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256" r:id="rId2"/>
    <p:sldId id="278" r:id="rId3"/>
    <p:sldId id="260" r:id="rId4"/>
    <p:sldId id="263" r:id="rId5"/>
    <p:sldId id="258" r:id="rId6"/>
    <p:sldId id="262" r:id="rId7"/>
    <p:sldId id="264" r:id="rId8"/>
    <p:sldId id="265" r:id="rId9"/>
    <p:sldId id="266" r:id="rId10"/>
    <p:sldId id="267" r:id="rId11"/>
    <p:sldId id="269" r:id="rId12"/>
    <p:sldId id="279" r:id="rId13"/>
    <p:sldId id="280" r:id="rId14"/>
    <p:sldId id="281" r:id="rId15"/>
    <p:sldId id="270" r:id="rId16"/>
    <p:sldId id="272" r:id="rId17"/>
    <p:sldId id="271" r:id="rId18"/>
    <p:sldId id="284" r:id="rId19"/>
    <p:sldId id="282" r:id="rId20"/>
    <p:sldId id="285" r:id="rId21"/>
    <p:sldId id="286" r:id="rId22"/>
    <p:sldId id="287" r:id="rId23"/>
    <p:sldId id="288" r:id="rId24"/>
    <p:sldId id="289" r:id="rId25"/>
    <p:sldId id="290" r:id="rId26"/>
    <p:sldId id="291" r:id="rId27"/>
    <p:sldId id="300" r:id="rId28"/>
    <p:sldId id="293" r:id="rId29"/>
    <p:sldId id="294" r:id="rId30"/>
    <p:sldId id="295" r:id="rId31"/>
    <p:sldId id="296" r:id="rId32"/>
    <p:sldId id="301" r:id="rId3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9" autoAdjust="0"/>
    <p:restoredTop sz="72771" autoAdjust="0"/>
  </p:normalViewPr>
  <p:slideViewPr>
    <p:cSldViewPr>
      <p:cViewPr varScale="1">
        <p:scale>
          <a:sx n="54" d="100"/>
          <a:sy n="54" d="100"/>
        </p:scale>
        <p:origin x="156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3377550-0B05-48C9-84A1-21179CF7F6F6}" type="datetimeFigureOut">
              <a:rPr lang="en-US" smtClean="0"/>
              <a:t>2/15/2017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83E435D-8830-4837-8CBC-481562501169}" type="slidenum">
              <a:rPr lang="en-US" smtClean="0"/>
              <a:t>‹#›</a:t>
            </a:fld>
            <a:endParaRPr lang="en-US"/>
          </a:p>
        </p:txBody>
      </p:sp>
    </p:spTree>
    <p:extLst>
      <p:ext uri="{BB962C8B-B14F-4D97-AF65-F5344CB8AC3E}">
        <p14:creationId xmlns:p14="http://schemas.microsoft.com/office/powerpoint/2010/main" val="289342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E435D-8830-4837-8CBC-481562501169}" type="slidenum">
              <a:rPr lang="en-US" smtClean="0"/>
              <a:t>1</a:t>
            </a:fld>
            <a:endParaRPr lang="en-US"/>
          </a:p>
        </p:txBody>
      </p:sp>
    </p:spTree>
    <p:extLst>
      <p:ext uri="{BB962C8B-B14F-4D97-AF65-F5344CB8AC3E}">
        <p14:creationId xmlns:p14="http://schemas.microsoft.com/office/powerpoint/2010/main" val="1404695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E435D-8830-4837-8CBC-481562501169}" type="slidenum">
              <a:rPr lang="en-US" smtClean="0"/>
              <a:t>10</a:t>
            </a:fld>
            <a:endParaRPr lang="en-US"/>
          </a:p>
        </p:txBody>
      </p:sp>
    </p:spTree>
    <p:extLst>
      <p:ext uri="{BB962C8B-B14F-4D97-AF65-F5344CB8AC3E}">
        <p14:creationId xmlns:p14="http://schemas.microsoft.com/office/powerpoint/2010/main" val="2586426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E435D-8830-4837-8CBC-481562501169}" type="slidenum">
              <a:rPr lang="en-US" smtClean="0"/>
              <a:t>11</a:t>
            </a:fld>
            <a:endParaRPr lang="en-US"/>
          </a:p>
        </p:txBody>
      </p:sp>
    </p:spTree>
    <p:extLst>
      <p:ext uri="{BB962C8B-B14F-4D97-AF65-F5344CB8AC3E}">
        <p14:creationId xmlns:p14="http://schemas.microsoft.com/office/powerpoint/2010/main" val="3584005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E435D-8830-4837-8CBC-481562501169}" type="slidenum">
              <a:rPr lang="en-US" smtClean="0"/>
              <a:t>12</a:t>
            </a:fld>
            <a:endParaRPr lang="en-US"/>
          </a:p>
        </p:txBody>
      </p:sp>
    </p:spTree>
    <p:extLst>
      <p:ext uri="{BB962C8B-B14F-4D97-AF65-F5344CB8AC3E}">
        <p14:creationId xmlns:p14="http://schemas.microsoft.com/office/powerpoint/2010/main" val="3536799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83E435D-8830-4837-8CBC-481562501169}" type="slidenum">
              <a:rPr lang="en-US" smtClean="0"/>
              <a:t>13</a:t>
            </a:fld>
            <a:endParaRPr lang="en-US"/>
          </a:p>
        </p:txBody>
      </p:sp>
    </p:spTree>
    <p:extLst>
      <p:ext uri="{BB962C8B-B14F-4D97-AF65-F5344CB8AC3E}">
        <p14:creationId xmlns:p14="http://schemas.microsoft.com/office/powerpoint/2010/main" val="154161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E435D-8830-4837-8CBC-481562501169}" type="slidenum">
              <a:rPr lang="en-US" smtClean="0"/>
              <a:t>14</a:t>
            </a:fld>
            <a:endParaRPr lang="en-US"/>
          </a:p>
        </p:txBody>
      </p:sp>
    </p:spTree>
    <p:extLst>
      <p:ext uri="{BB962C8B-B14F-4D97-AF65-F5344CB8AC3E}">
        <p14:creationId xmlns:p14="http://schemas.microsoft.com/office/powerpoint/2010/main" val="3477822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E435D-8830-4837-8CBC-481562501169}" type="slidenum">
              <a:rPr lang="en-US" smtClean="0"/>
              <a:t>15</a:t>
            </a:fld>
            <a:endParaRPr lang="en-US"/>
          </a:p>
        </p:txBody>
      </p:sp>
    </p:spTree>
    <p:extLst>
      <p:ext uri="{BB962C8B-B14F-4D97-AF65-F5344CB8AC3E}">
        <p14:creationId xmlns:p14="http://schemas.microsoft.com/office/powerpoint/2010/main" val="2564227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This is not the time to interrogate them about</a:t>
            </a:r>
            <a:r>
              <a:rPr lang="en-US" baseline="0" dirty="0" smtClean="0"/>
              <a:t> late assignments or missing class.</a:t>
            </a:r>
          </a:p>
          <a:p>
            <a:pPr marL="174982" indent="-174982">
              <a:buFont typeface="Arial" panose="020B0604020202020204" pitchFamily="34" charset="0"/>
              <a:buChar char="•"/>
            </a:pPr>
            <a:r>
              <a:rPr lang="en-US" baseline="0" dirty="0" smtClean="0"/>
              <a:t>You don’t have to decide whether you believe them</a:t>
            </a:r>
          </a:p>
          <a:p>
            <a:pPr marL="174982" indent="-174982">
              <a:buFont typeface="Arial" panose="020B0604020202020204" pitchFamily="34" charset="0"/>
              <a:buChar char="•"/>
            </a:pPr>
            <a:r>
              <a:rPr lang="en-US" baseline="0" dirty="0" smtClean="0"/>
              <a:t>They are coming to you for a reason (connection, comfort, trust, desperation) </a:t>
            </a:r>
          </a:p>
          <a:p>
            <a:pPr marL="174982" indent="-174982">
              <a:buFont typeface="Arial" panose="020B0604020202020204" pitchFamily="34" charset="0"/>
              <a:buChar char="•"/>
            </a:pPr>
            <a:r>
              <a:rPr lang="en-US" baseline="0" dirty="0" smtClean="0"/>
              <a:t>Focus on the feelings the student is conveying (sadness, hopelessness, anxiety, etc.)</a:t>
            </a:r>
          </a:p>
          <a:p>
            <a:pPr marL="174982" indent="-174982">
              <a:buFont typeface="Arial" panose="020B0604020202020204" pitchFamily="34" charset="0"/>
              <a:buChar char="•"/>
            </a:pPr>
            <a:r>
              <a:rPr lang="en-US" baseline="0" dirty="0" smtClean="0"/>
              <a:t>Empathic statements (that must be really hard for you; it sounds like it’s been a rough couple of months, I’m sorry to hear that, etc.)</a:t>
            </a:r>
            <a:endParaRPr lang="en-US" dirty="0"/>
          </a:p>
        </p:txBody>
      </p:sp>
      <p:sp>
        <p:nvSpPr>
          <p:cNvPr id="4" name="Slide Number Placeholder 3"/>
          <p:cNvSpPr>
            <a:spLocks noGrp="1"/>
          </p:cNvSpPr>
          <p:nvPr>
            <p:ph type="sldNum" sz="quarter" idx="10"/>
          </p:nvPr>
        </p:nvSpPr>
        <p:spPr/>
        <p:txBody>
          <a:bodyPr/>
          <a:lstStyle/>
          <a:p>
            <a:fld id="{283E435D-8830-4837-8CBC-481562501169}" type="slidenum">
              <a:rPr lang="en-US" smtClean="0"/>
              <a:t>16</a:t>
            </a:fld>
            <a:endParaRPr lang="en-US"/>
          </a:p>
        </p:txBody>
      </p:sp>
    </p:spTree>
    <p:extLst>
      <p:ext uri="{BB962C8B-B14F-4D97-AF65-F5344CB8AC3E}">
        <p14:creationId xmlns:p14="http://schemas.microsoft.com/office/powerpoint/2010/main" val="168230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Reiterating</a:t>
            </a:r>
            <a:r>
              <a:rPr lang="en-US" baseline="0" dirty="0" smtClean="0"/>
              <a:t> non-judgmental interactions</a:t>
            </a:r>
          </a:p>
          <a:p>
            <a:pPr marL="641600" lvl="1" indent="-174982">
              <a:buFont typeface="Arial" panose="020B0604020202020204" pitchFamily="34" charset="0"/>
              <a:buChar char="•"/>
            </a:pPr>
            <a:r>
              <a:rPr lang="en-US" baseline="0" dirty="0" smtClean="0"/>
              <a:t>Be aware of your non-</a:t>
            </a:r>
            <a:r>
              <a:rPr lang="en-US" baseline="0" dirty="0" err="1" smtClean="0"/>
              <a:t>verbals</a:t>
            </a:r>
            <a:r>
              <a:rPr lang="en-US" baseline="0" dirty="0" smtClean="0"/>
              <a:t> (stance/sitting, eye contact, facial expressions, etc.)</a:t>
            </a:r>
          </a:p>
          <a:p>
            <a:pPr marL="174982" indent="-174982">
              <a:buFont typeface="Arial" panose="020B0604020202020204" pitchFamily="34" charset="0"/>
              <a:buChar char="•"/>
            </a:pPr>
            <a:r>
              <a:rPr lang="en-US" dirty="0" smtClean="0"/>
              <a:t>Talk about the </a:t>
            </a:r>
            <a:r>
              <a:rPr lang="en-US" i="1" dirty="0" smtClean="0"/>
              <a:t>behaviors</a:t>
            </a:r>
            <a:r>
              <a:rPr lang="en-US" baseline="0" dirty="0" smtClean="0"/>
              <a:t> </a:t>
            </a:r>
            <a:r>
              <a:rPr lang="en-US" i="1" baseline="0" dirty="0" smtClean="0"/>
              <a:t>you’ve observed </a:t>
            </a:r>
            <a:r>
              <a:rPr lang="en-US" baseline="0" dirty="0" smtClean="0"/>
              <a:t>being concerning</a:t>
            </a:r>
          </a:p>
          <a:p>
            <a:pPr marL="174982" indent="-174982">
              <a:buFont typeface="Arial" panose="020B0604020202020204" pitchFamily="34" charset="0"/>
              <a:buChar char="•"/>
            </a:pPr>
            <a:endParaRPr lang="en-US" baseline="0" dirty="0" smtClean="0"/>
          </a:p>
          <a:p>
            <a:pPr marL="174982" indent="-174982">
              <a:buFont typeface="Arial" panose="020B0604020202020204" pitchFamily="34" charset="0"/>
              <a:buChar char="•"/>
            </a:pPr>
            <a:r>
              <a:rPr lang="en-US" baseline="0" dirty="0" smtClean="0"/>
              <a:t>You can call us and ask us if you are not sure what to do!</a:t>
            </a:r>
            <a:endParaRPr lang="en-US" dirty="0"/>
          </a:p>
        </p:txBody>
      </p:sp>
      <p:sp>
        <p:nvSpPr>
          <p:cNvPr id="4" name="Slide Number Placeholder 3"/>
          <p:cNvSpPr>
            <a:spLocks noGrp="1"/>
          </p:cNvSpPr>
          <p:nvPr>
            <p:ph type="sldNum" sz="quarter" idx="10"/>
          </p:nvPr>
        </p:nvSpPr>
        <p:spPr/>
        <p:txBody>
          <a:bodyPr/>
          <a:lstStyle/>
          <a:p>
            <a:fld id="{283E435D-8830-4837-8CBC-481562501169}" type="slidenum">
              <a:rPr lang="en-US" smtClean="0"/>
              <a:t>17</a:t>
            </a:fld>
            <a:endParaRPr lang="en-US"/>
          </a:p>
        </p:txBody>
      </p:sp>
    </p:spTree>
    <p:extLst>
      <p:ext uri="{BB962C8B-B14F-4D97-AF65-F5344CB8AC3E}">
        <p14:creationId xmlns:p14="http://schemas.microsoft.com/office/powerpoint/2010/main" val="407885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
        <p:nvSpPr>
          <p:cNvPr id="32772" name="Slide Number Placeholder 3"/>
          <p:cNvSpPr>
            <a:spLocks noGrp="1"/>
          </p:cNvSpPr>
          <p:nvPr>
            <p:ph type="sldNum" sz="quarter" idx="5"/>
          </p:nvPr>
        </p:nvSpPr>
        <p:spPr>
          <a:noFill/>
        </p:spPr>
        <p:txBody>
          <a:bodyPr/>
          <a:lstStyle/>
          <a:p>
            <a:fld id="{8D891726-6317-4B89-A8AC-761B20B5687D}" type="slidenum">
              <a:rPr lang="en-US" smtClean="0"/>
              <a:pPr/>
              <a:t>18</a:t>
            </a:fld>
            <a:endParaRPr lang="en-US" dirty="0" smtClean="0"/>
          </a:p>
        </p:txBody>
      </p:sp>
    </p:spTree>
    <p:extLst>
      <p:ext uri="{BB962C8B-B14F-4D97-AF65-F5344CB8AC3E}">
        <p14:creationId xmlns:p14="http://schemas.microsoft.com/office/powerpoint/2010/main" val="3012929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a:t>
            </a:r>
            <a:r>
              <a:rPr lang="en-US" baseline="0" dirty="0" smtClean="0"/>
              <a:t> Campus:</a:t>
            </a:r>
          </a:p>
          <a:p>
            <a:pPr eaLnBrk="1" hangingPunct="1"/>
            <a:r>
              <a:rPr lang="en-US" dirty="0">
                <a:latin typeface="Arial" panose="020B0604020202020204" pitchFamily="34" charset="0"/>
                <a:cs typeface="Arial" panose="020B0604020202020204" pitchFamily="34" charset="0"/>
              </a:rPr>
              <a:t>93% of crimes students experience occur off campus (Cornell, 2008).</a:t>
            </a:r>
          </a:p>
          <a:p>
            <a:pPr eaLnBrk="1" hangingPunct="1"/>
            <a:r>
              <a:rPr lang="en-US" dirty="0">
                <a:latin typeface="Arial" panose="020B0604020202020204" pitchFamily="34" charset="0"/>
                <a:cs typeface="Arial" panose="020B0604020202020204" pitchFamily="34" charset="0"/>
              </a:rPr>
              <a:t>Murder rate is 28 times higher off campus than on campus (Cornell, 2008).</a:t>
            </a:r>
          </a:p>
          <a:p>
            <a:pPr eaLnBrk="1" hangingPunct="1"/>
            <a:r>
              <a:rPr lang="en-US" dirty="0">
                <a:latin typeface="Arial" panose="020B0604020202020204" pitchFamily="34" charset="0"/>
                <a:cs typeface="Arial" panose="020B0604020202020204" pitchFamily="34" charset="0"/>
              </a:rPr>
              <a:t>“Colleges can’t assume a mental health gatekeeper function for every student enrolled. In light of budget constraints some colleges will be struggling to simply retain faculty members and conduct class.” (</a:t>
            </a:r>
            <a:r>
              <a:rPr lang="en-US" dirty="0" err="1">
                <a:latin typeface="Arial" panose="020B0604020202020204" pitchFamily="34" charset="0"/>
                <a:cs typeface="Arial" panose="020B0604020202020204" pitchFamily="34" charset="0"/>
              </a:rPr>
              <a:t>Pavela</a:t>
            </a:r>
            <a:r>
              <a:rPr lang="en-US" dirty="0">
                <a:latin typeface="Arial" panose="020B0604020202020204" pitchFamily="34" charset="0"/>
                <a:cs typeface="Arial" panose="020B0604020202020204" pitchFamily="34" charset="0"/>
              </a:rPr>
              <a:t>, 2011)</a:t>
            </a:r>
          </a:p>
          <a:p>
            <a:endParaRPr lang="en-US" dirty="0"/>
          </a:p>
        </p:txBody>
      </p:sp>
      <p:sp>
        <p:nvSpPr>
          <p:cNvPr id="4" name="Slide Number Placeholder 3"/>
          <p:cNvSpPr>
            <a:spLocks noGrp="1"/>
          </p:cNvSpPr>
          <p:nvPr>
            <p:ph type="sldNum" sz="quarter" idx="10"/>
          </p:nvPr>
        </p:nvSpPr>
        <p:spPr/>
        <p:txBody>
          <a:bodyPr/>
          <a:lstStyle/>
          <a:p>
            <a:fld id="{283E435D-8830-4837-8CBC-481562501169}" type="slidenum">
              <a:rPr lang="en-US" smtClean="0"/>
              <a:t>19</a:t>
            </a:fld>
            <a:endParaRPr lang="en-US"/>
          </a:p>
        </p:txBody>
      </p:sp>
    </p:spTree>
    <p:extLst>
      <p:ext uri="{BB962C8B-B14F-4D97-AF65-F5344CB8AC3E}">
        <p14:creationId xmlns:p14="http://schemas.microsoft.com/office/powerpoint/2010/main" val="150248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E435D-8830-4837-8CBC-481562501169}" type="slidenum">
              <a:rPr lang="en-US" smtClean="0"/>
              <a:t>2</a:t>
            </a:fld>
            <a:endParaRPr lang="en-US"/>
          </a:p>
        </p:txBody>
      </p:sp>
    </p:spTree>
    <p:extLst>
      <p:ext uri="{BB962C8B-B14F-4D97-AF65-F5344CB8AC3E}">
        <p14:creationId xmlns:p14="http://schemas.microsoft.com/office/powerpoint/2010/main" val="2783855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dirty="0" smtClean="0"/>
          </a:p>
        </p:txBody>
      </p:sp>
      <p:sp>
        <p:nvSpPr>
          <p:cNvPr id="33796" name="Slide Number Placeholder 3"/>
          <p:cNvSpPr>
            <a:spLocks noGrp="1"/>
          </p:cNvSpPr>
          <p:nvPr>
            <p:ph type="sldNum" sz="quarter" idx="5"/>
          </p:nvPr>
        </p:nvSpPr>
        <p:spPr>
          <a:noFill/>
        </p:spPr>
        <p:txBody>
          <a:bodyPr/>
          <a:lstStyle/>
          <a:p>
            <a:fld id="{602D9AAC-494A-46F3-A3C7-B172EF87041A}" type="slidenum">
              <a:rPr lang="en-US" smtClean="0"/>
              <a:pPr/>
              <a:t>20</a:t>
            </a:fld>
            <a:endParaRPr lang="en-US" dirty="0" smtClean="0"/>
          </a:p>
        </p:txBody>
      </p:sp>
    </p:spTree>
    <p:extLst>
      <p:ext uri="{BB962C8B-B14F-4D97-AF65-F5344CB8AC3E}">
        <p14:creationId xmlns:p14="http://schemas.microsoft.com/office/powerpoint/2010/main" val="1298665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p>
        </p:txBody>
      </p:sp>
      <p:sp>
        <p:nvSpPr>
          <p:cNvPr id="34820" name="Slide Number Placeholder 3"/>
          <p:cNvSpPr>
            <a:spLocks noGrp="1"/>
          </p:cNvSpPr>
          <p:nvPr>
            <p:ph type="sldNum" sz="quarter" idx="5"/>
          </p:nvPr>
        </p:nvSpPr>
        <p:spPr>
          <a:noFill/>
        </p:spPr>
        <p:txBody>
          <a:bodyPr/>
          <a:lstStyle/>
          <a:p>
            <a:fld id="{618C5951-0C19-44AA-88CB-5C9094F2845C}" type="slidenum">
              <a:rPr lang="en-US" smtClean="0"/>
              <a:pPr/>
              <a:t>21</a:t>
            </a:fld>
            <a:endParaRPr lang="en-US" smtClean="0"/>
          </a:p>
        </p:txBody>
      </p:sp>
    </p:spTree>
    <p:extLst>
      <p:ext uri="{BB962C8B-B14F-4D97-AF65-F5344CB8AC3E}">
        <p14:creationId xmlns:p14="http://schemas.microsoft.com/office/powerpoint/2010/main" val="287510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E435D-8830-4837-8CBC-481562501169}" type="slidenum">
              <a:rPr lang="en-US" smtClean="0"/>
              <a:t>22</a:t>
            </a:fld>
            <a:endParaRPr lang="en-US"/>
          </a:p>
        </p:txBody>
      </p:sp>
    </p:spTree>
    <p:extLst>
      <p:ext uri="{BB962C8B-B14F-4D97-AF65-F5344CB8AC3E}">
        <p14:creationId xmlns:p14="http://schemas.microsoft.com/office/powerpoint/2010/main" val="3778747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a:lnSpc>
                <a:spcPct val="120000"/>
              </a:lnSpc>
            </a:pPr>
            <a:r>
              <a:rPr lang="en-US" dirty="0" smtClean="0">
                <a:latin typeface="Arial" panose="020B0604020202020204" pitchFamily="34" charset="0"/>
                <a:cs typeface="Arial" panose="020B0604020202020204" pitchFamily="34" charset="0"/>
              </a:rPr>
              <a:t>1. Offer appropriate assistance in various stages of the crisis.</a:t>
            </a:r>
          </a:p>
          <a:p>
            <a:pPr defTabSz="933237">
              <a:lnSpc>
                <a:spcPct val="120000"/>
              </a:lnSpc>
              <a:defRPr/>
            </a:pPr>
            <a:r>
              <a:rPr lang="en-US" dirty="0" smtClean="0">
                <a:latin typeface="Arial" panose="020B0604020202020204" pitchFamily="34" charset="0"/>
                <a:cs typeface="Arial" panose="020B0604020202020204" pitchFamily="34" charset="0"/>
              </a:rPr>
              <a:t>2. To enhance staff effectiveness and ensure all University resources are made available to students.</a:t>
            </a:r>
          </a:p>
          <a:p>
            <a:pPr>
              <a:lnSpc>
                <a:spcPct val="120000"/>
              </a:lnSpc>
            </a:pPr>
            <a:endParaRPr lang="en-US" dirty="0" smtClean="0">
              <a:latin typeface="Arial" panose="020B0604020202020204" pitchFamily="34" charset="0"/>
              <a:cs typeface="Arial" panose="020B0604020202020204" pitchFamily="34" charset="0"/>
            </a:endParaRPr>
          </a:p>
          <a:p>
            <a:pPr>
              <a:lnSpc>
                <a:spcPct val="120000"/>
              </a:lnSpc>
            </a:pPr>
            <a:endParaRPr lang="en-US" dirty="0" smtClean="0">
              <a:latin typeface="Arial" panose="020B0604020202020204" pitchFamily="34" charset="0"/>
              <a:cs typeface="Arial" panose="020B0604020202020204" pitchFamily="34" charset="0"/>
            </a:endParaRPr>
          </a:p>
        </p:txBody>
      </p:sp>
      <p:sp>
        <p:nvSpPr>
          <p:cNvPr id="36868" name="Slide Number Placeholder 3"/>
          <p:cNvSpPr>
            <a:spLocks noGrp="1"/>
          </p:cNvSpPr>
          <p:nvPr>
            <p:ph type="sldNum" sz="quarter" idx="5"/>
          </p:nvPr>
        </p:nvSpPr>
        <p:spPr>
          <a:noFill/>
        </p:spPr>
        <p:txBody>
          <a:bodyPr/>
          <a:lstStyle/>
          <a:p>
            <a:fld id="{F3949471-60E9-4B9F-9B14-166EFFB45EFE}" type="slidenum">
              <a:rPr lang="en-US" smtClean="0"/>
              <a:pPr/>
              <a:t>23</a:t>
            </a:fld>
            <a:endParaRPr lang="en-US" dirty="0" smtClean="0"/>
          </a:p>
        </p:txBody>
      </p:sp>
    </p:spTree>
    <p:extLst>
      <p:ext uri="{BB962C8B-B14F-4D97-AF65-F5344CB8AC3E}">
        <p14:creationId xmlns:p14="http://schemas.microsoft.com/office/powerpoint/2010/main" val="89648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defTabSz="933237">
              <a:defRPr/>
            </a:pPr>
            <a:r>
              <a:rPr lang="en-US" dirty="0" smtClean="0">
                <a:latin typeface="Arial" panose="020B0604020202020204" pitchFamily="34" charset="0"/>
                <a:cs typeface="Arial" panose="020B0604020202020204" pitchFamily="34" charset="0"/>
              </a:rPr>
              <a:t>5. That may impact the campus community by sharing information on a regular basis.</a:t>
            </a:r>
          </a:p>
          <a:p>
            <a:pPr defTabSz="933237">
              <a:defRPr/>
            </a:pPr>
            <a:r>
              <a:rPr lang="en-US" dirty="0" smtClean="0">
                <a:latin typeface="Arial" panose="020B0604020202020204" pitchFamily="34" charset="0"/>
                <a:cs typeface="Arial" panose="020B0604020202020204" pitchFamily="34" charset="0"/>
              </a:rPr>
              <a:t>6. By exploring issues that occur on other campuses or in the Louisville community that could impact UofL students.</a:t>
            </a:r>
          </a:p>
          <a:p>
            <a:pPr defTabSz="933237">
              <a:defRPr/>
            </a:pPr>
            <a:r>
              <a:rPr lang="en-US" dirty="0" smtClean="0">
                <a:latin typeface="Arial" panose="020B0604020202020204" pitchFamily="34" charset="0"/>
                <a:cs typeface="Arial" panose="020B0604020202020204" pitchFamily="34" charset="0"/>
              </a:rPr>
              <a:t>8. And how it may affect the integrity of the campus community and campus climate.</a:t>
            </a:r>
          </a:p>
          <a:p>
            <a:pPr defTabSz="933237">
              <a:defRPr/>
            </a:pPr>
            <a:endParaRPr lang="en-US" dirty="0" smtClean="0">
              <a:latin typeface="Arial" panose="020B0604020202020204" pitchFamily="34" charset="0"/>
              <a:cs typeface="Arial" panose="020B0604020202020204" pitchFamily="34" charset="0"/>
            </a:endParaRPr>
          </a:p>
          <a:p>
            <a:pPr eaLnBrk="1" hangingPunct="1"/>
            <a:endParaRPr lang="en-US" dirty="0" smtClean="0"/>
          </a:p>
        </p:txBody>
      </p:sp>
      <p:sp>
        <p:nvSpPr>
          <p:cNvPr id="37892" name="Slide Number Placeholder 3"/>
          <p:cNvSpPr>
            <a:spLocks noGrp="1"/>
          </p:cNvSpPr>
          <p:nvPr>
            <p:ph type="sldNum" sz="quarter" idx="5"/>
          </p:nvPr>
        </p:nvSpPr>
        <p:spPr>
          <a:noFill/>
        </p:spPr>
        <p:txBody>
          <a:bodyPr/>
          <a:lstStyle/>
          <a:p>
            <a:fld id="{6F957908-05B6-4E61-8951-BC619D519346}" type="slidenum">
              <a:rPr lang="en-US" smtClean="0"/>
              <a:pPr/>
              <a:t>24</a:t>
            </a:fld>
            <a:endParaRPr lang="en-US" dirty="0" smtClean="0"/>
          </a:p>
        </p:txBody>
      </p:sp>
    </p:spTree>
    <p:extLst>
      <p:ext uri="{BB962C8B-B14F-4D97-AF65-F5344CB8AC3E}">
        <p14:creationId xmlns:p14="http://schemas.microsoft.com/office/powerpoint/2010/main" val="2896016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E435D-8830-4837-8CBC-481562501169}" type="slidenum">
              <a:rPr lang="en-US" smtClean="0"/>
              <a:t>25</a:t>
            </a:fld>
            <a:endParaRPr lang="en-US"/>
          </a:p>
        </p:txBody>
      </p:sp>
    </p:spTree>
    <p:extLst>
      <p:ext uri="{BB962C8B-B14F-4D97-AF65-F5344CB8AC3E}">
        <p14:creationId xmlns:p14="http://schemas.microsoft.com/office/powerpoint/2010/main" val="836496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dirty="0" smtClean="0"/>
          </a:p>
        </p:txBody>
      </p:sp>
      <p:sp>
        <p:nvSpPr>
          <p:cNvPr id="35844" name="Slide Number Placeholder 3"/>
          <p:cNvSpPr>
            <a:spLocks noGrp="1"/>
          </p:cNvSpPr>
          <p:nvPr>
            <p:ph type="sldNum" sz="quarter" idx="5"/>
          </p:nvPr>
        </p:nvSpPr>
        <p:spPr>
          <a:noFill/>
        </p:spPr>
        <p:txBody>
          <a:bodyPr/>
          <a:lstStyle/>
          <a:p>
            <a:fld id="{CD6A46AA-51D7-4AE9-A876-174474FA3EE6}" type="slidenum">
              <a:rPr lang="en-US" smtClean="0"/>
              <a:pPr/>
              <a:t>26</a:t>
            </a:fld>
            <a:endParaRPr lang="en-US" dirty="0" smtClean="0"/>
          </a:p>
        </p:txBody>
      </p:sp>
    </p:spTree>
    <p:extLst>
      <p:ext uri="{BB962C8B-B14F-4D97-AF65-F5344CB8AC3E}">
        <p14:creationId xmlns:p14="http://schemas.microsoft.com/office/powerpoint/2010/main" val="3551496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E435D-8830-4837-8CBC-481562501169}" type="slidenum">
              <a:rPr lang="en-US" smtClean="0"/>
              <a:t>27</a:t>
            </a:fld>
            <a:endParaRPr lang="en-US"/>
          </a:p>
        </p:txBody>
      </p:sp>
    </p:spTree>
    <p:extLst>
      <p:ext uri="{BB962C8B-B14F-4D97-AF65-F5344CB8AC3E}">
        <p14:creationId xmlns:p14="http://schemas.microsoft.com/office/powerpoint/2010/main" val="3235327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CDD93D-C6B6-414F-9B71-BC5E25476896}" type="slidenum">
              <a:rPr lang="en-US" smtClean="0"/>
              <a:t>28</a:t>
            </a:fld>
            <a:endParaRPr lang="en-US"/>
          </a:p>
        </p:txBody>
      </p:sp>
    </p:spTree>
    <p:extLst>
      <p:ext uri="{BB962C8B-B14F-4D97-AF65-F5344CB8AC3E}">
        <p14:creationId xmlns:p14="http://schemas.microsoft.com/office/powerpoint/2010/main" val="1836038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E435D-8830-4837-8CBC-481562501169}" type="slidenum">
              <a:rPr lang="en-US" smtClean="0"/>
              <a:t>29</a:t>
            </a:fld>
            <a:endParaRPr lang="en-US"/>
          </a:p>
        </p:txBody>
      </p:sp>
    </p:spTree>
    <p:extLst>
      <p:ext uri="{BB962C8B-B14F-4D97-AF65-F5344CB8AC3E}">
        <p14:creationId xmlns:p14="http://schemas.microsoft.com/office/powerpoint/2010/main" val="2656075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E435D-8830-4837-8CBC-481562501169}" type="slidenum">
              <a:rPr lang="en-US" smtClean="0"/>
              <a:t>3</a:t>
            </a:fld>
            <a:endParaRPr lang="en-US"/>
          </a:p>
        </p:txBody>
      </p:sp>
    </p:spTree>
    <p:extLst>
      <p:ext uri="{BB962C8B-B14F-4D97-AF65-F5344CB8AC3E}">
        <p14:creationId xmlns:p14="http://schemas.microsoft.com/office/powerpoint/2010/main" val="2732159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QPR is a suicide prevention gatekeeper</a:t>
            </a:r>
            <a:r>
              <a:rPr lang="en-US" baseline="0" dirty="0" smtClean="0"/>
              <a:t> training.  QPR stands for question, persuade, refer, three steps that anyone can take that might save a life. It’s not meant to take the place of counseling or treatment, but to help take action when risk is recognized.  </a:t>
            </a:r>
          </a:p>
          <a:p>
            <a:r>
              <a:rPr lang="en-US" baseline="0" dirty="0" smtClean="0"/>
              <a:t>How many of you are CPR trained?  Did they teach you how to do open heart surgery? No? Same thing with QPR, gives you tools to keep someone safe until professionals can take over.</a:t>
            </a:r>
          </a:p>
        </p:txBody>
      </p:sp>
      <p:sp>
        <p:nvSpPr>
          <p:cNvPr id="4" name="Slide Number Placeholder 3"/>
          <p:cNvSpPr>
            <a:spLocks noGrp="1"/>
          </p:cNvSpPr>
          <p:nvPr>
            <p:ph type="sldNum" sz="quarter" idx="10"/>
          </p:nvPr>
        </p:nvSpPr>
        <p:spPr/>
        <p:txBody>
          <a:bodyPr/>
          <a:lstStyle/>
          <a:p>
            <a:fld id="{59008B2E-5280-4687-A3F6-1B4A5BD61966}" type="slidenum">
              <a:rPr lang="en-US" smtClean="0"/>
              <a:pPr/>
              <a:t>30</a:t>
            </a:fld>
            <a:endParaRPr lang="en-US"/>
          </a:p>
        </p:txBody>
      </p:sp>
    </p:spTree>
    <p:extLst>
      <p:ext uri="{BB962C8B-B14F-4D97-AF65-F5344CB8AC3E}">
        <p14:creationId xmlns:p14="http://schemas.microsoft.com/office/powerpoint/2010/main" val="3225763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link to</a:t>
            </a:r>
            <a:r>
              <a:rPr lang="en-US" baseline="0" dirty="0" smtClean="0"/>
              <a:t> demo</a:t>
            </a:r>
            <a:endParaRPr lang="en-US" dirty="0"/>
          </a:p>
        </p:txBody>
      </p:sp>
      <p:sp>
        <p:nvSpPr>
          <p:cNvPr id="4" name="Slide Number Placeholder 3"/>
          <p:cNvSpPr>
            <a:spLocks noGrp="1"/>
          </p:cNvSpPr>
          <p:nvPr>
            <p:ph type="sldNum" sz="quarter" idx="10"/>
          </p:nvPr>
        </p:nvSpPr>
        <p:spPr/>
        <p:txBody>
          <a:bodyPr/>
          <a:lstStyle/>
          <a:p>
            <a:fld id="{283E435D-8830-4837-8CBC-481562501169}" type="slidenum">
              <a:rPr lang="en-US" smtClean="0"/>
              <a:t>31</a:t>
            </a:fld>
            <a:endParaRPr lang="en-US"/>
          </a:p>
        </p:txBody>
      </p:sp>
    </p:spTree>
    <p:extLst>
      <p:ext uri="{BB962C8B-B14F-4D97-AF65-F5344CB8AC3E}">
        <p14:creationId xmlns:p14="http://schemas.microsoft.com/office/powerpoint/2010/main" val="554150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3E435D-8830-4837-8CBC-481562501169}" type="slidenum">
              <a:rPr lang="en-US" smtClean="0"/>
              <a:t>32</a:t>
            </a:fld>
            <a:endParaRPr lang="en-US"/>
          </a:p>
        </p:txBody>
      </p:sp>
    </p:spTree>
    <p:extLst>
      <p:ext uri="{BB962C8B-B14F-4D97-AF65-F5344CB8AC3E}">
        <p14:creationId xmlns:p14="http://schemas.microsoft.com/office/powerpoint/2010/main" val="209442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E435D-8830-4837-8CBC-481562501169}" type="slidenum">
              <a:rPr lang="en-US" smtClean="0"/>
              <a:t>4</a:t>
            </a:fld>
            <a:endParaRPr lang="en-US"/>
          </a:p>
        </p:txBody>
      </p:sp>
    </p:spTree>
    <p:extLst>
      <p:ext uri="{BB962C8B-B14F-4D97-AF65-F5344CB8AC3E}">
        <p14:creationId xmlns:p14="http://schemas.microsoft.com/office/powerpoint/2010/main" val="14613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E435D-8830-4837-8CBC-481562501169}" type="slidenum">
              <a:rPr lang="en-US" smtClean="0"/>
              <a:t>5</a:t>
            </a:fld>
            <a:endParaRPr lang="en-US"/>
          </a:p>
        </p:txBody>
      </p:sp>
    </p:spTree>
    <p:extLst>
      <p:ext uri="{BB962C8B-B14F-4D97-AF65-F5344CB8AC3E}">
        <p14:creationId xmlns:p14="http://schemas.microsoft.com/office/powerpoint/2010/main" val="862287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E435D-8830-4837-8CBC-481562501169}" type="slidenum">
              <a:rPr lang="en-US" smtClean="0"/>
              <a:t>6</a:t>
            </a:fld>
            <a:endParaRPr lang="en-US"/>
          </a:p>
        </p:txBody>
      </p:sp>
    </p:spTree>
    <p:extLst>
      <p:ext uri="{BB962C8B-B14F-4D97-AF65-F5344CB8AC3E}">
        <p14:creationId xmlns:p14="http://schemas.microsoft.com/office/powerpoint/2010/main" val="3816998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E435D-8830-4837-8CBC-481562501169}" type="slidenum">
              <a:rPr lang="en-US" smtClean="0"/>
              <a:t>7</a:t>
            </a:fld>
            <a:endParaRPr lang="en-US"/>
          </a:p>
        </p:txBody>
      </p:sp>
    </p:spTree>
    <p:extLst>
      <p:ext uri="{BB962C8B-B14F-4D97-AF65-F5344CB8AC3E}">
        <p14:creationId xmlns:p14="http://schemas.microsoft.com/office/powerpoint/2010/main" val="4209684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E435D-8830-4837-8CBC-481562501169}" type="slidenum">
              <a:rPr lang="en-US" smtClean="0"/>
              <a:t>8</a:t>
            </a:fld>
            <a:endParaRPr lang="en-US"/>
          </a:p>
        </p:txBody>
      </p:sp>
    </p:spTree>
    <p:extLst>
      <p:ext uri="{BB962C8B-B14F-4D97-AF65-F5344CB8AC3E}">
        <p14:creationId xmlns:p14="http://schemas.microsoft.com/office/powerpoint/2010/main" val="3491571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83E435D-8830-4837-8CBC-481562501169}" type="slidenum">
              <a:rPr lang="en-US" smtClean="0"/>
              <a:t>9</a:t>
            </a:fld>
            <a:endParaRPr lang="en-US"/>
          </a:p>
        </p:txBody>
      </p:sp>
    </p:spTree>
    <p:extLst>
      <p:ext uri="{BB962C8B-B14F-4D97-AF65-F5344CB8AC3E}">
        <p14:creationId xmlns:p14="http://schemas.microsoft.com/office/powerpoint/2010/main" val="349349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00571B5-2018-4050-A5E2-28E588DA8611}"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1F5C3D97-0821-4708-ACD9-D7D4DA3190C5}"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0571B5-2018-4050-A5E2-28E588DA8611}"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C3D97-0821-4708-ACD9-D7D4DA3190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0571B5-2018-4050-A5E2-28E588DA8611}"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C3D97-0821-4708-ACD9-D7D4DA3190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0571B5-2018-4050-A5E2-28E588DA8611}"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C3D97-0821-4708-ACD9-D7D4DA3190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00571B5-2018-4050-A5E2-28E588DA8611}" type="datetimeFigureOut">
              <a:rPr lang="en-US" smtClean="0"/>
              <a:t>2/15/2017</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C3D97-0821-4708-ACD9-D7D4DA3190C5}"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0571B5-2018-4050-A5E2-28E588DA8611}"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C3D97-0821-4708-ACD9-D7D4DA3190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0571B5-2018-4050-A5E2-28E588DA8611}"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5C3D97-0821-4708-ACD9-D7D4DA3190C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0571B5-2018-4050-A5E2-28E588DA8611}" type="datetimeFigureOut">
              <a:rPr lang="en-US" smtClean="0"/>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5C3D97-0821-4708-ACD9-D7D4DA3190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00571B5-2018-4050-A5E2-28E588DA8611}"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5C3D97-0821-4708-ACD9-D7D4DA3190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0571B5-2018-4050-A5E2-28E588DA8611}"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C3D97-0821-4708-ACD9-D7D4DA3190C5}"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000571B5-2018-4050-A5E2-28E588DA8611}" type="datetimeFigureOut">
              <a:rPr lang="en-US" smtClean="0"/>
              <a:t>2/15/2017</a:t>
            </a:fld>
            <a:endParaRPr lang="en-US"/>
          </a:p>
        </p:txBody>
      </p:sp>
      <p:sp>
        <p:nvSpPr>
          <p:cNvPr id="7" name="Slide Number Placeholder 6"/>
          <p:cNvSpPr>
            <a:spLocks noGrp="1"/>
          </p:cNvSpPr>
          <p:nvPr>
            <p:ph type="sldNum" sz="quarter" idx="12"/>
          </p:nvPr>
        </p:nvSpPr>
        <p:spPr/>
        <p:txBody>
          <a:bodyPr/>
          <a:lstStyle/>
          <a:p>
            <a:fld id="{1F5C3D97-0821-4708-ACD9-D7D4DA3190C5}"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00571B5-2018-4050-A5E2-28E588DA8611}" type="datetimeFigureOut">
              <a:rPr lang="en-US" smtClean="0"/>
              <a:t>2/15/2017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1F5C3D97-0821-4708-ACD9-D7D4DA3190C5}"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louisville.edu/dos/facultystaff/difficult-student-guid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resources.kognito.com/highered/standard/At-Risk-Student_Video_Clip.mp4"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9000" y="5486400"/>
            <a:ext cx="5562600" cy="1219200"/>
          </a:xfrm>
        </p:spPr>
        <p:txBody>
          <a:bodyPr>
            <a:normAutofit fontScale="77500" lnSpcReduction="20000"/>
          </a:bodyPr>
          <a:lstStyle/>
          <a:p>
            <a:r>
              <a:rPr lang="en-US" sz="1600" b="1" cap="none" dirty="0" smtClean="0">
                <a:solidFill>
                  <a:schemeClr val="bg2">
                    <a:lumMod val="25000"/>
                  </a:schemeClr>
                </a:solidFill>
              </a:rPr>
              <a:t>Dr. Angela B. Taylor</a:t>
            </a:r>
          </a:p>
          <a:p>
            <a:r>
              <a:rPr lang="en-US" sz="1600" cap="none" dirty="0" smtClean="0">
                <a:solidFill>
                  <a:schemeClr val="bg2">
                    <a:lumMod val="25000"/>
                  </a:schemeClr>
                </a:solidFill>
              </a:rPr>
              <a:t>Assistant Provost For Student Affairs And Assistant Dean Of Students</a:t>
            </a:r>
          </a:p>
          <a:p>
            <a:r>
              <a:rPr lang="en-US" sz="1600" b="1" cap="none" dirty="0" smtClean="0">
                <a:solidFill>
                  <a:schemeClr val="bg2">
                    <a:lumMod val="25000"/>
                  </a:schemeClr>
                </a:solidFill>
              </a:rPr>
              <a:t>Dr. Aesha L. Tyler</a:t>
            </a:r>
          </a:p>
          <a:p>
            <a:r>
              <a:rPr lang="en-US" sz="1600" cap="none" dirty="0" smtClean="0">
                <a:solidFill>
                  <a:schemeClr val="bg2">
                    <a:lumMod val="25000"/>
                  </a:schemeClr>
                </a:solidFill>
              </a:rPr>
              <a:t>Clinical Psychologist and </a:t>
            </a:r>
          </a:p>
          <a:p>
            <a:r>
              <a:rPr lang="en-US" sz="1600" cap="none" dirty="0" smtClean="0">
                <a:solidFill>
                  <a:schemeClr val="bg2">
                    <a:lumMod val="25000"/>
                  </a:schemeClr>
                </a:solidFill>
              </a:rPr>
              <a:t>Director, UofL Counseling Center</a:t>
            </a:r>
            <a:endParaRPr lang="en-US" sz="1600" cap="none" dirty="0">
              <a:solidFill>
                <a:schemeClr val="bg2">
                  <a:lumMod val="25000"/>
                </a:schemeClr>
              </a:solidFill>
            </a:endParaRPr>
          </a:p>
        </p:txBody>
      </p:sp>
      <p:sp>
        <p:nvSpPr>
          <p:cNvPr id="2" name="Title 1"/>
          <p:cNvSpPr>
            <a:spLocks noGrp="1"/>
          </p:cNvSpPr>
          <p:nvPr>
            <p:ph type="ctrTitle"/>
          </p:nvPr>
        </p:nvSpPr>
        <p:spPr>
          <a:xfrm>
            <a:off x="685800" y="3352800"/>
            <a:ext cx="6324600" cy="1905000"/>
          </a:xfrm>
        </p:spPr>
        <p:txBody>
          <a:bodyPr>
            <a:noAutofit/>
          </a:bodyPr>
          <a:lstStyle/>
          <a:p>
            <a:r>
              <a:rPr lang="en-US" b="1" cap="none" dirty="0" smtClean="0"/>
              <a:t>Moving Beyond Mental Health Biases To Help Students In Distress</a:t>
            </a:r>
            <a:endParaRPr lang="en-US" b="1" cap="none" dirty="0"/>
          </a:p>
        </p:txBody>
      </p:sp>
    </p:spTree>
    <p:extLst>
      <p:ext uri="{BB962C8B-B14F-4D97-AF65-F5344CB8AC3E}">
        <p14:creationId xmlns:p14="http://schemas.microsoft.com/office/powerpoint/2010/main" val="835251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smtClean="0"/>
              <a:t>Other Signs &amp; Symptoms</a:t>
            </a:r>
            <a:endParaRPr lang="en-US" cap="none" dirty="0"/>
          </a:p>
        </p:txBody>
      </p:sp>
      <p:sp>
        <p:nvSpPr>
          <p:cNvPr id="5" name="Content Placeholder 4"/>
          <p:cNvSpPr>
            <a:spLocks noGrp="1"/>
          </p:cNvSpPr>
          <p:nvPr>
            <p:ph sz="half" idx="1"/>
          </p:nvPr>
        </p:nvSpPr>
        <p:spPr>
          <a:xfrm>
            <a:off x="426128" y="1719071"/>
            <a:ext cx="4679272" cy="4407408"/>
          </a:xfrm>
        </p:spPr>
        <p:txBody>
          <a:bodyPr>
            <a:normAutofit/>
          </a:bodyPr>
          <a:lstStyle/>
          <a:p>
            <a:pPr lvl="1"/>
            <a:r>
              <a:rPr lang="en-US" sz="2800" dirty="0" smtClean="0">
                <a:solidFill>
                  <a:schemeClr val="accent5">
                    <a:lumMod val="75000"/>
                  </a:schemeClr>
                </a:solidFill>
              </a:rPr>
              <a:t>What have you seen?</a:t>
            </a:r>
            <a:endParaRPr lang="en-US" sz="2800" dirty="0">
              <a:solidFill>
                <a:schemeClr val="accent5">
                  <a:lumMod val="75000"/>
                </a:schemeClr>
              </a:solidFill>
            </a:endParaRPr>
          </a:p>
        </p:txBody>
      </p:sp>
      <p:pic>
        <p:nvPicPr>
          <p:cNvPr id="8" name="Content Placeholder 7" descr="anguish.jpg"/>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1354" y="1719263"/>
            <a:ext cx="3252292" cy="4406900"/>
          </a:xfrm>
          <a:prstGeom prst="rect">
            <a:avLst/>
          </a:prstGeom>
        </p:spPr>
      </p:pic>
    </p:spTree>
    <p:extLst>
      <p:ext uri="{BB962C8B-B14F-4D97-AF65-F5344CB8AC3E}">
        <p14:creationId xmlns:p14="http://schemas.microsoft.com/office/powerpoint/2010/main" val="3370955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none" dirty="0" smtClean="0"/>
              <a:t>Responding Effectively To Student Distress</a:t>
            </a:r>
            <a:endParaRPr lang="en-US" cap="none" dirty="0"/>
          </a:p>
        </p:txBody>
      </p:sp>
      <p:sp>
        <p:nvSpPr>
          <p:cNvPr id="3" name="Text Placeholder 2"/>
          <p:cNvSpPr>
            <a:spLocks noGrp="1"/>
          </p:cNvSpPr>
          <p:nvPr>
            <p:ph type="body" idx="1"/>
          </p:nvPr>
        </p:nvSpPr>
        <p:spPr/>
        <p:txBody>
          <a:bodyPr/>
          <a:lstStyle/>
          <a:p>
            <a:r>
              <a:rPr lang="en-US" b="1" cap="none" dirty="0" smtClean="0"/>
              <a:t>How You Can Help</a:t>
            </a:r>
            <a:endParaRPr lang="en-US" b="1" cap="none" dirty="0"/>
          </a:p>
        </p:txBody>
      </p:sp>
    </p:spTree>
    <p:extLst>
      <p:ext uri="{BB962C8B-B14F-4D97-AF65-F5344CB8AC3E}">
        <p14:creationId xmlns:p14="http://schemas.microsoft.com/office/powerpoint/2010/main" val="2569289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Role Of Faculty</a:t>
            </a:r>
            <a:endParaRPr lang="en-US" cap="none" dirty="0"/>
          </a:p>
        </p:txBody>
      </p:sp>
      <p:sp>
        <p:nvSpPr>
          <p:cNvPr id="3" name="Content Placeholder 2"/>
          <p:cNvSpPr>
            <a:spLocks noGrp="1"/>
          </p:cNvSpPr>
          <p:nvPr>
            <p:ph idx="1"/>
          </p:nvPr>
        </p:nvSpPr>
        <p:spPr>
          <a:xfrm>
            <a:off x="304800" y="1752600"/>
            <a:ext cx="8382000" cy="4373563"/>
          </a:xfrm>
        </p:spPr>
        <p:txBody>
          <a:bodyPr>
            <a:normAutofit/>
          </a:bodyPr>
          <a:lstStyle/>
          <a:p>
            <a:r>
              <a:rPr lang="en-US" sz="2800" dirty="0" smtClean="0"/>
              <a:t>In a position </a:t>
            </a:r>
          </a:p>
          <a:p>
            <a:pPr lvl="1"/>
            <a:r>
              <a:rPr lang="en-US" dirty="0" smtClean="0"/>
              <a:t>to directly observe any changes in student functioning</a:t>
            </a:r>
          </a:p>
          <a:p>
            <a:pPr lvl="1"/>
            <a:r>
              <a:rPr lang="en-US" dirty="0" smtClean="0"/>
              <a:t>to notice students struggling emotionally or psychologically</a:t>
            </a:r>
          </a:p>
          <a:p>
            <a:pPr lvl="1"/>
            <a:r>
              <a:rPr lang="en-US" dirty="0" smtClean="0"/>
              <a:t>to </a:t>
            </a:r>
            <a:r>
              <a:rPr lang="en-US" dirty="0"/>
              <a:t>help students access campus resources</a:t>
            </a:r>
          </a:p>
          <a:p>
            <a:r>
              <a:rPr lang="en-US" sz="2800" dirty="0" smtClean="0"/>
              <a:t>Students may turn to you for advice and/or support before exploring other options</a:t>
            </a:r>
          </a:p>
          <a:p>
            <a:r>
              <a:rPr lang="en-US" sz="2800" i="1" dirty="0" smtClean="0">
                <a:solidFill>
                  <a:schemeClr val="accent5">
                    <a:lumMod val="75000"/>
                  </a:schemeClr>
                </a:solidFill>
              </a:rPr>
              <a:t>What biases could stand in the way of a faculty member reaching out to help a student in distress?</a:t>
            </a:r>
          </a:p>
        </p:txBody>
      </p:sp>
      <p:pic>
        <p:nvPicPr>
          <p:cNvPr id="2054" name="Picture 6" descr="C:\Users\jrobertson\AppData\Local\Microsoft\Windows\Temporary Internet Files\Content.IE5\U7D92OI7\MP900399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5272968"/>
            <a:ext cx="2286000" cy="144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96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Referring A Student For Help</a:t>
            </a:r>
            <a:endParaRPr lang="en-US" cap="none" dirty="0"/>
          </a:p>
        </p:txBody>
      </p:sp>
      <p:sp>
        <p:nvSpPr>
          <p:cNvPr id="3" name="Content Placeholder 2"/>
          <p:cNvSpPr>
            <a:spLocks noGrp="1"/>
          </p:cNvSpPr>
          <p:nvPr>
            <p:ph idx="1"/>
          </p:nvPr>
        </p:nvSpPr>
        <p:spPr/>
        <p:txBody>
          <a:bodyPr/>
          <a:lstStyle/>
          <a:p>
            <a:r>
              <a:rPr lang="en-US" dirty="0" smtClean="0"/>
              <a:t>Consider the following:</a:t>
            </a:r>
          </a:p>
          <a:p>
            <a:pPr lvl="1"/>
            <a:r>
              <a:rPr lang="en-US" dirty="0" smtClean="0"/>
              <a:t>The problem is more serious than you feel comfortable handling</a:t>
            </a:r>
          </a:p>
          <a:p>
            <a:pPr lvl="1"/>
            <a:r>
              <a:rPr lang="en-US" dirty="0" smtClean="0"/>
              <a:t>You experience conflict between your professional role with the student and providing extensive personal support</a:t>
            </a:r>
          </a:p>
          <a:p>
            <a:pPr lvl="1"/>
            <a:r>
              <a:rPr lang="en-US" dirty="0" smtClean="0"/>
              <a:t>You are either extremely busy, or experiencing stress in your own life, and are unable or unwilling to handle other requests for hel</a:t>
            </a:r>
            <a:r>
              <a:rPr lang="en-US" dirty="0"/>
              <a:t>p</a:t>
            </a:r>
          </a:p>
        </p:txBody>
      </p:sp>
    </p:spTree>
    <p:extLst>
      <p:ext uri="{BB962C8B-B14F-4D97-AF65-F5344CB8AC3E}">
        <p14:creationId xmlns:p14="http://schemas.microsoft.com/office/powerpoint/2010/main" val="178349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Referring A Student For Help, cont.</a:t>
            </a:r>
            <a:endParaRPr lang="en-US" cap="none" dirty="0"/>
          </a:p>
        </p:txBody>
      </p:sp>
      <p:sp>
        <p:nvSpPr>
          <p:cNvPr id="3" name="Content Placeholder 2"/>
          <p:cNvSpPr>
            <a:spLocks noGrp="1"/>
          </p:cNvSpPr>
          <p:nvPr>
            <p:ph idx="1"/>
          </p:nvPr>
        </p:nvSpPr>
        <p:spPr/>
        <p:txBody>
          <a:bodyPr/>
          <a:lstStyle/>
          <a:p>
            <a:pPr lvl="1"/>
            <a:r>
              <a:rPr lang="en-US" dirty="0" smtClean="0"/>
              <a:t>You have talked to the student and helped as much as you can, but further assistance is needed</a:t>
            </a:r>
          </a:p>
          <a:p>
            <a:pPr lvl="1"/>
            <a:r>
              <a:rPr lang="en-US" dirty="0" smtClean="0"/>
              <a:t>You think your personal feelings about the student will interfere with your objectivity</a:t>
            </a:r>
          </a:p>
          <a:p>
            <a:pPr lvl="1"/>
            <a:r>
              <a:rPr lang="en-US" dirty="0" smtClean="0"/>
              <a:t>The student admits that there is a problem, but doesn’t want to talk to you about it</a:t>
            </a:r>
          </a:p>
          <a:p>
            <a:pPr lvl="1"/>
            <a:r>
              <a:rPr lang="en-US" dirty="0" smtClean="0"/>
              <a:t>The student asks for information or assistance that you are unable to provide</a:t>
            </a:r>
          </a:p>
          <a:p>
            <a:pPr lvl="1"/>
            <a:r>
              <a:rPr lang="en-US" i="1" dirty="0">
                <a:solidFill>
                  <a:schemeClr val="accent5">
                    <a:lumMod val="75000"/>
                  </a:schemeClr>
                </a:solidFill>
              </a:rPr>
              <a:t>Feeling annoyed, </a:t>
            </a:r>
            <a:r>
              <a:rPr lang="en-US" i="1" dirty="0" smtClean="0">
                <a:solidFill>
                  <a:schemeClr val="accent5">
                    <a:lumMod val="75000"/>
                  </a:schemeClr>
                </a:solidFill>
              </a:rPr>
              <a:t>irritated, </a:t>
            </a:r>
            <a:r>
              <a:rPr lang="en-US" i="1" dirty="0">
                <a:solidFill>
                  <a:schemeClr val="accent5">
                    <a:lumMod val="75000"/>
                  </a:schemeClr>
                </a:solidFill>
              </a:rPr>
              <a:t>or overwhelmed when a student wants to talk with you about a problem is a clue that </a:t>
            </a:r>
            <a:r>
              <a:rPr lang="en-US" i="1" dirty="0" smtClean="0">
                <a:solidFill>
                  <a:schemeClr val="accent5">
                    <a:lumMod val="75000"/>
                  </a:schemeClr>
                </a:solidFill>
              </a:rPr>
              <a:t>it is time to refer them to other </a:t>
            </a:r>
            <a:r>
              <a:rPr lang="en-US" i="1" dirty="0">
                <a:solidFill>
                  <a:schemeClr val="accent5">
                    <a:lumMod val="75000"/>
                  </a:schemeClr>
                </a:solidFill>
              </a:rPr>
              <a:t>resources for help. </a:t>
            </a:r>
          </a:p>
          <a:p>
            <a:pPr lvl="1"/>
            <a:endParaRPr lang="en-US" dirty="0"/>
          </a:p>
        </p:txBody>
      </p:sp>
    </p:spTree>
    <p:extLst>
      <p:ext uri="{BB962C8B-B14F-4D97-AF65-F5344CB8AC3E}">
        <p14:creationId xmlns:p14="http://schemas.microsoft.com/office/powerpoint/2010/main" val="22762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atrol 2.gif"/>
          <p:cNvPicPr>
            <a:picLocks noGrp="1" noChangeAspect="1"/>
          </p:cNvPicPr>
          <p:nvPr>
            <p:ph idx="1"/>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p:blipFill>
        <p:spPr>
          <a:xfrm>
            <a:off x="3886200" y="812645"/>
            <a:ext cx="4572000" cy="5004109"/>
          </a:xfrm>
        </p:spPr>
      </p:pic>
      <p:sp>
        <p:nvSpPr>
          <p:cNvPr id="4" name="Text Placeholder 3"/>
          <p:cNvSpPr>
            <a:spLocks noGrp="1"/>
          </p:cNvSpPr>
          <p:nvPr>
            <p:ph type="body" sz="half" idx="2"/>
          </p:nvPr>
        </p:nvSpPr>
        <p:spPr/>
        <p:txBody>
          <a:bodyPr/>
          <a:lstStyle/>
          <a:p>
            <a:r>
              <a:rPr lang="en-US" dirty="0" smtClean="0"/>
              <a:t>You may be students’ ONLY point of contact with the system that has been put in place to help them</a:t>
            </a:r>
            <a:endParaRPr lang="en-US" dirty="0"/>
          </a:p>
        </p:txBody>
      </p:sp>
      <p:sp>
        <p:nvSpPr>
          <p:cNvPr id="2" name="Title 1"/>
          <p:cNvSpPr>
            <a:spLocks noGrp="1"/>
          </p:cNvSpPr>
          <p:nvPr>
            <p:ph type="title"/>
          </p:nvPr>
        </p:nvSpPr>
        <p:spPr/>
        <p:txBody>
          <a:bodyPr>
            <a:normAutofit fontScale="90000"/>
          </a:bodyPr>
          <a:lstStyle/>
          <a:p>
            <a:pPr algn="ctr"/>
            <a:r>
              <a:rPr lang="en-US" cap="none" dirty="0" smtClean="0"/>
              <a:t>You Are Critical To Students Getting The Help They Need</a:t>
            </a:r>
            <a:endParaRPr lang="en-US" cap="none" dirty="0"/>
          </a:p>
        </p:txBody>
      </p:sp>
    </p:spTree>
    <p:extLst>
      <p:ext uri="{BB962C8B-B14F-4D97-AF65-F5344CB8AC3E}">
        <p14:creationId xmlns:p14="http://schemas.microsoft.com/office/powerpoint/2010/main" val="1262114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cap="none" dirty="0" smtClean="0"/>
              <a:t>Interacting With A Student In Distress</a:t>
            </a:r>
            <a:endParaRPr lang="en-US" cap="none" dirty="0"/>
          </a:p>
        </p:txBody>
      </p:sp>
      <p:sp>
        <p:nvSpPr>
          <p:cNvPr id="12" name="Content Placeholder 5"/>
          <p:cNvSpPr>
            <a:spLocks noGrp="1"/>
          </p:cNvSpPr>
          <p:nvPr>
            <p:ph sz="half" idx="1"/>
          </p:nvPr>
        </p:nvSpPr>
        <p:spPr>
          <a:xfrm>
            <a:off x="381000" y="1905000"/>
            <a:ext cx="6629400" cy="4023360"/>
          </a:xfrm>
        </p:spPr>
        <p:txBody>
          <a:bodyPr>
            <a:normAutofit/>
          </a:bodyPr>
          <a:lstStyle/>
          <a:p>
            <a:pPr lvl="1"/>
            <a:r>
              <a:rPr lang="en-US" dirty="0" smtClean="0"/>
              <a:t>If the student comes to you:</a:t>
            </a:r>
          </a:p>
          <a:p>
            <a:pPr lvl="2"/>
            <a:r>
              <a:rPr lang="en-US" dirty="0" smtClean="0"/>
              <a:t>Talk to the student in private</a:t>
            </a:r>
          </a:p>
          <a:p>
            <a:pPr lvl="2"/>
            <a:r>
              <a:rPr lang="en-US" dirty="0" smtClean="0"/>
              <a:t>Listen carefully</a:t>
            </a:r>
          </a:p>
          <a:p>
            <a:pPr lvl="2"/>
            <a:r>
              <a:rPr lang="en-US" dirty="0" smtClean="0"/>
              <a:t>Show concern and interest</a:t>
            </a:r>
          </a:p>
          <a:p>
            <a:pPr lvl="2"/>
            <a:r>
              <a:rPr lang="en-US" dirty="0" smtClean="0"/>
              <a:t>Believe the student</a:t>
            </a:r>
          </a:p>
          <a:p>
            <a:pPr lvl="2"/>
            <a:r>
              <a:rPr lang="en-US" dirty="0" smtClean="0"/>
              <a:t>Validate and normalize as appropriate</a:t>
            </a:r>
          </a:p>
          <a:p>
            <a:pPr lvl="2"/>
            <a:r>
              <a:rPr lang="en-US" dirty="0" smtClean="0"/>
              <a:t>Avoid criticizing or sounding judgmental</a:t>
            </a:r>
          </a:p>
          <a:p>
            <a:pPr lvl="2"/>
            <a:r>
              <a:rPr lang="en-US" dirty="0"/>
              <a:t>Reflective listening</a:t>
            </a:r>
          </a:p>
          <a:p>
            <a:pPr lvl="2"/>
            <a:r>
              <a:rPr lang="en-US" sz="1900" dirty="0"/>
              <a:t>Include </a:t>
            </a:r>
            <a:r>
              <a:rPr lang="en-US" sz="1900" dirty="0" smtClean="0"/>
              <a:t>empathic statements</a:t>
            </a:r>
          </a:p>
          <a:p>
            <a:pPr lvl="1"/>
            <a:endParaRPr lang="en-US" sz="2800" dirty="0"/>
          </a:p>
        </p:txBody>
      </p:sp>
    </p:spTree>
    <p:extLst>
      <p:ext uri="{BB962C8B-B14F-4D97-AF65-F5344CB8AC3E}">
        <p14:creationId xmlns:p14="http://schemas.microsoft.com/office/powerpoint/2010/main" val="2856030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none" dirty="0" smtClean="0"/>
              <a:t>Interacting With A Student In Distress, cont.</a:t>
            </a:r>
            <a:endParaRPr lang="en-US" cap="none" dirty="0"/>
          </a:p>
        </p:txBody>
      </p:sp>
      <p:sp>
        <p:nvSpPr>
          <p:cNvPr id="3" name="Content Placeholder 2"/>
          <p:cNvSpPr>
            <a:spLocks noGrp="1"/>
          </p:cNvSpPr>
          <p:nvPr>
            <p:ph idx="1"/>
          </p:nvPr>
        </p:nvSpPr>
        <p:spPr>
          <a:xfrm>
            <a:off x="426128" y="1676400"/>
            <a:ext cx="8870272" cy="5486400"/>
          </a:xfrm>
        </p:spPr>
        <p:txBody>
          <a:bodyPr>
            <a:noAutofit/>
          </a:bodyPr>
          <a:lstStyle/>
          <a:p>
            <a:pPr lvl="1"/>
            <a:r>
              <a:rPr lang="en-US" sz="2400" dirty="0" smtClean="0"/>
              <a:t>If you go to the student:</a:t>
            </a:r>
          </a:p>
          <a:p>
            <a:pPr lvl="2"/>
            <a:r>
              <a:rPr lang="en-US" sz="2000" dirty="0" smtClean="0"/>
              <a:t>Express concern about their well-being</a:t>
            </a:r>
          </a:p>
          <a:p>
            <a:pPr lvl="2"/>
            <a:r>
              <a:rPr lang="en-US" sz="2000" dirty="0" smtClean="0"/>
              <a:t>Identify concerning behaviors</a:t>
            </a:r>
          </a:p>
          <a:p>
            <a:pPr lvl="3"/>
            <a:r>
              <a:rPr lang="en-US" dirty="0" smtClean="0"/>
              <a:t>Be careful to avoid taking a shaming or judgmental tone</a:t>
            </a:r>
            <a:endParaRPr lang="en-US" dirty="0"/>
          </a:p>
          <a:p>
            <a:pPr lvl="3"/>
            <a:r>
              <a:rPr lang="en-US" dirty="0" smtClean="0"/>
              <a:t>Over 90% of communication is non-verbal</a:t>
            </a:r>
          </a:p>
          <a:p>
            <a:pPr lvl="2"/>
            <a:r>
              <a:rPr lang="en-US" sz="2000" dirty="0" smtClean="0"/>
              <a:t>The behaviors you have seen sometimes indicate that a person is struggling</a:t>
            </a:r>
          </a:p>
          <a:p>
            <a:pPr lvl="2"/>
            <a:r>
              <a:rPr lang="en-US" sz="2000" dirty="0" smtClean="0"/>
              <a:t>Give student space to discuss these behaviors and/or their circumstances</a:t>
            </a:r>
          </a:p>
          <a:p>
            <a:pPr lvl="2"/>
            <a:r>
              <a:rPr lang="en-US" sz="2000" dirty="0" smtClean="0"/>
              <a:t>Provide suggestions for next steps</a:t>
            </a:r>
          </a:p>
          <a:p>
            <a:pPr lvl="3"/>
            <a:r>
              <a:rPr lang="en-US" dirty="0" smtClean="0"/>
              <a:t>Assessment or counseling referral</a:t>
            </a:r>
          </a:p>
          <a:p>
            <a:pPr lvl="3"/>
            <a:r>
              <a:rPr lang="en-US" dirty="0" smtClean="0"/>
              <a:t>Connect with other on-campus resources</a:t>
            </a:r>
          </a:p>
        </p:txBody>
      </p:sp>
      <p:sp>
        <p:nvSpPr>
          <p:cNvPr id="4" name="Rounded Rectangle 3"/>
          <p:cNvSpPr/>
          <p:nvPr/>
        </p:nvSpPr>
        <p:spPr>
          <a:xfrm>
            <a:off x="2764155" y="1905000"/>
            <a:ext cx="3584618" cy="4028463"/>
          </a:xfrm>
          <a:prstGeom prst="round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smtClean="0">
                <a:solidFill>
                  <a:srgbClr val="C00000"/>
                </a:solidFill>
                <a:latin typeface="Freestyle Script" panose="030804020302050B0404" pitchFamily="66" charset="0"/>
              </a:rPr>
              <a:t>You are not a mental health professional, and we don’t expect you to be!</a:t>
            </a:r>
            <a:endParaRPr lang="en-US" sz="4400" dirty="0">
              <a:solidFill>
                <a:srgbClr val="C00000"/>
              </a:solidFill>
              <a:latin typeface="Freestyle Script" panose="030804020302050B0404" pitchFamily="66" charset="0"/>
            </a:endParaRPr>
          </a:p>
        </p:txBody>
      </p:sp>
    </p:spTree>
    <p:extLst>
      <p:ext uri="{BB962C8B-B14F-4D97-AF65-F5344CB8AC3E}">
        <p14:creationId xmlns:p14="http://schemas.microsoft.com/office/powerpoint/2010/main" val="285150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9"/>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57200"/>
            <a:ext cx="8260672" cy="1039427"/>
          </a:xfrm>
        </p:spPr>
        <p:txBody>
          <a:bodyPr>
            <a:normAutofit/>
          </a:bodyPr>
          <a:lstStyle/>
          <a:p>
            <a:pPr eaLnBrk="1" hangingPunct="1"/>
            <a:r>
              <a:rPr lang="en-US" cap="none" dirty="0" smtClean="0">
                <a:latin typeface="Book Antiqua" panose="02040602050305030304" pitchFamily="18" charset="0"/>
                <a:cs typeface="Arial" panose="020B0604020202020204" pitchFamily="34" charset="0"/>
              </a:rPr>
              <a:t>Student Care Team (SCT)</a:t>
            </a:r>
            <a:r>
              <a:rPr lang="en-US" cap="none" dirty="0" smtClean="0">
                <a:solidFill>
                  <a:schemeClr val="bg2">
                    <a:lumMod val="50000"/>
                  </a:schemeClr>
                </a:solidFill>
                <a:latin typeface="Book Antiqua" panose="02040602050305030304" pitchFamily="18" charset="0"/>
                <a:cs typeface="Arial" panose="020B0604020202020204" pitchFamily="34" charset="0"/>
              </a:rPr>
              <a:t>	</a:t>
            </a:r>
          </a:p>
        </p:txBody>
      </p:sp>
      <p:sp>
        <p:nvSpPr>
          <p:cNvPr id="9219" name="Rectangle 3"/>
          <p:cNvSpPr>
            <a:spLocks noGrp="1" noChangeArrowheads="1"/>
          </p:cNvSpPr>
          <p:nvPr>
            <p:ph idx="1"/>
          </p:nvPr>
        </p:nvSpPr>
        <p:spPr>
          <a:xfrm>
            <a:off x="838200" y="1981200"/>
            <a:ext cx="7543800" cy="3886200"/>
          </a:xfrm>
        </p:spPr>
        <p:txBody>
          <a:bodyPr>
            <a:normAutofit fontScale="85000" lnSpcReduction="20000"/>
          </a:bodyPr>
          <a:lstStyle/>
          <a:p>
            <a:pPr eaLnBrk="1" hangingPunct="1"/>
            <a:r>
              <a:rPr lang="en-US" sz="2600" dirty="0" smtClean="0">
                <a:cs typeface="Arial" panose="020B0604020202020204" pitchFamily="34" charset="0"/>
              </a:rPr>
              <a:t>SCT established at UofL in Fall 2007</a:t>
            </a:r>
          </a:p>
          <a:p>
            <a:pPr marL="109537" indent="0" eaLnBrk="1" hangingPunct="1">
              <a:buNone/>
            </a:pPr>
            <a:endParaRPr lang="en-US" sz="2600" dirty="0" smtClean="0">
              <a:cs typeface="Arial" panose="020B0604020202020204" pitchFamily="34" charset="0"/>
            </a:endParaRPr>
          </a:p>
          <a:p>
            <a:pPr eaLnBrk="1" hangingPunct="1"/>
            <a:r>
              <a:rPr lang="en-US" sz="2600" dirty="0" smtClean="0">
                <a:cs typeface="Arial" panose="020B0604020202020204" pitchFamily="34" charset="0"/>
              </a:rPr>
              <a:t>Regular opportunity for communication; break down silos</a:t>
            </a:r>
          </a:p>
          <a:p>
            <a:pPr eaLnBrk="1" hangingPunct="1"/>
            <a:endParaRPr lang="en-US" sz="2600" dirty="0" smtClean="0">
              <a:cs typeface="Arial" panose="020B0604020202020204" pitchFamily="34" charset="0"/>
            </a:endParaRPr>
          </a:p>
          <a:p>
            <a:pPr eaLnBrk="1" hangingPunct="1"/>
            <a:r>
              <a:rPr lang="en-US" sz="2600" dirty="0" smtClean="0">
                <a:cs typeface="Arial" panose="020B0604020202020204" pitchFamily="34" charset="0"/>
              </a:rPr>
              <a:t>Ensure all resources are available to students in crisis</a:t>
            </a:r>
          </a:p>
          <a:p>
            <a:pPr eaLnBrk="1" hangingPunct="1">
              <a:buNone/>
            </a:pPr>
            <a:endParaRPr lang="en-US" sz="1800" dirty="0" smtClean="0">
              <a:cs typeface="Arial" panose="020B0604020202020204" pitchFamily="34" charset="0"/>
            </a:endParaRPr>
          </a:p>
          <a:p>
            <a:pPr eaLnBrk="1" hangingPunct="1"/>
            <a:r>
              <a:rPr lang="en-US" sz="2600" i="1" dirty="0" smtClean="0">
                <a:cs typeface="Arial" panose="020B0604020202020204" pitchFamily="34" charset="0"/>
              </a:rPr>
              <a:t>Crisis</a:t>
            </a:r>
            <a:r>
              <a:rPr lang="en-US" sz="2600" dirty="0" smtClean="0">
                <a:cs typeface="Arial" panose="020B0604020202020204" pitchFamily="34" charset="0"/>
              </a:rPr>
              <a:t>--an emotionally significant event involving a student that threatens the well-being of one or more individuals or the university community as a whole.  </a:t>
            </a:r>
          </a:p>
          <a:p>
            <a:pPr lvl="1"/>
            <a:r>
              <a:rPr lang="en-US" sz="2200" dirty="0" smtClean="0">
                <a:cs typeface="Arial" panose="020B0604020202020204" pitchFamily="34" charset="0"/>
              </a:rPr>
              <a:t>A crisis may include personal crises and behavioral issues involving individual students or groups. </a:t>
            </a:r>
          </a:p>
          <a:p>
            <a:pPr eaLnBrk="1" hangingPunct="1"/>
            <a:endParaRPr lang="en-US" sz="1800" dirty="0" smtClean="0"/>
          </a:p>
          <a:p>
            <a:pPr eaLnBrk="1" hangingPunct="1">
              <a:buFont typeface="Wingdings 2" pitchFamily="18" charset="2"/>
              <a:buNone/>
            </a:pPr>
            <a:endParaRPr lang="en-US" sz="1800" dirty="0" smtClean="0"/>
          </a:p>
        </p:txBody>
      </p:sp>
    </p:spTree>
    <p:extLst>
      <p:ext uri="{BB962C8B-B14F-4D97-AF65-F5344CB8AC3E}">
        <p14:creationId xmlns:p14="http://schemas.microsoft.com/office/powerpoint/2010/main" val="4228254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cap="none" dirty="0" smtClean="0">
                <a:latin typeface="Arial" panose="020B0604020202020204" pitchFamily="34" charset="0"/>
                <a:cs typeface="Arial" panose="020B0604020202020204" pitchFamily="34" charset="0"/>
              </a:rPr>
              <a:t>Institutional Concern </a:t>
            </a:r>
            <a:r>
              <a:rPr lang="en-US" dirty="0" smtClean="0"/>
              <a:t>	</a:t>
            </a:r>
          </a:p>
        </p:txBody>
      </p:sp>
      <p:sp>
        <p:nvSpPr>
          <p:cNvPr id="7171" name="Content Placeholder 2"/>
          <p:cNvSpPr>
            <a:spLocks noGrp="1"/>
          </p:cNvSpPr>
          <p:nvPr>
            <p:ph idx="1"/>
          </p:nvPr>
        </p:nvSpPr>
        <p:spPr>
          <a:xfrm>
            <a:off x="0" y="1676400"/>
            <a:ext cx="4343400" cy="4838700"/>
          </a:xfrm>
        </p:spPr>
        <p:txBody>
          <a:bodyPr>
            <a:normAutofit lnSpcReduction="10000"/>
          </a:bodyPr>
          <a:lstStyle/>
          <a:p>
            <a:pPr marL="319088" lvl="1" indent="0">
              <a:buNone/>
            </a:pPr>
            <a:r>
              <a:rPr lang="en-US" dirty="0" smtClean="0">
                <a:cs typeface="Arial" panose="020B0604020202020204" pitchFamily="34" charset="0"/>
              </a:rPr>
              <a:t>April 2007: “The tragic events at Virginia Tech were a tipping point in higher education and catalyzed the creation of practices, procedures, and policies on how higher education and student affairs administrators in particular assist students in various levels of distress (Jablonski, McClellan, &amp; Zdziarski, 2008).”   </a:t>
            </a:r>
          </a:p>
          <a:p>
            <a:pPr marL="319088" lvl="1" indent="0">
              <a:buNone/>
            </a:pPr>
            <a:endParaRPr lang="en-US" dirty="0">
              <a:cs typeface="Arial" panose="020B0604020202020204" pitchFamily="34" charset="0"/>
            </a:endParaRPr>
          </a:p>
          <a:p>
            <a:pPr lvl="1"/>
            <a:r>
              <a:rPr lang="en-US" dirty="0" smtClean="0">
                <a:cs typeface="Arial" panose="020B0604020202020204" pitchFamily="34" charset="0"/>
              </a:rPr>
              <a:t>Demand to respond</a:t>
            </a:r>
          </a:p>
          <a:p>
            <a:pPr marL="392113" lvl="1" indent="0">
              <a:buNone/>
            </a:pPr>
            <a:endParaRPr lang="en-US" dirty="0" smtClean="0">
              <a:cs typeface="Arial" panose="020B0604020202020204" pitchFamily="34" charset="0"/>
            </a:endParaRPr>
          </a:p>
          <a:p>
            <a:pPr lvl="1"/>
            <a:r>
              <a:rPr lang="en-US" dirty="0" smtClean="0">
                <a:cs typeface="Arial" panose="020B0604020202020204" pitchFamily="34" charset="0"/>
              </a:rPr>
              <a:t>Methods of response still developing</a:t>
            </a:r>
          </a:p>
          <a:p>
            <a:pPr lvl="1">
              <a:buFont typeface="Wingdings 2" pitchFamily="18" charset="2"/>
              <a:buNone/>
            </a:pPr>
            <a:endParaRPr lang="en-US" dirty="0" smtClean="0"/>
          </a:p>
          <a:p>
            <a:pPr lvl="1"/>
            <a:endParaRPr lang="en-US"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499" y="1714500"/>
            <a:ext cx="4592781" cy="3886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a:off x="7808330" y="2057400"/>
            <a:ext cx="468404" cy="1773271"/>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4102107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Overview</a:t>
            </a:r>
            <a:endParaRPr lang="en-US" cap="none" dirty="0"/>
          </a:p>
        </p:txBody>
      </p:sp>
      <p:sp>
        <p:nvSpPr>
          <p:cNvPr id="3" name="Content Placeholder 2"/>
          <p:cNvSpPr>
            <a:spLocks noGrp="1"/>
          </p:cNvSpPr>
          <p:nvPr>
            <p:ph idx="1"/>
          </p:nvPr>
        </p:nvSpPr>
        <p:spPr/>
        <p:txBody>
          <a:bodyPr/>
          <a:lstStyle/>
          <a:p>
            <a:r>
              <a:rPr lang="en-US" dirty="0"/>
              <a:t>Understanding College Student Mental </a:t>
            </a:r>
            <a:r>
              <a:rPr lang="en-US" dirty="0" smtClean="0"/>
              <a:t>Health</a:t>
            </a:r>
          </a:p>
          <a:p>
            <a:r>
              <a:rPr lang="en-US" dirty="0"/>
              <a:t>Recognizing Mental Health Issues In </a:t>
            </a:r>
            <a:r>
              <a:rPr lang="en-US" dirty="0" smtClean="0"/>
              <a:t>Students</a:t>
            </a:r>
          </a:p>
          <a:p>
            <a:r>
              <a:rPr lang="en-US" dirty="0"/>
              <a:t>Responding Effectively To </a:t>
            </a:r>
            <a:r>
              <a:rPr lang="en-US" dirty="0" smtClean="0"/>
              <a:t>Student Distress</a:t>
            </a:r>
          </a:p>
          <a:p>
            <a:r>
              <a:rPr lang="en-US" dirty="0" smtClean="0"/>
              <a:t>UofL’s Student Care Team (SCT)</a:t>
            </a:r>
          </a:p>
          <a:p>
            <a:r>
              <a:rPr lang="en-US" dirty="0" smtClean="0"/>
              <a:t>Resources for Students in Distress</a:t>
            </a:r>
          </a:p>
          <a:p>
            <a:r>
              <a:rPr lang="en-US" dirty="0" smtClean="0"/>
              <a:t>Departmental Responsibilities </a:t>
            </a:r>
          </a:p>
          <a:p>
            <a:r>
              <a:rPr lang="en-US" dirty="0" smtClean="0"/>
              <a:t>Dean of Students Office (DOS)</a:t>
            </a:r>
          </a:p>
          <a:p>
            <a:r>
              <a:rPr lang="en-US" dirty="0" smtClean="0"/>
              <a:t>Prevention Programs</a:t>
            </a:r>
          </a:p>
          <a:p>
            <a:endParaRPr lang="en-US" dirty="0" smtClean="0"/>
          </a:p>
          <a:p>
            <a:endParaRPr lang="en-US" b="1" dirty="0"/>
          </a:p>
        </p:txBody>
      </p:sp>
    </p:spTree>
    <p:extLst>
      <p:ext uri="{BB962C8B-B14F-4D97-AF65-F5344CB8AC3E}">
        <p14:creationId xmlns:p14="http://schemas.microsoft.com/office/powerpoint/2010/main" val="1503489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304800"/>
            <a:ext cx="8305800" cy="1295400"/>
          </a:xfrm>
        </p:spPr>
        <p:txBody>
          <a:bodyPr>
            <a:noAutofit/>
          </a:bodyPr>
          <a:lstStyle/>
          <a:p>
            <a:pPr algn="ctr" eaLnBrk="1" hangingPunct="1"/>
            <a:r>
              <a:rPr lang="en-US" sz="4800" cap="none" dirty="0" smtClean="0">
                <a:latin typeface="Arial" panose="020B0604020202020204" pitchFamily="34" charset="0"/>
                <a:cs typeface="Arial" panose="020B0604020202020204" pitchFamily="34" charset="0"/>
              </a:rPr>
              <a:t>The SCT Focus</a:t>
            </a:r>
          </a:p>
        </p:txBody>
      </p:sp>
      <p:sp>
        <p:nvSpPr>
          <p:cNvPr id="10243" name="Rectangle 3"/>
          <p:cNvSpPr>
            <a:spLocks noGrp="1" noChangeArrowheads="1"/>
          </p:cNvSpPr>
          <p:nvPr>
            <p:ph idx="1"/>
          </p:nvPr>
        </p:nvSpPr>
        <p:spPr>
          <a:xfrm>
            <a:off x="685800" y="1828800"/>
            <a:ext cx="7772400" cy="4572000"/>
          </a:xfrm>
        </p:spPr>
        <p:txBody>
          <a:bodyPr>
            <a:normAutofit lnSpcReduction="10000"/>
          </a:bodyPr>
          <a:lstStyle/>
          <a:p>
            <a:pPr>
              <a:lnSpc>
                <a:spcPct val="90000"/>
              </a:lnSpc>
            </a:pPr>
            <a:r>
              <a:rPr lang="en-US" dirty="0" smtClean="0">
                <a:cs typeface="Arial" panose="020B0604020202020204" pitchFamily="34" charset="0"/>
              </a:rPr>
              <a:t>Respond to </a:t>
            </a:r>
            <a:r>
              <a:rPr lang="en-US" dirty="0">
                <a:cs typeface="Arial" panose="020B0604020202020204" pitchFamily="34" charset="0"/>
              </a:rPr>
              <a:t>student needs, attempting to avoid student injury and/or disruption to the integrity of the learning environment</a:t>
            </a:r>
            <a:endParaRPr lang="en-US" dirty="0" smtClean="0">
              <a:cs typeface="Arial" panose="020B0604020202020204" pitchFamily="34" charset="0"/>
            </a:endParaRPr>
          </a:p>
          <a:p>
            <a:pPr lvl="1">
              <a:lnSpc>
                <a:spcPct val="90000"/>
              </a:lnSpc>
            </a:pPr>
            <a:r>
              <a:rPr lang="en-US" dirty="0" smtClean="0">
                <a:cs typeface="Arial" panose="020B0604020202020204" pitchFamily="34" charset="0"/>
              </a:rPr>
              <a:t>Specific examples include: </a:t>
            </a:r>
          </a:p>
          <a:p>
            <a:pPr lvl="2">
              <a:lnSpc>
                <a:spcPct val="90000"/>
              </a:lnSpc>
              <a:buClr>
                <a:srgbClr val="C00000"/>
              </a:buClr>
            </a:pPr>
            <a:r>
              <a:rPr lang="en-US" sz="2000" dirty="0" smtClean="0">
                <a:cs typeface="Arial" panose="020B0604020202020204" pitchFamily="34" charset="0"/>
              </a:rPr>
              <a:t>Suicide attempt or suicide ideation</a:t>
            </a:r>
          </a:p>
          <a:p>
            <a:pPr lvl="2">
              <a:lnSpc>
                <a:spcPct val="90000"/>
              </a:lnSpc>
              <a:buClr>
                <a:srgbClr val="C00000"/>
              </a:buClr>
            </a:pPr>
            <a:r>
              <a:rPr lang="en-US" sz="2000" dirty="0" smtClean="0">
                <a:cs typeface="Arial" panose="020B0604020202020204" pitchFamily="34" charset="0"/>
              </a:rPr>
              <a:t>Death of a student </a:t>
            </a:r>
          </a:p>
          <a:p>
            <a:pPr lvl="2">
              <a:lnSpc>
                <a:spcPct val="90000"/>
              </a:lnSpc>
              <a:buClr>
                <a:srgbClr val="C00000"/>
              </a:buClr>
            </a:pPr>
            <a:r>
              <a:rPr lang="en-US" sz="2000" dirty="0" smtClean="0">
                <a:cs typeface="Arial" panose="020B0604020202020204" pitchFamily="34" charset="0"/>
              </a:rPr>
              <a:t>Sexual assault</a:t>
            </a:r>
          </a:p>
          <a:p>
            <a:pPr lvl="2">
              <a:lnSpc>
                <a:spcPct val="90000"/>
              </a:lnSpc>
              <a:buClr>
                <a:srgbClr val="C00000"/>
              </a:buClr>
            </a:pPr>
            <a:r>
              <a:rPr lang="en-US" sz="2000" dirty="0" smtClean="0">
                <a:cs typeface="Arial" panose="020B0604020202020204" pitchFamily="34" charset="0"/>
              </a:rPr>
              <a:t>Physical assault or other act of violence</a:t>
            </a:r>
          </a:p>
          <a:p>
            <a:pPr lvl="2">
              <a:lnSpc>
                <a:spcPct val="90000"/>
              </a:lnSpc>
              <a:buClr>
                <a:srgbClr val="C00000"/>
              </a:buClr>
            </a:pPr>
            <a:r>
              <a:rPr lang="en-US" sz="2000" dirty="0" smtClean="0">
                <a:cs typeface="Arial" panose="020B0604020202020204" pitchFamily="34" charset="0"/>
              </a:rPr>
              <a:t>Threats of violence</a:t>
            </a:r>
          </a:p>
          <a:p>
            <a:pPr lvl="2">
              <a:lnSpc>
                <a:spcPct val="90000"/>
              </a:lnSpc>
              <a:buClr>
                <a:srgbClr val="C00000"/>
              </a:buClr>
            </a:pPr>
            <a:r>
              <a:rPr lang="en-US" sz="2000" dirty="0" smtClean="0">
                <a:cs typeface="Arial" panose="020B0604020202020204" pitchFamily="34" charset="0"/>
              </a:rPr>
              <a:t>Transport to hospital </a:t>
            </a:r>
          </a:p>
          <a:p>
            <a:pPr lvl="2">
              <a:lnSpc>
                <a:spcPct val="90000"/>
              </a:lnSpc>
              <a:buClr>
                <a:srgbClr val="C00000"/>
              </a:buClr>
            </a:pPr>
            <a:r>
              <a:rPr lang="en-US" sz="2000" dirty="0" smtClean="0">
                <a:cs typeface="Arial" panose="020B0604020202020204" pitchFamily="34" charset="0"/>
              </a:rPr>
              <a:t>Alcohol, drugs, eating disorders or serious injury </a:t>
            </a:r>
          </a:p>
          <a:p>
            <a:pPr lvl="2">
              <a:lnSpc>
                <a:spcPct val="90000"/>
              </a:lnSpc>
              <a:buClr>
                <a:srgbClr val="C00000"/>
              </a:buClr>
            </a:pPr>
            <a:r>
              <a:rPr lang="en-US" sz="2000" dirty="0" smtClean="0">
                <a:cs typeface="Arial" panose="020B0604020202020204" pitchFamily="34" charset="0"/>
              </a:rPr>
              <a:t>Classroom disruption</a:t>
            </a:r>
          </a:p>
          <a:p>
            <a:pPr lvl="2">
              <a:lnSpc>
                <a:spcPct val="90000"/>
              </a:lnSpc>
              <a:buClr>
                <a:srgbClr val="C00000"/>
              </a:buClr>
            </a:pPr>
            <a:r>
              <a:rPr lang="en-US" sz="2000" dirty="0" smtClean="0">
                <a:cs typeface="Arial" panose="020B0604020202020204" pitchFamily="34" charset="0"/>
              </a:rPr>
              <a:t>Any personal tragedy or significant event that might impact a student’s ability to stay in school</a:t>
            </a:r>
          </a:p>
        </p:txBody>
      </p:sp>
    </p:spTree>
    <p:extLst>
      <p:ext uri="{BB962C8B-B14F-4D97-AF65-F5344CB8AC3E}">
        <p14:creationId xmlns:p14="http://schemas.microsoft.com/office/powerpoint/2010/main" val="2551937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8763000" cy="1066800"/>
          </a:xfrm>
        </p:spPr>
        <p:txBody>
          <a:bodyPr>
            <a:noAutofit/>
          </a:bodyPr>
          <a:lstStyle/>
          <a:p>
            <a:pPr algn="ctr" eaLnBrk="1" hangingPunct="1"/>
            <a:r>
              <a:rPr lang="en-US" sz="2800" cap="none" dirty="0" smtClean="0">
                <a:latin typeface="Arial" panose="020B0604020202020204" pitchFamily="34" charset="0"/>
                <a:cs typeface="Arial" panose="020B0604020202020204" pitchFamily="34" charset="0"/>
              </a:rPr>
              <a:t>Members of UofL </a:t>
            </a:r>
            <a:br>
              <a:rPr lang="en-US" sz="2800" cap="none" dirty="0" smtClean="0">
                <a:latin typeface="Arial" panose="020B0604020202020204" pitchFamily="34" charset="0"/>
                <a:cs typeface="Arial" panose="020B0604020202020204" pitchFamily="34" charset="0"/>
              </a:rPr>
            </a:br>
            <a:r>
              <a:rPr lang="en-US" sz="2800" cap="none" dirty="0" smtClean="0">
                <a:latin typeface="Arial" panose="020B0604020202020204" pitchFamily="34" charset="0"/>
                <a:cs typeface="Arial" panose="020B0604020202020204" pitchFamily="34" charset="0"/>
              </a:rPr>
              <a:t>Student Care Team</a:t>
            </a:r>
          </a:p>
        </p:txBody>
      </p:sp>
      <p:sp>
        <p:nvSpPr>
          <p:cNvPr id="11267" name="Rectangle 3"/>
          <p:cNvSpPr>
            <a:spLocks noGrp="1" noChangeArrowheads="1"/>
          </p:cNvSpPr>
          <p:nvPr>
            <p:ph idx="1"/>
          </p:nvPr>
        </p:nvSpPr>
        <p:spPr>
          <a:xfrm>
            <a:off x="609600" y="1676400"/>
            <a:ext cx="7772400" cy="4572000"/>
          </a:xfrm>
        </p:spPr>
        <p:txBody>
          <a:bodyPr>
            <a:noAutofit/>
          </a:bodyPr>
          <a:lstStyle/>
          <a:p>
            <a:pPr eaLnBrk="1" hangingPunct="1">
              <a:lnSpc>
                <a:spcPct val="80000"/>
              </a:lnSpc>
              <a:buClrTx/>
            </a:pPr>
            <a:r>
              <a:rPr lang="en-US" sz="2100" dirty="0" smtClean="0">
                <a:cs typeface="Arial" panose="020B0604020202020204" pitchFamily="34" charset="0"/>
              </a:rPr>
              <a:t>Assistant Dean of Students, Chair</a:t>
            </a:r>
          </a:p>
          <a:p>
            <a:pPr eaLnBrk="1" hangingPunct="1">
              <a:lnSpc>
                <a:spcPct val="80000"/>
              </a:lnSpc>
              <a:buClrTx/>
            </a:pPr>
            <a:r>
              <a:rPr lang="en-US" sz="2100" dirty="0" smtClean="0">
                <a:cs typeface="Arial" panose="020B0604020202020204" pitchFamily="34" charset="0"/>
              </a:rPr>
              <a:t>Director of the Counseling Center</a:t>
            </a:r>
          </a:p>
          <a:p>
            <a:pPr eaLnBrk="1" hangingPunct="1">
              <a:lnSpc>
                <a:spcPct val="80000"/>
              </a:lnSpc>
              <a:buClrTx/>
            </a:pPr>
            <a:r>
              <a:rPr lang="en-US" sz="2100" dirty="0" smtClean="0">
                <a:cs typeface="Arial" panose="020B0604020202020204" pitchFamily="34" charset="0"/>
              </a:rPr>
              <a:t>University of Louisville Police Department</a:t>
            </a:r>
          </a:p>
          <a:p>
            <a:pPr eaLnBrk="1" hangingPunct="1">
              <a:lnSpc>
                <a:spcPct val="80000"/>
              </a:lnSpc>
              <a:buClrTx/>
            </a:pPr>
            <a:r>
              <a:rPr lang="en-US" sz="2100" dirty="0" smtClean="0">
                <a:cs typeface="Arial" panose="020B0604020202020204" pitchFamily="34" charset="0"/>
              </a:rPr>
              <a:t>Faculty Representative</a:t>
            </a:r>
          </a:p>
          <a:p>
            <a:pPr eaLnBrk="1" hangingPunct="1">
              <a:lnSpc>
                <a:spcPct val="80000"/>
              </a:lnSpc>
              <a:buClrTx/>
            </a:pPr>
            <a:r>
              <a:rPr lang="en-US" sz="2100" dirty="0" smtClean="0">
                <a:cs typeface="Arial" panose="020B0604020202020204" pitchFamily="34" charset="0"/>
              </a:rPr>
              <a:t>Campus Health Representative, Belknap Campus</a:t>
            </a:r>
          </a:p>
          <a:p>
            <a:pPr eaLnBrk="1" hangingPunct="1">
              <a:lnSpc>
                <a:spcPct val="80000"/>
              </a:lnSpc>
              <a:buClrTx/>
            </a:pPr>
            <a:r>
              <a:rPr lang="en-US" sz="2100" dirty="0" smtClean="0">
                <a:cs typeface="Arial" panose="020B0604020202020204" pitchFamily="34" charset="0"/>
              </a:rPr>
              <a:t>Assistant Director of Residence Education</a:t>
            </a:r>
          </a:p>
          <a:p>
            <a:pPr eaLnBrk="1" hangingPunct="1">
              <a:lnSpc>
                <a:spcPct val="80000"/>
              </a:lnSpc>
              <a:buClrTx/>
            </a:pPr>
            <a:r>
              <a:rPr lang="en-US" sz="2100" dirty="0" smtClean="0">
                <a:cs typeface="Arial" panose="020B0604020202020204" pitchFamily="34" charset="0"/>
              </a:rPr>
              <a:t>Coordinator for Student Rights and Responsibility, Campus Housing</a:t>
            </a:r>
          </a:p>
          <a:p>
            <a:pPr eaLnBrk="1" hangingPunct="1">
              <a:lnSpc>
                <a:spcPct val="80000"/>
              </a:lnSpc>
              <a:buClrTx/>
            </a:pPr>
            <a:r>
              <a:rPr lang="en-US" sz="2100" dirty="0" smtClean="0">
                <a:cs typeface="Arial" panose="020B0604020202020204" pitchFamily="34" charset="0"/>
              </a:rPr>
              <a:t>Enrollment Management Representative</a:t>
            </a:r>
          </a:p>
          <a:p>
            <a:pPr eaLnBrk="1" hangingPunct="1">
              <a:lnSpc>
                <a:spcPct val="80000"/>
              </a:lnSpc>
              <a:buClrTx/>
            </a:pPr>
            <a:r>
              <a:rPr lang="en-US" sz="2100" dirty="0" smtClean="0">
                <a:cs typeface="Arial" panose="020B0604020202020204" pitchFamily="34" charset="0"/>
              </a:rPr>
              <a:t>Student Care Manager</a:t>
            </a:r>
          </a:p>
          <a:p>
            <a:pPr eaLnBrk="1" hangingPunct="1">
              <a:lnSpc>
                <a:spcPct val="80000"/>
              </a:lnSpc>
              <a:buClrTx/>
            </a:pPr>
            <a:r>
              <a:rPr lang="en-US" sz="2100" dirty="0" smtClean="0">
                <a:cs typeface="Arial" panose="020B0604020202020204" pitchFamily="34" charset="0"/>
              </a:rPr>
              <a:t>Dean of Students Office Staff</a:t>
            </a:r>
          </a:p>
          <a:p>
            <a:pPr eaLnBrk="1" hangingPunct="1">
              <a:lnSpc>
                <a:spcPct val="80000"/>
              </a:lnSpc>
              <a:buClrTx/>
            </a:pPr>
            <a:r>
              <a:rPr lang="en-US" sz="2100" dirty="0" smtClean="0">
                <a:cs typeface="Arial" panose="020B0604020202020204" pitchFamily="34" charset="0"/>
              </a:rPr>
              <a:t>Academic Advising Representative</a:t>
            </a:r>
          </a:p>
          <a:p>
            <a:pPr eaLnBrk="1" hangingPunct="1">
              <a:lnSpc>
                <a:spcPct val="80000"/>
              </a:lnSpc>
              <a:buClrTx/>
            </a:pPr>
            <a:r>
              <a:rPr lang="en-US" sz="2100" dirty="0" smtClean="0">
                <a:cs typeface="Arial" panose="020B0604020202020204" pitchFamily="34" charset="0"/>
              </a:rPr>
              <a:t>(Any of the members may in their absence send an appropriate designee) </a:t>
            </a:r>
          </a:p>
          <a:p>
            <a:pPr eaLnBrk="1" hangingPunct="1">
              <a:lnSpc>
                <a:spcPct val="80000"/>
              </a:lnSpc>
              <a:buClrTx/>
            </a:pPr>
            <a:r>
              <a:rPr lang="en-US" sz="2100" dirty="0" smtClean="0">
                <a:cs typeface="Arial" panose="020B0604020202020204" pitchFamily="34" charset="0"/>
              </a:rPr>
              <a:t>Adjunct Members </a:t>
            </a:r>
          </a:p>
        </p:txBody>
      </p:sp>
    </p:spTree>
    <p:extLst>
      <p:ext uri="{BB962C8B-B14F-4D97-AF65-F5344CB8AC3E}">
        <p14:creationId xmlns:p14="http://schemas.microsoft.com/office/powerpoint/2010/main" val="3052540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152400"/>
            <a:ext cx="8001000" cy="1600200"/>
          </a:xfrm>
        </p:spPr>
        <p:txBody>
          <a:bodyPr>
            <a:normAutofit/>
          </a:bodyPr>
          <a:lstStyle/>
          <a:p>
            <a:r>
              <a:rPr lang="en-US" cap="none" dirty="0" smtClean="0">
                <a:latin typeface="Arial" panose="020B0604020202020204" pitchFamily="34" charset="0"/>
                <a:cs typeface="Arial" panose="020B0604020202020204" pitchFamily="34" charset="0"/>
              </a:rPr>
              <a:t>SCT Campus Communication</a:t>
            </a:r>
          </a:p>
        </p:txBody>
      </p:sp>
      <p:sp>
        <p:nvSpPr>
          <p:cNvPr id="16387" name="Content Placeholder 2"/>
          <p:cNvSpPr>
            <a:spLocks noGrp="1"/>
          </p:cNvSpPr>
          <p:nvPr>
            <p:ph idx="1"/>
          </p:nvPr>
        </p:nvSpPr>
        <p:spPr>
          <a:xfrm>
            <a:off x="685800" y="1676400"/>
            <a:ext cx="7848600" cy="4495800"/>
          </a:xfrm>
        </p:spPr>
        <p:txBody>
          <a:bodyPr>
            <a:noAutofit/>
          </a:bodyPr>
          <a:lstStyle/>
          <a:p>
            <a:r>
              <a:rPr lang="en-US" sz="2000" dirty="0" smtClean="0">
                <a:cs typeface="Arial" panose="020B0604020202020204" pitchFamily="34" charset="0"/>
              </a:rPr>
              <a:t>Informing the Campus Community</a:t>
            </a:r>
          </a:p>
          <a:p>
            <a:pPr lvl="1"/>
            <a:r>
              <a:rPr lang="en-US" dirty="0" smtClean="0">
                <a:cs typeface="Arial" panose="020B0604020202020204" pitchFamily="34" charset="0"/>
              </a:rPr>
              <a:t>Individual departments </a:t>
            </a:r>
          </a:p>
          <a:p>
            <a:pPr lvl="1"/>
            <a:r>
              <a:rPr lang="en-US" dirty="0" smtClean="0">
                <a:cs typeface="Arial" panose="020B0604020202020204" pitchFamily="34" charset="0"/>
              </a:rPr>
              <a:t>Faculty Senate</a:t>
            </a:r>
          </a:p>
          <a:p>
            <a:pPr lvl="1"/>
            <a:r>
              <a:rPr lang="en-US" dirty="0" smtClean="0">
                <a:cs typeface="Arial" panose="020B0604020202020204" pitchFamily="34" charset="0"/>
              </a:rPr>
              <a:t>Emergency Management Team</a:t>
            </a:r>
          </a:p>
          <a:p>
            <a:pPr lvl="1"/>
            <a:r>
              <a:rPr lang="en-US" dirty="0" smtClean="0">
                <a:cs typeface="Arial" panose="020B0604020202020204" pitchFamily="34" charset="0"/>
              </a:rPr>
              <a:t>Deans Meeting </a:t>
            </a:r>
          </a:p>
          <a:p>
            <a:pPr lvl="1"/>
            <a:r>
              <a:rPr lang="en-US" dirty="0" smtClean="0">
                <a:cs typeface="Arial" panose="020B0604020202020204" pitchFamily="34" charset="0"/>
              </a:rPr>
              <a:t>Academic Advisors Committee</a:t>
            </a:r>
          </a:p>
          <a:p>
            <a:pPr lvl="1"/>
            <a:r>
              <a:rPr lang="en-US" dirty="0" smtClean="0">
                <a:cs typeface="Arial" panose="020B0604020202020204" pitchFamily="34" charset="0"/>
              </a:rPr>
              <a:t>HSC Unit Representatives</a:t>
            </a:r>
          </a:p>
          <a:p>
            <a:pPr lvl="1"/>
            <a:r>
              <a:rPr lang="en-US" dirty="0" smtClean="0">
                <a:cs typeface="Arial" panose="020B0604020202020204" pitchFamily="34" charset="0"/>
              </a:rPr>
              <a:t>President and Provost offices</a:t>
            </a:r>
          </a:p>
          <a:p>
            <a:pPr lvl="1"/>
            <a:r>
              <a:rPr lang="en-US" dirty="0" smtClean="0">
                <a:cs typeface="Arial" panose="020B0604020202020204" pitchFamily="34" charset="0"/>
              </a:rPr>
              <a:t>Media Relations</a:t>
            </a:r>
          </a:p>
          <a:p>
            <a:r>
              <a:rPr lang="en-US" sz="2000" dirty="0" smtClean="0">
                <a:cs typeface="Arial" panose="020B0604020202020204" pitchFamily="34" charset="0"/>
              </a:rPr>
              <a:t>Provide perspective of what the SCT can and cannot do</a:t>
            </a:r>
          </a:p>
          <a:p>
            <a:r>
              <a:rPr lang="en-US" sz="2000" dirty="0" smtClean="0">
                <a:cs typeface="Arial" panose="020B0604020202020204" pitchFamily="34" charset="0"/>
              </a:rPr>
              <a:t>Help others be able to identify and respond to students in distress</a:t>
            </a:r>
          </a:p>
          <a:p>
            <a:r>
              <a:rPr lang="en-US" sz="2000" dirty="0" smtClean="0">
                <a:cs typeface="Arial" panose="020B0604020202020204" pitchFamily="34" charset="0"/>
              </a:rPr>
              <a:t>Make appropriate referrals</a:t>
            </a:r>
          </a:p>
          <a:p>
            <a:pPr marL="0" indent="0">
              <a:buNone/>
            </a:pPr>
            <a:endParaRPr lang="en-US" sz="2000" dirty="0" smtClean="0"/>
          </a:p>
          <a:p>
            <a:endParaRPr lang="en-US" sz="2000" dirty="0" smtClean="0"/>
          </a:p>
          <a:p>
            <a:endParaRPr lang="en-US" sz="2000" dirty="0" smtClean="0"/>
          </a:p>
          <a:p>
            <a:endParaRPr lang="en-US" sz="2000"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752600"/>
            <a:ext cx="3048000" cy="3048000"/>
          </a:xfrm>
          <a:prstGeom prst="rect">
            <a:avLst/>
          </a:prstGeom>
        </p:spPr>
      </p:pic>
    </p:spTree>
    <p:extLst>
      <p:ext uri="{BB962C8B-B14F-4D97-AF65-F5344CB8AC3E}">
        <p14:creationId xmlns:p14="http://schemas.microsoft.com/office/powerpoint/2010/main" val="89945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cap="none" dirty="0" smtClean="0">
                <a:latin typeface="Arial" panose="020B0604020202020204" pitchFamily="34" charset="0"/>
                <a:cs typeface="Arial" panose="020B0604020202020204" pitchFamily="34" charset="0"/>
              </a:rPr>
              <a:t>Functions of SCT  </a:t>
            </a:r>
          </a:p>
        </p:txBody>
      </p:sp>
      <p:sp>
        <p:nvSpPr>
          <p:cNvPr id="13315" name="Rectangle 3"/>
          <p:cNvSpPr>
            <a:spLocks noGrp="1" noChangeArrowheads="1"/>
          </p:cNvSpPr>
          <p:nvPr>
            <p:ph idx="1"/>
          </p:nvPr>
        </p:nvSpPr>
        <p:spPr>
          <a:xfrm>
            <a:off x="685800" y="1828800"/>
            <a:ext cx="7543800" cy="3886200"/>
          </a:xfrm>
        </p:spPr>
        <p:txBody>
          <a:bodyPr>
            <a:normAutofit lnSpcReduction="10000"/>
          </a:bodyPr>
          <a:lstStyle/>
          <a:p>
            <a:pPr marL="571500" indent="-457200" eaLnBrk="1" hangingPunct="1">
              <a:lnSpc>
                <a:spcPct val="120000"/>
              </a:lnSpc>
              <a:spcBef>
                <a:spcPts val="0"/>
              </a:spcBef>
              <a:buFont typeface="+mj-lt"/>
              <a:buAutoNum type="arabicPeriod"/>
            </a:pPr>
            <a:r>
              <a:rPr lang="en-US" dirty="0" smtClean="0">
                <a:cs typeface="Arial" panose="020B0604020202020204" pitchFamily="34" charset="0"/>
              </a:rPr>
              <a:t>Respond to a crisis that threatens the well-being of a student or students. </a:t>
            </a:r>
          </a:p>
          <a:p>
            <a:pPr marL="571500" indent="-457200" eaLnBrk="1" hangingPunct="1">
              <a:lnSpc>
                <a:spcPct val="120000"/>
              </a:lnSpc>
              <a:spcBef>
                <a:spcPts val="0"/>
              </a:spcBef>
              <a:buFont typeface="+mj-lt"/>
              <a:buAutoNum type="arabicPeriod"/>
            </a:pPr>
            <a:r>
              <a:rPr lang="en-US" dirty="0" smtClean="0">
                <a:cs typeface="Arial" panose="020B0604020202020204" pitchFamily="34" charset="0"/>
              </a:rPr>
              <a:t>Share information and resources among appropriate offices. </a:t>
            </a:r>
          </a:p>
          <a:p>
            <a:pPr marL="571500" indent="-457200" eaLnBrk="1" hangingPunct="1">
              <a:lnSpc>
                <a:spcPct val="120000"/>
              </a:lnSpc>
              <a:spcBef>
                <a:spcPts val="0"/>
              </a:spcBef>
              <a:buFont typeface="+mj-lt"/>
              <a:buAutoNum type="arabicPeriod"/>
            </a:pPr>
            <a:r>
              <a:rPr lang="en-US" dirty="0" smtClean="0">
                <a:cs typeface="Arial" panose="020B0604020202020204" pitchFamily="34" charset="0"/>
              </a:rPr>
              <a:t>Serve as a local resource to the university-wide Emergency Response Team in the event of a critical incident.</a:t>
            </a:r>
          </a:p>
          <a:p>
            <a:pPr marL="571500" indent="-457200" eaLnBrk="1" hangingPunct="1">
              <a:lnSpc>
                <a:spcPct val="120000"/>
              </a:lnSpc>
              <a:spcBef>
                <a:spcPts val="0"/>
              </a:spcBef>
              <a:buFont typeface="+mj-lt"/>
              <a:buAutoNum type="arabicPeriod"/>
            </a:pPr>
            <a:r>
              <a:rPr lang="en-US" dirty="0" smtClean="0">
                <a:cs typeface="Arial" panose="020B0604020202020204" pitchFamily="34" charset="0"/>
              </a:rPr>
              <a:t>Initiate internal review of the crisis situation and ensure appropriate follow-through.</a:t>
            </a:r>
          </a:p>
          <a:p>
            <a:pPr eaLnBrk="1" hangingPunct="1">
              <a:lnSpc>
                <a:spcPct val="90000"/>
              </a:lnSpc>
            </a:pPr>
            <a:endParaRPr lang="en-US" dirty="0" smtClean="0"/>
          </a:p>
        </p:txBody>
      </p:sp>
    </p:spTree>
    <p:extLst>
      <p:ext uri="{BB962C8B-B14F-4D97-AF65-F5344CB8AC3E}">
        <p14:creationId xmlns:p14="http://schemas.microsoft.com/office/powerpoint/2010/main" val="381441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152400"/>
            <a:ext cx="7696200" cy="1600200"/>
          </a:xfrm>
        </p:spPr>
        <p:txBody>
          <a:bodyPr>
            <a:normAutofit/>
          </a:bodyPr>
          <a:lstStyle/>
          <a:p>
            <a:pPr eaLnBrk="1" hangingPunct="1"/>
            <a:r>
              <a:rPr lang="en-US" cap="none" dirty="0" smtClean="0">
                <a:latin typeface="Arial" panose="020B0604020202020204" pitchFamily="34" charset="0"/>
                <a:cs typeface="Arial" panose="020B0604020202020204" pitchFamily="34" charset="0"/>
              </a:rPr>
              <a:t>Functions of SCT</a:t>
            </a:r>
          </a:p>
        </p:txBody>
      </p:sp>
      <p:sp>
        <p:nvSpPr>
          <p:cNvPr id="14339" name="Rectangle 3"/>
          <p:cNvSpPr>
            <a:spLocks noGrp="1" noChangeArrowheads="1"/>
          </p:cNvSpPr>
          <p:nvPr>
            <p:ph idx="1"/>
          </p:nvPr>
        </p:nvSpPr>
        <p:spPr>
          <a:xfrm>
            <a:off x="762000" y="1752600"/>
            <a:ext cx="7543800" cy="4267200"/>
          </a:xfrm>
        </p:spPr>
        <p:txBody>
          <a:bodyPr>
            <a:normAutofit/>
          </a:bodyPr>
          <a:lstStyle/>
          <a:p>
            <a:pPr marL="571500" indent="-457200" eaLnBrk="1" hangingPunct="1">
              <a:lnSpc>
                <a:spcPct val="120000"/>
              </a:lnSpc>
              <a:spcBef>
                <a:spcPts val="0"/>
              </a:spcBef>
              <a:buFont typeface="+mj-lt"/>
              <a:buAutoNum type="arabicPeriod" startAt="5"/>
            </a:pPr>
            <a:r>
              <a:rPr lang="en-US" dirty="0" smtClean="0">
                <a:cs typeface="Arial" panose="020B0604020202020204" pitchFamily="34" charset="0"/>
              </a:rPr>
              <a:t>Identify student behaviors that disrupt the learning environment.</a:t>
            </a:r>
          </a:p>
          <a:p>
            <a:pPr marL="571500" indent="-457200" eaLnBrk="1" hangingPunct="1">
              <a:lnSpc>
                <a:spcPct val="120000"/>
              </a:lnSpc>
              <a:spcBef>
                <a:spcPts val="0"/>
              </a:spcBef>
              <a:buFont typeface="+mj-lt"/>
              <a:buAutoNum type="arabicPeriod" startAt="5"/>
            </a:pPr>
            <a:r>
              <a:rPr lang="en-US" dirty="0" smtClean="0">
                <a:cs typeface="Arial" panose="020B0604020202020204" pitchFamily="34" charset="0"/>
              </a:rPr>
              <a:t>Provide an opportunity for team members to identify trends and/or patterns of behavior.</a:t>
            </a:r>
          </a:p>
          <a:p>
            <a:pPr marL="571500" indent="-457200" eaLnBrk="1" hangingPunct="1">
              <a:lnSpc>
                <a:spcPct val="120000"/>
              </a:lnSpc>
              <a:spcBef>
                <a:spcPts val="0"/>
              </a:spcBef>
              <a:buFont typeface="+mj-lt"/>
              <a:buAutoNum type="arabicPeriod" startAt="5"/>
            </a:pPr>
            <a:r>
              <a:rPr lang="en-US" dirty="0" smtClean="0">
                <a:cs typeface="Arial" panose="020B0604020202020204" pitchFamily="34" charset="0"/>
              </a:rPr>
              <a:t>Be proactive.</a:t>
            </a:r>
          </a:p>
          <a:p>
            <a:pPr marL="571500" indent="-457200" eaLnBrk="1" hangingPunct="1">
              <a:lnSpc>
                <a:spcPct val="120000"/>
              </a:lnSpc>
              <a:spcBef>
                <a:spcPts val="0"/>
              </a:spcBef>
              <a:buFont typeface="+mj-lt"/>
              <a:buAutoNum type="arabicPeriod" startAt="5"/>
            </a:pPr>
            <a:r>
              <a:rPr lang="en-US" dirty="0" smtClean="0">
                <a:cs typeface="Arial" panose="020B0604020202020204" pitchFamily="34" charset="0"/>
              </a:rPr>
              <a:t>Advise University Officials on issues related to student crisis.</a:t>
            </a:r>
          </a:p>
        </p:txBody>
      </p:sp>
    </p:spTree>
    <p:extLst>
      <p:ext uri="{BB962C8B-B14F-4D97-AF65-F5344CB8AC3E}">
        <p14:creationId xmlns:p14="http://schemas.microsoft.com/office/powerpoint/2010/main" val="44377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458200" cy="1600200"/>
          </a:xfrm>
        </p:spPr>
        <p:txBody>
          <a:bodyPr>
            <a:normAutofit/>
          </a:bodyPr>
          <a:lstStyle/>
          <a:p>
            <a:r>
              <a:rPr lang="en-US" sz="2800" cap="none" dirty="0" smtClean="0">
                <a:latin typeface="Arial" panose="020B0604020202020204" pitchFamily="34" charset="0"/>
                <a:cs typeface="Arial" panose="020B0604020202020204" pitchFamily="34" charset="0"/>
              </a:rPr>
              <a:t>Resources For Students In Distress</a:t>
            </a:r>
            <a:endParaRPr lang="en-US" sz="2800"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752600"/>
            <a:ext cx="7772400" cy="4572000"/>
          </a:xfrm>
        </p:spPr>
        <p:txBody>
          <a:bodyPr>
            <a:normAutofit lnSpcReduction="10000"/>
          </a:bodyPr>
          <a:lstStyle/>
          <a:p>
            <a:r>
              <a:rPr lang="en-US" sz="2200" dirty="0"/>
              <a:t>Dean of Students Office  	            852-5787</a:t>
            </a:r>
          </a:p>
          <a:p>
            <a:r>
              <a:rPr lang="en-US" sz="2200" dirty="0"/>
              <a:t>Counseling Center		            852-6585</a:t>
            </a:r>
          </a:p>
          <a:p>
            <a:r>
              <a:rPr lang="en-US" sz="2200" dirty="0"/>
              <a:t>University of Louisville Police	</a:t>
            </a:r>
            <a:r>
              <a:rPr lang="en-US" sz="2200" dirty="0" smtClean="0"/>
              <a:t>	852-6111</a:t>
            </a:r>
            <a:endParaRPr lang="en-US" sz="2200" dirty="0"/>
          </a:p>
          <a:p>
            <a:r>
              <a:rPr lang="en-US" sz="2200" i="1" dirty="0"/>
              <a:t>Helping Students in Distress Reporting Guide for Faculty and Staff </a:t>
            </a:r>
            <a:r>
              <a:rPr lang="en-US" sz="2200" dirty="0">
                <a:solidFill>
                  <a:srgbClr val="FF0000"/>
                </a:solidFill>
              </a:rPr>
              <a:t>(red folder)</a:t>
            </a:r>
          </a:p>
          <a:p>
            <a:r>
              <a:rPr lang="en-US" sz="2200" dirty="0" smtClean="0"/>
              <a:t>Online: </a:t>
            </a:r>
            <a:r>
              <a:rPr lang="en-US" sz="2200" dirty="0" smtClean="0">
                <a:solidFill>
                  <a:schemeClr val="tx1"/>
                </a:solidFill>
                <a:hlinkClick r:id="rId3"/>
              </a:rPr>
              <a:t>Response Guide for Dealing with Difficult Student Situations</a:t>
            </a:r>
            <a:endParaRPr lang="en-US" sz="2200" dirty="0" smtClean="0">
              <a:solidFill>
                <a:schemeClr val="tx1"/>
              </a:solidFill>
            </a:endParaRPr>
          </a:p>
          <a:p>
            <a:r>
              <a:rPr lang="en-US" sz="2200" dirty="0" err="1" smtClean="0"/>
              <a:t>Centerstone</a:t>
            </a:r>
            <a:r>
              <a:rPr lang="en-US" sz="2200" dirty="0" smtClean="0"/>
              <a:t> </a:t>
            </a:r>
            <a:r>
              <a:rPr lang="en-US" sz="2200" dirty="0"/>
              <a:t>Crisis and Information </a:t>
            </a:r>
            <a:r>
              <a:rPr lang="en-US" sz="2200" dirty="0" smtClean="0"/>
              <a:t>Center:</a:t>
            </a:r>
            <a:endParaRPr lang="en-US" sz="2200" dirty="0"/>
          </a:p>
          <a:p>
            <a:pPr marL="0" indent="0">
              <a:spcBef>
                <a:spcPts val="0"/>
              </a:spcBef>
              <a:buNone/>
            </a:pPr>
            <a:r>
              <a:rPr lang="en-US" sz="2200" dirty="0"/>
              <a:t>	(502) 589-4313 or 1-800-221-0446</a:t>
            </a:r>
            <a:br>
              <a:rPr lang="en-US" sz="2200" dirty="0"/>
            </a:br>
            <a:r>
              <a:rPr lang="en-US" sz="2200" dirty="0"/>
              <a:t>	TTY, call via KY Relay @ 711</a:t>
            </a:r>
          </a:p>
          <a:p>
            <a:r>
              <a:rPr lang="en-US" sz="2200" dirty="0"/>
              <a:t>National Suicide Prevention Lifeline: </a:t>
            </a:r>
            <a:r>
              <a:rPr lang="en-US" sz="2200" dirty="0" smtClean="0"/>
              <a:t>               </a:t>
            </a:r>
          </a:p>
          <a:p>
            <a:pPr marL="114300" indent="0">
              <a:buNone/>
            </a:pPr>
            <a:r>
              <a:rPr lang="en-US" sz="2200" dirty="0"/>
              <a:t>	</a:t>
            </a:r>
            <a:r>
              <a:rPr lang="en-US" sz="2200" dirty="0" smtClean="0"/>
              <a:t>1-800-273-TALK </a:t>
            </a:r>
            <a:r>
              <a:rPr lang="en-US" sz="2200" dirty="0"/>
              <a:t>(8255)</a:t>
            </a:r>
          </a:p>
          <a:p>
            <a:pPr marL="0" indent="0" algn="ctr">
              <a:buNone/>
            </a:pPr>
            <a:endParaRPr lang="en-US" dirty="0"/>
          </a:p>
          <a:p>
            <a:pPr marL="0" indent="0">
              <a:buNone/>
            </a:pPr>
            <a:endParaRPr lang="en-US" dirty="0"/>
          </a:p>
          <a:p>
            <a:endParaRPr lang="en-US" dirty="0"/>
          </a:p>
          <a:p>
            <a:pPr marL="0" indent="0" algn="ctr">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983552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152400"/>
            <a:ext cx="8229600" cy="1600200"/>
          </a:xfrm>
        </p:spPr>
        <p:txBody>
          <a:bodyPr>
            <a:normAutofit/>
          </a:bodyPr>
          <a:lstStyle/>
          <a:p>
            <a:pPr eaLnBrk="1" hangingPunct="1"/>
            <a:r>
              <a:rPr lang="en-US" cap="none" dirty="0" smtClean="0">
                <a:latin typeface="Arial" panose="020B0604020202020204" pitchFamily="34" charset="0"/>
                <a:cs typeface="Arial" panose="020B0604020202020204" pitchFamily="34" charset="0"/>
              </a:rPr>
              <a:t>Departmental Responsibilities</a:t>
            </a:r>
          </a:p>
        </p:txBody>
      </p:sp>
      <p:sp>
        <p:nvSpPr>
          <p:cNvPr id="12291" name="Rectangle 3"/>
          <p:cNvSpPr>
            <a:spLocks noGrp="1" noChangeArrowheads="1"/>
          </p:cNvSpPr>
          <p:nvPr>
            <p:ph idx="1"/>
          </p:nvPr>
        </p:nvSpPr>
        <p:spPr>
          <a:xfrm>
            <a:off x="914400" y="1676400"/>
            <a:ext cx="7543800" cy="4800600"/>
          </a:xfrm>
        </p:spPr>
        <p:txBody>
          <a:bodyPr>
            <a:normAutofit fontScale="85000" lnSpcReduction="20000"/>
          </a:bodyPr>
          <a:lstStyle/>
          <a:p>
            <a:pPr eaLnBrk="1" hangingPunct="1">
              <a:lnSpc>
                <a:spcPct val="110000"/>
              </a:lnSpc>
              <a:spcBef>
                <a:spcPts val="0"/>
              </a:spcBef>
            </a:pPr>
            <a:r>
              <a:rPr lang="en-US" sz="2800" dirty="0" smtClean="0">
                <a:cs typeface="Arial" panose="020B0604020202020204" pitchFamily="34" charset="0"/>
              </a:rPr>
              <a:t>Employees are expected to respond to student crisis situations based on their existing departmental policies and procedures.</a:t>
            </a:r>
          </a:p>
          <a:p>
            <a:pPr marL="114300" indent="0" eaLnBrk="1" hangingPunct="1">
              <a:lnSpc>
                <a:spcPct val="110000"/>
              </a:lnSpc>
              <a:spcBef>
                <a:spcPts val="0"/>
              </a:spcBef>
              <a:buNone/>
            </a:pPr>
            <a:r>
              <a:rPr lang="en-US" sz="2800" dirty="0" smtClean="0">
                <a:cs typeface="Arial" panose="020B0604020202020204" pitchFamily="34" charset="0"/>
              </a:rPr>
              <a:t>  </a:t>
            </a:r>
          </a:p>
          <a:p>
            <a:pPr eaLnBrk="1" hangingPunct="1">
              <a:lnSpc>
                <a:spcPct val="110000"/>
              </a:lnSpc>
              <a:spcBef>
                <a:spcPts val="0"/>
              </a:spcBef>
            </a:pPr>
            <a:r>
              <a:rPr lang="en-US" sz="2800" dirty="0" smtClean="0">
                <a:cs typeface="Arial" panose="020B0604020202020204" pitchFamily="34" charset="0"/>
              </a:rPr>
              <a:t>When a crisis occurs outside of these normal policies and procedures, staff is expected to contact their Chair or Director.  </a:t>
            </a:r>
          </a:p>
          <a:p>
            <a:pPr marL="114300" indent="0" eaLnBrk="1" hangingPunct="1">
              <a:lnSpc>
                <a:spcPct val="110000"/>
              </a:lnSpc>
              <a:spcBef>
                <a:spcPts val="0"/>
              </a:spcBef>
              <a:buNone/>
            </a:pPr>
            <a:endParaRPr lang="en-US" sz="2800" dirty="0" smtClean="0">
              <a:cs typeface="Arial" panose="020B0604020202020204" pitchFamily="34" charset="0"/>
            </a:endParaRPr>
          </a:p>
          <a:p>
            <a:pPr eaLnBrk="1" hangingPunct="1">
              <a:lnSpc>
                <a:spcPct val="110000"/>
              </a:lnSpc>
              <a:spcBef>
                <a:spcPts val="0"/>
              </a:spcBef>
            </a:pPr>
            <a:r>
              <a:rPr lang="en-US" sz="2800" dirty="0" smtClean="0">
                <a:cs typeface="Arial" panose="020B0604020202020204" pitchFamily="34" charset="0"/>
              </a:rPr>
              <a:t>If their Chair/Director is not available, they should contact the Dean of Students Office.  </a:t>
            </a:r>
          </a:p>
          <a:p>
            <a:pPr marL="114300" indent="0" eaLnBrk="1" hangingPunct="1">
              <a:lnSpc>
                <a:spcPct val="110000"/>
              </a:lnSpc>
              <a:spcBef>
                <a:spcPts val="0"/>
              </a:spcBef>
              <a:buNone/>
            </a:pPr>
            <a:endParaRPr lang="en-US" sz="2800" dirty="0" smtClean="0">
              <a:cs typeface="Arial" panose="020B0604020202020204" pitchFamily="34" charset="0"/>
            </a:endParaRPr>
          </a:p>
          <a:p>
            <a:pPr eaLnBrk="1" hangingPunct="1">
              <a:lnSpc>
                <a:spcPct val="110000"/>
              </a:lnSpc>
              <a:spcBef>
                <a:spcPts val="0"/>
              </a:spcBef>
            </a:pPr>
            <a:r>
              <a:rPr lang="en-US" sz="2800" dirty="0" smtClean="0">
                <a:cs typeface="Arial" panose="020B0604020202020204" pitchFamily="34" charset="0"/>
              </a:rPr>
              <a:t>In an emergency situation, University Police should be contacted immediately.</a:t>
            </a:r>
          </a:p>
        </p:txBody>
      </p:sp>
    </p:spTree>
    <p:extLst>
      <p:ext uri="{BB962C8B-B14F-4D97-AF65-F5344CB8AC3E}">
        <p14:creationId xmlns:p14="http://schemas.microsoft.com/office/powerpoint/2010/main" val="141568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smtClean="0"/>
              <a:t>Student Disruption </a:t>
            </a:r>
            <a:endParaRPr lang="en-US" cap="none" dirty="0"/>
          </a:p>
        </p:txBody>
      </p:sp>
      <p:sp>
        <p:nvSpPr>
          <p:cNvPr id="3" name="Text Placeholder 2"/>
          <p:cNvSpPr>
            <a:spLocks noGrp="1"/>
          </p:cNvSpPr>
          <p:nvPr>
            <p:ph type="body" idx="1"/>
          </p:nvPr>
        </p:nvSpPr>
        <p:spPr/>
        <p:txBody>
          <a:bodyPr/>
          <a:lstStyle/>
          <a:p>
            <a:r>
              <a:rPr lang="en-US" b="1" cap="none" dirty="0" smtClean="0"/>
              <a:t>How to Respond</a:t>
            </a:r>
            <a:endParaRPr lang="en-US" b="1" cap="none" dirty="0"/>
          </a:p>
        </p:txBody>
      </p:sp>
    </p:spTree>
    <p:extLst>
      <p:ext uri="{BB962C8B-B14F-4D97-AF65-F5344CB8AC3E}">
        <p14:creationId xmlns:p14="http://schemas.microsoft.com/office/powerpoint/2010/main" val="1277344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cap="none" dirty="0" smtClean="0">
                <a:latin typeface="Arial" panose="020B0604020202020204" pitchFamily="34" charset="0"/>
                <a:cs typeface="Arial" panose="020B0604020202020204" pitchFamily="34" charset="0"/>
              </a:rPr>
              <a:t>Overview Of Dean Of Students Office</a:t>
            </a:r>
            <a:endParaRPr lang="en-US"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24000"/>
            <a:ext cx="8229600" cy="4373563"/>
          </a:xfrm>
        </p:spPr>
        <p:txBody>
          <a:bodyPr>
            <a:noAutofit/>
          </a:bodyPr>
          <a:lstStyle/>
          <a:p>
            <a:pPr marL="0" indent="0">
              <a:buNone/>
            </a:pPr>
            <a:r>
              <a:rPr lang="en-US" sz="2300" b="1" u="sng" dirty="0" smtClean="0">
                <a:cs typeface="Arial" panose="020B0604020202020204" pitchFamily="34" charset="0"/>
              </a:rPr>
              <a:t>A student should come see us if:</a:t>
            </a:r>
          </a:p>
          <a:p>
            <a:r>
              <a:rPr lang="en-US" sz="2300" dirty="0" smtClean="0">
                <a:cs typeface="Arial" panose="020B0604020202020204" pitchFamily="34" charset="0"/>
              </a:rPr>
              <a:t>Believe student rights have been violated.</a:t>
            </a:r>
          </a:p>
          <a:p>
            <a:r>
              <a:rPr lang="en-US" sz="2300" dirty="0" smtClean="0">
                <a:cs typeface="Arial" panose="020B0604020202020204" pitchFamily="34" charset="0"/>
              </a:rPr>
              <a:t>Dealing with a crisis situation.</a:t>
            </a:r>
          </a:p>
          <a:p>
            <a:r>
              <a:rPr lang="en-US" sz="2300" dirty="0" smtClean="0">
                <a:cs typeface="Arial" panose="020B0604020202020204" pitchFamily="34" charset="0"/>
              </a:rPr>
              <a:t>Have been hospitalized and need help notifying professors of absence.</a:t>
            </a:r>
          </a:p>
          <a:p>
            <a:r>
              <a:rPr lang="en-US" sz="2300" dirty="0" smtClean="0">
                <a:cs typeface="Arial" panose="020B0604020202020204" pitchFamily="34" charset="0"/>
              </a:rPr>
              <a:t>Friend who needs help; struggling with challenges in their life, depression, suicidal thoughts, eating disorders, etc.</a:t>
            </a:r>
          </a:p>
          <a:p>
            <a:r>
              <a:rPr lang="en-US" sz="2300" dirty="0" smtClean="0">
                <a:cs typeface="Arial" panose="020B0604020202020204" pitchFamily="34" charset="0"/>
              </a:rPr>
              <a:t>Need to file a written student compliant. </a:t>
            </a:r>
          </a:p>
          <a:p>
            <a:r>
              <a:rPr lang="en-US" sz="2300" dirty="0" smtClean="0">
                <a:cs typeface="Arial" panose="020B0604020202020204" pitchFamily="34" charset="0"/>
              </a:rPr>
              <a:t>Need assistance or advice on University policies and procedures.</a:t>
            </a:r>
          </a:p>
          <a:p>
            <a:r>
              <a:rPr lang="en-US" sz="2300" dirty="0" smtClean="0">
                <a:cs typeface="Arial" panose="020B0604020202020204" pitchFamily="34" charset="0"/>
              </a:rPr>
              <a:t>Need assistance but are uncertain where to go for help.</a:t>
            </a:r>
            <a:endParaRPr lang="en-US" sz="2300" dirty="0">
              <a:cs typeface="Arial" panose="020B0604020202020204" pitchFamily="34" charset="0"/>
            </a:endParaRPr>
          </a:p>
        </p:txBody>
      </p:sp>
    </p:spTree>
    <p:extLst>
      <p:ext uri="{BB962C8B-B14F-4D97-AF65-F5344CB8AC3E}">
        <p14:creationId xmlns:p14="http://schemas.microsoft.com/office/powerpoint/2010/main" val="3978606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2057400"/>
            <a:ext cx="8229600" cy="4325112"/>
          </a:xfrm>
        </p:spPr>
        <p:txBody>
          <a:bodyPr>
            <a:normAutofit fontScale="85000" lnSpcReduction="20000"/>
          </a:bodyPr>
          <a:lstStyle/>
          <a:p>
            <a:pPr>
              <a:buClr>
                <a:schemeClr val="tx1"/>
              </a:buClr>
            </a:pPr>
            <a:r>
              <a:rPr lang="en-US" sz="2800" b="1" dirty="0">
                <a:cs typeface="Arial" panose="020B0604020202020204" pitchFamily="34" charset="0"/>
              </a:rPr>
              <a:t>Cards SPEAK (</a:t>
            </a:r>
            <a:r>
              <a:rPr lang="en-US" sz="2800" b="1" i="1" dirty="0">
                <a:cs typeface="Arial" panose="020B0604020202020204" pitchFamily="34" charset="0"/>
              </a:rPr>
              <a:t>Suicide Prevention, Education, Awareness, and Knowledge</a:t>
            </a:r>
            <a:r>
              <a:rPr lang="en-US" sz="2800" b="1" dirty="0">
                <a:cs typeface="Arial" panose="020B0604020202020204" pitchFamily="34" charset="0"/>
              </a:rPr>
              <a:t>) </a:t>
            </a:r>
            <a:r>
              <a:rPr lang="en-US" sz="2800" dirty="0">
                <a:cs typeface="Arial" panose="020B0604020202020204" pitchFamily="34" charset="0"/>
              </a:rPr>
              <a:t>is a suicide prevention program that works to provide training and awareness campaigns to students, faculty and staff, provide information and resources, reduce stigma, and promote a community of caring individuals capable of assisting students in crisis</a:t>
            </a:r>
            <a:r>
              <a:rPr lang="en-US" sz="2800" dirty="0" smtClean="0">
                <a:cs typeface="Arial" panose="020B0604020202020204" pitchFamily="34" charset="0"/>
              </a:rPr>
              <a:t>.</a:t>
            </a:r>
          </a:p>
          <a:p>
            <a:pPr marL="114300" indent="0">
              <a:buClr>
                <a:schemeClr val="tx1"/>
              </a:buClr>
              <a:buNone/>
            </a:pPr>
            <a:r>
              <a:rPr lang="en-US" sz="2800" dirty="0" smtClean="0">
                <a:cs typeface="Arial" panose="020B0604020202020204" pitchFamily="34" charset="0"/>
              </a:rPr>
              <a:t> </a:t>
            </a:r>
          </a:p>
          <a:p>
            <a:pPr>
              <a:buClr>
                <a:schemeClr val="tx1"/>
              </a:buClr>
            </a:pPr>
            <a:r>
              <a:rPr lang="en-US" sz="2800" dirty="0">
                <a:cs typeface="Arial" panose="020B0604020202020204" pitchFamily="34" charset="0"/>
              </a:rPr>
              <a:t>Implementation of Cards SPEAK will increase </a:t>
            </a:r>
            <a:r>
              <a:rPr lang="en-US" sz="2800" dirty="0" err="1" smtClean="0">
                <a:cs typeface="Arial" panose="020B0604020202020204" pitchFamily="34" charset="0"/>
              </a:rPr>
              <a:t>UofL’s</a:t>
            </a:r>
            <a:r>
              <a:rPr lang="en-US" sz="2800" dirty="0" smtClean="0">
                <a:cs typeface="Arial" panose="020B0604020202020204" pitchFamily="34" charset="0"/>
              </a:rPr>
              <a:t> capacity </a:t>
            </a:r>
            <a:r>
              <a:rPr lang="en-US" sz="2800" dirty="0">
                <a:cs typeface="Arial" panose="020B0604020202020204" pitchFamily="34" charset="0"/>
              </a:rPr>
              <a:t>to offer a coordinated and culturally competent campus message to increase the </a:t>
            </a:r>
            <a:r>
              <a:rPr lang="en-US" sz="2800" dirty="0" err="1">
                <a:cs typeface="Arial" panose="020B0604020202020204" pitchFamily="34" charset="0"/>
              </a:rPr>
              <a:t>UofL</a:t>
            </a:r>
            <a:r>
              <a:rPr lang="en-US" sz="2800" dirty="0">
                <a:cs typeface="Arial" panose="020B0604020202020204" pitchFamily="34" charset="0"/>
              </a:rPr>
              <a:t> community’s overall mental health awareness, with an emphasis on suicide prevention.</a:t>
            </a:r>
          </a:p>
          <a:p>
            <a:pPr marL="0" indent="0">
              <a:buClr>
                <a:schemeClr val="tx1"/>
              </a:buClr>
              <a:buNone/>
            </a:pPr>
            <a:endParaRPr lang="en-US" dirty="0"/>
          </a:p>
        </p:txBody>
      </p:sp>
      <p:pic>
        <p:nvPicPr>
          <p:cNvPr id="1026"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800" y="152400"/>
            <a:ext cx="3810000"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853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0"/>
            <a:ext cx="7696200" cy="1295401"/>
          </a:xfrm>
        </p:spPr>
        <p:txBody>
          <a:bodyPr>
            <a:normAutofit fontScale="90000"/>
          </a:bodyPr>
          <a:lstStyle/>
          <a:p>
            <a:r>
              <a:rPr lang="en-US" cap="none" dirty="0" smtClean="0"/>
              <a:t>Sources &amp; Prevalence Of Student Distress</a:t>
            </a:r>
            <a:endParaRPr lang="en-US" cap="none" dirty="0"/>
          </a:p>
        </p:txBody>
      </p:sp>
      <p:sp>
        <p:nvSpPr>
          <p:cNvPr id="3" name="Text Placeholder 2"/>
          <p:cNvSpPr>
            <a:spLocks noGrp="1"/>
          </p:cNvSpPr>
          <p:nvPr>
            <p:ph type="body" idx="1"/>
          </p:nvPr>
        </p:nvSpPr>
        <p:spPr/>
        <p:txBody>
          <a:bodyPr>
            <a:normAutofit/>
          </a:bodyPr>
          <a:lstStyle/>
          <a:p>
            <a:r>
              <a:rPr lang="en-US" b="1" cap="none" dirty="0" smtClean="0"/>
              <a:t>Understanding College Student Mental Health</a:t>
            </a:r>
            <a:endParaRPr lang="en-US" b="1" cap="none" dirty="0"/>
          </a:p>
        </p:txBody>
      </p:sp>
    </p:spTree>
    <p:extLst>
      <p:ext uri="{BB962C8B-B14F-4D97-AF65-F5344CB8AC3E}">
        <p14:creationId xmlns:p14="http://schemas.microsoft.com/office/powerpoint/2010/main" val="3039674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ChangeArrowheads="1"/>
          </p:cNvSpPr>
          <p:nvPr/>
        </p:nvSpPr>
        <p:spPr bwMode="auto">
          <a:xfrm>
            <a:off x="928621" y="1981200"/>
            <a:ext cx="7086600" cy="2438400"/>
          </a:xfrm>
          <a:prstGeom prst="rect">
            <a:avLst/>
          </a:prstGeom>
          <a:noFill/>
          <a:ln w="9525">
            <a:noFill/>
            <a:miter lim="800000"/>
            <a:headEnd/>
            <a:tailEnd/>
          </a:ln>
        </p:spPr>
        <p:txBody>
          <a:bodyPr/>
          <a:lstStyle/>
          <a:p>
            <a:pPr marL="342900" indent="-342900" eaLnBrk="0" hangingPunct="0">
              <a:spcBef>
                <a:spcPct val="20000"/>
              </a:spcBef>
              <a:buFontTx/>
              <a:buChar char="•"/>
            </a:pPr>
            <a:endParaRPr lang="en-US" sz="3200" dirty="0">
              <a:solidFill>
                <a:schemeClr val="accent2"/>
              </a:solidFill>
              <a:latin typeface="+mn-lt"/>
            </a:endParaRPr>
          </a:p>
          <a:p>
            <a:pPr marL="342900" indent="-342900" eaLnBrk="0" hangingPunct="0">
              <a:spcBef>
                <a:spcPct val="20000"/>
              </a:spcBef>
              <a:buFontTx/>
              <a:buChar char="•"/>
            </a:pPr>
            <a:endParaRPr lang="en-US" sz="3200" dirty="0" smtClean="0">
              <a:latin typeface="+mn-lt"/>
              <a:cs typeface="Aharoni" pitchFamily="2" charset="-79"/>
            </a:endParaRPr>
          </a:p>
          <a:p>
            <a:pPr marL="342900" indent="-342900" eaLnBrk="0" hangingPunct="0">
              <a:spcBef>
                <a:spcPct val="20000"/>
              </a:spcBef>
              <a:buFontTx/>
              <a:buChar char="•"/>
            </a:pPr>
            <a:r>
              <a:rPr lang="en-US" sz="3200" dirty="0" smtClean="0">
                <a:cs typeface="Arial" panose="020B0604020202020204" pitchFamily="34" charset="0"/>
              </a:rPr>
              <a:t>QPR </a:t>
            </a:r>
            <a:r>
              <a:rPr lang="en-US" sz="3200" dirty="0">
                <a:cs typeface="Arial" panose="020B0604020202020204" pitchFamily="34" charset="0"/>
              </a:rPr>
              <a:t>is </a:t>
            </a:r>
            <a:r>
              <a:rPr lang="en-US" sz="3200" u="sng" dirty="0">
                <a:cs typeface="Arial" panose="020B0604020202020204" pitchFamily="34" charset="0"/>
              </a:rPr>
              <a:t>NOT</a:t>
            </a:r>
            <a:r>
              <a:rPr lang="en-US" sz="3200" dirty="0">
                <a:cs typeface="Arial" panose="020B0604020202020204" pitchFamily="34" charset="0"/>
              </a:rPr>
              <a:t> intended to be a form of counseling or treatment</a:t>
            </a:r>
            <a:r>
              <a:rPr lang="en-US" sz="3200" dirty="0" smtClean="0">
                <a:cs typeface="Arial" panose="020B0604020202020204" pitchFamily="34" charset="0"/>
              </a:rPr>
              <a:t>.</a:t>
            </a:r>
          </a:p>
          <a:p>
            <a:pPr eaLnBrk="0" hangingPunct="0">
              <a:spcBef>
                <a:spcPct val="20000"/>
              </a:spcBef>
            </a:pPr>
            <a:endParaRPr lang="en-US" sz="3200" dirty="0">
              <a:solidFill>
                <a:schemeClr val="bg1"/>
              </a:solidFill>
              <a:cs typeface="Aharoni" pitchFamily="2" charset="-79"/>
            </a:endParaRPr>
          </a:p>
          <a:p>
            <a:pPr marL="342900" indent="-342900" eaLnBrk="0" hangingPunct="0">
              <a:spcBef>
                <a:spcPct val="20000"/>
              </a:spcBef>
              <a:buFontTx/>
              <a:buChar char="•"/>
            </a:pPr>
            <a:r>
              <a:rPr lang="en-US" sz="3200" dirty="0">
                <a:cs typeface="Arial" panose="020B0604020202020204" pitchFamily="34" charset="0"/>
              </a:rPr>
              <a:t>QPR </a:t>
            </a:r>
            <a:r>
              <a:rPr lang="en-US" sz="3200" u="sng" dirty="0">
                <a:cs typeface="Arial" panose="020B0604020202020204" pitchFamily="34" charset="0"/>
              </a:rPr>
              <a:t>is</a:t>
            </a:r>
            <a:r>
              <a:rPr lang="en-US" sz="3200" dirty="0">
                <a:cs typeface="Arial" panose="020B0604020202020204" pitchFamily="34" charset="0"/>
              </a:rPr>
              <a:t> intended to offer hope through positive action.</a:t>
            </a:r>
          </a:p>
        </p:txBody>
      </p:sp>
      <p:sp>
        <p:nvSpPr>
          <p:cNvPr id="44037" name="Title 1"/>
          <p:cNvSpPr txBox="1">
            <a:spLocks/>
          </p:cNvSpPr>
          <p:nvPr/>
        </p:nvSpPr>
        <p:spPr bwMode="auto">
          <a:xfrm>
            <a:off x="876300" y="228600"/>
            <a:ext cx="6858000" cy="838200"/>
          </a:xfrm>
          <a:prstGeom prst="rect">
            <a:avLst/>
          </a:prstGeom>
          <a:noFill/>
          <a:ln w="9525">
            <a:noFill/>
            <a:miter lim="800000"/>
            <a:headEnd/>
            <a:tailEnd/>
          </a:ln>
        </p:spPr>
        <p:txBody>
          <a:bodyPr anchor="ctr"/>
          <a:lstStyle/>
          <a:p>
            <a:pPr algn="ctr"/>
            <a:endParaRPr lang="en-US" sz="5400" b="1" dirty="0" smtClean="0">
              <a:latin typeface="Arial" charset="0"/>
              <a:cs typeface="Arial" charset="0"/>
            </a:endParaRPr>
          </a:p>
        </p:txBody>
      </p:sp>
      <p:sp>
        <p:nvSpPr>
          <p:cNvPr id="44038" name="Title 1"/>
          <p:cNvSpPr txBox="1">
            <a:spLocks/>
          </p:cNvSpPr>
          <p:nvPr/>
        </p:nvSpPr>
        <p:spPr bwMode="auto">
          <a:xfrm>
            <a:off x="1083436" y="999186"/>
            <a:ext cx="6776970" cy="1964028"/>
          </a:xfrm>
          <a:prstGeom prst="rect">
            <a:avLst/>
          </a:prstGeom>
          <a:noFill/>
          <a:ln w="9525">
            <a:noFill/>
            <a:miter lim="800000"/>
            <a:headEnd/>
            <a:tailEnd/>
          </a:ln>
          <a:effectLst>
            <a:outerShdw dist="38100" dir="2700000" algn="tl" rotWithShape="0">
              <a:srgbClr val="808080">
                <a:alpha val="39998"/>
              </a:srgbClr>
            </a:outerShdw>
          </a:effectLst>
        </p:spPr>
        <p:txBody>
          <a:bodyPr anchor="ctr"/>
          <a:lstStyle/>
          <a:p>
            <a:pPr algn="ctr"/>
            <a:endParaRPr lang="en-US" sz="3600" b="1" i="1" u="sng" dirty="0" smtClean="0">
              <a:solidFill>
                <a:srgbClr val="990000"/>
              </a:solidFill>
              <a:latin typeface="+mn-lt"/>
              <a:cs typeface="Aharoni" pitchFamily="2" charset="-79"/>
            </a:endParaRPr>
          </a:p>
          <a:p>
            <a:pPr algn="ctr"/>
            <a:r>
              <a:rPr lang="en-US" sz="3600" b="1" i="1" u="sng" dirty="0" smtClean="0">
                <a:latin typeface="+mn-lt"/>
                <a:cs typeface="Aharoni" pitchFamily="2" charset="-79"/>
              </a:rPr>
              <a:t>Q</a:t>
            </a:r>
            <a:r>
              <a:rPr lang="en-US" sz="3600" b="1" dirty="0" smtClean="0">
                <a:latin typeface="+mn-lt"/>
                <a:cs typeface="Aharoni" pitchFamily="2" charset="-79"/>
              </a:rPr>
              <a:t>uestion</a:t>
            </a:r>
            <a:r>
              <a:rPr lang="en-US" sz="3600" b="1" dirty="0">
                <a:latin typeface="+mn-lt"/>
                <a:cs typeface="Aharoni" pitchFamily="2" charset="-79"/>
              </a:rPr>
              <a:t>, </a:t>
            </a:r>
            <a:r>
              <a:rPr lang="en-US" sz="3600" b="1" i="1" u="sng" dirty="0">
                <a:latin typeface="+mn-lt"/>
                <a:cs typeface="Aharoni" pitchFamily="2" charset="-79"/>
              </a:rPr>
              <a:t>P</a:t>
            </a:r>
            <a:r>
              <a:rPr lang="en-US" sz="3600" b="1" dirty="0">
                <a:latin typeface="+mn-lt"/>
                <a:cs typeface="Aharoni" pitchFamily="2" charset="-79"/>
              </a:rPr>
              <a:t>ersuade, </a:t>
            </a:r>
            <a:r>
              <a:rPr lang="en-US" sz="3600" b="1" i="1" u="sng" dirty="0">
                <a:latin typeface="+mn-lt"/>
                <a:cs typeface="Aharoni" pitchFamily="2" charset="-79"/>
              </a:rPr>
              <a:t>R</a:t>
            </a:r>
            <a:r>
              <a:rPr lang="en-US" sz="3600" b="1" dirty="0">
                <a:latin typeface="+mn-lt"/>
                <a:cs typeface="Aharoni" pitchFamily="2" charset="-79"/>
              </a:rPr>
              <a:t>efer</a:t>
            </a:r>
            <a:br>
              <a:rPr lang="en-US" sz="3600" b="1" dirty="0">
                <a:latin typeface="+mn-lt"/>
                <a:cs typeface="Aharoni" pitchFamily="2" charset="-79"/>
              </a:rPr>
            </a:br>
            <a:r>
              <a:rPr lang="en-US" sz="3600" b="1" dirty="0">
                <a:latin typeface="+mn-lt"/>
                <a:cs typeface="Aharoni" pitchFamily="2" charset="-79"/>
              </a:rPr>
              <a:t>Ask A Question, Save A Life </a:t>
            </a:r>
          </a:p>
        </p:txBody>
      </p:sp>
      <p:pic>
        <p:nvPicPr>
          <p:cNvPr id="6" name="Picture 5"/>
          <p:cNvPicPr>
            <a:picLocks noGrp="1" noChangeAspect="1"/>
          </p:cNvPicPr>
          <p:nvPr/>
        </p:nvPicPr>
        <p:blipFill>
          <a:blip r:embed="rId3">
            <a:extLst>
              <a:ext uri="{28A0092B-C50C-407E-A947-70E740481C1C}">
                <a14:useLocalDpi xmlns:a14="http://schemas.microsoft.com/office/drawing/2010/main" val="0"/>
              </a:ext>
            </a:extLst>
          </a:blip>
          <a:srcRect t="287" b="287"/>
          <a:stretch>
            <a:fillRect/>
          </a:stretch>
        </p:blipFill>
        <p:spPr>
          <a:xfrm>
            <a:off x="2758374" y="559752"/>
            <a:ext cx="3093849" cy="1014095"/>
          </a:xfrm>
          <a:prstGeom prst="rect">
            <a:avLst/>
          </a:prstGeom>
        </p:spPr>
      </p:pic>
    </p:spTree>
    <p:extLst>
      <p:ext uri="{BB962C8B-B14F-4D97-AF65-F5344CB8AC3E}">
        <p14:creationId xmlns:p14="http://schemas.microsoft.com/office/powerpoint/2010/main" val="1151679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00743" y="1581150"/>
            <a:ext cx="7772400" cy="4572000"/>
          </a:xfrm>
        </p:spPr>
        <p:txBody>
          <a:bodyPr>
            <a:normAutofit lnSpcReduction="10000"/>
          </a:bodyPr>
          <a:lstStyle/>
          <a:p>
            <a:pPr>
              <a:buClrTx/>
            </a:pPr>
            <a:r>
              <a:rPr lang="en-US" dirty="0" smtClean="0">
                <a:cs typeface="Arial" panose="020B0604020202020204" pitchFamily="34" charset="0"/>
              </a:rPr>
              <a:t>Online </a:t>
            </a:r>
            <a:r>
              <a:rPr lang="en-US" dirty="0">
                <a:cs typeface="Arial" panose="020B0604020202020204" pitchFamily="34" charset="0"/>
              </a:rPr>
              <a:t>professional development simulation designed to help </a:t>
            </a:r>
            <a:r>
              <a:rPr lang="en-US" dirty="0" smtClean="0">
                <a:cs typeface="Arial" panose="020B0604020202020204" pitchFamily="34" charset="0"/>
              </a:rPr>
              <a:t>build </a:t>
            </a:r>
            <a:r>
              <a:rPr lang="en-US" dirty="0">
                <a:cs typeface="Arial" panose="020B0604020202020204" pitchFamily="34" charset="0"/>
              </a:rPr>
              <a:t>confidence, knowledge, and skills to best support students exhibiting signs of psychological distress. </a:t>
            </a:r>
            <a:endParaRPr lang="en-US" dirty="0" smtClean="0">
              <a:cs typeface="Arial" panose="020B0604020202020204" pitchFamily="34" charset="0"/>
            </a:endParaRPr>
          </a:p>
          <a:p>
            <a:pPr>
              <a:buClrTx/>
            </a:pPr>
            <a:r>
              <a:rPr lang="en-US" dirty="0">
                <a:cs typeface="Arial" panose="020B0604020202020204" pitchFamily="34" charset="0"/>
              </a:rPr>
              <a:t>P</a:t>
            </a:r>
            <a:r>
              <a:rPr lang="en-US" dirty="0" smtClean="0">
                <a:cs typeface="Arial" panose="020B0604020202020204" pitchFamily="34" charset="0"/>
              </a:rPr>
              <a:t>rogram </a:t>
            </a:r>
            <a:r>
              <a:rPr lang="en-US" dirty="0">
                <a:cs typeface="Arial" panose="020B0604020202020204" pitchFamily="34" charset="0"/>
              </a:rPr>
              <a:t>uses simulated conversations with virtual students to provide learners with hands-on practice in approaching students they are concerned about and, if necessary, how to refer them to support services</a:t>
            </a:r>
            <a:r>
              <a:rPr lang="en-US" dirty="0" smtClean="0">
                <a:cs typeface="Arial" panose="020B0604020202020204" pitchFamily="34" charset="0"/>
              </a:rPr>
              <a:t>.</a:t>
            </a:r>
          </a:p>
          <a:p>
            <a:pPr marL="0" indent="0" algn="ctr">
              <a:buClrTx/>
              <a:buNone/>
            </a:pPr>
            <a:endParaRPr lang="en-US" dirty="0" smtClean="0">
              <a:hlinkClick r:id="rId3"/>
            </a:endParaRPr>
          </a:p>
          <a:p>
            <a:pPr marL="114300" indent="0" algn="ctr">
              <a:buClr>
                <a:schemeClr val="bg1"/>
              </a:buClr>
              <a:buNone/>
            </a:pPr>
            <a:r>
              <a:rPr lang="en-US" dirty="0">
                <a:hlinkClick r:id="rId3"/>
              </a:rPr>
              <a:t>http://resources.kognito.com/highered/standard/At-Risk-Student_Video_Clip.mp4</a:t>
            </a:r>
            <a:endParaRPr lang="en-US" dirty="0"/>
          </a:p>
        </p:txBody>
      </p:sp>
      <p:pic>
        <p:nvPicPr>
          <p:cNvPr id="4" name="Picture 3"/>
          <p:cNvPicPr>
            <a:picLocks noGrp="1" noChangeAspect="1"/>
          </p:cNvPicPr>
          <p:nvPr/>
        </p:nvPicPr>
        <p:blipFill>
          <a:blip r:embed="rId4">
            <a:extLst>
              <a:ext uri="{28A0092B-C50C-407E-A947-70E740481C1C}">
                <a14:useLocalDpi xmlns:a14="http://schemas.microsoft.com/office/drawing/2010/main" val="0"/>
              </a:ext>
            </a:extLst>
          </a:blip>
          <a:srcRect t="310" b="310"/>
          <a:stretch>
            <a:fillRect/>
          </a:stretch>
        </p:blipFill>
        <p:spPr>
          <a:xfrm>
            <a:off x="533400" y="457200"/>
            <a:ext cx="3581400" cy="1123950"/>
          </a:xfrm>
          <a:prstGeom prst="rect">
            <a:avLst/>
          </a:prstGeom>
        </p:spPr>
      </p:pic>
    </p:spTree>
    <p:extLst>
      <p:ext uri="{BB962C8B-B14F-4D97-AF65-F5344CB8AC3E}">
        <p14:creationId xmlns:p14="http://schemas.microsoft.com/office/powerpoint/2010/main" val="20497423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brow01\AppData\Local\Microsoft\Windows\Temporary Internet Files\Content.IE5\8CRIENJG\question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62000"/>
            <a:ext cx="5486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332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cap="none" dirty="0" smtClean="0"/>
              <a:t>Mental Health Difficulties Are Common In College Populations</a:t>
            </a:r>
            <a:endParaRPr lang="en-US" cap="none" dirty="0"/>
          </a:p>
        </p:txBody>
      </p:sp>
      <p:sp>
        <p:nvSpPr>
          <p:cNvPr id="7" name="Content Placeholder 6"/>
          <p:cNvSpPr>
            <a:spLocks noGrp="1"/>
          </p:cNvSpPr>
          <p:nvPr>
            <p:ph sz="half" idx="1"/>
          </p:nvPr>
        </p:nvSpPr>
        <p:spPr>
          <a:xfrm>
            <a:off x="822959" y="1845734"/>
            <a:ext cx="3703320" cy="838302"/>
          </a:xfrm>
        </p:spPr>
        <p:txBody>
          <a:bodyPr>
            <a:normAutofit fontScale="62500" lnSpcReduction="20000"/>
          </a:bodyPr>
          <a:lstStyle/>
          <a:p>
            <a:r>
              <a:rPr lang="en-US" dirty="0" smtClean="0"/>
              <a:t>At least </a:t>
            </a:r>
            <a:r>
              <a:rPr lang="en-US" sz="3200" dirty="0" smtClean="0"/>
              <a:t>1 in 3 </a:t>
            </a:r>
            <a:r>
              <a:rPr lang="en-US" dirty="0" smtClean="0"/>
              <a:t>college students screen positive for a mental health issue</a:t>
            </a:r>
            <a:endParaRPr lang="en-US" dirty="0"/>
          </a:p>
        </p:txBody>
      </p:sp>
      <p:sp>
        <p:nvSpPr>
          <p:cNvPr id="8" name="Content Placeholder 6"/>
          <p:cNvSpPr>
            <a:spLocks noGrp="1"/>
          </p:cNvSpPr>
          <p:nvPr>
            <p:ph sz="half" idx="2"/>
          </p:nvPr>
        </p:nvSpPr>
        <p:spPr>
          <a:xfrm>
            <a:off x="718984" y="4088015"/>
            <a:ext cx="4108745" cy="1296517"/>
          </a:xfrm>
        </p:spPr>
        <p:txBody>
          <a:bodyPr>
            <a:normAutofit fontScale="77500" lnSpcReduction="20000"/>
          </a:bodyPr>
          <a:lstStyle/>
          <a:p>
            <a:r>
              <a:rPr lang="en-US" sz="3200" dirty="0" smtClean="0"/>
              <a:t>40-50% </a:t>
            </a:r>
            <a:r>
              <a:rPr lang="en-US" dirty="0" smtClean="0"/>
              <a:t>of students report having been </a:t>
            </a:r>
            <a:r>
              <a:rPr lang="en-US" sz="2800" dirty="0" smtClean="0"/>
              <a:t>too anxious or depressed to function</a:t>
            </a:r>
          </a:p>
        </p:txBody>
      </p:sp>
      <p:pic>
        <p:nvPicPr>
          <p:cNvPr id="6" name="Picture 5" descr="Screenshot 2016-04-19 15.24.37.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8345" y="2469807"/>
            <a:ext cx="3449540" cy="1525595"/>
          </a:xfrm>
          <a:prstGeom prst="rect">
            <a:avLst/>
          </a:prstGeom>
        </p:spPr>
      </p:pic>
      <p:grpSp>
        <p:nvGrpSpPr>
          <p:cNvPr id="4" name="Group 3"/>
          <p:cNvGrpSpPr/>
          <p:nvPr/>
        </p:nvGrpSpPr>
        <p:grpSpPr>
          <a:xfrm>
            <a:off x="3874843" y="1153022"/>
            <a:ext cx="5276215" cy="5482249"/>
            <a:chOff x="5079862" y="1153021"/>
            <a:chExt cx="7034953" cy="5482249"/>
          </a:xfrm>
        </p:grpSpPr>
        <p:grpSp>
          <p:nvGrpSpPr>
            <p:cNvPr id="2" name="Group 1"/>
            <p:cNvGrpSpPr/>
            <p:nvPr/>
          </p:nvGrpSpPr>
          <p:grpSpPr>
            <a:xfrm>
              <a:off x="5079862" y="1153021"/>
              <a:ext cx="4286134" cy="5183534"/>
              <a:chOff x="4974030" y="1113331"/>
              <a:chExt cx="4286134" cy="5183534"/>
            </a:xfrm>
          </p:grpSpPr>
          <p:pic>
            <p:nvPicPr>
              <p:cNvPr id="10" name="Picture 9" descr="6835824-depression-and-pain-silhouette-of-man-in-the-darkness1.jpg"/>
              <p:cNvPicPr>
                <a:picLocks noChangeAspect="1"/>
              </p:cNvPicPr>
              <p:nvPr/>
            </p:nvPicPr>
            <p:blipFill>
              <a:blip r:embed="rId4">
                <a:clrChange>
                  <a:clrFrom>
                    <a:srgbClr val="F99414"/>
                  </a:clrFrom>
                  <a:clrTo>
                    <a:srgbClr val="F99414">
                      <a:alpha val="0"/>
                    </a:srgbClr>
                  </a:clrTo>
                </a:clrChange>
                <a:biLevel thresh="25000"/>
                <a:extLst>
                  <a:ext uri="{BEBA8EAE-BF5A-486C-A8C5-ECC9F3942E4B}">
                    <a14:imgProps xmlns:a14="http://schemas.microsoft.com/office/drawing/2010/main">
                      <a14:imgLayer r:embed="rId5">
                        <a14:imgEffect>
                          <a14:backgroundRemoval t="11000" b="99750" l="12245" r="91156">
                            <a14:foregroundMark x1="55782" y1="68750" x2="55782" y2="68750"/>
                            <a14:foregroundMark x1="69048" y1="39000" x2="69048" y2="39000"/>
                            <a14:foregroundMark x1="54082" y1="22250" x2="54082" y2="22250"/>
                            <a14:foregroundMark x1="46599" y1="22000" x2="46599" y2="22000"/>
                            <a14:foregroundMark x1="46599" y1="26750" x2="46599" y2="26750"/>
                            <a14:foregroundMark x1="59864" y1="35000" x2="59864" y2="35000"/>
                            <a14:foregroundMark x1="48980" y1="73000" x2="48980" y2="73000"/>
                            <a14:foregroundMark x1="57143" y1="92000" x2="57143" y2="99750"/>
                            <a14:foregroundMark x1="47959" y1="92000" x2="47959" y2="92000"/>
                            <a14:foregroundMark x1="60544" y1="86000" x2="50340" y2="57500"/>
                            <a14:foregroundMark x1="58163" y1="48500" x2="44218" y2="77250"/>
                            <a14:foregroundMark x1="46599" y1="48000" x2="46599" y2="72250"/>
                            <a14:foregroundMark x1="25850" y1="45000" x2="39456" y2="28750"/>
                            <a14:backgroundMark x1="27891" y1="60500" x2="27891" y2="60500"/>
                            <a14:backgroundMark x1="22109" y1="68500" x2="22109" y2="68500"/>
                            <a14:backgroundMark x1="20408" y1="56250" x2="20408" y2="56250"/>
                            <a14:backgroundMark x1="78912" y1="60250" x2="78912" y2="60250"/>
                          </a14:backgroundRemoval>
                        </a14:imgEffect>
                        <a14:imgEffect>
                          <a14:artisticCutout numberOfShades="0"/>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974030" y="1113331"/>
                <a:ext cx="4286134" cy="5183534"/>
              </a:xfrm>
              <a:prstGeom prst="rect">
                <a:avLst/>
              </a:prstGeom>
            </p:spPr>
          </p:pic>
          <p:sp>
            <p:nvSpPr>
              <p:cNvPr id="11" name="Rectangle 10"/>
              <p:cNvSpPr/>
              <p:nvPr/>
            </p:nvSpPr>
            <p:spPr>
              <a:xfrm rot="211493">
                <a:off x="6349826" y="3241302"/>
                <a:ext cx="1759431" cy="11245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solidFill>
                      <a:schemeClr val="accent2">
                        <a:lumMod val="75000"/>
                      </a:schemeClr>
                    </a:solidFill>
                  </a:rPr>
                  <a:t>80%</a:t>
                </a:r>
                <a:r>
                  <a:rPr lang="en-US" sz="7000" dirty="0" smtClean="0">
                    <a:solidFill>
                      <a:schemeClr val="accent2">
                        <a:lumMod val="75000"/>
                      </a:schemeClr>
                    </a:solidFill>
                  </a:rPr>
                  <a:t> </a:t>
                </a:r>
              </a:p>
              <a:p>
                <a:pPr algn="ctr"/>
                <a:r>
                  <a:rPr lang="en-US" sz="1400" dirty="0" smtClean="0">
                    <a:solidFill>
                      <a:schemeClr val="accent2">
                        <a:lumMod val="75000"/>
                      </a:schemeClr>
                    </a:solidFill>
                  </a:rPr>
                  <a:t>of students have felt over-whelmed</a:t>
                </a:r>
                <a:endParaRPr lang="en-US" sz="1400" dirty="0">
                  <a:solidFill>
                    <a:schemeClr val="accent2">
                      <a:lumMod val="75000"/>
                    </a:schemeClr>
                  </a:solidFill>
                </a:endParaRPr>
              </a:p>
            </p:txBody>
          </p:sp>
        </p:grpSp>
        <p:pic>
          <p:nvPicPr>
            <p:cNvPr id="5" name="Picture 4" descr="femme-silhouette.jpg"/>
            <p:cNvPicPr>
              <a:picLocks noChangeAspect="1"/>
            </p:cNvPicPr>
            <p:nvPr/>
          </p:nvPicPr>
          <p:blipFill rotWithShape="1">
            <a:blip r:embed="rId6">
              <a:extLst>
                <a:ext uri="{BEBA8EAE-BF5A-486C-A8C5-ECC9F3942E4B}">
                  <a14:imgProps xmlns:a14="http://schemas.microsoft.com/office/drawing/2010/main">
                    <a14:imgLayer r:embed="rId7">
                      <a14:imgEffect>
                        <a14:backgroundRemoval t="0" b="55731" l="932" r="99379"/>
                      </a14:imgEffect>
                      <a14:imgEffect>
                        <a14:artisticCutout/>
                      </a14:imgEffect>
                      <a14:imgEffect>
                        <a14:sharpenSoften amount="50000"/>
                      </a14:imgEffect>
                    </a14:imgLayer>
                  </a14:imgProps>
                </a:ext>
                <a:ext uri="{28A0092B-C50C-407E-A947-70E740481C1C}">
                  <a14:useLocalDpi xmlns:a14="http://schemas.microsoft.com/office/drawing/2010/main" val="0"/>
                </a:ext>
              </a:extLst>
            </a:blip>
            <a:srcRect t="-5131" r="11915" b="43473"/>
            <a:stretch/>
          </p:blipFill>
          <p:spPr>
            <a:xfrm rot="21232203">
              <a:off x="8006030" y="2115640"/>
              <a:ext cx="4108785" cy="4519630"/>
            </a:xfrm>
            <a:prstGeom prst="rect">
              <a:avLst/>
            </a:prstGeom>
          </p:spPr>
        </p:pic>
        <p:sp>
          <p:nvSpPr>
            <p:cNvPr id="12" name="Rectangle 11"/>
            <p:cNvSpPr/>
            <p:nvPr/>
          </p:nvSpPr>
          <p:spPr>
            <a:xfrm rot="993813">
              <a:off x="8468241" y="4276118"/>
              <a:ext cx="1759431" cy="129031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solidFill>
                    <a:schemeClr val="accent2">
                      <a:lumMod val="75000"/>
                    </a:schemeClr>
                  </a:solidFill>
                </a:rPr>
                <a:t>45%</a:t>
              </a:r>
              <a:r>
                <a:rPr lang="en-US" sz="7000" dirty="0" smtClean="0">
                  <a:solidFill>
                    <a:schemeClr val="accent2">
                      <a:lumMod val="75000"/>
                    </a:schemeClr>
                  </a:solidFill>
                </a:rPr>
                <a:t>  </a:t>
              </a:r>
              <a:r>
                <a:rPr lang="en-US" dirty="0" smtClean="0">
                  <a:solidFill>
                    <a:schemeClr val="accent2">
                      <a:lumMod val="75000"/>
                    </a:schemeClr>
                  </a:solidFill>
                </a:rPr>
                <a:t>have felt hopeless</a:t>
              </a:r>
              <a:endParaRPr lang="en-US" dirty="0">
                <a:solidFill>
                  <a:schemeClr val="accent2">
                    <a:lumMod val="75000"/>
                  </a:schemeClr>
                </a:solidFill>
              </a:endParaRPr>
            </a:p>
          </p:txBody>
        </p:sp>
      </p:grpSp>
    </p:spTree>
    <p:extLst>
      <p:ext uri="{BB962C8B-B14F-4D97-AF65-F5344CB8AC3E}">
        <p14:creationId xmlns:p14="http://schemas.microsoft.com/office/powerpoint/2010/main" val="1786536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8260672" cy="1039427"/>
          </a:xfrm>
        </p:spPr>
        <p:txBody>
          <a:bodyPr>
            <a:normAutofit fontScale="90000"/>
          </a:bodyPr>
          <a:lstStyle/>
          <a:p>
            <a:r>
              <a:rPr lang="en-US" cap="none" dirty="0" smtClean="0"/>
              <a:t>Most Common Diagnoses</a:t>
            </a:r>
            <a:br>
              <a:rPr lang="en-US" cap="none" dirty="0" smtClean="0"/>
            </a:br>
            <a:r>
              <a:rPr lang="en-US" b="1" cap="none" dirty="0" smtClean="0"/>
              <a:t>Seen By UofL Counseling Center:</a:t>
            </a:r>
            <a:r>
              <a:rPr lang="en-US" cap="none" dirty="0" smtClean="0"/>
              <a:t/>
            </a:r>
            <a:br>
              <a:rPr lang="en-US" cap="none" dirty="0" smtClean="0"/>
            </a:br>
            <a:endParaRPr lang="en-US" cap="none" dirty="0"/>
          </a:p>
        </p:txBody>
      </p:sp>
      <p:sp>
        <p:nvSpPr>
          <p:cNvPr id="2" name="Content Placeholder 1"/>
          <p:cNvSpPr>
            <a:spLocks noGrp="1"/>
          </p:cNvSpPr>
          <p:nvPr>
            <p:ph idx="1"/>
          </p:nvPr>
        </p:nvSpPr>
        <p:spPr/>
        <p:txBody>
          <a:bodyPr/>
          <a:lstStyle/>
          <a:p>
            <a:pPr lvl="0"/>
            <a:r>
              <a:rPr lang="en-US" dirty="0" smtClean="0"/>
              <a:t>Anxiety </a:t>
            </a:r>
            <a:r>
              <a:rPr lang="en-US" dirty="0"/>
              <a:t>Disorders</a:t>
            </a:r>
          </a:p>
          <a:p>
            <a:pPr lvl="0"/>
            <a:r>
              <a:rPr lang="en-US" dirty="0"/>
              <a:t>Mood Disorders (including depression and bipolar disorder)</a:t>
            </a:r>
          </a:p>
          <a:p>
            <a:pPr lvl="0"/>
            <a:r>
              <a:rPr lang="en-US" dirty="0"/>
              <a:t>Adjustment Disorders</a:t>
            </a:r>
          </a:p>
          <a:p>
            <a:pPr lvl="0"/>
            <a:r>
              <a:rPr lang="en-US" dirty="0"/>
              <a:t>Post-Traumatic Stress Disorder</a:t>
            </a:r>
          </a:p>
          <a:p>
            <a:pPr lvl="0"/>
            <a:r>
              <a:rPr lang="en-US" dirty="0"/>
              <a:t>Phase of Life </a:t>
            </a:r>
            <a:r>
              <a:rPr lang="en-US" dirty="0" smtClean="0"/>
              <a:t>Problems &amp; </a:t>
            </a:r>
            <a:r>
              <a:rPr lang="en-US" dirty="0"/>
              <a:t>R</a:t>
            </a:r>
            <a:r>
              <a:rPr lang="en-US" dirty="0" smtClean="0"/>
              <a:t>elationship Issues</a:t>
            </a:r>
            <a:endParaRPr lang="en-US" dirty="0"/>
          </a:p>
          <a:p>
            <a:endParaRPr lang="en-US" dirty="0"/>
          </a:p>
        </p:txBody>
      </p:sp>
      <p:pic>
        <p:nvPicPr>
          <p:cNvPr id="4" name="Content Placeholder 8" descr="slide-1.jpg"/>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898472" y="4495800"/>
            <a:ext cx="2971800" cy="2122714"/>
          </a:xfrm>
          <a:prstGeom prst="rect">
            <a:avLst/>
          </a:prstGeom>
        </p:spPr>
      </p:pic>
    </p:spTree>
    <p:extLst>
      <p:ext uri="{BB962C8B-B14F-4D97-AF65-F5344CB8AC3E}">
        <p14:creationId xmlns:p14="http://schemas.microsoft.com/office/powerpoint/2010/main" val="419941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cap="none" dirty="0" smtClean="0"/>
              <a:t>Factors In Psychological Distress</a:t>
            </a:r>
            <a:endParaRPr lang="en-US" cap="none" dirty="0"/>
          </a:p>
        </p:txBody>
      </p:sp>
      <p:sp>
        <p:nvSpPr>
          <p:cNvPr id="6" name="Content Placeholder 5"/>
          <p:cNvSpPr>
            <a:spLocks noGrp="1"/>
          </p:cNvSpPr>
          <p:nvPr>
            <p:ph idx="1"/>
          </p:nvPr>
        </p:nvSpPr>
        <p:spPr>
          <a:xfrm>
            <a:off x="609600" y="1828800"/>
            <a:ext cx="8001000" cy="4330434"/>
          </a:xfrm>
        </p:spPr>
        <p:txBody>
          <a:bodyPr numCol="3">
            <a:noAutofit/>
          </a:bodyPr>
          <a:lstStyle/>
          <a:p>
            <a:r>
              <a:rPr lang="en-US" sz="1800" dirty="0" smtClean="0"/>
              <a:t>Trauma history, including:</a:t>
            </a:r>
          </a:p>
          <a:p>
            <a:pPr lvl="1"/>
            <a:r>
              <a:rPr lang="en-US" sz="1400" dirty="0" smtClean="0"/>
              <a:t>Emotional &amp; physical abuse</a:t>
            </a:r>
          </a:p>
          <a:p>
            <a:pPr lvl="1"/>
            <a:r>
              <a:rPr lang="en-US" sz="1400" dirty="0" smtClean="0"/>
              <a:t>Sexual assault</a:t>
            </a:r>
          </a:p>
          <a:p>
            <a:pPr lvl="1"/>
            <a:r>
              <a:rPr lang="en-US" sz="1400" dirty="0" smtClean="0"/>
              <a:t>Combat trauma</a:t>
            </a:r>
          </a:p>
          <a:p>
            <a:pPr lvl="1"/>
            <a:r>
              <a:rPr lang="en-US" sz="1400" dirty="0" smtClean="0"/>
              <a:t>Natural disaster</a:t>
            </a:r>
          </a:p>
          <a:p>
            <a:r>
              <a:rPr lang="en-US" sz="1800" dirty="0" smtClean="0"/>
              <a:t>Life transitions &amp; difficulty adjusting</a:t>
            </a:r>
          </a:p>
          <a:p>
            <a:r>
              <a:rPr lang="en-US" sz="1800" dirty="0" smtClean="0"/>
              <a:t>Lack of social support/sense of belonging</a:t>
            </a:r>
          </a:p>
          <a:p>
            <a:r>
              <a:rPr lang="en-US" sz="1800" dirty="0" smtClean="0"/>
              <a:t>Inadequate coping strategies</a:t>
            </a:r>
          </a:p>
          <a:p>
            <a:endParaRPr lang="en-US" sz="1800" dirty="0" smtClean="0"/>
          </a:p>
          <a:p>
            <a:r>
              <a:rPr lang="en-US" sz="1800" dirty="0" smtClean="0"/>
              <a:t>Genetic and environmental predispositions to mental illness</a:t>
            </a:r>
          </a:p>
          <a:p>
            <a:r>
              <a:rPr lang="en-US" sz="1800" dirty="0" smtClean="0"/>
              <a:t>Social pressures</a:t>
            </a:r>
          </a:p>
          <a:p>
            <a:r>
              <a:rPr lang="en-US" sz="1800" dirty="0" smtClean="0"/>
              <a:t>Maladaptive interpersonal patterns</a:t>
            </a:r>
          </a:p>
          <a:p>
            <a:r>
              <a:rPr lang="en-US" sz="1800" dirty="0" smtClean="0"/>
              <a:t>Negative self-talk &amp; criticism</a:t>
            </a:r>
          </a:p>
          <a:p>
            <a:r>
              <a:rPr lang="en-US" sz="1800" dirty="0" smtClean="0"/>
              <a:t>Distorted beliefs/perception of the world</a:t>
            </a:r>
          </a:p>
          <a:p>
            <a:r>
              <a:rPr lang="en-US" sz="1800" dirty="0" smtClean="0"/>
              <a:t>Underdeveloped sense of self</a:t>
            </a:r>
          </a:p>
          <a:p>
            <a:r>
              <a:rPr lang="en-US" sz="1800" dirty="0" smtClean="0"/>
              <a:t>Discrimination &amp; oppression</a:t>
            </a:r>
          </a:p>
          <a:p>
            <a:r>
              <a:rPr lang="en-US" sz="1800" dirty="0" smtClean="0"/>
              <a:t>Hormones</a:t>
            </a:r>
          </a:p>
          <a:p>
            <a:r>
              <a:rPr lang="en-US" sz="1800" dirty="0" smtClean="0"/>
              <a:t>Challenges in school, workplace, and/or relationships</a:t>
            </a:r>
          </a:p>
          <a:p>
            <a:r>
              <a:rPr lang="en-US" sz="1800" dirty="0" smtClean="0"/>
              <a:t>Physical health</a:t>
            </a:r>
          </a:p>
          <a:p>
            <a:pPr lvl="1"/>
            <a:r>
              <a:rPr lang="en-US" sz="1400" dirty="0" smtClean="0"/>
              <a:t>Diet</a:t>
            </a:r>
          </a:p>
          <a:p>
            <a:pPr lvl="1"/>
            <a:r>
              <a:rPr lang="en-US" sz="1400" dirty="0" smtClean="0"/>
              <a:t>Exercise</a:t>
            </a:r>
          </a:p>
          <a:p>
            <a:pPr lvl="1"/>
            <a:r>
              <a:rPr lang="en-US" sz="1400" dirty="0" smtClean="0"/>
              <a:t>Gut bacteria</a:t>
            </a:r>
          </a:p>
          <a:p>
            <a:r>
              <a:rPr lang="en-US" sz="1800" dirty="0" smtClean="0"/>
              <a:t>Death of a loved one</a:t>
            </a:r>
            <a:endParaRPr lang="en-US" sz="1800" dirty="0"/>
          </a:p>
        </p:txBody>
      </p:sp>
    </p:spTree>
    <p:extLst>
      <p:ext uri="{BB962C8B-B14F-4D97-AF65-F5344CB8AC3E}">
        <p14:creationId xmlns:p14="http://schemas.microsoft.com/office/powerpoint/2010/main" val="407762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5" end="1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16" end="1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17" end="1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xEl>
                                              <p:pRg st="18" end="1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xEl>
                                              <p:pRg st="19" end="19"/>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xEl>
                                              <p:pRg st="20" end="2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txEl>
                                              <p:pRg st="21" end="2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cap="none" dirty="0" smtClean="0"/>
              <a:t>Recognizing Mental Health Issues In Students</a:t>
            </a:r>
            <a:endParaRPr lang="en-US" cap="none" dirty="0"/>
          </a:p>
        </p:txBody>
      </p:sp>
      <p:sp>
        <p:nvSpPr>
          <p:cNvPr id="6" name="Text Placeholder 5"/>
          <p:cNvSpPr>
            <a:spLocks noGrp="1"/>
          </p:cNvSpPr>
          <p:nvPr>
            <p:ph type="body" idx="1"/>
          </p:nvPr>
        </p:nvSpPr>
        <p:spPr/>
        <p:txBody>
          <a:bodyPr>
            <a:normAutofit fontScale="85000" lnSpcReduction="10000"/>
          </a:bodyPr>
          <a:lstStyle/>
          <a:p>
            <a:r>
              <a:rPr lang="en-US" b="1" cap="none" dirty="0" smtClean="0"/>
              <a:t>Signs A Student Is Struggling With Their Mental Health</a:t>
            </a:r>
            <a:endParaRPr lang="en-US" b="1" cap="none" dirty="0"/>
          </a:p>
        </p:txBody>
      </p:sp>
    </p:spTree>
    <p:extLst>
      <p:ext uri="{BB962C8B-B14F-4D97-AF65-F5344CB8AC3E}">
        <p14:creationId xmlns:p14="http://schemas.microsoft.com/office/powerpoint/2010/main" val="3955917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cap="none" dirty="0" smtClean="0"/>
              <a:t>Changes In Academic Behavior </a:t>
            </a:r>
            <a:endParaRPr lang="en-US" cap="none" dirty="0"/>
          </a:p>
        </p:txBody>
      </p:sp>
      <p:pic>
        <p:nvPicPr>
          <p:cNvPr id="11" name="Content Placeholder 10" descr="images.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2110" r="-25144"/>
          <a:stretch/>
        </p:blipFill>
        <p:spPr>
          <a:xfrm>
            <a:off x="822723" y="1846264"/>
            <a:ext cx="2768899" cy="4022725"/>
          </a:xfrm>
        </p:spPr>
      </p:pic>
      <p:sp>
        <p:nvSpPr>
          <p:cNvPr id="8" name="Content Placeholder 7"/>
          <p:cNvSpPr>
            <a:spLocks noGrp="1"/>
          </p:cNvSpPr>
          <p:nvPr>
            <p:ph sz="half" idx="2"/>
          </p:nvPr>
        </p:nvSpPr>
        <p:spPr>
          <a:xfrm>
            <a:off x="3561856" y="1845735"/>
            <a:ext cx="5124944" cy="4023360"/>
          </a:xfrm>
        </p:spPr>
        <p:txBody>
          <a:bodyPr>
            <a:normAutofit/>
          </a:bodyPr>
          <a:lstStyle/>
          <a:p>
            <a:pPr lvl="1"/>
            <a:endParaRPr lang="en-US" sz="1200" dirty="0" smtClean="0"/>
          </a:p>
          <a:p>
            <a:pPr lvl="1"/>
            <a:r>
              <a:rPr lang="en-US" dirty="0" smtClean="0"/>
              <a:t>Poor </a:t>
            </a:r>
            <a:r>
              <a:rPr lang="en-US" dirty="0"/>
              <a:t>attendance</a:t>
            </a:r>
          </a:p>
          <a:p>
            <a:pPr lvl="1"/>
            <a:r>
              <a:rPr lang="en-US" dirty="0"/>
              <a:t>Tardiness</a:t>
            </a:r>
          </a:p>
          <a:p>
            <a:pPr lvl="1"/>
            <a:r>
              <a:rPr lang="en-US" dirty="0" smtClean="0"/>
              <a:t>Several </a:t>
            </a:r>
            <a:r>
              <a:rPr lang="en-US" dirty="0"/>
              <a:t>missed deadlines</a:t>
            </a:r>
          </a:p>
          <a:p>
            <a:pPr lvl="1"/>
            <a:r>
              <a:rPr lang="en-US" dirty="0"/>
              <a:t>Excessive procrastination</a:t>
            </a:r>
          </a:p>
          <a:p>
            <a:pPr lvl="1"/>
            <a:r>
              <a:rPr lang="en-US" dirty="0"/>
              <a:t>Poorly prepared </a:t>
            </a:r>
            <a:r>
              <a:rPr lang="en-US" dirty="0" smtClean="0"/>
              <a:t>work</a:t>
            </a:r>
          </a:p>
          <a:p>
            <a:pPr lvl="1"/>
            <a:r>
              <a:rPr lang="en-US" dirty="0" smtClean="0"/>
              <a:t>Not turning in assignments</a:t>
            </a:r>
          </a:p>
          <a:p>
            <a:pPr lvl="1"/>
            <a:r>
              <a:rPr lang="en-US" dirty="0" smtClean="0"/>
              <a:t>Decline in grades</a:t>
            </a:r>
            <a:endParaRPr lang="en-US" dirty="0"/>
          </a:p>
          <a:p>
            <a:endParaRPr lang="en-US" sz="3200" dirty="0"/>
          </a:p>
        </p:txBody>
      </p:sp>
    </p:spTree>
    <p:extLst>
      <p:ext uri="{BB962C8B-B14F-4D97-AF65-F5344CB8AC3E}">
        <p14:creationId xmlns:p14="http://schemas.microsoft.com/office/powerpoint/2010/main" val="1704696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none" dirty="0" smtClean="0"/>
              <a:t>Changes In Presentation &amp; Interpersonal Behavior</a:t>
            </a:r>
            <a:endParaRPr lang="en-US" cap="none" dirty="0"/>
          </a:p>
        </p:txBody>
      </p:sp>
      <p:pic>
        <p:nvPicPr>
          <p:cNvPr id="10" name="Content Placeholder 4" descr="britneybitch.jpe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6383" r="23696"/>
          <a:stretch/>
        </p:blipFill>
        <p:spPr>
          <a:xfrm>
            <a:off x="822959" y="1845734"/>
            <a:ext cx="2699212" cy="4023360"/>
          </a:xfrm>
          <a:prstGeom prst="rect">
            <a:avLst/>
          </a:prstGeom>
        </p:spPr>
      </p:pic>
      <p:sp>
        <p:nvSpPr>
          <p:cNvPr id="9" name="Content Placeholder 2"/>
          <p:cNvSpPr>
            <a:spLocks noGrp="1"/>
          </p:cNvSpPr>
          <p:nvPr>
            <p:ph sz="half" idx="2"/>
          </p:nvPr>
        </p:nvSpPr>
        <p:spPr>
          <a:xfrm>
            <a:off x="3551935" y="1845734"/>
            <a:ext cx="5278295" cy="4631266"/>
          </a:xfrm>
        </p:spPr>
        <p:txBody>
          <a:bodyPr>
            <a:normAutofit fontScale="77500" lnSpcReduction="20000"/>
          </a:bodyPr>
          <a:lstStyle/>
          <a:p>
            <a:pPr lvl="1"/>
            <a:r>
              <a:rPr lang="en-US" sz="2400" dirty="0" smtClean="0"/>
              <a:t>Dramatic changes in appearance/weight</a:t>
            </a:r>
          </a:p>
          <a:p>
            <a:pPr lvl="1"/>
            <a:r>
              <a:rPr lang="en-US" sz="2400" dirty="0" smtClean="0"/>
              <a:t>Marked changes in personal hygiene</a:t>
            </a:r>
          </a:p>
          <a:p>
            <a:pPr lvl="1"/>
            <a:r>
              <a:rPr lang="en-US" sz="2400" dirty="0" smtClean="0"/>
              <a:t>Disheveled appearance</a:t>
            </a:r>
          </a:p>
          <a:p>
            <a:pPr lvl="1"/>
            <a:r>
              <a:rPr lang="en-US" sz="2400" dirty="0" smtClean="0"/>
              <a:t>Lack of energy, high fatigue</a:t>
            </a:r>
          </a:p>
          <a:p>
            <a:pPr lvl="1"/>
            <a:r>
              <a:rPr lang="en-US" sz="2400" dirty="0" smtClean="0"/>
              <a:t>Chronic health problems</a:t>
            </a:r>
          </a:p>
          <a:p>
            <a:pPr lvl="1"/>
            <a:r>
              <a:rPr lang="en-US" sz="2400" dirty="0" smtClean="0"/>
              <a:t>Inappropriately high energy</a:t>
            </a:r>
          </a:p>
          <a:p>
            <a:pPr lvl="1"/>
            <a:r>
              <a:rPr lang="en-US" sz="2400" dirty="0" smtClean="0"/>
              <a:t>High levels of irritability</a:t>
            </a:r>
          </a:p>
          <a:p>
            <a:pPr lvl="1"/>
            <a:r>
              <a:rPr lang="en-US" sz="2400" dirty="0" smtClean="0"/>
              <a:t>Preoccupation w/disproportionate worries</a:t>
            </a:r>
          </a:p>
          <a:p>
            <a:pPr lvl="1"/>
            <a:r>
              <a:rPr lang="en-US" sz="2400" dirty="0" smtClean="0"/>
              <a:t>Extreme displays of normal emotions</a:t>
            </a:r>
          </a:p>
          <a:p>
            <a:pPr lvl="1"/>
            <a:r>
              <a:rPr lang="en-US" sz="2400" dirty="0" smtClean="0"/>
              <a:t>Bizarre speech or behavior that is inappropriate for setting</a:t>
            </a:r>
          </a:p>
          <a:p>
            <a:pPr lvl="1"/>
            <a:r>
              <a:rPr lang="en-US" sz="2400" dirty="0" smtClean="0"/>
              <a:t>Regular substance use</a:t>
            </a:r>
          </a:p>
          <a:p>
            <a:pPr lvl="1"/>
            <a:r>
              <a:rPr lang="en-US" sz="2400" dirty="0" smtClean="0"/>
              <a:t>Hopelessness &amp;/or suicidal thoughts</a:t>
            </a:r>
          </a:p>
        </p:txBody>
      </p:sp>
    </p:spTree>
    <p:extLst>
      <p:ext uri="{BB962C8B-B14F-4D97-AF65-F5344CB8AC3E}">
        <p14:creationId xmlns:p14="http://schemas.microsoft.com/office/powerpoint/2010/main" val="7839940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433</TotalTime>
  <Words>1944</Words>
  <Application>Microsoft Office PowerPoint</Application>
  <PresentationFormat>On-screen Show (4:3)</PresentationFormat>
  <Paragraphs>290</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Aharoni</vt:lpstr>
      <vt:lpstr>Arial</vt:lpstr>
      <vt:lpstr>Book Antiqua</vt:lpstr>
      <vt:lpstr>Calibri</vt:lpstr>
      <vt:lpstr>Century Gothic</vt:lpstr>
      <vt:lpstr>Freestyle Script</vt:lpstr>
      <vt:lpstr>Wingdings 2</vt:lpstr>
      <vt:lpstr>Apothecary</vt:lpstr>
      <vt:lpstr>Moving Beyond Mental Health Biases To Help Students In Distress</vt:lpstr>
      <vt:lpstr>Overview</vt:lpstr>
      <vt:lpstr>Sources &amp; Prevalence Of Student Distress</vt:lpstr>
      <vt:lpstr>Mental Health Difficulties Are Common In College Populations</vt:lpstr>
      <vt:lpstr>Most Common Diagnoses Seen By UofL Counseling Center: </vt:lpstr>
      <vt:lpstr>Factors In Psychological Distress</vt:lpstr>
      <vt:lpstr>Recognizing Mental Health Issues In Students</vt:lpstr>
      <vt:lpstr>Changes In Academic Behavior </vt:lpstr>
      <vt:lpstr>Changes In Presentation &amp; Interpersonal Behavior</vt:lpstr>
      <vt:lpstr>Other Signs &amp; Symptoms</vt:lpstr>
      <vt:lpstr>Responding Effectively To Student Distress</vt:lpstr>
      <vt:lpstr>Role Of Faculty</vt:lpstr>
      <vt:lpstr>Referring A Student For Help</vt:lpstr>
      <vt:lpstr>Referring A Student For Help, cont.</vt:lpstr>
      <vt:lpstr>You Are Critical To Students Getting The Help They Need</vt:lpstr>
      <vt:lpstr>Interacting With A Student In Distress</vt:lpstr>
      <vt:lpstr>Interacting With A Student In Distress, cont.</vt:lpstr>
      <vt:lpstr>Student Care Team (SCT) </vt:lpstr>
      <vt:lpstr>Institutional Concern  </vt:lpstr>
      <vt:lpstr>The SCT Focus</vt:lpstr>
      <vt:lpstr>Members of UofL  Student Care Team</vt:lpstr>
      <vt:lpstr>SCT Campus Communication</vt:lpstr>
      <vt:lpstr>Functions of SCT  </vt:lpstr>
      <vt:lpstr>Functions of SCT</vt:lpstr>
      <vt:lpstr>Resources For Students In Distress</vt:lpstr>
      <vt:lpstr>Departmental Responsibilities</vt:lpstr>
      <vt:lpstr>Student Disruption </vt:lpstr>
      <vt:lpstr>Overview Of Dean Of Students Office</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Beyond Mental Health Biases to Help Students in Distress</dc:title>
  <dc:creator>Tyler,Aesha L</dc:creator>
  <cp:lastModifiedBy>Tyler,Aesha L.</cp:lastModifiedBy>
  <cp:revision>43</cp:revision>
  <dcterms:created xsi:type="dcterms:W3CDTF">2017-01-13T20:09:00Z</dcterms:created>
  <dcterms:modified xsi:type="dcterms:W3CDTF">2017-02-15T17:02:59Z</dcterms:modified>
</cp:coreProperties>
</file>