
<file path=[Content_Types].xml><?xml version="1.0" encoding="utf-8"?>
<Types xmlns="http://schemas.openxmlformats.org/package/2006/content-types">
  <Default Extension="png" ContentType="image/png"/>
  <Default Extension="tmp"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3" r:id="rId3"/>
    <p:sldMasterId id="2147483680" r:id="rId4"/>
    <p:sldMasterId id="2147483682" r:id="rId5"/>
  </p:sldMasterIdLst>
  <p:notesMasterIdLst>
    <p:notesMasterId r:id="rId26"/>
  </p:notesMasterIdLst>
  <p:handoutMasterIdLst>
    <p:handoutMasterId r:id="rId27"/>
  </p:handoutMasterIdLst>
  <p:sldIdLst>
    <p:sldId id="256" r:id="rId6"/>
    <p:sldId id="257" r:id="rId7"/>
    <p:sldId id="258" r:id="rId8"/>
    <p:sldId id="259" r:id="rId9"/>
    <p:sldId id="260" r:id="rId10"/>
    <p:sldId id="261" r:id="rId11"/>
    <p:sldId id="269" r:id="rId12"/>
    <p:sldId id="278" r:id="rId13"/>
    <p:sldId id="271" r:id="rId14"/>
    <p:sldId id="272" r:id="rId15"/>
    <p:sldId id="270" r:id="rId16"/>
    <p:sldId id="262" r:id="rId17"/>
    <p:sldId id="264" r:id="rId18"/>
    <p:sldId id="266" r:id="rId19"/>
    <p:sldId id="275" r:id="rId20"/>
    <p:sldId id="277" r:id="rId21"/>
    <p:sldId id="273" r:id="rId22"/>
    <p:sldId id="274" r:id="rId23"/>
    <p:sldId id="268"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13" autoAdjust="0"/>
    <p:restoredTop sz="94660"/>
  </p:normalViewPr>
  <p:slideViewPr>
    <p:cSldViewPr snapToGrid="0">
      <p:cViewPr varScale="1">
        <p:scale>
          <a:sx n="70" d="100"/>
          <a:sy n="70" d="100"/>
        </p:scale>
        <p:origin x="291" y="2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p:scale>
          <a:sx n="64" d="100"/>
          <a:sy n="64" d="100"/>
        </p:scale>
        <p:origin x="1451" y="-2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0DC8FE-A48E-4C56-9332-FBB225B81E92}" type="datetimeFigureOut">
              <a:rPr lang="en-US" smtClean="0"/>
              <a:t>2/11/2016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175AC0-BAB3-48EE-A929-8A503487275F}" type="slidenum">
              <a:rPr lang="en-US" smtClean="0"/>
              <a:t>‹#›</a:t>
            </a:fld>
            <a:endParaRPr lang="en-US"/>
          </a:p>
        </p:txBody>
      </p:sp>
    </p:spTree>
    <p:extLst>
      <p:ext uri="{BB962C8B-B14F-4D97-AF65-F5344CB8AC3E}">
        <p14:creationId xmlns:p14="http://schemas.microsoft.com/office/powerpoint/2010/main" val="137452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D1D0-E251-4A5C-ACBE-B12EA8747240}" type="datetimeFigureOut">
              <a:rPr lang="en-US" smtClean="0"/>
              <a:t>2/11/2016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54F79-4317-450F-B0CC-121508537DFC}" type="slidenum">
              <a:rPr lang="en-US" smtClean="0"/>
              <a:t>‹#›</a:t>
            </a:fld>
            <a:endParaRPr lang="en-US"/>
          </a:p>
        </p:txBody>
      </p:sp>
    </p:spTree>
    <p:extLst>
      <p:ext uri="{BB962C8B-B14F-4D97-AF65-F5344CB8AC3E}">
        <p14:creationId xmlns:p14="http://schemas.microsoft.com/office/powerpoint/2010/main" val="102618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66688"/>
            <a:ext cx="2668587" cy="2001837"/>
          </a:xfrm>
        </p:spPr>
      </p:sp>
      <p:sp>
        <p:nvSpPr>
          <p:cNvPr id="3" name="Notes Placeholder 2"/>
          <p:cNvSpPr>
            <a:spLocks noGrp="1"/>
          </p:cNvSpPr>
          <p:nvPr>
            <p:ph type="body" idx="1"/>
          </p:nvPr>
        </p:nvSpPr>
        <p:spPr>
          <a:xfrm>
            <a:off x="357447" y="2385753"/>
            <a:ext cx="6134793" cy="5615247"/>
          </a:xfrm>
        </p:spPr>
        <p:txBody>
          <a:bodyPr/>
          <a:lstStyle/>
          <a:p>
            <a:pPr marL="285750" indent="-285750">
              <a:buFont typeface="Wingdings" panose="05000000000000000000" pitchFamily="2" charset="2"/>
              <a:buChar char="Ø"/>
            </a:pPr>
            <a:r>
              <a:rPr lang="en-US" sz="1800" dirty="0" smtClean="0"/>
              <a:t>What is emotional intelligence?</a:t>
            </a:r>
          </a:p>
          <a:p>
            <a:endParaRPr lang="en-US" sz="1800" dirty="0" smtClean="0"/>
          </a:p>
          <a:p>
            <a:pPr marL="285750" indent="-285750">
              <a:buFont typeface="Wingdings" panose="05000000000000000000" pitchFamily="2" charset="2"/>
              <a:buChar char="Ø"/>
            </a:pPr>
            <a:r>
              <a:rPr lang="en-US" sz="1800" dirty="0" smtClean="0"/>
              <a:t>Are EI skills important to physicians?</a:t>
            </a:r>
          </a:p>
          <a:p>
            <a:endParaRPr lang="en-US" sz="1800" dirty="0"/>
          </a:p>
          <a:p>
            <a:endParaRPr lang="en-US" sz="1800" dirty="0" smtClean="0"/>
          </a:p>
          <a:p>
            <a:pPr marL="285750" indent="-285750">
              <a:buFont typeface="Wingdings" panose="05000000000000000000" pitchFamily="2" charset="2"/>
              <a:buChar char="Ø"/>
            </a:pPr>
            <a:r>
              <a:rPr lang="en-US" sz="1800" dirty="0" smtClean="0"/>
              <a:t>Can EI skills be taught?</a:t>
            </a:r>
          </a:p>
          <a:p>
            <a:endParaRPr lang="en-US" sz="1800" dirty="0" smtClean="0"/>
          </a:p>
          <a:p>
            <a:pPr marL="285750" indent="-285750">
              <a:buFont typeface="Wingdings" panose="05000000000000000000" pitchFamily="2" charset="2"/>
              <a:buChar char="Ø"/>
            </a:pPr>
            <a:r>
              <a:rPr lang="en-US" sz="1800" dirty="0" smtClean="0"/>
              <a:t>How do we address EI training for medical students and residents?</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Do EI skills in physicians translate into better patient care?</a:t>
            </a:r>
          </a:p>
          <a:p>
            <a:endParaRPr lang="en-US" sz="1800" dirty="0" smtClean="0"/>
          </a:p>
          <a:p>
            <a:endParaRPr lang="en-US" sz="1800" dirty="0" smtClean="0"/>
          </a:p>
          <a:p>
            <a:pPr marL="285750" indent="-285750">
              <a:buFont typeface="Wingdings" panose="05000000000000000000" pitchFamily="2" charset="2"/>
              <a:buChar char="Ø"/>
            </a:pPr>
            <a:r>
              <a:rPr lang="en-US" sz="1800" dirty="0" smtClean="0"/>
              <a:t>What about the importance of EI in our roles as teachers, as colleagues, as family members, as learners ourselves</a:t>
            </a:r>
            <a:r>
              <a:rPr lang="en-US" sz="1400" dirty="0" smtClean="0"/>
              <a:t>?</a:t>
            </a:r>
          </a:p>
          <a:p>
            <a:pPr marL="285750" indent="-285750">
              <a:buFont typeface="Wingdings" panose="05000000000000000000" pitchFamily="2" charset="2"/>
              <a:buChar char="Ø"/>
            </a:pPr>
            <a:endParaRPr lang="en-US" sz="1400" dirty="0"/>
          </a:p>
          <a:p>
            <a:pPr marL="285750" indent="-285750" algn="r">
              <a:buFont typeface="Wingdings" panose="05000000000000000000" pitchFamily="2" charset="2"/>
              <a:buChar char="Ø"/>
            </a:pPr>
            <a:endParaRPr lang="en-US" sz="1400" dirty="0" smtClean="0">
              <a:solidFill>
                <a:srgbClr val="FF0000"/>
              </a:solidFill>
            </a:endParaRPr>
          </a:p>
          <a:p>
            <a:pPr marL="285750" indent="-285750" algn="r">
              <a:buFont typeface="Wingdings" panose="05000000000000000000" pitchFamily="2" charset="2"/>
              <a:buChar char="Ø"/>
            </a:pPr>
            <a:r>
              <a:rPr lang="en-US" sz="1600" dirty="0" smtClean="0">
                <a:solidFill>
                  <a:srgbClr val="FF0000"/>
                </a:solidFill>
              </a:rPr>
              <a:t>Relationship breakdown scenarios</a:t>
            </a:r>
          </a:p>
        </p:txBody>
      </p:sp>
      <p:sp>
        <p:nvSpPr>
          <p:cNvPr id="4" name="Slide Number Placeholder 3"/>
          <p:cNvSpPr>
            <a:spLocks noGrp="1"/>
          </p:cNvSpPr>
          <p:nvPr>
            <p:ph type="sldNum" sz="quarter" idx="10"/>
          </p:nvPr>
        </p:nvSpPr>
        <p:spPr/>
        <p:txBody>
          <a:bodyPr/>
          <a:lstStyle/>
          <a:p>
            <a:fld id="{0F154F79-4317-450F-B0CC-121508537DFC}" type="slidenum">
              <a:rPr lang="en-US" smtClean="0"/>
              <a:t>1</a:t>
            </a:fld>
            <a:endParaRPr lang="en-US"/>
          </a:p>
        </p:txBody>
      </p:sp>
    </p:spTree>
    <p:extLst>
      <p:ext uri="{BB962C8B-B14F-4D97-AF65-F5344CB8AC3E}">
        <p14:creationId xmlns:p14="http://schemas.microsoft.com/office/powerpoint/2010/main" val="65317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574" y="937591"/>
            <a:ext cx="2593975" cy="1944688"/>
          </a:xfrm>
        </p:spPr>
      </p:sp>
      <p:sp>
        <p:nvSpPr>
          <p:cNvPr id="3" name="Notes Placeholder 2"/>
          <p:cNvSpPr>
            <a:spLocks noGrp="1"/>
          </p:cNvSpPr>
          <p:nvPr>
            <p:ph type="body" idx="1"/>
          </p:nvPr>
        </p:nvSpPr>
        <p:spPr>
          <a:xfrm>
            <a:off x="685800" y="3346174"/>
            <a:ext cx="5486400" cy="4654826"/>
          </a:xfrm>
        </p:spPr>
        <p:txBody>
          <a:bodyPr/>
          <a:lstStyle/>
          <a:p>
            <a:pPr marL="171450" indent="-171450">
              <a:buFont typeface="Wingdings" panose="05000000000000000000" pitchFamily="2" charset="2"/>
              <a:buChar char="Ø"/>
            </a:pPr>
            <a:r>
              <a:rPr lang="en-US" sz="1600" dirty="0" smtClean="0"/>
              <a:t>Other House quotes:</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smtClean="0"/>
              <a:t>“Wanting to believe the best about people doesn’t make it true”</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smtClean="0"/>
              <a:t>“What’s the opposite of ‘thank you’?”</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smtClean="0"/>
              <a:t>“Somewhere out there is a tree, tirelessly producing oxygen so you can breathe. I think you owe it an apology</a:t>
            </a:r>
            <a:r>
              <a:rPr lang="en-US" sz="1600" dirty="0" smtClean="0"/>
              <a:t>.”</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600" dirty="0" smtClean="0"/>
          </a:p>
          <a:p>
            <a:pPr marL="171450" indent="-171450" algn="r">
              <a:buFont typeface="Wingdings" panose="05000000000000000000" pitchFamily="2" charset="2"/>
              <a:buChar char="Ø"/>
            </a:pPr>
            <a:r>
              <a:rPr lang="en-US" sz="1600" dirty="0" smtClean="0">
                <a:solidFill>
                  <a:srgbClr val="FF0000"/>
                </a:solidFill>
              </a:rPr>
              <a:t>Doctors need EI to be effective professionals</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10</a:t>
            </a:fld>
            <a:endParaRPr lang="en-US"/>
          </a:p>
        </p:txBody>
      </p:sp>
    </p:spTree>
    <p:extLst>
      <p:ext uri="{BB962C8B-B14F-4D97-AF65-F5344CB8AC3E}">
        <p14:creationId xmlns:p14="http://schemas.microsoft.com/office/powerpoint/2010/main" val="13936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1143000"/>
            <a:ext cx="2481262" cy="1862138"/>
          </a:xfrm>
        </p:spPr>
      </p:sp>
      <p:sp>
        <p:nvSpPr>
          <p:cNvPr id="3" name="Notes Placeholder 2"/>
          <p:cNvSpPr>
            <a:spLocks noGrp="1"/>
          </p:cNvSpPr>
          <p:nvPr>
            <p:ph type="body" idx="1"/>
          </p:nvPr>
        </p:nvSpPr>
        <p:spPr>
          <a:xfrm>
            <a:off x="685799" y="3107635"/>
            <a:ext cx="6072809" cy="5738191"/>
          </a:xfrm>
        </p:spPr>
        <p:txBody>
          <a:bodyPr/>
          <a:lstStyle/>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Wouldn’t it be great if we could avoid or prevent relationship failures with patients, with family members, with professional colleagues?</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smtClean="0"/>
              <a:t>Recall the patient/doctor scenarios I mentioned at the beginning of the talk?</a:t>
            </a:r>
          </a:p>
          <a:p>
            <a:pPr marL="742950" lvl="1" indent="-285750">
              <a:buFont typeface="Wingdings" panose="05000000000000000000" pitchFamily="2" charset="2"/>
              <a:buChar char="Ø"/>
            </a:pPr>
            <a:endParaRPr lang="en-US" sz="1800" i="1" dirty="0" smtClean="0"/>
          </a:p>
          <a:p>
            <a:pPr marL="742950" lvl="1" indent="-285750">
              <a:buFont typeface="Wingdings" panose="05000000000000000000" pitchFamily="2" charset="2"/>
              <a:buChar char="Ø"/>
            </a:pPr>
            <a:r>
              <a:rPr lang="en-US" sz="1800" i="1" dirty="0" smtClean="0"/>
              <a:t>Walk through them pointing our which quadrant they were deficient in</a:t>
            </a:r>
            <a:endParaRPr lang="en-US" sz="1800" i="1" dirty="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endParaRPr lang="en-US" sz="1800" dirty="0" smtClean="0"/>
          </a:p>
          <a:p>
            <a:pPr marL="285750" indent="-285750" algn="r">
              <a:buFont typeface="Wingdings" panose="05000000000000000000" pitchFamily="2" charset="2"/>
              <a:buChar char="Ø"/>
            </a:pPr>
            <a:r>
              <a:rPr lang="en-US" sz="1800" dirty="0" smtClean="0">
                <a:solidFill>
                  <a:srgbClr val="FF0000"/>
                </a:solidFill>
              </a:rPr>
              <a:t>Better job selecting students?</a:t>
            </a: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11</a:t>
            </a:fld>
            <a:endParaRPr lang="en-US"/>
          </a:p>
        </p:txBody>
      </p:sp>
    </p:spTree>
    <p:extLst>
      <p:ext uri="{BB962C8B-B14F-4D97-AF65-F5344CB8AC3E}">
        <p14:creationId xmlns:p14="http://schemas.microsoft.com/office/powerpoint/2010/main" val="74099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60363"/>
            <a:ext cx="2795588" cy="2098675"/>
          </a:xfrm>
        </p:spPr>
      </p:sp>
      <p:sp>
        <p:nvSpPr>
          <p:cNvPr id="3" name="Notes Placeholder 2"/>
          <p:cNvSpPr>
            <a:spLocks noGrp="1"/>
          </p:cNvSpPr>
          <p:nvPr>
            <p:ph type="body" idx="1"/>
          </p:nvPr>
        </p:nvSpPr>
        <p:spPr>
          <a:xfrm>
            <a:off x="685800" y="2637183"/>
            <a:ext cx="5486400" cy="6102626"/>
          </a:xfrm>
        </p:spPr>
        <p:txBody>
          <a:bodyPr/>
          <a:lstStyle/>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Selecting for high EI results in an inherent bias toward (in favor of ) women medical school applicants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This one study didn’t find a difference, but still it makes intuitive sense that students with higher EI will make doctors with higher EI….unless we drive it out of them</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And there is some evidence that the process of medical education results in less compassion in our trainees…we drive it out of them…burnout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How could we do better?</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Can we intervene and teach EI skills to them as a way of building resilience in them to prevent burnout?</a:t>
            </a:r>
          </a:p>
          <a:p>
            <a:pPr marL="285750" indent="-285750">
              <a:buFont typeface="Wingdings" panose="05000000000000000000" pitchFamily="2" charset="2"/>
              <a:buChar char="Ø"/>
            </a:pPr>
            <a:endParaRPr lang="en-US" sz="1600" dirty="0"/>
          </a:p>
          <a:p>
            <a:pPr marL="285750" indent="-285750" algn="r">
              <a:buFont typeface="Wingdings" panose="05000000000000000000" pitchFamily="2" charset="2"/>
              <a:buChar char="Ø"/>
            </a:pPr>
            <a:endParaRPr lang="en-US" sz="1800" dirty="0" smtClean="0">
              <a:solidFill>
                <a:srgbClr val="FF0000"/>
              </a:solidFill>
            </a:endParaRPr>
          </a:p>
          <a:p>
            <a:pPr marL="285750" indent="-285750" algn="r">
              <a:buFont typeface="Wingdings" panose="05000000000000000000" pitchFamily="2" charset="2"/>
              <a:buChar char="Ø"/>
            </a:pPr>
            <a:endParaRPr lang="en-US" sz="1800" dirty="0">
              <a:solidFill>
                <a:srgbClr val="FF0000"/>
              </a:solidFill>
            </a:endParaRPr>
          </a:p>
          <a:p>
            <a:pPr marL="285750" indent="-285750" algn="r">
              <a:buFont typeface="Wingdings" panose="05000000000000000000" pitchFamily="2" charset="2"/>
              <a:buChar char="Ø"/>
            </a:pPr>
            <a:r>
              <a:rPr lang="en-US" sz="1800" dirty="0" smtClean="0">
                <a:solidFill>
                  <a:srgbClr val="FF0000"/>
                </a:solidFill>
              </a:rPr>
              <a:t>Can EI skills be taught?</a:t>
            </a: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12</a:t>
            </a:fld>
            <a:endParaRPr lang="en-US"/>
          </a:p>
        </p:txBody>
      </p:sp>
    </p:spTree>
    <p:extLst>
      <p:ext uri="{BB962C8B-B14F-4D97-AF65-F5344CB8AC3E}">
        <p14:creationId xmlns:p14="http://schemas.microsoft.com/office/powerpoint/2010/main" val="130216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143000"/>
            <a:ext cx="2484438" cy="1865313"/>
          </a:xfrm>
        </p:spPr>
      </p:sp>
      <p:sp>
        <p:nvSpPr>
          <p:cNvPr id="3" name="Notes Placeholder 2"/>
          <p:cNvSpPr>
            <a:spLocks noGrp="1"/>
          </p:cNvSpPr>
          <p:nvPr>
            <p:ph type="body" idx="1"/>
          </p:nvPr>
        </p:nvSpPr>
        <p:spPr>
          <a:xfrm>
            <a:off x="685800" y="3299791"/>
            <a:ext cx="5486400" cy="5433392"/>
          </a:xfrm>
        </p:spPr>
        <p:txBody>
          <a:bodyPr/>
          <a:lstStyle/>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Evidence suggests that  EI skills can indeed be taught to medical students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Raise awareness of its importance</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smtClean="0"/>
              <a:t>Practice what, how and when to say things in patient care interactions</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smtClean="0"/>
              <a:t>Self-awareness to inspire confidence</a:t>
            </a:r>
          </a:p>
          <a:p>
            <a:pPr marL="742950" lvl="1" indent="-285750">
              <a:buFont typeface="Wingdings" panose="05000000000000000000" pitchFamily="2" charset="2"/>
              <a:buChar char="Ø"/>
            </a:pPr>
            <a:r>
              <a:rPr lang="en-US" sz="1600" dirty="0" smtClean="0"/>
              <a:t>Social-awareness to make you a better listener, </a:t>
            </a:r>
          </a:p>
          <a:p>
            <a:pPr marL="742950" lvl="1" indent="-285750">
              <a:buFont typeface="Wingdings" panose="05000000000000000000" pitchFamily="2" charset="2"/>
              <a:buChar char="Ø"/>
            </a:pPr>
            <a:r>
              <a:rPr lang="en-US" sz="1600" dirty="0" smtClean="0"/>
              <a:t>to read the room effectively</a:t>
            </a:r>
          </a:p>
          <a:p>
            <a:pPr marL="742950" lvl="1" indent="-285750">
              <a:buFont typeface="Wingdings" panose="05000000000000000000" pitchFamily="2" charset="2"/>
              <a:buChar char="Ø"/>
            </a:pPr>
            <a:endParaRPr lang="en-US" sz="1600" i="1" dirty="0"/>
          </a:p>
          <a:p>
            <a:pPr marL="742950" lvl="1" indent="-285750">
              <a:buFont typeface="Wingdings" panose="05000000000000000000" pitchFamily="2" charset="2"/>
              <a:buChar char="Ø"/>
            </a:pPr>
            <a:r>
              <a:rPr lang="en-US" sz="1600" i="1" dirty="0" smtClean="0"/>
              <a:t>Give example here of my work as a consultant</a:t>
            </a:r>
          </a:p>
          <a:p>
            <a:pPr marL="742950" lvl="1" indent="-285750">
              <a:buFont typeface="Wingdings" panose="05000000000000000000" pitchFamily="2" charset="2"/>
              <a:buChar char="Ø"/>
            </a:pPr>
            <a:endParaRPr lang="en-US" sz="1600" i="1" dirty="0"/>
          </a:p>
          <a:p>
            <a:pPr marL="742950" lvl="1" indent="-285750" algn="r">
              <a:buFont typeface="Wingdings" panose="05000000000000000000" pitchFamily="2" charset="2"/>
              <a:buChar char="Ø"/>
            </a:pPr>
            <a:r>
              <a:rPr lang="en-US" sz="1600" i="1" dirty="0" smtClean="0">
                <a:solidFill>
                  <a:srgbClr val="FF0000"/>
                </a:solidFill>
              </a:rPr>
              <a:t>How do we assess our residents for competence?</a:t>
            </a:r>
            <a:endParaRPr lang="en-US" sz="1600" i="1"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13</a:t>
            </a:fld>
            <a:endParaRPr lang="en-US"/>
          </a:p>
        </p:txBody>
      </p:sp>
    </p:spTree>
    <p:extLst>
      <p:ext uri="{BB962C8B-B14F-4D97-AF65-F5344CB8AC3E}">
        <p14:creationId xmlns:p14="http://schemas.microsoft.com/office/powerpoint/2010/main" val="62521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1143000"/>
            <a:ext cx="2247900" cy="1685925"/>
          </a:xfrm>
        </p:spPr>
      </p:sp>
      <p:sp>
        <p:nvSpPr>
          <p:cNvPr id="3" name="Notes Placeholder 2"/>
          <p:cNvSpPr>
            <a:spLocks noGrp="1"/>
          </p:cNvSpPr>
          <p:nvPr>
            <p:ph type="body" idx="1"/>
          </p:nvPr>
        </p:nvSpPr>
        <p:spPr>
          <a:xfrm>
            <a:off x="685800" y="3074503"/>
            <a:ext cx="5486400" cy="5610709"/>
          </a:xfrm>
        </p:spPr>
        <p:txBody>
          <a:bodyPr/>
          <a:lstStyle/>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Cochrane Review (1980-2009)</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16 articles in final review</a:t>
            </a:r>
          </a:p>
          <a:p>
            <a:pPr marL="742950" lvl="1" indent="-285750">
              <a:buFont typeface="Wingdings" panose="05000000000000000000" pitchFamily="2" charset="2"/>
              <a:buChar char="Ø"/>
            </a:pPr>
            <a:r>
              <a:rPr lang="en-US" sz="1600" dirty="0" smtClean="0"/>
              <a:t>8 related to GME competencies</a:t>
            </a:r>
          </a:p>
          <a:p>
            <a:pPr lvl="1"/>
            <a:endParaRPr lang="en-US" sz="1600" dirty="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GME competencies:</a:t>
            </a:r>
          </a:p>
          <a:p>
            <a:pPr lvl="1"/>
            <a:endParaRPr lang="en-US" sz="1600" dirty="0" smtClean="0"/>
          </a:p>
          <a:p>
            <a:pPr marL="1200150" lvl="2" indent="-285750">
              <a:buFont typeface="Wingdings" panose="05000000000000000000" pitchFamily="2" charset="2"/>
              <a:buChar char="Ø"/>
            </a:pPr>
            <a:r>
              <a:rPr lang="en-US" sz="1600" dirty="0" smtClean="0"/>
              <a:t>6 of 7 studies found EI higher in women</a:t>
            </a:r>
          </a:p>
          <a:p>
            <a:pPr marL="1200150" lvl="2" indent="-285750">
              <a:buFont typeface="Wingdings" panose="05000000000000000000" pitchFamily="2" charset="2"/>
              <a:buChar char="Ø"/>
            </a:pPr>
            <a:endParaRPr lang="en-US" sz="1600" dirty="0"/>
          </a:p>
          <a:p>
            <a:pPr marL="1200150" lvl="2" indent="-285750">
              <a:buFont typeface="Wingdings" panose="05000000000000000000" pitchFamily="2" charset="2"/>
              <a:buChar char="Ø"/>
            </a:pPr>
            <a:r>
              <a:rPr lang="en-US" sz="1600" dirty="0" smtClean="0"/>
              <a:t>Higher EI positively contributes to:</a:t>
            </a:r>
          </a:p>
          <a:p>
            <a:pPr marL="1657350" lvl="3" indent="-285750">
              <a:buFont typeface="Wingdings" panose="05000000000000000000" pitchFamily="2" charset="2"/>
              <a:buChar char="Ø"/>
            </a:pPr>
            <a:r>
              <a:rPr lang="en-US" sz="1600" dirty="0" smtClean="0"/>
              <a:t>Doctor-patient relationship (3)</a:t>
            </a:r>
          </a:p>
          <a:p>
            <a:pPr marL="1657350" lvl="3" indent="-285750">
              <a:buFont typeface="Wingdings" panose="05000000000000000000" pitchFamily="2" charset="2"/>
              <a:buChar char="Ø"/>
            </a:pPr>
            <a:endParaRPr lang="en-US" sz="1600" dirty="0"/>
          </a:p>
          <a:p>
            <a:pPr marL="1657350" lvl="3" indent="-285750">
              <a:buFont typeface="Wingdings" panose="05000000000000000000" pitchFamily="2" charset="2"/>
              <a:buChar char="Ø"/>
            </a:pPr>
            <a:r>
              <a:rPr lang="en-US" sz="1600" dirty="0" smtClean="0"/>
              <a:t>Increased empathy (5)</a:t>
            </a:r>
          </a:p>
          <a:p>
            <a:pPr marL="1657350" lvl="3" indent="-285750">
              <a:buFont typeface="Wingdings" panose="05000000000000000000" pitchFamily="2" charset="2"/>
              <a:buChar char="Ø"/>
            </a:pPr>
            <a:endParaRPr lang="en-US" sz="1600" dirty="0"/>
          </a:p>
          <a:p>
            <a:pPr marL="1657350" lvl="3" indent="-285750">
              <a:buFont typeface="Wingdings" panose="05000000000000000000" pitchFamily="2" charset="2"/>
              <a:buChar char="Ø"/>
            </a:pPr>
            <a:r>
              <a:rPr lang="en-US" sz="1600" dirty="0" smtClean="0"/>
              <a:t>Teamwork and communication skills (6)</a:t>
            </a:r>
          </a:p>
          <a:p>
            <a:pPr marL="1657350" lvl="3" indent="-285750">
              <a:buFont typeface="Wingdings" panose="05000000000000000000" pitchFamily="2" charset="2"/>
              <a:buChar char="Ø"/>
            </a:pPr>
            <a:endParaRPr lang="en-US" sz="1600" dirty="0"/>
          </a:p>
          <a:p>
            <a:pPr marL="1657350" lvl="3" indent="-285750">
              <a:buFont typeface="Wingdings" panose="05000000000000000000" pitchFamily="2" charset="2"/>
              <a:buChar char="Ø"/>
            </a:pPr>
            <a:r>
              <a:rPr lang="en-US" sz="1600" dirty="0" smtClean="0"/>
              <a:t>Stress management, leadership (3)</a:t>
            </a:r>
          </a:p>
          <a:p>
            <a:pPr marL="1657350" lvl="3" indent="-285750">
              <a:buFont typeface="Wingdings" panose="05000000000000000000" pitchFamily="2" charset="2"/>
              <a:buChar char="Ø"/>
            </a:pPr>
            <a:endParaRPr lang="en-US" sz="1600" dirty="0">
              <a:solidFill>
                <a:srgbClr val="FF0000"/>
              </a:solidFill>
            </a:endParaRPr>
          </a:p>
          <a:p>
            <a:pPr marL="1657350" lvl="3" indent="-285750" algn="r">
              <a:buFont typeface="Wingdings" panose="05000000000000000000" pitchFamily="2" charset="2"/>
              <a:buChar char="Ø"/>
            </a:pPr>
            <a:r>
              <a:rPr lang="en-US" sz="1600" dirty="0" smtClean="0">
                <a:solidFill>
                  <a:srgbClr val="FF0000"/>
                </a:solidFill>
              </a:rPr>
              <a:t>How to use this information in hiring residents</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0F154F79-4317-450F-B0CC-121508537DFC}" type="slidenum">
              <a:rPr lang="en-US" smtClean="0"/>
              <a:t>14</a:t>
            </a:fld>
            <a:endParaRPr lang="en-US"/>
          </a:p>
        </p:txBody>
      </p:sp>
    </p:spTree>
    <p:extLst>
      <p:ext uri="{BB962C8B-B14F-4D97-AF65-F5344CB8AC3E}">
        <p14:creationId xmlns:p14="http://schemas.microsoft.com/office/powerpoint/2010/main" val="16851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1003300"/>
            <a:ext cx="2822575" cy="2117725"/>
          </a:xfrm>
        </p:spPr>
      </p:sp>
      <p:sp>
        <p:nvSpPr>
          <p:cNvPr id="3" name="Notes Placeholder 2"/>
          <p:cNvSpPr>
            <a:spLocks noGrp="1"/>
          </p:cNvSpPr>
          <p:nvPr>
            <p:ph type="body" idx="1"/>
          </p:nvPr>
        </p:nvSpPr>
        <p:spPr>
          <a:xfrm>
            <a:off x="685800" y="3399183"/>
            <a:ext cx="5486400" cy="5286030"/>
          </a:xfrm>
        </p:spPr>
        <p:txBody>
          <a:bodyPr/>
          <a:lstStyle/>
          <a:p>
            <a:pPr marL="285750" indent="-285750">
              <a:buFont typeface="Wingdings" panose="05000000000000000000" pitchFamily="2" charset="2"/>
              <a:buChar char="Ø"/>
            </a:pPr>
            <a:endParaRPr lang="en-US" sz="1800" dirty="0"/>
          </a:p>
          <a:p>
            <a:pPr marL="742950" lvl="1" indent="-285750">
              <a:buFont typeface="Wingdings" panose="05000000000000000000" pitchFamily="2" charset="2"/>
              <a:buChar char="Ø"/>
            </a:pPr>
            <a:endParaRPr lang="en-US" sz="1800" dirty="0"/>
          </a:p>
        </p:txBody>
      </p:sp>
      <p:sp>
        <p:nvSpPr>
          <p:cNvPr id="4" name="Slide Number Placeholder 3"/>
          <p:cNvSpPr>
            <a:spLocks noGrp="1"/>
          </p:cNvSpPr>
          <p:nvPr>
            <p:ph type="sldNum" sz="quarter" idx="10"/>
          </p:nvPr>
        </p:nvSpPr>
        <p:spPr/>
        <p:txBody>
          <a:bodyPr/>
          <a:lstStyle/>
          <a:p>
            <a:fld id="{0F154F79-4317-450F-B0CC-121508537DFC}" type="slidenum">
              <a:rPr lang="en-US" smtClean="0"/>
              <a:t>15</a:t>
            </a:fld>
            <a:endParaRPr lang="en-US"/>
          </a:p>
        </p:txBody>
      </p:sp>
    </p:spTree>
    <p:extLst>
      <p:ext uri="{BB962C8B-B14F-4D97-AF65-F5344CB8AC3E}">
        <p14:creationId xmlns:p14="http://schemas.microsoft.com/office/powerpoint/2010/main" val="284005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1831975"/>
            <a:ext cx="2690812" cy="2017713"/>
          </a:xfrm>
        </p:spPr>
      </p:sp>
      <p:sp>
        <p:nvSpPr>
          <p:cNvPr id="3" name="Notes Placeholder 2"/>
          <p:cNvSpPr>
            <a:spLocks noGrp="1"/>
          </p:cNvSpPr>
          <p:nvPr>
            <p:ph type="body" idx="1"/>
          </p:nvPr>
        </p:nvSpPr>
        <p:spPr>
          <a:xfrm>
            <a:off x="718930" y="4429573"/>
            <a:ext cx="5486400" cy="4485033"/>
          </a:xfrm>
        </p:spPr>
        <p:txBody>
          <a:bodyPr/>
          <a:lstStyle/>
          <a:p>
            <a:pPr marL="285750" indent="-285750">
              <a:buFont typeface="Wingdings" panose="05000000000000000000" pitchFamily="2" charset="2"/>
              <a:buChar char="Ø"/>
            </a:pPr>
            <a:r>
              <a:rPr lang="en-US" sz="1600" dirty="0"/>
              <a:t>Success in any field not predicated on education, experience, knowledge or intellectual horsepower</a:t>
            </a:r>
          </a:p>
          <a:p>
            <a:endParaRPr lang="en-US" sz="1600" dirty="0" smtClean="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Deans</a:t>
            </a:r>
          </a:p>
          <a:p>
            <a:pPr marL="285750" indent="-285750">
              <a:buFont typeface="Wingdings" panose="05000000000000000000" pitchFamily="2" charset="2"/>
              <a:buChar char="Ø"/>
            </a:pPr>
            <a:r>
              <a:rPr lang="en-US" sz="1600" dirty="0" smtClean="0"/>
              <a:t>Department chairs</a:t>
            </a:r>
          </a:p>
          <a:p>
            <a:pPr marL="285750" indent="-285750">
              <a:buFont typeface="Wingdings" panose="05000000000000000000" pitchFamily="2" charset="2"/>
              <a:buChar char="Ø"/>
            </a:pPr>
            <a:r>
              <a:rPr lang="en-US" sz="1600" dirty="0" smtClean="0"/>
              <a:t>Division chiefs</a:t>
            </a:r>
          </a:p>
          <a:p>
            <a:pPr marL="285750" indent="-285750">
              <a:buFont typeface="Wingdings" panose="05000000000000000000" pitchFamily="2" charset="2"/>
              <a:buChar char="Ø"/>
            </a:pPr>
            <a:r>
              <a:rPr lang="en-US" sz="1600" dirty="0" smtClean="0"/>
              <a:t>Faculty</a:t>
            </a:r>
          </a:p>
          <a:p>
            <a:pPr marL="285750" indent="-285750">
              <a:buFont typeface="Wingdings" panose="05000000000000000000" pitchFamily="2" charset="2"/>
              <a:buChar char="Ø"/>
            </a:pPr>
            <a:r>
              <a:rPr lang="en-US" sz="1600" dirty="0" smtClean="0"/>
              <a:t>Managers</a:t>
            </a:r>
          </a:p>
          <a:p>
            <a:pPr marL="285750" indent="-285750">
              <a:buFont typeface="Wingdings" panose="05000000000000000000" pitchFamily="2" charset="2"/>
              <a:buChar char="Ø"/>
            </a:pPr>
            <a:r>
              <a:rPr lang="en-US" sz="1600" dirty="0" smtClean="0"/>
              <a:t>Support staff</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How much more fun, more efficient, more effective would your work environment be?</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Would </a:t>
            </a:r>
            <a:r>
              <a:rPr lang="en-US" sz="1600" b="1" dirty="0" smtClean="0"/>
              <a:t>students</a:t>
            </a:r>
            <a:r>
              <a:rPr lang="en-US" sz="1600" dirty="0" smtClean="0"/>
              <a:t> learn better if you had better EI skills?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Would </a:t>
            </a:r>
            <a:r>
              <a:rPr lang="en-US" sz="1600" b="1" dirty="0" smtClean="0"/>
              <a:t>you</a:t>
            </a:r>
            <a:r>
              <a:rPr lang="en-US" sz="1600" dirty="0" smtClean="0"/>
              <a:t> learn better if you had better EI skills?</a:t>
            </a:r>
            <a:endParaRPr lang="en-US" sz="1600" dirty="0"/>
          </a:p>
        </p:txBody>
      </p:sp>
      <p:sp>
        <p:nvSpPr>
          <p:cNvPr id="4" name="Slide Number Placeholder 3"/>
          <p:cNvSpPr>
            <a:spLocks noGrp="1"/>
          </p:cNvSpPr>
          <p:nvPr>
            <p:ph type="sldNum" sz="quarter" idx="10"/>
          </p:nvPr>
        </p:nvSpPr>
        <p:spPr/>
        <p:txBody>
          <a:bodyPr/>
          <a:lstStyle/>
          <a:p>
            <a:fld id="{0F154F79-4317-450F-B0CC-121508537DFC}" type="slidenum">
              <a:rPr lang="en-US" smtClean="0"/>
              <a:t>17</a:t>
            </a:fld>
            <a:endParaRPr lang="en-US"/>
          </a:p>
        </p:txBody>
      </p:sp>
    </p:spTree>
    <p:extLst>
      <p:ext uri="{BB962C8B-B14F-4D97-AF65-F5344CB8AC3E}">
        <p14:creationId xmlns:p14="http://schemas.microsoft.com/office/powerpoint/2010/main" val="488078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809" y="1613452"/>
            <a:ext cx="3202609" cy="2401957"/>
          </a:xfrm>
        </p:spPr>
      </p:sp>
      <p:sp>
        <p:nvSpPr>
          <p:cNvPr id="3" name="Notes Placeholder 2"/>
          <p:cNvSpPr>
            <a:spLocks noGrp="1"/>
          </p:cNvSpPr>
          <p:nvPr>
            <p:ph type="body" idx="1"/>
          </p:nvPr>
        </p:nvSpPr>
        <p:spPr>
          <a:xfrm>
            <a:off x="685800" y="4400549"/>
            <a:ext cx="5486400" cy="4856093"/>
          </a:xfrm>
        </p:spPr>
        <p:txBody>
          <a:bodyPr/>
          <a:lstStyle/>
          <a:p>
            <a:pPr marL="171450" indent="-171450" algn="r">
              <a:buFont typeface="Wingdings" panose="05000000000000000000" pitchFamily="2" charset="2"/>
              <a:buChar char="Ø"/>
            </a:pPr>
            <a:endParaRPr lang="en-US" dirty="0" smtClean="0">
              <a:solidFill>
                <a:srgbClr val="FF0000"/>
              </a:solidFill>
            </a:endParaRPr>
          </a:p>
          <a:p>
            <a:pPr marL="171450" indent="-171450">
              <a:buFont typeface="Wingdings" panose="05000000000000000000" pitchFamily="2" charset="2"/>
              <a:buChar char="Ø"/>
            </a:pPr>
            <a:r>
              <a:rPr lang="en-US" sz="1800" dirty="0" smtClean="0"/>
              <a:t>What would your department chair say?</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smtClean="0"/>
              <a:t>What about your co-workers say?</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smtClean="0"/>
              <a:t>What would your learners say?</a:t>
            </a:r>
            <a:endParaRPr lang="en-US" sz="1800" dirty="0"/>
          </a:p>
          <a:p>
            <a:pPr marL="171450" indent="-171450">
              <a:buFont typeface="Wingdings" panose="05000000000000000000" pitchFamily="2" charset="2"/>
              <a:buChar char="Ø"/>
            </a:pPr>
            <a:endParaRPr lang="en-US" sz="1600" dirty="0" smtClean="0"/>
          </a:p>
          <a:p>
            <a:pPr marL="171450" indent="-171450" algn="r">
              <a:buFont typeface="Wingdings" panose="05000000000000000000" pitchFamily="2" charset="2"/>
              <a:buChar char="Ø"/>
            </a:pPr>
            <a:endParaRPr lang="en-US" dirty="0">
              <a:solidFill>
                <a:srgbClr val="FF0000"/>
              </a:solidFill>
            </a:endParaRPr>
          </a:p>
          <a:p>
            <a:pPr marL="171450" indent="-171450" algn="r">
              <a:buFont typeface="Wingdings" panose="05000000000000000000" pitchFamily="2" charset="2"/>
              <a:buChar char="Ø"/>
            </a:pPr>
            <a:endParaRPr lang="en-US" dirty="0" smtClean="0">
              <a:solidFill>
                <a:srgbClr val="FF0000"/>
              </a:solidFill>
            </a:endParaRPr>
          </a:p>
          <a:p>
            <a:pPr marL="171450" indent="-171450" algn="r">
              <a:buFont typeface="Wingdings" panose="05000000000000000000" pitchFamily="2" charset="2"/>
              <a:buChar char="Ø"/>
            </a:pPr>
            <a:endParaRPr lang="en-US" dirty="0">
              <a:solidFill>
                <a:srgbClr val="FF0000"/>
              </a:solidFill>
            </a:endParaRPr>
          </a:p>
          <a:p>
            <a:pPr marL="171450" indent="-171450" algn="r">
              <a:buFont typeface="Wingdings" panose="05000000000000000000" pitchFamily="2" charset="2"/>
              <a:buChar char="Ø"/>
            </a:pPr>
            <a:endParaRPr lang="en-US" dirty="0" smtClean="0">
              <a:solidFill>
                <a:srgbClr val="FF0000"/>
              </a:solidFill>
            </a:endParaRPr>
          </a:p>
          <a:p>
            <a:pPr marL="171450" indent="-171450" algn="r">
              <a:buFont typeface="Wingdings" panose="05000000000000000000" pitchFamily="2" charset="2"/>
              <a:buChar char="Ø"/>
            </a:pPr>
            <a:endParaRPr lang="en-US" dirty="0">
              <a:solidFill>
                <a:srgbClr val="FF0000"/>
              </a:solidFill>
            </a:endParaRPr>
          </a:p>
          <a:p>
            <a:pPr marL="171450" indent="-171450" algn="r">
              <a:buFont typeface="Wingdings" panose="05000000000000000000" pitchFamily="2" charset="2"/>
              <a:buChar char="Ø"/>
            </a:pPr>
            <a:endParaRPr lang="en-US" dirty="0" smtClean="0">
              <a:solidFill>
                <a:srgbClr val="FF0000"/>
              </a:solidFill>
            </a:endParaRPr>
          </a:p>
          <a:p>
            <a:pPr marL="171450" indent="-171450" algn="r">
              <a:buFont typeface="Wingdings" panose="05000000000000000000" pitchFamily="2" charset="2"/>
              <a:buChar char="Ø"/>
            </a:pPr>
            <a:endParaRPr lang="en-US" dirty="0">
              <a:solidFill>
                <a:srgbClr val="FF0000"/>
              </a:solidFill>
            </a:endParaRPr>
          </a:p>
          <a:p>
            <a:pPr marL="171450" indent="-171450" algn="r">
              <a:buFont typeface="Wingdings" panose="05000000000000000000" pitchFamily="2" charset="2"/>
              <a:buChar char="Ø"/>
            </a:pPr>
            <a:endParaRPr lang="en-US" dirty="0" smtClean="0">
              <a:solidFill>
                <a:srgbClr val="FF0000"/>
              </a:solidFill>
            </a:endParaRPr>
          </a:p>
          <a:p>
            <a:pPr marL="171450" indent="-171450" algn="r">
              <a:buFont typeface="Wingdings" panose="05000000000000000000" pitchFamily="2" charset="2"/>
              <a:buChar char="Ø"/>
            </a:pPr>
            <a:endParaRPr lang="en-US" dirty="0">
              <a:solidFill>
                <a:srgbClr val="FF0000"/>
              </a:solidFill>
            </a:endParaRPr>
          </a:p>
          <a:p>
            <a:pPr marL="171450" indent="-171450" algn="r">
              <a:buFont typeface="Wingdings" panose="05000000000000000000" pitchFamily="2" charset="2"/>
              <a:buChar char="Ø"/>
            </a:pPr>
            <a:endParaRPr lang="en-US" dirty="0" smtClean="0">
              <a:solidFill>
                <a:srgbClr val="FF0000"/>
              </a:solidFill>
            </a:endParaRPr>
          </a:p>
          <a:p>
            <a:pPr marL="171450" indent="-171450" algn="r">
              <a:buFont typeface="Wingdings" panose="05000000000000000000" pitchFamily="2" charset="2"/>
              <a:buChar char="Ø"/>
            </a:pPr>
            <a:endParaRPr lang="en-US" dirty="0">
              <a:solidFill>
                <a:srgbClr val="FF0000"/>
              </a:solidFill>
            </a:endParaRPr>
          </a:p>
          <a:p>
            <a:pPr marL="171450" indent="-171450" algn="r">
              <a:buFont typeface="Wingdings" panose="05000000000000000000" pitchFamily="2" charset="2"/>
              <a:buChar char="Ø"/>
            </a:pPr>
            <a:endParaRPr lang="en-US" dirty="0" smtClean="0">
              <a:solidFill>
                <a:srgbClr val="FF0000"/>
              </a:solidFill>
            </a:endParaRPr>
          </a:p>
          <a:p>
            <a:pPr marL="171450" indent="-171450" algn="r">
              <a:buFont typeface="Wingdings" panose="05000000000000000000" pitchFamily="2" charset="2"/>
              <a:buChar char="Ø"/>
            </a:pPr>
            <a:r>
              <a:rPr lang="en-US" sz="1800" dirty="0" smtClean="0">
                <a:solidFill>
                  <a:srgbClr val="FF0000"/>
                </a:solidFill>
              </a:rPr>
              <a:t>Emotional Intelligence 2.0</a:t>
            </a: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18</a:t>
            </a:fld>
            <a:endParaRPr lang="en-US"/>
          </a:p>
        </p:txBody>
      </p:sp>
    </p:spTree>
    <p:extLst>
      <p:ext uri="{BB962C8B-B14F-4D97-AF65-F5344CB8AC3E}">
        <p14:creationId xmlns:p14="http://schemas.microsoft.com/office/powerpoint/2010/main" val="418133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09" y="1938131"/>
            <a:ext cx="1875182" cy="1406387"/>
          </a:xfrm>
        </p:spPr>
      </p:sp>
      <p:sp>
        <p:nvSpPr>
          <p:cNvPr id="3" name="Notes Placeholder 2"/>
          <p:cNvSpPr>
            <a:spLocks noGrp="1"/>
          </p:cNvSpPr>
          <p:nvPr>
            <p:ph type="body" idx="1"/>
          </p:nvPr>
        </p:nvSpPr>
        <p:spPr>
          <a:xfrm>
            <a:off x="685800" y="3344518"/>
            <a:ext cx="5486400" cy="5693465"/>
          </a:xfrm>
        </p:spPr>
        <p:txBody>
          <a:bodyPr/>
          <a:lstStyle/>
          <a:p>
            <a:endParaRPr lang="en-US" sz="1800" dirty="0" smtClean="0"/>
          </a:p>
          <a:p>
            <a:pPr marL="285750" indent="-285750">
              <a:buFont typeface="Wingdings" panose="05000000000000000000" pitchFamily="2" charset="2"/>
              <a:buChar char="Ø"/>
            </a:pPr>
            <a:r>
              <a:rPr lang="en-US" sz="1800" dirty="0" smtClean="0"/>
              <a:t>Why is there a gap between the popularity of EI as a concept and its application in society?</a:t>
            </a:r>
          </a:p>
          <a:p>
            <a:pPr marL="285750"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People just don’t understand it (its not charisma or gregariousness)</a:t>
            </a:r>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People don’t see it as something that can be improved</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smtClean="0"/>
              <a:t>Not a “you have it or you don’t” issue</a:t>
            </a:r>
          </a:p>
          <a:p>
            <a:pPr marL="742950" lvl="1" indent="-285750">
              <a:buFont typeface="Wingdings" panose="05000000000000000000" pitchFamily="2" charset="2"/>
              <a:buChar char="Ø"/>
            </a:pPr>
            <a:endParaRPr lang="en-US" sz="1800" dirty="0"/>
          </a:p>
          <a:p>
            <a:pPr marL="742950" lvl="1" indent="-285750">
              <a:buFont typeface="Wingdings" panose="05000000000000000000" pitchFamily="2" charset="2"/>
              <a:buChar char="Ø"/>
            </a:pPr>
            <a:r>
              <a:rPr lang="en-US" sz="1800" dirty="0" smtClean="0"/>
              <a:t>Book: 66 strategies for improving your EI skills tailored to fit you specific weaknesses from the test</a:t>
            </a:r>
          </a:p>
          <a:p>
            <a:pPr marL="1200150" lvl="2" indent="-285750">
              <a:buFont typeface="Wingdings" panose="05000000000000000000" pitchFamily="2" charset="2"/>
              <a:buChar char="Ø"/>
            </a:pPr>
            <a:r>
              <a:rPr lang="en-US" sz="1800" dirty="0" smtClean="0"/>
              <a:t>Self-awareness</a:t>
            </a:r>
          </a:p>
          <a:p>
            <a:pPr marL="1657350" lvl="3" indent="-285750">
              <a:buFont typeface="Wingdings" panose="05000000000000000000" pitchFamily="2" charset="2"/>
              <a:buChar char="Ø"/>
            </a:pPr>
            <a:r>
              <a:rPr lang="en-US" sz="1400" dirty="0" smtClean="0"/>
              <a:t>Quit treating your feelings as good or </a:t>
            </a:r>
            <a:r>
              <a:rPr lang="en-US" sz="1400" dirty="0" err="1" smtClean="0"/>
              <a:t>badj</a:t>
            </a:r>
            <a:endParaRPr lang="en-US" sz="1400" dirty="0" smtClean="0"/>
          </a:p>
          <a:p>
            <a:pPr marL="1657350" lvl="3" indent="-285750">
              <a:buFont typeface="Wingdings" panose="05000000000000000000" pitchFamily="2" charset="2"/>
              <a:buChar char="Ø"/>
            </a:pPr>
            <a:r>
              <a:rPr lang="en-US" sz="1400" dirty="0" smtClean="0"/>
              <a:t>Know who and what pushes your buttons</a:t>
            </a:r>
          </a:p>
          <a:p>
            <a:pPr marL="1657350" lvl="3" indent="-285750">
              <a:buFont typeface="Wingdings" panose="05000000000000000000" pitchFamily="2" charset="2"/>
              <a:buChar char="Ø"/>
            </a:pPr>
            <a:r>
              <a:rPr lang="en-US" sz="1400" dirty="0" smtClean="0"/>
              <a:t>Stop asking yourself why you do the things you do</a:t>
            </a:r>
          </a:p>
          <a:p>
            <a:pPr marL="1657350" lvl="3" indent="-285750">
              <a:buFont typeface="Wingdings" panose="05000000000000000000" pitchFamily="2" charset="2"/>
              <a:buChar char="Ø"/>
            </a:pPr>
            <a:r>
              <a:rPr lang="en-US" sz="1400" dirty="0" smtClean="0"/>
              <a:t>Don’t be fooled by a good (or bad) mood</a:t>
            </a:r>
            <a:endParaRPr lang="en-US" sz="1400" dirty="0"/>
          </a:p>
        </p:txBody>
      </p:sp>
      <p:sp>
        <p:nvSpPr>
          <p:cNvPr id="4" name="Slide Number Placeholder 3"/>
          <p:cNvSpPr>
            <a:spLocks noGrp="1"/>
          </p:cNvSpPr>
          <p:nvPr>
            <p:ph type="sldNum" sz="quarter" idx="10"/>
          </p:nvPr>
        </p:nvSpPr>
        <p:spPr/>
        <p:txBody>
          <a:bodyPr/>
          <a:lstStyle/>
          <a:p>
            <a:fld id="{0F154F79-4317-450F-B0CC-121508537DFC}" type="slidenum">
              <a:rPr lang="en-US" smtClean="0"/>
              <a:t>19</a:t>
            </a:fld>
            <a:endParaRPr lang="en-US"/>
          </a:p>
        </p:txBody>
      </p:sp>
    </p:spTree>
    <p:extLst>
      <p:ext uri="{BB962C8B-B14F-4D97-AF65-F5344CB8AC3E}">
        <p14:creationId xmlns:p14="http://schemas.microsoft.com/office/powerpoint/2010/main" val="363469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16" y="129208"/>
            <a:ext cx="2254250" cy="1692275"/>
          </a:xfrm>
        </p:spPr>
      </p:sp>
      <p:sp>
        <p:nvSpPr>
          <p:cNvPr id="3" name="Notes Placeholder 2"/>
          <p:cNvSpPr>
            <a:spLocks noGrp="1"/>
          </p:cNvSpPr>
          <p:nvPr>
            <p:ph type="body" idx="1"/>
          </p:nvPr>
        </p:nvSpPr>
        <p:spPr>
          <a:xfrm>
            <a:off x="685800" y="2001078"/>
            <a:ext cx="5486400" cy="6844748"/>
          </a:xfrm>
        </p:spPr>
        <p:txBody>
          <a:bodyPr/>
          <a:lstStyle/>
          <a:p>
            <a:pPr marL="285750" indent="-285750">
              <a:buFont typeface="Wingdings" panose="05000000000000000000" pitchFamily="2" charset="2"/>
              <a:buChar char="Ø"/>
            </a:pPr>
            <a:r>
              <a:rPr lang="en-US" sz="1600" dirty="0" smtClean="0"/>
              <a:t>A woman is dismissed by her physician as she raises concerns and fear about her risk for breast cancer given her family history</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Your elderly father with terminal cancer in ICU; withdrawal of care decision interrupted by a non-treating physician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Your family is with you and your 3 year-old with an unexplained fever for 10 days; waits four hours in the hospital for the ID consultant who is late and, when he finally arrives without an apology, complains to them about how hard his chair makes him work</a:t>
            </a:r>
          </a:p>
          <a:p>
            <a:endParaRPr lang="en-US" sz="1600" dirty="0"/>
          </a:p>
          <a:p>
            <a:pPr marL="285750" indent="-285750">
              <a:buFont typeface="Wingdings" panose="05000000000000000000" pitchFamily="2" charset="2"/>
              <a:buChar char="Ø"/>
            </a:pPr>
            <a:r>
              <a:rPr lang="en-US" sz="1600" dirty="0" smtClean="0"/>
              <a:t>A brilliant physician-scientist with an international reputation in research displays extreme narcissistic behaviors; staff quitting; those who challenge him are shunned and dismissed; he accepts no responsibility for the problems he causes; resistant to coaching</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A new physician at the hospital asserts his authority to develop new protocols for pediatric kidney transplantation; wont listen to others, alienates physician colleagues, staff, hospital administration; ultimately loses his leadership position because he could not be coached</a:t>
            </a:r>
          </a:p>
          <a:p>
            <a:pPr marL="285750" indent="-285750" algn="r">
              <a:buFont typeface="Wingdings" panose="05000000000000000000" pitchFamily="2" charset="2"/>
              <a:buChar char="Ø"/>
            </a:pPr>
            <a:r>
              <a:rPr lang="en-US" sz="1600" dirty="0" smtClean="0">
                <a:solidFill>
                  <a:srgbClr val="FF0000"/>
                </a:solidFill>
              </a:rPr>
              <a:t>The Doctor</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2</a:t>
            </a:fld>
            <a:endParaRPr lang="en-US"/>
          </a:p>
        </p:txBody>
      </p:sp>
    </p:spTree>
    <p:extLst>
      <p:ext uri="{BB962C8B-B14F-4D97-AF65-F5344CB8AC3E}">
        <p14:creationId xmlns:p14="http://schemas.microsoft.com/office/powerpoint/2010/main" val="398972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122238"/>
            <a:ext cx="1990725" cy="1493837"/>
          </a:xfrm>
        </p:spPr>
      </p:sp>
      <p:sp>
        <p:nvSpPr>
          <p:cNvPr id="3" name="Notes Placeholder 2"/>
          <p:cNvSpPr>
            <a:spLocks noGrp="1"/>
          </p:cNvSpPr>
          <p:nvPr>
            <p:ph type="body" idx="1"/>
          </p:nvPr>
        </p:nvSpPr>
        <p:spPr>
          <a:xfrm>
            <a:off x="185531" y="1908313"/>
            <a:ext cx="6433930" cy="6092687"/>
          </a:xfrm>
        </p:spPr>
        <p:txBody>
          <a:bodyPr/>
          <a:lstStyle/>
          <a:p>
            <a:pPr marL="285750" indent="-285750">
              <a:buFont typeface="Wingdings" panose="05000000000000000000" pitchFamily="2" charset="2"/>
              <a:buChar char="Ø"/>
            </a:pPr>
            <a:r>
              <a:rPr lang="en-US" sz="1800" dirty="0" smtClean="0"/>
              <a:t>1887 painting (Sir Luke </a:t>
            </a:r>
            <a:r>
              <a:rPr lang="en-US" sz="1800" dirty="0" err="1" smtClean="0"/>
              <a:t>Fildes</a:t>
            </a:r>
            <a:r>
              <a:rPr lang="en-US" sz="1800" dirty="0" smtClean="0"/>
              <a:t>, London) of a Victorian physician making home visit</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Note the lighting…focused on the centrality of the physician-patient relationship, anguished mother being consoled by father of the sick child</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This physician space remains the focal point today, but it is ever so much more complicated;</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More technology, diagnostics, therapies</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More individuals involved in care management</a:t>
            </a:r>
          </a:p>
          <a:p>
            <a:pPr marL="285750" indent="-285750">
              <a:buFont typeface="Wingdings" panose="05000000000000000000" pitchFamily="2" charset="2"/>
              <a:buChar char="Ø"/>
            </a:pPr>
            <a:endParaRPr lang="en-US" sz="1800" dirty="0"/>
          </a:p>
          <a:p>
            <a:pPr marL="285750" indent="-285750" algn="r">
              <a:buFont typeface="Wingdings" panose="05000000000000000000" pitchFamily="2" charset="2"/>
              <a:buChar char="Ø"/>
            </a:pPr>
            <a:endParaRPr lang="en-US" sz="1800" dirty="0" smtClean="0"/>
          </a:p>
          <a:p>
            <a:pPr marL="285750" indent="-285750" algn="r">
              <a:buFont typeface="Wingdings" panose="05000000000000000000" pitchFamily="2" charset="2"/>
              <a:buChar char="Ø"/>
            </a:pPr>
            <a:endParaRPr lang="en-US" sz="1800" dirty="0"/>
          </a:p>
          <a:p>
            <a:pPr marL="285750" indent="-285750" algn="r">
              <a:buFont typeface="Wingdings" panose="05000000000000000000" pitchFamily="2" charset="2"/>
              <a:buChar char="Ø"/>
            </a:pPr>
            <a:endParaRPr lang="en-US" sz="1800" dirty="0" smtClean="0"/>
          </a:p>
          <a:p>
            <a:pPr marL="285750" indent="-285750" algn="r">
              <a:buFont typeface="Wingdings" panose="05000000000000000000" pitchFamily="2" charset="2"/>
              <a:buChar char="Ø"/>
            </a:pPr>
            <a:r>
              <a:rPr lang="en-US" sz="1800" dirty="0" smtClean="0">
                <a:solidFill>
                  <a:srgbClr val="FF0000"/>
                </a:solidFill>
              </a:rPr>
              <a:t>Faster pace of medicine now</a:t>
            </a:r>
          </a:p>
        </p:txBody>
      </p:sp>
      <p:sp>
        <p:nvSpPr>
          <p:cNvPr id="4" name="Slide Number Placeholder 3"/>
          <p:cNvSpPr>
            <a:spLocks noGrp="1"/>
          </p:cNvSpPr>
          <p:nvPr>
            <p:ph type="sldNum" sz="quarter" idx="10"/>
          </p:nvPr>
        </p:nvSpPr>
        <p:spPr/>
        <p:txBody>
          <a:bodyPr/>
          <a:lstStyle/>
          <a:p>
            <a:fld id="{0F154F79-4317-450F-B0CC-121508537DFC}" type="slidenum">
              <a:rPr lang="en-US" smtClean="0"/>
              <a:t>3</a:t>
            </a:fld>
            <a:endParaRPr lang="en-US"/>
          </a:p>
        </p:txBody>
      </p:sp>
    </p:spTree>
    <p:extLst>
      <p:ext uri="{BB962C8B-B14F-4D97-AF65-F5344CB8AC3E}">
        <p14:creationId xmlns:p14="http://schemas.microsoft.com/office/powerpoint/2010/main" val="257413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143000"/>
            <a:ext cx="2308225" cy="1731963"/>
          </a:xfrm>
        </p:spPr>
      </p:sp>
      <p:sp>
        <p:nvSpPr>
          <p:cNvPr id="3" name="Notes Placeholder 2"/>
          <p:cNvSpPr>
            <a:spLocks noGrp="1"/>
          </p:cNvSpPr>
          <p:nvPr>
            <p:ph type="body" idx="1"/>
          </p:nvPr>
        </p:nvSpPr>
        <p:spPr>
          <a:xfrm>
            <a:off x="265043" y="3081129"/>
            <a:ext cx="6394173" cy="5400261"/>
          </a:xfrm>
        </p:spPr>
        <p:txBody>
          <a:bodyPr/>
          <a:lstStyle/>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“we’ve celebrated cowboys, but what we need is more pit crews”…</a:t>
            </a:r>
            <a:r>
              <a:rPr lang="en-US" sz="1800" dirty="0" err="1" smtClean="0"/>
              <a:t>Atul</a:t>
            </a:r>
            <a:r>
              <a:rPr lang="en-US" sz="1800" dirty="0" smtClean="0"/>
              <a:t> </a:t>
            </a:r>
            <a:r>
              <a:rPr lang="en-US" sz="1800" dirty="0" err="1" smtClean="0"/>
              <a:t>Gawande</a:t>
            </a:r>
            <a:endParaRPr lang="en-US" sz="1800" dirty="0" smtClean="0"/>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smtClean="0"/>
              <a:t>This is true not just in intensive care setting</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True in bedside rounds, primary medical home</a:t>
            </a:r>
          </a:p>
          <a:p>
            <a:endParaRPr lang="en-US" sz="1800" dirty="0"/>
          </a:p>
          <a:p>
            <a:pPr marL="285750" indent="-285750">
              <a:buFont typeface="Wingdings" panose="05000000000000000000" pitchFamily="2" charset="2"/>
              <a:buChar char="Ø"/>
            </a:pPr>
            <a:r>
              <a:rPr lang="en-US" sz="1800" dirty="0"/>
              <a:t>The pace, complexity of care decisions, the role of third-party </a:t>
            </a:r>
            <a:r>
              <a:rPr lang="en-US" sz="1800" dirty="0" err="1"/>
              <a:t>payors</a:t>
            </a:r>
            <a:r>
              <a:rPr lang="en-US" sz="1800" dirty="0"/>
              <a:t>, the electric medical records all can make medical care more challenging</a:t>
            </a:r>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endParaRPr lang="en-US" sz="1400" dirty="0"/>
          </a:p>
          <a:p>
            <a:pPr algn="r"/>
            <a:r>
              <a:rPr lang="en-US" sz="1600" dirty="0" smtClean="0">
                <a:solidFill>
                  <a:srgbClr val="FF0000"/>
                </a:solidFill>
              </a:rPr>
              <a:t>Frustration for all…patients and doctors</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4</a:t>
            </a:fld>
            <a:endParaRPr lang="en-US"/>
          </a:p>
        </p:txBody>
      </p:sp>
    </p:spTree>
    <p:extLst>
      <p:ext uri="{BB962C8B-B14F-4D97-AF65-F5344CB8AC3E}">
        <p14:creationId xmlns:p14="http://schemas.microsoft.com/office/powerpoint/2010/main" val="106506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2343150" cy="1758950"/>
          </a:xfrm>
        </p:spPr>
      </p:sp>
      <p:sp>
        <p:nvSpPr>
          <p:cNvPr id="3" name="Notes Placeholder 2"/>
          <p:cNvSpPr>
            <a:spLocks noGrp="1"/>
          </p:cNvSpPr>
          <p:nvPr>
            <p:ph type="body" idx="1"/>
          </p:nvPr>
        </p:nvSpPr>
        <p:spPr>
          <a:xfrm>
            <a:off x="284922" y="3107635"/>
            <a:ext cx="6420678" cy="5943600"/>
          </a:xfrm>
        </p:spPr>
        <p:txBody>
          <a:bodyPr/>
          <a:lstStyle/>
          <a:p>
            <a:endParaRPr lang="en-US" sz="1600" dirty="0" smtClean="0"/>
          </a:p>
          <a:p>
            <a:pPr marL="285750" indent="-285750">
              <a:buFont typeface="Wingdings" panose="05000000000000000000" pitchFamily="2" charset="2"/>
              <a:buChar char="Ø"/>
            </a:pPr>
            <a:r>
              <a:rPr lang="en-US" sz="1600" dirty="0" smtClean="0"/>
              <a:t>So, as physicians have to communicate with and lead teams,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As they work in an ever more complex environment,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As they are pressured by payers,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By use of electronic medical records,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By more documentation and compliance requirements,</a:t>
            </a:r>
          </a:p>
          <a:p>
            <a:pPr marL="285750" indent="-285750">
              <a:buFont typeface="Wingdings" panose="05000000000000000000" pitchFamily="2" charset="2"/>
              <a:buChar char="Ø"/>
            </a:pPr>
            <a:endParaRPr lang="en-US" sz="1600" dirty="0"/>
          </a:p>
          <a:p>
            <a:endParaRPr lang="en-US" sz="1600" dirty="0"/>
          </a:p>
          <a:p>
            <a:pPr marL="285750" indent="-285750">
              <a:buFont typeface="Wingdings" panose="05000000000000000000" pitchFamily="2" charset="2"/>
              <a:buChar char="Ø"/>
            </a:pPr>
            <a:r>
              <a:rPr lang="en-US" sz="1600" dirty="0" smtClean="0"/>
              <a:t>What we need in health care are physicians who are :</a:t>
            </a:r>
          </a:p>
          <a:p>
            <a:pPr marL="285750"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smtClean="0"/>
              <a:t>Self-aware</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smtClean="0"/>
              <a:t>Socially-aware</a:t>
            </a:r>
          </a:p>
          <a:p>
            <a:pPr marL="742950" lvl="1" indent="-285750">
              <a:buFont typeface="Wingdings" panose="05000000000000000000" pitchFamily="2" charset="2"/>
              <a:buChar char="Ø"/>
            </a:pPr>
            <a:r>
              <a:rPr lang="en-US" sz="1600" dirty="0" smtClean="0"/>
              <a:t>Able to manage themselves</a:t>
            </a:r>
          </a:p>
          <a:p>
            <a:pPr marL="742950" lvl="1" indent="-285750">
              <a:buFont typeface="Wingdings" panose="05000000000000000000" pitchFamily="2" charset="2"/>
              <a:buChar char="Ø"/>
            </a:pPr>
            <a:r>
              <a:rPr lang="en-US" sz="1600" dirty="0" smtClean="0"/>
              <a:t>Able to manage relationships</a:t>
            </a:r>
          </a:p>
          <a:p>
            <a:pPr marL="742950" lvl="1" indent="-285750">
              <a:buFont typeface="Wingdings" panose="05000000000000000000" pitchFamily="2" charset="2"/>
              <a:buChar char="Ø"/>
            </a:pPr>
            <a:endParaRPr lang="en-US" sz="1600" dirty="0"/>
          </a:p>
          <a:p>
            <a:pPr marL="742950" lvl="1" indent="-285750" algn="r">
              <a:buFont typeface="Wingdings" panose="05000000000000000000" pitchFamily="2" charset="2"/>
              <a:buChar char="Ø"/>
            </a:pPr>
            <a:r>
              <a:rPr lang="en-US" sz="1600" dirty="0" smtClean="0">
                <a:solidFill>
                  <a:srgbClr val="FF0000"/>
                </a:solidFill>
              </a:rPr>
              <a:t>The EI illustration box</a:t>
            </a:r>
          </a:p>
        </p:txBody>
      </p:sp>
      <p:sp>
        <p:nvSpPr>
          <p:cNvPr id="4" name="Slide Number Placeholder 3"/>
          <p:cNvSpPr>
            <a:spLocks noGrp="1"/>
          </p:cNvSpPr>
          <p:nvPr>
            <p:ph type="sldNum" sz="quarter" idx="10"/>
          </p:nvPr>
        </p:nvSpPr>
        <p:spPr/>
        <p:txBody>
          <a:bodyPr/>
          <a:lstStyle/>
          <a:p>
            <a:fld id="{0F154F79-4317-450F-B0CC-121508537DFC}" type="slidenum">
              <a:rPr lang="en-US" smtClean="0"/>
              <a:t>5</a:t>
            </a:fld>
            <a:endParaRPr lang="en-US"/>
          </a:p>
        </p:txBody>
      </p:sp>
    </p:spTree>
    <p:extLst>
      <p:ext uri="{BB962C8B-B14F-4D97-AF65-F5344CB8AC3E}">
        <p14:creationId xmlns:p14="http://schemas.microsoft.com/office/powerpoint/2010/main" val="268452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1143000"/>
            <a:ext cx="2481262" cy="1862138"/>
          </a:xfrm>
        </p:spPr>
      </p:sp>
      <p:sp>
        <p:nvSpPr>
          <p:cNvPr id="3" name="Notes Placeholder 2"/>
          <p:cNvSpPr>
            <a:spLocks noGrp="1"/>
          </p:cNvSpPr>
          <p:nvPr>
            <p:ph type="body" idx="1"/>
          </p:nvPr>
        </p:nvSpPr>
        <p:spPr>
          <a:xfrm>
            <a:off x="685799" y="3107635"/>
            <a:ext cx="6072809" cy="5738191"/>
          </a:xfrm>
        </p:spPr>
        <p:txBody>
          <a:bodyPr/>
          <a:lstStyle/>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Wouldn’t it be great if we could avoid or prevent relationship failures with patients, with family members, with professional colleagues?</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Can healthcare providers learn emotional intelligence?</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Can we do a better job of selecting our trainees?</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smtClean="0"/>
              <a:t>Training medical student and resident learners to be aware of and practice better EI.</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a:p>
          <a:p>
            <a:pPr marL="285750" indent="-285750" algn="r">
              <a:buFont typeface="Wingdings" panose="05000000000000000000" pitchFamily="2" charset="2"/>
              <a:buChar char="Ø"/>
            </a:pPr>
            <a:r>
              <a:rPr lang="en-US" sz="1800" dirty="0" smtClean="0">
                <a:solidFill>
                  <a:srgbClr val="FF0000"/>
                </a:solidFill>
              </a:rPr>
              <a:t>Other EI definitions</a:t>
            </a:r>
          </a:p>
          <a:p>
            <a:pPr marL="285750" indent="-285750">
              <a:buFont typeface="Wingdings" panose="05000000000000000000" pitchFamily="2" charset="2"/>
              <a:buChar char="Ø"/>
            </a:pPr>
            <a:endParaRPr lang="en-US" sz="1800" dirty="0"/>
          </a:p>
          <a:p>
            <a:pPr marL="285750" indent="-285750" algn="r">
              <a:buFont typeface="Wingdings" panose="05000000000000000000" pitchFamily="2" charset="2"/>
              <a:buChar char="Ø"/>
            </a:pPr>
            <a:endParaRPr lang="en-US" sz="1800" dirty="0">
              <a:solidFill>
                <a:srgbClr val="FF0000"/>
              </a:solidFill>
            </a:endParaRPr>
          </a:p>
          <a:p>
            <a:endParaRPr lang="en-US" sz="1800" dirty="0"/>
          </a:p>
        </p:txBody>
      </p:sp>
      <p:sp>
        <p:nvSpPr>
          <p:cNvPr id="4" name="Slide Number Placeholder 3"/>
          <p:cNvSpPr>
            <a:spLocks noGrp="1"/>
          </p:cNvSpPr>
          <p:nvPr>
            <p:ph type="sldNum" sz="quarter" idx="10"/>
          </p:nvPr>
        </p:nvSpPr>
        <p:spPr/>
        <p:txBody>
          <a:bodyPr/>
          <a:lstStyle/>
          <a:p>
            <a:fld id="{0F154F79-4317-450F-B0CC-121508537DFC}" type="slidenum">
              <a:rPr lang="en-US" smtClean="0"/>
              <a:t>6</a:t>
            </a:fld>
            <a:endParaRPr lang="en-US"/>
          </a:p>
        </p:txBody>
      </p:sp>
    </p:spTree>
    <p:extLst>
      <p:ext uri="{BB962C8B-B14F-4D97-AF65-F5344CB8AC3E}">
        <p14:creationId xmlns:p14="http://schemas.microsoft.com/office/powerpoint/2010/main" val="74099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71450" indent="-171450" algn="r">
              <a:buFont typeface="Wingdings" panose="05000000000000000000" pitchFamily="2" charset="2"/>
              <a:buChar char="Ø"/>
            </a:pPr>
            <a:r>
              <a:rPr lang="en-US" sz="1600" dirty="0" smtClean="0">
                <a:solidFill>
                  <a:srgbClr val="FF0000"/>
                </a:solidFill>
              </a:rPr>
              <a:t>The House</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7</a:t>
            </a:fld>
            <a:endParaRPr lang="en-US"/>
          </a:p>
        </p:txBody>
      </p:sp>
    </p:spTree>
    <p:extLst>
      <p:ext uri="{BB962C8B-B14F-4D97-AF65-F5344CB8AC3E}">
        <p14:creationId xmlns:p14="http://schemas.microsoft.com/office/powerpoint/2010/main" val="14177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r>
              <a:rPr lang="en-US" dirty="0" smtClean="0">
                <a:solidFill>
                  <a:srgbClr val="FF0000"/>
                </a:solidFill>
              </a:rPr>
              <a:t>Hiring for Attitude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F154F79-4317-450F-B0CC-121508537DFC}" type="slidenum">
              <a:rPr lang="en-US" smtClean="0"/>
              <a:t>8</a:t>
            </a:fld>
            <a:endParaRPr lang="en-US"/>
          </a:p>
        </p:txBody>
      </p:sp>
    </p:spTree>
    <p:extLst>
      <p:ext uri="{BB962C8B-B14F-4D97-AF65-F5344CB8AC3E}">
        <p14:creationId xmlns:p14="http://schemas.microsoft.com/office/powerpoint/2010/main" val="309736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55563"/>
            <a:ext cx="2392362" cy="1795462"/>
          </a:xfrm>
        </p:spPr>
      </p:sp>
      <p:sp>
        <p:nvSpPr>
          <p:cNvPr id="3" name="Notes Placeholder 2"/>
          <p:cNvSpPr>
            <a:spLocks noGrp="1"/>
          </p:cNvSpPr>
          <p:nvPr>
            <p:ph type="body" idx="1"/>
          </p:nvPr>
        </p:nvSpPr>
        <p:spPr>
          <a:xfrm>
            <a:off x="506896" y="2226365"/>
            <a:ext cx="5486400" cy="6917635"/>
          </a:xfrm>
        </p:spPr>
        <p:txBody>
          <a:bodyPr/>
          <a:lstStyle/>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Authors of book have company, Leadership IQ</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Tracked 20,000 hires over 3-year period</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smtClean="0"/>
              <a:t>In first 18 months:</a:t>
            </a:r>
          </a:p>
          <a:p>
            <a:pPr lvl="2"/>
            <a:r>
              <a:rPr lang="en-US" sz="1600" dirty="0" smtClean="0"/>
              <a:t>46% fired, poor performance review, written up</a:t>
            </a:r>
          </a:p>
          <a:p>
            <a:pPr marL="1200150" lvl="2" indent="-285750">
              <a:buFont typeface="Wingdings" panose="05000000000000000000" pitchFamily="2" charset="2"/>
              <a:buChar char="Ø"/>
            </a:pPr>
            <a:endParaRPr lang="en-US" sz="1600" dirty="0"/>
          </a:p>
          <a:p>
            <a:r>
              <a:rPr lang="en-US" sz="1600" dirty="0" smtClean="0"/>
              <a:t>Why they fail?</a:t>
            </a:r>
          </a:p>
          <a:p>
            <a:pPr lvl="1"/>
            <a:r>
              <a:rPr lang="en-US" sz="1600" dirty="0" err="1" smtClean="0"/>
              <a:t>Coachability</a:t>
            </a:r>
            <a:r>
              <a:rPr lang="en-US" sz="1600" dirty="0" smtClean="0"/>
              <a:t> (26%)</a:t>
            </a:r>
          </a:p>
          <a:p>
            <a:pPr lvl="1"/>
            <a:r>
              <a:rPr lang="en-US" sz="1600" dirty="0" smtClean="0"/>
              <a:t>Emotional intelligence (23%)</a:t>
            </a:r>
          </a:p>
          <a:p>
            <a:pPr lvl="1"/>
            <a:r>
              <a:rPr lang="en-US" sz="1600" dirty="0" smtClean="0"/>
              <a:t>Motivation (17%)</a:t>
            </a:r>
          </a:p>
          <a:p>
            <a:pPr lvl="1"/>
            <a:r>
              <a:rPr lang="en-US" sz="1600" dirty="0" smtClean="0"/>
              <a:t>Temperament (15%)</a:t>
            </a:r>
          </a:p>
          <a:p>
            <a:pPr lvl="1"/>
            <a:r>
              <a:rPr lang="en-US" sz="1600" dirty="0" smtClean="0"/>
              <a:t>Technical competence (11%)</a:t>
            </a:r>
          </a:p>
          <a:p>
            <a:pPr lvl="1"/>
            <a:endParaRPr lang="en-US" sz="1600" dirty="0"/>
          </a:p>
          <a:p>
            <a:pPr marL="742950" lvl="1" indent="-285750" algn="r">
              <a:buFont typeface="Wingdings" panose="05000000000000000000" pitchFamily="2" charset="2"/>
              <a:buChar char="Ø"/>
            </a:pPr>
            <a:endParaRPr lang="en-US" sz="1600" dirty="0" smtClean="0"/>
          </a:p>
          <a:p>
            <a:pPr marL="742950" lvl="1" indent="-285750" algn="r">
              <a:buFont typeface="Wingdings" panose="05000000000000000000" pitchFamily="2" charset="2"/>
              <a:buChar char="Ø"/>
            </a:pPr>
            <a:endParaRPr lang="en-US" sz="1600" dirty="0"/>
          </a:p>
          <a:p>
            <a:pPr marL="742950" lvl="1" indent="-285750" algn="r">
              <a:buFont typeface="Wingdings" panose="05000000000000000000" pitchFamily="2" charset="2"/>
              <a:buChar char="Ø"/>
            </a:pPr>
            <a:endParaRPr lang="en-US" sz="1600" dirty="0" smtClean="0">
              <a:solidFill>
                <a:srgbClr val="FF0000"/>
              </a:solidFill>
            </a:endParaRPr>
          </a:p>
          <a:p>
            <a:pPr marL="742950" lvl="1" indent="-285750" algn="r">
              <a:buFont typeface="Wingdings" panose="05000000000000000000" pitchFamily="2" charset="2"/>
              <a:buChar char="Ø"/>
            </a:pPr>
            <a:r>
              <a:rPr lang="en-US" sz="1600" dirty="0" smtClean="0">
                <a:solidFill>
                  <a:srgbClr val="FF0000"/>
                </a:solidFill>
              </a:rPr>
              <a:t>Just what defines success for a doctor</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0F154F79-4317-450F-B0CC-121508537DFC}" type="slidenum">
              <a:rPr lang="en-US" smtClean="0"/>
              <a:t>9</a:t>
            </a:fld>
            <a:endParaRPr lang="en-US"/>
          </a:p>
        </p:txBody>
      </p:sp>
    </p:spTree>
    <p:extLst>
      <p:ext uri="{BB962C8B-B14F-4D97-AF65-F5344CB8AC3E}">
        <p14:creationId xmlns:p14="http://schemas.microsoft.com/office/powerpoint/2010/main" val="383275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hasCustomPrompt="1"/>
          </p:nvPr>
        </p:nvSpPr>
        <p:spPr>
          <a:xfrm>
            <a:off x="685801" y="4085652"/>
            <a:ext cx="7772400" cy="584775"/>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4" name="Text Placeholder 3"/>
          <p:cNvSpPr>
            <a:spLocks noGrp="1"/>
          </p:cNvSpPr>
          <p:nvPr>
            <p:ph type="body" sz="half" idx="12" hasCustomPrompt="1"/>
          </p:nvPr>
        </p:nvSpPr>
        <p:spPr>
          <a:xfrm>
            <a:off x="2362201" y="516249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2362202" y="152408"/>
            <a:ext cx="6172201"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3143A70-2798-46A3-9499-6974FA9972CD}" type="datetimeFigureOut">
              <a:rPr lang="en-US" smtClean="0"/>
              <a:t>2/11/2016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629248F-84DB-4B9E-9BC5-240A1412B4F8}" type="slidenum">
              <a:rPr lang="en-US" smtClean="0"/>
              <a:t>‹#›</a:t>
            </a:fld>
            <a:endParaRPr lang="en-US"/>
          </a:p>
        </p:txBody>
      </p:sp>
    </p:spTree>
    <p:extLst>
      <p:ext uri="{BB962C8B-B14F-4D97-AF65-F5344CB8AC3E}">
        <p14:creationId xmlns:p14="http://schemas.microsoft.com/office/powerpoint/2010/main" val="161145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43A70-2798-46A3-9499-6974FA9972CD}" type="datetimeFigureOut">
              <a:rPr lang="en-US" smtClean="0"/>
              <a:t>2/11/2016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29248F-84DB-4B9E-9BC5-240A1412B4F8}" type="slidenum">
              <a:rPr lang="en-US" smtClean="0"/>
              <a:t>‹#›</a:t>
            </a:fld>
            <a:endParaRPr lang="en-US"/>
          </a:p>
        </p:txBody>
      </p:sp>
    </p:spTree>
    <p:extLst>
      <p:ext uri="{BB962C8B-B14F-4D97-AF65-F5344CB8AC3E}">
        <p14:creationId xmlns:p14="http://schemas.microsoft.com/office/powerpoint/2010/main" val="93386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1" y="2691826"/>
            <a:ext cx="8077200" cy="584775"/>
          </a:xfrm>
          <a:prstGeom prst="rect">
            <a:avLst/>
          </a:prstGeom>
        </p:spPr>
        <p:txBody>
          <a:bodyPr vert="horz" anchor="b">
            <a:spAutoFit/>
          </a:bodyPr>
          <a:lstStyle>
            <a:lvl1pPr>
              <a:defRPr sz="3200" b="0" i="0">
                <a:solidFill>
                  <a:schemeClr val="bg1"/>
                </a:solidFill>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userDrawn="1"/>
        </p:nvCxnSpPr>
        <p:spPr>
          <a:xfrm rot="10800000">
            <a:off x="2628902" y="3429004"/>
            <a:ext cx="3886201" cy="1587"/>
          </a:xfrm>
          <a:prstGeom prst="line">
            <a:avLst/>
          </a:prstGeom>
          <a:ln w="12700" cap="flat" cmpd="sng" algn="ctr">
            <a:solidFill>
              <a:schemeClr val="bg1"/>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2" y="152410"/>
            <a:ext cx="6172201"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1" y="990600"/>
            <a:ext cx="3962400" cy="457200"/>
          </a:xfrm>
          <a:prstGeom prst="rect">
            <a:avLst/>
          </a:prstGeom>
        </p:spPr>
        <p:txBody>
          <a:bodyPr anchor="b"/>
          <a:lstStyle>
            <a:lvl1pPr algn="l">
              <a:defRPr sz="1600" b="1" i="0">
                <a:solidFill>
                  <a:schemeClr val="bg1"/>
                </a:solidFill>
                <a:latin typeface="Helvetica Neue"/>
                <a:cs typeface="Helvetica Neue"/>
              </a:defRPr>
            </a:lvl1pPr>
          </a:lstStyle>
          <a:p>
            <a:r>
              <a:rPr lang="en-US" dirty="0" smtClean="0"/>
              <a:t>Click to add Heading</a:t>
            </a:r>
            <a:endParaRPr lang="en-US" dirty="0"/>
          </a:p>
        </p:txBody>
      </p:sp>
      <p:sp>
        <p:nvSpPr>
          <p:cNvPr id="4" name="Text Placeholder 3"/>
          <p:cNvSpPr>
            <a:spLocks noGrp="1"/>
          </p:cNvSpPr>
          <p:nvPr>
            <p:ph type="body" sz="half" idx="2" hasCustomPrompt="1"/>
          </p:nvPr>
        </p:nvSpPr>
        <p:spPr>
          <a:xfrm>
            <a:off x="533401" y="1524010"/>
            <a:ext cx="3962400" cy="4419601"/>
          </a:xfrm>
          <a:prstGeom prst="rect">
            <a:avLst/>
          </a:prstGeom>
        </p:spPr>
        <p:txBody>
          <a:bodyPr>
            <a:normAutofit/>
          </a:bodyPr>
          <a:lstStyle>
            <a:lvl1pPr marL="0" indent="0">
              <a:lnSpc>
                <a:spcPct val="150000"/>
              </a:lnSpc>
              <a:spcBef>
                <a:spcPts val="0"/>
              </a:spcBef>
              <a:buNone/>
              <a:defRPr sz="1200" b="0" i="0">
                <a:solidFill>
                  <a:schemeClr val="bg1"/>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9" name="Straight Connector 8"/>
          <p:cNvCxnSpPr/>
          <p:nvPr userDrawn="1"/>
        </p:nvCxnSpPr>
        <p:spPr>
          <a:xfrm rot="10800000">
            <a:off x="609602" y="1446215"/>
            <a:ext cx="3886201" cy="1587"/>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1" y="1447801"/>
            <a:ext cx="3886201"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11" hasCustomPrompt="1"/>
          </p:nvPr>
        </p:nvSpPr>
        <p:spPr>
          <a:xfrm>
            <a:off x="2362202" y="152410"/>
            <a:ext cx="6172201"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2" hasCustomPrompt="1"/>
          </p:nvPr>
        </p:nvSpPr>
        <p:spPr>
          <a:xfrm>
            <a:off x="4572000" y="1524010"/>
            <a:ext cx="39624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2" y="1447801"/>
            <a:ext cx="3886201"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cxnSp>
        <p:nvCxnSpPr>
          <p:cNvPr id="12" name="Straight Connector 11"/>
          <p:cNvCxnSpPr/>
          <p:nvPr userDrawn="1"/>
        </p:nvCxnSpPr>
        <p:spPr>
          <a:xfrm rot="10800000">
            <a:off x="4648201" y="1446215"/>
            <a:ext cx="3886201" cy="1587"/>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2" y="152410"/>
            <a:ext cx="6172201"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2" y="990600"/>
            <a:ext cx="61722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2" hasCustomPrompt="1"/>
          </p:nvPr>
        </p:nvSpPr>
        <p:spPr>
          <a:xfrm>
            <a:off x="2362202" y="1524010"/>
            <a:ext cx="6172201"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1" name="Straight Connector 10"/>
          <p:cNvCxnSpPr/>
          <p:nvPr userDrawn="1"/>
        </p:nvCxnSpPr>
        <p:spPr>
          <a:xfrm>
            <a:off x="2480896" y="1445418"/>
            <a:ext cx="6053504" cy="2393"/>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2" y="152410"/>
            <a:ext cx="6172201"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1"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cxnSp>
        <p:nvCxnSpPr>
          <p:cNvPr id="12" name="Straight Connector 11"/>
          <p:cNvCxnSpPr/>
          <p:nvPr userDrawn="1"/>
        </p:nvCxnSpPr>
        <p:spPr>
          <a:xfrm rot="10800000">
            <a:off x="609602" y="1446215"/>
            <a:ext cx="3886201" cy="1587"/>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1" y="1524001"/>
            <a:ext cx="3886201"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4" name="Picture Placeholder 2"/>
          <p:cNvSpPr>
            <a:spLocks noGrp="1"/>
          </p:cNvSpPr>
          <p:nvPr>
            <p:ph type="pic" idx="13"/>
          </p:nvPr>
        </p:nvSpPr>
        <p:spPr>
          <a:xfrm>
            <a:off x="609602" y="1524000"/>
            <a:ext cx="3886201"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ext Placeholder 3"/>
          <p:cNvSpPr>
            <a:spLocks noGrp="1"/>
          </p:cNvSpPr>
          <p:nvPr>
            <p:ph type="body" sz="half" idx="11" hasCustomPrompt="1"/>
          </p:nvPr>
        </p:nvSpPr>
        <p:spPr>
          <a:xfrm>
            <a:off x="2362202" y="152410"/>
            <a:ext cx="6172201"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1"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cxnSp>
        <p:nvCxnSpPr>
          <p:cNvPr id="12" name="Straight Connector 11"/>
          <p:cNvCxnSpPr/>
          <p:nvPr userDrawn="1"/>
        </p:nvCxnSpPr>
        <p:spPr>
          <a:xfrm rot="10800000">
            <a:off x="609602" y="1446215"/>
            <a:ext cx="3886201" cy="1587"/>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2" y="152410"/>
            <a:ext cx="6172201"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3657603" y="4051768"/>
            <a:ext cx="4953001"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4" name="Text Placeholder 3"/>
          <p:cNvSpPr>
            <a:spLocks noGrp="1"/>
          </p:cNvSpPr>
          <p:nvPr>
            <p:ph type="body" sz="half" idx="12" hasCustomPrompt="1"/>
          </p:nvPr>
        </p:nvSpPr>
        <p:spPr>
          <a:xfrm>
            <a:off x="7162802" y="6249156"/>
            <a:ext cx="1447801"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4"/>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1" y="3602039"/>
            <a:ext cx="6858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1" y="6356351"/>
            <a:ext cx="2057401" cy="365125"/>
          </a:xfrm>
          <a:prstGeom prst="rect">
            <a:avLst/>
          </a:prstGeom>
        </p:spPr>
        <p:txBody>
          <a:bodyPr/>
          <a:lstStyle/>
          <a:p>
            <a:fld id="{83143A70-2798-46A3-9499-6974FA9972CD}" type="datetimeFigureOut">
              <a:rPr lang="en-US" smtClean="0"/>
              <a:t>2/11/2016</a:t>
            </a:fld>
            <a:endParaRPr lang="en-US"/>
          </a:p>
        </p:txBody>
      </p:sp>
      <p:sp>
        <p:nvSpPr>
          <p:cNvPr id="5" name="Footer Placeholder 4"/>
          <p:cNvSpPr>
            <a:spLocks noGrp="1"/>
          </p:cNvSpPr>
          <p:nvPr>
            <p:ph type="ftr" sz="quarter" idx="11"/>
          </p:nvPr>
        </p:nvSpPr>
        <p:spPr>
          <a:xfrm>
            <a:off x="3028954"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2" y="6356351"/>
            <a:ext cx="2057401" cy="365125"/>
          </a:xfrm>
          <a:prstGeom prst="rect">
            <a:avLst/>
          </a:prstGeom>
        </p:spPr>
        <p:txBody>
          <a:bodyPr/>
          <a:lstStyle/>
          <a:p>
            <a:fld id="{5629248F-84DB-4B9E-9BC5-240A1412B4F8}" type="slidenum">
              <a:rPr lang="en-US" smtClean="0"/>
              <a:t>‹#›</a:t>
            </a:fld>
            <a:endParaRPr lang="en-US"/>
          </a:p>
        </p:txBody>
      </p:sp>
    </p:spTree>
    <p:extLst>
      <p:ext uri="{BB962C8B-B14F-4D97-AF65-F5344CB8AC3E}">
        <p14:creationId xmlns:p14="http://schemas.microsoft.com/office/powerpoint/2010/main" val="262527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6"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5"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7"/>
            <a:ext cx="7886700" cy="13255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1" y="1825625"/>
            <a:ext cx="3886201"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825625"/>
            <a:ext cx="3886201"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1" y="6356351"/>
            <a:ext cx="2057401" cy="365125"/>
          </a:xfrm>
          <a:prstGeom prst="rect">
            <a:avLst/>
          </a:prstGeom>
        </p:spPr>
        <p:txBody>
          <a:bodyPr/>
          <a:lstStyle/>
          <a:p>
            <a:fld id="{83143A70-2798-46A3-9499-6974FA9972CD}" type="datetimeFigureOut">
              <a:rPr lang="en-US" smtClean="0"/>
              <a:t>2/11/2016</a:t>
            </a:fld>
            <a:endParaRPr lang="en-US"/>
          </a:p>
        </p:txBody>
      </p:sp>
      <p:sp>
        <p:nvSpPr>
          <p:cNvPr id="6" name="Footer Placeholder 5"/>
          <p:cNvSpPr>
            <a:spLocks noGrp="1"/>
          </p:cNvSpPr>
          <p:nvPr>
            <p:ph type="ftr" sz="quarter" idx="11"/>
          </p:nvPr>
        </p:nvSpPr>
        <p:spPr>
          <a:xfrm>
            <a:off x="3028954"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2" y="6356351"/>
            <a:ext cx="2057401" cy="365125"/>
          </a:xfrm>
          <a:prstGeom prst="rect">
            <a:avLst/>
          </a:prstGeom>
        </p:spPr>
        <p:txBody>
          <a:bodyPr/>
          <a:lstStyle/>
          <a:p>
            <a:fld id="{5629248F-84DB-4B9E-9BC5-240A1412B4F8}" type="slidenum">
              <a:rPr lang="en-US" smtClean="0"/>
              <a:t>‹#›</a:t>
            </a:fld>
            <a:endParaRPr lang="en-US"/>
          </a:p>
        </p:txBody>
      </p:sp>
    </p:spTree>
    <p:extLst>
      <p:ext uri="{BB962C8B-B14F-4D97-AF65-F5344CB8AC3E}">
        <p14:creationId xmlns:p14="http://schemas.microsoft.com/office/powerpoint/2010/main" val="3195132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search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earch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earch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search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search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3" y="1905000"/>
            <a:ext cx="5867401"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1"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3" y="2362201"/>
            <a:ext cx="5867401" cy="3200403"/>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7"/>
            <a:ext cx="7886700" cy="132556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4" y="1681164"/>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4"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4"/>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1" y="6356351"/>
            <a:ext cx="2057401" cy="365125"/>
          </a:xfrm>
          <a:prstGeom prst="rect">
            <a:avLst/>
          </a:prstGeom>
        </p:spPr>
        <p:txBody>
          <a:bodyPr/>
          <a:lstStyle/>
          <a:p>
            <a:fld id="{83143A70-2798-46A3-9499-6974FA9972CD}" type="datetimeFigureOut">
              <a:rPr lang="en-US" smtClean="0"/>
              <a:t>2/11/2016</a:t>
            </a:fld>
            <a:endParaRPr lang="en-US"/>
          </a:p>
        </p:txBody>
      </p:sp>
      <p:sp>
        <p:nvSpPr>
          <p:cNvPr id="8" name="Footer Placeholder 7"/>
          <p:cNvSpPr>
            <a:spLocks noGrp="1"/>
          </p:cNvSpPr>
          <p:nvPr>
            <p:ph type="ftr" sz="quarter" idx="11"/>
          </p:nvPr>
        </p:nvSpPr>
        <p:spPr>
          <a:xfrm>
            <a:off x="3028954"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2" y="6356351"/>
            <a:ext cx="2057401" cy="365125"/>
          </a:xfrm>
          <a:prstGeom prst="rect">
            <a:avLst/>
          </a:prstGeom>
        </p:spPr>
        <p:txBody>
          <a:bodyPr/>
          <a:lstStyle/>
          <a:p>
            <a:fld id="{5629248F-84DB-4B9E-9BC5-240A1412B4F8}" type="slidenum">
              <a:rPr lang="en-US" smtClean="0"/>
              <a:t>‹#›</a:t>
            </a:fld>
            <a:endParaRPr lang="en-US"/>
          </a:p>
        </p:txBody>
      </p:sp>
    </p:spTree>
    <p:extLst>
      <p:ext uri="{BB962C8B-B14F-4D97-AF65-F5344CB8AC3E}">
        <p14:creationId xmlns:p14="http://schemas.microsoft.com/office/powerpoint/2010/main" val="180638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1" y="2691826"/>
            <a:ext cx="8077200" cy="584775"/>
          </a:xfrm>
          <a:prstGeom prst="rect">
            <a:avLst/>
          </a:prstGeom>
        </p:spPr>
        <p:txBody>
          <a:bodyPr vert="horz" anchor="b">
            <a:spAutoFit/>
          </a:bodyPr>
          <a:lstStyle>
            <a:lvl1pPr>
              <a:defRPr sz="3200" b="0" i="0">
                <a:latin typeface="Helvetica Neue Bold Condensed"/>
                <a:cs typeface="Helvetica Neue Bold Condensed"/>
              </a:defRPr>
            </a:lvl1pPr>
          </a:lstStyle>
          <a:p>
            <a:r>
              <a:rPr lang="en-US" dirty="0" smtClean="0"/>
              <a:t>Click to add Section Title</a:t>
            </a:r>
            <a:endParaRPr lang="en-US" dirty="0"/>
          </a:p>
        </p:txBody>
      </p:sp>
      <p:sp>
        <p:nvSpPr>
          <p:cNvPr id="5" name="Text Placeholder 3"/>
          <p:cNvSpPr>
            <a:spLocks noGrp="1"/>
          </p:cNvSpPr>
          <p:nvPr>
            <p:ph type="body" sz="half" idx="11" hasCustomPrompt="1"/>
          </p:nvPr>
        </p:nvSpPr>
        <p:spPr>
          <a:xfrm>
            <a:off x="2362202" y="152408"/>
            <a:ext cx="6172201"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3401" y="1524008"/>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0" name="Picture Placeholder 2"/>
          <p:cNvSpPr>
            <a:spLocks noGrp="1"/>
          </p:cNvSpPr>
          <p:nvPr>
            <p:ph type="pic" idx="12"/>
          </p:nvPr>
        </p:nvSpPr>
        <p:spPr>
          <a:xfrm>
            <a:off x="4648201" y="1489435"/>
            <a:ext cx="3886201" cy="445416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ext Placeholder 3"/>
          <p:cNvSpPr>
            <a:spLocks noGrp="1"/>
          </p:cNvSpPr>
          <p:nvPr>
            <p:ph type="body" sz="half" idx="11" hasCustomPrompt="1"/>
          </p:nvPr>
        </p:nvSpPr>
        <p:spPr>
          <a:xfrm>
            <a:off x="2362202" y="152408"/>
            <a:ext cx="6172201"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572000" y="1524008"/>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2" y="1447801"/>
            <a:ext cx="3886201"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ext Placeholder 3"/>
          <p:cNvSpPr>
            <a:spLocks noGrp="1"/>
          </p:cNvSpPr>
          <p:nvPr>
            <p:ph type="body" sz="half" idx="11" hasCustomPrompt="1"/>
          </p:nvPr>
        </p:nvSpPr>
        <p:spPr>
          <a:xfrm>
            <a:off x="2362202" y="152408"/>
            <a:ext cx="6172201"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2" y="990600"/>
            <a:ext cx="6172201"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2" y="1524008"/>
            <a:ext cx="6172201"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1" name="Straight Connector 10"/>
          <p:cNvCxnSpPr/>
          <p:nvPr userDrawn="1"/>
        </p:nvCxnSpPr>
        <p:spPr>
          <a:xfrm>
            <a:off x="2480896" y="1445409"/>
            <a:ext cx="6053504" cy="1587"/>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2" y="152408"/>
            <a:ext cx="6172201"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1"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12" name="Straight Connector 11"/>
          <p:cNvCxnSpPr/>
          <p:nvPr userDrawn="1"/>
        </p:nvCxnSpPr>
        <p:spPr>
          <a:xfrm rot="10800000">
            <a:off x="609602" y="1446215"/>
            <a:ext cx="3886201" cy="1587"/>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1" y="1524001"/>
            <a:ext cx="3886201"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4" name="Picture Placeholder 2"/>
          <p:cNvSpPr>
            <a:spLocks noGrp="1"/>
          </p:cNvSpPr>
          <p:nvPr>
            <p:ph type="pic" idx="13"/>
          </p:nvPr>
        </p:nvSpPr>
        <p:spPr>
          <a:xfrm>
            <a:off x="609602" y="1524000"/>
            <a:ext cx="3886201"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Text Placeholder 3"/>
          <p:cNvSpPr>
            <a:spLocks noGrp="1"/>
          </p:cNvSpPr>
          <p:nvPr>
            <p:ph type="body" sz="half" idx="11" hasCustomPrompt="1"/>
          </p:nvPr>
        </p:nvSpPr>
        <p:spPr>
          <a:xfrm>
            <a:off x="2362202" y="152408"/>
            <a:ext cx="6172201"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1.pdf"/><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4.pd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d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AD0000"/>
            </a:gs>
            <a:gs pos="100000">
              <a:srgbClr val="5F0000"/>
            </a:gs>
          </a:gsLst>
          <a:lin ang="5400000" scaled="0"/>
          <a:tileRect/>
        </a:gradFill>
        <a:effectLst/>
      </p:bgPr>
    </p:bg>
    <p:spTree>
      <p:nvGrpSpPr>
        <p:cNvPr id="1" name=""/>
        <p:cNvGrpSpPr/>
        <p:nvPr/>
      </p:nvGrpSpPr>
      <p:grpSpPr>
        <a:xfrm>
          <a:off x="0" y="0"/>
          <a:ext cx="0" cy="0"/>
          <a:chOff x="0" y="0"/>
          <a:chExt cx="0" cy="0"/>
        </a:xfrm>
      </p:grpSpPr>
      <p:cxnSp>
        <p:nvCxnSpPr>
          <p:cNvPr id="11" name="Straight Connector 10"/>
          <p:cNvCxnSpPr/>
          <p:nvPr/>
        </p:nvCxnSpPr>
        <p:spPr>
          <a:xfrm>
            <a:off x="2362201" y="4876803"/>
            <a:ext cx="4419600" cy="1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ofl ligature 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3615695" y="1524001"/>
            <a:ext cx="1912618" cy="11591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6"/>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1"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uofl ligature 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609599" y="381005"/>
            <a:ext cx="649226" cy="393471"/>
          </a:xfrm>
          <a:prstGeom prst="rect">
            <a:avLst/>
          </a:prstGeom>
        </p:spPr>
      </p:pic>
      <p:sp>
        <p:nvSpPr>
          <p:cNvPr id="8" name="Date Placeholder 3"/>
          <p:cNvSpPr txBox="1">
            <a:spLocks/>
          </p:cNvSpPr>
          <p:nvPr/>
        </p:nvSpPr>
        <p:spPr>
          <a:xfrm>
            <a:off x="6553202" y="6340480"/>
            <a:ext cx="2057401"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rgbClr val="AD0000"/>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99" r:id="rId7"/>
    <p:sldLayoutId id="214748370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3E3E3E"/>
            </a:gs>
            <a:gs pos="100000">
              <a:srgbClr val="000000"/>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8"/>
            <a:ext cx="7924800" cy="1589"/>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1" y="0"/>
            <a:ext cx="1066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ofl ligature r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609601" y="381003"/>
            <a:ext cx="660400" cy="393700"/>
          </a:xfrm>
          <a:prstGeom prst="rect">
            <a:avLst/>
          </a:prstGeom>
        </p:spPr>
      </p:pic>
      <p:sp>
        <p:nvSpPr>
          <p:cNvPr id="6" name="Date Placeholder 3"/>
          <p:cNvSpPr txBox="1">
            <a:spLocks/>
          </p:cNvSpPr>
          <p:nvPr/>
        </p:nvSpPr>
        <p:spPr>
          <a:xfrm>
            <a:off x="6477001" y="6340481"/>
            <a:ext cx="21336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chemeClr val="bg1"/>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chemeClr val="bg1"/>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6858001"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43200" y="3581400"/>
            <a:ext cx="6400800" cy="13716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 y="2819400"/>
            <a:ext cx="3429001"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L_LOGOwordmarkonR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57201" y="3075942"/>
            <a:ext cx="2396313" cy="545084"/>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858001"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04800"/>
            <a:ext cx="67056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14601" y="1828800"/>
            <a:ext cx="6629401" cy="39624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ofl ligature 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33407" y="621803"/>
            <a:ext cx="859986" cy="521202"/>
          </a:xfrm>
          <a:prstGeom prst="rect">
            <a:avLst/>
          </a:prstGeom>
        </p:spPr>
      </p:pic>
      <p:sp>
        <p:nvSpPr>
          <p:cNvPr id="11" name="Date Placeholder 3"/>
          <p:cNvSpPr txBox="1">
            <a:spLocks/>
          </p:cNvSpPr>
          <p:nvPr/>
        </p:nvSpPr>
        <p:spPr>
          <a:xfrm>
            <a:off x="6858002" y="6264284"/>
            <a:ext cx="1752601" cy="246221"/>
          </a:xfrm>
          <a:prstGeom prst="rect">
            <a:avLst/>
          </a:prstGeom>
        </p:spPr>
        <p:txBody>
          <a:bodyPr anchor="t">
            <a:spAutoFit/>
          </a:bodyPr>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900" cap="none" spc="200" normalizeH="0" baseline="0" noProof="0" dirty="0" smtClean="0">
                <a:ln>
                  <a:noFill/>
                </a:ln>
                <a:solidFill>
                  <a:srgbClr val="AD0000"/>
                </a:solidFill>
                <a:effectLst/>
                <a:uLnTx/>
                <a:uFillTx/>
                <a:latin typeface="HelveticaNeueLT Std"/>
                <a:ea typeface="+mn-ea"/>
                <a:cs typeface="HelveticaNeueLT Std"/>
              </a:rPr>
              <a:t>LOUISVILLE.EDU</a:t>
            </a:r>
            <a:endParaRPr kumimoji="0" lang="en-US" sz="1000" b="0" i="0" u="none" strike="noStrike" kern="900" cap="none" spc="200" normalizeH="0" baseline="0" noProof="0" dirty="0">
              <a:ln>
                <a:noFill/>
              </a:ln>
              <a:solidFill>
                <a:srgbClr val="AD0000"/>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072" y="3120269"/>
            <a:ext cx="8446417" cy="1434811"/>
          </a:xfrm>
          <a:prstGeom prst="rect">
            <a:avLst/>
          </a:prstGeom>
        </p:spPr>
        <p:txBody>
          <a:bodyPr>
            <a:noAutofit/>
          </a:bodyPr>
          <a:lstStyle/>
          <a:p>
            <a:r>
              <a:rPr lang="en-US" sz="3600" dirty="0" smtClean="0">
                <a:solidFill>
                  <a:schemeClr val="bg1"/>
                </a:solidFill>
              </a:rPr>
              <a:t>Emotional Intelligence in Physician Training: </a:t>
            </a:r>
            <a:br>
              <a:rPr lang="en-US" sz="3600" dirty="0" smtClean="0">
                <a:solidFill>
                  <a:schemeClr val="bg1"/>
                </a:solidFill>
              </a:rPr>
            </a:br>
            <a:r>
              <a:rPr lang="en-US" sz="3600" dirty="0" smtClean="0">
                <a:solidFill>
                  <a:schemeClr val="bg1"/>
                </a:solidFill>
              </a:rPr>
              <a:t>Implications for All Learners</a:t>
            </a:r>
            <a:endParaRPr lang="en-US" sz="3600" dirty="0">
              <a:solidFill>
                <a:schemeClr val="bg1"/>
              </a:solidFill>
            </a:endParaRPr>
          </a:p>
        </p:txBody>
      </p:sp>
      <p:sp>
        <p:nvSpPr>
          <p:cNvPr id="3" name="Subtitle 2"/>
          <p:cNvSpPr>
            <a:spLocks noGrp="1"/>
          </p:cNvSpPr>
          <p:nvPr>
            <p:ph type="subTitle" idx="1"/>
          </p:nvPr>
        </p:nvSpPr>
        <p:spPr>
          <a:xfrm>
            <a:off x="1143001" y="4796855"/>
            <a:ext cx="6858000" cy="1655763"/>
          </a:xfrm>
        </p:spPr>
        <p:txBody>
          <a:bodyPr>
            <a:normAutofit fontScale="85000" lnSpcReduction="20000"/>
          </a:bodyPr>
          <a:lstStyle/>
          <a:p>
            <a:endParaRPr lang="en-US" dirty="0" smtClean="0"/>
          </a:p>
          <a:p>
            <a:r>
              <a:rPr lang="en-US" dirty="0" smtClean="0">
                <a:solidFill>
                  <a:schemeClr val="bg1"/>
                </a:solidFill>
              </a:rPr>
              <a:t>Gerard P. Rabalais, M.D., M.H.A.</a:t>
            </a:r>
          </a:p>
          <a:p>
            <a:r>
              <a:rPr lang="en-US" dirty="0" smtClean="0">
                <a:solidFill>
                  <a:schemeClr val="bg1"/>
                </a:solidFill>
              </a:rPr>
              <a:t>Chair, Department of Pediatrics</a:t>
            </a:r>
          </a:p>
          <a:p>
            <a:r>
              <a:rPr lang="en-US" dirty="0" smtClean="0">
                <a:solidFill>
                  <a:schemeClr val="bg1"/>
                </a:solidFill>
              </a:rPr>
              <a:t>Associate Dean for Faculty Development</a:t>
            </a:r>
          </a:p>
          <a:p>
            <a:r>
              <a:rPr lang="en-US" dirty="0" smtClean="0">
                <a:solidFill>
                  <a:schemeClr val="bg1"/>
                </a:solidFill>
              </a:rPr>
              <a:t>School of Medicine</a:t>
            </a:r>
            <a:endParaRPr lang="en-US" dirty="0">
              <a:solidFill>
                <a:schemeClr val="bg1"/>
              </a:solidFill>
            </a:endParaRPr>
          </a:p>
        </p:txBody>
      </p:sp>
    </p:spTree>
    <p:extLst>
      <p:ext uri="{BB962C8B-B14F-4D97-AF65-F5344CB8AC3E}">
        <p14:creationId xmlns:p14="http://schemas.microsoft.com/office/powerpoint/2010/main" val="2852735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chor="ctr">
            <a:normAutofit/>
          </a:bodyPr>
          <a:lstStyle/>
          <a:p>
            <a:r>
              <a:rPr lang="en-US" sz="2800" dirty="0" smtClean="0"/>
              <a:t>A TV doctor with low EI skills</a:t>
            </a:r>
            <a:endParaRPr lang="en-US" sz="2800" dirty="0"/>
          </a:p>
        </p:txBody>
      </p:sp>
      <p:pic>
        <p:nvPicPr>
          <p:cNvPr id="9" name="Content Placeholder 8"/>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12875" y="1477169"/>
            <a:ext cx="6318250" cy="3903662"/>
          </a:xfrm>
          <a:prstGeom prst="rect">
            <a:avLst/>
          </a:prstGeom>
        </p:spPr>
      </p:pic>
      <p:sp>
        <p:nvSpPr>
          <p:cNvPr id="3" name="Rectangle 2"/>
          <p:cNvSpPr/>
          <p:nvPr/>
        </p:nvSpPr>
        <p:spPr>
          <a:xfrm>
            <a:off x="1409699" y="5372785"/>
            <a:ext cx="6334125" cy="215444"/>
          </a:xfrm>
          <a:prstGeom prst="rect">
            <a:avLst/>
          </a:prstGeom>
        </p:spPr>
        <p:txBody>
          <a:bodyPr wrap="square">
            <a:spAutoFit/>
          </a:bodyPr>
          <a:lstStyle/>
          <a:p>
            <a:r>
              <a:rPr lang="en-US" sz="800" dirty="0"/>
              <a:t>http://quotesgram.com/funny-house-md-quotes/</a:t>
            </a:r>
          </a:p>
        </p:txBody>
      </p:sp>
    </p:spTree>
    <p:extLst>
      <p:ext uri="{BB962C8B-B14F-4D97-AF65-F5344CB8AC3E}">
        <p14:creationId xmlns:p14="http://schemas.microsoft.com/office/powerpoint/2010/main" val="4284793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1621410" y="152408"/>
            <a:ext cx="6912993" cy="838199"/>
          </a:xfrm>
        </p:spPr>
        <p:txBody>
          <a:bodyPr>
            <a:noAutofit/>
          </a:bodyPr>
          <a:lstStyle/>
          <a:p>
            <a:pPr algn="ctr">
              <a:spcBef>
                <a:spcPts val="0"/>
              </a:spcBef>
            </a:pPr>
            <a:r>
              <a:rPr lang="en-US" sz="2800" dirty="0"/>
              <a:t>Doctors need emotional intelligence </a:t>
            </a:r>
            <a:endParaRPr lang="en-US" sz="2800" dirty="0" smtClean="0"/>
          </a:p>
          <a:p>
            <a:pPr algn="ctr">
              <a:spcBef>
                <a:spcPts val="0"/>
              </a:spcBef>
            </a:pPr>
            <a:r>
              <a:rPr lang="en-US" sz="2800" dirty="0" smtClean="0"/>
              <a:t>to </a:t>
            </a:r>
            <a:r>
              <a:rPr lang="en-US" sz="2800" dirty="0"/>
              <a:t>be effective caregivers</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840" t="2713" r="4397"/>
          <a:stretch/>
        </p:blipFill>
        <p:spPr>
          <a:xfrm>
            <a:off x="971550" y="1522395"/>
            <a:ext cx="7219950" cy="3813211"/>
          </a:xfrm>
          <a:prstGeom prst="rect">
            <a:avLst/>
          </a:prstGeom>
        </p:spPr>
      </p:pic>
      <p:sp>
        <p:nvSpPr>
          <p:cNvPr id="4" name="TextBox 3"/>
          <p:cNvSpPr txBox="1"/>
          <p:nvPr/>
        </p:nvSpPr>
        <p:spPr>
          <a:xfrm>
            <a:off x="4263284" y="5390319"/>
            <a:ext cx="3319200" cy="646331"/>
          </a:xfrm>
          <a:prstGeom prst="rect">
            <a:avLst/>
          </a:prstGeom>
          <a:noFill/>
        </p:spPr>
        <p:txBody>
          <a:bodyPr wrap="square" rtlCol="0">
            <a:spAutoFit/>
          </a:bodyPr>
          <a:lstStyle/>
          <a:p>
            <a:pPr algn="r"/>
            <a:r>
              <a:rPr lang="en-US" dirty="0" smtClean="0"/>
              <a:t>Source: Bradbury, Greaves, </a:t>
            </a:r>
            <a:r>
              <a:rPr lang="en-US" u="sng" dirty="0" smtClean="0"/>
              <a:t>Emotional Intelligence </a:t>
            </a:r>
            <a:r>
              <a:rPr lang="en-US" dirty="0" smtClean="0"/>
              <a:t>2.0, 2009</a:t>
            </a:r>
            <a:endParaRPr lang="en-US" dirty="0"/>
          </a:p>
        </p:txBody>
      </p:sp>
    </p:spTree>
    <p:extLst>
      <p:ext uri="{BB962C8B-B14F-4D97-AF65-F5344CB8AC3E}">
        <p14:creationId xmlns:p14="http://schemas.microsoft.com/office/powerpoint/2010/main" val="274480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normAutofit/>
          </a:bodyPr>
          <a:lstStyle/>
          <a:p>
            <a:r>
              <a:rPr lang="en-US" sz="2000" dirty="0" smtClean="0"/>
              <a:t>“There is a lack of longitudinal evidence that more emotionally intelligent applicants become more emotionally intelligent doctors, or that an individual’s EI at selection affects his or her patient’s outcomes.”</a:t>
            </a:r>
          </a:p>
          <a:p>
            <a:endParaRPr lang="en-US" dirty="0"/>
          </a:p>
        </p:txBody>
      </p:sp>
      <p:sp>
        <p:nvSpPr>
          <p:cNvPr id="4" name="Text Placeholder 3"/>
          <p:cNvSpPr>
            <a:spLocks noGrp="1"/>
          </p:cNvSpPr>
          <p:nvPr>
            <p:ph type="body" sz="half" idx="11"/>
          </p:nvPr>
        </p:nvSpPr>
        <p:spPr>
          <a:xfrm>
            <a:off x="1600200" y="152408"/>
            <a:ext cx="7543800" cy="838199"/>
          </a:xfrm>
        </p:spPr>
        <p:txBody>
          <a:bodyPr anchor="ctr">
            <a:noAutofit/>
          </a:bodyPr>
          <a:lstStyle/>
          <a:p>
            <a:r>
              <a:rPr lang="en-US" sz="2800" dirty="0"/>
              <a:t>Can we do a better job of selecting students?</a:t>
            </a:r>
          </a:p>
        </p:txBody>
      </p:sp>
      <p:sp>
        <p:nvSpPr>
          <p:cNvPr id="5" name="TextBox 4"/>
          <p:cNvSpPr txBox="1"/>
          <p:nvPr/>
        </p:nvSpPr>
        <p:spPr>
          <a:xfrm rot="10800000" flipV="1">
            <a:off x="749156" y="5281630"/>
            <a:ext cx="4013344" cy="577081"/>
          </a:xfrm>
          <a:prstGeom prst="rect">
            <a:avLst/>
          </a:prstGeom>
          <a:noFill/>
        </p:spPr>
        <p:txBody>
          <a:bodyPr wrap="square" rtlCol="0">
            <a:spAutoFit/>
          </a:bodyPr>
          <a:lstStyle/>
          <a:p>
            <a:r>
              <a:rPr lang="en-US" sz="1050" i="1" dirty="0" smtClean="0"/>
              <a:t>Stability of emotional intelligence score in medical students: a four-year study from admission to graduation. Proc. of the Canadian Conference on Medical Education, May 2011, Toronto, ON)</a:t>
            </a:r>
            <a:endParaRPr lang="en-US" sz="1050" i="1" kern="1200" dirty="0">
              <a:solidFill>
                <a:schemeClr val="tx1"/>
              </a:solidFill>
              <a:latin typeface="+mn-lt"/>
              <a:ea typeface="+mn-ea"/>
              <a:cs typeface="+mn-cs"/>
            </a:endParaRPr>
          </a:p>
        </p:txBody>
      </p:sp>
      <p:pic>
        <p:nvPicPr>
          <p:cNvPr id="3074" name="Picture 2" descr="C:\Users\dkstov02.CHAIR\Downloads\Med Students listening while sit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5" y="2240280"/>
            <a:ext cx="3566160" cy="237744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65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438150" y="1276358"/>
            <a:ext cx="4454512" cy="4419601"/>
          </a:xfrm>
        </p:spPr>
        <p:txBody>
          <a:bodyPr>
            <a:normAutofit/>
          </a:bodyPr>
          <a:lstStyle/>
          <a:p>
            <a:pPr marL="285750" indent="-285750">
              <a:spcAft>
                <a:spcPts val="1800"/>
              </a:spcAft>
              <a:buFont typeface="Arial" panose="020B0604020202020204" pitchFamily="34" charset="0"/>
              <a:buChar char="•"/>
            </a:pPr>
            <a:r>
              <a:rPr lang="en-US" sz="2000" dirty="0" smtClean="0"/>
              <a:t>“a flexible skill that can be learned”</a:t>
            </a:r>
          </a:p>
          <a:p>
            <a:pPr marL="285750" indent="-285750">
              <a:spcAft>
                <a:spcPts val="1800"/>
              </a:spcAft>
              <a:buFont typeface="Arial" panose="020B0604020202020204" pitchFamily="34" charset="0"/>
              <a:buChar char="•"/>
            </a:pPr>
            <a:r>
              <a:rPr lang="en-US" sz="2000" dirty="0" smtClean="0"/>
              <a:t>“behavioral training feeds back into cognitive aspects of decision-making”</a:t>
            </a:r>
          </a:p>
          <a:p>
            <a:pPr marL="285750" indent="-285750">
              <a:spcAft>
                <a:spcPts val="1800"/>
              </a:spcAft>
              <a:buFont typeface="Arial" panose="020B0604020202020204" pitchFamily="34" charset="0"/>
              <a:buChar char="•"/>
            </a:pPr>
            <a:r>
              <a:rPr lang="en-US" sz="2000" dirty="0" smtClean="0"/>
              <a:t>“decisions about how, when and what to say are skills that can be developed through organized practice”</a:t>
            </a:r>
          </a:p>
        </p:txBody>
      </p:sp>
      <p:sp>
        <p:nvSpPr>
          <p:cNvPr id="4" name="Text Placeholder 3"/>
          <p:cNvSpPr>
            <a:spLocks noGrp="1"/>
          </p:cNvSpPr>
          <p:nvPr>
            <p:ph type="body" sz="half" idx="11"/>
          </p:nvPr>
        </p:nvSpPr>
        <p:spPr>
          <a:xfrm>
            <a:off x="1828800" y="152408"/>
            <a:ext cx="6705603" cy="838199"/>
          </a:xfrm>
        </p:spPr>
        <p:txBody>
          <a:bodyPr anchor="ctr">
            <a:normAutofit/>
          </a:bodyPr>
          <a:lstStyle/>
          <a:p>
            <a:pPr>
              <a:spcBef>
                <a:spcPts val="0"/>
              </a:spcBef>
            </a:pPr>
            <a:r>
              <a:rPr lang="en-US" sz="2400" dirty="0"/>
              <a:t>Can EI skills be taught to medical students?</a:t>
            </a:r>
          </a:p>
        </p:txBody>
      </p:sp>
      <p:sp>
        <p:nvSpPr>
          <p:cNvPr id="6" name="TextBox 5"/>
          <p:cNvSpPr txBox="1"/>
          <p:nvPr/>
        </p:nvSpPr>
        <p:spPr>
          <a:xfrm>
            <a:off x="5142463" y="5599730"/>
            <a:ext cx="3398222" cy="646331"/>
          </a:xfrm>
          <a:prstGeom prst="rect">
            <a:avLst/>
          </a:prstGeom>
          <a:noFill/>
        </p:spPr>
        <p:txBody>
          <a:bodyPr wrap="square" rtlCol="0">
            <a:spAutoFit/>
          </a:bodyPr>
          <a:lstStyle/>
          <a:p>
            <a:r>
              <a:rPr lang="en-US" sz="1200" dirty="0" smtClean="0"/>
              <a:t>Discourses of emotion within medical education: the ever-present absence. Med Education 2013:47;71-9.</a:t>
            </a:r>
            <a:endParaRPr lang="en-US" sz="1200" kern="1200" dirty="0">
              <a:solidFill>
                <a:schemeClr val="tx1"/>
              </a:solidFill>
            </a:endParaRPr>
          </a:p>
        </p:txBody>
      </p:sp>
      <p:sp>
        <p:nvSpPr>
          <p:cNvPr id="7" name="TextBox 6"/>
          <p:cNvSpPr txBox="1"/>
          <p:nvPr/>
        </p:nvSpPr>
        <p:spPr>
          <a:xfrm>
            <a:off x="739762" y="5692062"/>
            <a:ext cx="3447309" cy="461665"/>
          </a:xfrm>
          <a:prstGeom prst="rect">
            <a:avLst/>
          </a:prstGeom>
          <a:noFill/>
        </p:spPr>
        <p:txBody>
          <a:bodyPr wrap="square" rtlCol="0">
            <a:spAutoFit/>
          </a:bodyPr>
          <a:lstStyle/>
          <a:p>
            <a:r>
              <a:rPr lang="en-US" sz="1200" i="1" dirty="0" smtClean="0"/>
              <a:t>Emotion skills training for medical students: a systematic review. Med Education 2007;41:935-41</a:t>
            </a:r>
          </a:p>
        </p:txBody>
      </p:sp>
      <p:pic>
        <p:nvPicPr>
          <p:cNvPr id="6146" name="Picture 2" descr="C:\Users\dkstov02.CHAIR\Downloads\Dr putting on oxygen mask - downloaded 02 09 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687" y="2176830"/>
            <a:ext cx="3756511" cy="250434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97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half" idx="2"/>
          </p:nvPr>
        </p:nvSpPr>
        <p:spPr>
          <a:xfrm>
            <a:off x="542826" y="1213174"/>
            <a:ext cx="4581624" cy="4419601"/>
          </a:xfrm>
        </p:spPr>
        <p:txBody>
          <a:bodyPr>
            <a:normAutofit/>
          </a:bodyPr>
          <a:lstStyle/>
          <a:p>
            <a:r>
              <a:rPr lang="en-US" sz="2400" dirty="0" smtClean="0"/>
              <a:t>Six ACGME core competencies:</a:t>
            </a:r>
          </a:p>
          <a:p>
            <a:pPr marL="800100" lvl="1" indent="-342900">
              <a:buFont typeface="Arial" panose="020B0604020202020204" pitchFamily="34" charset="0"/>
              <a:buChar char="•"/>
            </a:pPr>
            <a:r>
              <a:rPr lang="en-US" sz="2400" dirty="0" smtClean="0"/>
              <a:t>Patient care</a:t>
            </a:r>
          </a:p>
          <a:p>
            <a:pPr marL="800100" lvl="1" indent="-342900">
              <a:buFont typeface="Arial" panose="020B0604020202020204" pitchFamily="34" charset="0"/>
              <a:buChar char="•"/>
            </a:pPr>
            <a:r>
              <a:rPr lang="en-US" sz="2400" dirty="0" smtClean="0"/>
              <a:t>Medical knowledge</a:t>
            </a:r>
          </a:p>
          <a:p>
            <a:pPr marL="800100" lvl="1" indent="-342900">
              <a:buFont typeface="Arial" panose="020B0604020202020204" pitchFamily="34" charset="0"/>
              <a:buChar char="•"/>
            </a:pPr>
            <a:r>
              <a:rPr lang="en-US" sz="2400" dirty="0" smtClean="0"/>
              <a:t>Professionalism</a:t>
            </a:r>
          </a:p>
          <a:p>
            <a:pPr marL="800100" lvl="1" indent="-342900">
              <a:buFont typeface="Arial" panose="020B0604020202020204" pitchFamily="34" charset="0"/>
              <a:buChar char="•"/>
            </a:pPr>
            <a:r>
              <a:rPr lang="en-US" sz="2400" dirty="0" smtClean="0"/>
              <a:t>Practice-based learning    and improvement</a:t>
            </a:r>
          </a:p>
          <a:p>
            <a:pPr marL="800100" lvl="1" indent="-342900">
              <a:buFont typeface="Arial" panose="020B0604020202020204" pitchFamily="34" charset="0"/>
              <a:buChar char="•"/>
            </a:pPr>
            <a:r>
              <a:rPr lang="en-US" sz="2400" dirty="0" smtClean="0"/>
              <a:t>Interpersonal and communication skills</a:t>
            </a:r>
          </a:p>
          <a:p>
            <a:pPr marL="800100" lvl="1" indent="-342900">
              <a:buFont typeface="Arial" panose="020B0604020202020204" pitchFamily="34" charset="0"/>
              <a:buChar char="•"/>
            </a:pPr>
            <a:r>
              <a:rPr lang="en-US" sz="2400" dirty="0" smtClean="0"/>
              <a:t>Systems-based practice</a:t>
            </a:r>
          </a:p>
        </p:txBody>
      </p:sp>
      <p:sp>
        <p:nvSpPr>
          <p:cNvPr id="3" name="Text Placeholder 2"/>
          <p:cNvSpPr>
            <a:spLocks noGrp="1"/>
          </p:cNvSpPr>
          <p:nvPr>
            <p:ph type="body" sz="half" idx="11"/>
          </p:nvPr>
        </p:nvSpPr>
        <p:spPr>
          <a:xfrm>
            <a:off x="1819374" y="152408"/>
            <a:ext cx="6715030" cy="838199"/>
          </a:xfrm>
        </p:spPr>
        <p:txBody>
          <a:bodyPr anchor="ctr">
            <a:normAutofit/>
          </a:bodyPr>
          <a:lstStyle/>
          <a:p>
            <a:pPr>
              <a:spcBef>
                <a:spcPts val="0"/>
              </a:spcBef>
            </a:pPr>
            <a:r>
              <a:rPr lang="en-US" sz="2800" dirty="0"/>
              <a:t>EI skills training helps residents too</a:t>
            </a:r>
          </a:p>
        </p:txBody>
      </p:sp>
      <p:sp>
        <p:nvSpPr>
          <p:cNvPr id="8" name="TextBox 7"/>
          <p:cNvSpPr txBox="1"/>
          <p:nvPr/>
        </p:nvSpPr>
        <p:spPr>
          <a:xfrm>
            <a:off x="762000" y="5632775"/>
            <a:ext cx="4163639" cy="430887"/>
          </a:xfrm>
          <a:prstGeom prst="rect">
            <a:avLst/>
          </a:prstGeom>
          <a:noFill/>
        </p:spPr>
        <p:txBody>
          <a:bodyPr wrap="square" rtlCol="0">
            <a:spAutoFit/>
          </a:bodyPr>
          <a:lstStyle/>
          <a:p>
            <a:r>
              <a:rPr lang="en-US" sz="1100" i="1" dirty="0" smtClean="0"/>
              <a:t>Emotional intelligence in medicine: a systematic review through the context of the ACGME competencies. Med </a:t>
            </a:r>
            <a:r>
              <a:rPr lang="en-US" sz="1100" i="1" dirty="0" err="1" smtClean="0"/>
              <a:t>Educ</a:t>
            </a:r>
            <a:r>
              <a:rPr lang="en-US" sz="1100" i="1" dirty="0" smtClean="0"/>
              <a:t> 2010;44:749-64</a:t>
            </a:r>
            <a:endParaRPr lang="en-US" sz="1100" i="1" kern="1200" dirty="0">
              <a:solidFill>
                <a:schemeClr val="tx1"/>
              </a:solidFill>
            </a:endParaRPr>
          </a:p>
        </p:txBody>
      </p:sp>
      <p:pic>
        <p:nvPicPr>
          <p:cNvPr id="4098" name="Picture 2" descr="C:\Users\dkstov02.CHAIR\Downloads\IMG_0301-6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87" y="2066925"/>
            <a:ext cx="3428844" cy="2286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1" y="2199383"/>
            <a:ext cx="8077200" cy="1077218"/>
          </a:xfrm>
        </p:spPr>
        <p:txBody>
          <a:bodyPr/>
          <a:lstStyle/>
          <a:p>
            <a:r>
              <a:rPr lang="en-US" sz="3200" dirty="0">
                <a:solidFill>
                  <a:srgbClr val="C00000"/>
                </a:solidFill>
              </a:rPr>
              <a:t>What are the </a:t>
            </a:r>
            <a:r>
              <a:rPr lang="en-US" sz="3200" dirty="0" smtClean="0">
                <a:solidFill>
                  <a:srgbClr val="C00000"/>
                </a:solidFill>
              </a:rPr>
              <a:t>components </a:t>
            </a:r>
            <a:br>
              <a:rPr lang="en-US" sz="3200" dirty="0" smtClean="0">
                <a:solidFill>
                  <a:srgbClr val="C00000"/>
                </a:solidFill>
              </a:rPr>
            </a:br>
            <a:r>
              <a:rPr lang="en-US" sz="3200" dirty="0" smtClean="0">
                <a:solidFill>
                  <a:srgbClr val="C00000"/>
                </a:solidFill>
              </a:rPr>
              <a:t>of good teaching?</a:t>
            </a:r>
            <a:endParaRPr lang="en-US" sz="3200" dirty="0">
              <a:solidFill>
                <a:srgbClr val="C00000"/>
              </a:solidFill>
            </a:endParaRPr>
          </a:p>
        </p:txBody>
      </p:sp>
    </p:spTree>
    <p:extLst>
      <p:ext uri="{BB962C8B-B14F-4D97-AF65-F5344CB8AC3E}">
        <p14:creationId xmlns:p14="http://schemas.microsoft.com/office/powerpoint/2010/main" val="38393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3401" y="1566863"/>
            <a:ext cx="8077199" cy="3724275"/>
            <a:chOff x="542925" y="838200"/>
            <a:chExt cx="8077199" cy="3724275"/>
          </a:xfrm>
        </p:grpSpPr>
        <p:sp>
          <p:nvSpPr>
            <p:cNvPr id="3" name="Oval 2"/>
            <p:cNvSpPr/>
            <p:nvPr/>
          </p:nvSpPr>
          <p:spPr>
            <a:xfrm>
              <a:off x="2270234" y="2144110"/>
              <a:ext cx="4524704" cy="2033752"/>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Good Teaching</a:t>
              </a:r>
              <a:endParaRPr lang="en-US" sz="2800" dirty="0"/>
            </a:p>
          </p:txBody>
        </p:sp>
        <p:cxnSp>
          <p:nvCxnSpPr>
            <p:cNvPr id="5" name="Straight Connector 4"/>
            <p:cNvCxnSpPr>
              <a:stCxn id="3" idx="7"/>
            </p:cNvCxnSpPr>
            <p:nvPr/>
          </p:nvCxnSpPr>
          <p:spPr>
            <a:xfrm flipV="1">
              <a:off x="6132310" y="1752600"/>
              <a:ext cx="1059065" cy="6893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3" idx="1"/>
            </p:cNvCxnSpPr>
            <p:nvPr/>
          </p:nvCxnSpPr>
          <p:spPr>
            <a:xfrm flipH="1" flipV="1">
              <a:off x="2270234" y="2097273"/>
              <a:ext cx="662628" cy="3446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6661841" y="838200"/>
              <a:ext cx="1958283" cy="914400"/>
            </a:xfrm>
            <a:prstGeom prst="roundRect">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661842" y="1003042"/>
              <a:ext cx="1958282" cy="523220"/>
            </a:xfrm>
            <a:prstGeom prst="rect">
              <a:avLst/>
            </a:prstGeom>
          </p:spPr>
          <p:txBody>
            <a:bodyPr vert="horz" wrap="square" rtlCol="0" anchor="b">
              <a:sp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Helvetica Neue Bold Condensed"/>
                  <a:ea typeface="+mj-ea"/>
                  <a:cs typeface="Helvetica Neue Bold Condensed"/>
                </a:rPr>
                <a:t>Design</a:t>
              </a:r>
            </a:p>
          </p:txBody>
        </p:sp>
        <p:sp>
          <p:nvSpPr>
            <p:cNvPr id="11" name="Rounded Rectangle 10"/>
            <p:cNvSpPr/>
            <p:nvPr/>
          </p:nvSpPr>
          <p:spPr>
            <a:xfrm>
              <a:off x="836885" y="1173837"/>
              <a:ext cx="1958283" cy="914400"/>
            </a:xfrm>
            <a:prstGeom prst="roundRect">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849659" y="1369427"/>
              <a:ext cx="1958282" cy="523220"/>
            </a:xfrm>
            <a:prstGeom prst="rect">
              <a:avLst/>
            </a:prstGeom>
          </p:spPr>
          <p:txBody>
            <a:bodyPr vert="horz" wrap="square" rtlCol="0" anchor="b">
              <a:sp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Helvetica Neue Bold Condensed"/>
                  <a:ea typeface="+mj-ea"/>
                  <a:cs typeface="Helvetica Neue Bold Condensed"/>
                </a:rPr>
                <a:t>Human</a:t>
              </a:r>
            </a:p>
          </p:txBody>
        </p:sp>
        <p:cxnSp>
          <p:nvCxnSpPr>
            <p:cNvPr id="14" name="Straight Connector 13"/>
            <p:cNvCxnSpPr/>
            <p:nvPr/>
          </p:nvCxnSpPr>
          <p:spPr>
            <a:xfrm>
              <a:off x="1143000" y="2088237"/>
              <a:ext cx="1" cy="1302663"/>
            </a:xfrm>
            <a:prstGeom prst="line">
              <a:avLst/>
            </a:prstGeom>
          </p:spPr>
          <p:style>
            <a:lnRef idx="2">
              <a:schemeClr val="dk1"/>
            </a:lnRef>
            <a:fillRef idx="0">
              <a:schemeClr val="dk1"/>
            </a:fillRef>
            <a:effectRef idx="1">
              <a:schemeClr val="dk1"/>
            </a:effectRef>
            <a:fontRef idx="minor">
              <a:schemeClr val="tx1"/>
            </a:fontRef>
          </p:style>
        </p:cxnSp>
        <p:sp>
          <p:nvSpPr>
            <p:cNvPr id="17" name="Oval 16"/>
            <p:cNvSpPr/>
            <p:nvPr/>
          </p:nvSpPr>
          <p:spPr>
            <a:xfrm>
              <a:off x="542925" y="3390900"/>
              <a:ext cx="1200150" cy="117157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EI</a:t>
              </a:r>
              <a:endParaRPr lang="en-US" sz="3200" dirty="0"/>
            </a:p>
          </p:txBody>
        </p:sp>
      </p:grpSp>
    </p:spTree>
    <p:extLst>
      <p:ext uri="{BB962C8B-B14F-4D97-AF65-F5344CB8AC3E}">
        <p14:creationId xmlns:p14="http://schemas.microsoft.com/office/powerpoint/2010/main" val="216844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2362202" y="152409"/>
            <a:ext cx="6781798" cy="719462"/>
          </a:xfrm>
        </p:spPr>
        <p:txBody>
          <a:bodyPr>
            <a:noAutofit/>
          </a:bodyPr>
          <a:lstStyle/>
          <a:p>
            <a:r>
              <a:rPr lang="en-US" sz="2800" dirty="0" smtClean="0"/>
              <a:t>What if we all had great EI skills at UofL</a:t>
            </a:r>
            <a:r>
              <a:rPr lang="en-US" sz="3200" dirty="0" smtClean="0"/>
              <a:t>?</a:t>
            </a:r>
            <a:endParaRPr lang="en-US" sz="3200" dirty="0"/>
          </a:p>
        </p:txBody>
      </p:sp>
      <p:pic>
        <p:nvPicPr>
          <p:cNvPr id="3"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63" y="1586706"/>
            <a:ext cx="3333674" cy="3684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082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1" y="2568715"/>
            <a:ext cx="8077200" cy="707886"/>
          </a:xfrm>
        </p:spPr>
        <p:txBody>
          <a:bodyPr/>
          <a:lstStyle/>
          <a:p>
            <a:r>
              <a:rPr lang="en-US" sz="4000" dirty="0" smtClean="0">
                <a:solidFill>
                  <a:srgbClr val="C00000"/>
                </a:solidFill>
              </a:rPr>
              <a:t>So… how do you stack up?</a:t>
            </a:r>
            <a:endParaRPr lang="en-US" sz="4000" dirty="0">
              <a:solidFill>
                <a:srgbClr val="C00000"/>
              </a:solidFill>
            </a:endParaRPr>
          </a:p>
        </p:txBody>
      </p:sp>
    </p:spTree>
    <p:extLst>
      <p:ext uri="{BB962C8B-B14F-4D97-AF65-F5344CB8AC3E}">
        <p14:creationId xmlns:p14="http://schemas.microsoft.com/office/powerpoint/2010/main" val="375864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533400" y="1181108"/>
            <a:ext cx="4745609" cy="4419601"/>
          </a:xfrm>
        </p:spPr>
        <p:txBody>
          <a:bodyPr anchor="ctr">
            <a:normAutofit/>
          </a:bodyPr>
          <a:lstStyle/>
          <a:p>
            <a:pPr marL="171450" indent="-171450">
              <a:lnSpc>
                <a:spcPct val="200000"/>
              </a:lnSpc>
              <a:buFont typeface="Arial" panose="020B0604020202020204" pitchFamily="34" charset="0"/>
              <a:buChar char="•"/>
            </a:pPr>
            <a:r>
              <a:rPr lang="en-US" sz="2000" i="1" dirty="0" smtClean="0"/>
              <a:t>Get the book</a:t>
            </a:r>
          </a:p>
          <a:p>
            <a:pPr marL="171450" indent="-171450">
              <a:lnSpc>
                <a:spcPct val="200000"/>
              </a:lnSpc>
              <a:buFont typeface="Arial" panose="020B0604020202020204" pitchFamily="34" charset="0"/>
              <a:buChar char="•"/>
            </a:pPr>
            <a:r>
              <a:rPr lang="en-US" sz="2000" i="1" dirty="0" smtClean="0"/>
              <a:t>Take the test</a:t>
            </a:r>
          </a:p>
          <a:p>
            <a:pPr marL="171450" indent="-171450">
              <a:lnSpc>
                <a:spcPct val="200000"/>
              </a:lnSpc>
              <a:buFont typeface="Arial" panose="020B0604020202020204" pitchFamily="34" charset="0"/>
              <a:buChar char="•"/>
            </a:pPr>
            <a:r>
              <a:rPr lang="en-US" sz="2000" i="1" dirty="0" smtClean="0"/>
              <a:t>Pay attention to the recommendations</a:t>
            </a:r>
          </a:p>
          <a:p>
            <a:pPr marL="171450" indent="-171450">
              <a:lnSpc>
                <a:spcPct val="200000"/>
              </a:lnSpc>
              <a:buFont typeface="Arial" panose="020B0604020202020204" pitchFamily="34" charset="0"/>
              <a:buChar char="•"/>
            </a:pPr>
            <a:r>
              <a:rPr lang="en-US" sz="2000" i="1" dirty="0" smtClean="0"/>
              <a:t>Practice the skills</a:t>
            </a:r>
          </a:p>
        </p:txBody>
      </p:sp>
      <p:pic>
        <p:nvPicPr>
          <p:cNvPr id="5" name="Content Placeholder 4"/>
          <p:cNvPicPr>
            <a:picLocks noGrp="1" noChangeAspect="1"/>
          </p:cNvPicPr>
          <p:nvPr>
            <p:ph type="pic" idx="12"/>
          </p:nvPr>
        </p:nvPicPr>
        <p:blipFill rotWithShape="1">
          <a:blip r:embed="rId3">
            <a:extLst>
              <a:ext uri="{28A0092B-C50C-407E-A947-70E740481C1C}">
                <a14:useLocalDpi xmlns:a14="http://schemas.microsoft.com/office/drawing/2010/main" val="0"/>
              </a:ext>
            </a:extLst>
          </a:blip>
          <a:srcRect l="10168" t="9644" r="9784" b="9644"/>
          <a:stretch/>
        </p:blipFill>
        <p:spPr>
          <a:xfrm>
            <a:off x="5639978" y="1981200"/>
            <a:ext cx="2554514"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11"/>
          </p:nvPr>
        </p:nvSpPr>
        <p:spPr/>
        <p:txBody>
          <a:bodyPr anchor="ctr">
            <a:normAutofit/>
          </a:bodyPr>
          <a:lstStyle/>
          <a:p>
            <a:pPr>
              <a:spcBef>
                <a:spcPts val="0"/>
              </a:spcBef>
            </a:pPr>
            <a:endParaRPr lang="en-US" sz="2800" dirty="0"/>
          </a:p>
        </p:txBody>
      </p:sp>
    </p:spTree>
    <p:extLst>
      <p:ext uri="{BB962C8B-B14F-4D97-AF65-F5344CB8AC3E}">
        <p14:creationId xmlns:p14="http://schemas.microsoft.com/office/powerpoint/2010/main" val="335168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11"/>
          </p:nvPr>
        </p:nvSpPr>
        <p:spPr>
          <a:xfrm>
            <a:off x="1593129" y="152408"/>
            <a:ext cx="7258639" cy="838199"/>
          </a:xfrm>
        </p:spPr>
        <p:txBody>
          <a:bodyPr>
            <a:noAutofit/>
          </a:bodyPr>
          <a:lstStyle/>
          <a:p>
            <a:pPr algn="ctr">
              <a:spcBef>
                <a:spcPts val="0"/>
              </a:spcBef>
            </a:pPr>
            <a:r>
              <a:rPr lang="en-US" sz="2800" dirty="0"/>
              <a:t>Relationship failures are especially problematic in healthcare…</a:t>
            </a:r>
          </a:p>
        </p:txBody>
      </p:sp>
      <p:pic>
        <p:nvPicPr>
          <p:cNvPr id="5122" name="Picture 2" descr="C:\Users\dkstov02.CHAIR\Downloads\Female Dr with depressed patient - downloaded 02 09 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3" y="1557338"/>
            <a:ext cx="3429000" cy="2286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C:\Users\dkstov02.CHAIR\Downloads\Dr consulting with patient and holding RX bottle - downloaded 02 09 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12" y="3529013"/>
            <a:ext cx="3429000" cy="2286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34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33" y="961698"/>
            <a:ext cx="7003511" cy="5188896"/>
          </a:xfrm>
          <a:prstGeom prst="rect">
            <a:avLst/>
          </a:prstGeom>
        </p:spPr>
      </p:pic>
    </p:spTree>
    <p:extLst>
      <p:ext uri="{BB962C8B-B14F-4D97-AF65-F5344CB8AC3E}">
        <p14:creationId xmlns:p14="http://schemas.microsoft.com/office/powerpoint/2010/main" val="233773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1"/>
          </p:nvPr>
        </p:nvSpPr>
        <p:spPr>
          <a:xfrm>
            <a:off x="1819374" y="152408"/>
            <a:ext cx="6715030" cy="838199"/>
          </a:xfrm>
        </p:spPr>
        <p:txBody>
          <a:bodyPr anchor="ctr">
            <a:noAutofit/>
          </a:bodyPr>
          <a:lstStyle/>
          <a:p>
            <a:pPr>
              <a:spcBef>
                <a:spcPts val="0"/>
              </a:spcBef>
            </a:pPr>
            <a:r>
              <a:rPr lang="en-US" sz="2800" dirty="0" smtClean="0"/>
              <a:t>Doctoring in the 19</a:t>
            </a:r>
            <a:r>
              <a:rPr lang="en-US" sz="2800" baseline="30000" dirty="0" smtClean="0"/>
              <a:t>th</a:t>
            </a:r>
            <a:r>
              <a:rPr lang="en-US" sz="2800" dirty="0" smtClean="0"/>
              <a:t> Century was hard</a:t>
            </a:r>
            <a:endParaRPr lang="en-US" sz="2800"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49488" y="1479550"/>
            <a:ext cx="4645025" cy="3742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247900" y="5254883"/>
            <a:ext cx="3594254" cy="338554"/>
          </a:xfrm>
          <a:prstGeom prst="rect">
            <a:avLst/>
          </a:prstGeom>
        </p:spPr>
        <p:txBody>
          <a:bodyPr vert="horz" wrap="none" rtlCol="0" anchor="b">
            <a:sp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sz="1600" dirty="0" smtClean="0">
                <a:latin typeface="Helvetica Neue Bold Condensed"/>
                <a:ea typeface="+mj-ea"/>
                <a:cs typeface="Helvetica Neue Bold Condensed"/>
              </a:rPr>
              <a:t>“The Doctor” by Sir Luke </a:t>
            </a:r>
            <a:r>
              <a:rPr lang="en-US" sz="1600" dirty="0" err="1" smtClean="0">
                <a:latin typeface="Helvetica Neue Bold Condensed"/>
                <a:ea typeface="+mj-ea"/>
                <a:cs typeface="Helvetica Neue Bold Condensed"/>
              </a:rPr>
              <a:t>Fildes</a:t>
            </a:r>
            <a:r>
              <a:rPr lang="en-US" sz="1600" dirty="0" smtClean="0">
                <a:latin typeface="Helvetica Neue Bold Condensed"/>
                <a:ea typeface="+mj-ea"/>
                <a:cs typeface="Helvetica Neue Bold Condensed"/>
              </a:rPr>
              <a:t>, 1887</a:t>
            </a:r>
            <a:endParaRPr kumimoji="0" lang="en-US" sz="1600" b="0" i="0" u="none" strike="noStrike" kern="1200" cap="none" spc="0" normalizeH="0" baseline="0" noProof="0" dirty="0" smtClean="0">
              <a:ln>
                <a:noFill/>
              </a:ln>
              <a:effectLst/>
              <a:uLnTx/>
              <a:uFillTx/>
              <a:latin typeface="Helvetica Neue Bold Condensed"/>
              <a:ea typeface="+mj-ea"/>
              <a:cs typeface="Helvetica Neue Bold Condensed"/>
            </a:endParaRPr>
          </a:p>
        </p:txBody>
      </p:sp>
    </p:spTree>
    <p:extLst>
      <p:ext uri="{BB962C8B-B14F-4D97-AF65-F5344CB8AC3E}">
        <p14:creationId xmlns:p14="http://schemas.microsoft.com/office/powerpoint/2010/main" val="282609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1"/>
          </p:nvPr>
        </p:nvSpPr>
        <p:spPr>
          <a:xfrm>
            <a:off x="1638300" y="152408"/>
            <a:ext cx="7067550" cy="838199"/>
          </a:xfrm>
        </p:spPr>
        <p:txBody>
          <a:bodyPr>
            <a:noAutofit/>
          </a:bodyPr>
          <a:lstStyle/>
          <a:p>
            <a:pPr algn="ctr">
              <a:spcBef>
                <a:spcPts val="0"/>
              </a:spcBef>
            </a:pPr>
            <a:r>
              <a:rPr lang="en-US" sz="2800" dirty="0"/>
              <a:t>…but it is even more complicated </a:t>
            </a:r>
            <a:endParaRPr lang="en-US" sz="2800" dirty="0" smtClean="0"/>
          </a:p>
          <a:p>
            <a:pPr algn="ctr">
              <a:spcBef>
                <a:spcPts val="0"/>
              </a:spcBef>
            </a:pPr>
            <a:r>
              <a:rPr lang="en-US" sz="2800" dirty="0" smtClean="0"/>
              <a:t>and fast-paced </a:t>
            </a:r>
            <a:r>
              <a:rPr lang="en-US" sz="2800" dirty="0"/>
              <a:t>now</a:t>
            </a:r>
          </a:p>
        </p:txBody>
      </p:sp>
      <p:pic>
        <p:nvPicPr>
          <p:cNvPr id="2050" name="Picture 2" descr="J:\Photos\123RF Stock Photo Purchased\Emergency Room - Chaotic Proc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87" y="1712663"/>
            <a:ext cx="3648456" cy="243230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70940" y="1685680"/>
            <a:ext cx="3630086" cy="2733920"/>
            <a:chOff x="4676776" y="1561855"/>
            <a:chExt cx="4097867" cy="3086219"/>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776" y="1561855"/>
              <a:ext cx="4097867" cy="27432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676776" y="4309520"/>
              <a:ext cx="4097867" cy="338554"/>
            </a:xfrm>
            <a:prstGeom prst="rect">
              <a:avLst/>
            </a:prstGeom>
          </p:spPr>
          <p:txBody>
            <a:bodyPr wrap="square">
              <a:spAutoFit/>
            </a:bodyPr>
            <a:lstStyle/>
            <a:p>
              <a:r>
                <a:rPr lang="en-US" sz="800" dirty="0"/>
                <a:t>https://upload.wikimedia.org/wikipedia/commons/8/8b/Alonso_Renault_Pitstop_Chinese_GP_2008.jpg</a:t>
              </a:r>
            </a:p>
          </p:txBody>
        </p:sp>
      </p:grpSp>
    </p:spTree>
    <p:extLst>
      <p:ext uri="{BB962C8B-B14F-4D97-AF65-F5344CB8AC3E}">
        <p14:creationId xmlns:p14="http://schemas.microsoft.com/office/powerpoint/2010/main" val="117069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1669146" y="152408"/>
            <a:ext cx="6865257" cy="838199"/>
          </a:xfrm>
        </p:spPr>
        <p:txBody>
          <a:bodyPr anchor="t">
            <a:noAutofit/>
          </a:bodyPr>
          <a:lstStyle/>
          <a:p>
            <a:pPr>
              <a:spcBef>
                <a:spcPts val="0"/>
              </a:spcBef>
            </a:pPr>
            <a:r>
              <a:rPr lang="en-US" sz="2800" dirty="0"/>
              <a:t>…and frustrating for patients and doctors</a:t>
            </a:r>
          </a:p>
        </p:txBody>
      </p:sp>
      <p:pic>
        <p:nvPicPr>
          <p:cNvPr id="1026" name="Picture 2" descr="J:\Photos\123RF Stock Photo Purchased\Frustrated Female Do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982" y="952500"/>
            <a:ext cx="1827726"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J:\Photos\123RF Stock Photo Purchased\Dr talking to frustrated pati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752" y="4019550"/>
            <a:ext cx="2743200"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J:\Photos\123RF Stock Photo Purchased\Confused frustrated over medicine - older cou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2864" y="1409700"/>
            <a:ext cx="2743199"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558" y="4019550"/>
            <a:ext cx="2743200"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8256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1621410" y="152408"/>
            <a:ext cx="6912993" cy="838199"/>
          </a:xfrm>
        </p:spPr>
        <p:txBody>
          <a:bodyPr>
            <a:noAutofit/>
          </a:bodyPr>
          <a:lstStyle/>
          <a:p>
            <a:pPr algn="ctr">
              <a:spcBef>
                <a:spcPts val="0"/>
              </a:spcBef>
            </a:pPr>
            <a:r>
              <a:rPr lang="en-US" sz="2800" dirty="0" smtClean="0"/>
              <a:t>Emotional intelligence skills would help</a:t>
            </a:r>
            <a:endParaRPr lang="en-US" sz="2800"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4840" t="2713" r="4397"/>
          <a:stretch/>
        </p:blipFill>
        <p:spPr>
          <a:xfrm>
            <a:off x="971550" y="1389045"/>
            <a:ext cx="7219950" cy="3813211"/>
          </a:xfrm>
          <a:prstGeom prst="rect">
            <a:avLst/>
          </a:prstGeom>
        </p:spPr>
      </p:pic>
      <p:sp>
        <p:nvSpPr>
          <p:cNvPr id="6" name="TextBox 5"/>
          <p:cNvSpPr txBox="1"/>
          <p:nvPr/>
        </p:nvSpPr>
        <p:spPr>
          <a:xfrm>
            <a:off x="4263284" y="5390319"/>
            <a:ext cx="3319200" cy="646331"/>
          </a:xfrm>
          <a:prstGeom prst="rect">
            <a:avLst/>
          </a:prstGeom>
          <a:noFill/>
        </p:spPr>
        <p:txBody>
          <a:bodyPr wrap="square" rtlCol="0">
            <a:spAutoFit/>
          </a:bodyPr>
          <a:lstStyle/>
          <a:p>
            <a:pPr algn="r"/>
            <a:r>
              <a:rPr lang="en-US" dirty="0" smtClean="0"/>
              <a:t>Source: Bradbury, Greaves, </a:t>
            </a:r>
            <a:r>
              <a:rPr lang="en-US" u="sng" dirty="0" smtClean="0"/>
              <a:t>Emotional Intelligence </a:t>
            </a:r>
            <a:r>
              <a:rPr lang="en-US" dirty="0" smtClean="0"/>
              <a:t>2.0, 2009</a:t>
            </a:r>
            <a:endParaRPr lang="en-US" dirty="0"/>
          </a:p>
        </p:txBody>
      </p:sp>
    </p:spTree>
    <p:extLst>
      <p:ext uri="{BB962C8B-B14F-4D97-AF65-F5344CB8AC3E}">
        <p14:creationId xmlns:p14="http://schemas.microsoft.com/office/powerpoint/2010/main" val="42417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1881435" y="95848"/>
            <a:ext cx="6819505" cy="838199"/>
          </a:xfrm>
        </p:spPr>
        <p:txBody>
          <a:bodyPr>
            <a:noAutofit/>
          </a:bodyPr>
          <a:lstStyle/>
          <a:p>
            <a:r>
              <a:rPr lang="en-US" sz="2800" dirty="0"/>
              <a:t>Other definitions of emotional </a:t>
            </a:r>
            <a:r>
              <a:rPr lang="en-US" sz="2800" dirty="0" smtClean="0"/>
              <a:t>intelligence</a:t>
            </a:r>
            <a:endParaRPr lang="en-US" sz="2800" dirty="0"/>
          </a:p>
        </p:txBody>
      </p:sp>
      <p:sp>
        <p:nvSpPr>
          <p:cNvPr id="3" name="Content Placeholder 2"/>
          <p:cNvSpPr txBox="1">
            <a:spLocks/>
          </p:cNvSpPr>
          <p:nvPr/>
        </p:nvSpPr>
        <p:spPr>
          <a:xfrm>
            <a:off x="584462" y="1524008"/>
            <a:ext cx="7949941" cy="441960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“an individual characteristic that reflects the ability to monitor one’s own and others’ emotions, to discriminate among them, and to use this information to guide one’s thinking and actions”</a:t>
            </a:r>
          </a:p>
          <a:p>
            <a:pPr lvl="2"/>
            <a:r>
              <a:rPr lang="en-US" sz="2000" i="1" dirty="0" smtClean="0"/>
              <a:t>What is EI? In: Emotional Development and Emotional Intelligence: Educational Implications. New York, NY: Basic Books, 1997:3-31.</a:t>
            </a:r>
          </a:p>
          <a:p>
            <a:pPr lvl="1"/>
            <a:endParaRPr lang="en-US" sz="2000" dirty="0" smtClean="0"/>
          </a:p>
          <a:p>
            <a:r>
              <a:rPr lang="en-US" sz="2000" dirty="0" smtClean="0"/>
              <a:t>“the means to perceive and express emotions and regulate emotions in self and others”</a:t>
            </a:r>
          </a:p>
          <a:p>
            <a:pPr lvl="2"/>
            <a:r>
              <a:rPr lang="en-US" sz="2000" i="1" dirty="0" smtClean="0"/>
              <a:t>Educating for professionalism: trainees’ emotional experiences on internal medicine and pediatrics inpatient wards. </a:t>
            </a:r>
            <a:r>
              <a:rPr lang="en-US" sz="2000" i="1" dirty="0" err="1" smtClean="0"/>
              <a:t>Acad</a:t>
            </a:r>
            <a:r>
              <a:rPr lang="en-US" sz="2000" i="1" dirty="0" smtClean="0"/>
              <a:t> Medicine 2003;78:730-41</a:t>
            </a:r>
            <a:endParaRPr lang="en-US" sz="2000" i="1" dirty="0"/>
          </a:p>
        </p:txBody>
      </p:sp>
    </p:spTree>
    <p:extLst>
      <p:ext uri="{BB962C8B-B14F-4D97-AF65-F5344CB8AC3E}">
        <p14:creationId xmlns:p14="http://schemas.microsoft.com/office/powerpoint/2010/main" val="1386070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33" y="961698"/>
            <a:ext cx="7003511" cy="5188896"/>
          </a:xfrm>
          <a:prstGeom prst="rect">
            <a:avLst/>
          </a:prstGeom>
        </p:spPr>
      </p:pic>
    </p:spTree>
    <p:extLst>
      <p:ext uri="{BB962C8B-B14F-4D97-AF65-F5344CB8AC3E}">
        <p14:creationId xmlns:p14="http://schemas.microsoft.com/office/powerpoint/2010/main" val="58316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991" y="228600"/>
            <a:ext cx="7314009" cy="857251"/>
          </a:xfrm>
        </p:spPr>
        <p:txBody>
          <a:bodyPr anchor="ctr"/>
          <a:lstStyle/>
          <a:p>
            <a:pPr algn="ctr"/>
            <a:r>
              <a:rPr lang="en-US" sz="2800" dirty="0" smtClean="0">
                <a:solidFill>
                  <a:srgbClr val="C00000"/>
                </a:solidFill>
              </a:rPr>
              <a:t>Why do some employees fail at their jobs?</a:t>
            </a:r>
            <a:endParaRPr lang="en-US" sz="2800" dirty="0">
              <a:solidFill>
                <a:srgbClr val="C00000"/>
              </a:solidFill>
            </a:endParaRPr>
          </a:p>
        </p:txBody>
      </p:sp>
      <p:sp>
        <p:nvSpPr>
          <p:cNvPr id="4" name="Content Placeholder 3"/>
          <p:cNvSpPr>
            <a:spLocks noGrp="1"/>
          </p:cNvSpPr>
          <p:nvPr>
            <p:ph sz="half" idx="2"/>
          </p:nvPr>
        </p:nvSpPr>
        <p:spPr>
          <a:xfrm>
            <a:off x="629842" y="1466851"/>
            <a:ext cx="4761308" cy="3962400"/>
          </a:xfrm>
        </p:spPr>
        <p:txBody>
          <a:bodyPr anchor="ctr">
            <a:normAutofit/>
          </a:bodyPr>
          <a:lstStyle/>
          <a:p>
            <a:endParaRPr lang="en-US" dirty="0" smtClean="0"/>
          </a:p>
          <a:p>
            <a:pPr marL="0" indent="0" algn="ctr">
              <a:buNone/>
            </a:pPr>
            <a:r>
              <a:rPr lang="en-US" dirty="0" smtClean="0"/>
              <a:t>“overwhelmingly, the characteristics that define </a:t>
            </a:r>
            <a:r>
              <a:rPr lang="en-US" dirty="0" err="1" smtClean="0"/>
              <a:t>mishires</a:t>
            </a:r>
            <a:r>
              <a:rPr lang="en-US" dirty="0" smtClean="0"/>
              <a:t> (low performers) are attitudinal”</a:t>
            </a:r>
          </a:p>
          <a:p>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48970" y="1790700"/>
            <a:ext cx="2148764" cy="3042444"/>
          </a:xfrm>
        </p:spPr>
      </p:pic>
    </p:spTree>
    <p:extLst>
      <p:ext uri="{BB962C8B-B14F-4D97-AF65-F5344CB8AC3E}">
        <p14:creationId xmlns:p14="http://schemas.microsoft.com/office/powerpoint/2010/main" val="117626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3.xml><?xml version="1.0" encoding="utf-8"?>
<a:theme xmlns:a="http://schemas.openxmlformats.org/drawingml/2006/main" name="Bla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1554</TotalTime>
  <Words>1614</Words>
  <Application>Microsoft Office PowerPoint</Application>
  <PresentationFormat>On-screen Show (4:3)</PresentationFormat>
  <Paragraphs>334</Paragraphs>
  <Slides>20</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Arial</vt:lpstr>
      <vt:lpstr>Calibri</vt:lpstr>
      <vt:lpstr>Helvetica Neue</vt:lpstr>
      <vt:lpstr>Helvetica Neue Bold Condensed</vt:lpstr>
      <vt:lpstr>HelveticaNeueLT Std</vt:lpstr>
      <vt:lpstr>HelveticaNeueLT Std Med Cn</vt:lpstr>
      <vt:lpstr>Wingdings</vt:lpstr>
      <vt:lpstr>Theme1</vt:lpstr>
      <vt:lpstr>White Theme</vt:lpstr>
      <vt:lpstr>Black Theme</vt:lpstr>
      <vt:lpstr>Photo Title</vt:lpstr>
      <vt:lpstr>Photo Theme</vt:lpstr>
      <vt:lpstr>Emotional Intelligence in Physician Training:  Implications for All Learners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some employees fail at their jobs?</vt:lpstr>
      <vt:lpstr>PowerPoint Presentation</vt:lpstr>
      <vt:lpstr>PowerPoint Presentation</vt:lpstr>
      <vt:lpstr>PowerPoint Presentation</vt:lpstr>
      <vt:lpstr>PowerPoint Presentation</vt:lpstr>
      <vt:lpstr>PowerPoint Presentation</vt:lpstr>
      <vt:lpstr>What are the components  of good teaching?</vt:lpstr>
      <vt:lpstr>PowerPoint Presentation</vt:lpstr>
      <vt:lpstr>PowerPoint Presentation</vt:lpstr>
      <vt:lpstr>So… how do you stack up?</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in Physician Training: Implications for All Learners</dc:title>
  <dc:creator>gpraba01</dc:creator>
  <cp:lastModifiedBy>gpraba01</cp:lastModifiedBy>
  <cp:revision>82</cp:revision>
  <dcterms:created xsi:type="dcterms:W3CDTF">2016-02-07T18:24:21Z</dcterms:created>
  <dcterms:modified xsi:type="dcterms:W3CDTF">2016-02-11T22:21:52Z</dcterms:modified>
</cp:coreProperties>
</file>