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1" r:id="rId6"/>
    <p:sldId id="273" r:id="rId7"/>
    <p:sldId id="274" r:id="rId8"/>
    <p:sldId id="275" r:id="rId9"/>
    <p:sldId id="265" r:id="rId10"/>
    <p:sldId id="264" r:id="rId11"/>
    <p:sldId id="266" r:id="rId12"/>
    <p:sldId id="267" r:id="rId13"/>
    <p:sldId id="269" r:id="rId14"/>
    <p:sldId id="272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612A1-C49C-40F4-83C7-1A197AE38E3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2F52A-FF14-4893-BF0B-2FA43B79B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will open a module SoftChalk and show</a:t>
            </a:r>
            <a:r>
              <a:rPr lang="en-US" baseline="0" dirty="0" smtClean="0"/>
              <a:t> how to use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F52A-FF14-4893-BF0B-2FA43B79BE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5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ofL_Stri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6392"/>
            <a:ext cx="91440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3060700"/>
            <a:ext cx="9144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sz="3300" smtClean="0">
              <a:solidFill>
                <a:srgbClr val="FFFFFF"/>
              </a:solidFill>
              <a:latin typeface="Helvetica 75 Bold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9117" y="28448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2261" y="4343400"/>
            <a:ext cx="64008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C418CB-829B-4905-9755-EEEA87DF300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F3E6F-1307-4160-8009-D0F0AA2EAD77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383" y="762000"/>
            <a:ext cx="2835378" cy="13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9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418CB-829B-4905-9755-EEEA87DF300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F3E6F-1307-4160-8009-D0F0AA2E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6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418CB-829B-4905-9755-EEEA87DF300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F3E6F-1307-4160-8009-D0F0AA2E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93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00357" y="1542095"/>
            <a:ext cx="7889062" cy="4043367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Helvetica Neue"/>
                <a:cs typeface="Helvetica Neue"/>
              </a:defRPr>
            </a:lvl1pPr>
            <a:lvl2pPr>
              <a:defRPr>
                <a:latin typeface="Helvetica Neue"/>
                <a:cs typeface="Helvetica Neue"/>
              </a:defRPr>
            </a:lvl2pPr>
            <a:lvl3pPr>
              <a:defRPr>
                <a:latin typeface="Helvetica Neue"/>
                <a:cs typeface="Helvetica Neue"/>
              </a:defRPr>
            </a:lvl3pPr>
            <a:lvl4pPr>
              <a:defRPr>
                <a:latin typeface="Helvetica Neue"/>
                <a:cs typeface="Helvetica Neue"/>
              </a:defRPr>
            </a:lvl4pPr>
            <a:lvl5pPr>
              <a:defRPr>
                <a:latin typeface="Helvetica Neue"/>
                <a:cs typeface="Helvetica Neu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6"/>
          <p:cNvSpPr>
            <a:spLocks noGrp="1"/>
          </p:cNvSpPr>
          <p:nvPr>
            <p:ph type="title"/>
          </p:nvPr>
        </p:nvSpPr>
        <p:spPr>
          <a:xfrm>
            <a:off x="3337745" y="140395"/>
            <a:ext cx="5527318" cy="664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678768" y="6286313"/>
            <a:ext cx="3971083" cy="323469"/>
          </a:xfrm>
          <a:prstGeom prst="rect">
            <a:avLst/>
          </a:prstGeom>
        </p:spPr>
        <p:txBody>
          <a:bodyPr vert="horz"/>
          <a:lstStyle>
            <a:lvl1pPr algn="r">
              <a:buFontTx/>
              <a:buNone/>
              <a:defRPr sz="1690" b="1" i="0">
                <a:solidFill>
                  <a:srgbClr val="BF0E23"/>
                </a:solidFill>
                <a:latin typeface="Helvetica Neue"/>
                <a:cs typeface="Helvetica Neue"/>
              </a:defRPr>
            </a:lvl1pPr>
            <a:lvl2pPr algn="r">
              <a:buFontTx/>
              <a:buNone/>
              <a:defRPr sz="1690" b="1" i="0">
                <a:latin typeface="Helvetica Neue"/>
                <a:cs typeface="Helvetica Neue"/>
              </a:defRPr>
            </a:lvl2pPr>
            <a:lvl3pPr algn="r">
              <a:buFontTx/>
              <a:buNone/>
              <a:defRPr sz="1690" b="1" i="0">
                <a:latin typeface="Helvetica Neue"/>
                <a:cs typeface="Helvetica Neue"/>
              </a:defRPr>
            </a:lvl3pPr>
            <a:lvl4pPr algn="r">
              <a:buFontTx/>
              <a:buNone/>
              <a:defRPr sz="1690" b="1" i="0">
                <a:latin typeface="Helvetica Neue"/>
                <a:cs typeface="Helvetica Neue"/>
              </a:defRPr>
            </a:lvl4pPr>
            <a:lvl5pPr algn="r">
              <a:buFontTx/>
              <a:buNone/>
              <a:defRPr sz="1690" b="1" i="0">
                <a:latin typeface="Helvetica Neue"/>
                <a:cs typeface="Helvetica Neu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 Lef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518337" y="1447800"/>
            <a:ext cx="4078409" cy="4114800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3169"/>
            </a:lvl1pPr>
            <a:lvl2pPr marL="456250" indent="0">
              <a:buNone/>
              <a:defRPr sz="2817"/>
            </a:lvl2pPr>
            <a:lvl3pPr marL="912500" indent="0">
              <a:buNone/>
              <a:defRPr sz="2394"/>
            </a:lvl3pPr>
            <a:lvl4pPr marL="1368749" indent="0">
              <a:buNone/>
              <a:defRPr sz="1972"/>
            </a:lvl4pPr>
            <a:lvl5pPr marL="1824999" indent="0">
              <a:buNone/>
              <a:defRPr sz="1972"/>
            </a:lvl5pPr>
            <a:lvl6pPr marL="2281250" indent="0">
              <a:buNone/>
              <a:defRPr sz="1972"/>
            </a:lvl6pPr>
            <a:lvl7pPr marL="2737499" indent="0">
              <a:buNone/>
              <a:defRPr sz="1972"/>
            </a:lvl7pPr>
            <a:lvl8pPr marL="3193749" indent="0">
              <a:buNone/>
              <a:defRPr sz="1972"/>
            </a:lvl8pPr>
            <a:lvl9pPr marL="3649999" indent="0">
              <a:buNone/>
              <a:defRPr sz="197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00358" y="1447800"/>
            <a:ext cx="3756989" cy="41148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Helvetica Neue"/>
                <a:cs typeface="Helvetica Neue"/>
              </a:defRPr>
            </a:lvl1pPr>
            <a:lvl2pPr>
              <a:defRPr>
                <a:latin typeface="Helvetica Neue"/>
                <a:cs typeface="Helvetica Neue"/>
              </a:defRPr>
            </a:lvl2pPr>
            <a:lvl3pPr>
              <a:defRPr>
                <a:latin typeface="Helvetica Neue"/>
                <a:cs typeface="Helvetica Neue"/>
              </a:defRPr>
            </a:lvl3pPr>
            <a:lvl4pPr>
              <a:defRPr>
                <a:latin typeface="Helvetica Neue"/>
                <a:cs typeface="Helvetica Neue"/>
              </a:defRPr>
            </a:lvl4pPr>
            <a:lvl5pPr>
              <a:defRPr>
                <a:latin typeface="Helvetica Neue"/>
                <a:cs typeface="Helvetica Neu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6"/>
          <p:cNvSpPr>
            <a:spLocks noGrp="1"/>
          </p:cNvSpPr>
          <p:nvPr>
            <p:ph type="title"/>
          </p:nvPr>
        </p:nvSpPr>
        <p:spPr>
          <a:xfrm>
            <a:off x="3337745" y="140395"/>
            <a:ext cx="5527318" cy="664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678768" y="6286313"/>
            <a:ext cx="3971083" cy="323469"/>
          </a:xfrm>
          <a:prstGeom prst="rect">
            <a:avLst/>
          </a:prstGeom>
        </p:spPr>
        <p:txBody>
          <a:bodyPr vert="horz"/>
          <a:lstStyle>
            <a:lvl1pPr algn="r">
              <a:buFontTx/>
              <a:buNone/>
              <a:defRPr sz="1690" b="1" i="0">
                <a:solidFill>
                  <a:srgbClr val="BF0E23"/>
                </a:solidFill>
                <a:latin typeface="Helvetica Neue"/>
                <a:cs typeface="Helvetica Neue"/>
              </a:defRPr>
            </a:lvl1pPr>
            <a:lvl2pPr algn="r">
              <a:buFontTx/>
              <a:buNone/>
              <a:defRPr sz="1690" b="1" i="0">
                <a:latin typeface="Helvetica Neue"/>
                <a:cs typeface="Helvetica Neue"/>
              </a:defRPr>
            </a:lvl2pPr>
            <a:lvl3pPr algn="r">
              <a:buFontTx/>
              <a:buNone/>
              <a:defRPr sz="1690" b="1" i="0">
                <a:latin typeface="Helvetica Neue"/>
                <a:cs typeface="Helvetica Neue"/>
              </a:defRPr>
            </a:lvl3pPr>
            <a:lvl4pPr algn="r">
              <a:buFontTx/>
              <a:buNone/>
              <a:defRPr sz="1690" b="1" i="0">
                <a:latin typeface="Helvetica Neue"/>
                <a:cs typeface="Helvetica Neue"/>
              </a:defRPr>
            </a:lvl4pPr>
            <a:lvl5pPr algn="r">
              <a:buFontTx/>
              <a:buNone/>
              <a:defRPr sz="1690" b="1" i="0">
                <a:latin typeface="Helvetica Neue"/>
                <a:cs typeface="Helvetica Neu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48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418CB-829B-4905-9755-EEEA87DF300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F3E6F-1307-4160-8009-D0F0AA2E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5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418CB-829B-4905-9755-EEEA87DF300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F3E6F-1307-4160-8009-D0F0AA2E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8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418CB-829B-4905-9755-EEEA87DF300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F3E6F-1307-4160-8009-D0F0AA2E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7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418CB-829B-4905-9755-EEEA87DF300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F3E6F-1307-4160-8009-D0F0AA2E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9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418CB-829B-4905-9755-EEEA87DF300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F3E6F-1307-4160-8009-D0F0AA2E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418CB-829B-4905-9755-EEEA87DF300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F3E6F-1307-4160-8009-D0F0AA2E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7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418CB-829B-4905-9755-EEEA87DF300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F3E6F-1307-4160-8009-D0F0AA2E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6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418CB-829B-4905-9755-EEEA87DF300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F3E6F-1307-4160-8009-D0F0AA2EA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3911" y="0"/>
            <a:ext cx="680149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ea typeface="+mn-ea"/>
                <a:cs typeface="+mn-cs"/>
              </a:defRPr>
            </a:lvl1pPr>
          </a:lstStyle>
          <a:p>
            <a:fld id="{ABC418CB-829B-4905-9755-EEEA87DF300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ea typeface="+mn-ea"/>
                <a:cs typeface="+mn-cs"/>
              </a:defRPr>
            </a:lvl1pPr>
          </a:lstStyle>
          <a:p>
            <a:fld id="{3DFF3E6F-1307-4160-8009-D0F0AA2EAD77}" type="slidenum">
              <a:rPr lang="en-US" smtClean="0"/>
              <a:t>‹#›</a:t>
            </a:fld>
            <a:endParaRPr lang="en-US"/>
          </a:p>
        </p:txBody>
      </p:sp>
      <p:sp>
        <p:nvSpPr>
          <p:cNvPr id="1032" name="Line 14"/>
          <p:cNvSpPr>
            <a:spLocks noChangeShapeType="1"/>
          </p:cNvSpPr>
          <p:nvPr/>
        </p:nvSpPr>
        <p:spPr bwMode="auto">
          <a:xfrm flipV="1">
            <a:off x="1885250" y="76200"/>
            <a:ext cx="0" cy="7366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3" name="Line 16"/>
          <p:cNvSpPr>
            <a:spLocks noChangeShapeType="1"/>
          </p:cNvSpPr>
          <p:nvPr/>
        </p:nvSpPr>
        <p:spPr bwMode="auto">
          <a:xfrm>
            <a:off x="-15874" y="939800"/>
            <a:ext cx="91694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4" name="Line 18"/>
          <p:cNvSpPr>
            <a:spLocks noChangeShapeType="1"/>
          </p:cNvSpPr>
          <p:nvPr/>
        </p:nvSpPr>
        <p:spPr bwMode="auto">
          <a:xfrm>
            <a:off x="1" y="6096000"/>
            <a:ext cx="91694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8" y="114810"/>
            <a:ext cx="1314792" cy="64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8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ITC Giovanni Std Black" pitchFamily="50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ITC Giovanni Std Black" pitchFamily="50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ITC Giovanni Std Black" pitchFamily="50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ITC Giovanni Std Black" pitchFamily="50" charset="0"/>
          <a:ea typeface="ヒラギノ角ゴ Pro W3" pitchFamily="1" charset="-128"/>
          <a:cs typeface="ヒラギノ角ゴ Pro W3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ftchalkcloud.com/lesson/serve/Yadgo43t26yWrM/html" TargetMode="External"/><Relationship Id="rId7" Type="http://schemas.openxmlformats.org/officeDocument/2006/relationships/hyperlink" Target="https://softchalk.com/showcase/sample-lessons/" TargetMode="External"/><Relationship Id="rId2" Type="http://schemas.openxmlformats.org/officeDocument/2006/relationships/hyperlink" Target="https://www.softchalkcloud.com/lesson/serve/Rijk1NKYGydv8F/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ftchalkcloud.com/lesson/serve/P8uKofl4sXBiea/html" TargetMode="External"/><Relationship Id="rId5" Type="http://schemas.openxmlformats.org/officeDocument/2006/relationships/hyperlink" Target="https://softchalkcloud.com/lesson/serve/DOvR5aBwIrzNY8/html" TargetMode="External"/><Relationship Id="rId4" Type="http://schemas.openxmlformats.org/officeDocument/2006/relationships/hyperlink" Target="https://www.softchalkcloud.com/lesson/serve/mWyid8hw6raN0T/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 the Way from the Chalk Board to </a:t>
            </a:r>
            <a:r>
              <a:rPr lang="en-US"/>
              <a:t>SoftChalk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Larry Michalczyk, MSSW</a:t>
            </a:r>
          </a:p>
          <a:p>
            <a:r>
              <a:rPr lang="en-US" dirty="0" smtClean="0"/>
              <a:t>Aimee Greene, 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Reasons We Use SoftChalk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16135" y="1420913"/>
            <a:ext cx="560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can easily incorporate image, videos, </a:t>
            </a:r>
            <a:r>
              <a:rPr lang="en-US" sz="2000" dirty="0" err="1" smtClean="0"/>
              <a:t>etc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516135" y="2121511"/>
            <a:ext cx="737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SoftChalk increases your potential for regular student engagement with lessons and reports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516134" y="4965418"/>
            <a:ext cx="726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don’t want to be called a dinosaur!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516134" y="4079291"/>
            <a:ext cx="7745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want to be cool</a:t>
            </a:r>
            <a:endParaRPr lang="en-US" sz="20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7" y="4759218"/>
            <a:ext cx="485386" cy="7801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7" y="3842387"/>
            <a:ext cx="628066" cy="7943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9" y="2939745"/>
            <a:ext cx="558503" cy="7801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7" y="2109570"/>
            <a:ext cx="620567" cy="7076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0" y="1254876"/>
            <a:ext cx="520601" cy="73218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541201" y="3113585"/>
            <a:ext cx="737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SoftChalk is compatible with </a:t>
            </a:r>
            <a:r>
              <a:rPr lang="en-US" sz="2000" dirty="0" err="1" smtClean="0"/>
              <a:t>BlackBoard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212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54" y="1447800"/>
            <a:ext cx="4126692" cy="4114800"/>
          </a:xfrm>
        </p:spPr>
      </p:pic>
    </p:spTree>
    <p:extLst>
      <p:ext uri="{BB962C8B-B14F-4D97-AF65-F5344CB8AC3E}">
        <p14:creationId xmlns:p14="http://schemas.microsoft.com/office/powerpoint/2010/main" val="12927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SoftChalk Create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576" y="1143000"/>
            <a:ext cx="6410459" cy="56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Blackboard org- University Wide Training Resources for more information/handouts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Create your SoftChalk Cloud account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Contact Aimee Greene for training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Contact </a:t>
            </a:r>
            <a:r>
              <a:rPr lang="en-US" dirty="0" err="1" smtClean="0"/>
              <a:t>BlackBoard</a:t>
            </a:r>
            <a:r>
              <a:rPr lang="en-US" dirty="0" smtClean="0"/>
              <a:t> Help desk for technical support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59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t="23530" r="3391" b="22901"/>
          <a:stretch/>
        </p:blipFill>
        <p:spPr>
          <a:xfrm>
            <a:off x="169815" y="1121610"/>
            <a:ext cx="4956427" cy="2858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t="23530" r="3391" b="22901"/>
          <a:stretch/>
        </p:blipFill>
        <p:spPr>
          <a:xfrm>
            <a:off x="220391" y="1179942"/>
            <a:ext cx="5005252" cy="2886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1332390"/>
            <a:ext cx="2241507" cy="500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t="23530" r="3391" b="22901"/>
          <a:stretch/>
        </p:blipFill>
        <p:spPr>
          <a:xfrm>
            <a:off x="3857895" y="3049047"/>
            <a:ext cx="4956427" cy="2858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t="23530" r="3391" b="22901"/>
          <a:stretch/>
        </p:blipFill>
        <p:spPr>
          <a:xfrm>
            <a:off x="3908471" y="3107379"/>
            <a:ext cx="5005252" cy="28863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4364" y="2194367"/>
            <a:ext cx="426347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Aimee Greene</a:t>
            </a:r>
          </a:p>
          <a:p>
            <a:r>
              <a:rPr lang="en-US" sz="1600" dirty="0"/>
              <a:t>Assistant Director, </a:t>
            </a:r>
          </a:p>
          <a:p>
            <a:r>
              <a:rPr lang="en-US" sz="1600" dirty="0"/>
              <a:t>Instructional Design and </a:t>
            </a:r>
            <a:r>
              <a:rPr lang="en-US" sz="1600" dirty="0" smtClean="0"/>
              <a:t>Technology</a:t>
            </a:r>
          </a:p>
          <a:p>
            <a:endParaRPr lang="en-US" sz="1600" dirty="0"/>
          </a:p>
          <a:p>
            <a:r>
              <a:rPr lang="en-US" sz="1600" dirty="0"/>
              <a:t>(502) 852-4482</a:t>
            </a:r>
          </a:p>
          <a:p>
            <a:r>
              <a:rPr lang="en-US" sz="1600" dirty="0"/>
              <a:t>aimee.greene@louisville.edu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94" y="3259827"/>
            <a:ext cx="2241507" cy="5006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17571" y="4253209"/>
            <a:ext cx="42634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Larry Michalczyk</a:t>
            </a:r>
          </a:p>
          <a:p>
            <a:r>
              <a:rPr lang="en-US" sz="2000" b="1" dirty="0" smtClean="0"/>
              <a:t>Kent School of Social Work</a:t>
            </a:r>
            <a:endParaRPr lang="en-US" sz="2000" b="1" dirty="0"/>
          </a:p>
          <a:p>
            <a:endParaRPr lang="en-US" sz="1600" dirty="0"/>
          </a:p>
          <a:p>
            <a:r>
              <a:rPr lang="en-US" sz="1600" dirty="0"/>
              <a:t>(502) </a:t>
            </a:r>
            <a:r>
              <a:rPr lang="en-US" sz="1600" dirty="0" smtClean="0"/>
              <a:t>494-6950</a:t>
            </a:r>
            <a:endParaRPr lang="en-US" sz="1600" dirty="0"/>
          </a:p>
          <a:p>
            <a:r>
              <a:rPr lang="en-US" sz="1600" dirty="0" smtClean="0"/>
              <a:t>ljmich01@louisville.edu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59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ideas and approaches to incorporate online modules into your blended/online courses</a:t>
            </a:r>
          </a:p>
          <a:p>
            <a:r>
              <a:rPr lang="en-US" dirty="0" smtClean="0"/>
              <a:t>Describe the purpose and utility of SoftChalk</a:t>
            </a:r>
          </a:p>
          <a:p>
            <a:r>
              <a:rPr lang="en-US" dirty="0" smtClean="0"/>
              <a:t>Identify example modules and obtain ideas about how to create content</a:t>
            </a:r>
          </a:p>
          <a:p>
            <a:r>
              <a:rPr lang="en-US" dirty="0" smtClean="0"/>
              <a:t>Convert content into an online format using SoftChalk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SoftChalk?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“SoftChalk </a:t>
            </a:r>
            <a:r>
              <a:rPr lang="en-US" altLang="en-US" dirty="0">
                <a:ea typeface="ＭＳ Ｐゴシック" panose="020B0600070205080204" pitchFamily="34" charset="-128"/>
              </a:rPr>
              <a:t>is an award-winning e-learning authoring solution that allows educators to easily create and share engaging, interactive content.”</a:t>
            </a:r>
          </a:p>
          <a:p>
            <a:endParaRPr lang="en-US" dirty="0"/>
          </a:p>
        </p:txBody>
      </p:sp>
      <p:pic>
        <p:nvPicPr>
          <p:cNvPr id="4" name="Picture 2" descr="http://offices.depaul.edu/is/services/instructional-technology/PublishingImages/SoftChalk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7" y="3505200"/>
            <a:ext cx="3362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6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SoftChalk is </a:t>
            </a:r>
            <a:r>
              <a:rPr lang="en-US" dirty="0"/>
              <a:t>G</a:t>
            </a:r>
            <a:r>
              <a:rPr lang="en-US" dirty="0" smtClean="0"/>
              <a:t>reat </a:t>
            </a:r>
            <a:r>
              <a:rPr lang="en-US" dirty="0"/>
              <a:t>F</a:t>
            </a:r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</a:t>
            </a:r>
            <a:r>
              <a:rPr lang="en-US" dirty="0"/>
              <a:t>e-learning modules</a:t>
            </a:r>
          </a:p>
          <a:p>
            <a:r>
              <a:rPr lang="en-US" dirty="0"/>
              <a:t>Mobile delivery</a:t>
            </a:r>
          </a:p>
          <a:p>
            <a:r>
              <a:rPr lang="en-US" dirty="0"/>
              <a:t>Tracking student scores</a:t>
            </a:r>
          </a:p>
          <a:p>
            <a:r>
              <a:rPr lang="en-US" dirty="0"/>
              <a:t>Interactive self-check questions</a:t>
            </a:r>
          </a:p>
          <a:p>
            <a:r>
              <a:rPr lang="en-US" dirty="0"/>
              <a:t>Accessible content</a:t>
            </a:r>
          </a:p>
          <a:p>
            <a:r>
              <a:rPr lang="en-US" dirty="0"/>
              <a:t>And more!</a:t>
            </a:r>
          </a:p>
          <a:p>
            <a:endParaRPr lang="en-US" dirty="0"/>
          </a:p>
        </p:txBody>
      </p:sp>
      <p:pic>
        <p:nvPicPr>
          <p:cNvPr id="6" name="Picture 4" descr="http://blogs.canisius.edu/underthedome/files/2013/03/Softchalkcreate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27" y="3344934"/>
            <a:ext cx="2403404" cy="240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7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Would YOU use it?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2" b="11418"/>
          <a:stretch/>
        </p:blipFill>
        <p:spPr>
          <a:xfrm>
            <a:off x="2113911" y="1143000"/>
            <a:ext cx="4488308" cy="4813852"/>
          </a:xfrm>
        </p:spPr>
      </p:pic>
    </p:spTree>
    <p:extLst>
      <p:ext uri="{BB962C8B-B14F-4D97-AF65-F5344CB8AC3E}">
        <p14:creationId xmlns:p14="http://schemas.microsoft.com/office/powerpoint/2010/main" val="144599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Larry’s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This is my story &amp; I’m </a:t>
            </a:r>
            <a:r>
              <a:rPr lang="en-US" b="1" dirty="0" err="1" smtClean="0"/>
              <a:t>stickin</a:t>
            </a:r>
            <a:r>
              <a:rPr lang="en-US" b="1" dirty="0" smtClean="0"/>
              <a:t> to it!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Transition from PT to FT Faculty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Kent School’s transition to online education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Benefits &amp; Challenges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Future Direction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course pushed me to think beyond the obvious. I was able to explore my critical thinking skills while </a:t>
            </a:r>
            <a:r>
              <a:rPr lang="en-US" dirty="0" smtClean="0"/>
              <a:t>answering questions </a:t>
            </a:r>
            <a:r>
              <a:rPr lang="en-US" dirty="0"/>
              <a:t>through the </a:t>
            </a:r>
            <a:r>
              <a:rPr lang="en-US" dirty="0" err="1"/>
              <a:t>SoftChalk</a:t>
            </a:r>
            <a:r>
              <a:rPr lang="en-US" dirty="0"/>
              <a:t> Lessons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Prof. Michalczyk is an outstanding online professor. He was able to maximize the tools available to him to deliver </a:t>
            </a:r>
            <a:r>
              <a:rPr lang="en-US" dirty="0" smtClean="0"/>
              <a:t>a personable </a:t>
            </a:r>
            <a:r>
              <a:rPr lang="en-US" dirty="0"/>
              <a:t>instruction on a weekly basis. I enjoyed the lecture videos and his enthusiasm for the material.</a:t>
            </a:r>
          </a:p>
        </p:txBody>
      </p:sp>
    </p:spTree>
    <p:extLst>
      <p:ext uri="{BB962C8B-B14F-4D97-AF65-F5344CB8AC3E}">
        <p14:creationId xmlns:p14="http://schemas.microsoft.com/office/powerpoint/2010/main" val="4287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Social Welfare Policies and Services Introduction</a:t>
            </a:r>
            <a:endParaRPr lang="en-US" dirty="0"/>
          </a:p>
          <a:p>
            <a:r>
              <a:rPr lang="en-US" dirty="0">
                <a:hlinkClick r:id="rId3"/>
              </a:rPr>
              <a:t>Policy Analysis Frameworks</a:t>
            </a:r>
            <a:endParaRPr lang="en-US" dirty="0"/>
          </a:p>
          <a:p>
            <a:r>
              <a:rPr lang="en-US" dirty="0">
                <a:hlinkClick r:id="rId4"/>
              </a:rPr>
              <a:t>Social Work Example</a:t>
            </a:r>
            <a:endParaRPr lang="en-US" dirty="0"/>
          </a:p>
          <a:p>
            <a:r>
              <a:rPr lang="en-US" dirty="0" smtClean="0">
                <a:hlinkClick r:id="rId5"/>
              </a:rPr>
              <a:t>Biology </a:t>
            </a:r>
            <a:r>
              <a:rPr lang="en-US" dirty="0">
                <a:hlinkClick r:id="rId5"/>
              </a:rPr>
              <a:t>Lab Example</a:t>
            </a:r>
            <a:endParaRPr lang="en-US" dirty="0"/>
          </a:p>
          <a:p>
            <a:r>
              <a:rPr lang="en-US" dirty="0">
                <a:hlinkClick r:id="rId6"/>
              </a:rPr>
              <a:t>How to Use </a:t>
            </a:r>
            <a:r>
              <a:rPr lang="en-US" dirty="0" err="1">
                <a:hlinkClick r:id="rId6"/>
              </a:rPr>
              <a:t>SoftChalk</a:t>
            </a:r>
            <a:endParaRPr lang="en-US" dirty="0">
              <a:hlinkClick r:id="rId7"/>
            </a:endParaRPr>
          </a:p>
          <a:p>
            <a:r>
              <a:rPr lang="en-US" dirty="0" err="1" smtClean="0">
                <a:hlinkClick r:id="rId7"/>
              </a:rPr>
              <a:t>SoftChalk</a:t>
            </a:r>
            <a:r>
              <a:rPr lang="en-US" dirty="0" smtClean="0">
                <a:hlinkClick r:id="rId7"/>
              </a:rPr>
              <a:t> Showcase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Reasons We Use SoftChalk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16135" y="1420913"/>
            <a:ext cx="5142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PowerPoint is </a:t>
            </a:r>
            <a:r>
              <a:rPr lang="en-US" sz="2000" dirty="0" err="1" smtClean="0"/>
              <a:t>sooooooo</a:t>
            </a:r>
            <a:r>
              <a:rPr lang="en-US" sz="2000" dirty="0" smtClean="0"/>
              <a:t> boring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516135" y="2307039"/>
            <a:ext cx="737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don’t want to cause death by PowerPoint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516134" y="4965418"/>
            <a:ext cx="726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SoftChalk provides a professional visually appealing display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516134" y="3193165"/>
            <a:ext cx="726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SoftChalk is easy to learn and use for faculty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516134" y="4079291"/>
            <a:ext cx="7745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SoftChalk provides interactive work for students</a:t>
            </a:r>
            <a:endParaRPr lang="en-US" sz="2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2" y="1249056"/>
            <a:ext cx="375574" cy="6036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6" y="4841799"/>
            <a:ext cx="481897" cy="662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39" y="3930850"/>
            <a:ext cx="432997" cy="6175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39" y="2957433"/>
            <a:ext cx="501337" cy="6358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39" y="2119668"/>
            <a:ext cx="463364" cy="622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6" y="1231350"/>
            <a:ext cx="457823" cy="63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All the Way from the Chalk Board to SoftChalk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What we will do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What is SoftChalk?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SoftChalk is Great For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Why Would YOU use it?&amp;quot;&quot;/&gt;&lt;property id=&quot;20307&quot; value=&quot;271&quot;/&gt;&lt;/object&gt;&lt;object type=&quot;3&quot; unique_id=&quot;10011&quot;&gt;&lt;property id=&quot;20148&quot; value=&quot;5&quot;/&gt;&lt;property id=&quot;20300&quot; value=&quot;Slide 9 - &amp;quot;Top 10 Reasons We Use SoftChalk&amp;quot;&quot;/&gt;&lt;property id=&quot;20307&quot; value=&quot;265&quot;/&gt;&lt;/object&gt;&lt;object type=&quot;3&quot; unique_id=&quot;10012&quot;&gt;&lt;property id=&quot;20148&quot; value=&quot;5&quot;/&gt;&lt;property id=&quot;20300&quot; value=&quot;Slide 10 - &amp;quot;Top 10 Reasons We Use SoftChalk&amp;quot;&quot;/&gt;&lt;property id=&quot;20307&quot; value=&quot;264&quot;/&gt;&lt;/object&gt;&lt;object type=&quot;3&quot; unique_id=&quot;10013&quot;&gt;&lt;property id=&quot;20148&quot; value=&quot;5&quot;/&gt;&lt;property id=&quot;20300&quot; value=&quot;Slide 11 - &amp;quot;Questions?&amp;quot;&quot;/&gt;&lt;property id=&quot;20307&quot; value=&quot;266&quot;/&gt;&lt;/object&gt;&lt;object type=&quot;3&quot; unique_id=&quot;10014&quot;&gt;&lt;property id=&quot;20148&quot; value=&quot;5&quot;/&gt;&lt;property id=&quot;20300&quot; value=&quot;Slide 12 - &amp;quot;SoftChalk Create&amp;quot;&quot;/&gt;&lt;property id=&quot;20307&quot; value=&quot;267&quot;/&gt;&lt;/object&gt;&lt;object type=&quot;3&quot; unique_id=&quot;10015&quot;&gt;&lt;property id=&quot;20148&quot; value=&quot;5&quot;/&gt;&lt;property id=&quot;20300&quot; value=&quot;Slide 13 - &amp;quot;What happens from here?&amp;quot;&quot;/&gt;&lt;property id=&quot;20307&quot; value=&quot;269&quot;/&gt;&lt;/object&gt;&lt;object type=&quot;3&quot; unique_id=&quot;22532&quot;&gt;&lt;property id=&quot;20148&quot; value=&quot;5&quot;/&gt;&lt;property id=&quot;20300&quot; value=&quot;Slide 14 - &amp;quot;Contact Information&amp;quot;&quot;/&gt;&lt;property id=&quot;20307&quot; value=&quot;272&quot;/&gt;&lt;/object&gt;&lt;object type=&quot;3&quot; unique_id=&quot;22682&quot;&gt;&lt;property id=&quot;20148&quot; value=&quot;5&quot;/&gt;&lt;property id=&quot;20300&quot; value=&quot;Slide 6 - &amp;quot;Larry’s Story&amp;quot;&quot;/&gt;&lt;property id=&quot;20307&quot; value=&quot;273&quot;/&gt;&lt;/object&gt;&lt;object type=&quot;3&quot; unique_id=&quot;22683&quot;&gt;&lt;property id=&quot;20148&quot; value=&quot;5&quot;/&gt;&lt;property id=&quot;20300&quot; value=&quot;Slide 7 - &amp;quot;Student Reflections&amp;quot;&quot;/&gt;&lt;property id=&quot;20307&quot; value=&quot;274&quot;/&gt;&lt;/object&gt;&lt;object type=&quot;3&quot; unique_id=&quot;22684&quot;&gt;&lt;property id=&quot;20148&quot; value=&quot;5&quot;/&gt;&lt;property id=&quot;20300&quot; value=&quot;Slide 8 - &amp;quot;Example Modules&amp;quot;&quot;/&gt;&lt;property id=&quot;20307&quot; value=&quot;275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lphi branding">
  <a:themeElements>
    <a:clrScheme name="Blank Presentatio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00D00"/>
      </a:accent1>
      <a:accent2>
        <a:srgbClr val="800000"/>
      </a:accent2>
      <a:accent3>
        <a:srgbClr val="FFFFFF"/>
      </a:accent3>
      <a:accent4>
        <a:srgbClr val="000000"/>
      </a:accent4>
      <a:accent5>
        <a:srgbClr val="D4AAAA"/>
      </a:accent5>
      <a:accent6>
        <a:srgbClr val="730000"/>
      </a:accent6>
      <a:hlink>
        <a:srgbClr val="CC0000"/>
      </a:hlink>
      <a:folHlink>
        <a:srgbClr val="FF0000"/>
      </a:folHlink>
    </a:clrScheme>
    <a:fontScheme name="Giovanni">
      <a:majorFont>
        <a:latin typeface="ITC Giovanni Std Black"/>
        <a:ea typeface="ヒラギノ角ゴ Pro W3"/>
        <a:cs typeface=""/>
      </a:majorFont>
      <a:minorFont>
        <a:latin typeface="ITC Giovanni Std Book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00D00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D4AAAA"/>
        </a:accent5>
        <a:accent6>
          <a:srgbClr val="730000"/>
        </a:accent6>
        <a:hlink>
          <a:srgbClr val="CC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phi branding" id="{F68EEFA1-0484-4749-AE49-D6A3E70E3991}" vid="{E983879F-52D3-43B4-AB15-2D046DA109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delphi branding</Template>
  <TotalTime>109</TotalTime>
  <Words>377</Words>
  <Application>Microsoft Office PowerPoint</Application>
  <PresentationFormat>On-screen Show (4:3)</PresentationFormat>
  <Paragraphs>73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Helvetica 75 Bold</vt:lpstr>
      <vt:lpstr>Helvetica Neue</vt:lpstr>
      <vt:lpstr>ITC Giovanni Std Black</vt:lpstr>
      <vt:lpstr>ITC Giovanni Std Book</vt:lpstr>
      <vt:lpstr>ヒラギノ角ゴ Pro W3</vt:lpstr>
      <vt:lpstr>delphi branding</vt:lpstr>
      <vt:lpstr>All the Way from the Chalk Board to SoftChalk</vt:lpstr>
      <vt:lpstr>What we will do</vt:lpstr>
      <vt:lpstr>What is SoftChalk?</vt:lpstr>
      <vt:lpstr>SoftChalk is Great For</vt:lpstr>
      <vt:lpstr>Why Would YOU use it?</vt:lpstr>
      <vt:lpstr>Larry’s Story</vt:lpstr>
      <vt:lpstr>Student Reflections</vt:lpstr>
      <vt:lpstr>Example Modules</vt:lpstr>
      <vt:lpstr>Top 10 Reasons We Use SoftChalk</vt:lpstr>
      <vt:lpstr>Top 10 Reasons We Use SoftChalk</vt:lpstr>
      <vt:lpstr>Questions?</vt:lpstr>
      <vt:lpstr>SoftChalk Create</vt:lpstr>
      <vt:lpstr>What happens from here?</vt:lpstr>
      <vt:lpstr>Contact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Greene,Aimee C</dc:creator>
  <cp:lastModifiedBy>Greene,Aimee C</cp:lastModifiedBy>
  <cp:revision>19</cp:revision>
  <dcterms:created xsi:type="dcterms:W3CDTF">2015-09-13T20:14:16Z</dcterms:created>
  <dcterms:modified xsi:type="dcterms:W3CDTF">2016-02-11T14:26:59Z</dcterms:modified>
</cp:coreProperties>
</file>