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32"/>
  </p:notesMasterIdLst>
  <p:sldIdLst>
    <p:sldId id="256" r:id="rId2"/>
    <p:sldId id="264" r:id="rId3"/>
    <p:sldId id="273" r:id="rId4"/>
    <p:sldId id="280" r:id="rId5"/>
    <p:sldId id="278" r:id="rId6"/>
    <p:sldId id="300" r:id="rId7"/>
    <p:sldId id="281" r:id="rId8"/>
    <p:sldId id="282" r:id="rId9"/>
    <p:sldId id="283" r:id="rId10"/>
    <p:sldId id="262" r:id="rId11"/>
    <p:sldId id="286" r:id="rId12"/>
    <p:sldId id="287" r:id="rId13"/>
    <p:sldId id="285" r:id="rId14"/>
    <p:sldId id="288" r:id="rId15"/>
    <p:sldId id="289" r:id="rId16"/>
    <p:sldId id="290" r:id="rId17"/>
    <p:sldId id="302" r:id="rId18"/>
    <p:sldId id="291" r:id="rId19"/>
    <p:sldId id="294" r:id="rId20"/>
    <p:sldId id="293" r:id="rId21"/>
    <p:sldId id="305" r:id="rId22"/>
    <p:sldId id="296" r:id="rId23"/>
    <p:sldId id="303" r:id="rId24"/>
    <p:sldId id="304" r:id="rId25"/>
    <p:sldId id="297" r:id="rId26"/>
    <p:sldId id="301" r:id="rId27"/>
    <p:sldId id="276" r:id="rId28"/>
    <p:sldId id="275" r:id="rId29"/>
    <p:sldId id="298" r:id="rId30"/>
    <p:sldId id="299" r:id="rId3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2932" autoAdjust="0"/>
  </p:normalViewPr>
  <p:slideViewPr>
    <p:cSldViewPr snapToGrid="0">
      <p:cViewPr varScale="1">
        <p:scale>
          <a:sx n="37" d="100"/>
          <a:sy n="37" d="100"/>
        </p:scale>
        <p:origin x="212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2D6C4-B30E-47DE-AC7C-AD8E8D4D1C2D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881F127-8AE4-49FF-9ADB-7FF768B69317}">
      <dgm:prSet phldrT="[Text]"/>
      <dgm:spPr/>
      <dgm:t>
        <a:bodyPr/>
        <a:lstStyle/>
        <a:p>
          <a:r>
            <a:rPr lang="en-US" dirty="0" smtClean="0"/>
            <a:t>Structured in-class Collaborative Activities</a:t>
          </a:r>
          <a:endParaRPr lang="en-US" dirty="0"/>
        </a:p>
      </dgm:t>
    </dgm:pt>
    <dgm:pt modelId="{61612B26-2F75-4659-8271-4ADBD13B1297}" type="parTrans" cxnId="{0B1F3F28-55FD-43E9-B62E-4F818E0F13A7}">
      <dgm:prSet/>
      <dgm:spPr/>
      <dgm:t>
        <a:bodyPr/>
        <a:lstStyle/>
        <a:p>
          <a:endParaRPr lang="en-US"/>
        </a:p>
      </dgm:t>
    </dgm:pt>
    <dgm:pt modelId="{8150734E-2D8E-4DBF-9676-7E030D5FDA71}" type="sibTrans" cxnId="{0B1F3F28-55FD-43E9-B62E-4F818E0F13A7}">
      <dgm:prSet/>
      <dgm:spPr/>
      <dgm:t>
        <a:bodyPr/>
        <a:lstStyle/>
        <a:p>
          <a:endParaRPr lang="en-US"/>
        </a:p>
      </dgm:t>
    </dgm:pt>
    <dgm:pt modelId="{82625A3B-2394-4896-B4FE-EC83E2AF2049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 smtClean="0"/>
            <a:t>Readiness Assessment Tests</a:t>
          </a:r>
          <a:endParaRPr lang="en-US" dirty="0"/>
        </a:p>
      </dgm:t>
    </dgm:pt>
    <dgm:pt modelId="{49AEEE38-21C6-4FDA-926B-184636887856}" type="parTrans" cxnId="{11E61E51-7568-4D28-B118-DE1DCB074027}">
      <dgm:prSet/>
      <dgm:spPr/>
      <dgm:t>
        <a:bodyPr/>
        <a:lstStyle/>
        <a:p>
          <a:endParaRPr lang="en-US"/>
        </a:p>
      </dgm:t>
    </dgm:pt>
    <dgm:pt modelId="{FABF3BE9-C303-42F1-8F13-09E93CA8034A}" type="sibTrans" cxnId="{11E61E51-7568-4D28-B118-DE1DCB074027}">
      <dgm:prSet/>
      <dgm:spPr/>
      <dgm:t>
        <a:bodyPr/>
        <a:lstStyle/>
        <a:p>
          <a:endParaRPr lang="en-US"/>
        </a:p>
      </dgm:t>
    </dgm:pt>
    <dgm:pt modelId="{9A1127D7-809A-49F9-B485-31FBCB8041AF}">
      <dgm:prSet phldrT="[Text]"/>
      <dgm:spPr/>
      <dgm:t>
        <a:bodyPr/>
        <a:lstStyle/>
        <a:p>
          <a:r>
            <a:rPr lang="en-US" dirty="0" smtClean="0"/>
            <a:t>Before Class Materials</a:t>
          </a:r>
          <a:endParaRPr lang="en-US" dirty="0"/>
        </a:p>
      </dgm:t>
    </dgm:pt>
    <dgm:pt modelId="{1D984B4E-BB7D-4DB7-937F-5E3719C04CC2}" type="parTrans" cxnId="{532AA3E6-1F72-4733-8280-EEB8EE01030B}">
      <dgm:prSet/>
      <dgm:spPr/>
      <dgm:t>
        <a:bodyPr/>
        <a:lstStyle/>
        <a:p>
          <a:endParaRPr lang="en-US"/>
        </a:p>
      </dgm:t>
    </dgm:pt>
    <dgm:pt modelId="{00468827-3203-46C0-9777-3B86965B49A2}" type="sibTrans" cxnId="{532AA3E6-1F72-4733-8280-EEB8EE01030B}">
      <dgm:prSet/>
      <dgm:spPr/>
      <dgm:t>
        <a:bodyPr/>
        <a:lstStyle/>
        <a:p>
          <a:endParaRPr lang="en-US"/>
        </a:p>
      </dgm:t>
    </dgm:pt>
    <dgm:pt modelId="{44B20C27-C9C0-4355-BDAF-72772024B213}" type="pres">
      <dgm:prSet presAssocID="{D4D2D6C4-B30E-47DE-AC7C-AD8E8D4D1C2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0D9D09E-0C2D-48DF-B769-F785F9F7B145}" type="pres">
      <dgm:prSet presAssocID="{8881F127-8AE4-49FF-9ADB-7FF768B6931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EAD41-B771-4E25-AE86-FB80992BBC8B}" type="pres">
      <dgm:prSet presAssocID="{8881F127-8AE4-49FF-9ADB-7FF768B69317}" presName="gear1srcNode" presStyleLbl="node1" presStyleIdx="0" presStyleCnt="3"/>
      <dgm:spPr/>
      <dgm:t>
        <a:bodyPr/>
        <a:lstStyle/>
        <a:p>
          <a:endParaRPr lang="en-US"/>
        </a:p>
      </dgm:t>
    </dgm:pt>
    <dgm:pt modelId="{279DF616-1441-40E5-8C43-720380F8D2A5}" type="pres">
      <dgm:prSet presAssocID="{8881F127-8AE4-49FF-9ADB-7FF768B69317}" presName="gear1dstNode" presStyleLbl="node1" presStyleIdx="0" presStyleCnt="3"/>
      <dgm:spPr/>
      <dgm:t>
        <a:bodyPr/>
        <a:lstStyle/>
        <a:p>
          <a:endParaRPr lang="en-US"/>
        </a:p>
      </dgm:t>
    </dgm:pt>
    <dgm:pt modelId="{E9DF05BC-5EE0-4794-B14B-D827930E85BB}" type="pres">
      <dgm:prSet presAssocID="{82625A3B-2394-4896-B4FE-EC83E2AF204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72788-7C5C-4642-9ACD-58E17842219F}" type="pres">
      <dgm:prSet presAssocID="{82625A3B-2394-4896-B4FE-EC83E2AF2049}" presName="gear2srcNode" presStyleLbl="node1" presStyleIdx="1" presStyleCnt="3"/>
      <dgm:spPr/>
      <dgm:t>
        <a:bodyPr/>
        <a:lstStyle/>
        <a:p>
          <a:endParaRPr lang="en-US"/>
        </a:p>
      </dgm:t>
    </dgm:pt>
    <dgm:pt modelId="{2E46B905-E0D3-4931-B445-3D07C8BF65DD}" type="pres">
      <dgm:prSet presAssocID="{82625A3B-2394-4896-B4FE-EC83E2AF2049}" presName="gear2dstNode" presStyleLbl="node1" presStyleIdx="1" presStyleCnt="3"/>
      <dgm:spPr/>
      <dgm:t>
        <a:bodyPr/>
        <a:lstStyle/>
        <a:p>
          <a:endParaRPr lang="en-US"/>
        </a:p>
      </dgm:t>
    </dgm:pt>
    <dgm:pt modelId="{3D1FEBF1-552F-4E51-BD98-BA01EC3B4310}" type="pres">
      <dgm:prSet presAssocID="{9A1127D7-809A-49F9-B485-31FBCB8041AF}" presName="gear3" presStyleLbl="node1" presStyleIdx="2" presStyleCnt="3"/>
      <dgm:spPr/>
      <dgm:t>
        <a:bodyPr/>
        <a:lstStyle/>
        <a:p>
          <a:endParaRPr lang="en-US"/>
        </a:p>
      </dgm:t>
    </dgm:pt>
    <dgm:pt modelId="{67B529AC-D1C5-4368-8452-5598B0CCF195}" type="pres">
      <dgm:prSet presAssocID="{9A1127D7-809A-49F9-B485-31FBCB8041A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27553-115F-44D6-954B-3AE8670CD371}" type="pres">
      <dgm:prSet presAssocID="{9A1127D7-809A-49F9-B485-31FBCB8041AF}" presName="gear3srcNode" presStyleLbl="node1" presStyleIdx="2" presStyleCnt="3"/>
      <dgm:spPr/>
      <dgm:t>
        <a:bodyPr/>
        <a:lstStyle/>
        <a:p>
          <a:endParaRPr lang="en-US"/>
        </a:p>
      </dgm:t>
    </dgm:pt>
    <dgm:pt modelId="{ADE79FAA-9C8C-48C2-9921-254F803B9C7C}" type="pres">
      <dgm:prSet presAssocID="{9A1127D7-809A-49F9-B485-31FBCB8041AF}" presName="gear3dstNode" presStyleLbl="node1" presStyleIdx="2" presStyleCnt="3"/>
      <dgm:spPr/>
      <dgm:t>
        <a:bodyPr/>
        <a:lstStyle/>
        <a:p>
          <a:endParaRPr lang="en-US"/>
        </a:p>
      </dgm:t>
    </dgm:pt>
    <dgm:pt modelId="{6DA7BCB8-E542-4BB6-9067-E94BDEF77C01}" type="pres">
      <dgm:prSet presAssocID="{8150734E-2D8E-4DBF-9676-7E030D5FDA71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40554FA-06A6-49AB-80E2-0BB760B30CF8}" type="pres">
      <dgm:prSet presAssocID="{FABF3BE9-C303-42F1-8F13-09E93CA8034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F1914753-DD27-4A53-9BC7-F89BD503871D}" type="pres">
      <dgm:prSet presAssocID="{00468827-3203-46C0-9777-3B86965B49A2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CBCC243-AD7C-4454-89B4-1386F069E14F}" type="presOf" srcId="{00468827-3203-46C0-9777-3B86965B49A2}" destId="{F1914753-DD27-4A53-9BC7-F89BD503871D}" srcOrd="0" destOrd="0" presId="urn:microsoft.com/office/officeart/2005/8/layout/gear1"/>
    <dgm:cxn modelId="{F84115DA-FC4C-4DC6-8FF2-2053ACE64944}" type="presOf" srcId="{8881F127-8AE4-49FF-9ADB-7FF768B69317}" destId="{259EAD41-B771-4E25-AE86-FB80992BBC8B}" srcOrd="1" destOrd="0" presId="urn:microsoft.com/office/officeart/2005/8/layout/gear1"/>
    <dgm:cxn modelId="{2C4DBF83-6281-4291-A601-5F70BEC5ACB1}" type="presOf" srcId="{8881F127-8AE4-49FF-9ADB-7FF768B69317}" destId="{70D9D09E-0C2D-48DF-B769-F785F9F7B145}" srcOrd="0" destOrd="0" presId="urn:microsoft.com/office/officeart/2005/8/layout/gear1"/>
    <dgm:cxn modelId="{ADFC3410-3E43-4A92-B05A-48B85E289337}" type="presOf" srcId="{8150734E-2D8E-4DBF-9676-7E030D5FDA71}" destId="{6DA7BCB8-E542-4BB6-9067-E94BDEF77C01}" srcOrd="0" destOrd="0" presId="urn:microsoft.com/office/officeart/2005/8/layout/gear1"/>
    <dgm:cxn modelId="{532AA3E6-1F72-4733-8280-EEB8EE01030B}" srcId="{D4D2D6C4-B30E-47DE-AC7C-AD8E8D4D1C2D}" destId="{9A1127D7-809A-49F9-B485-31FBCB8041AF}" srcOrd="2" destOrd="0" parTransId="{1D984B4E-BB7D-4DB7-937F-5E3719C04CC2}" sibTransId="{00468827-3203-46C0-9777-3B86965B49A2}"/>
    <dgm:cxn modelId="{AA8CFC45-6362-44B6-B0D5-0B66C695B449}" type="presOf" srcId="{8881F127-8AE4-49FF-9ADB-7FF768B69317}" destId="{279DF616-1441-40E5-8C43-720380F8D2A5}" srcOrd="2" destOrd="0" presId="urn:microsoft.com/office/officeart/2005/8/layout/gear1"/>
    <dgm:cxn modelId="{871B5426-1451-4C93-801D-42DDE7D9C9D7}" type="presOf" srcId="{9A1127D7-809A-49F9-B485-31FBCB8041AF}" destId="{67B529AC-D1C5-4368-8452-5598B0CCF195}" srcOrd="1" destOrd="0" presId="urn:microsoft.com/office/officeart/2005/8/layout/gear1"/>
    <dgm:cxn modelId="{3AD2161E-0379-46CD-BB02-316524BBFB07}" type="presOf" srcId="{9A1127D7-809A-49F9-B485-31FBCB8041AF}" destId="{ADE79FAA-9C8C-48C2-9921-254F803B9C7C}" srcOrd="3" destOrd="0" presId="urn:microsoft.com/office/officeart/2005/8/layout/gear1"/>
    <dgm:cxn modelId="{358E24A6-D839-4A47-B697-277FBC97E03D}" type="presOf" srcId="{82625A3B-2394-4896-B4FE-EC83E2AF2049}" destId="{2E46B905-E0D3-4931-B445-3D07C8BF65DD}" srcOrd="2" destOrd="0" presId="urn:microsoft.com/office/officeart/2005/8/layout/gear1"/>
    <dgm:cxn modelId="{11E61E51-7568-4D28-B118-DE1DCB074027}" srcId="{D4D2D6C4-B30E-47DE-AC7C-AD8E8D4D1C2D}" destId="{82625A3B-2394-4896-B4FE-EC83E2AF2049}" srcOrd="1" destOrd="0" parTransId="{49AEEE38-21C6-4FDA-926B-184636887856}" sibTransId="{FABF3BE9-C303-42F1-8F13-09E93CA8034A}"/>
    <dgm:cxn modelId="{30099373-CE55-4F50-A58B-1CCBBB4062E2}" type="presOf" srcId="{82625A3B-2394-4896-B4FE-EC83E2AF2049}" destId="{8E872788-7C5C-4642-9ACD-58E17842219F}" srcOrd="1" destOrd="0" presId="urn:microsoft.com/office/officeart/2005/8/layout/gear1"/>
    <dgm:cxn modelId="{1CAC2F5D-F30B-40A8-96E5-CEFB14A5F703}" type="presOf" srcId="{FABF3BE9-C303-42F1-8F13-09E93CA8034A}" destId="{840554FA-06A6-49AB-80E2-0BB760B30CF8}" srcOrd="0" destOrd="0" presId="urn:microsoft.com/office/officeart/2005/8/layout/gear1"/>
    <dgm:cxn modelId="{0B1F3F28-55FD-43E9-B62E-4F818E0F13A7}" srcId="{D4D2D6C4-B30E-47DE-AC7C-AD8E8D4D1C2D}" destId="{8881F127-8AE4-49FF-9ADB-7FF768B69317}" srcOrd="0" destOrd="0" parTransId="{61612B26-2F75-4659-8271-4ADBD13B1297}" sibTransId="{8150734E-2D8E-4DBF-9676-7E030D5FDA71}"/>
    <dgm:cxn modelId="{C0133F21-D2C1-45BB-818E-CC8A4EFEB593}" type="presOf" srcId="{D4D2D6C4-B30E-47DE-AC7C-AD8E8D4D1C2D}" destId="{44B20C27-C9C0-4355-BDAF-72772024B213}" srcOrd="0" destOrd="0" presId="urn:microsoft.com/office/officeart/2005/8/layout/gear1"/>
    <dgm:cxn modelId="{6080B93F-213A-4895-B264-A6BDF311EA25}" type="presOf" srcId="{9A1127D7-809A-49F9-B485-31FBCB8041AF}" destId="{FE527553-115F-44D6-954B-3AE8670CD371}" srcOrd="2" destOrd="0" presId="urn:microsoft.com/office/officeart/2005/8/layout/gear1"/>
    <dgm:cxn modelId="{9A943B43-957F-4B0E-A077-FBA858952831}" type="presOf" srcId="{82625A3B-2394-4896-B4FE-EC83E2AF2049}" destId="{E9DF05BC-5EE0-4794-B14B-D827930E85BB}" srcOrd="0" destOrd="0" presId="urn:microsoft.com/office/officeart/2005/8/layout/gear1"/>
    <dgm:cxn modelId="{8562D744-A0A8-4500-862D-53A2FCD980CA}" type="presOf" srcId="{9A1127D7-809A-49F9-B485-31FBCB8041AF}" destId="{3D1FEBF1-552F-4E51-BD98-BA01EC3B4310}" srcOrd="0" destOrd="0" presId="urn:microsoft.com/office/officeart/2005/8/layout/gear1"/>
    <dgm:cxn modelId="{94B64659-F150-46C3-BC16-A450F3A133B4}" type="presParOf" srcId="{44B20C27-C9C0-4355-BDAF-72772024B213}" destId="{70D9D09E-0C2D-48DF-B769-F785F9F7B145}" srcOrd="0" destOrd="0" presId="urn:microsoft.com/office/officeart/2005/8/layout/gear1"/>
    <dgm:cxn modelId="{2085E045-E000-4E78-9791-107854C4163A}" type="presParOf" srcId="{44B20C27-C9C0-4355-BDAF-72772024B213}" destId="{259EAD41-B771-4E25-AE86-FB80992BBC8B}" srcOrd="1" destOrd="0" presId="urn:microsoft.com/office/officeart/2005/8/layout/gear1"/>
    <dgm:cxn modelId="{37D9E3CB-3145-436F-B327-1007753FB461}" type="presParOf" srcId="{44B20C27-C9C0-4355-BDAF-72772024B213}" destId="{279DF616-1441-40E5-8C43-720380F8D2A5}" srcOrd="2" destOrd="0" presId="urn:microsoft.com/office/officeart/2005/8/layout/gear1"/>
    <dgm:cxn modelId="{418062D1-12C1-4454-9314-8709477C57FD}" type="presParOf" srcId="{44B20C27-C9C0-4355-BDAF-72772024B213}" destId="{E9DF05BC-5EE0-4794-B14B-D827930E85BB}" srcOrd="3" destOrd="0" presId="urn:microsoft.com/office/officeart/2005/8/layout/gear1"/>
    <dgm:cxn modelId="{87E86603-1660-455C-93E8-F7187F8AC4AB}" type="presParOf" srcId="{44B20C27-C9C0-4355-BDAF-72772024B213}" destId="{8E872788-7C5C-4642-9ACD-58E17842219F}" srcOrd="4" destOrd="0" presId="urn:microsoft.com/office/officeart/2005/8/layout/gear1"/>
    <dgm:cxn modelId="{B279BEF8-13D4-42C3-AF34-CF8168CBCD5E}" type="presParOf" srcId="{44B20C27-C9C0-4355-BDAF-72772024B213}" destId="{2E46B905-E0D3-4931-B445-3D07C8BF65DD}" srcOrd="5" destOrd="0" presId="urn:microsoft.com/office/officeart/2005/8/layout/gear1"/>
    <dgm:cxn modelId="{ADDBC390-0DE7-4384-8C40-08697EB207B2}" type="presParOf" srcId="{44B20C27-C9C0-4355-BDAF-72772024B213}" destId="{3D1FEBF1-552F-4E51-BD98-BA01EC3B4310}" srcOrd="6" destOrd="0" presId="urn:microsoft.com/office/officeart/2005/8/layout/gear1"/>
    <dgm:cxn modelId="{822F28E0-5300-4A6F-A09F-D34E09292686}" type="presParOf" srcId="{44B20C27-C9C0-4355-BDAF-72772024B213}" destId="{67B529AC-D1C5-4368-8452-5598B0CCF195}" srcOrd="7" destOrd="0" presId="urn:microsoft.com/office/officeart/2005/8/layout/gear1"/>
    <dgm:cxn modelId="{51548DAD-D697-4EE9-99FB-09AEB9CBBEC1}" type="presParOf" srcId="{44B20C27-C9C0-4355-BDAF-72772024B213}" destId="{FE527553-115F-44D6-954B-3AE8670CD371}" srcOrd="8" destOrd="0" presId="urn:microsoft.com/office/officeart/2005/8/layout/gear1"/>
    <dgm:cxn modelId="{98CCF999-223D-4795-8BA0-19A04DDF8BC6}" type="presParOf" srcId="{44B20C27-C9C0-4355-BDAF-72772024B213}" destId="{ADE79FAA-9C8C-48C2-9921-254F803B9C7C}" srcOrd="9" destOrd="0" presId="urn:microsoft.com/office/officeart/2005/8/layout/gear1"/>
    <dgm:cxn modelId="{40513A9D-EB4E-4FD4-A630-5D4D7E0B31CB}" type="presParOf" srcId="{44B20C27-C9C0-4355-BDAF-72772024B213}" destId="{6DA7BCB8-E542-4BB6-9067-E94BDEF77C01}" srcOrd="10" destOrd="0" presId="urn:microsoft.com/office/officeart/2005/8/layout/gear1"/>
    <dgm:cxn modelId="{7D908895-CABD-4CEA-A95A-D9DB9E243D32}" type="presParOf" srcId="{44B20C27-C9C0-4355-BDAF-72772024B213}" destId="{840554FA-06A6-49AB-80E2-0BB760B30CF8}" srcOrd="11" destOrd="0" presId="urn:microsoft.com/office/officeart/2005/8/layout/gear1"/>
    <dgm:cxn modelId="{C7C1B3B6-483B-49D3-8969-6B43BEF63DC1}" type="presParOf" srcId="{44B20C27-C9C0-4355-BDAF-72772024B213}" destId="{F1914753-DD27-4A53-9BC7-F89BD503871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9D09E-0C2D-48DF-B769-F785F9F7B145}">
      <dsp:nvSpPr>
        <dsp:cNvPr id="0" name=""/>
        <dsp:cNvSpPr/>
      </dsp:nvSpPr>
      <dsp:spPr>
        <a:xfrm>
          <a:off x="3143632" y="1800507"/>
          <a:ext cx="2200620" cy="220062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Structured in-class Collaborative Activities</a:t>
          </a:r>
          <a:endParaRPr lang="en-US" sz="1100" kern="1200" dirty="0"/>
        </a:p>
      </dsp:txBody>
      <dsp:txXfrm>
        <a:off x="3586055" y="2315992"/>
        <a:ext cx="1315774" cy="1131164"/>
      </dsp:txXfrm>
    </dsp:sp>
    <dsp:sp modelId="{E9DF05BC-5EE0-4794-B14B-D827930E85BB}">
      <dsp:nvSpPr>
        <dsp:cNvPr id="0" name=""/>
        <dsp:cNvSpPr/>
      </dsp:nvSpPr>
      <dsp:spPr>
        <a:xfrm>
          <a:off x="1863271" y="1280360"/>
          <a:ext cx="1600451" cy="160045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Readiness Assessment Tests</a:t>
          </a:r>
          <a:endParaRPr lang="en-US" sz="1100" kern="1200" dirty="0"/>
        </a:p>
      </dsp:txBody>
      <dsp:txXfrm>
        <a:off x="2266189" y="1685714"/>
        <a:ext cx="794615" cy="789743"/>
      </dsp:txXfrm>
    </dsp:sp>
    <dsp:sp modelId="{3D1FEBF1-552F-4E51-BD98-BA01EC3B4310}">
      <dsp:nvSpPr>
        <dsp:cNvPr id="0" name=""/>
        <dsp:cNvSpPr/>
      </dsp:nvSpPr>
      <dsp:spPr>
        <a:xfrm rot="20700000">
          <a:off x="2759687" y="176212"/>
          <a:ext cx="1568115" cy="156811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Before Class Materials</a:t>
          </a:r>
          <a:endParaRPr lang="en-US" sz="1100" kern="1200" dirty="0"/>
        </a:p>
      </dsp:txBody>
      <dsp:txXfrm rot="-20700000">
        <a:off x="3103621" y="520146"/>
        <a:ext cx="880248" cy="880248"/>
      </dsp:txXfrm>
    </dsp:sp>
    <dsp:sp modelId="{6DA7BCB8-E542-4BB6-9067-E94BDEF77C01}">
      <dsp:nvSpPr>
        <dsp:cNvPr id="0" name=""/>
        <dsp:cNvSpPr/>
      </dsp:nvSpPr>
      <dsp:spPr>
        <a:xfrm>
          <a:off x="2972314" y="1469633"/>
          <a:ext cx="2816794" cy="2816794"/>
        </a:xfrm>
        <a:prstGeom prst="circularArrow">
          <a:avLst>
            <a:gd name="adj1" fmla="val 4687"/>
            <a:gd name="adj2" fmla="val 299029"/>
            <a:gd name="adj3" fmla="val 2511493"/>
            <a:gd name="adj4" fmla="val 1587137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554FA-06A6-49AB-80E2-0BB760B30CF8}">
      <dsp:nvSpPr>
        <dsp:cNvPr id="0" name=""/>
        <dsp:cNvSpPr/>
      </dsp:nvSpPr>
      <dsp:spPr>
        <a:xfrm>
          <a:off x="1579834" y="927070"/>
          <a:ext cx="2046576" cy="204657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14753-DD27-4A53-9BC7-F89BD503871D}">
      <dsp:nvSpPr>
        <dsp:cNvPr id="0" name=""/>
        <dsp:cNvSpPr/>
      </dsp:nvSpPr>
      <dsp:spPr>
        <a:xfrm>
          <a:off x="2396966" y="-166434"/>
          <a:ext cx="2206622" cy="220662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2ADAB98-5219-419C-B8CB-B4140368186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3BE7381-D46D-4197-8C7B-69350B3D9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7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Disclaimers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 smtClean="0"/>
              <a:t>I have experience, but not necessarily expertise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 smtClean="0"/>
              <a:t>There are a number of don’ts  in the literature, I have done them all.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 smtClean="0"/>
              <a:t>I will grossly over-simplify some aspects of topics and possible </a:t>
            </a:r>
            <a:r>
              <a:rPr lang="en-US" dirty="0" err="1" smtClean="0"/>
              <a:t>mis</a:t>
            </a:r>
            <a:r>
              <a:rPr lang="en-US" dirty="0" smtClean="0"/>
              <a:t> –</a:t>
            </a:r>
            <a:r>
              <a:rPr lang="en-US" baseline="0" dirty="0" smtClean="0"/>
              <a:t> align the traditional classroom</a:t>
            </a:r>
            <a:endParaRPr lang="en-US" dirty="0" smtClean="0"/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 smtClean="0"/>
              <a:t>While I embrace the inverted classroom model, I strongly resist characterizations of better</a:t>
            </a:r>
            <a:r>
              <a:rPr lang="en-US" baseline="0" dirty="0" smtClean="0"/>
              <a:t> than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64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65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 smtClean="0"/>
              <a:t>Video was a success, just not class.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 smtClean="0"/>
              <a:t>Course evaluations,</a:t>
            </a:r>
            <a:r>
              <a:rPr lang="en-US" baseline="0" dirty="0" smtClean="0"/>
              <a:t> liked </a:t>
            </a:r>
            <a:r>
              <a:rPr lang="en-US" baseline="0" dirty="0" err="1" smtClean="0"/>
              <a:t>tegrity</a:t>
            </a:r>
            <a:r>
              <a:rPr lang="en-US" baseline="0" dirty="0" smtClean="0"/>
              <a:t> was the overwhelming response.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Lead me to conclude there were benefit for student learning.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92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 smtClean="0"/>
              <a:t>Worked</a:t>
            </a:r>
            <a:r>
              <a:rPr lang="en-US" baseline="0" dirty="0" smtClean="0"/>
              <a:t> vary hard to make out of class materials really good. 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Mistake was thinking they would get to some meaningful intermediate point on their own.  My Expectation was out of alignment, and probably not well developed.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Still be influenced by the traditional model.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Candid conversations with some students encouraged me to continue, but I was really about to give up.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80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 smtClean="0"/>
              <a:t>No front</a:t>
            </a:r>
            <a:r>
              <a:rPr lang="en-US" baseline="0" dirty="0" smtClean="0"/>
              <a:t> of the classroom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Room to circulate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Student face each other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Screens give me a push.</a:t>
            </a:r>
          </a:p>
          <a:p>
            <a:pPr marL="635565" lvl="1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Wished students could use them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62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space and the collaboration got them moving.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87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 smtClean="0"/>
              <a:t>Had to kick them out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 smtClean="0"/>
              <a:t>Engaged</a:t>
            </a:r>
            <a:r>
              <a:rPr lang="en-US" baseline="0" dirty="0" smtClean="0"/>
              <a:t> and on task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55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81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 smtClean="0"/>
              <a:t>Low tech in class High Tech Out of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11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46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 defTabSz="924458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Feel free to ask questions at any time</a:t>
            </a:r>
          </a:p>
          <a:p>
            <a:pPr marL="173336" indent="-173336" defTabSz="924458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173336" indent="-173336" defTabSz="924458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</a:t>
            </a:r>
            <a:r>
              <a:rPr lang="en-US" baseline="0" dirty="0" smtClean="0"/>
              <a:t> know when I come to presentations like this I tend to want practical and relevant opportunities.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46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 smtClean="0"/>
              <a:t>Learning Space is part of the equation</a:t>
            </a:r>
          </a:p>
          <a:p>
            <a:pPr marL="635565" lvl="1" indent="-173336">
              <a:buFont typeface="Arial" panose="020B0604020202020204" pitchFamily="34" charset="0"/>
              <a:buChar char="•"/>
            </a:pPr>
            <a:r>
              <a:rPr lang="en-US" dirty="0" smtClean="0"/>
              <a:t>Never</a:t>
            </a:r>
            <a:r>
              <a:rPr lang="en-US" baseline="0" dirty="0" smtClean="0"/>
              <a:t> paid that much attention before</a:t>
            </a:r>
          </a:p>
          <a:p>
            <a:pPr marL="635565" lvl="1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You can overcome less than ideal spaces, but I think starting in a designed space is </a:t>
            </a:r>
            <a:r>
              <a:rPr lang="en-US" baseline="0" dirty="0" err="1" smtClean="0"/>
              <a:t>benficial</a:t>
            </a:r>
            <a:endParaRPr lang="en-US" baseline="0" dirty="0" smtClean="0"/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 smtClean="0"/>
              <a:t>Small group cooperative or collaborative learning</a:t>
            </a:r>
          </a:p>
          <a:p>
            <a:pPr marL="635565" lvl="1" indent="-173336">
              <a:buFont typeface="Arial" panose="020B0604020202020204" pitchFamily="34" charset="0"/>
              <a:buChar char="•"/>
            </a:pPr>
            <a:r>
              <a:rPr lang="en-US" dirty="0" smtClean="0"/>
              <a:t>Use Icebreakers to get them started talking to each other.</a:t>
            </a:r>
          </a:p>
          <a:p>
            <a:pPr marL="635565" lvl="1" indent="-173336">
              <a:buFont typeface="Arial" panose="020B0604020202020204" pitchFamily="34" charset="0"/>
              <a:buChar char="•"/>
            </a:pPr>
            <a:r>
              <a:rPr lang="en-US" dirty="0" smtClean="0"/>
              <a:t>Activity needs to be genuine and authentic</a:t>
            </a:r>
          </a:p>
          <a:p>
            <a:pPr marL="635565" lvl="1" indent="-173336">
              <a:buFont typeface="Arial" panose="020B0604020202020204" pitchFamily="34" charset="0"/>
              <a:buChar char="•"/>
            </a:pPr>
            <a:r>
              <a:rPr lang="en-US" dirty="0" smtClean="0"/>
              <a:t>Usually low tech (paper) makes the activity more acceptable to everyone.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 smtClean="0"/>
              <a:t>Technologies</a:t>
            </a:r>
          </a:p>
          <a:p>
            <a:pPr marL="635565" lvl="1" indent="-173336">
              <a:buFont typeface="Arial" panose="020B0604020202020204" pitchFamily="34" charset="0"/>
              <a:buChar char="•"/>
            </a:pPr>
            <a:r>
              <a:rPr lang="en-US" dirty="0" smtClean="0"/>
              <a:t>Since this is during class, if you rely too heavily on technology, one or two people can easily derail your class.  I always have a paper back up</a:t>
            </a:r>
          </a:p>
          <a:p>
            <a:pPr marL="173336" indent="-173336" defTabSz="924458">
              <a:buFont typeface="Arial" panose="020B0604020202020204" pitchFamily="34" charset="0"/>
              <a:buChar char="•"/>
            </a:pPr>
            <a:r>
              <a:rPr lang="en-US" dirty="0" smtClean="0"/>
              <a:t>Eventually – Everything becomes a teachable moment</a:t>
            </a:r>
          </a:p>
          <a:p>
            <a:pPr marL="635565" lvl="1" indent="-173336">
              <a:buFont typeface="Arial" panose="020B0604020202020204" pitchFamily="34" charset="0"/>
              <a:buChar char="•"/>
            </a:pPr>
            <a:r>
              <a:rPr lang="en-US" dirty="0" smtClean="0"/>
              <a:t>Read up on Socratic</a:t>
            </a:r>
            <a:r>
              <a:rPr lang="en-US" baseline="0" dirty="0" smtClean="0"/>
              <a:t> teaching</a:t>
            </a:r>
            <a:endParaRPr lang="en-US" dirty="0" smtClean="0"/>
          </a:p>
          <a:p>
            <a:pPr marL="173336" indent="-173336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 smtClean="0"/>
              <a:t>Students like to leave</a:t>
            </a:r>
            <a:r>
              <a:rPr lang="en-US" baseline="0" dirty="0" smtClean="0"/>
              <a:t> with something </a:t>
            </a:r>
          </a:p>
          <a:p>
            <a:pPr marL="635565" lvl="1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Do you collect, do you return</a:t>
            </a:r>
          </a:p>
          <a:p>
            <a:pPr marL="635565" lvl="1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Take pictures</a:t>
            </a:r>
          </a:p>
          <a:p>
            <a:pPr marL="635565" lvl="1" indent="-173336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DON’T COPY 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SCRIBES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57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52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for the first day of class in ENGR-102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85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 smtClean="0"/>
              <a:t>What do I mean by assessment</a:t>
            </a:r>
          </a:p>
          <a:p>
            <a:pPr marL="635565" lvl="1" indent="-173336">
              <a:buFont typeface="Arial" panose="020B0604020202020204" pitchFamily="34" charset="0"/>
              <a:buChar char="•"/>
            </a:pPr>
            <a:r>
              <a:rPr lang="en-US" dirty="0" smtClean="0"/>
              <a:t>Evaluation</a:t>
            </a:r>
            <a:r>
              <a:rPr lang="en-US" baseline="0" dirty="0" smtClean="0"/>
              <a:t> – is it working is it effective.</a:t>
            </a:r>
          </a:p>
          <a:p>
            <a:pPr marL="635565" lvl="1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How did it go</a:t>
            </a:r>
          </a:p>
          <a:p>
            <a:pPr marL="635565" lvl="1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My Imprisons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This is a very complicated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71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 smtClean="0"/>
              <a:t>I should note</a:t>
            </a:r>
            <a:r>
              <a:rPr lang="en-US" baseline="0" dirty="0" smtClean="0"/>
              <a:t> that my course evaluations have not suffered.  In fact most recently they were higher than they have ever been,.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Student impressions of learning are not authoritative, but when you aggregate that information it is still relevant data.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905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 smtClean="0"/>
              <a:t>When I started experimenting</a:t>
            </a:r>
            <a:r>
              <a:rPr lang="en-US" baseline="0" dirty="0" smtClean="0"/>
              <a:t> with the flipped class room I think I had in mind singularly better test grades.  Since I have been implementing flipped classes I have started to question whether that singular measure is the whole story or even the relevant 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38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 smtClean="0"/>
              <a:t>Escaping</a:t>
            </a:r>
            <a:r>
              <a:rPr lang="en-US" baseline="0" dirty="0" smtClean="0"/>
              <a:t> out of a local minimum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Gradient decent though weight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88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660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 smtClean="0"/>
              <a:t>Delphi will be running</a:t>
            </a:r>
            <a:r>
              <a:rPr lang="en-US" baseline="0" dirty="0" smtClean="0"/>
              <a:t> a FLC on flipped classes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TILL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Please Feel free to contact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30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06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sz="1400" dirty="0"/>
              <a:t>Have a few people report out.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sz="1400" dirty="0"/>
              <a:t>I think this is a good exercise to start us off, because this is the perspective from which the flipped classroom model comes.</a:t>
            </a:r>
          </a:p>
          <a:p>
            <a:pPr marL="635565" lvl="1" indent="-173336">
              <a:buFont typeface="Arial" panose="020B0604020202020204" pitchFamily="34" charset="0"/>
              <a:buChar char="•"/>
            </a:pPr>
            <a:r>
              <a:rPr lang="en-US" sz="1400" dirty="0"/>
              <a:t>All teachers have a conceptual framework about how students learn</a:t>
            </a:r>
          </a:p>
          <a:p>
            <a:pPr marL="1097794" lvl="2" indent="-173336">
              <a:buFont typeface="Arial" panose="020B0604020202020204" pitchFamily="34" charset="0"/>
              <a:buChar char="•"/>
            </a:pPr>
            <a:r>
              <a:rPr lang="en-US" sz="1400" dirty="0"/>
              <a:t>Explicit or implicit  (When I started, mine was very implicit, and under developed).</a:t>
            </a:r>
          </a:p>
          <a:p>
            <a:pPr marL="635565" lvl="1" indent="-173336">
              <a:buFont typeface="Arial" panose="020B0604020202020204" pitchFamily="34" charset="0"/>
              <a:buChar char="•"/>
            </a:pPr>
            <a:r>
              <a:rPr lang="en-US" sz="1400" dirty="0"/>
              <a:t>All teachers participate in Instructional Design.</a:t>
            </a:r>
          </a:p>
          <a:p>
            <a:pPr marL="1097794" lvl="2" indent="-173336">
              <a:buFont typeface="Arial" panose="020B0604020202020204" pitchFamily="34" charset="0"/>
              <a:buChar char="•"/>
            </a:pPr>
            <a:r>
              <a:rPr lang="en-US" sz="1400" dirty="0"/>
              <a:t>You can’t say you don’t do it.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sz="1400" dirty="0"/>
              <a:t>I think it is fair to say, as is pointed by others in scholarly publications (Robert Talbert Grand Valley state), that What I will later define as the traditional Classroom (Class time is spent lecturing) is the predominant model for classrooms in most college courses.</a:t>
            </a:r>
          </a:p>
          <a:p>
            <a:pPr marL="635565" lvl="1" indent="-173336">
              <a:buFont typeface="Arial" panose="020B0604020202020204" pitchFamily="34" charset="0"/>
              <a:buChar char="•"/>
            </a:pPr>
            <a:r>
              <a:rPr lang="en-US" sz="1400" dirty="0"/>
              <a:t>For sure there is a wide variance on the practice, but one could argue that for many, the traditional classroom (Lecture) 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sz="1400" dirty="0"/>
              <a:t>What is interesting is that in the later 20</a:t>
            </a:r>
            <a:r>
              <a:rPr lang="en-US" sz="1400" baseline="30000" dirty="0"/>
              <a:t>th</a:t>
            </a:r>
            <a:r>
              <a:rPr lang="en-US" sz="1400" dirty="0"/>
              <a:t> century and early 21 century there have been substantial developments in the study of learning </a:t>
            </a:r>
            <a:r>
              <a:rPr lang="en-US" sz="1400" b="1" dirty="0"/>
              <a:t>and we are entering a new era of relevance of science to the practice of </a:t>
            </a:r>
            <a:r>
              <a:rPr lang="en-US" sz="1400" dirty="0"/>
              <a:t>teaching and learning.</a:t>
            </a:r>
          </a:p>
          <a:p>
            <a:pPr marL="635565" lvl="1" indent="-173336">
              <a:buFont typeface="Arial" panose="020B0604020202020204" pitchFamily="34" charset="0"/>
              <a:buChar char="•"/>
            </a:pPr>
            <a:r>
              <a:rPr lang="en-US" sz="1400" dirty="0"/>
              <a:t>This is subject on which I am ill equipped to speak, but I am learning about it more and more.  I won’t go into it, but the recently formed GEARS group is good evidence of the relevance.</a:t>
            </a:r>
          </a:p>
          <a:p>
            <a:pPr marL="635565" lvl="1" indent="-173336">
              <a:buFont typeface="Arial" panose="020B0604020202020204" pitchFamily="34" charset="0"/>
              <a:buChar char="•"/>
            </a:pPr>
            <a:r>
              <a:rPr lang="en-US" sz="1400" dirty="0"/>
              <a:t>Cognitive science and Neuro-science and Educational Psychology</a:t>
            </a:r>
          </a:p>
          <a:p>
            <a:pPr marL="635565" lvl="1" indent="-173336">
              <a:buFont typeface="Arial" panose="020B0604020202020204" pitchFamily="34" charset="0"/>
              <a:buChar char="•"/>
            </a:pPr>
            <a:r>
              <a:rPr lang="en-US" sz="1400" dirty="0"/>
              <a:t>Some of my colleagues in the audience are much more knowledgeable than I, so I’ll follow Wittgenstein's advice on questions specifically about theories of learning and conceptual frameworks: “Somethings are better passed over in Silence”</a:t>
            </a:r>
          </a:p>
          <a:p>
            <a:pPr marL="635565" lvl="1" indent="-173336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sz="1400" dirty="0"/>
              <a:t>So NOW;  What is, with some precession and specificity, the Flipped Classroom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414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07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Also, Published by the National</a:t>
            </a:r>
            <a:r>
              <a:rPr lang="en-US" baseline="0" dirty="0" smtClean="0"/>
              <a:t> Academy of Sciences.  PDF is free on the web and I put a link in your packet.</a:t>
            </a:r>
          </a:p>
          <a:p>
            <a:endParaRPr lang="en-US" dirty="0" smtClean="0"/>
          </a:p>
          <a:p>
            <a:r>
              <a:rPr lang="en-US" dirty="0" smtClean="0"/>
              <a:t>Four areas that instruction should include</a:t>
            </a:r>
            <a:r>
              <a:rPr lang="en-US" baseline="0" dirty="0" smtClean="0"/>
              <a:t> to maximize learning.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88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seems obvious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35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84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 smtClean="0"/>
              <a:t>This</a:t>
            </a:r>
            <a:r>
              <a:rPr lang="en-US" baseline="0" dirty="0" smtClean="0"/>
              <a:t> is a very ingrained model.  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I have found my self fighting this at every turn.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This is a point of view, one of many points of view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Ptolemy versus Copernicus.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18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 smtClean="0"/>
              <a:t>Flips</a:t>
            </a:r>
            <a:r>
              <a:rPr lang="en-US" baseline="0" dirty="0" smtClean="0"/>
              <a:t> items 2 and 3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Possibly not a great name but we are stuck with it.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Maybe a better Name is the Interactively Engaged classroom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baseline="0" dirty="0" smtClean="0"/>
              <a:t>Lots of variations, possibly </a:t>
            </a:r>
            <a:r>
              <a:rPr lang="en-US" baseline="0" dirty="0" err="1" smtClean="0"/>
              <a:t>infinte</a:t>
            </a:r>
            <a:endParaRPr lang="en-US" baseline="0" dirty="0" smtClean="0"/>
          </a:p>
          <a:p>
            <a:pPr marL="173336" indent="-17333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25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E7381-D46D-4197-8C7B-69350B3D90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57A-69AC-4F14-BC8C-93C634DEA62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0DCD941-853E-47EC-AB1C-01AB9C15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2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57A-69AC-4F14-BC8C-93C634DEA62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0DCD941-853E-47EC-AB1C-01AB9C15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7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57A-69AC-4F14-BC8C-93C634DEA62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0DCD941-853E-47EC-AB1C-01AB9C159B7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43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57A-69AC-4F14-BC8C-93C634DEA62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0DCD941-853E-47EC-AB1C-01AB9C15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24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57A-69AC-4F14-BC8C-93C634DEA62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0DCD941-853E-47EC-AB1C-01AB9C159B7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9419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57A-69AC-4F14-BC8C-93C634DEA62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0DCD941-853E-47EC-AB1C-01AB9C15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49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57A-69AC-4F14-BC8C-93C634DEA62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D941-853E-47EC-AB1C-01AB9C15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35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57A-69AC-4F14-BC8C-93C634DEA62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D941-853E-47EC-AB1C-01AB9C15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1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57A-69AC-4F14-BC8C-93C634DEA62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D941-853E-47EC-AB1C-01AB9C15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4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57A-69AC-4F14-BC8C-93C634DEA62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0DCD941-853E-47EC-AB1C-01AB9C15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7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57A-69AC-4F14-BC8C-93C634DEA62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0DCD941-853E-47EC-AB1C-01AB9C15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5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57A-69AC-4F14-BC8C-93C634DEA62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0DCD941-853E-47EC-AB1C-01AB9C15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57A-69AC-4F14-BC8C-93C634DEA62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D941-853E-47EC-AB1C-01AB9C15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2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57A-69AC-4F14-BC8C-93C634DEA62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D941-853E-47EC-AB1C-01AB9C15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0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57A-69AC-4F14-BC8C-93C634DEA62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D941-853E-47EC-AB1C-01AB9C15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8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FB57A-69AC-4F14-BC8C-93C634DEA62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0DCD941-853E-47EC-AB1C-01AB9C15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9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FB57A-69AC-4F14-BC8C-93C634DEA627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0DCD941-853E-47EC-AB1C-01AB9C159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8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No Need to Flip </a:t>
            </a:r>
            <a:r>
              <a:rPr lang="en-US" b="1" dirty="0" smtClean="0"/>
              <a:t>Out!</a:t>
            </a:r>
            <a:br>
              <a:rPr lang="en-US" b="1" dirty="0" smtClean="0"/>
            </a:br>
            <a:r>
              <a:rPr lang="en-US" sz="2700" b="1" i="1" dirty="0"/>
              <a:t>Lessons Learned from Flipping my Teaching 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Jeffrey L. Hieb</a:t>
            </a:r>
          </a:p>
          <a:p>
            <a:r>
              <a:rPr lang="en-US" dirty="0" smtClean="0"/>
              <a:t>Department of Engineering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779" y="420227"/>
            <a:ext cx="7090613" cy="1280890"/>
          </a:xfrm>
        </p:spPr>
        <p:txBody>
          <a:bodyPr/>
          <a:lstStyle/>
          <a:p>
            <a:r>
              <a:rPr lang="en-US" dirty="0" smtClean="0"/>
              <a:t>Why I decided to flip my class</a:t>
            </a:r>
            <a:endParaRPr lang="en-US" dirty="0"/>
          </a:p>
        </p:txBody>
      </p:sp>
      <p:pic>
        <p:nvPicPr>
          <p:cNvPr id="5" name="Picture 2" descr="http://cbsla.files.wordpress.com/2011/01/85864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26" y="1285395"/>
            <a:ext cx="7440789" cy="484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bm.headstaff.com/wp-content/uploads/sites/7/2015/06/Cooking-Cla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" y="1285395"/>
            <a:ext cx="9183624" cy="48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hoto of Marie Brow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29" y="1284468"/>
            <a:ext cx="14287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1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Designing My First Flip:</a:t>
            </a:r>
            <a:br>
              <a:rPr lang="en-US" dirty="0" smtClean="0"/>
            </a:br>
            <a:r>
              <a:rPr lang="en-US" dirty="0" smtClean="0"/>
              <a:t>Linear Algebra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 units and learning objectives from when I last taught the class</a:t>
            </a:r>
          </a:p>
          <a:p>
            <a:r>
              <a:rPr lang="en-US" dirty="0" smtClean="0"/>
              <a:t>Create </a:t>
            </a:r>
            <a:r>
              <a:rPr lang="en-US" dirty="0" err="1" smtClean="0"/>
              <a:t>Tegrity</a:t>
            </a:r>
            <a:r>
              <a:rPr lang="en-US" dirty="0" smtClean="0"/>
              <a:t> videos of my lectures and assign these to be viewed before class</a:t>
            </a:r>
          </a:p>
          <a:p>
            <a:pPr lvl="1"/>
            <a:r>
              <a:rPr lang="en-US" dirty="0" smtClean="0"/>
              <a:t>Work in OneNote, with </a:t>
            </a:r>
            <a:r>
              <a:rPr lang="en-US" dirty="0" err="1" smtClean="0"/>
              <a:t>Tegrity</a:t>
            </a:r>
            <a:r>
              <a:rPr lang="en-US" dirty="0" smtClean="0"/>
              <a:t> doing screen and audio capture.</a:t>
            </a:r>
          </a:p>
          <a:p>
            <a:r>
              <a:rPr lang="en-US" dirty="0" smtClean="0"/>
              <a:t>Each class meeting begin with a short quiz over the assigned video material</a:t>
            </a:r>
          </a:p>
          <a:p>
            <a:pPr lvl="1"/>
            <a:r>
              <a:rPr lang="en-US" dirty="0" smtClean="0"/>
              <a:t>Deliver and collect in DyKnow.</a:t>
            </a:r>
          </a:p>
          <a:p>
            <a:pPr lvl="1"/>
            <a:r>
              <a:rPr lang="en-US" dirty="0" smtClean="0"/>
              <a:t>Use an example problems from video and easy homework problems</a:t>
            </a:r>
          </a:p>
          <a:p>
            <a:r>
              <a:rPr lang="en-US" dirty="0" smtClean="0"/>
              <a:t>During class assigned students to work more advanced homework problems and submit their solutions in DyKnow.</a:t>
            </a:r>
          </a:p>
          <a:p>
            <a:pPr lvl="1"/>
            <a:r>
              <a:rPr lang="en-US" dirty="0" smtClean="0"/>
              <a:t>Comment on and correct their submissions during class</a:t>
            </a:r>
          </a:p>
          <a:p>
            <a:pPr lvl="1"/>
            <a:r>
              <a:rPr lang="en-US" dirty="0" smtClean="0"/>
              <a:t>Make all the homework problems assignments available, but don’t collect.</a:t>
            </a:r>
          </a:p>
        </p:txBody>
      </p:sp>
    </p:spTree>
    <p:extLst>
      <p:ext uri="{BB962C8B-B14F-4D97-AF65-F5344CB8AC3E}">
        <p14:creationId xmlns:p14="http://schemas.microsoft.com/office/powerpoint/2010/main" val="22779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624110"/>
            <a:ext cx="7162800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Implementing My first flipped class:</a:t>
            </a:r>
            <a:br>
              <a:rPr lang="en-US" dirty="0" smtClean="0"/>
            </a:br>
            <a:r>
              <a:rPr lang="en-US" dirty="0" smtClean="0"/>
              <a:t>                            </a:t>
            </a:r>
            <a:r>
              <a:rPr lang="en-US" sz="3200" i="1" dirty="0"/>
              <a:t>Something is missing?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71600" y="2038709"/>
            <a:ext cx="3459161" cy="44309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Some Lessons Learned:</a:t>
            </a:r>
          </a:p>
          <a:p>
            <a:r>
              <a:rPr lang="en-US" dirty="0"/>
              <a:t>Students listened to my video recording at 1.5x </a:t>
            </a:r>
            <a:r>
              <a:rPr lang="en-US" sz="1200" dirty="0"/>
              <a:t>(student-centered!)</a:t>
            </a:r>
          </a:p>
          <a:p>
            <a:r>
              <a:rPr lang="en-US" dirty="0"/>
              <a:t>My </a:t>
            </a:r>
            <a:r>
              <a:rPr lang="en-US" dirty="0" smtClean="0"/>
              <a:t>expectations </a:t>
            </a:r>
            <a:r>
              <a:rPr lang="en-US" dirty="0"/>
              <a:t>of where they would be after watching the videos was too high</a:t>
            </a:r>
            <a:r>
              <a:rPr lang="en-US" dirty="0" smtClean="0"/>
              <a:t>.</a:t>
            </a:r>
          </a:p>
          <a:p>
            <a:r>
              <a:rPr lang="en-US" dirty="0" smtClean="0"/>
              <a:t>Given specific direction, students </a:t>
            </a:r>
            <a:r>
              <a:rPr lang="en-US" dirty="0"/>
              <a:t>will do what ever you ask them to do, no matter how insane it seems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Given vague directions with “no call to action” and no student interaction students will sit like bumps on a log.</a:t>
            </a:r>
          </a:p>
        </p:txBody>
      </p:sp>
      <p:pic>
        <p:nvPicPr>
          <p:cNvPr id="7" name="Picture 2" descr="http://images.mentalfloss.com/sites/default/files/styles/insert_main_wide_image/public/screen_shot_2014-04-22_at_12.48.01_pm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2" y="2038709"/>
            <a:ext cx="4313238" cy="291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goffymedia.com/images/gofpic1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6531" y="4953623"/>
            <a:ext cx="2281699" cy="15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3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Revision and Redesign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03883" y="1335147"/>
            <a:ext cx="2874596" cy="576262"/>
          </a:xfrm>
        </p:spPr>
        <p:txBody>
          <a:bodyPr/>
          <a:lstStyle/>
          <a:p>
            <a:r>
              <a:rPr lang="en-US" dirty="0" smtClean="0"/>
              <a:t>Adjustments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8468" y="1984076"/>
            <a:ext cx="3811479" cy="453749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Created DyKnow Notebooks to deliver before-class instruction</a:t>
            </a:r>
          </a:p>
          <a:p>
            <a:pPr lvl="1"/>
            <a:r>
              <a:rPr lang="en-US" dirty="0" smtClean="0"/>
              <a:t>Scratch off answers</a:t>
            </a:r>
          </a:p>
          <a:p>
            <a:pPr lvl="1"/>
            <a:r>
              <a:rPr lang="en-US" dirty="0" smtClean="0"/>
              <a:t>Embedded videos</a:t>
            </a:r>
          </a:p>
          <a:p>
            <a:pPr lvl="1"/>
            <a:r>
              <a:rPr lang="en-US" dirty="0" smtClean="0"/>
              <a:t>Scaffolded notes</a:t>
            </a:r>
          </a:p>
          <a:p>
            <a:r>
              <a:rPr lang="en-US" dirty="0" smtClean="0"/>
              <a:t>Assigned some “work” due before class</a:t>
            </a:r>
          </a:p>
          <a:p>
            <a:pPr lvl="1"/>
            <a:r>
              <a:rPr lang="en-US" dirty="0" smtClean="0"/>
              <a:t>Not waste class meeting time with quizzes</a:t>
            </a:r>
          </a:p>
          <a:p>
            <a:pPr lvl="1"/>
            <a:r>
              <a:rPr lang="en-US" dirty="0" smtClean="0"/>
              <a:t>Submit in Blackboard</a:t>
            </a:r>
          </a:p>
          <a:p>
            <a:r>
              <a:rPr lang="en-US" dirty="0" smtClean="0"/>
              <a:t>SoftChalk learning modules</a:t>
            </a:r>
          </a:p>
          <a:p>
            <a:pPr lvl="1"/>
            <a:r>
              <a:rPr lang="en-US" dirty="0" smtClean="0"/>
              <a:t>Embedded in Blackboard course shell.</a:t>
            </a:r>
          </a:p>
          <a:p>
            <a:pPr lvl="1"/>
            <a:r>
              <a:rPr lang="en-US" dirty="0" smtClean="0"/>
              <a:t>Graded</a:t>
            </a:r>
          </a:p>
          <a:p>
            <a:pPr lvl="1"/>
            <a:r>
              <a:rPr lang="en-US" dirty="0" smtClean="0"/>
              <a:t>Due before class</a:t>
            </a:r>
          </a:p>
          <a:p>
            <a:r>
              <a:rPr lang="en-US" dirty="0" smtClean="0"/>
              <a:t>Called on students by name during class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94935" y="1335147"/>
            <a:ext cx="2873239" cy="576262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4" y="1984076"/>
            <a:ext cx="3525613" cy="392128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Prior teaching experience lead me to focus pre-class material</a:t>
            </a:r>
          </a:p>
          <a:p>
            <a:pPr lvl="1"/>
            <a:r>
              <a:rPr lang="en-US" dirty="0" smtClean="0"/>
              <a:t>I knew how to do this.</a:t>
            </a:r>
          </a:p>
          <a:p>
            <a:r>
              <a:rPr lang="en-US" dirty="0" smtClean="0"/>
              <a:t>Students struggled to understand how to engage the material authentically during class</a:t>
            </a:r>
          </a:p>
          <a:p>
            <a:pPr lvl="1"/>
            <a:r>
              <a:rPr lang="en-US" dirty="0" smtClean="0"/>
              <a:t>Self-regulated learning?</a:t>
            </a:r>
          </a:p>
          <a:p>
            <a:r>
              <a:rPr lang="en-US" dirty="0" smtClean="0"/>
              <a:t>Not successful at getting students to “do” something during class</a:t>
            </a:r>
          </a:p>
          <a:p>
            <a:r>
              <a:rPr lang="en-US" dirty="0" smtClean="0"/>
              <a:t>Flipping might be harder than I thought, not effective, or I was missing a key ingredient.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6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438" y="0"/>
            <a:ext cx="6492562" cy="1280890"/>
          </a:xfrm>
        </p:spPr>
        <p:txBody>
          <a:bodyPr/>
          <a:lstStyle/>
          <a:p>
            <a:r>
              <a:rPr lang="en-US" dirty="0" smtClean="0"/>
              <a:t>Learning Spaces: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A new dimension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79" y="1968980"/>
            <a:ext cx="3707273" cy="2481729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39" y="2250449"/>
            <a:ext cx="3936076" cy="263513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70" y="3053564"/>
            <a:ext cx="5468630" cy="36608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14155" y="1082125"/>
            <a:ext cx="6529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Speed School Center for Teaching and Learning Engineering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Pilot Collaborative Learning Classroom</a:t>
            </a:r>
            <a:endParaRPr lang="en-US" sz="1600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14155" cy="1749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451" y="1968980"/>
            <a:ext cx="8911687" cy="476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4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8990" y="0"/>
            <a:ext cx="7181546" cy="12808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Design and Implementation for Partially Flipping Engineering Analysis I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18990" y="1052423"/>
            <a:ext cx="7397206" cy="48156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3 days every </a:t>
            </a:r>
            <a:r>
              <a:rPr lang="en-US" dirty="0" smtClean="0"/>
              <a:t>2 </a:t>
            </a:r>
            <a:r>
              <a:rPr lang="en-US" dirty="0"/>
              <a:t>weeks </a:t>
            </a:r>
            <a:r>
              <a:rPr lang="en-US" dirty="0" smtClean="0"/>
              <a:t>meet </a:t>
            </a:r>
            <a:r>
              <a:rPr lang="en-US" dirty="0"/>
              <a:t>in the collaborative learning </a:t>
            </a:r>
            <a:r>
              <a:rPr lang="en-US" dirty="0" smtClean="0"/>
              <a:t>lab (partial </a:t>
            </a:r>
            <a:r>
              <a:rPr lang="en-US" dirty="0"/>
              <a:t>flip</a:t>
            </a:r>
            <a:r>
              <a:rPr lang="en-US" dirty="0" smtClean="0"/>
              <a:t>) (75 min)</a:t>
            </a:r>
          </a:p>
          <a:p>
            <a:r>
              <a:rPr lang="en-US" dirty="0" smtClean="0"/>
              <a:t>Remainder of the class followed the traditional classroom model (meets everyday, 4 </a:t>
            </a:r>
            <a:r>
              <a:rPr lang="en-US" dirty="0" err="1" smtClean="0"/>
              <a:t>ch.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Videos </a:t>
            </a:r>
            <a:r>
              <a:rPr lang="en-US" dirty="0" smtClean="0"/>
              <a:t>replaced the missing lecture period</a:t>
            </a:r>
          </a:p>
          <a:p>
            <a:pPr lvl="1"/>
            <a:r>
              <a:rPr lang="en-US" dirty="0" smtClean="0"/>
              <a:t>Used pre existing videos</a:t>
            </a:r>
            <a:endParaRPr lang="en-US" dirty="0"/>
          </a:p>
          <a:p>
            <a:r>
              <a:rPr lang="en-US" dirty="0" smtClean="0"/>
              <a:t>In the Collaborative Learning Lab </a:t>
            </a:r>
          </a:p>
          <a:p>
            <a:pPr lvl="1"/>
            <a:r>
              <a:rPr lang="en-US" dirty="0" smtClean="0"/>
              <a:t>Work </a:t>
            </a:r>
            <a:r>
              <a:rPr lang="en-US" dirty="0"/>
              <a:t>in random teams of 2-3 on selected homework </a:t>
            </a:r>
            <a:r>
              <a:rPr lang="en-US" dirty="0" smtClean="0"/>
              <a:t>problems (removed </a:t>
            </a:r>
            <a:r>
              <a:rPr lang="en-US" dirty="0"/>
              <a:t>from assigned </a:t>
            </a:r>
            <a:r>
              <a:rPr lang="en-US" dirty="0" smtClean="0"/>
              <a:t>homework)</a:t>
            </a:r>
            <a:endParaRPr lang="en-US" dirty="0"/>
          </a:p>
          <a:p>
            <a:pPr lvl="1"/>
            <a:r>
              <a:rPr lang="en-US" dirty="0" smtClean="0"/>
              <a:t>Group Work was collected </a:t>
            </a:r>
            <a:r>
              <a:rPr lang="en-US" dirty="0"/>
              <a:t>and </a:t>
            </a:r>
            <a:r>
              <a:rPr lang="en-US" dirty="0" smtClean="0"/>
              <a:t>scores </a:t>
            </a:r>
            <a:r>
              <a:rPr lang="en-US" dirty="0"/>
              <a:t>(check, check plus</a:t>
            </a:r>
            <a:r>
              <a:rPr lang="en-US" dirty="0" smtClean="0"/>
              <a:t>) with feedback</a:t>
            </a:r>
          </a:p>
          <a:p>
            <a:pPr lvl="2"/>
            <a:r>
              <a:rPr lang="en-US" dirty="0" smtClean="0"/>
              <a:t>Good format and syntax.</a:t>
            </a:r>
            <a:endParaRPr lang="en-US" dirty="0"/>
          </a:p>
          <a:p>
            <a:pPr lvl="1"/>
            <a:r>
              <a:rPr lang="en-US" dirty="0"/>
              <a:t>Failure to attend </a:t>
            </a:r>
            <a:r>
              <a:rPr lang="en-US" dirty="0" smtClean="0"/>
              <a:t>was </a:t>
            </a:r>
            <a:r>
              <a:rPr lang="en-US" dirty="0"/>
              <a:t>a 0, otherwise at least a </a:t>
            </a:r>
            <a:r>
              <a:rPr lang="en-US" dirty="0" smtClean="0"/>
              <a:t>9.5/10</a:t>
            </a:r>
          </a:p>
          <a:p>
            <a:pPr lvl="2"/>
            <a:r>
              <a:rPr lang="en-US" dirty="0" smtClean="0"/>
              <a:t>5% of the course grade</a:t>
            </a:r>
            <a:endParaRPr lang="en-US" dirty="0"/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Ask </a:t>
            </a:r>
            <a:r>
              <a:rPr lang="en-US" i="1" dirty="0">
                <a:solidFill>
                  <a:srgbClr val="FF0000"/>
                </a:solidFill>
              </a:rPr>
              <a:t>three then me</a:t>
            </a:r>
          </a:p>
          <a:p>
            <a:pPr lvl="1"/>
            <a:r>
              <a:rPr lang="en-US" dirty="0"/>
              <a:t>Begin with 2-5 minute </a:t>
            </a:r>
            <a:r>
              <a:rPr lang="en-US" dirty="0" smtClean="0"/>
              <a:t>Ice-Breaker</a:t>
            </a:r>
            <a:endParaRPr lang="en-US" dirty="0"/>
          </a:p>
        </p:txBody>
      </p:sp>
      <p:pic>
        <p:nvPicPr>
          <p:cNvPr id="5" name="Picture 2" descr="http://www.goffymedia.com/images/gofpic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49553" y="4661210"/>
            <a:ext cx="3306205" cy="219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3" r="21232"/>
          <a:stretch/>
        </p:blipFill>
        <p:spPr>
          <a:xfrm rot="5400000">
            <a:off x="5894682" y="4419534"/>
            <a:ext cx="2819400" cy="33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8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82" y="2"/>
            <a:ext cx="4913489" cy="3289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-968" r="-25000" b="968"/>
          <a:stretch/>
        </p:blipFill>
        <p:spPr>
          <a:xfrm rot="5400000">
            <a:off x="5579603" y="1007606"/>
            <a:ext cx="6096000" cy="4080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3" r="21232"/>
          <a:stretch/>
        </p:blipFill>
        <p:spPr>
          <a:xfrm rot="5400000">
            <a:off x="1858857" y="3047520"/>
            <a:ext cx="2819400" cy="330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8" r="3928"/>
          <a:stretch/>
        </p:blipFill>
        <p:spPr>
          <a:xfrm>
            <a:off x="4750552" y="3652094"/>
            <a:ext cx="5917448" cy="320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12728981"/>
              </p:ext>
            </p:extLst>
          </p:nvPr>
        </p:nvGraphicFramePr>
        <p:xfrm>
          <a:off x="1736663" y="1832114"/>
          <a:ext cx="6687378" cy="400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32983" y="293714"/>
            <a:ext cx="6589200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Lessons Learned:</a:t>
            </a:r>
            <a:br>
              <a:rPr lang="en-US" dirty="0" smtClean="0"/>
            </a:br>
            <a:r>
              <a:rPr lang="en-US" dirty="0" smtClean="0"/>
              <a:t>	My Flipped Classroom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58159" y="1734208"/>
            <a:ext cx="7338849" cy="499698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10407" y="5833242"/>
            <a:ext cx="359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Learning Space</a:t>
            </a:r>
          </a:p>
        </p:txBody>
      </p:sp>
    </p:spTree>
    <p:extLst>
      <p:ext uri="{BB962C8B-B14F-4D97-AF65-F5344CB8AC3E}">
        <p14:creationId xmlns:p14="http://schemas.microsoft.com/office/powerpoint/2010/main" val="21208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254" y="0"/>
            <a:ext cx="6589199" cy="1280890"/>
          </a:xfrm>
        </p:spPr>
        <p:txBody>
          <a:bodyPr>
            <a:normAutofit/>
          </a:bodyPr>
          <a:lstStyle/>
          <a:p>
            <a:r>
              <a:rPr lang="en-US" dirty="0" smtClean="0"/>
              <a:t>Lessons Learned: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Before-Class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255" y="1280890"/>
            <a:ext cx="7029146" cy="46303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Students like videos (some definitions require the use of videos for a flipped class).</a:t>
            </a:r>
          </a:p>
          <a:p>
            <a:r>
              <a:rPr lang="en-US" dirty="0" smtClean="0"/>
              <a:t>Better if they have some active components </a:t>
            </a:r>
          </a:p>
          <a:p>
            <a:pPr lvl="1"/>
            <a:r>
              <a:rPr lang="en-US" dirty="0" smtClean="0"/>
              <a:t>Practice questions, embedded quiz questions</a:t>
            </a:r>
          </a:p>
          <a:p>
            <a:r>
              <a:rPr lang="en-US" dirty="0" smtClean="0"/>
              <a:t>Don’t have to be perfect</a:t>
            </a:r>
          </a:p>
          <a:p>
            <a:r>
              <a:rPr lang="en-US" dirty="0"/>
              <a:t>U</a:t>
            </a:r>
            <a:r>
              <a:rPr lang="en-US" dirty="0" smtClean="0"/>
              <a:t>se existing materials, give options</a:t>
            </a:r>
          </a:p>
          <a:p>
            <a:pPr lvl="1"/>
            <a:r>
              <a:rPr lang="en-US" dirty="0" smtClean="0"/>
              <a:t>Multi-media from the textbook, others “open” sources.</a:t>
            </a:r>
          </a:p>
          <a:p>
            <a:pPr lvl="1"/>
            <a:r>
              <a:rPr lang="en-US" dirty="0" smtClean="0"/>
              <a:t>Think mash-up.</a:t>
            </a:r>
          </a:p>
          <a:p>
            <a:r>
              <a:rPr lang="en-US" dirty="0" smtClean="0"/>
              <a:t>This is the part of the flip to most heavily invest in the use of technology</a:t>
            </a:r>
          </a:p>
          <a:p>
            <a:pPr lvl="1"/>
            <a:r>
              <a:rPr lang="en-US" dirty="0" smtClean="0"/>
              <a:t>Camtasia</a:t>
            </a:r>
          </a:p>
          <a:p>
            <a:pPr lvl="1"/>
            <a:r>
              <a:rPr lang="en-US" dirty="0" err="1" smtClean="0"/>
              <a:t>Softchalk</a:t>
            </a:r>
            <a:endParaRPr lang="en-US" dirty="0" smtClean="0"/>
          </a:p>
          <a:p>
            <a:pPr lvl="1"/>
            <a:r>
              <a:rPr lang="en-US" dirty="0" smtClean="0"/>
              <a:t>LMS plugins</a:t>
            </a:r>
          </a:p>
          <a:p>
            <a:pPr lvl="1"/>
            <a:r>
              <a:rPr lang="en-US" dirty="0" smtClean="0"/>
              <a:t>Microsoft OneNote</a:t>
            </a:r>
          </a:p>
          <a:p>
            <a:pPr lvl="1"/>
            <a:r>
              <a:rPr lang="en-US" dirty="0" smtClean="0"/>
              <a:t>Lots of others (see hand-out)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990" y="86265"/>
            <a:ext cx="7474844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Lessons Learned:</a:t>
            </a:r>
            <a:br>
              <a:rPr lang="en-US" dirty="0" smtClean="0"/>
            </a:br>
            <a:r>
              <a:rPr lang="en-US" dirty="0" smtClean="0"/>
              <a:t>	Readiness Assessment Tests (RATs)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991" y="1367155"/>
            <a:ext cx="7115410" cy="45440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Absolutely </a:t>
            </a:r>
            <a:r>
              <a:rPr lang="en-US" dirty="0"/>
              <a:t>a</a:t>
            </a:r>
            <a:r>
              <a:rPr lang="en-US" dirty="0" smtClean="0"/>
              <a:t> must!</a:t>
            </a:r>
          </a:p>
          <a:p>
            <a:pPr lvl="1"/>
            <a:r>
              <a:rPr lang="en-US" dirty="0" smtClean="0"/>
              <a:t>Students may not be accustomed to the expectation that they are to engage the material prior to any structured class activity.</a:t>
            </a:r>
          </a:p>
          <a:p>
            <a:r>
              <a:rPr lang="en-US" dirty="0" smtClean="0"/>
              <a:t>Need to be quick, delivery with paper (low tech) may be the best to start with.</a:t>
            </a:r>
          </a:p>
          <a:p>
            <a:r>
              <a:rPr lang="en-US" dirty="0" smtClean="0"/>
              <a:t>Hold students accountable for preparing for class, but don’t punish them if they haven’t mastered the learning objectives.</a:t>
            </a:r>
          </a:p>
          <a:p>
            <a:r>
              <a:rPr lang="en-US" dirty="0" smtClean="0"/>
              <a:t>For me, these are very different from other tests I give</a:t>
            </a:r>
          </a:p>
          <a:p>
            <a:pPr lvl="1"/>
            <a:r>
              <a:rPr lang="en-US" dirty="0" smtClean="0"/>
              <a:t>Get creative</a:t>
            </a:r>
          </a:p>
          <a:p>
            <a:r>
              <a:rPr lang="en-US" dirty="0" smtClean="0"/>
              <a:t>Possible Tools</a:t>
            </a:r>
          </a:p>
          <a:p>
            <a:pPr lvl="1"/>
            <a:r>
              <a:rPr lang="en-US" dirty="0" smtClean="0"/>
              <a:t>Blackboard Quiz</a:t>
            </a:r>
          </a:p>
          <a:p>
            <a:pPr lvl="1"/>
            <a:r>
              <a:rPr lang="en-US" dirty="0" smtClean="0"/>
              <a:t>Learning </a:t>
            </a:r>
            <a:r>
              <a:rPr lang="en-US" dirty="0" err="1" smtClean="0"/>
              <a:t>Catalytics</a:t>
            </a:r>
            <a:endParaRPr lang="en-US" dirty="0"/>
          </a:p>
          <a:p>
            <a:pPr lvl="1"/>
            <a:r>
              <a:rPr lang="en-US" dirty="0" smtClean="0"/>
              <a:t>Clickers</a:t>
            </a:r>
            <a:endParaRPr lang="en-US" dirty="0"/>
          </a:p>
          <a:p>
            <a:pPr lvl="1"/>
            <a:r>
              <a:rPr lang="en-US" dirty="0" smtClean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11163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380226"/>
            <a:ext cx="6591985" cy="4530996"/>
          </a:xfrm>
        </p:spPr>
        <p:txBody>
          <a:bodyPr/>
          <a:lstStyle/>
          <a:p>
            <a:r>
              <a:rPr lang="en-US" dirty="0" smtClean="0"/>
              <a:t>What is the flipped classroom model</a:t>
            </a:r>
          </a:p>
          <a:p>
            <a:r>
              <a:rPr lang="en-US" dirty="0"/>
              <a:t>Why I decided to flip my </a:t>
            </a:r>
            <a:r>
              <a:rPr lang="en-US" dirty="0" smtClean="0"/>
              <a:t>class</a:t>
            </a:r>
          </a:p>
          <a:p>
            <a:r>
              <a:rPr lang="en-US" dirty="0" smtClean="0"/>
              <a:t>First flips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essons Learned</a:t>
            </a:r>
          </a:p>
          <a:p>
            <a:r>
              <a:rPr lang="en-US" dirty="0" smtClean="0"/>
              <a:t>Partially flipping Engineering Analysis I</a:t>
            </a:r>
          </a:p>
          <a:p>
            <a:pPr lvl="1"/>
            <a:r>
              <a:rPr lang="en-US" dirty="0" smtClean="0"/>
              <a:t>Another Lesson Learned</a:t>
            </a:r>
          </a:p>
          <a:p>
            <a:r>
              <a:rPr lang="en-US" dirty="0" smtClean="0"/>
              <a:t>Putting it all together</a:t>
            </a:r>
          </a:p>
          <a:p>
            <a:pPr lvl="1"/>
            <a:r>
              <a:rPr lang="en-US" dirty="0" smtClean="0"/>
              <a:t>Fully Flipped Engineering Analysis I, II, and III</a:t>
            </a:r>
          </a:p>
          <a:p>
            <a:r>
              <a:rPr lang="en-US" dirty="0" smtClean="0"/>
              <a:t>Assessment and Evaluation</a:t>
            </a:r>
          </a:p>
          <a:p>
            <a:r>
              <a:rPr lang="en-US" dirty="0" smtClean="0"/>
              <a:t>Activity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484" y="0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Lessons Learned:</a:t>
            </a:r>
            <a:br>
              <a:rPr lang="en-US" dirty="0" smtClean="0"/>
            </a:br>
            <a:r>
              <a:rPr lang="en-US" dirty="0" smtClean="0"/>
              <a:t>		In-Class Structured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484" y="1216325"/>
            <a:ext cx="7561107" cy="54001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chemeClr val="accent2"/>
                </a:solidFill>
              </a:rPr>
              <a:t>Learning Space</a:t>
            </a:r>
            <a:r>
              <a:rPr lang="en-US" dirty="0" smtClean="0"/>
              <a:t> is an important part of a class.</a:t>
            </a:r>
          </a:p>
          <a:p>
            <a:r>
              <a:rPr lang="en-US" dirty="0" smtClean="0"/>
              <a:t>Small group cooperative or collaborative learning</a:t>
            </a:r>
          </a:p>
          <a:p>
            <a:pPr lvl="1"/>
            <a:r>
              <a:rPr lang="en-US" dirty="0" smtClean="0"/>
              <a:t>Use Icebreakers to get them started talking to each other.</a:t>
            </a:r>
          </a:p>
          <a:p>
            <a:pPr lvl="1"/>
            <a:r>
              <a:rPr lang="en-US" dirty="0" smtClean="0"/>
              <a:t>Usually low tech (paper) makes the activity more acceptable to everyone.</a:t>
            </a:r>
          </a:p>
          <a:p>
            <a:r>
              <a:rPr lang="en-US" dirty="0" smtClean="0"/>
              <a:t>I find a “repeatable” structure or plan helps students come to understand what to expect when they come to class.</a:t>
            </a:r>
          </a:p>
          <a:p>
            <a:r>
              <a:rPr lang="en-US" dirty="0" smtClean="0"/>
              <a:t>Key word here is structured, you can’t have too much</a:t>
            </a:r>
          </a:p>
          <a:p>
            <a:pPr lvl="1"/>
            <a:r>
              <a:rPr lang="en-US" dirty="0" smtClean="0"/>
              <a:t>However long you think it will take them to do the activity, multiply by 2</a:t>
            </a:r>
          </a:p>
          <a:p>
            <a:pPr lvl="1"/>
            <a:r>
              <a:rPr lang="en-US" dirty="0" smtClean="0"/>
              <a:t>Don’t panic if students don’t complete the activity.</a:t>
            </a:r>
          </a:p>
          <a:p>
            <a:r>
              <a:rPr lang="en-US" dirty="0" smtClean="0"/>
              <a:t>Technologies</a:t>
            </a:r>
          </a:p>
          <a:p>
            <a:pPr lvl="1"/>
            <a:r>
              <a:rPr lang="en-US" dirty="0" smtClean="0"/>
              <a:t>Clickers, Top Hat, Learning </a:t>
            </a:r>
            <a:r>
              <a:rPr lang="en-US" dirty="0" err="1" smtClean="0"/>
              <a:t>Catalytics</a:t>
            </a:r>
            <a:r>
              <a:rPr lang="en-US" dirty="0" smtClean="0"/>
              <a:t>, Google docs,  lots of others.</a:t>
            </a:r>
          </a:p>
          <a:p>
            <a:pPr lvl="1"/>
            <a:r>
              <a:rPr lang="en-US" dirty="0" smtClean="0"/>
              <a:t>Don’t rely to heavily on technology.</a:t>
            </a:r>
          </a:p>
          <a:p>
            <a:r>
              <a:rPr lang="en-US" dirty="0" smtClean="0"/>
              <a:t>Eventually – Everything becomes a teachable moment</a:t>
            </a:r>
          </a:p>
          <a:p>
            <a:r>
              <a:rPr lang="en-US" dirty="0" smtClean="0"/>
              <a:t>Circulating and evenly distributing your time across groups happen naturally.</a:t>
            </a:r>
          </a:p>
        </p:txBody>
      </p:sp>
    </p:spTree>
    <p:extLst>
      <p:ext uri="{BB962C8B-B14F-4D97-AF65-F5344CB8AC3E}">
        <p14:creationId xmlns:p14="http://schemas.microsoft.com/office/powerpoint/2010/main" val="29272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549" y="0"/>
            <a:ext cx="6589199" cy="1280890"/>
          </a:xfrm>
        </p:spPr>
        <p:txBody>
          <a:bodyPr/>
          <a:lstStyle/>
          <a:p>
            <a:r>
              <a:rPr lang="en-US" dirty="0" smtClean="0"/>
              <a:t>Other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549" y="1280890"/>
            <a:ext cx="7328008" cy="5229240"/>
          </a:xfrm>
        </p:spPr>
        <p:txBody>
          <a:bodyPr/>
          <a:lstStyle/>
          <a:p>
            <a:r>
              <a:rPr lang="en-US" dirty="0" smtClean="0"/>
              <a:t>You have to have thick skin</a:t>
            </a:r>
          </a:p>
          <a:p>
            <a:pPr lvl="1"/>
            <a:r>
              <a:rPr lang="en-US" dirty="0" smtClean="0"/>
              <a:t>Students are much more likely to be honest with you when you are the guide on the side.</a:t>
            </a:r>
          </a:p>
          <a:p>
            <a:r>
              <a:rPr lang="en-US" dirty="0"/>
              <a:t>It doesn’t feel like </a:t>
            </a:r>
            <a:r>
              <a:rPr lang="en-US" dirty="0" smtClean="0"/>
              <a:t>teaching</a:t>
            </a:r>
          </a:p>
          <a:p>
            <a:r>
              <a:rPr lang="en-US" dirty="0" smtClean="0"/>
              <a:t>You have to be really flexible and nimble</a:t>
            </a:r>
            <a:endParaRPr lang="en-US" dirty="0"/>
          </a:p>
          <a:p>
            <a:r>
              <a:rPr lang="en-US" dirty="0" smtClean="0"/>
              <a:t>Some students really resist working in groups</a:t>
            </a:r>
          </a:p>
          <a:p>
            <a:pPr lvl="1"/>
            <a:r>
              <a:rPr lang="en-US" dirty="0" smtClean="0"/>
              <a:t>You need to have some way of addressing this</a:t>
            </a:r>
          </a:p>
          <a:p>
            <a:r>
              <a:rPr lang="en-US" dirty="0" smtClean="0"/>
              <a:t>Students want to be “paid” for everything, so there can be a lot of accounting to do.</a:t>
            </a:r>
          </a:p>
          <a:p>
            <a:pPr lvl="1"/>
            <a:r>
              <a:rPr lang="en-US" dirty="0" smtClean="0"/>
              <a:t>Gamification could help here.</a:t>
            </a:r>
          </a:p>
        </p:txBody>
      </p:sp>
    </p:spTree>
    <p:extLst>
      <p:ext uri="{BB962C8B-B14F-4D97-AF65-F5344CB8AC3E}">
        <p14:creationId xmlns:p14="http://schemas.microsoft.com/office/powerpoint/2010/main" val="19740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989" y="123778"/>
            <a:ext cx="7500724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Putting it all together:</a:t>
            </a:r>
            <a:br>
              <a:rPr lang="en-US" dirty="0" smtClean="0"/>
            </a:br>
            <a:r>
              <a:rPr lang="en-US" dirty="0" smtClean="0"/>
              <a:t>Flipping Engineering Analysis I, II, &amp;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989" y="1404668"/>
            <a:ext cx="7500724" cy="520316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Before Class</a:t>
            </a:r>
            <a:br>
              <a:rPr lang="en-US" dirty="0" smtClean="0"/>
            </a:br>
            <a:r>
              <a:rPr lang="en-US" dirty="0" err="1" smtClean="0"/>
              <a:t>MyMathLab</a:t>
            </a:r>
            <a:r>
              <a:rPr lang="en-US" dirty="0" smtClean="0"/>
              <a:t> (LMS) assignment </a:t>
            </a:r>
            <a:r>
              <a:rPr lang="en-US" sz="1600" dirty="0"/>
              <a:t>(Due date, not graded, required to access HWK)</a:t>
            </a:r>
          </a:p>
          <a:p>
            <a:pPr lvl="2"/>
            <a:r>
              <a:rPr lang="en-US" dirty="0" smtClean="0"/>
              <a:t>OneNote Notebook Page with figures, definitions, Link to my Lecture Video, other links</a:t>
            </a:r>
          </a:p>
          <a:p>
            <a:pPr lvl="2"/>
            <a:r>
              <a:rPr lang="en-US" dirty="0" smtClean="0"/>
              <a:t>Bring a One Page summary to class and turn it in (keep a copy for your self).</a:t>
            </a:r>
          </a:p>
          <a:p>
            <a:pPr lvl="2"/>
            <a:r>
              <a:rPr lang="en-US" dirty="0" smtClean="0"/>
              <a:t>Link to the assigned reading in the Textbook</a:t>
            </a:r>
          </a:p>
          <a:p>
            <a:pPr lvl="2"/>
            <a:r>
              <a:rPr lang="en-US" dirty="0" smtClean="0"/>
              <a:t>A few practice problems (easier problems, no learning aides)</a:t>
            </a:r>
          </a:p>
          <a:p>
            <a:r>
              <a:rPr lang="en-US" dirty="0" smtClean="0"/>
              <a:t>At the beginning of class: RAT</a:t>
            </a:r>
          </a:p>
          <a:p>
            <a:pPr lvl="1"/>
            <a:r>
              <a:rPr lang="en-US" dirty="0" smtClean="0"/>
              <a:t>Paper, variety of questions, graded using a simple rubric</a:t>
            </a:r>
            <a:r>
              <a:rPr lang="en-US" dirty="0"/>
              <a:t> </a:t>
            </a:r>
            <a:r>
              <a:rPr lang="en-US" dirty="0" smtClean="0"/>
              <a:t>(~12 min to grade 100)</a:t>
            </a:r>
          </a:p>
          <a:p>
            <a:r>
              <a:rPr lang="en-US" dirty="0" smtClean="0"/>
              <a:t>During Class</a:t>
            </a:r>
          </a:p>
          <a:p>
            <a:pPr lvl="1"/>
            <a:r>
              <a:rPr lang="en-US" dirty="0" smtClean="0"/>
              <a:t>Show answers to RAT w/ mini-lecture.</a:t>
            </a:r>
          </a:p>
          <a:p>
            <a:pPr lvl="1"/>
            <a:r>
              <a:rPr lang="en-US" dirty="0" smtClean="0"/>
              <a:t>Students work in groups to solve problems, in Learning Lab, students can put their work on the screen for their group.</a:t>
            </a:r>
          </a:p>
          <a:p>
            <a:pPr lvl="2"/>
            <a:r>
              <a:rPr lang="en-US" dirty="0" smtClean="0"/>
              <a:t>Think Aloud Protocol</a:t>
            </a:r>
          </a:p>
          <a:p>
            <a:r>
              <a:rPr lang="en-US" dirty="0" smtClean="0"/>
              <a:t>After class</a:t>
            </a:r>
          </a:p>
          <a:p>
            <a:pPr lvl="1"/>
            <a:r>
              <a:rPr lang="en-US" dirty="0" smtClean="0"/>
              <a:t>Homework set (1 per ~ 3 class meetings) ~80% for full credit.</a:t>
            </a:r>
          </a:p>
          <a:p>
            <a:r>
              <a:rPr lang="en-US" b="1" dirty="0" smtClean="0"/>
              <a:t>Spend the entire first day discussing and explaining the learning plan for the course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15" y="1404668"/>
            <a:ext cx="8307698" cy="451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1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362" y="106525"/>
            <a:ext cx="7362702" cy="1280890"/>
          </a:xfrm>
        </p:spPr>
        <p:txBody>
          <a:bodyPr>
            <a:normAutofit/>
          </a:bodyPr>
          <a:lstStyle/>
          <a:p>
            <a:r>
              <a:rPr lang="en-US" dirty="0" smtClean="0"/>
              <a:t>Assessment and Evaluation:</a:t>
            </a:r>
            <a:br>
              <a:rPr lang="en-US" dirty="0" smtClean="0"/>
            </a:br>
            <a:r>
              <a:rPr lang="en-US" dirty="0"/>
              <a:t>My Impressions Before </a:t>
            </a:r>
            <a:r>
              <a:rPr lang="en-US" dirty="0" smtClean="0"/>
              <a:t>and After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42415" y="1235553"/>
            <a:ext cx="2874596" cy="576262"/>
          </a:xfrm>
        </p:spPr>
        <p:txBody>
          <a:bodyPr/>
          <a:lstStyle/>
          <a:p>
            <a:pPr algn="ctr"/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475117" y="1880558"/>
            <a:ext cx="3664830" cy="4028033"/>
          </a:xfrm>
        </p:spPr>
        <p:txBody>
          <a:bodyPr>
            <a:normAutofit/>
          </a:bodyPr>
          <a:lstStyle/>
          <a:p>
            <a:r>
              <a:rPr lang="en-US" dirty="0" smtClean="0"/>
              <a:t>I felt like class was too short</a:t>
            </a:r>
          </a:p>
          <a:p>
            <a:r>
              <a:rPr lang="en-US" dirty="0" smtClean="0"/>
              <a:t>25% of the physical space of the classroom was for me only, and I never left that space</a:t>
            </a:r>
          </a:p>
          <a:p>
            <a:r>
              <a:rPr lang="en-US" dirty="0" smtClean="0"/>
              <a:t>New very few names</a:t>
            </a:r>
            <a:br>
              <a:rPr lang="en-US" dirty="0" smtClean="0"/>
            </a:br>
            <a:r>
              <a:rPr lang="en-US" dirty="0" smtClean="0"/>
              <a:t>			(~100 students)</a:t>
            </a:r>
          </a:p>
          <a:p>
            <a:r>
              <a:rPr lang="en-US" dirty="0" smtClean="0"/>
              <a:t>Instructor-Centered</a:t>
            </a:r>
          </a:p>
          <a:p>
            <a:r>
              <a:rPr lang="en-US" dirty="0" smtClean="0"/>
              <a:t>Hoarse at the end of class period</a:t>
            </a:r>
          </a:p>
          <a:p>
            <a:r>
              <a:rPr lang="en-US" dirty="0" smtClean="0"/>
              <a:t>I talked the whole time to the whole class</a:t>
            </a:r>
            <a:endParaRPr lang="en-US" i="1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494935" y="1235553"/>
            <a:ext cx="2873239" cy="576262"/>
          </a:xfrm>
        </p:spPr>
        <p:txBody>
          <a:bodyPr/>
          <a:lstStyle/>
          <a:p>
            <a:pPr algn="ctr"/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333715" y="1880558"/>
            <a:ext cx="3378964" cy="402480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Students think class is too short</a:t>
            </a:r>
          </a:p>
          <a:p>
            <a:r>
              <a:rPr lang="en-US" dirty="0" smtClean="0"/>
              <a:t>None of the classroom space belongs to me, but I visit 100 of the space in the room every class meeting.</a:t>
            </a:r>
          </a:p>
          <a:p>
            <a:r>
              <a:rPr lang="en-US" dirty="0" smtClean="0"/>
              <a:t>Know nearly every students name by the end of the semester (~100)</a:t>
            </a:r>
          </a:p>
          <a:p>
            <a:r>
              <a:rPr lang="en-US" dirty="0" smtClean="0"/>
              <a:t>Student-Centered, community-Centered, knowledge  – Centered (?)</a:t>
            </a:r>
          </a:p>
          <a:p>
            <a:r>
              <a:rPr lang="en-US" dirty="0" smtClean="0"/>
              <a:t>Physically tired from running around</a:t>
            </a:r>
          </a:p>
          <a:p>
            <a:r>
              <a:rPr lang="en-US" dirty="0" smtClean="0"/>
              <a:t>Large percent of my time is now doing Socratic teaching to small groups</a:t>
            </a:r>
          </a:p>
        </p:txBody>
      </p:sp>
    </p:spTree>
    <p:extLst>
      <p:ext uri="{BB962C8B-B14F-4D97-AF65-F5344CB8AC3E}">
        <p14:creationId xmlns:p14="http://schemas.microsoft.com/office/powerpoint/2010/main" val="31822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110" y="80646"/>
            <a:ext cx="7379954" cy="1280890"/>
          </a:xfrm>
        </p:spPr>
        <p:txBody>
          <a:bodyPr>
            <a:normAutofit/>
          </a:bodyPr>
          <a:lstStyle/>
          <a:p>
            <a:r>
              <a:rPr lang="en-US" dirty="0"/>
              <a:t>Assessment and Evaluation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Student Input (60 responses)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110" y="1431110"/>
            <a:ext cx="7466218" cy="48753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44 like the flipped class format and most gave some reason why it benefited their learning</a:t>
            </a:r>
          </a:p>
          <a:p>
            <a:pPr lvl="1"/>
            <a:r>
              <a:rPr lang="en-US" dirty="0"/>
              <a:t>“I love actually working problems during class time because you have the people around you and the professor to help you when you get stuck on a problem. . . </a:t>
            </a:r>
            <a:r>
              <a:rPr lang="en-US" dirty="0" smtClean="0"/>
              <a:t>“</a:t>
            </a:r>
          </a:p>
          <a:p>
            <a:r>
              <a:rPr lang="en-US" dirty="0" smtClean="0"/>
              <a:t>15 neutral responses</a:t>
            </a:r>
          </a:p>
          <a:p>
            <a:pPr lvl="1"/>
            <a:r>
              <a:rPr lang="en-US" dirty="0" smtClean="0"/>
              <a:t>It is easy for students to fall behind,</a:t>
            </a:r>
          </a:p>
          <a:p>
            <a:pPr lvl="1"/>
            <a:r>
              <a:rPr lang="en-US" dirty="0" smtClean="0"/>
              <a:t>you have to prepare for class for it to work </a:t>
            </a:r>
          </a:p>
          <a:p>
            <a:r>
              <a:rPr lang="en-US" dirty="0" smtClean="0"/>
              <a:t>1 Negative – I don’t like it</a:t>
            </a:r>
          </a:p>
          <a:p>
            <a:r>
              <a:rPr lang="en-US" dirty="0" smtClean="0"/>
              <a:t>Some interesting individual responses:</a:t>
            </a:r>
          </a:p>
          <a:p>
            <a:pPr lvl="1"/>
            <a:r>
              <a:rPr lang="en-US" dirty="0" smtClean="0"/>
              <a:t>“The flipped class does </a:t>
            </a:r>
            <a:r>
              <a:rPr lang="en-US" u="sng" dirty="0" smtClean="0"/>
              <a:t>not</a:t>
            </a:r>
            <a:r>
              <a:rPr lang="en-US" dirty="0" smtClean="0"/>
              <a:t> mean you don’t teach!  Need to have some way for students to learn the material (videos, structured notes, etc.)”</a:t>
            </a:r>
          </a:p>
          <a:p>
            <a:pPr lvl="1"/>
            <a:r>
              <a:rPr lang="en-US" dirty="0" smtClean="0"/>
              <a:t>“Things you should tell them</a:t>
            </a:r>
          </a:p>
          <a:p>
            <a:pPr lvl="2"/>
            <a:r>
              <a:rPr lang="en-US" dirty="0" smtClean="0"/>
              <a:t>It holds the student accountable </a:t>
            </a:r>
          </a:p>
          <a:p>
            <a:pPr lvl="2"/>
            <a:r>
              <a:rPr lang="en-US" dirty="0" smtClean="0"/>
              <a:t>Allows a reference to always return to when studying/preparing for a test</a:t>
            </a:r>
          </a:p>
          <a:p>
            <a:pPr lvl="2"/>
            <a:r>
              <a:rPr lang="en-US" dirty="0" smtClean="0"/>
              <a:t>Gives students a chance to know what to expect when they come to class that day”</a:t>
            </a:r>
          </a:p>
          <a:p>
            <a:pPr lvl="1"/>
            <a:r>
              <a:rPr lang="en-US" dirty="0" smtClean="0"/>
              <a:t>“A book can explain a concept, but a professor helps you understand it”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428" y="77458"/>
            <a:ext cx="6589199" cy="1280890"/>
          </a:xfrm>
        </p:spPr>
        <p:txBody>
          <a:bodyPr/>
          <a:lstStyle/>
          <a:p>
            <a:pPr algn="r"/>
            <a:r>
              <a:rPr lang="en-US" dirty="0"/>
              <a:t>Assessment and </a:t>
            </a:r>
            <a:r>
              <a:rPr lang="en-US" dirty="0" smtClean="0"/>
              <a:t>Evaluation:</a:t>
            </a:r>
            <a:br>
              <a:rPr lang="en-US" dirty="0" smtClean="0"/>
            </a:br>
            <a:r>
              <a:rPr lang="en-US" dirty="0" smtClean="0"/>
              <a:t>		Student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642" y="1364974"/>
            <a:ext cx="7211523" cy="5035826"/>
          </a:xfrm>
        </p:spPr>
        <p:txBody>
          <a:bodyPr/>
          <a:lstStyle/>
          <a:p>
            <a:r>
              <a:rPr lang="en-US" dirty="0" smtClean="0"/>
              <a:t>Currently collecting data 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a</a:t>
            </a:r>
            <a:r>
              <a:rPr lang="en-US" dirty="0" smtClean="0"/>
              <a:t>necdotal evidence at this time, but positive. </a:t>
            </a:r>
          </a:p>
          <a:p>
            <a:r>
              <a:rPr lang="en-US" dirty="0" smtClean="0"/>
              <a:t>In the literature there is very little genuine evaluation of the impact on learning of the flipped classroom</a:t>
            </a:r>
          </a:p>
          <a:p>
            <a:pPr lvl="1"/>
            <a:r>
              <a:rPr lang="en-US" dirty="0" smtClean="0"/>
              <a:t>However, the benefits of active learning are reasonably well documented</a:t>
            </a:r>
          </a:p>
          <a:p>
            <a:r>
              <a:rPr lang="en-US" dirty="0" smtClean="0"/>
              <a:t>When if comes to student performance, I have some concerns about simple comparisons to traditionally taught courses</a:t>
            </a:r>
          </a:p>
          <a:p>
            <a:pPr lvl="1"/>
            <a:r>
              <a:rPr lang="en-US" dirty="0" smtClean="0"/>
              <a:t>Do exams from a traditional classroom context adequately assess all of the potential flipped class outcomes</a:t>
            </a:r>
          </a:p>
          <a:p>
            <a:pPr lvl="1"/>
            <a:r>
              <a:rPr lang="en-US" dirty="0" smtClean="0"/>
              <a:t>What did I expect when I started?</a:t>
            </a:r>
          </a:p>
          <a:p>
            <a:pPr lvl="1"/>
            <a:r>
              <a:rPr lang="en-US" dirty="0" smtClean="0"/>
              <a:t>What about life long learning?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71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736" y="107136"/>
            <a:ext cx="7742264" cy="1280890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Some more thoughts on assessment and evaluation</a:t>
            </a:r>
            <a:endParaRPr lang="en-US" sz="3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036" y="1264557"/>
            <a:ext cx="3259221" cy="2534949"/>
          </a:xfrm>
          <a:prstGeom prst="rect">
            <a:avLst/>
          </a:prstGeom>
        </p:spPr>
      </p:pic>
      <p:pic>
        <p:nvPicPr>
          <p:cNvPr id="1026" name="Picture 2" descr="http://www.mdpi.com/ijgi/ijgi-02-00854/article_deploy/html/images/ijgi-02-00854-g002-102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0"/>
          <a:stretch/>
        </p:blipFill>
        <p:spPr bwMode="auto">
          <a:xfrm>
            <a:off x="63208" y="1264557"/>
            <a:ext cx="6104084" cy="373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dient descent stuck at local mini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93" y="3799506"/>
            <a:ext cx="3008316" cy="225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6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1994"/>
            <a:ext cx="4373592" cy="7159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Learning Lab Classroom</a:t>
            </a:r>
            <a:endParaRPr lang="en-US" sz="2400" dirty="0"/>
          </a:p>
        </p:txBody>
      </p:sp>
      <p:pic>
        <p:nvPicPr>
          <p:cNvPr id="1028" name="Picture 4" descr="http://www.voa.com/blog/media/2014/03/TEALclassroom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97" y="743334"/>
            <a:ext cx="4904603" cy="367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usnews.com/cmsmedia/3d/71/0d8c232449aa9edd05660353326d/140721-design1-graphi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5" t="38955" r="5776" b="11421"/>
          <a:stretch/>
        </p:blipFill>
        <p:spPr bwMode="auto">
          <a:xfrm>
            <a:off x="0" y="715963"/>
            <a:ext cx="4790798" cy="419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yournbs.com/wp-content/uploads/nbs.Bowling_Green_University.15.014.DL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1834"/>
            <a:ext cx="5149131" cy="271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296299" y="36343"/>
            <a:ext cx="4790798" cy="715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Active Learning Classroom</a:t>
            </a:r>
          </a:p>
        </p:txBody>
      </p:sp>
      <p:pic>
        <p:nvPicPr>
          <p:cNvPr id="1034" name="Picture 10" descr="http://www.k12blueprint.com/sites/default/files/field/image/steelcase_verb_classroo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672" y="4444255"/>
            <a:ext cx="2413744" cy="241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0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610" y="0"/>
            <a:ext cx="7417460" cy="1280890"/>
          </a:xfrm>
        </p:spPr>
        <p:txBody>
          <a:bodyPr>
            <a:normAutofit/>
          </a:bodyPr>
          <a:lstStyle/>
          <a:p>
            <a:r>
              <a:rPr lang="en-US" dirty="0" smtClean="0"/>
              <a:t>Concluding Activity: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3200" dirty="0"/>
              <a:t>Flipped Classroom Brainstorming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610" y="1280889"/>
            <a:ext cx="7516851" cy="53584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There is an opportunity for one of you to teach the class of your choice in a new learning space. </a:t>
            </a:r>
          </a:p>
          <a:p>
            <a:r>
              <a:rPr lang="en-US" dirty="0" smtClean="0"/>
              <a:t>The learning space is either the learning lab set up or the active classroom set up from the previous slide</a:t>
            </a:r>
          </a:p>
          <a:p>
            <a:pPr lvl="1"/>
            <a:r>
              <a:rPr lang="en-US" dirty="0" smtClean="0"/>
              <a:t>Assume that what ever technology you want in the learning lab is there</a:t>
            </a:r>
          </a:p>
          <a:p>
            <a:pPr lvl="1"/>
            <a:r>
              <a:rPr lang="en-US" dirty="0" smtClean="0"/>
              <a:t>Assume the room is sufficient to hold any number of students you wish to have.</a:t>
            </a:r>
          </a:p>
          <a:p>
            <a:r>
              <a:rPr lang="en-US" dirty="0" smtClean="0"/>
              <a:t>Assume that you will keep the same “units” and learning objectives</a:t>
            </a:r>
          </a:p>
          <a:p>
            <a:r>
              <a:rPr lang="en-US" dirty="0" smtClean="0"/>
              <a:t>Assume that through some miracle of technology all of your lectures are now available to the students as assignable high quality videos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ome up with an innovative idea or ideas for how you would conduct your class as a flipped classroom in the space of your choice.  </a:t>
            </a:r>
          </a:p>
          <a:p>
            <a:r>
              <a:rPr lang="en-US" dirty="0" smtClean="0"/>
              <a:t>Now share your idea with the people at your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6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732" y="0"/>
            <a:ext cx="6589199" cy="1280890"/>
          </a:xfrm>
        </p:spPr>
        <p:txBody>
          <a:bodyPr/>
          <a:lstStyle/>
          <a:p>
            <a:r>
              <a:rPr lang="en-US" dirty="0" smtClean="0"/>
              <a:t>Time Permitting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946" y="1280889"/>
            <a:ext cx="7360611" cy="51298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your idea or ideas, or others’ ideas: </a:t>
            </a:r>
          </a:p>
          <a:p>
            <a:r>
              <a:rPr lang="en-US" dirty="0" smtClean="0"/>
              <a:t>What technologies do you need?</a:t>
            </a:r>
          </a:p>
          <a:p>
            <a:r>
              <a:rPr lang="en-US" dirty="0" smtClean="0"/>
              <a:t>What support services do you need?</a:t>
            </a:r>
          </a:p>
          <a:p>
            <a:r>
              <a:rPr lang="en-US" dirty="0" smtClean="0"/>
              <a:t>What is the biggest barrier to implementation?</a:t>
            </a:r>
          </a:p>
          <a:p>
            <a:r>
              <a:rPr lang="en-US" dirty="0" smtClean="0"/>
              <a:t>What impact do you think this might have on student learning?</a:t>
            </a:r>
          </a:p>
          <a:p>
            <a:r>
              <a:rPr lang="en-US" dirty="0" smtClean="0"/>
              <a:t>How do you think students would react to this in your class?</a:t>
            </a:r>
          </a:p>
        </p:txBody>
      </p:sp>
    </p:spTree>
    <p:extLst>
      <p:ext uri="{BB962C8B-B14F-4D97-AF65-F5344CB8AC3E}">
        <p14:creationId xmlns:p14="http://schemas.microsoft.com/office/powerpoint/2010/main" val="8202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Activity</a:t>
            </a:r>
            <a:br>
              <a:rPr lang="en-US" dirty="0" smtClean="0"/>
            </a:br>
            <a:r>
              <a:rPr lang="en-US" dirty="0" smtClean="0"/>
              <a:t>			(Think—Pair—Share)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en-US" sz="1800" dirty="0"/>
              <a:t>Take 5 minutes to reflect on and answer the following question.  </a:t>
            </a:r>
            <a:br>
              <a:rPr lang="en-US" sz="1800" dirty="0"/>
            </a:br>
            <a:r>
              <a:rPr lang="en-US" sz="1400" i="1" dirty="0"/>
              <a:t>There is space on the handout for you make some notes, write an answer or draw a figure</a:t>
            </a:r>
            <a:r>
              <a:rPr lang="en-US" sz="1400" dirty="0"/>
              <a:t>.</a:t>
            </a:r>
          </a:p>
          <a:p>
            <a:pPr marL="457200" lvl="1" indent="0">
              <a:buNone/>
            </a:pPr>
            <a:r>
              <a:rPr lang="en-US" sz="2000" dirty="0"/>
              <a:t>How do  students learn the content, material, concepts, etc. in your class or your discipline ?  How is this reflected in the instructional design of your course?</a:t>
            </a:r>
          </a:p>
          <a:p>
            <a:r>
              <a:rPr lang="en-US" dirty="0" smtClean="0"/>
              <a:t>Now pair up with someone near you and share your answers with each other.</a:t>
            </a:r>
          </a:p>
        </p:txBody>
      </p:sp>
    </p:spTree>
    <p:extLst>
      <p:ext uri="{BB962C8B-B14F-4D97-AF65-F5344CB8AC3E}">
        <p14:creationId xmlns:p14="http://schemas.microsoft.com/office/powerpoint/2010/main" val="2325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Feel free to contact me via email</a:t>
            </a:r>
          </a:p>
          <a:p>
            <a:r>
              <a:rPr lang="en-US" dirty="0" smtClean="0"/>
              <a:t>My email address is on the handout and my card.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People Learn Framework</a:t>
            </a:r>
            <a:br>
              <a:rPr lang="en-US" dirty="0" smtClean="0"/>
            </a:br>
            <a:r>
              <a:rPr lang="en-US" sz="2400" dirty="0" err="1"/>
              <a:t>Bransford</a:t>
            </a:r>
            <a:r>
              <a:rPr lang="en-US" sz="2400" dirty="0"/>
              <a:t>, Brown, Cocking (1999)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42416" y="1905000"/>
            <a:ext cx="3920970" cy="3999103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Student-Centered</a:t>
            </a:r>
            <a:r>
              <a:rPr lang="en-US" dirty="0" smtClean="0"/>
              <a:t> – Driven by the knowledge, skills, attitudes, and needs of the learner</a:t>
            </a:r>
          </a:p>
          <a:p>
            <a:r>
              <a:rPr lang="en-US" b="1" u="sng" dirty="0" smtClean="0"/>
              <a:t>Knowledge-centered </a:t>
            </a:r>
            <a:r>
              <a:rPr lang="en-US" dirty="0" smtClean="0"/>
              <a:t>– focused on helping learners develop a deep understanding of the content and processes of the discipline</a:t>
            </a:r>
            <a:endParaRPr lang="en-US" dirty="0"/>
          </a:p>
          <a:p>
            <a:r>
              <a:rPr lang="en-US" b="1" u="sng" dirty="0" smtClean="0"/>
              <a:t>Assessment-centered</a:t>
            </a:r>
            <a:r>
              <a:rPr lang="en-US" dirty="0" smtClean="0"/>
              <a:t> – Keyed to both formative and summative evaluation with frequent feed back and revision</a:t>
            </a:r>
          </a:p>
          <a:p>
            <a:r>
              <a:rPr lang="en-US" b="1" u="sng" dirty="0" smtClean="0"/>
              <a:t>Community-centered</a:t>
            </a:r>
            <a:r>
              <a:rPr lang="en-US" dirty="0" smtClean="0"/>
              <a:t> – based in a community of learners within the learning situation and connected to the community at large.</a:t>
            </a:r>
          </a:p>
          <a:p>
            <a:endParaRPr lang="en-US" dirty="0"/>
          </a:p>
        </p:txBody>
      </p:sp>
      <p:pic>
        <p:nvPicPr>
          <p:cNvPr id="3074" name="Picture 2" descr="http://www.nceer.northwestern.edu/VaNTH/HPL%20centers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3555"/>
          <a:stretch/>
        </p:blipFill>
        <p:spPr bwMode="auto">
          <a:xfrm>
            <a:off x="5863386" y="1904998"/>
            <a:ext cx="3280613" cy="33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5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Instructional </a:t>
            </a:r>
            <a:r>
              <a:rPr lang="en-US" dirty="0" smtClean="0"/>
              <a:t>Design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The practice of creating instructional experiences that facilitate the efficient and effective acquisition of knowledge and skills.</a:t>
            </a:r>
          </a:p>
          <a:p>
            <a:r>
              <a:rPr lang="en-US" dirty="0" smtClean="0"/>
              <a:t>Determining the current needs and state of the learner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Defining the end goal of instruction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Creating (designing, developing) interventions to assist in the transition from the initial state to the end goal.</a:t>
            </a:r>
          </a:p>
        </p:txBody>
      </p:sp>
    </p:spTree>
    <p:extLst>
      <p:ext uri="{BB962C8B-B14F-4D97-AF65-F5344CB8AC3E}">
        <p14:creationId xmlns:p14="http://schemas.microsoft.com/office/powerpoint/2010/main" val="35285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ADDIE</a:t>
            </a:r>
          </a:p>
        </p:txBody>
      </p:sp>
      <p:pic>
        <p:nvPicPr>
          <p:cNvPr id="1026" name="Picture 2" descr="ADDI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" y="1471421"/>
            <a:ext cx="9085351" cy="35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974" y="5080300"/>
            <a:ext cx="9087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dirty="0">
                <a:solidFill>
                  <a:srgbClr val="000000"/>
                </a:solidFill>
                <a:latin typeface="inherit"/>
              </a:rPr>
              <a:t>© University of Connecticut, http://ecampus.uconn.edu/course_development/addie.html</a:t>
            </a:r>
          </a:p>
        </p:txBody>
      </p:sp>
      <p:sp>
        <p:nvSpPr>
          <p:cNvPr id="2" name="Rectangle 1"/>
          <p:cNvSpPr/>
          <p:nvPr/>
        </p:nvSpPr>
        <p:spPr>
          <a:xfrm>
            <a:off x="676480" y="4213141"/>
            <a:ext cx="8213835" cy="8671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9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31" y="624110"/>
            <a:ext cx="6826370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Instructional Design Model of</a:t>
            </a:r>
            <a:br>
              <a:rPr lang="en-US" dirty="0" smtClean="0"/>
            </a:br>
            <a:r>
              <a:rPr lang="en-US" b="1" i="1" dirty="0" smtClean="0">
                <a:solidFill>
                  <a:schemeClr val="accent5"/>
                </a:solidFill>
              </a:rPr>
              <a:t>The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i="1" dirty="0" smtClean="0">
                <a:solidFill>
                  <a:schemeClr val="accent5"/>
                </a:solidFill>
              </a:rPr>
              <a:t>Traditional Classroom</a:t>
            </a:r>
            <a:endParaRPr lang="en-US" b="1" i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1 –</a:t>
            </a:r>
            <a:r>
              <a:rPr lang="en-US" dirty="0" smtClean="0"/>
              <a:t> Identify concepts and topics to be covered in the class, subdivide those into Units or Modules, and state a collection of learning objectives that will be assessed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2 –</a:t>
            </a:r>
            <a:r>
              <a:rPr lang="en-US" dirty="0" smtClean="0"/>
              <a:t> During class meeting time </a:t>
            </a:r>
            <a:r>
              <a:rPr lang="en-US" b="1" dirty="0" smtClean="0"/>
              <a:t>introduce</a:t>
            </a:r>
            <a:r>
              <a:rPr lang="en-US" dirty="0" smtClean="0"/>
              <a:t> information on the main concepts and topics to the students, usually through lecture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3 –</a:t>
            </a:r>
            <a:r>
              <a:rPr lang="en-US" dirty="0" smtClean="0"/>
              <a:t> Students work independently outside of class on activities intended to </a:t>
            </a:r>
            <a:r>
              <a:rPr lang="en-US" b="1" dirty="0" smtClean="0"/>
              <a:t>deepen their understanding </a:t>
            </a:r>
            <a:r>
              <a:rPr lang="en-US" dirty="0" smtClean="0"/>
              <a:t>of the content and master the learning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4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295" y="624110"/>
            <a:ext cx="6740106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Instructional Design Model of</a:t>
            </a:r>
            <a:br>
              <a:rPr lang="en-US" dirty="0" smtClean="0"/>
            </a:br>
            <a:r>
              <a:rPr lang="en-US" b="1" i="1" dirty="0" smtClean="0">
                <a:solidFill>
                  <a:schemeClr val="accent5"/>
                </a:solidFill>
              </a:rPr>
              <a:t>The</a:t>
            </a:r>
            <a:r>
              <a:rPr lang="en-US" b="1" dirty="0" smtClean="0">
                <a:solidFill>
                  <a:schemeClr val="accent5"/>
                </a:solidFill>
              </a:rPr>
              <a:t> </a:t>
            </a:r>
            <a:r>
              <a:rPr lang="en-US" b="1" i="1" dirty="0" smtClean="0">
                <a:solidFill>
                  <a:schemeClr val="accent5"/>
                </a:solidFill>
              </a:rPr>
              <a:t>Flipped Classroom</a:t>
            </a:r>
            <a:endParaRPr lang="en-US" b="1" i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1 –</a:t>
            </a:r>
            <a:r>
              <a:rPr lang="en-US" dirty="0" smtClean="0"/>
              <a:t> Identify concepts and topics to be covered in the class, subdivide those into Units or Modules, and state a collection of learning objectives that will be assessed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>
                <a:solidFill>
                  <a:schemeClr val="accent2"/>
                </a:solidFill>
              </a:rPr>
              <a:t>3 –</a:t>
            </a:r>
            <a:r>
              <a:rPr lang="en-US" dirty="0"/>
              <a:t> Students work </a:t>
            </a:r>
            <a:r>
              <a:rPr lang="en-US" dirty="0" smtClean="0"/>
              <a:t>independently outside </a:t>
            </a:r>
            <a:r>
              <a:rPr lang="en-US" dirty="0"/>
              <a:t>of class </a:t>
            </a:r>
            <a:r>
              <a:rPr lang="en-US" dirty="0" smtClean="0"/>
              <a:t>in structured activities where they </a:t>
            </a:r>
            <a:r>
              <a:rPr lang="en-US" b="1" dirty="0" smtClean="0"/>
              <a:t>encounter and learn the basic concepts </a:t>
            </a:r>
            <a:r>
              <a:rPr lang="en-US" b="1" dirty="0"/>
              <a:t>and </a:t>
            </a:r>
            <a:r>
              <a:rPr lang="en-US" b="1" dirty="0" smtClean="0"/>
              <a:t>information </a:t>
            </a:r>
            <a:r>
              <a:rPr lang="en-US" dirty="0" smtClean="0"/>
              <a:t>of that lesson.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2 –</a:t>
            </a:r>
            <a:r>
              <a:rPr lang="en-US" dirty="0" smtClean="0"/>
              <a:t> </a:t>
            </a:r>
            <a:r>
              <a:rPr lang="en-US" b="1" dirty="0" smtClean="0"/>
              <a:t>During class meeting </a:t>
            </a:r>
            <a:r>
              <a:rPr lang="en-US" dirty="0" smtClean="0"/>
              <a:t>time </a:t>
            </a:r>
            <a:r>
              <a:rPr lang="en-US" dirty="0"/>
              <a:t>students </a:t>
            </a:r>
            <a:r>
              <a:rPr lang="en-US" dirty="0" smtClean="0"/>
              <a:t>assess their basic knowledge and work cooperatively or collaboratively to </a:t>
            </a:r>
            <a:r>
              <a:rPr lang="en-US" b="1" dirty="0" smtClean="0"/>
              <a:t>deepen </a:t>
            </a:r>
            <a:r>
              <a:rPr lang="en-US" b="1" dirty="0"/>
              <a:t>their understanding </a:t>
            </a:r>
            <a:r>
              <a:rPr lang="en-US" dirty="0"/>
              <a:t>of the content and master the learning objectives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93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143" y="89272"/>
            <a:ext cx="7513607" cy="128089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What are some of the advantages of the flipped classroom model compared to the traditional classroom model (</a:t>
            </a:r>
            <a:r>
              <a:rPr lang="en-US" sz="2400" i="1" dirty="0">
                <a:solidFill>
                  <a:schemeClr val="accent1"/>
                </a:solidFill>
              </a:rPr>
              <a:t>from the literature</a:t>
            </a:r>
            <a:r>
              <a:rPr lang="en-US" sz="2400" dirty="0">
                <a:solidFill>
                  <a:schemeClr val="accent1"/>
                </a:solidFill>
              </a:rPr>
              <a:t>)?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811066" y="1393824"/>
            <a:ext cx="3460230" cy="5762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Traditional Classroom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942415" y="1993748"/>
            <a:ext cx="3197532" cy="3914843"/>
          </a:xfrm>
        </p:spPr>
        <p:txBody>
          <a:bodyPr>
            <a:normAutofit/>
          </a:bodyPr>
          <a:lstStyle/>
          <a:p>
            <a:r>
              <a:rPr lang="en-US" dirty="0" smtClean="0"/>
              <a:t>Difficulty of student work is inversely proportional to accessibility students have to the instructor</a:t>
            </a:r>
          </a:p>
          <a:p>
            <a:r>
              <a:rPr lang="en-US" dirty="0" smtClean="0"/>
              <a:t>Students have little control over the stream of information</a:t>
            </a:r>
          </a:p>
          <a:p>
            <a:r>
              <a:rPr lang="en-US" dirty="0" smtClean="0"/>
              <a:t>Little or no formal cooperative or collaborative learning</a:t>
            </a:r>
          </a:p>
          <a:p>
            <a:r>
              <a:rPr lang="en-US" dirty="0" smtClean="0"/>
              <a:t>Instructor-centered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333715" y="1398795"/>
            <a:ext cx="3195680" cy="5762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Flipped Classroom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333715" y="1970086"/>
            <a:ext cx="3195680" cy="39352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Difficulty of student work is </a:t>
            </a:r>
            <a:r>
              <a:rPr lang="en-US" dirty="0" smtClean="0"/>
              <a:t>directly proportional </a:t>
            </a:r>
            <a:r>
              <a:rPr lang="en-US" dirty="0"/>
              <a:t>to accessibility students have to the instructor</a:t>
            </a:r>
          </a:p>
          <a:p>
            <a:r>
              <a:rPr lang="en-US" dirty="0" smtClean="0"/>
              <a:t>Students have a great deal of control over the stream of information (videos).</a:t>
            </a:r>
          </a:p>
          <a:p>
            <a:r>
              <a:rPr lang="en-US" dirty="0" smtClean="0"/>
              <a:t>Structured cooperative or collaborative learning are a key component</a:t>
            </a:r>
          </a:p>
          <a:p>
            <a:r>
              <a:rPr lang="en-US" dirty="0" smtClean="0"/>
              <a:t>Student-Centered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4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5115</TotalTime>
  <Words>2909</Words>
  <Application>Microsoft Office PowerPoint</Application>
  <PresentationFormat>On-screen Show (4:3)</PresentationFormat>
  <Paragraphs>352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inherit</vt:lpstr>
      <vt:lpstr>Wingdings 3</vt:lpstr>
      <vt:lpstr>Wisp</vt:lpstr>
      <vt:lpstr>No Need to Flip Out! Lessons Learned from Flipping my Teaching </vt:lpstr>
      <vt:lpstr>Outline</vt:lpstr>
      <vt:lpstr>Warm Up Activity    (Think—Pair—Share)</vt:lpstr>
      <vt:lpstr>How People Learn Framework Bransford, Brown, Cocking (1999)</vt:lpstr>
      <vt:lpstr>Instructional Design </vt:lpstr>
      <vt:lpstr>ADDIE</vt:lpstr>
      <vt:lpstr>The Instructional Design Model of The Traditional Classroom</vt:lpstr>
      <vt:lpstr>The Instructional Design Model of The Flipped Classroom</vt:lpstr>
      <vt:lpstr>What are some of the advantages of the flipped classroom model compared to the traditional classroom model (from the literature)?</vt:lpstr>
      <vt:lpstr>Why I decided to flip my class</vt:lpstr>
      <vt:lpstr>Designing My First Flip: Linear Algebra</vt:lpstr>
      <vt:lpstr>Implementing My first flipped class:                             Something is missing?</vt:lpstr>
      <vt:lpstr>Initial Revision and Redesign </vt:lpstr>
      <vt:lpstr>Learning Spaces:    A new dimension</vt:lpstr>
      <vt:lpstr>Design and Implementation for Partially Flipping Engineering Analysis I</vt:lpstr>
      <vt:lpstr>PowerPoint Presentation</vt:lpstr>
      <vt:lpstr>Lessons Learned:  My Flipped Classroom Model</vt:lpstr>
      <vt:lpstr>Lessons Learned:   Before-Class Materials</vt:lpstr>
      <vt:lpstr>Lessons Learned:  Readiness Assessment Tests (RATs)</vt:lpstr>
      <vt:lpstr>Lessons Learned:   In-Class Structured Activities</vt:lpstr>
      <vt:lpstr>Other lessons learned</vt:lpstr>
      <vt:lpstr>Putting it all together: Flipping Engineering Analysis I, II, &amp; III</vt:lpstr>
      <vt:lpstr>Assessment and Evaluation: My Impressions Before and After</vt:lpstr>
      <vt:lpstr>Assessment and Evaluation : Student Input (60 responses)</vt:lpstr>
      <vt:lpstr>Assessment and Evaluation:   Student Performance</vt:lpstr>
      <vt:lpstr>Some more thoughts on assessment and evaluation</vt:lpstr>
      <vt:lpstr>Learning Lab Classroom</vt:lpstr>
      <vt:lpstr>Concluding Activity:  Flipped Classroom Brainstorming</vt:lpstr>
      <vt:lpstr>Time Permitting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Hieb</dc:creator>
  <cp:lastModifiedBy>Jeff Hieb</cp:lastModifiedBy>
  <cp:revision>233</cp:revision>
  <cp:lastPrinted>2016-02-12T16:42:44Z</cp:lastPrinted>
  <dcterms:created xsi:type="dcterms:W3CDTF">2015-10-11T13:06:42Z</dcterms:created>
  <dcterms:modified xsi:type="dcterms:W3CDTF">2016-02-12T21:04:10Z</dcterms:modified>
</cp:coreProperties>
</file>