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3" r:id="rId7"/>
    <p:sldId id="279" r:id="rId8"/>
    <p:sldId id="269" r:id="rId9"/>
    <p:sldId id="261" r:id="rId10"/>
    <p:sldId id="271" r:id="rId11"/>
    <p:sldId id="262" r:id="rId12"/>
    <p:sldId id="272" r:id="rId13"/>
    <p:sldId id="264" r:id="rId14"/>
    <p:sldId id="280" r:id="rId15"/>
    <p:sldId id="281" r:id="rId16"/>
    <p:sldId id="282" r:id="rId17"/>
    <p:sldId id="284" r:id="rId18"/>
    <p:sldId id="283" r:id="rId19"/>
    <p:sldId id="275" r:id="rId20"/>
    <p:sldId id="265" r:id="rId21"/>
    <p:sldId id="276" r:id="rId22"/>
    <p:sldId id="266" r:id="rId23"/>
    <p:sldId id="277" r:id="rId24"/>
    <p:sldId id="278" r:id="rId25"/>
    <p:sldId id="267" r:id="rId26"/>
    <p:sldId id="270" r:id="rId27"/>
    <p:sldId id="268" r:id="rId28"/>
    <p:sldId id="273" r:id="rId29"/>
    <p:sldId id="274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92" autoAdjust="0"/>
  </p:normalViewPr>
  <p:slideViewPr>
    <p:cSldViewPr>
      <p:cViewPr varScale="1">
        <p:scale>
          <a:sx n="76" d="100"/>
          <a:sy n="76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6072D-8A7F-CE42-9013-E2478F010514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BE43-7DCB-B847-BE2B-D768A3D9C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4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1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8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Levels</a:t>
            </a:r>
            <a:r>
              <a:rPr lang="en-US" baseline="0" dirty="0" smtClean="0"/>
              <a:t> of learning – as instructors we want to create a learning experience for our students that will engage them through this process of gaining knowledge, demonstrating skills, and internalizing the experience.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can provide the concrete experience – of which stimulates the reflective process and application of abstract ideas/concepts</a:t>
            </a:r>
            <a:r>
              <a:rPr lang="en-US" dirty="0" smtClean="0">
                <a:effectLst/>
              </a:rPr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7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2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BE43-7DCB-B847-BE2B-D768A3D9C4E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6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3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3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0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0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2189B-1CED-45A4-B31D-2960C193E21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05FC8-13E7-4D41-8A37-9FFE3BEE5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www.teachwithmovies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/>
          <a:lstStyle/>
          <a:p>
            <a:r>
              <a:rPr lang="en-US" dirty="0" smtClean="0"/>
              <a:t>Lights, Cameras, Action!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362200"/>
          </a:xfrm>
        </p:spPr>
        <p:txBody>
          <a:bodyPr/>
          <a:lstStyle/>
          <a:p>
            <a:r>
              <a:rPr lang="en-US" dirty="0"/>
              <a:t>Use of Contemporary Film to Stimulate Higher Level Learning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23" y="25630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Contemporary Student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 to multimedia </a:t>
            </a:r>
            <a:r>
              <a:rPr lang="en-US" dirty="0"/>
              <a:t>l</a:t>
            </a:r>
            <a:r>
              <a:rPr lang="en-US" dirty="0" smtClean="0"/>
              <a:t>earning began </a:t>
            </a:r>
            <a:r>
              <a:rPr lang="en-US" dirty="0" smtClean="0"/>
              <a:t>early: Sesame </a:t>
            </a:r>
            <a:r>
              <a:rPr lang="en-US" dirty="0" smtClean="0"/>
              <a:t>Street, </a:t>
            </a:r>
            <a:r>
              <a:rPr lang="en-US" dirty="0" smtClean="0"/>
              <a:t>Mr. </a:t>
            </a:r>
            <a:r>
              <a:rPr lang="en-US" dirty="0" smtClean="0"/>
              <a:t>Rogers, Baby Einstein </a:t>
            </a:r>
          </a:p>
          <a:p>
            <a:r>
              <a:rPr lang="en-US" dirty="0" smtClean="0"/>
              <a:t>Films are </a:t>
            </a:r>
            <a:r>
              <a:rPr lang="en-US" dirty="0" smtClean="0"/>
              <a:t>part </a:t>
            </a:r>
            <a:r>
              <a:rPr lang="en-US" dirty="0" smtClean="0"/>
              <a:t>of pop culture</a:t>
            </a:r>
          </a:p>
          <a:p>
            <a:pPr lvl="1"/>
            <a:r>
              <a:rPr lang="en-US" dirty="0" smtClean="0"/>
              <a:t>Entertainment </a:t>
            </a:r>
            <a:r>
              <a:rPr lang="en-US" dirty="0" smtClean="0"/>
              <a:t>&amp; </a:t>
            </a:r>
            <a:r>
              <a:rPr lang="en-US" dirty="0" smtClean="0"/>
              <a:t>enjoyment</a:t>
            </a:r>
          </a:p>
          <a:p>
            <a:r>
              <a:rPr lang="en-US" dirty="0" smtClean="0"/>
              <a:t>Exposure </a:t>
            </a:r>
            <a:r>
              <a:rPr lang="en-US" dirty="0" smtClean="0"/>
              <a:t>&amp; </a:t>
            </a:r>
            <a:r>
              <a:rPr lang="en-US" dirty="0" smtClean="0"/>
              <a:t>access to video </a:t>
            </a:r>
            <a:r>
              <a:rPr lang="en-US" dirty="0" smtClean="0"/>
              <a:t>&amp; </a:t>
            </a:r>
            <a:r>
              <a:rPr lang="en-US" dirty="0" smtClean="0"/>
              <a:t>media </a:t>
            </a:r>
          </a:p>
          <a:p>
            <a:pPr lvl="1"/>
            <a:r>
              <a:rPr lang="en-US" dirty="0" smtClean="0"/>
              <a:t>TV, Online, Mobile Phones/Tablets</a:t>
            </a:r>
          </a:p>
          <a:p>
            <a:r>
              <a:rPr lang="en-US" dirty="0" smtClean="0"/>
              <a:t>Use of video to search for information</a:t>
            </a:r>
          </a:p>
          <a:p>
            <a:pPr lvl="1"/>
            <a:r>
              <a:rPr lang="en-US" dirty="0" smtClean="0"/>
              <a:t>YouTube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Examples from the Literature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Film has been used to teach in a multitude of disciplines</a:t>
            </a:r>
          </a:p>
          <a:p>
            <a:pPr lvl="1"/>
            <a:r>
              <a:rPr lang="en-US" dirty="0" smtClean="0"/>
              <a:t>Psychology</a:t>
            </a:r>
          </a:p>
          <a:p>
            <a:pPr lvl="1"/>
            <a:r>
              <a:rPr lang="en-US" dirty="0" smtClean="0"/>
              <a:t>Geriatrics</a:t>
            </a:r>
          </a:p>
          <a:p>
            <a:pPr lvl="1"/>
            <a:r>
              <a:rPr lang="en-US" dirty="0" smtClean="0"/>
              <a:t>Industrial-organizational Psychology</a:t>
            </a:r>
          </a:p>
          <a:p>
            <a:pPr lvl="1"/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Existentialism Theory Applied to Counseling</a:t>
            </a:r>
          </a:p>
          <a:p>
            <a:pPr lvl="1"/>
            <a:r>
              <a:rPr lang="en-US" dirty="0" smtClean="0"/>
              <a:t>Organizational Behavior</a:t>
            </a:r>
          </a:p>
          <a:p>
            <a:pPr lvl="1"/>
            <a:r>
              <a:rPr lang="en-US" dirty="0" smtClean="0"/>
              <a:t>Medical Ethics</a:t>
            </a:r>
          </a:p>
          <a:p>
            <a:pPr lvl="1"/>
            <a:r>
              <a:rPr lang="en-US" dirty="0" smtClean="0"/>
              <a:t>Doctor/patient Relationships</a:t>
            </a:r>
          </a:p>
          <a:p>
            <a:pPr lvl="1"/>
            <a:r>
              <a:rPr lang="en-US" dirty="0" smtClean="0"/>
              <a:t>Sports Psychology</a:t>
            </a:r>
          </a:p>
          <a:p>
            <a:pPr lvl="1"/>
            <a:r>
              <a:rPr lang="en-US" dirty="0" smtClean="0"/>
              <a:t>Human Rights Issues</a:t>
            </a:r>
          </a:p>
          <a:p>
            <a:pPr lvl="1"/>
            <a:r>
              <a:rPr lang="en-US" dirty="0" smtClean="0"/>
              <a:t>Employment Discrimination</a:t>
            </a:r>
          </a:p>
          <a:p>
            <a:pPr lvl="1"/>
            <a:r>
              <a:rPr lang="en-US" dirty="0" smtClean="0"/>
              <a:t>Social Work Education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bahead03\AppData\Local\Microsoft\Windows\Temporary Internet Files\Content.IE5\POPBRQ5P\classroo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5052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Support for Using Film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“Visual Textbook” (Russell, 2012)</a:t>
            </a:r>
          </a:p>
          <a:p>
            <a:r>
              <a:rPr lang="en-US" dirty="0" smtClean="0"/>
              <a:t>Mimics Complex Environment and Human Experience (Liles, 2007)</a:t>
            </a:r>
          </a:p>
          <a:p>
            <a:r>
              <a:rPr lang="en-US" dirty="0" smtClean="0"/>
              <a:t>Visual, Auditory, &amp; Written Mechanisms (Karaski et al., 2014)</a:t>
            </a:r>
          </a:p>
          <a:p>
            <a:r>
              <a:rPr lang="en-US" dirty="0" smtClean="0"/>
              <a:t>Medium for Critical Reflection (Ash &amp; Clayton, 2009)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Pedagogical Approach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Russell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 1 – Preparation</a:t>
            </a:r>
          </a:p>
          <a:p>
            <a:r>
              <a:rPr lang="en-US" dirty="0" smtClean="0"/>
              <a:t>Stage 2 – The Pre-viewing Stage</a:t>
            </a:r>
          </a:p>
          <a:p>
            <a:r>
              <a:rPr lang="en-US" dirty="0" smtClean="0"/>
              <a:t>Stage 3 – The Watching Stage</a:t>
            </a:r>
          </a:p>
          <a:p>
            <a:r>
              <a:rPr lang="en-US" dirty="0" smtClean="0"/>
              <a:t>Stage 4 – The Culminating Activity</a:t>
            </a:r>
            <a:endParaRPr lang="en-US" dirty="0"/>
          </a:p>
        </p:txBody>
      </p:sp>
      <p:pic>
        <p:nvPicPr>
          <p:cNvPr id="2050" name="Picture 2" descr="C:\Users\bahead03\AppData\Local\Microsoft\Windows\Temporary Internet Files\Content.IE5\X4JOSGEE\ready-set-go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37242"/>
            <a:ext cx="30575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Stage 1 - Preparation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Film selection</a:t>
            </a:r>
          </a:p>
          <a:p>
            <a:r>
              <a:rPr lang="en-US" dirty="0" smtClean="0"/>
              <a:t>Develop of learning objectives &amp; lesson plan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bahead03\AppData\Local\Microsoft\Windows\Temporary Internet Files\Content.IE5\X4JOSGEE\emoji-movie-soluzion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Stage 2 – The Pre-Viewing Stage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students to watch the film</a:t>
            </a:r>
          </a:p>
          <a:p>
            <a:r>
              <a:rPr lang="en-US" dirty="0" smtClean="0"/>
              <a:t>Provide introduction to film or film options</a:t>
            </a:r>
          </a:p>
          <a:p>
            <a:r>
              <a:rPr lang="en-US" dirty="0" smtClean="0"/>
              <a:t>Assignment description with learning objectives shared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810000" cy="259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Stage 3 – The Watching Stage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secure and watch the film</a:t>
            </a:r>
          </a:p>
          <a:p>
            <a:r>
              <a:rPr lang="en-US" dirty="0" smtClean="0"/>
              <a:t>Informed that securing the film was required for class (just as textbooks are required)</a:t>
            </a:r>
          </a:p>
          <a:p>
            <a:r>
              <a:rPr lang="en-US" dirty="0" smtClean="0"/>
              <a:t>Use of online streaming resources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14800"/>
            <a:ext cx="4648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Stage 4 –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ulminating Activity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Enables instructor to evaluate student outcomes</a:t>
            </a:r>
          </a:p>
          <a:p>
            <a:r>
              <a:rPr lang="en-US" dirty="0" smtClean="0"/>
              <a:t>Student post as well as interactions in discussion board</a:t>
            </a:r>
          </a:p>
          <a:p>
            <a:r>
              <a:rPr lang="en-US" dirty="0" smtClean="0"/>
              <a:t>Grading rubric</a:t>
            </a:r>
          </a:p>
          <a:p>
            <a:r>
              <a:rPr lang="en-US" dirty="0" smtClean="0"/>
              <a:t>Extensive student feedback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SPIKES Protocol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etting up the interview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erception of the patient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nvitation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patient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nowledge &amp; information giving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motional expression &amp; empathetic response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trategy and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ummary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smtClean="0"/>
              <a:t>Baile et al., 2000</a:t>
            </a:r>
          </a:p>
        </p:txBody>
      </p:sp>
    </p:spTree>
    <p:extLst>
      <p:ext uri="{BB962C8B-B14F-4D97-AF65-F5344CB8AC3E}">
        <p14:creationId xmlns:p14="http://schemas.microsoft.com/office/powerpoint/2010/main" val="20410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Barbara Head, PhD, CHPN, ACSW, FPCN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Lisa Smith, MSSW, Doctoral Candidate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70008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3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Assignment – Giving Bad News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2438400" cy="323453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05000"/>
            <a:ext cx="2447925" cy="3276600"/>
          </a:xfrm>
        </p:spPr>
      </p:pic>
    </p:spTree>
    <p:extLst>
      <p:ext uri="{BB962C8B-B14F-4D97-AF65-F5344CB8AC3E}">
        <p14:creationId xmlns:p14="http://schemas.microsoft.com/office/powerpoint/2010/main" val="33219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Learning/Teaching Opportunities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Compare to protocol</a:t>
            </a:r>
          </a:p>
          <a:p>
            <a:r>
              <a:rPr lang="en-US" dirty="0" smtClean="0"/>
              <a:t>Compare to each other</a:t>
            </a:r>
          </a:p>
          <a:p>
            <a:r>
              <a:rPr lang="en-US" dirty="0" smtClean="0"/>
              <a:t>Rewrite the script</a:t>
            </a:r>
          </a:p>
          <a:p>
            <a:r>
              <a:rPr lang="en-US" dirty="0" smtClean="0"/>
              <a:t>Imagine emotions of receiver</a:t>
            </a:r>
          </a:p>
          <a:p>
            <a:r>
              <a:rPr lang="en-US" dirty="0" smtClean="0"/>
              <a:t>Develop the story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2857500" cy="2419350"/>
          </a:xfrm>
        </p:spPr>
      </p:pic>
    </p:spTree>
    <p:extLst>
      <p:ext uri="{BB962C8B-B14F-4D97-AF65-F5344CB8AC3E}">
        <p14:creationId xmlns:p14="http://schemas.microsoft.com/office/powerpoint/2010/main" val="32445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Assignment – Grieving Styles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Doka and Martin, </a:t>
            </a:r>
            <a:r>
              <a:rPr lang="en-US" i="1" dirty="0" smtClean="0"/>
              <a:t>Grieving Beyond Gender</a:t>
            </a:r>
          </a:p>
          <a:p>
            <a:r>
              <a:rPr lang="en-US" dirty="0" smtClean="0"/>
              <a:t>Two dominant grieving styles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Two Styles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Instrumental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Thinking dominates</a:t>
            </a:r>
          </a:p>
          <a:p>
            <a:r>
              <a:rPr lang="en-US" dirty="0" smtClean="0"/>
              <a:t>Action oriented, problem solvers</a:t>
            </a:r>
          </a:p>
          <a:p>
            <a:r>
              <a:rPr lang="en-US" dirty="0" smtClean="0"/>
              <a:t>Reluctance to talk about feelings</a:t>
            </a:r>
          </a:p>
          <a:p>
            <a:r>
              <a:rPr lang="en-US" dirty="0" smtClean="0"/>
              <a:t>Mastery of self and environment is priority</a:t>
            </a:r>
          </a:p>
          <a:p>
            <a:r>
              <a:rPr lang="en-US" dirty="0" smtClean="0"/>
              <a:t>Thinking and doing dominate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Intuitive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Feelings intensely experienced</a:t>
            </a:r>
          </a:p>
          <a:p>
            <a:r>
              <a:rPr lang="en-US" dirty="0" smtClean="0"/>
              <a:t>Grief expressed through ventilation of feelings, crying</a:t>
            </a:r>
          </a:p>
          <a:p>
            <a:r>
              <a:rPr lang="en-US" dirty="0" smtClean="0"/>
              <a:t>Expression mirrors inner feelings</a:t>
            </a:r>
          </a:p>
          <a:p>
            <a:r>
              <a:rPr lang="en-US" dirty="0" smtClean="0"/>
              <a:t>Expression and exploration of feelings dominate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/>
              <a:t>S</a:t>
            </a:r>
            <a:r>
              <a:rPr lang="en-US" dirty="0" smtClean="0"/>
              <a:t>tyles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114799" cy="4800600"/>
          </a:xfrm>
        </p:spPr>
      </p:pic>
    </p:spTree>
    <p:extLst>
      <p:ext uri="{BB962C8B-B14F-4D97-AF65-F5344CB8AC3E}">
        <p14:creationId xmlns:p14="http://schemas.microsoft.com/office/powerpoint/2010/main" val="12080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</a:t>
            </a:r>
            <a:endParaRPr lang="en-US" dirty="0"/>
          </a:p>
        </p:txBody>
      </p:sp>
      <p:pic>
        <p:nvPicPr>
          <p:cNvPr id="4" name="Content Placeholder 3" descr="film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0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you find 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Teaching with Movies – offers more than 390 learning guides and lesson plans </a:t>
            </a:r>
            <a:r>
              <a:rPr lang="en-US" dirty="0" smtClean="0">
                <a:hlinkClick r:id="rId2"/>
              </a:rPr>
              <a:t>www.teachwithmovies.org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76600"/>
            <a:ext cx="4572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Questions/Discussion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51" b="11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8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Ash, S., &amp; Clayton, P. (2009). Generating, deepening, and documenting learning: The power of critical reflection in applied learning. </a:t>
            </a:r>
            <a:r>
              <a:rPr lang="en-US" i="1" dirty="0"/>
              <a:t>Journal of Applied Learning in Higher Education, 1</a:t>
            </a:r>
            <a:r>
              <a:rPr lang="en-US" dirty="0"/>
              <a:t>, 25-48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Baile, W., </a:t>
            </a:r>
            <a:r>
              <a:rPr lang="en-US" dirty="0"/>
              <a:t>B</a:t>
            </a:r>
            <a:r>
              <a:rPr lang="en-US" dirty="0" smtClean="0"/>
              <a:t>uckman, R., Lenzi, R., </a:t>
            </a:r>
            <a:r>
              <a:rPr lang="en-US" dirty="0"/>
              <a:t>G</a:t>
            </a:r>
            <a:r>
              <a:rPr lang="en-US" dirty="0" smtClean="0"/>
              <a:t>lober, G., Beale, E., Kudelka, A. (2000). SPIKES – A six-step protocol for delivering bad news: Application to the patient with cancer. </a:t>
            </a:r>
            <a:r>
              <a:rPr lang="en-US" i="1" dirty="0" smtClean="0"/>
              <a:t>The Oncologist</a:t>
            </a:r>
            <a:r>
              <a:rPr lang="en-US" dirty="0" smtClean="0"/>
              <a:t>, 5, 302-311. </a:t>
            </a:r>
          </a:p>
          <a:p>
            <a:r>
              <a:rPr lang="en-US" dirty="0" smtClean="0"/>
              <a:t>Doda, K., &amp; Martin, T. (2010). Grieving Beyond Gender. New York: Routledge.</a:t>
            </a:r>
            <a:endParaRPr lang="en-US" dirty="0"/>
          </a:p>
          <a:p>
            <a:r>
              <a:rPr lang="en-US" dirty="0"/>
              <a:t>Karasik, R. J., Hamon, R., Writz, J., &amp; Moddu Reddy, A. (2014). Two Thumbs Up: Using Popular Films in Introductory Aging Courses. </a:t>
            </a:r>
            <a:r>
              <a:rPr lang="en-US" i="1" dirty="0"/>
              <a:t>Gerontology &amp; Geriatrics Education, 35</a:t>
            </a:r>
            <a:r>
              <a:rPr lang="en-US" dirty="0"/>
              <a:t>(1), 86-113. doi:10.1080/02701960.2012.749253</a:t>
            </a:r>
          </a:p>
          <a:p>
            <a:r>
              <a:rPr lang="en-US" dirty="0"/>
              <a:t>Kolb, D. A. (1984). Experiential learning: Experience as the source of learning and development. </a:t>
            </a:r>
            <a:r>
              <a:rPr lang="en-US" i="1" dirty="0"/>
              <a:t>Journal of Management and Organization, 16</a:t>
            </a:r>
            <a:r>
              <a:rPr lang="en-US" dirty="0"/>
              <a:t>(1), 100-112. </a:t>
            </a:r>
          </a:p>
          <a:p>
            <a:r>
              <a:rPr lang="en-US" dirty="0"/>
              <a:t>Liles, R. E. (2007). The Use of Feature Films as Teaching Tools in Social Work Education. </a:t>
            </a:r>
            <a:r>
              <a:rPr lang="en-US" i="1" dirty="0"/>
              <a:t>Journal of Teaching in Social Work, 27</a:t>
            </a:r>
            <a:r>
              <a:rPr lang="en-US" dirty="0"/>
              <a:t>(3-4), 45-60.  </a:t>
            </a:r>
          </a:p>
          <a:p>
            <a:r>
              <a:rPr lang="en-US" dirty="0"/>
              <a:t>Russell, W. B., III. (2007). </a:t>
            </a:r>
            <a:r>
              <a:rPr lang="en-US" i="1" dirty="0"/>
              <a:t>Using film in the </a:t>
            </a:r>
            <a:r>
              <a:rPr lang="en-US" i="1" dirty="0" smtClean="0"/>
              <a:t>social </a:t>
            </a:r>
            <a:r>
              <a:rPr lang="en-US" i="1" dirty="0"/>
              <a:t>studies. </a:t>
            </a:r>
            <a:r>
              <a:rPr lang="en-US" dirty="0"/>
              <a:t>Lanham, MD: University Press of America.</a:t>
            </a:r>
          </a:p>
          <a:p>
            <a:r>
              <a:rPr lang="en-US" dirty="0"/>
              <a:t>Russell, W. B., III. (2012). The Art of Teaching Social Studies with Film. </a:t>
            </a:r>
            <a:r>
              <a:rPr lang="en-US" i="1" dirty="0"/>
              <a:t>Clearing House: A Journal of Educational Strategies, Issues and Ideas, 85</a:t>
            </a:r>
            <a:r>
              <a:rPr lang="en-US" dirty="0"/>
              <a:t>(4), 157-164. </a:t>
            </a:r>
          </a:p>
        </p:txBody>
      </p:sp>
    </p:spTree>
    <p:extLst>
      <p:ext uri="{BB962C8B-B14F-4D97-AF65-F5344CB8AC3E}">
        <p14:creationId xmlns:p14="http://schemas.microsoft.com/office/powerpoint/2010/main" val="11867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References for Use of Film in Other Disciplines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Autofit/>
          </a:bodyPr>
          <a:lstStyle/>
          <a:p>
            <a:r>
              <a:rPr lang="en-US" sz="1100" dirty="0"/>
              <a:t>Alexander, M., &amp; Waxman, D. (2000). Cinemeducation: Teaching family systems through the movies. </a:t>
            </a:r>
            <a:r>
              <a:rPr lang="en-US" sz="1100" i="1" dirty="0"/>
              <a:t>Families, Systems, &amp; Health, 18</a:t>
            </a:r>
            <a:r>
              <a:rPr lang="en-US" sz="1100" dirty="0"/>
              <a:t>(4), 455-466. doi:10.1037/h0091869</a:t>
            </a:r>
          </a:p>
          <a:p>
            <a:r>
              <a:rPr lang="en-US" sz="1100" dirty="0"/>
              <a:t>Bluestone, C. (2000). Feature Films as a Teaching Tool. </a:t>
            </a:r>
            <a:r>
              <a:rPr lang="en-US" sz="1100" i="1" dirty="0"/>
              <a:t>College Teaching, 48</a:t>
            </a:r>
            <a:r>
              <a:rPr lang="en-US" sz="1100" dirty="0"/>
              <a:t>(4), 141.  Blumer, M. L. C. (2010). And Action! Teaching and Learning Through Film. </a:t>
            </a:r>
            <a:r>
              <a:rPr lang="en-US" sz="1100" i="1" dirty="0"/>
              <a:t>Journal of Feminist Family Therapy, 22</a:t>
            </a:r>
            <a:r>
              <a:rPr lang="en-US" sz="1100" dirty="0"/>
              <a:t>(3), 225-235. doi:10.1080/08952833.2010.499703</a:t>
            </a:r>
          </a:p>
          <a:p>
            <a:r>
              <a:rPr lang="en-US" sz="1100" dirty="0"/>
              <a:t>Casper, W., Champoux, J., Watt, J., Bachiochi, P., Schleicher, D., &amp; Bordeaux, C. (2003). Feature film as a resource in teaching I-O psychology </a:t>
            </a:r>
            <a:r>
              <a:rPr lang="en-US" sz="1100" i="1" dirty="0"/>
              <a:t>The Industrial-Organizational Psychologist, 41</a:t>
            </a:r>
            <a:r>
              <a:rPr lang="en-US" sz="1100" dirty="0"/>
              <a:t>(1), 83-93. </a:t>
            </a:r>
          </a:p>
          <a:p>
            <a:r>
              <a:rPr lang="en-US" sz="1100" dirty="0"/>
              <a:t>Dans, P. E. (2011). A personal journey using film to teach medical ethics. In H. G. Colt, S. Quadrelli, &amp; L. D. Friedman (Eds.), </a:t>
            </a:r>
            <a:r>
              <a:rPr lang="en-US" sz="1100" i="1" dirty="0"/>
              <a:t>The picture of health: Medical ethics and the movies.</a:t>
            </a:r>
            <a:r>
              <a:rPr lang="en-US" sz="1100" dirty="0"/>
              <a:t> (pp. 11-18). New York, NY US: Oxford University Press.</a:t>
            </a:r>
          </a:p>
          <a:p>
            <a:r>
              <a:rPr lang="en-US" sz="1100" dirty="0"/>
              <a:t>Furst, B. A. (2007). Bowlby goes to the movies: Film as a teaching tool for issues of bereavement, mourning, and grief in medical education. </a:t>
            </a:r>
            <a:r>
              <a:rPr lang="en-US" sz="1100" i="1" dirty="0"/>
              <a:t>Academic Psychiatry, 31</a:t>
            </a:r>
            <a:r>
              <a:rPr lang="en-US" sz="1100" dirty="0"/>
              <a:t>(5), 407-410. doi:10.1176/appi.ap.31.5.407</a:t>
            </a:r>
          </a:p>
          <a:p>
            <a:r>
              <a:rPr lang="en-US" sz="1100" dirty="0"/>
              <a:t>Gorring, H., Loy, J., &amp; Spring, H. (2014). Cinemeducation: using film as an educational tool in mental health services. </a:t>
            </a:r>
            <a:r>
              <a:rPr lang="en-US" sz="1100" i="1" dirty="0"/>
              <a:t>Health Information &amp; Libraries Journal, 31</a:t>
            </a:r>
            <a:r>
              <a:rPr lang="en-US" sz="1100" dirty="0"/>
              <a:t>(1), 84-88. doi:10.1111/hir.12052</a:t>
            </a:r>
          </a:p>
          <a:p>
            <a:r>
              <a:rPr lang="en-US" sz="1100" dirty="0"/>
              <a:t>Huczynski, A., &amp; Buchanan, D. (2004). Theory from Fiction: A Narrative Process Perspective on the Pedagogical Use of Feature Film. </a:t>
            </a:r>
            <a:r>
              <a:rPr lang="en-US" sz="1100" i="1" dirty="0"/>
              <a:t>Journal of Management Education, 28</a:t>
            </a:r>
            <a:r>
              <a:rPr lang="en-US" sz="1100" dirty="0"/>
              <a:t>(6), 707-726.  http://dx.doi.org/10.1177/1052562903262163</a:t>
            </a:r>
          </a:p>
          <a:p>
            <a:r>
              <a:rPr lang="en-US" sz="1100" dirty="0"/>
              <a:t>Kalai, S. (2014). Cinema as an Effective Tool for Teaching Human Rights Issues and Problems: An Analytical Study of Samuel Goldwyn's Film: "The Whistleblower". </a:t>
            </a:r>
            <a:r>
              <a:rPr lang="en-US" sz="1100" i="1" dirty="0"/>
              <a:t>International Journal of Multidisciplinary Approach &amp; Studies, 1</a:t>
            </a:r>
            <a:r>
              <a:rPr lang="en-US" sz="1100" dirty="0"/>
              <a:t>(5), 233-244.  </a:t>
            </a:r>
          </a:p>
          <a:p>
            <a:r>
              <a:rPr lang="en-US" sz="1100" dirty="0"/>
              <a:t>Karasik, R. J., Hamon, R., Writz, J., &amp; Moddu Reddy, A. (2014). Two Thumbs Up: Using Popular Films in Introductory Aging Courses. </a:t>
            </a:r>
            <a:r>
              <a:rPr lang="en-US" sz="1100" i="1" dirty="0"/>
              <a:t>Gerontology &amp; Geriatrics Education, 35</a:t>
            </a:r>
            <a:r>
              <a:rPr lang="en-US" sz="1100" dirty="0"/>
              <a:t>(1), 86-113. doi:10.1080/02701960.2012.749253</a:t>
            </a:r>
          </a:p>
          <a:p>
            <a:r>
              <a:rPr lang="en-US" sz="1100" dirty="0"/>
              <a:t>Kirkpatrick, M. K., &amp; Brown, S. (2004). Narrative pedagogy: teaching geriatric content with stories and the "Make a Difference" Project (MADP). </a:t>
            </a:r>
            <a:r>
              <a:rPr lang="en-US" sz="1100" i="1" dirty="0"/>
              <a:t>Nursing Education Perspectives, 25</a:t>
            </a:r>
            <a:r>
              <a:rPr lang="en-US" sz="1100" dirty="0"/>
              <a:t>(4), 183-187.  </a:t>
            </a:r>
          </a:p>
          <a:p>
            <a:r>
              <a:rPr lang="en-US" sz="1100" dirty="0"/>
              <a:t>Lafferty, M. (2013). Using feature films in the teaching and assessment of sport psychology. </a:t>
            </a:r>
            <a:r>
              <a:rPr lang="en-US" sz="1100" i="1" dirty="0"/>
              <a:t>Sport &amp; Exercise Psychology Review, 9</a:t>
            </a:r>
            <a:r>
              <a:rPr lang="en-US" sz="1100" dirty="0"/>
              <a:t>(2), 74-82.  </a:t>
            </a:r>
          </a:p>
          <a:p>
            <a:r>
              <a:rPr lang="en-US" sz="1100" dirty="0"/>
              <a:t>Liles, R. E. (2007). The Use of Feature Films as Teaching Tools in Social Work Education. </a:t>
            </a:r>
            <a:r>
              <a:rPr lang="en-US" sz="1100" i="1" dirty="0"/>
              <a:t>Journal of Teaching in Social Work, 27</a:t>
            </a:r>
            <a:r>
              <a:rPr lang="en-US" sz="1100" dirty="0"/>
              <a:t>(3-4), 45-60.  </a:t>
            </a:r>
          </a:p>
          <a:p>
            <a:r>
              <a:rPr lang="en-US" sz="1100" dirty="0"/>
              <a:t>Ozcakir, A., &amp; Bilgel, N. (2014). Educating Medical Students about the Personal Meaning of Terminal Illness Using the Film, 'Wit'. </a:t>
            </a:r>
            <a:r>
              <a:rPr lang="en-US" sz="1100" i="1" dirty="0"/>
              <a:t>Journal of Palliative Medicine, 17</a:t>
            </a:r>
            <a:r>
              <a:rPr lang="en-US" sz="1100" dirty="0"/>
              <a:t>(8), 913-917. doi:10.1089/jpm.2013.0462</a:t>
            </a:r>
          </a:p>
          <a:p>
            <a:r>
              <a:rPr lang="en-US" sz="1100" dirty="0"/>
              <a:t>Pendo, E. (2013). Identifying with disability: Using film to teach employment discrimination (Vol. 58, pp. 143-154): Saint Louis University School of Law.</a:t>
            </a:r>
          </a:p>
          <a:p>
            <a:r>
              <a:rPr lang="en-US" sz="1100" dirty="0"/>
              <a:t>Smith, G. W. (2009). Using Feature Films as the Primary Instructional Medium to Teach Organizational Behavior. </a:t>
            </a:r>
            <a:r>
              <a:rPr lang="en-US" sz="1100" i="1" dirty="0"/>
              <a:t>Journal of Management Education, 33</a:t>
            </a:r>
            <a:r>
              <a:rPr lang="en-US" sz="1100" dirty="0"/>
              <a:t>(4), 462-489.  </a:t>
            </a:r>
          </a:p>
          <a:p>
            <a:r>
              <a:rPr lang="en-US" sz="1100" dirty="0"/>
              <a:t>Whipple, J., &amp; Tucker, C. (2012). Using cineama and literature to explore existentialism. </a:t>
            </a:r>
            <a:r>
              <a:rPr lang="en-US" sz="1100" i="1" dirty="0"/>
              <a:t>Journal of Creativity in Mental Health, 7</a:t>
            </a:r>
            <a:r>
              <a:rPr lang="en-US" sz="1100" dirty="0"/>
              <a:t>, 95-</a:t>
            </a:r>
            <a:r>
              <a:rPr lang="en-US" sz="1100" dirty="0" smtClean="0"/>
              <a:t>106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94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with a scene….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68" y="2468600"/>
            <a:ext cx="5334463" cy="2789162"/>
          </a:xfrm>
        </p:spPr>
      </p:pic>
    </p:spTree>
    <p:extLst>
      <p:ext uri="{BB962C8B-B14F-4D97-AF65-F5344CB8AC3E}">
        <p14:creationId xmlns:p14="http://schemas.microsoft.com/office/powerpoint/2010/main" val="26550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Could you teach using this scene?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066801"/>
            <a:ext cx="7772400" cy="3340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438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Experience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Graduate Social </a:t>
            </a:r>
            <a:r>
              <a:rPr lang="en-US" dirty="0"/>
              <a:t>W</a:t>
            </a:r>
            <a:r>
              <a:rPr lang="en-US" dirty="0" smtClean="0"/>
              <a:t>ork course – Death and Grief online</a:t>
            </a:r>
          </a:p>
          <a:p>
            <a:r>
              <a:rPr lang="en-US" dirty="0" smtClean="0"/>
              <a:t>Need to expose students not only to theories and concepts </a:t>
            </a:r>
          </a:p>
          <a:p>
            <a:r>
              <a:rPr lang="en-US" dirty="0" smtClean="0"/>
              <a:t>Create opportunities to apply concepts and theories to “messy,” unique, multifaceted scenarios </a:t>
            </a:r>
          </a:p>
          <a:p>
            <a:r>
              <a:rPr lang="en-US" dirty="0" smtClean="0"/>
              <a:t>Films used as triggers to stimulate experiential, higher level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Course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SW636 “Death and Grief” </a:t>
            </a:r>
          </a:p>
          <a:p>
            <a:pPr lvl="1"/>
            <a:r>
              <a:rPr lang="en-US" dirty="0"/>
              <a:t>Graduate Level Course at </a:t>
            </a:r>
            <a:r>
              <a:rPr lang="en-US" dirty="0" smtClean="0"/>
              <a:t>Kent </a:t>
            </a:r>
            <a:r>
              <a:rPr lang="en-US" dirty="0"/>
              <a:t>School of Social Work, University of </a:t>
            </a:r>
            <a:r>
              <a:rPr lang="en-US" dirty="0" smtClean="0"/>
              <a:t>Louisville</a:t>
            </a:r>
          </a:p>
          <a:p>
            <a:pPr lvl="1"/>
            <a:r>
              <a:rPr lang="en-US" dirty="0" smtClean="0"/>
              <a:t>Offered Spring, Summer, Fall</a:t>
            </a:r>
          </a:p>
          <a:p>
            <a:pPr lvl="1"/>
            <a:r>
              <a:rPr lang="en-US" dirty="0" smtClean="0"/>
              <a:t>Open to students in other disciplines</a:t>
            </a:r>
          </a:p>
          <a:p>
            <a:r>
              <a:rPr lang="en-US" dirty="0" smtClean="0"/>
              <a:t>Taught Face-to-face and Online</a:t>
            </a:r>
          </a:p>
          <a:p>
            <a:pPr lvl="1"/>
            <a:r>
              <a:rPr lang="en-US" dirty="0" smtClean="0"/>
              <a:t>Face-to-face </a:t>
            </a:r>
          </a:p>
          <a:p>
            <a:pPr lvl="2"/>
            <a:r>
              <a:rPr lang="en-US" dirty="0" smtClean="0"/>
              <a:t>Film clips </a:t>
            </a:r>
            <a:r>
              <a:rPr lang="en-US" dirty="0" smtClean="0"/>
              <a:t>used </a:t>
            </a:r>
            <a:r>
              <a:rPr lang="en-US" dirty="0" smtClean="0"/>
              <a:t>to stimulate reaction/discussion/application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nteractive discussions, case studies, decisions cases</a:t>
            </a:r>
          </a:p>
          <a:p>
            <a:pPr lvl="1"/>
            <a:r>
              <a:rPr lang="en-US" dirty="0" smtClean="0"/>
              <a:t>Online</a:t>
            </a:r>
          </a:p>
          <a:p>
            <a:pPr lvl="2"/>
            <a:r>
              <a:rPr lang="en-US" dirty="0" smtClean="0"/>
              <a:t>Readings/online lectures before watching </a:t>
            </a:r>
            <a:r>
              <a:rPr lang="en-US" dirty="0" smtClean="0"/>
              <a:t>film</a:t>
            </a:r>
            <a:endParaRPr lang="en-US" dirty="0" smtClean="0"/>
          </a:p>
          <a:p>
            <a:pPr lvl="2"/>
            <a:r>
              <a:rPr lang="en-US" dirty="0" smtClean="0"/>
              <a:t>Complete critical thinking assignment after </a:t>
            </a:r>
            <a:r>
              <a:rPr lang="en-US" dirty="0" smtClean="0"/>
              <a:t>film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 Feedback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07821"/>
              </p:ext>
            </p:extLst>
          </p:nvPr>
        </p:nvGraphicFramePr>
        <p:xfrm>
          <a:off x="609600" y="990600"/>
          <a:ext cx="8001000" cy="5428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3108"/>
                <a:gridCol w="1032831"/>
                <a:gridCol w="895121"/>
                <a:gridCol w="757410"/>
                <a:gridCol w="977747"/>
                <a:gridCol w="674783"/>
              </a:tblGrid>
              <a:tr h="7169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Disagree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Strongly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Agree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9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Using contemporary films as examples of course content is an effective way to teach this course.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80%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77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learned more by applying course content to contemporary films than I would have learned by just reading the content.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12%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84%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75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2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This course improved my critical thinking skills.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49%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50</a:t>
                      </a:r>
                      <a:r>
                        <a:rPr lang="en-US" sz="1200" b="1" dirty="0" smtClean="0">
                          <a:effectLst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9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think I learned as much by taking this online course as I would have learned if it were delivered face-to-face in a classroom.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26%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32%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39%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 would recommend this course to other graduate students.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26%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73%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Because I applied course content to actual scenarios, I will better remember what I learned in this class.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34%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61%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use of film to teach this course will make me a more reflective practitioner.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9%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41%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50%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films chosen were realistic portrayals of what I learned in class.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40%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56%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78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0950" y="1851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74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Experiential learning is a…</a:t>
            </a:r>
          </a:p>
          <a:p>
            <a:pPr marL="0" indent="0" algn="ctr">
              <a:buNone/>
            </a:pPr>
            <a:r>
              <a:rPr lang="en-US" b="1" i="1" dirty="0" smtClean="0"/>
              <a:t>“</a:t>
            </a:r>
            <a:r>
              <a:rPr lang="en-US" b="1" i="1" dirty="0"/>
              <a:t>holistic integrative perspective on learning that combines experience, cognition and behavior” </a:t>
            </a:r>
            <a:r>
              <a:rPr lang="en-US" b="1" i="1" dirty="0" smtClean="0"/>
              <a:t>(</a:t>
            </a:r>
            <a:r>
              <a:rPr lang="en-US" b="1" i="1" dirty="0"/>
              <a:t>Kolb, 1984, p. 41). </a:t>
            </a:r>
          </a:p>
        </p:txBody>
      </p:sp>
    </p:spTree>
    <p:extLst>
      <p:ext uri="{BB962C8B-B14F-4D97-AF65-F5344CB8AC3E}">
        <p14:creationId xmlns:p14="http://schemas.microsoft.com/office/powerpoint/2010/main" val="18341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Kolb’s Learning Cycle</a:t>
            </a:r>
          </a:p>
          <a:p>
            <a:r>
              <a:rPr lang="en-US" sz="2400" dirty="0" smtClean="0"/>
              <a:t>Experiencing</a:t>
            </a:r>
          </a:p>
          <a:p>
            <a:pPr lvl="1"/>
            <a:r>
              <a:rPr lang="en-US" sz="2000" dirty="0" smtClean="0"/>
              <a:t>Concrete Experience</a:t>
            </a:r>
          </a:p>
          <a:p>
            <a:r>
              <a:rPr lang="en-US" sz="2400" dirty="0" smtClean="0"/>
              <a:t>Reflecting</a:t>
            </a:r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 Reflective Observation</a:t>
            </a:r>
            <a:endParaRPr lang="en-US" sz="2400" dirty="0"/>
          </a:p>
          <a:p>
            <a:r>
              <a:rPr lang="en-US" sz="2400" dirty="0" smtClean="0"/>
              <a:t>Thinking</a:t>
            </a:r>
          </a:p>
          <a:p>
            <a:pPr lvl="1"/>
            <a:r>
              <a:rPr lang="en-US" sz="2000" dirty="0" smtClean="0"/>
              <a:t>Abstract </a:t>
            </a:r>
            <a:r>
              <a:rPr lang="en-US" sz="2000" dirty="0"/>
              <a:t>conceptualization</a:t>
            </a:r>
          </a:p>
          <a:p>
            <a:r>
              <a:rPr lang="en-US" sz="2400" dirty="0" smtClean="0"/>
              <a:t>Acting</a:t>
            </a:r>
          </a:p>
          <a:p>
            <a:pPr lvl="1"/>
            <a:r>
              <a:rPr lang="en-US" sz="2000" dirty="0" smtClean="0"/>
              <a:t>Active Experimentation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efeu_action_workshop-_experiential_learning_devilarts_cc-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4140200" cy="492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ights, Cameras, Action!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Barbara Head, PhD, CHPN, ACSW, FPCN Lisa Smith, MSSW, Doctoral Candidate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Let’s start with a scene….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What Could you teach using this scene?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Our Experience&amp;quot;&quot;/&gt;&lt;property id=&quot;20307&quot; value=&quot;260&quot;/&gt;&lt;/object&gt;&lt;object type=&quot;3&quot; unique_id=&quot;10008&quot;&gt;&lt;property id=&quot;20148&quot; value=&quot;5&quot;/&gt;&lt;property id=&quot;20300&quot; value=&quot;Slide 8 - &amp;quot;Theory&amp;quot;&quot;/&gt;&lt;property id=&quot;20307&quot; value=&quot;269&quot;/&gt;&lt;/object&gt;&lt;object type=&quot;3&quot; unique_id=&quot;10009&quot;&gt;&lt;property id=&quot;20148&quot; value=&quot;5&quot;/&gt;&lt;property id=&quot;20300&quot; value=&quot;Slide 9 - &amp;quot;Theory&amp;quot;&quot;/&gt;&lt;property id=&quot;20307&quot; value=&quot;261&quot;/&gt;&lt;/object&gt;&lt;object type=&quot;3&quot; unique_id=&quot;10010&quot;&gt;&lt;property id=&quot;20148&quot; value=&quot;5&quot;/&gt;&lt;property id=&quot;20300&quot; value=&quot;Slide 10 - &amp;quot;The Contemporary Student&amp;quot;&quot;/&gt;&lt;property id=&quot;20307&quot; value=&quot;271&quot;/&gt;&lt;/object&gt;&lt;object type=&quot;3&quot; unique_id=&quot;10011&quot;&gt;&lt;property id=&quot;20148&quot; value=&quot;5&quot;/&gt;&lt;property id=&quot;20300&quot; value=&quot;Slide 11 - &amp;quot;Examples from the Literature&amp;quot;&quot;/&gt;&lt;property id=&quot;20307&quot; value=&quot;262&quot;/&gt;&lt;/object&gt;&lt;object type=&quot;3&quot; unique_id=&quot;10012&quot;&gt;&lt;property id=&quot;20148&quot; value=&quot;5&quot;/&gt;&lt;property id=&quot;20300&quot; value=&quot;Slide 12 - &amp;quot; Support for Using Film&amp;quot;&quot;/&gt;&lt;property id=&quot;20307&quot; value=&quot;272&quot;/&gt;&lt;/object&gt;&lt;object type=&quot;3&quot; unique_id=&quot;10013&quot;&gt;&lt;property id=&quot;20148&quot; value=&quot;5&quot;/&gt;&lt;property id=&quot;20300&quot; value=&quot;Slide 6 - &amp;quot;Our Course&amp;quot;&quot;/&gt;&lt;property id=&quot;20307&quot; value=&quot;263&quot;/&gt;&lt;/object&gt;&lt;object type=&quot;3&quot; unique_id=&quot;10014&quot;&gt;&lt;property id=&quot;20148&quot; value=&quot;5&quot;/&gt;&lt;property id=&quot;20300&quot; value=&quot;Slide 13 - &amp;quot;Pedagogical Approach Russell Model&amp;quot;&quot;/&gt;&lt;property id=&quot;20307&quot; value=&quot;264&quot;/&gt;&lt;/object&gt;&lt;object type=&quot;3&quot; unique_id=&quot;10015&quot;&gt;&lt;property id=&quot;20148&quot; value=&quot;5&quot;/&gt;&lt;property id=&quot;20300&quot; value=&quot;Slide 20 - &amp;quot;Assignment – Giving Bad News&amp;quot;&quot;/&gt;&lt;property id=&quot;20307&quot; value=&quot;265&quot;/&gt;&lt;/object&gt;&lt;object type=&quot;3&quot; unique_id=&quot;10016&quot;&gt;&lt;property id=&quot;20148&quot; value=&quot;5&quot;/&gt;&lt;property id=&quot;20300&quot; value=&quot;Slide 22 - &amp;quot;Assignment – Grieving Styles&amp;quot;&quot;/&gt;&lt;property id=&quot;20307&quot; value=&quot;266&quot;/&gt;&lt;/object&gt;&lt;object type=&quot;3&quot; unique_id=&quot;10017&quot;&gt;&lt;property id=&quot;20148&quot; value=&quot;5&quot;/&gt;&lt;property id=&quot;20300&quot; value=&quot;Slide 25 - &amp;quot;Now It’s Your Turn&amp;quot;&quot;/&gt;&lt;property id=&quot;20307&quot; value=&quot;267&quot;/&gt;&lt;/object&gt;&lt;object type=&quot;3&quot; unique_id=&quot;10018&quot;&gt;&lt;property id=&quot;20148&quot; value=&quot;5&quot;/&gt;&lt;property id=&quot;20300&quot; value=&quot;Slide 26 - &amp;quot;Where can you find more information?&amp;quot;&quot;/&gt;&lt;property id=&quot;20307&quot; value=&quot;270&quot;/&gt;&lt;/object&gt;&lt;object type=&quot;3&quot; unique_id=&quot;10019&quot;&gt;&lt;property id=&quot;20148&quot; value=&quot;5&quot;/&gt;&lt;property id=&quot;20300&quot; value=&quot;Slide 27 - &amp;quot;Questions/Discussion&amp;quot;&quot;/&gt;&lt;property id=&quot;20307&quot; value=&quot;268&quot;/&gt;&lt;/object&gt;&lt;object type=&quot;3&quot; unique_id=&quot;10020&quot;&gt;&lt;property id=&quot;20148&quot; value=&quot;5&quot;/&gt;&lt;property id=&quot;20300&quot; value=&quot;Slide 28 - &amp;quot;References&amp;quot;&quot;/&gt;&lt;property id=&quot;20307&quot; value=&quot;273&quot;/&gt;&lt;/object&gt;&lt;object type=&quot;3&quot; unique_id=&quot;10021&quot;&gt;&lt;property id=&quot;20148&quot; value=&quot;5&quot;/&gt;&lt;property id=&quot;20300&quot; value=&quot;Slide 29 - &amp;quot;References for Use of Film in Other Disciplines&amp;quot;&quot;/&gt;&lt;property id=&quot;20307&quot; value=&quot;274&quot;/&gt;&lt;/object&gt;&lt;object type=&quot;3&quot; unique_id=&quot;10274&quot;&gt;&lt;property id=&quot;20148&quot; value=&quot;5&quot;/&gt;&lt;property id=&quot;20300&quot; value=&quot;Slide 7 - &amp;quot;Student Feedback &amp;quot;&quot;/&gt;&lt;property id=&quot;20307&quot; value=&quot;279&quot;/&gt;&lt;/object&gt;&lt;object type=&quot;3&quot; unique_id=&quot;10275&quot;&gt;&lt;property id=&quot;20148&quot; value=&quot;5&quot;/&gt;&lt;property id=&quot;20300&quot; value=&quot;Slide 14 - &amp;quot;Stage 1 - Preparation&amp;quot;&quot;/&gt;&lt;property id=&quot;20307&quot; value=&quot;280&quot;/&gt;&lt;/object&gt;&lt;object type=&quot;3&quot; unique_id=&quot;10276&quot;&gt;&lt;property id=&quot;20148&quot; value=&quot;5&quot;/&gt;&lt;property id=&quot;20300&quot; value=&quot;Slide 15 - &amp;quot;Stage 2 – The Pre-Viewing Stage&amp;quot;&quot;/&gt;&lt;property id=&quot;20307&quot; value=&quot;281&quot;/&gt;&lt;/object&gt;&lt;object type=&quot;3&quot; unique_id=&quot;10277&quot;&gt;&lt;property id=&quot;20148&quot; value=&quot;5&quot;/&gt;&lt;property id=&quot;20300&quot; value=&quot;Slide 16 - &amp;quot;Stage 3 – The Watching Stage&amp;quot;&quot;/&gt;&lt;property id=&quot;20307&quot; value=&quot;282&quot;/&gt;&lt;/object&gt;&lt;object type=&quot;3&quot; unique_id=&quot;10278&quot;&gt;&lt;property id=&quot;20148&quot; value=&quot;5&quot;/&gt;&lt;property id=&quot;20300&quot; value=&quot;Slide 17&quot;/&gt;&lt;property id=&quot;20307&quot; value=&quot;284&quot;/&gt;&lt;/object&gt;&lt;object type=&quot;3&quot; unique_id=&quot;10279&quot;&gt;&lt;property id=&quot;20148&quot; value=&quot;5&quot;/&gt;&lt;property id=&quot;20300&quot; value=&quot;Slide 18 - &amp;quot;Stage 4 – The Culminating Activity&amp;quot;&quot;/&gt;&lt;property id=&quot;20307&quot; value=&quot;283&quot;/&gt;&lt;/object&gt;&lt;object type=&quot;3&quot; unique_id=&quot;10280&quot;&gt;&lt;property id=&quot;20148&quot; value=&quot;5&quot;/&gt;&lt;property id=&quot;20300&quot; value=&quot;Slide 19 - &amp;quot;SPIKES Protocol&amp;quot;&quot;/&gt;&lt;property id=&quot;20307&quot; value=&quot;275&quot;/&gt;&lt;/object&gt;&lt;object type=&quot;3&quot; unique_id=&quot;10281&quot;&gt;&lt;property id=&quot;20148&quot; value=&quot;5&quot;/&gt;&lt;property id=&quot;20300&quot; value=&quot;Slide 21 - &amp;quot;Learning/Teaching Opportunities&amp;quot;&quot;/&gt;&lt;property id=&quot;20307&quot; value=&quot;276&quot;/&gt;&lt;/object&gt;&lt;object type=&quot;3&quot; unique_id=&quot;10282&quot;&gt;&lt;property id=&quot;20148&quot; value=&quot;5&quot;/&gt;&lt;property id=&quot;20300&quot; value=&quot;Slide 23 - &amp;quot;Two Styles&amp;quot;&quot;/&gt;&lt;property id=&quot;20307&quot; value=&quot;277&quot;/&gt;&lt;/object&gt;&lt;object type=&quot;3&quot; unique_id=&quot;10283&quot;&gt;&lt;property id=&quot;20148&quot; value=&quot;5&quot;/&gt;&lt;property id=&quot;20300&quot; value=&quot;Slide 24 - &amp;quot;Two Different Styles&amp;quot;&quot;/&gt;&lt;property id=&quot;20307&quot; value=&quot;278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1823</Words>
  <Application>Microsoft Office PowerPoint</Application>
  <PresentationFormat>On-screen Show (4:3)</PresentationFormat>
  <Paragraphs>241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Lights, Cameras, Action!</vt:lpstr>
      <vt:lpstr>Barbara Head, PhD, CHPN, ACSW, FPCN Lisa Smith, MSSW, Doctoral Candidate</vt:lpstr>
      <vt:lpstr>Let’s start with a scene….</vt:lpstr>
      <vt:lpstr>What Could you teach using this scene?</vt:lpstr>
      <vt:lpstr>Our Experience</vt:lpstr>
      <vt:lpstr>Our Course</vt:lpstr>
      <vt:lpstr>Student Feedback </vt:lpstr>
      <vt:lpstr>Theory</vt:lpstr>
      <vt:lpstr>Theory</vt:lpstr>
      <vt:lpstr>The Contemporary Student</vt:lpstr>
      <vt:lpstr>Examples from the Literature</vt:lpstr>
      <vt:lpstr> Support for Using Film</vt:lpstr>
      <vt:lpstr>Pedagogical Approach Russell Model</vt:lpstr>
      <vt:lpstr>Stage 1 - Preparation</vt:lpstr>
      <vt:lpstr>Stage 2 – The Pre-Viewing Stage</vt:lpstr>
      <vt:lpstr>Stage 3 – The Watching Stage</vt:lpstr>
      <vt:lpstr>PowerPoint Presentation</vt:lpstr>
      <vt:lpstr>Stage 4 – The Culminating Activity</vt:lpstr>
      <vt:lpstr>SPIKES Protocol</vt:lpstr>
      <vt:lpstr>Assignment – Giving Bad News</vt:lpstr>
      <vt:lpstr>Learning/Teaching Opportunities</vt:lpstr>
      <vt:lpstr>Assignment – Grieving Styles</vt:lpstr>
      <vt:lpstr>Two Styles</vt:lpstr>
      <vt:lpstr>Two Different Styles</vt:lpstr>
      <vt:lpstr>Now It’s Your Turn</vt:lpstr>
      <vt:lpstr>Where can you find more information?</vt:lpstr>
      <vt:lpstr>Questions/Discussion</vt:lpstr>
      <vt:lpstr>References</vt:lpstr>
      <vt:lpstr>References for Use of Film in Other Disciplines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Lights, Cameras, Action!</dc:title>
  <dc:creator>BAH</dc:creator>
  <cp:lastModifiedBy>bahead03</cp:lastModifiedBy>
  <cp:revision>39</cp:revision>
  <dcterms:created xsi:type="dcterms:W3CDTF">2016-01-18T01:54:43Z</dcterms:created>
  <dcterms:modified xsi:type="dcterms:W3CDTF">2016-01-28T20:47:08Z</dcterms:modified>
</cp:coreProperties>
</file>