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83" r:id="rId4"/>
    <p:sldId id="284" r:id="rId5"/>
    <p:sldId id="257" r:id="rId6"/>
    <p:sldId id="265" r:id="rId7"/>
    <p:sldId id="258" r:id="rId8"/>
    <p:sldId id="263" r:id="rId9"/>
    <p:sldId id="264" r:id="rId10"/>
    <p:sldId id="260" r:id="rId11"/>
    <p:sldId id="268" r:id="rId12"/>
    <p:sldId id="281" r:id="rId13"/>
    <p:sldId id="267" r:id="rId14"/>
    <p:sldId id="271" r:id="rId15"/>
    <p:sldId id="269" r:id="rId16"/>
    <p:sldId id="280" r:id="rId17"/>
    <p:sldId id="276" r:id="rId18"/>
    <p:sldId id="277" r:id="rId19"/>
    <p:sldId id="278" r:id="rId20"/>
    <p:sldId id="279" r:id="rId21"/>
    <p:sldId id="273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1B011-40B2-4D11-9EB8-182C6EC8ADAA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4445B-391C-4AB9-A91E-6BE232533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57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CFA5B-8E07-4938-A77E-270E3323FF77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057" y="4342777"/>
            <a:ext cx="5031887" cy="411511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0131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AEC8-FF52-46F0-A54B-32B0EA0AED48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017E-6F51-45A4-807B-246A8340E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14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AEC8-FF52-46F0-A54B-32B0EA0AED48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017E-6F51-45A4-807B-246A8340E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49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AEC8-FF52-46F0-A54B-32B0EA0AED48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017E-6F51-45A4-807B-246A8340E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503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AEC8-FF52-46F0-A54B-32B0EA0AED48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017E-6F51-45A4-807B-246A8340E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0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AEC8-FF52-46F0-A54B-32B0EA0AED48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017E-6F51-45A4-807B-246A8340E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97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AEC8-FF52-46F0-A54B-32B0EA0AED48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017E-6F51-45A4-807B-246A8340E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2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AEC8-FF52-46F0-A54B-32B0EA0AED48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017E-6F51-45A4-807B-246A8340E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30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AEC8-FF52-46F0-A54B-32B0EA0AED48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017E-6F51-45A4-807B-246A8340E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1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AEC8-FF52-46F0-A54B-32B0EA0AED48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017E-6F51-45A4-807B-246A8340E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80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AEC8-FF52-46F0-A54B-32B0EA0AED48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017E-6F51-45A4-807B-246A8340E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99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AEC8-FF52-46F0-A54B-32B0EA0AED48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017E-6F51-45A4-807B-246A8340E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6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AEC8-FF52-46F0-A54B-32B0EA0AED48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8017E-6F51-45A4-807B-246A8340E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041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Incorporating and Assessing Critical Thinking Skills in a Healthcare Environment: Online Training Modules and Rubrics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Celebration of Teaching and Learning</a:t>
            </a:r>
            <a:br>
              <a:rPr lang="en-US" sz="3200" b="1" dirty="0" smtClean="0"/>
            </a:br>
            <a:r>
              <a:rPr lang="en-US" sz="3200" b="1" dirty="0" smtClean="0"/>
              <a:t>February 12, 2016</a:t>
            </a:r>
            <a:br>
              <a:rPr lang="en-US" sz="3200" b="1" dirty="0" smtClean="0"/>
            </a:br>
            <a:r>
              <a:rPr lang="en-US" sz="3100" b="1" dirty="0" smtClean="0"/>
              <a:t>Jennifer Rudy, M.A., R.D.H</a:t>
            </a:r>
            <a:br>
              <a:rPr lang="en-US" sz="3100" b="1" dirty="0" smtClean="0"/>
            </a:br>
            <a:r>
              <a:rPr lang="en-US" sz="3100" b="1" dirty="0" smtClean="0"/>
              <a:t>P. Gay Baughman, D.M.D.</a:t>
            </a: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pPr algn="ctr">
              <a:buNone/>
            </a:pPr>
            <a:endParaRPr lang="en-US" b="1" dirty="0" smtClean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0808" y="2821577"/>
            <a:ext cx="3376244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0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7254" t="14230" r="17632" b="18397"/>
          <a:stretch/>
        </p:blipFill>
        <p:spPr>
          <a:xfrm>
            <a:off x="2075093" y="204269"/>
            <a:ext cx="8435128" cy="65458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" y="365125"/>
            <a:ext cx="10779034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Better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11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Asking The </a:t>
            </a:r>
            <a:r>
              <a:rPr lang="en-US" b="1" dirty="0" smtClean="0">
                <a:solidFill>
                  <a:srgbClr val="FF0000"/>
                </a:solidFill>
              </a:rPr>
              <a:t>GOOD</a:t>
            </a:r>
            <a:r>
              <a:rPr lang="en-US" b="1" dirty="0" smtClean="0"/>
              <a:t> Question 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Discussion Board Group Activity and Critical Thinking Skills</a:t>
            </a:r>
          </a:p>
          <a:p>
            <a:pPr>
              <a:buNone/>
            </a:pPr>
            <a:r>
              <a:rPr lang="en-US" dirty="0" smtClean="0"/>
              <a:t>Random groups of approximately 6 students </a:t>
            </a:r>
          </a:p>
          <a:p>
            <a:pPr>
              <a:buNone/>
            </a:pPr>
            <a:r>
              <a:rPr lang="en-US" dirty="0" smtClean="0"/>
              <a:t>Groups post 2-3 questions in the Blackboard Discussion Board </a:t>
            </a:r>
          </a:p>
          <a:p>
            <a:pPr>
              <a:buNone/>
            </a:pPr>
            <a:r>
              <a:rPr lang="en-US" dirty="0" smtClean="0"/>
              <a:t>Assessed on the quality questions using Rubric </a:t>
            </a:r>
          </a:p>
          <a:p>
            <a:pPr>
              <a:buNone/>
            </a:pPr>
            <a:r>
              <a:rPr lang="en-US" dirty="0" smtClean="0"/>
              <a:t>Allows us to go deeper without use of class time</a:t>
            </a:r>
            <a:endParaRPr lang="en-US" dirty="0"/>
          </a:p>
        </p:txBody>
      </p:sp>
      <p:pic>
        <p:nvPicPr>
          <p:cNvPr id="9" name="Content Placeholder 4" descr="B1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856616" y="3474721"/>
            <a:ext cx="3017520" cy="301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Critical </a:t>
            </a:r>
            <a:r>
              <a:rPr lang="en-US" sz="4000" b="1" dirty="0"/>
              <a:t>Thinking Rubric for Discussion Board Questions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sz="3600" b="1" dirty="0" smtClean="0"/>
              <a:t>Introduction </a:t>
            </a:r>
            <a:r>
              <a:rPr lang="en-US" sz="3600" b="1" dirty="0"/>
              <a:t>to Clinical Dentistry 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2780" y="1943894"/>
          <a:ext cx="580644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5930"/>
                <a:gridCol w="1257300"/>
                <a:gridCol w="1257300"/>
                <a:gridCol w="156591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1-Needs Development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2-Acceptable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3-Superior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4572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Elements and/or Standards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Uses less than 3 elements and/or standards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Uses 3 elements and or standards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Question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Score:_________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Unclear about what question(s) need to be asked.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Usually understands the important question(s) that need to be asked.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Consistently understands the important question(s) that need to be asked.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Depth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Score: _________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Brings little to no additional depth to the session.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Usually brings some additional depth to the session.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Brings a great deal of additional depth to the session.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Essential Intellectual Traits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Intellectual Perseverance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Score: _________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Simple, superficial thinking that does not require struggling/ effort/or work to form questions.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Usually works their way through the complexities of the question.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Consistently works their way through the complexities of the question.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Intellectual Autonomy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Score: _________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Follows the thinking of the lecturer.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Usually thinks for oneself in a clear, accurate and logical manner.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Consistently thinks for oneself in a clear, accurate and logical manner.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4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3050" y="2787293"/>
            <a:ext cx="4937760" cy="3285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 You Linda </a:t>
            </a:r>
            <a:r>
              <a:rPr lang="en-US" b="1" dirty="0" err="1" smtClean="0"/>
              <a:t>Leake</a:t>
            </a:r>
            <a:r>
              <a:rPr lang="en-US" b="1" dirty="0" smtClean="0"/>
              <a:t>!</a:t>
            </a:r>
            <a:endParaRPr lang="en-US" b="1" dirty="0"/>
          </a:p>
        </p:txBody>
      </p:sp>
      <p:pic>
        <p:nvPicPr>
          <p:cNvPr id="5" name="Content Placeholder 4" descr="carpal tunn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5573" y="2045538"/>
            <a:ext cx="2628900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340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16000" y="1533525"/>
            <a:ext cx="5080000" cy="4114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Critical Thinking is </a:t>
            </a:r>
          </a:p>
          <a:p>
            <a:pPr marL="0" indent="0">
              <a:buNone/>
            </a:pPr>
            <a:r>
              <a:rPr lang="en-US" dirty="0" smtClean="0"/>
              <a:t>USELESS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Unless It is Applied.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6900F-3185-4A04-8CF0-12AA6CA102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159" y="3886200"/>
            <a:ext cx="32893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971800"/>
            <a:ext cx="49022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61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Clinical Competencies</a:t>
            </a:r>
            <a:br>
              <a:rPr lang="en-US" b="1" dirty="0" smtClean="0"/>
            </a:br>
            <a:r>
              <a:rPr lang="en-US" b="1" dirty="0" smtClean="0"/>
              <a:t>The Traits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Intellectual Autonomy</a:t>
            </a:r>
          </a:p>
          <a:p>
            <a:pPr>
              <a:buNone/>
            </a:pPr>
            <a:r>
              <a:rPr lang="en-US" dirty="0" smtClean="0"/>
              <a:t>Confidence in Reasoning</a:t>
            </a:r>
          </a:p>
          <a:p>
            <a:pPr>
              <a:buNone/>
            </a:pPr>
            <a:r>
              <a:rPr lang="en-US" dirty="0" smtClean="0"/>
              <a:t>Intellectual Empathy</a:t>
            </a:r>
          </a:p>
          <a:p>
            <a:pPr>
              <a:buNone/>
            </a:pPr>
            <a:r>
              <a:rPr lang="en-US" dirty="0" smtClean="0"/>
              <a:t>Intellectual Integrity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compet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2631" y="3246254"/>
            <a:ext cx="4775091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8129" y="-91440"/>
            <a:ext cx="5384071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7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D4 Capstone Project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PURPOSE</a:t>
            </a:r>
          </a:p>
          <a:p>
            <a:r>
              <a:rPr lang="en-US" dirty="0"/>
              <a:t>Develop well-planned comprehensive treatments plan for a complex case without faculty assistance.</a:t>
            </a:r>
          </a:p>
          <a:p>
            <a:r>
              <a:rPr lang="en-US" dirty="0"/>
              <a:t> It is a tool for an assessment of individual professional growth</a:t>
            </a:r>
          </a:p>
          <a:p>
            <a:pPr lvl="0"/>
            <a:r>
              <a:rPr lang="en-US" dirty="0"/>
              <a:t>It allows students to reflect on their clinical experiences and to do a self-assessment.</a:t>
            </a:r>
          </a:p>
          <a:p>
            <a:pPr lvl="0"/>
            <a:r>
              <a:rPr lang="en-US" dirty="0"/>
              <a:t>Teaches them to critically think in different clinical situations and apply the information in new ways.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11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938" y="152401"/>
            <a:ext cx="608012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107662" y="2438401"/>
          <a:ext cx="6044565" cy="4321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8465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2393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Student Score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Faculty Score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Category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Understanding List of Data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Evidence/Information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Analyze and Evaluate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Create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Reflection/Self-Evaluation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9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13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FINAL GRADE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135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Comments: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32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200400" y="2898775"/>
          <a:ext cx="6080760" cy="192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9345"/>
                <a:gridCol w="1203325"/>
                <a:gridCol w="738505"/>
                <a:gridCol w="1085215"/>
                <a:gridCol w="1090930"/>
                <a:gridCol w="853440"/>
              </a:tblGrid>
              <a:tr h="187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5-grid Points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Numerical Grade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Letter grade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5-grid Points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Numerical Grade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Letter Grade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5|0|0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0|4|1, 3|0|2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4|1|0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2|1|2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3|2|0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0|3|2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2|3|0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2|0|3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1|4|0, 4|0|1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1|1|3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0|5|0, 3|1|1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0|2|3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0|6|0, 3|2|1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1|0|4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2|2|1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0|1|4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1|3|1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0|0|5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74939" y="2942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6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45" y="221905"/>
            <a:ext cx="10826207" cy="1325563"/>
          </a:xfrm>
        </p:spPr>
        <p:txBody>
          <a:bodyPr/>
          <a:lstStyle/>
          <a:p>
            <a:r>
              <a:rPr lang="en-US" b="1" dirty="0" smtClean="0"/>
              <a:t>How Do We Teach These Skills….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5" y="1740664"/>
            <a:ext cx="11688897" cy="502369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Problems we encountered</a:t>
            </a:r>
          </a:p>
          <a:p>
            <a:pPr lvl="1"/>
            <a:r>
              <a:rPr lang="en-US" sz="2600" dirty="0" smtClean="0"/>
              <a:t>Problem solved!!</a:t>
            </a:r>
          </a:p>
          <a:p>
            <a:endParaRPr lang="en-US" sz="3000" dirty="0"/>
          </a:p>
          <a:p>
            <a:r>
              <a:rPr lang="en-US" sz="3000" dirty="0" smtClean="0"/>
              <a:t>Target Audience:</a:t>
            </a:r>
          </a:p>
          <a:p>
            <a:pPr lvl="1"/>
            <a:r>
              <a:rPr lang="en-US" sz="2600" dirty="0" smtClean="0"/>
              <a:t>First Year Dental Students, First and Second Year Upper Division Dental Hygiene students and New Faculty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endParaRPr lang="en-US" sz="2600" dirty="0" smtClean="0"/>
          </a:p>
          <a:p>
            <a:endParaRPr lang="en-US" sz="3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113" y="4731746"/>
            <a:ext cx="3640478" cy="203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95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10000" y="838200"/>
          <a:ext cx="5129060" cy="47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1753"/>
                <a:gridCol w="1083046"/>
                <a:gridCol w="994087"/>
                <a:gridCol w="1040174"/>
              </a:tblGrid>
              <a:tr h="266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E- Exceptional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(3)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A-Acceptable 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(2)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N-D-Needs Development (0)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532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Understanding List of Data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Collected all relevant info with elaboration on material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Collected all necessary information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Did not collect sufficient data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11980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Evidence/Information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Evidence is current (5 years or less) related to the topic and sufficient. 3 references (no textbooks), one Pub Med reference.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 out of 3 of the critiques are current (5 years or less), related to the topic and sufficient. The evidence inaccurate but not clear and/or significant. One Pub Med reference.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Evidence is outdated (over 5 years), unrelated and insufficient. The evidence is unclear, inaccurate, and not significant. No Pub Med reference.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10649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Analyze and Evaluate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Clearly/Logically analyze and evaluate all info, problem list, diagnoses. Provides precise rationale for tx. Objectives develop relevant/significant tx options.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Analyze and evaluate all info, problem list, diagnoses develop tx. Objectives, did not defend treatment options.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Did not analyze and evaluate all info.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931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Create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Accurately synthesized all info, created 2 or more realistic treatment planning choices, accurately predict outcome and provide diagnosis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Synthesized all info, created 1 tx planning choice, predict outcome and provide diagnosis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Did not synthesize all info, created 1 tx planning choice, did not predict outcome or provide diagnosis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  <a:tr h="532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Reflection/Self-Evaluation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Clearly reflects on how the assignment is relevant, practical or applicable to practice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Did not reflect of critique work.</a:t>
                      </a:r>
                      <a:endParaRPr lang="en-US" sz="9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77" marR="57877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38401" y="164814"/>
            <a:ext cx="40680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Capstone Treatment Planning Presentation Rubric</a:t>
            </a:r>
            <a:endParaRPr lang="en-US" altLang="en-US" sz="9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9"/>
          <p:cNvSpPr>
            <a:spLocks noChangeArrowheads="1"/>
          </p:cNvSpPr>
          <p:nvPr/>
        </p:nvSpPr>
        <p:spPr bwMode="auto">
          <a:xfrm>
            <a:off x="0" y="841375"/>
            <a:ext cx="12192000" cy="1219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pitchFamily="34" charset="0"/>
            </a:endParaRPr>
          </a:p>
        </p:txBody>
      </p:sp>
      <p:sp>
        <p:nvSpPr>
          <p:cNvPr id="14339" name="Rectangle 68"/>
          <p:cNvSpPr>
            <a:spLocks noChangeArrowheads="1"/>
          </p:cNvSpPr>
          <p:nvPr/>
        </p:nvSpPr>
        <p:spPr bwMode="auto">
          <a:xfrm>
            <a:off x="0" y="5257800"/>
            <a:ext cx="12192000" cy="1219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533400"/>
            <a:ext cx="8636000" cy="6096000"/>
            <a:chOff x="720" y="336"/>
            <a:chExt cx="4080" cy="3840"/>
          </a:xfrm>
        </p:grpSpPr>
        <p:sp>
          <p:nvSpPr>
            <p:cNvPr id="14401" name="Oval 4"/>
            <p:cNvSpPr>
              <a:spLocks noChangeArrowheads="1"/>
            </p:cNvSpPr>
            <p:nvPr/>
          </p:nvSpPr>
          <p:spPr bwMode="auto">
            <a:xfrm>
              <a:off x="2400" y="1920"/>
              <a:ext cx="624" cy="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Oval 5"/>
            <p:cNvSpPr>
              <a:spLocks noChangeArrowheads="1"/>
            </p:cNvSpPr>
            <p:nvPr/>
          </p:nvSpPr>
          <p:spPr bwMode="auto">
            <a:xfrm>
              <a:off x="2028" y="1557"/>
              <a:ext cx="1392" cy="13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Oval 6"/>
            <p:cNvSpPr>
              <a:spLocks noChangeArrowheads="1"/>
            </p:cNvSpPr>
            <p:nvPr/>
          </p:nvSpPr>
          <p:spPr bwMode="auto">
            <a:xfrm>
              <a:off x="1746" y="1266"/>
              <a:ext cx="1968" cy="19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Oval 7"/>
            <p:cNvSpPr>
              <a:spLocks noChangeArrowheads="1"/>
            </p:cNvSpPr>
            <p:nvPr/>
          </p:nvSpPr>
          <p:spPr bwMode="auto">
            <a:xfrm>
              <a:off x="1392" y="960"/>
              <a:ext cx="2688" cy="25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Oval 8"/>
            <p:cNvSpPr>
              <a:spLocks noChangeArrowheads="1"/>
            </p:cNvSpPr>
            <p:nvPr/>
          </p:nvSpPr>
          <p:spPr bwMode="auto">
            <a:xfrm>
              <a:off x="1035" y="627"/>
              <a:ext cx="3408" cy="32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Oval 9"/>
            <p:cNvSpPr>
              <a:spLocks noChangeArrowheads="1"/>
            </p:cNvSpPr>
            <p:nvPr/>
          </p:nvSpPr>
          <p:spPr bwMode="auto">
            <a:xfrm>
              <a:off x="720" y="336"/>
              <a:ext cx="4080" cy="38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Oval 13"/>
          <p:cNvSpPr>
            <a:spLocks noChangeArrowheads="1"/>
          </p:cNvSpPr>
          <p:nvPr/>
        </p:nvSpPr>
        <p:spPr bwMode="auto">
          <a:xfrm>
            <a:off x="6013451" y="3081338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Oval 16"/>
          <p:cNvSpPr>
            <a:spLocks noChangeArrowheads="1"/>
          </p:cNvSpPr>
          <p:nvPr/>
        </p:nvSpPr>
        <p:spPr bwMode="auto">
          <a:xfrm>
            <a:off x="6362700" y="35052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Oval 18"/>
          <p:cNvSpPr>
            <a:spLocks noChangeArrowheads="1"/>
          </p:cNvSpPr>
          <p:nvPr/>
        </p:nvSpPr>
        <p:spPr bwMode="auto">
          <a:xfrm>
            <a:off x="5867400" y="3971925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Oval 20"/>
          <p:cNvSpPr>
            <a:spLocks noChangeArrowheads="1"/>
          </p:cNvSpPr>
          <p:nvPr/>
        </p:nvSpPr>
        <p:spPr bwMode="auto">
          <a:xfrm>
            <a:off x="5118100" y="37338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Oval 22"/>
          <p:cNvSpPr>
            <a:spLocks noChangeArrowheads="1"/>
          </p:cNvSpPr>
          <p:nvPr/>
        </p:nvSpPr>
        <p:spPr bwMode="auto">
          <a:xfrm>
            <a:off x="5105400" y="32766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Oval 24"/>
          <p:cNvSpPr>
            <a:spLocks noChangeArrowheads="1"/>
          </p:cNvSpPr>
          <p:nvPr/>
        </p:nvSpPr>
        <p:spPr bwMode="auto">
          <a:xfrm>
            <a:off x="4267200" y="35814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Oval 25"/>
          <p:cNvSpPr>
            <a:spLocks noChangeArrowheads="1"/>
          </p:cNvSpPr>
          <p:nvPr/>
        </p:nvSpPr>
        <p:spPr bwMode="auto">
          <a:xfrm>
            <a:off x="7188200" y="35814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Oval 26"/>
          <p:cNvSpPr>
            <a:spLocks noChangeArrowheads="1"/>
          </p:cNvSpPr>
          <p:nvPr/>
        </p:nvSpPr>
        <p:spPr bwMode="auto">
          <a:xfrm>
            <a:off x="5270500" y="451485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Oval 27"/>
          <p:cNvSpPr>
            <a:spLocks noChangeArrowheads="1"/>
          </p:cNvSpPr>
          <p:nvPr/>
        </p:nvSpPr>
        <p:spPr bwMode="auto">
          <a:xfrm>
            <a:off x="5486400" y="24384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28"/>
          <p:cNvSpPr>
            <a:spLocks noChangeArrowheads="1"/>
          </p:cNvSpPr>
          <p:nvPr/>
        </p:nvSpPr>
        <p:spPr bwMode="auto">
          <a:xfrm>
            <a:off x="4876800" y="26289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Oval 29"/>
          <p:cNvSpPr>
            <a:spLocks noChangeArrowheads="1"/>
          </p:cNvSpPr>
          <p:nvPr/>
        </p:nvSpPr>
        <p:spPr bwMode="auto">
          <a:xfrm>
            <a:off x="6604000" y="26670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Oval 30"/>
          <p:cNvSpPr>
            <a:spLocks noChangeArrowheads="1"/>
          </p:cNvSpPr>
          <p:nvPr/>
        </p:nvSpPr>
        <p:spPr bwMode="auto">
          <a:xfrm>
            <a:off x="4673600" y="4252913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Oval 31"/>
          <p:cNvSpPr>
            <a:spLocks noChangeArrowheads="1"/>
          </p:cNvSpPr>
          <p:nvPr/>
        </p:nvSpPr>
        <p:spPr bwMode="auto">
          <a:xfrm>
            <a:off x="6667500" y="4314825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Oval 32"/>
          <p:cNvSpPr>
            <a:spLocks noChangeArrowheads="1"/>
          </p:cNvSpPr>
          <p:nvPr/>
        </p:nvSpPr>
        <p:spPr bwMode="auto">
          <a:xfrm>
            <a:off x="3835400" y="287655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Oval 33"/>
          <p:cNvSpPr>
            <a:spLocks noChangeArrowheads="1"/>
          </p:cNvSpPr>
          <p:nvPr/>
        </p:nvSpPr>
        <p:spPr bwMode="auto">
          <a:xfrm>
            <a:off x="3987800" y="43434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Oval 34"/>
          <p:cNvSpPr>
            <a:spLocks noChangeArrowheads="1"/>
          </p:cNvSpPr>
          <p:nvPr/>
        </p:nvSpPr>
        <p:spPr bwMode="auto">
          <a:xfrm>
            <a:off x="4978400" y="20574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Oval 35"/>
          <p:cNvSpPr>
            <a:spLocks noChangeArrowheads="1"/>
          </p:cNvSpPr>
          <p:nvPr/>
        </p:nvSpPr>
        <p:spPr bwMode="auto">
          <a:xfrm>
            <a:off x="7010400" y="2295525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Oval 36"/>
          <p:cNvSpPr>
            <a:spLocks noChangeArrowheads="1"/>
          </p:cNvSpPr>
          <p:nvPr/>
        </p:nvSpPr>
        <p:spPr bwMode="auto">
          <a:xfrm>
            <a:off x="7594600" y="28194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Oval 37"/>
          <p:cNvSpPr>
            <a:spLocks noChangeArrowheads="1"/>
          </p:cNvSpPr>
          <p:nvPr/>
        </p:nvSpPr>
        <p:spPr bwMode="auto">
          <a:xfrm>
            <a:off x="4959351" y="4924425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Oval 38"/>
          <p:cNvSpPr>
            <a:spLocks noChangeArrowheads="1"/>
          </p:cNvSpPr>
          <p:nvPr/>
        </p:nvSpPr>
        <p:spPr bwMode="auto">
          <a:xfrm>
            <a:off x="6604000" y="48768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39"/>
          <p:cNvSpPr>
            <a:spLocks noChangeArrowheads="1"/>
          </p:cNvSpPr>
          <p:nvPr/>
        </p:nvSpPr>
        <p:spPr bwMode="auto">
          <a:xfrm>
            <a:off x="7620000" y="41910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Oval 40"/>
          <p:cNvSpPr>
            <a:spLocks noChangeArrowheads="1"/>
          </p:cNvSpPr>
          <p:nvPr/>
        </p:nvSpPr>
        <p:spPr bwMode="auto">
          <a:xfrm>
            <a:off x="2946400" y="39624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Oval 41"/>
          <p:cNvSpPr>
            <a:spLocks noChangeArrowheads="1"/>
          </p:cNvSpPr>
          <p:nvPr/>
        </p:nvSpPr>
        <p:spPr bwMode="auto">
          <a:xfrm>
            <a:off x="2946400" y="3186113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Oval 43"/>
          <p:cNvSpPr>
            <a:spLocks noChangeArrowheads="1"/>
          </p:cNvSpPr>
          <p:nvPr/>
        </p:nvSpPr>
        <p:spPr bwMode="auto">
          <a:xfrm>
            <a:off x="3987800" y="19050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Oval 44"/>
          <p:cNvSpPr>
            <a:spLocks noChangeArrowheads="1"/>
          </p:cNvSpPr>
          <p:nvPr/>
        </p:nvSpPr>
        <p:spPr bwMode="auto">
          <a:xfrm>
            <a:off x="5226051" y="1509713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Oval 45"/>
          <p:cNvSpPr>
            <a:spLocks noChangeArrowheads="1"/>
          </p:cNvSpPr>
          <p:nvPr/>
        </p:nvSpPr>
        <p:spPr bwMode="auto">
          <a:xfrm>
            <a:off x="6299200" y="15240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Oval 46"/>
          <p:cNvSpPr>
            <a:spLocks noChangeArrowheads="1"/>
          </p:cNvSpPr>
          <p:nvPr/>
        </p:nvSpPr>
        <p:spPr bwMode="auto">
          <a:xfrm>
            <a:off x="7531100" y="19431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Oval 47"/>
          <p:cNvSpPr>
            <a:spLocks noChangeArrowheads="1"/>
          </p:cNvSpPr>
          <p:nvPr/>
        </p:nvSpPr>
        <p:spPr bwMode="auto">
          <a:xfrm>
            <a:off x="8026400" y="22860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Oval 48"/>
          <p:cNvSpPr>
            <a:spLocks noChangeArrowheads="1"/>
          </p:cNvSpPr>
          <p:nvPr/>
        </p:nvSpPr>
        <p:spPr bwMode="auto">
          <a:xfrm>
            <a:off x="8534400" y="32004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Oval 49"/>
          <p:cNvSpPr>
            <a:spLocks noChangeArrowheads="1"/>
          </p:cNvSpPr>
          <p:nvPr/>
        </p:nvSpPr>
        <p:spPr bwMode="auto">
          <a:xfrm>
            <a:off x="8432800" y="41910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1" name="Oval 50"/>
          <p:cNvSpPr>
            <a:spLocks noChangeArrowheads="1"/>
          </p:cNvSpPr>
          <p:nvPr/>
        </p:nvSpPr>
        <p:spPr bwMode="auto">
          <a:xfrm>
            <a:off x="3454400" y="47244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Oval 51"/>
          <p:cNvSpPr>
            <a:spLocks noChangeArrowheads="1"/>
          </p:cNvSpPr>
          <p:nvPr/>
        </p:nvSpPr>
        <p:spPr bwMode="auto">
          <a:xfrm>
            <a:off x="5283200" y="550545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Oval 53"/>
          <p:cNvSpPr>
            <a:spLocks noChangeArrowheads="1"/>
          </p:cNvSpPr>
          <p:nvPr/>
        </p:nvSpPr>
        <p:spPr bwMode="auto">
          <a:xfrm>
            <a:off x="6483351" y="5438775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Oval 54"/>
          <p:cNvSpPr>
            <a:spLocks noChangeArrowheads="1"/>
          </p:cNvSpPr>
          <p:nvPr/>
        </p:nvSpPr>
        <p:spPr bwMode="auto">
          <a:xfrm>
            <a:off x="7315200" y="51816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Oval 55"/>
          <p:cNvSpPr>
            <a:spLocks noChangeArrowheads="1"/>
          </p:cNvSpPr>
          <p:nvPr/>
        </p:nvSpPr>
        <p:spPr bwMode="auto">
          <a:xfrm>
            <a:off x="8026400" y="47244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Oval 56"/>
          <p:cNvSpPr>
            <a:spLocks noChangeArrowheads="1"/>
          </p:cNvSpPr>
          <p:nvPr/>
        </p:nvSpPr>
        <p:spPr bwMode="auto">
          <a:xfrm>
            <a:off x="2247900" y="28956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Oval 57"/>
          <p:cNvSpPr>
            <a:spLocks noChangeArrowheads="1"/>
          </p:cNvSpPr>
          <p:nvPr/>
        </p:nvSpPr>
        <p:spPr bwMode="auto">
          <a:xfrm>
            <a:off x="2692400" y="215265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Oval 58"/>
          <p:cNvSpPr>
            <a:spLocks noChangeArrowheads="1"/>
          </p:cNvSpPr>
          <p:nvPr/>
        </p:nvSpPr>
        <p:spPr bwMode="auto">
          <a:xfrm>
            <a:off x="4368800" y="11430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Oval 59"/>
          <p:cNvSpPr>
            <a:spLocks noChangeArrowheads="1"/>
          </p:cNvSpPr>
          <p:nvPr/>
        </p:nvSpPr>
        <p:spPr bwMode="auto">
          <a:xfrm>
            <a:off x="5759451" y="957263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60"/>
          <p:cNvSpPr>
            <a:spLocks noChangeArrowheads="1"/>
          </p:cNvSpPr>
          <p:nvPr/>
        </p:nvSpPr>
        <p:spPr bwMode="auto">
          <a:xfrm>
            <a:off x="6604000" y="1038225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61"/>
          <p:cNvSpPr>
            <a:spLocks noChangeArrowheads="1"/>
          </p:cNvSpPr>
          <p:nvPr/>
        </p:nvSpPr>
        <p:spPr bwMode="auto">
          <a:xfrm>
            <a:off x="8636000" y="19812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62"/>
          <p:cNvSpPr>
            <a:spLocks noChangeArrowheads="1"/>
          </p:cNvSpPr>
          <p:nvPr/>
        </p:nvSpPr>
        <p:spPr bwMode="auto">
          <a:xfrm>
            <a:off x="9309100" y="4048125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Oval 63"/>
          <p:cNvSpPr>
            <a:spLocks noChangeArrowheads="1"/>
          </p:cNvSpPr>
          <p:nvPr/>
        </p:nvSpPr>
        <p:spPr bwMode="auto">
          <a:xfrm>
            <a:off x="2965451" y="5153025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Oval 64"/>
          <p:cNvSpPr>
            <a:spLocks noChangeArrowheads="1"/>
          </p:cNvSpPr>
          <p:nvPr/>
        </p:nvSpPr>
        <p:spPr bwMode="auto">
          <a:xfrm>
            <a:off x="4673600" y="59436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Oval 65"/>
          <p:cNvSpPr>
            <a:spLocks noChangeArrowheads="1"/>
          </p:cNvSpPr>
          <p:nvPr/>
        </p:nvSpPr>
        <p:spPr bwMode="auto">
          <a:xfrm>
            <a:off x="5219700" y="6043613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Oval 66"/>
          <p:cNvSpPr>
            <a:spLocks noChangeArrowheads="1"/>
          </p:cNvSpPr>
          <p:nvPr/>
        </p:nvSpPr>
        <p:spPr bwMode="auto">
          <a:xfrm>
            <a:off x="6838951" y="5929313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Oval 67"/>
          <p:cNvSpPr>
            <a:spLocks noChangeArrowheads="1"/>
          </p:cNvSpPr>
          <p:nvPr/>
        </p:nvSpPr>
        <p:spPr bwMode="auto">
          <a:xfrm>
            <a:off x="8915400" y="47244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Oval 68"/>
          <p:cNvSpPr>
            <a:spLocks noChangeArrowheads="1"/>
          </p:cNvSpPr>
          <p:nvPr/>
        </p:nvSpPr>
        <p:spPr bwMode="auto">
          <a:xfrm>
            <a:off x="1727200" y="46482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9" name="Oval 69"/>
          <p:cNvSpPr>
            <a:spLocks noChangeArrowheads="1"/>
          </p:cNvSpPr>
          <p:nvPr/>
        </p:nvSpPr>
        <p:spPr bwMode="auto">
          <a:xfrm>
            <a:off x="1682751" y="25908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Oval 72"/>
          <p:cNvSpPr>
            <a:spLocks noChangeArrowheads="1"/>
          </p:cNvSpPr>
          <p:nvPr/>
        </p:nvSpPr>
        <p:spPr bwMode="auto">
          <a:xfrm>
            <a:off x="3352800" y="60960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1" name="Oval 73"/>
          <p:cNvSpPr>
            <a:spLocks noChangeArrowheads="1"/>
          </p:cNvSpPr>
          <p:nvPr/>
        </p:nvSpPr>
        <p:spPr bwMode="auto">
          <a:xfrm>
            <a:off x="7315200" y="64008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Oval 74"/>
          <p:cNvSpPr>
            <a:spLocks noChangeArrowheads="1"/>
          </p:cNvSpPr>
          <p:nvPr/>
        </p:nvSpPr>
        <p:spPr bwMode="auto">
          <a:xfrm>
            <a:off x="4267200" y="6858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3" name="Oval 75"/>
          <p:cNvSpPr>
            <a:spLocks noChangeArrowheads="1"/>
          </p:cNvSpPr>
          <p:nvPr/>
        </p:nvSpPr>
        <p:spPr bwMode="auto">
          <a:xfrm>
            <a:off x="8128000" y="9906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4" name="Oval 76"/>
          <p:cNvSpPr>
            <a:spLocks noChangeArrowheads="1"/>
          </p:cNvSpPr>
          <p:nvPr/>
        </p:nvSpPr>
        <p:spPr bwMode="auto">
          <a:xfrm>
            <a:off x="2844800" y="57912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5" name="Oval 77"/>
          <p:cNvSpPr>
            <a:spLocks noChangeArrowheads="1"/>
          </p:cNvSpPr>
          <p:nvPr/>
        </p:nvSpPr>
        <p:spPr bwMode="auto">
          <a:xfrm>
            <a:off x="5791200" y="6600825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6" name="Oval 78"/>
          <p:cNvSpPr>
            <a:spLocks noChangeArrowheads="1"/>
          </p:cNvSpPr>
          <p:nvPr/>
        </p:nvSpPr>
        <p:spPr bwMode="auto">
          <a:xfrm>
            <a:off x="9448800" y="51816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7" name="Oval 79"/>
          <p:cNvSpPr>
            <a:spLocks noChangeArrowheads="1"/>
          </p:cNvSpPr>
          <p:nvPr/>
        </p:nvSpPr>
        <p:spPr bwMode="auto">
          <a:xfrm>
            <a:off x="1511300" y="40386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8" name="Oval 81"/>
          <p:cNvSpPr>
            <a:spLocks noChangeArrowheads="1"/>
          </p:cNvSpPr>
          <p:nvPr/>
        </p:nvSpPr>
        <p:spPr bwMode="auto">
          <a:xfrm>
            <a:off x="5765800" y="485775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9" name="Oval 82"/>
          <p:cNvSpPr>
            <a:spLocks noChangeArrowheads="1"/>
          </p:cNvSpPr>
          <p:nvPr/>
        </p:nvSpPr>
        <p:spPr bwMode="auto">
          <a:xfrm>
            <a:off x="8940800" y="14478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0" name="Oval 83"/>
          <p:cNvSpPr>
            <a:spLocks noChangeArrowheads="1"/>
          </p:cNvSpPr>
          <p:nvPr/>
        </p:nvSpPr>
        <p:spPr bwMode="auto">
          <a:xfrm>
            <a:off x="10058400" y="3962400"/>
            <a:ext cx="101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000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ank y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Module Construction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23" y="1718631"/>
            <a:ext cx="11501610" cy="4792338"/>
          </a:xfrm>
        </p:spPr>
        <p:txBody>
          <a:bodyPr/>
          <a:lstStyle/>
          <a:p>
            <a:r>
              <a:rPr lang="en-US" sz="3000" dirty="0"/>
              <a:t>Soft </a:t>
            </a:r>
            <a:r>
              <a:rPr lang="en-US" sz="3000" dirty="0" smtClean="0"/>
              <a:t>Chalk</a:t>
            </a:r>
          </a:p>
          <a:p>
            <a:endParaRPr lang="en-US" sz="3000" dirty="0"/>
          </a:p>
          <a:p>
            <a:r>
              <a:rPr lang="en-US" sz="3000" dirty="0"/>
              <a:t>Identified faculty that would implement this in </a:t>
            </a:r>
            <a:r>
              <a:rPr lang="en-US" sz="3000" dirty="0" smtClean="0"/>
              <a:t>courses</a:t>
            </a:r>
          </a:p>
          <a:p>
            <a:endParaRPr lang="en-US" sz="3000" dirty="0"/>
          </a:p>
          <a:p>
            <a:r>
              <a:rPr lang="en-US" sz="3000" dirty="0" smtClean="0"/>
              <a:t>Videos filmed by University of Louisville’s Ron Harrison</a:t>
            </a:r>
          </a:p>
          <a:p>
            <a:pPr lvl="1"/>
            <a:r>
              <a:rPr lang="en-US" sz="2600" dirty="0" smtClean="0"/>
              <a:t>Critical Thinking questions dependent upon videos and course</a:t>
            </a:r>
          </a:p>
          <a:p>
            <a:endParaRPr lang="en-US" sz="3000" dirty="0" smtClean="0"/>
          </a:p>
          <a:p>
            <a:r>
              <a:rPr lang="en-US" sz="3000" dirty="0" smtClean="0"/>
              <a:t>Assessment piece</a:t>
            </a:r>
          </a:p>
          <a:p>
            <a:pPr lvl="1"/>
            <a:r>
              <a:rPr lang="en-US" sz="2600" dirty="0" smtClean="0"/>
              <a:t>IRB pending</a:t>
            </a:r>
            <a:endParaRPr lang="en-US" sz="2600" dirty="0"/>
          </a:p>
          <a:p>
            <a:pPr lvl="1"/>
            <a:endParaRPr lang="en-US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8666" y="244548"/>
            <a:ext cx="2384005" cy="238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44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7785" y="2808791"/>
            <a:ext cx="84718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Show and Tell Time…</a:t>
            </a:r>
            <a:endParaRPr lang="en-US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1182" y="1566603"/>
            <a:ext cx="4023360" cy="4023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948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Evidence-based Dentistry/Critical Thinking Exercise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purpose of this assignment:</a:t>
            </a:r>
          </a:p>
          <a:p>
            <a:r>
              <a:rPr lang="en-US" dirty="0" smtClean="0"/>
              <a:t>Ask </a:t>
            </a:r>
            <a:r>
              <a:rPr lang="en-US" dirty="0"/>
              <a:t>students to analyze and discuss work products to compare how outcomes correspond to best evidence.</a:t>
            </a:r>
          </a:p>
          <a:p>
            <a:r>
              <a:rPr lang="en-US" dirty="0" smtClean="0"/>
              <a:t>Demonstrate </a:t>
            </a:r>
            <a:r>
              <a:rPr lang="en-US" dirty="0"/>
              <a:t>the use of the active learning method, critical appraisal of scientific evidence in combination with clinical application and patient factors, in a structured session in which faculty and students reason aloud about patient care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1251" y="92954"/>
            <a:ext cx="1457325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424" y="4998436"/>
            <a:ext cx="2676525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351" y="4697112"/>
            <a:ext cx="2628900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2190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500" y="2315348"/>
            <a:ext cx="2667000" cy="3810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Dr. Cathy Bays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5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796" t="4542" r="51763" b="29966"/>
          <a:stretch/>
        </p:blipFill>
        <p:spPr>
          <a:xfrm>
            <a:off x="3254642" y="348711"/>
            <a:ext cx="5889357" cy="65092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First</a:t>
            </a:r>
            <a:br>
              <a:rPr lang="en-US" b="1" dirty="0" smtClean="0"/>
            </a:br>
            <a:r>
              <a:rPr lang="en-US" b="1" dirty="0" smtClean="0"/>
              <a:t>Attempt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86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Consistent assessment criteria</a:t>
            </a:r>
          </a:p>
          <a:p>
            <a:r>
              <a:rPr lang="en-US" dirty="0" smtClean="0"/>
              <a:t>Clear guide</a:t>
            </a:r>
          </a:p>
          <a:p>
            <a:r>
              <a:rPr lang="en-US" sz="4800" dirty="0" smtClean="0"/>
              <a:t>Easier</a:t>
            </a:r>
            <a:r>
              <a:rPr lang="en-US" dirty="0" smtClean="0"/>
              <a:t> </a:t>
            </a:r>
            <a:r>
              <a:rPr lang="en-US" sz="7200" dirty="0" smtClean="0"/>
              <a:t>GRADING</a:t>
            </a:r>
            <a:endParaRPr lang="en-US" sz="7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9677" y="0"/>
            <a:ext cx="558412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4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618</Words>
  <Application>Microsoft Office PowerPoint</Application>
  <PresentationFormat>Custom</PresentationFormat>
  <Paragraphs>270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        Incorporating and Assessing Critical Thinking Skills in a Healthcare Environment: Online Training Modules and Rubrics      Celebration of Teaching and Learning February 12, 2016 Jennifer Rudy, M.A., R.D.H P. Gay Baughman, D.M.D.</vt:lpstr>
      <vt:lpstr>How Do We Teach These Skills….</vt:lpstr>
      <vt:lpstr>Module Construction</vt:lpstr>
      <vt:lpstr>Slide 4</vt:lpstr>
      <vt:lpstr>Slide 5</vt:lpstr>
      <vt:lpstr>Evidence-based Dentistry/Critical Thinking Exercise</vt:lpstr>
      <vt:lpstr>Dr. Cathy Bays</vt:lpstr>
      <vt:lpstr>First Attempt</vt:lpstr>
      <vt:lpstr>Slide 9</vt:lpstr>
      <vt:lpstr>Better</vt:lpstr>
      <vt:lpstr>Asking The GOOD Question </vt:lpstr>
      <vt:lpstr>  Critical Thinking Rubric for Discussion Board Questions  Introduction to Clinical Dentistry I </vt:lpstr>
      <vt:lpstr>Thank You Linda Leake!</vt:lpstr>
      <vt:lpstr>Slide 14</vt:lpstr>
      <vt:lpstr>Clinical Competencies The Traits</vt:lpstr>
      <vt:lpstr>Slide 16</vt:lpstr>
      <vt:lpstr>D4 Capstone Project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Incorporating and Assessing Critical Thinking Skills in a Healthcare Environment: Online Training Modules and Rubrics</dc:title>
  <dc:creator>Baughman,Pauletta Gay</dc:creator>
  <cp:lastModifiedBy>gay's</cp:lastModifiedBy>
  <cp:revision>33</cp:revision>
  <dcterms:created xsi:type="dcterms:W3CDTF">2015-12-08T18:25:42Z</dcterms:created>
  <dcterms:modified xsi:type="dcterms:W3CDTF">2016-01-18T22:21:03Z</dcterms:modified>
</cp:coreProperties>
</file>