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4"/>
  </p:notesMasterIdLst>
  <p:sldIdLst>
    <p:sldId id="256" r:id="rId2"/>
    <p:sldId id="257" r:id="rId3"/>
    <p:sldId id="258" r:id="rId4"/>
    <p:sldId id="259" r:id="rId5"/>
    <p:sldId id="270" r:id="rId6"/>
    <p:sldId id="271" r:id="rId7"/>
    <p:sldId id="272" r:id="rId8"/>
    <p:sldId id="273" r:id="rId9"/>
    <p:sldId id="274" r:id="rId10"/>
    <p:sldId id="275" r:id="rId11"/>
    <p:sldId id="276" r:id="rId12"/>
    <p:sldId id="277" r:id="rId13"/>
    <p:sldId id="260" r:id="rId14"/>
    <p:sldId id="261" r:id="rId15"/>
    <p:sldId id="262" r:id="rId16"/>
    <p:sldId id="263" r:id="rId17"/>
    <p:sldId id="264" r:id="rId18"/>
    <p:sldId id="265" r:id="rId19"/>
    <p:sldId id="266" r:id="rId20"/>
    <p:sldId id="267" r:id="rId21"/>
    <p:sldId id="268" r:id="rId22"/>
    <p:sldId id="269" r:id="rId23"/>
  </p:sldIdLst>
  <p:sldSz cx="9144000" cy="5143500" type="screen16x9"/>
  <p:notesSz cx="6858000" cy="9144000"/>
  <p:embeddedFontLst>
    <p:embeddedFont>
      <p:font typeface="Nunito" pitchFamily="2" charset="77"/>
      <p:regular r:id="rId25"/>
      <p:bold r:id="rId26"/>
      <p:italic r:id="rId27"/>
      <p:boldItalic r:id="rId28"/>
    </p:embeddedFont>
    <p:embeddedFont>
      <p:font typeface="Raleway" pitchFamily="2" charset="77"/>
      <p:regular r:id="rId29"/>
      <p:bold r:id="rId30"/>
      <p:italic r:id="rId31"/>
      <p:boldItalic r:id="rId32"/>
    </p:embeddedFont>
    <p:embeddedFont>
      <p:font typeface="Source Sans Pro" panose="020B0503030403020204" pitchFamily="34" charset="77"/>
      <p:regular r:id="rId33"/>
      <p:bold r:id="rId34"/>
      <p:italic r:id="rId35"/>
      <p:boldItalic r:id="rId3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56" d="100"/>
          <a:sy n="156" d="100"/>
        </p:scale>
        <p:origin x="808" y="16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font" Target="fonts/font10.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font" Target="fonts/font9.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font" Target="fonts/font8.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36" Type="http://schemas.openxmlformats.org/officeDocument/2006/relationships/font" Target="fonts/font1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35" Type="http://schemas.openxmlformats.org/officeDocument/2006/relationships/font" Target="fonts/font11.fntdata"/><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 name="Google Shape;5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11769aa337e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11769aa337e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11769aa337e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11769aa337e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11769aa337e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11769aa337e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17b4206e84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17b4206e84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117b4206e84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117b4206e8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117b4206e84_0_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117b4206e84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117b4206e84_0_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117b4206e84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117b4206e84_0_3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117b4206e84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117b4206e84_0_4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117b4206e84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117b4206e84_0_6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117b4206e84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d1f604d7cb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d1f604d7cb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117b4206e84_0_7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117b4206e84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117b4206e84_0_6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117b4206e84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117b4206e84_0_8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117b4206e84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d1f604d7cb_0_6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d1f604d7cb_0_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d1f604d7cb_0_6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d1f604d7cb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11769aa337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11769aa337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11769aa337e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11769aa337e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11769aa337e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11769aa337e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11769aa337e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11769aa337e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11769aa337e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11769aa337e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80700" y="2651100"/>
            <a:ext cx="8982600" cy="2411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485875" y="264475"/>
            <a:ext cx="8183700" cy="1473600"/>
          </a:xfrm>
          <a:prstGeom prst="rect">
            <a:avLst/>
          </a:prstGeom>
        </p:spPr>
        <p:txBody>
          <a:bodyPr spcFirstLastPara="1" wrap="square" lIns="91425" tIns="91425" rIns="91425" bIns="91425" anchor="b"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2" name="Google Shape;12;p2"/>
          <p:cNvSpPr txBox="1">
            <a:spLocks noGrp="1"/>
          </p:cNvSpPr>
          <p:nvPr>
            <p:ph type="subTitle" idx="1"/>
          </p:nvPr>
        </p:nvSpPr>
        <p:spPr>
          <a:xfrm>
            <a:off x="485875" y="1738075"/>
            <a:ext cx="8183700" cy="8610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2400"/>
              <a:buNone/>
              <a:defRPr sz="2400"/>
            </a:lvl1pPr>
            <a:lvl2pPr lvl="1">
              <a:lnSpc>
                <a:spcPct val="100000"/>
              </a:lnSpc>
              <a:spcBef>
                <a:spcPts val="0"/>
              </a:spcBef>
              <a:spcAft>
                <a:spcPts val="0"/>
              </a:spcAft>
              <a:buSzPts val="2400"/>
              <a:buNone/>
              <a:defRPr sz="2400"/>
            </a:lvl2pPr>
            <a:lvl3pPr lvl="2">
              <a:lnSpc>
                <a:spcPct val="100000"/>
              </a:lnSpc>
              <a:spcBef>
                <a:spcPts val="0"/>
              </a:spcBef>
              <a:spcAft>
                <a:spcPts val="0"/>
              </a:spcAft>
              <a:buSzPts val="2400"/>
              <a:buNone/>
              <a:defRPr sz="2400"/>
            </a:lvl3pPr>
            <a:lvl4pPr lvl="3">
              <a:lnSpc>
                <a:spcPct val="100000"/>
              </a:lnSpc>
              <a:spcBef>
                <a:spcPts val="0"/>
              </a:spcBef>
              <a:spcAft>
                <a:spcPts val="0"/>
              </a:spcAft>
              <a:buSzPts val="2400"/>
              <a:buNone/>
              <a:defRPr sz="2400"/>
            </a:lvl4pPr>
            <a:lvl5pPr lvl="4">
              <a:lnSpc>
                <a:spcPct val="100000"/>
              </a:lnSpc>
              <a:spcBef>
                <a:spcPts val="0"/>
              </a:spcBef>
              <a:spcAft>
                <a:spcPts val="0"/>
              </a:spcAft>
              <a:buSzPts val="2400"/>
              <a:buNone/>
              <a:defRPr sz="2400"/>
            </a:lvl5pPr>
            <a:lvl6pPr lvl="5">
              <a:lnSpc>
                <a:spcPct val="100000"/>
              </a:lnSpc>
              <a:spcBef>
                <a:spcPts val="0"/>
              </a:spcBef>
              <a:spcAft>
                <a:spcPts val="0"/>
              </a:spcAft>
              <a:buSzPts val="2400"/>
              <a:buNone/>
              <a:defRPr sz="2400"/>
            </a:lvl6pPr>
            <a:lvl7pPr lvl="6">
              <a:lnSpc>
                <a:spcPct val="100000"/>
              </a:lnSpc>
              <a:spcBef>
                <a:spcPts val="0"/>
              </a:spcBef>
              <a:spcAft>
                <a:spcPts val="0"/>
              </a:spcAft>
              <a:buSzPts val="2400"/>
              <a:buNone/>
              <a:defRPr sz="2400"/>
            </a:lvl7pPr>
            <a:lvl8pPr lvl="7">
              <a:lnSpc>
                <a:spcPct val="100000"/>
              </a:lnSpc>
              <a:spcBef>
                <a:spcPts val="0"/>
              </a:spcBef>
              <a:spcAft>
                <a:spcPts val="0"/>
              </a:spcAft>
              <a:buSzPts val="2400"/>
              <a:buNone/>
              <a:defRPr sz="2400"/>
            </a:lvl8pPr>
            <a:lvl9pPr lvl="8">
              <a:lnSpc>
                <a:spcPct val="100000"/>
              </a:lnSpc>
              <a:spcBef>
                <a:spcPts val="0"/>
              </a:spcBef>
              <a:spcAft>
                <a:spcPts val="0"/>
              </a:spcAft>
              <a:buSzPts val="2400"/>
              <a:buNone/>
              <a:defRPr sz="2400"/>
            </a:lvl9pPr>
          </a:lstStyle>
          <a:p>
            <a:endParaRPr/>
          </a:p>
        </p:txBody>
      </p:sp>
      <p:sp>
        <p:nvSpPr>
          <p:cNvPr id="13" name="Google Shape;13;p2"/>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7"/>
        <p:cNvGrpSpPr/>
        <p:nvPr/>
      </p:nvGrpSpPr>
      <p:grpSpPr>
        <a:xfrm>
          <a:off x="0" y="0"/>
          <a:ext cx="0" cy="0"/>
          <a:chOff x="0" y="0"/>
          <a:chExt cx="0" cy="0"/>
        </a:xfrm>
      </p:grpSpPr>
      <p:sp>
        <p:nvSpPr>
          <p:cNvPr id="48" name="Google Shape;48;p11"/>
          <p:cNvSpPr/>
          <p:nvPr/>
        </p:nvSpPr>
        <p:spPr>
          <a:xfrm>
            <a:off x="80700" y="2651100"/>
            <a:ext cx="8982600" cy="2411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11"/>
          <p:cNvSpPr txBox="1">
            <a:spLocks noGrp="1"/>
          </p:cNvSpPr>
          <p:nvPr>
            <p:ph type="title" hasCustomPrompt="1"/>
          </p:nvPr>
        </p:nvSpPr>
        <p:spPr>
          <a:xfrm>
            <a:off x="311700" y="743001"/>
            <a:ext cx="8520600" cy="200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Font typeface="Source Sans Pro"/>
              <a:buNone/>
              <a:defRPr sz="12000">
                <a:latin typeface="Source Sans Pro"/>
                <a:ea typeface="Source Sans Pro"/>
                <a:cs typeface="Source Sans Pro"/>
                <a:sym typeface="Source Sans Pro"/>
              </a:defRPr>
            </a:lvl1pPr>
            <a:lvl2pPr lvl="1" algn="ctr">
              <a:spcBef>
                <a:spcPts val="0"/>
              </a:spcBef>
              <a:spcAft>
                <a:spcPts val="0"/>
              </a:spcAft>
              <a:buSzPts val="12000"/>
              <a:buFont typeface="Source Sans Pro"/>
              <a:buNone/>
              <a:defRPr sz="12000">
                <a:latin typeface="Source Sans Pro"/>
                <a:ea typeface="Source Sans Pro"/>
                <a:cs typeface="Source Sans Pro"/>
                <a:sym typeface="Source Sans Pro"/>
              </a:defRPr>
            </a:lvl2pPr>
            <a:lvl3pPr lvl="2" algn="ctr">
              <a:spcBef>
                <a:spcPts val="0"/>
              </a:spcBef>
              <a:spcAft>
                <a:spcPts val="0"/>
              </a:spcAft>
              <a:buSzPts val="12000"/>
              <a:buFont typeface="Source Sans Pro"/>
              <a:buNone/>
              <a:defRPr sz="12000">
                <a:latin typeface="Source Sans Pro"/>
                <a:ea typeface="Source Sans Pro"/>
                <a:cs typeface="Source Sans Pro"/>
                <a:sym typeface="Source Sans Pro"/>
              </a:defRPr>
            </a:lvl3pPr>
            <a:lvl4pPr lvl="3" algn="ctr">
              <a:spcBef>
                <a:spcPts val="0"/>
              </a:spcBef>
              <a:spcAft>
                <a:spcPts val="0"/>
              </a:spcAft>
              <a:buSzPts val="12000"/>
              <a:buFont typeface="Source Sans Pro"/>
              <a:buNone/>
              <a:defRPr sz="12000">
                <a:latin typeface="Source Sans Pro"/>
                <a:ea typeface="Source Sans Pro"/>
                <a:cs typeface="Source Sans Pro"/>
                <a:sym typeface="Source Sans Pro"/>
              </a:defRPr>
            </a:lvl4pPr>
            <a:lvl5pPr lvl="4" algn="ctr">
              <a:spcBef>
                <a:spcPts val="0"/>
              </a:spcBef>
              <a:spcAft>
                <a:spcPts val="0"/>
              </a:spcAft>
              <a:buSzPts val="12000"/>
              <a:buFont typeface="Source Sans Pro"/>
              <a:buNone/>
              <a:defRPr sz="12000">
                <a:latin typeface="Source Sans Pro"/>
                <a:ea typeface="Source Sans Pro"/>
                <a:cs typeface="Source Sans Pro"/>
                <a:sym typeface="Source Sans Pro"/>
              </a:defRPr>
            </a:lvl5pPr>
            <a:lvl6pPr lvl="5" algn="ctr">
              <a:spcBef>
                <a:spcPts val="0"/>
              </a:spcBef>
              <a:spcAft>
                <a:spcPts val="0"/>
              </a:spcAft>
              <a:buSzPts val="12000"/>
              <a:buFont typeface="Source Sans Pro"/>
              <a:buNone/>
              <a:defRPr sz="12000">
                <a:latin typeface="Source Sans Pro"/>
                <a:ea typeface="Source Sans Pro"/>
                <a:cs typeface="Source Sans Pro"/>
                <a:sym typeface="Source Sans Pro"/>
              </a:defRPr>
            </a:lvl6pPr>
            <a:lvl7pPr lvl="6" algn="ctr">
              <a:spcBef>
                <a:spcPts val="0"/>
              </a:spcBef>
              <a:spcAft>
                <a:spcPts val="0"/>
              </a:spcAft>
              <a:buSzPts val="12000"/>
              <a:buFont typeface="Source Sans Pro"/>
              <a:buNone/>
              <a:defRPr sz="12000">
                <a:latin typeface="Source Sans Pro"/>
                <a:ea typeface="Source Sans Pro"/>
                <a:cs typeface="Source Sans Pro"/>
                <a:sym typeface="Source Sans Pro"/>
              </a:defRPr>
            </a:lvl7pPr>
            <a:lvl8pPr lvl="7" algn="ctr">
              <a:spcBef>
                <a:spcPts val="0"/>
              </a:spcBef>
              <a:spcAft>
                <a:spcPts val="0"/>
              </a:spcAft>
              <a:buSzPts val="12000"/>
              <a:buFont typeface="Source Sans Pro"/>
              <a:buNone/>
              <a:defRPr sz="12000">
                <a:latin typeface="Source Sans Pro"/>
                <a:ea typeface="Source Sans Pro"/>
                <a:cs typeface="Source Sans Pro"/>
                <a:sym typeface="Source Sans Pro"/>
              </a:defRPr>
            </a:lvl8pPr>
            <a:lvl9pPr lvl="8" algn="ctr">
              <a:spcBef>
                <a:spcPts val="0"/>
              </a:spcBef>
              <a:spcAft>
                <a:spcPts val="0"/>
              </a:spcAft>
              <a:buSzPts val="12000"/>
              <a:buFont typeface="Source Sans Pro"/>
              <a:buNone/>
              <a:defRPr sz="12000">
                <a:latin typeface="Source Sans Pro"/>
                <a:ea typeface="Source Sans Pro"/>
                <a:cs typeface="Source Sans Pro"/>
                <a:sym typeface="Source Sans Pro"/>
              </a:defRPr>
            </a:lvl9pPr>
          </a:lstStyle>
          <a:p>
            <a:r>
              <a:t>xx%</a:t>
            </a:r>
          </a:p>
        </p:txBody>
      </p:sp>
      <p:sp>
        <p:nvSpPr>
          <p:cNvPr id="50" name="Google Shape;50;p11"/>
          <p:cNvSpPr txBox="1">
            <a:spLocks noGrp="1"/>
          </p:cNvSpPr>
          <p:nvPr>
            <p:ph type="body" idx="1"/>
          </p:nvPr>
        </p:nvSpPr>
        <p:spPr>
          <a:xfrm>
            <a:off x="311700" y="2845182"/>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Clr>
                <a:schemeClr val="lt1"/>
              </a:buClr>
              <a:buSzPts val="1800"/>
              <a:buChar char="●"/>
              <a:defRPr>
                <a:solidFill>
                  <a:schemeClr val="lt1"/>
                </a:solidFill>
              </a:defRPr>
            </a:lvl1pPr>
            <a:lvl2pPr marL="914400" lvl="1" indent="-317500" algn="ctr">
              <a:spcBef>
                <a:spcPts val="0"/>
              </a:spcBef>
              <a:spcAft>
                <a:spcPts val="0"/>
              </a:spcAft>
              <a:buClr>
                <a:schemeClr val="lt1"/>
              </a:buClr>
              <a:buSzPts val="1400"/>
              <a:buChar char="○"/>
              <a:defRPr>
                <a:solidFill>
                  <a:schemeClr val="lt1"/>
                </a:solidFill>
              </a:defRPr>
            </a:lvl2pPr>
            <a:lvl3pPr marL="1371600" lvl="2" indent="-317500" algn="ctr">
              <a:spcBef>
                <a:spcPts val="0"/>
              </a:spcBef>
              <a:spcAft>
                <a:spcPts val="0"/>
              </a:spcAft>
              <a:buClr>
                <a:schemeClr val="lt1"/>
              </a:buClr>
              <a:buSzPts val="1400"/>
              <a:buChar char="■"/>
              <a:defRPr>
                <a:solidFill>
                  <a:schemeClr val="lt1"/>
                </a:solidFill>
              </a:defRPr>
            </a:lvl3pPr>
            <a:lvl4pPr marL="1828800" lvl="3" indent="-317500" algn="ctr">
              <a:spcBef>
                <a:spcPts val="0"/>
              </a:spcBef>
              <a:spcAft>
                <a:spcPts val="0"/>
              </a:spcAft>
              <a:buClr>
                <a:schemeClr val="lt1"/>
              </a:buClr>
              <a:buSzPts val="1400"/>
              <a:buChar char="●"/>
              <a:defRPr>
                <a:solidFill>
                  <a:schemeClr val="lt1"/>
                </a:solidFill>
              </a:defRPr>
            </a:lvl4pPr>
            <a:lvl5pPr marL="2286000" lvl="4" indent="-317500" algn="ctr">
              <a:spcBef>
                <a:spcPts val="0"/>
              </a:spcBef>
              <a:spcAft>
                <a:spcPts val="0"/>
              </a:spcAft>
              <a:buClr>
                <a:schemeClr val="lt1"/>
              </a:buClr>
              <a:buSzPts val="1400"/>
              <a:buChar char="○"/>
              <a:defRPr>
                <a:solidFill>
                  <a:schemeClr val="lt1"/>
                </a:solidFill>
              </a:defRPr>
            </a:lvl5pPr>
            <a:lvl6pPr marL="2743200" lvl="5" indent="-317500" algn="ctr">
              <a:spcBef>
                <a:spcPts val="0"/>
              </a:spcBef>
              <a:spcAft>
                <a:spcPts val="0"/>
              </a:spcAft>
              <a:buClr>
                <a:schemeClr val="lt1"/>
              </a:buClr>
              <a:buSzPts val="1400"/>
              <a:buChar char="■"/>
              <a:defRPr>
                <a:solidFill>
                  <a:schemeClr val="lt1"/>
                </a:solidFill>
              </a:defRPr>
            </a:lvl6pPr>
            <a:lvl7pPr marL="3200400" lvl="6" indent="-317500" algn="ctr">
              <a:spcBef>
                <a:spcPts val="0"/>
              </a:spcBef>
              <a:spcAft>
                <a:spcPts val="0"/>
              </a:spcAft>
              <a:buClr>
                <a:schemeClr val="lt1"/>
              </a:buClr>
              <a:buSzPts val="1400"/>
              <a:buChar char="●"/>
              <a:defRPr>
                <a:solidFill>
                  <a:schemeClr val="lt1"/>
                </a:solidFill>
              </a:defRPr>
            </a:lvl7pPr>
            <a:lvl8pPr marL="3657600" lvl="7" indent="-317500" algn="ctr">
              <a:spcBef>
                <a:spcPts val="0"/>
              </a:spcBef>
              <a:spcAft>
                <a:spcPts val="0"/>
              </a:spcAft>
              <a:buClr>
                <a:schemeClr val="lt1"/>
              </a:buClr>
              <a:buSzPts val="1400"/>
              <a:buChar char="○"/>
              <a:defRPr>
                <a:solidFill>
                  <a:schemeClr val="lt1"/>
                </a:solidFill>
              </a:defRPr>
            </a:lvl8pPr>
            <a:lvl9pPr marL="4114800" lvl="8" indent="-317500" algn="ctr">
              <a:spcBef>
                <a:spcPts val="0"/>
              </a:spcBef>
              <a:spcAft>
                <a:spcPts val="0"/>
              </a:spcAft>
              <a:buClr>
                <a:schemeClr val="lt1"/>
              </a:buClr>
              <a:buSzPts val="1400"/>
              <a:buChar char="■"/>
              <a:defRPr>
                <a:solidFill>
                  <a:schemeClr val="lt1"/>
                </a:solidFill>
              </a:defRPr>
            </a:lvl9pPr>
          </a:lstStyle>
          <a:p>
            <a:endParaRPr/>
          </a:p>
        </p:txBody>
      </p:sp>
      <p:sp>
        <p:nvSpPr>
          <p:cNvPr id="51" name="Google Shape;51;p11"/>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2"/>
        <p:cNvGrpSpPr/>
        <p:nvPr/>
      </p:nvGrpSpPr>
      <p:grpSpPr>
        <a:xfrm>
          <a:off x="0" y="0"/>
          <a:ext cx="0" cy="0"/>
          <a:chOff x="0" y="0"/>
          <a:chExt cx="0" cy="0"/>
        </a:xfrm>
      </p:grpSpPr>
      <p:sp>
        <p:nvSpPr>
          <p:cNvPr id="53" name="Google Shape;53;p12"/>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p:nvPr/>
        </p:nvSpPr>
        <p:spPr>
          <a:xfrm>
            <a:off x="80700" y="2651100"/>
            <a:ext cx="8982600" cy="2411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3"/>
          <p:cNvSpPr txBox="1">
            <a:spLocks noGrp="1"/>
          </p:cNvSpPr>
          <p:nvPr>
            <p:ph type="title"/>
          </p:nvPr>
        </p:nvSpPr>
        <p:spPr>
          <a:xfrm>
            <a:off x="485875" y="1714500"/>
            <a:ext cx="8183700" cy="785700"/>
          </a:xfrm>
          <a:prstGeom prst="rect">
            <a:avLst/>
          </a:prstGeom>
        </p:spPr>
        <p:txBody>
          <a:bodyPr spcFirstLastPara="1" wrap="square" lIns="91425" tIns="91425" rIns="91425" bIns="91425" anchor="b"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7" name="Google Shape;17;p3"/>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0" name="Google Shape;20;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1" name="Google Shape;21;p4"/>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4" name="Google Shape;24;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5" name="Google Shape;25;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6" name="Google Shape;26;p5"/>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9" name="Google Shape;29;p6"/>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0"/>
        <p:cNvGrpSpPr/>
        <p:nvPr/>
      </p:nvGrpSpPr>
      <p:grpSpPr>
        <a:xfrm>
          <a:off x="0" y="0"/>
          <a:ext cx="0" cy="0"/>
          <a:chOff x="0" y="0"/>
          <a:chExt cx="0" cy="0"/>
        </a:xfrm>
      </p:grpSpPr>
      <p:sp>
        <p:nvSpPr>
          <p:cNvPr id="31" name="Google Shape;31;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2" name="Google Shape;32;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3" name="Google Shape;33;p7"/>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2"/>
        </a:solidFill>
        <a:effectLst/>
      </p:bgPr>
    </p:bg>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490250" y="526350"/>
            <a:ext cx="56040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36" name="Google Shape;36;p8"/>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7"/>
        <p:cNvGrpSpPr/>
        <p:nvPr/>
      </p:nvGrpSpPr>
      <p:grpSpPr>
        <a:xfrm>
          <a:off x="0" y="0"/>
          <a:ext cx="0" cy="0"/>
          <a:chOff x="0" y="0"/>
          <a:chExt cx="0" cy="0"/>
        </a:xfrm>
      </p:grpSpPr>
      <p:sp>
        <p:nvSpPr>
          <p:cNvPr id="38" name="Google Shape;38;p9"/>
          <p:cNvSpPr/>
          <p:nvPr/>
        </p:nvSpPr>
        <p:spPr>
          <a:xfrm>
            <a:off x="4636800" y="80700"/>
            <a:ext cx="4426500" cy="49821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9" name="Google Shape;39;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0" name="Google Shape;40;p9"/>
          <p:cNvSpPr txBox="1">
            <a:spLocks noGrp="1"/>
          </p:cNvSpPr>
          <p:nvPr>
            <p:ph type="title"/>
          </p:nvPr>
        </p:nvSpPr>
        <p:spPr>
          <a:xfrm>
            <a:off x="265500" y="1181700"/>
            <a:ext cx="4045200" cy="1533600"/>
          </a:xfrm>
          <a:prstGeom prst="rect">
            <a:avLst/>
          </a:prstGeom>
        </p:spPr>
        <p:txBody>
          <a:bodyPr spcFirstLastPara="1" wrap="square" lIns="91425" tIns="91425" rIns="91425" bIns="91425" anchor="b" anchorCtr="0">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1" name="Google Shape;41;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2" name="Google Shape;42;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43" name="Google Shape;43;p9"/>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4"/>
        <p:cNvGrpSpPr/>
        <p:nvPr/>
      </p:nvGrpSpPr>
      <p:grpSpPr>
        <a:xfrm>
          <a:off x="0" y="0"/>
          <a:ext cx="0" cy="0"/>
          <a:chOff x="0" y="0"/>
          <a:chExt cx="0" cy="0"/>
        </a:xfrm>
      </p:grpSpPr>
      <p:sp>
        <p:nvSpPr>
          <p:cNvPr id="45" name="Google Shape;45;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2100"/>
              <a:buNone/>
              <a:defRPr sz="2100"/>
            </a:lvl1pPr>
          </a:lstStyle>
          <a:p>
            <a:endParaRPr/>
          </a:p>
        </p:txBody>
      </p:sp>
      <p:sp>
        <p:nvSpPr>
          <p:cNvPr id="46" name="Google Shape;46;p10"/>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lum">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6234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1pPr>
            <a:lvl2pPr lvl="1">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2pPr>
            <a:lvl3pPr lvl="2">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3pPr>
            <a:lvl4pPr lvl="3">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4pPr>
            <a:lvl5pPr lvl="4">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5pPr>
            <a:lvl6pPr lvl="5">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6pPr>
            <a:lvl7pPr lvl="6">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7pPr>
            <a:lvl8pPr lvl="7">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8pPr>
            <a:lvl9pPr lvl="8">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Font typeface="Source Sans Pro"/>
              <a:buChar char="●"/>
              <a:defRPr sz="1800">
                <a:solidFill>
                  <a:schemeClr val="lt2"/>
                </a:solidFill>
                <a:latin typeface="Source Sans Pro"/>
                <a:ea typeface="Source Sans Pro"/>
                <a:cs typeface="Source Sans Pro"/>
                <a:sym typeface="Source Sans Pro"/>
              </a:defRPr>
            </a:lvl1pPr>
            <a:lvl2pPr marL="914400" lvl="1"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2pPr>
            <a:lvl3pPr marL="1371600" lvl="2"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3pPr>
            <a:lvl4pPr marL="1828800" lvl="3"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4pPr>
            <a:lvl5pPr marL="2286000" lvl="4"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5pPr>
            <a:lvl6pPr marL="2743200" lvl="5"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6pPr>
            <a:lvl7pPr marL="3200400" lvl="6"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7pPr>
            <a:lvl8pPr marL="3657600" lvl="7"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8pPr>
            <a:lvl9pPr marL="4114800" lvl="8"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9pPr>
          </a:lstStyle>
          <a:p>
            <a:endParaRPr/>
          </a:p>
        </p:txBody>
      </p:sp>
      <p:sp>
        <p:nvSpPr>
          <p:cNvPr id="8" name="Google Shape;8;p1"/>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latin typeface="Source Sans Pro"/>
                <a:ea typeface="Source Sans Pro"/>
                <a:cs typeface="Source Sans Pro"/>
                <a:sym typeface="Source Sans Pro"/>
              </a:defRPr>
            </a:lvl1pPr>
            <a:lvl2pPr lvl="1" algn="r">
              <a:buNone/>
              <a:defRPr sz="1000">
                <a:solidFill>
                  <a:schemeClr val="lt2"/>
                </a:solidFill>
                <a:latin typeface="Source Sans Pro"/>
                <a:ea typeface="Source Sans Pro"/>
                <a:cs typeface="Source Sans Pro"/>
                <a:sym typeface="Source Sans Pro"/>
              </a:defRPr>
            </a:lvl2pPr>
            <a:lvl3pPr lvl="2" algn="r">
              <a:buNone/>
              <a:defRPr sz="1000">
                <a:solidFill>
                  <a:schemeClr val="lt2"/>
                </a:solidFill>
                <a:latin typeface="Source Sans Pro"/>
                <a:ea typeface="Source Sans Pro"/>
                <a:cs typeface="Source Sans Pro"/>
                <a:sym typeface="Source Sans Pro"/>
              </a:defRPr>
            </a:lvl3pPr>
            <a:lvl4pPr lvl="3" algn="r">
              <a:buNone/>
              <a:defRPr sz="1000">
                <a:solidFill>
                  <a:schemeClr val="lt2"/>
                </a:solidFill>
                <a:latin typeface="Source Sans Pro"/>
                <a:ea typeface="Source Sans Pro"/>
                <a:cs typeface="Source Sans Pro"/>
                <a:sym typeface="Source Sans Pro"/>
              </a:defRPr>
            </a:lvl4pPr>
            <a:lvl5pPr lvl="4" algn="r">
              <a:buNone/>
              <a:defRPr sz="1000">
                <a:solidFill>
                  <a:schemeClr val="lt2"/>
                </a:solidFill>
                <a:latin typeface="Source Sans Pro"/>
                <a:ea typeface="Source Sans Pro"/>
                <a:cs typeface="Source Sans Pro"/>
                <a:sym typeface="Source Sans Pro"/>
              </a:defRPr>
            </a:lvl5pPr>
            <a:lvl6pPr lvl="5" algn="r">
              <a:buNone/>
              <a:defRPr sz="1000">
                <a:solidFill>
                  <a:schemeClr val="lt2"/>
                </a:solidFill>
                <a:latin typeface="Source Sans Pro"/>
                <a:ea typeface="Source Sans Pro"/>
                <a:cs typeface="Source Sans Pro"/>
                <a:sym typeface="Source Sans Pro"/>
              </a:defRPr>
            </a:lvl6pPr>
            <a:lvl7pPr lvl="6" algn="r">
              <a:buNone/>
              <a:defRPr sz="1000">
                <a:solidFill>
                  <a:schemeClr val="lt2"/>
                </a:solidFill>
                <a:latin typeface="Source Sans Pro"/>
                <a:ea typeface="Source Sans Pro"/>
                <a:cs typeface="Source Sans Pro"/>
                <a:sym typeface="Source Sans Pro"/>
              </a:defRPr>
            </a:lvl7pPr>
            <a:lvl8pPr lvl="7" algn="r">
              <a:buNone/>
              <a:defRPr sz="1000">
                <a:solidFill>
                  <a:schemeClr val="lt2"/>
                </a:solidFill>
                <a:latin typeface="Source Sans Pro"/>
                <a:ea typeface="Source Sans Pro"/>
                <a:cs typeface="Source Sans Pro"/>
                <a:sym typeface="Source Sans Pro"/>
              </a:defRPr>
            </a:lvl8pPr>
            <a:lvl9pPr lvl="8" algn="r">
              <a:buNone/>
              <a:defRPr sz="1000">
                <a:solidFill>
                  <a:schemeClr val="lt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epublications.marquette.edu/english_fac/343/"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hyperlink" Target="https://aorta.coop/"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louisville.edu/conference/watson/2021-program/2021-watson-conference-commitments-1"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13"/>
          <p:cNvSpPr txBox="1">
            <a:spLocks noGrp="1"/>
          </p:cNvSpPr>
          <p:nvPr>
            <p:ph type="ctrTitle"/>
          </p:nvPr>
        </p:nvSpPr>
        <p:spPr>
          <a:xfrm>
            <a:off x="535150" y="67400"/>
            <a:ext cx="8183700" cy="1587900"/>
          </a:xfrm>
          <a:prstGeom prst="rect">
            <a:avLst/>
          </a:prstGeom>
        </p:spPr>
        <p:txBody>
          <a:bodyPr spcFirstLastPara="1" wrap="square" lIns="91425" tIns="91425" rIns="91425" bIns="91425" anchor="b" anchorCtr="0">
            <a:normAutofit fontScale="90000"/>
          </a:bodyPr>
          <a:lstStyle/>
          <a:p>
            <a:pPr marL="0" lvl="0" indent="0" algn="ctr" rtl="0">
              <a:lnSpc>
                <a:spcPct val="115000"/>
              </a:lnSpc>
              <a:spcBef>
                <a:spcPts val="0"/>
              </a:spcBef>
              <a:spcAft>
                <a:spcPts val="0"/>
              </a:spcAft>
              <a:buNone/>
            </a:pPr>
            <a:r>
              <a:rPr lang="en" sz="2744"/>
              <a:t>Antiracist and Inclusive Conferencing: Co-Constructing Access, Attending to Power, and Practicing Accountability</a:t>
            </a:r>
            <a:endParaRPr/>
          </a:p>
        </p:txBody>
      </p:sp>
      <p:sp>
        <p:nvSpPr>
          <p:cNvPr id="59" name="Google Shape;59;p13"/>
          <p:cNvSpPr txBox="1">
            <a:spLocks noGrp="1"/>
          </p:cNvSpPr>
          <p:nvPr>
            <p:ph type="subTitle" idx="1"/>
          </p:nvPr>
        </p:nvSpPr>
        <p:spPr>
          <a:xfrm>
            <a:off x="535150" y="1773625"/>
            <a:ext cx="8183700" cy="697200"/>
          </a:xfrm>
          <a:prstGeom prst="rect">
            <a:avLst/>
          </a:prstGeom>
        </p:spPr>
        <p:txBody>
          <a:bodyPr spcFirstLastPara="1" wrap="square" lIns="91425" tIns="91425" rIns="91425" bIns="91425" anchor="t" anchorCtr="0">
            <a:normAutofit fontScale="85000" lnSpcReduction="20000"/>
          </a:bodyPr>
          <a:lstStyle/>
          <a:p>
            <a:pPr marL="0" lvl="0" indent="0" algn="ctr" rtl="0">
              <a:spcBef>
                <a:spcPts val="0"/>
              </a:spcBef>
              <a:spcAft>
                <a:spcPts val="0"/>
              </a:spcAft>
              <a:buNone/>
            </a:pPr>
            <a:r>
              <a:rPr lang="en">
                <a:solidFill>
                  <a:schemeClr val="dk2"/>
                </a:solidFill>
              </a:rPr>
              <a:t>Andrea Olinger, Caitlin Burns Allen, Alex Way, Michael Benjamin</a:t>
            </a:r>
            <a:endParaRPr>
              <a:solidFill>
                <a:schemeClr val="dk2"/>
              </a:solidFill>
            </a:endParaRPr>
          </a:p>
          <a:p>
            <a:pPr marL="0" lvl="0" indent="0" algn="ctr" rtl="0">
              <a:spcBef>
                <a:spcPts val="0"/>
              </a:spcBef>
              <a:spcAft>
                <a:spcPts val="0"/>
              </a:spcAft>
              <a:buNone/>
            </a:pPr>
            <a:r>
              <a:rPr lang="en">
                <a:solidFill>
                  <a:schemeClr val="dk2"/>
                </a:solidFill>
              </a:rPr>
              <a:t>University of Louisville * CCCC 2022 (On-Demand Session)</a:t>
            </a:r>
            <a:endParaRPr>
              <a:solidFill>
                <a:schemeClr val="dk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32"/>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Interrupting Power Dynamics Example</a:t>
            </a:r>
            <a:endParaRPr/>
          </a:p>
        </p:txBody>
      </p:sp>
      <p:sp>
        <p:nvSpPr>
          <p:cNvPr id="173" name="Google Shape;173;p32"/>
          <p:cNvSpPr txBox="1">
            <a:spLocks noGrp="1"/>
          </p:cNvSpPr>
          <p:nvPr>
            <p:ph type="body" idx="1"/>
          </p:nvPr>
        </p:nvSpPr>
        <p:spPr>
          <a:xfrm>
            <a:off x="311700" y="1152475"/>
            <a:ext cx="8520600" cy="3719700"/>
          </a:xfrm>
          <a:prstGeom prst="rect">
            <a:avLst/>
          </a:prstGeom>
        </p:spPr>
        <p:txBody>
          <a:bodyPr spcFirstLastPara="1" wrap="square" lIns="91425" tIns="91425" rIns="91425" bIns="91425" anchor="t" anchorCtr="0">
            <a:normAutofit lnSpcReduction="10000"/>
          </a:bodyPr>
          <a:lstStyle/>
          <a:p>
            <a:pPr marL="457200" lvl="0" indent="-381000" algn="l" rtl="0">
              <a:spcBef>
                <a:spcPts val="0"/>
              </a:spcBef>
              <a:spcAft>
                <a:spcPts val="0"/>
              </a:spcAft>
              <a:buClr>
                <a:srgbClr val="000000"/>
              </a:buClr>
              <a:buSzPts val="2400"/>
              <a:buChar char="●"/>
            </a:pPr>
            <a:r>
              <a:rPr lang="en" sz="2400">
                <a:solidFill>
                  <a:srgbClr val="000000"/>
                </a:solidFill>
              </a:rPr>
              <a:t>An attendee asked an unrelated question in the chat to a Black presenter that seemed to treat them as a spokesperson for their race.</a:t>
            </a:r>
            <a:endParaRPr sz="2400">
              <a:solidFill>
                <a:srgbClr val="000000"/>
              </a:solidFill>
            </a:endParaRPr>
          </a:p>
          <a:p>
            <a:pPr marL="914400" lvl="1" indent="-381000" algn="l" rtl="0">
              <a:spcBef>
                <a:spcPts val="0"/>
              </a:spcBef>
              <a:spcAft>
                <a:spcPts val="0"/>
              </a:spcAft>
              <a:buClr>
                <a:srgbClr val="000000"/>
              </a:buClr>
              <a:buSzPts val="2400"/>
              <a:buChar char="○"/>
            </a:pPr>
            <a:r>
              <a:rPr lang="en" sz="2400">
                <a:solidFill>
                  <a:srgbClr val="000000"/>
                </a:solidFill>
              </a:rPr>
              <a:t>With prompting from a conference planner, I ignored the question.</a:t>
            </a:r>
            <a:endParaRPr sz="2400">
              <a:solidFill>
                <a:srgbClr val="000000"/>
              </a:solidFill>
            </a:endParaRPr>
          </a:p>
          <a:p>
            <a:pPr marL="914400" lvl="1" indent="-381000" algn="l" rtl="0">
              <a:spcBef>
                <a:spcPts val="0"/>
              </a:spcBef>
              <a:spcAft>
                <a:spcPts val="0"/>
              </a:spcAft>
              <a:buClr>
                <a:srgbClr val="000000"/>
              </a:buClr>
              <a:buSzPts val="2400"/>
              <a:buChar char="○"/>
            </a:pPr>
            <a:r>
              <a:rPr lang="en" sz="2400">
                <a:solidFill>
                  <a:srgbClr val="000000"/>
                </a:solidFill>
              </a:rPr>
              <a:t>Without the prompting, I would have likely asked the question. </a:t>
            </a:r>
            <a:endParaRPr sz="2400">
              <a:solidFill>
                <a:srgbClr val="000000"/>
              </a:solidFill>
            </a:endParaRPr>
          </a:p>
          <a:p>
            <a:pPr marL="914400" lvl="1" indent="-381000" algn="l" rtl="0">
              <a:spcBef>
                <a:spcPts val="0"/>
              </a:spcBef>
              <a:spcAft>
                <a:spcPts val="0"/>
              </a:spcAft>
              <a:buClr>
                <a:srgbClr val="000000"/>
              </a:buClr>
              <a:buSzPts val="2400"/>
              <a:buChar char="○"/>
            </a:pPr>
            <a:r>
              <a:rPr lang="en" sz="2400">
                <a:solidFill>
                  <a:srgbClr val="000000"/>
                </a:solidFill>
              </a:rPr>
              <a:t>We did not address in the chat why we ignored the question.</a:t>
            </a:r>
            <a:endParaRPr sz="240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33"/>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Lessons</a:t>
            </a:r>
            <a:endParaRPr/>
          </a:p>
        </p:txBody>
      </p:sp>
      <p:sp>
        <p:nvSpPr>
          <p:cNvPr id="179" name="Google Shape;179;p3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457200" lvl="0" indent="-381000" algn="l" rtl="0">
              <a:spcBef>
                <a:spcPts val="0"/>
              </a:spcBef>
              <a:spcAft>
                <a:spcPts val="0"/>
              </a:spcAft>
              <a:buClr>
                <a:srgbClr val="000000"/>
              </a:buClr>
              <a:buSzPts val="2400"/>
              <a:buChar char="●"/>
            </a:pPr>
            <a:r>
              <a:rPr lang="en" sz="2400">
                <a:solidFill>
                  <a:srgbClr val="000000"/>
                </a:solidFill>
              </a:rPr>
              <a:t>Difficult to interrupt power dynamics while multi-tasking.</a:t>
            </a:r>
            <a:endParaRPr sz="2400">
              <a:solidFill>
                <a:srgbClr val="000000"/>
              </a:solidFill>
            </a:endParaRPr>
          </a:p>
          <a:p>
            <a:pPr marL="457200" lvl="0" indent="-381000" algn="l" rtl="0">
              <a:spcBef>
                <a:spcPts val="0"/>
              </a:spcBef>
              <a:spcAft>
                <a:spcPts val="0"/>
              </a:spcAft>
              <a:buClr>
                <a:srgbClr val="000000"/>
              </a:buClr>
              <a:buSzPts val="2400"/>
              <a:buChar char="●"/>
            </a:pPr>
            <a:r>
              <a:rPr lang="en" sz="2400">
                <a:solidFill>
                  <a:srgbClr val="000000"/>
                </a:solidFill>
              </a:rPr>
              <a:t>Demonstrates the need for practice.</a:t>
            </a:r>
            <a:endParaRPr sz="2400">
              <a:solidFill>
                <a:srgbClr val="000000"/>
              </a:solidFill>
            </a:endParaRPr>
          </a:p>
          <a:p>
            <a:pPr marL="914400" lvl="1" indent="-381000" algn="l" rtl="0">
              <a:spcBef>
                <a:spcPts val="0"/>
              </a:spcBef>
              <a:spcAft>
                <a:spcPts val="0"/>
              </a:spcAft>
              <a:buClr>
                <a:srgbClr val="000000"/>
              </a:buClr>
              <a:buSzPts val="2400"/>
              <a:buChar char="○"/>
            </a:pPr>
            <a:r>
              <a:rPr lang="en" sz="2400">
                <a:solidFill>
                  <a:srgbClr val="000000"/>
                </a:solidFill>
              </a:rPr>
              <a:t>CCCC 2021 Workshop: “Taking Action for Antiracist Workplaces: Developing Bystander Training for Writing Teachers and WPAs”</a:t>
            </a:r>
            <a:endParaRPr sz="2400">
              <a:solidFill>
                <a:srgbClr val="000000"/>
              </a:solidFill>
            </a:endParaRPr>
          </a:p>
          <a:p>
            <a:pPr marL="914400" lvl="1" indent="-381000" algn="l" rtl="0">
              <a:spcBef>
                <a:spcPts val="0"/>
              </a:spcBef>
              <a:spcAft>
                <a:spcPts val="0"/>
              </a:spcAft>
              <a:buClr>
                <a:srgbClr val="000000"/>
              </a:buClr>
              <a:buSzPts val="2400"/>
              <a:buChar char="○"/>
            </a:pPr>
            <a:r>
              <a:rPr lang="en" sz="2400">
                <a:solidFill>
                  <a:srgbClr val="000000"/>
                </a:solidFill>
              </a:rPr>
              <a:t>Diab and Godbee’s use of “</a:t>
            </a:r>
            <a:r>
              <a:rPr lang="en" sz="2400" u="sng">
                <a:solidFill>
                  <a:schemeClr val="hlink"/>
                </a:solidFill>
                <a:hlinkClick r:id="rId3"/>
              </a:rPr>
              <a:t>forum theatre</a:t>
            </a:r>
            <a:r>
              <a:rPr lang="en" sz="2400">
                <a:solidFill>
                  <a:srgbClr val="000000"/>
                </a:solidFill>
              </a:rPr>
              <a:t>” (Boal’s “Theatre of the Oppressed”)  </a:t>
            </a:r>
            <a:endParaRPr sz="2400">
              <a:solidFill>
                <a:srgbClr val="000000"/>
              </a:solidFill>
            </a:endParaRPr>
          </a:p>
          <a:p>
            <a:pPr marL="914400" lvl="1" indent="-381000" algn="l" rtl="0">
              <a:spcBef>
                <a:spcPts val="0"/>
              </a:spcBef>
              <a:spcAft>
                <a:spcPts val="0"/>
              </a:spcAft>
              <a:buClr>
                <a:srgbClr val="000000"/>
              </a:buClr>
              <a:buSzPts val="2400"/>
              <a:buChar char="○"/>
            </a:pPr>
            <a:r>
              <a:rPr lang="en" sz="2400">
                <a:solidFill>
                  <a:srgbClr val="000000"/>
                </a:solidFill>
              </a:rPr>
              <a:t>Anti-Oppression Resource &amp; Training Alliance (</a:t>
            </a:r>
            <a:r>
              <a:rPr lang="en" sz="2400" u="sng">
                <a:solidFill>
                  <a:schemeClr val="hlink"/>
                </a:solidFill>
                <a:hlinkClick r:id="rId4"/>
              </a:rPr>
              <a:t>AORTA</a:t>
            </a:r>
            <a:r>
              <a:rPr lang="en" sz="2400">
                <a:solidFill>
                  <a:srgbClr val="000000"/>
                </a:solidFill>
              </a:rPr>
              <a:t>)</a:t>
            </a:r>
            <a:endParaRPr sz="240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34"/>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Other Examples</a:t>
            </a:r>
            <a:endParaRPr/>
          </a:p>
        </p:txBody>
      </p:sp>
      <p:sp>
        <p:nvSpPr>
          <p:cNvPr id="185" name="Google Shape;185;p3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81000" algn="l" rtl="0">
              <a:spcBef>
                <a:spcPts val="0"/>
              </a:spcBef>
              <a:spcAft>
                <a:spcPts val="0"/>
              </a:spcAft>
              <a:buClr>
                <a:schemeClr val="dk2"/>
              </a:buClr>
              <a:buSzPts val="2400"/>
              <a:buChar char="●"/>
            </a:pPr>
            <a:r>
              <a:rPr lang="en" sz="2400">
                <a:solidFill>
                  <a:schemeClr val="dk2"/>
                </a:solidFill>
              </a:rPr>
              <a:t>We did not schedule concurrent sessions (no competition with “rock stars”).</a:t>
            </a:r>
            <a:endParaRPr sz="2400">
              <a:solidFill>
                <a:schemeClr val="dk2"/>
              </a:solidFill>
            </a:endParaRPr>
          </a:p>
          <a:p>
            <a:pPr marL="457200" lvl="0" indent="-381000" algn="l" rtl="0">
              <a:spcBef>
                <a:spcPts val="0"/>
              </a:spcBef>
              <a:spcAft>
                <a:spcPts val="0"/>
              </a:spcAft>
              <a:buClr>
                <a:schemeClr val="dk2"/>
              </a:buClr>
              <a:buSzPts val="2400"/>
              <a:buChar char="●"/>
            </a:pPr>
            <a:r>
              <a:rPr lang="en" sz="2400">
                <a:solidFill>
                  <a:schemeClr val="dk2"/>
                </a:solidFill>
              </a:rPr>
              <a:t>Registrations not accepted from people who have, at previous events, ignored the values and actions described in the commitments.</a:t>
            </a:r>
            <a:endParaRPr sz="2400">
              <a:solidFill>
                <a:schemeClr val="dk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title"/>
          </p:nvPr>
        </p:nvSpPr>
        <p:spPr>
          <a:xfrm>
            <a:off x="311700" y="169600"/>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Mia Mingus (2018) on accountability</a:t>
            </a:r>
            <a:endParaRPr/>
          </a:p>
        </p:txBody>
      </p:sp>
      <p:sp>
        <p:nvSpPr>
          <p:cNvPr id="82" name="Google Shape;82;p17"/>
          <p:cNvSpPr txBox="1">
            <a:spLocks noGrp="1"/>
          </p:cNvSpPr>
          <p:nvPr>
            <p:ph type="body" idx="1"/>
          </p:nvPr>
        </p:nvSpPr>
        <p:spPr>
          <a:xfrm>
            <a:off x="311700" y="892375"/>
            <a:ext cx="8520600" cy="36765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sz="2400">
                <a:solidFill>
                  <a:srgbClr val="000000"/>
                </a:solidFill>
              </a:rPr>
              <a:t>“We will hurt, misunderstand, and harm each other. We are human and we live in an incredibly violent and harmful world. The point is to learn how to be accountable </a:t>
            </a:r>
            <a:r>
              <a:rPr lang="en" sz="2400" i="1">
                <a:solidFill>
                  <a:srgbClr val="000000"/>
                </a:solidFill>
              </a:rPr>
              <a:t>when we inevitably mess up</a:t>
            </a:r>
            <a:r>
              <a:rPr lang="en" sz="2400">
                <a:solidFill>
                  <a:srgbClr val="000000"/>
                </a:solidFill>
              </a:rPr>
              <a:t>, so that we know what to do.” (“The Four Parts of Accountability”)</a:t>
            </a:r>
            <a:endParaRPr sz="240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8"/>
          <p:cNvSpPr txBox="1">
            <a:spLocks noGrp="1"/>
          </p:cNvSpPr>
          <p:nvPr>
            <p:ph type="title"/>
          </p:nvPr>
        </p:nvSpPr>
        <p:spPr>
          <a:xfrm>
            <a:off x="311700" y="169600"/>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Mia Mingus (2018) on accountability</a:t>
            </a:r>
            <a:endParaRPr/>
          </a:p>
        </p:txBody>
      </p:sp>
      <p:sp>
        <p:nvSpPr>
          <p:cNvPr id="88" name="Google Shape;88;p18"/>
          <p:cNvSpPr txBox="1">
            <a:spLocks noGrp="1"/>
          </p:cNvSpPr>
          <p:nvPr>
            <p:ph type="body" idx="1"/>
          </p:nvPr>
        </p:nvSpPr>
        <p:spPr>
          <a:xfrm>
            <a:off x="311700" y="892375"/>
            <a:ext cx="8520600" cy="36765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sz="2400">
                <a:solidFill>
                  <a:srgbClr val="000000"/>
                </a:solidFill>
              </a:rPr>
              <a:t>“We will hurt, misunderstand, and harm each other. We are human and we live in an incredibly violent and harmful world. The point is to learn how to be accountable when we inevitably mess up, so that we know what to do.” (“The Four Parts of Accountability: How to Give a Genuine Apology Part 1”)</a:t>
            </a:r>
            <a:endParaRPr sz="2400">
              <a:solidFill>
                <a:srgbClr val="000000"/>
              </a:solidFill>
            </a:endParaRPr>
          </a:p>
        </p:txBody>
      </p:sp>
      <p:pic>
        <p:nvPicPr>
          <p:cNvPr id="89" name="Google Shape;89;p18"/>
          <p:cNvPicPr preferRelativeResize="0"/>
          <p:nvPr/>
        </p:nvPicPr>
        <p:blipFill>
          <a:blip r:embed="rId3">
            <a:alphaModFix/>
          </a:blip>
          <a:stretch>
            <a:fillRect/>
          </a:stretch>
        </p:blipFill>
        <p:spPr>
          <a:xfrm>
            <a:off x="1762700" y="3090948"/>
            <a:ext cx="7304174" cy="1986225"/>
          </a:xfrm>
          <a:prstGeom prst="rect">
            <a:avLst/>
          </a:prstGeom>
          <a:noFill/>
          <a:ln w="9525" cap="flat" cmpd="sng">
            <a:solidFill>
              <a:schemeClr val="dk2"/>
            </a:solidFill>
            <a:prstDash val="solid"/>
            <a:round/>
            <a:headEnd type="none" w="sm" len="sm"/>
            <a:tailEnd type="none" w="sm" len="sm"/>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9"/>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Mia Mingus (2018) on accountability, cont.</a:t>
            </a:r>
            <a:endParaRPr/>
          </a:p>
        </p:txBody>
      </p:sp>
      <p:sp>
        <p:nvSpPr>
          <p:cNvPr id="95" name="Google Shape;95;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Clr>
                <a:schemeClr val="dk2"/>
              </a:buClr>
              <a:buSzPts val="1800"/>
              <a:buChar char="●"/>
            </a:pPr>
            <a:r>
              <a:rPr lang="en" b="1">
                <a:solidFill>
                  <a:schemeClr val="dk2"/>
                </a:solidFill>
              </a:rPr>
              <a:t>Self-reflection</a:t>
            </a:r>
            <a:endParaRPr b="1">
              <a:solidFill>
                <a:schemeClr val="dk2"/>
              </a:solidFill>
            </a:endParaRPr>
          </a:p>
          <a:p>
            <a:pPr marL="914400" lvl="1" indent="-317500" algn="l" rtl="0">
              <a:spcBef>
                <a:spcPts val="0"/>
              </a:spcBef>
              <a:spcAft>
                <a:spcPts val="0"/>
              </a:spcAft>
              <a:buClr>
                <a:schemeClr val="dk2"/>
              </a:buClr>
              <a:buSzPts val="1400"/>
              <a:buChar char="○"/>
            </a:pPr>
            <a:r>
              <a:rPr lang="en" sz="1800">
                <a:solidFill>
                  <a:schemeClr val="dk2"/>
                </a:solidFill>
              </a:rPr>
              <a:t>needs to occur throughout the process</a:t>
            </a:r>
            <a:endParaRPr sz="1800">
              <a:solidFill>
                <a:schemeClr val="dk2"/>
              </a:solidFill>
            </a:endParaRPr>
          </a:p>
          <a:p>
            <a:pPr marL="457200" lvl="0" indent="-342900" algn="l" rtl="0">
              <a:spcBef>
                <a:spcPts val="0"/>
              </a:spcBef>
              <a:spcAft>
                <a:spcPts val="0"/>
              </a:spcAft>
              <a:buClr>
                <a:schemeClr val="dk2"/>
              </a:buClr>
              <a:buSzPts val="1800"/>
              <a:buChar char="●"/>
            </a:pPr>
            <a:r>
              <a:rPr lang="en" b="1">
                <a:solidFill>
                  <a:schemeClr val="dk2"/>
                </a:solidFill>
              </a:rPr>
              <a:t>Apology</a:t>
            </a:r>
            <a:r>
              <a:rPr lang="en">
                <a:solidFill>
                  <a:schemeClr val="dk2"/>
                </a:solidFill>
              </a:rPr>
              <a:t> </a:t>
            </a:r>
            <a:endParaRPr>
              <a:solidFill>
                <a:schemeClr val="dk2"/>
              </a:solidFill>
            </a:endParaRPr>
          </a:p>
          <a:p>
            <a:pPr marL="914400" lvl="1" indent="-317500" algn="l" rtl="0">
              <a:spcBef>
                <a:spcPts val="0"/>
              </a:spcBef>
              <a:spcAft>
                <a:spcPts val="0"/>
              </a:spcAft>
              <a:buClr>
                <a:schemeClr val="dk2"/>
              </a:buClr>
              <a:buSzPts val="1400"/>
              <a:buChar char="○"/>
            </a:pPr>
            <a:r>
              <a:rPr lang="en" sz="1800">
                <a:solidFill>
                  <a:schemeClr val="dk2"/>
                </a:solidFill>
              </a:rPr>
              <a:t>“to demonstrate to those you have harmed that you understand what you did and what the impact was”</a:t>
            </a:r>
            <a:endParaRPr sz="1800">
              <a:solidFill>
                <a:schemeClr val="dk2"/>
              </a:solidFill>
            </a:endParaRPr>
          </a:p>
          <a:p>
            <a:pPr marL="457200" lvl="0" indent="-342900" algn="l" rtl="0">
              <a:spcBef>
                <a:spcPts val="0"/>
              </a:spcBef>
              <a:spcAft>
                <a:spcPts val="0"/>
              </a:spcAft>
              <a:buClr>
                <a:schemeClr val="dk2"/>
              </a:buClr>
              <a:buSzPts val="1800"/>
              <a:buChar char="●"/>
            </a:pPr>
            <a:r>
              <a:rPr lang="en" b="1">
                <a:solidFill>
                  <a:schemeClr val="dk2"/>
                </a:solidFill>
              </a:rPr>
              <a:t>Repair</a:t>
            </a:r>
            <a:endParaRPr b="1">
              <a:solidFill>
                <a:schemeClr val="dk2"/>
              </a:solidFill>
            </a:endParaRPr>
          </a:p>
          <a:p>
            <a:pPr marL="914400" lvl="1" indent="-317500" algn="l" rtl="0">
              <a:spcBef>
                <a:spcPts val="0"/>
              </a:spcBef>
              <a:spcAft>
                <a:spcPts val="0"/>
              </a:spcAft>
              <a:buClr>
                <a:schemeClr val="dk2"/>
              </a:buClr>
              <a:buSzPts val="1400"/>
              <a:buChar char="○"/>
            </a:pPr>
            <a:r>
              <a:rPr lang="en" sz="1800">
                <a:solidFill>
                  <a:schemeClr val="dk2"/>
                </a:solidFill>
              </a:rPr>
              <a:t>“includes making amends and rebuilding trust” and “must be done in relationship and cannot be done alone, unlike changing one’s behavior”</a:t>
            </a:r>
            <a:endParaRPr sz="1800">
              <a:solidFill>
                <a:schemeClr val="dk2"/>
              </a:solidFill>
            </a:endParaRPr>
          </a:p>
          <a:p>
            <a:pPr marL="457200" lvl="0" indent="-342900" algn="l" rtl="0">
              <a:spcBef>
                <a:spcPts val="0"/>
              </a:spcBef>
              <a:spcAft>
                <a:spcPts val="0"/>
              </a:spcAft>
              <a:buClr>
                <a:schemeClr val="dk2"/>
              </a:buClr>
              <a:buSzPts val="1800"/>
              <a:buChar char="●"/>
            </a:pPr>
            <a:r>
              <a:rPr lang="en" b="1">
                <a:solidFill>
                  <a:schemeClr val="dk2"/>
                </a:solidFill>
              </a:rPr>
              <a:t>Behavior change</a:t>
            </a:r>
            <a:endParaRPr b="1">
              <a:solidFill>
                <a:schemeClr val="dk2"/>
              </a:solidFill>
            </a:endParaRPr>
          </a:p>
          <a:p>
            <a:pPr marL="914400" lvl="1" indent="-317500" algn="l" rtl="0">
              <a:spcBef>
                <a:spcPts val="0"/>
              </a:spcBef>
              <a:spcAft>
                <a:spcPts val="0"/>
              </a:spcAft>
              <a:buClr>
                <a:schemeClr val="dk2"/>
              </a:buClr>
              <a:buSzPts val="1400"/>
              <a:buChar char="○"/>
            </a:pPr>
            <a:r>
              <a:rPr lang="en" sz="1800">
                <a:solidFill>
                  <a:schemeClr val="dk2"/>
                </a:solidFill>
              </a:rPr>
              <a:t>facilitated by accountability partners </a:t>
            </a:r>
            <a:endParaRPr>
              <a:solidFill>
                <a:schemeClr val="dk2"/>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20"/>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Mia Mingus (2018) on apologies</a:t>
            </a:r>
            <a:endParaRPr/>
          </a:p>
        </p:txBody>
      </p:sp>
      <p:sp>
        <p:nvSpPr>
          <p:cNvPr id="101" name="Google Shape;101;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400">
                <a:solidFill>
                  <a:schemeClr val="dk2"/>
                </a:solidFill>
              </a:rPr>
              <a:t>“Let go of outcome and control.…You cannot control anyone else, only yourself. Your apology may not be received well or the person may not want to be in relationship with you anymore.” (“How to Give a Genuine Apology Part 2”)</a:t>
            </a:r>
            <a:endParaRPr sz="2400">
              <a:solidFill>
                <a:schemeClr val="dk2"/>
              </a:solidFill>
            </a:endParaRPr>
          </a:p>
          <a:p>
            <a:pPr marL="0" lvl="0" indent="0" algn="l" rtl="0">
              <a:spcBef>
                <a:spcPts val="1200"/>
              </a:spcBef>
              <a:spcAft>
                <a:spcPts val="1200"/>
              </a:spcAft>
              <a:buNone/>
            </a:pPr>
            <a:endParaRPr>
              <a:solidFill>
                <a:schemeClr val="dk2"/>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1"/>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Mia Mingus (2018) on repair</a:t>
            </a:r>
            <a:endParaRPr/>
          </a:p>
        </p:txBody>
      </p:sp>
      <p:sp>
        <p:nvSpPr>
          <p:cNvPr id="107" name="Google Shape;107;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sz="2100">
                <a:solidFill>
                  <a:schemeClr val="dk2"/>
                </a:solidFill>
              </a:rPr>
              <a:t>“Repair can take a long time and usually demands consistency and a level of faith in the face of fear that we are often not taught. It takes a lot of work to rebuild trust and to mend a broken relationship, especially when compounded by past trauma (for everyone involved)” (“The Four Parts of Accountability”).</a:t>
            </a:r>
            <a:r>
              <a:rPr lang="en" sz="2000">
                <a:solidFill>
                  <a:schemeClr val="dk2"/>
                </a:solidFill>
              </a:rPr>
              <a:t> </a:t>
            </a:r>
            <a:endParaRPr sz="2700">
              <a:solidFill>
                <a:schemeClr val="dk2"/>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2"/>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 Few Practices that Facilitate Accountability in Conference Work (Not Comprehensive!)</a:t>
            </a:r>
            <a:endParaRPr/>
          </a:p>
        </p:txBody>
      </p:sp>
      <p:sp>
        <p:nvSpPr>
          <p:cNvPr id="113" name="Google Shape;113;p22"/>
          <p:cNvSpPr txBox="1">
            <a:spLocks noGrp="1"/>
          </p:cNvSpPr>
          <p:nvPr>
            <p:ph type="body" idx="1"/>
          </p:nvPr>
        </p:nvSpPr>
        <p:spPr>
          <a:xfrm>
            <a:off x="311700" y="1729650"/>
            <a:ext cx="8520600" cy="2839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300">
                <a:solidFill>
                  <a:schemeClr val="dk2"/>
                </a:solidFill>
              </a:rPr>
              <a:t>Commitment to transparency</a:t>
            </a:r>
            <a:endParaRPr sz="2300">
              <a:solidFill>
                <a:schemeClr val="dk2"/>
              </a:solidFill>
            </a:endParaRPr>
          </a:p>
          <a:p>
            <a:pPr marL="0" lvl="0" indent="0" algn="l" rtl="0">
              <a:spcBef>
                <a:spcPts val="1200"/>
              </a:spcBef>
              <a:spcAft>
                <a:spcPts val="1200"/>
              </a:spcAft>
              <a:buNone/>
            </a:pPr>
            <a:endParaRPr sz="2300">
              <a:solidFill>
                <a:schemeClr val="dk2"/>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3"/>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 Few Practices that Facilitate Accountability in Conference Work (Not Comprehensive!)</a:t>
            </a:r>
            <a:endParaRPr/>
          </a:p>
        </p:txBody>
      </p:sp>
      <p:sp>
        <p:nvSpPr>
          <p:cNvPr id="119" name="Google Shape;119;p23"/>
          <p:cNvSpPr txBox="1">
            <a:spLocks noGrp="1"/>
          </p:cNvSpPr>
          <p:nvPr>
            <p:ph type="body" idx="1"/>
          </p:nvPr>
        </p:nvSpPr>
        <p:spPr>
          <a:xfrm>
            <a:off x="311700" y="1729650"/>
            <a:ext cx="8520600" cy="2839200"/>
          </a:xfrm>
          <a:prstGeom prst="rect">
            <a:avLst/>
          </a:prstGeom>
        </p:spPr>
        <p:txBody>
          <a:bodyPr spcFirstLastPara="1" wrap="square" lIns="91425" tIns="91425" rIns="91425" bIns="91425" anchor="t" anchorCtr="0">
            <a:noAutofit/>
          </a:bodyPr>
          <a:lstStyle/>
          <a:p>
            <a:pPr marL="0" lvl="0" indent="0" algn="l" rtl="0">
              <a:lnSpc>
                <a:spcPct val="95000"/>
              </a:lnSpc>
              <a:spcBef>
                <a:spcPts val="0"/>
              </a:spcBef>
              <a:spcAft>
                <a:spcPts val="0"/>
              </a:spcAft>
              <a:buSzPts val="852"/>
              <a:buNone/>
            </a:pPr>
            <a:r>
              <a:rPr lang="en" sz="1982">
                <a:solidFill>
                  <a:schemeClr val="dk2"/>
                </a:solidFill>
              </a:rPr>
              <a:t>Commitment to transparency</a:t>
            </a:r>
            <a:endParaRPr sz="1982">
              <a:solidFill>
                <a:schemeClr val="dk2"/>
              </a:solidFill>
            </a:endParaRPr>
          </a:p>
          <a:p>
            <a:pPr marL="0" lvl="0" indent="0" algn="l" rtl="0">
              <a:lnSpc>
                <a:spcPct val="95000"/>
              </a:lnSpc>
              <a:spcBef>
                <a:spcPts val="1200"/>
              </a:spcBef>
              <a:spcAft>
                <a:spcPts val="0"/>
              </a:spcAft>
              <a:buSzPts val="852"/>
              <a:buNone/>
            </a:pPr>
            <a:r>
              <a:rPr lang="en" sz="1982">
                <a:solidFill>
                  <a:schemeClr val="dk2"/>
                </a:solidFill>
              </a:rPr>
              <a:t>Designated time for reflection and evaluation</a:t>
            </a:r>
            <a:endParaRPr sz="1982">
              <a:solidFill>
                <a:schemeClr val="dk2"/>
              </a:solidFill>
            </a:endParaRPr>
          </a:p>
          <a:p>
            <a:pPr marL="457200" lvl="0" indent="-354488" algn="l" rtl="0">
              <a:lnSpc>
                <a:spcPct val="95000"/>
              </a:lnSpc>
              <a:spcBef>
                <a:spcPts val="1200"/>
              </a:spcBef>
              <a:spcAft>
                <a:spcPts val="0"/>
              </a:spcAft>
              <a:buClr>
                <a:schemeClr val="dk2"/>
              </a:buClr>
              <a:buSzPts val="1983"/>
              <a:buChar char="●"/>
            </a:pPr>
            <a:r>
              <a:rPr lang="en" sz="1982">
                <a:solidFill>
                  <a:schemeClr val="dk2"/>
                </a:solidFill>
              </a:rPr>
              <a:t>“Doing self-work with others involves ongoing care-full self-reflection that takes place, in part, through courageous dialogues. As we courageously confront our own prejudiced assumptions on our own, we need equally to learn from and listen to others (both within and across racial groups) who can help us realize these assumptions” (Diab et al. 20313, p. 11).</a:t>
            </a:r>
            <a:endParaRPr sz="1052">
              <a:solidFill>
                <a:schemeClr val="dk2"/>
              </a:solidFill>
              <a:latin typeface="Arial"/>
              <a:ea typeface="Arial"/>
              <a:cs typeface="Arial"/>
              <a:sym typeface="Arial"/>
            </a:endParaRPr>
          </a:p>
          <a:p>
            <a:pPr marL="0" lvl="0" indent="0" algn="l" rtl="0">
              <a:lnSpc>
                <a:spcPct val="95000"/>
              </a:lnSpc>
              <a:spcBef>
                <a:spcPts val="1200"/>
              </a:spcBef>
              <a:spcAft>
                <a:spcPts val="1200"/>
              </a:spcAft>
              <a:buSzPts val="852"/>
              <a:buNone/>
            </a:pPr>
            <a:endParaRPr sz="1982">
              <a:solidFill>
                <a:schemeClr val="dk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490250" y="526350"/>
            <a:ext cx="7737300" cy="4090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SzPts val="990"/>
              <a:buNone/>
            </a:pPr>
            <a:r>
              <a:rPr lang="en" sz="3020"/>
              <a:t>Staci M. Perryman-Clark, CCCC ‘22 CFP:</a:t>
            </a:r>
            <a:endParaRPr sz="3020"/>
          </a:p>
          <a:p>
            <a:pPr marL="0" lvl="0" indent="0" algn="ctr" rtl="0">
              <a:spcBef>
                <a:spcPts val="0"/>
              </a:spcBef>
              <a:spcAft>
                <a:spcPts val="0"/>
              </a:spcAft>
              <a:buSzPts val="990"/>
              <a:buNone/>
            </a:pPr>
            <a:r>
              <a:rPr lang="en" sz="2720" b="0"/>
              <a:t>“[A]s representatives of a discipline, we bear tremendous responsibility for the gatekeeping practices we employ and who we decide to and decide not to invite to our disciplinary conversations. Now is the time for us to hold ourselves accountable for the gate entry and gatekeeping we practice with our students and each other.”</a:t>
            </a:r>
            <a:r>
              <a:rPr lang="en" sz="3020" b="0"/>
              <a:t> </a:t>
            </a:r>
            <a:r>
              <a:rPr lang="en" sz="3020"/>
              <a:t> </a:t>
            </a:r>
            <a:endParaRPr sz="302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4"/>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 Few Practices that Facilitate Accountability in Conference Work (Not Comprehensive!)</a:t>
            </a:r>
            <a:endParaRPr/>
          </a:p>
        </p:txBody>
      </p:sp>
      <p:sp>
        <p:nvSpPr>
          <p:cNvPr id="125" name="Google Shape;125;p24"/>
          <p:cNvSpPr txBox="1">
            <a:spLocks noGrp="1"/>
          </p:cNvSpPr>
          <p:nvPr>
            <p:ph type="body" idx="1"/>
          </p:nvPr>
        </p:nvSpPr>
        <p:spPr>
          <a:xfrm>
            <a:off x="311700" y="1729650"/>
            <a:ext cx="8520600" cy="3349200"/>
          </a:xfrm>
          <a:prstGeom prst="rect">
            <a:avLst/>
          </a:prstGeom>
        </p:spPr>
        <p:txBody>
          <a:bodyPr spcFirstLastPara="1" wrap="square" lIns="91425" tIns="91425" rIns="91425" bIns="91425" anchor="t" anchorCtr="0">
            <a:normAutofit/>
          </a:bodyPr>
          <a:lstStyle/>
          <a:p>
            <a:pPr marL="0" lvl="0" indent="0" algn="l" rtl="0">
              <a:lnSpc>
                <a:spcPct val="95000"/>
              </a:lnSpc>
              <a:spcBef>
                <a:spcPts val="0"/>
              </a:spcBef>
              <a:spcAft>
                <a:spcPts val="0"/>
              </a:spcAft>
              <a:buSzPts val="935"/>
              <a:buNone/>
            </a:pPr>
            <a:r>
              <a:rPr lang="en" sz="2506">
                <a:solidFill>
                  <a:schemeClr val="dk2"/>
                </a:solidFill>
              </a:rPr>
              <a:t>Commitment to transparency</a:t>
            </a:r>
            <a:endParaRPr sz="2506">
              <a:solidFill>
                <a:schemeClr val="dk2"/>
              </a:solidFill>
            </a:endParaRPr>
          </a:p>
          <a:p>
            <a:pPr marL="0" lvl="0" indent="0" algn="l" rtl="0">
              <a:lnSpc>
                <a:spcPct val="95000"/>
              </a:lnSpc>
              <a:spcBef>
                <a:spcPts val="1200"/>
              </a:spcBef>
              <a:spcAft>
                <a:spcPts val="0"/>
              </a:spcAft>
              <a:buSzPts val="935"/>
              <a:buNone/>
            </a:pPr>
            <a:r>
              <a:rPr lang="en" sz="2506">
                <a:solidFill>
                  <a:schemeClr val="dk2"/>
                </a:solidFill>
              </a:rPr>
              <a:t>Designated time for reflection and evaluation</a:t>
            </a:r>
            <a:endParaRPr sz="2506">
              <a:solidFill>
                <a:schemeClr val="dk2"/>
              </a:solidFill>
            </a:endParaRPr>
          </a:p>
          <a:p>
            <a:pPr marL="0" lvl="0" indent="0" algn="l" rtl="0">
              <a:lnSpc>
                <a:spcPct val="95000"/>
              </a:lnSpc>
              <a:spcBef>
                <a:spcPts val="1200"/>
              </a:spcBef>
              <a:spcAft>
                <a:spcPts val="1200"/>
              </a:spcAft>
              <a:buSzPts val="935"/>
              <a:buNone/>
            </a:pPr>
            <a:r>
              <a:rPr lang="en" sz="2506">
                <a:solidFill>
                  <a:schemeClr val="dk2"/>
                </a:solidFill>
              </a:rPr>
              <a:t>Policy of compensating those who expend emotional and intellectual labor to educate conference organizers on harms</a:t>
            </a:r>
            <a:endParaRPr sz="1355">
              <a:solidFill>
                <a:schemeClr val="dk2"/>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5"/>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Louwanda Evans &amp; Wendy Lee Moore (2015)</a:t>
            </a:r>
            <a:endParaRPr/>
          </a:p>
        </p:txBody>
      </p:sp>
      <p:sp>
        <p:nvSpPr>
          <p:cNvPr id="131" name="Google Shape;131;p25"/>
          <p:cNvSpPr txBox="1">
            <a:spLocks noGrp="1"/>
          </p:cNvSpPr>
          <p:nvPr>
            <p:ph type="body" idx="1"/>
          </p:nvPr>
        </p:nvSpPr>
        <p:spPr>
          <a:xfrm>
            <a:off x="311700" y="1152475"/>
            <a:ext cx="8520600" cy="3794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200">
                <a:solidFill>
                  <a:schemeClr val="dk2"/>
                </a:solidFill>
              </a:rPr>
              <a:t>“[W]hite institutional actors engage in color-blind racist practices, but at the same time deploy a dominant discourse and ideology that include an inherent notion that if people of color in the space reveal that they are outwardly offended by such racist practices it is indicative of their being overly sensitive or not capable of understanding the true dynamics of the situation. This, then, puts the pressure on them not to respond, and, if they do, they become the problem…” (</a:t>
            </a:r>
            <a:r>
              <a:rPr lang="en" sz="2300">
                <a:solidFill>
                  <a:schemeClr val="dk2"/>
                </a:solidFill>
              </a:rPr>
              <a:t>452). </a:t>
            </a:r>
            <a:endParaRPr sz="29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6"/>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Louwanda Evans &amp; Wendy Lee Moore (2015)</a:t>
            </a:r>
            <a:endParaRPr/>
          </a:p>
        </p:txBody>
      </p:sp>
      <p:sp>
        <p:nvSpPr>
          <p:cNvPr id="137" name="Google Shape;137;p26"/>
          <p:cNvSpPr txBox="1">
            <a:spLocks noGrp="1"/>
          </p:cNvSpPr>
          <p:nvPr>
            <p:ph type="body" idx="1"/>
          </p:nvPr>
        </p:nvSpPr>
        <p:spPr>
          <a:xfrm>
            <a:off x="311700" y="1152475"/>
            <a:ext cx="8520600" cy="3794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200">
                <a:solidFill>
                  <a:schemeClr val="dk2"/>
                </a:solidFill>
              </a:rPr>
              <a:t>“…Thus, these incidents require a process of emotional management that includes the decision of how and when to respond, an understanding of how one’s response will be co-opted into a white frame, and a conscious decision about how one will feel about that process after responding—all before even making the decision to respond to white </a:t>
            </a:r>
            <a:r>
              <a:rPr lang="en" sz="2300">
                <a:solidFill>
                  <a:schemeClr val="dk2"/>
                </a:solidFill>
              </a:rPr>
              <a:t>racism” </a:t>
            </a:r>
            <a:r>
              <a:rPr lang="en" sz="2200">
                <a:solidFill>
                  <a:schemeClr val="dk2"/>
                </a:solidFill>
              </a:rPr>
              <a:t>(</a:t>
            </a:r>
            <a:r>
              <a:rPr lang="en" sz="2300">
                <a:solidFill>
                  <a:schemeClr val="dk2"/>
                </a:solidFill>
              </a:rPr>
              <a:t>452). </a:t>
            </a:r>
            <a:endParaRPr sz="29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a:spLocks noGrp="1"/>
          </p:cNvSpPr>
          <p:nvPr>
            <p:ph type="title"/>
          </p:nvPr>
        </p:nvSpPr>
        <p:spPr>
          <a:xfrm>
            <a:off x="264075" y="1783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latin typeface="Nunito"/>
                <a:ea typeface="Nunito"/>
                <a:cs typeface="Nunito"/>
                <a:sym typeface="Nunito"/>
              </a:rPr>
              <a:t>2021 Watson Conference Commitments </a:t>
            </a:r>
            <a:endParaRPr b="1">
              <a:latin typeface="Nunito"/>
              <a:ea typeface="Nunito"/>
              <a:cs typeface="Nunito"/>
              <a:sym typeface="Nunito"/>
            </a:endParaRPr>
          </a:p>
        </p:txBody>
      </p:sp>
      <p:sp>
        <p:nvSpPr>
          <p:cNvPr id="70" name="Google Shape;70;p15"/>
          <p:cNvSpPr txBox="1">
            <a:spLocks noGrp="1"/>
          </p:cNvSpPr>
          <p:nvPr>
            <p:ph type="body" idx="1"/>
          </p:nvPr>
        </p:nvSpPr>
        <p:spPr>
          <a:xfrm>
            <a:off x="311700" y="751025"/>
            <a:ext cx="8520600" cy="3817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400">
                <a:solidFill>
                  <a:srgbClr val="000000"/>
                </a:solidFill>
                <a:highlight>
                  <a:srgbClr val="FFFFFF"/>
                </a:highlight>
                <a:latin typeface="Nunito"/>
                <a:ea typeface="Nunito"/>
                <a:cs typeface="Nunito"/>
                <a:sym typeface="Nunito"/>
              </a:rPr>
              <a:t>The 2021 Watson Conference organizers strive to create a different kind of conference environment, a brave space that “emphasizes the need for courage rather than the illusion of safety” (Arao &amp; Clemens, 2013, p. 141). To accomplish this will take work from all involved. We therefore invite all participants—presenters, moderators, attendees—to support our project by committing to the following:</a:t>
            </a:r>
            <a:endParaRPr sz="1400">
              <a:solidFill>
                <a:srgbClr val="000000"/>
              </a:solidFill>
              <a:highlight>
                <a:srgbClr val="FFFFFF"/>
              </a:highlight>
              <a:latin typeface="Nunito"/>
              <a:ea typeface="Nunito"/>
              <a:cs typeface="Nunito"/>
              <a:sym typeface="Nunito"/>
            </a:endParaRPr>
          </a:p>
          <a:p>
            <a:pPr marL="698500" lvl="0" indent="-317500" algn="l" rtl="0">
              <a:lnSpc>
                <a:spcPct val="100000"/>
              </a:lnSpc>
              <a:spcBef>
                <a:spcPts val="1200"/>
              </a:spcBef>
              <a:spcAft>
                <a:spcPts val="0"/>
              </a:spcAft>
              <a:buClr>
                <a:srgbClr val="000000"/>
              </a:buClr>
              <a:buSzPts val="1400"/>
              <a:buFont typeface="Nunito"/>
              <a:buChar char="●"/>
            </a:pPr>
            <a:r>
              <a:rPr lang="en" sz="1400">
                <a:solidFill>
                  <a:srgbClr val="000000"/>
                </a:solidFill>
                <a:highlight>
                  <a:srgbClr val="FFFFFF"/>
                </a:highlight>
                <a:latin typeface="Nunito"/>
                <a:ea typeface="Nunito"/>
                <a:cs typeface="Nunito"/>
                <a:sym typeface="Nunito"/>
              </a:rPr>
              <a:t>We will welcome our whole selves. </a:t>
            </a:r>
            <a:endParaRPr sz="1400">
              <a:solidFill>
                <a:srgbClr val="000000"/>
              </a:solidFill>
              <a:highlight>
                <a:srgbClr val="FFFFFF"/>
              </a:highlight>
              <a:latin typeface="Nunito"/>
              <a:ea typeface="Nunito"/>
              <a:cs typeface="Nunito"/>
              <a:sym typeface="Nunito"/>
            </a:endParaRPr>
          </a:p>
          <a:p>
            <a:pPr marL="698500" lvl="0" indent="-317500" algn="l" rtl="0">
              <a:lnSpc>
                <a:spcPct val="100000"/>
              </a:lnSpc>
              <a:spcBef>
                <a:spcPts val="0"/>
              </a:spcBef>
              <a:spcAft>
                <a:spcPts val="0"/>
              </a:spcAft>
              <a:buClr>
                <a:srgbClr val="000000"/>
              </a:buClr>
              <a:buSzPts val="1400"/>
              <a:buFont typeface="Nunito"/>
              <a:buChar char="●"/>
            </a:pPr>
            <a:r>
              <a:rPr lang="en" sz="1400">
                <a:solidFill>
                  <a:srgbClr val="000000"/>
                </a:solidFill>
                <a:highlight>
                  <a:srgbClr val="FFFFFF"/>
                </a:highlight>
                <a:latin typeface="Nunito"/>
                <a:ea typeface="Nunito"/>
                <a:cs typeface="Nunito"/>
                <a:sym typeface="Nunito"/>
              </a:rPr>
              <a:t>We will approach the conference as a space for learning and growth. </a:t>
            </a:r>
            <a:endParaRPr sz="1400">
              <a:solidFill>
                <a:srgbClr val="000000"/>
              </a:solidFill>
              <a:highlight>
                <a:srgbClr val="FFFFFF"/>
              </a:highlight>
              <a:latin typeface="Nunito"/>
              <a:ea typeface="Nunito"/>
              <a:cs typeface="Nunito"/>
              <a:sym typeface="Nunito"/>
            </a:endParaRPr>
          </a:p>
          <a:p>
            <a:pPr marL="698500" lvl="0" indent="-317500" algn="l" rtl="0">
              <a:lnSpc>
                <a:spcPct val="100000"/>
              </a:lnSpc>
              <a:spcBef>
                <a:spcPts val="0"/>
              </a:spcBef>
              <a:spcAft>
                <a:spcPts val="0"/>
              </a:spcAft>
              <a:buClr>
                <a:srgbClr val="000000"/>
              </a:buClr>
              <a:buSzPts val="1400"/>
              <a:buFont typeface="Nunito"/>
              <a:buChar char="●"/>
            </a:pPr>
            <a:r>
              <a:rPr lang="en" sz="1400">
                <a:solidFill>
                  <a:srgbClr val="000000"/>
                </a:solidFill>
                <a:highlight>
                  <a:srgbClr val="FFFFFF"/>
                </a:highlight>
                <a:latin typeface="Nunito"/>
                <a:ea typeface="Nunito"/>
                <a:cs typeface="Nunito"/>
                <a:sym typeface="Nunito"/>
              </a:rPr>
              <a:t>We will connect through play. </a:t>
            </a:r>
            <a:endParaRPr sz="1400">
              <a:solidFill>
                <a:srgbClr val="000000"/>
              </a:solidFill>
              <a:highlight>
                <a:srgbClr val="FFFFFF"/>
              </a:highlight>
              <a:latin typeface="Nunito"/>
              <a:ea typeface="Nunito"/>
              <a:cs typeface="Nunito"/>
              <a:sym typeface="Nunito"/>
            </a:endParaRPr>
          </a:p>
          <a:p>
            <a:pPr marL="698500" lvl="0" indent="-317500" algn="l" rtl="0">
              <a:lnSpc>
                <a:spcPct val="100000"/>
              </a:lnSpc>
              <a:spcBef>
                <a:spcPts val="0"/>
              </a:spcBef>
              <a:spcAft>
                <a:spcPts val="0"/>
              </a:spcAft>
              <a:buClr>
                <a:srgbClr val="000000"/>
              </a:buClr>
              <a:buSzPts val="1400"/>
              <a:buFont typeface="Nunito"/>
              <a:buChar char="●"/>
            </a:pPr>
            <a:r>
              <a:rPr lang="en" sz="1400">
                <a:solidFill>
                  <a:srgbClr val="000000"/>
                </a:solidFill>
                <a:highlight>
                  <a:srgbClr val="FFFFFF"/>
                </a:highlight>
                <a:latin typeface="Nunito"/>
                <a:ea typeface="Nunito"/>
                <a:cs typeface="Nunito"/>
                <a:sym typeface="Nunito"/>
              </a:rPr>
              <a:t>We will honor our interlocutors with our communication choices. </a:t>
            </a:r>
            <a:endParaRPr sz="1400">
              <a:solidFill>
                <a:srgbClr val="000000"/>
              </a:solidFill>
              <a:highlight>
                <a:srgbClr val="FFFFFF"/>
              </a:highlight>
              <a:latin typeface="Nunito"/>
              <a:ea typeface="Nunito"/>
              <a:cs typeface="Nunito"/>
              <a:sym typeface="Nunito"/>
            </a:endParaRPr>
          </a:p>
          <a:p>
            <a:pPr marL="698500" lvl="0" indent="-317500" algn="l" rtl="0">
              <a:lnSpc>
                <a:spcPct val="100000"/>
              </a:lnSpc>
              <a:spcBef>
                <a:spcPts val="0"/>
              </a:spcBef>
              <a:spcAft>
                <a:spcPts val="0"/>
              </a:spcAft>
              <a:buClr>
                <a:schemeClr val="dk1"/>
              </a:buClr>
              <a:buSzPts val="1400"/>
              <a:buFont typeface="Nunito"/>
              <a:buChar char="●"/>
            </a:pPr>
            <a:r>
              <a:rPr lang="en" sz="1400" b="1">
                <a:solidFill>
                  <a:schemeClr val="dk1"/>
                </a:solidFill>
                <a:highlight>
                  <a:srgbClr val="FFFFFF"/>
                </a:highlight>
                <a:latin typeface="Nunito"/>
                <a:ea typeface="Nunito"/>
                <a:cs typeface="Nunito"/>
                <a:sym typeface="Nunito"/>
              </a:rPr>
              <a:t>We will co-create a culture of access while recognizing that this work is never complete </a:t>
            </a:r>
            <a:endParaRPr sz="1400" b="1">
              <a:solidFill>
                <a:schemeClr val="dk1"/>
              </a:solidFill>
              <a:highlight>
                <a:srgbClr val="FFFFFF"/>
              </a:highlight>
              <a:latin typeface="Nunito"/>
              <a:ea typeface="Nunito"/>
              <a:cs typeface="Nunito"/>
              <a:sym typeface="Nunito"/>
            </a:endParaRPr>
          </a:p>
          <a:p>
            <a:pPr marL="698500" lvl="0" indent="-317500" algn="l" rtl="0">
              <a:lnSpc>
                <a:spcPct val="100000"/>
              </a:lnSpc>
              <a:spcBef>
                <a:spcPts val="0"/>
              </a:spcBef>
              <a:spcAft>
                <a:spcPts val="0"/>
              </a:spcAft>
              <a:buClr>
                <a:schemeClr val="dk1"/>
              </a:buClr>
              <a:buSzPts val="1400"/>
              <a:buFont typeface="Nunito"/>
              <a:buChar char="●"/>
            </a:pPr>
            <a:r>
              <a:rPr lang="en" sz="1400" b="1">
                <a:solidFill>
                  <a:schemeClr val="dk1"/>
                </a:solidFill>
                <a:highlight>
                  <a:srgbClr val="FFFFFF"/>
                </a:highlight>
                <a:latin typeface="Nunito"/>
                <a:ea typeface="Nunito"/>
                <a:cs typeface="Nunito"/>
                <a:sym typeface="Nunito"/>
              </a:rPr>
              <a:t>We will actively attend to power dynamics in participation—and we will name and interrupt these dynamics as needed. </a:t>
            </a:r>
            <a:endParaRPr sz="1400" b="1">
              <a:solidFill>
                <a:schemeClr val="dk1"/>
              </a:solidFill>
              <a:highlight>
                <a:srgbClr val="FFFFFF"/>
              </a:highlight>
              <a:latin typeface="Nunito"/>
              <a:ea typeface="Nunito"/>
              <a:cs typeface="Nunito"/>
              <a:sym typeface="Nunito"/>
            </a:endParaRPr>
          </a:p>
          <a:p>
            <a:pPr marL="914400" lvl="1" indent="-317500" algn="l" rtl="0">
              <a:lnSpc>
                <a:spcPct val="100000"/>
              </a:lnSpc>
              <a:spcBef>
                <a:spcPts val="0"/>
              </a:spcBef>
              <a:spcAft>
                <a:spcPts val="0"/>
              </a:spcAft>
              <a:buClr>
                <a:srgbClr val="000000"/>
              </a:buClr>
              <a:buSzPts val="1400"/>
              <a:buFont typeface="Nunito"/>
              <a:buChar char="○"/>
            </a:pPr>
            <a:r>
              <a:rPr lang="en">
                <a:solidFill>
                  <a:srgbClr val="000000"/>
                </a:solidFill>
                <a:highlight>
                  <a:srgbClr val="FFFFFF"/>
                </a:highlight>
                <a:latin typeface="Nunito"/>
                <a:ea typeface="Nunito"/>
                <a:cs typeface="Nunito"/>
                <a:sym typeface="Nunito"/>
              </a:rPr>
              <a:t>Being mindful of our own tendencies to participate or withhold. </a:t>
            </a:r>
            <a:endParaRPr>
              <a:solidFill>
                <a:srgbClr val="000000"/>
              </a:solidFill>
              <a:highlight>
                <a:srgbClr val="FFFFFF"/>
              </a:highlight>
              <a:latin typeface="Nunito"/>
              <a:ea typeface="Nunito"/>
              <a:cs typeface="Nunito"/>
              <a:sym typeface="Nunito"/>
            </a:endParaRPr>
          </a:p>
          <a:p>
            <a:pPr marL="914400" lvl="1" indent="-317500" algn="l" rtl="0">
              <a:lnSpc>
                <a:spcPct val="100000"/>
              </a:lnSpc>
              <a:spcBef>
                <a:spcPts val="0"/>
              </a:spcBef>
              <a:spcAft>
                <a:spcPts val="0"/>
              </a:spcAft>
              <a:buClr>
                <a:srgbClr val="000000"/>
              </a:buClr>
              <a:buSzPts val="1400"/>
              <a:buFont typeface="Nunito"/>
              <a:buChar char="○"/>
            </a:pPr>
            <a:r>
              <a:rPr lang="en">
                <a:solidFill>
                  <a:srgbClr val="000000"/>
                </a:solidFill>
                <a:highlight>
                  <a:srgbClr val="FFFFFF"/>
                </a:highlight>
                <a:latin typeface="Nunito"/>
                <a:ea typeface="Nunito"/>
                <a:cs typeface="Nunito"/>
                <a:sym typeface="Nunito"/>
              </a:rPr>
              <a:t>Reflecting on our own purposes for asking questions. </a:t>
            </a:r>
            <a:endParaRPr>
              <a:solidFill>
                <a:srgbClr val="000000"/>
              </a:solidFill>
              <a:highlight>
                <a:srgbClr val="FFFFFF"/>
              </a:highlight>
              <a:latin typeface="Nunito"/>
              <a:ea typeface="Nunito"/>
              <a:cs typeface="Nunito"/>
              <a:sym typeface="Nunito"/>
            </a:endParaRPr>
          </a:p>
          <a:p>
            <a:pPr marL="914400" lvl="1" indent="-317500" algn="l" rtl="0">
              <a:lnSpc>
                <a:spcPct val="100000"/>
              </a:lnSpc>
              <a:spcBef>
                <a:spcPts val="0"/>
              </a:spcBef>
              <a:spcAft>
                <a:spcPts val="0"/>
              </a:spcAft>
              <a:buClr>
                <a:srgbClr val="000000"/>
              </a:buClr>
              <a:buSzPts val="1400"/>
              <a:buFont typeface="Nunito"/>
              <a:buChar char="○"/>
            </a:pPr>
            <a:r>
              <a:rPr lang="en">
                <a:solidFill>
                  <a:srgbClr val="000000"/>
                </a:solidFill>
                <a:highlight>
                  <a:srgbClr val="FFFFFF"/>
                </a:highlight>
                <a:latin typeface="Nunito"/>
                <a:ea typeface="Nunito"/>
                <a:cs typeface="Nunito"/>
                <a:sym typeface="Nunito"/>
              </a:rPr>
              <a:t>Rejecting and responding to microaggressions. </a:t>
            </a:r>
            <a:endParaRPr>
              <a:solidFill>
                <a:srgbClr val="000000"/>
              </a:solidFill>
              <a:highlight>
                <a:srgbClr val="FFFFFF"/>
              </a:highlight>
              <a:latin typeface="Nunito"/>
              <a:ea typeface="Nunito"/>
              <a:cs typeface="Nunito"/>
              <a:sym typeface="Nunito"/>
            </a:endParaRPr>
          </a:p>
          <a:p>
            <a:pPr marL="685800" lvl="0" indent="-317500" algn="l" rtl="0">
              <a:lnSpc>
                <a:spcPct val="100000"/>
              </a:lnSpc>
              <a:spcBef>
                <a:spcPts val="0"/>
              </a:spcBef>
              <a:spcAft>
                <a:spcPts val="0"/>
              </a:spcAft>
              <a:buClr>
                <a:schemeClr val="dk1"/>
              </a:buClr>
              <a:buSzPts val="1400"/>
              <a:buFont typeface="Nunito"/>
              <a:buChar char="●"/>
            </a:pPr>
            <a:r>
              <a:rPr lang="en" sz="1400" b="1">
                <a:solidFill>
                  <a:schemeClr val="dk1"/>
                </a:solidFill>
                <a:highlight>
                  <a:srgbClr val="FFFFFF"/>
                </a:highlight>
                <a:latin typeface="Nunito"/>
                <a:ea typeface="Nunito"/>
                <a:cs typeface="Nunito"/>
                <a:sym typeface="Nunito"/>
              </a:rPr>
              <a:t>We will approach our missteps as opportunities for growth. </a:t>
            </a:r>
            <a:endParaRPr sz="1400" b="1">
              <a:solidFill>
                <a:schemeClr val="dk1"/>
              </a:solidFill>
              <a:highlight>
                <a:srgbClr val="FFFFFF"/>
              </a:highlight>
              <a:latin typeface="Nunito"/>
              <a:ea typeface="Nunito"/>
              <a:cs typeface="Nunito"/>
              <a:sym typeface="Nunito"/>
            </a:endParaRPr>
          </a:p>
          <a:p>
            <a:pPr marL="0" lvl="0" indent="0" algn="l" rtl="0">
              <a:lnSpc>
                <a:spcPct val="100000"/>
              </a:lnSpc>
              <a:spcBef>
                <a:spcPts val="2400"/>
              </a:spcBef>
              <a:spcAft>
                <a:spcPts val="2400"/>
              </a:spcAft>
              <a:buNone/>
            </a:pPr>
            <a:r>
              <a:rPr lang="en" sz="1400">
                <a:latin typeface="Nunito"/>
                <a:ea typeface="Nunito"/>
                <a:cs typeface="Nunito"/>
                <a:sym typeface="Nunito"/>
              </a:rPr>
              <a:t>Full list of commitments: </a:t>
            </a:r>
            <a:r>
              <a:rPr lang="en" sz="1400" u="sng">
                <a:solidFill>
                  <a:schemeClr val="hlink"/>
                </a:solidFill>
                <a:latin typeface="Nunito"/>
                <a:ea typeface="Nunito"/>
                <a:cs typeface="Nunito"/>
                <a:sym typeface="Nunito"/>
                <a:hlinkClick r:id="rId3"/>
              </a:rPr>
              <a:t>https://louisville.edu/conference/watson/2021-program/2021-watson-conference-commitments</a:t>
            </a:r>
            <a:r>
              <a:rPr lang="en" sz="1400">
                <a:latin typeface="Nunito"/>
                <a:ea typeface="Nunito"/>
                <a:cs typeface="Nunito"/>
                <a:sym typeface="Nunito"/>
              </a:rPr>
              <a:t> </a:t>
            </a:r>
            <a:endParaRPr sz="1400">
              <a:latin typeface="Nunito"/>
              <a:ea typeface="Nunito"/>
              <a:cs typeface="Nunito"/>
              <a:sym typeface="Nunit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6"/>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Agenda</a:t>
            </a:r>
            <a:endParaRPr/>
          </a:p>
        </p:txBody>
      </p:sp>
      <p:sp>
        <p:nvSpPr>
          <p:cNvPr id="76" name="Google Shape;76;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81000" algn="l" rtl="0">
              <a:spcBef>
                <a:spcPts val="0"/>
              </a:spcBef>
              <a:spcAft>
                <a:spcPts val="0"/>
              </a:spcAft>
              <a:buClr>
                <a:srgbClr val="000000"/>
              </a:buClr>
              <a:buSzPts val="2400"/>
              <a:buChar char="●"/>
            </a:pPr>
            <a:r>
              <a:rPr lang="en" sz="2400">
                <a:solidFill>
                  <a:srgbClr val="000000"/>
                </a:solidFill>
              </a:rPr>
              <a:t>Background on Watson and Anti-Black Racism: Andrea Olinger</a:t>
            </a:r>
            <a:endParaRPr sz="2400">
              <a:solidFill>
                <a:srgbClr val="000000"/>
              </a:solidFill>
            </a:endParaRPr>
          </a:p>
          <a:p>
            <a:pPr marL="457200" lvl="0" indent="-381000" algn="l" rtl="0">
              <a:spcBef>
                <a:spcPts val="0"/>
              </a:spcBef>
              <a:spcAft>
                <a:spcPts val="0"/>
              </a:spcAft>
              <a:buClr>
                <a:srgbClr val="000000"/>
              </a:buClr>
              <a:buSzPts val="2400"/>
              <a:buChar char="●"/>
            </a:pPr>
            <a:r>
              <a:rPr lang="en" sz="2400">
                <a:solidFill>
                  <a:srgbClr val="000000"/>
                </a:solidFill>
              </a:rPr>
              <a:t>Co-constructing access: Caitlin Burns Allen</a:t>
            </a:r>
            <a:endParaRPr sz="2400">
              <a:solidFill>
                <a:srgbClr val="000000"/>
              </a:solidFill>
            </a:endParaRPr>
          </a:p>
          <a:p>
            <a:pPr marL="457200" lvl="0" indent="-381000" algn="l" rtl="0">
              <a:spcBef>
                <a:spcPts val="0"/>
              </a:spcBef>
              <a:spcAft>
                <a:spcPts val="0"/>
              </a:spcAft>
              <a:buClr>
                <a:srgbClr val="000000"/>
              </a:buClr>
              <a:buSzPts val="2400"/>
              <a:buChar char="●"/>
            </a:pPr>
            <a:r>
              <a:rPr lang="en" sz="2400">
                <a:solidFill>
                  <a:srgbClr val="000000"/>
                </a:solidFill>
              </a:rPr>
              <a:t>Attending to power dynamics in interactions: Alex Way</a:t>
            </a:r>
            <a:endParaRPr sz="2400">
              <a:solidFill>
                <a:srgbClr val="000000"/>
              </a:solidFill>
            </a:endParaRPr>
          </a:p>
          <a:p>
            <a:pPr marL="457200" lvl="0" indent="-381000" algn="l" rtl="0">
              <a:spcBef>
                <a:spcPts val="0"/>
              </a:spcBef>
              <a:spcAft>
                <a:spcPts val="0"/>
              </a:spcAft>
              <a:buClr>
                <a:srgbClr val="000000"/>
              </a:buClr>
              <a:buSzPts val="2400"/>
              <a:buChar char="●"/>
            </a:pPr>
            <a:r>
              <a:rPr lang="en" sz="2400">
                <a:solidFill>
                  <a:srgbClr val="000000"/>
                </a:solidFill>
              </a:rPr>
              <a:t>Practicing accountability: Andrea Olinger</a:t>
            </a:r>
            <a:endParaRPr sz="2400">
              <a:solidFill>
                <a:srgbClr val="000000"/>
              </a:solidFill>
            </a:endParaRPr>
          </a:p>
          <a:p>
            <a:pPr marL="457200" lvl="0" indent="-381000" algn="l" rtl="0">
              <a:spcBef>
                <a:spcPts val="0"/>
              </a:spcBef>
              <a:spcAft>
                <a:spcPts val="0"/>
              </a:spcAft>
              <a:buClr>
                <a:srgbClr val="000000"/>
              </a:buClr>
              <a:buSzPts val="2400"/>
              <a:buChar char="●"/>
            </a:pPr>
            <a:r>
              <a:rPr lang="en" sz="2400">
                <a:solidFill>
                  <a:srgbClr val="000000"/>
                </a:solidFill>
              </a:rPr>
              <a:t>Some lessons from the 2021 presenters: Michael Benjamin</a:t>
            </a:r>
            <a:endParaRPr sz="240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7"/>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200"/>
              </a:spcAft>
              <a:buNone/>
            </a:pPr>
            <a:r>
              <a:rPr lang="en" sz="2700"/>
              <a:t>Attending to Power Dynamics in Interactions</a:t>
            </a:r>
            <a:endParaRPr sz="2700"/>
          </a:p>
        </p:txBody>
      </p:sp>
      <p:sp>
        <p:nvSpPr>
          <p:cNvPr id="143" name="Google Shape;143;p2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55000" lnSpcReduction="20000"/>
          </a:bodyPr>
          <a:lstStyle/>
          <a:p>
            <a:pPr marL="0" lvl="0" indent="0" algn="l" rtl="0">
              <a:spcBef>
                <a:spcPts val="1200"/>
              </a:spcBef>
              <a:spcAft>
                <a:spcPts val="0"/>
              </a:spcAft>
              <a:buClr>
                <a:schemeClr val="dk2"/>
              </a:buClr>
              <a:buSzPct val="30780"/>
              <a:buFont typeface="Arial"/>
              <a:buNone/>
            </a:pPr>
            <a:r>
              <a:rPr lang="en" sz="3573" i="1">
                <a:solidFill>
                  <a:schemeClr val="dk2"/>
                </a:solidFill>
              </a:rPr>
              <a:t>We will actively attend to power dynamics in participation—and we will name and interrupt these dynamics as needed.</a:t>
            </a:r>
            <a:endParaRPr sz="3573" i="1">
              <a:solidFill>
                <a:schemeClr val="dk2"/>
              </a:solidFill>
            </a:endParaRPr>
          </a:p>
          <a:p>
            <a:pPr marL="0" lvl="0" indent="0" algn="l" rtl="0">
              <a:spcBef>
                <a:spcPts val="1200"/>
              </a:spcBef>
              <a:spcAft>
                <a:spcPts val="0"/>
              </a:spcAft>
              <a:buNone/>
            </a:pPr>
            <a:r>
              <a:rPr lang="en" sz="3573">
                <a:solidFill>
                  <a:schemeClr val="dk2"/>
                </a:solidFill>
              </a:rPr>
              <a:t>We support presenters using no more than the time allotted and attendees asking questions that are succinct and generative. We encourage as many people to be involved in the Q&amp;A as possible. This work can also involve the following strategies:</a:t>
            </a:r>
            <a:endParaRPr sz="3573">
              <a:solidFill>
                <a:schemeClr val="dk2"/>
              </a:solidFill>
            </a:endParaRPr>
          </a:p>
          <a:p>
            <a:pPr marL="457200" lvl="0" indent="-353409" algn="l" rtl="0">
              <a:spcBef>
                <a:spcPts val="1200"/>
              </a:spcBef>
              <a:spcAft>
                <a:spcPts val="0"/>
              </a:spcAft>
              <a:buClr>
                <a:schemeClr val="dk2"/>
              </a:buClr>
              <a:buSzPct val="100000"/>
              <a:buChar char="●"/>
            </a:pPr>
            <a:r>
              <a:rPr lang="en" sz="3573">
                <a:solidFill>
                  <a:schemeClr val="dk2"/>
                </a:solidFill>
              </a:rPr>
              <a:t>Being mindful of our own tendencies to participate or withhold.</a:t>
            </a:r>
            <a:endParaRPr sz="3573">
              <a:solidFill>
                <a:schemeClr val="dk2"/>
              </a:solidFill>
            </a:endParaRPr>
          </a:p>
          <a:p>
            <a:pPr marL="457200" lvl="0" indent="-353409" algn="l" rtl="0">
              <a:spcBef>
                <a:spcPts val="0"/>
              </a:spcBef>
              <a:spcAft>
                <a:spcPts val="0"/>
              </a:spcAft>
              <a:buClr>
                <a:schemeClr val="dk2"/>
              </a:buClr>
              <a:buSzPct val="100000"/>
              <a:buChar char="●"/>
            </a:pPr>
            <a:r>
              <a:rPr lang="en" sz="3573">
                <a:solidFill>
                  <a:schemeClr val="dk2"/>
                </a:solidFill>
              </a:rPr>
              <a:t>Reflecting on our own purposes for asking questions.</a:t>
            </a:r>
            <a:endParaRPr sz="3573">
              <a:solidFill>
                <a:schemeClr val="dk2"/>
              </a:solidFill>
            </a:endParaRPr>
          </a:p>
          <a:p>
            <a:pPr marL="457200" lvl="0" indent="-353409" algn="l" rtl="0">
              <a:spcBef>
                <a:spcPts val="0"/>
              </a:spcBef>
              <a:spcAft>
                <a:spcPts val="0"/>
              </a:spcAft>
              <a:buClr>
                <a:schemeClr val="dk2"/>
              </a:buClr>
              <a:buSzPct val="100000"/>
              <a:buChar char="●"/>
            </a:pPr>
            <a:r>
              <a:rPr lang="en" sz="3573">
                <a:solidFill>
                  <a:schemeClr val="dk2"/>
                </a:solidFill>
              </a:rPr>
              <a:t>Rejecting and responding to microaggressions.</a:t>
            </a:r>
            <a:endParaRPr sz="3573">
              <a:solidFill>
                <a:schemeClr val="dk2"/>
              </a:solidFill>
            </a:endParaRPr>
          </a:p>
          <a:p>
            <a:pPr marL="0" lvl="0" indent="0" algn="l" rtl="0">
              <a:spcBef>
                <a:spcPts val="1200"/>
              </a:spcBef>
              <a:spcAft>
                <a:spcPts val="12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8"/>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fontScale="90000"/>
          </a:bodyPr>
          <a:lstStyle/>
          <a:p>
            <a:pPr marL="0" lvl="0" indent="0" algn="l" rtl="0">
              <a:lnSpc>
                <a:spcPct val="115000"/>
              </a:lnSpc>
              <a:spcBef>
                <a:spcPts val="0"/>
              </a:spcBef>
              <a:spcAft>
                <a:spcPts val="1200"/>
              </a:spcAft>
              <a:buClr>
                <a:schemeClr val="dk2"/>
              </a:buClr>
              <a:buSzPct val="36263"/>
              <a:buFont typeface="Arial"/>
              <a:buNone/>
            </a:pPr>
            <a:r>
              <a:rPr lang="en" sz="3033"/>
              <a:t>How it Worked</a:t>
            </a:r>
            <a:endParaRPr sz="3333"/>
          </a:p>
        </p:txBody>
      </p:sp>
      <p:sp>
        <p:nvSpPr>
          <p:cNvPr id="149" name="Google Shape;149;p2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81000" algn="l" rtl="0">
              <a:spcBef>
                <a:spcPts val="0"/>
              </a:spcBef>
              <a:spcAft>
                <a:spcPts val="0"/>
              </a:spcAft>
              <a:buClr>
                <a:schemeClr val="dk2"/>
              </a:buClr>
              <a:buSzPts val="2400"/>
              <a:buChar char="●"/>
            </a:pPr>
            <a:r>
              <a:rPr lang="en" sz="2400">
                <a:solidFill>
                  <a:schemeClr val="dk2"/>
                </a:solidFill>
              </a:rPr>
              <a:t>Commitments posted prior to the conference.</a:t>
            </a:r>
            <a:endParaRPr sz="2400">
              <a:solidFill>
                <a:schemeClr val="dk2"/>
              </a:solidFill>
            </a:endParaRPr>
          </a:p>
          <a:p>
            <a:pPr marL="457200" lvl="0" indent="-381000" algn="l" rtl="0">
              <a:spcBef>
                <a:spcPts val="0"/>
              </a:spcBef>
              <a:spcAft>
                <a:spcPts val="0"/>
              </a:spcAft>
              <a:buClr>
                <a:schemeClr val="dk2"/>
              </a:buClr>
              <a:buSzPts val="2400"/>
              <a:buChar char="●"/>
            </a:pPr>
            <a:r>
              <a:rPr lang="en" sz="2400">
                <a:solidFill>
                  <a:schemeClr val="dk2"/>
                </a:solidFill>
              </a:rPr>
              <a:t>Reminded attendees about the commitments before each session.</a:t>
            </a:r>
            <a:endParaRPr sz="2400">
              <a:solidFill>
                <a:schemeClr val="dk2"/>
              </a:solidFill>
            </a:endParaRPr>
          </a:p>
          <a:p>
            <a:pPr marL="457200" lvl="0" indent="-381000" algn="l" rtl="0">
              <a:spcBef>
                <a:spcPts val="0"/>
              </a:spcBef>
              <a:spcAft>
                <a:spcPts val="0"/>
              </a:spcAft>
              <a:buClr>
                <a:schemeClr val="dk2"/>
              </a:buClr>
              <a:buSzPts val="2400"/>
              <a:buChar char="●"/>
            </a:pPr>
            <a:r>
              <a:rPr lang="en" sz="2400">
                <a:solidFill>
                  <a:srgbClr val="3C4043"/>
                </a:solidFill>
                <a:highlight>
                  <a:srgbClr val="FFFFFF"/>
                </a:highlight>
              </a:rPr>
              <a:t>Discussed the commitments in the opening and closing session breakouts, to get feedback on them.</a:t>
            </a:r>
            <a:r>
              <a:rPr lang="en" sz="2400">
                <a:solidFill>
                  <a:schemeClr val="dk2"/>
                </a:solidFill>
              </a:rPr>
              <a:t> </a:t>
            </a:r>
            <a:endParaRPr sz="2400">
              <a:solidFill>
                <a:schemeClr val="dk2"/>
              </a:solidFill>
            </a:endParaRPr>
          </a:p>
          <a:p>
            <a:pPr marL="457200" lvl="0" indent="0" algn="l" rtl="0">
              <a:spcBef>
                <a:spcPts val="1200"/>
              </a:spcBef>
              <a:spcAft>
                <a:spcPts val="1200"/>
              </a:spcAft>
              <a:buNone/>
            </a:pPr>
            <a:endParaRPr sz="2400">
              <a:solidFill>
                <a:schemeClr val="dk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9"/>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What Attendees Thought</a:t>
            </a:r>
            <a:endParaRPr/>
          </a:p>
        </p:txBody>
      </p:sp>
      <p:sp>
        <p:nvSpPr>
          <p:cNvPr id="155" name="Google Shape;155;p2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81000" algn="l" rtl="0">
              <a:spcBef>
                <a:spcPts val="0"/>
              </a:spcBef>
              <a:spcAft>
                <a:spcPts val="0"/>
              </a:spcAft>
              <a:buClr>
                <a:schemeClr val="dk2"/>
              </a:buClr>
              <a:buSzPts val="2400"/>
              <a:buChar char="●"/>
            </a:pPr>
            <a:r>
              <a:rPr lang="en" sz="2400">
                <a:solidFill>
                  <a:schemeClr val="dk2"/>
                </a:solidFill>
              </a:rPr>
              <a:t>In response to the survey question: How did organizers, presenters, attendees do in meeting the commitments?</a:t>
            </a:r>
            <a:endParaRPr sz="2400">
              <a:solidFill>
                <a:schemeClr val="dk2"/>
              </a:solidFill>
            </a:endParaRPr>
          </a:p>
          <a:p>
            <a:pPr marL="914400" lvl="1" indent="-381000" algn="l" rtl="0">
              <a:spcBef>
                <a:spcPts val="0"/>
              </a:spcBef>
              <a:spcAft>
                <a:spcPts val="0"/>
              </a:spcAft>
              <a:buClr>
                <a:schemeClr val="dk2"/>
              </a:buClr>
              <a:buSzPts val="2400"/>
              <a:buChar char="○"/>
            </a:pPr>
            <a:r>
              <a:rPr lang="en" sz="2400">
                <a:solidFill>
                  <a:schemeClr val="dk2"/>
                </a:solidFill>
              </a:rPr>
              <a:t>As a whole, attendees thought we did a good job of meeting the commitments.</a:t>
            </a:r>
            <a:endParaRPr sz="2400">
              <a:solidFill>
                <a:schemeClr val="dk2"/>
              </a:solidFill>
            </a:endParaRPr>
          </a:p>
          <a:p>
            <a:pPr marL="914400" lvl="1" indent="-381000" algn="l" rtl="0">
              <a:spcBef>
                <a:spcPts val="0"/>
              </a:spcBef>
              <a:spcAft>
                <a:spcPts val="0"/>
              </a:spcAft>
              <a:buClr>
                <a:schemeClr val="dk2"/>
              </a:buClr>
              <a:buSzPts val="2400"/>
              <a:buChar char="○"/>
            </a:pPr>
            <a:r>
              <a:rPr lang="en" sz="2400">
                <a:solidFill>
                  <a:schemeClr val="dk2"/>
                </a:solidFill>
              </a:rPr>
              <a:t>But two attendees asked for improvement on power dynamics. </a:t>
            </a:r>
            <a:endParaRPr sz="2400">
              <a:solidFill>
                <a:schemeClr val="dk2"/>
              </a:solidFill>
            </a:endParaRPr>
          </a:p>
          <a:p>
            <a:pPr marL="0" lvl="0" indent="0" algn="l" rtl="0">
              <a:spcBef>
                <a:spcPts val="1200"/>
              </a:spcBef>
              <a:spcAft>
                <a:spcPts val="120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30"/>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How Well Did Organizers Meet the Commitments?</a:t>
            </a:r>
            <a:endParaRPr/>
          </a:p>
        </p:txBody>
      </p:sp>
      <p:sp>
        <p:nvSpPr>
          <p:cNvPr id="161" name="Google Shape;161;p3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81000" algn="l" rtl="0">
              <a:spcBef>
                <a:spcPts val="1200"/>
              </a:spcBef>
              <a:spcAft>
                <a:spcPts val="0"/>
              </a:spcAft>
              <a:buClr>
                <a:srgbClr val="000000"/>
              </a:buClr>
              <a:buSzPts val="2400"/>
              <a:buChar char="●"/>
            </a:pPr>
            <a:r>
              <a:rPr lang="en" sz="2400">
                <a:solidFill>
                  <a:srgbClr val="000000"/>
                </a:solidFill>
              </a:rPr>
              <a:t>“Fine, although I don't really think the part about actively attending to power dynamics in participation was actually done all that consistently in my sessions. Not sure it's possible to always be "on" in this way when everyone is tired and overworked and in the middle of a pandemic, though.”</a:t>
            </a:r>
            <a:endParaRPr sz="2400">
              <a:solidFill>
                <a:srgbClr val="000000"/>
              </a:solidFill>
            </a:endParaRPr>
          </a:p>
          <a:p>
            <a:pPr marL="457200" lvl="0" indent="0" algn="l" rtl="0">
              <a:spcBef>
                <a:spcPts val="1200"/>
              </a:spcBef>
              <a:spcAft>
                <a:spcPts val="12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31"/>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Clr>
                <a:schemeClr val="dk2"/>
              </a:buClr>
              <a:buSzPct val="36666"/>
              <a:buFont typeface="Arial"/>
              <a:buNone/>
            </a:pPr>
            <a:r>
              <a:rPr lang="en"/>
              <a:t>How Well Did Organizers Meet the Commitments?</a:t>
            </a:r>
            <a:endParaRPr/>
          </a:p>
        </p:txBody>
      </p:sp>
      <p:sp>
        <p:nvSpPr>
          <p:cNvPr id="167" name="Google Shape;167;p3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81000" algn="l" rtl="0">
              <a:spcBef>
                <a:spcPts val="0"/>
              </a:spcBef>
              <a:spcAft>
                <a:spcPts val="0"/>
              </a:spcAft>
              <a:buClr>
                <a:srgbClr val="000000"/>
              </a:buClr>
              <a:buSzPts val="2400"/>
              <a:buChar char="●"/>
            </a:pPr>
            <a:r>
              <a:rPr lang="en" sz="2400">
                <a:solidFill>
                  <a:srgbClr val="000000"/>
                </a:solidFill>
              </a:rPr>
              <a:t>“With the commitment called ‘We will actively attend to power dynamics in participation—and we will name and interrupt these dynamics as needed’ I thought this was a bit under-emphasized in my experience. The times when I felt this commitment adhered to most strongly was during the sessions that Dr. Kirschbaum [sic] chaired panels and called specific attention to it, but I was thinking that this is a complex conversation maybe even worthy of its own session at a conference about anti-racist conferencing.” </a:t>
            </a:r>
            <a:endParaRPr sz="2400">
              <a:solidFill>
                <a:srgbClr val="000000"/>
              </a:solidFill>
            </a:endParaRPr>
          </a:p>
        </p:txBody>
      </p:sp>
    </p:spTree>
  </p:cSld>
  <p:clrMapOvr>
    <a:masterClrMapping/>
  </p:clrMapOvr>
</p:sld>
</file>

<file path=ppt/theme/theme1.xml><?xml version="1.0" encoding="utf-8"?>
<a:theme xmlns:a="http://schemas.openxmlformats.org/drawingml/2006/main" name="Plum">
  <a:themeElements>
    <a:clrScheme name="Plum">
      <a:dk1>
        <a:srgbClr val="611BB8"/>
      </a:dk1>
      <a:lt1>
        <a:srgbClr val="FFFFFF"/>
      </a:lt1>
      <a:dk2>
        <a:srgbClr val="000000"/>
      </a:dk2>
      <a:lt2>
        <a:srgbClr val="7F7F7F"/>
      </a:lt2>
      <a:accent1>
        <a:srgbClr val="333333"/>
      </a:accent1>
      <a:accent2>
        <a:srgbClr val="5E2B97"/>
      </a:accent2>
      <a:accent3>
        <a:srgbClr val="7E57C2"/>
      </a:accent3>
      <a:accent4>
        <a:srgbClr val="C77025"/>
      </a:accent4>
      <a:accent5>
        <a:srgbClr val="009688"/>
      </a:accent5>
      <a:accent6>
        <a:srgbClr val="FFD600"/>
      </a:accent6>
      <a:hlink>
        <a:srgbClr val="009688"/>
      </a:hlink>
      <a:folHlink>
        <a:srgbClr val="00968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1515</Words>
  <Application>Microsoft Macintosh PowerPoint</Application>
  <PresentationFormat>On-screen Show (16:9)</PresentationFormat>
  <Paragraphs>87</Paragraphs>
  <Slides>22</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Nunito</vt:lpstr>
      <vt:lpstr>Arial</vt:lpstr>
      <vt:lpstr>Raleway</vt:lpstr>
      <vt:lpstr>Source Sans Pro</vt:lpstr>
      <vt:lpstr>Plum</vt:lpstr>
      <vt:lpstr>Antiracist and Inclusive Conferencing: Co-Constructing Access, Attending to Power, and Practicing Accountability</vt:lpstr>
      <vt:lpstr>Staci M. Perryman-Clark, CCCC ‘22 CFP: “[A]s representatives of a discipline, we bear tremendous responsibility for the gatekeeping practices we employ and who we decide to and decide not to invite to our disciplinary conversations. Now is the time for us to hold ourselves accountable for the gate entry and gatekeeping we practice with our students and each other.”  </vt:lpstr>
      <vt:lpstr>2021 Watson Conference Commitments </vt:lpstr>
      <vt:lpstr>Agenda</vt:lpstr>
      <vt:lpstr>Attending to Power Dynamics in Interactions</vt:lpstr>
      <vt:lpstr>How it Worked</vt:lpstr>
      <vt:lpstr>What Attendees Thought</vt:lpstr>
      <vt:lpstr>How Well Did Organizers Meet the Commitments?</vt:lpstr>
      <vt:lpstr>How Well Did Organizers Meet the Commitments?</vt:lpstr>
      <vt:lpstr>Interrupting Power Dynamics Example</vt:lpstr>
      <vt:lpstr>Lessons</vt:lpstr>
      <vt:lpstr>Other Examples</vt:lpstr>
      <vt:lpstr>Mia Mingus (2018) on accountability</vt:lpstr>
      <vt:lpstr>Mia Mingus (2018) on accountability</vt:lpstr>
      <vt:lpstr>Mia Mingus (2018) on accountability, cont.</vt:lpstr>
      <vt:lpstr>Mia Mingus (2018) on apologies</vt:lpstr>
      <vt:lpstr>Mia Mingus (2018) on repair</vt:lpstr>
      <vt:lpstr>A Few Practices that Facilitate Accountability in Conference Work (Not Comprehensive!)</vt:lpstr>
      <vt:lpstr>A Few Practices that Facilitate Accountability in Conference Work (Not Comprehensive!)</vt:lpstr>
      <vt:lpstr>A Few Practices that Facilitate Accountability in Conference Work (Not Comprehensive!)</vt:lpstr>
      <vt:lpstr>Louwanda Evans &amp; Wendy Lee Moore (2015)</vt:lpstr>
      <vt:lpstr>Louwanda Evans &amp; Wendy Lee Moore (2015)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Antiracist and Inclusive Conferencing: Co-Constructing Access, Attending to Power, and Practicing Accountability</dc:title>
  <cp:lastModifiedBy>Olinger,Andrea R</cp:lastModifiedBy>
  <cp:revision>1</cp:revision>
  <dcterms:modified xsi:type="dcterms:W3CDTF">2022-08-26T02:42:01Z</dcterms:modified>
</cp:coreProperties>
</file>