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5" r:id="rId3"/>
    <p:sldId id="257" r:id="rId4"/>
    <p:sldId id="258" r:id="rId5"/>
    <p:sldId id="259" r:id="rId6"/>
    <p:sldId id="260" r:id="rId7"/>
    <p:sldId id="267" r:id="rId8"/>
    <p:sldId id="269" r:id="rId9"/>
    <p:sldId id="262" r:id="rId10"/>
    <p:sldId id="263" r:id="rId11"/>
    <p:sldId id="270" r:id="rId12"/>
    <p:sldId id="271" r:id="rId13"/>
    <p:sldId id="272" r:id="rId14"/>
    <p:sldId id="273" r:id="rId15"/>
    <p:sldId id="274" r:id="rId16"/>
    <p:sldId id="276" r:id="rId17"/>
    <p:sldId id="275" r:id="rId18"/>
    <p:sldId id="277" r:id="rId19"/>
    <p:sldId id="282" r:id="rId20"/>
    <p:sldId id="280" r:id="rId21"/>
    <p:sldId id="266" r:id="rId22"/>
    <p:sldId id="281" r:id="rId23"/>
    <p:sldId id="264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562-1084-40C6-B9C1-9886BB0D017C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3F4A-8313-4AAD-92A6-FCC5EE22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4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562-1084-40C6-B9C1-9886BB0D017C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3F4A-8313-4AAD-92A6-FCC5EE22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02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562-1084-40C6-B9C1-9886BB0D017C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3F4A-8313-4AAD-92A6-FCC5EE22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7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562-1084-40C6-B9C1-9886BB0D017C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3F4A-8313-4AAD-92A6-FCC5EE22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562-1084-40C6-B9C1-9886BB0D017C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3F4A-8313-4AAD-92A6-FCC5EE22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1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562-1084-40C6-B9C1-9886BB0D017C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3F4A-8313-4AAD-92A6-FCC5EE22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6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562-1084-40C6-B9C1-9886BB0D017C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3F4A-8313-4AAD-92A6-FCC5EE22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562-1084-40C6-B9C1-9886BB0D017C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3F4A-8313-4AAD-92A6-FCC5EE22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562-1084-40C6-B9C1-9886BB0D017C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3F4A-8313-4AAD-92A6-FCC5EE22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4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562-1084-40C6-B9C1-9886BB0D017C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3F4A-8313-4AAD-92A6-FCC5EE22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562-1084-40C6-B9C1-9886BB0D017C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3F4A-8313-4AAD-92A6-FCC5EE22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1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C6562-1084-40C6-B9C1-9886BB0D017C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33F4A-8313-4AAD-92A6-FCC5EE22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" y="-827428"/>
            <a:ext cx="12906102" cy="85878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544286" y="5042263"/>
            <a:ext cx="13628915" cy="3396343"/>
          </a:xfrm>
          <a:prstGeom prst="rect">
            <a:avLst/>
          </a:prstGeom>
          <a:solidFill>
            <a:srgbClr val="C0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2694" y="5198683"/>
            <a:ext cx="11312434" cy="1384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Community-Engaged Scholarship</a:t>
            </a:r>
          </a:p>
          <a:p>
            <a:pPr algn="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UofL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FACULTY SURVEY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938" y="3447221"/>
            <a:ext cx="284756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74% agreed involvement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in</a:t>
            </a:r>
          </a:p>
          <a:p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CES has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had a positive impact 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on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their 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relationships with students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938" y="773190"/>
            <a:ext cx="28124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“CES has </a:t>
            </a:r>
            <a:r>
              <a:rPr lang="en-US" sz="3200" b="1" dirty="0">
                <a:latin typeface="Arial Narrow" panose="020B0606020202030204" pitchFamily="34" charset="0"/>
              </a:rPr>
              <a:t>had a positive </a:t>
            </a:r>
            <a:r>
              <a:rPr lang="en-US" sz="3200" b="1" dirty="0" smtClean="0">
                <a:latin typeface="Arial Narrow" panose="020B0606020202030204" pitchFamily="34" charset="0"/>
              </a:rPr>
              <a:t>impact on my relationship </a:t>
            </a:r>
            <a:r>
              <a:rPr lang="en-US" sz="3200" b="1" dirty="0">
                <a:latin typeface="Arial Narrow" panose="020B0606020202030204" pitchFamily="34" charset="0"/>
              </a:rPr>
              <a:t>with </a:t>
            </a:r>
            <a:r>
              <a:rPr lang="en-US" sz="3200" b="1" dirty="0" smtClean="0">
                <a:latin typeface="Arial Narrow" panose="020B0606020202030204" pitchFamily="34" charset="0"/>
              </a:rPr>
              <a:t>students”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667" t="24222" r="1552" b="8010"/>
          <a:stretch/>
        </p:blipFill>
        <p:spPr>
          <a:xfrm>
            <a:off x="3117381" y="624335"/>
            <a:ext cx="8822070" cy="623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742" y="3704655"/>
            <a:ext cx="284756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92% agreed involvement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in</a:t>
            </a:r>
          </a:p>
          <a:p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CES has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had a positive impact 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on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their 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relationships community partners.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5742" y="446639"/>
            <a:ext cx="28124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“CES has </a:t>
            </a:r>
            <a:r>
              <a:rPr lang="en-US" sz="3200" b="1" dirty="0">
                <a:latin typeface="Arial Narrow" panose="020B0606020202030204" pitchFamily="34" charset="0"/>
              </a:rPr>
              <a:t>had a positive </a:t>
            </a:r>
            <a:r>
              <a:rPr lang="en-US" sz="3200" b="1" dirty="0" smtClean="0">
                <a:latin typeface="Arial Narrow" panose="020B0606020202030204" pitchFamily="34" charset="0"/>
              </a:rPr>
              <a:t>impact on my relationship with community partners”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439" t="24675" r="9114" b="7134"/>
          <a:stretch/>
        </p:blipFill>
        <p:spPr>
          <a:xfrm>
            <a:off x="3065559" y="522514"/>
            <a:ext cx="9021937" cy="60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498" y="3704655"/>
            <a:ext cx="284756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65% agreed that CES </a:t>
            </a:r>
            <a:r>
              <a:rPr lang="en-US" sz="3200" dirty="0">
                <a:latin typeface="Arial Narrow" panose="020B0606020202030204" pitchFamily="34" charset="0"/>
                <a:cs typeface="Arial" panose="020B0604020202020204" pitchFamily="34" charset="0"/>
              </a:rPr>
              <a:t>led to new focus for publication</a:t>
            </a:r>
            <a:r>
              <a:rPr lang="en-US" sz="3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2498" y="681771"/>
            <a:ext cx="28124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“</a:t>
            </a:r>
            <a:r>
              <a:rPr lang="en-US" sz="4000" b="1" dirty="0">
                <a:latin typeface="Arial Narrow" panose="020B0606020202030204" pitchFamily="34" charset="0"/>
              </a:rPr>
              <a:t>CES </a:t>
            </a:r>
            <a:r>
              <a:rPr lang="en-US" sz="4000" b="1" dirty="0" smtClean="0">
                <a:latin typeface="Arial Narrow" panose="020B0606020202030204" pitchFamily="34" charset="0"/>
              </a:rPr>
              <a:t>led </a:t>
            </a:r>
            <a:r>
              <a:rPr lang="en-US" sz="4000" b="1" dirty="0">
                <a:latin typeface="Arial Narrow" panose="020B0606020202030204" pitchFamily="34" charset="0"/>
              </a:rPr>
              <a:t>to new focus for publication”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953" t="20924" r="21333" b="7604"/>
          <a:stretch/>
        </p:blipFill>
        <p:spPr>
          <a:xfrm>
            <a:off x="3422468" y="363310"/>
            <a:ext cx="8507805" cy="64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498" y="3704655"/>
            <a:ext cx="305680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50% agreed that CES </a:t>
            </a:r>
            <a:r>
              <a:rPr lang="en-US" sz="3200" dirty="0">
                <a:latin typeface="Arial Narrow" panose="020B0606020202030204" pitchFamily="34" charset="0"/>
                <a:cs typeface="Arial" panose="020B0604020202020204" pitchFamily="34" charset="0"/>
              </a:rPr>
              <a:t>led </a:t>
            </a:r>
            <a:r>
              <a:rPr lang="en-US" sz="3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to </a:t>
            </a:r>
            <a:r>
              <a:rPr lang="en-US" sz="3200" dirty="0" smtClean="0">
                <a:latin typeface="Arial Narrow" panose="020B0606020202030204" pitchFamily="34" charset="0"/>
              </a:rPr>
              <a:t>increased </a:t>
            </a:r>
            <a:r>
              <a:rPr lang="en-US" sz="3200" dirty="0">
                <a:latin typeface="Arial Narrow" panose="020B0606020202030204" pitchFamily="34" charset="0"/>
              </a:rPr>
              <a:t>number of scholarly products</a:t>
            </a:r>
            <a:r>
              <a:rPr lang="en-US" sz="3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2498" y="741406"/>
            <a:ext cx="30568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“My involvement in </a:t>
            </a:r>
            <a:r>
              <a:rPr lang="en-US" sz="3200" b="1" dirty="0">
                <a:latin typeface="Arial Narrow" panose="020B0606020202030204" pitchFamily="34" charset="0"/>
              </a:rPr>
              <a:t>CES </a:t>
            </a:r>
            <a:r>
              <a:rPr lang="en-US" sz="3200" b="1" dirty="0" smtClean="0">
                <a:latin typeface="Arial Narrow" panose="020B0606020202030204" pitchFamily="34" charset="0"/>
              </a:rPr>
              <a:t>led to increased </a:t>
            </a:r>
            <a:r>
              <a:rPr lang="en-US" sz="3200" b="1" dirty="0">
                <a:latin typeface="Arial Narrow" panose="020B0606020202030204" pitchFamily="34" charset="0"/>
              </a:rPr>
              <a:t>number of scholarly products”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775" t="20802" r="22898" b="6154"/>
          <a:stretch/>
        </p:blipFill>
        <p:spPr>
          <a:xfrm>
            <a:off x="3379303" y="318052"/>
            <a:ext cx="8644680" cy="63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498" y="4141977"/>
            <a:ext cx="32158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76% agreed that </a:t>
            </a:r>
            <a:r>
              <a:rPr lang="en-US" sz="3200" dirty="0">
                <a:latin typeface="Arial Narrow" panose="020B0606020202030204" pitchFamily="34" charset="0"/>
                <a:cs typeface="Arial" panose="020B0604020202020204" pitchFamily="34" charset="0"/>
              </a:rPr>
              <a:t>CES resulted in improved teaching methods.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2498" y="357809"/>
            <a:ext cx="25399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“My </a:t>
            </a:r>
            <a:r>
              <a:rPr lang="en-US" sz="3200" b="1" dirty="0">
                <a:latin typeface="Arial Narrow" panose="020B0606020202030204" pitchFamily="34" charset="0"/>
              </a:rPr>
              <a:t>involvement with CES </a:t>
            </a:r>
            <a:r>
              <a:rPr lang="en-US" sz="3200" b="1" dirty="0" smtClean="0">
                <a:latin typeface="Arial Narrow" panose="020B0606020202030204" pitchFamily="34" charset="0"/>
              </a:rPr>
              <a:t>resulted </a:t>
            </a:r>
            <a:r>
              <a:rPr lang="en-US" sz="3200" b="1" dirty="0">
                <a:latin typeface="Arial Narrow" panose="020B0606020202030204" pitchFamily="34" charset="0"/>
              </a:rPr>
              <a:t>in improved teaching methods”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210" t="21004" r="11812" b="8562"/>
          <a:stretch/>
        </p:blipFill>
        <p:spPr>
          <a:xfrm>
            <a:off x="3379303" y="357809"/>
            <a:ext cx="8812697" cy="63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498" y="357809"/>
            <a:ext cx="3036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“My </a:t>
            </a:r>
            <a:r>
              <a:rPr lang="en-US" sz="3200" b="1" dirty="0">
                <a:latin typeface="Arial Narrow" panose="020B0606020202030204" pitchFamily="34" charset="0"/>
              </a:rPr>
              <a:t>involvement with CES </a:t>
            </a:r>
            <a:r>
              <a:rPr lang="en-US" sz="3200" b="1" dirty="0" smtClean="0">
                <a:latin typeface="Arial Narrow" panose="020B0606020202030204" pitchFamily="34" charset="0"/>
              </a:rPr>
              <a:t>positively impacted promotion </a:t>
            </a:r>
            <a:r>
              <a:rPr lang="en-US" sz="3200" b="1" dirty="0">
                <a:latin typeface="Arial Narrow" panose="020B0606020202030204" pitchFamily="34" charset="0"/>
              </a:rPr>
              <a:t>or </a:t>
            </a:r>
            <a:r>
              <a:rPr lang="en-US" sz="3200" b="1" dirty="0" smtClean="0">
                <a:latin typeface="Arial Narrow" panose="020B0606020202030204" pitchFamily="34" charset="0"/>
              </a:rPr>
              <a:t>tenure”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775" t="21003" r="25291" b="5954"/>
          <a:stretch/>
        </p:blipFill>
        <p:spPr>
          <a:xfrm>
            <a:off x="3067876" y="357809"/>
            <a:ext cx="8984974" cy="65001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2498" y="3565507"/>
            <a:ext cx="27453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28% agreed that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CES 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positively impacted promotion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or tenure within </a:t>
            </a:r>
            <a:r>
              <a:rPr lang="en-US" sz="28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dept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, college, or school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86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742" y="957543"/>
            <a:ext cx="26791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anose="020B0606020202030204" pitchFamily="34" charset="0"/>
              </a:rPr>
              <a:t>“My </a:t>
            </a:r>
            <a:r>
              <a:rPr lang="en-US" sz="2800" b="1" dirty="0">
                <a:latin typeface="Arial Narrow" panose="020B0606020202030204" pitchFamily="34" charset="0"/>
              </a:rPr>
              <a:t>involvement with CES </a:t>
            </a:r>
            <a:r>
              <a:rPr lang="en-US" sz="2800" b="1" dirty="0" smtClean="0">
                <a:latin typeface="Arial Narrow" panose="020B0606020202030204" pitchFamily="34" charset="0"/>
              </a:rPr>
              <a:t>resulted </a:t>
            </a:r>
            <a:r>
              <a:rPr lang="en-US" sz="2800" b="1" dirty="0">
                <a:latin typeface="Arial Narrow" panose="020B0606020202030204" pitchFamily="34" charset="0"/>
              </a:rPr>
              <a:t>in an award or professional recognition”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620" y="3433658"/>
            <a:ext cx="22219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37% agreed that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CES resulted in an award or professional recognition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210" t="21004" r="20725" b="5552"/>
          <a:stretch/>
        </p:blipFill>
        <p:spPr>
          <a:xfrm>
            <a:off x="2922105" y="259413"/>
            <a:ext cx="9024730" cy="645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0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742" y="957543"/>
            <a:ext cx="26791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anose="020B0606020202030204" pitchFamily="34" charset="0"/>
              </a:rPr>
              <a:t>“My </a:t>
            </a:r>
            <a:r>
              <a:rPr lang="en-US" sz="2800" b="1" dirty="0">
                <a:latin typeface="Arial Narrow" panose="020B0606020202030204" pitchFamily="34" charset="0"/>
              </a:rPr>
              <a:t>involvement with CES </a:t>
            </a:r>
            <a:r>
              <a:rPr lang="en-US" sz="2800" b="1" dirty="0" smtClean="0">
                <a:latin typeface="Arial Narrow" panose="020B0606020202030204" pitchFamily="34" charset="0"/>
              </a:rPr>
              <a:t>led </a:t>
            </a:r>
            <a:r>
              <a:rPr lang="en-US" sz="2800" b="1" dirty="0">
                <a:latin typeface="Arial Narrow" panose="020B0606020202030204" pitchFamily="34" charset="0"/>
              </a:rPr>
              <a:t>to new or different mentoring roles with students”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210" t="20802" r="13660" b="5552"/>
          <a:stretch/>
        </p:blipFill>
        <p:spPr>
          <a:xfrm>
            <a:off x="2902227" y="357810"/>
            <a:ext cx="9150628" cy="62616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2498" y="3565507"/>
            <a:ext cx="2221919" cy="227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74% agreed that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CES </a:t>
            </a:r>
            <a:r>
              <a:rPr lang="en-US" sz="2800" dirty="0">
                <a:latin typeface="Arial Narrow" panose="020B0606020202030204" pitchFamily="34" charset="0"/>
              </a:rPr>
              <a:t>led to new or different mentoring roles with students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93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5167" y="1062681"/>
            <a:ext cx="899571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CES impact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Met project goals (53)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value of services (50)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Completed community project (48)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capacity for partner (47)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Created new services or products (43)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New funding for partners (35)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5167" y="1062681"/>
            <a:ext cx="89957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CES impact comments</a:t>
            </a: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better access to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Identity priorities that are congruent with my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scholarly 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Improved cultural awareness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increased donations to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Increased visibility of university in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student employment with the community</a:t>
            </a:r>
          </a:p>
        </p:txBody>
      </p:sp>
    </p:spTree>
    <p:extLst>
      <p:ext uri="{BB962C8B-B14F-4D97-AF65-F5344CB8AC3E}">
        <p14:creationId xmlns:p14="http://schemas.microsoft.com/office/powerpoint/2010/main" val="103735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4227"/>
            <a:ext cx="1194435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Community-Engaged Scholarship?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976440"/>
            <a:ext cx="10588571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Community-engaged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scholarship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cuts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across teaching, research [and creative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], and service.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involves generating, transmitting, and applying knowledge for the direct benefit of external partners in ways that are consistent with university and unit missions.</a:t>
            </a:r>
          </a:p>
        </p:txBody>
      </p:sp>
    </p:spTree>
    <p:extLst>
      <p:ext uri="{BB962C8B-B14F-4D97-AF65-F5344CB8AC3E}">
        <p14:creationId xmlns:p14="http://schemas.microsoft.com/office/powerpoint/2010/main" val="6472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2" y="365127"/>
            <a:ext cx="1556657" cy="1325563"/>
          </a:xfrm>
        </p:spPr>
        <p:txBody>
          <a:bodyPr/>
          <a:lstStyle/>
          <a:p>
            <a:r>
              <a:rPr lang="en-US" dirty="0" smtClean="0"/>
              <a:t>NO!!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99" y="1690690"/>
            <a:ext cx="2543629" cy="4351338"/>
          </a:xfrm>
        </p:spPr>
        <p:txBody>
          <a:bodyPr/>
          <a:lstStyle/>
          <a:p>
            <a:r>
              <a:rPr lang="en-US" dirty="0" smtClean="0"/>
              <a:t>86 out 188 responded they are NOT involved in 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045" t="34845" r="16441" b="5529"/>
          <a:stretch/>
        </p:blipFill>
        <p:spPr>
          <a:xfrm>
            <a:off x="2670629" y="835358"/>
            <a:ext cx="9158514" cy="577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067" t="39423" r="21458" b="7596"/>
          <a:stretch/>
        </p:blipFill>
        <p:spPr>
          <a:xfrm>
            <a:off x="53961" y="1037971"/>
            <a:ext cx="12110656" cy="594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270" y="157777"/>
            <a:ext cx="115041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Which of the following influenced you in not participating in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Community-Engaged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Scholarship?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Other reasons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Never heard of it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compensated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sufficiently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connected to my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interest/expertise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recent arrival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already have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agenda of my own.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do basic science research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have been, but there is just not a project now</a:t>
            </a:r>
          </a:p>
        </p:txBody>
      </p:sp>
    </p:spTree>
    <p:extLst>
      <p:ext uri="{BB962C8B-B14F-4D97-AF65-F5344CB8AC3E}">
        <p14:creationId xmlns:p14="http://schemas.microsoft.com/office/powerpoint/2010/main" val="23240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521" t="34680" r="14166" b="5576"/>
          <a:stretch/>
        </p:blipFill>
        <p:spPr>
          <a:xfrm>
            <a:off x="3001425" y="642550"/>
            <a:ext cx="9452126" cy="6079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306" y="426202"/>
            <a:ext cx="26791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important is it to you to be involved with Community-Engaged</a:t>
            </a:r>
          </a:p>
          <a:p>
            <a:r>
              <a:rPr lang="en-US" sz="2400" b="1" dirty="0" smtClean="0"/>
              <a:t>Scholarship at some point in your career?</a:t>
            </a:r>
            <a:r>
              <a:rPr lang="en-US" sz="2400" b="1" dirty="0" smtClean="0">
                <a:latin typeface="Arial Narrow" panose="020B0606020202030204" pitchFamily="34" charset="0"/>
              </a:rPr>
              <a:t>”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306" y="3682312"/>
            <a:ext cx="22219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55% indicated that it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is very or moderately </a:t>
            </a: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important to be involved with CES at some in their career.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276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371" t="21026" r="25555" b="5983"/>
          <a:stretch/>
        </p:blipFill>
        <p:spPr>
          <a:xfrm>
            <a:off x="3352801" y="436238"/>
            <a:ext cx="8551333" cy="6252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267" y="436238"/>
            <a:ext cx="289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Are you interested in attending trainings or workshops on Community-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Engaged Scholarship?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666" y="4094201"/>
            <a:ext cx="27093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49% are interested in attending trainings or workshops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74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25" y="62819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9" y="1523207"/>
            <a:ext cx="10639425" cy="4921135"/>
          </a:xfrm>
        </p:spPr>
        <p:txBody>
          <a:bodyPr>
            <a:normAutofit/>
          </a:bodyPr>
          <a:lstStyle/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Clearer picture of CES at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UofL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Major impact on teaching and student relationship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Helping new faculty get started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More recognition for the work being done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Many faculty not currently involved in CES are interested in getting involved. How can we help?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3857" y="597714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2018 Community-Engaged Scholarship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Stratified sample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Project Audience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1,258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Responses Received 189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Response Ratio 15.02%</a:t>
            </a:r>
          </a:p>
        </p:txBody>
      </p:sp>
    </p:spTree>
    <p:extLst>
      <p:ext uri="{BB962C8B-B14F-4D97-AF65-F5344CB8AC3E}">
        <p14:creationId xmlns:p14="http://schemas.microsoft.com/office/powerpoint/2010/main" val="11166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045" t="34845" r="16441" b="5529"/>
          <a:stretch/>
        </p:blipFill>
        <p:spPr>
          <a:xfrm>
            <a:off x="380755" y="951472"/>
            <a:ext cx="11353975" cy="57736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0068" y="170482"/>
            <a:ext cx="116153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Involvement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with Community-Engaged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Scholarship by Faculty rank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449" y="1396313"/>
            <a:ext cx="1692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Total 555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7135" y="1396313"/>
            <a:ext cx="1692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Total 531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0779" y="1396313"/>
            <a:ext cx="1692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Total 709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2130" y="1414276"/>
            <a:ext cx="1692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Total 138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1716" y="1481667"/>
            <a:ext cx="1692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Total 437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180" t="34844" r="15090" b="6778"/>
          <a:stretch/>
        </p:blipFill>
        <p:spPr>
          <a:xfrm>
            <a:off x="3077330" y="419100"/>
            <a:ext cx="9796586" cy="6229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064" y="1132024"/>
            <a:ext cx="26257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During the semester, how much of your time do you spend on</a:t>
            </a:r>
          </a:p>
          <a:p>
            <a:r>
              <a:rPr lang="en-US" sz="3600" dirty="0">
                <a:latin typeface="Arial Narrow" panose="020B0606020202030204" pitchFamily="34" charset="0"/>
              </a:rPr>
              <a:t>Community-Engaged Scholarship?</a:t>
            </a:r>
            <a:endParaRPr lang="en-US" sz="4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682" y="3352857"/>
            <a:ext cx="28826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89% agreed involvement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in</a:t>
            </a:r>
          </a:p>
          <a:p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CES has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had a positive impact 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on their teaching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1682" y="847733"/>
            <a:ext cx="2882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</a:rPr>
              <a:t>“CES has </a:t>
            </a:r>
            <a:r>
              <a:rPr lang="en-US" sz="3600" b="1" dirty="0">
                <a:latin typeface="Arial Narrow" panose="020B0606020202030204" pitchFamily="34" charset="0"/>
              </a:rPr>
              <a:t>had a positive </a:t>
            </a:r>
            <a:r>
              <a:rPr lang="en-US" sz="3600" b="1" dirty="0" smtClean="0">
                <a:latin typeface="Arial Narrow" panose="020B0606020202030204" pitchFamily="34" charset="0"/>
              </a:rPr>
              <a:t>impact on my teaching”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572" t="32380" r="11143" b="7660"/>
          <a:stretch/>
        </p:blipFill>
        <p:spPr>
          <a:xfrm>
            <a:off x="3092115" y="926111"/>
            <a:ext cx="9047633" cy="563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641" t="36214" r="17051" b="5798"/>
          <a:stretch/>
        </p:blipFill>
        <p:spPr>
          <a:xfrm>
            <a:off x="3147743" y="356462"/>
            <a:ext cx="9501536" cy="63086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682" y="3352857"/>
            <a:ext cx="288268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73% agreed involvement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in</a:t>
            </a:r>
          </a:p>
          <a:p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CES has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had a positive impact 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on their research agenda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1682" y="847733"/>
            <a:ext cx="2882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</a:rPr>
              <a:t>“CES has </a:t>
            </a:r>
            <a:r>
              <a:rPr lang="en-US" sz="3600" b="1" dirty="0">
                <a:latin typeface="Arial Narrow" panose="020B0606020202030204" pitchFamily="34" charset="0"/>
              </a:rPr>
              <a:t>had a positive </a:t>
            </a:r>
            <a:r>
              <a:rPr lang="en-US" sz="3600" b="1" dirty="0" smtClean="0">
                <a:latin typeface="Arial Narrow" panose="020B0606020202030204" pitchFamily="34" charset="0"/>
              </a:rPr>
              <a:t>impact on my research”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1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934" y="3143849"/>
            <a:ext cx="288268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74% agreed involvement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in</a:t>
            </a:r>
          </a:p>
          <a:p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CES has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had a positive impact 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on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their 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plans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for future publications and presentations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3934" y="638725"/>
            <a:ext cx="3134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</a:rPr>
              <a:t>“CES has </a:t>
            </a:r>
            <a:r>
              <a:rPr lang="en-US" sz="3600" b="1" dirty="0">
                <a:latin typeface="Arial Narrow" panose="020B0606020202030204" pitchFamily="34" charset="0"/>
              </a:rPr>
              <a:t>had a positive </a:t>
            </a:r>
            <a:r>
              <a:rPr lang="en-US" sz="3600" b="1" dirty="0" smtClean="0">
                <a:latin typeface="Arial Narrow" panose="020B0606020202030204" pitchFamily="34" charset="0"/>
              </a:rPr>
              <a:t>impact on my plans for scholarly work”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369" t="26545" r="21505" b="6753"/>
          <a:stretch/>
        </p:blipFill>
        <p:spPr>
          <a:xfrm>
            <a:off x="3596638" y="660854"/>
            <a:ext cx="8438606" cy="588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667" t="21977" r="12905" b="7342"/>
          <a:stretch/>
        </p:blipFill>
        <p:spPr>
          <a:xfrm>
            <a:off x="3126377" y="400234"/>
            <a:ext cx="9065623" cy="6261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938" y="3447221"/>
            <a:ext cx="284756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71% agreed involvement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in</a:t>
            </a:r>
          </a:p>
          <a:p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CES has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had a positive impact 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on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their 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relationships with fellow faculty members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812" y="356331"/>
            <a:ext cx="28124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“CES has </a:t>
            </a:r>
            <a:r>
              <a:rPr lang="en-US" sz="3200" b="1" dirty="0">
                <a:latin typeface="Arial Narrow" panose="020B0606020202030204" pitchFamily="34" charset="0"/>
              </a:rPr>
              <a:t>had a positive </a:t>
            </a:r>
            <a:r>
              <a:rPr lang="en-US" sz="3200" b="1" dirty="0" smtClean="0">
                <a:latin typeface="Arial Narrow" panose="020B0606020202030204" pitchFamily="34" charset="0"/>
              </a:rPr>
              <a:t>impact on my relationship </a:t>
            </a:r>
            <a:r>
              <a:rPr lang="en-US" sz="3200" b="1" dirty="0">
                <a:latin typeface="Arial Narrow" panose="020B0606020202030204" pitchFamily="34" charset="0"/>
              </a:rPr>
              <a:t>with faculty colleagues”</a:t>
            </a:r>
          </a:p>
        </p:txBody>
      </p:sp>
    </p:spTree>
    <p:extLst>
      <p:ext uri="{BB962C8B-B14F-4D97-AF65-F5344CB8AC3E}">
        <p14:creationId xmlns:p14="http://schemas.microsoft.com/office/powerpoint/2010/main" val="258481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5800</TotalTime>
  <Words>683</Words>
  <Application>Microsoft Office PowerPoint</Application>
  <PresentationFormat>Widescreen</PresentationFormat>
  <Paragraphs>90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Office Theme</vt:lpstr>
      <vt:lpstr>PowerPoint Presentation</vt:lpstr>
      <vt:lpstr>What is Community-Engaged Scholarship?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NO!!</vt:lpstr>
      <vt:lpstr>PowerPoint Presentation</vt:lpstr>
      <vt:lpstr>Other reasons</vt:lpstr>
      <vt:lpstr>PowerPoint Presentation</vt:lpstr>
      <vt:lpstr>PowerPoint Presentation</vt:lpstr>
      <vt:lpstr>Conclusion </vt:lpstr>
    </vt:vector>
  </TitlesOfParts>
  <Company>University of Louisville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Smith,Patrick</dc:creator>
  <cp:lastModifiedBy>Smith,Patrick</cp:lastModifiedBy>
  <cp:revision>50</cp:revision>
  <dcterms:created xsi:type="dcterms:W3CDTF">2018-11-07T21:56:22Z</dcterms:created>
  <dcterms:modified xsi:type="dcterms:W3CDTF">2019-05-31T20:32:21Z</dcterms:modified>
</cp:coreProperties>
</file>