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1" r:id="rId2"/>
    <p:sldId id="263" r:id="rId3"/>
    <p:sldId id="264" r:id="rId4"/>
    <p:sldId id="298" r:id="rId5"/>
    <p:sldId id="293" r:id="rId6"/>
    <p:sldId id="294" r:id="rId7"/>
    <p:sldId id="296" r:id="rId8"/>
    <p:sldId id="295" r:id="rId9"/>
    <p:sldId id="297" r:id="rId10"/>
    <p:sldId id="259" r:id="rId11"/>
    <p:sldId id="268" r:id="rId12"/>
    <p:sldId id="270" r:id="rId13"/>
    <p:sldId id="271" r:id="rId14"/>
    <p:sldId id="272" r:id="rId15"/>
    <p:sldId id="269" r:id="rId16"/>
    <p:sldId id="290" r:id="rId17"/>
    <p:sldId id="274" r:id="rId18"/>
    <p:sldId id="291" r:id="rId19"/>
    <p:sldId id="292" r:id="rId20"/>
    <p:sldId id="284" r:id="rId21"/>
    <p:sldId id="285" r:id="rId22"/>
    <p:sldId id="287" r:id="rId23"/>
    <p:sldId id="288" r:id="rId24"/>
    <p:sldId id="299" r:id="rId25"/>
    <p:sldId id="289"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66" autoAdjust="0"/>
    <p:restoredTop sz="94660"/>
  </p:normalViewPr>
  <p:slideViewPr>
    <p:cSldViewPr snapToGrid="0">
      <p:cViewPr varScale="1">
        <p:scale>
          <a:sx n="94" d="100"/>
          <a:sy n="94" d="100"/>
        </p:scale>
        <p:origin x="1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086" tIns="48043" rIns="96086" bIns="4804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8"/>
          </a:xfrm>
          <a:prstGeom prst="rect">
            <a:avLst/>
          </a:prstGeom>
        </p:spPr>
        <p:txBody>
          <a:bodyPr vert="horz" lIns="96086" tIns="48043" rIns="96086" bIns="48043" rtlCol="0"/>
          <a:lstStyle>
            <a:lvl1pPr algn="r">
              <a:defRPr sz="1300"/>
            </a:lvl1pPr>
          </a:lstStyle>
          <a:p>
            <a:fld id="{B8CE0AD8-25B7-43EF-A540-BE7E181BCEAC}" type="datetimeFigureOut">
              <a:rPr lang="en-US" smtClean="0"/>
              <a:t>11/10/2016</a:t>
            </a:fld>
            <a:endParaRPr lang="en-US"/>
          </a:p>
        </p:txBody>
      </p:sp>
      <p:sp>
        <p:nvSpPr>
          <p:cNvPr id="4" name="Footer Placeholder 3"/>
          <p:cNvSpPr>
            <a:spLocks noGrp="1"/>
          </p:cNvSpPr>
          <p:nvPr>
            <p:ph type="ftr" sz="quarter" idx="2"/>
          </p:nvPr>
        </p:nvSpPr>
        <p:spPr>
          <a:xfrm>
            <a:off x="0" y="9119476"/>
            <a:ext cx="3169920" cy="481727"/>
          </a:xfrm>
          <a:prstGeom prst="rect">
            <a:avLst/>
          </a:prstGeom>
        </p:spPr>
        <p:txBody>
          <a:bodyPr vert="horz" lIns="96086" tIns="48043" rIns="96086" bIns="4804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6"/>
            <a:ext cx="3169920" cy="481727"/>
          </a:xfrm>
          <a:prstGeom prst="rect">
            <a:avLst/>
          </a:prstGeom>
        </p:spPr>
        <p:txBody>
          <a:bodyPr vert="horz" lIns="96086" tIns="48043" rIns="96086" bIns="48043" rtlCol="0" anchor="b"/>
          <a:lstStyle>
            <a:lvl1pPr algn="r">
              <a:defRPr sz="1300"/>
            </a:lvl1pPr>
          </a:lstStyle>
          <a:p>
            <a:fld id="{1F74EAD8-FB0F-4021-B5FC-6AC4BFD3FFC0}" type="slidenum">
              <a:rPr lang="en-US" smtClean="0"/>
              <a:t>‹#›</a:t>
            </a:fld>
            <a:endParaRPr lang="en-US"/>
          </a:p>
        </p:txBody>
      </p:sp>
    </p:spTree>
    <p:extLst>
      <p:ext uri="{BB962C8B-B14F-4D97-AF65-F5344CB8AC3E}">
        <p14:creationId xmlns:p14="http://schemas.microsoft.com/office/powerpoint/2010/main" val="3295492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086" tIns="48043" rIns="96086" bIns="48043" rtlCol="0"/>
          <a:lstStyle>
            <a:lvl1pPr algn="l">
              <a:defRPr sz="1300"/>
            </a:lvl1pPr>
          </a:lstStyle>
          <a:p>
            <a:endParaRPr lang="en-US"/>
          </a:p>
        </p:txBody>
      </p:sp>
      <p:sp>
        <p:nvSpPr>
          <p:cNvPr id="3" name="Date Placeholder 2"/>
          <p:cNvSpPr>
            <a:spLocks noGrp="1"/>
          </p:cNvSpPr>
          <p:nvPr>
            <p:ph type="dt" idx="1"/>
          </p:nvPr>
        </p:nvSpPr>
        <p:spPr>
          <a:xfrm>
            <a:off x="4143587" y="0"/>
            <a:ext cx="3169920" cy="481728"/>
          </a:xfrm>
          <a:prstGeom prst="rect">
            <a:avLst/>
          </a:prstGeom>
        </p:spPr>
        <p:txBody>
          <a:bodyPr vert="horz" lIns="96086" tIns="48043" rIns="96086" bIns="48043" rtlCol="0"/>
          <a:lstStyle>
            <a:lvl1pPr algn="r">
              <a:defRPr sz="1300"/>
            </a:lvl1pPr>
          </a:lstStyle>
          <a:p>
            <a:fld id="{FBFE0708-AB83-45C1-B5ED-B4C6721B6CAF}" type="datetimeFigureOut">
              <a:rPr lang="en-US" smtClean="0"/>
              <a:t>11/10/2016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086" tIns="48043" rIns="96086" bIns="48043" rtlCol="0" anchor="ctr"/>
          <a:lstStyle/>
          <a:p>
            <a:endParaRPr lang="en-US"/>
          </a:p>
        </p:txBody>
      </p:sp>
      <p:sp>
        <p:nvSpPr>
          <p:cNvPr id="5" name="Notes Placeholder 4"/>
          <p:cNvSpPr>
            <a:spLocks noGrp="1"/>
          </p:cNvSpPr>
          <p:nvPr>
            <p:ph type="body" sz="quarter" idx="3"/>
          </p:nvPr>
        </p:nvSpPr>
        <p:spPr>
          <a:xfrm>
            <a:off x="731520" y="4620579"/>
            <a:ext cx="5852160" cy="3780473"/>
          </a:xfrm>
          <a:prstGeom prst="rect">
            <a:avLst/>
          </a:prstGeom>
        </p:spPr>
        <p:txBody>
          <a:bodyPr vert="horz" lIns="96086" tIns="48043" rIns="96086" bIns="480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6"/>
            <a:ext cx="3169920" cy="481727"/>
          </a:xfrm>
          <a:prstGeom prst="rect">
            <a:avLst/>
          </a:prstGeom>
        </p:spPr>
        <p:txBody>
          <a:bodyPr vert="horz" lIns="96086" tIns="48043" rIns="96086" bIns="4804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6"/>
            <a:ext cx="3169920" cy="481727"/>
          </a:xfrm>
          <a:prstGeom prst="rect">
            <a:avLst/>
          </a:prstGeom>
        </p:spPr>
        <p:txBody>
          <a:bodyPr vert="horz" lIns="96086" tIns="48043" rIns="96086" bIns="48043" rtlCol="0" anchor="b"/>
          <a:lstStyle>
            <a:lvl1pPr algn="r">
              <a:defRPr sz="1300"/>
            </a:lvl1pPr>
          </a:lstStyle>
          <a:p>
            <a:fld id="{AD03C515-D684-48A7-A76C-FBED99359B05}" type="slidenum">
              <a:rPr lang="en-US" smtClean="0"/>
              <a:t>‹#›</a:t>
            </a:fld>
            <a:endParaRPr lang="en-US"/>
          </a:p>
        </p:txBody>
      </p:sp>
    </p:spTree>
    <p:extLst>
      <p:ext uri="{BB962C8B-B14F-4D97-AF65-F5344CB8AC3E}">
        <p14:creationId xmlns:p14="http://schemas.microsoft.com/office/powerpoint/2010/main" val="159526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3C515-D684-48A7-A76C-FBED99359B05}" type="slidenum">
              <a:rPr lang="en-US" smtClean="0"/>
              <a:t>1</a:t>
            </a:fld>
            <a:endParaRPr lang="en-US"/>
          </a:p>
        </p:txBody>
      </p:sp>
    </p:spTree>
    <p:extLst>
      <p:ext uri="{BB962C8B-B14F-4D97-AF65-F5344CB8AC3E}">
        <p14:creationId xmlns:p14="http://schemas.microsoft.com/office/powerpoint/2010/main" val="39873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3C515-D684-48A7-A76C-FBED99359B05}" type="slidenum">
              <a:rPr lang="en-US" smtClean="0"/>
              <a:t>2</a:t>
            </a:fld>
            <a:endParaRPr lang="en-US"/>
          </a:p>
        </p:txBody>
      </p:sp>
    </p:spTree>
    <p:extLst>
      <p:ext uri="{BB962C8B-B14F-4D97-AF65-F5344CB8AC3E}">
        <p14:creationId xmlns:p14="http://schemas.microsoft.com/office/powerpoint/2010/main" val="201651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FDE4F7-7611-46CB-8A99-E83549C189D0}" type="datetime1">
              <a:rPr lang="en-US" smtClean="0"/>
              <a:t>11/10/2016</a:t>
            </a:fld>
            <a:endParaRPr lang="en-US"/>
          </a:p>
        </p:txBody>
      </p:sp>
      <p:sp>
        <p:nvSpPr>
          <p:cNvPr id="5" name="Footer Placeholder 4"/>
          <p:cNvSpPr>
            <a:spLocks noGrp="1"/>
          </p:cNvSpPr>
          <p:nvPr>
            <p:ph type="ftr" sz="quarter" idx="11"/>
          </p:nvPr>
        </p:nvSpPr>
        <p:spPr/>
        <p:txBody>
          <a:bodyPr/>
          <a:lstStyle/>
          <a:p>
            <a:r>
              <a:rPr lang="en-US" smtClean="0"/>
              <a:t>revised 2/22/16</a:t>
            </a:r>
            <a:endParaRPr lang="en-US"/>
          </a:p>
        </p:txBody>
      </p:sp>
      <p:sp>
        <p:nvSpPr>
          <p:cNvPr id="6" name="Slide Number Placeholder 5"/>
          <p:cNvSpPr>
            <a:spLocks noGrp="1"/>
          </p:cNvSpPr>
          <p:nvPr>
            <p:ph type="sldNum" sz="quarter" idx="12"/>
          </p:nvPr>
        </p:nvSpPr>
        <p:spPr/>
        <p:txBody>
          <a:bodyPr/>
          <a:lstStyle/>
          <a:p>
            <a:fld id="{5C135947-7092-4B1A-A233-50437DC1A996}" type="slidenum">
              <a:rPr lang="en-US" smtClean="0"/>
              <a:t>‹#›</a:t>
            </a:fld>
            <a:endParaRPr lang="en-US"/>
          </a:p>
        </p:txBody>
      </p:sp>
    </p:spTree>
    <p:extLst>
      <p:ext uri="{BB962C8B-B14F-4D97-AF65-F5344CB8AC3E}">
        <p14:creationId xmlns:p14="http://schemas.microsoft.com/office/powerpoint/2010/main" val="114588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A6EB1-BA9B-40E2-91D4-6388B322997B}" type="datetime1">
              <a:rPr lang="en-US" smtClean="0"/>
              <a:t>11/10/2016</a:t>
            </a:fld>
            <a:endParaRPr lang="en-US"/>
          </a:p>
        </p:txBody>
      </p:sp>
      <p:sp>
        <p:nvSpPr>
          <p:cNvPr id="5" name="Footer Placeholder 4"/>
          <p:cNvSpPr>
            <a:spLocks noGrp="1"/>
          </p:cNvSpPr>
          <p:nvPr>
            <p:ph type="ftr" sz="quarter" idx="11"/>
          </p:nvPr>
        </p:nvSpPr>
        <p:spPr/>
        <p:txBody>
          <a:bodyPr/>
          <a:lstStyle/>
          <a:p>
            <a:r>
              <a:rPr lang="en-US" smtClean="0"/>
              <a:t>revised 2/22/16</a:t>
            </a:r>
            <a:endParaRPr lang="en-US"/>
          </a:p>
        </p:txBody>
      </p:sp>
      <p:sp>
        <p:nvSpPr>
          <p:cNvPr id="6" name="Slide Number Placeholder 5"/>
          <p:cNvSpPr>
            <a:spLocks noGrp="1"/>
          </p:cNvSpPr>
          <p:nvPr>
            <p:ph type="sldNum" sz="quarter" idx="12"/>
          </p:nvPr>
        </p:nvSpPr>
        <p:spPr/>
        <p:txBody>
          <a:bodyPr/>
          <a:lstStyle/>
          <a:p>
            <a:fld id="{5C135947-7092-4B1A-A233-50437DC1A996}" type="slidenum">
              <a:rPr lang="en-US" smtClean="0"/>
              <a:t>‹#›</a:t>
            </a:fld>
            <a:endParaRPr lang="en-US"/>
          </a:p>
        </p:txBody>
      </p:sp>
    </p:spTree>
    <p:extLst>
      <p:ext uri="{BB962C8B-B14F-4D97-AF65-F5344CB8AC3E}">
        <p14:creationId xmlns:p14="http://schemas.microsoft.com/office/powerpoint/2010/main" val="202421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D6C95-E81F-432E-AB9E-AB46099DB2C6}" type="datetime1">
              <a:rPr lang="en-US" smtClean="0"/>
              <a:t>11/10/2016</a:t>
            </a:fld>
            <a:endParaRPr lang="en-US"/>
          </a:p>
        </p:txBody>
      </p:sp>
      <p:sp>
        <p:nvSpPr>
          <p:cNvPr id="5" name="Footer Placeholder 4"/>
          <p:cNvSpPr>
            <a:spLocks noGrp="1"/>
          </p:cNvSpPr>
          <p:nvPr>
            <p:ph type="ftr" sz="quarter" idx="11"/>
          </p:nvPr>
        </p:nvSpPr>
        <p:spPr/>
        <p:txBody>
          <a:bodyPr/>
          <a:lstStyle/>
          <a:p>
            <a:r>
              <a:rPr lang="en-US" smtClean="0"/>
              <a:t>revised 2/22/16</a:t>
            </a:r>
            <a:endParaRPr lang="en-US"/>
          </a:p>
        </p:txBody>
      </p:sp>
      <p:sp>
        <p:nvSpPr>
          <p:cNvPr id="6" name="Slide Number Placeholder 5"/>
          <p:cNvSpPr>
            <a:spLocks noGrp="1"/>
          </p:cNvSpPr>
          <p:nvPr>
            <p:ph type="sldNum" sz="quarter" idx="12"/>
          </p:nvPr>
        </p:nvSpPr>
        <p:spPr/>
        <p:txBody>
          <a:bodyPr/>
          <a:lstStyle/>
          <a:p>
            <a:fld id="{5C135947-7092-4B1A-A233-50437DC1A996}" type="slidenum">
              <a:rPr lang="en-US" smtClean="0"/>
              <a:t>‹#›</a:t>
            </a:fld>
            <a:endParaRPr lang="en-US"/>
          </a:p>
        </p:txBody>
      </p:sp>
    </p:spTree>
    <p:extLst>
      <p:ext uri="{BB962C8B-B14F-4D97-AF65-F5344CB8AC3E}">
        <p14:creationId xmlns:p14="http://schemas.microsoft.com/office/powerpoint/2010/main" val="345004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49C5C-348F-4E00-9504-51EE6E715CA0}" type="datetime1">
              <a:rPr lang="en-US" smtClean="0"/>
              <a:t>11/10/2016</a:t>
            </a:fld>
            <a:endParaRPr lang="en-US"/>
          </a:p>
        </p:txBody>
      </p:sp>
      <p:sp>
        <p:nvSpPr>
          <p:cNvPr id="5" name="Footer Placeholder 4"/>
          <p:cNvSpPr>
            <a:spLocks noGrp="1"/>
          </p:cNvSpPr>
          <p:nvPr>
            <p:ph type="ftr" sz="quarter" idx="11"/>
          </p:nvPr>
        </p:nvSpPr>
        <p:spPr/>
        <p:txBody>
          <a:bodyPr/>
          <a:lstStyle/>
          <a:p>
            <a:r>
              <a:rPr lang="en-US" smtClean="0"/>
              <a:t>revised 2/22/16</a:t>
            </a:r>
            <a:endParaRPr lang="en-US"/>
          </a:p>
        </p:txBody>
      </p:sp>
      <p:sp>
        <p:nvSpPr>
          <p:cNvPr id="6" name="Slide Number Placeholder 5"/>
          <p:cNvSpPr>
            <a:spLocks noGrp="1"/>
          </p:cNvSpPr>
          <p:nvPr>
            <p:ph type="sldNum" sz="quarter" idx="12"/>
          </p:nvPr>
        </p:nvSpPr>
        <p:spPr/>
        <p:txBody>
          <a:bodyPr/>
          <a:lstStyle/>
          <a:p>
            <a:fld id="{5C135947-7092-4B1A-A233-50437DC1A996}" type="slidenum">
              <a:rPr lang="en-US" smtClean="0"/>
              <a:t>‹#›</a:t>
            </a:fld>
            <a:endParaRPr lang="en-US"/>
          </a:p>
        </p:txBody>
      </p:sp>
    </p:spTree>
    <p:extLst>
      <p:ext uri="{BB962C8B-B14F-4D97-AF65-F5344CB8AC3E}">
        <p14:creationId xmlns:p14="http://schemas.microsoft.com/office/powerpoint/2010/main" val="396637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B0CA29-B346-4CDF-93FB-2DD686E1805C}" type="datetime1">
              <a:rPr lang="en-US" smtClean="0"/>
              <a:t>11/10/2016</a:t>
            </a:fld>
            <a:endParaRPr lang="en-US"/>
          </a:p>
        </p:txBody>
      </p:sp>
      <p:sp>
        <p:nvSpPr>
          <p:cNvPr id="5" name="Footer Placeholder 4"/>
          <p:cNvSpPr>
            <a:spLocks noGrp="1"/>
          </p:cNvSpPr>
          <p:nvPr>
            <p:ph type="ftr" sz="quarter" idx="11"/>
          </p:nvPr>
        </p:nvSpPr>
        <p:spPr/>
        <p:txBody>
          <a:bodyPr/>
          <a:lstStyle/>
          <a:p>
            <a:r>
              <a:rPr lang="en-US" smtClean="0"/>
              <a:t>revised 2/22/16</a:t>
            </a:r>
            <a:endParaRPr lang="en-US"/>
          </a:p>
        </p:txBody>
      </p:sp>
      <p:sp>
        <p:nvSpPr>
          <p:cNvPr id="6" name="Slide Number Placeholder 5"/>
          <p:cNvSpPr>
            <a:spLocks noGrp="1"/>
          </p:cNvSpPr>
          <p:nvPr>
            <p:ph type="sldNum" sz="quarter" idx="12"/>
          </p:nvPr>
        </p:nvSpPr>
        <p:spPr/>
        <p:txBody>
          <a:bodyPr/>
          <a:lstStyle/>
          <a:p>
            <a:fld id="{5C135947-7092-4B1A-A233-50437DC1A996}" type="slidenum">
              <a:rPr lang="en-US" smtClean="0"/>
              <a:t>‹#›</a:t>
            </a:fld>
            <a:endParaRPr lang="en-US"/>
          </a:p>
        </p:txBody>
      </p:sp>
    </p:spTree>
    <p:extLst>
      <p:ext uri="{BB962C8B-B14F-4D97-AF65-F5344CB8AC3E}">
        <p14:creationId xmlns:p14="http://schemas.microsoft.com/office/powerpoint/2010/main" val="40682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8EC12C-2040-4ADB-887E-1DCD6631893E}" type="datetime1">
              <a:rPr lang="en-US" smtClean="0"/>
              <a:t>11/10/2016</a:t>
            </a:fld>
            <a:endParaRPr lang="en-US"/>
          </a:p>
        </p:txBody>
      </p:sp>
      <p:sp>
        <p:nvSpPr>
          <p:cNvPr id="6" name="Footer Placeholder 5"/>
          <p:cNvSpPr>
            <a:spLocks noGrp="1"/>
          </p:cNvSpPr>
          <p:nvPr>
            <p:ph type="ftr" sz="quarter" idx="11"/>
          </p:nvPr>
        </p:nvSpPr>
        <p:spPr/>
        <p:txBody>
          <a:bodyPr/>
          <a:lstStyle/>
          <a:p>
            <a:r>
              <a:rPr lang="en-US" smtClean="0"/>
              <a:t>revised 2/22/16</a:t>
            </a:r>
            <a:endParaRPr lang="en-US"/>
          </a:p>
        </p:txBody>
      </p:sp>
      <p:sp>
        <p:nvSpPr>
          <p:cNvPr id="7" name="Slide Number Placeholder 6"/>
          <p:cNvSpPr>
            <a:spLocks noGrp="1"/>
          </p:cNvSpPr>
          <p:nvPr>
            <p:ph type="sldNum" sz="quarter" idx="12"/>
          </p:nvPr>
        </p:nvSpPr>
        <p:spPr/>
        <p:txBody>
          <a:bodyPr/>
          <a:lstStyle/>
          <a:p>
            <a:fld id="{5C135947-7092-4B1A-A233-50437DC1A996}" type="slidenum">
              <a:rPr lang="en-US" smtClean="0"/>
              <a:t>‹#›</a:t>
            </a:fld>
            <a:endParaRPr lang="en-US"/>
          </a:p>
        </p:txBody>
      </p:sp>
    </p:spTree>
    <p:extLst>
      <p:ext uri="{BB962C8B-B14F-4D97-AF65-F5344CB8AC3E}">
        <p14:creationId xmlns:p14="http://schemas.microsoft.com/office/powerpoint/2010/main" val="242867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E4CD4B-AF69-4D86-A57A-40BCF67620D6}" type="datetime1">
              <a:rPr lang="en-US" smtClean="0"/>
              <a:t>11/10/2016</a:t>
            </a:fld>
            <a:endParaRPr lang="en-US"/>
          </a:p>
        </p:txBody>
      </p:sp>
      <p:sp>
        <p:nvSpPr>
          <p:cNvPr id="8" name="Footer Placeholder 7"/>
          <p:cNvSpPr>
            <a:spLocks noGrp="1"/>
          </p:cNvSpPr>
          <p:nvPr>
            <p:ph type="ftr" sz="quarter" idx="11"/>
          </p:nvPr>
        </p:nvSpPr>
        <p:spPr/>
        <p:txBody>
          <a:bodyPr/>
          <a:lstStyle/>
          <a:p>
            <a:r>
              <a:rPr lang="en-US" smtClean="0"/>
              <a:t>revised 2/22/16</a:t>
            </a:r>
            <a:endParaRPr lang="en-US"/>
          </a:p>
        </p:txBody>
      </p:sp>
      <p:sp>
        <p:nvSpPr>
          <p:cNvPr id="9" name="Slide Number Placeholder 8"/>
          <p:cNvSpPr>
            <a:spLocks noGrp="1"/>
          </p:cNvSpPr>
          <p:nvPr>
            <p:ph type="sldNum" sz="quarter" idx="12"/>
          </p:nvPr>
        </p:nvSpPr>
        <p:spPr/>
        <p:txBody>
          <a:bodyPr/>
          <a:lstStyle/>
          <a:p>
            <a:fld id="{5C135947-7092-4B1A-A233-50437DC1A996}" type="slidenum">
              <a:rPr lang="en-US" smtClean="0"/>
              <a:t>‹#›</a:t>
            </a:fld>
            <a:endParaRPr lang="en-US"/>
          </a:p>
        </p:txBody>
      </p:sp>
    </p:spTree>
    <p:extLst>
      <p:ext uri="{BB962C8B-B14F-4D97-AF65-F5344CB8AC3E}">
        <p14:creationId xmlns:p14="http://schemas.microsoft.com/office/powerpoint/2010/main" val="315957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904F5-40EC-41B2-A102-9B81841039C5}" type="datetime1">
              <a:rPr lang="en-US" smtClean="0"/>
              <a:t>11/10/2016</a:t>
            </a:fld>
            <a:endParaRPr lang="en-US"/>
          </a:p>
        </p:txBody>
      </p:sp>
      <p:sp>
        <p:nvSpPr>
          <p:cNvPr id="4" name="Footer Placeholder 3"/>
          <p:cNvSpPr>
            <a:spLocks noGrp="1"/>
          </p:cNvSpPr>
          <p:nvPr>
            <p:ph type="ftr" sz="quarter" idx="11"/>
          </p:nvPr>
        </p:nvSpPr>
        <p:spPr/>
        <p:txBody>
          <a:bodyPr/>
          <a:lstStyle/>
          <a:p>
            <a:r>
              <a:rPr lang="en-US" smtClean="0"/>
              <a:t>revised 2/22/16</a:t>
            </a:r>
            <a:endParaRPr lang="en-US"/>
          </a:p>
        </p:txBody>
      </p:sp>
      <p:sp>
        <p:nvSpPr>
          <p:cNvPr id="5" name="Slide Number Placeholder 4"/>
          <p:cNvSpPr>
            <a:spLocks noGrp="1"/>
          </p:cNvSpPr>
          <p:nvPr>
            <p:ph type="sldNum" sz="quarter" idx="12"/>
          </p:nvPr>
        </p:nvSpPr>
        <p:spPr/>
        <p:txBody>
          <a:bodyPr/>
          <a:lstStyle/>
          <a:p>
            <a:fld id="{5C135947-7092-4B1A-A233-50437DC1A996}" type="slidenum">
              <a:rPr lang="en-US" smtClean="0"/>
              <a:t>‹#›</a:t>
            </a:fld>
            <a:endParaRPr lang="en-US"/>
          </a:p>
        </p:txBody>
      </p:sp>
    </p:spTree>
    <p:extLst>
      <p:ext uri="{BB962C8B-B14F-4D97-AF65-F5344CB8AC3E}">
        <p14:creationId xmlns:p14="http://schemas.microsoft.com/office/powerpoint/2010/main" val="177482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E47D7-92DD-4253-9BE2-B8993554932E}" type="datetime1">
              <a:rPr lang="en-US" smtClean="0"/>
              <a:t>11/10/2016</a:t>
            </a:fld>
            <a:endParaRPr lang="en-US"/>
          </a:p>
        </p:txBody>
      </p:sp>
      <p:sp>
        <p:nvSpPr>
          <p:cNvPr id="3" name="Footer Placeholder 2"/>
          <p:cNvSpPr>
            <a:spLocks noGrp="1"/>
          </p:cNvSpPr>
          <p:nvPr>
            <p:ph type="ftr" sz="quarter" idx="11"/>
          </p:nvPr>
        </p:nvSpPr>
        <p:spPr/>
        <p:txBody>
          <a:bodyPr/>
          <a:lstStyle/>
          <a:p>
            <a:r>
              <a:rPr lang="en-US" smtClean="0"/>
              <a:t>revised 2/22/16</a:t>
            </a:r>
            <a:endParaRPr lang="en-US"/>
          </a:p>
        </p:txBody>
      </p:sp>
      <p:sp>
        <p:nvSpPr>
          <p:cNvPr id="4" name="Slide Number Placeholder 3"/>
          <p:cNvSpPr>
            <a:spLocks noGrp="1"/>
          </p:cNvSpPr>
          <p:nvPr>
            <p:ph type="sldNum" sz="quarter" idx="12"/>
          </p:nvPr>
        </p:nvSpPr>
        <p:spPr/>
        <p:txBody>
          <a:bodyPr/>
          <a:lstStyle/>
          <a:p>
            <a:fld id="{5C135947-7092-4B1A-A233-50437DC1A996}" type="slidenum">
              <a:rPr lang="en-US" smtClean="0"/>
              <a:t>‹#›</a:t>
            </a:fld>
            <a:endParaRPr lang="en-US"/>
          </a:p>
        </p:txBody>
      </p:sp>
    </p:spTree>
    <p:extLst>
      <p:ext uri="{BB962C8B-B14F-4D97-AF65-F5344CB8AC3E}">
        <p14:creationId xmlns:p14="http://schemas.microsoft.com/office/powerpoint/2010/main" val="325360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EC3A8-F25F-4BBC-9A85-CDCB07E49898}" type="datetime1">
              <a:rPr lang="en-US" smtClean="0"/>
              <a:t>11/10/2016</a:t>
            </a:fld>
            <a:endParaRPr lang="en-US"/>
          </a:p>
        </p:txBody>
      </p:sp>
      <p:sp>
        <p:nvSpPr>
          <p:cNvPr id="6" name="Footer Placeholder 5"/>
          <p:cNvSpPr>
            <a:spLocks noGrp="1"/>
          </p:cNvSpPr>
          <p:nvPr>
            <p:ph type="ftr" sz="quarter" idx="11"/>
          </p:nvPr>
        </p:nvSpPr>
        <p:spPr/>
        <p:txBody>
          <a:bodyPr/>
          <a:lstStyle/>
          <a:p>
            <a:r>
              <a:rPr lang="en-US" smtClean="0"/>
              <a:t>revised 2/22/16</a:t>
            </a:r>
            <a:endParaRPr lang="en-US"/>
          </a:p>
        </p:txBody>
      </p:sp>
      <p:sp>
        <p:nvSpPr>
          <p:cNvPr id="7" name="Slide Number Placeholder 6"/>
          <p:cNvSpPr>
            <a:spLocks noGrp="1"/>
          </p:cNvSpPr>
          <p:nvPr>
            <p:ph type="sldNum" sz="quarter" idx="12"/>
          </p:nvPr>
        </p:nvSpPr>
        <p:spPr/>
        <p:txBody>
          <a:bodyPr/>
          <a:lstStyle/>
          <a:p>
            <a:fld id="{5C135947-7092-4B1A-A233-50437DC1A996}" type="slidenum">
              <a:rPr lang="en-US" smtClean="0"/>
              <a:t>‹#›</a:t>
            </a:fld>
            <a:endParaRPr lang="en-US"/>
          </a:p>
        </p:txBody>
      </p:sp>
    </p:spTree>
    <p:extLst>
      <p:ext uri="{BB962C8B-B14F-4D97-AF65-F5344CB8AC3E}">
        <p14:creationId xmlns:p14="http://schemas.microsoft.com/office/powerpoint/2010/main" val="287946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27A00-C9B4-4133-974E-5C4ADFC05F45}" type="datetime1">
              <a:rPr lang="en-US" smtClean="0"/>
              <a:t>11/10/2016</a:t>
            </a:fld>
            <a:endParaRPr lang="en-US"/>
          </a:p>
        </p:txBody>
      </p:sp>
      <p:sp>
        <p:nvSpPr>
          <p:cNvPr id="6" name="Footer Placeholder 5"/>
          <p:cNvSpPr>
            <a:spLocks noGrp="1"/>
          </p:cNvSpPr>
          <p:nvPr>
            <p:ph type="ftr" sz="quarter" idx="11"/>
          </p:nvPr>
        </p:nvSpPr>
        <p:spPr/>
        <p:txBody>
          <a:bodyPr/>
          <a:lstStyle/>
          <a:p>
            <a:r>
              <a:rPr lang="en-US" smtClean="0"/>
              <a:t>revised 2/22/16</a:t>
            </a:r>
            <a:endParaRPr lang="en-US"/>
          </a:p>
        </p:txBody>
      </p:sp>
      <p:sp>
        <p:nvSpPr>
          <p:cNvPr id="7" name="Slide Number Placeholder 6"/>
          <p:cNvSpPr>
            <a:spLocks noGrp="1"/>
          </p:cNvSpPr>
          <p:nvPr>
            <p:ph type="sldNum" sz="quarter" idx="12"/>
          </p:nvPr>
        </p:nvSpPr>
        <p:spPr/>
        <p:txBody>
          <a:bodyPr/>
          <a:lstStyle/>
          <a:p>
            <a:fld id="{5C135947-7092-4B1A-A233-50437DC1A996}" type="slidenum">
              <a:rPr lang="en-US" smtClean="0"/>
              <a:t>‹#›</a:t>
            </a:fld>
            <a:endParaRPr lang="en-US"/>
          </a:p>
        </p:txBody>
      </p:sp>
    </p:spTree>
    <p:extLst>
      <p:ext uri="{BB962C8B-B14F-4D97-AF65-F5344CB8AC3E}">
        <p14:creationId xmlns:p14="http://schemas.microsoft.com/office/powerpoint/2010/main" val="259081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9C54B-46A9-4E5D-8E2A-1F6811E8E690}" type="datetime1">
              <a:rPr lang="en-US" smtClean="0"/>
              <a:t>11/10/2016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revised 2/22/16</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35947-7092-4B1A-A233-50437DC1A996}" type="slidenum">
              <a:rPr lang="en-US" smtClean="0"/>
              <a:t>‹#›</a:t>
            </a:fld>
            <a:endParaRPr lang="en-US"/>
          </a:p>
        </p:txBody>
      </p:sp>
    </p:spTree>
    <p:extLst>
      <p:ext uri="{BB962C8B-B14F-4D97-AF65-F5344CB8AC3E}">
        <p14:creationId xmlns:p14="http://schemas.microsoft.com/office/powerpoint/2010/main" val="300524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ouisville.edu/communityengagement/community-engagement-partnership-1/community-engagement-partnershi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pat.smith@louisville.edu"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ouisville.edu/communityengagement/community-engagement-partnership-1"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pat.smith@louisvill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2467" y="422854"/>
            <a:ext cx="7552068" cy="646331"/>
          </a:xfrm>
          <a:prstGeom prst="rect">
            <a:avLst/>
          </a:prstGeom>
        </p:spPr>
        <p:txBody>
          <a:bodyPr wrap="none">
            <a:spAutoFit/>
          </a:bodyPr>
          <a:lstStyle/>
          <a:p>
            <a:pPr algn="ctr">
              <a:spcAft>
                <a:spcPts val="1500"/>
              </a:spcAft>
            </a:pPr>
            <a:r>
              <a:rPr lang="en-US" sz="3600" kern="1400" spc="25"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Partnership Data Collection Manual</a:t>
            </a:r>
            <a:endParaRPr lang="en-US" sz="3600" kern="1400" spc="25"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696688" y="1099165"/>
            <a:ext cx="6391558" cy="369332"/>
          </a:xfrm>
          <a:prstGeom prst="rect">
            <a:avLst/>
          </a:prstGeom>
        </p:spPr>
        <p:txBody>
          <a:bodyPr wrap="none">
            <a:spAutoFit/>
          </a:bodyPr>
          <a:lstStyle/>
          <a:p>
            <a:r>
              <a:rPr lang="en-US" b="1" i="1" dirty="0" smtClean="0">
                <a:effectLst/>
                <a:latin typeface="Arial" panose="020B0604020202020204" pitchFamily="34" charset="0"/>
                <a:ea typeface="Times New Roman" panose="02020603050405020304" pitchFamily="18" charset="0"/>
                <a:cs typeface="Arial" panose="020B0604020202020204" pitchFamily="34" charset="0"/>
              </a:rPr>
              <a:t>Office of the Vice President for Community Engagement </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930109" y="1466525"/>
            <a:ext cx="9696783" cy="4093172"/>
          </a:xfrm>
          <a:prstGeom prst="rect">
            <a:avLst/>
          </a:prstGeom>
        </p:spPr>
        <p:txBody>
          <a:bodyPr wrap="square">
            <a:spAutoFit/>
          </a:bodyPr>
          <a:lstStyle/>
          <a:p>
            <a:pPr>
              <a:lnSpc>
                <a:spcPct val="115000"/>
              </a:lnSpc>
              <a:spcAft>
                <a:spcPts val="1000"/>
              </a:spcAft>
            </a:pPr>
            <a:r>
              <a:rPr lang="en-US" sz="2000" dirty="0"/>
              <a:t>The purpose of the Community Engagement Partnership data collection system is to enable the University of Louisville to report on its outreach and engagement activities. It allows academic and administrative units to explore </a:t>
            </a:r>
            <a:r>
              <a:rPr lang="en-US" sz="2000" dirty="0" err="1"/>
              <a:t>UofL</a:t>
            </a:r>
            <a:r>
              <a:rPr lang="en-US" sz="2000" dirty="0"/>
              <a:t> partnership activities through a range of categories, and to share reports about the work we do with the community. The database provides information that demonstrates the ways in which faculty, staff, and students are partnering with the community and the ways in which the university serves the local community, the state, the region, the nation and around the world</a:t>
            </a:r>
            <a:r>
              <a:rPr lang="en-US" sz="2000" dirty="0" smtClean="0"/>
              <a:t>.</a:t>
            </a:r>
          </a:p>
          <a:p>
            <a:pPr>
              <a:lnSpc>
                <a:spcPct val="115000"/>
              </a:lnSpc>
              <a:spcAft>
                <a:spcPts val="1000"/>
              </a:spcAft>
            </a:pPr>
            <a:r>
              <a:rPr lang="en-US" sz="2000" dirty="0" smtClean="0">
                <a:ea typeface="Times New Roman" panose="02020603050405020304" pitchFamily="18" charset="0"/>
                <a:cs typeface="Arial" panose="020B0604020202020204" pitchFamily="34" charset="0"/>
              </a:rPr>
              <a:t>This data is critical for reporting on Community Engagement across the institution and is used for reporting and assessment processes related to </a:t>
            </a:r>
            <a:r>
              <a:rPr lang="en-US" sz="2000" b="1" dirty="0" smtClean="0">
                <a:solidFill>
                  <a:srgbClr val="FF0000"/>
                </a:solidFill>
                <a:ea typeface="Times New Roman" panose="02020603050405020304" pitchFamily="18" charset="0"/>
                <a:cs typeface="Arial" panose="020B0604020202020204" pitchFamily="34" charset="0"/>
              </a:rPr>
              <a:t>the President’s 2020 Plan Scorecard</a:t>
            </a:r>
            <a:r>
              <a:rPr lang="en-US" sz="2000" dirty="0" smtClean="0">
                <a:ea typeface="Times New Roman" panose="02020603050405020304" pitchFamily="18" charset="0"/>
                <a:cs typeface="Arial" panose="020B0604020202020204" pitchFamily="34" charset="0"/>
              </a:rPr>
              <a:t>,</a:t>
            </a:r>
            <a:r>
              <a:rPr lang="en-US" sz="2000" dirty="0" smtClean="0">
                <a:solidFill>
                  <a:srgbClr val="FF0000"/>
                </a:solidFill>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the </a:t>
            </a:r>
            <a:r>
              <a:rPr lang="en-US" sz="2000" b="1" dirty="0" smtClean="0">
                <a:solidFill>
                  <a:srgbClr val="FF0000"/>
                </a:solidFill>
                <a:ea typeface="Times New Roman" panose="02020603050405020304" pitchFamily="18" charset="0"/>
                <a:cs typeface="Arial" panose="020B0604020202020204" pitchFamily="34" charset="0"/>
              </a:rPr>
              <a:t>SACS Institutional Accreditation</a:t>
            </a:r>
            <a:r>
              <a:rPr lang="en-US" sz="2000" b="1" dirty="0" smtClean="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process, and for </a:t>
            </a:r>
            <a:r>
              <a:rPr lang="en-US" sz="2000" dirty="0" smtClean="0"/>
              <a:t>affirmation </a:t>
            </a:r>
            <a:r>
              <a:rPr lang="en-US" sz="2000" dirty="0"/>
              <a:t>as </a:t>
            </a:r>
            <a:r>
              <a:rPr lang="en-US" sz="2000" dirty="0" smtClean="0"/>
              <a:t>a </a:t>
            </a:r>
            <a:r>
              <a:rPr lang="en-US" sz="2000" b="1" dirty="0" smtClean="0">
                <a:solidFill>
                  <a:srgbClr val="FF0000"/>
                </a:solidFill>
              </a:rPr>
              <a:t>Carnegie Foundation Community </a:t>
            </a:r>
            <a:r>
              <a:rPr lang="en-US" sz="2000" b="1" dirty="0">
                <a:solidFill>
                  <a:srgbClr val="FF0000"/>
                </a:solidFill>
              </a:rPr>
              <a:t>Engagement </a:t>
            </a:r>
            <a:r>
              <a:rPr lang="en-US" sz="2000" b="1" dirty="0" smtClean="0">
                <a:solidFill>
                  <a:srgbClr val="FF0000"/>
                </a:solidFill>
              </a:rPr>
              <a:t>University.</a:t>
            </a:r>
            <a:endParaRPr lang="en-US" sz="2000" b="1" dirty="0">
              <a:solidFill>
                <a:srgbClr val="FF0000"/>
              </a:solidFill>
            </a:endParaRPr>
          </a:p>
        </p:txBody>
      </p:sp>
      <p:sp>
        <p:nvSpPr>
          <p:cNvPr id="7" name="Footer Placeholder 6"/>
          <p:cNvSpPr>
            <a:spLocks noGrp="1"/>
          </p:cNvSpPr>
          <p:nvPr>
            <p:ph type="ftr" sz="quarter" idx="11"/>
          </p:nvPr>
        </p:nvSpPr>
        <p:spPr/>
        <p:txBody>
          <a:bodyPr/>
          <a:lstStyle/>
          <a:p>
            <a:r>
              <a:rPr lang="en-US" dirty="0" smtClean="0"/>
              <a:t>revised 9/26/16</a:t>
            </a:r>
            <a:endParaRPr lang="en-US" dirty="0"/>
          </a:p>
        </p:txBody>
      </p:sp>
      <p:sp>
        <p:nvSpPr>
          <p:cNvPr id="8" name="Slide Number Placeholder 7"/>
          <p:cNvSpPr>
            <a:spLocks noGrp="1"/>
          </p:cNvSpPr>
          <p:nvPr>
            <p:ph type="sldNum" sz="quarter" idx="12"/>
          </p:nvPr>
        </p:nvSpPr>
        <p:spPr/>
        <p:txBody>
          <a:bodyPr/>
          <a:lstStyle/>
          <a:p>
            <a:fld id="{5C135947-7092-4B1A-A233-50437DC1A996}" type="slidenum">
              <a:rPr lang="en-US" smtClean="0"/>
              <a:t>1</a:t>
            </a:fld>
            <a:endParaRPr lang="en-US"/>
          </a:p>
        </p:txBody>
      </p:sp>
      <p:sp>
        <p:nvSpPr>
          <p:cNvPr id="9" name="TextBox 8"/>
          <p:cNvSpPr txBox="1"/>
          <p:nvPr/>
        </p:nvSpPr>
        <p:spPr>
          <a:xfrm>
            <a:off x="945100" y="5833651"/>
            <a:ext cx="9398114" cy="523220"/>
          </a:xfrm>
          <a:prstGeom prst="rect">
            <a:avLst/>
          </a:prstGeom>
          <a:noFill/>
        </p:spPr>
        <p:txBody>
          <a:bodyPr wrap="square" rtlCol="0">
            <a:spAutoFit/>
          </a:bodyPr>
          <a:lstStyle/>
          <a:p>
            <a:r>
              <a:rPr lang="en-US" sz="1400" dirty="0" smtClean="0">
                <a:hlinkClick r:id="rId3"/>
              </a:rPr>
              <a:t>http://louisville.edu/communityengagement/community-engagement-partnership-1/community-engagement-partnership</a:t>
            </a:r>
            <a:endParaRPr lang="en-US" sz="1400" dirty="0" smtClean="0"/>
          </a:p>
          <a:p>
            <a:endParaRPr lang="en-US" sz="1400" dirty="0"/>
          </a:p>
        </p:txBody>
      </p:sp>
    </p:spTree>
    <p:extLst>
      <p:ext uri="{BB962C8B-B14F-4D97-AF65-F5344CB8AC3E}">
        <p14:creationId xmlns:p14="http://schemas.microsoft.com/office/powerpoint/2010/main" val="3721185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78" y="463414"/>
            <a:ext cx="11412007" cy="5442108"/>
          </a:xfrm>
          <a:prstGeom prst="rect">
            <a:avLst/>
          </a:prstGeom>
        </p:spPr>
      </p:pic>
      <p:sp>
        <p:nvSpPr>
          <p:cNvPr id="6" name="TextBox 5"/>
          <p:cNvSpPr txBox="1"/>
          <p:nvPr/>
        </p:nvSpPr>
        <p:spPr>
          <a:xfrm>
            <a:off x="7181597" y="4274306"/>
            <a:ext cx="4544088" cy="707886"/>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Unit Home Page</a:t>
            </a:r>
            <a:endParaRPr lang="en-US" sz="4000"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5592557" y="4971355"/>
            <a:ext cx="6036085" cy="923330"/>
          </a:xfrm>
          <a:prstGeom prst="rect">
            <a:avLst/>
          </a:prstGeom>
          <a:noFill/>
        </p:spPr>
        <p:txBody>
          <a:bodyPr wrap="square" rtlCol="0">
            <a:spAutoFit/>
          </a:bodyPr>
          <a:lstStyle/>
          <a:p>
            <a:pPr algn="r"/>
            <a:r>
              <a:rPr lang="en-US" b="1" dirty="0" smtClean="0"/>
              <a:t>Email Pat Smith, </a:t>
            </a:r>
            <a:r>
              <a:rPr lang="en-US" b="1" i="1" dirty="0" smtClean="0"/>
              <a:t>Coordinator of Community Partnership Assessment </a:t>
            </a:r>
            <a:r>
              <a:rPr lang="en-US" b="1" dirty="0" smtClean="0"/>
              <a:t>at </a:t>
            </a:r>
            <a:r>
              <a:rPr lang="en-US" b="1" dirty="0" smtClean="0">
                <a:hlinkClick r:id="rId3"/>
              </a:rPr>
              <a:t>pat.smith@louisville.edu</a:t>
            </a:r>
            <a:r>
              <a:rPr lang="en-US" b="1" dirty="0" smtClean="0"/>
              <a:t> to sign up for the Community Engagement Reporting system </a:t>
            </a:r>
            <a:endParaRPr lang="en-US" b="1" dirty="0"/>
          </a:p>
        </p:txBody>
      </p:sp>
      <p:cxnSp>
        <p:nvCxnSpPr>
          <p:cNvPr id="9" name="Straight Arrow Connector 8"/>
          <p:cNvCxnSpPr/>
          <p:nvPr/>
        </p:nvCxnSpPr>
        <p:spPr>
          <a:xfrm flipH="1" flipV="1">
            <a:off x="1631714" y="4312473"/>
            <a:ext cx="285986" cy="946718"/>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755879" y="5266419"/>
            <a:ext cx="2644018" cy="646331"/>
          </a:xfrm>
          <a:prstGeom prst="rect">
            <a:avLst/>
          </a:prstGeom>
          <a:noFill/>
        </p:spPr>
        <p:txBody>
          <a:bodyPr wrap="square" rtlCol="0">
            <a:spAutoFit/>
          </a:bodyPr>
          <a:lstStyle/>
          <a:p>
            <a:r>
              <a:rPr lang="en-US" dirty="0" smtClean="0"/>
              <a:t>Add a new project by clicking this button</a:t>
            </a:r>
            <a:endParaRPr lang="en-US" dirty="0"/>
          </a:p>
        </p:txBody>
      </p:sp>
      <p:sp>
        <p:nvSpPr>
          <p:cNvPr id="15" name="Slide Number Placeholder 14"/>
          <p:cNvSpPr>
            <a:spLocks noGrp="1"/>
          </p:cNvSpPr>
          <p:nvPr>
            <p:ph type="sldNum" sz="quarter" idx="12"/>
          </p:nvPr>
        </p:nvSpPr>
        <p:spPr/>
        <p:txBody>
          <a:bodyPr/>
          <a:lstStyle/>
          <a:p>
            <a:fld id="{5C135947-7092-4B1A-A233-50437DC1A996}" type="slidenum">
              <a:rPr lang="en-US" smtClean="0"/>
              <a:t>10</a:t>
            </a:fld>
            <a:endParaRPr lang="en-US" dirty="0"/>
          </a:p>
        </p:txBody>
      </p:sp>
    </p:spTree>
    <p:extLst>
      <p:ext uri="{BB962C8B-B14F-4D97-AF65-F5344CB8AC3E}">
        <p14:creationId xmlns:p14="http://schemas.microsoft.com/office/powerpoint/2010/main" val="470269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402" y="307975"/>
            <a:ext cx="7307184" cy="6413500"/>
          </a:xfrm>
          <a:prstGeom prst="rect">
            <a:avLst/>
          </a:prstGeom>
        </p:spPr>
      </p:pic>
      <p:sp>
        <p:nvSpPr>
          <p:cNvPr id="5" name="TextBox 4"/>
          <p:cNvSpPr txBox="1"/>
          <p:nvPr/>
        </p:nvSpPr>
        <p:spPr>
          <a:xfrm>
            <a:off x="461932" y="254941"/>
            <a:ext cx="2869631" cy="1323439"/>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Adding new</a:t>
            </a:r>
          </a:p>
          <a:p>
            <a:r>
              <a:rPr lang="en-US" sz="4000" dirty="0" smtClean="0">
                <a:solidFill>
                  <a:srgbClr val="FF0000"/>
                </a:solidFill>
                <a:latin typeface="Arial" panose="020B0604020202020204" pitchFamily="34" charset="0"/>
                <a:cs typeface="Arial" panose="020B0604020202020204" pitchFamily="34" charset="0"/>
              </a:rPr>
              <a:t>activities</a:t>
            </a:r>
            <a:endParaRPr lang="en-US" sz="4000" dirty="0">
              <a:solidFill>
                <a:srgbClr val="FF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5C135947-7092-4B1A-A233-50437DC1A996}" type="slidenum">
              <a:rPr lang="en-US" smtClean="0"/>
              <a:t>11</a:t>
            </a:fld>
            <a:endParaRPr lang="en-US" dirty="0"/>
          </a:p>
        </p:txBody>
      </p:sp>
      <p:cxnSp>
        <p:nvCxnSpPr>
          <p:cNvPr id="8" name="Straight Arrow Connector 7"/>
          <p:cNvCxnSpPr/>
          <p:nvPr/>
        </p:nvCxnSpPr>
        <p:spPr>
          <a:xfrm flipV="1">
            <a:off x="3619500" y="2247901"/>
            <a:ext cx="624902" cy="355599"/>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975482" y="2425700"/>
            <a:ext cx="2644018" cy="738664"/>
          </a:xfrm>
          <a:prstGeom prst="rect">
            <a:avLst/>
          </a:prstGeom>
          <a:noFill/>
        </p:spPr>
        <p:txBody>
          <a:bodyPr wrap="square" rtlCol="0">
            <a:spAutoFit/>
          </a:bodyPr>
          <a:lstStyle/>
          <a:p>
            <a:pPr algn="r"/>
            <a:r>
              <a:rPr lang="en-US" sz="1400" dirty="0" smtClean="0"/>
              <a:t>Choose your unit and any other associated unit for the activity with this drop down</a:t>
            </a:r>
            <a:endParaRPr lang="en-US" sz="1400" dirty="0"/>
          </a:p>
        </p:txBody>
      </p:sp>
      <p:cxnSp>
        <p:nvCxnSpPr>
          <p:cNvPr id="11" name="Straight Arrow Connector 10"/>
          <p:cNvCxnSpPr/>
          <p:nvPr/>
        </p:nvCxnSpPr>
        <p:spPr>
          <a:xfrm flipV="1">
            <a:off x="3619500" y="4365627"/>
            <a:ext cx="624902" cy="355599"/>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647700" y="4543426"/>
            <a:ext cx="2971800" cy="738664"/>
          </a:xfrm>
          <a:prstGeom prst="rect">
            <a:avLst/>
          </a:prstGeom>
          <a:noFill/>
        </p:spPr>
        <p:txBody>
          <a:bodyPr wrap="square" rtlCol="0">
            <a:spAutoFit/>
          </a:bodyPr>
          <a:lstStyle/>
          <a:p>
            <a:pPr algn="r"/>
            <a:r>
              <a:rPr lang="en-US" sz="1400" dirty="0" smtClean="0"/>
              <a:t>Indicate the applicable activity types. </a:t>
            </a:r>
          </a:p>
          <a:p>
            <a:pPr algn="r"/>
            <a:r>
              <a:rPr lang="en-US" sz="1400" dirty="0" smtClean="0">
                <a:hlinkClick r:id="rId3"/>
              </a:rPr>
              <a:t>Click here </a:t>
            </a:r>
            <a:r>
              <a:rPr lang="en-US" sz="1400" dirty="0" smtClean="0"/>
              <a:t>for more detailed definitions for these types. </a:t>
            </a:r>
            <a:endParaRPr lang="en-US" sz="1400" dirty="0"/>
          </a:p>
        </p:txBody>
      </p:sp>
    </p:spTree>
    <p:extLst>
      <p:ext uri="{BB962C8B-B14F-4D97-AF65-F5344CB8AC3E}">
        <p14:creationId xmlns:p14="http://schemas.microsoft.com/office/powerpoint/2010/main" val="1509834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511" y="593907"/>
            <a:ext cx="8453438" cy="5635625"/>
          </a:xfrm>
          <a:prstGeom prst="rect">
            <a:avLst/>
          </a:prstGeom>
        </p:spPr>
      </p:pic>
      <p:sp>
        <p:nvSpPr>
          <p:cNvPr id="5" name="TextBox 4"/>
          <p:cNvSpPr txBox="1"/>
          <p:nvPr/>
        </p:nvSpPr>
        <p:spPr>
          <a:xfrm>
            <a:off x="246032" y="445227"/>
            <a:ext cx="2869631" cy="1815882"/>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Adding new</a:t>
            </a:r>
          </a:p>
          <a:p>
            <a:r>
              <a:rPr lang="en-US" sz="4000" dirty="0" smtClean="0">
                <a:solidFill>
                  <a:srgbClr val="FF0000"/>
                </a:solidFill>
                <a:latin typeface="Arial" panose="020B0604020202020204" pitchFamily="34" charset="0"/>
                <a:cs typeface="Arial" panose="020B0604020202020204" pitchFamily="34" charset="0"/>
              </a:rPr>
              <a:t>activities</a:t>
            </a:r>
          </a:p>
          <a:p>
            <a:r>
              <a:rPr lang="en-US" sz="3200" i="1" dirty="0" smtClean="0">
                <a:solidFill>
                  <a:srgbClr val="FF0000"/>
                </a:solidFill>
                <a:latin typeface="Arial" panose="020B0604020202020204" pitchFamily="34" charset="0"/>
                <a:cs typeface="Arial" panose="020B0604020202020204" pitchFamily="34" charset="0"/>
              </a:rPr>
              <a:t>(continued)</a:t>
            </a:r>
            <a:endParaRPr lang="en-US" sz="3200" i="1" dirty="0">
              <a:solidFill>
                <a:srgbClr val="FF0000"/>
              </a:solidFill>
              <a:latin typeface="Arial" panose="020B0604020202020204" pitchFamily="34" charset="0"/>
              <a:cs typeface="Arial" panose="020B0604020202020204" pitchFamily="34" charset="0"/>
            </a:endParaRPr>
          </a:p>
        </p:txBody>
      </p:sp>
      <p:sp>
        <p:nvSpPr>
          <p:cNvPr id="3" name="Oval 2"/>
          <p:cNvSpPr/>
          <p:nvPr/>
        </p:nvSpPr>
        <p:spPr>
          <a:xfrm>
            <a:off x="3527511" y="2392387"/>
            <a:ext cx="3912880" cy="3897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6032" y="2587259"/>
            <a:ext cx="2941882" cy="1815882"/>
          </a:xfrm>
          <a:prstGeom prst="rect">
            <a:avLst/>
          </a:prstGeom>
          <a:noFill/>
        </p:spPr>
        <p:txBody>
          <a:bodyPr wrap="square" rtlCol="0">
            <a:spAutoFit/>
          </a:bodyPr>
          <a:lstStyle/>
          <a:p>
            <a:r>
              <a:rPr lang="en-US" sz="1600" b="1" dirty="0" smtClean="0"/>
              <a:t>You will be adding activities that occurred at any point in the 2016-16 Academic Year (summer 2016, fall 2016, spring 2017). This item will default to NEW when adding a form for  new activities. </a:t>
            </a:r>
            <a:endParaRPr lang="en-US" sz="1600" b="1" dirty="0"/>
          </a:p>
        </p:txBody>
      </p:sp>
      <p:cxnSp>
        <p:nvCxnSpPr>
          <p:cNvPr id="7" name="Straight Arrow Connector 6"/>
          <p:cNvCxnSpPr/>
          <p:nvPr/>
        </p:nvCxnSpPr>
        <p:spPr>
          <a:xfrm flipV="1">
            <a:off x="2949226" y="2782132"/>
            <a:ext cx="650536" cy="583574"/>
          </a:xfrm>
          <a:prstGeom prst="straightConnector1">
            <a:avLst/>
          </a:prstGeom>
          <a:ln w="508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0" name="Slide Number Placeholder 9"/>
          <p:cNvSpPr>
            <a:spLocks noGrp="1"/>
          </p:cNvSpPr>
          <p:nvPr>
            <p:ph type="sldNum" sz="quarter" idx="12"/>
          </p:nvPr>
        </p:nvSpPr>
        <p:spPr/>
        <p:txBody>
          <a:bodyPr/>
          <a:lstStyle/>
          <a:p>
            <a:fld id="{5C135947-7092-4B1A-A233-50437DC1A996}" type="slidenum">
              <a:rPr lang="en-US" smtClean="0"/>
              <a:t>12</a:t>
            </a:fld>
            <a:endParaRPr lang="en-US"/>
          </a:p>
        </p:txBody>
      </p:sp>
      <p:sp>
        <p:nvSpPr>
          <p:cNvPr id="16" name="TextBox 15"/>
          <p:cNvSpPr txBox="1"/>
          <p:nvPr/>
        </p:nvSpPr>
        <p:spPr>
          <a:xfrm>
            <a:off x="392405" y="4957891"/>
            <a:ext cx="2941882" cy="584775"/>
          </a:xfrm>
          <a:prstGeom prst="rect">
            <a:avLst/>
          </a:prstGeom>
          <a:noFill/>
        </p:spPr>
        <p:txBody>
          <a:bodyPr wrap="square" rtlCol="0">
            <a:spAutoFit/>
          </a:bodyPr>
          <a:lstStyle/>
          <a:p>
            <a:r>
              <a:rPr lang="en-US" sz="1600" b="1" dirty="0" smtClean="0"/>
              <a:t>Enter the name of the primary organizer for the activity here </a:t>
            </a:r>
            <a:endParaRPr lang="en-US" sz="1600" b="1" dirty="0"/>
          </a:p>
        </p:txBody>
      </p:sp>
      <p:cxnSp>
        <p:nvCxnSpPr>
          <p:cNvPr id="17" name="Straight Arrow Connector 16"/>
          <p:cNvCxnSpPr/>
          <p:nvPr/>
        </p:nvCxnSpPr>
        <p:spPr>
          <a:xfrm>
            <a:off x="3137974" y="5314288"/>
            <a:ext cx="595461" cy="239643"/>
          </a:xfrm>
          <a:prstGeom prst="straightConnector1">
            <a:avLst/>
          </a:prstGeom>
          <a:ln w="508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10445080" y="1874191"/>
            <a:ext cx="1537309" cy="1815882"/>
          </a:xfrm>
          <a:prstGeom prst="rect">
            <a:avLst/>
          </a:prstGeom>
          <a:noFill/>
        </p:spPr>
        <p:txBody>
          <a:bodyPr wrap="square" rtlCol="0">
            <a:spAutoFit/>
          </a:bodyPr>
          <a:lstStyle/>
          <a:p>
            <a:r>
              <a:rPr lang="en-US" sz="1600" b="1" dirty="0" smtClean="0"/>
              <a:t>Please provide as much detail as possible explaining the methods and purpose of the activity </a:t>
            </a:r>
            <a:endParaRPr lang="en-US" sz="1600" b="1" dirty="0"/>
          </a:p>
        </p:txBody>
      </p:sp>
      <p:cxnSp>
        <p:nvCxnSpPr>
          <p:cNvPr id="20" name="Straight Arrow Connector 19"/>
          <p:cNvCxnSpPr/>
          <p:nvPr/>
        </p:nvCxnSpPr>
        <p:spPr>
          <a:xfrm flipH="1" flipV="1">
            <a:off x="6413500" y="1168400"/>
            <a:ext cx="4033019" cy="853066"/>
          </a:xfrm>
          <a:prstGeom prst="straightConnector1">
            <a:avLst/>
          </a:prstGeom>
          <a:ln w="508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59853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700" y="211422"/>
            <a:ext cx="7564161" cy="6601826"/>
          </a:xfrm>
          <a:prstGeom prst="rect">
            <a:avLst/>
          </a:prstGeom>
        </p:spPr>
      </p:pic>
      <p:sp>
        <p:nvSpPr>
          <p:cNvPr id="5" name="TextBox 4"/>
          <p:cNvSpPr txBox="1"/>
          <p:nvPr/>
        </p:nvSpPr>
        <p:spPr>
          <a:xfrm>
            <a:off x="248322" y="211422"/>
            <a:ext cx="3612478" cy="1754326"/>
          </a:xfrm>
          <a:prstGeom prst="rect">
            <a:avLst/>
          </a:prstGeom>
          <a:noFill/>
        </p:spPr>
        <p:txBody>
          <a:bodyPr wrap="square" rtlCol="0">
            <a:spAutoFit/>
          </a:bodyPr>
          <a:lstStyle/>
          <a:p>
            <a:r>
              <a:rPr lang="en-US" sz="3600" dirty="0" smtClean="0">
                <a:solidFill>
                  <a:srgbClr val="FF0000"/>
                </a:solidFill>
                <a:latin typeface="Arial" panose="020B0604020202020204" pitchFamily="34" charset="0"/>
                <a:cs typeface="Arial" panose="020B0604020202020204" pitchFamily="34" charset="0"/>
              </a:rPr>
              <a:t>Adding new</a:t>
            </a:r>
          </a:p>
          <a:p>
            <a:r>
              <a:rPr lang="en-US" sz="3600" dirty="0" smtClean="0">
                <a:solidFill>
                  <a:srgbClr val="FF0000"/>
                </a:solidFill>
                <a:latin typeface="Arial" panose="020B0604020202020204" pitchFamily="34" charset="0"/>
                <a:cs typeface="Arial" panose="020B0604020202020204" pitchFamily="34" charset="0"/>
              </a:rPr>
              <a:t>activities</a:t>
            </a:r>
          </a:p>
          <a:p>
            <a:r>
              <a:rPr lang="en-US" sz="3600" i="1" dirty="0" smtClean="0">
                <a:solidFill>
                  <a:srgbClr val="FF0000"/>
                </a:solidFill>
                <a:latin typeface="Arial" panose="020B0604020202020204" pitchFamily="34" charset="0"/>
                <a:cs typeface="Arial" panose="020B0604020202020204" pitchFamily="34" charset="0"/>
              </a:rPr>
              <a:t>(continued)</a:t>
            </a:r>
            <a:endParaRPr lang="en-US" sz="3600" i="1" dirty="0">
              <a:solidFill>
                <a:srgbClr val="FF0000"/>
              </a:solidFill>
              <a:latin typeface="Arial" panose="020B0604020202020204" pitchFamily="34" charset="0"/>
              <a:cs typeface="Arial" panose="020B0604020202020204" pitchFamily="34" charset="0"/>
            </a:endParaRPr>
          </a:p>
        </p:txBody>
      </p:sp>
      <p:cxnSp>
        <p:nvCxnSpPr>
          <p:cNvPr id="8" name="Straight Arrow Connector 7"/>
          <p:cNvCxnSpPr/>
          <p:nvPr/>
        </p:nvCxnSpPr>
        <p:spPr>
          <a:xfrm flipV="1">
            <a:off x="2806700" y="708072"/>
            <a:ext cx="1270000" cy="1440246"/>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3009900" y="1723955"/>
            <a:ext cx="1162050" cy="2759145"/>
          </a:xfrm>
          <a:prstGeom prst="straightConnector1">
            <a:avLst/>
          </a:prstGeom>
          <a:ln w="508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4" name="Slide Number Placeholder 13"/>
          <p:cNvSpPr>
            <a:spLocks noGrp="1"/>
          </p:cNvSpPr>
          <p:nvPr>
            <p:ph type="sldNum" sz="quarter" idx="12"/>
          </p:nvPr>
        </p:nvSpPr>
        <p:spPr/>
        <p:txBody>
          <a:bodyPr/>
          <a:lstStyle/>
          <a:p>
            <a:fld id="{5C135947-7092-4B1A-A233-50437DC1A996}" type="slidenum">
              <a:rPr lang="en-US" smtClean="0"/>
              <a:t>13</a:t>
            </a:fld>
            <a:endParaRPr lang="en-US"/>
          </a:p>
        </p:txBody>
      </p:sp>
      <p:sp>
        <p:nvSpPr>
          <p:cNvPr id="11" name="TextBox 10"/>
          <p:cNvSpPr txBox="1"/>
          <p:nvPr/>
        </p:nvSpPr>
        <p:spPr>
          <a:xfrm>
            <a:off x="248322" y="2148318"/>
            <a:ext cx="3040978" cy="1815882"/>
          </a:xfrm>
          <a:prstGeom prst="rect">
            <a:avLst/>
          </a:prstGeom>
          <a:noFill/>
        </p:spPr>
        <p:txBody>
          <a:bodyPr wrap="square" rtlCol="0">
            <a:spAutoFit/>
          </a:bodyPr>
          <a:lstStyle/>
          <a:p>
            <a:r>
              <a:rPr lang="en-US" sz="1400" dirty="0" smtClean="0"/>
              <a:t>Community engagement activities should have an external partner. If you work with multiple partner organizations on the activity, then choose one partner for this item. If your project serves the community, but does not have a specific partner, then please enter “Community at-large”.  </a:t>
            </a:r>
          </a:p>
        </p:txBody>
      </p:sp>
      <p:sp>
        <p:nvSpPr>
          <p:cNvPr id="15" name="TextBox 14"/>
          <p:cNvSpPr txBox="1"/>
          <p:nvPr/>
        </p:nvSpPr>
        <p:spPr>
          <a:xfrm>
            <a:off x="280711" y="5702410"/>
            <a:ext cx="2938739" cy="738664"/>
          </a:xfrm>
          <a:prstGeom prst="rect">
            <a:avLst/>
          </a:prstGeom>
          <a:noFill/>
        </p:spPr>
        <p:txBody>
          <a:bodyPr wrap="square" rtlCol="0">
            <a:spAutoFit/>
          </a:bodyPr>
          <a:lstStyle/>
          <a:p>
            <a:pPr algn="r"/>
            <a:r>
              <a:rPr lang="en-US" sz="1400" dirty="0" smtClean="0"/>
              <a:t>If you are working with additional partner organizations, please list them here, separated by a comma.</a:t>
            </a:r>
            <a:endParaRPr lang="en-US" sz="1400" dirty="0"/>
          </a:p>
        </p:txBody>
      </p:sp>
      <p:sp>
        <p:nvSpPr>
          <p:cNvPr id="16" name="Rectangle 15"/>
          <p:cNvSpPr/>
          <p:nvPr/>
        </p:nvSpPr>
        <p:spPr>
          <a:xfrm>
            <a:off x="508026" y="4106292"/>
            <a:ext cx="3061002" cy="954107"/>
          </a:xfrm>
          <a:prstGeom prst="rect">
            <a:avLst/>
          </a:prstGeom>
        </p:spPr>
        <p:txBody>
          <a:bodyPr wrap="square">
            <a:spAutoFit/>
          </a:bodyPr>
          <a:lstStyle/>
          <a:p>
            <a:r>
              <a:rPr lang="en-US" sz="1400" dirty="0" smtClean="0"/>
              <a:t>This should be the name of an individual at the above external organization. </a:t>
            </a:r>
            <a:r>
              <a:rPr lang="en-US" sz="1400" b="1" dirty="0" smtClean="0"/>
              <a:t>Please </a:t>
            </a:r>
            <a:r>
              <a:rPr lang="en-US" sz="1400" b="1" dirty="0"/>
              <a:t>do not list a </a:t>
            </a:r>
            <a:r>
              <a:rPr lang="en-US" sz="1400" b="1" dirty="0" err="1"/>
              <a:t>UofL</a:t>
            </a:r>
            <a:r>
              <a:rPr lang="en-US" sz="1400" b="1" dirty="0"/>
              <a:t> faculty or staff person under this item.</a:t>
            </a:r>
          </a:p>
        </p:txBody>
      </p:sp>
      <p:sp>
        <p:nvSpPr>
          <p:cNvPr id="23" name="Rectangle 22"/>
          <p:cNvSpPr/>
          <p:nvPr/>
        </p:nvSpPr>
        <p:spPr>
          <a:xfrm>
            <a:off x="8610600" y="2468891"/>
            <a:ext cx="3061002" cy="646331"/>
          </a:xfrm>
          <a:prstGeom prst="rect">
            <a:avLst/>
          </a:prstGeom>
        </p:spPr>
        <p:txBody>
          <a:bodyPr wrap="square">
            <a:spAutoFit/>
          </a:bodyPr>
          <a:lstStyle/>
          <a:p>
            <a:r>
              <a:rPr lang="en-US" b="1" dirty="0" smtClean="0"/>
              <a:t>Please provide an email for the partner contact.</a:t>
            </a:r>
            <a:endParaRPr lang="en-US" b="1" dirty="0"/>
          </a:p>
        </p:txBody>
      </p:sp>
      <p:cxnSp>
        <p:nvCxnSpPr>
          <p:cNvPr id="24" name="Straight Arrow Connector 23"/>
          <p:cNvCxnSpPr/>
          <p:nvPr/>
        </p:nvCxnSpPr>
        <p:spPr>
          <a:xfrm flipH="1" flipV="1">
            <a:off x="5572125" y="2578100"/>
            <a:ext cx="3038475" cy="152401"/>
          </a:xfrm>
          <a:prstGeom prst="straightConnector1">
            <a:avLst/>
          </a:prstGeom>
          <a:ln w="508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flipV="1">
            <a:off x="3289300" y="4483101"/>
            <a:ext cx="990600" cy="1333499"/>
          </a:xfrm>
          <a:prstGeom prst="straightConnector1">
            <a:avLst/>
          </a:prstGeom>
          <a:ln w="508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65175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866" y="235558"/>
            <a:ext cx="9316684" cy="2138086"/>
          </a:xfrm>
          <a:prstGeom prst="rect">
            <a:avLst/>
          </a:prstGeom>
        </p:spPr>
      </p:pic>
      <p:sp>
        <p:nvSpPr>
          <p:cNvPr id="12" name="Slide Number Placeholder 11"/>
          <p:cNvSpPr>
            <a:spLocks noGrp="1"/>
          </p:cNvSpPr>
          <p:nvPr>
            <p:ph type="sldNum" sz="quarter" idx="12"/>
          </p:nvPr>
        </p:nvSpPr>
        <p:spPr/>
        <p:txBody>
          <a:bodyPr/>
          <a:lstStyle/>
          <a:p>
            <a:fld id="{5C135947-7092-4B1A-A233-50437DC1A996}" type="slidenum">
              <a:rPr lang="en-US" smtClean="0"/>
              <a:t>14</a:t>
            </a:fld>
            <a:endParaRPr lang="en-US"/>
          </a:p>
        </p:txBody>
      </p:sp>
      <p:sp>
        <p:nvSpPr>
          <p:cNvPr id="8" name="TextBox 7"/>
          <p:cNvSpPr txBox="1"/>
          <p:nvPr/>
        </p:nvSpPr>
        <p:spPr>
          <a:xfrm>
            <a:off x="7108641" y="3147099"/>
            <a:ext cx="3842118" cy="2031325"/>
          </a:xfrm>
          <a:prstGeom prst="rect">
            <a:avLst/>
          </a:prstGeom>
          <a:noFill/>
        </p:spPr>
        <p:txBody>
          <a:bodyPr wrap="square" rtlCol="0">
            <a:spAutoFit/>
          </a:bodyPr>
          <a:lstStyle/>
          <a:p>
            <a:r>
              <a:rPr lang="en-US" b="1" dirty="0" smtClean="0"/>
              <a:t>All activities in West Louisville are Signature Partnership Projects. Click the hyperlink to see a map of the area and search for the address of the project to determine if its in West Louisville.</a:t>
            </a:r>
          </a:p>
          <a:p>
            <a:endParaRPr lang="en-US" b="1" dirty="0"/>
          </a:p>
        </p:txBody>
      </p:sp>
      <p:sp>
        <p:nvSpPr>
          <p:cNvPr id="10" name="TextBox 9"/>
          <p:cNvSpPr txBox="1"/>
          <p:nvPr/>
        </p:nvSpPr>
        <p:spPr>
          <a:xfrm>
            <a:off x="248322" y="211422"/>
            <a:ext cx="3612478" cy="1754326"/>
          </a:xfrm>
          <a:prstGeom prst="rect">
            <a:avLst/>
          </a:prstGeom>
          <a:noFill/>
        </p:spPr>
        <p:txBody>
          <a:bodyPr wrap="square" rtlCol="0">
            <a:spAutoFit/>
          </a:bodyPr>
          <a:lstStyle/>
          <a:p>
            <a:r>
              <a:rPr lang="en-US" sz="3600" dirty="0" smtClean="0">
                <a:solidFill>
                  <a:srgbClr val="FF0000"/>
                </a:solidFill>
                <a:latin typeface="Arial" panose="020B0604020202020204" pitchFamily="34" charset="0"/>
                <a:cs typeface="Arial" panose="020B0604020202020204" pitchFamily="34" charset="0"/>
              </a:rPr>
              <a:t>Adding new</a:t>
            </a:r>
          </a:p>
          <a:p>
            <a:r>
              <a:rPr lang="en-US" sz="3600" dirty="0" smtClean="0">
                <a:solidFill>
                  <a:srgbClr val="FF0000"/>
                </a:solidFill>
                <a:latin typeface="Arial" panose="020B0604020202020204" pitchFamily="34" charset="0"/>
                <a:cs typeface="Arial" panose="020B0604020202020204" pitchFamily="34" charset="0"/>
              </a:rPr>
              <a:t>activities</a:t>
            </a:r>
          </a:p>
          <a:p>
            <a:r>
              <a:rPr lang="en-US" sz="3600" i="1" dirty="0" smtClean="0">
                <a:solidFill>
                  <a:srgbClr val="FF0000"/>
                </a:solidFill>
                <a:latin typeface="Arial" panose="020B0604020202020204" pitchFamily="34" charset="0"/>
                <a:cs typeface="Arial" panose="020B0604020202020204" pitchFamily="34" charset="0"/>
              </a:rPr>
              <a:t>(continued)</a:t>
            </a:r>
            <a:endParaRPr lang="en-US" sz="3600" i="1"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60" y="2448719"/>
            <a:ext cx="4631557" cy="4056436"/>
          </a:xfrm>
          <a:prstGeom prst="rect">
            <a:avLst/>
          </a:prstGeom>
        </p:spPr>
      </p:pic>
      <p:cxnSp>
        <p:nvCxnSpPr>
          <p:cNvPr id="13" name="Straight Arrow Connector 12"/>
          <p:cNvCxnSpPr/>
          <p:nvPr/>
        </p:nvCxnSpPr>
        <p:spPr>
          <a:xfrm flipH="1">
            <a:off x="4620986" y="2237014"/>
            <a:ext cx="3989614" cy="1763486"/>
          </a:xfrm>
          <a:prstGeom prst="straightConnector1">
            <a:avLst/>
          </a:prstGeom>
          <a:ln w="508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91658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5C135947-7092-4B1A-A233-50437DC1A996}" type="slidenum">
              <a:rPr lang="en-US" smtClean="0"/>
              <a:t>15</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324" y="451077"/>
            <a:ext cx="8383289" cy="5905273"/>
          </a:xfrm>
          <a:prstGeom prst="rect">
            <a:avLst/>
          </a:prstGeom>
        </p:spPr>
      </p:pic>
      <p:sp>
        <p:nvSpPr>
          <p:cNvPr id="11" name="TextBox 10"/>
          <p:cNvSpPr txBox="1"/>
          <p:nvPr/>
        </p:nvSpPr>
        <p:spPr>
          <a:xfrm>
            <a:off x="248322" y="211422"/>
            <a:ext cx="3612478" cy="1754326"/>
          </a:xfrm>
          <a:prstGeom prst="rect">
            <a:avLst/>
          </a:prstGeom>
          <a:noFill/>
        </p:spPr>
        <p:txBody>
          <a:bodyPr wrap="square" rtlCol="0">
            <a:spAutoFit/>
          </a:bodyPr>
          <a:lstStyle/>
          <a:p>
            <a:r>
              <a:rPr lang="en-US" sz="3600" dirty="0" smtClean="0">
                <a:solidFill>
                  <a:srgbClr val="FF0000"/>
                </a:solidFill>
                <a:latin typeface="Arial" panose="020B0604020202020204" pitchFamily="34" charset="0"/>
                <a:cs typeface="Arial" panose="020B0604020202020204" pitchFamily="34" charset="0"/>
              </a:rPr>
              <a:t>Adding new</a:t>
            </a:r>
          </a:p>
          <a:p>
            <a:r>
              <a:rPr lang="en-US" sz="3600" dirty="0" smtClean="0">
                <a:solidFill>
                  <a:srgbClr val="FF0000"/>
                </a:solidFill>
                <a:latin typeface="Arial" panose="020B0604020202020204" pitchFamily="34" charset="0"/>
                <a:cs typeface="Arial" panose="020B0604020202020204" pitchFamily="34" charset="0"/>
              </a:rPr>
              <a:t>activities</a:t>
            </a:r>
          </a:p>
          <a:p>
            <a:r>
              <a:rPr lang="en-US" sz="3600" i="1" dirty="0" smtClean="0">
                <a:solidFill>
                  <a:srgbClr val="FF0000"/>
                </a:solidFill>
                <a:latin typeface="Arial" panose="020B0604020202020204" pitchFamily="34" charset="0"/>
                <a:cs typeface="Arial" panose="020B0604020202020204" pitchFamily="34" charset="0"/>
              </a:rPr>
              <a:t>(continued)</a:t>
            </a:r>
            <a:endParaRPr lang="en-US" sz="3600" i="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261591" y="2116567"/>
            <a:ext cx="2918500" cy="830997"/>
          </a:xfrm>
          <a:prstGeom prst="rect">
            <a:avLst/>
          </a:prstGeom>
          <a:noFill/>
        </p:spPr>
        <p:txBody>
          <a:bodyPr wrap="square" rtlCol="0">
            <a:spAutoFit/>
          </a:bodyPr>
          <a:lstStyle/>
          <a:p>
            <a:r>
              <a:rPr lang="en-US" sz="1600" dirty="0" smtClean="0"/>
              <a:t>Provide the number of people involved this academic year.</a:t>
            </a:r>
          </a:p>
          <a:p>
            <a:endParaRPr lang="en-US" sz="1600" dirty="0"/>
          </a:p>
        </p:txBody>
      </p:sp>
    </p:spTree>
    <p:extLst>
      <p:ext uri="{BB962C8B-B14F-4D97-AF65-F5344CB8AC3E}">
        <p14:creationId xmlns:p14="http://schemas.microsoft.com/office/powerpoint/2010/main" val="123061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C135947-7092-4B1A-A233-50437DC1A996}" type="slidenum">
              <a:rPr lang="en-US" smtClean="0"/>
              <a:t>16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107" y="715055"/>
            <a:ext cx="8399893" cy="5293860"/>
          </a:xfrm>
          <a:prstGeom prst="rect">
            <a:avLst/>
          </a:prstGeom>
        </p:spPr>
      </p:pic>
      <p:sp>
        <p:nvSpPr>
          <p:cNvPr id="8" name="TextBox 7"/>
          <p:cNvSpPr txBox="1"/>
          <p:nvPr/>
        </p:nvSpPr>
        <p:spPr>
          <a:xfrm>
            <a:off x="409318" y="445227"/>
            <a:ext cx="2869631" cy="1815882"/>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Adding new</a:t>
            </a:r>
          </a:p>
          <a:p>
            <a:r>
              <a:rPr lang="en-US" sz="4000" dirty="0" smtClean="0">
                <a:solidFill>
                  <a:srgbClr val="FF0000"/>
                </a:solidFill>
                <a:latin typeface="Arial" panose="020B0604020202020204" pitchFamily="34" charset="0"/>
                <a:cs typeface="Arial" panose="020B0604020202020204" pitchFamily="34" charset="0"/>
              </a:rPr>
              <a:t>activities</a:t>
            </a:r>
          </a:p>
          <a:p>
            <a:r>
              <a:rPr lang="en-US" sz="3200" i="1" dirty="0" smtClean="0">
                <a:solidFill>
                  <a:srgbClr val="FF0000"/>
                </a:solidFill>
                <a:latin typeface="Arial" panose="020B0604020202020204" pitchFamily="34" charset="0"/>
                <a:cs typeface="Arial" panose="020B0604020202020204" pitchFamily="34" charset="0"/>
              </a:rPr>
              <a:t>(continued)</a:t>
            </a:r>
            <a:endParaRPr lang="en-US" sz="3200" i="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592143" y="2771326"/>
            <a:ext cx="2918500" cy="1815882"/>
          </a:xfrm>
          <a:prstGeom prst="rect">
            <a:avLst/>
          </a:prstGeom>
          <a:noFill/>
        </p:spPr>
        <p:txBody>
          <a:bodyPr wrap="square" rtlCol="0">
            <a:spAutoFit/>
          </a:bodyPr>
          <a:lstStyle/>
          <a:p>
            <a:r>
              <a:rPr lang="en-US" sz="1600" dirty="0"/>
              <a:t>The narrative for ‘Impact on </a:t>
            </a:r>
            <a:r>
              <a:rPr lang="en-US" sz="1600" dirty="0" err="1"/>
              <a:t>UofL</a:t>
            </a:r>
            <a:r>
              <a:rPr lang="en-US" sz="1600" dirty="0" smtClean="0"/>
              <a:t>’ should </a:t>
            </a:r>
            <a:r>
              <a:rPr lang="en-US" sz="1600" dirty="0"/>
              <a:t>describe the difference or </a:t>
            </a:r>
            <a:r>
              <a:rPr lang="en-US" sz="1600" dirty="0" smtClean="0"/>
              <a:t>outcomes </a:t>
            </a:r>
            <a:r>
              <a:rPr lang="en-US" sz="1600" dirty="0"/>
              <a:t>observed or </a:t>
            </a:r>
            <a:r>
              <a:rPr lang="en-US" sz="1600" dirty="0" smtClean="0"/>
              <a:t>expected related to students, faculty, staff, the unit, and or the institution as a whole.</a:t>
            </a:r>
          </a:p>
          <a:p>
            <a:endParaRPr lang="en-US" sz="1600" dirty="0"/>
          </a:p>
        </p:txBody>
      </p:sp>
      <p:cxnSp>
        <p:nvCxnSpPr>
          <p:cNvPr id="10" name="Straight Arrow Connector 9"/>
          <p:cNvCxnSpPr/>
          <p:nvPr/>
        </p:nvCxnSpPr>
        <p:spPr>
          <a:xfrm flipV="1">
            <a:off x="2664759" y="1355271"/>
            <a:ext cx="1127348" cy="1324885"/>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395828" y="4833262"/>
            <a:ext cx="3049128" cy="1569660"/>
          </a:xfrm>
          <a:prstGeom prst="rect">
            <a:avLst/>
          </a:prstGeom>
          <a:noFill/>
        </p:spPr>
        <p:txBody>
          <a:bodyPr wrap="square" rtlCol="0">
            <a:spAutoFit/>
          </a:bodyPr>
          <a:lstStyle/>
          <a:p>
            <a:r>
              <a:rPr lang="en-US" sz="1600" dirty="0" smtClean="0"/>
              <a:t>The narrative for ‘Impact on the Community’ should describe the difference or outcomes observed or expected in the community of service, as a result of the activity.</a:t>
            </a:r>
          </a:p>
          <a:p>
            <a:endParaRPr lang="en-US" sz="1600" dirty="0"/>
          </a:p>
        </p:txBody>
      </p:sp>
      <p:cxnSp>
        <p:nvCxnSpPr>
          <p:cNvPr id="14" name="Straight Arrow Connector 13"/>
          <p:cNvCxnSpPr/>
          <p:nvPr/>
        </p:nvCxnSpPr>
        <p:spPr>
          <a:xfrm flipV="1">
            <a:off x="3228433" y="4018776"/>
            <a:ext cx="563674" cy="961438"/>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9012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revised 2/26/16</a:t>
            </a:r>
            <a:endParaRPr lang="en-US" dirty="0"/>
          </a:p>
        </p:txBody>
      </p:sp>
      <p:sp>
        <p:nvSpPr>
          <p:cNvPr id="10" name="Slide Number Placeholder 9"/>
          <p:cNvSpPr>
            <a:spLocks noGrp="1"/>
          </p:cNvSpPr>
          <p:nvPr>
            <p:ph type="sldNum" sz="quarter" idx="12"/>
          </p:nvPr>
        </p:nvSpPr>
        <p:spPr/>
        <p:txBody>
          <a:bodyPr/>
          <a:lstStyle/>
          <a:p>
            <a:fld id="{5C135947-7092-4B1A-A233-50437DC1A996}" type="slidenum">
              <a:rPr lang="en-US" smtClean="0"/>
              <a:t>17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238" y="124732"/>
            <a:ext cx="6039525" cy="6596743"/>
          </a:xfrm>
          <a:prstGeom prst="rect">
            <a:avLst/>
          </a:prstGeom>
        </p:spPr>
      </p:pic>
      <p:sp>
        <p:nvSpPr>
          <p:cNvPr id="8" name="TextBox 7"/>
          <p:cNvSpPr txBox="1"/>
          <p:nvPr/>
        </p:nvSpPr>
        <p:spPr>
          <a:xfrm>
            <a:off x="126208" y="261257"/>
            <a:ext cx="5176159" cy="1200329"/>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Adding new activities</a:t>
            </a:r>
          </a:p>
          <a:p>
            <a:r>
              <a:rPr lang="en-US" sz="3200" i="1" dirty="0" smtClean="0">
                <a:solidFill>
                  <a:srgbClr val="FF0000"/>
                </a:solidFill>
                <a:latin typeface="Arial" panose="020B0604020202020204" pitchFamily="34" charset="0"/>
                <a:cs typeface="Arial" panose="020B0604020202020204" pitchFamily="34" charset="0"/>
              </a:rPr>
              <a:t>(continued)</a:t>
            </a:r>
            <a:endParaRPr lang="en-US" sz="3200" i="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18604" y="1785309"/>
            <a:ext cx="4151879" cy="1015663"/>
          </a:xfrm>
          <a:prstGeom prst="rect">
            <a:avLst/>
          </a:prstGeom>
          <a:noFill/>
        </p:spPr>
        <p:txBody>
          <a:bodyPr wrap="square" rtlCol="0">
            <a:spAutoFit/>
          </a:bodyPr>
          <a:lstStyle/>
          <a:p>
            <a:r>
              <a:rPr lang="en-US" sz="2000" dirty="0" smtClean="0"/>
              <a:t>Let us know the KY counties, states, or nations where your activity occurred.  </a:t>
            </a:r>
          </a:p>
          <a:p>
            <a:endParaRPr lang="en-US" sz="2000" dirty="0"/>
          </a:p>
        </p:txBody>
      </p:sp>
      <p:sp>
        <p:nvSpPr>
          <p:cNvPr id="12" name="TextBox 11"/>
          <p:cNvSpPr txBox="1"/>
          <p:nvPr/>
        </p:nvSpPr>
        <p:spPr>
          <a:xfrm>
            <a:off x="518603" y="4643252"/>
            <a:ext cx="4151879" cy="1015663"/>
          </a:xfrm>
          <a:prstGeom prst="rect">
            <a:avLst/>
          </a:prstGeom>
          <a:noFill/>
        </p:spPr>
        <p:txBody>
          <a:bodyPr wrap="square" rtlCol="0">
            <a:spAutoFit/>
          </a:bodyPr>
          <a:lstStyle/>
          <a:p>
            <a:r>
              <a:rPr lang="en-US" sz="2000" dirty="0" smtClean="0"/>
              <a:t>If your activity involved any JCPS schools, please choose all that apply.</a:t>
            </a:r>
          </a:p>
          <a:p>
            <a:endParaRPr lang="en-US" sz="2000" dirty="0"/>
          </a:p>
        </p:txBody>
      </p:sp>
    </p:spTree>
    <p:extLst>
      <p:ext uri="{BB962C8B-B14F-4D97-AF65-F5344CB8AC3E}">
        <p14:creationId xmlns:p14="http://schemas.microsoft.com/office/powerpoint/2010/main" val="3300932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861" y="201530"/>
            <a:ext cx="5788640" cy="6519945"/>
          </a:xfrm>
          <a:prstGeom prst="rect">
            <a:avLst/>
          </a:prstGeom>
        </p:spPr>
      </p:pic>
      <p:sp>
        <p:nvSpPr>
          <p:cNvPr id="10" name="Slide Number Placeholder 9"/>
          <p:cNvSpPr>
            <a:spLocks noGrp="1"/>
          </p:cNvSpPr>
          <p:nvPr>
            <p:ph type="sldNum" sz="quarter" idx="12"/>
          </p:nvPr>
        </p:nvSpPr>
        <p:spPr/>
        <p:txBody>
          <a:bodyPr/>
          <a:lstStyle/>
          <a:p>
            <a:fld id="{5C135947-7092-4B1A-A233-50437DC1A996}" type="slidenum">
              <a:rPr lang="en-US" smtClean="0"/>
              <a:t>18</a:t>
            </a:fld>
            <a:endParaRPr lang="en-US"/>
          </a:p>
        </p:txBody>
      </p:sp>
      <p:sp>
        <p:nvSpPr>
          <p:cNvPr id="9" name="TextBox 8"/>
          <p:cNvSpPr txBox="1"/>
          <p:nvPr/>
        </p:nvSpPr>
        <p:spPr>
          <a:xfrm>
            <a:off x="551087" y="342900"/>
            <a:ext cx="5176159" cy="1200329"/>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Adding new activities</a:t>
            </a:r>
          </a:p>
          <a:p>
            <a:r>
              <a:rPr lang="en-US" sz="3200" i="1" dirty="0" smtClean="0">
                <a:solidFill>
                  <a:srgbClr val="FF0000"/>
                </a:solidFill>
                <a:latin typeface="Arial" panose="020B0604020202020204" pitchFamily="34" charset="0"/>
                <a:cs typeface="Arial" panose="020B0604020202020204" pitchFamily="34" charset="0"/>
              </a:rPr>
              <a:t>(continued)</a:t>
            </a:r>
            <a:endParaRPr lang="en-US" sz="3200" i="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551087" y="1798902"/>
            <a:ext cx="4755525" cy="1323439"/>
          </a:xfrm>
          <a:prstGeom prst="rect">
            <a:avLst/>
          </a:prstGeom>
          <a:noFill/>
        </p:spPr>
        <p:txBody>
          <a:bodyPr wrap="square" rtlCol="0">
            <a:spAutoFit/>
          </a:bodyPr>
          <a:lstStyle/>
          <a:p>
            <a:r>
              <a:rPr lang="en-US" sz="2000" dirty="0" smtClean="0"/>
              <a:t>Let us know if the activity was related to </a:t>
            </a:r>
            <a:r>
              <a:rPr lang="en-US" sz="2000" dirty="0" err="1" smtClean="0"/>
              <a:t>UofL</a:t>
            </a:r>
            <a:r>
              <a:rPr lang="en-US" sz="2000" dirty="0" smtClean="0"/>
              <a:t> course work (</a:t>
            </a:r>
            <a:r>
              <a:rPr lang="en-US" sz="2000" i="1" dirty="0" smtClean="0"/>
              <a:t>community-based learning</a:t>
            </a:r>
            <a:r>
              <a:rPr lang="en-US" sz="2000" dirty="0" smtClean="0"/>
              <a:t>), and provide the course number(s)</a:t>
            </a:r>
          </a:p>
          <a:p>
            <a:endParaRPr lang="en-US" sz="2000" dirty="0"/>
          </a:p>
        </p:txBody>
      </p:sp>
      <p:sp>
        <p:nvSpPr>
          <p:cNvPr id="14" name="TextBox 13"/>
          <p:cNvSpPr txBox="1"/>
          <p:nvPr/>
        </p:nvSpPr>
        <p:spPr>
          <a:xfrm>
            <a:off x="551086" y="3087678"/>
            <a:ext cx="4755525" cy="1015663"/>
          </a:xfrm>
          <a:prstGeom prst="rect">
            <a:avLst/>
          </a:prstGeom>
          <a:noFill/>
        </p:spPr>
        <p:txBody>
          <a:bodyPr wrap="square" rtlCol="0">
            <a:spAutoFit/>
          </a:bodyPr>
          <a:lstStyle/>
          <a:p>
            <a:r>
              <a:rPr lang="en-US" sz="2000" dirty="0" smtClean="0"/>
              <a:t>Let us know if there are plans to assess or evaluate the activity</a:t>
            </a:r>
            <a:r>
              <a:rPr lang="en-US" sz="2000" dirty="0"/>
              <a:t>.</a:t>
            </a:r>
            <a:endParaRPr lang="en-US" sz="2000" dirty="0" smtClean="0"/>
          </a:p>
          <a:p>
            <a:endParaRPr lang="en-US" sz="2000" dirty="0"/>
          </a:p>
        </p:txBody>
      </p:sp>
      <p:sp>
        <p:nvSpPr>
          <p:cNvPr id="15" name="TextBox 14"/>
          <p:cNvSpPr txBox="1"/>
          <p:nvPr/>
        </p:nvSpPr>
        <p:spPr>
          <a:xfrm>
            <a:off x="551086" y="4103341"/>
            <a:ext cx="4755525" cy="1015663"/>
          </a:xfrm>
          <a:prstGeom prst="rect">
            <a:avLst/>
          </a:prstGeom>
          <a:noFill/>
        </p:spPr>
        <p:txBody>
          <a:bodyPr wrap="square" rtlCol="0">
            <a:spAutoFit/>
          </a:bodyPr>
          <a:lstStyle/>
          <a:p>
            <a:r>
              <a:rPr lang="en-US" sz="2000" dirty="0" smtClean="0"/>
              <a:t>Select all applicable types of products resulting from the activity.</a:t>
            </a:r>
          </a:p>
          <a:p>
            <a:endParaRPr lang="en-US" sz="2000" dirty="0"/>
          </a:p>
        </p:txBody>
      </p:sp>
      <p:sp>
        <p:nvSpPr>
          <p:cNvPr id="16" name="TextBox 15"/>
          <p:cNvSpPr txBox="1"/>
          <p:nvPr/>
        </p:nvSpPr>
        <p:spPr>
          <a:xfrm>
            <a:off x="551086" y="5119004"/>
            <a:ext cx="4755525" cy="1015663"/>
          </a:xfrm>
          <a:prstGeom prst="rect">
            <a:avLst/>
          </a:prstGeom>
          <a:noFill/>
        </p:spPr>
        <p:txBody>
          <a:bodyPr wrap="square" rtlCol="0">
            <a:spAutoFit/>
          </a:bodyPr>
          <a:lstStyle/>
          <a:p>
            <a:r>
              <a:rPr lang="en-US" sz="2000" dirty="0" smtClean="0"/>
              <a:t>Select all types of funding related to the activity if applicable.</a:t>
            </a:r>
          </a:p>
          <a:p>
            <a:endParaRPr lang="en-US" sz="2000" dirty="0"/>
          </a:p>
        </p:txBody>
      </p:sp>
    </p:spTree>
    <p:extLst>
      <p:ext uri="{BB962C8B-B14F-4D97-AF65-F5344CB8AC3E}">
        <p14:creationId xmlns:p14="http://schemas.microsoft.com/office/powerpoint/2010/main" val="49241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C135947-7092-4B1A-A233-50437DC1A996}" type="slidenum">
              <a:rPr lang="en-US" smtClean="0"/>
              <a:t>19</a:t>
            </a:fld>
            <a:endParaRPr lang="en-US"/>
          </a:p>
        </p:txBody>
      </p:sp>
      <p:sp>
        <p:nvSpPr>
          <p:cNvPr id="6" name="TextBox 5"/>
          <p:cNvSpPr txBox="1"/>
          <p:nvPr/>
        </p:nvSpPr>
        <p:spPr>
          <a:xfrm>
            <a:off x="316549" y="310243"/>
            <a:ext cx="3775984" cy="1815882"/>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Adding new activities</a:t>
            </a:r>
          </a:p>
          <a:p>
            <a:r>
              <a:rPr lang="en-US" sz="3200" i="1" dirty="0" smtClean="0">
                <a:solidFill>
                  <a:srgbClr val="FF0000"/>
                </a:solidFill>
                <a:latin typeface="Arial" panose="020B0604020202020204" pitchFamily="34" charset="0"/>
                <a:cs typeface="Arial" panose="020B0604020202020204" pitchFamily="34" charset="0"/>
              </a:rPr>
              <a:t>(continued)</a:t>
            </a:r>
            <a:endParaRPr lang="en-US" sz="3200" i="1" dirty="0">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071" y="506186"/>
            <a:ext cx="8085810" cy="5850164"/>
          </a:xfrm>
          <a:prstGeom prst="rect">
            <a:avLst/>
          </a:prstGeom>
        </p:spPr>
      </p:pic>
      <p:sp>
        <p:nvSpPr>
          <p:cNvPr id="10" name="TextBox 9"/>
          <p:cNvSpPr txBox="1"/>
          <p:nvPr/>
        </p:nvSpPr>
        <p:spPr>
          <a:xfrm>
            <a:off x="472538" y="3866227"/>
            <a:ext cx="3016333" cy="2554545"/>
          </a:xfrm>
          <a:prstGeom prst="rect">
            <a:avLst/>
          </a:prstGeom>
          <a:noFill/>
        </p:spPr>
        <p:txBody>
          <a:bodyPr wrap="square" rtlCol="0">
            <a:spAutoFit/>
          </a:bodyPr>
          <a:lstStyle/>
          <a:p>
            <a:r>
              <a:rPr lang="en-US" sz="1600" dirty="0" smtClean="0"/>
              <a:t>Be sure to click to ‘Submit’ after entering the data for the partnership project or the data will not be recorded.</a:t>
            </a:r>
          </a:p>
          <a:p>
            <a:endParaRPr lang="en-US" sz="1600" dirty="0"/>
          </a:p>
          <a:p>
            <a:r>
              <a:rPr lang="en-US" sz="1600" dirty="0" smtClean="0"/>
              <a:t>After you click ‘Submit’ you will be able to Update or Edit your new projects via the process described on the next page of this document.</a:t>
            </a:r>
          </a:p>
        </p:txBody>
      </p:sp>
      <p:cxnSp>
        <p:nvCxnSpPr>
          <p:cNvPr id="11" name="Straight Arrow Connector 10"/>
          <p:cNvCxnSpPr/>
          <p:nvPr/>
        </p:nvCxnSpPr>
        <p:spPr>
          <a:xfrm>
            <a:off x="3324615" y="4637314"/>
            <a:ext cx="713985" cy="1012372"/>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472538" y="2235492"/>
            <a:ext cx="3016333" cy="1323439"/>
          </a:xfrm>
          <a:prstGeom prst="rect">
            <a:avLst/>
          </a:prstGeom>
          <a:noFill/>
        </p:spPr>
        <p:txBody>
          <a:bodyPr wrap="square" rtlCol="0">
            <a:spAutoFit/>
          </a:bodyPr>
          <a:lstStyle/>
          <a:p>
            <a:r>
              <a:rPr lang="en-US" sz="1600" dirty="0" smtClean="0"/>
              <a:t>Sometimes the person filling out the form is not the primary contact in charge of the activity. Please let us know who is completing the form here.</a:t>
            </a:r>
          </a:p>
        </p:txBody>
      </p:sp>
      <p:cxnSp>
        <p:nvCxnSpPr>
          <p:cNvPr id="15" name="Straight Arrow Connector 14"/>
          <p:cNvCxnSpPr/>
          <p:nvPr/>
        </p:nvCxnSpPr>
        <p:spPr>
          <a:xfrm flipV="1">
            <a:off x="3319172" y="832757"/>
            <a:ext cx="773361" cy="1756198"/>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5242559" y="4303376"/>
            <a:ext cx="5492833" cy="338554"/>
          </a:xfrm>
          <a:prstGeom prst="rect">
            <a:avLst/>
          </a:prstGeom>
          <a:noFill/>
        </p:spPr>
        <p:txBody>
          <a:bodyPr wrap="square" rtlCol="0">
            <a:spAutoFit/>
          </a:bodyPr>
          <a:lstStyle/>
          <a:p>
            <a:r>
              <a:rPr lang="en-US" sz="1600" dirty="0" smtClean="0"/>
              <a:t>Add any additional information about the activity here </a:t>
            </a:r>
          </a:p>
        </p:txBody>
      </p:sp>
    </p:spTree>
    <p:extLst>
      <p:ext uri="{BB962C8B-B14F-4D97-AF65-F5344CB8AC3E}">
        <p14:creationId xmlns:p14="http://schemas.microsoft.com/office/powerpoint/2010/main" val="12403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0900" y="2276000"/>
            <a:ext cx="4419600" cy="4352182"/>
          </a:xfrm>
          <a:prstGeom prst="rect">
            <a:avLst/>
          </a:prstGeom>
        </p:spPr>
      </p:pic>
      <p:sp>
        <p:nvSpPr>
          <p:cNvPr id="8" name="TextBox 7"/>
          <p:cNvSpPr txBox="1"/>
          <p:nvPr/>
        </p:nvSpPr>
        <p:spPr>
          <a:xfrm>
            <a:off x="304800" y="327659"/>
            <a:ext cx="5994400" cy="1815882"/>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Community Engagement Activities</a:t>
            </a:r>
            <a:r>
              <a:rPr lang="en-US" sz="2000" b="1" dirty="0">
                <a:latin typeface="Arial" panose="020B0604020202020204" pitchFamily="34" charset="0"/>
                <a:cs typeface="Arial" panose="020B0604020202020204" pitchFamily="34" charset="0"/>
              </a:rPr>
              <a:t> </a:t>
            </a:r>
            <a:endParaRPr lang="en-US" sz="2000" b="1" dirty="0" smtClean="0">
              <a:latin typeface="Arial" panose="020B0604020202020204" pitchFamily="34" charset="0"/>
              <a:cs typeface="Arial" panose="020B0604020202020204" pitchFamily="34" charset="0"/>
            </a:endParaRPr>
          </a:p>
          <a:p>
            <a:r>
              <a:rPr lang="en-US" dirty="0" smtClean="0">
                <a:cs typeface="Arial" panose="020B0604020202020204" pitchFamily="34" charset="0"/>
              </a:rPr>
              <a:t>involve</a:t>
            </a:r>
            <a:r>
              <a:rPr lang="en-US" sz="1600" dirty="0" smtClean="0">
                <a:cs typeface="Arial" panose="020B0604020202020204" pitchFamily="34" charset="0"/>
              </a:rPr>
              <a:t> </a:t>
            </a:r>
            <a:r>
              <a:rPr lang="en-US" dirty="0" smtClean="0"/>
              <a:t>relationship</a:t>
            </a:r>
            <a:r>
              <a:rPr lang="en-US" b="1" dirty="0" smtClean="0"/>
              <a:t>s</a:t>
            </a:r>
            <a:r>
              <a:rPr lang="en-US" dirty="0" smtClean="0"/>
              <a:t> between </a:t>
            </a:r>
            <a:r>
              <a:rPr lang="en-US" dirty="0" err="1" smtClean="0"/>
              <a:t>UofL</a:t>
            </a:r>
            <a:r>
              <a:rPr lang="en-US" dirty="0" smtClean="0"/>
              <a:t> faculty, staff, or students and an </a:t>
            </a:r>
            <a:r>
              <a:rPr lang="en-US" sz="2000" b="1" u="sng" dirty="0" smtClean="0">
                <a:solidFill>
                  <a:srgbClr val="FF0000"/>
                </a:solidFill>
              </a:rPr>
              <a:t>external partner </a:t>
            </a:r>
            <a:r>
              <a:rPr lang="en-US" dirty="0" smtClean="0"/>
              <a:t>related to service, research and/or teaching. </a:t>
            </a:r>
            <a:r>
              <a:rPr lang="en-US" b="1" dirty="0" smtClean="0"/>
              <a:t> </a:t>
            </a:r>
            <a:r>
              <a:rPr lang="en-US" dirty="0" smtClean="0"/>
              <a:t>Community Engagement activities can </a:t>
            </a:r>
            <a:r>
              <a:rPr lang="en-US" dirty="0"/>
              <a:t>include applied research; support services to education, business, non-profit organizations, government, and community groups. </a:t>
            </a:r>
            <a:endParaRPr lang="en-US"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5C135947-7092-4B1A-A233-50437DC1A996}" type="slidenum">
              <a:rPr lang="en-US" smtClean="0"/>
              <a:t>2</a:t>
            </a:fld>
            <a:endParaRPr lang="en-US"/>
          </a:p>
        </p:txBody>
      </p:sp>
      <p:sp>
        <p:nvSpPr>
          <p:cNvPr id="2" name="TextBox 1"/>
          <p:cNvSpPr txBox="1"/>
          <p:nvPr/>
        </p:nvSpPr>
        <p:spPr>
          <a:xfrm>
            <a:off x="6623050" y="477818"/>
            <a:ext cx="5067300" cy="5878532"/>
          </a:xfrm>
          <a:prstGeom prst="rect">
            <a:avLst/>
          </a:prstGeom>
          <a:noFill/>
        </p:spPr>
        <p:txBody>
          <a:bodyPr wrap="square" rtlCol="0">
            <a:spAutoFit/>
          </a:bodyPr>
          <a:lstStyle/>
          <a:p>
            <a:r>
              <a:rPr lang="en-US" b="1" dirty="0" err="1"/>
              <a:t>UofL</a:t>
            </a:r>
            <a:r>
              <a:rPr lang="en-US" b="1" dirty="0"/>
              <a:t> Community Engagement projects break down into the following categories</a:t>
            </a:r>
            <a:r>
              <a:rPr lang="en-US" b="1" dirty="0" smtClean="0"/>
              <a:t>:</a:t>
            </a:r>
          </a:p>
          <a:p>
            <a:endParaRPr lang="en-US" dirty="0"/>
          </a:p>
          <a:p>
            <a:r>
              <a:rPr lang="en-US" sz="1600" dirty="0"/>
              <a:t>PARTNERSHIP: Ongoing collaboration with community partners for the mutually beneficial exchange of knowledge and resources in a context of partnership and reciprocity</a:t>
            </a:r>
            <a:r>
              <a:rPr lang="en-US" sz="1600" dirty="0" smtClean="0"/>
              <a:t>.</a:t>
            </a:r>
          </a:p>
          <a:p>
            <a:endParaRPr lang="en-US" sz="1600" dirty="0"/>
          </a:p>
          <a:p>
            <a:r>
              <a:rPr lang="en-US" sz="1600" dirty="0"/>
              <a:t>OUTREACH: Providing direct services, time, or resources to benefit a community or its institutions. This includes instances of public intellectualism such as talks, lectures, presentations, performances, etc</a:t>
            </a:r>
            <a:r>
              <a:rPr lang="en-US" sz="1600" dirty="0" smtClean="0"/>
              <a:t>.</a:t>
            </a:r>
          </a:p>
          <a:p>
            <a:endParaRPr lang="en-US" sz="1600" dirty="0"/>
          </a:p>
          <a:p>
            <a:r>
              <a:rPr lang="en-US" sz="1600" dirty="0"/>
              <a:t>CURRICULAR ENGAGEMENT: Describes the teaching, learning, and scholarship that engages faculty, students, and community in mutually beneficial and respectful collaboration</a:t>
            </a:r>
            <a:r>
              <a:rPr lang="en-US" sz="1600" dirty="0" smtClean="0"/>
              <a:t>.</a:t>
            </a:r>
          </a:p>
          <a:p>
            <a:endParaRPr lang="en-US" sz="1600" dirty="0"/>
          </a:p>
          <a:p>
            <a:r>
              <a:rPr lang="en-US" sz="1600" dirty="0"/>
              <a:t>ENGAGED SCHOLARSHIP: Scholarly work done in full partnership with the community. It consists of research, teaching, and the application of scholarship for the mutual benefit of the institution and community partner. </a:t>
            </a:r>
          </a:p>
          <a:p>
            <a:endParaRPr lang="en-US" dirty="0"/>
          </a:p>
        </p:txBody>
      </p:sp>
    </p:spTree>
    <p:extLst>
      <p:ext uri="{BB962C8B-B14F-4D97-AF65-F5344CB8AC3E}">
        <p14:creationId xmlns:p14="http://schemas.microsoft.com/office/powerpoint/2010/main" val="1549818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96" y="1415892"/>
            <a:ext cx="11412007" cy="5442108"/>
          </a:xfrm>
          <a:prstGeom prst="rect">
            <a:avLst/>
          </a:prstGeom>
        </p:spPr>
      </p:pic>
      <p:cxnSp>
        <p:nvCxnSpPr>
          <p:cNvPr id="8" name="Straight Arrow Connector 7"/>
          <p:cNvCxnSpPr/>
          <p:nvPr/>
        </p:nvCxnSpPr>
        <p:spPr>
          <a:xfrm flipH="1" flipV="1">
            <a:off x="3739243" y="5283788"/>
            <a:ext cx="500089" cy="689511"/>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463613" y="5987018"/>
            <a:ext cx="5275926" cy="369332"/>
          </a:xfrm>
          <a:prstGeom prst="rect">
            <a:avLst/>
          </a:prstGeom>
          <a:noFill/>
        </p:spPr>
        <p:txBody>
          <a:bodyPr wrap="square" rtlCol="0">
            <a:spAutoFit/>
          </a:bodyPr>
          <a:lstStyle/>
          <a:p>
            <a:r>
              <a:rPr lang="en-US" dirty="0" smtClean="0"/>
              <a:t>Update or Edit a project by clicking this button</a:t>
            </a:r>
            <a:endParaRPr lang="en-US" dirty="0"/>
          </a:p>
        </p:txBody>
      </p:sp>
      <p:sp>
        <p:nvSpPr>
          <p:cNvPr id="11" name="TextBox 10"/>
          <p:cNvSpPr txBox="1"/>
          <p:nvPr/>
        </p:nvSpPr>
        <p:spPr>
          <a:xfrm>
            <a:off x="248323" y="479685"/>
            <a:ext cx="6168806" cy="707886"/>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Update or Edit an Activity</a:t>
            </a:r>
          </a:p>
        </p:txBody>
      </p:sp>
      <p:sp>
        <p:nvSpPr>
          <p:cNvPr id="3" name="Slide Number Placeholder 2"/>
          <p:cNvSpPr>
            <a:spLocks noGrp="1"/>
          </p:cNvSpPr>
          <p:nvPr>
            <p:ph type="sldNum" sz="quarter" idx="12"/>
          </p:nvPr>
        </p:nvSpPr>
        <p:spPr/>
        <p:txBody>
          <a:bodyPr/>
          <a:lstStyle/>
          <a:p>
            <a:fld id="{5C135947-7092-4B1A-A233-50437DC1A996}" type="slidenum">
              <a:rPr lang="en-US" smtClean="0"/>
              <a:t>20</a:t>
            </a:fld>
            <a:endParaRPr lang="en-US"/>
          </a:p>
        </p:txBody>
      </p:sp>
      <p:sp>
        <p:nvSpPr>
          <p:cNvPr id="12" name="TextBox 11"/>
          <p:cNvSpPr txBox="1"/>
          <p:nvPr/>
        </p:nvSpPr>
        <p:spPr>
          <a:xfrm>
            <a:off x="6417129" y="4504052"/>
            <a:ext cx="5094514" cy="1200329"/>
          </a:xfrm>
          <a:prstGeom prst="rect">
            <a:avLst/>
          </a:prstGeom>
          <a:noFill/>
        </p:spPr>
        <p:txBody>
          <a:bodyPr wrap="square" rtlCol="0">
            <a:spAutoFit/>
          </a:bodyPr>
          <a:lstStyle/>
          <a:p>
            <a:r>
              <a:rPr lang="en-US" sz="2400" b="1" dirty="0" smtClean="0">
                <a:solidFill>
                  <a:srgbClr val="FF0000"/>
                </a:solidFill>
              </a:rPr>
              <a:t>ACTIVITIES FROM THE PREVIOUS ACADEMIC YEAR NEED TO BE UPDATED IN THE SYSTEM! </a:t>
            </a:r>
          </a:p>
        </p:txBody>
      </p:sp>
    </p:spTree>
    <p:extLst>
      <p:ext uri="{BB962C8B-B14F-4D97-AF65-F5344CB8AC3E}">
        <p14:creationId xmlns:p14="http://schemas.microsoft.com/office/powerpoint/2010/main" val="479277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8342" y="254833"/>
            <a:ext cx="3733173" cy="1815882"/>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Update or</a:t>
            </a:r>
          </a:p>
          <a:p>
            <a:r>
              <a:rPr lang="en-US" sz="4000" dirty="0" smtClean="0">
                <a:solidFill>
                  <a:srgbClr val="FF0000"/>
                </a:solidFill>
                <a:latin typeface="Arial" panose="020B0604020202020204" pitchFamily="34" charset="0"/>
                <a:cs typeface="Arial" panose="020B0604020202020204" pitchFamily="34" charset="0"/>
              </a:rPr>
              <a:t>Edit an Activity</a:t>
            </a:r>
          </a:p>
          <a:p>
            <a:r>
              <a:rPr lang="en-US" sz="3200" i="1" dirty="0" smtClean="0">
                <a:solidFill>
                  <a:srgbClr val="FF0000"/>
                </a:solidFill>
                <a:latin typeface="Arial" panose="020B0604020202020204" pitchFamily="34" charset="0"/>
                <a:cs typeface="Arial" panose="020B0604020202020204" pitchFamily="34" charset="0"/>
              </a:rPr>
              <a:t>(continued)</a:t>
            </a:r>
            <a:endParaRPr lang="en-US" sz="3200" i="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307836" y="2425178"/>
            <a:ext cx="3270794" cy="1754326"/>
          </a:xfrm>
          <a:prstGeom prst="rect">
            <a:avLst/>
          </a:prstGeom>
          <a:noFill/>
        </p:spPr>
        <p:txBody>
          <a:bodyPr wrap="square" rtlCol="0">
            <a:spAutoFit/>
          </a:bodyPr>
          <a:lstStyle/>
          <a:p>
            <a:r>
              <a:rPr lang="en-US" b="1" dirty="0" smtClean="0"/>
              <a:t>Last year’s activities will need to be updated in the system. </a:t>
            </a:r>
            <a:endParaRPr lang="en-US" b="1" dirty="0"/>
          </a:p>
          <a:p>
            <a:endParaRPr lang="en-US" b="1" dirty="0" smtClean="0"/>
          </a:p>
          <a:p>
            <a:r>
              <a:rPr lang="en-US" b="1" dirty="0" smtClean="0"/>
              <a:t>You can search for your activities from last year on this page.</a:t>
            </a:r>
          </a:p>
        </p:txBody>
      </p:sp>
      <p:sp>
        <p:nvSpPr>
          <p:cNvPr id="4" name="Slide Number Placeholder 3"/>
          <p:cNvSpPr>
            <a:spLocks noGrp="1"/>
          </p:cNvSpPr>
          <p:nvPr>
            <p:ph type="sldNum" sz="quarter" idx="12"/>
          </p:nvPr>
        </p:nvSpPr>
        <p:spPr/>
        <p:txBody>
          <a:bodyPr/>
          <a:lstStyle/>
          <a:p>
            <a:fld id="{5C135947-7092-4B1A-A233-50437DC1A996}" type="slidenum">
              <a:rPr lang="en-US" smtClean="0"/>
              <a:t>21</a:t>
            </a:fld>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813" y="296426"/>
            <a:ext cx="7576458" cy="5974187"/>
          </a:xfrm>
          <a:prstGeom prst="rect">
            <a:avLst/>
          </a:prstGeom>
          <a:effectLst>
            <a:outerShdw blurRad="63500" sx="102000" sy="102000" algn="ctr" rotWithShape="0">
              <a:prstClr val="black">
                <a:alpha val="40000"/>
              </a:prstClr>
            </a:outerShdw>
          </a:effectLst>
        </p:spPr>
      </p:pic>
      <p:cxnSp>
        <p:nvCxnSpPr>
          <p:cNvPr id="18" name="Straight Arrow Connector 17"/>
          <p:cNvCxnSpPr/>
          <p:nvPr/>
        </p:nvCxnSpPr>
        <p:spPr>
          <a:xfrm flipH="1" flipV="1">
            <a:off x="6285311" y="1934927"/>
            <a:ext cx="3136227" cy="906244"/>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flipV="1">
            <a:off x="5685066" y="2251971"/>
            <a:ext cx="3736472" cy="1769842"/>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9491431" y="2526556"/>
            <a:ext cx="1607345" cy="954107"/>
          </a:xfrm>
          <a:prstGeom prst="rect">
            <a:avLst/>
          </a:prstGeom>
          <a:noFill/>
        </p:spPr>
        <p:txBody>
          <a:bodyPr wrap="square" rtlCol="0">
            <a:spAutoFit/>
          </a:bodyPr>
          <a:lstStyle/>
          <a:p>
            <a:r>
              <a:rPr lang="en-US" sz="1400" b="1" dirty="0" smtClean="0">
                <a:solidFill>
                  <a:schemeClr val="accent1">
                    <a:lumMod val="50000"/>
                  </a:schemeClr>
                </a:solidFill>
              </a:rPr>
              <a:t>Search for your activities by using a keyword such as your last name</a:t>
            </a:r>
            <a:endParaRPr lang="en-US" sz="1400" b="1" dirty="0">
              <a:solidFill>
                <a:schemeClr val="accent1">
                  <a:lumMod val="50000"/>
                </a:schemeClr>
              </a:solidFill>
            </a:endParaRPr>
          </a:p>
        </p:txBody>
      </p:sp>
      <p:sp>
        <p:nvSpPr>
          <p:cNvPr id="21" name="TextBox 20"/>
          <p:cNvSpPr txBox="1"/>
          <p:nvPr/>
        </p:nvSpPr>
        <p:spPr>
          <a:xfrm>
            <a:off x="9421538" y="3699774"/>
            <a:ext cx="1733550" cy="954107"/>
          </a:xfrm>
          <a:prstGeom prst="rect">
            <a:avLst/>
          </a:prstGeom>
          <a:noFill/>
        </p:spPr>
        <p:txBody>
          <a:bodyPr wrap="square" rtlCol="0">
            <a:spAutoFit/>
          </a:bodyPr>
          <a:lstStyle/>
          <a:p>
            <a:r>
              <a:rPr lang="en-US" sz="1400" b="1" dirty="0" smtClean="0">
                <a:solidFill>
                  <a:schemeClr val="accent1">
                    <a:lumMod val="50000"/>
                  </a:schemeClr>
                </a:solidFill>
              </a:rPr>
              <a:t>Or filter the results using your name and the ULCONTACT variable</a:t>
            </a:r>
            <a:endParaRPr lang="en-US" sz="1400" b="1" dirty="0">
              <a:solidFill>
                <a:schemeClr val="accent1">
                  <a:lumMod val="50000"/>
                </a:schemeClr>
              </a:solidFill>
            </a:endParaRPr>
          </a:p>
        </p:txBody>
      </p:sp>
      <p:cxnSp>
        <p:nvCxnSpPr>
          <p:cNvPr id="22" name="Straight Arrow Connector 21"/>
          <p:cNvCxnSpPr/>
          <p:nvPr/>
        </p:nvCxnSpPr>
        <p:spPr>
          <a:xfrm flipH="1" flipV="1">
            <a:off x="4533317" y="3849850"/>
            <a:ext cx="4689510" cy="1618605"/>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9222827" y="4991402"/>
            <a:ext cx="2130973" cy="954107"/>
          </a:xfrm>
          <a:prstGeom prst="rect">
            <a:avLst/>
          </a:prstGeom>
          <a:noFill/>
        </p:spPr>
        <p:txBody>
          <a:bodyPr wrap="square" rtlCol="0">
            <a:spAutoFit/>
          </a:bodyPr>
          <a:lstStyle/>
          <a:p>
            <a:r>
              <a:rPr lang="en-US" sz="1400" b="1" u="sng" dirty="0" smtClean="0">
                <a:solidFill>
                  <a:schemeClr val="accent1">
                    <a:lumMod val="50000"/>
                  </a:schemeClr>
                </a:solidFill>
              </a:rPr>
              <a:t>WHEN YOU HAVE FOUND YOUR ACTIVITY OR ACTIVITIES, CLICK ‘edit’ to OPEN THE FORM</a:t>
            </a:r>
            <a:endParaRPr lang="en-US" sz="1400" b="1" u="sng" dirty="0">
              <a:solidFill>
                <a:schemeClr val="accent1">
                  <a:lumMod val="50000"/>
                </a:schemeClr>
              </a:solidFill>
            </a:endParaRPr>
          </a:p>
        </p:txBody>
      </p:sp>
    </p:spTree>
    <p:extLst>
      <p:ext uri="{BB962C8B-B14F-4D97-AF65-F5344CB8AC3E}">
        <p14:creationId xmlns:p14="http://schemas.microsoft.com/office/powerpoint/2010/main" val="1824924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8323" y="479685"/>
            <a:ext cx="3049514" cy="3046988"/>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Update or</a:t>
            </a:r>
          </a:p>
          <a:p>
            <a:r>
              <a:rPr lang="en-US" sz="4000" dirty="0" smtClean="0">
                <a:solidFill>
                  <a:srgbClr val="FF0000"/>
                </a:solidFill>
                <a:latin typeface="Arial" panose="020B0604020202020204" pitchFamily="34" charset="0"/>
                <a:cs typeface="Arial" panose="020B0604020202020204" pitchFamily="34" charset="0"/>
              </a:rPr>
              <a:t>Edit a Partnership</a:t>
            </a:r>
          </a:p>
          <a:p>
            <a:r>
              <a:rPr lang="en-US" sz="4000" dirty="0" smtClean="0">
                <a:solidFill>
                  <a:srgbClr val="FF0000"/>
                </a:solidFill>
                <a:latin typeface="Arial" panose="020B0604020202020204" pitchFamily="34" charset="0"/>
                <a:cs typeface="Arial" panose="020B0604020202020204" pitchFamily="34" charset="0"/>
              </a:rPr>
              <a:t>Project</a:t>
            </a:r>
          </a:p>
          <a:p>
            <a:r>
              <a:rPr lang="en-US" sz="3200" i="1" dirty="0" smtClean="0">
                <a:solidFill>
                  <a:srgbClr val="FF0000"/>
                </a:solidFill>
                <a:latin typeface="Arial" panose="020B0604020202020204" pitchFamily="34" charset="0"/>
                <a:cs typeface="Arial" panose="020B0604020202020204" pitchFamily="34" charset="0"/>
              </a:rPr>
              <a:t>(continued)</a:t>
            </a:r>
            <a:endParaRPr lang="en-US" sz="3200" i="1"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034148" y="429212"/>
            <a:ext cx="6458965" cy="5693791"/>
          </a:xfrm>
          <a:prstGeom prst="rect">
            <a:avLst/>
          </a:prstGeom>
          <a:ln>
            <a:solidFill>
              <a:schemeClr val="accent1">
                <a:shade val="50000"/>
              </a:schemeClr>
            </a:solidFill>
          </a:ln>
          <a:effectLst>
            <a:outerShdw blurRad="50800" dist="38100" dir="2700000" algn="tl" rotWithShape="0">
              <a:prstClr val="black">
                <a:alpha val="40000"/>
              </a:prstClr>
            </a:outerShdw>
          </a:effectLst>
        </p:spPr>
      </p:pic>
      <p:sp>
        <p:nvSpPr>
          <p:cNvPr id="10" name="Oval 9"/>
          <p:cNvSpPr/>
          <p:nvPr/>
        </p:nvSpPr>
        <p:spPr>
          <a:xfrm>
            <a:off x="3915965" y="3526673"/>
            <a:ext cx="521123" cy="2698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47829" y="4836071"/>
            <a:ext cx="2190440" cy="1477328"/>
          </a:xfrm>
          <a:prstGeom prst="rect">
            <a:avLst/>
          </a:prstGeom>
        </p:spPr>
        <p:txBody>
          <a:bodyPr wrap="square" rtlCol="0">
            <a:spAutoFit/>
          </a:bodyPr>
          <a:lstStyle/>
          <a:p>
            <a:r>
              <a:rPr lang="en-US" b="1" dirty="0" smtClean="0"/>
              <a:t>Once you have located your project, click here to access the form and begin updating.</a:t>
            </a:r>
            <a:endParaRPr lang="en-US" b="1" dirty="0"/>
          </a:p>
        </p:txBody>
      </p:sp>
      <p:cxnSp>
        <p:nvCxnSpPr>
          <p:cNvPr id="13" name="Straight Arrow Connector 12"/>
          <p:cNvCxnSpPr/>
          <p:nvPr/>
        </p:nvCxnSpPr>
        <p:spPr>
          <a:xfrm flipV="1">
            <a:off x="2218451" y="3796495"/>
            <a:ext cx="1574060" cy="1313384"/>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8" name="Slide Number Placeholder 7"/>
          <p:cNvSpPr>
            <a:spLocks noGrp="1"/>
          </p:cNvSpPr>
          <p:nvPr>
            <p:ph type="sldNum" sz="quarter" idx="12"/>
          </p:nvPr>
        </p:nvSpPr>
        <p:spPr/>
        <p:txBody>
          <a:bodyPr/>
          <a:lstStyle/>
          <a:p>
            <a:fld id="{5C135947-7092-4B1A-A233-50437DC1A996}" type="slidenum">
              <a:rPr lang="en-US" smtClean="0"/>
              <a:t>22</a:t>
            </a:fld>
            <a:endParaRPr lang="en-US"/>
          </a:p>
        </p:txBody>
      </p:sp>
    </p:spTree>
    <p:extLst>
      <p:ext uri="{BB962C8B-B14F-4D97-AF65-F5344CB8AC3E}">
        <p14:creationId xmlns:p14="http://schemas.microsoft.com/office/powerpoint/2010/main" val="438028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8343" y="254833"/>
            <a:ext cx="3049514" cy="2431435"/>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Update or</a:t>
            </a:r>
          </a:p>
          <a:p>
            <a:r>
              <a:rPr lang="en-US" sz="4000" dirty="0" smtClean="0">
                <a:solidFill>
                  <a:srgbClr val="FF0000"/>
                </a:solidFill>
                <a:latin typeface="Arial" panose="020B0604020202020204" pitchFamily="34" charset="0"/>
                <a:cs typeface="Arial" panose="020B0604020202020204" pitchFamily="34" charset="0"/>
              </a:rPr>
              <a:t>Edit an Activity</a:t>
            </a:r>
          </a:p>
          <a:p>
            <a:r>
              <a:rPr lang="en-US" sz="3200" i="1" dirty="0" smtClean="0">
                <a:solidFill>
                  <a:srgbClr val="FF0000"/>
                </a:solidFill>
                <a:latin typeface="Arial" panose="020B0604020202020204" pitchFamily="34" charset="0"/>
                <a:cs typeface="Arial" panose="020B0604020202020204" pitchFamily="34" charset="0"/>
              </a:rPr>
              <a:t>(continued)</a:t>
            </a:r>
            <a:endParaRPr lang="en-US" sz="3200" i="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318817" y="2878475"/>
            <a:ext cx="3553033" cy="3477875"/>
          </a:xfrm>
          <a:prstGeom prst="rect">
            <a:avLst/>
          </a:prstGeom>
          <a:noFill/>
        </p:spPr>
        <p:txBody>
          <a:bodyPr wrap="square" rtlCol="0">
            <a:spAutoFit/>
          </a:bodyPr>
          <a:lstStyle/>
          <a:p>
            <a:r>
              <a:rPr lang="en-US" sz="2000" dirty="0" smtClean="0"/>
              <a:t>Be sure to at update the status of these activities to ONGOING, ENDED, or ON HOLD.</a:t>
            </a:r>
          </a:p>
          <a:p>
            <a:endParaRPr lang="en-US" sz="2000" b="1" i="1" dirty="0"/>
          </a:p>
          <a:p>
            <a:r>
              <a:rPr lang="en-US" sz="2000" b="1" i="1" dirty="0" smtClean="0"/>
              <a:t>If the activity is ongoing into the current 2016-17 academic year, you may need to update other items in the form. See the above sections on ‘Adding a new activity’ for more information about the items.</a:t>
            </a:r>
          </a:p>
        </p:txBody>
      </p:sp>
      <p:sp>
        <p:nvSpPr>
          <p:cNvPr id="4" name="Slide Number Placeholder 3"/>
          <p:cNvSpPr>
            <a:spLocks noGrp="1"/>
          </p:cNvSpPr>
          <p:nvPr>
            <p:ph type="sldNum" sz="quarter" idx="12"/>
          </p:nvPr>
        </p:nvSpPr>
        <p:spPr/>
        <p:txBody>
          <a:bodyPr/>
          <a:lstStyle/>
          <a:p>
            <a:fld id="{5C135947-7092-4B1A-A233-50437DC1A996}" type="slidenum">
              <a:rPr lang="en-US" smtClean="0"/>
              <a:t>23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5844" y="1470550"/>
            <a:ext cx="7297057" cy="205965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94196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86742" y="1006673"/>
            <a:ext cx="9017097" cy="830997"/>
          </a:xfrm>
          <a:prstGeom prst="rect">
            <a:avLst/>
          </a:prstGeom>
          <a:noFill/>
        </p:spPr>
        <p:txBody>
          <a:bodyPr wrap="square" rtlCol="0">
            <a:spAutoFit/>
          </a:bodyPr>
          <a:lstStyle/>
          <a:p>
            <a:r>
              <a:rPr lang="en-US" sz="4800" dirty="0" smtClean="0">
                <a:solidFill>
                  <a:srgbClr val="FF0000"/>
                </a:solidFill>
                <a:latin typeface="Arial" panose="020B0604020202020204" pitchFamily="34" charset="0"/>
                <a:cs typeface="Arial" panose="020B0604020202020204" pitchFamily="34" charset="0"/>
              </a:rPr>
              <a:t>Reporting Period and Deadline</a:t>
            </a:r>
            <a:endParaRPr lang="en-US" sz="4000" i="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1234342" y="2133957"/>
            <a:ext cx="8925658"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The reporting period now lasts through most of the entire academic year, beginning </a:t>
            </a:r>
            <a:r>
              <a:rPr lang="en-US" sz="2800" dirty="0" smtClean="0"/>
              <a:t>at the start of fall semester, with the deadline for reporting on the last day of April.</a:t>
            </a:r>
          </a:p>
          <a:p>
            <a:pPr marL="457200" indent="-457200">
              <a:buFont typeface="Arial" panose="020B0604020202020204" pitchFamily="34" charset="0"/>
              <a:buChar char="•"/>
            </a:pPr>
            <a:r>
              <a:rPr lang="en-US" sz="2800" dirty="0" smtClean="0"/>
              <a:t>For example, all activities occurring in summer 2016, fall 2016, and spring 2017 can be reported anytime through the year, with a deadline for reporting of April 30</a:t>
            </a:r>
            <a:r>
              <a:rPr lang="en-US" sz="2800" baseline="30000" dirty="0" smtClean="0"/>
              <a:t>th</a:t>
            </a:r>
            <a:r>
              <a:rPr lang="en-US" sz="2800" dirty="0" smtClean="0"/>
              <a:t>, 2017.</a:t>
            </a:r>
          </a:p>
          <a:p>
            <a:endParaRPr lang="en-US" sz="2800" dirty="0" smtClean="0"/>
          </a:p>
        </p:txBody>
      </p:sp>
      <p:sp>
        <p:nvSpPr>
          <p:cNvPr id="4" name="Slide Number Placeholder 3"/>
          <p:cNvSpPr>
            <a:spLocks noGrp="1"/>
          </p:cNvSpPr>
          <p:nvPr>
            <p:ph type="sldNum" sz="quarter" idx="12"/>
          </p:nvPr>
        </p:nvSpPr>
        <p:spPr/>
        <p:txBody>
          <a:bodyPr/>
          <a:lstStyle/>
          <a:p>
            <a:fld id="{5C135947-7092-4B1A-A233-50437DC1A996}" type="slidenum">
              <a:rPr lang="en-US" smtClean="0"/>
              <a:t>24</a:t>
            </a:fld>
            <a:endParaRPr lang="en-US"/>
          </a:p>
        </p:txBody>
      </p:sp>
    </p:spTree>
    <p:extLst>
      <p:ext uri="{BB962C8B-B14F-4D97-AF65-F5344CB8AC3E}">
        <p14:creationId xmlns:p14="http://schemas.microsoft.com/office/powerpoint/2010/main" val="2887823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rial" panose="020B0604020202020204" pitchFamily="34" charset="0"/>
                <a:cs typeface="Arial" panose="020B0604020202020204" pitchFamily="34" charset="0"/>
              </a:rPr>
              <a:t>Questions or Assistance?</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Contact Pat Smith at </a:t>
            </a:r>
            <a:r>
              <a:rPr lang="en-US" dirty="0" smtClean="0">
                <a:hlinkClick r:id="rId2"/>
              </a:rPr>
              <a:t>pat.smith@louisville.edu</a:t>
            </a:r>
            <a:endParaRPr lang="en-US" dirty="0" smtClean="0"/>
          </a:p>
          <a:p>
            <a:endParaRPr lang="en-US" dirty="0"/>
          </a:p>
          <a:p>
            <a:r>
              <a:rPr lang="en-US" dirty="0" smtClean="0"/>
              <a:t>We can run custom reports for you that help you update existing partnership projects</a:t>
            </a:r>
          </a:p>
          <a:p>
            <a:endParaRPr lang="en-US" dirty="0"/>
          </a:p>
          <a:p>
            <a:r>
              <a:rPr lang="en-US" dirty="0" smtClean="0"/>
              <a:t>We are available to meet with you about refining the data collection process within your unit, and in looking for opportunities to simplify processes</a:t>
            </a:r>
            <a:endParaRPr lang="en-US" dirty="0"/>
          </a:p>
        </p:txBody>
      </p:sp>
      <p:sp>
        <p:nvSpPr>
          <p:cNvPr id="5" name="Slide Number Placeholder 4"/>
          <p:cNvSpPr>
            <a:spLocks noGrp="1"/>
          </p:cNvSpPr>
          <p:nvPr>
            <p:ph type="sldNum" sz="quarter" idx="12"/>
          </p:nvPr>
        </p:nvSpPr>
        <p:spPr/>
        <p:txBody>
          <a:bodyPr/>
          <a:lstStyle/>
          <a:p>
            <a:fld id="{5C135947-7092-4B1A-A233-50437DC1A996}" type="slidenum">
              <a:rPr lang="en-US" smtClean="0"/>
              <a:t>25</a:t>
            </a:fld>
            <a:endParaRPr lang="en-US"/>
          </a:p>
        </p:txBody>
      </p:sp>
    </p:spTree>
    <p:extLst>
      <p:ext uri="{BB962C8B-B14F-4D97-AF65-F5344CB8AC3E}">
        <p14:creationId xmlns:p14="http://schemas.microsoft.com/office/powerpoint/2010/main" val="25225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rial" panose="020B0604020202020204" pitchFamily="34" charset="0"/>
                <a:cs typeface="Arial" panose="020B0604020202020204" pitchFamily="34" charset="0"/>
              </a:rPr>
              <a:t>Notes about reporting activities</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97025"/>
            <a:ext cx="10515600" cy="4351338"/>
          </a:xfrm>
        </p:spPr>
        <p:txBody>
          <a:bodyPr>
            <a:normAutofit lnSpcReduction="10000"/>
          </a:bodyPr>
          <a:lstStyle/>
          <a:p>
            <a:r>
              <a:rPr lang="en-US" dirty="0" smtClean="0"/>
              <a:t>An activity with an </a:t>
            </a:r>
            <a:r>
              <a:rPr lang="en-US" u="sng" dirty="0" smtClean="0"/>
              <a:t>external partner </a:t>
            </a:r>
            <a:r>
              <a:rPr lang="en-US" dirty="0" smtClean="0"/>
              <a:t>is the unit of data collection </a:t>
            </a:r>
          </a:p>
          <a:p>
            <a:r>
              <a:rPr lang="en-US" dirty="0" smtClean="0"/>
              <a:t>If a unit has 2 distinct projects with a single external partner, then each of the 2 projects will be entered on a separate form</a:t>
            </a:r>
          </a:p>
          <a:p>
            <a:r>
              <a:rPr lang="en-US" dirty="0" smtClean="0"/>
              <a:t>For example, CEHD may have a Teacher Training project with Bloom Elementary, and also a project to help 5</a:t>
            </a:r>
            <a:r>
              <a:rPr lang="en-US" baseline="30000" dirty="0" smtClean="0"/>
              <a:t>th</a:t>
            </a:r>
            <a:r>
              <a:rPr lang="en-US" dirty="0" smtClean="0"/>
              <a:t> grade students learn to garden. These are 2 different activities. Each of </a:t>
            </a:r>
            <a:r>
              <a:rPr lang="en-US" dirty="0" err="1" smtClean="0"/>
              <a:t>thesea</a:t>
            </a:r>
            <a:r>
              <a:rPr lang="en-US" dirty="0" smtClean="0"/>
              <a:t> will have its own entry/form in the reporting system.</a:t>
            </a:r>
          </a:p>
          <a:p>
            <a:endParaRPr lang="en-US" dirty="0"/>
          </a:p>
          <a:p>
            <a:r>
              <a:rPr lang="en-US" dirty="0" smtClean="0"/>
              <a:t>In some cases, partnership projects may not have an ‘formal’ organizational partner, but partners with the community-at-large.</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5C135947-7092-4B1A-A233-50437DC1A996}" type="slidenum">
              <a:rPr lang="en-US" smtClean="0"/>
              <a:t>3</a:t>
            </a:fld>
            <a:endParaRPr lang="en-US"/>
          </a:p>
        </p:txBody>
      </p:sp>
    </p:spTree>
    <p:extLst>
      <p:ext uri="{BB962C8B-B14F-4D97-AF65-F5344CB8AC3E}">
        <p14:creationId xmlns:p14="http://schemas.microsoft.com/office/powerpoint/2010/main" val="3736193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60" y="1818005"/>
            <a:ext cx="8895080" cy="3282315"/>
          </a:xfrm>
        </p:spPr>
        <p:txBody>
          <a:bodyPr>
            <a:normAutofit/>
          </a:bodyPr>
          <a:lstStyle/>
          <a:p>
            <a:pPr algn="ctr"/>
            <a:r>
              <a:rPr lang="en-US" dirty="0" smtClean="0">
                <a:solidFill>
                  <a:srgbClr val="FF0000"/>
                </a:solidFill>
                <a:latin typeface="Arial" panose="020B0604020202020204" pitchFamily="34" charset="0"/>
                <a:cs typeface="Arial" panose="020B0604020202020204" pitchFamily="34" charset="0"/>
              </a:rPr>
              <a:t>Contact Pat Smith at the Office of Community Engagement to get the link to your unit’s reporting site </a:t>
            </a:r>
            <a:br>
              <a:rPr lang="en-US" dirty="0" smtClean="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a:r>
            <a:br>
              <a:rPr lang="en-US" dirty="0">
                <a:solidFill>
                  <a:srgbClr val="FF0000"/>
                </a:solidFill>
                <a:latin typeface="Arial" panose="020B0604020202020204" pitchFamily="34" charset="0"/>
                <a:cs typeface="Arial" panose="020B0604020202020204" pitchFamily="34" charset="0"/>
              </a:rPr>
            </a:br>
            <a:r>
              <a:rPr lang="en-US" dirty="0" smtClean="0">
                <a:solidFill>
                  <a:srgbClr val="FF0000"/>
                </a:solidFill>
                <a:latin typeface="Arial" panose="020B0604020202020204" pitchFamily="34" charset="0"/>
                <a:cs typeface="Arial" panose="020B0604020202020204" pitchFamily="34" charset="0"/>
              </a:rPr>
              <a:t>pat.smith@Louisville.edu</a:t>
            </a:r>
            <a:endParaRPr lang="en-US" dirty="0">
              <a:solidFill>
                <a:srgbClr val="FF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5C135947-7092-4B1A-A233-50437DC1A996}" type="slidenum">
              <a:rPr lang="en-US" smtClean="0"/>
              <a:t>4</a:t>
            </a:fld>
            <a:endParaRPr lang="en-US"/>
          </a:p>
        </p:txBody>
      </p:sp>
    </p:spTree>
    <p:extLst>
      <p:ext uri="{BB962C8B-B14F-4D97-AF65-F5344CB8AC3E}">
        <p14:creationId xmlns:p14="http://schemas.microsoft.com/office/powerpoint/2010/main" val="2814708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revised 2/22/16</a:t>
            </a:r>
            <a:endParaRPr lang="en-US"/>
          </a:p>
        </p:txBody>
      </p:sp>
      <p:sp>
        <p:nvSpPr>
          <p:cNvPr id="5" name="Slide Number Placeholder 4"/>
          <p:cNvSpPr>
            <a:spLocks noGrp="1"/>
          </p:cNvSpPr>
          <p:nvPr>
            <p:ph type="sldNum" sz="quarter" idx="12"/>
          </p:nvPr>
        </p:nvSpPr>
        <p:spPr/>
        <p:txBody>
          <a:bodyPr/>
          <a:lstStyle/>
          <a:p>
            <a:fld id="{5C135947-7092-4B1A-A233-50437DC1A996}" type="slidenum">
              <a:rPr lang="en-US" smtClean="0"/>
              <a:t>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895" y="558342"/>
            <a:ext cx="7124700" cy="5534025"/>
          </a:xfrm>
          <a:prstGeom prst="rect">
            <a:avLst/>
          </a:prstGeom>
          <a:effectLst>
            <a:outerShdw blurRad="63500" sx="102000" sy="102000" algn="ctr" rotWithShape="0">
              <a:prstClr val="black">
                <a:alpha val="40000"/>
              </a:prstClr>
            </a:outerShdw>
          </a:effectLst>
        </p:spPr>
      </p:pic>
      <p:sp>
        <p:nvSpPr>
          <p:cNvPr id="7" name="&quot;No&quot; Symbol 6"/>
          <p:cNvSpPr/>
          <p:nvPr/>
        </p:nvSpPr>
        <p:spPr>
          <a:xfrm>
            <a:off x="4410720" y="1563230"/>
            <a:ext cx="2486025" cy="2486025"/>
          </a:xfrm>
          <a:prstGeom prst="noSmoking">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p:cNvCxnSpPr/>
          <p:nvPr/>
        </p:nvCxnSpPr>
        <p:spPr>
          <a:xfrm flipH="1">
            <a:off x="4915545" y="4613611"/>
            <a:ext cx="2576512" cy="816769"/>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649220" y="4286680"/>
            <a:ext cx="3381375" cy="1384995"/>
          </a:xfrm>
          <a:prstGeom prst="rect">
            <a:avLst/>
          </a:prstGeom>
          <a:noFill/>
        </p:spPr>
        <p:txBody>
          <a:bodyPr wrap="square" rtlCol="0">
            <a:spAutoFit/>
          </a:bodyPr>
          <a:lstStyle/>
          <a:p>
            <a:r>
              <a:rPr lang="en-US" sz="2800" b="1" dirty="0" smtClean="0">
                <a:solidFill>
                  <a:schemeClr val="accent1">
                    <a:lumMod val="50000"/>
                  </a:schemeClr>
                </a:solidFill>
              </a:rPr>
              <a:t>Click ‘Sign Up’ to establish an account in the system.</a:t>
            </a:r>
            <a:endParaRPr lang="en-US" sz="2800" b="1" dirty="0">
              <a:solidFill>
                <a:schemeClr val="accent1">
                  <a:lumMod val="50000"/>
                </a:schemeClr>
              </a:solidFill>
            </a:endParaRPr>
          </a:p>
        </p:txBody>
      </p:sp>
      <p:sp>
        <p:nvSpPr>
          <p:cNvPr id="10" name="TextBox 9"/>
          <p:cNvSpPr txBox="1"/>
          <p:nvPr/>
        </p:nvSpPr>
        <p:spPr>
          <a:xfrm>
            <a:off x="7625407" y="1518969"/>
            <a:ext cx="2676525" cy="1569660"/>
          </a:xfrm>
          <a:prstGeom prst="rect">
            <a:avLst/>
          </a:prstGeom>
          <a:noFill/>
        </p:spPr>
        <p:txBody>
          <a:bodyPr wrap="square" rtlCol="0">
            <a:spAutoFit/>
          </a:bodyPr>
          <a:lstStyle/>
          <a:p>
            <a:r>
              <a:rPr lang="en-US" sz="1600" b="1" dirty="0" smtClean="0">
                <a:solidFill>
                  <a:schemeClr val="accent1">
                    <a:lumMod val="50000"/>
                  </a:schemeClr>
                </a:solidFill>
                <a:latin typeface="Arial Narrow" panose="020B0606020202030204" pitchFamily="34" charset="0"/>
              </a:rPr>
              <a:t>IMPORTANT: You are not yet registered in the system. </a:t>
            </a:r>
          </a:p>
          <a:p>
            <a:pPr marL="285750" indent="-285750">
              <a:buFont typeface="Arial" panose="020B0604020202020204" pitchFamily="34" charset="0"/>
              <a:buChar char="•"/>
            </a:pPr>
            <a:r>
              <a:rPr lang="en-US" sz="1600" b="1" dirty="0" smtClean="0">
                <a:solidFill>
                  <a:schemeClr val="accent1">
                    <a:lumMod val="50000"/>
                  </a:schemeClr>
                </a:solidFill>
                <a:latin typeface="Arial Narrow" panose="020B0606020202030204" pitchFamily="34" charset="0"/>
              </a:rPr>
              <a:t>Do not enter your </a:t>
            </a:r>
            <a:r>
              <a:rPr lang="en-US" sz="1600" b="1" dirty="0" err="1" smtClean="0">
                <a:solidFill>
                  <a:schemeClr val="accent1">
                    <a:lumMod val="50000"/>
                  </a:schemeClr>
                </a:solidFill>
                <a:latin typeface="Arial Narrow" panose="020B0606020202030204" pitchFamily="34" charset="0"/>
              </a:rPr>
              <a:t>UofL</a:t>
            </a:r>
            <a:r>
              <a:rPr lang="en-US" sz="1600" b="1" dirty="0" smtClean="0">
                <a:solidFill>
                  <a:schemeClr val="accent1">
                    <a:lumMod val="50000"/>
                  </a:schemeClr>
                </a:solidFill>
                <a:latin typeface="Arial Narrow" panose="020B0606020202030204" pitchFamily="34" charset="0"/>
              </a:rPr>
              <a:t> email and password yet. </a:t>
            </a:r>
          </a:p>
          <a:p>
            <a:pPr marL="285750" indent="-285750">
              <a:buFont typeface="Arial" panose="020B0604020202020204" pitchFamily="34" charset="0"/>
              <a:buChar char="•"/>
            </a:pPr>
            <a:r>
              <a:rPr lang="en-US" sz="1600" b="1" u="sng" dirty="0" smtClean="0">
                <a:solidFill>
                  <a:schemeClr val="accent1">
                    <a:lumMod val="50000"/>
                  </a:schemeClr>
                </a:solidFill>
                <a:latin typeface="Arial Narrow" panose="020B0606020202030204" pitchFamily="34" charset="0"/>
              </a:rPr>
              <a:t>You will need to sign up by clicking on the link below. </a:t>
            </a:r>
            <a:endParaRPr lang="en-US" sz="1600" b="1" u="sng" dirty="0">
              <a:solidFill>
                <a:schemeClr val="accent1">
                  <a:lumMod val="50000"/>
                </a:schemeClr>
              </a:solidFill>
              <a:latin typeface="Arial Narrow" panose="020B0606020202030204" pitchFamily="34" charset="0"/>
            </a:endParaRPr>
          </a:p>
        </p:txBody>
      </p:sp>
      <p:cxnSp>
        <p:nvCxnSpPr>
          <p:cNvPr id="11" name="Straight Arrow Connector 10"/>
          <p:cNvCxnSpPr/>
          <p:nvPr/>
        </p:nvCxnSpPr>
        <p:spPr>
          <a:xfrm>
            <a:off x="8954145" y="3183179"/>
            <a:ext cx="9524" cy="1008951"/>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705495" y="2760969"/>
            <a:ext cx="2676525" cy="2862322"/>
          </a:xfrm>
          <a:prstGeom prst="rect">
            <a:avLst/>
          </a:prstGeom>
          <a:noFill/>
        </p:spPr>
        <p:txBody>
          <a:bodyPr wrap="square" rtlCol="0">
            <a:spAutoFit/>
          </a:bodyPr>
          <a:lstStyle/>
          <a:p>
            <a:r>
              <a:rPr lang="en-US" sz="2000" b="1" dirty="0" smtClean="0"/>
              <a:t>IMPORTANT: You are not yet registered in the system. </a:t>
            </a:r>
          </a:p>
          <a:p>
            <a:endParaRPr lang="en-US" sz="2000" b="1" dirty="0"/>
          </a:p>
          <a:p>
            <a:r>
              <a:rPr lang="en-US" sz="2000" b="1" dirty="0" smtClean="0"/>
              <a:t>You will need to click ‘Sign Up’ and register with an email and password that you will remember</a:t>
            </a:r>
          </a:p>
        </p:txBody>
      </p:sp>
      <p:sp>
        <p:nvSpPr>
          <p:cNvPr id="19" name="TextBox 18"/>
          <p:cNvSpPr txBox="1"/>
          <p:nvPr/>
        </p:nvSpPr>
        <p:spPr>
          <a:xfrm>
            <a:off x="671933" y="549473"/>
            <a:ext cx="2869631" cy="1938992"/>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Logging in for the first time</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96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9941"/>
          <a:stretch/>
        </p:blipFill>
        <p:spPr>
          <a:xfrm>
            <a:off x="3366038" y="426042"/>
            <a:ext cx="7467600" cy="5867400"/>
          </a:xfrm>
          <a:prstGeom prst="rect">
            <a:avLst/>
          </a:prstGeom>
          <a:effectLst>
            <a:outerShdw blurRad="50800" dist="38100" dir="5400000" algn="t" rotWithShape="0">
              <a:prstClr val="black">
                <a:alpha val="40000"/>
              </a:prstClr>
            </a:outerShdw>
          </a:effectLst>
        </p:spPr>
      </p:pic>
      <p:cxnSp>
        <p:nvCxnSpPr>
          <p:cNvPr id="7" name="Straight Arrow Connector 6"/>
          <p:cNvCxnSpPr/>
          <p:nvPr/>
        </p:nvCxnSpPr>
        <p:spPr>
          <a:xfrm flipH="1">
            <a:off x="4813838" y="5076623"/>
            <a:ext cx="2576512" cy="816769"/>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470903" y="2735290"/>
            <a:ext cx="2634712" cy="1477328"/>
          </a:xfrm>
          <a:prstGeom prst="rect">
            <a:avLst/>
          </a:prstGeom>
          <a:noFill/>
        </p:spPr>
        <p:txBody>
          <a:bodyPr wrap="square" rtlCol="0">
            <a:spAutoFit/>
          </a:bodyPr>
          <a:lstStyle/>
          <a:p>
            <a:r>
              <a:rPr lang="en-US" b="1" dirty="0"/>
              <a:t>Enter your name, and register with an email and password that you will remember, then click ‘Submit’</a:t>
            </a:r>
            <a:endParaRPr lang="en-US" dirty="0"/>
          </a:p>
        </p:txBody>
      </p:sp>
      <p:sp>
        <p:nvSpPr>
          <p:cNvPr id="8" name="TextBox 7"/>
          <p:cNvSpPr txBox="1"/>
          <p:nvPr/>
        </p:nvSpPr>
        <p:spPr>
          <a:xfrm>
            <a:off x="470903" y="611402"/>
            <a:ext cx="2869631" cy="1938992"/>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Logging in for the first time</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73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revised 2/22/16</a:t>
            </a:r>
            <a:endParaRPr lang="en-US"/>
          </a:p>
        </p:txBody>
      </p:sp>
      <p:sp>
        <p:nvSpPr>
          <p:cNvPr id="5" name="Slide Number Placeholder 4"/>
          <p:cNvSpPr>
            <a:spLocks noGrp="1"/>
          </p:cNvSpPr>
          <p:nvPr>
            <p:ph type="sldNum" sz="quarter" idx="12"/>
          </p:nvPr>
        </p:nvSpPr>
        <p:spPr/>
        <p:txBody>
          <a:bodyPr/>
          <a:lstStyle/>
          <a:p>
            <a:fld id="{5C135947-7092-4B1A-A233-50437DC1A996}" type="slidenum">
              <a:rPr lang="en-US" smtClean="0"/>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638" y="1228644"/>
            <a:ext cx="7210425" cy="4276725"/>
          </a:xfrm>
          <a:prstGeom prst="rect">
            <a:avLst/>
          </a:prstGeom>
          <a:effectLst>
            <a:outerShdw blurRad="63500" sx="102000" sy="102000" algn="ctr" rotWithShape="0">
              <a:prstClr val="black">
                <a:alpha val="40000"/>
              </a:prstClr>
            </a:outerShdw>
          </a:effectLst>
        </p:spPr>
      </p:pic>
      <p:cxnSp>
        <p:nvCxnSpPr>
          <p:cNvPr id="7" name="Straight Arrow Connector 6"/>
          <p:cNvCxnSpPr/>
          <p:nvPr/>
        </p:nvCxnSpPr>
        <p:spPr>
          <a:xfrm flipH="1">
            <a:off x="5773928" y="3481307"/>
            <a:ext cx="1142998" cy="942975"/>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610836" y="3306463"/>
            <a:ext cx="2659306" cy="646331"/>
          </a:xfrm>
          <a:prstGeom prst="rect">
            <a:avLst/>
          </a:prstGeom>
        </p:spPr>
        <p:txBody>
          <a:bodyPr wrap="square">
            <a:spAutoFit/>
          </a:bodyPr>
          <a:lstStyle/>
          <a:p>
            <a:r>
              <a:rPr lang="en-US"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Click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link back to the Log in</a:t>
            </a:r>
            <a:endParaRPr lang="en-US" dirty="0"/>
          </a:p>
        </p:txBody>
      </p:sp>
      <p:sp>
        <p:nvSpPr>
          <p:cNvPr id="8" name="TextBox 7"/>
          <p:cNvSpPr txBox="1"/>
          <p:nvPr/>
        </p:nvSpPr>
        <p:spPr>
          <a:xfrm>
            <a:off x="610836" y="1228644"/>
            <a:ext cx="2869631" cy="1938992"/>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Logging in for the first time</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351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revised 2/22/16</a:t>
            </a:r>
            <a:endParaRPr lang="en-US"/>
          </a:p>
        </p:txBody>
      </p:sp>
      <p:sp>
        <p:nvSpPr>
          <p:cNvPr id="5" name="Slide Number Placeholder 4"/>
          <p:cNvSpPr>
            <a:spLocks noGrp="1"/>
          </p:cNvSpPr>
          <p:nvPr>
            <p:ph type="sldNum" sz="quarter" idx="12"/>
          </p:nvPr>
        </p:nvSpPr>
        <p:spPr/>
        <p:txBody>
          <a:bodyPr/>
          <a:lstStyle/>
          <a:p>
            <a:fld id="{5C135947-7092-4B1A-A233-50437DC1A996}" type="slidenum">
              <a:rPr lang="en-US" smtClean="0"/>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604837"/>
            <a:ext cx="7124700" cy="5534025"/>
          </a:xfrm>
          <a:prstGeom prst="rect">
            <a:avLst/>
          </a:prstGeom>
          <a:effectLst>
            <a:outerShdw blurRad="63500" sx="102000" sy="102000" algn="ctr" rotWithShape="0">
              <a:prstClr val="black">
                <a:alpha val="40000"/>
              </a:prstClr>
            </a:outerShdw>
          </a:effectLst>
        </p:spPr>
      </p:pic>
      <p:cxnSp>
        <p:nvCxnSpPr>
          <p:cNvPr id="7" name="Straight Arrow Connector 6"/>
          <p:cNvCxnSpPr/>
          <p:nvPr/>
        </p:nvCxnSpPr>
        <p:spPr>
          <a:xfrm flipH="1" flipV="1">
            <a:off x="7505701" y="2809876"/>
            <a:ext cx="752474" cy="190499"/>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7505701" y="3390900"/>
            <a:ext cx="638174" cy="200025"/>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8298656" y="2740491"/>
            <a:ext cx="2709862" cy="1015663"/>
          </a:xfrm>
          <a:prstGeom prst="rect">
            <a:avLst/>
          </a:prstGeom>
          <a:noFill/>
        </p:spPr>
        <p:txBody>
          <a:bodyPr wrap="square" rtlCol="0">
            <a:spAutoFit/>
          </a:bodyPr>
          <a:lstStyle/>
          <a:p>
            <a:r>
              <a:rPr lang="en-US" sz="2000" b="1" dirty="0" smtClean="0">
                <a:solidFill>
                  <a:schemeClr val="accent1">
                    <a:lumMod val="50000"/>
                  </a:schemeClr>
                </a:solidFill>
              </a:rPr>
              <a:t>Login with the email and password that you used for the Sign Up</a:t>
            </a:r>
            <a:endParaRPr lang="en-US" sz="2000" b="1" dirty="0">
              <a:solidFill>
                <a:schemeClr val="accent1">
                  <a:lumMod val="50000"/>
                </a:schemeClr>
              </a:solidFill>
            </a:endParaRPr>
          </a:p>
        </p:txBody>
      </p:sp>
      <p:sp>
        <p:nvSpPr>
          <p:cNvPr id="10" name="TextBox 9"/>
          <p:cNvSpPr txBox="1"/>
          <p:nvPr/>
        </p:nvSpPr>
        <p:spPr>
          <a:xfrm>
            <a:off x="539423" y="604837"/>
            <a:ext cx="2869631" cy="1938992"/>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Logging in for the first time</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80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revised 2/22/16</a:t>
            </a:r>
            <a:endParaRPr lang="en-US"/>
          </a:p>
        </p:txBody>
      </p:sp>
      <p:sp>
        <p:nvSpPr>
          <p:cNvPr id="5" name="Slide Number Placeholder 4"/>
          <p:cNvSpPr>
            <a:spLocks noGrp="1"/>
          </p:cNvSpPr>
          <p:nvPr>
            <p:ph type="sldNum" sz="quarter" idx="12"/>
          </p:nvPr>
        </p:nvSpPr>
        <p:spPr/>
        <p:txBody>
          <a:bodyPr/>
          <a:lstStyle/>
          <a:p>
            <a:fld id="{5C135947-7092-4B1A-A233-50437DC1A996}" type="slidenum">
              <a:rPr lang="en-US" smtClean="0"/>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475" y="843890"/>
            <a:ext cx="7934325" cy="5036264"/>
          </a:xfrm>
          <a:prstGeom prst="rect">
            <a:avLst/>
          </a:prstGeom>
          <a:effectLst>
            <a:outerShdw blurRad="63500" sx="102000" sy="102000" algn="ctr" rotWithShape="0">
              <a:prstClr val="black">
                <a:alpha val="40000"/>
              </a:prstClr>
            </a:outerShdw>
          </a:effectLst>
        </p:spPr>
      </p:pic>
      <p:cxnSp>
        <p:nvCxnSpPr>
          <p:cNvPr id="7" name="Straight Arrow Connector 6"/>
          <p:cNvCxnSpPr/>
          <p:nvPr/>
        </p:nvCxnSpPr>
        <p:spPr>
          <a:xfrm flipH="1" flipV="1">
            <a:off x="4501959" y="4222973"/>
            <a:ext cx="298641" cy="731942"/>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934399" y="5063591"/>
            <a:ext cx="3703993" cy="707886"/>
          </a:xfrm>
          <a:prstGeom prst="rect">
            <a:avLst/>
          </a:prstGeom>
          <a:noFill/>
        </p:spPr>
        <p:txBody>
          <a:bodyPr wrap="square" rtlCol="0">
            <a:spAutoFit/>
          </a:bodyPr>
          <a:lstStyle/>
          <a:p>
            <a:r>
              <a:rPr lang="en-US" sz="2000" b="1" dirty="0" smtClean="0">
                <a:solidFill>
                  <a:schemeClr val="accent1">
                    <a:lumMod val="50000"/>
                  </a:schemeClr>
                </a:solidFill>
              </a:rPr>
              <a:t>Click here to start adding new activities for 2016-17</a:t>
            </a:r>
            <a:endParaRPr lang="en-US" sz="2000" b="1" dirty="0">
              <a:solidFill>
                <a:schemeClr val="accent1">
                  <a:lumMod val="50000"/>
                </a:schemeClr>
              </a:solidFill>
            </a:endParaRPr>
          </a:p>
        </p:txBody>
      </p:sp>
      <p:cxnSp>
        <p:nvCxnSpPr>
          <p:cNvPr id="9" name="Straight Arrow Connector 8"/>
          <p:cNvCxnSpPr/>
          <p:nvPr/>
        </p:nvCxnSpPr>
        <p:spPr>
          <a:xfrm flipH="1" flipV="1">
            <a:off x="6359663" y="4331649"/>
            <a:ext cx="1793653" cy="731942"/>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8319388" y="4801428"/>
            <a:ext cx="2595603" cy="1015663"/>
          </a:xfrm>
          <a:prstGeom prst="rect">
            <a:avLst/>
          </a:prstGeom>
          <a:noFill/>
        </p:spPr>
        <p:txBody>
          <a:bodyPr wrap="square" rtlCol="0">
            <a:spAutoFit/>
          </a:bodyPr>
          <a:lstStyle/>
          <a:p>
            <a:r>
              <a:rPr lang="en-US" sz="2000" b="1" dirty="0" smtClean="0">
                <a:solidFill>
                  <a:schemeClr val="accent1">
                    <a:lumMod val="50000"/>
                  </a:schemeClr>
                </a:solidFill>
              </a:rPr>
              <a:t>Click here to edit your activities or update last year’s activities </a:t>
            </a:r>
            <a:endParaRPr lang="en-US" sz="2000" b="1" dirty="0">
              <a:solidFill>
                <a:schemeClr val="accent1">
                  <a:lumMod val="50000"/>
                </a:schemeClr>
              </a:solidFill>
            </a:endParaRPr>
          </a:p>
        </p:txBody>
      </p:sp>
      <p:sp>
        <p:nvSpPr>
          <p:cNvPr id="11" name="TextBox 10"/>
          <p:cNvSpPr txBox="1"/>
          <p:nvPr/>
        </p:nvSpPr>
        <p:spPr>
          <a:xfrm>
            <a:off x="353444" y="487416"/>
            <a:ext cx="2869631" cy="1938992"/>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Now you are logged in!!</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457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21851</TotalTime>
  <Words>1572</Words>
  <Application>Microsoft Office PowerPoint</Application>
  <PresentationFormat>Widescreen</PresentationFormat>
  <Paragraphs>155</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Narrow</vt:lpstr>
      <vt:lpstr>Calibri</vt:lpstr>
      <vt:lpstr>Calibri Light</vt:lpstr>
      <vt:lpstr>Times New Roman</vt:lpstr>
      <vt:lpstr>Office Theme</vt:lpstr>
      <vt:lpstr>PowerPoint Presentation</vt:lpstr>
      <vt:lpstr>PowerPoint Presentation</vt:lpstr>
      <vt:lpstr>Notes about reporting activities</vt:lpstr>
      <vt:lpstr>Contact Pat Smith at the Office of Community Engagement to get the link to your unit’s reporting site   pat.smith@Louisville.edu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or Assistance?</vt:lpstr>
    </vt:vector>
  </TitlesOfParts>
  <Company>University of Louisville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Smith,Patrick</dc:creator>
  <cp:lastModifiedBy>Smith,Patrick</cp:lastModifiedBy>
  <cp:revision>116</cp:revision>
  <cp:lastPrinted>2016-03-17T17:10:51Z</cp:lastPrinted>
  <dcterms:created xsi:type="dcterms:W3CDTF">2016-02-11T22:30:29Z</dcterms:created>
  <dcterms:modified xsi:type="dcterms:W3CDTF">2016-11-10T18:58:23Z</dcterms:modified>
</cp:coreProperties>
</file>