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60" r:id="rId5"/>
  </p:sldMasterIdLst>
  <p:notesMasterIdLst>
    <p:notesMasterId r:id="rId50"/>
  </p:notesMasterIdLst>
  <p:sldIdLst>
    <p:sldId id="384" r:id="rId6"/>
    <p:sldId id="385" r:id="rId7"/>
    <p:sldId id="386" r:id="rId8"/>
    <p:sldId id="387" r:id="rId9"/>
    <p:sldId id="401" r:id="rId10"/>
    <p:sldId id="388" r:id="rId11"/>
    <p:sldId id="396" r:id="rId12"/>
    <p:sldId id="397" r:id="rId13"/>
    <p:sldId id="398" r:id="rId14"/>
    <p:sldId id="389" r:id="rId15"/>
    <p:sldId id="340" r:id="rId16"/>
    <p:sldId id="264" r:id="rId17"/>
    <p:sldId id="265" r:id="rId18"/>
    <p:sldId id="266" r:id="rId19"/>
    <p:sldId id="381" r:id="rId20"/>
    <p:sldId id="412" r:id="rId21"/>
    <p:sldId id="404" r:id="rId22"/>
    <p:sldId id="267" r:id="rId23"/>
    <p:sldId id="400" r:id="rId24"/>
    <p:sldId id="405" r:id="rId25"/>
    <p:sldId id="402" r:id="rId26"/>
    <p:sldId id="403" r:id="rId27"/>
    <p:sldId id="409" r:id="rId28"/>
    <p:sldId id="408" r:id="rId29"/>
    <p:sldId id="382" r:id="rId30"/>
    <p:sldId id="390" r:id="rId31"/>
    <p:sldId id="391" r:id="rId32"/>
    <p:sldId id="392" r:id="rId33"/>
    <p:sldId id="393" r:id="rId34"/>
    <p:sldId id="394" r:id="rId35"/>
    <p:sldId id="395" r:id="rId36"/>
    <p:sldId id="341" r:id="rId37"/>
    <p:sldId id="372" r:id="rId38"/>
    <p:sldId id="326" r:id="rId39"/>
    <p:sldId id="373" r:id="rId40"/>
    <p:sldId id="377" r:id="rId41"/>
    <p:sldId id="260" r:id="rId42"/>
    <p:sldId id="378" r:id="rId43"/>
    <p:sldId id="406" r:id="rId44"/>
    <p:sldId id="407" r:id="rId45"/>
    <p:sldId id="410" r:id="rId46"/>
    <p:sldId id="380" r:id="rId47"/>
    <p:sldId id="411" r:id="rId48"/>
    <p:sldId id="38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7971E"/>
    <a:srgbClr val="77BD43"/>
    <a:srgbClr val="EB1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95033" autoAdjust="0"/>
  </p:normalViewPr>
  <p:slideViewPr>
    <p:cSldViewPr snapToGrid="0">
      <p:cViewPr varScale="1">
        <p:scale>
          <a:sx n="75" d="100"/>
          <a:sy n="75" d="100"/>
        </p:scale>
        <p:origin x="816" y="53"/>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5FDEC-6089-48A1-903B-03C38C26AD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8B20F58-E9D5-478A-9FDF-CD1EBF87E87C}">
      <dgm:prSet phldrT="[Text]"/>
      <dgm:spPr/>
      <dgm:t>
        <a:bodyPr/>
        <a:lstStyle/>
        <a:p>
          <a:r>
            <a:rPr lang="en-US" dirty="0"/>
            <a:t>Steve Wyatt</a:t>
          </a:r>
        </a:p>
        <a:p>
          <a:r>
            <a:rPr lang="en-US" dirty="0"/>
            <a:t>Executive Director</a:t>
          </a:r>
        </a:p>
      </dgm:t>
    </dgm:pt>
    <dgm:pt modelId="{725ED31A-BD18-483C-BD7C-CA372DAA4542}" type="parTrans" cxnId="{4E9C4796-2912-4167-8633-B7F091FA968A}">
      <dgm:prSet/>
      <dgm:spPr/>
      <dgm:t>
        <a:bodyPr/>
        <a:lstStyle/>
        <a:p>
          <a:endParaRPr lang="en-US"/>
        </a:p>
      </dgm:t>
    </dgm:pt>
    <dgm:pt modelId="{24832DE5-29B5-4DB0-AD75-75F2BF9A0068}" type="sibTrans" cxnId="{4E9C4796-2912-4167-8633-B7F091FA968A}">
      <dgm:prSet/>
      <dgm:spPr/>
      <dgm:t>
        <a:bodyPr/>
        <a:lstStyle/>
        <a:p>
          <a:endParaRPr lang="en-US"/>
        </a:p>
      </dgm:t>
    </dgm:pt>
    <dgm:pt modelId="{91CA5058-4A36-4418-A16E-B9715F0471EC}">
      <dgm:prSet phldrT="[Text]"/>
      <dgm:spPr/>
      <dgm:t>
        <a:bodyPr/>
        <a:lstStyle/>
        <a:p>
          <a:r>
            <a:rPr lang="en-US" dirty="0"/>
            <a:t>Matthew Hawthorne, JD</a:t>
          </a:r>
        </a:p>
        <a:p>
          <a:r>
            <a:rPr lang="en-US" dirty="0"/>
            <a:t>CAO</a:t>
          </a:r>
        </a:p>
      </dgm:t>
    </dgm:pt>
    <dgm:pt modelId="{3C8CB0F3-577D-4DCC-80BB-39B1CB9F95A6}" type="parTrans" cxnId="{451F61ED-C972-4276-9CFE-7DE5EE101631}">
      <dgm:prSet/>
      <dgm:spPr/>
      <dgm:t>
        <a:bodyPr/>
        <a:lstStyle/>
        <a:p>
          <a:endParaRPr lang="en-US"/>
        </a:p>
      </dgm:t>
    </dgm:pt>
    <dgm:pt modelId="{4E6A7521-71F2-4CF9-A1CD-30FF65AACEF6}" type="sibTrans" cxnId="{451F61ED-C972-4276-9CFE-7DE5EE101631}">
      <dgm:prSet/>
      <dgm:spPr/>
      <dgm:t>
        <a:bodyPr/>
        <a:lstStyle/>
        <a:p>
          <a:endParaRPr lang="en-US"/>
        </a:p>
      </dgm:t>
    </dgm:pt>
    <dgm:pt modelId="{CFACFC98-0A6E-4737-B38E-D2089F2F5B21}">
      <dgm:prSet phldrT="[Text]"/>
      <dgm:spPr/>
      <dgm:t>
        <a:bodyPr/>
        <a:lstStyle/>
        <a:p>
          <a:r>
            <a:rPr lang="en-US" dirty="0"/>
            <a:t>Sarah King</a:t>
          </a:r>
        </a:p>
        <a:p>
          <a:r>
            <a:rPr lang="en-US" dirty="0"/>
            <a:t>Director of Research Regulatory Affairs &amp; Manager of Research Operations</a:t>
          </a:r>
        </a:p>
      </dgm:t>
    </dgm:pt>
    <dgm:pt modelId="{CB1057AB-0D30-4E03-A1A7-E4C5C60E4B4F}" type="parTrans" cxnId="{61FE52AA-BFBC-4B79-A51F-04E83A381B4A}">
      <dgm:prSet/>
      <dgm:spPr/>
      <dgm:t>
        <a:bodyPr/>
        <a:lstStyle/>
        <a:p>
          <a:endParaRPr lang="en-US"/>
        </a:p>
      </dgm:t>
    </dgm:pt>
    <dgm:pt modelId="{A781ABF7-639F-438D-AA64-59E615A8AF2D}" type="sibTrans" cxnId="{61FE52AA-BFBC-4B79-A51F-04E83A381B4A}">
      <dgm:prSet/>
      <dgm:spPr/>
      <dgm:t>
        <a:bodyPr/>
        <a:lstStyle/>
        <a:p>
          <a:endParaRPr lang="en-US"/>
        </a:p>
      </dgm:t>
    </dgm:pt>
    <dgm:pt modelId="{F6C770F6-69A5-4393-AED8-6D9D58F8B2B1}">
      <dgm:prSet phldrT="[Text]"/>
      <dgm:spPr/>
      <dgm:t>
        <a:bodyPr/>
        <a:lstStyle/>
        <a:p>
          <a:r>
            <a:rPr lang="en-US" dirty="0"/>
            <a:t>Allyson Turner</a:t>
          </a:r>
        </a:p>
        <a:p>
          <a:r>
            <a:rPr lang="en-US" dirty="0"/>
            <a:t>Director Research Grants Dev &amp; Finance</a:t>
          </a:r>
        </a:p>
      </dgm:t>
    </dgm:pt>
    <dgm:pt modelId="{B5B2A3C7-7C03-4801-8ACC-D2DF0D4FF9DE}" type="parTrans" cxnId="{90B23FB1-C321-45FF-88E7-08EC7870C87C}">
      <dgm:prSet/>
      <dgm:spPr/>
      <dgm:t>
        <a:bodyPr/>
        <a:lstStyle/>
        <a:p>
          <a:endParaRPr lang="en-US"/>
        </a:p>
      </dgm:t>
    </dgm:pt>
    <dgm:pt modelId="{258F3AD7-6F1B-457F-8DB3-148FEEEDA263}" type="sibTrans" cxnId="{90B23FB1-C321-45FF-88E7-08EC7870C87C}">
      <dgm:prSet/>
      <dgm:spPr/>
      <dgm:t>
        <a:bodyPr/>
        <a:lstStyle/>
        <a:p>
          <a:endParaRPr lang="en-US"/>
        </a:p>
      </dgm:t>
    </dgm:pt>
    <dgm:pt modelId="{AC1BD769-E9A0-4535-BD4B-11C16758E496}">
      <dgm:prSet phldrT="[Text]"/>
      <dgm:spPr/>
      <dgm:t>
        <a:bodyPr/>
        <a:lstStyle/>
        <a:p>
          <a:r>
            <a:rPr lang="en-US" dirty="0"/>
            <a:t>Kyle Brothers, MD, PhD</a:t>
          </a:r>
        </a:p>
        <a:p>
          <a:r>
            <a:rPr lang="en-US" dirty="0"/>
            <a:t>CSO</a:t>
          </a:r>
        </a:p>
      </dgm:t>
    </dgm:pt>
    <dgm:pt modelId="{FF9A5D76-B33A-431B-951B-4C467A15E29F}" type="parTrans" cxnId="{D703D06A-E57B-4953-B0E5-24C9A43F7B5B}">
      <dgm:prSet/>
      <dgm:spPr/>
      <dgm:t>
        <a:bodyPr/>
        <a:lstStyle/>
        <a:p>
          <a:endParaRPr lang="en-US"/>
        </a:p>
      </dgm:t>
    </dgm:pt>
    <dgm:pt modelId="{DE960E25-F6FA-4444-8E80-D2B55DE78594}" type="sibTrans" cxnId="{D703D06A-E57B-4953-B0E5-24C9A43F7B5B}">
      <dgm:prSet/>
      <dgm:spPr/>
      <dgm:t>
        <a:bodyPr/>
        <a:lstStyle/>
        <a:p>
          <a:endParaRPr lang="en-US"/>
        </a:p>
      </dgm:t>
    </dgm:pt>
    <dgm:pt modelId="{44E93917-77BF-499E-894B-E72E10B733B9}">
      <dgm:prSet phldrT="[Text]"/>
      <dgm:spPr/>
      <dgm:t>
        <a:bodyPr/>
        <a:lstStyle/>
        <a:p>
          <a:r>
            <a:rPr lang="en-US" dirty="0"/>
            <a:t>Sara Watson, MD, MS</a:t>
          </a:r>
        </a:p>
        <a:p>
          <a:r>
            <a:rPr lang="en-US" dirty="0"/>
            <a:t>Medical Director</a:t>
          </a:r>
        </a:p>
      </dgm:t>
    </dgm:pt>
    <dgm:pt modelId="{F271C5C3-03F8-4DD9-8756-4D62683FCFC6}" type="parTrans" cxnId="{540A8C14-74C7-40F4-82E0-5E47C779D325}">
      <dgm:prSet/>
      <dgm:spPr/>
      <dgm:t>
        <a:bodyPr/>
        <a:lstStyle/>
        <a:p>
          <a:endParaRPr lang="en-US"/>
        </a:p>
      </dgm:t>
    </dgm:pt>
    <dgm:pt modelId="{76591C12-3D76-4F67-8501-DD0480BAAF9B}" type="sibTrans" cxnId="{540A8C14-74C7-40F4-82E0-5E47C779D325}">
      <dgm:prSet/>
      <dgm:spPr/>
      <dgm:t>
        <a:bodyPr/>
        <a:lstStyle/>
        <a:p>
          <a:endParaRPr lang="en-US"/>
        </a:p>
      </dgm:t>
    </dgm:pt>
    <dgm:pt modelId="{38FD863B-4917-4711-A599-5D57EDFE7EE0}">
      <dgm:prSet/>
      <dgm:spPr/>
      <dgm:t>
        <a:bodyPr/>
        <a:lstStyle/>
        <a:p>
          <a:r>
            <a:rPr lang="en-US" dirty="0"/>
            <a:t>Debbie Davis, PhD</a:t>
          </a:r>
        </a:p>
        <a:p>
          <a:r>
            <a:rPr lang="en-US" dirty="0"/>
            <a:t>IRG Director</a:t>
          </a:r>
        </a:p>
      </dgm:t>
    </dgm:pt>
    <dgm:pt modelId="{34A2613A-71F8-4ABB-9C22-1C164785E7B0}" type="parTrans" cxnId="{1BF29EFA-F120-486F-A9BC-455ABBED1928}">
      <dgm:prSet/>
      <dgm:spPr/>
      <dgm:t>
        <a:bodyPr/>
        <a:lstStyle/>
        <a:p>
          <a:endParaRPr lang="en-US"/>
        </a:p>
      </dgm:t>
    </dgm:pt>
    <dgm:pt modelId="{12AF6460-7D33-4351-A01E-2D43289AFA7E}" type="sibTrans" cxnId="{1BF29EFA-F120-486F-A9BC-455ABBED1928}">
      <dgm:prSet/>
      <dgm:spPr/>
      <dgm:t>
        <a:bodyPr/>
        <a:lstStyle/>
        <a:p>
          <a:endParaRPr lang="en-US"/>
        </a:p>
      </dgm:t>
    </dgm:pt>
    <dgm:pt modelId="{2259F177-2541-4F19-8488-56D5DBFC7B13}">
      <dgm:prSet/>
      <dgm:spPr/>
      <dgm:t>
        <a:bodyPr/>
        <a:lstStyle/>
        <a:p>
          <a:r>
            <a:rPr lang="en-US" dirty="0"/>
            <a:t>Janice Sullivan, MD</a:t>
          </a:r>
        </a:p>
        <a:p>
          <a:r>
            <a:rPr lang="en-US" dirty="0"/>
            <a:t>Asst CSO</a:t>
          </a:r>
        </a:p>
      </dgm:t>
    </dgm:pt>
    <dgm:pt modelId="{BE1EEE79-E562-4284-B3A1-C7D3AEBD92EE}" type="parTrans" cxnId="{00F66C6D-DEBF-4C72-AF74-051A8335969A}">
      <dgm:prSet/>
      <dgm:spPr/>
      <dgm:t>
        <a:bodyPr/>
        <a:lstStyle/>
        <a:p>
          <a:endParaRPr lang="en-US"/>
        </a:p>
      </dgm:t>
    </dgm:pt>
    <dgm:pt modelId="{2877F049-3B3A-47D5-B216-EA5BD5085D1A}" type="sibTrans" cxnId="{00F66C6D-DEBF-4C72-AF74-051A8335969A}">
      <dgm:prSet/>
      <dgm:spPr/>
      <dgm:t>
        <a:bodyPr/>
        <a:lstStyle/>
        <a:p>
          <a:endParaRPr lang="en-US"/>
        </a:p>
      </dgm:t>
    </dgm:pt>
    <dgm:pt modelId="{8DCA4DFA-4F43-4189-9A3B-5D3E9451992A}">
      <dgm:prSet/>
      <dgm:spPr/>
      <dgm:t>
        <a:bodyPr/>
        <a:lstStyle/>
        <a:p>
          <a:r>
            <a:rPr lang="en-US" dirty="0"/>
            <a:t>Marti Gardner</a:t>
          </a:r>
        </a:p>
        <a:p>
          <a:r>
            <a:rPr lang="en-US" dirty="0"/>
            <a:t>System Director Clinical Research</a:t>
          </a:r>
        </a:p>
      </dgm:t>
    </dgm:pt>
    <dgm:pt modelId="{855BBF2C-23DD-4705-A497-B25392EA56CC}" type="parTrans" cxnId="{A53DCD57-8813-4AE4-AF9D-3206A335BEEC}">
      <dgm:prSet/>
      <dgm:spPr/>
      <dgm:t>
        <a:bodyPr/>
        <a:lstStyle/>
        <a:p>
          <a:endParaRPr lang="en-US"/>
        </a:p>
      </dgm:t>
    </dgm:pt>
    <dgm:pt modelId="{4BF3C056-D50A-4FA3-A01A-F4F03268CE76}" type="sibTrans" cxnId="{A53DCD57-8813-4AE4-AF9D-3206A335BEEC}">
      <dgm:prSet/>
      <dgm:spPr/>
      <dgm:t>
        <a:bodyPr/>
        <a:lstStyle/>
        <a:p>
          <a:endParaRPr lang="en-US"/>
        </a:p>
      </dgm:t>
    </dgm:pt>
    <dgm:pt modelId="{515405F2-83A3-416F-912A-5B3EAFCEEC71}">
      <dgm:prSet/>
      <dgm:spPr/>
      <dgm:t>
        <a:bodyPr/>
        <a:lstStyle/>
        <a:p>
          <a:r>
            <a:rPr lang="en-US" dirty="0"/>
            <a:t>Jen Comings</a:t>
          </a:r>
        </a:p>
        <a:p>
          <a:r>
            <a:rPr lang="en-US" dirty="0"/>
            <a:t>Director NCRI &amp; Clinical Research</a:t>
          </a:r>
        </a:p>
      </dgm:t>
    </dgm:pt>
    <dgm:pt modelId="{E07A6C9C-D72A-4B03-927A-3CB95241C24A}" type="parTrans" cxnId="{EAB7B8B0-859E-4FD7-A783-F3DCC7D719C4}">
      <dgm:prSet/>
      <dgm:spPr/>
      <dgm:t>
        <a:bodyPr/>
        <a:lstStyle/>
        <a:p>
          <a:endParaRPr lang="en-US"/>
        </a:p>
      </dgm:t>
    </dgm:pt>
    <dgm:pt modelId="{1E626A9B-C07A-4E02-A69B-ECF500F3BD98}" type="sibTrans" cxnId="{EAB7B8B0-859E-4FD7-A783-F3DCC7D719C4}">
      <dgm:prSet/>
      <dgm:spPr/>
      <dgm:t>
        <a:bodyPr/>
        <a:lstStyle/>
        <a:p>
          <a:endParaRPr lang="en-US"/>
        </a:p>
      </dgm:t>
    </dgm:pt>
    <dgm:pt modelId="{927AC937-744A-445D-A874-6C4484E5C52F}" type="pres">
      <dgm:prSet presAssocID="{6085FDEC-6089-48A1-903B-03C38C26ADE7}" presName="hierChild1" presStyleCnt="0">
        <dgm:presLayoutVars>
          <dgm:chPref val="1"/>
          <dgm:dir/>
          <dgm:animOne val="branch"/>
          <dgm:animLvl val="lvl"/>
          <dgm:resizeHandles/>
        </dgm:presLayoutVars>
      </dgm:prSet>
      <dgm:spPr/>
    </dgm:pt>
    <dgm:pt modelId="{26BD6A78-314A-4421-9B84-CC490397857D}" type="pres">
      <dgm:prSet presAssocID="{48B20F58-E9D5-478A-9FDF-CD1EBF87E87C}" presName="hierRoot1" presStyleCnt="0"/>
      <dgm:spPr/>
    </dgm:pt>
    <dgm:pt modelId="{D7823B1A-DF30-4F7C-A468-C307FB5AE666}" type="pres">
      <dgm:prSet presAssocID="{48B20F58-E9D5-478A-9FDF-CD1EBF87E87C}" presName="composite" presStyleCnt="0"/>
      <dgm:spPr/>
    </dgm:pt>
    <dgm:pt modelId="{1AA0C9E8-5F31-4E35-B8E9-BBEA65557630}" type="pres">
      <dgm:prSet presAssocID="{48B20F58-E9D5-478A-9FDF-CD1EBF87E87C}" presName="background" presStyleLbl="node0" presStyleIdx="0" presStyleCnt="1"/>
      <dgm:spPr/>
    </dgm:pt>
    <dgm:pt modelId="{BA9320C1-4356-4B2A-9765-352E73D547C0}" type="pres">
      <dgm:prSet presAssocID="{48B20F58-E9D5-478A-9FDF-CD1EBF87E87C}" presName="text" presStyleLbl="fgAcc0" presStyleIdx="0" presStyleCnt="1">
        <dgm:presLayoutVars>
          <dgm:chPref val="3"/>
        </dgm:presLayoutVars>
      </dgm:prSet>
      <dgm:spPr/>
    </dgm:pt>
    <dgm:pt modelId="{B91A96BB-36B2-45A4-A920-DED37D929FCC}" type="pres">
      <dgm:prSet presAssocID="{48B20F58-E9D5-478A-9FDF-CD1EBF87E87C}" presName="hierChild2" presStyleCnt="0"/>
      <dgm:spPr/>
    </dgm:pt>
    <dgm:pt modelId="{7F268577-F4EB-4DBB-9047-DB1874CAAF71}" type="pres">
      <dgm:prSet presAssocID="{3C8CB0F3-577D-4DCC-80BB-39B1CB9F95A6}" presName="Name10" presStyleLbl="parChTrans1D2" presStyleIdx="0" presStyleCnt="3"/>
      <dgm:spPr/>
    </dgm:pt>
    <dgm:pt modelId="{4D54273C-073B-4538-8808-97D47072CA77}" type="pres">
      <dgm:prSet presAssocID="{91CA5058-4A36-4418-A16E-B9715F0471EC}" presName="hierRoot2" presStyleCnt="0"/>
      <dgm:spPr/>
    </dgm:pt>
    <dgm:pt modelId="{CEF92AB6-90FF-4F21-A611-A38081735D67}" type="pres">
      <dgm:prSet presAssocID="{91CA5058-4A36-4418-A16E-B9715F0471EC}" presName="composite2" presStyleCnt="0"/>
      <dgm:spPr/>
    </dgm:pt>
    <dgm:pt modelId="{0740266B-4753-41DF-BA34-EE321B2664F3}" type="pres">
      <dgm:prSet presAssocID="{91CA5058-4A36-4418-A16E-B9715F0471EC}" presName="background2" presStyleLbl="node2" presStyleIdx="0" presStyleCnt="3"/>
      <dgm:spPr/>
    </dgm:pt>
    <dgm:pt modelId="{3DB851E5-682E-4E44-989B-C8B8EF19D55E}" type="pres">
      <dgm:prSet presAssocID="{91CA5058-4A36-4418-A16E-B9715F0471EC}" presName="text2" presStyleLbl="fgAcc2" presStyleIdx="0" presStyleCnt="3" custLinFactNeighborX="-89362">
        <dgm:presLayoutVars>
          <dgm:chPref val="3"/>
        </dgm:presLayoutVars>
      </dgm:prSet>
      <dgm:spPr/>
    </dgm:pt>
    <dgm:pt modelId="{47433DB1-4D95-4FE4-8E6D-104BB3D7F4B1}" type="pres">
      <dgm:prSet presAssocID="{91CA5058-4A36-4418-A16E-B9715F0471EC}" presName="hierChild3" presStyleCnt="0"/>
      <dgm:spPr/>
    </dgm:pt>
    <dgm:pt modelId="{629DA7FF-4203-4978-B799-2B7085EA20B4}" type="pres">
      <dgm:prSet presAssocID="{CB1057AB-0D30-4E03-A1A7-E4C5C60E4B4F}" presName="Name17" presStyleLbl="parChTrans1D3" presStyleIdx="0" presStyleCnt="6"/>
      <dgm:spPr/>
    </dgm:pt>
    <dgm:pt modelId="{48A16785-B1E8-4E4E-9896-ACD6B4FE4F18}" type="pres">
      <dgm:prSet presAssocID="{CFACFC98-0A6E-4737-B38E-D2089F2F5B21}" presName="hierRoot3" presStyleCnt="0"/>
      <dgm:spPr/>
    </dgm:pt>
    <dgm:pt modelId="{DA8D8697-6B8E-448F-A462-DD2F8EE0E94A}" type="pres">
      <dgm:prSet presAssocID="{CFACFC98-0A6E-4737-B38E-D2089F2F5B21}" presName="composite3" presStyleCnt="0"/>
      <dgm:spPr/>
    </dgm:pt>
    <dgm:pt modelId="{01EB61A0-7E99-454A-AB96-0ED25FA4C15D}" type="pres">
      <dgm:prSet presAssocID="{CFACFC98-0A6E-4737-B38E-D2089F2F5B21}" presName="background3" presStyleLbl="node3" presStyleIdx="0" presStyleCnt="6"/>
      <dgm:spPr/>
    </dgm:pt>
    <dgm:pt modelId="{1C28C3BB-B3C4-4A4D-B20E-D6E0BE6B3CDA}" type="pres">
      <dgm:prSet presAssocID="{CFACFC98-0A6E-4737-B38E-D2089F2F5B21}" presName="text3" presStyleLbl="fgAcc3" presStyleIdx="0" presStyleCnt="6" custLinFactNeighborX="-89362">
        <dgm:presLayoutVars>
          <dgm:chPref val="3"/>
        </dgm:presLayoutVars>
      </dgm:prSet>
      <dgm:spPr/>
    </dgm:pt>
    <dgm:pt modelId="{E00F7B93-A3AC-468B-85F7-13A43ECDF95F}" type="pres">
      <dgm:prSet presAssocID="{CFACFC98-0A6E-4737-B38E-D2089F2F5B21}" presName="hierChild4" presStyleCnt="0"/>
      <dgm:spPr/>
    </dgm:pt>
    <dgm:pt modelId="{E857529A-AA06-4EB8-BCBC-761DEF7EB245}" type="pres">
      <dgm:prSet presAssocID="{B5B2A3C7-7C03-4801-8ACC-D2DF0D4FF9DE}" presName="Name17" presStyleLbl="parChTrans1D3" presStyleIdx="1" presStyleCnt="6"/>
      <dgm:spPr/>
    </dgm:pt>
    <dgm:pt modelId="{83A273CA-D8D9-4379-A6AC-0F58A525A49B}" type="pres">
      <dgm:prSet presAssocID="{F6C770F6-69A5-4393-AED8-6D9D58F8B2B1}" presName="hierRoot3" presStyleCnt="0"/>
      <dgm:spPr/>
    </dgm:pt>
    <dgm:pt modelId="{59981B99-1545-4ED6-A714-569CF851AB26}" type="pres">
      <dgm:prSet presAssocID="{F6C770F6-69A5-4393-AED8-6D9D58F8B2B1}" presName="composite3" presStyleCnt="0"/>
      <dgm:spPr/>
    </dgm:pt>
    <dgm:pt modelId="{00F5DBE2-6DEB-4B39-AAB3-9B266E7A4384}" type="pres">
      <dgm:prSet presAssocID="{F6C770F6-69A5-4393-AED8-6D9D58F8B2B1}" presName="background3" presStyleLbl="node3" presStyleIdx="1" presStyleCnt="6"/>
      <dgm:spPr/>
    </dgm:pt>
    <dgm:pt modelId="{5706EC3D-EF98-438F-AAC3-CA71979A6490}" type="pres">
      <dgm:prSet presAssocID="{F6C770F6-69A5-4393-AED8-6D9D58F8B2B1}" presName="text3" presStyleLbl="fgAcc3" presStyleIdx="1" presStyleCnt="6" custLinFactNeighborX="-18739">
        <dgm:presLayoutVars>
          <dgm:chPref val="3"/>
        </dgm:presLayoutVars>
      </dgm:prSet>
      <dgm:spPr/>
    </dgm:pt>
    <dgm:pt modelId="{927BA952-F808-4345-A9DA-92C88CE3C645}" type="pres">
      <dgm:prSet presAssocID="{F6C770F6-69A5-4393-AED8-6D9D58F8B2B1}" presName="hierChild4" presStyleCnt="0"/>
      <dgm:spPr/>
    </dgm:pt>
    <dgm:pt modelId="{E6471660-B99E-45F7-ABD5-20E667E4B9D3}" type="pres">
      <dgm:prSet presAssocID="{FF9A5D76-B33A-431B-951B-4C467A15E29F}" presName="Name10" presStyleLbl="parChTrans1D2" presStyleIdx="1" presStyleCnt="3"/>
      <dgm:spPr/>
    </dgm:pt>
    <dgm:pt modelId="{17FCDE4E-2FB0-43F4-ACF4-D113C898ED64}" type="pres">
      <dgm:prSet presAssocID="{AC1BD769-E9A0-4535-BD4B-11C16758E496}" presName="hierRoot2" presStyleCnt="0"/>
      <dgm:spPr/>
    </dgm:pt>
    <dgm:pt modelId="{DBF816E9-6D96-4132-9E6B-1C36B9755B7E}" type="pres">
      <dgm:prSet presAssocID="{AC1BD769-E9A0-4535-BD4B-11C16758E496}" presName="composite2" presStyleCnt="0"/>
      <dgm:spPr/>
    </dgm:pt>
    <dgm:pt modelId="{81B8CB46-F4CB-405F-A9E2-BFA2ACA4E56F}" type="pres">
      <dgm:prSet presAssocID="{AC1BD769-E9A0-4535-BD4B-11C16758E496}" presName="background2" presStyleLbl="node2" presStyleIdx="1" presStyleCnt="3"/>
      <dgm:spPr/>
    </dgm:pt>
    <dgm:pt modelId="{DDE1BF48-6599-40D8-AA89-27680597BDED}" type="pres">
      <dgm:prSet presAssocID="{AC1BD769-E9A0-4535-BD4B-11C16758E496}" presName="text2" presStyleLbl="fgAcc2" presStyleIdx="1" presStyleCnt="3" custLinFactNeighborX="-30660" custLinFactNeighborY="-2568">
        <dgm:presLayoutVars>
          <dgm:chPref val="3"/>
        </dgm:presLayoutVars>
      </dgm:prSet>
      <dgm:spPr/>
    </dgm:pt>
    <dgm:pt modelId="{6FB41D60-4E37-4C68-AD2D-6EDB2B560F3B}" type="pres">
      <dgm:prSet presAssocID="{AC1BD769-E9A0-4535-BD4B-11C16758E496}" presName="hierChild3" presStyleCnt="0"/>
      <dgm:spPr/>
    </dgm:pt>
    <dgm:pt modelId="{5BD70D74-7808-477C-9A12-AFFEF5C65C58}" type="pres">
      <dgm:prSet presAssocID="{F271C5C3-03F8-4DD9-8756-4D62683FCFC6}" presName="Name17" presStyleLbl="parChTrans1D3" presStyleIdx="2" presStyleCnt="6"/>
      <dgm:spPr/>
    </dgm:pt>
    <dgm:pt modelId="{EA587472-705F-4C0C-BB53-422E633D2124}" type="pres">
      <dgm:prSet presAssocID="{44E93917-77BF-499E-894B-E72E10B733B9}" presName="hierRoot3" presStyleCnt="0"/>
      <dgm:spPr/>
    </dgm:pt>
    <dgm:pt modelId="{1FBB7E32-B252-495E-BD94-F2374FD32487}" type="pres">
      <dgm:prSet presAssocID="{44E93917-77BF-499E-894B-E72E10B733B9}" presName="composite3" presStyleCnt="0"/>
      <dgm:spPr/>
    </dgm:pt>
    <dgm:pt modelId="{03B02568-E90F-4D9D-A969-82B1A073CCFC}" type="pres">
      <dgm:prSet presAssocID="{44E93917-77BF-499E-894B-E72E10B733B9}" presName="background3" presStyleLbl="node3" presStyleIdx="2" presStyleCnt="6"/>
      <dgm:spPr/>
    </dgm:pt>
    <dgm:pt modelId="{9E5D9D42-1F5E-4C2B-86D4-D7796085E9DF}" type="pres">
      <dgm:prSet presAssocID="{44E93917-77BF-499E-894B-E72E10B733B9}" presName="text3" presStyleLbl="fgAcc3" presStyleIdx="2" presStyleCnt="6" custLinFactNeighborX="-26472">
        <dgm:presLayoutVars>
          <dgm:chPref val="3"/>
        </dgm:presLayoutVars>
      </dgm:prSet>
      <dgm:spPr/>
    </dgm:pt>
    <dgm:pt modelId="{120CFD4F-CC63-4C54-BD2F-2DCB6FE11B62}" type="pres">
      <dgm:prSet presAssocID="{44E93917-77BF-499E-894B-E72E10B733B9}" presName="hierChild4" presStyleCnt="0"/>
      <dgm:spPr/>
    </dgm:pt>
    <dgm:pt modelId="{91A4A1FC-9309-4E64-8FD7-6D36440620C6}" type="pres">
      <dgm:prSet presAssocID="{34A2613A-71F8-4ABB-9C22-1C164785E7B0}" presName="Name17" presStyleLbl="parChTrans1D3" presStyleIdx="3" presStyleCnt="6"/>
      <dgm:spPr/>
    </dgm:pt>
    <dgm:pt modelId="{4D92BF6E-408D-42C3-900C-892AABD082D3}" type="pres">
      <dgm:prSet presAssocID="{38FD863B-4917-4711-A599-5D57EDFE7EE0}" presName="hierRoot3" presStyleCnt="0"/>
      <dgm:spPr/>
    </dgm:pt>
    <dgm:pt modelId="{7A9EE291-5C31-4167-A53A-C9D1047B7F33}" type="pres">
      <dgm:prSet presAssocID="{38FD863B-4917-4711-A599-5D57EDFE7EE0}" presName="composite3" presStyleCnt="0"/>
      <dgm:spPr/>
    </dgm:pt>
    <dgm:pt modelId="{24936590-DCBE-4C2A-BC25-204A8CA072FB}" type="pres">
      <dgm:prSet presAssocID="{38FD863B-4917-4711-A599-5D57EDFE7EE0}" presName="background3" presStyleLbl="node3" presStyleIdx="3" presStyleCnt="6"/>
      <dgm:spPr/>
    </dgm:pt>
    <dgm:pt modelId="{DA4A7D4A-5968-414A-8F37-8C203DD69F65}" type="pres">
      <dgm:prSet presAssocID="{38FD863B-4917-4711-A599-5D57EDFE7EE0}" presName="text3" presStyleLbl="fgAcc3" presStyleIdx="3" presStyleCnt="6" custLinFactNeighborX="-30006">
        <dgm:presLayoutVars>
          <dgm:chPref val="3"/>
        </dgm:presLayoutVars>
      </dgm:prSet>
      <dgm:spPr/>
    </dgm:pt>
    <dgm:pt modelId="{B64412D4-3731-443F-BBFE-20B4E142B8EB}" type="pres">
      <dgm:prSet presAssocID="{38FD863B-4917-4711-A599-5D57EDFE7EE0}" presName="hierChild4" presStyleCnt="0"/>
      <dgm:spPr/>
    </dgm:pt>
    <dgm:pt modelId="{D7624390-0896-4EE5-A486-84AA94AEABC0}" type="pres">
      <dgm:prSet presAssocID="{BE1EEE79-E562-4284-B3A1-C7D3AEBD92EE}" presName="Name17" presStyleLbl="parChTrans1D3" presStyleIdx="4" presStyleCnt="6"/>
      <dgm:spPr/>
    </dgm:pt>
    <dgm:pt modelId="{F84BF14E-76FC-4F7E-904E-362FBAF57C12}" type="pres">
      <dgm:prSet presAssocID="{2259F177-2541-4F19-8488-56D5DBFC7B13}" presName="hierRoot3" presStyleCnt="0"/>
      <dgm:spPr/>
    </dgm:pt>
    <dgm:pt modelId="{B4D78CE3-94BC-4617-8DBC-D44C8A85DAD3}" type="pres">
      <dgm:prSet presAssocID="{2259F177-2541-4F19-8488-56D5DBFC7B13}" presName="composite3" presStyleCnt="0"/>
      <dgm:spPr/>
    </dgm:pt>
    <dgm:pt modelId="{77324743-F698-406B-B6CD-CCC1AAEB6438}" type="pres">
      <dgm:prSet presAssocID="{2259F177-2541-4F19-8488-56D5DBFC7B13}" presName="background3" presStyleLbl="node3" presStyleIdx="4" presStyleCnt="6"/>
      <dgm:spPr/>
    </dgm:pt>
    <dgm:pt modelId="{7468384D-274D-4C5D-815C-883220F7C73F}" type="pres">
      <dgm:prSet presAssocID="{2259F177-2541-4F19-8488-56D5DBFC7B13}" presName="text3" presStyleLbl="fgAcc3" presStyleIdx="4" presStyleCnt="6" custLinFactNeighborX="-30006">
        <dgm:presLayoutVars>
          <dgm:chPref val="3"/>
        </dgm:presLayoutVars>
      </dgm:prSet>
      <dgm:spPr/>
    </dgm:pt>
    <dgm:pt modelId="{F2403C35-3C6C-40EB-A6AC-F07F9CBAEEE0}" type="pres">
      <dgm:prSet presAssocID="{2259F177-2541-4F19-8488-56D5DBFC7B13}" presName="hierChild4" presStyleCnt="0"/>
      <dgm:spPr/>
    </dgm:pt>
    <dgm:pt modelId="{1A1C29D8-47E9-44CD-94FB-A969037D419A}" type="pres">
      <dgm:prSet presAssocID="{855BBF2C-23DD-4705-A497-B25392EA56CC}" presName="Name10" presStyleLbl="parChTrans1D2" presStyleIdx="2" presStyleCnt="3"/>
      <dgm:spPr/>
    </dgm:pt>
    <dgm:pt modelId="{A7118237-3E49-4AD5-934B-65FB179A490A}" type="pres">
      <dgm:prSet presAssocID="{8DCA4DFA-4F43-4189-9A3B-5D3E9451992A}" presName="hierRoot2" presStyleCnt="0"/>
      <dgm:spPr/>
    </dgm:pt>
    <dgm:pt modelId="{588C16C4-8D32-4A93-B241-F544F79C08CA}" type="pres">
      <dgm:prSet presAssocID="{8DCA4DFA-4F43-4189-9A3B-5D3E9451992A}" presName="composite2" presStyleCnt="0"/>
      <dgm:spPr/>
    </dgm:pt>
    <dgm:pt modelId="{1F6236CA-58DE-4A1C-AC95-F7238E013B62}" type="pres">
      <dgm:prSet presAssocID="{8DCA4DFA-4F43-4189-9A3B-5D3E9451992A}" presName="background2" presStyleLbl="node2" presStyleIdx="2" presStyleCnt="3"/>
      <dgm:spPr/>
    </dgm:pt>
    <dgm:pt modelId="{307C1AD5-714D-448C-8A8D-BF2AEF72062F}" type="pres">
      <dgm:prSet presAssocID="{8DCA4DFA-4F43-4189-9A3B-5D3E9451992A}" presName="text2" presStyleLbl="fgAcc2" presStyleIdx="2" presStyleCnt="3">
        <dgm:presLayoutVars>
          <dgm:chPref val="3"/>
        </dgm:presLayoutVars>
      </dgm:prSet>
      <dgm:spPr/>
    </dgm:pt>
    <dgm:pt modelId="{D931C1A6-E85F-4BA0-8129-37AE57FEE89E}" type="pres">
      <dgm:prSet presAssocID="{8DCA4DFA-4F43-4189-9A3B-5D3E9451992A}" presName="hierChild3" presStyleCnt="0"/>
      <dgm:spPr/>
    </dgm:pt>
    <dgm:pt modelId="{0601D975-1153-44A6-836C-063182C658F7}" type="pres">
      <dgm:prSet presAssocID="{E07A6C9C-D72A-4B03-927A-3CB95241C24A}" presName="Name17" presStyleLbl="parChTrans1D3" presStyleIdx="5" presStyleCnt="6"/>
      <dgm:spPr/>
    </dgm:pt>
    <dgm:pt modelId="{6E8C6274-9BCE-45E7-AE3C-74E2A650DE35}" type="pres">
      <dgm:prSet presAssocID="{515405F2-83A3-416F-912A-5B3EAFCEEC71}" presName="hierRoot3" presStyleCnt="0"/>
      <dgm:spPr/>
    </dgm:pt>
    <dgm:pt modelId="{26E3F51F-7E58-4EEA-AAD8-057DA0355F47}" type="pres">
      <dgm:prSet presAssocID="{515405F2-83A3-416F-912A-5B3EAFCEEC71}" presName="composite3" presStyleCnt="0"/>
      <dgm:spPr/>
    </dgm:pt>
    <dgm:pt modelId="{09C71164-763D-4043-A5BC-F88560102178}" type="pres">
      <dgm:prSet presAssocID="{515405F2-83A3-416F-912A-5B3EAFCEEC71}" presName="background3" presStyleLbl="node3" presStyleIdx="5" presStyleCnt="6"/>
      <dgm:spPr/>
    </dgm:pt>
    <dgm:pt modelId="{4B788CFC-98E2-40C4-978C-B0121C364173}" type="pres">
      <dgm:prSet presAssocID="{515405F2-83A3-416F-912A-5B3EAFCEEC71}" presName="text3" presStyleLbl="fgAcc3" presStyleIdx="5" presStyleCnt="6">
        <dgm:presLayoutVars>
          <dgm:chPref val="3"/>
        </dgm:presLayoutVars>
      </dgm:prSet>
      <dgm:spPr/>
    </dgm:pt>
    <dgm:pt modelId="{0885A114-0E81-4056-9F86-B5764FBD079B}" type="pres">
      <dgm:prSet presAssocID="{515405F2-83A3-416F-912A-5B3EAFCEEC71}" presName="hierChild4" presStyleCnt="0"/>
      <dgm:spPr/>
    </dgm:pt>
  </dgm:ptLst>
  <dgm:cxnLst>
    <dgm:cxn modelId="{0BAC5D14-8894-4F93-B4A6-A978D9BA949E}" type="presOf" srcId="{2259F177-2541-4F19-8488-56D5DBFC7B13}" destId="{7468384D-274D-4C5D-815C-883220F7C73F}" srcOrd="0" destOrd="0" presId="urn:microsoft.com/office/officeart/2005/8/layout/hierarchy1"/>
    <dgm:cxn modelId="{540A8C14-74C7-40F4-82E0-5E47C779D325}" srcId="{AC1BD769-E9A0-4535-BD4B-11C16758E496}" destId="{44E93917-77BF-499E-894B-E72E10B733B9}" srcOrd="0" destOrd="0" parTransId="{F271C5C3-03F8-4DD9-8756-4D62683FCFC6}" sibTransId="{76591C12-3D76-4F67-8501-DD0480BAAF9B}"/>
    <dgm:cxn modelId="{FAD84517-5EF9-48B1-9C72-673AE532F5F6}" type="presOf" srcId="{3C8CB0F3-577D-4DCC-80BB-39B1CB9F95A6}" destId="{7F268577-F4EB-4DBB-9047-DB1874CAAF71}" srcOrd="0" destOrd="0" presId="urn:microsoft.com/office/officeart/2005/8/layout/hierarchy1"/>
    <dgm:cxn modelId="{E1842636-2F3B-4AD6-9379-53EA719124C2}" type="presOf" srcId="{6085FDEC-6089-48A1-903B-03C38C26ADE7}" destId="{927AC937-744A-445D-A874-6C4484E5C52F}" srcOrd="0" destOrd="0" presId="urn:microsoft.com/office/officeart/2005/8/layout/hierarchy1"/>
    <dgm:cxn modelId="{C58D8F40-FEA4-4B53-9721-3616785E42F5}" type="presOf" srcId="{34A2613A-71F8-4ABB-9C22-1C164785E7B0}" destId="{91A4A1FC-9309-4E64-8FD7-6D36440620C6}" srcOrd="0" destOrd="0" presId="urn:microsoft.com/office/officeart/2005/8/layout/hierarchy1"/>
    <dgm:cxn modelId="{28D21E64-E7D0-42A6-B578-97155382E4DC}" type="presOf" srcId="{B5B2A3C7-7C03-4801-8ACC-D2DF0D4FF9DE}" destId="{E857529A-AA06-4EB8-BCBC-761DEF7EB245}" srcOrd="0" destOrd="0" presId="urn:microsoft.com/office/officeart/2005/8/layout/hierarchy1"/>
    <dgm:cxn modelId="{1EE7B444-3A7E-4767-9C08-8B9E0971D3B7}" type="presOf" srcId="{F271C5C3-03F8-4DD9-8756-4D62683FCFC6}" destId="{5BD70D74-7808-477C-9A12-AFFEF5C65C58}" srcOrd="0" destOrd="0" presId="urn:microsoft.com/office/officeart/2005/8/layout/hierarchy1"/>
    <dgm:cxn modelId="{01E2A766-E456-48E5-8C5E-FDB187B96763}" type="presOf" srcId="{515405F2-83A3-416F-912A-5B3EAFCEEC71}" destId="{4B788CFC-98E2-40C4-978C-B0121C364173}" srcOrd="0" destOrd="0" presId="urn:microsoft.com/office/officeart/2005/8/layout/hierarchy1"/>
    <dgm:cxn modelId="{D703D06A-E57B-4953-B0E5-24C9A43F7B5B}" srcId="{48B20F58-E9D5-478A-9FDF-CD1EBF87E87C}" destId="{AC1BD769-E9A0-4535-BD4B-11C16758E496}" srcOrd="1" destOrd="0" parTransId="{FF9A5D76-B33A-431B-951B-4C467A15E29F}" sibTransId="{DE960E25-F6FA-4444-8E80-D2B55DE78594}"/>
    <dgm:cxn modelId="{00F66C6D-DEBF-4C72-AF74-051A8335969A}" srcId="{AC1BD769-E9A0-4535-BD4B-11C16758E496}" destId="{2259F177-2541-4F19-8488-56D5DBFC7B13}" srcOrd="2" destOrd="0" parTransId="{BE1EEE79-E562-4284-B3A1-C7D3AEBD92EE}" sibTransId="{2877F049-3B3A-47D5-B216-EA5BD5085D1A}"/>
    <dgm:cxn modelId="{96AAA970-1163-4D47-8E3E-67CCF43B2229}" type="presOf" srcId="{E07A6C9C-D72A-4B03-927A-3CB95241C24A}" destId="{0601D975-1153-44A6-836C-063182C658F7}" srcOrd="0" destOrd="0" presId="urn:microsoft.com/office/officeart/2005/8/layout/hierarchy1"/>
    <dgm:cxn modelId="{6F64B972-CC03-4CA6-B82B-D18E3FFFD42D}" type="presOf" srcId="{FF9A5D76-B33A-431B-951B-4C467A15E29F}" destId="{E6471660-B99E-45F7-ABD5-20E667E4B9D3}" srcOrd="0" destOrd="0" presId="urn:microsoft.com/office/officeart/2005/8/layout/hierarchy1"/>
    <dgm:cxn modelId="{50B74F54-120E-4EF6-9BBD-FEC6B4691709}" type="presOf" srcId="{38FD863B-4917-4711-A599-5D57EDFE7EE0}" destId="{DA4A7D4A-5968-414A-8F37-8C203DD69F65}" srcOrd="0" destOrd="0" presId="urn:microsoft.com/office/officeart/2005/8/layout/hierarchy1"/>
    <dgm:cxn modelId="{F3FC7A57-1ED1-4650-89F3-FB45223C09D2}" type="presOf" srcId="{91CA5058-4A36-4418-A16E-B9715F0471EC}" destId="{3DB851E5-682E-4E44-989B-C8B8EF19D55E}" srcOrd="0" destOrd="0" presId="urn:microsoft.com/office/officeart/2005/8/layout/hierarchy1"/>
    <dgm:cxn modelId="{A53DCD57-8813-4AE4-AF9D-3206A335BEEC}" srcId="{48B20F58-E9D5-478A-9FDF-CD1EBF87E87C}" destId="{8DCA4DFA-4F43-4189-9A3B-5D3E9451992A}" srcOrd="2" destOrd="0" parTransId="{855BBF2C-23DD-4705-A497-B25392EA56CC}" sibTransId="{4BF3C056-D50A-4FA3-A01A-F4F03268CE76}"/>
    <dgm:cxn modelId="{5ED41F7F-B6B9-46CA-9ED2-60234A825407}" type="presOf" srcId="{F6C770F6-69A5-4393-AED8-6D9D58F8B2B1}" destId="{5706EC3D-EF98-438F-AAC3-CA71979A6490}" srcOrd="0" destOrd="0" presId="urn:microsoft.com/office/officeart/2005/8/layout/hierarchy1"/>
    <dgm:cxn modelId="{8A8ADA83-3F96-4985-8DD8-CF32E1CE5B36}" type="presOf" srcId="{CB1057AB-0D30-4E03-A1A7-E4C5C60E4B4F}" destId="{629DA7FF-4203-4978-B799-2B7085EA20B4}" srcOrd="0" destOrd="0" presId="urn:microsoft.com/office/officeart/2005/8/layout/hierarchy1"/>
    <dgm:cxn modelId="{4E9C4796-2912-4167-8633-B7F091FA968A}" srcId="{6085FDEC-6089-48A1-903B-03C38C26ADE7}" destId="{48B20F58-E9D5-478A-9FDF-CD1EBF87E87C}" srcOrd="0" destOrd="0" parTransId="{725ED31A-BD18-483C-BD7C-CA372DAA4542}" sibTransId="{24832DE5-29B5-4DB0-AD75-75F2BF9A0068}"/>
    <dgm:cxn modelId="{61FE52AA-BFBC-4B79-A51F-04E83A381B4A}" srcId="{91CA5058-4A36-4418-A16E-B9715F0471EC}" destId="{CFACFC98-0A6E-4737-B38E-D2089F2F5B21}" srcOrd="0" destOrd="0" parTransId="{CB1057AB-0D30-4E03-A1A7-E4C5C60E4B4F}" sibTransId="{A781ABF7-639F-438D-AA64-59E615A8AF2D}"/>
    <dgm:cxn modelId="{EAB7B8B0-859E-4FD7-A783-F3DCC7D719C4}" srcId="{8DCA4DFA-4F43-4189-9A3B-5D3E9451992A}" destId="{515405F2-83A3-416F-912A-5B3EAFCEEC71}" srcOrd="0" destOrd="0" parTransId="{E07A6C9C-D72A-4B03-927A-3CB95241C24A}" sibTransId="{1E626A9B-C07A-4E02-A69B-ECF500F3BD98}"/>
    <dgm:cxn modelId="{90B23FB1-C321-45FF-88E7-08EC7870C87C}" srcId="{91CA5058-4A36-4418-A16E-B9715F0471EC}" destId="{F6C770F6-69A5-4393-AED8-6D9D58F8B2B1}" srcOrd="1" destOrd="0" parTransId="{B5B2A3C7-7C03-4801-8ACC-D2DF0D4FF9DE}" sibTransId="{258F3AD7-6F1B-457F-8DB3-148FEEEDA263}"/>
    <dgm:cxn modelId="{37A382BE-0B5B-4DE7-890C-BD7557425982}" type="presOf" srcId="{CFACFC98-0A6E-4737-B38E-D2089F2F5B21}" destId="{1C28C3BB-B3C4-4A4D-B20E-D6E0BE6B3CDA}" srcOrd="0" destOrd="0" presId="urn:microsoft.com/office/officeart/2005/8/layout/hierarchy1"/>
    <dgm:cxn modelId="{B7A8F0D2-F64D-4899-92BF-3947427419F3}" type="presOf" srcId="{48B20F58-E9D5-478A-9FDF-CD1EBF87E87C}" destId="{BA9320C1-4356-4B2A-9765-352E73D547C0}" srcOrd="0" destOrd="0" presId="urn:microsoft.com/office/officeart/2005/8/layout/hierarchy1"/>
    <dgm:cxn modelId="{D95F06D4-EE66-402C-82A5-B0F9BD339EBB}" type="presOf" srcId="{8DCA4DFA-4F43-4189-9A3B-5D3E9451992A}" destId="{307C1AD5-714D-448C-8A8D-BF2AEF72062F}" srcOrd="0" destOrd="0" presId="urn:microsoft.com/office/officeart/2005/8/layout/hierarchy1"/>
    <dgm:cxn modelId="{4591BDD4-706D-4C5B-A06C-21B8771898F8}" type="presOf" srcId="{BE1EEE79-E562-4284-B3A1-C7D3AEBD92EE}" destId="{D7624390-0896-4EE5-A486-84AA94AEABC0}" srcOrd="0" destOrd="0" presId="urn:microsoft.com/office/officeart/2005/8/layout/hierarchy1"/>
    <dgm:cxn modelId="{7C7C62E0-AFEF-4EAA-A276-C66C3909B73F}" type="presOf" srcId="{44E93917-77BF-499E-894B-E72E10B733B9}" destId="{9E5D9D42-1F5E-4C2B-86D4-D7796085E9DF}" srcOrd="0" destOrd="0" presId="urn:microsoft.com/office/officeart/2005/8/layout/hierarchy1"/>
    <dgm:cxn modelId="{451F61ED-C972-4276-9CFE-7DE5EE101631}" srcId="{48B20F58-E9D5-478A-9FDF-CD1EBF87E87C}" destId="{91CA5058-4A36-4418-A16E-B9715F0471EC}" srcOrd="0" destOrd="0" parTransId="{3C8CB0F3-577D-4DCC-80BB-39B1CB9F95A6}" sibTransId="{4E6A7521-71F2-4CF9-A1CD-30FF65AACEF6}"/>
    <dgm:cxn modelId="{9479FAF2-843B-4735-AEC2-4AF5081DEA77}" type="presOf" srcId="{855BBF2C-23DD-4705-A497-B25392EA56CC}" destId="{1A1C29D8-47E9-44CD-94FB-A969037D419A}" srcOrd="0" destOrd="0" presId="urn:microsoft.com/office/officeart/2005/8/layout/hierarchy1"/>
    <dgm:cxn modelId="{D252DDF5-A8D9-4928-BABF-9D727B1BAD7D}" type="presOf" srcId="{AC1BD769-E9A0-4535-BD4B-11C16758E496}" destId="{DDE1BF48-6599-40D8-AA89-27680597BDED}" srcOrd="0" destOrd="0" presId="urn:microsoft.com/office/officeart/2005/8/layout/hierarchy1"/>
    <dgm:cxn modelId="{1BF29EFA-F120-486F-A9BC-455ABBED1928}" srcId="{AC1BD769-E9A0-4535-BD4B-11C16758E496}" destId="{38FD863B-4917-4711-A599-5D57EDFE7EE0}" srcOrd="1" destOrd="0" parTransId="{34A2613A-71F8-4ABB-9C22-1C164785E7B0}" sibTransId="{12AF6460-7D33-4351-A01E-2D43289AFA7E}"/>
    <dgm:cxn modelId="{B5620CC9-59C1-4C1F-8A87-3294723C6EA2}" type="presParOf" srcId="{927AC937-744A-445D-A874-6C4484E5C52F}" destId="{26BD6A78-314A-4421-9B84-CC490397857D}" srcOrd="0" destOrd="0" presId="urn:microsoft.com/office/officeart/2005/8/layout/hierarchy1"/>
    <dgm:cxn modelId="{68400FC2-4B67-4728-A810-A38CC5290B99}" type="presParOf" srcId="{26BD6A78-314A-4421-9B84-CC490397857D}" destId="{D7823B1A-DF30-4F7C-A468-C307FB5AE666}" srcOrd="0" destOrd="0" presId="urn:microsoft.com/office/officeart/2005/8/layout/hierarchy1"/>
    <dgm:cxn modelId="{67EB0B3D-E6EB-4D6D-92D5-962E311DD9AF}" type="presParOf" srcId="{D7823B1A-DF30-4F7C-A468-C307FB5AE666}" destId="{1AA0C9E8-5F31-4E35-B8E9-BBEA65557630}" srcOrd="0" destOrd="0" presId="urn:microsoft.com/office/officeart/2005/8/layout/hierarchy1"/>
    <dgm:cxn modelId="{19E0BEF2-4360-4BE9-9D54-59F3D7942E57}" type="presParOf" srcId="{D7823B1A-DF30-4F7C-A468-C307FB5AE666}" destId="{BA9320C1-4356-4B2A-9765-352E73D547C0}" srcOrd="1" destOrd="0" presId="urn:microsoft.com/office/officeart/2005/8/layout/hierarchy1"/>
    <dgm:cxn modelId="{A20263DA-F0C1-451D-97C5-88A1B285E7C4}" type="presParOf" srcId="{26BD6A78-314A-4421-9B84-CC490397857D}" destId="{B91A96BB-36B2-45A4-A920-DED37D929FCC}" srcOrd="1" destOrd="0" presId="urn:microsoft.com/office/officeart/2005/8/layout/hierarchy1"/>
    <dgm:cxn modelId="{0ABF3110-E899-46C3-95ED-0E99836D5C99}" type="presParOf" srcId="{B91A96BB-36B2-45A4-A920-DED37D929FCC}" destId="{7F268577-F4EB-4DBB-9047-DB1874CAAF71}" srcOrd="0" destOrd="0" presId="urn:microsoft.com/office/officeart/2005/8/layout/hierarchy1"/>
    <dgm:cxn modelId="{5445343F-7424-4AF4-BFBB-9FC8A17C7BA7}" type="presParOf" srcId="{B91A96BB-36B2-45A4-A920-DED37D929FCC}" destId="{4D54273C-073B-4538-8808-97D47072CA77}" srcOrd="1" destOrd="0" presId="urn:microsoft.com/office/officeart/2005/8/layout/hierarchy1"/>
    <dgm:cxn modelId="{4C38BF42-CBE2-4F8C-9AB2-82BF51828248}" type="presParOf" srcId="{4D54273C-073B-4538-8808-97D47072CA77}" destId="{CEF92AB6-90FF-4F21-A611-A38081735D67}" srcOrd="0" destOrd="0" presId="urn:microsoft.com/office/officeart/2005/8/layout/hierarchy1"/>
    <dgm:cxn modelId="{7D9397BA-065F-4EF8-9B1E-8834216EDF06}" type="presParOf" srcId="{CEF92AB6-90FF-4F21-A611-A38081735D67}" destId="{0740266B-4753-41DF-BA34-EE321B2664F3}" srcOrd="0" destOrd="0" presId="urn:microsoft.com/office/officeart/2005/8/layout/hierarchy1"/>
    <dgm:cxn modelId="{26A67C4C-649C-4F46-AEB7-C17A9C274191}" type="presParOf" srcId="{CEF92AB6-90FF-4F21-A611-A38081735D67}" destId="{3DB851E5-682E-4E44-989B-C8B8EF19D55E}" srcOrd="1" destOrd="0" presId="urn:microsoft.com/office/officeart/2005/8/layout/hierarchy1"/>
    <dgm:cxn modelId="{5A3F490A-4342-46D6-81DA-8C6F2B9CD0C8}" type="presParOf" srcId="{4D54273C-073B-4538-8808-97D47072CA77}" destId="{47433DB1-4D95-4FE4-8E6D-104BB3D7F4B1}" srcOrd="1" destOrd="0" presId="urn:microsoft.com/office/officeart/2005/8/layout/hierarchy1"/>
    <dgm:cxn modelId="{46AB1C57-FE4B-4881-8806-9F330270C101}" type="presParOf" srcId="{47433DB1-4D95-4FE4-8E6D-104BB3D7F4B1}" destId="{629DA7FF-4203-4978-B799-2B7085EA20B4}" srcOrd="0" destOrd="0" presId="urn:microsoft.com/office/officeart/2005/8/layout/hierarchy1"/>
    <dgm:cxn modelId="{09393B55-339C-4758-A18E-0CABFB248345}" type="presParOf" srcId="{47433DB1-4D95-4FE4-8E6D-104BB3D7F4B1}" destId="{48A16785-B1E8-4E4E-9896-ACD6B4FE4F18}" srcOrd="1" destOrd="0" presId="urn:microsoft.com/office/officeart/2005/8/layout/hierarchy1"/>
    <dgm:cxn modelId="{074B4B4A-572C-406F-AFA0-E4A5A2C52283}" type="presParOf" srcId="{48A16785-B1E8-4E4E-9896-ACD6B4FE4F18}" destId="{DA8D8697-6B8E-448F-A462-DD2F8EE0E94A}" srcOrd="0" destOrd="0" presId="urn:microsoft.com/office/officeart/2005/8/layout/hierarchy1"/>
    <dgm:cxn modelId="{A1457D91-1C6A-42DF-8019-2A8A44B92FD6}" type="presParOf" srcId="{DA8D8697-6B8E-448F-A462-DD2F8EE0E94A}" destId="{01EB61A0-7E99-454A-AB96-0ED25FA4C15D}" srcOrd="0" destOrd="0" presId="urn:microsoft.com/office/officeart/2005/8/layout/hierarchy1"/>
    <dgm:cxn modelId="{36A6BCFA-0489-482D-ABAC-D67FDAE4FB96}" type="presParOf" srcId="{DA8D8697-6B8E-448F-A462-DD2F8EE0E94A}" destId="{1C28C3BB-B3C4-4A4D-B20E-D6E0BE6B3CDA}" srcOrd="1" destOrd="0" presId="urn:microsoft.com/office/officeart/2005/8/layout/hierarchy1"/>
    <dgm:cxn modelId="{544B5065-4B8D-416D-A799-2E423E05BF5F}" type="presParOf" srcId="{48A16785-B1E8-4E4E-9896-ACD6B4FE4F18}" destId="{E00F7B93-A3AC-468B-85F7-13A43ECDF95F}" srcOrd="1" destOrd="0" presId="urn:microsoft.com/office/officeart/2005/8/layout/hierarchy1"/>
    <dgm:cxn modelId="{ABDBA9D2-D47F-4B96-958F-1093872CA611}" type="presParOf" srcId="{47433DB1-4D95-4FE4-8E6D-104BB3D7F4B1}" destId="{E857529A-AA06-4EB8-BCBC-761DEF7EB245}" srcOrd="2" destOrd="0" presId="urn:microsoft.com/office/officeart/2005/8/layout/hierarchy1"/>
    <dgm:cxn modelId="{2AA4BDB5-32F7-4AC6-A80B-F9E3121EF884}" type="presParOf" srcId="{47433DB1-4D95-4FE4-8E6D-104BB3D7F4B1}" destId="{83A273CA-D8D9-4379-A6AC-0F58A525A49B}" srcOrd="3" destOrd="0" presId="urn:microsoft.com/office/officeart/2005/8/layout/hierarchy1"/>
    <dgm:cxn modelId="{D3F33EF9-73CB-4EBC-9D4F-5EF6A041600B}" type="presParOf" srcId="{83A273CA-D8D9-4379-A6AC-0F58A525A49B}" destId="{59981B99-1545-4ED6-A714-569CF851AB26}" srcOrd="0" destOrd="0" presId="urn:microsoft.com/office/officeart/2005/8/layout/hierarchy1"/>
    <dgm:cxn modelId="{46A3401D-C8BD-4D2B-A573-488EF0F783AA}" type="presParOf" srcId="{59981B99-1545-4ED6-A714-569CF851AB26}" destId="{00F5DBE2-6DEB-4B39-AAB3-9B266E7A4384}" srcOrd="0" destOrd="0" presId="urn:microsoft.com/office/officeart/2005/8/layout/hierarchy1"/>
    <dgm:cxn modelId="{4DF56DC8-1899-4FA9-9DC5-100F58FD9029}" type="presParOf" srcId="{59981B99-1545-4ED6-A714-569CF851AB26}" destId="{5706EC3D-EF98-438F-AAC3-CA71979A6490}" srcOrd="1" destOrd="0" presId="urn:microsoft.com/office/officeart/2005/8/layout/hierarchy1"/>
    <dgm:cxn modelId="{DE53B3E6-4756-4575-BD38-3AFAE4E82E97}" type="presParOf" srcId="{83A273CA-D8D9-4379-A6AC-0F58A525A49B}" destId="{927BA952-F808-4345-A9DA-92C88CE3C645}" srcOrd="1" destOrd="0" presId="urn:microsoft.com/office/officeart/2005/8/layout/hierarchy1"/>
    <dgm:cxn modelId="{51ED5A8F-2783-43E0-98FD-7D0192D4D3D5}" type="presParOf" srcId="{B91A96BB-36B2-45A4-A920-DED37D929FCC}" destId="{E6471660-B99E-45F7-ABD5-20E667E4B9D3}" srcOrd="2" destOrd="0" presId="urn:microsoft.com/office/officeart/2005/8/layout/hierarchy1"/>
    <dgm:cxn modelId="{59C0CD8B-F53E-4F3C-8049-65EAF8DDCEC6}" type="presParOf" srcId="{B91A96BB-36B2-45A4-A920-DED37D929FCC}" destId="{17FCDE4E-2FB0-43F4-ACF4-D113C898ED64}" srcOrd="3" destOrd="0" presId="urn:microsoft.com/office/officeart/2005/8/layout/hierarchy1"/>
    <dgm:cxn modelId="{43BBBC88-B113-49C3-8B62-573606A27885}" type="presParOf" srcId="{17FCDE4E-2FB0-43F4-ACF4-D113C898ED64}" destId="{DBF816E9-6D96-4132-9E6B-1C36B9755B7E}" srcOrd="0" destOrd="0" presId="urn:microsoft.com/office/officeart/2005/8/layout/hierarchy1"/>
    <dgm:cxn modelId="{CAF33942-722F-49C1-A1D5-695BC1D6A243}" type="presParOf" srcId="{DBF816E9-6D96-4132-9E6B-1C36B9755B7E}" destId="{81B8CB46-F4CB-405F-A9E2-BFA2ACA4E56F}" srcOrd="0" destOrd="0" presId="urn:microsoft.com/office/officeart/2005/8/layout/hierarchy1"/>
    <dgm:cxn modelId="{F498A45D-D7A4-4864-97DD-9F2CF5AF7B07}" type="presParOf" srcId="{DBF816E9-6D96-4132-9E6B-1C36B9755B7E}" destId="{DDE1BF48-6599-40D8-AA89-27680597BDED}" srcOrd="1" destOrd="0" presId="urn:microsoft.com/office/officeart/2005/8/layout/hierarchy1"/>
    <dgm:cxn modelId="{D0BF1C8C-4837-4437-A0DF-771C6AD42138}" type="presParOf" srcId="{17FCDE4E-2FB0-43F4-ACF4-D113C898ED64}" destId="{6FB41D60-4E37-4C68-AD2D-6EDB2B560F3B}" srcOrd="1" destOrd="0" presId="urn:microsoft.com/office/officeart/2005/8/layout/hierarchy1"/>
    <dgm:cxn modelId="{4A183778-A06A-48BF-B2C5-FB3BFEDC8953}" type="presParOf" srcId="{6FB41D60-4E37-4C68-AD2D-6EDB2B560F3B}" destId="{5BD70D74-7808-477C-9A12-AFFEF5C65C58}" srcOrd="0" destOrd="0" presId="urn:microsoft.com/office/officeart/2005/8/layout/hierarchy1"/>
    <dgm:cxn modelId="{1229D673-FD8F-4174-A27B-6E25B6372AF3}" type="presParOf" srcId="{6FB41D60-4E37-4C68-AD2D-6EDB2B560F3B}" destId="{EA587472-705F-4C0C-BB53-422E633D2124}" srcOrd="1" destOrd="0" presId="urn:microsoft.com/office/officeart/2005/8/layout/hierarchy1"/>
    <dgm:cxn modelId="{29874DFD-C42D-4B6B-8BE8-EE04768B50FF}" type="presParOf" srcId="{EA587472-705F-4C0C-BB53-422E633D2124}" destId="{1FBB7E32-B252-495E-BD94-F2374FD32487}" srcOrd="0" destOrd="0" presId="urn:microsoft.com/office/officeart/2005/8/layout/hierarchy1"/>
    <dgm:cxn modelId="{B1FAC510-641F-40FD-A210-121A2E4127BB}" type="presParOf" srcId="{1FBB7E32-B252-495E-BD94-F2374FD32487}" destId="{03B02568-E90F-4D9D-A969-82B1A073CCFC}" srcOrd="0" destOrd="0" presId="urn:microsoft.com/office/officeart/2005/8/layout/hierarchy1"/>
    <dgm:cxn modelId="{405A75AC-A870-4D1A-BC39-06051110FE3A}" type="presParOf" srcId="{1FBB7E32-B252-495E-BD94-F2374FD32487}" destId="{9E5D9D42-1F5E-4C2B-86D4-D7796085E9DF}" srcOrd="1" destOrd="0" presId="urn:microsoft.com/office/officeart/2005/8/layout/hierarchy1"/>
    <dgm:cxn modelId="{3BA6A0B0-DF53-45C6-8F4C-161A9A7A19D4}" type="presParOf" srcId="{EA587472-705F-4C0C-BB53-422E633D2124}" destId="{120CFD4F-CC63-4C54-BD2F-2DCB6FE11B62}" srcOrd="1" destOrd="0" presId="urn:microsoft.com/office/officeart/2005/8/layout/hierarchy1"/>
    <dgm:cxn modelId="{95C82500-E29A-480C-B793-5C2B7FB3D1EE}" type="presParOf" srcId="{6FB41D60-4E37-4C68-AD2D-6EDB2B560F3B}" destId="{91A4A1FC-9309-4E64-8FD7-6D36440620C6}" srcOrd="2" destOrd="0" presId="urn:microsoft.com/office/officeart/2005/8/layout/hierarchy1"/>
    <dgm:cxn modelId="{60299029-687F-4D5B-9879-C8363C69DB1C}" type="presParOf" srcId="{6FB41D60-4E37-4C68-AD2D-6EDB2B560F3B}" destId="{4D92BF6E-408D-42C3-900C-892AABD082D3}" srcOrd="3" destOrd="0" presId="urn:microsoft.com/office/officeart/2005/8/layout/hierarchy1"/>
    <dgm:cxn modelId="{3E5A5F3C-3793-4B60-92C4-727D073502D4}" type="presParOf" srcId="{4D92BF6E-408D-42C3-900C-892AABD082D3}" destId="{7A9EE291-5C31-4167-A53A-C9D1047B7F33}" srcOrd="0" destOrd="0" presId="urn:microsoft.com/office/officeart/2005/8/layout/hierarchy1"/>
    <dgm:cxn modelId="{5624DD73-6F32-40BD-9EEF-B3C341AEF254}" type="presParOf" srcId="{7A9EE291-5C31-4167-A53A-C9D1047B7F33}" destId="{24936590-DCBE-4C2A-BC25-204A8CA072FB}" srcOrd="0" destOrd="0" presId="urn:microsoft.com/office/officeart/2005/8/layout/hierarchy1"/>
    <dgm:cxn modelId="{15CE8ECE-FDD3-4AA8-BD8A-D57C7B62A545}" type="presParOf" srcId="{7A9EE291-5C31-4167-A53A-C9D1047B7F33}" destId="{DA4A7D4A-5968-414A-8F37-8C203DD69F65}" srcOrd="1" destOrd="0" presId="urn:microsoft.com/office/officeart/2005/8/layout/hierarchy1"/>
    <dgm:cxn modelId="{BBAB1F5D-5896-4ACB-9F29-0C5761305FCA}" type="presParOf" srcId="{4D92BF6E-408D-42C3-900C-892AABD082D3}" destId="{B64412D4-3731-443F-BBFE-20B4E142B8EB}" srcOrd="1" destOrd="0" presId="urn:microsoft.com/office/officeart/2005/8/layout/hierarchy1"/>
    <dgm:cxn modelId="{A61CC9BF-5861-4577-AC8F-D10EAA8EB3B2}" type="presParOf" srcId="{6FB41D60-4E37-4C68-AD2D-6EDB2B560F3B}" destId="{D7624390-0896-4EE5-A486-84AA94AEABC0}" srcOrd="4" destOrd="0" presId="urn:microsoft.com/office/officeart/2005/8/layout/hierarchy1"/>
    <dgm:cxn modelId="{1C39C028-B540-4D49-8470-4AA3F942381B}" type="presParOf" srcId="{6FB41D60-4E37-4C68-AD2D-6EDB2B560F3B}" destId="{F84BF14E-76FC-4F7E-904E-362FBAF57C12}" srcOrd="5" destOrd="0" presId="urn:microsoft.com/office/officeart/2005/8/layout/hierarchy1"/>
    <dgm:cxn modelId="{3B68291B-D220-4B60-8819-9748AA28E293}" type="presParOf" srcId="{F84BF14E-76FC-4F7E-904E-362FBAF57C12}" destId="{B4D78CE3-94BC-4617-8DBC-D44C8A85DAD3}" srcOrd="0" destOrd="0" presId="urn:microsoft.com/office/officeart/2005/8/layout/hierarchy1"/>
    <dgm:cxn modelId="{ACC58F8A-1C6F-4C7F-BF40-2E3B378C327B}" type="presParOf" srcId="{B4D78CE3-94BC-4617-8DBC-D44C8A85DAD3}" destId="{77324743-F698-406B-B6CD-CCC1AAEB6438}" srcOrd="0" destOrd="0" presId="urn:microsoft.com/office/officeart/2005/8/layout/hierarchy1"/>
    <dgm:cxn modelId="{0361AD79-627E-45C5-BC10-DB1843195570}" type="presParOf" srcId="{B4D78CE3-94BC-4617-8DBC-D44C8A85DAD3}" destId="{7468384D-274D-4C5D-815C-883220F7C73F}" srcOrd="1" destOrd="0" presId="urn:microsoft.com/office/officeart/2005/8/layout/hierarchy1"/>
    <dgm:cxn modelId="{5D0AFCCC-9F72-418C-9AB2-C1BB8AF0AD26}" type="presParOf" srcId="{F84BF14E-76FC-4F7E-904E-362FBAF57C12}" destId="{F2403C35-3C6C-40EB-A6AC-F07F9CBAEEE0}" srcOrd="1" destOrd="0" presId="urn:microsoft.com/office/officeart/2005/8/layout/hierarchy1"/>
    <dgm:cxn modelId="{C8F99762-893A-4B4D-938C-B22AD408ABDD}" type="presParOf" srcId="{B91A96BB-36B2-45A4-A920-DED37D929FCC}" destId="{1A1C29D8-47E9-44CD-94FB-A969037D419A}" srcOrd="4" destOrd="0" presId="urn:microsoft.com/office/officeart/2005/8/layout/hierarchy1"/>
    <dgm:cxn modelId="{0A1EA1C2-17B2-4E38-884A-56B224C8AF0C}" type="presParOf" srcId="{B91A96BB-36B2-45A4-A920-DED37D929FCC}" destId="{A7118237-3E49-4AD5-934B-65FB179A490A}" srcOrd="5" destOrd="0" presId="urn:microsoft.com/office/officeart/2005/8/layout/hierarchy1"/>
    <dgm:cxn modelId="{50969AD2-B999-4724-961C-658DB5669FF4}" type="presParOf" srcId="{A7118237-3E49-4AD5-934B-65FB179A490A}" destId="{588C16C4-8D32-4A93-B241-F544F79C08CA}" srcOrd="0" destOrd="0" presId="urn:microsoft.com/office/officeart/2005/8/layout/hierarchy1"/>
    <dgm:cxn modelId="{B57E8374-07E6-4426-9796-FF2ED746DA7D}" type="presParOf" srcId="{588C16C4-8D32-4A93-B241-F544F79C08CA}" destId="{1F6236CA-58DE-4A1C-AC95-F7238E013B62}" srcOrd="0" destOrd="0" presId="urn:microsoft.com/office/officeart/2005/8/layout/hierarchy1"/>
    <dgm:cxn modelId="{099CFAF7-2256-4EDF-B1D0-87FEF630AA9D}" type="presParOf" srcId="{588C16C4-8D32-4A93-B241-F544F79C08CA}" destId="{307C1AD5-714D-448C-8A8D-BF2AEF72062F}" srcOrd="1" destOrd="0" presId="urn:microsoft.com/office/officeart/2005/8/layout/hierarchy1"/>
    <dgm:cxn modelId="{7D5DF537-0DB4-46B6-9AEB-A9B083BA06BD}" type="presParOf" srcId="{A7118237-3E49-4AD5-934B-65FB179A490A}" destId="{D931C1A6-E85F-4BA0-8129-37AE57FEE89E}" srcOrd="1" destOrd="0" presId="urn:microsoft.com/office/officeart/2005/8/layout/hierarchy1"/>
    <dgm:cxn modelId="{DFBFA565-482D-43A0-9AA7-77D80296C634}" type="presParOf" srcId="{D931C1A6-E85F-4BA0-8129-37AE57FEE89E}" destId="{0601D975-1153-44A6-836C-063182C658F7}" srcOrd="0" destOrd="0" presId="urn:microsoft.com/office/officeart/2005/8/layout/hierarchy1"/>
    <dgm:cxn modelId="{B0A5DC3B-4081-44BF-8CAE-8E89E17A807D}" type="presParOf" srcId="{D931C1A6-E85F-4BA0-8129-37AE57FEE89E}" destId="{6E8C6274-9BCE-45E7-AE3C-74E2A650DE35}" srcOrd="1" destOrd="0" presId="urn:microsoft.com/office/officeart/2005/8/layout/hierarchy1"/>
    <dgm:cxn modelId="{8194369D-890C-4F3D-8274-375E4272E935}" type="presParOf" srcId="{6E8C6274-9BCE-45E7-AE3C-74E2A650DE35}" destId="{26E3F51F-7E58-4EEA-AAD8-057DA0355F47}" srcOrd="0" destOrd="0" presId="urn:microsoft.com/office/officeart/2005/8/layout/hierarchy1"/>
    <dgm:cxn modelId="{58F5F66E-8138-44AB-98F5-AE85DD2E2E83}" type="presParOf" srcId="{26E3F51F-7E58-4EEA-AAD8-057DA0355F47}" destId="{09C71164-763D-4043-A5BC-F88560102178}" srcOrd="0" destOrd="0" presId="urn:microsoft.com/office/officeart/2005/8/layout/hierarchy1"/>
    <dgm:cxn modelId="{448A999A-2FA7-48FD-9256-7B292FE6BF96}" type="presParOf" srcId="{26E3F51F-7E58-4EEA-AAD8-057DA0355F47}" destId="{4B788CFC-98E2-40C4-978C-B0121C364173}" srcOrd="1" destOrd="0" presId="urn:microsoft.com/office/officeart/2005/8/layout/hierarchy1"/>
    <dgm:cxn modelId="{9F426480-FC05-4E19-8428-CC2C3B5D1319}" type="presParOf" srcId="{6E8C6274-9BCE-45E7-AE3C-74E2A650DE35}" destId="{0885A114-0E81-4056-9F86-B5764FBD07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1D975-1153-44A6-836C-063182C658F7}">
      <dsp:nvSpPr>
        <dsp:cNvPr id="0" name=""/>
        <dsp:cNvSpPr/>
      </dsp:nvSpPr>
      <dsp:spPr>
        <a:xfrm>
          <a:off x="10655091" y="2623936"/>
          <a:ext cx="91440" cy="470682"/>
        </a:xfrm>
        <a:custGeom>
          <a:avLst/>
          <a:gdLst/>
          <a:ahLst/>
          <a:cxnLst/>
          <a:rect l="0" t="0" r="0" b="0"/>
          <a:pathLst>
            <a:path>
              <a:moveTo>
                <a:pt x="45720" y="0"/>
              </a:moveTo>
              <a:lnTo>
                <a:pt x="45720" y="470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1C29D8-47E9-44CD-94FB-A969037D419A}">
      <dsp:nvSpPr>
        <dsp:cNvPr id="0" name=""/>
        <dsp:cNvSpPr/>
      </dsp:nvSpPr>
      <dsp:spPr>
        <a:xfrm>
          <a:off x="6250227" y="1125573"/>
          <a:ext cx="4450584" cy="470682"/>
        </a:xfrm>
        <a:custGeom>
          <a:avLst/>
          <a:gdLst/>
          <a:ahLst/>
          <a:cxnLst/>
          <a:rect l="0" t="0" r="0" b="0"/>
          <a:pathLst>
            <a:path>
              <a:moveTo>
                <a:pt x="0" y="0"/>
              </a:moveTo>
              <a:lnTo>
                <a:pt x="0" y="320756"/>
              </a:lnTo>
              <a:lnTo>
                <a:pt x="4450584" y="320756"/>
              </a:lnTo>
              <a:lnTo>
                <a:pt x="4450584" y="470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24390-0896-4EE5-A486-84AA94AEABC0}">
      <dsp:nvSpPr>
        <dsp:cNvPr id="0" name=""/>
        <dsp:cNvSpPr/>
      </dsp:nvSpPr>
      <dsp:spPr>
        <a:xfrm>
          <a:off x="6248536" y="2597546"/>
          <a:ext cx="1988621" cy="497073"/>
        </a:xfrm>
        <a:custGeom>
          <a:avLst/>
          <a:gdLst/>
          <a:ahLst/>
          <a:cxnLst/>
          <a:rect l="0" t="0" r="0" b="0"/>
          <a:pathLst>
            <a:path>
              <a:moveTo>
                <a:pt x="0" y="0"/>
              </a:moveTo>
              <a:lnTo>
                <a:pt x="0" y="347147"/>
              </a:lnTo>
              <a:lnTo>
                <a:pt x="1988621" y="347147"/>
              </a:lnTo>
              <a:lnTo>
                <a:pt x="1988621" y="497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A4A1FC-9309-4E64-8FD7-6D36440620C6}">
      <dsp:nvSpPr>
        <dsp:cNvPr id="0" name=""/>
        <dsp:cNvSpPr/>
      </dsp:nvSpPr>
      <dsp:spPr>
        <a:xfrm>
          <a:off x="6202816" y="2597546"/>
          <a:ext cx="91440" cy="497073"/>
        </a:xfrm>
        <a:custGeom>
          <a:avLst/>
          <a:gdLst/>
          <a:ahLst/>
          <a:cxnLst/>
          <a:rect l="0" t="0" r="0" b="0"/>
          <a:pathLst>
            <a:path>
              <a:moveTo>
                <a:pt x="45720" y="0"/>
              </a:moveTo>
              <a:lnTo>
                <a:pt x="45720" y="347147"/>
              </a:lnTo>
              <a:lnTo>
                <a:pt x="56304" y="347147"/>
              </a:lnTo>
              <a:lnTo>
                <a:pt x="56304" y="497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70D74-7808-477C-9A12-AFFEF5C65C58}">
      <dsp:nvSpPr>
        <dsp:cNvPr id="0" name=""/>
        <dsp:cNvSpPr/>
      </dsp:nvSpPr>
      <dsp:spPr>
        <a:xfrm>
          <a:off x="4338277" y="2597546"/>
          <a:ext cx="1910259" cy="497073"/>
        </a:xfrm>
        <a:custGeom>
          <a:avLst/>
          <a:gdLst/>
          <a:ahLst/>
          <a:cxnLst/>
          <a:rect l="0" t="0" r="0" b="0"/>
          <a:pathLst>
            <a:path>
              <a:moveTo>
                <a:pt x="1910259" y="0"/>
              </a:moveTo>
              <a:lnTo>
                <a:pt x="1910259" y="347147"/>
              </a:lnTo>
              <a:lnTo>
                <a:pt x="0" y="347147"/>
              </a:lnTo>
              <a:lnTo>
                <a:pt x="0" y="497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71660-B99E-45F7-ABD5-20E667E4B9D3}">
      <dsp:nvSpPr>
        <dsp:cNvPr id="0" name=""/>
        <dsp:cNvSpPr/>
      </dsp:nvSpPr>
      <dsp:spPr>
        <a:xfrm>
          <a:off x="6202816" y="1125573"/>
          <a:ext cx="91440" cy="444292"/>
        </a:xfrm>
        <a:custGeom>
          <a:avLst/>
          <a:gdLst/>
          <a:ahLst/>
          <a:cxnLst/>
          <a:rect l="0" t="0" r="0" b="0"/>
          <a:pathLst>
            <a:path>
              <a:moveTo>
                <a:pt x="47410" y="0"/>
              </a:moveTo>
              <a:lnTo>
                <a:pt x="47410" y="294365"/>
              </a:lnTo>
              <a:lnTo>
                <a:pt x="45720" y="294365"/>
              </a:lnTo>
              <a:lnTo>
                <a:pt x="45720" y="444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57529A-AA06-4EB8-BCBC-761DEF7EB245}">
      <dsp:nvSpPr>
        <dsp:cNvPr id="0" name=""/>
        <dsp:cNvSpPr/>
      </dsp:nvSpPr>
      <dsp:spPr>
        <a:xfrm>
          <a:off x="629375" y="2623936"/>
          <a:ext cx="1856015" cy="470682"/>
        </a:xfrm>
        <a:custGeom>
          <a:avLst/>
          <a:gdLst/>
          <a:ahLst/>
          <a:cxnLst/>
          <a:rect l="0" t="0" r="0" b="0"/>
          <a:pathLst>
            <a:path>
              <a:moveTo>
                <a:pt x="0" y="0"/>
              </a:moveTo>
              <a:lnTo>
                <a:pt x="0" y="320756"/>
              </a:lnTo>
              <a:lnTo>
                <a:pt x="1856015" y="320756"/>
              </a:lnTo>
              <a:lnTo>
                <a:pt x="1856015" y="470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9DA7FF-4203-4978-B799-2B7085EA20B4}">
      <dsp:nvSpPr>
        <dsp:cNvPr id="0" name=""/>
        <dsp:cNvSpPr/>
      </dsp:nvSpPr>
      <dsp:spPr>
        <a:xfrm>
          <a:off x="583655" y="2623936"/>
          <a:ext cx="91440" cy="470682"/>
        </a:xfrm>
        <a:custGeom>
          <a:avLst/>
          <a:gdLst/>
          <a:ahLst/>
          <a:cxnLst/>
          <a:rect l="0" t="0" r="0" b="0"/>
          <a:pathLst>
            <a:path>
              <a:moveTo>
                <a:pt x="45720" y="0"/>
              </a:moveTo>
              <a:lnTo>
                <a:pt x="45720" y="470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268577-F4EB-4DBB-9047-DB1874CAAF71}">
      <dsp:nvSpPr>
        <dsp:cNvPr id="0" name=""/>
        <dsp:cNvSpPr/>
      </dsp:nvSpPr>
      <dsp:spPr>
        <a:xfrm>
          <a:off x="629375" y="1125573"/>
          <a:ext cx="5620851" cy="470682"/>
        </a:xfrm>
        <a:custGeom>
          <a:avLst/>
          <a:gdLst/>
          <a:ahLst/>
          <a:cxnLst/>
          <a:rect l="0" t="0" r="0" b="0"/>
          <a:pathLst>
            <a:path>
              <a:moveTo>
                <a:pt x="5620851" y="0"/>
              </a:moveTo>
              <a:lnTo>
                <a:pt x="5620851" y="320756"/>
              </a:lnTo>
              <a:lnTo>
                <a:pt x="0" y="320756"/>
              </a:lnTo>
              <a:lnTo>
                <a:pt x="0" y="470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0C9E8-5F31-4E35-B8E9-BBEA65557630}">
      <dsp:nvSpPr>
        <dsp:cNvPr id="0" name=""/>
        <dsp:cNvSpPr/>
      </dsp:nvSpPr>
      <dsp:spPr>
        <a:xfrm>
          <a:off x="5441029" y="97893"/>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320C1-4356-4B2A-9765-352E73D547C0}">
      <dsp:nvSpPr>
        <dsp:cNvPr id="0" name=""/>
        <dsp:cNvSpPr/>
      </dsp:nvSpPr>
      <dsp:spPr>
        <a:xfrm>
          <a:off x="5620851" y="268723"/>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Steve Wyatt</a:t>
          </a:r>
        </a:p>
        <a:p>
          <a:pPr marL="0" lvl="0" indent="0" algn="ctr" defTabSz="488950">
            <a:lnSpc>
              <a:spcPct val="90000"/>
            </a:lnSpc>
            <a:spcBef>
              <a:spcPct val="0"/>
            </a:spcBef>
            <a:spcAft>
              <a:spcPct val="35000"/>
            </a:spcAft>
            <a:buNone/>
          </a:pPr>
          <a:r>
            <a:rPr lang="en-US" sz="1100" kern="1200" dirty="0"/>
            <a:t>Executive Director</a:t>
          </a:r>
        </a:p>
      </dsp:txBody>
      <dsp:txXfrm>
        <a:off x="5650951" y="298823"/>
        <a:ext cx="1558194" cy="967480"/>
      </dsp:txXfrm>
    </dsp:sp>
    <dsp:sp modelId="{0740266B-4753-41DF-BA34-EE321B2664F3}">
      <dsp:nvSpPr>
        <dsp:cNvPr id="0" name=""/>
        <dsp:cNvSpPr/>
      </dsp:nvSpPr>
      <dsp:spPr>
        <a:xfrm>
          <a:off x="-179821" y="1596256"/>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851E5-682E-4E44-989B-C8B8EF19D55E}">
      <dsp:nvSpPr>
        <dsp:cNvPr id="0" name=""/>
        <dsp:cNvSpPr/>
      </dsp:nvSpPr>
      <dsp:spPr>
        <a:xfrm>
          <a:off x="0" y="1767087"/>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Matthew Hawthorne, JD</a:t>
          </a:r>
        </a:p>
        <a:p>
          <a:pPr marL="0" lvl="0" indent="0" algn="ctr" defTabSz="488950">
            <a:lnSpc>
              <a:spcPct val="90000"/>
            </a:lnSpc>
            <a:spcBef>
              <a:spcPct val="0"/>
            </a:spcBef>
            <a:spcAft>
              <a:spcPct val="35000"/>
            </a:spcAft>
            <a:buNone/>
          </a:pPr>
          <a:r>
            <a:rPr lang="en-US" sz="1100" kern="1200" dirty="0"/>
            <a:t>CAO</a:t>
          </a:r>
        </a:p>
      </dsp:txBody>
      <dsp:txXfrm>
        <a:off x="30100" y="1797187"/>
        <a:ext cx="1558194" cy="967480"/>
      </dsp:txXfrm>
    </dsp:sp>
    <dsp:sp modelId="{01EB61A0-7E99-454A-AB96-0ED25FA4C15D}">
      <dsp:nvSpPr>
        <dsp:cNvPr id="0" name=""/>
        <dsp:cNvSpPr/>
      </dsp:nvSpPr>
      <dsp:spPr>
        <a:xfrm>
          <a:off x="-179821" y="3094619"/>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8C3BB-B3C4-4A4D-B20E-D6E0BE6B3CDA}">
      <dsp:nvSpPr>
        <dsp:cNvPr id="0" name=""/>
        <dsp:cNvSpPr/>
      </dsp:nvSpPr>
      <dsp:spPr>
        <a:xfrm>
          <a:off x="0" y="3265450"/>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Sarah King</a:t>
          </a:r>
        </a:p>
        <a:p>
          <a:pPr marL="0" lvl="0" indent="0" algn="ctr" defTabSz="488950">
            <a:lnSpc>
              <a:spcPct val="90000"/>
            </a:lnSpc>
            <a:spcBef>
              <a:spcPct val="0"/>
            </a:spcBef>
            <a:spcAft>
              <a:spcPct val="35000"/>
            </a:spcAft>
            <a:buNone/>
          </a:pPr>
          <a:r>
            <a:rPr lang="en-US" sz="1100" kern="1200" dirty="0"/>
            <a:t>Director of Research Regulatory Affairs &amp; Manager of Research Operations</a:t>
          </a:r>
        </a:p>
      </dsp:txBody>
      <dsp:txXfrm>
        <a:off x="30100" y="3295550"/>
        <a:ext cx="1558194" cy="967480"/>
      </dsp:txXfrm>
    </dsp:sp>
    <dsp:sp modelId="{00F5DBE2-6DEB-4B39-AAB3-9B266E7A4384}">
      <dsp:nvSpPr>
        <dsp:cNvPr id="0" name=""/>
        <dsp:cNvSpPr/>
      </dsp:nvSpPr>
      <dsp:spPr>
        <a:xfrm>
          <a:off x="1676193" y="3094619"/>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6EC3D-EF98-438F-AAC3-CA71979A6490}">
      <dsp:nvSpPr>
        <dsp:cNvPr id="0" name=""/>
        <dsp:cNvSpPr/>
      </dsp:nvSpPr>
      <dsp:spPr>
        <a:xfrm>
          <a:off x="1856015" y="3265450"/>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Allyson Turner</a:t>
          </a:r>
        </a:p>
        <a:p>
          <a:pPr marL="0" lvl="0" indent="0" algn="ctr" defTabSz="488950">
            <a:lnSpc>
              <a:spcPct val="90000"/>
            </a:lnSpc>
            <a:spcBef>
              <a:spcPct val="0"/>
            </a:spcBef>
            <a:spcAft>
              <a:spcPct val="35000"/>
            </a:spcAft>
            <a:buNone/>
          </a:pPr>
          <a:r>
            <a:rPr lang="en-US" sz="1100" kern="1200" dirty="0"/>
            <a:t>Director Research Grants Dev &amp; Finance</a:t>
          </a:r>
        </a:p>
      </dsp:txBody>
      <dsp:txXfrm>
        <a:off x="1886115" y="3295550"/>
        <a:ext cx="1558194" cy="967480"/>
      </dsp:txXfrm>
    </dsp:sp>
    <dsp:sp modelId="{81B8CB46-F4CB-405F-A9E2-BFA2ACA4E56F}">
      <dsp:nvSpPr>
        <dsp:cNvPr id="0" name=""/>
        <dsp:cNvSpPr/>
      </dsp:nvSpPr>
      <dsp:spPr>
        <a:xfrm>
          <a:off x="5439339" y="1569865"/>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1BF48-6599-40D8-AA89-27680597BDED}">
      <dsp:nvSpPr>
        <dsp:cNvPr id="0" name=""/>
        <dsp:cNvSpPr/>
      </dsp:nvSpPr>
      <dsp:spPr>
        <a:xfrm>
          <a:off x="5619161" y="1740696"/>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Kyle Brothers, MD, PhD</a:t>
          </a:r>
        </a:p>
        <a:p>
          <a:pPr marL="0" lvl="0" indent="0" algn="ctr" defTabSz="488950">
            <a:lnSpc>
              <a:spcPct val="90000"/>
            </a:lnSpc>
            <a:spcBef>
              <a:spcPct val="0"/>
            </a:spcBef>
            <a:spcAft>
              <a:spcPct val="35000"/>
            </a:spcAft>
            <a:buNone/>
          </a:pPr>
          <a:r>
            <a:rPr lang="en-US" sz="1100" kern="1200" dirty="0"/>
            <a:t>CSO</a:t>
          </a:r>
        </a:p>
      </dsp:txBody>
      <dsp:txXfrm>
        <a:off x="5649261" y="1770796"/>
        <a:ext cx="1558194" cy="967480"/>
      </dsp:txXfrm>
    </dsp:sp>
    <dsp:sp modelId="{03B02568-E90F-4D9D-A969-82B1A073CCFC}">
      <dsp:nvSpPr>
        <dsp:cNvPr id="0" name=""/>
        <dsp:cNvSpPr/>
      </dsp:nvSpPr>
      <dsp:spPr>
        <a:xfrm>
          <a:off x="3529080" y="3094619"/>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5D9D42-1F5E-4C2B-86D4-D7796085E9DF}">
      <dsp:nvSpPr>
        <dsp:cNvPr id="0" name=""/>
        <dsp:cNvSpPr/>
      </dsp:nvSpPr>
      <dsp:spPr>
        <a:xfrm>
          <a:off x="3708902" y="3265450"/>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Sara Watson, MD, MS</a:t>
          </a:r>
        </a:p>
        <a:p>
          <a:pPr marL="0" lvl="0" indent="0" algn="ctr" defTabSz="488950">
            <a:lnSpc>
              <a:spcPct val="90000"/>
            </a:lnSpc>
            <a:spcBef>
              <a:spcPct val="0"/>
            </a:spcBef>
            <a:spcAft>
              <a:spcPct val="35000"/>
            </a:spcAft>
            <a:buNone/>
          </a:pPr>
          <a:r>
            <a:rPr lang="en-US" sz="1100" kern="1200" dirty="0"/>
            <a:t>Medical Director</a:t>
          </a:r>
        </a:p>
      </dsp:txBody>
      <dsp:txXfrm>
        <a:off x="3739002" y="3295550"/>
        <a:ext cx="1558194" cy="967480"/>
      </dsp:txXfrm>
    </dsp:sp>
    <dsp:sp modelId="{24936590-DCBE-4C2A-BC25-204A8CA072FB}">
      <dsp:nvSpPr>
        <dsp:cNvPr id="0" name=""/>
        <dsp:cNvSpPr/>
      </dsp:nvSpPr>
      <dsp:spPr>
        <a:xfrm>
          <a:off x="5449923" y="3094619"/>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A7D4A-5968-414A-8F37-8C203DD69F65}">
      <dsp:nvSpPr>
        <dsp:cNvPr id="0" name=""/>
        <dsp:cNvSpPr/>
      </dsp:nvSpPr>
      <dsp:spPr>
        <a:xfrm>
          <a:off x="5629745" y="3265450"/>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Debbie Davis, PhD</a:t>
          </a:r>
        </a:p>
        <a:p>
          <a:pPr marL="0" lvl="0" indent="0" algn="ctr" defTabSz="488950">
            <a:lnSpc>
              <a:spcPct val="90000"/>
            </a:lnSpc>
            <a:spcBef>
              <a:spcPct val="0"/>
            </a:spcBef>
            <a:spcAft>
              <a:spcPct val="35000"/>
            </a:spcAft>
            <a:buNone/>
          </a:pPr>
          <a:r>
            <a:rPr lang="en-US" sz="1100" kern="1200" dirty="0"/>
            <a:t>IRG Director</a:t>
          </a:r>
        </a:p>
      </dsp:txBody>
      <dsp:txXfrm>
        <a:off x="5659845" y="3295550"/>
        <a:ext cx="1558194" cy="967480"/>
      </dsp:txXfrm>
    </dsp:sp>
    <dsp:sp modelId="{77324743-F698-406B-B6CD-CCC1AAEB6438}">
      <dsp:nvSpPr>
        <dsp:cNvPr id="0" name=""/>
        <dsp:cNvSpPr/>
      </dsp:nvSpPr>
      <dsp:spPr>
        <a:xfrm>
          <a:off x="7427961" y="3094619"/>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8384D-274D-4C5D-815C-883220F7C73F}">
      <dsp:nvSpPr>
        <dsp:cNvPr id="0" name=""/>
        <dsp:cNvSpPr/>
      </dsp:nvSpPr>
      <dsp:spPr>
        <a:xfrm>
          <a:off x="7607782" y="3265450"/>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Janice Sullivan, MD</a:t>
          </a:r>
        </a:p>
        <a:p>
          <a:pPr marL="0" lvl="0" indent="0" algn="ctr" defTabSz="488950">
            <a:lnSpc>
              <a:spcPct val="90000"/>
            </a:lnSpc>
            <a:spcBef>
              <a:spcPct val="0"/>
            </a:spcBef>
            <a:spcAft>
              <a:spcPct val="35000"/>
            </a:spcAft>
            <a:buNone/>
          </a:pPr>
          <a:r>
            <a:rPr lang="en-US" sz="1100" kern="1200" dirty="0"/>
            <a:t>Asst CSO</a:t>
          </a:r>
        </a:p>
      </dsp:txBody>
      <dsp:txXfrm>
        <a:off x="7637882" y="3295550"/>
        <a:ext cx="1558194" cy="967480"/>
      </dsp:txXfrm>
    </dsp:sp>
    <dsp:sp modelId="{1F6236CA-58DE-4A1C-AC95-F7238E013B62}">
      <dsp:nvSpPr>
        <dsp:cNvPr id="0" name=""/>
        <dsp:cNvSpPr/>
      </dsp:nvSpPr>
      <dsp:spPr>
        <a:xfrm>
          <a:off x="9891614" y="1596256"/>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C1AD5-714D-448C-8A8D-BF2AEF72062F}">
      <dsp:nvSpPr>
        <dsp:cNvPr id="0" name=""/>
        <dsp:cNvSpPr/>
      </dsp:nvSpPr>
      <dsp:spPr>
        <a:xfrm>
          <a:off x="10071435" y="1767087"/>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Marti Gardner</a:t>
          </a:r>
        </a:p>
        <a:p>
          <a:pPr marL="0" lvl="0" indent="0" algn="ctr" defTabSz="488950">
            <a:lnSpc>
              <a:spcPct val="90000"/>
            </a:lnSpc>
            <a:spcBef>
              <a:spcPct val="0"/>
            </a:spcBef>
            <a:spcAft>
              <a:spcPct val="35000"/>
            </a:spcAft>
            <a:buNone/>
          </a:pPr>
          <a:r>
            <a:rPr lang="en-US" sz="1100" kern="1200" dirty="0"/>
            <a:t>System Director Clinical Research</a:t>
          </a:r>
        </a:p>
      </dsp:txBody>
      <dsp:txXfrm>
        <a:off x="10101535" y="1797187"/>
        <a:ext cx="1558194" cy="967480"/>
      </dsp:txXfrm>
    </dsp:sp>
    <dsp:sp modelId="{09C71164-763D-4043-A5BC-F88560102178}">
      <dsp:nvSpPr>
        <dsp:cNvPr id="0" name=""/>
        <dsp:cNvSpPr/>
      </dsp:nvSpPr>
      <dsp:spPr>
        <a:xfrm>
          <a:off x="9891614" y="3094619"/>
          <a:ext cx="1618394" cy="102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88CFC-98E2-40C4-978C-B0121C364173}">
      <dsp:nvSpPr>
        <dsp:cNvPr id="0" name=""/>
        <dsp:cNvSpPr/>
      </dsp:nvSpPr>
      <dsp:spPr>
        <a:xfrm>
          <a:off x="10071435" y="3265450"/>
          <a:ext cx="1618394" cy="102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Jen Comings</a:t>
          </a:r>
        </a:p>
        <a:p>
          <a:pPr marL="0" lvl="0" indent="0" algn="ctr" defTabSz="488950">
            <a:lnSpc>
              <a:spcPct val="90000"/>
            </a:lnSpc>
            <a:spcBef>
              <a:spcPct val="0"/>
            </a:spcBef>
            <a:spcAft>
              <a:spcPct val="35000"/>
            </a:spcAft>
            <a:buNone/>
          </a:pPr>
          <a:r>
            <a:rPr lang="en-US" sz="1100" kern="1200" dirty="0"/>
            <a:t>Director NCRI &amp; Clinical Research</a:t>
          </a:r>
        </a:p>
      </dsp:txBody>
      <dsp:txXfrm>
        <a:off x="10101535" y="3295550"/>
        <a:ext cx="1558194" cy="967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15A50-8CB9-45A8-896F-8E3740895A3A}" type="datetimeFigureOut">
              <a:rPr lang="en-US" smtClean="0"/>
              <a:t>8/21/2024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DEF6C-60A9-40DC-8A9D-4B8A279C61FA}" type="slidenum">
              <a:rPr lang="en-US" smtClean="0"/>
              <a:t>‹#›</a:t>
            </a:fld>
            <a:endParaRPr lang="en-US" dirty="0"/>
          </a:p>
        </p:txBody>
      </p:sp>
    </p:spTree>
    <p:extLst>
      <p:ext uri="{BB962C8B-B14F-4D97-AF65-F5344CB8AC3E}">
        <p14:creationId xmlns:p14="http://schemas.microsoft.com/office/powerpoint/2010/main" val="426060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the data team will not begin the request until both U of L and Norton approval are obtained. It’s also important to remember that Norton has several steps in the process.  Although Norton HR and clinic operations managers are not usually involved in retrospective data projects, Norton Legal will review these projects and your team might encounter a delay if you are proposing to use any financial data and/or any safety data. Our team is working on processes to streamline these requests but you should be aware that Norton does not release charge/collections data. The blue box then outlines another step where some investigators experience delays – the “PI” acknowledgement forms. These are emailed from Hannah Diehl in NCRI to all invesitgators (not just the PI) and NHC approval cannot be granted until they are all returned.  </a:t>
            </a:r>
          </a:p>
          <a:p>
            <a:endParaRPr lang="en-US" dirty="0"/>
          </a:p>
        </p:txBody>
      </p:sp>
      <p:sp>
        <p:nvSpPr>
          <p:cNvPr id="4" name="Slide Number Placeholder 3"/>
          <p:cNvSpPr>
            <a:spLocks noGrp="1"/>
          </p:cNvSpPr>
          <p:nvPr>
            <p:ph type="sldNum" sz="quarter" idx="5"/>
          </p:nvPr>
        </p:nvSpPr>
        <p:spPr/>
        <p:txBody>
          <a:bodyPr/>
          <a:lstStyle/>
          <a:p>
            <a:fld id="{A383DB62-7CD6-4FE5-BDC8-B5EF20275FD8}" type="slidenum">
              <a:rPr lang="en-US" smtClean="0"/>
              <a:t>32</a:t>
            </a:fld>
            <a:endParaRPr lang="en-US" dirty="0"/>
          </a:p>
        </p:txBody>
      </p:sp>
    </p:spTree>
    <p:extLst>
      <p:ext uri="{BB962C8B-B14F-4D97-AF65-F5344CB8AC3E}">
        <p14:creationId xmlns:p14="http://schemas.microsoft.com/office/powerpoint/2010/main" val="373137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518-B211-47A8-AC44-025CFFE6D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9ED2C-A3A6-4D81-A4DC-7943A4D1E6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156D016-92C5-3C48-9C52-CC35884828C8}"/>
              </a:ext>
            </a:extLst>
          </p:cNvPr>
          <p:cNvSpPr>
            <a:spLocks noGrp="1"/>
          </p:cNvSpPr>
          <p:nvPr>
            <p:ph type="body" sz="quarter" idx="13" hasCustomPrompt="1"/>
          </p:nvPr>
        </p:nvSpPr>
        <p:spPr>
          <a:xfrm>
            <a:off x="838200" y="1324299"/>
            <a:ext cx="10515600" cy="414856"/>
          </a:xfrm>
        </p:spPr>
        <p:txBody>
          <a:bodyPr/>
          <a:lstStyle>
            <a:lvl1pPr>
              <a:defRPr i="1"/>
            </a:lvl1pPr>
            <a:lvl2pPr>
              <a:defRPr i="1"/>
            </a:lvl2pPr>
            <a:lvl3pPr>
              <a:defRPr i="1"/>
            </a:lvl3pPr>
            <a:lvl4pPr>
              <a:defRPr i="1"/>
            </a:lvl4pPr>
            <a:lvl5pPr>
              <a:defRPr i="1"/>
            </a:lvl5pPr>
          </a:lstStyle>
          <a:p>
            <a:pPr lvl="0"/>
            <a:r>
              <a:rPr lang="en-US" dirty="0"/>
              <a:t>Subtitle</a:t>
            </a:r>
          </a:p>
        </p:txBody>
      </p:sp>
      <p:sp>
        <p:nvSpPr>
          <p:cNvPr id="6" name="Footer Placeholder 3">
            <a:extLst>
              <a:ext uri="{FF2B5EF4-FFF2-40B4-BE49-F238E27FC236}">
                <a16:creationId xmlns:a16="http://schemas.microsoft.com/office/drawing/2014/main" id="{C00CC79D-3D9F-3341-A1B3-40C3FC8AEE2D}"/>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01920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FC79BC-DAE3-7742-9411-DAB31A79549B}"/>
              </a:ext>
            </a:extLst>
          </p:cNvPr>
          <p:cNvSpPr>
            <a:spLocks noGrp="1"/>
          </p:cNvSpPr>
          <p:nvPr>
            <p:ph type="title"/>
          </p:nvPr>
        </p:nvSpPr>
        <p:spPr>
          <a:xfrm>
            <a:off x="838200" y="574132"/>
            <a:ext cx="10515600" cy="679904"/>
          </a:xfrm>
        </p:spPr>
        <p:txBody>
          <a:bodyPr/>
          <a:lstStyle/>
          <a:p>
            <a:r>
              <a:rPr lang="en-US"/>
              <a:t>Click to edit Master title style</a:t>
            </a:r>
          </a:p>
        </p:txBody>
      </p:sp>
      <p:sp>
        <p:nvSpPr>
          <p:cNvPr id="11" name="Text Placeholder 7">
            <a:extLst>
              <a:ext uri="{FF2B5EF4-FFF2-40B4-BE49-F238E27FC236}">
                <a16:creationId xmlns:a16="http://schemas.microsoft.com/office/drawing/2014/main" id="{64987149-F4DA-DB44-A6F7-EAF070B1E13D}"/>
              </a:ext>
            </a:extLst>
          </p:cNvPr>
          <p:cNvSpPr>
            <a:spLocks noGrp="1"/>
          </p:cNvSpPr>
          <p:nvPr>
            <p:ph type="body" sz="quarter" idx="14" hasCustomPrompt="1"/>
          </p:nvPr>
        </p:nvSpPr>
        <p:spPr>
          <a:xfrm>
            <a:off x="838200" y="1324299"/>
            <a:ext cx="10515600" cy="414856"/>
          </a:xfrm>
        </p:spPr>
        <p:txBody>
          <a:bodyPr/>
          <a:lstStyle>
            <a:lvl1pPr>
              <a:defRPr i="1"/>
            </a:lvl1pPr>
            <a:lvl2pPr>
              <a:defRPr i="1"/>
            </a:lvl2pPr>
            <a:lvl3pPr>
              <a:defRPr i="1"/>
            </a:lvl3pPr>
            <a:lvl4pPr>
              <a:defRPr i="1"/>
            </a:lvl4pPr>
            <a:lvl5pPr>
              <a:defRPr i="1"/>
            </a:lvl5pPr>
          </a:lstStyle>
          <a:p>
            <a:pPr lvl="0"/>
            <a:r>
              <a:rPr lang="en-US" dirty="0"/>
              <a:t>Subtitle</a:t>
            </a:r>
          </a:p>
        </p:txBody>
      </p:sp>
      <p:sp>
        <p:nvSpPr>
          <p:cNvPr id="17" name="Content Placeholder 2">
            <a:extLst>
              <a:ext uri="{FF2B5EF4-FFF2-40B4-BE49-F238E27FC236}">
                <a16:creationId xmlns:a16="http://schemas.microsoft.com/office/drawing/2014/main" id="{57A5A4D0-6676-E84E-BC21-092B0969832A}"/>
              </a:ext>
            </a:extLst>
          </p:cNvPr>
          <p:cNvSpPr>
            <a:spLocks noGrp="1"/>
          </p:cNvSpPr>
          <p:nvPr>
            <p:ph idx="1"/>
          </p:nvPr>
        </p:nvSpPr>
        <p:spPr>
          <a:xfrm>
            <a:off x="838200" y="1825624"/>
            <a:ext cx="5159188" cy="37885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0CE031D-DC3B-3542-B3C9-7BCAA017D258}"/>
              </a:ext>
            </a:extLst>
          </p:cNvPr>
          <p:cNvSpPr>
            <a:spLocks noGrp="1"/>
          </p:cNvSpPr>
          <p:nvPr>
            <p:ph idx="15"/>
          </p:nvPr>
        </p:nvSpPr>
        <p:spPr>
          <a:xfrm>
            <a:off x="6194612" y="1825624"/>
            <a:ext cx="5159188" cy="37885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CD376F22-09A5-454A-BB68-88EDAFC86369}"/>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8986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518-B211-47A8-AC44-025CFFE6D826}"/>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3156D016-92C5-3C48-9C52-CC35884828C8}"/>
              </a:ext>
            </a:extLst>
          </p:cNvPr>
          <p:cNvSpPr>
            <a:spLocks noGrp="1"/>
          </p:cNvSpPr>
          <p:nvPr>
            <p:ph type="body" sz="quarter" idx="13" hasCustomPrompt="1"/>
          </p:nvPr>
        </p:nvSpPr>
        <p:spPr>
          <a:xfrm>
            <a:off x="838200" y="1324299"/>
            <a:ext cx="10515600" cy="414856"/>
          </a:xfrm>
        </p:spPr>
        <p:txBody>
          <a:bodyPr/>
          <a:lstStyle>
            <a:lvl1pPr>
              <a:defRPr i="1"/>
            </a:lvl1pPr>
            <a:lvl2pPr>
              <a:defRPr i="1"/>
            </a:lvl2pPr>
            <a:lvl3pPr>
              <a:defRPr i="1"/>
            </a:lvl3pPr>
            <a:lvl4pPr>
              <a:defRPr i="1"/>
            </a:lvl4pPr>
            <a:lvl5pPr>
              <a:defRPr i="1"/>
            </a:lvl5pPr>
          </a:lstStyle>
          <a:p>
            <a:pPr lvl="0"/>
            <a:r>
              <a:rPr lang="en-US" dirty="0"/>
              <a:t>Subtitle</a:t>
            </a:r>
          </a:p>
        </p:txBody>
      </p:sp>
      <p:sp>
        <p:nvSpPr>
          <p:cNvPr id="6" name="Footer Placeholder 3">
            <a:extLst>
              <a:ext uri="{FF2B5EF4-FFF2-40B4-BE49-F238E27FC236}">
                <a16:creationId xmlns:a16="http://schemas.microsoft.com/office/drawing/2014/main" id="{3E38FD1C-A497-F149-BD55-5A26509C4FB3}"/>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014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518-B211-47A8-AC44-025CFFE6D826}"/>
              </a:ext>
            </a:extLst>
          </p:cNvPr>
          <p:cNvSpPr>
            <a:spLocks noGrp="1"/>
          </p:cNvSpPr>
          <p:nvPr>
            <p:ph type="title"/>
          </p:nvPr>
        </p:nvSpPr>
        <p:spPr/>
        <p:txBody>
          <a:bodyPr/>
          <a:lstStyle/>
          <a:p>
            <a:r>
              <a:rPr lang="en-US"/>
              <a:t>Click to edit Master title style</a:t>
            </a:r>
          </a:p>
        </p:txBody>
      </p:sp>
      <p:sp>
        <p:nvSpPr>
          <p:cNvPr id="5" name="Footer Placeholder 3">
            <a:extLst>
              <a:ext uri="{FF2B5EF4-FFF2-40B4-BE49-F238E27FC236}">
                <a16:creationId xmlns:a16="http://schemas.microsoft.com/office/drawing/2014/main" id="{C8B3A813-6CF7-1947-AB85-77D4C7B96234}"/>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54693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456168-7B5B-4448-AA24-1512BE49913E}"/>
              </a:ext>
            </a:extLst>
          </p:cNvPr>
          <p:cNvSpPr>
            <a:spLocks noGrp="1"/>
          </p:cNvSpPr>
          <p:nvPr>
            <p:ph type="subTitle" idx="1"/>
          </p:nvPr>
        </p:nvSpPr>
        <p:spPr>
          <a:xfrm>
            <a:off x="1524000" y="3504066"/>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DDA4AE4-446B-E84A-AD7A-25DE1275999B}"/>
              </a:ext>
            </a:extLst>
          </p:cNvPr>
          <p:cNvSpPr/>
          <p:nvPr userDrawn="1"/>
        </p:nvSpPr>
        <p:spPr>
          <a:xfrm>
            <a:off x="779929" y="1165411"/>
            <a:ext cx="10623177"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91F8AA-6B3F-48AD-A70D-F5BAC88D3867}"/>
              </a:ext>
            </a:extLst>
          </p:cNvPr>
          <p:cNvSpPr>
            <a:spLocks noGrp="1"/>
          </p:cNvSpPr>
          <p:nvPr>
            <p:ph type="ctrTitle"/>
          </p:nvPr>
        </p:nvSpPr>
        <p:spPr>
          <a:xfrm>
            <a:off x="1524000" y="858574"/>
            <a:ext cx="9144000" cy="1208313"/>
          </a:xfrm>
        </p:spPr>
        <p:txBody>
          <a:bodyPr anchor="ctr">
            <a:normAutofit/>
          </a:bodyPr>
          <a:lstStyle>
            <a:lvl1pPr algn="ctr">
              <a:defRPr sz="3600"/>
            </a:lvl1pPr>
          </a:lstStyle>
          <a:p>
            <a:r>
              <a:rPr lang="en-US"/>
              <a:t>Click to edit Master title style</a:t>
            </a:r>
            <a:endParaRPr lang="en-US" dirty="0"/>
          </a:p>
        </p:txBody>
      </p:sp>
    </p:spTree>
    <p:extLst>
      <p:ext uri="{BB962C8B-B14F-4D97-AF65-F5344CB8AC3E}">
        <p14:creationId xmlns:p14="http://schemas.microsoft.com/office/powerpoint/2010/main" val="219560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5B63C4A0-8A9F-4B02-923F-6D5FC9B6082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F5806B-5EC1-4C6D-AAA6-4E03E3718EE9}"/>
              </a:ext>
            </a:extLst>
          </p:cNvPr>
          <p:cNvSpPr>
            <a:spLocks noGrp="1"/>
          </p:cNvSpPr>
          <p:nvPr>
            <p:ph type="title"/>
          </p:nvPr>
        </p:nvSpPr>
        <p:spPr>
          <a:xfrm>
            <a:off x="838200" y="574132"/>
            <a:ext cx="10515600" cy="6799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DBEEAA-732D-4616-A8D0-82D419E73764}"/>
              </a:ext>
            </a:extLst>
          </p:cNvPr>
          <p:cNvSpPr>
            <a:spLocks noGrp="1"/>
          </p:cNvSpPr>
          <p:nvPr>
            <p:ph type="body" idx="1"/>
          </p:nvPr>
        </p:nvSpPr>
        <p:spPr>
          <a:xfrm>
            <a:off x="838200" y="1825624"/>
            <a:ext cx="10515600" cy="37885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C1AE221F-1BCB-2A4B-A9D1-A53F6B025148}"/>
              </a:ext>
            </a:extLst>
          </p:cNvPr>
          <p:cNvCxnSpPr/>
          <p:nvPr userDrawn="1"/>
        </p:nvCxnSpPr>
        <p:spPr>
          <a:xfrm>
            <a:off x="838200" y="1262745"/>
            <a:ext cx="10515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A094FA-BF9C-2D40-AD4C-6022FB1F1B4F}"/>
              </a:ext>
            </a:extLst>
          </p:cNvPr>
          <p:cNvGrpSpPr/>
          <p:nvPr userDrawn="1"/>
        </p:nvGrpSpPr>
        <p:grpSpPr>
          <a:xfrm>
            <a:off x="838200" y="6274821"/>
            <a:ext cx="10515600" cy="402084"/>
            <a:chOff x="838200" y="6230806"/>
            <a:chExt cx="10515600" cy="402084"/>
          </a:xfrm>
        </p:grpSpPr>
        <p:pic>
          <p:nvPicPr>
            <p:cNvPr id="14" name="Picture 13">
              <a:extLst>
                <a:ext uri="{FF2B5EF4-FFF2-40B4-BE49-F238E27FC236}">
                  <a16:creationId xmlns:a16="http://schemas.microsoft.com/office/drawing/2014/main" id="{F23F6A7E-973D-E346-9977-9AC09195AF2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838200" y="6230806"/>
              <a:ext cx="1331904" cy="402084"/>
            </a:xfrm>
            <a:prstGeom prst="rect">
              <a:avLst/>
            </a:prstGeom>
          </p:spPr>
        </p:pic>
        <p:pic>
          <p:nvPicPr>
            <p:cNvPr id="15" name="Picture 14">
              <a:extLst>
                <a:ext uri="{FF2B5EF4-FFF2-40B4-BE49-F238E27FC236}">
                  <a16:creationId xmlns:a16="http://schemas.microsoft.com/office/drawing/2014/main" id="{9D4CE08C-6A95-9744-A3DA-E1754AC5D6A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093594" y="6306197"/>
              <a:ext cx="1260206" cy="251302"/>
            </a:xfrm>
            <a:prstGeom prst="rect">
              <a:avLst/>
            </a:prstGeom>
          </p:spPr>
        </p:pic>
      </p:grpSp>
      <p:pic>
        <p:nvPicPr>
          <p:cNvPr id="16" name="Picture 15" descr="A picture containing game&#10;&#10;Description automatically generated">
            <a:extLst>
              <a:ext uri="{FF2B5EF4-FFF2-40B4-BE49-F238E27FC236}">
                <a16:creationId xmlns:a16="http://schemas.microsoft.com/office/drawing/2014/main" id="{841BD125-D1B9-F84D-8C8C-262EC7A5E4C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79475" b="19038"/>
          <a:stretch/>
        </p:blipFill>
        <p:spPr>
          <a:xfrm>
            <a:off x="0" y="6010183"/>
            <a:ext cx="12192000" cy="102017"/>
          </a:xfrm>
          <a:prstGeom prst="rect">
            <a:avLst/>
          </a:prstGeom>
        </p:spPr>
      </p:pic>
      <p:sp>
        <p:nvSpPr>
          <p:cNvPr id="17" name="Footer Placeholder 3">
            <a:extLst>
              <a:ext uri="{FF2B5EF4-FFF2-40B4-BE49-F238E27FC236}">
                <a16:creationId xmlns:a16="http://schemas.microsoft.com/office/drawing/2014/main" id="{3EE20E59-8C2A-7C4E-A375-FA83916F3FED}"/>
              </a:ext>
            </a:extLst>
          </p:cNvPr>
          <p:cNvSpPr>
            <a:spLocks noGrp="1"/>
          </p:cNvSpPr>
          <p:nvPr>
            <p:ph type="ftr" sz="quarter" idx="3"/>
          </p:nvPr>
        </p:nvSpPr>
        <p:spPr>
          <a:xfrm>
            <a:off x="2503503" y="6354610"/>
            <a:ext cx="6818051" cy="242506"/>
          </a:xfrm>
          <a:prstGeom prst="rect">
            <a:avLst/>
          </a:prstGeom>
        </p:spPr>
        <p:txBody>
          <a:bodyPr vert="horz" lIns="91440" tIns="45720" rIns="91440" bIns="45720" rtlCol="0" anchor="ctr"/>
          <a:lstStyle>
            <a:lvl1pPr algn="ctr">
              <a:defRPr sz="1000" b="1" i="1">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46075327"/>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7" r:id="rId3"/>
    <p:sldLayoutId id="2147483678" r:id="rId4"/>
    <p:sldLayoutId id="2147483672" r:id="rId5"/>
    <p:sldLayoutId id="2147483670" r:id="rId6"/>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5"/>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0" name="Rectangle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1" name="Rectangle 30"/>
          <p:cNvSpPr/>
          <p:nvPr/>
        </p:nvSpPr>
        <p:spPr>
          <a:xfrm flipV="1">
            <a:off x="7213600" y="360365"/>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2" name="Rectangle 31"/>
          <p:cNvSpPr/>
          <p:nvPr/>
        </p:nvSpPr>
        <p:spPr>
          <a:xfrm flipV="1">
            <a:off x="7213600" y="439741"/>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useBgFill="1">
        <p:nvSpPr>
          <p:cNvPr id="33" name="Rounded Rectangle 32"/>
          <p:cNvSpPr/>
          <p:nvPr/>
        </p:nvSpPr>
        <p:spPr bwMode="white">
          <a:xfrm>
            <a:off x="7209369" y="496891"/>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6" name="Rectangle 35"/>
          <p:cNvSpPr/>
          <p:nvPr/>
        </p:nvSpPr>
        <p:spPr bwMode="invGray">
          <a:xfrm>
            <a:off x="12058653"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7" name="Rectangle 36"/>
          <p:cNvSpPr/>
          <p:nvPr/>
        </p:nvSpPr>
        <p:spPr bwMode="invGray">
          <a:xfrm>
            <a:off x="12033253"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39" name="Rectangle 38"/>
          <p:cNvSpPr/>
          <p:nvPr/>
        </p:nvSpPr>
        <p:spPr bwMode="invGray">
          <a:xfrm>
            <a:off x="11887203"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2" rIns="91422" bIns="45712" anchor="ctr"/>
          <a:lstStyle/>
          <a:p>
            <a:pPr algn="ctr">
              <a:defRPr/>
            </a:pPr>
            <a:endParaRPr lang="en-US" sz="2400" dirty="0"/>
          </a:p>
        </p:txBody>
      </p:sp>
      <p:sp>
        <p:nvSpPr>
          <p:cNvPr id="103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22" tIns="45712" rIns="91422" bIns="45712"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782051" y="612775"/>
            <a:ext cx="1276349" cy="457200"/>
          </a:xfrm>
          <a:prstGeom prst="rect">
            <a:avLst/>
          </a:prstGeom>
        </p:spPr>
        <p:txBody>
          <a:bodyPr vert="horz" lIns="91422" tIns="45712" rIns="91422" bIns="45712"/>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7010403" y="612775"/>
            <a:ext cx="1767417" cy="457200"/>
          </a:xfrm>
          <a:prstGeom prst="rect">
            <a:avLst/>
          </a:prstGeom>
        </p:spPr>
        <p:txBody>
          <a:bodyPr vert="horz" lIns="91422" tIns="45712" rIns="91422" bIns="45712"/>
          <a:lstStyle>
            <a:lvl1pPr algn="r" eaLnBrk="1" latinLnBrk="0" hangingPunct="1">
              <a:defRPr kumimoji="0" sz="800">
                <a:solidFill>
                  <a:schemeClr val="accent2"/>
                </a:solidFill>
              </a:defRPr>
            </a:lvl1pPr>
          </a:lstStyle>
          <a:p>
            <a:pPr>
              <a:defRPr/>
            </a:pPr>
            <a:endParaRPr lang="en-US" dirty="0"/>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lIns="91422" tIns="45712" rIns="91422" bIns="45712" anchor="b"/>
          <a:lstStyle>
            <a:lvl1pPr algn="r" eaLnBrk="1" latinLnBrk="0" hangingPunct="1">
              <a:defRPr kumimoji="0" sz="1800">
                <a:solidFill>
                  <a:srgbClr val="FFFFFF"/>
                </a:solidFill>
              </a:defRPr>
            </a:lvl1pPr>
          </a:lstStyle>
          <a:p>
            <a:pPr>
              <a:defRPr/>
            </a:pPr>
            <a:fld id="{552337E4-EBF3-4D95-AF62-380164C63C6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108" algn="l" rtl="0" eaLnBrk="1" fontAlgn="base" hangingPunct="1">
        <a:spcBef>
          <a:spcPct val="0"/>
        </a:spcBef>
        <a:spcAft>
          <a:spcPct val="0"/>
        </a:spcAft>
        <a:defRPr sz="4000">
          <a:solidFill>
            <a:schemeClr val="tx2"/>
          </a:solidFill>
          <a:latin typeface="Trebuchet MS" pitchFamily="34" charset="0"/>
        </a:defRPr>
      </a:lvl6pPr>
      <a:lvl7pPr marL="914218" algn="l" rtl="0" eaLnBrk="1" fontAlgn="base" hangingPunct="1">
        <a:spcBef>
          <a:spcPct val="0"/>
        </a:spcBef>
        <a:spcAft>
          <a:spcPct val="0"/>
        </a:spcAft>
        <a:defRPr sz="4000">
          <a:solidFill>
            <a:schemeClr val="tx2"/>
          </a:solidFill>
          <a:latin typeface="Trebuchet MS" pitchFamily="34" charset="0"/>
        </a:defRPr>
      </a:lvl7pPr>
      <a:lvl8pPr marL="1371326" algn="l" rtl="0" eaLnBrk="1" fontAlgn="base" hangingPunct="1">
        <a:spcBef>
          <a:spcPct val="0"/>
        </a:spcBef>
        <a:spcAft>
          <a:spcPct val="0"/>
        </a:spcAft>
        <a:defRPr sz="4000">
          <a:solidFill>
            <a:schemeClr val="tx2"/>
          </a:solidFill>
          <a:latin typeface="Trebuchet MS" pitchFamily="34" charset="0"/>
        </a:defRPr>
      </a:lvl8pPr>
      <a:lvl9pPr marL="1828436" algn="l" rtl="0" eaLnBrk="1" fontAlgn="base" hangingPunct="1">
        <a:spcBef>
          <a:spcPct val="0"/>
        </a:spcBef>
        <a:spcAft>
          <a:spcPct val="0"/>
        </a:spcAft>
        <a:defRPr sz="4000">
          <a:solidFill>
            <a:schemeClr val="tx2"/>
          </a:solidFill>
          <a:latin typeface="Trebuchet MS" pitchFamily="34" charset="0"/>
        </a:defRPr>
      </a:lvl9pPr>
    </p:titleStyle>
    <p:bodyStyle>
      <a:lvl1pPr marL="365053" indent="-255538" algn="l" rtl="0" eaLnBrk="1" fontAlgn="base" hangingPunct="1">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095" indent="-246015"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154" indent="-219031"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279" indent="-19998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8787" indent="-182527" algn="l" rtl="0" eaLnBrk="1" fontAlgn="base" hangingPunct="1">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024" indent="-182844"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436" indent="-182844"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64" indent="-182844"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834" indent="-182844"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08" algn="l" rtl="0" eaLnBrk="1" latinLnBrk="0" hangingPunct="1">
        <a:defRPr kumimoji="0" kern="1200">
          <a:solidFill>
            <a:schemeClr val="tx1"/>
          </a:solidFill>
          <a:latin typeface="+mn-lt"/>
          <a:ea typeface="+mn-ea"/>
          <a:cs typeface="+mn-cs"/>
        </a:defRPr>
      </a:lvl2pPr>
      <a:lvl3pPr marL="914218" algn="l" rtl="0" eaLnBrk="1" latinLnBrk="0" hangingPunct="1">
        <a:defRPr kumimoji="0" kern="1200">
          <a:solidFill>
            <a:schemeClr val="tx1"/>
          </a:solidFill>
          <a:latin typeface="+mn-lt"/>
          <a:ea typeface="+mn-ea"/>
          <a:cs typeface="+mn-cs"/>
        </a:defRPr>
      </a:lvl3pPr>
      <a:lvl4pPr marL="1371326" algn="l" rtl="0" eaLnBrk="1" latinLnBrk="0" hangingPunct="1">
        <a:defRPr kumimoji="0" kern="1200">
          <a:solidFill>
            <a:schemeClr val="tx1"/>
          </a:solidFill>
          <a:latin typeface="+mn-lt"/>
          <a:ea typeface="+mn-ea"/>
          <a:cs typeface="+mn-cs"/>
        </a:defRPr>
      </a:lvl4pPr>
      <a:lvl5pPr marL="1828436" algn="l" rtl="0" eaLnBrk="1" latinLnBrk="0" hangingPunct="1">
        <a:defRPr kumimoji="0" kern="1200">
          <a:solidFill>
            <a:schemeClr val="tx1"/>
          </a:solidFill>
          <a:latin typeface="+mn-lt"/>
          <a:ea typeface="+mn-ea"/>
          <a:cs typeface="+mn-cs"/>
        </a:defRPr>
      </a:lvl5pPr>
      <a:lvl6pPr marL="2285544" algn="l" rtl="0" eaLnBrk="1" latinLnBrk="0" hangingPunct="1">
        <a:defRPr kumimoji="0" kern="1200">
          <a:solidFill>
            <a:schemeClr val="tx1"/>
          </a:solidFill>
          <a:latin typeface="+mn-lt"/>
          <a:ea typeface="+mn-ea"/>
          <a:cs typeface="+mn-cs"/>
        </a:defRPr>
      </a:lvl6pPr>
      <a:lvl7pPr marL="2742654" algn="l" rtl="0" eaLnBrk="1" latinLnBrk="0" hangingPunct="1">
        <a:defRPr kumimoji="0" kern="1200">
          <a:solidFill>
            <a:schemeClr val="tx1"/>
          </a:solidFill>
          <a:latin typeface="+mn-lt"/>
          <a:ea typeface="+mn-ea"/>
          <a:cs typeface="+mn-cs"/>
        </a:defRPr>
      </a:lvl7pPr>
      <a:lvl8pPr marL="3199762" algn="l" rtl="0" eaLnBrk="1" latinLnBrk="0" hangingPunct="1">
        <a:defRPr kumimoji="0" kern="1200">
          <a:solidFill>
            <a:schemeClr val="tx1"/>
          </a:solidFill>
          <a:latin typeface="+mn-lt"/>
          <a:ea typeface="+mn-ea"/>
          <a:cs typeface="+mn-cs"/>
        </a:defRPr>
      </a:lvl8pPr>
      <a:lvl9pPr marL="36568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helpmencri.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helpmencri.org/"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helpmencri.or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helpmencri.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ideapedtrials.uams.edu/researchers/professional-developmen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helpmencri.org/"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providers.nortonchildrens.com/provider/Sara+E+Watson/501759?unified=Watson&amp;sort=networks,relevance" TargetMode="Externa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providers.nortonchildrens.com/provider/Kupper+Wintergerst/495559?name=Kupper%20Wintergerst&amp;sort=networks,relevance"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95822C-AC31-7718-9650-6877E3D47B1D}"/>
              </a:ext>
            </a:extLst>
          </p:cNvPr>
          <p:cNvSpPr>
            <a:spLocks noGrp="1"/>
          </p:cNvSpPr>
          <p:nvPr>
            <p:ph type="subTitle" idx="1"/>
          </p:nvPr>
        </p:nvSpPr>
        <p:spPr>
          <a:xfrm>
            <a:off x="1524000" y="3872752"/>
            <a:ext cx="9144000" cy="1918447"/>
          </a:xfrm>
        </p:spPr>
        <p:txBody>
          <a:bodyPr>
            <a:normAutofit fontScale="40000" lnSpcReduction="20000"/>
          </a:bodyPr>
          <a:lstStyle/>
          <a:p>
            <a:pPr algn="ctr"/>
            <a:r>
              <a:rPr lang="en-US" sz="3200" dirty="0"/>
              <a:t>Janice E. Sullivan, MD, VCR</a:t>
            </a:r>
          </a:p>
          <a:p>
            <a:pPr algn="ctr"/>
            <a:r>
              <a:rPr lang="en-US" sz="3200" dirty="0"/>
              <a:t>Professor and Vice Chair for Research</a:t>
            </a:r>
          </a:p>
          <a:p>
            <a:pPr algn="ctr"/>
            <a:r>
              <a:rPr lang="en-US" sz="3200" dirty="0"/>
              <a:t>Department of Pediatrics</a:t>
            </a:r>
          </a:p>
          <a:p>
            <a:pPr algn="ctr"/>
            <a:r>
              <a:rPr lang="en-US" sz="3200" dirty="0"/>
              <a:t>University of Louisville, Louisville, KY</a:t>
            </a:r>
          </a:p>
          <a:p>
            <a:pPr algn="ctr"/>
            <a:r>
              <a:rPr lang="en-US" sz="3200" dirty="0"/>
              <a:t>Assistant Chief Scientific Officer</a:t>
            </a:r>
          </a:p>
          <a:p>
            <a:pPr algn="ctr"/>
            <a:r>
              <a:rPr lang="en-US" sz="3200" dirty="0"/>
              <a:t>Norton Children’s Research Institute</a:t>
            </a:r>
          </a:p>
          <a:p>
            <a:pPr algn="ctr"/>
            <a:r>
              <a:rPr lang="en-US" sz="3200" dirty="0"/>
              <a:t>August 21, 2024</a:t>
            </a:r>
          </a:p>
        </p:txBody>
      </p:sp>
      <p:sp>
        <p:nvSpPr>
          <p:cNvPr id="3" name="Title 2">
            <a:extLst>
              <a:ext uri="{FF2B5EF4-FFF2-40B4-BE49-F238E27FC236}">
                <a16:creationId xmlns:a16="http://schemas.microsoft.com/office/drawing/2014/main" id="{7C83B1B5-FE94-CEEA-5B54-FD40841228AF}"/>
              </a:ext>
            </a:extLst>
          </p:cNvPr>
          <p:cNvSpPr>
            <a:spLocks noGrp="1"/>
          </p:cNvSpPr>
          <p:nvPr>
            <p:ph type="ctrTitle"/>
          </p:nvPr>
        </p:nvSpPr>
        <p:spPr>
          <a:xfrm>
            <a:off x="952499" y="1404287"/>
            <a:ext cx="10040471" cy="2099779"/>
          </a:xfrm>
        </p:spPr>
        <p:txBody>
          <a:bodyPr>
            <a:normAutofit/>
          </a:bodyPr>
          <a:lstStyle/>
          <a:p>
            <a:r>
              <a:rPr lang="en-US" sz="3600" b="1" dirty="0">
                <a:latin typeface="Arial" panose="020B0604020202020204" pitchFamily="34" charset="0"/>
                <a:cs typeface="Arial" panose="020B0604020202020204" pitchFamily="34" charset="0"/>
              </a:rPr>
              <a:t>Translational Research Support Core (TRSC) Seminar Series</a:t>
            </a:r>
            <a:br>
              <a:rPr lang="en-US" sz="1300" b="1" dirty="0">
                <a:latin typeface="Arial" panose="020B0604020202020204" pitchFamily="34" charset="0"/>
                <a:cs typeface="Arial" panose="020B0604020202020204" pitchFamily="34" charset="0"/>
              </a:rPr>
            </a:br>
            <a:br>
              <a:rPr lang="en-US" sz="13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Update on Pediatric Research Services</a:t>
            </a:r>
            <a:endParaRPr lang="en-US" dirty="0"/>
          </a:p>
        </p:txBody>
      </p:sp>
      <p:pic>
        <p:nvPicPr>
          <p:cNvPr id="4" name="Picture 3">
            <a:extLst>
              <a:ext uri="{FF2B5EF4-FFF2-40B4-BE49-F238E27FC236}">
                <a16:creationId xmlns:a16="http://schemas.microsoft.com/office/drawing/2014/main" id="{C4071013-D031-D061-A31F-4D34FF852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50"/>
            <a:ext cx="10058400" cy="1581471"/>
          </a:xfrm>
          <a:prstGeom prst="rect">
            <a:avLst/>
          </a:prstGeom>
        </p:spPr>
      </p:pic>
    </p:spTree>
    <p:extLst>
      <p:ext uri="{BB962C8B-B14F-4D97-AF65-F5344CB8AC3E}">
        <p14:creationId xmlns:p14="http://schemas.microsoft.com/office/powerpoint/2010/main" val="292768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1280-3A16-D7EF-3A64-2E506C652FB7}"/>
              </a:ext>
            </a:extLst>
          </p:cNvPr>
          <p:cNvSpPr>
            <a:spLocks noGrp="1"/>
          </p:cNvSpPr>
          <p:nvPr>
            <p:ph type="title"/>
          </p:nvPr>
        </p:nvSpPr>
        <p:spPr/>
        <p:txBody>
          <a:bodyPr/>
          <a:lstStyle/>
          <a:p>
            <a:r>
              <a:rPr lang="en-US" dirty="0"/>
              <a:t>PRI</a:t>
            </a:r>
          </a:p>
        </p:txBody>
      </p:sp>
      <p:sp>
        <p:nvSpPr>
          <p:cNvPr id="3" name="Content Placeholder 2">
            <a:extLst>
              <a:ext uri="{FF2B5EF4-FFF2-40B4-BE49-F238E27FC236}">
                <a16:creationId xmlns:a16="http://schemas.microsoft.com/office/drawing/2014/main" id="{60C09338-1503-C528-6676-4F7087C1CAAE}"/>
              </a:ext>
            </a:extLst>
          </p:cNvPr>
          <p:cNvSpPr>
            <a:spLocks noGrp="1"/>
          </p:cNvSpPr>
          <p:nvPr>
            <p:ph idx="1"/>
          </p:nvPr>
        </p:nvSpPr>
        <p:spPr>
          <a:xfrm>
            <a:off x="838200" y="1534745"/>
            <a:ext cx="10515600" cy="3788509"/>
          </a:xfrm>
        </p:spPr>
        <p:txBody>
          <a:bodyPr>
            <a:normAutofit fontScale="92500" lnSpcReduction="10000"/>
          </a:bodyPr>
          <a:lstStyle/>
          <a:p>
            <a:pPr marL="342900" indent="-342900">
              <a:buFont typeface="Arial" panose="020B0604020202020204" pitchFamily="34" charset="0"/>
              <a:buChar char="•"/>
            </a:pPr>
            <a:r>
              <a:rPr lang="en-US" dirty="0"/>
              <a:t>Collaborations (Dept of Peds, within UofL, and outside institutions)</a:t>
            </a:r>
          </a:p>
          <a:p>
            <a:pPr marL="800100" lvl="1" indent="-342900">
              <a:buFont typeface="Arial" panose="020B0604020202020204" pitchFamily="34" charset="0"/>
              <a:buChar char="•"/>
            </a:pPr>
            <a:r>
              <a:rPr lang="en-US" dirty="0"/>
              <a:t>Endocrinology: zinc and metals in children with diabetes</a:t>
            </a:r>
          </a:p>
          <a:p>
            <a:pPr marL="800100" lvl="1" indent="-342900">
              <a:buFont typeface="Arial" panose="020B0604020202020204" pitchFamily="34" charset="0"/>
              <a:buChar char="•"/>
            </a:pPr>
            <a:r>
              <a:rPr lang="en-US" dirty="0"/>
              <a:t>Autism</a:t>
            </a:r>
          </a:p>
          <a:p>
            <a:pPr marL="1257300" lvl="2" indent="-342900">
              <a:buFont typeface="Arial" panose="020B0604020202020204" pitchFamily="34" charset="0"/>
              <a:buChar char="•"/>
            </a:pPr>
            <a:r>
              <a:rPr lang="en-US" dirty="0"/>
              <a:t>Pilot grants</a:t>
            </a:r>
          </a:p>
          <a:p>
            <a:pPr marL="1257300" lvl="2" indent="-342900">
              <a:buFont typeface="Arial" panose="020B0604020202020204" pitchFamily="34" charset="0"/>
              <a:buChar char="•"/>
            </a:pPr>
            <a:r>
              <a:rPr lang="en-US" dirty="0"/>
              <a:t>Collaboration with speed school (AI)</a:t>
            </a:r>
          </a:p>
          <a:p>
            <a:pPr marL="800100" lvl="1" indent="-342900">
              <a:buFont typeface="Arial" panose="020B0604020202020204" pitchFamily="34" charset="0"/>
              <a:buChar char="•"/>
            </a:pPr>
            <a:r>
              <a:rPr lang="en-US" dirty="0"/>
              <a:t>Cancer: multiple basic science awards from PCRTF</a:t>
            </a:r>
          </a:p>
          <a:p>
            <a:pPr marL="342900" indent="-342900">
              <a:buFont typeface="Arial" panose="020B0604020202020204" pitchFamily="34" charset="0"/>
              <a:buChar char="•"/>
            </a:pPr>
            <a:r>
              <a:rPr lang="en-US" dirty="0"/>
              <a:t>NIH grants (Yi Tan—3)</a:t>
            </a:r>
          </a:p>
          <a:p>
            <a:pPr marL="342900" indent="-342900">
              <a:buFont typeface="Arial" panose="020B0604020202020204" pitchFamily="34" charset="0"/>
              <a:buChar char="•"/>
            </a:pPr>
            <a:r>
              <a:rPr lang="en-US" dirty="0"/>
              <a:t>Publications: average 27.8/yr over the past 10 years</a:t>
            </a:r>
          </a:p>
          <a:p>
            <a:pPr marL="342900" indent="-342900">
              <a:buFont typeface="Arial" panose="020B0604020202020204" pitchFamily="34" charset="0"/>
              <a:buChar char="•"/>
            </a:pPr>
            <a:r>
              <a:rPr lang="en-US" dirty="0"/>
              <a:t>Grant Specialist to assist with grant preparation and submissions</a:t>
            </a:r>
          </a:p>
          <a:p>
            <a:pPr marL="800100" lvl="1" indent="-342900">
              <a:buFont typeface="Arial" panose="020B0604020202020204" pitchFamily="34" charset="0"/>
              <a:buChar char="•"/>
            </a:pPr>
            <a:r>
              <a:rPr lang="en-US" dirty="0"/>
              <a:t>Sarah Eustice</a:t>
            </a:r>
          </a:p>
          <a:p>
            <a:endParaRPr lang="en-US" dirty="0"/>
          </a:p>
        </p:txBody>
      </p:sp>
    </p:spTree>
    <p:extLst>
      <p:ext uri="{BB962C8B-B14F-4D97-AF65-F5344CB8AC3E}">
        <p14:creationId xmlns:p14="http://schemas.microsoft.com/office/powerpoint/2010/main" val="330810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3B1B5-FE94-CEEA-5B54-FD40841228AF}"/>
              </a:ext>
            </a:extLst>
          </p:cNvPr>
          <p:cNvSpPr>
            <a:spLocks noGrp="1"/>
          </p:cNvSpPr>
          <p:nvPr>
            <p:ph type="ctrTitle"/>
          </p:nvPr>
        </p:nvSpPr>
        <p:spPr>
          <a:xfrm>
            <a:off x="1604682" y="2409468"/>
            <a:ext cx="9144000" cy="1208313"/>
          </a:xfrm>
        </p:spPr>
        <p:txBody>
          <a:bodyPr/>
          <a:lstStyle/>
          <a:p>
            <a:r>
              <a:rPr lang="en-US" dirty="0"/>
              <a:t>Norton Children’s Research Institute</a:t>
            </a:r>
            <a:br>
              <a:rPr lang="en-US" dirty="0"/>
            </a:br>
            <a:r>
              <a:rPr lang="en-US" dirty="0"/>
              <a:t>(NCRI)</a:t>
            </a:r>
          </a:p>
        </p:txBody>
      </p:sp>
    </p:spTree>
    <p:extLst>
      <p:ext uri="{BB962C8B-B14F-4D97-AF65-F5344CB8AC3E}">
        <p14:creationId xmlns:p14="http://schemas.microsoft.com/office/powerpoint/2010/main" val="298456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B828C-D830-5207-4851-BB034DA0D735}"/>
              </a:ext>
            </a:extLst>
          </p:cNvPr>
          <p:cNvSpPr>
            <a:spLocks noGrp="1"/>
          </p:cNvSpPr>
          <p:nvPr>
            <p:ph type="title"/>
          </p:nvPr>
        </p:nvSpPr>
        <p:spPr/>
        <p:txBody>
          <a:bodyPr/>
          <a:lstStyle/>
          <a:p>
            <a:r>
              <a:rPr lang="en-US" dirty="0"/>
              <a:t>What is NCRI?</a:t>
            </a:r>
          </a:p>
        </p:txBody>
      </p:sp>
      <p:sp>
        <p:nvSpPr>
          <p:cNvPr id="5" name="Content Placeholder 4">
            <a:extLst>
              <a:ext uri="{FF2B5EF4-FFF2-40B4-BE49-F238E27FC236}">
                <a16:creationId xmlns:a16="http://schemas.microsoft.com/office/drawing/2014/main" id="{C161D0D3-A780-2F03-E9B0-4FF0BBEE61B3}"/>
              </a:ext>
            </a:extLst>
          </p:cNvPr>
          <p:cNvSpPr>
            <a:spLocks noGrp="1"/>
          </p:cNvSpPr>
          <p:nvPr>
            <p:ph idx="1"/>
          </p:nvPr>
        </p:nvSpPr>
        <p:spPr>
          <a:xfrm>
            <a:off x="838200" y="1416424"/>
            <a:ext cx="10515600" cy="4197709"/>
          </a:xfrm>
        </p:spPr>
        <p:txBody>
          <a:bodyPr/>
          <a:lstStyle/>
          <a:p>
            <a:r>
              <a:rPr lang="en-US" dirty="0"/>
              <a:t>A “joint venture” of Norton Healthcare and the University of Louisville School of Medicine (July1, 2021) to support pediatric clinical research including clinical trials:</a:t>
            </a:r>
          </a:p>
        </p:txBody>
      </p:sp>
      <p:sp>
        <p:nvSpPr>
          <p:cNvPr id="7" name="Rectangle 6">
            <a:extLst>
              <a:ext uri="{FF2B5EF4-FFF2-40B4-BE49-F238E27FC236}">
                <a16:creationId xmlns:a16="http://schemas.microsoft.com/office/drawing/2014/main" id="{38D6B97A-D8F8-3041-F68B-4EFCB108E92F}"/>
              </a:ext>
            </a:extLst>
          </p:cNvPr>
          <p:cNvSpPr/>
          <p:nvPr/>
        </p:nvSpPr>
        <p:spPr>
          <a:xfrm>
            <a:off x="932155" y="2902998"/>
            <a:ext cx="2902998" cy="710214"/>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Norton Healthcare</a:t>
            </a:r>
          </a:p>
        </p:txBody>
      </p:sp>
      <p:sp>
        <p:nvSpPr>
          <p:cNvPr id="9" name="Rectangle 8">
            <a:extLst>
              <a:ext uri="{FF2B5EF4-FFF2-40B4-BE49-F238E27FC236}">
                <a16:creationId xmlns:a16="http://schemas.microsoft.com/office/drawing/2014/main" id="{4FDA4B18-4189-9E95-2DD8-7EA2F869BE36}"/>
              </a:ext>
            </a:extLst>
          </p:cNvPr>
          <p:cNvSpPr/>
          <p:nvPr/>
        </p:nvSpPr>
        <p:spPr>
          <a:xfrm>
            <a:off x="8450802" y="2902998"/>
            <a:ext cx="2902998" cy="710214"/>
          </a:xfrm>
          <a:prstGeom prst="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University of Louisville</a:t>
            </a:r>
          </a:p>
        </p:txBody>
      </p:sp>
      <p:sp>
        <p:nvSpPr>
          <p:cNvPr id="10" name="Rectangle 9">
            <a:extLst>
              <a:ext uri="{FF2B5EF4-FFF2-40B4-BE49-F238E27FC236}">
                <a16:creationId xmlns:a16="http://schemas.microsoft.com/office/drawing/2014/main" id="{61365D80-433A-FEAA-2B2A-E460CC3547E2}"/>
              </a:ext>
            </a:extLst>
          </p:cNvPr>
          <p:cNvSpPr/>
          <p:nvPr/>
        </p:nvSpPr>
        <p:spPr>
          <a:xfrm>
            <a:off x="932155" y="3829693"/>
            <a:ext cx="2902998" cy="710214"/>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Norton Healthcare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Research Office</a:t>
            </a:r>
          </a:p>
        </p:txBody>
      </p:sp>
      <p:sp>
        <p:nvSpPr>
          <p:cNvPr id="11" name="Rectangle 10">
            <a:extLst>
              <a:ext uri="{FF2B5EF4-FFF2-40B4-BE49-F238E27FC236}">
                <a16:creationId xmlns:a16="http://schemas.microsoft.com/office/drawing/2014/main" id="{1D09BC8A-EAE2-5A57-C5A8-43AF3C3BDE21}"/>
              </a:ext>
            </a:extLst>
          </p:cNvPr>
          <p:cNvSpPr/>
          <p:nvPr/>
        </p:nvSpPr>
        <p:spPr>
          <a:xfrm>
            <a:off x="8450802" y="3829693"/>
            <a:ext cx="2902998" cy="710214"/>
          </a:xfrm>
          <a:prstGeom prst="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University of Louisville</a:t>
            </a:r>
          </a:p>
          <a:p>
            <a:pPr algn="ctr"/>
            <a:r>
              <a:rPr lang="en-US" dirty="0">
                <a:latin typeface="Times New Roman" panose="02020603050405020304" pitchFamily="18" charset="0"/>
                <a:cs typeface="Times New Roman" panose="02020603050405020304" pitchFamily="18" charset="0"/>
              </a:rPr>
              <a:t>Department of Pediatrics</a:t>
            </a:r>
          </a:p>
        </p:txBody>
      </p:sp>
      <p:sp>
        <p:nvSpPr>
          <p:cNvPr id="12" name="Rectangle 11">
            <a:extLst>
              <a:ext uri="{FF2B5EF4-FFF2-40B4-BE49-F238E27FC236}">
                <a16:creationId xmlns:a16="http://schemas.microsoft.com/office/drawing/2014/main" id="{B4CD7D97-3104-9C06-7E5F-ED34F4EA7C2C}"/>
              </a:ext>
            </a:extLst>
          </p:cNvPr>
          <p:cNvSpPr/>
          <p:nvPr/>
        </p:nvSpPr>
        <p:spPr>
          <a:xfrm>
            <a:off x="4584946" y="3057321"/>
            <a:ext cx="3116063" cy="225495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4665ED3B-7D4C-346D-63F6-E9F18597F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797" y="3545596"/>
            <a:ext cx="2880360" cy="1296162"/>
          </a:xfrm>
          <a:prstGeom prst="rect">
            <a:avLst/>
          </a:prstGeom>
        </p:spPr>
      </p:pic>
      <p:cxnSp>
        <p:nvCxnSpPr>
          <p:cNvPr id="18" name="Straight Arrow Connector 17">
            <a:extLst>
              <a:ext uri="{FF2B5EF4-FFF2-40B4-BE49-F238E27FC236}">
                <a16:creationId xmlns:a16="http://schemas.microsoft.com/office/drawing/2014/main" id="{9CD6E978-6056-378A-E49E-2F36AC8955F9}"/>
              </a:ext>
            </a:extLst>
          </p:cNvPr>
          <p:cNvCxnSpPr>
            <a:stCxn id="7" idx="2"/>
            <a:endCxn id="10" idx="0"/>
          </p:cNvCxnSpPr>
          <p:nvPr/>
        </p:nvCxnSpPr>
        <p:spPr>
          <a:xfrm>
            <a:off x="2383654" y="3613212"/>
            <a:ext cx="0" cy="216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882C14-293B-5854-62A3-D194225D8DE3}"/>
              </a:ext>
            </a:extLst>
          </p:cNvPr>
          <p:cNvCxnSpPr>
            <a:cxnSpLocks/>
            <a:stCxn id="9" idx="2"/>
            <a:endCxn id="11" idx="0"/>
          </p:cNvCxnSpPr>
          <p:nvPr/>
        </p:nvCxnSpPr>
        <p:spPr>
          <a:xfrm>
            <a:off x="9902301" y="3613212"/>
            <a:ext cx="0" cy="216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DD32D55-B98E-97FE-6362-ABBBEAB4F2CD}"/>
              </a:ext>
            </a:extLst>
          </p:cNvPr>
          <p:cNvCxnSpPr>
            <a:cxnSpLocks/>
            <a:stCxn id="11" idx="1"/>
            <a:endCxn id="12" idx="3"/>
          </p:cNvCxnSpPr>
          <p:nvPr/>
        </p:nvCxnSpPr>
        <p:spPr>
          <a:xfrm flipH="1">
            <a:off x="7701009" y="4184800"/>
            <a:ext cx="7497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77CBF2B-5FB3-F846-4E24-1E8976E28A3E}"/>
              </a:ext>
            </a:extLst>
          </p:cNvPr>
          <p:cNvCxnSpPr>
            <a:cxnSpLocks/>
            <a:stCxn id="10" idx="3"/>
          </p:cNvCxnSpPr>
          <p:nvPr/>
        </p:nvCxnSpPr>
        <p:spPr>
          <a:xfrm flipV="1">
            <a:off x="3835153" y="4184799"/>
            <a:ext cx="74979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99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B828C-D830-5207-4851-BB034DA0D735}"/>
              </a:ext>
            </a:extLst>
          </p:cNvPr>
          <p:cNvSpPr>
            <a:spLocks noGrp="1"/>
          </p:cNvSpPr>
          <p:nvPr>
            <p:ph type="title"/>
          </p:nvPr>
        </p:nvSpPr>
        <p:spPr/>
        <p:txBody>
          <a:bodyPr/>
          <a:lstStyle/>
          <a:p>
            <a:r>
              <a:rPr lang="en-US" dirty="0"/>
              <a:t>NCRI</a:t>
            </a:r>
          </a:p>
        </p:txBody>
      </p:sp>
      <p:sp>
        <p:nvSpPr>
          <p:cNvPr id="5" name="Content Placeholder 4">
            <a:extLst>
              <a:ext uri="{FF2B5EF4-FFF2-40B4-BE49-F238E27FC236}">
                <a16:creationId xmlns:a16="http://schemas.microsoft.com/office/drawing/2014/main" id="{C161D0D3-A780-2F03-E9B0-4FF0BBEE61B3}"/>
              </a:ext>
            </a:extLst>
          </p:cNvPr>
          <p:cNvSpPr>
            <a:spLocks noGrp="1"/>
          </p:cNvSpPr>
          <p:nvPr>
            <p:ph idx="1"/>
          </p:nvPr>
        </p:nvSpPr>
        <p:spPr>
          <a:xfrm>
            <a:off x="838200" y="1568824"/>
            <a:ext cx="10515600" cy="4045309"/>
          </a:xfrm>
        </p:spPr>
        <p:txBody>
          <a:bodyPr/>
          <a:lstStyle/>
          <a:p>
            <a:r>
              <a:rPr lang="en-US" dirty="0"/>
              <a:t>One of the academic research programs of Norton Healthcare Research Office:</a:t>
            </a:r>
          </a:p>
        </p:txBody>
      </p:sp>
      <p:sp>
        <p:nvSpPr>
          <p:cNvPr id="10" name="Rectangle 9">
            <a:extLst>
              <a:ext uri="{FF2B5EF4-FFF2-40B4-BE49-F238E27FC236}">
                <a16:creationId xmlns:a16="http://schemas.microsoft.com/office/drawing/2014/main" id="{61365D80-433A-FEAA-2B2A-E460CC3547E2}"/>
              </a:ext>
            </a:extLst>
          </p:cNvPr>
          <p:cNvSpPr/>
          <p:nvPr/>
        </p:nvSpPr>
        <p:spPr>
          <a:xfrm>
            <a:off x="4644501" y="2718786"/>
            <a:ext cx="2902998" cy="710214"/>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Norton Healthcare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Research Office</a:t>
            </a:r>
          </a:p>
        </p:txBody>
      </p:sp>
      <p:sp>
        <p:nvSpPr>
          <p:cNvPr id="3" name="Rectangle 2">
            <a:extLst>
              <a:ext uri="{FF2B5EF4-FFF2-40B4-BE49-F238E27FC236}">
                <a16:creationId xmlns:a16="http://schemas.microsoft.com/office/drawing/2014/main" id="{347C9130-ACD7-7217-B853-0E05DB4DB08B}"/>
              </a:ext>
            </a:extLst>
          </p:cNvPr>
          <p:cNvSpPr/>
          <p:nvPr/>
        </p:nvSpPr>
        <p:spPr>
          <a:xfrm>
            <a:off x="838200" y="3944038"/>
            <a:ext cx="2366639" cy="1451306"/>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Norton Infectious Disease Institute</a:t>
            </a:r>
          </a:p>
        </p:txBody>
      </p:sp>
      <p:sp>
        <p:nvSpPr>
          <p:cNvPr id="6" name="Rectangle 5">
            <a:extLst>
              <a:ext uri="{FF2B5EF4-FFF2-40B4-BE49-F238E27FC236}">
                <a16:creationId xmlns:a16="http://schemas.microsoft.com/office/drawing/2014/main" id="{5790885F-E0E4-C406-1E4F-30FE41BC335F}"/>
              </a:ext>
            </a:extLst>
          </p:cNvPr>
          <p:cNvSpPr/>
          <p:nvPr/>
        </p:nvSpPr>
        <p:spPr>
          <a:xfrm>
            <a:off x="8987163" y="3944037"/>
            <a:ext cx="2366639" cy="1451307"/>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Norton Neuroscience Institute</a:t>
            </a:r>
          </a:p>
        </p:txBody>
      </p:sp>
      <p:grpSp>
        <p:nvGrpSpPr>
          <p:cNvPr id="7" name="Group 6">
            <a:extLst>
              <a:ext uri="{FF2B5EF4-FFF2-40B4-BE49-F238E27FC236}">
                <a16:creationId xmlns:a16="http://schemas.microsoft.com/office/drawing/2014/main" id="{0E4615A7-3940-A1EB-83B4-A65D994A1DE0}"/>
              </a:ext>
            </a:extLst>
          </p:cNvPr>
          <p:cNvGrpSpPr/>
          <p:nvPr/>
        </p:nvGrpSpPr>
        <p:grpSpPr>
          <a:xfrm>
            <a:off x="3554521" y="3944037"/>
            <a:ext cx="2366639" cy="1451306"/>
            <a:chOff x="4912680" y="3944037"/>
            <a:chExt cx="2366639" cy="1451306"/>
          </a:xfrm>
        </p:grpSpPr>
        <p:sp>
          <p:nvSpPr>
            <p:cNvPr id="8" name="Rectangle 7">
              <a:extLst>
                <a:ext uri="{FF2B5EF4-FFF2-40B4-BE49-F238E27FC236}">
                  <a16:creationId xmlns:a16="http://schemas.microsoft.com/office/drawing/2014/main" id="{1E488713-B0CD-F600-9370-57980A289D52}"/>
                </a:ext>
              </a:extLst>
            </p:cNvPr>
            <p:cNvSpPr/>
            <p:nvPr/>
          </p:nvSpPr>
          <p:spPr>
            <a:xfrm>
              <a:off x="4912680" y="3944037"/>
              <a:ext cx="2366639" cy="1451306"/>
            </a:xfrm>
            <a:prstGeom prst="rect">
              <a:avLst/>
            </a:prstGeom>
            <a:solidFill>
              <a:schemeClr val="bg1"/>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4665ED3B-7D4C-346D-63F6-E9F18597F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6898" y="4232346"/>
              <a:ext cx="1958204" cy="881192"/>
            </a:xfrm>
            <a:prstGeom prst="rect">
              <a:avLst/>
            </a:prstGeom>
          </p:spPr>
        </p:pic>
      </p:grpSp>
      <p:cxnSp>
        <p:nvCxnSpPr>
          <p:cNvPr id="14" name="Connector: Elbow 13">
            <a:extLst>
              <a:ext uri="{FF2B5EF4-FFF2-40B4-BE49-F238E27FC236}">
                <a16:creationId xmlns:a16="http://schemas.microsoft.com/office/drawing/2014/main" id="{54CC20DA-CFB6-415C-E615-554F6E096917}"/>
              </a:ext>
            </a:extLst>
          </p:cNvPr>
          <p:cNvCxnSpPr>
            <a:stCxn id="10" idx="2"/>
            <a:endCxn id="3" idx="0"/>
          </p:cNvCxnSpPr>
          <p:nvPr/>
        </p:nvCxnSpPr>
        <p:spPr>
          <a:xfrm rot="5400000">
            <a:off x="3801241" y="1649279"/>
            <a:ext cx="515038" cy="4074480"/>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26E5BE70-502C-A99E-89D7-DD177B35F625}"/>
              </a:ext>
            </a:extLst>
          </p:cNvPr>
          <p:cNvCxnSpPr>
            <a:cxnSpLocks/>
            <a:stCxn id="10" idx="2"/>
            <a:endCxn id="6" idx="0"/>
          </p:cNvCxnSpPr>
          <p:nvPr/>
        </p:nvCxnSpPr>
        <p:spPr>
          <a:xfrm rot="16200000" flipH="1">
            <a:off x="7875723" y="1649276"/>
            <a:ext cx="515037" cy="4074483"/>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77C20D-25F7-1B5D-51E6-A792CF99E38D}"/>
              </a:ext>
            </a:extLst>
          </p:cNvPr>
          <p:cNvSpPr/>
          <p:nvPr/>
        </p:nvSpPr>
        <p:spPr>
          <a:xfrm>
            <a:off x="6270842" y="3944036"/>
            <a:ext cx="2366639" cy="1451307"/>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Norton Institute for Health Equity</a:t>
            </a:r>
          </a:p>
        </p:txBody>
      </p:sp>
      <p:cxnSp>
        <p:nvCxnSpPr>
          <p:cNvPr id="9" name="Connector: Elbow 8">
            <a:extLst>
              <a:ext uri="{FF2B5EF4-FFF2-40B4-BE49-F238E27FC236}">
                <a16:creationId xmlns:a16="http://schemas.microsoft.com/office/drawing/2014/main" id="{43C17343-E9B9-3F6E-2884-4EDDD067F050}"/>
              </a:ext>
            </a:extLst>
          </p:cNvPr>
          <p:cNvCxnSpPr>
            <a:cxnSpLocks/>
            <a:stCxn id="10" idx="2"/>
            <a:endCxn id="8" idx="0"/>
          </p:cNvCxnSpPr>
          <p:nvPr/>
        </p:nvCxnSpPr>
        <p:spPr>
          <a:xfrm rot="5400000">
            <a:off x="5159403" y="3007439"/>
            <a:ext cx="515037" cy="1358159"/>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2B98FBC-AB64-0607-58EA-3451B1793309}"/>
              </a:ext>
            </a:extLst>
          </p:cNvPr>
          <p:cNvCxnSpPr>
            <a:cxnSpLocks/>
            <a:stCxn id="10" idx="2"/>
            <a:endCxn id="2" idx="0"/>
          </p:cNvCxnSpPr>
          <p:nvPr/>
        </p:nvCxnSpPr>
        <p:spPr>
          <a:xfrm rot="16200000" flipH="1">
            <a:off x="6517563" y="3007437"/>
            <a:ext cx="515036" cy="1358162"/>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11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6F8A49-A9A3-31FB-8488-E708D7D12455}"/>
              </a:ext>
            </a:extLst>
          </p:cNvPr>
          <p:cNvSpPr>
            <a:spLocks noGrp="1"/>
          </p:cNvSpPr>
          <p:nvPr>
            <p:ph type="title"/>
          </p:nvPr>
        </p:nvSpPr>
        <p:spPr/>
        <p:txBody>
          <a:bodyPr/>
          <a:lstStyle/>
          <a:p>
            <a:r>
              <a:rPr lang="en-US" dirty="0"/>
              <a:t>NCRI</a:t>
            </a:r>
          </a:p>
        </p:txBody>
      </p:sp>
      <p:sp>
        <p:nvSpPr>
          <p:cNvPr id="7" name="Content Placeholder 6">
            <a:extLst>
              <a:ext uri="{FF2B5EF4-FFF2-40B4-BE49-F238E27FC236}">
                <a16:creationId xmlns:a16="http://schemas.microsoft.com/office/drawing/2014/main" id="{1CAAA1BF-E7F2-4619-5954-1D4A8698390E}"/>
              </a:ext>
            </a:extLst>
          </p:cNvPr>
          <p:cNvSpPr>
            <a:spLocks noGrp="1"/>
          </p:cNvSpPr>
          <p:nvPr>
            <p:ph idx="1"/>
          </p:nvPr>
        </p:nvSpPr>
        <p:spPr>
          <a:xfrm>
            <a:off x="838200" y="1476560"/>
            <a:ext cx="10515600" cy="500326"/>
          </a:xfrm>
        </p:spPr>
        <p:txBody>
          <a:bodyPr>
            <a:normAutofit fontScale="77500" lnSpcReduction="20000"/>
          </a:bodyPr>
          <a:lstStyle/>
          <a:p>
            <a:r>
              <a:rPr lang="en-US" dirty="0"/>
              <a:t>Has a mandate to support pediatric faculty for clinical research across all service lines:</a:t>
            </a:r>
          </a:p>
          <a:p>
            <a:endParaRPr lang="en-US"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EC6450E3-4CE3-22DF-2272-1C5B5BF7DF51}"/>
              </a:ext>
            </a:extLst>
          </p:cNvPr>
          <p:cNvSpPr txBox="1"/>
          <p:nvPr/>
        </p:nvSpPr>
        <p:spPr>
          <a:xfrm>
            <a:off x="838201" y="1894610"/>
            <a:ext cx="3886200" cy="3970318"/>
          </a:xfrm>
          <a:prstGeom prst="rect">
            <a:avLst/>
          </a:prstGeom>
          <a:noFill/>
        </p:spPr>
        <p:txBody>
          <a:bodyPr wrap="square">
            <a:spAutoFit/>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Acupuncture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Allergy &amp; Immunology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Autism Center</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Behavioral &amp; Mental Health</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Cancer Institute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Critical Care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Dermatology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Development Center</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Emergency Medicine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Endocrinology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ENT &amp; Audiology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Eye Care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Gastroenterology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Genetics Center</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Gynecology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Heart Institute</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Infectious diseases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BEADA94-4A30-FC3F-4D55-8EC577AAB3BF}"/>
              </a:ext>
            </a:extLst>
          </p:cNvPr>
          <p:cNvSpPr txBox="1"/>
          <p:nvPr/>
        </p:nvSpPr>
        <p:spPr>
          <a:xfrm>
            <a:off x="4984441" y="1894610"/>
            <a:ext cx="6445559" cy="3754874"/>
          </a:xfrm>
          <a:prstGeom prst="rect">
            <a:avLst/>
          </a:prstGeom>
          <a:noFill/>
        </p:spPr>
        <p:txBody>
          <a:bodyPr wrap="square">
            <a:spAutoFit/>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Inpatient Care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Neonatology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Nephrology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Neuroscience institute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Medical Group</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Orthopedics of Louisville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Pediatric Protection Specialists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Physical Medicine &amp; Rehabilitation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Pulmonology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Radiology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Research Institute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Rheumatology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Sleep Medicine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Surgery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Norton Children’s </a:t>
            </a:r>
            <a:r>
              <a:rPr lang="en-US" sz="1400" b="1" dirty="0">
                <a:effectLst/>
                <a:latin typeface="Arial" panose="020B0604020202020204" pitchFamily="34" charset="0"/>
                <a:ea typeface="Calibri" panose="020F0502020204030204" pitchFamily="34" charset="0"/>
                <a:cs typeface="Arial" panose="020B0604020202020204" pitchFamily="34" charset="0"/>
              </a:rPr>
              <a:t>Urology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Wendy Novak Diabetes Center</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Wendy Novak Diabetes Center- Christensen Family Sports &amp; Activity Program</a:t>
            </a:r>
          </a:p>
        </p:txBody>
      </p:sp>
    </p:spTree>
    <p:extLst>
      <p:ext uri="{BB962C8B-B14F-4D97-AF65-F5344CB8AC3E}">
        <p14:creationId xmlns:p14="http://schemas.microsoft.com/office/powerpoint/2010/main" val="45630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35A4DC-134C-9E1A-A88F-17F5DC4B14AF}"/>
              </a:ext>
            </a:extLst>
          </p:cNvPr>
          <p:cNvSpPr>
            <a:spLocks noGrp="1"/>
          </p:cNvSpPr>
          <p:nvPr>
            <p:ph type="title"/>
          </p:nvPr>
        </p:nvSpPr>
        <p:spPr/>
        <p:txBody>
          <a:bodyPr/>
          <a:lstStyle/>
          <a:p>
            <a:r>
              <a:rPr lang="en-US" dirty="0"/>
              <a:t>Motivation for research within NCRI:</a:t>
            </a:r>
          </a:p>
        </p:txBody>
      </p:sp>
      <p:sp>
        <p:nvSpPr>
          <p:cNvPr id="7" name="Content Placeholder 6">
            <a:extLst>
              <a:ext uri="{FF2B5EF4-FFF2-40B4-BE49-F238E27FC236}">
                <a16:creationId xmlns:a16="http://schemas.microsoft.com/office/drawing/2014/main" id="{52ADEF3A-8671-1953-B2B7-AE834CC0C54B}"/>
              </a:ext>
            </a:extLst>
          </p:cNvPr>
          <p:cNvSpPr>
            <a:spLocks noGrp="1"/>
          </p:cNvSpPr>
          <p:nvPr>
            <p:ph idx="1"/>
          </p:nvPr>
        </p:nvSpPr>
        <p:spPr>
          <a:xfrm>
            <a:off x="838200" y="1506072"/>
            <a:ext cx="10515600" cy="4108062"/>
          </a:xfrm>
        </p:spPr>
        <p:txBody>
          <a:bodyPr>
            <a:normAutofit fontScale="85000" lnSpcReduction="10000"/>
          </a:bodyPr>
          <a:lstStyle/>
          <a:p>
            <a:pPr marL="342900" indent="-342900">
              <a:spcAft>
                <a:spcPts val="1800"/>
              </a:spcAft>
              <a:buFont typeface="Arial" panose="020B0604020202020204" pitchFamily="34" charset="0"/>
              <a:buChar char="•"/>
            </a:pPr>
            <a:r>
              <a:rPr lang="en-US" dirty="0"/>
              <a:t>Research will help improve care for children locally, nationally, and internationally!</a:t>
            </a:r>
          </a:p>
          <a:p>
            <a:pPr marL="342900" indent="-342900">
              <a:spcAft>
                <a:spcPts val="1800"/>
              </a:spcAft>
              <a:buFont typeface="Arial" panose="020B0604020202020204" pitchFamily="34" charset="0"/>
              <a:buChar char="•"/>
            </a:pPr>
            <a:r>
              <a:rPr lang="en-US" dirty="0"/>
              <a:t>Clinical research can help provide access to cutting edge therapies for patients!</a:t>
            </a:r>
          </a:p>
          <a:p>
            <a:pPr marL="342900" indent="-342900">
              <a:spcAft>
                <a:spcPts val="1800"/>
              </a:spcAft>
              <a:buFont typeface="Arial" panose="020B0604020202020204" pitchFamily="34" charset="0"/>
              <a:buChar char="•"/>
            </a:pPr>
            <a:r>
              <a:rPr lang="en-US" dirty="0"/>
              <a:t>For certain conditions, participation in research is important enough to patient families that they will travel elsewhere to get it!</a:t>
            </a:r>
          </a:p>
          <a:p>
            <a:pPr marL="342900" indent="-342900">
              <a:spcAft>
                <a:spcPts val="1800"/>
              </a:spcAft>
              <a:buFont typeface="Arial" panose="020B0604020202020204" pitchFamily="34" charset="0"/>
              <a:buChar char="•"/>
            </a:pPr>
            <a:r>
              <a:rPr lang="en-US" dirty="0"/>
              <a:t>Participating in research and receiving support for research are STRONG motivators in recruiting many pediatric subspecialists</a:t>
            </a:r>
          </a:p>
          <a:p>
            <a:pPr marL="342900" indent="-342900">
              <a:spcAft>
                <a:spcPts val="1800"/>
              </a:spcAft>
              <a:buFont typeface="Arial" panose="020B0604020202020204" pitchFamily="34" charset="0"/>
              <a:buChar char="•"/>
            </a:pPr>
            <a:r>
              <a:rPr lang="en-US" dirty="0"/>
              <a:t>Important for academic career for faculty members</a:t>
            </a:r>
          </a:p>
          <a:p>
            <a:pPr marL="342900" indent="-342900">
              <a:spcAft>
                <a:spcPts val="1800"/>
              </a:spcAft>
              <a:buFont typeface="Arial" panose="020B0604020202020204" pitchFamily="34" charset="0"/>
              <a:buChar char="•"/>
            </a:pPr>
            <a:r>
              <a:rPr lang="en-US" dirty="0"/>
              <a:t>Important for institution recognition</a:t>
            </a:r>
          </a:p>
        </p:txBody>
      </p:sp>
    </p:spTree>
    <p:extLst>
      <p:ext uri="{BB962C8B-B14F-4D97-AF65-F5344CB8AC3E}">
        <p14:creationId xmlns:p14="http://schemas.microsoft.com/office/powerpoint/2010/main" val="414033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DC0B-E7D0-E820-7621-8C724A8E620E}"/>
              </a:ext>
            </a:extLst>
          </p:cNvPr>
          <p:cNvSpPr>
            <a:spLocks noGrp="1"/>
          </p:cNvSpPr>
          <p:nvPr>
            <p:ph type="title"/>
          </p:nvPr>
        </p:nvSpPr>
        <p:spPr/>
        <p:txBody>
          <a:bodyPr/>
          <a:lstStyle/>
          <a:p>
            <a:r>
              <a:rPr lang="en-US" dirty="0"/>
              <a:t>NCRI ORG CHART</a:t>
            </a:r>
          </a:p>
        </p:txBody>
      </p:sp>
      <p:graphicFrame>
        <p:nvGraphicFramePr>
          <p:cNvPr id="10" name="Content Placeholder 9">
            <a:extLst>
              <a:ext uri="{FF2B5EF4-FFF2-40B4-BE49-F238E27FC236}">
                <a16:creationId xmlns:a16="http://schemas.microsoft.com/office/drawing/2014/main" id="{8C3C91F8-D613-FF14-9D4F-7E2A4D78FB64}"/>
              </a:ext>
            </a:extLst>
          </p:cNvPr>
          <p:cNvGraphicFramePr>
            <a:graphicFrameLocks noGrp="1"/>
          </p:cNvGraphicFramePr>
          <p:nvPr>
            <p:ph idx="1"/>
            <p:extLst>
              <p:ext uri="{D42A27DB-BD31-4B8C-83A1-F6EECF244321}">
                <p14:modId xmlns:p14="http://schemas.microsoft.com/office/powerpoint/2010/main" val="2258672442"/>
              </p:ext>
            </p:extLst>
          </p:nvPr>
        </p:nvGraphicFramePr>
        <p:xfrm>
          <a:off x="261256" y="1504951"/>
          <a:ext cx="11691257" cy="439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57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214831-63F1-56BA-9868-D0E1B6E22815}"/>
              </a:ext>
            </a:extLst>
          </p:cNvPr>
          <p:cNvSpPr>
            <a:spLocks noGrp="1"/>
          </p:cNvSpPr>
          <p:nvPr>
            <p:ph type="title"/>
          </p:nvPr>
        </p:nvSpPr>
        <p:spPr/>
        <p:txBody>
          <a:bodyPr/>
          <a:lstStyle/>
          <a:p>
            <a:r>
              <a:rPr lang="en-US" dirty="0"/>
              <a:t>NCRI Locations</a:t>
            </a:r>
          </a:p>
        </p:txBody>
      </p:sp>
      <p:sp>
        <p:nvSpPr>
          <p:cNvPr id="2" name="Content Placeholder 1">
            <a:extLst>
              <a:ext uri="{FF2B5EF4-FFF2-40B4-BE49-F238E27FC236}">
                <a16:creationId xmlns:a16="http://schemas.microsoft.com/office/drawing/2014/main" id="{B55307CE-7003-89EE-2791-714CD97275C3}"/>
              </a:ext>
            </a:extLst>
          </p:cNvPr>
          <p:cNvSpPr>
            <a:spLocks noGrp="1"/>
          </p:cNvSpPr>
          <p:nvPr>
            <p:ph idx="1"/>
          </p:nvPr>
        </p:nvSpPr>
        <p:spPr>
          <a:xfrm>
            <a:off x="838199" y="1404283"/>
            <a:ext cx="11058729" cy="3788509"/>
          </a:xfrm>
        </p:spPr>
        <p:txBody>
          <a:bodyPr/>
          <a:lstStyle/>
          <a:p>
            <a:pPr marL="342900" indent="-342900">
              <a:buFont typeface="Arial" panose="020B0604020202020204" pitchFamily="34" charset="0"/>
              <a:buChar char="•"/>
            </a:pPr>
            <a:r>
              <a:rPr lang="en-US" dirty="0"/>
              <a:t>Administrative Offices</a:t>
            </a:r>
          </a:p>
          <a:p>
            <a:pPr marL="800100" lvl="1" indent="-342900">
              <a:buFont typeface="Arial" panose="020B0604020202020204" pitchFamily="34" charset="0"/>
              <a:buChar char="•"/>
            </a:pPr>
            <a:r>
              <a:rPr lang="en-US" dirty="0"/>
              <a:t>Norton Healthcare, 224 E. Broadway</a:t>
            </a:r>
          </a:p>
          <a:p>
            <a:pPr marL="800100" lvl="1" indent="-342900">
              <a:buFont typeface="Arial" panose="020B0604020202020204" pitchFamily="34" charset="0"/>
              <a:buChar char="•"/>
            </a:pPr>
            <a:r>
              <a:rPr lang="en-US" dirty="0"/>
              <a:t>UofL Kosair Charities Pediatric Center (KCPC), 571 S. Floyd, 2</a:t>
            </a:r>
            <a:r>
              <a:rPr lang="en-US" baseline="30000" dirty="0"/>
              <a:t>nd</a:t>
            </a:r>
            <a:r>
              <a:rPr lang="en-US" dirty="0"/>
              <a:t> floor</a:t>
            </a:r>
          </a:p>
          <a:p>
            <a:pPr marL="342900" indent="-342900">
              <a:buFont typeface="Arial" panose="020B0604020202020204" pitchFamily="34" charset="0"/>
              <a:buChar char="•"/>
            </a:pPr>
            <a:r>
              <a:rPr lang="en-US" dirty="0"/>
              <a:t>Inpatient Team</a:t>
            </a:r>
          </a:p>
          <a:p>
            <a:pPr marL="800100" lvl="1" indent="-342900">
              <a:buFont typeface="Arial" panose="020B0604020202020204" pitchFamily="34" charset="0"/>
              <a:buChar char="•"/>
            </a:pPr>
            <a:r>
              <a:rPr lang="en-US" dirty="0"/>
              <a:t>UofL KCPC, 571 S. Floyd, 2</a:t>
            </a:r>
            <a:r>
              <a:rPr lang="en-US" baseline="30000" dirty="0"/>
              <a:t>nd</a:t>
            </a:r>
            <a:r>
              <a:rPr lang="en-US" dirty="0"/>
              <a:t> floor</a:t>
            </a:r>
          </a:p>
          <a:p>
            <a:pPr marL="342900" indent="-342900">
              <a:buFont typeface="Arial" panose="020B0604020202020204" pitchFamily="34" charset="0"/>
              <a:buChar char="•"/>
            </a:pPr>
            <a:r>
              <a:rPr lang="en-US" dirty="0"/>
              <a:t>Outpatient Team: Novak Center for Children’s Health</a:t>
            </a:r>
          </a:p>
          <a:p>
            <a:pPr marL="800100" lvl="1" indent="-342900">
              <a:buFont typeface="Arial" panose="020B0604020202020204" pitchFamily="34" charset="0"/>
              <a:buChar char="•"/>
            </a:pPr>
            <a:r>
              <a:rPr lang="en-US" dirty="0"/>
              <a:t>411 E. Chestnut, 6</a:t>
            </a:r>
            <a:r>
              <a:rPr lang="en-US" baseline="30000" dirty="0"/>
              <a:t>th</a:t>
            </a:r>
            <a:r>
              <a:rPr lang="en-US" dirty="0"/>
              <a:t> floor</a:t>
            </a:r>
          </a:p>
          <a:p>
            <a:pPr marL="800100" lvl="1" indent="-342900">
              <a:buFont typeface="Arial" panose="020B0604020202020204" pitchFamily="34" charset="0"/>
              <a:buChar char="•"/>
            </a:pPr>
            <a:r>
              <a:rPr lang="en-US" dirty="0"/>
              <a:t>Endocrine Team: 7</a:t>
            </a:r>
            <a:r>
              <a:rPr lang="en-US" baseline="30000" dirty="0"/>
              <a:t>th</a:t>
            </a:r>
            <a:r>
              <a:rPr lang="en-US" dirty="0"/>
              <a:t> floor</a:t>
            </a:r>
          </a:p>
        </p:txBody>
      </p:sp>
      <p:pic>
        <p:nvPicPr>
          <p:cNvPr id="1028" name="Picture 4" descr="U of L Pediatric Hospital – Strong Tower Construction">
            <a:extLst>
              <a:ext uri="{FF2B5EF4-FFF2-40B4-BE49-F238E27FC236}">
                <a16:creationId xmlns:a16="http://schemas.microsoft.com/office/drawing/2014/main" id="{67C116CD-CCDB-47CF-99B7-9BC8E33AF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247" y="3887823"/>
            <a:ext cx="3194727" cy="2396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osair Pediatric Center — Campus Tours">
            <a:extLst>
              <a:ext uri="{FF2B5EF4-FFF2-40B4-BE49-F238E27FC236}">
                <a16:creationId xmlns:a16="http://schemas.microsoft.com/office/drawing/2014/main" id="{013DED56-78F7-3E3F-F4C9-EB869F03D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252" y="2609771"/>
            <a:ext cx="3119876" cy="222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5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D16760-0166-F533-BA6A-1D918201ADC1}"/>
              </a:ext>
            </a:extLst>
          </p:cNvPr>
          <p:cNvSpPr>
            <a:spLocks noGrp="1"/>
          </p:cNvSpPr>
          <p:nvPr>
            <p:ph type="title"/>
          </p:nvPr>
        </p:nvSpPr>
        <p:spPr/>
        <p:txBody>
          <a:bodyPr/>
          <a:lstStyle/>
          <a:p>
            <a:r>
              <a:rPr lang="en-US" dirty="0"/>
              <a:t>Infrastructure of NCRI</a:t>
            </a:r>
          </a:p>
        </p:txBody>
      </p:sp>
      <p:grpSp>
        <p:nvGrpSpPr>
          <p:cNvPr id="14" name="Group 13">
            <a:extLst>
              <a:ext uri="{FF2B5EF4-FFF2-40B4-BE49-F238E27FC236}">
                <a16:creationId xmlns:a16="http://schemas.microsoft.com/office/drawing/2014/main" id="{10817C45-9CE7-9D64-3BD7-F23B4FB80C3E}"/>
              </a:ext>
            </a:extLst>
          </p:cNvPr>
          <p:cNvGrpSpPr/>
          <p:nvPr/>
        </p:nvGrpSpPr>
        <p:grpSpPr>
          <a:xfrm>
            <a:off x="4912680" y="1413902"/>
            <a:ext cx="2366639" cy="1451306"/>
            <a:chOff x="4912680" y="1484923"/>
            <a:chExt cx="2366639" cy="1451306"/>
          </a:xfrm>
        </p:grpSpPr>
        <p:sp>
          <p:nvSpPr>
            <p:cNvPr id="12" name="Rectangle 11">
              <a:extLst>
                <a:ext uri="{FF2B5EF4-FFF2-40B4-BE49-F238E27FC236}">
                  <a16:creationId xmlns:a16="http://schemas.microsoft.com/office/drawing/2014/main" id="{9855876E-01F8-4ACF-199A-DCEEAF796A8A}"/>
                </a:ext>
              </a:extLst>
            </p:cNvPr>
            <p:cNvSpPr/>
            <p:nvPr/>
          </p:nvSpPr>
          <p:spPr>
            <a:xfrm>
              <a:off x="4912680" y="1484923"/>
              <a:ext cx="2366639" cy="1451306"/>
            </a:xfrm>
            <a:prstGeom prst="rect">
              <a:avLst/>
            </a:prstGeom>
            <a:solidFill>
              <a:schemeClr val="bg1"/>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7428C96-C7EE-4AD7-443C-3F700794C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6898" y="1773232"/>
              <a:ext cx="1958204" cy="881192"/>
            </a:xfrm>
            <a:prstGeom prst="rect">
              <a:avLst/>
            </a:prstGeom>
          </p:spPr>
        </p:pic>
      </p:grpSp>
      <p:sp>
        <p:nvSpPr>
          <p:cNvPr id="15" name="Rectangle 14">
            <a:extLst>
              <a:ext uri="{FF2B5EF4-FFF2-40B4-BE49-F238E27FC236}">
                <a16:creationId xmlns:a16="http://schemas.microsoft.com/office/drawing/2014/main" id="{740D9448-7ACC-D5BB-E716-C9847D97BCDA}"/>
              </a:ext>
            </a:extLst>
          </p:cNvPr>
          <p:cNvSpPr/>
          <p:nvPr/>
        </p:nvSpPr>
        <p:spPr>
          <a:xfrm>
            <a:off x="838200" y="3881894"/>
            <a:ext cx="2011680" cy="841026"/>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Regulatory Team</a:t>
            </a:r>
          </a:p>
        </p:txBody>
      </p:sp>
      <p:sp>
        <p:nvSpPr>
          <p:cNvPr id="16" name="Rectangle 15">
            <a:extLst>
              <a:ext uri="{FF2B5EF4-FFF2-40B4-BE49-F238E27FC236}">
                <a16:creationId xmlns:a16="http://schemas.microsoft.com/office/drawing/2014/main" id="{F8F186C0-62E9-DFE2-4C1C-E05922FA08B0}"/>
              </a:ext>
            </a:extLst>
          </p:cNvPr>
          <p:cNvSpPr/>
          <p:nvPr/>
        </p:nvSpPr>
        <p:spPr>
          <a:xfrm>
            <a:off x="2964180" y="3881894"/>
            <a:ext cx="2011680" cy="841026"/>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Financial Team</a:t>
            </a:r>
          </a:p>
        </p:txBody>
      </p:sp>
      <p:sp>
        <p:nvSpPr>
          <p:cNvPr id="17" name="Rectangle 16">
            <a:extLst>
              <a:ext uri="{FF2B5EF4-FFF2-40B4-BE49-F238E27FC236}">
                <a16:creationId xmlns:a16="http://schemas.microsoft.com/office/drawing/2014/main" id="{56F76A21-3819-B469-2938-628A297217C8}"/>
              </a:ext>
            </a:extLst>
          </p:cNvPr>
          <p:cNvSpPr/>
          <p:nvPr/>
        </p:nvSpPr>
        <p:spPr>
          <a:xfrm>
            <a:off x="5090160" y="3881894"/>
            <a:ext cx="2011680" cy="841026"/>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Inpatient Clinical Research Team</a:t>
            </a:r>
          </a:p>
        </p:txBody>
      </p:sp>
      <p:sp>
        <p:nvSpPr>
          <p:cNvPr id="18" name="Rectangle 17">
            <a:extLst>
              <a:ext uri="{FF2B5EF4-FFF2-40B4-BE49-F238E27FC236}">
                <a16:creationId xmlns:a16="http://schemas.microsoft.com/office/drawing/2014/main" id="{15FB0F53-8617-1C89-9D55-87753DC41D83}"/>
              </a:ext>
            </a:extLst>
          </p:cNvPr>
          <p:cNvSpPr/>
          <p:nvPr/>
        </p:nvSpPr>
        <p:spPr>
          <a:xfrm>
            <a:off x="7216140" y="3881894"/>
            <a:ext cx="2011680" cy="841026"/>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Outpatient Clinical Research Team</a:t>
            </a:r>
          </a:p>
        </p:txBody>
      </p:sp>
      <p:sp>
        <p:nvSpPr>
          <p:cNvPr id="19" name="Rectangle 18">
            <a:extLst>
              <a:ext uri="{FF2B5EF4-FFF2-40B4-BE49-F238E27FC236}">
                <a16:creationId xmlns:a16="http://schemas.microsoft.com/office/drawing/2014/main" id="{7CE38FA3-05F0-A503-6361-F6029B551817}"/>
              </a:ext>
            </a:extLst>
          </p:cNvPr>
          <p:cNvSpPr/>
          <p:nvPr/>
        </p:nvSpPr>
        <p:spPr>
          <a:xfrm>
            <a:off x="9342120" y="3881894"/>
            <a:ext cx="2011680" cy="841026"/>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Interdisciplinary Research Group</a:t>
            </a:r>
          </a:p>
        </p:txBody>
      </p:sp>
      <p:sp>
        <p:nvSpPr>
          <p:cNvPr id="20" name="Left Bracket 19">
            <a:extLst>
              <a:ext uri="{FF2B5EF4-FFF2-40B4-BE49-F238E27FC236}">
                <a16:creationId xmlns:a16="http://schemas.microsoft.com/office/drawing/2014/main" id="{C4AD5D0E-0793-6684-9789-A0AEFA8C84D1}"/>
              </a:ext>
            </a:extLst>
          </p:cNvPr>
          <p:cNvSpPr/>
          <p:nvPr/>
        </p:nvSpPr>
        <p:spPr>
          <a:xfrm rot="16200000">
            <a:off x="2841372" y="2819253"/>
            <a:ext cx="131315" cy="4137660"/>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290779C1-7990-D851-8373-447CE0D48FBB}"/>
              </a:ext>
            </a:extLst>
          </p:cNvPr>
          <p:cNvSpPr/>
          <p:nvPr/>
        </p:nvSpPr>
        <p:spPr>
          <a:xfrm rot="16200000">
            <a:off x="8156323" y="1756262"/>
            <a:ext cx="131316" cy="6263641"/>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5B66172F-3406-1CF7-0B08-059AE3370259}"/>
              </a:ext>
            </a:extLst>
          </p:cNvPr>
          <p:cNvSpPr txBox="1"/>
          <p:nvPr/>
        </p:nvSpPr>
        <p:spPr>
          <a:xfrm>
            <a:off x="1964302" y="5053246"/>
            <a:ext cx="175881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Support research</a:t>
            </a:r>
          </a:p>
        </p:txBody>
      </p:sp>
      <p:sp>
        <p:nvSpPr>
          <p:cNvPr id="23" name="TextBox 22">
            <a:extLst>
              <a:ext uri="{FF2B5EF4-FFF2-40B4-BE49-F238E27FC236}">
                <a16:creationId xmlns:a16="http://schemas.microsoft.com/office/drawing/2014/main" id="{0D41AEA2-A0DB-B4A1-5ACB-BC909B2DADC6}"/>
              </a:ext>
            </a:extLst>
          </p:cNvPr>
          <p:cNvSpPr txBox="1"/>
          <p:nvPr/>
        </p:nvSpPr>
        <p:spPr>
          <a:xfrm>
            <a:off x="6779715" y="5053245"/>
            <a:ext cx="301076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Develop and Conduct research</a:t>
            </a:r>
          </a:p>
        </p:txBody>
      </p:sp>
      <p:cxnSp>
        <p:nvCxnSpPr>
          <p:cNvPr id="24" name="Connector: Elbow 23">
            <a:extLst>
              <a:ext uri="{FF2B5EF4-FFF2-40B4-BE49-F238E27FC236}">
                <a16:creationId xmlns:a16="http://schemas.microsoft.com/office/drawing/2014/main" id="{7253B0DD-80C0-21E4-4EF3-06203585C16C}"/>
              </a:ext>
            </a:extLst>
          </p:cNvPr>
          <p:cNvCxnSpPr>
            <a:cxnSpLocks/>
            <a:stCxn id="12" idx="2"/>
            <a:endCxn id="15" idx="0"/>
          </p:cNvCxnSpPr>
          <p:nvPr/>
        </p:nvCxnSpPr>
        <p:spPr>
          <a:xfrm rot="5400000">
            <a:off x="3461677" y="1247571"/>
            <a:ext cx="1016686" cy="4251960"/>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9D2E472C-4515-336B-E91C-C044F2710CC6}"/>
              </a:ext>
            </a:extLst>
          </p:cNvPr>
          <p:cNvCxnSpPr>
            <a:cxnSpLocks/>
            <a:stCxn id="12" idx="2"/>
            <a:endCxn id="16" idx="0"/>
          </p:cNvCxnSpPr>
          <p:nvPr/>
        </p:nvCxnSpPr>
        <p:spPr>
          <a:xfrm rot="5400000">
            <a:off x="4524667" y="2310561"/>
            <a:ext cx="1016686" cy="2125980"/>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BB887E6E-51B9-69E7-A5F6-099E2D62F71D}"/>
              </a:ext>
            </a:extLst>
          </p:cNvPr>
          <p:cNvCxnSpPr>
            <a:cxnSpLocks/>
            <a:stCxn id="12" idx="2"/>
            <a:endCxn id="17" idx="0"/>
          </p:cNvCxnSpPr>
          <p:nvPr/>
        </p:nvCxnSpPr>
        <p:spPr>
          <a:xfrm rot="5400000">
            <a:off x="5587657" y="3373551"/>
            <a:ext cx="1016686" cy="12700"/>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F0AE08A3-C47F-D9C5-6681-EB7500FC6DC4}"/>
              </a:ext>
            </a:extLst>
          </p:cNvPr>
          <p:cNvCxnSpPr>
            <a:cxnSpLocks/>
            <a:stCxn id="12" idx="2"/>
            <a:endCxn id="18" idx="0"/>
          </p:cNvCxnSpPr>
          <p:nvPr/>
        </p:nvCxnSpPr>
        <p:spPr>
          <a:xfrm rot="16200000" flipH="1">
            <a:off x="6650647" y="2310561"/>
            <a:ext cx="1016686" cy="2125980"/>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99992425-9BEB-4635-4190-50506E753C73}"/>
              </a:ext>
            </a:extLst>
          </p:cNvPr>
          <p:cNvCxnSpPr>
            <a:cxnSpLocks/>
            <a:stCxn id="12" idx="2"/>
            <a:endCxn id="19" idx="0"/>
          </p:cNvCxnSpPr>
          <p:nvPr/>
        </p:nvCxnSpPr>
        <p:spPr>
          <a:xfrm rot="16200000" flipH="1">
            <a:off x="7713637" y="1247571"/>
            <a:ext cx="1016686" cy="4251960"/>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64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99016E-C243-2B78-DFFF-712D00A08251}"/>
              </a:ext>
            </a:extLst>
          </p:cNvPr>
          <p:cNvSpPr>
            <a:spLocks noGrp="1"/>
          </p:cNvSpPr>
          <p:nvPr>
            <p:ph type="title"/>
          </p:nvPr>
        </p:nvSpPr>
        <p:spPr/>
        <p:txBody>
          <a:bodyPr/>
          <a:lstStyle/>
          <a:p>
            <a:r>
              <a:rPr lang="en-US" dirty="0"/>
              <a:t>Teams and responsibilities</a:t>
            </a:r>
          </a:p>
        </p:txBody>
      </p:sp>
      <p:sp>
        <p:nvSpPr>
          <p:cNvPr id="7" name="Content Placeholder 6">
            <a:extLst>
              <a:ext uri="{FF2B5EF4-FFF2-40B4-BE49-F238E27FC236}">
                <a16:creationId xmlns:a16="http://schemas.microsoft.com/office/drawing/2014/main" id="{D3CCE073-82E4-AA4C-2913-B685C28F4B4B}"/>
              </a:ext>
            </a:extLst>
          </p:cNvPr>
          <p:cNvSpPr>
            <a:spLocks noGrp="1"/>
          </p:cNvSpPr>
          <p:nvPr>
            <p:ph idx="1"/>
          </p:nvPr>
        </p:nvSpPr>
        <p:spPr>
          <a:xfrm>
            <a:off x="838200" y="1422212"/>
            <a:ext cx="10515600" cy="4521388"/>
          </a:xfrm>
        </p:spPr>
        <p:txBody>
          <a:bodyPr>
            <a:normAutofit fontScale="85000" lnSpcReduction="10000"/>
          </a:bodyPr>
          <a:lstStyle/>
          <a:p>
            <a:pPr marL="342900" indent="-342900">
              <a:buFont typeface="Arial" panose="020B0604020202020204" pitchFamily="34" charset="0"/>
              <a:buChar char="•"/>
            </a:pPr>
            <a:r>
              <a:rPr lang="en-US" dirty="0"/>
              <a:t>Regulatory</a:t>
            </a:r>
          </a:p>
          <a:p>
            <a:pPr marL="800100" lvl="1" indent="-342900">
              <a:buFont typeface="Arial" panose="020B0604020202020204" pitchFamily="34" charset="0"/>
              <a:buChar char="•"/>
            </a:pPr>
            <a:r>
              <a:rPr lang="en-US" dirty="0"/>
              <a:t>Feasibility analysis team</a:t>
            </a:r>
          </a:p>
          <a:p>
            <a:pPr marL="1084263" lvl="2" indent="-169863">
              <a:buFont typeface="Arial" panose="020B0604020202020204" pitchFamily="34" charset="0"/>
              <a:buChar char="•"/>
            </a:pPr>
            <a:r>
              <a:rPr lang="en-US" dirty="0"/>
              <a:t>Work with PI, sponsor, and clinical team to determine feasibility of a study</a:t>
            </a:r>
          </a:p>
          <a:p>
            <a:pPr marL="1084263" lvl="2" indent="-169863">
              <a:buFont typeface="Arial" panose="020B0604020202020204" pitchFamily="34" charset="0"/>
              <a:buChar char="•"/>
            </a:pPr>
            <a:r>
              <a:rPr lang="en-US" dirty="0"/>
              <a:t>Coordinate pre-site visits </a:t>
            </a:r>
          </a:p>
          <a:p>
            <a:pPr marL="800100" lvl="1" indent="-342900">
              <a:buFont typeface="Arial" panose="020B0604020202020204" pitchFamily="34" charset="0"/>
              <a:buChar char="•"/>
            </a:pPr>
            <a:r>
              <a:rPr lang="en-US" dirty="0"/>
              <a:t>Development of study related documents including eConsent</a:t>
            </a:r>
          </a:p>
          <a:p>
            <a:pPr marL="800100" lvl="1" indent="-342900">
              <a:buFont typeface="Arial" panose="020B0604020202020204" pitchFamily="34" charset="0"/>
              <a:buChar char="•"/>
            </a:pPr>
            <a:r>
              <a:rPr lang="en-US" dirty="0"/>
              <a:t>IRB, NHRO, and UofL Health submissions</a:t>
            </a:r>
          </a:p>
          <a:p>
            <a:pPr marL="800100" lvl="1" indent="-342900">
              <a:lnSpc>
                <a:spcPct val="120000"/>
              </a:lnSpc>
              <a:spcBef>
                <a:spcPts val="0"/>
              </a:spcBef>
              <a:buFont typeface="Arial" panose="020B0604020202020204" pitchFamily="34" charset="0"/>
              <a:buChar char="•"/>
            </a:pPr>
            <a:r>
              <a:rPr lang="en-US" dirty="0"/>
              <a:t>Organize “hand-off” meeting when study is ready for site initiation visit (regulatory, finance, and clinical teams meet to ensure a smooth transition to startup).</a:t>
            </a:r>
          </a:p>
          <a:p>
            <a:pPr marL="800100" lvl="1" indent="-342900">
              <a:buFont typeface="Arial" panose="020B0604020202020204" pitchFamily="34" charset="0"/>
              <a:buChar char="•"/>
            </a:pPr>
            <a:r>
              <a:rPr lang="en-US" dirty="0"/>
              <a:t>Organize and coordinate site initiation visit when study is ready to “go live”</a:t>
            </a:r>
          </a:p>
          <a:p>
            <a:pPr marL="800100" lvl="1" indent="-342900">
              <a:buFont typeface="Arial" panose="020B0604020202020204" pitchFamily="34" charset="0"/>
              <a:buChar char="•"/>
            </a:pPr>
            <a:r>
              <a:rPr lang="en-US" dirty="0"/>
              <a:t>Maintain investigator site file (Complion)</a:t>
            </a:r>
          </a:p>
          <a:p>
            <a:pPr marL="800100" lvl="1" indent="-342900">
              <a:buFont typeface="Arial" panose="020B0604020202020204" pitchFamily="34" charset="0"/>
              <a:buChar char="•"/>
            </a:pPr>
            <a:r>
              <a:rPr lang="en-US" dirty="0"/>
              <a:t>Remote monitoring</a:t>
            </a:r>
          </a:p>
          <a:p>
            <a:pPr marL="800100" lvl="1" indent="-342900">
              <a:buFont typeface="Arial" panose="020B0604020202020204" pitchFamily="34" charset="0"/>
              <a:buChar char="•"/>
            </a:pPr>
            <a:r>
              <a:rPr lang="en-US" dirty="0"/>
              <a:t>Audit support</a:t>
            </a:r>
          </a:p>
          <a:p>
            <a:pPr marL="800100" lvl="1" indent="-342900">
              <a:buFont typeface="Arial" panose="020B0604020202020204" pitchFamily="34" charset="0"/>
              <a:buChar char="•"/>
            </a:pPr>
            <a:r>
              <a:rPr lang="en-US" dirty="0"/>
              <a:t>Other: IRB amendments, CARs, AE/SAE submissions to IRB, DOA logs, etc.</a:t>
            </a:r>
          </a:p>
          <a:p>
            <a:endParaRPr lang="en-US" dirty="0"/>
          </a:p>
        </p:txBody>
      </p:sp>
    </p:spTree>
    <p:extLst>
      <p:ext uri="{BB962C8B-B14F-4D97-AF65-F5344CB8AC3E}">
        <p14:creationId xmlns:p14="http://schemas.microsoft.com/office/powerpoint/2010/main" val="74747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1280-3A16-D7EF-3A64-2E506C652FB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0C09338-1503-C528-6676-4F7087C1CAAE}"/>
              </a:ext>
            </a:extLst>
          </p:cNvPr>
          <p:cNvSpPr>
            <a:spLocks noGrp="1"/>
          </p:cNvSpPr>
          <p:nvPr>
            <p:ph idx="1"/>
          </p:nvPr>
        </p:nvSpPr>
        <p:spPr>
          <a:xfrm>
            <a:off x="838200" y="1534745"/>
            <a:ext cx="10515600" cy="3788509"/>
          </a:xfrm>
        </p:spPr>
        <p:txBody>
          <a:bodyPr/>
          <a:lstStyle/>
          <a:p>
            <a:pPr marL="342900" indent="-342900">
              <a:buFont typeface="Arial" panose="020B0604020202020204" pitchFamily="34" charset="0"/>
              <a:buChar char="•"/>
            </a:pPr>
            <a:r>
              <a:rPr lang="en-US" dirty="0"/>
              <a:t>Introduction </a:t>
            </a:r>
          </a:p>
          <a:p>
            <a:pPr marL="342900" indent="-342900">
              <a:buFont typeface="Arial" panose="020B0604020202020204" pitchFamily="34" charset="0"/>
              <a:buChar char="•"/>
            </a:pPr>
            <a:r>
              <a:rPr lang="en-US" dirty="0"/>
              <a:t>PIRATs</a:t>
            </a:r>
          </a:p>
          <a:p>
            <a:pPr marL="342900" indent="-342900">
              <a:buFont typeface="Arial" panose="020B0604020202020204" pitchFamily="34" charset="0"/>
              <a:buChar char="•"/>
            </a:pPr>
            <a:r>
              <a:rPr lang="en-US" dirty="0"/>
              <a:t>Overview of Pediatrics Basic Science Research Services </a:t>
            </a:r>
          </a:p>
          <a:p>
            <a:pPr marL="342900" indent="-342900">
              <a:buFont typeface="Arial" panose="020B0604020202020204" pitchFamily="34" charset="0"/>
              <a:buChar char="•"/>
            </a:pPr>
            <a:r>
              <a:rPr lang="en-US" dirty="0"/>
              <a:t>Overview of Pediatrics Clinical Research Service</a:t>
            </a:r>
          </a:p>
          <a:p>
            <a:pPr marL="342900" indent="-342900">
              <a:buFont typeface="Arial" panose="020B0604020202020204" pitchFamily="34" charset="0"/>
              <a:buChar char="•"/>
            </a:pPr>
            <a:r>
              <a:rPr lang="en-US" dirty="0"/>
              <a:t>Faculty development</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5446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99016E-C243-2B78-DFFF-712D00A08251}"/>
              </a:ext>
            </a:extLst>
          </p:cNvPr>
          <p:cNvSpPr>
            <a:spLocks noGrp="1"/>
          </p:cNvSpPr>
          <p:nvPr>
            <p:ph type="title"/>
          </p:nvPr>
        </p:nvSpPr>
        <p:spPr/>
        <p:txBody>
          <a:bodyPr/>
          <a:lstStyle/>
          <a:p>
            <a:r>
              <a:rPr lang="en-US" dirty="0"/>
              <a:t>Teams and responsibilities</a:t>
            </a:r>
          </a:p>
        </p:txBody>
      </p:sp>
      <p:sp>
        <p:nvSpPr>
          <p:cNvPr id="7" name="Content Placeholder 6">
            <a:extLst>
              <a:ext uri="{FF2B5EF4-FFF2-40B4-BE49-F238E27FC236}">
                <a16:creationId xmlns:a16="http://schemas.microsoft.com/office/drawing/2014/main" id="{D3CCE073-82E4-AA4C-2913-B685C28F4B4B}"/>
              </a:ext>
            </a:extLst>
          </p:cNvPr>
          <p:cNvSpPr>
            <a:spLocks noGrp="1"/>
          </p:cNvSpPr>
          <p:nvPr>
            <p:ph idx="1"/>
          </p:nvPr>
        </p:nvSpPr>
        <p:spPr>
          <a:xfrm>
            <a:off x="838200" y="1422212"/>
            <a:ext cx="10515600" cy="4395882"/>
          </a:xfrm>
        </p:spPr>
        <p:txBody>
          <a:bodyPr>
            <a:normAutofit/>
          </a:bodyPr>
          <a:lstStyle/>
          <a:p>
            <a:pPr marL="342900" indent="-342900">
              <a:buFont typeface="Arial" panose="020B0604020202020204" pitchFamily="34" charset="0"/>
              <a:buChar char="•"/>
            </a:pPr>
            <a:r>
              <a:rPr lang="en-US" dirty="0"/>
              <a:t>Finance</a:t>
            </a:r>
          </a:p>
          <a:p>
            <a:pPr marL="800100" lvl="1" indent="-342900">
              <a:buFont typeface="Arial" panose="020B0604020202020204" pitchFamily="34" charset="0"/>
              <a:buChar char="•"/>
            </a:pPr>
            <a:r>
              <a:rPr lang="en-US" dirty="0"/>
              <a:t>Budget development/negotiation</a:t>
            </a:r>
          </a:p>
          <a:p>
            <a:pPr marL="800100" lvl="1" indent="-342900">
              <a:buFont typeface="Arial" panose="020B0604020202020204" pitchFamily="34" charset="0"/>
              <a:buChar char="•"/>
            </a:pPr>
            <a:r>
              <a:rPr lang="en-US" dirty="0"/>
              <a:t>Coverage analysis</a:t>
            </a:r>
          </a:p>
          <a:p>
            <a:pPr marL="800100" lvl="1" indent="-342900">
              <a:buFont typeface="Arial" panose="020B0604020202020204" pitchFamily="34" charset="0"/>
              <a:buChar char="•"/>
            </a:pPr>
            <a:r>
              <a:rPr lang="en-US" dirty="0"/>
              <a:t>Contract negotiation and submission</a:t>
            </a:r>
          </a:p>
          <a:p>
            <a:pPr marL="800100" lvl="1" indent="-342900">
              <a:buFont typeface="Arial" panose="020B0604020202020204" pitchFamily="34" charset="0"/>
              <a:buChar char="•"/>
            </a:pPr>
            <a:r>
              <a:rPr lang="en-US" dirty="0"/>
              <a:t>Post-award account management</a:t>
            </a:r>
          </a:p>
          <a:p>
            <a:pPr marL="800100" lvl="1" indent="-342900">
              <a:buFont typeface="Arial" panose="020B0604020202020204" pitchFamily="34" charset="0"/>
              <a:buChar char="•"/>
            </a:pPr>
            <a:r>
              <a:rPr lang="en-US" dirty="0"/>
              <a:t>Reconciliation and closure</a:t>
            </a:r>
          </a:p>
          <a:p>
            <a:pPr marL="800100" lvl="1" indent="-342900">
              <a:buFont typeface="Arial" panose="020B0604020202020204" pitchFamily="34" charset="0"/>
              <a:buChar char="•"/>
            </a:pPr>
            <a:r>
              <a:rPr lang="en-US" dirty="0"/>
              <a:t>Grant submission team (Maria Hill)</a:t>
            </a:r>
          </a:p>
          <a:p>
            <a:pPr marL="1257300" lvl="2" indent="-342900">
              <a:buFont typeface="Arial" panose="020B0604020202020204" pitchFamily="34" charset="0"/>
              <a:buChar char="•"/>
            </a:pPr>
            <a:r>
              <a:rPr lang="en-US" dirty="0"/>
              <a:t>Organizes planning meeting with PI, financial team, clinical team (if applicable), members of Dept of Peds administrative team and other potential collaborators</a:t>
            </a:r>
          </a:p>
          <a:p>
            <a:pPr marL="1257300" lvl="2" indent="-342900">
              <a:buFont typeface="Arial" panose="020B0604020202020204" pitchFamily="34" charset="0"/>
              <a:buChar char="•"/>
            </a:pPr>
            <a:r>
              <a:rPr lang="en-US" dirty="0"/>
              <a:t>Coordinates grant preparation and submission</a:t>
            </a:r>
          </a:p>
          <a:p>
            <a:endParaRPr lang="en-US" dirty="0"/>
          </a:p>
        </p:txBody>
      </p:sp>
    </p:spTree>
    <p:extLst>
      <p:ext uri="{BB962C8B-B14F-4D97-AF65-F5344CB8AC3E}">
        <p14:creationId xmlns:p14="http://schemas.microsoft.com/office/powerpoint/2010/main" val="405091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99016E-C243-2B78-DFFF-712D00A08251}"/>
              </a:ext>
            </a:extLst>
          </p:cNvPr>
          <p:cNvSpPr>
            <a:spLocks noGrp="1"/>
          </p:cNvSpPr>
          <p:nvPr>
            <p:ph type="title"/>
          </p:nvPr>
        </p:nvSpPr>
        <p:spPr/>
        <p:txBody>
          <a:bodyPr/>
          <a:lstStyle/>
          <a:p>
            <a:r>
              <a:rPr lang="en-US" dirty="0"/>
              <a:t>Teams and responsibilities</a:t>
            </a:r>
          </a:p>
        </p:txBody>
      </p:sp>
      <p:sp>
        <p:nvSpPr>
          <p:cNvPr id="7" name="Content Placeholder 6">
            <a:extLst>
              <a:ext uri="{FF2B5EF4-FFF2-40B4-BE49-F238E27FC236}">
                <a16:creationId xmlns:a16="http://schemas.microsoft.com/office/drawing/2014/main" id="{D3CCE073-82E4-AA4C-2913-B685C28F4B4B}"/>
              </a:ext>
            </a:extLst>
          </p:cNvPr>
          <p:cNvSpPr>
            <a:spLocks noGrp="1"/>
          </p:cNvSpPr>
          <p:nvPr>
            <p:ph idx="1"/>
          </p:nvPr>
        </p:nvSpPr>
        <p:spPr>
          <a:xfrm>
            <a:off x="838200" y="1341530"/>
            <a:ext cx="10515600" cy="4691717"/>
          </a:xfrm>
          <a:ln>
            <a:solidFill>
              <a:schemeClr val="accent1"/>
            </a:solidFill>
          </a:ln>
        </p:spPr>
        <p:txBody>
          <a:bodyPr>
            <a:normAutofit fontScale="92500" lnSpcReduction="20000"/>
          </a:bodyPr>
          <a:lstStyle/>
          <a:p>
            <a:pPr marL="342900" indent="-342900">
              <a:buFont typeface="Arial" panose="020B0604020202020204" pitchFamily="34" charset="0"/>
              <a:buChar char="•"/>
            </a:pPr>
            <a:r>
              <a:rPr lang="en-US" dirty="0"/>
              <a:t>Clinical Teams (Inpatient and Outpatient)	</a:t>
            </a:r>
          </a:p>
          <a:p>
            <a:pPr marL="800100" lvl="1" indent="-342900">
              <a:buFont typeface="Arial" panose="020B0604020202020204" pitchFamily="34" charset="0"/>
              <a:buChar char="•"/>
            </a:pPr>
            <a:r>
              <a:rPr lang="en-US" dirty="0"/>
              <a:t>Pre-screening, screening, recruitment, and retention </a:t>
            </a:r>
          </a:p>
          <a:p>
            <a:pPr marL="800100" lvl="1" indent="-342900">
              <a:buFont typeface="Arial" panose="020B0604020202020204" pitchFamily="34" charset="0"/>
              <a:buChar char="•"/>
            </a:pPr>
            <a:r>
              <a:rPr lang="en-US" dirty="0"/>
              <a:t>Schedule and conduct study visits and procedures/coordinate procedures</a:t>
            </a:r>
          </a:p>
          <a:p>
            <a:pPr marL="800100" lvl="1" indent="-342900">
              <a:buFont typeface="Arial" panose="020B0604020202020204" pitchFamily="34" charset="0"/>
              <a:buChar char="•"/>
            </a:pPr>
            <a:r>
              <a:rPr lang="en-US" dirty="0"/>
              <a:t>Source documentation and verification</a:t>
            </a:r>
          </a:p>
          <a:p>
            <a:pPr marL="800100" lvl="1" indent="-342900">
              <a:buFont typeface="Arial" panose="020B0604020202020204" pitchFamily="34" charset="0"/>
              <a:buChar char="•"/>
            </a:pPr>
            <a:r>
              <a:rPr lang="en-US" dirty="0"/>
              <a:t>Data entry in eCRF or on paper</a:t>
            </a:r>
          </a:p>
          <a:p>
            <a:pPr marL="800100" lvl="1" indent="-342900">
              <a:buFont typeface="Arial" panose="020B0604020202020204" pitchFamily="34" charset="0"/>
              <a:buChar char="•"/>
            </a:pPr>
            <a:r>
              <a:rPr lang="en-US" dirty="0"/>
              <a:t>Sponsor/monitor visit coordination and conduct</a:t>
            </a:r>
          </a:p>
          <a:p>
            <a:pPr marL="800100" lvl="1" indent="-342900">
              <a:buFont typeface="Arial" panose="020B0604020202020204" pitchFamily="34" charset="0"/>
              <a:buChar char="•"/>
            </a:pPr>
            <a:r>
              <a:rPr lang="en-US" dirty="0"/>
              <a:t>Participant stipends</a:t>
            </a:r>
          </a:p>
          <a:p>
            <a:pPr marL="800100" lvl="1" indent="-342900">
              <a:buFont typeface="Arial" panose="020B0604020202020204" pitchFamily="34" charset="0"/>
              <a:buChar char="•"/>
            </a:pPr>
            <a:r>
              <a:rPr lang="en-US" dirty="0"/>
              <a:t>Drug/device accountability and administration</a:t>
            </a:r>
          </a:p>
          <a:p>
            <a:pPr marL="1257300" lvl="2" indent="-342900">
              <a:buFont typeface="Arial" panose="020B0604020202020204" pitchFamily="34" charset="0"/>
              <a:buChar char="•"/>
            </a:pPr>
            <a:r>
              <a:rPr lang="en-US" dirty="0"/>
              <a:t>Coordinate dispensing with pharmacist</a:t>
            </a:r>
          </a:p>
          <a:p>
            <a:pPr marL="800100" lvl="1" indent="-342900">
              <a:buFont typeface="Arial" panose="020B0604020202020204" pitchFamily="34" charset="0"/>
              <a:buChar char="•"/>
            </a:pPr>
            <a:r>
              <a:rPr lang="en-US" dirty="0"/>
              <a:t>Specimen processing, packing, and shipping</a:t>
            </a:r>
          </a:p>
          <a:p>
            <a:pPr marL="800100" lvl="1" indent="-342900">
              <a:buFont typeface="Arial" panose="020B0604020202020204" pitchFamily="34" charset="0"/>
              <a:buChar char="•"/>
            </a:pPr>
            <a:r>
              <a:rPr lang="en-US" dirty="0"/>
              <a:t>Data query resolution</a:t>
            </a:r>
          </a:p>
          <a:p>
            <a:pPr marL="800100" lvl="1" indent="-342900">
              <a:buFont typeface="Arial" panose="020B0604020202020204" pitchFamily="34" charset="0"/>
              <a:buChar char="•"/>
            </a:pPr>
            <a:r>
              <a:rPr lang="en-US" dirty="0"/>
              <a:t>AE and SAE reporting (including keeping PI informed)</a:t>
            </a:r>
          </a:p>
          <a:p>
            <a:pPr marL="800100" lvl="1" indent="-342900">
              <a:buFont typeface="Arial" panose="020B0604020202020204" pitchFamily="34" charset="0"/>
              <a:buChar char="•"/>
            </a:pPr>
            <a:r>
              <a:rPr lang="en-US" dirty="0"/>
              <a:t>Close-out visit coordination</a:t>
            </a:r>
          </a:p>
          <a:p>
            <a:pPr marL="800100" lvl="1" indent="-342900">
              <a:buFont typeface="Arial" panose="020B0604020202020204" pitchFamily="34" charset="0"/>
              <a:buChar char="•"/>
            </a:pPr>
            <a:r>
              <a:rPr lang="en-US" dirty="0"/>
              <a:t>Attend Investigator meeting, site initiation visit, monitor visits, audit visits, and close-out visits</a:t>
            </a:r>
          </a:p>
          <a:p>
            <a:pPr marL="800100"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2781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99016E-C243-2B78-DFFF-712D00A08251}"/>
              </a:ext>
            </a:extLst>
          </p:cNvPr>
          <p:cNvSpPr>
            <a:spLocks noGrp="1"/>
          </p:cNvSpPr>
          <p:nvPr>
            <p:ph type="title"/>
          </p:nvPr>
        </p:nvSpPr>
        <p:spPr/>
        <p:txBody>
          <a:bodyPr/>
          <a:lstStyle/>
          <a:p>
            <a:r>
              <a:rPr lang="en-US" dirty="0"/>
              <a:t>Teams and responsibilities</a:t>
            </a:r>
          </a:p>
        </p:txBody>
      </p:sp>
      <p:sp>
        <p:nvSpPr>
          <p:cNvPr id="7" name="Content Placeholder 6">
            <a:extLst>
              <a:ext uri="{FF2B5EF4-FFF2-40B4-BE49-F238E27FC236}">
                <a16:creationId xmlns:a16="http://schemas.microsoft.com/office/drawing/2014/main" id="{D3CCE073-82E4-AA4C-2913-B685C28F4B4B}"/>
              </a:ext>
            </a:extLst>
          </p:cNvPr>
          <p:cNvSpPr>
            <a:spLocks noGrp="1"/>
          </p:cNvSpPr>
          <p:nvPr>
            <p:ph idx="1"/>
          </p:nvPr>
        </p:nvSpPr>
        <p:spPr>
          <a:xfrm>
            <a:off x="838200" y="1341530"/>
            <a:ext cx="10515600" cy="4387466"/>
          </a:xfrm>
          <a:ln>
            <a:solidFill>
              <a:schemeClr val="accent1"/>
            </a:solidFill>
          </a:ln>
        </p:spPr>
        <p:txBody>
          <a:bodyPr>
            <a:normAutofit lnSpcReduction="10000"/>
          </a:bodyPr>
          <a:lstStyle/>
          <a:p>
            <a:pPr marL="342900" indent="-342900">
              <a:buFont typeface="Arial" panose="020B0604020202020204" pitchFamily="34" charset="0"/>
              <a:buChar char="•"/>
            </a:pPr>
            <a:r>
              <a:rPr lang="en-US" dirty="0"/>
              <a:t>Interdisciplinary Research Group (IRG): led by Debbie Davis, PhD</a:t>
            </a:r>
          </a:p>
          <a:p>
            <a:pPr marL="800100" lvl="1" indent="-342900">
              <a:buFont typeface="Arial" panose="020B0604020202020204" pitchFamily="34" charset="0"/>
              <a:buChar char="•"/>
            </a:pPr>
            <a:r>
              <a:rPr lang="en-US" b="0" dirty="0"/>
              <a:t>Formerly known as Child and Adolescent Health Research Design and Support Unit (CAHRDS)</a:t>
            </a:r>
          </a:p>
          <a:p>
            <a:pPr marL="800100" lvl="1" indent="-342900">
              <a:buFont typeface="Arial" panose="020B0604020202020204" pitchFamily="34" charset="0"/>
              <a:buChar char="•"/>
            </a:pPr>
            <a:r>
              <a:rPr lang="en-US" dirty="0"/>
              <a:t>Goal: </a:t>
            </a:r>
            <a:r>
              <a:rPr lang="en-US" b="0" i="0" dirty="0">
                <a:solidFill>
                  <a:srgbClr val="333333"/>
                </a:solidFill>
                <a:effectLst/>
                <a:highlight>
                  <a:srgbClr val="FFFFFF"/>
                </a:highlight>
                <a:latin typeface="Helvetica Neue"/>
              </a:rPr>
              <a:t>improve effectiveness, quality, safety, and delivery of health care and promote optimal health for all children in Kentucky. </a:t>
            </a:r>
          </a:p>
          <a:p>
            <a:pPr marL="800100" lvl="1" indent="-342900">
              <a:buFont typeface="Arial" panose="020B0604020202020204" pitchFamily="34" charset="0"/>
              <a:buChar char="•"/>
            </a:pPr>
            <a:r>
              <a:rPr lang="en-US" dirty="0">
                <a:solidFill>
                  <a:srgbClr val="333333"/>
                </a:solidFill>
                <a:highlight>
                  <a:srgbClr val="FFFFFF"/>
                </a:highlight>
                <a:latin typeface="Helvetica Neue"/>
              </a:rPr>
              <a:t>Purpose</a:t>
            </a:r>
            <a:r>
              <a:rPr lang="en-US" b="0" dirty="0">
                <a:solidFill>
                  <a:srgbClr val="333333"/>
                </a:solidFill>
                <a:highlight>
                  <a:srgbClr val="FFFFFF"/>
                </a:highlight>
                <a:latin typeface="Helvetica Neue"/>
              </a:rPr>
              <a:t>: maximize departmental scholarly productivity </a:t>
            </a:r>
          </a:p>
          <a:p>
            <a:pPr marL="1257300" lvl="2" indent="-342900">
              <a:buFont typeface="Arial" panose="020B0604020202020204" pitchFamily="34" charset="0"/>
              <a:buChar char="•"/>
            </a:pPr>
            <a:r>
              <a:rPr lang="en-US" b="0" dirty="0">
                <a:solidFill>
                  <a:srgbClr val="333333"/>
                </a:solidFill>
                <a:highlight>
                  <a:srgbClr val="FFFFFF"/>
                </a:highlight>
                <a:latin typeface="Helvetica Neue"/>
              </a:rPr>
              <a:t>Collaborations</a:t>
            </a:r>
          </a:p>
          <a:p>
            <a:pPr marL="1257300" lvl="2" indent="-342900">
              <a:buFont typeface="Arial" panose="020B0604020202020204" pitchFamily="34" charset="0"/>
              <a:buChar char="•"/>
            </a:pPr>
            <a:r>
              <a:rPr lang="en-US" b="0" dirty="0">
                <a:solidFill>
                  <a:srgbClr val="333333"/>
                </a:solidFill>
                <a:highlight>
                  <a:srgbClr val="FFFFFF"/>
                </a:highlight>
                <a:latin typeface="Helvetica Neue"/>
              </a:rPr>
              <a:t>Study design and methodology development</a:t>
            </a:r>
          </a:p>
          <a:p>
            <a:pPr marL="1257300" lvl="2" indent="-342900">
              <a:buFont typeface="Arial" panose="020B0604020202020204" pitchFamily="34" charset="0"/>
              <a:buChar char="•"/>
            </a:pPr>
            <a:r>
              <a:rPr lang="en-US" b="0" dirty="0">
                <a:solidFill>
                  <a:srgbClr val="333333"/>
                </a:solidFill>
                <a:highlight>
                  <a:srgbClr val="FFFFFF"/>
                </a:highlight>
                <a:latin typeface="Helvetica Neue"/>
              </a:rPr>
              <a:t>Study implementation</a:t>
            </a:r>
          </a:p>
          <a:p>
            <a:pPr marL="1257300" lvl="2" indent="-342900">
              <a:buFont typeface="Arial" panose="020B0604020202020204" pitchFamily="34" charset="0"/>
              <a:buChar char="•"/>
            </a:pPr>
            <a:r>
              <a:rPr lang="en-US" b="0" dirty="0">
                <a:solidFill>
                  <a:srgbClr val="333333"/>
                </a:solidFill>
                <a:highlight>
                  <a:srgbClr val="FFFFFF"/>
                </a:highlight>
                <a:latin typeface="Helvetica Neue"/>
              </a:rPr>
              <a:t>Data analysis</a:t>
            </a:r>
          </a:p>
          <a:p>
            <a:pPr marL="1257300" lvl="2" indent="-342900">
              <a:buFont typeface="Arial" panose="020B0604020202020204" pitchFamily="34" charset="0"/>
              <a:buChar char="•"/>
            </a:pPr>
            <a:r>
              <a:rPr lang="en-US" b="0" dirty="0">
                <a:solidFill>
                  <a:srgbClr val="333333"/>
                </a:solidFill>
                <a:highlight>
                  <a:srgbClr val="FFFFFF"/>
                </a:highlight>
                <a:latin typeface="Helvetica Neue"/>
              </a:rPr>
              <a:t>Manuscript preparation</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Submit request through Access to Services: </a:t>
            </a:r>
            <a:r>
              <a:rPr lang="en-US" sz="1900" dirty="0">
                <a:hlinkClick r:id="rId2"/>
              </a:rPr>
              <a:t>https://HelpMeNCRI.org/</a:t>
            </a:r>
            <a:endParaRPr lang="en-US" sz="1900" dirty="0"/>
          </a:p>
          <a:p>
            <a:pPr marL="800100" lvl="1" indent="-342900">
              <a:buFont typeface="Arial" panose="020B0604020202020204" pitchFamily="34" charset="0"/>
              <a:buChar char="•"/>
            </a:pPr>
            <a:endParaRPr lang="en-US" b="0" dirty="0">
              <a:solidFill>
                <a:srgbClr val="333333"/>
              </a:solidFill>
              <a:highlight>
                <a:srgbClr val="FFFFFF"/>
              </a:highlight>
              <a:latin typeface="Helvetica Neue"/>
            </a:endParaRPr>
          </a:p>
          <a:p>
            <a:pPr marL="1257300" lvl="2" indent="-342900">
              <a:buFont typeface="Arial" panose="020B0604020202020204" pitchFamily="34" charset="0"/>
              <a:buChar char="•"/>
            </a:pPr>
            <a:endParaRPr lang="en-US" b="0" dirty="0">
              <a:solidFill>
                <a:srgbClr val="333333"/>
              </a:solidFill>
              <a:highlight>
                <a:srgbClr val="FFFFFF"/>
              </a:highlight>
              <a:latin typeface="Helvetica Neue"/>
            </a:endParaRPr>
          </a:p>
          <a:p>
            <a:pPr marL="1257300" lvl="2"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59870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99016E-C243-2B78-DFFF-712D00A08251}"/>
              </a:ext>
            </a:extLst>
          </p:cNvPr>
          <p:cNvSpPr>
            <a:spLocks noGrp="1"/>
          </p:cNvSpPr>
          <p:nvPr>
            <p:ph type="title"/>
          </p:nvPr>
        </p:nvSpPr>
        <p:spPr/>
        <p:txBody>
          <a:bodyPr/>
          <a:lstStyle/>
          <a:p>
            <a:r>
              <a:rPr lang="en-US" dirty="0"/>
              <a:t>Teams and responsibilities</a:t>
            </a:r>
          </a:p>
        </p:txBody>
      </p:sp>
      <p:sp>
        <p:nvSpPr>
          <p:cNvPr id="7" name="Content Placeholder 6">
            <a:extLst>
              <a:ext uri="{FF2B5EF4-FFF2-40B4-BE49-F238E27FC236}">
                <a16:creationId xmlns:a16="http://schemas.microsoft.com/office/drawing/2014/main" id="{D3CCE073-82E4-AA4C-2913-B685C28F4B4B}"/>
              </a:ext>
            </a:extLst>
          </p:cNvPr>
          <p:cNvSpPr>
            <a:spLocks noGrp="1"/>
          </p:cNvSpPr>
          <p:nvPr>
            <p:ph idx="1"/>
          </p:nvPr>
        </p:nvSpPr>
        <p:spPr>
          <a:xfrm>
            <a:off x="838200" y="1341530"/>
            <a:ext cx="10515600" cy="4462111"/>
          </a:xfrm>
          <a:ln>
            <a:solidFill>
              <a:schemeClr val="accent1"/>
            </a:solidFill>
          </a:ln>
        </p:spPr>
        <p:txBody>
          <a:bodyPr>
            <a:normAutofit/>
          </a:bodyPr>
          <a:lstStyle/>
          <a:p>
            <a:pPr marL="342900" indent="-342900">
              <a:buFont typeface="Arial" panose="020B0604020202020204" pitchFamily="34" charset="0"/>
              <a:buChar char="•"/>
            </a:pPr>
            <a:r>
              <a:rPr lang="en-US" dirty="0"/>
              <a:t>IRG Staff: </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Manager: Sarah Deans</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Cohort Study Team (Twins Study-NIH funded) (2)</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Psychometricians (2)</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Qualitative team (2)</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Program managers (3)</a:t>
            </a:r>
          </a:p>
          <a:p>
            <a:pPr marL="1257300" lvl="2" indent="-342900">
              <a:buFont typeface="Arial" panose="020B0604020202020204" pitchFamily="34" charset="0"/>
              <a:buChar char="•"/>
            </a:pPr>
            <a:r>
              <a:rPr lang="en-US" b="0" dirty="0">
                <a:solidFill>
                  <a:srgbClr val="333333"/>
                </a:solidFill>
                <a:highlight>
                  <a:srgbClr val="FFFFFF"/>
                </a:highlight>
                <a:latin typeface="Helvetica Neue"/>
              </a:rPr>
              <a:t>PPN study HRSA—Dr. Mary Fallat</a:t>
            </a:r>
          </a:p>
          <a:p>
            <a:pPr marL="800100" lvl="1" indent="-342900">
              <a:buFont typeface="Arial" panose="020B0604020202020204" pitchFamily="34" charset="0"/>
              <a:buChar char="•"/>
            </a:pPr>
            <a:r>
              <a:rPr lang="en-US" b="0" dirty="0" err="1">
                <a:solidFill>
                  <a:srgbClr val="333333"/>
                </a:solidFill>
                <a:highlight>
                  <a:srgbClr val="FFFFFF"/>
                </a:highlight>
                <a:latin typeface="Helvetica Neue"/>
              </a:rPr>
              <a:t>Biostatistians</a:t>
            </a:r>
            <a:r>
              <a:rPr lang="en-US" b="0" dirty="0">
                <a:solidFill>
                  <a:srgbClr val="333333"/>
                </a:solidFill>
                <a:highlight>
                  <a:srgbClr val="FFFFFF"/>
                </a:highlight>
                <a:latin typeface="Helvetica Neue"/>
              </a:rPr>
              <a:t> through NCRI</a:t>
            </a:r>
          </a:p>
          <a:p>
            <a:pPr marL="1257300" lvl="2"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3637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99016E-C243-2B78-DFFF-712D00A08251}"/>
              </a:ext>
            </a:extLst>
          </p:cNvPr>
          <p:cNvSpPr>
            <a:spLocks noGrp="1"/>
          </p:cNvSpPr>
          <p:nvPr>
            <p:ph type="title"/>
          </p:nvPr>
        </p:nvSpPr>
        <p:spPr/>
        <p:txBody>
          <a:bodyPr/>
          <a:lstStyle/>
          <a:p>
            <a:r>
              <a:rPr lang="en-US" dirty="0"/>
              <a:t>Teams and responsibilities</a:t>
            </a:r>
          </a:p>
        </p:txBody>
      </p:sp>
      <p:sp>
        <p:nvSpPr>
          <p:cNvPr id="7" name="Content Placeholder 6">
            <a:extLst>
              <a:ext uri="{FF2B5EF4-FFF2-40B4-BE49-F238E27FC236}">
                <a16:creationId xmlns:a16="http://schemas.microsoft.com/office/drawing/2014/main" id="{D3CCE073-82E4-AA4C-2913-B685C28F4B4B}"/>
              </a:ext>
            </a:extLst>
          </p:cNvPr>
          <p:cNvSpPr>
            <a:spLocks noGrp="1"/>
          </p:cNvSpPr>
          <p:nvPr>
            <p:ph idx="1"/>
          </p:nvPr>
        </p:nvSpPr>
        <p:spPr>
          <a:xfrm>
            <a:off x="838200" y="1341530"/>
            <a:ext cx="10515600" cy="4387466"/>
          </a:xfrm>
          <a:ln>
            <a:solidFill>
              <a:schemeClr val="accent1"/>
            </a:solidFill>
          </a:ln>
        </p:spPr>
        <p:txBody>
          <a:bodyPr>
            <a:normAutofit/>
          </a:bodyPr>
          <a:lstStyle/>
          <a:p>
            <a:pPr marL="342900" indent="-342900">
              <a:buFont typeface="Arial" panose="020B0604020202020204" pitchFamily="34" charset="0"/>
              <a:buChar char="•"/>
            </a:pPr>
            <a:r>
              <a:rPr lang="en-US" dirty="0"/>
              <a:t>Domains of IRG research:</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Comparative effectiveness studies</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Economic/cost analysis studies</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Patient-centered outcomes</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Medical informatics</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Implementation/dissemination research</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Epidemiological</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QI </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Medical education research</a:t>
            </a:r>
          </a:p>
          <a:p>
            <a:pPr marL="800100" lvl="1" indent="-342900">
              <a:buFont typeface="Arial" panose="020B0604020202020204" pitchFamily="34" charset="0"/>
              <a:buChar char="•"/>
            </a:pPr>
            <a:r>
              <a:rPr lang="en-US" b="0" dirty="0">
                <a:solidFill>
                  <a:srgbClr val="333333"/>
                </a:solidFill>
                <a:highlight>
                  <a:srgbClr val="FFFFFF"/>
                </a:highlight>
                <a:latin typeface="Helvetica Neue"/>
              </a:rPr>
              <a:t>Outcomes research</a:t>
            </a:r>
          </a:p>
          <a:p>
            <a:pPr marL="1257300" lvl="2"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275532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9DFC9-1B92-7E60-7003-87A65AC8E379}"/>
              </a:ext>
            </a:extLst>
          </p:cNvPr>
          <p:cNvSpPr>
            <a:spLocks noGrp="1"/>
          </p:cNvSpPr>
          <p:nvPr>
            <p:ph type="title"/>
          </p:nvPr>
        </p:nvSpPr>
        <p:spPr/>
        <p:txBody>
          <a:bodyPr/>
          <a:lstStyle/>
          <a:p>
            <a:r>
              <a:rPr lang="en-US" dirty="0"/>
              <a:t>How do faculty get support from NCRI?</a:t>
            </a:r>
          </a:p>
        </p:txBody>
      </p:sp>
      <p:sp>
        <p:nvSpPr>
          <p:cNvPr id="7" name="Content Placeholder 6">
            <a:extLst>
              <a:ext uri="{FF2B5EF4-FFF2-40B4-BE49-F238E27FC236}">
                <a16:creationId xmlns:a16="http://schemas.microsoft.com/office/drawing/2014/main" id="{08629674-3EC8-9168-E672-64BC2FE9DBE9}"/>
              </a:ext>
            </a:extLst>
          </p:cNvPr>
          <p:cNvSpPr>
            <a:spLocks noGrp="1"/>
          </p:cNvSpPr>
          <p:nvPr>
            <p:ph idx="1"/>
          </p:nvPr>
        </p:nvSpPr>
        <p:spPr/>
        <p:txBody>
          <a:bodyPr anchor="ctr"/>
          <a:lstStyle/>
          <a:p>
            <a:pPr algn="ctr"/>
            <a:r>
              <a:rPr lang="en-US" sz="3600" dirty="0">
                <a:hlinkClick r:id="rId2"/>
              </a:rPr>
              <a:t>https://</a:t>
            </a:r>
            <a:r>
              <a:rPr lang="en-US" sz="5400" dirty="0">
                <a:hlinkClick r:id="rId2"/>
              </a:rPr>
              <a:t>HelpMeNCRI</a:t>
            </a:r>
            <a:r>
              <a:rPr lang="en-US" sz="3600" dirty="0">
                <a:hlinkClick r:id="rId2"/>
              </a:rPr>
              <a:t>.org/</a:t>
            </a:r>
            <a:endParaRPr lang="en-US" sz="3600" dirty="0"/>
          </a:p>
          <a:p>
            <a:pPr algn="ctr"/>
            <a:endParaRPr lang="en-US" sz="6600" dirty="0"/>
          </a:p>
          <a:p>
            <a:endParaRPr lang="en-US" dirty="0"/>
          </a:p>
        </p:txBody>
      </p:sp>
    </p:spTree>
    <p:extLst>
      <p:ext uri="{BB962C8B-B14F-4D97-AF65-F5344CB8AC3E}">
        <p14:creationId xmlns:p14="http://schemas.microsoft.com/office/powerpoint/2010/main" val="251646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9DFC9-1B92-7E60-7003-87A65AC8E379}"/>
              </a:ext>
            </a:extLst>
          </p:cNvPr>
          <p:cNvSpPr>
            <a:spLocks noGrp="1"/>
          </p:cNvSpPr>
          <p:nvPr>
            <p:ph type="title"/>
          </p:nvPr>
        </p:nvSpPr>
        <p:spPr/>
        <p:txBody>
          <a:bodyPr/>
          <a:lstStyle/>
          <a:p>
            <a:r>
              <a:rPr lang="en-US" dirty="0"/>
              <a:t>How do faculty get support from NCRI?</a:t>
            </a:r>
          </a:p>
        </p:txBody>
      </p:sp>
      <p:pic>
        <p:nvPicPr>
          <p:cNvPr id="5" name="Picture 4">
            <a:extLst>
              <a:ext uri="{FF2B5EF4-FFF2-40B4-BE49-F238E27FC236}">
                <a16:creationId xmlns:a16="http://schemas.microsoft.com/office/drawing/2014/main" id="{C7B6DEB6-AD26-4EF2-B8F8-ABD71C9F19A0}"/>
              </a:ext>
            </a:extLst>
          </p:cNvPr>
          <p:cNvPicPr>
            <a:picLocks noChangeAspect="1"/>
          </p:cNvPicPr>
          <p:nvPr/>
        </p:nvPicPr>
        <p:blipFill>
          <a:blip r:embed="rId2"/>
          <a:stretch>
            <a:fillRect/>
          </a:stretch>
        </p:blipFill>
        <p:spPr>
          <a:xfrm>
            <a:off x="1945860" y="1366675"/>
            <a:ext cx="7798215" cy="4619566"/>
          </a:xfrm>
          <a:prstGeom prst="rect">
            <a:avLst/>
          </a:prstGeom>
        </p:spPr>
      </p:pic>
    </p:spTree>
    <p:extLst>
      <p:ext uri="{BB962C8B-B14F-4D97-AF65-F5344CB8AC3E}">
        <p14:creationId xmlns:p14="http://schemas.microsoft.com/office/powerpoint/2010/main" val="187924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9DFC9-1B92-7E60-7003-87A65AC8E379}"/>
              </a:ext>
            </a:extLst>
          </p:cNvPr>
          <p:cNvSpPr>
            <a:spLocks noGrp="1"/>
          </p:cNvSpPr>
          <p:nvPr>
            <p:ph type="title"/>
          </p:nvPr>
        </p:nvSpPr>
        <p:spPr/>
        <p:txBody>
          <a:bodyPr/>
          <a:lstStyle/>
          <a:p>
            <a:r>
              <a:rPr lang="en-US" dirty="0"/>
              <a:t>Support from NCRI</a:t>
            </a:r>
          </a:p>
        </p:txBody>
      </p:sp>
      <p:pic>
        <p:nvPicPr>
          <p:cNvPr id="3" name="Picture 2">
            <a:extLst>
              <a:ext uri="{FF2B5EF4-FFF2-40B4-BE49-F238E27FC236}">
                <a16:creationId xmlns:a16="http://schemas.microsoft.com/office/drawing/2014/main" id="{F0AC14A9-342D-336F-6EE1-5C62327A2DBF}"/>
              </a:ext>
            </a:extLst>
          </p:cNvPr>
          <p:cNvPicPr>
            <a:picLocks noChangeAspect="1"/>
          </p:cNvPicPr>
          <p:nvPr/>
        </p:nvPicPr>
        <p:blipFill>
          <a:blip r:embed="rId2"/>
          <a:stretch>
            <a:fillRect/>
          </a:stretch>
        </p:blipFill>
        <p:spPr>
          <a:xfrm>
            <a:off x="1945341" y="1318237"/>
            <a:ext cx="8603992" cy="4481927"/>
          </a:xfrm>
          <a:prstGeom prst="rect">
            <a:avLst/>
          </a:prstGeom>
        </p:spPr>
      </p:pic>
    </p:spTree>
    <p:extLst>
      <p:ext uri="{BB962C8B-B14F-4D97-AF65-F5344CB8AC3E}">
        <p14:creationId xmlns:p14="http://schemas.microsoft.com/office/powerpoint/2010/main" val="217658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9DFC9-1B92-7E60-7003-87A65AC8E379}"/>
              </a:ext>
            </a:extLst>
          </p:cNvPr>
          <p:cNvSpPr>
            <a:spLocks noGrp="1"/>
          </p:cNvSpPr>
          <p:nvPr>
            <p:ph type="title"/>
          </p:nvPr>
        </p:nvSpPr>
        <p:spPr/>
        <p:txBody>
          <a:bodyPr/>
          <a:lstStyle/>
          <a:p>
            <a:r>
              <a:rPr lang="en-US" dirty="0"/>
              <a:t>Support from NCRI</a:t>
            </a:r>
          </a:p>
        </p:txBody>
      </p:sp>
      <p:pic>
        <p:nvPicPr>
          <p:cNvPr id="4" name="Picture 3">
            <a:extLst>
              <a:ext uri="{FF2B5EF4-FFF2-40B4-BE49-F238E27FC236}">
                <a16:creationId xmlns:a16="http://schemas.microsoft.com/office/drawing/2014/main" id="{F4C2BCA3-496A-A219-F2A2-11A1A2A2B058}"/>
              </a:ext>
            </a:extLst>
          </p:cNvPr>
          <p:cNvPicPr>
            <a:picLocks noChangeAspect="1"/>
          </p:cNvPicPr>
          <p:nvPr/>
        </p:nvPicPr>
        <p:blipFill>
          <a:blip r:embed="rId2"/>
          <a:stretch>
            <a:fillRect/>
          </a:stretch>
        </p:blipFill>
        <p:spPr>
          <a:xfrm>
            <a:off x="2213362" y="1335728"/>
            <a:ext cx="7907791" cy="4652696"/>
          </a:xfrm>
          <a:prstGeom prst="rect">
            <a:avLst/>
          </a:prstGeom>
        </p:spPr>
      </p:pic>
    </p:spTree>
    <p:extLst>
      <p:ext uri="{BB962C8B-B14F-4D97-AF65-F5344CB8AC3E}">
        <p14:creationId xmlns:p14="http://schemas.microsoft.com/office/powerpoint/2010/main" val="1412191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9DFC9-1B92-7E60-7003-87A65AC8E379}"/>
              </a:ext>
            </a:extLst>
          </p:cNvPr>
          <p:cNvSpPr>
            <a:spLocks noGrp="1"/>
          </p:cNvSpPr>
          <p:nvPr>
            <p:ph type="title"/>
          </p:nvPr>
        </p:nvSpPr>
        <p:spPr/>
        <p:txBody>
          <a:bodyPr/>
          <a:lstStyle/>
          <a:p>
            <a:r>
              <a:rPr lang="en-US" dirty="0"/>
              <a:t>Support from NCRI</a:t>
            </a:r>
          </a:p>
        </p:txBody>
      </p:sp>
      <p:pic>
        <p:nvPicPr>
          <p:cNvPr id="3" name="Picture 2">
            <a:extLst>
              <a:ext uri="{FF2B5EF4-FFF2-40B4-BE49-F238E27FC236}">
                <a16:creationId xmlns:a16="http://schemas.microsoft.com/office/drawing/2014/main" id="{205328F9-07B5-18C7-7023-1C6C99290916}"/>
              </a:ext>
            </a:extLst>
          </p:cNvPr>
          <p:cNvPicPr>
            <a:picLocks noChangeAspect="1"/>
          </p:cNvPicPr>
          <p:nvPr/>
        </p:nvPicPr>
        <p:blipFill>
          <a:blip r:embed="rId2"/>
          <a:stretch>
            <a:fillRect/>
          </a:stretch>
        </p:blipFill>
        <p:spPr>
          <a:xfrm>
            <a:off x="1658471" y="1323728"/>
            <a:ext cx="8328211" cy="4622157"/>
          </a:xfrm>
          <a:prstGeom prst="rect">
            <a:avLst/>
          </a:prstGeom>
        </p:spPr>
      </p:pic>
    </p:spTree>
    <p:extLst>
      <p:ext uri="{BB962C8B-B14F-4D97-AF65-F5344CB8AC3E}">
        <p14:creationId xmlns:p14="http://schemas.microsoft.com/office/powerpoint/2010/main" val="39187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C9DB4F-E8F2-44F0-EC8F-A926A2BBA17C}"/>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BC9E72AD-D5E8-74CF-10E5-E02EF212F5BF}"/>
              </a:ext>
            </a:extLst>
          </p:cNvPr>
          <p:cNvSpPr>
            <a:spLocks noGrp="1"/>
          </p:cNvSpPr>
          <p:nvPr>
            <p:ph idx="1"/>
          </p:nvPr>
        </p:nvSpPr>
        <p:spPr>
          <a:xfrm>
            <a:off x="838200" y="1385765"/>
            <a:ext cx="10515600" cy="4538380"/>
          </a:xfrm>
        </p:spPr>
        <p:txBody>
          <a:bodyPr>
            <a:normAutofit fontScale="92500" lnSpcReduction="20000"/>
          </a:bodyPr>
          <a:lstStyle/>
          <a:p>
            <a:pPr marL="342900" indent="-342900">
              <a:buFont typeface="Arial" panose="020B0604020202020204" pitchFamily="34" charset="0"/>
              <a:buChar char="•"/>
            </a:pPr>
            <a:r>
              <a:rPr lang="en-US" kern="0" dirty="0">
                <a:effectLst/>
                <a:ea typeface="Arial" panose="020B0604020202020204" pitchFamily="34" charset="0"/>
              </a:rPr>
              <a:t>February</a:t>
            </a:r>
            <a:r>
              <a:rPr lang="en-US" sz="2400" kern="0" dirty="0">
                <a:effectLst/>
                <a:latin typeface="Arial" panose="020B0604020202020204" pitchFamily="34" charset="0"/>
                <a:ea typeface="Arial" panose="020B0604020202020204" pitchFamily="34" charset="0"/>
              </a:rPr>
              <a:t> 2024, Dr. Huang presented a </a:t>
            </a:r>
            <a:r>
              <a:rPr lang="en-US" sz="2400" b="1" kern="0" dirty="0">
                <a:effectLst/>
                <a:latin typeface="Arial" panose="020B0604020202020204" pitchFamily="34" charset="0"/>
                <a:ea typeface="Arial" panose="020B0604020202020204" pitchFamily="34" charset="0"/>
              </a:rPr>
              <a:t>TRSC Overview</a:t>
            </a:r>
            <a:r>
              <a:rPr lang="en-US" sz="2400" kern="0" dirty="0">
                <a:effectLst/>
                <a:latin typeface="Arial" panose="020B0604020202020204" pitchFamily="34" charset="0"/>
                <a:ea typeface="Arial" panose="020B0604020202020204" pitchFamily="34" charset="0"/>
              </a:rPr>
              <a:t> and the TRSC</a:t>
            </a:r>
            <a:r>
              <a:rPr lang="en-US" sz="2400" b="1" kern="0" dirty="0">
                <a:effectLst/>
                <a:latin typeface="Arial" panose="020B0604020202020204" pitchFamily="34" charset="0"/>
                <a:ea typeface="Arial" panose="020B0604020202020204" pitchFamily="34" charset="0"/>
              </a:rPr>
              <a:t>                                           </a:t>
            </a:r>
            <a:r>
              <a:rPr lang="en-US" sz="2400" b="1" kern="0" dirty="0">
                <a:latin typeface="Arial" panose="020B0604020202020204" pitchFamily="34" charset="0"/>
                <a:ea typeface="Arial" panose="020B0604020202020204" pitchFamily="34" charset="0"/>
              </a:rPr>
              <a:t>Clinical Research Services</a:t>
            </a:r>
            <a:r>
              <a:rPr lang="en-US" sz="2400" kern="0" dirty="0">
                <a:latin typeface="Arial" panose="020B0604020202020204" pitchFamily="34" charset="0"/>
                <a:ea typeface="Arial" panose="020B0604020202020204" pitchFamily="34" charset="0"/>
              </a:rPr>
              <a:t>.</a:t>
            </a:r>
          </a:p>
          <a:p>
            <a:pPr marL="342900" indent="-342900">
              <a:buFont typeface="Arial" panose="020B0604020202020204" pitchFamily="34" charset="0"/>
              <a:buChar char="•"/>
            </a:pPr>
            <a:r>
              <a:rPr lang="en-US" sz="2400" b="1" kern="0" dirty="0">
                <a:latin typeface="Arial" panose="020B0604020202020204" pitchFamily="34" charset="0"/>
                <a:ea typeface="Arial" panose="020B0604020202020204" pitchFamily="34" charset="0"/>
              </a:rPr>
              <a:t>July 2024, Matt Cave and colleagues </a:t>
            </a:r>
            <a:r>
              <a:rPr lang="en-US" kern="0" dirty="0">
                <a:ea typeface="Arial" panose="020B0604020202020204" pitchFamily="34" charset="0"/>
              </a:rPr>
              <a:t>led a seminar providing a </a:t>
            </a:r>
            <a:r>
              <a:rPr lang="en-US" sz="2400" b="1" kern="0" dirty="0">
                <a:latin typeface="Arial" panose="020B0604020202020204" pitchFamily="34" charset="0"/>
                <a:ea typeface="Arial" panose="020B0604020202020204" pitchFamily="34" charset="0"/>
              </a:rPr>
              <a:t>TRSC Overview, and Basic Science Research Services,</a:t>
            </a:r>
            <a:r>
              <a:rPr lang="en-US" sz="2400" kern="0" dirty="0">
                <a:latin typeface="Arial" panose="020B0604020202020204" pitchFamily="34" charset="0"/>
                <a:ea typeface="Arial" panose="020B0604020202020204" pitchFamily="34" charset="0"/>
              </a:rPr>
              <a:t> and a </a:t>
            </a:r>
            <a:r>
              <a:rPr lang="en-US" sz="2400" b="1" kern="0" dirty="0">
                <a:latin typeface="Arial" panose="020B0604020202020204" pitchFamily="34" charset="0"/>
                <a:ea typeface="Arial" panose="020B0604020202020204" pitchFamily="34" charset="0"/>
              </a:rPr>
              <a:t>CTR-D update</a:t>
            </a:r>
          </a:p>
          <a:p>
            <a:pPr marL="342900" indent="-342900">
              <a:buFont typeface="Arial" panose="020B0604020202020204" pitchFamily="34" charset="0"/>
              <a:buChar char="•"/>
            </a:pPr>
            <a:r>
              <a:rPr lang="en-US" sz="2400" kern="0" dirty="0">
                <a:effectLst/>
                <a:latin typeface="Arial" panose="020B0604020202020204" pitchFamily="34" charset="0"/>
                <a:ea typeface="Arial" panose="020B0604020202020204" pitchFamily="34" charset="0"/>
              </a:rPr>
              <a:t>TRSC:</a:t>
            </a:r>
          </a:p>
          <a:p>
            <a:pPr marL="800100" lvl="1" indent="-342900">
              <a:buFont typeface="Arial" panose="020B0604020202020204" pitchFamily="34" charset="0"/>
              <a:buChar char="•"/>
            </a:pPr>
            <a:r>
              <a:rPr lang="en-US" kern="0" dirty="0">
                <a:ea typeface="Arial" panose="020B0604020202020204" pitchFamily="34" charset="0"/>
              </a:rPr>
              <a:t>C</a:t>
            </a:r>
            <a:r>
              <a:rPr lang="en-US" kern="0" dirty="0">
                <a:effectLst/>
                <a:latin typeface="Arial" panose="020B0604020202020204" pitchFamily="34" charset="0"/>
                <a:ea typeface="Arial" panose="020B0604020202020204" pitchFamily="34" charset="0"/>
              </a:rPr>
              <a:t>ontinues to build on previous success in facilitating translation of research, using funding renewal to further expand, connect, and streamline efforts using the </a:t>
            </a:r>
            <a:r>
              <a:rPr lang="en-US" b="1" kern="0" dirty="0">
                <a:effectLst/>
                <a:latin typeface="Arial" panose="020B0604020202020204" pitchFamily="34" charset="0"/>
                <a:ea typeface="Arial" panose="020B0604020202020204" pitchFamily="34" charset="0"/>
              </a:rPr>
              <a:t>NIEHS Translational Research Framework </a:t>
            </a:r>
            <a:r>
              <a:rPr lang="en-US" kern="0" dirty="0">
                <a:effectLst/>
                <a:latin typeface="Arial" panose="020B0604020202020204" pitchFamily="34" charset="0"/>
                <a:ea typeface="Arial" panose="020B0604020202020204" pitchFamily="34" charset="0"/>
              </a:rPr>
              <a:t>(TRF) as a guide.</a:t>
            </a:r>
            <a:r>
              <a:rPr lang="en-US" dirty="0">
                <a:effectLst/>
                <a:latin typeface="Arial" panose="020B0604020202020204" pitchFamily="34" charset="0"/>
                <a:ea typeface="DengXian" panose="02010600030101010101" pitchFamily="2" charset="-122"/>
              </a:rPr>
              <a:t> </a:t>
            </a:r>
          </a:p>
          <a:p>
            <a:pPr marL="800100" lvl="1" indent="-342900">
              <a:buFont typeface="Arial" panose="020B0604020202020204" pitchFamily="34" charset="0"/>
              <a:buChar char="•"/>
            </a:pPr>
            <a:r>
              <a:rPr lang="en-US" kern="0" dirty="0">
                <a:ea typeface="Arial" panose="020B0604020202020204" pitchFamily="34" charset="0"/>
              </a:rPr>
              <a:t>P</a:t>
            </a:r>
            <a:r>
              <a:rPr lang="en-US" kern="0" dirty="0">
                <a:effectLst/>
                <a:latin typeface="Arial" panose="020B0604020202020204" pitchFamily="34" charset="0"/>
                <a:ea typeface="Arial" panose="020B0604020202020204" pitchFamily="34" charset="0"/>
              </a:rPr>
              <a:t>rovides infrastructure, integration, and financial support for research in four areas related to the elements of the NIEHS TRF where CIEHS has needs and expertise: </a:t>
            </a:r>
            <a:r>
              <a:rPr lang="en-US" b="1" kern="0" dirty="0">
                <a:effectLst/>
                <a:latin typeface="Arial" panose="020B0604020202020204" pitchFamily="34" charset="0"/>
                <a:ea typeface="Arial" panose="020B0604020202020204" pitchFamily="34" charset="0"/>
              </a:rPr>
              <a:t>Basic Science</a:t>
            </a:r>
            <a:r>
              <a:rPr lang="en-US" kern="0" dirty="0">
                <a:effectLst/>
                <a:latin typeface="Arial" panose="020B0604020202020204" pitchFamily="34" charset="0"/>
                <a:ea typeface="Arial" panose="020B0604020202020204" pitchFamily="34" charset="0"/>
              </a:rPr>
              <a:t>, </a:t>
            </a:r>
            <a:r>
              <a:rPr lang="en-US" b="1" kern="0" dirty="0">
                <a:effectLst/>
                <a:latin typeface="Arial" panose="020B0604020202020204" pitchFamily="34" charset="0"/>
                <a:ea typeface="Arial" panose="020B0604020202020204" pitchFamily="34" charset="0"/>
              </a:rPr>
              <a:t>Clinical Science</a:t>
            </a:r>
            <a:r>
              <a:rPr lang="en-US" kern="0" dirty="0">
                <a:effectLst/>
                <a:latin typeface="Arial" panose="020B0604020202020204" pitchFamily="34" charset="0"/>
                <a:ea typeface="Arial" panose="020B0604020202020204" pitchFamily="34" charset="0"/>
              </a:rPr>
              <a:t>, </a:t>
            </a:r>
            <a:r>
              <a:rPr lang="en-US" b="1" kern="0" dirty="0">
                <a:effectLst/>
                <a:latin typeface="Arial" panose="020B0604020202020204" pitchFamily="34" charset="0"/>
                <a:ea typeface="Arial" panose="020B0604020202020204" pitchFamily="34" charset="0"/>
              </a:rPr>
              <a:t>Geographic Information Sciences (GIS)</a:t>
            </a:r>
            <a:r>
              <a:rPr lang="en-US" kern="0" dirty="0">
                <a:effectLst/>
                <a:latin typeface="Arial" panose="020B0604020202020204" pitchFamily="34" charset="0"/>
                <a:ea typeface="Arial" panose="020B0604020202020204" pitchFamily="34" charset="0"/>
              </a:rPr>
              <a:t>,</a:t>
            </a:r>
            <a:r>
              <a:rPr lang="en-US" b="1" kern="0" dirty="0">
                <a:effectLst/>
                <a:latin typeface="Arial" panose="020B0604020202020204" pitchFamily="34" charset="0"/>
                <a:ea typeface="Arial" panose="020B0604020202020204" pitchFamily="34" charset="0"/>
              </a:rPr>
              <a:t> </a:t>
            </a:r>
            <a:r>
              <a:rPr lang="en-US" kern="0" dirty="0">
                <a:effectLst/>
                <a:latin typeface="Arial" panose="020B0604020202020204" pitchFamily="34" charset="0"/>
                <a:ea typeface="Arial" panose="020B0604020202020204" pitchFamily="34" charset="0"/>
              </a:rPr>
              <a:t>and </a:t>
            </a:r>
            <a:r>
              <a:rPr lang="en-US" b="1" kern="0" dirty="0">
                <a:effectLst/>
                <a:latin typeface="Arial" panose="020B0604020202020204" pitchFamily="34" charset="0"/>
                <a:ea typeface="Arial" panose="020B0604020202020204" pitchFamily="34" charset="0"/>
              </a:rPr>
              <a:t>Epidemiology &amp; Population Health</a:t>
            </a:r>
            <a:r>
              <a:rPr lang="en-US" kern="0" dirty="0">
                <a:effectLst/>
                <a:latin typeface="Arial" panose="020B0604020202020204" pitchFamily="34" charset="0"/>
                <a:ea typeface="Arial" panose="020B0604020202020204" pitchFamily="34" charset="0"/>
              </a:rPr>
              <a:t>. </a:t>
            </a:r>
          </a:p>
          <a:p>
            <a:pPr marL="800100" lvl="1" indent="-342900">
              <a:buFont typeface="Arial" panose="020B0604020202020204" pitchFamily="34" charset="0"/>
              <a:buChar char="•"/>
            </a:pPr>
            <a:r>
              <a:rPr lang="en-US" kern="0" dirty="0">
                <a:ea typeface="Arial" panose="020B0604020202020204" pitchFamily="34" charset="0"/>
              </a:rPr>
              <a:t>S</a:t>
            </a:r>
            <a:r>
              <a:rPr lang="en-US" kern="0" dirty="0">
                <a:latin typeface="Arial" panose="020B0604020202020204" pitchFamily="34" charset="0"/>
                <a:ea typeface="Arial" panose="020B0604020202020204" pitchFamily="34" charset="0"/>
              </a:rPr>
              <a:t>trives to develop/support research projects which will involve at least 2 of these areas                                                     </a:t>
            </a:r>
            <a:endParaRPr lang="en-US" u="sng" kern="0" dirty="0">
              <a:effectLst/>
              <a:latin typeface="Arial" panose="020B0604020202020204" pitchFamily="34" charset="0"/>
              <a:ea typeface="Arial" panose="020B0604020202020204" pitchFamily="34" charset="0"/>
            </a:endParaRPr>
          </a:p>
          <a:p>
            <a:pPr marL="342900" indent="-342900">
              <a:buFont typeface="Arial" panose="020B0604020202020204" pitchFamily="34" charset="0"/>
              <a:buChar char="•"/>
            </a:pPr>
            <a:endParaRPr lang="en-US" sz="2400" kern="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26866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9DFC9-1B92-7E60-7003-87A65AC8E379}"/>
              </a:ext>
            </a:extLst>
          </p:cNvPr>
          <p:cNvSpPr>
            <a:spLocks noGrp="1"/>
          </p:cNvSpPr>
          <p:nvPr>
            <p:ph type="title"/>
          </p:nvPr>
        </p:nvSpPr>
        <p:spPr/>
        <p:txBody>
          <a:bodyPr/>
          <a:lstStyle/>
          <a:p>
            <a:r>
              <a:rPr lang="en-US" dirty="0"/>
              <a:t>Support from NCRI</a:t>
            </a:r>
          </a:p>
        </p:txBody>
      </p:sp>
      <p:pic>
        <p:nvPicPr>
          <p:cNvPr id="4" name="Picture 3">
            <a:extLst>
              <a:ext uri="{FF2B5EF4-FFF2-40B4-BE49-F238E27FC236}">
                <a16:creationId xmlns:a16="http://schemas.microsoft.com/office/drawing/2014/main" id="{6837AD5C-5FE2-325E-F201-DCE464E33BA4}"/>
              </a:ext>
            </a:extLst>
          </p:cNvPr>
          <p:cNvPicPr>
            <a:picLocks noChangeAspect="1"/>
          </p:cNvPicPr>
          <p:nvPr/>
        </p:nvPicPr>
        <p:blipFill>
          <a:blip r:embed="rId2"/>
          <a:stretch>
            <a:fillRect/>
          </a:stretch>
        </p:blipFill>
        <p:spPr>
          <a:xfrm>
            <a:off x="1655254" y="1406791"/>
            <a:ext cx="8295570" cy="4548010"/>
          </a:xfrm>
          <a:prstGeom prst="rect">
            <a:avLst/>
          </a:prstGeom>
        </p:spPr>
      </p:pic>
    </p:spTree>
    <p:extLst>
      <p:ext uri="{BB962C8B-B14F-4D97-AF65-F5344CB8AC3E}">
        <p14:creationId xmlns:p14="http://schemas.microsoft.com/office/powerpoint/2010/main" val="704120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9DFC9-1B92-7E60-7003-87A65AC8E379}"/>
              </a:ext>
            </a:extLst>
          </p:cNvPr>
          <p:cNvSpPr>
            <a:spLocks noGrp="1"/>
          </p:cNvSpPr>
          <p:nvPr>
            <p:ph type="title"/>
          </p:nvPr>
        </p:nvSpPr>
        <p:spPr/>
        <p:txBody>
          <a:bodyPr/>
          <a:lstStyle/>
          <a:p>
            <a:r>
              <a:rPr lang="en-US" dirty="0"/>
              <a:t>Support from NCRI</a:t>
            </a:r>
          </a:p>
        </p:txBody>
      </p:sp>
      <p:pic>
        <p:nvPicPr>
          <p:cNvPr id="3" name="Picture 2">
            <a:extLst>
              <a:ext uri="{FF2B5EF4-FFF2-40B4-BE49-F238E27FC236}">
                <a16:creationId xmlns:a16="http://schemas.microsoft.com/office/drawing/2014/main" id="{2E0D6EC9-9689-36AA-1726-E6A3753CCAB4}"/>
              </a:ext>
            </a:extLst>
          </p:cNvPr>
          <p:cNvPicPr>
            <a:picLocks noChangeAspect="1"/>
          </p:cNvPicPr>
          <p:nvPr/>
        </p:nvPicPr>
        <p:blipFill>
          <a:blip r:embed="rId2"/>
          <a:stretch>
            <a:fillRect/>
          </a:stretch>
        </p:blipFill>
        <p:spPr>
          <a:xfrm>
            <a:off x="1474069" y="1371421"/>
            <a:ext cx="9243861" cy="4115157"/>
          </a:xfrm>
          <a:prstGeom prst="rect">
            <a:avLst/>
          </a:prstGeom>
        </p:spPr>
      </p:pic>
    </p:spTree>
    <p:extLst>
      <p:ext uri="{BB962C8B-B14F-4D97-AF65-F5344CB8AC3E}">
        <p14:creationId xmlns:p14="http://schemas.microsoft.com/office/powerpoint/2010/main" val="1328356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BCAA46-42B4-1E44-2B62-568A97640555}"/>
              </a:ext>
            </a:extLst>
          </p:cNvPr>
          <p:cNvSpPr/>
          <p:nvPr/>
        </p:nvSpPr>
        <p:spPr>
          <a:xfrm>
            <a:off x="8869116" y="2129862"/>
            <a:ext cx="3088742" cy="640080"/>
          </a:xfrm>
          <a:prstGeom prst="rect">
            <a:avLst/>
          </a:prstGeom>
          <a:solidFill>
            <a:srgbClr val="77BD4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lvl="0" algn="ctr" defTabSz="622300">
              <a:lnSpc>
                <a:spcPct val="90000"/>
              </a:lnSpc>
              <a:spcBef>
                <a:spcPct val="0"/>
              </a:spcBef>
              <a:spcAft>
                <a:spcPct val="35000"/>
              </a:spcAft>
            </a:pPr>
            <a:r>
              <a:rPr lang="en-US" sz="1600" dirty="0">
                <a:latin typeface="Arial" panose="020B0604020202020204" pitchFamily="34" charset="0"/>
                <a:cs typeface="Arial" panose="020B0604020202020204" pitchFamily="34" charset="0"/>
              </a:rPr>
              <a:t>If needed, NCMG leader sends approval email</a:t>
            </a:r>
            <a:endParaRPr lang="en-US" sz="1600" kern="12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50A5100-2794-E55F-9777-F3102E5F3640}"/>
              </a:ext>
            </a:extLst>
          </p:cNvPr>
          <p:cNvSpPr/>
          <p:nvPr/>
        </p:nvSpPr>
        <p:spPr>
          <a:xfrm>
            <a:off x="265538" y="2977134"/>
            <a:ext cx="3088742" cy="640080"/>
          </a:xfrm>
          <a:prstGeom prst="rect">
            <a:avLst/>
          </a:prstGeom>
          <a:solidFill>
            <a:srgbClr val="EB194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IRB sends notification</a:t>
            </a:r>
            <a:br>
              <a:rPr lang="en-US" kern="1200" dirty="0">
                <a:latin typeface="Arial" panose="020B0604020202020204" pitchFamily="34" charset="0"/>
                <a:cs typeface="Arial" panose="020B0604020202020204" pitchFamily="34" charset="0"/>
              </a:rPr>
            </a:br>
            <a:r>
              <a:rPr lang="en-US" kern="1200" dirty="0">
                <a:latin typeface="Arial" panose="020B0604020202020204" pitchFamily="34" charset="0"/>
                <a:cs typeface="Arial" panose="020B0604020202020204" pitchFamily="34" charset="0"/>
              </a:rPr>
              <a:t>of approval</a:t>
            </a:r>
          </a:p>
        </p:txBody>
      </p:sp>
      <p:sp>
        <p:nvSpPr>
          <p:cNvPr id="11" name="Rectangle 10">
            <a:extLst>
              <a:ext uri="{FF2B5EF4-FFF2-40B4-BE49-F238E27FC236}">
                <a16:creationId xmlns:a16="http://schemas.microsoft.com/office/drawing/2014/main" id="{0A514B9C-22F8-2B2E-111D-B832A4684B3D}"/>
              </a:ext>
            </a:extLst>
          </p:cNvPr>
          <p:cNvSpPr/>
          <p:nvPr/>
        </p:nvSpPr>
        <p:spPr>
          <a:xfrm>
            <a:off x="4561799" y="2984753"/>
            <a:ext cx="7402812" cy="640080"/>
          </a:xfrm>
          <a:prstGeom prst="rect">
            <a:avLst/>
          </a:prstGeom>
          <a:solidFill>
            <a:srgbClr val="005BAA"/>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marL="0" lvl="0" indent="0" algn="ctr" defTabSz="6223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NRI sends for any necessary internal approvals, such as:</a:t>
            </a:r>
          </a:p>
          <a:p>
            <a:pPr marL="342900" lvl="0" indent="-342900" algn="ctr" defTabSz="622300">
              <a:lnSpc>
                <a:spcPct val="90000"/>
              </a:lnSpc>
              <a:spcBef>
                <a:spcPct val="0"/>
              </a:spcBef>
              <a:spcAft>
                <a:spcPct val="35000"/>
              </a:spcAft>
              <a:buAutoNum type="arabicPeriod"/>
            </a:pPr>
            <a:r>
              <a:rPr lang="en-US" sz="1600" dirty="0">
                <a:latin typeface="Arial" panose="020B0604020202020204" pitchFamily="34" charset="0"/>
                <a:cs typeface="Arial" panose="020B0604020202020204" pitchFamily="34" charset="0"/>
              </a:rPr>
              <a:t>Legal (DUAs and consistency check)</a:t>
            </a:r>
          </a:p>
          <a:p>
            <a:pPr marL="342900" lvl="0" indent="-342900" algn="ctr" defTabSz="622300">
              <a:lnSpc>
                <a:spcPct val="90000"/>
              </a:lnSpc>
              <a:spcBef>
                <a:spcPct val="0"/>
              </a:spcBef>
              <a:spcAft>
                <a:spcPct val="35000"/>
              </a:spcAft>
              <a:buAutoNum type="arabicPeriod"/>
            </a:pPr>
            <a:r>
              <a:rPr lang="en-US" sz="1600" kern="1200" dirty="0">
                <a:latin typeface="Arial" panose="020B0604020202020204" pitchFamily="34" charset="0"/>
                <a:cs typeface="Arial" panose="020B0604020202020204" pitchFamily="34" charset="0"/>
              </a:rPr>
              <a:t>HR (employee survey)—can add 6 months</a:t>
            </a:r>
          </a:p>
          <a:p>
            <a:pPr marL="342900" lvl="0" indent="-342900" algn="ctr" defTabSz="622300">
              <a:lnSpc>
                <a:spcPct val="90000"/>
              </a:lnSpc>
              <a:spcBef>
                <a:spcPct val="0"/>
              </a:spcBef>
              <a:spcAft>
                <a:spcPct val="35000"/>
              </a:spcAft>
              <a:buAutoNum type="arabicPeriod"/>
            </a:pPr>
            <a:r>
              <a:rPr lang="en-US" sz="1600" kern="1200" dirty="0">
                <a:latin typeface="Arial" panose="020B0604020202020204" pitchFamily="34" charset="0"/>
                <a:cs typeface="Arial" panose="020B0604020202020204" pitchFamily="34" charset="0"/>
              </a:rPr>
              <a:t>Unit leadership approval</a:t>
            </a:r>
          </a:p>
        </p:txBody>
      </p:sp>
      <p:sp>
        <p:nvSpPr>
          <p:cNvPr id="15" name="Rectangle 14">
            <a:extLst>
              <a:ext uri="{FF2B5EF4-FFF2-40B4-BE49-F238E27FC236}">
                <a16:creationId xmlns:a16="http://schemas.microsoft.com/office/drawing/2014/main" id="{CFC5416B-2B8E-B250-2074-67EEF4FC71F4}"/>
              </a:ext>
            </a:extLst>
          </p:cNvPr>
          <p:cNvSpPr/>
          <p:nvPr/>
        </p:nvSpPr>
        <p:spPr>
          <a:xfrm>
            <a:off x="265538" y="5599339"/>
            <a:ext cx="3088742" cy="629804"/>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0000" tIns="100000" rIns="100000" bIns="100000" numCol="1" spcCol="1270" anchor="ctr" anchorCtr="0">
            <a:noAutofit/>
          </a:bodyPr>
          <a:lstStyle/>
          <a:p>
            <a:pPr marL="0" lvl="0" indent="0" algn="ctr" defTabSz="533400">
              <a:lnSpc>
                <a:spcPct val="90000"/>
              </a:lnSpc>
              <a:spcBef>
                <a:spcPct val="0"/>
              </a:spcBef>
              <a:spcAft>
                <a:spcPct val="35000"/>
              </a:spcAft>
              <a:buNone/>
            </a:pPr>
            <a:r>
              <a:rPr lang="en-US" b="0" i="0" u="none" kern="1200" dirty="0">
                <a:latin typeface="Arial" panose="020B0604020202020204" pitchFamily="34" charset="0"/>
                <a:cs typeface="Arial" panose="020B0604020202020204" pitchFamily="34" charset="0"/>
              </a:rPr>
              <a:t>Study Personnel </a:t>
            </a:r>
          </a:p>
          <a:p>
            <a:pPr marL="0" lvl="0" indent="0" algn="ctr" defTabSz="533400">
              <a:lnSpc>
                <a:spcPct val="90000"/>
              </a:lnSpc>
              <a:spcBef>
                <a:spcPct val="0"/>
              </a:spcBef>
              <a:spcAft>
                <a:spcPct val="35000"/>
              </a:spcAft>
              <a:buNone/>
            </a:pPr>
            <a:r>
              <a:rPr lang="en-US" b="0" i="0" u="none" kern="1200" dirty="0">
                <a:latin typeface="Arial" panose="020B0604020202020204" pitchFamily="34" charset="0"/>
                <a:cs typeface="Arial" panose="020B0604020202020204" pitchFamily="34" charset="0"/>
              </a:rPr>
              <a:t>(if applicable)</a:t>
            </a:r>
            <a:endParaRPr lang="en-US" kern="12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04DE3B7-6F3B-A952-9334-5E104FF5DC7F}"/>
              </a:ext>
            </a:extLst>
          </p:cNvPr>
          <p:cNvSpPr/>
          <p:nvPr/>
        </p:nvSpPr>
        <p:spPr>
          <a:xfrm>
            <a:off x="4588513" y="4621367"/>
            <a:ext cx="3088742" cy="480492"/>
          </a:xfrm>
          <a:prstGeom prst="rect">
            <a:avLst/>
          </a:prstGeom>
          <a:solidFill>
            <a:srgbClr val="005BA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marL="0" lvl="0" indent="0" algn="ctr" defTabSz="622300">
              <a:lnSpc>
                <a:spcPct val="90000"/>
              </a:lnSpc>
              <a:spcBef>
                <a:spcPct val="0"/>
              </a:spcBef>
              <a:spcAft>
                <a:spcPct val="35000"/>
              </a:spcAft>
              <a:buNone/>
            </a:pPr>
            <a:r>
              <a:rPr lang="en-US" dirty="0">
                <a:latin typeface="Arial" panose="020B0604020202020204" pitchFamily="34" charset="0"/>
                <a:cs typeface="Arial" panose="020B0604020202020204" pitchFamily="34" charset="0"/>
              </a:rPr>
              <a:t>Epic Data Pull</a:t>
            </a:r>
            <a:endParaRPr lang="en-US" kern="12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287BF38-6F4A-633C-CA87-1476CB8F6594}"/>
              </a:ext>
            </a:extLst>
          </p:cNvPr>
          <p:cNvSpPr/>
          <p:nvPr/>
        </p:nvSpPr>
        <p:spPr>
          <a:xfrm>
            <a:off x="227389" y="503648"/>
            <a:ext cx="11737222" cy="454856"/>
          </a:xfrm>
          <a:prstGeom prst="rect">
            <a:avLst/>
          </a:prstGeom>
          <a:solidFill>
            <a:srgbClr val="F7971E"/>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HelpMeNCRI.org/</a:t>
            </a:r>
          </a:p>
        </p:txBody>
      </p:sp>
      <p:sp>
        <p:nvSpPr>
          <p:cNvPr id="19" name="Rectangle 18">
            <a:extLst>
              <a:ext uri="{FF2B5EF4-FFF2-40B4-BE49-F238E27FC236}">
                <a16:creationId xmlns:a16="http://schemas.microsoft.com/office/drawing/2014/main" id="{A4520378-E82F-4931-9083-B86245CE043D}"/>
              </a:ext>
            </a:extLst>
          </p:cNvPr>
          <p:cNvSpPr/>
          <p:nvPr/>
        </p:nvSpPr>
        <p:spPr>
          <a:xfrm>
            <a:off x="265538" y="3882854"/>
            <a:ext cx="11734692" cy="480492"/>
          </a:xfrm>
          <a:prstGeom prst="rect">
            <a:avLst/>
          </a:prstGeom>
          <a:solidFill>
            <a:srgbClr val="005BAA"/>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NRI approv</a:t>
            </a:r>
            <a:r>
              <a:rPr lang="en-US" dirty="0">
                <a:latin typeface="Arial" panose="020B0604020202020204" pitchFamily="34" charset="0"/>
                <a:cs typeface="Arial" panose="020B0604020202020204" pitchFamily="34" charset="0"/>
              </a:rPr>
              <a:t>al</a:t>
            </a:r>
            <a:endParaRPr lang="en-US" kern="12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0FBFA0E-7F68-7296-E916-86BAA3077440}"/>
              </a:ext>
            </a:extLst>
          </p:cNvPr>
          <p:cNvSpPr/>
          <p:nvPr/>
        </p:nvSpPr>
        <p:spPr>
          <a:xfrm>
            <a:off x="4588513" y="5584594"/>
            <a:ext cx="3088742" cy="629804"/>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0000" tIns="100000" rIns="100000" bIns="100000" numCol="1" spcCol="1270" anchor="ctr" anchorCtr="0">
            <a:noAutofit/>
          </a:bodyPr>
          <a:lstStyle/>
          <a:p>
            <a:pPr marL="0" lvl="0" indent="0" algn="ctr" defTabSz="533400">
              <a:lnSpc>
                <a:spcPct val="90000"/>
              </a:lnSpc>
              <a:spcBef>
                <a:spcPct val="0"/>
              </a:spcBef>
              <a:spcAft>
                <a:spcPct val="35000"/>
              </a:spcAft>
              <a:buNone/>
            </a:pPr>
            <a:r>
              <a:rPr lang="en-US" b="0" i="0" u="none" kern="1200" dirty="0">
                <a:latin typeface="Arial" panose="020B0604020202020204" pitchFamily="34" charset="0"/>
                <a:cs typeface="Arial" panose="020B0604020202020204" pitchFamily="34" charset="0"/>
              </a:rPr>
              <a:t>Analysis by Statistician</a:t>
            </a:r>
            <a:endParaRPr lang="en-US" kern="1200" dirty="0">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434EE42F-6632-84E1-B30E-F3EE001769ED}"/>
              </a:ext>
            </a:extLst>
          </p:cNvPr>
          <p:cNvCxnSpPr>
            <a:cxnSpLocks/>
          </p:cNvCxnSpPr>
          <p:nvPr/>
        </p:nvCxnSpPr>
        <p:spPr>
          <a:xfrm>
            <a:off x="6096000" y="958504"/>
            <a:ext cx="0" cy="264446"/>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82A51E8-FB6E-B552-D48D-C7B2D9540CE1}"/>
              </a:ext>
            </a:extLst>
          </p:cNvPr>
          <p:cNvCxnSpPr>
            <a:cxnSpLocks/>
          </p:cNvCxnSpPr>
          <p:nvPr/>
        </p:nvCxnSpPr>
        <p:spPr>
          <a:xfrm>
            <a:off x="6109292" y="3624833"/>
            <a:ext cx="0" cy="261709"/>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73E0711-F674-F2C1-1FCB-27FE70C02C12}"/>
              </a:ext>
            </a:extLst>
          </p:cNvPr>
          <p:cNvSpPr/>
          <p:nvPr/>
        </p:nvSpPr>
        <p:spPr>
          <a:xfrm>
            <a:off x="227389" y="1246702"/>
            <a:ext cx="11737222" cy="616328"/>
          </a:xfrm>
          <a:prstGeom prst="rect">
            <a:avLst/>
          </a:prstGeom>
          <a:solidFill>
            <a:srgbClr val="EB194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marL="0" lvl="0" indent="0" algn="ctr" defTabSz="622300">
              <a:lnSpc>
                <a:spcPct val="90000"/>
              </a:lnSpc>
              <a:spcBef>
                <a:spcPct val="0"/>
              </a:spcBef>
              <a:spcAft>
                <a:spcPct val="35000"/>
              </a:spcAft>
              <a:buNone/>
            </a:pPr>
            <a:r>
              <a:rPr lang="en-US" dirty="0">
                <a:latin typeface="Arial" panose="020B0604020202020204" pitchFamily="34" charset="0"/>
                <a:cs typeface="Arial" panose="020B0604020202020204" pitchFamily="34" charset="0"/>
              </a:rPr>
              <a:t>48 hours</a:t>
            </a:r>
          </a:p>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Email confirming receipt, names/contact info of people who will work with you</a:t>
            </a:r>
          </a:p>
        </p:txBody>
      </p:sp>
      <p:sp>
        <p:nvSpPr>
          <p:cNvPr id="3" name="Rectangle 2">
            <a:extLst>
              <a:ext uri="{FF2B5EF4-FFF2-40B4-BE49-F238E27FC236}">
                <a16:creationId xmlns:a16="http://schemas.microsoft.com/office/drawing/2014/main" id="{A5F58761-E8CE-1DF3-A50C-659F9A4D4F97}"/>
              </a:ext>
            </a:extLst>
          </p:cNvPr>
          <p:cNvSpPr/>
          <p:nvPr/>
        </p:nvSpPr>
        <p:spPr>
          <a:xfrm>
            <a:off x="4551629" y="2124739"/>
            <a:ext cx="3088742" cy="640080"/>
          </a:xfrm>
          <a:prstGeom prst="rect">
            <a:avLst/>
          </a:prstGeom>
          <a:solidFill>
            <a:srgbClr val="77BD4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lvl="0" algn="ctr" defTabSz="622300">
              <a:lnSpc>
                <a:spcPct val="90000"/>
              </a:lnSpc>
              <a:spcBef>
                <a:spcPct val="0"/>
              </a:spcBef>
              <a:spcAft>
                <a:spcPct val="35000"/>
              </a:spcAft>
            </a:pPr>
            <a:r>
              <a:rPr lang="en-US" sz="1600" dirty="0">
                <a:latin typeface="Arial" panose="020B0604020202020204" pitchFamily="34" charset="0"/>
                <a:cs typeface="Arial" panose="020B0604020202020204" pitchFamily="34" charset="0"/>
              </a:rPr>
              <a:t>All investigators sign </a:t>
            </a:r>
            <a:r>
              <a:rPr lang="en-US" sz="1600" kern="1200" dirty="0">
                <a:latin typeface="Arial" panose="020B0604020202020204" pitchFamily="34" charset="0"/>
                <a:cs typeface="Arial" panose="020B0604020202020204" pitchFamily="34" charset="0"/>
              </a:rPr>
              <a:t>NHC</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“PI Acknowledgement form”</a:t>
            </a:r>
          </a:p>
        </p:txBody>
      </p:sp>
      <p:sp>
        <p:nvSpPr>
          <p:cNvPr id="4" name="Rectangle 3">
            <a:extLst>
              <a:ext uri="{FF2B5EF4-FFF2-40B4-BE49-F238E27FC236}">
                <a16:creationId xmlns:a16="http://schemas.microsoft.com/office/drawing/2014/main" id="{0CF27C72-8577-D53F-E8FC-978DB50C96F7}"/>
              </a:ext>
            </a:extLst>
          </p:cNvPr>
          <p:cNvSpPr/>
          <p:nvPr/>
        </p:nvSpPr>
        <p:spPr>
          <a:xfrm>
            <a:off x="246464" y="2125089"/>
            <a:ext cx="3088742" cy="640080"/>
          </a:xfrm>
          <a:prstGeom prst="rect">
            <a:avLst/>
          </a:prstGeom>
          <a:solidFill>
            <a:srgbClr val="77BD4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7620" tIns="107620" rIns="107620" bIns="107620" numCol="1" spcCol="1270" anchor="ctr" anchorCtr="0">
            <a:noAutofit/>
          </a:bodyPr>
          <a:lstStyle/>
          <a:p>
            <a:pPr lvl="0" algn="ctr" defTabSz="6223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Regulatory Team submits protocol to IRB and NHRO</a:t>
            </a:r>
          </a:p>
        </p:txBody>
      </p:sp>
      <p:cxnSp>
        <p:nvCxnSpPr>
          <p:cNvPr id="57" name="Straight Arrow Connector 56">
            <a:extLst>
              <a:ext uri="{FF2B5EF4-FFF2-40B4-BE49-F238E27FC236}">
                <a16:creationId xmlns:a16="http://schemas.microsoft.com/office/drawing/2014/main" id="{3A7C5278-3D06-8537-8C39-F1DADAED02C5}"/>
              </a:ext>
            </a:extLst>
          </p:cNvPr>
          <p:cNvCxnSpPr>
            <a:cxnSpLocks/>
          </p:cNvCxnSpPr>
          <p:nvPr/>
        </p:nvCxnSpPr>
        <p:spPr>
          <a:xfrm>
            <a:off x="1778513" y="2764819"/>
            <a:ext cx="0" cy="267182"/>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C0B248E-B39C-AD5E-6A74-96BBBCF87875}"/>
              </a:ext>
            </a:extLst>
          </p:cNvPr>
          <p:cNvCxnSpPr>
            <a:cxnSpLocks/>
            <a:endCxn id="11" idx="1"/>
          </p:cNvCxnSpPr>
          <p:nvPr/>
        </p:nvCxnSpPr>
        <p:spPr>
          <a:xfrm>
            <a:off x="3335206" y="2764819"/>
            <a:ext cx="1226593" cy="539974"/>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6E05410-7C39-D00F-1F95-96A4AF6E6D68}"/>
              </a:ext>
            </a:extLst>
          </p:cNvPr>
          <p:cNvCxnSpPr>
            <a:cxnSpLocks/>
          </p:cNvCxnSpPr>
          <p:nvPr/>
        </p:nvCxnSpPr>
        <p:spPr>
          <a:xfrm>
            <a:off x="10382090" y="1856368"/>
            <a:ext cx="0" cy="268371"/>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E481018-F70B-A8DF-8860-D8AFCF7FCB15}"/>
              </a:ext>
            </a:extLst>
          </p:cNvPr>
          <p:cNvCxnSpPr>
            <a:cxnSpLocks/>
          </p:cNvCxnSpPr>
          <p:nvPr/>
        </p:nvCxnSpPr>
        <p:spPr>
          <a:xfrm>
            <a:off x="6096000" y="1871575"/>
            <a:ext cx="0" cy="268371"/>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715CB2F-2DB8-85C0-BF71-E3AB3893A5A4}"/>
              </a:ext>
            </a:extLst>
          </p:cNvPr>
          <p:cNvCxnSpPr>
            <a:cxnSpLocks/>
          </p:cNvCxnSpPr>
          <p:nvPr/>
        </p:nvCxnSpPr>
        <p:spPr>
          <a:xfrm>
            <a:off x="1771759" y="1866955"/>
            <a:ext cx="0" cy="268371"/>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538C224-BF60-B79D-DE05-57DB54317974}"/>
              </a:ext>
            </a:extLst>
          </p:cNvPr>
          <p:cNvCxnSpPr>
            <a:cxnSpLocks/>
          </p:cNvCxnSpPr>
          <p:nvPr/>
        </p:nvCxnSpPr>
        <p:spPr>
          <a:xfrm>
            <a:off x="6182580" y="5101859"/>
            <a:ext cx="0" cy="493871"/>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FEBBB21-9E57-A79E-C37C-1429D8088489}"/>
              </a:ext>
            </a:extLst>
          </p:cNvPr>
          <p:cNvCxnSpPr>
            <a:cxnSpLocks/>
          </p:cNvCxnSpPr>
          <p:nvPr/>
        </p:nvCxnSpPr>
        <p:spPr>
          <a:xfrm>
            <a:off x="6132884" y="4363346"/>
            <a:ext cx="0" cy="261709"/>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CC38FE5-784D-689D-DA7C-3349E596DAB9}"/>
              </a:ext>
            </a:extLst>
          </p:cNvPr>
          <p:cNvCxnSpPr>
            <a:cxnSpLocks/>
          </p:cNvCxnSpPr>
          <p:nvPr/>
        </p:nvCxnSpPr>
        <p:spPr>
          <a:xfrm flipH="1">
            <a:off x="1778513" y="4362405"/>
            <a:ext cx="12322" cy="1238817"/>
          </a:xfrm>
          <a:prstGeom prst="straightConnector1">
            <a:avLst/>
          </a:prstGeom>
          <a:ln w="76200">
            <a:solidFill>
              <a:srgbClr val="F7971E"/>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253805-0FB4-FF84-E8C7-A1017D452AEC}"/>
              </a:ext>
            </a:extLst>
          </p:cNvPr>
          <p:cNvSpPr txBox="1"/>
          <p:nvPr/>
        </p:nvSpPr>
        <p:spPr>
          <a:xfrm>
            <a:off x="4455788" y="79784"/>
            <a:ext cx="3605026" cy="369332"/>
          </a:xfrm>
          <a:prstGeom prst="rect">
            <a:avLst/>
          </a:prstGeom>
          <a:noFill/>
        </p:spPr>
        <p:txBody>
          <a:bodyPr wrap="none" rtlCol="0">
            <a:spAutoFit/>
          </a:bodyPr>
          <a:lstStyle/>
          <a:p>
            <a:r>
              <a:rPr lang="en-US" b="1" dirty="0"/>
              <a:t>Pathway for a Data Collection Study</a:t>
            </a:r>
          </a:p>
        </p:txBody>
      </p:sp>
    </p:spTree>
    <p:extLst>
      <p:ext uri="{BB962C8B-B14F-4D97-AF65-F5344CB8AC3E}">
        <p14:creationId xmlns:p14="http://schemas.microsoft.com/office/powerpoint/2010/main" val="2464789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CF47-0A14-A417-13FC-FE1F019D8F46}"/>
              </a:ext>
            </a:extLst>
          </p:cNvPr>
          <p:cNvSpPr>
            <a:spLocks noGrp="1"/>
          </p:cNvSpPr>
          <p:nvPr>
            <p:ph type="title"/>
          </p:nvPr>
        </p:nvSpPr>
        <p:spPr/>
        <p:txBody>
          <a:bodyPr/>
          <a:lstStyle/>
          <a:p>
            <a:r>
              <a:rPr lang="en-US" dirty="0"/>
              <a:t>Feasibility and other support</a:t>
            </a:r>
          </a:p>
        </p:txBody>
      </p:sp>
      <p:sp>
        <p:nvSpPr>
          <p:cNvPr id="6" name="Content Placeholder 5">
            <a:extLst>
              <a:ext uri="{FF2B5EF4-FFF2-40B4-BE49-F238E27FC236}">
                <a16:creationId xmlns:a16="http://schemas.microsoft.com/office/drawing/2014/main" id="{236934FD-75DC-C031-7F3E-6B5E670C6613}"/>
              </a:ext>
            </a:extLst>
          </p:cNvPr>
          <p:cNvSpPr>
            <a:spLocks noGrp="1"/>
          </p:cNvSpPr>
          <p:nvPr>
            <p:ph idx="1"/>
          </p:nvPr>
        </p:nvSpPr>
        <p:spPr/>
        <p:txBody>
          <a:bodyPr>
            <a:normAutofit fontScale="92500" lnSpcReduction="10000"/>
          </a:bodyPr>
          <a:lstStyle/>
          <a:p>
            <a:pPr marL="457200" indent="-457200">
              <a:buAutoNum type="arabicPeriod"/>
            </a:pPr>
            <a:r>
              <a:rPr lang="en-US" dirty="0"/>
              <a:t>Solicitations from industry sponsored trials:</a:t>
            </a:r>
          </a:p>
          <a:p>
            <a:pPr marL="914400" lvl="1" indent="-457200">
              <a:buFont typeface="Arial" panose="020B0604020202020204" pitchFamily="34" charset="0"/>
              <a:buChar char="•"/>
            </a:pPr>
            <a:r>
              <a:rPr lang="en-US" b="0" dirty="0"/>
              <a:t>Submit in access to services (preferred) or email Feasibility Team: Dr. </a:t>
            </a:r>
            <a:r>
              <a:rPr lang="en-US" b="0" dirty="0">
                <a:latin typeface="Arial"/>
                <a:cs typeface="Arial"/>
              </a:rPr>
              <a:t>Sara Watson (NCRI Medical Director)/Missi Thomas/Erin Wyles</a:t>
            </a:r>
          </a:p>
          <a:p>
            <a:pPr marL="1371600" lvl="2" indent="-457200">
              <a:buFont typeface="Arial" panose="020B0604020202020204" pitchFamily="34" charset="0"/>
              <a:buChar char="•"/>
            </a:pPr>
            <a:r>
              <a:rPr lang="en-US" b="0" dirty="0">
                <a:latin typeface="Arial"/>
                <a:cs typeface="Arial"/>
              </a:rPr>
              <a:t>Work with sponsor, PI, and clinical teams to determine if study is feasible </a:t>
            </a:r>
          </a:p>
          <a:p>
            <a:pPr marL="457200" indent="-457200">
              <a:buAutoNum type="arabicPeriod"/>
            </a:pPr>
            <a:endParaRPr lang="en-US" dirty="0"/>
          </a:p>
          <a:p>
            <a:pPr marL="457200" indent="-457200">
              <a:buAutoNum type="arabicPeriod"/>
            </a:pPr>
            <a:r>
              <a:rPr lang="en-US" dirty="0"/>
              <a:t>Grants and other projects needing clinical support:</a:t>
            </a:r>
          </a:p>
          <a:p>
            <a:pPr marL="914400" lvl="1" indent="-457200">
              <a:buFont typeface="Arial" panose="020B0604020202020204" pitchFamily="34" charset="0"/>
              <a:buChar char="•"/>
            </a:pPr>
            <a:r>
              <a:rPr lang="en-US" b="0" dirty="0"/>
              <a:t>Submit an Access to Services Request. The grants process includes looping in feasibility team when appropriate.</a:t>
            </a:r>
          </a:p>
          <a:p>
            <a:pPr marL="914400" lvl="1" indent="-457200">
              <a:buFont typeface="Arial" panose="020B0604020202020204" pitchFamily="34" charset="0"/>
              <a:buChar char="•"/>
            </a:pPr>
            <a:r>
              <a:rPr lang="en-US" b="0" dirty="0">
                <a:hlinkClick r:id="rId2"/>
              </a:rPr>
              <a:t>https://helpmencri.org/</a:t>
            </a:r>
            <a:r>
              <a:rPr lang="en-US" b="0" dirty="0"/>
              <a:t> </a:t>
            </a:r>
          </a:p>
          <a:p>
            <a:pPr lvl="1"/>
            <a:r>
              <a:rPr lang="en-US" b="0" dirty="0"/>
              <a:t> </a:t>
            </a:r>
          </a:p>
        </p:txBody>
      </p:sp>
    </p:spTree>
    <p:extLst>
      <p:ext uri="{BB962C8B-B14F-4D97-AF65-F5344CB8AC3E}">
        <p14:creationId xmlns:p14="http://schemas.microsoft.com/office/powerpoint/2010/main" val="3878316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680C-FF30-0C8B-505A-67938298C1A9}"/>
              </a:ext>
            </a:extLst>
          </p:cNvPr>
          <p:cNvSpPr>
            <a:spLocks noGrp="1"/>
          </p:cNvSpPr>
          <p:nvPr>
            <p:ph type="title"/>
          </p:nvPr>
        </p:nvSpPr>
        <p:spPr/>
        <p:txBody>
          <a:bodyPr/>
          <a:lstStyle/>
          <a:p>
            <a:r>
              <a:rPr lang="en-US" dirty="0"/>
              <a:t>Access to Services Requests</a:t>
            </a:r>
          </a:p>
        </p:txBody>
      </p:sp>
      <p:sp>
        <p:nvSpPr>
          <p:cNvPr id="4" name="Content Placeholder 3">
            <a:extLst>
              <a:ext uri="{FF2B5EF4-FFF2-40B4-BE49-F238E27FC236}">
                <a16:creationId xmlns:a16="http://schemas.microsoft.com/office/drawing/2014/main" id="{B366B883-4341-3EFE-6F0E-E9203178AFF5}"/>
              </a:ext>
            </a:extLst>
          </p:cNvPr>
          <p:cNvSpPr>
            <a:spLocks noGrp="1"/>
          </p:cNvSpPr>
          <p:nvPr>
            <p:ph idx="1"/>
          </p:nvPr>
        </p:nvSpPr>
        <p:spPr>
          <a:xfrm>
            <a:off x="838199" y="1341120"/>
            <a:ext cx="10979331" cy="4273013"/>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b="0" dirty="0">
                <a:latin typeface="Arial"/>
                <a:cs typeface="Arial"/>
              </a:rPr>
              <a:t>Submit a request: </a:t>
            </a:r>
            <a:r>
              <a:rPr lang="en-US" b="0" dirty="0">
                <a:latin typeface="Arial"/>
                <a:cs typeface="Arial"/>
                <a:hlinkClick r:id="rId2"/>
              </a:rPr>
              <a:t>https://helpmeNCRI.org/</a:t>
            </a:r>
            <a:r>
              <a:rPr lang="en-US" b="0" dirty="0">
                <a:latin typeface="Arial"/>
                <a:cs typeface="Arial"/>
              </a:rPr>
              <a:t> </a:t>
            </a:r>
          </a:p>
          <a:p>
            <a:pPr marL="800100" lvl="1" indent="-342900">
              <a:buFont typeface="Arial" panose="020B0604020202020204" pitchFamily="34" charset="0"/>
              <a:buChar char="•"/>
            </a:pPr>
            <a:r>
              <a:rPr lang="en-US" b="0" dirty="0">
                <a:latin typeface="Arial"/>
                <a:cs typeface="Arial"/>
              </a:rPr>
              <a:t>Protocol Development</a:t>
            </a:r>
          </a:p>
          <a:p>
            <a:pPr marL="800100" lvl="1" indent="-342900">
              <a:buFont typeface="Arial" panose="020B0604020202020204" pitchFamily="34" charset="0"/>
              <a:buChar char="•"/>
            </a:pPr>
            <a:r>
              <a:rPr lang="en-US" b="0" dirty="0">
                <a:latin typeface="Arial"/>
                <a:cs typeface="Arial"/>
              </a:rPr>
              <a:t>Grant preparation / budget development</a:t>
            </a:r>
          </a:p>
          <a:p>
            <a:pPr marL="800100" lvl="1" indent="-342900">
              <a:buFont typeface="Arial" panose="020B0604020202020204" pitchFamily="34" charset="0"/>
              <a:buChar char="•"/>
            </a:pPr>
            <a:r>
              <a:rPr lang="en-US" b="0" dirty="0">
                <a:latin typeface="Arial"/>
                <a:cs typeface="Arial"/>
              </a:rPr>
              <a:t>Feasibility assessment</a:t>
            </a:r>
          </a:p>
          <a:p>
            <a:pPr marL="800100" lvl="1" indent="-342900">
              <a:buFont typeface="Arial" panose="020B0604020202020204" pitchFamily="34" charset="0"/>
              <a:buChar char="•"/>
            </a:pPr>
            <a:r>
              <a:rPr lang="en-US" b="0" dirty="0">
                <a:latin typeface="Arial"/>
                <a:cs typeface="Arial"/>
              </a:rPr>
              <a:t>IRB submission</a:t>
            </a:r>
          </a:p>
          <a:p>
            <a:pPr marL="800100" lvl="1" indent="-342900">
              <a:buFont typeface="Arial" panose="020B0604020202020204" pitchFamily="34" charset="0"/>
              <a:buChar char="•"/>
            </a:pPr>
            <a:r>
              <a:rPr lang="en-US" b="0" dirty="0">
                <a:latin typeface="Arial"/>
                <a:cs typeface="Arial"/>
              </a:rPr>
              <a:t>Access to national/state/other institutional data sets</a:t>
            </a:r>
          </a:p>
          <a:p>
            <a:pPr marL="800100" lvl="1" indent="-342900">
              <a:buFont typeface="Arial" panose="020B0604020202020204" pitchFamily="34" charset="0"/>
              <a:buChar char="•"/>
            </a:pPr>
            <a:r>
              <a:rPr lang="en-US" b="0" dirty="0">
                <a:latin typeface="Arial"/>
                <a:cs typeface="Arial"/>
              </a:rPr>
              <a:t>Access to local clinical data (Epic)</a:t>
            </a:r>
          </a:p>
          <a:p>
            <a:pPr marL="800100" lvl="1" indent="-342900">
              <a:buFont typeface="Arial" panose="020B0604020202020204" pitchFamily="34" charset="0"/>
              <a:buChar char="•"/>
            </a:pPr>
            <a:r>
              <a:rPr lang="en-US" b="0" dirty="0">
                <a:latin typeface="Arial"/>
                <a:cs typeface="Arial"/>
              </a:rPr>
              <a:t>Statistical support</a:t>
            </a:r>
          </a:p>
          <a:p>
            <a:pPr marL="800100" lvl="1" indent="-342900">
              <a:buFont typeface="Arial" panose="020B0604020202020204" pitchFamily="34" charset="0"/>
              <a:buChar char="•"/>
            </a:pPr>
            <a:r>
              <a:rPr lang="en-US" b="0" dirty="0">
                <a:latin typeface="Arial"/>
                <a:cs typeface="Arial"/>
              </a:rPr>
              <a:t>Need study personnel to conduct research</a:t>
            </a:r>
          </a:p>
          <a:p>
            <a:pPr marL="800100" lvl="1" indent="-342900">
              <a:buFont typeface="Arial" panose="020B0604020202020204" pitchFamily="34" charset="0"/>
              <a:buChar char="•"/>
            </a:pPr>
            <a:r>
              <a:rPr lang="en-US" b="0" dirty="0">
                <a:latin typeface="Arial"/>
                <a:cs typeface="Arial"/>
              </a:rPr>
              <a:t>Grant assistance (when funded)</a:t>
            </a:r>
          </a:p>
          <a:p>
            <a:pPr marL="800100" lvl="1" indent="-342900">
              <a:buFont typeface="Arial" panose="020B0604020202020204" pitchFamily="34" charset="0"/>
              <a:buChar char="•"/>
            </a:pPr>
            <a:r>
              <a:rPr lang="en-US" b="0" dirty="0">
                <a:latin typeface="Arial"/>
                <a:cs typeface="Arial"/>
              </a:rPr>
              <a:t>Other services required</a:t>
            </a:r>
          </a:p>
        </p:txBody>
      </p:sp>
    </p:spTree>
    <p:extLst>
      <p:ext uri="{BB962C8B-B14F-4D97-AF65-F5344CB8AC3E}">
        <p14:creationId xmlns:p14="http://schemas.microsoft.com/office/powerpoint/2010/main" val="1034689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680C-FF30-0C8B-505A-67938298C1A9}"/>
              </a:ext>
            </a:extLst>
          </p:cNvPr>
          <p:cNvSpPr>
            <a:spLocks noGrp="1"/>
          </p:cNvSpPr>
          <p:nvPr>
            <p:ph type="title"/>
          </p:nvPr>
        </p:nvSpPr>
        <p:spPr/>
        <p:txBody>
          <a:bodyPr/>
          <a:lstStyle/>
          <a:p>
            <a:r>
              <a:rPr lang="en-US" dirty="0"/>
              <a:t>Access to Services Requests</a:t>
            </a:r>
          </a:p>
        </p:txBody>
      </p:sp>
      <p:sp>
        <p:nvSpPr>
          <p:cNvPr id="4" name="Content Placeholder 3">
            <a:extLst>
              <a:ext uri="{FF2B5EF4-FFF2-40B4-BE49-F238E27FC236}">
                <a16:creationId xmlns:a16="http://schemas.microsoft.com/office/drawing/2014/main" id="{B366B883-4341-3EFE-6F0E-E9203178AFF5}"/>
              </a:ext>
            </a:extLst>
          </p:cNvPr>
          <p:cNvSpPr>
            <a:spLocks noGrp="1"/>
          </p:cNvSpPr>
          <p:nvPr>
            <p:ph idx="1"/>
          </p:nvPr>
        </p:nvSpPr>
        <p:spPr>
          <a:xfrm>
            <a:off x="838199" y="1341120"/>
            <a:ext cx="10979331" cy="4273013"/>
          </a:xfrm>
        </p:spPr>
        <p:txBody>
          <a:bodyPr vert="horz" lIns="91440" tIns="45720" rIns="91440" bIns="45720" rtlCol="0" anchor="t">
            <a:normAutofit/>
          </a:bodyPr>
          <a:lstStyle/>
          <a:p>
            <a:r>
              <a:rPr lang="en-US" b="0" dirty="0">
                <a:latin typeface="Arial"/>
                <a:cs typeface="Arial"/>
              </a:rPr>
              <a:t>Within 2-3 business days an email is sent to submitter:</a:t>
            </a:r>
          </a:p>
          <a:p>
            <a:pPr marL="342900" indent="-342900">
              <a:buFont typeface="Arial" panose="020B0604020202020204" pitchFamily="34" charset="0"/>
              <a:buChar char="•"/>
            </a:pPr>
            <a:r>
              <a:rPr lang="en-US" b="0" dirty="0">
                <a:latin typeface="Arial"/>
                <a:cs typeface="Arial"/>
              </a:rPr>
              <a:t>Services requested specified</a:t>
            </a:r>
          </a:p>
          <a:p>
            <a:pPr marL="342900" indent="-342900">
              <a:buFont typeface="Arial" panose="020B0604020202020204" pitchFamily="34" charset="0"/>
              <a:buChar char="•"/>
            </a:pPr>
            <a:r>
              <a:rPr lang="en-US" b="0" dirty="0">
                <a:latin typeface="Arial"/>
                <a:cs typeface="Arial"/>
              </a:rPr>
              <a:t>Individual assigned to each request</a:t>
            </a:r>
          </a:p>
          <a:p>
            <a:pPr marL="342900" indent="-342900">
              <a:buFont typeface="Arial" panose="020B0604020202020204" pitchFamily="34" charset="0"/>
              <a:buChar char="•"/>
            </a:pPr>
            <a:r>
              <a:rPr lang="en-US" b="0" dirty="0">
                <a:latin typeface="Arial"/>
                <a:cs typeface="Arial"/>
              </a:rPr>
              <a:t>Schedule planning meeting to address requests</a:t>
            </a:r>
          </a:p>
        </p:txBody>
      </p:sp>
    </p:spTree>
    <p:extLst>
      <p:ext uri="{BB962C8B-B14F-4D97-AF65-F5344CB8AC3E}">
        <p14:creationId xmlns:p14="http://schemas.microsoft.com/office/powerpoint/2010/main" val="127465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54D905-CE0E-74ED-EB99-3744C8E9D8AC}"/>
              </a:ext>
            </a:extLst>
          </p:cNvPr>
          <p:cNvSpPr>
            <a:spLocks noGrp="1"/>
          </p:cNvSpPr>
          <p:nvPr>
            <p:ph type="ctrTitle"/>
          </p:nvPr>
        </p:nvSpPr>
        <p:spPr>
          <a:xfrm>
            <a:off x="1524000" y="2220687"/>
            <a:ext cx="9144000" cy="1208313"/>
          </a:xfrm>
        </p:spPr>
        <p:txBody>
          <a:bodyPr/>
          <a:lstStyle/>
          <a:p>
            <a:r>
              <a:rPr lang="en-US" dirty="0"/>
              <a:t>Life-Cycle of Research Project Approval</a:t>
            </a:r>
          </a:p>
        </p:txBody>
      </p:sp>
    </p:spTree>
    <p:extLst>
      <p:ext uri="{BB962C8B-B14F-4D97-AF65-F5344CB8AC3E}">
        <p14:creationId xmlns:p14="http://schemas.microsoft.com/office/powerpoint/2010/main" val="870176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a:t>
            </a:r>
          </a:p>
        </p:txBody>
      </p:sp>
      <p:sp>
        <p:nvSpPr>
          <p:cNvPr id="4" name="Content Placeholder 3"/>
          <p:cNvSpPr>
            <a:spLocks noGrp="1"/>
          </p:cNvSpPr>
          <p:nvPr>
            <p:ph idx="1"/>
          </p:nvPr>
        </p:nvSpPr>
        <p:spPr>
          <a:xfrm>
            <a:off x="838200" y="1459684"/>
            <a:ext cx="10515600" cy="4278386"/>
          </a:xfrm>
        </p:spPr>
        <p:txBody>
          <a:bodyPr>
            <a:normAutofit/>
          </a:bodyPr>
          <a:lstStyle/>
          <a:p>
            <a:pPr marL="342900" indent="-342900">
              <a:buFont typeface="Arial" panose="020B0604020202020204" pitchFamily="34" charset="0"/>
              <a:buChar char="•"/>
            </a:pPr>
            <a:r>
              <a:rPr lang="en-US" u="sng" dirty="0"/>
              <a:t>Access to Services Requests</a:t>
            </a:r>
            <a:r>
              <a:rPr lang="en-US" dirty="0"/>
              <a:t>:</a:t>
            </a:r>
            <a:r>
              <a:rPr lang="en-US" b="0" dirty="0"/>
              <a:t> Go into NCRI queue</a:t>
            </a:r>
          </a:p>
          <a:p>
            <a:pPr marL="800100" lvl="1" indent="-342900">
              <a:buFont typeface="Arial" panose="020B0604020202020204" pitchFamily="34" charset="0"/>
              <a:buChar char="•"/>
            </a:pPr>
            <a:r>
              <a:rPr lang="en-US" b="0" dirty="0"/>
              <a:t>If you submit everything ready to go, typically takes 1-2 weeks until submission to IRB</a:t>
            </a:r>
          </a:p>
          <a:p>
            <a:pPr marL="800100" lvl="1" indent="-342900">
              <a:buFont typeface="Arial" panose="020B0604020202020204" pitchFamily="34" charset="0"/>
              <a:buChar char="•"/>
            </a:pPr>
            <a:r>
              <a:rPr lang="en-US" b="0" dirty="0"/>
              <a:t>(Highly dependent on complexity, whether informed consent needs to be written, etc.)</a:t>
            </a:r>
          </a:p>
          <a:p>
            <a:pPr marL="800100" lvl="1" indent="-342900">
              <a:buFont typeface="Arial" panose="020B0604020202020204" pitchFamily="34" charset="0"/>
              <a:buChar char="•"/>
            </a:pPr>
            <a:endParaRPr lang="en-US" b="0" dirty="0"/>
          </a:p>
          <a:p>
            <a:pPr marL="342900" indent="-342900">
              <a:buFont typeface="Arial" panose="020B0604020202020204" pitchFamily="34" charset="0"/>
              <a:buChar char="•"/>
            </a:pPr>
            <a:r>
              <a:rPr lang="en-US" u="sng" dirty="0"/>
              <a:t>IRB Approval</a:t>
            </a:r>
            <a:r>
              <a:rPr lang="en-US" dirty="0"/>
              <a:t>:</a:t>
            </a:r>
            <a:r>
              <a:rPr lang="en-US" b="0" dirty="0"/>
              <a:t> Also variable, depends on exempt vs. expedited vs. full review</a:t>
            </a:r>
          </a:p>
        </p:txBody>
      </p:sp>
    </p:spTree>
    <p:extLst>
      <p:ext uri="{BB962C8B-B14F-4D97-AF65-F5344CB8AC3E}">
        <p14:creationId xmlns:p14="http://schemas.microsoft.com/office/powerpoint/2010/main" val="491676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9D1C4-A9B7-3FC5-D0A1-895FD3DD9738}"/>
              </a:ext>
            </a:extLst>
          </p:cNvPr>
          <p:cNvSpPr>
            <a:spLocks noGrp="1"/>
          </p:cNvSpPr>
          <p:nvPr>
            <p:ph type="title"/>
          </p:nvPr>
        </p:nvSpPr>
        <p:spPr/>
        <p:txBody>
          <a:bodyPr/>
          <a:lstStyle/>
          <a:p>
            <a:r>
              <a:rPr lang="en-US" dirty="0"/>
              <a:t>Timelines</a:t>
            </a:r>
          </a:p>
        </p:txBody>
      </p:sp>
      <p:sp>
        <p:nvSpPr>
          <p:cNvPr id="7" name="Content Placeholder 6">
            <a:extLst>
              <a:ext uri="{FF2B5EF4-FFF2-40B4-BE49-F238E27FC236}">
                <a16:creationId xmlns:a16="http://schemas.microsoft.com/office/drawing/2014/main" id="{7C32BDC0-F0CB-9D95-90C0-EA48326B2E5B}"/>
              </a:ext>
            </a:extLst>
          </p:cNvPr>
          <p:cNvSpPr>
            <a:spLocks noGrp="1"/>
          </p:cNvSpPr>
          <p:nvPr>
            <p:ph idx="1"/>
          </p:nvPr>
        </p:nvSpPr>
        <p:spPr/>
        <p:txBody>
          <a:bodyPr/>
          <a:lstStyle/>
          <a:p>
            <a:pPr>
              <a:spcBef>
                <a:spcPts val="4200"/>
              </a:spcBef>
            </a:pPr>
            <a:r>
              <a:rPr lang="en-US" b="0" dirty="0"/>
              <a:t>Some approvals are outside our control, and can take a LONG time:</a:t>
            </a:r>
          </a:p>
          <a:p>
            <a:pPr marL="342900" indent="-342900">
              <a:spcBef>
                <a:spcPts val="4200"/>
              </a:spcBef>
              <a:buFontTx/>
              <a:buChar char="-"/>
            </a:pPr>
            <a:r>
              <a:rPr lang="en-US" b="0" dirty="0"/>
              <a:t>HR approval for Norton employee survey (can take 6 months)</a:t>
            </a:r>
          </a:p>
          <a:p>
            <a:pPr marL="342900" indent="-342900">
              <a:spcBef>
                <a:spcPts val="4200"/>
              </a:spcBef>
              <a:buFontTx/>
              <a:buChar char="-"/>
            </a:pPr>
            <a:r>
              <a:rPr lang="en-US" b="0" dirty="0"/>
              <a:t>Negotiation of contracts and DUAs (sponsors sometimes have delayed responses)</a:t>
            </a:r>
          </a:p>
          <a:p>
            <a:pPr marL="342900" indent="-342900">
              <a:spcBef>
                <a:spcPts val="4200"/>
              </a:spcBef>
              <a:buFontTx/>
              <a:buChar char="-"/>
            </a:pPr>
            <a:r>
              <a:rPr lang="en-US" b="0" dirty="0"/>
              <a:t>Norton IS approval for any hardware/software on the Norton network</a:t>
            </a:r>
          </a:p>
        </p:txBody>
      </p:sp>
    </p:spTree>
    <p:extLst>
      <p:ext uri="{BB962C8B-B14F-4D97-AF65-F5344CB8AC3E}">
        <p14:creationId xmlns:p14="http://schemas.microsoft.com/office/powerpoint/2010/main" val="3848190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70C38-F7E3-EA4C-4231-2627847C16BF}"/>
              </a:ext>
            </a:extLst>
          </p:cNvPr>
          <p:cNvSpPr>
            <a:spLocks noGrp="1"/>
          </p:cNvSpPr>
          <p:nvPr>
            <p:ph type="title"/>
          </p:nvPr>
        </p:nvSpPr>
        <p:spPr/>
        <p:txBody>
          <a:bodyPr/>
          <a:lstStyle/>
          <a:p>
            <a:r>
              <a:rPr lang="en-US" dirty="0"/>
              <a:t>Faculty Development</a:t>
            </a:r>
          </a:p>
        </p:txBody>
      </p:sp>
      <p:sp>
        <p:nvSpPr>
          <p:cNvPr id="7" name="Content Placeholder 6">
            <a:extLst>
              <a:ext uri="{FF2B5EF4-FFF2-40B4-BE49-F238E27FC236}">
                <a16:creationId xmlns:a16="http://schemas.microsoft.com/office/drawing/2014/main" id="{E25A9A59-C78D-5C9E-A1B0-DC8FF885EF2A}"/>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en-US" dirty="0"/>
              <a:t>Opportunities</a:t>
            </a:r>
          </a:p>
          <a:p>
            <a:pPr marL="800100" lvl="1" indent="-342900">
              <a:buFont typeface="Arial" panose="020B0604020202020204" pitchFamily="34" charset="0"/>
              <a:buChar char="•"/>
            </a:pPr>
            <a:r>
              <a:rPr lang="en-US" dirty="0"/>
              <a:t>Mentorship</a:t>
            </a:r>
          </a:p>
          <a:p>
            <a:pPr marL="800100" lvl="1" indent="-342900">
              <a:buFont typeface="Arial" panose="020B0604020202020204" pitchFamily="34" charset="0"/>
              <a:buChar char="•"/>
            </a:pPr>
            <a:r>
              <a:rPr lang="en-US" dirty="0"/>
              <a:t>Ongoing educational opportunities</a:t>
            </a:r>
          </a:p>
          <a:p>
            <a:pPr marL="800100" lvl="1" indent="-342900">
              <a:buFont typeface="Arial" panose="020B0604020202020204" pitchFamily="34" charset="0"/>
              <a:buChar char="•"/>
            </a:pPr>
            <a:r>
              <a:rPr lang="en-US" dirty="0"/>
              <a:t>CIEHS and CTR-D</a:t>
            </a:r>
          </a:p>
          <a:p>
            <a:pPr marL="342900" indent="-342900">
              <a:buFont typeface="Arial" panose="020B0604020202020204" pitchFamily="34" charset="0"/>
              <a:buChar char="•"/>
            </a:pPr>
            <a:r>
              <a:rPr lang="en-US" dirty="0"/>
              <a:t>NIH ECHO IDeA State Grant (now in cycle 2)</a:t>
            </a:r>
          </a:p>
          <a:p>
            <a:pPr marL="800100" lvl="1" indent="-342900">
              <a:buFont typeface="Arial" panose="020B0604020202020204" pitchFamily="34" charset="0"/>
              <a:buChar char="•"/>
            </a:pPr>
            <a:r>
              <a:rPr lang="en-US" dirty="0"/>
              <a:t>Faculty development</a:t>
            </a:r>
          </a:p>
          <a:p>
            <a:pPr marL="1257300" lvl="2" indent="-342900">
              <a:buFont typeface="Arial" panose="020B0604020202020204" pitchFamily="34" charset="0"/>
              <a:buChar char="•"/>
            </a:pPr>
            <a:r>
              <a:rPr lang="en-US" dirty="0"/>
              <a:t>Grant writing seminars</a:t>
            </a:r>
          </a:p>
          <a:p>
            <a:pPr marL="1257300" lvl="2" indent="-342900">
              <a:buFont typeface="Arial" panose="020B0604020202020204" pitchFamily="34" charset="0"/>
              <a:buChar char="•"/>
            </a:pPr>
            <a:r>
              <a:rPr lang="en-US" dirty="0"/>
              <a:t>Writing from a readers’ perspective seminar</a:t>
            </a:r>
          </a:p>
          <a:p>
            <a:pPr marL="1257300" lvl="2" indent="-342900">
              <a:buFont typeface="Arial" panose="020B0604020202020204" pitchFamily="34" charset="0"/>
              <a:buChar char="•"/>
            </a:pPr>
            <a:r>
              <a:rPr lang="en-US" dirty="0"/>
              <a:t>Mentor-mentee dyads</a:t>
            </a:r>
          </a:p>
          <a:p>
            <a:pPr marL="800100" lvl="1" indent="-342900">
              <a:buFont typeface="Arial" panose="020B0604020202020204" pitchFamily="34" charset="0"/>
              <a:buChar char="•"/>
            </a:pPr>
            <a:r>
              <a:rPr lang="en-US" dirty="0"/>
              <a:t>DCOC: professional development opportunities--asynchronous</a:t>
            </a:r>
          </a:p>
          <a:p>
            <a:pPr marL="1257300" lvl="2" indent="-342900">
              <a:buFont typeface="Arial" panose="020B0604020202020204" pitchFamily="34" charset="0"/>
              <a:buChar char="•"/>
            </a:pPr>
            <a:r>
              <a:rPr lang="en-US" dirty="0"/>
              <a:t>Certificate program nearing completion for junior faculty</a:t>
            </a:r>
          </a:p>
          <a:p>
            <a:pPr marL="1257300" lvl="2" indent="-342900">
              <a:buFont typeface="Arial" panose="020B0604020202020204" pitchFamily="34" charset="0"/>
              <a:buChar char="•"/>
            </a:pPr>
            <a:r>
              <a:rPr lang="en-US" dirty="0">
                <a:hlinkClick r:id="rId2"/>
              </a:rPr>
              <a:t>https://ideapedtrials.uams.edu/researchers/professional-development/</a:t>
            </a:r>
            <a:r>
              <a:rPr lang="en-US" dirty="0"/>
              <a:t> </a:t>
            </a:r>
          </a:p>
          <a:p>
            <a:pPr marL="1257300" lvl="2" indent="-342900">
              <a:buFont typeface="Arial" panose="020B0604020202020204" pitchFamily="34" charset="0"/>
              <a:buChar char="•"/>
            </a:pPr>
            <a:endParaRPr lang="en-US" dirty="0"/>
          </a:p>
        </p:txBody>
      </p:sp>
      <p:sp>
        <p:nvSpPr>
          <p:cNvPr id="8" name="Text Placeholder 7">
            <a:extLst>
              <a:ext uri="{FF2B5EF4-FFF2-40B4-BE49-F238E27FC236}">
                <a16:creationId xmlns:a16="http://schemas.microsoft.com/office/drawing/2014/main" id="{E62CE3CF-06F8-411A-C039-95745731D286}"/>
              </a:ext>
            </a:extLst>
          </p:cNvPr>
          <p:cNvSpPr>
            <a:spLocks noGrp="1"/>
          </p:cNvSpPr>
          <p:nvPr>
            <p:ph type="body" sz="quarter" idx="13"/>
          </p:nvPr>
        </p:nvSpPr>
        <p:spPr/>
        <p:txBody>
          <a:bodyPr>
            <a:normAutofit lnSpcReduction="10000"/>
          </a:bodyPr>
          <a:lstStyle/>
          <a:p>
            <a:r>
              <a:rPr lang="en-US" dirty="0"/>
              <a:t>Training the next generation of clinician scientists!</a:t>
            </a:r>
          </a:p>
        </p:txBody>
      </p:sp>
    </p:spTree>
    <p:extLst>
      <p:ext uri="{BB962C8B-B14F-4D97-AF65-F5344CB8AC3E}">
        <p14:creationId xmlns:p14="http://schemas.microsoft.com/office/powerpoint/2010/main" val="254453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B828C-D830-5207-4851-BB034DA0D735}"/>
              </a:ext>
            </a:extLst>
          </p:cNvPr>
          <p:cNvSpPr>
            <a:spLocks noGrp="1"/>
          </p:cNvSpPr>
          <p:nvPr>
            <p:ph type="title"/>
          </p:nvPr>
        </p:nvSpPr>
        <p:spPr/>
        <p:txBody>
          <a:bodyPr/>
          <a:lstStyle/>
          <a:p>
            <a:r>
              <a:rPr lang="en-US" dirty="0"/>
              <a:t>Research: Department of Pediatrics</a:t>
            </a:r>
          </a:p>
        </p:txBody>
      </p:sp>
      <p:sp>
        <p:nvSpPr>
          <p:cNvPr id="10" name="Rectangle 9">
            <a:extLst>
              <a:ext uri="{FF2B5EF4-FFF2-40B4-BE49-F238E27FC236}">
                <a16:creationId xmlns:a16="http://schemas.microsoft.com/office/drawing/2014/main" id="{61365D80-433A-FEAA-2B2A-E460CC3547E2}"/>
              </a:ext>
            </a:extLst>
          </p:cNvPr>
          <p:cNvSpPr/>
          <p:nvPr/>
        </p:nvSpPr>
        <p:spPr>
          <a:xfrm>
            <a:off x="932155" y="2298609"/>
            <a:ext cx="2902998" cy="1943578"/>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Norton Children’s Research Institute (NCRI)</a:t>
            </a:r>
          </a:p>
          <a:p>
            <a:pPr algn="ctr"/>
            <a:r>
              <a:rPr lang="en-US" dirty="0">
                <a:latin typeface="Times New Roman" panose="02020603050405020304" pitchFamily="18" charset="0"/>
                <a:cs typeface="Times New Roman" panose="02020603050405020304" pitchFamily="18" charset="0"/>
              </a:rPr>
              <a:t>Kyle Brothers, MD, PhD, CSO</a:t>
            </a:r>
          </a:p>
          <a:p>
            <a:pPr algn="ctr"/>
            <a:r>
              <a:rPr lang="en-US" dirty="0">
                <a:latin typeface="Times New Roman" panose="02020603050405020304" pitchFamily="18" charset="0"/>
                <a:cs typeface="Times New Roman" panose="02020603050405020304" pitchFamily="18" charset="0"/>
              </a:rPr>
              <a:t>Matthew Hawthorne, JD</a:t>
            </a:r>
          </a:p>
          <a:p>
            <a:pPr algn="ctr"/>
            <a:r>
              <a:rPr lang="en-US" dirty="0">
                <a:latin typeface="Times New Roman" panose="02020603050405020304" pitchFamily="18" charset="0"/>
                <a:cs typeface="Times New Roman" panose="02020603050405020304" pitchFamily="18" charset="0"/>
              </a:rPr>
              <a:t>CAO</a:t>
            </a:r>
          </a:p>
        </p:txBody>
      </p:sp>
      <p:sp>
        <p:nvSpPr>
          <p:cNvPr id="11" name="Rectangle 10">
            <a:extLst>
              <a:ext uri="{FF2B5EF4-FFF2-40B4-BE49-F238E27FC236}">
                <a16:creationId xmlns:a16="http://schemas.microsoft.com/office/drawing/2014/main" id="{1D09BC8A-EAE2-5A57-C5A8-43AF3C3BDE21}"/>
              </a:ext>
            </a:extLst>
          </p:cNvPr>
          <p:cNvSpPr/>
          <p:nvPr/>
        </p:nvSpPr>
        <p:spPr>
          <a:xfrm>
            <a:off x="8450802" y="2839955"/>
            <a:ext cx="2902998" cy="860885"/>
          </a:xfrm>
          <a:prstGeom prst="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Pediatric Research Institute (PRI)</a:t>
            </a:r>
          </a:p>
          <a:p>
            <a:pPr algn="ctr"/>
            <a:r>
              <a:rPr lang="en-US" dirty="0">
                <a:latin typeface="Times New Roman" panose="02020603050405020304" pitchFamily="18" charset="0"/>
                <a:cs typeface="Times New Roman" panose="02020603050405020304" pitchFamily="18" charset="0"/>
              </a:rPr>
              <a:t>Lu Cai, MD, PhD</a:t>
            </a:r>
          </a:p>
        </p:txBody>
      </p:sp>
      <p:sp>
        <p:nvSpPr>
          <p:cNvPr id="12" name="Rectangle 11">
            <a:extLst>
              <a:ext uri="{FF2B5EF4-FFF2-40B4-BE49-F238E27FC236}">
                <a16:creationId xmlns:a16="http://schemas.microsoft.com/office/drawing/2014/main" id="{B4CD7D97-3104-9C06-7E5F-ED34F4EA7C2C}"/>
              </a:ext>
            </a:extLst>
          </p:cNvPr>
          <p:cNvSpPr/>
          <p:nvPr/>
        </p:nvSpPr>
        <p:spPr>
          <a:xfrm>
            <a:off x="4584946" y="2142919"/>
            <a:ext cx="3116063" cy="225495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8DD32D55-B98E-97FE-6362-ABBBEAB4F2CD}"/>
              </a:ext>
            </a:extLst>
          </p:cNvPr>
          <p:cNvCxnSpPr>
            <a:cxnSpLocks/>
            <a:stCxn id="12" idx="3"/>
            <a:endCxn id="11" idx="1"/>
          </p:cNvCxnSpPr>
          <p:nvPr/>
        </p:nvCxnSpPr>
        <p:spPr>
          <a:xfrm>
            <a:off x="7701009" y="3270398"/>
            <a:ext cx="7497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77CBF2B-5FB3-F846-4E24-1E8976E28A3E}"/>
              </a:ext>
            </a:extLst>
          </p:cNvPr>
          <p:cNvCxnSpPr>
            <a:cxnSpLocks/>
            <a:stCxn id="12" idx="1"/>
          </p:cNvCxnSpPr>
          <p:nvPr/>
        </p:nvCxnSpPr>
        <p:spPr>
          <a:xfrm flipH="1">
            <a:off x="3835153" y="3270398"/>
            <a:ext cx="7497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E244E85-EAD5-99AE-3EBD-2E5B15FB8D27}"/>
              </a:ext>
            </a:extLst>
          </p:cNvPr>
          <p:cNvSpPr txBox="1"/>
          <p:nvPr/>
        </p:nvSpPr>
        <p:spPr>
          <a:xfrm>
            <a:off x="4939553" y="2698810"/>
            <a:ext cx="2456329" cy="954107"/>
          </a:xfrm>
          <a:prstGeom prst="rect">
            <a:avLst/>
          </a:prstGeom>
          <a:noFill/>
        </p:spPr>
        <p:txBody>
          <a:bodyPr wrap="square" rtlCol="0">
            <a:spAutoFit/>
          </a:bodyPr>
          <a:lstStyle/>
          <a:p>
            <a:pPr algn="ctr"/>
            <a:r>
              <a:rPr lang="en-US" sz="2800" b="1" dirty="0"/>
              <a:t>Department </a:t>
            </a:r>
          </a:p>
          <a:p>
            <a:pPr algn="ctr"/>
            <a:r>
              <a:rPr lang="en-US" sz="2800" b="1" dirty="0"/>
              <a:t>of Pediatrics</a:t>
            </a:r>
          </a:p>
        </p:txBody>
      </p:sp>
      <p:sp>
        <p:nvSpPr>
          <p:cNvPr id="28" name="Rectangle 27">
            <a:extLst>
              <a:ext uri="{FF2B5EF4-FFF2-40B4-BE49-F238E27FC236}">
                <a16:creationId xmlns:a16="http://schemas.microsoft.com/office/drawing/2014/main" id="{98F4803E-3337-41A7-DFAE-728852893CE0}"/>
              </a:ext>
            </a:extLst>
          </p:cNvPr>
          <p:cNvSpPr/>
          <p:nvPr/>
        </p:nvSpPr>
        <p:spPr>
          <a:xfrm>
            <a:off x="932155" y="1434785"/>
            <a:ext cx="2902998" cy="755859"/>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Clinical Research and Clinical Trials</a:t>
            </a:r>
          </a:p>
        </p:txBody>
      </p:sp>
      <p:sp>
        <p:nvSpPr>
          <p:cNvPr id="29" name="Rectangle 28">
            <a:extLst>
              <a:ext uri="{FF2B5EF4-FFF2-40B4-BE49-F238E27FC236}">
                <a16:creationId xmlns:a16="http://schemas.microsoft.com/office/drawing/2014/main" id="{79E6EA73-43B8-C372-9132-16A54068AF3D}"/>
              </a:ext>
            </a:extLst>
          </p:cNvPr>
          <p:cNvSpPr/>
          <p:nvPr/>
        </p:nvSpPr>
        <p:spPr>
          <a:xfrm>
            <a:off x="8450802" y="1437723"/>
            <a:ext cx="2902998" cy="860885"/>
          </a:xfrm>
          <a:prstGeom prst="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Basic Science Research</a:t>
            </a:r>
          </a:p>
        </p:txBody>
      </p:sp>
    </p:spTree>
    <p:extLst>
      <p:ext uri="{BB962C8B-B14F-4D97-AF65-F5344CB8AC3E}">
        <p14:creationId xmlns:p14="http://schemas.microsoft.com/office/powerpoint/2010/main" val="2475581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86AA2D-14FB-5C5F-6DEB-BA6ED7A4122D}"/>
              </a:ext>
            </a:extLst>
          </p:cNvPr>
          <p:cNvSpPr>
            <a:spLocks noGrp="1"/>
          </p:cNvSpPr>
          <p:nvPr>
            <p:ph type="title"/>
          </p:nvPr>
        </p:nvSpPr>
        <p:spPr/>
        <p:txBody>
          <a:bodyPr/>
          <a:lstStyle/>
          <a:p>
            <a:r>
              <a:rPr lang="en-US" dirty="0"/>
              <a:t>ECHO ISPCTN Website: training available for non-members</a:t>
            </a:r>
          </a:p>
        </p:txBody>
      </p:sp>
      <p:pic>
        <p:nvPicPr>
          <p:cNvPr id="9" name="Picture 8">
            <a:extLst>
              <a:ext uri="{FF2B5EF4-FFF2-40B4-BE49-F238E27FC236}">
                <a16:creationId xmlns:a16="http://schemas.microsoft.com/office/drawing/2014/main" id="{52B52C4E-9590-547E-2216-BBEC130D4351}"/>
              </a:ext>
            </a:extLst>
          </p:cNvPr>
          <p:cNvPicPr>
            <a:picLocks noChangeAspect="1"/>
          </p:cNvPicPr>
          <p:nvPr/>
        </p:nvPicPr>
        <p:blipFill>
          <a:blip r:embed="rId2"/>
          <a:stretch>
            <a:fillRect/>
          </a:stretch>
        </p:blipFill>
        <p:spPr>
          <a:xfrm>
            <a:off x="0" y="1964721"/>
            <a:ext cx="12192000" cy="2928557"/>
          </a:xfrm>
          <a:prstGeom prst="rect">
            <a:avLst/>
          </a:prstGeom>
        </p:spPr>
      </p:pic>
    </p:spTree>
    <p:extLst>
      <p:ext uri="{BB962C8B-B14F-4D97-AF65-F5344CB8AC3E}">
        <p14:creationId xmlns:p14="http://schemas.microsoft.com/office/powerpoint/2010/main" val="57534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6A6F6-528B-5EE6-E0DE-C5009EAF5622}"/>
              </a:ext>
            </a:extLst>
          </p:cNvPr>
          <p:cNvSpPr>
            <a:spLocks noGrp="1"/>
          </p:cNvSpPr>
          <p:nvPr>
            <p:ph type="title"/>
          </p:nvPr>
        </p:nvSpPr>
        <p:spPr/>
        <p:txBody>
          <a:bodyPr/>
          <a:lstStyle/>
          <a:p>
            <a:r>
              <a:rPr lang="en-US" dirty="0"/>
              <a:t>ECHO ISPCTN Website: training available for non-members</a:t>
            </a:r>
          </a:p>
        </p:txBody>
      </p:sp>
      <p:pic>
        <p:nvPicPr>
          <p:cNvPr id="7" name="Picture 6">
            <a:extLst>
              <a:ext uri="{FF2B5EF4-FFF2-40B4-BE49-F238E27FC236}">
                <a16:creationId xmlns:a16="http://schemas.microsoft.com/office/drawing/2014/main" id="{C493946D-02B9-7760-9685-B2A32900E794}"/>
              </a:ext>
            </a:extLst>
          </p:cNvPr>
          <p:cNvPicPr>
            <a:picLocks noChangeAspect="1"/>
          </p:cNvPicPr>
          <p:nvPr/>
        </p:nvPicPr>
        <p:blipFill>
          <a:blip r:embed="rId2"/>
          <a:stretch>
            <a:fillRect/>
          </a:stretch>
        </p:blipFill>
        <p:spPr>
          <a:xfrm>
            <a:off x="0" y="1145957"/>
            <a:ext cx="12192000" cy="4566086"/>
          </a:xfrm>
          <a:prstGeom prst="rect">
            <a:avLst/>
          </a:prstGeom>
        </p:spPr>
      </p:pic>
    </p:spTree>
    <p:extLst>
      <p:ext uri="{BB962C8B-B14F-4D97-AF65-F5344CB8AC3E}">
        <p14:creationId xmlns:p14="http://schemas.microsoft.com/office/powerpoint/2010/main" val="1395174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C7D57B-83EE-922E-D706-73A29579B948}"/>
              </a:ext>
            </a:extLst>
          </p:cNvPr>
          <p:cNvSpPr>
            <a:spLocks noGrp="1"/>
          </p:cNvSpPr>
          <p:nvPr>
            <p:ph type="title"/>
          </p:nvPr>
        </p:nvSpPr>
        <p:spPr/>
        <p:txBody>
          <a:bodyPr/>
          <a:lstStyle/>
          <a:p>
            <a:r>
              <a:rPr lang="en-US" dirty="0"/>
              <a:t>NCRI Current Process Improvement Priorities</a:t>
            </a:r>
          </a:p>
        </p:txBody>
      </p:sp>
      <p:sp>
        <p:nvSpPr>
          <p:cNvPr id="7" name="Content Placeholder 6">
            <a:extLst>
              <a:ext uri="{FF2B5EF4-FFF2-40B4-BE49-F238E27FC236}">
                <a16:creationId xmlns:a16="http://schemas.microsoft.com/office/drawing/2014/main" id="{EC07980D-9B46-0DCB-EDD0-D378FEB90993}"/>
              </a:ext>
            </a:extLst>
          </p:cNvPr>
          <p:cNvSpPr>
            <a:spLocks noGrp="1"/>
          </p:cNvSpPr>
          <p:nvPr>
            <p:ph idx="1"/>
          </p:nvPr>
        </p:nvSpPr>
        <p:spPr>
          <a:xfrm>
            <a:off x="838200" y="1534745"/>
            <a:ext cx="10515600" cy="3788509"/>
          </a:xfrm>
        </p:spPr>
        <p:txBody>
          <a:bodyPr>
            <a:normAutofit lnSpcReduction="10000"/>
          </a:bodyPr>
          <a:lstStyle/>
          <a:p>
            <a:pPr marL="457200" indent="-457200">
              <a:spcBef>
                <a:spcPts val="4200"/>
              </a:spcBef>
              <a:buAutoNum type="arabicPeriod"/>
            </a:pPr>
            <a:r>
              <a:rPr lang="en-US" b="0" dirty="0"/>
              <a:t>Feasibility and start-up process for industry-sponsored clinical trials</a:t>
            </a:r>
          </a:p>
          <a:p>
            <a:pPr marL="457200" indent="-457200">
              <a:spcBef>
                <a:spcPts val="4200"/>
              </a:spcBef>
              <a:buAutoNum type="arabicPeriod"/>
            </a:pPr>
            <a:r>
              <a:rPr lang="en-US" b="0" dirty="0"/>
              <a:t>Monthly invoicing for funded projects</a:t>
            </a:r>
          </a:p>
          <a:p>
            <a:pPr marL="457200" indent="-457200">
              <a:spcBef>
                <a:spcPts val="4200"/>
              </a:spcBef>
              <a:buAutoNum type="arabicPeriod"/>
            </a:pPr>
            <a:r>
              <a:rPr lang="en-US" b="0" dirty="0"/>
              <a:t>Building grant submission support team</a:t>
            </a:r>
          </a:p>
          <a:p>
            <a:pPr marL="457200" indent="-457200">
              <a:spcBef>
                <a:spcPts val="4200"/>
              </a:spcBef>
              <a:buAutoNum type="arabicPeriod"/>
            </a:pPr>
            <a:r>
              <a:rPr lang="en-US" b="0" dirty="0"/>
              <a:t>Creating do-it-yourself options for unfunded research</a:t>
            </a:r>
          </a:p>
          <a:p>
            <a:pPr marL="457200" indent="-457200">
              <a:spcBef>
                <a:spcPts val="4200"/>
              </a:spcBef>
              <a:buAutoNum type="arabicPeriod"/>
            </a:pPr>
            <a:r>
              <a:rPr lang="en-US" b="0" dirty="0"/>
              <a:t>Working to shorten the HR approval times</a:t>
            </a:r>
          </a:p>
        </p:txBody>
      </p:sp>
    </p:spTree>
    <p:extLst>
      <p:ext uri="{BB962C8B-B14F-4D97-AF65-F5344CB8AC3E}">
        <p14:creationId xmlns:p14="http://schemas.microsoft.com/office/powerpoint/2010/main" val="4002230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FA2A5F-25E8-4C7F-34E0-C6C7E07798EA}"/>
              </a:ext>
            </a:extLst>
          </p:cNvPr>
          <p:cNvSpPr>
            <a:spLocks noGrp="1"/>
          </p:cNvSpPr>
          <p:nvPr>
            <p:ph type="title"/>
          </p:nvPr>
        </p:nvSpPr>
        <p:spPr/>
        <p:txBody>
          <a:bodyPr/>
          <a:lstStyle/>
          <a:p>
            <a:r>
              <a:rPr lang="en-US" dirty="0"/>
              <a:t>Summary</a:t>
            </a:r>
          </a:p>
        </p:txBody>
      </p:sp>
      <p:sp>
        <p:nvSpPr>
          <p:cNvPr id="7" name="Content Placeholder 6">
            <a:extLst>
              <a:ext uri="{FF2B5EF4-FFF2-40B4-BE49-F238E27FC236}">
                <a16:creationId xmlns:a16="http://schemas.microsoft.com/office/drawing/2014/main" id="{D04DA11F-06F5-FDC4-CC05-B25DCB45AAEF}"/>
              </a:ext>
            </a:extLst>
          </p:cNvPr>
          <p:cNvSpPr>
            <a:spLocks noGrp="1"/>
          </p:cNvSpPr>
          <p:nvPr>
            <p:ph idx="1"/>
          </p:nvPr>
        </p:nvSpPr>
        <p:spPr>
          <a:xfrm>
            <a:off x="838200" y="1387085"/>
            <a:ext cx="10515600" cy="4369903"/>
          </a:xfrm>
        </p:spPr>
        <p:txBody>
          <a:bodyPr/>
          <a:lstStyle/>
          <a:p>
            <a:pPr marL="342900" indent="-342900">
              <a:buFont typeface="Arial" panose="020B0604020202020204" pitchFamily="34" charset="0"/>
              <a:buChar char="•"/>
            </a:pPr>
            <a:r>
              <a:rPr lang="en-US" b="0" dirty="0"/>
              <a:t>Expanded services available for both basic science and clinical research</a:t>
            </a:r>
          </a:p>
          <a:p>
            <a:pPr marL="800100" lvl="1" indent="-342900">
              <a:buFont typeface="Arial" panose="020B0604020202020204" pitchFamily="34" charset="0"/>
              <a:buChar char="•"/>
            </a:pPr>
            <a:r>
              <a:rPr lang="en-US" b="0" dirty="0"/>
              <a:t>Grant assistance</a:t>
            </a:r>
          </a:p>
          <a:p>
            <a:pPr marL="342900" indent="-342900">
              <a:buFont typeface="Arial" panose="020B0604020202020204" pitchFamily="34" charset="0"/>
              <a:buChar char="•"/>
            </a:pPr>
            <a:r>
              <a:rPr lang="en-US" b="0" dirty="0"/>
              <a:t>Clinical research: Submit request for assistance through Access to Services: </a:t>
            </a:r>
            <a:r>
              <a:rPr lang="en-US" b="0" dirty="0">
                <a:hlinkClick r:id="rId2"/>
              </a:rPr>
              <a:t>https://helpmencri.org/</a:t>
            </a:r>
            <a:r>
              <a:rPr lang="en-US" b="0" dirty="0"/>
              <a:t> and specify services needed</a:t>
            </a:r>
          </a:p>
          <a:p>
            <a:pPr marL="342900" indent="-342900">
              <a:buFont typeface="Arial" panose="020B0604020202020204" pitchFamily="34" charset="0"/>
              <a:buChar char="•"/>
            </a:pPr>
            <a:r>
              <a:rPr lang="en-US" b="0" dirty="0"/>
              <a:t>Mentorship for faculty to create the next generation of clinician scientists is key</a:t>
            </a:r>
          </a:p>
          <a:p>
            <a:pPr marL="342900" indent="-342900">
              <a:buFont typeface="Arial" panose="020B0604020202020204" pitchFamily="34" charset="0"/>
              <a:buChar char="•"/>
            </a:pPr>
            <a:r>
              <a:rPr lang="en-US" b="0" dirty="0"/>
              <a:t>Mentorship for research staff also essential for having efficient and well-trained staff and for retention</a:t>
            </a:r>
          </a:p>
          <a:p>
            <a:pPr marL="342900" indent="-342900">
              <a:buFont typeface="Arial" panose="020B0604020202020204" pitchFamily="34" charset="0"/>
              <a:buChar char="•"/>
            </a:pPr>
            <a:r>
              <a:rPr lang="en-US" b="0" dirty="0"/>
              <a:t>Ongoing process improvement</a:t>
            </a:r>
          </a:p>
        </p:txBody>
      </p:sp>
    </p:spTree>
    <p:extLst>
      <p:ext uri="{BB962C8B-B14F-4D97-AF65-F5344CB8AC3E}">
        <p14:creationId xmlns:p14="http://schemas.microsoft.com/office/powerpoint/2010/main" val="2983364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5D834-0161-AC63-8CD7-235C94EF80BF}"/>
              </a:ext>
            </a:extLst>
          </p:cNvPr>
          <p:cNvSpPr txBox="1"/>
          <p:nvPr/>
        </p:nvSpPr>
        <p:spPr>
          <a:xfrm>
            <a:off x="3833265" y="2861102"/>
            <a:ext cx="4525470" cy="830997"/>
          </a:xfrm>
          <a:prstGeom prst="rect">
            <a:avLst/>
          </a:prstGeom>
          <a:noFill/>
        </p:spPr>
        <p:txBody>
          <a:bodyPr wrap="none" rtlCol="0">
            <a:spAutoFit/>
          </a:bodyPr>
          <a:lstStyle/>
          <a:p>
            <a:r>
              <a:rPr lang="en-US" sz="4800" dirty="0">
                <a:solidFill>
                  <a:srgbClr val="005BAA"/>
                </a:solidFill>
                <a:latin typeface="Arial Black" panose="020B0A04020102020204" pitchFamily="34" charset="0"/>
                <a:cs typeface="Arial" panose="020B0604020202020204" pitchFamily="34" charset="0"/>
              </a:rPr>
              <a:t>THANK YOU!</a:t>
            </a:r>
          </a:p>
        </p:txBody>
      </p:sp>
      <p:sp>
        <p:nvSpPr>
          <p:cNvPr id="3" name="TextBox 2">
            <a:extLst>
              <a:ext uri="{FF2B5EF4-FFF2-40B4-BE49-F238E27FC236}">
                <a16:creationId xmlns:a16="http://schemas.microsoft.com/office/drawing/2014/main" id="{0E897B82-E836-EE49-8153-BF15653A0377}"/>
              </a:ext>
            </a:extLst>
          </p:cNvPr>
          <p:cNvSpPr txBox="1"/>
          <p:nvPr/>
        </p:nvSpPr>
        <p:spPr>
          <a:xfrm>
            <a:off x="547687" y="1396990"/>
            <a:ext cx="11096625" cy="1292662"/>
          </a:xfrm>
          <a:prstGeom prst="rect">
            <a:avLst/>
          </a:prstGeom>
          <a:noFill/>
        </p:spPr>
        <p:txBody>
          <a:bodyPr wrap="square" rtlCol="0">
            <a:spAutoFit/>
          </a:bodyPr>
          <a:lstStyle/>
          <a:p>
            <a:pPr algn="ctr"/>
            <a:r>
              <a:rPr lang="en-US" sz="6000" i="1" dirty="0">
                <a:solidFill>
                  <a:srgbClr val="005BAA"/>
                </a:solidFill>
                <a:latin typeface="Brush Script MT" panose="03060802040406070304" pitchFamily="66" charset="0"/>
                <a:cs typeface="Arial" panose="020B0604020202020204" pitchFamily="34" charset="0"/>
              </a:rPr>
              <a:t>We welcome collaboration with you!!!</a:t>
            </a:r>
          </a:p>
          <a:p>
            <a:endParaRPr lang="en-US" dirty="0"/>
          </a:p>
        </p:txBody>
      </p:sp>
    </p:spTree>
    <p:extLst>
      <p:ext uri="{BB962C8B-B14F-4D97-AF65-F5344CB8AC3E}">
        <p14:creationId xmlns:p14="http://schemas.microsoft.com/office/powerpoint/2010/main" val="152786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86C244-D4F3-3B1A-47D8-C947373A8BAD}"/>
              </a:ext>
            </a:extLst>
          </p:cNvPr>
          <p:cNvSpPr>
            <a:spLocks noGrp="1"/>
          </p:cNvSpPr>
          <p:nvPr>
            <p:ph type="title"/>
          </p:nvPr>
        </p:nvSpPr>
        <p:spPr/>
        <p:txBody>
          <a:bodyPr/>
          <a:lstStyle/>
          <a:p>
            <a:r>
              <a:rPr lang="en-US" dirty="0"/>
              <a:t>PIRATs: Pediatric Innovation &amp; Research Advisory Team</a:t>
            </a:r>
          </a:p>
        </p:txBody>
      </p:sp>
      <p:sp>
        <p:nvSpPr>
          <p:cNvPr id="7" name="Content Placeholder 6">
            <a:extLst>
              <a:ext uri="{FF2B5EF4-FFF2-40B4-BE49-F238E27FC236}">
                <a16:creationId xmlns:a16="http://schemas.microsoft.com/office/drawing/2014/main" id="{7752ABE1-031C-8D88-C6F0-6B82D0EEDE79}"/>
              </a:ext>
            </a:extLst>
          </p:cNvPr>
          <p:cNvSpPr>
            <a:spLocks noGrp="1"/>
          </p:cNvSpPr>
          <p:nvPr>
            <p:ph idx="1"/>
          </p:nvPr>
        </p:nvSpPr>
        <p:spPr>
          <a:xfrm>
            <a:off x="838200" y="1534745"/>
            <a:ext cx="10515600" cy="4253212"/>
          </a:xfrm>
        </p:spPr>
        <p:txBody>
          <a:bodyPr>
            <a:normAutofit fontScale="92500" lnSpcReduction="20000"/>
          </a:bodyPr>
          <a:lstStyle/>
          <a:p>
            <a:pPr marL="342900" indent="-342900">
              <a:buFont typeface="Arial" panose="020B0604020202020204" pitchFamily="34" charset="0"/>
              <a:buChar char="•"/>
            </a:pPr>
            <a:r>
              <a:rPr lang="en-US" dirty="0"/>
              <a:t>Created in 2019</a:t>
            </a:r>
          </a:p>
          <a:p>
            <a:pPr marL="342900" indent="-342900">
              <a:buFont typeface="Arial" panose="020B0604020202020204" pitchFamily="34" charset="0"/>
              <a:buChar char="•"/>
            </a:pPr>
            <a:r>
              <a:rPr lang="en-US" dirty="0"/>
              <a:t>Membership: 14 members from Dept of Pediatrics and other Pediatric Subspecialties </a:t>
            </a:r>
          </a:p>
          <a:p>
            <a:pPr marL="342900" indent="-342900">
              <a:buFont typeface="Arial" panose="020B0604020202020204" pitchFamily="34" charset="0"/>
              <a:buChar char="•"/>
            </a:pPr>
            <a:r>
              <a:rPr lang="en-US" dirty="0"/>
              <a:t>Mission: </a:t>
            </a:r>
            <a:r>
              <a:rPr lang="en-US" dirty="0">
                <a:effectLst/>
                <a:ea typeface="Calibri" panose="020F0502020204030204" pitchFamily="34" charset="0"/>
              </a:rPr>
              <a:t>create new knowledge with the goal of improving health and disease outcomes </a:t>
            </a:r>
            <a:r>
              <a:rPr lang="en-US">
                <a:effectLst/>
                <a:ea typeface="Calibri" panose="020F0502020204030204" pitchFamily="34" charset="0"/>
              </a:rPr>
              <a:t>of children </a:t>
            </a:r>
            <a:r>
              <a:rPr lang="en-US" dirty="0">
                <a:effectLst/>
                <a:ea typeface="Calibri" panose="020F0502020204030204" pitchFamily="34" charset="0"/>
              </a:rPr>
              <a:t>and their families. </a:t>
            </a:r>
          </a:p>
          <a:p>
            <a:pPr marL="342900" indent="-342900">
              <a:buFont typeface="Arial" panose="020B0604020202020204" pitchFamily="34" charset="0"/>
              <a:buChar char="•"/>
            </a:pPr>
            <a:r>
              <a:rPr lang="en-US" dirty="0">
                <a:ea typeface="Calibri" panose="020F0502020204030204" pitchFamily="34" charset="0"/>
              </a:rPr>
              <a:t>Vision: be a leader in the discovery and validation of new knowledge in a way that improves child health and health care delivery locally, nationally, and globally.</a:t>
            </a:r>
            <a:endParaRPr lang="en-US" dirty="0"/>
          </a:p>
          <a:p>
            <a:pPr marL="342900" indent="-342900">
              <a:buFont typeface="Arial" panose="020B0604020202020204" pitchFamily="34" charset="0"/>
              <a:buChar char="•"/>
            </a:pPr>
            <a:r>
              <a:rPr lang="en-US" dirty="0"/>
              <a:t>Meet monthly</a:t>
            </a:r>
          </a:p>
          <a:p>
            <a:pPr marL="342900" indent="-342900">
              <a:buFont typeface="Arial" panose="020B0604020202020204" pitchFamily="34" charset="0"/>
              <a:buChar char="•"/>
            </a:pPr>
            <a:r>
              <a:rPr lang="en-US" dirty="0"/>
              <a:t>Created SPRC: Scientific Protocol Review Committee</a:t>
            </a:r>
          </a:p>
          <a:p>
            <a:pPr marL="800100" lvl="1" indent="-342900">
              <a:buFont typeface="Arial" panose="020B0604020202020204" pitchFamily="34" charset="0"/>
              <a:buChar char="•"/>
              <a:tabLst>
                <a:tab pos="2116138" algn="l"/>
                <a:tab pos="2401888" algn="l"/>
              </a:tabLst>
            </a:pPr>
            <a:r>
              <a:rPr lang="en-US" dirty="0"/>
              <a:t>Review proposals</a:t>
            </a:r>
          </a:p>
          <a:p>
            <a:pPr marL="800100" lvl="1" indent="-342900">
              <a:buFont typeface="Arial" panose="020B0604020202020204" pitchFamily="34" charset="0"/>
              <a:buChar char="•"/>
              <a:tabLst>
                <a:tab pos="2116138" algn="l"/>
                <a:tab pos="2401888" algn="l"/>
              </a:tabLst>
            </a:pPr>
            <a:r>
              <a:rPr lang="en-US" dirty="0"/>
              <a:t>Rotating membership</a:t>
            </a:r>
          </a:p>
          <a:p>
            <a:pPr marL="800100" lvl="1" indent="-342900">
              <a:buFont typeface="Arial" panose="020B0604020202020204" pitchFamily="34" charset="0"/>
              <a:buChar char="•"/>
              <a:tabLst>
                <a:tab pos="2116138" algn="l"/>
                <a:tab pos="2401888" algn="l"/>
              </a:tabLst>
            </a:pPr>
            <a:r>
              <a:rPr lang="en-US" dirty="0"/>
              <a:t>Includes junior (2) and senior faculty (3)</a:t>
            </a:r>
          </a:p>
        </p:txBody>
      </p:sp>
    </p:spTree>
    <p:extLst>
      <p:ext uri="{BB962C8B-B14F-4D97-AF65-F5344CB8AC3E}">
        <p14:creationId xmlns:p14="http://schemas.microsoft.com/office/powerpoint/2010/main" val="201540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3B1B5-FE94-CEEA-5B54-FD40841228AF}"/>
              </a:ext>
            </a:extLst>
          </p:cNvPr>
          <p:cNvSpPr>
            <a:spLocks noGrp="1"/>
          </p:cNvSpPr>
          <p:nvPr>
            <p:ph type="ctrTitle"/>
          </p:nvPr>
        </p:nvSpPr>
        <p:spPr>
          <a:xfrm>
            <a:off x="1604682" y="2409468"/>
            <a:ext cx="9144000" cy="1208313"/>
          </a:xfrm>
        </p:spPr>
        <p:txBody>
          <a:bodyPr>
            <a:normAutofit fontScale="90000"/>
          </a:bodyPr>
          <a:lstStyle/>
          <a:p>
            <a:r>
              <a:rPr lang="en-US" dirty="0"/>
              <a:t>Pediatric Research Institute (PRI)</a:t>
            </a:r>
            <a:br>
              <a:rPr lang="en-US" dirty="0"/>
            </a:br>
            <a:r>
              <a:rPr lang="en-US" dirty="0"/>
              <a:t>Lu Cai, Director</a:t>
            </a:r>
            <a:br>
              <a:rPr lang="en-US" dirty="0"/>
            </a:br>
            <a:endParaRPr lang="en-US" dirty="0"/>
          </a:p>
        </p:txBody>
      </p:sp>
      <p:pic>
        <p:nvPicPr>
          <p:cNvPr id="2" name="Picture 1" descr="Lu cai1.jpeg">
            <a:extLst>
              <a:ext uri="{FF2B5EF4-FFF2-40B4-BE49-F238E27FC236}">
                <a16:creationId xmlns:a16="http://schemas.microsoft.com/office/drawing/2014/main" id="{E0384DAF-50EF-F7CF-7748-5FB00239E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707" r="7973"/>
          <a:stretch>
            <a:fillRect/>
          </a:stretch>
        </p:blipFill>
        <p:spPr bwMode="auto">
          <a:xfrm>
            <a:off x="5576690" y="3345493"/>
            <a:ext cx="1199983" cy="1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68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0981B-C777-3337-3600-EDC3A30A180F}"/>
              </a:ext>
            </a:extLst>
          </p:cNvPr>
          <p:cNvSpPr>
            <a:spLocks noGrp="1"/>
          </p:cNvSpPr>
          <p:nvPr>
            <p:ph type="title"/>
          </p:nvPr>
        </p:nvSpPr>
        <p:spPr/>
        <p:txBody>
          <a:bodyPr/>
          <a:lstStyle/>
          <a:p>
            <a:r>
              <a:rPr lang="en-US" dirty="0"/>
              <a:t>PRI Faculty</a:t>
            </a:r>
          </a:p>
        </p:txBody>
      </p:sp>
      <p:grpSp>
        <p:nvGrpSpPr>
          <p:cNvPr id="37" name="Group 36">
            <a:extLst>
              <a:ext uri="{FF2B5EF4-FFF2-40B4-BE49-F238E27FC236}">
                <a16:creationId xmlns:a16="http://schemas.microsoft.com/office/drawing/2014/main" id="{5D6E0436-56C4-EB56-573C-4EF11E3A31F6}"/>
              </a:ext>
            </a:extLst>
          </p:cNvPr>
          <p:cNvGrpSpPr/>
          <p:nvPr/>
        </p:nvGrpSpPr>
        <p:grpSpPr>
          <a:xfrm>
            <a:off x="342476" y="1194435"/>
            <a:ext cx="11643990" cy="4710935"/>
            <a:chOff x="228600" y="676560"/>
            <a:chExt cx="11999913" cy="4745657"/>
          </a:xfrm>
        </p:grpSpPr>
        <p:sp>
          <p:nvSpPr>
            <p:cNvPr id="22" name="Rectangle 21">
              <a:extLst>
                <a:ext uri="{FF2B5EF4-FFF2-40B4-BE49-F238E27FC236}">
                  <a16:creationId xmlns:a16="http://schemas.microsoft.com/office/drawing/2014/main" id="{7DE322D9-F9FA-CE05-CDCB-3F0AB332B77A}"/>
                </a:ext>
              </a:extLst>
            </p:cNvPr>
            <p:cNvSpPr/>
            <p:nvPr/>
          </p:nvSpPr>
          <p:spPr>
            <a:xfrm>
              <a:off x="228600" y="2290763"/>
              <a:ext cx="2138363" cy="2697391"/>
            </a:xfrm>
            <a:prstGeom prst="rect">
              <a:avLst/>
            </a:prstGeom>
            <a:noFill/>
          </p:spPr>
          <p:txBody>
            <a:bodyPr>
              <a:spAutoFit/>
            </a:bodyPr>
            <a:lstStyle/>
            <a:p>
              <a:pPr marL="227013" indent="-227013" fontAlgn="auto">
                <a:spcAft>
                  <a:spcPts val="0"/>
                </a:spcAft>
                <a:buFont typeface="Arial" panose="020B0604020202020204" pitchFamily="34" charset="0"/>
                <a:buChar char="•"/>
                <a:defRPr/>
              </a:pPr>
              <a:r>
                <a:rPr lang="en-US" sz="1400" dirty="0">
                  <a:solidFill>
                    <a:srgbClr val="000000"/>
                  </a:solidFill>
                  <a:cs typeface="Arial"/>
                </a:rPr>
                <a:t>Neuron-glia communication in neurodevelopmental disorders, traumatic injury, and neurodegenerative diseases</a:t>
              </a:r>
            </a:p>
            <a:p>
              <a:pPr marL="227013" indent="-227013" fontAlgn="auto">
                <a:spcAft>
                  <a:spcPts val="0"/>
                </a:spcAft>
                <a:buFont typeface="Arial" panose="020B0604020202020204" pitchFamily="34" charset="0"/>
                <a:buChar char="•"/>
                <a:defRPr/>
              </a:pPr>
              <a:r>
                <a:rPr lang="en-US" sz="1400" dirty="0">
                  <a:solidFill>
                    <a:srgbClr val="000000"/>
                  </a:solidFill>
                  <a:cs typeface="Arial"/>
                </a:rPr>
                <a:t>Pediatric brain tumors</a:t>
              </a:r>
            </a:p>
            <a:p>
              <a:pPr marL="227013" indent="-227013" fontAlgn="auto">
                <a:spcAft>
                  <a:spcPts val="0"/>
                </a:spcAft>
                <a:buFont typeface="Arial" panose="020B0604020202020204" pitchFamily="34" charset="0"/>
                <a:buChar char="•"/>
                <a:defRPr/>
              </a:pPr>
              <a:r>
                <a:rPr lang="en-US" sz="1400" dirty="0">
                  <a:solidFill>
                    <a:srgbClr val="000000"/>
                  </a:solidFill>
                  <a:cs typeface="Arial"/>
                </a:rPr>
                <a:t>Obesity-related brain pathogenesis</a:t>
              </a:r>
            </a:p>
            <a:p>
              <a:pPr marL="227013" indent="-227013" fontAlgn="auto">
                <a:spcAft>
                  <a:spcPts val="0"/>
                </a:spcAft>
                <a:buFont typeface="Arial" panose="020B0604020202020204" pitchFamily="34" charset="0"/>
                <a:buChar char="•"/>
                <a:defRPr/>
              </a:pPr>
              <a:r>
                <a:rPr lang="en-US" sz="1400" b="1" dirty="0">
                  <a:solidFill>
                    <a:srgbClr val="000000"/>
                  </a:solidFill>
                  <a:cs typeface="Arial"/>
                </a:rPr>
                <a:t>Environmental metal neurotoxicity</a:t>
              </a:r>
            </a:p>
          </p:txBody>
        </p:sp>
        <p:pic>
          <p:nvPicPr>
            <p:cNvPr id="23" name="Picture 2" descr="A picture containing wall, person, indoor, person&#10;&#10;Description automatically generated">
              <a:extLst>
                <a:ext uri="{FF2B5EF4-FFF2-40B4-BE49-F238E27FC236}">
                  <a16:creationId xmlns:a16="http://schemas.microsoft.com/office/drawing/2014/main" id="{623AEF27-C3BF-2174-F5D7-A9B01C53E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752784"/>
              <a:ext cx="10699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
              <a:extLst>
                <a:ext uri="{FF2B5EF4-FFF2-40B4-BE49-F238E27FC236}">
                  <a16:creationId xmlns:a16="http://schemas.microsoft.com/office/drawing/2014/main" id="{3622AB01-7CBA-B764-1CBD-89FCDD670F2A}"/>
                </a:ext>
              </a:extLst>
            </p:cNvPr>
            <p:cNvSpPr>
              <a:spLocks noChangeArrowheads="1"/>
            </p:cNvSpPr>
            <p:nvPr/>
          </p:nvSpPr>
          <p:spPr bwMode="auto">
            <a:xfrm>
              <a:off x="1595438" y="715282"/>
              <a:ext cx="108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1600" b="1" dirty="0">
                  <a:solidFill>
                    <a:srgbClr val="000000"/>
                  </a:solidFill>
                  <a:latin typeface="+mn-lt"/>
                  <a:cs typeface="Arial" panose="020B0604020202020204" pitchFamily="34" charset="0"/>
                </a:rPr>
                <a:t>Jun Cai, </a:t>
              </a:r>
              <a:r>
                <a:rPr lang="en-US" altLang="en-US" sz="1600" dirty="0">
                  <a:solidFill>
                    <a:srgbClr val="000000"/>
                  </a:solidFill>
                  <a:latin typeface="+mn-lt"/>
                  <a:cs typeface="Arial" panose="020B0604020202020204" pitchFamily="34" charset="0"/>
                </a:rPr>
                <a:t>MD, PhD</a:t>
              </a:r>
            </a:p>
          </p:txBody>
        </p:sp>
        <p:sp>
          <p:nvSpPr>
            <p:cNvPr id="25" name="TextBox 24">
              <a:extLst>
                <a:ext uri="{FF2B5EF4-FFF2-40B4-BE49-F238E27FC236}">
                  <a16:creationId xmlns:a16="http://schemas.microsoft.com/office/drawing/2014/main" id="{810A734E-662C-C1AF-89E1-68C12EC64B68}"/>
                </a:ext>
              </a:extLst>
            </p:cNvPr>
            <p:cNvSpPr txBox="1">
              <a:spLocks noChangeArrowheads="1"/>
            </p:cNvSpPr>
            <p:nvPr/>
          </p:nvSpPr>
          <p:spPr bwMode="auto">
            <a:xfrm>
              <a:off x="2646363" y="2290763"/>
              <a:ext cx="2019300" cy="2263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ts val="0"/>
                </a:spcBef>
              </a:pPr>
              <a:r>
                <a:rPr lang="en-US" altLang="en-US" sz="1400" dirty="0">
                  <a:latin typeface="Calibri" panose="020F0502020204030204" pitchFamily="34" charset="0"/>
                  <a:ea typeface="Calibri" panose="020F0502020204030204" pitchFamily="34" charset="0"/>
                  <a:cs typeface="Calibri" panose="020F0502020204030204" pitchFamily="34" charset="0"/>
                </a:rPr>
                <a:t>Mechanisms and innovative therapies to prevent </a:t>
              </a:r>
              <a:r>
                <a:rPr lang="en-US" altLang="en-US" sz="1400" b="1" dirty="0">
                  <a:latin typeface="Calibri" panose="020F0502020204030204" pitchFamily="34" charset="0"/>
                  <a:ea typeface="Calibri" panose="020F0502020204030204" pitchFamily="34" charset="0"/>
                  <a:cs typeface="Calibri" panose="020F0502020204030204" pitchFamily="34" charset="0"/>
                </a:rPr>
                <a:t>diabetic complications</a:t>
              </a:r>
            </a:p>
            <a:p>
              <a:pPr>
                <a:lnSpc>
                  <a:spcPct val="100000"/>
                </a:lnSpc>
                <a:spcBef>
                  <a:spcPts val="0"/>
                </a:spcBef>
              </a:pPr>
              <a:r>
                <a:rPr lang="en-US" altLang="en-US" sz="1400" b="1" dirty="0">
                  <a:latin typeface="Calibri" panose="020F0502020204030204" pitchFamily="34" charset="0"/>
                  <a:ea typeface="Calibri" panose="020F0502020204030204" pitchFamily="34" charset="0"/>
                  <a:cs typeface="Calibri" panose="020F0502020204030204" pitchFamily="34" charset="0"/>
                </a:rPr>
                <a:t>Trace elemental nutrition </a:t>
              </a:r>
            </a:p>
            <a:p>
              <a:pPr>
                <a:lnSpc>
                  <a:spcPct val="100000"/>
                </a:lnSpc>
                <a:spcBef>
                  <a:spcPts val="0"/>
                </a:spcBef>
              </a:pPr>
              <a:r>
                <a:rPr lang="en-US" altLang="en-US" sz="1400" b="1" dirty="0">
                  <a:latin typeface="Calibri" panose="020F0502020204030204" pitchFamily="34" charset="0"/>
                  <a:ea typeface="Calibri" panose="020F0502020204030204" pitchFamily="34" charset="0"/>
                  <a:cs typeface="Calibri" panose="020F0502020204030204" pitchFamily="34" charset="0"/>
                </a:rPr>
                <a:t>Environmental impact on children’s health</a:t>
              </a:r>
            </a:p>
            <a:p>
              <a:pPr>
                <a:lnSpc>
                  <a:spcPct val="100000"/>
                </a:lnSpc>
                <a:spcBef>
                  <a:spcPts val="0"/>
                </a:spcBef>
              </a:pPr>
              <a:r>
                <a:rPr lang="en-US" altLang="en-US" sz="1400" dirty="0">
                  <a:latin typeface="Calibri" panose="020F0502020204030204" pitchFamily="34" charset="0"/>
                  <a:ea typeface="Calibri" panose="020F0502020204030204" pitchFamily="34" charset="0"/>
                  <a:cs typeface="Calibri" panose="020F0502020204030204" pitchFamily="34" charset="0"/>
                </a:rPr>
                <a:t>Radiation biology</a:t>
              </a:r>
            </a:p>
          </p:txBody>
        </p:sp>
        <p:pic>
          <p:nvPicPr>
            <p:cNvPr id="26" name="Picture 25" descr="Lu cai1.jpeg">
              <a:extLst>
                <a:ext uri="{FF2B5EF4-FFF2-40B4-BE49-F238E27FC236}">
                  <a16:creationId xmlns:a16="http://schemas.microsoft.com/office/drawing/2014/main" id="{125C8799-4BC4-0D27-773D-097D7C118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07" r="7973"/>
            <a:stretch>
              <a:fillRect/>
            </a:stretch>
          </p:blipFill>
          <p:spPr bwMode="auto">
            <a:xfrm>
              <a:off x="2736850" y="766392"/>
              <a:ext cx="12366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A72F7C90-73BD-530B-107A-7ADD0A2F4E78}"/>
                </a:ext>
              </a:extLst>
            </p:cNvPr>
            <p:cNvSpPr txBox="1"/>
            <p:nvPr/>
          </p:nvSpPr>
          <p:spPr>
            <a:xfrm>
              <a:off x="3910013" y="676560"/>
              <a:ext cx="927100" cy="837122"/>
            </a:xfrm>
            <a:prstGeom prst="rect">
              <a:avLst/>
            </a:prstGeom>
          </p:spPr>
          <p:txBody>
            <a:bodyPr anchor="b">
              <a:spAutoFit/>
            </a:bodyPr>
            <a:lstStyle/>
            <a:p>
              <a:pPr defTabSz="457200" eaLnBrk="1" fontAlgn="auto" hangingPunct="1">
                <a:spcAft>
                  <a:spcPts val="0"/>
                </a:spcAft>
                <a:defRPr/>
              </a:pPr>
              <a:r>
                <a:rPr lang="en-US" sz="1600" b="1" dirty="0">
                  <a:ea typeface="+mj-ea"/>
                  <a:cs typeface="Helvetica Neue Bold Condensed"/>
                </a:rPr>
                <a:t>Lu Cai</a:t>
              </a:r>
            </a:p>
            <a:p>
              <a:pPr defTabSz="457200" eaLnBrk="1" fontAlgn="auto" hangingPunct="1">
                <a:spcAft>
                  <a:spcPts val="0"/>
                </a:spcAft>
                <a:defRPr/>
              </a:pPr>
              <a:r>
                <a:rPr lang="en-US" sz="1600" dirty="0">
                  <a:ea typeface="+mj-ea"/>
                  <a:cs typeface="Helvetica Neue Bold Condensed"/>
                </a:rPr>
                <a:t>MD, PhD</a:t>
              </a:r>
            </a:p>
          </p:txBody>
        </p:sp>
        <p:sp>
          <p:nvSpPr>
            <p:cNvPr id="28" name="TextBox 27">
              <a:extLst>
                <a:ext uri="{FF2B5EF4-FFF2-40B4-BE49-F238E27FC236}">
                  <a16:creationId xmlns:a16="http://schemas.microsoft.com/office/drawing/2014/main" id="{0BE1F9F0-DDC8-9C9D-983F-3FCFE9C9226D}"/>
                </a:ext>
              </a:extLst>
            </p:cNvPr>
            <p:cNvSpPr txBox="1">
              <a:spLocks noChangeArrowheads="1"/>
            </p:cNvSpPr>
            <p:nvPr/>
          </p:nvSpPr>
          <p:spPr bwMode="auto">
            <a:xfrm>
              <a:off x="9555163" y="2290762"/>
              <a:ext cx="2446336" cy="31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marL="176213" indent="-1762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ts val="0"/>
                </a:spcBef>
              </a:pPr>
              <a:r>
                <a:rPr lang="en-US" altLang="en-US" sz="1400" b="1" dirty="0">
                  <a:solidFill>
                    <a:srgbClr val="333333"/>
                  </a:solidFill>
                  <a:latin typeface="+mn-lt"/>
                </a:rPr>
                <a:t>Neurotoxicology of heavy metals (hexavalent chromium, cadmium)</a:t>
              </a:r>
            </a:p>
            <a:p>
              <a:pPr eaLnBrk="1" hangingPunct="1">
                <a:lnSpc>
                  <a:spcPct val="100000"/>
                </a:lnSpc>
                <a:spcBef>
                  <a:spcPts val="0"/>
                </a:spcBef>
              </a:pPr>
              <a:r>
                <a:rPr lang="en-US" altLang="en-US" sz="1400" b="1" dirty="0">
                  <a:solidFill>
                    <a:srgbClr val="333333"/>
                  </a:solidFill>
                  <a:latin typeface="+mn-lt"/>
                </a:rPr>
                <a:t>Interaction of neuro-toxicology and age</a:t>
              </a:r>
            </a:p>
            <a:p>
              <a:pPr eaLnBrk="1" hangingPunct="1">
                <a:lnSpc>
                  <a:spcPct val="100000"/>
                </a:lnSpc>
                <a:spcBef>
                  <a:spcPts val="0"/>
                </a:spcBef>
              </a:pPr>
              <a:r>
                <a:rPr lang="en-US" altLang="en-US" sz="1400" dirty="0">
                  <a:solidFill>
                    <a:srgbClr val="333333"/>
                  </a:solidFill>
                  <a:latin typeface="+mn-lt"/>
                </a:rPr>
                <a:t>Role(s) of heavy metals as teratogens</a:t>
              </a:r>
            </a:p>
            <a:p>
              <a:pPr eaLnBrk="1" hangingPunct="1">
                <a:lnSpc>
                  <a:spcPct val="100000"/>
                </a:lnSpc>
                <a:spcBef>
                  <a:spcPts val="0"/>
                </a:spcBef>
              </a:pPr>
              <a:r>
                <a:rPr lang="en-US" altLang="en-US" sz="1400" b="1" dirty="0">
                  <a:solidFill>
                    <a:srgbClr val="333333"/>
                  </a:solidFill>
                  <a:latin typeface="+mn-lt"/>
                </a:rPr>
                <a:t>Environmental toxicology of heavy metals in wildlife populations</a:t>
              </a:r>
            </a:p>
            <a:p>
              <a:pPr eaLnBrk="1" hangingPunct="1">
                <a:lnSpc>
                  <a:spcPct val="100000"/>
                </a:lnSpc>
                <a:spcBef>
                  <a:spcPts val="0"/>
                </a:spcBef>
              </a:pPr>
              <a:r>
                <a:rPr lang="en-US" altLang="en-US" sz="1400" b="1" dirty="0">
                  <a:solidFill>
                    <a:srgbClr val="333333"/>
                  </a:solidFill>
                  <a:latin typeface="+mn-lt"/>
                </a:rPr>
                <a:t>Interactions between DNA damage responses and protein quality control pathways</a:t>
              </a:r>
              <a:endParaRPr lang="en-US" altLang="en-US" sz="1400" b="1" dirty="0">
                <a:solidFill>
                  <a:srgbClr val="AD0000"/>
                </a:solidFill>
                <a:latin typeface="+mn-lt"/>
                <a:ea typeface="Helvetica Neue Bold Condensed"/>
                <a:cs typeface="Helvetica Neue Bold Condensed"/>
              </a:endParaRPr>
            </a:p>
          </p:txBody>
        </p:sp>
        <p:pic>
          <p:nvPicPr>
            <p:cNvPr id="29" name="Picture 28">
              <a:extLst>
                <a:ext uri="{FF2B5EF4-FFF2-40B4-BE49-F238E27FC236}">
                  <a16:creationId xmlns:a16="http://schemas.microsoft.com/office/drawing/2014/main" id="{D7D8505F-4167-A12C-0073-21EF8039A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7875" y="736600"/>
              <a:ext cx="1244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65A9F84B-8FF3-4D0A-5520-E431D343B349}"/>
                </a:ext>
              </a:extLst>
            </p:cNvPr>
            <p:cNvSpPr txBox="1"/>
            <p:nvPr/>
          </p:nvSpPr>
          <p:spPr>
            <a:xfrm>
              <a:off x="10868025" y="736600"/>
              <a:ext cx="1360488" cy="584775"/>
            </a:xfrm>
            <a:prstGeom prst="rect">
              <a:avLst/>
            </a:prstGeom>
          </p:spPr>
          <p:txBody>
            <a:bodyPr anchor="b">
              <a:spAutoFit/>
            </a:bodyPr>
            <a:lstStyle/>
            <a:p>
              <a:pPr defTabSz="457200" eaLnBrk="1" fontAlgn="auto" hangingPunct="1">
                <a:spcAft>
                  <a:spcPts val="0"/>
                </a:spcAft>
                <a:defRPr/>
              </a:pPr>
              <a:r>
                <a:rPr lang="en-US" sz="1600" b="1" dirty="0">
                  <a:solidFill>
                    <a:srgbClr val="000000"/>
                  </a:solidFill>
                  <a:ea typeface="+mj-ea"/>
                  <a:cs typeface="Helvetica Neue Bold Condensed"/>
                </a:rPr>
                <a:t>John Wise, Jr. </a:t>
              </a:r>
            </a:p>
            <a:p>
              <a:pPr defTabSz="457200" eaLnBrk="1" fontAlgn="auto" hangingPunct="1">
                <a:spcAft>
                  <a:spcPts val="0"/>
                </a:spcAft>
                <a:defRPr/>
              </a:pPr>
              <a:r>
                <a:rPr lang="en-US" sz="1600" dirty="0">
                  <a:solidFill>
                    <a:srgbClr val="000000"/>
                  </a:solidFill>
                  <a:ea typeface="+mj-ea"/>
                  <a:cs typeface="Helvetica Neue Bold Condensed"/>
                </a:rPr>
                <a:t>PhD</a:t>
              </a:r>
            </a:p>
          </p:txBody>
        </p:sp>
        <p:pic>
          <p:nvPicPr>
            <p:cNvPr id="31" name="Picture 30">
              <a:extLst>
                <a:ext uri="{FF2B5EF4-FFF2-40B4-BE49-F238E27FC236}">
                  <a16:creationId xmlns:a16="http://schemas.microsoft.com/office/drawing/2014/main" id="{65DAD6B4-A7B7-38B5-F114-BE22473141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50" y="736600"/>
              <a:ext cx="12255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
              <a:extLst>
                <a:ext uri="{FF2B5EF4-FFF2-40B4-BE49-F238E27FC236}">
                  <a16:creationId xmlns:a16="http://schemas.microsoft.com/office/drawing/2014/main" id="{0182AA27-A42E-17D2-7661-4EFDA649CD10}"/>
                </a:ext>
              </a:extLst>
            </p:cNvPr>
            <p:cNvSpPr>
              <a:spLocks noChangeArrowheads="1"/>
            </p:cNvSpPr>
            <p:nvPr/>
          </p:nvSpPr>
          <p:spPr bwMode="auto">
            <a:xfrm>
              <a:off x="7256463" y="2290763"/>
              <a:ext cx="2238375" cy="30193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79350" anchor="ctr">
              <a:spAutoFit/>
            </a:bodyPr>
            <a:lstStyle>
              <a:lvl1pPr marL="176213" indent="-1762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ts val="0"/>
                </a:spcBef>
                <a:buFontTx/>
                <a:buChar char="•"/>
              </a:pPr>
              <a:r>
                <a:rPr lang="en-US" altLang="en-US" sz="1400" dirty="0">
                  <a:solidFill>
                    <a:srgbClr val="333333"/>
                  </a:solidFill>
                  <a:latin typeface="+mn-lt"/>
                  <a:cs typeface="Arial" panose="020B0604020202020204" pitchFamily="34" charset="0"/>
                </a:rPr>
                <a:t>The role of SDF-1/CXCR4/CXCR7 axes in diabetic complications.</a:t>
              </a:r>
            </a:p>
            <a:p>
              <a:pPr>
                <a:lnSpc>
                  <a:spcPct val="100000"/>
                </a:lnSpc>
                <a:spcBef>
                  <a:spcPts val="0"/>
                </a:spcBef>
                <a:buFontTx/>
                <a:buChar char="•"/>
              </a:pPr>
              <a:r>
                <a:rPr lang="en-US" altLang="en-US" sz="1400" dirty="0">
                  <a:solidFill>
                    <a:srgbClr val="333333"/>
                  </a:solidFill>
                  <a:latin typeface="+mn-lt"/>
                  <a:cs typeface="Arial" panose="020B0604020202020204" pitchFamily="34" charset="0"/>
                </a:rPr>
                <a:t>The role of FGFs (e.g.: FGF1, FGF5, FGF6</a:t>
              </a:r>
              <a:r>
                <a:rPr lang="zh-CN" altLang="en-US" sz="1400" dirty="0">
                  <a:solidFill>
                    <a:srgbClr val="333333"/>
                  </a:solidFill>
                  <a:latin typeface="+mn-lt"/>
                  <a:cs typeface="Arial" panose="020B0604020202020204" pitchFamily="34" charset="0"/>
                </a:rPr>
                <a:t>，</a:t>
              </a:r>
              <a:r>
                <a:rPr lang="en-US" altLang="en-US" sz="1400" dirty="0">
                  <a:solidFill>
                    <a:srgbClr val="333333"/>
                  </a:solidFill>
                  <a:latin typeface="+mn-lt"/>
                  <a:cs typeface="Arial" panose="020B0604020202020204" pitchFamily="34" charset="0"/>
                </a:rPr>
                <a:t>FGF14</a:t>
              </a:r>
              <a:r>
                <a:rPr lang="zh-CN" altLang="en-US" sz="1400" dirty="0">
                  <a:solidFill>
                    <a:srgbClr val="333333"/>
                  </a:solidFill>
                  <a:latin typeface="+mn-lt"/>
                </a:rPr>
                <a:t>，</a:t>
              </a:r>
              <a:r>
                <a:rPr lang="en-US" altLang="en-US" sz="1400" dirty="0">
                  <a:solidFill>
                    <a:srgbClr val="333333"/>
                  </a:solidFill>
                  <a:latin typeface="+mn-lt"/>
                  <a:cs typeface="Arial" panose="020B0604020202020204" pitchFamily="34" charset="0"/>
                </a:rPr>
                <a:t>FGF16, FGF21, etc.) in diabetic complications.</a:t>
              </a:r>
            </a:p>
            <a:p>
              <a:pPr>
                <a:lnSpc>
                  <a:spcPct val="100000"/>
                </a:lnSpc>
                <a:spcBef>
                  <a:spcPts val="0"/>
                </a:spcBef>
                <a:buFontTx/>
                <a:buChar char="•"/>
              </a:pPr>
              <a:r>
                <a:rPr lang="en-US" altLang="en-US" sz="1400" b="1" dirty="0">
                  <a:solidFill>
                    <a:srgbClr val="333333"/>
                  </a:solidFill>
                  <a:latin typeface="+mn-lt"/>
                  <a:cs typeface="Arial" panose="020B0604020202020204" pitchFamily="34" charset="0"/>
                </a:rPr>
                <a:t>Anti-oxidative mechanisms of metallothionein and Nrf2 in diabetic complications.</a:t>
              </a:r>
              <a:endParaRPr lang="en-US" altLang="en-US" sz="1400" b="1" dirty="0">
                <a:latin typeface="+mn-lt"/>
                <a:cs typeface="Arial" panose="020B0604020202020204" pitchFamily="34" charset="0"/>
              </a:endParaRPr>
            </a:p>
          </p:txBody>
        </p:sp>
        <p:sp>
          <p:nvSpPr>
            <p:cNvPr id="33" name="TextBox 32">
              <a:extLst>
                <a:ext uri="{FF2B5EF4-FFF2-40B4-BE49-F238E27FC236}">
                  <a16:creationId xmlns:a16="http://schemas.microsoft.com/office/drawing/2014/main" id="{070890A5-1ED5-EE98-FF9A-F73E485C9BE0}"/>
                </a:ext>
              </a:extLst>
            </p:cNvPr>
            <p:cNvSpPr txBox="1"/>
            <p:nvPr/>
          </p:nvSpPr>
          <p:spPr>
            <a:xfrm>
              <a:off x="8628063" y="736600"/>
              <a:ext cx="1033462" cy="584775"/>
            </a:xfrm>
            <a:prstGeom prst="rect">
              <a:avLst/>
            </a:prstGeom>
          </p:spPr>
          <p:txBody>
            <a:bodyPr anchor="b">
              <a:spAutoFit/>
            </a:bodyPr>
            <a:lstStyle/>
            <a:p>
              <a:pPr defTabSz="457200" eaLnBrk="1" fontAlgn="auto" hangingPunct="1">
                <a:spcAft>
                  <a:spcPts val="0"/>
                </a:spcAft>
                <a:defRPr/>
              </a:pPr>
              <a:r>
                <a:rPr lang="en-US" sz="1600" b="1" dirty="0">
                  <a:ea typeface="+mj-ea"/>
                  <a:cs typeface="Helvetica Neue Bold Condensed"/>
                </a:rPr>
                <a:t>Yi Tan</a:t>
              </a:r>
              <a:r>
                <a:rPr lang="en-US" sz="1600" dirty="0">
                  <a:ea typeface="+mj-ea"/>
                  <a:cs typeface="Helvetica Neue Bold Condensed"/>
                </a:rPr>
                <a:t>,</a:t>
              </a:r>
            </a:p>
            <a:p>
              <a:pPr eaLnBrk="1" fontAlgn="auto" hangingPunct="1">
                <a:spcAft>
                  <a:spcPts val="0"/>
                </a:spcAft>
                <a:defRPr/>
              </a:pPr>
              <a:r>
                <a:rPr lang="en-US" sz="1600" dirty="0">
                  <a:ea typeface="+mj-ea"/>
                  <a:cs typeface="Helvetica Neue Bold Condensed"/>
                </a:rPr>
                <a:t>PhD</a:t>
              </a:r>
            </a:p>
          </p:txBody>
        </p:sp>
        <p:pic>
          <p:nvPicPr>
            <p:cNvPr id="34" name="Picture 33" descr="Evelyn Gozal2.jpeg">
              <a:extLst>
                <a:ext uri="{FF2B5EF4-FFF2-40B4-BE49-F238E27FC236}">
                  <a16:creationId xmlns:a16="http://schemas.microsoft.com/office/drawing/2014/main" id="{BA620262-DCF6-50DB-CC80-A1413ADAB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017" y="788502"/>
              <a:ext cx="11731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6C4D3864-C6E9-6BB0-AEE9-CD7A72950520}"/>
                </a:ext>
              </a:extLst>
            </p:cNvPr>
            <p:cNvSpPr txBox="1">
              <a:spLocks noChangeArrowheads="1"/>
            </p:cNvSpPr>
            <p:nvPr/>
          </p:nvSpPr>
          <p:spPr bwMode="auto">
            <a:xfrm>
              <a:off x="4749800" y="2290763"/>
              <a:ext cx="2362200" cy="248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ts val="0"/>
                </a:spcBef>
              </a:pPr>
              <a:r>
                <a:rPr lang="en-US" altLang="en-US" sz="1400" dirty="0">
                  <a:latin typeface="Calibri" panose="020F0502020204030204" pitchFamily="34" charset="0"/>
                  <a:ea typeface="Calibri" panose="020F0502020204030204" pitchFamily="34" charset="0"/>
                  <a:cs typeface="Calibri" panose="020F0502020204030204" pitchFamily="34" charset="0"/>
                </a:rPr>
                <a:t>Developmental consequences of intermittent hypoxia on CNS maturation and cell survival.</a:t>
              </a:r>
            </a:p>
            <a:p>
              <a:pPr>
                <a:lnSpc>
                  <a:spcPct val="100000"/>
                </a:lnSpc>
                <a:spcBef>
                  <a:spcPts val="0"/>
                </a:spcBef>
              </a:pPr>
              <a:r>
                <a:rPr lang="en-US" altLang="en-US" sz="1400" dirty="0">
                  <a:latin typeface="Calibri" panose="020F0502020204030204" pitchFamily="34" charset="0"/>
                  <a:ea typeface="Calibri" panose="020F0502020204030204" pitchFamily="34" charset="0"/>
                  <a:cs typeface="Calibri" panose="020F0502020204030204" pitchFamily="34" charset="0"/>
                </a:rPr>
                <a:t>Neurovascular Signaling in Autism Spectrum Disorders</a:t>
              </a:r>
            </a:p>
            <a:p>
              <a:pPr>
                <a:lnSpc>
                  <a:spcPct val="100000"/>
                </a:lnSpc>
                <a:spcBef>
                  <a:spcPts val="0"/>
                </a:spcBef>
              </a:pPr>
              <a:r>
                <a:rPr lang="en-US" altLang="en-US" sz="1400" dirty="0">
                  <a:latin typeface="Calibri" panose="020F0502020204030204" pitchFamily="34" charset="0"/>
                  <a:ea typeface="Calibri" panose="020F0502020204030204" pitchFamily="34" charset="0"/>
                  <a:cs typeface="Calibri" panose="020F0502020204030204" pitchFamily="34" charset="0"/>
                </a:rPr>
                <a:t>Endothelial dysfunction in systemic and neuro-inflammatory disease</a:t>
              </a:r>
            </a:p>
          </p:txBody>
        </p:sp>
        <p:sp>
          <p:nvSpPr>
            <p:cNvPr id="36" name="Rectangle 35">
              <a:extLst>
                <a:ext uri="{FF2B5EF4-FFF2-40B4-BE49-F238E27FC236}">
                  <a16:creationId xmlns:a16="http://schemas.microsoft.com/office/drawing/2014/main" id="{71FC0A06-14A0-4D1F-6304-47B64AA853E3}"/>
                </a:ext>
              </a:extLst>
            </p:cNvPr>
            <p:cNvSpPr>
              <a:spLocks noChangeArrowheads="1"/>
            </p:cNvSpPr>
            <p:nvPr/>
          </p:nvSpPr>
          <p:spPr bwMode="auto">
            <a:xfrm>
              <a:off x="6196013" y="736600"/>
              <a:ext cx="1060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1600" b="1" dirty="0">
                  <a:solidFill>
                    <a:srgbClr val="000000"/>
                  </a:solidFill>
                  <a:latin typeface="+mn-lt"/>
                  <a:cs typeface="Arial" panose="020B0604020202020204" pitchFamily="34" charset="0"/>
                </a:rPr>
                <a:t>Evelyne Gozal</a:t>
              </a:r>
              <a:r>
                <a:rPr lang="en-US" altLang="en-US" sz="1600" dirty="0">
                  <a:solidFill>
                    <a:srgbClr val="000000"/>
                  </a:solidFill>
                  <a:latin typeface="+mn-lt"/>
                  <a:cs typeface="Arial" panose="020B0604020202020204" pitchFamily="34" charset="0"/>
                </a:rPr>
                <a:t>, PhD</a:t>
              </a:r>
            </a:p>
          </p:txBody>
        </p:sp>
      </p:grpSp>
    </p:spTree>
    <p:extLst>
      <p:ext uri="{BB962C8B-B14F-4D97-AF65-F5344CB8AC3E}">
        <p14:creationId xmlns:p14="http://schemas.microsoft.com/office/powerpoint/2010/main" val="68507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0981B-C777-3337-3600-EDC3A30A180F}"/>
              </a:ext>
            </a:extLst>
          </p:cNvPr>
          <p:cNvSpPr>
            <a:spLocks noGrp="1"/>
          </p:cNvSpPr>
          <p:nvPr>
            <p:ph type="title"/>
          </p:nvPr>
        </p:nvSpPr>
        <p:spPr/>
        <p:txBody>
          <a:bodyPr/>
          <a:lstStyle/>
          <a:p>
            <a:r>
              <a:rPr lang="en-US" dirty="0"/>
              <a:t>Other PRI Faculty</a:t>
            </a:r>
          </a:p>
        </p:txBody>
      </p:sp>
      <p:grpSp>
        <p:nvGrpSpPr>
          <p:cNvPr id="12" name="Group 11">
            <a:extLst>
              <a:ext uri="{FF2B5EF4-FFF2-40B4-BE49-F238E27FC236}">
                <a16:creationId xmlns:a16="http://schemas.microsoft.com/office/drawing/2014/main" id="{495BC13B-FD49-FBA1-DFE8-E72E0F245705}"/>
              </a:ext>
            </a:extLst>
          </p:cNvPr>
          <p:cNvGrpSpPr/>
          <p:nvPr/>
        </p:nvGrpSpPr>
        <p:grpSpPr>
          <a:xfrm>
            <a:off x="376542" y="1267104"/>
            <a:ext cx="10659643" cy="4578802"/>
            <a:chOff x="416665" y="957262"/>
            <a:chExt cx="11003810" cy="5005506"/>
          </a:xfrm>
        </p:grpSpPr>
        <p:sp>
          <p:nvSpPr>
            <p:cNvPr id="2" name="Rectangle 1">
              <a:extLst>
                <a:ext uri="{FF2B5EF4-FFF2-40B4-BE49-F238E27FC236}">
                  <a16:creationId xmlns:a16="http://schemas.microsoft.com/office/drawing/2014/main" id="{C6D04ADD-BCF1-29B2-4192-AC7432447EF7}"/>
                </a:ext>
              </a:extLst>
            </p:cNvPr>
            <p:cNvSpPr/>
            <p:nvPr/>
          </p:nvSpPr>
          <p:spPr>
            <a:xfrm>
              <a:off x="416665" y="2530890"/>
              <a:ext cx="3317135" cy="3431878"/>
            </a:xfrm>
            <a:prstGeom prst="rect">
              <a:avLst/>
            </a:prstGeom>
          </p:spPr>
          <p:txBody>
            <a:bodyPr wrap="square">
              <a:spAutoFit/>
            </a:bodyPr>
            <a:lstStyle/>
            <a:p>
              <a:pPr fontAlgn="auto">
                <a:spcAft>
                  <a:spcPts val="0"/>
                </a:spcAft>
                <a:defRPr/>
              </a:pPr>
              <a:r>
                <a:rPr lang="en-US" sz="1600" b="1" dirty="0">
                  <a:solidFill>
                    <a:srgbClr val="000000"/>
                  </a:solidFill>
                  <a:cs typeface="Arial"/>
                </a:rPr>
                <a:t>Greg Barnes, M.D., Ph.D.</a:t>
              </a:r>
            </a:p>
            <a:p>
              <a:pPr marL="285750" indent="-285750" fontAlgn="auto">
                <a:spcAft>
                  <a:spcPts val="0"/>
                </a:spcAft>
                <a:buFont typeface="Arial" panose="020B0604020202020204" pitchFamily="34" charset="0"/>
                <a:buChar char="•"/>
                <a:defRPr/>
              </a:pPr>
              <a:r>
                <a:rPr lang="en-US" sz="1400" dirty="0">
                  <a:solidFill>
                    <a:srgbClr val="000000"/>
                  </a:solidFill>
                  <a:cs typeface="Arial"/>
                </a:rPr>
                <a:t>Genomics, Neuron-glia communication and neuro-inflammation in neuro-developmental disorders</a:t>
              </a:r>
            </a:p>
            <a:p>
              <a:pPr marL="285750" indent="-285750" fontAlgn="auto">
                <a:spcAft>
                  <a:spcPts val="0"/>
                </a:spcAft>
                <a:buFont typeface="Arial" panose="020B0604020202020204" pitchFamily="34" charset="0"/>
                <a:buChar char="•"/>
                <a:defRPr/>
              </a:pPr>
              <a:r>
                <a:rPr lang="en-US" sz="1400" dirty="0">
                  <a:solidFill>
                    <a:srgbClr val="000000"/>
                  </a:solidFill>
                  <a:cs typeface="Arial"/>
                </a:rPr>
                <a:t>Diagnostic AI in Autism Spectrum Disorder (ASD)</a:t>
              </a:r>
            </a:p>
            <a:p>
              <a:pPr marL="285750" indent="-285750" fontAlgn="auto">
                <a:spcAft>
                  <a:spcPts val="0"/>
                </a:spcAft>
                <a:buFont typeface="Arial" panose="020B0604020202020204" pitchFamily="34" charset="0"/>
                <a:buChar char="•"/>
                <a:defRPr/>
              </a:pPr>
              <a:r>
                <a:rPr lang="en-US" sz="1400" dirty="0">
                  <a:solidFill>
                    <a:srgbClr val="000000"/>
                  </a:solidFill>
                  <a:cs typeface="Arial"/>
                </a:rPr>
                <a:t>Neurovascular Signaling in ASD</a:t>
              </a:r>
            </a:p>
            <a:p>
              <a:pPr marL="285750" indent="-285750" fontAlgn="auto">
                <a:spcAft>
                  <a:spcPts val="0"/>
                </a:spcAft>
                <a:buFont typeface="Arial" panose="020B0604020202020204" pitchFamily="34" charset="0"/>
                <a:buChar char="•"/>
                <a:defRPr/>
              </a:pPr>
              <a:r>
                <a:rPr lang="en-US" sz="1400" b="1" dirty="0">
                  <a:solidFill>
                    <a:srgbClr val="000000"/>
                  </a:solidFill>
                  <a:cs typeface="Arial"/>
                </a:rPr>
                <a:t>Environmental neurotoxicity in ASD</a:t>
              </a:r>
            </a:p>
            <a:p>
              <a:pPr marL="285750" indent="-285750" fontAlgn="auto">
                <a:spcAft>
                  <a:spcPts val="0"/>
                </a:spcAft>
                <a:buFont typeface="Arial" panose="020B0604020202020204" pitchFamily="34" charset="0"/>
                <a:buChar char="•"/>
                <a:defRPr/>
              </a:pPr>
              <a:r>
                <a:rPr lang="en-US" sz="1400" b="1" dirty="0">
                  <a:solidFill>
                    <a:srgbClr val="000000"/>
                  </a:solidFill>
                  <a:cs typeface="Arial"/>
                </a:rPr>
                <a:t>CIEHS member and leads the </a:t>
              </a:r>
              <a:r>
                <a:rPr lang="en-US"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Environmental Justice &amp; Health Disparities and Climate Change &amp; Health Research Interest Group</a:t>
              </a:r>
              <a:endParaRPr lang="en-US" sz="1400" b="1" dirty="0">
                <a:solidFill>
                  <a:srgbClr val="000000"/>
                </a:solidFill>
                <a:cs typeface="Arial"/>
              </a:endParaRPr>
            </a:p>
          </p:txBody>
        </p:sp>
        <p:pic>
          <p:nvPicPr>
            <p:cNvPr id="3" name="Picture 2" descr="A picture containing person, person, suit, old&#10;&#10;Description automatically generated">
              <a:extLst>
                <a:ext uri="{FF2B5EF4-FFF2-40B4-BE49-F238E27FC236}">
                  <a16:creationId xmlns:a16="http://schemas.microsoft.com/office/drawing/2014/main" id="{D8D1761B-FCB0-B4C1-15E1-E664A2ED1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971550"/>
              <a:ext cx="1550647" cy="15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F0422B36-DC52-7139-87F1-55B4A4E309B6}"/>
                </a:ext>
              </a:extLst>
            </p:cNvPr>
            <p:cNvSpPr txBox="1">
              <a:spLocks noChangeArrowheads="1"/>
            </p:cNvSpPr>
            <p:nvPr/>
          </p:nvSpPr>
          <p:spPr bwMode="auto">
            <a:xfrm>
              <a:off x="3733800" y="2820985"/>
              <a:ext cx="2286000" cy="16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ts val="600"/>
                </a:spcBef>
              </a:pPr>
              <a:r>
                <a:rPr lang="en-US" altLang="en-US" sz="1400" dirty="0">
                  <a:latin typeface="+mn-lt"/>
                </a:rPr>
                <a:t>Stem cell transplant and cellular therapy for pediatric cancers </a:t>
              </a:r>
            </a:p>
            <a:p>
              <a:pPr eaLnBrk="1" hangingPunct="1">
                <a:lnSpc>
                  <a:spcPct val="100000"/>
                </a:lnSpc>
                <a:spcBef>
                  <a:spcPts val="1200"/>
                </a:spcBef>
              </a:pPr>
              <a:r>
                <a:rPr lang="en-US" altLang="en-US" sz="1400" dirty="0">
                  <a:latin typeface="+mn-lt"/>
                </a:rPr>
                <a:t>Translational collaboration with PRI faculty</a:t>
              </a:r>
            </a:p>
          </p:txBody>
        </p:sp>
        <p:sp>
          <p:nvSpPr>
            <p:cNvPr id="6" name="Rectangle 4">
              <a:extLst>
                <a:ext uri="{FF2B5EF4-FFF2-40B4-BE49-F238E27FC236}">
                  <a16:creationId xmlns:a16="http://schemas.microsoft.com/office/drawing/2014/main" id="{E1649165-ABF4-FB51-ACFD-C25FE9F3ADED}"/>
                </a:ext>
              </a:extLst>
            </p:cNvPr>
            <p:cNvSpPr>
              <a:spLocks noChangeArrowheads="1"/>
            </p:cNvSpPr>
            <p:nvPr/>
          </p:nvSpPr>
          <p:spPr bwMode="auto">
            <a:xfrm>
              <a:off x="3746321" y="2500729"/>
              <a:ext cx="1805343" cy="37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600" b="1" dirty="0">
                  <a:latin typeface="+mn-lt"/>
                </a:rPr>
                <a:t>William T. Tse, MD</a:t>
              </a:r>
            </a:p>
          </p:txBody>
        </p:sp>
        <p:pic>
          <p:nvPicPr>
            <p:cNvPr id="7" name="Picture 2" descr="William T Tse">
              <a:extLst>
                <a:ext uri="{FF2B5EF4-FFF2-40B4-BE49-F238E27FC236}">
                  <a16:creationId xmlns:a16="http://schemas.microsoft.com/office/drawing/2014/main" id="{330CC2F0-10C4-E34E-100D-4BDE75ABF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969963"/>
              <a:ext cx="1224613" cy="15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2111447-6307-D810-ED38-13FFDAD4E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286" y="957262"/>
              <a:ext cx="1207240" cy="154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0A2B847-7C4A-8013-DA69-BE82E1BE4AD4}"/>
                </a:ext>
              </a:extLst>
            </p:cNvPr>
            <p:cNvSpPr txBox="1">
              <a:spLocks noChangeArrowheads="1"/>
            </p:cNvSpPr>
            <p:nvPr/>
          </p:nvSpPr>
          <p:spPr bwMode="auto">
            <a:xfrm>
              <a:off x="7991475" y="981424"/>
              <a:ext cx="3429000" cy="174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b="1" dirty="0">
                  <a:latin typeface="+mn-lt"/>
                </a:rPr>
                <a:t>Kupper Wintergerst, MD</a:t>
              </a:r>
              <a:br>
                <a:rPr lang="en-US" altLang="en-US" sz="1400" dirty="0">
                  <a:latin typeface="+mn-lt"/>
                </a:rPr>
              </a:br>
              <a:r>
                <a:rPr lang="en-US" altLang="en-US" sz="1400" dirty="0">
                  <a:latin typeface="+mn-lt"/>
                </a:rPr>
                <a:t>Professor of Pediatrics</a:t>
              </a:r>
              <a:br>
                <a:rPr lang="en-US" altLang="en-US" sz="1400" dirty="0">
                  <a:latin typeface="+mn-lt"/>
                </a:rPr>
              </a:br>
              <a:r>
                <a:rPr lang="en-US" altLang="en-US" sz="1400" dirty="0">
                  <a:latin typeface="+mn-lt"/>
                </a:rPr>
                <a:t>Chief, Division of Pediatric Endocrinology</a:t>
              </a:r>
              <a:br>
                <a:rPr lang="en-US" altLang="en-US" sz="1400" dirty="0">
                  <a:latin typeface="+mn-lt"/>
                </a:rPr>
              </a:br>
              <a:r>
                <a:rPr lang="en-US" altLang="en-US" sz="1400" dirty="0">
                  <a:latin typeface="+mn-lt"/>
                </a:rPr>
                <a:t>Director, TrialNet Diabetes Studies</a:t>
              </a:r>
              <a:br>
                <a:rPr lang="en-US" altLang="en-US" sz="1400" dirty="0">
                  <a:latin typeface="+mn-lt"/>
                </a:rPr>
              </a:br>
              <a:r>
                <a:rPr lang="en-US" altLang="en-US" sz="1400" dirty="0">
                  <a:latin typeface="+mn-lt"/>
                </a:rPr>
                <a:t>Co-Director, Children's Metabolic Bone Center</a:t>
              </a:r>
              <a:br>
                <a:rPr lang="en-US" altLang="en-US" sz="1400" dirty="0">
                  <a:latin typeface="+mn-lt"/>
                </a:rPr>
              </a:br>
              <a:r>
                <a:rPr lang="en-US" altLang="en-US" sz="1400" dirty="0">
                  <a:latin typeface="+mn-lt"/>
                  <a:hlinkClick r:id="rId5"/>
                </a:rPr>
                <a:t>Norton Children's Hospital Profile</a:t>
              </a:r>
              <a:endParaRPr lang="en-US" altLang="en-US" sz="1400" dirty="0">
                <a:solidFill>
                  <a:srgbClr val="AD0000"/>
                </a:solidFill>
                <a:latin typeface="+mn-lt"/>
                <a:ea typeface="Helvetica Neue Bold Condensed"/>
                <a:cs typeface="Helvetica Neue Bold Condensed"/>
              </a:endParaRPr>
            </a:p>
          </p:txBody>
        </p:sp>
        <p:pic>
          <p:nvPicPr>
            <p:cNvPr id="10" name="Picture 9">
              <a:extLst>
                <a:ext uri="{FF2B5EF4-FFF2-40B4-BE49-F238E27FC236}">
                  <a16:creationId xmlns:a16="http://schemas.microsoft.com/office/drawing/2014/main" id="{0E1B6D69-C9CD-3D82-6C00-565DE4D00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875089"/>
              <a:ext cx="1207240" cy="16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7E724B6-02CE-D132-6510-FF427CAE4DB1}"/>
                </a:ext>
              </a:extLst>
            </p:cNvPr>
            <p:cNvSpPr txBox="1">
              <a:spLocks noChangeArrowheads="1"/>
            </p:cNvSpPr>
            <p:nvPr/>
          </p:nvSpPr>
          <p:spPr bwMode="auto">
            <a:xfrm>
              <a:off x="7991475" y="3875089"/>
              <a:ext cx="3352800" cy="104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400" b="1" dirty="0">
                  <a:latin typeface="+mn-lt"/>
                </a:rPr>
                <a:t>Sara Watson, MD</a:t>
              </a:r>
              <a:br>
                <a:rPr lang="en-US" altLang="en-US" sz="1400" dirty="0">
                  <a:latin typeface="+mn-lt"/>
                </a:rPr>
              </a:br>
              <a:r>
                <a:rPr lang="en-US" altLang="en-US" sz="1400" dirty="0">
                  <a:latin typeface="+mn-lt"/>
                </a:rPr>
                <a:t>Associate Professor of Pediatrics</a:t>
              </a:r>
              <a:br>
                <a:rPr lang="en-US" altLang="en-US" sz="1400" dirty="0">
                  <a:latin typeface="+mn-lt"/>
                </a:rPr>
              </a:br>
              <a:r>
                <a:rPr lang="en-US" altLang="en-US" sz="1400" dirty="0">
                  <a:latin typeface="+mn-lt"/>
                </a:rPr>
                <a:t>Division of Pediatric Endocrinology</a:t>
              </a:r>
              <a:br>
                <a:rPr lang="en-US" altLang="en-US" sz="1400" dirty="0">
                  <a:latin typeface="+mn-lt"/>
                </a:rPr>
              </a:br>
              <a:r>
                <a:rPr lang="en-US" altLang="en-US" sz="1400" dirty="0">
                  <a:latin typeface="+mn-lt"/>
                  <a:hlinkClick r:id="rId7"/>
                </a:rPr>
                <a:t>Norton Children's Hospital Profile</a:t>
              </a:r>
              <a:endParaRPr lang="en-US" altLang="en-US" sz="1400" dirty="0">
                <a:solidFill>
                  <a:srgbClr val="AD0000"/>
                </a:solidFill>
                <a:latin typeface="+mn-lt"/>
                <a:ea typeface="Helvetica Neue Bold Condensed"/>
                <a:cs typeface="Helvetica Neue Bold Condensed"/>
              </a:endParaRPr>
            </a:p>
          </p:txBody>
        </p:sp>
      </p:grpSp>
    </p:spTree>
    <p:extLst>
      <p:ext uri="{BB962C8B-B14F-4D97-AF65-F5344CB8AC3E}">
        <p14:creationId xmlns:p14="http://schemas.microsoft.com/office/powerpoint/2010/main" val="137764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0981B-C777-3337-3600-EDC3A30A180F}"/>
              </a:ext>
            </a:extLst>
          </p:cNvPr>
          <p:cNvSpPr>
            <a:spLocks noGrp="1"/>
          </p:cNvSpPr>
          <p:nvPr>
            <p:ph type="title"/>
          </p:nvPr>
        </p:nvSpPr>
        <p:spPr/>
        <p:txBody>
          <a:bodyPr/>
          <a:lstStyle/>
          <a:p>
            <a:r>
              <a:rPr lang="en-US" dirty="0"/>
              <a:t>Other PRI Faculty</a:t>
            </a:r>
          </a:p>
        </p:txBody>
      </p:sp>
      <p:grpSp>
        <p:nvGrpSpPr>
          <p:cNvPr id="17" name="Group 16">
            <a:extLst>
              <a:ext uri="{FF2B5EF4-FFF2-40B4-BE49-F238E27FC236}">
                <a16:creationId xmlns:a16="http://schemas.microsoft.com/office/drawing/2014/main" id="{1B44E4DD-B062-B4E4-061D-02841BD17613}"/>
              </a:ext>
            </a:extLst>
          </p:cNvPr>
          <p:cNvGrpSpPr/>
          <p:nvPr/>
        </p:nvGrpSpPr>
        <p:grpSpPr>
          <a:xfrm>
            <a:off x="731386" y="1343076"/>
            <a:ext cx="10622414" cy="4447721"/>
            <a:chOff x="523875" y="430650"/>
            <a:chExt cx="11353598" cy="5440030"/>
          </a:xfrm>
        </p:grpSpPr>
        <p:sp>
          <p:nvSpPr>
            <p:cNvPr id="13" name="TextBox 12">
              <a:extLst>
                <a:ext uri="{FF2B5EF4-FFF2-40B4-BE49-F238E27FC236}">
                  <a16:creationId xmlns:a16="http://schemas.microsoft.com/office/drawing/2014/main" id="{1C42FD4C-5A2E-C824-C7B7-839743316829}"/>
                </a:ext>
              </a:extLst>
            </p:cNvPr>
            <p:cNvSpPr txBox="1"/>
            <p:nvPr/>
          </p:nvSpPr>
          <p:spPr>
            <a:xfrm>
              <a:off x="2714016" y="3291617"/>
              <a:ext cx="9163457" cy="2032792"/>
            </a:xfrm>
            <a:prstGeom prst="rect">
              <a:avLst/>
            </a:prstGeom>
            <a:noFill/>
          </p:spPr>
          <p:txBody>
            <a:bodyPr lIns="0">
              <a:spAutoFit/>
            </a:bodyPr>
            <a:lstStyle/>
            <a:p>
              <a:pPr fontAlgn="auto">
                <a:defRPr/>
              </a:pPr>
              <a:r>
                <a:rPr lang="en-US" sz="1600" b="1" dirty="0">
                  <a:solidFill>
                    <a:srgbClr val="2A3D51"/>
                  </a:solidFill>
                  <a:highlight>
                    <a:srgbClr val="FFFFFF"/>
                  </a:highlight>
                </a:rPr>
                <a:t>Christie L. Buonpane, M.D.</a:t>
              </a:r>
            </a:p>
            <a:p>
              <a:pPr marL="285750" indent="-285750" fontAlgn="auto">
                <a:buFont typeface="Arial" panose="020B0604020202020204" pitchFamily="34" charset="0"/>
                <a:buChar char="•"/>
                <a:defRPr/>
              </a:pPr>
              <a:r>
                <a:rPr lang="en-US" sz="1600" dirty="0">
                  <a:solidFill>
                    <a:srgbClr val="2A3D51"/>
                  </a:solidFill>
                  <a:highlight>
                    <a:srgbClr val="FFFFFF"/>
                  </a:highlight>
                </a:rPr>
                <a:t>Assistant Professor, Pediatric Surgery</a:t>
              </a:r>
            </a:p>
            <a:p>
              <a:pPr marL="285750" indent="-285750" fontAlgn="auto">
                <a:buFont typeface="Arial" panose="020B0604020202020204" pitchFamily="34" charset="0"/>
                <a:buChar char="•"/>
                <a:defRPr/>
              </a:pPr>
              <a:r>
                <a:rPr lang="en-US" sz="1600" b="1" dirty="0">
                  <a:solidFill>
                    <a:srgbClr val="2A3D51"/>
                  </a:solidFill>
                  <a:highlight>
                    <a:srgbClr val="FFFFFF"/>
                  </a:highlight>
                </a:rPr>
                <a:t>Research Interests</a:t>
              </a:r>
              <a:r>
                <a:rPr lang="en-US" sz="1600" dirty="0">
                  <a:solidFill>
                    <a:srgbClr val="2A3D51"/>
                  </a:solidFill>
                  <a:highlight>
                    <a:srgbClr val="FFFFFF"/>
                  </a:highlight>
                </a:rPr>
                <a:t>: </a:t>
              </a:r>
              <a:r>
                <a:rPr lang="en-US" sz="1800" b="0" i="0" u="none" strike="noStrike" dirty="0">
                  <a:latin typeface="LucidaSansUnicode"/>
                </a:rPr>
                <a:t>Investigatin</a:t>
              </a:r>
              <a:r>
                <a:rPr lang="en-US" dirty="0">
                  <a:latin typeface="LucidaSansUnicode"/>
                </a:rPr>
                <a:t>g the impact of environmental contaminant exposure during pregnancy on premature birth and neonatal health</a:t>
              </a:r>
            </a:p>
            <a:p>
              <a:pPr marL="285750" indent="-285750" fontAlgn="auto">
                <a:buFont typeface="Arial" panose="020B0604020202020204" pitchFamily="34" charset="0"/>
                <a:buChar char="•"/>
                <a:defRPr/>
              </a:pPr>
              <a:r>
                <a:rPr lang="en-US" b="1" dirty="0">
                  <a:latin typeface="LucidaSansUnicode"/>
                </a:rPr>
                <a:t>Grant</a:t>
              </a:r>
              <a:r>
                <a:rPr lang="en-US" dirty="0">
                  <a:latin typeface="LucidaSansUnicode"/>
                </a:rPr>
                <a:t>: Funding to establish Pediatric Basic Science Research lab</a:t>
              </a:r>
            </a:p>
            <a:p>
              <a:pPr marL="285750" indent="-285750" fontAlgn="auto">
                <a:buFont typeface="Arial" panose="020B0604020202020204" pitchFamily="34" charset="0"/>
                <a:buChar char="•"/>
                <a:defRPr/>
              </a:pPr>
              <a:endParaRPr lang="en-US" sz="1600" b="1" dirty="0">
                <a:solidFill>
                  <a:schemeClr val="bg1"/>
                </a:solidFill>
                <a:cs typeface="Arial Narrow" panose="020B0604020202020204" pitchFamily="34" charset="0"/>
              </a:endParaRPr>
            </a:p>
          </p:txBody>
        </p:sp>
        <p:pic>
          <p:nvPicPr>
            <p:cNvPr id="14" name="Picture 2" descr="Christie L Buonpane">
              <a:extLst>
                <a:ext uri="{FF2B5EF4-FFF2-40B4-BE49-F238E27FC236}">
                  <a16:creationId xmlns:a16="http://schemas.microsoft.com/office/drawing/2014/main" id="{D4A462C2-955C-20FF-C8C5-494CA4AD6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383067"/>
              <a:ext cx="19907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Stewart R. Carter, MD">
              <a:extLst>
                <a:ext uri="{FF2B5EF4-FFF2-40B4-BE49-F238E27FC236}">
                  <a16:creationId xmlns:a16="http://schemas.microsoft.com/office/drawing/2014/main" id="{990F0BE4-900B-DC8B-6BD6-2D4472DF0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430650"/>
              <a:ext cx="19764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AE8E376-58F1-EDC8-4521-A78A3CD0D9C3}"/>
                </a:ext>
              </a:extLst>
            </p:cNvPr>
            <p:cNvSpPr txBox="1"/>
            <p:nvPr/>
          </p:nvSpPr>
          <p:spPr>
            <a:xfrm>
              <a:off x="2811294" y="430650"/>
              <a:ext cx="8856630" cy="2258658"/>
            </a:xfrm>
            <a:prstGeom prst="rect">
              <a:avLst/>
            </a:prstGeom>
            <a:noFill/>
          </p:spPr>
          <p:txBody>
            <a:bodyPr lIns="0">
              <a:spAutoFit/>
            </a:bodyPr>
            <a:lstStyle/>
            <a:p>
              <a:pPr>
                <a:defRPr/>
              </a:pPr>
              <a:r>
                <a:rPr lang="en-US" sz="1600" b="1" dirty="0">
                  <a:highlight>
                    <a:srgbClr val="FFFFFF"/>
                  </a:highlight>
                </a:rPr>
                <a:t>Stewart R. Carter, MD</a:t>
              </a:r>
            </a:p>
            <a:p>
              <a:pPr marL="285750" indent="-285750">
                <a:buFont typeface="Arial" panose="020B0604020202020204" pitchFamily="34" charset="0"/>
                <a:buChar char="•"/>
                <a:defRPr/>
              </a:pPr>
              <a:r>
                <a:rPr lang="en-US" sz="1600" dirty="0">
                  <a:solidFill>
                    <a:srgbClr val="333333"/>
                  </a:solidFill>
                  <a:highlight>
                    <a:srgbClr val="FFFFFF"/>
                  </a:highlight>
                </a:rPr>
                <a:t>Assistant Professor, Pediatric Surgery</a:t>
              </a:r>
            </a:p>
            <a:p>
              <a:pPr marL="285750" indent="-285750">
                <a:buFont typeface="Arial" panose="020B0604020202020204" pitchFamily="34" charset="0"/>
                <a:buChar char="•"/>
                <a:defRPr/>
              </a:pPr>
              <a:r>
                <a:rPr lang="en-US" sz="1600" b="1" dirty="0">
                  <a:highlight>
                    <a:srgbClr val="FFFFFF"/>
                  </a:highlight>
                </a:rPr>
                <a:t>Research Interests</a:t>
              </a:r>
              <a:r>
                <a:rPr lang="en-US" sz="1600" b="1" dirty="0">
                  <a:solidFill>
                    <a:srgbClr val="5B6F7B"/>
                  </a:solidFill>
                  <a:highlight>
                    <a:srgbClr val="FFFFFF"/>
                  </a:highlight>
                </a:rPr>
                <a:t>: </a:t>
              </a:r>
              <a:r>
                <a:rPr lang="en-US" sz="1600" dirty="0">
                  <a:solidFill>
                    <a:srgbClr val="333333"/>
                  </a:solidFill>
                  <a:highlight>
                    <a:srgbClr val="FFFFFF"/>
                  </a:highlight>
                </a:rPr>
                <a:t>Non-invasive monitoring in critically ill infants and children, pulmonary inflammation in the surgical patient, neonatal Extracorporeal Membrane Oxygenation</a:t>
              </a:r>
            </a:p>
            <a:p>
              <a:pPr marL="285750" indent="-285750">
                <a:buFont typeface="Arial" panose="020B0604020202020204" pitchFamily="34" charset="0"/>
                <a:buChar char="•"/>
                <a:defRPr/>
              </a:pPr>
              <a:r>
                <a:rPr lang="en-US" sz="1600" b="1" dirty="0">
                  <a:solidFill>
                    <a:srgbClr val="333333"/>
                  </a:solidFill>
                  <a:highlight>
                    <a:srgbClr val="FFFFFF"/>
                  </a:highlight>
                </a:rPr>
                <a:t>Grant</a:t>
              </a:r>
              <a:r>
                <a:rPr lang="en-US" sz="1600" dirty="0">
                  <a:solidFill>
                    <a:srgbClr val="333333"/>
                  </a:solidFill>
                  <a:highlight>
                    <a:srgbClr val="FFFFFF"/>
                  </a:highlight>
                </a:rPr>
                <a:t>: Exhaled Breath Condensate as a Non-Invasive Monitoring Technique in Severe Pediatric Pulmonary Inflammatory States</a:t>
              </a:r>
            </a:p>
            <a:p>
              <a:pPr>
                <a:defRPr/>
              </a:pPr>
              <a:endParaRPr lang="en-US" b="1" dirty="0">
                <a:solidFill>
                  <a:schemeClr val="bg1"/>
                </a:solidFill>
                <a:latin typeface="Arial Narrow" panose="020B0604020202020204" pitchFamily="34" charset="0"/>
                <a:cs typeface="Arial Narrow" panose="020B0604020202020204" pitchFamily="34" charset="0"/>
              </a:endParaRPr>
            </a:p>
          </p:txBody>
        </p:sp>
      </p:grpSp>
    </p:spTree>
    <p:extLst>
      <p:ext uri="{BB962C8B-B14F-4D97-AF65-F5344CB8AC3E}">
        <p14:creationId xmlns:p14="http://schemas.microsoft.com/office/powerpoint/2010/main" val="220626004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ISED NORTON-UofL TEMPLATE (002).potx [Read-Only]" id="{DC3E7239-7D53-4E9F-B7B0-086F099B0B7C}" vid="{CBAFC577-E27D-48C2-9453-8EB9648CEF48}"/>
    </a:ext>
  </a:ext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add7b86-cbe8-416a-bbd5-36fbe1018b38">
      <UserInfo>
        <DisplayName>King, Sarah</DisplayName>
        <AccountId>12</AccountId>
        <AccountType/>
      </UserInfo>
      <UserInfo>
        <DisplayName>Davis, Deborah</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DB2B8FAD7C12479254F6F22725D36C" ma:contentTypeVersion="6" ma:contentTypeDescription="Create a new document." ma:contentTypeScope="" ma:versionID="fee489dfd069663f2c726cf74040c9c2">
  <xsd:schema xmlns:xsd="http://www.w3.org/2001/XMLSchema" xmlns:xs="http://www.w3.org/2001/XMLSchema" xmlns:p="http://schemas.microsoft.com/office/2006/metadata/properties" xmlns:ns2="b431ca84-ed4c-490b-b8bd-847df8a94eb6" xmlns:ns3="4add7b86-cbe8-416a-bbd5-36fbe1018b38" targetNamespace="http://schemas.microsoft.com/office/2006/metadata/properties" ma:root="true" ma:fieldsID="7b7a937efd298bae75685461c5ae8d7a" ns2:_="" ns3:_="">
    <xsd:import namespace="b431ca84-ed4c-490b-b8bd-847df8a94eb6"/>
    <xsd:import namespace="4add7b86-cbe8-416a-bbd5-36fbe1018b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1ca84-ed4c-490b-b8bd-847df8a94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dd7b86-cbe8-416a-bbd5-36fbe1018b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DE7D14-8BF6-419C-8F65-1A146AD2CF89}">
  <ds:schemaRefs>
    <ds:schemaRef ds:uri="http://purl.org/dc/elements/1.1/"/>
    <ds:schemaRef ds:uri="http://schemas.microsoft.com/office/2006/metadata/properties"/>
    <ds:schemaRef ds:uri="4add7b86-cbe8-416a-bbd5-36fbe1018b38"/>
    <ds:schemaRef ds:uri="http://schemas.microsoft.com/office/2006/documentManagement/types"/>
    <ds:schemaRef ds:uri="http://schemas.openxmlformats.org/package/2006/metadata/core-properties"/>
    <ds:schemaRef ds:uri="b431ca84-ed4c-490b-b8bd-847df8a94eb6"/>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A5C10417-8703-47ED-8610-6EBE21F7AB6B}">
  <ds:schemaRefs>
    <ds:schemaRef ds:uri="http://schemas.microsoft.com/sharepoint/v3/contenttype/forms"/>
  </ds:schemaRefs>
</ds:datastoreItem>
</file>

<file path=customXml/itemProps3.xml><?xml version="1.0" encoding="utf-8"?>
<ds:datastoreItem xmlns:ds="http://schemas.openxmlformats.org/officeDocument/2006/customXml" ds:itemID="{5B4CDAAF-664E-4724-8E76-3A9370B6D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1ca84-ed4c-490b-b8bd-847df8a94eb6"/>
    <ds:schemaRef ds:uri="4add7b86-cbe8-416a-bbd5-36fbe1018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Navigating the research process</Template>
  <TotalTime>3788</TotalTime>
  <Words>2542</Words>
  <Application>Microsoft Office PowerPoint</Application>
  <PresentationFormat>Widescreen</PresentationFormat>
  <Paragraphs>366</Paragraphs>
  <Slides>44</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Arial</vt:lpstr>
      <vt:lpstr>Arial Black</vt:lpstr>
      <vt:lpstr>Arial Narrow</vt:lpstr>
      <vt:lpstr>Brush Script MT</vt:lpstr>
      <vt:lpstr>Calibri</vt:lpstr>
      <vt:lpstr>Georgia</vt:lpstr>
      <vt:lpstr>Helvetica Neue</vt:lpstr>
      <vt:lpstr>LucidaSansUnicode</vt:lpstr>
      <vt:lpstr>Times New Roman</vt:lpstr>
      <vt:lpstr>Trebuchet MS</vt:lpstr>
      <vt:lpstr>Wingdings 2</vt:lpstr>
      <vt:lpstr>Office Theme</vt:lpstr>
      <vt:lpstr>Theme2</vt:lpstr>
      <vt:lpstr>Translational Research Support Core (TRSC) Seminar Series  Update on Pediatric Research Services</vt:lpstr>
      <vt:lpstr>Agenda</vt:lpstr>
      <vt:lpstr>Introduction</vt:lpstr>
      <vt:lpstr>Research: Department of Pediatrics</vt:lpstr>
      <vt:lpstr>PIRATs: Pediatric Innovation &amp; Research Advisory Team</vt:lpstr>
      <vt:lpstr>Pediatric Research Institute (PRI) Lu Cai, Director </vt:lpstr>
      <vt:lpstr>PRI Faculty</vt:lpstr>
      <vt:lpstr>Other PRI Faculty</vt:lpstr>
      <vt:lpstr>Other PRI Faculty</vt:lpstr>
      <vt:lpstr>PRI</vt:lpstr>
      <vt:lpstr>Norton Children’s Research Institute (NCRI)</vt:lpstr>
      <vt:lpstr>What is NCRI?</vt:lpstr>
      <vt:lpstr>NCRI</vt:lpstr>
      <vt:lpstr>NCRI</vt:lpstr>
      <vt:lpstr>Motivation for research within NCRI:</vt:lpstr>
      <vt:lpstr>NCRI ORG CHART</vt:lpstr>
      <vt:lpstr>NCRI Locations</vt:lpstr>
      <vt:lpstr>Infrastructure of NCRI</vt:lpstr>
      <vt:lpstr>Teams and responsibilities</vt:lpstr>
      <vt:lpstr>Teams and responsibilities</vt:lpstr>
      <vt:lpstr>Teams and responsibilities</vt:lpstr>
      <vt:lpstr>Teams and responsibilities</vt:lpstr>
      <vt:lpstr>Teams and responsibilities</vt:lpstr>
      <vt:lpstr>Teams and responsibilities</vt:lpstr>
      <vt:lpstr>How do faculty get support from NCRI?</vt:lpstr>
      <vt:lpstr>How do faculty get support from NCRI?</vt:lpstr>
      <vt:lpstr>Support from NCRI</vt:lpstr>
      <vt:lpstr>Support from NCRI</vt:lpstr>
      <vt:lpstr>Support from NCRI</vt:lpstr>
      <vt:lpstr>Support from NCRI</vt:lpstr>
      <vt:lpstr>Support from NCRI</vt:lpstr>
      <vt:lpstr>PowerPoint Presentation</vt:lpstr>
      <vt:lpstr>Feasibility and other support</vt:lpstr>
      <vt:lpstr>Access to Services Requests</vt:lpstr>
      <vt:lpstr>Access to Services Requests</vt:lpstr>
      <vt:lpstr>Life-Cycle of Research Project Approval</vt:lpstr>
      <vt:lpstr>Timelines</vt:lpstr>
      <vt:lpstr>Timelines</vt:lpstr>
      <vt:lpstr>Faculty Development</vt:lpstr>
      <vt:lpstr>ECHO ISPCTN Website: training available for non-members</vt:lpstr>
      <vt:lpstr>ECHO ISPCTN Website: training available for non-members</vt:lpstr>
      <vt:lpstr>NCRI Current Process Improvement Priorities</vt:lpstr>
      <vt:lpstr>Summary</vt:lpstr>
      <vt:lpstr>PowerPoint Presentation</vt:lpstr>
    </vt:vector>
  </TitlesOfParts>
  <Company>Norton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Research Process</dc:title>
  <dc:creator>King, Sarah P.</dc:creator>
  <cp:lastModifiedBy>Sullivan, Janice</cp:lastModifiedBy>
  <cp:revision>246</cp:revision>
  <dcterms:created xsi:type="dcterms:W3CDTF">2023-04-11T11:13:05Z</dcterms:created>
  <dcterms:modified xsi:type="dcterms:W3CDTF">2024-08-21T20:29:35Z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0x010100D7DB2B8FAD7C12479254F6F22725D36C</vt:lpwstr>
  </property>
</Properties>
</file>