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69" r:id="rId3"/>
    <p:sldId id="1371" r:id="rId4"/>
    <p:sldId id="258" r:id="rId5"/>
    <p:sldId id="259" r:id="rId6"/>
    <p:sldId id="260" r:id="rId7"/>
    <p:sldId id="261" r:id="rId8"/>
    <p:sldId id="262" r:id="rId9"/>
    <p:sldId id="263" r:id="rId10"/>
    <p:sldId id="270" r:id="rId11"/>
    <p:sldId id="271" r:id="rId12"/>
    <p:sldId id="1362" r:id="rId13"/>
    <p:sldId id="285" r:id="rId14"/>
    <p:sldId id="1363" r:id="rId15"/>
    <p:sldId id="1365" r:id="rId16"/>
    <p:sldId id="283" r:id="rId17"/>
    <p:sldId id="291" r:id="rId18"/>
    <p:sldId id="1370" r:id="rId19"/>
    <p:sldId id="1366" r:id="rId20"/>
    <p:sldId id="1367" r:id="rId21"/>
    <p:sldId id="1364" r:id="rId22"/>
    <p:sldId id="266" r:id="rId23"/>
    <p:sldId id="264" r:id="rId24"/>
    <p:sldId id="1369" r:id="rId25"/>
    <p:sldId id="13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527"/>
    <a:srgbClr val="A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6" d="100"/>
          <a:sy n="96" d="100"/>
        </p:scale>
        <p:origin x="93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hyperlink" Target="https://louisville.edu/ciehs/cores/bifc/bifc-services-form"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louisville.edu/ciehs/cores/bifc/bifc-services-form"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1A0324-D38F-4587-95CF-1D90AE82C01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4B969B7-1B60-460D-BF04-4E939D506AB2}">
      <dgm:prSet/>
      <dgm:spPr/>
      <dgm:t>
        <a:bodyPr/>
        <a:lstStyle/>
        <a:p>
          <a:r>
            <a:rPr lang="en-US" i="1"/>
            <a:t>We can help you to… </a:t>
          </a:r>
          <a:endParaRPr lang="en-US"/>
        </a:p>
      </dgm:t>
    </dgm:pt>
    <dgm:pt modelId="{AF24A5E6-6423-4E37-A68C-0B659385503A}" type="parTrans" cxnId="{3B0FFC79-A2DA-43B3-8401-C9F0C804BD13}">
      <dgm:prSet/>
      <dgm:spPr/>
      <dgm:t>
        <a:bodyPr/>
        <a:lstStyle/>
        <a:p>
          <a:endParaRPr lang="en-US"/>
        </a:p>
      </dgm:t>
    </dgm:pt>
    <dgm:pt modelId="{0566DCBF-6618-4705-A455-D908C8CC62B5}" type="sibTrans" cxnId="{3B0FFC79-A2DA-43B3-8401-C9F0C804BD13}">
      <dgm:prSet/>
      <dgm:spPr/>
      <dgm:t>
        <a:bodyPr/>
        <a:lstStyle/>
        <a:p>
          <a:endParaRPr lang="en-US"/>
        </a:p>
      </dgm:t>
    </dgm:pt>
    <dgm:pt modelId="{C889021F-7087-4BE1-9206-FCA9042293BF}">
      <dgm:prSet/>
      <dgm:spPr/>
      <dgm:t>
        <a:bodyPr/>
        <a:lstStyle/>
        <a:p>
          <a:r>
            <a:rPr lang="en-US" dirty="0"/>
            <a:t>Refine hypotheses and specific aims for a review panel of population health researchers </a:t>
          </a:r>
        </a:p>
      </dgm:t>
    </dgm:pt>
    <dgm:pt modelId="{15EDFB2F-AB87-4726-9E7B-C33BC75A9D3E}" type="parTrans" cxnId="{7D7D2E60-3E5B-4801-97C7-DDC6640DD948}">
      <dgm:prSet/>
      <dgm:spPr/>
      <dgm:t>
        <a:bodyPr/>
        <a:lstStyle/>
        <a:p>
          <a:endParaRPr lang="en-US"/>
        </a:p>
      </dgm:t>
    </dgm:pt>
    <dgm:pt modelId="{2D3965A8-BE91-4F5D-BD1C-8C49EECFAF8A}" type="sibTrans" cxnId="{7D7D2E60-3E5B-4801-97C7-DDC6640DD948}">
      <dgm:prSet/>
      <dgm:spPr/>
      <dgm:t>
        <a:bodyPr/>
        <a:lstStyle/>
        <a:p>
          <a:endParaRPr lang="en-US"/>
        </a:p>
      </dgm:t>
    </dgm:pt>
    <dgm:pt modelId="{B833DBCD-C3CB-4568-A22C-F0393C073396}">
      <dgm:prSet/>
      <dgm:spPr/>
      <dgm:t>
        <a:bodyPr/>
        <a:lstStyle/>
        <a:p>
          <a:r>
            <a:rPr lang="en-US" dirty="0"/>
            <a:t>May be particularly helpful if your background is in experimental research (</a:t>
          </a:r>
          <a:r>
            <a:rPr lang="en-US" i="1" dirty="0"/>
            <a:t>in vitro</a:t>
          </a:r>
          <a:r>
            <a:rPr lang="en-US" dirty="0"/>
            <a:t>, </a:t>
          </a:r>
          <a:r>
            <a:rPr lang="en-US" i="1" dirty="0"/>
            <a:t>in vivo</a:t>
          </a:r>
          <a:r>
            <a:rPr lang="en-US" dirty="0"/>
            <a:t>, clinical trials, etc.)</a:t>
          </a:r>
        </a:p>
      </dgm:t>
    </dgm:pt>
    <dgm:pt modelId="{0876A958-5AFC-402A-86A2-DCFBECD9A5AF}" type="parTrans" cxnId="{3A3EAA37-83F3-4F44-A417-540A7FA0338B}">
      <dgm:prSet/>
      <dgm:spPr/>
      <dgm:t>
        <a:bodyPr/>
        <a:lstStyle/>
        <a:p>
          <a:endParaRPr lang="en-US"/>
        </a:p>
      </dgm:t>
    </dgm:pt>
    <dgm:pt modelId="{6AA7FC0C-6091-4CE8-99B8-A111A598B3DE}" type="sibTrans" cxnId="{3A3EAA37-83F3-4F44-A417-540A7FA0338B}">
      <dgm:prSet/>
      <dgm:spPr/>
      <dgm:t>
        <a:bodyPr/>
        <a:lstStyle/>
        <a:p>
          <a:endParaRPr lang="en-US"/>
        </a:p>
      </dgm:t>
    </dgm:pt>
    <dgm:pt modelId="{DBCA5251-B1DB-4CF7-AC34-D4DB7E0D94A3}">
      <dgm:prSet/>
      <dgm:spPr/>
      <dgm:t>
        <a:bodyPr/>
        <a:lstStyle/>
        <a:p>
          <a:r>
            <a:rPr lang="en-US"/>
            <a:t>Implement a study</a:t>
          </a:r>
        </a:p>
      </dgm:t>
    </dgm:pt>
    <dgm:pt modelId="{A6211B6F-EB3D-49F5-9889-26A19009E16F}" type="parTrans" cxnId="{4413053D-B06C-4B56-9E1C-B7B3666E1F1D}">
      <dgm:prSet/>
      <dgm:spPr/>
      <dgm:t>
        <a:bodyPr/>
        <a:lstStyle/>
        <a:p>
          <a:endParaRPr lang="en-US"/>
        </a:p>
      </dgm:t>
    </dgm:pt>
    <dgm:pt modelId="{B4E58D97-A119-46EB-A70F-81FDC25E3F34}" type="sibTrans" cxnId="{4413053D-B06C-4B56-9E1C-B7B3666E1F1D}">
      <dgm:prSet/>
      <dgm:spPr/>
      <dgm:t>
        <a:bodyPr/>
        <a:lstStyle/>
        <a:p>
          <a:endParaRPr lang="en-US"/>
        </a:p>
      </dgm:t>
    </dgm:pt>
    <dgm:pt modelId="{EF298B2A-DF77-4E5D-9CD4-4DE0C7A6B848}">
      <dgm:prSet/>
      <dgm:spPr/>
      <dgm:t>
        <a:bodyPr/>
        <a:lstStyle/>
        <a:p>
          <a:r>
            <a:rPr lang="en-US"/>
            <a:t>Sampling techniques for selecting participants</a:t>
          </a:r>
        </a:p>
      </dgm:t>
    </dgm:pt>
    <dgm:pt modelId="{BB414B6A-43A9-41C9-BE07-4513E3F58B5B}" type="parTrans" cxnId="{65D512F2-4BA4-405D-981E-4F6BB1C02E44}">
      <dgm:prSet/>
      <dgm:spPr/>
      <dgm:t>
        <a:bodyPr/>
        <a:lstStyle/>
        <a:p>
          <a:endParaRPr lang="en-US"/>
        </a:p>
      </dgm:t>
    </dgm:pt>
    <dgm:pt modelId="{7B10529C-A782-4EC6-9F4F-24D4C56684C2}" type="sibTrans" cxnId="{65D512F2-4BA4-405D-981E-4F6BB1C02E44}">
      <dgm:prSet/>
      <dgm:spPr/>
      <dgm:t>
        <a:bodyPr/>
        <a:lstStyle/>
        <a:p>
          <a:endParaRPr lang="en-US"/>
        </a:p>
      </dgm:t>
    </dgm:pt>
    <dgm:pt modelId="{73AB05C5-40A5-4C69-A944-414B8633A487}">
      <dgm:prSet/>
      <dgm:spPr/>
      <dgm:t>
        <a:bodyPr/>
        <a:lstStyle/>
        <a:p>
          <a:r>
            <a:rPr lang="en-US"/>
            <a:t>Survey methods </a:t>
          </a:r>
        </a:p>
      </dgm:t>
    </dgm:pt>
    <dgm:pt modelId="{AD5EA7CC-EDF8-4B8C-AF4E-785976D1D13D}" type="parTrans" cxnId="{FD63E648-BA1F-434D-9421-7792EBC702E8}">
      <dgm:prSet/>
      <dgm:spPr/>
      <dgm:t>
        <a:bodyPr/>
        <a:lstStyle/>
        <a:p>
          <a:endParaRPr lang="en-US"/>
        </a:p>
      </dgm:t>
    </dgm:pt>
    <dgm:pt modelId="{00790085-17B4-48E7-927E-535F07A65AA5}" type="sibTrans" cxnId="{FD63E648-BA1F-434D-9421-7792EBC702E8}">
      <dgm:prSet/>
      <dgm:spPr/>
      <dgm:t>
        <a:bodyPr/>
        <a:lstStyle/>
        <a:p>
          <a:endParaRPr lang="en-US"/>
        </a:p>
      </dgm:t>
    </dgm:pt>
    <dgm:pt modelId="{0B306CE3-DD17-42F2-8910-13CBCD09D604}">
      <dgm:prSet/>
      <dgm:spPr/>
      <dgm:t>
        <a:bodyPr/>
        <a:lstStyle/>
        <a:p>
          <a:r>
            <a:rPr lang="en-US" i="1"/>
            <a:t>Appropriate</a:t>
          </a:r>
          <a:r>
            <a:rPr lang="en-US"/>
            <a:t> statistical analysis and interpretation of results</a:t>
          </a:r>
        </a:p>
      </dgm:t>
    </dgm:pt>
    <dgm:pt modelId="{7E4E746B-0CB8-4015-A044-D787CD15EC23}" type="parTrans" cxnId="{2656CF9E-74C7-4353-8E10-CB88D4C2414E}">
      <dgm:prSet/>
      <dgm:spPr/>
      <dgm:t>
        <a:bodyPr/>
        <a:lstStyle/>
        <a:p>
          <a:endParaRPr lang="en-US"/>
        </a:p>
      </dgm:t>
    </dgm:pt>
    <dgm:pt modelId="{38B66CAA-421D-472B-BD63-3FDF865FDC13}" type="sibTrans" cxnId="{2656CF9E-74C7-4353-8E10-CB88D4C2414E}">
      <dgm:prSet/>
      <dgm:spPr/>
      <dgm:t>
        <a:bodyPr/>
        <a:lstStyle/>
        <a:p>
          <a:endParaRPr lang="en-US"/>
        </a:p>
      </dgm:t>
    </dgm:pt>
    <dgm:pt modelId="{12178418-05FF-4391-842D-D5BBBAF72643}">
      <dgm:prSet/>
      <dgm:spPr/>
      <dgm:t>
        <a:bodyPr/>
        <a:lstStyle/>
        <a:p>
          <a:r>
            <a:rPr lang="en-US"/>
            <a:t>Reduce bias!</a:t>
          </a:r>
        </a:p>
      </dgm:t>
    </dgm:pt>
    <dgm:pt modelId="{B28D7718-FC91-41D6-8749-D1BD9CADC3F7}" type="parTrans" cxnId="{276D5001-95EE-4047-9A51-4E59806BE6E0}">
      <dgm:prSet/>
      <dgm:spPr/>
      <dgm:t>
        <a:bodyPr/>
        <a:lstStyle/>
        <a:p>
          <a:endParaRPr lang="en-US"/>
        </a:p>
      </dgm:t>
    </dgm:pt>
    <dgm:pt modelId="{F12C44C6-3AE5-473D-B47D-04A944FA3591}" type="sibTrans" cxnId="{276D5001-95EE-4047-9A51-4E59806BE6E0}">
      <dgm:prSet/>
      <dgm:spPr/>
      <dgm:t>
        <a:bodyPr/>
        <a:lstStyle/>
        <a:p>
          <a:endParaRPr lang="en-US"/>
        </a:p>
      </dgm:t>
    </dgm:pt>
    <dgm:pt modelId="{9A6D1F9E-928E-4C55-AB0D-23A68EB770DF}">
      <dgm:prSet/>
      <dgm:spPr/>
      <dgm:t>
        <a:bodyPr/>
        <a:lstStyle/>
        <a:p>
          <a:r>
            <a:rPr lang="en-US"/>
            <a:t>Contextualize results</a:t>
          </a:r>
        </a:p>
      </dgm:t>
    </dgm:pt>
    <dgm:pt modelId="{A7EBDE4B-FA1B-4855-BBEE-F5BFCA4936D0}" type="parTrans" cxnId="{AD1F72D1-96C3-4BCE-A8EF-6FD0C0BE75EC}">
      <dgm:prSet/>
      <dgm:spPr/>
      <dgm:t>
        <a:bodyPr/>
        <a:lstStyle/>
        <a:p>
          <a:endParaRPr lang="en-US"/>
        </a:p>
      </dgm:t>
    </dgm:pt>
    <dgm:pt modelId="{6613D1A3-87D0-4A86-91CF-55FCF3C37D07}" type="sibTrans" cxnId="{AD1F72D1-96C3-4BCE-A8EF-6FD0C0BE75EC}">
      <dgm:prSet/>
      <dgm:spPr/>
      <dgm:t>
        <a:bodyPr/>
        <a:lstStyle/>
        <a:p>
          <a:endParaRPr lang="en-US"/>
        </a:p>
      </dgm:t>
    </dgm:pt>
    <dgm:pt modelId="{F70158F8-CF90-40FA-8C98-3FC428CB88F7}">
      <dgm:prSet/>
      <dgm:spPr/>
      <dgm:t>
        <a:bodyPr/>
        <a:lstStyle/>
        <a:p>
          <a:r>
            <a:rPr lang="en-US"/>
            <a:t>Evaluate and discuss internal and external validity</a:t>
          </a:r>
        </a:p>
      </dgm:t>
    </dgm:pt>
    <dgm:pt modelId="{6F1E6409-B725-47DF-8FBD-2F464EC81719}" type="parTrans" cxnId="{4C9832B5-C3CB-4055-BDE9-07FE3C67869C}">
      <dgm:prSet/>
      <dgm:spPr/>
      <dgm:t>
        <a:bodyPr/>
        <a:lstStyle/>
        <a:p>
          <a:endParaRPr lang="en-US"/>
        </a:p>
      </dgm:t>
    </dgm:pt>
    <dgm:pt modelId="{A8647838-5D5D-4D85-9F30-0D0F4E65DF5C}" type="sibTrans" cxnId="{4C9832B5-C3CB-4055-BDE9-07FE3C67869C}">
      <dgm:prSet/>
      <dgm:spPr/>
      <dgm:t>
        <a:bodyPr/>
        <a:lstStyle/>
        <a:p>
          <a:endParaRPr lang="en-US"/>
        </a:p>
      </dgm:t>
    </dgm:pt>
    <dgm:pt modelId="{6BCF2992-1F7E-4345-BAFA-C09218DF336F}">
      <dgm:prSet/>
      <dgm:spPr/>
      <dgm:t>
        <a:bodyPr/>
        <a:lstStyle/>
        <a:p>
          <a:r>
            <a:rPr lang="en-US"/>
            <a:t>IRB application</a:t>
          </a:r>
        </a:p>
      </dgm:t>
    </dgm:pt>
    <dgm:pt modelId="{6993A483-889B-4E4B-9553-8CD058A8FB99}" type="parTrans" cxnId="{3F7F2457-F6FD-47E0-8CED-4373F9DCCE95}">
      <dgm:prSet/>
      <dgm:spPr/>
      <dgm:t>
        <a:bodyPr/>
        <a:lstStyle/>
        <a:p>
          <a:endParaRPr lang="en-US"/>
        </a:p>
      </dgm:t>
    </dgm:pt>
    <dgm:pt modelId="{9CBD3357-A0CD-4B7C-AB5A-417253FA8DA9}" type="sibTrans" cxnId="{3F7F2457-F6FD-47E0-8CED-4373F9DCCE95}">
      <dgm:prSet/>
      <dgm:spPr/>
      <dgm:t>
        <a:bodyPr/>
        <a:lstStyle/>
        <a:p>
          <a:endParaRPr lang="en-US"/>
        </a:p>
      </dgm:t>
    </dgm:pt>
    <dgm:pt modelId="{9CA9C282-016C-4870-9D79-C57E36E0923B}" type="pres">
      <dgm:prSet presAssocID="{EC1A0324-D38F-4587-95CF-1D90AE82C019}" presName="linear" presStyleCnt="0">
        <dgm:presLayoutVars>
          <dgm:animLvl val="lvl"/>
          <dgm:resizeHandles val="exact"/>
        </dgm:presLayoutVars>
      </dgm:prSet>
      <dgm:spPr/>
    </dgm:pt>
    <dgm:pt modelId="{A23DDCF0-E128-4A9F-B55D-3A8D9A48FD8C}" type="pres">
      <dgm:prSet presAssocID="{A4B969B7-1B60-460D-BF04-4E939D506AB2}" presName="parentText" presStyleLbl="node1" presStyleIdx="0" presStyleCnt="4">
        <dgm:presLayoutVars>
          <dgm:chMax val="0"/>
          <dgm:bulletEnabled val="1"/>
        </dgm:presLayoutVars>
      </dgm:prSet>
      <dgm:spPr/>
    </dgm:pt>
    <dgm:pt modelId="{3DA6E599-EE3A-4B4A-B561-7AA882E7A616}" type="pres">
      <dgm:prSet presAssocID="{0566DCBF-6618-4705-A455-D908C8CC62B5}" presName="spacer" presStyleCnt="0"/>
      <dgm:spPr/>
    </dgm:pt>
    <dgm:pt modelId="{1C3E745A-82E9-43A3-AD9B-F9C873C9B03B}" type="pres">
      <dgm:prSet presAssocID="{C889021F-7087-4BE1-9206-FCA9042293BF}" presName="parentText" presStyleLbl="node1" presStyleIdx="1" presStyleCnt="4">
        <dgm:presLayoutVars>
          <dgm:chMax val="0"/>
          <dgm:bulletEnabled val="1"/>
        </dgm:presLayoutVars>
      </dgm:prSet>
      <dgm:spPr/>
    </dgm:pt>
    <dgm:pt modelId="{DEEE2EFD-B73C-42A9-97DA-CB8E705B007D}" type="pres">
      <dgm:prSet presAssocID="{2D3965A8-BE91-4F5D-BD1C-8C49EECFAF8A}" presName="spacer" presStyleCnt="0"/>
      <dgm:spPr/>
    </dgm:pt>
    <dgm:pt modelId="{863C5684-C465-4007-BC85-51CAA1975023}" type="pres">
      <dgm:prSet presAssocID="{B833DBCD-C3CB-4568-A22C-F0393C073396}" presName="parentText" presStyleLbl="node1" presStyleIdx="2" presStyleCnt="4">
        <dgm:presLayoutVars>
          <dgm:chMax val="0"/>
          <dgm:bulletEnabled val="1"/>
        </dgm:presLayoutVars>
      </dgm:prSet>
      <dgm:spPr/>
    </dgm:pt>
    <dgm:pt modelId="{18F0DB8C-D2A6-4414-84A0-AB81909EED6E}" type="pres">
      <dgm:prSet presAssocID="{6AA7FC0C-6091-4CE8-99B8-A111A598B3DE}" presName="spacer" presStyleCnt="0"/>
      <dgm:spPr/>
    </dgm:pt>
    <dgm:pt modelId="{1D55985A-5852-43C8-9DC6-8344D8F5B57A}" type="pres">
      <dgm:prSet presAssocID="{DBCA5251-B1DB-4CF7-AC34-D4DB7E0D94A3}" presName="parentText" presStyleLbl="node1" presStyleIdx="3" presStyleCnt="4">
        <dgm:presLayoutVars>
          <dgm:chMax val="0"/>
          <dgm:bulletEnabled val="1"/>
        </dgm:presLayoutVars>
      </dgm:prSet>
      <dgm:spPr/>
    </dgm:pt>
    <dgm:pt modelId="{2197B143-F1E9-4F9D-96A2-107EA9B051A2}" type="pres">
      <dgm:prSet presAssocID="{DBCA5251-B1DB-4CF7-AC34-D4DB7E0D94A3}" presName="childText" presStyleLbl="revTx" presStyleIdx="0" presStyleCnt="1">
        <dgm:presLayoutVars>
          <dgm:bulletEnabled val="1"/>
        </dgm:presLayoutVars>
      </dgm:prSet>
      <dgm:spPr/>
    </dgm:pt>
  </dgm:ptLst>
  <dgm:cxnLst>
    <dgm:cxn modelId="{276D5001-95EE-4047-9A51-4E59806BE6E0}" srcId="{0B306CE3-DD17-42F2-8910-13CBCD09D604}" destId="{12178418-05FF-4391-842D-D5BBBAF72643}" srcOrd="0" destOrd="0" parTransId="{B28D7718-FC91-41D6-8749-D1BD9CADC3F7}" sibTransId="{F12C44C6-3AE5-473D-B47D-04A944FA3591}"/>
    <dgm:cxn modelId="{9810F305-72E2-4335-9869-8CCDD06CBCC3}" type="presOf" srcId="{12178418-05FF-4391-842D-D5BBBAF72643}" destId="{2197B143-F1E9-4F9D-96A2-107EA9B051A2}" srcOrd="0" destOrd="3" presId="urn:microsoft.com/office/officeart/2005/8/layout/vList2"/>
    <dgm:cxn modelId="{D451E211-DA54-4B0B-9BC3-C246FFEE55FC}" type="presOf" srcId="{0B306CE3-DD17-42F2-8910-13CBCD09D604}" destId="{2197B143-F1E9-4F9D-96A2-107EA9B051A2}" srcOrd="0" destOrd="2" presId="urn:microsoft.com/office/officeart/2005/8/layout/vList2"/>
    <dgm:cxn modelId="{04453019-EDC1-4EDB-9CC1-3B0CEB777109}" type="presOf" srcId="{73AB05C5-40A5-4C69-A944-414B8633A487}" destId="{2197B143-F1E9-4F9D-96A2-107EA9B051A2}" srcOrd="0" destOrd="1" presId="urn:microsoft.com/office/officeart/2005/8/layout/vList2"/>
    <dgm:cxn modelId="{211FAC29-855C-4967-8DA2-9D0E2239D647}" type="presOf" srcId="{C889021F-7087-4BE1-9206-FCA9042293BF}" destId="{1C3E745A-82E9-43A3-AD9B-F9C873C9B03B}" srcOrd="0" destOrd="0" presId="urn:microsoft.com/office/officeart/2005/8/layout/vList2"/>
    <dgm:cxn modelId="{3A3EAA37-83F3-4F44-A417-540A7FA0338B}" srcId="{EC1A0324-D38F-4587-95CF-1D90AE82C019}" destId="{B833DBCD-C3CB-4568-A22C-F0393C073396}" srcOrd="2" destOrd="0" parTransId="{0876A958-5AFC-402A-86A2-DCFBECD9A5AF}" sibTransId="{6AA7FC0C-6091-4CE8-99B8-A111A598B3DE}"/>
    <dgm:cxn modelId="{5669623A-8002-4CCE-82BA-602408A34C52}" type="presOf" srcId="{9A6D1F9E-928E-4C55-AB0D-23A68EB770DF}" destId="{2197B143-F1E9-4F9D-96A2-107EA9B051A2}" srcOrd="0" destOrd="4" presId="urn:microsoft.com/office/officeart/2005/8/layout/vList2"/>
    <dgm:cxn modelId="{4413053D-B06C-4B56-9E1C-B7B3666E1F1D}" srcId="{EC1A0324-D38F-4587-95CF-1D90AE82C019}" destId="{DBCA5251-B1DB-4CF7-AC34-D4DB7E0D94A3}" srcOrd="3" destOrd="0" parTransId="{A6211B6F-EB3D-49F5-9889-26A19009E16F}" sibTransId="{B4E58D97-A119-46EB-A70F-81FDC25E3F34}"/>
    <dgm:cxn modelId="{5BC32F5F-2E43-4520-8212-B8972F86CEC6}" type="presOf" srcId="{B833DBCD-C3CB-4568-A22C-F0393C073396}" destId="{863C5684-C465-4007-BC85-51CAA1975023}" srcOrd="0" destOrd="0" presId="urn:microsoft.com/office/officeart/2005/8/layout/vList2"/>
    <dgm:cxn modelId="{7D7D2E60-3E5B-4801-97C7-DDC6640DD948}" srcId="{EC1A0324-D38F-4587-95CF-1D90AE82C019}" destId="{C889021F-7087-4BE1-9206-FCA9042293BF}" srcOrd="1" destOrd="0" parTransId="{15EDFB2F-AB87-4726-9E7B-C33BC75A9D3E}" sibTransId="{2D3965A8-BE91-4F5D-BD1C-8C49EECFAF8A}"/>
    <dgm:cxn modelId="{83348242-4D4E-4618-A91C-C12DE63821B4}" type="presOf" srcId="{EC1A0324-D38F-4587-95CF-1D90AE82C019}" destId="{9CA9C282-016C-4870-9D79-C57E36E0923B}" srcOrd="0" destOrd="0" presId="urn:microsoft.com/office/officeart/2005/8/layout/vList2"/>
    <dgm:cxn modelId="{FD63E648-BA1F-434D-9421-7792EBC702E8}" srcId="{DBCA5251-B1DB-4CF7-AC34-D4DB7E0D94A3}" destId="{73AB05C5-40A5-4C69-A944-414B8633A487}" srcOrd="1" destOrd="0" parTransId="{AD5EA7CC-EDF8-4B8C-AF4E-785976D1D13D}" sibTransId="{00790085-17B4-48E7-927E-535F07A65AA5}"/>
    <dgm:cxn modelId="{49AA1277-E95B-4B16-A965-14AA33B2F61E}" type="presOf" srcId="{A4B969B7-1B60-460D-BF04-4E939D506AB2}" destId="{A23DDCF0-E128-4A9F-B55D-3A8D9A48FD8C}" srcOrd="0" destOrd="0" presId="urn:microsoft.com/office/officeart/2005/8/layout/vList2"/>
    <dgm:cxn modelId="{3F7F2457-F6FD-47E0-8CED-4373F9DCCE95}" srcId="{DBCA5251-B1DB-4CF7-AC34-D4DB7E0D94A3}" destId="{6BCF2992-1F7E-4345-BAFA-C09218DF336F}" srcOrd="5" destOrd="0" parTransId="{6993A483-889B-4E4B-9553-8CD058A8FB99}" sibTransId="{9CBD3357-A0CD-4B7C-AB5A-417253FA8DA9}"/>
    <dgm:cxn modelId="{3B0FFC79-A2DA-43B3-8401-C9F0C804BD13}" srcId="{EC1A0324-D38F-4587-95CF-1D90AE82C019}" destId="{A4B969B7-1B60-460D-BF04-4E939D506AB2}" srcOrd="0" destOrd="0" parTransId="{AF24A5E6-6423-4E37-A68C-0B659385503A}" sibTransId="{0566DCBF-6618-4705-A455-D908C8CC62B5}"/>
    <dgm:cxn modelId="{F927E290-7C6A-4AAC-A2B1-D7B87BDF3385}" type="presOf" srcId="{F70158F8-CF90-40FA-8C98-3FC428CB88F7}" destId="{2197B143-F1E9-4F9D-96A2-107EA9B051A2}" srcOrd="0" destOrd="5" presId="urn:microsoft.com/office/officeart/2005/8/layout/vList2"/>
    <dgm:cxn modelId="{2656CF9E-74C7-4353-8E10-CB88D4C2414E}" srcId="{DBCA5251-B1DB-4CF7-AC34-D4DB7E0D94A3}" destId="{0B306CE3-DD17-42F2-8910-13CBCD09D604}" srcOrd="2" destOrd="0" parTransId="{7E4E746B-0CB8-4015-A044-D787CD15EC23}" sibTransId="{38B66CAA-421D-472B-BD63-3FDF865FDC13}"/>
    <dgm:cxn modelId="{4C9832B5-C3CB-4055-BDE9-07FE3C67869C}" srcId="{DBCA5251-B1DB-4CF7-AC34-D4DB7E0D94A3}" destId="{F70158F8-CF90-40FA-8C98-3FC428CB88F7}" srcOrd="4" destOrd="0" parTransId="{6F1E6409-B725-47DF-8FBD-2F464EC81719}" sibTransId="{A8647838-5D5D-4D85-9F30-0D0F4E65DF5C}"/>
    <dgm:cxn modelId="{0A48F0C7-EBF3-4094-A267-E095B0856270}" type="presOf" srcId="{6BCF2992-1F7E-4345-BAFA-C09218DF336F}" destId="{2197B143-F1E9-4F9D-96A2-107EA9B051A2}" srcOrd="0" destOrd="6" presId="urn:microsoft.com/office/officeart/2005/8/layout/vList2"/>
    <dgm:cxn modelId="{AD1F72D1-96C3-4BCE-A8EF-6FD0C0BE75EC}" srcId="{DBCA5251-B1DB-4CF7-AC34-D4DB7E0D94A3}" destId="{9A6D1F9E-928E-4C55-AB0D-23A68EB770DF}" srcOrd="3" destOrd="0" parTransId="{A7EBDE4B-FA1B-4855-BBEE-F5BFCA4936D0}" sibTransId="{6613D1A3-87D0-4A86-91CF-55FCF3C37D07}"/>
    <dgm:cxn modelId="{1458C3D9-3048-4B22-966A-49D4ACBF2E07}" type="presOf" srcId="{EF298B2A-DF77-4E5D-9CD4-4DE0C7A6B848}" destId="{2197B143-F1E9-4F9D-96A2-107EA9B051A2}" srcOrd="0" destOrd="0" presId="urn:microsoft.com/office/officeart/2005/8/layout/vList2"/>
    <dgm:cxn modelId="{0994EEE7-6D08-484C-AF02-EE6E8A81257D}" type="presOf" srcId="{DBCA5251-B1DB-4CF7-AC34-D4DB7E0D94A3}" destId="{1D55985A-5852-43C8-9DC6-8344D8F5B57A}" srcOrd="0" destOrd="0" presId="urn:microsoft.com/office/officeart/2005/8/layout/vList2"/>
    <dgm:cxn modelId="{65D512F2-4BA4-405D-981E-4F6BB1C02E44}" srcId="{DBCA5251-B1DB-4CF7-AC34-D4DB7E0D94A3}" destId="{EF298B2A-DF77-4E5D-9CD4-4DE0C7A6B848}" srcOrd="0" destOrd="0" parTransId="{BB414B6A-43A9-41C9-BE07-4513E3F58B5B}" sibTransId="{7B10529C-A782-4EC6-9F4F-24D4C56684C2}"/>
    <dgm:cxn modelId="{95DFBE98-99C4-413B-9C07-B1AE489A9B01}" type="presParOf" srcId="{9CA9C282-016C-4870-9D79-C57E36E0923B}" destId="{A23DDCF0-E128-4A9F-B55D-3A8D9A48FD8C}" srcOrd="0" destOrd="0" presId="urn:microsoft.com/office/officeart/2005/8/layout/vList2"/>
    <dgm:cxn modelId="{A90021E4-41E0-42FC-9F0A-94E8FC1BC0D6}" type="presParOf" srcId="{9CA9C282-016C-4870-9D79-C57E36E0923B}" destId="{3DA6E599-EE3A-4B4A-B561-7AA882E7A616}" srcOrd="1" destOrd="0" presId="urn:microsoft.com/office/officeart/2005/8/layout/vList2"/>
    <dgm:cxn modelId="{A41AEBDF-3BF9-4046-9D33-1C29056B6FAF}" type="presParOf" srcId="{9CA9C282-016C-4870-9D79-C57E36E0923B}" destId="{1C3E745A-82E9-43A3-AD9B-F9C873C9B03B}" srcOrd="2" destOrd="0" presId="urn:microsoft.com/office/officeart/2005/8/layout/vList2"/>
    <dgm:cxn modelId="{9B0F41BD-7999-48D3-BD6F-13DC624CCE5F}" type="presParOf" srcId="{9CA9C282-016C-4870-9D79-C57E36E0923B}" destId="{DEEE2EFD-B73C-42A9-97DA-CB8E705B007D}" srcOrd="3" destOrd="0" presId="urn:microsoft.com/office/officeart/2005/8/layout/vList2"/>
    <dgm:cxn modelId="{F72E57DD-21F6-4169-BFFC-8236E0E1232A}" type="presParOf" srcId="{9CA9C282-016C-4870-9D79-C57E36E0923B}" destId="{863C5684-C465-4007-BC85-51CAA1975023}" srcOrd="4" destOrd="0" presId="urn:microsoft.com/office/officeart/2005/8/layout/vList2"/>
    <dgm:cxn modelId="{326DC851-360E-4C43-8265-C876E68C19F1}" type="presParOf" srcId="{9CA9C282-016C-4870-9D79-C57E36E0923B}" destId="{18F0DB8C-D2A6-4414-84A0-AB81909EED6E}" srcOrd="5" destOrd="0" presId="urn:microsoft.com/office/officeart/2005/8/layout/vList2"/>
    <dgm:cxn modelId="{2C8378A7-92A0-429F-BE3B-BFBD62E234EE}" type="presParOf" srcId="{9CA9C282-016C-4870-9D79-C57E36E0923B}" destId="{1D55985A-5852-43C8-9DC6-8344D8F5B57A}" srcOrd="6" destOrd="0" presId="urn:microsoft.com/office/officeart/2005/8/layout/vList2"/>
    <dgm:cxn modelId="{BDBB62B1-F482-4D60-BD98-9854FEC372EA}" type="presParOf" srcId="{9CA9C282-016C-4870-9D79-C57E36E0923B}" destId="{2197B143-F1E9-4F9D-96A2-107EA9B051A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576EF-08D1-466D-8F04-6DCDFAF570A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9BB0748-E2CE-4AC1-9681-38E3BCD166EB}">
      <dgm:prSet/>
      <dgm:spPr/>
      <dgm:t>
        <a:bodyPr/>
        <a:lstStyle/>
        <a:p>
          <a:r>
            <a:rPr lang="en-US"/>
            <a:t>Department of Bioinformatics and Biostatistics</a:t>
          </a:r>
        </a:p>
      </dgm:t>
    </dgm:pt>
    <dgm:pt modelId="{2244715A-CF40-4D21-97C9-D12807DFBE3E}" type="parTrans" cxnId="{19CA6866-E43D-4D6D-A2DF-2A69011B9341}">
      <dgm:prSet/>
      <dgm:spPr/>
      <dgm:t>
        <a:bodyPr/>
        <a:lstStyle/>
        <a:p>
          <a:endParaRPr lang="en-US"/>
        </a:p>
      </dgm:t>
    </dgm:pt>
    <dgm:pt modelId="{1BB72EE6-F9B8-41A5-A201-2882F9C26CB9}" type="sibTrans" cxnId="{19CA6866-E43D-4D6D-A2DF-2A69011B9341}">
      <dgm:prSet/>
      <dgm:spPr/>
      <dgm:t>
        <a:bodyPr/>
        <a:lstStyle/>
        <a:p>
          <a:endParaRPr lang="en-US"/>
        </a:p>
      </dgm:t>
    </dgm:pt>
    <dgm:pt modelId="{994A2247-C65A-4B54-839F-E84CEA80CC02}">
      <dgm:prSet/>
      <dgm:spPr/>
      <dgm:t>
        <a:bodyPr/>
        <a:lstStyle/>
        <a:p>
          <a:r>
            <a:rPr lang="en-US"/>
            <a:t>Department of Epidemiology and Population Health</a:t>
          </a:r>
        </a:p>
      </dgm:t>
    </dgm:pt>
    <dgm:pt modelId="{7AB2A3B0-A88F-4F90-89F2-A79C1B52F3A2}" type="parTrans" cxnId="{612908BC-D4D4-4AF6-BEAC-2E807F7696D4}">
      <dgm:prSet/>
      <dgm:spPr/>
      <dgm:t>
        <a:bodyPr/>
        <a:lstStyle/>
        <a:p>
          <a:endParaRPr lang="en-US"/>
        </a:p>
      </dgm:t>
    </dgm:pt>
    <dgm:pt modelId="{65227F1A-16B0-432D-9597-FFEA0EAC37C0}" type="sibTrans" cxnId="{612908BC-D4D4-4AF6-BEAC-2E807F7696D4}">
      <dgm:prSet/>
      <dgm:spPr/>
      <dgm:t>
        <a:bodyPr/>
        <a:lstStyle/>
        <a:p>
          <a:endParaRPr lang="en-US"/>
        </a:p>
      </dgm:t>
    </dgm:pt>
    <dgm:pt modelId="{6C837A72-EBD5-42B9-B64B-44C841358D87}">
      <dgm:prSet/>
      <dgm:spPr/>
      <dgm:t>
        <a:bodyPr/>
        <a:lstStyle/>
        <a:p>
          <a:r>
            <a:rPr lang="en-US"/>
            <a:t>Department of Health Management and Systems Sciences</a:t>
          </a:r>
        </a:p>
      </dgm:t>
    </dgm:pt>
    <dgm:pt modelId="{1BF7E486-C822-4FCB-9DED-48B866A5FC07}" type="parTrans" cxnId="{1C789927-85D9-483D-BFD4-6518C8506A07}">
      <dgm:prSet/>
      <dgm:spPr/>
      <dgm:t>
        <a:bodyPr/>
        <a:lstStyle/>
        <a:p>
          <a:endParaRPr lang="en-US"/>
        </a:p>
      </dgm:t>
    </dgm:pt>
    <dgm:pt modelId="{D73DB1C2-7364-488E-8E76-31F1E97C0EBC}" type="sibTrans" cxnId="{1C789927-85D9-483D-BFD4-6518C8506A07}">
      <dgm:prSet/>
      <dgm:spPr/>
      <dgm:t>
        <a:bodyPr/>
        <a:lstStyle/>
        <a:p>
          <a:endParaRPr lang="en-US"/>
        </a:p>
      </dgm:t>
    </dgm:pt>
    <dgm:pt modelId="{EB2D993E-7FB3-4B58-9B32-C8F0269414AE}">
      <dgm:prSet/>
      <dgm:spPr/>
      <dgm:t>
        <a:bodyPr/>
        <a:lstStyle/>
        <a:p>
          <a:r>
            <a:rPr lang="en-US"/>
            <a:t>Department of Health Promotion and Behavioral Sciences</a:t>
          </a:r>
        </a:p>
      </dgm:t>
    </dgm:pt>
    <dgm:pt modelId="{92EB24ED-DB22-4B22-B95F-BAE2D11F0B84}" type="parTrans" cxnId="{987C5984-1C23-4018-95B4-CFB1ED29FFB4}">
      <dgm:prSet/>
      <dgm:spPr/>
      <dgm:t>
        <a:bodyPr/>
        <a:lstStyle/>
        <a:p>
          <a:endParaRPr lang="en-US"/>
        </a:p>
      </dgm:t>
    </dgm:pt>
    <dgm:pt modelId="{C8232FBB-88BB-4936-BA29-30DA8D80D06C}" type="sibTrans" cxnId="{987C5984-1C23-4018-95B4-CFB1ED29FFB4}">
      <dgm:prSet/>
      <dgm:spPr/>
      <dgm:t>
        <a:bodyPr/>
        <a:lstStyle/>
        <a:p>
          <a:endParaRPr lang="en-US"/>
        </a:p>
      </dgm:t>
    </dgm:pt>
    <dgm:pt modelId="{61D2B3EC-76A7-49EF-9446-DAA4B07E164C}" type="pres">
      <dgm:prSet presAssocID="{9F0576EF-08D1-466D-8F04-6DCDFAF570AB}" presName="vert0" presStyleCnt="0">
        <dgm:presLayoutVars>
          <dgm:dir/>
          <dgm:animOne val="branch"/>
          <dgm:animLvl val="lvl"/>
        </dgm:presLayoutVars>
      </dgm:prSet>
      <dgm:spPr/>
    </dgm:pt>
    <dgm:pt modelId="{44440029-9394-4D08-91C4-B799DFF7A978}" type="pres">
      <dgm:prSet presAssocID="{39BB0748-E2CE-4AC1-9681-38E3BCD166EB}" presName="thickLine" presStyleLbl="alignNode1" presStyleIdx="0" presStyleCnt="4"/>
      <dgm:spPr/>
    </dgm:pt>
    <dgm:pt modelId="{4C3E48B8-113F-4363-978B-DDBF7284191F}" type="pres">
      <dgm:prSet presAssocID="{39BB0748-E2CE-4AC1-9681-38E3BCD166EB}" presName="horz1" presStyleCnt="0"/>
      <dgm:spPr/>
    </dgm:pt>
    <dgm:pt modelId="{E907BC20-F699-41B9-AB06-272AA305AB30}" type="pres">
      <dgm:prSet presAssocID="{39BB0748-E2CE-4AC1-9681-38E3BCD166EB}" presName="tx1" presStyleLbl="revTx" presStyleIdx="0" presStyleCnt="4"/>
      <dgm:spPr/>
    </dgm:pt>
    <dgm:pt modelId="{30B99D0C-E202-4441-8BD7-08E6EB48F57B}" type="pres">
      <dgm:prSet presAssocID="{39BB0748-E2CE-4AC1-9681-38E3BCD166EB}" presName="vert1" presStyleCnt="0"/>
      <dgm:spPr/>
    </dgm:pt>
    <dgm:pt modelId="{D485402F-C474-4A1B-8D2B-AC589C218FE2}" type="pres">
      <dgm:prSet presAssocID="{994A2247-C65A-4B54-839F-E84CEA80CC02}" presName="thickLine" presStyleLbl="alignNode1" presStyleIdx="1" presStyleCnt="4"/>
      <dgm:spPr/>
    </dgm:pt>
    <dgm:pt modelId="{E44B4FB6-4B99-4E70-A94D-763F3A8B8973}" type="pres">
      <dgm:prSet presAssocID="{994A2247-C65A-4B54-839F-E84CEA80CC02}" presName="horz1" presStyleCnt="0"/>
      <dgm:spPr/>
    </dgm:pt>
    <dgm:pt modelId="{8F524F00-B21C-468A-9F48-DD4983A3227B}" type="pres">
      <dgm:prSet presAssocID="{994A2247-C65A-4B54-839F-E84CEA80CC02}" presName="tx1" presStyleLbl="revTx" presStyleIdx="1" presStyleCnt="4"/>
      <dgm:spPr/>
    </dgm:pt>
    <dgm:pt modelId="{E927A69D-07D9-4275-B6D5-686EC669E9DE}" type="pres">
      <dgm:prSet presAssocID="{994A2247-C65A-4B54-839F-E84CEA80CC02}" presName="vert1" presStyleCnt="0"/>
      <dgm:spPr/>
    </dgm:pt>
    <dgm:pt modelId="{06C9576F-81C0-48EA-AA06-1CE189141F2D}" type="pres">
      <dgm:prSet presAssocID="{6C837A72-EBD5-42B9-B64B-44C841358D87}" presName="thickLine" presStyleLbl="alignNode1" presStyleIdx="2" presStyleCnt="4"/>
      <dgm:spPr/>
    </dgm:pt>
    <dgm:pt modelId="{6ED6A81F-148A-47BC-ADF3-72E2D389384D}" type="pres">
      <dgm:prSet presAssocID="{6C837A72-EBD5-42B9-B64B-44C841358D87}" presName="horz1" presStyleCnt="0"/>
      <dgm:spPr/>
    </dgm:pt>
    <dgm:pt modelId="{41927962-7230-4306-BFAF-E05CDFFDD657}" type="pres">
      <dgm:prSet presAssocID="{6C837A72-EBD5-42B9-B64B-44C841358D87}" presName="tx1" presStyleLbl="revTx" presStyleIdx="2" presStyleCnt="4"/>
      <dgm:spPr/>
    </dgm:pt>
    <dgm:pt modelId="{2D568538-E24F-4C86-AC20-A89413394D26}" type="pres">
      <dgm:prSet presAssocID="{6C837A72-EBD5-42B9-B64B-44C841358D87}" presName="vert1" presStyleCnt="0"/>
      <dgm:spPr/>
    </dgm:pt>
    <dgm:pt modelId="{50C885D7-1C71-4506-9E49-2C19700B034C}" type="pres">
      <dgm:prSet presAssocID="{EB2D993E-7FB3-4B58-9B32-C8F0269414AE}" presName="thickLine" presStyleLbl="alignNode1" presStyleIdx="3" presStyleCnt="4"/>
      <dgm:spPr/>
    </dgm:pt>
    <dgm:pt modelId="{752D8FFB-8874-4386-9A89-508D54393769}" type="pres">
      <dgm:prSet presAssocID="{EB2D993E-7FB3-4B58-9B32-C8F0269414AE}" presName="horz1" presStyleCnt="0"/>
      <dgm:spPr/>
    </dgm:pt>
    <dgm:pt modelId="{266C6BC9-116C-4EDD-A05F-8C36EB93F974}" type="pres">
      <dgm:prSet presAssocID="{EB2D993E-7FB3-4B58-9B32-C8F0269414AE}" presName="tx1" presStyleLbl="revTx" presStyleIdx="3" presStyleCnt="4"/>
      <dgm:spPr/>
    </dgm:pt>
    <dgm:pt modelId="{26742A1C-D7D8-4FF5-8542-F1967B257824}" type="pres">
      <dgm:prSet presAssocID="{EB2D993E-7FB3-4B58-9B32-C8F0269414AE}" presName="vert1" presStyleCnt="0"/>
      <dgm:spPr/>
    </dgm:pt>
  </dgm:ptLst>
  <dgm:cxnLst>
    <dgm:cxn modelId="{1C789927-85D9-483D-BFD4-6518C8506A07}" srcId="{9F0576EF-08D1-466D-8F04-6DCDFAF570AB}" destId="{6C837A72-EBD5-42B9-B64B-44C841358D87}" srcOrd="2" destOrd="0" parTransId="{1BF7E486-C822-4FCB-9DED-48B866A5FC07}" sibTransId="{D73DB1C2-7364-488E-8E76-31F1E97C0EBC}"/>
    <dgm:cxn modelId="{24BC9E36-1C25-477F-BEA9-CB16BC38D844}" type="presOf" srcId="{994A2247-C65A-4B54-839F-E84CEA80CC02}" destId="{8F524F00-B21C-468A-9F48-DD4983A3227B}" srcOrd="0" destOrd="0" presId="urn:microsoft.com/office/officeart/2008/layout/LinedList"/>
    <dgm:cxn modelId="{7FB81945-BBEA-4623-8232-6F65D38E9DAA}" type="presOf" srcId="{39BB0748-E2CE-4AC1-9681-38E3BCD166EB}" destId="{E907BC20-F699-41B9-AB06-272AA305AB30}" srcOrd="0" destOrd="0" presId="urn:microsoft.com/office/officeart/2008/layout/LinedList"/>
    <dgm:cxn modelId="{19CA6866-E43D-4D6D-A2DF-2A69011B9341}" srcId="{9F0576EF-08D1-466D-8F04-6DCDFAF570AB}" destId="{39BB0748-E2CE-4AC1-9681-38E3BCD166EB}" srcOrd="0" destOrd="0" parTransId="{2244715A-CF40-4D21-97C9-D12807DFBE3E}" sibTransId="{1BB72EE6-F9B8-41A5-A201-2882F9C26CB9}"/>
    <dgm:cxn modelId="{987C5984-1C23-4018-95B4-CFB1ED29FFB4}" srcId="{9F0576EF-08D1-466D-8F04-6DCDFAF570AB}" destId="{EB2D993E-7FB3-4B58-9B32-C8F0269414AE}" srcOrd="3" destOrd="0" parTransId="{92EB24ED-DB22-4B22-B95F-BAE2D11F0B84}" sibTransId="{C8232FBB-88BB-4936-BA29-30DA8D80D06C}"/>
    <dgm:cxn modelId="{F3ED9599-7ED0-4107-B987-79B790FCA5B9}" type="presOf" srcId="{9F0576EF-08D1-466D-8F04-6DCDFAF570AB}" destId="{61D2B3EC-76A7-49EF-9446-DAA4B07E164C}" srcOrd="0" destOrd="0" presId="urn:microsoft.com/office/officeart/2008/layout/LinedList"/>
    <dgm:cxn modelId="{B2D8E6B1-0A9A-4435-A10E-9654B8186B32}" type="presOf" srcId="{EB2D993E-7FB3-4B58-9B32-C8F0269414AE}" destId="{266C6BC9-116C-4EDD-A05F-8C36EB93F974}" srcOrd="0" destOrd="0" presId="urn:microsoft.com/office/officeart/2008/layout/LinedList"/>
    <dgm:cxn modelId="{C525F2B2-B39C-441C-9B57-B1201322A03D}" type="presOf" srcId="{6C837A72-EBD5-42B9-B64B-44C841358D87}" destId="{41927962-7230-4306-BFAF-E05CDFFDD657}" srcOrd="0" destOrd="0" presId="urn:microsoft.com/office/officeart/2008/layout/LinedList"/>
    <dgm:cxn modelId="{612908BC-D4D4-4AF6-BEAC-2E807F7696D4}" srcId="{9F0576EF-08D1-466D-8F04-6DCDFAF570AB}" destId="{994A2247-C65A-4B54-839F-E84CEA80CC02}" srcOrd="1" destOrd="0" parTransId="{7AB2A3B0-A88F-4F90-89F2-A79C1B52F3A2}" sibTransId="{65227F1A-16B0-432D-9597-FFEA0EAC37C0}"/>
    <dgm:cxn modelId="{EE8C36FD-EA77-4C5D-BA9D-CB5AE27AEC69}" type="presParOf" srcId="{61D2B3EC-76A7-49EF-9446-DAA4B07E164C}" destId="{44440029-9394-4D08-91C4-B799DFF7A978}" srcOrd="0" destOrd="0" presId="urn:microsoft.com/office/officeart/2008/layout/LinedList"/>
    <dgm:cxn modelId="{CFF08EDF-246A-49FB-96C6-5C8B96DCF41E}" type="presParOf" srcId="{61D2B3EC-76A7-49EF-9446-DAA4B07E164C}" destId="{4C3E48B8-113F-4363-978B-DDBF7284191F}" srcOrd="1" destOrd="0" presId="urn:microsoft.com/office/officeart/2008/layout/LinedList"/>
    <dgm:cxn modelId="{8FC6DA72-2C9D-4327-A8E5-1DF89E3741FC}" type="presParOf" srcId="{4C3E48B8-113F-4363-978B-DDBF7284191F}" destId="{E907BC20-F699-41B9-AB06-272AA305AB30}" srcOrd="0" destOrd="0" presId="urn:microsoft.com/office/officeart/2008/layout/LinedList"/>
    <dgm:cxn modelId="{A56AD2DA-DA14-4E32-84BA-1BFC1506C075}" type="presParOf" srcId="{4C3E48B8-113F-4363-978B-DDBF7284191F}" destId="{30B99D0C-E202-4441-8BD7-08E6EB48F57B}" srcOrd="1" destOrd="0" presId="urn:microsoft.com/office/officeart/2008/layout/LinedList"/>
    <dgm:cxn modelId="{76F7D4B9-1565-41D1-ABFB-7E994A466150}" type="presParOf" srcId="{61D2B3EC-76A7-49EF-9446-DAA4B07E164C}" destId="{D485402F-C474-4A1B-8D2B-AC589C218FE2}" srcOrd="2" destOrd="0" presId="urn:microsoft.com/office/officeart/2008/layout/LinedList"/>
    <dgm:cxn modelId="{B62A2983-CCFF-49B8-BE92-FABEEDE379FF}" type="presParOf" srcId="{61D2B3EC-76A7-49EF-9446-DAA4B07E164C}" destId="{E44B4FB6-4B99-4E70-A94D-763F3A8B8973}" srcOrd="3" destOrd="0" presId="urn:microsoft.com/office/officeart/2008/layout/LinedList"/>
    <dgm:cxn modelId="{587801D6-7DAE-41B4-B8D8-06A57F81CC6B}" type="presParOf" srcId="{E44B4FB6-4B99-4E70-A94D-763F3A8B8973}" destId="{8F524F00-B21C-468A-9F48-DD4983A3227B}" srcOrd="0" destOrd="0" presId="urn:microsoft.com/office/officeart/2008/layout/LinedList"/>
    <dgm:cxn modelId="{5AF6F4A5-8650-4D0D-B619-DFDB38296273}" type="presParOf" srcId="{E44B4FB6-4B99-4E70-A94D-763F3A8B8973}" destId="{E927A69D-07D9-4275-B6D5-686EC669E9DE}" srcOrd="1" destOrd="0" presId="urn:microsoft.com/office/officeart/2008/layout/LinedList"/>
    <dgm:cxn modelId="{B783F65D-30D4-4337-95C2-9F4BD4848B8A}" type="presParOf" srcId="{61D2B3EC-76A7-49EF-9446-DAA4B07E164C}" destId="{06C9576F-81C0-48EA-AA06-1CE189141F2D}" srcOrd="4" destOrd="0" presId="urn:microsoft.com/office/officeart/2008/layout/LinedList"/>
    <dgm:cxn modelId="{142673D7-434D-49BC-A79B-E24807FF864B}" type="presParOf" srcId="{61D2B3EC-76A7-49EF-9446-DAA4B07E164C}" destId="{6ED6A81F-148A-47BC-ADF3-72E2D389384D}" srcOrd="5" destOrd="0" presId="urn:microsoft.com/office/officeart/2008/layout/LinedList"/>
    <dgm:cxn modelId="{28728970-1F1C-48A6-AFFF-FCC24DC4CABB}" type="presParOf" srcId="{6ED6A81F-148A-47BC-ADF3-72E2D389384D}" destId="{41927962-7230-4306-BFAF-E05CDFFDD657}" srcOrd="0" destOrd="0" presId="urn:microsoft.com/office/officeart/2008/layout/LinedList"/>
    <dgm:cxn modelId="{19873B15-90C4-4188-9AAA-8FA1DC434AAF}" type="presParOf" srcId="{6ED6A81F-148A-47BC-ADF3-72E2D389384D}" destId="{2D568538-E24F-4C86-AC20-A89413394D26}" srcOrd="1" destOrd="0" presId="urn:microsoft.com/office/officeart/2008/layout/LinedList"/>
    <dgm:cxn modelId="{6A0B59DA-BBC0-4D19-9B63-FE3DF0E4F9FA}" type="presParOf" srcId="{61D2B3EC-76A7-49EF-9446-DAA4B07E164C}" destId="{50C885D7-1C71-4506-9E49-2C19700B034C}" srcOrd="6" destOrd="0" presId="urn:microsoft.com/office/officeart/2008/layout/LinedList"/>
    <dgm:cxn modelId="{7D73B9C1-A891-4C42-974D-D6F08778D431}" type="presParOf" srcId="{61D2B3EC-76A7-49EF-9446-DAA4B07E164C}" destId="{752D8FFB-8874-4386-9A89-508D54393769}" srcOrd="7" destOrd="0" presId="urn:microsoft.com/office/officeart/2008/layout/LinedList"/>
    <dgm:cxn modelId="{68D81F29-0DBA-499A-953D-32BA23D9312F}" type="presParOf" srcId="{752D8FFB-8874-4386-9A89-508D54393769}" destId="{266C6BC9-116C-4EDD-A05F-8C36EB93F974}" srcOrd="0" destOrd="0" presId="urn:microsoft.com/office/officeart/2008/layout/LinedList"/>
    <dgm:cxn modelId="{07DAA17D-A5B5-481F-A961-A362AF4E6206}" type="presParOf" srcId="{752D8FFB-8874-4386-9A89-508D54393769}" destId="{26742A1C-D7D8-4FF5-8542-F1967B25782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27A2DA-693D-4F8A-A2AE-26AB22BEC84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D59C2F3-F306-49DC-B5CC-6C63F98E56FC}">
      <dgm:prSet/>
      <dgm:spPr/>
      <dgm:t>
        <a:bodyPr/>
        <a:lstStyle/>
        <a:p>
          <a:r>
            <a:rPr lang="en-US" b="0" i="0" baseline="0"/>
            <a:t>Cerner Learning Health Network EHR databases</a:t>
          </a:r>
          <a:endParaRPr lang="en-US"/>
        </a:p>
      </dgm:t>
    </dgm:pt>
    <dgm:pt modelId="{7A48716C-993D-4D72-96F3-637E94172975}" type="parTrans" cxnId="{0FE53729-28FC-419D-89F6-3E331F4143B8}">
      <dgm:prSet/>
      <dgm:spPr/>
      <dgm:t>
        <a:bodyPr/>
        <a:lstStyle/>
        <a:p>
          <a:endParaRPr lang="en-US"/>
        </a:p>
      </dgm:t>
    </dgm:pt>
    <dgm:pt modelId="{DF97603E-843E-4DBF-9638-FFE62B1A1FA5}" type="sibTrans" cxnId="{0FE53729-28FC-419D-89F6-3E331F4143B8}">
      <dgm:prSet/>
      <dgm:spPr/>
      <dgm:t>
        <a:bodyPr/>
        <a:lstStyle/>
        <a:p>
          <a:endParaRPr lang="en-US"/>
        </a:p>
      </dgm:t>
    </dgm:pt>
    <dgm:pt modelId="{062F03FA-3924-4FB1-BF39-B62E48B1E0EC}">
      <dgm:prSet/>
      <dgm:spPr/>
      <dgm:t>
        <a:bodyPr/>
        <a:lstStyle/>
        <a:p>
          <a:r>
            <a:rPr lang="en-US"/>
            <a:t>Epic Cosmos EHR database </a:t>
          </a:r>
        </a:p>
      </dgm:t>
    </dgm:pt>
    <dgm:pt modelId="{B9686F44-4C76-4D51-9D08-C65FF6EBCF0D}" type="parTrans" cxnId="{FE39A6F3-0941-4444-908E-1AE0A0A82C7F}">
      <dgm:prSet/>
      <dgm:spPr/>
      <dgm:t>
        <a:bodyPr/>
        <a:lstStyle/>
        <a:p>
          <a:endParaRPr lang="en-US"/>
        </a:p>
      </dgm:t>
    </dgm:pt>
    <dgm:pt modelId="{AD454CAE-38F6-4FC0-82E4-A380E4F9311E}" type="sibTrans" cxnId="{FE39A6F3-0941-4444-908E-1AE0A0A82C7F}">
      <dgm:prSet/>
      <dgm:spPr/>
      <dgm:t>
        <a:bodyPr/>
        <a:lstStyle/>
        <a:p>
          <a:endParaRPr lang="en-US"/>
        </a:p>
      </dgm:t>
    </dgm:pt>
    <dgm:pt modelId="{922300F3-CF82-449C-AA70-7098ADA8FCCE}">
      <dgm:prSet/>
      <dgm:spPr/>
      <dgm:t>
        <a:bodyPr/>
        <a:lstStyle/>
        <a:p>
          <a:r>
            <a:rPr lang="en-US"/>
            <a:t>UofL Health local Electronic Data Warehouse</a:t>
          </a:r>
        </a:p>
      </dgm:t>
    </dgm:pt>
    <dgm:pt modelId="{0B717F62-BE40-4075-8C4A-3D74CD7A171A}" type="parTrans" cxnId="{E787D1F0-4A40-42FE-9ECE-4CA8D0D19288}">
      <dgm:prSet/>
      <dgm:spPr/>
      <dgm:t>
        <a:bodyPr/>
        <a:lstStyle/>
        <a:p>
          <a:endParaRPr lang="en-US"/>
        </a:p>
      </dgm:t>
    </dgm:pt>
    <dgm:pt modelId="{5AA73310-8C8C-4BCF-AE34-F30521E78CD0}" type="sibTrans" cxnId="{E787D1F0-4A40-42FE-9ECE-4CA8D0D19288}">
      <dgm:prSet/>
      <dgm:spPr/>
      <dgm:t>
        <a:bodyPr/>
        <a:lstStyle/>
        <a:p>
          <a:endParaRPr lang="en-US"/>
        </a:p>
      </dgm:t>
    </dgm:pt>
    <dgm:pt modelId="{5F0DF175-0097-478F-84EB-D0579B5E763D}">
      <dgm:prSet/>
      <dgm:spPr/>
      <dgm:t>
        <a:bodyPr/>
        <a:lstStyle/>
        <a:p>
          <a:r>
            <a:rPr lang="en-US"/>
            <a:t>SEER Medicare projects</a:t>
          </a:r>
        </a:p>
      </dgm:t>
    </dgm:pt>
    <dgm:pt modelId="{EA50A100-AF5D-41DA-AA0D-7977A7DD7E34}" type="parTrans" cxnId="{7EE993DA-F186-4515-865B-31ACC8522C45}">
      <dgm:prSet/>
      <dgm:spPr/>
      <dgm:t>
        <a:bodyPr/>
        <a:lstStyle/>
        <a:p>
          <a:endParaRPr lang="en-US"/>
        </a:p>
      </dgm:t>
    </dgm:pt>
    <dgm:pt modelId="{5EB3D8C6-D1D3-427E-A5AB-26FFA26F2D57}" type="sibTrans" cxnId="{7EE993DA-F186-4515-865B-31ACC8522C45}">
      <dgm:prSet/>
      <dgm:spPr/>
      <dgm:t>
        <a:bodyPr/>
        <a:lstStyle/>
        <a:p>
          <a:endParaRPr lang="en-US"/>
        </a:p>
      </dgm:t>
    </dgm:pt>
    <dgm:pt modelId="{204C3217-D3BB-4345-9FA9-A30D8E13893C}">
      <dgm:prSet/>
      <dgm:spPr/>
      <dgm:t>
        <a:bodyPr/>
        <a:lstStyle/>
        <a:p>
          <a:r>
            <a:rPr lang="en-US"/>
            <a:t>NHANES</a:t>
          </a:r>
        </a:p>
      </dgm:t>
    </dgm:pt>
    <dgm:pt modelId="{DA35F140-A900-4F12-826C-0A5D87723BDB}" type="parTrans" cxnId="{A1A4DD80-844D-436B-AEF1-1F8D5E4DA1BC}">
      <dgm:prSet/>
      <dgm:spPr/>
      <dgm:t>
        <a:bodyPr/>
        <a:lstStyle/>
        <a:p>
          <a:endParaRPr lang="en-US"/>
        </a:p>
      </dgm:t>
    </dgm:pt>
    <dgm:pt modelId="{56F225E0-0796-4F08-AEDA-B2F0F56663A2}" type="sibTrans" cxnId="{A1A4DD80-844D-436B-AEF1-1F8D5E4DA1BC}">
      <dgm:prSet/>
      <dgm:spPr/>
      <dgm:t>
        <a:bodyPr/>
        <a:lstStyle/>
        <a:p>
          <a:endParaRPr lang="en-US"/>
        </a:p>
      </dgm:t>
    </dgm:pt>
    <dgm:pt modelId="{46F2B96D-D5F4-4841-8C5A-C2D43971A366}">
      <dgm:prSet/>
      <dgm:spPr/>
      <dgm:t>
        <a:bodyPr/>
        <a:lstStyle/>
        <a:p>
          <a:r>
            <a:rPr lang="en-US"/>
            <a:t>Kentucky hospital databases (2015-2021)</a:t>
          </a:r>
        </a:p>
      </dgm:t>
    </dgm:pt>
    <dgm:pt modelId="{C7EE7E49-AABF-49FA-890D-ED10D565D2BA}" type="parTrans" cxnId="{39CE8A0A-9546-489B-A36F-A01007196C4E}">
      <dgm:prSet/>
      <dgm:spPr/>
      <dgm:t>
        <a:bodyPr/>
        <a:lstStyle/>
        <a:p>
          <a:endParaRPr lang="en-US"/>
        </a:p>
      </dgm:t>
    </dgm:pt>
    <dgm:pt modelId="{FF12D715-845C-4F22-B069-FA23FC3786E2}" type="sibTrans" cxnId="{39CE8A0A-9546-489B-A36F-A01007196C4E}">
      <dgm:prSet/>
      <dgm:spPr/>
      <dgm:t>
        <a:bodyPr/>
        <a:lstStyle/>
        <a:p>
          <a:endParaRPr lang="en-US"/>
        </a:p>
      </dgm:t>
    </dgm:pt>
    <dgm:pt modelId="{B62423A6-139E-4D32-A661-D97E52DA405F}">
      <dgm:prSet/>
      <dgm:spPr/>
      <dgm:t>
        <a:bodyPr/>
        <a:lstStyle/>
        <a:p>
          <a:r>
            <a:rPr lang="en-US" b="0" i="0" baseline="0"/>
            <a:t>Help with study design and analysis, power, big data, omics data, </a:t>
          </a:r>
          <a:r>
            <a:rPr lang="en-US"/>
            <a:t>RedCap, </a:t>
          </a:r>
          <a:r>
            <a:rPr lang="en-US" b="0" i="0" baseline="0"/>
            <a:t>etc.</a:t>
          </a:r>
          <a:endParaRPr lang="en-US"/>
        </a:p>
      </dgm:t>
    </dgm:pt>
    <dgm:pt modelId="{F80C2726-F145-4304-BC55-45B2174D5434}" type="parTrans" cxnId="{3A9DCB38-0767-4894-A395-FDD6528B5386}">
      <dgm:prSet/>
      <dgm:spPr/>
      <dgm:t>
        <a:bodyPr/>
        <a:lstStyle/>
        <a:p>
          <a:endParaRPr lang="en-US"/>
        </a:p>
      </dgm:t>
    </dgm:pt>
    <dgm:pt modelId="{07D908B1-20E1-4C35-8454-55147AC1CA9E}" type="sibTrans" cxnId="{3A9DCB38-0767-4894-A395-FDD6528B5386}">
      <dgm:prSet/>
      <dgm:spPr/>
      <dgm:t>
        <a:bodyPr/>
        <a:lstStyle/>
        <a:p>
          <a:endParaRPr lang="en-US"/>
        </a:p>
      </dgm:t>
    </dgm:pt>
    <dgm:pt modelId="{AEEC6C0B-4CF0-4501-9458-ED20A2BD6AFC}">
      <dgm:prSet/>
      <dgm:spPr/>
      <dgm:t>
        <a:bodyPr/>
        <a:lstStyle/>
        <a:p>
          <a:r>
            <a:rPr lang="en-US"/>
            <a:t>C</a:t>
          </a:r>
          <a:r>
            <a:rPr lang="en-US" b="0" i="0" baseline="0"/>
            <a:t>ontact the BIFC: </a:t>
          </a:r>
          <a:r>
            <a:rPr lang="en-US" b="0" i="0" baseline="0">
              <a:hlinkClick xmlns:r="http://schemas.openxmlformats.org/officeDocument/2006/relationships" r:id="rId1"/>
            </a:rPr>
            <a:t>https://louisville.edu/ciehs/cores/bifc/bifc-services-form</a:t>
          </a:r>
          <a:endParaRPr lang="en-US"/>
        </a:p>
      </dgm:t>
    </dgm:pt>
    <dgm:pt modelId="{FB63A611-C6E7-4138-B0CC-6C5B561C0E10}" type="parTrans" cxnId="{272F7478-433B-443B-8F8A-48B6D80F4FA0}">
      <dgm:prSet/>
      <dgm:spPr/>
      <dgm:t>
        <a:bodyPr/>
        <a:lstStyle/>
        <a:p>
          <a:endParaRPr lang="en-US"/>
        </a:p>
      </dgm:t>
    </dgm:pt>
    <dgm:pt modelId="{C1AD8D68-D411-4A8C-B838-291F21470E27}" type="sibTrans" cxnId="{272F7478-433B-443B-8F8A-48B6D80F4FA0}">
      <dgm:prSet/>
      <dgm:spPr/>
      <dgm:t>
        <a:bodyPr/>
        <a:lstStyle/>
        <a:p>
          <a:endParaRPr lang="en-US"/>
        </a:p>
      </dgm:t>
    </dgm:pt>
    <dgm:pt modelId="{DDEB0DE7-83DB-413E-94CE-7A46FC94939D}" type="pres">
      <dgm:prSet presAssocID="{3E27A2DA-693D-4F8A-A2AE-26AB22BEC84C}" presName="linear" presStyleCnt="0">
        <dgm:presLayoutVars>
          <dgm:animLvl val="lvl"/>
          <dgm:resizeHandles val="exact"/>
        </dgm:presLayoutVars>
      </dgm:prSet>
      <dgm:spPr/>
    </dgm:pt>
    <dgm:pt modelId="{9B478FC3-5006-4CF5-A864-27D5D5F3620E}" type="pres">
      <dgm:prSet presAssocID="{BD59C2F3-F306-49DC-B5CC-6C63F98E56FC}" presName="parentText" presStyleLbl="node1" presStyleIdx="0" presStyleCnt="7">
        <dgm:presLayoutVars>
          <dgm:chMax val="0"/>
          <dgm:bulletEnabled val="1"/>
        </dgm:presLayoutVars>
      </dgm:prSet>
      <dgm:spPr/>
    </dgm:pt>
    <dgm:pt modelId="{09EA8F5C-7795-43DD-91CC-03D7B03DB7DA}" type="pres">
      <dgm:prSet presAssocID="{DF97603E-843E-4DBF-9638-FFE62B1A1FA5}" presName="spacer" presStyleCnt="0"/>
      <dgm:spPr/>
    </dgm:pt>
    <dgm:pt modelId="{D1F4CF5A-D33C-478A-86F9-1E776A407690}" type="pres">
      <dgm:prSet presAssocID="{062F03FA-3924-4FB1-BF39-B62E48B1E0EC}" presName="parentText" presStyleLbl="node1" presStyleIdx="1" presStyleCnt="7">
        <dgm:presLayoutVars>
          <dgm:chMax val="0"/>
          <dgm:bulletEnabled val="1"/>
        </dgm:presLayoutVars>
      </dgm:prSet>
      <dgm:spPr/>
    </dgm:pt>
    <dgm:pt modelId="{53DDC303-B78F-4945-9F6B-A00D0442819B}" type="pres">
      <dgm:prSet presAssocID="{AD454CAE-38F6-4FC0-82E4-A380E4F9311E}" presName="spacer" presStyleCnt="0"/>
      <dgm:spPr/>
    </dgm:pt>
    <dgm:pt modelId="{1C6C2378-26D4-4CFD-84B3-407FF969B179}" type="pres">
      <dgm:prSet presAssocID="{922300F3-CF82-449C-AA70-7098ADA8FCCE}" presName="parentText" presStyleLbl="node1" presStyleIdx="2" presStyleCnt="7">
        <dgm:presLayoutVars>
          <dgm:chMax val="0"/>
          <dgm:bulletEnabled val="1"/>
        </dgm:presLayoutVars>
      </dgm:prSet>
      <dgm:spPr/>
    </dgm:pt>
    <dgm:pt modelId="{84BFC3F2-A929-4718-B8C2-447E1DCE2B5D}" type="pres">
      <dgm:prSet presAssocID="{5AA73310-8C8C-4BCF-AE34-F30521E78CD0}" presName="spacer" presStyleCnt="0"/>
      <dgm:spPr/>
    </dgm:pt>
    <dgm:pt modelId="{2755C4A6-FA8B-40E0-AD43-3FAFE1A55670}" type="pres">
      <dgm:prSet presAssocID="{5F0DF175-0097-478F-84EB-D0579B5E763D}" presName="parentText" presStyleLbl="node1" presStyleIdx="3" presStyleCnt="7">
        <dgm:presLayoutVars>
          <dgm:chMax val="0"/>
          <dgm:bulletEnabled val="1"/>
        </dgm:presLayoutVars>
      </dgm:prSet>
      <dgm:spPr/>
    </dgm:pt>
    <dgm:pt modelId="{93F80B6F-0D81-4A54-8274-FD2DF6A95300}" type="pres">
      <dgm:prSet presAssocID="{5EB3D8C6-D1D3-427E-A5AB-26FFA26F2D57}" presName="spacer" presStyleCnt="0"/>
      <dgm:spPr/>
    </dgm:pt>
    <dgm:pt modelId="{AD8937EA-8743-4A6D-B3BF-B57181B3B019}" type="pres">
      <dgm:prSet presAssocID="{204C3217-D3BB-4345-9FA9-A30D8E13893C}" presName="parentText" presStyleLbl="node1" presStyleIdx="4" presStyleCnt="7">
        <dgm:presLayoutVars>
          <dgm:chMax val="0"/>
          <dgm:bulletEnabled val="1"/>
        </dgm:presLayoutVars>
      </dgm:prSet>
      <dgm:spPr/>
    </dgm:pt>
    <dgm:pt modelId="{8820901E-FF7E-48E7-9FEB-A64F46A0C74D}" type="pres">
      <dgm:prSet presAssocID="{56F225E0-0796-4F08-AEDA-B2F0F56663A2}" presName="spacer" presStyleCnt="0"/>
      <dgm:spPr/>
    </dgm:pt>
    <dgm:pt modelId="{E1D87F09-165F-4B9E-AEE1-89812B1F19E3}" type="pres">
      <dgm:prSet presAssocID="{46F2B96D-D5F4-4841-8C5A-C2D43971A366}" presName="parentText" presStyleLbl="node1" presStyleIdx="5" presStyleCnt="7">
        <dgm:presLayoutVars>
          <dgm:chMax val="0"/>
          <dgm:bulletEnabled val="1"/>
        </dgm:presLayoutVars>
      </dgm:prSet>
      <dgm:spPr/>
    </dgm:pt>
    <dgm:pt modelId="{CE7A58E0-BE8D-4FCB-9408-97F2F710A406}" type="pres">
      <dgm:prSet presAssocID="{FF12D715-845C-4F22-B069-FA23FC3786E2}" presName="spacer" presStyleCnt="0"/>
      <dgm:spPr/>
    </dgm:pt>
    <dgm:pt modelId="{02759C43-8342-49D8-91B1-405BFE4057F1}" type="pres">
      <dgm:prSet presAssocID="{B62423A6-139E-4D32-A661-D97E52DA405F}" presName="parentText" presStyleLbl="node1" presStyleIdx="6" presStyleCnt="7">
        <dgm:presLayoutVars>
          <dgm:chMax val="0"/>
          <dgm:bulletEnabled val="1"/>
        </dgm:presLayoutVars>
      </dgm:prSet>
      <dgm:spPr/>
    </dgm:pt>
    <dgm:pt modelId="{3238D24F-43F0-4FBE-A817-518194B36C3B}" type="pres">
      <dgm:prSet presAssocID="{B62423A6-139E-4D32-A661-D97E52DA405F}" presName="childText" presStyleLbl="revTx" presStyleIdx="0" presStyleCnt="1">
        <dgm:presLayoutVars>
          <dgm:bulletEnabled val="1"/>
        </dgm:presLayoutVars>
      </dgm:prSet>
      <dgm:spPr/>
    </dgm:pt>
  </dgm:ptLst>
  <dgm:cxnLst>
    <dgm:cxn modelId="{39CE8A0A-9546-489B-A36F-A01007196C4E}" srcId="{3E27A2DA-693D-4F8A-A2AE-26AB22BEC84C}" destId="{46F2B96D-D5F4-4841-8C5A-C2D43971A366}" srcOrd="5" destOrd="0" parTransId="{C7EE7E49-AABF-49FA-890D-ED10D565D2BA}" sibTransId="{FF12D715-845C-4F22-B069-FA23FC3786E2}"/>
    <dgm:cxn modelId="{AF9D0F0B-CD57-456B-B68C-F513F8E4A914}" type="presOf" srcId="{BD59C2F3-F306-49DC-B5CC-6C63F98E56FC}" destId="{9B478FC3-5006-4CF5-A864-27D5D5F3620E}" srcOrd="0" destOrd="0" presId="urn:microsoft.com/office/officeart/2005/8/layout/vList2"/>
    <dgm:cxn modelId="{E96E2B1E-7E8B-4BB0-9B2F-072971091AE0}" type="presOf" srcId="{AEEC6C0B-4CF0-4501-9458-ED20A2BD6AFC}" destId="{3238D24F-43F0-4FBE-A817-518194B36C3B}" srcOrd="0" destOrd="0" presId="urn:microsoft.com/office/officeart/2005/8/layout/vList2"/>
    <dgm:cxn modelId="{0FE53729-28FC-419D-89F6-3E331F4143B8}" srcId="{3E27A2DA-693D-4F8A-A2AE-26AB22BEC84C}" destId="{BD59C2F3-F306-49DC-B5CC-6C63F98E56FC}" srcOrd="0" destOrd="0" parTransId="{7A48716C-993D-4D72-96F3-637E94172975}" sibTransId="{DF97603E-843E-4DBF-9638-FFE62B1A1FA5}"/>
    <dgm:cxn modelId="{3A9DCB38-0767-4894-A395-FDD6528B5386}" srcId="{3E27A2DA-693D-4F8A-A2AE-26AB22BEC84C}" destId="{B62423A6-139E-4D32-A661-D97E52DA405F}" srcOrd="6" destOrd="0" parTransId="{F80C2726-F145-4304-BC55-45B2174D5434}" sibTransId="{07D908B1-20E1-4C35-8454-55147AC1CA9E}"/>
    <dgm:cxn modelId="{62D9C35E-360F-4CBC-A3EC-FD7CC30F09D9}" type="presOf" srcId="{5F0DF175-0097-478F-84EB-D0579B5E763D}" destId="{2755C4A6-FA8B-40E0-AD43-3FAFE1A55670}" srcOrd="0" destOrd="0" presId="urn:microsoft.com/office/officeart/2005/8/layout/vList2"/>
    <dgm:cxn modelId="{FE1B5644-0E17-4CD0-9406-DAEE9C191516}" type="presOf" srcId="{46F2B96D-D5F4-4841-8C5A-C2D43971A366}" destId="{E1D87F09-165F-4B9E-AEE1-89812B1F19E3}" srcOrd="0" destOrd="0" presId="urn:microsoft.com/office/officeart/2005/8/layout/vList2"/>
    <dgm:cxn modelId="{474FFA44-2657-4C51-8709-9AC6C433FDCE}" type="presOf" srcId="{922300F3-CF82-449C-AA70-7098ADA8FCCE}" destId="{1C6C2378-26D4-4CFD-84B3-407FF969B179}" srcOrd="0" destOrd="0" presId="urn:microsoft.com/office/officeart/2005/8/layout/vList2"/>
    <dgm:cxn modelId="{E45CCE4A-4723-43FB-AF52-8084E0B3C98C}" type="presOf" srcId="{062F03FA-3924-4FB1-BF39-B62E48B1E0EC}" destId="{D1F4CF5A-D33C-478A-86F9-1E776A407690}" srcOrd="0" destOrd="0" presId="urn:microsoft.com/office/officeart/2005/8/layout/vList2"/>
    <dgm:cxn modelId="{29A7A055-74C2-48E2-843D-8D46754A7A79}" type="presOf" srcId="{3E27A2DA-693D-4F8A-A2AE-26AB22BEC84C}" destId="{DDEB0DE7-83DB-413E-94CE-7A46FC94939D}" srcOrd="0" destOrd="0" presId="urn:microsoft.com/office/officeart/2005/8/layout/vList2"/>
    <dgm:cxn modelId="{272F7478-433B-443B-8F8A-48B6D80F4FA0}" srcId="{B62423A6-139E-4D32-A661-D97E52DA405F}" destId="{AEEC6C0B-4CF0-4501-9458-ED20A2BD6AFC}" srcOrd="0" destOrd="0" parTransId="{FB63A611-C6E7-4138-B0CC-6C5B561C0E10}" sibTransId="{C1AD8D68-D411-4A8C-B838-291F21470E27}"/>
    <dgm:cxn modelId="{30A7E478-62EC-4107-BE62-0CD82DF96B5F}" type="presOf" srcId="{B62423A6-139E-4D32-A661-D97E52DA405F}" destId="{02759C43-8342-49D8-91B1-405BFE4057F1}" srcOrd="0" destOrd="0" presId="urn:microsoft.com/office/officeart/2005/8/layout/vList2"/>
    <dgm:cxn modelId="{A1A4DD80-844D-436B-AEF1-1F8D5E4DA1BC}" srcId="{3E27A2DA-693D-4F8A-A2AE-26AB22BEC84C}" destId="{204C3217-D3BB-4345-9FA9-A30D8E13893C}" srcOrd="4" destOrd="0" parTransId="{DA35F140-A900-4F12-826C-0A5D87723BDB}" sibTransId="{56F225E0-0796-4F08-AEDA-B2F0F56663A2}"/>
    <dgm:cxn modelId="{077148A7-7DEA-4FC6-9057-487B52B96559}" type="presOf" srcId="{204C3217-D3BB-4345-9FA9-A30D8E13893C}" destId="{AD8937EA-8743-4A6D-B3BF-B57181B3B019}" srcOrd="0" destOrd="0" presId="urn:microsoft.com/office/officeart/2005/8/layout/vList2"/>
    <dgm:cxn modelId="{7EE993DA-F186-4515-865B-31ACC8522C45}" srcId="{3E27A2DA-693D-4F8A-A2AE-26AB22BEC84C}" destId="{5F0DF175-0097-478F-84EB-D0579B5E763D}" srcOrd="3" destOrd="0" parTransId="{EA50A100-AF5D-41DA-AA0D-7977A7DD7E34}" sibTransId="{5EB3D8C6-D1D3-427E-A5AB-26FFA26F2D57}"/>
    <dgm:cxn modelId="{E787D1F0-4A40-42FE-9ECE-4CA8D0D19288}" srcId="{3E27A2DA-693D-4F8A-A2AE-26AB22BEC84C}" destId="{922300F3-CF82-449C-AA70-7098ADA8FCCE}" srcOrd="2" destOrd="0" parTransId="{0B717F62-BE40-4075-8C4A-3D74CD7A171A}" sibTransId="{5AA73310-8C8C-4BCF-AE34-F30521E78CD0}"/>
    <dgm:cxn modelId="{FE39A6F3-0941-4444-908E-1AE0A0A82C7F}" srcId="{3E27A2DA-693D-4F8A-A2AE-26AB22BEC84C}" destId="{062F03FA-3924-4FB1-BF39-B62E48B1E0EC}" srcOrd="1" destOrd="0" parTransId="{B9686F44-4C76-4D51-9D08-C65FF6EBCF0D}" sibTransId="{AD454CAE-38F6-4FC0-82E4-A380E4F9311E}"/>
    <dgm:cxn modelId="{F5870D6F-41E5-4378-ABEA-99F5A833EB67}" type="presParOf" srcId="{DDEB0DE7-83DB-413E-94CE-7A46FC94939D}" destId="{9B478FC3-5006-4CF5-A864-27D5D5F3620E}" srcOrd="0" destOrd="0" presId="urn:microsoft.com/office/officeart/2005/8/layout/vList2"/>
    <dgm:cxn modelId="{0CD30700-5E55-4569-9D9A-58C9C25CF395}" type="presParOf" srcId="{DDEB0DE7-83DB-413E-94CE-7A46FC94939D}" destId="{09EA8F5C-7795-43DD-91CC-03D7B03DB7DA}" srcOrd="1" destOrd="0" presId="urn:microsoft.com/office/officeart/2005/8/layout/vList2"/>
    <dgm:cxn modelId="{D8A9BC71-6962-4E71-B12A-FBB1A6DEB72C}" type="presParOf" srcId="{DDEB0DE7-83DB-413E-94CE-7A46FC94939D}" destId="{D1F4CF5A-D33C-478A-86F9-1E776A407690}" srcOrd="2" destOrd="0" presId="urn:microsoft.com/office/officeart/2005/8/layout/vList2"/>
    <dgm:cxn modelId="{0A15D83B-2DEC-491B-8149-EA179F03814A}" type="presParOf" srcId="{DDEB0DE7-83DB-413E-94CE-7A46FC94939D}" destId="{53DDC303-B78F-4945-9F6B-A00D0442819B}" srcOrd="3" destOrd="0" presId="urn:microsoft.com/office/officeart/2005/8/layout/vList2"/>
    <dgm:cxn modelId="{ECE70773-A434-4BC4-8127-C4D0AC26CAA6}" type="presParOf" srcId="{DDEB0DE7-83DB-413E-94CE-7A46FC94939D}" destId="{1C6C2378-26D4-4CFD-84B3-407FF969B179}" srcOrd="4" destOrd="0" presId="urn:microsoft.com/office/officeart/2005/8/layout/vList2"/>
    <dgm:cxn modelId="{6B9DAB99-2822-4E54-91A7-BE1BB2380CD3}" type="presParOf" srcId="{DDEB0DE7-83DB-413E-94CE-7A46FC94939D}" destId="{84BFC3F2-A929-4718-B8C2-447E1DCE2B5D}" srcOrd="5" destOrd="0" presId="urn:microsoft.com/office/officeart/2005/8/layout/vList2"/>
    <dgm:cxn modelId="{D9E0B4CF-648B-42BD-9E61-9C914BF19D13}" type="presParOf" srcId="{DDEB0DE7-83DB-413E-94CE-7A46FC94939D}" destId="{2755C4A6-FA8B-40E0-AD43-3FAFE1A55670}" srcOrd="6" destOrd="0" presId="urn:microsoft.com/office/officeart/2005/8/layout/vList2"/>
    <dgm:cxn modelId="{90677F0C-A46A-4A20-8D80-8C49D367D9EC}" type="presParOf" srcId="{DDEB0DE7-83DB-413E-94CE-7A46FC94939D}" destId="{93F80B6F-0D81-4A54-8274-FD2DF6A95300}" srcOrd="7" destOrd="0" presId="urn:microsoft.com/office/officeart/2005/8/layout/vList2"/>
    <dgm:cxn modelId="{CCDCEAD4-5C49-46F1-AB25-2EF52C90F50A}" type="presParOf" srcId="{DDEB0DE7-83DB-413E-94CE-7A46FC94939D}" destId="{AD8937EA-8743-4A6D-B3BF-B57181B3B019}" srcOrd="8" destOrd="0" presId="urn:microsoft.com/office/officeart/2005/8/layout/vList2"/>
    <dgm:cxn modelId="{157D2B2B-2700-48DC-B59C-7C59E27E787D}" type="presParOf" srcId="{DDEB0DE7-83DB-413E-94CE-7A46FC94939D}" destId="{8820901E-FF7E-48E7-9FEB-A64F46A0C74D}" srcOrd="9" destOrd="0" presId="urn:microsoft.com/office/officeart/2005/8/layout/vList2"/>
    <dgm:cxn modelId="{70E9D76E-2D22-4AD0-857F-4B4E7AB44D83}" type="presParOf" srcId="{DDEB0DE7-83DB-413E-94CE-7A46FC94939D}" destId="{E1D87F09-165F-4B9E-AEE1-89812B1F19E3}" srcOrd="10" destOrd="0" presId="urn:microsoft.com/office/officeart/2005/8/layout/vList2"/>
    <dgm:cxn modelId="{0DB08700-50AC-431B-BEAA-CDACC64CF833}" type="presParOf" srcId="{DDEB0DE7-83DB-413E-94CE-7A46FC94939D}" destId="{CE7A58E0-BE8D-4FCB-9408-97F2F710A406}" srcOrd="11" destOrd="0" presId="urn:microsoft.com/office/officeart/2005/8/layout/vList2"/>
    <dgm:cxn modelId="{AA282548-3D26-4001-BAAA-26AB2816C4DE}" type="presParOf" srcId="{DDEB0DE7-83DB-413E-94CE-7A46FC94939D}" destId="{02759C43-8342-49D8-91B1-405BFE4057F1}" srcOrd="12" destOrd="0" presId="urn:microsoft.com/office/officeart/2005/8/layout/vList2"/>
    <dgm:cxn modelId="{C98217B9-7686-4505-B69C-A82477F02225}" type="presParOf" srcId="{DDEB0DE7-83DB-413E-94CE-7A46FC94939D}" destId="{3238D24F-43F0-4FBE-A817-518194B36C3B}" srcOrd="1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5CAC6C-CA92-468F-884E-1E4CD9A5DE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BF228F-C457-436D-AC23-C935D367A350}">
      <dgm:prSet/>
      <dgm:spPr/>
      <dgm:t>
        <a:bodyPr/>
        <a:lstStyle/>
        <a:p>
          <a:r>
            <a:rPr lang="en-US"/>
            <a:t>Using epidemiologic methods to examine how the environment influences health and disease, and whether environmental injustices are influencing health disparities</a:t>
          </a:r>
        </a:p>
      </dgm:t>
    </dgm:pt>
    <dgm:pt modelId="{EBE96B6D-8E49-47C9-80B5-27FA508E5CE9}" type="parTrans" cxnId="{B25D7121-211D-493E-9BE0-C3AFEA36D583}">
      <dgm:prSet/>
      <dgm:spPr/>
      <dgm:t>
        <a:bodyPr/>
        <a:lstStyle/>
        <a:p>
          <a:endParaRPr lang="en-US"/>
        </a:p>
      </dgm:t>
    </dgm:pt>
    <dgm:pt modelId="{681060CB-ABAF-4A7B-A777-7B2D82164C00}" type="sibTrans" cxnId="{B25D7121-211D-493E-9BE0-C3AFEA36D583}">
      <dgm:prSet/>
      <dgm:spPr/>
      <dgm:t>
        <a:bodyPr/>
        <a:lstStyle/>
        <a:p>
          <a:endParaRPr lang="en-US"/>
        </a:p>
      </dgm:t>
    </dgm:pt>
    <dgm:pt modelId="{4902F521-0105-474A-9104-EFDD65BE13E7}">
      <dgm:prSet custT="1"/>
      <dgm:spPr/>
      <dgm:t>
        <a:bodyPr/>
        <a:lstStyle/>
        <a:p>
          <a:r>
            <a:rPr lang="en-US" sz="1400" dirty="0"/>
            <a:t>Neighborhood SES and urban/rural status</a:t>
          </a:r>
        </a:p>
      </dgm:t>
    </dgm:pt>
    <dgm:pt modelId="{CE4646B6-7C0E-4CD1-B792-2FFFA6ABDF2D}" type="parTrans" cxnId="{E4BD77C5-B9FF-4619-ADC7-4CD28254E65D}">
      <dgm:prSet/>
      <dgm:spPr/>
      <dgm:t>
        <a:bodyPr/>
        <a:lstStyle/>
        <a:p>
          <a:endParaRPr lang="en-US"/>
        </a:p>
      </dgm:t>
    </dgm:pt>
    <dgm:pt modelId="{F227C55E-1607-42A8-AEE8-8DF65EB600A3}" type="sibTrans" cxnId="{E4BD77C5-B9FF-4619-ADC7-4CD28254E65D}">
      <dgm:prSet/>
      <dgm:spPr/>
      <dgm:t>
        <a:bodyPr/>
        <a:lstStyle/>
        <a:p>
          <a:endParaRPr lang="en-US"/>
        </a:p>
      </dgm:t>
    </dgm:pt>
    <dgm:pt modelId="{C370B128-C139-45CE-A919-6FEA2A32C0E2}">
      <dgm:prSet custT="1"/>
      <dgm:spPr/>
      <dgm:t>
        <a:bodyPr/>
        <a:lstStyle/>
        <a:p>
          <a:r>
            <a:rPr lang="en-US" sz="1400" dirty="0"/>
            <a:t>Air pollutants</a:t>
          </a:r>
        </a:p>
      </dgm:t>
    </dgm:pt>
    <dgm:pt modelId="{A80B18C3-4804-4B32-BDE8-BFC275BC48B2}" type="parTrans" cxnId="{FAE6006E-5A1D-4EE4-8078-BDDBF5C553B2}">
      <dgm:prSet/>
      <dgm:spPr/>
      <dgm:t>
        <a:bodyPr/>
        <a:lstStyle/>
        <a:p>
          <a:endParaRPr lang="en-US"/>
        </a:p>
      </dgm:t>
    </dgm:pt>
    <dgm:pt modelId="{3CAEF918-289D-4444-8087-D40D5AF4A505}" type="sibTrans" cxnId="{FAE6006E-5A1D-4EE4-8078-BDDBF5C553B2}">
      <dgm:prSet/>
      <dgm:spPr/>
      <dgm:t>
        <a:bodyPr/>
        <a:lstStyle/>
        <a:p>
          <a:endParaRPr lang="en-US"/>
        </a:p>
      </dgm:t>
    </dgm:pt>
    <dgm:pt modelId="{93CDF8FA-40A3-4F65-81D2-8375C4003A5D}">
      <dgm:prSet custT="1"/>
      <dgm:spPr/>
      <dgm:t>
        <a:bodyPr/>
        <a:lstStyle/>
        <a:p>
          <a:r>
            <a:rPr lang="en-US" sz="1400" dirty="0"/>
            <a:t>Ambient neighborhood exposures to air pollutants</a:t>
          </a:r>
        </a:p>
      </dgm:t>
    </dgm:pt>
    <dgm:pt modelId="{BC455E13-28CB-4CB6-B699-DE0ABFDB20FB}" type="parTrans" cxnId="{768E1179-CBC6-4FC5-85A7-32A9B0620818}">
      <dgm:prSet/>
      <dgm:spPr/>
      <dgm:t>
        <a:bodyPr/>
        <a:lstStyle/>
        <a:p>
          <a:endParaRPr lang="en-US"/>
        </a:p>
      </dgm:t>
    </dgm:pt>
    <dgm:pt modelId="{1961BD98-46E5-4CA6-86C6-F16030C4F209}" type="sibTrans" cxnId="{768E1179-CBC6-4FC5-85A7-32A9B0620818}">
      <dgm:prSet/>
      <dgm:spPr/>
      <dgm:t>
        <a:bodyPr/>
        <a:lstStyle/>
        <a:p>
          <a:endParaRPr lang="en-US"/>
        </a:p>
      </dgm:t>
    </dgm:pt>
    <dgm:pt modelId="{27C6729F-956D-4783-9FB1-4D8B6B708387}">
      <dgm:prSet custT="1"/>
      <dgm:spPr/>
      <dgm:t>
        <a:bodyPr/>
        <a:lstStyle/>
        <a:p>
          <a:r>
            <a:rPr lang="en-US" sz="1400" dirty="0"/>
            <a:t>Natural vegetation</a:t>
          </a:r>
        </a:p>
      </dgm:t>
    </dgm:pt>
    <dgm:pt modelId="{99C1EA5F-6E27-4708-BC06-9E960DBA6E2D}" type="parTrans" cxnId="{2FDEF3C8-B0CA-433E-A90D-297020F4180A}">
      <dgm:prSet/>
      <dgm:spPr/>
      <dgm:t>
        <a:bodyPr/>
        <a:lstStyle/>
        <a:p>
          <a:endParaRPr lang="en-US"/>
        </a:p>
      </dgm:t>
    </dgm:pt>
    <dgm:pt modelId="{4568E6B6-2AC2-4A19-82C6-4D89A2AB4FCD}" type="sibTrans" cxnId="{2FDEF3C8-B0CA-433E-A90D-297020F4180A}">
      <dgm:prSet/>
      <dgm:spPr/>
      <dgm:t>
        <a:bodyPr/>
        <a:lstStyle/>
        <a:p>
          <a:endParaRPr lang="en-US"/>
        </a:p>
      </dgm:t>
    </dgm:pt>
    <dgm:pt modelId="{639FE796-D11A-4EDE-8C46-129C231CAE1F}">
      <dgm:prSet custT="1"/>
      <dgm:spPr/>
      <dgm:t>
        <a:bodyPr/>
        <a:lstStyle/>
        <a:p>
          <a:r>
            <a:rPr lang="en-US" sz="1400" dirty="0"/>
            <a:t>Noise exposure</a:t>
          </a:r>
        </a:p>
      </dgm:t>
    </dgm:pt>
    <dgm:pt modelId="{870523BA-C60F-4053-BD63-FBBF3102CD3C}" type="parTrans" cxnId="{5E5F10BE-14B3-43C5-B286-A6EE8BCC9AE2}">
      <dgm:prSet/>
      <dgm:spPr/>
      <dgm:t>
        <a:bodyPr/>
        <a:lstStyle/>
        <a:p>
          <a:endParaRPr lang="en-US"/>
        </a:p>
      </dgm:t>
    </dgm:pt>
    <dgm:pt modelId="{0B84281E-3D4D-49AD-AD8F-97E0BF9A356A}" type="sibTrans" cxnId="{5E5F10BE-14B3-43C5-B286-A6EE8BCC9AE2}">
      <dgm:prSet/>
      <dgm:spPr/>
      <dgm:t>
        <a:bodyPr/>
        <a:lstStyle/>
        <a:p>
          <a:endParaRPr lang="en-US"/>
        </a:p>
      </dgm:t>
    </dgm:pt>
    <dgm:pt modelId="{B999E6B7-1216-42EA-81D6-E7C8986E2C4A}">
      <dgm:prSet custT="1"/>
      <dgm:spPr/>
      <dgm:t>
        <a:bodyPr/>
        <a:lstStyle/>
        <a:p>
          <a:r>
            <a:rPr lang="en-US" sz="1400"/>
            <a:t>Metals</a:t>
          </a:r>
        </a:p>
      </dgm:t>
    </dgm:pt>
    <dgm:pt modelId="{5BAD4F86-78A4-4034-89A4-0ADDC0EA70AA}" type="parTrans" cxnId="{DC60FE65-1570-4D92-9DD9-BF4723B1B792}">
      <dgm:prSet/>
      <dgm:spPr/>
      <dgm:t>
        <a:bodyPr/>
        <a:lstStyle/>
        <a:p>
          <a:endParaRPr lang="en-US"/>
        </a:p>
      </dgm:t>
    </dgm:pt>
    <dgm:pt modelId="{9D7F3C07-08F6-4807-A3E4-85A9096BB724}" type="sibTrans" cxnId="{DC60FE65-1570-4D92-9DD9-BF4723B1B792}">
      <dgm:prSet/>
      <dgm:spPr/>
      <dgm:t>
        <a:bodyPr/>
        <a:lstStyle/>
        <a:p>
          <a:endParaRPr lang="en-US"/>
        </a:p>
      </dgm:t>
    </dgm:pt>
    <dgm:pt modelId="{BE8F4199-6F71-487E-8E07-7F10B1EFC343}">
      <dgm:prSet custT="1"/>
      <dgm:spPr/>
      <dgm:t>
        <a:bodyPr/>
        <a:lstStyle/>
        <a:p>
          <a:r>
            <a:rPr lang="en-US" sz="1400" dirty="0"/>
            <a:t>Radon</a:t>
          </a:r>
        </a:p>
      </dgm:t>
    </dgm:pt>
    <dgm:pt modelId="{2BDD3BA4-888C-434B-B165-7D7CA1CB0034}" type="parTrans" cxnId="{1006B610-4193-4635-8FA2-1A367F44D75C}">
      <dgm:prSet/>
      <dgm:spPr/>
      <dgm:t>
        <a:bodyPr/>
        <a:lstStyle/>
        <a:p>
          <a:endParaRPr lang="en-US"/>
        </a:p>
      </dgm:t>
    </dgm:pt>
    <dgm:pt modelId="{41D2678C-1774-4018-B3A9-7EA92F1519D6}" type="sibTrans" cxnId="{1006B610-4193-4635-8FA2-1A367F44D75C}">
      <dgm:prSet/>
      <dgm:spPr/>
      <dgm:t>
        <a:bodyPr/>
        <a:lstStyle/>
        <a:p>
          <a:endParaRPr lang="en-US"/>
        </a:p>
      </dgm:t>
    </dgm:pt>
    <dgm:pt modelId="{B0977E21-3D10-40FA-A10E-FDD1CEC14E30}">
      <dgm:prSet/>
      <dgm:spPr/>
      <dgm:t>
        <a:bodyPr/>
        <a:lstStyle/>
        <a:p>
          <a:r>
            <a:rPr lang="en-US" dirty="0"/>
            <a:t>Main health outcome of interest: </a:t>
          </a:r>
        </a:p>
        <a:p>
          <a:r>
            <a:rPr lang="en-US" dirty="0"/>
            <a:t>cancer incidence and survival (breast, colon, prostate mainly)</a:t>
          </a:r>
        </a:p>
      </dgm:t>
    </dgm:pt>
    <dgm:pt modelId="{F3981063-2CE1-4946-9B1E-94DB42338585}" type="parTrans" cxnId="{E57D1F48-32F6-4B71-8BBB-977FEE7B150D}">
      <dgm:prSet/>
      <dgm:spPr/>
      <dgm:t>
        <a:bodyPr/>
        <a:lstStyle/>
        <a:p>
          <a:endParaRPr lang="en-US"/>
        </a:p>
      </dgm:t>
    </dgm:pt>
    <dgm:pt modelId="{F1E4B5CB-4779-4827-B72B-534480CE9AC4}" type="sibTrans" cxnId="{E57D1F48-32F6-4B71-8BBB-977FEE7B150D}">
      <dgm:prSet/>
      <dgm:spPr/>
      <dgm:t>
        <a:bodyPr/>
        <a:lstStyle/>
        <a:p>
          <a:endParaRPr lang="en-US"/>
        </a:p>
      </dgm:t>
    </dgm:pt>
    <dgm:pt modelId="{5A0A26DE-32F2-4413-B9FF-7DF3812C4AFF}">
      <dgm:prSet/>
      <dgm:spPr/>
      <dgm:t>
        <a:bodyPr/>
        <a:lstStyle/>
        <a:p>
          <a:r>
            <a:rPr lang="en-US"/>
            <a:t>Other outcomes: </a:t>
          </a:r>
        </a:p>
      </dgm:t>
    </dgm:pt>
    <dgm:pt modelId="{A005FEE1-03C7-4ADD-A175-7CD9178A9F0E}" type="parTrans" cxnId="{D8A8364E-79A8-42A5-A3D0-9C698266564A}">
      <dgm:prSet/>
      <dgm:spPr/>
      <dgm:t>
        <a:bodyPr/>
        <a:lstStyle/>
        <a:p>
          <a:endParaRPr lang="en-US"/>
        </a:p>
      </dgm:t>
    </dgm:pt>
    <dgm:pt modelId="{F94B13D9-F0E4-4B2C-B70C-DFF6D95AFA2A}" type="sibTrans" cxnId="{D8A8364E-79A8-42A5-A3D0-9C698266564A}">
      <dgm:prSet/>
      <dgm:spPr/>
      <dgm:t>
        <a:bodyPr/>
        <a:lstStyle/>
        <a:p>
          <a:endParaRPr lang="en-US"/>
        </a:p>
      </dgm:t>
    </dgm:pt>
    <dgm:pt modelId="{5C1A2A1F-9D4E-472C-9E07-5DE12C947247}">
      <dgm:prSet custT="1"/>
      <dgm:spPr/>
      <dgm:t>
        <a:bodyPr/>
        <a:lstStyle/>
        <a:p>
          <a:r>
            <a:rPr lang="en-US" sz="1400" dirty="0"/>
            <a:t>Mammographic Density</a:t>
          </a:r>
        </a:p>
      </dgm:t>
    </dgm:pt>
    <dgm:pt modelId="{D5EC87E6-75F5-47EA-A139-DEF8A0A1E0D5}" type="parTrans" cxnId="{C0CB498A-28ED-4CD9-BF6A-BDDD661D5370}">
      <dgm:prSet/>
      <dgm:spPr/>
      <dgm:t>
        <a:bodyPr/>
        <a:lstStyle/>
        <a:p>
          <a:endParaRPr lang="en-US"/>
        </a:p>
      </dgm:t>
    </dgm:pt>
    <dgm:pt modelId="{79BB3471-B976-4A05-8FC8-5E323734A08C}" type="sibTrans" cxnId="{C0CB498A-28ED-4CD9-BF6A-BDDD661D5370}">
      <dgm:prSet/>
      <dgm:spPr/>
      <dgm:t>
        <a:bodyPr/>
        <a:lstStyle/>
        <a:p>
          <a:endParaRPr lang="en-US"/>
        </a:p>
      </dgm:t>
    </dgm:pt>
    <dgm:pt modelId="{2D8D794F-453F-47FA-83AA-A130D6842509}">
      <dgm:prSet custT="1"/>
      <dgm:spPr/>
      <dgm:t>
        <a:bodyPr/>
        <a:lstStyle/>
        <a:p>
          <a:r>
            <a:rPr lang="en-US" sz="1400" dirty="0"/>
            <a:t>COVID-19</a:t>
          </a:r>
        </a:p>
      </dgm:t>
    </dgm:pt>
    <dgm:pt modelId="{51E604BA-8B5C-4364-A36A-7B81AA16CF23}" type="parTrans" cxnId="{1FC7DFB0-3E80-4B67-9080-FE16C5DD5B4F}">
      <dgm:prSet/>
      <dgm:spPr/>
      <dgm:t>
        <a:bodyPr/>
        <a:lstStyle/>
        <a:p>
          <a:endParaRPr lang="en-US"/>
        </a:p>
      </dgm:t>
    </dgm:pt>
    <dgm:pt modelId="{5AACEDB6-C5F2-4349-B7D8-F6048872C382}" type="sibTrans" cxnId="{1FC7DFB0-3E80-4B67-9080-FE16C5DD5B4F}">
      <dgm:prSet/>
      <dgm:spPr/>
      <dgm:t>
        <a:bodyPr/>
        <a:lstStyle/>
        <a:p>
          <a:endParaRPr lang="en-US"/>
        </a:p>
      </dgm:t>
    </dgm:pt>
    <dgm:pt modelId="{DE178691-AA72-4805-8934-8D64755EF675}">
      <dgm:prSet custT="1"/>
      <dgm:spPr/>
      <dgm:t>
        <a:bodyPr/>
        <a:lstStyle/>
        <a:p>
          <a:r>
            <a:rPr lang="en-US" sz="1400" dirty="0"/>
            <a:t>Hepatitis A</a:t>
          </a:r>
        </a:p>
      </dgm:t>
    </dgm:pt>
    <dgm:pt modelId="{6CE60A08-0953-4AC4-927F-6995F854D175}" type="parTrans" cxnId="{D6C699FE-2230-4B64-9B96-4FD6ED75806F}">
      <dgm:prSet/>
      <dgm:spPr/>
      <dgm:t>
        <a:bodyPr/>
        <a:lstStyle/>
        <a:p>
          <a:endParaRPr lang="en-US"/>
        </a:p>
      </dgm:t>
    </dgm:pt>
    <dgm:pt modelId="{4EA12FF3-8615-4E4D-B8DF-D63D6AD406CA}" type="sibTrans" cxnId="{D6C699FE-2230-4B64-9B96-4FD6ED75806F}">
      <dgm:prSet/>
      <dgm:spPr/>
      <dgm:t>
        <a:bodyPr/>
        <a:lstStyle/>
        <a:p>
          <a:endParaRPr lang="en-US"/>
        </a:p>
      </dgm:t>
    </dgm:pt>
    <dgm:pt modelId="{BAD67F7C-778A-44D4-A708-24F9F729C80D}">
      <dgm:prSet custT="1"/>
      <dgm:spPr/>
      <dgm:t>
        <a:bodyPr/>
        <a:lstStyle/>
        <a:p>
          <a:r>
            <a:rPr lang="en-US" sz="1400" dirty="0"/>
            <a:t>Opioid overdose mortality</a:t>
          </a:r>
        </a:p>
      </dgm:t>
    </dgm:pt>
    <dgm:pt modelId="{2AC317DF-AC78-4C4F-BB2A-9C25BD1EDF47}" type="parTrans" cxnId="{3B88E542-2A72-4722-9D8D-E6712D6D21FE}">
      <dgm:prSet/>
      <dgm:spPr/>
      <dgm:t>
        <a:bodyPr/>
        <a:lstStyle/>
        <a:p>
          <a:endParaRPr lang="en-US"/>
        </a:p>
      </dgm:t>
    </dgm:pt>
    <dgm:pt modelId="{E5239D65-7C71-4E40-A7D9-49FDEC6930E6}" type="sibTrans" cxnId="{3B88E542-2A72-4722-9D8D-E6712D6D21FE}">
      <dgm:prSet/>
      <dgm:spPr/>
      <dgm:t>
        <a:bodyPr/>
        <a:lstStyle/>
        <a:p>
          <a:endParaRPr lang="en-US"/>
        </a:p>
      </dgm:t>
    </dgm:pt>
    <dgm:pt modelId="{53EF9B93-CA1C-4BAB-8924-ABF0120B5A45}">
      <dgm:prSet custT="1"/>
      <dgm:spPr/>
      <dgm:t>
        <a:bodyPr/>
        <a:lstStyle/>
        <a:p>
          <a:r>
            <a:rPr lang="en-US" sz="1400" dirty="0"/>
            <a:t>Behavioral health</a:t>
          </a:r>
        </a:p>
      </dgm:t>
    </dgm:pt>
    <dgm:pt modelId="{839C0929-BBBF-4271-94A1-0CD087840171}" type="parTrans" cxnId="{7F0165AD-E605-4BD8-A241-6DD4DCF6B1A7}">
      <dgm:prSet/>
      <dgm:spPr/>
      <dgm:t>
        <a:bodyPr/>
        <a:lstStyle/>
        <a:p>
          <a:endParaRPr lang="en-US"/>
        </a:p>
      </dgm:t>
    </dgm:pt>
    <dgm:pt modelId="{A7807437-D0E3-4602-AB5B-989BF96BD046}" type="sibTrans" cxnId="{7F0165AD-E605-4BD8-A241-6DD4DCF6B1A7}">
      <dgm:prSet/>
      <dgm:spPr/>
      <dgm:t>
        <a:bodyPr/>
        <a:lstStyle/>
        <a:p>
          <a:endParaRPr lang="en-US"/>
        </a:p>
      </dgm:t>
    </dgm:pt>
    <dgm:pt modelId="{1008E82B-FDCF-4424-978C-372E14EA24C7}" type="pres">
      <dgm:prSet presAssocID="{F85CAC6C-CA92-468F-884E-1E4CD9A5DEA6}" presName="linear" presStyleCnt="0">
        <dgm:presLayoutVars>
          <dgm:animLvl val="lvl"/>
          <dgm:resizeHandles val="exact"/>
        </dgm:presLayoutVars>
      </dgm:prSet>
      <dgm:spPr/>
    </dgm:pt>
    <dgm:pt modelId="{B653F9D9-1C60-4522-941A-E367350509A1}" type="pres">
      <dgm:prSet presAssocID="{69BF228F-C457-436D-AC23-C935D367A350}" presName="parentText" presStyleLbl="node1" presStyleIdx="0" presStyleCnt="3">
        <dgm:presLayoutVars>
          <dgm:chMax val="0"/>
          <dgm:bulletEnabled val="1"/>
        </dgm:presLayoutVars>
      </dgm:prSet>
      <dgm:spPr/>
    </dgm:pt>
    <dgm:pt modelId="{B654B94D-231F-4EE9-ADDD-DEC12E43B03D}" type="pres">
      <dgm:prSet presAssocID="{69BF228F-C457-436D-AC23-C935D367A350}" presName="childText" presStyleLbl="revTx" presStyleIdx="0" presStyleCnt="2">
        <dgm:presLayoutVars>
          <dgm:bulletEnabled val="1"/>
        </dgm:presLayoutVars>
      </dgm:prSet>
      <dgm:spPr/>
    </dgm:pt>
    <dgm:pt modelId="{F982EA2C-34F5-453E-9ABC-619CBBBE0735}" type="pres">
      <dgm:prSet presAssocID="{B0977E21-3D10-40FA-A10E-FDD1CEC14E30}" presName="parentText" presStyleLbl="node1" presStyleIdx="1" presStyleCnt="3">
        <dgm:presLayoutVars>
          <dgm:chMax val="0"/>
          <dgm:bulletEnabled val="1"/>
        </dgm:presLayoutVars>
      </dgm:prSet>
      <dgm:spPr/>
    </dgm:pt>
    <dgm:pt modelId="{6A6F8AC5-9F53-46F6-8201-843CCDEFD60F}" type="pres">
      <dgm:prSet presAssocID="{F1E4B5CB-4779-4827-B72B-534480CE9AC4}" presName="spacer" presStyleCnt="0"/>
      <dgm:spPr/>
    </dgm:pt>
    <dgm:pt modelId="{4CF44E05-A2A8-4C87-8956-933504D7DE35}" type="pres">
      <dgm:prSet presAssocID="{5A0A26DE-32F2-4413-B9FF-7DF3812C4AFF}" presName="parentText" presStyleLbl="node1" presStyleIdx="2" presStyleCnt="3">
        <dgm:presLayoutVars>
          <dgm:chMax val="0"/>
          <dgm:bulletEnabled val="1"/>
        </dgm:presLayoutVars>
      </dgm:prSet>
      <dgm:spPr/>
    </dgm:pt>
    <dgm:pt modelId="{A0C90EDC-5E8C-4C54-8D5F-471EE1F36097}" type="pres">
      <dgm:prSet presAssocID="{5A0A26DE-32F2-4413-B9FF-7DF3812C4AFF}" presName="childText" presStyleLbl="revTx" presStyleIdx="1" presStyleCnt="2">
        <dgm:presLayoutVars>
          <dgm:bulletEnabled val="1"/>
        </dgm:presLayoutVars>
      </dgm:prSet>
      <dgm:spPr/>
    </dgm:pt>
  </dgm:ptLst>
  <dgm:cxnLst>
    <dgm:cxn modelId="{0FD3D300-88D3-4A88-9538-762136DAD164}" type="presOf" srcId="{BAD67F7C-778A-44D4-A708-24F9F729C80D}" destId="{A0C90EDC-5E8C-4C54-8D5F-471EE1F36097}" srcOrd="0" destOrd="3" presId="urn:microsoft.com/office/officeart/2005/8/layout/vList2"/>
    <dgm:cxn modelId="{4C61D103-27B6-46E2-A10D-8829625A328D}" type="presOf" srcId="{C370B128-C139-45CE-A919-6FEA2A32C0E2}" destId="{B654B94D-231F-4EE9-ADDD-DEC12E43B03D}" srcOrd="0" destOrd="1" presId="urn:microsoft.com/office/officeart/2005/8/layout/vList2"/>
    <dgm:cxn modelId="{1006B610-4193-4635-8FA2-1A367F44D75C}" srcId="{69BF228F-C457-436D-AC23-C935D367A350}" destId="{BE8F4199-6F71-487E-8E07-7F10B1EFC343}" srcOrd="6" destOrd="0" parTransId="{2BDD3BA4-888C-434B-B165-7D7CA1CB0034}" sibTransId="{41D2678C-1774-4018-B3A9-7EA92F1519D6}"/>
    <dgm:cxn modelId="{0F1E6F14-8246-42A5-B44C-2A23F17ED2EB}" type="presOf" srcId="{2D8D794F-453F-47FA-83AA-A130D6842509}" destId="{A0C90EDC-5E8C-4C54-8D5F-471EE1F36097}" srcOrd="0" destOrd="1" presId="urn:microsoft.com/office/officeart/2005/8/layout/vList2"/>
    <dgm:cxn modelId="{B25D7121-211D-493E-9BE0-C3AFEA36D583}" srcId="{F85CAC6C-CA92-468F-884E-1E4CD9A5DEA6}" destId="{69BF228F-C457-436D-AC23-C935D367A350}" srcOrd="0" destOrd="0" parTransId="{EBE96B6D-8E49-47C9-80B5-27FA508E5CE9}" sibTransId="{681060CB-ABAF-4A7B-A777-7B2D82164C00}"/>
    <dgm:cxn modelId="{D9B8B223-D1B8-4F27-8380-2B1CE15235C1}" type="presOf" srcId="{27C6729F-956D-4783-9FB1-4D8B6B708387}" destId="{B654B94D-231F-4EE9-ADDD-DEC12E43B03D}" srcOrd="0" destOrd="3" presId="urn:microsoft.com/office/officeart/2005/8/layout/vList2"/>
    <dgm:cxn modelId="{7E6D2C3F-E3F2-4191-9E52-BB6E1077FB5F}" type="presOf" srcId="{B999E6B7-1216-42EA-81D6-E7C8986E2C4A}" destId="{B654B94D-231F-4EE9-ADDD-DEC12E43B03D}" srcOrd="0" destOrd="5" presId="urn:microsoft.com/office/officeart/2005/8/layout/vList2"/>
    <dgm:cxn modelId="{3B88E542-2A72-4722-9D8D-E6712D6D21FE}" srcId="{5A0A26DE-32F2-4413-B9FF-7DF3812C4AFF}" destId="{BAD67F7C-778A-44D4-A708-24F9F729C80D}" srcOrd="3" destOrd="0" parTransId="{2AC317DF-AC78-4C4F-BB2A-9C25BD1EDF47}" sibTransId="{E5239D65-7C71-4E40-A7D9-49FDEC6930E6}"/>
    <dgm:cxn modelId="{DC60FE65-1570-4D92-9DD9-BF4723B1B792}" srcId="{69BF228F-C457-436D-AC23-C935D367A350}" destId="{B999E6B7-1216-42EA-81D6-E7C8986E2C4A}" srcOrd="5" destOrd="0" parTransId="{5BAD4F86-78A4-4034-89A4-0ADDC0EA70AA}" sibTransId="{9D7F3C07-08F6-4807-A3E4-85A9096BB724}"/>
    <dgm:cxn modelId="{FC320C67-0E3B-4EAF-9113-3A51D70A4F9A}" type="presOf" srcId="{639FE796-D11A-4EDE-8C46-129C231CAE1F}" destId="{B654B94D-231F-4EE9-ADDD-DEC12E43B03D}" srcOrd="0" destOrd="4" presId="urn:microsoft.com/office/officeart/2005/8/layout/vList2"/>
    <dgm:cxn modelId="{E57D1F48-32F6-4B71-8BBB-977FEE7B150D}" srcId="{F85CAC6C-CA92-468F-884E-1E4CD9A5DEA6}" destId="{B0977E21-3D10-40FA-A10E-FDD1CEC14E30}" srcOrd="1" destOrd="0" parTransId="{F3981063-2CE1-4946-9B1E-94DB42338585}" sibTransId="{F1E4B5CB-4779-4827-B72B-534480CE9AC4}"/>
    <dgm:cxn modelId="{4DB29E48-D581-4F7D-91EC-2952DAD0FC57}" type="presOf" srcId="{F85CAC6C-CA92-468F-884E-1E4CD9A5DEA6}" destId="{1008E82B-FDCF-4424-978C-372E14EA24C7}" srcOrd="0" destOrd="0" presId="urn:microsoft.com/office/officeart/2005/8/layout/vList2"/>
    <dgm:cxn modelId="{FAE6006E-5A1D-4EE4-8078-BDDBF5C553B2}" srcId="{69BF228F-C457-436D-AC23-C935D367A350}" destId="{C370B128-C139-45CE-A919-6FEA2A32C0E2}" srcOrd="1" destOrd="0" parTransId="{A80B18C3-4804-4B32-BDE8-BFC275BC48B2}" sibTransId="{3CAEF918-289D-4444-8087-D40D5AF4A505}"/>
    <dgm:cxn modelId="{D8A8364E-79A8-42A5-A3D0-9C698266564A}" srcId="{F85CAC6C-CA92-468F-884E-1E4CD9A5DEA6}" destId="{5A0A26DE-32F2-4413-B9FF-7DF3812C4AFF}" srcOrd="2" destOrd="0" parTransId="{A005FEE1-03C7-4ADD-A175-7CD9178A9F0E}" sibTransId="{F94B13D9-F0E4-4B2C-B70C-DFF6D95AFA2A}"/>
    <dgm:cxn modelId="{D6705F54-B108-4264-BB9C-01A1E3C7DDED}" type="presOf" srcId="{69BF228F-C457-436D-AC23-C935D367A350}" destId="{B653F9D9-1C60-4522-941A-E367350509A1}" srcOrd="0" destOrd="0" presId="urn:microsoft.com/office/officeart/2005/8/layout/vList2"/>
    <dgm:cxn modelId="{768E1179-CBC6-4FC5-85A7-32A9B0620818}" srcId="{69BF228F-C457-436D-AC23-C935D367A350}" destId="{93CDF8FA-40A3-4F65-81D2-8375C4003A5D}" srcOrd="2" destOrd="0" parTransId="{BC455E13-28CB-4CB6-B699-DE0ABFDB20FB}" sibTransId="{1961BD98-46E5-4CA6-86C6-F16030C4F209}"/>
    <dgm:cxn modelId="{BF0F007E-2A86-4A52-8E4B-3B58C6843A0A}" type="presOf" srcId="{BE8F4199-6F71-487E-8E07-7F10B1EFC343}" destId="{B654B94D-231F-4EE9-ADDD-DEC12E43B03D}" srcOrd="0" destOrd="6" presId="urn:microsoft.com/office/officeart/2005/8/layout/vList2"/>
    <dgm:cxn modelId="{C0CB498A-28ED-4CD9-BF6A-BDDD661D5370}" srcId="{5A0A26DE-32F2-4413-B9FF-7DF3812C4AFF}" destId="{5C1A2A1F-9D4E-472C-9E07-5DE12C947247}" srcOrd="0" destOrd="0" parTransId="{D5EC87E6-75F5-47EA-A139-DEF8A0A1E0D5}" sibTransId="{79BB3471-B976-4A05-8FC8-5E323734A08C}"/>
    <dgm:cxn modelId="{6268078E-8D3A-40C0-A675-B38F784553FA}" type="presOf" srcId="{4902F521-0105-474A-9104-EFDD65BE13E7}" destId="{B654B94D-231F-4EE9-ADDD-DEC12E43B03D}" srcOrd="0" destOrd="0" presId="urn:microsoft.com/office/officeart/2005/8/layout/vList2"/>
    <dgm:cxn modelId="{7F0165AD-E605-4BD8-A241-6DD4DCF6B1A7}" srcId="{5A0A26DE-32F2-4413-B9FF-7DF3812C4AFF}" destId="{53EF9B93-CA1C-4BAB-8924-ABF0120B5A45}" srcOrd="4" destOrd="0" parTransId="{839C0929-BBBF-4271-94A1-0CD087840171}" sibTransId="{A7807437-D0E3-4602-AB5B-989BF96BD046}"/>
    <dgm:cxn modelId="{1FC7DFB0-3E80-4B67-9080-FE16C5DD5B4F}" srcId="{5A0A26DE-32F2-4413-B9FF-7DF3812C4AFF}" destId="{2D8D794F-453F-47FA-83AA-A130D6842509}" srcOrd="1" destOrd="0" parTransId="{51E604BA-8B5C-4364-A36A-7B81AA16CF23}" sibTransId="{5AACEDB6-C5F2-4349-B7D8-F6048872C382}"/>
    <dgm:cxn modelId="{335780B7-34B3-48A8-B000-34CC866054A2}" type="presOf" srcId="{93CDF8FA-40A3-4F65-81D2-8375C4003A5D}" destId="{B654B94D-231F-4EE9-ADDD-DEC12E43B03D}" srcOrd="0" destOrd="2" presId="urn:microsoft.com/office/officeart/2005/8/layout/vList2"/>
    <dgm:cxn modelId="{5E5F10BE-14B3-43C5-B286-A6EE8BCC9AE2}" srcId="{69BF228F-C457-436D-AC23-C935D367A350}" destId="{639FE796-D11A-4EDE-8C46-129C231CAE1F}" srcOrd="4" destOrd="0" parTransId="{870523BA-C60F-4053-BD63-FBBF3102CD3C}" sibTransId="{0B84281E-3D4D-49AD-AD8F-97E0BF9A356A}"/>
    <dgm:cxn modelId="{74C4F5C4-B351-435E-8C63-D8E4068717E3}" type="presOf" srcId="{5C1A2A1F-9D4E-472C-9E07-5DE12C947247}" destId="{A0C90EDC-5E8C-4C54-8D5F-471EE1F36097}" srcOrd="0" destOrd="0" presId="urn:microsoft.com/office/officeart/2005/8/layout/vList2"/>
    <dgm:cxn modelId="{E4BD77C5-B9FF-4619-ADC7-4CD28254E65D}" srcId="{69BF228F-C457-436D-AC23-C935D367A350}" destId="{4902F521-0105-474A-9104-EFDD65BE13E7}" srcOrd="0" destOrd="0" parTransId="{CE4646B6-7C0E-4CD1-B792-2FFFA6ABDF2D}" sibTransId="{F227C55E-1607-42A8-AEE8-8DF65EB600A3}"/>
    <dgm:cxn modelId="{2FDEF3C8-B0CA-433E-A90D-297020F4180A}" srcId="{69BF228F-C457-436D-AC23-C935D367A350}" destId="{27C6729F-956D-4783-9FB1-4D8B6B708387}" srcOrd="3" destOrd="0" parTransId="{99C1EA5F-6E27-4708-BC06-9E960DBA6E2D}" sibTransId="{4568E6B6-2AC2-4A19-82C6-4D89A2AB4FCD}"/>
    <dgm:cxn modelId="{669460DD-7D72-4EE3-B11D-123764D82B4B}" type="presOf" srcId="{53EF9B93-CA1C-4BAB-8924-ABF0120B5A45}" destId="{A0C90EDC-5E8C-4C54-8D5F-471EE1F36097}" srcOrd="0" destOrd="4" presId="urn:microsoft.com/office/officeart/2005/8/layout/vList2"/>
    <dgm:cxn modelId="{926753E6-DA2C-4A19-A43B-D524E390663A}" type="presOf" srcId="{5A0A26DE-32F2-4413-B9FF-7DF3812C4AFF}" destId="{4CF44E05-A2A8-4C87-8956-933504D7DE35}" srcOrd="0" destOrd="0" presId="urn:microsoft.com/office/officeart/2005/8/layout/vList2"/>
    <dgm:cxn modelId="{B48F26E9-413D-41CD-AE5C-6185C4431561}" type="presOf" srcId="{B0977E21-3D10-40FA-A10E-FDD1CEC14E30}" destId="{F982EA2C-34F5-453E-9ABC-619CBBBE0735}" srcOrd="0" destOrd="0" presId="urn:microsoft.com/office/officeart/2005/8/layout/vList2"/>
    <dgm:cxn modelId="{20FEF2EF-1F07-4A47-B4FA-4550B54F9C2D}" type="presOf" srcId="{DE178691-AA72-4805-8934-8D64755EF675}" destId="{A0C90EDC-5E8C-4C54-8D5F-471EE1F36097}" srcOrd="0" destOrd="2" presId="urn:microsoft.com/office/officeart/2005/8/layout/vList2"/>
    <dgm:cxn modelId="{D6C699FE-2230-4B64-9B96-4FD6ED75806F}" srcId="{5A0A26DE-32F2-4413-B9FF-7DF3812C4AFF}" destId="{DE178691-AA72-4805-8934-8D64755EF675}" srcOrd="2" destOrd="0" parTransId="{6CE60A08-0953-4AC4-927F-6995F854D175}" sibTransId="{4EA12FF3-8615-4E4D-B8DF-D63D6AD406CA}"/>
    <dgm:cxn modelId="{987213D5-CD17-4018-A1E5-0EC0B5D28693}" type="presParOf" srcId="{1008E82B-FDCF-4424-978C-372E14EA24C7}" destId="{B653F9D9-1C60-4522-941A-E367350509A1}" srcOrd="0" destOrd="0" presId="urn:microsoft.com/office/officeart/2005/8/layout/vList2"/>
    <dgm:cxn modelId="{972C3081-49B7-4841-BFF4-331225C4C2A4}" type="presParOf" srcId="{1008E82B-FDCF-4424-978C-372E14EA24C7}" destId="{B654B94D-231F-4EE9-ADDD-DEC12E43B03D}" srcOrd="1" destOrd="0" presId="urn:microsoft.com/office/officeart/2005/8/layout/vList2"/>
    <dgm:cxn modelId="{1FEC15DE-8D79-4573-BDCB-F8000D389B1D}" type="presParOf" srcId="{1008E82B-FDCF-4424-978C-372E14EA24C7}" destId="{F982EA2C-34F5-453E-9ABC-619CBBBE0735}" srcOrd="2" destOrd="0" presId="urn:microsoft.com/office/officeart/2005/8/layout/vList2"/>
    <dgm:cxn modelId="{61398BCE-0A6B-4B26-9E1D-ACCC91DFCD97}" type="presParOf" srcId="{1008E82B-FDCF-4424-978C-372E14EA24C7}" destId="{6A6F8AC5-9F53-46F6-8201-843CCDEFD60F}" srcOrd="3" destOrd="0" presId="urn:microsoft.com/office/officeart/2005/8/layout/vList2"/>
    <dgm:cxn modelId="{27BEE7F6-7622-42F6-B713-F5AAEAD51401}" type="presParOf" srcId="{1008E82B-FDCF-4424-978C-372E14EA24C7}" destId="{4CF44E05-A2A8-4C87-8956-933504D7DE35}" srcOrd="4" destOrd="0" presId="urn:microsoft.com/office/officeart/2005/8/layout/vList2"/>
    <dgm:cxn modelId="{BB31249E-BD91-4CDB-8F1D-61A8524829CA}" type="presParOf" srcId="{1008E82B-FDCF-4424-978C-372E14EA24C7}" destId="{A0C90EDC-5E8C-4C54-8D5F-471EE1F3609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1FA7FA-851D-412C-8571-5D40F51BC3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BA4F120-2BF1-4A2F-A87F-B036AF609BE7}">
      <dgm:prSet/>
      <dgm:spPr/>
      <dgm:t>
        <a:bodyPr/>
        <a:lstStyle/>
        <a:p>
          <a:r>
            <a:rPr lang="en-US"/>
            <a:t>Clinical Case-Control study at UofL Health in Dr. Kavalukas’ colorectal surgery clinic (August 2023 - present)</a:t>
          </a:r>
        </a:p>
      </dgm:t>
    </dgm:pt>
    <dgm:pt modelId="{E2298C63-2C11-4B2E-9773-875A62B7E05E}" type="parTrans" cxnId="{FE7622D3-D98E-419D-B4D9-DDF2F737C0A3}">
      <dgm:prSet/>
      <dgm:spPr/>
      <dgm:t>
        <a:bodyPr/>
        <a:lstStyle/>
        <a:p>
          <a:endParaRPr lang="en-US"/>
        </a:p>
      </dgm:t>
    </dgm:pt>
    <dgm:pt modelId="{DF5B4376-9AE9-456B-9151-EFEB8FB12E91}" type="sibTrans" cxnId="{FE7622D3-D98E-419D-B4D9-DDF2F737C0A3}">
      <dgm:prSet/>
      <dgm:spPr/>
      <dgm:t>
        <a:bodyPr/>
        <a:lstStyle/>
        <a:p>
          <a:endParaRPr lang="en-US"/>
        </a:p>
      </dgm:t>
    </dgm:pt>
    <dgm:pt modelId="{2C9F10D9-7D99-4DBD-9BA9-121C232A81AC}">
      <dgm:prSet/>
      <dgm:spPr/>
      <dgm:t>
        <a:bodyPr/>
        <a:lstStyle/>
        <a:p>
          <a:r>
            <a:rPr lang="en-US"/>
            <a:t>Controls: Surgery Patients without CRC</a:t>
          </a:r>
        </a:p>
      </dgm:t>
    </dgm:pt>
    <dgm:pt modelId="{F8788F49-3ED9-4876-820C-3421F9338863}" type="parTrans" cxnId="{94E3F4F7-6F42-4DB2-A49D-F6D186981D39}">
      <dgm:prSet/>
      <dgm:spPr/>
      <dgm:t>
        <a:bodyPr/>
        <a:lstStyle/>
        <a:p>
          <a:endParaRPr lang="en-US"/>
        </a:p>
      </dgm:t>
    </dgm:pt>
    <dgm:pt modelId="{9AF4ABB8-A14D-4B0A-BC25-1E0DACBEE56F}" type="sibTrans" cxnId="{94E3F4F7-6F42-4DB2-A49D-F6D186981D39}">
      <dgm:prSet/>
      <dgm:spPr/>
      <dgm:t>
        <a:bodyPr/>
        <a:lstStyle/>
        <a:p>
          <a:endParaRPr lang="en-US"/>
        </a:p>
      </dgm:t>
    </dgm:pt>
    <dgm:pt modelId="{B9FE6828-3F32-491A-A1BF-B56D7FD66EA2}">
      <dgm:prSet/>
      <dgm:spPr/>
      <dgm:t>
        <a:bodyPr/>
        <a:lstStyle/>
        <a:p>
          <a:r>
            <a:rPr lang="en-US"/>
            <a:t>Cases: Patients with CRC</a:t>
          </a:r>
        </a:p>
      </dgm:t>
    </dgm:pt>
    <dgm:pt modelId="{F933170D-22C1-4DB3-9D6A-751417D4C5D6}" type="parTrans" cxnId="{FAB16812-D61D-48AD-86F3-28F957FC7364}">
      <dgm:prSet/>
      <dgm:spPr/>
      <dgm:t>
        <a:bodyPr/>
        <a:lstStyle/>
        <a:p>
          <a:endParaRPr lang="en-US"/>
        </a:p>
      </dgm:t>
    </dgm:pt>
    <dgm:pt modelId="{FD12AD8D-F901-4B15-8E2D-D5EF2193FC39}" type="sibTrans" cxnId="{FAB16812-D61D-48AD-86F3-28F957FC7364}">
      <dgm:prSet/>
      <dgm:spPr/>
      <dgm:t>
        <a:bodyPr/>
        <a:lstStyle/>
        <a:p>
          <a:endParaRPr lang="en-US"/>
        </a:p>
      </dgm:t>
    </dgm:pt>
    <dgm:pt modelId="{A9D8011D-50B7-4BE0-B13B-0DB7E2CE566D}">
      <dgm:prSet/>
      <dgm:spPr/>
      <dgm:t>
        <a:bodyPr/>
        <a:lstStyle/>
        <a:p>
          <a:r>
            <a:rPr lang="en-US"/>
            <a:t>Exposure of interest: heavy metals in blood, urine</a:t>
          </a:r>
        </a:p>
      </dgm:t>
    </dgm:pt>
    <dgm:pt modelId="{0B5014D9-6967-4B35-A31C-1D8BD17203B9}" type="parTrans" cxnId="{C1D04BA2-CBF7-41FC-B339-B1C239E3D4C6}">
      <dgm:prSet/>
      <dgm:spPr/>
      <dgm:t>
        <a:bodyPr/>
        <a:lstStyle/>
        <a:p>
          <a:endParaRPr lang="en-US"/>
        </a:p>
      </dgm:t>
    </dgm:pt>
    <dgm:pt modelId="{9FB3AEC8-86C7-4253-AFCA-C3A237CCDD69}" type="sibTrans" cxnId="{C1D04BA2-CBF7-41FC-B339-B1C239E3D4C6}">
      <dgm:prSet/>
      <dgm:spPr/>
      <dgm:t>
        <a:bodyPr/>
        <a:lstStyle/>
        <a:p>
          <a:endParaRPr lang="en-US"/>
        </a:p>
      </dgm:t>
    </dgm:pt>
    <dgm:pt modelId="{1147CD71-BA77-4658-B422-C3C536EF4562}">
      <dgm:prSet/>
      <dgm:spPr/>
      <dgm:t>
        <a:bodyPr/>
        <a:lstStyle/>
        <a:p>
          <a:r>
            <a:rPr lang="en-US"/>
            <a:t>Detailed 8-page questionnaire on:</a:t>
          </a:r>
        </a:p>
      </dgm:t>
    </dgm:pt>
    <dgm:pt modelId="{DA7D3491-BD32-4886-986C-2766FACF4B34}" type="parTrans" cxnId="{B60A06DA-DA48-4266-879B-B25BAEDAB218}">
      <dgm:prSet/>
      <dgm:spPr/>
      <dgm:t>
        <a:bodyPr/>
        <a:lstStyle/>
        <a:p>
          <a:endParaRPr lang="en-US"/>
        </a:p>
      </dgm:t>
    </dgm:pt>
    <dgm:pt modelId="{5900D141-D1C7-4E6B-A2FD-D9D56CC0AEF2}" type="sibTrans" cxnId="{B60A06DA-DA48-4266-879B-B25BAEDAB218}">
      <dgm:prSet/>
      <dgm:spPr/>
      <dgm:t>
        <a:bodyPr/>
        <a:lstStyle/>
        <a:p>
          <a:endParaRPr lang="en-US"/>
        </a:p>
      </dgm:t>
    </dgm:pt>
    <dgm:pt modelId="{08D21062-6B4A-4770-92A9-5D0EFC9170D0}">
      <dgm:prSet/>
      <dgm:spPr/>
      <dgm:t>
        <a:bodyPr/>
        <a:lstStyle/>
        <a:p>
          <a:r>
            <a:rPr lang="en-US"/>
            <a:t>Demographics </a:t>
          </a:r>
        </a:p>
      </dgm:t>
    </dgm:pt>
    <dgm:pt modelId="{4380A821-64E4-4C51-BC08-DF1AE0257321}" type="parTrans" cxnId="{395EF094-2EE3-4545-8803-EE74868F500F}">
      <dgm:prSet/>
      <dgm:spPr/>
      <dgm:t>
        <a:bodyPr/>
        <a:lstStyle/>
        <a:p>
          <a:endParaRPr lang="en-US"/>
        </a:p>
      </dgm:t>
    </dgm:pt>
    <dgm:pt modelId="{8875E308-848A-4B85-9E16-0E2FFABF44B7}" type="sibTrans" cxnId="{395EF094-2EE3-4545-8803-EE74868F500F}">
      <dgm:prSet/>
      <dgm:spPr/>
      <dgm:t>
        <a:bodyPr/>
        <a:lstStyle/>
        <a:p>
          <a:endParaRPr lang="en-US"/>
        </a:p>
      </dgm:t>
    </dgm:pt>
    <dgm:pt modelId="{3A0D8C41-32F9-4537-8F40-82E2B6BFCBDC}">
      <dgm:prSet/>
      <dgm:spPr/>
      <dgm:t>
        <a:bodyPr/>
        <a:lstStyle/>
        <a:p>
          <a:r>
            <a:rPr lang="en-US"/>
            <a:t>Current residence and Residential history</a:t>
          </a:r>
        </a:p>
      </dgm:t>
    </dgm:pt>
    <dgm:pt modelId="{F108C076-8618-455C-A216-8A49CDEB3081}" type="parTrans" cxnId="{9DB2B5F3-8C3C-4413-BEBE-1D434E362EAA}">
      <dgm:prSet/>
      <dgm:spPr/>
      <dgm:t>
        <a:bodyPr/>
        <a:lstStyle/>
        <a:p>
          <a:endParaRPr lang="en-US"/>
        </a:p>
      </dgm:t>
    </dgm:pt>
    <dgm:pt modelId="{DE432F8D-25EB-439F-8F57-9AA7C56A3BB4}" type="sibTrans" cxnId="{9DB2B5F3-8C3C-4413-BEBE-1D434E362EAA}">
      <dgm:prSet/>
      <dgm:spPr/>
      <dgm:t>
        <a:bodyPr/>
        <a:lstStyle/>
        <a:p>
          <a:endParaRPr lang="en-US"/>
        </a:p>
      </dgm:t>
    </dgm:pt>
    <dgm:pt modelId="{EA95619B-CFAD-49CD-AA28-1F1ABC9D420D}">
      <dgm:prSet/>
      <dgm:spPr/>
      <dgm:t>
        <a:bodyPr/>
        <a:lstStyle/>
        <a:p>
          <a:r>
            <a:rPr lang="en-US"/>
            <a:t>Housing information</a:t>
          </a:r>
        </a:p>
      </dgm:t>
    </dgm:pt>
    <dgm:pt modelId="{F4317219-66B7-46F1-BC94-9339F6CBCD12}" type="parTrans" cxnId="{C6A81203-1DAE-4679-A803-CB86A707DF25}">
      <dgm:prSet/>
      <dgm:spPr/>
      <dgm:t>
        <a:bodyPr/>
        <a:lstStyle/>
        <a:p>
          <a:endParaRPr lang="en-US"/>
        </a:p>
      </dgm:t>
    </dgm:pt>
    <dgm:pt modelId="{9B9F0DD4-8475-4FA0-82E2-5ADF530701C9}" type="sibTrans" cxnId="{C6A81203-1DAE-4679-A803-CB86A707DF25}">
      <dgm:prSet/>
      <dgm:spPr/>
      <dgm:t>
        <a:bodyPr/>
        <a:lstStyle/>
        <a:p>
          <a:endParaRPr lang="en-US"/>
        </a:p>
      </dgm:t>
    </dgm:pt>
    <dgm:pt modelId="{C20206F5-191A-42E5-B076-006D87B53383}">
      <dgm:prSet/>
      <dgm:spPr/>
      <dgm:t>
        <a:bodyPr/>
        <a:lstStyle/>
        <a:p>
          <a:r>
            <a:rPr lang="en-US"/>
            <a:t>Colon health history</a:t>
          </a:r>
        </a:p>
      </dgm:t>
    </dgm:pt>
    <dgm:pt modelId="{285E5E4D-2F9F-4599-B006-5A8FA68BFD88}" type="parTrans" cxnId="{A777755C-F121-4020-B90F-B4AAD82C8141}">
      <dgm:prSet/>
      <dgm:spPr/>
      <dgm:t>
        <a:bodyPr/>
        <a:lstStyle/>
        <a:p>
          <a:endParaRPr lang="en-US"/>
        </a:p>
      </dgm:t>
    </dgm:pt>
    <dgm:pt modelId="{D56F877B-E549-4A4B-ADA0-DE20D97CA8E2}" type="sibTrans" cxnId="{A777755C-F121-4020-B90F-B4AAD82C8141}">
      <dgm:prSet/>
      <dgm:spPr/>
      <dgm:t>
        <a:bodyPr/>
        <a:lstStyle/>
        <a:p>
          <a:endParaRPr lang="en-US"/>
        </a:p>
      </dgm:t>
    </dgm:pt>
    <dgm:pt modelId="{CB3984F0-8AB4-421C-9CCF-0D5BF6181840}">
      <dgm:prSet/>
      <dgm:spPr/>
      <dgm:t>
        <a:bodyPr/>
        <a:lstStyle/>
        <a:p>
          <a:r>
            <a:rPr lang="en-US"/>
            <a:t>Socio-economic status markers</a:t>
          </a:r>
        </a:p>
      </dgm:t>
    </dgm:pt>
    <dgm:pt modelId="{E4E39C9F-8C54-4143-B594-4A28F6B26A6D}" type="parTrans" cxnId="{54E4F02F-1D74-443C-9654-1514D46E4610}">
      <dgm:prSet/>
      <dgm:spPr/>
      <dgm:t>
        <a:bodyPr/>
        <a:lstStyle/>
        <a:p>
          <a:endParaRPr lang="en-US"/>
        </a:p>
      </dgm:t>
    </dgm:pt>
    <dgm:pt modelId="{6A1F1298-9254-4EC2-8A03-4AB2B958DE50}" type="sibTrans" cxnId="{54E4F02F-1D74-443C-9654-1514D46E4610}">
      <dgm:prSet/>
      <dgm:spPr/>
      <dgm:t>
        <a:bodyPr/>
        <a:lstStyle/>
        <a:p>
          <a:endParaRPr lang="en-US"/>
        </a:p>
      </dgm:t>
    </dgm:pt>
    <dgm:pt modelId="{9EE002DA-3FD5-419D-A8F5-1A693A1ACFC3}">
      <dgm:prSet/>
      <dgm:spPr/>
      <dgm:t>
        <a:bodyPr/>
        <a:lstStyle/>
        <a:p>
          <a:r>
            <a:rPr lang="en-US"/>
            <a:t>BMI, Smoking, Physical activity </a:t>
          </a:r>
        </a:p>
      </dgm:t>
    </dgm:pt>
    <dgm:pt modelId="{36B0C44C-E6E7-4123-8CBA-734B72CEB180}" type="parTrans" cxnId="{2938B273-3D85-4B3C-BE24-FE4F2D4C149F}">
      <dgm:prSet/>
      <dgm:spPr/>
      <dgm:t>
        <a:bodyPr/>
        <a:lstStyle/>
        <a:p>
          <a:endParaRPr lang="en-US"/>
        </a:p>
      </dgm:t>
    </dgm:pt>
    <dgm:pt modelId="{5FE6BED5-BE9D-4210-81A1-A27463D67F65}" type="sibTrans" cxnId="{2938B273-3D85-4B3C-BE24-FE4F2D4C149F}">
      <dgm:prSet/>
      <dgm:spPr/>
      <dgm:t>
        <a:bodyPr/>
        <a:lstStyle/>
        <a:p>
          <a:endParaRPr lang="en-US"/>
        </a:p>
      </dgm:t>
    </dgm:pt>
    <dgm:pt modelId="{387A4B49-5914-4D45-95B6-2ED873280ABB}">
      <dgm:prSet/>
      <dgm:spPr/>
      <dgm:t>
        <a:bodyPr/>
        <a:lstStyle/>
        <a:p>
          <a:r>
            <a:rPr lang="en-US"/>
            <a:t>Dietary information</a:t>
          </a:r>
        </a:p>
      </dgm:t>
    </dgm:pt>
    <dgm:pt modelId="{73C2B76D-E6D3-4E0A-AC6A-50720C060E28}" type="parTrans" cxnId="{CF9819A6-A61B-44BD-A6FB-5320F8C9C8BA}">
      <dgm:prSet/>
      <dgm:spPr/>
      <dgm:t>
        <a:bodyPr/>
        <a:lstStyle/>
        <a:p>
          <a:endParaRPr lang="en-US"/>
        </a:p>
      </dgm:t>
    </dgm:pt>
    <dgm:pt modelId="{4DCD1ACD-D97C-4448-86EB-51BFF181D6E2}" type="sibTrans" cxnId="{CF9819A6-A61B-44BD-A6FB-5320F8C9C8BA}">
      <dgm:prSet/>
      <dgm:spPr/>
      <dgm:t>
        <a:bodyPr/>
        <a:lstStyle/>
        <a:p>
          <a:endParaRPr lang="en-US"/>
        </a:p>
      </dgm:t>
    </dgm:pt>
    <dgm:pt modelId="{39BDFE5A-F841-463B-9556-B453BC146313}" type="pres">
      <dgm:prSet presAssocID="{1A1FA7FA-851D-412C-8571-5D40F51BC311}" presName="linear" presStyleCnt="0">
        <dgm:presLayoutVars>
          <dgm:animLvl val="lvl"/>
          <dgm:resizeHandles val="exact"/>
        </dgm:presLayoutVars>
      </dgm:prSet>
      <dgm:spPr/>
    </dgm:pt>
    <dgm:pt modelId="{BE5AF819-6499-4707-B4DD-B2F772158274}" type="pres">
      <dgm:prSet presAssocID="{8BA4F120-2BF1-4A2F-A87F-B036AF609BE7}" presName="parentText" presStyleLbl="node1" presStyleIdx="0" presStyleCnt="2">
        <dgm:presLayoutVars>
          <dgm:chMax val="0"/>
          <dgm:bulletEnabled val="1"/>
        </dgm:presLayoutVars>
      </dgm:prSet>
      <dgm:spPr/>
    </dgm:pt>
    <dgm:pt modelId="{9160B2AD-2E72-4C99-9071-F464B372BBFC}" type="pres">
      <dgm:prSet presAssocID="{8BA4F120-2BF1-4A2F-A87F-B036AF609BE7}" presName="childText" presStyleLbl="revTx" presStyleIdx="0" presStyleCnt="2">
        <dgm:presLayoutVars>
          <dgm:bulletEnabled val="1"/>
        </dgm:presLayoutVars>
      </dgm:prSet>
      <dgm:spPr/>
    </dgm:pt>
    <dgm:pt modelId="{83393887-01EB-483D-A6F9-D8B8D037B28B}" type="pres">
      <dgm:prSet presAssocID="{1147CD71-BA77-4658-B422-C3C536EF4562}" presName="parentText" presStyleLbl="node1" presStyleIdx="1" presStyleCnt="2">
        <dgm:presLayoutVars>
          <dgm:chMax val="0"/>
          <dgm:bulletEnabled val="1"/>
        </dgm:presLayoutVars>
      </dgm:prSet>
      <dgm:spPr/>
    </dgm:pt>
    <dgm:pt modelId="{CFE7CBD9-6FFC-4CF9-84A9-83DAA21D60FC}" type="pres">
      <dgm:prSet presAssocID="{1147CD71-BA77-4658-B422-C3C536EF4562}" presName="childText" presStyleLbl="revTx" presStyleIdx="1" presStyleCnt="2">
        <dgm:presLayoutVars>
          <dgm:bulletEnabled val="1"/>
        </dgm:presLayoutVars>
      </dgm:prSet>
      <dgm:spPr/>
    </dgm:pt>
  </dgm:ptLst>
  <dgm:cxnLst>
    <dgm:cxn modelId="{C6A81203-1DAE-4679-A803-CB86A707DF25}" srcId="{1147CD71-BA77-4658-B422-C3C536EF4562}" destId="{EA95619B-CFAD-49CD-AA28-1F1ABC9D420D}" srcOrd="2" destOrd="0" parTransId="{F4317219-66B7-46F1-BC94-9339F6CBCD12}" sibTransId="{9B9F0DD4-8475-4FA0-82E2-5ADF530701C9}"/>
    <dgm:cxn modelId="{A681960A-0CE5-4B99-AC99-4097394D768B}" type="presOf" srcId="{CB3984F0-8AB4-421C-9CCF-0D5BF6181840}" destId="{CFE7CBD9-6FFC-4CF9-84A9-83DAA21D60FC}" srcOrd="0" destOrd="4" presId="urn:microsoft.com/office/officeart/2005/8/layout/vList2"/>
    <dgm:cxn modelId="{FAB16812-D61D-48AD-86F3-28F957FC7364}" srcId="{8BA4F120-2BF1-4A2F-A87F-B036AF609BE7}" destId="{B9FE6828-3F32-491A-A1BF-B56D7FD66EA2}" srcOrd="1" destOrd="0" parTransId="{F933170D-22C1-4DB3-9D6A-751417D4C5D6}" sibTransId="{FD12AD8D-F901-4B15-8E2D-D5EF2193FC39}"/>
    <dgm:cxn modelId="{0CDABB1C-52BE-4277-A917-7ED62CC98826}" type="presOf" srcId="{9EE002DA-3FD5-419D-A8F5-1A693A1ACFC3}" destId="{CFE7CBD9-6FFC-4CF9-84A9-83DAA21D60FC}" srcOrd="0" destOrd="5" presId="urn:microsoft.com/office/officeart/2005/8/layout/vList2"/>
    <dgm:cxn modelId="{7DDB592B-46FE-4A96-936C-2C85EBDFC4F5}" type="presOf" srcId="{8BA4F120-2BF1-4A2F-A87F-B036AF609BE7}" destId="{BE5AF819-6499-4707-B4DD-B2F772158274}" srcOrd="0" destOrd="0" presId="urn:microsoft.com/office/officeart/2005/8/layout/vList2"/>
    <dgm:cxn modelId="{54E4F02F-1D74-443C-9654-1514D46E4610}" srcId="{1147CD71-BA77-4658-B422-C3C536EF4562}" destId="{CB3984F0-8AB4-421C-9CCF-0D5BF6181840}" srcOrd="4" destOrd="0" parTransId="{E4E39C9F-8C54-4143-B594-4A28F6B26A6D}" sibTransId="{6A1F1298-9254-4EC2-8A03-4AB2B958DE50}"/>
    <dgm:cxn modelId="{5C902830-DC6C-4B80-B1E3-F8106E0C190C}" type="presOf" srcId="{3A0D8C41-32F9-4537-8F40-82E2B6BFCBDC}" destId="{CFE7CBD9-6FFC-4CF9-84A9-83DAA21D60FC}" srcOrd="0" destOrd="1" presId="urn:microsoft.com/office/officeart/2005/8/layout/vList2"/>
    <dgm:cxn modelId="{A777755C-F121-4020-B90F-B4AAD82C8141}" srcId="{1147CD71-BA77-4658-B422-C3C536EF4562}" destId="{C20206F5-191A-42E5-B076-006D87B53383}" srcOrd="3" destOrd="0" parTransId="{285E5E4D-2F9F-4599-B006-5A8FA68BFD88}" sibTransId="{D56F877B-E549-4A4B-ADA0-DE20D97CA8E2}"/>
    <dgm:cxn modelId="{14DBA949-3E63-46FB-9007-63B5F3E9E3FC}" type="presOf" srcId="{1147CD71-BA77-4658-B422-C3C536EF4562}" destId="{83393887-01EB-483D-A6F9-D8B8D037B28B}" srcOrd="0" destOrd="0" presId="urn:microsoft.com/office/officeart/2005/8/layout/vList2"/>
    <dgm:cxn modelId="{6C9BFA4B-BC60-489B-B630-3A13EE5873EB}" type="presOf" srcId="{387A4B49-5914-4D45-95B6-2ED873280ABB}" destId="{CFE7CBD9-6FFC-4CF9-84A9-83DAA21D60FC}" srcOrd="0" destOrd="6" presId="urn:microsoft.com/office/officeart/2005/8/layout/vList2"/>
    <dgm:cxn modelId="{2938B273-3D85-4B3C-BE24-FE4F2D4C149F}" srcId="{1147CD71-BA77-4658-B422-C3C536EF4562}" destId="{9EE002DA-3FD5-419D-A8F5-1A693A1ACFC3}" srcOrd="5" destOrd="0" parTransId="{36B0C44C-E6E7-4123-8CBA-734B72CEB180}" sibTransId="{5FE6BED5-BE9D-4210-81A1-A27463D67F65}"/>
    <dgm:cxn modelId="{30374958-B138-4BA3-A616-8AFD689E727C}" type="presOf" srcId="{1A1FA7FA-851D-412C-8571-5D40F51BC311}" destId="{39BDFE5A-F841-463B-9556-B453BC146313}" srcOrd="0" destOrd="0" presId="urn:microsoft.com/office/officeart/2005/8/layout/vList2"/>
    <dgm:cxn modelId="{B0BF5A82-0077-4922-A72D-8B8D18F6CB2D}" type="presOf" srcId="{2C9F10D9-7D99-4DBD-9BA9-121C232A81AC}" destId="{9160B2AD-2E72-4C99-9071-F464B372BBFC}" srcOrd="0" destOrd="0" presId="urn:microsoft.com/office/officeart/2005/8/layout/vList2"/>
    <dgm:cxn modelId="{395EF094-2EE3-4545-8803-EE74868F500F}" srcId="{1147CD71-BA77-4658-B422-C3C536EF4562}" destId="{08D21062-6B4A-4770-92A9-5D0EFC9170D0}" srcOrd="0" destOrd="0" parTransId="{4380A821-64E4-4C51-BC08-DF1AE0257321}" sibTransId="{8875E308-848A-4B85-9E16-0E2FFABF44B7}"/>
    <dgm:cxn modelId="{0FB226A0-6BCE-44A7-863F-D9B19D4460A2}" type="presOf" srcId="{EA95619B-CFAD-49CD-AA28-1F1ABC9D420D}" destId="{CFE7CBD9-6FFC-4CF9-84A9-83DAA21D60FC}" srcOrd="0" destOrd="2" presId="urn:microsoft.com/office/officeart/2005/8/layout/vList2"/>
    <dgm:cxn modelId="{C1D04BA2-CBF7-41FC-B339-B1C239E3D4C6}" srcId="{8BA4F120-2BF1-4A2F-A87F-B036AF609BE7}" destId="{A9D8011D-50B7-4BE0-B13B-0DB7E2CE566D}" srcOrd="2" destOrd="0" parTransId="{0B5014D9-6967-4B35-A31C-1D8BD17203B9}" sibTransId="{9FB3AEC8-86C7-4253-AFCA-C3A237CCDD69}"/>
    <dgm:cxn modelId="{CF9819A6-A61B-44BD-A6FB-5320F8C9C8BA}" srcId="{1147CD71-BA77-4658-B422-C3C536EF4562}" destId="{387A4B49-5914-4D45-95B6-2ED873280ABB}" srcOrd="6" destOrd="0" parTransId="{73C2B76D-E6D3-4E0A-AC6A-50720C060E28}" sibTransId="{4DCD1ACD-D97C-4448-86EB-51BFF181D6E2}"/>
    <dgm:cxn modelId="{0E106DC2-7FAE-4B9B-8EF1-9A4FCD34D718}" type="presOf" srcId="{B9FE6828-3F32-491A-A1BF-B56D7FD66EA2}" destId="{9160B2AD-2E72-4C99-9071-F464B372BBFC}" srcOrd="0" destOrd="1" presId="urn:microsoft.com/office/officeart/2005/8/layout/vList2"/>
    <dgm:cxn modelId="{FE7622D3-D98E-419D-B4D9-DDF2F737C0A3}" srcId="{1A1FA7FA-851D-412C-8571-5D40F51BC311}" destId="{8BA4F120-2BF1-4A2F-A87F-B036AF609BE7}" srcOrd="0" destOrd="0" parTransId="{E2298C63-2C11-4B2E-9773-875A62B7E05E}" sibTransId="{DF5B4376-9AE9-456B-9151-EFEB8FB12E91}"/>
    <dgm:cxn modelId="{B60A06DA-DA48-4266-879B-B25BAEDAB218}" srcId="{1A1FA7FA-851D-412C-8571-5D40F51BC311}" destId="{1147CD71-BA77-4658-B422-C3C536EF4562}" srcOrd="1" destOrd="0" parTransId="{DA7D3491-BD32-4886-986C-2766FACF4B34}" sibTransId="{5900D141-D1C7-4E6B-A2FD-D9D56CC0AEF2}"/>
    <dgm:cxn modelId="{6C54E3DC-0F41-4E9D-91B4-83DB19777547}" type="presOf" srcId="{C20206F5-191A-42E5-B076-006D87B53383}" destId="{CFE7CBD9-6FFC-4CF9-84A9-83DAA21D60FC}" srcOrd="0" destOrd="3" presId="urn:microsoft.com/office/officeart/2005/8/layout/vList2"/>
    <dgm:cxn modelId="{DD9E61E3-DFF7-43B9-989A-832C0B570A2C}" type="presOf" srcId="{A9D8011D-50B7-4BE0-B13B-0DB7E2CE566D}" destId="{9160B2AD-2E72-4C99-9071-F464B372BBFC}" srcOrd="0" destOrd="2" presId="urn:microsoft.com/office/officeart/2005/8/layout/vList2"/>
    <dgm:cxn modelId="{9F07FBF2-B24B-4752-826A-088256AB7DBF}" type="presOf" srcId="{08D21062-6B4A-4770-92A9-5D0EFC9170D0}" destId="{CFE7CBD9-6FFC-4CF9-84A9-83DAA21D60FC}" srcOrd="0" destOrd="0" presId="urn:microsoft.com/office/officeart/2005/8/layout/vList2"/>
    <dgm:cxn modelId="{9DB2B5F3-8C3C-4413-BEBE-1D434E362EAA}" srcId="{1147CD71-BA77-4658-B422-C3C536EF4562}" destId="{3A0D8C41-32F9-4537-8F40-82E2B6BFCBDC}" srcOrd="1" destOrd="0" parTransId="{F108C076-8618-455C-A216-8A49CDEB3081}" sibTransId="{DE432F8D-25EB-439F-8F57-9AA7C56A3BB4}"/>
    <dgm:cxn modelId="{94E3F4F7-6F42-4DB2-A49D-F6D186981D39}" srcId="{8BA4F120-2BF1-4A2F-A87F-B036AF609BE7}" destId="{2C9F10D9-7D99-4DBD-9BA9-121C232A81AC}" srcOrd="0" destOrd="0" parTransId="{F8788F49-3ED9-4876-820C-3421F9338863}" sibTransId="{9AF4ABB8-A14D-4B0A-BC25-1E0DACBEE56F}"/>
    <dgm:cxn modelId="{825A341A-2D96-4288-8F96-0571035057A3}" type="presParOf" srcId="{39BDFE5A-F841-463B-9556-B453BC146313}" destId="{BE5AF819-6499-4707-B4DD-B2F772158274}" srcOrd="0" destOrd="0" presId="urn:microsoft.com/office/officeart/2005/8/layout/vList2"/>
    <dgm:cxn modelId="{D47E963C-DC2D-4BF9-8D84-0D081C3AF95F}" type="presParOf" srcId="{39BDFE5A-F841-463B-9556-B453BC146313}" destId="{9160B2AD-2E72-4C99-9071-F464B372BBFC}" srcOrd="1" destOrd="0" presId="urn:microsoft.com/office/officeart/2005/8/layout/vList2"/>
    <dgm:cxn modelId="{2520FEAF-F5AA-4CD0-BF1D-B7C4E2FBE603}" type="presParOf" srcId="{39BDFE5A-F841-463B-9556-B453BC146313}" destId="{83393887-01EB-483D-A6F9-D8B8D037B28B}" srcOrd="2" destOrd="0" presId="urn:microsoft.com/office/officeart/2005/8/layout/vList2"/>
    <dgm:cxn modelId="{9DB0CB40-004D-48A4-AADD-E437B7D12F93}" type="presParOf" srcId="{39BDFE5A-F841-463B-9556-B453BC146313}" destId="{CFE7CBD9-6FFC-4CF9-84A9-83DAA21D60F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7BE0F1-9C2D-4FB6-BA15-C7D7ACC018D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652C94D-931A-4D71-9217-598377D45744}">
      <dgm:prSet/>
      <dgm:spPr/>
      <dgm:t>
        <a:bodyPr/>
        <a:lstStyle/>
        <a:p>
          <a:r>
            <a:rPr lang="en-US"/>
            <a:t>REGARDS study</a:t>
          </a:r>
        </a:p>
      </dgm:t>
    </dgm:pt>
    <dgm:pt modelId="{BC8878DE-BC69-4000-BBD2-83A7A6F2801D}" type="parTrans" cxnId="{36EE8353-213D-4337-9E35-7F05D6482D70}">
      <dgm:prSet/>
      <dgm:spPr/>
      <dgm:t>
        <a:bodyPr/>
        <a:lstStyle/>
        <a:p>
          <a:endParaRPr lang="en-US"/>
        </a:p>
      </dgm:t>
    </dgm:pt>
    <dgm:pt modelId="{064566CA-2D24-43D8-8192-CA9E5B038C76}" type="sibTrans" cxnId="{36EE8353-213D-4337-9E35-7F05D6482D70}">
      <dgm:prSet/>
      <dgm:spPr/>
      <dgm:t>
        <a:bodyPr/>
        <a:lstStyle/>
        <a:p>
          <a:endParaRPr lang="en-US"/>
        </a:p>
      </dgm:t>
    </dgm:pt>
    <dgm:pt modelId="{9D2229F6-EE86-4FB6-A96F-FBB0495A7BF8}">
      <dgm:prSet/>
      <dgm:spPr/>
      <dgm:t>
        <a:bodyPr/>
        <a:lstStyle/>
        <a:p>
          <a:r>
            <a:rPr lang="en-US"/>
            <a:t>N</a:t>
          </a:r>
          <a:r>
            <a:rPr lang="en-US" i="0"/>
            <a:t>ational cohort study sponsored by the NIH.</a:t>
          </a:r>
          <a:endParaRPr lang="en-US"/>
        </a:p>
      </dgm:t>
    </dgm:pt>
    <dgm:pt modelId="{67274FC0-A437-45F5-9D86-ECAC9E0A975C}" type="parTrans" cxnId="{6834B4BF-0B42-4BAD-977E-D2FB8DDC3157}">
      <dgm:prSet/>
      <dgm:spPr/>
      <dgm:t>
        <a:bodyPr/>
        <a:lstStyle/>
        <a:p>
          <a:endParaRPr lang="en-US"/>
        </a:p>
      </dgm:t>
    </dgm:pt>
    <dgm:pt modelId="{6C6E6D65-388F-482C-BED6-F611E2116E3C}" type="sibTrans" cxnId="{6834B4BF-0B42-4BAD-977E-D2FB8DDC3157}">
      <dgm:prSet/>
      <dgm:spPr/>
      <dgm:t>
        <a:bodyPr/>
        <a:lstStyle/>
        <a:p>
          <a:endParaRPr lang="en-US"/>
        </a:p>
      </dgm:t>
    </dgm:pt>
    <dgm:pt modelId="{4F584E10-6E6A-422B-91ED-10E34072C539}">
      <dgm:prSet/>
      <dgm:spPr/>
      <dgm:t>
        <a:bodyPr/>
        <a:lstStyle/>
        <a:p>
          <a:r>
            <a:rPr lang="en-US" i="0"/>
            <a:t>Between 2003-2007, the study enrolled 30,239 black and white participants from the continental United States.</a:t>
          </a:r>
          <a:endParaRPr lang="en-US"/>
        </a:p>
      </dgm:t>
    </dgm:pt>
    <dgm:pt modelId="{619EDCE1-B973-4A9A-AB82-D2F9AF250323}" type="parTrans" cxnId="{B7A1C9E5-5E4A-47C0-8D12-4F57C8AED166}">
      <dgm:prSet/>
      <dgm:spPr/>
      <dgm:t>
        <a:bodyPr/>
        <a:lstStyle/>
        <a:p>
          <a:endParaRPr lang="en-US"/>
        </a:p>
      </dgm:t>
    </dgm:pt>
    <dgm:pt modelId="{BBB12308-9D53-4ED8-A1B7-84D7C1E50EF6}" type="sibTrans" cxnId="{B7A1C9E5-5E4A-47C0-8D12-4F57C8AED166}">
      <dgm:prSet/>
      <dgm:spPr/>
      <dgm:t>
        <a:bodyPr/>
        <a:lstStyle/>
        <a:p>
          <a:endParaRPr lang="en-US"/>
        </a:p>
      </dgm:t>
    </dgm:pt>
    <dgm:pt modelId="{E47137EB-90D4-4349-A100-DE7B03B8D0BC}">
      <dgm:prSet/>
      <dgm:spPr/>
      <dgm:t>
        <a:bodyPr/>
        <a:lstStyle/>
        <a:p>
          <a:r>
            <a:rPr lang="en-US"/>
            <a:t>Main outcome: stroke </a:t>
          </a:r>
        </a:p>
      </dgm:t>
    </dgm:pt>
    <dgm:pt modelId="{83EEC110-0F9E-4791-834E-7572850ACC33}" type="parTrans" cxnId="{3E115D8B-62D2-49EC-8FA9-CB7672D18FE5}">
      <dgm:prSet/>
      <dgm:spPr/>
      <dgm:t>
        <a:bodyPr/>
        <a:lstStyle/>
        <a:p>
          <a:endParaRPr lang="en-US"/>
        </a:p>
      </dgm:t>
    </dgm:pt>
    <dgm:pt modelId="{974828D3-A44B-4CB5-B812-84E18703EEC5}" type="sibTrans" cxnId="{3E115D8B-62D2-49EC-8FA9-CB7672D18FE5}">
      <dgm:prSet/>
      <dgm:spPr/>
      <dgm:t>
        <a:bodyPr/>
        <a:lstStyle/>
        <a:p>
          <a:endParaRPr lang="en-US"/>
        </a:p>
      </dgm:t>
    </dgm:pt>
    <dgm:pt modelId="{F2A47F5D-342A-4FD0-B813-3990DC67A21E}">
      <dgm:prSet/>
      <dgm:spPr/>
      <dgm:t>
        <a:bodyPr/>
        <a:lstStyle/>
        <a:p>
          <a:r>
            <a:rPr lang="en-US"/>
            <a:t>Jackson Heart Study</a:t>
          </a:r>
        </a:p>
      </dgm:t>
    </dgm:pt>
    <dgm:pt modelId="{8738EC1F-B19F-46A2-BB6E-981F7CD54544}" type="parTrans" cxnId="{E1A0E7A7-8CC4-4BF3-AE01-D0F346B0D695}">
      <dgm:prSet/>
      <dgm:spPr/>
      <dgm:t>
        <a:bodyPr/>
        <a:lstStyle/>
        <a:p>
          <a:endParaRPr lang="en-US"/>
        </a:p>
      </dgm:t>
    </dgm:pt>
    <dgm:pt modelId="{D6B20CCD-A91C-4358-9370-96EC107ED02A}" type="sibTrans" cxnId="{E1A0E7A7-8CC4-4BF3-AE01-D0F346B0D695}">
      <dgm:prSet/>
      <dgm:spPr/>
      <dgm:t>
        <a:bodyPr/>
        <a:lstStyle/>
        <a:p>
          <a:endParaRPr lang="en-US"/>
        </a:p>
      </dgm:t>
    </dgm:pt>
    <dgm:pt modelId="{32BFD8C6-F44B-4CFE-94A9-328D29642D16}">
      <dgm:prSet/>
      <dgm:spPr/>
      <dgm:t>
        <a:bodyPr/>
        <a:lstStyle/>
        <a:p>
          <a:r>
            <a:rPr lang="en-US"/>
            <a:t>Cohort study of cardiovascular disease among 5300 African-Americans</a:t>
          </a:r>
        </a:p>
      </dgm:t>
    </dgm:pt>
    <dgm:pt modelId="{63D381F9-C8AD-4B0E-BC52-8050184B285E}" type="parTrans" cxnId="{B6E3BC77-E231-486A-9457-1B995CC5BA23}">
      <dgm:prSet/>
      <dgm:spPr/>
      <dgm:t>
        <a:bodyPr/>
        <a:lstStyle/>
        <a:p>
          <a:endParaRPr lang="en-US"/>
        </a:p>
      </dgm:t>
    </dgm:pt>
    <dgm:pt modelId="{D612DE5A-8A2A-4526-8278-F7AE8DC73F7E}" type="sibTrans" cxnId="{B6E3BC77-E231-486A-9457-1B995CC5BA23}">
      <dgm:prSet/>
      <dgm:spPr/>
      <dgm:t>
        <a:bodyPr/>
        <a:lstStyle/>
        <a:p>
          <a:endParaRPr lang="en-US"/>
        </a:p>
      </dgm:t>
    </dgm:pt>
    <dgm:pt modelId="{B9A1E472-E9AE-4F14-BA2B-4CFA29BE50B4}">
      <dgm:prSet/>
      <dgm:spPr/>
      <dgm:t>
        <a:bodyPr/>
        <a:lstStyle/>
        <a:p>
          <a:r>
            <a:rPr lang="en-US"/>
            <a:t>Nurses’ health study</a:t>
          </a:r>
        </a:p>
      </dgm:t>
    </dgm:pt>
    <dgm:pt modelId="{F59F275E-FBF9-4D76-886A-1BEA2109A74E}" type="parTrans" cxnId="{DA547EFE-C862-4D4B-AB24-BD43CA6FBEAC}">
      <dgm:prSet/>
      <dgm:spPr/>
      <dgm:t>
        <a:bodyPr/>
        <a:lstStyle/>
        <a:p>
          <a:endParaRPr lang="en-US"/>
        </a:p>
      </dgm:t>
    </dgm:pt>
    <dgm:pt modelId="{A8E413ED-ECCD-4B9B-8663-D677B0CB44DA}" type="sibTrans" cxnId="{DA547EFE-C862-4D4B-AB24-BD43CA6FBEAC}">
      <dgm:prSet/>
      <dgm:spPr/>
      <dgm:t>
        <a:bodyPr/>
        <a:lstStyle/>
        <a:p>
          <a:endParaRPr lang="en-US"/>
        </a:p>
      </dgm:t>
    </dgm:pt>
    <dgm:pt modelId="{6D290E2E-8267-4FCF-9E25-386BFADAA01A}">
      <dgm:prSet/>
      <dgm:spPr/>
      <dgm:t>
        <a:bodyPr/>
        <a:lstStyle/>
        <a:p>
          <a:r>
            <a:rPr lang="en-US"/>
            <a:t>Women’s health initiative</a:t>
          </a:r>
        </a:p>
      </dgm:t>
    </dgm:pt>
    <dgm:pt modelId="{10089F9F-4423-4725-B1F4-FBB4276AD477}" type="parTrans" cxnId="{E97B1090-280C-4E6F-BAF5-D7EF079C8D64}">
      <dgm:prSet/>
      <dgm:spPr/>
      <dgm:t>
        <a:bodyPr/>
        <a:lstStyle/>
        <a:p>
          <a:endParaRPr lang="en-US"/>
        </a:p>
      </dgm:t>
    </dgm:pt>
    <dgm:pt modelId="{8BF01A62-1FC3-4B72-8670-BB9415BB0DE1}" type="sibTrans" cxnId="{E97B1090-280C-4E6F-BAF5-D7EF079C8D64}">
      <dgm:prSet/>
      <dgm:spPr/>
      <dgm:t>
        <a:bodyPr/>
        <a:lstStyle/>
        <a:p>
          <a:endParaRPr lang="en-US"/>
        </a:p>
      </dgm:t>
    </dgm:pt>
    <dgm:pt modelId="{8337CF88-FC85-4711-84DC-83A424342751}">
      <dgm:prSet/>
      <dgm:spPr/>
      <dgm:t>
        <a:bodyPr/>
        <a:lstStyle/>
        <a:p>
          <a:r>
            <a:rPr lang="en-US"/>
            <a:t>Breast Cancer Health Disparities Study</a:t>
          </a:r>
        </a:p>
      </dgm:t>
    </dgm:pt>
    <dgm:pt modelId="{54FD077F-2D4C-4908-B851-5ADE34EB2BA5}" type="parTrans" cxnId="{D85F9BC9-558E-40FC-B666-6EC8EE5691D1}">
      <dgm:prSet/>
      <dgm:spPr/>
      <dgm:t>
        <a:bodyPr/>
        <a:lstStyle/>
        <a:p>
          <a:endParaRPr lang="en-US"/>
        </a:p>
      </dgm:t>
    </dgm:pt>
    <dgm:pt modelId="{DFE9B2E6-ACF5-42B7-B02C-E7AA55AA3F80}" type="sibTrans" cxnId="{D85F9BC9-558E-40FC-B666-6EC8EE5691D1}">
      <dgm:prSet/>
      <dgm:spPr/>
      <dgm:t>
        <a:bodyPr/>
        <a:lstStyle/>
        <a:p>
          <a:endParaRPr lang="en-US"/>
        </a:p>
      </dgm:t>
    </dgm:pt>
    <dgm:pt modelId="{D6B3879A-9F85-4DDF-A6DB-3A48A88EF86A}">
      <dgm:prSet/>
      <dgm:spPr/>
      <dgm:t>
        <a:bodyPr/>
        <a:lstStyle/>
        <a:p>
          <a:r>
            <a:rPr lang="en-US"/>
            <a:t>4 Corners Cancer Study (Arizona, New Mexico, Utah, Colorado)</a:t>
          </a:r>
        </a:p>
      </dgm:t>
    </dgm:pt>
    <dgm:pt modelId="{E5417A75-633E-4EE1-BA66-D3734E20B45E}" type="parTrans" cxnId="{EE36791F-8804-4A50-B6D9-D057B89543FD}">
      <dgm:prSet/>
      <dgm:spPr/>
      <dgm:t>
        <a:bodyPr/>
        <a:lstStyle/>
        <a:p>
          <a:endParaRPr lang="en-US"/>
        </a:p>
      </dgm:t>
    </dgm:pt>
    <dgm:pt modelId="{236AF6E5-3F5B-45EB-8EEA-B2B455554FE5}" type="sibTrans" cxnId="{EE36791F-8804-4A50-B6D9-D057B89543FD}">
      <dgm:prSet/>
      <dgm:spPr/>
      <dgm:t>
        <a:bodyPr/>
        <a:lstStyle/>
        <a:p>
          <a:endParaRPr lang="en-US"/>
        </a:p>
      </dgm:t>
    </dgm:pt>
    <dgm:pt modelId="{384798E9-C245-4400-88EF-E867E668D758}" type="pres">
      <dgm:prSet presAssocID="{0E7BE0F1-9C2D-4FB6-BA15-C7D7ACC018D3}" presName="linear" presStyleCnt="0">
        <dgm:presLayoutVars>
          <dgm:animLvl val="lvl"/>
          <dgm:resizeHandles val="exact"/>
        </dgm:presLayoutVars>
      </dgm:prSet>
      <dgm:spPr/>
    </dgm:pt>
    <dgm:pt modelId="{96653510-0D6A-4118-8981-B6E6A7FCDB96}" type="pres">
      <dgm:prSet presAssocID="{4652C94D-931A-4D71-9217-598377D45744}" presName="parentText" presStyleLbl="node1" presStyleIdx="0" presStyleCnt="6">
        <dgm:presLayoutVars>
          <dgm:chMax val="0"/>
          <dgm:bulletEnabled val="1"/>
        </dgm:presLayoutVars>
      </dgm:prSet>
      <dgm:spPr/>
    </dgm:pt>
    <dgm:pt modelId="{896C2521-E804-4B9C-A7CD-EE59C7B61879}" type="pres">
      <dgm:prSet presAssocID="{4652C94D-931A-4D71-9217-598377D45744}" presName="childText" presStyleLbl="revTx" presStyleIdx="0" presStyleCnt="2">
        <dgm:presLayoutVars>
          <dgm:bulletEnabled val="1"/>
        </dgm:presLayoutVars>
      </dgm:prSet>
      <dgm:spPr/>
    </dgm:pt>
    <dgm:pt modelId="{6A6DCAD9-EB2B-4635-BA4C-69CB167B4730}" type="pres">
      <dgm:prSet presAssocID="{F2A47F5D-342A-4FD0-B813-3990DC67A21E}" presName="parentText" presStyleLbl="node1" presStyleIdx="1" presStyleCnt="6">
        <dgm:presLayoutVars>
          <dgm:chMax val="0"/>
          <dgm:bulletEnabled val="1"/>
        </dgm:presLayoutVars>
      </dgm:prSet>
      <dgm:spPr/>
    </dgm:pt>
    <dgm:pt modelId="{63810C4D-C3AF-499B-A4CC-8CD339D4740B}" type="pres">
      <dgm:prSet presAssocID="{F2A47F5D-342A-4FD0-B813-3990DC67A21E}" presName="childText" presStyleLbl="revTx" presStyleIdx="1" presStyleCnt="2">
        <dgm:presLayoutVars>
          <dgm:bulletEnabled val="1"/>
        </dgm:presLayoutVars>
      </dgm:prSet>
      <dgm:spPr/>
    </dgm:pt>
    <dgm:pt modelId="{C60B9C28-9F80-4105-9503-4CF7CC624DA1}" type="pres">
      <dgm:prSet presAssocID="{B9A1E472-E9AE-4F14-BA2B-4CFA29BE50B4}" presName="parentText" presStyleLbl="node1" presStyleIdx="2" presStyleCnt="6">
        <dgm:presLayoutVars>
          <dgm:chMax val="0"/>
          <dgm:bulletEnabled val="1"/>
        </dgm:presLayoutVars>
      </dgm:prSet>
      <dgm:spPr/>
    </dgm:pt>
    <dgm:pt modelId="{5F4AFBD6-0B32-4D60-B9CD-AEC5D9E69C73}" type="pres">
      <dgm:prSet presAssocID="{A8E413ED-ECCD-4B9B-8663-D677B0CB44DA}" presName="spacer" presStyleCnt="0"/>
      <dgm:spPr/>
    </dgm:pt>
    <dgm:pt modelId="{3A29FBA3-EA73-426C-AAAD-7403FB0F404F}" type="pres">
      <dgm:prSet presAssocID="{6D290E2E-8267-4FCF-9E25-386BFADAA01A}" presName="parentText" presStyleLbl="node1" presStyleIdx="3" presStyleCnt="6">
        <dgm:presLayoutVars>
          <dgm:chMax val="0"/>
          <dgm:bulletEnabled val="1"/>
        </dgm:presLayoutVars>
      </dgm:prSet>
      <dgm:spPr/>
    </dgm:pt>
    <dgm:pt modelId="{951AD3B6-E111-4D2F-89BE-970917B124CD}" type="pres">
      <dgm:prSet presAssocID="{8BF01A62-1FC3-4B72-8670-BB9415BB0DE1}" presName="spacer" presStyleCnt="0"/>
      <dgm:spPr/>
    </dgm:pt>
    <dgm:pt modelId="{AC77988A-7C6B-46B8-923E-AACEFC6B99E3}" type="pres">
      <dgm:prSet presAssocID="{8337CF88-FC85-4711-84DC-83A424342751}" presName="parentText" presStyleLbl="node1" presStyleIdx="4" presStyleCnt="6">
        <dgm:presLayoutVars>
          <dgm:chMax val="0"/>
          <dgm:bulletEnabled val="1"/>
        </dgm:presLayoutVars>
      </dgm:prSet>
      <dgm:spPr/>
    </dgm:pt>
    <dgm:pt modelId="{8E99697D-2E76-47D0-B9D4-CDD9BC582859}" type="pres">
      <dgm:prSet presAssocID="{DFE9B2E6-ACF5-42B7-B02C-E7AA55AA3F80}" presName="spacer" presStyleCnt="0"/>
      <dgm:spPr/>
    </dgm:pt>
    <dgm:pt modelId="{9C57D2C2-C2C5-42DC-A21B-206226B8F7FA}" type="pres">
      <dgm:prSet presAssocID="{D6B3879A-9F85-4DDF-A6DB-3A48A88EF86A}" presName="parentText" presStyleLbl="node1" presStyleIdx="5" presStyleCnt="6">
        <dgm:presLayoutVars>
          <dgm:chMax val="0"/>
          <dgm:bulletEnabled val="1"/>
        </dgm:presLayoutVars>
      </dgm:prSet>
      <dgm:spPr/>
    </dgm:pt>
  </dgm:ptLst>
  <dgm:cxnLst>
    <dgm:cxn modelId="{EE36791F-8804-4A50-B6D9-D057B89543FD}" srcId="{0E7BE0F1-9C2D-4FB6-BA15-C7D7ACC018D3}" destId="{D6B3879A-9F85-4DDF-A6DB-3A48A88EF86A}" srcOrd="5" destOrd="0" parTransId="{E5417A75-633E-4EE1-BA66-D3734E20B45E}" sibTransId="{236AF6E5-3F5B-45EB-8EEA-B2B455554FE5}"/>
    <dgm:cxn modelId="{8BFF8E2E-2979-423D-9D9A-F5492DD7B6DB}" type="presOf" srcId="{4F584E10-6E6A-422B-91ED-10E34072C539}" destId="{896C2521-E804-4B9C-A7CD-EE59C7B61879}" srcOrd="0" destOrd="1" presId="urn:microsoft.com/office/officeart/2005/8/layout/vList2"/>
    <dgm:cxn modelId="{EB148736-A083-4D22-8135-E34A1333A6BE}" type="presOf" srcId="{4652C94D-931A-4D71-9217-598377D45744}" destId="{96653510-0D6A-4118-8981-B6E6A7FCDB96}" srcOrd="0" destOrd="0" presId="urn:microsoft.com/office/officeart/2005/8/layout/vList2"/>
    <dgm:cxn modelId="{C01D063E-4B18-467A-82CF-4685CCAE1876}" type="presOf" srcId="{8337CF88-FC85-4711-84DC-83A424342751}" destId="{AC77988A-7C6B-46B8-923E-AACEFC6B99E3}" srcOrd="0" destOrd="0" presId="urn:microsoft.com/office/officeart/2005/8/layout/vList2"/>
    <dgm:cxn modelId="{40212860-B997-45D4-8D00-2A38A22C6F84}" type="presOf" srcId="{D6B3879A-9F85-4DDF-A6DB-3A48A88EF86A}" destId="{9C57D2C2-C2C5-42DC-A21B-206226B8F7FA}" srcOrd="0" destOrd="0" presId="urn:microsoft.com/office/officeart/2005/8/layout/vList2"/>
    <dgm:cxn modelId="{DD791866-B308-4938-AF9F-9C652EEB55DD}" type="presOf" srcId="{6D290E2E-8267-4FCF-9E25-386BFADAA01A}" destId="{3A29FBA3-EA73-426C-AAAD-7403FB0F404F}" srcOrd="0" destOrd="0" presId="urn:microsoft.com/office/officeart/2005/8/layout/vList2"/>
    <dgm:cxn modelId="{36EE8353-213D-4337-9E35-7F05D6482D70}" srcId="{0E7BE0F1-9C2D-4FB6-BA15-C7D7ACC018D3}" destId="{4652C94D-931A-4D71-9217-598377D45744}" srcOrd="0" destOrd="0" parTransId="{BC8878DE-BC69-4000-BBD2-83A7A6F2801D}" sibTransId="{064566CA-2D24-43D8-8192-CA9E5B038C76}"/>
    <dgm:cxn modelId="{B6E3BC77-E231-486A-9457-1B995CC5BA23}" srcId="{F2A47F5D-342A-4FD0-B813-3990DC67A21E}" destId="{32BFD8C6-F44B-4CFE-94A9-328D29642D16}" srcOrd="0" destOrd="0" parTransId="{63D381F9-C8AD-4B0E-BC52-8050184B285E}" sibTransId="{D612DE5A-8A2A-4526-8278-F7AE8DC73F7E}"/>
    <dgm:cxn modelId="{3E115D8B-62D2-49EC-8FA9-CB7672D18FE5}" srcId="{4652C94D-931A-4D71-9217-598377D45744}" destId="{E47137EB-90D4-4349-A100-DE7B03B8D0BC}" srcOrd="2" destOrd="0" parTransId="{83EEC110-0F9E-4791-834E-7572850ACC33}" sibTransId="{974828D3-A44B-4CB5-B812-84E18703EEC5}"/>
    <dgm:cxn modelId="{E97B1090-280C-4E6F-BAF5-D7EF079C8D64}" srcId="{0E7BE0F1-9C2D-4FB6-BA15-C7D7ACC018D3}" destId="{6D290E2E-8267-4FCF-9E25-386BFADAA01A}" srcOrd="3" destOrd="0" parTransId="{10089F9F-4423-4725-B1F4-FBB4276AD477}" sibTransId="{8BF01A62-1FC3-4B72-8670-BB9415BB0DE1}"/>
    <dgm:cxn modelId="{D86A9F9E-4B10-4CCC-AF86-3AE72689A060}" type="presOf" srcId="{E47137EB-90D4-4349-A100-DE7B03B8D0BC}" destId="{896C2521-E804-4B9C-A7CD-EE59C7B61879}" srcOrd="0" destOrd="2" presId="urn:microsoft.com/office/officeart/2005/8/layout/vList2"/>
    <dgm:cxn modelId="{8A9F86A5-5CC7-4931-9DCE-58E67639E4A8}" type="presOf" srcId="{9D2229F6-EE86-4FB6-A96F-FBB0495A7BF8}" destId="{896C2521-E804-4B9C-A7CD-EE59C7B61879}" srcOrd="0" destOrd="0" presId="urn:microsoft.com/office/officeart/2005/8/layout/vList2"/>
    <dgm:cxn modelId="{E1A0E7A7-8CC4-4BF3-AE01-D0F346B0D695}" srcId="{0E7BE0F1-9C2D-4FB6-BA15-C7D7ACC018D3}" destId="{F2A47F5D-342A-4FD0-B813-3990DC67A21E}" srcOrd="1" destOrd="0" parTransId="{8738EC1F-B19F-46A2-BB6E-981F7CD54544}" sibTransId="{D6B20CCD-A91C-4358-9370-96EC107ED02A}"/>
    <dgm:cxn modelId="{F30ED7B2-65E1-460A-9986-8A6CF32CE280}" type="presOf" srcId="{B9A1E472-E9AE-4F14-BA2B-4CFA29BE50B4}" destId="{C60B9C28-9F80-4105-9503-4CF7CC624DA1}" srcOrd="0" destOrd="0" presId="urn:microsoft.com/office/officeart/2005/8/layout/vList2"/>
    <dgm:cxn modelId="{04FBEDB2-2435-4F6B-8974-F421079D0CAF}" type="presOf" srcId="{F2A47F5D-342A-4FD0-B813-3990DC67A21E}" destId="{6A6DCAD9-EB2B-4635-BA4C-69CB167B4730}" srcOrd="0" destOrd="0" presId="urn:microsoft.com/office/officeart/2005/8/layout/vList2"/>
    <dgm:cxn modelId="{6834B4BF-0B42-4BAD-977E-D2FB8DDC3157}" srcId="{4652C94D-931A-4D71-9217-598377D45744}" destId="{9D2229F6-EE86-4FB6-A96F-FBB0495A7BF8}" srcOrd="0" destOrd="0" parTransId="{67274FC0-A437-45F5-9D86-ECAC9E0A975C}" sibTransId="{6C6E6D65-388F-482C-BED6-F611E2116E3C}"/>
    <dgm:cxn modelId="{D85F9BC9-558E-40FC-B666-6EC8EE5691D1}" srcId="{0E7BE0F1-9C2D-4FB6-BA15-C7D7ACC018D3}" destId="{8337CF88-FC85-4711-84DC-83A424342751}" srcOrd="4" destOrd="0" parTransId="{54FD077F-2D4C-4908-B851-5ADE34EB2BA5}" sibTransId="{DFE9B2E6-ACF5-42B7-B02C-E7AA55AA3F80}"/>
    <dgm:cxn modelId="{B7A1C9E5-5E4A-47C0-8D12-4F57C8AED166}" srcId="{4652C94D-931A-4D71-9217-598377D45744}" destId="{4F584E10-6E6A-422B-91ED-10E34072C539}" srcOrd="1" destOrd="0" parTransId="{619EDCE1-B973-4A9A-AB82-D2F9AF250323}" sibTransId="{BBB12308-9D53-4ED8-A1B7-84D7C1E50EF6}"/>
    <dgm:cxn modelId="{2C824DED-B43B-4F1F-B0CA-B03DD14A3716}" type="presOf" srcId="{0E7BE0F1-9C2D-4FB6-BA15-C7D7ACC018D3}" destId="{384798E9-C245-4400-88EF-E867E668D758}" srcOrd="0" destOrd="0" presId="urn:microsoft.com/office/officeart/2005/8/layout/vList2"/>
    <dgm:cxn modelId="{830514FB-A6C3-4CC4-B359-587E723CC4B6}" type="presOf" srcId="{32BFD8C6-F44B-4CFE-94A9-328D29642D16}" destId="{63810C4D-C3AF-499B-A4CC-8CD339D4740B}" srcOrd="0" destOrd="0" presId="urn:microsoft.com/office/officeart/2005/8/layout/vList2"/>
    <dgm:cxn modelId="{DA547EFE-C862-4D4B-AB24-BD43CA6FBEAC}" srcId="{0E7BE0F1-9C2D-4FB6-BA15-C7D7ACC018D3}" destId="{B9A1E472-E9AE-4F14-BA2B-4CFA29BE50B4}" srcOrd="2" destOrd="0" parTransId="{F59F275E-FBF9-4D76-886A-1BEA2109A74E}" sibTransId="{A8E413ED-ECCD-4B9B-8663-D677B0CB44DA}"/>
    <dgm:cxn modelId="{83B77002-8946-4C9F-BD71-D0586466F037}" type="presParOf" srcId="{384798E9-C245-4400-88EF-E867E668D758}" destId="{96653510-0D6A-4118-8981-B6E6A7FCDB96}" srcOrd="0" destOrd="0" presId="urn:microsoft.com/office/officeart/2005/8/layout/vList2"/>
    <dgm:cxn modelId="{D1D203E7-4D81-46F9-988F-06BEF31198B9}" type="presParOf" srcId="{384798E9-C245-4400-88EF-E867E668D758}" destId="{896C2521-E804-4B9C-A7CD-EE59C7B61879}" srcOrd="1" destOrd="0" presId="urn:microsoft.com/office/officeart/2005/8/layout/vList2"/>
    <dgm:cxn modelId="{F770044C-3D1E-48BA-ADA8-E68133680294}" type="presParOf" srcId="{384798E9-C245-4400-88EF-E867E668D758}" destId="{6A6DCAD9-EB2B-4635-BA4C-69CB167B4730}" srcOrd="2" destOrd="0" presId="urn:microsoft.com/office/officeart/2005/8/layout/vList2"/>
    <dgm:cxn modelId="{34620C41-5A72-438A-AA9A-616A76119108}" type="presParOf" srcId="{384798E9-C245-4400-88EF-E867E668D758}" destId="{63810C4D-C3AF-499B-A4CC-8CD339D4740B}" srcOrd="3" destOrd="0" presId="urn:microsoft.com/office/officeart/2005/8/layout/vList2"/>
    <dgm:cxn modelId="{EE027AC8-0B43-4EC6-BF32-3C889A8C4E87}" type="presParOf" srcId="{384798E9-C245-4400-88EF-E867E668D758}" destId="{C60B9C28-9F80-4105-9503-4CF7CC624DA1}" srcOrd="4" destOrd="0" presId="urn:microsoft.com/office/officeart/2005/8/layout/vList2"/>
    <dgm:cxn modelId="{C2806438-5D04-40C8-A00F-129274DFF558}" type="presParOf" srcId="{384798E9-C245-4400-88EF-E867E668D758}" destId="{5F4AFBD6-0B32-4D60-B9CD-AEC5D9E69C73}" srcOrd="5" destOrd="0" presId="urn:microsoft.com/office/officeart/2005/8/layout/vList2"/>
    <dgm:cxn modelId="{C44352B6-9D3D-4B46-8EF3-31AC1282293E}" type="presParOf" srcId="{384798E9-C245-4400-88EF-E867E668D758}" destId="{3A29FBA3-EA73-426C-AAAD-7403FB0F404F}" srcOrd="6" destOrd="0" presId="urn:microsoft.com/office/officeart/2005/8/layout/vList2"/>
    <dgm:cxn modelId="{8AAA519D-64B0-4D94-A852-D1C8D7ECA850}" type="presParOf" srcId="{384798E9-C245-4400-88EF-E867E668D758}" destId="{951AD3B6-E111-4D2F-89BE-970917B124CD}" srcOrd="7" destOrd="0" presId="urn:microsoft.com/office/officeart/2005/8/layout/vList2"/>
    <dgm:cxn modelId="{0DC1FB14-AFF4-4891-B740-B599A096B2FC}" type="presParOf" srcId="{384798E9-C245-4400-88EF-E867E668D758}" destId="{AC77988A-7C6B-46B8-923E-AACEFC6B99E3}" srcOrd="8" destOrd="0" presId="urn:microsoft.com/office/officeart/2005/8/layout/vList2"/>
    <dgm:cxn modelId="{BB7A675B-1ABE-4708-B61E-1508FA95AC4E}" type="presParOf" srcId="{384798E9-C245-4400-88EF-E867E668D758}" destId="{8E99697D-2E76-47D0-B9D4-CDD9BC582859}" srcOrd="9" destOrd="0" presId="urn:microsoft.com/office/officeart/2005/8/layout/vList2"/>
    <dgm:cxn modelId="{31D58BF5-58AB-4E35-89D9-269EEFCD39C4}" type="presParOf" srcId="{384798E9-C245-4400-88EF-E867E668D758}" destId="{9C57D2C2-C2C5-42DC-A21B-206226B8F7F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F8D587-0BE5-4750-B404-D86B6FD2D26A}"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4F653A2-FC52-4E8F-8181-B7E9FE881AB0}">
      <dgm:prSet/>
      <dgm:spPr/>
      <dgm:t>
        <a:bodyPr/>
        <a:lstStyle/>
        <a:p>
          <a:r>
            <a:rPr lang="en-US"/>
            <a:t>Big data analytics</a:t>
          </a:r>
        </a:p>
      </dgm:t>
    </dgm:pt>
    <dgm:pt modelId="{22B81B46-B81C-4B5E-B102-12F9EDDD0AB6}" type="parTrans" cxnId="{D56A161B-94DF-47E9-B5DE-BE2007E7305B}">
      <dgm:prSet/>
      <dgm:spPr/>
      <dgm:t>
        <a:bodyPr/>
        <a:lstStyle/>
        <a:p>
          <a:endParaRPr lang="en-US"/>
        </a:p>
      </dgm:t>
    </dgm:pt>
    <dgm:pt modelId="{73D1F638-A15C-4701-9A60-74C43F85393A}" type="sibTrans" cxnId="{D56A161B-94DF-47E9-B5DE-BE2007E7305B}">
      <dgm:prSet/>
      <dgm:spPr/>
      <dgm:t>
        <a:bodyPr/>
        <a:lstStyle/>
        <a:p>
          <a:endParaRPr lang="en-US"/>
        </a:p>
      </dgm:t>
    </dgm:pt>
    <dgm:pt modelId="{2B0D931A-1FAA-452D-AB94-28652C9030E4}">
      <dgm:prSet/>
      <dgm:spPr/>
      <dgm:t>
        <a:bodyPr/>
        <a:lstStyle/>
        <a:p>
          <a:r>
            <a:rPr lang="en-US"/>
            <a:t>Data mining</a:t>
          </a:r>
        </a:p>
      </dgm:t>
    </dgm:pt>
    <dgm:pt modelId="{DB1FAEB5-C43C-4A06-9AA1-F03BA83BF3E5}" type="parTrans" cxnId="{7A959748-8A56-41DE-893E-6D3FF4E667EC}">
      <dgm:prSet/>
      <dgm:spPr/>
      <dgm:t>
        <a:bodyPr/>
        <a:lstStyle/>
        <a:p>
          <a:endParaRPr lang="en-US"/>
        </a:p>
      </dgm:t>
    </dgm:pt>
    <dgm:pt modelId="{F443D998-22EE-4E02-947F-6ABDE0A70577}" type="sibTrans" cxnId="{7A959748-8A56-41DE-893E-6D3FF4E667EC}">
      <dgm:prSet/>
      <dgm:spPr/>
      <dgm:t>
        <a:bodyPr/>
        <a:lstStyle/>
        <a:p>
          <a:endParaRPr lang="en-US"/>
        </a:p>
      </dgm:t>
    </dgm:pt>
    <dgm:pt modelId="{33D486E1-72E7-4B24-A8AC-220561DBB7D5}">
      <dgm:prSet/>
      <dgm:spPr/>
      <dgm:t>
        <a:bodyPr/>
        <a:lstStyle/>
        <a:p>
          <a:r>
            <a:rPr lang="en-US"/>
            <a:t>In-house algorithms to convert ICD codes to indicator values in analytical datasets </a:t>
          </a:r>
        </a:p>
      </dgm:t>
    </dgm:pt>
    <dgm:pt modelId="{7850F0D4-4CA3-46F8-B762-5491C5799222}" type="parTrans" cxnId="{83AF2AAB-CDDE-412F-8C9C-FA68307EA140}">
      <dgm:prSet/>
      <dgm:spPr/>
      <dgm:t>
        <a:bodyPr/>
        <a:lstStyle/>
        <a:p>
          <a:endParaRPr lang="en-US"/>
        </a:p>
      </dgm:t>
    </dgm:pt>
    <dgm:pt modelId="{7BC9626F-0E71-4BF2-B20A-35D9E21C7AA1}" type="sibTrans" cxnId="{83AF2AAB-CDDE-412F-8C9C-FA68307EA140}">
      <dgm:prSet/>
      <dgm:spPr/>
      <dgm:t>
        <a:bodyPr/>
        <a:lstStyle/>
        <a:p>
          <a:endParaRPr lang="en-US"/>
        </a:p>
      </dgm:t>
    </dgm:pt>
    <dgm:pt modelId="{F7CFE8D5-F6DC-49B7-8AA7-9E16DFFC82A1}">
      <dgm:prSet/>
      <dgm:spPr/>
      <dgm:t>
        <a:bodyPr/>
        <a:lstStyle/>
        <a:p>
          <a:r>
            <a:rPr lang="en-US"/>
            <a:t>Cerner dataset (180 million patients)</a:t>
          </a:r>
        </a:p>
      </dgm:t>
    </dgm:pt>
    <dgm:pt modelId="{FE772D62-0690-4FE9-A141-26419A1C2A10}" type="parTrans" cxnId="{A97718D0-904A-4A46-A10A-1F4EF07025E0}">
      <dgm:prSet/>
      <dgm:spPr/>
      <dgm:t>
        <a:bodyPr/>
        <a:lstStyle/>
        <a:p>
          <a:endParaRPr lang="en-US"/>
        </a:p>
      </dgm:t>
    </dgm:pt>
    <dgm:pt modelId="{567163BC-C8AD-49BF-B01D-4374467BA37A}" type="sibTrans" cxnId="{A97718D0-904A-4A46-A10A-1F4EF07025E0}">
      <dgm:prSet/>
      <dgm:spPr/>
      <dgm:t>
        <a:bodyPr/>
        <a:lstStyle/>
        <a:p>
          <a:endParaRPr lang="en-US"/>
        </a:p>
      </dgm:t>
    </dgm:pt>
    <dgm:pt modelId="{45F73EB1-CA64-404E-85C1-4487CDECB2EB}">
      <dgm:prSet/>
      <dgm:spPr/>
      <dgm:t>
        <a:bodyPr/>
        <a:lstStyle/>
        <a:p>
          <a:r>
            <a:rPr lang="en-US"/>
            <a:t>Requires training in relational databases</a:t>
          </a:r>
        </a:p>
      </dgm:t>
    </dgm:pt>
    <dgm:pt modelId="{08CB778A-ACFA-4BD3-8104-CBF035107BE6}" type="parTrans" cxnId="{13D2E862-22AA-4F1D-A3B6-B8EDCC8DCBB2}">
      <dgm:prSet/>
      <dgm:spPr/>
      <dgm:t>
        <a:bodyPr/>
        <a:lstStyle/>
        <a:p>
          <a:endParaRPr lang="en-US"/>
        </a:p>
      </dgm:t>
    </dgm:pt>
    <dgm:pt modelId="{E535D35D-8C68-4CF6-8FFF-2A59AC814E15}" type="sibTrans" cxnId="{13D2E862-22AA-4F1D-A3B6-B8EDCC8DCBB2}">
      <dgm:prSet/>
      <dgm:spPr/>
      <dgm:t>
        <a:bodyPr/>
        <a:lstStyle/>
        <a:p>
          <a:endParaRPr lang="en-US"/>
        </a:p>
      </dgm:t>
    </dgm:pt>
    <dgm:pt modelId="{0472D157-FD1A-4101-9656-1F211742F1DF}">
      <dgm:prSet/>
      <dgm:spPr/>
      <dgm:t>
        <a:bodyPr/>
        <a:lstStyle/>
        <a:p>
          <a:r>
            <a:rPr lang="en-US"/>
            <a:t>Data from 2000-2019</a:t>
          </a:r>
        </a:p>
      </dgm:t>
    </dgm:pt>
    <dgm:pt modelId="{68691157-8AA3-4113-A3C9-9E0077CA51B6}" type="parTrans" cxnId="{1C0B513B-0877-449C-8ABF-701485A23CB0}">
      <dgm:prSet/>
      <dgm:spPr/>
      <dgm:t>
        <a:bodyPr/>
        <a:lstStyle/>
        <a:p>
          <a:endParaRPr lang="en-US"/>
        </a:p>
      </dgm:t>
    </dgm:pt>
    <dgm:pt modelId="{562CB3B8-DE64-4FC8-9F01-7E2C0EE6868B}" type="sibTrans" cxnId="{1C0B513B-0877-449C-8ABF-701485A23CB0}">
      <dgm:prSet/>
      <dgm:spPr/>
      <dgm:t>
        <a:bodyPr/>
        <a:lstStyle/>
        <a:p>
          <a:endParaRPr lang="en-US"/>
        </a:p>
      </dgm:t>
    </dgm:pt>
    <dgm:pt modelId="{93AC465A-1AE0-45E3-8C92-F85F78C40302}">
      <dgm:prSet/>
      <dgm:spPr/>
      <dgm:t>
        <a:bodyPr/>
        <a:lstStyle/>
        <a:p>
          <a:r>
            <a:rPr lang="en-US"/>
            <a:t>Includes labs</a:t>
          </a:r>
        </a:p>
      </dgm:t>
    </dgm:pt>
    <dgm:pt modelId="{19767CA2-19AB-47D1-8397-0D29B6079A04}" type="parTrans" cxnId="{3C20AFFA-EFD3-4D47-A210-370A8ED83F78}">
      <dgm:prSet/>
      <dgm:spPr/>
      <dgm:t>
        <a:bodyPr/>
        <a:lstStyle/>
        <a:p>
          <a:endParaRPr lang="en-US"/>
        </a:p>
      </dgm:t>
    </dgm:pt>
    <dgm:pt modelId="{5F457331-9D18-4D56-8D22-69869257AF86}" type="sibTrans" cxnId="{3C20AFFA-EFD3-4D47-A210-370A8ED83F78}">
      <dgm:prSet/>
      <dgm:spPr/>
      <dgm:t>
        <a:bodyPr/>
        <a:lstStyle/>
        <a:p>
          <a:endParaRPr lang="en-US"/>
        </a:p>
      </dgm:t>
    </dgm:pt>
    <dgm:pt modelId="{F2278929-00DB-41F1-8C36-06108D3A9C56}">
      <dgm:prSet/>
      <dgm:spPr/>
      <dgm:t>
        <a:bodyPr/>
        <a:lstStyle/>
        <a:p>
          <a:r>
            <a:rPr lang="en-US"/>
            <a:t>NHANES data </a:t>
          </a:r>
        </a:p>
      </dgm:t>
    </dgm:pt>
    <dgm:pt modelId="{98439FA8-74C0-40BF-A616-D870D0F2585D}" type="parTrans" cxnId="{C82136E8-73D7-437A-940E-FDCAE6928495}">
      <dgm:prSet/>
      <dgm:spPr/>
      <dgm:t>
        <a:bodyPr/>
        <a:lstStyle/>
        <a:p>
          <a:endParaRPr lang="en-US"/>
        </a:p>
      </dgm:t>
    </dgm:pt>
    <dgm:pt modelId="{9ABFC8F4-DDB2-44AD-B418-17D09CE6AADD}" type="sibTrans" cxnId="{C82136E8-73D7-437A-940E-FDCAE6928495}">
      <dgm:prSet/>
      <dgm:spPr/>
      <dgm:t>
        <a:bodyPr/>
        <a:lstStyle/>
        <a:p>
          <a:endParaRPr lang="en-US"/>
        </a:p>
      </dgm:t>
    </dgm:pt>
    <dgm:pt modelId="{018680B6-AE77-406A-95BC-C9A06E237C5D}">
      <dgm:prSet/>
      <dgm:spPr/>
      <dgm:t>
        <a:bodyPr/>
        <a:lstStyle/>
        <a:p>
          <a:r>
            <a:rPr lang="en-US"/>
            <a:t>HCUP (Healthcare Cost and Utilization Project) – inpatient and outpatient hospitalization data through 2020 </a:t>
          </a:r>
        </a:p>
      </dgm:t>
    </dgm:pt>
    <dgm:pt modelId="{12937EDF-C4A8-4399-BF47-864D53928467}" type="parTrans" cxnId="{21CE3851-124B-4DCC-A746-6C0298D08177}">
      <dgm:prSet/>
      <dgm:spPr/>
      <dgm:t>
        <a:bodyPr/>
        <a:lstStyle/>
        <a:p>
          <a:endParaRPr lang="en-US"/>
        </a:p>
      </dgm:t>
    </dgm:pt>
    <dgm:pt modelId="{DC73EFF2-269F-41AC-AFBA-F54BBE8203D8}" type="sibTrans" cxnId="{21CE3851-124B-4DCC-A746-6C0298D08177}">
      <dgm:prSet/>
      <dgm:spPr/>
      <dgm:t>
        <a:bodyPr/>
        <a:lstStyle/>
        <a:p>
          <a:endParaRPr lang="en-US"/>
        </a:p>
      </dgm:t>
    </dgm:pt>
    <dgm:pt modelId="{AD3FFFAF-7EE4-431C-B240-FB13AC3A9416}" type="pres">
      <dgm:prSet presAssocID="{2DF8D587-0BE5-4750-B404-D86B6FD2D26A}" presName="diagram" presStyleCnt="0">
        <dgm:presLayoutVars>
          <dgm:dir/>
          <dgm:resizeHandles val="exact"/>
        </dgm:presLayoutVars>
      </dgm:prSet>
      <dgm:spPr/>
    </dgm:pt>
    <dgm:pt modelId="{E249FE6C-EE7E-4501-AD63-2FC0FCD0ACCE}" type="pres">
      <dgm:prSet presAssocID="{94F653A2-FC52-4E8F-8181-B7E9FE881AB0}" presName="node" presStyleLbl="node1" presStyleIdx="0" presStyleCnt="6">
        <dgm:presLayoutVars>
          <dgm:bulletEnabled val="1"/>
        </dgm:presLayoutVars>
      </dgm:prSet>
      <dgm:spPr/>
    </dgm:pt>
    <dgm:pt modelId="{D96F02B8-989D-4544-BC71-17664E7D6B24}" type="pres">
      <dgm:prSet presAssocID="{73D1F638-A15C-4701-9A60-74C43F85393A}" presName="sibTrans" presStyleCnt="0"/>
      <dgm:spPr/>
    </dgm:pt>
    <dgm:pt modelId="{11D664FD-1FEB-44AD-BD9E-B932FB57E358}" type="pres">
      <dgm:prSet presAssocID="{2B0D931A-1FAA-452D-AB94-28652C9030E4}" presName="node" presStyleLbl="node1" presStyleIdx="1" presStyleCnt="6">
        <dgm:presLayoutVars>
          <dgm:bulletEnabled val="1"/>
        </dgm:presLayoutVars>
      </dgm:prSet>
      <dgm:spPr/>
    </dgm:pt>
    <dgm:pt modelId="{F27EBE25-3890-4E94-9209-50C3CAE89361}" type="pres">
      <dgm:prSet presAssocID="{F443D998-22EE-4E02-947F-6ABDE0A70577}" presName="sibTrans" presStyleCnt="0"/>
      <dgm:spPr/>
    </dgm:pt>
    <dgm:pt modelId="{8A7727CA-5913-4BB0-8E7C-4C49BDB1752D}" type="pres">
      <dgm:prSet presAssocID="{33D486E1-72E7-4B24-A8AC-220561DBB7D5}" presName="node" presStyleLbl="node1" presStyleIdx="2" presStyleCnt="6">
        <dgm:presLayoutVars>
          <dgm:bulletEnabled val="1"/>
        </dgm:presLayoutVars>
      </dgm:prSet>
      <dgm:spPr/>
    </dgm:pt>
    <dgm:pt modelId="{FB4F8675-08B9-41DE-A341-E629A81F3462}" type="pres">
      <dgm:prSet presAssocID="{7BC9626F-0E71-4BF2-B20A-35D9E21C7AA1}" presName="sibTrans" presStyleCnt="0"/>
      <dgm:spPr/>
    </dgm:pt>
    <dgm:pt modelId="{8F5D2D7D-EE82-4359-A8E2-EDA7F627E2CB}" type="pres">
      <dgm:prSet presAssocID="{F7CFE8D5-F6DC-49B7-8AA7-9E16DFFC82A1}" presName="node" presStyleLbl="node1" presStyleIdx="3" presStyleCnt="6">
        <dgm:presLayoutVars>
          <dgm:bulletEnabled val="1"/>
        </dgm:presLayoutVars>
      </dgm:prSet>
      <dgm:spPr/>
    </dgm:pt>
    <dgm:pt modelId="{A2460328-1E4A-4EE5-BDF4-BA68EE700C79}" type="pres">
      <dgm:prSet presAssocID="{567163BC-C8AD-49BF-B01D-4374467BA37A}" presName="sibTrans" presStyleCnt="0"/>
      <dgm:spPr/>
    </dgm:pt>
    <dgm:pt modelId="{13A3E8C2-6210-4063-897E-BBF8D678BFE7}" type="pres">
      <dgm:prSet presAssocID="{F2278929-00DB-41F1-8C36-06108D3A9C56}" presName="node" presStyleLbl="node1" presStyleIdx="4" presStyleCnt="6">
        <dgm:presLayoutVars>
          <dgm:bulletEnabled val="1"/>
        </dgm:presLayoutVars>
      </dgm:prSet>
      <dgm:spPr/>
    </dgm:pt>
    <dgm:pt modelId="{A63501F2-F7BD-4F82-BD1C-1EAE84BD1EE3}" type="pres">
      <dgm:prSet presAssocID="{9ABFC8F4-DDB2-44AD-B418-17D09CE6AADD}" presName="sibTrans" presStyleCnt="0"/>
      <dgm:spPr/>
    </dgm:pt>
    <dgm:pt modelId="{403EC776-CAE7-4D3E-B0F0-153BAB7B79B2}" type="pres">
      <dgm:prSet presAssocID="{018680B6-AE77-406A-95BC-C9A06E237C5D}" presName="node" presStyleLbl="node1" presStyleIdx="5" presStyleCnt="6">
        <dgm:presLayoutVars>
          <dgm:bulletEnabled val="1"/>
        </dgm:presLayoutVars>
      </dgm:prSet>
      <dgm:spPr/>
    </dgm:pt>
  </dgm:ptLst>
  <dgm:cxnLst>
    <dgm:cxn modelId="{2C5DAD03-3E77-4745-B68F-C55F306E7054}" type="presOf" srcId="{94F653A2-FC52-4E8F-8181-B7E9FE881AB0}" destId="{E249FE6C-EE7E-4501-AD63-2FC0FCD0ACCE}" srcOrd="0" destOrd="0" presId="urn:microsoft.com/office/officeart/2005/8/layout/default"/>
    <dgm:cxn modelId="{279D690E-A861-468E-A30C-3C364C3F6DE3}" type="presOf" srcId="{45F73EB1-CA64-404E-85C1-4487CDECB2EB}" destId="{8F5D2D7D-EE82-4359-A8E2-EDA7F627E2CB}" srcOrd="0" destOrd="1" presId="urn:microsoft.com/office/officeart/2005/8/layout/default"/>
    <dgm:cxn modelId="{D56A161B-94DF-47E9-B5DE-BE2007E7305B}" srcId="{2DF8D587-0BE5-4750-B404-D86B6FD2D26A}" destId="{94F653A2-FC52-4E8F-8181-B7E9FE881AB0}" srcOrd="0" destOrd="0" parTransId="{22B81B46-B81C-4B5E-B102-12F9EDDD0AB6}" sibTransId="{73D1F638-A15C-4701-9A60-74C43F85393A}"/>
    <dgm:cxn modelId="{27A2BC2D-7386-4768-92F5-E107452B5042}" type="presOf" srcId="{F2278929-00DB-41F1-8C36-06108D3A9C56}" destId="{13A3E8C2-6210-4063-897E-BBF8D678BFE7}" srcOrd="0" destOrd="0" presId="urn:microsoft.com/office/officeart/2005/8/layout/default"/>
    <dgm:cxn modelId="{1C0B513B-0877-449C-8ABF-701485A23CB0}" srcId="{F7CFE8D5-F6DC-49B7-8AA7-9E16DFFC82A1}" destId="{0472D157-FD1A-4101-9656-1F211742F1DF}" srcOrd="1" destOrd="0" parTransId="{68691157-8AA3-4113-A3C9-9E0077CA51B6}" sibTransId="{562CB3B8-DE64-4FC8-9F01-7E2C0EE6868B}"/>
    <dgm:cxn modelId="{39710B3F-EA8E-462F-9A74-E244CC2DD7D5}" type="presOf" srcId="{018680B6-AE77-406A-95BC-C9A06E237C5D}" destId="{403EC776-CAE7-4D3E-B0F0-153BAB7B79B2}" srcOrd="0" destOrd="0" presId="urn:microsoft.com/office/officeart/2005/8/layout/default"/>
    <dgm:cxn modelId="{13D2E862-22AA-4F1D-A3B6-B8EDCC8DCBB2}" srcId="{F7CFE8D5-F6DC-49B7-8AA7-9E16DFFC82A1}" destId="{45F73EB1-CA64-404E-85C1-4487CDECB2EB}" srcOrd="0" destOrd="0" parTransId="{08CB778A-ACFA-4BD3-8104-CBF035107BE6}" sibTransId="{E535D35D-8C68-4CF6-8FFF-2A59AC814E15}"/>
    <dgm:cxn modelId="{22651968-07B7-440B-8FDE-B7617E425853}" type="presOf" srcId="{0472D157-FD1A-4101-9656-1F211742F1DF}" destId="{8F5D2D7D-EE82-4359-A8E2-EDA7F627E2CB}" srcOrd="0" destOrd="2" presId="urn:microsoft.com/office/officeart/2005/8/layout/default"/>
    <dgm:cxn modelId="{7A959748-8A56-41DE-893E-6D3FF4E667EC}" srcId="{2DF8D587-0BE5-4750-B404-D86B6FD2D26A}" destId="{2B0D931A-1FAA-452D-AB94-28652C9030E4}" srcOrd="1" destOrd="0" parTransId="{DB1FAEB5-C43C-4A06-9AA1-F03BA83BF3E5}" sibTransId="{F443D998-22EE-4E02-947F-6ABDE0A70577}"/>
    <dgm:cxn modelId="{21CE3851-124B-4DCC-A746-6C0298D08177}" srcId="{2DF8D587-0BE5-4750-B404-D86B6FD2D26A}" destId="{018680B6-AE77-406A-95BC-C9A06E237C5D}" srcOrd="5" destOrd="0" parTransId="{12937EDF-C4A8-4399-BF47-864D53928467}" sibTransId="{DC73EFF2-269F-41AC-AFBA-F54BBE8203D8}"/>
    <dgm:cxn modelId="{49C86657-1538-4823-A12D-03AA53B603EE}" type="presOf" srcId="{33D486E1-72E7-4B24-A8AC-220561DBB7D5}" destId="{8A7727CA-5913-4BB0-8E7C-4C49BDB1752D}" srcOrd="0" destOrd="0" presId="urn:microsoft.com/office/officeart/2005/8/layout/default"/>
    <dgm:cxn modelId="{3DE58884-EA0E-4256-B53F-83E8E4BDED60}" type="presOf" srcId="{93AC465A-1AE0-45E3-8C92-F85F78C40302}" destId="{8F5D2D7D-EE82-4359-A8E2-EDA7F627E2CB}" srcOrd="0" destOrd="3" presId="urn:microsoft.com/office/officeart/2005/8/layout/default"/>
    <dgm:cxn modelId="{8532239C-D846-4F5D-AC2A-5DB39D28E74E}" type="presOf" srcId="{2DF8D587-0BE5-4750-B404-D86B6FD2D26A}" destId="{AD3FFFAF-7EE4-431C-B240-FB13AC3A9416}" srcOrd="0" destOrd="0" presId="urn:microsoft.com/office/officeart/2005/8/layout/default"/>
    <dgm:cxn modelId="{B3F4D6A5-2B7D-429A-AFFE-0D35295A24BF}" type="presOf" srcId="{2B0D931A-1FAA-452D-AB94-28652C9030E4}" destId="{11D664FD-1FEB-44AD-BD9E-B932FB57E358}" srcOrd="0" destOrd="0" presId="urn:microsoft.com/office/officeart/2005/8/layout/default"/>
    <dgm:cxn modelId="{83AF2AAB-CDDE-412F-8C9C-FA68307EA140}" srcId="{2DF8D587-0BE5-4750-B404-D86B6FD2D26A}" destId="{33D486E1-72E7-4B24-A8AC-220561DBB7D5}" srcOrd="2" destOrd="0" parTransId="{7850F0D4-4CA3-46F8-B762-5491C5799222}" sibTransId="{7BC9626F-0E71-4BF2-B20A-35D9E21C7AA1}"/>
    <dgm:cxn modelId="{A97718D0-904A-4A46-A10A-1F4EF07025E0}" srcId="{2DF8D587-0BE5-4750-B404-D86B6FD2D26A}" destId="{F7CFE8D5-F6DC-49B7-8AA7-9E16DFFC82A1}" srcOrd="3" destOrd="0" parTransId="{FE772D62-0690-4FE9-A141-26419A1C2A10}" sibTransId="{567163BC-C8AD-49BF-B01D-4374467BA37A}"/>
    <dgm:cxn modelId="{C82136E8-73D7-437A-940E-FDCAE6928495}" srcId="{2DF8D587-0BE5-4750-B404-D86B6FD2D26A}" destId="{F2278929-00DB-41F1-8C36-06108D3A9C56}" srcOrd="4" destOrd="0" parTransId="{98439FA8-74C0-40BF-A616-D870D0F2585D}" sibTransId="{9ABFC8F4-DDB2-44AD-B418-17D09CE6AADD}"/>
    <dgm:cxn modelId="{D54468F9-3774-43D9-9A2C-90DB859501A1}" type="presOf" srcId="{F7CFE8D5-F6DC-49B7-8AA7-9E16DFFC82A1}" destId="{8F5D2D7D-EE82-4359-A8E2-EDA7F627E2CB}" srcOrd="0" destOrd="0" presId="urn:microsoft.com/office/officeart/2005/8/layout/default"/>
    <dgm:cxn modelId="{3C20AFFA-EFD3-4D47-A210-370A8ED83F78}" srcId="{F7CFE8D5-F6DC-49B7-8AA7-9E16DFFC82A1}" destId="{93AC465A-1AE0-45E3-8C92-F85F78C40302}" srcOrd="2" destOrd="0" parTransId="{19767CA2-19AB-47D1-8397-0D29B6079A04}" sibTransId="{5F457331-9D18-4D56-8D22-69869257AF86}"/>
    <dgm:cxn modelId="{8FCFD206-7F8B-4F3E-A562-AA90B6EC254F}" type="presParOf" srcId="{AD3FFFAF-7EE4-431C-B240-FB13AC3A9416}" destId="{E249FE6C-EE7E-4501-AD63-2FC0FCD0ACCE}" srcOrd="0" destOrd="0" presId="urn:microsoft.com/office/officeart/2005/8/layout/default"/>
    <dgm:cxn modelId="{B7B8A9E4-3C7A-4A54-AA45-FAD170F6CF37}" type="presParOf" srcId="{AD3FFFAF-7EE4-431C-B240-FB13AC3A9416}" destId="{D96F02B8-989D-4544-BC71-17664E7D6B24}" srcOrd="1" destOrd="0" presId="urn:microsoft.com/office/officeart/2005/8/layout/default"/>
    <dgm:cxn modelId="{1BF4CF7E-4A9A-4DED-9F42-5A5E8C64DEFC}" type="presParOf" srcId="{AD3FFFAF-7EE4-431C-B240-FB13AC3A9416}" destId="{11D664FD-1FEB-44AD-BD9E-B932FB57E358}" srcOrd="2" destOrd="0" presId="urn:microsoft.com/office/officeart/2005/8/layout/default"/>
    <dgm:cxn modelId="{4FD843A5-D730-4F62-9DD5-B036842ED4DE}" type="presParOf" srcId="{AD3FFFAF-7EE4-431C-B240-FB13AC3A9416}" destId="{F27EBE25-3890-4E94-9209-50C3CAE89361}" srcOrd="3" destOrd="0" presId="urn:microsoft.com/office/officeart/2005/8/layout/default"/>
    <dgm:cxn modelId="{91492710-293A-4F11-B657-1C05E0070A4F}" type="presParOf" srcId="{AD3FFFAF-7EE4-431C-B240-FB13AC3A9416}" destId="{8A7727CA-5913-4BB0-8E7C-4C49BDB1752D}" srcOrd="4" destOrd="0" presId="urn:microsoft.com/office/officeart/2005/8/layout/default"/>
    <dgm:cxn modelId="{54D95A99-50D0-47D7-A90A-437EC849B527}" type="presParOf" srcId="{AD3FFFAF-7EE4-431C-B240-FB13AC3A9416}" destId="{FB4F8675-08B9-41DE-A341-E629A81F3462}" srcOrd="5" destOrd="0" presId="urn:microsoft.com/office/officeart/2005/8/layout/default"/>
    <dgm:cxn modelId="{70EA47D5-E5A4-4262-9704-960ADF99D2B8}" type="presParOf" srcId="{AD3FFFAF-7EE4-431C-B240-FB13AC3A9416}" destId="{8F5D2D7D-EE82-4359-A8E2-EDA7F627E2CB}" srcOrd="6" destOrd="0" presId="urn:microsoft.com/office/officeart/2005/8/layout/default"/>
    <dgm:cxn modelId="{1DB0D5FC-67CE-4DD7-9877-A538FF64627E}" type="presParOf" srcId="{AD3FFFAF-7EE4-431C-B240-FB13AC3A9416}" destId="{A2460328-1E4A-4EE5-BDF4-BA68EE700C79}" srcOrd="7" destOrd="0" presId="urn:microsoft.com/office/officeart/2005/8/layout/default"/>
    <dgm:cxn modelId="{4B7E94CE-1E99-4538-A444-EBCE2EEF03A5}" type="presParOf" srcId="{AD3FFFAF-7EE4-431C-B240-FB13AC3A9416}" destId="{13A3E8C2-6210-4063-897E-BBF8D678BFE7}" srcOrd="8" destOrd="0" presId="urn:microsoft.com/office/officeart/2005/8/layout/default"/>
    <dgm:cxn modelId="{54B2ACAF-2611-40E1-96F5-18A325086D7C}" type="presParOf" srcId="{AD3FFFAF-7EE4-431C-B240-FB13AC3A9416}" destId="{A63501F2-F7BD-4F82-BD1C-1EAE84BD1EE3}" srcOrd="9" destOrd="0" presId="urn:microsoft.com/office/officeart/2005/8/layout/default"/>
    <dgm:cxn modelId="{AF734AB0-7A19-42DD-9F25-4D905937820B}" type="presParOf" srcId="{AD3FFFAF-7EE4-431C-B240-FB13AC3A9416}" destId="{403EC776-CAE7-4D3E-B0F0-153BAB7B79B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DDCF0-E128-4A9F-B55D-3A8D9A48FD8C}">
      <dsp:nvSpPr>
        <dsp:cNvPr id="0" name=""/>
        <dsp:cNvSpPr/>
      </dsp:nvSpPr>
      <dsp:spPr>
        <a:xfrm>
          <a:off x="0" y="78653"/>
          <a:ext cx="6666833" cy="79450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We can help you to… </a:t>
          </a:r>
          <a:endParaRPr lang="en-US" sz="2000" kern="1200"/>
        </a:p>
      </dsp:txBody>
      <dsp:txXfrm>
        <a:off x="38784" y="117437"/>
        <a:ext cx="6589265" cy="716935"/>
      </dsp:txXfrm>
    </dsp:sp>
    <dsp:sp modelId="{1C3E745A-82E9-43A3-AD9B-F9C873C9B03B}">
      <dsp:nvSpPr>
        <dsp:cNvPr id="0" name=""/>
        <dsp:cNvSpPr/>
      </dsp:nvSpPr>
      <dsp:spPr>
        <a:xfrm>
          <a:off x="0" y="930756"/>
          <a:ext cx="6666833" cy="794503"/>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Refine hypotheses and specific aims for a review panel of population health researchers </a:t>
          </a:r>
        </a:p>
      </dsp:txBody>
      <dsp:txXfrm>
        <a:off x="38784" y="969540"/>
        <a:ext cx="6589265" cy="716935"/>
      </dsp:txXfrm>
    </dsp:sp>
    <dsp:sp modelId="{863C5684-C465-4007-BC85-51CAA1975023}">
      <dsp:nvSpPr>
        <dsp:cNvPr id="0" name=""/>
        <dsp:cNvSpPr/>
      </dsp:nvSpPr>
      <dsp:spPr>
        <a:xfrm>
          <a:off x="0" y="1782860"/>
          <a:ext cx="6666833" cy="794503"/>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May be particularly helpful if your background is in experimental research (</a:t>
          </a:r>
          <a:r>
            <a:rPr lang="en-US" sz="2000" i="1" kern="1200" dirty="0"/>
            <a:t>in vitro</a:t>
          </a:r>
          <a:r>
            <a:rPr lang="en-US" sz="2000" kern="1200" dirty="0"/>
            <a:t>, </a:t>
          </a:r>
          <a:r>
            <a:rPr lang="en-US" sz="2000" i="1" kern="1200" dirty="0"/>
            <a:t>in vivo</a:t>
          </a:r>
          <a:r>
            <a:rPr lang="en-US" sz="2000" kern="1200" dirty="0"/>
            <a:t>, clinical trials, etc.)</a:t>
          </a:r>
        </a:p>
      </dsp:txBody>
      <dsp:txXfrm>
        <a:off x="38784" y="1821644"/>
        <a:ext cx="6589265" cy="716935"/>
      </dsp:txXfrm>
    </dsp:sp>
    <dsp:sp modelId="{1D55985A-5852-43C8-9DC6-8344D8F5B57A}">
      <dsp:nvSpPr>
        <dsp:cNvPr id="0" name=""/>
        <dsp:cNvSpPr/>
      </dsp:nvSpPr>
      <dsp:spPr>
        <a:xfrm>
          <a:off x="0" y="2634963"/>
          <a:ext cx="6666833" cy="79450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Implement a study</a:t>
          </a:r>
        </a:p>
      </dsp:txBody>
      <dsp:txXfrm>
        <a:off x="38784" y="2673747"/>
        <a:ext cx="6589265" cy="716935"/>
      </dsp:txXfrm>
    </dsp:sp>
    <dsp:sp modelId="{2197B143-F1E9-4F9D-96A2-107EA9B051A2}">
      <dsp:nvSpPr>
        <dsp:cNvPr id="0" name=""/>
        <dsp:cNvSpPr/>
      </dsp:nvSpPr>
      <dsp:spPr>
        <a:xfrm>
          <a:off x="0" y="3429466"/>
          <a:ext cx="6666833" cy="194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Sampling techniques for selecting participants</a:t>
          </a:r>
        </a:p>
        <a:p>
          <a:pPr marL="171450" lvl="1" indent="-171450" algn="l" defTabSz="711200">
            <a:lnSpc>
              <a:spcPct val="90000"/>
            </a:lnSpc>
            <a:spcBef>
              <a:spcPct val="0"/>
            </a:spcBef>
            <a:spcAft>
              <a:spcPct val="20000"/>
            </a:spcAft>
            <a:buChar char="•"/>
          </a:pPr>
          <a:r>
            <a:rPr lang="en-US" sz="1600" kern="1200"/>
            <a:t>Survey methods </a:t>
          </a:r>
        </a:p>
        <a:p>
          <a:pPr marL="171450" lvl="1" indent="-171450" algn="l" defTabSz="711200">
            <a:lnSpc>
              <a:spcPct val="90000"/>
            </a:lnSpc>
            <a:spcBef>
              <a:spcPct val="0"/>
            </a:spcBef>
            <a:spcAft>
              <a:spcPct val="20000"/>
            </a:spcAft>
            <a:buChar char="•"/>
          </a:pPr>
          <a:r>
            <a:rPr lang="en-US" sz="1600" i="1" kern="1200"/>
            <a:t>Appropriate</a:t>
          </a:r>
          <a:r>
            <a:rPr lang="en-US" sz="1600" kern="1200"/>
            <a:t> statistical analysis and interpretation of results</a:t>
          </a:r>
        </a:p>
        <a:p>
          <a:pPr marL="342900" lvl="2" indent="-171450" algn="l" defTabSz="711200">
            <a:lnSpc>
              <a:spcPct val="90000"/>
            </a:lnSpc>
            <a:spcBef>
              <a:spcPct val="0"/>
            </a:spcBef>
            <a:spcAft>
              <a:spcPct val="20000"/>
            </a:spcAft>
            <a:buChar char="•"/>
          </a:pPr>
          <a:r>
            <a:rPr lang="en-US" sz="1600" kern="1200"/>
            <a:t>Reduce bias!</a:t>
          </a:r>
        </a:p>
        <a:p>
          <a:pPr marL="171450" lvl="1" indent="-171450" algn="l" defTabSz="711200">
            <a:lnSpc>
              <a:spcPct val="90000"/>
            </a:lnSpc>
            <a:spcBef>
              <a:spcPct val="0"/>
            </a:spcBef>
            <a:spcAft>
              <a:spcPct val="20000"/>
            </a:spcAft>
            <a:buChar char="•"/>
          </a:pPr>
          <a:r>
            <a:rPr lang="en-US" sz="1600" kern="1200"/>
            <a:t>Contextualize results</a:t>
          </a:r>
        </a:p>
        <a:p>
          <a:pPr marL="171450" lvl="1" indent="-171450" algn="l" defTabSz="711200">
            <a:lnSpc>
              <a:spcPct val="90000"/>
            </a:lnSpc>
            <a:spcBef>
              <a:spcPct val="0"/>
            </a:spcBef>
            <a:spcAft>
              <a:spcPct val="20000"/>
            </a:spcAft>
            <a:buChar char="•"/>
          </a:pPr>
          <a:r>
            <a:rPr lang="en-US" sz="1600" kern="1200"/>
            <a:t>Evaluate and discuss internal and external validity</a:t>
          </a:r>
        </a:p>
        <a:p>
          <a:pPr marL="171450" lvl="1" indent="-171450" algn="l" defTabSz="711200">
            <a:lnSpc>
              <a:spcPct val="90000"/>
            </a:lnSpc>
            <a:spcBef>
              <a:spcPct val="0"/>
            </a:spcBef>
            <a:spcAft>
              <a:spcPct val="20000"/>
            </a:spcAft>
            <a:buChar char="•"/>
          </a:pPr>
          <a:r>
            <a:rPr lang="en-US" sz="1600" kern="1200"/>
            <a:t>IRB application</a:t>
          </a:r>
        </a:p>
      </dsp:txBody>
      <dsp:txXfrm>
        <a:off x="0" y="3429466"/>
        <a:ext cx="6666833" cy="1945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40029-9394-4D08-91C4-B799DFF7A978}">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7BC20-F699-41B9-AB06-272AA305AB30}">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Department of Bioinformatics and Biostatistics</a:t>
          </a:r>
        </a:p>
      </dsp:txBody>
      <dsp:txXfrm>
        <a:off x="0" y="0"/>
        <a:ext cx="6291714" cy="1382683"/>
      </dsp:txXfrm>
    </dsp:sp>
    <dsp:sp modelId="{D485402F-C474-4A1B-8D2B-AC589C218FE2}">
      <dsp:nvSpPr>
        <dsp:cNvPr id="0" name=""/>
        <dsp:cNvSpPr/>
      </dsp:nvSpPr>
      <dsp:spPr>
        <a:xfrm>
          <a:off x="0" y="1382683"/>
          <a:ext cx="6291714"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524F00-B21C-468A-9F48-DD4983A3227B}">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Department of Epidemiology and Population Health</a:t>
          </a:r>
        </a:p>
      </dsp:txBody>
      <dsp:txXfrm>
        <a:off x="0" y="1382683"/>
        <a:ext cx="6291714" cy="1382683"/>
      </dsp:txXfrm>
    </dsp:sp>
    <dsp:sp modelId="{06C9576F-81C0-48EA-AA06-1CE189141F2D}">
      <dsp:nvSpPr>
        <dsp:cNvPr id="0" name=""/>
        <dsp:cNvSpPr/>
      </dsp:nvSpPr>
      <dsp:spPr>
        <a:xfrm>
          <a:off x="0" y="2765367"/>
          <a:ext cx="6291714"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27962-7230-4306-BFAF-E05CDFFDD657}">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Department of Health Management and Systems Sciences</a:t>
          </a:r>
        </a:p>
      </dsp:txBody>
      <dsp:txXfrm>
        <a:off x="0" y="2765367"/>
        <a:ext cx="6291714" cy="1382683"/>
      </dsp:txXfrm>
    </dsp:sp>
    <dsp:sp modelId="{50C885D7-1C71-4506-9E49-2C19700B034C}">
      <dsp:nvSpPr>
        <dsp:cNvPr id="0" name=""/>
        <dsp:cNvSpPr/>
      </dsp:nvSpPr>
      <dsp:spPr>
        <a:xfrm>
          <a:off x="0" y="4148051"/>
          <a:ext cx="62917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C6BC9-116C-4EDD-A05F-8C36EB93F974}">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Department of Health Promotion and Behavioral Sciences</a:t>
          </a:r>
        </a:p>
      </dsp:txBody>
      <dsp:txXfrm>
        <a:off x="0" y="4148051"/>
        <a:ext cx="6291714" cy="13826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78FC3-5006-4CF5-A864-27D5D5F3620E}">
      <dsp:nvSpPr>
        <dsp:cNvPr id="0" name=""/>
        <dsp:cNvSpPr/>
      </dsp:nvSpPr>
      <dsp:spPr>
        <a:xfrm>
          <a:off x="0" y="129132"/>
          <a:ext cx="6303729"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Cerner Learning Health Network EHR databases</a:t>
          </a:r>
          <a:endParaRPr lang="en-US" sz="1700" kern="1200"/>
        </a:p>
      </dsp:txBody>
      <dsp:txXfrm>
        <a:off x="32967" y="162099"/>
        <a:ext cx="6237795" cy="609393"/>
      </dsp:txXfrm>
    </dsp:sp>
    <dsp:sp modelId="{D1F4CF5A-D33C-478A-86F9-1E776A407690}">
      <dsp:nvSpPr>
        <dsp:cNvPr id="0" name=""/>
        <dsp:cNvSpPr/>
      </dsp:nvSpPr>
      <dsp:spPr>
        <a:xfrm>
          <a:off x="0" y="853420"/>
          <a:ext cx="6303729" cy="675327"/>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Epic Cosmos EHR database </a:t>
          </a:r>
        </a:p>
      </dsp:txBody>
      <dsp:txXfrm>
        <a:off x="32967" y="886387"/>
        <a:ext cx="6237795" cy="609393"/>
      </dsp:txXfrm>
    </dsp:sp>
    <dsp:sp modelId="{1C6C2378-26D4-4CFD-84B3-407FF969B179}">
      <dsp:nvSpPr>
        <dsp:cNvPr id="0" name=""/>
        <dsp:cNvSpPr/>
      </dsp:nvSpPr>
      <dsp:spPr>
        <a:xfrm>
          <a:off x="0" y="1577708"/>
          <a:ext cx="6303729" cy="67532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UofL Health local Electronic Data Warehouse</a:t>
          </a:r>
        </a:p>
      </dsp:txBody>
      <dsp:txXfrm>
        <a:off x="32967" y="1610675"/>
        <a:ext cx="6237795" cy="609393"/>
      </dsp:txXfrm>
    </dsp:sp>
    <dsp:sp modelId="{2755C4A6-FA8B-40E0-AD43-3FAFE1A55670}">
      <dsp:nvSpPr>
        <dsp:cNvPr id="0" name=""/>
        <dsp:cNvSpPr/>
      </dsp:nvSpPr>
      <dsp:spPr>
        <a:xfrm>
          <a:off x="0" y="2301995"/>
          <a:ext cx="6303729" cy="67532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SEER Medicare projects</a:t>
          </a:r>
        </a:p>
      </dsp:txBody>
      <dsp:txXfrm>
        <a:off x="32967" y="2334962"/>
        <a:ext cx="6237795" cy="609393"/>
      </dsp:txXfrm>
    </dsp:sp>
    <dsp:sp modelId="{AD8937EA-8743-4A6D-B3BF-B57181B3B019}">
      <dsp:nvSpPr>
        <dsp:cNvPr id="0" name=""/>
        <dsp:cNvSpPr/>
      </dsp:nvSpPr>
      <dsp:spPr>
        <a:xfrm>
          <a:off x="0" y="3026283"/>
          <a:ext cx="6303729" cy="67532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NHANES</a:t>
          </a:r>
        </a:p>
      </dsp:txBody>
      <dsp:txXfrm>
        <a:off x="32967" y="3059250"/>
        <a:ext cx="6237795" cy="609393"/>
      </dsp:txXfrm>
    </dsp:sp>
    <dsp:sp modelId="{E1D87F09-165F-4B9E-AEE1-89812B1F19E3}">
      <dsp:nvSpPr>
        <dsp:cNvPr id="0" name=""/>
        <dsp:cNvSpPr/>
      </dsp:nvSpPr>
      <dsp:spPr>
        <a:xfrm>
          <a:off x="0" y="3750570"/>
          <a:ext cx="6303729" cy="675327"/>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Kentucky hospital databases (2015-2021)</a:t>
          </a:r>
        </a:p>
      </dsp:txBody>
      <dsp:txXfrm>
        <a:off x="32967" y="3783537"/>
        <a:ext cx="6237795" cy="609393"/>
      </dsp:txXfrm>
    </dsp:sp>
    <dsp:sp modelId="{02759C43-8342-49D8-91B1-405BFE4057F1}">
      <dsp:nvSpPr>
        <dsp:cNvPr id="0" name=""/>
        <dsp:cNvSpPr/>
      </dsp:nvSpPr>
      <dsp:spPr>
        <a:xfrm>
          <a:off x="0" y="4474858"/>
          <a:ext cx="6303729" cy="67532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Help with study design and analysis, power, big data, omics data, </a:t>
          </a:r>
          <a:r>
            <a:rPr lang="en-US" sz="1700" kern="1200"/>
            <a:t>RedCap, </a:t>
          </a:r>
          <a:r>
            <a:rPr lang="en-US" sz="1700" b="0" i="0" kern="1200" baseline="0"/>
            <a:t>etc.</a:t>
          </a:r>
          <a:endParaRPr lang="en-US" sz="1700" kern="1200"/>
        </a:p>
      </dsp:txBody>
      <dsp:txXfrm>
        <a:off x="32967" y="4507825"/>
        <a:ext cx="6237795" cy="609393"/>
      </dsp:txXfrm>
    </dsp:sp>
    <dsp:sp modelId="{3238D24F-43F0-4FBE-A817-518194B36C3B}">
      <dsp:nvSpPr>
        <dsp:cNvPr id="0" name=""/>
        <dsp:cNvSpPr/>
      </dsp:nvSpPr>
      <dsp:spPr>
        <a:xfrm>
          <a:off x="0" y="5150186"/>
          <a:ext cx="6303729"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14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C</a:t>
          </a:r>
          <a:r>
            <a:rPr lang="en-US" sz="1300" b="0" i="0" kern="1200" baseline="0"/>
            <a:t>ontact the BIFC: </a:t>
          </a:r>
          <a:r>
            <a:rPr lang="en-US" sz="1300" b="0" i="0" kern="1200" baseline="0">
              <a:hlinkClick xmlns:r="http://schemas.openxmlformats.org/officeDocument/2006/relationships" r:id="rId1"/>
            </a:rPr>
            <a:t>https://louisville.edu/ciehs/cores/bifc/bifc-services-form</a:t>
          </a:r>
          <a:endParaRPr lang="en-US" sz="1300" kern="1200"/>
        </a:p>
      </dsp:txBody>
      <dsp:txXfrm>
        <a:off x="0" y="5150186"/>
        <a:ext cx="6303729" cy="281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3F9D9-1C60-4522-941A-E367350509A1}">
      <dsp:nvSpPr>
        <dsp:cNvPr id="0" name=""/>
        <dsp:cNvSpPr/>
      </dsp:nvSpPr>
      <dsp:spPr>
        <a:xfrm>
          <a:off x="0" y="14902"/>
          <a:ext cx="8531750" cy="551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Using epidemiologic methods to examine how the environment influences health and disease, and whether environmental injustices are influencing health disparities</a:t>
          </a:r>
        </a:p>
      </dsp:txBody>
      <dsp:txXfrm>
        <a:off x="26944" y="41846"/>
        <a:ext cx="8477862" cy="498059"/>
      </dsp:txXfrm>
    </dsp:sp>
    <dsp:sp modelId="{B654B94D-231F-4EE9-ADDD-DEC12E43B03D}">
      <dsp:nvSpPr>
        <dsp:cNvPr id="0" name=""/>
        <dsp:cNvSpPr/>
      </dsp:nvSpPr>
      <dsp:spPr>
        <a:xfrm>
          <a:off x="0" y="566850"/>
          <a:ext cx="8531750"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88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Neighborhood SES and urban/rural status</a:t>
          </a:r>
        </a:p>
        <a:p>
          <a:pPr marL="114300" lvl="1" indent="-114300" algn="l" defTabSz="622300">
            <a:lnSpc>
              <a:spcPct val="90000"/>
            </a:lnSpc>
            <a:spcBef>
              <a:spcPct val="0"/>
            </a:spcBef>
            <a:spcAft>
              <a:spcPct val="20000"/>
            </a:spcAft>
            <a:buChar char="•"/>
          </a:pPr>
          <a:r>
            <a:rPr lang="en-US" sz="1400" kern="1200" dirty="0"/>
            <a:t>Air pollutants</a:t>
          </a:r>
        </a:p>
        <a:p>
          <a:pPr marL="114300" lvl="1" indent="-114300" algn="l" defTabSz="622300">
            <a:lnSpc>
              <a:spcPct val="90000"/>
            </a:lnSpc>
            <a:spcBef>
              <a:spcPct val="0"/>
            </a:spcBef>
            <a:spcAft>
              <a:spcPct val="20000"/>
            </a:spcAft>
            <a:buChar char="•"/>
          </a:pPr>
          <a:r>
            <a:rPr lang="en-US" sz="1400" kern="1200" dirty="0"/>
            <a:t>Ambient neighborhood exposures to air pollutants</a:t>
          </a:r>
        </a:p>
        <a:p>
          <a:pPr marL="114300" lvl="1" indent="-114300" algn="l" defTabSz="622300">
            <a:lnSpc>
              <a:spcPct val="90000"/>
            </a:lnSpc>
            <a:spcBef>
              <a:spcPct val="0"/>
            </a:spcBef>
            <a:spcAft>
              <a:spcPct val="20000"/>
            </a:spcAft>
            <a:buChar char="•"/>
          </a:pPr>
          <a:r>
            <a:rPr lang="en-US" sz="1400" kern="1200" dirty="0"/>
            <a:t>Natural vegetation</a:t>
          </a:r>
        </a:p>
        <a:p>
          <a:pPr marL="114300" lvl="1" indent="-114300" algn="l" defTabSz="622300">
            <a:lnSpc>
              <a:spcPct val="90000"/>
            </a:lnSpc>
            <a:spcBef>
              <a:spcPct val="0"/>
            </a:spcBef>
            <a:spcAft>
              <a:spcPct val="20000"/>
            </a:spcAft>
            <a:buChar char="•"/>
          </a:pPr>
          <a:r>
            <a:rPr lang="en-US" sz="1400" kern="1200" dirty="0"/>
            <a:t>Noise exposure</a:t>
          </a:r>
        </a:p>
        <a:p>
          <a:pPr marL="114300" lvl="1" indent="-114300" algn="l" defTabSz="622300">
            <a:lnSpc>
              <a:spcPct val="90000"/>
            </a:lnSpc>
            <a:spcBef>
              <a:spcPct val="0"/>
            </a:spcBef>
            <a:spcAft>
              <a:spcPct val="20000"/>
            </a:spcAft>
            <a:buChar char="•"/>
          </a:pPr>
          <a:r>
            <a:rPr lang="en-US" sz="1400" kern="1200"/>
            <a:t>Metals</a:t>
          </a:r>
        </a:p>
        <a:p>
          <a:pPr marL="114300" lvl="1" indent="-114300" algn="l" defTabSz="622300">
            <a:lnSpc>
              <a:spcPct val="90000"/>
            </a:lnSpc>
            <a:spcBef>
              <a:spcPct val="0"/>
            </a:spcBef>
            <a:spcAft>
              <a:spcPct val="20000"/>
            </a:spcAft>
            <a:buChar char="•"/>
          </a:pPr>
          <a:r>
            <a:rPr lang="en-US" sz="1400" kern="1200" dirty="0"/>
            <a:t>Radon</a:t>
          </a:r>
        </a:p>
      </dsp:txBody>
      <dsp:txXfrm>
        <a:off x="0" y="566850"/>
        <a:ext cx="8531750" cy="1689120"/>
      </dsp:txXfrm>
    </dsp:sp>
    <dsp:sp modelId="{F982EA2C-34F5-453E-9ABC-619CBBBE0735}">
      <dsp:nvSpPr>
        <dsp:cNvPr id="0" name=""/>
        <dsp:cNvSpPr/>
      </dsp:nvSpPr>
      <dsp:spPr>
        <a:xfrm>
          <a:off x="0" y="2255970"/>
          <a:ext cx="8531750" cy="551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Main health outcome of interest: </a:t>
          </a:r>
        </a:p>
        <a:p>
          <a:pPr marL="0" lvl="0" indent="0" algn="l" defTabSz="533400">
            <a:lnSpc>
              <a:spcPct val="90000"/>
            </a:lnSpc>
            <a:spcBef>
              <a:spcPct val="0"/>
            </a:spcBef>
            <a:spcAft>
              <a:spcPct val="35000"/>
            </a:spcAft>
            <a:buNone/>
          </a:pPr>
          <a:r>
            <a:rPr lang="en-US" sz="1200" kern="1200" dirty="0"/>
            <a:t>cancer incidence and survival (breast, colon, prostate mainly)</a:t>
          </a:r>
        </a:p>
      </dsp:txBody>
      <dsp:txXfrm>
        <a:off x="26944" y="2282914"/>
        <a:ext cx="8477862" cy="498059"/>
      </dsp:txXfrm>
    </dsp:sp>
    <dsp:sp modelId="{4CF44E05-A2A8-4C87-8956-933504D7DE35}">
      <dsp:nvSpPr>
        <dsp:cNvPr id="0" name=""/>
        <dsp:cNvSpPr/>
      </dsp:nvSpPr>
      <dsp:spPr>
        <a:xfrm>
          <a:off x="0" y="2842477"/>
          <a:ext cx="8531750" cy="551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Other outcomes: </a:t>
          </a:r>
        </a:p>
      </dsp:txBody>
      <dsp:txXfrm>
        <a:off x="26944" y="2869421"/>
        <a:ext cx="8477862" cy="498059"/>
      </dsp:txXfrm>
    </dsp:sp>
    <dsp:sp modelId="{A0C90EDC-5E8C-4C54-8D5F-471EE1F36097}">
      <dsp:nvSpPr>
        <dsp:cNvPr id="0" name=""/>
        <dsp:cNvSpPr/>
      </dsp:nvSpPr>
      <dsp:spPr>
        <a:xfrm>
          <a:off x="0" y="3394425"/>
          <a:ext cx="8531750"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88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Mammographic Density</a:t>
          </a:r>
        </a:p>
        <a:p>
          <a:pPr marL="114300" lvl="1" indent="-114300" algn="l" defTabSz="622300">
            <a:lnSpc>
              <a:spcPct val="90000"/>
            </a:lnSpc>
            <a:spcBef>
              <a:spcPct val="0"/>
            </a:spcBef>
            <a:spcAft>
              <a:spcPct val="20000"/>
            </a:spcAft>
            <a:buChar char="•"/>
          </a:pPr>
          <a:r>
            <a:rPr lang="en-US" sz="1400" kern="1200" dirty="0"/>
            <a:t>COVID-19</a:t>
          </a:r>
        </a:p>
        <a:p>
          <a:pPr marL="114300" lvl="1" indent="-114300" algn="l" defTabSz="622300">
            <a:lnSpc>
              <a:spcPct val="90000"/>
            </a:lnSpc>
            <a:spcBef>
              <a:spcPct val="0"/>
            </a:spcBef>
            <a:spcAft>
              <a:spcPct val="20000"/>
            </a:spcAft>
            <a:buChar char="•"/>
          </a:pPr>
          <a:r>
            <a:rPr lang="en-US" sz="1400" kern="1200" dirty="0"/>
            <a:t>Hepatitis A</a:t>
          </a:r>
        </a:p>
        <a:p>
          <a:pPr marL="114300" lvl="1" indent="-114300" algn="l" defTabSz="622300">
            <a:lnSpc>
              <a:spcPct val="90000"/>
            </a:lnSpc>
            <a:spcBef>
              <a:spcPct val="0"/>
            </a:spcBef>
            <a:spcAft>
              <a:spcPct val="20000"/>
            </a:spcAft>
            <a:buChar char="•"/>
          </a:pPr>
          <a:r>
            <a:rPr lang="en-US" sz="1400" kern="1200" dirty="0"/>
            <a:t>Opioid overdose mortality</a:t>
          </a:r>
        </a:p>
        <a:p>
          <a:pPr marL="114300" lvl="1" indent="-114300" algn="l" defTabSz="622300">
            <a:lnSpc>
              <a:spcPct val="90000"/>
            </a:lnSpc>
            <a:spcBef>
              <a:spcPct val="0"/>
            </a:spcBef>
            <a:spcAft>
              <a:spcPct val="20000"/>
            </a:spcAft>
            <a:buChar char="•"/>
          </a:pPr>
          <a:r>
            <a:rPr lang="en-US" sz="1400" kern="1200" dirty="0"/>
            <a:t>Behavioral health</a:t>
          </a:r>
        </a:p>
      </dsp:txBody>
      <dsp:txXfrm>
        <a:off x="0" y="3394425"/>
        <a:ext cx="8531750" cy="1192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AF819-6499-4707-B4DD-B2F772158274}">
      <dsp:nvSpPr>
        <dsp:cNvPr id="0" name=""/>
        <dsp:cNvSpPr/>
      </dsp:nvSpPr>
      <dsp:spPr>
        <a:xfrm>
          <a:off x="0" y="42019"/>
          <a:ext cx="8639034"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Clinical Case-Control study at UofL Health in Dr. Kavalukas’ colorectal surgery clinic (August 2023 - present)</a:t>
          </a:r>
        </a:p>
      </dsp:txBody>
      <dsp:txXfrm>
        <a:off x="44664" y="86683"/>
        <a:ext cx="8549706" cy="825612"/>
      </dsp:txXfrm>
    </dsp:sp>
    <dsp:sp modelId="{9160B2AD-2E72-4C99-9071-F464B372BBFC}">
      <dsp:nvSpPr>
        <dsp:cNvPr id="0" name=""/>
        <dsp:cNvSpPr/>
      </dsp:nvSpPr>
      <dsp:spPr>
        <a:xfrm>
          <a:off x="0" y="956960"/>
          <a:ext cx="8639034"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28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Controls: Surgery Patients without CRC</a:t>
          </a:r>
        </a:p>
        <a:p>
          <a:pPr marL="171450" lvl="1" indent="-171450" algn="l" defTabSz="800100">
            <a:lnSpc>
              <a:spcPct val="90000"/>
            </a:lnSpc>
            <a:spcBef>
              <a:spcPct val="0"/>
            </a:spcBef>
            <a:spcAft>
              <a:spcPct val="20000"/>
            </a:spcAft>
            <a:buChar char="•"/>
          </a:pPr>
          <a:r>
            <a:rPr lang="en-US" sz="1800" kern="1200"/>
            <a:t>Cases: Patients with CRC</a:t>
          </a:r>
        </a:p>
        <a:p>
          <a:pPr marL="171450" lvl="1" indent="-171450" algn="l" defTabSz="800100">
            <a:lnSpc>
              <a:spcPct val="90000"/>
            </a:lnSpc>
            <a:spcBef>
              <a:spcPct val="0"/>
            </a:spcBef>
            <a:spcAft>
              <a:spcPct val="20000"/>
            </a:spcAft>
            <a:buChar char="•"/>
          </a:pPr>
          <a:r>
            <a:rPr lang="en-US" sz="1800" kern="1200"/>
            <a:t>Exposure of interest: heavy metals in blood, urine</a:t>
          </a:r>
        </a:p>
      </dsp:txBody>
      <dsp:txXfrm>
        <a:off x="0" y="956960"/>
        <a:ext cx="8639034" cy="928395"/>
      </dsp:txXfrm>
    </dsp:sp>
    <dsp:sp modelId="{83393887-01EB-483D-A6F9-D8B8D037B28B}">
      <dsp:nvSpPr>
        <dsp:cNvPr id="0" name=""/>
        <dsp:cNvSpPr/>
      </dsp:nvSpPr>
      <dsp:spPr>
        <a:xfrm>
          <a:off x="0" y="1885355"/>
          <a:ext cx="8639034"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Detailed 8-page questionnaire on:</a:t>
          </a:r>
        </a:p>
      </dsp:txBody>
      <dsp:txXfrm>
        <a:off x="44664" y="1930019"/>
        <a:ext cx="8549706" cy="825612"/>
      </dsp:txXfrm>
    </dsp:sp>
    <dsp:sp modelId="{CFE7CBD9-6FFC-4CF9-84A9-83DAA21D60FC}">
      <dsp:nvSpPr>
        <dsp:cNvPr id="0" name=""/>
        <dsp:cNvSpPr/>
      </dsp:nvSpPr>
      <dsp:spPr>
        <a:xfrm>
          <a:off x="0" y="2800295"/>
          <a:ext cx="8639034" cy="2190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28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Demographics </a:t>
          </a:r>
        </a:p>
        <a:p>
          <a:pPr marL="171450" lvl="1" indent="-171450" algn="l" defTabSz="800100">
            <a:lnSpc>
              <a:spcPct val="90000"/>
            </a:lnSpc>
            <a:spcBef>
              <a:spcPct val="0"/>
            </a:spcBef>
            <a:spcAft>
              <a:spcPct val="20000"/>
            </a:spcAft>
            <a:buChar char="•"/>
          </a:pPr>
          <a:r>
            <a:rPr lang="en-US" sz="1800" kern="1200"/>
            <a:t>Current residence and Residential history</a:t>
          </a:r>
        </a:p>
        <a:p>
          <a:pPr marL="171450" lvl="1" indent="-171450" algn="l" defTabSz="800100">
            <a:lnSpc>
              <a:spcPct val="90000"/>
            </a:lnSpc>
            <a:spcBef>
              <a:spcPct val="0"/>
            </a:spcBef>
            <a:spcAft>
              <a:spcPct val="20000"/>
            </a:spcAft>
            <a:buChar char="•"/>
          </a:pPr>
          <a:r>
            <a:rPr lang="en-US" sz="1800" kern="1200"/>
            <a:t>Housing information</a:t>
          </a:r>
        </a:p>
        <a:p>
          <a:pPr marL="171450" lvl="1" indent="-171450" algn="l" defTabSz="800100">
            <a:lnSpc>
              <a:spcPct val="90000"/>
            </a:lnSpc>
            <a:spcBef>
              <a:spcPct val="0"/>
            </a:spcBef>
            <a:spcAft>
              <a:spcPct val="20000"/>
            </a:spcAft>
            <a:buChar char="•"/>
          </a:pPr>
          <a:r>
            <a:rPr lang="en-US" sz="1800" kern="1200"/>
            <a:t>Colon health history</a:t>
          </a:r>
        </a:p>
        <a:p>
          <a:pPr marL="171450" lvl="1" indent="-171450" algn="l" defTabSz="800100">
            <a:lnSpc>
              <a:spcPct val="90000"/>
            </a:lnSpc>
            <a:spcBef>
              <a:spcPct val="0"/>
            </a:spcBef>
            <a:spcAft>
              <a:spcPct val="20000"/>
            </a:spcAft>
            <a:buChar char="•"/>
          </a:pPr>
          <a:r>
            <a:rPr lang="en-US" sz="1800" kern="1200"/>
            <a:t>Socio-economic status markers</a:t>
          </a:r>
        </a:p>
        <a:p>
          <a:pPr marL="171450" lvl="1" indent="-171450" algn="l" defTabSz="800100">
            <a:lnSpc>
              <a:spcPct val="90000"/>
            </a:lnSpc>
            <a:spcBef>
              <a:spcPct val="0"/>
            </a:spcBef>
            <a:spcAft>
              <a:spcPct val="20000"/>
            </a:spcAft>
            <a:buChar char="•"/>
          </a:pPr>
          <a:r>
            <a:rPr lang="en-US" sz="1800" kern="1200"/>
            <a:t>BMI, Smoking, Physical activity </a:t>
          </a:r>
        </a:p>
        <a:p>
          <a:pPr marL="171450" lvl="1" indent="-171450" algn="l" defTabSz="800100">
            <a:lnSpc>
              <a:spcPct val="90000"/>
            </a:lnSpc>
            <a:spcBef>
              <a:spcPct val="0"/>
            </a:spcBef>
            <a:spcAft>
              <a:spcPct val="20000"/>
            </a:spcAft>
            <a:buChar char="•"/>
          </a:pPr>
          <a:r>
            <a:rPr lang="en-US" sz="1800" kern="1200"/>
            <a:t>Dietary information</a:t>
          </a:r>
        </a:p>
      </dsp:txBody>
      <dsp:txXfrm>
        <a:off x="0" y="2800295"/>
        <a:ext cx="8639034" cy="21900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53510-0D6A-4118-8981-B6E6A7FCDB96}">
      <dsp:nvSpPr>
        <dsp:cNvPr id="0" name=""/>
        <dsp:cNvSpPr/>
      </dsp:nvSpPr>
      <dsp:spPr>
        <a:xfrm>
          <a:off x="0" y="508009"/>
          <a:ext cx="6666833" cy="4797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REGARDS study</a:t>
          </a:r>
        </a:p>
      </dsp:txBody>
      <dsp:txXfrm>
        <a:off x="23417" y="531426"/>
        <a:ext cx="6619999" cy="432866"/>
      </dsp:txXfrm>
    </dsp:sp>
    <dsp:sp modelId="{896C2521-E804-4B9C-A7CD-EE59C7B61879}">
      <dsp:nvSpPr>
        <dsp:cNvPr id="0" name=""/>
        <dsp:cNvSpPr/>
      </dsp:nvSpPr>
      <dsp:spPr>
        <a:xfrm>
          <a:off x="0" y="987709"/>
          <a:ext cx="6666833"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N</a:t>
          </a:r>
          <a:r>
            <a:rPr lang="en-US" sz="1600" i="0" kern="1200"/>
            <a:t>ational cohort study sponsored by the NIH.</a:t>
          </a:r>
          <a:endParaRPr lang="en-US" sz="1600" kern="1200"/>
        </a:p>
        <a:p>
          <a:pPr marL="171450" lvl="1" indent="-171450" algn="l" defTabSz="711200">
            <a:lnSpc>
              <a:spcPct val="90000"/>
            </a:lnSpc>
            <a:spcBef>
              <a:spcPct val="0"/>
            </a:spcBef>
            <a:spcAft>
              <a:spcPct val="20000"/>
            </a:spcAft>
            <a:buChar char="•"/>
          </a:pPr>
          <a:r>
            <a:rPr lang="en-US" sz="1600" i="0" kern="1200"/>
            <a:t>Between 2003-2007, the study enrolled 30,239 black and white participants from the continental United States.</a:t>
          </a:r>
          <a:endParaRPr lang="en-US" sz="1600" kern="1200"/>
        </a:p>
        <a:p>
          <a:pPr marL="171450" lvl="1" indent="-171450" algn="l" defTabSz="711200">
            <a:lnSpc>
              <a:spcPct val="90000"/>
            </a:lnSpc>
            <a:spcBef>
              <a:spcPct val="0"/>
            </a:spcBef>
            <a:spcAft>
              <a:spcPct val="20000"/>
            </a:spcAft>
            <a:buChar char="•"/>
          </a:pPr>
          <a:r>
            <a:rPr lang="en-US" sz="1600" kern="1200"/>
            <a:t>Main outcome: stroke </a:t>
          </a:r>
        </a:p>
      </dsp:txBody>
      <dsp:txXfrm>
        <a:off x="0" y="987709"/>
        <a:ext cx="6666833" cy="1055700"/>
      </dsp:txXfrm>
    </dsp:sp>
    <dsp:sp modelId="{6A6DCAD9-EB2B-4635-BA4C-69CB167B4730}">
      <dsp:nvSpPr>
        <dsp:cNvPr id="0" name=""/>
        <dsp:cNvSpPr/>
      </dsp:nvSpPr>
      <dsp:spPr>
        <a:xfrm>
          <a:off x="0" y="2043410"/>
          <a:ext cx="6666833" cy="479700"/>
        </a:xfrm>
        <a:prstGeom prst="round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Jackson Heart Study</a:t>
          </a:r>
        </a:p>
      </dsp:txBody>
      <dsp:txXfrm>
        <a:off x="23417" y="2066827"/>
        <a:ext cx="6619999" cy="432866"/>
      </dsp:txXfrm>
    </dsp:sp>
    <dsp:sp modelId="{63810C4D-C3AF-499B-A4CC-8CD339D4740B}">
      <dsp:nvSpPr>
        <dsp:cNvPr id="0" name=""/>
        <dsp:cNvSpPr/>
      </dsp:nvSpPr>
      <dsp:spPr>
        <a:xfrm>
          <a:off x="0" y="2523110"/>
          <a:ext cx="666683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Cohort study of cardiovascular disease among 5300 African-Americans</a:t>
          </a:r>
        </a:p>
      </dsp:txBody>
      <dsp:txXfrm>
        <a:off x="0" y="2523110"/>
        <a:ext cx="6666833" cy="331200"/>
      </dsp:txXfrm>
    </dsp:sp>
    <dsp:sp modelId="{C60B9C28-9F80-4105-9503-4CF7CC624DA1}">
      <dsp:nvSpPr>
        <dsp:cNvPr id="0" name=""/>
        <dsp:cNvSpPr/>
      </dsp:nvSpPr>
      <dsp:spPr>
        <a:xfrm>
          <a:off x="0" y="2854310"/>
          <a:ext cx="6666833" cy="479700"/>
        </a:xfrm>
        <a:prstGeom prst="round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Nurses’ health study</a:t>
          </a:r>
        </a:p>
      </dsp:txBody>
      <dsp:txXfrm>
        <a:off x="23417" y="2877727"/>
        <a:ext cx="6619999" cy="432866"/>
      </dsp:txXfrm>
    </dsp:sp>
    <dsp:sp modelId="{3A29FBA3-EA73-426C-AAAD-7403FB0F404F}">
      <dsp:nvSpPr>
        <dsp:cNvPr id="0" name=""/>
        <dsp:cNvSpPr/>
      </dsp:nvSpPr>
      <dsp:spPr>
        <a:xfrm>
          <a:off x="0" y="3391610"/>
          <a:ext cx="6666833" cy="479700"/>
        </a:xfrm>
        <a:prstGeom prst="round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Women’s health initiative</a:t>
          </a:r>
        </a:p>
      </dsp:txBody>
      <dsp:txXfrm>
        <a:off x="23417" y="3415027"/>
        <a:ext cx="6619999" cy="432866"/>
      </dsp:txXfrm>
    </dsp:sp>
    <dsp:sp modelId="{AC77988A-7C6B-46B8-923E-AACEFC6B99E3}">
      <dsp:nvSpPr>
        <dsp:cNvPr id="0" name=""/>
        <dsp:cNvSpPr/>
      </dsp:nvSpPr>
      <dsp:spPr>
        <a:xfrm>
          <a:off x="0" y="3928910"/>
          <a:ext cx="6666833" cy="479700"/>
        </a:xfrm>
        <a:prstGeom prst="round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Breast Cancer Health Disparities Study</a:t>
          </a:r>
        </a:p>
      </dsp:txBody>
      <dsp:txXfrm>
        <a:off x="23417" y="3952327"/>
        <a:ext cx="6619999" cy="432866"/>
      </dsp:txXfrm>
    </dsp:sp>
    <dsp:sp modelId="{9C57D2C2-C2C5-42DC-A21B-206226B8F7FA}">
      <dsp:nvSpPr>
        <dsp:cNvPr id="0" name=""/>
        <dsp:cNvSpPr/>
      </dsp:nvSpPr>
      <dsp:spPr>
        <a:xfrm>
          <a:off x="0" y="4466210"/>
          <a:ext cx="6666833" cy="4797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Corners Cancer Study (Arizona, New Mexico, Utah, Colorado)</a:t>
          </a:r>
        </a:p>
      </dsp:txBody>
      <dsp:txXfrm>
        <a:off x="23417" y="4489627"/>
        <a:ext cx="6619999" cy="4328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9FE6C-EE7E-4501-AD63-2FC0FCD0ACCE}">
      <dsp:nvSpPr>
        <dsp:cNvPr id="0" name=""/>
        <dsp:cNvSpPr/>
      </dsp:nvSpPr>
      <dsp:spPr>
        <a:xfrm>
          <a:off x="287912" y="535"/>
          <a:ext cx="2756380" cy="165382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Big data analytics</a:t>
          </a:r>
        </a:p>
      </dsp:txBody>
      <dsp:txXfrm>
        <a:off x="287912" y="535"/>
        <a:ext cx="2756380" cy="1653828"/>
      </dsp:txXfrm>
    </dsp:sp>
    <dsp:sp modelId="{11D664FD-1FEB-44AD-BD9E-B932FB57E358}">
      <dsp:nvSpPr>
        <dsp:cNvPr id="0" name=""/>
        <dsp:cNvSpPr/>
      </dsp:nvSpPr>
      <dsp:spPr>
        <a:xfrm>
          <a:off x="3319931" y="535"/>
          <a:ext cx="2756380" cy="1653828"/>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Data mining</a:t>
          </a:r>
        </a:p>
      </dsp:txBody>
      <dsp:txXfrm>
        <a:off x="3319931" y="535"/>
        <a:ext cx="2756380" cy="1653828"/>
      </dsp:txXfrm>
    </dsp:sp>
    <dsp:sp modelId="{8A7727CA-5913-4BB0-8E7C-4C49BDB1752D}">
      <dsp:nvSpPr>
        <dsp:cNvPr id="0" name=""/>
        <dsp:cNvSpPr/>
      </dsp:nvSpPr>
      <dsp:spPr>
        <a:xfrm>
          <a:off x="287912" y="1930001"/>
          <a:ext cx="2756380" cy="1653828"/>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In-house algorithms to convert ICD codes to indicator values in analytical datasets </a:t>
          </a:r>
        </a:p>
      </dsp:txBody>
      <dsp:txXfrm>
        <a:off x="287912" y="1930001"/>
        <a:ext cx="2756380" cy="1653828"/>
      </dsp:txXfrm>
    </dsp:sp>
    <dsp:sp modelId="{8F5D2D7D-EE82-4359-A8E2-EDA7F627E2CB}">
      <dsp:nvSpPr>
        <dsp:cNvPr id="0" name=""/>
        <dsp:cNvSpPr/>
      </dsp:nvSpPr>
      <dsp:spPr>
        <a:xfrm>
          <a:off x="3319931" y="1930001"/>
          <a:ext cx="2756380" cy="1653828"/>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Cerner dataset (180 million patients)</a:t>
          </a:r>
        </a:p>
        <a:p>
          <a:pPr marL="114300" lvl="1" indent="-114300" algn="l" defTabSz="622300">
            <a:lnSpc>
              <a:spcPct val="90000"/>
            </a:lnSpc>
            <a:spcBef>
              <a:spcPct val="0"/>
            </a:spcBef>
            <a:spcAft>
              <a:spcPct val="15000"/>
            </a:spcAft>
            <a:buChar char="•"/>
          </a:pPr>
          <a:r>
            <a:rPr lang="en-US" sz="1400" kern="1200"/>
            <a:t>Requires training in relational databases</a:t>
          </a:r>
        </a:p>
        <a:p>
          <a:pPr marL="114300" lvl="1" indent="-114300" algn="l" defTabSz="622300">
            <a:lnSpc>
              <a:spcPct val="90000"/>
            </a:lnSpc>
            <a:spcBef>
              <a:spcPct val="0"/>
            </a:spcBef>
            <a:spcAft>
              <a:spcPct val="15000"/>
            </a:spcAft>
            <a:buChar char="•"/>
          </a:pPr>
          <a:r>
            <a:rPr lang="en-US" sz="1400" kern="1200"/>
            <a:t>Data from 2000-2019</a:t>
          </a:r>
        </a:p>
        <a:p>
          <a:pPr marL="114300" lvl="1" indent="-114300" algn="l" defTabSz="622300">
            <a:lnSpc>
              <a:spcPct val="90000"/>
            </a:lnSpc>
            <a:spcBef>
              <a:spcPct val="0"/>
            </a:spcBef>
            <a:spcAft>
              <a:spcPct val="15000"/>
            </a:spcAft>
            <a:buChar char="•"/>
          </a:pPr>
          <a:r>
            <a:rPr lang="en-US" sz="1400" kern="1200"/>
            <a:t>Includes labs</a:t>
          </a:r>
        </a:p>
      </dsp:txBody>
      <dsp:txXfrm>
        <a:off x="3319931" y="1930001"/>
        <a:ext cx="2756380" cy="1653828"/>
      </dsp:txXfrm>
    </dsp:sp>
    <dsp:sp modelId="{13A3E8C2-6210-4063-897E-BBF8D678BFE7}">
      <dsp:nvSpPr>
        <dsp:cNvPr id="0" name=""/>
        <dsp:cNvSpPr/>
      </dsp:nvSpPr>
      <dsp:spPr>
        <a:xfrm>
          <a:off x="287912" y="3859468"/>
          <a:ext cx="2756380" cy="1653828"/>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NHANES data </a:t>
          </a:r>
        </a:p>
      </dsp:txBody>
      <dsp:txXfrm>
        <a:off x="287912" y="3859468"/>
        <a:ext cx="2756380" cy="1653828"/>
      </dsp:txXfrm>
    </dsp:sp>
    <dsp:sp modelId="{403EC776-CAE7-4D3E-B0F0-153BAB7B79B2}">
      <dsp:nvSpPr>
        <dsp:cNvPr id="0" name=""/>
        <dsp:cNvSpPr/>
      </dsp:nvSpPr>
      <dsp:spPr>
        <a:xfrm>
          <a:off x="3319931" y="3859468"/>
          <a:ext cx="2756380" cy="165382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HCUP (Healthcare Cost and Utilization Project) – inpatient and outpatient hospitalization data through 2020 </a:t>
          </a:r>
        </a:p>
      </dsp:txBody>
      <dsp:txXfrm>
        <a:off x="3319931" y="3859468"/>
        <a:ext cx="2756380" cy="16538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95F65-8D15-4387-BBE3-83E741E14182}"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C1312-43D9-4196-B2B5-DC81FAB2E665}" type="slidenum">
              <a:rPr lang="en-US" smtClean="0"/>
              <a:t>‹#›</a:t>
            </a:fld>
            <a:endParaRPr lang="en-US"/>
          </a:p>
        </p:txBody>
      </p:sp>
    </p:spTree>
    <p:extLst>
      <p:ext uri="{BB962C8B-B14F-4D97-AF65-F5344CB8AC3E}">
        <p14:creationId xmlns:p14="http://schemas.microsoft.com/office/powerpoint/2010/main" val="328289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900" dirty="0"/>
              <a:t>To bridge the rural research gap of heart and lung disorders in the Southeastern United States by: </a:t>
            </a:r>
          </a:p>
          <a:p>
            <a:pPr marL="457200" lvl="1" indent="0">
              <a:buNone/>
            </a:pPr>
            <a:endParaRPr lang="en-US" sz="5500" dirty="0"/>
          </a:p>
          <a:p>
            <a:r>
              <a:rPr lang="en-US" sz="4400" dirty="0"/>
              <a:t>Identifying the frequency of and risk factors for heart and lung diseases in the RURAL communities</a:t>
            </a:r>
          </a:p>
          <a:p>
            <a:pPr marL="0" indent="0">
              <a:buNone/>
            </a:pPr>
            <a:endParaRPr lang="en-US" sz="4400" dirty="0"/>
          </a:p>
          <a:p>
            <a:r>
              <a:rPr lang="en-US" sz="4400" dirty="0"/>
              <a:t>Identifying unique factors contributing to health disorders in these communities — including psychosocial, economic, and familial factors — and how they interact together.</a:t>
            </a:r>
          </a:p>
          <a:p>
            <a:pPr marL="0" indent="0">
              <a:buNone/>
            </a:pPr>
            <a:endParaRPr lang="en-US" sz="4400" dirty="0"/>
          </a:p>
          <a:p>
            <a:r>
              <a:rPr lang="en-US" sz="4400" dirty="0"/>
              <a:t>Identifying potential solutions by examining differences between higher and lower risk rural counties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Concentrating on communities and geographic areas not adequately studied previously – Appalachian and Mississippi</a:t>
            </a:r>
            <a:r>
              <a:rPr lang="en-US" baseline="0" dirty="0"/>
              <a:t> Delta regions</a:t>
            </a:r>
            <a:endParaRPr lang="en-US" dirty="0"/>
          </a:p>
          <a:p>
            <a:endParaRPr lang="en-US" dirty="0"/>
          </a:p>
        </p:txBody>
      </p:sp>
      <p:sp>
        <p:nvSpPr>
          <p:cNvPr id="4" name="Slide Number Placeholder 3"/>
          <p:cNvSpPr>
            <a:spLocks noGrp="1"/>
          </p:cNvSpPr>
          <p:nvPr>
            <p:ph type="sldNum" sz="quarter" idx="10"/>
          </p:nvPr>
        </p:nvSpPr>
        <p:spPr/>
        <p:txBody>
          <a:bodyPr/>
          <a:lstStyle/>
          <a:p>
            <a:fld id="{7F3E8642-5BD0-4E87-B384-AFE099FA283C}" type="slidenum">
              <a:rPr lang="en-US" smtClean="0"/>
              <a:t>16</a:t>
            </a:fld>
            <a:endParaRPr lang="en-US"/>
          </a:p>
        </p:txBody>
      </p:sp>
    </p:spTree>
    <p:extLst>
      <p:ext uri="{BB962C8B-B14F-4D97-AF65-F5344CB8AC3E}">
        <p14:creationId xmlns:p14="http://schemas.microsoft.com/office/powerpoint/2010/main" val="132774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E8642-5BD0-4E87-B384-AFE099FA283C}" type="slidenum">
              <a:rPr lang="en-US" smtClean="0"/>
              <a:t>17</a:t>
            </a:fld>
            <a:endParaRPr lang="en-US"/>
          </a:p>
        </p:txBody>
      </p:sp>
    </p:spTree>
    <p:extLst>
      <p:ext uri="{BB962C8B-B14F-4D97-AF65-F5344CB8AC3E}">
        <p14:creationId xmlns:p14="http://schemas.microsoft.com/office/powerpoint/2010/main" val="42499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E8642-5BD0-4E87-B384-AFE099FA283C}" type="slidenum">
              <a:rPr lang="en-US" smtClean="0"/>
              <a:t>18</a:t>
            </a:fld>
            <a:endParaRPr lang="en-US"/>
          </a:p>
        </p:txBody>
      </p:sp>
    </p:spTree>
    <p:extLst>
      <p:ext uri="{BB962C8B-B14F-4D97-AF65-F5344CB8AC3E}">
        <p14:creationId xmlns:p14="http://schemas.microsoft.com/office/powerpoint/2010/main" val="180207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13A3-3FAC-4ECE-323E-B83E2E0AE2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170D85-2258-6BB1-E6F0-F744E7D72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7A3F1-5174-47FB-E4D3-DCE108419AD6}"/>
              </a:ext>
            </a:extLst>
          </p:cNvPr>
          <p:cNvSpPr>
            <a:spLocks noGrp="1"/>
          </p:cNvSpPr>
          <p:nvPr>
            <p:ph type="dt" sz="half" idx="10"/>
          </p:nvPr>
        </p:nvSpPr>
        <p:spPr/>
        <p:txBody>
          <a:bodyPr/>
          <a:lstStyle/>
          <a:p>
            <a:fld id="{A2706B42-180B-4BD4-B9CF-3A5F7643314F}" type="datetime1">
              <a:rPr lang="en-US" smtClean="0"/>
              <a:t>3/25/2025</a:t>
            </a:fld>
            <a:endParaRPr lang="en-US"/>
          </a:p>
        </p:txBody>
      </p:sp>
      <p:sp>
        <p:nvSpPr>
          <p:cNvPr id="5" name="Footer Placeholder 4">
            <a:extLst>
              <a:ext uri="{FF2B5EF4-FFF2-40B4-BE49-F238E27FC236}">
                <a16:creationId xmlns:a16="http://schemas.microsoft.com/office/drawing/2014/main" id="{0CB41EF7-88D3-578B-68E0-0E674E6AA456}"/>
              </a:ext>
            </a:extLst>
          </p:cNvPr>
          <p:cNvSpPr>
            <a:spLocks noGrp="1"/>
          </p:cNvSpPr>
          <p:nvPr>
            <p:ph type="ftr" sz="quarter" idx="11"/>
          </p:nvPr>
        </p:nvSpPr>
        <p:spPr/>
        <p:txBody>
          <a:bodyPr/>
          <a:lstStyle/>
          <a:p>
            <a:r>
              <a:rPr lang="en-US"/>
              <a:t>https://louisville.edu/ciehs</a:t>
            </a:r>
          </a:p>
        </p:txBody>
      </p:sp>
      <p:sp>
        <p:nvSpPr>
          <p:cNvPr id="6" name="Slide Number Placeholder 5">
            <a:extLst>
              <a:ext uri="{FF2B5EF4-FFF2-40B4-BE49-F238E27FC236}">
                <a16:creationId xmlns:a16="http://schemas.microsoft.com/office/drawing/2014/main" id="{B7E74B70-E0BA-6F81-5C7B-FF8CC2C803AA}"/>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150951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5B03-3401-F352-DB71-DF9725B99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5E76E5-5C4E-AC8F-DCB9-1E8B197A76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B824B-8F4F-700C-C741-3CFA905A343B}"/>
              </a:ext>
            </a:extLst>
          </p:cNvPr>
          <p:cNvSpPr>
            <a:spLocks noGrp="1"/>
          </p:cNvSpPr>
          <p:nvPr>
            <p:ph type="dt" sz="half" idx="10"/>
          </p:nvPr>
        </p:nvSpPr>
        <p:spPr/>
        <p:txBody>
          <a:bodyPr/>
          <a:lstStyle/>
          <a:p>
            <a:fld id="{FC27BFC1-50E0-4370-A5C4-ED8ACC8484B8}" type="datetime1">
              <a:rPr lang="en-US" smtClean="0"/>
              <a:t>3/25/2025</a:t>
            </a:fld>
            <a:endParaRPr lang="en-US"/>
          </a:p>
        </p:txBody>
      </p:sp>
      <p:sp>
        <p:nvSpPr>
          <p:cNvPr id="5" name="Footer Placeholder 4">
            <a:extLst>
              <a:ext uri="{FF2B5EF4-FFF2-40B4-BE49-F238E27FC236}">
                <a16:creationId xmlns:a16="http://schemas.microsoft.com/office/drawing/2014/main" id="{F0CD26AE-49B2-6BD5-30DD-0736FEF5A287}"/>
              </a:ext>
            </a:extLst>
          </p:cNvPr>
          <p:cNvSpPr>
            <a:spLocks noGrp="1"/>
          </p:cNvSpPr>
          <p:nvPr>
            <p:ph type="ftr" sz="quarter" idx="11"/>
          </p:nvPr>
        </p:nvSpPr>
        <p:spPr/>
        <p:txBody>
          <a:bodyPr/>
          <a:lstStyle/>
          <a:p>
            <a:r>
              <a:rPr lang="en-US"/>
              <a:t>https://louisville.edu/ciehs</a:t>
            </a:r>
          </a:p>
        </p:txBody>
      </p:sp>
      <p:sp>
        <p:nvSpPr>
          <p:cNvPr id="6" name="Slide Number Placeholder 5">
            <a:extLst>
              <a:ext uri="{FF2B5EF4-FFF2-40B4-BE49-F238E27FC236}">
                <a16:creationId xmlns:a16="http://schemas.microsoft.com/office/drawing/2014/main" id="{1FADDE52-E788-FD95-B433-A44D0C05977C}"/>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354092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D5935-668F-3B2B-B2B6-202A8B389C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9BBDF-463D-B937-6FC3-B236D16E39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C79E-4E29-E6A1-E291-C774D0C07381}"/>
              </a:ext>
            </a:extLst>
          </p:cNvPr>
          <p:cNvSpPr>
            <a:spLocks noGrp="1"/>
          </p:cNvSpPr>
          <p:nvPr>
            <p:ph type="dt" sz="half" idx="10"/>
          </p:nvPr>
        </p:nvSpPr>
        <p:spPr/>
        <p:txBody>
          <a:bodyPr/>
          <a:lstStyle/>
          <a:p>
            <a:fld id="{A4DD2047-6779-4686-A8A8-5CD1DDF16BD2}" type="datetime1">
              <a:rPr lang="en-US" smtClean="0"/>
              <a:t>3/25/2025</a:t>
            </a:fld>
            <a:endParaRPr lang="en-US"/>
          </a:p>
        </p:txBody>
      </p:sp>
      <p:sp>
        <p:nvSpPr>
          <p:cNvPr id="5" name="Footer Placeholder 4">
            <a:extLst>
              <a:ext uri="{FF2B5EF4-FFF2-40B4-BE49-F238E27FC236}">
                <a16:creationId xmlns:a16="http://schemas.microsoft.com/office/drawing/2014/main" id="{082698F4-3945-4F8D-54A7-EF5C179CF585}"/>
              </a:ext>
            </a:extLst>
          </p:cNvPr>
          <p:cNvSpPr>
            <a:spLocks noGrp="1"/>
          </p:cNvSpPr>
          <p:nvPr>
            <p:ph type="ftr" sz="quarter" idx="11"/>
          </p:nvPr>
        </p:nvSpPr>
        <p:spPr/>
        <p:txBody>
          <a:bodyPr/>
          <a:lstStyle/>
          <a:p>
            <a:r>
              <a:rPr lang="en-US"/>
              <a:t>https://louisville.edu/ciehs</a:t>
            </a:r>
          </a:p>
        </p:txBody>
      </p:sp>
      <p:sp>
        <p:nvSpPr>
          <p:cNvPr id="6" name="Slide Number Placeholder 5">
            <a:extLst>
              <a:ext uri="{FF2B5EF4-FFF2-40B4-BE49-F238E27FC236}">
                <a16:creationId xmlns:a16="http://schemas.microsoft.com/office/drawing/2014/main" id="{F240E36A-4E26-1C07-6264-60A94FD04680}"/>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176931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62DB-91A9-0D47-54AD-5C7FB01FD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B80C1-1CEF-7FD0-2894-30B297A0B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E5E63-FFAB-9980-553D-8F83A4F6401D}"/>
              </a:ext>
            </a:extLst>
          </p:cNvPr>
          <p:cNvSpPr>
            <a:spLocks noGrp="1"/>
          </p:cNvSpPr>
          <p:nvPr>
            <p:ph type="dt" sz="half" idx="10"/>
          </p:nvPr>
        </p:nvSpPr>
        <p:spPr/>
        <p:txBody>
          <a:bodyPr/>
          <a:lstStyle/>
          <a:p>
            <a:fld id="{66E17E61-FCF8-4D43-9343-F1F30610ACB1}" type="datetime1">
              <a:rPr lang="en-US" smtClean="0"/>
              <a:t>3/25/2025</a:t>
            </a:fld>
            <a:endParaRPr lang="en-US"/>
          </a:p>
        </p:txBody>
      </p:sp>
      <p:sp>
        <p:nvSpPr>
          <p:cNvPr id="5" name="Footer Placeholder 4">
            <a:extLst>
              <a:ext uri="{FF2B5EF4-FFF2-40B4-BE49-F238E27FC236}">
                <a16:creationId xmlns:a16="http://schemas.microsoft.com/office/drawing/2014/main" id="{ADBD688A-5B18-6468-7A40-450130F59447}"/>
              </a:ext>
            </a:extLst>
          </p:cNvPr>
          <p:cNvSpPr>
            <a:spLocks noGrp="1"/>
          </p:cNvSpPr>
          <p:nvPr>
            <p:ph type="ftr" sz="quarter" idx="11"/>
          </p:nvPr>
        </p:nvSpPr>
        <p:spPr/>
        <p:txBody>
          <a:bodyPr/>
          <a:lstStyle/>
          <a:p>
            <a:r>
              <a:rPr lang="en-US"/>
              <a:t>https://louisville.edu/ciehs</a:t>
            </a:r>
          </a:p>
        </p:txBody>
      </p:sp>
      <p:sp>
        <p:nvSpPr>
          <p:cNvPr id="6" name="Slide Number Placeholder 5">
            <a:extLst>
              <a:ext uri="{FF2B5EF4-FFF2-40B4-BE49-F238E27FC236}">
                <a16:creationId xmlns:a16="http://schemas.microsoft.com/office/drawing/2014/main" id="{BF4E0A27-5FF6-2BA0-4D9E-A2DDF9758322}"/>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427884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0A17-BEC9-7EFE-A51A-82C53FC3A3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212F0-4E28-0134-772E-661AF77BD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21619D-19C9-1336-3E68-01587CB72D5E}"/>
              </a:ext>
            </a:extLst>
          </p:cNvPr>
          <p:cNvSpPr>
            <a:spLocks noGrp="1"/>
          </p:cNvSpPr>
          <p:nvPr>
            <p:ph type="dt" sz="half" idx="10"/>
          </p:nvPr>
        </p:nvSpPr>
        <p:spPr/>
        <p:txBody>
          <a:bodyPr/>
          <a:lstStyle/>
          <a:p>
            <a:fld id="{2481ACEA-1B05-4160-81A6-A5E748ADDF27}" type="datetime1">
              <a:rPr lang="en-US" smtClean="0"/>
              <a:t>3/25/2025</a:t>
            </a:fld>
            <a:endParaRPr lang="en-US"/>
          </a:p>
        </p:txBody>
      </p:sp>
      <p:sp>
        <p:nvSpPr>
          <p:cNvPr id="5" name="Footer Placeholder 4">
            <a:extLst>
              <a:ext uri="{FF2B5EF4-FFF2-40B4-BE49-F238E27FC236}">
                <a16:creationId xmlns:a16="http://schemas.microsoft.com/office/drawing/2014/main" id="{29C9EB67-C40A-FD04-951A-A2C482BB1831}"/>
              </a:ext>
            </a:extLst>
          </p:cNvPr>
          <p:cNvSpPr>
            <a:spLocks noGrp="1"/>
          </p:cNvSpPr>
          <p:nvPr>
            <p:ph type="ftr" sz="quarter" idx="11"/>
          </p:nvPr>
        </p:nvSpPr>
        <p:spPr/>
        <p:txBody>
          <a:bodyPr/>
          <a:lstStyle/>
          <a:p>
            <a:r>
              <a:rPr lang="en-US"/>
              <a:t>https://louisville.edu/ciehs</a:t>
            </a:r>
          </a:p>
        </p:txBody>
      </p:sp>
      <p:sp>
        <p:nvSpPr>
          <p:cNvPr id="6" name="Slide Number Placeholder 5">
            <a:extLst>
              <a:ext uri="{FF2B5EF4-FFF2-40B4-BE49-F238E27FC236}">
                <a16:creationId xmlns:a16="http://schemas.microsoft.com/office/drawing/2014/main" id="{51B45607-C954-A9B1-68AE-1C3BD29D74DA}"/>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406499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D122D-FE60-D3BD-AEE8-A527160C8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EE05D-54EF-CAD2-2C70-7BB0233E35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9DB05D-B4C6-BCFB-F59F-90808B6ACF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99A0D2-B661-BD71-8C4B-B8F91C31ADC6}"/>
              </a:ext>
            </a:extLst>
          </p:cNvPr>
          <p:cNvSpPr>
            <a:spLocks noGrp="1"/>
          </p:cNvSpPr>
          <p:nvPr>
            <p:ph type="dt" sz="half" idx="10"/>
          </p:nvPr>
        </p:nvSpPr>
        <p:spPr/>
        <p:txBody>
          <a:bodyPr/>
          <a:lstStyle/>
          <a:p>
            <a:fld id="{58AF5EF5-AEC7-4DCE-839E-0D1977267E8E}" type="datetime1">
              <a:rPr lang="en-US" smtClean="0"/>
              <a:t>3/25/2025</a:t>
            </a:fld>
            <a:endParaRPr lang="en-US"/>
          </a:p>
        </p:txBody>
      </p:sp>
      <p:sp>
        <p:nvSpPr>
          <p:cNvPr id="6" name="Footer Placeholder 5">
            <a:extLst>
              <a:ext uri="{FF2B5EF4-FFF2-40B4-BE49-F238E27FC236}">
                <a16:creationId xmlns:a16="http://schemas.microsoft.com/office/drawing/2014/main" id="{C8D387D2-0272-A670-4D66-9AC0AAD2B002}"/>
              </a:ext>
            </a:extLst>
          </p:cNvPr>
          <p:cNvSpPr>
            <a:spLocks noGrp="1"/>
          </p:cNvSpPr>
          <p:nvPr>
            <p:ph type="ftr" sz="quarter" idx="11"/>
          </p:nvPr>
        </p:nvSpPr>
        <p:spPr/>
        <p:txBody>
          <a:bodyPr/>
          <a:lstStyle/>
          <a:p>
            <a:r>
              <a:rPr lang="en-US"/>
              <a:t>https://louisville.edu/ciehs</a:t>
            </a:r>
          </a:p>
        </p:txBody>
      </p:sp>
      <p:sp>
        <p:nvSpPr>
          <p:cNvPr id="7" name="Slide Number Placeholder 6">
            <a:extLst>
              <a:ext uri="{FF2B5EF4-FFF2-40B4-BE49-F238E27FC236}">
                <a16:creationId xmlns:a16="http://schemas.microsoft.com/office/drawing/2014/main" id="{7E6CE47E-F5FE-874A-C37C-5CDAF1B0D4A2}"/>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4121758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D7E8-FEEA-4297-5A2D-3953383BC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1CC660-7770-EDB4-B0E1-0125E3861E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719CF-4D0B-5821-549B-11C6C66E67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B5FF8A-2E3B-5854-8541-D66D9C450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4F38D-0A34-491E-4DD3-55BAFD3C9C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68E5C-022D-3671-9184-6D127ED3A9CA}"/>
              </a:ext>
            </a:extLst>
          </p:cNvPr>
          <p:cNvSpPr>
            <a:spLocks noGrp="1"/>
          </p:cNvSpPr>
          <p:nvPr>
            <p:ph type="dt" sz="half" idx="10"/>
          </p:nvPr>
        </p:nvSpPr>
        <p:spPr/>
        <p:txBody>
          <a:bodyPr/>
          <a:lstStyle/>
          <a:p>
            <a:fld id="{D99B571A-26A7-45AD-9D8F-F3D653498344}" type="datetime1">
              <a:rPr lang="en-US" smtClean="0"/>
              <a:t>3/25/2025</a:t>
            </a:fld>
            <a:endParaRPr lang="en-US"/>
          </a:p>
        </p:txBody>
      </p:sp>
      <p:sp>
        <p:nvSpPr>
          <p:cNvPr id="8" name="Footer Placeholder 7">
            <a:extLst>
              <a:ext uri="{FF2B5EF4-FFF2-40B4-BE49-F238E27FC236}">
                <a16:creationId xmlns:a16="http://schemas.microsoft.com/office/drawing/2014/main" id="{6815DD5A-8D4C-03B1-7E87-68C6916DAF11}"/>
              </a:ext>
            </a:extLst>
          </p:cNvPr>
          <p:cNvSpPr>
            <a:spLocks noGrp="1"/>
          </p:cNvSpPr>
          <p:nvPr>
            <p:ph type="ftr" sz="quarter" idx="11"/>
          </p:nvPr>
        </p:nvSpPr>
        <p:spPr/>
        <p:txBody>
          <a:bodyPr/>
          <a:lstStyle/>
          <a:p>
            <a:r>
              <a:rPr lang="en-US"/>
              <a:t>https://louisville.edu/ciehs</a:t>
            </a:r>
          </a:p>
        </p:txBody>
      </p:sp>
      <p:sp>
        <p:nvSpPr>
          <p:cNvPr id="9" name="Slide Number Placeholder 8">
            <a:extLst>
              <a:ext uri="{FF2B5EF4-FFF2-40B4-BE49-F238E27FC236}">
                <a16:creationId xmlns:a16="http://schemas.microsoft.com/office/drawing/2014/main" id="{A51DB078-071F-90F0-9FCB-FA512C61DAF6}"/>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2046088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39D7-5025-8F4B-ED8E-BD6DD9F3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1F36AF-9E3C-E3C1-A5FC-520431A4490D}"/>
              </a:ext>
            </a:extLst>
          </p:cNvPr>
          <p:cNvSpPr>
            <a:spLocks noGrp="1"/>
          </p:cNvSpPr>
          <p:nvPr>
            <p:ph type="dt" sz="half" idx="10"/>
          </p:nvPr>
        </p:nvSpPr>
        <p:spPr/>
        <p:txBody>
          <a:bodyPr/>
          <a:lstStyle/>
          <a:p>
            <a:fld id="{A8A09E66-415D-4BDE-9597-C51C3556037D}" type="datetime1">
              <a:rPr lang="en-US" smtClean="0"/>
              <a:t>3/25/2025</a:t>
            </a:fld>
            <a:endParaRPr lang="en-US"/>
          </a:p>
        </p:txBody>
      </p:sp>
      <p:sp>
        <p:nvSpPr>
          <p:cNvPr id="4" name="Footer Placeholder 3">
            <a:extLst>
              <a:ext uri="{FF2B5EF4-FFF2-40B4-BE49-F238E27FC236}">
                <a16:creationId xmlns:a16="http://schemas.microsoft.com/office/drawing/2014/main" id="{B1858573-F6D1-D933-32B2-FFB3A30699CE}"/>
              </a:ext>
            </a:extLst>
          </p:cNvPr>
          <p:cNvSpPr>
            <a:spLocks noGrp="1"/>
          </p:cNvSpPr>
          <p:nvPr>
            <p:ph type="ftr" sz="quarter" idx="11"/>
          </p:nvPr>
        </p:nvSpPr>
        <p:spPr/>
        <p:txBody>
          <a:bodyPr/>
          <a:lstStyle/>
          <a:p>
            <a:r>
              <a:rPr lang="en-US"/>
              <a:t>https://louisville.edu/ciehs</a:t>
            </a:r>
          </a:p>
        </p:txBody>
      </p:sp>
      <p:sp>
        <p:nvSpPr>
          <p:cNvPr id="5" name="Slide Number Placeholder 4">
            <a:extLst>
              <a:ext uri="{FF2B5EF4-FFF2-40B4-BE49-F238E27FC236}">
                <a16:creationId xmlns:a16="http://schemas.microsoft.com/office/drawing/2014/main" id="{5E87CE93-32C5-C2D6-D9EE-3AB02881E713}"/>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1659354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32B51-9CFB-9584-CDE4-7D6EA069EEDB}"/>
              </a:ext>
            </a:extLst>
          </p:cNvPr>
          <p:cNvSpPr>
            <a:spLocks noGrp="1"/>
          </p:cNvSpPr>
          <p:nvPr>
            <p:ph type="dt" sz="half" idx="10"/>
          </p:nvPr>
        </p:nvSpPr>
        <p:spPr/>
        <p:txBody>
          <a:bodyPr/>
          <a:lstStyle/>
          <a:p>
            <a:fld id="{F43AD35D-2AAC-4B46-A75B-38810C7073BA}" type="datetime1">
              <a:rPr lang="en-US" smtClean="0"/>
              <a:t>3/25/2025</a:t>
            </a:fld>
            <a:endParaRPr lang="en-US"/>
          </a:p>
        </p:txBody>
      </p:sp>
      <p:sp>
        <p:nvSpPr>
          <p:cNvPr id="3" name="Footer Placeholder 2">
            <a:extLst>
              <a:ext uri="{FF2B5EF4-FFF2-40B4-BE49-F238E27FC236}">
                <a16:creationId xmlns:a16="http://schemas.microsoft.com/office/drawing/2014/main" id="{1E1C69E6-81F8-FB75-5EB5-CFFA5DFFDB79}"/>
              </a:ext>
            </a:extLst>
          </p:cNvPr>
          <p:cNvSpPr>
            <a:spLocks noGrp="1"/>
          </p:cNvSpPr>
          <p:nvPr>
            <p:ph type="ftr" sz="quarter" idx="11"/>
          </p:nvPr>
        </p:nvSpPr>
        <p:spPr/>
        <p:txBody>
          <a:bodyPr/>
          <a:lstStyle/>
          <a:p>
            <a:r>
              <a:rPr lang="en-US"/>
              <a:t>https://louisville.edu/ciehs</a:t>
            </a:r>
          </a:p>
        </p:txBody>
      </p:sp>
      <p:sp>
        <p:nvSpPr>
          <p:cNvPr id="4" name="Slide Number Placeholder 3">
            <a:extLst>
              <a:ext uri="{FF2B5EF4-FFF2-40B4-BE49-F238E27FC236}">
                <a16:creationId xmlns:a16="http://schemas.microsoft.com/office/drawing/2014/main" id="{FB99FC02-91D6-5467-14DD-655FEEE66015}"/>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2869802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1528-177F-EB8B-57DE-521B48C2C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630536-42F0-FB1E-112A-E02EE04DD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4F937A-509D-456A-0BAF-70CB4590A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6B43-28C7-6909-D371-AA8858AB6222}"/>
              </a:ext>
            </a:extLst>
          </p:cNvPr>
          <p:cNvSpPr>
            <a:spLocks noGrp="1"/>
          </p:cNvSpPr>
          <p:nvPr>
            <p:ph type="dt" sz="half" idx="10"/>
          </p:nvPr>
        </p:nvSpPr>
        <p:spPr/>
        <p:txBody>
          <a:bodyPr/>
          <a:lstStyle/>
          <a:p>
            <a:fld id="{EB0E18D9-7D99-4C6C-9BAA-6793F7DB74B3}" type="datetime1">
              <a:rPr lang="en-US" smtClean="0"/>
              <a:t>3/25/2025</a:t>
            </a:fld>
            <a:endParaRPr lang="en-US"/>
          </a:p>
        </p:txBody>
      </p:sp>
      <p:sp>
        <p:nvSpPr>
          <p:cNvPr id="6" name="Footer Placeholder 5">
            <a:extLst>
              <a:ext uri="{FF2B5EF4-FFF2-40B4-BE49-F238E27FC236}">
                <a16:creationId xmlns:a16="http://schemas.microsoft.com/office/drawing/2014/main" id="{A10863D9-9D42-AD0A-7D83-DCEE2A0420B6}"/>
              </a:ext>
            </a:extLst>
          </p:cNvPr>
          <p:cNvSpPr>
            <a:spLocks noGrp="1"/>
          </p:cNvSpPr>
          <p:nvPr>
            <p:ph type="ftr" sz="quarter" idx="11"/>
          </p:nvPr>
        </p:nvSpPr>
        <p:spPr/>
        <p:txBody>
          <a:bodyPr/>
          <a:lstStyle/>
          <a:p>
            <a:r>
              <a:rPr lang="en-US"/>
              <a:t>https://louisville.edu/ciehs</a:t>
            </a:r>
          </a:p>
        </p:txBody>
      </p:sp>
      <p:sp>
        <p:nvSpPr>
          <p:cNvPr id="7" name="Slide Number Placeholder 6">
            <a:extLst>
              <a:ext uri="{FF2B5EF4-FFF2-40B4-BE49-F238E27FC236}">
                <a16:creationId xmlns:a16="http://schemas.microsoft.com/office/drawing/2014/main" id="{D3071CA7-2FB8-3EB8-8EBC-DC7B9AD75FBA}"/>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232498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2E30-037B-44F1-DFBB-C9EABAF38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B58220-53ED-3D0A-A4F7-643C1F9CB9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239BD-57F9-1940-B433-BE473FE07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EF1E9-A2A9-264F-658C-543D3FCEB271}"/>
              </a:ext>
            </a:extLst>
          </p:cNvPr>
          <p:cNvSpPr>
            <a:spLocks noGrp="1"/>
          </p:cNvSpPr>
          <p:nvPr>
            <p:ph type="dt" sz="half" idx="10"/>
          </p:nvPr>
        </p:nvSpPr>
        <p:spPr/>
        <p:txBody>
          <a:bodyPr/>
          <a:lstStyle/>
          <a:p>
            <a:fld id="{DB1580F8-57AC-43F8-A27D-7E692343E00A}" type="datetime1">
              <a:rPr lang="en-US" smtClean="0"/>
              <a:t>3/25/2025</a:t>
            </a:fld>
            <a:endParaRPr lang="en-US"/>
          </a:p>
        </p:txBody>
      </p:sp>
      <p:sp>
        <p:nvSpPr>
          <p:cNvPr id="6" name="Footer Placeholder 5">
            <a:extLst>
              <a:ext uri="{FF2B5EF4-FFF2-40B4-BE49-F238E27FC236}">
                <a16:creationId xmlns:a16="http://schemas.microsoft.com/office/drawing/2014/main" id="{0318CE69-FDC3-7587-73D7-739D6BF00BCB}"/>
              </a:ext>
            </a:extLst>
          </p:cNvPr>
          <p:cNvSpPr>
            <a:spLocks noGrp="1"/>
          </p:cNvSpPr>
          <p:nvPr>
            <p:ph type="ftr" sz="quarter" idx="11"/>
          </p:nvPr>
        </p:nvSpPr>
        <p:spPr/>
        <p:txBody>
          <a:bodyPr/>
          <a:lstStyle/>
          <a:p>
            <a:r>
              <a:rPr lang="en-US"/>
              <a:t>https://louisville.edu/ciehs</a:t>
            </a:r>
          </a:p>
        </p:txBody>
      </p:sp>
      <p:sp>
        <p:nvSpPr>
          <p:cNvPr id="7" name="Slide Number Placeholder 6">
            <a:extLst>
              <a:ext uri="{FF2B5EF4-FFF2-40B4-BE49-F238E27FC236}">
                <a16:creationId xmlns:a16="http://schemas.microsoft.com/office/drawing/2014/main" id="{98CB7EF4-7503-C543-9B97-D59E2DA71E37}"/>
              </a:ext>
            </a:extLst>
          </p:cNvPr>
          <p:cNvSpPr>
            <a:spLocks noGrp="1"/>
          </p:cNvSpPr>
          <p:nvPr>
            <p:ph type="sldNum" sz="quarter" idx="12"/>
          </p:nvPr>
        </p:nvSpPr>
        <p:spPr/>
        <p:txBody>
          <a:bodyPr/>
          <a:lstStyle/>
          <a:p>
            <a:fld id="{D53ED667-714D-41FB-90A7-A3299696D178}" type="slidenum">
              <a:rPr lang="en-US" smtClean="0"/>
              <a:t>‹#›</a:t>
            </a:fld>
            <a:endParaRPr lang="en-US"/>
          </a:p>
        </p:txBody>
      </p:sp>
    </p:spTree>
    <p:extLst>
      <p:ext uri="{BB962C8B-B14F-4D97-AF65-F5344CB8AC3E}">
        <p14:creationId xmlns:p14="http://schemas.microsoft.com/office/powerpoint/2010/main" val="377663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EEA66-C5E1-0467-8FF0-A3327336D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963F91-6A58-6324-07BD-D093BCA8F2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BDAB0-8291-C2D9-468E-D1FE97427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504F9-34DC-4FBF-9CBE-468F3F877336}" type="datetime1">
              <a:rPr lang="en-US" smtClean="0"/>
              <a:t>3/25/2025</a:t>
            </a:fld>
            <a:endParaRPr lang="en-US"/>
          </a:p>
        </p:txBody>
      </p:sp>
      <p:sp>
        <p:nvSpPr>
          <p:cNvPr id="5" name="Footer Placeholder 4">
            <a:extLst>
              <a:ext uri="{FF2B5EF4-FFF2-40B4-BE49-F238E27FC236}">
                <a16:creationId xmlns:a16="http://schemas.microsoft.com/office/drawing/2014/main" id="{A9A86248-AF00-43E8-C068-423AF4E78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https://louisville.edu/ciehs</a:t>
            </a:r>
          </a:p>
        </p:txBody>
      </p:sp>
      <p:sp>
        <p:nvSpPr>
          <p:cNvPr id="6" name="Slide Number Placeholder 5">
            <a:extLst>
              <a:ext uri="{FF2B5EF4-FFF2-40B4-BE49-F238E27FC236}">
                <a16:creationId xmlns:a16="http://schemas.microsoft.com/office/drawing/2014/main" id="{45E45066-A9D8-9F87-0E3C-5B7E25B07D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ED667-714D-41FB-90A7-A3299696D178}" type="slidenum">
              <a:rPr lang="en-US" smtClean="0"/>
              <a:t>‹#›</a:t>
            </a:fld>
            <a:endParaRPr lang="en-US"/>
          </a:p>
        </p:txBody>
      </p:sp>
    </p:spTree>
    <p:extLst>
      <p:ext uri="{BB962C8B-B14F-4D97-AF65-F5344CB8AC3E}">
        <p14:creationId xmlns:p14="http://schemas.microsoft.com/office/powerpoint/2010/main" val="254453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5.xml"/><Relationship Id="rId7" Type="http://schemas.openxmlformats.org/officeDocument/2006/relationships/image" Target="../media/image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heruralstudy.org/research/ancillary-studies/" TargetMode="External"/><Relationship Id="rId7" Type="http://schemas.openxmlformats.org/officeDocument/2006/relationships/image" Target="../media/image11.png"/><Relationship Id="rId2" Type="http://schemas.openxmlformats.org/officeDocument/2006/relationships/hyperlink" Target="https://theruralstudy.org/research/" TargetMode="External"/><Relationship Id="rId1" Type="http://schemas.openxmlformats.org/officeDocument/2006/relationships/slideLayout" Target="../slideLayouts/slideLayout2.xml"/><Relationship Id="rId6" Type="http://schemas.openxmlformats.org/officeDocument/2006/relationships/hyperlink" Target="https://theruralstudy.org/research-data-collection-forms/#1715178390613-c8b5c4dc-b5e7" TargetMode="External"/><Relationship Id="rId5" Type="http://schemas.openxmlformats.org/officeDocument/2006/relationships/hyperlink" Target="https://theruralstudy.org/research/publications-and-presentations-policy/" TargetMode="External"/><Relationship Id="rId4" Type="http://schemas.openxmlformats.org/officeDocument/2006/relationships/hyperlink" Target="https://theruralstudy.org/research/second-exam-ancillary-studi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theruralstudy.or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jpe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theruralstudy.org/research/ancillary-studies/" TargetMode="External"/><Relationship Id="rId4" Type="http://schemas.openxmlformats.org/officeDocument/2006/relationships/image" Target="../media/image21.png"/><Relationship Id="rId9"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hyperlink" Target="https://louisville.edu/sphis/departments/hmss" TargetMode="Externa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louisville.edu/sphis/departments/cik/data-brief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louisville.edu/sphis/departments/hpb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mailto:Kira.taylor@louisville.edu" TargetMode="External"/><Relationship Id="rId4" Type="http://schemas.openxmlformats.org/officeDocument/2006/relationships/hyperlink" Target="mailto:trsc@louisville.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3B3C-5099-83EF-3A75-E4EB77725FE9}"/>
              </a:ext>
            </a:extLst>
          </p:cNvPr>
          <p:cNvSpPr>
            <a:spLocks noGrp="1"/>
          </p:cNvSpPr>
          <p:nvPr>
            <p:ph type="title"/>
          </p:nvPr>
        </p:nvSpPr>
        <p:spPr>
          <a:xfrm>
            <a:off x="838200" y="919576"/>
            <a:ext cx="10392052" cy="1009651"/>
          </a:xfrm>
        </p:spPr>
        <p:txBody>
          <a:bodyPr>
            <a:normAutofit fontScale="90000"/>
          </a:bodyPr>
          <a:lstStyle/>
          <a:p>
            <a:r>
              <a:rPr lang="en-US" b="0" i="0" dirty="0">
                <a:solidFill>
                  <a:srgbClr val="000000"/>
                </a:solidFill>
                <a:effectLst/>
                <a:latin typeface="Tahoma" panose="020B0604030504040204" pitchFamily="34" charset="0"/>
              </a:rPr>
              <a:t>Epidemiology and Population Health Services available in the Translational Research Support Core</a:t>
            </a:r>
            <a:endParaRPr lang="en-US" dirty="0"/>
          </a:p>
        </p:txBody>
      </p:sp>
      <p:cxnSp>
        <p:nvCxnSpPr>
          <p:cNvPr id="5" name="Straight Connector 4">
            <a:extLst>
              <a:ext uri="{FF2B5EF4-FFF2-40B4-BE49-F238E27FC236}">
                <a16:creationId xmlns:a16="http://schemas.microsoft.com/office/drawing/2014/main" id="{EFCA476E-0AA8-520A-4EF8-7591861A5ADA}"/>
              </a:ext>
            </a:extLst>
          </p:cNvPr>
          <p:cNvCxnSpPr>
            <a:cxnSpLocks/>
          </p:cNvCxnSpPr>
          <p:nvPr/>
        </p:nvCxnSpPr>
        <p:spPr>
          <a:xfrm>
            <a:off x="0" y="2346670"/>
            <a:ext cx="12192000" cy="0"/>
          </a:xfrm>
          <a:prstGeom prst="line">
            <a:avLst/>
          </a:prstGeom>
          <a:ln w="57150">
            <a:solidFill>
              <a:srgbClr val="D52527"/>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49BD897D-5959-D548-4110-79EA7769D2B4}"/>
              </a:ext>
            </a:extLst>
          </p:cNvPr>
          <p:cNvSpPr>
            <a:spLocks noGrp="1"/>
          </p:cNvSpPr>
          <p:nvPr>
            <p:ph type="ftr" sz="quarter" idx="11"/>
          </p:nvPr>
        </p:nvSpPr>
        <p:spPr/>
        <p:txBody>
          <a:bodyPr/>
          <a:lstStyle/>
          <a:p>
            <a:r>
              <a:rPr lang="en-US"/>
              <a:t>https://louisville.edu/ciehs</a:t>
            </a:r>
          </a:p>
        </p:txBody>
      </p:sp>
      <p:pic>
        <p:nvPicPr>
          <p:cNvPr id="18" name="Picture 17" descr="A black text on a white background&#10;&#10;Description automatically generated">
            <a:extLst>
              <a:ext uri="{FF2B5EF4-FFF2-40B4-BE49-F238E27FC236}">
                <a16:creationId xmlns:a16="http://schemas.microsoft.com/office/drawing/2014/main" id="{015A8B5E-17B1-7048-CA23-5507EC42F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06"/>
            <a:ext cx="3852480" cy="605963"/>
          </a:xfrm>
          <a:prstGeom prst="rect">
            <a:avLst/>
          </a:prstGeom>
        </p:spPr>
      </p:pic>
      <p:sp>
        <p:nvSpPr>
          <p:cNvPr id="7" name="Content Placeholder 6">
            <a:extLst>
              <a:ext uri="{FF2B5EF4-FFF2-40B4-BE49-F238E27FC236}">
                <a16:creationId xmlns:a16="http://schemas.microsoft.com/office/drawing/2014/main" id="{82A2C105-7F2E-8987-EA8E-835619C90A4E}"/>
              </a:ext>
            </a:extLst>
          </p:cNvPr>
          <p:cNvSpPr>
            <a:spLocks noGrp="1"/>
          </p:cNvSpPr>
          <p:nvPr>
            <p:ph idx="1"/>
          </p:nvPr>
        </p:nvSpPr>
        <p:spPr>
          <a:xfrm>
            <a:off x="7792278" y="2526058"/>
            <a:ext cx="2315818" cy="3627852"/>
          </a:xfrm>
        </p:spPr>
        <p:txBody>
          <a:bodyPr>
            <a:normAutofit fontScale="85000" lnSpcReduction="10000"/>
          </a:bodyPr>
          <a:lstStyle/>
          <a:p>
            <a:pPr marL="0" indent="0">
              <a:buNone/>
            </a:pPr>
            <a:r>
              <a:rPr lang="en-US" sz="2400" dirty="0"/>
              <a:t>Dr. Kira Taylor, </a:t>
            </a:r>
            <a:br>
              <a:rPr lang="en-US" sz="2400" dirty="0"/>
            </a:br>
            <a:r>
              <a:rPr lang="en-US" sz="2400" dirty="0"/>
              <a:t>Associate Professor of Epidemiology and Population Health</a:t>
            </a:r>
          </a:p>
          <a:p>
            <a:pPr marL="0" indent="0">
              <a:buNone/>
            </a:pPr>
            <a:endParaRPr lang="en-US" sz="2400" dirty="0"/>
          </a:p>
          <a:p>
            <a:pPr marL="0" indent="0">
              <a:buNone/>
            </a:pPr>
            <a:r>
              <a:rPr lang="en-US" sz="2400" dirty="0"/>
              <a:t>University of Louisville</a:t>
            </a:r>
          </a:p>
          <a:p>
            <a:pPr marL="0" indent="0">
              <a:buNone/>
            </a:pPr>
            <a:r>
              <a:rPr lang="en-US" sz="2400" dirty="0"/>
              <a:t>School of Public Health and Information Sciences</a:t>
            </a:r>
          </a:p>
          <a:p>
            <a:pPr marL="0" indent="0">
              <a:buNone/>
            </a:pPr>
            <a:r>
              <a:rPr lang="en-US" sz="2400" dirty="0"/>
              <a:t>March 25, 2025</a:t>
            </a:r>
          </a:p>
          <a:p>
            <a:endParaRPr lang="en-US" dirty="0"/>
          </a:p>
          <a:p>
            <a:endParaRPr lang="en-US" dirty="0"/>
          </a:p>
        </p:txBody>
      </p:sp>
      <p:pic>
        <p:nvPicPr>
          <p:cNvPr id="9" name="Picture 8" descr="A diagram of different types of health&#10;&#10;AI-generated content may be incorrect.">
            <a:extLst>
              <a:ext uri="{FF2B5EF4-FFF2-40B4-BE49-F238E27FC236}">
                <a16:creationId xmlns:a16="http://schemas.microsoft.com/office/drawing/2014/main" id="{6862022F-0538-131B-B320-992307F70C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8334" y="7606"/>
            <a:ext cx="800118" cy="692180"/>
          </a:xfrm>
          <a:prstGeom prst="rect">
            <a:avLst/>
          </a:prstGeom>
          <a:noFill/>
          <a:ln>
            <a:noFill/>
          </a:ln>
        </p:spPr>
      </p:pic>
      <p:pic>
        <p:nvPicPr>
          <p:cNvPr id="4" name="Picture 3">
            <a:extLst>
              <a:ext uri="{FF2B5EF4-FFF2-40B4-BE49-F238E27FC236}">
                <a16:creationId xmlns:a16="http://schemas.microsoft.com/office/drawing/2014/main" id="{148842EB-BA45-6A07-D3AD-16889A2FBA9E}"/>
              </a:ext>
            </a:extLst>
          </p:cNvPr>
          <p:cNvPicPr>
            <a:picLocks noChangeAspect="1"/>
          </p:cNvPicPr>
          <p:nvPr/>
        </p:nvPicPr>
        <p:blipFill>
          <a:blip r:embed="rId4"/>
          <a:stretch>
            <a:fillRect/>
          </a:stretch>
        </p:blipFill>
        <p:spPr>
          <a:xfrm>
            <a:off x="381000" y="2675321"/>
            <a:ext cx="7152861" cy="3749291"/>
          </a:xfrm>
          <a:prstGeom prst="rect">
            <a:avLst/>
          </a:prstGeom>
        </p:spPr>
      </p:pic>
      <p:pic>
        <p:nvPicPr>
          <p:cNvPr id="8" name="Picture 7" descr="A person with brown hair wearing a scarf and a black jacket&#10;&#10;AI-generated content may be incorrect.">
            <a:extLst>
              <a:ext uri="{FF2B5EF4-FFF2-40B4-BE49-F238E27FC236}">
                <a16:creationId xmlns:a16="http://schemas.microsoft.com/office/drawing/2014/main" id="{47162D9D-90DD-E627-87AC-E9B8A2030709}"/>
              </a:ext>
            </a:extLst>
          </p:cNvPr>
          <p:cNvPicPr>
            <a:picLocks noChangeAspect="1"/>
          </p:cNvPicPr>
          <p:nvPr/>
        </p:nvPicPr>
        <p:blipFill>
          <a:blip r:embed="rId5">
            <a:extLst>
              <a:ext uri="{28A0092B-C50C-407E-A947-70E740481C1C}">
                <a14:useLocalDpi xmlns:a14="http://schemas.microsoft.com/office/drawing/2010/main" val="0"/>
              </a:ext>
            </a:extLst>
          </a:blip>
          <a:srcRect l="15668" t="14977" r="6730" b="31133"/>
          <a:stretch/>
        </p:blipFill>
        <p:spPr>
          <a:xfrm>
            <a:off x="10207487" y="2526058"/>
            <a:ext cx="1719470" cy="1789043"/>
          </a:xfrm>
          <a:prstGeom prst="rect">
            <a:avLst/>
          </a:prstGeom>
        </p:spPr>
      </p:pic>
    </p:spTree>
    <p:extLst>
      <p:ext uri="{BB962C8B-B14F-4D97-AF65-F5344CB8AC3E}">
        <p14:creationId xmlns:p14="http://schemas.microsoft.com/office/powerpoint/2010/main" val="49663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590F17-0CB1-530E-C1F0-55CF4316EDC5}"/>
              </a:ext>
            </a:extLst>
          </p:cNvPr>
          <p:cNvSpPr>
            <a:spLocks noGrp="1"/>
          </p:cNvSpPr>
          <p:nvPr>
            <p:ph type="title"/>
          </p:nvPr>
        </p:nvSpPr>
        <p:spPr>
          <a:xfrm>
            <a:off x="838200" y="643467"/>
            <a:ext cx="2951205" cy="5571066"/>
          </a:xfrm>
        </p:spPr>
        <p:txBody>
          <a:bodyPr>
            <a:normAutofit fontScale="90000"/>
          </a:bodyPr>
          <a:lstStyle/>
          <a:p>
            <a:r>
              <a:rPr lang="en-US" sz="3100" b="1" dirty="0">
                <a:solidFill>
                  <a:srgbClr val="FFFFFF"/>
                </a:solidFill>
              </a:rPr>
              <a:t>Department of Bioinformatics and Biostatistics</a:t>
            </a:r>
            <a:br>
              <a:rPr lang="en-US" sz="3100" dirty="0">
                <a:solidFill>
                  <a:srgbClr val="FFFFFF"/>
                </a:solidFill>
              </a:rPr>
            </a:br>
            <a:br>
              <a:rPr lang="en-US" sz="3100" dirty="0">
                <a:solidFill>
                  <a:srgbClr val="FFFFFF"/>
                </a:solidFill>
              </a:rPr>
            </a:br>
            <a:r>
              <a:rPr lang="en-US" sz="3100" i="1" dirty="0" err="1">
                <a:solidFill>
                  <a:srgbClr val="FFFFFF"/>
                </a:solidFill>
              </a:rPr>
              <a:t>Maiying</a:t>
            </a:r>
            <a:r>
              <a:rPr lang="en-US" sz="3100" i="1" dirty="0">
                <a:solidFill>
                  <a:srgbClr val="FFFFFF"/>
                </a:solidFill>
              </a:rPr>
              <a:t> Kong gave a presentation for the TRSC highlighting the Biostatistics and Bioinformatics core.</a:t>
            </a:r>
            <a:br>
              <a:rPr lang="en-US" sz="3100" dirty="0">
                <a:solidFill>
                  <a:srgbClr val="FFFFFF"/>
                </a:solidFill>
              </a:rPr>
            </a:br>
            <a:endParaRPr lang="en-US" sz="3100" dirty="0">
              <a:solidFill>
                <a:srgbClr val="FFFFFF"/>
              </a:solidFill>
            </a:endParaRPr>
          </a:p>
        </p:txBody>
      </p:sp>
      <p:sp>
        <p:nvSpPr>
          <p:cNvPr id="4" name="Footer Placeholder 3">
            <a:extLst>
              <a:ext uri="{FF2B5EF4-FFF2-40B4-BE49-F238E27FC236}">
                <a16:creationId xmlns:a16="http://schemas.microsoft.com/office/drawing/2014/main" id="{DFD5FA7B-CE79-5DE4-0444-34C95453DF1A}"/>
              </a:ext>
            </a:extLst>
          </p:cNvPr>
          <p:cNvSpPr>
            <a:spLocks noGrp="1"/>
          </p:cNvSpPr>
          <p:nvPr>
            <p:ph type="ftr" sz="quarter" idx="11"/>
          </p:nvPr>
        </p:nvSpPr>
        <p:spPr>
          <a:xfrm>
            <a:off x="5237018" y="6356350"/>
            <a:ext cx="4244607" cy="365125"/>
          </a:xfrm>
        </p:spPr>
        <p:txBody>
          <a:bodyPr>
            <a:normAutofit/>
          </a:bodyPr>
          <a:lstStyle/>
          <a:p>
            <a:pPr algn="l">
              <a:spcAft>
                <a:spcPts val="600"/>
              </a:spcAft>
            </a:pPr>
            <a:r>
              <a:rPr lang="en-US"/>
              <a:t>https://louisville.edu/ciehs</a:t>
            </a:r>
          </a:p>
        </p:txBody>
      </p:sp>
      <p:graphicFrame>
        <p:nvGraphicFramePr>
          <p:cNvPr id="6" name="Content Placeholder 2">
            <a:extLst>
              <a:ext uri="{FF2B5EF4-FFF2-40B4-BE49-F238E27FC236}">
                <a16:creationId xmlns:a16="http://schemas.microsoft.com/office/drawing/2014/main" id="{98B126C5-8FC3-DC5B-F10B-03C2C6D1E6EF}"/>
              </a:ext>
            </a:extLst>
          </p:cNvPr>
          <p:cNvGraphicFramePr>
            <a:graphicFrameLocks noGrp="1"/>
          </p:cNvGraphicFramePr>
          <p:nvPr>
            <p:ph idx="1"/>
            <p:extLst>
              <p:ext uri="{D42A27DB-BD31-4B8C-83A1-F6EECF244321}">
                <p14:modId xmlns:p14="http://schemas.microsoft.com/office/powerpoint/2010/main" val="2849619234"/>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7229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566CB-D833-9530-71AA-9426C636E1E6}"/>
              </a:ext>
            </a:extLst>
          </p:cNvPr>
          <p:cNvSpPr>
            <a:spLocks noGrp="1"/>
          </p:cNvSpPr>
          <p:nvPr>
            <p:ph type="title"/>
          </p:nvPr>
        </p:nvSpPr>
        <p:spPr>
          <a:xfrm>
            <a:off x="838200" y="365125"/>
            <a:ext cx="10515600" cy="1325563"/>
          </a:xfrm>
        </p:spPr>
        <p:txBody>
          <a:bodyPr>
            <a:normAutofit/>
          </a:bodyPr>
          <a:lstStyle/>
          <a:p>
            <a:r>
              <a:rPr lang="en-US" sz="3600" b="1" dirty="0"/>
              <a:t>Department of Epidemiology and Population Health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DF6EEB-6BF9-D70E-1CD0-B0E0B7028E32}"/>
              </a:ext>
            </a:extLst>
          </p:cNvPr>
          <p:cNvSpPr>
            <a:spLocks noGrp="1"/>
          </p:cNvSpPr>
          <p:nvPr>
            <p:ph idx="1"/>
          </p:nvPr>
        </p:nvSpPr>
        <p:spPr>
          <a:xfrm>
            <a:off x="838200" y="1929384"/>
            <a:ext cx="10515600" cy="4251960"/>
          </a:xfrm>
        </p:spPr>
        <p:txBody>
          <a:bodyPr>
            <a:normAutofit/>
          </a:bodyPr>
          <a:lstStyle/>
          <a:p>
            <a:r>
              <a:rPr lang="en-US" sz="2000" dirty="0"/>
              <a:t>Substantive expertise in:</a:t>
            </a:r>
          </a:p>
          <a:p>
            <a:pPr lvl="1"/>
            <a:r>
              <a:rPr lang="en-US" sz="2000" dirty="0"/>
              <a:t>Cancer epidemiology (K. Baumgartner, S. Boone, N. </a:t>
            </a:r>
            <a:r>
              <a:rPr lang="en-US" sz="2000" dirty="0" err="1"/>
              <a:t>DuPre</a:t>
            </a:r>
            <a:r>
              <a:rPr lang="en-US" sz="2000" dirty="0"/>
              <a:t>, Q. Zhang)</a:t>
            </a:r>
          </a:p>
          <a:p>
            <a:pPr lvl="1"/>
            <a:r>
              <a:rPr lang="en-US" sz="2000" dirty="0"/>
              <a:t>Reproductive epidemiology (K. Taylor, A. Wallis, T. Ali)</a:t>
            </a:r>
          </a:p>
          <a:p>
            <a:pPr lvl="1"/>
            <a:r>
              <a:rPr lang="en-US" sz="2000" dirty="0"/>
              <a:t>Global maternal/child health (Wallis)</a:t>
            </a:r>
          </a:p>
          <a:p>
            <a:pPr lvl="1"/>
            <a:r>
              <a:rPr lang="en-US" sz="2000" dirty="0"/>
              <a:t>Genetic epidemiology, gene-environment interaction (Taylor)</a:t>
            </a:r>
          </a:p>
          <a:p>
            <a:pPr lvl="1"/>
            <a:r>
              <a:rPr lang="en-US" sz="2000" dirty="0"/>
              <a:t>Cardiovascular disease (Taylor, Boone)</a:t>
            </a:r>
          </a:p>
          <a:p>
            <a:pPr lvl="1"/>
            <a:r>
              <a:rPr lang="en-US" sz="2000" dirty="0"/>
              <a:t>Infectious disease (T. Ali)</a:t>
            </a:r>
          </a:p>
          <a:p>
            <a:pPr lvl="1"/>
            <a:r>
              <a:rPr lang="en-US" sz="2000" dirty="0"/>
              <a:t>Nutrition (R. Baumgartner)</a:t>
            </a:r>
          </a:p>
          <a:p>
            <a:pPr lvl="1"/>
            <a:r>
              <a:rPr lang="en-US" sz="2000" dirty="0"/>
              <a:t>Social and behavioral epidemiology; survey methods (N. Peiper)</a:t>
            </a:r>
          </a:p>
          <a:p>
            <a:pPr lvl="1"/>
            <a:r>
              <a:rPr lang="en-US" sz="2000" dirty="0"/>
              <a:t>Causal inference and mediation analysis (</a:t>
            </a:r>
            <a:r>
              <a:rPr lang="en-US" sz="2000" dirty="0" err="1"/>
              <a:t>DuPre</a:t>
            </a:r>
            <a:r>
              <a:rPr lang="en-US" sz="2000" dirty="0"/>
              <a:t>)</a:t>
            </a:r>
          </a:p>
          <a:p>
            <a:pPr lvl="1"/>
            <a:r>
              <a:rPr lang="en-US" sz="2000" dirty="0"/>
              <a:t>Environmental epidemiology (B. Guinn, </a:t>
            </a:r>
            <a:r>
              <a:rPr lang="en-US" sz="2000" dirty="0" err="1"/>
              <a:t>DuPre</a:t>
            </a:r>
            <a:r>
              <a:rPr lang="en-US" sz="2000" dirty="0"/>
              <a:t>, Taylor, Zhang)</a:t>
            </a:r>
          </a:p>
          <a:p>
            <a:pPr lvl="2"/>
            <a:r>
              <a:rPr lang="en-US" dirty="0"/>
              <a:t>Former SPHIS students now at the Envirome institute: Dan Riggs, Clara Sears</a:t>
            </a:r>
          </a:p>
          <a:p>
            <a:pPr lvl="1"/>
            <a:endParaRPr lang="en-US" sz="2000" dirty="0"/>
          </a:p>
          <a:p>
            <a:pPr lvl="1"/>
            <a:endParaRPr lang="en-US" sz="2000" dirty="0"/>
          </a:p>
          <a:p>
            <a:pPr lvl="1"/>
            <a:endParaRPr lang="en-US" sz="2000" dirty="0"/>
          </a:p>
        </p:txBody>
      </p:sp>
      <p:sp>
        <p:nvSpPr>
          <p:cNvPr id="4" name="Footer Placeholder 3">
            <a:extLst>
              <a:ext uri="{FF2B5EF4-FFF2-40B4-BE49-F238E27FC236}">
                <a16:creationId xmlns:a16="http://schemas.microsoft.com/office/drawing/2014/main" id="{F1BB5A53-7540-617E-5565-3B299E25C12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1383285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dirty="0"/>
              <a:t>Dr. Natalie </a:t>
            </a:r>
            <a:r>
              <a:rPr lang="en-US" sz="5400" dirty="0" err="1">
                <a:latin typeface="+mj-lt"/>
              </a:rPr>
              <a:t>DuPré</a:t>
            </a:r>
            <a:endParaRPr lang="en-US" sz="540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7B159F72-8D1E-F12E-600B-009D5FD4CEBF}"/>
              </a:ext>
            </a:extLst>
          </p:cNvPr>
          <p:cNvGraphicFramePr>
            <a:graphicFrameLocks noGrp="1"/>
          </p:cNvGraphicFramePr>
          <p:nvPr>
            <p:ph idx="1"/>
            <p:extLst>
              <p:ext uri="{D42A27DB-BD31-4B8C-83A1-F6EECF244321}">
                <p14:modId xmlns:p14="http://schemas.microsoft.com/office/powerpoint/2010/main" val="104590737"/>
              </p:ext>
            </p:extLst>
          </p:nvPr>
        </p:nvGraphicFramePr>
        <p:xfrm>
          <a:off x="572493" y="1911493"/>
          <a:ext cx="8531750" cy="4601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erson smiling at the camera&#10;&#10;Description automatically generated">
            <a:extLst>
              <a:ext uri="{FF2B5EF4-FFF2-40B4-BE49-F238E27FC236}">
                <a16:creationId xmlns:a16="http://schemas.microsoft.com/office/drawing/2014/main" id="{B29EC20B-499F-0E2C-51FB-26E24957E519}"/>
              </a:ext>
            </a:extLst>
          </p:cNvPr>
          <p:cNvPicPr>
            <a:picLocks noChangeAspect="1"/>
          </p:cNvPicPr>
          <p:nvPr/>
        </p:nvPicPr>
        <p:blipFill rotWithShape="1">
          <a:blip r:embed="rId7"/>
          <a:srcRect t="812" r="1" b="20741"/>
          <a:stretch/>
        </p:blipFill>
        <p:spPr>
          <a:xfrm>
            <a:off x="9011848" y="238539"/>
            <a:ext cx="2533445" cy="2633372"/>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E197BF68-009B-4430-8C72-7FBE27C6BCD4}" type="slidenum">
              <a:rPr lang="en-US" smtClean="0"/>
              <a:pPr>
                <a:spcAft>
                  <a:spcPts val="600"/>
                </a:spcAft>
              </a:pPr>
              <a:t>12</a:t>
            </a:fld>
            <a:endParaRPr lang="en-US"/>
          </a:p>
        </p:txBody>
      </p:sp>
    </p:spTree>
    <p:extLst>
      <p:ext uri="{BB962C8B-B14F-4D97-AF65-F5344CB8AC3E}">
        <p14:creationId xmlns:p14="http://schemas.microsoft.com/office/powerpoint/2010/main" val="240172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Louisville Environmental Assessments Pilot Study in Colorectal Cancer (LEAPS-CRC) </a:t>
            </a:r>
            <a:br>
              <a:rPr lang="en-US" dirty="0"/>
            </a:br>
            <a:endParaRPr lang="en-US" dirty="0"/>
          </a:p>
        </p:txBody>
      </p:sp>
      <p:graphicFrame>
        <p:nvGraphicFramePr>
          <p:cNvPr id="9" name="Content Placeholder 2">
            <a:extLst>
              <a:ext uri="{FF2B5EF4-FFF2-40B4-BE49-F238E27FC236}">
                <a16:creationId xmlns:a16="http://schemas.microsoft.com/office/drawing/2014/main" id="{6663D3EA-1944-367A-CBE8-422915EBDD43}"/>
              </a:ext>
            </a:extLst>
          </p:cNvPr>
          <p:cNvGraphicFramePr>
            <a:graphicFrameLocks noGrp="1"/>
          </p:cNvGraphicFramePr>
          <p:nvPr>
            <p:ph idx="1"/>
            <p:extLst>
              <p:ext uri="{D42A27DB-BD31-4B8C-83A1-F6EECF244321}">
                <p14:modId xmlns:p14="http://schemas.microsoft.com/office/powerpoint/2010/main" val="3728235049"/>
              </p:ext>
            </p:extLst>
          </p:nvPr>
        </p:nvGraphicFramePr>
        <p:xfrm>
          <a:off x="838200" y="1825624"/>
          <a:ext cx="8639034"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36C36FBA-3A78-436B-AF1A-41E5DFFD01FB}" type="slidenum">
              <a:rPr lang="en-US" smtClean="0"/>
              <a:t>13</a:t>
            </a:fld>
            <a:endParaRPr lang="en-US"/>
          </a:p>
        </p:txBody>
      </p:sp>
      <p:pic>
        <p:nvPicPr>
          <p:cNvPr id="5" name="Picture 2" descr="Sandra L. Kavalukas, M.D. healthcare provider in Louisville, KY for Colon &amp; Rectal Surgery, Oncology, Cancer Care, Gastrointestinal Can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86566" y="925903"/>
            <a:ext cx="1319380" cy="13424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at the camera&#10;&#10;Description automatically generated">
            <a:extLst>
              <a:ext uri="{FF2B5EF4-FFF2-40B4-BE49-F238E27FC236}">
                <a16:creationId xmlns:a16="http://schemas.microsoft.com/office/drawing/2014/main" id="{4A4B2DB3-EE57-6A4B-9AEB-3CD8F669B214}"/>
              </a:ext>
            </a:extLst>
          </p:cNvPr>
          <p:cNvPicPr>
            <a:picLocks noChangeAspect="1"/>
          </p:cNvPicPr>
          <p:nvPr/>
        </p:nvPicPr>
        <p:blipFill rotWithShape="1">
          <a:blip r:embed="rId8"/>
          <a:srcRect t="3803" b="21795"/>
          <a:stretch/>
        </p:blipFill>
        <p:spPr>
          <a:xfrm>
            <a:off x="9322608" y="925903"/>
            <a:ext cx="1371600" cy="1352145"/>
          </a:xfrm>
          <a:prstGeom prst="rect">
            <a:avLst/>
          </a:prstGeom>
        </p:spPr>
      </p:pic>
      <p:sp>
        <p:nvSpPr>
          <p:cNvPr id="7" name="TextBox 6"/>
          <p:cNvSpPr txBox="1"/>
          <p:nvPr/>
        </p:nvSpPr>
        <p:spPr>
          <a:xfrm>
            <a:off x="9477234" y="2221078"/>
            <a:ext cx="3564094" cy="369332"/>
          </a:xfrm>
          <a:prstGeom prst="rect">
            <a:avLst/>
          </a:prstGeom>
          <a:noFill/>
        </p:spPr>
        <p:txBody>
          <a:bodyPr wrap="square" rtlCol="0">
            <a:spAutoFit/>
          </a:bodyPr>
          <a:lstStyle/>
          <a:p>
            <a:r>
              <a:rPr lang="en-US" dirty="0"/>
              <a:t>N.</a:t>
            </a:r>
            <a:r>
              <a:rPr lang="en-US" sz="1800" b="1" dirty="0">
                <a:latin typeface="+mj-lt"/>
              </a:rPr>
              <a:t> </a:t>
            </a:r>
            <a:r>
              <a:rPr lang="en-US" sz="1800" b="1" dirty="0" err="1">
                <a:latin typeface="+mj-lt"/>
              </a:rPr>
              <a:t>DuPré</a:t>
            </a:r>
            <a:r>
              <a:rPr lang="en-US" sz="1800" b="1" dirty="0">
                <a:latin typeface="+mj-lt"/>
              </a:rPr>
              <a:t> </a:t>
            </a:r>
            <a:r>
              <a:rPr lang="en-US" dirty="0"/>
              <a:t>	     S. Kavalukas  </a:t>
            </a:r>
          </a:p>
        </p:txBody>
      </p:sp>
    </p:spTree>
    <p:extLst>
      <p:ext uri="{BB962C8B-B14F-4D97-AF65-F5344CB8AC3E}">
        <p14:creationId xmlns:p14="http://schemas.microsoft.com/office/powerpoint/2010/main" val="1090368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3E8E55-1F6F-FF02-9A4B-EC71F697812E}"/>
              </a:ext>
            </a:extLst>
          </p:cNvPr>
          <p:cNvSpPr>
            <a:spLocks noGrp="1"/>
          </p:cNvSpPr>
          <p:nvPr>
            <p:ph type="title"/>
          </p:nvPr>
        </p:nvSpPr>
        <p:spPr>
          <a:xfrm>
            <a:off x="572493" y="238539"/>
            <a:ext cx="11018520" cy="1434415"/>
          </a:xfrm>
        </p:spPr>
        <p:txBody>
          <a:bodyPr anchor="b">
            <a:normAutofit/>
          </a:bodyPr>
          <a:lstStyle/>
          <a:p>
            <a:r>
              <a:rPr lang="en-US" sz="5400"/>
              <a:t>Dr. Qunwei Zhang</a:t>
            </a:r>
          </a:p>
        </p:txBody>
      </p:sp>
      <p:sp>
        <p:nvSpPr>
          <p:cNvPr id="51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0CF0EBB3-CA5C-C23A-BC92-D778C2DBF4C3}"/>
              </a:ext>
            </a:extLst>
          </p:cNvPr>
          <p:cNvSpPr>
            <a:spLocks noGrp="1" noChangeArrowheads="1"/>
          </p:cNvSpPr>
          <p:nvPr>
            <p:ph idx="1"/>
          </p:nvPr>
        </p:nvSpPr>
        <p:spPr bwMode="auto">
          <a:xfrm>
            <a:off x="572493" y="2071316"/>
            <a:ext cx="6713552" cy="41191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eaLnBrk="0" fontAlgn="base" hangingPunct="0">
              <a:spcBef>
                <a:spcPct val="0"/>
              </a:spcBef>
              <a:spcAft>
                <a:spcPts val="600"/>
              </a:spcAft>
            </a:pPr>
            <a:r>
              <a:rPr lang="en-US" altLang="en-US" sz="2200" dirty="0">
                <a:latin typeface="Arial" panose="020B0604020202020204" pitchFamily="34" charset="0"/>
              </a:rPr>
              <a:t>Laboratory scientist and environmental epidemiologist</a:t>
            </a:r>
          </a:p>
          <a:p>
            <a:pPr eaLnBrk="0" fontAlgn="base" hangingPunct="0">
              <a:spcBef>
                <a:spcPct val="0"/>
              </a:spcBef>
              <a:spcAft>
                <a:spcPts val="600"/>
              </a:spcAft>
            </a:pPr>
            <a:r>
              <a:rPr lang="en-US" altLang="en-US" sz="2200" dirty="0">
                <a:latin typeface="Arial" panose="020B0604020202020204" pitchFamily="34" charset="0"/>
              </a:rPr>
              <a:t>Mechanistic studies</a:t>
            </a:r>
          </a:p>
          <a:p>
            <a:pPr eaLnBrk="0" fontAlgn="base" hangingPunct="0">
              <a:spcBef>
                <a:spcPct val="0"/>
              </a:spcBef>
              <a:spcAft>
                <a:spcPts val="600"/>
              </a:spcAft>
            </a:pPr>
            <a:r>
              <a:rPr lang="en-US" altLang="en-US" sz="2200" dirty="0">
                <a:latin typeface="Arial" panose="020B0604020202020204" pitchFamily="34" charset="0"/>
              </a:rPr>
              <a:t>P</a:t>
            </a:r>
            <a:r>
              <a:rPr kumimoji="0" lang="en-US" altLang="en-US" sz="2200" b="0" i="0" u="none" strike="noStrike" cap="none" normalizeH="0" baseline="0" dirty="0">
                <a:ln>
                  <a:noFill/>
                </a:ln>
                <a:effectLst/>
                <a:latin typeface="Arial" panose="020B0604020202020204" pitchFamily="34" charset="0"/>
              </a:rPr>
              <a:t>ulmonary toxic, genotoxic and carcinogenic effects induced by exposure to various environmental and occupational particles including nanoparticles, particulate matter, cigarette smoke, etc.,</a:t>
            </a:r>
          </a:p>
          <a:p>
            <a:pPr eaLnBrk="0" fontAlgn="base" hangingPunct="0">
              <a:spcBef>
                <a:spcPct val="0"/>
              </a:spcBef>
              <a:spcAft>
                <a:spcPts val="600"/>
              </a:spcAft>
            </a:pPr>
            <a:r>
              <a:rPr kumimoji="0" lang="en-US" altLang="en-US" sz="2200" b="0" i="0" u="none" strike="noStrike" cap="none" normalizeH="0" baseline="0" dirty="0">
                <a:ln>
                  <a:noFill/>
                </a:ln>
                <a:effectLst/>
                <a:latin typeface="Arial" panose="020B0604020202020204" pitchFamily="34" charset="0"/>
              </a:rPr>
              <a:t>Invites collaborations on these areas</a:t>
            </a:r>
          </a:p>
        </p:txBody>
      </p:sp>
      <p:pic>
        <p:nvPicPr>
          <p:cNvPr id="5123" name="Picture 3" descr="Qunwei Zhang Image">
            <a:extLst>
              <a:ext uri="{FF2B5EF4-FFF2-40B4-BE49-F238E27FC236}">
                <a16:creationId xmlns:a16="http://schemas.microsoft.com/office/drawing/2014/main" id="{8FE55F84-E7F6-DB89-01DB-5BDF72E42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00" b="20100"/>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A8E5EAA-7C42-8C1E-FB64-7DEA44FB2F8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120008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0DAE4-5B53-E2EE-7C2A-CBC5CEA6D415}"/>
              </a:ext>
            </a:extLst>
          </p:cNvPr>
          <p:cNvSpPr>
            <a:spLocks noGrp="1"/>
          </p:cNvSpPr>
          <p:nvPr>
            <p:ph type="title"/>
          </p:nvPr>
        </p:nvSpPr>
        <p:spPr>
          <a:xfrm>
            <a:off x="572493" y="238539"/>
            <a:ext cx="11018520" cy="1434415"/>
          </a:xfrm>
        </p:spPr>
        <p:txBody>
          <a:bodyPr anchor="b">
            <a:normAutofit/>
          </a:bodyPr>
          <a:lstStyle/>
          <a:p>
            <a:r>
              <a:rPr lang="en-US" sz="4600"/>
              <a:t>Dr. Stephanie Boone </a:t>
            </a:r>
            <a:br>
              <a:rPr lang="en-US" sz="4600"/>
            </a:br>
            <a:r>
              <a:rPr lang="en-US" sz="4600"/>
              <a:t>PI for Kentucky for the RURAL study</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385171-3A92-FE5D-9855-EDA245B5DD38}"/>
              </a:ext>
            </a:extLst>
          </p:cNvPr>
          <p:cNvSpPr>
            <a:spLocks noGrp="1"/>
          </p:cNvSpPr>
          <p:nvPr>
            <p:ph idx="1"/>
          </p:nvPr>
        </p:nvSpPr>
        <p:spPr>
          <a:xfrm>
            <a:off x="572493" y="2071316"/>
            <a:ext cx="8209766" cy="4119172"/>
          </a:xfrm>
        </p:spPr>
        <p:txBody>
          <a:bodyPr anchor="t">
            <a:normAutofit lnSpcReduction="10000"/>
          </a:bodyPr>
          <a:lstStyle/>
          <a:p>
            <a:r>
              <a:rPr lang="en-US" sz="1800" i="0" strike="noStrike" dirty="0">
                <a:effectLst/>
                <a:latin typeface="Poppins" panose="00000500000000000000" pitchFamily="2" charset="0"/>
              </a:rPr>
              <a:t>The Risk Underlying Rural Areas Longitudinal (RURAL) Cohort Study</a:t>
            </a:r>
            <a:r>
              <a:rPr lang="en-US" sz="1800" i="0" dirty="0">
                <a:effectLst/>
                <a:latin typeface="Poppins" panose="00000500000000000000" pitchFamily="2" charset="0"/>
              </a:rPr>
              <a:t> </a:t>
            </a:r>
            <a:endParaRPr lang="en-US" sz="1800" dirty="0">
              <a:latin typeface="Poppins" panose="00000500000000000000" pitchFamily="2" charset="0"/>
            </a:endParaRPr>
          </a:p>
          <a:p>
            <a:pPr lvl="1"/>
            <a:r>
              <a:rPr lang="en-US" sz="1800" dirty="0"/>
              <a:t>Prospective cohort study </a:t>
            </a:r>
            <a:r>
              <a:rPr lang="en-US" sz="1800" b="0" i="0" dirty="0">
                <a:effectLst/>
              </a:rPr>
              <a:t>in select rural counties in Alabama, Kentucky, Louisiana, and Mississippi. </a:t>
            </a:r>
          </a:p>
          <a:p>
            <a:pPr lvl="1"/>
            <a:r>
              <a:rPr lang="en-US" sz="1800" b="0" i="0" dirty="0">
                <a:effectLst/>
              </a:rPr>
              <a:t>Enrolling 4,600 participants from these communities, examining several different aspects of their health, including heart and lung function</a:t>
            </a:r>
          </a:p>
          <a:p>
            <a:pPr lvl="1"/>
            <a:r>
              <a:rPr lang="en-US" sz="1800" b="0" i="0" dirty="0">
                <a:effectLst/>
              </a:rPr>
              <a:t>Enrollment is complete in Alabama, Louisiana and Mississippi; enrollment in progress in KY</a:t>
            </a:r>
          </a:p>
          <a:p>
            <a:pPr lvl="1"/>
            <a:r>
              <a:rPr lang="en-US" sz="1800" dirty="0"/>
              <a:t>Interviews and biospecimens; mobile exam units (MEU)</a:t>
            </a:r>
            <a:endParaRPr lang="en-US" sz="1800" b="0" i="0" dirty="0">
              <a:effectLst/>
            </a:endParaRPr>
          </a:p>
          <a:p>
            <a:pPr marL="457200" lvl="1" indent="0">
              <a:buNone/>
            </a:pPr>
            <a:endParaRPr lang="en-US" sz="1500" dirty="0">
              <a:hlinkClick r:id="rId2"/>
            </a:endParaRPr>
          </a:p>
          <a:p>
            <a:r>
              <a:rPr lang="en-US" sz="1500" dirty="0">
                <a:hlinkClick r:id="rId2"/>
              </a:rPr>
              <a:t>https://theruralstudy.org/research/</a:t>
            </a:r>
            <a:endParaRPr lang="en-US" sz="1500" dirty="0"/>
          </a:p>
          <a:p>
            <a:pPr lvl="1"/>
            <a:r>
              <a:rPr lang="en-US" sz="1500" i="0" u="none" strike="noStrike" dirty="0">
                <a:effectLst/>
                <a:latin typeface="Poppins" panose="00000500000000000000" pitchFamily="2" charset="0"/>
                <a:hlinkClick r:id="rId3"/>
              </a:rPr>
              <a:t>Ancillary Study Information</a:t>
            </a:r>
            <a:endParaRPr lang="en-US" sz="1500" i="0" dirty="0">
              <a:effectLst/>
              <a:latin typeface="Poppins" panose="00000500000000000000" pitchFamily="2" charset="0"/>
            </a:endParaRPr>
          </a:p>
          <a:p>
            <a:pPr lvl="1"/>
            <a:r>
              <a:rPr lang="en-US" sz="1500" i="0" u="none" strike="noStrike" dirty="0">
                <a:effectLst/>
                <a:latin typeface="Poppins" panose="00000500000000000000" pitchFamily="2" charset="0"/>
                <a:hlinkClick r:id="rId4"/>
              </a:rPr>
              <a:t>RURAL Ancillary Studies: Second Examination Cycle</a:t>
            </a:r>
            <a:endParaRPr lang="en-US" sz="1500" i="0" dirty="0">
              <a:effectLst/>
              <a:latin typeface="Poppins" panose="00000500000000000000" pitchFamily="2" charset="0"/>
            </a:endParaRPr>
          </a:p>
          <a:p>
            <a:pPr lvl="1"/>
            <a:r>
              <a:rPr lang="en-US" sz="1500" i="0" u="none" strike="noStrike" dirty="0">
                <a:effectLst/>
                <a:latin typeface="Poppins" panose="00000500000000000000" pitchFamily="2" charset="0"/>
                <a:hlinkClick r:id="rId5"/>
              </a:rPr>
              <a:t>Publications And Presentations Policy</a:t>
            </a:r>
            <a:endParaRPr lang="en-US" sz="1500" i="0" u="none" strike="noStrike" dirty="0">
              <a:effectLst/>
              <a:latin typeface="Poppins" panose="00000500000000000000" pitchFamily="2" charset="0"/>
            </a:endParaRPr>
          </a:p>
          <a:p>
            <a:pPr lvl="1"/>
            <a:r>
              <a:rPr lang="en-US" sz="1500" i="0" dirty="0">
                <a:effectLst/>
                <a:latin typeface="Poppins" panose="00000500000000000000" pitchFamily="2" charset="0"/>
                <a:hlinkClick r:id="rId6"/>
              </a:rPr>
              <a:t>https://theruralstudy.org/research-data-collection-forms/#1715178390613-c8b5c4dc-b5e7</a:t>
            </a:r>
            <a:endParaRPr lang="en-US" sz="1500" i="0" dirty="0">
              <a:effectLst/>
              <a:latin typeface="Poppins" panose="00000500000000000000" pitchFamily="2" charset="0"/>
            </a:endParaRPr>
          </a:p>
          <a:p>
            <a:pPr lvl="1"/>
            <a:endParaRPr lang="en-US" sz="1500" i="0" dirty="0">
              <a:effectLst/>
              <a:latin typeface="Poppins" panose="00000500000000000000" pitchFamily="2" charset="0"/>
            </a:endParaRPr>
          </a:p>
          <a:p>
            <a:endParaRPr lang="en-US" sz="1500" dirty="0"/>
          </a:p>
        </p:txBody>
      </p:sp>
      <p:pic>
        <p:nvPicPr>
          <p:cNvPr id="5" name="Picture 4">
            <a:extLst>
              <a:ext uri="{FF2B5EF4-FFF2-40B4-BE49-F238E27FC236}">
                <a16:creationId xmlns:a16="http://schemas.microsoft.com/office/drawing/2014/main" id="{7DC29DBE-95C1-0D46-1DEC-6B2280F26109}"/>
              </a:ext>
            </a:extLst>
          </p:cNvPr>
          <p:cNvPicPr>
            <a:picLocks noChangeAspect="1"/>
          </p:cNvPicPr>
          <p:nvPr/>
        </p:nvPicPr>
        <p:blipFill>
          <a:blip r:embed="rId7"/>
          <a:srcRect l="17387" r="18635" b="-3"/>
          <a:stretch/>
        </p:blipFill>
        <p:spPr>
          <a:xfrm>
            <a:off x="9037648" y="2093976"/>
            <a:ext cx="2579073" cy="2680800"/>
          </a:xfrm>
          <a:prstGeom prst="rect">
            <a:avLst/>
          </a:prstGeom>
        </p:spPr>
      </p:pic>
      <p:sp>
        <p:nvSpPr>
          <p:cNvPr id="4" name="Footer Placeholder 3">
            <a:extLst>
              <a:ext uri="{FF2B5EF4-FFF2-40B4-BE49-F238E27FC236}">
                <a16:creationId xmlns:a16="http://schemas.microsoft.com/office/drawing/2014/main" id="{DC593A04-8377-9EE5-584B-52CE9C83C51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100840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1A9EEAA5-C4C9-21A6-55D9-06E675CC82BC}"/>
              </a:ext>
            </a:extLst>
          </p:cNvPr>
          <p:cNvPicPr>
            <a:picLocks noChangeAspect="1"/>
          </p:cNvPicPr>
          <p:nvPr/>
        </p:nvPicPr>
        <p:blipFill rotWithShape="1">
          <a:blip r:embed="rId3">
            <a:extLst>
              <a:ext uri="{28A0092B-C50C-407E-A947-70E740481C1C}">
                <a14:useLocalDpi xmlns:a14="http://schemas.microsoft.com/office/drawing/2010/main" val="0"/>
              </a:ext>
            </a:extLst>
          </a:blip>
          <a:srcRect r="-2" b="2134"/>
          <a:stretch/>
        </p:blipFill>
        <p:spPr>
          <a:xfrm>
            <a:off x="497758" y="-727854"/>
            <a:ext cx="6033515" cy="3588013"/>
          </a:xfrm>
          <a:prstGeom prst="rect">
            <a:avLst/>
          </a:prstGeom>
        </p:spPr>
      </p:pic>
      <p:sp>
        <p:nvSpPr>
          <p:cNvPr id="3" name="Content Placeholder 2"/>
          <p:cNvSpPr>
            <a:spLocks noGrp="1"/>
          </p:cNvSpPr>
          <p:nvPr>
            <p:ph idx="1"/>
          </p:nvPr>
        </p:nvSpPr>
        <p:spPr>
          <a:xfrm>
            <a:off x="1" y="1743907"/>
            <a:ext cx="7415720" cy="4444241"/>
          </a:xfrm>
        </p:spPr>
        <p:txBody>
          <a:bodyPr>
            <a:normAutofit lnSpcReduction="10000"/>
          </a:bodyPr>
          <a:lstStyle/>
          <a:p>
            <a:r>
              <a:rPr lang="en-US" sz="2400" dirty="0"/>
              <a:t>A new prospective epidemiology research project focused in 10 select rural counties/parishes in Alabama, </a:t>
            </a:r>
            <a:r>
              <a:rPr lang="en-US" sz="2400" b="1" dirty="0"/>
              <a:t>Kentucky</a:t>
            </a:r>
            <a:r>
              <a:rPr lang="en-US" sz="2400" dirty="0"/>
              <a:t>, Louisiana, and Mississippi. </a:t>
            </a:r>
          </a:p>
          <a:p>
            <a:pPr marL="0" indent="0">
              <a:buNone/>
            </a:pPr>
            <a:endParaRPr lang="en-US" sz="2400" dirty="0"/>
          </a:p>
          <a:p>
            <a:r>
              <a:rPr lang="en-US" sz="2400" dirty="0"/>
              <a:t>Target enrollment is 4,600 participants </a:t>
            </a:r>
          </a:p>
          <a:p>
            <a:pPr lvl="1"/>
            <a:r>
              <a:rPr lang="en-US" sz="2000" dirty="0"/>
              <a:t>n=1,600 from 4 counties in </a:t>
            </a:r>
            <a:r>
              <a:rPr lang="en-US" sz="2000" b="1" dirty="0"/>
              <a:t>KY </a:t>
            </a:r>
            <a:r>
              <a:rPr lang="en-US" sz="2000" dirty="0"/>
              <a:t>(35%)</a:t>
            </a:r>
            <a:endParaRPr lang="en-US" sz="2400" dirty="0"/>
          </a:p>
          <a:p>
            <a:r>
              <a:rPr lang="en-US" sz="2400" dirty="0"/>
              <a:t>Goals:  To bridge the rural research gap of heart and lung disorders in Southeastern United States through longitudinal assessment several different aspects of their health, including heart and lung function (subclinical disease detection). </a:t>
            </a:r>
          </a:p>
          <a:p>
            <a:r>
              <a:rPr lang="en-US" sz="2400" dirty="0"/>
              <a:t>Community Engagement Activities and Projects </a:t>
            </a:r>
          </a:p>
          <a:p>
            <a:endParaRPr lang="en-US" sz="2400" dirty="0"/>
          </a:p>
        </p:txBody>
      </p:sp>
      <p:pic>
        <p:nvPicPr>
          <p:cNvPr id="4" name="Picture 3"/>
          <p:cNvPicPr>
            <a:picLocks noChangeAspect="1"/>
          </p:cNvPicPr>
          <p:nvPr/>
        </p:nvPicPr>
        <p:blipFill rotWithShape="1">
          <a:blip r:embed="rId4"/>
          <a:srcRect l="13555" t="24656" r="12089" b="61279"/>
          <a:stretch/>
        </p:blipFill>
        <p:spPr>
          <a:xfrm>
            <a:off x="0" y="5947204"/>
            <a:ext cx="12192000" cy="1073928"/>
          </a:xfrm>
          <a:prstGeom prst="rect">
            <a:avLst/>
          </a:prstGeom>
        </p:spPr>
      </p:pic>
      <p:pic>
        <p:nvPicPr>
          <p:cNvPr id="7" name="Content Placeholder 8">
            <a:extLst>
              <a:ext uri="{FF2B5EF4-FFF2-40B4-BE49-F238E27FC236}">
                <a16:creationId xmlns:a16="http://schemas.microsoft.com/office/drawing/2014/main" id="{707111D6-08FC-6D3F-46F9-E2D380E9801C}"/>
              </a:ext>
            </a:extLst>
          </p:cNvPr>
          <p:cNvPicPr>
            <a:picLocks noChangeAspect="1"/>
          </p:cNvPicPr>
          <p:nvPr/>
        </p:nvPicPr>
        <p:blipFill>
          <a:blip r:embed="rId5"/>
          <a:stretch>
            <a:fillRect/>
          </a:stretch>
        </p:blipFill>
        <p:spPr>
          <a:xfrm>
            <a:off x="7415720" y="1015414"/>
            <a:ext cx="4776280" cy="3689490"/>
          </a:xfrm>
          <a:prstGeom prst="rect">
            <a:avLst/>
          </a:prstGeom>
        </p:spPr>
      </p:pic>
      <p:sp>
        <p:nvSpPr>
          <p:cNvPr id="8" name="TextBox 7">
            <a:extLst>
              <a:ext uri="{FF2B5EF4-FFF2-40B4-BE49-F238E27FC236}">
                <a16:creationId xmlns:a16="http://schemas.microsoft.com/office/drawing/2014/main" id="{EBCE3EAD-5EB1-F0E7-4876-BD3D9EF518DB}"/>
              </a:ext>
            </a:extLst>
          </p:cNvPr>
          <p:cNvSpPr txBox="1"/>
          <p:nvPr/>
        </p:nvSpPr>
        <p:spPr>
          <a:xfrm>
            <a:off x="8784772" y="6495669"/>
            <a:ext cx="3144672" cy="461665"/>
          </a:xfrm>
          <a:prstGeom prst="rect">
            <a:avLst/>
          </a:prstGeom>
          <a:noFill/>
        </p:spPr>
        <p:txBody>
          <a:bodyPr wrap="square" rtlCol="0">
            <a:spAutoFit/>
          </a:bodyPr>
          <a:lstStyle/>
          <a:p>
            <a:r>
              <a:rPr lang="en-US" sz="1200" dirty="0"/>
              <a:t>Funded by National Institutes of Health: National Heart, Lung, Blood Institute (U01)</a:t>
            </a:r>
          </a:p>
        </p:txBody>
      </p:sp>
      <p:sp>
        <p:nvSpPr>
          <p:cNvPr id="12" name="TextBox 11">
            <a:extLst>
              <a:ext uri="{FF2B5EF4-FFF2-40B4-BE49-F238E27FC236}">
                <a16:creationId xmlns:a16="http://schemas.microsoft.com/office/drawing/2014/main" id="{F2BE9383-80CD-31E3-C307-112B72E84CFE}"/>
              </a:ext>
            </a:extLst>
          </p:cNvPr>
          <p:cNvSpPr txBox="1"/>
          <p:nvPr/>
        </p:nvSpPr>
        <p:spPr>
          <a:xfrm>
            <a:off x="4803258" y="478486"/>
            <a:ext cx="6097772" cy="369332"/>
          </a:xfrm>
          <a:prstGeom prst="rect">
            <a:avLst/>
          </a:prstGeom>
          <a:noFill/>
        </p:spPr>
        <p:txBody>
          <a:bodyPr wrap="square">
            <a:spAutoFit/>
          </a:bodyPr>
          <a:lstStyle/>
          <a:p>
            <a:r>
              <a:rPr lang="en-US" b="1" dirty="0"/>
              <a:t>Dr. Stephanie Boone PhD, MPH (Associate Professor) Core PI</a:t>
            </a:r>
          </a:p>
        </p:txBody>
      </p:sp>
      <p:sp>
        <p:nvSpPr>
          <p:cNvPr id="13" name="TextBox 12">
            <a:extLst>
              <a:ext uri="{FF2B5EF4-FFF2-40B4-BE49-F238E27FC236}">
                <a16:creationId xmlns:a16="http://schemas.microsoft.com/office/drawing/2014/main" id="{24AD75AD-1912-3C8F-0CCC-F42C8EB04564}"/>
              </a:ext>
            </a:extLst>
          </p:cNvPr>
          <p:cNvSpPr txBox="1"/>
          <p:nvPr/>
        </p:nvSpPr>
        <p:spPr>
          <a:xfrm>
            <a:off x="7927123" y="5075063"/>
            <a:ext cx="4178816" cy="1384995"/>
          </a:xfrm>
          <a:prstGeom prst="rect">
            <a:avLst/>
          </a:prstGeom>
          <a:noFill/>
        </p:spPr>
        <p:txBody>
          <a:bodyPr wrap="square" rtlCol="0">
            <a:spAutoFit/>
          </a:bodyPr>
          <a:lstStyle/>
          <a:p>
            <a:pPr algn="ctr"/>
            <a:r>
              <a:rPr lang="en-US" sz="2800" dirty="0">
                <a:hlinkClick r:id="rId6"/>
              </a:rPr>
              <a:t>www.theruralstudy.org</a:t>
            </a:r>
            <a:endParaRPr lang="en-US" sz="2800" dirty="0"/>
          </a:p>
          <a:p>
            <a:pPr algn="ctr"/>
            <a:endParaRPr lang="en-US" sz="2800" dirty="0"/>
          </a:p>
          <a:p>
            <a:pPr algn="ctr"/>
            <a:endParaRPr lang="en-US" sz="2800" dirty="0"/>
          </a:p>
        </p:txBody>
      </p:sp>
    </p:spTree>
    <p:extLst>
      <p:ext uri="{BB962C8B-B14F-4D97-AF65-F5344CB8AC3E}">
        <p14:creationId xmlns:p14="http://schemas.microsoft.com/office/powerpoint/2010/main" val="367310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D5D963A-7B80-DF8A-EFCB-5BE5D3719279}"/>
              </a:ext>
            </a:extLst>
          </p:cNvPr>
          <p:cNvSpPr txBox="1">
            <a:spLocks/>
          </p:cNvSpPr>
          <p:nvPr/>
        </p:nvSpPr>
        <p:spPr>
          <a:xfrm>
            <a:off x="164432" y="125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What are we asking people to voluntarily do?</a:t>
            </a:r>
            <a:endParaRPr lang="en-US" sz="4000" dirty="0"/>
          </a:p>
        </p:txBody>
      </p:sp>
      <p:sp>
        <p:nvSpPr>
          <p:cNvPr id="7" name="Content Placeholder 5">
            <a:extLst>
              <a:ext uri="{FF2B5EF4-FFF2-40B4-BE49-F238E27FC236}">
                <a16:creationId xmlns:a16="http://schemas.microsoft.com/office/drawing/2014/main" id="{867111E0-517B-98E7-6BED-1F0953CB8207}"/>
              </a:ext>
            </a:extLst>
          </p:cNvPr>
          <p:cNvSpPr txBox="1">
            <a:spLocks/>
          </p:cNvSpPr>
          <p:nvPr/>
        </p:nvSpPr>
        <p:spPr>
          <a:xfrm>
            <a:off x="-27038" y="1244246"/>
            <a:ext cx="12054606" cy="29943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Content Placeholder 12">
            <a:extLst>
              <a:ext uri="{FF2B5EF4-FFF2-40B4-BE49-F238E27FC236}">
                <a16:creationId xmlns:a16="http://schemas.microsoft.com/office/drawing/2014/main" id="{13CE7F0D-7021-A384-BB40-9B4E33B573B4}"/>
              </a:ext>
            </a:extLst>
          </p:cNvPr>
          <p:cNvSpPr>
            <a:spLocks noGrp="1"/>
          </p:cNvSpPr>
          <p:nvPr>
            <p:ph sz="half" idx="1"/>
          </p:nvPr>
        </p:nvSpPr>
        <p:spPr>
          <a:xfrm>
            <a:off x="75657" y="1580527"/>
            <a:ext cx="6451949" cy="4596435"/>
          </a:xfrm>
        </p:spPr>
        <p:txBody>
          <a:bodyPr>
            <a:normAutofit fontScale="70000" lnSpcReduction="20000"/>
          </a:bodyPr>
          <a:lstStyle/>
          <a:p>
            <a:r>
              <a:rPr lang="en-US" b="1" dirty="0"/>
              <a:t>Baseline Data Collection:</a:t>
            </a:r>
          </a:p>
          <a:p>
            <a:pPr lvl="2"/>
            <a:r>
              <a:rPr lang="en-US" sz="2400" b="1" dirty="0"/>
              <a:t>Anthropometry</a:t>
            </a:r>
            <a:r>
              <a:rPr lang="en-US" sz="2400" dirty="0"/>
              <a:t> (Height, Weight)</a:t>
            </a:r>
          </a:p>
          <a:p>
            <a:pPr lvl="2"/>
            <a:r>
              <a:rPr lang="en-US" sz="2400" b="1" dirty="0"/>
              <a:t>Test/ Exams </a:t>
            </a:r>
            <a:r>
              <a:rPr lang="en-US" sz="2400" dirty="0"/>
              <a:t>related to Heart, Lung, and Blood vessel health (spirometry, echocardiogram, CT scan, ankle-brachial index, blood pressure)</a:t>
            </a:r>
          </a:p>
          <a:p>
            <a:pPr lvl="2"/>
            <a:r>
              <a:rPr lang="en-US" sz="2400" b="1" dirty="0"/>
              <a:t>Collection of blood and urine </a:t>
            </a:r>
          </a:p>
          <a:p>
            <a:pPr lvl="2"/>
            <a:r>
              <a:rPr lang="en-US" sz="2400" b="1" dirty="0"/>
              <a:t>Surveys</a:t>
            </a:r>
          </a:p>
          <a:p>
            <a:pPr marL="914400" lvl="2" indent="0">
              <a:buNone/>
            </a:pPr>
            <a:endParaRPr lang="en-US" sz="2400" b="1" dirty="0"/>
          </a:p>
          <a:p>
            <a:r>
              <a:rPr lang="en-US" b="1" dirty="0"/>
              <a:t>Follow-up Data Collection</a:t>
            </a:r>
          </a:p>
          <a:p>
            <a:pPr lvl="1"/>
            <a:r>
              <a:rPr lang="en-US" dirty="0"/>
              <a:t>1-,3-,6- month surveys</a:t>
            </a:r>
          </a:p>
          <a:p>
            <a:pPr lvl="1"/>
            <a:r>
              <a:rPr lang="en-US" dirty="0"/>
              <a:t>6-mo </a:t>
            </a:r>
            <a:r>
              <a:rPr lang="en-US" dirty="0" err="1"/>
              <a:t>FitBit</a:t>
            </a:r>
            <a:r>
              <a:rPr lang="en-US" dirty="0"/>
              <a:t> data</a:t>
            </a:r>
          </a:p>
          <a:p>
            <a:pPr lvl="1"/>
            <a:r>
              <a:rPr lang="en-US" dirty="0"/>
              <a:t>Annual telephone interviews</a:t>
            </a:r>
          </a:p>
          <a:p>
            <a:pPr lvl="1"/>
            <a:r>
              <a:rPr lang="en-US" dirty="0"/>
              <a:t>Medical records linkage/adjudication </a:t>
            </a:r>
          </a:p>
          <a:p>
            <a:endParaRPr lang="en-US" sz="2600" dirty="0"/>
          </a:p>
          <a:p>
            <a:r>
              <a:rPr lang="en-US" sz="2600" dirty="0"/>
              <a:t>Baseline recruitment/exams expected completion is Spring ’26</a:t>
            </a:r>
          </a:p>
          <a:p>
            <a:r>
              <a:rPr lang="en-US" sz="2600" dirty="0"/>
              <a:t>Funding for Round 2 In-person Exams announced by NHLBI; will take between 2027 and 2031</a:t>
            </a:r>
          </a:p>
        </p:txBody>
      </p:sp>
      <p:sp>
        <p:nvSpPr>
          <p:cNvPr id="15" name="TextBox 14">
            <a:extLst>
              <a:ext uri="{FF2B5EF4-FFF2-40B4-BE49-F238E27FC236}">
                <a16:creationId xmlns:a16="http://schemas.microsoft.com/office/drawing/2014/main" id="{6ACA80D6-6712-BC86-BF2F-A421545004D2}"/>
              </a:ext>
            </a:extLst>
          </p:cNvPr>
          <p:cNvSpPr txBox="1"/>
          <p:nvPr/>
        </p:nvSpPr>
        <p:spPr>
          <a:xfrm>
            <a:off x="574994" y="6419371"/>
            <a:ext cx="3699294" cy="369332"/>
          </a:xfrm>
          <a:prstGeom prst="rect">
            <a:avLst/>
          </a:prstGeom>
          <a:noFill/>
        </p:spPr>
        <p:txBody>
          <a:bodyPr wrap="square" rtlCol="0">
            <a:spAutoFit/>
          </a:bodyPr>
          <a:lstStyle/>
          <a:p>
            <a:r>
              <a:rPr lang="en-US" dirty="0"/>
              <a:t>*This is not a clinical/diagnostic study</a:t>
            </a:r>
          </a:p>
        </p:txBody>
      </p:sp>
      <p:pic>
        <p:nvPicPr>
          <p:cNvPr id="3" name="Picture 2" descr="Graphical user interface, application, Word&#10;&#10;Description automatically generated">
            <a:extLst>
              <a:ext uri="{FF2B5EF4-FFF2-40B4-BE49-F238E27FC236}">
                <a16:creationId xmlns:a16="http://schemas.microsoft.com/office/drawing/2014/main" id="{735D7A1C-6DA0-1DDC-CBF3-373F4EB7A8C5}"/>
              </a:ext>
            </a:extLst>
          </p:cNvPr>
          <p:cNvPicPr>
            <a:picLocks noChangeAspect="1"/>
          </p:cNvPicPr>
          <p:nvPr/>
        </p:nvPicPr>
        <p:blipFill rotWithShape="1">
          <a:blip r:embed="rId3">
            <a:extLst>
              <a:ext uri="{28A0092B-C50C-407E-A947-70E740481C1C}">
                <a14:useLocalDpi xmlns:a14="http://schemas.microsoft.com/office/drawing/2010/main" val="0"/>
              </a:ext>
            </a:extLst>
          </a:blip>
          <a:srcRect l="79107" t="79523" r="14578" b="3803"/>
          <a:stretch/>
        </p:blipFill>
        <p:spPr>
          <a:xfrm>
            <a:off x="10236226" y="5273464"/>
            <a:ext cx="1791342" cy="1330573"/>
          </a:xfrm>
          <a:prstGeom prst="rect">
            <a:avLst/>
          </a:prstGeom>
        </p:spPr>
      </p:pic>
      <p:grpSp>
        <p:nvGrpSpPr>
          <p:cNvPr id="9" name="Group 8">
            <a:extLst>
              <a:ext uri="{FF2B5EF4-FFF2-40B4-BE49-F238E27FC236}">
                <a16:creationId xmlns:a16="http://schemas.microsoft.com/office/drawing/2014/main" id="{91C8FB23-9B0D-BE54-DEAC-ABC3073B1E91}"/>
              </a:ext>
            </a:extLst>
          </p:cNvPr>
          <p:cNvGrpSpPr/>
          <p:nvPr/>
        </p:nvGrpSpPr>
        <p:grpSpPr>
          <a:xfrm>
            <a:off x="6527606" y="4667693"/>
            <a:ext cx="3468486" cy="2021657"/>
            <a:chOff x="5275414" y="2426382"/>
            <a:chExt cx="6900574" cy="3657601"/>
          </a:xfrm>
        </p:grpSpPr>
        <p:pic>
          <p:nvPicPr>
            <p:cNvPr id="6" name="Picture 5">
              <a:extLst>
                <a:ext uri="{FF2B5EF4-FFF2-40B4-BE49-F238E27FC236}">
                  <a16:creationId xmlns:a16="http://schemas.microsoft.com/office/drawing/2014/main" id="{2517DEFD-7542-A94F-940B-3087A2334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5414" y="2426382"/>
              <a:ext cx="2110105" cy="3657600"/>
            </a:xfrm>
            <a:prstGeom prst="rect">
              <a:avLst/>
            </a:prstGeom>
            <a:noFill/>
            <a:ln>
              <a:solidFill>
                <a:schemeClr val="tx1"/>
              </a:solidFill>
            </a:ln>
          </p:spPr>
        </p:pic>
        <p:pic>
          <p:nvPicPr>
            <p:cNvPr id="4" name="Picture 3">
              <a:extLst>
                <a:ext uri="{FF2B5EF4-FFF2-40B4-BE49-F238E27FC236}">
                  <a16:creationId xmlns:a16="http://schemas.microsoft.com/office/drawing/2014/main" id="{75ED2684-E14A-4D50-28A3-CC98447F2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34" r="1355"/>
            <a:stretch/>
          </p:blipFill>
          <p:spPr bwMode="auto">
            <a:xfrm>
              <a:off x="7548698" y="2426382"/>
              <a:ext cx="2241612" cy="3657600"/>
            </a:xfrm>
            <a:prstGeom prst="rect">
              <a:avLst/>
            </a:prstGeom>
            <a:noFill/>
            <a:ln>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9A9A583-657A-AC01-A846-2D28620E28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22"/>
            <a:stretch/>
          </p:blipFill>
          <p:spPr bwMode="auto">
            <a:xfrm>
              <a:off x="9953488" y="2426383"/>
              <a:ext cx="2222500" cy="3657600"/>
            </a:xfrm>
            <a:prstGeom prst="rect">
              <a:avLst/>
            </a:prstGeom>
            <a:noFill/>
            <a:ln>
              <a:solidFill>
                <a:schemeClr val="tx1"/>
              </a:solidFill>
            </a:ln>
            <a:extLst>
              <a:ext uri="{53640926-AAD7-44D8-BBD7-CCE9431645EC}">
                <a14:shadowObscured xmlns:a14="http://schemas.microsoft.com/office/drawing/2010/main"/>
              </a:ext>
            </a:extLst>
          </p:spPr>
        </p:pic>
      </p:grpSp>
      <p:pic>
        <p:nvPicPr>
          <p:cNvPr id="14" name="Content Placeholder 13" descr="A collage of a person in a medical room&#10;&#10;Description automatically generated">
            <a:extLst>
              <a:ext uri="{FF2B5EF4-FFF2-40B4-BE49-F238E27FC236}">
                <a16:creationId xmlns:a16="http://schemas.microsoft.com/office/drawing/2014/main" id="{7EDB9916-A88B-4B18-4F71-A4BAC89C518A}"/>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288181" y="1318692"/>
            <a:ext cx="5181600" cy="2916589"/>
          </a:xfrm>
        </p:spPr>
      </p:pic>
    </p:spTree>
    <p:extLst>
      <p:ext uri="{BB962C8B-B14F-4D97-AF65-F5344CB8AC3E}">
        <p14:creationId xmlns:p14="http://schemas.microsoft.com/office/powerpoint/2010/main" val="1554421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60" y="856180"/>
            <a:ext cx="5279408" cy="1128068"/>
          </a:xfrm>
        </p:spPr>
        <p:txBody>
          <a:bodyPr anchor="ctr">
            <a:normAutofit/>
          </a:bodyPr>
          <a:lstStyle/>
          <a:p>
            <a:r>
              <a:rPr lang="en-US" sz="4000" b="1"/>
              <a:t>Where are we now?</a:t>
            </a:r>
          </a:p>
        </p:txBody>
      </p:sp>
      <p:pic>
        <p:nvPicPr>
          <p:cNvPr id="15" name="Picture 14" descr="A group of people posing for a photo&#10;&#10;Description automatically generated">
            <a:extLst>
              <a:ext uri="{FF2B5EF4-FFF2-40B4-BE49-F238E27FC236}">
                <a16:creationId xmlns:a16="http://schemas.microsoft.com/office/drawing/2014/main" id="{08607ADE-4C03-AD15-F901-29ED0DAE7D07}"/>
              </a:ext>
            </a:extLst>
          </p:cNvPr>
          <p:cNvPicPr>
            <a:picLocks noChangeAspect="1"/>
          </p:cNvPicPr>
          <p:nvPr/>
        </p:nvPicPr>
        <p:blipFill>
          <a:blip r:embed="rId3">
            <a:extLst>
              <a:ext uri="{28A0092B-C50C-407E-A947-70E740481C1C}">
                <a14:useLocalDpi xmlns:a14="http://schemas.microsoft.com/office/drawing/2010/main" val="0"/>
              </a:ext>
            </a:extLst>
          </a:blip>
          <a:srcRect t="8672" r="1" b="14925"/>
          <a:stretch/>
        </p:blipFill>
        <p:spPr>
          <a:xfrm>
            <a:off x="7131346" y="117575"/>
            <a:ext cx="4395569" cy="2518756"/>
          </a:xfrm>
          <a:prstGeom prst="rect">
            <a:avLst/>
          </a:prstGeom>
        </p:spPr>
      </p:pic>
      <p:pic>
        <p:nvPicPr>
          <p:cNvPr id="7" name="Picture 6" descr="A map of the state of alabama&#10;&#10;AI-generated content may be incorrect.">
            <a:extLst>
              <a:ext uri="{FF2B5EF4-FFF2-40B4-BE49-F238E27FC236}">
                <a16:creationId xmlns:a16="http://schemas.microsoft.com/office/drawing/2014/main" id="{4CA52CCB-C812-A284-437B-DFB16ACAC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7" y="555261"/>
            <a:ext cx="5900435" cy="5900435"/>
          </a:xfrm>
          <a:prstGeom prst="rect">
            <a:avLst/>
          </a:prstGeom>
        </p:spPr>
      </p:pic>
      <p:sp>
        <p:nvSpPr>
          <p:cNvPr id="3" name="Content Placeholder 2"/>
          <p:cNvSpPr>
            <a:spLocks noGrp="1"/>
          </p:cNvSpPr>
          <p:nvPr>
            <p:ph idx="1"/>
          </p:nvPr>
        </p:nvSpPr>
        <p:spPr>
          <a:xfrm>
            <a:off x="1635883" y="6612936"/>
            <a:ext cx="4975066" cy="235782"/>
          </a:xfrm>
        </p:spPr>
        <p:txBody>
          <a:bodyPr anchor="ctr">
            <a:normAutofit fontScale="77500" lnSpcReduction="20000"/>
          </a:bodyPr>
          <a:lstStyle/>
          <a:p>
            <a:pPr marL="0" indent="0">
              <a:buNone/>
            </a:pPr>
            <a:r>
              <a:rPr lang="en-US" sz="1600" b="1" dirty="0"/>
              <a:t>Anticipated move to Boyle/Garrard Co is October 2025</a:t>
            </a:r>
          </a:p>
        </p:txBody>
      </p:sp>
      <p:sp>
        <p:nvSpPr>
          <p:cNvPr id="9" name="TextBox 8">
            <a:extLst>
              <a:ext uri="{FF2B5EF4-FFF2-40B4-BE49-F238E27FC236}">
                <a16:creationId xmlns:a16="http://schemas.microsoft.com/office/drawing/2014/main" id="{CB65FAB9-1DC8-8F7B-ED4A-FCD916CA9AF5}"/>
              </a:ext>
            </a:extLst>
          </p:cNvPr>
          <p:cNvSpPr txBox="1"/>
          <p:nvPr/>
        </p:nvSpPr>
        <p:spPr>
          <a:xfrm>
            <a:off x="6416650" y="2920558"/>
            <a:ext cx="5203318" cy="4093428"/>
          </a:xfrm>
          <a:prstGeom prst="rect">
            <a:avLst/>
          </a:prstGeom>
          <a:noFill/>
        </p:spPr>
        <p:txBody>
          <a:bodyPr wrap="square">
            <a:spAutoFit/>
          </a:bodyPr>
          <a:lstStyle/>
          <a:p>
            <a:r>
              <a:rPr lang="en-US" b="1" dirty="0"/>
              <a:t>Accepting Proposals for Abstracts/Manuscripts and Ancillary Studies for Second In-person Exam</a:t>
            </a:r>
            <a:endParaRPr lang="en-US" b="1" dirty="0">
              <a:hlinkClick r:id="rId5"/>
            </a:endParaRPr>
          </a:p>
          <a:p>
            <a:endParaRPr lang="en-US" dirty="0">
              <a:hlinkClick r:id=""/>
            </a:endParaRPr>
          </a:p>
          <a:p>
            <a:r>
              <a:rPr lang="en-US" dirty="0">
                <a:hlinkClick r:id=""/>
              </a:rPr>
              <a:t>RURAL Ancillary Studies - The RURAL Cohort Study</a:t>
            </a:r>
            <a:endParaRPr lang="en-US" dirty="0"/>
          </a:p>
          <a:p>
            <a:endParaRPr lang="en-US" dirty="0">
              <a:hlinkClick r:id=""/>
            </a:endParaRPr>
          </a:p>
          <a:p>
            <a:endParaRPr lang="en-US" dirty="0">
              <a:hlinkClick r:id=""/>
            </a:endParaRPr>
          </a:p>
          <a:p>
            <a:r>
              <a:rPr lang="en-US" dirty="0">
                <a:hlinkClick r:id=""/>
              </a:rPr>
              <a:t>stephanie.boone@louisville.edu</a:t>
            </a:r>
            <a:r>
              <a:rPr lang="en-US" dirty="0"/>
              <a:t> (KY-Core PI; Leads Community Engagement and Cardio-Oncology Working Groups)</a:t>
            </a:r>
          </a:p>
          <a:p>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Rural Heart and Lung Study – Kentucky Core</a:t>
            </a:r>
          </a:p>
          <a:p>
            <a:endParaRPr lang="en-US" sz="2000" dirty="0">
              <a:solidFill>
                <a:prstClr val="black"/>
              </a:solidFill>
              <a:latin typeface="Calibri" panose="020F0502020204030204"/>
            </a:endParaRPr>
          </a:p>
          <a:p>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Ruralstudykentucky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grpSp>
        <p:nvGrpSpPr>
          <p:cNvPr id="10" name="Group 9">
            <a:extLst>
              <a:ext uri="{FF2B5EF4-FFF2-40B4-BE49-F238E27FC236}">
                <a16:creationId xmlns:a16="http://schemas.microsoft.com/office/drawing/2014/main" id="{737B7B2A-C21E-F219-786E-55926BA0C75D}"/>
              </a:ext>
            </a:extLst>
          </p:cNvPr>
          <p:cNvGrpSpPr/>
          <p:nvPr/>
        </p:nvGrpSpPr>
        <p:grpSpPr>
          <a:xfrm>
            <a:off x="5868700" y="4665726"/>
            <a:ext cx="454598" cy="2022027"/>
            <a:chOff x="890125" y="1631844"/>
            <a:chExt cx="852178" cy="1479430"/>
          </a:xfrm>
        </p:grpSpPr>
        <p:pic>
          <p:nvPicPr>
            <p:cNvPr id="11" name="Graphic 10" descr="Envelope with solid fill">
              <a:extLst>
                <a:ext uri="{FF2B5EF4-FFF2-40B4-BE49-F238E27FC236}">
                  <a16:creationId xmlns:a16="http://schemas.microsoft.com/office/drawing/2014/main" id="{3C64014E-BB7C-B7AD-BCCD-91E06BF58C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125" y="1631844"/>
              <a:ext cx="792279" cy="271283"/>
            </a:xfrm>
            <a:prstGeom prst="rect">
              <a:avLst/>
            </a:prstGeom>
          </p:spPr>
        </p:pic>
        <p:grpSp>
          <p:nvGrpSpPr>
            <p:cNvPr id="12" name="Group 11">
              <a:extLst>
                <a:ext uri="{FF2B5EF4-FFF2-40B4-BE49-F238E27FC236}">
                  <a16:creationId xmlns:a16="http://schemas.microsoft.com/office/drawing/2014/main" id="{42FF5B26-A9EB-E6A0-C892-6BFE996A9375}"/>
                </a:ext>
              </a:extLst>
            </p:cNvPr>
            <p:cNvGrpSpPr/>
            <p:nvPr/>
          </p:nvGrpSpPr>
          <p:grpSpPr>
            <a:xfrm>
              <a:off x="890125" y="2231227"/>
              <a:ext cx="852178" cy="880047"/>
              <a:chOff x="6749141" y="2555595"/>
              <a:chExt cx="421388" cy="1270905"/>
            </a:xfrm>
          </p:grpSpPr>
          <p:pic>
            <p:nvPicPr>
              <p:cNvPr id="14" name="Picture 13">
                <a:extLst>
                  <a:ext uri="{FF2B5EF4-FFF2-40B4-BE49-F238E27FC236}">
                    <a16:creationId xmlns:a16="http://schemas.microsoft.com/office/drawing/2014/main" id="{9AEB7F78-93BA-F96F-B695-F37B777A38E2}"/>
                  </a:ext>
                </a:extLst>
              </p:cNvPr>
              <p:cNvPicPr>
                <a:picLocks noChangeAspect="1"/>
              </p:cNvPicPr>
              <p:nvPr/>
            </p:nvPicPr>
            <p:blipFill>
              <a:blip r:embed="rId8"/>
              <a:stretch>
                <a:fillRect/>
              </a:stretch>
            </p:blipFill>
            <p:spPr>
              <a:xfrm>
                <a:off x="6749141" y="2555595"/>
                <a:ext cx="391769" cy="391952"/>
              </a:xfrm>
              <a:prstGeom prst="rect">
                <a:avLst/>
              </a:prstGeom>
            </p:spPr>
            <p:style>
              <a:lnRef idx="2">
                <a:schemeClr val="dk1"/>
              </a:lnRef>
              <a:fillRef idx="1">
                <a:schemeClr val="lt1"/>
              </a:fillRef>
              <a:effectRef idx="0">
                <a:schemeClr val="dk1"/>
              </a:effectRef>
              <a:fontRef idx="minor">
                <a:schemeClr val="dk1"/>
              </a:fontRef>
            </p:style>
          </p:pic>
          <p:pic>
            <p:nvPicPr>
              <p:cNvPr id="16" name="Picture 15">
                <a:extLst>
                  <a:ext uri="{FF2B5EF4-FFF2-40B4-BE49-F238E27FC236}">
                    <a16:creationId xmlns:a16="http://schemas.microsoft.com/office/drawing/2014/main" id="{6724CD43-167D-8C4F-636E-EBD60861ED8C}"/>
                  </a:ext>
                </a:extLst>
              </p:cNvPr>
              <p:cNvPicPr>
                <a:picLocks noChangeAspect="1"/>
              </p:cNvPicPr>
              <p:nvPr/>
            </p:nvPicPr>
            <p:blipFill>
              <a:blip r:embed="rId9"/>
              <a:stretch>
                <a:fillRect/>
              </a:stretch>
            </p:blipFill>
            <p:spPr>
              <a:xfrm>
                <a:off x="6749141" y="3390955"/>
                <a:ext cx="421388" cy="435545"/>
              </a:xfrm>
              <a:prstGeom prst="rect">
                <a:avLst/>
              </a:prstGeom>
            </p:spPr>
            <p:style>
              <a:lnRef idx="2">
                <a:schemeClr val="dk1"/>
              </a:lnRef>
              <a:fillRef idx="1">
                <a:schemeClr val="lt1"/>
              </a:fillRef>
              <a:effectRef idx="0">
                <a:schemeClr val="dk1"/>
              </a:effectRef>
              <a:fontRef idx="minor">
                <a:schemeClr val="dk1"/>
              </a:fontRef>
            </p:style>
          </p:pic>
        </p:grpSp>
      </p:grpSp>
    </p:spTree>
    <p:extLst>
      <p:ext uri="{BB962C8B-B14F-4D97-AF65-F5344CB8AC3E}">
        <p14:creationId xmlns:p14="http://schemas.microsoft.com/office/powerpoint/2010/main" val="64666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04C88-5879-0DEC-35FE-FC96B47A6BD8}"/>
              </a:ext>
            </a:extLst>
          </p:cNvPr>
          <p:cNvSpPr>
            <a:spLocks noGrp="1"/>
          </p:cNvSpPr>
          <p:nvPr>
            <p:ph type="title"/>
          </p:nvPr>
        </p:nvSpPr>
        <p:spPr>
          <a:xfrm>
            <a:off x="572493" y="238539"/>
            <a:ext cx="11047013" cy="1434415"/>
          </a:xfrm>
        </p:spPr>
        <p:txBody>
          <a:bodyPr anchor="b">
            <a:normAutofit/>
          </a:bodyPr>
          <a:lstStyle/>
          <a:p>
            <a:r>
              <a:rPr lang="en-US" sz="5400" dirty="0"/>
              <a:t>Dr. Kira Taylor</a:t>
            </a:r>
          </a:p>
        </p:txBody>
      </p:sp>
      <p:sp>
        <p:nvSpPr>
          <p:cNvPr id="2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12AE27-6837-0418-F188-BFA2D1FA46F6}"/>
              </a:ext>
            </a:extLst>
          </p:cNvPr>
          <p:cNvPicPr>
            <a:picLocks noChangeAspect="1"/>
          </p:cNvPicPr>
          <p:nvPr/>
        </p:nvPicPr>
        <p:blipFill>
          <a:blip r:embed="rId2"/>
          <a:srcRect l="23902" r="5404" b="1"/>
          <a:stretch/>
        </p:blipFill>
        <p:spPr>
          <a:xfrm>
            <a:off x="8856313" y="3853194"/>
            <a:ext cx="2532855" cy="2687126"/>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D27C391D-A8CC-EBFB-9B39-3A7169B565B6}"/>
              </a:ext>
            </a:extLst>
          </p:cNvPr>
          <p:cNvSpPr>
            <a:spLocks noGrp="1"/>
          </p:cNvSpPr>
          <p:nvPr>
            <p:ph idx="1"/>
          </p:nvPr>
        </p:nvSpPr>
        <p:spPr>
          <a:xfrm>
            <a:off x="447261" y="2045871"/>
            <a:ext cx="7025464" cy="4675604"/>
          </a:xfrm>
        </p:spPr>
        <p:txBody>
          <a:bodyPr anchor="t">
            <a:normAutofit/>
          </a:bodyPr>
          <a:lstStyle/>
          <a:p>
            <a:r>
              <a:rPr lang="en-US" sz="1600" dirty="0"/>
              <a:t>Effects of environmental and genetic exposures on reproductive and obesity-related outcomes, using prospective or cross-sectional study designs</a:t>
            </a:r>
          </a:p>
          <a:p>
            <a:r>
              <a:rPr lang="en-US" sz="1600" b="1" dirty="0"/>
              <a:t>Exposures:  </a:t>
            </a:r>
            <a:r>
              <a:rPr lang="en-US" sz="1600" dirty="0"/>
              <a:t>PCB’s, PBB’s, tear gas, secondhand smoke, genetic risk factors, genetic risk scores, gene-environment interactions</a:t>
            </a:r>
          </a:p>
          <a:p>
            <a:r>
              <a:rPr lang="en-US" sz="1600" b="1" dirty="0"/>
              <a:t>Outcomes:</a:t>
            </a:r>
          </a:p>
          <a:p>
            <a:pPr lvl="1"/>
            <a:r>
              <a:rPr lang="en-US" sz="1600" dirty="0"/>
              <a:t>Age at menarche</a:t>
            </a:r>
          </a:p>
          <a:p>
            <a:pPr lvl="1"/>
            <a:r>
              <a:rPr lang="en-US" sz="1600" dirty="0"/>
              <a:t>Menstrual function</a:t>
            </a:r>
          </a:p>
          <a:p>
            <a:pPr lvl="2"/>
            <a:r>
              <a:rPr lang="en-US" sz="1600" dirty="0"/>
              <a:t>Cycle length, cycle variability</a:t>
            </a:r>
          </a:p>
          <a:p>
            <a:pPr lvl="2"/>
            <a:r>
              <a:rPr lang="en-US" sz="1600" dirty="0"/>
              <a:t>Bleed length</a:t>
            </a:r>
          </a:p>
          <a:p>
            <a:pPr lvl="2"/>
            <a:r>
              <a:rPr lang="en-US" sz="1600" dirty="0"/>
              <a:t>Ovulation</a:t>
            </a:r>
          </a:p>
          <a:p>
            <a:pPr lvl="1"/>
            <a:r>
              <a:rPr lang="en-US" sz="1600" dirty="0"/>
              <a:t>Fecundability</a:t>
            </a:r>
          </a:p>
          <a:p>
            <a:pPr lvl="1"/>
            <a:r>
              <a:rPr lang="en-US" sz="1600" dirty="0"/>
              <a:t>Reproductive hormone levels</a:t>
            </a:r>
          </a:p>
          <a:p>
            <a:pPr lvl="1"/>
            <a:r>
              <a:rPr lang="en-US" sz="1600" dirty="0"/>
              <a:t>Adverse birth outcomes</a:t>
            </a:r>
          </a:p>
          <a:p>
            <a:pPr lvl="1"/>
            <a:r>
              <a:rPr lang="en-US" sz="1600" dirty="0"/>
              <a:t>PCOS</a:t>
            </a:r>
          </a:p>
          <a:p>
            <a:pPr lvl="1"/>
            <a:r>
              <a:rPr lang="en-US" sz="1600" dirty="0"/>
              <a:t>Male reproductive outcomes</a:t>
            </a:r>
          </a:p>
          <a:p>
            <a:pPr lvl="1"/>
            <a:r>
              <a:rPr lang="en-US" sz="1600" dirty="0"/>
              <a:t>BMI, waist-hip ratio</a:t>
            </a:r>
          </a:p>
          <a:p>
            <a:pPr lvl="2"/>
            <a:endParaRPr lang="en-US" sz="1500" dirty="0"/>
          </a:p>
        </p:txBody>
      </p:sp>
      <p:sp>
        <p:nvSpPr>
          <p:cNvPr id="4" name="Footer Placeholder 3">
            <a:extLst>
              <a:ext uri="{FF2B5EF4-FFF2-40B4-BE49-F238E27FC236}">
                <a16:creationId xmlns:a16="http://schemas.microsoft.com/office/drawing/2014/main" id="{C5365B3B-26B8-2455-B9A5-92C5C902F4D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pic>
        <p:nvPicPr>
          <p:cNvPr id="6" name="Picture 5">
            <a:extLst>
              <a:ext uri="{FF2B5EF4-FFF2-40B4-BE49-F238E27FC236}">
                <a16:creationId xmlns:a16="http://schemas.microsoft.com/office/drawing/2014/main" id="{4F36A562-CE7C-CE58-D3D8-5EBBB1552DDE}"/>
              </a:ext>
            </a:extLst>
          </p:cNvPr>
          <p:cNvPicPr>
            <a:picLocks noChangeAspect="1"/>
          </p:cNvPicPr>
          <p:nvPr/>
        </p:nvPicPr>
        <p:blipFill>
          <a:blip r:embed="rId3"/>
          <a:stretch>
            <a:fillRect/>
          </a:stretch>
        </p:blipFill>
        <p:spPr>
          <a:xfrm>
            <a:off x="7877908" y="213342"/>
            <a:ext cx="3786670" cy="3322172"/>
          </a:xfrm>
          <a:prstGeom prst="rect">
            <a:avLst/>
          </a:prstGeom>
        </p:spPr>
      </p:pic>
    </p:spTree>
    <p:extLst>
      <p:ext uri="{BB962C8B-B14F-4D97-AF65-F5344CB8AC3E}">
        <p14:creationId xmlns:p14="http://schemas.microsoft.com/office/powerpoint/2010/main" val="278147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F1740B-7944-12B6-9A19-268A23F9587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The TRSC </a:t>
            </a:r>
          </a:p>
        </p:txBody>
      </p:sp>
      <p:sp>
        <p:nvSpPr>
          <p:cNvPr id="410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igure 2. CIEHS Integrated Health Science Facility Core (IHSFC). ITEMFC (Integrated Toxicomics &amp; Exposure Measurement Facility Core); BIFC (Biostatistics &amp; Informatics Facilities Core)">
            <a:extLst>
              <a:ext uri="{FF2B5EF4-FFF2-40B4-BE49-F238E27FC236}">
                <a16:creationId xmlns:a16="http://schemas.microsoft.com/office/drawing/2014/main" id="{CA6EB58C-3CEE-9DE3-6703-5B8176D44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013"/>
          <a:stretch/>
        </p:blipFill>
        <p:spPr bwMode="auto">
          <a:xfrm>
            <a:off x="5710377" y="640080"/>
            <a:ext cx="5102453" cy="555040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9189223-DBC4-6CFB-600D-30FC3C4E62E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https://louisville.edu/ciehs</a:t>
            </a:r>
          </a:p>
        </p:txBody>
      </p:sp>
    </p:spTree>
    <p:extLst>
      <p:ext uri="{BB962C8B-B14F-4D97-AF65-F5344CB8AC3E}">
        <p14:creationId xmlns:p14="http://schemas.microsoft.com/office/powerpoint/2010/main" val="166059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42F7F-D9DE-0B97-F28D-9207BE0022DA}"/>
              </a:ext>
            </a:extLst>
          </p:cNvPr>
          <p:cNvSpPr>
            <a:spLocks noGrp="1"/>
          </p:cNvSpPr>
          <p:nvPr>
            <p:ph type="title"/>
          </p:nvPr>
        </p:nvSpPr>
        <p:spPr>
          <a:xfrm>
            <a:off x="572493" y="238539"/>
            <a:ext cx="11018520" cy="1434415"/>
          </a:xfrm>
        </p:spPr>
        <p:txBody>
          <a:bodyPr anchor="b">
            <a:normAutofit/>
          </a:bodyPr>
          <a:lstStyle/>
          <a:p>
            <a:r>
              <a:rPr lang="en-US" sz="5400"/>
              <a:t>Dr. Brian Guinn</a:t>
            </a:r>
          </a:p>
        </p:txBody>
      </p:sp>
      <p:sp>
        <p:nvSpPr>
          <p:cNvPr id="61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0499CA-6F52-D8ED-8B7E-B58700352251}"/>
              </a:ext>
            </a:extLst>
          </p:cNvPr>
          <p:cNvSpPr>
            <a:spLocks noGrp="1"/>
          </p:cNvSpPr>
          <p:nvPr>
            <p:ph idx="1"/>
          </p:nvPr>
        </p:nvSpPr>
        <p:spPr>
          <a:xfrm>
            <a:off x="572493" y="2071316"/>
            <a:ext cx="6713552" cy="4119172"/>
          </a:xfrm>
        </p:spPr>
        <p:txBody>
          <a:bodyPr anchor="t">
            <a:normAutofit/>
          </a:bodyPr>
          <a:lstStyle/>
          <a:p>
            <a:r>
              <a:rPr lang="en-US" sz="2200" dirty="0">
                <a:latin typeface="Helvetica" panose="020B0604020202020204" pitchFamily="34" charset="0"/>
              </a:rPr>
              <a:t>A</a:t>
            </a:r>
            <a:r>
              <a:rPr lang="en-US" sz="2200" b="0" i="0" dirty="0">
                <a:effectLst/>
                <a:latin typeface="Helvetica" panose="020B0604020202020204" pitchFamily="34" charset="0"/>
              </a:rPr>
              <a:t>ssociations between environmental lead exposure and human health and behavior. </a:t>
            </a:r>
          </a:p>
          <a:p>
            <a:r>
              <a:rPr lang="en-US" sz="2200" dirty="0">
                <a:latin typeface="Helvetica" panose="020B0604020202020204" pitchFamily="34" charset="0"/>
              </a:rPr>
              <a:t>A</a:t>
            </a:r>
            <a:r>
              <a:rPr lang="en-US" sz="2200" b="0" i="0" dirty="0">
                <a:effectLst/>
                <a:latin typeface="Helvetica" panose="020B0604020202020204" pitchFamily="34" charset="0"/>
              </a:rPr>
              <a:t>ssessing the magnitude of topsoil lead contamination throughout Louisville, to identify at-risk communities.</a:t>
            </a:r>
          </a:p>
          <a:p>
            <a:r>
              <a:rPr lang="en-US" sz="2200" dirty="0">
                <a:latin typeface="Helvetica" panose="020B0604020202020204" pitchFamily="34" charset="0"/>
              </a:rPr>
              <a:t>Works in health policy </a:t>
            </a:r>
            <a:r>
              <a:rPr lang="en-US" sz="2200" b="0" i="0" dirty="0">
                <a:effectLst/>
                <a:latin typeface="Helvetica" panose="020B0604020202020204" pitchFamily="34" charset="0"/>
              </a:rPr>
              <a:t>with local, state, and federal agencies to fund lead abatement programs applicable to Louisville, KY.</a:t>
            </a:r>
            <a:endParaRPr lang="en-US" sz="2200" dirty="0"/>
          </a:p>
        </p:txBody>
      </p:sp>
      <p:pic>
        <p:nvPicPr>
          <p:cNvPr id="6146" name="Picture 2" descr="Brian Guinn headshot">
            <a:extLst>
              <a:ext uri="{FF2B5EF4-FFF2-40B4-BE49-F238E27FC236}">
                <a16:creationId xmlns:a16="http://schemas.microsoft.com/office/drawing/2014/main" id="{453741F7-AD4C-B045-739E-63CB2DE8E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62" r="17262" b="1"/>
          <a:stretch/>
        </p:blipFill>
        <p:spPr bwMode="auto">
          <a:xfrm>
            <a:off x="8668804" y="2093976"/>
            <a:ext cx="2947917" cy="306419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B3AB913-D050-E3DF-471F-3CE48CBF3A4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3396837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11837-43AB-75B2-2EEB-6CD530BD582D}"/>
              </a:ext>
            </a:extLst>
          </p:cNvPr>
          <p:cNvSpPr>
            <a:spLocks noGrp="1"/>
          </p:cNvSpPr>
          <p:nvPr>
            <p:ph type="title"/>
          </p:nvPr>
        </p:nvSpPr>
        <p:spPr>
          <a:xfrm>
            <a:off x="586478" y="1683756"/>
            <a:ext cx="3115265" cy="2396359"/>
          </a:xfrm>
        </p:spPr>
        <p:txBody>
          <a:bodyPr anchor="b">
            <a:normAutofit fontScale="90000"/>
          </a:bodyPr>
          <a:lstStyle/>
          <a:p>
            <a:pPr algn="r"/>
            <a:r>
              <a:rPr lang="en-US" sz="3700" dirty="0">
                <a:solidFill>
                  <a:srgbClr val="FFFFFF"/>
                </a:solidFill>
              </a:rPr>
              <a:t>Collaborations of the Department of Epidemiology with other large cohort studies</a:t>
            </a:r>
          </a:p>
        </p:txBody>
      </p:sp>
      <p:sp>
        <p:nvSpPr>
          <p:cNvPr id="4" name="Footer Placeholder 3">
            <a:extLst>
              <a:ext uri="{FF2B5EF4-FFF2-40B4-BE49-F238E27FC236}">
                <a16:creationId xmlns:a16="http://schemas.microsoft.com/office/drawing/2014/main" id="{A354A59D-46B5-8766-6E97-2A0728742E52}"/>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https://louisville.edu/ciehs</a:t>
            </a:r>
          </a:p>
        </p:txBody>
      </p:sp>
      <p:graphicFrame>
        <p:nvGraphicFramePr>
          <p:cNvPr id="15" name="Content Placeholder 2">
            <a:extLst>
              <a:ext uri="{FF2B5EF4-FFF2-40B4-BE49-F238E27FC236}">
                <a16:creationId xmlns:a16="http://schemas.microsoft.com/office/drawing/2014/main" id="{296CB2DE-883F-5AD0-8D79-2209CADED2EA}"/>
              </a:ext>
            </a:extLst>
          </p:cNvPr>
          <p:cNvGraphicFramePr>
            <a:graphicFrameLocks noGrp="1"/>
          </p:cNvGraphicFramePr>
          <p:nvPr>
            <p:ph idx="1"/>
            <p:extLst>
              <p:ext uri="{D42A27DB-BD31-4B8C-83A1-F6EECF244321}">
                <p14:modId xmlns:p14="http://schemas.microsoft.com/office/powerpoint/2010/main" val="25175482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116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43E147-30EE-BC68-8E5B-C806EA7B3BD9}"/>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8CD711-6830-D5C6-7764-D0C20BB09459}"/>
              </a:ext>
            </a:extLst>
          </p:cNvPr>
          <p:cNvSpPr>
            <a:spLocks noGrp="1"/>
          </p:cNvSpPr>
          <p:nvPr>
            <p:ph type="title"/>
          </p:nvPr>
        </p:nvSpPr>
        <p:spPr>
          <a:xfrm>
            <a:off x="621792" y="1161288"/>
            <a:ext cx="3602736" cy="4526280"/>
          </a:xfrm>
        </p:spPr>
        <p:txBody>
          <a:bodyPr>
            <a:normAutofit/>
          </a:bodyPr>
          <a:lstStyle/>
          <a:p>
            <a:r>
              <a:rPr lang="en-US" sz="3700"/>
              <a:t>Department of HMSS - Health Management and Systems Sciences</a:t>
            </a:r>
            <a:br>
              <a:rPr lang="en-US" sz="3700"/>
            </a:br>
            <a:r>
              <a:rPr lang="en-US" sz="3700">
                <a:hlinkClick r:id="rId2"/>
              </a:rPr>
              <a:t>https://louisville.edu/sphis/departments/hmss</a:t>
            </a:r>
            <a:br>
              <a:rPr lang="en-US" sz="3700"/>
            </a:br>
            <a:endParaRPr lang="en-US" sz="3700"/>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Footer Placeholder 3">
            <a:extLst>
              <a:ext uri="{FF2B5EF4-FFF2-40B4-BE49-F238E27FC236}">
                <a16:creationId xmlns:a16="http://schemas.microsoft.com/office/drawing/2014/main" id="{4BF57703-1A99-B5A7-6A39-02AC382DB75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lumMod val="50000"/>
                    <a:lumOff val="50000"/>
                  </a:schemeClr>
                </a:solidFill>
              </a:rPr>
              <a:t>https://louisville.edu/ciehs</a:t>
            </a:r>
          </a:p>
        </p:txBody>
      </p:sp>
      <p:graphicFrame>
        <p:nvGraphicFramePr>
          <p:cNvPr id="18" name="Content Placeholder 2">
            <a:extLst>
              <a:ext uri="{FF2B5EF4-FFF2-40B4-BE49-F238E27FC236}">
                <a16:creationId xmlns:a16="http://schemas.microsoft.com/office/drawing/2014/main" id="{2FF5A420-DF3E-F923-736C-A16F6C480171}"/>
              </a:ext>
            </a:extLst>
          </p:cNvPr>
          <p:cNvGraphicFramePr>
            <a:graphicFrameLocks noGrp="1"/>
          </p:cNvGraphicFramePr>
          <p:nvPr>
            <p:ph idx="1"/>
            <p:extLst>
              <p:ext uri="{D42A27DB-BD31-4B8C-83A1-F6EECF244321}">
                <p14:modId xmlns:p14="http://schemas.microsoft.com/office/powerpoint/2010/main" val="421901395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536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AB97D-FB2C-F631-62EC-4D67F1CFF690}"/>
              </a:ext>
            </a:extLst>
          </p:cNvPr>
          <p:cNvSpPr>
            <a:spLocks noGrp="1"/>
          </p:cNvSpPr>
          <p:nvPr>
            <p:ph type="title"/>
          </p:nvPr>
        </p:nvSpPr>
        <p:spPr>
          <a:xfrm>
            <a:off x="838200" y="365125"/>
            <a:ext cx="10515600" cy="1325563"/>
          </a:xfrm>
        </p:spPr>
        <p:txBody>
          <a:bodyPr>
            <a:normAutofit/>
          </a:bodyPr>
          <a:lstStyle/>
          <a:p>
            <a:r>
              <a:rPr lang="en-US" sz="4600"/>
              <a:t>The Commonwealth Institute of Kentucky</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478019-2355-76AF-EE1B-280BA11BEFEF}"/>
              </a:ext>
            </a:extLst>
          </p:cNvPr>
          <p:cNvSpPr>
            <a:spLocks noGrp="1"/>
          </p:cNvSpPr>
          <p:nvPr>
            <p:ph idx="1"/>
          </p:nvPr>
        </p:nvSpPr>
        <p:spPr>
          <a:xfrm>
            <a:off x="838200" y="1929383"/>
            <a:ext cx="10515600" cy="4792091"/>
          </a:xfrm>
        </p:spPr>
        <p:txBody>
          <a:bodyPr>
            <a:normAutofit fontScale="32500" lnSpcReduction="20000"/>
          </a:bodyPr>
          <a:lstStyle/>
          <a:p>
            <a:pPr marL="0" indent="0">
              <a:buNone/>
            </a:pPr>
            <a:endParaRPr lang="en-US" sz="1600" b="0" i="0" dirty="0">
              <a:effectLst/>
              <a:latin typeface="Helvetica" panose="020B0604020202020204" pitchFamily="34" charset="0"/>
            </a:endParaRPr>
          </a:p>
          <a:p>
            <a:pPr marL="0" indent="0">
              <a:buNone/>
            </a:pPr>
            <a:r>
              <a:rPr lang="en-US" sz="1600" b="1" i="0" dirty="0">
                <a:effectLst/>
                <a:latin typeface="Helvetica" panose="020B0604020202020204" pitchFamily="34" charset="0"/>
              </a:rPr>
              <a:t>“</a:t>
            </a:r>
            <a:r>
              <a:rPr lang="en-US" sz="5000" b="1" i="0" dirty="0">
                <a:effectLst/>
                <a:latin typeface="Helvetica" panose="020B0604020202020204" pitchFamily="34" charset="0"/>
              </a:rPr>
              <a:t>Our mission is to inform policy and practice that will improve the health of populations in Kentucky and beyond by facilitating and supporting transdisciplinary collaborations for research and data analytics.” </a:t>
            </a:r>
          </a:p>
          <a:p>
            <a:pPr marL="0" indent="0">
              <a:buNone/>
            </a:pPr>
            <a:endParaRPr lang="en-US" sz="1600" b="0" i="0" dirty="0">
              <a:effectLst/>
              <a:latin typeface="Helvetica" panose="020B0604020202020204" pitchFamily="34" charset="0"/>
            </a:endParaRPr>
          </a:p>
          <a:p>
            <a:pPr marL="0" indent="0">
              <a:buNone/>
            </a:pPr>
            <a:r>
              <a:rPr lang="en-US" sz="3400" b="0" i="0" dirty="0">
                <a:effectLst/>
                <a:latin typeface="Helvetica" panose="020B0604020202020204" pitchFamily="34" charset="0"/>
              </a:rPr>
              <a:t>The CIK has collected a number of national and state-level databases. They include:</a:t>
            </a:r>
          </a:p>
          <a:p>
            <a:pPr>
              <a:spcAft>
                <a:spcPts val="750"/>
              </a:spcAft>
            </a:pPr>
            <a:r>
              <a:rPr lang="en-US" sz="3400" b="0" i="0" dirty="0">
                <a:effectLst/>
                <a:latin typeface="Helvetica" panose="020B0604020202020204" pitchFamily="34" charset="0"/>
              </a:rPr>
              <a:t>American Hospital Association (AHA) Annual Survey</a:t>
            </a:r>
            <a:endParaRPr lang="en-US" sz="3400" dirty="0">
              <a:latin typeface="Helvetica" panose="020B0604020202020204" pitchFamily="34" charset="0"/>
            </a:endParaRPr>
          </a:p>
          <a:p>
            <a:pPr>
              <a:spcAft>
                <a:spcPts val="750"/>
              </a:spcAft>
            </a:pPr>
            <a:r>
              <a:rPr lang="en-US" sz="3400" b="0" i="0" dirty="0">
                <a:effectLst/>
                <a:latin typeface="Helvetica" panose="020B0604020202020204" pitchFamily="34" charset="0"/>
              </a:rPr>
              <a:t>Behavioral and Risk Factors Surveillance Surveys (BRFSS)</a:t>
            </a:r>
            <a:endParaRPr lang="en-US" sz="3400" dirty="0">
              <a:latin typeface="Helvetica" panose="020B0604020202020204" pitchFamily="34" charset="0"/>
            </a:endParaRPr>
          </a:p>
          <a:p>
            <a:pPr>
              <a:spcAft>
                <a:spcPts val="750"/>
              </a:spcAft>
            </a:pPr>
            <a:r>
              <a:rPr lang="en-US" sz="3400" b="0" i="0" dirty="0">
                <a:effectLst/>
                <a:latin typeface="Helvetica" panose="020B0604020202020204" pitchFamily="34" charset="0"/>
              </a:rPr>
              <a:t>Healthcare Cost and Utilization Project (HCUP)</a:t>
            </a:r>
          </a:p>
          <a:p>
            <a:pPr lvl="1">
              <a:spcAft>
                <a:spcPts val="750"/>
              </a:spcAft>
            </a:pPr>
            <a:r>
              <a:rPr lang="en-US" sz="3400" b="1" i="0" dirty="0">
                <a:effectLst/>
                <a:latin typeface="Helvetica" panose="020B0604020202020204" pitchFamily="34" charset="0"/>
              </a:rPr>
              <a:t>The Healthcare Cost and Utilization Project (HCUP) data is the biggest longitudinal hospital care data collection in the United States (U.S.).</a:t>
            </a:r>
            <a:endParaRPr lang="en-US" sz="3400" b="1" dirty="0">
              <a:latin typeface="Helvetica" panose="020B0604020202020204" pitchFamily="34" charset="0"/>
            </a:endParaRPr>
          </a:p>
          <a:p>
            <a:pPr>
              <a:spcAft>
                <a:spcPts val="750"/>
              </a:spcAft>
            </a:pPr>
            <a:r>
              <a:rPr lang="en-US" sz="3400" b="0" i="0" dirty="0">
                <a:effectLst/>
                <a:latin typeface="Helvetica" panose="020B0604020202020204" pitchFamily="34" charset="0"/>
              </a:rPr>
              <a:t>Kentucky Health Facility and Services (KHFS)</a:t>
            </a:r>
            <a:endParaRPr lang="en-US" sz="3400" dirty="0">
              <a:latin typeface="Helvetica" panose="020B0604020202020204" pitchFamily="34" charset="0"/>
            </a:endParaRPr>
          </a:p>
          <a:p>
            <a:pPr>
              <a:spcAft>
                <a:spcPts val="750"/>
              </a:spcAft>
            </a:pPr>
            <a:r>
              <a:rPr lang="en-US" sz="3400" b="0" i="0" dirty="0">
                <a:effectLst/>
                <a:latin typeface="Helvetica" panose="020B0604020202020204" pitchFamily="34" charset="0"/>
              </a:rPr>
              <a:t>Kentucky Health Issues Poll (KHIP)</a:t>
            </a:r>
          </a:p>
          <a:p>
            <a:pPr>
              <a:spcAft>
                <a:spcPts val="750"/>
              </a:spcAft>
            </a:pPr>
            <a:r>
              <a:rPr lang="en-US" sz="3400" b="0" i="0" dirty="0">
                <a:effectLst/>
                <a:latin typeface="Helvetica" panose="020B0604020202020204" pitchFamily="34" charset="0"/>
              </a:rPr>
              <a:t>National Survey of Children’s Health (NSCH)</a:t>
            </a:r>
            <a:endParaRPr lang="en-US" sz="3400" dirty="0"/>
          </a:p>
          <a:p>
            <a:pPr marL="0" indent="0">
              <a:buNone/>
            </a:pPr>
            <a:r>
              <a:rPr lang="en-US" sz="5000" dirty="0"/>
              <a:t>Data briefs can be found here:  </a:t>
            </a:r>
            <a:r>
              <a:rPr lang="en-US" sz="5000" dirty="0">
                <a:hlinkClick r:id="rId2"/>
              </a:rPr>
              <a:t>https://louisville.edu/sphis/departments/cik/data-briefs</a:t>
            </a:r>
            <a:endParaRPr lang="en-US" sz="5000" dirty="0"/>
          </a:p>
          <a:p>
            <a:pPr marL="0" indent="0">
              <a:buNone/>
            </a:pPr>
            <a:endParaRPr lang="en-US" sz="1600" dirty="0"/>
          </a:p>
          <a:p>
            <a:pPr marL="0" indent="0">
              <a:buNone/>
            </a:pPr>
            <a:r>
              <a:rPr lang="en-US" sz="4900" dirty="0"/>
              <a:t>Contact </a:t>
            </a:r>
            <a:r>
              <a:rPr lang="en-US" sz="4900" b="1" dirty="0"/>
              <a:t>Seyed Karimi </a:t>
            </a:r>
            <a:r>
              <a:rPr lang="en-US" sz="4900" dirty="0"/>
              <a:t>for more information.</a:t>
            </a:r>
          </a:p>
        </p:txBody>
      </p:sp>
      <p:sp>
        <p:nvSpPr>
          <p:cNvPr id="4" name="Footer Placeholder 3">
            <a:extLst>
              <a:ext uri="{FF2B5EF4-FFF2-40B4-BE49-F238E27FC236}">
                <a16:creationId xmlns:a16="http://schemas.microsoft.com/office/drawing/2014/main" id="{3C85D887-285B-ADEC-DA16-6B4B0E11485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335900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6596C-11A2-A6CF-7490-B40512533340}"/>
              </a:ext>
            </a:extLst>
          </p:cNvPr>
          <p:cNvSpPr>
            <a:spLocks noGrp="1"/>
          </p:cNvSpPr>
          <p:nvPr>
            <p:ph type="title"/>
          </p:nvPr>
        </p:nvSpPr>
        <p:spPr>
          <a:xfrm>
            <a:off x="838200" y="365125"/>
            <a:ext cx="10515600" cy="1325563"/>
          </a:xfrm>
        </p:spPr>
        <p:txBody>
          <a:bodyPr>
            <a:normAutofit fontScale="90000"/>
          </a:bodyPr>
          <a:lstStyle/>
          <a:p>
            <a:br>
              <a:rPr lang="en-US" sz="2200" dirty="0"/>
            </a:br>
            <a:r>
              <a:rPr lang="en-US" sz="3600" b="1" dirty="0"/>
              <a:t>Department of Health Promotion and Behavioral Sciences</a:t>
            </a:r>
            <a:br>
              <a:rPr lang="en-US" sz="2200" dirty="0"/>
            </a:br>
            <a:r>
              <a:rPr lang="en-US" sz="2200" dirty="0">
                <a:hlinkClick r:id="rId2"/>
              </a:rPr>
              <a:t>https://louisville.edu/sphis/departments/hpbs</a:t>
            </a:r>
            <a:br>
              <a:rPr lang="en-US" sz="2200" dirty="0"/>
            </a:br>
            <a:endParaRPr lang="en-US" sz="2200" dirty="0"/>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BA59D2-2D32-040B-AF8C-9EA99E854864}"/>
              </a:ext>
            </a:extLst>
          </p:cNvPr>
          <p:cNvSpPr>
            <a:spLocks noGrp="1"/>
          </p:cNvSpPr>
          <p:nvPr>
            <p:ph idx="1"/>
          </p:nvPr>
        </p:nvSpPr>
        <p:spPr>
          <a:xfrm>
            <a:off x="838200" y="1929384"/>
            <a:ext cx="10515600" cy="4251960"/>
          </a:xfrm>
        </p:spPr>
        <p:txBody>
          <a:bodyPr>
            <a:normAutofit/>
          </a:bodyPr>
          <a:lstStyle/>
          <a:p>
            <a:pPr marL="0" indent="0">
              <a:buNone/>
            </a:pPr>
            <a:r>
              <a:rPr lang="en-US" sz="1400" dirty="0">
                <a:latin typeface="Helvetica" panose="020B0604020202020204" pitchFamily="34" charset="0"/>
              </a:rPr>
              <a:t>Research methods include:</a:t>
            </a:r>
          </a:p>
          <a:p>
            <a:r>
              <a:rPr lang="en-US" sz="1400" dirty="0">
                <a:latin typeface="Helvetica" panose="020B0604020202020204" pitchFamily="34" charset="0"/>
              </a:rPr>
              <a:t>Q</a:t>
            </a:r>
            <a:r>
              <a:rPr lang="en-US" sz="1400" b="0" i="0" dirty="0">
                <a:effectLst/>
                <a:latin typeface="Helvetica" panose="020B0604020202020204" pitchFamily="34" charset="0"/>
              </a:rPr>
              <a:t>ualitative research</a:t>
            </a:r>
          </a:p>
          <a:p>
            <a:r>
              <a:rPr lang="en-US" sz="1400" b="0" i="0" dirty="0">
                <a:effectLst/>
                <a:latin typeface="Helvetica" panose="020B0604020202020204" pitchFamily="34" charset="0"/>
              </a:rPr>
              <a:t>Mixed methods</a:t>
            </a:r>
          </a:p>
          <a:p>
            <a:r>
              <a:rPr lang="en-US" sz="1400" dirty="0">
                <a:latin typeface="Helvetica" panose="020B0604020202020204" pitchFamily="34" charset="0"/>
              </a:rPr>
              <a:t>C</a:t>
            </a:r>
            <a:r>
              <a:rPr lang="en-US" sz="1400" b="0" i="0" dirty="0">
                <a:effectLst/>
                <a:latin typeface="Helvetica" panose="020B0604020202020204" pitchFamily="34" charset="0"/>
              </a:rPr>
              <a:t>ommunity-based participatory research</a:t>
            </a:r>
          </a:p>
          <a:p>
            <a:r>
              <a:rPr lang="en-US" sz="1400" dirty="0">
                <a:latin typeface="Helvetica" panose="020B0604020202020204" pitchFamily="34" charset="0"/>
              </a:rPr>
              <a:t>T</a:t>
            </a:r>
            <a:r>
              <a:rPr lang="en-US" sz="1400" b="0" i="0" dirty="0">
                <a:effectLst/>
                <a:latin typeface="Helvetica" panose="020B0604020202020204" pitchFamily="34" charset="0"/>
              </a:rPr>
              <a:t>hematic analysis </a:t>
            </a:r>
          </a:p>
          <a:p>
            <a:pPr marL="0" indent="0">
              <a:buNone/>
            </a:pPr>
            <a:endParaRPr lang="en-US" sz="1400" b="0" i="0" dirty="0">
              <a:effectLst/>
              <a:latin typeface="Helvetica" panose="020B0604020202020204" pitchFamily="34" charset="0"/>
            </a:endParaRPr>
          </a:p>
          <a:p>
            <a:pPr marL="0" indent="0">
              <a:buNone/>
            </a:pPr>
            <a:r>
              <a:rPr lang="en-US" sz="1400" dirty="0">
                <a:latin typeface="Helvetica" panose="020B0604020202020204" pitchFamily="34" charset="0"/>
              </a:rPr>
              <a:t>Areas of expertise in the department include:</a:t>
            </a:r>
          </a:p>
          <a:p>
            <a:r>
              <a:rPr lang="en-US" sz="1400" dirty="0">
                <a:latin typeface="Helvetica" panose="020B0604020202020204" pitchFamily="34" charset="0"/>
              </a:rPr>
              <a:t>Social equity</a:t>
            </a:r>
          </a:p>
          <a:p>
            <a:r>
              <a:rPr lang="en-US" sz="1400" dirty="0">
                <a:latin typeface="Helvetica" panose="020B0604020202020204" pitchFamily="34" charset="0"/>
              </a:rPr>
              <a:t>Structural violence</a:t>
            </a:r>
          </a:p>
          <a:p>
            <a:r>
              <a:rPr lang="en-US" sz="1400" dirty="0">
                <a:latin typeface="Helvetica" panose="020B0604020202020204" pitchFamily="34" charset="0"/>
              </a:rPr>
              <a:t>The </a:t>
            </a:r>
            <a:r>
              <a:rPr lang="en-US" sz="1400" b="0" i="0" dirty="0">
                <a:effectLst/>
                <a:latin typeface="Helvetica" panose="020B0604020202020204" pitchFamily="34" charset="0"/>
              </a:rPr>
              <a:t>impact of health policies and practices on marginalized populations</a:t>
            </a:r>
          </a:p>
          <a:p>
            <a:r>
              <a:rPr lang="en-US" sz="1400" dirty="0">
                <a:latin typeface="Helvetica" panose="020B0604020202020204" pitchFamily="34" charset="0"/>
              </a:rPr>
              <a:t>Structural determinants of health</a:t>
            </a:r>
          </a:p>
          <a:p>
            <a:r>
              <a:rPr lang="en-US" sz="1400" dirty="0">
                <a:latin typeface="Helvetica" panose="020B0604020202020204" pitchFamily="34" charset="0"/>
              </a:rPr>
              <a:t>Health-related decision making</a:t>
            </a:r>
          </a:p>
          <a:p>
            <a:r>
              <a:rPr lang="en-US" sz="1400" dirty="0">
                <a:latin typeface="Helvetica" panose="020B0604020202020204" pitchFamily="34" charset="0"/>
              </a:rPr>
              <a:t>HPV-associated cancers and cervical cancer screening</a:t>
            </a:r>
          </a:p>
          <a:p>
            <a:endParaRPr lang="en-US" sz="1400" dirty="0"/>
          </a:p>
        </p:txBody>
      </p:sp>
      <p:sp>
        <p:nvSpPr>
          <p:cNvPr id="4" name="Footer Placeholder 3">
            <a:extLst>
              <a:ext uri="{FF2B5EF4-FFF2-40B4-BE49-F238E27FC236}">
                <a16:creationId xmlns:a16="http://schemas.microsoft.com/office/drawing/2014/main" id="{B3FBD61A-B208-1191-837E-D198D1F1438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https://louisville.edu/ciehs</a:t>
            </a:r>
            <a:endParaRPr lang="en-US"/>
          </a:p>
        </p:txBody>
      </p:sp>
    </p:spTree>
    <p:extLst>
      <p:ext uri="{BB962C8B-B14F-4D97-AF65-F5344CB8AC3E}">
        <p14:creationId xmlns:p14="http://schemas.microsoft.com/office/powerpoint/2010/main" val="397849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3D3A3-4CF2-2054-2A30-4714349EA686}"/>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E3D6E88-6947-DE5B-6074-448A564901AF}"/>
              </a:ext>
            </a:extLst>
          </p:cNvPr>
          <p:cNvCxnSpPr>
            <a:cxnSpLocks/>
          </p:cNvCxnSpPr>
          <p:nvPr/>
        </p:nvCxnSpPr>
        <p:spPr>
          <a:xfrm>
            <a:off x="129208" y="1690688"/>
            <a:ext cx="12192000" cy="0"/>
          </a:xfrm>
          <a:prstGeom prst="line">
            <a:avLst/>
          </a:prstGeom>
          <a:ln w="57150">
            <a:solidFill>
              <a:srgbClr val="D52527"/>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0335622A-2F0F-C604-8AC0-E1D9CECC9A0B}"/>
              </a:ext>
            </a:extLst>
          </p:cNvPr>
          <p:cNvSpPr>
            <a:spLocks noGrp="1"/>
          </p:cNvSpPr>
          <p:nvPr>
            <p:ph type="ftr" sz="quarter" idx="11"/>
          </p:nvPr>
        </p:nvSpPr>
        <p:spPr/>
        <p:txBody>
          <a:bodyPr/>
          <a:lstStyle/>
          <a:p>
            <a:r>
              <a:rPr lang="en-US"/>
              <a:t>https://louisville.edu/ciehs</a:t>
            </a:r>
          </a:p>
        </p:txBody>
      </p:sp>
      <p:pic>
        <p:nvPicPr>
          <p:cNvPr id="18" name="Picture 17" descr="A black text on a white background&#10;&#10;Description automatically generated">
            <a:extLst>
              <a:ext uri="{FF2B5EF4-FFF2-40B4-BE49-F238E27FC236}">
                <a16:creationId xmlns:a16="http://schemas.microsoft.com/office/drawing/2014/main" id="{A1B519D9-7861-9164-9A81-5562AABB2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06"/>
            <a:ext cx="3852480" cy="605963"/>
          </a:xfrm>
          <a:prstGeom prst="rect">
            <a:avLst/>
          </a:prstGeom>
        </p:spPr>
      </p:pic>
      <p:pic>
        <p:nvPicPr>
          <p:cNvPr id="9" name="Picture 8" descr="A diagram of different types of health&#10;&#10;AI-generated content may be incorrect.">
            <a:extLst>
              <a:ext uri="{FF2B5EF4-FFF2-40B4-BE49-F238E27FC236}">
                <a16:creationId xmlns:a16="http://schemas.microsoft.com/office/drawing/2014/main" id="{9A8748A4-F8FF-1F0F-CCCB-5F62AA74EC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8334" y="7606"/>
            <a:ext cx="800118" cy="692180"/>
          </a:xfrm>
          <a:prstGeom prst="rect">
            <a:avLst/>
          </a:prstGeom>
          <a:noFill/>
          <a:ln>
            <a:noFill/>
          </a:ln>
        </p:spPr>
      </p:pic>
      <p:sp>
        <p:nvSpPr>
          <p:cNvPr id="6" name="Title 5">
            <a:extLst>
              <a:ext uri="{FF2B5EF4-FFF2-40B4-BE49-F238E27FC236}">
                <a16:creationId xmlns:a16="http://schemas.microsoft.com/office/drawing/2014/main" id="{6740AACA-F09D-E328-C06A-6A94B2EDB944}"/>
              </a:ext>
            </a:extLst>
          </p:cNvPr>
          <p:cNvSpPr>
            <a:spLocks noGrp="1"/>
          </p:cNvSpPr>
          <p:nvPr>
            <p:ph type="title"/>
          </p:nvPr>
        </p:nvSpPr>
        <p:spPr/>
        <p:txBody>
          <a:bodyPr/>
          <a:lstStyle/>
          <a:p>
            <a:r>
              <a:rPr lang="en-US" dirty="0"/>
              <a:t>Thank you!</a:t>
            </a:r>
          </a:p>
        </p:txBody>
      </p:sp>
      <p:sp>
        <p:nvSpPr>
          <p:cNvPr id="12" name="Content Placeholder 11">
            <a:extLst>
              <a:ext uri="{FF2B5EF4-FFF2-40B4-BE49-F238E27FC236}">
                <a16:creationId xmlns:a16="http://schemas.microsoft.com/office/drawing/2014/main" id="{EF7D52F7-7B6A-CF92-B188-C31E2E1A0BF4}"/>
              </a:ext>
            </a:extLst>
          </p:cNvPr>
          <p:cNvSpPr>
            <a:spLocks noGrp="1"/>
          </p:cNvSpPr>
          <p:nvPr>
            <p:ph idx="1"/>
          </p:nvPr>
        </p:nvSpPr>
        <p:spPr/>
        <p:txBody>
          <a:bodyPr/>
          <a:lstStyle/>
          <a:p>
            <a:r>
              <a:rPr lang="en-US" dirty="0"/>
              <a:t>Contact: </a:t>
            </a:r>
            <a:r>
              <a:rPr lang="en-US" dirty="0">
                <a:hlinkClick r:id="rId4"/>
              </a:rPr>
              <a:t>trsc@louisville.edu</a:t>
            </a:r>
            <a:endParaRPr lang="en-US" dirty="0"/>
          </a:p>
          <a:p>
            <a:r>
              <a:rPr lang="en-US" dirty="0">
                <a:hlinkClick r:id="rId5"/>
              </a:rPr>
              <a:t>Kira.taylor@louisville.edu</a:t>
            </a:r>
            <a:endParaRPr lang="en-US" dirty="0"/>
          </a:p>
          <a:p>
            <a:endParaRPr lang="en-US" dirty="0"/>
          </a:p>
        </p:txBody>
      </p:sp>
    </p:spTree>
    <p:extLst>
      <p:ext uri="{BB962C8B-B14F-4D97-AF65-F5344CB8AC3E}">
        <p14:creationId xmlns:p14="http://schemas.microsoft.com/office/powerpoint/2010/main" val="314675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CB76A7-66A6-D260-9936-51712E9402A2}"/>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3A86B28-9A00-8789-7954-3FB8E8CE6E05}"/>
              </a:ext>
            </a:extLst>
          </p:cNvPr>
          <p:cNvSpPr>
            <a:spLocks noGrp="1"/>
          </p:cNvSpPr>
          <p:nvPr>
            <p:ph type="title"/>
          </p:nvPr>
        </p:nvSpPr>
        <p:spPr>
          <a:xfrm>
            <a:off x="6151294" y="486184"/>
            <a:ext cx="5397237" cy="1325563"/>
          </a:xfrm>
        </p:spPr>
        <p:txBody>
          <a:bodyPr>
            <a:normAutofit/>
          </a:bodyPr>
          <a:lstStyle/>
          <a:p>
            <a:r>
              <a:rPr lang="en-US" sz="3400" dirty="0"/>
              <a:t>The  School of Public Health and Information Sciences</a:t>
            </a:r>
          </a:p>
        </p:txBody>
      </p:sp>
      <p:pic>
        <p:nvPicPr>
          <p:cNvPr id="18" name="Picture 17" descr="A black text on a white background&#10;&#10;Description automatically generated">
            <a:extLst>
              <a:ext uri="{FF2B5EF4-FFF2-40B4-BE49-F238E27FC236}">
                <a16:creationId xmlns:a16="http://schemas.microsoft.com/office/drawing/2014/main" id="{B9634B33-CE55-2D85-3676-E656E343EF63}"/>
              </a:ext>
            </a:extLst>
          </p:cNvPr>
          <p:cNvPicPr>
            <a:picLocks noChangeAspect="1"/>
          </p:cNvPicPr>
          <p:nvPr/>
        </p:nvPicPr>
        <p:blipFill>
          <a:blip r:embed="rId2">
            <a:extLst>
              <a:ext uri="{28A0092B-C50C-407E-A947-70E740481C1C}">
                <a14:useLocalDpi xmlns:a14="http://schemas.microsoft.com/office/drawing/2010/main" val="0"/>
              </a:ext>
            </a:extLst>
          </a:blip>
          <a:srcRect l="1655" r="83192"/>
          <a:stretch/>
        </p:blipFill>
        <p:spPr>
          <a:xfrm>
            <a:off x="698353" y="598677"/>
            <a:ext cx="2629687" cy="273329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2" name="Freeform: Shape 31">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83870067-DC6C-A351-F678-D4D4BF2C2242}"/>
              </a:ext>
            </a:extLst>
          </p:cNvPr>
          <p:cNvPicPr>
            <a:picLocks noChangeAspect="1"/>
          </p:cNvPicPr>
          <p:nvPr/>
        </p:nvPicPr>
        <p:blipFill>
          <a:blip r:embed="rId3"/>
          <a:stretch>
            <a:fillRect/>
          </a:stretch>
        </p:blipFill>
        <p:spPr>
          <a:xfrm>
            <a:off x="698353" y="3768167"/>
            <a:ext cx="4555700" cy="2249016"/>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3" name="Rectangle 1">
            <a:extLst>
              <a:ext uri="{FF2B5EF4-FFF2-40B4-BE49-F238E27FC236}">
                <a16:creationId xmlns:a16="http://schemas.microsoft.com/office/drawing/2014/main" id="{1C5291A9-E9A1-BFB1-9CCD-CA058395B816}"/>
              </a:ext>
            </a:extLst>
          </p:cNvPr>
          <p:cNvSpPr>
            <a:spLocks noGrp="1" noChangeArrowheads="1"/>
          </p:cNvSpPr>
          <p:nvPr>
            <p:ph idx="1"/>
          </p:nvPr>
        </p:nvSpPr>
        <p:spPr bwMode="auto">
          <a:xfrm>
            <a:off x="6151294" y="1946684"/>
            <a:ext cx="5397237"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63480" rIns="0" bIns="63480" numCol="1" anchorCtr="0" compatLnSpc="1">
            <a:prstTxWarp prst="textNoShape">
              <a:avLst/>
            </a:prstTxWarp>
            <a:normAutofit fontScale="92500"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en-US" altLang="en-US" sz="1800" b="1" i="0" u="none" strike="noStrike" cap="none" normalizeH="0" baseline="0">
                <a:ln>
                  <a:noFill/>
                </a:ln>
                <a:solidFill>
                  <a:srgbClr val="C00000"/>
                </a:solidFill>
                <a:effectLst/>
                <a:latin typeface="Georgia" panose="02040502050405020303" pitchFamily="18" charset="0"/>
              </a:rPr>
              <a:t>Mission &amp; Vision</a:t>
            </a:r>
          </a:p>
          <a:p>
            <a:pPr marL="0" marR="0" lvl="0" indent="0" defTabSz="914400" rtl="0" eaLnBrk="0" fontAlgn="base" latinLnBrk="0" hangingPunct="0">
              <a:spcBef>
                <a:spcPct val="0"/>
              </a:spcBef>
              <a:spcAft>
                <a:spcPts val="600"/>
              </a:spcAft>
              <a:buClrTx/>
              <a:buSzTx/>
              <a:buFontTx/>
              <a:buNone/>
              <a:tabLst/>
            </a:pPr>
            <a:endParaRPr kumimoji="0" lang="en-US" altLang="en-US" sz="1800" b="1" i="0" u="none" strike="noStrike" cap="none" normalizeH="0" baseline="0">
              <a:ln>
                <a:noFill/>
              </a:ln>
              <a:effectLst/>
              <a:latin typeface="Georgia" panose="02040502050405020303" pitchFamily="18" charset="0"/>
            </a:endParaRPr>
          </a:p>
          <a:p>
            <a:pPr marL="0" marR="0" lvl="0" indent="0" defTabSz="914400" rtl="0" eaLnBrk="0" fontAlgn="base" latinLnBrk="0" hangingPunct="0">
              <a:spcBef>
                <a:spcPct val="0"/>
              </a:spcBef>
              <a:spcAft>
                <a:spcPts val="600"/>
              </a:spcAft>
              <a:buClrTx/>
              <a:buSzTx/>
              <a:buFontTx/>
              <a:buNone/>
              <a:tabLst/>
            </a:pPr>
            <a:r>
              <a:rPr kumimoji="0" lang="en-US" altLang="en-US" sz="1800" b="1" i="0" u="none" strike="noStrike" cap="none" normalizeH="0" baseline="0">
                <a:ln>
                  <a:noFill/>
                </a:ln>
                <a:effectLst/>
                <a:latin typeface="Helvetica" panose="020B0604020202020204" pitchFamily="34" charset="0"/>
              </a:rPr>
              <a:t>MISSION</a:t>
            </a:r>
            <a:endParaRPr kumimoji="0" lang="en-US" altLang="en-US" sz="1800"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a:ln>
                  <a:noFill/>
                </a:ln>
                <a:effectLst/>
                <a:latin typeface="Helvetica" panose="020B0604020202020204" pitchFamily="34" charset="0"/>
              </a:rPr>
              <a:t>We are a metropolitan school that pursues excellence and inclusiveness through bold, strategic, and collaborative approaches to education, research, community engagement, policy, and practice. </a:t>
            </a:r>
          </a:p>
          <a:p>
            <a:pPr marL="0" marR="0" lvl="0" indent="0"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effectLst/>
              <a:latin typeface="Helvetica" panose="020B0604020202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a:ln>
                  <a:noFill/>
                </a:ln>
                <a:effectLst/>
                <a:latin typeface="Helvetica" panose="020B0604020202020204" pitchFamily="34" charset="0"/>
              </a:rPr>
              <a:t>We strive to protect and improve public health and healthcare delivery systems in Louisville, the Commonwealth of Kentucky, the United States, and with our global partners.</a:t>
            </a:r>
          </a:p>
          <a:p>
            <a:pPr marL="0" marR="0" lvl="0" indent="0"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sz="1800" b="1" i="0" u="none" strike="noStrike" cap="none" normalizeH="0" baseline="0">
                <a:ln>
                  <a:noFill/>
                </a:ln>
                <a:effectLst/>
                <a:latin typeface="Helvetica" panose="020B0604020202020204" pitchFamily="34" charset="0"/>
              </a:rPr>
              <a:t>VISION</a:t>
            </a:r>
            <a:endParaRPr kumimoji="0" lang="en-US" altLang="en-US" sz="1800"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a:ln>
                  <a:noFill/>
                </a:ln>
                <a:effectLst/>
                <a:latin typeface="Helvetica" panose="020B0604020202020204" pitchFamily="34" charset="0"/>
              </a:rPr>
              <a:t>To be a leader in advancing health equity and social justice to ensure optimal health and well-being for all.</a:t>
            </a:r>
            <a:endParaRPr kumimoji="0" lang="en-US" altLang="en-US" sz="1800"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a:ln>
                  <a:noFill/>
                </a:ln>
                <a:effectLst/>
                <a:latin typeface="Helvetica" panose="020B0604020202020204" pitchFamily="34" charset="0"/>
              </a:rPr>
              <a:t> </a:t>
            </a:r>
            <a:endParaRPr kumimoji="0" lang="en-US" altLang="en-US" sz="1800" b="0" i="0" u="none" strike="noStrike" cap="none" normalizeH="0" baseline="0" dirty="0">
              <a:ln>
                <a:noFill/>
              </a:ln>
              <a:effectLst/>
              <a:latin typeface="Arial" panose="020B0604020202020204" pitchFamily="34" charset="0"/>
            </a:endParaRPr>
          </a:p>
        </p:txBody>
      </p:sp>
      <p:sp>
        <p:nvSpPr>
          <p:cNvPr id="34" name="Arc 33">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31070E8C-A4DE-972A-ADF8-81F74BD550D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pic>
        <p:nvPicPr>
          <p:cNvPr id="9" name="Picture 8" descr="A diagram of different types of health&#10;&#10;AI-generated content may be incorrect.">
            <a:extLst>
              <a:ext uri="{FF2B5EF4-FFF2-40B4-BE49-F238E27FC236}">
                <a16:creationId xmlns:a16="http://schemas.microsoft.com/office/drawing/2014/main" id="{3D4D6A44-4C86-265E-CB23-73647E4EF4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68334" y="7606"/>
            <a:ext cx="800118" cy="692180"/>
          </a:xfrm>
          <a:prstGeom prst="rect">
            <a:avLst/>
          </a:prstGeom>
          <a:noFill/>
          <a:ln>
            <a:noFill/>
          </a:ln>
        </p:spPr>
      </p:pic>
    </p:spTree>
    <p:extLst>
      <p:ext uri="{BB962C8B-B14F-4D97-AF65-F5344CB8AC3E}">
        <p14:creationId xmlns:p14="http://schemas.microsoft.com/office/powerpoint/2010/main" val="2490244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27831-0660-E68C-343E-2A2A0B4F638C}"/>
              </a:ext>
            </a:extLst>
          </p:cNvPr>
          <p:cNvSpPr>
            <a:spLocks noGrp="1"/>
          </p:cNvSpPr>
          <p:nvPr>
            <p:ph type="title"/>
          </p:nvPr>
        </p:nvSpPr>
        <p:spPr>
          <a:xfrm>
            <a:off x="838200" y="365125"/>
            <a:ext cx="10515600" cy="1325563"/>
          </a:xfrm>
        </p:spPr>
        <p:txBody>
          <a:bodyPr>
            <a:normAutofit/>
          </a:bodyPr>
          <a:lstStyle/>
          <a:p>
            <a:br>
              <a:rPr lang="en-US" sz="4200" dirty="0"/>
            </a:br>
            <a:r>
              <a:rPr lang="en-US" sz="4200" b="1" dirty="0"/>
              <a:t>Population-Based Health Research at SPHIS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9437EC-AB00-4BAA-FBD8-03E3DE10E785}"/>
              </a:ext>
            </a:extLst>
          </p:cNvPr>
          <p:cNvSpPr>
            <a:spLocks noGrp="1"/>
          </p:cNvSpPr>
          <p:nvPr>
            <p:ph idx="1"/>
          </p:nvPr>
        </p:nvSpPr>
        <p:spPr>
          <a:xfrm>
            <a:off x="838200" y="1929384"/>
            <a:ext cx="10515600" cy="4251960"/>
          </a:xfrm>
        </p:spPr>
        <p:txBody>
          <a:bodyPr>
            <a:normAutofit/>
          </a:bodyPr>
          <a:lstStyle/>
          <a:p>
            <a:r>
              <a:rPr lang="en-US" sz="2200" dirty="0"/>
              <a:t>Our faculty have expertise in designing, conducting, analyzing, and communicating observational population-based research</a:t>
            </a:r>
          </a:p>
          <a:p>
            <a:r>
              <a:rPr lang="en-US" sz="2200" dirty="0"/>
              <a:t>Environmental epidemiology</a:t>
            </a:r>
          </a:p>
          <a:p>
            <a:pPr lvl="1"/>
            <a:r>
              <a:rPr lang="en-US" sz="2200" i="1" dirty="0"/>
              <a:t>Observational </a:t>
            </a:r>
            <a:r>
              <a:rPr lang="en-US" sz="2200" dirty="0"/>
              <a:t>studies.  Why? </a:t>
            </a:r>
          </a:p>
          <a:p>
            <a:pPr lvl="2"/>
            <a:r>
              <a:rPr lang="en-US" sz="2200" dirty="0"/>
              <a:t>Typically researching </a:t>
            </a:r>
            <a:r>
              <a:rPr lang="en-US" sz="2200" b="1" dirty="0"/>
              <a:t>harmful</a:t>
            </a:r>
            <a:r>
              <a:rPr lang="en-US" sz="2200" dirty="0"/>
              <a:t> exposures: pollution, VOC’s, heavy metals, etc.</a:t>
            </a:r>
          </a:p>
          <a:p>
            <a:pPr lvl="2"/>
            <a:r>
              <a:rPr lang="en-US" sz="2200" dirty="0"/>
              <a:t>Clinical trial for these exposures is not ethical or feasible</a:t>
            </a:r>
          </a:p>
          <a:p>
            <a:r>
              <a:rPr lang="en-US" sz="2200" dirty="0"/>
              <a:t>Many investigators conducting environmental population-based research at SPHIS</a:t>
            </a:r>
          </a:p>
          <a:p>
            <a:pPr lvl="1"/>
            <a:r>
              <a:rPr lang="en-US" sz="2200" dirty="0"/>
              <a:t>Some designing and conducting their own studies, as PI or co-PI</a:t>
            </a:r>
          </a:p>
          <a:p>
            <a:pPr lvl="1"/>
            <a:r>
              <a:rPr lang="en-US" sz="2200" dirty="0"/>
              <a:t>Some using large databases, either publicly available or available by application</a:t>
            </a:r>
          </a:p>
        </p:txBody>
      </p:sp>
      <p:sp>
        <p:nvSpPr>
          <p:cNvPr id="4" name="Footer Placeholder 3">
            <a:extLst>
              <a:ext uri="{FF2B5EF4-FFF2-40B4-BE49-F238E27FC236}">
                <a16:creationId xmlns:a16="http://schemas.microsoft.com/office/drawing/2014/main" id="{C06742E4-DED8-35CB-B00E-F250E07619B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https://louisville.edu/ciehs</a:t>
            </a:r>
            <a:endParaRPr lang="en-US"/>
          </a:p>
        </p:txBody>
      </p:sp>
    </p:spTree>
    <p:extLst>
      <p:ext uri="{BB962C8B-B14F-4D97-AF65-F5344CB8AC3E}">
        <p14:creationId xmlns:p14="http://schemas.microsoft.com/office/powerpoint/2010/main" val="46678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30A6B-4D4C-1E17-6F49-7F335713A6D2}"/>
              </a:ext>
            </a:extLst>
          </p:cNvPr>
          <p:cNvSpPr>
            <a:spLocks noGrp="1"/>
          </p:cNvSpPr>
          <p:nvPr>
            <p:ph type="title"/>
          </p:nvPr>
        </p:nvSpPr>
        <p:spPr>
          <a:xfrm>
            <a:off x="838200" y="365125"/>
            <a:ext cx="10515600" cy="1325563"/>
          </a:xfrm>
        </p:spPr>
        <p:txBody>
          <a:bodyPr>
            <a:normAutofit/>
          </a:bodyPr>
          <a:lstStyle/>
          <a:p>
            <a:r>
              <a:rPr lang="en-US" sz="4200" b="1"/>
              <a:t>Special considerations for observational studies</a:t>
            </a: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C7BEFF-62C9-5481-83F8-8D458D0A6FD8}"/>
              </a:ext>
            </a:extLst>
          </p:cNvPr>
          <p:cNvSpPr>
            <a:spLocks noGrp="1"/>
          </p:cNvSpPr>
          <p:nvPr>
            <p:ph idx="1"/>
          </p:nvPr>
        </p:nvSpPr>
        <p:spPr>
          <a:xfrm>
            <a:off x="838200" y="1929384"/>
            <a:ext cx="10515600" cy="4251960"/>
          </a:xfrm>
        </p:spPr>
        <p:txBody>
          <a:bodyPr>
            <a:normAutofit/>
          </a:bodyPr>
          <a:lstStyle/>
          <a:p>
            <a:pPr marL="0" indent="0">
              <a:buNone/>
            </a:pPr>
            <a:r>
              <a:rPr lang="en-US" sz="1700" dirty="0"/>
              <a:t>Threats to validity:</a:t>
            </a:r>
          </a:p>
          <a:p>
            <a:pPr lvl="1"/>
            <a:r>
              <a:rPr lang="en-US" sz="1700" b="1" dirty="0"/>
              <a:t>Selection bias</a:t>
            </a:r>
          </a:p>
          <a:p>
            <a:pPr lvl="2"/>
            <a:r>
              <a:rPr lang="en-US" sz="1700" dirty="0"/>
              <a:t>Looks different for different study designs</a:t>
            </a:r>
          </a:p>
          <a:p>
            <a:pPr lvl="2"/>
            <a:r>
              <a:rPr lang="en-US" sz="1700" dirty="0"/>
              <a:t>This occurs when the probability of inclusion (or retention) in the study is associated with BOTH the exposure AND the outcome of interest</a:t>
            </a:r>
          </a:p>
          <a:p>
            <a:pPr lvl="1"/>
            <a:r>
              <a:rPr lang="en-US" sz="1700" b="1" dirty="0"/>
              <a:t>Information bias </a:t>
            </a:r>
            <a:r>
              <a:rPr lang="en-US" sz="1700" dirty="0"/>
              <a:t>(i.e. misclassification)</a:t>
            </a:r>
          </a:p>
          <a:p>
            <a:pPr lvl="1"/>
            <a:r>
              <a:rPr lang="en-US" sz="1700" b="1" dirty="0"/>
              <a:t>Confounding </a:t>
            </a:r>
            <a:r>
              <a:rPr lang="en-US" sz="1700" dirty="0"/>
              <a:t>(“mixing of effects”)</a:t>
            </a:r>
          </a:p>
          <a:p>
            <a:pPr marL="0" indent="0">
              <a:buNone/>
            </a:pPr>
            <a:r>
              <a:rPr lang="en-US" sz="1700" b="1" dirty="0"/>
              <a:t>All of these can cause bias either toward or away from the null! </a:t>
            </a:r>
          </a:p>
          <a:p>
            <a:pPr marL="0" indent="0">
              <a:buNone/>
            </a:pPr>
            <a:endParaRPr lang="en-US" sz="1700" i="1" u="sng" dirty="0"/>
          </a:p>
          <a:p>
            <a:pPr marL="0" indent="0">
              <a:buNone/>
            </a:pPr>
            <a:r>
              <a:rPr lang="en-US" sz="1700" i="1" u="sng" dirty="0"/>
              <a:t>How can you best design your study with these in mind?  </a:t>
            </a:r>
          </a:p>
          <a:p>
            <a:r>
              <a:rPr lang="en-US" sz="1700" dirty="0"/>
              <a:t>Do you want to </a:t>
            </a:r>
            <a:r>
              <a:rPr lang="en-US" sz="1700" b="1" dirty="0"/>
              <a:t>predict</a:t>
            </a:r>
            <a:r>
              <a:rPr lang="en-US" sz="1700" dirty="0"/>
              <a:t> the outcome? Or assess the </a:t>
            </a:r>
            <a:r>
              <a:rPr lang="en-US" sz="1700" b="1" dirty="0"/>
              <a:t>etiology </a:t>
            </a:r>
            <a:r>
              <a:rPr lang="en-US" sz="1700" dirty="0"/>
              <a:t>of the outcome? </a:t>
            </a:r>
          </a:p>
          <a:p>
            <a:r>
              <a:rPr lang="en-US" sz="1700" dirty="0"/>
              <a:t>Want to minimize biases at the study design stage</a:t>
            </a:r>
          </a:p>
          <a:p>
            <a:r>
              <a:rPr lang="en-US" sz="1700" dirty="0"/>
              <a:t>Can also reduce some bias with proper analytic methods</a:t>
            </a:r>
          </a:p>
          <a:p>
            <a:pPr marL="0" indent="0">
              <a:buNone/>
            </a:pPr>
            <a:endParaRPr lang="en-US" sz="1700" dirty="0"/>
          </a:p>
        </p:txBody>
      </p:sp>
      <p:sp>
        <p:nvSpPr>
          <p:cNvPr id="4" name="Footer Placeholder 3">
            <a:extLst>
              <a:ext uri="{FF2B5EF4-FFF2-40B4-BE49-F238E27FC236}">
                <a16:creationId xmlns:a16="http://schemas.microsoft.com/office/drawing/2014/main" id="{42A5C3A0-F934-B867-B085-6FCE1FD78F9F}"/>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224107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9750-6749-C144-C7EB-2BFF9E501936}"/>
              </a:ext>
            </a:extLst>
          </p:cNvPr>
          <p:cNvSpPr>
            <a:spLocks noGrp="1"/>
          </p:cNvSpPr>
          <p:nvPr>
            <p:ph type="title"/>
          </p:nvPr>
        </p:nvSpPr>
        <p:spPr>
          <a:xfrm>
            <a:off x="838200" y="365125"/>
            <a:ext cx="10515600" cy="1325563"/>
          </a:xfrm>
        </p:spPr>
        <p:txBody>
          <a:bodyPr>
            <a:normAutofit/>
          </a:bodyPr>
          <a:lstStyle/>
          <a:p>
            <a:r>
              <a:rPr lang="en-US" sz="4200" b="1"/>
              <a:t>Special considerations for observational studies</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CD86E1-C91F-98EF-D4B5-2FF78F7398F9}"/>
              </a:ext>
            </a:extLst>
          </p:cNvPr>
          <p:cNvSpPr>
            <a:spLocks noGrp="1"/>
          </p:cNvSpPr>
          <p:nvPr>
            <p:ph idx="1"/>
          </p:nvPr>
        </p:nvSpPr>
        <p:spPr>
          <a:xfrm>
            <a:off x="838200" y="1929384"/>
            <a:ext cx="10515600" cy="4251960"/>
          </a:xfrm>
        </p:spPr>
        <p:txBody>
          <a:bodyPr>
            <a:normAutofit/>
          </a:bodyPr>
          <a:lstStyle/>
          <a:p>
            <a:r>
              <a:rPr lang="en-US" sz="1900"/>
              <a:t>Can also use epidemiologic methods to examine:</a:t>
            </a:r>
          </a:p>
          <a:p>
            <a:pPr lvl="1"/>
            <a:r>
              <a:rPr lang="en-US" sz="1900"/>
              <a:t>Effect modification</a:t>
            </a:r>
          </a:p>
          <a:p>
            <a:pPr lvl="2"/>
            <a:r>
              <a:rPr lang="en-US" sz="1900"/>
              <a:t>Is the effect of X on Y different, </a:t>
            </a:r>
            <a:r>
              <a:rPr lang="en-US" sz="1900" b="1"/>
              <a:t>depending</a:t>
            </a:r>
            <a:r>
              <a:rPr lang="en-US" sz="1900"/>
              <a:t> on your value of Z?</a:t>
            </a:r>
          </a:p>
          <a:p>
            <a:pPr lvl="3"/>
            <a:r>
              <a:rPr lang="en-US" sz="1900"/>
              <a:t>Example: is the effect of VOC exposure on endothelial function modified by sex, age, race, SES, or genotypes? </a:t>
            </a:r>
          </a:p>
          <a:p>
            <a:pPr lvl="2"/>
            <a:r>
              <a:rPr lang="en-US" sz="1900"/>
              <a:t>This is distinct from </a:t>
            </a:r>
            <a:r>
              <a:rPr lang="en-US" sz="1900" i="1"/>
              <a:t>confounding</a:t>
            </a:r>
          </a:p>
          <a:p>
            <a:pPr lvl="2"/>
            <a:r>
              <a:rPr lang="en-US" sz="1900" b="1"/>
              <a:t>Effect modification is interesting; confounding is a nuisance and a bias</a:t>
            </a:r>
          </a:p>
          <a:p>
            <a:pPr lvl="1"/>
            <a:r>
              <a:rPr lang="en-US" sz="1900"/>
              <a:t>Mediation</a:t>
            </a:r>
          </a:p>
          <a:p>
            <a:pPr lvl="2"/>
            <a:r>
              <a:rPr lang="en-US" sz="1900"/>
              <a:t>Is the effect of X on Y mediated by M?  If so, </a:t>
            </a:r>
            <a:r>
              <a:rPr lang="en-US" sz="1900" b="1"/>
              <a:t>how much </a:t>
            </a:r>
            <a:r>
              <a:rPr lang="en-US" sz="1900"/>
              <a:t>of the effect is mediated by M? </a:t>
            </a:r>
          </a:p>
          <a:p>
            <a:pPr marL="914400" lvl="2" indent="0">
              <a:buNone/>
            </a:pPr>
            <a:r>
              <a:rPr lang="en-US" sz="1900"/>
              <a:t>	X </a:t>
            </a:r>
            <a:r>
              <a:rPr lang="en-US" sz="1900">
                <a:sym typeface="Wingdings" panose="05000000000000000000" pitchFamily="2" charset="2"/>
              </a:rPr>
              <a:t> M  Y</a:t>
            </a:r>
          </a:p>
          <a:p>
            <a:pPr lvl="2"/>
            <a:r>
              <a:rPr lang="en-US" sz="1900"/>
              <a:t>There are sophisticated methods to examine mediation in longitudinal studies</a:t>
            </a:r>
          </a:p>
          <a:p>
            <a:pPr lvl="1"/>
            <a:r>
              <a:rPr lang="en-US" sz="1900"/>
              <a:t>Causal Inference</a:t>
            </a:r>
          </a:p>
          <a:p>
            <a:pPr lvl="2"/>
            <a:r>
              <a:rPr lang="en-US" sz="1900"/>
              <a:t>What can, and cannot, be inferred from your results? </a:t>
            </a:r>
          </a:p>
          <a:p>
            <a:pPr marL="914400" lvl="2" indent="0">
              <a:buNone/>
            </a:pPr>
            <a:endParaRPr lang="en-US" sz="1900"/>
          </a:p>
        </p:txBody>
      </p:sp>
      <p:sp>
        <p:nvSpPr>
          <p:cNvPr id="4" name="Footer Placeholder 3">
            <a:extLst>
              <a:ext uri="{FF2B5EF4-FFF2-40B4-BE49-F238E27FC236}">
                <a16:creationId xmlns:a16="http://schemas.microsoft.com/office/drawing/2014/main" id="{B71C06F1-5C4C-2173-2289-CF4E58C15DD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https://louisville.edu/ciehs</a:t>
            </a:r>
          </a:p>
        </p:txBody>
      </p:sp>
    </p:spTree>
    <p:extLst>
      <p:ext uri="{BB962C8B-B14F-4D97-AF65-F5344CB8AC3E}">
        <p14:creationId xmlns:p14="http://schemas.microsoft.com/office/powerpoint/2010/main" val="375398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3A26-79BB-EAE5-2BAB-D4906BF34899}"/>
              </a:ext>
            </a:extLst>
          </p:cNvPr>
          <p:cNvSpPr>
            <a:spLocks noGrp="1"/>
          </p:cNvSpPr>
          <p:nvPr>
            <p:ph type="title"/>
          </p:nvPr>
        </p:nvSpPr>
        <p:spPr/>
        <p:txBody>
          <a:bodyPr/>
          <a:lstStyle/>
          <a:p>
            <a:r>
              <a:rPr lang="en-US"/>
              <a:t>Epidemiologists as co-investigators</a:t>
            </a:r>
            <a:endParaRPr lang="en-US" dirty="0"/>
          </a:p>
        </p:txBody>
      </p:sp>
      <p:sp>
        <p:nvSpPr>
          <p:cNvPr id="3" name="Content Placeholder 2">
            <a:extLst>
              <a:ext uri="{FF2B5EF4-FFF2-40B4-BE49-F238E27FC236}">
                <a16:creationId xmlns:a16="http://schemas.microsoft.com/office/drawing/2014/main" id="{09B74D03-C9C7-CF57-B1CE-5FFD7364E334}"/>
              </a:ext>
            </a:extLst>
          </p:cNvPr>
          <p:cNvSpPr>
            <a:spLocks noGrp="1"/>
          </p:cNvSpPr>
          <p:nvPr>
            <p:ph idx="1"/>
          </p:nvPr>
        </p:nvSpPr>
        <p:spPr>
          <a:xfrm>
            <a:off x="119270" y="1635193"/>
            <a:ext cx="5456582" cy="4940301"/>
          </a:xfrm>
        </p:spPr>
        <p:txBody>
          <a:bodyPr>
            <a:normAutofit lnSpcReduction="10000"/>
          </a:bodyPr>
          <a:lstStyle/>
          <a:p>
            <a:pPr marL="0" indent="0">
              <a:buNone/>
            </a:pPr>
            <a:r>
              <a:rPr lang="en-US" dirty="0"/>
              <a:t>We can help with study design for observational research</a:t>
            </a:r>
          </a:p>
          <a:p>
            <a:pPr lvl="1"/>
            <a:r>
              <a:rPr lang="en-US" dirty="0"/>
              <a:t>Prospective cohort study</a:t>
            </a:r>
          </a:p>
          <a:p>
            <a:pPr lvl="2"/>
            <a:r>
              <a:rPr lang="en-US" dirty="0"/>
              <a:t>The gold standard of observational studies</a:t>
            </a:r>
          </a:p>
          <a:p>
            <a:pPr lvl="1"/>
            <a:r>
              <a:rPr lang="en-US" dirty="0"/>
              <a:t>Retrospective cohort study</a:t>
            </a:r>
          </a:p>
          <a:p>
            <a:pPr lvl="2"/>
            <a:r>
              <a:rPr lang="en-US" dirty="0"/>
              <a:t>More efficient, but relying on previously collected data</a:t>
            </a:r>
          </a:p>
          <a:p>
            <a:pPr lvl="1"/>
            <a:r>
              <a:rPr lang="en-US" dirty="0"/>
              <a:t>Case-control study</a:t>
            </a:r>
          </a:p>
          <a:p>
            <a:pPr lvl="2"/>
            <a:r>
              <a:rPr lang="en-US" dirty="0"/>
              <a:t>Efficient, but temporality sometimes difficult to determine</a:t>
            </a:r>
          </a:p>
          <a:p>
            <a:pPr lvl="1"/>
            <a:r>
              <a:rPr lang="en-US" dirty="0"/>
              <a:t>Cross-sectional study</a:t>
            </a:r>
          </a:p>
          <a:p>
            <a:pPr lvl="2"/>
            <a:r>
              <a:rPr lang="en-US" dirty="0"/>
              <a:t>Best at measuring prevalence</a:t>
            </a:r>
          </a:p>
          <a:p>
            <a:pPr lvl="1"/>
            <a:r>
              <a:rPr lang="en-US" dirty="0"/>
              <a:t>Ecological study</a:t>
            </a:r>
          </a:p>
          <a:p>
            <a:pPr lvl="2"/>
            <a:r>
              <a:rPr lang="en-US" dirty="0"/>
              <a:t>No individual-level data</a:t>
            </a:r>
          </a:p>
          <a:p>
            <a:pPr marL="1371600" lvl="3" indent="0">
              <a:buNone/>
            </a:pPr>
            <a:endParaRPr lang="en-US" dirty="0"/>
          </a:p>
        </p:txBody>
      </p:sp>
      <p:sp>
        <p:nvSpPr>
          <p:cNvPr id="4" name="Footer Placeholder 3">
            <a:extLst>
              <a:ext uri="{FF2B5EF4-FFF2-40B4-BE49-F238E27FC236}">
                <a16:creationId xmlns:a16="http://schemas.microsoft.com/office/drawing/2014/main" id="{71E28CB5-95DC-7004-C2DF-AFCEB5EDD2BA}"/>
              </a:ext>
            </a:extLst>
          </p:cNvPr>
          <p:cNvSpPr>
            <a:spLocks noGrp="1"/>
          </p:cNvSpPr>
          <p:nvPr>
            <p:ph type="ftr" sz="quarter" idx="11"/>
          </p:nvPr>
        </p:nvSpPr>
        <p:spPr/>
        <p:txBody>
          <a:bodyPr/>
          <a:lstStyle/>
          <a:p>
            <a:r>
              <a:rPr lang="en-US"/>
              <a:t>https://louisville.edu/ciehs</a:t>
            </a:r>
            <a:endParaRPr lang="en-US" dirty="0"/>
          </a:p>
        </p:txBody>
      </p:sp>
      <p:pic>
        <p:nvPicPr>
          <p:cNvPr id="1026" name="Picture 2">
            <a:extLst>
              <a:ext uri="{FF2B5EF4-FFF2-40B4-BE49-F238E27FC236}">
                <a16:creationId xmlns:a16="http://schemas.microsoft.com/office/drawing/2014/main" id="{732563B1-3129-632C-A269-C6C55497F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9473" y="1825625"/>
            <a:ext cx="6726129"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71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F7A8E-C385-CADC-A0D4-EDA95F84E777}"/>
              </a:ext>
            </a:extLst>
          </p:cNvPr>
          <p:cNvSpPr>
            <a:spLocks noGrp="1"/>
          </p:cNvSpPr>
          <p:nvPr>
            <p:ph type="title"/>
          </p:nvPr>
        </p:nvSpPr>
        <p:spPr>
          <a:xfrm>
            <a:off x="586478" y="1683756"/>
            <a:ext cx="3115265" cy="2396359"/>
          </a:xfrm>
        </p:spPr>
        <p:txBody>
          <a:bodyPr anchor="b">
            <a:normAutofit/>
          </a:bodyPr>
          <a:lstStyle/>
          <a:p>
            <a:pPr algn="r"/>
            <a:r>
              <a:rPr lang="en-US" sz="3400" dirty="0">
                <a:solidFill>
                  <a:srgbClr val="FFFFFF"/>
                </a:solidFill>
              </a:rPr>
              <a:t>Epidemiologists as </a:t>
            </a:r>
            <a:br>
              <a:rPr lang="en-US" sz="3400" dirty="0">
                <a:solidFill>
                  <a:srgbClr val="FFFFFF"/>
                </a:solidFill>
              </a:rPr>
            </a:br>
            <a:r>
              <a:rPr lang="en-US" sz="3400" dirty="0">
                <a:solidFill>
                  <a:srgbClr val="FFFFFF"/>
                </a:solidFill>
              </a:rPr>
              <a:t>co-investigators</a:t>
            </a:r>
          </a:p>
        </p:txBody>
      </p:sp>
      <p:sp>
        <p:nvSpPr>
          <p:cNvPr id="4" name="Footer Placeholder 3">
            <a:extLst>
              <a:ext uri="{FF2B5EF4-FFF2-40B4-BE49-F238E27FC236}">
                <a16:creationId xmlns:a16="http://schemas.microsoft.com/office/drawing/2014/main" id="{78CAE49D-FCF3-9C9D-B354-85E71E0A3782}"/>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https://louisville.edu/ciehs</a:t>
            </a:r>
          </a:p>
        </p:txBody>
      </p:sp>
      <p:graphicFrame>
        <p:nvGraphicFramePr>
          <p:cNvPr id="27" name="Content Placeholder 2">
            <a:extLst>
              <a:ext uri="{FF2B5EF4-FFF2-40B4-BE49-F238E27FC236}">
                <a16:creationId xmlns:a16="http://schemas.microsoft.com/office/drawing/2014/main" id="{17D65D4B-12A4-394E-FEAD-5C4BE6C94A56}"/>
              </a:ext>
            </a:extLst>
          </p:cNvPr>
          <p:cNvGraphicFramePr>
            <a:graphicFrameLocks noGrp="1"/>
          </p:cNvGraphicFramePr>
          <p:nvPr>
            <p:ph idx="1"/>
            <p:extLst>
              <p:ext uri="{D42A27DB-BD31-4B8C-83A1-F6EECF244321}">
                <p14:modId xmlns:p14="http://schemas.microsoft.com/office/powerpoint/2010/main" val="25086912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1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A1C162EA-FCEF-9EB9-CCDA-6F3F49978203}"/>
              </a:ext>
            </a:extLst>
          </p:cNvPr>
          <p:cNvSpPr>
            <a:spLocks noGrp="1"/>
          </p:cNvSpPr>
          <p:nvPr>
            <p:ph type="title"/>
          </p:nvPr>
        </p:nvSpPr>
        <p:spPr>
          <a:xfrm>
            <a:off x="838200" y="643467"/>
            <a:ext cx="2951205" cy="5571066"/>
          </a:xfrm>
        </p:spPr>
        <p:txBody>
          <a:bodyPr>
            <a:normAutofit/>
          </a:bodyPr>
          <a:lstStyle/>
          <a:p>
            <a:r>
              <a:rPr lang="en-US" b="1">
                <a:solidFill>
                  <a:srgbClr val="FFFFFF"/>
                </a:solidFill>
              </a:rPr>
              <a:t>The School of Public Health and Information Sciences</a:t>
            </a:r>
          </a:p>
        </p:txBody>
      </p:sp>
      <p:sp>
        <p:nvSpPr>
          <p:cNvPr id="4" name="Footer Placeholder 3">
            <a:extLst>
              <a:ext uri="{FF2B5EF4-FFF2-40B4-BE49-F238E27FC236}">
                <a16:creationId xmlns:a16="http://schemas.microsoft.com/office/drawing/2014/main" id="{75E05D33-40F4-F2CE-9049-3B8EBCF80A09}"/>
              </a:ext>
            </a:extLst>
          </p:cNvPr>
          <p:cNvSpPr>
            <a:spLocks noGrp="1"/>
          </p:cNvSpPr>
          <p:nvPr>
            <p:ph type="ftr" sz="quarter" idx="11"/>
          </p:nvPr>
        </p:nvSpPr>
        <p:spPr>
          <a:xfrm>
            <a:off x="3640932" y="6356350"/>
            <a:ext cx="4512467" cy="365125"/>
          </a:xfrm>
        </p:spPr>
        <p:txBody>
          <a:bodyPr>
            <a:normAutofit/>
          </a:bodyPr>
          <a:lstStyle/>
          <a:p>
            <a:pPr algn="l">
              <a:spcAft>
                <a:spcPts val="600"/>
              </a:spcAft>
            </a:pPr>
            <a:r>
              <a:rPr lang="en-US">
                <a:solidFill>
                  <a:srgbClr val="898989"/>
                </a:solidFill>
              </a:rPr>
              <a:t>https://louisville.edu/ciehs</a:t>
            </a:r>
          </a:p>
        </p:txBody>
      </p:sp>
      <p:graphicFrame>
        <p:nvGraphicFramePr>
          <p:cNvPr id="6" name="Content Placeholder 2">
            <a:extLst>
              <a:ext uri="{FF2B5EF4-FFF2-40B4-BE49-F238E27FC236}">
                <a16:creationId xmlns:a16="http://schemas.microsoft.com/office/drawing/2014/main" id="{8D5979CA-33A8-C072-5256-4EC3A8A7E405}"/>
              </a:ext>
            </a:extLst>
          </p:cNvPr>
          <p:cNvGraphicFramePr>
            <a:graphicFrameLocks noGrp="1"/>
          </p:cNvGraphicFramePr>
          <p:nvPr>
            <p:ph idx="1"/>
            <p:extLst>
              <p:ext uri="{D42A27DB-BD31-4B8C-83A1-F6EECF244321}">
                <p14:modId xmlns:p14="http://schemas.microsoft.com/office/powerpoint/2010/main" val="711855324"/>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6096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2207</Words>
  <Application>Microsoft Office PowerPoint</Application>
  <PresentationFormat>Widescreen</PresentationFormat>
  <Paragraphs>296</Paragraphs>
  <Slides>25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Georgia</vt:lpstr>
      <vt:lpstr>Helvetica</vt:lpstr>
      <vt:lpstr>Poppins</vt:lpstr>
      <vt:lpstr>Tahoma</vt:lpstr>
      <vt:lpstr>Wingdings</vt:lpstr>
      <vt:lpstr>Office Theme</vt:lpstr>
      <vt:lpstr>Epidemiology and Population Health Services available in the Translational Research Support Core</vt:lpstr>
      <vt:lpstr>The TRSC </vt:lpstr>
      <vt:lpstr>The  School of Public Health and Information Sciences</vt:lpstr>
      <vt:lpstr> Population-Based Health Research at SPHIS</vt:lpstr>
      <vt:lpstr>Special considerations for observational studies</vt:lpstr>
      <vt:lpstr>Special considerations for observational studies</vt:lpstr>
      <vt:lpstr>Epidemiologists as co-investigators</vt:lpstr>
      <vt:lpstr>Epidemiologists as  co-investigators</vt:lpstr>
      <vt:lpstr>The School of Public Health and Information Sciences</vt:lpstr>
      <vt:lpstr>Department of Bioinformatics and Biostatistics  Maiying Kong gave a presentation for the TRSC highlighting the Biostatistics and Bioinformatics core. </vt:lpstr>
      <vt:lpstr>Department of Epidemiology and Population Health </vt:lpstr>
      <vt:lpstr>Dr. Natalie DuPré</vt:lpstr>
      <vt:lpstr>Louisville Environmental Assessments Pilot Study in Colorectal Cancer (LEAPS-CRC)  </vt:lpstr>
      <vt:lpstr>Dr. Qunwei Zhang</vt:lpstr>
      <vt:lpstr>Dr. Stephanie Boone  PI for Kentucky for the RURAL study</vt:lpstr>
      <vt:lpstr>PowerPoint Presentation</vt:lpstr>
      <vt:lpstr>PowerPoint Presentation</vt:lpstr>
      <vt:lpstr>Where are we now?</vt:lpstr>
      <vt:lpstr>Dr. Kira Taylor</vt:lpstr>
      <vt:lpstr>Dr. Brian Guinn</vt:lpstr>
      <vt:lpstr>Collaborations of the Department of Epidemiology with other large cohort studies</vt:lpstr>
      <vt:lpstr>Department of HMSS - Health Management and Systems Sciences https://louisville.edu/sphis/departments/hmss </vt:lpstr>
      <vt:lpstr>The Commonwealth Institute of Kentucky</vt:lpstr>
      <vt:lpstr> Department of Health Promotion and Behavioral Sciences https://louisville.edu/sphis/departments/hpbs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Jump, Sarah</dc:creator>
  <cp:lastModifiedBy>Kira Taylor</cp:lastModifiedBy>
  <cp:revision>31</cp:revision>
  <dcterms:created xsi:type="dcterms:W3CDTF">2024-04-17T13:06:42Z</dcterms:created>
  <dcterms:modified xsi:type="dcterms:W3CDTF">2025-03-25T19:16:16Z</dcterms:modified>
</cp:coreProperties>
</file>