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43"/>
  </p:notesMasterIdLst>
  <p:handoutMasterIdLst>
    <p:handoutMasterId r:id="rId44"/>
  </p:handoutMasterIdLst>
  <p:sldIdLst>
    <p:sldId id="283" r:id="rId5"/>
    <p:sldId id="620" r:id="rId6"/>
    <p:sldId id="323" r:id="rId7"/>
    <p:sldId id="340" r:id="rId8"/>
    <p:sldId id="319" r:id="rId9"/>
    <p:sldId id="712" r:id="rId10"/>
    <p:sldId id="698" r:id="rId11"/>
    <p:sldId id="279" r:id="rId12"/>
    <p:sldId id="710" r:id="rId13"/>
    <p:sldId id="709" r:id="rId14"/>
    <p:sldId id="702" r:id="rId15"/>
    <p:sldId id="687" r:id="rId16"/>
    <p:sldId id="700" r:id="rId17"/>
    <p:sldId id="692" r:id="rId18"/>
    <p:sldId id="674" r:id="rId19"/>
    <p:sldId id="711" r:id="rId20"/>
    <p:sldId id="701" r:id="rId21"/>
    <p:sldId id="296" r:id="rId22"/>
    <p:sldId id="629" r:id="rId23"/>
    <p:sldId id="704" r:id="rId24"/>
    <p:sldId id="705" r:id="rId25"/>
    <p:sldId id="706" r:id="rId26"/>
    <p:sldId id="707" r:id="rId27"/>
    <p:sldId id="652" r:id="rId28"/>
    <p:sldId id="278" r:id="rId29"/>
    <p:sldId id="677" r:id="rId30"/>
    <p:sldId id="676" r:id="rId31"/>
    <p:sldId id="653" r:id="rId32"/>
    <p:sldId id="298" r:id="rId33"/>
    <p:sldId id="697" r:id="rId34"/>
    <p:sldId id="695" r:id="rId35"/>
    <p:sldId id="684" r:id="rId36"/>
    <p:sldId id="286" r:id="rId37"/>
    <p:sldId id="282" r:id="rId38"/>
    <p:sldId id="337" r:id="rId39"/>
    <p:sldId id="560" r:id="rId40"/>
    <p:sldId id="562" r:id="rId41"/>
    <p:sldId id="713"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66"/>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81B69-CC57-4CE5-A86B-5D8B2BEA3827}" v="67" dt="2024-11-12T15:32:07.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808" autoAdjust="0"/>
  </p:normalViewPr>
  <p:slideViewPr>
    <p:cSldViewPr snapToGrid="0">
      <p:cViewPr varScale="1">
        <p:scale>
          <a:sx n="100" d="100"/>
          <a:sy n="100" d="100"/>
        </p:scale>
        <p:origin x="1194"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E17BB1AC-A764-4EF1-8A6A-8D434128930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35" tIns="45718" rIns="91435" bIns="45718"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5171" name="Rectangle 3">
            <a:extLst>
              <a:ext uri="{FF2B5EF4-FFF2-40B4-BE49-F238E27FC236}">
                <a16:creationId xmlns:a16="http://schemas.microsoft.com/office/drawing/2014/main" id="{67B046B8-3283-476A-9669-220225486BFF}"/>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35" tIns="45718" rIns="91435" bIns="45718"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5172" name="Rectangle 4">
            <a:extLst>
              <a:ext uri="{FF2B5EF4-FFF2-40B4-BE49-F238E27FC236}">
                <a16:creationId xmlns:a16="http://schemas.microsoft.com/office/drawing/2014/main" id="{5EED0187-41C5-4066-9568-632FBC45C39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35" tIns="45718" rIns="91435" bIns="4571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5173" name="Rectangle 5">
            <a:extLst>
              <a:ext uri="{FF2B5EF4-FFF2-40B4-BE49-F238E27FC236}">
                <a16:creationId xmlns:a16="http://schemas.microsoft.com/office/drawing/2014/main" id="{2587E884-599E-4BAA-A6B0-064786670693}"/>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81D4DF8E-F6A2-4097-AEA6-4D64D139F68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AC1E7F-6D39-4530-B878-3BF79C3AA4F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56C65421-E6EA-499F-B649-B61AADA2AB2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01C495E4-77E1-4B1A-899F-462858649DA4}" type="datetimeFigureOut">
              <a:rPr lang="en-US"/>
              <a:pPr>
                <a:defRPr/>
              </a:pPr>
              <a:t>11/20/2024</a:t>
            </a:fld>
            <a:endParaRPr lang="en-US"/>
          </a:p>
        </p:txBody>
      </p:sp>
      <p:sp>
        <p:nvSpPr>
          <p:cNvPr id="4" name="Slide Image Placeholder 3">
            <a:extLst>
              <a:ext uri="{FF2B5EF4-FFF2-40B4-BE49-F238E27FC236}">
                <a16:creationId xmlns:a16="http://schemas.microsoft.com/office/drawing/2014/main" id="{2FBA1DD8-DD3F-4174-BDD3-CD610A379E2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42A6C3D-28D6-45BD-8816-2D0C230D380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17697A-081B-4157-9FF8-29151336576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6CD9B87-629F-4757-85D7-589A1ED5766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7D9AB2C-C8FA-4625-A1ED-626AF1DB251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pcc.ch/2021/08/09/ar6-wg1-20210809-pr/"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unep.org/interactive/six-sector-solution-climate-chang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ichigan.gov/flintwater"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sciencedirect.com/science/article/pii/S0048969718329541#bb0095" TargetMode="External"/><Relationship Id="rId5" Type="http://schemas.openxmlformats.org/officeDocument/2006/relationships/hyperlink" Target="https://www.sciencedirect.com/science/article/pii/S0048969718329541#bb0090" TargetMode="External"/><Relationship Id="rId4" Type="http://schemas.openxmlformats.org/officeDocument/2006/relationships/hyperlink" Target="https://www.sciencedirect.com/science/article/pii/S0048969718329541#bb008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orymaps.arcgis.com/stories/ab858205d80c4bfea32badf15be9dc5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ouisville.edu/artsandsciences/news/all/uofl-geoscientists-take-the-city-by-stor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41F4CE-EF14-4F0A-B264-C2F0B2633DA3}" type="slidenum">
              <a:rPr lang="en-US" smtClean="0"/>
              <a:pPr>
                <a:defRPr/>
              </a:pPr>
              <a:t>5</a:t>
            </a:fld>
            <a:endParaRPr lang="en-US"/>
          </a:p>
        </p:txBody>
      </p:sp>
    </p:spTree>
    <p:extLst>
      <p:ext uri="{BB962C8B-B14F-4D97-AF65-F5344CB8AC3E}">
        <p14:creationId xmlns:p14="http://schemas.microsoft.com/office/powerpoint/2010/main" val="56865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PM2.5 and PM10 are both types of particulate matter (PM), or particle pollution, that can be inhaled and cause adverse health effects</a:t>
            </a:r>
            <a:r>
              <a:rPr lang="en-US" b="0" i="0" dirty="0">
                <a:solidFill>
                  <a:srgbClr val="001D35"/>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17</a:t>
            </a:fld>
            <a:endParaRPr lang="en-US" altLang="en-US"/>
          </a:p>
        </p:txBody>
      </p:sp>
    </p:spTree>
    <p:extLst>
      <p:ext uri="{BB962C8B-B14F-4D97-AF65-F5344CB8AC3E}">
        <p14:creationId xmlns:p14="http://schemas.microsoft.com/office/powerpoint/2010/main" val="90488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C1D1F"/>
                </a:solidFill>
                <a:effectLst/>
                <a:latin typeface="Nunito" pitchFamily="2" charset="0"/>
              </a:rPr>
              <a:t>As of October 28, 2021, CDC uses a blood lead reference value (BLRV) of 3.5 micrograms per deciliter (µg/dL) to identify children with blood lead levels that are higher than most children’s levels.</a:t>
            </a:r>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24</a:t>
            </a:fld>
            <a:endParaRPr lang="en-US" altLang="en-US"/>
          </a:p>
        </p:txBody>
      </p:sp>
    </p:spTree>
    <p:extLst>
      <p:ext uri="{BB962C8B-B14F-4D97-AF65-F5344CB8AC3E}">
        <p14:creationId xmlns:p14="http://schemas.microsoft.com/office/powerpoint/2010/main" val="211267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https://phys.org/news/2024-10-millions-groundwater-contaminated-pfas.html</a:t>
            </a:r>
          </a:p>
          <a:p>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26</a:t>
            </a:fld>
            <a:endParaRPr lang="en-US" altLang="en-US"/>
          </a:p>
        </p:txBody>
      </p:sp>
    </p:spTree>
    <p:extLst>
      <p:ext uri="{BB962C8B-B14F-4D97-AF65-F5344CB8AC3E}">
        <p14:creationId xmlns:p14="http://schemas.microsoft.com/office/powerpoint/2010/main" val="221984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https://phys.org/news/2024-10-millions-groundwater-contaminated-pfas.html</a:t>
            </a:r>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27</a:t>
            </a:fld>
            <a:endParaRPr lang="en-US" altLang="en-US"/>
          </a:p>
        </p:txBody>
      </p:sp>
    </p:spTree>
    <p:extLst>
      <p:ext uri="{BB962C8B-B14F-4D97-AF65-F5344CB8AC3E}">
        <p14:creationId xmlns:p14="http://schemas.microsoft.com/office/powerpoint/2010/main" val="3596279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54545"/>
                </a:solidFill>
                <a:effectLst/>
                <a:latin typeface="Roboto" panose="02000000000000000000" pitchFamily="2" charset="0"/>
              </a:rPr>
              <a:t>Climate change refers </a:t>
            </a:r>
            <a:r>
              <a:rPr lang="en-US" b="1" i="0" dirty="0">
                <a:solidFill>
                  <a:srgbClr val="454545"/>
                </a:solidFill>
                <a:effectLst/>
                <a:latin typeface="Roboto" panose="02000000000000000000" pitchFamily="2" charset="0"/>
              </a:rPr>
              <a:t>to long-term shifts in temperatures and weather patterns</a:t>
            </a:r>
            <a:r>
              <a:rPr lang="en-US" b="0" i="0" dirty="0">
                <a:solidFill>
                  <a:srgbClr val="454545"/>
                </a:solidFill>
                <a:effectLst/>
                <a:latin typeface="Roboto" panose="02000000000000000000" pitchFamily="2" charset="0"/>
              </a:rPr>
              <a:t>. Such shifts can be natural, due to changes in the sun’s activity or large volcanic eruptions. But since the 1800s, </a:t>
            </a:r>
            <a:r>
              <a:rPr lang="en-US" b="0" i="0" u="none" strike="noStrike" dirty="0">
                <a:solidFill>
                  <a:srgbClr val="000000"/>
                </a:solidFill>
                <a:effectLst/>
                <a:latin typeface="Roboto" panose="02000000000000000000" pitchFamily="2" charset="0"/>
                <a:hlinkClick r:id="rId3"/>
              </a:rPr>
              <a:t>human activities have been the main driver of climate change</a:t>
            </a:r>
            <a:r>
              <a:rPr lang="en-US" b="0" i="0" dirty="0">
                <a:solidFill>
                  <a:srgbClr val="454545"/>
                </a:solidFill>
                <a:effectLst/>
                <a:latin typeface="Roboto" panose="02000000000000000000" pitchFamily="2" charset="0"/>
              </a:rPr>
              <a:t>, primarily due to the burning of fossil fuels like coal, oil and gas.</a:t>
            </a:r>
          </a:p>
          <a:p>
            <a:pPr algn="l"/>
            <a:r>
              <a:rPr lang="en-US" b="0" i="0" dirty="0">
                <a:solidFill>
                  <a:srgbClr val="454545"/>
                </a:solidFill>
                <a:effectLst/>
                <a:latin typeface="Roboto" panose="02000000000000000000" pitchFamily="2" charset="0"/>
              </a:rPr>
              <a:t>Burning fossil fuels generates greenhouse gas emissions that act like a blanket wrapped around the Earth, trapping the sun’s heat and raising temperatures.</a:t>
            </a:r>
          </a:p>
          <a:p>
            <a:pPr algn="l"/>
            <a:r>
              <a:rPr lang="en-US" b="0" i="0" dirty="0">
                <a:solidFill>
                  <a:srgbClr val="454545"/>
                </a:solidFill>
                <a:effectLst/>
                <a:latin typeface="Roboto" panose="02000000000000000000" pitchFamily="2" charset="0"/>
              </a:rPr>
              <a:t>The main greenhouse gases that are causing climate change include carbon dioxide and methane. These come from using gasoline for driving a car or coal for heating a building, for example. Clearing land and cutting down forests can also release carbon dioxide. Agriculture, oil and gas operations are major sources of methane emissions. Energy, industry, transport, buildings, agriculture and land use are among the </a:t>
            </a:r>
            <a:r>
              <a:rPr lang="en-US" b="0" i="0" u="none" strike="noStrike" dirty="0">
                <a:solidFill>
                  <a:srgbClr val="000000"/>
                </a:solidFill>
                <a:effectLst/>
                <a:latin typeface="Roboto" panose="02000000000000000000" pitchFamily="2" charset="0"/>
                <a:hlinkClick r:id="rId4"/>
              </a:rPr>
              <a:t>main sectors</a:t>
            </a:r>
            <a:r>
              <a:rPr lang="en-US" b="0" i="0" dirty="0">
                <a:solidFill>
                  <a:srgbClr val="454545"/>
                </a:solidFill>
                <a:effectLst/>
                <a:latin typeface="Roboto" panose="02000000000000000000" pitchFamily="2" charset="0"/>
              </a:rPr>
              <a:t> causing greenhouse gases.</a:t>
            </a:r>
          </a:p>
          <a:p>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33</a:t>
            </a:fld>
            <a:endParaRPr lang="en-US" altLang="en-US"/>
          </a:p>
        </p:txBody>
      </p:sp>
    </p:spTree>
    <p:extLst>
      <p:ext uri="{BB962C8B-B14F-4D97-AF65-F5344CB8AC3E}">
        <p14:creationId xmlns:p14="http://schemas.microsoft.com/office/powerpoint/2010/main" val="145004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https://www.nature.com/articles/s41467-021-22799-5</a:t>
            </a:r>
          </a:p>
        </p:txBody>
      </p:sp>
      <p:sp>
        <p:nvSpPr>
          <p:cNvPr id="4" name="Slide Number Placeholder 3"/>
          <p:cNvSpPr>
            <a:spLocks noGrp="1"/>
          </p:cNvSpPr>
          <p:nvPr>
            <p:ph type="sldNum" sz="quarter" idx="5"/>
          </p:nvPr>
        </p:nvSpPr>
        <p:spPr/>
        <p:txBody>
          <a:bodyPr/>
          <a:lstStyle/>
          <a:p>
            <a:fld id="{CB1353DE-0BFC-4388-8FAD-D363FCEFF6CE}" type="slidenum">
              <a:rPr lang="en-US" smtClean="0"/>
              <a:t>34</a:t>
            </a:fld>
            <a:endParaRPr lang="en-US"/>
          </a:p>
        </p:txBody>
      </p:sp>
    </p:spTree>
    <p:extLst>
      <p:ext uri="{BB962C8B-B14F-4D97-AF65-F5344CB8AC3E}">
        <p14:creationId xmlns:p14="http://schemas.microsoft.com/office/powerpoint/2010/main" val="201666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24,515 WLL measurements recorded over the period 1/1/2016–10/13/2016 were downloaded from </a:t>
            </a:r>
            <a:r>
              <a:rPr lang="en-US" b="0" i="0" u="none" strike="noStrike" dirty="0">
                <a:solidFill>
                  <a:srgbClr val="0272B1"/>
                </a:solidFill>
                <a:effectLst/>
                <a:latin typeface="ElsevierGulliver"/>
                <a:hlinkClick r:id="rId3"/>
              </a:rPr>
              <a:t>http://www.michigan.gov/flintwater</a:t>
            </a:r>
            <a:r>
              <a:rPr lang="en-US" b="0" i="0" dirty="0">
                <a:solidFill>
                  <a:srgbClr val="1F1F1F"/>
                </a:solidFill>
                <a:effectLst/>
                <a:latin typeface="ElsevierGulliver"/>
              </a:rPr>
              <a:t> (residential testing results). Records with an address that was incomplete or located outside the city of Flint were discarded, leading to a total of 22,672 observations: 18,701 collected by voluntary sampling and 3971 recorded at sentinel sites. Data were then allocated to an individual tax parcel unit on the basis of their postal address, and only residential tax parcels were retained for the subsequent analysis (e.g., commercial and industrial parcels were excluded). A detailed description of sampling procedures and analysis of temporal variability can be found in </a:t>
            </a:r>
            <a:r>
              <a:rPr lang="en-US" b="0" i="0" u="none" strike="noStrike" dirty="0" err="1">
                <a:solidFill>
                  <a:srgbClr val="0272B1"/>
                </a:solidFill>
                <a:effectLst/>
                <a:latin typeface="ElsevierGulliver"/>
                <a:hlinkClick r:id="rId4"/>
              </a:rPr>
              <a:t>Goovaerts</a:t>
            </a:r>
            <a:r>
              <a:rPr lang="en-US" b="0" i="0" u="none" strike="noStrike" dirty="0">
                <a:solidFill>
                  <a:srgbClr val="0272B1"/>
                </a:solidFill>
                <a:effectLst/>
                <a:latin typeface="ElsevierGulliver"/>
                <a:hlinkClick r:id="rId4"/>
              </a:rPr>
              <a:t>, 2017a</a:t>
            </a:r>
            <a:r>
              <a:rPr lang="en-US" b="0" i="0" dirty="0">
                <a:solidFill>
                  <a:srgbClr val="1F1F1F"/>
                </a:solidFill>
                <a:effectLst/>
                <a:latin typeface="ElsevierGulliver"/>
              </a:rPr>
              <a:t>, </a:t>
            </a:r>
            <a:r>
              <a:rPr lang="en-US" b="0" i="0" u="none" strike="noStrike" dirty="0" err="1">
                <a:solidFill>
                  <a:srgbClr val="0272B1"/>
                </a:solidFill>
                <a:effectLst/>
                <a:latin typeface="ElsevierGulliver"/>
                <a:hlinkClick r:id="rId5"/>
              </a:rPr>
              <a:t>Goovaerts</a:t>
            </a:r>
            <a:r>
              <a:rPr lang="en-US" b="0" i="0" u="none" strike="noStrike" dirty="0">
                <a:solidFill>
                  <a:srgbClr val="0272B1"/>
                </a:solidFill>
                <a:effectLst/>
                <a:latin typeface="ElsevierGulliver"/>
                <a:hlinkClick r:id="rId5"/>
              </a:rPr>
              <a:t>, 2017b</a:t>
            </a:r>
            <a:r>
              <a:rPr lang="en-US" b="0" i="0" dirty="0">
                <a:solidFill>
                  <a:srgbClr val="1F1F1F"/>
                </a:solidFill>
                <a:effectLst/>
                <a:latin typeface="ElsevierGulliver"/>
              </a:rPr>
              <a:t>, </a:t>
            </a:r>
            <a:r>
              <a:rPr lang="en-US" b="0" i="0" u="none" strike="noStrike" dirty="0" err="1">
                <a:solidFill>
                  <a:srgbClr val="0272B1"/>
                </a:solidFill>
                <a:effectLst/>
                <a:latin typeface="ElsevierGulliver"/>
                <a:hlinkClick r:id="rId6"/>
              </a:rPr>
              <a:t>Goovaerts</a:t>
            </a:r>
            <a:r>
              <a:rPr lang="en-US" b="0" i="0" u="none" strike="noStrike" dirty="0">
                <a:solidFill>
                  <a:srgbClr val="0272B1"/>
                </a:solidFill>
                <a:effectLst/>
                <a:latin typeface="ElsevierGulliver"/>
                <a:hlinkClick r:id="rId6"/>
              </a:rPr>
              <a:t>, 2017c</a:t>
            </a:r>
            <a:r>
              <a:rPr lang="en-US" b="0" i="0" dirty="0">
                <a:solidFill>
                  <a:srgbClr val="1F1F1F"/>
                </a:solidFill>
                <a:effectLst/>
                <a:latin typeface="ElsevierGulliver"/>
              </a:rPr>
              <a:t>.</a:t>
            </a:r>
            <a:endParaRPr lang="en-US" dirty="0"/>
          </a:p>
        </p:txBody>
      </p:sp>
      <p:sp>
        <p:nvSpPr>
          <p:cNvPr id="4" name="Slide Number Placeholder 3"/>
          <p:cNvSpPr>
            <a:spLocks noGrp="1"/>
          </p:cNvSpPr>
          <p:nvPr>
            <p:ph type="sldNum" sz="quarter" idx="5"/>
          </p:nvPr>
        </p:nvSpPr>
        <p:spPr/>
        <p:txBody>
          <a:bodyPr/>
          <a:lstStyle/>
          <a:p>
            <a:fld id="{0DD6E9F4-190F-4947-9CFC-58BC934A316C}" type="slidenum">
              <a:rPr lang="en-US" altLang="en-US" smtClean="0"/>
              <a:pPr/>
              <a:t>37</a:t>
            </a:fld>
            <a:endParaRPr lang="en-US" altLang="en-US"/>
          </a:p>
        </p:txBody>
      </p:sp>
    </p:spTree>
    <p:extLst>
      <p:ext uri="{BB962C8B-B14F-4D97-AF65-F5344CB8AC3E}">
        <p14:creationId xmlns:p14="http://schemas.microsoft.com/office/powerpoint/2010/main" val="395173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https://louisville.edu/sustainability/news/interview-dr-andrea-gaughan-geographic-environmental-sciences</a:t>
            </a:r>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7</a:t>
            </a:fld>
            <a:endParaRPr lang="en-US" altLang="en-US"/>
          </a:p>
        </p:txBody>
      </p:sp>
    </p:spTree>
    <p:extLst>
      <p:ext uri="{BB962C8B-B14F-4D97-AF65-F5344CB8AC3E}">
        <p14:creationId xmlns:p14="http://schemas.microsoft.com/office/powerpoint/2010/main" val="168815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UAS- Unmanned aircraft system or UAV – Unmanned aerial vehicle.</a:t>
            </a:r>
          </a:p>
        </p:txBody>
      </p:sp>
      <p:sp>
        <p:nvSpPr>
          <p:cNvPr id="4" name="Slide Number Placeholder 3"/>
          <p:cNvSpPr>
            <a:spLocks noGrp="1"/>
          </p:cNvSpPr>
          <p:nvPr>
            <p:ph type="sldNum" sz="quarter" idx="5"/>
          </p:nvPr>
        </p:nvSpPr>
        <p:spPr/>
        <p:txBody>
          <a:bodyPr/>
          <a:lstStyle/>
          <a:p>
            <a:fld id="{CB1353DE-0BFC-4388-8FAD-D363FCEFF6CE}" type="slidenum">
              <a:rPr lang="en-US" smtClean="0"/>
              <a:t>8</a:t>
            </a:fld>
            <a:endParaRPr lang="en-US"/>
          </a:p>
        </p:txBody>
      </p:sp>
    </p:spTree>
    <p:extLst>
      <p:ext uri="{BB962C8B-B14F-4D97-AF65-F5344CB8AC3E}">
        <p14:creationId xmlns:p14="http://schemas.microsoft.com/office/powerpoint/2010/main" val="190059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Fall 2022, Geographic &amp; Environmental Sciences Department</a:t>
            </a:r>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9</a:t>
            </a:fld>
            <a:endParaRPr lang="en-US" altLang="en-US"/>
          </a:p>
        </p:txBody>
      </p:sp>
    </p:spTree>
    <p:extLst>
      <p:ext uri="{BB962C8B-B14F-4D97-AF65-F5344CB8AC3E}">
        <p14:creationId xmlns:p14="http://schemas.microsoft.com/office/powerpoint/2010/main" val="179903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UofL geoscientists take the city by storm — College of Arts &amp; Sciences</a:t>
            </a:r>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10</a:t>
            </a:fld>
            <a:endParaRPr lang="en-US" altLang="en-US"/>
          </a:p>
        </p:txBody>
      </p:sp>
    </p:spTree>
    <p:extLst>
      <p:ext uri="{BB962C8B-B14F-4D97-AF65-F5344CB8AC3E}">
        <p14:creationId xmlns:p14="http://schemas.microsoft.com/office/powerpoint/2010/main" val="421519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r>
              <a:rPr lang="en-US" b="0" i="0" dirty="0">
                <a:solidFill>
                  <a:srgbClr val="001D35"/>
                </a:solidFill>
                <a:effectLst/>
                <a:latin typeface="Google Sans"/>
              </a:rPr>
              <a:t>Formaldehyde is a colorless, flammable, and strong-smelling chemical that is known to cause cancer: </a:t>
            </a:r>
          </a:p>
          <a:p>
            <a:pPr algn="l" fontAlgn="ctr">
              <a:buFont typeface="Arial" panose="020B0604020202020204" pitchFamily="34" charset="0"/>
              <a:buChar char="•"/>
            </a:pPr>
            <a:r>
              <a:rPr lang="en-US" b="0" i="0" dirty="0">
                <a:solidFill>
                  <a:srgbClr val="001D35"/>
                </a:solidFill>
                <a:effectLst/>
                <a:latin typeface="Google Sans"/>
              </a:rPr>
              <a:t> Formaldehyde is used in many products and processes, including </a:t>
            </a:r>
            <a:r>
              <a:rPr lang="en-US" b="1" i="0" dirty="0">
                <a:solidFill>
                  <a:srgbClr val="001D35"/>
                </a:solidFill>
                <a:effectLst/>
                <a:latin typeface="Google Sans"/>
              </a:rPr>
              <a:t>Building materials</a:t>
            </a:r>
            <a:r>
              <a:rPr lang="en-US" b="0" i="0" dirty="0">
                <a:solidFill>
                  <a:srgbClr val="001D35"/>
                </a:solidFill>
                <a:effectLst/>
                <a:latin typeface="Google Sans"/>
              </a:rPr>
              <a:t>: Used in plywood, particleboard, and other pressed-wood products </a:t>
            </a:r>
          </a:p>
          <a:p>
            <a:pPr algn="l" fontAlgn="ctr">
              <a:buFont typeface="Arial" panose="020B0604020202020204" pitchFamily="34" charset="0"/>
              <a:buChar char="•"/>
            </a:pPr>
            <a:r>
              <a:rPr lang="en-US" b="1" i="0" dirty="0">
                <a:solidFill>
                  <a:srgbClr val="001D35"/>
                </a:solidFill>
                <a:effectLst/>
                <a:latin typeface="Google Sans"/>
              </a:rPr>
              <a:t>Preservative</a:t>
            </a:r>
            <a:r>
              <a:rPr lang="en-US" b="0" i="0" dirty="0">
                <a:solidFill>
                  <a:srgbClr val="001D35"/>
                </a:solidFill>
                <a:effectLst/>
                <a:latin typeface="Google Sans"/>
              </a:rPr>
              <a:t>: Used in medical laboratories and mortuaries </a:t>
            </a:r>
          </a:p>
          <a:p>
            <a:pPr algn="l">
              <a:buFont typeface="Arial" panose="020B0604020202020204" pitchFamily="34" charset="0"/>
              <a:buChar char="•"/>
            </a:pPr>
            <a:r>
              <a:rPr lang="en-US" b="1" i="0" dirty="0">
                <a:solidFill>
                  <a:srgbClr val="001D35"/>
                </a:solidFill>
                <a:effectLst/>
                <a:latin typeface="Google Sans"/>
              </a:rPr>
              <a:t>Germicide and disinfectant</a:t>
            </a:r>
            <a:r>
              <a:rPr lang="en-US" b="0" i="0" dirty="0">
                <a:solidFill>
                  <a:srgbClr val="001D35"/>
                </a:solidFill>
                <a:effectLst/>
                <a:latin typeface="Google Sans"/>
              </a:rPr>
              <a:t>: Used to kill germs </a:t>
            </a:r>
          </a:p>
          <a:p>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11</a:t>
            </a:fld>
            <a:endParaRPr lang="en-US" altLang="en-US"/>
          </a:p>
        </p:txBody>
      </p:sp>
    </p:spTree>
    <p:extLst>
      <p:ext uri="{BB962C8B-B14F-4D97-AF65-F5344CB8AC3E}">
        <p14:creationId xmlns:p14="http://schemas.microsoft.com/office/powerpoint/2010/main" val="258272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12</a:t>
            </a:fld>
            <a:endParaRPr lang="en-US" altLang="en-US"/>
          </a:p>
        </p:txBody>
      </p:sp>
    </p:spTree>
    <p:extLst>
      <p:ext uri="{BB962C8B-B14F-4D97-AF65-F5344CB8AC3E}">
        <p14:creationId xmlns:p14="http://schemas.microsoft.com/office/powerpoint/2010/main" val="273291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13</a:t>
            </a:fld>
            <a:endParaRPr lang="en-US" altLang="en-US"/>
          </a:p>
        </p:txBody>
      </p:sp>
    </p:spTree>
    <p:extLst>
      <p:ext uri="{BB962C8B-B14F-4D97-AF65-F5344CB8AC3E}">
        <p14:creationId xmlns:p14="http://schemas.microsoft.com/office/powerpoint/2010/main" val="125675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https://louisville.edu/envirome/healthyairwaterandsoil/environmental-vulnerability-index</a:t>
            </a:r>
          </a:p>
        </p:txBody>
      </p:sp>
      <p:sp>
        <p:nvSpPr>
          <p:cNvPr id="4" name="Slide Number Placeholder 3"/>
          <p:cNvSpPr>
            <a:spLocks noGrp="1"/>
          </p:cNvSpPr>
          <p:nvPr>
            <p:ph type="sldNum" sz="quarter" idx="5"/>
          </p:nvPr>
        </p:nvSpPr>
        <p:spPr/>
        <p:txBody>
          <a:bodyPr/>
          <a:lstStyle/>
          <a:p>
            <a:fld id="{C7D9AB2C-C8FA-4625-A1ED-626AF1DB251A}" type="slidenum">
              <a:rPr lang="en-US" altLang="en-US" smtClean="0"/>
              <a:pPr/>
              <a:t>14</a:t>
            </a:fld>
            <a:endParaRPr lang="en-US" altLang="en-US"/>
          </a:p>
        </p:txBody>
      </p:sp>
    </p:spTree>
    <p:extLst>
      <p:ext uri="{BB962C8B-B14F-4D97-AF65-F5344CB8AC3E}">
        <p14:creationId xmlns:p14="http://schemas.microsoft.com/office/powerpoint/2010/main" val="192503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975B4D8-31AC-455A-ACFD-769E3CD06635}"/>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F824E215-40D3-4985-BB06-EB24F580218F}"/>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1536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a:extLst>
              <a:ext uri="{FF2B5EF4-FFF2-40B4-BE49-F238E27FC236}">
                <a16:creationId xmlns:a16="http://schemas.microsoft.com/office/drawing/2014/main" id="{97CEF5D0-55D7-499A-8B57-3D842C38E85E}"/>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1C42FA1-C90E-4FEB-BD4E-7778A17FBA02}"/>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D2E804D-C8F0-490B-9ECE-4761F11615E5}"/>
              </a:ext>
            </a:extLst>
          </p:cNvPr>
          <p:cNvSpPr>
            <a:spLocks noGrp="1" noChangeArrowheads="1"/>
          </p:cNvSpPr>
          <p:nvPr>
            <p:ph type="sldNum" sz="quarter" idx="12"/>
          </p:nvPr>
        </p:nvSpPr>
        <p:spPr/>
        <p:txBody>
          <a:bodyPr/>
          <a:lstStyle>
            <a:lvl1pPr>
              <a:defRPr/>
            </a:lvl1pPr>
          </a:lstStyle>
          <a:p>
            <a:fld id="{C482BBB4-C0C8-45F5-83FD-DB1905B9EAD4}" type="slidenum">
              <a:rPr lang="en-US" altLang="en-US"/>
              <a:pPr/>
              <a:t>‹#›</a:t>
            </a:fld>
            <a:endParaRPr lang="en-US" altLang="en-US"/>
          </a:p>
        </p:txBody>
      </p:sp>
    </p:spTree>
    <p:extLst>
      <p:ext uri="{BB962C8B-B14F-4D97-AF65-F5344CB8AC3E}">
        <p14:creationId xmlns:p14="http://schemas.microsoft.com/office/powerpoint/2010/main" val="24204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A88623-2047-46A4-956B-4AADD4136A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712BF6B-E3F0-453A-B35F-4DB68056B5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D8D1D31-2DC0-4B19-B09D-598F2FD3305D}"/>
              </a:ext>
            </a:extLst>
          </p:cNvPr>
          <p:cNvSpPr>
            <a:spLocks noGrp="1" noChangeArrowheads="1"/>
          </p:cNvSpPr>
          <p:nvPr>
            <p:ph type="sldNum" sz="quarter" idx="12"/>
          </p:nvPr>
        </p:nvSpPr>
        <p:spPr>
          <a:ln/>
        </p:spPr>
        <p:txBody>
          <a:bodyPr/>
          <a:lstStyle>
            <a:lvl1pPr>
              <a:defRPr/>
            </a:lvl1pPr>
          </a:lstStyle>
          <a:p>
            <a:fld id="{F968D429-2746-49F5-9FE2-D5FDF957E4DC}" type="slidenum">
              <a:rPr lang="en-US" altLang="en-US"/>
              <a:pPr/>
              <a:t>‹#›</a:t>
            </a:fld>
            <a:endParaRPr lang="en-US" altLang="en-US"/>
          </a:p>
        </p:txBody>
      </p:sp>
    </p:spTree>
    <p:extLst>
      <p:ext uri="{BB962C8B-B14F-4D97-AF65-F5344CB8AC3E}">
        <p14:creationId xmlns:p14="http://schemas.microsoft.com/office/powerpoint/2010/main" val="307589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020BAC-A91D-44BE-9777-F6EBDD97AB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AC582D-7AF8-40D1-90DC-F5F007CA94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E32EFF5-1A1D-48EF-8AD7-CEB862044137}"/>
              </a:ext>
            </a:extLst>
          </p:cNvPr>
          <p:cNvSpPr>
            <a:spLocks noGrp="1" noChangeArrowheads="1"/>
          </p:cNvSpPr>
          <p:nvPr>
            <p:ph type="sldNum" sz="quarter" idx="12"/>
          </p:nvPr>
        </p:nvSpPr>
        <p:spPr>
          <a:ln/>
        </p:spPr>
        <p:txBody>
          <a:bodyPr/>
          <a:lstStyle>
            <a:lvl1pPr>
              <a:defRPr/>
            </a:lvl1pPr>
          </a:lstStyle>
          <a:p>
            <a:fld id="{B7442329-6753-4733-841F-1AE8212EF83F}" type="slidenum">
              <a:rPr lang="en-US" altLang="en-US"/>
              <a:pPr/>
              <a:t>‹#›</a:t>
            </a:fld>
            <a:endParaRPr lang="en-US" altLang="en-US"/>
          </a:p>
        </p:txBody>
      </p:sp>
    </p:spTree>
    <p:extLst>
      <p:ext uri="{BB962C8B-B14F-4D97-AF65-F5344CB8AC3E}">
        <p14:creationId xmlns:p14="http://schemas.microsoft.com/office/powerpoint/2010/main" val="205264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E88D75-0FAB-47BD-A410-7C23F68E08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542513F-DA36-416C-9657-4978121309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70AD402-47D4-4BBB-A55C-3995CD763775}"/>
              </a:ext>
            </a:extLst>
          </p:cNvPr>
          <p:cNvSpPr>
            <a:spLocks noGrp="1" noChangeArrowheads="1"/>
          </p:cNvSpPr>
          <p:nvPr>
            <p:ph type="sldNum" sz="quarter" idx="12"/>
          </p:nvPr>
        </p:nvSpPr>
        <p:spPr>
          <a:ln/>
        </p:spPr>
        <p:txBody>
          <a:bodyPr/>
          <a:lstStyle>
            <a:lvl1pPr>
              <a:defRPr/>
            </a:lvl1pPr>
          </a:lstStyle>
          <a:p>
            <a:fld id="{528FEBD6-6660-4714-9B40-94D5142B6385}" type="slidenum">
              <a:rPr lang="en-US" altLang="en-US"/>
              <a:pPr/>
              <a:t>‹#›</a:t>
            </a:fld>
            <a:endParaRPr lang="en-US" altLang="en-US"/>
          </a:p>
        </p:txBody>
      </p:sp>
    </p:spTree>
    <p:extLst>
      <p:ext uri="{BB962C8B-B14F-4D97-AF65-F5344CB8AC3E}">
        <p14:creationId xmlns:p14="http://schemas.microsoft.com/office/powerpoint/2010/main" val="15720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61CA48B-0BB2-4A2E-858B-C10E169B23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BD3B54C-2977-47CB-B910-3FA10965A1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EAE0C4C-DAAB-408B-97D1-E8892BC2A21E}"/>
              </a:ext>
            </a:extLst>
          </p:cNvPr>
          <p:cNvSpPr>
            <a:spLocks noGrp="1" noChangeArrowheads="1"/>
          </p:cNvSpPr>
          <p:nvPr>
            <p:ph type="sldNum" sz="quarter" idx="12"/>
          </p:nvPr>
        </p:nvSpPr>
        <p:spPr>
          <a:ln/>
        </p:spPr>
        <p:txBody>
          <a:bodyPr/>
          <a:lstStyle>
            <a:lvl1pPr>
              <a:defRPr/>
            </a:lvl1pPr>
          </a:lstStyle>
          <a:p>
            <a:fld id="{1B848CE4-7ECA-42C8-9494-64A1BCA93935}" type="slidenum">
              <a:rPr lang="en-US" altLang="en-US"/>
              <a:pPr/>
              <a:t>‹#›</a:t>
            </a:fld>
            <a:endParaRPr lang="en-US" altLang="en-US"/>
          </a:p>
        </p:txBody>
      </p:sp>
    </p:spTree>
    <p:extLst>
      <p:ext uri="{BB962C8B-B14F-4D97-AF65-F5344CB8AC3E}">
        <p14:creationId xmlns:p14="http://schemas.microsoft.com/office/powerpoint/2010/main" val="55703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32AE183-AA9C-46DC-B10A-D57435687E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A3502E-135D-45D0-B8A3-0FE824C23D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FBFA975-AFB0-41EA-820E-29560EA7212E}"/>
              </a:ext>
            </a:extLst>
          </p:cNvPr>
          <p:cNvSpPr>
            <a:spLocks noGrp="1" noChangeArrowheads="1"/>
          </p:cNvSpPr>
          <p:nvPr>
            <p:ph type="sldNum" sz="quarter" idx="12"/>
          </p:nvPr>
        </p:nvSpPr>
        <p:spPr>
          <a:ln/>
        </p:spPr>
        <p:txBody>
          <a:bodyPr/>
          <a:lstStyle>
            <a:lvl1pPr>
              <a:defRPr/>
            </a:lvl1pPr>
          </a:lstStyle>
          <a:p>
            <a:fld id="{FDB308D3-9FCE-4BD6-9614-2709E5EBBEDD}" type="slidenum">
              <a:rPr lang="en-US" altLang="en-US"/>
              <a:pPr/>
              <a:t>‹#›</a:t>
            </a:fld>
            <a:endParaRPr lang="en-US" altLang="en-US"/>
          </a:p>
        </p:txBody>
      </p:sp>
    </p:spTree>
    <p:extLst>
      <p:ext uri="{BB962C8B-B14F-4D97-AF65-F5344CB8AC3E}">
        <p14:creationId xmlns:p14="http://schemas.microsoft.com/office/powerpoint/2010/main" val="205892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AD3E5D-7E05-4693-8478-BD04ECA14C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C028972-D82D-4BA4-AA3C-4063E7D72C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463C452-6812-4956-974C-A167DD6BEC9A}"/>
              </a:ext>
            </a:extLst>
          </p:cNvPr>
          <p:cNvSpPr>
            <a:spLocks noGrp="1" noChangeArrowheads="1"/>
          </p:cNvSpPr>
          <p:nvPr>
            <p:ph type="sldNum" sz="quarter" idx="12"/>
          </p:nvPr>
        </p:nvSpPr>
        <p:spPr>
          <a:ln/>
        </p:spPr>
        <p:txBody>
          <a:bodyPr/>
          <a:lstStyle>
            <a:lvl1pPr>
              <a:defRPr/>
            </a:lvl1pPr>
          </a:lstStyle>
          <a:p>
            <a:fld id="{AFF0B482-6AFD-47D8-B0E2-1EE62450D75C}" type="slidenum">
              <a:rPr lang="en-US" altLang="en-US"/>
              <a:pPr/>
              <a:t>‹#›</a:t>
            </a:fld>
            <a:endParaRPr lang="en-US" altLang="en-US"/>
          </a:p>
        </p:txBody>
      </p:sp>
    </p:spTree>
    <p:extLst>
      <p:ext uri="{BB962C8B-B14F-4D97-AF65-F5344CB8AC3E}">
        <p14:creationId xmlns:p14="http://schemas.microsoft.com/office/powerpoint/2010/main" val="83815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CB157A-00CA-46FA-99CD-BFC6CFD23D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B849370-09BA-4163-B9F7-7473D82BCA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FE66AD8-F0AB-4CDB-B002-351002806EAF}"/>
              </a:ext>
            </a:extLst>
          </p:cNvPr>
          <p:cNvSpPr>
            <a:spLocks noGrp="1" noChangeArrowheads="1"/>
          </p:cNvSpPr>
          <p:nvPr>
            <p:ph type="sldNum" sz="quarter" idx="12"/>
          </p:nvPr>
        </p:nvSpPr>
        <p:spPr>
          <a:ln/>
        </p:spPr>
        <p:txBody>
          <a:bodyPr/>
          <a:lstStyle>
            <a:lvl1pPr>
              <a:defRPr/>
            </a:lvl1pPr>
          </a:lstStyle>
          <a:p>
            <a:fld id="{7E4CB689-D843-494E-9F23-9AE63CBE61FE}" type="slidenum">
              <a:rPr lang="en-US" altLang="en-US"/>
              <a:pPr/>
              <a:t>‹#›</a:t>
            </a:fld>
            <a:endParaRPr lang="en-US" altLang="en-US"/>
          </a:p>
        </p:txBody>
      </p:sp>
    </p:spTree>
    <p:extLst>
      <p:ext uri="{BB962C8B-B14F-4D97-AF65-F5344CB8AC3E}">
        <p14:creationId xmlns:p14="http://schemas.microsoft.com/office/powerpoint/2010/main" val="303135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C711A6-806F-43B8-8A0B-D0EB9DDC2A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3A4B53-9CC6-4585-A420-B4AB179019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1112DE1-DF73-41C4-B195-E3739CBED5A6}"/>
              </a:ext>
            </a:extLst>
          </p:cNvPr>
          <p:cNvSpPr>
            <a:spLocks noGrp="1" noChangeArrowheads="1"/>
          </p:cNvSpPr>
          <p:nvPr>
            <p:ph type="sldNum" sz="quarter" idx="12"/>
          </p:nvPr>
        </p:nvSpPr>
        <p:spPr>
          <a:ln/>
        </p:spPr>
        <p:txBody>
          <a:bodyPr/>
          <a:lstStyle>
            <a:lvl1pPr>
              <a:defRPr/>
            </a:lvl1pPr>
          </a:lstStyle>
          <a:p>
            <a:fld id="{2C76BD0D-7533-4CED-95E1-CC77C3A26961}" type="slidenum">
              <a:rPr lang="en-US" altLang="en-US"/>
              <a:pPr/>
              <a:t>‹#›</a:t>
            </a:fld>
            <a:endParaRPr lang="en-US" altLang="en-US"/>
          </a:p>
        </p:txBody>
      </p:sp>
    </p:spTree>
    <p:extLst>
      <p:ext uri="{BB962C8B-B14F-4D97-AF65-F5344CB8AC3E}">
        <p14:creationId xmlns:p14="http://schemas.microsoft.com/office/powerpoint/2010/main" val="139385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704D2A-3308-4D0B-B569-2A396BFF50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CB9E988-6DCD-45BB-80C4-8BAA69298D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7A9C27E-8EF1-4F1D-9E8C-E46AF8E9C545}"/>
              </a:ext>
            </a:extLst>
          </p:cNvPr>
          <p:cNvSpPr>
            <a:spLocks noGrp="1" noChangeArrowheads="1"/>
          </p:cNvSpPr>
          <p:nvPr>
            <p:ph type="sldNum" sz="quarter" idx="12"/>
          </p:nvPr>
        </p:nvSpPr>
        <p:spPr>
          <a:ln/>
        </p:spPr>
        <p:txBody>
          <a:bodyPr/>
          <a:lstStyle>
            <a:lvl1pPr>
              <a:defRPr/>
            </a:lvl1pPr>
          </a:lstStyle>
          <a:p>
            <a:fld id="{50CE60E9-6018-4839-9269-0CB957FD7D2C}" type="slidenum">
              <a:rPr lang="en-US" altLang="en-US"/>
              <a:pPr/>
              <a:t>‹#›</a:t>
            </a:fld>
            <a:endParaRPr lang="en-US" altLang="en-US"/>
          </a:p>
        </p:txBody>
      </p:sp>
    </p:spTree>
    <p:extLst>
      <p:ext uri="{BB962C8B-B14F-4D97-AF65-F5344CB8AC3E}">
        <p14:creationId xmlns:p14="http://schemas.microsoft.com/office/powerpoint/2010/main" val="2841902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FBB463-415D-460A-8AD1-F421BBAB80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6853B11-8571-40FD-A61E-52200DADF1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13045FA-411B-4380-8A68-692777742FF7}"/>
              </a:ext>
            </a:extLst>
          </p:cNvPr>
          <p:cNvSpPr>
            <a:spLocks noGrp="1" noChangeArrowheads="1"/>
          </p:cNvSpPr>
          <p:nvPr>
            <p:ph type="sldNum" sz="quarter" idx="12"/>
          </p:nvPr>
        </p:nvSpPr>
        <p:spPr>
          <a:ln/>
        </p:spPr>
        <p:txBody>
          <a:bodyPr/>
          <a:lstStyle>
            <a:lvl1pPr>
              <a:defRPr/>
            </a:lvl1pPr>
          </a:lstStyle>
          <a:p>
            <a:fld id="{AA138A27-D4AE-4E62-8667-60AE4037C63E}" type="slidenum">
              <a:rPr lang="en-US" altLang="en-US"/>
              <a:pPr/>
              <a:t>‹#›</a:t>
            </a:fld>
            <a:endParaRPr lang="en-US" altLang="en-US"/>
          </a:p>
        </p:txBody>
      </p:sp>
    </p:spTree>
    <p:extLst>
      <p:ext uri="{BB962C8B-B14F-4D97-AF65-F5344CB8AC3E}">
        <p14:creationId xmlns:p14="http://schemas.microsoft.com/office/powerpoint/2010/main" val="379005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2CD08E-D416-4D6E-A096-6B6C4B14A4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98F751F-2D22-47AD-A556-B387EA62B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FF8B6F1-0EA5-455E-8C81-2C204FBC83CA}"/>
              </a:ext>
            </a:extLst>
          </p:cNvPr>
          <p:cNvSpPr>
            <a:spLocks noGrp="1" noChangeArrowheads="1"/>
          </p:cNvSpPr>
          <p:nvPr>
            <p:ph type="sldNum" sz="quarter" idx="12"/>
          </p:nvPr>
        </p:nvSpPr>
        <p:spPr>
          <a:ln/>
        </p:spPr>
        <p:txBody>
          <a:bodyPr/>
          <a:lstStyle>
            <a:lvl1pPr>
              <a:defRPr/>
            </a:lvl1pPr>
          </a:lstStyle>
          <a:p>
            <a:fld id="{441EF11B-296A-46C0-B08D-FC7F299F0034}" type="slidenum">
              <a:rPr lang="en-US" altLang="en-US"/>
              <a:pPr/>
              <a:t>‹#›</a:t>
            </a:fld>
            <a:endParaRPr lang="en-US" altLang="en-US"/>
          </a:p>
        </p:txBody>
      </p:sp>
    </p:spTree>
    <p:extLst>
      <p:ext uri="{BB962C8B-B14F-4D97-AF65-F5344CB8AC3E}">
        <p14:creationId xmlns:p14="http://schemas.microsoft.com/office/powerpoint/2010/main" val="2816381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B614EE-0EBF-4F4B-8EB2-35B0C7B629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29DD367-92E4-4312-9ECC-84E7487E0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8A0B16A-4465-47B8-B032-A91C97C7C0A8}"/>
              </a:ext>
            </a:extLst>
          </p:cNvPr>
          <p:cNvSpPr>
            <a:spLocks noGrp="1" noChangeArrowheads="1"/>
          </p:cNvSpPr>
          <p:nvPr>
            <p:ph type="sldNum" sz="quarter" idx="12"/>
          </p:nvPr>
        </p:nvSpPr>
        <p:spPr>
          <a:ln/>
        </p:spPr>
        <p:txBody>
          <a:bodyPr/>
          <a:lstStyle>
            <a:lvl1pPr>
              <a:defRPr/>
            </a:lvl1pPr>
          </a:lstStyle>
          <a:p>
            <a:fld id="{EA2CA710-0A85-4E83-A7CB-F0C70E018F76}" type="slidenum">
              <a:rPr lang="en-US" altLang="en-US"/>
              <a:pPr/>
              <a:t>‹#›</a:t>
            </a:fld>
            <a:endParaRPr lang="en-US" altLang="en-US"/>
          </a:p>
        </p:txBody>
      </p:sp>
    </p:spTree>
    <p:extLst>
      <p:ext uri="{BB962C8B-B14F-4D97-AF65-F5344CB8AC3E}">
        <p14:creationId xmlns:p14="http://schemas.microsoft.com/office/powerpoint/2010/main" val="315505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A531B5-C5A0-4E79-B502-1C0D938A61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89A8A4-4C20-465F-A3F1-E0373162E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0FA5CE-3FC7-42FE-A114-F77FBC0EBA04}"/>
              </a:ext>
            </a:extLst>
          </p:cNvPr>
          <p:cNvSpPr>
            <a:spLocks noGrp="1" noChangeArrowheads="1"/>
          </p:cNvSpPr>
          <p:nvPr>
            <p:ph type="sldNum" sz="quarter" idx="12"/>
          </p:nvPr>
        </p:nvSpPr>
        <p:spPr>
          <a:ln/>
        </p:spPr>
        <p:txBody>
          <a:bodyPr/>
          <a:lstStyle>
            <a:lvl1pPr>
              <a:defRPr/>
            </a:lvl1pPr>
          </a:lstStyle>
          <a:p>
            <a:fld id="{D25B9957-BB09-4617-8D82-9CD317535BDE}" type="slidenum">
              <a:rPr lang="en-US" altLang="en-US"/>
              <a:pPr/>
              <a:t>‹#›</a:t>
            </a:fld>
            <a:endParaRPr lang="en-US" altLang="en-US"/>
          </a:p>
        </p:txBody>
      </p:sp>
    </p:spTree>
    <p:extLst>
      <p:ext uri="{BB962C8B-B14F-4D97-AF65-F5344CB8AC3E}">
        <p14:creationId xmlns:p14="http://schemas.microsoft.com/office/powerpoint/2010/main" val="378106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1CEC20-8B2D-441D-96BA-2684F5545AE4}"/>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944D06-1D05-4321-B1C7-287294B384A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0" name="Rectangle 4">
            <a:extLst>
              <a:ext uri="{FF2B5EF4-FFF2-40B4-BE49-F238E27FC236}">
                <a16:creationId xmlns:a16="http://schemas.microsoft.com/office/drawing/2014/main" id="{9BC1D737-4736-4C95-8269-A56411C8F3C8}"/>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p>
        </p:txBody>
      </p:sp>
      <p:sp>
        <p:nvSpPr>
          <p:cNvPr id="14341" name="Rectangle 5">
            <a:extLst>
              <a:ext uri="{FF2B5EF4-FFF2-40B4-BE49-F238E27FC236}">
                <a16:creationId xmlns:a16="http://schemas.microsoft.com/office/drawing/2014/main" id="{47959123-8678-47F9-890E-C72EDAFF610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p>
        </p:txBody>
      </p:sp>
      <p:sp>
        <p:nvSpPr>
          <p:cNvPr id="14342" name="Rectangle 6">
            <a:extLst>
              <a:ext uri="{FF2B5EF4-FFF2-40B4-BE49-F238E27FC236}">
                <a16:creationId xmlns:a16="http://schemas.microsoft.com/office/drawing/2014/main" id="{008668CC-6BC8-4C1C-B21C-FADF2750256A}"/>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fld id="{9AD19DAC-7109-481B-BC01-7966180013DB}" type="slidenum">
              <a:rPr lang="en-US" altLang="en-US"/>
              <a:pPr/>
              <a:t>‹#›</a:t>
            </a:fld>
            <a:endParaRPr lang="en-US" altLang="en-US"/>
          </a:p>
        </p:txBody>
      </p:sp>
      <p:sp>
        <p:nvSpPr>
          <p:cNvPr id="1031" name="Freeform 7">
            <a:extLst>
              <a:ext uri="{FF2B5EF4-FFF2-40B4-BE49-F238E27FC236}">
                <a16:creationId xmlns:a16="http://schemas.microsoft.com/office/drawing/2014/main" id="{683B1A26-3BC6-4500-A1DA-D9AAE7F7091C}"/>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7075B87F-6723-4A56-BF32-ABE7D2072762}"/>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63"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s://storymaps.arcgis.com/stories/0425614919c54039b9167434c5924a6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xperience.arcgis.com/experience/a0deb771dbcd40d0a46fbe83adc51747/"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ejscreen.epa.gov/mapper/"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centerforgis.maps.arcgis.com/apps/mapviewer/index.html?webmap=1d7c77f1b13c4a688bf123fd469d9792" TargetMode="External"/><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82EF-E33D-807B-FCD4-1DAD1ACD8DFF}"/>
              </a:ext>
            </a:extLst>
          </p:cNvPr>
          <p:cNvSpPr>
            <a:spLocks noGrp="1"/>
          </p:cNvSpPr>
          <p:nvPr>
            <p:ph type="ctrTitle"/>
          </p:nvPr>
        </p:nvSpPr>
        <p:spPr>
          <a:xfrm>
            <a:off x="482332" y="733426"/>
            <a:ext cx="8313250" cy="2888653"/>
          </a:xfrm>
        </p:spPr>
        <p:txBody>
          <a:bodyPr/>
          <a:lstStyle/>
          <a:p>
            <a:pPr algn="ctr"/>
            <a:br>
              <a:rPr lang="en-US" sz="4800" dirty="0">
                <a:solidFill>
                  <a:schemeClr val="tx1"/>
                </a:solidFill>
              </a:rPr>
            </a:br>
            <a:r>
              <a:rPr lang="en-US" sz="4800" dirty="0">
                <a:solidFill>
                  <a:schemeClr val="tx1"/>
                </a:solidFill>
              </a:rPr>
              <a:t>Applications of Geotechnologies in Environmental Health Research at UofL</a:t>
            </a:r>
          </a:p>
        </p:txBody>
      </p:sp>
      <p:sp>
        <p:nvSpPr>
          <p:cNvPr id="3" name="Subtitle 2">
            <a:extLst>
              <a:ext uri="{FF2B5EF4-FFF2-40B4-BE49-F238E27FC236}">
                <a16:creationId xmlns:a16="http://schemas.microsoft.com/office/drawing/2014/main" id="{D4C4F612-05DC-EB08-5846-274D7129E803}"/>
              </a:ext>
            </a:extLst>
          </p:cNvPr>
          <p:cNvSpPr>
            <a:spLocks noGrp="1"/>
          </p:cNvSpPr>
          <p:nvPr>
            <p:ph type="subTitle" idx="1"/>
          </p:nvPr>
        </p:nvSpPr>
        <p:spPr>
          <a:xfrm>
            <a:off x="1295400" y="3995432"/>
            <a:ext cx="6553200" cy="1981553"/>
          </a:xfrm>
        </p:spPr>
        <p:txBody>
          <a:bodyPr/>
          <a:lstStyle/>
          <a:p>
            <a:pPr algn="ctr"/>
            <a:r>
              <a:rPr lang="en-US" dirty="0"/>
              <a:t>Charlie Zhang and DJ Biddle</a:t>
            </a:r>
          </a:p>
          <a:p>
            <a:pPr algn="ctr"/>
            <a:r>
              <a:rPr lang="en-US" dirty="0"/>
              <a:t>Department of Geographic &amp; Environmental Sciences </a:t>
            </a:r>
          </a:p>
          <a:p>
            <a:pPr algn="ctr"/>
            <a:r>
              <a:rPr lang="en-US" dirty="0"/>
              <a:t>University of Louisville</a:t>
            </a:r>
          </a:p>
        </p:txBody>
      </p:sp>
      <p:pic>
        <p:nvPicPr>
          <p:cNvPr id="4" name="Picture 3">
            <a:extLst>
              <a:ext uri="{FF2B5EF4-FFF2-40B4-BE49-F238E27FC236}">
                <a16:creationId xmlns:a16="http://schemas.microsoft.com/office/drawing/2014/main" id="{B3DC2216-C2DF-D0E4-8EA7-A2EDB819BC9C}"/>
              </a:ext>
            </a:extLst>
          </p:cNvPr>
          <p:cNvPicPr>
            <a:picLocks noChangeAspect="1"/>
          </p:cNvPicPr>
          <p:nvPr/>
        </p:nvPicPr>
        <p:blipFill>
          <a:blip r:embed="rId2"/>
          <a:srcRect t="21130" b="24593"/>
          <a:stretch/>
        </p:blipFill>
        <p:spPr>
          <a:xfrm>
            <a:off x="5600386" y="5933309"/>
            <a:ext cx="1240100" cy="673083"/>
          </a:xfrm>
          <a:prstGeom prst="rect">
            <a:avLst/>
          </a:prstGeom>
        </p:spPr>
      </p:pic>
      <p:pic>
        <p:nvPicPr>
          <p:cNvPr id="5" name="Picture 4">
            <a:extLst>
              <a:ext uri="{FF2B5EF4-FFF2-40B4-BE49-F238E27FC236}">
                <a16:creationId xmlns:a16="http://schemas.microsoft.com/office/drawing/2014/main" id="{09F7D062-D615-BAE7-E504-1C4C74EDF329}"/>
              </a:ext>
            </a:extLst>
          </p:cNvPr>
          <p:cNvPicPr>
            <a:picLocks noChangeAspect="1"/>
          </p:cNvPicPr>
          <p:nvPr/>
        </p:nvPicPr>
        <p:blipFill>
          <a:blip r:embed="rId3"/>
          <a:stretch>
            <a:fillRect/>
          </a:stretch>
        </p:blipFill>
        <p:spPr>
          <a:xfrm>
            <a:off x="2468318" y="6094284"/>
            <a:ext cx="2767824" cy="512108"/>
          </a:xfrm>
          <a:prstGeom prst="rect">
            <a:avLst/>
          </a:prstGeom>
        </p:spPr>
      </p:pic>
      <p:sp>
        <p:nvSpPr>
          <p:cNvPr id="7" name="TextBox 6">
            <a:extLst>
              <a:ext uri="{FF2B5EF4-FFF2-40B4-BE49-F238E27FC236}">
                <a16:creationId xmlns:a16="http://schemas.microsoft.com/office/drawing/2014/main" id="{CD480226-2E60-04BB-1AA8-902D9EBB02F4}"/>
              </a:ext>
            </a:extLst>
          </p:cNvPr>
          <p:cNvSpPr txBox="1"/>
          <p:nvPr/>
        </p:nvSpPr>
        <p:spPr>
          <a:xfrm>
            <a:off x="519345" y="382229"/>
            <a:ext cx="8239224" cy="830997"/>
          </a:xfrm>
          <a:prstGeom prst="rect">
            <a:avLst/>
          </a:prstGeom>
          <a:noFill/>
        </p:spPr>
        <p:txBody>
          <a:bodyPr wrap="square">
            <a:spAutoFit/>
          </a:bodyPr>
          <a:lstStyle/>
          <a:p>
            <a:pPr algn="ctr"/>
            <a:r>
              <a:rPr lang="en-US" sz="2400" b="0" i="0" dirty="0">
                <a:solidFill>
                  <a:srgbClr val="0070C0"/>
                </a:solidFill>
                <a:effectLst/>
                <a:latin typeface="Tahoma" panose="020B0604030504040204" pitchFamily="34" charset="0"/>
              </a:rPr>
              <a:t>CIEHS Translational Research Support Core (TRSC) Quarterly Seminar Series</a:t>
            </a:r>
            <a:r>
              <a:rPr lang="en-US" sz="2400" dirty="0">
                <a:solidFill>
                  <a:srgbClr val="0070C0"/>
                </a:solidFill>
                <a:latin typeface="Tahoma" panose="020B0604030504040204" pitchFamily="34" charset="0"/>
              </a:rPr>
              <a:t>, </a:t>
            </a:r>
            <a:r>
              <a:rPr lang="en-US" sz="2400" b="0" i="0" dirty="0">
                <a:solidFill>
                  <a:srgbClr val="0070C0"/>
                </a:solidFill>
                <a:effectLst/>
                <a:latin typeface="Tahoma" panose="020B0604030504040204" pitchFamily="34" charset="0"/>
              </a:rPr>
              <a:t>November 12, 2024 </a:t>
            </a:r>
            <a:endParaRPr lang="en-US" sz="2400" dirty="0">
              <a:solidFill>
                <a:srgbClr val="0070C0"/>
              </a:solidFill>
            </a:endParaRPr>
          </a:p>
        </p:txBody>
      </p:sp>
    </p:spTree>
    <p:extLst>
      <p:ext uri="{BB962C8B-B14F-4D97-AF65-F5344CB8AC3E}">
        <p14:creationId xmlns:p14="http://schemas.microsoft.com/office/powerpoint/2010/main" val="2091658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885B-6217-03D5-7406-7C25CCF8C38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CEEAF5F-F6F2-8959-9274-9A8CF96DE00F}"/>
              </a:ext>
            </a:extLst>
          </p:cNvPr>
          <p:cNvPicPr>
            <a:picLocks noChangeAspect="1"/>
          </p:cNvPicPr>
          <p:nvPr/>
        </p:nvPicPr>
        <p:blipFill>
          <a:blip r:embed="rId3"/>
          <a:stretch>
            <a:fillRect/>
          </a:stretch>
        </p:blipFill>
        <p:spPr>
          <a:xfrm>
            <a:off x="474106" y="0"/>
            <a:ext cx="8195788" cy="6858000"/>
          </a:xfrm>
          <a:prstGeom prst="rect">
            <a:avLst/>
          </a:prstGeom>
        </p:spPr>
      </p:pic>
    </p:spTree>
    <p:extLst>
      <p:ext uri="{BB962C8B-B14F-4D97-AF65-F5344CB8AC3E}">
        <p14:creationId xmlns:p14="http://schemas.microsoft.com/office/powerpoint/2010/main" val="360291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F6D0-94F7-86BD-79FC-CE7F42225F5F}"/>
              </a:ext>
            </a:extLst>
          </p:cNvPr>
          <p:cNvSpPr>
            <a:spLocks noGrp="1"/>
          </p:cNvSpPr>
          <p:nvPr>
            <p:ph type="title"/>
          </p:nvPr>
        </p:nvSpPr>
        <p:spPr>
          <a:xfrm>
            <a:off x="371475" y="374650"/>
            <a:ext cx="8229600" cy="1139825"/>
          </a:xfrm>
        </p:spPr>
        <p:txBody>
          <a:bodyPr/>
          <a:lstStyle/>
          <a:p>
            <a:pPr algn="ctr"/>
            <a:r>
              <a:rPr lang="en-US" sz="3600" dirty="0">
                <a:solidFill>
                  <a:schemeClr val="tx1"/>
                </a:solidFill>
              </a:rPr>
              <a:t>Weather Meter and Air Quality Meter</a:t>
            </a:r>
            <a:br>
              <a:rPr lang="en-US" sz="3600" dirty="0">
                <a:solidFill>
                  <a:schemeClr val="tx1"/>
                </a:solidFill>
              </a:rPr>
            </a:br>
            <a:r>
              <a:rPr lang="en-US" sz="3600" dirty="0">
                <a:solidFill>
                  <a:schemeClr val="tx1"/>
                </a:solidFill>
              </a:rPr>
              <a:t>for Field Sampling </a:t>
            </a:r>
          </a:p>
        </p:txBody>
      </p:sp>
      <p:pic>
        <p:nvPicPr>
          <p:cNvPr id="5" name="Picture 4">
            <a:extLst>
              <a:ext uri="{FF2B5EF4-FFF2-40B4-BE49-F238E27FC236}">
                <a16:creationId xmlns:a16="http://schemas.microsoft.com/office/drawing/2014/main" id="{EB51DE6D-0EEB-FE12-FFE5-561975D0A30C}"/>
              </a:ext>
            </a:extLst>
          </p:cNvPr>
          <p:cNvPicPr>
            <a:picLocks noChangeAspect="1"/>
          </p:cNvPicPr>
          <p:nvPr/>
        </p:nvPicPr>
        <p:blipFill>
          <a:blip r:embed="rId3"/>
          <a:srcRect l="15643" r="19628"/>
          <a:stretch/>
        </p:blipFill>
        <p:spPr>
          <a:xfrm>
            <a:off x="6844376" y="1711231"/>
            <a:ext cx="1276377" cy="3622769"/>
          </a:xfrm>
          <a:prstGeom prst="rect">
            <a:avLst/>
          </a:prstGeom>
        </p:spPr>
      </p:pic>
      <p:pic>
        <p:nvPicPr>
          <p:cNvPr id="11" name="Picture 10">
            <a:extLst>
              <a:ext uri="{FF2B5EF4-FFF2-40B4-BE49-F238E27FC236}">
                <a16:creationId xmlns:a16="http://schemas.microsoft.com/office/drawing/2014/main" id="{2CF99865-6488-222F-ACE4-FE5AB07514EB}"/>
              </a:ext>
            </a:extLst>
          </p:cNvPr>
          <p:cNvPicPr>
            <a:picLocks noChangeAspect="1"/>
          </p:cNvPicPr>
          <p:nvPr/>
        </p:nvPicPr>
        <p:blipFill>
          <a:blip r:embed="rId4"/>
          <a:srcRect t="28271" r="12000" b="13509"/>
          <a:stretch/>
        </p:blipFill>
        <p:spPr>
          <a:xfrm>
            <a:off x="3110157" y="2306901"/>
            <a:ext cx="3286123" cy="2898800"/>
          </a:xfrm>
          <a:prstGeom prst="rect">
            <a:avLst/>
          </a:prstGeom>
        </p:spPr>
      </p:pic>
      <p:pic>
        <p:nvPicPr>
          <p:cNvPr id="10" name="Picture 9">
            <a:extLst>
              <a:ext uri="{FF2B5EF4-FFF2-40B4-BE49-F238E27FC236}">
                <a16:creationId xmlns:a16="http://schemas.microsoft.com/office/drawing/2014/main" id="{EEC1F436-FDEC-580F-967F-7B38AF101C2D}"/>
              </a:ext>
            </a:extLst>
          </p:cNvPr>
          <p:cNvPicPr>
            <a:picLocks noChangeAspect="1"/>
          </p:cNvPicPr>
          <p:nvPr/>
        </p:nvPicPr>
        <p:blipFill>
          <a:blip r:embed="rId5"/>
          <a:stretch>
            <a:fillRect/>
          </a:stretch>
        </p:blipFill>
        <p:spPr>
          <a:xfrm>
            <a:off x="878831" y="1695690"/>
            <a:ext cx="2007278" cy="4081465"/>
          </a:xfrm>
          <a:prstGeom prst="rect">
            <a:avLst/>
          </a:prstGeom>
        </p:spPr>
      </p:pic>
      <p:sp>
        <p:nvSpPr>
          <p:cNvPr id="12" name="TextBox 11">
            <a:extLst>
              <a:ext uri="{FF2B5EF4-FFF2-40B4-BE49-F238E27FC236}">
                <a16:creationId xmlns:a16="http://schemas.microsoft.com/office/drawing/2014/main" id="{C54217B9-AE0A-6953-2FEC-E274A47DD8AE}"/>
              </a:ext>
            </a:extLst>
          </p:cNvPr>
          <p:cNvSpPr txBox="1"/>
          <p:nvPr/>
        </p:nvSpPr>
        <p:spPr>
          <a:xfrm>
            <a:off x="712447" y="5777155"/>
            <a:ext cx="3082895" cy="369332"/>
          </a:xfrm>
          <a:prstGeom prst="rect">
            <a:avLst/>
          </a:prstGeom>
          <a:noFill/>
        </p:spPr>
        <p:txBody>
          <a:bodyPr wrap="none" rtlCol="0">
            <a:spAutoFit/>
          </a:bodyPr>
          <a:lstStyle/>
          <a:p>
            <a:r>
              <a:rPr lang="en-US" dirty="0"/>
              <a:t>Kestrel 5500 weather meter </a:t>
            </a:r>
          </a:p>
        </p:txBody>
      </p:sp>
      <p:sp>
        <p:nvSpPr>
          <p:cNvPr id="13" name="TextBox 12">
            <a:extLst>
              <a:ext uri="{FF2B5EF4-FFF2-40B4-BE49-F238E27FC236}">
                <a16:creationId xmlns:a16="http://schemas.microsoft.com/office/drawing/2014/main" id="{ECDAD004-EA9A-EDA9-B7E7-C2641FC0FF71}"/>
              </a:ext>
            </a:extLst>
          </p:cNvPr>
          <p:cNvSpPr txBox="1"/>
          <p:nvPr/>
        </p:nvSpPr>
        <p:spPr>
          <a:xfrm>
            <a:off x="5014355" y="5497661"/>
            <a:ext cx="3660041" cy="369332"/>
          </a:xfrm>
          <a:prstGeom prst="rect">
            <a:avLst/>
          </a:prstGeom>
          <a:noFill/>
        </p:spPr>
        <p:txBody>
          <a:bodyPr wrap="none" rtlCol="0">
            <a:spAutoFit/>
          </a:bodyPr>
          <a:lstStyle/>
          <a:p>
            <a:r>
              <a:rPr lang="en-US" dirty="0" err="1"/>
              <a:t>Temtop</a:t>
            </a:r>
            <a:r>
              <a:rPr lang="en-US" dirty="0"/>
              <a:t> M2000 air quality monitor </a:t>
            </a:r>
          </a:p>
        </p:txBody>
      </p:sp>
    </p:spTree>
    <p:extLst>
      <p:ext uri="{BB962C8B-B14F-4D97-AF65-F5344CB8AC3E}">
        <p14:creationId xmlns:p14="http://schemas.microsoft.com/office/powerpoint/2010/main" val="98553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22729-8BD8-F6A8-4D6D-6EE105340B85}"/>
              </a:ext>
            </a:extLst>
          </p:cNvPr>
          <p:cNvPicPr>
            <a:picLocks noChangeAspect="1"/>
          </p:cNvPicPr>
          <p:nvPr/>
        </p:nvPicPr>
        <p:blipFill>
          <a:blip r:embed="rId3"/>
          <a:stretch>
            <a:fillRect/>
          </a:stretch>
        </p:blipFill>
        <p:spPr>
          <a:xfrm>
            <a:off x="4861281" y="828675"/>
            <a:ext cx="3703350" cy="4795838"/>
          </a:xfrm>
          <a:prstGeom prst="rect">
            <a:avLst/>
          </a:prstGeom>
        </p:spPr>
      </p:pic>
      <p:sp>
        <p:nvSpPr>
          <p:cNvPr id="4" name="TextBox 3">
            <a:extLst>
              <a:ext uri="{FF2B5EF4-FFF2-40B4-BE49-F238E27FC236}">
                <a16:creationId xmlns:a16="http://schemas.microsoft.com/office/drawing/2014/main" id="{703421B0-A637-C650-E024-7DF084CD5103}"/>
              </a:ext>
            </a:extLst>
          </p:cNvPr>
          <p:cNvSpPr txBox="1"/>
          <p:nvPr/>
        </p:nvSpPr>
        <p:spPr>
          <a:xfrm>
            <a:off x="4789402" y="5782359"/>
            <a:ext cx="3999507" cy="646331"/>
          </a:xfrm>
          <a:prstGeom prst="rect">
            <a:avLst/>
          </a:prstGeom>
          <a:solidFill>
            <a:schemeClr val="accent6">
              <a:lumMod val="20000"/>
              <a:lumOff val="80000"/>
            </a:schemeClr>
          </a:solidFill>
        </p:spPr>
        <p:txBody>
          <a:bodyPr wrap="square" rtlCol="0">
            <a:spAutoFit/>
          </a:bodyPr>
          <a:lstStyle/>
          <a:p>
            <a:r>
              <a:rPr lang="en-US" dirty="0"/>
              <a:t>Credit: Jada Mckenzie, </a:t>
            </a:r>
          </a:p>
          <a:p>
            <a:r>
              <a:rPr lang="en-US" dirty="0"/>
              <a:t>UofL GEOG/ENVS graduate (2024)</a:t>
            </a:r>
          </a:p>
        </p:txBody>
      </p:sp>
      <p:pic>
        <p:nvPicPr>
          <p:cNvPr id="6" name="Picture 5">
            <a:hlinkClick r:id="rId4"/>
            <a:extLst>
              <a:ext uri="{FF2B5EF4-FFF2-40B4-BE49-F238E27FC236}">
                <a16:creationId xmlns:a16="http://schemas.microsoft.com/office/drawing/2014/main" id="{F1F16CCA-E11A-4E07-523B-F5442481BEDF}"/>
              </a:ext>
            </a:extLst>
          </p:cNvPr>
          <p:cNvPicPr>
            <a:picLocks noChangeAspect="1"/>
          </p:cNvPicPr>
          <p:nvPr/>
        </p:nvPicPr>
        <p:blipFill>
          <a:blip r:embed="rId5"/>
          <a:stretch>
            <a:fillRect/>
          </a:stretch>
        </p:blipFill>
        <p:spPr>
          <a:xfrm>
            <a:off x="503168" y="495300"/>
            <a:ext cx="4068832" cy="6238875"/>
          </a:xfrm>
          <a:prstGeom prst="rect">
            <a:avLst/>
          </a:prstGeom>
          <a:ln>
            <a:solidFill>
              <a:srgbClr val="C00000"/>
            </a:solidFill>
          </a:ln>
        </p:spPr>
      </p:pic>
    </p:spTree>
    <p:extLst>
      <p:ext uri="{BB962C8B-B14F-4D97-AF65-F5344CB8AC3E}">
        <p14:creationId xmlns:p14="http://schemas.microsoft.com/office/powerpoint/2010/main" val="255555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2A66-8094-3785-D00E-43540435CE0B}"/>
              </a:ext>
            </a:extLst>
          </p:cNvPr>
          <p:cNvSpPr>
            <a:spLocks noGrp="1"/>
          </p:cNvSpPr>
          <p:nvPr>
            <p:ph type="title"/>
          </p:nvPr>
        </p:nvSpPr>
        <p:spPr/>
        <p:txBody>
          <a:bodyPr/>
          <a:lstStyle/>
          <a:p>
            <a:r>
              <a:rPr lang="en-US" dirty="0"/>
              <a:t>Other Resources on UofL Campus </a:t>
            </a:r>
          </a:p>
        </p:txBody>
      </p:sp>
      <p:sp>
        <p:nvSpPr>
          <p:cNvPr id="3" name="Content Placeholder 2">
            <a:extLst>
              <a:ext uri="{FF2B5EF4-FFF2-40B4-BE49-F238E27FC236}">
                <a16:creationId xmlns:a16="http://schemas.microsoft.com/office/drawing/2014/main" id="{A4623671-D141-F15C-FA14-121CFFBE3F61}"/>
              </a:ext>
            </a:extLst>
          </p:cNvPr>
          <p:cNvSpPr>
            <a:spLocks noGrp="1"/>
          </p:cNvSpPr>
          <p:nvPr>
            <p:ph idx="1"/>
          </p:nvPr>
        </p:nvSpPr>
        <p:spPr>
          <a:xfrm>
            <a:off x="457200" y="1417638"/>
            <a:ext cx="8229600" cy="2662789"/>
          </a:xfrm>
        </p:spPr>
        <p:txBody>
          <a:bodyPr/>
          <a:lstStyle/>
          <a:p>
            <a:r>
              <a:rPr lang="en-US" sz="2400" dirty="0"/>
              <a:t>The Christina Lee Brown </a:t>
            </a:r>
            <a:r>
              <a:rPr lang="en-US" sz="2400" dirty="0" err="1"/>
              <a:t>Envirome</a:t>
            </a:r>
            <a:r>
              <a:rPr lang="en-US" sz="2400" dirty="0"/>
              <a:t> Institute</a:t>
            </a:r>
          </a:p>
          <a:p>
            <a:r>
              <a:rPr lang="en-US" sz="2400" dirty="0"/>
              <a:t>UofL Center for Heathy Air, Water, and Soil</a:t>
            </a:r>
          </a:p>
          <a:p>
            <a:r>
              <a:rPr lang="en-US" sz="2400" dirty="0"/>
              <a:t>Louisville Aire Pollution Control District </a:t>
            </a:r>
          </a:p>
          <a:p>
            <a:r>
              <a:rPr lang="en-US" sz="2400" dirty="0"/>
              <a:t>The Louisville/Jefferson County Information Consortium (LOJIC)</a:t>
            </a:r>
          </a:p>
          <a:p>
            <a:r>
              <a:rPr lang="en-US" sz="2400" dirty="0"/>
              <a:t>The Louisville Metro Open Data </a:t>
            </a:r>
          </a:p>
        </p:txBody>
      </p:sp>
      <p:pic>
        <p:nvPicPr>
          <p:cNvPr id="4" name="Picture 3">
            <a:extLst>
              <a:ext uri="{FF2B5EF4-FFF2-40B4-BE49-F238E27FC236}">
                <a16:creationId xmlns:a16="http://schemas.microsoft.com/office/drawing/2014/main" id="{A9F47F92-2379-5284-FAB7-F2C5CD6BE2CF}"/>
              </a:ext>
            </a:extLst>
          </p:cNvPr>
          <p:cNvPicPr>
            <a:picLocks noChangeAspect="1"/>
          </p:cNvPicPr>
          <p:nvPr/>
        </p:nvPicPr>
        <p:blipFill>
          <a:blip r:embed="rId3"/>
          <a:stretch>
            <a:fillRect/>
          </a:stretch>
        </p:blipFill>
        <p:spPr>
          <a:xfrm>
            <a:off x="4317662" y="4600794"/>
            <a:ext cx="3767559" cy="1981893"/>
          </a:xfrm>
          <a:prstGeom prst="rect">
            <a:avLst/>
          </a:prstGeom>
          <a:ln>
            <a:solidFill>
              <a:schemeClr val="tx1"/>
            </a:solidFill>
          </a:ln>
        </p:spPr>
      </p:pic>
      <p:pic>
        <p:nvPicPr>
          <p:cNvPr id="5" name="Picture 4">
            <a:extLst>
              <a:ext uri="{FF2B5EF4-FFF2-40B4-BE49-F238E27FC236}">
                <a16:creationId xmlns:a16="http://schemas.microsoft.com/office/drawing/2014/main" id="{77B6694B-7823-5F36-CAE1-4D3A419FFFFA}"/>
              </a:ext>
            </a:extLst>
          </p:cNvPr>
          <p:cNvPicPr>
            <a:picLocks noChangeAspect="1"/>
          </p:cNvPicPr>
          <p:nvPr/>
        </p:nvPicPr>
        <p:blipFill>
          <a:blip r:embed="rId4"/>
          <a:stretch>
            <a:fillRect/>
          </a:stretch>
        </p:blipFill>
        <p:spPr>
          <a:xfrm>
            <a:off x="810228" y="4600794"/>
            <a:ext cx="3088004" cy="2073614"/>
          </a:xfrm>
          <a:prstGeom prst="rect">
            <a:avLst/>
          </a:prstGeom>
        </p:spPr>
      </p:pic>
      <p:pic>
        <p:nvPicPr>
          <p:cNvPr id="6" name="Picture 5">
            <a:extLst>
              <a:ext uri="{FF2B5EF4-FFF2-40B4-BE49-F238E27FC236}">
                <a16:creationId xmlns:a16="http://schemas.microsoft.com/office/drawing/2014/main" id="{A071DB8E-3535-23B3-13AE-DE9222DBACBE}"/>
              </a:ext>
            </a:extLst>
          </p:cNvPr>
          <p:cNvPicPr>
            <a:picLocks noChangeAspect="1"/>
          </p:cNvPicPr>
          <p:nvPr/>
        </p:nvPicPr>
        <p:blipFill>
          <a:blip r:embed="rId5"/>
          <a:stretch>
            <a:fillRect/>
          </a:stretch>
        </p:blipFill>
        <p:spPr>
          <a:xfrm>
            <a:off x="6399581" y="3325269"/>
            <a:ext cx="1411320" cy="659387"/>
          </a:xfrm>
          <a:prstGeom prst="rect">
            <a:avLst/>
          </a:prstGeom>
        </p:spPr>
      </p:pic>
      <p:pic>
        <p:nvPicPr>
          <p:cNvPr id="8" name="Picture 7">
            <a:extLst>
              <a:ext uri="{FF2B5EF4-FFF2-40B4-BE49-F238E27FC236}">
                <a16:creationId xmlns:a16="http://schemas.microsoft.com/office/drawing/2014/main" id="{31EF6FDF-E664-0913-5381-816ACADF8B16}"/>
              </a:ext>
            </a:extLst>
          </p:cNvPr>
          <p:cNvPicPr>
            <a:picLocks noChangeAspect="1"/>
          </p:cNvPicPr>
          <p:nvPr/>
        </p:nvPicPr>
        <p:blipFill>
          <a:blip r:embed="rId6"/>
          <a:stretch>
            <a:fillRect/>
          </a:stretch>
        </p:blipFill>
        <p:spPr>
          <a:xfrm>
            <a:off x="3281905" y="4079581"/>
            <a:ext cx="3029373" cy="400106"/>
          </a:xfrm>
          <a:prstGeom prst="rect">
            <a:avLst/>
          </a:prstGeom>
        </p:spPr>
      </p:pic>
    </p:spTree>
    <p:extLst>
      <p:ext uri="{BB962C8B-B14F-4D97-AF65-F5344CB8AC3E}">
        <p14:creationId xmlns:p14="http://schemas.microsoft.com/office/powerpoint/2010/main" val="142108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E66AE4-E220-B369-A7F2-C651CAA5ABBB}"/>
              </a:ext>
            </a:extLst>
          </p:cNvPr>
          <p:cNvPicPr>
            <a:picLocks noChangeAspect="1"/>
          </p:cNvPicPr>
          <p:nvPr/>
        </p:nvPicPr>
        <p:blipFill>
          <a:blip r:embed="rId3"/>
          <a:stretch>
            <a:fillRect/>
          </a:stretch>
        </p:blipFill>
        <p:spPr>
          <a:xfrm>
            <a:off x="1228725" y="1628444"/>
            <a:ext cx="6819900" cy="5075568"/>
          </a:xfrm>
          <a:prstGeom prst="rect">
            <a:avLst/>
          </a:prstGeom>
        </p:spPr>
      </p:pic>
      <p:pic>
        <p:nvPicPr>
          <p:cNvPr id="6" name="Picture 5">
            <a:extLst>
              <a:ext uri="{FF2B5EF4-FFF2-40B4-BE49-F238E27FC236}">
                <a16:creationId xmlns:a16="http://schemas.microsoft.com/office/drawing/2014/main" id="{6B25507B-D30A-A3DF-47FF-44D1EEB536DE}"/>
              </a:ext>
            </a:extLst>
          </p:cNvPr>
          <p:cNvPicPr>
            <a:picLocks noChangeAspect="1"/>
          </p:cNvPicPr>
          <p:nvPr/>
        </p:nvPicPr>
        <p:blipFill>
          <a:blip r:embed="rId4"/>
          <a:stretch>
            <a:fillRect/>
          </a:stretch>
        </p:blipFill>
        <p:spPr>
          <a:xfrm>
            <a:off x="2057400" y="277814"/>
            <a:ext cx="4776787" cy="1279030"/>
          </a:xfrm>
          <a:prstGeom prst="rect">
            <a:avLst/>
          </a:prstGeom>
        </p:spPr>
      </p:pic>
    </p:spTree>
    <p:extLst>
      <p:ext uri="{BB962C8B-B14F-4D97-AF65-F5344CB8AC3E}">
        <p14:creationId xmlns:p14="http://schemas.microsoft.com/office/powerpoint/2010/main" val="235517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93287-1418-B996-A81E-0696A2DE681E}"/>
              </a:ext>
            </a:extLst>
          </p:cNvPr>
          <p:cNvSpPr>
            <a:spLocks noGrp="1"/>
          </p:cNvSpPr>
          <p:nvPr>
            <p:ph type="title"/>
          </p:nvPr>
        </p:nvSpPr>
        <p:spPr>
          <a:xfrm>
            <a:off x="457200" y="439737"/>
            <a:ext cx="8229600" cy="1139825"/>
          </a:xfrm>
        </p:spPr>
        <p:txBody>
          <a:bodyPr/>
          <a:lstStyle/>
          <a:p>
            <a:r>
              <a:rPr lang="en-US" dirty="0">
                <a:solidFill>
                  <a:schemeClr val="tx1"/>
                </a:solidFill>
              </a:rPr>
              <a:t>Environmental Health Sciences  </a:t>
            </a:r>
          </a:p>
        </p:txBody>
      </p:sp>
      <p:pic>
        <p:nvPicPr>
          <p:cNvPr id="4" name="Picture 3">
            <a:extLst>
              <a:ext uri="{FF2B5EF4-FFF2-40B4-BE49-F238E27FC236}">
                <a16:creationId xmlns:a16="http://schemas.microsoft.com/office/drawing/2014/main" id="{3177176B-838E-B669-5BAE-1F4E49CFF03F}"/>
              </a:ext>
            </a:extLst>
          </p:cNvPr>
          <p:cNvPicPr>
            <a:picLocks noChangeAspect="1"/>
          </p:cNvPicPr>
          <p:nvPr/>
        </p:nvPicPr>
        <p:blipFill>
          <a:blip r:embed="rId2"/>
          <a:stretch>
            <a:fillRect/>
          </a:stretch>
        </p:blipFill>
        <p:spPr>
          <a:xfrm>
            <a:off x="641779" y="1579562"/>
            <a:ext cx="7540196" cy="4268788"/>
          </a:xfrm>
          <a:prstGeom prst="rect">
            <a:avLst/>
          </a:prstGeom>
        </p:spPr>
      </p:pic>
    </p:spTree>
    <p:extLst>
      <p:ext uri="{BB962C8B-B14F-4D97-AF65-F5344CB8AC3E}">
        <p14:creationId xmlns:p14="http://schemas.microsoft.com/office/powerpoint/2010/main" val="1361756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A501-474F-A14F-FF22-864B01596033}"/>
              </a:ext>
            </a:extLst>
          </p:cNvPr>
          <p:cNvSpPr>
            <a:spLocks noGrp="1"/>
          </p:cNvSpPr>
          <p:nvPr>
            <p:ph type="title"/>
          </p:nvPr>
        </p:nvSpPr>
        <p:spPr/>
        <p:txBody>
          <a:bodyPr/>
          <a:lstStyle/>
          <a:p>
            <a:pPr algn="ctr"/>
            <a:r>
              <a:rPr lang="en-US" dirty="0">
                <a:solidFill>
                  <a:schemeClr val="tx1"/>
                </a:solidFill>
              </a:rPr>
              <a:t>Applications of Geotechnologies in Environmental Health Research </a:t>
            </a:r>
          </a:p>
        </p:txBody>
      </p:sp>
      <p:sp>
        <p:nvSpPr>
          <p:cNvPr id="3" name="Content Placeholder 2">
            <a:extLst>
              <a:ext uri="{FF2B5EF4-FFF2-40B4-BE49-F238E27FC236}">
                <a16:creationId xmlns:a16="http://schemas.microsoft.com/office/drawing/2014/main" id="{44B9B8CD-5E56-CAFB-4C25-FED81A2D2538}"/>
              </a:ext>
            </a:extLst>
          </p:cNvPr>
          <p:cNvSpPr>
            <a:spLocks noGrp="1"/>
          </p:cNvSpPr>
          <p:nvPr>
            <p:ph idx="1"/>
          </p:nvPr>
        </p:nvSpPr>
        <p:spPr>
          <a:xfrm>
            <a:off x="457200" y="1725328"/>
            <a:ext cx="8229600" cy="4328964"/>
          </a:xfrm>
        </p:spPr>
        <p:txBody>
          <a:bodyPr/>
          <a:lstStyle/>
          <a:p>
            <a:r>
              <a:rPr lang="en-US" sz="2700" dirty="0"/>
              <a:t>Field sampling and investigations</a:t>
            </a:r>
          </a:p>
          <a:p>
            <a:r>
              <a:rPr lang="en-US" sz="2700" dirty="0"/>
              <a:t>Disease surveillance, modeling, and mapping</a:t>
            </a:r>
          </a:p>
          <a:p>
            <a:r>
              <a:rPr lang="en-US" sz="2700" dirty="0"/>
              <a:t>Disease etiology and determinants of health </a:t>
            </a:r>
          </a:p>
          <a:p>
            <a:r>
              <a:rPr lang="en-US" sz="2700" dirty="0"/>
              <a:t>Environmental risk factors and exposure assessment </a:t>
            </a:r>
          </a:p>
          <a:p>
            <a:r>
              <a:rPr lang="en-US" sz="2700" dirty="0"/>
              <a:t>Inequalities in health outcomes </a:t>
            </a:r>
          </a:p>
          <a:p>
            <a:r>
              <a:rPr lang="en-US" sz="2700" dirty="0"/>
              <a:t>Health service use and access to healthcare</a:t>
            </a:r>
          </a:p>
          <a:p>
            <a:r>
              <a:rPr lang="en-US" sz="2700" dirty="0"/>
              <a:t>Environmental justice</a:t>
            </a:r>
          </a:p>
          <a:p>
            <a:r>
              <a:rPr lang="en-US" sz="2700" dirty="0"/>
              <a:t>Climate change related health problems </a:t>
            </a:r>
          </a:p>
        </p:txBody>
      </p:sp>
    </p:spTree>
    <p:extLst>
      <p:ext uri="{BB962C8B-B14F-4D97-AF65-F5344CB8AC3E}">
        <p14:creationId xmlns:p14="http://schemas.microsoft.com/office/powerpoint/2010/main" val="70354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90B85-383E-5F31-E8FF-9AB8B5AD6569}"/>
              </a:ext>
            </a:extLst>
          </p:cNvPr>
          <p:cNvPicPr>
            <a:picLocks noChangeAspect="1"/>
          </p:cNvPicPr>
          <p:nvPr/>
        </p:nvPicPr>
        <p:blipFill>
          <a:blip r:embed="rId3"/>
          <a:srcRect t="3433" r="4711" b="8688"/>
          <a:stretch/>
        </p:blipFill>
        <p:spPr>
          <a:xfrm>
            <a:off x="4705350" y="1861749"/>
            <a:ext cx="3981450" cy="3981451"/>
          </a:xfrm>
          <a:prstGeom prst="rect">
            <a:avLst/>
          </a:prstGeom>
        </p:spPr>
      </p:pic>
      <p:sp>
        <p:nvSpPr>
          <p:cNvPr id="2" name="Title 1">
            <a:extLst>
              <a:ext uri="{FF2B5EF4-FFF2-40B4-BE49-F238E27FC236}">
                <a16:creationId xmlns:a16="http://schemas.microsoft.com/office/drawing/2014/main" id="{E0FB700C-C601-BD26-DD8D-AE3C8EAEC45B}"/>
              </a:ext>
            </a:extLst>
          </p:cNvPr>
          <p:cNvSpPr>
            <a:spLocks noGrp="1"/>
          </p:cNvSpPr>
          <p:nvPr>
            <p:ph type="title"/>
          </p:nvPr>
        </p:nvSpPr>
        <p:spPr>
          <a:xfrm>
            <a:off x="457200" y="289739"/>
            <a:ext cx="8229600" cy="1139825"/>
          </a:xfrm>
        </p:spPr>
        <p:txBody>
          <a:bodyPr/>
          <a:lstStyle/>
          <a:p>
            <a:pPr algn="ctr"/>
            <a:r>
              <a:rPr lang="en-US" dirty="0">
                <a:solidFill>
                  <a:schemeClr val="tx1"/>
                </a:solidFill>
              </a:rPr>
              <a:t>Field Sampling </a:t>
            </a:r>
            <a:br>
              <a:rPr lang="en-US" dirty="0">
                <a:solidFill>
                  <a:schemeClr val="tx1"/>
                </a:solidFill>
              </a:rPr>
            </a:br>
            <a:r>
              <a:rPr lang="en-US" dirty="0">
                <a:solidFill>
                  <a:schemeClr val="tx1"/>
                </a:solidFill>
              </a:rPr>
              <a:t>in Environmental Health Research </a:t>
            </a:r>
          </a:p>
        </p:txBody>
      </p:sp>
      <p:sp>
        <p:nvSpPr>
          <p:cNvPr id="3" name="Content Placeholder 2">
            <a:extLst>
              <a:ext uri="{FF2B5EF4-FFF2-40B4-BE49-F238E27FC236}">
                <a16:creationId xmlns:a16="http://schemas.microsoft.com/office/drawing/2014/main" id="{36B2E319-8466-A912-BF6B-43DB4E855C73}"/>
              </a:ext>
            </a:extLst>
          </p:cNvPr>
          <p:cNvSpPr>
            <a:spLocks noGrp="1"/>
          </p:cNvSpPr>
          <p:nvPr>
            <p:ph idx="1"/>
          </p:nvPr>
        </p:nvSpPr>
        <p:spPr>
          <a:xfrm>
            <a:off x="457200" y="1799451"/>
            <a:ext cx="4492625" cy="4315599"/>
          </a:xfrm>
        </p:spPr>
        <p:txBody>
          <a:bodyPr/>
          <a:lstStyle/>
          <a:p>
            <a:r>
              <a:rPr lang="en-US" sz="2400" dirty="0"/>
              <a:t>Air or meteorological factors (temperatures, humidity, and wind; PM</a:t>
            </a:r>
            <a:r>
              <a:rPr lang="en-US" sz="2400" baseline="-25000" dirty="0"/>
              <a:t>2.5</a:t>
            </a:r>
            <a:r>
              <a:rPr lang="en-US" sz="2400" dirty="0"/>
              <a:t> or PM</a:t>
            </a:r>
            <a:r>
              <a:rPr lang="en-US" sz="2400" baseline="-25000" dirty="0"/>
              <a:t>10</a:t>
            </a:r>
            <a:r>
              <a:rPr lang="en-US" sz="2400" dirty="0"/>
              <a:t>)</a:t>
            </a:r>
          </a:p>
          <a:p>
            <a:r>
              <a:rPr lang="en-US" sz="2400" dirty="0"/>
              <a:t>Water samples</a:t>
            </a:r>
          </a:p>
          <a:p>
            <a:r>
              <a:rPr lang="en-US" sz="2400" dirty="0"/>
              <a:t>Soil or other solid waste (e.g., coal ash)</a:t>
            </a:r>
          </a:p>
          <a:p>
            <a:r>
              <a:rPr lang="en-US" sz="2400" dirty="0"/>
              <a:t>Housing paint </a:t>
            </a:r>
          </a:p>
          <a:p>
            <a:r>
              <a:rPr lang="en-US" sz="2400" dirty="0"/>
              <a:t>Plants or worms</a:t>
            </a:r>
          </a:p>
          <a:p>
            <a:r>
              <a:rPr lang="en-US" sz="2400" dirty="0"/>
              <a:t>Biomarkers</a:t>
            </a:r>
          </a:p>
          <a:p>
            <a:r>
              <a:rPr lang="en-US" sz="2400" dirty="0"/>
              <a:t>Human subjects  </a:t>
            </a:r>
          </a:p>
          <a:p>
            <a:endParaRPr lang="en-US" sz="2400" dirty="0"/>
          </a:p>
        </p:txBody>
      </p:sp>
      <p:sp>
        <p:nvSpPr>
          <p:cNvPr id="6" name="TextBox 5">
            <a:extLst>
              <a:ext uri="{FF2B5EF4-FFF2-40B4-BE49-F238E27FC236}">
                <a16:creationId xmlns:a16="http://schemas.microsoft.com/office/drawing/2014/main" id="{6D1191D0-BDBD-05B0-1738-463D75910B5C}"/>
              </a:ext>
            </a:extLst>
          </p:cNvPr>
          <p:cNvSpPr txBox="1"/>
          <p:nvPr/>
        </p:nvSpPr>
        <p:spPr>
          <a:xfrm>
            <a:off x="1644648" y="6291262"/>
            <a:ext cx="6559551" cy="276999"/>
          </a:xfrm>
          <a:prstGeom prst="rect">
            <a:avLst/>
          </a:prstGeom>
          <a:noFill/>
        </p:spPr>
        <p:txBody>
          <a:bodyPr wrap="square">
            <a:spAutoFit/>
          </a:bodyPr>
          <a:lstStyle/>
          <a:p>
            <a:r>
              <a:rPr lang="en-US" sz="1200" dirty="0"/>
              <a:t>https://www.amazon.com/Heavy-Metals-Laboratory-Analysis-Everything/dp/B0C3WPR576</a:t>
            </a:r>
          </a:p>
        </p:txBody>
      </p:sp>
    </p:spTree>
    <p:extLst>
      <p:ext uri="{BB962C8B-B14F-4D97-AF65-F5344CB8AC3E}">
        <p14:creationId xmlns:p14="http://schemas.microsoft.com/office/powerpoint/2010/main" val="253493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0268E-F55A-D4F9-E2C1-D2E087A97421}"/>
              </a:ext>
            </a:extLst>
          </p:cNvPr>
          <p:cNvPicPr>
            <a:picLocks noChangeAspect="1"/>
          </p:cNvPicPr>
          <p:nvPr/>
        </p:nvPicPr>
        <p:blipFill>
          <a:blip r:embed="rId2"/>
          <a:stretch>
            <a:fillRect/>
          </a:stretch>
        </p:blipFill>
        <p:spPr>
          <a:xfrm>
            <a:off x="7277099" y="125412"/>
            <a:ext cx="1628873" cy="1628873"/>
          </a:xfrm>
          <a:prstGeom prst="rect">
            <a:avLst/>
          </a:prstGeom>
        </p:spPr>
      </p:pic>
      <p:sp>
        <p:nvSpPr>
          <p:cNvPr id="2" name="Title 1">
            <a:extLst>
              <a:ext uri="{FF2B5EF4-FFF2-40B4-BE49-F238E27FC236}">
                <a16:creationId xmlns:a16="http://schemas.microsoft.com/office/drawing/2014/main" id="{457F7D67-4F6F-5FA4-8894-F1F0F42A781C}"/>
              </a:ext>
            </a:extLst>
          </p:cNvPr>
          <p:cNvSpPr>
            <a:spLocks noGrp="1"/>
          </p:cNvSpPr>
          <p:nvPr>
            <p:ph type="title"/>
          </p:nvPr>
        </p:nvSpPr>
        <p:spPr>
          <a:xfrm>
            <a:off x="238027" y="498474"/>
            <a:ext cx="8229600" cy="1139825"/>
          </a:xfrm>
        </p:spPr>
        <p:txBody>
          <a:bodyPr/>
          <a:lstStyle/>
          <a:p>
            <a:pPr algn="ctr"/>
            <a:r>
              <a:rPr lang="en-US" dirty="0">
                <a:solidFill>
                  <a:schemeClr val="tx1"/>
                </a:solidFill>
              </a:rPr>
              <a:t>Risk Factors for Disease </a:t>
            </a:r>
          </a:p>
        </p:txBody>
      </p:sp>
      <p:sp>
        <p:nvSpPr>
          <p:cNvPr id="3" name="Content Placeholder 2">
            <a:extLst>
              <a:ext uri="{FF2B5EF4-FFF2-40B4-BE49-F238E27FC236}">
                <a16:creationId xmlns:a16="http://schemas.microsoft.com/office/drawing/2014/main" id="{C8E1FC6B-197C-1506-41C4-66BDCF2ADC1C}"/>
              </a:ext>
            </a:extLst>
          </p:cNvPr>
          <p:cNvSpPr>
            <a:spLocks noGrp="1"/>
          </p:cNvSpPr>
          <p:nvPr>
            <p:ph idx="1"/>
          </p:nvPr>
        </p:nvSpPr>
        <p:spPr>
          <a:xfrm>
            <a:off x="457200" y="1579563"/>
            <a:ext cx="7791255" cy="4530725"/>
          </a:xfrm>
        </p:spPr>
        <p:txBody>
          <a:bodyPr/>
          <a:lstStyle/>
          <a:p>
            <a:r>
              <a:rPr lang="en-US" sz="2400" dirty="0"/>
              <a:t>To date, most environmental health studies assessed the environmental </a:t>
            </a:r>
            <a:r>
              <a:rPr lang="en-US" sz="2400" b="1" dirty="0"/>
              <a:t>exposure</a:t>
            </a:r>
            <a:r>
              <a:rPr lang="en-US" sz="2400" dirty="0"/>
              <a:t> at a single time-point and, therefore, might not cover the highest risk exposure window.</a:t>
            </a:r>
          </a:p>
          <a:p>
            <a:r>
              <a:rPr lang="en-US" sz="2400" b="1" dirty="0"/>
              <a:t>Exposome</a:t>
            </a:r>
            <a:r>
              <a:rPr lang="en-US" sz="2400" dirty="0"/>
              <a:t> measures the lifelong exposure history and therefore calls for changes in exposure over time to be considered.</a:t>
            </a:r>
          </a:p>
          <a:p>
            <a:pPr lvl="1"/>
            <a:r>
              <a:rPr lang="en-US" sz="2000" dirty="0"/>
              <a:t>Built environment – the housing/streets/sidewalks/traffic, etc. </a:t>
            </a:r>
          </a:p>
          <a:p>
            <a:pPr lvl="1"/>
            <a:r>
              <a:rPr lang="en-US" sz="2000" dirty="0"/>
              <a:t>Social environment – Segregation, crime, poverty, etc. </a:t>
            </a:r>
          </a:p>
          <a:p>
            <a:pPr lvl="1"/>
            <a:r>
              <a:rPr lang="en-US" sz="2000" dirty="0"/>
              <a:t>The physicochemical environment – pollution and pesticides </a:t>
            </a:r>
          </a:p>
          <a:p>
            <a:pPr lvl="1"/>
            <a:r>
              <a:rPr lang="en-US" sz="2000" dirty="0"/>
              <a:t>The lifestyle/food environment – food deserts and obesities </a:t>
            </a:r>
          </a:p>
          <a:p>
            <a:pPr lvl="1"/>
            <a:r>
              <a:rPr lang="en-US" sz="2000" dirty="0"/>
              <a:t>Natural environment – Natural disasters and climate change</a:t>
            </a:r>
          </a:p>
        </p:txBody>
      </p:sp>
    </p:spTree>
    <p:extLst>
      <p:ext uri="{BB962C8B-B14F-4D97-AF65-F5344CB8AC3E}">
        <p14:creationId xmlns:p14="http://schemas.microsoft.com/office/powerpoint/2010/main" val="5494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8E78-9663-EDE9-9B65-389882425087}"/>
              </a:ext>
            </a:extLst>
          </p:cNvPr>
          <p:cNvSpPr>
            <a:spLocks noGrp="1"/>
          </p:cNvSpPr>
          <p:nvPr>
            <p:ph type="title"/>
          </p:nvPr>
        </p:nvSpPr>
        <p:spPr/>
        <p:txBody>
          <a:bodyPr/>
          <a:lstStyle/>
          <a:p>
            <a:pPr algn="ctr"/>
            <a:r>
              <a:rPr lang="en-US" dirty="0">
                <a:solidFill>
                  <a:schemeClr val="tx1"/>
                </a:solidFill>
              </a:rPr>
              <a:t>Environmental </a:t>
            </a:r>
            <a:br>
              <a:rPr lang="en-US" dirty="0">
                <a:solidFill>
                  <a:schemeClr val="tx1"/>
                </a:solidFill>
              </a:rPr>
            </a:br>
            <a:r>
              <a:rPr lang="en-US" dirty="0">
                <a:solidFill>
                  <a:schemeClr val="tx1"/>
                </a:solidFill>
              </a:rPr>
              <a:t>Health Disparities </a:t>
            </a:r>
          </a:p>
        </p:txBody>
      </p:sp>
      <p:sp>
        <p:nvSpPr>
          <p:cNvPr id="3" name="Content Placeholder 2">
            <a:extLst>
              <a:ext uri="{FF2B5EF4-FFF2-40B4-BE49-F238E27FC236}">
                <a16:creationId xmlns:a16="http://schemas.microsoft.com/office/drawing/2014/main" id="{A0A65E34-9BAD-C29B-0503-C9BF0363344B}"/>
              </a:ext>
            </a:extLst>
          </p:cNvPr>
          <p:cNvSpPr>
            <a:spLocks noGrp="1"/>
          </p:cNvSpPr>
          <p:nvPr>
            <p:ph idx="1"/>
          </p:nvPr>
        </p:nvSpPr>
        <p:spPr>
          <a:xfrm>
            <a:off x="457200" y="1647825"/>
            <a:ext cx="8229600" cy="4530725"/>
          </a:xfrm>
        </p:spPr>
        <p:txBody>
          <a:bodyPr/>
          <a:lstStyle/>
          <a:p>
            <a:r>
              <a:rPr lang="en-US" sz="2800" dirty="0"/>
              <a:t>Environmental health examines how the environment affects human health/well-being.</a:t>
            </a:r>
          </a:p>
          <a:p>
            <a:r>
              <a:rPr lang="en-US" sz="2800" dirty="0"/>
              <a:t>Communities located near polluting industrial sites or hazardous waste sites may experience higher rates of environmental </a:t>
            </a:r>
            <a:r>
              <a:rPr lang="en-US" sz="2800" dirty="0">
                <a:solidFill>
                  <a:srgbClr val="C00000"/>
                </a:solidFill>
              </a:rPr>
              <a:t>exposures</a:t>
            </a:r>
            <a:r>
              <a:rPr lang="en-US" sz="2800" dirty="0"/>
              <a:t> and related health risks. </a:t>
            </a:r>
          </a:p>
          <a:p>
            <a:r>
              <a:rPr lang="en-US" sz="2800" u="sng" dirty="0">
                <a:solidFill>
                  <a:srgbClr val="C00000"/>
                </a:solidFill>
              </a:rPr>
              <a:t>Environmental justice </a:t>
            </a:r>
            <a:r>
              <a:rPr lang="en-US" sz="2800" dirty="0"/>
              <a:t>issues often intersect with spatial health disparities, as marginalized and low-income communities bear a disproportionate burden of environmental risk factors.</a:t>
            </a:r>
          </a:p>
        </p:txBody>
      </p:sp>
    </p:spTree>
    <p:extLst>
      <p:ext uri="{BB962C8B-B14F-4D97-AF65-F5344CB8AC3E}">
        <p14:creationId xmlns:p14="http://schemas.microsoft.com/office/powerpoint/2010/main" val="71938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EBF3-AF04-B977-5C75-8D792A0453F7}"/>
              </a:ext>
            </a:extLst>
          </p:cNvPr>
          <p:cNvSpPr>
            <a:spLocks noGrp="1"/>
          </p:cNvSpPr>
          <p:nvPr>
            <p:ph type="title"/>
          </p:nvPr>
        </p:nvSpPr>
        <p:spPr>
          <a:xfrm>
            <a:off x="857250" y="470961"/>
            <a:ext cx="6781800" cy="779462"/>
          </a:xfrm>
        </p:spPr>
        <p:txBody>
          <a:bodyPr/>
          <a:lstStyle/>
          <a:p>
            <a:pPr algn="ctr"/>
            <a:r>
              <a:rPr lang="en-US" sz="4800" dirty="0">
                <a:solidFill>
                  <a:schemeClr val="tx1"/>
                </a:solidFill>
              </a:rPr>
              <a:t>Profiles of Presenters</a:t>
            </a:r>
          </a:p>
        </p:txBody>
      </p:sp>
      <p:sp>
        <p:nvSpPr>
          <p:cNvPr id="3" name="Content Placeholder 2">
            <a:extLst>
              <a:ext uri="{FF2B5EF4-FFF2-40B4-BE49-F238E27FC236}">
                <a16:creationId xmlns:a16="http://schemas.microsoft.com/office/drawing/2014/main" id="{82171B01-4251-7F3B-FB58-3CFCC50C2A5E}"/>
              </a:ext>
            </a:extLst>
          </p:cNvPr>
          <p:cNvSpPr>
            <a:spLocks noGrp="1"/>
          </p:cNvSpPr>
          <p:nvPr>
            <p:ph idx="1"/>
          </p:nvPr>
        </p:nvSpPr>
        <p:spPr>
          <a:xfrm>
            <a:off x="457200" y="1600501"/>
            <a:ext cx="8229600" cy="4530725"/>
          </a:xfrm>
        </p:spPr>
        <p:txBody>
          <a:bodyPr/>
          <a:lstStyle/>
          <a:p>
            <a:r>
              <a:rPr lang="en-US" sz="2400" dirty="0"/>
              <a:t>Charlie Zhang, Ph.D. </a:t>
            </a:r>
          </a:p>
          <a:p>
            <a:pPr lvl="1"/>
            <a:r>
              <a:rPr lang="en-US" sz="2400" dirty="0"/>
              <a:t>Professor of geography and Ph.D. faculty member of Urban and Public Affairs (UPA)</a:t>
            </a:r>
          </a:p>
          <a:p>
            <a:pPr lvl="1"/>
            <a:r>
              <a:rPr lang="en-US" sz="2400" dirty="0"/>
              <a:t>GIS navigator of the Center for Integrative Environmental Health Sciences (CIEHS)</a:t>
            </a:r>
          </a:p>
          <a:p>
            <a:pPr lvl="1"/>
            <a:r>
              <a:rPr lang="en-US" sz="2400" dirty="0"/>
              <a:t>Health geographer with interests in environmental pollution, exposure to heavy metals, environmental justice, health disparities </a:t>
            </a:r>
          </a:p>
          <a:p>
            <a:r>
              <a:rPr lang="en-US" sz="2400" dirty="0"/>
              <a:t>Donald J. Biddle, MS, GISP</a:t>
            </a:r>
          </a:p>
          <a:p>
            <a:pPr lvl="1"/>
            <a:r>
              <a:rPr lang="en-US" sz="2400" dirty="0"/>
              <a:t>Director, Center for Geographic Information Sciences (ULCGIS)</a:t>
            </a:r>
          </a:p>
        </p:txBody>
      </p:sp>
    </p:spTree>
    <p:extLst>
      <p:ext uri="{BB962C8B-B14F-4D97-AF65-F5344CB8AC3E}">
        <p14:creationId xmlns:p14="http://schemas.microsoft.com/office/powerpoint/2010/main" val="407911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9FFDC9-99C5-3247-31BC-3243E42C14E5}"/>
              </a:ext>
            </a:extLst>
          </p:cNvPr>
          <p:cNvPicPr>
            <a:picLocks noChangeAspect="1"/>
          </p:cNvPicPr>
          <p:nvPr/>
        </p:nvPicPr>
        <p:blipFill>
          <a:blip r:embed="rId2"/>
          <a:stretch>
            <a:fillRect/>
          </a:stretch>
        </p:blipFill>
        <p:spPr>
          <a:xfrm>
            <a:off x="326850" y="638175"/>
            <a:ext cx="4114378" cy="2615410"/>
          </a:xfrm>
          <a:prstGeom prst="rect">
            <a:avLst/>
          </a:prstGeom>
        </p:spPr>
      </p:pic>
      <p:pic>
        <p:nvPicPr>
          <p:cNvPr id="8" name="Picture 7">
            <a:extLst>
              <a:ext uri="{FF2B5EF4-FFF2-40B4-BE49-F238E27FC236}">
                <a16:creationId xmlns:a16="http://schemas.microsoft.com/office/drawing/2014/main" id="{7554C5EB-A730-1293-0947-64C85265284E}"/>
              </a:ext>
            </a:extLst>
          </p:cNvPr>
          <p:cNvPicPr>
            <a:picLocks noChangeAspect="1"/>
          </p:cNvPicPr>
          <p:nvPr/>
        </p:nvPicPr>
        <p:blipFill>
          <a:blip r:embed="rId3"/>
          <a:stretch>
            <a:fillRect/>
          </a:stretch>
        </p:blipFill>
        <p:spPr>
          <a:xfrm>
            <a:off x="4769951" y="1708579"/>
            <a:ext cx="3807389" cy="4352925"/>
          </a:xfrm>
          <a:prstGeom prst="rect">
            <a:avLst/>
          </a:prstGeom>
        </p:spPr>
      </p:pic>
      <p:sp>
        <p:nvSpPr>
          <p:cNvPr id="10" name="TextBox 9">
            <a:extLst>
              <a:ext uri="{FF2B5EF4-FFF2-40B4-BE49-F238E27FC236}">
                <a16:creationId xmlns:a16="http://schemas.microsoft.com/office/drawing/2014/main" id="{3912C481-CC11-1FF2-C6DE-7ABF4F6E57F9}"/>
              </a:ext>
            </a:extLst>
          </p:cNvPr>
          <p:cNvSpPr txBox="1"/>
          <p:nvPr/>
        </p:nvSpPr>
        <p:spPr>
          <a:xfrm>
            <a:off x="2695575" y="6285538"/>
            <a:ext cx="4791075" cy="369332"/>
          </a:xfrm>
          <a:prstGeom prst="rect">
            <a:avLst/>
          </a:prstGeom>
          <a:solidFill>
            <a:schemeClr val="accent6">
              <a:lumMod val="40000"/>
              <a:lumOff val="60000"/>
            </a:schemeClr>
          </a:solidFill>
        </p:spPr>
        <p:txBody>
          <a:bodyPr wrap="square">
            <a:spAutoFit/>
          </a:bodyPr>
          <a:lstStyle/>
          <a:p>
            <a:r>
              <a:rPr lang="en-US" dirty="0"/>
              <a:t>Funding: NIEHS R01ES024757, PI: </a:t>
            </a:r>
            <a:r>
              <a:rPr lang="en-US" dirty="0" err="1"/>
              <a:t>Zierold</a:t>
            </a:r>
            <a:endParaRPr lang="en-US" dirty="0"/>
          </a:p>
        </p:txBody>
      </p:sp>
      <p:pic>
        <p:nvPicPr>
          <p:cNvPr id="12" name="Picture 11">
            <a:extLst>
              <a:ext uri="{FF2B5EF4-FFF2-40B4-BE49-F238E27FC236}">
                <a16:creationId xmlns:a16="http://schemas.microsoft.com/office/drawing/2014/main" id="{12C278FA-A2DE-383C-6614-BA9425C8FDBB}"/>
              </a:ext>
            </a:extLst>
          </p:cNvPr>
          <p:cNvPicPr>
            <a:picLocks noChangeAspect="1"/>
          </p:cNvPicPr>
          <p:nvPr/>
        </p:nvPicPr>
        <p:blipFill>
          <a:blip r:embed="rId4"/>
          <a:stretch>
            <a:fillRect/>
          </a:stretch>
        </p:blipFill>
        <p:spPr>
          <a:xfrm>
            <a:off x="4702773" y="221450"/>
            <a:ext cx="4250413" cy="1383964"/>
          </a:xfrm>
          <a:prstGeom prst="rect">
            <a:avLst/>
          </a:prstGeom>
          <a:solidFill>
            <a:schemeClr val="bg1"/>
          </a:solidFill>
          <a:ln>
            <a:solidFill>
              <a:srgbClr val="0070C0"/>
            </a:solidFill>
          </a:ln>
        </p:spPr>
      </p:pic>
      <p:pic>
        <p:nvPicPr>
          <p:cNvPr id="2" name="Picture 1">
            <a:extLst>
              <a:ext uri="{FF2B5EF4-FFF2-40B4-BE49-F238E27FC236}">
                <a16:creationId xmlns:a16="http://schemas.microsoft.com/office/drawing/2014/main" id="{9B532C4D-0094-A07E-48FF-AB3CE5BB5A35}"/>
              </a:ext>
            </a:extLst>
          </p:cNvPr>
          <p:cNvPicPr>
            <a:picLocks noChangeAspect="1"/>
          </p:cNvPicPr>
          <p:nvPr/>
        </p:nvPicPr>
        <p:blipFill>
          <a:blip r:embed="rId5"/>
          <a:stretch>
            <a:fillRect/>
          </a:stretch>
        </p:blipFill>
        <p:spPr>
          <a:xfrm>
            <a:off x="1176713" y="3446094"/>
            <a:ext cx="2261812" cy="2615410"/>
          </a:xfrm>
          <a:prstGeom prst="rect">
            <a:avLst/>
          </a:prstGeom>
        </p:spPr>
      </p:pic>
      <p:pic>
        <p:nvPicPr>
          <p:cNvPr id="3" name="Picture 2">
            <a:extLst>
              <a:ext uri="{FF2B5EF4-FFF2-40B4-BE49-F238E27FC236}">
                <a16:creationId xmlns:a16="http://schemas.microsoft.com/office/drawing/2014/main" id="{19523C8F-DBB7-6AD0-9B91-9030BC8865D1}"/>
              </a:ext>
            </a:extLst>
          </p:cNvPr>
          <p:cNvPicPr>
            <a:picLocks noChangeAspect="1"/>
          </p:cNvPicPr>
          <p:nvPr/>
        </p:nvPicPr>
        <p:blipFill>
          <a:blip r:embed="rId6"/>
          <a:stretch>
            <a:fillRect/>
          </a:stretch>
        </p:blipFill>
        <p:spPr>
          <a:xfrm>
            <a:off x="3629025" y="5000626"/>
            <a:ext cx="1104900" cy="1104900"/>
          </a:xfrm>
          <a:prstGeom prst="rect">
            <a:avLst/>
          </a:prstGeom>
        </p:spPr>
      </p:pic>
    </p:spTree>
    <p:extLst>
      <p:ext uri="{BB962C8B-B14F-4D97-AF65-F5344CB8AC3E}">
        <p14:creationId xmlns:p14="http://schemas.microsoft.com/office/powerpoint/2010/main" val="89560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7A78CE-A9C3-74B1-3DCD-DC3E9F144A17}"/>
              </a:ext>
            </a:extLst>
          </p:cNvPr>
          <p:cNvPicPr>
            <a:picLocks noChangeAspect="1"/>
          </p:cNvPicPr>
          <p:nvPr/>
        </p:nvPicPr>
        <p:blipFill>
          <a:blip r:embed="rId2"/>
          <a:stretch>
            <a:fillRect/>
          </a:stretch>
        </p:blipFill>
        <p:spPr>
          <a:xfrm>
            <a:off x="5034601" y="1861052"/>
            <a:ext cx="3841939" cy="4123320"/>
          </a:xfrm>
          <a:prstGeom prst="rect">
            <a:avLst/>
          </a:prstGeom>
        </p:spPr>
      </p:pic>
      <p:sp>
        <p:nvSpPr>
          <p:cNvPr id="2" name="Title 1">
            <a:extLst>
              <a:ext uri="{FF2B5EF4-FFF2-40B4-BE49-F238E27FC236}">
                <a16:creationId xmlns:a16="http://schemas.microsoft.com/office/drawing/2014/main" id="{92CBEEA6-309B-CCCD-85FB-0EADF698B373}"/>
              </a:ext>
            </a:extLst>
          </p:cNvPr>
          <p:cNvSpPr>
            <a:spLocks noGrp="1"/>
          </p:cNvSpPr>
          <p:nvPr>
            <p:ph type="title"/>
          </p:nvPr>
        </p:nvSpPr>
        <p:spPr>
          <a:xfrm>
            <a:off x="457200" y="423863"/>
            <a:ext cx="8229600" cy="969962"/>
          </a:xfrm>
        </p:spPr>
        <p:txBody>
          <a:bodyPr/>
          <a:lstStyle/>
          <a:p>
            <a:r>
              <a:rPr lang="en-US" dirty="0">
                <a:solidFill>
                  <a:schemeClr val="tx1"/>
                </a:solidFill>
              </a:rPr>
              <a:t>Collecting Nail and PM Samples </a:t>
            </a:r>
          </a:p>
        </p:txBody>
      </p:sp>
      <p:sp>
        <p:nvSpPr>
          <p:cNvPr id="3" name="Content Placeholder 2">
            <a:extLst>
              <a:ext uri="{FF2B5EF4-FFF2-40B4-BE49-F238E27FC236}">
                <a16:creationId xmlns:a16="http://schemas.microsoft.com/office/drawing/2014/main" id="{CDCDEB8D-5B3F-8AFB-C9C3-D07055D6C921}"/>
              </a:ext>
            </a:extLst>
          </p:cNvPr>
          <p:cNvSpPr>
            <a:spLocks noGrp="1"/>
          </p:cNvSpPr>
          <p:nvPr>
            <p:ph idx="1"/>
          </p:nvPr>
        </p:nvSpPr>
        <p:spPr>
          <a:xfrm>
            <a:off x="457200" y="1453647"/>
            <a:ext cx="4876800" cy="4530725"/>
          </a:xfrm>
        </p:spPr>
        <p:txBody>
          <a:bodyPr/>
          <a:lstStyle/>
          <a:p>
            <a:r>
              <a:rPr lang="en-US" sz="2400" dirty="0"/>
              <a:t>Over 250 participants were recruited from western portion of Jefferson and Bullitt counties</a:t>
            </a:r>
          </a:p>
          <a:p>
            <a:r>
              <a:rPr lang="en-US" sz="2400" dirty="0"/>
              <a:t>Samples for particulate matter (PM) and nails were collected</a:t>
            </a:r>
          </a:p>
          <a:p>
            <a:r>
              <a:rPr lang="en-US" sz="2400" dirty="0"/>
              <a:t>Samples sent to labs for assessment of heavy metals </a:t>
            </a:r>
          </a:p>
        </p:txBody>
      </p:sp>
      <p:pic>
        <p:nvPicPr>
          <p:cNvPr id="4" name="Picture 3">
            <a:extLst>
              <a:ext uri="{FF2B5EF4-FFF2-40B4-BE49-F238E27FC236}">
                <a16:creationId xmlns:a16="http://schemas.microsoft.com/office/drawing/2014/main" id="{3A117300-4B5C-4461-03E6-3D54098F8B4E}"/>
              </a:ext>
            </a:extLst>
          </p:cNvPr>
          <p:cNvPicPr>
            <a:picLocks noChangeAspect="1"/>
          </p:cNvPicPr>
          <p:nvPr/>
        </p:nvPicPr>
        <p:blipFill>
          <a:blip r:embed="rId3"/>
          <a:stretch>
            <a:fillRect/>
          </a:stretch>
        </p:blipFill>
        <p:spPr>
          <a:xfrm>
            <a:off x="886909" y="4379816"/>
            <a:ext cx="3513641" cy="2220461"/>
          </a:xfrm>
          <a:prstGeom prst="rect">
            <a:avLst/>
          </a:prstGeom>
        </p:spPr>
      </p:pic>
    </p:spTree>
    <p:extLst>
      <p:ext uri="{BB962C8B-B14F-4D97-AF65-F5344CB8AC3E}">
        <p14:creationId xmlns:p14="http://schemas.microsoft.com/office/powerpoint/2010/main" val="3644022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7F34-6D1B-B86C-1624-D6EFCD090E7C}"/>
              </a:ext>
            </a:extLst>
          </p:cNvPr>
          <p:cNvSpPr>
            <a:spLocks noGrp="1"/>
          </p:cNvSpPr>
          <p:nvPr>
            <p:ph type="title"/>
          </p:nvPr>
        </p:nvSpPr>
        <p:spPr>
          <a:xfrm>
            <a:off x="457200" y="411163"/>
            <a:ext cx="8229600" cy="712787"/>
          </a:xfrm>
        </p:spPr>
        <p:txBody>
          <a:bodyPr/>
          <a:lstStyle/>
          <a:p>
            <a:r>
              <a:rPr lang="en-US" sz="3600" dirty="0">
                <a:solidFill>
                  <a:schemeClr val="tx1"/>
                </a:solidFill>
              </a:rPr>
              <a:t>Collecting Soil &amp; Paint Samples in West End </a:t>
            </a:r>
          </a:p>
        </p:txBody>
      </p:sp>
      <p:pic>
        <p:nvPicPr>
          <p:cNvPr id="3" name="Picture 2">
            <a:extLst>
              <a:ext uri="{FF2B5EF4-FFF2-40B4-BE49-F238E27FC236}">
                <a16:creationId xmlns:a16="http://schemas.microsoft.com/office/drawing/2014/main" id="{FB8C787D-3D42-D591-0CB8-AC756D0FC57E}"/>
              </a:ext>
            </a:extLst>
          </p:cNvPr>
          <p:cNvPicPr>
            <a:picLocks noChangeAspect="1"/>
          </p:cNvPicPr>
          <p:nvPr/>
        </p:nvPicPr>
        <p:blipFill>
          <a:blip r:embed="rId2"/>
          <a:stretch>
            <a:fillRect/>
          </a:stretch>
        </p:blipFill>
        <p:spPr>
          <a:xfrm>
            <a:off x="611226" y="1123950"/>
            <a:ext cx="2548774" cy="5518943"/>
          </a:xfrm>
          <a:prstGeom prst="rect">
            <a:avLst/>
          </a:prstGeom>
          <a:ln>
            <a:solidFill>
              <a:schemeClr val="tx1"/>
            </a:solidFill>
          </a:ln>
        </p:spPr>
      </p:pic>
      <p:pic>
        <p:nvPicPr>
          <p:cNvPr id="4" name="Picture 3">
            <a:extLst>
              <a:ext uri="{FF2B5EF4-FFF2-40B4-BE49-F238E27FC236}">
                <a16:creationId xmlns:a16="http://schemas.microsoft.com/office/drawing/2014/main" id="{22F050A9-EFCD-8472-19E5-C58B0168430A}"/>
              </a:ext>
            </a:extLst>
          </p:cNvPr>
          <p:cNvPicPr>
            <a:picLocks noChangeAspect="1"/>
          </p:cNvPicPr>
          <p:nvPr/>
        </p:nvPicPr>
        <p:blipFill>
          <a:blip r:embed="rId3"/>
          <a:stretch>
            <a:fillRect/>
          </a:stretch>
        </p:blipFill>
        <p:spPr>
          <a:xfrm>
            <a:off x="6072949" y="1312890"/>
            <a:ext cx="2381250" cy="1785938"/>
          </a:xfrm>
          <a:prstGeom prst="rect">
            <a:avLst/>
          </a:prstGeom>
        </p:spPr>
      </p:pic>
      <p:pic>
        <p:nvPicPr>
          <p:cNvPr id="5" name="Picture 4">
            <a:extLst>
              <a:ext uri="{FF2B5EF4-FFF2-40B4-BE49-F238E27FC236}">
                <a16:creationId xmlns:a16="http://schemas.microsoft.com/office/drawing/2014/main" id="{21275E02-B55C-DCB2-657A-42241F6E3246}"/>
              </a:ext>
            </a:extLst>
          </p:cNvPr>
          <p:cNvPicPr>
            <a:picLocks noChangeAspect="1"/>
          </p:cNvPicPr>
          <p:nvPr/>
        </p:nvPicPr>
        <p:blipFill>
          <a:blip r:embed="rId4"/>
          <a:stretch>
            <a:fillRect/>
          </a:stretch>
        </p:blipFill>
        <p:spPr>
          <a:xfrm>
            <a:off x="6397436" y="3287768"/>
            <a:ext cx="1732275" cy="1710531"/>
          </a:xfrm>
          <a:prstGeom prst="rect">
            <a:avLst/>
          </a:prstGeom>
        </p:spPr>
      </p:pic>
      <p:pic>
        <p:nvPicPr>
          <p:cNvPr id="6" name="Picture 5">
            <a:extLst>
              <a:ext uri="{FF2B5EF4-FFF2-40B4-BE49-F238E27FC236}">
                <a16:creationId xmlns:a16="http://schemas.microsoft.com/office/drawing/2014/main" id="{CEB4F5CC-4BCA-099F-4488-FE544F8F2876}"/>
              </a:ext>
            </a:extLst>
          </p:cNvPr>
          <p:cNvPicPr>
            <a:picLocks noChangeAspect="1"/>
          </p:cNvPicPr>
          <p:nvPr/>
        </p:nvPicPr>
        <p:blipFill>
          <a:blip r:embed="rId5"/>
          <a:stretch>
            <a:fillRect/>
          </a:stretch>
        </p:blipFill>
        <p:spPr>
          <a:xfrm>
            <a:off x="3520547" y="1496406"/>
            <a:ext cx="2516342" cy="3355123"/>
          </a:xfrm>
          <a:prstGeom prst="rect">
            <a:avLst/>
          </a:prstGeom>
        </p:spPr>
      </p:pic>
      <p:sp>
        <p:nvSpPr>
          <p:cNvPr id="8" name="TextBox 7">
            <a:extLst>
              <a:ext uri="{FF2B5EF4-FFF2-40B4-BE49-F238E27FC236}">
                <a16:creationId xmlns:a16="http://schemas.microsoft.com/office/drawing/2014/main" id="{3A463A7B-E26C-A969-3506-A32DF217DF12}"/>
              </a:ext>
            </a:extLst>
          </p:cNvPr>
          <p:cNvSpPr txBox="1"/>
          <p:nvPr/>
        </p:nvSpPr>
        <p:spPr>
          <a:xfrm>
            <a:off x="3375752" y="5092062"/>
            <a:ext cx="5216500" cy="1477328"/>
          </a:xfrm>
          <a:prstGeom prst="rect">
            <a:avLst/>
          </a:prstGeom>
          <a:solidFill>
            <a:schemeClr val="accent6">
              <a:lumMod val="20000"/>
              <a:lumOff val="80000"/>
            </a:schemeClr>
          </a:solidFill>
        </p:spPr>
        <p:txBody>
          <a:bodyPr wrap="square">
            <a:spAutoFit/>
          </a:bodyPr>
          <a:lstStyle/>
          <a:p>
            <a:r>
              <a:rPr lang="en-US" dirty="0"/>
              <a:t>- The EPA recommends a screening level of 200 parts per million (ppm) for lead in soil at residential properties. In some sampled sites, lead concentrations were nearly 50 times higher than the  EPA’s reference level. </a:t>
            </a:r>
          </a:p>
        </p:txBody>
      </p:sp>
      <p:pic>
        <p:nvPicPr>
          <p:cNvPr id="7" name="Picture 6">
            <a:extLst>
              <a:ext uri="{FF2B5EF4-FFF2-40B4-BE49-F238E27FC236}">
                <a16:creationId xmlns:a16="http://schemas.microsoft.com/office/drawing/2014/main" id="{7D615B2F-2B20-08C8-A5DC-EA0A89A49DCD}"/>
              </a:ext>
            </a:extLst>
          </p:cNvPr>
          <p:cNvPicPr>
            <a:picLocks noChangeAspect="1"/>
          </p:cNvPicPr>
          <p:nvPr/>
        </p:nvPicPr>
        <p:blipFill>
          <a:blip r:embed="rId6"/>
          <a:stretch>
            <a:fillRect/>
          </a:stretch>
        </p:blipFill>
        <p:spPr>
          <a:xfrm>
            <a:off x="803342" y="4932786"/>
            <a:ext cx="1907385" cy="1077192"/>
          </a:xfrm>
          <a:prstGeom prst="rect">
            <a:avLst/>
          </a:prstGeom>
        </p:spPr>
      </p:pic>
    </p:spTree>
    <p:extLst>
      <p:ext uri="{BB962C8B-B14F-4D97-AF65-F5344CB8AC3E}">
        <p14:creationId xmlns:p14="http://schemas.microsoft.com/office/powerpoint/2010/main" val="931673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545C-DA91-849B-6284-D7CB1D4EC06F}"/>
              </a:ext>
            </a:extLst>
          </p:cNvPr>
          <p:cNvSpPr>
            <a:spLocks noGrp="1"/>
          </p:cNvSpPr>
          <p:nvPr>
            <p:ph type="title"/>
          </p:nvPr>
        </p:nvSpPr>
        <p:spPr/>
        <p:txBody>
          <a:bodyPr/>
          <a:lstStyle/>
          <a:p>
            <a:pPr algn="ctr"/>
            <a:r>
              <a:rPr lang="en-US" dirty="0">
                <a:solidFill>
                  <a:schemeClr val="tx1"/>
                </a:solidFill>
              </a:rPr>
              <a:t>Field Investigation of Lead Poisoning in Louisville's West End</a:t>
            </a:r>
          </a:p>
        </p:txBody>
      </p:sp>
      <p:pic>
        <p:nvPicPr>
          <p:cNvPr id="5" name="Picture 4">
            <a:extLst>
              <a:ext uri="{FF2B5EF4-FFF2-40B4-BE49-F238E27FC236}">
                <a16:creationId xmlns:a16="http://schemas.microsoft.com/office/drawing/2014/main" id="{5C8F1923-D565-8302-4C09-99BA4DE5FE1B}"/>
              </a:ext>
            </a:extLst>
          </p:cNvPr>
          <p:cNvPicPr>
            <a:picLocks noChangeAspect="1"/>
          </p:cNvPicPr>
          <p:nvPr/>
        </p:nvPicPr>
        <p:blipFill>
          <a:blip r:embed="rId2"/>
          <a:stretch>
            <a:fillRect/>
          </a:stretch>
        </p:blipFill>
        <p:spPr>
          <a:xfrm>
            <a:off x="1552189" y="1693068"/>
            <a:ext cx="5905874" cy="4157663"/>
          </a:xfrm>
          <a:prstGeom prst="rect">
            <a:avLst/>
          </a:prstGeom>
        </p:spPr>
      </p:pic>
      <p:pic>
        <p:nvPicPr>
          <p:cNvPr id="3" name="Picture 2">
            <a:extLst>
              <a:ext uri="{FF2B5EF4-FFF2-40B4-BE49-F238E27FC236}">
                <a16:creationId xmlns:a16="http://schemas.microsoft.com/office/drawing/2014/main" id="{6A0D0F1F-17FA-E53C-3155-6DB890C25FF9}"/>
              </a:ext>
            </a:extLst>
          </p:cNvPr>
          <p:cNvPicPr>
            <a:picLocks noChangeAspect="1"/>
          </p:cNvPicPr>
          <p:nvPr/>
        </p:nvPicPr>
        <p:blipFill>
          <a:blip r:embed="rId3"/>
          <a:stretch>
            <a:fillRect/>
          </a:stretch>
        </p:blipFill>
        <p:spPr>
          <a:xfrm>
            <a:off x="5200649" y="4175216"/>
            <a:ext cx="2857887" cy="1950945"/>
          </a:xfrm>
          <a:prstGeom prst="rect">
            <a:avLst/>
          </a:prstGeom>
        </p:spPr>
      </p:pic>
      <p:sp>
        <p:nvSpPr>
          <p:cNvPr id="7" name="TextBox 6">
            <a:extLst>
              <a:ext uri="{FF2B5EF4-FFF2-40B4-BE49-F238E27FC236}">
                <a16:creationId xmlns:a16="http://schemas.microsoft.com/office/drawing/2014/main" id="{AD83D74F-E7E2-902B-31EE-E4ED4C64A040}"/>
              </a:ext>
            </a:extLst>
          </p:cNvPr>
          <p:cNvSpPr txBox="1"/>
          <p:nvPr/>
        </p:nvSpPr>
        <p:spPr>
          <a:xfrm>
            <a:off x="1890712" y="6247579"/>
            <a:ext cx="5743575" cy="461665"/>
          </a:xfrm>
          <a:prstGeom prst="rect">
            <a:avLst/>
          </a:prstGeom>
          <a:noFill/>
        </p:spPr>
        <p:txBody>
          <a:bodyPr wrap="square">
            <a:spAutoFit/>
          </a:bodyPr>
          <a:lstStyle/>
          <a:p>
            <a:r>
              <a:rPr lang="en-US" sz="1200" dirty="0"/>
              <a:t>https://www.courier-journal.com/story/news/investigations/2023/12/13/courier-journal-investigates-lead-paint-poisoning-in-louisville-kids/71812795007/</a:t>
            </a:r>
          </a:p>
        </p:txBody>
      </p:sp>
      <p:pic>
        <p:nvPicPr>
          <p:cNvPr id="6" name="Picture 5">
            <a:extLst>
              <a:ext uri="{FF2B5EF4-FFF2-40B4-BE49-F238E27FC236}">
                <a16:creationId xmlns:a16="http://schemas.microsoft.com/office/drawing/2014/main" id="{18675A06-BA1E-A5B5-4826-A768DAEC64F7}"/>
              </a:ext>
            </a:extLst>
          </p:cNvPr>
          <p:cNvPicPr>
            <a:picLocks noChangeAspect="1"/>
          </p:cNvPicPr>
          <p:nvPr/>
        </p:nvPicPr>
        <p:blipFill>
          <a:blip r:embed="rId4"/>
          <a:stretch>
            <a:fillRect/>
          </a:stretch>
        </p:blipFill>
        <p:spPr>
          <a:xfrm>
            <a:off x="4224337" y="1776386"/>
            <a:ext cx="3000375" cy="361950"/>
          </a:xfrm>
          <a:prstGeom prst="rect">
            <a:avLst/>
          </a:prstGeom>
        </p:spPr>
      </p:pic>
    </p:spTree>
    <p:extLst>
      <p:ext uri="{BB962C8B-B14F-4D97-AF65-F5344CB8AC3E}">
        <p14:creationId xmlns:p14="http://schemas.microsoft.com/office/powerpoint/2010/main" val="3202533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D002-FEBA-3214-6D04-F78098577CD3}"/>
              </a:ext>
            </a:extLst>
          </p:cNvPr>
          <p:cNvSpPr>
            <a:spLocks noGrp="1"/>
          </p:cNvSpPr>
          <p:nvPr>
            <p:ph type="title"/>
          </p:nvPr>
        </p:nvSpPr>
        <p:spPr>
          <a:xfrm>
            <a:off x="533400" y="381000"/>
            <a:ext cx="8001000" cy="1216025"/>
          </a:xfrm>
        </p:spPr>
        <p:txBody>
          <a:bodyPr/>
          <a:lstStyle/>
          <a:p>
            <a:pPr algn="ctr"/>
            <a:r>
              <a:rPr lang="en-US" sz="3600" dirty="0">
                <a:solidFill>
                  <a:schemeClr val="tx1"/>
                </a:solidFill>
              </a:rPr>
              <a:t>Redlining and Environmental Injustice in Louisville </a:t>
            </a:r>
          </a:p>
        </p:txBody>
      </p:sp>
      <p:pic>
        <p:nvPicPr>
          <p:cNvPr id="4" name="Picture 3">
            <a:extLst>
              <a:ext uri="{FF2B5EF4-FFF2-40B4-BE49-F238E27FC236}">
                <a16:creationId xmlns:a16="http://schemas.microsoft.com/office/drawing/2014/main" id="{46197F79-9B2E-9F23-E2C5-CF067FD958C0}"/>
              </a:ext>
            </a:extLst>
          </p:cNvPr>
          <p:cNvPicPr>
            <a:picLocks noChangeAspect="1"/>
          </p:cNvPicPr>
          <p:nvPr/>
        </p:nvPicPr>
        <p:blipFill>
          <a:blip r:embed="rId3"/>
          <a:stretch>
            <a:fillRect/>
          </a:stretch>
        </p:blipFill>
        <p:spPr>
          <a:xfrm>
            <a:off x="1066800" y="1676400"/>
            <a:ext cx="6989284" cy="4381500"/>
          </a:xfrm>
          <a:prstGeom prst="rect">
            <a:avLst/>
          </a:prstGeom>
        </p:spPr>
      </p:pic>
      <p:sp>
        <p:nvSpPr>
          <p:cNvPr id="3" name="TextBox 2">
            <a:extLst>
              <a:ext uri="{FF2B5EF4-FFF2-40B4-BE49-F238E27FC236}">
                <a16:creationId xmlns:a16="http://schemas.microsoft.com/office/drawing/2014/main" id="{34F21F92-0D7B-A6B0-C246-CF7FA1001196}"/>
              </a:ext>
            </a:extLst>
          </p:cNvPr>
          <p:cNvSpPr txBox="1"/>
          <p:nvPr/>
        </p:nvSpPr>
        <p:spPr>
          <a:xfrm>
            <a:off x="295275" y="6099175"/>
            <a:ext cx="8763000" cy="738664"/>
          </a:xfrm>
          <a:prstGeom prst="rect">
            <a:avLst/>
          </a:prstGeom>
          <a:solidFill>
            <a:schemeClr val="accent5"/>
          </a:solid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Guinn and Zhang: Assessing risk factors associated with childhood lead poisoning in Jefferson County, KY - Structural racism and a legacy of lead (Funded by Health Equity Innovation Hub 2022-24).  </a:t>
            </a:r>
          </a:p>
        </p:txBody>
      </p:sp>
    </p:spTree>
    <p:extLst>
      <p:ext uri="{BB962C8B-B14F-4D97-AF65-F5344CB8AC3E}">
        <p14:creationId xmlns:p14="http://schemas.microsoft.com/office/powerpoint/2010/main" val="3221832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DFFC-46CC-0DDB-EFFD-202CD1D04B0C}"/>
              </a:ext>
            </a:extLst>
          </p:cNvPr>
          <p:cNvSpPr>
            <a:spLocks noGrp="1"/>
          </p:cNvSpPr>
          <p:nvPr>
            <p:ph type="title"/>
          </p:nvPr>
        </p:nvSpPr>
        <p:spPr>
          <a:xfrm>
            <a:off x="381000" y="313134"/>
            <a:ext cx="7388819" cy="1280890"/>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Environmental Injustice in Exposure to Airborne Lead from TRI Facilities </a:t>
            </a:r>
          </a:p>
        </p:txBody>
      </p:sp>
      <p:pic>
        <p:nvPicPr>
          <p:cNvPr id="3" name="Picture 2">
            <a:extLst>
              <a:ext uri="{FF2B5EF4-FFF2-40B4-BE49-F238E27FC236}">
                <a16:creationId xmlns:a16="http://schemas.microsoft.com/office/drawing/2014/main" id="{DC302549-DA6A-C9AA-6149-CAE69EEF78B6}"/>
              </a:ext>
            </a:extLst>
          </p:cNvPr>
          <p:cNvPicPr>
            <a:picLocks noChangeAspect="1"/>
          </p:cNvPicPr>
          <p:nvPr/>
        </p:nvPicPr>
        <p:blipFill>
          <a:blip r:embed="rId2"/>
          <a:stretch>
            <a:fillRect/>
          </a:stretch>
        </p:blipFill>
        <p:spPr>
          <a:xfrm>
            <a:off x="1076126" y="1422333"/>
            <a:ext cx="7157324" cy="5303980"/>
          </a:xfrm>
          <a:prstGeom prst="rect">
            <a:avLst/>
          </a:prstGeom>
        </p:spPr>
      </p:pic>
      <p:pic>
        <p:nvPicPr>
          <p:cNvPr id="5" name="Picture 4">
            <a:extLst>
              <a:ext uri="{FF2B5EF4-FFF2-40B4-BE49-F238E27FC236}">
                <a16:creationId xmlns:a16="http://schemas.microsoft.com/office/drawing/2014/main" id="{81314D17-D7A5-83DC-EBCF-9B2F8A866508}"/>
              </a:ext>
            </a:extLst>
          </p:cNvPr>
          <p:cNvPicPr>
            <a:picLocks noChangeAspect="1"/>
          </p:cNvPicPr>
          <p:nvPr/>
        </p:nvPicPr>
        <p:blipFill>
          <a:blip r:embed="rId3"/>
          <a:stretch>
            <a:fillRect/>
          </a:stretch>
        </p:blipFill>
        <p:spPr>
          <a:xfrm>
            <a:off x="7578471" y="131687"/>
            <a:ext cx="1093106" cy="1436850"/>
          </a:xfrm>
          <a:prstGeom prst="rect">
            <a:avLst/>
          </a:prstGeom>
        </p:spPr>
      </p:pic>
    </p:spTree>
    <p:extLst>
      <p:ext uri="{BB962C8B-B14F-4D97-AF65-F5344CB8AC3E}">
        <p14:creationId xmlns:p14="http://schemas.microsoft.com/office/powerpoint/2010/main" val="1763679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79938-E33A-33E8-EA7F-77BCEE411AA4}"/>
              </a:ext>
            </a:extLst>
          </p:cNvPr>
          <p:cNvPicPr>
            <a:picLocks noChangeAspect="1"/>
          </p:cNvPicPr>
          <p:nvPr/>
        </p:nvPicPr>
        <p:blipFill>
          <a:blip r:embed="rId3"/>
          <a:stretch>
            <a:fillRect/>
          </a:stretch>
        </p:blipFill>
        <p:spPr>
          <a:xfrm>
            <a:off x="1897968" y="2550969"/>
            <a:ext cx="5000624" cy="3626515"/>
          </a:xfrm>
          <a:prstGeom prst="rect">
            <a:avLst/>
          </a:prstGeom>
        </p:spPr>
      </p:pic>
      <p:pic>
        <p:nvPicPr>
          <p:cNvPr id="6" name="Picture 5">
            <a:extLst>
              <a:ext uri="{FF2B5EF4-FFF2-40B4-BE49-F238E27FC236}">
                <a16:creationId xmlns:a16="http://schemas.microsoft.com/office/drawing/2014/main" id="{3FC03134-571A-02FD-85BA-9E66833F079D}"/>
              </a:ext>
            </a:extLst>
          </p:cNvPr>
          <p:cNvPicPr>
            <a:picLocks noChangeAspect="1"/>
          </p:cNvPicPr>
          <p:nvPr/>
        </p:nvPicPr>
        <p:blipFill>
          <a:blip r:embed="rId4"/>
          <a:srcRect b="12064"/>
          <a:stretch/>
        </p:blipFill>
        <p:spPr>
          <a:xfrm>
            <a:off x="1776636" y="386012"/>
            <a:ext cx="5243289" cy="2107762"/>
          </a:xfrm>
          <a:prstGeom prst="rect">
            <a:avLst/>
          </a:prstGeom>
          <a:ln>
            <a:solidFill>
              <a:schemeClr val="tx1"/>
            </a:solidFill>
          </a:ln>
        </p:spPr>
      </p:pic>
      <p:sp>
        <p:nvSpPr>
          <p:cNvPr id="3" name="TextBox 2">
            <a:extLst>
              <a:ext uri="{FF2B5EF4-FFF2-40B4-BE49-F238E27FC236}">
                <a16:creationId xmlns:a16="http://schemas.microsoft.com/office/drawing/2014/main" id="{8CD73CAC-29E2-40D7-54F3-626A4C47FDF9}"/>
              </a:ext>
            </a:extLst>
          </p:cNvPr>
          <p:cNvSpPr txBox="1"/>
          <p:nvPr/>
        </p:nvSpPr>
        <p:spPr>
          <a:xfrm>
            <a:off x="433387" y="5109686"/>
            <a:ext cx="8277225" cy="1569660"/>
          </a:xfrm>
          <a:prstGeom prst="rect">
            <a:avLst/>
          </a:prstGeom>
          <a:solidFill>
            <a:schemeClr val="accent6">
              <a:lumMod val="20000"/>
              <a:lumOff val="80000"/>
            </a:schemeClr>
          </a:solidFill>
        </p:spPr>
        <p:txBody>
          <a:bodyPr wrap="square">
            <a:spAutoFit/>
          </a:bodyPr>
          <a:lstStyle/>
          <a:p>
            <a:r>
              <a:rPr lang="en-US" sz="2400" b="0" i="0" dirty="0">
                <a:solidFill>
                  <a:srgbClr val="001D35"/>
                </a:solidFill>
                <a:effectLst/>
                <a:latin typeface="Google Sans"/>
              </a:rPr>
              <a:t>PFAS are widely used, long lasting chemicals, components of which break down very slowly over time. They are also known as "</a:t>
            </a:r>
            <a:r>
              <a:rPr lang="en-US" sz="2400" b="0" i="0" dirty="0">
                <a:solidFill>
                  <a:srgbClr val="C00000"/>
                </a:solidFill>
                <a:effectLst/>
                <a:latin typeface="Google Sans"/>
              </a:rPr>
              <a:t>forever chemicals</a:t>
            </a:r>
            <a:r>
              <a:rPr lang="en-US" sz="2400" b="0" i="0" dirty="0">
                <a:solidFill>
                  <a:srgbClr val="001D35"/>
                </a:solidFill>
                <a:effectLst/>
                <a:latin typeface="Google Sans"/>
              </a:rPr>
              <a:t>" because they do not break down in the environment. </a:t>
            </a:r>
            <a:endParaRPr lang="en-US" sz="2400" dirty="0"/>
          </a:p>
        </p:txBody>
      </p:sp>
    </p:spTree>
    <p:extLst>
      <p:ext uri="{BB962C8B-B14F-4D97-AF65-F5344CB8AC3E}">
        <p14:creationId xmlns:p14="http://schemas.microsoft.com/office/powerpoint/2010/main" val="206249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2E43-3F72-D0F7-FEA8-2B7C0D750A6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D68E845-3025-EA03-FE83-3FD9C7200F0C}"/>
              </a:ext>
            </a:extLst>
          </p:cNvPr>
          <p:cNvPicPr>
            <a:picLocks noChangeAspect="1"/>
          </p:cNvPicPr>
          <p:nvPr/>
        </p:nvPicPr>
        <p:blipFill>
          <a:blip r:embed="rId3"/>
          <a:stretch>
            <a:fillRect/>
          </a:stretch>
        </p:blipFill>
        <p:spPr>
          <a:xfrm>
            <a:off x="320807" y="0"/>
            <a:ext cx="8502385" cy="6858000"/>
          </a:xfrm>
          <a:prstGeom prst="rect">
            <a:avLst/>
          </a:prstGeom>
        </p:spPr>
      </p:pic>
      <p:sp>
        <p:nvSpPr>
          <p:cNvPr id="5" name="TextBox 4">
            <a:extLst>
              <a:ext uri="{FF2B5EF4-FFF2-40B4-BE49-F238E27FC236}">
                <a16:creationId xmlns:a16="http://schemas.microsoft.com/office/drawing/2014/main" id="{57CB6612-F68A-2D2E-7BE5-51B25F9276D4}"/>
              </a:ext>
            </a:extLst>
          </p:cNvPr>
          <p:cNvSpPr txBox="1"/>
          <p:nvPr/>
        </p:nvSpPr>
        <p:spPr>
          <a:xfrm>
            <a:off x="2238375" y="709225"/>
            <a:ext cx="6092560" cy="276999"/>
          </a:xfrm>
          <a:prstGeom prst="rect">
            <a:avLst/>
          </a:prstGeom>
          <a:noFill/>
        </p:spPr>
        <p:txBody>
          <a:bodyPr wrap="square">
            <a:spAutoFit/>
          </a:bodyPr>
          <a:lstStyle/>
          <a:p>
            <a:r>
              <a:rPr lang="en-US" sz="1200" dirty="0"/>
              <a:t>https://phys.org/news/2024-10-millions-groundwater-contaminated-pfas.html</a:t>
            </a:r>
          </a:p>
        </p:txBody>
      </p:sp>
    </p:spTree>
    <p:extLst>
      <p:ext uri="{BB962C8B-B14F-4D97-AF65-F5344CB8AC3E}">
        <p14:creationId xmlns:p14="http://schemas.microsoft.com/office/powerpoint/2010/main" val="2306350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A4E54-5C20-40D4-98A4-A25876AAC0F1}"/>
              </a:ext>
            </a:extLst>
          </p:cNvPr>
          <p:cNvPicPr>
            <a:picLocks noChangeAspect="1"/>
          </p:cNvPicPr>
          <p:nvPr/>
        </p:nvPicPr>
        <p:blipFill>
          <a:blip r:embed="rId2"/>
          <a:stretch>
            <a:fillRect/>
          </a:stretch>
        </p:blipFill>
        <p:spPr>
          <a:xfrm>
            <a:off x="152400" y="381000"/>
            <a:ext cx="6536987" cy="4114800"/>
          </a:xfrm>
          <a:prstGeom prst="rect">
            <a:avLst/>
          </a:prstGeom>
        </p:spPr>
      </p:pic>
      <p:pic>
        <p:nvPicPr>
          <p:cNvPr id="4" name="Picture 3">
            <a:extLst>
              <a:ext uri="{FF2B5EF4-FFF2-40B4-BE49-F238E27FC236}">
                <a16:creationId xmlns:a16="http://schemas.microsoft.com/office/drawing/2014/main" id="{0CCBC1FF-E358-42C7-B6C5-6E05DE6862EB}"/>
              </a:ext>
            </a:extLst>
          </p:cNvPr>
          <p:cNvPicPr>
            <a:picLocks noChangeAspect="1"/>
          </p:cNvPicPr>
          <p:nvPr/>
        </p:nvPicPr>
        <p:blipFill>
          <a:blip r:embed="rId3"/>
          <a:stretch>
            <a:fillRect/>
          </a:stretch>
        </p:blipFill>
        <p:spPr>
          <a:xfrm>
            <a:off x="5257800" y="4572000"/>
            <a:ext cx="3102471" cy="2209800"/>
          </a:xfrm>
          <a:prstGeom prst="rect">
            <a:avLst/>
          </a:prstGeom>
        </p:spPr>
      </p:pic>
      <p:pic>
        <p:nvPicPr>
          <p:cNvPr id="5" name="Picture 4">
            <a:extLst>
              <a:ext uri="{FF2B5EF4-FFF2-40B4-BE49-F238E27FC236}">
                <a16:creationId xmlns:a16="http://schemas.microsoft.com/office/drawing/2014/main" id="{3CCE395B-10C0-4136-A942-1D4CE0FD61C2}"/>
              </a:ext>
            </a:extLst>
          </p:cNvPr>
          <p:cNvPicPr>
            <a:picLocks noChangeAspect="1"/>
          </p:cNvPicPr>
          <p:nvPr/>
        </p:nvPicPr>
        <p:blipFill>
          <a:blip r:embed="rId4"/>
          <a:stretch>
            <a:fillRect/>
          </a:stretch>
        </p:blipFill>
        <p:spPr>
          <a:xfrm>
            <a:off x="6781800" y="1219200"/>
            <a:ext cx="1979218" cy="2971800"/>
          </a:xfrm>
          <a:prstGeom prst="rect">
            <a:avLst/>
          </a:prstGeom>
        </p:spPr>
      </p:pic>
      <p:pic>
        <p:nvPicPr>
          <p:cNvPr id="6" name="Picture 5">
            <a:extLst>
              <a:ext uri="{FF2B5EF4-FFF2-40B4-BE49-F238E27FC236}">
                <a16:creationId xmlns:a16="http://schemas.microsoft.com/office/drawing/2014/main" id="{094E2B89-FC94-4EBA-B5D3-44D9F06F0BFA}"/>
              </a:ext>
            </a:extLst>
          </p:cNvPr>
          <p:cNvPicPr>
            <a:picLocks noChangeAspect="1"/>
          </p:cNvPicPr>
          <p:nvPr/>
        </p:nvPicPr>
        <p:blipFill>
          <a:blip r:embed="rId5"/>
          <a:stretch>
            <a:fillRect/>
          </a:stretch>
        </p:blipFill>
        <p:spPr>
          <a:xfrm>
            <a:off x="1676400" y="4505325"/>
            <a:ext cx="3124200" cy="2343150"/>
          </a:xfrm>
          <a:prstGeom prst="rect">
            <a:avLst/>
          </a:prstGeom>
        </p:spPr>
      </p:pic>
    </p:spTree>
    <p:extLst>
      <p:ext uri="{BB962C8B-B14F-4D97-AF65-F5344CB8AC3E}">
        <p14:creationId xmlns:p14="http://schemas.microsoft.com/office/powerpoint/2010/main" val="2974949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68EA-0362-0FDB-7201-A4BA9F60336A}"/>
              </a:ext>
            </a:extLst>
          </p:cNvPr>
          <p:cNvSpPr>
            <a:spLocks noGrp="1"/>
          </p:cNvSpPr>
          <p:nvPr>
            <p:ph type="title"/>
          </p:nvPr>
        </p:nvSpPr>
        <p:spPr>
          <a:xfrm>
            <a:off x="352425" y="325503"/>
            <a:ext cx="4381500" cy="1139825"/>
          </a:xfrm>
        </p:spPr>
        <p:txBody>
          <a:bodyPr/>
          <a:lstStyle/>
          <a:p>
            <a:r>
              <a:rPr lang="en-US" sz="4000" b="1" dirty="0"/>
              <a:t>Cancer Alley in LA </a:t>
            </a:r>
          </a:p>
        </p:txBody>
      </p:sp>
      <p:pic>
        <p:nvPicPr>
          <p:cNvPr id="4" name="Picture 3">
            <a:extLst>
              <a:ext uri="{FF2B5EF4-FFF2-40B4-BE49-F238E27FC236}">
                <a16:creationId xmlns:a16="http://schemas.microsoft.com/office/drawing/2014/main" id="{D658EB52-3DE8-73A1-7A3B-F5CADF3060D7}"/>
              </a:ext>
            </a:extLst>
          </p:cNvPr>
          <p:cNvPicPr>
            <a:picLocks noChangeAspect="1"/>
          </p:cNvPicPr>
          <p:nvPr/>
        </p:nvPicPr>
        <p:blipFill>
          <a:blip r:embed="rId2"/>
          <a:stretch>
            <a:fillRect/>
          </a:stretch>
        </p:blipFill>
        <p:spPr>
          <a:xfrm>
            <a:off x="0" y="1119200"/>
            <a:ext cx="4174970" cy="2337983"/>
          </a:xfrm>
          <a:prstGeom prst="rect">
            <a:avLst/>
          </a:prstGeom>
        </p:spPr>
      </p:pic>
      <p:pic>
        <p:nvPicPr>
          <p:cNvPr id="5" name="Picture 4">
            <a:extLst>
              <a:ext uri="{FF2B5EF4-FFF2-40B4-BE49-F238E27FC236}">
                <a16:creationId xmlns:a16="http://schemas.microsoft.com/office/drawing/2014/main" id="{C8A8C65E-31C6-91A7-900F-4811BC3FCD9C}"/>
              </a:ext>
            </a:extLst>
          </p:cNvPr>
          <p:cNvPicPr>
            <a:picLocks noChangeAspect="1"/>
          </p:cNvPicPr>
          <p:nvPr/>
        </p:nvPicPr>
        <p:blipFill>
          <a:blip r:embed="rId3"/>
          <a:stretch>
            <a:fillRect/>
          </a:stretch>
        </p:blipFill>
        <p:spPr>
          <a:xfrm>
            <a:off x="4649002" y="326827"/>
            <a:ext cx="4245906" cy="3300933"/>
          </a:xfrm>
          <a:prstGeom prst="rect">
            <a:avLst/>
          </a:prstGeom>
        </p:spPr>
      </p:pic>
      <p:pic>
        <p:nvPicPr>
          <p:cNvPr id="6" name="Picture 5">
            <a:extLst>
              <a:ext uri="{FF2B5EF4-FFF2-40B4-BE49-F238E27FC236}">
                <a16:creationId xmlns:a16="http://schemas.microsoft.com/office/drawing/2014/main" id="{E4BD3A99-3D15-E9E2-E4C5-AFF704ECDA22}"/>
              </a:ext>
            </a:extLst>
          </p:cNvPr>
          <p:cNvPicPr>
            <a:picLocks noChangeAspect="1"/>
          </p:cNvPicPr>
          <p:nvPr/>
        </p:nvPicPr>
        <p:blipFill>
          <a:blip r:embed="rId4"/>
          <a:stretch>
            <a:fillRect/>
          </a:stretch>
        </p:blipFill>
        <p:spPr>
          <a:xfrm>
            <a:off x="667224" y="3640899"/>
            <a:ext cx="5213811" cy="2877134"/>
          </a:xfrm>
          <a:prstGeom prst="rect">
            <a:avLst/>
          </a:prstGeom>
        </p:spPr>
      </p:pic>
      <p:pic>
        <p:nvPicPr>
          <p:cNvPr id="7" name="Picture 6">
            <a:extLst>
              <a:ext uri="{FF2B5EF4-FFF2-40B4-BE49-F238E27FC236}">
                <a16:creationId xmlns:a16="http://schemas.microsoft.com/office/drawing/2014/main" id="{A13D6C65-DB5B-3191-45D9-8E7A255C9305}"/>
              </a:ext>
            </a:extLst>
          </p:cNvPr>
          <p:cNvPicPr>
            <a:picLocks noChangeAspect="1"/>
          </p:cNvPicPr>
          <p:nvPr/>
        </p:nvPicPr>
        <p:blipFill>
          <a:blip r:embed="rId5"/>
          <a:stretch>
            <a:fillRect/>
          </a:stretch>
        </p:blipFill>
        <p:spPr>
          <a:xfrm>
            <a:off x="1131438" y="6531173"/>
            <a:ext cx="7651143" cy="329213"/>
          </a:xfrm>
          <a:prstGeom prst="rect">
            <a:avLst/>
          </a:prstGeom>
        </p:spPr>
      </p:pic>
      <p:pic>
        <p:nvPicPr>
          <p:cNvPr id="8" name="Picture 7">
            <a:extLst>
              <a:ext uri="{FF2B5EF4-FFF2-40B4-BE49-F238E27FC236}">
                <a16:creationId xmlns:a16="http://schemas.microsoft.com/office/drawing/2014/main" id="{13B42513-3C64-3836-8929-E6DF3FFC34C2}"/>
              </a:ext>
            </a:extLst>
          </p:cNvPr>
          <p:cNvPicPr>
            <a:picLocks noChangeAspect="1"/>
          </p:cNvPicPr>
          <p:nvPr/>
        </p:nvPicPr>
        <p:blipFill>
          <a:blip r:embed="rId6"/>
          <a:stretch>
            <a:fillRect/>
          </a:stretch>
        </p:blipFill>
        <p:spPr>
          <a:xfrm>
            <a:off x="5881035" y="4252170"/>
            <a:ext cx="2799505" cy="1746935"/>
          </a:xfrm>
          <a:prstGeom prst="rect">
            <a:avLst/>
          </a:prstGeom>
        </p:spPr>
      </p:pic>
    </p:spTree>
    <p:extLst>
      <p:ext uri="{BB962C8B-B14F-4D97-AF65-F5344CB8AC3E}">
        <p14:creationId xmlns:p14="http://schemas.microsoft.com/office/powerpoint/2010/main" val="142973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2"/>
          <p:cNvSpPr txBox="1">
            <a:spLocks noChangeArrowheads="1"/>
          </p:cNvSpPr>
          <p:nvPr/>
        </p:nvSpPr>
        <p:spPr bwMode="auto">
          <a:xfrm>
            <a:off x="3276600" y="3200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mn-lt"/>
            </a:endParaRPr>
          </a:p>
        </p:txBody>
      </p:sp>
      <p:sp>
        <p:nvSpPr>
          <p:cNvPr id="11" name="Title 1"/>
          <p:cNvSpPr txBox="1">
            <a:spLocks/>
          </p:cNvSpPr>
          <p:nvPr/>
        </p:nvSpPr>
        <p:spPr>
          <a:xfrm>
            <a:off x="593756" y="629950"/>
            <a:ext cx="7751348" cy="5838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6"/>
                </a:solidFill>
                <a:latin typeface="+mj-lt"/>
                <a:ea typeface="+mj-ea"/>
                <a:cs typeface="+mj-cs"/>
              </a:defRPr>
            </a:lvl1pPr>
          </a:lstStyle>
          <a:p>
            <a:pPr fontAlgn="auto">
              <a:spcAft>
                <a:spcPts val="0"/>
              </a:spcAft>
              <a:defRPr/>
            </a:pPr>
            <a:r>
              <a:rPr lang="en-US" sz="3600" dirty="0">
                <a:solidFill>
                  <a:schemeClr val="tx1"/>
                </a:solidFill>
                <a:latin typeface="+mn-lt"/>
                <a:cs typeface="Times New Roman" pitchFamily="18" charset="0"/>
              </a:rPr>
              <a:t>Major Publications in Recent Years </a:t>
            </a:r>
            <a:br>
              <a:rPr lang="en-US" sz="3600" dirty="0">
                <a:solidFill>
                  <a:schemeClr val="tx1"/>
                </a:solidFill>
                <a:latin typeface="+mn-lt"/>
              </a:rPr>
            </a:br>
            <a:endParaRPr lang="en-US" sz="3600" dirty="0">
              <a:solidFill>
                <a:schemeClr val="tx1"/>
              </a:solidFill>
              <a:latin typeface="+mn-lt"/>
              <a:cs typeface="Times New Roman" pitchFamily="18" charset="0"/>
            </a:endParaRPr>
          </a:p>
        </p:txBody>
      </p:sp>
      <p:pic>
        <p:nvPicPr>
          <p:cNvPr id="5" name="Picture 4">
            <a:extLst>
              <a:ext uri="{FF2B5EF4-FFF2-40B4-BE49-F238E27FC236}">
                <a16:creationId xmlns:a16="http://schemas.microsoft.com/office/drawing/2014/main" id="{FD96E4B1-38EF-682D-F733-5AB68265624F}"/>
              </a:ext>
            </a:extLst>
          </p:cNvPr>
          <p:cNvPicPr>
            <a:picLocks noChangeAspect="1"/>
          </p:cNvPicPr>
          <p:nvPr/>
        </p:nvPicPr>
        <p:blipFill>
          <a:blip r:embed="rId2"/>
          <a:stretch>
            <a:fillRect/>
          </a:stretch>
        </p:blipFill>
        <p:spPr>
          <a:xfrm>
            <a:off x="1559997" y="1573090"/>
            <a:ext cx="3190962" cy="2102816"/>
          </a:xfrm>
          <a:prstGeom prst="rect">
            <a:avLst/>
          </a:prstGeom>
        </p:spPr>
      </p:pic>
      <p:pic>
        <p:nvPicPr>
          <p:cNvPr id="6" name="Picture 5">
            <a:extLst>
              <a:ext uri="{FF2B5EF4-FFF2-40B4-BE49-F238E27FC236}">
                <a16:creationId xmlns:a16="http://schemas.microsoft.com/office/drawing/2014/main" id="{4600F518-1A2F-5A22-258C-6291B03E1856}"/>
              </a:ext>
            </a:extLst>
          </p:cNvPr>
          <p:cNvPicPr>
            <a:picLocks noChangeAspect="1"/>
          </p:cNvPicPr>
          <p:nvPr/>
        </p:nvPicPr>
        <p:blipFill>
          <a:blip r:embed="rId3"/>
          <a:stretch>
            <a:fillRect/>
          </a:stretch>
        </p:blipFill>
        <p:spPr>
          <a:xfrm>
            <a:off x="7283943" y="2687734"/>
            <a:ext cx="1533009" cy="589619"/>
          </a:xfrm>
          <a:prstGeom prst="rect">
            <a:avLst/>
          </a:prstGeom>
        </p:spPr>
      </p:pic>
      <p:pic>
        <p:nvPicPr>
          <p:cNvPr id="7" name="Picture 6">
            <a:extLst>
              <a:ext uri="{FF2B5EF4-FFF2-40B4-BE49-F238E27FC236}">
                <a16:creationId xmlns:a16="http://schemas.microsoft.com/office/drawing/2014/main" id="{519D46A0-AE45-EBD2-897E-528B70FA5548}"/>
              </a:ext>
            </a:extLst>
          </p:cNvPr>
          <p:cNvPicPr>
            <a:picLocks noChangeAspect="1"/>
          </p:cNvPicPr>
          <p:nvPr/>
        </p:nvPicPr>
        <p:blipFill>
          <a:blip r:embed="rId4"/>
          <a:stretch>
            <a:fillRect/>
          </a:stretch>
        </p:blipFill>
        <p:spPr>
          <a:xfrm>
            <a:off x="7360057" y="1029150"/>
            <a:ext cx="1165697" cy="1545816"/>
          </a:xfrm>
          <a:prstGeom prst="rect">
            <a:avLst/>
          </a:prstGeom>
        </p:spPr>
      </p:pic>
      <p:pic>
        <p:nvPicPr>
          <p:cNvPr id="12" name="Picture 11">
            <a:extLst>
              <a:ext uri="{FF2B5EF4-FFF2-40B4-BE49-F238E27FC236}">
                <a16:creationId xmlns:a16="http://schemas.microsoft.com/office/drawing/2014/main" id="{3DE2F1EB-119F-610C-2CD0-06B6412D5F84}"/>
              </a:ext>
            </a:extLst>
          </p:cNvPr>
          <p:cNvPicPr>
            <a:picLocks noChangeAspect="1"/>
          </p:cNvPicPr>
          <p:nvPr/>
        </p:nvPicPr>
        <p:blipFill>
          <a:blip r:embed="rId5"/>
          <a:stretch>
            <a:fillRect/>
          </a:stretch>
        </p:blipFill>
        <p:spPr>
          <a:xfrm>
            <a:off x="7399980" y="3315076"/>
            <a:ext cx="1085850" cy="1428750"/>
          </a:xfrm>
          <a:prstGeom prst="rect">
            <a:avLst/>
          </a:prstGeom>
        </p:spPr>
      </p:pic>
      <p:pic>
        <p:nvPicPr>
          <p:cNvPr id="4" name="Picture 3">
            <a:extLst>
              <a:ext uri="{FF2B5EF4-FFF2-40B4-BE49-F238E27FC236}">
                <a16:creationId xmlns:a16="http://schemas.microsoft.com/office/drawing/2014/main" id="{921AE5D7-B27F-B8BA-322F-713785418EE5}"/>
              </a:ext>
            </a:extLst>
          </p:cNvPr>
          <p:cNvPicPr>
            <a:picLocks noChangeAspect="1"/>
          </p:cNvPicPr>
          <p:nvPr/>
        </p:nvPicPr>
        <p:blipFill>
          <a:blip r:embed="rId6"/>
          <a:stretch>
            <a:fillRect/>
          </a:stretch>
        </p:blipFill>
        <p:spPr>
          <a:xfrm>
            <a:off x="4686281" y="1147921"/>
            <a:ext cx="2478039" cy="2716188"/>
          </a:xfrm>
          <a:prstGeom prst="rect">
            <a:avLst/>
          </a:prstGeom>
        </p:spPr>
      </p:pic>
      <p:pic>
        <p:nvPicPr>
          <p:cNvPr id="3" name="Picture 2">
            <a:extLst>
              <a:ext uri="{FF2B5EF4-FFF2-40B4-BE49-F238E27FC236}">
                <a16:creationId xmlns:a16="http://schemas.microsoft.com/office/drawing/2014/main" id="{CF2000EF-6663-9B1C-E8E8-36132114B84E}"/>
              </a:ext>
            </a:extLst>
          </p:cNvPr>
          <p:cNvPicPr>
            <a:picLocks noChangeAspect="1"/>
          </p:cNvPicPr>
          <p:nvPr/>
        </p:nvPicPr>
        <p:blipFill>
          <a:blip r:embed="rId7"/>
          <a:srcRect l="26562" t="265"/>
          <a:stretch/>
        </p:blipFill>
        <p:spPr>
          <a:xfrm>
            <a:off x="2960042" y="3825938"/>
            <a:ext cx="4029265" cy="2842309"/>
          </a:xfrm>
          <a:prstGeom prst="rect">
            <a:avLst/>
          </a:prstGeom>
        </p:spPr>
      </p:pic>
      <p:pic>
        <p:nvPicPr>
          <p:cNvPr id="16" name="Picture 15">
            <a:extLst>
              <a:ext uri="{FF2B5EF4-FFF2-40B4-BE49-F238E27FC236}">
                <a16:creationId xmlns:a16="http://schemas.microsoft.com/office/drawing/2014/main" id="{8AFDF217-9A67-E9B1-AB32-9E706FB4F909}"/>
              </a:ext>
            </a:extLst>
          </p:cNvPr>
          <p:cNvPicPr>
            <a:picLocks noChangeAspect="1"/>
          </p:cNvPicPr>
          <p:nvPr/>
        </p:nvPicPr>
        <p:blipFill>
          <a:blip r:embed="rId8"/>
          <a:srcRect l="3678" b="1736"/>
          <a:stretch/>
        </p:blipFill>
        <p:spPr>
          <a:xfrm>
            <a:off x="481427" y="3803731"/>
            <a:ext cx="1504644" cy="2087192"/>
          </a:xfrm>
          <a:prstGeom prst="rect">
            <a:avLst/>
          </a:prstGeom>
        </p:spPr>
      </p:pic>
      <p:pic>
        <p:nvPicPr>
          <p:cNvPr id="17" name="Picture 16">
            <a:extLst>
              <a:ext uri="{FF2B5EF4-FFF2-40B4-BE49-F238E27FC236}">
                <a16:creationId xmlns:a16="http://schemas.microsoft.com/office/drawing/2014/main" id="{78994837-42C5-F34B-ADDE-900A9B75148F}"/>
              </a:ext>
            </a:extLst>
          </p:cNvPr>
          <p:cNvPicPr>
            <a:picLocks noChangeAspect="1"/>
          </p:cNvPicPr>
          <p:nvPr/>
        </p:nvPicPr>
        <p:blipFill>
          <a:blip r:embed="rId9"/>
          <a:stretch>
            <a:fillRect/>
          </a:stretch>
        </p:blipFill>
        <p:spPr>
          <a:xfrm>
            <a:off x="7223127" y="4866219"/>
            <a:ext cx="1353070" cy="1789821"/>
          </a:xfrm>
          <a:prstGeom prst="rect">
            <a:avLst/>
          </a:prstGeom>
        </p:spPr>
      </p:pic>
      <p:pic>
        <p:nvPicPr>
          <p:cNvPr id="18" name="Picture 17">
            <a:extLst>
              <a:ext uri="{FF2B5EF4-FFF2-40B4-BE49-F238E27FC236}">
                <a16:creationId xmlns:a16="http://schemas.microsoft.com/office/drawing/2014/main" id="{EDD5701B-7C93-4B95-DA99-5784FE9B6283}"/>
              </a:ext>
            </a:extLst>
          </p:cNvPr>
          <p:cNvPicPr>
            <a:picLocks noChangeAspect="1"/>
          </p:cNvPicPr>
          <p:nvPr/>
        </p:nvPicPr>
        <p:blipFill>
          <a:blip r:embed="rId10"/>
          <a:stretch>
            <a:fillRect/>
          </a:stretch>
        </p:blipFill>
        <p:spPr>
          <a:xfrm>
            <a:off x="531786" y="2790031"/>
            <a:ext cx="892969" cy="1190625"/>
          </a:xfrm>
          <a:prstGeom prst="rect">
            <a:avLst/>
          </a:prstGeom>
        </p:spPr>
      </p:pic>
      <p:pic>
        <p:nvPicPr>
          <p:cNvPr id="10" name="Picture 9">
            <a:extLst>
              <a:ext uri="{FF2B5EF4-FFF2-40B4-BE49-F238E27FC236}">
                <a16:creationId xmlns:a16="http://schemas.microsoft.com/office/drawing/2014/main" id="{1A54DCE1-4090-2782-1969-09BEAB3732F5}"/>
              </a:ext>
            </a:extLst>
          </p:cNvPr>
          <p:cNvPicPr>
            <a:picLocks noChangeAspect="1"/>
          </p:cNvPicPr>
          <p:nvPr/>
        </p:nvPicPr>
        <p:blipFill>
          <a:blip r:embed="rId11"/>
          <a:stretch>
            <a:fillRect/>
          </a:stretch>
        </p:blipFill>
        <p:spPr>
          <a:xfrm>
            <a:off x="1449781" y="4765732"/>
            <a:ext cx="1409700" cy="1924050"/>
          </a:xfrm>
          <a:prstGeom prst="rect">
            <a:avLst/>
          </a:prstGeom>
        </p:spPr>
      </p:pic>
      <p:pic>
        <p:nvPicPr>
          <p:cNvPr id="2" name="Picture 1">
            <a:extLst>
              <a:ext uri="{FF2B5EF4-FFF2-40B4-BE49-F238E27FC236}">
                <a16:creationId xmlns:a16="http://schemas.microsoft.com/office/drawing/2014/main" id="{A4E1DDC7-ED20-DD7F-E5CF-09E092AE9EC2}"/>
              </a:ext>
            </a:extLst>
          </p:cNvPr>
          <p:cNvPicPr>
            <a:picLocks noChangeAspect="1"/>
          </p:cNvPicPr>
          <p:nvPr/>
        </p:nvPicPr>
        <p:blipFill>
          <a:blip r:embed="rId12"/>
          <a:stretch>
            <a:fillRect/>
          </a:stretch>
        </p:blipFill>
        <p:spPr>
          <a:xfrm>
            <a:off x="413106" y="1130243"/>
            <a:ext cx="1153600" cy="1493913"/>
          </a:xfrm>
          <a:prstGeom prst="rect">
            <a:avLst/>
          </a:prstGeom>
        </p:spPr>
      </p:pic>
    </p:spTree>
    <p:extLst>
      <p:ext uri="{BB962C8B-B14F-4D97-AF65-F5344CB8AC3E}">
        <p14:creationId xmlns:p14="http://schemas.microsoft.com/office/powerpoint/2010/main" val="12196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36EE-A7D1-64BE-BD9D-FF1277E46361}"/>
              </a:ext>
            </a:extLst>
          </p:cNvPr>
          <p:cNvSpPr>
            <a:spLocks noGrp="1"/>
          </p:cNvSpPr>
          <p:nvPr>
            <p:ph type="title"/>
          </p:nvPr>
        </p:nvSpPr>
        <p:spPr>
          <a:xfrm>
            <a:off x="457200" y="506413"/>
            <a:ext cx="8229600" cy="884237"/>
          </a:xfrm>
        </p:spPr>
        <p:txBody>
          <a:bodyPr/>
          <a:lstStyle/>
          <a:p>
            <a:r>
              <a:rPr lang="en-US"/>
              <a:t>EPA AirToxScreen</a:t>
            </a:r>
            <a:endParaRPr lang="en-US" dirty="0"/>
          </a:p>
        </p:txBody>
      </p:sp>
      <p:pic>
        <p:nvPicPr>
          <p:cNvPr id="4" name="Picture 3">
            <a:hlinkClick r:id="rId2"/>
            <a:extLst>
              <a:ext uri="{FF2B5EF4-FFF2-40B4-BE49-F238E27FC236}">
                <a16:creationId xmlns:a16="http://schemas.microsoft.com/office/drawing/2014/main" id="{6AB134AA-9576-7169-6322-AF6B02FD238A}"/>
              </a:ext>
            </a:extLst>
          </p:cNvPr>
          <p:cNvPicPr>
            <a:picLocks noChangeAspect="1"/>
          </p:cNvPicPr>
          <p:nvPr/>
        </p:nvPicPr>
        <p:blipFill>
          <a:blip r:embed="rId3"/>
          <a:stretch>
            <a:fillRect/>
          </a:stretch>
        </p:blipFill>
        <p:spPr>
          <a:xfrm>
            <a:off x="0" y="1584083"/>
            <a:ext cx="9144000" cy="4925746"/>
          </a:xfrm>
          <a:prstGeom prst="rect">
            <a:avLst/>
          </a:prstGeom>
        </p:spPr>
      </p:pic>
      <p:sp>
        <p:nvSpPr>
          <p:cNvPr id="6" name="TextBox 5">
            <a:extLst>
              <a:ext uri="{FF2B5EF4-FFF2-40B4-BE49-F238E27FC236}">
                <a16:creationId xmlns:a16="http://schemas.microsoft.com/office/drawing/2014/main" id="{4870F089-1410-1904-60E4-4102BC8E1758}"/>
              </a:ext>
            </a:extLst>
          </p:cNvPr>
          <p:cNvSpPr txBox="1"/>
          <p:nvPr/>
        </p:nvSpPr>
        <p:spPr>
          <a:xfrm>
            <a:off x="2171700" y="6509829"/>
            <a:ext cx="5772150" cy="276999"/>
          </a:xfrm>
          <a:prstGeom prst="rect">
            <a:avLst/>
          </a:prstGeom>
          <a:noFill/>
        </p:spPr>
        <p:txBody>
          <a:bodyPr wrap="square">
            <a:spAutoFit/>
          </a:bodyPr>
          <a:lstStyle/>
          <a:p>
            <a:r>
              <a:rPr lang="en-US" sz="1200" dirty="0"/>
              <a:t>https://experience.arcgis.com/experience/a0deb771dbcd40d0a46fbe83adc51747/</a:t>
            </a:r>
          </a:p>
        </p:txBody>
      </p:sp>
    </p:spTree>
    <p:extLst>
      <p:ext uri="{BB962C8B-B14F-4D97-AF65-F5344CB8AC3E}">
        <p14:creationId xmlns:p14="http://schemas.microsoft.com/office/powerpoint/2010/main" val="285474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F592-8991-826C-C6A2-379C27FE6022}"/>
              </a:ext>
            </a:extLst>
          </p:cNvPr>
          <p:cNvSpPr>
            <a:spLocks noGrp="1"/>
          </p:cNvSpPr>
          <p:nvPr>
            <p:ph type="title"/>
          </p:nvPr>
        </p:nvSpPr>
        <p:spPr>
          <a:xfrm>
            <a:off x="453272" y="609600"/>
            <a:ext cx="8229600" cy="788987"/>
          </a:xfrm>
        </p:spPr>
        <p:txBody>
          <a:bodyPr/>
          <a:lstStyle/>
          <a:p>
            <a:pPr algn="ctr"/>
            <a:r>
              <a:rPr lang="en-US" sz="3600" b="1" dirty="0"/>
              <a:t>EPA’s Environmental Justice Screening </a:t>
            </a:r>
          </a:p>
        </p:txBody>
      </p:sp>
      <p:pic>
        <p:nvPicPr>
          <p:cNvPr id="4" name="Picture 3">
            <a:hlinkClick r:id="rId2"/>
            <a:extLst>
              <a:ext uri="{FF2B5EF4-FFF2-40B4-BE49-F238E27FC236}">
                <a16:creationId xmlns:a16="http://schemas.microsoft.com/office/drawing/2014/main" id="{E5870C6B-F096-E8E0-C840-6D5B92C3ACC9}"/>
              </a:ext>
            </a:extLst>
          </p:cNvPr>
          <p:cNvPicPr>
            <a:picLocks noChangeAspect="1"/>
          </p:cNvPicPr>
          <p:nvPr/>
        </p:nvPicPr>
        <p:blipFill>
          <a:blip r:embed="rId3"/>
          <a:stretch>
            <a:fillRect/>
          </a:stretch>
        </p:blipFill>
        <p:spPr>
          <a:xfrm>
            <a:off x="605672" y="1595784"/>
            <a:ext cx="8077200" cy="4728816"/>
          </a:xfrm>
          <a:prstGeom prst="rect">
            <a:avLst/>
          </a:prstGeom>
        </p:spPr>
      </p:pic>
    </p:spTree>
    <p:extLst>
      <p:ext uri="{BB962C8B-B14F-4D97-AF65-F5344CB8AC3E}">
        <p14:creationId xmlns:p14="http://schemas.microsoft.com/office/powerpoint/2010/main" val="285347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3B6B-1152-92B4-3A7D-DB849495D180}"/>
              </a:ext>
            </a:extLst>
          </p:cNvPr>
          <p:cNvSpPr>
            <a:spLocks noGrp="1"/>
          </p:cNvSpPr>
          <p:nvPr>
            <p:ph type="title"/>
          </p:nvPr>
        </p:nvSpPr>
        <p:spPr>
          <a:xfrm>
            <a:off x="457200" y="346075"/>
            <a:ext cx="8229600" cy="1139825"/>
          </a:xfrm>
        </p:spPr>
        <p:txBody>
          <a:bodyPr/>
          <a:lstStyle/>
          <a:p>
            <a:pPr algn="ctr"/>
            <a:r>
              <a:rPr lang="en-US" sz="3600" b="1" dirty="0">
                <a:solidFill>
                  <a:schemeClr val="tx1"/>
                </a:solidFill>
              </a:rPr>
              <a:t>Redlining and Climate Change-Induced Urban Heat  </a:t>
            </a:r>
          </a:p>
        </p:txBody>
      </p:sp>
      <p:pic>
        <p:nvPicPr>
          <p:cNvPr id="8" name="Picture 7">
            <a:extLst>
              <a:ext uri="{FF2B5EF4-FFF2-40B4-BE49-F238E27FC236}">
                <a16:creationId xmlns:a16="http://schemas.microsoft.com/office/drawing/2014/main" id="{DA078221-AA74-A6D9-4951-A859CABDB3F5}"/>
              </a:ext>
            </a:extLst>
          </p:cNvPr>
          <p:cNvPicPr>
            <a:picLocks noChangeAspect="1"/>
          </p:cNvPicPr>
          <p:nvPr/>
        </p:nvPicPr>
        <p:blipFill>
          <a:blip r:embed="rId2"/>
          <a:stretch>
            <a:fillRect/>
          </a:stretch>
        </p:blipFill>
        <p:spPr>
          <a:xfrm>
            <a:off x="542925" y="2038350"/>
            <a:ext cx="3524250" cy="3524250"/>
          </a:xfrm>
          <a:prstGeom prst="rect">
            <a:avLst/>
          </a:prstGeom>
        </p:spPr>
      </p:pic>
      <p:sp>
        <p:nvSpPr>
          <p:cNvPr id="4" name="TextBox 3">
            <a:extLst>
              <a:ext uri="{FF2B5EF4-FFF2-40B4-BE49-F238E27FC236}">
                <a16:creationId xmlns:a16="http://schemas.microsoft.com/office/drawing/2014/main" id="{1C031BED-DD33-0C88-FF68-72A56DDF88D4}"/>
              </a:ext>
            </a:extLst>
          </p:cNvPr>
          <p:cNvSpPr txBox="1"/>
          <p:nvPr/>
        </p:nvSpPr>
        <p:spPr>
          <a:xfrm>
            <a:off x="4467226" y="1695450"/>
            <a:ext cx="4038599" cy="1938992"/>
          </a:xfrm>
          <a:prstGeom prst="rect">
            <a:avLst/>
          </a:prstGeom>
          <a:noFill/>
        </p:spPr>
        <p:txBody>
          <a:bodyPr wrap="square">
            <a:spAutoFit/>
          </a:bodyPr>
          <a:lstStyle/>
          <a:p>
            <a:pPr marL="342900" indent="-342900">
              <a:buFontTx/>
              <a:buChar char="-"/>
            </a:pPr>
            <a:r>
              <a:rPr lang="en-US" sz="2400" dirty="0"/>
              <a:t>Climate change imposes additional challenges to public health, particularly for marginalized communities. </a:t>
            </a:r>
          </a:p>
        </p:txBody>
      </p:sp>
      <p:grpSp>
        <p:nvGrpSpPr>
          <p:cNvPr id="9" name="Group 8">
            <a:extLst>
              <a:ext uri="{FF2B5EF4-FFF2-40B4-BE49-F238E27FC236}">
                <a16:creationId xmlns:a16="http://schemas.microsoft.com/office/drawing/2014/main" id="{9D9224C0-920D-36B9-041D-44E2A0E5F542}"/>
              </a:ext>
            </a:extLst>
          </p:cNvPr>
          <p:cNvGrpSpPr/>
          <p:nvPr/>
        </p:nvGrpSpPr>
        <p:grpSpPr>
          <a:xfrm>
            <a:off x="4467226" y="3724275"/>
            <a:ext cx="4216178" cy="2647950"/>
            <a:chOff x="4572000" y="3714750"/>
            <a:chExt cx="4216178" cy="2647950"/>
          </a:xfrm>
        </p:grpSpPr>
        <p:pic>
          <p:nvPicPr>
            <p:cNvPr id="7" name="Picture 6">
              <a:hlinkClick r:id="rId3"/>
              <a:extLst>
                <a:ext uri="{FF2B5EF4-FFF2-40B4-BE49-F238E27FC236}">
                  <a16:creationId xmlns:a16="http://schemas.microsoft.com/office/drawing/2014/main" id="{D793B109-978C-6B4A-F41E-A4A061F22D36}"/>
                </a:ext>
              </a:extLst>
            </p:cNvPr>
            <p:cNvPicPr>
              <a:picLocks noChangeAspect="1"/>
            </p:cNvPicPr>
            <p:nvPr/>
          </p:nvPicPr>
          <p:blipFill>
            <a:blip r:embed="rId4"/>
            <a:stretch>
              <a:fillRect/>
            </a:stretch>
          </p:blipFill>
          <p:spPr>
            <a:xfrm>
              <a:off x="4572000" y="3714750"/>
              <a:ext cx="4216178" cy="2647950"/>
            </a:xfrm>
            <a:prstGeom prst="rect">
              <a:avLst/>
            </a:prstGeom>
            <a:ln>
              <a:solidFill>
                <a:schemeClr val="tx1"/>
              </a:solidFill>
            </a:ln>
          </p:spPr>
        </p:pic>
        <p:pic>
          <p:nvPicPr>
            <p:cNvPr id="6" name="Picture 5">
              <a:extLst>
                <a:ext uri="{FF2B5EF4-FFF2-40B4-BE49-F238E27FC236}">
                  <a16:creationId xmlns:a16="http://schemas.microsoft.com/office/drawing/2014/main" id="{48F27D87-D504-2E76-1EB1-D52A4F8EA6B1}"/>
                </a:ext>
              </a:extLst>
            </p:cNvPr>
            <p:cNvPicPr>
              <a:picLocks noChangeAspect="1"/>
            </p:cNvPicPr>
            <p:nvPr/>
          </p:nvPicPr>
          <p:blipFill>
            <a:blip r:embed="rId5"/>
            <a:stretch>
              <a:fillRect/>
            </a:stretch>
          </p:blipFill>
          <p:spPr>
            <a:xfrm>
              <a:off x="4572000" y="5299025"/>
              <a:ext cx="1628775" cy="1028221"/>
            </a:xfrm>
            <a:prstGeom prst="rect">
              <a:avLst/>
            </a:prstGeom>
          </p:spPr>
        </p:pic>
      </p:grpSp>
      <p:sp>
        <p:nvSpPr>
          <p:cNvPr id="5" name="TextBox 4">
            <a:extLst>
              <a:ext uri="{FF2B5EF4-FFF2-40B4-BE49-F238E27FC236}">
                <a16:creationId xmlns:a16="http://schemas.microsoft.com/office/drawing/2014/main" id="{BD9DCC87-F034-AA26-354E-0F1678559FA2}"/>
              </a:ext>
            </a:extLst>
          </p:cNvPr>
          <p:cNvSpPr txBox="1"/>
          <p:nvPr/>
        </p:nvSpPr>
        <p:spPr>
          <a:xfrm>
            <a:off x="1809750" y="6403446"/>
            <a:ext cx="5867400" cy="276999"/>
          </a:xfrm>
          <a:prstGeom prst="rect">
            <a:avLst/>
          </a:prstGeom>
          <a:noFill/>
        </p:spPr>
        <p:txBody>
          <a:bodyPr wrap="square">
            <a:spAutoFit/>
          </a:bodyPr>
          <a:lstStyle/>
          <a:p>
            <a:r>
              <a:rPr lang="en-US" sz="1200" dirty="0"/>
              <a:t>https://www.arcgis.com/home/item.html?id=1d7c77f1b13c4a688bf123fd469d9792</a:t>
            </a:r>
          </a:p>
        </p:txBody>
      </p:sp>
    </p:spTree>
    <p:extLst>
      <p:ext uri="{BB962C8B-B14F-4D97-AF65-F5344CB8AC3E}">
        <p14:creationId xmlns:p14="http://schemas.microsoft.com/office/powerpoint/2010/main" val="353481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3F857-CA79-4D99-93A1-5C83D99338BD}"/>
              </a:ext>
            </a:extLst>
          </p:cNvPr>
          <p:cNvPicPr>
            <a:picLocks noChangeAspect="1"/>
          </p:cNvPicPr>
          <p:nvPr/>
        </p:nvPicPr>
        <p:blipFill>
          <a:blip r:embed="rId3"/>
          <a:stretch>
            <a:fillRect/>
          </a:stretch>
        </p:blipFill>
        <p:spPr>
          <a:xfrm>
            <a:off x="206002" y="0"/>
            <a:ext cx="6579345" cy="6858000"/>
          </a:xfrm>
          <a:prstGeom prst="rect">
            <a:avLst/>
          </a:prstGeom>
        </p:spPr>
      </p:pic>
      <p:pic>
        <p:nvPicPr>
          <p:cNvPr id="2" name="Picture 1">
            <a:extLst>
              <a:ext uri="{FF2B5EF4-FFF2-40B4-BE49-F238E27FC236}">
                <a16:creationId xmlns:a16="http://schemas.microsoft.com/office/drawing/2014/main" id="{DC52AB07-D32F-4A74-EE5A-81362E4CAAC0}"/>
              </a:ext>
            </a:extLst>
          </p:cNvPr>
          <p:cNvPicPr>
            <a:picLocks noChangeAspect="1"/>
          </p:cNvPicPr>
          <p:nvPr/>
        </p:nvPicPr>
        <p:blipFill>
          <a:blip r:embed="rId4"/>
          <a:stretch>
            <a:fillRect/>
          </a:stretch>
        </p:blipFill>
        <p:spPr>
          <a:xfrm>
            <a:off x="6550440" y="1548968"/>
            <a:ext cx="2293854" cy="2880157"/>
          </a:xfrm>
          <a:prstGeom prst="rect">
            <a:avLst/>
          </a:prstGeom>
        </p:spPr>
      </p:pic>
    </p:spTree>
    <p:extLst>
      <p:ext uri="{BB962C8B-B14F-4D97-AF65-F5344CB8AC3E}">
        <p14:creationId xmlns:p14="http://schemas.microsoft.com/office/powerpoint/2010/main" val="336019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51F4A-EDB9-E3BF-3D30-C47355AEA291}"/>
              </a:ext>
            </a:extLst>
          </p:cNvPr>
          <p:cNvPicPr>
            <a:picLocks noChangeAspect="1"/>
          </p:cNvPicPr>
          <p:nvPr/>
        </p:nvPicPr>
        <p:blipFill>
          <a:blip r:embed="rId3"/>
          <a:stretch>
            <a:fillRect/>
          </a:stretch>
        </p:blipFill>
        <p:spPr>
          <a:xfrm>
            <a:off x="2006081" y="136169"/>
            <a:ext cx="5486401" cy="2074236"/>
          </a:xfrm>
          <a:prstGeom prst="rect">
            <a:avLst/>
          </a:prstGeom>
        </p:spPr>
      </p:pic>
      <p:pic>
        <p:nvPicPr>
          <p:cNvPr id="9" name="Picture 8">
            <a:extLst>
              <a:ext uri="{FF2B5EF4-FFF2-40B4-BE49-F238E27FC236}">
                <a16:creationId xmlns:a16="http://schemas.microsoft.com/office/drawing/2014/main" id="{AD30228A-BEB6-412C-B9DB-E630B57236A8}"/>
              </a:ext>
            </a:extLst>
          </p:cNvPr>
          <p:cNvPicPr>
            <a:picLocks noChangeAspect="1"/>
          </p:cNvPicPr>
          <p:nvPr/>
        </p:nvPicPr>
        <p:blipFill>
          <a:blip r:embed="rId4"/>
          <a:stretch>
            <a:fillRect/>
          </a:stretch>
        </p:blipFill>
        <p:spPr>
          <a:xfrm>
            <a:off x="0" y="2335331"/>
            <a:ext cx="9144000" cy="3549607"/>
          </a:xfrm>
          <a:prstGeom prst="rect">
            <a:avLst/>
          </a:prstGeom>
        </p:spPr>
      </p:pic>
    </p:spTree>
    <p:extLst>
      <p:ext uri="{BB962C8B-B14F-4D97-AF65-F5344CB8AC3E}">
        <p14:creationId xmlns:p14="http://schemas.microsoft.com/office/powerpoint/2010/main" val="1414025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D9B2-2AA3-C2E0-2306-2C8A33D1D208}"/>
              </a:ext>
            </a:extLst>
          </p:cNvPr>
          <p:cNvSpPr>
            <a:spLocks noGrp="1"/>
          </p:cNvSpPr>
          <p:nvPr>
            <p:ph type="title"/>
          </p:nvPr>
        </p:nvSpPr>
        <p:spPr>
          <a:xfrm>
            <a:off x="819150" y="304800"/>
            <a:ext cx="7772400" cy="1143000"/>
          </a:xfrm>
        </p:spPr>
        <p:txBody>
          <a:bodyPr/>
          <a:lstStyle/>
          <a:p>
            <a:pPr algn="ctr"/>
            <a:r>
              <a:rPr lang="en-US" sz="4000" dirty="0">
                <a:solidFill>
                  <a:schemeClr val="tx1"/>
                </a:solidFill>
              </a:rPr>
              <a:t>Confidentiality Issues </a:t>
            </a:r>
            <a:br>
              <a:rPr lang="en-US" sz="4000" dirty="0">
                <a:solidFill>
                  <a:schemeClr val="tx1"/>
                </a:solidFill>
              </a:rPr>
            </a:br>
            <a:r>
              <a:rPr lang="en-US" sz="4000" dirty="0">
                <a:solidFill>
                  <a:schemeClr val="tx1"/>
                </a:solidFill>
              </a:rPr>
              <a:t>for Mapping Health Data </a:t>
            </a:r>
          </a:p>
        </p:txBody>
      </p:sp>
      <p:sp>
        <p:nvSpPr>
          <p:cNvPr id="3" name="Content Placeholder 2">
            <a:extLst>
              <a:ext uri="{FF2B5EF4-FFF2-40B4-BE49-F238E27FC236}">
                <a16:creationId xmlns:a16="http://schemas.microsoft.com/office/drawing/2014/main" id="{EF0D07AA-AA15-CD53-957C-DD6767B54695}"/>
              </a:ext>
            </a:extLst>
          </p:cNvPr>
          <p:cNvSpPr>
            <a:spLocks noGrp="1"/>
          </p:cNvSpPr>
          <p:nvPr>
            <p:ph idx="1"/>
          </p:nvPr>
        </p:nvSpPr>
        <p:spPr>
          <a:xfrm>
            <a:off x="471487" y="1800225"/>
            <a:ext cx="8010525" cy="2466975"/>
          </a:xfrm>
        </p:spPr>
        <p:txBody>
          <a:bodyPr/>
          <a:lstStyle/>
          <a:p>
            <a:r>
              <a:rPr lang="en-US" sz="2400" dirty="0"/>
              <a:t>It is crucial to comply with the Privacy Rule specifically when </a:t>
            </a:r>
            <a:r>
              <a:rPr lang="en-US" sz="2400" dirty="0">
                <a:solidFill>
                  <a:srgbClr val="0070C0"/>
                </a:solidFill>
              </a:rPr>
              <a:t>mapping</a:t>
            </a:r>
            <a:r>
              <a:rPr lang="en-US" sz="2400" dirty="0"/>
              <a:t> point data to maintain the confidentiality of individuals </a:t>
            </a:r>
          </a:p>
          <a:p>
            <a:r>
              <a:rPr lang="en-US" sz="2400" u="sng" dirty="0">
                <a:solidFill>
                  <a:srgbClr val="C00000"/>
                </a:solidFill>
              </a:rPr>
              <a:t>Geomasking</a:t>
            </a:r>
            <a:r>
              <a:rPr lang="en-US" sz="2400" dirty="0"/>
              <a:t> refers to additional techniques that preserve the confidentiality of individual health records.</a:t>
            </a:r>
          </a:p>
          <a:p>
            <a:pPr lvl="1"/>
            <a:r>
              <a:rPr lang="en-US" sz="2400" dirty="0"/>
              <a:t>Aggregating data </a:t>
            </a:r>
          </a:p>
          <a:p>
            <a:pPr lvl="1"/>
            <a:r>
              <a:rPr lang="en-US" sz="2400" dirty="0"/>
              <a:t>Calculating point densities or interpolating point data </a:t>
            </a:r>
          </a:p>
          <a:p>
            <a:endParaRPr lang="en-US" sz="2400" dirty="0"/>
          </a:p>
        </p:txBody>
      </p:sp>
      <p:pic>
        <p:nvPicPr>
          <p:cNvPr id="5" name="Picture 4">
            <a:extLst>
              <a:ext uri="{FF2B5EF4-FFF2-40B4-BE49-F238E27FC236}">
                <a16:creationId xmlns:a16="http://schemas.microsoft.com/office/drawing/2014/main" id="{6570A0A9-E688-0424-4944-71F01A229B85}"/>
              </a:ext>
            </a:extLst>
          </p:cNvPr>
          <p:cNvPicPr>
            <a:picLocks noChangeAspect="1"/>
          </p:cNvPicPr>
          <p:nvPr/>
        </p:nvPicPr>
        <p:blipFill>
          <a:blip r:embed="rId2"/>
          <a:stretch>
            <a:fillRect/>
          </a:stretch>
        </p:blipFill>
        <p:spPr>
          <a:xfrm>
            <a:off x="1200150" y="4697824"/>
            <a:ext cx="6408823" cy="2160176"/>
          </a:xfrm>
          <a:prstGeom prst="rect">
            <a:avLst/>
          </a:prstGeom>
        </p:spPr>
      </p:pic>
    </p:spTree>
    <p:extLst>
      <p:ext uri="{BB962C8B-B14F-4D97-AF65-F5344CB8AC3E}">
        <p14:creationId xmlns:p14="http://schemas.microsoft.com/office/powerpoint/2010/main" val="1345749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D666-66EC-D9D7-2A78-375D524362DB}"/>
              </a:ext>
            </a:extLst>
          </p:cNvPr>
          <p:cNvSpPr>
            <a:spLocks noGrp="1"/>
          </p:cNvSpPr>
          <p:nvPr>
            <p:ph type="title"/>
          </p:nvPr>
        </p:nvSpPr>
        <p:spPr>
          <a:xfrm>
            <a:off x="457200" y="304800"/>
            <a:ext cx="4038600" cy="1143000"/>
          </a:xfrm>
          <a:solidFill>
            <a:schemeClr val="accent5"/>
          </a:solidFill>
        </p:spPr>
        <p:txBody>
          <a:bodyPr/>
          <a:lstStyle/>
          <a:p>
            <a:pPr algn="ctr"/>
            <a:r>
              <a:rPr lang="en-US" sz="1200" b="0" i="0" dirty="0">
                <a:solidFill>
                  <a:srgbClr val="222222"/>
                </a:solidFill>
                <a:effectLst/>
                <a:latin typeface="Arial" panose="020B0604020202020204" pitchFamily="34" charset="0"/>
              </a:rPr>
              <a:t>Zandbergen, P.A., 2014. Ensuring confidentiality of geocoded health data: assessing geographic masking strategies for individual-level data. </a:t>
            </a:r>
            <a:r>
              <a:rPr lang="en-US" sz="1200" b="0" i="1" dirty="0">
                <a:solidFill>
                  <a:srgbClr val="222222"/>
                </a:solidFill>
                <a:effectLst/>
                <a:latin typeface="Arial" panose="020B0604020202020204" pitchFamily="34" charset="0"/>
              </a:rPr>
              <a:t>Advances in medicine</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2014</a:t>
            </a:r>
            <a:r>
              <a:rPr lang="en-US" sz="1200" b="0" i="0" dirty="0">
                <a:solidFill>
                  <a:srgbClr val="222222"/>
                </a:solidFill>
                <a:effectLst/>
                <a:latin typeface="Arial" panose="020B0604020202020204" pitchFamily="34" charset="0"/>
              </a:rPr>
              <a:t>. https://www.ncbi.nlm.nih.gov/pmc/articles/PMC4590956/</a:t>
            </a:r>
            <a:endParaRPr lang="en-US" sz="1200" dirty="0"/>
          </a:p>
        </p:txBody>
      </p:sp>
      <p:grpSp>
        <p:nvGrpSpPr>
          <p:cNvPr id="10" name="Group 9">
            <a:extLst>
              <a:ext uri="{FF2B5EF4-FFF2-40B4-BE49-F238E27FC236}">
                <a16:creationId xmlns:a16="http://schemas.microsoft.com/office/drawing/2014/main" id="{04BE525E-CECB-FAC5-518C-F5C2C787E7B7}"/>
              </a:ext>
            </a:extLst>
          </p:cNvPr>
          <p:cNvGrpSpPr/>
          <p:nvPr/>
        </p:nvGrpSpPr>
        <p:grpSpPr>
          <a:xfrm>
            <a:off x="533400" y="1524000"/>
            <a:ext cx="3744858" cy="2642175"/>
            <a:chOff x="513824" y="1600200"/>
            <a:chExt cx="4706929" cy="2905036"/>
          </a:xfrm>
        </p:grpSpPr>
        <p:pic>
          <p:nvPicPr>
            <p:cNvPr id="5" name="Picture 4">
              <a:extLst>
                <a:ext uri="{FF2B5EF4-FFF2-40B4-BE49-F238E27FC236}">
                  <a16:creationId xmlns:a16="http://schemas.microsoft.com/office/drawing/2014/main" id="{9EF638EC-B1EA-2AB6-3F79-F0F3C16D016F}"/>
                </a:ext>
              </a:extLst>
            </p:cNvPr>
            <p:cNvPicPr>
              <a:picLocks noChangeAspect="1"/>
            </p:cNvPicPr>
            <p:nvPr/>
          </p:nvPicPr>
          <p:blipFill>
            <a:blip r:embed="rId2"/>
            <a:stretch>
              <a:fillRect/>
            </a:stretch>
          </p:blipFill>
          <p:spPr>
            <a:xfrm>
              <a:off x="609600" y="1600200"/>
              <a:ext cx="4597254" cy="2295525"/>
            </a:xfrm>
            <a:prstGeom prst="rect">
              <a:avLst/>
            </a:prstGeom>
            <a:ln>
              <a:solidFill>
                <a:schemeClr val="tx1"/>
              </a:solidFill>
            </a:ln>
          </p:spPr>
        </p:pic>
        <p:sp>
          <p:nvSpPr>
            <p:cNvPr id="7" name="TextBox 6">
              <a:extLst>
                <a:ext uri="{FF2B5EF4-FFF2-40B4-BE49-F238E27FC236}">
                  <a16:creationId xmlns:a16="http://schemas.microsoft.com/office/drawing/2014/main" id="{C07DDF56-49AD-5D54-A7BC-3CC3D240AEE0}"/>
                </a:ext>
              </a:extLst>
            </p:cNvPr>
            <p:cNvSpPr txBox="1"/>
            <p:nvPr/>
          </p:nvSpPr>
          <p:spPr>
            <a:xfrm>
              <a:off x="513824" y="3862284"/>
              <a:ext cx="4706929" cy="642952"/>
            </a:xfrm>
            <a:prstGeom prst="rect">
              <a:avLst/>
            </a:prstGeom>
            <a:noFill/>
            <a:ln>
              <a:noFill/>
            </a:ln>
          </p:spPr>
          <p:txBody>
            <a:bodyPr wrap="square">
              <a:spAutoFit/>
            </a:bodyPr>
            <a:lstStyle/>
            <a:p>
              <a:pPr algn="ctr"/>
              <a:r>
                <a:rPr lang="en-US" sz="1600" dirty="0"/>
                <a:t>Spatial aggregation of individual cases using census enumeration units</a:t>
              </a:r>
            </a:p>
          </p:txBody>
        </p:sp>
      </p:grpSp>
      <p:pic>
        <p:nvPicPr>
          <p:cNvPr id="9" name="Picture 8">
            <a:extLst>
              <a:ext uri="{FF2B5EF4-FFF2-40B4-BE49-F238E27FC236}">
                <a16:creationId xmlns:a16="http://schemas.microsoft.com/office/drawing/2014/main" id="{BF2C24F6-314C-E3C0-16FD-119218697521}"/>
              </a:ext>
            </a:extLst>
          </p:cNvPr>
          <p:cNvPicPr>
            <a:picLocks noChangeAspect="1"/>
          </p:cNvPicPr>
          <p:nvPr/>
        </p:nvPicPr>
        <p:blipFill>
          <a:blip r:embed="rId3"/>
          <a:stretch>
            <a:fillRect/>
          </a:stretch>
        </p:blipFill>
        <p:spPr>
          <a:xfrm>
            <a:off x="4562475" y="76200"/>
            <a:ext cx="4352925" cy="3355997"/>
          </a:xfrm>
          <a:prstGeom prst="rect">
            <a:avLst/>
          </a:prstGeom>
          <a:ln>
            <a:solidFill>
              <a:schemeClr val="tx1"/>
            </a:solidFill>
          </a:ln>
        </p:spPr>
      </p:pic>
      <p:pic>
        <p:nvPicPr>
          <p:cNvPr id="12" name="Picture 11">
            <a:extLst>
              <a:ext uri="{FF2B5EF4-FFF2-40B4-BE49-F238E27FC236}">
                <a16:creationId xmlns:a16="http://schemas.microsoft.com/office/drawing/2014/main" id="{8543F825-D7B0-96B8-B453-9665AB9CFF3C}"/>
              </a:ext>
            </a:extLst>
          </p:cNvPr>
          <p:cNvPicPr>
            <a:picLocks noChangeAspect="1"/>
          </p:cNvPicPr>
          <p:nvPr/>
        </p:nvPicPr>
        <p:blipFill>
          <a:blip r:embed="rId4"/>
          <a:stretch>
            <a:fillRect/>
          </a:stretch>
        </p:blipFill>
        <p:spPr>
          <a:xfrm>
            <a:off x="4343400" y="3581400"/>
            <a:ext cx="4352925" cy="3153650"/>
          </a:xfrm>
          <a:prstGeom prst="rect">
            <a:avLst/>
          </a:prstGeom>
          <a:ln>
            <a:solidFill>
              <a:schemeClr val="tx1"/>
            </a:solidFill>
          </a:ln>
        </p:spPr>
      </p:pic>
      <p:sp>
        <p:nvSpPr>
          <p:cNvPr id="14" name="TextBox 13">
            <a:extLst>
              <a:ext uri="{FF2B5EF4-FFF2-40B4-BE49-F238E27FC236}">
                <a16:creationId xmlns:a16="http://schemas.microsoft.com/office/drawing/2014/main" id="{76D4BCA0-19D9-C59C-E34E-0FDBDBD3776B}"/>
              </a:ext>
            </a:extLst>
          </p:cNvPr>
          <p:cNvSpPr txBox="1"/>
          <p:nvPr/>
        </p:nvSpPr>
        <p:spPr>
          <a:xfrm>
            <a:off x="1181100" y="4342617"/>
            <a:ext cx="3086100" cy="1631216"/>
          </a:xfrm>
          <a:prstGeom prst="rect">
            <a:avLst/>
          </a:prstGeom>
          <a:noFill/>
          <a:ln>
            <a:solidFill>
              <a:schemeClr val="tx1"/>
            </a:solidFill>
          </a:ln>
        </p:spPr>
        <p:txBody>
          <a:bodyPr wrap="square">
            <a:spAutoFit/>
          </a:bodyPr>
          <a:lstStyle/>
          <a:p>
            <a:pPr algn="ctr"/>
            <a:r>
              <a:rPr lang="en-US" sz="2000" b="0" i="0" dirty="0">
                <a:solidFill>
                  <a:srgbClr val="333333"/>
                </a:solidFill>
                <a:effectLst/>
                <a:latin typeface="Cambria" panose="02040503050406030204" pitchFamily="18" charset="0"/>
              </a:rPr>
              <a:t>The red dot indicates the original location, and the blue dot is one of the many possible </a:t>
            </a:r>
            <a:r>
              <a:rPr lang="en-US" sz="2000" b="0" i="0" dirty="0">
                <a:solidFill>
                  <a:srgbClr val="C00000"/>
                </a:solidFill>
                <a:effectLst/>
                <a:latin typeface="Cambria" panose="02040503050406030204" pitchFamily="18" charset="0"/>
              </a:rPr>
              <a:t>masked</a:t>
            </a:r>
            <a:r>
              <a:rPr lang="en-US" sz="2000" b="0" i="0" dirty="0">
                <a:solidFill>
                  <a:srgbClr val="333333"/>
                </a:solidFill>
                <a:effectLst/>
                <a:latin typeface="Cambria" panose="02040503050406030204" pitchFamily="18" charset="0"/>
              </a:rPr>
              <a:t> locations.</a:t>
            </a:r>
            <a:endParaRPr lang="en-US" sz="2000" dirty="0"/>
          </a:p>
        </p:txBody>
      </p:sp>
    </p:spTree>
    <p:extLst>
      <p:ext uri="{BB962C8B-B14F-4D97-AF65-F5344CB8AC3E}">
        <p14:creationId xmlns:p14="http://schemas.microsoft.com/office/powerpoint/2010/main" val="804967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CDF3-3AB7-1E74-4821-2B239B6B2AD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DDA6B4C-F0D2-1835-8B31-D5DC725B9198}"/>
              </a:ext>
            </a:extLst>
          </p:cNvPr>
          <p:cNvPicPr>
            <a:picLocks noChangeAspect="1"/>
          </p:cNvPicPr>
          <p:nvPr/>
        </p:nvPicPr>
        <p:blipFill>
          <a:blip r:embed="rId3"/>
          <a:stretch>
            <a:fillRect/>
          </a:stretch>
        </p:blipFill>
        <p:spPr>
          <a:xfrm>
            <a:off x="457200" y="457200"/>
            <a:ext cx="7912335" cy="6096000"/>
          </a:xfrm>
          <a:prstGeom prst="rect">
            <a:avLst/>
          </a:prstGeom>
        </p:spPr>
      </p:pic>
      <p:sp>
        <p:nvSpPr>
          <p:cNvPr id="5" name="TextBox 4">
            <a:extLst>
              <a:ext uri="{FF2B5EF4-FFF2-40B4-BE49-F238E27FC236}">
                <a16:creationId xmlns:a16="http://schemas.microsoft.com/office/drawing/2014/main" id="{D4385100-2096-0B8A-4F67-B04670F4F82F}"/>
              </a:ext>
            </a:extLst>
          </p:cNvPr>
          <p:cNvSpPr txBox="1"/>
          <p:nvPr/>
        </p:nvSpPr>
        <p:spPr>
          <a:xfrm>
            <a:off x="1981200" y="6585483"/>
            <a:ext cx="4953000" cy="276999"/>
          </a:xfrm>
          <a:prstGeom prst="rect">
            <a:avLst/>
          </a:prstGeom>
          <a:noFill/>
        </p:spPr>
        <p:txBody>
          <a:bodyPr wrap="square">
            <a:spAutoFit/>
          </a:bodyPr>
          <a:lstStyle/>
          <a:p>
            <a:r>
              <a:rPr lang="en-US" sz="1200" dirty="0"/>
              <a:t>https://www.sciencedirect.com/science/article/pii/S0048969718329541</a:t>
            </a:r>
          </a:p>
        </p:txBody>
      </p:sp>
    </p:spTree>
    <p:extLst>
      <p:ext uri="{BB962C8B-B14F-4D97-AF65-F5344CB8AC3E}">
        <p14:creationId xmlns:p14="http://schemas.microsoft.com/office/powerpoint/2010/main" val="3763367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55D3-F641-EEB8-310E-F137CD6D60C4}"/>
              </a:ext>
            </a:extLst>
          </p:cNvPr>
          <p:cNvSpPr>
            <a:spLocks noGrp="1"/>
          </p:cNvSpPr>
          <p:nvPr>
            <p:ph type="title"/>
          </p:nvPr>
        </p:nvSpPr>
        <p:spPr>
          <a:xfrm>
            <a:off x="457200" y="378829"/>
            <a:ext cx="8229600" cy="1139825"/>
          </a:xfrm>
        </p:spPr>
        <p:txBody>
          <a:bodyPr/>
          <a:lstStyle/>
          <a:p>
            <a:r>
              <a:rPr lang="en-US" dirty="0"/>
              <a:t>Acknowledgements </a:t>
            </a:r>
          </a:p>
        </p:txBody>
      </p:sp>
      <p:sp>
        <p:nvSpPr>
          <p:cNvPr id="3" name="Content Placeholder 2">
            <a:extLst>
              <a:ext uri="{FF2B5EF4-FFF2-40B4-BE49-F238E27FC236}">
                <a16:creationId xmlns:a16="http://schemas.microsoft.com/office/drawing/2014/main" id="{261DD5CC-3BC1-C8DD-FD5C-1BC8293C336D}"/>
              </a:ext>
            </a:extLst>
          </p:cNvPr>
          <p:cNvSpPr>
            <a:spLocks noGrp="1"/>
          </p:cNvSpPr>
          <p:nvPr>
            <p:ph idx="1"/>
          </p:nvPr>
        </p:nvSpPr>
        <p:spPr>
          <a:xfrm>
            <a:off x="457200" y="1440633"/>
            <a:ext cx="8229600" cy="4666246"/>
          </a:xfrm>
        </p:spPr>
        <p:txBody>
          <a:bodyPr/>
          <a:lstStyle/>
          <a:p>
            <a:r>
              <a:rPr lang="en-US" sz="2400" dirty="0"/>
              <a:t>National Science Foundation </a:t>
            </a:r>
          </a:p>
          <a:p>
            <a:r>
              <a:rPr lang="en-US" sz="2400" dirty="0"/>
              <a:t>NIEHS and CIEHS</a:t>
            </a:r>
          </a:p>
          <a:p>
            <a:r>
              <a:rPr lang="en-US" sz="2400" dirty="0"/>
              <a:t>American Cancer Society (ACS)</a:t>
            </a:r>
          </a:p>
          <a:p>
            <a:r>
              <a:rPr lang="en-US" sz="2400" dirty="0"/>
              <a:t>NASA</a:t>
            </a:r>
          </a:p>
          <a:p>
            <a:r>
              <a:rPr lang="en-US" sz="2400" dirty="0"/>
              <a:t>EPA</a:t>
            </a:r>
          </a:p>
          <a:p>
            <a:r>
              <a:rPr lang="en-US" sz="2400" dirty="0"/>
              <a:t>Kentucky Cabinet for Health and Family Services</a:t>
            </a:r>
          </a:p>
          <a:p>
            <a:r>
              <a:rPr lang="en-US" sz="2400" dirty="0"/>
              <a:t>Louisville Metro</a:t>
            </a:r>
          </a:p>
          <a:p>
            <a:r>
              <a:rPr lang="en-US" sz="2400" dirty="0"/>
              <a:t>UofL Health Equity Innovation Hub </a:t>
            </a:r>
          </a:p>
          <a:p>
            <a:r>
              <a:rPr lang="en-US" sz="2400" dirty="0"/>
              <a:t>CIEHS</a:t>
            </a:r>
          </a:p>
          <a:p>
            <a:endParaRPr lang="en-US" sz="2400" dirty="0"/>
          </a:p>
        </p:txBody>
      </p:sp>
      <p:pic>
        <p:nvPicPr>
          <p:cNvPr id="4" name="Picture 3">
            <a:extLst>
              <a:ext uri="{FF2B5EF4-FFF2-40B4-BE49-F238E27FC236}">
                <a16:creationId xmlns:a16="http://schemas.microsoft.com/office/drawing/2014/main" id="{9EF16B42-DE54-A99E-1905-51995070FDB7}"/>
              </a:ext>
            </a:extLst>
          </p:cNvPr>
          <p:cNvPicPr>
            <a:picLocks noChangeAspect="1"/>
          </p:cNvPicPr>
          <p:nvPr/>
        </p:nvPicPr>
        <p:blipFill>
          <a:blip r:embed="rId2"/>
          <a:stretch>
            <a:fillRect/>
          </a:stretch>
        </p:blipFill>
        <p:spPr>
          <a:xfrm>
            <a:off x="5183644" y="612838"/>
            <a:ext cx="1451700" cy="1365235"/>
          </a:xfrm>
          <a:prstGeom prst="rect">
            <a:avLst/>
          </a:prstGeom>
        </p:spPr>
      </p:pic>
      <p:pic>
        <p:nvPicPr>
          <p:cNvPr id="5" name="Picture 4">
            <a:extLst>
              <a:ext uri="{FF2B5EF4-FFF2-40B4-BE49-F238E27FC236}">
                <a16:creationId xmlns:a16="http://schemas.microsoft.com/office/drawing/2014/main" id="{BA8D8932-1F30-C1DF-DFFD-6D5AEC40C0FB}"/>
              </a:ext>
            </a:extLst>
          </p:cNvPr>
          <p:cNvPicPr>
            <a:picLocks noChangeAspect="1"/>
          </p:cNvPicPr>
          <p:nvPr/>
        </p:nvPicPr>
        <p:blipFill>
          <a:blip r:embed="rId3"/>
          <a:stretch>
            <a:fillRect/>
          </a:stretch>
        </p:blipFill>
        <p:spPr>
          <a:xfrm>
            <a:off x="6988965" y="612838"/>
            <a:ext cx="1455250" cy="1365235"/>
          </a:xfrm>
          <a:prstGeom prst="rect">
            <a:avLst/>
          </a:prstGeom>
        </p:spPr>
      </p:pic>
      <p:pic>
        <p:nvPicPr>
          <p:cNvPr id="6" name="Picture 5">
            <a:extLst>
              <a:ext uri="{FF2B5EF4-FFF2-40B4-BE49-F238E27FC236}">
                <a16:creationId xmlns:a16="http://schemas.microsoft.com/office/drawing/2014/main" id="{14FAECF8-7296-5210-5AC1-304657E911E4}"/>
              </a:ext>
            </a:extLst>
          </p:cNvPr>
          <p:cNvPicPr>
            <a:picLocks noChangeAspect="1"/>
          </p:cNvPicPr>
          <p:nvPr/>
        </p:nvPicPr>
        <p:blipFill>
          <a:blip r:embed="rId4"/>
          <a:stretch>
            <a:fillRect/>
          </a:stretch>
        </p:blipFill>
        <p:spPr>
          <a:xfrm>
            <a:off x="1731517" y="5438002"/>
            <a:ext cx="1364378" cy="689584"/>
          </a:xfrm>
          <a:prstGeom prst="rect">
            <a:avLst/>
          </a:prstGeom>
        </p:spPr>
      </p:pic>
      <p:pic>
        <p:nvPicPr>
          <p:cNvPr id="7" name="Picture 6">
            <a:extLst>
              <a:ext uri="{FF2B5EF4-FFF2-40B4-BE49-F238E27FC236}">
                <a16:creationId xmlns:a16="http://schemas.microsoft.com/office/drawing/2014/main" id="{C6592453-557B-8DC3-D3E6-D51395DAC863}"/>
              </a:ext>
            </a:extLst>
          </p:cNvPr>
          <p:cNvPicPr>
            <a:picLocks noChangeAspect="1"/>
          </p:cNvPicPr>
          <p:nvPr/>
        </p:nvPicPr>
        <p:blipFill>
          <a:blip r:embed="rId5"/>
          <a:stretch>
            <a:fillRect/>
          </a:stretch>
        </p:blipFill>
        <p:spPr>
          <a:xfrm>
            <a:off x="7158138" y="2381356"/>
            <a:ext cx="1287634" cy="1211890"/>
          </a:xfrm>
          <a:prstGeom prst="rect">
            <a:avLst/>
          </a:prstGeom>
        </p:spPr>
      </p:pic>
      <p:pic>
        <p:nvPicPr>
          <p:cNvPr id="8" name="Picture 7">
            <a:extLst>
              <a:ext uri="{FF2B5EF4-FFF2-40B4-BE49-F238E27FC236}">
                <a16:creationId xmlns:a16="http://schemas.microsoft.com/office/drawing/2014/main" id="{9640F661-CBBE-E1D8-C45A-624C1AEB12CD}"/>
              </a:ext>
            </a:extLst>
          </p:cNvPr>
          <p:cNvPicPr>
            <a:picLocks noChangeAspect="1"/>
          </p:cNvPicPr>
          <p:nvPr/>
        </p:nvPicPr>
        <p:blipFill>
          <a:blip r:embed="rId6"/>
          <a:stretch>
            <a:fillRect/>
          </a:stretch>
        </p:blipFill>
        <p:spPr>
          <a:xfrm>
            <a:off x="7098967" y="4721604"/>
            <a:ext cx="1506409" cy="1405982"/>
          </a:xfrm>
          <a:prstGeom prst="rect">
            <a:avLst/>
          </a:prstGeom>
        </p:spPr>
      </p:pic>
      <p:pic>
        <p:nvPicPr>
          <p:cNvPr id="9" name="Picture 8">
            <a:extLst>
              <a:ext uri="{FF2B5EF4-FFF2-40B4-BE49-F238E27FC236}">
                <a16:creationId xmlns:a16="http://schemas.microsoft.com/office/drawing/2014/main" id="{BCCF4E8F-84A8-80D5-B06D-32FFA7465E08}"/>
              </a:ext>
            </a:extLst>
          </p:cNvPr>
          <p:cNvPicPr>
            <a:picLocks noChangeAspect="1"/>
          </p:cNvPicPr>
          <p:nvPr/>
        </p:nvPicPr>
        <p:blipFill>
          <a:blip r:embed="rId7"/>
          <a:stretch>
            <a:fillRect/>
          </a:stretch>
        </p:blipFill>
        <p:spPr>
          <a:xfrm>
            <a:off x="2905348" y="2898366"/>
            <a:ext cx="2381250" cy="609600"/>
          </a:xfrm>
          <a:prstGeom prst="rect">
            <a:avLst/>
          </a:prstGeom>
          <a:solidFill>
            <a:schemeClr val="accent6">
              <a:lumMod val="40000"/>
              <a:lumOff val="60000"/>
            </a:schemeClr>
          </a:solidFill>
        </p:spPr>
      </p:pic>
      <p:pic>
        <p:nvPicPr>
          <p:cNvPr id="10" name="Picture 9">
            <a:extLst>
              <a:ext uri="{FF2B5EF4-FFF2-40B4-BE49-F238E27FC236}">
                <a16:creationId xmlns:a16="http://schemas.microsoft.com/office/drawing/2014/main" id="{1D838625-2C4F-9EDC-0954-6FD0C634DF23}"/>
              </a:ext>
            </a:extLst>
          </p:cNvPr>
          <p:cNvPicPr>
            <a:picLocks noChangeAspect="1"/>
          </p:cNvPicPr>
          <p:nvPr/>
        </p:nvPicPr>
        <p:blipFill>
          <a:blip r:embed="rId8"/>
          <a:stretch>
            <a:fillRect/>
          </a:stretch>
        </p:blipFill>
        <p:spPr>
          <a:xfrm>
            <a:off x="5585835" y="2344049"/>
            <a:ext cx="1287634" cy="1211891"/>
          </a:xfrm>
          <a:prstGeom prst="rect">
            <a:avLst/>
          </a:prstGeom>
        </p:spPr>
      </p:pic>
      <p:pic>
        <p:nvPicPr>
          <p:cNvPr id="11" name="Picture 10">
            <a:extLst>
              <a:ext uri="{FF2B5EF4-FFF2-40B4-BE49-F238E27FC236}">
                <a16:creationId xmlns:a16="http://schemas.microsoft.com/office/drawing/2014/main" id="{B7C770AC-41E4-E258-E1DD-E7969E30CA25}"/>
              </a:ext>
            </a:extLst>
          </p:cNvPr>
          <p:cNvPicPr>
            <a:picLocks noChangeAspect="1"/>
          </p:cNvPicPr>
          <p:nvPr/>
        </p:nvPicPr>
        <p:blipFill>
          <a:blip r:embed="rId9"/>
          <a:stretch>
            <a:fillRect/>
          </a:stretch>
        </p:blipFill>
        <p:spPr>
          <a:xfrm>
            <a:off x="3446535" y="5128129"/>
            <a:ext cx="1364378" cy="1282515"/>
          </a:xfrm>
          <a:prstGeom prst="rect">
            <a:avLst/>
          </a:prstGeom>
        </p:spPr>
      </p:pic>
      <p:pic>
        <p:nvPicPr>
          <p:cNvPr id="12" name="Picture 11">
            <a:extLst>
              <a:ext uri="{FF2B5EF4-FFF2-40B4-BE49-F238E27FC236}">
                <a16:creationId xmlns:a16="http://schemas.microsoft.com/office/drawing/2014/main" id="{FAE057A6-E3EA-4127-260F-097FCB84F9C8}"/>
              </a:ext>
            </a:extLst>
          </p:cNvPr>
          <p:cNvPicPr>
            <a:picLocks noChangeAspect="1"/>
          </p:cNvPicPr>
          <p:nvPr/>
        </p:nvPicPr>
        <p:blipFill>
          <a:blip r:embed="rId10"/>
          <a:stretch>
            <a:fillRect/>
          </a:stretch>
        </p:blipFill>
        <p:spPr>
          <a:xfrm>
            <a:off x="5036411" y="5254262"/>
            <a:ext cx="1837058" cy="1004500"/>
          </a:xfrm>
          <a:prstGeom prst="rect">
            <a:avLst/>
          </a:prstGeom>
        </p:spPr>
      </p:pic>
    </p:spTree>
    <p:extLst>
      <p:ext uri="{BB962C8B-B14F-4D97-AF65-F5344CB8AC3E}">
        <p14:creationId xmlns:p14="http://schemas.microsoft.com/office/powerpoint/2010/main" val="125147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1"/>
          <p:cNvSpPr>
            <a:spLocks noChangeArrowheads="1"/>
          </p:cNvSpPr>
          <p:nvPr/>
        </p:nvSpPr>
        <p:spPr bwMode="auto">
          <a:xfrm>
            <a:off x="1094543" y="1224942"/>
            <a:ext cx="3114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spcBef>
                <a:spcPct val="0"/>
              </a:spcBef>
              <a:buClrTx/>
              <a:buSzTx/>
              <a:buFontTx/>
              <a:buNone/>
            </a:pPr>
            <a:r>
              <a:rPr lang="en-US" altLang="en-US" sz="2000" dirty="0">
                <a:solidFill>
                  <a:srgbClr val="C00000"/>
                </a:solidFill>
                <a:highlight>
                  <a:srgbClr val="FFFF00"/>
                </a:highlight>
                <a:latin typeface="Calibri"/>
                <a:cs typeface="Calibri" panose="020F0502020204030204" pitchFamily="34" charset="0"/>
              </a:rPr>
              <a:t>http://louisville.edu/geogeo</a:t>
            </a:r>
          </a:p>
        </p:txBody>
      </p:sp>
      <p:sp>
        <p:nvSpPr>
          <p:cNvPr id="2" name="Rectangle 1"/>
          <p:cNvSpPr/>
          <p:nvPr/>
        </p:nvSpPr>
        <p:spPr>
          <a:xfrm>
            <a:off x="4605694" y="1224942"/>
            <a:ext cx="3443763" cy="400110"/>
          </a:xfrm>
          <a:prstGeom prst="rect">
            <a:avLst/>
          </a:prstGeom>
        </p:spPr>
        <p:txBody>
          <a:bodyPr wrap="none">
            <a:spAutoFit/>
          </a:bodyPr>
          <a:lstStyle/>
          <a:p>
            <a:pPr algn="r"/>
            <a:r>
              <a:rPr lang="en-US" sz="2000" dirty="0">
                <a:solidFill>
                  <a:srgbClr val="C00000"/>
                </a:solidFill>
                <a:highlight>
                  <a:srgbClr val="FFFF00"/>
                </a:highlight>
                <a:latin typeface="Calibri"/>
                <a:cs typeface="Calibri" panose="020F0502020204030204" pitchFamily="34" charset="0"/>
              </a:rPr>
              <a:t>facebook.com/</a:t>
            </a:r>
            <a:r>
              <a:rPr lang="en-US" sz="2000" dirty="0" err="1">
                <a:solidFill>
                  <a:srgbClr val="C00000"/>
                </a:solidFill>
                <a:highlight>
                  <a:srgbClr val="FFFF00"/>
                </a:highlight>
                <a:latin typeface="Calibri"/>
                <a:cs typeface="Calibri" panose="020F0502020204030204" pitchFamily="34" charset="0"/>
              </a:rPr>
              <a:t>UofLGeography</a:t>
            </a:r>
            <a:endParaRPr lang="en-US" sz="2000" dirty="0">
              <a:solidFill>
                <a:srgbClr val="C00000"/>
              </a:solidFill>
              <a:highlight>
                <a:srgbClr val="FFFF00"/>
              </a:highlight>
              <a:latin typeface="Calibri"/>
              <a:cs typeface="Calibri" panose="020F0502020204030204" pitchFamily="34" charset="0"/>
            </a:endParaRPr>
          </a:p>
        </p:txBody>
      </p:sp>
      <p:pic>
        <p:nvPicPr>
          <p:cNvPr id="12" name="Picture 6" descr="IMG_8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51" y="1691223"/>
            <a:ext cx="8750300" cy="516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5728233" y="2124252"/>
            <a:ext cx="27714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r">
              <a:spcBef>
                <a:spcPct val="0"/>
              </a:spcBef>
              <a:buClrTx/>
              <a:buSzTx/>
              <a:buFontTx/>
              <a:buNone/>
            </a:pPr>
            <a:r>
              <a:rPr lang="en-US" altLang="en-US" sz="2400" b="1" dirty="0">
                <a:solidFill>
                  <a:srgbClr val="C00000"/>
                </a:solidFill>
                <a:latin typeface="Calibri"/>
                <a:cs typeface="Calibri"/>
              </a:rPr>
              <a:t>2</a:t>
            </a:r>
            <a:r>
              <a:rPr lang="en-US" altLang="en-US" sz="2400" b="1" baseline="30000" dirty="0">
                <a:solidFill>
                  <a:srgbClr val="C00000"/>
                </a:solidFill>
                <a:latin typeface="Calibri"/>
                <a:cs typeface="Calibri"/>
              </a:rPr>
              <a:t>nd</a:t>
            </a:r>
            <a:r>
              <a:rPr lang="en-US" altLang="en-US" sz="2400" b="1" dirty="0">
                <a:solidFill>
                  <a:srgbClr val="C00000"/>
                </a:solidFill>
                <a:latin typeface="Calibri"/>
                <a:cs typeface="Calibri"/>
              </a:rPr>
              <a:t> Floor, Lutz Hall</a:t>
            </a:r>
          </a:p>
        </p:txBody>
      </p:sp>
      <p:pic>
        <p:nvPicPr>
          <p:cNvPr id="4" name="Picture 4" descr="A picture containing text, clipart, tableware&#10;&#10;Description automatically generated">
            <a:extLst>
              <a:ext uri="{FF2B5EF4-FFF2-40B4-BE49-F238E27FC236}">
                <a16:creationId xmlns:a16="http://schemas.microsoft.com/office/drawing/2014/main" id="{F5F81559-8C10-43AE-A3CD-8282AB961609}"/>
              </a:ext>
            </a:extLst>
          </p:cNvPr>
          <p:cNvPicPr>
            <a:picLocks noChangeAspect="1"/>
          </p:cNvPicPr>
          <p:nvPr/>
        </p:nvPicPr>
        <p:blipFill>
          <a:blip r:embed="rId3"/>
          <a:stretch>
            <a:fillRect/>
          </a:stretch>
        </p:blipFill>
        <p:spPr>
          <a:xfrm>
            <a:off x="37417" y="510649"/>
            <a:ext cx="9086705" cy="604043"/>
          </a:xfrm>
          <a:prstGeom prst="rect">
            <a:avLst/>
          </a:prstGeom>
        </p:spPr>
      </p:pic>
      <p:pic>
        <p:nvPicPr>
          <p:cNvPr id="3" name="Picture 2">
            <a:extLst>
              <a:ext uri="{FF2B5EF4-FFF2-40B4-BE49-F238E27FC236}">
                <a16:creationId xmlns:a16="http://schemas.microsoft.com/office/drawing/2014/main" id="{821F81EF-9335-8E13-D850-9417EDB2FAF3}"/>
              </a:ext>
            </a:extLst>
          </p:cNvPr>
          <p:cNvPicPr>
            <a:picLocks noChangeAspect="1"/>
          </p:cNvPicPr>
          <p:nvPr/>
        </p:nvPicPr>
        <p:blipFill>
          <a:blip r:embed="rId4"/>
          <a:stretch>
            <a:fillRect/>
          </a:stretch>
        </p:blipFill>
        <p:spPr>
          <a:xfrm>
            <a:off x="1828800" y="5641503"/>
            <a:ext cx="5257800" cy="1041640"/>
          </a:xfrm>
          <a:prstGeom prst="rect">
            <a:avLst/>
          </a:prstGeom>
        </p:spPr>
      </p:pic>
      <p:pic>
        <p:nvPicPr>
          <p:cNvPr id="5" name="Picture 4">
            <a:extLst>
              <a:ext uri="{FF2B5EF4-FFF2-40B4-BE49-F238E27FC236}">
                <a16:creationId xmlns:a16="http://schemas.microsoft.com/office/drawing/2014/main" id="{E9ED000E-09E0-5DC1-00DC-637D59EB9E62}"/>
              </a:ext>
            </a:extLst>
          </p:cNvPr>
          <p:cNvPicPr>
            <a:picLocks noChangeAspect="1"/>
          </p:cNvPicPr>
          <p:nvPr/>
        </p:nvPicPr>
        <p:blipFill>
          <a:blip r:embed="rId5"/>
          <a:stretch>
            <a:fillRect/>
          </a:stretch>
        </p:blipFill>
        <p:spPr>
          <a:xfrm>
            <a:off x="6148765" y="2656076"/>
            <a:ext cx="2195524" cy="1152650"/>
          </a:xfrm>
          <a:prstGeom prst="rect">
            <a:avLst/>
          </a:prstGeom>
        </p:spPr>
      </p:pic>
    </p:spTree>
    <p:extLst>
      <p:ext uri="{BB962C8B-B14F-4D97-AF65-F5344CB8AC3E}">
        <p14:creationId xmlns:p14="http://schemas.microsoft.com/office/powerpoint/2010/main" val="35462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094" y="239065"/>
            <a:ext cx="1561662" cy="155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1" name="Rectangle 2"/>
          <p:cNvSpPr>
            <a:spLocks noChangeArrowheads="1"/>
          </p:cNvSpPr>
          <p:nvPr/>
        </p:nvSpPr>
        <p:spPr bwMode="auto">
          <a:xfrm>
            <a:off x="1468023" y="1857422"/>
            <a:ext cx="2057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en-US" altLang="en-US" sz="1500" dirty="0">
                <a:latin typeface="Tahoma"/>
                <a:ea typeface="Tahoma"/>
                <a:cs typeface="Tahoma"/>
              </a:rPr>
              <a:t>Dr. Andrew Day, Graduate Director</a:t>
            </a:r>
            <a:endParaRPr lang="en-US" altLang="en-US" sz="1500" dirty="0">
              <a:ea typeface="Tahoma" panose="020B0604030504040204" pitchFamily="34" charset="0"/>
              <a:cs typeface="Tahoma" panose="020B0604030504040204" pitchFamily="34" charset="0"/>
            </a:endParaRPr>
          </a:p>
        </p:txBody>
      </p:sp>
      <p:sp>
        <p:nvSpPr>
          <p:cNvPr id="34823" name="Rectangle 3"/>
          <p:cNvSpPr>
            <a:spLocks noChangeArrowheads="1"/>
          </p:cNvSpPr>
          <p:nvPr/>
        </p:nvSpPr>
        <p:spPr bwMode="auto">
          <a:xfrm>
            <a:off x="3191137" y="1859260"/>
            <a:ext cx="21736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en-US" altLang="en-US" sz="1500" dirty="0">
                <a:latin typeface="Tahoma"/>
                <a:ea typeface="Tahoma"/>
                <a:cs typeface="Tahoma"/>
              </a:rPr>
              <a:t>Dr. Andrea Gaughan,</a:t>
            </a:r>
            <a:endParaRPr lang="en-US" altLang="en-US" sz="1500" dirty="0">
              <a:ea typeface="Tahoma" panose="020B0604030504040204" pitchFamily="34" charset="0"/>
              <a:cs typeface="Tahoma" panose="020B0604030504040204" pitchFamily="34" charset="0"/>
            </a:endParaRPr>
          </a:p>
          <a:p>
            <a:pPr algn="ctr">
              <a:spcBef>
                <a:spcPct val="0"/>
              </a:spcBef>
              <a:buClrTx/>
              <a:buSzTx/>
              <a:buNone/>
            </a:pPr>
            <a:r>
              <a:rPr lang="en-US" altLang="en-US" sz="1500" dirty="0">
                <a:latin typeface="Tahoma"/>
                <a:ea typeface="Tahoma"/>
                <a:cs typeface="Tahoma"/>
              </a:rPr>
              <a:t>Undergraduate Director</a:t>
            </a:r>
            <a:endParaRPr lang="en-US" altLang="en-US" sz="1500" dirty="0">
              <a:ea typeface="Tahoma"/>
              <a:cs typeface="Tahoma"/>
            </a:endParaRPr>
          </a:p>
        </p:txBody>
      </p:sp>
      <p:sp>
        <p:nvSpPr>
          <p:cNvPr id="34826" name="Rectangle 4"/>
          <p:cNvSpPr>
            <a:spLocks noChangeArrowheads="1"/>
          </p:cNvSpPr>
          <p:nvPr/>
        </p:nvSpPr>
        <p:spPr bwMode="auto">
          <a:xfrm>
            <a:off x="168444" y="1899797"/>
            <a:ext cx="1472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en-US" altLang="en-US" sz="1600" dirty="0">
                <a:latin typeface="Tahoma"/>
                <a:ea typeface="Tahoma"/>
                <a:cs typeface="Tahoma"/>
              </a:rPr>
              <a:t>Dr. Wei Song, </a:t>
            </a:r>
            <a:endParaRPr lang="en-US">
              <a:latin typeface="Tahoma"/>
              <a:ea typeface="Tahoma"/>
              <a:cs typeface="Tahoma"/>
            </a:endParaRPr>
          </a:p>
          <a:p>
            <a:pPr algn="ctr">
              <a:spcBef>
                <a:spcPct val="0"/>
              </a:spcBef>
              <a:buClrTx/>
              <a:buSzTx/>
              <a:buFontTx/>
              <a:buNone/>
            </a:pPr>
            <a:r>
              <a:rPr lang="en-US" altLang="en-US" sz="1600" dirty="0">
                <a:latin typeface="Tahoma"/>
                <a:ea typeface="Tahoma"/>
                <a:cs typeface="Tahoma"/>
              </a:rPr>
              <a:t>Chair</a:t>
            </a:r>
            <a:endParaRPr lang="en-US" dirty="0">
              <a:latin typeface="Tahoma"/>
              <a:ea typeface="Tahoma"/>
              <a:cs typeface="Tahoma"/>
            </a:endParaRPr>
          </a:p>
        </p:txBody>
      </p:sp>
      <p:sp>
        <p:nvSpPr>
          <p:cNvPr id="34828" name="Rectangle 5"/>
          <p:cNvSpPr>
            <a:spLocks noChangeArrowheads="1"/>
          </p:cNvSpPr>
          <p:nvPr/>
        </p:nvSpPr>
        <p:spPr bwMode="auto">
          <a:xfrm>
            <a:off x="74189" y="4213236"/>
            <a:ext cx="19162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a:t>
            </a:r>
            <a:r>
              <a:rPr lang="en-US" altLang="en-US" sz="1600" dirty="0" err="1"/>
              <a:t>Margath</a:t>
            </a:r>
            <a:r>
              <a:rPr lang="en-US" altLang="en-US" sz="1600" dirty="0"/>
              <a:t> Walker</a:t>
            </a:r>
          </a:p>
        </p:txBody>
      </p:sp>
      <p:pic>
        <p:nvPicPr>
          <p:cNvPr id="348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33" y="140422"/>
            <a:ext cx="1247886" cy="175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30" name="Rectangle 6"/>
          <p:cNvSpPr>
            <a:spLocks noChangeArrowheads="1"/>
          </p:cNvSpPr>
          <p:nvPr/>
        </p:nvSpPr>
        <p:spPr bwMode="auto">
          <a:xfrm>
            <a:off x="7330016" y="4165383"/>
            <a:ext cx="1632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Scott Gunter</a:t>
            </a:r>
          </a:p>
        </p:txBody>
      </p:sp>
      <p:sp>
        <p:nvSpPr>
          <p:cNvPr id="34831" name="Rectangle 7"/>
          <p:cNvSpPr>
            <a:spLocks noChangeArrowheads="1"/>
          </p:cNvSpPr>
          <p:nvPr/>
        </p:nvSpPr>
        <p:spPr bwMode="auto">
          <a:xfrm>
            <a:off x="1918167" y="4213833"/>
            <a:ext cx="17441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Charlie Zhang</a:t>
            </a:r>
          </a:p>
        </p:txBody>
      </p:sp>
      <p:pic>
        <p:nvPicPr>
          <p:cNvPr id="34832" name="Picture 11" descr="Hadizade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95" y="4614215"/>
            <a:ext cx="15890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tangle 8"/>
          <p:cNvSpPr>
            <a:spLocks noChangeArrowheads="1"/>
          </p:cNvSpPr>
          <p:nvPr/>
        </p:nvSpPr>
        <p:spPr bwMode="auto">
          <a:xfrm>
            <a:off x="261051" y="6275212"/>
            <a:ext cx="1937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a:t>
            </a:r>
            <a:r>
              <a:rPr lang="en-US" altLang="en-US" sz="1600" dirty="0" err="1"/>
              <a:t>Jafar</a:t>
            </a:r>
            <a:r>
              <a:rPr lang="en-US" altLang="en-US" sz="1600" dirty="0"/>
              <a:t> </a:t>
            </a:r>
            <a:r>
              <a:rPr lang="en-US" altLang="en-US" sz="1600" dirty="0" err="1"/>
              <a:t>Hadizadeh</a:t>
            </a:r>
            <a:endParaRPr lang="en-US" altLang="en-US" sz="1600" dirty="0"/>
          </a:p>
        </p:txBody>
      </p:sp>
      <p:sp>
        <p:nvSpPr>
          <p:cNvPr id="34834" name="Rectangle 9"/>
          <p:cNvSpPr>
            <a:spLocks noChangeArrowheads="1"/>
          </p:cNvSpPr>
          <p:nvPr/>
        </p:nvSpPr>
        <p:spPr bwMode="auto">
          <a:xfrm>
            <a:off x="5339375" y="1832350"/>
            <a:ext cx="1893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Forrest Stevens</a:t>
            </a:r>
          </a:p>
        </p:txBody>
      </p:sp>
      <p:sp>
        <p:nvSpPr>
          <p:cNvPr id="34836" name="Rectangle 11"/>
          <p:cNvSpPr>
            <a:spLocks noChangeArrowheads="1"/>
          </p:cNvSpPr>
          <p:nvPr/>
        </p:nvSpPr>
        <p:spPr bwMode="auto">
          <a:xfrm>
            <a:off x="5219659" y="4212851"/>
            <a:ext cx="2007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a:t>
            </a:r>
            <a:r>
              <a:rPr lang="en-US" altLang="en-US" sz="1600" dirty="0" err="1"/>
              <a:t>Maegen</a:t>
            </a:r>
            <a:r>
              <a:rPr lang="en-US" altLang="en-US" sz="1600" dirty="0"/>
              <a:t> </a:t>
            </a:r>
            <a:r>
              <a:rPr lang="en-US" altLang="en-US" sz="1600" dirty="0" err="1"/>
              <a:t>Rochner</a:t>
            </a:r>
            <a:endParaRPr lang="en-US" altLang="en-US" sz="1600" dirty="0"/>
          </a:p>
        </p:txBody>
      </p:sp>
      <p:pic>
        <p:nvPicPr>
          <p:cNvPr id="3483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607" y="235802"/>
            <a:ext cx="1549441" cy="154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7584" y="2556722"/>
            <a:ext cx="1679962" cy="151245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0"/>
          <p:cNvSpPr>
            <a:spLocks noChangeArrowheads="1"/>
          </p:cNvSpPr>
          <p:nvPr/>
        </p:nvSpPr>
        <p:spPr bwMode="auto">
          <a:xfrm>
            <a:off x="3568164" y="4210282"/>
            <a:ext cx="1648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Dr. Jason Naylor</a:t>
            </a:r>
          </a:p>
        </p:txBody>
      </p:sp>
      <p:sp>
        <p:nvSpPr>
          <p:cNvPr id="25" name="Rectangle 10"/>
          <p:cNvSpPr>
            <a:spLocks noChangeArrowheads="1"/>
          </p:cNvSpPr>
          <p:nvPr/>
        </p:nvSpPr>
        <p:spPr bwMode="auto">
          <a:xfrm>
            <a:off x="7419490" y="1799448"/>
            <a:ext cx="15003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latin typeface="Tahoma"/>
                <a:ea typeface="Tahoma"/>
                <a:cs typeface="Tahoma"/>
              </a:rPr>
              <a:t>Dr. Carrie Mott</a:t>
            </a:r>
          </a:p>
        </p:txBody>
      </p:sp>
      <p:sp>
        <p:nvSpPr>
          <p:cNvPr id="29" name="Rectangle 10"/>
          <p:cNvSpPr>
            <a:spLocks noChangeArrowheads="1"/>
          </p:cNvSpPr>
          <p:nvPr/>
        </p:nvSpPr>
        <p:spPr bwMode="auto">
          <a:xfrm>
            <a:off x="7227645" y="6288283"/>
            <a:ext cx="1472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en-US" altLang="en-US" sz="1400" dirty="0">
                <a:latin typeface="Tahoma"/>
                <a:ea typeface="Tahoma"/>
                <a:cs typeface="Tahoma"/>
              </a:rPr>
              <a:t>Donald Biddle, </a:t>
            </a:r>
            <a:endParaRPr lang="en-US" sz="1400" dirty="0">
              <a:latin typeface="Tahoma"/>
              <a:ea typeface="Tahoma"/>
              <a:cs typeface="Tahoma"/>
            </a:endParaRPr>
          </a:p>
          <a:p>
            <a:pPr algn="ctr">
              <a:spcBef>
                <a:spcPct val="0"/>
              </a:spcBef>
              <a:buClrTx/>
              <a:buSzTx/>
              <a:buFontTx/>
              <a:buNone/>
            </a:pPr>
            <a:r>
              <a:rPr lang="en-US" altLang="en-US" sz="1400" dirty="0">
                <a:latin typeface="Tahoma"/>
                <a:ea typeface="Tahoma"/>
                <a:cs typeface="Tahoma"/>
              </a:rPr>
              <a:t>Director of CGIS</a:t>
            </a:r>
            <a:endParaRPr lang="en-US" sz="1400" dirty="0">
              <a:latin typeface="Tahoma"/>
              <a:ea typeface="Tahoma"/>
              <a:cs typeface="Tahoma"/>
            </a:endParaRPr>
          </a:p>
        </p:txBody>
      </p:sp>
      <p:pic>
        <p:nvPicPr>
          <p:cNvPr id="4" name="Picture 2" descr="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1827" y="2554763"/>
            <a:ext cx="1382238" cy="1659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0song03\AppData\Local\Temp\x10sctm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5493" y="185730"/>
            <a:ext cx="1507159" cy="16494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w0song03\AppData\Local\Temp\x10sctmp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9102" y="240427"/>
            <a:ext cx="1638541" cy="14603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w0song03\AppData\Local\Temp\x10sctmp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394" y="2550683"/>
            <a:ext cx="1410513" cy="1610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w0song03\AppData\Local\Temp\x10sctmp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5191" y="2555485"/>
            <a:ext cx="1221783" cy="16581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62994" y="2552829"/>
            <a:ext cx="1599564" cy="1576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nald J. Bidd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8239" y="4647652"/>
            <a:ext cx="1698437" cy="16780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D2D3E31F-A76C-4E5B-8E37-556EBBF065F0}"/>
              </a:ext>
            </a:extLst>
          </p:cNvPr>
          <p:cNvPicPr>
            <a:picLocks noChangeAspect="1"/>
          </p:cNvPicPr>
          <p:nvPr/>
        </p:nvPicPr>
        <p:blipFill>
          <a:blip r:embed="rId15"/>
          <a:stretch>
            <a:fillRect/>
          </a:stretch>
        </p:blipFill>
        <p:spPr>
          <a:xfrm>
            <a:off x="4932549" y="4675118"/>
            <a:ext cx="1603124" cy="1585242"/>
          </a:xfrm>
          <a:prstGeom prst="rect">
            <a:avLst/>
          </a:prstGeom>
        </p:spPr>
      </p:pic>
      <p:sp>
        <p:nvSpPr>
          <p:cNvPr id="7" name="TextBox 6">
            <a:extLst>
              <a:ext uri="{FF2B5EF4-FFF2-40B4-BE49-F238E27FC236}">
                <a16:creationId xmlns:a16="http://schemas.microsoft.com/office/drawing/2014/main" id="{4E4F6ECC-7405-4496-9383-47CDA8AF74AA}"/>
              </a:ext>
            </a:extLst>
          </p:cNvPr>
          <p:cNvSpPr txBox="1"/>
          <p:nvPr/>
        </p:nvSpPr>
        <p:spPr>
          <a:xfrm>
            <a:off x="2153823" y="62488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Tahoma"/>
                <a:ea typeface="Tahoma"/>
                <a:cs typeface="Tahoma"/>
              </a:rPr>
              <a:t>Dr. Kalpana</a:t>
            </a:r>
          </a:p>
          <a:p>
            <a:pPr algn="ctr"/>
            <a:r>
              <a:rPr lang="en-US" sz="1400" dirty="0" err="1"/>
              <a:t>Venkatasubramanian</a:t>
            </a:r>
            <a:endParaRPr lang="en-US" sz="1400" dirty="0">
              <a:ea typeface="Tahoma"/>
              <a:cs typeface="Tahoma"/>
            </a:endParaRPr>
          </a:p>
        </p:txBody>
      </p:sp>
      <p:sp>
        <p:nvSpPr>
          <p:cNvPr id="8" name="TextBox 7">
            <a:extLst>
              <a:ext uri="{FF2B5EF4-FFF2-40B4-BE49-F238E27FC236}">
                <a16:creationId xmlns:a16="http://schemas.microsoft.com/office/drawing/2014/main" id="{24760227-7E61-4B03-9465-ED5CCD9ED876}"/>
              </a:ext>
            </a:extLst>
          </p:cNvPr>
          <p:cNvSpPr txBox="1"/>
          <p:nvPr/>
        </p:nvSpPr>
        <p:spPr>
          <a:xfrm>
            <a:off x="4585902" y="627521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Tahoma"/>
                <a:ea typeface="Tahoma"/>
                <a:cs typeface="Tahoma"/>
              </a:rPr>
              <a:t>Laura Krauser, </a:t>
            </a:r>
            <a:endParaRPr lang="en-US" sz="1400" dirty="0">
              <a:ea typeface="Tahoma" pitchFamily="34" charset="0"/>
              <a:cs typeface="Tahoma" pitchFamily="34" charset="0"/>
            </a:endParaRPr>
          </a:p>
          <a:p>
            <a:pPr algn="ctr"/>
            <a:r>
              <a:rPr lang="en-US" sz="1400" dirty="0">
                <a:latin typeface="Tahoma"/>
                <a:ea typeface="Tahoma"/>
                <a:cs typeface="Tahoma"/>
              </a:rPr>
              <a:t>GIS Research Coordinator</a:t>
            </a:r>
          </a:p>
        </p:txBody>
      </p:sp>
      <p:pic>
        <p:nvPicPr>
          <p:cNvPr id="6" name="Picture 5">
            <a:extLst>
              <a:ext uri="{FF2B5EF4-FFF2-40B4-BE49-F238E27FC236}">
                <a16:creationId xmlns:a16="http://schemas.microsoft.com/office/drawing/2014/main" id="{52DFE0B4-BAED-82BB-1BF9-9B3783AD1AAB}"/>
              </a:ext>
            </a:extLst>
          </p:cNvPr>
          <p:cNvPicPr>
            <a:picLocks noChangeAspect="1"/>
          </p:cNvPicPr>
          <p:nvPr/>
        </p:nvPicPr>
        <p:blipFill rotWithShape="1">
          <a:blip r:embed="rId16"/>
          <a:srcRect l="31399" t="4578" r="24112" b="21702"/>
          <a:stretch/>
        </p:blipFill>
        <p:spPr>
          <a:xfrm>
            <a:off x="2790264" y="4628667"/>
            <a:ext cx="1447625" cy="1646545"/>
          </a:xfrm>
          <a:prstGeom prst="rect">
            <a:avLst/>
          </a:prstGeom>
        </p:spPr>
      </p:pic>
    </p:spTree>
    <p:extLst>
      <p:ext uri="{BB962C8B-B14F-4D97-AF65-F5344CB8AC3E}">
        <p14:creationId xmlns:p14="http://schemas.microsoft.com/office/powerpoint/2010/main" val="41535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58B8-319F-B31D-A1C5-049A0D88847C}"/>
              </a:ext>
            </a:extLst>
          </p:cNvPr>
          <p:cNvSpPr>
            <a:spLocks noGrp="1"/>
          </p:cNvSpPr>
          <p:nvPr>
            <p:ph type="title"/>
          </p:nvPr>
        </p:nvSpPr>
        <p:spPr>
          <a:xfrm>
            <a:off x="457200" y="349249"/>
            <a:ext cx="8229600" cy="1139825"/>
          </a:xfrm>
        </p:spPr>
        <p:txBody>
          <a:bodyPr/>
          <a:lstStyle/>
          <a:p>
            <a:r>
              <a:rPr lang="en-US" dirty="0">
                <a:solidFill>
                  <a:schemeClr val="tx1"/>
                </a:solidFill>
              </a:rPr>
              <a:t>Research Labs and Facilities</a:t>
            </a:r>
          </a:p>
        </p:txBody>
      </p:sp>
      <p:sp>
        <p:nvSpPr>
          <p:cNvPr id="3" name="Content Placeholder 2">
            <a:extLst>
              <a:ext uri="{FF2B5EF4-FFF2-40B4-BE49-F238E27FC236}">
                <a16:creationId xmlns:a16="http://schemas.microsoft.com/office/drawing/2014/main" id="{4880E175-6CD4-2653-2546-185B9D4EAD92}"/>
              </a:ext>
            </a:extLst>
          </p:cNvPr>
          <p:cNvSpPr>
            <a:spLocks noGrp="1"/>
          </p:cNvSpPr>
          <p:nvPr>
            <p:ph idx="1"/>
          </p:nvPr>
        </p:nvSpPr>
        <p:spPr>
          <a:xfrm>
            <a:off x="457200" y="1417638"/>
            <a:ext cx="4114800" cy="4530725"/>
          </a:xfrm>
        </p:spPr>
        <p:txBody>
          <a:bodyPr/>
          <a:lstStyle/>
          <a:p>
            <a:pPr algn="l">
              <a:buFont typeface="Arial" panose="020B0604020202020204" pitchFamily="34" charset="0"/>
              <a:buChar char="•"/>
            </a:pPr>
            <a:r>
              <a:rPr lang="en-US" sz="2500" b="0" i="0" dirty="0">
                <a:solidFill>
                  <a:srgbClr val="666666"/>
                </a:solidFill>
                <a:effectLst/>
                <a:latin typeface="proxima-nova"/>
              </a:rPr>
              <a:t>Center for Geographic Information Sciences (ULCGIS)</a:t>
            </a:r>
          </a:p>
          <a:p>
            <a:pPr>
              <a:buFont typeface="Arial" panose="020B0604020202020204" pitchFamily="34" charset="0"/>
              <a:buChar char="•"/>
            </a:pPr>
            <a:r>
              <a:rPr lang="en-US" sz="2500" b="0" i="0" dirty="0">
                <a:solidFill>
                  <a:srgbClr val="666666"/>
                </a:solidFill>
                <a:effectLst/>
                <a:latin typeface="proxima-nova"/>
              </a:rPr>
              <a:t>Environmental Remote Sensing Lab</a:t>
            </a:r>
          </a:p>
          <a:p>
            <a:pPr algn="l">
              <a:buFont typeface="Arial" panose="020B0604020202020204" pitchFamily="34" charset="0"/>
              <a:buChar char="•"/>
            </a:pPr>
            <a:r>
              <a:rPr lang="en-US" sz="2500" b="0" i="0" dirty="0">
                <a:solidFill>
                  <a:srgbClr val="666666"/>
                </a:solidFill>
                <a:effectLst/>
                <a:latin typeface="proxima-nova"/>
              </a:rPr>
              <a:t>Urban Heat Lab </a:t>
            </a:r>
          </a:p>
          <a:p>
            <a:pPr algn="l">
              <a:buFont typeface="Arial" panose="020B0604020202020204" pitchFamily="34" charset="0"/>
              <a:buChar char="•"/>
            </a:pPr>
            <a:r>
              <a:rPr lang="en-US" sz="2500" b="0" i="0" dirty="0">
                <a:solidFill>
                  <a:srgbClr val="666666"/>
                </a:solidFill>
                <a:effectLst/>
                <a:latin typeface="proxima-nova"/>
              </a:rPr>
              <a:t>Spatial Analysis and Modeling</a:t>
            </a:r>
          </a:p>
          <a:p>
            <a:pPr algn="l">
              <a:buFont typeface="Arial" panose="020B0604020202020204" pitchFamily="34" charset="0"/>
              <a:buChar char="•"/>
            </a:pPr>
            <a:r>
              <a:rPr lang="en-US" sz="2500" dirty="0">
                <a:solidFill>
                  <a:srgbClr val="666666"/>
                </a:solidFill>
                <a:latin typeface="proxima-nova"/>
              </a:rPr>
              <a:t>Climate change and natural disasters</a:t>
            </a:r>
          </a:p>
          <a:p>
            <a:pPr algn="l">
              <a:buFont typeface="Arial" panose="020B0604020202020204" pitchFamily="34" charset="0"/>
              <a:buChar char="•"/>
            </a:pPr>
            <a:r>
              <a:rPr lang="en-US" sz="2500" b="0" i="0" dirty="0">
                <a:solidFill>
                  <a:srgbClr val="666666"/>
                </a:solidFill>
                <a:effectLst/>
                <a:latin typeface="proxima-nova"/>
              </a:rPr>
              <a:t>Tree-Ring Lab</a:t>
            </a:r>
          </a:p>
        </p:txBody>
      </p:sp>
      <p:pic>
        <p:nvPicPr>
          <p:cNvPr id="4" name="Picture 3">
            <a:extLst>
              <a:ext uri="{FF2B5EF4-FFF2-40B4-BE49-F238E27FC236}">
                <a16:creationId xmlns:a16="http://schemas.microsoft.com/office/drawing/2014/main" id="{C915E197-536A-2757-F10E-F50F3CE19C7E}"/>
              </a:ext>
            </a:extLst>
          </p:cNvPr>
          <p:cNvPicPr>
            <a:picLocks noChangeAspect="1"/>
          </p:cNvPicPr>
          <p:nvPr/>
        </p:nvPicPr>
        <p:blipFill>
          <a:blip r:embed="rId2"/>
          <a:stretch>
            <a:fillRect/>
          </a:stretch>
        </p:blipFill>
        <p:spPr>
          <a:xfrm>
            <a:off x="4783429" y="1292235"/>
            <a:ext cx="3493796" cy="2365365"/>
          </a:xfrm>
          <a:prstGeom prst="rect">
            <a:avLst/>
          </a:prstGeom>
        </p:spPr>
      </p:pic>
      <p:pic>
        <p:nvPicPr>
          <p:cNvPr id="6" name="Picture 5">
            <a:extLst>
              <a:ext uri="{FF2B5EF4-FFF2-40B4-BE49-F238E27FC236}">
                <a16:creationId xmlns:a16="http://schemas.microsoft.com/office/drawing/2014/main" id="{2F991D61-496F-0638-9FFC-ECCBBEE47A00}"/>
              </a:ext>
            </a:extLst>
          </p:cNvPr>
          <p:cNvPicPr>
            <a:picLocks noChangeAspect="1"/>
          </p:cNvPicPr>
          <p:nvPr/>
        </p:nvPicPr>
        <p:blipFill>
          <a:blip r:embed="rId3"/>
          <a:stretch>
            <a:fillRect/>
          </a:stretch>
        </p:blipFill>
        <p:spPr>
          <a:xfrm>
            <a:off x="6407965" y="4136051"/>
            <a:ext cx="2379112" cy="1598157"/>
          </a:xfrm>
          <a:prstGeom prst="rect">
            <a:avLst/>
          </a:prstGeom>
        </p:spPr>
      </p:pic>
      <p:pic>
        <p:nvPicPr>
          <p:cNvPr id="7" name="Picture 6">
            <a:extLst>
              <a:ext uri="{FF2B5EF4-FFF2-40B4-BE49-F238E27FC236}">
                <a16:creationId xmlns:a16="http://schemas.microsoft.com/office/drawing/2014/main" id="{8B4C5629-C3D4-AD4D-F111-758D50A93F6A}"/>
              </a:ext>
            </a:extLst>
          </p:cNvPr>
          <p:cNvPicPr>
            <a:picLocks noChangeAspect="1"/>
          </p:cNvPicPr>
          <p:nvPr/>
        </p:nvPicPr>
        <p:blipFill>
          <a:blip r:embed="rId4"/>
          <a:stretch>
            <a:fillRect/>
          </a:stretch>
        </p:blipFill>
        <p:spPr>
          <a:xfrm>
            <a:off x="4572000" y="4017148"/>
            <a:ext cx="1835965" cy="1835965"/>
          </a:xfrm>
          <a:prstGeom prst="rect">
            <a:avLst/>
          </a:prstGeom>
        </p:spPr>
      </p:pic>
    </p:spTree>
    <p:extLst>
      <p:ext uri="{BB962C8B-B14F-4D97-AF65-F5344CB8AC3E}">
        <p14:creationId xmlns:p14="http://schemas.microsoft.com/office/powerpoint/2010/main" val="392041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98A6-954D-C2AB-1991-CDC436129583}"/>
              </a:ext>
            </a:extLst>
          </p:cNvPr>
          <p:cNvSpPr>
            <a:spLocks noGrp="1"/>
          </p:cNvSpPr>
          <p:nvPr>
            <p:ph type="title"/>
          </p:nvPr>
        </p:nvSpPr>
        <p:spPr>
          <a:xfrm>
            <a:off x="4922937" y="196076"/>
            <a:ext cx="3720164" cy="1993164"/>
          </a:xfrm>
        </p:spPr>
        <p:txBody>
          <a:bodyPr/>
          <a:lstStyle/>
          <a:p>
            <a:pPr algn="ctr"/>
            <a:r>
              <a:rPr lang="en-US" sz="3000" dirty="0">
                <a:solidFill>
                  <a:schemeClr val="tx1"/>
                </a:solidFill>
              </a:rPr>
              <a:t>Dr. Andrea Gaughan and team helps Louisville Metro in tackling climate change crisis</a:t>
            </a:r>
          </a:p>
        </p:txBody>
      </p:sp>
      <p:pic>
        <p:nvPicPr>
          <p:cNvPr id="3" name="Picture 2">
            <a:extLst>
              <a:ext uri="{FF2B5EF4-FFF2-40B4-BE49-F238E27FC236}">
                <a16:creationId xmlns:a16="http://schemas.microsoft.com/office/drawing/2014/main" id="{AB5AFF4B-8738-9180-862E-2BC18A3A12A2}"/>
              </a:ext>
            </a:extLst>
          </p:cNvPr>
          <p:cNvPicPr>
            <a:picLocks noChangeAspect="1"/>
          </p:cNvPicPr>
          <p:nvPr/>
        </p:nvPicPr>
        <p:blipFill>
          <a:blip r:embed="rId3"/>
          <a:stretch>
            <a:fillRect/>
          </a:stretch>
        </p:blipFill>
        <p:spPr>
          <a:xfrm>
            <a:off x="4922937" y="4088617"/>
            <a:ext cx="3492260" cy="2505606"/>
          </a:xfrm>
          <a:prstGeom prst="rect">
            <a:avLst/>
          </a:prstGeom>
        </p:spPr>
      </p:pic>
      <p:pic>
        <p:nvPicPr>
          <p:cNvPr id="4" name="Picture 3">
            <a:extLst>
              <a:ext uri="{FF2B5EF4-FFF2-40B4-BE49-F238E27FC236}">
                <a16:creationId xmlns:a16="http://schemas.microsoft.com/office/drawing/2014/main" id="{049249E9-E745-752B-C8B7-2C90F0BD5120}"/>
              </a:ext>
            </a:extLst>
          </p:cNvPr>
          <p:cNvPicPr>
            <a:picLocks noChangeAspect="1"/>
          </p:cNvPicPr>
          <p:nvPr/>
        </p:nvPicPr>
        <p:blipFill>
          <a:blip r:embed="rId4"/>
          <a:stretch>
            <a:fillRect/>
          </a:stretch>
        </p:blipFill>
        <p:spPr>
          <a:xfrm>
            <a:off x="552947" y="407830"/>
            <a:ext cx="4019053" cy="2883566"/>
          </a:xfrm>
          <a:prstGeom prst="rect">
            <a:avLst/>
          </a:prstGeom>
        </p:spPr>
      </p:pic>
      <p:pic>
        <p:nvPicPr>
          <p:cNvPr id="6" name="Picture 5">
            <a:extLst>
              <a:ext uri="{FF2B5EF4-FFF2-40B4-BE49-F238E27FC236}">
                <a16:creationId xmlns:a16="http://schemas.microsoft.com/office/drawing/2014/main" id="{61CF7A5F-199F-FC6C-E4FC-67384A4E70FE}"/>
              </a:ext>
            </a:extLst>
          </p:cNvPr>
          <p:cNvPicPr>
            <a:picLocks noChangeAspect="1"/>
          </p:cNvPicPr>
          <p:nvPr/>
        </p:nvPicPr>
        <p:blipFill>
          <a:blip r:embed="rId5"/>
          <a:stretch>
            <a:fillRect/>
          </a:stretch>
        </p:blipFill>
        <p:spPr>
          <a:xfrm>
            <a:off x="614851" y="3566605"/>
            <a:ext cx="3997610" cy="2364019"/>
          </a:xfrm>
          <a:prstGeom prst="rect">
            <a:avLst/>
          </a:prstGeom>
        </p:spPr>
      </p:pic>
      <p:pic>
        <p:nvPicPr>
          <p:cNvPr id="8" name="Picture 7">
            <a:extLst>
              <a:ext uri="{FF2B5EF4-FFF2-40B4-BE49-F238E27FC236}">
                <a16:creationId xmlns:a16="http://schemas.microsoft.com/office/drawing/2014/main" id="{8B9E9A59-B607-397B-4F8F-E0302A6B3242}"/>
              </a:ext>
            </a:extLst>
          </p:cNvPr>
          <p:cNvPicPr>
            <a:picLocks noChangeAspect="1"/>
          </p:cNvPicPr>
          <p:nvPr/>
        </p:nvPicPr>
        <p:blipFill>
          <a:blip r:embed="rId6"/>
          <a:stretch>
            <a:fillRect/>
          </a:stretch>
        </p:blipFill>
        <p:spPr>
          <a:xfrm>
            <a:off x="5175029" y="2149347"/>
            <a:ext cx="2086076" cy="1831676"/>
          </a:xfrm>
          <a:prstGeom prst="rect">
            <a:avLst/>
          </a:prstGeom>
        </p:spPr>
      </p:pic>
      <p:pic>
        <p:nvPicPr>
          <p:cNvPr id="10" name="Picture 9">
            <a:extLst>
              <a:ext uri="{FF2B5EF4-FFF2-40B4-BE49-F238E27FC236}">
                <a16:creationId xmlns:a16="http://schemas.microsoft.com/office/drawing/2014/main" id="{2D045875-6FFE-CB02-3446-3DFAA4F4735B}"/>
              </a:ext>
            </a:extLst>
          </p:cNvPr>
          <p:cNvPicPr>
            <a:picLocks noChangeAspect="1"/>
          </p:cNvPicPr>
          <p:nvPr/>
        </p:nvPicPr>
        <p:blipFill>
          <a:blip r:embed="rId7"/>
          <a:stretch>
            <a:fillRect/>
          </a:stretch>
        </p:blipFill>
        <p:spPr>
          <a:xfrm>
            <a:off x="7435547" y="3115164"/>
            <a:ext cx="1359954" cy="627671"/>
          </a:xfrm>
          <a:prstGeom prst="rect">
            <a:avLst/>
          </a:prstGeom>
        </p:spPr>
      </p:pic>
    </p:spTree>
    <p:extLst>
      <p:ext uri="{BB962C8B-B14F-4D97-AF65-F5344CB8AC3E}">
        <p14:creationId xmlns:p14="http://schemas.microsoft.com/office/powerpoint/2010/main" val="4101038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8D085-E772-F649-D11C-BE5037B872C5}"/>
              </a:ext>
            </a:extLst>
          </p:cNvPr>
          <p:cNvPicPr>
            <a:picLocks noChangeAspect="1"/>
          </p:cNvPicPr>
          <p:nvPr/>
        </p:nvPicPr>
        <p:blipFill>
          <a:blip r:embed="rId3"/>
          <a:stretch>
            <a:fillRect/>
          </a:stretch>
        </p:blipFill>
        <p:spPr>
          <a:xfrm>
            <a:off x="405668" y="3550902"/>
            <a:ext cx="5531064" cy="3087569"/>
          </a:xfrm>
          <a:prstGeom prst="rect">
            <a:avLst/>
          </a:prstGeom>
        </p:spPr>
      </p:pic>
      <p:pic>
        <p:nvPicPr>
          <p:cNvPr id="6" name="Picture 5">
            <a:extLst>
              <a:ext uri="{FF2B5EF4-FFF2-40B4-BE49-F238E27FC236}">
                <a16:creationId xmlns:a16="http://schemas.microsoft.com/office/drawing/2014/main" id="{52F677F2-0CE6-3EC3-2B99-E280BDF66B42}"/>
              </a:ext>
            </a:extLst>
          </p:cNvPr>
          <p:cNvPicPr>
            <a:picLocks noChangeAspect="1"/>
          </p:cNvPicPr>
          <p:nvPr/>
        </p:nvPicPr>
        <p:blipFill>
          <a:blip r:embed="rId4"/>
          <a:stretch>
            <a:fillRect/>
          </a:stretch>
        </p:blipFill>
        <p:spPr>
          <a:xfrm>
            <a:off x="1014901" y="99806"/>
            <a:ext cx="4790303" cy="3174157"/>
          </a:xfrm>
          <a:prstGeom prst="rect">
            <a:avLst/>
          </a:prstGeom>
        </p:spPr>
      </p:pic>
      <p:sp>
        <p:nvSpPr>
          <p:cNvPr id="2" name="Title 1">
            <a:extLst>
              <a:ext uri="{FF2B5EF4-FFF2-40B4-BE49-F238E27FC236}">
                <a16:creationId xmlns:a16="http://schemas.microsoft.com/office/drawing/2014/main" id="{99A7F5C6-9DB7-8F7B-D58B-81E862484564}"/>
              </a:ext>
            </a:extLst>
          </p:cNvPr>
          <p:cNvSpPr>
            <a:spLocks noGrp="1"/>
          </p:cNvSpPr>
          <p:nvPr>
            <p:ph type="title"/>
          </p:nvPr>
        </p:nvSpPr>
        <p:spPr>
          <a:xfrm>
            <a:off x="5972801" y="99806"/>
            <a:ext cx="2810432" cy="4994881"/>
          </a:xfrm>
          <a:solidFill>
            <a:schemeClr val="accent6">
              <a:lumMod val="20000"/>
              <a:lumOff val="80000"/>
            </a:schemeClr>
          </a:solidFill>
          <a:ln>
            <a:solidFill>
              <a:schemeClr val="accent6">
                <a:lumMod val="20000"/>
                <a:lumOff val="80000"/>
              </a:schemeClr>
            </a:solidFill>
          </a:ln>
        </p:spPr>
        <p:txBody>
          <a:bodyPr>
            <a:noAutofit/>
          </a:bodyPr>
          <a:lstStyle/>
          <a:p>
            <a:pPr algn="ctr"/>
            <a:r>
              <a:rPr lang="en-US" sz="3200" dirty="0">
                <a:solidFill>
                  <a:srgbClr val="C00000"/>
                </a:solidFill>
                <a:latin typeface="Arial" panose="020B0604020202020204" pitchFamily="34" charset="0"/>
                <a:cs typeface="Arial" panose="020B0604020202020204" pitchFamily="34" charset="0"/>
              </a:rPr>
              <a:t>Mapping urban heat - </a:t>
            </a:r>
            <a:r>
              <a:rPr lang="en-US" sz="2400" dirty="0">
                <a:solidFill>
                  <a:schemeClr val="tx1"/>
                </a:solidFill>
                <a:latin typeface="Arial" panose="020B0604020202020204" pitchFamily="34" charset="0"/>
                <a:cs typeface="Arial" panose="020B0604020202020204" pitchFamily="34" charset="0"/>
              </a:rPr>
              <a:t>DGES research team launched an unmanned aircraft system (UAS)-based thermal imaging study of a two-block radius surrounding Founders </a:t>
            </a:r>
            <a:r>
              <a:rPr lang="en-US" sz="2400" dirty="0">
                <a:solidFill>
                  <a:srgbClr val="C00000"/>
                </a:solidFill>
                <a:latin typeface="Arial" panose="020B0604020202020204" pitchFamily="34" charset="0"/>
                <a:cs typeface="Arial" panose="020B0604020202020204" pitchFamily="34" charset="0"/>
              </a:rPr>
              <a:t>Square Park in downtown Louisville. </a:t>
            </a:r>
          </a:p>
        </p:txBody>
      </p:sp>
      <p:pic>
        <p:nvPicPr>
          <p:cNvPr id="5" name="Picture 4">
            <a:extLst>
              <a:ext uri="{FF2B5EF4-FFF2-40B4-BE49-F238E27FC236}">
                <a16:creationId xmlns:a16="http://schemas.microsoft.com/office/drawing/2014/main" id="{316B7293-4C52-1B39-50DE-3C6F28B3F1FD}"/>
              </a:ext>
            </a:extLst>
          </p:cNvPr>
          <p:cNvPicPr>
            <a:picLocks noChangeAspect="1"/>
          </p:cNvPicPr>
          <p:nvPr/>
        </p:nvPicPr>
        <p:blipFill>
          <a:blip r:embed="rId5"/>
          <a:stretch>
            <a:fillRect/>
          </a:stretch>
        </p:blipFill>
        <p:spPr>
          <a:xfrm>
            <a:off x="6233115" y="5204987"/>
            <a:ext cx="2505217" cy="1503130"/>
          </a:xfrm>
          <a:prstGeom prst="rect">
            <a:avLst/>
          </a:prstGeom>
        </p:spPr>
      </p:pic>
    </p:spTree>
    <p:extLst>
      <p:ext uri="{BB962C8B-B14F-4D97-AF65-F5344CB8AC3E}">
        <p14:creationId xmlns:p14="http://schemas.microsoft.com/office/powerpoint/2010/main" val="31081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CA783-9842-43D6-1707-02656BC7B712}"/>
              </a:ext>
            </a:extLst>
          </p:cNvPr>
          <p:cNvPicPr>
            <a:picLocks noChangeAspect="1"/>
          </p:cNvPicPr>
          <p:nvPr/>
        </p:nvPicPr>
        <p:blipFill>
          <a:blip r:embed="rId3"/>
          <a:stretch>
            <a:fillRect/>
          </a:stretch>
        </p:blipFill>
        <p:spPr>
          <a:xfrm>
            <a:off x="1285164" y="461674"/>
            <a:ext cx="6766176" cy="6118513"/>
          </a:xfrm>
          <a:prstGeom prst="rect">
            <a:avLst/>
          </a:prstGeom>
        </p:spPr>
      </p:pic>
    </p:spTree>
    <p:extLst>
      <p:ext uri="{BB962C8B-B14F-4D97-AF65-F5344CB8AC3E}">
        <p14:creationId xmlns:p14="http://schemas.microsoft.com/office/powerpoint/2010/main" val="943905014"/>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AACA52A7974F4C970B2AA76B18CCBD" ma:contentTypeVersion="18" ma:contentTypeDescription="Create a new document." ma:contentTypeScope="" ma:versionID="71ab214e745605a39095a62f916de189">
  <xsd:schema xmlns:xsd="http://www.w3.org/2001/XMLSchema" xmlns:xs="http://www.w3.org/2001/XMLSchema" xmlns:p="http://schemas.microsoft.com/office/2006/metadata/properties" xmlns:ns3="f7423581-1236-4835-9e38-e941102639a2" xmlns:ns4="49e713fd-1720-4c30-b5e6-39d27413b925" targetNamespace="http://schemas.microsoft.com/office/2006/metadata/properties" ma:root="true" ma:fieldsID="9921c833df1cbec20d7219c6dcf4eeec" ns3:_="" ns4:_="">
    <xsd:import namespace="f7423581-1236-4835-9e38-e941102639a2"/>
    <xsd:import namespace="49e713fd-1720-4c30-b5e6-39d27413b9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23581-1236-4835-9e38-e941102639a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e713fd-1720-4c30-b5e6-39d27413b92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7423581-1236-4835-9e38-e941102639a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0CB3D5-7BDB-418D-9A7A-931832629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23581-1236-4835-9e38-e941102639a2"/>
    <ds:schemaRef ds:uri="49e713fd-1720-4c30-b5e6-39d27413b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3ABAA7-D996-4777-9B16-24F4D530B495}">
  <ds:schemaRefs>
    <ds:schemaRef ds:uri="http://schemas.microsoft.com/office/2006/documentManagement/types"/>
    <ds:schemaRef ds:uri="http://purl.org/dc/dcmitype/"/>
    <ds:schemaRef ds:uri="http://schemas.microsoft.com/office/2006/metadata/properties"/>
    <ds:schemaRef ds:uri="f7423581-1236-4835-9e38-e941102639a2"/>
    <ds:schemaRef ds:uri="49e713fd-1720-4c30-b5e6-39d27413b925"/>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111E9C8-D7A7-4A70-9704-0FF11C054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Edge</Template>
  <TotalTime>2960</TotalTime>
  <Words>1607</Words>
  <Application>Microsoft Office PowerPoint</Application>
  <PresentationFormat>On-screen Show (4:3)</PresentationFormat>
  <Paragraphs>160</Paragraphs>
  <Slides>38</Slides>
  <Notes>16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Edge</vt:lpstr>
      <vt:lpstr> Applications of Geotechnologies in Environmental Health Research at UofL</vt:lpstr>
      <vt:lpstr>Profiles of Presenters</vt:lpstr>
      <vt:lpstr>PowerPoint Presentation</vt:lpstr>
      <vt:lpstr>PowerPoint Presentation</vt:lpstr>
      <vt:lpstr>PowerPoint Presentation</vt:lpstr>
      <vt:lpstr>Research Labs and Facilities</vt:lpstr>
      <vt:lpstr>Dr. Andrea Gaughan and team helps Louisville Metro in tackling climate change crisis</vt:lpstr>
      <vt:lpstr>Mapping urban heat - DGES research team launched an unmanned aircraft system (UAS)-based thermal imaging study of a two-block radius surrounding Founders Square Park in downtown Louisville. </vt:lpstr>
      <vt:lpstr>PowerPoint Presentation</vt:lpstr>
      <vt:lpstr>PowerPoint Presentation</vt:lpstr>
      <vt:lpstr>Weather Meter and Air Quality Meter for Field Sampling </vt:lpstr>
      <vt:lpstr>PowerPoint Presentation</vt:lpstr>
      <vt:lpstr>Other Resources on UofL Campus </vt:lpstr>
      <vt:lpstr>PowerPoint Presentation</vt:lpstr>
      <vt:lpstr>Environmental Health Sciences  </vt:lpstr>
      <vt:lpstr>Applications of Geotechnologies in Environmental Health Research </vt:lpstr>
      <vt:lpstr>Field Sampling  in Environmental Health Research </vt:lpstr>
      <vt:lpstr>Risk Factors for Disease </vt:lpstr>
      <vt:lpstr>Environmental  Health Disparities </vt:lpstr>
      <vt:lpstr>PowerPoint Presentation</vt:lpstr>
      <vt:lpstr>Collecting Nail and PM Samples </vt:lpstr>
      <vt:lpstr>Collecting Soil &amp; Paint Samples in West End </vt:lpstr>
      <vt:lpstr>Field Investigation of Lead Poisoning in Louisville's West End</vt:lpstr>
      <vt:lpstr>Redlining and Environmental Injustice in Louisville </vt:lpstr>
      <vt:lpstr>Environmental Injustice in Exposure to Airborne Lead from TRI Facilities </vt:lpstr>
      <vt:lpstr>PowerPoint Presentation</vt:lpstr>
      <vt:lpstr>PowerPoint Presentation</vt:lpstr>
      <vt:lpstr>PowerPoint Presentation</vt:lpstr>
      <vt:lpstr>Cancer Alley in LA </vt:lpstr>
      <vt:lpstr>EPA AirToxScreen</vt:lpstr>
      <vt:lpstr>EPA’s Environmental Justice Screening </vt:lpstr>
      <vt:lpstr>Redlining and Climate Change-Induced Urban Heat  </vt:lpstr>
      <vt:lpstr>PowerPoint Presentation</vt:lpstr>
      <vt:lpstr>PowerPoint Presentation</vt:lpstr>
      <vt:lpstr>Confidentiality Issues  for Mapping Health Data </vt:lpstr>
      <vt:lpstr>Zandbergen, P.A., 2014. Ensuring confidentiality of geocoded health data: assessing geographic masking strategies for individual-level data. Advances in medicine, 2014. https://www.ncbi.nlm.nih.gov/pmc/articles/PMC4590956/</vt:lpstr>
      <vt:lpstr>PowerPoint Presentation</vt:lpstr>
      <vt:lpstr>Acknowledgements </vt:lpstr>
    </vt:vector>
  </TitlesOfParts>
  <Company>University of Louisville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Univariate Descriptive Statistics</dc:title>
  <dc:creator>song</dc:creator>
  <cp:lastModifiedBy>Zhang, Charlie</cp:lastModifiedBy>
  <cp:revision>243</cp:revision>
  <dcterms:created xsi:type="dcterms:W3CDTF">2006-12-18T17:28:07Z</dcterms:created>
  <dcterms:modified xsi:type="dcterms:W3CDTF">2024-11-20T14:54:05Z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0x01010078AACA52A7974F4C970B2AA76B18CCBD</vt:lpwstr>
  </property>
</Properties>
</file>