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1"/>
  </p:notesMasterIdLst>
  <p:sldIdLst>
    <p:sldId id="256" r:id="rId5"/>
    <p:sldId id="259" r:id="rId6"/>
    <p:sldId id="2090650217" r:id="rId7"/>
    <p:sldId id="2090650218" r:id="rId8"/>
    <p:sldId id="260" r:id="rId9"/>
    <p:sldId id="2090650247" r:id="rId10"/>
    <p:sldId id="262" r:id="rId11"/>
    <p:sldId id="261" r:id="rId12"/>
    <p:sldId id="263" r:id="rId13"/>
    <p:sldId id="2090650251" r:id="rId14"/>
    <p:sldId id="264" r:id="rId15"/>
    <p:sldId id="2090650252" r:id="rId16"/>
    <p:sldId id="2090650248" r:id="rId17"/>
    <p:sldId id="265" r:id="rId18"/>
    <p:sldId id="319" r:id="rId19"/>
    <p:sldId id="282" r:id="rId20"/>
    <p:sldId id="4931" r:id="rId21"/>
    <p:sldId id="3626" r:id="rId22"/>
    <p:sldId id="5302" r:id="rId23"/>
    <p:sldId id="288" r:id="rId24"/>
    <p:sldId id="376" r:id="rId25"/>
    <p:sldId id="2090650249" r:id="rId26"/>
    <p:sldId id="272" r:id="rId27"/>
    <p:sldId id="2090650236" r:id="rId28"/>
    <p:sldId id="2090650253" r:id="rId29"/>
    <p:sldId id="2090650254" r:id="rId30"/>
    <p:sldId id="2090650250" r:id="rId31"/>
    <p:sldId id="1222" r:id="rId32"/>
    <p:sldId id="2090650240" r:id="rId33"/>
    <p:sldId id="2090650255" r:id="rId34"/>
    <p:sldId id="2090650256" r:id="rId35"/>
    <p:sldId id="2090650257" r:id="rId36"/>
    <p:sldId id="2090650258" r:id="rId37"/>
    <p:sldId id="2090650259" r:id="rId38"/>
    <p:sldId id="1223" r:id="rId39"/>
    <p:sldId id="2090650229" r:id="rId40"/>
  </p:sldIdLst>
  <p:sldSz cx="12192000" cy="6858000"/>
  <p:notesSz cx="6858000" cy="9144000"/>
  <p:embeddedFontLst>
    <p:embeddedFont>
      <p:font typeface="Arial Narrow" panose="020B0604020202020204" pitchFamily="34" charset="0"/>
      <p:regular r:id="rId42"/>
      <p:bold r:id="rId43"/>
      <p:italic r:id="rId44"/>
      <p:boldItalic r:id="rId45"/>
    </p:embeddedFont>
    <p:embeddedFont>
      <p:font typeface="Helvetica" pitchFamily="2"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Montserrat" pitchFamily="2" charset="77"/>
      <p:regular r:id="rId54"/>
      <p:bold r:id="rId55"/>
      <p:italic r:id="rId56"/>
      <p:boldItalic r:id="rId57"/>
    </p:embeddedFont>
    <p:embeddedFont>
      <p:font typeface="Montserrat Black" panose="020F0502020204030204" pitchFamily="34" charset="0"/>
      <p:bold r:id="rId58"/>
      <p:italic r:id="rId59"/>
      <p:boldItalic r:id="rId60"/>
    </p:embeddedFont>
    <p:embeddedFont>
      <p:font typeface="Montserrat ExtraBold" panose="020F0502020204030204" pitchFamily="34" charset="0"/>
      <p:bold r:id="rId61"/>
      <p:italic r:id="rId62"/>
      <p:boldItalic r:id="rId63"/>
    </p:embeddedFont>
    <p:embeddedFont>
      <p:font typeface="Montserrat ExtraLight" panose="020F0302020204030204" pitchFamily="34" charset="0"/>
      <p:regular r:id="rId64"/>
      <p:italic r:id="rId65"/>
    </p:embeddedFont>
    <p:embeddedFont>
      <p:font typeface="Montserrat Medium" panose="020F0502020204030204" pitchFamily="34" charset="0"/>
      <p:regular r:id="rId66"/>
      <p:italic r:id="rId67"/>
    </p:embeddedFont>
    <p:embeddedFont>
      <p:font typeface="Roboto" panose="02000000000000000000" pitchFamily="2" charset="0"/>
      <p:regular r:id="rId68"/>
      <p:bold r:id="rId69"/>
      <p:italic r:id="rId70"/>
      <p:boldItalic r:id="rId71"/>
    </p:embeddedFont>
    <p:embeddedFont>
      <p:font typeface="Roboto Black" panose="02000000000000000000" pitchFamily="2" charset="0"/>
      <p:bold r:id="rId72"/>
      <p:italic r:id="rId73"/>
      <p:boldItalic r:id="rId74"/>
    </p:embeddedFont>
    <p:embeddedFont>
      <p:font typeface="Roboto Light" panose="02000000000000000000" pitchFamily="2" charset="0"/>
      <p:regular r:id="rId75"/>
      <p:italic r:id="rId76"/>
    </p:embeddedFont>
    <p:embeddedFont>
      <p:font typeface="Verdana" panose="020B060403050404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0000"/>
    <a:srgbClr val="00A8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94"/>
  </p:normalViewPr>
  <p:slideViewPr>
    <p:cSldViewPr snapToGrid="0" snapToObjects="1">
      <p:cViewPr varScale="1">
        <p:scale>
          <a:sx n="121" d="100"/>
          <a:sy n="121" d="100"/>
        </p:scale>
        <p:origin x="6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2.fntdata"/><Relationship Id="rId58" Type="http://schemas.openxmlformats.org/officeDocument/2006/relationships/font" Target="fonts/font17.fntdata"/><Relationship Id="rId74" Type="http://schemas.openxmlformats.org/officeDocument/2006/relationships/font" Target="fonts/font33.fntdata"/><Relationship Id="rId79" Type="http://schemas.openxmlformats.org/officeDocument/2006/relationships/font" Target="fonts/font38.fntdata"/><Relationship Id="rId5" Type="http://schemas.openxmlformats.org/officeDocument/2006/relationships/slide" Target="slides/slide1.xml"/><Relationship Id="rId61" Type="http://schemas.openxmlformats.org/officeDocument/2006/relationships/font" Target="fonts/font20.fntdata"/><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font" Target="fonts/font36.fntdata"/><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font" Target="fonts/font31.fntdata"/><Relationship Id="rId80" Type="http://schemas.openxmlformats.org/officeDocument/2006/relationships/font" Target="fonts/font3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font" Target="fonts/font37.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font" Target="fonts/font35.fntdata"/><Relationship Id="rId7" Type="http://schemas.openxmlformats.org/officeDocument/2006/relationships/slide" Target="slides/slide3.xml"/><Relationship Id="rId71" Type="http://schemas.openxmlformats.org/officeDocument/2006/relationships/font" Target="fonts/font3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font" Target="fonts/font4.fntdata"/><Relationship Id="rId66" Type="http://schemas.openxmlformats.org/officeDocument/2006/relationships/font" Target="fonts/font25.fntdata"/></Relationships>
</file>

<file path=ppt/diagrams/_rels/data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48DCE-68D3-4199-BDAC-630E1238A1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FE6CC0-17DD-4F97-93D9-84FD4FB37F67}">
      <dgm:prSet custT="1"/>
      <dgm:spPr/>
      <dgm:t>
        <a:bodyPr/>
        <a:lstStyle/>
        <a:p>
          <a:pPr>
            <a:lnSpc>
              <a:spcPct val="100000"/>
            </a:lnSpc>
          </a:pPr>
          <a:r>
            <a:rPr lang="en-US" sz="1600" b="1" dirty="0">
              <a:solidFill>
                <a:schemeClr val="bg2"/>
              </a:solidFill>
              <a:latin typeface="Montserrat Medium" pitchFamily="2" charset="0"/>
            </a:rPr>
            <a:t>Specific Aim 1: </a:t>
          </a:r>
          <a:r>
            <a:rPr lang="en-US" sz="1600" dirty="0">
              <a:solidFill>
                <a:schemeClr val="bg2"/>
              </a:solidFill>
              <a:latin typeface="Montserrat Medium" pitchFamily="2" charset="0"/>
            </a:rPr>
            <a:t>Develop a core of well-trained and supported early-stage clinician-investigators capable of securing grant funding to sustain UofL's commitment to research and translation to practice.</a:t>
          </a:r>
          <a:r>
            <a:rPr lang="en-US" sz="1600" i="1" dirty="0">
              <a:solidFill>
                <a:schemeClr val="bg2"/>
              </a:solidFill>
              <a:latin typeface="Montserrat Medium" pitchFamily="2" charset="0"/>
            </a:rPr>
            <a:t> </a:t>
          </a:r>
          <a:endParaRPr lang="en-US" sz="1600" dirty="0">
            <a:solidFill>
              <a:schemeClr val="bg2"/>
            </a:solidFill>
            <a:latin typeface="Montserrat Medium" pitchFamily="2" charset="0"/>
          </a:endParaRPr>
        </a:p>
      </dgm:t>
    </dgm:pt>
    <dgm:pt modelId="{4F328E73-D7A4-4954-8253-017A8B60910C}" type="parTrans" cxnId="{C3548459-4019-4AAC-901B-29216A550777}">
      <dgm:prSet/>
      <dgm:spPr/>
      <dgm:t>
        <a:bodyPr/>
        <a:lstStyle/>
        <a:p>
          <a:endParaRPr lang="en-US"/>
        </a:p>
      </dgm:t>
    </dgm:pt>
    <dgm:pt modelId="{850A8A06-9B71-4F00-9696-DC91FDD7DC4E}" type="sibTrans" cxnId="{C3548459-4019-4AAC-901B-29216A550777}">
      <dgm:prSet/>
      <dgm:spPr/>
      <dgm:t>
        <a:bodyPr/>
        <a:lstStyle/>
        <a:p>
          <a:endParaRPr lang="en-US"/>
        </a:p>
      </dgm:t>
    </dgm:pt>
    <dgm:pt modelId="{7439943D-C720-47FA-B825-1CBDA8100A7F}">
      <dgm:prSet custT="1"/>
      <dgm:spPr/>
      <dgm:t>
        <a:bodyPr/>
        <a:lstStyle/>
        <a:p>
          <a:pPr>
            <a:lnSpc>
              <a:spcPct val="100000"/>
            </a:lnSpc>
          </a:pPr>
          <a:r>
            <a:rPr lang="en-US" sz="1600" b="1" dirty="0">
              <a:solidFill>
                <a:schemeClr val="bg2"/>
              </a:solidFill>
              <a:latin typeface="Montserrat Medium" pitchFamily="2" charset="0"/>
            </a:rPr>
            <a:t>Specific Aim 2: </a:t>
          </a:r>
          <a:r>
            <a:rPr lang="en-US" sz="1600" dirty="0">
              <a:solidFill>
                <a:schemeClr val="bg2"/>
              </a:solidFill>
              <a:latin typeface="Montserrat Medium" pitchFamily="2" charset="0"/>
            </a:rPr>
            <a:t>Build interdisciplinary teams and networks of investigators to promote innovation in C&amp;T Research. </a:t>
          </a:r>
        </a:p>
      </dgm:t>
    </dgm:pt>
    <dgm:pt modelId="{E0CDF542-CBED-4393-A3A9-923513B823BC}" type="parTrans" cxnId="{7D81FD41-4849-4738-8803-9B277013C69B}">
      <dgm:prSet/>
      <dgm:spPr/>
      <dgm:t>
        <a:bodyPr/>
        <a:lstStyle/>
        <a:p>
          <a:endParaRPr lang="en-US"/>
        </a:p>
      </dgm:t>
    </dgm:pt>
    <dgm:pt modelId="{330CA08C-993F-47CF-A872-C7BA8E395E87}" type="sibTrans" cxnId="{7D81FD41-4849-4738-8803-9B277013C69B}">
      <dgm:prSet/>
      <dgm:spPr/>
      <dgm:t>
        <a:bodyPr/>
        <a:lstStyle/>
        <a:p>
          <a:endParaRPr lang="en-US"/>
        </a:p>
      </dgm:t>
    </dgm:pt>
    <dgm:pt modelId="{3A87248B-7C37-4C74-AA5A-1349344E22DF}">
      <dgm:prSet custT="1"/>
      <dgm:spPr/>
      <dgm:t>
        <a:bodyPr/>
        <a:lstStyle/>
        <a:p>
          <a:pPr>
            <a:lnSpc>
              <a:spcPct val="100000"/>
            </a:lnSpc>
          </a:pPr>
          <a:r>
            <a:rPr lang="en-US" sz="1600" b="1" dirty="0">
              <a:solidFill>
                <a:schemeClr val="bg2"/>
              </a:solidFill>
              <a:latin typeface="Montserrat Medium" pitchFamily="2" charset="0"/>
            </a:rPr>
            <a:t>Specific Aim 3: </a:t>
          </a:r>
          <a:r>
            <a:rPr lang="en-US" sz="1600" dirty="0">
              <a:solidFill>
                <a:schemeClr val="bg2"/>
              </a:solidFill>
              <a:latin typeface="Montserrat Medium" pitchFamily="2" charset="0"/>
            </a:rPr>
            <a:t>Nurture our pipeline of clinician scientists by developing C&amp;T research skills and competencies in our clinical professional students. </a:t>
          </a:r>
        </a:p>
      </dgm:t>
    </dgm:pt>
    <dgm:pt modelId="{077D36F2-9EF1-43E1-9272-25AC7181248F}" type="parTrans" cxnId="{52896969-3A37-44EF-BAE1-6E1D84701BB5}">
      <dgm:prSet/>
      <dgm:spPr/>
      <dgm:t>
        <a:bodyPr/>
        <a:lstStyle/>
        <a:p>
          <a:endParaRPr lang="en-US"/>
        </a:p>
      </dgm:t>
    </dgm:pt>
    <dgm:pt modelId="{9768F1CD-C623-4DCD-B20A-222A2243DDB1}" type="sibTrans" cxnId="{52896969-3A37-44EF-BAE1-6E1D84701BB5}">
      <dgm:prSet/>
      <dgm:spPr/>
      <dgm:t>
        <a:bodyPr/>
        <a:lstStyle/>
        <a:p>
          <a:endParaRPr lang="en-US"/>
        </a:p>
      </dgm:t>
    </dgm:pt>
    <dgm:pt modelId="{670043E3-E957-4A54-A941-AE916D313980}">
      <dgm:prSet custT="1"/>
      <dgm:spPr/>
      <dgm:t>
        <a:bodyPr/>
        <a:lstStyle/>
        <a:p>
          <a:pPr>
            <a:lnSpc>
              <a:spcPct val="100000"/>
            </a:lnSpc>
          </a:pPr>
          <a:r>
            <a:rPr lang="en-US" sz="1600" b="1" dirty="0">
              <a:solidFill>
                <a:schemeClr val="bg2"/>
              </a:solidFill>
              <a:latin typeface="Montserrat Medium" pitchFamily="2" charset="0"/>
            </a:rPr>
            <a:t>Specific Aim 4: </a:t>
          </a:r>
          <a:r>
            <a:rPr lang="en-US" sz="1600" dirty="0">
              <a:solidFill>
                <a:schemeClr val="bg2"/>
              </a:solidFill>
              <a:latin typeface="Montserrat Medium" pitchFamily="2" charset="0"/>
            </a:rPr>
            <a:t>Train clinical research coordinators and research nurses in best practices and policies and mentoring practices to better support UofL’s clinical research enterprise. </a:t>
          </a:r>
        </a:p>
      </dgm:t>
    </dgm:pt>
    <dgm:pt modelId="{455ABA40-ACEC-4526-97B4-85536ADC1F9B}" type="parTrans" cxnId="{0CD125EF-340B-4D40-B8A8-6903223F8D4D}">
      <dgm:prSet/>
      <dgm:spPr/>
      <dgm:t>
        <a:bodyPr/>
        <a:lstStyle/>
        <a:p>
          <a:endParaRPr lang="en-US"/>
        </a:p>
      </dgm:t>
    </dgm:pt>
    <dgm:pt modelId="{6F4FEEEF-DCF5-4C9A-821A-51D04D610B12}" type="sibTrans" cxnId="{0CD125EF-340B-4D40-B8A8-6903223F8D4D}">
      <dgm:prSet/>
      <dgm:spPr/>
      <dgm:t>
        <a:bodyPr/>
        <a:lstStyle/>
        <a:p>
          <a:endParaRPr lang="en-US"/>
        </a:p>
      </dgm:t>
    </dgm:pt>
    <dgm:pt modelId="{7C765886-C105-40F3-B72A-B964365F31AE}" type="pres">
      <dgm:prSet presAssocID="{26348DCE-68D3-4199-BDAC-630E1238A1A3}" presName="root" presStyleCnt="0">
        <dgm:presLayoutVars>
          <dgm:dir/>
          <dgm:resizeHandles val="exact"/>
        </dgm:presLayoutVars>
      </dgm:prSet>
      <dgm:spPr/>
    </dgm:pt>
    <dgm:pt modelId="{6D901311-AA58-442E-98BF-5FDEEF217203}" type="pres">
      <dgm:prSet presAssocID="{43FE6CC0-17DD-4F97-93D9-84FD4FB37F67}" presName="compNode" presStyleCnt="0"/>
      <dgm:spPr/>
    </dgm:pt>
    <dgm:pt modelId="{0EF74590-979D-4387-8E89-7B00BBA2FD51}" type="pres">
      <dgm:prSet presAssocID="{43FE6CC0-17DD-4F97-93D9-84FD4FB37F67}" presName="bgRect" presStyleLbl="bgShp" presStyleIdx="0" presStyleCnt="4" custLinFactNeighborX="-2440" custLinFactNeighborY="-197"/>
      <dgm:spPr>
        <a:prstGeom prst="rect">
          <a:avLst/>
        </a:prstGeom>
        <a:solidFill>
          <a:srgbClr val="AD0000"/>
        </a:solidFill>
      </dgm:spPr>
    </dgm:pt>
    <dgm:pt modelId="{8A5FA563-BB7D-4E13-A751-08C7E225807B}" type="pres">
      <dgm:prSet presAssocID="{43FE6CC0-17DD-4F97-93D9-84FD4FB37F67}" presName="iconRect" presStyleLbl="node1" presStyleIdx="0" presStyleCnt="4"/>
      <dgm:spPr>
        <a:blipFill>
          <a:blip xmlns:r="http://schemas.openxmlformats.org/officeDocument/2006/relationships" r:embed="rId1"/>
          <a:srcRect/>
          <a:stretch>
            <a:fillRect/>
          </a:stretch>
        </a:blipFill>
        <a:ln>
          <a:noFill/>
        </a:ln>
      </dgm:spPr>
    </dgm:pt>
    <dgm:pt modelId="{9E079594-0A0B-4622-86B2-37E98844C191}" type="pres">
      <dgm:prSet presAssocID="{43FE6CC0-17DD-4F97-93D9-84FD4FB37F67}" presName="spaceRect" presStyleCnt="0"/>
      <dgm:spPr/>
    </dgm:pt>
    <dgm:pt modelId="{FEF9A54B-94AF-4E69-A2A5-BE9DACABD47D}" type="pres">
      <dgm:prSet presAssocID="{43FE6CC0-17DD-4F97-93D9-84FD4FB37F67}" presName="parTx" presStyleLbl="revTx" presStyleIdx="0" presStyleCnt="4">
        <dgm:presLayoutVars>
          <dgm:chMax val="0"/>
          <dgm:chPref val="0"/>
        </dgm:presLayoutVars>
      </dgm:prSet>
      <dgm:spPr/>
    </dgm:pt>
    <dgm:pt modelId="{00DE3E48-A0F8-4DFD-AE48-A299375F7494}" type="pres">
      <dgm:prSet presAssocID="{850A8A06-9B71-4F00-9696-DC91FDD7DC4E}" presName="sibTrans" presStyleCnt="0"/>
      <dgm:spPr/>
    </dgm:pt>
    <dgm:pt modelId="{06306BF8-AF00-4719-9B8F-6358F881D361}" type="pres">
      <dgm:prSet presAssocID="{7439943D-C720-47FA-B825-1CBDA8100A7F}" presName="compNode" presStyleCnt="0"/>
      <dgm:spPr/>
    </dgm:pt>
    <dgm:pt modelId="{13DC8926-AC36-4424-8BF1-3BA52FF34C88}" type="pres">
      <dgm:prSet presAssocID="{7439943D-C720-47FA-B825-1CBDA8100A7F}" presName="bgRect" presStyleLbl="bgShp" presStyleIdx="1" presStyleCnt="4"/>
      <dgm:spPr>
        <a:prstGeom prst="rect">
          <a:avLst/>
        </a:prstGeom>
        <a:solidFill>
          <a:srgbClr val="AD0000"/>
        </a:solidFill>
      </dgm:spPr>
    </dgm:pt>
    <dgm:pt modelId="{908D1FEE-7FCC-44A3-8177-5B0319FCD9D1}" type="pres">
      <dgm:prSet presAssocID="{7439943D-C720-47FA-B825-1CBDA8100A7F}" presName="iconRect" presStyleLbl="node1" presStyleIdx="1" presStyleCnt="4"/>
      <dgm:spPr>
        <a:blipFill>
          <a:blip xmlns:r="http://schemas.openxmlformats.org/officeDocument/2006/relationships"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ln>
          <a:noFill/>
        </a:ln>
      </dgm:spPr>
    </dgm:pt>
    <dgm:pt modelId="{522A50BC-185E-4E68-8B87-E9647C356810}" type="pres">
      <dgm:prSet presAssocID="{7439943D-C720-47FA-B825-1CBDA8100A7F}" presName="spaceRect" presStyleCnt="0"/>
      <dgm:spPr/>
    </dgm:pt>
    <dgm:pt modelId="{1FA7F84F-854C-4BA8-910C-C33927D0C3C9}" type="pres">
      <dgm:prSet presAssocID="{7439943D-C720-47FA-B825-1CBDA8100A7F}" presName="parTx" presStyleLbl="revTx" presStyleIdx="1" presStyleCnt="4">
        <dgm:presLayoutVars>
          <dgm:chMax val="0"/>
          <dgm:chPref val="0"/>
        </dgm:presLayoutVars>
      </dgm:prSet>
      <dgm:spPr/>
    </dgm:pt>
    <dgm:pt modelId="{C70F025A-BEDA-42B8-A5CA-D407E5D0CB6A}" type="pres">
      <dgm:prSet presAssocID="{330CA08C-993F-47CF-A872-C7BA8E395E87}" presName="sibTrans" presStyleCnt="0"/>
      <dgm:spPr/>
    </dgm:pt>
    <dgm:pt modelId="{BD99DF61-35A9-412F-B642-C3557C81C58D}" type="pres">
      <dgm:prSet presAssocID="{3A87248B-7C37-4C74-AA5A-1349344E22DF}" presName="compNode" presStyleCnt="0"/>
      <dgm:spPr/>
    </dgm:pt>
    <dgm:pt modelId="{DA0F1927-C1E6-4D39-8B16-6378F21E5B4D}" type="pres">
      <dgm:prSet presAssocID="{3A87248B-7C37-4C74-AA5A-1349344E22DF}" presName="bgRect" presStyleLbl="bgShp" presStyleIdx="2" presStyleCnt="4"/>
      <dgm:spPr>
        <a:prstGeom prst="rect">
          <a:avLst/>
        </a:prstGeom>
        <a:solidFill>
          <a:srgbClr val="AD0000"/>
        </a:solidFill>
      </dgm:spPr>
    </dgm:pt>
    <dgm:pt modelId="{D0700C92-BE54-47D9-87BD-E34FA5060D2C}" type="pres">
      <dgm:prSet presAssocID="{3A87248B-7C37-4C74-AA5A-1349344E22DF}"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53748513-ACB5-4CA0-AFE4-8921C1AAB30B}" type="pres">
      <dgm:prSet presAssocID="{3A87248B-7C37-4C74-AA5A-1349344E22DF}" presName="spaceRect" presStyleCnt="0"/>
      <dgm:spPr/>
    </dgm:pt>
    <dgm:pt modelId="{D5987CE6-B92F-454B-89FC-55FCFA3A6039}" type="pres">
      <dgm:prSet presAssocID="{3A87248B-7C37-4C74-AA5A-1349344E22DF}" presName="parTx" presStyleLbl="revTx" presStyleIdx="2" presStyleCnt="4">
        <dgm:presLayoutVars>
          <dgm:chMax val="0"/>
          <dgm:chPref val="0"/>
        </dgm:presLayoutVars>
      </dgm:prSet>
      <dgm:spPr/>
    </dgm:pt>
    <dgm:pt modelId="{EF7FA644-1D6D-49A3-8D3B-C404E757F3ED}" type="pres">
      <dgm:prSet presAssocID="{9768F1CD-C623-4DCD-B20A-222A2243DDB1}" presName="sibTrans" presStyleCnt="0"/>
      <dgm:spPr/>
    </dgm:pt>
    <dgm:pt modelId="{D0812154-C9C6-4862-B5B1-7460C65EEC17}" type="pres">
      <dgm:prSet presAssocID="{670043E3-E957-4A54-A941-AE916D313980}" presName="compNode" presStyleCnt="0"/>
      <dgm:spPr/>
    </dgm:pt>
    <dgm:pt modelId="{330B7301-C876-4102-B617-01EA30AC5C32}" type="pres">
      <dgm:prSet presAssocID="{670043E3-E957-4A54-A941-AE916D313980}" presName="bgRect" presStyleLbl="bgShp" presStyleIdx="3" presStyleCnt="4"/>
      <dgm:spPr>
        <a:prstGeom prst="rect">
          <a:avLst/>
        </a:prstGeom>
        <a:solidFill>
          <a:srgbClr val="AD0000"/>
        </a:solidFill>
      </dgm:spPr>
    </dgm:pt>
    <dgm:pt modelId="{C14D06DB-F482-4753-A0A2-1E94FEF0CC39}" type="pres">
      <dgm:prSet presAssocID="{670043E3-E957-4A54-A941-AE916D313980}" presName="iconRect" presStyleLbl="node1" presStyleIdx="3" presStyleCnt="4"/>
      <dgm:spPr>
        <a:blipFill>
          <a:blip xmlns:r="http://schemas.openxmlformats.org/officeDocument/2006/relationships" r:embed="rId6"/>
          <a:srcRect/>
          <a:stretch>
            <a:fillRect l="-34000" r="-34000"/>
          </a:stretch>
        </a:blipFill>
        <a:ln>
          <a:noFill/>
        </a:ln>
      </dgm:spPr>
    </dgm:pt>
    <dgm:pt modelId="{980B8417-B9C9-43DF-B40A-63ADF6A48E40}" type="pres">
      <dgm:prSet presAssocID="{670043E3-E957-4A54-A941-AE916D313980}" presName="spaceRect" presStyleCnt="0"/>
      <dgm:spPr/>
    </dgm:pt>
    <dgm:pt modelId="{864194EA-E35D-43C6-B4D1-23BFB230AC8D}" type="pres">
      <dgm:prSet presAssocID="{670043E3-E957-4A54-A941-AE916D313980}" presName="parTx" presStyleLbl="revTx" presStyleIdx="3" presStyleCnt="4">
        <dgm:presLayoutVars>
          <dgm:chMax val="0"/>
          <dgm:chPref val="0"/>
        </dgm:presLayoutVars>
      </dgm:prSet>
      <dgm:spPr/>
    </dgm:pt>
  </dgm:ptLst>
  <dgm:cxnLst>
    <dgm:cxn modelId="{5472AE11-9CFF-4A71-AD83-0794C98D540A}" type="presOf" srcId="{3A87248B-7C37-4C74-AA5A-1349344E22DF}" destId="{D5987CE6-B92F-454B-89FC-55FCFA3A6039}" srcOrd="0" destOrd="0" presId="urn:microsoft.com/office/officeart/2018/2/layout/IconVerticalSolidList"/>
    <dgm:cxn modelId="{803D9534-FCC0-4C25-BCB3-0212C1678B8F}" type="presOf" srcId="{26348DCE-68D3-4199-BDAC-630E1238A1A3}" destId="{7C765886-C105-40F3-B72A-B964365F31AE}" srcOrd="0" destOrd="0" presId="urn:microsoft.com/office/officeart/2018/2/layout/IconVerticalSolidList"/>
    <dgm:cxn modelId="{7D81FD41-4849-4738-8803-9B277013C69B}" srcId="{26348DCE-68D3-4199-BDAC-630E1238A1A3}" destId="{7439943D-C720-47FA-B825-1CBDA8100A7F}" srcOrd="1" destOrd="0" parTransId="{E0CDF542-CBED-4393-A3A9-923513B823BC}" sibTransId="{330CA08C-993F-47CF-A872-C7BA8E395E87}"/>
    <dgm:cxn modelId="{2749E744-C714-4A67-B27D-BFF3615DC845}" type="presOf" srcId="{670043E3-E957-4A54-A941-AE916D313980}" destId="{864194EA-E35D-43C6-B4D1-23BFB230AC8D}" srcOrd="0" destOrd="0" presId="urn:microsoft.com/office/officeart/2018/2/layout/IconVerticalSolidList"/>
    <dgm:cxn modelId="{C3548459-4019-4AAC-901B-29216A550777}" srcId="{26348DCE-68D3-4199-BDAC-630E1238A1A3}" destId="{43FE6CC0-17DD-4F97-93D9-84FD4FB37F67}" srcOrd="0" destOrd="0" parTransId="{4F328E73-D7A4-4954-8253-017A8B60910C}" sibTransId="{850A8A06-9B71-4F00-9696-DC91FDD7DC4E}"/>
    <dgm:cxn modelId="{52896969-3A37-44EF-BAE1-6E1D84701BB5}" srcId="{26348DCE-68D3-4199-BDAC-630E1238A1A3}" destId="{3A87248B-7C37-4C74-AA5A-1349344E22DF}" srcOrd="2" destOrd="0" parTransId="{077D36F2-9EF1-43E1-9272-25AC7181248F}" sibTransId="{9768F1CD-C623-4DCD-B20A-222A2243DDB1}"/>
    <dgm:cxn modelId="{5E12527B-0D8C-442F-80FA-C96F26DCE82C}" type="presOf" srcId="{43FE6CC0-17DD-4F97-93D9-84FD4FB37F67}" destId="{FEF9A54B-94AF-4E69-A2A5-BE9DACABD47D}" srcOrd="0" destOrd="0" presId="urn:microsoft.com/office/officeart/2018/2/layout/IconVerticalSolidList"/>
    <dgm:cxn modelId="{6A889089-0AB3-45F7-82E4-FFAD7FD7E2D3}" type="presOf" srcId="{7439943D-C720-47FA-B825-1CBDA8100A7F}" destId="{1FA7F84F-854C-4BA8-910C-C33927D0C3C9}" srcOrd="0" destOrd="0" presId="urn:microsoft.com/office/officeart/2018/2/layout/IconVerticalSolidList"/>
    <dgm:cxn modelId="{0CD125EF-340B-4D40-B8A8-6903223F8D4D}" srcId="{26348DCE-68D3-4199-BDAC-630E1238A1A3}" destId="{670043E3-E957-4A54-A941-AE916D313980}" srcOrd="3" destOrd="0" parTransId="{455ABA40-ACEC-4526-97B4-85536ADC1F9B}" sibTransId="{6F4FEEEF-DCF5-4C9A-821A-51D04D610B12}"/>
    <dgm:cxn modelId="{BD652034-41EE-4643-A268-352C4BA80212}" type="presParOf" srcId="{7C765886-C105-40F3-B72A-B964365F31AE}" destId="{6D901311-AA58-442E-98BF-5FDEEF217203}" srcOrd="0" destOrd="0" presId="urn:microsoft.com/office/officeart/2018/2/layout/IconVerticalSolidList"/>
    <dgm:cxn modelId="{7A0F42B0-36C5-49CC-B8FB-ADB329FEC53A}" type="presParOf" srcId="{6D901311-AA58-442E-98BF-5FDEEF217203}" destId="{0EF74590-979D-4387-8E89-7B00BBA2FD51}" srcOrd="0" destOrd="0" presId="urn:microsoft.com/office/officeart/2018/2/layout/IconVerticalSolidList"/>
    <dgm:cxn modelId="{33D0D354-0763-4D66-82DC-E015711D14B8}" type="presParOf" srcId="{6D901311-AA58-442E-98BF-5FDEEF217203}" destId="{8A5FA563-BB7D-4E13-A751-08C7E225807B}" srcOrd="1" destOrd="0" presId="urn:microsoft.com/office/officeart/2018/2/layout/IconVerticalSolidList"/>
    <dgm:cxn modelId="{3073E776-1D85-4A3E-AC14-784E9FC4D7B6}" type="presParOf" srcId="{6D901311-AA58-442E-98BF-5FDEEF217203}" destId="{9E079594-0A0B-4622-86B2-37E98844C191}" srcOrd="2" destOrd="0" presId="urn:microsoft.com/office/officeart/2018/2/layout/IconVerticalSolidList"/>
    <dgm:cxn modelId="{5AC29A02-065A-4895-97DE-4C1FA7D68CA1}" type="presParOf" srcId="{6D901311-AA58-442E-98BF-5FDEEF217203}" destId="{FEF9A54B-94AF-4E69-A2A5-BE9DACABD47D}" srcOrd="3" destOrd="0" presId="urn:microsoft.com/office/officeart/2018/2/layout/IconVerticalSolidList"/>
    <dgm:cxn modelId="{84365785-532E-4D19-8A07-540C54D8058E}" type="presParOf" srcId="{7C765886-C105-40F3-B72A-B964365F31AE}" destId="{00DE3E48-A0F8-4DFD-AE48-A299375F7494}" srcOrd="1" destOrd="0" presId="urn:microsoft.com/office/officeart/2018/2/layout/IconVerticalSolidList"/>
    <dgm:cxn modelId="{990CE3E6-45FE-4568-8AF7-C1FC65C446E7}" type="presParOf" srcId="{7C765886-C105-40F3-B72A-B964365F31AE}" destId="{06306BF8-AF00-4719-9B8F-6358F881D361}" srcOrd="2" destOrd="0" presId="urn:microsoft.com/office/officeart/2018/2/layout/IconVerticalSolidList"/>
    <dgm:cxn modelId="{9484A646-B8E1-4A87-992F-E2EFBD18C246}" type="presParOf" srcId="{06306BF8-AF00-4719-9B8F-6358F881D361}" destId="{13DC8926-AC36-4424-8BF1-3BA52FF34C88}" srcOrd="0" destOrd="0" presId="urn:microsoft.com/office/officeart/2018/2/layout/IconVerticalSolidList"/>
    <dgm:cxn modelId="{DE261B39-EBDD-4F8E-ACB6-9535B84169AE}" type="presParOf" srcId="{06306BF8-AF00-4719-9B8F-6358F881D361}" destId="{908D1FEE-7FCC-44A3-8177-5B0319FCD9D1}" srcOrd="1" destOrd="0" presId="urn:microsoft.com/office/officeart/2018/2/layout/IconVerticalSolidList"/>
    <dgm:cxn modelId="{7E012A20-7C29-41DB-8974-40AA097517A8}" type="presParOf" srcId="{06306BF8-AF00-4719-9B8F-6358F881D361}" destId="{522A50BC-185E-4E68-8B87-E9647C356810}" srcOrd="2" destOrd="0" presId="urn:microsoft.com/office/officeart/2018/2/layout/IconVerticalSolidList"/>
    <dgm:cxn modelId="{64176951-8B28-4F18-B9FE-B6F33C954A02}" type="presParOf" srcId="{06306BF8-AF00-4719-9B8F-6358F881D361}" destId="{1FA7F84F-854C-4BA8-910C-C33927D0C3C9}" srcOrd="3" destOrd="0" presId="urn:microsoft.com/office/officeart/2018/2/layout/IconVerticalSolidList"/>
    <dgm:cxn modelId="{A1F92A01-97AD-4A01-95C9-6A445D2F8465}" type="presParOf" srcId="{7C765886-C105-40F3-B72A-B964365F31AE}" destId="{C70F025A-BEDA-42B8-A5CA-D407E5D0CB6A}" srcOrd="3" destOrd="0" presId="urn:microsoft.com/office/officeart/2018/2/layout/IconVerticalSolidList"/>
    <dgm:cxn modelId="{2C6D3DAF-41A7-4491-BCCD-3F4A08D3FC08}" type="presParOf" srcId="{7C765886-C105-40F3-B72A-B964365F31AE}" destId="{BD99DF61-35A9-412F-B642-C3557C81C58D}" srcOrd="4" destOrd="0" presId="urn:microsoft.com/office/officeart/2018/2/layout/IconVerticalSolidList"/>
    <dgm:cxn modelId="{CC08233D-C1A3-46D2-B197-2DB85695CA33}" type="presParOf" srcId="{BD99DF61-35A9-412F-B642-C3557C81C58D}" destId="{DA0F1927-C1E6-4D39-8B16-6378F21E5B4D}" srcOrd="0" destOrd="0" presId="urn:microsoft.com/office/officeart/2018/2/layout/IconVerticalSolidList"/>
    <dgm:cxn modelId="{D2E888C6-267B-4DC3-A69C-AD5F5301E4A5}" type="presParOf" srcId="{BD99DF61-35A9-412F-B642-C3557C81C58D}" destId="{D0700C92-BE54-47D9-87BD-E34FA5060D2C}" srcOrd="1" destOrd="0" presId="urn:microsoft.com/office/officeart/2018/2/layout/IconVerticalSolidList"/>
    <dgm:cxn modelId="{947FFB63-1D64-441C-AC6D-8D7096F6FB69}" type="presParOf" srcId="{BD99DF61-35A9-412F-B642-C3557C81C58D}" destId="{53748513-ACB5-4CA0-AFE4-8921C1AAB30B}" srcOrd="2" destOrd="0" presId="urn:microsoft.com/office/officeart/2018/2/layout/IconVerticalSolidList"/>
    <dgm:cxn modelId="{D45DFE3D-D6F7-468F-A49E-55F4C39E18A3}" type="presParOf" srcId="{BD99DF61-35A9-412F-B642-C3557C81C58D}" destId="{D5987CE6-B92F-454B-89FC-55FCFA3A6039}" srcOrd="3" destOrd="0" presId="urn:microsoft.com/office/officeart/2018/2/layout/IconVerticalSolidList"/>
    <dgm:cxn modelId="{AAFB7EA4-BCC6-4C64-9CC5-74A92887B28E}" type="presParOf" srcId="{7C765886-C105-40F3-B72A-B964365F31AE}" destId="{EF7FA644-1D6D-49A3-8D3B-C404E757F3ED}" srcOrd="5" destOrd="0" presId="urn:microsoft.com/office/officeart/2018/2/layout/IconVerticalSolidList"/>
    <dgm:cxn modelId="{BA70BE02-1CC7-4E70-9D7B-D33690E4C0EF}" type="presParOf" srcId="{7C765886-C105-40F3-B72A-B964365F31AE}" destId="{D0812154-C9C6-4862-B5B1-7460C65EEC17}" srcOrd="6" destOrd="0" presId="urn:microsoft.com/office/officeart/2018/2/layout/IconVerticalSolidList"/>
    <dgm:cxn modelId="{240EE538-411F-4620-BC6F-F5D9424C0E57}" type="presParOf" srcId="{D0812154-C9C6-4862-B5B1-7460C65EEC17}" destId="{330B7301-C876-4102-B617-01EA30AC5C32}" srcOrd="0" destOrd="0" presId="urn:microsoft.com/office/officeart/2018/2/layout/IconVerticalSolidList"/>
    <dgm:cxn modelId="{C6994892-C340-4508-BC26-17E0F2EDCC9B}" type="presParOf" srcId="{D0812154-C9C6-4862-B5B1-7460C65EEC17}" destId="{C14D06DB-F482-4753-A0A2-1E94FEF0CC39}" srcOrd="1" destOrd="0" presId="urn:microsoft.com/office/officeart/2018/2/layout/IconVerticalSolidList"/>
    <dgm:cxn modelId="{F031F4D4-AD0C-4D70-9D08-9B4074928614}" type="presParOf" srcId="{D0812154-C9C6-4862-B5B1-7460C65EEC17}" destId="{980B8417-B9C9-43DF-B40A-63ADF6A48E40}" srcOrd="2" destOrd="0" presId="urn:microsoft.com/office/officeart/2018/2/layout/IconVerticalSolidList"/>
    <dgm:cxn modelId="{5A362963-6D17-4712-87E4-A75B88CEFB26}" type="presParOf" srcId="{D0812154-C9C6-4862-B5B1-7460C65EEC17}" destId="{864194EA-E35D-43C6-B4D1-23BFB230AC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74590-979D-4387-8E89-7B00BBA2FD51}">
      <dsp:nvSpPr>
        <dsp:cNvPr id="0" name=""/>
        <dsp:cNvSpPr/>
      </dsp:nvSpPr>
      <dsp:spPr>
        <a:xfrm>
          <a:off x="0" y="2181"/>
          <a:ext cx="10238659" cy="886570"/>
        </a:xfrm>
        <a:prstGeom prst="rect">
          <a:avLst/>
        </a:prstGeom>
        <a:solidFill>
          <a:srgbClr val="AD0000"/>
        </a:solidFill>
        <a:ln>
          <a:noFill/>
        </a:ln>
        <a:effectLst/>
      </dsp:spPr>
      <dsp:style>
        <a:lnRef idx="0">
          <a:scrgbClr r="0" g="0" b="0"/>
        </a:lnRef>
        <a:fillRef idx="1">
          <a:scrgbClr r="0" g="0" b="0"/>
        </a:fillRef>
        <a:effectRef idx="0">
          <a:scrgbClr r="0" g="0" b="0"/>
        </a:effectRef>
        <a:fontRef idx="minor"/>
      </dsp:style>
    </dsp:sp>
    <dsp:sp modelId="{8A5FA563-BB7D-4E13-A751-08C7E225807B}">
      <dsp:nvSpPr>
        <dsp:cNvPr id="0" name=""/>
        <dsp:cNvSpPr/>
      </dsp:nvSpPr>
      <dsp:spPr>
        <a:xfrm>
          <a:off x="268187" y="203406"/>
          <a:ext cx="488090" cy="487613"/>
        </a:xfrm>
        <a:prstGeom prst="rect">
          <a:avLst/>
        </a:prstGeom>
        <a:blipFill>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F9A54B-94AF-4E69-A2A5-BE9DACABD47D}">
      <dsp:nvSpPr>
        <dsp:cNvPr id="0" name=""/>
        <dsp:cNvSpPr/>
      </dsp:nvSpPr>
      <dsp:spPr>
        <a:xfrm>
          <a:off x="1024465" y="3928"/>
          <a:ext cx="9198416" cy="91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61" tIns="96761" rIns="96761" bIns="96761"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2"/>
              </a:solidFill>
              <a:latin typeface="Montserrat Medium" pitchFamily="2" charset="0"/>
            </a:rPr>
            <a:t>Specific Aim 1: </a:t>
          </a:r>
          <a:r>
            <a:rPr lang="en-US" sz="1600" kern="1200" dirty="0">
              <a:solidFill>
                <a:schemeClr val="bg2"/>
              </a:solidFill>
              <a:latin typeface="Montserrat Medium" pitchFamily="2" charset="0"/>
            </a:rPr>
            <a:t>Develop a core of well-trained and supported early-stage clinician-investigators capable of securing grant funding to sustain UofL's commitment to research and translation to practice.</a:t>
          </a:r>
          <a:r>
            <a:rPr lang="en-US" sz="1600" i="1" kern="1200" dirty="0">
              <a:solidFill>
                <a:schemeClr val="bg2"/>
              </a:solidFill>
              <a:latin typeface="Montserrat Medium" pitchFamily="2" charset="0"/>
            </a:rPr>
            <a:t> </a:t>
          </a:r>
          <a:endParaRPr lang="en-US" sz="1600" kern="1200" dirty="0">
            <a:solidFill>
              <a:schemeClr val="bg2"/>
            </a:solidFill>
            <a:latin typeface="Montserrat Medium" pitchFamily="2" charset="0"/>
          </a:endParaRPr>
        </a:p>
      </dsp:txBody>
      <dsp:txXfrm>
        <a:off x="1024465" y="3928"/>
        <a:ext cx="9198416" cy="914275"/>
      </dsp:txXfrm>
    </dsp:sp>
    <dsp:sp modelId="{13DC8926-AC36-4424-8BF1-3BA52FF34C88}">
      <dsp:nvSpPr>
        <dsp:cNvPr id="0" name=""/>
        <dsp:cNvSpPr/>
      </dsp:nvSpPr>
      <dsp:spPr>
        <a:xfrm>
          <a:off x="0" y="1146773"/>
          <a:ext cx="10238659" cy="886570"/>
        </a:xfrm>
        <a:prstGeom prst="rect">
          <a:avLst/>
        </a:prstGeom>
        <a:solidFill>
          <a:srgbClr val="AD0000"/>
        </a:solidFill>
        <a:ln>
          <a:noFill/>
        </a:ln>
        <a:effectLst/>
      </dsp:spPr>
      <dsp:style>
        <a:lnRef idx="0">
          <a:scrgbClr r="0" g="0" b="0"/>
        </a:lnRef>
        <a:fillRef idx="1">
          <a:scrgbClr r="0" g="0" b="0"/>
        </a:fillRef>
        <a:effectRef idx="0">
          <a:scrgbClr r="0" g="0" b="0"/>
        </a:effectRef>
        <a:fontRef idx="minor"/>
      </dsp:style>
    </dsp:sp>
    <dsp:sp modelId="{908D1FEE-7FCC-44A3-8177-5B0319FCD9D1}">
      <dsp:nvSpPr>
        <dsp:cNvPr id="0" name=""/>
        <dsp:cNvSpPr/>
      </dsp:nvSpPr>
      <dsp:spPr>
        <a:xfrm>
          <a:off x="268187" y="1346251"/>
          <a:ext cx="488090" cy="487613"/>
        </a:xfrm>
        <a:prstGeom prst="rect">
          <a:avLst/>
        </a:prstGeom>
        <a:blipFill>
          <a:blip xmlns:r="http://schemas.openxmlformats.org/officeDocument/2006/relationships"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A7F84F-854C-4BA8-910C-C33927D0C3C9}">
      <dsp:nvSpPr>
        <dsp:cNvPr id="0" name=""/>
        <dsp:cNvSpPr/>
      </dsp:nvSpPr>
      <dsp:spPr>
        <a:xfrm>
          <a:off x="1024465" y="1146773"/>
          <a:ext cx="9198416" cy="91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61" tIns="96761" rIns="96761" bIns="96761"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2"/>
              </a:solidFill>
              <a:latin typeface="Montserrat Medium" pitchFamily="2" charset="0"/>
            </a:rPr>
            <a:t>Specific Aim 2: </a:t>
          </a:r>
          <a:r>
            <a:rPr lang="en-US" sz="1600" kern="1200" dirty="0">
              <a:solidFill>
                <a:schemeClr val="bg2"/>
              </a:solidFill>
              <a:latin typeface="Montserrat Medium" pitchFamily="2" charset="0"/>
            </a:rPr>
            <a:t>Build interdisciplinary teams and networks of investigators to promote innovation in C&amp;T Research. </a:t>
          </a:r>
        </a:p>
      </dsp:txBody>
      <dsp:txXfrm>
        <a:off x="1024465" y="1146773"/>
        <a:ext cx="9198416" cy="914275"/>
      </dsp:txXfrm>
    </dsp:sp>
    <dsp:sp modelId="{DA0F1927-C1E6-4D39-8B16-6378F21E5B4D}">
      <dsp:nvSpPr>
        <dsp:cNvPr id="0" name=""/>
        <dsp:cNvSpPr/>
      </dsp:nvSpPr>
      <dsp:spPr>
        <a:xfrm>
          <a:off x="0" y="2289617"/>
          <a:ext cx="10238659" cy="886570"/>
        </a:xfrm>
        <a:prstGeom prst="rect">
          <a:avLst/>
        </a:prstGeom>
        <a:solidFill>
          <a:srgbClr val="AD0000"/>
        </a:solidFill>
        <a:ln>
          <a:noFill/>
        </a:ln>
        <a:effectLst/>
      </dsp:spPr>
      <dsp:style>
        <a:lnRef idx="0">
          <a:scrgbClr r="0" g="0" b="0"/>
        </a:lnRef>
        <a:fillRef idx="1">
          <a:scrgbClr r="0" g="0" b="0"/>
        </a:fillRef>
        <a:effectRef idx="0">
          <a:scrgbClr r="0" g="0" b="0"/>
        </a:effectRef>
        <a:fontRef idx="minor"/>
      </dsp:style>
    </dsp:sp>
    <dsp:sp modelId="{D0700C92-BE54-47D9-87BD-E34FA5060D2C}">
      <dsp:nvSpPr>
        <dsp:cNvPr id="0" name=""/>
        <dsp:cNvSpPr/>
      </dsp:nvSpPr>
      <dsp:spPr>
        <a:xfrm>
          <a:off x="268187" y="2489096"/>
          <a:ext cx="488090" cy="487613"/>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87CE6-B92F-454B-89FC-55FCFA3A6039}">
      <dsp:nvSpPr>
        <dsp:cNvPr id="0" name=""/>
        <dsp:cNvSpPr/>
      </dsp:nvSpPr>
      <dsp:spPr>
        <a:xfrm>
          <a:off x="1024465" y="2289617"/>
          <a:ext cx="9198416" cy="91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61" tIns="96761" rIns="96761" bIns="96761"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2"/>
              </a:solidFill>
              <a:latin typeface="Montserrat Medium" pitchFamily="2" charset="0"/>
            </a:rPr>
            <a:t>Specific Aim 3: </a:t>
          </a:r>
          <a:r>
            <a:rPr lang="en-US" sz="1600" kern="1200" dirty="0">
              <a:solidFill>
                <a:schemeClr val="bg2"/>
              </a:solidFill>
              <a:latin typeface="Montserrat Medium" pitchFamily="2" charset="0"/>
            </a:rPr>
            <a:t>Nurture our pipeline of clinician scientists by developing C&amp;T research skills and competencies in our clinical professional students. </a:t>
          </a:r>
        </a:p>
      </dsp:txBody>
      <dsp:txXfrm>
        <a:off x="1024465" y="2289617"/>
        <a:ext cx="9198416" cy="914275"/>
      </dsp:txXfrm>
    </dsp:sp>
    <dsp:sp modelId="{330B7301-C876-4102-B617-01EA30AC5C32}">
      <dsp:nvSpPr>
        <dsp:cNvPr id="0" name=""/>
        <dsp:cNvSpPr/>
      </dsp:nvSpPr>
      <dsp:spPr>
        <a:xfrm>
          <a:off x="0" y="3432462"/>
          <a:ext cx="10238659" cy="886570"/>
        </a:xfrm>
        <a:prstGeom prst="rect">
          <a:avLst/>
        </a:prstGeom>
        <a:solidFill>
          <a:srgbClr val="AD0000"/>
        </a:solidFill>
        <a:ln>
          <a:noFill/>
        </a:ln>
        <a:effectLst/>
      </dsp:spPr>
      <dsp:style>
        <a:lnRef idx="0">
          <a:scrgbClr r="0" g="0" b="0"/>
        </a:lnRef>
        <a:fillRef idx="1">
          <a:scrgbClr r="0" g="0" b="0"/>
        </a:fillRef>
        <a:effectRef idx="0">
          <a:scrgbClr r="0" g="0" b="0"/>
        </a:effectRef>
        <a:fontRef idx="minor"/>
      </dsp:style>
    </dsp:sp>
    <dsp:sp modelId="{C14D06DB-F482-4753-A0A2-1E94FEF0CC39}">
      <dsp:nvSpPr>
        <dsp:cNvPr id="0" name=""/>
        <dsp:cNvSpPr/>
      </dsp:nvSpPr>
      <dsp:spPr>
        <a:xfrm>
          <a:off x="268187" y="3631941"/>
          <a:ext cx="488090" cy="487613"/>
        </a:xfrm>
        <a:prstGeom prst="rect">
          <a:avLst/>
        </a:prstGeom>
        <a:blipFill>
          <a:blip xmlns:r="http://schemas.openxmlformats.org/officeDocument/2006/relationships" r:embed="rId6"/>
          <a:srcRect/>
          <a:stretch>
            <a:fillRect l="-34000" r="-3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4194EA-E35D-43C6-B4D1-23BFB230AC8D}">
      <dsp:nvSpPr>
        <dsp:cNvPr id="0" name=""/>
        <dsp:cNvSpPr/>
      </dsp:nvSpPr>
      <dsp:spPr>
        <a:xfrm>
          <a:off x="1024465" y="3432462"/>
          <a:ext cx="9198416" cy="914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61" tIns="96761" rIns="96761" bIns="96761"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bg2"/>
              </a:solidFill>
              <a:latin typeface="Montserrat Medium" pitchFamily="2" charset="0"/>
            </a:rPr>
            <a:t>Specific Aim 4: </a:t>
          </a:r>
          <a:r>
            <a:rPr lang="en-US" sz="1600" kern="1200" dirty="0">
              <a:solidFill>
                <a:schemeClr val="bg2"/>
              </a:solidFill>
              <a:latin typeface="Montserrat Medium" pitchFamily="2" charset="0"/>
            </a:rPr>
            <a:t>Train clinical research coordinators and research nurses in best practices and policies and mentoring practices to better support UofL’s clinical research enterprise. </a:t>
          </a:r>
        </a:p>
      </dsp:txBody>
      <dsp:txXfrm>
        <a:off x="1024465" y="3432462"/>
        <a:ext cx="9198416" cy="9142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69326-70C9-6C47-8981-D033506BECD1}" type="datetimeFigureOut">
              <a:rPr lang="en-US" smtClean="0"/>
              <a:t>5/18/25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BA2C7-06B3-2A4E-A5BA-50A480BB457E}" type="slidenum">
              <a:rPr lang="en-US" smtClean="0"/>
              <a:t>‹#›</a:t>
            </a:fld>
            <a:endParaRPr lang="en-US"/>
          </a:p>
        </p:txBody>
      </p:sp>
    </p:spTree>
    <p:extLst>
      <p:ext uri="{BB962C8B-B14F-4D97-AF65-F5344CB8AC3E}">
        <p14:creationId xmlns:p14="http://schemas.microsoft.com/office/powerpoint/2010/main" val="45226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333E-360E-44C6-99D0-51771A65A220}" type="slidenum">
              <a:rPr lang="en-US" smtClean="0"/>
              <a:t>15</a:t>
            </a:fld>
            <a:endParaRPr lang="en-US"/>
          </a:p>
        </p:txBody>
      </p:sp>
    </p:spTree>
    <p:extLst>
      <p:ext uri="{BB962C8B-B14F-4D97-AF65-F5344CB8AC3E}">
        <p14:creationId xmlns:p14="http://schemas.microsoft.com/office/powerpoint/2010/main" val="344558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16</a:t>
            </a:fld>
            <a:endParaRPr lang="en-US" altLang="ru-RU" dirty="0"/>
          </a:p>
        </p:txBody>
      </p:sp>
    </p:spTree>
    <p:extLst>
      <p:ext uri="{BB962C8B-B14F-4D97-AF65-F5344CB8AC3E}">
        <p14:creationId xmlns:p14="http://schemas.microsoft.com/office/powerpoint/2010/main" val="376403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pPr>
              <a:defRPr/>
            </a:pPr>
            <a:fld id="{13174689-BECC-4390-B3B9-306A17FD432A}" type="slidenum">
              <a:rPr lang="en-US" altLang="ru-RU" smtClean="0"/>
              <a:pPr>
                <a:defRPr/>
              </a:pPr>
              <a:t>17</a:t>
            </a:fld>
            <a:endParaRPr lang="en-US" altLang="ru-RU" dirty="0"/>
          </a:p>
        </p:txBody>
      </p:sp>
    </p:spTree>
    <p:extLst>
      <p:ext uri="{BB962C8B-B14F-4D97-AF65-F5344CB8AC3E}">
        <p14:creationId xmlns:p14="http://schemas.microsoft.com/office/powerpoint/2010/main" val="341829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321740-3104-46AD-9892-655F3A7F4A4E}" type="slidenum">
              <a:rPr lang="en-US" smtClean="0"/>
              <a:t>23</a:t>
            </a:fld>
            <a:endParaRPr lang="en-US" dirty="0"/>
          </a:p>
        </p:txBody>
      </p:sp>
    </p:spTree>
    <p:extLst>
      <p:ext uri="{BB962C8B-B14F-4D97-AF65-F5344CB8AC3E}">
        <p14:creationId xmlns:p14="http://schemas.microsoft.com/office/powerpoint/2010/main" val="226656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1239838"/>
            <a:ext cx="5486400" cy="3086100"/>
          </a:xfrm>
        </p:spPr>
      </p:sp>
      <p:sp>
        <p:nvSpPr>
          <p:cNvPr id="3" name="Notes Placeholder 2"/>
          <p:cNvSpPr>
            <a:spLocks noGrp="1"/>
          </p:cNvSpPr>
          <p:nvPr>
            <p:ph type="body" idx="1"/>
          </p:nvPr>
        </p:nvSpPr>
        <p:spPr>
          <a:xfrm>
            <a:off x="234669" y="4400550"/>
            <a:ext cx="6481719" cy="3600450"/>
          </a:xfrm>
        </p:spPr>
        <p:txBody>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CEOC team will overcome these barriers to health lifestyle choices &amp; participation to CTR by strengthening existing and forming new community partnerships.</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core-leaders and community partners will co-create a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CAB</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with the mission to co-identify, co-prioritize, and co-translate community health needs/research ideas using community-engaged approaches.</a:t>
            </a:r>
          </a:p>
          <a:p>
            <a:pPr marL="0" marR="0">
              <a:lnSpc>
                <a:spcPct val="107000"/>
              </a:lnSpc>
              <a:spcBef>
                <a:spcPts val="0"/>
              </a:spcBef>
              <a:spcAft>
                <a:spcPts val="80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We will also co-host CKES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to build community trust and engage in multi-directional communication in an inclusive, culturally sensitive, and language-appropriate manner. This will provide the basis for an engaged community integrated into C&amp;T research with researchers who value and use community inputs in their research as well as translate their research findings back to the community to improve health outcomes.</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will also have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community liaisons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including (CHRC, CHW, public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hlth</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/community student assistants), to coordinate a new LCTRC e-cohort to streamline participant recruitment, enrollment, consent, survey data collection, as well as access to data from both wearable activity trackers and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eHR</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records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mydatahelps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tabLst>
                <a:tab pos="228600" algn="l"/>
              </a:tabLst>
            </a:pPr>
            <a:endParaRPr lang="en-US" sz="1800" kern="1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7321740-3104-46AD-9892-655F3A7F4A4E}" type="slidenum">
              <a:rPr lang="en-US" smtClean="0"/>
              <a:t>28</a:t>
            </a:fld>
            <a:endParaRPr lang="en-US" dirty="0"/>
          </a:p>
        </p:txBody>
      </p:sp>
      <p:pic>
        <p:nvPicPr>
          <p:cNvPr id="6" name="Picture 5">
            <a:extLst>
              <a:ext uri="{FF2B5EF4-FFF2-40B4-BE49-F238E27FC236}">
                <a16:creationId xmlns:a16="http://schemas.microsoft.com/office/drawing/2014/main" id="{4F87FEAF-C620-6752-8107-1382F5545311}"/>
              </a:ext>
            </a:extLst>
          </p:cNvPr>
          <p:cNvPicPr>
            <a:picLocks noChangeAspect="1"/>
          </p:cNvPicPr>
          <p:nvPr/>
        </p:nvPicPr>
        <p:blipFill>
          <a:blip r:embed="rId3"/>
          <a:stretch>
            <a:fillRect/>
          </a:stretch>
        </p:blipFill>
        <p:spPr>
          <a:xfrm>
            <a:off x="2411863" y="1375327"/>
            <a:ext cx="720855" cy="845859"/>
          </a:xfrm>
          <a:prstGeom prst="rect">
            <a:avLst/>
          </a:prstGeom>
        </p:spPr>
      </p:pic>
    </p:spTree>
    <p:extLst>
      <p:ext uri="{BB962C8B-B14F-4D97-AF65-F5344CB8AC3E}">
        <p14:creationId xmlns:p14="http://schemas.microsoft.com/office/powerpoint/2010/main" val="137152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321740-3104-46AD-9892-655F3A7F4A4E}" type="slidenum">
              <a:rPr lang="en-US" smtClean="0"/>
              <a:t>35</a:t>
            </a:fld>
            <a:endParaRPr lang="en-US" dirty="0"/>
          </a:p>
        </p:txBody>
      </p:sp>
      <p:sp>
        <p:nvSpPr>
          <p:cNvPr id="6" name="Notes Placeholder 5">
            <a:extLst>
              <a:ext uri="{FF2B5EF4-FFF2-40B4-BE49-F238E27FC236}">
                <a16:creationId xmlns:a16="http://schemas.microsoft.com/office/drawing/2014/main" id="{0CB23AB1-23CD-259D-F790-2197EE913D85}"/>
              </a:ext>
            </a:extLst>
          </p:cNvPr>
          <p:cNvSpPr>
            <a:spLocks noGrp="1"/>
          </p:cNvSpPr>
          <p:nvPr>
            <p:ph type="body" sz="quarter" idx="3"/>
          </p:nvPr>
        </p:nvSpPr>
        <p:spPr>
          <a:xfrm>
            <a:off x="493615" y="4400549"/>
            <a:ext cx="6085210" cy="4284663"/>
          </a:xfrm>
        </p:spPr>
        <p:txBody>
          <a:bodyPr/>
          <a:lstStyle/>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 will co-develop and co-support multi-directional partnerships for CEn CTR that’s mutually beneficial for our targeted communities, researchers and citizen scientists.</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This slide represents at CEn Research Continuum that summarizes the level of community involvement in the research process, ranging from zero to high levels of community participation (e.g., CBPR, community-driven research)</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Unlike traditional one-way communication, where information flows from researchers to the community, multi-directional communication emphasizes a more collaborative and inclusive approach.</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In the previous slide we mentioned a few ways the community can participate and initiate CEn Research by playing an active role in key research areas including recruiting/retaining study participants, identifying community health needs, and setting health/research priorities.  </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In addition, we want researchers and citizen scientists to communicate their research ideas and key study findings to the CKES board. Moreover, The community liaisons will use culturally competent and linguistically appropriate messaging to share health messages and research findings at community events, on social media and other platforms. </a:t>
            </a: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Multi-directional communication in community-engaged research refers to the dynamic exchange of information and ideas among all stakeholders involved in a research project, including researchers, citizen scientist, community members, community organizations, policy makers, and other relevant parties. The five key components of MDC: include inclusive dialogue, mutual learning, shared decision-making, continuous feedback and empowerment.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dirty="0">
                <a:latin typeface="Verdana" panose="020B0604030504040204" pitchFamily="34" charset="0"/>
                <a:ea typeface="Verdana" panose="020B0604030504040204" pitchFamily="34" charset="0"/>
              </a:rPr>
              <a:t>MULTI-DIRECTIONAL COMMUNICATION (MDC)</a:t>
            </a:r>
          </a:p>
          <a:p>
            <a:endParaRPr lang="en-US" sz="1600" b="1" dirty="0">
              <a:latin typeface="Verdana" panose="020B0604030504040204" pitchFamily="34" charset="0"/>
              <a:ea typeface="Verdana" panose="020B0604030504040204" pitchFamily="34" charset="0"/>
            </a:endParaRPr>
          </a:p>
          <a:p>
            <a:endParaRPr lang="en-US" sz="500" b="1" dirty="0">
              <a:latin typeface="Verdana" panose="020B0604030504040204" pitchFamily="34" charset="0"/>
              <a:ea typeface="Verdana" panose="020B0604030504040204" pitchFamily="34" charset="0"/>
            </a:endParaRPr>
          </a:p>
          <a:p>
            <a:pPr marL="457200" indent="-457200">
              <a:buAutoNum type="arabicPeriod"/>
            </a:pPr>
            <a:r>
              <a:rPr lang="en-US" sz="1400" b="1" dirty="0">
                <a:latin typeface="Verdana" panose="020B0604030504040204" pitchFamily="34" charset="0"/>
                <a:ea typeface="Verdana" panose="020B0604030504040204" pitchFamily="34" charset="0"/>
              </a:rPr>
              <a:t>Inclusive Dialogue - </a:t>
            </a:r>
            <a:r>
              <a:rPr lang="en-US" sz="1400" dirty="0">
                <a:latin typeface="Verdana" panose="020B0604030504040204" pitchFamily="34" charset="0"/>
                <a:ea typeface="Verdana" panose="020B0604030504040204" pitchFamily="34" charset="0"/>
              </a:rPr>
              <a:t>All stakeholders share, ensuring the research is relevant and responsive to community needs</a:t>
            </a:r>
          </a:p>
          <a:p>
            <a:pPr marL="457200" indent="-457200">
              <a:buAutoNum type="arabicPeriod"/>
            </a:pPr>
            <a:endParaRPr lang="en-US" sz="500" dirty="0">
              <a:latin typeface="Verdana" panose="020B0604030504040204" pitchFamily="34" charset="0"/>
              <a:ea typeface="Verdana" panose="020B0604030504040204" pitchFamily="34" charset="0"/>
            </a:endParaRPr>
          </a:p>
          <a:p>
            <a:pPr marL="457200" indent="-457200">
              <a:buAutoNum type="arabicPeriod" startAt="2"/>
            </a:pPr>
            <a:r>
              <a:rPr lang="en-US" sz="1400" b="1" dirty="0">
                <a:latin typeface="Verdana" panose="020B0604030504040204" pitchFamily="34" charset="0"/>
                <a:ea typeface="Verdana" panose="020B0604030504040204" pitchFamily="34" charset="0"/>
              </a:rPr>
              <a:t>Mutual Learning - </a:t>
            </a:r>
            <a:r>
              <a:rPr lang="en-US" sz="1400" dirty="0">
                <a:latin typeface="Verdana" panose="020B0604030504040204" pitchFamily="34" charset="0"/>
                <a:ea typeface="Verdana" panose="020B0604030504040204" pitchFamily="34" charset="0"/>
              </a:rPr>
              <a:t>Researchers, community members &amp; partners learn from each other, leading to a deeper understanding of the issues and more effective solutions.</a:t>
            </a:r>
          </a:p>
          <a:p>
            <a:pPr marL="457200" indent="-457200">
              <a:buAutoNum type="arabicPeriod" startAt="2"/>
            </a:pPr>
            <a:endParaRPr lang="en-US" sz="500" b="1" dirty="0">
              <a:latin typeface="Verdana" panose="020B0604030504040204" pitchFamily="34" charset="0"/>
              <a:ea typeface="Verdana" panose="020B0604030504040204" pitchFamily="34" charset="0"/>
            </a:endParaRPr>
          </a:p>
          <a:p>
            <a:pPr marL="457200" indent="-457200">
              <a:buAutoNum type="arabicPeriod" startAt="3"/>
            </a:pPr>
            <a:r>
              <a:rPr lang="en-US" sz="1400" b="1" dirty="0">
                <a:latin typeface="Verdana" panose="020B0604030504040204" pitchFamily="34" charset="0"/>
                <a:ea typeface="Verdana" panose="020B0604030504040204" pitchFamily="34" charset="0"/>
              </a:rPr>
              <a:t>Shared Decision-Making - </a:t>
            </a:r>
            <a:r>
              <a:rPr lang="en-US" sz="1400" dirty="0">
                <a:latin typeface="Verdana" panose="020B0604030504040204" pitchFamily="34" charset="0"/>
                <a:ea typeface="Verdana" panose="020B0604030504040204" pitchFamily="34" charset="0"/>
              </a:rPr>
              <a:t>Decisions about the entire research process are made collaboratively.</a:t>
            </a:r>
          </a:p>
          <a:p>
            <a:pPr marL="457200" indent="-457200">
              <a:buAutoNum type="arabicPeriod" startAt="3"/>
            </a:pPr>
            <a:endParaRPr lang="en-US" sz="500" dirty="0">
              <a:latin typeface="Verdana" panose="020B0604030504040204" pitchFamily="34" charset="0"/>
              <a:ea typeface="Verdana" panose="020B0604030504040204" pitchFamily="34" charset="0"/>
            </a:endParaRPr>
          </a:p>
          <a:p>
            <a:pPr marL="457200" indent="-457200">
              <a:buAutoNum type="arabicPeriod" startAt="3"/>
            </a:pPr>
            <a:r>
              <a:rPr lang="en-US" sz="1400" b="1" dirty="0">
                <a:latin typeface="Verdana" panose="020B0604030504040204" pitchFamily="34" charset="0"/>
                <a:ea typeface="Verdana" panose="020B0604030504040204" pitchFamily="34" charset="0"/>
              </a:rPr>
              <a:t>Continuous Feedback – </a:t>
            </a:r>
            <a:r>
              <a:rPr lang="en-US" sz="1400" dirty="0">
                <a:latin typeface="Verdana" panose="020B0604030504040204" pitchFamily="34" charset="0"/>
                <a:ea typeface="Verdana" panose="020B0604030504040204" pitchFamily="34" charset="0"/>
              </a:rPr>
              <a:t>ongoing communication  helps to refine the research</a:t>
            </a:r>
            <a:endParaRPr lang="en-US" sz="500" dirty="0">
              <a:latin typeface="Verdana" panose="020B0604030504040204" pitchFamily="34" charset="0"/>
              <a:ea typeface="Verdana" panose="020B0604030504040204" pitchFamily="34" charset="0"/>
            </a:endParaRPr>
          </a:p>
          <a:p>
            <a:pPr marL="457200" indent="-457200">
              <a:buAutoNum type="arabicPeriod" startAt="3"/>
            </a:pPr>
            <a:endParaRPr lang="en-US" sz="500" dirty="0">
              <a:latin typeface="Verdana" panose="020B0604030504040204" pitchFamily="34" charset="0"/>
              <a:ea typeface="Verdana" panose="020B0604030504040204" pitchFamily="34" charset="0"/>
            </a:endParaRPr>
          </a:p>
          <a:p>
            <a:pPr marL="457200" indent="-457200">
              <a:buAutoNum type="arabicPeriod" startAt="3"/>
            </a:pPr>
            <a:r>
              <a:rPr lang="en-US" sz="1400" b="1" dirty="0">
                <a:latin typeface="Verdana" panose="020B0604030504040204" pitchFamily="34" charset="0"/>
                <a:ea typeface="Verdana" panose="020B0604030504040204" pitchFamily="34" charset="0"/>
              </a:rPr>
              <a:t>Empowerment – </a:t>
            </a:r>
            <a:r>
              <a:rPr lang="en-US" sz="1400" dirty="0">
                <a:latin typeface="Verdana" panose="020B0604030504040204" pitchFamily="34" charset="0"/>
                <a:ea typeface="Verdana" panose="020B0604030504040204" pitchFamily="34" charset="0"/>
              </a:rPr>
              <a:t>Involving the community in the research process. Use MDC &amp; mentoring to empower them to take an active role in addressing the issues that affect them &amp; their community.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87851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28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Presentation title</a:t>
            </a:r>
          </a:p>
        </p:txBody>
      </p:sp>
      <p:pic>
        <p:nvPicPr>
          <p:cNvPr id="4" name="Picture 3" descr="A black background with red text&#10;&#10;AI-generated content may be incorrect.">
            <a:extLst>
              <a:ext uri="{FF2B5EF4-FFF2-40B4-BE49-F238E27FC236}">
                <a16:creationId xmlns:a16="http://schemas.microsoft.com/office/drawing/2014/main" id="{30BB35B5-AF39-A6D5-E148-8663604F0256}"/>
              </a:ext>
            </a:extLst>
          </p:cNvPr>
          <p:cNvPicPr>
            <a:picLocks noChangeAspect="1"/>
          </p:cNvPicPr>
          <p:nvPr userDrawn="1"/>
        </p:nvPicPr>
        <p:blipFill>
          <a:blip r:embed="rId3"/>
          <a:srcRect t="53583"/>
          <a:stretch/>
        </p:blipFill>
        <p:spPr>
          <a:xfrm>
            <a:off x="644809" y="3444902"/>
            <a:ext cx="4684786" cy="1004517"/>
          </a:xfrm>
          <a:prstGeom prst="rect">
            <a:avLst/>
          </a:prstGeom>
        </p:spPr>
      </p:pic>
    </p:spTree>
    <p:extLst>
      <p:ext uri="{BB962C8B-B14F-4D97-AF65-F5344CB8AC3E}">
        <p14:creationId xmlns:p14="http://schemas.microsoft.com/office/powerpoint/2010/main" val="11094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0" name="Title 1">
            <a:extLst>
              <a:ext uri="{FF2B5EF4-FFF2-40B4-BE49-F238E27FC236}">
                <a16:creationId xmlns:a16="http://schemas.microsoft.com/office/drawing/2014/main" id="{8CBF429E-ABE5-8C4D-AFFE-1E4B777D4214}"/>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F31043C5-337E-E74B-8556-592F0BC5D6F6}"/>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838E14DD-E463-2445-8BD2-4EE50FE1C589}"/>
              </a:ext>
            </a:extLst>
          </p:cNvPr>
          <p:cNvSpPr>
            <a:spLocks noGrp="1"/>
          </p:cNvSpPr>
          <p:nvPr>
            <p:ph sz="quarter" idx="14" hasCustomPrompt="1"/>
          </p:nvPr>
        </p:nvSpPr>
        <p:spPr>
          <a:xfrm>
            <a:off x="838200" y="3429000"/>
            <a:ext cx="10560050" cy="2443163"/>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72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9" name="Title 1">
            <a:extLst>
              <a:ext uri="{FF2B5EF4-FFF2-40B4-BE49-F238E27FC236}">
                <a16:creationId xmlns:a16="http://schemas.microsoft.com/office/drawing/2014/main" id="{A0F5D194-7C99-3D42-BD5F-87CB0EBC7772}"/>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sp>
        <p:nvSpPr>
          <p:cNvPr id="11" name="Text Placeholder 9">
            <a:extLst>
              <a:ext uri="{FF2B5EF4-FFF2-40B4-BE49-F238E27FC236}">
                <a16:creationId xmlns:a16="http://schemas.microsoft.com/office/drawing/2014/main" id="{3293A7E1-6535-1341-8CC4-3DD43A61E173}"/>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slide subhead</a:t>
            </a:r>
          </a:p>
        </p:txBody>
      </p:sp>
      <p:sp>
        <p:nvSpPr>
          <p:cNvPr id="12" name="Content Placeholder 3">
            <a:extLst>
              <a:ext uri="{FF2B5EF4-FFF2-40B4-BE49-F238E27FC236}">
                <a16:creationId xmlns:a16="http://schemas.microsoft.com/office/drawing/2014/main" id="{C6549B4C-6D44-534E-A4E5-3DAA1A24E4FD}"/>
              </a:ext>
            </a:extLst>
          </p:cNvPr>
          <p:cNvSpPr>
            <a:spLocks noGrp="1"/>
          </p:cNvSpPr>
          <p:nvPr>
            <p:ph sz="quarter" idx="14" hasCustomPrompt="1"/>
          </p:nvPr>
        </p:nvSpPr>
        <p:spPr>
          <a:xfrm>
            <a:off x="838200" y="3429000"/>
            <a:ext cx="10560050" cy="2443163"/>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723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9" name="Content Placeholder 3">
            <a:extLst>
              <a:ext uri="{FF2B5EF4-FFF2-40B4-BE49-F238E27FC236}">
                <a16:creationId xmlns:a16="http://schemas.microsoft.com/office/drawing/2014/main" id="{68CE3B5F-A327-6948-AC5A-DECAC1DE1870}"/>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a:extLst>
              <a:ext uri="{FF2B5EF4-FFF2-40B4-BE49-F238E27FC236}">
                <a16:creationId xmlns:a16="http://schemas.microsoft.com/office/drawing/2014/main" id="{664CF0BE-0659-1343-A2CC-51E917900762}"/>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62125EE-0453-EC44-AA42-57276C8BC489}"/>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spTree>
    <p:extLst>
      <p:ext uri="{BB962C8B-B14F-4D97-AF65-F5344CB8AC3E}">
        <p14:creationId xmlns:p14="http://schemas.microsoft.com/office/powerpoint/2010/main" val="429237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hasCustomPrompt="1"/>
          </p:nvPr>
        </p:nvSpPr>
        <p:spPr>
          <a:xfrm>
            <a:off x="6172200" y="2505075"/>
            <a:ext cx="5183188" cy="3684588"/>
          </a:xfrm>
          <a:prstGeom prst="rect">
            <a:avLst/>
          </a:prstGeo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2525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hasCustomPrompt="1"/>
          </p:nvPr>
        </p:nvSpPr>
        <p:spPr>
          <a:xfrm>
            <a:off x="839788" y="2505075"/>
            <a:ext cx="5157787" cy="3684588"/>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tx2"/>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1" name="Content Placeholder 3">
            <a:extLst>
              <a:ext uri="{FF2B5EF4-FFF2-40B4-BE49-F238E27FC236}">
                <a16:creationId xmlns:a16="http://schemas.microsoft.com/office/drawing/2014/main" id="{89AC3C91-182D-D343-9383-3F5B21508CF4}"/>
              </a:ext>
            </a:extLst>
          </p:cNvPr>
          <p:cNvSpPr>
            <a:spLocks noGrp="1"/>
          </p:cNvSpPr>
          <p:nvPr>
            <p:ph sz="half" idx="13" hasCustomPrompt="1"/>
          </p:nvPr>
        </p:nvSpPr>
        <p:spPr>
          <a:xfrm>
            <a:off x="6194108" y="2505075"/>
            <a:ext cx="5157787" cy="3684588"/>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42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a:prstGeom prst="rect">
            <a:avLst/>
          </a:prstGeom>
        </p:spPr>
        <p:txBody>
          <a:bodyPr>
            <a:normAutofit/>
          </a:bodyPr>
          <a:lstStyle>
            <a:lvl1pPr marL="0" indent="0" algn="l">
              <a:buNone/>
              <a:defRPr sz="1800" b="0" i="0" cap="all" baseline="0">
                <a:solidFill>
                  <a:schemeClr val="bg1"/>
                </a:solidFill>
                <a:latin typeface="Arial" panose="020B0604020202020204" pitchFamily="34" charset="0"/>
              </a:defRPr>
            </a:lvl1pPr>
          </a:lstStyle>
          <a:p>
            <a:pPr algn="l"/>
            <a:r>
              <a:rPr lang="en-US" b="0" i="0" baseline="0" dirty="0">
                <a:solidFill>
                  <a:schemeClr val="bg1"/>
                </a:solidFill>
                <a:latin typeface="Gotham Office" panose="02000000000000000000" pitchFamily="2" charset="0"/>
                <a:cs typeface="Arial Narrow" panose="020B0604020202020204" pitchFamily="34" charset="0"/>
              </a:rPr>
              <a:t>— First Last Name</a:t>
            </a:r>
            <a:endParaRPr lang="en-US" b="1" i="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853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hasCustomPrompt="1"/>
          </p:nvPr>
        </p:nvSpPr>
        <p:spPr>
          <a:xfrm>
            <a:off x="831850" y="4815840"/>
            <a:ext cx="4786313" cy="385763"/>
          </a:xfrm>
          <a:prstGeom prst="rect">
            <a:avLst/>
          </a:prstGeom>
        </p:spPr>
        <p:txBody>
          <a:bodyPr>
            <a:noAutofit/>
          </a:bodyPr>
          <a:lstStyle>
            <a:lvl1pPr marL="0" indent="0">
              <a:buNone/>
              <a:defRPr sz="1400" baseline="0">
                <a:solidFill>
                  <a:schemeClr val="bg1"/>
                </a:solidFill>
                <a:latin typeface="Arial" panose="020B0604020202020204" pitchFamily="34" charset="0"/>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Click to edit slide text</a:t>
            </a:r>
          </a:p>
        </p:txBody>
      </p:sp>
    </p:spTree>
    <p:extLst>
      <p:ext uri="{BB962C8B-B14F-4D97-AF65-F5344CB8AC3E}">
        <p14:creationId xmlns:p14="http://schemas.microsoft.com/office/powerpoint/2010/main" val="161526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35B0F7F9-A3A1-5040-8E65-4C01F481CBC3}"/>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5EA79659-60B6-E545-986D-F58390FE111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365642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B7D4171A-4B26-DA4F-A71E-4E3D9722ABE6}"/>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9C139E72-596F-A346-BD45-0C67C91381DB}"/>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199521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6" name="Content Placeholder 2">
            <a:extLst>
              <a:ext uri="{FF2B5EF4-FFF2-40B4-BE49-F238E27FC236}">
                <a16:creationId xmlns:a16="http://schemas.microsoft.com/office/drawing/2014/main" id="{7542E777-77D9-7D41-9BCD-429E037818A2}"/>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7" name="Title 1">
            <a:extLst>
              <a:ext uri="{FF2B5EF4-FFF2-40B4-BE49-F238E27FC236}">
                <a16:creationId xmlns:a16="http://schemas.microsoft.com/office/drawing/2014/main" id="{FB08B568-99CD-6647-A25B-50F0B0436837}"/>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256466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tx1"/>
                </a:solidFill>
                <a:latin typeface="Arial" panose="020B0604020202020204" pitchFamily="34" charset="0"/>
                <a:cs typeface="Arial Narrow" panose="020B0604020202020204" pitchFamily="34" charset="0"/>
              </a:defRPr>
            </a:lvl1pPr>
          </a:lstStyle>
          <a:p>
            <a:r>
              <a:rPr lang="en-US" dirty="0"/>
              <a:t>CLICK TO EDIT Presentation Title</a:t>
            </a:r>
          </a:p>
        </p:txBody>
      </p:sp>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a:prstGeom prst="rect">
            <a:avLst/>
          </a:prstGeom>
        </p:spPr>
        <p:txBody>
          <a:bodyPr>
            <a:normAutofit/>
          </a:bodyPr>
          <a:lstStyle>
            <a:lvl1pPr marL="0" indent="0" algn="l">
              <a:buNone/>
              <a:defRPr sz="1800" baseline="0">
                <a:solidFill>
                  <a:schemeClr val="tx1"/>
                </a:solidFill>
                <a:latin typeface="Arial" panose="020B0604020202020204" pitchFamily="34" charset="0"/>
              </a:defRPr>
            </a:lvl1pPr>
          </a:lstStyle>
          <a:p>
            <a:pPr lvl="0"/>
            <a:fld id="{458FC0FD-A39B-D74F-84E3-6FE38F855D03}" type="datetime4">
              <a:rPr lang="en-US" smtClean="0"/>
              <a:t>September 13, 2021</a:t>
            </a:fld>
            <a:endParaRPr lang="en-US" dirty="0"/>
          </a:p>
        </p:txBody>
      </p:sp>
      <p:pic>
        <p:nvPicPr>
          <p:cNvPr id="5" name="Picture 4">
            <a:extLst>
              <a:ext uri="{FF2B5EF4-FFF2-40B4-BE49-F238E27FC236}">
                <a16:creationId xmlns:a16="http://schemas.microsoft.com/office/drawing/2014/main" id="{31A30DCE-5222-3A94-D63A-0F411AED98DB}"/>
              </a:ext>
            </a:extLst>
          </p:cNvPr>
          <p:cNvPicPr>
            <a:picLocks noChangeAspect="1"/>
          </p:cNvPicPr>
          <p:nvPr userDrawn="1"/>
        </p:nvPicPr>
        <p:blipFill>
          <a:blip r:embed="rId2"/>
          <a:srcRect/>
          <a:stretch/>
        </p:blipFill>
        <p:spPr>
          <a:xfrm>
            <a:off x="8268465" y="6343649"/>
            <a:ext cx="3697145" cy="326572"/>
          </a:xfrm>
          <a:prstGeom prst="rect">
            <a:avLst/>
          </a:prstGeom>
        </p:spPr>
      </p:pic>
      <p:pic>
        <p:nvPicPr>
          <p:cNvPr id="9" name="Picture 8" descr="A black and white logo&#10;&#10;AI-generated content may be incorrect.">
            <a:extLst>
              <a:ext uri="{FF2B5EF4-FFF2-40B4-BE49-F238E27FC236}">
                <a16:creationId xmlns:a16="http://schemas.microsoft.com/office/drawing/2014/main" id="{2ED34904-8D9B-A905-D937-6EF08952FE3D}"/>
              </a:ext>
            </a:extLst>
          </p:cNvPr>
          <p:cNvPicPr>
            <a:picLocks noChangeAspect="1"/>
          </p:cNvPicPr>
          <p:nvPr userDrawn="1"/>
        </p:nvPicPr>
        <p:blipFill>
          <a:blip r:embed="rId3"/>
          <a:srcRect t="13002" b="14568"/>
          <a:stretch/>
        </p:blipFill>
        <p:spPr>
          <a:xfrm>
            <a:off x="226390" y="6263244"/>
            <a:ext cx="672908" cy="487382"/>
          </a:xfrm>
          <a:prstGeom prst="rect">
            <a:avLst/>
          </a:prstGeom>
        </p:spPr>
      </p:pic>
      <p:sp>
        <p:nvSpPr>
          <p:cNvPr id="10" name="TextBox 9">
            <a:extLst>
              <a:ext uri="{FF2B5EF4-FFF2-40B4-BE49-F238E27FC236}">
                <a16:creationId xmlns:a16="http://schemas.microsoft.com/office/drawing/2014/main" id="{CD376739-EE51-6C4E-09EC-129C53E3B1D2}"/>
              </a:ext>
            </a:extLst>
          </p:cNvPr>
          <p:cNvSpPr txBox="1"/>
          <p:nvPr userDrawn="1"/>
        </p:nvSpPr>
        <p:spPr>
          <a:xfrm>
            <a:off x="914401" y="6442849"/>
            <a:ext cx="3056029" cy="307777"/>
          </a:xfrm>
          <a:prstGeom prst="rect">
            <a:avLst/>
          </a:prstGeom>
          <a:noFill/>
        </p:spPr>
        <p:txBody>
          <a:bodyPr wrap="none" lIns="0" rtlCol="0">
            <a:spAutoFit/>
          </a:bodyPr>
          <a:lstStyle/>
          <a:p>
            <a:pPr algn="l"/>
            <a:r>
              <a:rPr lang="en-US" sz="1400" b="0" i="1" dirty="0">
                <a:solidFill>
                  <a:schemeClr val="tx1"/>
                </a:solidFill>
                <a:latin typeface="Lato" panose="020F0502020204030203" pitchFamily="34" charset="0"/>
                <a:cs typeface="Arial Narrow" panose="020B0604020202020204" pitchFamily="34" charset="0"/>
              </a:rPr>
              <a:t>Accelerating Research to Improve Health</a:t>
            </a:r>
          </a:p>
        </p:txBody>
      </p:sp>
    </p:spTree>
    <p:extLst>
      <p:ext uri="{BB962C8B-B14F-4D97-AF65-F5344CB8AC3E}">
        <p14:creationId xmlns:p14="http://schemas.microsoft.com/office/powerpoint/2010/main" val="1513808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A48468-2AB7-E84E-B78E-53BF3FE1F9D7}"/>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5" name="Title 1">
            <a:extLst>
              <a:ext uri="{FF2B5EF4-FFF2-40B4-BE49-F238E27FC236}">
                <a16:creationId xmlns:a16="http://schemas.microsoft.com/office/drawing/2014/main" id="{98EAF6E9-001B-E74D-AC1F-DF24D90AB5EC}"/>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spTree>
    <p:extLst>
      <p:ext uri="{BB962C8B-B14F-4D97-AF65-F5344CB8AC3E}">
        <p14:creationId xmlns:p14="http://schemas.microsoft.com/office/powerpoint/2010/main" val="1381985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16066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422517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6162368" cy="2853660"/>
          </a:xfrm>
          <a:prstGeom prst="rect">
            <a:avLst/>
          </a:prstGeom>
        </p:spPr>
        <p:txBody>
          <a:bodyPr>
            <a:normAutofit/>
          </a:bodyPr>
          <a:lstStyle>
            <a:lvl1pPr marL="0" indent="0" algn="l">
              <a:buFontTx/>
              <a:buNone/>
              <a:defRPr sz="1400" b="0" i="0" baseline="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200" b="1" i="0" cap="all" baseline="0">
                <a:solidFill>
                  <a:schemeClr val="tx2"/>
                </a:solidFill>
                <a:latin typeface="Arial" panose="020B0604020202020204" pitchFamily="34" charset="0"/>
                <a:cs typeface="Arial Narrow" panose="020B0604020202020204" pitchFamily="34" charset="0"/>
              </a:defRPr>
            </a:lvl1pPr>
          </a:lstStyle>
          <a:p>
            <a:r>
              <a:rPr lang="en-US" dirty="0"/>
              <a:t>Click to edit slide title with multiple lines</a:t>
            </a:r>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33650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endParaRPr lang="en-US" dirty="0"/>
          </a:p>
        </p:txBody>
      </p:sp>
      <p:sp>
        <p:nvSpPr>
          <p:cNvPr id="5" name="Content Placeholder 2">
            <a:extLst>
              <a:ext uri="{FF2B5EF4-FFF2-40B4-BE49-F238E27FC236}">
                <a16:creationId xmlns:a16="http://schemas.microsoft.com/office/drawing/2014/main" id="{6737BD63-9C72-3048-BDF4-063CFD6F457C}"/>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6" name="Title 1">
            <a:extLst>
              <a:ext uri="{FF2B5EF4-FFF2-40B4-BE49-F238E27FC236}">
                <a16:creationId xmlns:a16="http://schemas.microsoft.com/office/drawing/2014/main" id="{DBAA934C-DA10-4844-AD59-49FE265F5BA3}"/>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036028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771271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838200" y="3323303"/>
            <a:ext cx="4156587" cy="2853660"/>
          </a:xfrm>
          <a:prstGeom prst="rect">
            <a:avLst/>
          </a:prstGeom>
        </p:spPr>
        <p:txBody>
          <a:bodyPr>
            <a:normAutofit/>
          </a:bodyPr>
          <a:lstStyle>
            <a:lvl1pPr marL="0" indent="0" algn="l">
              <a:buFontTx/>
              <a:buNone/>
              <a:defRPr sz="1400" b="0" i="0" baseline="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baseline="0">
                <a:solidFill>
                  <a:schemeClr val="tx2"/>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682431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94255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85576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14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Presentation Title</a:t>
            </a:r>
          </a:p>
        </p:txBody>
      </p:sp>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a:prstGeom prst="rect">
            <a:avLst/>
          </a:prstGeom>
        </p:spPr>
        <p:txBody>
          <a:bodyPr>
            <a:normAutofit/>
          </a:bodyPr>
          <a:lstStyle>
            <a:lvl1pPr marL="0" indent="0" algn="l">
              <a:buNone/>
              <a:defRPr sz="1800" baseline="0">
                <a:solidFill>
                  <a:schemeClr val="bg1"/>
                </a:solidFill>
                <a:latin typeface="Arial" panose="020B0604020202020204" pitchFamily="34" charset="0"/>
              </a:defRPr>
            </a:lvl1pPr>
          </a:lstStyle>
          <a:p>
            <a:pPr lvl="0"/>
            <a:fld id="{458FC0FD-A39B-D74F-84E3-6FE38F855D03}" type="datetime4">
              <a:rPr lang="en-US" smtClean="0"/>
              <a:t>September 13, 2021</a:t>
            </a:fld>
            <a:endParaRPr lang="en-US" dirty="0"/>
          </a:p>
        </p:txBody>
      </p:sp>
      <p:pic>
        <p:nvPicPr>
          <p:cNvPr id="5" name="Picture 4">
            <a:extLst>
              <a:ext uri="{FF2B5EF4-FFF2-40B4-BE49-F238E27FC236}">
                <a16:creationId xmlns:a16="http://schemas.microsoft.com/office/drawing/2014/main" id="{31A30DCE-5222-3A94-D63A-0F411AED98DB}"/>
              </a:ext>
            </a:extLst>
          </p:cNvPr>
          <p:cNvPicPr>
            <a:picLocks noChangeAspect="1"/>
          </p:cNvPicPr>
          <p:nvPr userDrawn="1"/>
        </p:nvPicPr>
        <p:blipFill>
          <a:blip r:embed="rId2"/>
          <a:stretch>
            <a:fillRect/>
          </a:stretch>
        </p:blipFill>
        <p:spPr>
          <a:xfrm>
            <a:off x="8268465" y="6343649"/>
            <a:ext cx="3697146" cy="326572"/>
          </a:xfrm>
          <a:prstGeom prst="rect">
            <a:avLst/>
          </a:prstGeom>
        </p:spPr>
      </p:pic>
    </p:spTree>
    <p:extLst>
      <p:ext uri="{BB962C8B-B14F-4D97-AF65-F5344CB8AC3E}">
        <p14:creationId xmlns:p14="http://schemas.microsoft.com/office/powerpoint/2010/main" val="256464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61324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5980471" y="3323303"/>
            <a:ext cx="4156587" cy="2853660"/>
          </a:xfrm>
          <a:prstGeom prst="rect">
            <a:avLst/>
          </a:prstGeom>
        </p:spPr>
        <p:txBody>
          <a:bodyPr>
            <a:normAutofit/>
          </a:bodyPr>
          <a:lstStyle>
            <a:lvl1pPr marL="0" indent="0" algn="l">
              <a:buFontTx/>
              <a:buNone/>
              <a:defRPr sz="1400" b="0" i="0" baseline="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baseline="0">
                <a:solidFill>
                  <a:schemeClr val="tx2"/>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72057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7868263" y="2772697"/>
            <a:ext cx="3438832" cy="3224980"/>
          </a:xfrm>
          <a:prstGeom prst="rect">
            <a:avLst/>
          </a:prstGeom>
        </p:spPr>
        <p:txBody>
          <a:bodyPr>
            <a:normAutofit/>
          </a:bodyPr>
          <a:lstStyle>
            <a:lvl1pPr marL="0" indent="0" algn="l">
              <a:buFontTx/>
              <a:buNone/>
              <a:defRPr sz="1400" b="0" i="0" baseline="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baseline="0">
                <a:solidFill>
                  <a:schemeClr val="tx2"/>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a:prstGeom prst="rect">
            <a:avLst/>
          </a:prstGeo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150392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E0124-2439-0944-8454-A0615BA3B2AE}"/>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151816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766218"/>
            <a:ext cx="10515600" cy="1325563"/>
          </a:xfrm>
        </p:spPr>
        <p:txBody>
          <a:bodyPr/>
          <a:lstStyle>
            <a:lvl1pPr algn="ctr">
              <a:defRPr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537015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hasCustomPrompt="1"/>
          </p:nvPr>
        </p:nvSpPr>
        <p:spPr>
          <a:xfrm>
            <a:off x="4788310" y="3057525"/>
            <a:ext cx="6272979" cy="3119438"/>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text</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1"/>
            <a:ext cx="403860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1" y="3057525"/>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7613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F103C77-269E-7948-80B7-D18301C9CD36}"/>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D109AF83-4E96-1042-9566-7179A12D8485}"/>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p>
        </p:txBody>
      </p:sp>
      <p:sp>
        <p:nvSpPr>
          <p:cNvPr id="11" name="Content Placeholder 2">
            <a:extLst>
              <a:ext uri="{FF2B5EF4-FFF2-40B4-BE49-F238E27FC236}">
                <a16:creationId xmlns:a16="http://schemas.microsoft.com/office/drawing/2014/main" id="{AA22398D-70D0-5A4D-8D7E-49CE23151A13}"/>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83BFA674-315C-B944-9163-4B98FE49308C}"/>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F2E9A1B8-9E0D-1E4E-9CA6-3F69E0DF0F20}"/>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32FB970B-8C8F-4348-A127-C3106F97CBA2}"/>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2908076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F4624B5-5EFA-F44E-B599-7EEC72773A75}"/>
              </a:ext>
            </a:extLst>
          </p:cNvPr>
          <p:cNvSpPr>
            <a:spLocks noGrp="1"/>
          </p:cNvSpPr>
          <p:nvPr>
            <p:ph type="pic" sz="quarter" idx="10"/>
          </p:nvPr>
        </p:nvSpPr>
        <p:spPr>
          <a:xfrm>
            <a:off x="7727950" y="1"/>
            <a:ext cx="4464050" cy="3057832"/>
          </a:xfrm>
          <a:prstGeom prst="rect">
            <a:avLst/>
          </a:prstGeom>
        </p:spPr>
        <p:txBody>
          <a:bodyPr/>
          <a:lstStyle>
            <a:lvl1pPr>
              <a:defRPr>
                <a:solidFill>
                  <a:schemeClr val="bg1"/>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6EAF9729-DD94-0648-8322-F062634430B3}"/>
              </a:ext>
            </a:extLst>
          </p:cNvPr>
          <p:cNvSpPr>
            <a:spLocks noGrp="1"/>
          </p:cNvSpPr>
          <p:nvPr>
            <p:ph type="pic" sz="quarter" idx="13"/>
          </p:nvPr>
        </p:nvSpPr>
        <p:spPr>
          <a:xfrm>
            <a:off x="8153399" y="3057525"/>
            <a:ext cx="4038600" cy="3800475"/>
          </a:xfrm>
          <a:prstGeom prst="rect">
            <a:avLst/>
          </a:prstGeom>
        </p:spPr>
        <p:txBody>
          <a:bodyPr/>
          <a:lstStyle>
            <a:lvl1pPr>
              <a:defRPr>
                <a:solidFill>
                  <a:schemeClr val="bg1"/>
                </a:solidFill>
              </a:defRPr>
            </a:lvl1pPr>
          </a:lstStyle>
          <a:p>
            <a:r>
              <a:rPr lang="en-US"/>
              <a:t>Click icon to add picture</a:t>
            </a:r>
            <a:endParaRPr lang="en-US" dirty="0"/>
          </a:p>
        </p:txBody>
      </p:sp>
      <p:sp>
        <p:nvSpPr>
          <p:cNvPr id="11" name="Content Placeholder 2">
            <a:extLst>
              <a:ext uri="{FF2B5EF4-FFF2-40B4-BE49-F238E27FC236}">
                <a16:creationId xmlns:a16="http://schemas.microsoft.com/office/drawing/2014/main" id="{EAA0B3E5-6BD7-7543-A477-B56C7DE952A9}"/>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12" name="Title 1">
            <a:extLst>
              <a:ext uri="{FF2B5EF4-FFF2-40B4-BE49-F238E27FC236}">
                <a16:creationId xmlns:a16="http://schemas.microsoft.com/office/drawing/2014/main" id="{2C0D2281-CB9A-B041-A31F-804FC47FA8DE}"/>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13" name="Picture Placeholder 4">
            <a:extLst>
              <a:ext uri="{FF2B5EF4-FFF2-40B4-BE49-F238E27FC236}">
                <a16:creationId xmlns:a16="http://schemas.microsoft.com/office/drawing/2014/main" id="{D5D0BED8-BF24-8942-AB6E-E45F5B4FF55F}"/>
              </a:ext>
            </a:extLst>
          </p:cNvPr>
          <p:cNvSpPr>
            <a:spLocks noGrp="1"/>
          </p:cNvSpPr>
          <p:nvPr>
            <p:ph type="pic" sz="quarter" idx="14"/>
          </p:nvPr>
        </p:nvSpPr>
        <p:spPr>
          <a:xfrm>
            <a:off x="4405313" y="0"/>
            <a:ext cx="3322637" cy="3057525"/>
          </a:xfrm>
          <a:prstGeom prst="rect">
            <a:avLst/>
          </a:prstGeom>
        </p:spPr>
        <p:txBody>
          <a:bodyPr/>
          <a:lstStyle>
            <a:lvl1pPr>
              <a:defRPr>
                <a:solidFill>
                  <a:schemeClr val="bg1"/>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AFBC5267-469F-D74D-8F54-83FE4B0801A3}"/>
              </a:ext>
            </a:extLst>
          </p:cNvPr>
          <p:cNvSpPr>
            <a:spLocks noGrp="1"/>
          </p:cNvSpPr>
          <p:nvPr>
            <p:ph type="pic" sz="quarter" idx="15"/>
          </p:nvPr>
        </p:nvSpPr>
        <p:spPr>
          <a:xfrm>
            <a:off x="4405313" y="3057525"/>
            <a:ext cx="3748087" cy="3800475"/>
          </a:xfrm>
          <a:prstGeom prst="rect">
            <a:avLst/>
          </a:prstGeom>
        </p:spPr>
        <p:txBody>
          <a:bodyPr/>
          <a:lstStyle>
            <a:lvl1pP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427217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a:prstGeom prst="rect">
            <a:avLst/>
          </a:prstGeo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a:prstGeom prst="rect">
            <a:avLst/>
          </a:prstGeo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hasCustomPrompt="1"/>
          </p:nvPr>
        </p:nvSpPr>
        <p:spPr>
          <a:xfrm>
            <a:off x="789037" y="2772697"/>
            <a:ext cx="3084873" cy="3500284"/>
          </a:xfrm>
          <a:prstGeom prst="rect">
            <a:avLst/>
          </a:prstGeom>
        </p:spPr>
        <p:txBody>
          <a:bodyPr>
            <a:normAutofit/>
          </a:bodyPr>
          <a:lstStyle>
            <a:lvl1pPr marL="0" indent="0" algn="l">
              <a:buFontTx/>
              <a:buNone/>
              <a:defRPr sz="1400" b="0" i="0" baseline="0">
                <a:solidFill>
                  <a:schemeClr val="tx1">
                    <a:lumMod val="95000"/>
                    <a:lumOff val="5000"/>
                  </a:schemeClr>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dirty="0"/>
              <a:t>Click to edit slide overview text</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1800" b="1" i="0" cap="all" baseline="0">
                <a:solidFill>
                  <a:schemeClr val="tx2"/>
                </a:solidFill>
                <a:latin typeface="Arial" panose="020B0604020202020204" pitchFamily="34" charset="0"/>
                <a:cs typeface="Arial" panose="020B0604020202020204" pitchFamily="34" charset="0"/>
              </a:defRPr>
            </a:lvl1pPr>
          </a:lstStyle>
          <a:p>
            <a:r>
              <a:rPr lang="en-US" dirty="0"/>
              <a:t>Click to edit slide title</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a:prstGeom prst="rect">
            <a:avLst/>
          </a:prstGeom>
        </p:spPr>
        <p:txBody>
          <a:bodyPr/>
          <a:lstStyle/>
          <a:p>
            <a:r>
              <a:rPr lang="en-US"/>
              <a:t>Click icon to add picture</a:t>
            </a:r>
            <a:endParaRPr lang="en-US" dirty="0"/>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a:prstGeom prst="rect">
            <a:avLst/>
          </a:prstGeom>
        </p:spPr>
        <p:txBody>
          <a:bodyPr/>
          <a:lstStyle/>
          <a:p>
            <a:r>
              <a:rPr lang="en-US"/>
              <a:t>Click icon to add picture</a:t>
            </a:r>
          </a:p>
        </p:txBody>
      </p:sp>
    </p:spTree>
    <p:extLst>
      <p:ext uri="{BB962C8B-B14F-4D97-AF65-F5344CB8AC3E}">
        <p14:creationId xmlns:p14="http://schemas.microsoft.com/office/powerpoint/2010/main" val="514035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886D4D86-56C1-4E4E-B383-67AECBB472A9}"/>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E32351E9-95AC-3E41-9B94-396FA0B1B68D}"/>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AFFB0A-4269-EF4E-A8CB-6BEC49D0ED29}"/>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B49F8244-950E-0E48-BB9B-F4A9A9C6458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5F1E4186-1E70-2F45-A4C9-B6CBDEF54B4A}"/>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55987EEB-8FDA-DF44-AD42-B46114DCEFD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DDE38711-42C9-6D49-A75F-8EE74BACC623}"/>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B294B225-7051-7D45-8E1D-068BDE22CCE1}"/>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9133C24A-3680-F94F-932E-BFE8410E974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Tree>
    <p:extLst>
      <p:ext uri="{BB962C8B-B14F-4D97-AF65-F5344CB8AC3E}">
        <p14:creationId xmlns:p14="http://schemas.microsoft.com/office/powerpoint/2010/main" val="393189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Presentation Title LONG VERSION WITH MULTIPLE LINES</a:t>
            </a:r>
          </a:p>
        </p:txBody>
      </p:sp>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5723860" cy="422275"/>
          </a:xfrm>
          <a:prstGeom prst="rect">
            <a:avLst/>
          </a:prstGeom>
        </p:spPr>
        <p:txBody>
          <a:bodyPr>
            <a:normAutofit/>
          </a:bodyPr>
          <a:lstStyle>
            <a:lvl1pPr marL="0" indent="0" algn="l">
              <a:buNone/>
              <a:defRPr sz="1800" baseline="0">
                <a:solidFill>
                  <a:schemeClr val="bg1"/>
                </a:solidFill>
                <a:latin typeface="Arial" panose="020B0604020202020204" pitchFamily="34" charset="0"/>
              </a:defRPr>
            </a:lvl1pPr>
          </a:lstStyle>
          <a:p>
            <a:pPr lvl="0"/>
            <a:fld id="{B12F79BA-C2C3-8C46-B36F-217636A2AEB3}" type="datetime4">
              <a:rPr lang="en-US" smtClean="0"/>
              <a:t>September 13, 2021</a:t>
            </a:fld>
            <a:endParaRPr lang="en-US" dirty="0"/>
          </a:p>
        </p:txBody>
      </p:sp>
      <p:pic>
        <p:nvPicPr>
          <p:cNvPr id="2" name="Picture 1">
            <a:extLst>
              <a:ext uri="{FF2B5EF4-FFF2-40B4-BE49-F238E27FC236}">
                <a16:creationId xmlns:a16="http://schemas.microsoft.com/office/drawing/2014/main" id="{A941727F-EE90-60F5-8651-7F5EF3AEF304}"/>
              </a:ext>
            </a:extLst>
          </p:cNvPr>
          <p:cNvPicPr>
            <a:picLocks noChangeAspect="1"/>
          </p:cNvPicPr>
          <p:nvPr userDrawn="1"/>
        </p:nvPicPr>
        <p:blipFill>
          <a:blip r:embed="rId2"/>
          <a:stretch>
            <a:fillRect/>
          </a:stretch>
        </p:blipFill>
        <p:spPr>
          <a:xfrm>
            <a:off x="8268465" y="6343649"/>
            <a:ext cx="3697146" cy="326572"/>
          </a:xfrm>
          <a:prstGeom prst="rect">
            <a:avLst/>
          </a:prstGeom>
        </p:spPr>
      </p:pic>
    </p:spTree>
    <p:extLst>
      <p:ext uri="{BB962C8B-B14F-4D97-AF65-F5344CB8AC3E}">
        <p14:creationId xmlns:p14="http://schemas.microsoft.com/office/powerpoint/2010/main" val="1526936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59C231A2-4079-C142-A30E-FD4330F999C9}"/>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9AC06A8C-E80C-2144-8C6B-3AD26235AE46}"/>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6EB29AB7-EF85-F14D-84FB-2489036F5643}"/>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F0DC0FE5-9492-3748-A02C-BFE5C2EE64C8}"/>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0801D973-D4E6-F946-824B-5E3C34E88CDC}"/>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DDDFFD65-4213-0748-88CD-FD0B7985CBB7}"/>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D2B0047-6066-4545-9771-4A7C869FC68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Arial" panose="020B0604020202020204" pitchFamily="34"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794558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3" name="Title 1">
            <a:extLst>
              <a:ext uri="{FF2B5EF4-FFF2-40B4-BE49-F238E27FC236}">
                <a16:creationId xmlns:a16="http://schemas.microsoft.com/office/drawing/2014/main" id="{7BDCEF83-4C03-1540-8FD7-87D64FE7AF6D}"/>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cxnSp>
        <p:nvCxnSpPr>
          <p:cNvPr id="14" name="Straight Connector 13">
            <a:extLst>
              <a:ext uri="{FF2B5EF4-FFF2-40B4-BE49-F238E27FC236}">
                <a16:creationId xmlns:a16="http://schemas.microsoft.com/office/drawing/2014/main" id="{4CA79A2C-A13D-2D4C-B9E8-C9664B5CD25E}"/>
              </a:ext>
            </a:extLst>
          </p:cNvPr>
          <p:cNvCxnSpPr/>
          <p:nvPr userDrawn="1"/>
        </p:nvCxnSpPr>
        <p:spPr>
          <a:xfrm>
            <a:off x="411414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66D258-6242-A34E-B930-C698E25525CD}"/>
              </a:ext>
            </a:extLst>
          </p:cNvPr>
          <p:cNvCxnSpPr/>
          <p:nvPr userDrawn="1"/>
        </p:nvCxnSpPr>
        <p:spPr>
          <a:xfrm>
            <a:off x="767669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AED91392-AA16-6A4C-8E7E-C2A4F543196E}"/>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2" name="Content Placeholder 3">
            <a:extLst>
              <a:ext uri="{FF2B5EF4-FFF2-40B4-BE49-F238E27FC236}">
                <a16:creationId xmlns:a16="http://schemas.microsoft.com/office/drawing/2014/main" id="{246F8F2E-BDEF-B74A-95F5-E8C05F83FC8E}"/>
              </a:ext>
            </a:extLst>
          </p:cNvPr>
          <p:cNvSpPr>
            <a:spLocks noGrp="1"/>
          </p:cNvSpPr>
          <p:nvPr>
            <p:ph sz="quarter" idx="19" hasCustomPrompt="1"/>
          </p:nvPr>
        </p:nvSpPr>
        <p:spPr>
          <a:xfrm>
            <a:off x="838200"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3" name="Text Placeholder 9">
            <a:extLst>
              <a:ext uri="{FF2B5EF4-FFF2-40B4-BE49-F238E27FC236}">
                <a16:creationId xmlns:a16="http://schemas.microsoft.com/office/drawing/2014/main" id="{813E4453-521E-174B-9488-7B31D9D60CC5}"/>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4" name="Content Placeholder 3">
            <a:extLst>
              <a:ext uri="{FF2B5EF4-FFF2-40B4-BE49-F238E27FC236}">
                <a16:creationId xmlns:a16="http://schemas.microsoft.com/office/drawing/2014/main" id="{5A34013A-06FD-6640-8DB0-FC16E160A472}"/>
              </a:ext>
            </a:extLst>
          </p:cNvPr>
          <p:cNvSpPr>
            <a:spLocks noGrp="1"/>
          </p:cNvSpPr>
          <p:nvPr>
            <p:ph sz="quarter" idx="21" hasCustomPrompt="1"/>
          </p:nvPr>
        </p:nvSpPr>
        <p:spPr>
          <a:xfrm>
            <a:off x="4413702"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5" name="Text Placeholder 9">
            <a:extLst>
              <a:ext uri="{FF2B5EF4-FFF2-40B4-BE49-F238E27FC236}">
                <a16:creationId xmlns:a16="http://schemas.microsoft.com/office/drawing/2014/main" id="{CBDBD18D-D586-7941-875D-DFEA83253893}"/>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6" name="Content Placeholder 3">
            <a:extLst>
              <a:ext uri="{FF2B5EF4-FFF2-40B4-BE49-F238E27FC236}">
                <a16:creationId xmlns:a16="http://schemas.microsoft.com/office/drawing/2014/main" id="{07C1A933-5332-CA49-9FAF-AF4AC536C8ED}"/>
              </a:ext>
            </a:extLst>
          </p:cNvPr>
          <p:cNvSpPr>
            <a:spLocks noGrp="1"/>
          </p:cNvSpPr>
          <p:nvPr>
            <p:ph sz="quarter" idx="23" hasCustomPrompt="1"/>
          </p:nvPr>
        </p:nvSpPr>
        <p:spPr>
          <a:xfrm>
            <a:off x="7967148"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Tree>
    <p:extLst>
      <p:ext uri="{BB962C8B-B14F-4D97-AF65-F5344CB8AC3E}">
        <p14:creationId xmlns:p14="http://schemas.microsoft.com/office/powerpoint/2010/main" val="1106941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57301A3B-2F81-654A-A9FA-9ED7C8CD466A}"/>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8C13951A-672E-2640-98A5-0588B10500C5}"/>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Arial" panose="020B0604020202020204" pitchFamily="34" charset="0"/>
                <a:cs typeface="Arial" panose="020B0604020202020204" pitchFamily="34"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668830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8B862D9D-B1D9-D241-BBC4-55C2568E150E}"/>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62F8C19E-2B9D-6040-972F-2228E70442C9}"/>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4F07CAA-8C40-5041-96B9-8DDC9734ED58}"/>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BA3138CC-7D65-3F45-B9A1-3801F4E19C35}"/>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8E186CF2-0626-F141-9B97-BCF9454D1A1F}"/>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Arial" panose="020B0604020202020204" pitchFamily="34" charset="0"/>
                <a:cs typeface="Arial" panose="020B0604020202020204" pitchFamily="34"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101301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8" name="Text Placeholder 9">
            <a:extLst>
              <a:ext uri="{FF2B5EF4-FFF2-40B4-BE49-F238E27FC236}">
                <a16:creationId xmlns:a16="http://schemas.microsoft.com/office/drawing/2014/main" id="{8F65F8D9-3040-6641-800B-E71E88C5D870}"/>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9" name="Content Placeholder 3">
            <a:extLst>
              <a:ext uri="{FF2B5EF4-FFF2-40B4-BE49-F238E27FC236}">
                <a16:creationId xmlns:a16="http://schemas.microsoft.com/office/drawing/2014/main" id="{70A625AF-C2EC-394F-8E29-626A65B1C408}"/>
              </a:ext>
            </a:extLst>
          </p:cNvPr>
          <p:cNvSpPr>
            <a:spLocks noGrp="1"/>
          </p:cNvSpPr>
          <p:nvPr>
            <p:ph sz="quarter" idx="21" hasCustomPrompt="1"/>
          </p:nvPr>
        </p:nvSpPr>
        <p:spPr>
          <a:xfrm>
            <a:off x="8093393" y="2963863"/>
            <a:ext cx="2989262"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Arial" panose="020B0604020202020204" pitchFamily="34" charset="0"/>
                <a:cs typeface="Arial" panose="020B0604020202020204" pitchFamily="34"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3809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1" name="Title 1">
            <a:extLst>
              <a:ext uri="{FF2B5EF4-FFF2-40B4-BE49-F238E27FC236}">
                <a16:creationId xmlns:a16="http://schemas.microsoft.com/office/drawing/2014/main" id="{3F923471-1316-5545-8DB5-7A4C57E44BAD}"/>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bg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3" name="Text Placeholder 9">
            <a:extLst>
              <a:ext uri="{FF2B5EF4-FFF2-40B4-BE49-F238E27FC236}">
                <a16:creationId xmlns:a16="http://schemas.microsoft.com/office/drawing/2014/main" id="{ABB5F7DE-EEF3-1743-BF0E-14EC63493603}"/>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subhead text</a:t>
            </a:r>
          </a:p>
        </p:txBody>
      </p:sp>
      <p:sp>
        <p:nvSpPr>
          <p:cNvPr id="14" name="Text Placeholder 11">
            <a:extLst>
              <a:ext uri="{FF2B5EF4-FFF2-40B4-BE49-F238E27FC236}">
                <a16:creationId xmlns:a16="http://schemas.microsoft.com/office/drawing/2014/main" id="{BD5D7ABF-6CE4-A141-A308-B40140BB333C}"/>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sp>
        <p:nvSpPr>
          <p:cNvPr id="17" name="Content Placeholder 3">
            <a:extLst>
              <a:ext uri="{FF2B5EF4-FFF2-40B4-BE49-F238E27FC236}">
                <a16:creationId xmlns:a16="http://schemas.microsoft.com/office/drawing/2014/main" id="{0D89C73D-6F91-314A-A11F-88BBD17F65B6}"/>
              </a:ext>
            </a:extLst>
          </p:cNvPr>
          <p:cNvSpPr>
            <a:spLocks noGrp="1"/>
          </p:cNvSpPr>
          <p:nvPr>
            <p:ph sz="quarter" idx="19" hasCustomPrompt="1"/>
          </p:nvPr>
        </p:nvSpPr>
        <p:spPr>
          <a:xfrm>
            <a:off x="5014913" y="2963863"/>
            <a:ext cx="6056210" cy="3181350"/>
          </a:xfrm>
        </p:spPr>
        <p:txBody>
          <a:bodyPr>
            <a:noAutofit/>
          </a:bodyPr>
          <a:lstStyle>
            <a:lvl1pPr marL="0" indent="0">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5">
            <a:extLst>
              <a:ext uri="{FF2B5EF4-FFF2-40B4-BE49-F238E27FC236}">
                <a16:creationId xmlns:a16="http://schemas.microsoft.com/office/drawing/2014/main" id="{76F05EC9-AF96-8E42-B8F4-64E9730C657C}"/>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Arial" panose="020B0604020202020204" pitchFamily="34" charset="0"/>
                <a:cs typeface="Arial" panose="020B0604020202020204" pitchFamily="34"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2952336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cap="none" baseline="0">
                <a:solidFill>
                  <a:schemeClr val="tx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11414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67669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
        <p:nvSpPr>
          <p:cNvPr id="20" name="Text Placeholder 9">
            <a:extLst>
              <a:ext uri="{FF2B5EF4-FFF2-40B4-BE49-F238E27FC236}">
                <a16:creationId xmlns:a16="http://schemas.microsoft.com/office/drawing/2014/main" id="{9ECC0AC2-35F4-D143-A2BA-4A76B175887C}"/>
              </a:ext>
            </a:extLst>
          </p:cNvPr>
          <p:cNvSpPr>
            <a:spLocks noGrp="1"/>
          </p:cNvSpPr>
          <p:nvPr>
            <p:ph type="body" sz="quarter" idx="15" hasCustomPrompt="1"/>
          </p:nvPr>
        </p:nvSpPr>
        <p:spPr>
          <a:xfrm>
            <a:off x="837748"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1" name="Content Placeholder 3">
            <a:extLst>
              <a:ext uri="{FF2B5EF4-FFF2-40B4-BE49-F238E27FC236}">
                <a16:creationId xmlns:a16="http://schemas.microsoft.com/office/drawing/2014/main" id="{5267ACCD-715D-994C-B6EF-9AB34A713F81}"/>
              </a:ext>
            </a:extLst>
          </p:cNvPr>
          <p:cNvSpPr>
            <a:spLocks noGrp="1"/>
          </p:cNvSpPr>
          <p:nvPr>
            <p:ph sz="quarter" idx="19" hasCustomPrompt="1"/>
          </p:nvPr>
        </p:nvSpPr>
        <p:spPr>
          <a:xfrm>
            <a:off x="838200"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2" name="Text Placeholder 9">
            <a:extLst>
              <a:ext uri="{FF2B5EF4-FFF2-40B4-BE49-F238E27FC236}">
                <a16:creationId xmlns:a16="http://schemas.microsoft.com/office/drawing/2014/main" id="{3059BBBB-B622-5148-89DC-493B0F069B24}"/>
              </a:ext>
            </a:extLst>
          </p:cNvPr>
          <p:cNvSpPr>
            <a:spLocks noGrp="1"/>
          </p:cNvSpPr>
          <p:nvPr>
            <p:ph type="body" sz="quarter" idx="20" hasCustomPrompt="1"/>
          </p:nvPr>
        </p:nvSpPr>
        <p:spPr>
          <a:xfrm>
            <a:off x="4413250"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3" name="Content Placeholder 3">
            <a:extLst>
              <a:ext uri="{FF2B5EF4-FFF2-40B4-BE49-F238E27FC236}">
                <a16:creationId xmlns:a16="http://schemas.microsoft.com/office/drawing/2014/main" id="{ACA4CF02-65DA-D54B-92A5-1D8E77F9B9D1}"/>
              </a:ext>
            </a:extLst>
          </p:cNvPr>
          <p:cNvSpPr>
            <a:spLocks noGrp="1"/>
          </p:cNvSpPr>
          <p:nvPr>
            <p:ph sz="quarter" idx="21" hasCustomPrompt="1"/>
          </p:nvPr>
        </p:nvSpPr>
        <p:spPr>
          <a:xfrm>
            <a:off x="4413702"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26" name="Text Placeholder 9">
            <a:extLst>
              <a:ext uri="{FF2B5EF4-FFF2-40B4-BE49-F238E27FC236}">
                <a16:creationId xmlns:a16="http://schemas.microsoft.com/office/drawing/2014/main" id="{7099A253-B33E-C940-A0F3-8AFC8FEBFCA7}"/>
              </a:ext>
            </a:extLst>
          </p:cNvPr>
          <p:cNvSpPr>
            <a:spLocks noGrp="1"/>
          </p:cNvSpPr>
          <p:nvPr>
            <p:ph type="body" sz="quarter" idx="22" hasCustomPrompt="1"/>
          </p:nvPr>
        </p:nvSpPr>
        <p:spPr>
          <a:xfrm>
            <a:off x="7966696"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27" name="Content Placeholder 3">
            <a:extLst>
              <a:ext uri="{FF2B5EF4-FFF2-40B4-BE49-F238E27FC236}">
                <a16:creationId xmlns:a16="http://schemas.microsoft.com/office/drawing/2014/main" id="{A6A63EC1-455B-5A48-8D44-AF9231C03594}"/>
              </a:ext>
            </a:extLst>
          </p:cNvPr>
          <p:cNvSpPr>
            <a:spLocks noGrp="1"/>
          </p:cNvSpPr>
          <p:nvPr>
            <p:ph sz="quarter" idx="23" hasCustomPrompt="1"/>
          </p:nvPr>
        </p:nvSpPr>
        <p:spPr>
          <a:xfrm>
            <a:off x="7967148"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Tree>
    <p:extLst>
      <p:ext uri="{BB962C8B-B14F-4D97-AF65-F5344CB8AC3E}">
        <p14:creationId xmlns:p14="http://schemas.microsoft.com/office/powerpoint/2010/main" val="3722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4" name="Text Placeholder 9">
            <a:extLst>
              <a:ext uri="{FF2B5EF4-FFF2-40B4-BE49-F238E27FC236}">
                <a16:creationId xmlns:a16="http://schemas.microsoft.com/office/drawing/2014/main" id="{E0955E23-5237-5C44-908C-77D23F74F37F}"/>
              </a:ext>
            </a:extLst>
          </p:cNvPr>
          <p:cNvSpPr>
            <a:spLocks noGrp="1"/>
          </p:cNvSpPr>
          <p:nvPr>
            <p:ph type="body" sz="quarter" idx="20" hasCustomPrompt="1"/>
          </p:nvPr>
        </p:nvSpPr>
        <p:spPr>
          <a:xfrm>
            <a:off x="8092941" y="2269571"/>
            <a:ext cx="2988997"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7" name="Content Placeholder 3">
            <a:extLst>
              <a:ext uri="{FF2B5EF4-FFF2-40B4-BE49-F238E27FC236}">
                <a16:creationId xmlns:a16="http://schemas.microsoft.com/office/drawing/2014/main" id="{47CA2110-10A1-024F-BB4A-7E1F52781BD9}"/>
              </a:ext>
            </a:extLst>
          </p:cNvPr>
          <p:cNvSpPr>
            <a:spLocks noGrp="1"/>
          </p:cNvSpPr>
          <p:nvPr>
            <p:ph sz="quarter" idx="21" hasCustomPrompt="1"/>
          </p:nvPr>
        </p:nvSpPr>
        <p:spPr>
          <a:xfrm>
            <a:off x="8093393" y="2963863"/>
            <a:ext cx="2989262" cy="3181350"/>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1059060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400" b="1" i="0" baseline="0">
                <a:solidFill>
                  <a:schemeClr val="tx1"/>
                </a:solidFill>
                <a:latin typeface="Arial" panose="020B0604020202020204" pitchFamily="34" charset="0"/>
                <a:cs typeface="Arial" panose="020B0604020202020204" pitchFamily="34" charset="0"/>
              </a:defRPr>
            </a:lvl1pPr>
          </a:lstStyle>
          <a:p>
            <a:r>
              <a:rPr lang="en-US" dirty="0"/>
              <a:t>Click to edit slide title style long version with multiple lines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hasCustomPrompt="1"/>
          </p:nvPr>
        </p:nvSpPr>
        <p:spPr>
          <a:xfrm>
            <a:off x="5014461" y="2269571"/>
            <a:ext cx="6055673" cy="694147"/>
          </a:xfrm>
          <a:prstGeom prst="rect">
            <a:avLst/>
          </a:prstGeom>
          <a:noFill/>
        </p:spPr>
        <p:txBody>
          <a:bodyPr>
            <a:noAutofit/>
          </a:bodyPr>
          <a:lstStyle>
            <a:lvl1pPr marL="0" indent="0">
              <a:buFontTx/>
              <a:buNone/>
              <a:defRPr sz="1600" b="1" i="0" cap="all" baseline="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column text header</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hasCustomPrompt="1"/>
          </p:nvPr>
        </p:nvSpPr>
        <p:spPr>
          <a:xfrm>
            <a:off x="838200" y="882466"/>
            <a:ext cx="2949575" cy="1835386"/>
          </a:xfrm>
          <a:prstGeom prst="rect">
            <a:avLst/>
          </a:prstGeom>
        </p:spPr>
        <p:txBody>
          <a:bodyPr>
            <a:noAutofit/>
          </a:bodyPr>
          <a:lstStyle>
            <a:lvl1pPr marL="0" indent="0">
              <a:buFontTx/>
              <a:buNone/>
              <a:defRPr sz="2000" b="1" i="0" cap="all" baseline="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dirty="0"/>
              <a:t>Click to edit section title</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
        <p:nvSpPr>
          <p:cNvPr id="4" name="Content Placeholder 3">
            <a:extLst>
              <a:ext uri="{FF2B5EF4-FFF2-40B4-BE49-F238E27FC236}">
                <a16:creationId xmlns:a16="http://schemas.microsoft.com/office/drawing/2014/main" id="{2A50C5A1-0B93-3742-B8DF-BE63504FBD47}"/>
              </a:ext>
            </a:extLst>
          </p:cNvPr>
          <p:cNvSpPr>
            <a:spLocks noGrp="1"/>
          </p:cNvSpPr>
          <p:nvPr>
            <p:ph sz="quarter" idx="19" hasCustomPrompt="1"/>
          </p:nvPr>
        </p:nvSpPr>
        <p:spPr>
          <a:xfrm>
            <a:off x="5014913" y="2963863"/>
            <a:ext cx="6056210" cy="3181350"/>
          </a:xfrm>
        </p:spPr>
        <p:txBody>
          <a:bodyPr>
            <a:noAutofit/>
          </a:bodyPr>
          <a:lstStyle>
            <a:lvl1pPr>
              <a:defRPr sz="1400"/>
            </a:lvl1pPr>
            <a:lvl2pPr>
              <a:defRPr sz="1400"/>
            </a:lvl2pPr>
            <a:lvl3pPr>
              <a:defRPr sz="1400"/>
            </a:lvl3pPr>
            <a:lvl4pPr>
              <a:defRPr sz="1400"/>
            </a:lvl4pPr>
            <a:lvl5pPr>
              <a:defRPr sz="14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C7663013-5E70-994C-A13B-9B5231AEC8A7}"/>
              </a:ext>
            </a:extLst>
          </p:cNvPr>
          <p:cNvSpPr>
            <a:spLocks noGrp="1"/>
          </p:cNvSpPr>
          <p:nvPr>
            <p:ph type="body" sz="quarter" idx="22" hasCustomPrompt="1"/>
          </p:nvPr>
        </p:nvSpPr>
        <p:spPr>
          <a:xfrm>
            <a:off x="838200" y="2814638"/>
            <a:ext cx="2949575" cy="3330575"/>
          </a:xfrm>
        </p:spPr>
        <p:txBody>
          <a:bodyPr>
            <a:normAutofit/>
          </a:bodyPr>
          <a:lstStyle>
            <a:lvl1pPr marL="0" indent="0">
              <a:buNone/>
              <a:defRPr sz="1300" baseline="0">
                <a:solidFill>
                  <a:schemeClr val="bg1"/>
                </a:solidFill>
                <a:latin typeface="Gotham Office" panose="02000000000000000000" pitchFamily="2" charset="0"/>
              </a:defRPr>
            </a:lvl1pPr>
            <a:lvl2pPr marL="457200" indent="0">
              <a:buNone/>
              <a:defRPr sz="1300" baseline="0">
                <a:solidFill>
                  <a:schemeClr val="bg1"/>
                </a:solidFill>
                <a:latin typeface="Gotham Office" panose="02000000000000000000" pitchFamily="2" charset="0"/>
              </a:defRPr>
            </a:lvl2pPr>
            <a:lvl3pPr marL="914400" indent="0">
              <a:buNone/>
              <a:defRPr sz="1300" baseline="0">
                <a:solidFill>
                  <a:schemeClr val="bg1"/>
                </a:solidFill>
                <a:latin typeface="Gotham Office" panose="02000000000000000000" pitchFamily="2" charset="0"/>
              </a:defRPr>
            </a:lvl3pPr>
            <a:lvl4pPr marL="1371600" indent="0">
              <a:buNone/>
              <a:defRPr sz="1300" baseline="0">
                <a:solidFill>
                  <a:schemeClr val="bg1"/>
                </a:solidFill>
                <a:latin typeface="Gotham Office" panose="02000000000000000000" pitchFamily="2" charset="0"/>
              </a:defRPr>
            </a:lvl4pPr>
            <a:lvl5pPr marL="1828800" indent="0">
              <a:buNone/>
              <a:defRPr sz="1300" baseline="0">
                <a:solidFill>
                  <a:schemeClr val="bg1"/>
                </a:solidFill>
                <a:latin typeface="Gotham Office" panose="02000000000000000000" pitchFamily="2" charset="0"/>
              </a:defRPr>
            </a:lvl5pPr>
          </a:lstStyle>
          <a:p>
            <a:pPr lvl="0"/>
            <a:r>
              <a:rPr lang="en-US" dirty="0"/>
              <a:t>Click to edit sub-section overview content</a:t>
            </a:r>
          </a:p>
        </p:txBody>
      </p:sp>
    </p:spTree>
    <p:extLst>
      <p:ext uri="{BB962C8B-B14F-4D97-AF65-F5344CB8AC3E}">
        <p14:creationId xmlns:p14="http://schemas.microsoft.com/office/powerpoint/2010/main" val="4039519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22718A-5CF7-554A-99B8-FFB4F2AD7604}"/>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8" name="Text Placeholder 2">
            <a:extLst>
              <a:ext uri="{FF2B5EF4-FFF2-40B4-BE49-F238E27FC236}">
                <a16:creationId xmlns:a16="http://schemas.microsoft.com/office/drawing/2014/main" id="{DD805CC5-E268-0B4C-9657-8D28BF9D86AA}"/>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Arial" panose="020B0604020202020204" pitchFamily="34" charset="0"/>
                <a:cs typeface="Arial" panose="020B0604020202020204" pitchFamily="34" charset="0"/>
              </a:defRPr>
            </a:lvl1pPr>
            <a:lvl2pPr>
              <a:defRPr sz="2000" baseline="0">
                <a:solidFill>
                  <a:schemeClr val="bg1"/>
                </a:solidFill>
                <a:latin typeface="Arial" panose="020B0604020202020204" pitchFamily="34" charset="0"/>
                <a:cs typeface="Arial" panose="020B0604020202020204" pitchFamily="34" charset="0"/>
              </a:defRPr>
            </a:lvl2pPr>
            <a:lvl3pPr>
              <a:defRPr sz="2000" baseline="0">
                <a:solidFill>
                  <a:schemeClr val="bg1"/>
                </a:solidFill>
                <a:latin typeface="Arial" panose="020B0604020202020204" pitchFamily="34" charset="0"/>
                <a:cs typeface="Arial" panose="020B0604020202020204" pitchFamily="34" charset="0"/>
              </a:defRPr>
            </a:lvl3pPr>
            <a:lvl4pPr>
              <a:defRPr sz="2000" baseline="0">
                <a:solidFill>
                  <a:schemeClr val="bg1"/>
                </a:solidFill>
                <a:latin typeface="Arial" panose="020B0604020202020204" pitchFamily="34" charset="0"/>
                <a:cs typeface="Arial" panose="020B0604020202020204" pitchFamily="34" charset="0"/>
              </a:defRPr>
            </a:lvl4pPr>
            <a:lvl5pPr>
              <a:defRPr sz="2000" baseline="0">
                <a:solidFill>
                  <a:schemeClr val="bg1"/>
                </a:solidFill>
                <a:latin typeface="Arial" panose="020B0604020202020204" pitchFamily="34" charset="0"/>
                <a:cs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87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2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Presentation Title LONG VERSION WITH MULTIPLE LINES</a:t>
            </a:r>
          </a:p>
        </p:txBody>
      </p:sp>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a:prstGeom prst="rect">
            <a:avLst/>
          </a:prstGeom>
        </p:spPr>
        <p:txBody>
          <a:bodyPr>
            <a:normAutofit/>
          </a:bodyPr>
          <a:lstStyle>
            <a:lvl1pPr marL="0" indent="0" algn="l">
              <a:buNone/>
              <a:defRPr sz="1800" baseline="0">
                <a:solidFill>
                  <a:schemeClr val="tx2"/>
                </a:solidFill>
                <a:latin typeface="Arial" panose="020B0604020202020204" pitchFamily="34" charset="0"/>
              </a:defRPr>
            </a:lvl1pPr>
          </a:lstStyle>
          <a:p>
            <a:pPr lvl="0"/>
            <a:fld id="{137DCF85-C447-AE4B-9BDB-BCE5CF318609}" type="datetime4">
              <a:rPr lang="en-US" smtClean="0"/>
              <a:t>September 6, 2021</a:t>
            </a:fld>
            <a:endParaRPr lang="en-US" dirty="0"/>
          </a:p>
        </p:txBody>
      </p:sp>
      <p:pic>
        <p:nvPicPr>
          <p:cNvPr id="2" name="Picture 1">
            <a:extLst>
              <a:ext uri="{FF2B5EF4-FFF2-40B4-BE49-F238E27FC236}">
                <a16:creationId xmlns:a16="http://schemas.microsoft.com/office/drawing/2014/main" id="{C5960FC7-642F-2AFF-C2BA-81DC4DFFFF34}"/>
              </a:ext>
            </a:extLst>
          </p:cNvPr>
          <p:cNvPicPr>
            <a:picLocks noChangeAspect="1"/>
          </p:cNvPicPr>
          <p:nvPr userDrawn="1"/>
        </p:nvPicPr>
        <p:blipFill>
          <a:blip r:embed="rId2"/>
          <a:stretch>
            <a:fillRect/>
          </a:stretch>
        </p:blipFill>
        <p:spPr>
          <a:xfrm>
            <a:off x="8268465" y="6343649"/>
            <a:ext cx="3697146" cy="326572"/>
          </a:xfrm>
          <a:prstGeom prst="rect">
            <a:avLst/>
          </a:prstGeom>
        </p:spPr>
      </p:pic>
    </p:spTree>
    <p:extLst>
      <p:ext uri="{BB962C8B-B14F-4D97-AF65-F5344CB8AC3E}">
        <p14:creationId xmlns:p14="http://schemas.microsoft.com/office/powerpoint/2010/main" val="61130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8364DD-88DF-CF43-9082-0056172CE53D}"/>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6" name="Text Placeholder 2">
            <a:extLst>
              <a:ext uri="{FF2B5EF4-FFF2-40B4-BE49-F238E27FC236}">
                <a16:creationId xmlns:a16="http://schemas.microsoft.com/office/drawing/2014/main" id="{93D362D3-9B6F-134C-9B30-B488FC1266DC}"/>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Arial" panose="020B0604020202020204" pitchFamily="34" charset="0"/>
                <a:cs typeface="Arial" panose="020B0604020202020204" pitchFamily="34" charset="0"/>
              </a:defRPr>
            </a:lvl1pPr>
            <a:lvl2pPr>
              <a:defRPr sz="2000" baseline="0">
                <a:solidFill>
                  <a:schemeClr val="bg1"/>
                </a:solidFill>
                <a:latin typeface="Arial" panose="020B0604020202020204" pitchFamily="34" charset="0"/>
                <a:cs typeface="Arial" panose="020B0604020202020204" pitchFamily="34" charset="0"/>
              </a:defRPr>
            </a:lvl2pPr>
            <a:lvl3pPr>
              <a:defRPr sz="2000" baseline="0">
                <a:solidFill>
                  <a:schemeClr val="bg1"/>
                </a:solidFill>
                <a:latin typeface="Arial" panose="020B0604020202020204" pitchFamily="34" charset="0"/>
                <a:cs typeface="Arial" panose="020B0604020202020204" pitchFamily="34" charset="0"/>
              </a:defRPr>
            </a:lvl3pPr>
            <a:lvl4pPr>
              <a:defRPr sz="2000" baseline="0">
                <a:solidFill>
                  <a:schemeClr val="bg1"/>
                </a:solidFill>
                <a:latin typeface="Arial" panose="020B0604020202020204" pitchFamily="34" charset="0"/>
                <a:cs typeface="Arial" panose="020B0604020202020204" pitchFamily="34" charset="0"/>
              </a:defRPr>
            </a:lvl4pPr>
            <a:lvl5pPr>
              <a:defRPr sz="2000" baseline="0">
                <a:solidFill>
                  <a:schemeClr val="bg1"/>
                </a:solidFill>
                <a:latin typeface="Arial" panose="020B0604020202020204" pitchFamily="34" charset="0"/>
                <a:cs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9999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Title 1">
            <a:extLst>
              <a:ext uri="{FF2B5EF4-FFF2-40B4-BE49-F238E27FC236}">
                <a16:creationId xmlns:a16="http://schemas.microsoft.com/office/drawing/2014/main" id="{897D21C1-F876-1948-A775-7D1D528BD12B}"/>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16" name="Text Placeholder 2">
            <a:extLst>
              <a:ext uri="{FF2B5EF4-FFF2-40B4-BE49-F238E27FC236}">
                <a16:creationId xmlns:a16="http://schemas.microsoft.com/office/drawing/2014/main" id="{3BF8256F-B8B7-7C49-BD10-0D2982093813}"/>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bg1"/>
                </a:solidFill>
                <a:latin typeface="Arial" panose="020B0604020202020204" pitchFamily="34" charset="0"/>
                <a:cs typeface="Arial" panose="020B0604020202020204" pitchFamily="34" charset="0"/>
              </a:defRPr>
            </a:lvl1pPr>
            <a:lvl2pPr>
              <a:defRPr sz="2000" baseline="0">
                <a:solidFill>
                  <a:schemeClr val="bg1"/>
                </a:solidFill>
                <a:latin typeface="Arial" panose="020B0604020202020204" pitchFamily="34" charset="0"/>
                <a:cs typeface="Arial" panose="020B0604020202020204" pitchFamily="34" charset="0"/>
              </a:defRPr>
            </a:lvl2pPr>
            <a:lvl3pPr>
              <a:defRPr sz="2000" baseline="0">
                <a:solidFill>
                  <a:schemeClr val="bg1"/>
                </a:solidFill>
                <a:latin typeface="Arial" panose="020B0604020202020204" pitchFamily="34" charset="0"/>
                <a:cs typeface="Arial" panose="020B0604020202020204" pitchFamily="34" charset="0"/>
              </a:defRPr>
            </a:lvl3pPr>
            <a:lvl4pPr>
              <a:defRPr sz="2000" baseline="0">
                <a:solidFill>
                  <a:schemeClr val="bg1"/>
                </a:solidFill>
                <a:latin typeface="Arial" panose="020B0604020202020204" pitchFamily="34" charset="0"/>
                <a:cs typeface="Arial" panose="020B0604020202020204" pitchFamily="34" charset="0"/>
              </a:defRPr>
            </a:lvl4pPr>
            <a:lvl5pPr>
              <a:defRPr sz="2000" baseline="0">
                <a:solidFill>
                  <a:schemeClr val="bg1"/>
                </a:solidFill>
                <a:latin typeface="Arial" panose="020B0604020202020204" pitchFamily="34" charset="0"/>
                <a:cs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3022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_bullet points_black">
    <p:bg>
      <p:bgRef idx="1001">
        <a:schemeClr val="bg2"/>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3600" b="1" i="0" cap="all" baseline="0">
                <a:solidFill>
                  <a:schemeClr val="tx1"/>
                </a:solidFill>
                <a:latin typeface="Arial" panose="020B0604020202020204" pitchFamily="34" charset="0"/>
                <a:cs typeface="Arial" panose="020B0604020202020204" pitchFamily="34" charset="0"/>
              </a:defRPr>
            </a:lvl1pPr>
          </a:lstStyle>
          <a:p>
            <a:r>
              <a:rPr lang="en-US" dirty="0"/>
              <a:t>CLICK TO EDIT slide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3" name="Text Placeholder 2">
            <a:extLst>
              <a:ext uri="{FF2B5EF4-FFF2-40B4-BE49-F238E27FC236}">
                <a16:creationId xmlns:a16="http://schemas.microsoft.com/office/drawing/2014/main" id="{873CBF3C-B115-754C-9A44-D0DAD9BFA658}"/>
              </a:ext>
            </a:extLst>
          </p:cNvPr>
          <p:cNvSpPr>
            <a:spLocks noGrp="1"/>
          </p:cNvSpPr>
          <p:nvPr>
            <p:ph type="body" sz="quarter" idx="13" hasCustomPrompt="1"/>
          </p:nvPr>
        </p:nvSpPr>
        <p:spPr>
          <a:xfrm>
            <a:off x="838200" y="2316163"/>
            <a:ext cx="8227143" cy="3251200"/>
          </a:xfrm>
        </p:spPr>
        <p:txBody>
          <a:bodyPr>
            <a:normAutofit/>
          </a:bodyPr>
          <a:lstStyle>
            <a:lvl1pPr>
              <a:defRPr sz="2000" baseline="0">
                <a:solidFill>
                  <a:schemeClr val="tx1"/>
                </a:solidFill>
                <a:latin typeface="Arial" panose="020B0604020202020204" pitchFamily="34" charset="0"/>
                <a:cs typeface="Arial" panose="020B0604020202020204" pitchFamily="34" charset="0"/>
              </a:defRPr>
            </a:lvl1pPr>
            <a:lvl2pPr>
              <a:defRPr sz="2000" baseline="0">
                <a:solidFill>
                  <a:schemeClr val="tx1"/>
                </a:solidFill>
                <a:latin typeface="Arial" panose="020B0604020202020204" pitchFamily="34" charset="0"/>
                <a:cs typeface="Arial" panose="020B0604020202020204" pitchFamily="34" charset="0"/>
              </a:defRPr>
            </a:lvl2pPr>
            <a:lvl3pPr>
              <a:defRPr sz="2000" baseline="0">
                <a:solidFill>
                  <a:schemeClr val="tx1"/>
                </a:solidFill>
                <a:latin typeface="Arial" panose="020B0604020202020204" pitchFamily="34" charset="0"/>
                <a:cs typeface="Arial" panose="020B0604020202020204" pitchFamily="34" charset="0"/>
              </a:defRPr>
            </a:lvl3pPr>
            <a:lvl4pPr>
              <a:defRPr sz="2000" baseline="0">
                <a:solidFill>
                  <a:schemeClr val="tx1"/>
                </a:solidFill>
                <a:latin typeface="Arial" panose="020B0604020202020204" pitchFamily="34" charset="0"/>
                <a:cs typeface="Arial" panose="020B0604020202020204" pitchFamily="34" charset="0"/>
              </a:defRPr>
            </a:lvl4pPr>
            <a:lvl5pPr>
              <a:defRPr sz="2000" baseline="0">
                <a:solidFill>
                  <a:schemeClr val="tx1"/>
                </a:solidFill>
                <a:latin typeface="Arial" panose="020B0604020202020204" pitchFamily="34" charset="0"/>
                <a:cs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748839"/>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Arial" panose="020B0604020202020204" pitchFamily="34" charset="0"/>
                <a:cs typeface="Arial" panose="020B0604020202020204" pitchFamily="34" charset="0"/>
              </a:defRPr>
            </a:lvl1pPr>
          </a:lstStyle>
          <a:p>
            <a:r>
              <a:rPr lang="en-US" dirty="0"/>
              <a:t>CLICK TO EDIT end slide TITLE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1543500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A8B1A54E-83C9-7F47-8321-1294C19D7AF0}"/>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Arial" panose="020B0604020202020204" pitchFamily="34" charset="0"/>
                <a:cs typeface="Arial"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1416130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
        <p:nvSpPr>
          <p:cNvPr id="7" name="Title 1">
            <a:extLst>
              <a:ext uri="{FF2B5EF4-FFF2-40B4-BE49-F238E27FC236}">
                <a16:creationId xmlns:a16="http://schemas.microsoft.com/office/drawing/2014/main" id="{031B4543-BDE1-7E4B-8125-D55E77DD1082}"/>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Arial" panose="020B0604020202020204" pitchFamily="34" charset="0"/>
                <a:cs typeface="Arial"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909006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
        <p:nvSpPr>
          <p:cNvPr id="5" name="Title 1">
            <a:extLst>
              <a:ext uri="{FF2B5EF4-FFF2-40B4-BE49-F238E27FC236}">
                <a16:creationId xmlns:a16="http://schemas.microsoft.com/office/drawing/2014/main" id="{78C50E83-5C14-E846-878F-EF70C80FC49A}"/>
              </a:ext>
            </a:extLst>
          </p:cNvPr>
          <p:cNvSpPr>
            <a:spLocks noGrp="1"/>
          </p:cNvSpPr>
          <p:nvPr>
            <p:ph type="ctrTitle" hasCustomPrompt="1"/>
          </p:nvPr>
        </p:nvSpPr>
        <p:spPr>
          <a:xfrm>
            <a:off x="786804" y="2126511"/>
            <a:ext cx="10664457" cy="845289"/>
          </a:xfrm>
        </p:spPr>
        <p:txBody>
          <a:bodyPr lIns="0" anchor="ctr" anchorCtr="0">
            <a:noAutofit/>
          </a:bodyPr>
          <a:lstStyle>
            <a:lvl1pPr algn="l">
              <a:defRPr sz="4000" b="1" i="0" cap="all" baseline="0">
                <a:solidFill>
                  <a:schemeClr val="bg1"/>
                </a:solidFill>
                <a:latin typeface="Arial" panose="020B0604020202020204" pitchFamily="34" charset="0"/>
                <a:cs typeface="Arial" panose="020B0604020202020204" pitchFamily="34" charset="0"/>
              </a:defRPr>
            </a:lvl1pPr>
          </a:lstStyle>
          <a:p>
            <a:r>
              <a:rPr lang="en-US" dirty="0"/>
              <a:t>CLICK TO EDIT end slide TITLE</a:t>
            </a:r>
          </a:p>
        </p:txBody>
      </p:sp>
    </p:spTree>
    <p:extLst>
      <p:ext uri="{BB962C8B-B14F-4D97-AF65-F5344CB8AC3E}">
        <p14:creationId xmlns:p14="http://schemas.microsoft.com/office/powerpoint/2010/main" val="4280904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D8356-CFF4-8867-17F6-EDA54095B5A0}"/>
              </a:ext>
            </a:extLst>
          </p:cNvPr>
          <p:cNvSpPr>
            <a:spLocks noGrp="1"/>
          </p:cNvSpPr>
          <p:nvPr>
            <p:ph type="dt" sz="half" idx="10"/>
          </p:nvPr>
        </p:nvSpPr>
        <p:spPr/>
        <p:txBody>
          <a:bodyPr/>
          <a:lstStyle/>
          <a:p>
            <a:fld id="{7022BA68-76FB-F440-BCEF-DAEAA1840D0C}" type="datetimeFigureOut">
              <a:rPr lang="en-US" smtClean="0"/>
              <a:t>5/18/25</a:t>
            </a:fld>
            <a:endParaRPr lang="en-US"/>
          </a:p>
        </p:txBody>
      </p:sp>
      <p:sp>
        <p:nvSpPr>
          <p:cNvPr id="3" name="Footer Placeholder 2">
            <a:extLst>
              <a:ext uri="{FF2B5EF4-FFF2-40B4-BE49-F238E27FC236}">
                <a16:creationId xmlns:a16="http://schemas.microsoft.com/office/drawing/2014/main" id="{D6546E25-8D88-C35F-5D2A-55F6CEB328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302EC9-841F-2AFE-4AF7-D575476DED71}"/>
              </a:ext>
            </a:extLst>
          </p:cNvPr>
          <p:cNvSpPr>
            <a:spLocks noGrp="1"/>
          </p:cNvSpPr>
          <p:nvPr>
            <p:ph type="sldNum" sz="quarter" idx="12"/>
          </p:nvPr>
        </p:nvSpPr>
        <p:spPr/>
        <p:txBody>
          <a:bodyPr/>
          <a:lstStyle/>
          <a:p>
            <a:fld id="{49703CBF-2B64-9C48-BE7E-B56E620B0304}" type="slidenum">
              <a:rPr lang="en-US" smtClean="0"/>
              <a:t>‹#›</a:t>
            </a:fld>
            <a:endParaRPr lang="en-US"/>
          </a:p>
        </p:txBody>
      </p:sp>
    </p:spTree>
    <p:extLst>
      <p:ext uri="{BB962C8B-B14F-4D97-AF65-F5344CB8AC3E}">
        <p14:creationId xmlns:p14="http://schemas.microsoft.com/office/powerpoint/2010/main" val="628411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05307-8A71-42F4-A10A-60012AAD020B}" type="datetimeFigureOut">
              <a:rPr lang="en-US" smtClean="0"/>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0962A-6D95-4254-A26A-A7193FD6EE76}" type="slidenum">
              <a:rPr lang="en-US" smtClean="0"/>
              <a:t>‹#›</a:t>
            </a:fld>
            <a:endParaRPr lang="en-US"/>
          </a:p>
        </p:txBody>
      </p:sp>
    </p:spTree>
    <p:extLst>
      <p:ext uri="{BB962C8B-B14F-4D97-AF65-F5344CB8AC3E}">
        <p14:creationId xmlns:p14="http://schemas.microsoft.com/office/powerpoint/2010/main" val="2479059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ur team 33">
    <p:spTree>
      <p:nvGrpSpPr>
        <p:cNvPr id="1" name=""/>
        <p:cNvGrpSpPr/>
        <p:nvPr/>
      </p:nvGrpSpPr>
      <p:grpSpPr>
        <a:xfrm>
          <a:off x="0" y="0"/>
          <a:ext cx="0" cy="0"/>
          <a:chOff x="0" y="0"/>
          <a:chExt cx="0" cy="0"/>
        </a:xfrm>
      </p:grpSpPr>
      <p:sp>
        <p:nvSpPr>
          <p:cNvPr id="13" name="Рисунок 4"/>
          <p:cNvSpPr>
            <a:spLocks noGrp="1"/>
          </p:cNvSpPr>
          <p:nvPr>
            <p:ph type="pic" sz="quarter" idx="16"/>
          </p:nvPr>
        </p:nvSpPr>
        <p:spPr>
          <a:xfrm>
            <a:off x="930349" y="2615796"/>
            <a:ext cx="1656536" cy="1657569"/>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 name="connsiteX6" fmla="*/ 4234 w 5219"/>
              <a:gd name="connsiteY6" fmla="*/ 4234 w 5219"/>
              <a:gd name="connsiteX7" fmla="*/ 4234 w 5219"/>
              <a:gd name="connsiteY7" fmla="*/ 4234 w 5219"/>
              <a:gd name="connsiteX8" fmla="*/ 4234 w 5219"/>
              <a:gd name="connsiteY8" fmla="*/ 4234 w 5219"/>
              <a:gd name="connsiteX9" fmla="*/ 4234 w 5219"/>
              <a:gd name="connsiteY9" fmla="*/ 4234 w 5219"/>
              <a:gd name="connsiteX10" fmla="*/ 4234 w 5219"/>
              <a:gd name="connsiteY10" fmla="*/ 4234 w 5219"/>
              <a:gd name="connsiteX11" fmla="*/ 4234 w 5219"/>
              <a:gd name="connsiteY11" fmla="*/ 4234 w 5219"/>
              <a:gd name="connsiteX12" fmla="*/ 4234 w 5219"/>
              <a:gd name="connsiteY12" fmla="*/ 4234 w 5219"/>
              <a:gd name="connsiteX13" fmla="*/ 4234 w 5219"/>
              <a:gd name="connsiteY13" fmla="*/ 4234 w 5219"/>
              <a:gd name="connsiteX14" fmla="*/ 4234 w 5219"/>
              <a:gd name="connsiteY14" fmla="*/ 4234 w 5219"/>
              <a:gd name="connsiteX15" fmla="*/ 4234 w 5219"/>
              <a:gd name="connsiteY15" fmla="*/ 4234 w 5219"/>
              <a:gd name="connsiteX16" fmla="*/ 4234 w 5219"/>
              <a:gd name="connsiteY16" fmla="*/ 4234 w 5219"/>
              <a:gd name="connsiteX17" fmla="*/ 4234 w 5219"/>
              <a:gd name="connsiteY17" fmla="*/ 4234 w 5219"/>
              <a:gd name="connsiteX18" fmla="*/ 4234 w 5219"/>
              <a:gd name="connsiteY18" fmla="*/ 4234 w 5219"/>
              <a:gd name="connsiteX19" fmla="*/ 4234 w 5219"/>
              <a:gd name="connsiteY19" fmla="*/ 4234 w 5219"/>
              <a:gd name="connsiteX20" fmla="*/ 4234 w 5219"/>
              <a:gd name="connsiteY20" fmla="*/ 4234 w 5219"/>
              <a:gd name="connsiteX21" fmla="*/ 4234 w 5219"/>
              <a:gd name="connsiteY21" fmla="*/ 4234 w 5219"/>
              <a:gd name="connsiteX22" fmla="*/ 4234 w 5219"/>
              <a:gd name="connsiteY22" fmla="*/ 4234 w 5219"/>
              <a:gd name="connsiteX23" fmla="*/ 4234 w 5219"/>
              <a:gd name="connsiteY23" fmla="*/ 4234 w 5219"/>
              <a:gd name="connsiteX24" fmla="*/ 4234 w 5219"/>
              <a:gd name="connsiteY24" fmla="*/ 4234 w 5219"/>
              <a:gd name="connsiteX25" fmla="*/ 4234 w 5219"/>
              <a:gd name="connsiteY25" fmla="*/ 4234 w 5219"/>
              <a:gd name="connsiteX26" fmla="*/ 4234 w 5219"/>
              <a:gd name="connsiteY26" fmla="*/ 4234 w 5219"/>
              <a:gd name="connsiteX27" fmla="*/ 4234 w 5219"/>
              <a:gd name="connsiteY27" fmla="*/ 4234 w 5219"/>
              <a:gd name="connsiteX28" fmla="*/ 4234 w 5219"/>
              <a:gd name="connsiteY28" fmla="*/ 4234 w 5219"/>
              <a:gd name="connsiteX29" fmla="*/ 4234 w 5219"/>
              <a:gd name="connsiteY29" fmla="*/ 4234 w 5219"/>
              <a:gd name="connsiteX30" fmla="*/ 4234 w 5219"/>
              <a:gd name="connsiteY30" fmla="*/ 4234 w 5219"/>
              <a:gd name="connsiteX31" fmla="*/ 4234 w 5219"/>
              <a:gd name="connsiteY31" fmla="*/ 4234 w 5219"/>
              <a:gd name="connsiteX32" fmla="*/ 4234 w 5219"/>
              <a:gd name="connsiteY32" fmla="*/ 4234 w 5219"/>
              <a:gd name="connsiteX33" fmla="*/ 4234 w 5219"/>
              <a:gd name="connsiteY33" fmla="*/ 4234 w 5219"/>
              <a:gd name="connsiteX34" fmla="*/ 4234 w 5219"/>
              <a:gd name="connsiteY34" fmla="*/ 4234 w 5219"/>
              <a:gd name="connsiteX35" fmla="*/ 4234 w 5219"/>
              <a:gd name="connsiteY35" fmla="*/ 4234 w 5219"/>
              <a:gd name="connsiteX36" fmla="*/ 4234 w 5219"/>
              <a:gd name="connsiteY36" fmla="*/ 4234 w 5219"/>
              <a:gd name="connsiteX37" fmla="*/ 4234 w 5219"/>
              <a:gd name="connsiteY37" fmla="*/ 4234 w 5219"/>
              <a:gd name="connsiteX38" fmla="*/ 4234 w 5219"/>
              <a:gd name="connsiteY38" fmla="*/ 4234 w 5219"/>
              <a:gd name="connsiteX39" fmla="*/ 4234 w 5219"/>
              <a:gd name="connsiteY39" fmla="*/ 4234 w 5219"/>
              <a:gd name="connsiteX40" fmla="*/ 4234 w 5219"/>
              <a:gd name="connsiteY40" fmla="*/ 4234 w 5219"/>
              <a:gd name="connsiteX41" fmla="*/ 4234 w 5219"/>
              <a:gd name="connsiteY41" fmla="*/ 4234 w 5219"/>
              <a:gd name="connsiteX42" fmla="*/ 4234 w 5219"/>
              <a:gd name="connsiteY42" fmla="*/ 4234 w 5219"/>
              <a:gd name="connsiteX43" fmla="*/ 4234 w 5219"/>
              <a:gd name="connsiteY43" fmla="*/ 4234 w 5219"/>
              <a:gd name="connsiteX44" fmla="*/ 4234 w 5219"/>
              <a:gd name="connsiteY44" fmla="*/ 4234 w 5219"/>
              <a:gd name="connsiteX45" fmla="*/ 4234 w 5219"/>
              <a:gd name="connsiteY45" fmla="*/ 4234 w 5219"/>
              <a:gd name="connsiteX46" fmla="*/ 4234 w 5219"/>
              <a:gd name="connsiteY46" fmla="*/ 4234 w 5219"/>
              <a:gd name="connsiteX47" fmla="*/ 4234 w 5219"/>
              <a:gd name="connsiteY47" fmla="*/ 4234 w 5219"/>
              <a:gd name="connsiteX48" fmla="*/ 4234 w 5219"/>
              <a:gd name="connsiteY48" fmla="*/ 4234 w 5219"/>
              <a:gd name="connsiteX49" fmla="*/ 4234 w 5219"/>
              <a:gd name="connsiteY49" fmla="*/ 4234 w 5219"/>
              <a:gd name="connsiteX50" fmla="*/ 4234 w 5219"/>
              <a:gd name="connsiteY50" fmla="*/ 4234 w 5219"/>
              <a:gd name="connsiteX51" fmla="*/ 4234 w 5219"/>
              <a:gd name="connsiteY51" fmla="*/ 4234 w 5219"/>
              <a:gd name="connsiteX52" fmla="*/ 4234 w 5219"/>
              <a:gd name="connsiteY52" fmla="*/ 4234 w 5219"/>
              <a:gd name="connsiteX53" fmla="*/ 4234 w 5219"/>
              <a:gd name="connsiteY53" fmla="*/ 4234 w 5219"/>
              <a:gd name="connsiteX54" fmla="*/ 4234 w 5219"/>
              <a:gd name="connsiteY54" fmla="*/ 4234 w 5219"/>
              <a:gd name="connsiteX55" fmla="*/ 4234 w 5219"/>
              <a:gd name="connsiteY55" fmla="*/ 4234 w 5219"/>
              <a:gd name="connsiteX56" fmla="*/ 4234 w 5219"/>
              <a:gd name="connsiteY56" fmla="*/ 4234 w 5219"/>
              <a:gd name="connsiteX57" fmla="*/ 4234 w 5219"/>
              <a:gd name="connsiteY57" fmla="*/ 4234 w 5219"/>
              <a:gd name="connsiteX58" fmla="*/ 4234 w 5219"/>
              <a:gd name="connsiteY58" fmla="*/ 4234 w 5219"/>
              <a:gd name="connsiteX59" fmla="*/ 4234 w 5219"/>
              <a:gd name="connsiteY59" fmla="*/ 4234 w 5219"/>
              <a:gd name="connsiteX60" fmla="*/ 4234 w 5219"/>
              <a:gd name="connsiteY60" fmla="*/ 4234 w 5219"/>
              <a:gd name="connsiteX61" fmla="*/ 4234 w 5219"/>
              <a:gd name="connsiteY61" fmla="*/ 4234 w 5219"/>
              <a:gd name="connsiteX62" fmla="*/ 4234 w 5219"/>
              <a:gd name="connsiteY62" fmla="*/ 4234 w 5219"/>
              <a:gd name="connsiteX63" fmla="*/ 4234 w 5219"/>
              <a:gd name="connsiteY63" fmla="*/ 4234 w 5219"/>
              <a:gd name="connsiteX64" fmla="*/ 4234 w 5219"/>
              <a:gd name="connsiteY64" fmla="*/ 4234 w 5219"/>
              <a:gd name="connsiteX65" fmla="*/ 4234 w 5219"/>
              <a:gd name="connsiteY65" fmla="*/ 4234 w 5219"/>
              <a:gd name="connsiteX66" fmla="*/ 4234 w 5219"/>
              <a:gd name="connsiteY66" fmla="*/ 4234 w 5219"/>
              <a:gd name="connsiteX67" fmla="*/ 4234 w 5219"/>
              <a:gd name="connsiteY67" fmla="*/ 4234 w 5219"/>
              <a:gd name="connsiteX68" fmla="*/ 4234 w 5219"/>
              <a:gd name="connsiteY68" fmla="*/ 4234 w 5219"/>
              <a:gd name="connsiteX69" fmla="*/ 4234 w 5219"/>
              <a:gd name="connsiteY69" fmla="*/ 4234 w 5219"/>
              <a:gd name="connsiteX70" fmla="*/ 4234 w 5219"/>
              <a:gd name="connsiteY70" fmla="*/ 4234 w 5219"/>
              <a:gd name="connsiteX71" fmla="*/ 4234 w 5219"/>
              <a:gd name="connsiteY71" fmla="*/ 4234 w 5219"/>
              <a:gd name="connsiteX72" fmla="*/ 4234 w 5219"/>
              <a:gd name="connsiteY72" fmla="*/ 4234 w 5219"/>
              <a:gd name="connsiteX73" fmla="*/ 4234 w 5219"/>
              <a:gd name="connsiteY73" fmla="*/ 4234 w 5219"/>
              <a:gd name="connsiteX74" fmla="*/ 4234 w 5219"/>
              <a:gd name="connsiteY74" fmla="*/ 4234 w 5219"/>
              <a:gd name="connsiteX75" fmla="*/ 4234 w 5219"/>
              <a:gd name="connsiteY75" fmla="*/ 4234 w 5219"/>
              <a:gd name="connsiteX76" fmla="*/ 4234 w 5219"/>
              <a:gd name="connsiteY76" fmla="*/ 4234 w 5219"/>
              <a:gd name="connsiteX77" fmla="*/ 4234 w 5219"/>
              <a:gd name="connsiteY77" fmla="*/ 4234 w 5219"/>
              <a:gd name="connsiteX78" fmla="*/ 4234 w 5219"/>
              <a:gd name="connsiteY78" fmla="*/ 4234 w 5219"/>
              <a:gd name="connsiteX79" fmla="*/ 4234 w 5219"/>
              <a:gd name="connsiteY79" fmla="*/ 4234 w 5219"/>
              <a:gd name="connsiteX80" fmla="*/ 4234 w 5219"/>
              <a:gd name="connsiteY80" fmla="*/ 4234 w 5219"/>
              <a:gd name="connsiteX81" fmla="*/ 4234 w 5219"/>
              <a:gd name="connsiteY81" fmla="*/ 4234 w 5219"/>
              <a:gd name="connsiteX82" fmla="*/ 4234 w 5219"/>
              <a:gd name="connsiteY82" fmla="*/ 4234 w 5219"/>
              <a:gd name="connsiteX83" fmla="*/ 4234 w 5219"/>
              <a:gd name="connsiteY83" fmla="*/ 4234 w 5219"/>
              <a:gd name="connsiteX84" fmla="*/ 4234 w 5219"/>
              <a:gd name="connsiteY84" fmla="*/ 4234 w 5219"/>
              <a:gd name="connsiteX85" fmla="*/ 4234 w 5219"/>
              <a:gd name="connsiteY85" fmla="*/ 4234 w 5219"/>
              <a:gd name="connsiteX86" fmla="*/ 4234 w 5219"/>
              <a:gd name="connsiteY86" fmla="*/ 4234 w 5219"/>
              <a:gd name="connsiteX87" fmla="*/ 4234 w 5219"/>
              <a:gd name="connsiteY87" fmla="*/ 4234 w 5219"/>
              <a:gd name="connsiteX88" fmla="*/ 4234 w 5219"/>
              <a:gd name="connsiteY88" fmla="*/ 4234 w 5219"/>
              <a:gd name="connsiteX89" fmla="*/ 4234 w 5219"/>
              <a:gd name="connsiteY89" fmla="*/ 4234 w 5219"/>
              <a:gd name="connsiteX90" fmla="*/ 4234 w 5219"/>
              <a:gd name="connsiteY90" fmla="*/ 4234 w 5219"/>
              <a:gd name="connsiteX91" fmla="*/ 4234 w 5219"/>
              <a:gd name="connsiteY91" fmla="*/ 4234 w 5219"/>
              <a:gd name="connsiteX92" fmla="*/ 4234 w 5219"/>
              <a:gd name="connsiteY92" fmla="*/ 4234 w 5219"/>
              <a:gd name="connsiteX93" fmla="*/ 4234 w 5219"/>
              <a:gd name="connsiteY93" fmla="*/ 4234 w 5219"/>
              <a:gd name="connsiteX94" fmla="*/ 4234 w 5219"/>
              <a:gd name="connsiteY94" fmla="*/ 4234 w 5219"/>
              <a:gd name="connsiteX95" fmla="*/ 4234 w 5219"/>
              <a:gd name="connsiteY95" fmla="*/ 4234 w 5219"/>
              <a:gd name="connsiteX96" fmla="*/ 4234 w 5219"/>
              <a:gd name="connsiteY96" fmla="*/ 4234 w 5219"/>
              <a:gd name="connsiteX97" fmla="*/ 4234 w 5219"/>
              <a:gd name="connsiteY97" fmla="*/ 4234 w 5219"/>
              <a:gd name="connsiteX98" fmla="*/ 4234 w 5219"/>
              <a:gd name="connsiteY98" fmla="*/ 4234 w 5219"/>
              <a:gd name="connsiteX99" fmla="*/ 4234 w 5219"/>
              <a:gd name="connsiteY99" fmla="*/ 4234 w 5219"/>
              <a:gd name="connsiteX100" fmla="*/ 4234 w 5219"/>
              <a:gd name="connsiteY100" fmla="*/ 4234 w 5219"/>
              <a:gd name="connsiteX101" fmla="*/ 4234 w 5219"/>
              <a:gd name="connsiteY101" fmla="*/ 4234 w 5219"/>
              <a:gd name="connsiteX102" fmla="*/ 4234 w 5219"/>
              <a:gd name="connsiteY102" fmla="*/ 4234 w 5219"/>
              <a:gd name="connsiteX103" fmla="*/ 4234 w 5219"/>
              <a:gd name="connsiteY103" fmla="*/ 4234 w 5219"/>
              <a:gd name="connsiteX104" fmla="*/ 4234 w 5219"/>
              <a:gd name="connsiteY104" fmla="*/ 4234 w 5219"/>
              <a:gd name="connsiteX105" fmla="*/ 4234 w 5219"/>
              <a:gd name="connsiteY105" fmla="*/ 4234 w 5219"/>
              <a:gd name="connsiteX106" fmla="*/ 4234 w 5219"/>
              <a:gd name="connsiteY106" fmla="*/ 4234 w 5219"/>
              <a:gd name="connsiteX107" fmla="*/ 4234 w 5219"/>
              <a:gd name="connsiteY107" fmla="*/ 4234 w 5219"/>
              <a:gd name="connsiteX108" fmla="*/ 4234 w 5219"/>
              <a:gd name="connsiteY108" fmla="*/ 4234 w 5219"/>
              <a:gd name="connsiteX109" fmla="*/ 4234 w 5219"/>
              <a:gd name="connsiteY109" fmla="*/ 4234 w 5219"/>
              <a:gd name="connsiteX110" fmla="*/ 4234 w 5219"/>
              <a:gd name="connsiteY110" fmla="*/ 4234 w 5219"/>
              <a:gd name="connsiteX111" fmla="*/ 4234 w 5219"/>
              <a:gd name="connsiteY111" fmla="*/ 4234 w 5219"/>
              <a:gd name="connsiteX112" fmla="*/ 4234 w 5219"/>
              <a:gd name="connsiteY112" fmla="*/ 4234 w 5219"/>
              <a:gd name="connsiteX113" fmla="*/ 4234 w 5219"/>
              <a:gd name="connsiteY113" fmla="*/ 4234 w 5219"/>
              <a:gd name="connsiteX114" fmla="*/ 4234 w 5219"/>
              <a:gd name="connsiteY114" fmla="*/ 4234 w 5219"/>
              <a:gd name="connsiteX115" fmla="*/ 4234 w 5219"/>
              <a:gd name="connsiteY115" fmla="*/ 4234 w 5219"/>
              <a:gd name="connsiteX116" fmla="*/ 4234 w 5219"/>
              <a:gd name="connsiteY116" fmla="*/ 4234 w 5219"/>
              <a:gd name="connsiteX117" fmla="*/ 4234 w 5219"/>
              <a:gd name="connsiteY117" fmla="*/ 4234 w 5219"/>
              <a:gd name="connsiteX118" fmla="*/ 4234 w 5219"/>
              <a:gd name="connsiteY118" fmla="*/ 4234 w 5219"/>
              <a:gd name="connsiteX119" fmla="*/ 4234 w 5219"/>
              <a:gd name="connsiteY119" fmla="*/ 4234 w 5219"/>
              <a:gd name="connsiteX120" fmla="*/ 4234 w 5219"/>
              <a:gd name="connsiteY120" fmla="*/ 4234 w 5219"/>
              <a:gd name="connsiteX121" fmla="*/ 4234 w 5219"/>
              <a:gd name="connsiteY121" fmla="*/ 4234 w 5219"/>
              <a:gd name="connsiteX122" fmla="*/ 4234 w 5219"/>
              <a:gd name="connsiteY122" fmla="*/ 4234 w 5219"/>
              <a:gd name="connsiteX123" fmla="*/ 4234 w 5219"/>
              <a:gd name="connsiteY123" fmla="*/ 4234 w 5219"/>
              <a:gd name="connsiteX124" fmla="*/ 4234 w 5219"/>
              <a:gd name="connsiteY124" fmla="*/ 4234 w 5219"/>
              <a:gd name="connsiteX125" fmla="*/ 4234 w 5219"/>
              <a:gd name="connsiteY125" fmla="*/ 4234 w 5219"/>
              <a:gd name="connsiteX126" fmla="*/ 4234 w 5219"/>
              <a:gd name="connsiteY126" fmla="*/ 4234 w 5219"/>
              <a:gd name="connsiteX127" fmla="*/ 4234 w 5219"/>
              <a:gd name="connsiteY127"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4" name="Рисунок 4"/>
          <p:cNvSpPr>
            <a:spLocks noGrp="1"/>
          </p:cNvSpPr>
          <p:nvPr>
            <p:ph type="pic" sz="quarter" idx="17"/>
          </p:nvPr>
        </p:nvSpPr>
        <p:spPr>
          <a:xfrm>
            <a:off x="3818311" y="2615796"/>
            <a:ext cx="1656536" cy="1657569"/>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 name="connsiteX6" fmla="*/ 4234 w 5219"/>
              <a:gd name="connsiteY6" fmla="*/ 4234 w 5219"/>
              <a:gd name="connsiteX7" fmla="*/ 4234 w 5219"/>
              <a:gd name="connsiteY7" fmla="*/ 4234 w 5219"/>
              <a:gd name="connsiteX8" fmla="*/ 4234 w 5219"/>
              <a:gd name="connsiteY8" fmla="*/ 4234 w 5219"/>
              <a:gd name="connsiteX9" fmla="*/ 4234 w 5219"/>
              <a:gd name="connsiteY9" fmla="*/ 4234 w 5219"/>
              <a:gd name="connsiteX10" fmla="*/ 4234 w 5219"/>
              <a:gd name="connsiteY10" fmla="*/ 4234 w 5219"/>
              <a:gd name="connsiteX11" fmla="*/ 4234 w 5219"/>
              <a:gd name="connsiteY11" fmla="*/ 4234 w 5219"/>
              <a:gd name="connsiteX12" fmla="*/ 4234 w 5219"/>
              <a:gd name="connsiteY12" fmla="*/ 4234 w 5219"/>
              <a:gd name="connsiteX13" fmla="*/ 4234 w 5219"/>
              <a:gd name="connsiteY13" fmla="*/ 4234 w 5219"/>
              <a:gd name="connsiteX14" fmla="*/ 4234 w 5219"/>
              <a:gd name="connsiteY14" fmla="*/ 4234 w 5219"/>
              <a:gd name="connsiteX15" fmla="*/ 4234 w 5219"/>
              <a:gd name="connsiteY15" fmla="*/ 4234 w 5219"/>
              <a:gd name="connsiteX16" fmla="*/ 4234 w 5219"/>
              <a:gd name="connsiteY16" fmla="*/ 4234 w 5219"/>
              <a:gd name="connsiteX17" fmla="*/ 4234 w 5219"/>
              <a:gd name="connsiteY17" fmla="*/ 4234 w 5219"/>
              <a:gd name="connsiteX18" fmla="*/ 4234 w 5219"/>
              <a:gd name="connsiteY18" fmla="*/ 4234 w 5219"/>
              <a:gd name="connsiteX19" fmla="*/ 4234 w 5219"/>
              <a:gd name="connsiteY19" fmla="*/ 4234 w 5219"/>
              <a:gd name="connsiteX20" fmla="*/ 4234 w 5219"/>
              <a:gd name="connsiteY20" fmla="*/ 4234 w 5219"/>
              <a:gd name="connsiteX21" fmla="*/ 4234 w 5219"/>
              <a:gd name="connsiteY21" fmla="*/ 4234 w 5219"/>
              <a:gd name="connsiteX22" fmla="*/ 4234 w 5219"/>
              <a:gd name="connsiteY22" fmla="*/ 4234 w 5219"/>
              <a:gd name="connsiteX23" fmla="*/ 4234 w 5219"/>
              <a:gd name="connsiteY23" fmla="*/ 4234 w 5219"/>
              <a:gd name="connsiteX24" fmla="*/ 4234 w 5219"/>
              <a:gd name="connsiteY24" fmla="*/ 4234 w 5219"/>
              <a:gd name="connsiteX25" fmla="*/ 4234 w 5219"/>
              <a:gd name="connsiteY25" fmla="*/ 4234 w 5219"/>
              <a:gd name="connsiteX26" fmla="*/ 4234 w 5219"/>
              <a:gd name="connsiteY26" fmla="*/ 4234 w 5219"/>
              <a:gd name="connsiteX27" fmla="*/ 4234 w 5219"/>
              <a:gd name="connsiteY27" fmla="*/ 4234 w 5219"/>
              <a:gd name="connsiteX28" fmla="*/ 4234 w 5219"/>
              <a:gd name="connsiteY28" fmla="*/ 4234 w 5219"/>
              <a:gd name="connsiteX29" fmla="*/ 4234 w 5219"/>
              <a:gd name="connsiteY29" fmla="*/ 4234 w 5219"/>
              <a:gd name="connsiteX30" fmla="*/ 4234 w 5219"/>
              <a:gd name="connsiteY30" fmla="*/ 4234 w 5219"/>
              <a:gd name="connsiteX31" fmla="*/ 4234 w 5219"/>
              <a:gd name="connsiteY31" fmla="*/ 4234 w 5219"/>
              <a:gd name="connsiteX32" fmla="*/ 4234 w 5219"/>
              <a:gd name="connsiteY32" fmla="*/ 4234 w 5219"/>
              <a:gd name="connsiteX33" fmla="*/ 4234 w 5219"/>
              <a:gd name="connsiteY33" fmla="*/ 4234 w 5219"/>
              <a:gd name="connsiteX34" fmla="*/ 4234 w 5219"/>
              <a:gd name="connsiteY34" fmla="*/ 4234 w 5219"/>
              <a:gd name="connsiteX35" fmla="*/ 4234 w 5219"/>
              <a:gd name="connsiteY35" fmla="*/ 4234 w 5219"/>
              <a:gd name="connsiteX36" fmla="*/ 4234 w 5219"/>
              <a:gd name="connsiteY36" fmla="*/ 4234 w 5219"/>
              <a:gd name="connsiteX37" fmla="*/ 4234 w 5219"/>
              <a:gd name="connsiteY37" fmla="*/ 4234 w 5219"/>
              <a:gd name="connsiteX38" fmla="*/ 4234 w 5219"/>
              <a:gd name="connsiteY38" fmla="*/ 4234 w 5219"/>
              <a:gd name="connsiteX39" fmla="*/ 4234 w 5219"/>
              <a:gd name="connsiteY39" fmla="*/ 4234 w 5219"/>
              <a:gd name="connsiteX40" fmla="*/ 4234 w 5219"/>
              <a:gd name="connsiteY40" fmla="*/ 4234 w 5219"/>
              <a:gd name="connsiteX41" fmla="*/ 4234 w 5219"/>
              <a:gd name="connsiteY41" fmla="*/ 4234 w 5219"/>
              <a:gd name="connsiteX42" fmla="*/ 4234 w 5219"/>
              <a:gd name="connsiteY42" fmla="*/ 4234 w 5219"/>
              <a:gd name="connsiteX43" fmla="*/ 4234 w 5219"/>
              <a:gd name="connsiteY43" fmla="*/ 4234 w 5219"/>
              <a:gd name="connsiteX44" fmla="*/ 4234 w 5219"/>
              <a:gd name="connsiteY44" fmla="*/ 4234 w 5219"/>
              <a:gd name="connsiteX45" fmla="*/ 4234 w 5219"/>
              <a:gd name="connsiteY45" fmla="*/ 4234 w 5219"/>
              <a:gd name="connsiteX46" fmla="*/ 4234 w 5219"/>
              <a:gd name="connsiteY46" fmla="*/ 4234 w 5219"/>
              <a:gd name="connsiteX47" fmla="*/ 4234 w 5219"/>
              <a:gd name="connsiteY47" fmla="*/ 4234 w 5219"/>
              <a:gd name="connsiteX48" fmla="*/ 4234 w 5219"/>
              <a:gd name="connsiteY48" fmla="*/ 4234 w 5219"/>
              <a:gd name="connsiteX49" fmla="*/ 4234 w 5219"/>
              <a:gd name="connsiteY49" fmla="*/ 4234 w 5219"/>
              <a:gd name="connsiteX50" fmla="*/ 4234 w 5219"/>
              <a:gd name="connsiteY50" fmla="*/ 4234 w 5219"/>
              <a:gd name="connsiteX51" fmla="*/ 4234 w 5219"/>
              <a:gd name="connsiteY51" fmla="*/ 4234 w 5219"/>
              <a:gd name="connsiteX52" fmla="*/ 4234 w 5219"/>
              <a:gd name="connsiteY52" fmla="*/ 4234 w 5219"/>
              <a:gd name="connsiteX53" fmla="*/ 4234 w 5219"/>
              <a:gd name="connsiteY53" fmla="*/ 4234 w 5219"/>
              <a:gd name="connsiteX54" fmla="*/ 4234 w 5219"/>
              <a:gd name="connsiteY54" fmla="*/ 4234 w 5219"/>
              <a:gd name="connsiteX55" fmla="*/ 4234 w 5219"/>
              <a:gd name="connsiteY55" fmla="*/ 4234 w 5219"/>
              <a:gd name="connsiteX56" fmla="*/ 4234 w 5219"/>
              <a:gd name="connsiteY56" fmla="*/ 4234 w 5219"/>
              <a:gd name="connsiteX57" fmla="*/ 4234 w 5219"/>
              <a:gd name="connsiteY57" fmla="*/ 4234 w 5219"/>
              <a:gd name="connsiteX58" fmla="*/ 4234 w 5219"/>
              <a:gd name="connsiteY58" fmla="*/ 4234 w 5219"/>
              <a:gd name="connsiteX59" fmla="*/ 4234 w 5219"/>
              <a:gd name="connsiteY59" fmla="*/ 4234 w 5219"/>
              <a:gd name="connsiteX60" fmla="*/ 4234 w 5219"/>
              <a:gd name="connsiteY60" fmla="*/ 4234 w 5219"/>
              <a:gd name="connsiteX61" fmla="*/ 4234 w 5219"/>
              <a:gd name="connsiteY61" fmla="*/ 4234 w 5219"/>
              <a:gd name="connsiteX62" fmla="*/ 4234 w 5219"/>
              <a:gd name="connsiteY62" fmla="*/ 4234 w 5219"/>
              <a:gd name="connsiteX63" fmla="*/ 4234 w 5219"/>
              <a:gd name="connsiteY63" fmla="*/ 4234 w 5219"/>
              <a:gd name="connsiteX64" fmla="*/ 4234 w 5219"/>
              <a:gd name="connsiteY64" fmla="*/ 4234 w 5219"/>
              <a:gd name="connsiteX65" fmla="*/ 4234 w 5219"/>
              <a:gd name="connsiteY65" fmla="*/ 4234 w 5219"/>
              <a:gd name="connsiteX66" fmla="*/ 4234 w 5219"/>
              <a:gd name="connsiteY66" fmla="*/ 4234 w 5219"/>
              <a:gd name="connsiteX67" fmla="*/ 4234 w 5219"/>
              <a:gd name="connsiteY67" fmla="*/ 4234 w 5219"/>
              <a:gd name="connsiteX68" fmla="*/ 4234 w 5219"/>
              <a:gd name="connsiteY68" fmla="*/ 4234 w 5219"/>
              <a:gd name="connsiteX69" fmla="*/ 4234 w 5219"/>
              <a:gd name="connsiteY69" fmla="*/ 4234 w 5219"/>
              <a:gd name="connsiteX70" fmla="*/ 4234 w 5219"/>
              <a:gd name="connsiteY70" fmla="*/ 4234 w 5219"/>
              <a:gd name="connsiteX71" fmla="*/ 4234 w 5219"/>
              <a:gd name="connsiteY71" fmla="*/ 4234 w 5219"/>
              <a:gd name="connsiteX72" fmla="*/ 4234 w 5219"/>
              <a:gd name="connsiteY72" fmla="*/ 4234 w 5219"/>
              <a:gd name="connsiteX73" fmla="*/ 4234 w 5219"/>
              <a:gd name="connsiteY73" fmla="*/ 4234 w 5219"/>
              <a:gd name="connsiteX74" fmla="*/ 4234 w 5219"/>
              <a:gd name="connsiteY74" fmla="*/ 4234 w 5219"/>
              <a:gd name="connsiteX75" fmla="*/ 4234 w 5219"/>
              <a:gd name="connsiteY75" fmla="*/ 4234 w 5219"/>
              <a:gd name="connsiteX76" fmla="*/ 4234 w 5219"/>
              <a:gd name="connsiteY76" fmla="*/ 4234 w 5219"/>
              <a:gd name="connsiteX77" fmla="*/ 4234 w 5219"/>
              <a:gd name="connsiteY77" fmla="*/ 4234 w 5219"/>
              <a:gd name="connsiteX78" fmla="*/ 4234 w 5219"/>
              <a:gd name="connsiteY78" fmla="*/ 4234 w 5219"/>
              <a:gd name="connsiteX79" fmla="*/ 4234 w 5219"/>
              <a:gd name="connsiteY79" fmla="*/ 4234 w 5219"/>
              <a:gd name="connsiteX80" fmla="*/ 4234 w 5219"/>
              <a:gd name="connsiteY80" fmla="*/ 4234 w 5219"/>
              <a:gd name="connsiteX81" fmla="*/ 4234 w 5219"/>
              <a:gd name="connsiteY81" fmla="*/ 4234 w 5219"/>
              <a:gd name="connsiteX82" fmla="*/ 4234 w 5219"/>
              <a:gd name="connsiteY82" fmla="*/ 4234 w 5219"/>
              <a:gd name="connsiteX83" fmla="*/ 4234 w 5219"/>
              <a:gd name="connsiteY83" fmla="*/ 4234 w 5219"/>
              <a:gd name="connsiteX84" fmla="*/ 4234 w 5219"/>
              <a:gd name="connsiteY84" fmla="*/ 4234 w 5219"/>
              <a:gd name="connsiteX85" fmla="*/ 4234 w 5219"/>
              <a:gd name="connsiteY85" fmla="*/ 4234 w 5219"/>
              <a:gd name="connsiteX86" fmla="*/ 4234 w 5219"/>
              <a:gd name="connsiteY86" fmla="*/ 4234 w 5219"/>
              <a:gd name="connsiteX87" fmla="*/ 4234 w 5219"/>
              <a:gd name="connsiteY87" fmla="*/ 4234 w 5219"/>
              <a:gd name="connsiteX88" fmla="*/ 4234 w 5219"/>
              <a:gd name="connsiteY88" fmla="*/ 4234 w 5219"/>
              <a:gd name="connsiteX89" fmla="*/ 4234 w 5219"/>
              <a:gd name="connsiteY89" fmla="*/ 4234 w 5219"/>
              <a:gd name="connsiteX90" fmla="*/ 4234 w 5219"/>
              <a:gd name="connsiteY90" fmla="*/ 4234 w 5219"/>
              <a:gd name="connsiteX91" fmla="*/ 4234 w 5219"/>
              <a:gd name="connsiteY91" fmla="*/ 4234 w 5219"/>
              <a:gd name="connsiteX92" fmla="*/ 4234 w 5219"/>
              <a:gd name="connsiteY92" fmla="*/ 4234 w 5219"/>
              <a:gd name="connsiteX93" fmla="*/ 4234 w 5219"/>
              <a:gd name="connsiteY93" fmla="*/ 4234 w 5219"/>
              <a:gd name="connsiteX94" fmla="*/ 4234 w 5219"/>
              <a:gd name="connsiteY94" fmla="*/ 4234 w 5219"/>
              <a:gd name="connsiteX95" fmla="*/ 4234 w 5219"/>
              <a:gd name="connsiteY95" fmla="*/ 4234 w 5219"/>
              <a:gd name="connsiteX96" fmla="*/ 4234 w 5219"/>
              <a:gd name="connsiteY96" fmla="*/ 4234 w 5219"/>
              <a:gd name="connsiteX97" fmla="*/ 4234 w 5219"/>
              <a:gd name="connsiteY97" fmla="*/ 4234 w 5219"/>
              <a:gd name="connsiteX98" fmla="*/ 4234 w 5219"/>
              <a:gd name="connsiteY98" fmla="*/ 4234 w 5219"/>
              <a:gd name="connsiteX99" fmla="*/ 4234 w 5219"/>
              <a:gd name="connsiteY99" fmla="*/ 4234 w 5219"/>
              <a:gd name="connsiteX100" fmla="*/ 4234 w 5219"/>
              <a:gd name="connsiteY100" fmla="*/ 4234 w 5219"/>
              <a:gd name="connsiteX101" fmla="*/ 4234 w 5219"/>
              <a:gd name="connsiteY101" fmla="*/ 4234 w 5219"/>
              <a:gd name="connsiteX102" fmla="*/ 4234 w 5219"/>
              <a:gd name="connsiteY102" fmla="*/ 4234 w 5219"/>
              <a:gd name="connsiteX103" fmla="*/ 4234 w 5219"/>
              <a:gd name="connsiteY103" fmla="*/ 4234 w 5219"/>
              <a:gd name="connsiteX104" fmla="*/ 4234 w 5219"/>
              <a:gd name="connsiteY104" fmla="*/ 4234 w 5219"/>
              <a:gd name="connsiteX105" fmla="*/ 4234 w 5219"/>
              <a:gd name="connsiteY105" fmla="*/ 4234 w 5219"/>
              <a:gd name="connsiteX106" fmla="*/ 4234 w 5219"/>
              <a:gd name="connsiteY106" fmla="*/ 4234 w 5219"/>
              <a:gd name="connsiteX107" fmla="*/ 4234 w 5219"/>
              <a:gd name="connsiteY107" fmla="*/ 4234 w 5219"/>
              <a:gd name="connsiteX108" fmla="*/ 4234 w 5219"/>
              <a:gd name="connsiteY108" fmla="*/ 4234 w 5219"/>
              <a:gd name="connsiteX109" fmla="*/ 4234 w 5219"/>
              <a:gd name="connsiteY109" fmla="*/ 4234 w 5219"/>
              <a:gd name="connsiteX110" fmla="*/ 4234 w 5219"/>
              <a:gd name="connsiteY110" fmla="*/ 4234 w 5219"/>
              <a:gd name="connsiteX111" fmla="*/ 4234 w 5219"/>
              <a:gd name="connsiteY111" fmla="*/ 4234 w 5219"/>
              <a:gd name="connsiteX112" fmla="*/ 4234 w 5219"/>
              <a:gd name="connsiteY112" fmla="*/ 4234 w 5219"/>
              <a:gd name="connsiteX113" fmla="*/ 4234 w 5219"/>
              <a:gd name="connsiteY113" fmla="*/ 4234 w 5219"/>
              <a:gd name="connsiteX114" fmla="*/ 4234 w 5219"/>
              <a:gd name="connsiteY114" fmla="*/ 4234 w 5219"/>
              <a:gd name="connsiteX115" fmla="*/ 4234 w 5219"/>
              <a:gd name="connsiteY115" fmla="*/ 4234 w 5219"/>
              <a:gd name="connsiteX116" fmla="*/ 4234 w 5219"/>
              <a:gd name="connsiteY116" fmla="*/ 4234 w 5219"/>
              <a:gd name="connsiteX117" fmla="*/ 4234 w 5219"/>
              <a:gd name="connsiteY117" fmla="*/ 4234 w 5219"/>
              <a:gd name="connsiteX118" fmla="*/ 4234 w 5219"/>
              <a:gd name="connsiteY118" fmla="*/ 4234 w 5219"/>
              <a:gd name="connsiteX119" fmla="*/ 4234 w 5219"/>
              <a:gd name="connsiteY119" fmla="*/ 4234 w 5219"/>
              <a:gd name="connsiteX120" fmla="*/ 4234 w 5219"/>
              <a:gd name="connsiteY120" fmla="*/ 4234 w 5219"/>
              <a:gd name="connsiteX121" fmla="*/ 4234 w 5219"/>
              <a:gd name="connsiteY121" fmla="*/ 4234 w 5219"/>
              <a:gd name="connsiteX122" fmla="*/ 4234 w 5219"/>
              <a:gd name="connsiteY122" fmla="*/ 4234 w 5219"/>
              <a:gd name="connsiteX123" fmla="*/ 4234 w 5219"/>
              <a:gd name="connsiteY123" fmla="*/ 4234 w 5219"/>
              <a:gd name="connsiteX124" fmla="*/ 4234 w 5219"/>
              <a:gd name="connsiteY124" fmla="*/ 4234 w 5219"/>
              <a:gd name="connsiteX125" fmla="*/ 4234 w 5219"/>
              <a:gd name="connsiteY125" fmla="*/ 4234 w 5219"/>
              <a:gd name="connsiteX126" fmla="*/ 4234 w 5219"/>
              <a:gd name="connsiteY126" fmla="*/ 4234 w 5219"/>
              <a:gd name="connsiteX127" fmla="*/ 4234 w 5219"/>
              <a:gd name="connsiteY127"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8" name="Рисунок 4"/>
          <p:cNvSpPr>
            <a:spLocks noGrp="1"/>
          </p:cNvSpPr>
          <p:nvPr>
            <p:ph type="pic" sz="quarter" idx="18"/>
          </p:nvPr>
        </p:nvSpPr>
        <p:spPr>
          <a:xfrm>
            <a:off x="6712121" y="2615796"/>
            <a:ext cx="1656536" cy="1657569"/>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 name="connsiteX6" fmla="*/ 4234 w 5219"/>
              <a:gd name="connsiteY6" fmla="*/ 4234 w 5219"/>
              <a:gd name="connsiteX7" fmla="*/ 4234 w 5219"/>
              <a:gd name="connsiteY7" fmla="*/ 4234 w 5219"/>
              <a:gd name="connsiteX8" fmla="*/ 4234 w 5219"/>
              <a:gd name="connsiteY8" fmla="*/ 4234 w 5219"/>
              <a:gd name="connsiteX9" fmla="*/ 4234 w 5219"/>
              <a:gd name="connsiteY9" fmla="*/ 4234 w 5219"/>
              <a:gd name="connsiteX10" fmla="*/ 4234 w 5219"/>
              <a:gd name="connsiteY10" fmla="*/ 4234 w 5219"/>
              <a:gd name="connsiteX11" fmla="*/ 4234 w 5219"/>
              <a:gd name="connsiteY11" fmla="*/ 4234 w 5219"/>
              <a:gd name="connsiteX12" fmla="*/ 4234 w 5219"/>
              <a:gd name="connsiteY12" fmla="*/ 4234 w 5219"/>
              <a:gd name="connsiteX13" fmla="*/ 4234 w 5219"/>
              <a:gd name="connsiteY13" fmla="*/ 4234 w 5219"/>
              <a:gd name="connsiteX14" fmla="*/ 4234 w 5219"/>
              <a:gd name="connsiteY14" fmla="*/ 4234 w 5219"/>
              <a:gd name="connsiteX15" fmla="*/ 4234 w 5219"/>
              <a:gd name="connsiteY15" fmla="*/ 4234 w 5219"/>
              <a:gd name="connsiteX16" fmla="*/ 4234 w 5219"/>
              <a:gd name="connsiteY16" fmla="*/ 4234 w 5219"/>
              <a:gd name="connsiteX17" fmla="*/ 4234 w 5219"/>
              <a:gd name="connsiteY17" fmla="*/ 4234 w 5219"/>
              <a:gd name="connsiteX18" fmla="*/ 4234 w 5219"/>
              <a:gd name="connsiteY18" fmla="*/ 4234 w 5219"/>
              <a:gd name="connsiteX19" fmla="*/ 4234 w 5219"/>
              <a:gd name="connsiteY19" fmla="*/ 4234 w 5219"/>
              <a:gd name="connsiteX20" fmla="*/ 4234 w 5219"/>
              <a:gd name="connsiteY20" fmla="*/ 4234 w 5219"/>
              <a:gd name="connsiteX21" fmla="*/ 4234 w 5219"/>
              <a:gd name="connsiteY21" fmla="*/ 4234 w 5219"/>
              <a:gd name="connsiteX22" fmla="*/ 4234 w 5219"/>
              <a:gd name="connsiteY22" fmla="*/ 4234 w 5219"/>
              <a:gd name="connsiteX23" fmla="*/ 4234 w 5219"/>
              <a:gd name="connsiteY23" fmla="*/ 4234 w 5219"/>
              <a:gd name="connsiteX24" fmla="*/ 4234 w 5219"/>
              <a:gd name="connsiteY24" fmla="*/ 4234 w 5219"/>
              <a:gd name="connsiteX25" fmla="*/ 4234 w 5219"/>
              <a:gd name="connsiteY25" fmla="*/ 4234 w 5219"/>
              <a:gd name="connsiteX26" fmla="*/ 4234 w 5219"/>
              <a:gd name="connsiteY26" fmla="*/ 4234 w 5219"/>
              <a:gd name="connsiteX27" fmla="*/ 4234 w 5219"/>
              <a:gd name="connsiteY27" fmla="*/ 4234 w 5219"/>
              <a:gd name="connsiteX28" fmla="*/ 4234 w 5219"/>
              <a:gd name="connsiteY28" fmla="*/ 4234 w 5219"/>
              <a:gd name="connsiteX29" fmla="*/ 4234 w 5219"/>
              <a:gd name="connsiteY29" fmla="*/ 4234 w 5219"/>
              <a:gd name="connsiteX30" fmla="*/ 4234 w 5219"/>
              <a:gd name="connsiteY30" fmla="*/ 4234 w 5219"/>
              <a:gd name="connsiteX31" fmla="*/ 4234 w 5219"/>
              <a:gd name="connsiteY31" fmla="*/ 4234 w 5219"/>
              <a:gd name="connsiteX32" fmla="*/ 4234 w 5219"/>
              <a:gd name="connsiteY32" fmla="*/ 4234 w 5219"/>
              <a:gd name="connsiteX33" fmla="*/ 4234 w 5219"/>
              <a:gd name="connsiteY33" fmla="*/ 4234 w 5219"/>
              <a:gd name="connsiteX34" fmla="*/ 4234 w 5219"/>
              <a:gd name="connsiteY34" fmla="*/ 4234 w 5219"/>
              <a:gd name="connsiteX35" fmla="*/ 4234 w 5219"/>
              <a:gd name="connsiteY35" fmla="*/ 4234 w 5219"/>
              <a:gd name="connsiteX36" fmla="*/ 4234 w 5219"/>
              <a:gd name="connsiteY36" fmla="*/ 4234 w 5219"/>
              <a:gd name="connsiteX37" fmla="*/ 4234 w 5219"/>
              <a:gd name="connsiteY37" fmla="*/ 4234 w 5219"/>
              <a:gd name="connsiteX38" fmla="*/ 4234 w 5219"/>
              <a:gd name="connsiteY38" fmla="*/ 4234 w 5219"/>
              <a:gd name="connsiteX39" fmla="*/ 4234 w 5219"/>
              <a:gd name="connsiteY39" fmla="*/ 4234 w 5219"/>
              <a:gd name="connsiteX40" fmla="*/ 4234 w 5219"/>
              <a:gd name="connsiteY40" fmla="*/ 4234 w 5219"/>
              <a:gd name="connsiteX41" fmla="*/ 4234 w 5219"/>
              <a:gd name="connsiteY41" fmla="*/ 4234 w 5219"/>
              <a:gd name="connsiteX42" fmla="*/ 4234 w 5219"/>
              <a:gd name="connsiteY42" fmla="*/ 4234 w 5219"/>
              <a:gd name="connsiteX43" fmla="*/ 4234 w 5219"/>
              <a:gd name="connsiteY43" fmla="*/ 4234 w 5219"/>
              <a:gd name="connsiteX44" fmla="*/ 4234 w 5219"/>
              <a:gd name="connsiteY44" fmla="*/ 4234 w 5219"/>
              <a:gd name="connsiteX45" fmla="*/ 4234 w 5219"/>
              <a:gd name="connsiteY45" fmla="*/ 4234 w 5219"/>
              <a:gd name="connsiteX46" fmla="*/ 4234 w 5219"/>
              <a:gd name="connsiteY46" fmla="*/ 4234 w 5219"/>
              <a:gd name="connsiteX47" fmla="*/ 4234 w 5219"/>
              <a:gd name="connsiteY47" fmla="*/ 4234 w 5219"/>
              <a:gd name="connsiteX48" fmla="*/ 4234 w 5219"/>
              <a:gd name="connsiteY48" fmla="*/ 4234 w 5219"/>
              <a:gd name="connsiteX49" fmla="*/ 4234 w 5219"/>
              <a:gd name="connsiteY49" fmla="*/ 4234 w 5219"/>
              <a:gd name="connsiteX50" fmla="*/ 4234 w 5219"/>
              <a:gd name="connsiteY50" fmla="*/ 4234 w 5219"/>
              <a:gd name="connsiteX51" fmla="*/ 4234 w 5219"/>
              <a:gd name="connsiteY51" fmla="*/ 4234 w 5219"/>
              <a:gd name="connsiteX52" fmla="*/ 4234 w 5219"/>
              <a:gd name="connsiteY52" fmla="*/ 4234 w 5219"/>
              <a:gd name="connsiteX53" fmla="*/ 4234 w 5219"/>
              <a:gd name="connsiteY53" fmla="*/ 4234 w 5219"/>
              <a:gd name="connsiteX54" fmla="*/ 4234 w 5219"/>
              <a:gd name="connsiteY54" fmla="*/ 4234 w 5219"/>
              <a:gd name="connsiteX55" fmla="*/ 4234 w 5219"/>
              <a:gd name="connsiteY55" fmla="*/ 4234 w 5219"/>
              <a:gd name="connsiteX56" fmla="*/ 4234 w 5219"/>
              <a:gd name="connsiteY56" fmla="*/ 4234 w 5219"/>
              <a:gd name="connsiteX57" fmla="*/ 4234 w 5219"/>
              <a:gd name="connsiteY57" fmla="*/ 4234 w 5219"/>
              <a:gd name="connsiteX58" fmla="*/ 4234 w 5219"/>
              <a:gd name="connsiteY58" fmla="*/ 4234 w 5219"/>
              <a:gd name="connsiteX59" fmla="*/ 4234 w 5219"/>
              <a:gd name="connsiteY59" fmla="*/ 4234 w 5219"/>
              <a:gd name="connsiteX60" fmla="*/ 4234 w 5219"/>
              <a:gd name="connsiteY60" fmla="*/ 4234 w 5219"/>
              <a:gd name="connsiteX61" fmla="*/ 4234 w 5219"/>
              <a:gd name="connsiteY61" fmla="*/ 4234 w 5219"/>
              <a:gd name="connsiteX62" fmla="*/ 4234 w 5219"/>
              <a:gd name="connsiteY62" fmla="*/ 4234 w 5219"/>
              <a:gd name="connsiteX63" fmla="*/ 4234 w 5219"/>
              <a:gd name="connsiteY63" fmla="*/ 4234 w 5219"/>
              <a:gd name="connsiteX64" fmla="*/ 4234 w 5219"/>
              <a:gd name="connsiteY64" fmla="*/ 4234 w 5219"/>
              <a:gd name="connsiteX65" fmla="*/ 4234 w 5219"/>
              <a:gd name="connsiteY65" fmla="*/ 4234 w 5219"/>
              <a:gd name="connsiteX66" fmla="*/ 4234 w 5219"/>
              <a:gd name="connsiteY66" fmla="*/ 4234 w 5219"/>
              <a:gd name="connsiteX67" fmla="*/ 4234 w 5219"/>
              <a:gd name="connsiteY67" fmla="*/ 4234 w 5219"/>
              <a:gd name="connsiteX68" fmla="*/ 4234 w 5219"/>
              <a:gd name="connsiteY68" fmla="*/ 4234 w 5219"/>
              <a:gd name="connsiteX69" fmla="*/ 4234 w 5219"/>
              <a:gd name="connsiteY69" fmla="*/ 4234 w 5219"/>
              <a:gd name="connsiteX70" fmla="*/ 4234 w 5219"/>
              <a:gd name="connsiteY70" fmla="*/ 4234 w 5219"/>
              <a:gd name="connsiteX71" fmla="*/ 4234 w 5219"/>
              <a:gd name="connsiteY71" fmla="*/ 4234 w 5219"/>
              <a:gd name="connsiteX72" fmla="*/ 4234 w 5219"/>
              <a:gd name="connsiteY72" fmla="*/ 4234 w 5219"/>
              <a:gd name="connsiteX73" fmla="*/ 4234 w 5219"/>
              <a:gd name="connsiteY73" fmla="*/ 4234 w 5219"/>
              <a:gd name="connsiteX74" fmla="*/ 4234 w 5219"/>
              <a:gd name="connsiteY74" fmla="*/ 4234 w 5219"/>
              <a:gd name="connsiteX75" fmla="*/ 4234 w 5219"/>
              <a:gd name="connsiteY75" fmla="*/ 4234 w 5219"/>
              <a:gd name="connsiteX76" fmla="*/ 4234 w 5219"/>
              <a:gd name="connsiteY76" fmla="*/ 4234 w 5219"/>
              <a:gd name="connsiteX77" fmla="*/ 4234 w 5219"/>
              <a:gd name="connsiteY77" fmla="*/ 4234 w 5219"/>
              <a:gd name="connsiteX78" fmla="*/ 4234 w 5219"/>
              <a:gd name="connsiteY78" fmla="*/ 4234 w 5219"/>
              <a:gd name="connsiteX79" fmla="*/ 4234 w 5219"/>
              <a:gd name="connsiteY79" fmla="*/ 4234 w 5219"/>
              <a:gd name="connsiteX80" fmla="*/ 4234 w 5219"/>
              <a:gd name="connsiteY80" fmla="*/ 4234 w 5219"/>
              <a:gd name="connsiteX81" fmla="*/ 4234 w 5219"/>
              <a:gd name="connsiteY81" fmla="*/ 4234 w 5219"/>
              <a:gd name="connsiteX82" fmla="*/ 4234 w 5219"/>
              <a:gd name="connsiteY82" fmla="*/ 4234 w 5219"/>
              <a:gd name="connsiteX83" fmla="*/ 4234 w 5219"/>
              <a:gd name="connsiteY83" fmla="*/ 4234 w 5219"/>
              <a:gd name="connsiteX84" fmla="*/ 4234 w 5219"/>
              <a:gd name="connsiteY84" fmla="*/ 4234 w 5219"/>
              <a:gd name="connsiteX85" fmla="*/ 4234 w 5219"/>
              <a:gd name="connsiteY85" fmla="*/ 4234 w 5219"/>
              <a:gd name="connsiteX86" fmla="*/ 4234 w 5219"/>
              <a:gd name="connsiteY86" fmla="*/ 4234 w 5219"/>
              <a:gd name="connsiteX87" fmla="*/ 4234 w 5219"/>
              <a:gd name="connsiteY87" fmla="*/ 4234 w 5219"/>
              <a:gd name="connsiteX88" fmla="*/ 4234 w 5219"/>
              <a:gd name="connsiteY88" fmla="*/ 4234 w 5219"/>
              <a:gd name="connsiteX89" fmla="*/ 4234 w 5219"/>
              <a:gd name="connsiteY89" fmla="*/ 4234 w 5219"/>
              <a:gd name="connsiteX90" fmla="*/ 4234 w 5219"/>
              <a:gd name="connsiteY90" fmla="*/ 4234 w 5219"/>
              <a:gd name="connsiteX91" fmla="*/ 4234 w 5219"/>
              <a:gd name="connsiteY91" fmla="*/ 4234 w 5219"/>
              <a:gd name="connsiteX92" fmla="*/ 4234 w 5219"/>
              <a:gd name="connsiteY92" fmla="*/ 4234 w 5219"/>
              <a:gd name="connsiteX93" fmla="*/ 4234 w 5219"/>
              <a:gd name="connsiteY93" fmla="*/ 4234 w 5219"/>
              <a:gd name="connsiteX94" fmla="*/ 4234 w 5219"/>
              <a:gd name="connsiteY94" fmla="*/ 4234 w 5219"/>
              <a:gd name="connsiteX95" fmla="*/ 4234 w 5219"/>
              <a:gd name="connsiteY95" fmla="*/ 4234 w 5219"/>
              <a:gd name="connsiteX96" fmla="*/ 4234 w 5219"/>
              <a:gd name="connsiteY96" fmla="*/ 4234 w 5219"/>
              <a:gd name="connsiteX97" fmla="*/ 4234 w 5219"/>
              <a:gd name="connsiteY97" fmla="*/ 4234 w 5219"/>
              <a:gd name="connsiteX98" fmla="*/ 4234 w 5219"/>
              <a:gd name="connsiteY98" fmla="*/ 4234 w 5219"/>
              <a:gd name="connsiteX99" fmla="*/ 4234 w 5219"/>
              <a:gd name="connsiteY99" fmla="*/ 4234 w 5219"/>
              <a:gd name="connsiteX100" fmla="*/ 4234 w 5219"/>
              <a:gd name="connsiteY100" fmla="*/ 4234 w 5219"/>
              <a:gd name="connsiteX101" fmla="*/ 4234 w 5219"/>
              <a:gd name="connsiteY101" fmla="*/ 4234 w 5219"/>
              <a:gd name="connsiteX102" fmla="*/ 4234 w 5219"/>
              <a:gd name="connsiteY102" fmla="*/ 4234 w 5219"/>
              <a:gd name="connsiteX103" fmla="*/ 4234 w 5219"/>
              <a:gd name="connsiteY103" fmla="*/ 4234 w 5219"/>
              <a:gd name="connsiteX104" fmla="*/ 4234 w 5219"/>
              <a:gd name="connsiteY104" fmla="*/ 4234 w 5219"/>
              <a:gd name="connsiteX105" fmla="*/ 4234 w 5219"/>
              <a:gd name="connsiteY105" fmla="*/ 4234 w 5219"/>
              <a:gd name="connsiteX106" fmla="*/ 4234 w 5219"/>
              <a:gd name="connsiteY106" fmla="*/ 4234 w 5219"/>
              <a:gd name="connsiteX107" fmla="*/ 4234 w 5219"/>
              <a:gd name="connsiteY107" fmla="*/ 4234 w 5219"/>
              <a:gd name="connsiteX108" fmla="*/ 4234 w 5219"/>
              <a:gd name="connsiteY108" fmla="*/ 4234 w 5219"/>
              <a:gd name="connsiteX109" fmla="*/ 4234 w 5219"/>
              <a:gd name="connsiteY109" fmla="*/ 4234 w 5219"/>
              <a:gd name="connsiteX110" fmla="*/ 4234 w 5219"/>
              <a:gd name="connsiteY110" fmla="*/ 4234 w 5219"/>
              <a:gd name="connsiteX111" fmla="*/ 4234 w 5219"/>
              <a:gd name="connsiteY111" fmla="*/ 4234 w 5219"/>
              <a:gd name="connsiteX112" fmla="*/ 4234 w 5219"/>
              <a:gd name="connsiteY112" fmla="*/ 4234 w 5219"/>
              <a:gd name="connsiteX113" fmla="*/ 4234 w 5219"/>
              <a:gd name="connsiteY113" fmla="*/ 4234 w 5219"/>
              <a:gd name="connsiteX114" fmla="*/ 4234 w 5219"/>
              <a:gd name="connsiteY114" fmla="*/ 4234 w 5219"/>
              <a:gd name="connsiteX115" fmla="*/ 4234 w 5219"/>
              <a:gd name="connsiteY115" fmla="*/ 4234 w 5219"/>
              <a:gd name="connsiteX116" fmla="*/ 4234 w 5219"/>
              <a:gd name="connsiteY116" fmla="*/ 4234 w 5219"/>
              <a:gd name="connsiteX117" fmla="*/ 4234 w 5219"/>
              <a:gd name="connsiteY117" fmla="*/ 4234 w 5219"/>
              <a:gd name="connsiteX118" fmla="*/ 4234 w 5219"/>
              <a:gd name="connsiteY118" fmla="*/ 4234 w 5219"/>
              <a:gd name="connsiteX119" fmla="*/ 4234 w 5219"/>
              <a:gd name="connsiteY119" fmla="*/ 4234 w 5219"/>
              <a:gd name="connsiteX120" fmla="*/ 4234 w 5219"/>
              <a:gd name="connsiteY120" fmla="*/ 4234 w 5219"/>
              <a:gd name="connsiteX121" fmla="*/ 4234 w 5219"/>
              <a:gd name="connsiteY121" fmla="*/ 4234 w 5219"/>
              <a:gd name="connsiteX122" fmla="*/ 4234 w 5219"/>
              <a:gd name="connsiteY122" fmla="*/ 4234 w 5219"/>
              <a:gd name="connsiteX123" fmla="*/ 4234 w 5219"/>
              <a:gd name="connsiteY123" fmla="*/ 4234 w 5219"/>
              <a:gd name="connsiteX124" fmla="*/ 4234 w 5219"/>
              <a:gd name="connsiteY124" fmla="*/ 4234 w 5219"/>
              <a:gd name="connsiteX125" fmla="*/ 4234 w 5219"/>
              <a:gd name="connsiteY125" fmla="*/ 4234 w 5219"/>
              <a:gd name="connsiteX126" fmla="*/ 4234 w 5219"/>
              <a:gd name="connsiteY126" fmla="*/ 4234 w 5219"/>
              <a:gd name="connsiteX127" fmla="*/ 4234 w 5219"/>
              <a:gd name="connsiteY127"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9" name="Рисунок 4"/>
          <p:cNvSpPr>
            <a:spLocks noGrp="1"/>
          </p:cNvSpPr>
          <p:nvPr>
            <p:ph type="pic" sz="quarter" idx="19"/>
          </p:nvPr>
        </p:nvSpPr>
        <p:spPr>
          <a:xfrm>
            <a:off x="9605932" y="2615796"/>
            <a:ext cx="1656536" cy="1657569"/>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 name="connsiteX6" fmla="*/ 4234 w 5219"/>
              <a:gd name="connsiteY6" fmla="*/ 4234 w 5219"/>
              <a:gd name="connsiteX7" fmla="*/ 4234 w 5219"/>
              <a:gd name="connsiteY7" fmla="*/ 4234 w 5219"/>
              <a:gd name="connsiteX8" fmla="*/ 4234 w 5219"/>
              <a:gd name="connsiteY8" fmla="*/ 4234 w 5219"/>
              <a:gd name="connsiteX9" fmla="*/ 4234 w 5219"/>
              <a:gd name="connsiteY9" fmla="*/ 4234 w 5219"/>
              <a:gd name="connsiteX10" fmla="*/ 4234 w 5219"/>
              <a:gd name="connsiteY10" fmla="*/ 4234 w 5219"/>
              <a:gd name="connsiteX11" fmla="*/ 4234 w 5219"/>
              <a:gd name="connsiteY11" fmla="*/ 4234 w 5219"/>
              <a:gd name="connsiteX12" fmla="*/ 4234 w 5219"/>
              <a:gd name="connsiteY12" fmla="*/ 4234 w 5219"/>
              <a:gd name="connsiteX13" fmla="*/ 4234 w 5219"/>
              <a:gd name="connsiteY13" fmla="*/ 4234 w 5219"/>
              <a:gd name="connsiteX14" fmla="*/ 4234 w 5219"/>
              <a:gd name="connsiteY14" fmla="*/ 4234 w 5219"/>
              <a:gd name="connsiteX15" fmla="*/ 4234 w 5219"/>
              <a:gd name="connsiteY15" fmla="*/ 4234 w 5219"/>
              <a:gd name="connsiteX16" fmla="*/ 4234 w 5219"/>
              <a:gd name="connsiteY16" fmla="*/ 4234 w 5219"/>
              <a:gd name="connsiteX17" fmla="*/ 4234 w 5219"/>
              <a:gd name="connsiteY17" fmla="*/ 4234 w 5219"/>
              <a:gd name="connsiteX18" fmla="*/ 4234 w 5219"/>
              <a:gd name="connsiteY18" fmla="*/ 4234 w 5219"/>
              <a:gd name="connsiteX19" fmla="*/ 4234 w 5219"/>
              <a:gd name="connsiteY19" fmla="*/ 4234 w 5219"/>
              <a:gd name="connsiteX20" fmla="*/ 4234 w 5219"/>
              <a:gd name="connsiteY20" fmla="*/ 4234 w 5219"/>
              <a:gd name="connsiteX21" fmla="*/ 4234 w 5219"/>
              <a:gd name="connsiteY21" fmla="*/ 4234 w 5219"/>
              <a:gd name="connsiteX22" fmla="*/ 4234 w 5219"/>
              <a:gd name="connsiteY22" fmla="*/ 4234 w 5219"/>
              <a:gd name="connsiteX23" fmla="*/ 4234 w 5219"/>
              <a:gd name="connsiteY23" fmla="*/ 4234 w 5219"/>
              <a:gd name="connsiteX24" fmla="*/ 4234 w 5219"/>
              <a:gd name="connsiteY24" fmla="*/ 4234 w 5219"/>
              <a:gd name="connsiteX25" fmla="*/ 4234 w 5219"/>
              <a:gd name="connsiteY25" fmla="*/ 4234 w 5219"/>
              <a:gd name="connsiteX26" fmla="*/ 4234 w 5219"/>
              <a:gd name="connsiteY26" fmla="*/ 4234 w 5219"/>
              <a:gd name="connsiteX27" fmla="*/ 4234 w 5219"/>
              <a:gd name="connsiteY27" fmla="*/ 4234 w 5219"/>
              <a:gd name="connsiteX28" fmla="*/ 4234 w 5219"/>
              <a:gd name="connsiteY28" fmla="*/ 4234 w 5219"/>
              <a:gd name="connsiteX29" fmla="*/ 4234 w 5219"/>
              <a:gd name="connsiteY29" fmla="*/ 4234 w 5219"/>
              <a:gd name="connsiteX30" fmla="*/ 4234 w 5219"/>
              <a:gd name="connsiteY30" fmla="*/ 4234 w 5219"/>
              <a:gd name="connsiteX31" fmla="*/ 4234 w 5219"/>
              <a:gd name="connsiteY31" fmla="*/ 4234 w 5219"/>
              <a:gd name="connsiteX32" fmla="*/ 4234 w 5219"/>
              <a:gd name="connsiteY32" fmla="*/ 4234 w 5219"/>
              <a:gd name="connsiteX33" fmla="*/ 4234 w 5219"/>
              <a:gd name="connsiteY33" fmla="*/ 4234 w 5219"/>
              <a:gd name="connsiteX34" fmla="*/ 4234 w 5219"/>
              <a:gd name="connsiteY34" fmla="*/ 4234 w 5219"/>
              <a:gd name="connsiteX35" fmla="*/ 4234 w 5219"/>
              <a:gd name="connsiteY35" fmla="*/ 4234 w 5219"/>
              <a:gd name="connsiteX36" fmla="*/ 4234 w 5219"/>
              <a:gd name="connsiteY36" fmla="*/ 4234 w 5219"/>
              <a:gd name="connsiteX37" fmla="*/ 4234 w 5219"/>
              <a:gd name="connsiteY37" fmla="*/ 4234 w 5219"/>
              <a:gd name="connsiteX38" fmla="*/ 4234 w 5219"/>
              <a:gd name="connsiteY38" fmla="*/ 4234 w 5219"/>
              <a:gd name="connsiteX39" fmla="*/ 4234 w 5219"/>
              <a:gd name="connsiteY39" fmla="*/ 4234 w 5219"/>
              <a:gd name="connsiteX40" fmla="*/ 4234 w 5219"/>
              <a:gd name="connsiteY40" fmla="*/ 4234 w 5219"/>
              <a:gd name="connsiteX41" fmla="*/ 4234 w 5219"/>
              <a:gd name="connsiteY41" fmla="*/ 4234 w 5219"/>
              <a:gd name="connsiteX42" fmla="*/ 4234 w 5219"/>
              <a:gd name="connsiteY42" fmla="*/ 4234 w 5219"/>
              <a:gd name="connsiteX43" fmla="*/ 4234 w 5219"/>
              <a:gd name="connsiteY43" fmla="*/ 4234 w 5219"/>
              <a:gd name="connsiteX44" fmla="*/ 4234 w 5219"/>
              <a:gd name="connsiteY44" fmla="*/ 4234 w 5219"/>
              <a:gd name="connsiteX45" fmla="*/ 4234 w 5219"/>
              <a:gd name="connsiteY45" fmla="*/ 4234 w 5219"/>
              <a:gd name="connsiteX46" fmla="*/ 4234 w 5219"/>
              <a:gd name="connsiteY46" fmla="*/ 4234 w 5219"/>
              <a:gd name="connsiteX47" fmla="*/ 4234 w 5219"/>
              <a:gd name="connsiteY47" fmla="*/ 4234 w 5219"/>
              <a:gd name="connsiteX48" fmla="*/ 4234 w 5219"/>
              <a:gd name="connsiteY48" fmla="*/ 4234 w 5219"/>
              <a:gd name="connsiteX49" fmla="*/ 4234 w 5219"/>
              <a:gd name="connsiteY49" fmla="*/ 4234 w 5219"/>
              <a:gd name="connsiteX50" fmla="*/ 4234 w 5219"/>
              <a:gd name="connsiteY50" fmla="*/ 4234 w 5219"/>
              <a:gd name="connsiteX51" fmla="*/ 4234 w 5219"/>
              <a:gd name="connsiteY51" fmla="*/ 4234 w 5219"/>
              <a:gd name="connsiteX52" fmla="*/ 4234 w 5219"/>
              <a:gd name="connsiteY52" fmla="*/ 4234 w 5219"/>
              <a:gd name="connsiteX53" fmla="*/ 4234 w 5219"/>
              <a:gd name="connsiteY53" fmla="*/ 4234 w 5219"/>
              <a:gd name="connsiteX54" fmla="*/ 4234 w 5219"/>
              <a:gd name="connsiteY54" fmla="*/ 4234 w 5219"/>
              <a:gd name="connsiteX55" fmla="*/ 4234 w 5219"/>
              <a:gd name="connsiteY55" fmla="*/ 4234 w 5219"/>
              <a:gd name="connsiteX56" fmla="*/ 4234 w 5219"/>
              <a:gd name="connsiteY56" fmla="*/ 4234 w 5219"/>
              <a:gd name="connsiteX57" fmla="*/ 4234 w 5219"/>
              <a:gd name="connsiteY57" fmla="*/ 4234 w 5219"/>
              <a:gd name="connsiteX58" fmla="*/ 4234 w 5219"/>
              <a:gd name="connsiteY58" fmla="*/ 4234 w 5219"/>
              <a:gd name="connsiteX59" fmla="*/ 4234 w 5219"/>
              <a:gd name="connsiteY59" fmla="*/ 4234 w 5219"/>
              <a:gd name="connsiteX60" fmla="*/ 4234 w 5219"/>
              <a:gd name="connsiteY60" fmla="*/ 4234 w 5219"/>
              <a:gd name="connsiteX61" fmla="*/ 4234 w 5219"/>
              <a:gd name="connsiteY61" fmla="*/ 4234 w 5219"/>
              <a:gd name="connsiteX62" fmla="*/ 4234 w 5219"/>
              <a:gd name="connsiteY62" fmla="*/ 4234 w 5219"/>
              <a:gd name="connsiteX63" fmla="*/ 4234 w 5219"/>
              <a:gd name="connsiteY63" fmla="*/ 4234 w 5219"/>
              <a:gd name="connsiteX64" fmla="*/ 4234 w 5219"/>
              <a:gd name="connsiteY64" fmla="*/ 4234 w 5219"/>
              <a:gd name="connsiteX65" fmla="*/ 4234 w 5219"/>
              <a:gd name="connsiteY65" fmla="*/ 4234 w 5219"/>
              <a:gd name="connsiteX66" fmla="*/ 4234 w 5219"/>
              <a:gd name="connsiteY66" fmla="*/ 4234 w 5219"/>
              <a:gd name="connsiteX67" fmla="*/ 4234 w 5219"/>
              <a:gd name="connsiteY67" fmla="*/ 4234 w 5219"/>
              <a:gd name="connsiteX68" fmla="*/ 4234 w 5219"/>
              <a:gd name="connsiteY68" fmla="*/ 4234 w 5219"/>
              <a:gd name="connsiteX69" fmla="*/ 4234 w 5219"/>
              <a:gd name="connsiteY69" fmla="*/ 4234 w 5219"/>
              <a:gd name="connsiteX70" fmla="*/ 4234 w 5219"/>
              <a:gd name="connsiteY70" fmla="*/ 4234 w 5219"/>
              <a:gd name="connsiteX71" fmla="*/ 4234 w 5219"/>
              <a:gd name="connsiteY71" fmla="*/ 4234 w 5219"/>
              <a:gd name="connsiteX72" fmla="*/ 4234 w 5219"/>
              <a:gd name="connsiteY72" fmla="*/ 4234 w 5219"/>
              <a:gd name="connsiteX73" fmla="*/ 4234 w 5219"/>
              <a:gd name="connsiteY73" fmla="*/ 4234 w 5219"/>
              <a:gd name="connsiteX74" fmla="*/ 4234 w 5219"/>
              <a:gd name="connsiteY74" fmla="*/ 4234 w 5219"/>
              <a:gd name="connsiteX75" fmla="*/ 4234 w 5219"/>
              <a:gd name="connsiteY75" fmla="*/ 4234 w 5219"/>
              <a:gd name="connsiteX76" fmla="*/ 4234 w 5219"/>
              <a:gd name="connsiteY76" fmla="*/ 4234 w 5219"/>
              <a:gd name="connsiteX77" fmla="*/ 4234 w 5219"/>
              <a:gd name="connsiteY77" fmla="*/ 4234 w 5219"/>
              <a:gd name="connsiteX78" fmla="*/ 4234 w 5219"/>
              <a:gd name="connsiteY78" fmla="*/ 4234 w 5219"/>
              <a:gd name="connsiteX79" fmla="*/ 4234 w 5219"/>
              <a:gd name="connsiteY79" fmla="*/ 4234 w 5219"/>
              <a:gd name="connsiteX80" fmla="*/ 4234 w 5219"/>
              <a:gd name="connsiteY80" fmla="*/ 4234 w 5219"/>
              <a:gd name="connsiteX81" fmla="*/ 4234 w 5219"/>
              <a:gd name="connsiteY81" fmla="*/ 4234 w 5219"/>
              <a:gd name="connsiteX82" fmla="*/ 4234 w 5219"/>
              <a:gd name="connsiteY82" fmla="*/ 4234 w 5219"/>
              <a:gd name="connsiteX83" fmla="*/ 4234 w 5219"/>
              <a:gd name="connsiteY83" fmla="*/ 4234 w 5219"/>
              <a:gd name="connsiteX84" fmla="*/ 4234 w 5219"/>
              <a:gd name="connsiteY84" fmla="*/ 4234 w 5219"/>
              <a:gd name="connsiteX85" fmla="*/ 4234 w 5219"/>
              <a:gd name="connsiteY85" fmla="*/ 4234 w 5219"/>
              <a:gd name="connsiteX86" fmla="*/ 4234 w 5219"/>
              <a:gd name="connsiteY86" fmla="*/ 4234 w 5219"/>
              <a:gd name="connsiteX87" fmla="*/ 4234 w 5219"/>
              <a:gd name="connsiteY87" fmla="*/ 4234 w 5219"/>
              <a:gd name="connsiteX88" fmla="*/ 4234 w 5219"/>
              <a:gd name="connsiteY88" fmla="*/ 4234 w 5219"/>
              <a:gd name="connsiteX89" fmla="*/ 4234 w 5219"/>
              <a:gd name="connsiteY89" fmla="*/ 4234 w 5219"/>
              <a:gd name="connsiteX90" fmla="*/ 4234 w 5219"/>
              <a:gd name="connsiteY90" fmla="*/ 4234 w 5219"/>
              <a:gd name="connsiteX91" fmla="*/ 4234 w 5219"/>
              <a:gd name="connsiteY91" fmla="*/ 4234 w 5219"/>
              <a:gd name="connsiteX92" fmla="*/ 4234 w 5219"/>
              <a:gd name="connsiteY92" fmla="*/ 4234 w 5219"/>
              <a:gd name="connsiteX93" fmla="*/ 4234 w 5219"/>
              <a:gd name="connsiteY93" fmla="*/ 4234 w 5219"/>
              <a:gd name="connsiteX94" fmla="*/ 4234 w 5219"/>
              <a:gd name="connsiteY94" fmla="*/ 4234 w 5219"/>
              <a:gd name="connsiteX95" fmla="*/ 4234 w 5219"/>
              <a:gd name="connsiteY95" fmla="*/ 4234 w 5219"/>
              <a:gd name="connsiteX96" fmla="*/ 4234 w 5219"/>
              <a:gd name="connsiteY96" fmla="*/ 4234 w 5219"/>
              <a:gd name="connsiteX97" fmla="*/ 4234 w 5219"/>
              <a:gd name="connsiteY97" fmla="*/ 4234 w 5219"/>
              <a:gd name="connsiteX98" fmla="*/ 4234 w 5219"/>
              <a:gd name="connsiteY98" fmla="*/ 4234 w 5219"/>
              <a:gd name="connsiteX99" fmla="*/ 4234 w 5219"/>
              <a:gd name="connsiteY99" fmla="*/ 4234 w 5219"/>
              <a:gd name="connsiteX100" fmla="*/ 4234 w 5219"/>
              <a:gd name="connsiteY100" fmla="*/ 4234 w 5219"/>
              <a:gd name="connsiteX101" fmla="*/ 4234 w 5219"/>
              <a:gd name="connsiteY101" fmla="*/ 4234 w 5219"/>
              <a:gd name="connsiteX102" fmla="*/ 4234 w 5219"/>
              <a:gd name="connsiteY102" fmla="*/ 4234 w 5219"/>
              <a:gd name="connsiteX103" fmla="*/ 4234 w 5219"/>
              <a:gd name="connsiteY103" fmla="*/ 4234 w 5219"/>
              <a:gd name="connsiteX104" fmla="*/ 4234 w 5219"/>
              <a:gd name="connsiteY104" fmla="*/ 4234 w 5219"/>
              <a:gd name="connsiteX105" fmla="*/ 4234 w 5219"/>
              <a:gd name="connsiteY105" fmla="*/ 4234 w 5219"/>
              <a:gd name="connsiteX106" fmla="*/ 4234 w 5219"/>
              <a:gd name="connsiteY106" fmla="*/ 4234 w 5219"/>
              <a:gd name="connsiteX107" fmla="*/ 4234 w 5219"/>
              <a:gd name="connsiteY107" fmla="*/ 4234 w 5219"/>
              <a:gd name="connsiteX108" fmla="*/ 4234 w 5219"/>
              <a:gd name="connsiteY108" fmla="*/ 4234 w 5219"/>
              <a:gd name="connsiteX109" fmla="*/ 4234 w 5219"/>
              <a:gd name="connsiteY109" fmla="*/ 4234 w 5219"/>
              <a:gd name="connsiteX110" fmla="*/ 4234 w 5219"/>
              <a:gd name="connsiteY110" fmla="*/ 4234 w 5219"/>
              <a:gd name="connsiteX111" fmla="*/ 4234 w 5219"/>
              <a:gd name="connsiteY111" fmla="*/ 4234 w 5219"/>
              <a:gd name="connsiteX112" fmla="*/ 4234 w 5219"/>
              <a:gd name="connsiteY112" fmla="*/ 4234 w 5219"/>
              <a:gd name="connsiteX113" fmla="*/ 4234 w 5219"/>
              <a:gd name="connsiteY113" fmla="*/ 4234 w 5219"/>
              <a:gd name="connsiteX114" fmla="*/ 4234 w 5219"/>
              <a:gd name="connsiteY114" fmla="*/ 4234 w 5219"/>
              <a:gd name="connsiteX115" fmla="*/ 4234 w 5219"/>
              <a:gd name="connsiteY115" fmla="*/ 4234 w 5219"/>
              <a:gd name="connsiteX116" fmla="*/ 4234 w 5219"/>
              <a:gd name="connsiteY116" fmla="*/ 4234 w 5219"/>
              <a:gd name="connsiteX117" fmla="*/ 4234 w 5219"/>
              <a:gd name="connsiteY117" fmla="*/ 4234 w 5219"/>
              <a:gd name="connsiteX118" fmla="*/ 4234 w 5219"/>
              <a:gd name="connsiteY118" fmla="*/ 4234 w 5219"/>
              <a:gd name="connsiteX119" fmla="*/ 4234 w 5219"/>
              <a:gd name="connsiteY119" fmla="*/ 4234 w 5219"/>
              <a:gd name="connsiteX120" fmla="*/ 4234 w 5219"/>
              <a:gd name="connsiteY120" fmla="*/ 4234 w 5219"/>
              <a:gd name="connsiteX121" fmla="*/ 4234 w 5219"/>
              <a:gd name="connsiteY121" fmla="*/ 4234 w 5219"/>
              <a:gd name="connsiteX122" fmla="*/ 4234 w 5219"/>
              <a:gd name="connsiteY122" fmla="*/ 4234 w 5219"/>
              <a:gd name="connsiteX123" fmla="*/ 4234 w 5219"/>
              <a:gd name="connsiteY123" fmla="*/ 4234 w 5219"/>
              <a:gd name="connsiteX124" fmla="*/ 4234 w 5219"/>
              <a:gd name="connsiteY124" fmla="*/ 4234 w 5219"/>
              <a:gd name="connsiteX125" fmla="*/ 4234 w 5219"/>
              <a:gd name="connsiteY125" fmla="*/ 4234 w 5219"/>
              <a:gd name="connsiteX126" fmla="*/ 4234 w 5219"/>
              <a:gd name="connsiteY126" fmla="*/ 4234 w 5219"/>
              <a:gd name="connsiteX127" fmla="*/ 4234 w 5219"/>
              <a:gd name="connsiteY127"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90344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Slide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5" name="Content Placeholder 4">
            <a:extLst>
              <a:ext uri="{FF2B5EF4-FFF2-40B4-BE49-F238E27FC236}">
                <a16:creationId xmlns:a16="http://schemas.microsoft.com/office/drawing/2014/main" id="{870E41B2-3B1A-CB40-A48F-2A16D787FE5F}"/>
              </a:ext>
            </a:extLst>
          </p:cNvPr>
          <p:cNvSpPr>
            <a:spLocks noGrp="1"/>
          </p:cNvSpPr>
          <p:nvPr>
            <p:ph sz="quarter" idx="13" hasCustomPrompt="1"/>
          </p:nvPr>
        </p:nvSpPr>
        <p:spPr>
          <a:xfrm>
            <a:off x="838200" y="3429000"/>
            <a:ext cx="10125075" cy="2616200"/>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3219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melines 19">
    <p:spTree>
      <p:nvGrpSpPr>
        <p:cNvPr id="1" name=""/>
        <p:cNvGrpSpPr/>
        <p:nvPr/>
      </p:nvGrpSpPr>
      <p:grpSpPr>
        <a:xfrm>
          <a:off x="0" y="0"/>
          <a:ext cx="0" cy="0"/>
          <a:chOff x="0" y="0"/>
          <a:chExt cx="0" cy="0"/>
        </a:xfrm>
      </p:grpSpPr>
      <p:sp>
        <p:nvSpPr>
          <p:cNvPr id="20" name="Picture Placeholder 2"/>
          <p:cNvSpPr>
            <a:spLocks noGrp="1"/>
          </p:cNvSpPr>
          <p:nvPr>
            <p:ph type="pic" sz="quarter" idx="22"/>
          </p:nvPr>
        </p:nvSpPr>
        <p:spPr>
          <a:xfrm>
            <a:off x="588180" y="2881494"/>
            <a:ext cx="1398437" cy="1398220"/>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1" name="Picture Placeholder 2"/>
          <p:cNvSpPr>
            <a:spLocks noGrp="1"/>
          </p:cNvSpPr>
          <p:nvPr>
            <p:ph type="pic" sz="quarter" idx="23"/>
          </p:nvPr>
        </p:nvSpPr>
        <p:spPr>
          <a:xfrm>
            <a:off x="1689151" y="2542886"/>
            <a:ext cx="2157939" cy="2157604"/>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2" name="Picture Placeholder 2"/>
          <p:cNvSpPr>
            <a:spLocks noGrp="1"/>
          </p:cNvSpPr>
          <p:nvPr>
            <p:ph type="pic" sz="quarter" idx="24"/>
          </p:nvPr>
        </p:nvSpPr>
        <p:spPr>
          <a:xfrm>
            <a:off x="3373718" y="1794563"/>
            <a:ext cx="2185446" cy="2185107"/>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3" name="Picture Placeholder 2"/>
          <p:cNvSpPr>
            <a:spLocks noGrp="1"/>
          </p:cNvSpPr>
          <p:nvPr>
            <p:ph type="pic" sz="quarter" idx="25"/>
          </p:nvPr>
        </p:nvSpPr>
        <p:spPr>
          <a:xfrm>
            <a:off x="4197014" y="3601587"/>
            <a:ext cx="2185446" cy="2185107"/>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4" name="Picture Placeholder 2"/>
          <p:cNvSpPr>
            <a:spLocks noGrp="1"/>
          </p:cNvSpPr>
          <p:nvPr>
            <p:ph type="pic" sz="quarter" idx="26"/>
          </p:nvPr>
        </p:nvSpPr>
        <p:spPr>
          <a:xfrm>
            <a:off x="5894168" y="2649942"/>
            <a:ext cx="1374105" cy="1373891"/>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5" name="Picture Placeholder 2"/>
          <p:cNvSpPr>
            <a:spLocks noGrp="1"/>
          </p:cNvSpPr>
          <p:nvPr>
            <p:ph type="pic" sz="quarter" idx="27"/>
          </p:nvPr>
        </p:nvSpPr>
        <p:spPr>
          <a:xfrm>
            <a:off x="6733743" y="3640858"/>
            <a:ext cx="1803485" cy="1803204"/>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6" name="Picture Placeholder 2"/>
          <p:cNvSpPr>
            <a:spLocks noGrp="1"/>
          </p:cNvSpPr>
          <p:nvPr>
            <p:ph type="pic" sz="quarter" idx="28"/>
          </p:nvPr>
        </p:nvSpPr>
        <p:spPr>
          <a:xfrm>
            <a:off x="7989577" y="2635260"/>
            <a:ext cx="1464215" cy="1463987"/>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
        <p:nvSpPr>
          <p:cNvPr id="27" name="Picture Placeholder 2"/>
          <p:cNvSpPr>
            <a:spLocks noGrp="1"/>
          </p:cNvSpPr>
          <p:nvPr>
            <p:ph type="pic" sz="quarter" idx="29"/>
          </p:nvPr>
        </p:nvSpPr>
        <p:spPr>
          <a:xfrm>
            <a:off x="9189950" y="2192270"/>
            <a:ext cx="2413261" cy="2412886"/>
          </a:xfrm>
          <a:prstGeom prst="rect">
            <a:avLst/>
          </a:prstGeom>
          <a:solidFill>
            <a:schemeClr val="bg1">
              <a:lumMod val="20000"/>
              <a:lumOff val="80000"/>
            </a:schemeClr>
          </a:solidFill>
          <a:ln w="165100">
            <a:solidFill>
              <a:schemeClr val="bg2"/>
            </a:solidFill>
            <a:miter lim="800000"/>
          </a:ln>
          <a:effectLst>
            <a:outerShdw blurRad="1143000" dist="38100" dir="5400000" sx="109000" sy="109000" algn="t" rotWithShape="0">
              <a:prstClr val="black">
                <a:alpha val="36000"/>
              </a:prstClr>
            </a:outerShdw>
          </a:effectLst>
        </p:spPr>
        <p:txBody>
          <a:bodyPr vert="horz" wrap="square" lIns="91440" tIns="45720" rIns="91440" bIns="45720" numCol="1" anchor="t" anchorCtr="0" compatLnSpc="1">
            <a:prstTxWarp prst="textNoShape">
              <a:avLst/>
            </a:prstTxWarp>
          </a:bodyPr>
          <a:lstStyle>
            <a:lvl1pPr>
              <a:defRPr lang="en-US" sz="100" dirty="0"/>
            </a:lvl1pPr>
          </a:lstStyle>
          <a:p>
            <a:pPr lvl="0"/>
            <a:endParaRPr lang="en-US" dirty="0"/>
          </a:p>
        </p:txBody>
      </p:sp>
    </p:spTree>
    <p:extLst>
      <p:ext uri="{BB962C8B-B14F-4D97-AF65-F5344CB8AC3E}">
        <p14:creationId xmlns:p14="http://schemas.microsoft.com/office/powerpoint/2010/main" val="27544655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pening (16-02-24)-09">
    <p:spTree>
      <p:nvGrpSpPr>
        <p:cNvPr id="1" name=""/>
        <p:cNvGrpSpPr/>
        <p:nvPr/>
      </p:nvGrpSpPr>
      <p:grpSpPr>
        <a:xfrm>
          <a:off x="0" y="0"/>
          <a:ext cx="0" cy="0"/>
          <a:chOff x="0" y="0"/>
          <a:chExt cx="0" cy="0"/>
        </a:xfrm>
      </p:grpSpPr>
      <p:sp>
        <p:nvSpPr>
          <p:cNvPr id="15" name="Picture Placeholder 2"/>
          <p:cNvSpPr>
            <a:spLocks noGrp="1"/>
          </p:cNvSpPr>
          <p:nvPr>
            <p:ph type="pic" sz="quarter" idx="10"/>
          </p:nvPr>
        </p:nvSpPr>
        <p:spPr>
          <a:xfrm>
            <a:off x="520700" y="489404"/>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6" name="Picture Placeholder 2"/>
          <p:cNvSpPr>
            <a:spLocks noGrp="1"/>
          </p:cNvSpPr>
          <p:nvPr>
            <p:ph type="pic" sz="quarter" idx="11"/>
          </p:nvPr>
        </p:nvSpPr>
        <p:spPr>
          <a:xfrm>
            <a:off x="2501900" y="489404"/>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7" name="Picture Placeholder 2"/>
          <p:cNvSpPr>
            <a:spLocks noGrp="1"/>
          </p:cNvSpPr>
          <p:nvPr>
            <p:ph type="pic" sz="quarter" idx="12"/>
          </p:nvPr>
        </p:nvSpPr>
        <p:spPr>
          <a:xfrm>
            <a:off x="520700" y="2470298"/>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8" name="Picture Placeholder 2"/>
          <p:cNvSpPr>
            <a:spLocks noGrp="1"/>
          </p:cNvSpPr>
          <p:nvPr>
            <p:ph type="pic" sz="quarter" idx="13"/>
          </p:nvPr>
        </p:nvSpPr>
        <p:spPr>
          <a:xfrm>
            <a:off x="2501900" y="2470298"/>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9" name="Picture Placeholder 2"/>
          <p:cNvSpPr>
            <a:spLocks noGrp="1"/>
          </p:cNvSpPr>
          <p:nvPr>
            <p:ph type="pic" sz="quarter" idx="14"/>
          </p:nvPr>
        </p:nvSpPr>
        <p:spPr>
          <a:xfrm>
            <a:off x="2501900" y="4451192"/>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0" name="Picture Placeholder 2"/>
          <p:cNvSpPr>
            <a:spLocks noGrp="1"/>
          </p:cNvSpPr>
          <p:nvPr>
            <p:ph type="pic" sz="quarter" idx="15"/>
          </p:nvPr>
        </p:nvSpPr>
        <p:spPr>
          <a:xfrm>
            <a:off x="4483100" y="2470298"/>
            <a:ext cx="1917700" cy="191740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8681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ortfolio (15-05-24)-01">
    <p:spTree>
      <p:nvGrpSpPr>
        <p:cNvPr id="1" name=""/>
        <p:cNvGrpSpPr/>
        <p:nvPr/>
      </p:nvGrpSpPr>
      <p:grpSpPr>
        <a:xfrm>
          <a:off x="0" y="0"/>
          <a:ext cx="0" cy="0"/>
          <a:chOff x="0" y="0"/>
          <a:chExt cx="0" cy="0"/>
        </a:xfrm>
      </p:grpSpPr>
      <p:sp>
        <p:nvSpPr>
          <p:cNvPr id="39" name="Рисунок 6">
            <a:extLst>
              <a:ext uri="{FF2B5EF4-FFF2-40B4-BE49-F238E27FC236}">
                <a16:creationId xmlns:a16="http://schemas.microsoft.com/office/drawing/2014/main" id="{F9BDEEFC-0AA3-4F5C-81CA-6458C199427A}"/>
              </a:ext>
            </a:extLst>
          </p:cNvPr>
          <p:cNvSpPr>
            <a:spLocks noGrp="1"/>
          </p:cNvSpPr>
          <p:nvPr>
            <p:ph type="pic" sz="quarter" idx="20"/>
          </p:nvPr>
        </p:nvSpPr>
        <p:spPr>
          <a:xfrm>
            <a:off x="5307540" y="0"/>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0" name="Рисунок 6">
            <a:extLst>
              <a:ext uri="{FF2B5EF4-FFF2-40B4-BE49-F238E27FC236}">
                <a16:creationId xmlns:a16="http://schemas.microsoft.com/office/drawing/2014/main" id="{D4D5AC6A-8BCE-41AD-BED0-56BC9BA0AE86}"/>
              </a:ext>
            </a:extLst>
          </p:cNvPr>
          <p:cNvSpPr>
            <a:spLocks noGrp="1"/>
          </p:cNvSpPr>
          <p:nvPr>
            <p:ph type="pic" sz="quarter" idx="21"/>
          </p:nvPr>
        </p:nvSpPr>
        <p:spPr>
          <a:xfrm>
            <a:off x="7636863" y="0"/>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1" name="Рисунок 6">
            <a:extLst>
              <a:ext uri="{FF2B5EF4-FFF2-40B4-BE49-F238E27FC236}">
                <a16:creationId xmlns:a16="http://schemas.microsoft.com/office/drawing/2014/main" id="{AEE5B99E-0A38-4368-A9D9-A41CEFC5E294}"/>
              </a:ext>
            </a:extLst>
          </p:cNvPr>
          <p:cNvSpPr>
            <a:spLocks noGrp="1"/>
          </p:cNvSpPr>
          <p:nvPr>
            <p:ph type="pic" sz="quarter" idx="22"/>
          </p:nvPr>
        </p:nvSpPr>
        <p:spPr>
          <a:xfrm>
            <a:off x="9966187" y="0"/>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2" name="Рисунок 6">
            <a:extLst>
              <a:ext uri="{FF2B5EF4-FFF2-40B4-BE49-F238E27FC236}">
                <a16:creationId xmlns:a16="http://schemas.microsoft.com/office/drawing/2014/main" id="{5FCFEC31-AF47-4304-87B2-17E4A14E806B}"/>
              </a:ext>
            </a:extLst>
          </p:cNvPr>
          <p:cNvSpPr>
            <a:spLocks noGrp="1"/>
          </p:cNvSpPr>
          <p:nvPr>
            <p:ph type="pic" sz="quarter" idx="23"/>
          </p:nvPr>
        </p:nvSpPr>
        <p:spPr>
          <a:xfrm>
            <a:off x="5307540" y="2320371"/>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3" name="Рисунок 6">
            <a:extLst>
              <a:ext uri="{FF2B5EF4-FFF2-40B4-BE49-F238E27FC236}">
                <a16:creationId xmlns:a16="http://schemas.microsoft.com/office/drawing/2014/main" id="{8F680069-A8BE-42EC-9050-9689D39EC0C0}"/>
              </a:ext>
            </a:extLst>
          </p:cNvPr>
          <p:cNvSpPr>
            <a:spLocks noGrp="1"/>
          </p:cNvSpPr>
          <p:nvPr>
            <p:ph type="pic" sz="quarter" idx="24"/>
          </p:nvPr>
        </p:nvSpPr>
        <p:spPr>
          <a:xfrm>
            <a:off x="7636863" y="2320371"/>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4" name="Рисунок 6">
            <a:extLst>
              <a:ext uri="{FF2B5EF4-FFF2-40B4-BE49-F238E27FC236}">
                <a16:creationId xmlns:a16="http://schemas.microsoft.com/office/drawing/2014/main" id="{6BA6D5B1-43AC-4A59-980A-D8648DC7C5DC}"/>
              </a:ext>
            </a:extLst>
          </p:cNvPr>
          <p:cNvSpPr>
            <a:spLocks noGrp="1"/>
          </p:cNvSpPr>
          <p:nvPr>
            <p:ph type="pic" sz="quarter" idx="25"/>
          </p:nvPr>
        </p:nvSpPr>
        <p:spPr>
          <a:xfrm>
            <a:off x="9966187" y="2320371"/>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5" name="Рисунок 6">
            <a:extLst>
              <a:ext uri="{FF2B5EF4-FFF2-40B4-BE49-F238E27FC236}">
                <a16:creationId xmlns:a16="http://schemas.microsoft.com/office/drawing/2014/main" id="{1F10A02F-94BC-4DB4-A67A-F8BD538E1042}"/>
              </a:ext>
            </a:extLst>
          </p:cNvPr>
          <p:cNvSpPr>
            <a:spLocks noGrp="1"/>
          </p:cNvSpPr>
          <p:nvPr>
            <p:ph type="pic" sz="quarter" idx="26"/>
          </p:nvPr>
        </p:nvSpPr>
        <p:spPr>
          <a:xfrm>
            <a:off x="5307540" y="4640742"/>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6" name="Рисунок 6">
            <a:extLst>
              <a:ext uri="{FF2B5EF4-FFF2-40B4-BE49-F238E27FC236}">
                <a16:creationId xmlns:a16="http://schemas.microsoft.com/office/drawing/2014/main" id="{6641C24C-1855-48CD-B2AB-9DDFFB8ABAAC}"/>
              </a:ext>
            </a:extLst>
          </p:cNvPr>
          <p:cNvSpPr>
            <a:spLocks noGrp="1"/>
          </p:cNvSpPr>
          <p:nvPr>
            <p:ph type="pic" sz="quarter" idx="27"/>
          </p:nvPr>
        </p:nvSpPr>
        <p:spPr>
          <a:xfrm>
            <a:off x="7636863" y="4640742"/>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47" name="Рисунок 6">
            <a:extLst>
              <a:ext uri="{FF2B5EF4-FFF2-40B4-BE49-F238E27FC236}">
                <a16:creationId xmlns:a16="http://schemas.microsoft.com/office/drawing/2014/main" id="{44BF2983-D7D6-4B6F-A5CB-6E7D5A217540}"/>
              </a:ext>
            </a:extLst>
          </p:cNvPr>
          <p:cNvSpPr>
            <a:spLocks noGrp="1"/>
          </p:cNvSpPr>
          <p:nvPr>
            <p:ph type="pic" sz="quarter" idx="28"/>
          </p:nvPr>
        </p:nvSpPr>
        <p:spPr>
          <a:xfrm>
            <a:off x="9966187" y="4640742"/>
            <a:ext cx="2225813" cy="2217258"/>
          </a:xfrm>
          <a:prstGeom prst="rect">
            <a:avLst/>
          </a:prstGeom>
          <a:solidFill>
            <a:srgbClr val="E7E7E7"/>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3805328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ur team 28">
    <p:spTree>
      <p:nvGrpSpPr>
        <p:cNvPr id="1" name=""/>
        <p:cNvGrpSpPr/>
        <p:nvPr/>
      </p:nvGrpSpPr>
      <p:grpSpPr>
        <a:xfrm>
          <a:off x="0" y="0"/>
          <a:ext cx="0" cy="0"/>
          <a:chOff x="0" y="0"/>
          <a:chExt cx="0" cy="0"/>
        </a:xfrm>
      </p:grpSpPr>
      <p:sp>
        <p:nvSpPr>
          <p:cNvPr id="5" name="Рисунок 2"/>
          <p:cNvSpPr>
            <a:spLocks noGrp="1"/>
          </p:cNvSpPr>
          <p:nvPr>
            <p:ph type="pic" sz="quarter" idx="11"/>
          </p:nvPr>
        </p:nvSpPr>
        <p:spPr>
          <a:xfrm>
            <a:off x="0" y="0"/>
            <a:ext cx="6096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171568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evice MockUp 08">
    <p:spTree>
      <p:nvGrpSpPr>
        <p:cNvPr id="1" name=""/>
        <p:cNvGrpSpPr/>
        <p:nvPr/>
      </p:nvGrpSpPr>
      <p:grpSpPr>
        <a:xfrm>
          <a:off x="0" y="0"/>
          <a:ext cx="0" cy="0"/>
          <a:chOff x="0" y="0"/>
          <a:chExt cx="0" cy="0"/>
        </a:xfrm>
      </p:grpSpPr>
      <p:sp>
        <p:nvSpPr>
          <p:cNvPr id="12" name="Рисунок 2"/>
          <p:cNvSpPr>
            <a:spLocks noGrp="1"/>
          </p:cNvSpPr>
          <p:nvPr>
            <p:ph type="pic" sz="quarter" idx="11"/>
          </p:nvPr>
        </p:nvSpPr>
        <p:spPr>
          <a:xfrm>
            <a:off x="7361285" y="3890034"/>
            <a:ext cx="4290421" cy="2442997"/>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2150" h="5419725">
                <a:moveTo>
                  <a:pt x="0" y="0"/>
                </a:moveTo>
                <a:lnTo>
                  <a:pt x="9582150" y="0"/>
                </a:lnTo>
                <a:lnTo>
                  <a:pt x="9582150" y="5244317"/>
                </a:lnTo>
                <a:cubicBezTo>
                  <a:pt x="9582150" y="5341192"/>
                  <a:pt x="9503617" y="5419725"/>
                  <a:pt x="9406742" y="5419725"/>
                </a:cubicBezTo>
                <a:lnTo>
                  <a:pt x="175408" y="5419725"/>
                </a:lnTo>
                <a:cubicBezTo>
                  <a:pt x="78533" y="5419725"/>
                  <a:pt x="0" y="5341192"/>
                  <a:pt x="0" y="5244317"/>
                </a:cubicBezTo>
                <a:close/>
              </a:path>
            </a:pathLst>
          </a:custGeom>
          <a:solidFill>
            <a:schemeClr val="bg1">
              <a:lumMod val="40000"/>
              <a:lumOff val="60000"/>
            </a:schemeClr>
          </a:solidFill>
          <a:ln>
            <a:noFill/>
          </a:ln>
          <a:effectLst>
            <a:outerShdw blurRad="698500" dist="381000" dir="5400000" sx="97000" sy="97000" algn="ctr" rotWithShape="0">
              <a:srgbClr val="000000">
                <a:alpha val="40000"/>
              </a:srgb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Рисунок 2"/>
          <p:cNvSpPr>
            <a:spLocks noGrp="1"/>
          </p:cNvSpPr>
          <p:nvPr>
            <p:ph type="pic" sz="quarter" idx="10"/>
          </p:nvPr>
        </p:nvSpPr>
        <p:spPr>
          <a:xfrm>
            <a:off x="4699451" y="1580402"/>
            <a:ext cx="5921655" cy="3371833"/>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 name="connsiteX4" fmla="*/ 4234 w 5219"/>
              <a:gd name="connsiteY4" fmla="*/ 4234 w 5219"/>
              <a:gd name="connsiteX5" fmla="*/ 4234 w 5219"/>
              <a:gd name="connsiteY5" fmla="*/ 4234 w 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2150" h="5419725">
                <a:moveTo>
                  <a:pt x="0" y="0"/>
                </a:moveTo>
                <a:lnTo>
                  <a:pt x="9582150" y="0"/>
                </a:lnTo>
                <a:lnTo>
                  <a:pt x="9582150" y="5244317"/>
                </a:lnTo>
                <a:cubicBezTo>
                  <a:pt x="9582150" y="5341192"/>
                  <a:pt x="9503617" y="5419725"/>
                  <a:pt x="9406742" y="5419725"/>
                </a:cubicBezTo>
                <a:lnTo>
                  <a:pt x="175408" y="5419725"/>
                </a:lnTo>
                <a:cubicBezTo>
                  <a:pt x="78533" y="5419725"/>
                  <a:pt x="0" y="5341192"/>
                  <a:pt x="0" y="5244317"/>
                </a:cubicBezTo>
                <a:close/>
              </a:path>
            </a:pathLst>
          </a:custGeom>
          <a:solidFill>
            <a:schemeClr val="bg1">
              <a:lumMod val="20000"/>
              <a:lumOff val="80000"/>
            </a:schemeClr>
          </a:solidFill>
          <a:ln>
            <a:noFill/>
          </a:ln>
          <a:effectLst>
            <a:outerShdw blurRad="698500" dist="381000" dir="5400000" sx="97000" sy="97000" algn="ctr" rotWithShape="0">
              <a:srgbClr val="000000">
                <a:alpha val="40000"/>
              </a:srgb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17523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9" name="Title 1">
            <a:extLst>
              <a:ext uri="{FF2B5EF4-FFF2-40B4-BE49-F238E27FC236}">
                <a16:creationId xmlns:a16="http://schemas.microsoft.com/office/drawing/2014/main" id="{BAD393BD-E8C7-B348-B341-60C239BD9A72}"/>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Slide TITLE STYLE LONG VERSION WITH MULTIPLE LINES</a:t>
            </a:r>
          </a:p>
        </p:txBody>
      </p:sp>
      <p:sp>
        <p:nvSpPr>
          <p:cNvPr id="10" name="Content Placeholder 4">
            <a:extLst>
              <a:ext uri="{FF2B5EF4-FFF2-40B4-BE49-F238E27FC236}">
                <a16:creationId xmlns:a16="http://schemas.microsoft.com/office/drawing/2014/main" id="{2CDC1A80-39FE-6044-9462-D883FA94A278}"/>
              </a:ext>
            </a:extLst>
          </p:cNvPr>
          <p:cNvSpPr>
            <a:spLocks noGrp="1"/>
          </p:cNvSpPr>
          <p:nvPr>
            <p:ph sz="quarter" idx="13" hasCustomPrompt="1"/>
          </p:nvPr>
        </p:nvSpPr>
        <p:spPr>
          <a:xfrm>
            <a:off x="838200" y="3429000"/>
            <a:ext cx="10125075" cy="2616200"/>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0203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
        <p:nvSpPr>
          <p:cNvPr id="13" name="Title 1">
            <a:extLst>
              <a:ext uri="{FF2B5EF4-FFF2-40B4-BE49-F238E27FC236}">
                <a16:creationId xmlns:a16="http://schemas.microsoft.com/office/drawing/2014/main" id="{C21E4784-FC1B-0541-86CC-C70A5410C506}"/>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cap="all" baseline="0">
                <a:solidFill>
                  <a:schemeClr val="tx2"/>
                </a:solidFill>
                <a:latin typeface="Arial" panose="020B0604020202020204" pitchFamily="34" charset="0"/>
                <a:cs typeface="Arial Narrow" panose="020B0604020202020204" pitchFamily="34" charset="0"/>
              </a:defRPr>
            </a:lvl1pPr>
          </a:lstStyle>
          <a:p>
            <a:r>
              <a:rPr lang="en-US" dirty="0"/>
              <a:t>CLICK TO Slide TITLE STYLE LONG VERSION WITH MULTIPLE LINES</a:t>
            </a:r>
          </a:p>
        </p:txBody>
      </p:sp>
      <p:sp>
        <p:nvSpPr>
          <p:cNvPr id="14" name="Content Placeholder 4">
            <a:extLst>
              <a:ext uri="{FF2B5EF4-FFF2-40B4-BE49-F238E27FC236}">
                <a16:creationId xmlns:a16="http://schemas.microsoft.com/office/drawing/2014/main" id="{40AE3680-E6F4-9D48-9D76-6C7B1A24D727}"/>
              </a:ext>
            </a:extLst>
          </p:cNvPr>
          <p:cNvSpPr>
            <a:spLocks noGrp="1"/>
          </p:cNvSpPr>
          <p:nvPr>
            <p:ph sz="quarter" idx="13" hasCustomPrompt="1"/>
          </p:nvPr>
        </p:nvSpPr>
        <p:spPr>
          <a:xfrm>
            <a:off x="838200" y="3429000"/>
            <a:ext cx="10125075" cy="26162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08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cap="all" baseline="0">
                <a:solidFill>
                  <a:schemeClr val="bg1"/>
                </a:solidFill>
                <a:latin typeface="Arial" panose="020B0604020202020204" pitchFamily="34" charset="0"/>
                <a:cs typeface="Arial Narrow" panose="020B0604020202020204" pitchFamily="34" charset="0"/>
              </a:defRPr>
            </a:lvl1pPr>
          </a:lstStyle>
          <a:p>
            <a:r>
              <a:rPr lang="en-US" dirty="0"/>
              <a:t>CLICK TO EDIT Slide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hasCustomPrompt="1"/>
          </p:nvPr>
        </p:nvSpPr>
        <p:spPr>
          <a:xfrm>
            <a:off x="838200" y="2265363"/>
            <a:ext cx="10560050" cy="812800"/>
          </a:xfrm>
          <a:prstGeom prst="rect">
            <a:avLst/>
          </a:prstGeom>
          <a:noFill/>
        </p:spPr>
        <p:txBody>
          <a:bodyPr>
            <a:noAutofit/>
          </a:bodyPr>
          <a:lstStyle>
            <a:lvl1pPr marL="0" indent="0">
              <a:buFontTx/>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Click to edit slide subhead</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4" name="Content Placeholder 3">
            <a:extLst>
              <a:ext uri="{FF2B5EF4-FFF2-40B4-BE49-F238E27FC236}">
                <a16:creationId xmlns:a16="http://schemas.microsoft.com/office/drawing/2014/main" id="{007ECC5C-8E36-C448-A0B1-218B5CC08A54}"/>
              </a:ext>
            </a:extLst>
          </p:cNvPr>
          <p:cNvSpPr>
            <a:spLocks noGrp="1"/>
          </p:cNvSpPr>
          <p:nvPr>
            <p:ph sz="quarter" idx="14" hasCustomPrompt="1"/>
          </p:nvPr>
        </p:nvSpPr>
        <p:spPr>
          <a:xfrm>
            <a:off x="838200" y="3429000"/>
            <a:ext cx="10560050" cy="2443163"/>
          </a:xfrm>
        </p:spPr>
        <p:txBody>
          <a:bodyPr/>
          <a:lstStyle>
            <a:lvl1pPr>
              <a:defRPr baseline="0">
                <a:solidFill>
                  <a:schemeClr val="bg1"/>
                </a:solidFill>
                <a:latin typeface="Arial" panose="020B0604020202020204" pitchFamily="34" charset="0"/>
              </a:defRPr>
            </a:lvl1pPr>
            <a:lvl2pPr>
              <a:defRPr baseline="0">
                <a:solidFill>
                  <a:schemeClr val="bg1"/>
                </a:solidFill>
                <a:latin typeface="Arial" panose="020B0604020202020204" pitchFamily="34" charset="0"/>
              </a:defRPr>
            </a:lvl2pPr>
            <a:lvl3pPr>
              <a:defRPr baseline="0">
                <a:solidFill>
                  <a:schemeClr val="bg1"/>
                </a:solidFill>
                <a:latin typeface="Arial" panose="020B0604020202020204" pitchFamily="34" charset="0"/>
              </a:defRPr>
            </a:lvl3pPr>
            <a:lvl4pPr>
              <a:defRPr baseline="0">
                <a:solidFill>
                  <a:schemeClr val="bg1"/>
                </a:solidFill>
                <a:latin typeface="Arial" panose="020B0604020202020204" pitchFamily="34" charset="0"/>
              </a:defRPr>
            </a:lvl4pPr>
            <a:lvl5pPr>
              <a:defRPr baseline="0">
                <a:solidFill>
                  <a:schemeClr val="bg1"/>
                </a:solidFill>
                <a:latin typeface="Arial" panose="020B0604020202020204" pitchFamily="34" charset="0"/>
              </a:defRPr>
            </a:lvl5p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8495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slide title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FCF9-C27D-F94F-AF79-7DABFD39A70C}" type="datetime4">
              <a:rPr lang="en-US" smtClean="0"/>
              <a:t>May 18, 2025</a:t>
            </a:fld>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9372926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13" r:id="rId3"/>
    <p:sldLayoutId id="2147483661" r:id="rId4"/>
    <p:sldLayoutId id="2147483662"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1" r:id="rId16"/>
    <p:sldLayoutId id="2147483652" r:id="rId17"/>
    <p:sldLayoutId id="2147483674" r:id="rId18"/>
    <p:sldLayoutId id="2147483675" r:id="rId19"/>
    <p:sldLayoutId id="2147483679" r:id="rId20"/>
    <p:sldLayoutId id="2147483676" r:id="rId21"/>
    <p:sldLayoutId id="2147483677" r:id="rId22"/>
    <p:sldLayoutId id="2147483678" r:id="rId23"/>
    <p:sldLayoutId id="2147483683" r:id="rId24"/>
    <p:sldLayoutId id="2147483681" r:id="rId25"/>
    <p:sldLayoutId id="2147483682" r:id="rId26"/>
    <p:sldLayoutId id="2147483680" r:id="rId27"/>
    <p:sldLayoutId id="2147483695" r:id="rId28"/>
    <p:sldLayoutId id="2147483684" r:id="rId29"/>
    <p:sldLayoutId id="2147483696" r:id="rId30"/>
    <p:sldLayoutId id="2147483685" r:id="rId31"/>
    <p:sldLayoutId id="2147483697" r:id="rId32"/>
    <p:sldLayoutId id="2147483654" r:id="rId33"/>
    <p:sldLayoutId id="2147483686" r:id="rId34"/>
    <p:sldLayoutId id="2147483687" r:id="rId35"/>
    <p:sldLayoutId id="2147483698" r:id="rId36"/>
    <p:sldLayoutId id="2147483699" r:id="rId37"/>
    <p:sldLayoutId id="2147483700" r:id="rId38"/>
    <p:sldLayoutId id="2147483688" r:id="rId39"/>
    <p:sldLayoutId id="2147483701" r:id="rId40"/>
    <p:sldLayoutId id="2147483689" r:id="rId41"/>
    <p:sldLayoutId id="2147483702" r:id="rId42"/>
    <p:sldLayoutId id="2147483711" r:id="rId43"/>
    <p:sldLayoutId id="2147483703" r:id="rId44"/>
    <p:sldLayoutId id="2147483712" r:id="rId45"/>
    <p:sldLayoutId id="2147483690" r:id="rId46"/>
    <p:sldLayoutId id="2147483704" r:id="rId47"/>
    <p:sldLayoutId id="2147483710" r:id="rId48"/>
    <p:sldLayoutId id="2147483692" r:id="rId49"/>
    <p:sldLayoutId id="2147483693" r:id="rId50"/>
    <p:sldLayoutId id="2147483694" r:id="rId51"/>
    <p:sldLayoutId id="2147483709" r:id="rId52"/>
    <p:sldLayoutId id="2147483705" r:id="rId53"/>
    <p:sldLayoutId id="2147483706" r:id="rId54"/>
    <p:sldLayoutId id="2147483707" r:id="rId55"/>
    <p:sldLayoutId id="2147483708"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Lst>
  <p:hf hdr="0" ftr="0"/>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emf"/><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59.xml"/><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6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7.wdp"/><Relationship Id="rId18" Type="http://schemas.openxmlformats.org/officeDocument/2006/relationships/image" Target="../media/image71.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8.png"/><Relationship Id="rId17" Type="http://schemas.microsoft.com/office/2007/relationships/hdphoto" Target="../media/hdphoto9.wdp"/><Relationship Id="rId2" Type="http://schemas.openxmlformats.org/officeDocument/2006/relationships/image" Target="../media/image63.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62.xml"/><Relationship Id="rId6" Type="http://schemas.openxmlformats.org/officeDocument/2006/relationships/image" Target="../media/image65.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67.png"/><Relationship Id="rId19" Type="http://schemas.microsoft.com/office/2007/relationships/hdphoto" Target="../media/hdphoto10.wdp"/><Relationship Id="rId4" Type="http://schemas.openxmlformats.org/officeDocument/2006/relationships/image" Target="../media/image64.png"/><Relationship Id="rId9" Type="http://schemas.microsoft.com/office/2007/relationships/hdphoto" Target="../media/hdphoto5.wdp"/><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4.xml"/><Relationship Id="rId5" Type="http://schemas.openxmlformats.org/officeDocument/2006/relationships/image" Target="../media/image77.jpe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F1F3-E61B-A341-957D-29EE9EEE1047}"/>
              </a:ext>
            </a:extLst>
          </p:cNvPr>
          <p:cNvSpPr>
            <a:spLocks noGrp="1"/>
          </p:cNvSpPr>
          <p:nvPr>
            <p:ph type="ctrTitle"/>
          </p:nvPr>
        </p:nvSpPr>
        <p:spPr>
          <a:xfrm>
            <a:off x="5702401" y="2650210"/>
            <a:ext cx="4837616" cy="1557580"/>
          </a:xfrm>
        </p:spPr>
        <p:txBody>
          <a:bodyPr/>
          <a:lstStyle/>
          <a:p>
            <a:r>
              <a:rPr lang="en-US" sz="4000" dirty="0">
                <a:latin typeface="Arial" panose="020B0604020202020204" pitchFamily="34" charset="0"/>
                <a:cs typeface="Arial" panose="020B0604020202020204" pitchFamily="34" charset="0"/>
              </a:rPr>
              <a:t>Clinical and Translational Research</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Development</a:t>
            </a:r>
            <a:br>
              <a:rPr lang="en-US" sz="4000" dirty="0">
                <a:latin typeface="Arial" panose="020B0604020202020204" pitchFamily="34" charset="0"/>
                <a:cs typeface="Arial" panose="020B0604020202020204" pitchFamily="34" charset="0"/>
              </a:rPr>
            </a:br>
            <a:endParaRPr lang="en-US" sz="4000" dirty="0"/>
          </a:p>
        </p:txBody>
      </p:sp>
      <p:sp>
        <p:nvSpPr>
          <p:cNvPr id="3" name="Subtitle 2">
            <a:extLst>
              <a:ext uri="{FF2B5EF4-FFF2-40B4-BE49-F238E27FC236}">
                <a16:creationId xmlns:a16="http://schemas.microsoft.com/office/drawing/2014/main" id="{81AC2FB7-94DD-6E67-9AAC-1ECC3A48F30C}"/>
              </a:ext>
            </a:extLst>
          </p:cNvPr>
          <p:cNvSpPr txBox="1">
            <a:spLocks/>
          </p:cNvSpPr>
          <p:nvPr/>
        </p:nvSpPr>
        <p:spPr>
          <a:xfrm>
            <a:off x="5742567" y="5437774"/>
            <a:ext cx="6201717" cy="1291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cs typeface="Arial" panose="020B0604020202020204" pitchFamily="34" charset="0"/>
              </a:rPr>
              <a:t>JON KLEIN</a:t>
            </a:r>
            <a:r>
              <a:rPr lang="en-US" sz="1600" dirty="0">
                <a:solidFill>
                  <a:schemeClr val="bg1"/>
                </a:solidFill>
                <a:cs typeface="Arial" panose="020B0604020202020204" pitchFamily="34" charset="0"/>
              </a:rPr>
              <a:t>, MD, PhD, Director</a:t>
            </a:r>
          </a:p>
          <a:p>
            <a:pPr marL="0" indent="0">
              <a:buNone/>
            </a:pPr>
            <a:r>
              <a:rPr lang="en-US" sz="1600" b="1" dirty="0">
                <a:solidFill>
                  <a:schemeClr val="bg1"/>
                </a:solidFill>
                <a:cs typeface="Arial" panose="020B0604020202020204" pitchFamily="34" charset="0"/>
              </a:rPr>
              <a:t>JIAPENG HUANG</a:t>
            </a:r>
            <a:r>
              <a:rPr lang="en-US" sz="1600" dirty="0">
                <a:solidFill>
                  <a:schemeClr val="bg1"/>
                </a:solidFill>
                <a:cs typeface="Arial" panose="020B0604020202020204" pitchFamily="34" charset="0"/>
              </a:rPr>
              <a:t>, MD, PhD, Deputy Director</a:t>
            </a:r>
          </a:p>
          <a:p>
            <a:pPr marL="0" indent="0">
              <a:buNone/>
            </a:pPr>
            <a:endParaRPr lang="en-US" sz="1600" dirty="0">
              <a:solidFill>
                <a:schemeClr val="bg1"/>
              </a:solidFill>
              <a:cs typeface="Arial" panose="020B0604020202020204" pitchFamily="34" charset="0"/>
            </a:endParaRPr>
          </a:p>
        </p:txBody>
      </p:sp>
    </p:spTree>
    <p:extLst>
      <p:ext uri="{BB962C8B-B14F-4D97-AF65-F5344CB8AC3E}">
        <p14:creationId xmlns:p14="http://schemas.microsoft.com/office/powerpoint/2010/main" val="84145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4A1185-E0CE-1FDE-C60D-3EDF1A770515}"/>
              </a:ext>
            </a:extLst>
          </p:cNvPr>
          <p:cNvSpPr>
            <a:spLocks noGrp="1"/>
          </p:cNvSpPr>
          <p:nvPr>
            <p:ph type="body" sz="quarter" idx="10"/>
          </p:nvPr>
        </p:nvSpPr>
        <p:spPr>
          <a:xfrm>
            <a:off x="933650" y="1597795"/>
            <a:ext cx="10732169" cy="5072514"/>
          </a:xfrm>
        </p:spPr>
        <p:txBody>
          <a:bodyPr>
            <a:normAutofit/>
          </a:bodyPr>
          <a:lstStyle/>
          <a:p>
            <a:pPr marL="342900" indent="-3429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Abecassis, Isaac		CFD Modeling of Intracranial Aneurysms Using 		Neurosurgery</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4D Flow MRI		</a:t>
            </a:r>
          </a:p>
          <a:p>
            <a:pPr marL="342900" indent="-3429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Gallo, Michelle		Pericardial fluid characterization in Heart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cs typeface="Times New Roman" panose="02020603050405020304" pitchFamily="18" charset="0"/>
              </a:rPr>
              <a:t>Failure Patients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	CV Surgery</a:t>
            </a:r>
          </a:p>
          <a:p>
            <a:pPr marL="342900" indent="-342900" algn="l">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Lynn, Andrew		Examining attentional enhancement of visual perception 	Psychology/Brain</a:t>
            </a:r>
          </a:p>
          <a:p>
            <a:pPr algn="l"/>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across childhood						Sciences</a:t>
            </a:r>
          </a:p>
          <a:p>
            <a:pPr marL="342900" indent="-342900" algn="l">
              <a:buFont typeface="Arial" panose="020B060402020202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Malovichko</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Marina	Vascular toxicity of Synthetic Nicotine Analog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Metatine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Medicine/Env</a:t>
            </a:r>
          </a:p>
          <a:p>
            <a:pPr marL="342900" indent="-34290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Tomlinson, Cammie	</a:t>
            </a:r>
            <a:r>
              <a:rPr lang="en-US" sz="1800" dirty="0">
                <a:effectLst/>
                <a:latin typeface="Calibri" panose="020F0502020204030204" pitchFamily="34" charset="0"/>
                <a:ea typeface="Calibri" panose="020F0502020204030204" pitchFamily="34" charset="0"/>
                <a:cs typeface="Times New Roman" panose="02020603050405020304" pitchFamily="18" charset="0"/>
              </a:rPr>
              <a:t>Sleep disturbances as a mechanism linking child 		Kent School</a:t>
            </a:r>
          </a:p>
          <a:p>
            <a:pPr algn="l"/>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maltreatment and psychopathology </a:t>
            </a:r>
          </a:p>
          <a:p>
            <a:pPr marL="342900" indent="-342900" algn="l">
              <a:buFont typeface="Arial" panose="020B0604020202020204" pitchFamily="34" charset="0"/>
              <a:buChar char="•"/>
            </a:pPr>
            <a:r>
              <a:rPr lang="en-US" sz="1800" dirty="0" err="1">
                <a:latin typeface="Calibri" panose="020F0502020204030204" pitchFamily="34" charset="0"/>
                <a:ea typeface="Calibri" panose="020F0502020204030204" pitchFamily="34" charset="0"/>
                <a:cs typeface="Times New Roman" panose="02020603050405020304" pitchFamily="18" charset="0"/>
              </a:rPr>
              <a:t>Vanzhula</a:t>
            </a:r>
            <a:r>
              <a:rPr lang="en-US" sz="1800" dirty="0">
                <a:latin typeface="Calibri" panose="020F0502020204030204" pitchFamily="34" charset="0"/>
                <a:ea typeface="Calibri" panose="020F0502020204030204" pitchFamily="34" charset="0"/>
                <a:cs typeface="Times New Roman" panose="02020603050405020304" pitchFamily="18" charset="0"/>
              </a:rPr>
              <a:t>, Irina		</a:t>
            </a:r>
            <a:r>
              <a:rPr lang="en-US" sz="1800" dirty="0">
                <a:effectLst/>
                <a:latin typeface="Calibri" panose="020F0502020204030204" pitchFamily="34" charset="0"/>
                <a:ea typeface="Calibri" panose="020F0502020204030204" pitchFamily="34" charset="0"/>
                <a:cs typeface="Times New Roman" panose="02020603050405020304" pitchFamily="18" charset="0"/>
              </a:rPr>
              <a:t>Development of Digital Self-Guided Mealtime 		Psychology/Brain </a:t>
            </a:r>
          </a:p>
          <a:p>
            <a:pPr algn="l"/>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Intervention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eBite</a:t>
            </a:r>
            <a:r>
              <a:rPr lang="en-US" sz="1800" dirty="0">
                <a:effectLst/>
                <a:latin typeface="Calibri" panose="020F0502020204030204" pitchFamily="34" charset="0"/>
                <a:ea typeface="Calibri" panose="020F0502020204030204" pitchFamily="34" charset="0"/>
                <a:cs typeface="Times New Roman" panose="02020603050405020304" pitchFamily="18" charset="0"/>
              </a:rPr>
              <a:t>): Improving Access to Care </a:t>
            </a:r>
            <a:r>
              <a:rPr lang="en-US" sz="1800" dirty="0">
                <a:latin typeface="Calibri" panose="020F0502020204030204" pitchFamily="34" charset="0"/>
                <a:ea typeface="Calibri" panose="020F0502020204030204" pitchFamily="34" charset="0"/>
                <a:cs typeface="Times New Roman" panose="02020603050405020304" pitchFamily="18" charset="0"/>
              </a:rPr>
              <a:t>		Sciences</a:t>
            </a:r>
            <a:endParaRPr lang="en-US" dirty="0"/>
          </a:p>
        </p:txBody>
      </p:sp>
      <p:sp>
        <p:nvSpPr>
          <p:cNvPr id="5" name="TextBox 4">
            <a:extLst>
              <a:ext uri="{FF2B5EF4-FFF2-40B4-BE49-F238E27FC236}">
                <a16:creationId xmlns:a16="http://schemas.microsoft.com/office/drawing/2014/main" id="{981BD873-E10E-D9EB-0B22-B96B5CFE27FA}"/>
              </a:ext>
            </a:extLst>
          </p:cNvPr>
          <p:cNvSpPr txBox="1"/>
          <p:nvPr/>
        </p:nvSpPr>
        <p:spPr>
          <a:xfrm>
            <a:off x="4934952" y="869300"/>
            <a:ext cx="2322095" cy="369332"/>
          </a:xfrm>
          <a:prstGeom prst="rect">
            <a:avLst/>
          </a:prstGeom>
          <a:noFill/>
        </p:spPr>
        <p:txBody>
          <a:bodyPr wrap="square">
            <a:spAutoFit/>
          </a:bodyPr>
          <a:lstStyle/>
          <a:p>
            <a:r>
              <a:rPr lang="en-US" sz="1800" b="1" dirty="0">
                <a:solidFill>
                  <a:srgbClr val="FF0000"/>
                </a:solidFill>
              </a:rPr>
              <a:t>Pilot Projects</a:t>
            </a:r>
            <a:endParaRPr lang="en-US" dirty="0"/>
          </a:p>
        </p:txBody>
      </p:sp>
    </p:spTree>
    <p:extLst>
      <p:ext uri="{BB962C8B-B14F-4D97-AF65-F5344CB8AC3E}">
        <p14:creationId xmlns:p14="http://schemas.microsoft.com/office/powerpoint/2010/main" val="1728478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F9328-634C-232C-F2A3-353A198C769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FE3634D-8154-50C1-9A75-3F363900F1FB}"/>
              </a:ext>
            </a:extLst>
          </p:cNvPr>
          <p:cNvSpPr>
            <a:spLocks noGrp="1"/>
          </p:cNvSpPr>
          <p:nvPr>
            <p:ph type="body" sz="quarter" idx="10"/>
          </p:nvPr>
        </p:nvSpPr>
        <p:spPr>
          <a:xfrm>
            <a:off x="786804" y="2018453"/>
            <a:ext cx="11100396" cy="1410547"/>
          </a:xfrm>
        </p:spPr>
        <p:txBody>
          <a:bodyPr>
            <a:normAutofit/>
          </a:bodyPr>
          <a:lstStyle/>
          <a:p>
            <a:r>
              <a:rPr lang="en-US" sz="1800" b="1" dirty="0">
                <a:solidFill>
                  <a:srgbClr val="AD0000"/>
                </a:solidFill>
                <a:effectLst/>
                <a:latin typeface="Lato" panose="020F0502020204030203" pitchFamily="34" charset="0"/>
              </a:rPr>
              <a:t>Aim #2:</a:t>
            </a:r>
            <a:endParaRPr lang="en-US" sz="1800" dirty="0">
              <a:solidFill>
                <a:srgbClr val="AD0000"/>
              </a:solidFill>
              <a:effectLst/>
              <a:latin typeface="Lato" panose="020F0502020204030203" pitchFamily="34" charset="0"/>
            </a:endParaRPr>
          </a:p>
          <a:p>
            <a:r>
              <a:rPr lang="en-US" sz="1600" b="1" dirty="0">
                <a:latin typeface="Lato" panose="020F0502020204030203" pitchFamily="34" charset="0"/>
              </a:rPr>
              <a:t>Identify </a:t>
            </a:r>
            <a:r>
              <a:rPr lang="en-US" sz="1600" b="1" dirty="0">
                <a:effectLst/>
                <a:latin typeface="Lato" panose="020F0502020204030203" pitchFamily="34" charset="0"/>
              </a:rPr>
              <a:t>and select new </a:t>
            </a:r>
            <a:r>
              <a:rPr lang="en-US" sz="1600" b="1" dirty="0">
                <a:solidFill>
                  <a:srgbClr val="AD0000"/>
                </a:solidFill>
                <a:effectLst/>
                <a:latin typeface="Lato" panose="020F0502020204030203" pitchFamily="34" charset="0"/>
              </a:rPr>
              <a:t>Developmental Projects </a:t>
            </a:r>
            <a:r>
              <a:rPr lang="en-US" sz="1600" b="1" dirty="0">
                <a:effectLst/>
                <a:latin typeface="Lato" panose="020F0502020204030203" pitchFamily="34" charset="0"/>
              </a:rPr>
              <a:t>for </a:t>
            </a:r>
            <a:r>
              <a:rPr lang="en-US" sz="1600" b="1" dirty="0">
                <a:latin typeface="Lato" panose="020F0502020204030203" pitchFamily="34" charset="0"/>
              </a:rPr>
              <a:t>2</a:t>
            </a:r>
            <a:r>
              <a:rPr lang="en-US" sz="1600" b="1" dirty="0">
                <a:effectLst/>
                <a:latin typeface="Lato" panose="020F0502020204030203" pitchFamily="34" charset="0"/>
              </a:rPr>
              <a:t> years of support for independent investigators with the requisite background and scientific expertise</a:t>
            </a:r>
            <a:endParaRPr lang="en-US" sz="1600" b="1" dirty="0">
              <a:latin typeface="Lato" panose="020F0502020204030203"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Text Placeholder 2">
            <a:extLst>
              <a:ext uri="{FF2B5EF4-FFF2-40B4-BE49-F238E27FC236}">
                <a16:creationId xmlns:a16="http://schemas.microsoft.com/office/drawing/2014/main" id="{345C8AF6-521A-28EA-EAFC-0E7C5C8A584E}"/>
              </a:ext>
            </a:extLst>
          </p:cNvPr>
          <p:cNvSpPr txBox="1">
            <a:spLocks/>
          </p:cNvSpPr>
          <p:nvPr/>
        </p:nvSpPr>
        <p:spPr>
          <a:xfrm>
            <a:off x="786804" y="3158066"/>
            <a:ext cx="9897533" cy="2429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US" sz="1600" dirty="0">
                <a:latin typeface="Lato" panose="020F0502020204030203" pitchFamily="34" charset="0"/>
              </a:rPr>
              <a:t>2 year duration</a:t>
            </a:r>
          </a:p>
          <a:p>
            <a:pPr marL="457200" indent="-457200">
              <a:spcAft>
                <a:spcPts val="600"/>
              </a:spcAft>
              <a:buFont typeface="Arial" panose="020B0604020202020204" pitchFamily="34" charset="0"/>
              <a:buChar char="•"/>
            </a:pPr>
            <a:r>
              <a:rPr lang="en-US" sz="1600" dirty="0">
                <a:latin typeface="Lato" panose="020F0502020204030203" pitchFamily="34" charset="0"/>
              </a:rPr>
              <a:t>2 per year</a:t>
            </a:r>
          </a:p>
          <a:p>
            <a:pPr marL="457200" indent="-457200">
              <a:spcAft>
                <a:spcPts val="600"/>
              </a:spcAft>
              <a:buFont typeface="Arial" panose="020B0604020202020204" pitchFamily="34" charset="0"/>
              <a:buChar char="•"/>
            </a:pPr>
            <a:r>
              <a:rPr lang="en-US" sz="1600" dirty="0">
                <a:latin typeface="Lato" panose="020F0502020204030203" pitchFamily="34" charset="0"/>
              </a:rPr>
              <a:t>4 thereafter</a:t>
            </a:r>
          </a:p>
          <a:p>
            <a:pPr marL="457200" indent="-457200">
              <a:spcAft>
                <a:spcPts val="600"/>
              </a:spcAft>
              <a:buFont typeface="Arial" panose="020B0604020202020204" pitchFamily="34" charset="0"/>
              <a:buChar char="•"/>
            </a:pPr>
            <a:r>
              <a:rPr lang="en-US" sz="1600" dirty="0">
                <a:latin typeface="Lato" panose="020F0502020204030203" pitchFamily="34" charset="0"/>
              </a:rPr>
              <a:t>$125,000/year (75/50)</a:t>
            </a:r>
          </a:p>
          <a:p>
            <a:pPr marL="457200" indent="-457200">
              <a:spcAft>
                <a:spcPts val="600"/>
              </a:spcAft>
              <a:buFont typeface="Arial" panose="020B0604020202020204" pitchFamily="34" charset="0"/>
              <a:buChar char="•"/>
            </a:pPr>
            <a:r>
              <a:rPr lang="en-US" sz="1600" dirty="0">
                <a:latin typeface="Lato" panose="020F0502020204030203" pitchFamily="34" charset="0"/>
              </a:rPr>
              <a:t>Senior Faculty</a:t>
            </a:r>
          </a:p>
          <a:p>
            <a:pPr marL="285750" indent="-285750">
              <a:buFont typeface="Arial" panose="020B0604020202020204" pitchFamily="34" charset="0"/>
              <a:buChar char="•"/>
            </a:pPr>
            <a:endParaRPr lang="en-US" dirty="0">
              <a:cs typeface="Arial" panose="020B0604020202020204" pitchFamily="34" charset="0"/>
            </a:endParaRPr>
          </a:p>
          <a:p>
            <a:endParaRPr lang="en-US" dirty="0">
              <a:cs typeface="Arial" panose="020B0604020202020204" pitchFamily="34" charset="0"/>
            </a:endParaRPr>
          </a:p>
          <a:p>
            <a:endParaRPr lang="en-US" dirty="0"/>
          </a:p>
        </p:txBody>
      </p:sp>
      <p:sp>
        <p:nvSpPr>
          <p:cNvPr id="7" name="Title 1">
            <a:extLst>
              <a:ext uri="{FF2B5EF4-FFF2-40B4-BE49-F238E27FC236}">
                <a16:creationId xmlns:a16="http://schemas.microsoft.com/office/drawing/2014/main" id="{610C38C5-DF43-DA0B-CC6F-25B783D4ED2F}"/>
              </a:ext>
            </a:extLst>
          </p:cNvPr>
          <p:cNvSpPr txBox="1">
            <a:spLocks/>
          </p:cNvSpPr>
          <p:nvPr/>
        </p:nvSpPr>
        <p:spPr>
          <a:xfrm>
            <a:off x="786804" y="704109"/>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a:cs typeface="Arial" panose="020B0604020202020204" pitchFamily="34" charset="0"/>
              </a:rPr>
              <a:t>Louisville</a:t>
            </a:r>
            <a:r>
              <a:rPr lang="en-US" sz="3200">
                <a:solidFill>
                  <a:srgbClr val="AD0000"/>
                </a:solidFill>
                <a:cs typeface="Arial" panose="020B0604020202020204" pitchFamily="34" charset="0"/>
              </a:rPr>
              <a:t> </a:t>
            </a:r>
            <a:r>
              <a:rPr lang="en-US" sz="3200" cap="none">
                <a:cs typeface="Arial" panose="020B0604020202020204" pitchFamily="34" charset="0"/>
              </a:rPr>
              <a:t>Clinical &amp; Translational Research Center </a:t>
            </a:r>
            <a:r>
              <a:rPr lang="en-US" cap="none">
                <a:solidFill>
                  <a:srgbClr val="AD0000"/>
                </a:solidFill>
                <a:cs typeface="Arial" panose="020B0604020202020204" pitchFamily="34" charset="0"/>
              </a:rPr>
              <a:t>Health Resources Core</a:t>
            </a:r>
            <a:endParaRPr lang="en-US" dirty="0">
              <a:solidFill>
                <a:srgbClr val="AD0000"/>
              </a:solidFill>
            </a:endParaRPr>
          </a:p>
        </p:txBody>
      </p:sp>
    </p:spTree>
    <p:extLst>
      <p:ext uri="{BB962C8B-B14F-4D97-AF65-F5344CB8AC3E}">
        <p14:creationId xmlns:p14="http://schemas.microsoft.com/office/powerpoint/2010/main" val="379648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2356E0-E2F4-9804-D0E1-9EAF6F40CC6B}"/>
              </a:ext>
            </a:extLst>
          </p:cNvPr>
          <p:cNvSpPr>
            <a:spLocks noGrp="1"/>
          </p:cNvSpPr>
          <p:nvPr>
            <p:ph type="body" sz="quarter" idx="10"/>
          </p:nvPr>
        </p:nvSpPr>
        <p:spPr>
          <a:xfrm>
            <a:off x="720023" y="2310063"/>
            <a:ext cx="11099800" cy="3445843"/>
          </a:xfrm>
        </p:spPr>
        <p:txBody>
          <a:bodyPr>
            <a:normAutofit/>
          </a:bodyPr>
          <a:lstStyle/>
          <a:p>
            <a:pPr marL="342900" indent="-342900" algn="l">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Calibri" panose="020F0502020204030204" pitchFamily="34" charset="0"/>
              </a:rPr>
              <a:t>Buonpane, Christie		Harnessing microbial metabolite 		Peds Surgery	</a:t>
            </a:r>
          </a:p>
          <a:p>
            <a:pPr marL="1371600" lvl="3" indent="0" algn="l">
              <a:buNone/>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analogs:  Urolithin A as a preventative </a:t>
            </a:r>
          </a:p>
          <a:p>
            <a:pPr marL="1371600" lvl="3" indent="0" algn="l">
              <a:buNone/>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and therapeutic avenue for necrotizing </a:t>
            </a:r>
          </a:p>
          <a:p>
            <a:pPr marL="1371600" lvl="3" indent="0" algn="l">
              <a:buNone/>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enterocolitis</a:t>
            </a:r>
          </a:p>
          <a:p>
            <a:pPr marL="342900" lvl="3"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Mistry, </a:t>
            </a:r>
            <a:r>
              <a:rPr lang="en-US" dirty="0" err="1">
                <a:effectLst/>
                <a:latin typeface="Calibri" panose="020F0502020204030204" pitchFamily="34" charset="0"/>
                <a:ea typeface="Calibri" panose="020F0502020204030204" pitchFamily="34" charset="0"/>
                <a:cs typeface="Calibri" panose="020F0502020204030204" pitchFamily="34" charset="0"/>
              </a:rPr>
              <a:t>Akshitkumar</a:t>
            </a:r>
            <a:r>
              <a:rPr lang="en-US" dirty="0">
                <a:effectLst/>
                <a:latin typeface="Calibri" panose="020F0502020204030204" pitchFamily="34" charset="0"/>
                <a:ea typeface="Calibri" panose="020F0502020204030204" pitchFamily="34" charset="0"/>
                <a:cs typeface="Calibri" panose="020F0502020204030204" pitchFamily="34" charset="0"/>
              </a:rPr>
              <a:t>		Phase 1 Trial of No Perioperative Dex in 	Neurosurgery</a:t>
            </a:r>
          </a:p>
          <a:p>
            <a:pPr marL="2057400" lvl="8" indent="0" algn="l">
              <a:buNone/>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Brain Metastases</a:t>
            </a:r>
            <a:endParaRPr lang="en-US" dirty="0">
              <a:latin typeface="Calibri" panose="020F0502020204030204" pitchFamily="34" charset="0"/>
              <a:cs typeface="Calibri" panose="020F0502020204030204" pitchFamily="34" charset="0"/>
            </a:endParaRPr>
          </a:p>
          <a:p>
            <a:endParaRPr lang="en-US" dirty="0"/>
          </a:p>
        </p:txBody>
      </p:sp>
      <p:sp>
        <p:nvSpPr>
          <p:cNvPr id="5" name="TextBox 4">
            <a:extLst>
              <a:ext uri="{FF2B5EF4-FFF2-40B4-BE49-F238E27FC236}">
                <a16:creationId xmlns:a16="http://schemas.microsoft.com/office/drawing/2014/main" id="{0B1C5CE2-AA09-311A-2AAF-073A0120EE4D}"/>
              </a:ext>
            </a:extLst>
          </p:cNvPr>
          <p:cNvSpPr txBox="1"/>
          <p:nvPr/>
        </p:nvSpPr>
        <p:spPr>
          <a:xfrm>
            <a:off x="4540718" y="1198347"/>
            <a:ext cx="2803358" cy="369332"/>
          </a:xfrm>
          <a:prstGeom prst="rect">
            <a:avLst/>
          </a:prstGeom>
          <a:noFill/>
        </p:spPr>
        <p:txBody>
          <a:bodyPr wrap="square">
            <a:spAutoFit/>
          </a:bodyPr>
          <a:lstStyle/>
          <a:p>
            <a:r>
              <a:rPr lang="en-US" b="1" dirty="0">
                <a:solidFill>
                  <a:srgbClr val="FF0000"/>
                </a:solidFill>
              </a:rPr>
              <a:t>Developmental Projects</a:t>
            </a:r>
            <a:endParaRPr lang="en-US" dirty="0"/>
          </a:p>
        </p:txBody>
      </p:sp>
    </p:spTree>
    <p:extLst>
      <p:ext uri="{BB962C8B-B14F-4D97-AF65-F5344CB8AC3E}">
        <p14:creationId xmlns:p14="http://schemas.microsoft.com/office/powerpoint/2010/main" val="3795817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1715-E7E5-0F54-F246-BE4575EB5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9DB45-95BA-7EC9-14E1-C615817F8B8F}"/>
              </a:ext>
            </a:extLst>
          </p:cNvPr>
          <p:cNvSpPr>
            <a:spLocks noGrp="1"/>
          </p:cNvSpPr>
          <p:nvPr>
            <p:ph type="ctrTitle"/>
          </p:nvPr>
        </p:nvSpPr>
        <p:spPr>
          <a:xfrm>
            <a:off x="5702401" y="2650210"/>
            <a:ext cx="4837616" cy="1557580"/>
          </a:xfrm>
        </p:spPr>
        <p:txBody>
          <a:bodyPr/>
          <a:lstStyle/>
          <a:p>
            <a:r>
              <a:rPr lang="en-US" sz="4000" dirty="0">
                <a:latin typeface="Arial" panose="020B0604020202020204" pitchFamily="34" charset="0"/>
                <a:cs typeface="Arial" panose="020B0604020202020204" pitchFamily="34" charset="0"/>
              </a:rPr>
              <a:t>Professional development core</a:t>
            </a:r>
            <a:endParaRPr lang="en-US" sz="4000" dirty="0"/>
          </a:p>
        </p:txBody>
      </p:sp>
    </p:spTree>
    <p:extLst>
      <p:ext uri="{BB962C8B-B14F-4D97-AF65-F5344CB8AC3E}">
        <p14:creationId xmlns:p14="http://schemas.microsoft.com/office/powerpoint/2010/main" val="3259403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056F4-7B09-BC97-ADD6-A8D8727A0DBB}"/>
            </a:ext>
          </a:extLst>
        </p:cNvPr>
        <p:cNvGrpSpPr/>
        <p:nvPr/>
      </p:nvGrpSpPr>
      <p:grpSpPr>
        <a:xfrm>
          <a:off x="0" y="0"/>
          <a:ext cx="0" cy="0"/>
          <a:chOff x="0" y="0"/>
          <a:chExt cx="0" cy="0"/>
        </a:xfrm>
      </p:grpSpPr>
      <p:pic>
        <p:nvPicPr>
          <p:cNvPr id="5" name="Picture 2" descr="Maxwell Boakye, M.D., MPH, MBA, FACS, FAANS is a surgeon in Louisville, KY for Complex Spinal Surgery, Neurosurgery, Spinal Radiosurgery">
            <a:extLst>
              <a:ext uri="{FF2B5EF4-FFF2-40B4-BE49-F238E27FC236}">
                <a16:creationId xmlns:a16="http://schemas.microsoft.com/office/drawing/2014/main" id="{13FFD12A-8DF7-D5D5-46B2-F6BD4D68F7E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27161" y="2240459"/>
            <a:ext cx="2377083" cy="2377083"/>
          </a:xfrm>
          <a:prstGeom prst="ellipse">
            <a:avLst/>
          </a:prstGeom>
          <a:ln w="127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1" name="Picture 10" descr="A person wearing glasses and a suit&#10;&#10;Description automatically generated">
            <a:extLst>
              <a:ext uri="{FF2B5EF4-FFF2-40B4-BE49-F238E27FC236}">
                <a16:creationId xmlns:a16="http://schemas.microsoft.com/office/drawing/2014/main" id="{35E91235-E95C-D23B-A3D1-A03A3A216D13}"/>
              </a:ext>
            </a:extLst>
          </p:cNvPr>
          <p:cNvPicPr>
            <a:picLocks noChangeAspect="1"/>
          </p:cNvPicPr>
          <p:nvPr/>
        </p:nvPicPr>
        <p:blipFill rotWithShape="1">
          <a:blip r:embed="rId3">
            <a:extLst>
              <a:ext uri="{28A0092B-C50C-407E-A947-70E740481C1C}">
                <a14:useLocalDpi xmlns:a14="http://schemas.microsoft.com/office/drawing/2010/main" val="0"/>
              </a:ext>
            </a:extLst>
          </a:blip>
          <a:srcRect l="-1" t="3752" r="3226" b="16144"/>
          <a:stretch/>
        </p:blipFill>
        <p:spPr>
          <a:xfrm>
            <a:off x="6381646" y="2240458"/>
            <a:ext cx="2357780" cy="2377083"/>
          </a:xfrm>
          <a:prstGeom prst="ellipse">
            <a:avLst/>
          </a:prstGeom>
          <a:ln w="127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AD993444-2758-892E-F6B1-C901BD088565}"/>
              </a:ext>
            </a:extLst>
          </p:cNvPr>
          <p:cNvSpPr txBox="1"/>
          <p:nvPr/>
        </p:nvSpPr>
        <p:spPr>
          <a:xfrm>
            <a:off x="5147430" y="2653284"/>
            <a:ext cx="1481794" cy="338554"/>
          </a:xfrm>
          <a:prstGeom prst="rect">
            <a:avLst/>
          </a:prstGeom>
          <a:solidFill>
            <a:srgbClr val="AD1F25"/>
          </a:solidFill>
          <a:ln>
            <a:solidFill>
              <a:srgbClr val="AD1F25"/>
            </a:solidFill>
          </a:ln>
          <a:effectLst/>
        </p:spPr>
        <p:txBody>
          <a:bodyPr wrap="square" rtlCol="0">
            <a:spAutoFit/>
          </a:bodyPr>
          <a:lstStyle/>
          <a:p>
            <a:r>
              <a:rPr lang="en-US" sz="1600" dirty="0">
                <a:solidFill>
                  <a:schemeClr val="bg1"/>
                </a:solidFill>
                <a:latin typeface="Lato" panose="020F0502020204030203" pitchFamily="34" charset="0"/>
              </a:rPr>
              <a:t>Co-Directors</a:t>
            </a:r>
          </a:p>
        </p:txBody>
      </p:sp>
      <p:grpSp>
        <p:nvGrpSpPr>
          <p:cNvPr id="13" name="Group 12">
            <a:extLst>
              <a:ext uri="{FF2B5EF4-FFF2-40B4-BE49-F238E27FC236}">
                <a16:creationId xmlns:a16="http://schemas.microsoft.com/office/drawing/2014/main" id="{69E13C46-428C-0FB0-8DD2-D59A00A9945D}"/>
              </a:ext>
            </a:extLst>
          </p:cNvPr>
          <p:cNvGrpSpPr/>
          <p:nvPr/>
        </p:nvGrpSpPr>
        <p:grpSpPr>
          <a:xfrm>
            <a:off x="8665887" y="4534873"/>
            <a:ext cx="3433581" cy="1249946"/>
            <a:chOff x="7058261" y="1866831"/>
            <a:chExt cx="3125483" cy="1201214"/>
          </a:xfrm>
        </p:grpSpPr>
        <p:pic>
          <p:nvPicPr>
            <p:cNvPr id="14" name="Picture 4" descr="Meet the Team — School of Medicine University of Louisville">
              <a:extLst>
                <a:ext uri="{FF2B5EF4-FFF2-40B4-BE49-F238E27FC236}">
                  <a16:creationId xmlns:a16="http://schemas.microsoft.com/office/drawing/2014/main" id="{60ADC8AB-99A9-EDDE-3AE6-37A0DC91BE4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9510" b="18177"/>
            <a:stretch/>
          </p:blipFill>
          <p:spPr bwMode="auto">
            <a:xfrm>
              <a:off x="7609371" y="2449491"/>
              <a:ext cx="607891" cy="61855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6" descr="Meet the Team — School of Medicine University of Louisville">
              <a:extLst>
                <a:ext uri="{FF2B5EF4-FFF2-40B4-BE49-F238E27FC236}">
                  <a16:creationId xmlns:a16="http://schemas.microsoft.com/office/drawing/2014/main" id="{58D1AE41-7DB8-EC1B-98F7-0ABC024D00E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8611" b="19077"/>
            <a:stretch/>
          </p:blipFill>
          <p:spPr bwMode="auto">
            <a:xfrm>
              <a:off x="9130132" y="2431325"/>
              <a:ext cx="619149" cy="63000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8" descr="Meet the Team — School of Medicine University of Louisville">
              <a:extLst>
                <a:ext uri="{FF2B5EF4-FFF2-40B4-BE49-F238E27FC236}">
                  <a16:creationId xmlns:a16="http://schemas.microsoft.com/office/drawing/2014/main" id="{95472D44-1C0B-2A69-7FBA-4F70CDCFCFAF}"/>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8768" b="17594"/>
            <a:stretch/>
          </p:blipFill>
          <p:spPr bwMode="auto">
            <a:xfrm>
              <a:off x="8369751" y="2431325"/>
              <a:ext cx="607891" cy="63000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AA735E6-955D-91DA-93FE-A66B84652574}"/>
                </a:ext>
              </a:extLst>
            </p:cNvPr>
            <p:cNvSpPr txBox="1"/>
            <p:nvPr/>
          </p:nvSpPr>
          <p:spPr>
            <a:xfrm>
              <a:off x="7058261" y="1866831"/>
              <a:ext cx="3125483" cy="502821"/>
            </a:xfrm>
            <a:prstGeom prst="rect">
              <a:avLst/>
            </a:prstGeom>
            <a:noFill/>
          </p:spPr>
          <p:txBody>
            <a:bodyPr wrap="square">
              <a:spAutoFit/>
            </a:bodyPr>
            <a:lstStyle/>
            <a:p>
              <a:pPr algn="ctr"/>
              <a:r>
                <a:rPr lang="en-US" sz="1400" b="0" i="0" dirty="0">
                  <a:effectLst/>
                </a:rPr>
                <a:t>HSC Office of Educational </a:t>
              </a:r>
            </a:p>
            <a:p>
              <a:pPr algn="ctr"/>
              <a:r>
                <a:rPr lang="en-US" sz="1400" b="0" i="0" dirty="0">
                  <a:effectLst/>
                </a:rPr>
                <a:t>&amp; Professional Development</a:t>
              </a:r>
              <a:endParaRPr lang="en-US" sz="1400" dirty="0"/>
            </a:p>
          </p:txBody>
        </p:sp>
      </p:grpSp>
      <p:sp>
        <p:nvSpPr>
          <p:cNvPr id="18" name="TextBox 17">
            <a:extLst>
              <a:ext uri="{FF2B5EF4-FFF2-40B4-BE49-F238E27FC236}">
                <a16:creationId xmlns:a16="http://schemas.microsoft.com/office/drawing/2014/main" id="{A62AC74C-803A-3480-A698-BB0DB65C6C3D}"/>
              </a:ext>
            </a:extLst>
          </p:cNvPr>
          <p:cNvSpPr txBox="1"/>
          <p:nvPr/>
        </p:nvSpPr>
        <p:spPr>
          <a:xfrm>
            <a:off x="2672073" y="4070740"/>
            <a:ext cx="3186884" cy="307777"/>
          </a:xfrm>
          <a:prstGeom prst="rect">
            <a:avLst/>
          </a:prstGeom>
          <a:solidFill>
            <a:schemeClr val="bg1"/>
          </a:solidFill>
        </p:spPr>
        <p:txBody>
          <a:bodyPr wrap="square" rtlCol="0">
            <a:spAutoFit/>
          </a:bodyPr>
          <a:lstStyle/>
          <a:p>
            <a:pPr algn="ctr"/>
            <a:r>
              <a:rPr lang="en-US" sz="1400" dirty="0">
                <a:latin typeface="Gotham Book" pitchFamily="50" charset="0"/>
              </a:rPr>
              <a:t>Maxwell Boakye MD MPH MBA</a:t>
            </a:r>
          </a:p>
        </p:txBody>
      </p:sp>
      <p:sp>
        <p:nvSpPr>
          <p:cNvPr id="19" name="TextBox 18">
            <a:extLst>
              <a:ext uri="{FF2B5EF4-FFF2-40B4-BE49-F238E27FC236}">
                <a16:creationId xmlns:a16="http://schemas.microsoft.com/office/drawing/2014/main" id="{31C38B18-32E2-4418-66B8-087B3182018F}"/>
              </a:ext>
            </a:extLst>
          </p:cNvPr>
          <p:cNvSpPr txBox="1"/>
          <p:nvPr/>
        </p:nvSpPr>
        <p:spPr>
          <a:xfrm>
            <a:off x="6426642" y="4059356"/>
            <a:ext cx="2251712" cy="307777"/>
          </a:xfrm>
          <a:prstGeom prst="rect">
            <a:avLst/>
          </a:prstGeom>
          <a:solidFill>
            <a:schemeClr val="bg1"/>
          </a:solidFill>
        </p:spPr>
        <p:txBody>
          <a:bodyPr wrap="square" rtlCol="0">
            <a:spAutoFit/>
          </a:bodyPr>
          <a:lstStyle/>
          <a:p>
            <a:pPr algn="ctr"/>
            <a:r>
              <a:rPr lang="en-US" sz="1400" dirty="0">
                <a:latin typeface="Gotham Book" pitchFamily="50" charset="0"/>
              </a:rPr>
              <a:t>Kenneth Palmer, PhD</a:t>
            </a:r>
          </a:p>
        </p:txBody>
      </p:sp>
      <p:sp>
        <p:nvSpPr>
          <p:cNvPr id="20" name="TextBox 19">
            <a:extLst>
              <a:ext uri="{FF2B5EF4-FFF2-40B4-BE49-F238E27FC236}">
                <a16:creationId xmlns:a16="http://schemas.microsoft.com/office/drawing/2014/main" id="{B84C5E67-DB22-154C-D6E2-0FCDD44FF351}"/>
              </a:ext>
            </a:extLst>
          </p:cNvPr>
          <p:cNvSpPr txBox="1"/>
          <p:nvPr/>
        </p:nvSpPr>
        <p:spPr>
          <a:xfrm>
            <a:off x="3289806" y="1664575"/>
            <a:ext cx="5025391" cy="523220"/>
          </a:xfrm>
          <a:prstGeom prst="rect">
            <a:avLst/>
          </a:prstGeom>
          <a:noFill/>
        </p:spPr>
        <p:txBody>
          <a:bodyPr wrap="square">
            <a:spAutoFit/>
          </a:bodyPr>
          <a:lstStyle/>
          <a:p>
            <a:pPr algn="ctr"/>
            <a:r>
              <a:rPr lang="en-US" sz="1400" i="0" dirty="0">
                <a:solidFill>
                  <a:srgbClr val="333333"/>
                </a:solidFill>
                <a:effectLst/>
                <a:highlight>
                  <a:srgbClr val="FFFFFF"/>
                </a:highlight>
              </a:rPr>
              <a:t>School of Medicine</a:t>
            </a:r>
          </a:p>
          <a:p>
            <a:pPr algn="ctr"/>
            <a:r>
              <a:rPr lang="en-US" sz="1400" dirty="0">
                <a:solidFill>
                  <a:srgbClr val="333333"/>
                </a:solidFill>
                <a:highlight>
                  <a:srgbClr val="FFFFFF"/>
                </a:highlight>
              </a:rPr>
              <a:t>Physician Scientist Development Programs</a:t>
            </a:r>
            <a:endParaRPr lang="en-US" sz="1400" dirty="0"/>
          </a:p>
        </p:txBody>
      </p:sp>
      <p:pic>
        <p:nvPicPr>
          <p:cNvPr id="21" name="Picture 20">
            <a:extLst>
              <a:ext uri="{FF2B5EF4-FFF2-40B4-BE49-F238E27FC236}">
                <a16:creationId xmlns:a16="http://schemas.microsoft.com/office/drawing/2014/main" id="{7C85F065-33BA-F201-DBD6-EE7AB5980EAD}"/>
              </a:ext>
            </a:extLst>
          </p:cNvPr>
          <p:cNvPicPr>
            <a:picLocks noChangeAspect="1"/>
          </p:cNvPicPr>
          <p:nvPr/>
        </p:nvPicPr>
        <p:blipFill>
          <a:blip r:embed="rId7"/>
          <a:stretch>
            <a:fillRect/>
          </a:stretch>
        </p:blipFill>
        <p:spPr>
          <a:xfrm>
            <a:off x="5080087" y="4722867"/>
            <a:ext cx="1710955" cy="1710955"/>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4451BD4F-6C08-AD2C-B27A-7B9AE5207045}"/>
              </a:ext>
            </a:extLst>
          </p:cNvPr>
          <p:cNvSpPr txBox="1"/>
          <p:nvPr/>
        </p:nvSpPr>
        <p:spPr>
          <a:xfrm>
            <a:off x="3789264" y="5924879"/>
            <a:ext cx="4292600" cy="307777"/>
          </a:xfrm>
          <a:prstGeom prst="rect">
            <a:avLst/>
          </a:prstGeom>
          <a:solidFill>
            <a:schemeClr val="bg1"/>
          </a:solidFill>
        </p:spPr>
        <p:txBody>
          <a:bodyPr wrap="square" rtlCol="0">
            <a:spAutoFit/>
          </a:bodyPr>
          <a:lstStyle/>
          <a:p>
            <a:pPr algn="ctr"/>
            <a:r>
              <a:rPr lang="en-US" sz="1400" dirty="0">
                <a:latin typeface="Gotham Book" pitchFamily="50" charset="0"/>
              </a:rPr>
              <a:t>Kristi Treitman, M.Ed. Instructional Designer</a:t>
            </a:r>
          </a:p>
        </p:txBody>
      </p:sp>
      <p:cxnSp>
        <p:nvCxnSpPr>
          <p:cNvPr id="24" name="Straight Connector 23">
            <a:extLst>
              <a:ext uri="{FF2B5EF4-FFF2-40B4-BE49-F238E27FC236}">
                <a16:creationId xmlns:a16="http://schemas.microsoft.com/office/drawing/2014/main" id="{4F0104D4-28A0-BA6C-E3A1-1E1366498ECE}"/>
              </a:ext>
            </a:extLst>
          </p:cNvPr>
          <p:cNvCxnSpPr>
            <a:endCxn id="21" idx="1"/>
          </p:cNvCxnSpPr>
          <p:nvPr/>
        </p:nvCxnSpPr>
        <p:spPr>
          <a:xfrm>
            <a:off x="4773504" y="4510492"/>
            <a:ext cx="557147" cy="462939"/>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DE09431A-A9F3-2E4F-1A36-37BEDDA104DE}"/>
              </a:ext>
            </a:extLst>
          </p:cNvPr>
          <p:cNvCxnSpPr>
            <a:cxnSpLocks/>
          </p:cNvCxnSpPr>
          <p:nvPr/>
        </p:nvCxnSpPr>
        <p:spPr>
          <a:xfrm flipH="1">
            <a:off x="6629224" y="4617541"/>
            <a:ext cx="723119" cy="447773"/>
          </a:xfrm>
          <a:prstGeom prst="line">
            <a:avLst/>
          </a:prstGeom>
        </p:spPr>
        <p:style>
          <a:lnRef idx="2">
            <a:schemeClr val="accent3"/>
          </a:lnRef>
          <a:fillRef idx="0">
            <a:schemeClr val="accent3"/>
          </a:fillRef>
          <a:effectRef idx="1">
            <a:schemeClr val="accent3"/>
          </a:effectRef>
          <a:fontRef idx="minor">
            <a:schemeClr val="tx1"/>
          </a:fontRef>
        </p:style>
      </p:cxnSp>
      <p:sp>
        <p:nvSpPr>
          <p:cNvPr id="7" name="Title 1">
            <a:extLst>
              <a:ext uri="{FF2B5EF4-FFF2-40B4-BE49-F238E27FC236}">
                <a16:creationId xmlns:a16="http://schemas.microsoft.com/office/drawing/2014/main" id="{3905A142-41FE-A9A4-A8D5-873AAF898EB6}"/>
              </a:ext>
            </a:extLst>
          </p:cNvPr>
          <p:cNvSpPr txBox="1">
            <a:spLocks/>
          </p:cNvSpPr>
          <p:nvPr/>
        </p:nvSpPr>
        <p:spPr>
          <a:xfrm>
            <a:off x="811608" y="521537"/>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a:t>
            </a:r>
            <a:r>
              <a:rPr lang="en-US" cap="none" dirty="0">
                <a:solidFill>
                  <a:srgbClr val="AD0000"/>
                </a:solidFill>
                <a:cs typeface="Arial" panose="020B0604020202020204" pitchFamily="34" charset="0"/>
              </a:rPr>
              <a:t>Professional Development Core</a:t>
            </a:r>
            <a:endParaRPr lang="en-US" dirty="0">
              <a:solidFill>
                <a:srgbClr val="AD0000"/>
              </a:solidFill>
            </a:endParaRPr>
          </a:p>
        </p:txBody>
      </p:sp>
    </p:spTree>
    <p:extLst>
      <p:ext uri="{BB962C8B-B14F-4D97-AF65-F5344CB8AC3E}">
        <p14:creationId xmlns:p14="http://schemas.microsoft.com/office/powerpoint/2010/main" val="270710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
            <a:extLst>
              <a:ext uri="{FF2B5EF4-FFF2-40B4-BE49-F238E27FC236}">
                <a16:creationId xmlns:a16="http://schemas.microsoft.com/office/drawing/2014/main" id="{58852DF1-5852-E311-62A4-D61F8549A8C6}"/>
              </a:ext>
            </a:extLst>
          </p:cNvPr>
          <p:cNvGraphicFramePr>
            <a:graphicFrameLocks noGrp="1"/>
          </p:cNvGraphicFramePr>
          <p:nvPr>
            <p:ph idx="1"/>
            <p:extLst>
              <p:ext uri="{D42A27DB-BD31-4B8C-83A1-F6EECF244321}">
                <p14:modId xmlns:p14="http://schemas.microsoft.com/office/powerpoint/2010/main" val="3578277459"/>
              </p:ext>
            </p:extLst>
          </p:nvPr>
        </p:nvGraphicFramePr>
        <p:xfrm>
          <a:off x="976671" y="2066676"/>
          <a:ext cx="10238659" cy="4350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F6321DC-53AB-4AB7-FF58-C831C0CC4251}"/>
              </a:ext>
            </a:extLst>
          </p:cNvPr>
          <p:cNvSpPr txBox="1"/>
          <p:nvPr/>
        </p:nvSpPr>
        <p:spPr>
          <a:xfrm>
            <a:off x="1332617" y="553068"/>
            <a:ext cx="9014541" cy="1200329"/>
          </a:xfrm>
          <a:prstGeom prst="rect">
            <a:avLst/>
          </a:prstGeom>
          <a:noFill/>
        </p:spPr>
        <p:txBody>
          <a:bodyPr wrap="square" rtlCol="0">
            <a:spAutoFit/>
          </a:bodyPr>
          <a:lstStyle/>
          <a:p>
            <a:r>
              <a:rPr lang="en-US" sz="3600" dirty="0">
                <a:latin typeface="Montserrat ExtraBold" panose="00000900000000000000" pitchFamily="50" charset="0"/>
                <a:ea typeface="Roboto Black" panose="02000000000000000000" pitchFamily="2" charset="0"/>
                <a:cs typeface="Open Sans Light" panose="020B0306030504020204" pitchFamily="34" charset="0"/>
              </a:rPr>
              <a:t>Professional Development Core Aims</a:t>
            </a:r>
            <a:endParaRPr lang="ru-RU" sz="3600" dirty="0">
              <a:latin typeface="Roboto Black" panose="02000000000000000000" pitchFamily="2"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64052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9">
            <a:extLst>
              <a:ext uri="{FF2B5EF4-FFF2-40B4-BE49-F238E27FC236}">
                <a16:creationId xmlns:a16="http://schemas.microsoft.com/office/drawing/2014/main" id="{F8DA03F4-FD11-9AD8-A0AF-EC6F32E7526B}"/>
              </a:ext>
            </a:extLst>
          </p:cNvPr>
          <p:cNvSpPr/>
          <p:nvPr/>
        </p:nvSpPr>
        <p:spPr>
          <a:xfrm>
            <a:off x="941" y="0"/>
            <a:ext cx="12190119" cy="6858000"/>
          </a:xfrm>
          <a:prstGeom prst="rect">
            <a:avLst/>
          </a:prstGeom>
          <a:gradFill flip="none" rotWithShape="1">
            <a:gsLst>
              <a:gs pos="0">
                <a:schemeClr val="accent4">
                  <a:lumMod val="76000"/>
                  <a:lumOff val="24000"/>
                </a:schemeClr>
              </a:gs>
              <a:gs pos="51000">
                <a:srgbClr val="AD0000"/>
              </a:gs>
              <a:gs pos="100000">
                <a:srgbClr val="AD0000"/>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Прямоугольник 57"/>
          <p:cNvSpPr/>
          <p:nvPr/>
        </p:nvSpPr>
        <p:spPr>
          <a:xfrm>
            <a:off x="1881" y="-231007"/>
            <a:ext cx="12190119" cy="6858000"/>
          </a:xfrm>
          <a:prstGeom prst="rect">
            <a:avLst/>
          </a:prstGeom>
          <a:gradFill flip="none" rotWithShape="1">
            <a:gsLst>
              <a:gs pos="0">
                <a:schemeClr val="accent4">
                  <a:lumMod val="40000"/>
                  <a:lumOff val="60000"/>
                </a:schemeClr>
              </a:gs>
              <a:gs pos="51000">
                <a:srgbClr val="AD0000"/>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0" name="TextBox 9"/>
          <p:cNvSpPr txBox="1"/>
          <p:nvPr/>
        </p:nvSpPr>
        <p:spPr>
          <a:xfrm>
            <a:off x="2271129" y="593185"/>
            <a:ext cx="6932352" cy="810350"/>
          </a:xfrm>
          <a:prstGeom prst="rect">
            <a:avLst/>
          </a:prstGeom>
          <a:noFill/>
        </p:spPr>
        <p:txBody>
          <a:bodyPr wrap="square" rtlCol="0">
            <a:spAutoFit/>
          </a:bodyPr>
          <a:lstStyle/>
          <a:p>
            <a:pPr algn="ctr"/>
            <a:r>
              <a:rPr lang="en-US" sz="4666"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Presidential Scholars</a:t>
            </a:r>
            <a:endParaRPr lang="ru-RU" sz="4666"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24" name="Скругленный прямоугольник 23"/>
          <p:cNvSpPr/>
          <p:nvPr/>
        </p:nvSpPr>
        <p:spPr>
          <a:xfrm>
            <a:off x="1728975" y="2164295"/>
            <a:ext cx="2736316" cy="3949090"/>
          </a:xfrm>
          <a:prstGeom prst="roundRect">
            <a:avLst>
              <a:gd name="adj" fmla="val 0"/>
            </a:avLst>
          </a:prstGeom>
          <a:solidFill>
            <a:schemeClr val="bg2"/>
          </a:solidFill>
          <a:ln>
            <a:noFill/>
          </a:ln>
          <a:effectLst>
            <a:outerShdw blurRad="736600" dist="50800" dir="3660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p:cNvSpPr txBox="1"/>
          <p:nvPr/>
        </p:nvSpPr>
        <p:spPr>
          <a:xfrm>
            <a:off x="2033109" y="4881540"/>
            <a:ext cx="2023003" cy="673133"/>
          </a:xfrm>
          <a:prstGeom prst="rect">
            <a:avLst/>
          </a:prstGeom>
          <a:noFill/>
        </p:spPr>
        <p:txBody>
          <a:bodyPr wrap="square" rtlCol="0">
            <a:spAutoFit/>
          </a:bodyPr>
          <a:lstStyle/>
          <a:p>
            <a:pPr algn="ctr" defTabSz="239976">
              <a:lnSpc>
                <a:spcPct val="150000"/>
              </a:lnSpc>
            </a:pPr>
            <a:r>
              <a:rPr lang="en-US" sz="1333" dirty="0">
                <a:latin typeface="Montserrat Medium" pitchFamily="2" charset="0"/>
                <a:ea typeface="Open Sans Light" panose="020B0306030504020204" pitchFamily="34" charset="0"/>
                <a:cs typeface="Open Sans Light" panose="020B0306030504020204" pitchFamily="34" charset="0"/>
              </a:rPr>
              <a:t>Neuroscientist</a:t>
            </a:r>
          </a:p>
          <a:p>
            <a:pPr algn="ctr" defTabSz="239976">
              <a:lnSpc>
                <a:spcPct val="150000"/>
              </a:lnSpc>
            </a:pPr>
            <a:r>
              <a:rPr lang="en-US" sz="1333" spc="-100" dirty="0">
                <a:latin typeface="Montserrat Medium" pitchFamily="2" charset="0"/>
                <a:ea typeface="Open Sans Light" panose="020B0306030504020204" pitchFamily="34" charset="0"/>
                <a:cs typeface="Open Sans Light" panose="020B0306030504020204" pitchFamily="34" charset="0"/>
              </a:rPr>
              <a:t>Research: Brain tumors</a:t>
            </a:r>
            <a:endParaRPr lang="ru-RU" sz="1333" spc="-100" dirty="0">
              <a:latin typeface="Montserrat Medium" pitchFamily="2" charset="0"/>
              <a:ea typeface="Open Sans Light" panose="020B0306030504020204" pitchFamily="34" charset="0"/>
              <a:cs typeface="Open Sans Light" panose="020B0306030504020204" pitchFamily="34" charset="0"/>
            </a:endParaRPr>
          </a:p>
        </p:txBody>
      </p:sp>
      <p:sp>
        <p:nvSpPr>
          <p:cNvPr id="27" name="TextBox 26"/>
          <p:cNvSpPr txBox="1"/>
          <p:nvPr/>
        </p:nvSpPr>
        <p:spPr>
          <a:xfrm>
            <a:off x="2038139" y="4412273"/>
            <a:ext cx="2017973" cy="605422"/>
          </a:xfrm>
          <a:prstGeom prst="rect">
            <a:avLst/>
          </a:prstGeom>
          <a:noFill/>
        </p:spPr>
        <p:txBody>
          <a:bodyPr wrap="square" rtlCol="0">
            <a:spAutoFit/>
          </a:bodyPr>
          <a:lstStyle/>
          <a:p>
            <a:pPr algn="ctr"/>
            <a:r>
              <a:rPr lang="en-US" sz="1667" b="1" dirty="0">
                <a:latin typeface="Roboto" panose="02000000000000000000" pitchFamily="2" charset="0"/>
                <a:ea typeface="Roboto" panose="02000000000000000000" pitchFamily="2" charset="0"/>
                <a:cs typeface="Open Sans" panose="020B0606030504020204" pitchFamily="34" charset="0"/>
              </a:rPr>
              <a:t>Akshitkumar Mistry</a:t>
            </a:r>
            <a:endParaRPr lang="ru-RU" sz="1667" b="1" dirty="0">
              <a:latin typeface="Roboto" panose="02000000000000000000" pitchFamily="2" charset="0"/>
              <a:ea typeface="Roboto" panose="02000000000000000000" pitchFamily="2" charset="0"/>
              <a:cs typeface="Open Sans" panose="020B0606030504020204" pitchFamily="34" charset="0"/>
            </a:endParaRPr>
          </a:p>
        </p:txBody>
      </p:sp>
      <p:sp>
        <p:nvSpPr>
          <p:cNvPr id="28" name="Скругленный прямоугольник 27"/>
          <p:cNvSpPr/>
          <p:nvPr/>
        </p:nvSpPr>
        <p:spPr>
          <a:xfrm>
            <a:off x="4564786" y="2164295"/>
            <a:ext cx="2736316" cy="3949090"/>
          </a:xfrm>
          <a:prstGeom prst="roundRect">
            <a:avLst>
              <a:gd name="adj" fmla="val 0"/>
            </a:avLst>
          </a:prstGeom>
          <a:solidFill>
            <a:schemeClr val="bg2"/>
          </a:solidFill>
          <a:ln>
            <a:noFill/>
          </a:ln>
          <a:effectLst>
            <a:outerShdw blurRad="736600" dist="50800" dir="3660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Box 29"/>
          <p:cNvSpPr txBox="1"/>
          <p:nvPr/>
        </p:nvSpPr>
        <p:spPr>
          <a:xfrm>
            <a:off x="4845433" y="4881540"/>
            <a:ext cx="2175020" cy="673133"/>
          </a:xfrm>
          <a:prstGeom prst="rect">
            <a:avLst/>
          </a:prstGeom>
          <a:noFill/>
        </p:spPr>
        <p:txBody>
          <a:bodyPr wrap="square" rtlCol="0">
            <a:spAutoFit/>
          </a:bodyPr>
          <a:lstStyle/>
          <a:p>
            <a:pPr algn="ctr" defTabSz="239976">
              <a:lnSpc>
                <a:spcPct val="150000"/>
              </a:lnSpc>
            </a:pPr>
            <a:r>
              <a:rPr lang="en-US" sz="1333" dirty="0">
                <a:latin typeface="Montserrat Medium" pitchFamily="2" charset="0"/>
                <a:ea typeface="Open Sans Light" panose="020B0306030504020204" pitchFamily="34" charset="0"/>
                <a:cs typeface="Open Sans Light" panose="020B0306030504020204" pitchFamily="34" charset="0"/>
              </a:rPr>
              <a:t>Pediatric Surgeon</a:t>
            </a:r>
          </a:p>
          <a:p>
            <a:pPr algn="ctr" defTabSz="239976">
              <a:lnSpc>
                <a:spcPct val="150000"/>
              </a:lnSpc>
            </a:pPr>
            <a:r>
              <a:rPr lang="en-US" sz="1333" spc="-100" dirty="0">
                <a:latin typeface="Montserrat Medium" pitchFamily="2" charset="0"/>
                <a:ea typeface="Open Sans Light" panose="020B0306030504020204" pitchFamily="34" charset="0"/>
                <a:cs typeface="Open Sans Light" panose="020B0306030504020204" pitchFamily="34" charset="0"/>
              </a:rPr>
              <a:t>Research: Pediatric gastro</a:t>
            </a:r>
            <a:endParaRPr lang="ru-RU" sz="1333" spc="-100" dirty="0">
              <a:latin typeface="Montserrat Medium" pitchFamily="2" charset="0"/>
              <a:ea typeface="Open Sans Light" panose="020B0306030504020204" pitchFamily="34" charset="0"/>
              <a:cs typeface="Open Sans Light" panose="020B0306030504020204" pitchFamily="34" charset="0"/>
            </a:endParaRPr>
          </a:p>
        </p:txBody>
      </p:sp>
      <p:sp>
        <p:nvSpPr>
          <p:cNvPr id="31" name="TextBox 30"/>
          <p:cNvSpPr txBox="1"/>
          <p:nvPr/>
        </p:nvSpPr>
        <p:spPr>
          <a:xfrm>
            <a:off x="4921442" y="4566273"/>
            <a:ext cx="2023003" cy="348878"/>
          </a:xfrm>
          <a:prstGeom prst="rect">
            <a:avLst/>
          </a:prstGeom>
          <a:noFill/>
        </p:spPr>
        <p:txBody>
          <a:bodyPr wrap="square" rtlCol="0">
            <a:spAutoFit/>
          </a:bodyPr>
          <a:lstStyle/>
          <a:p>
            <a:pPr algn="ctr"/>
            <a:r>
              <a:rPr lang="en-US" sz="1667" b="1" dirty="0">
                <a:latin typeface="Roboto" panose="02000000000000000000" pitchFamily="2" charset="0"/>
                <a:ea typeface="Roboto" panose="02000000000000000000" pitchFamily="2" charset="0"/>
                <a:cs typeface="Open Sans" panose="020B0606030504020204" pitchFamily="34" charset="0"/>
              </a:rPr>
              <a:t>Christie</a:t>
            </a:r>
            <a:r>
              <a:rPr lang="en-US" sz="1667" b="1" dirty="0">
                <a:solidFill>
                  <a:schemeClr val="bg1"/>
                </a:solidFill>
                <a:latin typeface="Roboto" panose="02000000000000000000" pitchFamily="2" charset="0"/>
                <a:ea typeface="Roboto" panose="02000000000000000000" pitchFamily="2" charset="0"/>
                <a:cs typeface="Open Sans" panose="020B0606030504020204" pitchFamily="34" charset="0"/>
              </a:rPr>
              <a:t> </a:t>
            </a:r>
            <a:r>
              <a:rPr lang="en-US" sz="1667" b="1" dirty="0">
                <a:latin typeface="Roboto" panose="02000000000000000000" pitchFamily="2" charset="0"/>
                <a:ea typeface="Roboto" panose="02000000000000000000" pitchFamily="2" charset="0"/>
                <a:cs typeface="Open Sans" panose="020B0606030504020204" pitchFamily="34" charset="0"/>
              </a:rPr>
              <a:t>Buonpane</a:t>
            </a:r>
            <a:endParaRPr lang="ru-RU" sz="1667" b="1" dirty="0">
              <a:latin typeface="Roboto" panose="02000000000000000000" pitchFamily="2" charset="0"/>
              <a:ea typeface="Roboto" panose="02000000000000000000" pitchFamily="2" charset="0"/>
              <a:cs typeface="Open Sans" panose="020B0606030504020204" pitchFamily="34" charset="0"/>
            </a:endParaRPr>
          </a:p>
        </p:txBody>
      </p:sp>
      <p:sp>
        <p:nvSpPr>
          <p:cNvPr id="43" name="Скругленный прямоугольник 42"/>
          <p:cNvSpPr/>
          <p:nvPr/>
        </p:nvSpPr>
        <p:spPr>
          <a:xfrm>
            <a:off x="7458150" y="2164295"/>
            <a:ext cx="2736316" cy="3949090"/>
          </a:xfrm>
          <a:prstGeom prst="roundRect">
            <a:avLst>
              <a:gd name="adj" fmla="val 0"/>
            </a:avLst>
          </a:prstGeom>
          <a:solidFill>
            <a:schemeClr val="bg2"/>
          </a:solidFill>
          <a:ln>
            <a:noFill/>
          </a:ln>
          <a:effectLst>
            <a:outerShdw blurRad="736600" dist="50800" dir="3660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TextBox 48"/>
          <p:cNvSpPr txBox="1"/>
          <p:nvPr/>
        </p:nvSpPr>
        <p:spPr>
          <a:xfrm>
            <a:off x="7736282" y="4881540"/>
            <a:ext cx="2180051" cy="673133"/>
          </a:xfrm>
          <a:prstGeom prst="rect">
            <a:avLst/>
          </a:prstGeom>
          <a:noFill/>
        </p:spPr>
        <p:txBody>
          <a:bodyPr wrap="square" rtlCol="0">
            <a:spAutoFit/>
          </a:bodyPr>
          <a:lstStyle/>
          <a:p>
            <a:pPr algn="ctr" defTabSz="239976">
              <a:lnSpc>
                <a:spcPct val="150000"/>
              </a:lnSpc>
            </a:pPr>
            <a:r>
              <a:rPr lang="en-US" sz="1333" dirty="0">
                <a:latin typeface="Montserrat Medium" pitchFamily="2" charset="0"/>
                <a:ea typeface="Open Sans Light" panose="020B0306030504020204" pitchFamily="34" charset="0"/>
                <a:cs typeface="Open Sans Light" panose="020B0306030504020204" pitchFamily="34" charset="0"/>
              </a:rPr>
              <a:t>Psychologist</a:t>
            </a:r>
          </a:p>
          <a:p>
            <a:pPr algn="ctr" defTabSz="239976">
              <a:lnSpc>
                <a:spcPct val="150000"/>
              </a:lnSpc>
            </a:pPr>
            <a:r>
              <a:rPr lang="en-US" sz="1333" spc="-100" dirty="0">
                <a:latin typeface="Montserrat Medium" pitchFamily="2" charset="0"/>
                <a:ea typeface="Open Sans Light" panose="020B0306030504020204" pitchFamily="34" charset="0"/>
                <a:cs typeface="Open Sans Light" panose="020B0306030504020204" pitchFamily="34" charset="0"/>
              </a:rPr>
              <a:t>Research: Eating disorders</a:t>
            </a:r>
            <a:endParaRPr lang="ru-RU" sz="1333" spc="-100" dirty="0">
              <a:latin typeface="Montserrat Medium" pitchFamily="2" charset="0"/>
              <a:ea typeface="Open Sans Light" panose="020B0306030504020204" pitchFamily="34" charset="0"/>
              <a:cs typeface="Open Sans Light" panose="020B0306030504020204" pitchFamily="34" charset="0"/>
            </a:endParaRPr>
          </a:p>
        </p:txBody>
      </p:sp>
      <p:sp>
        <p:nvSpPr>
          <p:cNvPr id="50" name="TextBox 49"/>
          <p:cNvSpPr txBox="1"/>
          <p:nvPr/>
        </p:nvSpPr>
        <p:spPr>
          <a:xfrm>
            <a:off x="7971854" y="4566273"/>
            <a:ext cx="1708908" cy="348878"/>
          </a:xfrm>
          <a:prstGeom prst="rect">
            <a:avLst/>
          </a:prstGeom>
          <a:noFill/>
        </p:spPr>
        <p:txBody>
          <a:bodyPr wrap="square" rtlCol="0">
            <a:spAutoFit/>
          </a:bodyPr>
          <a:lstStyle/>
          <a:p>
            <a:pPr algn="ctr"/>
            <a:r>
              <a:rPr lang="en-US" sz="1667" b="1" dirty="0">
                <a:latin typeface="Roboto" panose="02000000000000000000" pitchFamily="2" charset="0"/>
                <a:ea typeface="Roboto" panose="02000000000000000000" pitchFamily="2" charset="0"/>
                <a:cs typeface="Open Sans" panose="020B0606030504020204" pitchFamily="34" charset="0"/>
              </a:rPr>
              <a:t>Irina Vanzhula</a:t>
            </a:r>
            <a:endParaRPr lang="ru-RU" sz="1667" b="1" dirty="0">
              <a:latin typeface="Roboto" panose="02000000000000000000" pitchFamily="2" charset="0"/>
              <a:ea typeface="Roboto" panose="02000000000000000000" pitchFamily="2" charset="0"/>
              <a:cs typeface="Open Sans" panose="020B0606030504020204" pitchFamily="34" charset="0"/>
            </a:endParaRPr>
          </a:p>
        </p:txBody>
      </p:sp>
      <p:pic>
        <p:nvPicPr>
          <p:cNvPr id="13" name="Picture Placeholder 12" descr="A close-up of a person&#10;&#10;AI-generated content may be incorrect.">
            <a:extLst>
              <a:ext uri="{FF2B5EF4-FFF2-40B4-BE49-F238E27FC236}">
                <a16:creationId xmlns:a16="http://schemas.microsoft.com/office/drawing/2014/main" id="{E1645E26-1592-32D3-ABD5-6F37469ECB60}"/>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5104495" y="2558655"/>
            <a:ext cx="1657094" cy="1658153"/>
          </a:xfrm>
        </p:spPr>
      </p:pic>
      <p:pic>
        <p:nvPicPr>
          <p:cNvPr id="15" name="Picture Placeholder 14" descr="A person smiling at camera&#10;&#10;AI-generated content may be incorrect.">
            <a:extLst>
              <a:ext uri="{FF2B5EF4-FFF2-40B4-BE49-F238E27FC236}">
                <a16:creationId xmlns:a16="http://schemas.microsoft.com/office/drawing/2014/main" id="{78C8CF3E-961B-3DF6-9F88-83B91038E1BE}"/>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7998590" y="2558655"/>
            <a:ext cx="1656036" cy="1658153"/>
          </a:xfrm>
        </p:spPr>
      </p:pic>
      <p:pic>
        <p:nvPicPr>
          <p:cNvPr id="6" name="Picture Placeholder 5" descr="A person in a white coat&#10;&#10;AI-generated content may be incorrect.">
            <a:extLst>
              <a:ext uri="{FF2B5EF4-FFF2-40B4-BE49-F238E27FC236}">
                <a16:creationId xmlns:a16="http://schemas.microsoft.com/office/drawing/2014/main" id="{F9228E4D-DDE1-AC9F-2D40-6CB58FAEF60A}"/>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xfrm>
            <a:off x="2217807" y="2558655"/>
            <a:ext cx="1656036" cy="1658153"/>
          </a:xfrm>
        </p:spPr>
      </p:pic>
      <p:sp>
        <p:nvSpPr>
          <p:cNvPr id="2" name="TextBox 1">
            <a:extLst>
              <a:ext uri="{FF2B5EF4-FFF2-40B4-BE49-F238E27FC236}">
                <a16:creationId xmlns:a16="http://schemas.microsoft.com/office/drawing/2014/main" id="{06236E25-A959-DCF3-4FD4-A7651209A4E2}"/>
              </a:ext>
            </a:extLst>
          </p:cNvPr>
          <p:cNvSpPr txBox="1"/>
          <p:nvPr/>
        </p:nvSpPr>
        <p:spPr>
          <a:xfrm>
            <a:off x="877261" y="1341992"/>
            <a:ext cx="9720089" cy="276999"/>
          </a:xfrm>
          <a:prstGeom prst="rect">
            <a:avLst/>
          </a:prstGeom>
          <a:noFill/>
        </p:spPr>
        <p:txBody>
          <a:bodyPr wrap="square" rtlCol="0">
            <a:spAutoFit/>
          </a:bodyPr>
          <a:lstStyle/>
          <a:p>
            <a:pPr algn="ctr"/>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Three awarded in first half of 2025. Two additional to be awarded summer 2025.</a:t>
            </a:r>
            <a:endParaRPr lang="ru-RU"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583966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08780F53-F077-4054-AF94-742168C5CF5E}"/>
              </a:ext>
            </a:extLst>
          </p:cNvPr>
          <p:cNvSpPr/>
          <p:nvPr/>
        </p:nvSpPr>
        <p:spPr>
          <a:xfrm>
            <a:off x="-15337" y="0"/>
            <a:ext cx="12206397" cy="6858000"/>
          </a:xfrm>
          <a:prstGeom prst="rect">
            <a:avLst/>
          </a:prstGeom>
          <a:gradFill flip="none" rotWithShape="1">
            <a:gsLst>
              <a:gs pos="0">
                <a:srgbClr val="AD0000"/>
              </a:gs>
              <a:gs pos="51000">
                <a:srgbClr val="AD0000"/>
              </a:gs>
              <a:gs pos="100000">
                <a:srgbClr val="AD0000"/>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4" name="TextBox 3"/>
          <p:cNvSpPr txBox="1"/>
          <p:nvPr/>
        </p:nvSpPr>
        <p:spPr>
          <a:xfrm>
            <a:off x="479193" y="374334"/>
            <a:ext cx="10166334" cy="810350"/>
          </a:xfrm>
          <a:prstGeom prst="rect">
            <a:avLst/>
          </a:prstGeom>
          <a:noFill/>
        </p:spPr>
        <p:txBody>
          <a:bodyPr wrap="square" rtlCol="0">
            <a:spAutoFit/>
          </a:bodyPr>
          <a:lstStyle/>
          <a:p>
            <a:r>
              <a:rPr lang="en-US" sz="4666"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Pipeline of Clinician-Scientists</a:t>
            </a:r>
            <a:endParaRPr lang="ru-RU" sz="4666"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5" name="TextBox 4"/>
          <p:cNvSpPr txBox="1"/>
          <p:nvPr/>
        </p:nvSpPr>
        <p:spPr>
          <a:xfrm>
            <a:off x="479192" y="1171218"/>
            <a:ext cx="9720089" cy="276999"/>
          </a:xfrm>
          <a:prstGeom prst="rect">
            <a:avLst/>
          </a:prstGeom>
          <a:noFill/>
        </p:spPr>
        <p:txBody>
          <a:bodyPr wrap="square" rtlCol="0">
            <a:spAutoFit/>
          </a:bodyPr>
          <a:lstStyle/>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DEAN’S RESEARCH SCHOLARS, a one-year paid research fellowship for 3</a:t>
            </a:r>
            <a:r>
              <a:rPr lang="en-US" sz="1200" b="1" baseline="30000"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rd</a:t>
            </a:r>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 year medical students</a:t>
            </a:r>
            <a:endParaRPr lang="ru-RU"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p:txBody>
      </p:sp>
      <p:sp>
        <p:nvSpPr>
          <p:cNvPr id="35" name="TextBox 34"/>
          <p:cNvSpPr txBox="1"/>
          <p:nvPr/>
        </p:nvSpPr>
        <p:spPr>
          <a:xfrm>
            <a:off x="1093515" y="5436196"/>
            <a:ext cx="2901866" cy="1288558"/>
          </a:xfrm>
          <a:prstGeom prst="rect">
            <a:avLst/>
          </a:prstGeom>
          <a:noFill/>
        </p:spPr>
        <p:txBody>
          <a:bodyPr wrap="square" rtlCol="0">
            <a:spAutoFit/>
          </a:bodyPr>
          <a:lstStyle/>
          <a:p>
            <a:pPr defTabSz="239976">
              <a:lnSpc>
                <a:spcPct val="150000"/>
              </a:lnSpc>
            </a:pPr>
            <a:r>
              <a:rPr lang="en-US" sz="1333" dirty="0">
                <a:solidFill>
                  <a:schemeClr val="bg2"/>
                </a:solidFill>
                <a:latin typeface="Montserrat Medium" pitchFamily="2" charset="0"/>
                <a:ea typeface="Roboto Light" panose="02000000000000000000" pitchFamily="2" charset="0"/>
                <a:cs typeface="Open Sans Light" panose="020B0306030504020204" pitchFamily="34" charset="0"/>
              </a:rPr>
              <a:t>Three medical students were selected and two awarded: Iona Palmer and Grayson Stinger.</a:t>
            </a:r>
            <a:endParaRPr lang="ru-RU" sz="1333" spc="-100" dirty="0">
              <a:solidFill>
                <a:schemeClr val="bg2"/>
              </a:solidFill>
              <a:latin typeface="Montserrat Medium" pitchFamily="2" charset="0"/>
              <a:ea typeface="Roboto Light" panose="02000000000000000000" pitchFamily="2" charset="0"/>
              <a:cs typeface="Open Sans Light" panose="020B0306030504020204" pitchFamily="34" charset="0"/>
            </a:endParaRPr>
          </a:p>
        </p:txBody>
      </p:sp>
      <p:sp>
        <p:nvSpPr>
          <p:cNvPr id="36" name="TextBox 35"/>
          <p:cNvSpPr txBox="1"/>
          <p:nvPr/>
        </p:nvSpPr>
        <p:spPr>
          <a:xfrm>
            <a:off x="1093515" y="4963977"/>
            <a:ext cx="1062832" cy="553998"/>
          </a:xfrm>
          <a:prstGeom prst="rect">
            <a:avLst/>
          </a:prstGeom>
          <a:noFill/>
        </p:spPr>
        <p:txBody>
          <a:bodyPr wrap="square" rtlCol="0">
            <a:spAutoFit/>
          </a:bodyPr>
          <a:lstStyle/>
          <a:p>
            <a:r>
              <a:rPr lang="en-US" sz="3000" b="1" dirty="0">
                <a:solidFill>
                  <a:schemeClr val="bg2"/>
                </a:solidFill>
                <a:latin typeface="Roboto" panose="02000000000000000000" pitchFamily="2" charset="0"/>
                <a:ea typeface="Roboto" panose="02000000000000000000" pitchFamily="2" charset="0"/>
                <a:cs typeface="Open Sans" panose="020B0606030504020204" pitchFamily="34" charset="0"/>
              </a:rPr>
              <a:t>2025</a:t>
            </a:r>
            <a:endParaRPr lang="ru-RU" sz="3000" b="1" dirty="0">
              <a:solidFill>
                <a:schemeClr val="bg2"/>
              </a:solidFill>
              <a:latin typeface="Roboto" panose="02000000000000000000" pitchFamily="2" charset="0"/>
              <a:ea typeface="Roboto" panose="02000000000000000000" pitchFamily="2" charset="0"/>
              <a:cs typeface="Open Sans" panose="020B0606030504020204" pitchFamily="34" charset="0"/>
            </a:endParaRPr>
          </a:p>
        </p:txBody>
      </p:sp>
      <p:sp>
        <p:nvSpPr>
          <p:cNvPr id="26" name="TextBox 25"/>
          <p:cNvSpPr txBox="1"/>
          <p:nvPr/>
        </p:nvSpPr>
        <p:spPr>
          <a:xfrm>
            <a:off x="9059077" y="5436196"/>
            <a:ext cx="2783693" cy="1288558"/>
          </a:xfrm>
          <a:prstGeom prst="rect">
            <a:avLst/>
          </a:prstGeom>
          <a:noFill/>
        </p:spPr>
        <p:txBody>
          <a:bodyPr wrap="square" rtlCol="0">
            <a:spAutoFit/>
          </a:bodyPr>
          <a:lstStyle/>
          <a:p>
            <a:pPr defTabSz="239976">
              <a:lnSpc>
                <a:spcPct val="150000"/>
              </a:lnSpc>
            </a:pPr>
            <a:r>
              <a:rPr lang="en-US" sz="1333" spc="-100" dirty="0">
                <a:solidFill>
                  <a:schemeClr val="bg2"/>
                </a:solidFill>
                <a:latin typeface="Montserrat Medium" pitchFamily="2" charset="0"/>
                <a:ea typeface="Roboto Light" panose="02000000000000000000" pitchFamily="2" charset="0"/>
                <a:cs typeface="Open Sans Light" panose="020B0306030504020204" pitchFamily="34" charset="0"/>
              </a:rPr>
              <a:t>By 2029, our pipeline  will include  approximately 14 to 15  exceptional  up-and-coming  clinician-scientists.</a:t>
            </a:r>
            <a:endParaRPr lang="ru-RU" sz="1333" spc="-100" dirty="0">
              <a:solidFill>
                <a:schemeClr val="bg2"/>
              </a:solidFill>
              <a:latin typeface="Montserrat Medium" pitchFamily="2" charset="0"/>
              <a:ea typeface="Roboto Light" panose="02000000000000000000" pitchFamily="2" charset="0"/>
              <a:cs typeface="Open Sans Light" panose="020B0306030504020204" pitchFamily="34" charset="0"/>
            </a:endParaRPr>
          </a:p>
        </p:txBody>
      </p:sp>
      <p:sp>
        <p:nvSpPr>
          <p:cNvPr id="27" name="TextBox 26"/>
          <p:cNvSpPr txBox="1"/>
          <p:nvPr/>
        </p:nvSpPr>
        <p:spPr>
          <a:xfrm>
            <a:off x="9059077" y="4963977"/>
            <a:ext cx="1062832" cy="553998"/>
          </a:xfrm>
          <a:prstGeom prst="rect">
            <a:avLst/>
          </a:prstGeom>
          <a:noFill/>
        </p:spPr>
        <p:txBody>
          <a:bodyPr wrap="square" rtlCol="0">
            <a:spAutoFit/>
          </a:bodyPr>
          <a:lstStyle/>
          <a:p>
            <a:r>
              <a:rPr lang="en-US" sz="3000" b="1" dirty="0">
                <a:solidFill>
                  <a:schemeClr val="bg2"/>
                </a:solidFill>
                <a:latin typeface="Roboto" panose="02000000000000000000" pitchFamily="2" charset="0"/>
                <a:ea typeface="Roboto" panose="02000000000000000000" pitchFamily="2" charset="0"/>
                <a:cs typeface="Open Sans" panose="020B0606030504020204" pitchFamily="34" charset="0"/>
              </a:rPr>
              <a:t>2029</a:t>
            </a:r>
            <a:endParaRPr lang="ru-RU" sz="3000" b="1" dirty="0">
              <a:solidFill>
                <a:schemeClr val="bg2"/>
              </a:solidFill>
              <a:latin typeface="Roboto" panose="02000000000000000000" pitchFamily="2" charset="0"/>
              <a:ea typeface="Roboto" panose="02000000000000000000" pitchFamily="2" charset="0"/>
              <a:cs typeface="Open Sans" panose="020B0606030504020204" pitchFamily="34" charset="0"/>
            </a:endParaRPr>
          </a:p>
        </p:txBody>
      </p:sp>
      <p:cxnSp>
        <p:nvCxnSpPr>
          <p:cNvPr id="37" name="Прямая соединительная линия 36"/>
          <p:cNvCxnSpPr/>
          <p:nvPr/>
        </p:nvCxnSpPr>
        <p:spPr>
          <a:xfrm>
            <a:off x="931138" y="4279715"/>
            <a:ext cx="0" cy="1109881"/>
          </a:xfrm>
          <a:prstGeom prst="line">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4" name="Прямая соединительная линия 43"/>
          <p:cNvCxnSpPr/>
          <p:nvPr/>
        </p:nvCxnSpPr>
        <p:spPr>
          <a:xfrm>
            <a:off x="8883372" y="4170037"/>
            <a:ext cx="0" cy="1219559"/>
          </a:xfrm>
          <a:prstGeom prst="line">
            <a:avLst/>
          </a:prstGeom>
          <a:noFill/>
          <a:ln w="381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cxnSp>
      <p:pic>
        <p:nvPicPr>
          <p:cNvPr id="10" name="Picture Placeholder 9" descr="A person in a suit&#10;&#10;AI-generated content may be incorrect.">
            <a:extLst>
              <a:ext uri="{FF2B5EF4-FFF2-40B4-BE49-F238E27FC236}">
                <a16:creationId xmlns:a16="http://schemas.microsoft.com/office/drawing/2014/main" id="{A5BEB75E-3E33-F3BB-7646-B69C43F1D46F}"/>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Picture Placeholder 13" descr="A silhouette of a person&#10;&#10;AI-generated content may be incorrect.">
            <a:extLst>
              <a:ext uri="{FF2B5EF4-FFF2-40B4-BE49-F238E27FC236}">
                <a16:creationId xmlns:a16="http://schemas.microsoft.com/office/drawing/2014/main" id="{E4BF15E8-3DE0-7489-1AAD-76EDD46DA34D}"/>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p:pic>
      <p:pic>
        <p:nvPicPr>
          <p:cNvPr id="16" name="Picture Placeholder 15" descr="A silhouette of a person's face&#10;&#10;AI-generated content may be incorrect.">
            <a:extLst>
              <a:ext uri="{FF2B5EF4-FFF2-40B4-BE49-F238E27FC236}">
                <a16:creationId xmlns:a16="http://schemas.microsoft.com/office/drawing/2014/main" id="{9F9E4AEB-7E32-151F-3BCB-D4219413E7A9}"/>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a:fillRect/>
          </a:stretch>
        </p:blipFill>
        <p:spPr/>
      </p:pic>
      <p:pic>
        <p:nvPicPr>
          <p:cNvPr id="19" name="Picture Placeholder 18" descr="A silhouette of a person's face&#10;&#10;AI-generated content may be incorrect.">
            <a:extLst>
              <a:ext uri="{FF2B5EF4-FFF2-40B4-BE49-F238E27FC236}">
                <a16:creationId xmlns:a16="http://schemas.microsoft.com/office/drawing/2014/main" id="{46C750D1-DA14-7446-E538-D066CAFC9BD7}"/>
              </a:ext>
            </a:extLst>
          </p:cNvPr>
          <p:cNvPicPr>
            <a:picLocks noGrp="1" noChangeAspect="1"/>
          </p:cNvPicPr>
          <p:nvPr>
            <p:ph type="pic" sz="quarter" idx="27"/>
          </p:nvPr>
        </p:nvPicPr>
        <p:blipFill>
          <a:blip r:embed="rId6" cstate="screen">
            <a:extLst>
              <a:ext uri="{28A0092B-C50C-407E-A947-70E740481C1C}">
                <a14:useLocalDpi xmlns:a14="http://schemas.microsoft.com/office/drawing/2010/main"/>
              </a:ext>
            </a:extLst>
          </a:blip>
          <a:srcRect/>
          <a:stretch>
            <a:fillRect/>
          </a:stretch>
        </p:blipFill>
        <p:spPr/>
      </p:pic>
      <p:pic>
        <p:nvPicPr>
          <p:cNvPr id="28" name="Picture Placeholder 27" descr="A person's face with glasses&#10;&#10;AI-generated content may be incorrect.">
            <a:extLst>
              <a:ext uri="{FF2B5EF4-FFF2-40B4-BE49-F238E27FC236}">
                <a16:creationId xmlns:a16="http://schemas.microsoft.com/office/drawing/2014/main" id="{416EEEA7-0A24-8ED5-7040-A02A01B5710D}"/>
              </a:ext>
            </a:extLst>
          </p:cNvPr>
          <p:cNvPicPr>
            <a:picLocks noGrp="1" noChangeAspect="1"/>
          </p:cNvPicPr>
          <p:nvPr>
            <p:ph type="pic" sz="quarter" idx="26"/>
          </p:nvPr>
        </p:nvPicPr>
        <p:blipFill>
          <a:blip r:embed="rId7" cstate="screen">
            <a:extLst>
              <a:ext uri="{28A0092B-C50C-407E-A947-70E740481C1C}">
                <a14:useLocalDpi xmlns:a14="http://schemas.microsoft.com/office/drawing/2010/main"/>
              </a:ext>
            </a:extLst>
          </a:blip>
          <a:srcRect/>
          <a:stretch>
            <a:fillRect/>
          </a:stretch>
        </p:blipFill>
        <p:spPr/>
      </p:pic>
      <p:pic>
        <p:nvPicPr>
          <p:cNvPr id="23" name="Picture Placeholder 22" descr="A person's face with glasses&#10;&#10;AI-generated content may be incorrect.">
            <a:extLst>
              <a:ext uri="{FF2B5EF4-FFF2-40B4-BE49-F238E27FC236}">
                <a16:creationId xmlns:a16="http://schemas.microsoft.com/office/drawing/2014/main" id="{0A495A2E-2A31-FCBA-3686-6E376AB731AF}"/>
              </a:ext>
            </a:extLst>
          </p:cNvPr>
          <p:cNvPicPr>
            <a:picLocks noGrp="1" noChangeAspect="1"/>
          </p:cNvPicPr>
          <p:nvPr>
            <p:ph type="pic" sz="quarter" idx="29"/>
          </p:nvPr>
        </p:nvPicPr>
        <p:blipFill>
          <a:blip r:embed="rId8" cstate="screen">
            <a:extLst>
              <a:ext uri="{28A0092B-C50C-407E-A947-70E740481C1C}">
                <a14:useLocalDpi xmlns:a14="http://schemas.microsoft.com/office/drawing/2010/main"/>
              </a:ext>
            </a:extLst>
          </a:blip>
          <a:srcRect/>
          <a:stretch>
            <a:fillRect/>
          </a:stretch>
        </p:blipFill>
        <p:spPr/>
      </p:pic>
      <p:pic>
        <p:nvPicPr>
          <p:cNvPr id="30" name="Picture Placeholder 29" descr="A silhouette of a person&#10;&#10;AI-generated content may be incorrect.">
            <a:extLst>
              <a:ext uri="{FF2B5EF4-FFF2-40B4-BE49-F238E27FC236}">
                <a16:creationId xmlns:a16="http://schemas.microsoft.com/office/drawing/2014/main" id="{6A8136F0-3AF6-E409-1AC0-19550F097B9F}"/>
              </a:ext>
            </a:extLst>
          </p:cNvPr>
          <p:cNvPicPr>
            <a:picLocks noGrp="1" noChangeAspect="1"/>
          </p:cNvPicPr>
          <p:nvPr>
            <p:ph type="pic" sz="quarter" idx="28"/>
          </p:nvPr>
        </p:nvPicPr>
        <p:blipFill>
          <a:blip r:embed="rId9" cstate="screen">
            <a:extLst>
              <a:ext uri="{28A0092B-C50C-407E-A947-70E740481C1C}">
                <a14:useLocalDpi xmlns:a14="http://schemas.microsoft.com/office/drawing/2010/main"/>
              </a:ext>
            </a:extLst>
          </a:blip>
          <a:srcRect/>
          <a:stretch>
            <a:fillRect/>
          </a:stretch>
        </p:blipFill>
        <p:spPr/>
      </p:pic>
      <p:pic>
        <p:nvPicPr>
          <p:cNvPr id="6" name="Picture Placeholder 5" descr="A person with long hair smiling&#10;&#10;AI-generated content may be incorrect.">
            <a:extLst>
              <a:ext uri="{FF2B5EF4-FFF2-40B4-BE49-F238E27FC236}">
                <a16:creationId xmlns:a16="http://schemas.microsoft.com/office/drawing/2014/main" id="{1C73402C-AA83-8D98-6E4C-8839311A2946}"/>
              </a:ext>
            </a:extLst>
          </p:cNvPr>
          <p:cNvPicPr>
            <a:picLocks noGrp="1" noChangeAspect="1"/>
          </p:cNvPicPr>
          <p:nvPr>
            <p:ph type="pic" sz="quarter" idx="22"/>
          </p:nvPr>
        </p:nvPicPr>
        <p:blipFill>
          <a:blip r:embed="rId10"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434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A0497FC-F5C7-F180-D7D4-D8B0BE67EF47}"/>
              </a:ext>
            </a:extLst>
          </p:cNvPr>
          <p:cNvSpPr/>
          <p:nvPr/>
        </p:nvSpPr>
        <p:spPr>
          <a:xfrm>
            <a:off x="6873341" y="5052715"/>
            <a:ext cx="5123383" cy="1616516"/>
          </a:xfrm>
          <a:prstGeom prst="rect">
            <a:avLst/>
          </a:prstGeom>
          <a:solidFill>
            <a:srgbClr val="363636">
              <a:alpha val="1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4" name="Picture 33" descr="A white arrow pointing up&#10;&#10;AI-generated content may be incorrect.">
            <a:extLst>
              <a:ext uri="{FF2B5EF4-FFF2-40B4-BE49-F238E27FC236}">
                <a16:creationId xmlns:a16="http://schemas.microsoft.com/office/drawing/2014/main" id="{E619AE04-98BD-FD73-91A2-70DA239E483F}"/>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9273715" y="3268335"/>
            <a:ext cx="2642781" cy="1616515"/>
          </a:xfrm>
          <a:prstGeom prst="rect">
            <a:avLst/>
          </a:prstGeom>
        </p:spPr>
      </p:pic>
      <p:sp>
        <p:nvSpPr>
          <p:cNvPr id="38" name="Прямоугольник 37"/>
          <p:cNvSpPr/>
          <p:nvPr/>
        </p:nvSpPr>
        <p:spPr>
          <a:xfrm>
            <a:off x="521560" y="2470298"/>
            <a:ext cx="1917404" cy="1917404"/>
          </a:xfrm>
          <a:prstGeom prst="rect">
            <a:avLst/>
          </a:prstGeom>
          <a:solidFill>
            <a:schemeClr val="accent4">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Прямоугольник 41"/>
          <p:cNvSpPr/>
          <p:nvPr/>
        </p:nvSpPr>
        <p:spPr>
          <a:xfrm>
            <a:off x="4485559" y="2470298"/>
            <a:ext cx="1917404" cy="1917404"/>
          </a:xfrm>
          <a:prstGeom prst="rect">
            <a:avLst/>
          </a:prstGeom>
          <a:solidFill>
            <a:schemeClr val="accent4">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Прямоугольник 42"/>
          <p:cNvSpPr/>
          <p:nvPr/>
        </p:nvSpPr>
        <p:spPr>
          <a:xfrm>
            <a:off x="2502455" y="489404"/>
            <a:ext cx="1917404" cy="1917404"/>
          </a:xfrm>
          <a:prstGeom prst="rect">
            <a:avLst/>
          </a:prstGeom>
          <a:solidFill>
            <a:schemeClr val="accent4">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p:cNvSpPr txBox="1"/>
          <p:nvPr/>
        </p:nvSpPr>
        <p:spPr>
          <a:xfrm>
            <a:off x="6755788" y="289408"/>
            <a:ext cx="5035857" cy="2246384"/>
          </a:xfrm>
          <a:prstGeom prst="rect">
            <a:avLst/>
          </a:prstGeom>
          <a:noFill/>
        </p:spPr>
        <p:txBody>
          <a:bodyPr wrap="square" rtlCol="0">
            <a:spAutoFit/>
          </a:bodyPr>
          <a:lstStyle/>
          <a:p>
            <a:r>
              <a:rPr lang="en-US" sz="4666" dirty="0">
                <a:latin typeface="Montserrat ExtraBold" panose="00000900000000000000" pitchFamily="50" charset="0"/>
                <a:ea typeface="Roboto Black" panose="02000000000000000000" pitchFamily="2" charset="0"/>
                <a:cs typeface="Open Sans Light" panose="020B0306030504020204" pitchFamily="34" charset="0"/>
              </a:rPr>
              <a:t>Competitive Major Grant Funding (NIH)</a:t>
            </a:r>
            <a:endParaRPr lang="ru-RU" sz="4666" dirty="0">
              <a:latin typeface="Roboto Black" panose="02000000000000000000" pitchFamily="2" charset="0"/>
              <a:ea typeface="Roboto Black" panose="02000000000000000000" pitchFamily="2" charset="0"/>
              <a:cs typeface="Open Sans Light" panose="020B0306030504020204" pitchFamily="34" charset="0"/>
            </a:endParaRPr>
          </a:p>
        </p:txBody>
      </p:sp>
      <p:sp>
        <p:nvSpPr>
          <p:cNvPr id="12" name="TextBox 11"/>
          <p:cNvSpPr txBox="1"/>
          <p:nvPr/>
        </p:nvSpPr>
        <p:spPr>
          <a:xfrm>
            <a:off x="6755788" y="2661154"/>
            <a:ext cx="4582178" cy="1570238"/>
          </a:xfrm>
          <a:prstGeom prst="rect">
            <a:avLst/>
          </a:prstGeom>
          <a:noFill/>
        </p:spPr>
        <p:txBody>
          <a:bodyPr wrap="square" rtlCol="0">
            <a:spAutoFit/>
          </a:bodyPr>
          <a:lstStyle/>
          <a:p>
            <a:r>
              <a:rPr lang="en-US" sz="1067" b="1" dirty="0">
                <a:solidFill>
                  <a:srgbClr val="AD0000"/>
                </a:solidFill>
                <a:latin typeface="Montserrat Black" panose="00000A00000000000000" pitchFamily="2" charset="0"/>
                <a:ea typeface="Roboto Light" panose="02000000000000000000" pitchFamily="2" charset="0"/>
                <a:cs typeface="Open Sans Light" panose="020B0306030504020204" pitchFamily="34" charset="0"/>
              </a:rPr>
              <a:t>K COHORT, one of our 4 expected cohorts being initiated to increase competitiveness for major funding.</a:t>
            </a:r>
          </a:p>
          <a:p>
            <a:endParaRPr lang="en-US" sz="1067" b="1" dirty="0">
              <a:solidFill>
                <a:srgbClr val="AD0000"/>
              </a:solidFill>
              <a:latin typeface="Montserrat Black" panose="00000A00000000000000" pitchFamily="2" charset="0"/>
              <a:ea typeface="Roboto Light" panose="02000000000000000000" pitchFamily="2" charset="0"/>
              <a:cs typeface="Open Sans Light" panose="020B0306030504020204" pitchFamily="34" charset="0"/>
            </a:endParaRPr>
          </a:p>
          <a:p>
            <a:r>
              <a:rPr lang="en-US" sz="1067" dirty="0">
                <a:solidFill>
                  <a:srgbClr val="AD0000"/>
                </a:solidFill>
                <a:latin typeface="Montserrat Medium" pitchFamily="2" charset="0"/>
                <a:ea typeface="Roboto Light" panose="02000000000000000000" pitchFamily="2" charset="0"/>
                <a:cs typeface="Open Sans Light" panose="020B0306030504020204" pitchFamily="34" charset="0"/>
              </a:rPr>
              <a:t>The K Cohort started this spring, providing individualized feedback on application materials from UofL faculty with K awards/experience. </a:t>
            </a:r>
          </a:p>
          <a:p>
            <a:endParaRPr lang="en-US" sz="1067" dirty="0">
              <a:solidFill>
                <a:srgbClr val="AD0000"/>
              </a:solidFill>
              <a:latin typeface="Montserrat Medium" pitchFamily="2" charset="0"/>
              <a:ea typeface="Roboto Light" panose="02000000000000000000" pitchFamily="2" charset="0"/>
              <a:cs typeface="Open Sans Light" panose="020B0306030504020204" pitchFamily="34" charset="0"/>
            </a:endParaRPr>
          </a:p>
          <a:p>
            <a:r>
              <a:rPr lang="en-US" sz="1067" dirty="0">
                <a:solidFill>
                  <a:srgbClr val="AD0000"/>
                </a:solidFill>
                <a:latin typeface="Montserrat Medium" pitchFamily="2" charset="0"/>
                <a:ea typeface="Roboto Light" panose="02000000000000000000" pitchFamily="2" charset="0"/>
                <a:cs typeface="Open Sans Light" panose="020B0306030504020204" pitchFamily="34" charset="0"/>
              </a:rPr>
              <a:t>K Mentors: left </a:t>
            </a:r>
          </a:p>
          <a:p>
            <a:r>
              <a:rPr lang="en-US" sz="1067" dirty="0">
                <a:solidFill>
                  <a:srgbClr val="AD0000"/>
                </a:solidFill>
                <a:latin typeface="Montserrat Medium" pitchFamily="2" charset="0"/>
                <a:ea typeface="Roboto Light" panose="02000000000000000000" pitchFamily="2" charset="0"/>
                <a:cs typeface="Open Sans Light" panose="020B0306030504020204" pitchFamily="34" charset="0"/>
              </a:rPr>
              <a:t>K Cohort Spring Scholars: below</a:t>
            </a:r>
          </a:p>
        </p:txBody>
      </p:sp>
      <p:pic>
        <p:nvPicPr>
          <p:cNvPr id="4" name="Picture Placeholder 3" descr="A person with a beard smiling&#10;&#10;AI-generated content may be incorrect.">
            <a:extLst>
              <a:ext uri="{FF2B5EF4-FFF2-40B4-BE49-F238E27FC236}">
                <a16:creationId xmlns:a16="http://schemas.microsoft.com/office/drawing/2014/main" id="{4226C517-1111-18BF-783E-5AD720A7909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pic>
        <p:nvPicPr>
          <p:cNvPr id="28" name="Picture Placeholder 27" descr="A person in a blue shirt&#10;&#10;AI-generated content may be incorrect.">
            <a:extLst>
              <a:ext uri="{FF2B5EF4-FFF2-40B4-BE49-F238E27FC236}">
                <a16:creationId xmlns:a16="http://schemas.microsoft.com/office/drawing/2014/main" id="{FC8C1103-35CC-B7B8-C3A1-C80420552C97}"/>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a:xfrm>
            <a:off x="2498316" y="2470298"/>
            <a:ext cx="1917404" cy="1899012"/>
          </a:xfrm>
          <a:solidFill>
            <a:srgbClr val="363636">
              <a:alpha val="11765"/>
            </a:srgbClr>
          </a:solidFill>
        </p:spPr>
      </p:pic>
      <p:pic>
        <p:nvPicPr>
          <p:cNvPr id="32" name="Picture Placeholder 31" descr="A person with glasses and a beard&#10;&#10;AI-generated content may be incorrect.">
            <a:extLst>
              <a:ext uri="{FF2B5EF4-FFF2-40B4-BE49-F238E27FC236}">
                <a16:creationId xmlns:a16="http://schemas.microsoft.com/office/drawing/2014/main" id="{991FD1A2-C9C9-0C66-7842-2F78D2127D69}"/>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30" name="Picture Placeholder 29" descr="A person in a suit and tie&#10;&#10;AI-generated content may be incorrect.">
            <a:extLst>
              <a:ext uri="{FF2B5EF4-FFF2-40B4-BE49-F238E27FC236}">
                <a16:creationId xmlns:a16="http://schemas.microsoft.com/office/drawing/2014/main" id="{F7B8A956-C969-1A34-6D47-CB2684B68550}"/>
              </a:ext>
            </a:extLst>
          </p:cNvPr>
          <p:cNvPicPr>
            <a:picLocks noGrp="1" noChangeAspect="1"/>
          </p:cNvPicPr>
          <p:nvPr>
            <p:ph type="pic" sz="quarter" idx="15"/>
          </p:nvPr>
        </p:nvPicPr>
        <p:blipFill>
          <a:blip r:embed="rId6">
            <a:extLst>
              <a:ext uri="{28A0092B-C50C-407E-A947-70E740481C1C}">
                <a14:useLocalDpi xmlns:a14="http://schemas.microsoft.com/office/drawing/2010/main"/>
              </a:ext>
            </a:extLst>
          </a:blip>
          <a:srcRect/>
          <a:stretch>
            <a:fillRect/>
          </a:stretch>
        </p:blipFill>
        <p:spPr>
          <a:solidFill>
            <a:srgbClr val="AD0000"/>
          </a:solidFill>
        </p:spPr>
      </p:pic>
      <p:pic>
        <p:nvPicPr>
          <p:cNvPr id="25" name="Picture Placeholder 24" descr="A person wearing glasses and a white coat&#10;&#10;AI-generated content may be incorrect.">
            <a:extLst>
              <a:ext uri="{FF2B5EF4-FFF2-40B4-BE49-F238E27FC236}">
                <a16:creationId xmlns:a16="http://schemas.microsoft.com/office/drawing/2014/main" id="{3FB7A2B1-89B2-817A-0B09-A51585F276DD}"/>
              </a:ext>
            </a:extLst>
          </p:cNvPr>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a:stretch>
            <a:fillRect/>
          </a:stretch>
        </p:blipFill>
        <p:spPr>
          <a:solidFill>
            <a:srgbClr val="AD0000"/>
          </a:solidFill>
        </p:spPr>
      </p:pic>
      <p:pic>
        <p:nvPicPr>
          <p:cNvPr id="8" name="Picture Placeholder 7" descr="A person in a white lab coat&#10;&#10;AI-generated content may be incorrect.">
            <a:extLst>
              <a:ext uri="{FF2B5EF4-FFF2-40B4-BE49-F238E27FC236}">
                <a16:creationId xmlns:a16="http://schemas.microsoft.com/office/drawing/2014/main" id="{B6821244-50B7-C89E-4C5F-4C10DADC0D32}"/>
              </a:ext>
            </a:extLst>
          </p:cNvPr>
          <p:cNvPicPr>
            <a:picLocks noGrp="1" noChangeAspect="1"/>
          </p:cNvPicPr>
          <p:nvPr>
            <p:ph type="pic" sz="quarter" idx="11"/>
          </p:nvPr>
        </p:nvPicPr>
        <p:blipFill>
          <a:blip r:embed="rId8" cstate="screen">
            <a:extLst>
              <a:ext uri="{28A0092B-C50C-407E-A947-70E740481C1C}">
                <a14:useLocalDpi xmlns:a14="http://schemas.microsoft.com/office/drawing/2010/main"/>
              </a:ext>
            </a:extLst>
          </a:blip>
          <a:srcRect t="500" b="500"/>
          <a:stretch>
            <a:fillRect/>
          </a:stretch>
        </p:blipFill>
        <p:spPr>
          <a:solidFill>
            <a:srgbClr val="AD0000"/>
          </a:solidFill>
        </p:spPr>
      </p:pic>
      <p:pic>
        <p:nvPicPr>
          <p:cNvPr id="36" name="Picture 35" descr="A close-up of a person&#10;&#10;AI-generated content may be incorrect.">
            <a:extLst>
              <a:ext uri="{FF2B5EF4-FFF2-40B4-BE49-F238E27FC236}">
                <a16:creationId xmlns:a16="http://schemas.microsoft.com/office/drawing/2014/main" id="{06371CEA-BFF3-98B5-EBEC-53605EA759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8568" y="5246728"/>
            <a:ext cx="978195" cy="1222744"/>
          </a:xfrm>
          <a:prstGeom prst="rect">
            <a:avLst/>
          </a:prstGeom>
        </p:spPr>
      </p:pic>
      <p:pic>
        <p:nvPicPr>
          <p:cNvPr id="39" name="Picture 38" descr="A person in a white coat&#10;&#10;AI-generated content may be incorrect.">
            <a:extLst>
              <a:ext uri="{FF2B5EF4-FFF2-40B4-BE49-F238E27FC236}">
                <a16:creationId xmlns:a16="http://schemas.microsoft.com/office/drawing/2014/main" id="{0165EB08-D42B-F2DB-6187-C49A40CD70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27121" y="5246571"/>
            <a:ext cx="978194" cy="1223059"/>
          </a:xfrm>
          <a:prstGeom prst="rect">
            <a:avLst/>
          </a:prstGeom>
        </p:spPr>
      </p:pic>
      <p:pic>
        <p:nvPicPr>
          <p:cNvPr id="41" name="Picture 40" descr="A person smiling at camera&#10;&#10;AI-generated content may be incorrect.">
            <a:extLst>
              <a:ext uri="{FF2B5EF4-FFF2-40B4-BE49-F238E27FC236}">
                <a16:creationId xmlns:a16="http://schemas.microsoft.com/office/drawing/2014/main" id="{CF29D7EB-8415-8E0D-F4BA-253B552581F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425674" y="5249962"/>
            <a:ext cx="1084289" cy="1216275"/>
          </a:xfrm>
          <a:prstGeom prst="rect">
            <a:avLst/>
          </a:prstGeom>
        </p:spPr>
      </p:pic>
      <p:pic>
        <p:nvPicPr>
          <p:cNvPr id="45" name="Picture 44" descr="A person in a suit&#10;&#10;AI-generated content may be incorrect.">
            <a:extLst>
              <a:ext uri="{FF2B5EF4-FFF2-40B4-BE49-F238E27FC236}">
                <a16:creationId xmlns:a16="http://schemas.microsoft.com/office/drawing/2014/main" id="{25690C18-80E1-9ED6-6961-FF7816442626}"/>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630323" y="5249962"/>
            <a:ext cx="1058100" cy="1216275"/>
          </a:xfrm>
          <a:prstGeom prst="rect">
            <a:avLst/>
          </a:prstGeom>
        </p:spPr>
      </p:pic>
    </p:spTree>
    <p:extLst>
      <p:ext uri="{BB962C8B-B14F-4D97-AF65-F5344CB8AC3E}">
        <p14:creationId xmlns:p14="http://schemas.microsoft.com/office/powerpoint/2010/main" val="69842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109A392-2345-4816-A0D3-ADCF213AA6AF}"/>
              </a:ext>
            </a:extLst>
          </p:cNvPr>
          <p:cNvSpPr txBox="1"/>
          <p:nvPr/>
        </p:nvSpPr>
        <p:spPr>
          <a:xfrm>
            <a:off x="359210" y="1984758"/>
            <a:ext cx="4485782" cy="3733394"/>
          </a:xfrm>
          <a:prstGeom prst="rect">
            <a:avLst/>
          </a:prstGeom>
          <a:noFill/>
        </p:spPr>
        <p:txBody>
          <a:bodyPr wrap="square" rtlCol="0">
            <a:spAutoFit/>
          </a:bodyPr>
          <a:lstStyle/>
          <a:p>
            <a:pPr defTabSz="239976"/>
            <a:r>
              <a:rPr lang="en-US" sz="1333" dirty="0">
                <a:solidFill>
                  <a:schemeClr val="bg1"/>
                </a:solidFill>
                <a:latin typeface="Montserrat Medium" pitchFamily="2" charset="0"/>
                <a:ea typeface="Open Sans Light" panose="020B0306030504020204" pitchFamily="34" charset="0"/>
                <a:cs typeface="Open Sans Light" panose="020B0306030504020204" pitchFamily="34" charset="0"/>
              </a:rPr>
              <a:t>The PD Core has a variety of professional </a:t>
            </a:r>
            <a:r>
              <a:rPr lang="en-US" sz="1333" dirty="0">
                <a:latin typeface="Montserrat Medium" pitchFamily="2" charset="0"/>
                <a:ea typeface="Open Sans Light" panose="020B0306030504020204" pitchFamily="34" charset="0"/>
                <a:cs typeface="Open Sans Light" panose="020B0306030504020204" pitchFamily="34" charset="0"/>
              </a:rPr>
              <a:t>development initiatives underway:</a:t>
            </a:r>
          </a:p>
          <a:p>
            <a:pPr defTabSz="239976">
              <a:lnSpc>
                <a:spcPct val="150000"/>
              </a:lnSpc>
            </a:pPr>
            <a:endParaRPr lang="en-US" sz="667"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Monthly Professional Development Seminar Series for Clinician-Scientists </a:t>
            </a:r>
            <a:endParaRPr lang="en-US" sz="1333"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endParaRPr lang="en-US" sz="1333"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Hot Topics  </a:t>
            </a:r>
            <a:r>
              <a:rPr lang="en-US" sz="1333" spc="-100" dirty="0">
                <a:latin typeface="Montserrat Medium" pitchFamily="2" charset="0"/>
                <a:ea typeface="Open Sans Light" panose="020B0306030504020204" pitchFamily="34" charset="0"/>
                <a:cs typeface="Open Sans Light" panose="020B0306030504020204" pitchFamily="34" charset="0"/>
              </a:rPr>
              <a:t>(i.e. Nature Portfolio guest speaker,  Dr. Shirley, on Scientific Writing)</a:t>
            </a:r>
          </a:p>
          <a:p>
            <a:pPr marL="228577" indent="-228577" defTabSz="239976">
              <a:buFont typeface="Arial" panose="020B0604020202020204" pitchFamily="34" charset="0"/>
              <a:buChar char="•"/>
            </a:pPr>
            <a:endParaRPr lang="en-US" sz="1333"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Mini-Series: </a:t>
            </a:r>
            <a:r>
              <a:rPr lang="en-US" sz="1333" spc="-100" dirty="0">
                <a:latin typeface="Montserrat Medium" pitchFamily="2" charset="0"/>
                <a:ea typeface="Open Sans Light" panose="020B0306030504020204" pitchFamily="34" charset="0"/>
                <a:cs typeface="Open Sans Light" panose="020B0306030504020204" pitchFamily="34" charset="0"/>
              </a:rPr>
              <a:t>Community Based Participatory Research (coming this fall), Roles of the Research Team, Research Design Methodologies </a:t>
            </a:r>
          </a:p>
          <a:p>
            <a:pPr marL="228577" indent="-228577" defTabSz="239976">
              <a:buFont typeface="Arial" panose="020B0604020202020204" pitchFamily="34" charset="0"/>
              <a:buChar char="•"/>
            </a:pPr>
            <a:endParaRPr lang="en-US" sz="1333"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Mentorship Training MD/PhD </a:t>
            </a:r>
          </a:p>
          <a:p>
            <a:pPr marL="228577" indent="-228577" defTabSz="239976">
              <a:buFont typeface="Arial" panose="020B0604020202020204" pitchFamily="34" charset="0"/>
              <a:buChar char="•"/>
            </a:pPr>
            <a:endParaRPr lang="en-US" sz="1333" u="sng"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iSCORE CRC Training</a:t>
            </a:r>
          </a:p>
          <a:p>
            <a:pPr marL="228577" indent="-228577" defTabSz="239976">
              <a:buFont typeface="Arial" panose="020B0604020202020204" pitchFamily="34" charset="0"/>
              <a:buChar char="•"/>
            </a:pPr>
            <a:endParaRPr lang="en-US" sz="1333" u="sng" spc="-100" dirty="0">
              <a:latin typeface="Montserrat Medium" pitchFamily="2" charset="0"/>
              <a:ea typeface="Open Sans Light" panose="020B0306030504020204" pitchFamily="34" charset="0"/>
              <a:cs typeface="Open Sans Light" panose="020B0306030504020204" pitchFamily="34" charset="0"/>
            </a:endParaRPr>
          </a:p>
          <a:p>
            <a:pPr marL="228577" indent="-228577" defTabSz="239976">
              <a:buFont typeface="Arial" panose="020B0604020202020204" pitchFamily="34" charset="0"/>
              <a:buChar char="•"/>
            </a:pPr>
            <a:r>
              <a:rPr lang="en-US" sz="1333" b="1" spc="-100" dirty="0">
                <a:latin typeface="Montserrat Medium" pitchFamily="2" charset="0"/>
                <a:ea typeface="Open Sans Light" panose="020B0306030504020204" pitchFamily="34" charset="0"/>
                <a:cs typeface="Open Sans Light" panose="020B0306030504020204" pitchFamily="34" charset="0"/>
              </a:rPr>
              <a:t>Nature Masterclasses Subscription</a:t>
            </a:r>
            <a:endParaRPr lang="ru-RU" sz="1333" b="1" spc="-100" dirty="0">
              <a:latin typeface="Montserrat Medium" pitchFamily="2" charset="0"/>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47841E0B-C1AA-4108-B413-B38A9F76EBD4}"/>
              </a:ext>
            </a:extLst>
          </p:cNvPr>
          <p:cNvSpPr txBox="1"/>
          <p:nvPr/>
        </p:nvSpPr>
        <p:spPr>
          <a:xfrm>
            <a:off x="359210" y="359821"/>
            <a:ext cx="4485783" cy="1528367"/>
          </a:xfrm>
          <a:prstGeom prst="rect">
            <a:avLst/>
          </a:prstGeom>
          <a:noFill/>
        </p:spPr>
        <p:txBody>
          <a:bodyPr wrap="square" rtlCol="0">
            <a:spAutoFit/>
          </a:bodyPr>
          <a:lstStyle/>
          <a:p>
            <a:r>
              <a:rPr lang="en-US" sz="4666" dirty="0">
                <a:latin typeface="Montserrat ExtraBold" panose="00000900000000000000" pitchFamily="50" charset="0"/>
                <a:ea typeface="Roboto Black" panose="02000000000000000000" pitchFamily="2" charset="0"/>
                <a:cs typeface="Open Sans Light" panose="020B0306030504020204" pitchFamily="34" charset="0"/>
              </a:rPr>
              <a:t>Professional Development</a:t>
            </a:r>
            <a:endParaRPr lang="ru-RU" sz="4666" dirty="0">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27" name="Picture Placeholder 26" descr="A person smiling at camera&#10;&#10;AI-generated content may be incorrect.">
            <a:extLst>
              <a:ext uri="{FF2B5EF4-FFF2-40B4-BE49-F238E27FC236}">
                <a16:creationId xmlns:a16="http://schemas.microsoft.com/office/drawing/2014/main" id="{9100A3FB-1499-B168-69B4-24D97D7DCD45}"/>
              </a:ext>
            </a:extLst>
          </p:cNvPr>
          <p:cNvPicPr>
            <a:picLocks noGrp="1" noChangeAspect="1"/>
          </p:cNvPicPr>
          <p:nvPr>
            <p:ph type="pic" sz="quarter" idx="20"/>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31" name="Picture Placeholder 30" descr="A person in a white coat&#10;&#10;AI-generated content may be incorrect.">
            <a:extLst>
              <a:ext uri="{FF2B5EF4-FFF2-40B4-BE49-F238E27FC236}">
                <a16:creationId xmlns:a16="http://schemas.microsoft.com/office/drawing/2014/main" id="{D2B7E266-8F46-98D5-E2D1-3F8D98243CB3}"/>
              </a:ext>
            </a:extLst>
          </p:cNvPr>
          <p:cNvPicPr>
            <a:picLocks noGrp="1" noChangeAspect="1"/>
          </p:cNvPicPr>
          <p:nvPr>
            <p:ph type="pic" sz="quarter" idx="22"/>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23" name="Picture Placeholder 22" descr="A group of doctors having a discussion&#10;&#10;AI-generated content may be incorrect.">
            <a:extLst>
              <a:ext uri="{FF2B5EF4-FFF2-40B4-BE49-F238E27FC236}">
                <a16:creationId xmlns:a16="http://schemas.microsoft.com/office/drawing/2014/main" id="{6B0783E7-315C-3CB3-E7EB-5FFE7DCD2B45}"/>
              </a:ext>
            </a:extLst>
          </p:cNvPr>
          <p:cNvPicPr>
            <a:picLocks noGrp="1" noChangeAspect="1"/>
          </p:cNvPicPr>
          <p:nvPr>
            <p:ph type="pic" sz="quarter" idx="23"/>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16" name="Picture Placeholder 15" descr="A person using a microscope&#10;&#10;AI-generated content may be incorrect.">
            <a:extLst>
              <a:ext uri="{FF2B5EF4-FFF2-40B4-BE49-F238E27FC236}">
                <a16:creationId xmlns:a16="http://schemas.microsoft.com/office/drawing/2014/main" id="{174DFBF6-B145-FA4E-3412-CFF006CB7B10}"/>
              </a:ext>
            </a:extLst>
          </p:cNvPr>
          <p:cNvPicPr>
            <a:picLocks noGrp="1" noChangeAspect="1"/>
          </p:cNvPicPr>
          <p:nvPr>
            <p:ph type="pic" sz="quarter" idx="25"/>
          </p:nvPr>
        </p:nvPicPr>
        <p:blipFill>
          <a:blip r:embed="rId8"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12" name="Picture Placeholder 11" descr="A drop of blood on a glass plate&#10;&#10;AI-generated content may be incorrect.">
            <a:extLst>
              <a:ext uri="{FF2B5EF4-FFF2-40B4-BE49-F238E27FC236}">
                <a16:creationId xmlns:a16="http://schemas.microsoft.com/office/drawing/2014/main" id="{B25E10AB-5F9C-3678-39C6-8B6B28F3B986}"/>
              </a:ext>
            </a:extLst>
          </p:cNvPr>
          <p:cNvPicPr>
            <a:picLocks noGrp="1" noChangeAspect="1"/>
          </p:cNvPicPr>
          <p:nvPr>
            <p:ph type="pic" sz="quarter" idx="26"/>
          </p:nvPr>
        </p:nvPicPr>
        <p:blipFill>
          <a:blip r:embed="rId10" cstate="screen">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8" name="Picture Placeholder 7" descr="A person and person in lab coats&#10;&#10;AI-generated content may be incorrect.">
            <a:extLst>
              <a:ext uri="{FF2B5EF4-FFF2-40B4-BE49-F238E27FC236}">
                <a16:creationId xmlns:a16="http://schemas.microsoft.com/office/drawing/2014/main" id="{18D08FA1-7719-4B1F-45C6-186E33658EE3}"/>
              </a:ext>
            </a:extLst>
          </p:cNvPr>
          <p:cNvPicPr>
            <a:picLocks noGrp="1" noChangeAspect="1"/>
          </p:cNvPicPr>
          <p:nvPr>
            <p:ph type="pic" sz="quarter" idx="27"/>
          </p:nvPr>
        </p:nvPicPr>
        <p:blipFill>
          <a:blip r:embed="rId12" cstate="screen">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4" name="Picture Placeholder 3" descr="A mannequin in a hospital bed&#10;&#10;AI-generated content may be incorrect.">
            <a:extLst>
              <a:ext uri="{FF2B5EF4-FFF2-40B4-BE49-F238E27FC236}">
                <a16:creationId xmlns:a16="http://schemas.microsoft.com/office/drawing/2014/main" id="{8A5FC54E-C325-1290-7DBF-6A27C5D5B795}"/>
              </a:ext>
            </a:extLst>
          </p:cNvPr>
          <p:cNvPicPr>
            <a:picLocks noGrp="1" noChangeAspect="1"/>
          </p:cNvPicPr>
          <p:nvPr>
            <p:ph type="pic" sz="quarter" idx="28"/>
          </p:nvPr>
        </p:nvPicPr>
        <p:blipFill>
          <a:blip r:embed="rId14" cstate="screen">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29" name="Picture Placeholder 28" descr="Close-up of a microscope&#10;&#10;AI-generated content may be incorrect.">
            <a:extLst>
              <a:ext uri="{FF2B5EF4-FFF2-40B4-BE49-F238E27FC236}">
                <a16:creationId xmlns:a16="http://schemas.microsoft.com/office/drawing/2014/main" id="{5EFA1B96-D9DF-86DE-2597-5D3BF8D9C72D}"/>
              </a:ext>
            </a:extLst>
          </p:cNvPr>
          <p:cNvPicPr>
            <a:picLocks noGrp="1" noChangeAspect="1"/>
          </p:cNvPicPr>
          <p:nvPr>
            <p:ph type="pic" sz="quarter" idx="21"/>
          </p:nvPr>
        </p:nvPicPr>
        <p:blipFill>
          <a:blip r:embed="rId16" cstate="screen">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a:ext>
            </a:extLst>
          </a:blip>
          <a:srcRect/>
          <a:stretch>
            <a:fillRect/>
          </a:stretch>
        </p:blipFill>
        <p:spPr/>
      </p:pic>
      <p:pic>
        <p:nvPicPr>
          <p:cNvPr id="25" name="Picture Placeholder 24" descr="A person and person in white lab coats&#10;&#10;AI-generated content may be incorrect.">
            <a:extLst>
              <a:ext uri="{FF2B5EF4-FFF2-40B4-BE49-F238E27FC236}">
                <a16:creationId xmlns:a16="http://schemas.microsoft.com/office/drawing/2014/main" id="{41DE4169-4616-6433-1EC3-D57E4A49CC4A}"/>
              </a:ext>
            </a:extLst>
          </p:cNvPr>
          <p:cNvPicPr>
            <a:picLocks noGrp="1" noChangeAspect="1"/>
          </p:cNvPicPr>
          <p:nvPr>
            <p:ph type="pic" sz="quarter" idx="24"/>
          </p:nvPr>
        </p:nvPicPr>
        <p:blipFill>
          <a:blip r:embed="rId18" cstate="screen">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41" name="TextBox 40">
            <a:extLst>
              <a:ext uri="{FF2B5EF4-FFF2-40B4-BE49-F238E27FC236}">
                <a16:creationId xmlns:a16="http://schemas.microsoft.com/office/drawing/2014/main" id="{5E3FC1D0-CE93-45A6-BFCF-A749336716A3}"/>
              </a:ext>
            </a:extLst>
          </p:cNvPr>
          <p:cNvSpPr txBox="1"/>
          <p:nvPr/>
        </p:nvSpPr>
        <p:spPr>
          <a:xfrm>
            <a:off x="5307663" y="52093"/>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S</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2" name="TextBox 41">
            <a:extLst>
              <a:ext uri="{FF2B5EF4-FFF2-40B4-BE49-F238E27FC236}">
                <a16:creationId xmlns:a16="http://schemas.microsoft.com/office/drawing/2014/main" id="{9B20EC78-0B5F-4843-8D68-BDFFB2114D4D}"/>
              </a:ext>
            </a:extLst>
          </p:cNvPr>
          <p:cNvSpPr txBox="1"/>
          <p:nvPr/>
        </p:nvSpPr>
        <p:spPr>
          <a:xfrm>
            <a:off x="7636625" y="52093"/>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E</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3" name="TextBox 42">
            <a:extLst>
              <a:ext uri="{FF2B5EF4-FFF2-40B4-BE49-F238E27FC236}">
                <a16:creationId xmlns:a16="http://schemas.microsoft.com/office/drawing/2014/main" id="{9747B282-F0E3-42DD-A092-D0BBDC9845BC}"/>
              </a:ext>
            </a:extLst>
          </p:cNvPr>
          <p:cNvSpPr txBox="1"/>
          <p:nvPr/>
        </p:nvSpPr>
        <p:spPr>
          <a:xfrm>
            <a:off x="9965588" y="52093"/>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M</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4" name="TextBox 43">
            <a:extLst>
              <a:ext uri="{FF2B5EF4-FFF2-40B4-BE49-F238E27FC236}">
                <a16:creationId xmlns:a16="http://schemas.microsoft.com/office/drawing/2014/main" id="{0AF81FAD-2409-44CE-B1FD-2F12F55A8CBF}"/>
              </a:ext>
            </a:extLst>
          </p:cNvPr>
          <p:cNvSpPr txBox="1"/>
          <p:nvPr/>
        </p:nvSpPr>
        <p:spPr>
          <a:xfrm>
            <a:off x="5307663" y="2372464"/>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I</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5" name="TextBox 44">
            <a:extLst>
              <a:ext uri="{FF2B5EF4-FFF2-40B4-BE49-F238E27FC236}">
                <a16:creationId xmlns:a16="http://schemas.microsoft.com/office/drawing/2014/main" id="{C52AFA6D-B5A5-46D9-9974-8F17C138A1F5}"/>
              </a:ext>
            </a:extLst>
          </p:cNvPr>
          <p:cNvSpPr txBox="1"/>
          <p:nvPr/>
        </p:nvSpPr>
        <p:spPr>
          <a:xfrm>
            <a:off x="7636625" y="2372464"/>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N</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6" name="TextBox 45">
            <a:extLst>
              <a:ext uri="{FF2B5EF4-FFF2-40B4-BE49-F238E27FC236}">
                <a16:creationId xmlns:a16="http://schemas.microsoft.com/office/drawing/2014/main" id="{AD7F034F-120B-46C4-B2EF-E0B0088E6DFF}"/>
              </a:ext>
            </a:extLst>
          </p:cNvPr>
          <p:cNvSpPr txBox="1"/>
          <p:nvPr/>
        </p:nvSpPr>
        <p:spPr>
          <a:xfrm>
            <a:off x="9965588" y="2372464"/>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A</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7" name="TextBox 46">
            <a:extLst>
              <a:ext uri="{FF2B5EF4-FFF2-40B4-BE49-F238E27FC236}">
                <a16:creationId xmlns:a16="http://schemas.microsoft.com/office/drawing/2014/main" id="{C7ACE4DB-6852-424D-BF9A-7EC9CBAD41F4}"/>
              </a:ext>
            </a:extLst>
          </p:cNvPr>
          <p:cNvSpPr txBox="1"/>
          <p:nvPr/>
        </p:nvSpPr>
        <p:spPr>
          <a:xfrm>
            <a:off x="5307663" y="4692835"/>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R</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8" name="TextBox 47">
            <a:extLst>
              <a:ext uri="{FF2B5EF4-FFF2-40B4-BE49-F238E27FC236}">
                <a16:creationId xmlns:a16="http://schemas.microsoft.com/office/drawing/2014/main" id="{6B568F94-802A-4319-BF11-0FA49C55A9D0}"/>
              </a:ext>
            </a:extLst>
          </p:cNvPr>
          <p:cNvSpPr txBox="1"/>
          <p:nvPr/>
        </p:nvSpPr>
        <p:spPr>
          <a:xfrm>
            <a:off x="7636625" y="4692835"/>
            <a:ext cx="2225469" cy="2143985"/>
          </a:xfrm>
          <a:prstGeom prst="rect">
            <a:avLst/>
          </a:prstGeom>
          <a:noFill/>
        </p:spPr>
        <p:txBody>
          <a:bodyPr wrap="square" rtlCol="0">
            <a:spAutoFit/>
          </a:bodyPr>
          <a:lstStyle/>
          <a:p>
            <a:pPr algn="ctr"/>
            <a:r>
              <a:rPr lang="en-US" sz="13332"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S</a:t>
            </a:r>
            <a:endParaRPr lang="ru-RU" sz="13332"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9" name="TextBox 48">
            <a:extLst>
              <a:ext uri="{FF2B5EF4-FFF2-40B4-BE49-F238E27FC236}">
                <a16:creationId xmlns:a16="http://schemas.microsoft.com/office/drawing/2014/main" id="{C91770AF-A7D1-4B6A-8642-6B0EC3915643}"/>
              </a:ext>
            </a:extLst>
          </p:cNvPr>
          <p:cNvSpPr txBox="1"/>
          <p:nvPr/>
        </p:nvSpPr>
        <p:spPr>
          <a:xfrm>
            <a:off x="9960049" y="5041595"/>
            <a:ext cx="2225469" cy="1446550"/>
          </a:xfrm>
          <a:prstGeom prst="rect">
            <a:avLst/>
          </a:prstGeom>
          <a:noFill/>
        </p:spPr>
        <p:txBody>
          <a:bodyPr wrap="square" rtlCol="0">
            <a:spAutoFit/>
          </a:bodyPr>
          <a:lstStyle/>
          <a:p>
            <a:pPr algn="ctr"/>
            <a:r>
              <a:rPr lang="en-US" sz="44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sym typeface="Wingdings" panose="05000000000000000000" pitchFamily="2" charset="2"/>
              </a:rPr>
              <a:t>and more</a:t>
            </a:r>
            <a:endParaRPr lang="ru-RU" sz="44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34" name="TextBox 33">
            <a:extLst>
              <a:ext uri="{FF2B5EF4-FFF2-40B4-BE49-F238E27FC236}">
                <a16:creationId xmlns:a16="http://schemas.microsoft.com/office/drawing/2014/main" id="{E1033AD1-9132-B845-08B6-A21B844C4F6E}"/>
              </a:ext>
            </a:extLst>
          </p:cNvPr>
          <p:cNvSpPr txBox="1"/>
          <p:nvPr/>
        </p:nvSpPr>
        <p:spPr>
          <a:xfrm>
            <a:off x="792202" y="6005935"/>
            <a:ext cx="1013653" cy="523028"/>
          </a:xfrm>
          <a:prstGeom prst="rect">
            <a:avLst/>
          </a:prstGeom>
          <a:noFill/>
        </p:spPr>
        <p:txBody>
          <a:bodyPr wrap="square">
            <a:spAutoFit/>
          </a:bodyPr>
          <a:lstStyle/>
          <a:p>
            <a:pPr algn="ctr"/>
            <a:r>
              <a:rPr lang="en-US" sz="933" dirty="0">
                <a:latin typeface="Montserrat" pitchFamily="2" charset="0"/>
              </a:rPr>
              <a:t>Registered Users</a:t>
            </a:r>
          </a:p>
          <a:p>
            <a:pPr algn="ctr"/>
            <a:r>
              <a:rPr lang="en-US" sz="933" dirty="0">
                <a:solidFill>
                  <a:srgbClr val="AD0000"/>
                </a:solidFill>
                <a:latin typeface="Montserrat" pitchFamily="2" charset="0"/>
              </a:rPr>
              <a:t>125</a:t>
            </a:r>
            <a:endParaRPr lang="en-US" sz="800" dirty="0">
              <a:latin typeface="Montserrat" pitchFamily="2" charset="0"/>
            </a:endParaRPr>
          </a:p>
        </p:txBody>
      </p:sp>
      <p:pic>
        <p:nvPicPr>
          <p:cNvPr id="35" name="Picture 34" descr="A black and white logo&#10;&#10;Description automatically generated">
            <a:extLst>
              <a:ext uri="{FF2B5EF4-FFF2-40B4-BE49-F238E27FC236}">
                <a16:creationId xmlns:a16="http://schemas.microsoft.com/office/drawing/2014/main" id="{CC5074A9-40B1-BED2-65D8-C565292613F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138536" y="5815086"/>
            <a:ext cx="320985" cy="199723"/>
          </a:xfrm>
          <a:prstGeom prst="rect">
            <a:avLst/>
          </a:prstGeom>
        </p:spPr>
      </p:pic>
      <p:sp>
        <p:nvSpPr>
          <p:cNvPr id="36" name="TextBox 35">
            <a:extLst>
              <a:ext uri="{FF2B5EF4-FFF2-40B4-BE49-F238E27FC236}">
                <a16:creationId xmlns:a16="http://schemas.microsoft.com/office/drawing/2014/main" id="{332CA239-59C6-B762-D3D6-8D80333B2961}"/>
              </a:ext>
            </a:extLst>
          </p:cNvPr>
          <p:cNvSpPr txBox="1"/>
          <p:nvPr/>
        </p:nvSpPr>
        <p:spPr>
          <a:xfrm>
            <a:off x="2060674" y="6005812"/>
            <a:ext cx="1013653" cy="523028"/>
          </a:xfrm>
          <a:prstGeom prst="rect">
            <a:avLst/>
          </a:prstGeom>
          <a:noFill/>
        </p:spPr>
        <p:txBody>
          <a:bodyPr wrap="square">
            <a:spAutoFit/>
          </a:bodyPr>
          <a:lstStyle/>
          <a:p>
            <a:pPr algn="ctr"/>
            <a:r>
              <a:rPr lang="en-US" sz="933" dirty="0">
                <a:latin typeface="Montserrat" pitchFamily="2" charset="0"/>
              </a:rPr>
              <a:t>Modules</a:t>
            </a:r>
          </a:p>
          <a:p>
            <a:pPr algn="ctr"/>
            <a:r>
              <a:rPr lang="en-US" sz="933" dirty="0">
                <a:latin typeface="Montserrat" pitchFamily="2" charset="0"/>
              </a:rPr>
              <a:t>Started</a:t>
            </a:r>
          </a:p>
          <a:p>
            <a:pPr algn="ctr"/>
            <a:r>
              <a:rPr lang="en-US" sz="933" dirty="0">
                <a:solidFill>
                  <a:srgbClr val="AD0000"/>
                </a:solidFill>
                <a:latin typeface="Montserrat" pitchFamily="2" charset="0"/>
              </a:rPr>
              <a:t>130</a:t>
            </a:r>
            <a:endParaRPr lang="en-US" sz="800" dirty="0">
              <a:latin typeface="Montserrat" pitchFamily="2" charset="0"/>
            </a:endParaRPr>
          </a:p>
        </p:txBody>
      </p:sp>
      <p:pic>
        <p:nvPicPr>
          <p:cNvPr id="37" name="Picture 36" descr="A black and white logo&#10;&#10;Description automatically generated">
            <a:extLst>
              <a:ext uri="{FF2B5EF4-FFF2-40B4-BE49-F238E27FC236}">
                <a16:creationId xmlns:a16="http://schemas.microsoft.com/office/drawing/2014/main" id="{4D3527CB-082D-5222-8D89-1A9DC93267D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407008" y="5806090"/>
            <a:ext cx="320985" cy="199723"/>
          </a:xfrm>
          <a:prstGeom prst="rect">
            <a:avLst/>
          </a:prstGeom>
        </p:spPr>
      </p:pic>
    </p:spTree>
    <p:extLst>
      <p:ext uri="{BB962C8B-B14F-4D97-AF65-F5344CB8AC3E}">
        <p14:creationId xmlns:p14="http://schemas.microsoft.com/office/powerpoint/2010/main" val="123260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22213-89A5-C264-6250-7462C72AF6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96FC91-C401-A91C-0455-B9046B98DF84}"/>
              </a:ext>
            </a:extLst>
          </p:cNvPr>
          <p:cNvSpPr/>
          <p:nvPr/>
        </p:nvSpPr>
        <p:spPr>
          <a:xfrm>
            <a:off x="0" y="1981200"/>
            <a:ext cx="12268200" cy="11260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76ACE-14ED-17CC-2107-B0B034050A23}"/>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cap="none" dirty="0">
                <a:solidFill>
                  <a:srgbClr val="AD0000"/>
                </a:solidFill>
                <a:latin typeface="Arial" panose="020B0604020202020204" pitchFamily="34" charset="0"/>
                <a:cs typeface="Arial" panose="020B0604020202020204" pitchFamily="34" charset="0"/>
              </a:rPr>
              <a:t>(LCTRC)</a:t>
            </a:r>
            <a:endParaRPr lang="en-US" dirty="0">
              <a:solidFill>
                <a:srgbClr val="AD0000"/>
              </a:solidFill>
            </a:endParaRPr>
          </a:p>
        </p:txBody>
      </p:sp>
      <p:sp>
        <p:nvSpPr>
          <p:cNvPr id="3" name="Text Placeholder 2">
            <a:extLst>
              <a:ext uri="{FF2B5EF4-FFF2-40B4-BE49-F238E27FC236}">
                <a16:creationId xmlns:a16="http://schemas.microsoft.com/office/drawing/2014/main" id="{249E0747-8057-ECC2-3F81-D021F942521A}"/>
              </a:ext>
            </a:extLst>
          </p:cNvPr>
          <p:cNvSpPr>
            <a:spLocks noGrp="1"/>
          </p:cNvSpPr>
          <p:nvPr>
            <p:ph type="body" sz="quarter" idx="10"/>
          </p:nvPr>
        </p:nvSpPr>
        <p:spPr>
          <a:xfrm>
            <a:off x="786804" y="2187787"/>
            <a:ext cx="11100396" cy="3637280"/>
          </a:xfrm>
        </p:spPr>
        <p:txBody>
          <a:bodyPr>
            <a:normAutofit/>
          </a:bodyPr>
          <a:lstStyle/>
          <a:p>
            <a:r>
              <a:rPr lang="en-US" sz="2000" b="1" dirty="0">
                <a:solidFill>
                  <a:schemeClr val="bg1"/>
                </a:solidFill>
                <a:effectLst/>
                <a:latin typeface="Lato" panose="020F0502020204030203" pitchFamily="34" charset="0"/>
                <a:cs typeface="Arial" panose="020B0604020202020204" pitchFamily="34" charset="0"/>
              </a:rPr>
              <a:t>VISION: </a:t>
            </a:r>
            <a:r>
              <a:rPr lang="en-US" sz="2000" dirty="0">
                <a:solidFill>
                  <a:schemeClr val="bg1"/>
                </a:solidFill>
                <a:effectLst/>
                <a:latin typeface="Lato" panose="020F0502020204030203" pitchFamily="34" charset="0"/>
                <a:cs typeface="Arial" panose="020B0604020202020204" pitchFamily="34" charset="0"/>
              </a:rPr>
              <a:t>Build a</a:t>
            </a:r>
            <a:r>
              <a:rPr lang="en-US" sz="2000" dirty="0">
                <a:solidFill>
                  <a:schemeClr val="bg1"/>
                </a:solidFill>
                <a:latin typeface="Lato" panose="020F0502020204030203" pitchFamily="34" charset="0"/>
                <a:cs typeface="Arial" panose="020B0604020202020204" pitchFamily="34" charset="0"/>
              </a:rPr>
              <a:t> </a:t>
            </a:r>
            <a:r>
              <a:rPr lang="en-US" sz="2000" b="1" dirty="0">
                <a:solidFill>
                  <a:schemeClr val="bg1"/>
                </a:solidFill>
                <a:latin typeface="Lato" panose="020F0502020204030203" pitchFamily="34" charset="0"/>
                <a:cs typeface="Arial" panose="020B0604020202020204" pitchFamily="34" charset="0"/>
              </a:rPr>
              <a:t>high </a:t>
            </a:r>
            <a:r>
              <a:rPr lang="en-US" sz="2000" b="1" dirty="0">
                <a:solidFill>
                  <a:schemeClr val="bg1"/>
                </a:solidFill>
                <a:effectLst/>
                <a:latin typeface="Lato" panose="020F0502020204030203" pitchFamily="34" charset="0"/>
                <a:cs typeface="Arial" panose="020B0604020202020204" pitchFamily="34" charset="0"/>
              </a:rPr>
              <a:t>impact and durable </a:t>
            </a:r>
            <a:r>
              <a:rPr lang="en-US" sz="2000" dirty="0">
                <a:solidFill>
                  <a:schemeClr val="bg1"/>
                </a:solidFill>
                <a:effectLst/>
                <a:latin typeface="Lato" panose="020F0502020204030203" pitchFamily="34" charset="0"/>
                <a:cs typeface="Arial" panose="020B0604020202020204" pitchFamily="34" charset="0"/>
              </a:rPr>
              <a:t>Clinical and Translational research program at the University of Louisville (UofL) to improve the health of Kentucky communities. </a:t>
            </a:r>
          </a:p>
          <a:p>
            <a:endParaRPr lang="en-US" sz="1800" dirty="0">
              <a:latin typeface="Lato" panose="020F0502020204030203" pitchFamily="34" charset="0"/>
            </a:endParaRPr>
          </a:p>
          <a:p>
            <a:endParaRPr lang="en-US" sz="900" b="1" dirty="0">
              <a:solidFill>
                <a:srgbClr val="AD0000"/>
              </a:solidFill>
              <a:effectLst/>
              <a:latin typeface="Lato" panose="020F0502020204030203" pitchFamily="34" charset="0"/>
            </a:endParaRPr>
          </a:p>
          <a:p>
            <a:r>
              <a:rPr lang="en-US" sz="1800" b="1" dirty="0">
                <a:solidFill>
                  <a:srgbClr val="AD0000"/>
                </a:solidFill>
                <a:effectLst/>
                <a:latin typeface="Lato" panose="020F0502020204030203" pitchFamily="34" charset="0"/>
              </a:rPr>
              <a:t>Impact:</a:t>
            </a:r>
            <a:endParaRPr lang="en-US" sz="1800" dirty="0">
              <a:solidFill>
                <a:srgbClr val="AD0000"/>
              </a:solidFill>
              <a:effectLst/>
              <a:latin typeface="Lato" panose="020F0502020204030203" pitchFamily="34" charset="0"/>
            </a:endParaRPr>
          </a:p>
          <a:p>
            <a:pPr marL="457200" indent="-457200">
              <a:lnSpc>
                <a:spcPct val="150000"/>
              </a:lnSpc>
              <a:buFont typeface="+mj-lt"/>
              <a:buAutoNum type="arabicPeriod"/>
            </a:pPr>
            <a:r>
              <a:rPr lang="en-US" sz="1600" dirty="0">
                <a:latin typeface="Lato" panose="020F0502020204030203" pitchFamily="34" charset="0"/>
              </a:rPr>
              <a:t>B</a:t>
            </a:r>
            <a:r>
              <a:rPr lang="en-US" sz="1600" dirty="0">
                <a:effectLst/>
                <a:latin typeface="Lato" panose="020F0502020204030203" pitchFamily="34" charset="0"/>
              </a:rPr>
              <a:t>uild and </a:t>
            </a:r>
            <a:r>
              <a:rPr lang="en-US" sz="1600" dirty="0">
                <a:latin typeface="Lato" panose="020F0502020204030203" pitchFamily="34" charset="0"/>
              </a:rPr>
              <a:t>grow</a:t>
            </a:r>
            <a:r>
              <a:rPr lang="en-US" sz="1600" dirty="0">
                <a:effectLst/>
                <a:latin typeface="Lato" panose="020F0502020204030203" pitchFamily="34" charset="0"/>
              </a:rPr>
              <a:t> an integrated clinical &amp; translational research program</a:t>
            </a:r>
            <a:r>
              <a:rPr lang="en-US" sz="1600" dirty="0">
                <a:latin typeface="Lato" panose="020F0502020204030203" pitchFamily="34" charset="0"/>
              </a:rPr>
              <a:t>,</a:t>
            </a:r>
            <a:r>
              <a:rPr lang="en-US" sz="1600" dirty="0">
                <a:effectLst/>
                <a:latin typeface="Lato" panose="020F0502020204030203" pitchFamily="34" charset="0"/>
              </a:rPr>
              <a:t> </a:t>
            </a:r>
            <a:r>
              <a:rPr lang="en-US" sz="1600" dirty="0">
                <a:latin typeface="Lato" panose="020F0502020204030203" pitchFamily="34" charset="0"/>
              </a:rPr>
              <a:t>single</a:t>
            </a:r>
            <a:r>
              <a:rPr lang="en-US" sz="1600" dirty="0">
                <a:effectLst/>
                <a:latin typeface="Lato" panose="020F0502020204030203" pitchFamily="34" charset="0"/>
              </a:rPr>
              <a:t> point of access to research resources</a:t>
            </a:r>
            <a:endParaRPr lang="en-US" sz="1600" dirty="0">
              <a:latin typeface="Lato" panose="020F0502020204030203" pitchFamily="34" charset="0"/>
            </a:endParaRPr>
          </a:p>
          <a:p>
            <a:pPr marL="457200" indent="-457200">
              <a:lnSpc>
                <a:spcPct val="150000"/>
              </a:lnSpc>
              <a:buFont typeface="+mj-lt"/>
              <a:buAutoNum type="arabicPeriod"/>
            </a:pPr>
            <a:r>
              <a:rPr lang="en-US" sz="1600" dirty="0">
                <a:latin typeface="Lato" panose="020F0502020204030203" pitchFamily="34" charset="0"/>
              </a:rPr>
              <a:t>Develop and encourage</a:t>
            </a:r>
            <a:r>
              <a:rPr lang="en-US" sz="1600" dirty="0">
                <a:effectLst/>
                <a:latin typeface="Lato" panose="020F0502020204030203" pitchFamily="34" charset="0"/>
              </a:rPr>
              <a:t> community participation at all stages of clinical and translational research</a:t>
            </a:r>
            <a:endParaRPr lang="en-US" sz="1600" dirty="0">
              <a:latin typeface="Lato" panose="020F0502020204030203" pitchFamily="34" charset="0"/>
            </a:endParaRPr>
          </a:p>
          <a:p>
            <a:pPr marL="457200" indent="-457200">
              <a:lnSpc>
                <a:spcPct val="150000"/>
              </a:lnSpc>
              <a:buFont typeface="+mj-lt"/>
              <a:buAutoNum type="arabicPeriod"/>
            </a:pPr>
            <a:r>
              <a:rPr lang="en-US" sz="1600" dirty="0">
                <a:latin typeface="Lato" panose="020F0502020204030203" pitchFamily="34" charset="0"/>
              </a:rPr>
              <a:t>Develop</a:t>
            </a:r>
            <a:r>
              <a:rPr lang="en-US" sz="1600" dirty="0">
                <a:effectLst/>
                <a:latin typeface="Lato" panose="020F0502020204030203" pitchFamily="34" charset="0"/>
              </a:rPr>
              <a:t> the personnel and physical infrastructure to exponentially grow clinical and translational </a:t>
            </a:r>
            <a:r>
              <a:rPr lang="en-US" sz="1600" dirty="0">
                <a:latin typeface="Lato" panose="020F0502020204030203" pitchFamily="34" charset="0"/>
              </a:rPr>
              <a:t>r</a:t>
            </a:r>
            <a:r>
              <a:rPr lang="en-US" sz="1600" dirty="0">
                <a:effectLst/>
                <a:latin typeface="Lato" panose="020F0502020204030203" pitchFamily="34" charset="0"/>
              </a:rPr>
              <a:t>esearch</a:t>
            </a:r>
          </a:p>
          <a:p>
            <a:pPr marL="285750" indent="-285750">
              <a:buFont typeface="Arial" panose="020B0604020202020204" pitchFamily="34" charset="0"/>
              <a:buChar char="•"/>
            </a:pPr>
            <a:endParaRPr lang="en-US" dirty="0">
              <a:latin typeface="Lato"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5A5AEE97-FD5D-A3F6-8C77-A5EDC4AB4AB1}"/>
              </a:ext>
            </a:extLst>
          </p:cNvPr>
          <p:cNvSpPr txBox="1"/>
          <p:nvPr/>
        </p:nvSpPr>
        <p:spPr>
          <a:xfrm>
            <a:off x="1555531" y="6653048"/>
            <a:ext cx="92398" cy="369332"/>
          </a:xfrm>
          <a:prstGeom prst="rect">
            <a:avLst/>
          </a:prstGeom>
          <a:noFill/>
        </p:spPr>
        <p:txBody>
          <a:bodyPr wrap="none" lIns="0" rtlCol="0">
            <a:spAutoFit/>
          </a:bodyPr>
          <a:lstStyle/>
          <a:p>
            <a:pPr algn="l"/>
            <a:endParaRPr lang="en-US" b="1" i="0"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A03BD92B-DD1F-9DEF-FCC7-11101B08865E}"/>
              </a:ext>
            </a:extLst>
          </p:cNvPr>
          <p:cNvSpPr txBox="1"/>
          <p:nvPr/>
        </p:nvSpPr>
        <p:spPr>
          <a:xfrm>
            <a:off x="2406869" y="6474372"/>
            <a:ext cx="92398" cy="369332"/>
          </a:xfrm>
          <a:prstGeom prst="rect">
            <a:avLst/>
          </a:prstGeom>
          <a:noFill/>
        </p:spPr>
        <p:txBody>
          <a:bodyPr wrap="none" lIns="0" rtlCol="0">
            <a:spAutoFit/>
          </a:bodyPr>
          <a:lstStyle/>
          <a:p>
            <a:pPr algn="l"/>
            <a:endParaRPr lang="en-US" b="1" i="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7773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олилиния: фигура 8">
            <a:extLst>
              <a:ext uri="{FF2B5EF4-FFF2-40B4-BE49-F238E27FC236}">
                <a16:creationId xmlns:a16="http://schemas.microsoft.com/office/drawing/2014/main" id="{282873F8-3360-448D-B395-824AC07EEA01}"/>
              </a:ext>
            </a:extLst>
          </p:cNvPr>
          <p:cNvSpPr/>
          <p:nvPr/>
        </p:nvSpPr>
        <p:spPr>
          <a:xfrm rot="5400000">
            <a:off x="5879001" y="545942"/>
            <a:ext cx="6857998" cy="5766120"/>
          </a:xfrm>
          <a:custGeom>
            <a:avLst/>
            <a:gdLst>
              <a:gd name="connsiteX0" fmla="*/ 6669762 w 6669762"/>
              <a:gd name="connsiteY0" fmla="*/ 0 h 10288587"/>
              <a:gd name="connsiteX1" fmla="*/ 0 w 6669762"/>
              <a:gd name="connsiteY1" fmla="*/ 0 h 10288587"/>
              <a:gd name="connsiteX2" fmla="*/ 0 w 6669762"/>
              <a:gd name="connsiteY2" fmla="*/ 10288587 h 10288587"/>
              <a:gd name="connsiteX3" fmla="*/ 6669762 w 6669762"/>
              <a:gd name="connsiteY3" fmla="*/ 10288587 h 10288587"/>
            </a:gdLst>
            <a:ahLst/>
            <a:cxnLst>
              <a:cxn ang="0">
                <a:pos x="connsiteX0" y="connsiteY0"/>
              </a:cxn>
              <a:cxn ang="0">
                <a:pos x="connsiteX1" y="connsiteY1"/>
              </a:cxn>
              <a:cxn ang="0">
                <a:pos x="connsiteX2" y="connsiteY2"/>
              </a:cxn>
              <a:cxn ang="0">
                <a:pos x="connsiteX3" y="connsiteY3"/>
              </a:cxn>
            </a:cxnLst>
            <a:rect l="l" t="t" r="r" b="b"/>
            <a:pathLst>
              <a:path w="6669762" h="10288587">
                <a:moveTo>
                  <a:pt x="6669762" y="0"/>
                </a:moveTo>
                <a:lnTo>
                  <a:pt x="0" y="0"/>
                </a:lnTo>
                <a:lnTo>
                  <a:pt x="0" y="10288587"/>
                </a:lnTo>
                <a:lnTo>
                  <a:pt x="6669762" y="10288587"/>
                </a:lnTo>
                <a:close/>
              </a:path>
            </a:pathLst>
          </a:custGeom>
          <a:solidFill>
            <a:srgbClr val="AD0000"/>
          </a:solidFill>
          <a:ln w="76200">
            <a:noFill/>
          </a:ln>
          <a:effectLst/>
        </p:spPr>
        <p:txBody>
          <a:bodyPr vert="horz" wrap="square" lIns="60951" tIns="30475" rIns="60951" bIns="30475" numCol="1" anchor="t" anchorCtr="0" compatLnSpc="1">
            <a:prstTxWarp prst="textNoShape">
              <a:avLst/>
            </a:prstTxWarp>
            <a:noAutofit/>
          </a:bodyPr>
          <a:lstStyle/>
          <a:p>
            <a:pPr marL="228577" indent="-228577" defTabSz="914309">
              <a:lnSpc>
                <a:spcPct val="90000"/>
              </a:lnSpc>
              <a:spcBef>
                <a:spcPts val="1000"/>
              </a:spcBef>
              <a:buFont typeface="Arial" panose="020B0604020202020204" pitchFamily="34" charset="0"/>
              <a:buChar char="•"/>
            </a:pPr>
            <a:endParaRPr lang="ru-RU" sz="100">
              <a:latin typeface="Calibri" panose="020F0502020204030204" pitchFamily="34" charset="0"/>
            </a:endParaRPr>
          </a:p>
        </p:txBody>
      </p:sp>
      <p:sp>
        <p:nvSpPr>
          <p:cNvPr id="14" name="TextBox 13"/>
          <p:cNvSpPr txBox="1"/>
          <p:nvPr/>
        </p:nvSpPr>
        <p:spPr>
          <a:xfrm>
            <a:off x="6862803" y="2093413"/>
            <a:ext cx="3638485" cy="810350"/>
          </a:xfrm>
          <a:prstGeom prst="rect">
            <a:avLst/>
          </a:prstGeom>
          <a:noFill/>
        </p:spPr>
        <p:txBody>
          <a:bodyPr wrap="square" rtlCol="0">
            <a:spAutoFit/>
          </a:bodyPr>
          <a:lstStyle/>
          <a:p>
            <a:r>
              <a:rPr lang="en-US" sz="4666"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Events</a:t>
            </a:r>
            <a:endParaRPr lang="ru-RU" sz="4666"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4" name="Picture Placeholder 3" descr="A stethoscope and text&#10;&#10;AI-generated content may be incorrect.">
            <a:extLst>
              <a:ext uri="{FF2B5EF4-FFF2-40B4-BE49-F238E27FC236}">
                <a16:creationId xmlns:a16="http://schemas.microsoft.com/office/drawing/2014/main" id="{75BD2B09-5D87-A9FC-563E-EAEA38948221}"/>
              </a:ext>
            </a:extLst>
          </p:cNvPr>
          <p:cNvPicPr>
            <a:picLocks noGrp="1"/>
          </p:cNvPicPr>
          <p:nvPr>
            <p:ph type="pic" sz="quarter" idx="11"/>
          </p:nvPr>
        </p:nvPicPr>
        <p:blipFill>
          <a:blip r:embed="rId2" cstate="screen">
            <a:extLst>
              <a:ext uri="{28A0092B-C50C-407E-A947-70E740481C1C}">
                <a14:useLocalDpi xmlns:a14="http://schemas.microsoft.com/office/drawing/2010/main"/>
              </a:ext>
            </a:extLst>
          </a:blip>
          <a:srcRect l="6154" r="7751"/>
          <a:stretch/>
        </p:blipFill>
        <p:spPr>
          <a:xfrm>
            <a:off x="330500" y="1500788"/>
            <a:ext cx="5875507" cy="4681831"/>
          </a:xfrm>
        </p:spPr>
      </p:pic>
      <p:sp>
        <p:nvSpPr>
          <p:cNvPr id="5" name="TextBox 4">
            <a:extLst>
              <a:ext uri="{FF2B5EF4-FFF2-40B4-BE49-F238E27FC236}">
                <a16:creationId xmlns:a16="http://schemas.microsoft.com/office/drawing/2014/main" id="{0A545CB7-1DE6-7381-4C78-096F9EED29C3}"/>
              </a:ext>
            </a:extLst>
          </p:cNvPr>
          <p:cNvSpPr txBox="1"/>
          <p:nvPr/>
        </p:nvSpPr>
        <p:spPr>
          <a:xfrm>
            <a:off x="6862803" y="3029381"/>
            <a:ext cx="4428509" cy="1851533"/>
          </a:xfrm>
          <a:prstGeom prst="rect">
            <a:avLst/>
          </a:prstGeom>
          <a:noFill/>
        </p:spPr>
        <p:txBody>
          <a:bodyPr wrap="square" rtlCol="0">
            <a:spAutoFit/>
          </a:bodyPr>
          <a:lstStyle/>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ANNUAL SYMPOSIUM</a:t>
            </a:r>
          </a:p>
          <a:p>
            <a:r>
              <a:rPr lang="en-US" sz="1333" dirty="0">
                <a:solidFill>
                  <a:schemeClr val="bg2"/>
                </a:solidFill>
                <a:latin typeface="Montserrat Medium" pitchFamily="2" charset="0"/>
                <a:ea typeface="Open Sans Light" panose="020B0306030504020204" pitchFamily="34" charset="0"/>
                <a:cs typeface="Open Sans Light" panose="020B0306030504020204" pitchFamily="34" charset="0"/>
              </a:rPr>
              <a:t>July 11, 2025</a:t>
            </a:r>
          </a:p>
          <a:p>
            <a:r>
              <a:rPr lang="en-US" sz="1333" spc="-100" dirty="0">
                <a:solidFill>
                  <a:schemeClr val="bg2"/>
                </a:solidFill>
                <a:latin typeface="Montserrat Medium" pitchFamily="2" charset="0"/>
                <a:ea typeface="Open Sans Light" panose="020B0306030504020204" pitchFamily="34" charset="0"/>
                <a:cs typeface="Open Sans Light" panose="020B0306030504020204" pitchFamily="34" charset="0"/>
              </a:rPr>
              <a:t>Women’s Health in Medicine</a:t>
            </a:r>
            <a:endParaRPr lang="ru-RU" sz="1333" spc="-100" dirty="0">
              <a:solidFill>
                <a:schemeClr val="bg2"/>
              </a:solidFill>
              <a:latin typeface="Montserrat Medium" pitchFamily="2" charset="0"/>
              <a:ea typeface="Open Sans Light" panose="020B0306030504020204" pitchFamily="34" charset="0"/>
              <a:cs typeface="Open Sans Light" panose="020B0306030504020204" pitchFamily="34" charset="0"/>
            </a:endParaRPr>
          </a:p>
          <a:p>
            <a:endPar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a:p>
            <a:endParaRPr lang="en-US" sz="1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a:p>
            <a:endPar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INSPIRE FORUM – Clinical Trials Day</a:t>
            </a:r>
          </a:p>
          <a:p>
            <a:r>
              <a:rPr lang="en-US" sz="1333" dirty="0">
                <a:solidFill>
                  <a:schemeClr val="bg2"/>
                </a:solidFill>
                <a:latin typeface="Montserrat Medium" pitchFamily="2" charset="0"/>
                <a:ea typeface="Open Sans Light" panose="020B0306030504020204" pitchFamily="34" charset="0"/>
                <a:cs typeface="Open Sans Light" panose="020B0306030504020204" pitchFamily="34" charset="0"/>
              </a:rPr>
              <a:t>May 20, 2025</a:t>
            </a:r>
          </a:p>
          <a:p>
            <a:r>
              <a:rPr lang="en-US" sz="1333" spc="-100" dirty="0">
                <a:solidFill>
                  <a:schemeClr val="bg2"/>
                </a:solidFill>
                <a:latin typeface="Montserrat Medium" pitchFamily="2" charset="0"/>
                <a:ea typeface="Open Sans Light" panose="020B0306030504020204" pitchFamily="34" charset="0"/>
                <a:cs typeface="Open Sans Light" panose="020B0306030504020204" pitchFamily="34" charset="0"/>
              </a:rPr>
              <a:t>Clinical Trials Round Tables</a:t>
            </a:r>
            <a:endParaRPr lang="ru-RU" sz="1333" spc="-100" dirty="0">
              <a:solidFill>
                <a:schemeClr val="bg2"/>
              </a:solidFill>
              <a:latin typeface="Montserrat Medium" pitchFamily="2" charset="0"/>
              <a:ea typeface="Open Sans Light" panose="020B0306030504020204" pitchFamily="34" charset="0"/>
              <a:cs typeface="Open Sans Light" panose="020B0306030504020204" pitchFamily="34" charset="0"/>
            </a:endParaRPr>
          </a:p>
          <a:p>
            <a:endParaRPr lang="ru-RU"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417361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41" y="0"/>
            <a:ext cx="12190119" cy="6858000"/>
          </a:xfrm>
          <a:prstGeom prst="rect">
            <a:avLst/>
          </a:prstGeom>
          <a:gradFill flip="none" rotWithShape="1">
            <a:gsLst>
              <a:gs pos="0">
                <a:schemeClr val="accent4">
                  <a:lumMod val="76000"/>
                  <a:lumOff val="24000"/>
                </a:schemeClr>
              </a:gs>
              <a:gs pos="51000">
                <a:srgbClr val="AD0000"/>
              </a:gs>
              <a:gs pos="100000">
                <a:srgbClr val="AD0000"/>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050BD65-5D8C-931D-DF51-1D8F09693B5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76823" y="1851231"/>
            <a:ext cx="2102584" cy="5006769"/>
          </a:xfrm>
          <a:prstGeom prst="rect">
            <a:avLst/>
          </a:prstGeom>
          <a:ln w="38100">
            <a:solidFill>
              <a:schemeClr val="bg2"/>
            </a:solidFill>
          </a:ln>
        </p:spPr>
      </p:pic>
      <p:sp>
        <p:nvSpPr>
          <p:cNvPr id="23" name="TextBox 22"/>
          <p:cNvSpPr txBox="1"/>
          <p:nvPr/>
        </p:nvSpPr>
        <p:spPr>
          <a:xfrm>
            <a:off x="589029" y="593185"/>
            <a:ext cx="4091728" cy="810350"/>
          </a:xfrm>
          <a:prstGeom prst="rect">
            <a:avLst/>
          </a:prstGeom>
          <a:noFill/>
        </p:spPr>
        <p:txBody>
          <a:bodyPr wrap="square" rtlCol="0">
            <a:spAutoFit/>
          </a:bodyPr>
          <a:lstStyle/>
          <a:p>
            <a:r>
              <a:rPr lang="en-US" sz="4666"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Outreach</a:t>
            </a:r>
            <a:endParaRPr lang="ru-RU" sz="4666"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nvGrpSpPr>
          <p:cNvPr id="19" name="Группа 18"/>
          <p:cNvGrpSpPr/>
          <p:nvPr/>
        </p:nvGrpSpPr>
        <p:grpSpPr>
          <a:xfrm>
            <a:off x="5703446" y="2316930"/>
            <a:ext cx="6169112" cy="944912"/>
            <a:chOff x="6696075" y="1443037"/>
            <a:chExt cx="9994759" cy="1530880"/>
          </a:xfrm>
        </p:grpSpPr>
        <p:pic>
          <p:nvPicPr>
            <p:cNvPr id="21" name="Рисунок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075" y="1443037"/>
              <a:ext cx="9994759" cy="1508125"/>
            </a:xfrm>
            <a:prstGeom prst="rect">
              <a:avLst/>
            </a:prstGeom>
          </p:spPr>
        </p:pic>
        <p:sp>
          <p:nvSpPr>
            <p:cNvPr id="22" name="TextBox 21"/>
            <p:cNvSpPr txBox="1"/>
            <p:nvPr/>
          </p:nvSpPr>
          <p:spPr>
            <a:xfrm>
              <a:off x="8734262" y="2325687"/>
              <a:ext cx="6952527" cy="648230"/>
            </a:xfrm>
            <a:prstGeom prst="rect">
              <a:avLst/>
            </a:prstGeom>
            <a:noFill/>
          </p:spPr>
          <p:txBody>
            <a:bodyPr wrap="square" rtlCol="0">
              <a:spAutoFit/>
            </a:bodyPr>
            <a:lstStyle/>
            <a:p>
              <a:r>
                <a:rPr lang="en-US" sz="10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https://cardmaillouisville.sharepoint.com/sites/ctrprofessionaldevel</a:t>
              </a:r>
              <a:endParaRPr lang="ru-RU" sz="10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6" name="Picture Placeholder 5">
            <a:extLst>
              <a:ext uri="{FF2B5EF4-FFF2-40B4-BE49-F238E27FC236}">
                <a16:creationId xmlns:a16="http://schemas.microsoft.com/office/drawing/2014/main" id="{487A3AE2-3504-D0B4-1678-26983973FE1A}"/>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5094" r="5094"/>
          <a:stretch/>
        </p:blipFill>
        <p:spPr>
          <a:xfrm>
            <a:off x="5819621" y="3130553"/>
            <a:ext cx="5920742" cy="3371834"/>
          </a:xfrm>
        </p:spPr>
      </p:pic>
      <p:sp>
        <p:nvSpPr>
          <p:cNvPr id="2" name="TextBox 1">
            <a:extLst>
              <a:ext uri="{FF2B5EF4-FFF2-40B4-BE49-F238E27FC236}">
                <a16:creationId xmlns:a16="http://schemas.microsoft.com/office/drawing/2014/main" id="{4330DE1C-C88B-D8AB-4989-FEDE80752120}"/>
              </a:ext>
            </a:extLst>
          </p:cNvPr>
          <p:cNvSpPr txBox="1"/>
          <p:nvPr/>
        </p:nvSpPr>
        <p:spPr>
          <a:xfrm>
            <a:off x="589030" y="1320710"/>
            <a:ext cx="3908122" cy="276999"/>
          </a:xfrm>
          <a:prstGeom prst="rect">
            <a:avLst/>
          </a:prstGeom>
          <a:noFill/>
        </p:spPr>
        <p:txBody>
          <a:bodyPr wrap="square" rtlCol="0">
            <a:spAutoFit/>
          </a:bodyPr>
          <a:lstStyle/>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Professional Development Core</a:t>
            </a:r>
            <a:endParaRPr lang="ru-RU"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endParaRPr>
          </a:p>
        </p:txBody>
      </p:sp>
      <p:sp>
        <p:nvSpPr>
          <p:cNvPr id="7" name="TextBox 6">
            <a:extLst>
              <a:ext uri="{FF2B5EF4-FFF2-40B4-BE49-F238E27FC236}">
                <a16:creationId xmlns:a16="http://schemas.microsoft.com/office/drawing/2014/main" id="{9584B9C0-6057-6B9C-7BD4-7C52FFAAB85C}"/>
              </a:ext>
            </a:extLst>
          </p:cNvPr>
          <p:cNvSpPr txBox="1"/>
          <p:nvPr/>
        </p:nvSpPr>
        <p:spPr>
          <a:xfrm>
            <a:off x="9319977" y="1372390"/>
            <a:ext cx="2840372" cy="687239"/>
          </a:xfrm>
          <a:prstGeom prst="rect">
            <a:avLst/>
          </a:prstGeom>
          <a:noFill/>
        </p:spPr>
        <p:txBody>
          <a:bodyPr wrap="square" rtlCol="0">
            <a:spAutoFit/>
          </a:bodyPr>
          <a:lstStyle/>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Website (SharePoint)</a:t>
            </a:r>
          </a:p>
          <a:p>
            <a:r>
              <a:rPr lang="en-US" sz="1333" dirty="0">
                <a:solidFill>
                  <a:schemeClr val="bg2"/>
                </a:solidFill>
                <a:latin typeface="Montserrat Medium" pitchFamily="2" charset="0"/>
                <a:ea typeface="Open Sans Light" panose="020B0306030504020204" pitchFamily="34" charset="0"/>
                <a:cs typeface="Open Sans Light" panose="020B0306030504020204" pitchFamily="34" charset="0"/>
              </a:rPr>
              <a:t>Launched Nov 2024</a:t>
            </a:r>
          </a:p>
          <a:p>
            <a:r>
              <a:rPr lang="en-US" sz="1333" spc="-100" dirty="0">
                <a:solidFill>
                  <a:schemeClr val="bg2"/>
                </a:solidFill>
                <a:latin typeface="Montserrat Medium" pitchFamily="2" charset="0"/>
                <a:ea typeface="Open Sans Light" panose="020B0306030504020204" pitchFamily="34" charset="0"/>
                <a:cs typeface="Open Sans Light" panose="020B0306030504020204" pitchFamily="34" charset="0"/>
              </a:rPr>
              <a:t>315 unique visitors, 2124 views</a:t>
            </a:r>
            <a:endParaRPr lang="ru-RU" sz="1333" spc="-100" dirty="0">
              <a:solidFill>
                <a:schemeClr val="bg2"/>
              </a:solidFill>
              <a:latin typeface="Montserrat Medium" pitchFamily="2" charset="0"/>
              <a:ea typeface="Open Sans Light" panose="020B0306030504020204" pitchFamily="34" charset="0"/>
              <a:cs typeface="Open Sans Light" panose="020B0306030504020204" pitchFamily="34" charset="0"/>
            </a:endParaRPr>
          </a:p>
        </p:txBody>
      </p:sp>
      <p:pic>
        <p:nvPicPr>
          <p:cNvPr id="15" name="Picture 14">
            <a:extLst>
              <a:ext uri="{FF2B5EF4-FFF2-40B4-BE49-F238E27FC236}">
                <a16:creationId xmlns:a16="http://schemas.microsoft.com/office/drawing/2014/main" id="{230ECF30-9EB5-934D-CF3C-2205FD6019C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42609" y="1851231"/>
            <a:ext cx="2142337" cy="5006769"/>
          </a:xfrm>
          <a:prstGeom prst="rect">
            <a:avLst/>
          </a:prstGeom>
          <a:ln w="28575">
            <a:solidFill>
              <a:schemeClr val="bg2"/>
            </a:solidFill>
          </a:ln>
        </p:spPr>
      </p:pic>
      <p:sp>
        <p:nvSpPr>
          <p:cNvPr id="16" name="TextBox 15">
            <a:extLst>
              <a:ext uri="{FF2B5EF4-FFF2-40B4-BE49-F238E27FC236}">
                <a16:creationId xmlns:a16="http://schemas.microsoft.com/office/drawing/2014/main" id="{EAAB8C4C-BEA4-7178-B175-603C778B255A}"/>
              </a:ext>
            </a:extLst>
          </p:cNvPr>
          <p:cNvSpPr txBox="1"/>
          <p:nvPr/>
        </p:nvSpPr>
        <p:spPr>
          <a:xfrm>
            <a:off x="5811591" y="1372390"/>
            <a:ext cx="3146432" cy="687239"/>
          </a:xfrm>
          <a:prstGeom prst="rect">
            <a:avLst/>
          </a:prstGeom>
          <a:noFill/>
        </p:spPr>
        <p:txBody>
          <a:bodyPr wrap="square" rtlCol="0">
            <a:spAutoFit/>
          </a:bodyPr>
          <a:lstStyle/>
          <a:p>
            <a:r>
              <a:rPr lang="en-US" sz="1200" b="1" dirty="0">
                <a:solidFill>
                  <a:schemeClr val="bg2"/>
                </a:solidFill>
                <a:latin typeface="Montserrat Black" panose="00000A00000000000000" pitchFamily="2" charset="0"/>
                <a:ea typeface="Roboto Light" panose="02000000000000000000" pitchFamily="2" charset="0"/>
                <a:cs typeface="Open Sans Light" panose="020B0306030504020204" pitchFamily="34" charset="0"/>
              </a:rPr>
              <a:t>Newsletter </a:t>
            </a:r>
          </a:p>
          <a:p>
            <a:r>
              <a:rPr lang="en-US" sz="1333" dirty="0">
                <a:solidFill>
                  <a:schemeClr val="bg2"/>
                </a:solidFill>
                <a:latin typeface="Montserrat Medium" pitchFamily="2" charset="0"/>
                <a:ea typeface="Open Sans Light" panose="020B0306030504020204" pitchFamily="34" charset="0"/>
                <a:cs typeface="Open Sans Light" panose="020B0306030504020204" pitchFamily="34" charset="0"/>
              </a:rPr>
              <a:t>5 editions</a:t>
            </a:r>
          </a:p>
          <a:p>
            <a:r>
              <a:rPr lang="en-US" sz="1333" spc="-100" dirty="0">
                <a:solidFill>
                  <a:schemeClr val="bg2"/>
                </a:solidFill>
                <a:latin typeface="Montserrat Medium" pitchFamily="2" charset="0"/>
                <a:ea typeface="Open Sans Light" panose="020B0306030504020204" pitchFamily="34" charset="0"/>
                <a:cs typeface="Open Sans Light" panose="020B0306030504020204" pitchFamily="34" charset="0"/>
              </a:rPr>
              <a:t>39% open rate, 6% click rate</a:t>
            </a:r>
            <a:endParaRPr lang="ru-RU" sz="1333" spc="-100" dirty="0">
              <a:solidFill>
                <a:schemeClr val="bg2"/>
              </a:solidFill>
              <a:latin typeface="Montserrat Medium"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75528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7754B-9625-B22D-326B-96DE21D9B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BAA45-1C22-B1EA-27F1-066D5005A9DC}"/>
              </a:ext>
            </a:extLst>
          </p:cNvPr>
          <p:cNvSpPr>
            <a:spLocks noGrp="1"/>
          </p:cNvSpPr>
          <p:nvPr>
            <p:ph type="ctrTitle"/>
          </p:nvPr>
        </p:nvSpPr>
        <p:spPr>
          <a:xfrm>
            <a:off x="5702401" y="2650210"/>
            <a:ext cx="5388932" cy="1557580"/>
          </a:xfrm>
        </p:spPr>
        <p:txBody>
          <a:bodyPr/>
          <a:lstStyle/>
          <a:p>
            <a:r>
              <a:rPr lang="en-US" sz="4000" dirty="0">
                <a:latin typeface="Arial" panose="020B0604020202020204" pitchFamily="34" charset="0"/>
                <a:cs typeface="Arial" panose="020B0604020202020204" pitchFamily="34" charset="0"/>
              </a:rPr>
              <a:t>Research design, compliance and data management core</a:t>
            </a:r>
            <a:endParaRPr lang="en-US" sz="4000" dirty="0"/>
          </a:p>
        </p:txBody>
      </p:sp>
    </p:spTree>
    <p:extLst>
      <p:ext uri="{BB962C8B-B14F-4D97-AF65-F5344CB8AC3E}">
        <p14:creationId xmlns:p14="http://schemas.microsoft.com/office/powerpoint/2010/main" val="3296761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5C3E7A9-C7DE-E280-A28B-3DA3EE39E4DC}"/>
              </a:ext>
            </a:extLst>
          </p:cNvPr>
          <p:cNvSpPr txBox="1">
            <a:spLocks/>
          </p:cNvSpPr>
          <p:nvPr/>
        </p:nvSpPr>
        <p:spPr>
          <a:xfrm>
            <a:off x="786804" y="704109"/>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a:t>
            </a:r>
            <a:r>
              <a:rPr lang="en-US" sz="2800" cap="none" dirty="0">
                <a:solidFill>
                  <a:srgbClr val="AD0000"/>
                </a:solidFill>
                <a:cs typeface="Arial" panose="020B0604020202020204" pitchFamily="34" charset="0"/>
              </a:rPr>
              <a:t>Research Design, Compliance and Data Management Core</a:t>
            </a:r>
            <a:endParaRPr lang="en-US" dirty="0">
              <a:solidFill>
                <a:srgbClr val="AD0000"/>
              </a:solidFill>
            </a:endParaRPr>
          </a:p>
        </p:txBody>
      </p:sp>
      <p:sp>
        <p:nvSpPr>
          <p:cNvPr id="10" name="Rectangle 9">
            <a:extLst>
              <a:ext uri="{FF2B5EF4-FFF2-40B4-BE49-F238E27FC236}">
                <a16:creationId xmlns:a16="http://schemas.microsoft.com/office/drawing/2014/main" id="{AD25E388-58A0-7C4B-A54B-CED3838AE461}"/>
              </a:ext>
            </a:extLst>
          </p:cNvPr>
          <p:cNvSpPr/>
          <p:nvPr/>
        </p:nvSpPr>
        <p:spPr>
          <a:xfrm>
            <a:off x="4321396" y="2441058"/>
            <a:ext cx="1363134" cy="1183616"/>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Lato" panose="020F0502020204030203" pitchFamily="34" charset="0"/>
              </a:rPr>
              <a:t>Research Design &amp; Statistics Support</a:t>
            </a:r>
          </a:p>
        </p:txBody>
      </p:sp>
      <p:sp>
        <p:nvSpPr>
          <p:cNvPr id="12" name="Rectangle 11">
            <a:extLst>
              <a:ext uri="{FF2B5EF4-FFF2-40B4-BE49-F238E27FC236}">
                <a16:creationId xmlns:a16="http://schemas.microsoft.com/office/drawing/2014/main" id="{63050593-B71F-D58B-2F59-F3F165594CDF}"/>
              </a:ext>
            </a:extLst>
          </p:cNvPr>
          <p:cNvSpPr/>
          <p:nvPr/>
        </p:nvSpPr>
        <p:spPr>
          <a:xfrm>
            <a:off x="4323569" y="3975786"/>
            <a:ext cx="1363134" cy="1183616"/>
          </a:xfrm>
          <a:prstGeom prst="rect">
            <a:avLst/>
          </a:prstGeom>
          <a:solidFill>
            <a:srgbClr val="AD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Lato" panose="020F0502020204030203" pitchFamily="34" charset="0"/>
              </a:rPr>
              <a:t>Policy Compliance </a:t>
            </a:r>
          </a:p>
          <a:p>
            <a:pPr algn="ctr"/>
            <a:r>
              <a:rPr lang="en-US" sz="1600" dirty="0">
                <a:latin typeface="Lato" panose="020F0502020204030203" pitchFamily="34" charset="0"/>
              </a:rPr>
              <a:t>&amp; Data Management</a:t>
            </a:r>
          </a:p>
        </p:txBody>
      </p:sp>
      <p:pic>
        <p:nvPicPr>
          <p:cNvPr id="14" name="Picture 13" descr="A person wearing glasses and a black shirt&#10;&#10;AI-generated content may be incorrect.">
            <a:extLst>
              <a:ext uri="{FF2B5EF4-FFF2-40B4-BE49-F238E27FC236}">
                <a16:creationId xmlns:a16="http://schemas.microsoft.com/office/drawing/2014/main" id="{3C0D07C0-D1AD-A0E4-A3E8-97F42F08E708}"/>
              </a:ext>
            </a:extLst>
          </p:cNvPr>
          <p:cNvPicPr>
            <a:picLocks noChangeAspect="1"/>
          </p:cNvPicPr>
          <p:nvPr/>
        </p:nvPicPr>
        <p:blipFill>
          <a:blip r:embed="rId3"/>
          <a:stretch>
            <a:fillRect/>
          </a:stretch>
        </p:blipFill>
        <p:spPr>
          <a:xfrm>
            <a:off x="2098327" y="2970626"/>
            <a:ext cx="1759288" cy="17592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45C264C8-6D30-503D-85DD-D7ABF468AE1B}"/>
              </a:ext>
            </a:extLst>
          </p:cNvPr>
          <p:cNvSpPr txBox="1"/>
          <p:nvPr/>
        </p:nvSpPr>
        <p:spPr>
          <a:xfrm>
            <a:off x="1352772" y="2491097"/>
            <a:ext cx="3131543" cy="369332"/>
          </a:xfrm>
          <a:prstGeom prst="rect">
            <a:avLst/>
          </a:prstGeom>
          <a:noFill/>
        </p:spPr>
        <p:txBody>
          <a:bodyPr wrap="square">
            <a:spAutoFit/>
          </a:bodyPr>
          <a:lstStyle/>
          <a:p>
            <a:r>
              <a:rPr lang="en-US" dirty="0">
                <a:latin typeface="Lato" panose="020F0502020204030203" pitchFamily="34" charset="0"/>
              </a:rPr>
              <a:t>Maiying Kong, PhD</a:t>
            </a:r>
          </a:p>
        </p:txBody>
      </p:sp>
      <p:sp>
        <p:nvSpPr>
          <p:cNvPr id="16" name="TextBox 15">
            <a:extLst>
              <a:ext uri="{FF2B5EF4-FFF2-40B4-BE49-F238E27FC236}">
                <a16:creationId xmlns:a16="http://schemas.microsoft.com/office/drawing/2014/main" id="{C853BC95-2FD8-FB7E-0E25-151F145D15C6}"/>
              </a:ext>
            </a:extLst>
          </p:cNvPr>
          <p:cNvSpPr txBox="1"/>
          <p:nvPr/>
        </p:nvSpPr>
        <p:spPr>
          <a:xfrm>
            <a:off x="1459337" y="2862337"/>
            <a:ext cx="929755" cy="307777"/>
          </a:xfrm>
          <a:prstGeom prst="rect">
            <a:avLst/>
          </a:prstGeom>
          <a:solidFill>
            <a:srgbClr val="AD1F25"/>
          </a:solidFill>
          <a:ln>
            <a:solidFill>
              <a:srgbClr val="AD1F25"/>
            </a:solidFill>
          </a:ln>
          <a:effectLst/>
        </p:spPr>
        <p:txBody>
          <a:bodyPr wrap="square" rtlCol="0">
            <a:spAutoFit/>
          </a:bodyPr>
          <a:lstStyle/>
          <a:p>
            <a:r>
              <a:rPr lang="en-US" sz="1400" dirty="0">
                <a:solidFill>
                  <a:schemeClr val="bg1"/>
                </a:solidFill>
                <a:latin typeface="Lato" panose="020F0502020204030203" pitchFamily="34" charset="0"/>
              </a:rPr>
              <a:t>Director</a:t>
            </a:r>
          </a:p>
        </p:txBody>
      </p:sp>
      <p:sp>
        <p:nvSpPr>
          <p:cNvPr id="17" name="TextBox 16">
            <a:extLst>
              <a:ext uri="{FF2B5EF4-FFF2-40B4-BE49-F238E27FC236}">
                <a16:creationId xmlns:a16="http://schemas.microsoft.com/office/drawing/2014/main" id="{5ACABD6B-7D07-16B4-4D52-D957F3F41A20}"/>
              </a:ext>
            </a:extLst>
          </p:cNvPr>
          <p:cNvSpPr txBox="1"/>
          <p:nvPr/>
        </p:nvSpPr>
        <p:spPr>
          <a:xfrm>
            <a:off x="5902390" y="2414152"/>
            <a:ext cx="1714444" cy="523220"/>
          </a:xfrm>
          <a:prstGeom prst="rect">
            <a:avLst/>
          </a:prstGeom>
          <a:noFill/>
        </p:spPr>
        <p:txBody>
          <a:bodyPr wrap="none" lIns="0" rtlCol="0">
            <a:spAutoFit/>
          </a:bodyPr>
          <a:lstStyle/>
          <a:p>
            <a:pPr algn="l"/>
            <a:r>
              <a:rPr lang="en-US" sz="1400" i="0" dirty="0">
                <a:latin typeface="Lato" panose="020F0502020204030203" pitchFamily="34" charset="0"/>
                <a:cs typeface="Arial Narrow" panose="020B0604020202020204" pitchFamily="34" charset="0"/>
              </a:rPr>
              <a:t>Research Design</a:t>
            </a:r>
          </a:p>
          <a:p>
            <a:pPr algn="l"/>
            <a:r>
              <a:rPr lang="en-US" sz="1400" dirty="0">
                <a:latin typeface="Lato" panose="020F0502020204030203" pitchFamily="34" charset="0"/>
                <a:cs typeface="Arial Narrow" panose="020B0604020202020204" pitchFamily="34" charset="0"/>
              </a:rPr>
              <a:t>Clinical Trails Design</a:t>
            </a:r>
            <a:endParaRPr lang="en-US" i="0" dirty="0">
              <a:latin typeface="Lato" panose="020F0502020204030203"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BA998825-CF30-9636-12CC-24D5AF7C3532}"/>
              </a:ext>
            </a:extLst>
          </p:cNvPr>
          <p:cNvSpPr txBox="1"/>
          <p:nvPr/>
        </p:nvSpPr>
        <p:spPr>
          <a:xfrm>
            <a:off x="5912836" y="3072529"/>
            <a:ext cx="1539845" cy="523220"/>
          </a:xfrm>
          <a:prstGeom prst="rect">
            <a:avLst/>
          </a:prstGeom>
          <a:noFill/>
        </p:spPr>
        <p:txBody>
          <a:bodyPr wrap="none" lIns="0" rtlCol="0">
            <a:spAutoFit/>
          </a:bodyPr>
          <a:lstStyle/>
          <a:p>
            <a:pPr algn="l"/>
            <a:r>
              <a:rPr lang="en-US" sz="1400" i="0" dirty="0">
                <a:latin typeface="Lato" panose="020F0502020204030203" pitchFamily="34" charset="0"/>
                <a:cs typeface="Arial Narrow" panose="020B0604020202020204" pitchFamily="34" charset="0"/>
              </a:rPr>
              <a:t>Data Analysis &amp; </a:t>
            </a:r>
          </a:p>
          <a:p>
            <a:pPr algn="l"/>
            <a:r>
              <a:rPr lang="en-US" sz="1400" dirty="0">
                <a:latin typeface="Lato" panose="020F0502020204030203" pitchFamily="34" charset="0"/>
                <a:cs typeface="Arial Narrow" panose="020B0604020202020204" pitchFamily="34" charset="0"/>
              </a:rPr>
              <a:t>Statistical Support</a:t>
            </a:r>
            <a:endParaRPr lang="en-US" i="0" dirty="0">
              <a:latin typeface="Lato" panose="020F0502020204030203"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A6FE5EDA-4DB9-E40E-7463-E1916072D0B0}"/>
              </a:ext>
            </a:extLst>
          </p:cNvPr>
          <p:cNvSpPr txBox="1"/>
          <p:nvPr/>
        </p:nvSpPr>
        <p:spPr>
          <a:xfrm>
            <a:off x="5912836" y="3928522"/>
            <a:ext cx="2264514" cy="738664"/>
          </a:xfrm>
          <a:prstGeom prst="rect">
            <a:avLst/>
          </a:prstGeom>
          <a:noFill/>
        </p:spPr>
        <p:txBody>
          <a:bodyPr wrap="square" lIns="0" rtlCol="0">
            <a:spAutoFit/>
          </a:bodyPr>
          <a:lstStyle/>
          <a:p>
            <a:pPr algn="l"/>
            <a:r>
              <a:rPr lang="en-US" sz="1400" i="0" dirty="0">
                <a:latin typeface="Lato" panose="020F0502020204030203" pitchFamily="34" charset="0"/>
                <a:cs typeface="Arial Narrow" panose="020B0604020202020204" pitchFamily="34" charset="0"/>
              </a:rPr>
              <a:t>Policy Compliance</a:t>
            </a:r>
          </a:p>
          <a:p>
            <a:pPr algn="l"/>
            <a:r>
              <a:rPr lang="en-US" sz="1400" dirty="0">
                <a:latin typeface="Lato" panose="020F0502020204030203" pitchFamily="34" charset="0"/>
                <a:cs typeface="Arial Narrow" panose="020B0604020202020204" pitchFamily="34" charset="0"/>
              </a:rPr>
              <a:t>Clinical Trials &amp; Data Management</a:t>
            </a:r>
            <a:endParaRPr lang="en-US" i="0" dirty="0">
              <a:latin typeface="Lato" panose="020F0502020204030203"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D501F9C4-CF26-1BD5-A5DE-872926745D1C}"/>
              </a:ext>
            </a:extLst>
          </p:cNvPr>
          <p:cNvSpPr txBox="1"/>
          <p:nvPr/>
        </p:nvSpPr>
        <p:spPr>
          <a:xfrm>
            <a:off x="5912836" y="4752097"/>
            <a:ext cx="2139368" cy="307777"/>
          </a:xfrm>
          <a:prstGeom prst="rect">
            <a:avLst/>
          </a:prstGeom>
          <a:noFill/>
        </p:spPr>
        <p:txBody>
          <a:bodyPr wrap="none" lIns="0" rtlCol="0">
            <a:spAutoFit/>
          </a:bodyPr>
          <a:lstStyle/>
          <a:p>
            <a:pPr algn="l"/>
            <a:r>
              <a:rPr lang="en-US" sz="1400" i="0" dirty="0">
                <a:latin typeface="Lato" panose="020F0502020204030203" pitchFamily="34" charset="0"/>
                <a:cs typeface="Arial Narrow" panose="020B0604020202020204" pitchFamily="34" charset="0"/>
              </a:rPr>
              <a:t>Electronic Health Records</a:t>
            </a:r>
            <a:endParaRPr lang="en-US" i="0" dirty="0">
              <a:latin typeface="Lato" panose="020F0502020204030203" pitchFamily="34" charset="0"/>
              <a:cs typeface="Arial Narrow" panose="020B0604020202020204" pitchFamily="34" charset="0"/>
            </a:endParaRPr>
          </a:p>
        </p:txBody>
      </p:sp>
      <p:sp>
        <p:nvSpPr>
          <p:cNvPr id="21" name="Left Brace 20">
            <a:extLst>
              <a:ext uri="{FF2B5EF4-FFF2-40B4-BE49-F238E27FC236}">
                <a16:creationId xmlns:a16="http://schemas.microsoft.com/office/drawing/2014/main" id="{D3697ECB-0276-B5B3-F27C-8CECDA40DF20}"/>
              </a:ext>
            </a:extLst>
          </p:cNvPr>
          <p:cNvSpPr/>
          <p:nvPr/>
        </p:nvSpPr>
        <p:spPr>
          <a:xfrm rot="10800000">
            <a:off x="8322572" y="2414151"/>
            <a:ext cx="661164" cy="2604126"/>
          </a:xfrm>
          <a:prstGeom prst="leftBrace">
            <a:avLst>
              <a:gd name="adj1" fmla="val 8765"/>
              <a:gd name="adj2" fmla="val 6899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26E0B38F-8C60-588A-06C3-883DAD92B969}"/>
              </a:ext>
            </a:extLst>
          </p:cNvPr>
          <p:cNvSpPr txBox="1"/>
          <p:nvPr/>
        </p:nvSpPr>
        <p:spPr>
          <a:xfrm>
            <a:off x="9254103" y="2555812"/>
            <a:ext cx="1211229" cy="1746376"/>
          </a:xfrm>
          <a:prstGeom prst="rect">
            <a:avLst/>
          </a:prstGeom>
          <a:noFill/>
        </p:spPr>
        <p:txBody>
          <a:bodyPr wrap="none" lIns="0" rtlCol="0">
            <a:spAutoFit/>
          </a:bodyPr>
          <a:lstStyle/>
          <a:p>
            <a:pPr algn="l">
              <a:lnSpc>
                <a:spcPct val="200000"/>
              </a:lnSpc>
            </a:pPr>
            <a:r>
              <a:rPr lang="en-US" sz="1400" b="1" i="0" dirty="0">
                <a:solidFill>
                  <a:srgbClr val="AD0000"/>
                </a:solidFill>
                <a:latin typeface="Lato" panose="020F0502020204030203" pitchFamily="34" charset="0"/>
                <a:cs typeface="Arial Narrow" panose="020B0604020202020204" pitchFamily="34" charset="0"/>
              </a:rPr>
              <a:t>Consultations</a:t>
            </a:r>
          </a:p>
          <a:p>
            <a:pPr algn="l">
              <a:lnSpc>
                <a:spcPct val="200000"/>
              </a:lnSpc>
            </a:pPr>
            <a:r>
              <a:rPr lang="en-US" sz="1400" b="1" i="0" dirty="0">
                <a:solidFill>
                  <a:srgbClr val="AD0000"/>
                </a:solidFill>
                <a:latin typeface="Lato" panose="020F0502020204030203" pitchFamily="34" charset="0"/>
                <a:cs typeface="Arial Narrow" panose="020B0604020202020204" pitchFamily="34" charset="0"/>
              </a:rPr>
              <a:t>Guidance</a:t>
            </a:r>
          </a:p>
          <a:p>
            <a:pPr algn="l">
              <a:lnSpc>
                <a:spcPct val="200000"/>
              </a:lnSpc>
            </a:pPr>
            <a:r>
              <a:rPr lang="en-US" sz="1400" b="1" dirty="0">
                <a:solidFill>
                  <a:srgbClr val="AD0000"/>
                </a:solidFill>
                <a:latin typeface="Lato" panose="020F0502020204030203" pitchFamily="34" charset="0"/>
                <a:cs typeface="Arial Narrow" panose="020B0604020202020204" pitchFamily="34" charset="0"/>
              </a:rPr>
              <a:t>Resources</a:t>
            </a:r>
          </a:p>
          <a:p>
            <a:pPr algn="l">
              <a:lnSpc>
                <a:spcPct val="200000"/>
              </a:lnSpc>
            </a:pPr>
            <a:r>
              <a:rPr lang="en-US" sz="1400" b="1" i="0" dirty="0">
                <a:solidFill>
                  <a:srgbClr val="AD0000"/>
                </a:solidFill>
                <a:latin typeface="Lato" panose="020F0502020204030203" pitchFamily="34" charset="0"/>
                <a:cs typeface="Arial Narrow" panose="020B0604020202020204" pitchFamily="34" charset="0"/>
              </a:rPr>
              <a:t>Training</a:t>
            </a:r>
            <a:endParaRPr lang="en-US" b="1" i="0" dirty="0">
              <a:solidFill>
                <a:srgbClr val="AD0000"/>
              </a:solidFill>
              <a:latin typeface="Lato" panose="020F0502020204030203" pitchFamily="34" charset="0"/>
              <a:cs typeface="Arial Narrow" panose="020B0604020202020204" pitchFamily="34" charset="0"/>
            </a:endParaRPr>
          </a:p>
        </p:txBody>
      </p:sp>
    </p:spTree>
    <p:extLst>
      <p:ext uri="{BB962C8B-B14F-4D97-AF65-F5344CB8AC3E}">
        <p14:creationId xmlns:p14="http://schemas.microsoft.com/office/powerpoint/2010/main" val="2939057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EFB3-8E8A-3CB6-DB3E-F2C32879D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074B0-1C25-0BC3-F10A-F4E0D865F3B0}"/>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2800" cap="none" dirty="0">
                <a:solidFill>
                  <a:srgbClr val="AD0000"/>
                </a:solidFill>
                <a:cs typeface="Arial" panose="020B0604020202020204" pitchFamily="34" charset="0"/>
              </a:rPr>
              <a:t>Research Design, Compliance and Data Management Core</a:t>
            </a:r>
            <a:endParaRPr lang="en-US" dirty="0">
              <a:solidFill>
                <a:srgbClr val="AD0000"/>
              </a:solidFill>
            </a:endParaRPr>
          </a:p>
        </p:txBody>
      </p:sp>
      <p:sp>
        <p:nvSpPr>
          <p:cNvPr id="6" name="Text Placeholder 2">
            <a:extLst>
              <a:ext uri="{FF2B5EF4-FFF2-40B4-BE49-F238E27FC236}">
                <a16:creationId xmlns:a16="http://schemas.microsoft.com/office/drawing/2014/main" id="{AA4686CF-6ED7-4A70-8268-0C02F6661BCD}"/>
              </a:ext>
            </a:extLst>
          </p:cNvPr>
          <p:cNvSpPr>
            <a:spLocks noGrp="1"/>
          </p:cNvSpPr>
          <p:nvPr>
            <p:ph type="body" sz="quarter" idx="10"/>
          </p:nvPr>
        </p:nvSpPr>
        <p:spPr>
          <a:xfrm>
            <a:off x="786804" y="2018453"/>
            <a:ext cx="11100396" cy="3637280"/>
          </a:xfrm>
        </p:spPr>
        <p:txBody>
          <a:bodyPr>
            <a:normAutofit/>
          </a:bodyPr>
          <a:lstStyle/>
          <a:p>
            <a:r>
              <a:rPr lang="en-US" sz="1800" b="1" dirty="0">
                <a:solidFill>
                  <a:srgbClr val="AD0000"/>
                </a:solidFill>
                <a:effectLst/>
                <a:latin typeface="Lato" panose="020F0502020204030203" pitchFamily="34" charset="0"/>
              </a:rPr>
              <a:t>Aims:</a:t>
            </a:r>
            <a:endParaRPr lang="en-US" sz="1800" dirty="0">
              <a:solidFill>
                <a:srgbClr val="AD0000"/>
              </a:solidFill>
              <a:effectLst/>
              <a:latin typeface="Lato" panose="020F0502020204030203" pitchFamily="34" charset="0"/>
            </a:endParaRPr>
          </a:p>
          <a:p>
            <a:pPr marL="457200" indent="-457200">
              <a:buFont typeface="+mj-lt"/>
              <a:buAutoNum type="arabicPeriod"/>
            </a:pPr>
            <a:r>
              <a:rPr lang="en-US" sz="1600" dirty="0">
                <a:latin typeface="Lato" panose="020F0502020204030203" pitchFamily="34" charset="0"/>
              </a:rPr>
              <a:t>Provide state-of-the-art statistical support in design, analysis, and dissemination of findings across a spectrum of basic science, translational, clinical, and population health studies.</a:t>
            </a:r>
            <a:endParaRPr lang="en-US" sz="1600" dirty="0">
              <a:effectLst/>
              <a:latin typeface="Lato" panose="020F0502020204030203" pitchFamily="34" charset="0"/>
            </a:endParaRPr>
          </a:p>
          <a:p>
            <a:pPr marL="457200" indent="-457200">
              <a:buFont typeface="+mj-lt"/>
              <a:buAutoNum type="arabicPeriod"/>
            </a:pPr>
            <a:endParaRPr lang="en-US" sz="1600" dirty="0">
              <a:latin typeface="Lato" panose="020F0502020204030203" pitchFamily="34" charset="0"/>
            </a:endParaRPr>
          </a:p>
          <a:p>
            <a:pPr marL="457200" indent="-457200">
              <a:buFont typeface="+mj-lt"/>
              <a:buAutoNum type="arabicPeriod"/>
            </a:pPr>
            <a:r>
              <a:rPr lang="en-US" sz="1600" dirty="0">
                <a:latin typeface="Lato" panose="020F0502020204030203" pitchFamily="34" charset="0"/>
              </a:rPr>
              <a:t>Facilitate and provide guidance on the use of Electronic Health Records (HER) and other large clinical datasets to ensure compliance with NIH and institutional data management policies to safeguard protected health information.</a:t>
            </a:r>
          </a:p>
          <a:p>
            <a:pPr marL="457200" indent="-457200">
              <a:buFont typeface="+mj-lt"/>
              <a:buAutoNum type="arabicPeriod"/>
            </a:pPr>
            <a:endParaRPr lang="en-US" sz="1600" dirty="0">
              <a:effectLst/>
              <a:latin typeface="Lato" panose="020F0502020204030203" pitchFamily="34" charset="0"/>
            </a:endParaRPr>
          </a:p>
          <a:p>
            <a:pPr marL="457200" indent="-457200">
              <a:buFont typeface="+mj-lt"/>
              <a:buAutoNum type="arabicPeriod"/>
            </a:pPr>
            <a:r>
              <a:rPr lang="en-US" sz="1600" dirty="0">
                <a:solidFill>
                  <a:srgbClr val="000000"/>
                </a:solidFill>
                <a:effectLst/>
                <a:latin typeface="Lato" panose="020F0502020204030203" pitchFamily="34" charset="0"/>
              </a:rPr>
              <a:t>Provide guidance, resources, and training to enhance the competency of LCTRC researchers in conducting human subjects research.</a:t>
            </a:r>
            <a:endParaRPr lang="en-US" sz="1600" dirty="0">
              <a:solidFill>
                <a:srgbClr val="323232"/>
              </a:solidFill>
              <a:effectLst/>
              <a:latin typeface="Lato" panose="020F0502020204030203"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76823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5B9A-E1AB-3A6F-BD2F-F7C6951F2B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76FDE-A904-3B5F-D53F-AB4E06DB578B}"/>
              </a:ext>
            </a:extLst>
          </p:cNvPr>
          <p:cNvSpPr>
            <a:spLocks noGrp="1"/>
          </p:cNvSpPr>
          <p:nvPr>
            <p:ph type="ctrTitle"/>
          </p:nvPr>
        </p:nvSpPr>
        <p:spPr>
          <a:xfrm>
            <a:off x="786804" y="704109"/>
            <a:ext cx="10664457" cy="845289"/>
          </a:xfrm>
        </p:spPr>
        <p:txBody>
          <a:bodyPr/>
          <a:lstStyle/>
          <a:p>
            <a:r>
              <a:rPr lang="en-US" sz="2800" cap="none" dirty="0">
                <a:solidFill>
                  <a:srgbClr val="AD0000"/>
                </a:solidFill>
                <a:cs typeface="Arial" panose="020B0604020202020204" pitchFamily="34" charset="0"/>
              </a:rPr>
              <a:t>RDCD Core Achievements</a:t>
            </a:r>
            <a:endParaRPr lang="en-US" dirty="0">
              <a:solidFill>
                <a:srgbClr val="AD0000"/>
              </a:solidFill>
            </a:endParaRPr>
          </a:p>
        </p:txBody>
      </p:sp>
      <p:sp>
        <p:nvSpPr>
          <p:cNvPr id="6" name="Text Placeholder 2">
            <a:extLst>
              <a:ext uri="{FF2B5EF4-FFF2-40B4-BE49-F238E27FC236}">
                <a16:creationId xmlns:a16="http://schemas.microsoft.com/office/drawing/2014/main" id="{C0D3B15F-2FF9-27F5-B693-B45B306A169E}"/>
              </a:ext>
            </a:extLst>
          </p:cNvPr>
          <p:cNvSpPr>
            <a:spLocks noGrp="1"/>
          </p:cNvSpPr>
          <p:nvPr>
            <p:ph type="body" sz="quarter" idx="10"/>
          </p:nvPr>
        </p:nvSpPr>
        <p:spPr>
          <a:xfrm>
            <a:off x="671301" y="1383185"/>
            <a:ext cx="11100396" cy="4584477"/>
          </a:xfrm>
        </p:spPr>
        <p:txBody>
          <a:bodyPr>
            <a:normAutofit/>
          </a:bodyPr>
          <a:lstStyle/>
          <a:p>
            <a:pPr marL="285750" indent="-285750">
              <a:buFont typeface="Arial" panose="020B0604020202020204" pitchFamily="34" charset="0"/>
              <a:buChar char="•"/>
            </a:pPr>
            <a:r>
              <a:rPr lang="en-US" b="1" dirty="0"/>
              <a:t>Staff recruitment</a:t>
            </a:r>
            <a:r>
              <a:rPr lang="en-US" dirty="0"/>
              <a:t>: Recruited a full-time Biostatistician II within the first three months of the funding period and jointly recruited a 50% FTE Biostatistician IV in the first month, significantly enhancing our capacity to support UofL clinical and translational (C&amp;T) researchers.</a:t>
            </a:r>
          </a:p>
          <a:p>
            <a:pPr marL="285750" indent="-285750">
              <a:buFont typeface="Arial" panose="020B0604020202020204" pitchFamily="34" charset="0"/>
              <a:buChar char="•"/>
            </a:pPr>
            <a:r>
              <a:rPr lang="en-US" sz="1600" b="1" dirty="0"/>
              <a:t>Provide state-of-the-art statistical support in design, analysis, and dissemination of findings (Aim 1):</a:t>
            </a:r>
            <a:endParaRPr lang="en-US" sz="1600" dirty="0">
              <a:latin typeface="Arial" panose="020B0604020202020204" pitchFamily="34" charset="0"/>
              <a:cs typeface="Arial" panose="020B0604020202020204" pitchFamily="34" charset="0"/>
            </a:endParaRPr>
          </a:p>
          <a:p>
            <a:pPr marL="1028700" lvl="1" indent="-342900" defTabSz="457200">
              <a:lnSpc>
                <a:spcPct val="100000"/>
              </a:lnSpc>
              <a:spcBef>
                <a:spcPts val="0"/>
              </a:spcBef>
              <a:buFont typeface="+mj-lt"/>
              <a:buAutoNum type="arabicParen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26 consultations on research design and data analyses plans were provided to pilot/developmental grant applicants. </a:t>
            </a:r>
          </a:p>
          <a:p>
            <a:pPr marL="1028700" lvl="1" indent="-342900" defTabSz="457200">
              <a:lnSpc>
                <a:spcPct val="100000"/>
              </a:lnSpc>
              <a:spcBef>
                <a:spcPts val="0"/>
              </a:spcBef>
              <a:buFont typeface="+mj-lt"/>
              <a:buAutoNum type="arabicParen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RDCD core supported 12 projects on research design and data analysis for C&amp;T researchers, providing services that were previously unavailable. The infrastructure developed through LCTRC has significantly improved researchers' access to these critical resources.</a:t>
            </a:r>
          </a:p>
          <a:p>
            <a:pPr marL="1028700" lvl="1" indent="-342900" defTabSz="457200">
              <a:lnSpc>
                <a:spcPct val="100000"/>
              </a:lnSpc>
              <a:spcBef>
                <a:spcPts val="0"/>
              </a:spcBef>
              <a:buFont typeface="+mj-lt"/>
              <a:buAutoNum type="arabicParen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weekly study group on clinical trial design and analyses has been in place since the inauguration of LCTRC. The result of the weekly study group has greatly enhanced RDCD capacity to design various trials and analyzing the resulting data.</a:t>
            </a:r>
          </a:p>
          <a:p>
            <a:pPr marL="1028700" lvl="1" indent="-342900" defTabSz="457200">
              <a:lnSpc>
                <a:spcPct val="100000"/>
              </a:lnSpc>
              <a:spcBef>
                <a:spcPts val="0"/>
              </a:spcBef>
              <a:buFont typeface="+mj-lt"/>
              <a:buAutoNum type="arabicParen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Biweekly study group on data integration has been implemented, which has greatly enhanced the RDCD core’s capacity to analyze data from multi-omics, image mass cytometry, and other high-dimensional data.  </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58316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2483-2F23-6DB6-AB25-8CC109A7F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08777-933E-5A5F-5550-D55E07FA4166}"/>
              </a:ext>
            </a:extLst>
          </p:cNvPr>
          <p:cNvSpPr>
            <a:spLocks noGrp="1"/>
          </p:cNvSpPr>
          <p:nvPr>
            <p:ph type="ctrTitle"/>
          </p:nvPr>
        </p:nvSpPr>
        <p:spPr>
          <a:xfrm>
            <a:off x="786804" y="704109"/>
            <a:ext cx="10664457" cy="845289"/>
          </a:xfrm>
        </p:spPr>
        <p:txBody>
          <a:bodyPr/>
          <a:lstStyle/>
          <a:p>
            <a:r>
              <a:rPr lang="en-US" sz="2800" cap="none" dirty="0">
                <a:solidFill>
                  <a:srgbClr val="AD0000"/>
                </a:solidFill>
                <a:cs typeface="Arial" panose="020B0604020202020204" pitchFamily="34" charset="0"/>
              </a:rPr>
              <a:t>RDCD Core Achievements (Continued)</a:t>
            </a:r>
            <a:endParaRPr lang="en-US" dirty="0">
              <a:solidFill>
                <a:srgbClr val="AD0000"/>
              </a:solidFill>
            </a:endParaRPr>
          </a:p>
        </p:txBody>
      </p:sp>
      <p:sp>
        <p:nvSpPr>
          <p:cNvPr id="6" name="Text Placeholder 2">
            <a:extLst>
              <a:ext uri="{FF2B5EF4-FFF2-40B4-BE49-F238E27FC236}">
                <a16:creationId xmlns:a16="http://schemas.microsoft.com/office/drawing/2014/main" id="{13AECA6D-3CEF-FFBC-A926-CB39F36087C6}"/>
              </a:ext>
            </a:extLst>
          </p:cNvPr>
          <p:cNvSpPr>
            <a:spLocks noGrp="1"/>
          </p:cNvSpPr>
          <p:nvPr>
            <p:ph type="body" sz="quarter" idx="10"/>
          </p:nvPr>
        </p:nvSpPr>
        <p:spPr>
          <a:xfrm>
            <a:off x="786804" y="1366786"/>
            <a:ext cx="11100396" cy="4716379"/>
          </a:xfrm>
        </p:spPr>
        <p:txBody>
          <a:bodyPr>
            <a:normAutofit fontScale="92500" lnSpcReduction="10000"/>
          </a:bodyPr>
          <a:lstStyle/>
          <a:p>
            <a:pPr marL="342900" marR="0" lvl="0" indent="-342900">
              <a:lnSpc>
                <a:spcPct val="107000"/>
              </a:lnSpc>
              <a:buFont typeface="Arial" panose="020B0604020202020204" pitchFamily="34" charset="0"/>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Facilitate and provide guidance on the use of EHR and other large clinical datasets (Aim 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28700" lvl="1" indent="-342900">
              <a:lnSpc>
                <a:spcPct val="107000"/>
              </a:lnSpc>
              <a:buFont typeface="+mj-lt"/>
              <a:buAutoNum type="arabicParenR"/>
            </a:pPr>
            <a:r>
              <a:rPr lang="en-US" sz="1900" u="sng" kern="100" dirty="0">
                <a:effectLst/>
                <a:latin typeface="Aptos" panose="020B0004020202020204" pitchFamily="34" charset="0"/>
                <a:ea typeface="Aptos" panose="020B0004020202020204" pitchFamily="34" charset="0"/>
                <a:cs typeface="Times New Roman" panose="02020603050405020304" pitchFamily="18" charset="0"/>
              </a:rPr>
              <a:t>Establishing a UofL Research Data Warehouse</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Collaborated with UofL and UofL Health IT departments, the legal office, and leadership to advance the development of a UofL research data warehouse. </a:t>
            </a:r>
          </a:p>
          <a:p>
            <a:pPr marL="1028700" lvl="1" indent="-342900">
              <a:lnSpc>
                <a:spcPct val="107000"/>
              </a:lnSpc>
              <a:buFont typeface="+mj-lt"/>
              <a:buAutoNum type="arabicParenR"/>
            </a:pPr>
            <a:r>
              <a:rPr lang="en-US" sz="1900" u="sng" kern="100" dirty="0">
                <a:effectLst/>
                <a:latin typeface="Aptos" panose="020B0004020202020204" pitchFamily="34" charset="0"/>
                <a:ea typeface="Aptos" panose="020B0004020202020204" pitchFamily="34" charset="0"/>
                <a:cs typeface="Times New Roman" panose="02020603050405020304" pitchFamily="18" charset="0"/>
              </a:rPr>
              <a:t>Utilizing the Cerner Learning Health Network (LHN) Database</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900" kern="100" dirty="0" err="1">
                <a:effectLst/>
                <a:latin typeface="Aptos" panose="020B0004020202020204" pitchFamily="34" charset="0"/>
                <a:ea typeface="Aptos" panose="020B0004020202020204" pitchFamily="34" charset="0"/>
                <a:cs typeface="Times New Roman" panose="02020603050405020304" pitchFamily="18" charset="0"/>
              </a:rPr>
              <a:t>i</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Conducted two projects using the LHN database, resulting in a manuscript. (ii) Developed instructional materials on database usage. </a:t>
            </a:r>
          </a:p>
          <a:p>
            <a:pPr marL="1028700" lvl="1" indent="-342900">
              <a:lnSpc>
                <a:spcPct val="107000"/>
              </a:lnSpc>
              <a:buFont typeface="+mj-lt"/>
              <a:buAutoNum type="arabicParenR"/>
            </a:pPr>
            <a:r>
              <a:rPr lang="en-US" sz="1900" u="sng" kern="100" dirty="0">
                <a:effectLst/>
                <a:latin typeface="Aptos" panose="020B0004020202020204" pitchFamily="34" charset="0"/>
                <a:ea typeface="Aptos" panose="020B0004020202020204" pitchFamily="34" charset="0"/>
                <a:cs typeface="Times New Roman" panose="02020603050405020304" pitchFamily="18" charset="0"/>
              </a:rPr>
              <a:t>Developing an Inherited Retina Disease Database: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Partnered with UofL Librarian and </a:t>
            </a:r>
            <a:r>
              <a:rPr lang="en-US" sz="1900" kern="100" dirty="0" err="1">
                <a:effectLst/>
                <a:latin typeface="Aptos" panose="020B0004020202020204" pitchFamily="34" charset="0"/>
                <a:ea typeface="Aptos" panose="020B0004020202020204" pitchFamily="34" charset="0"/>
                <a:cs typeface="Times New Roman" panose="02020603050405020304" pitchFamily="18" charset="0"/>
              </a:rPr>
              <a:t>REDCap</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 Administrator, David King, and UofL </a:t>
            </a:r>
            <a:r>
              <a:rPr lang="en-US" sz="1900" kern="100" dirty="0" err="1">
                <a:effectLst/>
                <a:latin typeface="Aptos" panose="020B0004020202020204" pitchFamily="34" charset="0"/>
                <a:ea typeface="Aptos" panose="020B0004020202020204" pitchFamily="34" charset="0"/>
                <a:cs typeface="Times New Roman" panose="02020603050405020304" pitchFamily="18" charset="0"/>
              </a:rPr>
              <a:t>Vitreoretina</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/Uveitis Specialist, Dr. Wei Wang, to create a </a:t>
            </a:r>
            <a:r>
              <a:rPr lang="en-US" sz="1900" kern="100" dirty="0" err="1">
                <a:effectLst/>
                <a:latin typeface="Aptos" panose="020B0004020202020204" pitchFamily="34" charset="0"/>
                <a:ea typeface="Aptos" panose="020B0004020202020204" pitchFamily="34" charset="0"/>
                <a:cs typeface="Times New Roman" panose="02020603050405020304" pitchFamily="18" charset="0"/>
              </a:rPr>
              <a:t>REDCap</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-based inherited retina disease database. </a:t>
            </a:r>
          </a:p>
          <a:p>
            <a:pPr marL="342900" marR="0" lvl="0" indent="-342900">
              <a:lnSpc>
                <a:spcPct val="107000"/>
              </a:lnSpc>
              <a:buFont typeface="Arial" panose="020B0604020202020204" pitchFamily="34" charset="0"/>
              <a:buChar char="•"/>
            </a:pPr>
            <a:r>
              <a:rPr lang="en-US" sz="1900" b="1" kern="100" dirty="0">
                <a:effectLst/>
                <a:latin typeface="Aptos" panose="020B0004020202020204" pitchFamily="34" charset="0"/>
                <a:ea typeface="Aptos" panose="020B0004020202020204" pitchFamily="34" charset="0"/>
                <a:cs typeface="Times New Roman" panose="02020603050405020304" pitchFamily="18" charset="0"/>
              </a:rPr>
              <a:t>Other key activities and achievements.</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Collaborated with the administrative core to develop a project intake form, which has been in use since January 2025.</a:t>
            </a:r>
          </a:p>
          <a:p>
            <a:pPr marL="342900" marR="0" lvl="0" indent="-342900">
              <a:lnSpc>
                <a:spcPct val="107000"/>
              </a:lnSpc>
              <a:spcAft>
                <a:spcPts val="800"/>
              </a:spcAft>
              <a:buFont typeface="Arial" panose="020B0604020202020204" pitchFamily="34" charset="0"/>
              <a:buChar char="•"/>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Building a Catalog for Biorepositories: Developed a survey to assess available biorepositories across UofL for research use.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88729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DDB8-E776-0311-57F4-E16B5CF18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A75EE-D693-BAC6-369A-3491E93BEE72}"/>
              </a:ext>
            </a:extLst>
          </p:cNvPr>
          <p:cNvSpPr>
            <a:spLocks noGrp="1"/>
          </p:cNvSpPr>
          <p:nvPr>
            <p:ph type="ctrTitle"/>
          </p:nvPr>
        </p:nvSpPr>
        <p:spPr>
          <a:xfrm>
            <a:off x="5702401" y="2650210"/>
            <a:ext cx="4837616" cy="1557580"/>
          </a:xfrm>
        </p:spPr>
        <p:txBody>
          <a:bodyPr/>
          <a:lstStyle/>
          <a:p>
            <a:r>
              <a:rPr lang="en-US" sz="4000" dirty="0">
                <a:latin typeface="Arial" panose="020B0604020202020204" pitchFamily="34" charset="0"/>
                <a:cs typeface="Arial" panose="020B0604020202020204" pitchFamily="34" charset="0"/>
              </a:rPr>
              <a:t>Community </a:t>
            </a:r>
            <a:r>
              <a:rPr lang="en-US" sz="4000">
                <a:latin typeface="Arial" panose="020B0604020202020204" pitchFamily="34" charset="0"/>
                <a:cs typeface="Arial" panose="020B0604020202020204" pitchFamily="34" charset="0"/>
              </a:rPr>
              <a:t>engagement and </a:t>
            </a:r>
            <a:r>
              <a:rPr lang="en-US" sz="4000" dirty="0">
                <a:latin typeface="Arial" panose="020B0604020202020204" pitchFamily="34" charset="0"/>
                <a:cs typeface="Arial" panose="020B0604020202020204" pitchFamily="34" charset="0"/>
              </a:rPr>
              <a:t>outreach core</a:t>
            </a:r>
            <a:endParaRPr lang="en-US" sz="4000" dirty="0"/>
          </a:p>
        </p:txBody>
      </p:sp>
    </p:spTree>
    <p:extLst>
      <p:ext uri="{BB962C8B-B14F-4D97-AF65-F5344CB8AC3E}">
        <p14:creationId xmlns:p14="http://schemas.microsoft.com/office/powerpoint/2010/main" val="134190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38408" y="5844686"/>
            <a:ext cx="4048297" cy="24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0679735-419A-0C5A-A2C9-DE9638636A50}"/>
              </a:ext>
            </a:extLst>
          </p:cNvPr>
          <p:cNvSpPr txBox="1"/>
          <p:nvPr/>
        </p:nvSpPr>
        <p:spPr>
          <a:xfrm>
            <a:off x="786804" y="3473152"/>
            <a:ext cx="11509735" cy="2400657"/>
          </a:xfrm>
          <a:prstGeom prst="rect">
            <a:avLst/>
          </a:prstGeom>
          <a:noFill/>
        </p:spPr>
        <p:txBody>
          <a:bodyPr wrap="square" rtlCol="0">
            <a:spAutoFit/>
          </a:bodyPr>
          <a:lstStyle/>
          <a:p>
            <a:r>
              <a:rPr lang="en-US" sz="1600" b="1" dirty="0">
                <a:effectLst/>
                <a:latin typeface="Lato" panose="020F0502020204030203" pitchFamily="34" charset="0"/>
                <a:ea typeface="Verdana" panose="020B0604030504040204" pitchFamily="34" charset="0"/>
              </a:rPr>
              <a:t>Community Advisory Boards (CAB) &amp; Committees</a:t>
            </a:r>
          </a:p>
          <a:p>
            <a:endParaRPr lang="en-US" sz="1600" b="1" dirty="0">
              <a:latin typeface="Lato" panose="020F0502020204030203" pitchFamily="34" charset="0"/>
              <a:ea typeface="Verdana" panose="020B0604030504040204" pitchFamily="34" charset="0"/>
            </a:endParaRPr>
          </a:p>
          <a:p>
            <a:r>
              <a:rPr lang="en-US" sz="1600" b="1" dirty="0">
                <a:effectLst/>
                <a:latin typeface="Lato" panose="020F0502020204030203" pitchFamily="34" charset="0"/>
                <a:ea typeface="Verdana" panose="020B0604030504040204" pitchFamily="34" charset="0"/>
              </a:rPr>
              <a:t>Community Knowledge Exchange Sessions (CKES) – </a:t>
            </a:r>
            <a:r>
              <a:rPr lang="en-US" sz="1600" dirty="0">
                <a:effectLst/>
                <a:latin typeface="Lato" panose="020F0502020204030203" pitchFamily="34" charset="0"/>
                <a:ea typeface="Verdana" panose="020B0604030504040204" pitchFamily="34" charset="0"/>
              </a:rPr>
              <a:t>all stakeholders </a:t>
            </a:r>
          </a:p>
          <a:p>
            <a:endParaRPr lang="en-US" sz="1600" dirty="0">
              <a:effectLst/>
              <a:latin typeface="Lato" panose="020F0502020204030203" pitchFamily="34" charset="0"/>
              <a:ea typeface="Verdana" panose="020B0604030504040204" pitchFamily="34" charset="0"/>
            </a:endParaRPr>
          </a:p>
          <a:p>
            <a:r>
              <a:rPr lang="en-US" sz="1600" b="1" dirty="0">
                <a:latin typeface="Lato" panose="020F0502020204030203" pitchFamily="34" charset="0"/>
                <a:ea typeface="Verdana" panose="020B0604030504040204" pitchFamily="34" charset="0"/>
              </a:rPr>
              <a:t>Community liaisons (CHRC, CHW, student assistants)</a:t>
            </a:r>
          </a:p>
          <a:p>
            <a:pPr marL="742950" lvl="1" indent="-285750">
              <a:buFont typeface="Arial" panose="020B0604020202020204" pitchFamily="34" charset="0"/>
              <a:buChar char="•"/>
            </a:pPr>
            <a:r>
              <a:rPr lang="en-US" sz="1400" dirty="0">
                <a:latin typeface="Lato" panose="020F0502020204030203" pitchFamily="34" charset="0"/>
                <a:ea typeface="Verdana" panose="020B0604030504040204" pitchFamily="34" charset="0"/>
              </a:rPr>
              <a:t>C</a:t>
            </a:r>
            <a:r>
              <a:rPr lang="en-US" sz="1400" dirty="0">
                <a:effectLst/>
                <a:latin typeface="Lato" panose="020F0502020204030203" pitchFamily="34" charset="0"/>
                <a:ea typeface="Verdana" panose="020B0604030504040204" pitchFamily="34" charset="0"/>
              </a:rPr>
              <a:t>oordinate LCTRC e-cohort </a:t>
            </a:r>
            <a:endParaRPr lang="en-US" sz="1400" dirty="0">
              <a:latin typeface="Lato" panose="020F0502020204030203" pitchFamily="34" charset="0"/>
              <a:ea typeface="Verdana" panose="020B0604030504040204" pitchFamily="34" charset="0"/>
            </a:endParaRPr>
          </a:p>
          <a:p>
            <a:pPr marL="1200150" lvl="2" indent="-285750">
              <a:buFont typeface="Arial" panose="020B0604020202020204" pitchFamily="34" charset="0"/>
              <a:buChar char="•"/>
            </a:pPr>
            <a:r>
              <a:rPr lang="en-US" sz="1400" dirty="0">
                <a:latin typeface="Lato" panose="020F0502020204030203" pitchFamily="34" charset="0"/>
                <a:ea typeface="Verdana" panose="020B0604030504040204" pitchFamily="34" charset="0"/>
              </a:rPr>
              <a:t>s</a:t>
            </a:r>
            <a:r>
              <a:rPr lang="en-US" sz="1400" dirty="0">
                <a:effectLst/>
                <a:latin typeface="Lato" panose="020F0502020204030203" pitchFamily="34" charset="0"/>
                <a:ea typeface="Verdana" panose="020B0604030504040204" pitchFamily="34" charset="0"/>
              </a:rPr>
              <a:t>treamline recruitment, enrollment, consent, data collection, eHR access, wearable activity trackers</a:t>
            </a:r>
          </a:p>
          <a:p>
            <a:pPr marL="742950" lvl="1" indent="-285750">
              <a:buFont typeface="Arial" panose="020B0604020202020204" pitchFamily="34" charset="0"/>
              <a:buChar char="•"/>
            </a:pPr>
            <a:r>
              <a:rPr lang="en-US" sz="1400" dirty="0">
                <a:effectLst/>
                <a:latin typeface="Lato" panose="020F0502020204030203" pitchFamily="34" charset="0"/>
                <a:ea typeface="Verdana" panose="020B0604030504040204" pitchFamily="34" charset="0"/>
              </a:rPr>
              <a:t>Articulate community needs &amp; priorities</a:t>
            </a:r>
            <a:endParaRPr lang="en-US" sz="1400" dirty="0">
              <a:latin typeface="Lato" panose="020F0502020204030203" pitchFamily="34" charset="0"/>
              <a:ea typeface="Verdana" panose="020B0604030504040204" pitchFamily="34" charset="0"/>
            </a:endParaRPr>
          </a:p>
          <a:p>
            <a:pPr marL="742950" lvl="1" indent="-285750">
              <a:buFont typeface="Arial" panose="020B0604020202020204" pitchFamily="34" charset="0"/>
              <a:buChar char="•"/>
            </a:pPr>
            <a:r>
              <a:rPr lang="en-US" sz="1400" dirty="0">
                <a:effectLst/>
                <a:latin typeface="Lato" panose="020F0502020204030203" pitchFamily="34" charset="0"/>
                <a:ea typeface="Verdana" panose="020B0604030504040204" pitchFamily="34" charset="0"/>
              </a:rPr>
              <a:t>Be the voice of </a:t>
            </a:r>
            <a:r>
              <a:rPr lang="en-US" sz="1400" dirty="0">
                <a:latin typeface="Lato" panose="020F0502020204030203" pitchFamily="34" charset="0"/>
                <a:ea typeface="Verdana" panose="020B0604030504040204" pitchFamily="34" charset="0"/>
              </a:rPr>
              <a:t>our</a:t>
            </a:r>
            <a:r>
              <a:rPr lang="en-US" sz="1400" dirty="0">
                <a:effectLst/>
                <a:latin typeface="Lato" panose="020F0502020204030203" pitchFamily="34" charset="0"/>
                <a:ea typeface="Verdana" panose="020B0604030504040204" pitchFamily="34" charset="0"/>
              </a:rPr>
              <a:t> targeted audience</a:t>
            </a:r>
            <a:endParaRPr lang="en-US" sz="1400" dirty="0">
              <a:latin typeface="Lato" panose="020F0502020204030203" pitchFamily="34" charset="0"/>
              <a:ea typeface="Verdana" panose="020B0604030504040204" pitchFamily="34" charset="0"/>
            </a:endParaRPr>
          </a:p>
          <a:p>
            <a:pPr marL="742950" lvl="1" indent="-285750">
              <a:buFont typeface="Arial" panose="020B0604020202020204" pitchFamily="34" charset="0"/>
              <a:buChar char="•"/>
            </a:pPr>
            <a:r>
              <a:rPr lang="en-US" sz="1400" dirty="0">
                <a:latin typeface="Lato" panose="020F0502020204030203" pitchFamily="34" charset="0"/>
                <a:ea typeface="Verdana" panose="020B0604030504040204" pitchFamily="34" charset="0"/>
              </a:rPr>
              <a:t>Commitment to culturally competent &amp; linguistically accessible health/research messaging</a:t>
            </a:r>
            <a:endParaRPr lang="en-US" sz="1400" dirty="0">
              <a:effectLst/>
              <a:latin typeface="Lato" panose="020F0502020204030203" pitchFamily="34" charset="0"/>
              <a:ea typeface="Verdana" panose="020B0604030504040204" pitchFamily="34" charset="0"/>
            </a:endParaRPr>
          </a:p>
        </p:txBody>
      </p:sp>
      <p:pic>
        <p:nvPicPr>
          <p:cNvPr id="13" name="Picture 12">
            <a:extLst>
              <a:ext uri="{FF2B5EF4-FFF2-40B4-BE49-F238E27FC236}">
                <a16:creationId xmlns:a16="http://schemas.microsoft.com/office/drawing/2014/main" id="{E44B5FCA-4C49-C4D6-ECC2-0CE4087F0ADD}"/>
              </a:ext>
            </a:extLst>
          </p:cNvPr>
          <p:cNvPicPr>
            <a:picLocks noChangeAspect="1"/>
          </p:cNvPicPr>
          <p:nvPr/>
        </p:nvPicPr>
        <p:blipFill rotWithShape="1">
          <a:blip r:embed="rId3"/>
          <a:srcRect l="7294" t="5314" r="3249" b="36222"/>
          <a:stretch/>
        </p:blipFill>
        <p:spPr>
          <a:xfrm>
            <a:off x="953515" y="1849670"/>
            <a:ext cx="1281127" cy="124871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2DF0F58A-929F-6D71-4ECE-8DE6F8041094}"/>
              </a:ext>
            </a:extLst>
          </p:cNvPr>
          <p:cNvPicPr>
            <a:picLocks noChangeAspect="1"/>
          </p:cNvPicPr>
          <p:nvPr/>
        </p:nvPicPr>
        <p:blipFill>
          <a:blip r:embed="rId4"/>
          <a:srcRect b="9325"/>
          <a:stretch/>
        </p:blipFill>
        <p:spPr>
          <a:xfrm>
            <a:off x="6378463" y="1851091"/>
            <a:ext cx="1229266" cy="124871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itle 1">
            <a:extLst>
              <a:ext uri="{FF2B5EF4-FFF2-40B4-BE49-F238E27FC236}">
                <a16:creationId xmlns:a16="http://schemas.microsoft.com/office/drawing/2014/main" id="{6A3E379D-49BF-F7FC-BB08-05350657E22B}"/>
              </a:ext>
            </a:extLst>
          </p:cNvPr>
          <p:cNvSpPr txBox="1">
            <a:spLocks/>
          </p:cNvSpPr>
          <p:nvPr/>
        </p:nvSpPr>
        <p:spPr>
          <a:xfrm>
            <a:off x="786804" y="704109"/>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a:t>
            </a:r>
            <a:r>
              <a:rPr lang="en-US" sz="2800" cap="none" dirty="0">
                <a:solidFill>
                  <a:srgbClr val="AD0000"/>
                </a:solidFill>
                <a:cs typeface="Arial" panose="020B0604020202020204" pitchFamily="34" charset="0"/>
              </a:rPr>
              <a:t>Community Engagement &amp; Outreach Core</a:t>
            </a:r>
            <a:endParaRPr lang="en-US" dirty="0">
              <a:solidFill>
                <a:srgbClr val="AD0000"/>
              </a:solidFill>
            </a:endParaRPr>
          </a:p>
        </p:txBody>
      </p:sp>
      <p:sp>
        <p:nvSpPr>
          <p:cNvPr id="22" name="TextBox 21">
            <a:extLst>
              <a:ext uri="{FF2B5EF4-FFF2-40B4-BE49-F238E27FC236}">
                <a16:creationId xmlns:a16="http://schemas.microsoft.com/office/drawing/2014/main" id="{7B4B346B-E214-3DC3-55FA-30FBBC50F6D3}"/>
              </a:ext>
            </a:extLst>
          </p:cNvPr>
          <p:cNvSpPr txBox="1"/>
          <p:nvPr/>
        </p:nvSpPr>
        <p:spPr>
          <a:xfrm>
            <a:off x="2337735" y="2032479"/>
            <a:ext cx="3131543" cy="369332"/>
          </a:xfrm>
          <a:prstGeom prst="rect">
            <a:avLst/>
          </a:prstGeom>
          <a:noFill/>
        </p:spPr>
        <p:txBody>
          <a:bodyPr wrap="square">
            <a:spAutoFit/>
          </a:bodyPr>
          <a:lstStyle/>
          <a:p>
            <a:r>
              <a:rPr lang="en-US" dirty="0">
                <a:latin typeface="Lato" panose="020F0502020204030203" pitchFamily="34" charset="0"/>
              </a:rPr>
              <a:t>Kelli Bullard Dunn, MD</a:t>
            </a:r>
          </a:p>
        </p:txBody>
      </p:sp>
      <p:sp>
        <p:nvSpPr>
          <p:cNvPr id="23" name="TextBox 22">
            <a:extLst>
              <a:ext uri="{FF2B5EF4-FFF2-40B4-BE49-F238E27FC236}">
                <a16:creationId xmlns:a16="http://schemas.microsoft.com/office/drawing/2014/main" id="{5684358C-F7A1-11D4-24C0-3440A0A2D3FD}"/>
              </a:ext>
            </a:extLst>
          </p:cNvPr>
          <p:cNvSpPr txBox="1"/>
          <p:nvPr/>
        </p:nvSpPr>
        <p:spPr>
          <a:xfrm>
            <a:off x="2444300" y="2403719"/>
            <a:ext cx="1149674" cy="307777"/>
          </a:xfrm>
          <a:prstGeom prst="rect">
            <a:avLst/>
          </a:prstGeom>
          <a:solidFill>
            <a:srgbClr val="AD1F25"/>
          </a:solidFill>
          <a:ln>
            <a:solidFill>
              <a:srgbClr val="AD1F25"/>
            </a:solidFill>
          </a:ln>
          <a:effectLst/>
        </p:spPr>
        <p:txBody>
          <a:bodyPr wrap="square" rtlCol="0">
            <a:spAutoFit/>
          </a:bodyPr>
          <a:lstStyle/>
          <a:p>
            <a:r>
              <a:rPr lang="en-US" sz="1400" dirty="0">
                <a:solidFill>
                  <a:schemeClr val="bg1"/>
                </a:solidFill>
                <a:latin typeface="Lato" panose="020F0502020204030203" pitchFamily="34" charset="0"/>
              </a:rPr>
              <a:t>Co-Director</a:t>
            </a:r>
          </a:p>
        </p:txBody>
      </p:sp>
      <p:sp>
        <p:nvSpPr>
          <p:cNvPr id="24" name="TextBox 23">
            <a:extLst>
              <a:ext uri="{FF2B5EF4-FFF2-40B4-BE49-F238E27FC236}">
                <a16:creationId xmlns:a16="http://schemas.microsoft.com/office/drawing/2014/main" id="{E7CB35C7-8AE3-CFA4-1DBA-5707107BA9EA}"/>
              </a:ext>
            </a:extLst>
          </p:cNvPr>
          <p:cNvSpPr txBox="1"/>
          <p:nvPr/>
        </p:nvSpPr>
        <p:spPr>
          <a:xfrm>
            <a:off x="7740025" y="2035808"/>
            <a:ext cx="3131543" cy="369332"/>
          </a:xfrm>
          <a:prstGeom prst="rect">
            <a:avLst/>
          </a:prstGeom>
          <a:noFill/>
        </p:spPr>
        <p:txBody>
          <a:bodyPr wrap="square">
            <a:spAutoFit/>
          </a:bodyPr>
          <a:lstStyle/>
          <a:p>
            <a:r>
              <a:rPr lang="en-US" dirty="0">
                <a:latin typeface="Lato" panose="020F0502020204030203" pitchFamily="34" charset="0"/>
              </a:rPr>
              <a:t>La </a:t>
            </a:r>
            <a:r>
              <a:rPr lang="en-US" dirty="0" err="1">
                <a:latin typeface="Lato" panose="020F0502020204030203" pitchFamily="34" charset="0"/>
              </a:rPr>
              <a:t>Creis</a:t>
            </a:r>
            <a:r>
              <a:rPr lang="en-US" dirty="0">
                <a:latin typeface="Lato" panose="020F0502020204030203" pitchFamily="34" charset="0"/>
              </a:rPr>
              <a:t> Kidd, PhD, MPH</a:t>
            </a:r>
          </a:p>
        </p:txBody>
      </p:sp>
      <p:sp>
        <p:nvSpPr>
          <p:cNvPr id="25" name="TextBox 24">
            <a:extLst>
              <a:ext uri="{FF2B5EF4-FFF2-40B4-BE49-F238E27FC236}">
                <a16:creationId xmlns:a16="http://schemas.microsoft.com/office/drawing/2014/main" id="{270E0ECD-443E-EFA8-EED2-783C0FE61C81}"/>
              </a:ext>
            </a:extLst>
          </p:cNvPr>
          <p:cNvSpPr txBox="1"/>
          <p:nvPr/>
        </p:nvSpPr>
        <p:spPr>
          <a:xfrm>
            <a:off x="7846590" y="2407048"/>
            <a:ext cx="1213439" cy="307777"/>
          </a:xfrm>
          <a:prstGeom prst="rect">
            <a:avLst/>
          </a:prstGeom>
          <a:solidFill>
            <a:srgbClr val="AD1F25"/>
          </a:solidFill>
          <a:ln>
            <a:solidFill>
              <a:srgbClr val="AD1F25"/>
            </a:solidFill>
          </a:ln>
          <a:effectLst/>
        </p:spPr>
        <p:txBody>
          <a:bodyPr wrap="square" rtlCol="0">
            <a:spAutoFit/>
          </a:bodyPr>
          <a:lstStyle/>
          <a:p>
            <a:r>
              <a:rPr lang="en-US" sz="1400" dirty="0">
                <a:solidFill>
                  <a:schemeClr val="bg1"/>
                </a:solidFill>
                <a:latin typeface="Lato" panose="020F0502020204030203" pitchFamily="34" charset="0"/>
              </a:rPr>
              <a:t>Co-Director</a:t>
            </a:r>
          </a:p>
        </p:txBody>
      </p:sp>
    </p:spTree>
    <p:extLst>
      <p:ext uri="{BB962C8B-B14F-4D97-AF65-F5344CB8AC3E}">
        <p14:creationId xmlns:p14="http://schemas.microsoft.com/office/powerpoint/2010/main" val="1381438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4491-640A-F498-677D-18C654264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5F40E-6C29-FF96-1A90-B95EA6B54E09}"/>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Community Engagement &amp; Outreach Core</a:t>
            </a:r>
            <a:endParaRPr lang="en-US" dirty="0">
              <a:solidFill>
                <a:srgbClr val="AD0000"/>
              </a:solidFill>
            </a:endParaRPr>
          </a:p>
        </p:txBody>
      </p:sp>
      <p:sp>
        <p:nvSpPr>
          <p:cNvPr id="6" name="Text Placeholder 2">
            <a:extLst>
              <a:ext uri="{FF2B5EF4-FFF2-40B4-BE49-F238E27FC236}">
                <a16:creationId xmlns:a16="http://schemas.microsoft.com/office/drawing/2014/main" id="{D0E9B79F-0158-F53A-64ED-2D801EE478D6}"/>
              </a:ext>
            </a:extLst>
          </p:cNvPr>
          <p:cNvSpPr>
            <a:spLocks noGrp="1"/>
          </p:cNvSpPr>
          <p:nvPr>
            <p:ph type="body" sz="quarter" idx="10"/>
          </p:nvPr>
        </p:nvSpPr>
        <p:spPr>
          <a:xfrm>
            <a:off x="786804" y="2018453"/>
            <a:ext cx="11100396" cy="3637280"/>
          </a:xfrm>
        </p:spPr>
        <p:txBody>
          <a:bodyPr>
            <a:normAutofit/>
          </a:bodyPr>
          <a:lstStyle/>
          <a:p>
            <a:r>
              <a:rPr lang="en-US" b="1" dirty="0">
                <a:solidFill>
                  <a:srgbClr val="AD0000"/>
                </a:solidFill>
                <a:effectLst/>
                <a:latin typeface="Lato" panose="020F0502020204030203" pitchFamily="34" charset="0"/>
              </a:rPr>
              <a:t>Goal:</a:t>
            </a:r>
            <a:endParaRPr lang="en-US" dirty="0">
              <a:solidFill>
                <a:srgbClr val="AD0000"/>
              </a:solidFill>
              <a:effectLst/>
              <a:latin typeface="Lato" panose="020F0502020204030203" pitchFamily="34" charset="0"/>
            </a:endParaRPr>
          </a:p>
          <a:p>
            <a:r>
              <a:rPr lang="en-US" dirty="0">
                <a:latin typeface="Lato" panose="020F0502020204030203" pitchFamily="34" charset="0"/>
              </a:rPr>
              <a:t>Improve the overall health and well-being of Kentuckians by raising awareness of community health research needs and improving access to relevant research studies and data, while addressing the needs of at-risk subgroups, including health education, health literacy, and trust.</a:t>
            </a:r>
            <a:endParaRPr lang="en-US" dirty="0">
              <a:solidFill>
                <a:srgbClr val="323232"/>
              </a:solidFill>
              <a:effectLst/>
              <a:latin typeface="Lato" panose="020F0502020204030203" pitchFamily="34" charset="0"/>
            </a:endParaRPr>
          </a:p>
          <a:p>
            <a:endParaRPr lang="en-US" sz="1800" b="1" dirty="0">
              <a:solidFill>
                <a:srgbClr val="AD0000"/>
              </a:solidFill>
              <a:effectLst/>
              <a:latin typeface="Lato" panose="020F0502020204030203" pitchFamily="34" charset="0"/>
            </a:endParaRPr>
          </a:p>
          <a:p>
            <a:r>
              <a:rPr lang="en-US" b="1" dirty="0">
                <a:solidFill>
                  <a:srgbClr val="AD0000"/>
                </a:solidFill>
                <a:effectLst/>
                <a:latin typeface="Lato" panose="020F0502020204030203" pitchFamily="34" charset="0"/>
              </a:rPr>
              <a:t>Aims:</a:t>
            </a:r>
            <a:endParaRPr lang="en-US" dirty="0">
              <a:solidFill>
                <a:srgbClr val="AD0000"/>
              </a:solidFill>
              <a:effectLst/>
              <a:latin typeface="Lato" panose="020F0502020204030203" pitchFamily="34" charset="0"/>
            </a:endParaRPr>
          </a:p>
          <a:p>
            <a:pPr marL="457200" indent="-457200">
              <a:buFont typeface="+mj-lt"/>
              <a:buAutoNum type="arabicPeriod"/>
            </a:pPr>
            <a:r>
              <a:rPr lang="en-US" dirty="0">
                <a:latin typeface="Lato" panose="020F0502020204030203" pitchFamily="34" charset="0"/>
              </a:rPr>
              <a:t>Promote understanding of community health/research needs and disseminate knowledge, health research education, and share C&amp;T research and resources with communities</a:t>
            </a:r>
            <a:endParaRPr lang="en-US" dirty="0">
              <a:effectLst/>
              <a:latin typeface="Lato" panose="020F0502020204030203" pitchFamily="34" charset="0"/>
            </a:endParaRPr>
          </a:p>
          <a:p>
            <a:pPr marL="457200" indent="-457200">
              <a:buFont typeface="+mj-lt"/>
              <a:buAutoNum type="arabicPeriod"/>
            </a:pPr>
            <a:r>
              <a:rPr lang="en-US" dirty="0">
                <a:latin typeface="Lato" panose="020F0502020204030203" pitchFamily="34" charset="0"/>
              </a:rPr>
              <a:t>Develop and support community-led and clinical investigator-initiated community-based participatory research</a:t>
            </a:r>
            <a:endParaRPr lang="en-US" dirty="0">
              <a:solidFill>
                <a:srgbClr val="323232"/>
              </a:solidFill>
              <a:effectLst/>
              <a:latin typeface="Lato" panose="020F0502020204030203"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4831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6EEA0-73D5-C020-54BA-638CB1682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0D5E8-6319-271E-71CC-70E5B4694D58}"/>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Partners</a:t>
            </a:r>
            <a:endParaRPr lang="en-US" dirty="0">
              <a:solidFill>
                <a:srgbClr val="AD0000"/>
              </a:solidFill>
            </a:endParaRPr>
          </a:p>
        </p:txBody>
      </p:sp>
      <p:sp>
        <p:nvSpPr>
          <p:cNvPr id="3" name="Text Placeholder 2">
            <a:extLst>
              <a:ext uri="{FF2B5EF4-FFF2-40B4-BE49-F238E27FC236}">
                <a16:creationId xmlns:a16="http://schemas.microsoft.com/office/drawing/2014/main" id="{8CDF7798-46E4-A1D4-2692-A7E8608316BB}"/>
              </a:ext>
            </a:extLst>
          </p:cNvPr>
          <p:cNvSpPr>
            <a:spLocks noGrp="1"/>
          </p:cNvSpPr>
          <p:nvPr>
            <p:ph type="body" sz="quarter" idx="10"/>
          </p:nvPr>
        </p:nvSpPr>
        <p:spPr>
          <a:xfrm>
            <a:off x="786804" y="2018453"/>
            <a:ext cx="7264996" cy="4135438"/>
          </a:xfrm>
        </p:spPr>
        <p:txBody>
          <a:bodyPr>
            <a:normAutofit/>
          </a:bodyPr>
          <a:lstStyle/>
          <a:p>
            <a:r>
              <a:rPr lang="en-US" sz="1400" b="1" dirty="0">
                <a:solidFill>
                  <a:srgbClr val="AD0000"/>
                </a:solidFill>
                <a:effectLst/>
                <a:latin typeface="Lato" panose="020F0502020204030203" pitchFamily="34" charset="0"/>
              </a:rPr>
              <a:t>UofL Health:</a:t>
            </a:r>
            <a:endParaRPr lang="en-US" sz="1400" dirty="0">
              <a:solidFill>
                <a:srgbClr val="AD0000"/>
              </a:solidFill>
              <a:effectLst/>
              <a:latin typeface="Lato" panose="020F0502020204030203" pitchFamily="34" charset="0"/>
            </a:endParaRPr>
          </a:p>
          <a:p>
            <a:pPr marL="342900" indent="-342900">
              <a:buFont typeface="Arial" panose="020B0604020202020204" pitchFamily="34" charset="0"/>
              <a:buChar char="•"/>
            </a:pPr>
            <a:r>
              <a:rPr lang="en-US" sz="1400" dirty="0">
                <a:effectLst/>
                <a:latin typeface="Lato" panose="020F0502020204030203" pitchFamily="34" charset="0"/>
              </a:rPr>
              <a:t>UofL Health (ULH), a fully integrated regional academic health system created in 2019</a:t>
            </a:r>
            <a:endParaRPr lang="en-US" sz="1400" dirty="0">
              <a:solidFill>
                <a:srgbClr val="212529"/>
              </a:solidFill>
              <a:effectLst/>
              <a:latin typeface="Lato" panose="020F0502020204030203" pitchFamily="34" charset="0"/>
            </a:endParaRPr>
          </a:p>
          <a:p>
            <a:pPr marL="342900" indent="-342900">
              <a:buFont typeface="Arial" panose="020B0604020202020204" pitchFamily="34" charset="0"/>
              <a:buChar char="•"/>
            </a:pPr>
            <a:r>
              <a:rPr lang="en-US" sz="1400" dirty="0">
                <a:effectLst/>
                <a:latin typeface="Lato" panose="020F0502020204030203" pitchFamily="34" charset="0"/>
              </a:rPr>
              <a:t>UofL Health </a:t>
            </a:r>
            <a:r>
              <a:rPr lang="en-US" sz="1400" dirty="0">
                <a:solidFill>
                  <a:srgbClr val="212529"/>
                </a:solidFill>
                <a:effectLst/>
                <a:latin typeface="Lato" panose="020F0502020204030203" pitchFamily="34" charset="0"/>
              </a:rPr>
              <a:t>and its </a:t>
            </a:r>
            <a:r>
              <a:rPr lang="en-US" sz="1400" dirty="0">
                <a:solidFill>
                  <a:srgbClr val="212529"/>
                </a:solidFill>
                <a:latin typeface="Lato" panose="020F0502020204030203" pitchFamily="34" charset="0"/>
              </a:rPr>
              <a:t>expanding</a:t>
            </a:r>
            <a:r>
              <a:rPr lang="en-US" sz="1400" dirty="0">
                <a:solidFill>
                  <a:srgbClr val="212529"/>
                </a:solidFill>
                <a:effectLst/>
                <a:latin typeface="Lato" panose="020F0502020204030203" pitchFamily="34" charset="0"/>
              </a:rPr>
              <a:t> geographic footprint and patient volume has challenged the capacity of UofL C&amp;T infrastructure</a:t>
            </a:r>
          </a:p>
          <a:p>
            <a:pPr marL="342900" indent="-342900">
              <a:buFont typeface="Arial" panose="020B0604020202020204" pitchFamily="34" charset="0"/>
              <a:buChar char="•"/>
            </a:pPr>
            <a:endParaRPr lang="en-US" sz="1400" dirty="0">
              <a:solidFill>
                <a:srgbClr val="212529"/>
              </a:solidFill>
              <a:latin typeface="Lato" panose="020F0502020204030203" pitchFamily="34" charset="0"/>
            </a:endParaRPr>
          </a:p>
          <a:p>
            <a:r>
              <a:rPr lang="en-US" sz="1400" b="1" dirty="0">
                <a:solidFill>
                  <a:srgbClr val="AD0000"/>
                </a:solidFill>
                <a:latin typeface="Lato" panose="020F0502020204030203" pitchFamily="34" charset="0"/>
              </a:rPr>
              <a:t>Owensboro</a:t>
            </a:r>
            <a:r>
              <a:rPr lang="en-US" sz="1400" b="1" dirty="0">
                <a:solidFill>
                  <a:srgbClr val="AD0000"/>
                </a:solidFill>
                <a:effectLst/>
                <a:latin typeface="Lato" panose="020F0502020204030203" pitchFamily="34" charset="0"/>
              </a:rPr>
              <a:t> Health:</a:t>
            </a:r>
          </a:p>
          <a:p>
            <a:pPr marL="342900" indent="-342900">
              <a:buFont typeface="Arial" panose="020B0604020202020204" pitchFamily="34" charset="0"/>
              <a:buChar char="•"/>
            </a:pPr>
            <a:r>
              <a:rPr lang="en-US" sz="1400" dirty="0">
                <a:effectLst/>
                <a:latin typeface="Lato" panose="020F0502020204030203" pitchFamily="34" charset="0"/>
              </a:rPr>
              <a:t>Owensboro Regional Hospital &amp; </a:t>
            </a:r>
            <a:r>
              <a:rPr lang="en-US" sz="1400" dirty="0">
                <a:latin typeface="Lato" panose="020F0502020204030203" pitchFamily="34" charset="0"/>
              </a:rPr>
              <a:t>3</a:t>
            </a:r>
            <a:r>
              <a:rPr lang="en-US" sz="1400" dirty="0">
                <a:effectLst/>
                <a:latin typeface="Lato" panose="020F0502020204030203" pitchFamily="34" charset="0"/>
              </a:rPr>
              <a:t> other regional hospitals: multiple outpatient care sites</a:t>
            </a:r>
            <a:r>
              <a:rPr lang="en-US" sz="1400" dirty="0">
                <a:latin typeface="Lato" panose="020F0502020204030203" pitchFamily="34" charset="0"/>
              </a:rPr>
              <a:t>;</a:t>
            </a:r>
            <a:r>
              <a:rPr lang="en-US" sz="1400" dirty="0">
                <a:effectLst/>
                <a:latin typeface="Lato" panose="020F0502020204030203" pitchFamily="34" charset="0"/>
              </a:rPr>
              <a:t> only </a:t>
            </a:r>
            <a:r>
              <a:rPr lang="en-US" sz="1400" dirty="0">
                <a:latin typeface="Lato" panose="020F0502020204030203" pitchFamily="34" charset="0"/>
              </a:rPr>
              <a:t>1</a:t>
            </a:r>
            <a:r>
              <a:rPr lang="en-US" sz="1400" dirty="0">
                <a:effectLst/>
                <a:latin typeface="Lato" panose="020F0502020204030203" pitchFamily="34" charset="0"/>
              </a:rPr>
              <a:t> clinical research specialist</a:t>
            </a:r>
            <a:endParaRPr lang="en-US" sz="1400" dirty="0">
              <a:latin typeface="Lato" panose="020F0502020204030203" pitchFamily="34" charset="0"/>
            </a:endParaRPr>
          </a:p>
          <a:p>
            <a:pPr marL="342900" indent="-342900">
              <a:buFont typeface="Arial" panose="020B0604020202020204" pitchFamily="34" charset="0"/>
              <a:buChar char="•"/>
            </a:pPr>
            <a:r>
              <a:rPr lang="en-US" sz="1400" dirty="0">
                <a:latin typeface="Lato" panose="020F0502020204030203" pitchFamily="34" charset="0"/>
              </a:rPr>
              <a:t>L</a:t>
            </a:r>
            <a:r>
              <a:rPr lang="en-US" sz="1400" dirty="0">
                <a:effectLst/>
                <a:latin typeface="Lato" panose="020F0502020204030203" pitchFamily="34" charset="0"/>
              </a:rPr>
              <a:t>acks systemic support for C&amp;T research and mechanisms for community- engaged research </a:t>
            </a:r>
            <a:endParaRPr lang="en-US" sz="1400" dirty="0">
              <a:latin typeface="Lato" panose="020F0502020204030203" pitchFamily="34" charset="0"/>
            </a:endParaRPr>
          </a:p>
          <a:p>
            <a:pPr marL="342900" indent="-342900">
              <a:buFont typeface="Arial" panose="020B0604020202020204" pitchFamily="34" charset="0"/>
              <a:buChar char="•"/>
            </a:pPr>
            <a:r>
              <a:rPr lang="en-US" sz="1400" dirty="0">
                <a:latin typeface="Lato" panose="020F0502020204030203" pitchFamily="34" charset="0"/>
              </a:rPr>
              <a:t>P</a:t>
            </a:r>
            <a:r>
              <a:rPr lang="en-US" sz="1400" dirty="0">
                <a:effectLst/>
                <a:latin typeface="Lato" panose="020F0502020204030203" pitchFamily="34" charset="0"/>
              </a:rPr>
              <a:t>otential to lead and/or participate in C&amp;T research activities at UofL and ULH</a:t>
            </a:r>
          </a:p>
          <a:p>
            <a:pPr marL="342900" indent="-342900">
              <a:buFont typeface="Arial" panose="020B0604020202020204" pitchFamily="34" charset="0"/>
              <a:buChar char="•"/>
            </a:pPr>
            <a:r>
              <a:rPr lang="en-US" sz="1400" dirty="0">
                <a:latin typeface="Lato" panose="020F0502020204030203" pitchFamily="34" charset="0"/>
              </a:rPr>
              <a:t>L</a:t>
            </a:r>
            <a:r>
              <a:rPr lang="en-US" sz="1400" dirty="0">
                <a:effectLst/>
                <a:latin typeface="Lato" panose="020F0502020204030203" pitchFamily="34" charset="0"/>
              </a:rPr>
              <a:t>ead efforts to understand community health/research needs through community-based participatory research</a:t>
            </a:r>
          </a:p>
          <a:p>
            <a:endParaRPr lang="en-US" sz="1600" dirty="0">
              <a:solidFill>
                <a:srgbClr val="AD0000"/>
              </a:solidFill>
              <a:effectLst/>
              <a:latin typeface="+mn-lt"/>
            </a:endParaRPr>
          </a:p>
          <a:p>
            <a:endParaRPr lang="en-US" sz="1600" dirty="0">
              <a:solidFill>
                <a:srgbClr val="212529"/>
              </a:solidFill>
              <a:effectLst/>
              <a:latin typeface="Helvetica" pitchFamily="2"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pic>
        <p:nvPicPr>
          <p:cNvPr id="7" name="Picture 6" descr="A close-up of a logo&#10;&#10;Description automatically generated">
            <a:extLst>
              <a:ext uri="{FF2B5EF4-FFF2-40B4-BE49-F238E27FC236}">
                <a16:creationId xmlns:a16="http://schemas.microsoft.com/office/drawing/2014/main" id="{832239AF-8A77-FCE0-3143-547FA0BC5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0195" y="4108344"/>
            <a:ext cx="3296285" cy="845289"/>
          </a:xfrm>
          <a:prstGeom prst="rect">
            <a:avLst/>
          </a:prstGeom>
        </p:spPr>
      </p:pic>
      <p:pic>
        <p:nvPicPr>
          <p:cNvPr id="2050" name="Picture 2" descr="COVID Amplifies Importance of UofL Health - Health System Now Entering ...">
            <a:extLst>
              <a:ext uri="{FF2B5EF4-FFF2-40B4-BE49-F238E27FC236}">
                <a16:creationId xmlns:a16="http://schemas.microsoft.com/office/drawing/2014/main" id="{3725DB8E-EF78-B725-CCD8-5F2FC6134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49" y="2306652"/>
            <a:ext cx="2911451" cy="54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7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BCDF-3A56-C994-AA13-F84309DBC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AA49D-BC11-4ECA-ADDA-335603B00E6D}"/>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Community Engagement &amp; Outreach Core</a:t>
            </a:r>
            <a:endParaRPr lang="en-US" dirty="0">
              <a:solidFill>
                <a:srgbClr val="AD0000"/>
              </a:solidFill>
            </a:endParaRPr>
          </a:p>
        </p:txBody>
      </p:sp>
      <p:sp>
        <p:nvSpPr>
          <p:cNvPr id="6" name="Text Placeholder 2">
            <a:extLst>
              <a:ext uri="{FF2B5EF4-FFF2-40B4-BE49-F238E27FC236}">
                <a16:creationId xmlns:a16="http://schemas.microsoft.com/office/drawing/2014/main" id="{0E5AA001-8F08-47D8-C66F-312BAC3B28E4}"/>
              </a:ext>
            </a:extLst>
          </p:cNvPr>
          <p:cNvSpPr>
            <a:spLocks noGrp="1"/>
          </p:cNvSpPr>
          <p:nvPr>
            <p:ph type="body" sz="quarter" idx="10"/>
          </p:nvPr>
        </p:nvSpPr>
        <p:spPr>
          <a:xfrm>
            <a:off x="786804" y="2018453"/>
            <a:ext cx="11100396" cy="1302263"/>
          </a:xfrm>
        </p:spPr>
        <p:txBody>
          <a:bodyPr>
            <a:normAutofit/>
          </a:bodyPr>
          <a:lstStyle/>
          <a:p>
            <a:r>
              <a:rPr lang="en-US" b="1" dirty="0">
                <a:solidFill>
                  <a:srgbClr val="AD0000"/>
                </a:solidFill>
                <a:effectLst/>
                <a:latin typeface="Lato" panose="020F0502020204030203" pitchFamily="34" charset="0"/>
              </a:rPr>
              <a:t>Goal:</a:t>
            </a:r>
            <a:endParaRPr lang="en-US" dirty="0">
              <a:solidFill>
                <a:srgbClr val="AD0000"/>
              </a:solidFill>
              <a:effectLst/>
              <a:latin typeface="Lato" panose="020F0502020204030203" pitchFamily="34" charset="0"/>
            </a:endParaRPr>
          </a:p>
          <a:p>
            <a:r>
              <a:rPr lang="en-US" dirty="0">
                <a:latin typeface="Lato" panose="020F0502020204030203" pitchFamily="34" charset="0"/>
              </a:rPr>
              <a:t>Improve the overall health and well-being of Kentuckians by raising awareness of community health research needs and improving access to relevant research studies and data, while addressing the needs of at-risk subgroups, including health education, health literacy, and trust.</a:t>
            </a:r>
            <a:endParaRPr lang="en-US" dirty="0">
              <a:solidFill>
                <a:srgbClr val="323232"/>
              </a:solidFill>
              <a:effectLst/>
              <a:latin typeface="Lato" panose="020F0502020204030203"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1E23543C-D7CD-CBEE-05DF-E88803E08FDA}"/>
              </a:ext>
            </a:extLst>
          </p:cNvPr>
          <p:cNvSpPr txBox="1"/>
          <p:nvPr/>
        </p:nvSpPr>
        <p:spPr>
          <a:xfrm>
            <a:off x="856648" y="3715352"/>
            <a:ext cx="6245065" cy="2369880"/>
          </a:xfrm>
          <a:prstGeom prst="rect">
            <a:avLst/>
          </a:prstGeom>
          <a:noFill/>
        </p:spPr>
        <p:txBody>
          <a:bodyPr wrap="square" lIns="0" rtlCol="0">
            <a:spAutoFit/>
          </a:bodyPr>
          <a:lstStyle/>
          <a:p>
            <a:r>
              <a:rPr lang="en-US" sz="2000" b="1" dirty="0">
                <a:solidFill>
                  <a:srgbClr val="AD0000"/>
                </a:solidFill>
                <a:effectLst/>
                <a:latin typeface="Lato" panose="020F0502020204030203" pitchFamily="34" charset="0"/>
              </a:rPr>
              <a:t>Aims:</a:t>
            </a:r>
            <a:endParaRPr lang="en-US" sz="2000" dirty="0">
              <a:solidFill>
                <a:srgbClr val="AD0000"/>
              </a:solidFill>
              <a:effectLst/>
              <a:latin typeface="Lato" panose="020F0502020204030203" pitchFamily="34" charset="0"/>
            </a:endParaRPr>
          </a:p>
          <a:p>
            <a:pPr marL="457200" indent="-457200">
              <a:buFont typeface="+mj-lt"/>
              <a:buAutoNum type="arabicPeriod"/>
            </a:pPr>
            <a:r>
              <a:rPr lang="en-US" sz="1800" dirty="0">
                <a:latin typeface="Lato" panose="020F0502020204030203" pitchFamily="34" charset="0"/>
              </a:rPr>
              <a:t>Promote understanding of community health/research needs and disseminate knowledge, health research education, and share C&amp;T research and resources with communities</a:t>
            </a:r>
            <a:endParaRPr lang="en-US" sz="1800" dirty="0">
              <a:effectLst/>
              <a:latin typeface="Lato" panose="020F0502020204030203" pitchFamily="34" charset="0"/>
            </a:endParaRPr>
          </a:p>
          <a:p>
            <a:pPr marL="457200" indent="-457200">
              <a:buFont typeface="+mj-lt"/>
              <a:buAutoNum type="arabicPeriod"/>
            </a:pPr>
            <a:endParaRPr lang="en-US" sz="200" dirty="0">
              <a:latin typeface="Lato" panose="020F0502020204030203" pitchFamily="34" charset="0"/>
            </a:endParaRPr>
          </a:p>
          <a:p>
            <a:pPr marL="457200" indent="-457200">
              <a:buFont typeface="+mj-lt"/>
              <a:buAutoNum type="arabicPeriod"/>
            </a:pPr>
            <a:r>
              <a:rPr lang="en-US" sz="1800" dirty="0">
                <a:latin typeface="Lato" panose="020F0502020204030203" pitchFamily="34" charset="0"/>
              </a:rPr>
              <a:t>Develop and support community-led and clinical investigator-initiated community-based participatory research</a:t>
            </a:r>
            <a:endParaRPr lang="en-US" sz="1800" dirty="0">
              <a:solidFill>
                <a:srgbClr val="323232"/>
              </a:solidFill>
              <a:effectLst/>
              <a:latin typeface="Lato" panose="020F0502020204030203" pitchFamily="34" charset="0"/>
            </a:endParaRPr>
          </a:p>
        </p:txBody>
      </p:sp>
      <p:grpSp>
        <p:nvGrpSpPr>
          <p:cNvPr id="4" name="Group 6">
            <a:extLst>
              <a:ext uri="{FF2B5EF4-FFF2-40B4-BE49-F238E27FC236}">
                <a16:creationId xmlns:a16="http://schemas.microsoft.com/office/drawing/2014/main" id="{CF46BE70-C5F1-44AE-3EE3-A76AB8D1C26E}"/>
              </a:ext>
            </a:extLst>
          </p:cNvPr>
          <p:cNvGrpSpPr>
            <a:grpSpLocks/>
          </p:cNvGrpSpPr>
          <p:nvPr/>
        </p:nvGrpSpPr>
        <p:grpSpPr bwMode="auto">
          <a:xfrm>
            <a:off x="7353700" y="3429000"/>
            <a:ext cx="4722686" cy="2415942"/>
            <a:chOff x="304800" y="1143000"/>
            <a:chExt cx="8458200" cy="4943475"/>
          </a:xfrm>
        </p:grpSpPr>
        <p:grpSp>
          <p:nvGrpSpPr>
            <p:cNvPr id="5" name="Group 2">
              <a:extLst>
                <a:ext uri="{FF2B5EF4-FFF2-40B4-BE49-F238E27FC236}">
                  <a16:creationId xmlns:a16="http://schemas.microsoft.com/office/drawing/2014/main" id="{F5DEE031-0EF9-D1DA-A902-B6C35F1D48D4}"/>
                </a:ext>
              </a:extLst>
            </p:cNvPr>
            <p:cNvGrpSpPr>
              <a:grpSpLocks/>
            </p:cNvGrpSpPr>
            <p:nvPr/>
          </p:nvGrpSpPr>
          <p:grpSpPr bwMode="auto">
            <a:xfrm>
              <a:off x="304800" y="1143000"/>
              <a:ext cx="8458200" cy="4943475"/>
              <a:chOff x="292100" y="1143000"/>
              <a:chExt cx="8458200" cy="4943475"/>
            </a:xfrm>
          </p:grpSpPr>
          <p:pic>
            <p:nvPicPr>
              <p:cNvPr id="8" name="Picture 3">
                <a:extLst>
                  <a:ext uri="{FF2B5EF4-FFF2-40B4-BE49-F238E27FC236}">
                    <a16:creationId xmlns:a16="http://schemas.microsoft.com/office/drawing/2014/main" id="{17566394-36BC-800B-978F-CA87577EDB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143000"/>
                <a:ext cx="84582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D126402-18EC-B5EA-CEF5-5C86923FDADA}"/>
                  </a:ext>
                </a:extLst>
              </p:cNvPr>
              <p:cNvSpPr/>
              <p:nvPr/>
            </p:nvSpPr>
            <p:spPr>
              <a:xfrm>
                <a:off x="3810711" y="1602100"/>
                <a:ext cx="2057034" cy="305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Rectangle 6">
              <a:extLst>
                <a:ext uri="{FF2B5EF4-FFF2-40B4-BE49-F238E27FC236}">
                  <a16:creationId xmlns:a16="http://schemas.microsoft.com/office/drawing/2014/main" id="{3C54597A-E6D0-026E-BD3D-3FC4D01F6AF5}"/>
                </a:ext>
              </a:extLst>
            </p:cNvPr>
            <p:cNvSpPr/>
            <p:nvPr/>
          </p:nvSpPr>
          <p:spPr>
            <a:xfrm>
              <a:off x="607942" y="1830170"/>
              <a:ext cx="1678107" cy="2970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Oval 9">
            <a:extLst>
              <a:ext uri="{FF2B5EF4-FFF2-40B4-BE49-F238E27FC236}">
                <a16:creationId xmlns:a16="http://schemas.microsoft.com/office/drawing/2014/main" id="{8CD460A3-4883-65A2-7B19-88683B382D72}"/>
              </a:ext>
            </a:extLst>
          </p:cNvPr>
          <p:cNvSpPr/>
          <p:nvPr/>
        </p:nvSpPr>
        <p:spPr>
          <a:xfrm>
            <a:off x="8711205" y="4490769"/>
            <a:ext cx="681724" cy="7057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C28D87-C77C-A2F9-21AB-964B18893697}"/>
              </a:ext>
            </a:extLst>
          </p:cNvPr>
          <p:cNvSpPr/>
          <p:nvPr/>
        </p:nvSpPr>
        <p:spPr>
          <a:xfrm>
            <a:off x="9551753" y="4284071"/>
            <a:ext cx="681724" cy="7057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32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E406-6353-70A9-BB4F-E0DE728FB917}"/>
              </a:ext>
            </a:extLst>
          </p:cNvPr>
          <p:cNvSpPr>
            <a:spLocks noGrp="1"/>
          </p:cNvSpPr>
          <p:nvPr>
            <p:ph type="ctrTitle"/>
          </p:nvPr>
        </p:nvSpPr>
        <p:spPr>
          <a:xfrm>
            <a:off x="931183" y="280252"/>
            <a:ext cx="10664457" cy="1059451"/>
          </a:xfrm>
        </p:spPr>
        <p:txBody>
          <a:bodyPr/>
          <a:lstStyle/>
          <a:p>
            <a:r>
              <a:rPr lang="en-US" sz="3200" cap="none" dirty="0">
                <a:solidFill>
                  <a:srgbClr val="AD0000"/>
                </a:solidFill>
                <a:cs typeface="Arial" panose="020B0604020202020204" pitchFamily="34" charset="0"/>
              </a:rPr>
              <a:t>CEOC Accomplishments - Urban (W/S Louisville)</a:t>
            </a:r>
            <a:endParaRPr lang="en-US" sz="3200" dirty="0"/>
          </a:p>
        </p:txBody>
      </p:sp>
      <p:sp>
        <p:nvSpPr>
          <p:cNvPr id="3" name="Text Placeholder 2">
            <a:extLst>
              <a:ext uri="{FF2B5EF4-FFF2-40B4-BE49-F238E27FC236}">
                <a16:creationId xmlns:a16="http://schemas.microsoft.com/office/drawing/2014/main" id="{D11105C2-045D-A1DD-D6E2-0B33C0C5F38F}"/>
              </a:ext>
            </a:extLst>
          </p:cNvPr>
          <p:cNvSpPr>
            <a:spLocks noGrp="1"/>
          </p:cNvSpPr>
          <p:nvPr>
            <p:ph type="body" sz="quarter" idx="10"/>
          </p:nvPr>
        </p:nvSpPr>
        <p:spPr>
          <a:xfrm>
            <a:off x="787399" y="1082565"/>
            <a:ext cx="8025761" cy="5118537"/>
          </a:xfrm>
        </p:spPr>
        <p:txBody>
          <a:bodyPr>
            <a:noAutofit/>
          </a:bodyPr>
          <a:lstStyle/>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Building  Community Trust &amp; Connections</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We hosted/co-hosted, sponsored, or attended six events every 2-4 weeks throughout the initial budget period. [West Jefferson County Community Task Force (WJCCTF), WJCCTF conference, and a health and wellness event with NAN Louisville Chapter,  Play Cousin’s &amp; GIVES’s Kwanzaa]</a:t>
            </a:r>
          </a:p>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Expanded Community Liaison Team</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Hired Community Health Research Coordinator in Louisville</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Received 17 applications for Community Health Workers in Louisville</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Established Community Advisory Board with 16 members (12 community members Q4 of year 1.1st Meeting held on March 27</a:t>
            </a:r>
            <a:r>
              <a:rPr lang="en-US" sz="1400" b="1" baseline="30000" dirty="0">
                <a:latin typeface="Lato" panose="020F0502020204030203" pitchFamily="34" charset="0"/>
                <a:ea typeface="Lato" panose="020F0502020204030203" pitchFamily="34" charset="0"/>
                <a:cs typeface="Lato" panose="020F0502020204030203" pitchFamily="34" charset="0"/>
              </a:rPr>
              <a:t>th</a:t>
            </a:r>
            <a:r>
              <a:rPr lang="en-US" sz="1400" b="1" dirty="0">
                <a:latin typeface="Lato" panose="020F0502020204030203" pitchFamily="34" charset="0"/>
                <a:ea typeface="Lato" panose="020F0502020204030203" pitchFamily="34" charset="0"/>
                <a:cs typeface="Lato" panose="020F0502020204030203" pitchFamily="34" charset="0"/>
              </a:rPr>
              <a:t>, 2025 w/ 25% attendance)</a:t>
            </a:r>
          </a:p>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Established a CEOC Newsletter that’s linguistically appropriate </a:t>
            </a:r>
          </a:p>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Opportunities for training and professional development has the project provided</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Working with the Prof Dev Core to Develop a Community-based Participatory Research Seminar Series involving faculty and a community leader (Founder of Play Cousins Collective)</a:t>
            </a:r>
          </a:p>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Develop LCTRC initiated Community Participatory Research Projects and Community Scientists to lead projects</a:t>
            </a:r>
          </a:p>
          <a:p>
            <a:pPr marL="1028700" lvl="1" indent="-342900"/>
            <a:r>
              <a:rPr lang="en-US" sz="1400" b="1" dirty="0">
                <a:latin typeface="Lato" panose="020F0502020204030203" pitchFamily="34" charset="0"/>
                <a:ea typeface="Lato" panose="020F0502020204030203" pitchFamily="34" charset="0"/>
                <a:cs typeface="Lato" panose="020F0502020204030203" pitchFamily="34" charset="0"/>
              </a:rPr>
              <a:t>In partnership with the </a:t>
            </a:r>
            <a:r>
              <a:rPr lang="en-US" sz="1400" b="1" dirty="0" err="1">
                <a:latin typeface="Lato" panose="020F0502020204030203" pitchFamily="34" charset="0"/>
                <a:ea typeface="Lato" panose="020F0502020204030203" pitchFamily="34" charset="0"/>
                <a:cs typeface="Lato" panose="020F0502020204030203" pitchFamily="34" charset="0"/>
              </a:rPr>
              <a:t>bioinnovation</a:t>
            </a:r>
            <a:r>
              <a:rPr lang="en-US" sz="1400" b="1" dirty="0">
                <a:latin typeface="Lato" panose="020F0502020204030203" pitchFamily="34" charset="0"/>
                <a:ea typeface="Lato" panose="020F0502020204030203" pitchFamily="34" charset="0"/>
                <a:cs typeface="Lato" panose="020F0502020204030203" pitchFamily="34" charset="0"/>
              </a:rPr>
              <a:t> lead on the LCTRC leadership team, the CEOC has developed a pilot project proposal to explore feasibility and acceptability of wearable technology for health monitoring and related research by community members. </a:t>
            </a:r>
          </a:p>
          <a:p>
            <a:pPr marL="342900" indent="-342900">
              <a:buFont typeface="Arial" panose="020B0604020202020204" pitchFamily="34" charset="0"/>
              <a:buChar char="•"/>
            </a:pPr>
            <a:endParaRPr lang="en-US" sz="1600" b="1" dirty="0">
              <a:latin typeface="Lato" panose="020F0502020204030203" pitchFamily="34" charset="0"/>
              <a:ea typeface="Lato" panose="020F0502020204030203" pitchFamily="34" charset="0"/>
              <a:cs typeface="Lato" panose="020F0502020204030203" pitchFamily="34" charset="0"/>
            </a:endParaRPr>
          </a:p>
          <a:p>
            <a:endParaRPr lang="en-US" sz="1600" dirty="0"/>
          </a:p>
        </p:txBody>
      </p:sp>
      <p:grpSp>
        <p:nvGrpSpPr>
          <p:cNvPr id="4" name="Group 3">
            <a:extLst>
              <a:ext uri="{FF2B5EF4-FFF2-40B4-BE49-F238E27FC236}">
                <a16:creationId xmlns:a16="http://schemas.microsoft.com/office/drawing/2014/main" id="{7D3C37E8-415A-1A8D-58B9-E2AAEAE0403A}"/>
              </a:ext>
            </a:extLst>
          </p:cNvPr>
          <p:cNvGrpSpPr/>
          <p:nvPr/>
        </p:nvGrpSpPr>
        <p:grpSpPr>
          <a:xfrm>
            <a:off x="9004473" y="1180922"/>
            <a:ext cx="2734950" cy="2079323"/>
            <a:chOff x="3014663" y="1062038"/>
            <a:chExt cx="5832475" cy="4538662"/>
          </a:xfrm>
        </p:grpSpPr>
        <p:grpSp>
          <p:nvGrpSpPr>
            <p:cNvPr id="5" name="Group 6">
              <a:extLst>
                <a:ext uri="{FF2B5EF4-FFF2-40B4-BE49-F238E27FC236}">
                  <a16:creationId xmlns:a16="http://schemas.microsoft.com/office/drawing/2014/main" id="{470DAFF0-99BB-7E51-79BF-D6CC3815C248}"/>
                </a:ext>
              </a:extLst>
            </p:cNvPr>
            <p:cNvGrpSpPr>
              <a:grpSpLocks/>
            </p:cNvGrpSpPr>
            <p:nvPr/>
          </p:nvGrpSpPr>
          <p:grpSpPr bwMode="auto">
            <a:xfrm>
              <a:off x="3886200" y="2951163"/>
              <a:ext cx="4960938" cy="2649537"/>
              <a:chOff x="304800" y="1143000"/>
              <a:chExt cx="8458200" cy="4943475"/>
            </a:xfrm>
          </p:grpSpPr>
          <p:grpSp>
            <p:nvGrpSpPr>
              <p:cNvPr id="10" name="Group 2">
                <a:extLst>
                  <a:ext uri="{FF2B5EF4-FFF2-40B4-BE49-F238E27FC236}">
                    <a16:creationId xmlns:a16="http://schemas.microsoft.com/office/drawing/2014/main" id="{322A7D94-402E-67B3-5270-0A52F8F36390}"/>
                  </a:ext>
                </a:extLst>
              </p:cNvPr>
              <p:cNvGrpSpPr>
                <a:grpSpLocks/>
              </p:cNvGrpSpPr>
              <p:nvPr/>
            </p:nvGrpSpPr>
            <p:grpSpPr bwMode="auto">
              <a:xfrm>
                <a:off x="304800" y="1143000"/>
                <a:ext cx="8458200" cy="4943475"/>
                <a:chOff x="292100" y="1143000"/>
                <a:chExt cx="8458200" cy="4943475"/>
              </a:xfrm>
            </p:grpSpPr>
            <p:pic>
              <p:nvPicPr>
                <p:cNvPr id="12" name="Picture 3">
                  <a:extLst>
                    <a:ext uri="{FF2B5EF4-FFF2-40B4-BE49-F238E27FC236}">
                      <a16:creationId xmlns:a16="http://schemas.microsoft.com/office/drawing/2014/main" id="{4E0F99C0-60B2-8016-B014-94695CBA48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143000"/>
                  <a:ext cx="84582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2013CC3-AA31-21CC-C68C-0E554092E5FA}"/>
                    </a:ext>
                  </a:extLst>
                </p:cNvPr>
                <p:cNvSpPr/>
                <p:nvPr/>
              </p:nvSpPr>
              <p:spPr>
                <a:xfrm>
                  <a:off x="3810711" y="1602100"/>
                  <a:ext cx="2057034" cy="305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Rectangle 10">
                <a:extLst>
                  <a:ext uri="{FF2B5EF4-FFF2-40B4-BE49-F238E27FC236}">
                    <a16:creationId xmlns:a16="http://schemas.microsoft.com/office/drawing/2014/main" id="{5F2AA709-4861-A109-4A81-431B207E1E0E}"/>
                  </a:ext>
                </a:extLst>
              </p:cNvPr>
              <p:cNvSpPr/>
              <p:nvPr/>
            </p:nvSpPr>
            <p:spPr>
              <a:xfrm>
                <a:off x="607942" y="1830170"/>
                <a:ext cx="1678107" cy="2970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 name="Picture 2">
              <a:extLst>
                <a:ext uri="{FF2B5EF4-FFF2-40B4-BE49-F238E27FC236}">
                  <a16:creationId xmlns:a16="http://schemas.microsoft.com/office/drawing/2014/main" id="{350800F1-84B8-5A8B-F515-25DE45560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63" y="1123950"/>
              <a:ext cx="2809875" cy="242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2">
              <a:extLst>
                <a:ext uri="{FF2B5EF4-FFF2-40B4-BE49-F238E27FC236}">
                  <a16:creationId xmlns:a16="http://schemas.microsoft.com/office/drawing/2014/main" id="{015E13E6-CDFB-BB14-1506-98DEB1642AF7}"/>
                </a:ext>
              </a:extLst>
            </p:cNvPr>
            <p:cNvCxnSpPr>
              <a:cxnSpLocks noChangeShapeType="1"/>
            </p:cNvCxnSpPr>
            <p:nvPr/>
          </p:nvCxnSpPr>
          <p:spPr bwMode="auto">
            <a:xfrm flipH="1" flipV="1">
              <a:off x="5921375" y="2057400"/>
              <a:ext cx="731838" cy="221932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8" name="Oval 12">
              <a:extLst>
                <a:ext uri="{FF2B5EF4-FFF2-40B4-BE49-F238E27FC236}">
                  <a16:creationId xmlns:a16="http://schemas.microsoft.com/office/drawing/2014/main" id="{E4B105B5-9CBF-32DE-663E-0336E988BC3C}"/>
                </a:ext>
              </a:extLst>
            </p:cNvPr>
            <p:cNvSpPr>
              <a:spLocks noChangeArrowheads="1"/>
            </p:cNvSpPr>
            <p:nvPr/>
          </p:nvSpPr>
          <p:spPr bwMode="auto">
            <a:xfrm>
              <a:off x="3109913" y="1062038"/>
              <a:ext cx="2890837" cy="2795587"/>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8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4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endParaRPr lang="en-US" altLang="en-US" sz="2400"/>
            </a:p>
          </p:txBody>
        </p:sp>
        <p:cxnSp>
          <p:nvCxnSpPr>
            <p:cNvPr id="9" name="Straight Connector 11">
              <a:extLst>
                <a:ext uri="{FF2B5EF4-FFF2-40B4-BE49-F238E27FC236}">
                  <a16:creationId xmlns:a16="http://schemas.microsoft.com/office/drawing/2014/main" id="{11D400E0-DAFE-6FA3-BE2E-905B60BD2159}"/>
                </a:ext>
              </a:extLst>
            </p:cNvPr>
            <p:cNvCxnSpPr>
              <a:cxnSpLocks noChangeShapeType="1"/>
            </p:cNvCxnSpPr>
            <p:nvPr/>
          </p:nvCxnSpPr>
          <p:spPr bwMode="auto">
            <a:xfrm flipH="1" flipV="1">
              <a:off x="4116388" y="3802063"/>
              <a:ext cx="2509837" cy="43021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38459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2E0F-356E-6145-34DC-271F8E7C5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99D8C-684E-0884-C095-0193D051EE82}"/>
              </a:ext>
            </a:extLst>
          </p:cNvPr>
          <p:cNvSpPr>
            <a:spLocks noGrp="1"/>
          </p:cNvSpPr>
          <p:nvPr>
            <p:ph type="ctrTitle"/>
          </p:nvPr>
        </p:nvSpPr>
        <p:spPr>
          <a:xfrm>
            <a:off x="931183" y="616581"/>
            <a:ext cx="10664457" cy="1059451"/>
          </a:xfrm>
        </p:spPr>
        <p:txBody>
          <a:bodyPr/>
          <a:lstStyle/>
          <a:p>
            <a:r>
              <a:rPr lang="en-US" sz="3200" cap="none" dirty="0">
                <a:solidFill>
                  <a:srgbClr val="AD0000"/>
                </a:solidFill>
                <a:cs typeface="Arial" panose="020B0604020202020204" pitchFamily="34" charset="0"/>
              </a:rPr>
              <a:t>CEOC Accomplishments - Rural (Owensboro)</a:t>
            </a:r>
            <a:endParaRPr lang="en-US" sz="3200" dirty="0"/>
          </a:p>
        </p:txBody>
      </p:sp>
      <p:sp>
        <p:nvSpPr>
          <p:cNvPr id="3" name="Text Placeholder 2">
            <a:extLst>
              <a:ext uri="{FF2B5EF4-FFF2-40B4-BE49-F238E27FC236}">
                <a16:creationId xmlns:a16="http://schemas.microsoft.com/office/drawing/2014/main" id="{CE3AFD66-5740-E417-9C94-138809E0158B}"/>
              </a:ext>
            </a:extLst>
          </p:cNvPr>
          <p:cNvSpPr>
            <a:spLocks noGrp="1"/>
          </p:cNvSpPr>
          <p:nvPr>
            <p:ph type="body" sz="quarter" idx="10"/>
          </p:nvPr>
        </p:nvSpPr>
        <p:spPr>
          <a:xfrm>
            <a:off x="787400" y="1559293"/>
            <a:ext cx="6706476" cy="4273616"/>
          </a:xfrm>
        </p:spPr>
        <p:txBody>
          <a:bodyPr>
            <a:noAutofit/>
          </a:bodyPr>
          <a:lstStyle/>
          <a:p>
            <a:pPr marL="342900" indent="-342900">
              <a:buFont typeface="Arial" panose="020B0604020202020204" pitchFamily="34" charset="0"/>
              <a:buChar char="•"/>
            </a:pPr>
            <a:r>
              <a:rPr lang="en-US" b="1" dirty="0">
                <a:latin typeface="Lato" panose="020F0502020204030203" pitchFamily="34" charset="0"/>
                <a:ea typeface="Lato" panose="020F0502020204030203" pitchFamily="34" charset="0"/>
                <a:cs typeface="Lato" panose="020F0502020204030203" pitchFamily="34" charset="0"/>
              </a:rPr>
              <a:t>Hiring Community Health Research Coordinator</a:t>
            </a:r>
          </a:p>
          <a:p>
            <a:pPr marL="1028700" lvl="1" indent="-342900"/>
            <a:r>
              <a:rPr lang="en-US" sz="1600" b="1" dirty="0">
                <a:latin typeface="Lato" panose="020F0502020204030203" pitchFamily="34" charset="0"/>
                <a:ea typeface="Lato" panose="020F0502020204030203" pitchFamily="34" charset="0"/>
                <a:cs typeface="Lato" panose="020F0502020204030203" pitchFamily="34" charset="0"/>
              </a:rPr>
              <a:t>Received 46 applications for Community Health Research Coordinator</a:t>
            </a:r>
          </a:p>
          <a:p>
            <a:pPr marL="1028700" lvl="1" indent="-342900"/>
            <a:r>
              <a:rPr lang="en-US" sz="1600" b="1" dirty="0">
                <a:latin typeface="Lato" panose="020F0502020204030203" pitchFamily="34" charset="0"/>
                <a:ea typeface="Lato" panose="020F0502020204030203" pitchFamily="34" charset="0"/>
                <a:cs typeface="Lato" panose="020F0502020204030203" pitchFamily="34" charset="0"/>
              </a:rPr>
              <a:t>Interviewing 5 CHRC applications on April 7th &amp; 8th</a:t>
            </a:r>
          </a:p>
          <a:p>
            <a:pPr marL="342900" indent="-342900">
              <a:buFont typeface="Arial" panose="020B0604020202020204" pitchFamily="34" charset="0"/>
              <a:buChar char="•"/>
            </a:pPr>
            <a:r>
              <a:rPr lang="en-US" b="1" dirty="0">
                <a:latin typeface="Lato" panose="020F0502020204030203" pitchFamily="34" charset="0"/>
                <a:ea typeface="Lato" panose="020F0502020204030203" pitchFamily="34" charset="0"/>
                <a:cs typeface="Lato" panose="020F0502020204030203" pitchFamily="34" charset="0"/>
              </a:rPr>
              <a:t>Community Advisory Board (CAB)</a:t>
            </a:r>
          </a:p>
          <a:p>
            <a:pPr marL="1028700" lvl="1" indent="-342900"/>
            <a:r>
              <a:rPr lang="en-US" sz="1600" b="1" dirty="0">
                <a:latin typeface="Lato" panose="020F0502020204030203" pitchFamily="34" charset="0"/>
                <a:ea typeface="Lato" panose="020F0502020204030203" pitchFamily="34" charset="0"/>
                <a:cs typeface="Lato" panose="020F0502020204030203" pitchFamily="34" charset="0"/>
              </a:rPr>
              <a:t>Establishing a CAB consisting of Owensboro Health Leaders and Community Members</a:t>
            </a:r>
          </a:p>
          <a:p>
            <a:pPr marL="1028700" lvl="1" indent="-342900"/>
            <a:r>
              <a:rPr lang="en-US" sz="1600" b="1" dirty="0">
                <a:latin typeface="Lato" panose="020F0502020204030203" pitchFamily="34" charset="0"/>
                <a:ea typeface="Lato" panose="020F0502020204030203" pitchFamily="34" charset="0"/>
                <a:cs typeface="Lato" panose="020F0502020204030203" pitchFamily="34" charset="0"/>
              </a:rPr>
              <a:t>Had our 1st meeting in January 2025 with Owensboro leaders and community engagement  &amp; outreach experts</a:t>
            </a:r>
          </a:p>
          <a:p>
            <a:pPr marL="342900" indent="-342900">
              <a:buFont typeface="Arial" panose="020B0604020202020204" pitchFamily="34" charset="0"/>
              <a:buChar char="•"/>
            </a:pPr>
            <a:r>
              <a:rPr lang="en-US" sz="1600" b="1" dirty="0">
                <a:latin typeface="Lato" panose="020F0502020204030203" pitchFamily="34" charset="0"/>
                <a:ea typeface="Lato" panose="020F0502020204030203" pitchFamily="34" charset="0"/>
                <a:cs typeface="Lato" panose="020F0502020204030203" pitchFamily="34" charset="0"/>
              </a:rPr>
              <a:t>Developing LCTRC initiated Community Participatory Research Projects and Community Scientists to lead projects</a:t>
            </a:r>
          </a:p>
          <a:p>
            <a:pPr marL="342900" indent="-342900">
              <a:buFont typeface="Arial" panose="020B0604020202020204" pitchFamily="34" charset="0"/>
              <a:buChar char="•"/>
            </a:pPr>
            <a:endParaRPr lang="en-US" b="1" dirty="0">
              <a:latin typeface="Lato" panose="020F0502020204030203" pitchFamily="34" charset="0"/>
              <a:ea typeface="Lato" panose="020F0502020204030203" pitchFamily="34" charset="0"/>
              <a:cs typeface="Lato" panose="020F0502020204030203" pitchFamily="34" charset="0"/>
            </a:endParaRPr>
          </a:p>
          <a:p>
            <a:endParaRPr lang="en-US" dirty="0"/>
          </a:p>
        </p:txBody>
      </p:sp>
      <p:grpSp>
        <p:nvGrpSpPr>
          <p:cNvPr id="14" name="Group 6">
            <a:extLst>
              <a:ext uri="{FF2B5EF4-FFF2-40B4-BE49-F238E27FC236}">
                <a16:creationId xmlns:a16="http://schemas.microsoft.com/office/drawing/2014/main" id="{291B3FBF-E423-AB81-E175-E8721A65700E}"/>
              </a:ext>
            </a:extLst>
          </p:cNvPr>
          <p:cNvGrpSpPr>
            <a:grpSpLocks/>
          </p:cNvGrpSpPr>
          <p:nvPr/>
        </p:nvGrpSpPr>
        <p:grpSpPr bwMode="auto">
          <a:xfrm>
            <a:off x="6992211" y="3729117"/>
            <a:ext cx="4603429" cy="2435192"/>
            <a:chOff x="304800" y="1143000"/>
            <a:chExt cx="8458200" cy="4943475"/>
          </a:xfrm>
        </p:grpSpPr>
        <p:grpSp>
          <p:nvGrpSpPr>
            <p:cNvPr id="15" name="Group 2">
              <a:extLst>
                <a:ext uri="{FF2B5EF4-FFF2-40B4-BE49-F238E27FC236}">
                  <a16:creationId xmlns:a16="http://schemas.microsoft.com/office/drawing/2014/main" id="{6F89D143-110F-884A-A4DC-0E86F268C4E0}"/>
                </a:ext>
              </a:extLst>
            </p:cNvPr>
            <p:cNvGrpSpPr>
              <a:grpSpLocks/>
            </p:cNvGrpSpPr>
            <p:nvPr/>
          </p:nvGrpSpPr>
          <p:grpSpPr bwMode="auto">
            <a:xfrm>
              <a:off x="304800" y="1143000"/>
              <a:ext cx="8458200" cy="4943475"/>
              <a:chOff x="292100" y="1143000"/>
              <a:chExt cx="8458200" cy="4943475"/>
            </a:xfrm>
          </p:grpSpPr>
          <p:pic>
            <p:nvPicPr>
              <p:cNvPr id="17" name="Picture 3">
                <a:extLst>
                  <a:ext uri="{FF2B5EF4-FFF2-40B4-BE49-F238E27FC236}">
                    <a16:creationId xmlns:a16="http://schemas.microsoft.com/office/drawing/2014/main" id="{EB243257-CBD3-F4EB-2EA8-0EA43C437A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143000"/>
                <a:ext cx="84582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56B4E69F-B0A4-3A76-C76D-D2108432492E}"/>
                  </a:ext>
                </a:extLst>
              </p:cNvPr>
              <p:cNvSpPr/>
              <p:nvPr/>
            </p:nvSpPr>
            <p:spPr>
              <a:xfrm>
                <a:off x="3810711" y="1602100"/>
                <a:ext cx="2057034" cy="305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 name="Rectangle 15">
              <a:extLst>
                <a:ext uri="{FF2B5EF4-FFF2-40B4-BE49-F238E27FC236}">
                  <a16:creationId xmlns:a16="http://schemas.microsoft.com/office/drawing/2014/main" id="{99C2C74E-D9A4-2BBE-0C1C-CD61E41C58DC}"/>
                </a:ext>
              </a:extLst>
            </p:cNvPr>
            <p:cNvSpPr/>
            <p:nvPr/>
          </p:nvSpPr>
          <p:spPr>
            <a:xfrm>
              <a:off x="607942" y="1830170"/>
              <a:ext cx="1678107" cy="2970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 name="Oval 20">
            <a:extLst>
              <a:ext uri="{FF2B5EF4-FFF2-40B4-BE49-F238E27FC236}">
                <a16:creationId xmlns:a16="http://schemas.microsoft.com/office/drawing/2014/main" id="{0AE1B4DC-04CF-CBFB-D9DB-EF4FBF3E89A9}"/>
              </a:ext>
            </a:extLst>
          </p:cNvPr>
          <p:cNvSpPr/>
          <p:nvPr/>
        </p:nvSpPr>
        <p:spPr>
          <a:xfrm>
            <a:off x="8481528" y="4870382"/>
            <a:ext cx="681724" cy="7057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442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7788-2CAF-B094-6B91-2CAC9C2FC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02A9A-F5F6-B642-5CB5-B6A4648A8EF3}"/>
              </a:ext>
            </a:extLst>
          </p:cNvPr>
          <p:cNvSpPr>
            <a:spLocks noGrp="1"/>
          </p:cNvSpPr>
          <p:nvPr>
            <p:ph type="ctrTitle"/>
          </p:nvPr>
        </p:nvSpPr>
        <p:spPr>
          <a:xfrm>
            <a:off x="931183" y="616581"/>
            <a:ext cx="10664457" cy="1059451"/>
          </a:xfrm>
        </p:spPr>
        <p:txBody>
          <a:bodyPr/>
          <a:lstStyle/>
          <a:p>
            <a:r>
              <a:rPr lang="en-US" sz="3200" cap="none" dirty="0">
                <a:solidFill>
                  <a:srgbClr val="AD0000"/>
                </a:solidFill>
                <a:cs typeface="Arial" panose="020B0604020202020204" pitchFamily="34" charset="0"/>
              </a:rPr>
              <a:t>CEOC Accomplishments</a:t>
            </a:r>
            <a:endParaRPr lang="en-US" sz="3200" dirty="0"/>
          </a:p>
        </p:txBody>
      </p:sp>
      <p:sp>
        <p:nvSpPr>
          <p:cNvPr id="3" name="Text Placeholder 2">
            <a:extLst>
              <a:ext uri="{FF2B5EF4-FFF2-40B4-BE49-F238E27FC236}">
                <a16:creationId xmlns:a16="http://schemas.microsoft.com/office/drawing/2014/main" id="{2FCCA303-F8B0-F3B0-CA09-D16691742286}"/>
              </a:ext>
            </a:extLst>
          </p:cNvPr>
          <p:cNvSpPr>
            <a:spLocks noGrp="1"/>
          </p:cNvSpPr>
          <p:nvPr>
            <p:ph type="body" sz="quarter" idx="10"/>
          </p:nvPr>
        </p:nvSpPr>
        <p:spPr>
          <a:xfrm>
            <a:off x="787400" y="1559292"/>
            <a:ext cx="5192986" cy="4305479"/>
          </a:xfrm>
        </p:spPr>
        <p:txBody>
          <a:bodyPr>
            <a:noAutofit/>
          </a:bodyPr>
          <a:lstStyle/>
          <a:p>
            <a:pPr marL="342900" indent="-342900">
              <a:buFont typeface="Arial" panose="020B0604020202020204" pitchFamily="34" charset="0"/>
              <a:buChar char="•"/>
            </a:pPr>
            <a:endParaRPr lang="en-US" sz="1800" b="1"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panose="020B0604020202020204" pitchFamily="34" charset="0"/>
              <a:buChar char="•"/>
            </a:pPr>
            <a:r>
              <a:rPr lang="en-US" sz="1800" b="1" dirty="0">
                <a:latin typeface="Lato" panose="020F0502020204030203" pitchFamily="34" charset="0"/>
                <a:ea typeface="Lato" panose="020F0502020204030203" pitchFamily="34" charset="0"/>
                <a:cs typeface="Lato" panose="020F0502020204030203" pitchFamily="34" charset="0"/>
              </a:rPr>
              <a:t>Integration into </a:t>
            </a:r>
            <a:r>
              <a:rPr lang="en-US" sz="1800" b="1" i="1" u="sng" dirty="0">
                <a:latin typeface="Lato" panose="020F0502020204030203" pitchFamily="34" charset="0"/>
                <a:ea typeface="Lato" panose="020F0502020204030203" pitchFamily="34" charset="0"/>
                <a:cs typeface="Lato" panose="020F0502020204030203" pitchFamily="34" charset="0"/>
              </a:rPr>
              <a:t>all</a:t>
            </a:r>
            <a:r>
              <a:rPr lang="en-US" sz="1800" b="1" i="1" dirty="0">
                <a:latin typeface="Lato" panose="020F0502020204030203" pitchFamily="34" charset="0"/>
                <a:ea typeface="Lato" panose="020F0502020204030203" pitchFamily="34" charset="0"/>
                <a:cs typeface="Lato" panose="020F0502020204030203" pitchFamily="34" charset="0"/>
              </a:rPr>
              <a:t> LCTRC Cores</a:t>
            </a:r>
          </a:p>
          <a:p>
            <a:pPr marL="1028700" lvl="1" indent="-342900"/>
            <a:r>
              <a:rPr lang="en-US" sz="1800" dirty="0">
                <a:latin typeface="Lato" panose="020F0502020204030203" pitchFamily="34" charset="0"/>
                <a:ea typeface="Lato" panose="020F0502020204030203" pitchFamily="34" charset="0"/>
                <a:cs typeface="Lato" panose="020F0502020204030203" pitchFamily="34" charset="0"/>
              </a:rPr>
              <a:t>Community-based participatory research seminar series</a:t>
            </a:r>
          </a:p>
          <a:p>
            <a:pPr marL="1028700" lvl="1" indent="-342900"/>
            <a:r>
              <a:rPr lang="en-US" sz="1800" dirty="0">
                <a:latin typeface="Lato" panose="020F0502020204030203" pitchFamily="34" charset="0"/>
                <a:ea typeface="Lato" panose="020F0502020204030203" pitchFamily="34" charset="0"/>
                <a:cs typeface="Lato" panose="020F0502020204030203" pitchFamily="34" charset="0"/>
              </a:rPr>
              <a:t>Community-engaged study on wearable health monitoring devices</a:t>
            </a:r>
          </a:p>
          <a:p>
            <a:pPr marL="1028700" lvl="1" indent="-342900"/>
            <a:r>
              <a:rPr lang="en-US" sz="1800" dirty="0">
                <a:latin typeface="Lato" panose="020F0502020204030203" pitchFamily="34" charset="0"/>
                <a:ea typeface="Lato" panose="020F0502020204030203" pitchFamily="34" charset="0"/>
                <a:cs typeface="Lato" panose="020F0502020204030203" pitchFamily="34" charset="0"/>
              </a:rPr>
              <a:t>Other support needed for Community Engaged &amp; Translational Research </a:t>
            </a:r>
          </a:p>
          <a:p>
            <a:pPr marL="1028700" lvl="1" indent="-342900"/>
            <a:endParaRPr lang="en-US" sz="1800" dirty="0">
              <a:latin typeface="Lato" panose="020F0502020204030203" pitchFamily="34" charset="0"/>
              <a:ea typeface="Lato" panose="020F0502020204030203" pitchFamily="34" charset="0"/>
              <a:cs typeface="Lato" panose="020F0502020204030203" pitchFamily="34" charset="0"/>
            </a:endParaRPr>
          </a:p>
          <a:p>
            <a:endParaRPr lang="en-US" dirty="0"/>
          </a:p>
        </p:txBody>
      </p:sp>
      <p:pic>
        <p:nvPicPr>
          <p:cNvPr id="4" name="Picture 3">
            <a:extLst>
              <a:ext uri="{FF2B5EF4-FFF2-40B4-BE49-F238E27FC236}">
                <a16:creationId xmlns:a16="http://schemas.microsoft.com/office/drawing/2014/main" id="{3EA2C3B7-17CF-9278-EAC9-56FA45159BD1}"/>
              </a:ext>
            </a:extLst>
          </p:cNvPr>
          <p:cNvPicPr>
            <a:picLocks noChangeAspect="1"/>
          </p:cNvPicPr>
          <p:nvPr/>
        </p:nvPicPr>
        <p:blipFill>
          <a:blip r:embed="rId2"/>
          <a:stretch>
            <a:fillRect/>
          </a:stretch>
        </p:blipFill>
        <p:spPr>
          <a:xfrm>
            <a:off x="6096000" y="1263667"/>
            <a:ext cx="5494082" cy="4120561"/>
          </a:xfrm>
          <a:prstGeom prst="rect">
            <a:avLst/>
          </a:prstGeom>
        </p:spPr>
      </p:pic>
    </p:spTree>
    <p:extLst>
      <p:ext uri="{BB962C8B-B14F-4D97-AF65-F5344CB8AC3E}">
        <p14:creationId xmlns:p14="http://schemas.microsoft.com/office/powerpoint/2010/main" val="44615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6FCDB-9A79-2BBD-CEF0-3D87E2E7E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FB849-8E9F-C1EC-AA97-274EBCEBDD8D}"/>
              </a:ext>
            </a:extLst>
          </p:cNvPr>
          <p:cNvSpPr>
            <a:spLocks noGrp="1"/>
          </p:cNvSpPr>
          <p:nvPr>
            <p:ph type="ctrTitle"/>
          </p:nvPr>
        </p:nvSpPr>
        <p:spPr>
          <a:xfrm>
            <a:off x="931183" y="616581"/>
            <a:ext cx="10664457" cy="1059451"/>
          </a:xfrm>
        </p:spPr>
        <p:txBody>
          <a:bodyPr/>
          <a:lstStyle/>
          <a:p>
            <a:r>
              <a:rPr lang="en-US" sz="3200" cap="none" dirty="0">
                <a:solidFill>
                  <a:srgbClr val="AD0000"/>
                </a:solidFill>
                <a:cs typeface="Arial" panose="020B0604020202020204" pitchFamily="34" charset="0"/>
              </a:rPr>
              <a:t>CEOC Accomplishments</a:t>
            </a:r>
            <a:endParaRPr lang="en-US" sz="3200" dirty="0"/>
          </a:p>
        </p:txBody>
      </p:sp>
      <p:pic>
        <p:nvPicPr>
          <p:cNvPr id="6" name="Picture 5">
            <a:extLst>
              <a:ext uri="{FF2B5EF4-FFF2-40B4-BE49-F238E27FC236}">
                <a16:creationId xmlns:a16="http://schemas.microsoft.com/office/drawing/2014/main" id="{A9E24592-1F71-A3C2-7932-17F5D8BD2B8D}"/>
              </a:ext>
            </a:extLst>
          </p:cNvPr>
          <p:cNvPicPr>
            <a:picLocks noChangeAspect="1"/>
          </p:cNvPicPr>
          <p:nvPr/>
        </p:nvPicPr>
        <p:blipFill>
          <a:blip r:embed="rId2"/>
          <a:stretch>
            <a:fillRect/>
          </a:stretch>
        </p:blipFill>
        <p:spPr>
          <a:xfrm>
            <a:off x="934739" y="1726412"/>
            <a:ext cx="2828369" cy="4499308"/>
          </a:xfrm>
          <a:prstGeom prst="rect">
            <a:avLst/>
          </a:prstGeom>
        </p:spPr>
      </p:pic>
      <p:pic>
        <p:nvPicPr>
          <p:cNvPr id="7" name="Picture 6">
            <a:extLst>
              <a:ext uri="{FF2B5EF4-FFF2-40B4-BE49-F238E27FC236}">
                <a16:creationId xmlns:a16="http://schemas.microsoft.com/office/drawing/2014/main" id="{C652674E-FF0C-64AB-8AED-CCFDC604C973}"/>
              </a:ext>
            </a:extLst>
          </p:cNvPr>
          <p:cNvPicPr>
            <a:picLocks noChangeAspect="1"/>
          </p:cNvPicPr>
          <p:nvPr/>
        </p:nvPicPr>
        <p:blipFill>
          <a:blip r:embed="rId3"/>
          <a:stretch>
            <a:fillRect/>
          </a:stretch>
        </p:blipFill>
        <p:spPr>
          <a:xfrm>
            <a:off x="3949391" y="1726412"/>
            <a:ext cx="3172268" cy="3505689"/>
          </a:xfrm>
          <a:prstGeom prst="rect">
            <a:avLst/>
          </a:prstGeom>
        </p:spPr>
      </p:pic>
      <p:pic>
        <p:nvPicPr>
          <p:cNvPr id="8" name="Picture 7">
            <a:extLst>
              <a:ext uri="{FF2B5EF4-FFF2-40B4-BE49-F238E27FC236}">
                <a16:creationId xmlns:a16="http://schemas.microsoft.com/office/drawing/2014/main" id="{B0994007-A7CF-5171-5D5B-BCAF519153F2}"/>
              </a:ext>
            </a:extLst>
          </p:cNvPr>
          <p:cNvPicPr>
            <a:picLocks noChangeAspect="1"/>
          </p:cNvPicPr>
          <p:nvPr/>
        </p:nvPicPr>
        <p:blipFill>
          <a:blip r:embed="rId4"/>
          <a:stretch>
            <a:fillRect/>
          </a:stretch>
        </p:blipFill>
        <p:spPr>
          <a:xfrm>
            <a:off x="7307942" y="1676032"/>
            <a:ext cx="3736876" cy="1726531"/>
          </a:xfrm>
          <a:prstGeom prst="rect">
            <a:avLst/>
          </a:prstGeom>
        </p:spPr>
      </p:pic>
      <p:pic>
        <p:nvPicPr>
          <p:cNvPr id="9" name="Picture 8">
            <a:extLst>
              <a:ext uri="{FF2B5EF4-FFF2-40B4-BE49-F238E27FC236}">
                <a16:creationId xmlns:a16="http://schemas.microsoft.com/office/drawing/2014/main" id="{4D220931-FD7B-5357-CCE5-99CACD10905C}"/>
              </a:ext>
            </a:extLst>
          </p:cNvPr>
          <p:cNvPicPr>
            <a:picLocks noChangeAspect="1"/>
          </p:cNvPicPr>
          <p:nvPr/>
        </p:nvPicPr>
        <p:blipFill>
          <a:blip r:embed="rId5"/>
          <a:stretch>
            <a:fillRect/>
          </a:stretch>
        </p:blipFill>
        <p:spPr>
          <a:xfrm>
            <a:off x="7307942" y="3665287"/>
            <a:ext cx="1918495" cy="1171081"/>
          </a:xfrm>
          <a:prstGeom prst="rect">
            <a:avLst/>
          </a:prstGeom>
        </p:spPr>
      </p:pic>
      <p:pic>
        <p:nvPicPr>
          <p:cNvPr id="10" name="Picture 9">
            <a:extLst>
              <a:ext uri="{FF2B5EF4-FFF2-40B4-BE49-F238E27FC236}">
                <a16:creationId xmlns:a16="http://schemas.microsoft.com/office/drawing/2014/main" id="{C32FF959-A566-6D76-94A7-8FFF4C9825B8}"/>
              </a:ext>
            </a:extLst>
          </p:cNvPr>
          <p:cNvPicPr>
            <a:picLocks noChangeAspect="1"/>
          </p:cNvPicPr>
          <p:nvPr/>
        </p:nvPicPr>
        <p:blipFill>
          <a:blip r:embed="rId6"/>
          <a:stretch>
            <a:fillRect/>
          </a:stretch>
        </p:blipFill>
        <p:spPr>
          <a:xfrm>
            <a:off x="9345102" y="3665287"/>
            <a:ext cx="1707241" cy="1785502"/>
          </a:xfrm>
          <a:prstGeom prst="rect">
            <a:avLst/>
          </a:prstGeom>
        </p:spPr>
      </p:pic>
      <p:sp>
        <p:nvSpPr>
          <p:cNvPr id="11" name="TextBox 10">
            <a:extLst>
              <a:ext uri="{FF2B5EF4-FFF2-40B4-BE49-F238E27FC236}">
                <a16:creationId xmlns:a16="http://schemas.microsoft.com/office/drawing/2014/main" id="{6C668620-7353-4253-D91B-C02BB513E6D5}"/>
              </a:ext>
            </a:extLst>
          </p:cNvPr>
          <p:cNvSpPr txBox="1"/>
          <p:nvPr/>
        </p:nvSpPr>
        <p:spPr>
          <a:xfrm>
            <a:off x="6800193" y="5482264"/>
            <a:ext cx="4252149" cy="276999"/>
          </a:xfrm>
          <a:prstGeom prst="rect">
            <a:avLst/>
          </a:prstGeom>
          <a:noFill/>
        </p:spPr>
        <p:txBody>
          <a:bodyPr wrap="square" rtlCol="0">
            <a:spAutoFit/>
          </a:bodyPr>
          <a:lstStyle/>
          <a:p>
            <a:r>
              <a:rPr lang="en-US" sz="1200" dirty="0"/>
              <a:t>Community members presenting awards to CTRD members</a:t>
            </a:r>
          </a:p>
        </p:txBody>
      </p:sp>
    </p:spTree>
    <p:extLst>
      <p:ext uri="{BB962C8B-B14F-4D97-AF65-F5344CB8AC3E}">
        <p14:creationId xmlns:p14="http://schemas.microsoft.com/office/powerpoint/2010/main" val="2348376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38408" y="5844686"/>
            <a:ext cx="4048297" cy="24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F6E821-FDBE-82D5-AD51-6DD00A5F6E66}"/>
              </a:ext>
            </a:extLst>
          </p:cNvPr>
          <p:cNvSpPr txBox="1">
            <a:spLocks/>
          </p:cNvSpPr>
          <p:nvPr/>
        </p:nvSpPr>
        <p:spPr>
          <a:xfrm>
            <a:off x="786804" y="704109"/>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a:t>
            </a:r>
            <a:r>
              <a:rPr lang="en-US" sz="2800" cap="none" dirty="0">
                <a:solidFill>
                  <a:srgbClr val="AD0000"/>
                </a:solidFill>
                <a:cs typeface="Arial" panose="020B0604020202020204" pitchFamily="34" charset="0"/>
              </a:rPr>
              <a:t>Community Engagement &amp; Outreach Core</a:t>
            </a:r>
            <a:endParaRPr lang="en-US" dirty="0">
              <a:solidFill>
                <a:srgbClr val="AD0000"/>
              </a:solidFill>
            </a:endParaRPr>
          </a:p>
        </p:txBody>
      </p:sp>
      <p:pic>
        <p:nvPicPr>
          <p:cNvPr id="1026" name="Picture 2">
            <a:extLst>
              <a:ext uri="{FF2B5EF4-FFF2-40B4-BE49-F238E27FC236}">
                <a16:creationId xmlns:a16="http://schemas.microsoft.com/office/drawing/2014/main" id="{7CB5961C-5065-D045-69A2-C212247997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4247"/>
          <a:stretch/>
        </p:blipFill>
        <p:spPr bwMode="auto">
          <a:xfrm>
            <a:off x="359248" y="1645808"/>
            <a:ext cx="7987698" cy="4442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21DC7B-2020-2815-73FA-6BF2C35EB51A}"/>
              </a:ext>
            </a:extLst>
          </p:cNvPr>
          <p:cNvSpPr txBox="1"/>
          <p:nvPr/>
        </p:nvSpPr>
        <p:spPr>
          <a:xfrm>
            <a:off x="8602134" y="1848675"/>
            <a:ext cx="3378199"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ato" panose="020F0502020204030203" pitchFamily="34" charset="0"/>
              </a:rPr>
              <a:t>Integration into all LCTRC Cores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rPr>
              <a:t>Community Engaged Research,  Cultural Competency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rPr>
              <a:t>Other support needed for </a:t>
            </a:r>
            <a:r>
              <a:rPr kumimoji="0" lang="en-US" sz="1400" b="0" i="0" u="none" strike="noStrike" kern="1200" cap="none" spc="0" normalizeH="0" baseline="0" noProof="0" dirty="0" err="1">
                <a:ln>
                  <a:noFill/>
                </a:ln>
                <a:solidFill>
                  <a:prstClr val="black"/>
                </a:solidFill>
                <a:effectLst/>
                <a:uLnTx/>
                <a:uFillTx/>
                <a:latin typeface="Lato" panose="020F0502020204030203" pitchFamily="34" charset="0"/>
              </a:rPr>
              <a:t>CEn</a:t>
            </a:r>
            <a:r>
              <a:rPr kumimoji="0" lang="en-US" sz="1400" b="0" i="0" u="none" strike="noStrike" kern="1200" cap="none" spc="0" normalizeH="0" baseline="0" noProof="0" dirty="0">
                <a:ln>
                  <a:noFill/>
                </a:ln>
                <a:solidFill>
                  <a:prstClr val="black"/>
                </a:solidFill>
                <a:effectLst/>
                <a:uLnTx/>
                <a:uFillTx/>
                <a:latin typeface="Lato" panose="020F0502020204030203" pitchFamily="34" charset="0"/>
              </a:rPr>
              <a:t> CTR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ato" panose="020F0502020204030203" pitchFamily="34" charset="0"/>
              </a:rPr>
              <a:t>New &amp; multi-faceted Community-to-Bedside approach to address health issues in diverse communities</a:t>
            </a:r>
          </a:p>
        </p:txBody>
      </p:sp>
    </p:spTree>
    <p:extLst>
      <p:ext uri="{BB962C8B-B14F-4D97-AF65-F5344CB8AC3E}">
        <p14:creationId xmlns:p14="http://schemas.microsoft.com/office/powerpoint/2010/main" val="2993031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ORIENTATION"/>
          <p:cNvSpPr txBox="1"/>
          <p:nvPr/>
        </p:nvSpPr>
        <p:spPr>
          <a:xfrm>
            <a:off x="4963776" y="2472266"/>
            <a:ext cx="5814692"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lvl1pPr algn="ctr">
              <a:defRPr sz="7500" b="1" i="1" cap="all">
                <a:solidFill>
                  <a:srgbClr val="FEBE10"/>
                </a:solidFill>
                <a:latin typeface="Gotham Office"/>
                <a:ea typeface="Gotham Office"/>
                <a:cs typeface="Gotham Office"/>
                <a:sym typeface="Gotham Offic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A7A7A7">
                    <a:lumMod val="20000"/>
                    <a:lumOff val="80000"/>
                  </a:srgbClr>
                </a:solidFill>
                <a:effectLst/>
                <a:uLnTx/>
                <a:uFillTx/>
                <a:latin typeface="Gotham Bold" pitchFamily="50" charset="0"/>
                <a:sym typeface="Gotham Office"/>
              </a:rPr>
              <a:t>Thank you </a:t>
            </a:r>
          </a:p>
        </p:txBody>
      </p:sp>
      <p:pic>
        <p:nvPicPr>
          <p:cNvPr id="2" name="Picture 1" descr="A qr code on a white background&#10;&#10;Description automatically generated">
            <a:extLst>
              <a:ext uri="{FF2B5EF4-FFF2-40B4-BE49-F238E27FC236}">
                <a16:creationId xmlns:a16="http://schemas.microsoft.com/office/drawing/2014/main" id="{05BC18C1-E3A3-B56C-93B6-0D0DC44E6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6933" y="3986733"/>
            <a:ext cx="2900753" cy="2573093"/>
          </a:xfrm>
          <a:prstGeom prst="rect">
            <a:avLst/>
          </a:prstGeom>
        </p:spPr>
      </p:pic>
      <p:sp>
        <p:nvSpPr>
          <p:cNvPr id="4" name="TextBox 3">
            <a:extLst>
              <a:ext uri="{FF2B5EF4-FFF2-40B4-BE49-F238E27FC236}">
                <a16:creationId xmlns:a16="http://schemas.microsoft.com/office/drawing/2014/main" id="{0E8A14F6-8BBE-9498-C5BF-9C44C52A2B1E}"/>
              </a:ext>
            </a:extLst>
          </p:cNvPr>
          <p:cNvSpPr txBox="1"/>
          <p:nvPr/>
        </p:nvSpPr>
        <p:spPr>
          <a:xfrm>
            <a:off x="5554133" y="5596564"/>
            <a:ext cx="6096000" cy="1046440"/>
          </a:xfrm>
          <a:prstGeom prst="rect">
            <a:avLst/>
          </a:prstGeom>
          <a:noFill/>
        </p:spPr>
        <p:txBody>
          <a:bodyPr wrap="square">
            <a:spAutoFit/>
          </a:bodyPr>
          <a:lstStyle/>
          <a:p>
            <a:r>
              <a:rPr lang="en-US" sz="1800" dirty="0">
                <a:solidFill>
                  <a:schemeClr val="bg1"/>
                </a:solidFill>
                <a:effectLst/>
                <a:latin typeface="Helvetica" pitchFamily="2" charset="0"/>
              </a:rPr>
              <a:t>Questions?</a:t>
            </a:r>
          </a:p>
          <a:p>
            <a:pPr marL="457200" indent="-457200">
              <a:buFont typeface="Wingdings" pitchFamily="2" charset="2"/>
              <a:buChar char="q"/>
            </a:pPr>
            <a:endParaRPr lang="en-US" sz="600" dirty="0">
              <a:solidFill>
                <a:schemeClr val="bg1"/>
              </a:solidFill>
              <a:effectLst/>
              <a:latin typeface="Helvetica" pitchFamily="2" charset="0"/>
            </a:endParaRPr>
          </a:p>
          <a:p>
            <a:r>
              <a:rPr lang="en-US" sz="1800" dirty="0">
                <a:solidFill>
                  <a:schemeClr val="bg1"/>
                </a:solidFill>
                <a:latin typeface="Helvetica" pitchFamily="2" charset="0"/>
              </a:rPr>
              <a:t>Email: in.kim@louisville.edu</a:t>
            </a:r>
          </a:p>
          <a:p>
            <a:r>
              <a:rPr lang="en-US" sz="1800" dirty="0">
                <a:solidFill>
                  <a:schemeClr val="bg1"/>
                </a:solidFill>
                <a:latin typeface="Helvetica" pitchFamily="2" charset="0"/>
              </a:rPr>
              <a:t>Email: jon.klein@louisville.edu</a:t>
            </a:r>
          </a:p>
        </p:txBody>
      </p:sp>
      <p:sp>
        <p:nvSpPr>
          <p:cNvPr id="5" name="TextBox 4">
            <a:extLst>
              <a:ext uri="{FF2B5EF4-FFF2-40B4-BE49-F238E27FC236}">
                <a16:creationId xmlns:a16="http://schemas.microsoft.com/office/drawing/2014/main" id="{5150D3B9-D5B6-37D1-4078-02AC560C5EA5}"/>
              </a:ext>
            </a:extLst>
          </p:cNvPr>
          <p:cNvSpPr txBox="1"/>
          <p:nvPr/>
        </p:nvSpPr>
        <p:spPr>
          <a:xfrm>
            <a:off x="8906933" y="3617401"/>
            <a:ext cx="2900753" cy="369332"/>
          </a:xfrm>
          <a:prstGeom prst="rect">
            <a:avLst/>
          </a:prstGeom>
          <a:noFill/>
        </p:spPr>
        <p:txBody>
          <a:bodyPr wrap="square" rtlCol="0">
            <a:spAutoFit/>
          </a:bodyPr>
          <a:lstStyle/>
          <a:p>
            <a:pPr algn="ctr"/>
            <a:r>
              <a:rPr lang="en-US" dirty="0">
                <a:latin typeface="Lato" panose="020F0502020204030203" pitchFamily="34" charset="0"/>
              </a:rPr>
              <a:t>Give feedback:</a:t>
            </a:r>
          </a:p>
        </p:txBody>
      </p:sp>
      <p:pic>
        <p:nvPicPr>
          <p:cNvPr id="6" name="Picture 5" descr="A black background with a black arrow pointing up&#10;&#10;AI-generated content may be incorrect.">
            <a:extLst>
              <a:ext uri="{FF2B5EF4-FFF2-40B4-BE49-F238E27FC236}">
                <a16:creationId xmlns:a16="http://schemas.microsoft.com/office/drawing/2014/main" id="{228EB8B5-4145-B1A7-5B40-B5C8870E8FAA}"/>
              </a:ext>
            </a:extLst>
          </p:cNvPr>
          <p:cNvPicPr>
            <a:picLocks noChangeAspect="1"/>
          </p:cNvPicPr>
          <p:nvPr/>
        </p:nvPicPr>
        <p:blipFill>
          <a:blip r:embed="rId3"/>
          <a:stretch>
            <a:fillRect/>
          </a:stretch>
        </p:blipFill>
        <p:spPr>
          <a:xfrm rot="4659529">
            <a:off x="11064593" y="3728095"/>
            <a:ext cx="565506" cy="5655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1BB2-D1E0-7476-1EF0-D1D6D5963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49ADE-BD28-4098-4962-756692C7037A}"/>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Transformation &amp; Innovation</a:t>
            </a:r>
            <a:endParaRPr lang="en-US" dirty="0">
              <a:solidFill>
                <a:srgbClr val="AD0000"/>
              </a:solidFill>
            </a:endParaRPr>
          </a:p>
        </p:txBody>
      </p:sp>
      <p:sp>
        <p:nvSpPr>
          <p:cNvPr id="3" name="Text Placeholder 2">
            <a:extLst>
              <a:ext uri="{FF2B5EF4-FFF2-40B4-BE49-F238E27FC236}">
                <a16:creationId xmlns:a16="http://schemas.microsoft.com/office/drawing/2014/main" id="{72732A5E-4127-9679-7421-38A612596E38}"/>
              </a:ext>
            </a:extLst>
          </p:cNvPr>
          <p:cNvSpPr>
            <a:spLocks noGrp="1"/>
          </p:cNvSpPr>
          <p:nvPr>
            <p:ph type="body" sz="quarter" idx="10"/>
          </p:nvPr>
        </p:nvSpPr>
        <p:spPr>
          <a:xfrm>
            <a:off x="786804" y="1772919"/>
            <a:ext cx="10820996" cy="4229948"/>
          </a:xfrm>
        </p:spPr>
        <p:txBody>
          <a:bodyPr>
            <a:normAutofit fontScale="70000" lnSpcReduction="20000"/>
          </a:bodyPr>
          <a:lstStyle/>
          <a:p>
            <a:endParaRPr lang="en-US" sz="1800" dirty="0">
              <a:solidFill>
                <a:srgbClr val="AD0000"/>
              </a:solidFill>
              <a:effectLst/>
              <a:latin typeface="+mn-lt"/>
            </a:endParaRPr>
          </a:p>
          <a:p>
            <a:pPr marL="285750" indent="-285750">
              <a:lnSpc>
                <a:spcPct val="120000"/>
              </a:lnSpc>
              <a:buFont typeface="Arial" panose="020B0604020202020204" pitchFamily="34" charset="0"/>
              <a:buChar char="•"/>
            </a:pPr>
            <a:r>
              <a:rPr lang="en-US" sz="2000" dirty="0">
                <a:latin typeface="Lato" panose="020F0502020204030203" pitchFamily="34" charset="0"/>
              </a:rPr>
              <a:t>T</a:t>
            </a:r>
            <a:r>
              <a:rPr lang="en-US" sz="2000" dirty="0">
                <a:effectLst/>
                <a:latin typeface="Lato" panose="020F0502020204030203" pitchFamily="34" charset="0"/>
              </a:rPr>
              <a:t>hrough a single point of access: expand C&amp;T research capacities at UofL, affiliated healthcare systems, and our community partners for C&amp;T education, funding, community engagement, professional development, and mentoring</a:t>
            </a:r>
          </a:p>
          <a:p>
            <a:pPr marL="285750" indent="-285750">
              <a:lnSpc>
                <a:spcPct val="120000"/>
              </a:lnSpc>
              <a:buFont typeface="Arial" panose="020B0604020202020204" pitchFamily="34" charset="0"/>
              <a:buChar char="•"/>
            </a:pPr>
            <a:endParaRPr lang="en-US" sz="1100" dirty="0">
              <a:effectLst/>
              <a:latin typeface="Lato" panose="020F0502020204030203" pitchFamily="34" charset="0"/>
            </a:endParaRPr>
          </a:p>
          <a:p>
            <a:pPr marL="285750" indent="-285750">
              <a:lnSpc>
                <a:spcPct val="120000"/>
              </a:lnSpc>
              <a:buFont typeface="Arial" panose="020B0604020202020204" pitchFamily="34" charset="0"/>
              <a:buChar char="•"/>
            </a:pPr>
            <a:r>
              <a:rPr lang="en-US" sz="2000" dirty="0">
                <a:latin typeface="Lato" panose="020F0502020204030203" pitchFamily="34" charset="0"/>
              </a:rPr>
              <a:t>P</a:t>
            </a:r>
            <a:r>
              <a:rPr lang="en-US" sz="2000" dirty="0">
                <a:effectLst/>
                <a:latin typeface="Lato" panose="020F0502020204030203" pitchFamily="34" charset="0"/>
              </a:rPr>
              <a:t>rovide a hub for LCTRC Cores and UofL COBRE/INBRE Cores</a:t>
            </a:r>
          </a:p>
          <a:p>
            <a:pPr marL="285750" indent="-285750">
              <a:lnSpc>
                <a:spcPct val="120000"/>
              </a:lnSpc>
              <a:buFont typeface="Arial" panose="020B0604020202020204" pitchFamily="34" charset="0"/>
              <a:buChar char="•"/>
            </a:pPr>
            <a:endParaRPr lang="en-US" sz="1100" b="1" dirty="0">
              <a:effectLst/>
              <a:latin typeface="Lato" panose="020F0502020204030203" pitchFamily="34" charset="0"/>
            </a:endParaRPr>
          </a:p>
          <a:p>
            <a:pPr marL="285750" indent="-285750">
              <a:lnSpc>
                <a:spcPct val="120000"/>
              </a:lnSpc>
              <a:buFont typeface="Arial" panose="020B0604020202020204" pitchFamily="34" charset="0"/>
              <a:buChar char="•"/>
            </a:pPr>
            <a:r>
              <a:rPr lang="en-US" sz="2000" dirty="0">
                <a:latin typeface="Lato" panose="020F0502020204030203" pitchFamily="34" charset="0"/>
              </a:rPr>
              <a:t>C</a:t>
            </a:r>
            <a:r>
              <a:rPr lang="en-US" sz="2000" dirty="0">
                <a:effectLst/>
                <a:latin typeface="Lato" panose="020F0502020204030203" pitchFamily="34" charset="0"/>
              </a:rPr>
              <a:t>reate a Center for Clinical Research Innovation (CCRI) to assess and develop training in the use of novel clinical trial technologies</a:t>
            </a:r>
          </a:p>
          <a:p>
            <a:pPr marL="285750" indent="-285750">
              <a:lnSpc>
                <a:spcPct val="120000"/>
              </a:lnSpc>
              <a:buFont typeface="Arial" panose="020B0604020202020204" pitchFamily="34" charset="0"/>
              <a:buChar char="•"/>
            </a:pPr>
            <a:endParaRPr lang="en-US" sz="1000" dirty="0">
              <a:latin typeface="Lato" panose="020F0502020204030203" pitchFamily="34" charset="0"/>
            </a:endParaRPr>
          </a:p>
          <a:p>
            <a:pPr marL="285750" indent="-285750">
              <a:lnSpc>
                <a:spcPct val="120000"/>
              </a:lnSpc>
              <a:buFont typeface="Arial" panose="020B0604020202020204" pitchFamily="34" charset="0"/>
              <a:buChar char="•"/>
            </a:pPr>
            <a:r>
              <a:rPr lang="en-US" sz="2000" dirty="0">
                <a:effectLst/>
                <a:latin typeface="Lato" panose="020F0502020204030203" pitchFamily="34" charset="0"/>
              </a:rPr>
              <a:t>Generate </a:t>
            </a:r>
            <a:r>
              <a:rPr lang="en-US" sz="2000" dirty="0">
                <a:latin typeface="Lato" panose="020F0502020204030203" pitchFamily="34" charset="0"/>
              </a:rPr>
              <a:t>commitment </a:t>
            </a:r>
            <a:r>
              <a:rPr lang="en-US" sz="2000" dirty="0">
                <a:effectLst/>
                <a:latin typeface="Lato" panose="020F0502020204030203" pitchFamily="34" charset="0"/>
              </a:rPr>
              <a:t>of faculty in conducting C&amp;T research on health challenges that impact the </a:t>
            </a:r>
            <a:r>
              <a:rPr lang="en-US" sz="2000" dirty="0">
                <a:latin typeface="Lato" panose="020F0502020204030203" pitchFamily="34" charset="0"/>
              </a:rPr>
              <a:t>regional patient </a:t>
            </a:r>
            <a:r>
              <a:rPr lang="en-US" sz="2000" dirty="0">
                <a:effectLst/>
                <a:latin typeface="Lato" panose="020F0502020204030203" pitchFamily="34" charset="0"/>
              </a:rPr>
              <a:t>population served by the LCTRC</a:t>
            </a:r>
          </a:p>
          <a:p>
            <a:pPr marL="285750" indent="-285750">
              <a:lnSpc>
                <a:spcPct val="120000"/>
              </a:lnSpc>
              <a:buFont typeface="Arial" panose="020B0604020202020204" pitchFamily="34" charset="0"/>
              <a:buChar char="•"/>
            </a:pPr>
            <a:endParaRPr lang="en-US" sz="1000" dirty="0">
              <a:latin typeface="Lato" panose="020F0502020204030203" pitchFamily="34" charset="0"/>
            </a:endParaRPr>
          </a:p>
          <a:p>
            <a:pPr marL="285750" indent="-285750">
              <a:lnSpc>
                <a:spcPct val="120000"/>
              </a:lnSpc>
              <a:buFont typeface="Arial" panose="020B0604020202020204" pitchFamily="34" charset="0"/>
              <a:buChar char="•"/>
            </a:pPr>
            <a:r>
              <a:rPr lang="en-US" sz="2000" dirty="0">
                <a:effectLst/>
                <a:latin typeface="Lato" panose="020F0502020204030203" pitchFamily="34" charset="0"/>
              </a:rPr>
              <a:t>Develop and strengthen collaborations across participating LCTRC organizations and with community partners</a:t>
            </a:r>
          </a:p>
          <a:p>
            <a:pPr marL="285750" indent="-285750">
              <a:lnSpc>
                <a:spcPct val="120000"/>
              </a:lnSpc>
              <a:buFont typeface="Arial" panose="020B0604020202020204" pitchFamily="34" charset="0"/>
              <a:buChar char="•"/>
            </a:pPr>
            <a:endParaRPr lang="en-US" sz="1100" dirty="0">
              <a:effectLst/>
              <a:latin typeface="Lato" panose="020F0502020204030203" pitchFamily="34" charset="0"/>
            </a:endParaRPr>
          </a:p>
          <a:p>
            <a:pPr marL="285750" indent="-285750">
              <a:lnSpc>
                <a:spcPct val="120000"/>
              </a:lnSpc>
              <a:buFont typeface="Arial" panose="020B0604020202020204" pitchFamily="34" charset="0"/>
              <a:buChar char="•"/>
            </a:pPr>
            <a:r>
              <a:rPr lang="en-US" sz="2000" dirty="0">
                <a:effectLst/>
                <a:latin typeface="Lato" panose="020F0502020204030203" pitchFamily="34" charset="0"/>
              </a:rPr>
              <a:t>Expand outreach to regional Clinical and Translational Network (CTR-N) and Clinical Translational Science Awards (CTSA) programs</a:t>
            </a:r>
            <a:endParaRPr lang="en-US" sz="2000" dirty="0">
              <a:latin typeface="Lato"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8615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C06B-6730-0065-87E4-A9A778ABB8AB}"/>
            </a:ext>
          </a:extLst>
        </p:cNvPr>
        <p:cNvGrpSpPr/>
        <p:nvPr/>
      </p:nvGrpSpPr>
      <p:grpSpPr>
        <a:xfrm>
          <a:off x="0" y="0"/>
          <a:ext cx="0" cy="0"/>
          <a:chOff x="0" y="0"/>
          <a:chExt cx="0" cy="0"/>
        </a:xfrm>
      </p:grpSpPr>
      <p:pic>
        <p:nvPicPr>
          <p:cNvPr id="6" name="Picture 5" descr="A diagram of a company's organization&#10;&#10;Description automatically generated">
            <a:extLst>
              <a:ext uri="{FF2B5EF4-FFF2-40B4-BE49-F238E27FC236}">
                <a16:creationId xmlns:a16="http://schemas.microsoft.com/office/drawing/2014/main" id="{E6B83634-5345-D551-20B6-B8EE52FA128E}"/>
              </a:ext>
            </a:extLst>
          </p:cNvPr>
          <p:cNvPicPr>
            <a:picLocks noChangeAspect="1"/>
          </p:cNvPicPr>
          <p:nvPr/>
        </p:nvPicPr>
        <p:blipFill>
          <a:blip r:embed="rId2">
            <a:extLst>
              <a:ext uri="{28A0092B-C50C-407E-A947-70E740481C1C}">
                <a14:useLocalDpi xmlns:a14="http://schemas.microsoft.com/office/drawing/2010/main" val="0"/>
              </a:ext>
            </a:extLst>
          </a:blip>
          <a:srcRect t="1010"/>
          <a:stretch/>
        </p:blipFill>
        <p:spPr>
          <a:xfrm>
            <a:off x="6228867" y="482599"/>
            <a:ext cx="5516499" cy="5461000"/>
          </a:xfrm>
          <a:prstGeom prst="rect">
            <a:avLst/>
          </a:prstGeom>
        </p:spPr>
      </p:pic>
      <p:sp>
        <p:nvSpPr>
          <p:cNvPr id="7" name="Title 1">
            <a:extLst>
              <a:ext uri="{FF2B5EF4-FFF2-40B4-BE49-F238E27FC236}">
                <a16:creationId xmlns:a16="http://schemas.microsoft.com/office/drawing/2014/main" id="{C54E88D5-8608-1AF8-8963-5F0DFD3F4C4A}"/>
              </a:ext>
            </a:extLst>
          </p:cNvPr>
          <p:cNvSpPr txBox="1">
            <a:spLocks/>
          </p:cNvSpPr>
          <p:nvPr/>
        </p:nvSpPr>
        <p:spPr>
          <a:xfrm>
            <a:off x="616595" y="1929708"/>
            <a:ext cx="5859529"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(LCTRC)</a:t>
            </a:r>
          </a:p>
          <a:p>
            <a:r>
              <a:rPr lang="en-US" cap="none" dirty="0">
                <a:solidFill>
                  <a:srgbClr val="AD0000"/>
                </a:solidFill>
                <a:cs typeface="Arial" panose="020B0604020202020204" pitchFamily="34" charset="0"/>
              </a:rPr>
              <a:t>Organizational Chart</a:t>
            </a:r>
            <a:endParaRPr lang="en-US" dirty="0">
              <a:solidFill>
                <a:srgbClr val="AD0000"/>
              </a:solidFill>
            </a:endParaRPr>
          </a:p>
        </p:txBody>
      </p:sp>
    </p:spTree>
    <p:extLst>
      <p:ext uri="{BB962C8B-B14F-4D97-AF65-F5344CB8AC3E}">
        <p14:creationId xmlns:p14="http://schemas.microsoft.com/office/powerpoint/2010/main" val="2292466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7E74-67F3-5618-7A12-BC74499D8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E9B0B-4D58-4970-381C-E0038A102369}"/>
              </a:ext>
            </a:extLst>
          </p:cNvPr>
          <p:cNvSpPr>
            <a:spLocks noGrp="1"/>
          </p:cNvSpPr>
          <p:nvPr>
            <p:ph type="ctrTitle"/>
          </p:nvPr>
        </p:nvSpPr>
        <p:spPr>
          <a:xfrm>
            <a:off x="5702401" y="2650210"/>
            <a:ext cx="4837616" cy="1557580"/>
          </a:xfrm>
        </p:spPr>
        <p:txBody>
          <a:bodyPr/>
          <a:lstStyle/>
          <a:p>
            <a:r>
              <a:rPr lang="en-US" sz="4000" dirty="0">
                <a:latin typeface="Arial" panose="020B0604020202020204" pitchFamily="34" charset="0"/>
                <a:cs typeface="Arial" panose="020B0604020202020204" pitchFamily="34" charset="0"/>
              </a:rPr>
              <a:t>Health resources core</a:t>
            </a:r>
            <a:endParaRPr lang="en-US" sz="4000" dirty="0"/>
          </a:p>
        </p:txBody>
      </p:sp>
    </p:spTree>
    <p:extLst>
      <p:ext uri="{BB962C8B-B14F-4D97-AF65-F5344CB8AC3E}">
        <p14:creationId xmlns:p14="http://schemas.microsoft.com/office/powerpoint/2010/main" val="21579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556C-D532-8083-0959-6D61B88F5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0FEB2-3146-89D0-5835-93E1D035F306}"/>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Health Resources Core</a:t>
            </a:r>
            <a:endParaRPr lang="en-US" dirty="0">
              <a:solidFill>
                <a:srgbClr val="AD0000"/>
              </a:solidFill>
            </a:endParaRPr>
          </a:p>
        </p:txBody>
      </p:sp>
      <p:sp>
        <p:nvSpPr>
          <p:cNvPr id="6" name="TextBox 5">
            <a:extLst>
              <a:ext uri="{FF2B5EF4-FFF2-40B4-BE49-F238E27FC236}">
                <a16:creationId xmlns:a16="http://schemas.microsoft.com/office/drawing/2014/main" id="{6823DA1A-7728-DF1F-824F-5BD6109704DA}"/>
              </a:ext>
            </a:extLst>
          </p:cNvPr>
          <p:cNvSpPr txBox="1"/>
          <p:nvPr/>
        </p:nvSpPr>
        <p:spPr>
          <a:xfrm>
            <a:off x="2665001" y="2438458"/>
            <a:ext cx="3131543" cy="369332"/>
          </a:xfrm>
          <a:prstGeom prst="rect">
            <a:avLst/>
          </a:prstGeom>
          <a:noFill/>
        </p:spPr>
        <p:txBody>
          <a:bodyPr wrap="square">
            <a:spAutoFit/>
          </a:bodyPr>
          <a:lstStyle/>
          <a:p>
            <a:r>
              <a:rPr lang="en-US" dirty="0">
                <a:latin typeface="Lato" panose="020F0502020204030203" pitchFamily="34" charset="0"/>
              </a:rPr>
              <a:t>Craig McCain, MD</a:t>
            </a:r>
          </a:p>
        </p:txBody>
      </p:sp>
      <p:sp>
        <p:nvSpPr>
          <p:cNvPr id="7" name="TextBox 6">
            <a:extLst>
              <a:ext uri="{FF2B5EF4-FFF2-40B4-BE49-F238E27FC236}">
                <a16:creationId xmlns:a16="http://schemas.microsoft.com/office/drawing/2014/main" id="{FE50D513-F2FE-B0A7-6BBE-4C5D098B0D99}"/>
              </a:ext>
            </a:extLst>
          </p:cNvPr>
          <p:cNvSpPr txBox="1"/>
          <p:nvPr/>
        </p:nvSpPr>
        <p:spPr>
          <a:xfrm>
            <a:off x="4230772" y="4700803"/>
            <a:ext cx="3730455" cy="369332"/>
          </a:xfrm>
          <a:prstGeom prst="rect">
            <a:avLst/>
          </a:prstGeom>
          <a:noFill/>
        </p:spPr>
        <p:txBody>
          <a:bodyPr wrap="square">
            <a:spAutoFit/>
          </a:bodyPr>
          <a:lstStyle/>
          <a:p>
            <a:r>
              <a:rPr lang="en-US" dirty="0">
                <a:latin typeface="Lato" panose="020F0502020204030203" pitchFamily="34" charset="0"/>
              </a:rPr>
              <a:t>Matt</a:t>
            </a:r>
            <a:r>
              <a:rPr lang="en-US" sz="1600" dirty="0"/>
              <a:t> Cave, MD</a:t>
            </a:r>
          </a:p>
        </p:txBody>
      </p:sp>
      <p:pic>
        <p:nvPicPr>
          <p:cNvPr id="8" name="Picture 7" descr="A puzzle with text in center&#10;&#10;Description automatically generated with medium confidence">
            <a:extLst>
              <a:ext uri="{FF2B5EF4-FFF2-40B4-BE49-F238E27FC236}">
                <a16:creationId xmlns:a16="http://schemas.microsoft.com/office/drawing/2014/main" id="{01140AFB-D61A-3F51-B04F-5CD1DEF753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06393" y="1617134"/>
            <a:ext cx="4193064" cy="4179519"/>
          </a:xfrm>
          <a:prstGeom prst="rect">
            <a:avLst/>
          </a:prstGeom>
        </p:spPr>
      </p:pic>
      <p:pic>
        <p:nvPicPr>
          <p:cNvPr id="9" name="Picture 8">
            <a:extLst>
              <a:ext uri="{FF2B5EF4-FFF2-40B4-BE49-F238E27FC236}">
                <a16:creationId xmlns:a16="http://schemas.microsoft.com/office/drawing/2014/main" id="{30324FE3-9913-8E9B-5E47-81BFDC114647}"/>
              </a:ext>
            </a:extLst>
          </p:cNvPr>
          <p:cNvPicPr>
            <a:picLocks noChangeAspect="1"/>
          </p:cNvPicPr>
          <p:nvPr/>
        </p:nvPicPr>
        <p:blipFill>
          <a:blip r:embed="rId3"/>
          <a:srcRect b="23745"/>
          <a:stretch/>
        </p:blipFill>
        <p:spPr>
          <a:xfrm>
            <a:off x="920868" y="2006149"/>
            <a:ext cx="1648016" cy="17699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363D5906-8E3D-2602-0BE3-5977FA103E83}"/>
              </a:ext>
            </a:extLst>
          </p:cNvPr>
          <p:cNvPicPr>
            <a:picLocks noChangeAspect="1"/>
          </p:cNvPicPr>
          <p:nvPr/>
        </p:nvPicPr>
        <p:blipFill>
          <a:blip r:embed="rId4"/>
          <a:srcRect l="9126" r="5576"/>
          <a:stretch/>
        </p:blipFill>
        <p:spPr>
          <a:xfrm>
            <a:off x="2390744" y="4154544"/>
            <a:ext cx="1708774" cy="18029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0DBB62C1-5340-4D5D-CF21-04DA11D11FEB}"/>
              </a:ext>
            </a:extLst>
          </p:cNvPr>
          <p:cNvSpPr txBox="1"/>
          <p:nvPr/>
        </p:nvSpPr>
        <p:spPr>
          <a:xfrm>
            <a:off x="2748978" y="2817323"/>
            <a:ext cx="929755" cy="307777"/>
          </a:xfrm>
          <a:prstGeom prst="rect">
            <a:avLst/>
          </a:prstGeom>
          <a:solidFill>
            <a:srgbClr val="AD1F25"/>
          </a:solidFill>
          <a:ln>
            <a:solidFill>
              <a:srgbClr val="AD1F25"/>
            </a:solidFill>
          </a:ln>
          <a:effectLst/>
        </p:spPr>
        <p:txBody>
          <a:bodyPr wrap="square" rtlCol="0">
            <a:spAutoFit/>
          </a:bodyPr>
          <a:lstStyle/>
          <a:p>
            <a:r>
              <a:rPr lang="en-US" sz="1400" dirty="0">
                <a:solidFill>
                  <a:schemeClr val="bg1"/>
                </a:solidFill>
                <a:latin typeface="Lato" panose="020F0502020204030203" pitchFamily="34" charset="0"/>
              </a:rPr>
              <a:t>Director</a:t>
            </a:r>
          </a:p>
        </p:txBody>
      </p:sp>
      <p:sp>
        <p:nvSpPr>
          <p:cNvPr id="4" name="TextBox 3">
            <a:extLst>
              <a:ext uri="{FF2B5EF4-FFF2-40B4-BE49-F238E27FC236}">
                <a16:creationId xmlns:a16="http://schemas.microsoft.com/office/drawing/2014/main" id="{DEDADB05-DDFD-534B-B3C9-76F00C18B585}"/>
              </a:ext>
            </a:extLst>
          </p:cNvPr>
          <p:cNvSpPr txBox="1"/>
          <p:nvPr/>
        </p:nvSpPr>
        <p:spPr>
          <a:xfrm>
            <a:off x="4314750" y="5039357"/>
            <a:ext cx="1708774" cy="307777"/>
          </a:xfrm>
          <a:prstGeom prst="rect">
            <a:avLst/>
          </a:prstGeom>
          <a:solidFill>
            <a:srgbClr val="AD1F25"/>
          </a:solidFill>
          <a:ln>
            <a:solidFill>
              <a:srgbClr val="AD1F25"/>
            </a:solidFill>
          </a:ln>
          <a:effectLst/>
        </p:spPr>
        <p:txBody>
          <a:bodyPr wrap="square" rtlCol="0">
            <a:spAutoFit/>
          </a:bodyPr>
          <a:lstStyle/>
          <a:p>
            <a:r>
              <a:rPr lang="en-US" sz="1400" dirty="0">
                <a:solidFill>
                  <a:schemeClr val="bg1"/>
                </a:solidFill>
                <a:latin typeface="Lato" panose="020F0502020204030203" pitchFamily="34" charset="0"/>
              </a:rPr>
              <a:t>Associate Director</a:t>
            </a:r>
          </a:p>
        </p:txBody>
      </p:sp>
    </p:spTree>
    <p:extLst>
      <p:ext uri="{BB962C8B-B14F-4D97-AF65-F5344CB8AC3E}">
        <p14:creationId xmlns:p14="http://schemas.microsoft.com/office/powerpoint/2010/main" val="374893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40E2-5B42-3FDD-AAFE-370CFFDCB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446AB-B12F-50FC-22D9-C12B67D78C21}"/>
              </a:ext>
            </a:extLst>
          </p:cNvPr>
          <p:cNvSpPr>
            <a:spLocks noGrp="1"/>
          </p:cNvSpPr>
          <p:nvPr>
            <p:ph type="ctrTitle"/>
          </p:nvPr>
        </p:nvSpPr>
        <p:spPr>
          <a:xfrm>
            <a:off x="786804" y="704109"/>
            <a:ext cx="10664457" cy="845289"/>
          </a:xfrm>
        </p:spPr>
        <p:txBody>
          <a:bodyPr/>
          <a:lstStyle/>
          <a:p>
            <a:r>
              <a:rPr lang="en-US" sz="3200" cap="none" dirty="0">
                <a:latin typeface="Arial" panose="020B0604020202020204" pitchFamily="34" charset="0"/>
                <a:cs typeface="Arial" panose="020B0604020202020204" pitchFamily="34" charset="0"/>
              </a:rPr>
              <a:t>Louisville</a:t>
            </a:r>
            <a:r>
              <a:rPr lang="en-US" sz="3200" dirty="0">
                <a:solidFill>
                  <a:srgbClr val="AD0000"/>
                </a:solidFill>
                <a:latin typeface="Arial" panose="020B0604020202020204" pitchFamily="34" charset="0"/>
                <a:cs typeface="Arial" panose="020B0604020202020204" pitchFamily="34" charset="0"/>
              </a:rPr>
              <a:t> </a:t>
            </a:r>
            <a:r>
              <a:rPr lang="en-US" sz="3200" cap="none" dirty="0">
                <a:latin typeface="Arial" panose="020B0604020202020204" pitchFamily="34" charset="0"/>
                <a:cs typeface="Arial" panose="020B0604020202020204" pitchFamily="34" charset="0"/>
              </a:rPr>
              <a:t>Clinical &amp; Translational </a:t>
            </a:r>
            <a:r>
              <a:rPr lang="en-US" sz="3200" cap="none" dirty="0">
                <a:cs typeface="Arial" panose="020B0604020202020204" pitchFamily="34" charset="0"/>
              </a:rPr>
              <a:t>R</a:t>
            </a:r>
            <a:r>
              <a:rPr lang="en-US" sz="3200" cap="none" dirty="0">
                <a:latin typeface="Arial" panose="020B0604020202020204" pitchFamily="34" charset="0"/>
                <a:cs typeface="Arial" panose="020B0604020202020204" pitchFamily="34" charset="0"/>
              </a:rPr>
              <a:t>esearch Center </a:t>
            </a:r>
            <a:r>
              <a:rPr lang="en-US" sz="4000" cap="none" dirty="0">
                <a:solidFill>
                  <a:srgbClr val="AD0000"/>
                </a:solidFill>
                <a:latin typeface="Arial" panose="020B0604020202020204" pitchFamily="34" charset="0"/>
                <a:cs typeface="Arial" panose="020B0604020202020204" pitchFamily="34" charset="0"/>
              </a:rPr>
              <a:t>Health Resources Core</a:t>
            </a:r>
            <a:endParaRPr lang="en-US" dirty="0">
              <a:solidFill>
                <a:srgbClr val="AD0000"/>
              </a:solidFill>
            </a:endParaRPr>
          </a:p>
        </p:txBody>
      </p:sp>
      <p:sp>
        <p:nvSpPr>
          <p:cNvPr id="3" name="Text Placeholder 2">
            <a:extLst>
              <a:ext uri="{FF2B5EF4-FFF2-40B4-BE49-F238E27FC236}">
                <a16:creationId xmlns:a16="http://schemas.microsoft.com/office/drawing/2014/main" id="{267E6984-1E61-EE4F-DF83-908C4C88EECD}"/>
              </a:ext>
            </a:extLst>
          </p:cNvPr>
          <p:cNvSpPr>
            <a:spLocks noGrp="1"/>
          </p:cNvSpPr>
          <p:nvPr>
            <p:ph type="body" sz="quarter" idx="10"/>
          </p:nvPr>
        </p:nvSpPr>
        <p:spPr>
          <a:xfrm>
            <a:off x="786804" y="2018453"/>
            <a:ext cx="11100396" cy="3637280"/>
          </a:xfrm>
        </p:spPr>
        <p:txBody>
          <a:bodyPr>
            <a:normAutofit lnSpcReduction="10000"/>
          </a:bodyPr>
          <a:lstStyle/>
          <a:p>
            <a:r>
              <a:rPr lang="en-US" sz="1800" b="1" dirty="0">
                <a:solidFill>
                  <a:srgbClr val="AD0000"/>
                </a:solidFill>
                <a:effectLst/>
                <a:latin typeface="Lato" panose="020F0502020204030203" pitchFamily="34" charset="0"/>
              </a:rPr>
              <a:t>Aims:</a:t>
            </a:r>
            <a:endParaRPr lang="en-US" sz="1800" dirty="0">
              <a:solidFill>
                <a:srgbClr val="AD0000"/>
              </a:solidFill>
              <a:effectLst/>
              <a:latin typeface="Lato" panose="020F0502020204030203" pitchFamily="34" charset="0"/>
            </a:endParaRPr>
          </a:p>
          <a:p>
            <a:pPr marL="457200" indent="-457200">
              <a:buFont typeface="+mj-lt"/>
              <a:buAutoNum type="arabicPeriod"/>
            </a:pPr>
            <a:r>
              <a:rPr lang="en-US" sz="1600" dirty="0">
                <a:latin typeface="Lato" panose="020F0502020204030203" pitchFamily="34" charset="0"/>
              </a:rPr>
              <a:t>Identify </a:t>
            </a:r>
            <a:r>
              <a:rPr lang="en-US" sz="1600" dirty="0">
                <a:effectLst/>
                <a:latin typeface="Lato" panose="020F0502020204030203" pitchFamily="34" charset="0"/>
              </a:rPr>
              <a:t>and select new </a:t>
            </a:r>
            <a:r>
              <a:rPr lang="en-US" sz="1600" b="1" dirty="0">
                <a:effectLst/>
                <a:latin typeface="Lato" panose="020F0502020204030203" pitchFamily="34" charset="0"/>
              </a:rPr>
              <a:t>Pilot Projects </a:t>
            </a:r>
            <a:r>
              <a:rPr lang="en-US" sz="1600" dirty="0">
                <a:latin typeface="Lato" panose="020F0502020204030203" pitchFamily="34" charset="0"/>
              </a:rPr>
              <a:t>for </a:t>
            </a:r>
            <a:r>
              <a:rPr lang="en-US" sz="1600" dirty="0">
                <a:effectLst/>
                <a:latin typeface="Lato" panose="020F0502020204030203" pitchFamily="34" charset="0"/>
              </a:rPr>
              <a:t>investigators to test ideas with the potential to develop independent applications: NIH career development (K-series) </a:t>
            </a:r>
            <a:r>
              <a:rPr lang="en-US" sz="1600" dirty="0">
                <a:latin typeface="Lato" panose="020F0502020204030203" pitchFamily="34" charset="0"/>
              </a:rPr>
              <a:t>or</a:t>
            </a:r>
            <a:r>
              <a:rPr lang="en-US" sz="1600" dirty="0">
                <a:effectLst/>
                <a:latin typeface="Lato" panose="020F0502020204030203" pitchFamily="34" charset="0"/>
              </a:rPr>
              <a:t> developmental research project awards (R21).</a:t>
            </a:r>
          </a:p>
          <a:p>
            <a:pPr marL="457200" indent="-457200">
              <a:buFont typeface="+mj-lt"/>
              <a:buAutoNum type="arabicPeriod"/>
            </a:pPr>
            <a:endParaRPr lang="en-US" sz="1600" dirty="0">
              <a:latin typeface="Lato" panose="020F0502020204030203" pitchFamily="34" charset="0"/>
            </a:endParaRPr>
          </a:p>
          <a:p>
            <a:pPr marL="457200" indent="-457200">
              <a:buFont typeface="+mj-lt"/>
              <a:buAutoNum type="arabicPeriod"/>
            </a:pPr>
            <a:r>
              <a:rPr lang="en-US" sz="1600" dirty="0">
                <a:latin typeface="Lato" panose="020F0502020204030203" pitchFamily="34" charset="0"/>
              </a:rPr>
              <a:t>Identify </a:t>
            </a:r>
            <a:r>
              <a:rPr lang="en-US" sz="1600" dirty="0">
                <a:effectLst/>
                <a:latin typeface="Lato" panose="020F0502020204030203" pitchFamily="34" charset="0"/>
              </a:rPr>
              <a:t>and select new </a:t>
            </a:r>
            <a:r>
              <a:rPr lang="en-US" sz="1600" b="1" dirty="0">
                <a:effectLst/>
                <a:latin typeface="Lato" panose="020F0502020204030203" pitchFamily="34" charset="0"/>
              </a:rPr>
              <a:t>Developmental Projects </a:t>
            </a:r>
            <a:r>
              <a:rPr lang="en-US" sz="1600" dirty="0">
                <a:effectLst/>
                <a:latin typeface="Lato" panose="020F0502020204030203" pitchFamily="34" charset="0"/>
              </a:rPr>
              <a:t>for </a:t>
            </a:r>
            <a:r>
              <a:rPr lang="en-US" sz="1600" dirty="0">
                <a:latin typeface="Lato" panose="020F0502020204030203" pitchFamily="34" charset="0"/>
              </a:rPr>
              <a:t>2</a:t>
            </a:r>
            <a:r>
              <a:rPr lang="en-US" sz="1600" dirty="0">
                <a:effectLst/>
                <a:latin typeface="Lato" panose="020F0502020204030203" pitchFamily="34" charset="0"/>
              </a:rPr>
              <a:t> years of support for independent investigators with the requisite background and scientific expertise</a:t>
            </a:r>
            <a:endParaRPr lang="en-US" sz="1600" dirty="0">
              <a:latin typeface="Lato" panose="020F0502020204030203" pitchFamily="34" charset="0"/>
            </a:endParaRPr>
          </a:p>
          <a:p>
            <a:pPr marL="457200" indent="-457200">
              <a:buFont typeface="+mj-lt"/>
              <a:buAutoNum type="arabicPeriod"/>
            </a:pPr>
            <a:endParaRPr lang="en-US" sz="1600" dirty="0">
              <a:effectLst/>
              <a:latin typeface="Lato" panose="020F0502020204030203" pitchFamily="34" charset="0"/>
            </a:endParaRPr>
          </a:p>
          <a:p>
            <a:pPr marL="457200" indent="-457200">
              <a:buFont typeface="+mj-lt"/>
              <a:buAutoNum type="arabicPeriod"/>
            </a:pPr>
            <a:r>
              <a:rPr lang="en-US" sz="1600" dirty="0">
                <a:solidFill>
                  <a:srgbClr val="000000"/>
                </a:solidFill>
                <a:effectLst/>
                <a:latin typeface="Lato" panose="020F0502020204030203" pitchFamily="34" charset="0"/>
              </a:rPr>
              <a:t>P</a:t>
            </a:r>
            <a:r>
              <a:rPr lang="en-US" sz="1600" dirty="0">
                <a:solidFill>
                  <a:srgbClr val="323232"/>
                </a:solidFill>
                <a:effectLst/>
                <a:latin typeface="Lato" panose="020F0502020204030203" pitchFamily="34" charset="0"/>
              </a:rPr>
              <a:t>air project leads of HR Core projects that involve clinical trials with experienced clinician scientists who serve as </a:t>
            </a:r>
            <a:r>
              <a:rPr lang="en-US" sz="1600" b="1" dirty="0">
                <a:solidFill>
                  <a:srgbClr val="323232"/>
                </a:solidFill>
                <a:effectLst/>
                <a:latin typeface="Lato" panose="020F0502020204030203" pitchFamily="34" charset="0"/>
              </a:rPr>
              <a:t>mentors</a:t>
            </a:r>
            <a:r>
              <a:rPr lang="en-US" sz="1600" dirty="0">
                <a:solidFill>
                  <a:srgbClr val="323232"/>
                </a:solidFill>
                <a:effectLst/>
                <a:latin typeface="Lato" panose="020F0502020204030203" pitchFamily="34" charset="0"/>
              </a:rPr>
              <a:t> and make core resources available</a:t>
            </a:r>
          </a:p>
          <a:p>
            <a:pPr marL="457200" indent="-457200">
              <a:buFont typeface="+mj-lt"/>
              <a:buAutoNum type="arabicPeriod"/>
            </a:pPr>
            <a:endParaRPr lang="en-US" sz="1600" dirty="0">
              <a:solidFill>
                <a:srgbClr val="323232"/>
              </a:solidFill>
              <a:effectLst/>
              <a:latin typeface="Lato" panose="020F0502020204030203" pitchFamily="34" charset="0"/>
            </a:endParaRPr>
          </a:p>
          <a:p>
            <a:pPr marL="457200" indent="-457200">
              <a:buFont typeface="+mj-lt"/>
              <a:buAutoNum type="arabicPeriod"/>
            </a:pPr>
            <a:r>
              <a:rPr lang="en-US" sz="1600" dirty="0">
                <a:solidFill>
                  <a:srgbClr val="323232"/>
                </a:solidFill>
                <a:effectLst/>
                <a:latin typeface="Lato" panose="020F0502020204030203" pitchFamily="34" charset="0"/>
              </a:rPr>
              <a:t>Monitor HR Core projects to ensure study participant safety and that all federal, state, local, and organizational regulatory requirements are met. </a:t>
            </a:r>
            <a:r>
              <a:rPr lang="en-US" sz="1600" b="1" dirty="0">
                <a:solidFill>
                  <a:srgbClr val="323232"/>
                </a:solidFill>
                <a:effectLst/>
                <a:latin typeface="Lato" panose="020F0502020204030203" pitchFamily="34" charset="0"/>
              </a:rPr>
              <a:t>T</a:t>
            </a:r>
            <a:r>
              <a:rPr lang="en-US" sz="1600" b="1" dirty="0">
                <a:solidFill>
                  <a:srgbClr val="323232"/>
                </a:solidFill>
                <a:latin typeface="Lato" panose="020F0502020204030203" pitchFamily="34" charset="0"/>
              </a:rPr>
              <a:t>rack</a:t>
            </a:r>
            <a:r>
              <a:rPr lang="en-US" sz="1600" b="1" dirty="0">
                <a:solidFill>
                  <a:srgbClr val="323232"/>
                </a:solidFill>
                <a:effectLst/>
                <a:latin typeface="Lato" panose="020F0502020204030203" pitchFamily="34" charset="0"/>
              </a:rPr>
              <a:t> projects </a:t>
            </a:r>
            <a:r>
              <a:rPr lang="en-US" sz="1600" dirty="0">
                <a:solidFill>
                  <a:srgbClr val="323232"/>
                </a:solidFill>
                <a:effectLst/>
                <a:latin typeface="Lato" panose="020F0502020204030203" pitchFamily="34" charset="0"/>
              </a:rPr>
              <a:t>for abstract, paper, grant application, and external funding productivity.</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0223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5534-3E4B-6FE3-0573-B6047B6838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317A486-A5B9-C425-7665-6FA9E8A7C6F4}"/>
              </a:ext>
            </a:extLst>
          </p:cNvPr>
          <p:cNvSpPr>
            <a:spLocks noGrp="1"/>
          </p:cNvSpPr>
          <p:nvPr>
            <p:ph type="body" sz="quarter" idx="10"/>
          </p:nvPr>
        </p:nvSpPr>
        <p:spPr>
          <a:xfrm>
            <a:off x="786804" y="2018453"/>
            <a:ext cx="11100396" cy="1410547"/>
          </a:xfrm>
        </p:spPr>
        <p:txBody>
          <a:bodyPr>
            <a:normAutofit/>
          </a:bodyPr>
          <a:lstStyle/>
          <a:p>
            <a:r>
              <a:rPr lang="en-US" sz="1800" b="1" dirty="0">
                <a:solidFill>
                  <a:srgbClr val="AD0000"/>
                </a:solidFill>
                <a:effectLst/>
                <a:latin typeface="Lato" panose="020F0502020204030203" pitchFamily="34" charset="0"/>
              </a:rPr>
              <a:t>Aim #1:</a:t>
            </a:r>
            <a:endParaRPr lang="en-US" sz="1800" dirty="0">
              <a:solidFill>
                <a:srgbClr val="AD0000"/>
              </a:solidFill>
              <a:effectLst/>
              <a:latin typeface="Lato" panose="020F0502020204030203" pitchFamily="34" charset="0"/>
            </a:endParaRPr>
          </a:p>
          <a:p>
            <a:r>
              <a:rPr lang="en-US" sz="1600" b="1" dirty="0">
                <a:latin typeface="Lato" panose="020F0502020204030203" pitchFamily="34" charset="0"/>
              </a:rPr>
              <a:t>Identify </a:t>
            </a:r>
            <a:r>
              <a:rPr lang="en-US" sz="1600" b="1" dirty="0">
                <a:effectLst/>
                <a:latin typeface="Lato" panose="020F0502020204030203" pitchFamily="34" charset="0"/>
              </a:rPr>
              <a:t>and select new </a:t>
            </a:r>
            <a:r>
              <a:rPr lang="en-US" sz="1600" b="1" dirty="0">
                <a:solidFill>
                  <a:srgbClr val="AD0000"/>
                </a:solidFill>
                <a:effectLst/>
                <a:latin typeface="Lato" panose="020F0502020204030203" pitchFamily="34" charset="0"/>
              </a:rPr>
              <a:t>Pilot Projects </a:t>
            </a:r>
            <a:r>
              <a:rPr lang="en-US" sz="1600" b="1" dirty="0">
                <a:latin typeface="Lato" panose="020F0502020204030203" pitchFamily="34" charset="0"/>
              </a:rPr>
              <a:t>for </a:t>
            </a:r>
            <a:r>
              <a:rPr lang="en-US" sz="1600" b="1" dirty="0">
                <a:effectLst/>
                <a:latin typeface="Lato" panose="020F0502020204030203" pitchFamily="34" charset="0"/>
              </a:rPr>
              <a:t>investigators to test ideas with the potential to develop independent applications: NIH career development (K-series) </a:t>
            </a:r>
            <a:r>
              <a:rPr lang="en-US" sz="1600" b="1" dirty="0">
                <a:latin typeface="Lato" panose="020F0502020204030203" pitchFamily="34" charset="0"/>
              </a:rPr>
              <a:t>or</a:t>
            </a:r>
            <a:r>
              <a:rPr lang="en-US" sz="1600" b="1" dirty="0">
                <a:effectLst/>
                <a:latin typeface="Lato" panose="020F0502020204030203" pitchFamily="34" charset="0"/>
              </a:rPr>
              <a:t> developmental research project awards (R21).</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Text Placeholder 2">
            <a:extLst>
              <a:ext uri="{FF2B5EF4-FFF2-40B4-BE49-F238E27FC236}">
                <a16:creationId xmlns:a16="http://schemas.microsoft.com/office/drawing/2014/main" id="{181A9184-E661-0D79-7115-9852CF6EE8ED}"/>
              </a:ext>
            </a:extLst>
          </p:cNvPr>
          <p:cNvSpPr txBox="1">
            <a:spLocks/>
          </p:cNvSpPr>
          <p:nvPr/>
        </p:nvSpPr>
        <p:spPr>
          <a:xfrm>
            <a:off x="786804" y="3158066"/>
            <a:ext cx="9897533" cy="2429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US" sz="1600" dirty="0">
                <a:latin typeface="Lato" panose="020F0502020204030203" pitchFamily="34" charset="0"/>
              </a:rPr>
              <a:t>1 year duration</a:t>
            </a:r>
          </a:p>
          <a:p>
            <a:pPr marL="457200" indent="-457200">
              <a:spcAft>
                <a:spcPts val="600"/>
              </a:spcAft>
              <a:buFont typeface="Arial" panose="020B0604020202020204" pitchFamily="34" charset="0"/>
              <a:buChar char="•"/>
            </a:pPr>
            <a:r>
              <a:rPr lang="en-US" sz="1600" dirty="0">
                <a:latin typeface="Lato" panose="020F0502020204030203" pitchFamily="34" charset="0"/>
              </a:rPr>
              <a:t>6 in year 1</a:t>
            </a:r>
          </a:p>
          <a:p>
            <a:pPr marL="457200" indent="-457200">
              <a:spcAft>
                <a:spcPts val="600"/>
              </a:spcAft>
              <a:buFont typeface="Arial" panose="020B0604020202020204" pitchFamily="34" charset="0"/>
              <a:buChar char="•"/>
            </a:pPr>
            <a:r>
              <a:rPr lang="en-US" sz="1600" dirty="0">
                <a:latin typeface="Lato" panose="020F0502020204030203" pitchFamily="34" charset="0"/>
              </a:rPr>
              <a:t>4 thereafter</a:t>
            </a:r>
          </a:p>
          <a:p>
            <a:pPr marL="457200" indent="-457200">
              <a:spcAft>
                <a:spcPts val="600"/>
              </a:spcAft>
              <a:buFont typeface="Arial" panose="020B0604020202020204" pitchFamily="34" charset="0"/>
              <a:buChar char="•"/>
            </a:pPr>
            <a:r>
              <a:rPr lang="en-US" sz="1600" dirty="0">
                <a:latin typeface="Lato" panose="020F0502020204030203" pitchFamily="34" charset="0"/>
              </a:rPr>
              <a:t>$75,000 for 1 year (50/25)</a:t>
            </a:r>
          </a:p>
          <a:p>
            <a:pPr marL="457200" indent="-457200">
              <a:spcAft>
                <a:spcPts val="600"/>
              </a:spcAft>
              <a:buFont typeface="Arial" panose="020B0604020202020204" pitchFamily="34" charset="0"/>
              <a:buChar char="•"/>
            </a:pPr>
            <a:r>
              <a:rPr lang="en-US" sz="1600" dirty="0">
                <a:latin typeface="Lato" panose="020F0502020204030203" pitchFamily="34" charset="0"/>
              </a:rPr>
              <a:t>Fellow or Junior Faculty</a:t>
            </a:r>
          </a:p>
          <a:p>
            <a:pPr marL="285750" indent="-285750">
              <a:buFont typeface="Arial" panose="020B0604020202020204" pitchFamily="34" charset="0"/>
              <a:buChar char="•"/>
            </a:pPr>
            <a:endParaRPr lang="en-US" dirty="0">
              <a:cs typeface="Arial" panose="020B0604020202020204" pitchFamily="34" charset="0"/>
            </a:endParaRPr>
          </a:p>
          <a:p>
            <a:endParaRPr lang="en-US" dirty="0">
              <a:cs typeface="Arial" panose="020B0604020202020204" pitchFamily="34" charset="0"/>
            </a:endParaRPr>
          </a:p>
          <a:p>
            <a:endParaRPr lang="en-US" dirty="0"/>
          </a:p>
        </p:txBody>
      </p:sp>
      <p:sp>
        <p:nvSpPr>
          <p:cNvPr id="7" name="Title 1">
            <a:extLst>
              <a:ext uri="{FF2B5EF4-FFF2-40B4-BE49-F238E27FC236}">
                <a16:creationId xmlns:a16="http://schemas.microsoft.com/office/drawing/2014/main" id="{5EC79E67-3F78-9F03-866D-4B90FD962D48}"/>
              </a:ext>
            </a:extLst>
          </p:cNvPr>
          <p:cNvSpPr txBox="1">
            <a:spLocks/>
          </p:cNvSpPr>
          <p:nvPr/>
        </p:nvSpPr>
        <p:spPr>
          <a:xfrm>
            <a:off x="786804" y="704109"/>
            <a:ext cx="10664457" cy="845289"/>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4000" b="1" i="0" kern="1200" cap="all" baseline="0">
                <a:solidFill>
                  <a:schemeClr val="tx1"/>
                </a:solidFill>
                <a:latin typeface="Arial" panose="020B0604020202020204" pitchFamily="34" charset="0"/>
                <a:ea typeface="+mj-ea"/>
                <a:cs typeface="Arial Narrow" panose="020B0604020202020204" pitchFamily="34" charset="0"/>
              </a:defRPr>
            </a:lvl1pPr>
          </a:lstStyle>
          <a:p>
            <a:r>
              <a:rPr lang="en-US" sz="3200" cap="none" dirty="0">
                <a:cs typeface="Arial" panose="020B0604020202020204" pitchFamily="34" charset="0"/>
              </a:rPr>
              <a:t>Louisville</a:t>
            </a:r>
            <a:r>
              <a:rPr lang="en-US" sz="3200" dirty="0">
                <a:solidFill>
                  <a:srgbClr val="AD0000"/>
                </a:solidFill>
                <a:cs typeface="Arial" panose="020B0604020202020204" pitchFamily="34" charset="0"/>
              </a:rPr>
              <a:t> </a:t>
            </a:r>
            <a:r>
              <a:rPr lang="en-US" sz="3200" cap="none" dirty="0">
                <a:cs typeface="Arial" panose="020B0604020202020204" pitchFamily="34" charset="0"/>
              </a:rPr>
              <a:t>Clinical &amp; Translational Research Center </a:t>
            </a:r>
            <a:r>
              <a:rPr lang="en-US" cap="none" dirty="0">
                <a:solidFill>
                  <a:srgbClr val="AD0000"/>
                </a:solidFill>
                <a:cs typeface="Arial" panose="020B0604020202020204" pitchFamily="34" charset="0"/>
              </a:rPr>
              <a:t>Health Resources Core</a:t>
            </a:r>
            <a:endParaRPr lang="en-US" dirty="0">
              <a:solidFill>
                <a:srgbClr val="AD0000"/>
              </a:solidFill>
            </a:endParaRPr>
          </a:p>
        </p:txBody>
      </p:sp>
    </p:spTree>
    <p:extLst>
      <p:ext uri="{BB962C8B-B14F-4D97-AF65-F5344CB8AC3E}">
        <p14:creationId xmlns:p14="http://schemas.microsoft.com/office/powerpoint/2010/main" val="664212708"/>
      </p:ext>
    </p:extLst>
  </p:cSld>
  <p:clrMapOvr>
    <a:masterClrMapping/>
  </p:clrMapOvr>
</p:sld>
</file>

<file path=ppt/theme/theme1.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Presentation1" id="{57F1F0DD-0532-6049-8D10-836504BFF96F}" vid="{F2CCC0EF-4C02-4A45-8510-FBFAA1C7D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BCC9A30195E4FB43F67C09799BB9B" ma:contentTypeVersion="4" ma:contentTypeDescription="Create a new document." ma:contentTypeScope="" ma:versionID="6825b636c1daa340cd94e55d6cfda311">
  <xsd:schema xmlns:xsd="http://www.w3.org/2001/XMLSchema" xmlns:xs="http://www.w3.org/2001/XMLSchema" xmlns:p="http://schemas.microsoft.com/office/2006/metadata/properties" xmlns:ns2="e6357f36-0dcc-4805-945f-bef43443435c" targetNamespace="http://schemas.microsoft.com/office/2006/metadata/properties" ma:root="true" ma:fieldsID="cd14964d60481e09bb9ad8d4d0a4fde6" ns2:_="">
    <xsd:import namespace="e6357f36-0dcc-4805-945f-bef43443435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57f36-0dcc-4805-945f-bef434434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5FAFB5-763A-4E1D-B546-421F92A09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57f36-0dcc-4805-945f-bef434434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CE7548-BEAB-4F3F-9E7D-B0D9CB55411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53BE010-5FB5-4DC4-904F-727E9DCCDA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UofL Presentation Template</Template>
  <TotalTime>3635</TotalTime>
  <Words>3034</Words>
  <Application>Microsoft Macintosh PowerPoint</Application>
  <PresentationFormat>Widescreen</PresentationFormat>
  <Paragraphs>326</Paragraphs>
  <Slides>36</Slides>
  <Notes>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36</vt:i4>
      </vt:variant>
    </vt:vector>
  </HeadingPairs>
  <TitlesOfParts>
    <vt:vector size="56" baseType="lpstr">
      <vt:lpstr>Roboto</vt:lpstr>
      <vt:lpstr>Montserrat Black</vt:lpstr>
      <vt:lpstr>Arial Narrow</vt:lpstr>
      <vt:lpstr>Helvetica</vt:lpstr>
      <vt:lpstr>Lato</vt:lpstr>
      <vt:lpstr>Aptos</vt:lpstr>
      <vt:lpstr>Roboto Black</vt:lpstr>
      <vt:lpstr>Arial</vt:lpstr>
      <vt:lpstr>Roboto Light</vt:lpstr>
      <vt:lpstr>Calibri</vt:lpstr>
      <vt:lpstr>Verdana</vt:lpstr>
      <vt:lpstr>Gotham Office</vt:lpstr>
      <vt:lpstr>Montserrat ExtraLight</vt:lpstr>
      <vt:lpstr>Wingdings</vt:lpstr>
      <vt:lpstr>Montserrat ExtraBold</vt:lpstr>
      <vt:lpstr>Gotham Book</vt:lpstr>
      <vt:lpstr>Montserrat Medium</vt:lpstr>
      <vt:lpstr>Gotham Bold</vt:lpstr>
      <vt:lpstr>Montserrat</vt:lpstr>
      <vt:lpstr>Office Theme</vt:lpstr>
      <vt:lpstr>Clinical and Translational Research Development </vt:lpstr>
      <vt:lpstr>Louisville Clinical &amp; Translational Research Center (LCTRC)</vt:lpstr>
      <vt:lpstr>Louisville Clinical &amp; Translational Research Center Partners</vt:lpstr>
      <vt:lpstr>Louisville Clinical &amp; Translational Research Center Transformation &amp; Innovation</vt:lpstr>
      <vt:lpstr>PowerPoint Presentation</vt:lpstr>
      <vt:lpstr>Health resources core</vt:lpstr>
      <vt:lpstr>Louisville Clinical &amp; Translational Research Center Health Resources Core</vt:lpstr>
      <vt:lpstr>Louisville Clinical &amp; Translational Research Center Health Resources Core</vt:lpstr>
      <vt:lpstr>PowerPoint Presentation</vt:lpstr>
      <vt:lpstr>PowerPoint Presentation</vt:lpstr>
      <vt:lpstr>PowerPoint Presentation</vt:lpstr>
      <vt:lpstr>PowerPoint Presentation</vt:lpstr>
      <vt:lpstr>Professional development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design, compliance and data management core</vt:lpstr>
      <vt:lpstr>PowerPoint Presentation</vt:lpstr>
      <vt:lpstr>Louisville Clinical &amp; Translational Research Center Research Design, Compliance and Data Management Core</vt:lpstr>
      <vt:lpstr>RDCD Core Achievements</vt:lpstr>
      <vt:lpstr>RDCD Core Achievements (Continued)</vt:lpstr>
      <vt:lpstr>Community engagement and outreach core</vt:lpstr>
      <vt:lpstr>PowerPoint Presentation</vt:lpstr>
      <vt:lpstr>Louisville Clinical &amp; Translational Research Center Community Engagement &amp; Outreach Core</vt:lpstr>
      <vt:lpstr>Louisville Clinical &amp; Translational Research Center Community Engagement &amp; Outreach Core</vt:lpstr>
      <vt:lpstr>CEOC Accomplishments - Urban (W/S Louisville)</vt:lpstr>
      <vt:lpstr>CEOC Accomplishments - Rural (Owensboro)</vt:lpstr>
      <vt:lpstr>CEOC Accomplishments</vt:lpstr>
      <vt:lpstr>CEOC Accomplishments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Treitman, Kristi</dc:creator>
  <cp:keywords>presentation</cp:keywords>
  <dc:description>This templates uses non-brand fonts for portability. See louisville.edu/brand fore more info.</dc:description>
  <cp:lastModifiedBy>Huang, Jiapeng</cp:lastModifiedBy>
  <cp:revision>11</cp:revision>
  <dcterms:created xsi:type="dcterms:W3CDTF">2025-03-10T18:33:41Z</dcterms:created>
  <dcterms:modified xsi:type="dcterms:W3CDTF">2025-05-18T13:53:42Z</dcterms:modified>
  <cp:category>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0x010100751BCC9A30195E4FB43F67C09799BB9B</vt:lpwstr>
  </property>
</Properties>
</file>