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Lst>
  <p:notesMasterIdLst>
    <p:notesMasterId r:id="rId38"/>
  </p:notesMasterIdLst>
  <p:sldIdLst>
    <p:sldId id="256" r:id="rId2"/>
    <p:sldId id="1569" r:id="rId3"/>
    <p:sldId id="1567" r:id="rId4"/>
    <p:sldId id="1550" r:id="rId5"/>
    <p:sldId id="1570" r:id="rId6"/>
    <p:sldId id="1568" r:id="rId7"/>
    <p:sldId id="1571" r:id="rId8"/>
    <p:sldId id="1579" r:id="rId9"/>
    <p:sldId id="1573" r:id="rId10"/>
    <p:sldId id="285" r:id="rId11"/>
    <p:sldId id="1582" r:id="rId12"/>
    <p:sldId id="1580" r:id="rId13"/>
    <p:sldId id="1584" r:id="rId14"/>
    <p:sldId id="1585" r:id="rId15"/>
    <p:sldId id="1342" r:id="rId16"/>
    <p:sldId id="1324" r:id="rId17"/>
    <p:sldId id="1586" r:id="rId18"/>
    <p:sldId id="1587" r:id="rId19"/>
    <p:sldId id="1581" r:id="rId20"/>
    <p:sldId id="258" r:id="rId21"/>
    <p:sldId id="263" r:id="rId22"/>
    <p:sldId id="284" r:id="rId23"/>
    <p:sldId id="282" r:id="rId24"/>
    <p:sldId id="288" r:id="rId25"/>
    <p:sldId id="1588" r:id="rId26"/>
    <p:sldId id="257" r:id="rId27"/>
    <p:sldId id="261" r:id="rId28"/>
    <p:sldId id="262" r:id="rId29"/>
    <p:sldId id="1589" r:id="rId30"/>
    <p:sldId id="267" r:id="rId31"/>
    <p:sldId id="269" r:id="rId32"/>
    <p:sldId id="273" r:id="rId33"/>
    <p:sldId id="272" r:id="rId34"/>
    <p:sldId id="268" r:id="rId35"/>
    <p:sldId id="1578" r:id="rId36"/>
    <p:sldId id="15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CA59F6-9B94-4B6E-A43F-05CB1B680FD3}" v="23" dt="2024-07-23T19:11:01.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5170" autoAdjust="0"/>
  </p:normalViewPr>
  <p:slideViewPr>
    <p:cSldViewPr snapToGrid="0">
      <p:cViewPr varScale="1">
        <p:scale>
          <a:sx n="97" d="100"/>
          <a:sy n="97" d="100"/>
        </p:scale>
        <p:origin x="822"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azar Guzman, Luis" userId="f7b15256-fc6a-47ce-8d0e-d305d90ddb10" providerId="ADAL" clId="{66CA59F6-9B94-4B6E-A43F-05CB1B680FD3}"/>
    <pc:docChg chg="undo custSel modSld sldOrd">
      <pc:chgData name="Salazar Guzman, Luis" userId="f7b15256-fc6a-47ce-8d0e-d305d90ddb10" providerId="ADAL" clId="{66CA59F6-9B94-4B6E-A43F-05CB1B680FD3}" dt="2024-07-23T20:33:47.154" v="26" actId="20577"/>
      <pc:docMkLst>
        <pc:docMk/>
      </pc:docMkLst>
      <pc:sldChg chg="modSp mod">
        <pc:chgData name="Salazar Guzman, Luis" userId="f7b15256-fc6a-47ce-8d0e-d305d90ddb10" providerId="ADAL" clId="{66CA59F6-9B94-4B6E-A43F-05CB1B680FD3}" dt="2024-07-23T19:26:03.129" v="21" actId="20577"/>
        <pc:sldMkLst>
          <pc:docMk/>
          <pc:sldMk cId="1826588407" sldId="256"/>
        </pc:sldMkLst>
        <pc:spChg chg="mod">
          <ac:chgData name="Salazar Guzman, Luis" userId="f7b15256-fc6a-47ce-8d0e-d305d90ddb10" providerId="ADAL" clId="{66CA59F6-9B94-4B6E-A43F-05CB1B680FD3}" dt="2024-07-23T19:26:03.129" v="21" actId="20577"/>
          <ac:spMkLst>
            <pc:docMk/>
            <pc:sldMk cId="1826588407" sldId="256"/>
            <ac:spMk id="2" creationId="{00000000-0000-0000-0000-000000000000}"/>
          </ac:spMkLst>
        </pc:spChg>
      </pc:sldChg>
      <pc:sldChg chg="ord">
        <pc:chgData name="Salazar Guzman, Luis" userId="f7b15256-fc6a-47ce-8d0e-d305d90ddb10" providerId="ADAL" clId="{66CA59F6-9B94-4B6E-A43F-05CB1B680FD3}" dt="2024-07-23T19:09:56.903" v="11" actId="20578"/>
        <pc:sldMkLst>
          <pc:docMk/>
          <pc:sldMk cId="1825113340" sldId="282"/>
        </pc:sldMkLst>
      </pc:sldChg>
      <pc:sldChg chg="modSp mod">
        <pc:chgData name="Salazar Guzman, Luis" userId="f7b15256-fc6a-47ce-8d0e-d305d90ddb10" providerId="ADAL" clId="{66CA59F6-9B94-4B6E-A43F-05CB1B680FD3}" dt="2024-07-23T19:00:55.199" v="2" actId="1076"/>
        <pc:sldMkLst>
          <pc:docMk/>
          <pc:sldMk cId="2643909794" sldId="1342"/>
        </pc:sldMkLst>
        <pc:graphicFrameChg chg="mod">
          <ac:chgData name="Salazar Guzman, Luis" userId="f7b15256-fc6a-47ce-8d0e-d305d90ddb10" providerId="ADAL" clId="{66CA59F6-9B94-4B6E-A43F-05CB1B680FD3}" dt="2024-07-23T19:00:55.199" v="2" actId="1076"/>
          <ac:graphicFrameMkLst>
            <pc:docMk/>
            <pc:sldMk cId="2643909794" sldId="1342"/>
            <ac:graphicFrameMk id="3" creationId="{0AC15FD7-6718-8EE1-1AE2-A9AF56A8A1CD}"/>
          </ac:graphicFrameMkLst>
        </pc:graphicFrameChg>
      </pc:sldChg>
      <pc:sldChg chg="modSp mod">
        <pc:chgData name="Salazar Guzman, Luis" userId="f7b15256-fc6a-47ce-8d0e-d305d90ddb10" providerId="ADAL" clId="{66CA59F6-9B94-4B6E-A43F-05CB1B680FD3}" dt="2024-07-23T19:10:18.421" v="13" actId="313"/>
        <pc:sldMkLst>
          <pc:docMk/>
          <pc:sldMk cId="240564935" sldId="1550"/>
        </pc:sldMkLst>
        <pc:spChg chg="mod">
          <ac:chgData name="Salazar Guzman, Luis" userId="f7b15256-fc6a-47ce-8d0e-d305d90ddb10" providerId="ADAL" clId="{66CA59F6-9B94-4B6E-A43F-05CB1B680FD3}" dt="2024-07-23T19:10:18.421" v="13" actId="313"/>
          <ac:spMkLst>
            <pc:docMk/>
            <pc:sldMk cId="240564935" sldId="1550"/>
            <ac:spMk id="2" creationId="{AF8D58CF-326A-871B-CF03-D8F5F6E4B302}"/>
          </ac:spMkLst>
        </pc:spChg>
      </pc:sldChg>
      <pc:sldChg chg="modSp mod">
        <pc:chgData name="Salazar Guzman, Luis" userId="f7b15256-fc6a-47ce-8d0e-d305d90ddb10" providerId="ADAL" clId="{66CA59F6-9B94-4B6E-A43F-05CB1B680FD3}" dt="2024-07-23T20:33:47.154" v="26" actId="20577"/>
        <pc:sldMkLst>
          <pc:docMk/>
          <pc:sldMk cId="1522681381" sldId="1557"/>
        </pc:sldMkLst>
        <pc:spChg chg="mod">
          <ac:chgData name="Salazar Guzman, Luis" userId="f7b15256-fc6a-47ce-8d0e-d305d90ddb10" providerId="ADAL" clId="{66CA59F6-9B94-4B6E-A43F-05CB1B680FD3}" dt="2024-07-23T20:33:47.154" v="26" actId="20577"/>
          <ac:spMkLst>
            <pc:docMk/>
            <pc:sldMk cId="1522681381" sldId="1557"/>
            <ac:spMk id="3" creationId="{AA326ECA-6C1F-CC6E-5AAF-F63BD1977064}"/>
          </ac:spMkLst>
        </pc:spChg>
      </pc:sldChg>
      <pc:sldChg chg="modSp mod">
        <pc:chgData name="Salazar Guzman, Luis" userId="f7b15256-fc6a-47ce-8d0e-d305d90ddb10" providerId="ADAL" clId="{66CA59F6-9B94-4B6E-A43F-05CB1B680FD3}" dt="2024-07-23T19:10:12.096" v="12" actId="2"/>
        <pc:sldMkLst>
          <pc:docMk/>
          <pc:sldMk cId="3079196459" sldId="1567"/>
        </pc:sldMkLst>
        <pc:spChg chg="mod">
          <ac:chgData name="Salazar Guzman, Luis" userId="f7b15256-fc6a-47ce-8d0e-d305d90ddb10" providerId="ADAL" clId="{66CA59F6-9B94-4B6E-A43F-05CB1B680FD3}" dt="2024-07-23T19:10:12.096" v="12" actId="2"/>
          <ac:spMkLst>
            <pc:docMk/>
            <pc:sldMk cId="3079196459" sldId="1567"/>
            <ac:spMk id="8" creationId="{F41FC548-3865-5C87-4418-248AC607DD85}"/>
          </ac:spMkLst>
        </pc:spChg>
      </pc:sldChg>
      <pc:sldChg chg="modSp mod">
        <pc:chgData name="Salazar Guzman, Luis" userId="f7b15256-fc6a-47ce-8d0e-d305d90ddb10" providerId="ADAL" clId="{66CA59F6-9B94-4B6E-A43F-05CB1B680FD3}" dt="2024-07-23T19:10:25.123" v="14" actId="2"/>
        <pc:sldMkLst>
          <pc:docMk/>
          <pc:sldMk cId="2609546276" sldId="1579"/>
        </pc:sldMkLst>
        <pc:spChg chg="mod">
          <ac:chgData name="Salazar Guzman, Luis" userId="f7b15256-fc6a-47ce-8d0e-d305d90ddb10" providerId="ADAL" clId="{66CA59F6-9B94-4B6E-A43F-05CB1B680FD3}" dt="2024-07-23T19:10:25.123" v="14" actId="2"/>
          <ac:spMkLst>
            <pc:docMk/>
            <pc:sldMk cId="2609546276" sldId="1579"/>
            <ac:spMk id="3" creationId="{12474E47-8396-9CC9-B202-C35301B29ABE}"/>
          </ac:spMkLst>
        </pc:spChg>
      </pc:sldChg>
      <pc:sldChg chg="modSp mod">
        <pc:chgData name="Salazar Guzman, Luis" userId="f7b15256-fc6a-47ce-8d0e-d305d90ddb10" providerId="ADAL" clId="{66CA59F6-9B94-4B6E-A43F-05CB1B680FD3}" dt="2024-07-23T19:02:53.206" v="6" actId="1076"/>
        <pc:sldMkLst>
          <pc:docMk/>
          <pc:sldMk cId="1937631272" sldId="1586"/>
        </pc:sldMkLst>
        <pc:picChg chg="mod">
          <ac:chgData name="Salazar Guzman, Luis" userId="f7b15256-fc6a-47ce-8d0e-d305d90ddb10" providerId="ADAL" clId="{66CA59F6-9B94-4B6E-A43F-05CB1B680FD3}" dt="2024-07-23T19:02:53.206" v="6" actId="1076"/>
          <ac:picMkLst>
            <pc:docMk/>
            <pc:sldMk cId="1937631272" sldId="1586"/>
            <ac:picMk id="8" creationId="{1D2E3411-E5B5-D732-843F-EE970023C7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C09F6-CB77-493B-827C-AB4E68EA3B49}" type="datetimeFigureOut">
              <a:rPr lang="en-US" smtClean="0"/>
              <a:t>7/23/2024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21740-3104-46AD-9892-655F3A7F4A4E}" type="slidenum">
              <a:rPr lang="en-US" smtClean="0"/>
              <a:t>‹#›</a:t>
            </a:fld>
            <a:endParaRPr lang="en-US" dirty="0"/>
          </a:p>
        </p:txBody>
      </p:sp>
    </p:spTree>
    <p:extLst>
      <p:ext uri="{BB962C8B-B14F-4D97-AF65-F5344CB8AC3E}">
        <p14:creationId xmlns:p14="http://schemas.microsoft.com/office/powerpoint/2010/main" val="661226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321740-3104-46AD-9892-655F3A7F4A4E}" type="slidenum">
              <a:rPr lang="en-US" smtClean="0"/>
              <a:t>1</a:t>
            </a:fld>
            <a:endParaRPr lang="en-US" dirty="0"/>
          </a:p>
        </p:txBody>
      </p:sp>
    </p:spTree>
    <p:extLst>
      <p:ext uri="{BB962C8B-B14F-4D97-AF65-F5344CB8AC3E}">
        <p14:creationId xmlns:p14="http://schemas.microsoft.com/office/powerpoint/2010/main" val="258276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294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557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Creation of Presidential Scholars: Each year, the Deans of Clinical Schools will award two</a:t>
            </a:r>
          </a:p>
          <a:p>
            <a:r>
              <a:rPr lang="en-US" dirty="0">
                <a:effectLst/>
                <a:latin typeface="Helvetica" pitchFamily="2" charset="0"/>
              </a:rPr>
              <a:t>Presidential Clinical and Translational Research Scholars with 50% protected time for research. Fig. 3 describes</a:t>
            </a:r>
          </a:p>
          <a:p>
            <a:r>
              <a:rPr lang="en-US" dirty="0">
                <a:effectLst/>
                <a:latin typeface="Helvetica" pitchFamily="2" charset="0"/>
              </a:rPr>
              <a:t>the career development progression of Presidential Scholars. At the end of the first year in the program, selected</a:t>
            </a:r>
          </a:p>
          <a:p>
            <a:r>
              <a:rPr lang="en-US" dirty="0">
                <a:effectLst/>
                <a:latin typeface="Helvetica" pitchFamily="2" charset="0"/>
              </a:rPr>
              <a:t>scholars will submit a proposal for one of the HR Core Pilot Projects. Scholars awarded a pilot project will receive</a:t>
            </a:r>
          </a:p>
          <a:p>
            <a:r>
              <a:rPr lang="en-US" dirty="0">
                <a:effectLst/>
                <a:latin typeface="Helvetica" pitchFamily="2" charset="0"/>
              </a:rPr>
              <a:t>an additional year of protected time and are encouraged to submit a proposal for a clinical research career</a:t>
            </a:r>
          </a:p>
          <a:p>
            <a:r>
              <a:rPr lang="en-US" dirty="0">
                <a:effectLst/>
                <a:latin typeface="Helvetica" pitchFamily="2" charset="0"/>
              </a:rPr>
              <a:t>development award, which could extend their research-protected time for three to five more years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285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569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5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321740-3104-46AD-9892-655F3A7F4A4E}" type="slidenum">
              <a:rPr lang="en-US" smtClean="0"/>
              <a:t>13</a:t>
            </a:fld>
            <a:endParaRPr lang="en-US" dirty="0"/>
          </a:p>
        </p:txBody>
      </p:sp>
    </p:spTree>
    <p:extLst>
      <p:ext uri="{BB962C8B-B14F-4D97-AF65-F5344CB8AC3E}">
        <p14:creationId xmlns:p14="http://schemas.microsoft.com/office/powerpoint/2010/main" val="422862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WHO estimates air pollution causes 7 million premature deaths or about 1 in 8 global deaths. Epidemiological studies indicate that 60-70% of the premature mortality attributed to exposure to air pollution are cardiovascular deaths (CVD) especially in those with pre-existing conditions such as hypertension and heart failure. However, the underlying pathophysiological mechanisms by which air pollution exposure worsen cardiovascular dysfunction are unclear. </a:t>
            </a:r>
          </a:p>
          <a:p>
            <a:endParaRPr lang="en-US" dirty="0"/>
          </a:p>
        </p:txBody>
      </p:sp>
      <p:sp>
        <p:nvSpPr>
          <p:cNvPr id="4" name="Slide Number Placeholder 3"/>
          <p:cNvSpPr>
            <a:spLocks noGrp="1"/>
          </p:cNvSpPr>
          <p:nvPr>
            <p:ph type="sldNum" sz="quarter" idx="5"/>
          </p:nvPr>
        </p:nvSpPr>
        <p:spPr/>
        <p:txBody>
          <a:bodyPr/>
          <a:lstStyle/>
          <a:p>
            <a:fld id="{D60099C1-204F-4E2A-A47A-303803F67263}" type="slidenum">
              <a:rPr lang="en-US" smtClean="0"/>
              <a:pPr/>
              <a:t>15</a:t>
            </a:fld>
            <a:endParaRPr lang="en-US" dirty="0"/>
          </a:p>
        </p:txBody>
      </p:sp>
    </p:spTree>
    <p:extLst>
      <p:ext uri="{BB962C8B-B14F-4D97-AF65-F5344CB8AC3E}">
        <p14:creationId xmlns:p14="http://schemas.microsoft.com/office/powerpoint/2010/main" val="387045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810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321740-3104-46AD-9892-655F3A7F4A4E}" type="slidenum">
              <a:rPr lang="en-US" smtClean="0"/>
              <a:t>24</a:t>
            </a:fld>
            <a:endParaRPr lang="en-US" dirty="0"/>
          </a:p>
        </p:txBody>
      </p:sp>
    </p:spTree>
    <p:extLst>
      <p:ext uri="{BB962C8B-B14F-4D97-AF65-F5344CB8AC3E}">
        <p14:creationId xmlns:p14="http://schemas.microsoft.com/office/powerpoint/2010/main" val="1627385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7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82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In 2019, the university created ULH, a fully integrated regional academic</a:t>
            </a:r>
          </a:p>
          <a:p>
            <a:r>
              <a:rPr lang="en-US" dirty="0">
                <a:effectLst/>
                <a:latin typeface="Helvetica" pitchFamily="2" charset="0"/>
              </a:rPr>
              <a:t>health system with more than 13,000 team members, 11 hospitals, four medical centers, nearly 200 physician</a:t>
            </a:r>
          </a:p>
          <a:p>
            <a:r>
              <a:rPr lang="en-US" dirty="0">
                <a:effectLst/>
                <a:latin typeface="Helvetica" pitchFamily="2" charset="0"/>
              </a:rPr>
              <a:t>practice locations, and more than 1,000 providers; it includes the Frazier Rehab Institute, ULH Cancer</a:t>
            </a:r>
          </a:p>
          <a:p>
            <a:r>
              <a:rPr lang="en-US" dirty="0">
                <a:effectLst/>
                <a:latin typeface="Helvetica" pitchFamily="2" charset="0"/>
              </a:rPr>
              <a:t>Center and the Lion Eye Institute. Among ULH-affiliated hospitals, UofL Hospital is a key component and is home</a:t>
            </a:r>
          </a:p>
          <a:p>
            <a:r>
              <a:rPr lang="en-US" dirty="0">
                <a:effectLst/>
                <a:latin typeface="Helvetica" pitchFamily="2" charset="0"/>
              </a:rPr>
              <a:t>to the region’s only Level 1 Trauma Center and Bone Marrow Transplant Program. A new tower is under</a:t>
            </a:r>
          </a:p>
          <a:p>
            <a:r>
              <a:rPr lang="en-US" dirty="0">
                <a:effectLst/>
                <a:latin typeface="Helvetica" pitchFamily="2" charset="0"/>
              </a:rPr>
              <a:t>construction that will add additional beds, operating rooms, and new ICU space in late 2024. ULH Jewish Hospital</a:t>
            </a:r>
          </a:p>
          <a:p>
            <a:r>
              <a:rPr lang="en-US" dirty="0">
                <a:effectLst/>
                <a:latin typeface="Helvetica" pitchFamily="2" charset="0"/>
              </a:rPr>
              <a:t>and the adjacent ULH Heart Hospital is a 442-bed regional referral center and is an internationally renowned</a:t>
            </a:r>
          </a:p>
          <a:p>
            <a:r>
              <a:rPr lang="en-US" dirty="0">
                <a:effectLst/>
                <a:latin typeface="Helvetica" pitchFamily="2" charset="0"/>
              </a:rPr>
              <a:t>specialty center, developing leading-edge advancements in heart and lung care, hand and microsurgery,</a:t>
            </a:r>
          </a:p>
          <a:p>
            <a:r>
              <a:rPr lang="en-US" dirty="0">
                <a:effectLst/>
                <a:latin typeface="Helvetica" pitchFamily="2" charset="0"/>
              </a:rPr>
              <a:t>rehabilitation medicine, neuroscience, kidney and live care, and organ transplantation. It is a leader in</a:t>
            </a:r>
          </a:p>
          <a:p>
            <a:r>
              <a:rPr lang="en-US" dirty="0">
                <a:effectLst/>
                <a:latin typeface="Helvetica" pitchFamily="2" charset="0"/>
              </a:rPr>
              <a:t>transplantation, performing all five solid organ transplants (heart, liver, lung, kidney, and pancreas), as well as</a:t>
            </a:r>
          </a:p>
          <a:p>
            <a:r>
              <a:rPr lang="en-US" dirty="0">
                <a:effectLst/>
                <a:latin typeface="Helvetica" pitchFamily="2" charset="0"/>
              </a:rPr>
              <a:t>hand transplantation. A number of UofL clinical programs, including transplantation, cardiovascular surgery,</a:t>
            </a:r>
          </a:p>
          <a:p>
            <a:r>
              <a:rPr lang="en-US" dirty="0">
                <a:effectLst/>
                <a:latin typeface="Helvetica" pitchFamily="2" charset="0"/>
              </a:rPr>
              <a:t>gastroenterology motility, and neurorehabilitation are based</a:t>
            </a:r>
          </a:p>
          <a:p>
            <a:r>
              <a:rPr lang="en-US" dirty="0">
                <a:effectLst/>
                <a:latin typeface="Helvetica" pitchFamily="2" charset="0"/>
              </a:rPr>
              <a:t>Norton Healthcare (NHC): NHC is a not-for-profit healthcare system based in Louisville that is the state’s largest</a:t>
            </a:r>
          </a:p>
          <a:p>
            <a:r>
              <a:rPr lang="en-US" dirty="0">
                <a:effectLst/>
                <a:latin typeface="Helvetica" pitchFamily="2" charset="0"/>
              </a:rPr>
              <a:t>healthcare system. NHC has seven adult hospitals, a children’s hospital, and multiple outpatient facilities. UofL</a:t>
            </a:r>
          </a:p>
          <a:p>
            <a:r>
              <a:rPr lang="en-US" dirty="0">
                <a:effectLst/>
                <a:latin typeface="Helvetica" pitchFamily="2" charset="0"/>
              </a:rPr>
              <a:t>and NHC together created the Norton Children’s Research Institute which is the research home for UofL Pediatric</a:t>
            </a:r>
          </a:p>
          <a:p>
            <a:r>
              <a:rPr lang="en-US" dirty="0">
                <a:effectLst/>
                <a:latin typeface="Helvetica" pitchFamily="2" charset="0"/>
              </a:rPr>
              <a:t>faculty. NHC is an important clinical partner of UofL and has great potential to expand C&amp;T research in the</a:t>
            </a:r>
          </a:p>
          <a:p>
            <a:r>
              <a:rPr lang="en-US" dirty="0">
                <a:effectLst/>
                <a:latin typeface="Helvetica" pitchFamily="2" charset="0"/>
              </a:rPr>
              <a:t>Louisville area. NHC has committed $250,000 annually to support LCTRC pilot and developmental projects</a:t>
            </a:r>
          </a:p>
          <a:p>
            <a:r>
              <a:rPr lang="en-US" dirty="0">
                <a:effectLst/>
                <a:latin typeface="Helvetica" pitchFamily="2" charset="0"/>
              </a:rPr>
              <a:t>focused on pediatrics and neuroscience. (Letter from Dr. Stephen Wyatt, Chief Research Executive, NHC).</a:t>
            </a:r>
          </a:p>
          <a:p>
            <a:r>
              <a:rPr lang="en-US" dirty="0">
                <a:effectLst/>
                <a:latin typeface="Helvetica" pitchFamily="2" charset="0"/>
              </a:rPr>
              <a:t>Veterans Affairs Medical Center (VAMC): The Louisville VAMC is an acute care hospital housing the inpatient</a:t>
            </a:r>
          </a:p>
          <a:p>
            <a:r>
              <a:rPr lang="en-US" dirty="0">
                <a:effectLst/>
                <a:latin typeface="Helvetica" pitchFamily="2" charset="0"/>
              </a:rPr>
              <a:t>population and multiple primary and subspecialty outpatient facilities. Affiliated primary care clinics are located</a:t>
            </a:r>
          </a:p>
          <a:p>
            <a:r>
              <a:rPr lang="en-US" dirty="0">
                <a:effectLst/>
                <a:latin typeface="Helvetica" pitchFamily="2" charset="0"/>
              </a:rPr>
              <a:t>throughout Central Kentucky and Southeastern Indiana. All VA facilities are linked by a single nationwide</a:t>
            </a:r>
          </a:p>
          <a:p>
            <a:r>
              <a:rPr lang="en-US" dirty="0">
                <a:effectLst/>
                <a:latin typeface="Helvetica" pitchFamily="2" charset="0"/>
              </a:rPr>
              <a:t>electronic health record, allowing care at any VA facility. The ULSOM CTU provides C&amp;T infrastructure for</a:t>
            </a:r>
          </a:p>
          <a:p>
            <a:r>
              <a:rPr lang="en-US" dirty="0">
                <a:effectLst/>
                <a:latin typeface="Helvetica" pitchFamily="2" charset="0"/>
              </a:rPr>
              <a:t>research at the VAMC. A new Louisville VAMC will be completed in 2024 and will contain 15,000 square feet of</a:t>
            </a:r>
          </a:p>
          <a:p>
            <a:r>
              <a:rPr lang="en-US" dirty="0">
                <a:effectLst/>
                <a:latin typeface="Helvetica" pitchFamily="2" charset="0"/>
              </a:rPr>
              <a:t>space for clinical research projects.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92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21740-3104-46AD-9892-655F3A7F4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836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https://Louisville.edu/ciehs</a:t>
            </a:r>
          </a:p>
        </p:txBody>
      </p:sp>
      <p:sp>
        <p:nvSpPr>
          <p:cNvPr id="6" name="Slide Number Placeholder 5"/>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2627639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https://Louisville.edu/ciehs</a:t>
            </a:r>
          </a:p>
        </p:txBody>
      </p:sp>
      <p:sp>
        <p:nvSpPr>
          <p:cNvPr id="6" name="Slide Number Placeholder 5"/>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361591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https://Louisville.edu/ciehs</a:t>
            </a:r>
          </a:p>
        </p:txBody>
      </p:sp>
      <p:sp>
        <p:nvSpPr>
          <p:cNvPr id="6" name="Slide Number Placeholder 5"/>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246141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100000">
              <a:schemeClr val="bg1"/>
            </a:gs>
            <a:gs pos="72000">
              <a:schemeClr val="bg1"/>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00937"/>
            <a:ext cx="10515600" cy="989751"/>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https://Louisville.edu/ciehs</a:t>
            </a:r>
          </a:p>
        </p:txBody>
      </p:sp>
      <p:sp>
        <p:nvSpPr>
          <p:cNvPr id="6" name="Slide Number Placeholder 5"/>
          <p:cNvSpPr>
            <a:spLocks noGrp="1"/>
          </p:cNvSpPr>
          <p:nvPr>
            <p:ph type="sldNum" sz="quarter" idx="12"/>
          </p:nvPr>
        </p:nvSpPr>
        <p:spPr/>
        <p:txBody>
          <a:bodyPr/>
          <a:lstStyle/>
          <a:p>
            <a:fld id="{7BB1B113-2976-4806-ACCD-3F2CC25718C1}" type="slidenum">
              <a:rPr lang="en-US" smtClean="0"/>
              <a:t>‹#›</a:t>
            </a:fld>
            <a:endParaRPr lang="en-US" dirty="0"/>
          </a:p>
        </p:txBody>
      </p:sp>
      <p:cxnSp>
        <p:nvCxnSpPr>
          <p:cNvPr id="8" name="Straight Connector 7"/>
          <p:cNvCxnSpPr/>
          <p:nvPr userDrawn="1"/>
        </p:nvCxnSpPr>
        <p:spPr>
          <a:xfrm>
            <a:off x="0" y="1702965"/>
            <a:ext cx="12192000" cy="838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056"/>
            <a:ext cx="3998767" cy="628722"/>
          </a:xfrm>
          <a:prstGeom prst="rect">
            <a:avLst/>
          </a:prstGeom>
        </p:spPr>
      </p:pic>
      <p:pic>
        <p:nvPicPr>
          <p:cNvPr id="10" name="Content Placeholder 5"/>
          <p:cNvPicPr>
            <a:picLocks noChangeAspect="1"/>
          </p:cNvPicPr>
          <p:nvPr userDrawn="1"/>
        </p:nvPicPr>
        <p:blipFill rotWithShape="1">
          <a:blip r:embed="rId3" cstate="print">
            <a:extLst>
              <a:ext uri="{28A0092B-C50C-407E-A947-70E740481C1C}">
                <a14:useLocalDpi xmlns:a14="http://schemas.microsoft.com/office/drawing/2010/main" val="0"/>
              </a:ext>
            </a:extLst>
          </a:blip>
          <a:srcRect l="9129" t="7308" r="11034" b="-1700"/>
          <a:stretch/>
        </p:blipFill>
        <p:spPr>
          <a:xfrm>
            <a:off x="11353800" y="106393"/>
            <a:ext cx="670489" cy="594544"/>
          </a:xfrm>
          <a:prstGeom prst="rect">
            <a:avLst/>
          </a:prstGeom>
        </p:spPr>
      </p:pic>
    </p:spTree>
    <p:extLst>
      <p:ext uri="{BB962C8B-B14F-4D97-AF65-F5344CB8AC3E}">
        <p14:creationId xmlns:p14="http://schemas.microsoft.com/office/powerpoint/2010/main" val="632339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https://Louisville.edu/ciehs</a:t>
            </a:r>
          </a:p>
        </p:txBody>
      </p:sp>
      <p:sp>
        <p:nvSpPr>
          <p:cNvPr id="6" name="Slide Number Placeholder 5"/>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3830044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https://Louisville.edu/ciehs</a:t>
            </a:r>
          </a:p>
        </p:txBody>
      </p:sp>
      <p:sp>
        <p:nvSpPr>
          <p:cNvPr id="7" name="Slide Number Placeholder 6"/>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182335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https://Louisville.edu/ciehs</a:t>
            </a:r>
          </a:p>
        </p:txBody>
      </p:sp>
      <p:sp>
        <p:nvSpPr>
          <p:cNvPr id="9" name="Slide Number Placeholder 8"/>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3377155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https://Louisville.edu/ciehs</a:t>
            </a:r>
          </a:p>
        </p:txBody>
      </p:sp>
      <p:sp>
        <p:nvSpPr>
          <p:cNvPr id="5" name="Slide Number Placeholder 4"/>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296692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https://Louisville.edu/ciehs</a:t>
            </a:r>
          </a:p>
        </p:txBody>
      </p:sp>
      <p:sp>
        <p:nvSpPr>
          <p:cNvPr id="4" name="Slide Number Placeholder 3"/>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230226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https://Louisville.edu/ciehs</a:t>
            </a:r>
          </a:p>
        </p:txBody>
      </p:sp>
      <p:sp>
        <p:nvSpPr>
          <p:cNvPr id="7" name="Slide Number Placeholder 6"/>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167532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https://Louisville.edu/ciehs</a:t>
            </a:r>
          </a:p>
        </p:txBody>
      </p:sp>
      <p:sp>
        <p:nvSpPr>
          <p:cNvPr id="7" name="Slide Number Placeholder 6"/>
          <p:cNvSpPr>
            <a:spLocks noGrp="1"/>
          </p:cNvSpPr>
          <p:nvPr>
            <p:ph type="sldNum" sz="quarter" idx="12"/>
          </p:nvPr>
        </p:nvSpPr>
        <p:spPr/>
        <p:txBody>
          <a:bodyPr/>
          <a:lstStyle/>
          <a:p>
            <a:fld id="{7BB1B113-2976-4806-ACCD-3F2CC25718C1}" type="slidenum">
              <a:rPr lang="en-US" smtClean="0"/>
              <a:t>‹#›</a:t>
            </a:fld>
            <a:endParaRPr lang="en-US" dirty="0"/>
          </a:p>
        </p:txBody>
      </p:sp>
    </p:spTree>
    <p:extLst>
      <p:ext uri="{BB962C8B-B14F-4D97-AF65-F5344CB8AC3E}">
        <p14:creationId xmlns:p14="http://schemas.microsoft.com/office/powerpoint/2010/main" val="1080797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2000">
              <a:schemeClr val="accent1">
                <a:lumMod val="5000"/>
                <a:lumOff val="95000"/>
              </a:schemeClr>
            </a:gs>
            <a:gs pos="100000">
              <a:schemeClr val="accent1">
                <a:lumMod val="30000"/>
                <a:lumOff val="70000"/>
              </a:schemeClr>
            </a:gs>
          </a:gsLst>
          <a:lin ang="18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https://Louisville.edu/ciehs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1B113-2976-4806-ACCD-3F2CC25718C1}" type="slidenum">
              <a:rPr lang="en-US" smtClean="0"/>
              <a:t>‹#›</a:t>
            </a:fld>
            <a:endParaRPr lang="en-US" dirty="0"/>
          </a:p>
        </p:txBody>
      </p:sp>
    </p:spTree>
    <p:extLst>
      <p:ext uri="{BB962C8B-B14F-4D97-AF65-F5344CB8AC3E}">
        <p14:creationId xmlns:p14="http://schemas.microsoft.com/office/powerpoint/2010/main" val="49667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22.png"/><Relationship Id="rId2" Type="http://schemas.openxmlformats.org/officeDocument/2006/relationships/hyperlink" Target="https://louisville.edu/enviromeinstitute/superfund" TargetMode="Externa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hyperlink" Target="https://www.enviromeinstitute.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31.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0.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4.jpe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6.png"/><Relationship Id="rId7" Type="http://schemas.openxmlformats.org/officeDocument/2006/relationships/image" Target="../media/image4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emf"/></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6.xml"/><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54642"/>
            <a:ext cx="12192000" cy="2828028"/>
          </a:xfrm>
        </p:spPr>
        <p:txBody>
          <a:bodyPr>
            <a:normAutofit fontScale="90000"/>
          </a:bodyPr>
          <a:lstStyle/>
          <a:p>
            <a:r>
              <a:rPr lang="en-US" sz="3600" b="1" dirty="0">
                <a:latin typeface="Arial" panose="020B0604020202020204" pitchFamily="34" charset="0"/>
                <a:cs typeface="Arial" panose="020B0604020202020204" pitchFamily="34" charset="0"/>
              </a:rPr>
              <a:t>Translational Research Support Core (TRSC) Seminar Series</a:t>
            </a:r>
            <a:br>
              <a:rPr lang="en-US" sz="1300" b="1" dirty="0">
                <a:latin typeface="Arial" panose="020B0604020202020204" pitchFamily="34" charset="0"/>
                <a:cs typeface="Arial" panose="020B0604020202020204" pitchFamily="34" charset="0"/>
              </a:rPr>
            </a:br>
            <a:br>
              <a:rPr lang="en-US" sz="13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Update on TRSC’s Basic Science Research Services and CTRD</a:t>
            </a:r>
            <a:br>
              <a:rPr lang="en-US" sz="1300" b="1" dirty="0">
                <a:latin typeface="Arial" panose="020B0604020202020204" pitchFamily="34" charset="0"/>
                <a:cs typeface="Arial" panose="020B0604020202020204" pitchFamily="34" charset="0"/>
              </a:rPr>
            </a:br>
            <a:br>
              <a:rPr lang="en-US" sz="1300" b="1"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Matt Cave, Dan Conklin, Ken Palmer, Jiapeng Huang</a:t>
            </a: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ihsfc@louisville.edu</a:t>
            </a:r>
            <a:br>
              <a:rPr lang="en-US" sz="1200"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50"/>
            <a:ext cx="10058400" cy="1581471"/>
          </a:xfrm>
          <a:prstGeom prst="rect">
            <a:avLst/>
          </a:prstGeom>
        </p:spPr>
      </p:pic>
      <p:pic>
        <p:nvPicPr>
          <p:cNvPr id="6" name="Picture 5"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778BDDAB-CA66-697F-0B06-3B3A35E7A4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0" y="14861"/>
            <a:ext cx="1524000" cy="1319428"/>
          </a:xfrm>
          <a:prstGeom prst="rect">
            <a:avLst/>
          </a:prstGeom>
          <a:noFill/>
          <a:ln>
            <a:noFill/>
          </a:ln>
        </p:spPr>
      </p:pic>
      <p:grpSp>
        <p:nvGrpSpPr>
          <p:cNvPr id="12" name="Group 11">
            <a:extLst>
              <a:ext uri="{FF2B5EF4-FFF2-40B4-BE49-F238E27FC236}">
                <a16:creationId xmlns:a16="http://schemas.microsoft.com/office/drawing/2014/main" id="{8CBAAC2A-C1FA-34EF-A037-E0DA577638D2}"/>
              </a:ext>
            </a:extLst>
          </p:cNvPr>
          <p:cNvGrpSpPr/>
          <p:nvPr/>
        </p:nvGrpSpPr>
        <p:grpSpPr>
          <a:xfrm>
            <a:off x="2079883" y="4146698"/>
            <a:ext cx="8032233" cy="2291480"/>
            <a:chOff x="665200" y="4582775"/>
            <a:chExt cx="7612868" cy="1892868"/>
          </a:xfrm>
        </p:grpSpPr>
        <p:pic>
          <p:nvPicPr>
            <p:cNvPr id="9" name="Picture 8" descr="A person in a suit sitting at a counter&#10;&#10;Description automatically generated">
              <a:extLst>
                <a:ext uri="{FF2B5EF4-FFF2-40B4-BE49-F238E27FC236}">
                  <a16:creationId xmlns:a16="http://schemas.microsoft.com/office/drawing/2014/main" id="{11818CEA-9768-9C83-C993-12844042CC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200" y="4598213"/>
              <a:ext cx="1851172" cy="1877430"/>
            </a:xfrm>
            <a:prstGeom prst="rect">
              <a:avLst/>
            </a:prstGeom>
            <a:noFill/>
            <a:ln>
              <a:noFill/>
            </a:ln>
          </p:spPr>
        </p:pic>
        <p:pic>
          <p:nvPicPr>
            <p:cNvPr id="10" name="Picture 9" descr="A person in a suit and tie&#10;&#10;Description automatically generated">
              <a:extLst>
                <a:ext uri="{FF2B5EF4-FFF2-40B4-BE49-F238E27FC236}">
                  <a16:creationId xmlns:a16="http://schemas.microsoft.com/office/drawing/2014/main" id="{A6D330C5-D8F6-4951-2C92-4B19380486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721"/>
            <a:stretch/>
          </p:blipFill>
          <p:spPr bwMode="auto">
            <a:xfrm>
              <a:off x="6531621" y="4582775"/>
              <a:ext cx="1746447" cy="1892868"/>
            </a:xfrm>
            <a:prstGeom prst="rect">
              <a:avLst/>
            </a:prstGeom>
            <a:noFill/>
            <a:ln>
              <a:noFill/>
            </a:ln>
            <a:extLst>
              <a:ext uri="{53640926-AAD7-44D8-BBD7-CCE9431645EC}">
                <a14:shadowObscured xmlns:a14="http://schemas.microsoft.com/office/drawing/2010/main"/>
              </a:ext>
            </a:extLst>
          </p:spPr>
        </p:pic>
        <p:pic>
          <p:nvPicPr>
            <p:cNvPr id="2050" name="Picture 2" descr="Kenneth E. Palmer">
              <a:extLst>
                <a:ext uri="{FF2B5EF4-FFF2-40B4-BE49-F238E27FC236}">
                  <a16:creationId xmlns:a16="http://schemas.microsoft.com/office/drawing/2014/main" id="{3C350B10-671A-3567-5B45-FA2179351E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3" t="5887" r="-413" b="13332"/>
            <a:stretch/>
          </p:blipFill>
          <p:spPr bwMode="auto">
            <a:xfrm>
              <a:off x="4751267" y="4582775"/>
              <a:ext cx="1714500" cy="18928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3D709C7-C4C5-F107-F38B-89DFCE0FCCCF}"/>
                </a:ext>
              </a:extLst>
            </p:cNvPr>
            <p:cNvPicPr>
              <a:picLocks noChangeAspect="1"/>
            </p:cNvPicPr>
            <p:nvPr/>
          </p:nvPicPr>
          <p:blipFill>
            <a:blip r:embed="rId8"/>
            <a:stretch>
              <a:fillRect/>
            </a:stretch>
          </p:blipFill>
          <p:spPr>
            <a:xfrm>
              <a:off x="2582226" y="4582775"/>
              <a:ext cx="2103187" cy="1892868"/>
            </a:xfrm>
            <a:prstGeom prst="rect">
              <a:avLst/>
            </a:prstGeom>
          </p:spPr>
        </p:pic>
      </p:grpSp>
    </p:spTree>
    <p:extLst>
      <p:ext uri="{BB962C8B-B14F-4D97-AF65-F5344CB8AC3E}">
        <p14:creationId xmlns:p14="http://schemas.microsoft.com/office/powerpoint/2010/main" val="1826588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910" y="575430"/>
            <a:ext cx="6573464" cy="883616"/>
          </a:xfrm>
        </p:spPr>
        <p:txBody>
          <a:bodyPr>
            <a:noAutofit/>
          </a:bodyPr>
          <a:lstStyle/>
          <a:p>
            <a:pPr algn="ctr"/>
            <a:r>
              <a:rPr lang="en-US" sz="3200" b="1" dirty="0"/>
              <a:t>Snapshot of Ongoing Use of </a:t>
            </a:r>
            <a:br>
              <a:rPr lang="en-US" sz="3200" b="1" dirty="0"/>
            </a:br>
            <a:r>
              <a:rPr lang="en-US" sz="3200" b="1" dirty="0"/>
              <a:t>Inhalation Facility</a:t>
            </a:r>
          </a:p>
        </p:txBody>
      </p:sp>
      <p:sp>
        <p:nvSpPr>
          <p:cNvPr id="74" name="Rectangle 73"/>
          <p:cNvSpPr/>
          <p:nvPr/>
        </p:nvSpPr>
        <p:spPr>
          <a:xfrm>
            <a:off x="176478" y="4328819"/>
            <a:ext cx="11847442" cy="2308324"/>
          </a:xfrm>
          <a:prstGeom prst="rect">
            <a:avLst/>
          </a:prstGeom>
        </p:spPr>
        <p:txBody>
          <a:bodyPr wrap="square" lIns="91440" tIns="45720" rIns="91440" bIns="45720" anchor="t">
            <a:spAutoFit/>
          </a:bodyPr>
          <a:lstStyle/>
          <a:p>
            <a:r>
              <a:rPr lang="en-US" sz="1600" i="1" u="sng" dirty="0"/>
              <a:t>Current Conklin (PI/Co-Inv. Funding that uses Inhalation Facility)</a:t>
            </a:r>
          </a:p>
          <a:p>
            <a:r>
              <a:rPr lang="en-US" sz="1600" dirty="0">
                <a:ea typeface="Calibri"/>
                <a:cs typeface="Calibri"/>
              </a:rPr>
              <a:t>R01  HL171763 </a:t>
            </a:r>
            <a:r>
              <a:rPr lang="en-US" sz="1600" dirty="0">
                <a:ea typeface="+mn-lt"/>
                <a:cs typeface="+mn-lt"/>
              </a:rPr>
              <a:t> 	</a:t>
            </a:r>
            <a:r>
              <a:rPr lang="en-US" sz="1600" b="1" dirty="0">
                <a:ea typeface="+mn-lt"/>
                <a:cs typeface="+mn-lt"/>
              </a:rPr>
              <a:t>Conklin, D.J.</a:t>
            </a:r>
            <a:r>
              <a:rPr lang="en-US" sz="1600" dirty="0">
                <a:ea typeface="+mn-lt"/>
                <a:cs typeface="+mn-lt"/>
              </a:rPr>
              <a:t> (PI)    Cardiopulmonary Toxicity of Electronic Nicotine Delivery Systems</a:t>
            </a:r>
          </a:p>
          <a:p>
            <a:r>
              <a:rPr lang="en-US" sz="1600" dirty="0">
                <a:ea typeface="+mn-lt"/>
                <a:cs typeface="+mn-lt"/>
              </a:rPr>
              <a:t>DoD TX230189	</a:t>
            </a:r>
            <a:r>
              <a:rPr lang="en-US" sz="1600" b="1" dirty="0">
                <a:ea typeface="+mn-lt"/>
                <a:cs typeface="+mn-lt"/>
              </a:rPr>
              <a:t>Conklin, D.J.</a:t>
            </a:r>
            <a:r>
              <a:rPr lang="en-US" sz="1600" dirty="0">
                <a:ea typeface="+mn-lt"/>
                <a:cs typeface="+mn-lt"/>
              </a:rPr>
              <a:t> (PI)    Mechanisms of Inhaled Combustion Product-induced Cardiopulmonary and Systemic 				Toxicity</a:t>
            </a:r>
          </a:p>
          <a:p>
            <a:r>
              <a:rPr lang="en-US" sz="1600" dirty="0"/>
              <a:t>R21  ES033323	</a:t>
            </a:r>
            <a:r>
              <a:rPr lang="en-US" sz="1600" b="1" dirty="0"/>
              <a:t>Conklin, D.J.</a:t>
            </a:r>
            <a:r>
              <a:rPr lang="en-US" sz="1600" dirty="0"/>
              <a:t> (PI)    Cardiovascular Benefits of Inhaled Biogenic Volatile Organic Compounds (bVOCs; NCE)</a:t>
            </a:r>
            <a:endParaRPr lang="en-US" dirty="0"/>
          </a:p>
          <a:p>
            <a:r>
              <a:rPr lang="en-US" sz="1600" dirty="0"/>
              <a:t>P42  ES023716     	Srivastava (PI)         Environmental Exposure and Cardiometabolic Disease</a:t>
            </a:r>
          </a:p>
          <a:p>
            <a:r>
              <a:rPr lang="en-US" sz="1600" dirty="0"/>
              <a:t>U54  HL120163	Bhatnagar (PI) 	AHA-Tobacco Regulation and Addiction Center (ATRAC 2.0; NCE)</a:t>
            </a:r>
          </a:p>
          <a:p>
            <a:r>
              <a:rPr lang="en-US" sz="1600" dirty="0"/>
              <a:t>P30  ES030283	States (PI)	University of Louisville Center for Integrative Environmental Health Sciences (CIEHS)</a:t>
            </a:r>
          </a:p>
          <a:p>
            <a:r>
              <a:rPr lang="en-US" sz="1600" dirty="0"/>
              <a:t>T35  ES014559	States/Cave/</a:t>
            </a:r>
            <a:r>
              <a:rPr lang="en-US" sz="1600" b="1" dirty="0"/>
              <a:t>Conklin</a:t>
            </a:r>
            <a:r>
              <a:rPr lang="en-US" sz="1600" dirty="0"/>
              <a:t> (MPI) Environmental Health Sciences Summer Research Program</a:t>
            </a:r>
          </a:p>
        </p:txBody>
      </p:sp>
      <p:sp>
        <p:nvSpPr>
          <p:cNvPr id="75" name="TextBox 74"/>
          <p:cNvSpPr txBox="1"/>
          <p:nvPr/>
        </p:nvSpPr>
        <p:spPr>
          <a:xfrm>
            <a:off x="6603108" y="2117124"/>
            <a:ext cx="3733151" cy="1477328"/>
          </a:xfrm>
          <a:prstGeom prst="rect">
            <a:avLst/>
          </a:prstGeom>
          <a:noFill/>
        </p:spPr>
        <p:txBody>
          <a:bodyPr wrap="square" lIns="91440" tIns="45720" rIns="91440" bIns="45720" rtlCol="0" anchor="t">
            <a:spAutoFit/>
          </a:bodyPr>
          <a:lstStyle/>
          <a:p>
            <a:r>
              <a:rPr lang="en-US" b="1" u="sng" dirty="0"/>
              <a:t>Exposure &amp; Phenotyping Core</a:t>
            </a:r>
            <a:endParaRPr lang="en-US" b="1" u="sng" dirty="0">
              <a:ea typeface="Calibri"/>
              <a:cs typeface="Calibri"/>
            </a:endParaRPr>
          </a:p>
          <a:p>
            <a:r>
              <a:rPr lang="en-US" dirty="0"/>
              <a:t>(L to R) Lexiao Jin, Alexis Miller, DJC, Heather Stowers, Fenge Li,</a:t>
            </a:r>
          </a:p>
          <a:p>
            <a:r>
              <a:rPr lang="en-US" dirty="0"/>
              <a:t>Sarah Barnett (UofL Chemistry undergrad)		</a:t>
            </a:r>
            <a:endParaRPr lang="en-US" u="sng" dirty="0"/>
          </a:p>
        </p:txBody>
      </p:sp>
      <p:pic>
        <p:nvPicPr>
          <p:cNvPr id="7" name="Picture 2" descr="A red logo with a white border&#10;&#10;Description automatically generated">
            <a:hlinkClick r:id="rId2"/>
            <a:extLst>
              <a:ext uri="{FF2B5EF4-FFF2-40B4-BE49-F238E27FC236}">
                <a16:creationId xmlns:a16="http://schemas.microsoft.com/office/drawing/2014/main" id="{5E533F6B-36FE-9922-821F-6A75F65A9A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9504" y="2338324"/>
            <a:ext cx="1905000" cy="1642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A black background with white spots&#10;&#10;Description automatically generated">
            <a:hlinkClick r:id="rId4"/>
            <a:extLst>
              <a:ext uri="{FF2B5EF4-FFF2-40B4-BE49-F238E27FC236}">
                <a16:creationId xmlns:a16="http://schemas.microsoft.com/office/drawing/2014/main" id="{6E32130B-0175-008A-DB12-4EBE32E7F0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391" y="2400386"/>
            <a:ext cx="1572960" cy="1474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49AAAAC-3F40-F3DE-DC35-76CC8C8FEC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428" t="23848" r="9445" b="14761"/>
          <a:stretch/>
        </p:blipFill>
        <p:spPr>
          <a:xfrm>
            <a:off x="1855741" y="1856682"/>
            <a:ext cx="4020066" cy="2431463"/>
          </a:xfrm>
          <a:prstGeom prst="rect">
            <a:avLst/>
          </a:prstGeom>
        </p:spPr>
      </p:pic>
      <p:pic>
        <p:nvPicPr>
          <p:cNvPr id="3" name="Picture 738" descr="IF-logo-2">
            <a:extLst>
              <a:ext uri="{FF2B5EF4-FFF2-40B4-BE49-F238E27FC236}">
                <a16:creationId xmlns:a16="http://schemas.microsoft.com/office/drawing/2014/main" id="{E578F62A-7A0A-C753-B034-152E97CBE50D}"/>
              </a:ext>
            </a:extLst>
          </p:cNvPr>
          <p:cNvPicPr>
            <a:picLocks noChangeAspect="1" noChangeArrowheads="1"/>
          </p:cNvPicPr>
          <p:nvPr/>
        </p:nvPicPr>
        <p:blipFill>
          <a:blip r:embed="rId7" cstate="print"/>
          <a:srcRect/>
          <a:stretch>
            <a:fillRect/>
          </a:stretch>
        </p:blipFill>
        <p:spPr bwMode="auto">
          <a:xfrm>
            <a:off x="8469683" y="195288"/>
            <a:ext cx="1602811" cy="1426946"/>
          </a:xfrm>
          <a:prstGeom prst="rect">
            <a:avLst/>
          </a:prstGeom>
          <a:noFill/>
          <a:ln w="9525">
            <a:noFill/>
            <a:miter lim="800000"/>
            <a:headEnd/>
            <a:tailEnd/>
          </a:ln>
        </p:spPr>
      </p:pic>
      <p:pic>
        <p:nvPicPr>
          <p:cNvPr id="9" name="Picture 8">
            <a:extLst>
              <a:ext uri="{FF2B5EF4-FFF2-40B4-BE49-F238E27FC236}">
                <a16:creationId xmlns:a16="http://schemas.microsoft.com/office/drawing/2014/main" id="{505FF800-63A8-2016-FAC7-D362D2768E33}"/>
              </a:ext>
            </a:extLst>
          </p:cNvPr>
          <p:cNvPicPr>
            <a:picLocks noChangeAspect="1"/>
          </p:cNvPicPr>
          <p:nvPr/>
        </p:nvPicPr>
        <p:blipFill rotWithShape="1">
          <a:blip r:embed="rId8"/>
          <a:srcRect l="53151" r="19174"/>
          <a:stretch/>
        </p:blipFill>
        <p:spPr>
          <a:xfrm>
            <a:off x="5579166" y="1852201"/>
            <a:ext cx="896913" cy="2435944"/>
          </a:xfrm>
          <a:prstGeom prst="rect">
            <a:avLst/>
          </a:prstGeom>
        </p:spPr>
      </p:pic>
    </p:spTree>
    <p:extLst>
      <p:ext uri="{BB962C8B-B14F-4D97-AF65-F5344CB8AC3E}">
        <p14:creationId xmlns:p14="http://schemas.microsoft.com/office/powerpoint/2010/main" val="30132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80146C-4F4A-9940-2955-299E06414AB6}"/>
              </a:ext>
            </a:extLst>
          </p:cNvPr>
          <p:cNvSpPr>
            <a:spLocks noGrp="1"/>
          </p:cNvSpPr>
          <p:nvPr>
            <p:ph type="ftr" sz="quarter" idx="11"/>
          </p:nvPr>
        </p:nvSpPr>
        <p:spPr/>
        <p:txBody>
          <a:bodyPr/>
          <a:lstStyle/>
          <a:p>
            <a:r>
              <a:rPr lang="en-US" dirty="0"/>
              <a:t>https://Louisville.edu/ciehs</a:t>
            </a:r>
          </a:p>
        </p:txBody>
      </p:sp>
      <p:sp>
        <p:nvSpPr>
          <p:cNvPr id="5" name="Title 1">
            <a:extLst>
              <a:ext uri="{FF2B5EF4-FFF2-40B4-BE49-F238E27FC236}">
                <a16:creationId xmlns:a16="http://schemas.microsoft.com/office/drawing/2014/main" id="{D762647F-4405-8FA3-5BDF-757F59720896}"/>
              </a:ext>
            </a:extLst>
          </p:cNvPr>
          <p:cNvSpPr txBox="1">
            <a:spLocks/>
          </p:cNvSpPr>
          <p:nvPr/>
        </p:nvSpPr>
        <p:spPr>
          <a:xfrm>
            <a:off x="159027" y="724803"/>
            <a:ext cx="11873946" cy="75961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panose="020B0604020202020204" pitchFamily="34" charset="0"/>
              </a:rPr>
              <a:t>THE EXPOSURE STUDIES AND TOXICOLOGY CORE (ESTC) </a:t>
            </a:r>
            <a:endParaRPr lang="en-US" dirty="0"/>
          </a:p>
        </p:txBody>
      </p:sp>
      <p:sp>
        <p:nvSpPr>
          <p:cNvPr id="2" name="Title 1">
            <a:extLst>
              <a:ext uri="{FF2B5EF4-FFF2-40B4-BE49-F238E27FC236}">
                <a16:creationId xmlns:a16="http://schemas.microsoft.com/office/drawing/2014/main" id="{8E03AAF4-C97B-D195-5DEF-A4531FEB27D4}"/>
              </a:ext>
            </a:extLst>
          </p:cNvPr>
          <p:cNvSpPr>
            <a:spLocks noGrp="1"/>
          </p:cNvSpPr>
          <p:nvPr>
            <p:ph type="title"/>
          </p:nvPr>
        </p:nvSpPr>
        <p:spPr>
          <a:xfrm>
            <a:off x="738938" y="1721337"/>
            <a:ext cx="10873150" cy="759613"/>
          </a:xfrm>
        </p:spPr>
        <p:txBody>
          <a:bodyPr>
            <a:noAutofit/>
          </a:bodyPr>
          <a:lstStyle/>
          <a:p>
            <a:r>
              <a:rPr lang="en-US" sz="2400" b="1" dirty="0"/>
              <a:t>Training and Mentoring (Faculty, Staff, Graduate students, Post-docs, T32/Superfund trainees, T35 trainees, SRSP, Undergraduates, etc…)</a:t>
            </a:r>
          </a:p>
        </p:txBody>
      </p:sp>
      <p:pic>
        <p:nvPicPr>
          <p:cNvPr id="3" name="Picture 2">
            <a:extLst>
              <a:ext uri="{FF2B5EF4-FFF2-40B4-BE49-F238E27FC236}">
                <a16:creationId xmlns:a16="http://schemas.microsoft.com/office/drawing/2014/main" id="{C75B0A7C-5251-DE97-FD4C-778C56EC9C67}"/>
              </a:ext>
            </a:extLst>
          </p:cNvPr>
          <p:cNvPicPr>
            <a:picLocks noChangeAspect="1"/>
          </p:cNvPicPr>
          <p:nvPr/>
        </p:nvPicPr>
        <p:blipFill>
          <a:blip r:embed="rId2"/>
          <a:stretch>
            <a:fillRect/>
          </a:stretch>
        </p:blipFill>
        <p:spPr>
          <a:xfrm rot="10800000">
            <a:off x="1124550" y="2661604"/>
            <a:ext cx="4455284" cy="3341463"/>
          </a:xfrm>
          <a:prstGeom prst="rect">
            <a:avLst/>
          </a:prstGeom>
        </p:spPr>
      </p:pic>
      <p:pic>
        <p:nvPicPr>
          <p:cNvPr id="6" name="Picture 5">
            <a:extLst>
              <a:ext uri="{FF2B5EF4-FFF2-40B4-BE49-F238E27FC236}">
                <a16:creationId xmlns:a16="http://schemas.microsoft.com/office/drawing/2014/main" id="{D14E4C95-D7F1-2A39-AA0F-BEADE327F3A1}"/>
              </a:ext>
            </a:extLst>
          </p:cNvPr>
          <p:cNvPicPr>
            <a:picLocks noChangeAspect="1"/>
          </p:cNvPicPr>
          <p:nvPr/>
        </p:nvPicPr>
        <p:blipFill>
          <a:blip r:embed="rId3"/>
          <a:stretch>
            <a:fillRect/>
          </a:stretch>
        </p:blipFill>
        <p:spPr>
          <a:xfrm>
            <a:off x="6728330" y="2661604"/>
            <a:ext cx="4455284" cy="3341463"/>
          </a:xfrm>
          <a:prstGeom prst="rect">
            <a:avLst/>
          </a:prstGeom>
        </p:spPr>
      </p:pic>
      <p:sp>
        <p:nvSpPr>
          <p:cNvPr id="7" name="TextBox 6">
            <a:extLst>
              <a:ext uri="{FF2B5EF4-FFF2-40B4-BE49-F238E27FC236}">
                <a16:creationId xmlns:a16="http://schemas.microsoft.com/office/drawing/2014/main" id="{A4185BAE-537A-86C8-B5B5-52A35D75DF76}"/>
              </a:ext>
            </a:extLst>
          </p:cNvPr>
          <p:cNvSpPr txBox="1"/>
          <p:nvPr/>
        </p:nvSpPr>
        <p:spPr>
          <a:xfrm>
            <a:off x="1008386" y="5995043"/>
            <a:ext cx="4707507" cy="369332"/>
          </a:xfrm>
          <a:prstGeom prst="rect">
            <a:avLst/>
          </a:prstGeom>
          <a:noFill/>
        </p:spPr>
        <p:txBody>
          <a:bodyPr wrap="none" rtlCol="0">
            <a:spAutoFit/>
          </a:bodyPr>
          <a:lstStyle/>
          <a:p>
            <a:r>
              <a:rPr lang="en-US" dirty="0"/>
              <a:t>Ms. Heather Stowers w/ T35 &amp; AHA trainees</a:t>
            </a:r>
          </a:p>
        </p:txBody>
      </p:sp>
      <p:sp>
        <p:nvSpPr>
          <p:cNvPr id="8" name="TextBox 7">
            <a:extLst>
              <a:ext uri="{FF2B5EF4-FFF2-40B4-BE49-F238E27FC236}">
                <a16:creationId xmlns:a16="http://schemas.microsoft.com/office/drawing/2014/main" id="{2971822A-2CCE-E0E4-31E8-ED7586F62F3C}"/>
              </a:ext>
            </a:extLst>
          </p:cNvPr>
          <p:cNvSpPr txBox="1"/>
          <p:nvPr/>
        </p:nvSpPr>
        <p:spPr>
          <a:xfrm>
            <a:off x="6175513" y="6003067"/>
            <a:ext cx="5626669" cy="369332"/>
          </a:xfrm>
          <a:prstGeom prst="rect">
            <a:avLst/>
          </a:prstGeom>
          <a:noFill/>
        </p:spPr>
        <p:txBody>
          <a:bodyPr wrap="none" rtlCol="0">
            <a:spAutoFit/>
          </a:bodyPr>
          <a:lstStyle/>
          <a:p>
            <a:r>
              <a:rPr lang="en-US" dirty="0"/>
              <a:t>Ms. Alexis Miller, M.S., RLATg w/ T35 &amp; AHA trainees</a:t>
            </a:r>
          </a:p>
        </p:txBody>
      </p:sp>
    </p:spTree>
    <p:extLst>
      <p:ext uri="{BB962C8B-B14F-4D97-AF65-F5344CB8AC3E}">
        <p14:creationId xmlns:p14="http://schemas.microsoft.com/office/powerpoint/2010/main" val="318303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80146C-4F4A-9940-2955-299E06414AB6}"/>
              </a:ext>
            </a:extLst>
          </p:cNvPr>
          <p:cNvSpPr>
            <a:spLocks noGrp="1"/>
          </p:cNvSpPr>
          <p:nvPr>
            <p:ph type="ftr" sz="quarter" idx="11"/>
          </p:nvPr>
        </p:nvSpPr>
        <p:spPr/>
        <p:txBody>
          <a:bodyPr/>
          <a:lstStyle/>
          <a:p>
            <a:r>
              <a:rPr lang="en-US" dirty="0"/>
              <a:t>https://Louisville.edu/ciehs</a:t>
            </a:r>
          </a:p>
        </p:txBody>
      </p:sp>
      <p:sp>
        <p:nvSpPr>
          <p:cNvPr id="6" name="TextBox 17">
            <a:extLst>
              <a:ext uri="{FF2B5EF4-FFF2-40B4-BE49-F238E27FC236}">
                <a16:creationId xmlns:a16="http://schemas.microsoft.com/office/drawing/2014/main" id="{F3F2B19B-D8B3-A15E-CB86-F14BA4FD9B6A}"/>
              </a:ext>
            </a:extLst>
          </p:cNvPr>
          <p:cNvSpPr txBox="1">
            <a:spLocks noChangeArrowheads="1"/>
          </p:cNvSpPr>
          <p:nvPr/>
        </p:nvSpPr>
        <p:spPr bwMode="auto">
          <a:xfrm>
            <a:off x="1" y="464120"/>
            <a:ext cx="12191999" cy="1200329"/>
          </a:xfrm>
          <a:prstGeom prst="rect">
            <a:avLst/>
          </a:prstGeom>
          <a:noFill/>
          <a:ln w="9525">
            <a:noFill/>
            <a:miter lim="800000"/>
            <a:headEnd/>
            <a:tailEnd/>
          </a:ln>
        </p:spPr>
        <p:txBody>
          <a:bodyPr wrap="square">
            <a:spAutoFit/>
          </a:bodyPr>
          <a:lstStyle/>
          <a:p>
            <a:pPr algn="ctr">
              <a:defRPr/>
            </a:pPr>
            <a:r>
              <a:rPr lang="en-US" sz="2000" b="1" dirty="0">
                <a:latin typeface="Arial" pitchFamily="34" charset="0"/>
                <a:cs typeface="Arial" pitchFamily="34" charset="0"/>
              </a:rPr>
              <a:t>In 2008, with EPA support, we built the Inhalation Facility Suite, MDR 7</a:t>
            </a:r>
            <a:r>
              <a:rPr lang="en-US" sz="2000" b="1" baseline="30000" dirty="0">
                <a:latin typeface="Arial" pitchFamily="34" charset="0"/>
                <a:cs typeface="Arial" pitchFamily="34" charset="0"/>
              </a:rPr>
              <a:t>th</a:t>
            </a:r>
            <a:r>
              <a:rPr lang="en-US" sz="2000" b="1" dirty="0">
                <a:latin typeface="Arial" pitchFamily="34" charset="0"/>
                <a:cs typeface="Arial" pitchFamily="34" charset="0"/>
              </a:rPr>
              <a:t> floor </a:t>
            </a:r>
          </a:p>
          <a:p>
            <a:pPr algn="ctr">
              <a:defRPr/>
            </a:pPr>
            <a:r>
              <a:rPr lang="en-US" sz="2000" b="1" dirty="0">
                <a:latin typeface="Arial" pitchFamily="34" charset="0"/>
                <a:cs typeface="Arial" pitchFamily="34" charset="0"/>
              </a:rPr>
              <a:t>where exposures are conducted.</a:t>
            </a:r>
          </a:p>
          <a:p>
            <a:pPr algn="ctr">
              <a:defRPr/>
            </a:pPr>
            <a:r>
              <a:rPr lang="en-US" sz="1600" b="1" dirty="0">
                <a:latin typeface="Arial" pitchFamily="34" charset="0"/>
                <a:cs typeface="Arial" pitchFamily="34" charset="0"/>
              </a:rPr>
              <a:t>Ambient PM</a:t>
            </a:r>
            <a:r>
              <a:rPr lang="en-US" sz="1600" b="1" baseline="-25000" dirty="0">
                <a:latin typeface="Arial" pitchFamily="34" charset="0"/>
                <a:cs typeface="Arial" pitchFamily="34" charset="0"/>
              </a:rPr>
              <a:t>2.5 </a:t>
            </a:r>
            <a:r>
              <a:rPr lang="en-US" sz="1600" b="1" dirty="0">
                <a:latin typeface="Arial" pitchFamily="34" charset="0"/>
                <a:cs typeface="Arial" pitchFamily="34" charset="0"/>
              </a:rPr>
              <a:t>+ Versatile Aerosol Concentration Enrichment System (VACES) = </a:t>
            </a:r>
          </a:p>
          <a:p>
            <a:pPr algn="ctr">
              <a:defRPr/>
            </a:pPr>
            <a:r>
              <a:rPr lang="en-US" sz="1600" b="1" dirty="0">
                <a:latin typeface="Arial" pitchFamily="34" charset="0"/>
                <a:cs typeface="Arial" pitchFamily="34" charset="0"/>
              </a:rPr>
              <a:t>Concentrated Ambient Particles (CAP)</a:t>
            </a:r>
          </a:p>
        </p:txBody>
      </p:sp>
      <p:pic>
        <p:nvPicPr>
          <p:cNvPr id="7" name="Picture 4" descr="DSC_0700.JPG">
            <a:extLst>
              <a:ext uri="{FF2B5EF4-FFF2-40B4-BE49-F238E27FC236}">
                <a16:creationId xmlns:a16="http://schemas.microsoft.com/office/drawing/2014/main" id="{E64F0D80-74D3-0353-90F9-30B315DF3F49}"/>
              </a:ext>
            </a:extLst>
          </p:cNvPr>
          <p:cNvPicPr>
            <a:picLocks noChangeAspect="1"/>
          </p:cNvPicPr>
          <p:nvPr/>
        </p:nvPicPr>
        <p:blipFill>
          <a:blip r:embed="rId2" cstate="print"/>
          <a:srcRect/>
          <a:stretch>
            <a:fillRect/>
          </a:stretch>
        </p:blipFill>
        <p:spPr bwMode="auto">
          <a:xfrm>
            <a:off x="1752600" y="1812418"/>
            <a:ext cx="4254500" cy="2847975"/>
          </a:xfrm>
          <a:prstGeom prst="rect">
            <a:avLst/>
          </a:prstGeom>
          <a:noFill/>
          <a:ln w="25400">
            <a:solidFill>
              <a:srgbClr val="FF0000"/>
            </a:solidFill>
            <a:miter lim="800000"/>
            <a:headEnd/>
            <a:tailEnd/>
          </a:ln>
        </p:spPr>
      </p:pic>
      <p:cxnSp>
        <p:nvCxnSpPr>
          <p:cNvPr id="8" name="Straight Arrow Connector 7">
            <a:extLst>
              <a:ext uri="{FF2B5EF4-FFF2-40B4-BE49-F238E27FC236}">
                <a16:creationId xmlns:a16="http://schemas.microsoft.com/office/drawing/2014/main" id="{6B098283-0ABD-47CE-B6B3-66126940CFCB}"/>
              </a:ext>
            </a:extLst>
          </p:cNvPr>
          <p:cNvCxnSpPr>
            <a:cxnSpLocks/>
            <a:stCxn id="10" idx="3"/>
          </p:cNvCxnSpPr>
          <p:nvPr/>
        </p:nvCxnSpPr>
        <p:spPr>
          <a:xfrm>
            <a:off x="1611312" y="2089303"/>
            <a:ext cx="2732088" cy="742289"/>
          </a:xfrm>
          <a:prstGeom prst="straightConnector1">
            <a:avLst/>
          </a:prstGeom>
          <a:ln w="25400">
            <a:solidFill>
              <a:schemeClr val="tx1"/>
            </a:solidFill>
            <a:tailEnd type="arrow"/>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59F86F2B-6512-EF6D-2EBE-E14074060CE1}"/>
              </a:ext>
            </a:extLst>
          </p:cNvPr>
          <p:cNvCxnSpPr/>
          <p:nvPr/>
        </p:nvCxnSpPr>
        <p:spPr>
          <a:xfrm rot="16200000" flipV="1">
            <a:off x="2590800" y="4126992"/>
            <a:ext cx="609600" cy="609600"/>
          </a:xfrm>
          <a:prstGeom prst="straightConnector1">
            <a:avLst/>
          </a:prstGeom>
          <a:ln w="25400">
            <a:solidFill>
              <a:schemeClr val="tx1"/>
            </a:solidFill>
            <a:tailEnd type="arrow"/>
          </a:ln>
        </p:spPr>
        <p:style>
          <a:lnRef idx="1">
            <a:schemeClr val="accent4"/>
          </a:lnRef>
          <a:fillRef idx="0">
            <a:schemeClr val="accent4"/>
          </a:fillRef>
          <a:effectRef idx="0">
            <a:schemeClr val="accent4"/>
          </a:effectRef>
          <a:fontRef idx="minor">
            <a:schemeClr val="tx1"/>
          </a:fontRef>
        </p:style>
      </p:cxnSp>
      <p:sp>
        <p:nvSpPr>
          <p:cNvPr id="10" name="Rectangle 23">
            <a:extLst>
              <a:ext uri="{FF2B5EF4-FFF2-40B4-BE49-F238E27FC236}">
                <a16:creationId xmlns:a16="http://schemas.microsoft.com/office/drawing/2014/main" id="{A2684161-7137-6375-755C-982DFAD324E6}"/>
              </a:ext>
            </a:extLst>
          </p:cNvPr>
          <p:cNvSpPr>
            <a:spLocks noChangeArrowheads="1"/>
          </p:cNvSpPr>
          <p:nvPr/>
        </p:nvSpPr>
        <p:spPr bwMode="auto">
          <a:xfrm>
            <a:off x="46037" y="1904359"/>
            <a:ext cx="1565275" cy="369888"/>
          </a:xfrm>
          <a:prstGeom prst="rect">
            <a:avLst/>
          </a:prstGeom>
          <a:noFill/>
          <a:ln w="9525">
            <a:noFill/>
            <a:miter lim="800000"/>
            <a:headEnd/>
            <a:tailEnd/>
          </a:ln>
        </p:spPr>
        <p:txBody>
          <a:bodyPr wrap="none">
            <a:spAutoFit/>
          </a:bodyPr>
          <a:lstStyle/>
          <a:p>
            <a:r>
              <a:rPr lang="en-US" b="1" dirty="0">
                <a:latin typeface="Arial" pitchFamily="34" charset="0"/>
                <a:cs typeface="Arial" pitchFamily="34" charset="0"/>
              </a:rPr>
              <a:t>VACES Inlet </a:t>
            </a:r>
          </a:p>
        </p:txBody>
      </p:sp>
      <p:sp>
        <p:nvSpPr>
          <p:cNvPr id="11" name="Rectangle 24">
            <a:extLst>
              <a:ext uri="{FF2B5EF4-FFF2-40B4-BE49-F238E27FC236}">
                <a16:creationId xmlns:a16="http://schemas.microsoft.com/office/drawing/2014/main" id="{7CF5B728-D4F3-89B9-2186-5BB6174DF87A}"/>
              </a:ext>
            </a:extLst>
          </p:cNvPr>
          <p:cNvSpPr>
            <a:spLocks noChangeArrowheads="1"/>
          </p:cNvSpPr>
          <p:nvPr/>
        </p:nvSpPr>
        <p:spPr bwMode="auto">
          <a:xfrm>
            <a:off x="1828800" y="4747706"/>
            <a:ext cx="2527300" cy="369887"/>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VACES Pump Housing</a:t>
            </a:r>
          </a:p>
        </p:txBody>
      </p:sp>
      <p:sp>
        <p:nvSpPr>
          <p:cNvPr id="12" name="TextBox 13">
            <a:extLst>
              <a:ext uri="{FF2B5EF4-FFF2-40B4-BE49-F238E27FC236}">
                <a16:creationId xmlns:a16="http://schemas.microsoft.com/office/drawing/2014/main" id="{D425E54A-3F01-6ACD-90ED-81969BF7657D}"/>
              </a:ext>
            </a:extLst>
          </p:cNvPr>
          <p:cNvSpPr txBox="1">
            <a:spLocks noChangeArrowheads="1"/>
          </p:cNvSpPr>
          <p:nvPr/>
        </p:nvSpPr>
        <p:spPr bwMode="auto">
          <a:xfrm>
            <a:off x="3706814" y="1852106"/>
            <a:ext cx="331787" cy="338137"/>
          </a:xfrm>
          <a:prstGeom prst="rect">
            <a:avLst/>
          </a:prstGeom>
          <a:noFill/>
          <a:ln w="9525">
            <a:noFill/>
            <a:miter lim="800000"/>
            <a:headEnd/>
            <a:tailEnd/>
          </a:ln>
        </p:spPr>
        <p:txBody>
          <a:bodyPr wrap="none">
            <a:spAutoFit/>
          </a:bodyPr>
          <a:lstStyle/>
          <a:p>
            <a:r>
              <a:rPr lang="en-US" sz="1600" b="1" i="1" dirty="0"/>
              <a:t>N</a:t>
            </a:r>
          </a:p>
        </p:txBody>
      </p:sp>
      <p:pic>
        <p:nvPicPr>
          <p:cNvPr id="13" name="Picture 4" descr="382.JPG">
            <a:extLst>
              <a:ext uri="{FF2B5EF4-FFF2-40B4-BE49-F238E27FC236}">
                <a16:creationId xmlns:a16="http://schemas.microsoft.com/office/drawing/2014/main" id="{7094B62D-C9C5-455A-535A-A912B1C12D71}"/>
              </a:ext>
            </a:extLst>
          </p:cNvPr>
          <p:cNvPicPr>
            <a:picLocks noChangeAspect="1"/>
          </p:cNvPicPr>
          <p:nvPr/>
        </p:nvPicPr>
        <p:blipFill>
          <a:blip r:embed="rId3" cstate="print"/>
          <a:srcRect/>
          <a:stretch>
            <a:fillRect/>
          </a:stretch>
        </p:blipFill>
        <p:spPr bwMode="auto">
          <a:xfrm>
            <a:off x="6148388" y="1802892"/>
            <a:ext cx="4214812" cy="2857500"/>
          </a:xfrm>
          <a:prstGeom prst="rect">
            <a:avLst/>
          </a:prstGeom>
          <a:noFill/>
          <a:ln w="25400">
            <a:solidFill>
              <a:srgbClr val="FF0000"/>
            </a:solidFill>
            <a:miter lim="800000"/>
            <a:headEnd/>
            <a:tailEnd/>
          </a:ln>
        </p:spPr>
      </p:pic>
      <p:sp>
        <p:nvSpPr>
          <p:cNvPr id="14" name="Rectangle 23">
            <a:extLst>
              <a:ext uri="{FF2B5EF4-FFF2-40B4-BE49-F238E27FC236}">
                <a16:creationId xmlns:a16="http://schemas.microsoft.com/office/drawing/2014/main" id="{1CF4F026-CACC-ED33-2A51-66F09F1D60B6}"/>
              </a:ext>
            </a:extLst>
          </p:cNvPr>
          <p:cNvSpPr>
            <a:spLocks noChangeArrowheads="1"/>
          </p:cNvSpPr>
          <p:nvPr/>
        </p:nvSpPr>
        <p:spPr bwMode="auto">
          <a:xfrm>
            <a:off x="10504488" y="2190243"/>
            <a:ext cx="1027113" cy="369888"/>
          </a:xfrm>
          <a:prstGeom prst="rect">
            <a:avLst/>
          </a:prstGeom>
          <a:noFill/>
          <a:ln w="9525">
            <a:noFill/>
            <a:miter lim="800000"/>
            <a:headEnd/>
            <a:tailEnd/>
          </a:ln>
        </p:spPr>
        <p:txBody>
          <a:bodyPr wrap="none">
            <a:spAutoFit/>
          </a:bodyPr>
          <a:lstStyle/>
          <a:p>
            <a:r>
              <a:rPr lang="en-US" b="1" dirty="0">
                <a:latin typeface="Arial" pitchFamily="34" charset="0"/>
                <a:cs typeface="Arial" pitchFamily="34" charset="0"/>
              </a:rPr>
              <a:t>VACES </a:t>
            </a:r>
          </a:p>
        </p:txBody>
      </p:sp>
      <p:grpSp>
        <p:nvGrpSpPr>
          <p:cNvPr id="15" name="Group 36">
            <a:extLst>
              <a:ext uri="{FF2B5EF4-FFF2-40B4-BE49-F238E27FC236}">
                <a16:creationId xmlns:a16="http://schemas.microsoft.com/office/drawing/2014/main" id="{DCF7A8D3-CF1E-7920-3383-5C7BFFCA7380}"/>
              </a:ext>
            </a:extLst>
          </p:cNvPr>
          <p:cNvGrpSpPr>
            <a:grpSpLocks noChangeAspect="1"/>
          </p:cNvGrpSpPr>
          <p:nvPr/>
        </p:nvGrpSpPr>
        <p:grpSpPr bwMode="auto">
          <a:xfrm>
            <a:off x="7058215" y="4764373"/>
            <a:ext cx="3627437" cy="1878013"/>
            <a:chOff x="528" y="1104"/>
            <a:chExt cx="5088" cy="2496"/>
          </a:xfrm>
        </p:grpSpPr>
        <p:graphicFrame>
          <p:nvGraphicFramePr>
            <p:cNvPr id="16" name="Object 37">
              <a:extLst>
                <a:ext uri="{FF2B5EF4-FFF2-40B4-BE49-F238E27FC236}">
                  <a16:creationId xmlns:a16="http://schemas.microsoft.com/office/drawing/2014/main" id="{0E82843B-DF07-D20A-4173-435C1A4674A0}"/>
                </a:ext>
              </a:extLst>
            </p:cNvPr>
            <p:cNvGraphicFramePr>
              <a:graphicFrameLocks noChangeAspect="1"/>
            </p:cNvGraphicFramePr>
            <p:nvPr/>
          </p:nvGraphicFramePr>
          <p:xfrm>
            <a:off x="3072" y="1104"/>
            <a:ext cx="2544" cy="2496"/>
          </p:xfrm>
          <a:graphic>
            <a:graphicData uri="http://schemas.openxmlformats.org/presentationml/2006/ole">
              <mc:AlternateContent xmlns:mc="http://schemas.openxmlformats.org/markup-compatibility/2006">
                <mc:Choice xmlns:v="urn:schemas-microsoft-com:vml" Requires="v">
                  <p:oleObj name="Bitmap Image" r:id="rId4" imgW="6736664" imgH="6140952" progId="PBrush">
                    <p:embed/>
                  </p:oleObj>
                </mc:Choice>
                <mc:Fallback>
                  <p:oleObj name="Bitmap Image" r:id="rId4" imgW="6736664" imgH="6140952" progId="PBrush">
                    <p:embed/>
                    <p:pic>
                      <p:nvPicPr>
                        <p:cNvPr id="16" name="Object 37">
                          <a:extLst>
                            <a:ext uri="{FF2B5EF4-FFF2-40B4-BE49-F238E27FC236}">
                              <a16:creationId xmlns:a16="http://schemas.microsoft.com/office/drawing/2014/main" id="{0E82843B-DF07-D20A-4173-435C1A46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1104"/>
                          <a:ext cx="2544" cy="24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 name="Object 38">
              <a:extLst>
                <a:ext uri="{FF2B5EF4-FFF2-40B4-BE49-F238E27FC236}">
                  <a16:creationId xmlns:a16="http://schemas.microsoft.com/office/drawing/2014/main" id="{3F5E5357-CA94-A963-0BBA-765E5CE22DCA}"/>
                </a:ext>
              </a:extLst>
            </p:cNvPr>
            <p:cNvGraphicFramePr>
              <a:graphicFrameLocks noChangeAspect="1"/>
            </p:cNvGraphicFramePr>
            <p:nvPr/>
          </p:nvGraphicFramePr>
          <p:xfrm>
            <a:off x="528" y="1104"/>
            <a:ext cx="2544" cy="2482"/>
          </p:xfrm>
          <a:graphic>
            <a:graphicData uri="http://schemas.openxmlformats.org/presentationml/2006/ole">
              <mc:AlternateContent xmlns:mc="http://schemas.openxmlformats.org/markup-compatibility/2006">
                <mc:Choice xmlns:v="urn:schemas-microsoft-com:vml" Requires="v">
                  <p:oleObj name="Bitmap Image" r:id="rId6" imgW="6271804" imgH="6119390" progId="PBrush">
                    <p:embed/>
                  </p:oleObj>
                </mc:Choice>
                <mc:Fallback>
                  <p:oleObj name="Bitmap Image" r:id="rId6" imgW="6271804" imgH="6119390" progId="PBrush">
                    <p:embed/>
                    <p:pic>
                      <p:nvPicPr>
                        <p:cNvPr id="17" name="Object 38">
                          <a:extLst>
                            <a:ext uri="{FF2B5EF4-FFF2-40B4-BE49-F238E27FC236}">
                              <a16:creationId xmlns:a16="http://schemas.microsoft.com/office/drawing/2014/main" id="{3F5E5357-CA94-A963-0BBA-765E5CE22D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 y="1104"/>
                          <a:ext cx="2544" cy="2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8" name="Text Box 44">
            <a:extLst>
              <a:ext uri="{FF2B5EF4-FFF2-40B4-BE49-F238E27FC236}">
                <a16:creationId xmlns:a16="http://schemas.microsoft.com/office/drawing/2014/main" id="{EF5DFF9F-15A9-C4FE-0530-1186BE2AE742}"/>
              </a:ext>
            </a:extLst>
          </p:cNvPr>
          <p:cNvSpPr txBox="1">
            <a:spLocks noChangeArrowheads="1"/>
          </p:cNvSpPr>
          <p:nvPr/>
        </p:nvSpPr>
        <p:spPr bwMode="auto">
          <a:xfrm>
            <a:off x="3331067" y="5223575"/>
            <a:ext cx="3352800" cy="862013"/>
          </a:xfrm>
          <a:prstGeom prst="rect">
            <a:avLst/>
          </a:prstGeom>
          <a:noFill/>
          <a:ln w="9525">
            <a:noFill/>
            <a:miter lim="800000"/>
            <a:headEnd/>
            <a:tailEnd/>
          </a:ln>
        </p:spPr>
        <p:txBody>
          <a:bodyPr>
            <a:spAutoFit/>
          </a:bodyPr>
          <a:lstStyle/>
          <a:p>
            <a:pPr>
              <a:spcBef>
                <a:spcPct val="50000"/>
              </a:spcBef>
              <a:defRPr/>
            </a:pPr>
            <a:r>
              <a:rPr lang="en-US" sz="2000" dirty="0">
                <a:latin typeface="Arial" pitchFamily="34" charset="0"/>
                <a:cs typeface="Arial" pitchFamily="34" charset="0"/>
              </a:rPr>
              <a:t>Ambient PM</a:t>
            </a:r>
            <a:r>
              <a:rPr lang="en-US" sz="2000" baseline="-25000" dirty="0">
                <a:latin typeface="Arial" pitchFamily="34" charset="0"/>
                <a:cs typeface="Arial" pitchFamily="34" charset="0"/>
              </a:rPr>
              <a:t>2.5</a:t>
            </a:r>
            <a:r>
              <a:rPr lang="en-US" sz="2000" dirty="0">
                <a:latin typeface="Arial" pitchFamily="34" charset="0"/>
                <a:cs typeface="Arial" pitchFamily="34" charset="0"/>
              </a:rPr>
              <a:t>:  ≈6 µg/m</a:t>
            </a:r>
            <a:r>
              <a:rPr lang="en-US" sz="2000" baseline="30000" dirty="0">
                <a:latin typeface="Arial" pitchFamily="34" charset="0"/>
                <a:cs typeface="Arial" pitchFamily="34" charset="0"/>
              </a:rPr>
              <a:t>3</a:t>
            </a:r>
          </a:p>
          <a:p>
            <a:pPr>
              <a:spcBef>
                <a:spcPct val="50000"/>
              </a:spcBef>
              <a:defRPr/>
            </a:pPr>
            <a:r>
              <a:rPr lang="en-US" sz="2000" b="1" dirty="0">
                <a:latin typeface="Arial" pitchFamily="34" charset="0"/>
                <a:cs typeface="Arial" pitchFamily="34" charset="0"/>
              </a:rPr>
              <a:t>CAP:  ≈38 µg/m</a:t>
            </a:r>
            <a:r>
              <a:rPr lang="en-US" sz="2000" b="1" baseline="30000" dirty="0">
                <a:latin typeface="Arial" pitchFamily="34" charset="0"/>
                <a:cs typeface="Arial" pitchFamily="34" charset="0"/>
              </a:rPr>
              <a:t>3</a:t>
            </a:r>
            <a:r>
              <a:rPr lang="en-US" sz="2000" b="1" dirty="0">
                <a:latin typeface="Arial" pitchFamily="34" charset="0"/>
                <a:cs typeface="Arial" pitchFamily="34" charset="0"/>
              </a:rPr>
              <a:t> (6-10x)</a:t>
            </a:r>
            <a:endParaRPr lang="en-US" sz="2000" dirty="0">
              <a:latin typeface="Arial" pitchFamily="34" charset="0"/>
              <a:cs typeface="Arial" pitchFamily="34" charset="0"/>
            </a:endParaRPr>
          </a:p>
        </p:txBody>
      </p:sp>
      <p:sp>
        <p:nvSpPr>
          <p:cNvPr id="19" name="Text Box 22">
            <a:extLst>
              <a:ext uri="{FF2B5EF4-FFF2-40B4-BE49-F238E27FC236}">
                <a16:creationId xmlns:a16="http://schemas.microsoft.com/office/drawing/2014/main" id="{148BD5A2-3AB9-B37F-6BBF-1A2B83A8C6B8}"/>
              </a:ext>
            </a:extLst>
          </p:cNvPr>
          <p:cNvSpPr txBox="1">
            <a:spLocks noChangeArrowheads="1"/>
          </p:cNvSpPr>
          <p:nvPr/>
        </p:nvSpPr>
        <p:spPr bwMode="auto">
          <a:xfrm>
            <a:off x="7043134" y="5448115"/>
            <a:ext cx="1905000" cy="366712"/>
          </a:xfrm>
          <a:prstGeom prst="rect">
            <a:avLst/>
          </a:prstGeom>
          <a:noFill/>
          <a:ln w="9525">
            <a:noFill/>
            <a:miter lim="800000"/>
            <a:headEnd/>
            <a:tailEnd/>
          </a:ln>
        </p:spPr>
        <p:txBody>
          <a:bodyPr>
            <a:spAutoFit/>
          </a:bodyPr>
          <a:lstStyle/>
          <a:p>
            <a:pPr>
              <a:spcBef>
                <a:spcPct val="50000"/>
              </a:spcBef>
              <a:defRPr/>
            </a:pPr>
            <a:r>
              <a:rPr lang="en-US" dirty="0">
                <a:solidFill>
                  <a:schemeClr val="bg1">
                    <a:lumMod val="50000"/>
                  </a:schemeClr>
                </a:solidFill>
              </a:rPr>
              <a:t>  HEPA (control)</a:t>
            </a:r>
          </a:p>
        </p:txBody>
      </p:sp>
      <p:sp>
        <p:nvSpPr>
          <p:cNvPr id="20" name="Text Box 23">
            <a:extLst>
              <a:ext uri="{FF2B5EF4-FFF2-40B4-BE49-F238E27FC236}">
                <a16:creationId xmlns:a16="http://schemas.microsoft.com/office/drawing/2014/main" id="{89DF4342-9128-CA23-4390-D346DDDCE03D}"/>
              </a:ext>
            </a:extLst>
          </p:cNvPr>
          <p:cNvSpPr txBox="1">
            <a:spLocks noChangeArrowheads="1"/>
          </p:cNvSpPr>
          <p:nvPr/>
        </p:nvSpPr>
        <p:spPr bwMode="auto">
          <a:xfrm>
            <a:off x="8871934" y="5448116"/>
            <a:ext cx="1905000" cy="369887"/>
          </a:xfrm>
          <a:prstGeom prst="rect">
            <a:avLst/>
          </a:prstGeom>
          <a:noFill/>
          <a:ln w="9525">
            <a:noFill/>
            <a:miter lim="800000"/>
            <a:headEnd/>
            <a:tailEnd/>
          </a:ln>
        </p:spPr>
        <p:txBody>
          <a:bodyPr>
            <a:spAutoFit/>
          </a:bodyPr>
          <a:lstStyle/>
          <a:p>
            <a:pPr algn="ctr">
              <a:spcBef>
                <a:spcPct val="50000"/>
              </a:spcBef>
              <a:defRPr/>
            </a:pPr>
            <a:r>
              <a:rPr lang="en-US" b="1" dirty="0">
                <a:solidFill>
                  <a:schemeClr val="bg1">
                    <a:lumMod val="50000"/>
                  </a:schemeClr>
                </a:solidFill>
              </a:rPr>
              <a:t>PM</a:t>
            </a:r>
            <a:r>
              <a:rPr lang="en-US" b="1" baseline="-25000" dirty="0">
                <a:solidFill>
                  <a:schemeClr val="bg1">
                    <a:lumMod val="50000"/>
                  </a:schemeClr>
                </a:solidFill>
              </a:rPr>
              <a:t>2.5</a:t>
            </a:r>
            <a:r>
              <a:rPr lang="en-US" b="1" dirty="0">
                <a:solidFill>
                  <a:schemeClr val="bg1">
                    <a:lumMod val="50000"/>
                  </a:schemeClr>
                </a:solidFill>
              </a:rPr>
              <a:t> (CAPs)</a:t>
            </a:r>
          </a:p>
        </p:txBody>
      </p:sp>
      <p:sp>
        <p:nvSpPr>
          <p:cNvPr id="21" name="Rectangle 20">
            <a:extLst>
              <a:ext uri="{FF2B5EF4-FFF2-40B4-BE49-F238E27FC236}">
                <a16:creationId xmlns:a16="http://schemas.microsoft.com/office/drawing/2014/main" id="{0155DC38-39C9-AEAC-3CDE-A6E06F9883EB}"/>
              </a:ext>
            </a:extLst>
          </p:cNvPr>
          <p:cNvSpPr/>
          <p:nvPr/>
        </p:nvSpPr>
        <p:spPr>
          <a:xfrm>
            <a:off x="3103562" y="2134889"/>
            <a:ext cx="2479675" cy="369888"/>
          </a:xfrm>
          <a:prstGeom prst="rect">
            <a:avLst/>
          </a:prstGeom>
        </p:spPr>
        <p:txBody>
          <a:bodyPr wrap="none">
            <a:spAutoFit/>
          </a:bodyPr>
          <a:lstStyle/>
          <a:p>
            <a:pPr>
              <a:defRPr/>
            </a:pPr>
            <a:r>
              <a:rPr lang="en-US" b="1" dirty="0">
                <a:latin typeface="Arial" pitchFamily="34" charset="0"/>
                <a:cs typeface="Arial" pitchFamily="34" charset="0"/>
              </a:rPr>
              <a:t>Downtown Louisville</a:t>
            </a:r>
            <a:endParaRPr lang="en-US" dirty="0">
              <a:latin typeface="Arial" pitchFamily="34" charset="0"/>
              <a:cs typeface="Arial" pitchFamily="34" charset="0"/>
            </a:endParaRPr>
          </a:p>
        </p:txBody>
      </p:sp>
      <p:pic>
        <p:nvPicPr>
          <p:cNvPr id="22" name="Picture 738" descr="IF-logo-2">
            <a:extLst>
              <a:ext uri="{FF2B5EF4-FFF2-40B4-BE49-F238E27FC236}">
                <a16:creationId xmlns:a16="http://schemas.microsoft.com/office/drawing/2014/main" id="{85B922A6-9BA3-0338-B693-375F9B4F64A5}"/>
              </a:ext>
            </a:extLst>
          </p:cNvPr>
          <p:cNvPicPr>
            <a:picLocks noChangeAspect="1" noChangeArrowheads="1"/>
          </p:cNvPicPr>
          <p:nvPr/>
        </p:nvPicPr>
        <p:blipFill>
          <a:blip r:embed="rId8" cstate="print"/>
          <a:srcRect/>
          <a:stretch>
            <a:fillRect/>
          </a:stretch>
        </p:blipFill>
        <p:spPr bwMode="auto">
          <a:xfrm>
            <a:off x="225989" y="5176091"/>
            <a:ext cx="1602811" cy="1426946"/>
          </a:xfrm>
          <a:prstGeom prst="rect">
            <a:avLst/>
          </a:prstGeom>
          <a:noFill/>
          <a:ln w="9525">
            <a:noFill/>
            <a:miter lim="800000"/>
            <a:headEnd/>
            <a:tailEnd/>
          </a:ln>
        </p:spPr>
      </p:pic>
    </p:spTree>
    <p:extLst>
      <p:ext uri="{BB962C8B-B14F-4D97-AF65-F5344CB8AC3E}">
        <p14:creationId xmlns:p14="http://schemas.microsoft.com/office/powerpoint/2010/main" val="2872557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79AD-2C8E-04FE-A1C2-2C8CC37B1F3F}"/>
              </a:ext>
            </a:extLst>
          </p:cNvPr>
          <p:cNvSpPr>
            <a:spLocks noGrp="1"/>
          </p:cNvSpPr>
          <p:nvPr>
            <p:ph type="title"/>
          </p:nvPr>
        </p:nvSpPr>
        <p:spPr>
          <a:xfrm>
            <a:off x="136452" y="556381"/>
            <a:ext cx="12055548" cy="989751"/>
          </a:xfrm>
        </p:spPr>
        <p:txBody>
          <a:bodyPr>
            <a:noAutofit/>
          </a:bodyPr>
          <a:lstStyle/>
          <a:p>
            <a:r>
              <a:rPr lang="en-US" sz="3600" dirty="0"/>
              <a:t>TRSC Basic Science Research Services</a:t>
            </a:r>
            <a:br>
              <a:rPr lang="en-US" sz="3600" dirty="0"/>
            </a:br>
            <a:r>
              <a:rPr lang="en-US" sz="2400" dirty="0"/>
              <a:t>Animal Exposure to Inhaled Pollutants and Behavioral/Metabolic Phenotyping (Conklin)</a:t>
            </a:r>
          </a:p>
        </p:txBody>
      </p:sp>
      <p:sp>
        <p:nvSpPr>
          <p:cNvPr id="4" name="Footer Placeholder 3">
            <a:extLst>
              <a:ext uri="{FF2B5EF4-FFF2-40B4-BE49-F238E27FC236}">
                <a16:creationId xmlns:a16="http://schemas.microsoft.com/office/drawing/2014/main" id="{8D146660-B4E6-1E60-0FAB-29887090EC78}"/>
              </a:ext>
            </a:extLst>
          </p:cNvPr>
          <p:cNvSpPr>
            <a:spLocks noGrp="1"/>
          </p:cNvSpPr>
          <p:nvPr>
            <p:ph type="ftr" sz="quarter" idx="11"/>
          </p:nvPr>
        </p:nvSpPr>
        <p:spPr/>
        <p:txBody>
          <a:bodyPr/>
          <a:lstStyle/>
          <a:p>
            <a:r>
              <a:rPr lang="en-US" dirty="0"/>
              <a:t>https://Louisville.edu/ciehs</a:t>
            </a:r>
          </a:p>
        </p:txBody>
      </p:sp>
      <p:pic>
        <p:nvPicPr>
          <p:cNvPr id="5" name="Picture 4"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46FB365B-880E-F690-7B1A-81EB97B0F8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0450" y="56708"/>
            <a:ext cx="941550" cy="815162"/>
          </a:xfrm>
          <a:prstGeom prst="rect">
            <a:avLst/>
          </a:prstGeom>
          <a:noFill/>
          <a:ln>
            <a:noFill/>
          </a:ln>
        </p:spPr>
      </p:pic>
      <p:sp>
        <p:nvSpPr>
          <p:cNvPr id="6" name="Title 1">
            <a:extLst>
              <a:ext uri="{FF2B5EF4-FFF2-40B4-BE49-F238E27FC236}">
                <a16:creationId xmlns:a16="http://schemas.microsoft.com/office/drawing/2014/main" id="{F6692B11-66A1-5770-B460-E1483C16FF66}"/>
              </a:ext>
            </a:extLst>
          </p:cNvPr>
          <p:cNvSpPr txBox="1">
            <a:spLocks/>
          </p:cNvSpPr>
          <p:nvPr/>
        </p:nvSpPr>
        <p:spPr>
          <a:xfrm>
            <a:off x="432325" y="1750353"/>
            <a:ext cx="10458354" cy="1389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The Inhalation Facility Suite (MDR: 722, 717, 716)</a:t>
            </a:r>
          </a:p>
          <a:p>
            <a:pPr marL="457200" indent="-457200">
              <a:buFont typeface="Arial" panose="020B0604020202020204" pitchFamily="34" charset="0"/>
              <a:buChar char="•"/>
            </a:pPr>
            <a:r>
              <a:rPr lang="en-US" sz="2000" b="1" dirty="0"/>
              <a:t>Card only access to 4-room suite (changing, animal, procedure, exposure rooms)</a:t>
            </a:r>
          </a:p>
          <a:p>
            <a:pPr marL="457200" indent="-457200">
              <a:buFont typeface="Arial" panose="020B0604020202020204" pitchFamily="34" charset="0"/>
              <a:buChar char="•"/>
            </a:pPr>
            <a:r>
              <a:rPr lang="en-US" sz="2000" b="1" dirty="0"/>
              <a:t>Surgery and telemetry room</a:t>
            </a:r>
          </a:p>
          <a:p>
            <a:pPr marL="457200" indent="-457200">
              <a:buFont typeface="Arial" panose="020B0604020202020204" pitchFamily="34" charset="0"/>
              <a:buChar char="•"/>
            </a:pPr>
            <a:r>
              <a:rPr lang="en-US" sz="2000" b="1" dirty="0"/>
              <a:t>Tobacco product exposure room</a:t>
            </a:r>
          </a:p>
        </p:txBody>
      </p:sp>
      <p:pic>
        <p:nvPicPr>
          <p:cNvPr id="7" name="Picture 6">
            <a:extLst>
              <a:ext uri="{FF2B5EF4-FFF2-40B4-BE49-F238E27FC236}">
                <a16:creationId xmlns:a16="http://schemas.microsoft.com/office/drawing/2014/main" id="{5E5377A8-6B49-42F5-B09C-784BEC488134}"/>
              </a:ext>
            </a:extLst>
          </p:cNvPr>
          <p:cNvPicPr>
            <a:picLocks noChangeAspect="1"/>
          </p:cNvPicPr>
          <p:nvPr/>
        </p:nvPicPr>
        <p:blipFill>
          <a:blip r:embed="rId4"/>
          <a:stretch>
            <a:fillRect/>
          </a:stretch>
        </p:blipFill>
        <p:spPr>
          <a:xfrm rot="5400000">
            <a:off x="10280423" y="3040210"/>
            <a:ext cx="2032000" cy="1524000"/>
          </a:xfrm>
          <a:prstGeom prst="rect">
            <a:avLst/>
          </a:prstGeom>
        </p:spPr>
      </p:pic>
      <p:pic>
        <p:nvPicPr>
          <p:cNvPr id="8" name="Picture 7">
            <a:extLst>
              <a:ext uri="{FF2B5EF4-FFF2-40B4-BE49-F238E27FC236}">
                <a16:creationId xmlns:a16="http://schemas.microsoft.com/office/drawing/2014/main" id="{60B7CF80-1202-C4F2-F86C-35072D369A3E}"/>
              </a:ext>
            </a:extLst>
          </p:cNvPr>
          <p:cNvPicPr>
            <a:picLocks noChangeAspect="1"/>
          </p:cNvPicPr>
          <p:nvPr/>
        </p:nvPicPr>
        <p:blipFill>
          <a:blip r:embed="rId5"/>
          <a:stretch>
            <a:fillRect/>
          </a:stretch>
        </p:blipFill>
        <p:spPr>
          <a:xfrm rot="5400000">
            <a:off x="-35326" y="3611926"/>
            <a:ext cx="2032001" cy="1524001"/>
          </a:xfrm>
          <a:prstGeom prst="rect">
            <a:avLst/>
          </a:prstGeom>
        </p:spPr>
      </p:pic>
      <p:pic>
        <p:nvPicPr>
          <p:cNvPr id="9" name="Picture 8">
            <a:extLst>
              <a:ext uri="{FF2B5EF4-FFF2-40B4-BE49-F238E27FC236}">
                <a16:creationId xmlns:a16="http://schemas.microsoft.com/office/drawing/2014/main" id="{BE36AF25-DE71-953F-C8C5-EC7865775093}"/>
              </a:ext>
            </a:extLst>
          </p:cNvPr>
          <p:cNvPicPr>
            <a:picLocks noChangeAspect="1"/>
          </p:cNvPicPr>
          <p:nvPr/>
        </p:nvPicPr>
        <p:blipFill>
          <a:blip r:embed="rId6"/>
          <a:stretch>
            <a:fillRect/>
          </a:stretch>
        </p:blipFill>
        <p:spPr>
          <a:xfrm>
            <a:off x="1742675" y="3357926"/>
            <a:ext cx="2721665" cy="2041249"/>
          </a:xfrm>
          <a:prstGeom prst="rect">
            <a:avLst/>
          </a:prstGeom>
        </p:spPr>
      </p:pic>
      <p:pic>
        <p:nvPicPr>
          <p:cNvPr id="10" name="Picture 9">
            <a:extLst>
              <a:ext uri="{FF2B5EF4-FFF2-40B4-BE49-F238E27FC236}">
                <a16:creationId xmlns:a16="http://schemas.microsoft.com/office/drawing/2014/main" id="{08AE5404-00B6-4363-126B-A1FAC76F562F}"/>
              </a:ext>
            </a:extLst>
          </p:cNvPr>
          <p:cNvPicPr>
            <a:picLocks noChangeAspect="1"/>
          </p:cNvPicPr>
          <p:nvPr/>
        </p:nvPicPr>
        <p:blipFill>
          <a:blip r:embed="rId7"/>
          <a:stretch>
            <a:fillRect/>
          </a:stretch>
        </p:blipFill>
        <p:spPr>
          <a:xfrm rot="10800000">
            <a:off x="9336758" y="4733666"/>
            <a:ext cx="2721665" cy="2041249"/>
          </a:xfrm>
          <a:prstGeom prst="rect">
            <a:avLst/>
          </a:prstGeom>
        </p:spPr>
      </p:pic>
      <p:pic>
        <p:nvPicPr>
          <p:cNvPr id="11" name="Picture 10">
            <a:extLst>
              <a:ext uri="{FF2B5EF4-FFF2-40B4-BE49-F238E27FC236}">
                <a16:creationId xmlns:a16="http://schemas.microsoft.com/office/drawing/2014/main" id="{EFF80CEA-5C9D-7652-B790-A0E896F4DB41}"/>
              </a:ext>
            </a:extLst>
          </p:cNvPr>
          <p:cNvPicPr>
            <a:picLocks noChangeAspect="1"/>
          </p:cNvPicPr>
          <p:nvPr/>
        </p:nvPicPr>
        <p:blipFill>
          <a:blip r:embed="rId8"/>
          <a:stretch>
            <a:fillRect/>
          </a:stretch>
        </p:blipFill>
        <p:spPr>
          <a:xfrm rot="10800000">
            <a:off x="218674" y="4958755"/>
            <a:ext cx="2439216" cy="1829412"/>
          </a:xfrm>
          <a:prstGeom prst="rect">
            <a:avLst/>
          </a:prstGeom>
        </p:spPr>
      </p:pic>
      <p:pic>
        <p:nvPicPr>
          <p:cNvPr id="12" name="Picture 11">
            <a:extLst>
              <a:ext uri="{FF2B5EF4-FFF2-40B4-BE49-F238E27FC236}">
                <a16:creationId xmlns:a16="http://schemas.microsoft.com/office/drawing/2014/main" id="{5BA45495-0867-F7E1-D3C0-224CE44B2BCF}"/>
              </a:ext>
            </a:extLst>
          </p:cNvPr>
          <p:cNvPicPr>
            <a:picLocks noChangeAspect="1"/>
          </p:cNvPicPr>
          <p:nvPr/>
        </p:nvPicPr>
        <p:blipFill>
          <a:blip r:embed="rId9"/>
          <a:stretch>
            <a:fillRect/>
          </a:stretch>
        </p:blipFill>
        <p:spPr>
          <a:xfrm rot="10800000">
            <a:off x="2657891" y="4958754"/>
            <a:ext cx="2439791" cy="1829843"/>
          </a:xfrm>
          <a:prstGeom prst="rect">
            <a:avLst/>
          </a:prstGeom>
        </p:spPr>
      </p:pic>
      <p:pic>
        <p:nvPicPr>
          <p:cNvPr id="14" name="Picture 13">
            <a:extLst>
              <a:ext uri="{FF2B5EF4-FFF2-40B4-BE49-F238E27FC236}">
                <a16:creationId xmlns:a16="http://schemas.microsoft.com/office/drawing/2014/main" id="{12D7D495-7A16-1E38-6284-435137C438A2}"/>
              </a:ext>
            </a:extLst>
          </p:cNvPr>
          <p:cNvPicPr>
            <a:picLocks noChangeAspect="1"/>
          </p:cNvPicPr>
          <p:nvPr/>
        </p:nvPicPr>
        <p:blipFill>
          <a:blip r:embed="rId10"/>
          <a:stretch>
            <a:fillRect/>
          </a:stretch>
        </p:blipFill>
        <p:spPr>
          <a:xfrm>
            <a:off x="8786423" y="2489688"/>
            <a:ext cx="1524000" cy="2032000"/>
          </a:xfrm>
          <a:prstGeom prst="rect">
            <a:avLst/>
          </a:prstGeom>
        </p:spPr>
      </p:pic>
      <p:pic>
        <p:nvPicPr>
          <p:cNvPr id="15" name="Picture 14">
            <a:extLst>
              <a:ext uri="{FF2B5EF4-FFF2-40B4-BE49-F238E27FC236}">
                <a16:creationId xmlns:a16="http://schemas.microsoft.com/office/drawing/2014/main" id="{1F265427-DA23-D0A0-9F98-68D1D3A8C190}"/>
              </a:ext>
            </a:extLst>
          </p:cNvPr>
          <p:cNvPicPr>
            <a:picLocks noChangeAspect="1"/>
          </p:cNvPicPr>
          <p:nvPr/>
        </p:nvPicPr>
        <p:blipFill>
          <a:blip r:embed="rId11"/>
          <a:stretch>
            <a:fillRect/>
          </a:stretch>
        </p:blipFill>
        <p:spPr>
          <a:xfrm rot="5400000">
            <a:off x="4876676" y="3897877"/>
            <a:ext cx="2865323" cy="2148992"/>
          </a:xfrm>
          <a:prstGeom prst="rect">
            <a:avLst/>
          </a:prstGeom>
        </p:spPr>
      </p:pic>
      <p:pic>
        <p:nvPicPr>
          <p:cNvPr id="13" name="Picture 12">
            <a:extLst>
              <a:ext uri="{FF2B5EF4-FFF2-40B4-BE49-F238E27FC236}">
                <a16:creationId xmlns:a16="http://schemas.microsoft.com/office/drawing/2014/main" id="{E6AFF356-C7DA-F75B-696F-DA5AF0D3DBCA}"/>
              </a:ext>
            </a:extLst>
          </p:cNvPr>
          <p:cNvPicPr>
            <a:picLocks noChangeAspect="1"/>
          </p:cNvPicPr>
          <p:nvPr/>
        </p:nvPicPr>
        <p:blipFill>
          <a:blip r:embed="rId12"/>
          <a:stretch>
            <a:fillRect/>
          </a:stretch>
        </p:blipFill>
        <p:spPr>
          <a:xfrm rot="10800000">
            <a:off x="6530499" y="2489688"/>
            <a:ext cx="2721667" cy="2041250"/>
          </a:xfrm>
          <a:prstGeom prst="rect">
            <a:avLst/>
          </a:prstGeom>
        </p:spPr>
      </p:pic>
      <p:pic>
        <p:nvPicPr>
          <p:cNvPr id="16" name="Picture 15">
            <a:extLst>
              <a:ext uri="{FF2B5EF4-FFF2-40B4-BE49-F238E27FC236}">
                <a16:creationId xmlns:a16="http://schemas.microsoft.com/office/drawing/2014/main" id="{F65BA727-2304-7E34-5254-5259FB19B745}"/>
              </a:ext>
            </a:extLst>
          </p:cNvPr>
          <p:cNvPicPr>
            <a:picLocks noChangeAspect="1"/>
          </p:cNvPicPr>
          <p:nvPr/>
        </p:nvPicPr>
        <p:blipFill>
          <a:blip r:embed="rId13"/>
          <a:stretch>
            <a:fillRect/>
          </a:stretch>
        </p:blipFill>
        <p:spPr>
          <a:xfrm rot="5400000">
            <a:off x="7137808" y="4788426"/>
            <a:ext cx="2041249" cy="1530937"/>
          </a:xfrm>
          <a:prstGeom prst="rect">
            <a:avLst/>
          </a:prstGeom>
        </p:spPr>
      </p:pic>
    </p:spTree>
    <p:extLst>
      <p:ext uri="{BB962C8B-B14F-4D97-AF65-F5344CB8AC3E}">
        <p14:creationId xmlns:p14="http://schemas.microsoft.com/office/powerpoint/2010/main" val="313424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79AD-2C8E-04FE-A1C2-2C8CC37B1F3F}"/>
              </a:ext>
            </a:extLst>
          </p:cNvPr>
          <p:cNvSpPr>
            <a:spLocks noGrp="1"/>
          </p:cNvSpPr>
          <p:nvPr>
            <p:ph type="title"/>
          </p:nvPr>
        </p:nvSpPr>
        <p:spPr>
          <a:xfrm>
            <a:off x="136452" y="556381"/>
            <a:ext cx="12055548" cy="989751"/>
          </a:xfrm>
        </p:spPr>
        <p:txBody>
          <a:bodyPr>
            <a:noAutofit/>
          </a:bodyPr>
          <a:lstStyle/>
          <a:p>
            <a:r>
              <a:rPr lang="en-US" sz="3600" dirty="0"/>
              <a:t>TRSC Basic Science Research Services</a:t>
            </a:r>
            <a:br>
              <a:rPr lang="en-US" sz="3600" dirty="0"/>
            </a:br>
            <a:r>
              <a:rPr lang="en-US" sz="2400" dirty="0"/>
              <a:t>Animal Exposure to Inhaled Pollutants and Behavioral/Metabolic Phenotyping (Conklin)</a:t>
            </a:r>
          </a:p>
        </p:txBody>
      </p:sp>
      <p:sp>
        <p:nvSpPr>
          <p:cNvPr id="4" name="Footer Placeholder 3">
            <a:extLst>
              <a:ext uri="{FF2B5EF4-FFF2-40B4-BE49-F238E27FC236}">
                <a16:creationId xmlns:a16="http://schemas.microsoft.com/office/drawing/2014/main" id="{8D146660-B4E6-1E60-0FAB-29887090EC78}"/>
              </a:ext>
            </a:extLst>
          </p:cNvPr>
          <p:cNvSpPr>
            <a:spLocks noGrp="1"/>
          </p:cNvSpPr>
          <p:nvPr>
            <p:ph type="ftr" sz="quarter" idx="11"/>
          </p:nvPr>
        </p:nvSpPr>
        <p:spPr/>
        <p:txBody>
          <a:bodyPr/>
          <a:lstStyle/>
          <a:p>
            <a:r>
              <a:rPr lang="en-US" dirty="0"/>
              <a:t>https://Louisville.edu/ciehs</a:t>
            </a:r>
          </a:p>
        </p:txBody>
      </p:sp>
      <p:pic>
        <p:nvPicPr>
          <p:cNvPr id="5" name="Picture 4"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46FB365B-880E-F690-7B1A-81EB97B0F8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0450" y="56708"/>
            <a:ext cx="941550" cy="815162"/>
          </a:xfrm>
          <a:prstGeom prst="rect">
            <a:avLst/>
          </a:prstGeom>
          <a:noFill/>
          <a:ln>
            <a:noFill/>
          </a:ln>
        </p:spPr>
      </p:pic>
      <p:sp>
        <p:nvSpPr>
          <p:cNvPr id="6" name="Title 1">
            <a:extLst>
              <a:ext uri="{FF2B5EF4-FFF2-40B4-BE49-F238E27FC236}">
                <a16:creationId xmlns:a16="http://schemas.microsoft.com/office/drawing/2014/main" id="{F6692B11-66A1-5770-B460-E1483C16FF66}"/>
              </a:ext>
            </a:extLst>
          </p:cNvPr>
          <p:cNvSpPr txBox="1">
            <a:spLocks/>
          </p:cNvSpPr>
          <p:nvPr/>
        </p:nvSpPr>
        <p:spPr>
          <a:xfrm>
            <a:off x="232287" y="1642410"/>
            <a:ext cx="11488938" cy="9193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Biomonitoring: telemetry, non-invasive blood pressure, urine collection</a:t>
            </a:r>
            <a:endParaRPr lang="en-US" sz="2000" b="1" dirty="0"/>
          </a:p>
        </p:txBody>
      </p:sp>
      <p:pic>
        <p:nvPicPr>
          <p:cNvPr id="16" name="Picture 15">
            <a:extLst>
              <a:ext uri="{FF2B5EF4-FFF2-40B4-BE49-F238E27FC236}">
                <a16:creationId xmlns:a16="http://schemas.microsoft.com/office/drawing/2014/main" id="{F65BA727-2304-7E34-5254-5259FB19B745}"/>
              </a:ext>
            </a:extLst>
          </p:cNvPr>
          <p:cNvPicPr>
            <a:picLocks noChangeAspect="1"/>
          </p:cNvPicPr>
          <p:nvPr/>
        </p:nvPicPr>
        <p:blipFill>
          <a:blip r:embed="rId3"/>
          <a:stretch>
            <a:fillRect/>
          </a:stretch>
        </p:blipFill>
        <p:spPr>
          <a:xfrm rot="5400000">
            <a:off x="-180174" y="2996332"/>
            <a:ext cx="4048662" cy="3036497"/>
          </a:xfrm>
          <a:prstGeom prst="rect">
            <a:avLst/>
          </a:prstGeom>
        </p:spPr>
      </p:pic>
      <p:pic>
        <p:nvPicPr>
          <p:cNvPr id="3" name="Picture 2">
            <a:extLst>
              <a:ext uri="{FF2B5EF4-FFF2-40B4-BE49-F238E27FC236}">
                <a16:creationId xmlns:a16="http://schemas.microsoft.com/office/drawing/2014/main" id="{6A33EEF8-D2D5-A777-D46A-301BD3A3B7B0}"/>
              </a:ext>
            </a:extLst>
          </p:cNvPr>
          <p:cNvPicPr>
            <a:picLocks noChangeAspect="1"/>
          </p:cNvPicPr>
          <p:nvPr/>
        </p:nvPicPr>
        <p:blipFill>
          <a:blip r:embed="rId4"/>
          <a:stretch>
            <a:fillRect/>
          </a:stretch>
        </p:blipFill>
        <p:spPr>
          <a:xfrm rot="10800000">
            <a:off x="7090573" y="2654976"/>
            <a:ext cx="4862191" cy="3646643"/>
          </a:xfrm>
          <a:prstGeom prst="rect">
            <a:avLst/>
          </a:prstGeom>
        </p:spPr>
      </p:pic>
      <p:grpSp>
        <p:nvGrpSpPr>
          <p:cNvPr id="18" name="Group 17">
            <a:extLst>
              <a:ext uri="{FF2B5EF4-FFF2-40B4-BE49-F238E27FC236}">
                <a16:creationId xmlns:a16="http://schemas.microsoft.com/office/drawing/2014/main" id="{CDE42477-4AAD-08C9-159E-54014FA568F8}"/>
              </a:ext>
            </a:extLst>
          </p:cNvPr>
          <p:cNvGrpSpPr/>
          <p:nvPr/>
        </p:nvGrpSpPr>
        <p:grpSpPr>
          <a:xfrm>
            <a:off x="3664904" y="2829585"/>
            <a:ext cx="3123170" cy="1725340"/>
            <a:chOff x="6518626" y="27618286"/>
            <a:chExt cx="8203354" cy="5047738"/>
          </a:xfrm>
        </p:grpSpPr>
        <p:pic>
          <p:nvPicPr>
            <p:cNvPr id="19" name="Picture 18">
              <a:extLst>
                <a:ext uri="{FF2B5EF4-FFF2-40B4-BE49-F238E27FC236}">
                  <a16:creationId xmlns:a16="http://schemas.microsoft.com/office/drawing/2014/main" id="{9FC7B344-5FB2-13F2-D4B4-817BFAB8B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8626" y="27618286"/>
              <a:ext cx="8146622" cy="5020871"/>
            </a:xfrm>
            <a:prstGeom prst="rect">
              <a:avLst/>
            </a:prstGeom>
          </p:spPr>
        </p:pic>
        <p:pic>
          <p:nvPicPr>
            <p:cNvPr id="20" name="Picture 19">
              <a:extLst>
                <a:ext uri="{FF2B5EF4-FFF2-40B4-BE49-F238E27FC236}">
                  <a16:creationId xmlns:a16="http://schemas.microsoft.com/office/drawing/2014/main" id="{3CBB2EDC-50F5-64C8-D3DF-3B66FD2BC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3986" y="30223797"/>
              <a:ext cx="4687994" cy="2442227"/>
            </a:xfrm>
            <a:prstGeom prst="rect">
              <a:avLst/>
            </a:prstGeom>
            <a:solidFill>
              <a:schemeClr val="bg1"/>
            </a:solidFill>
          </p:spPr>
        </p:pic>
      </p:grpSp>
      <p:sp>
        <p:nvSpPr>
          <p:cNvPr id="21" name="Title 1">
            <a:extLst>
              <a:ext uri="{FF2B5EF4-FFF2-40B4-BE49-F238E27FC236}">
                <a16:creationId xmlns:a16="http://schemas.microsoft.com/office/drawing/2014/main" id="{D72E5C91-E168-E7CE-69B4-272D6FC00834}"/>
              </a:ext>
            </a:extLst>
          </p:cNvPr>
          <p:cNvSpPr txBox="1">
            <a:spLocks/>
          </p:cNvSpPr>
          <p:nvPr/>
        </p:nvSpPr>
        <p:spPr>
          <a:xfrm>
            <a:off x="3362406" y="4764840"/>
            <a:ext cx="3728167" cy="1389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Add’t systems (Bax II: CCS):</a:t>
            </a:r>
          </a:p>
          <a:p>
            <a:pPr marL="457200" indent="-457200">
              <a:buFont typeface="Arial" panose="020B0604020202020204" pitchFamily="34" charset="0"/>
              <a:buChar char="•"/>
            </a:pPr>
            <a:r>
              <a:rPr lang="en-US" sz="2000" b="1" dirty="0"/>
              <a:t>Sable Promethion</a:t>
            </a:r>
          </a:p>
          <a:p>
            <a:pPr marL="457200" indent="-457200">
              <a:buFont typeface="Arial" panose="020B0604020202020204" pitchFamily="34" charset="0"/>
              <a:buChar char="•"/>
            </a:pPr>
            <a:r>
              <a:rPr lang="en-US" sz="2000" b="1" dirty="0"/>
              <a:t>DEXAscan</a:t>
            </a:r>
          </a:p>
          <a:p>
            <a:pPr marL="457200" indent="-457200">
              <a:buFont typeface="Arial" panose="020B0604020202020204" pitchFamily="34" charset="0"/>
              <a:buChar char="•"/>
            </a:pPr>
            <a:r>
              <a:rPr lang="en-US" sz="2000" b="1" dirty="0"/>
              <a:t>Vevo Ultrasound</a:t>
            </a:r>
          </a:p>
        </p:txBody>
      </p:sp>
    </p:spTree>
    <p:extLst>
      <p:ext uri="{BB962C8B-B14F-4D97-AF65-F5344CB8AC3E}">
        <p14:creationId xmlns:p14="http://schemas.microsoft.com/office/powerpoint/2010/main" val="57129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853365-DB7F-1CF8-00BD-C5ADA96C46F2}"/>
              </a:ext>
            </a:extLst>
          </p:cNvPr>
          <p:cNvPicPr>
            <a:picLocks noChangeAspect="1"/>
          </p:cNvPicPr>
          <p:nvPr/>
        </p:nvPicPr>
        <p:blipFill rotWithShape="1">
          <a:blip r:embed="rId3"/>
          <a:srcRect l="16063" t="10504" r="9102" b="35832"/>
          <a:stretch/>
        </p:blipFill>
        <p:spPr>
          <a:xfrm>
            <a:off x="732988" y="1002677"/>
            <a:ext cx="9536098" cy="4785475"/>
          </a:xfrm>
          <a:prstGeom prst="rect">
            <a:avLst/>
          </a:prstGeom>
        </p:spPr>
      </p:pic>
      <p:pic>
        <p:nvPicPr>
          <p:cNvPr id="4" name="Picture 3" descr="C:\Users\jlxmonica\Desktop\slides制作图片\图11.png">
            <a:extLst>
              <a:ext uri="{FF2B5EF4-FFF2-40B4-BE49-F238E27FC236}">
                <a16:creationId xmlns:a16="http://schemas.microsoft.com/office/drawing/2014/main" id="{447C6A9A-672B-4FDF-B3FE-343449719F4C}"/>
              </a:ext>
            </a:extLst>
          </p:cNvPr>
          <p:cNvPicPr>
            <a:picLocks noChangeAspect="1" noChangeArrowheads="1"/>
          </p:cNvPicPr>
          <p:nvPr/>
        </p:nvPicPr>
        <p:blipFill>
          <a:blip r:embed="rId4" cstate="print"/>
          <a:srcRect/>
          <a:stretch>
            <a:fillRect/>
          </a:stretch>
        </p:blipFill>
        <p:spPr bwMode="auto">
          <a:xfrm>
            <a:off x="10075283" y="2645944"/>
            <a:ext cx="1558812" cy="1928309"/>
          </a:xfrm>
          <a:prstGeom prst="rect">
            <a:avLst/>
          </a:prstGeom>
          <a:noFill/>
        </p:spPr>
      </p:pic>
      <p:sp>
        <p:nvSpPr>
          <p:cNvPr id="6" name="TextBox 5">
            <a:extLst>
              <a:ext uri="{FF2B5EF4-FFF2-40B4-BE49-F238E27FC236}">
                <a16:creationId xmlns:a16="http://schemas.microsoft.com/office/drawing/2014/main" id="{1B9F445F-2584-479C-BCFD-409426931744}"/>
              </a:ext>
            </a:extLst>
          </p:cNvPr>
          <p:cNvSpPr txBox="1"/>
          <p:nvPr/>
        </p:nvSpPr>
        <p:spPr>
          <a:xfrm>
            <a:off x="7951579" y="2227940"/>
            <a:ext cx="4247408" cy="369332"/>
          </a:xfrm>
          <a:prstGeom prst="rect">
            <a:avLst/>
          </a:prstGeom>
          <a:noFill/>
        </p:spPr>
        <p:txBody>
          <a:bodyPr wrap="square" rtlCol="0">
            <a:spAutoFit/>
          </a:bodyPr>
          <a:lstStyle/>
          <a:p>
            <a:r>
              <a:rPr lang="en-US" dirty="0"/>
              <a:t>Transient Receptor Potential Ankyrin-1 </a:t>
            </a:r>
          </a:p>
        </p:txBody>
      </p:sp>
      <p:sp>
        <p:nvSpPr>
          <p:cNvPr id="5" name="TextBox 4">
            <a:extLst>
              <a:ext uri="{FF2B5EF4-FFF2-40B4-BE49-F238E27FC236}">
                <a16:creationId xmlns:a16="http://schemas.microsoft.com/office/drawing/2014/main" id="{3A3BDC1A-8C8F-DF79-DAEE-C029151B8B1E}"/>
              </a:ext>
            </a:extLst>
          </p:cNvPr>
          <p:cNvSpPr txBox="1"/>
          <p:nvPr/>
        </p:nvSpPr>
        <p:spPr>
          <a:xfrm>
            <a:off x="5567962" y="1752390"/>
            <a:ext cx="332655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ANGII-induced Hypertension</a:t>
            </a:r>
          </a:p>
        </p:txBody>
      </p:sp>
      <p:sp>
        <p:nvSpPr>
          <p:cNvPr id="7" name="Down Arrow 6">
            <a:extLst>
              <a:ext uri="{FF2B5EF4-FFF2-40B4-BE49-F238E27FC236}">
                <a16:creationId xmlns:a16="http://schemas.microsoft.com/office/drawing/2014/main" id="{FE4501A5-E1A3-6684-7D34-857FBD13949D}"/>
              </a:ext>
            </a:extLst>
          </p:cNvPr>
          <p:cNvSpPr/>
          <p:nvPr/>
        </p:nvSpPr>
        <p:spPr>
          <a:xfrm>
            <a:off x="6898021" y="2054571"/>
            <a:ext cx="353568" cy="600456"/>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92F70BF-3C71-39F8-625F-E85752F0F0CD}"/>
              </a:ext>
            </a:extLst>
          </p:cNvPr>
          <p:cNvSpPr txBox="1"/>
          <p:nvPr/>
        </p:nvSpPr>
        <p:spPr>
          <a:xfrm>
            <a:off x="818702" y="48570"/>
            <a:ext cx="11125982"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Hypertensive Animal Model of Increased </a:t>
            </a:r>
          </a:p>
          <a:p>
            <a:pPr algn="ctr"/>
            <a:r>
              <a:rPr lang="en-US" sz="2800" b="1" dirty="0">
                <a:latin typeface="Arial" panose="020B0604020202020204" pitchFamily="34" charset="0"/>
                <a:cs typeface="Arial" panose="020B0604020202020204" pitchFamily="34" charset="0"/>
              </a:rPr>
              <a:t>Cardiovascular Disease Risk: Susceptibility to Air Pollution?</a:t>
            </a:r>
          </a:p>
        </p:txBody>
      </p:sp>
      <p:pic>
        <p:nvPicPr>
          <p:cNvPr id="9" name="Picture 8" descr="A diagram of different types of health&#10;&#10;Description automatically generated">
            <a:extLst>
              <a:ext uri="{FF2B5EF4-FFF2-40B4-BE49-F238E27FC236}">
                <a16:creationId xmlns:a16="http://schemas.microsoft.com/office/drawing/2014/main" id="{3B416D53-0E9F-E12E-0883-7C574F12F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9" y="5114686"/>
            <a:ext cx="2016363" cy="1743314"/>
          </a:xfrm>
          <a:prstGeom prst="rect">
            <a:avLst/>
          </a:prstGeom>
        </p:spPr>
      </p:pic>
      <p:sp>
        <p:nvSpPr>
          <p:cNvPr id="10" name="TextBox 9">
            <a:extLst>
              <a:ext uri="{FF2B5EF4-FFF2-40B4-BE49-F238E27FC236}">
                <a16:creationId xmlns:a16="http://schemas.microsoft.com/office/drawing/2014/main" id="{7721D50F-B8EA-7DC0-9CD5-BDAFFEDF33ED}"/>
              </a:ext>
            </a:extLst>
          </p:cNvPr>
          <p:cNvSpPr txBox="1"/>
          <p:nvPr/>
        </p:nvSpPr>
        <p:spPr>
          <a:xfrm>
            <a:off x="2057027" y="5986343"/>
            <a:ext cx="2602828" cy="369332"/>
          </a:xfrm>
          <a:prstGeom prst="rect">
            <a:avLst/>
          </a:prstGeom>
          <a:noFill/>
        </p:spPr>
        <p:txBody>
          <a:bodyPr wrap="none" rtlCol="0">
            <a:spAutoFit/>
          </a:bodyPr>
          <a:lstStyle/>
          <a:p>
            <a:r>
              <a:rPr lang="en-US" dirty="0"/>
              <a:t>CIEHS-funded Pilot Award</a:t>
            </a:r>
          </a:p>
        </p:txBody>
      </p:sp>
      <p:graphicFrame>
        <p:nvGraphicFramePr>
          <p:cNvPr id="3" name="Object 2">
            <a:extLst>
              <a:ext uri="{FF2B5EF4-FFF2-40B4-BE49-F238E27FC236}">
                <a16:creationId xmlns:a16="http://schemas.microsoft.com/office/drawing/2014/main" id="{0AC15FD7-6718-8EE1-1AE2-A9AF56A8A1CD}"/>
              </a:ext>
            </a:extLst>
          </p:cNvPr>
          <p:cNvGraphicFramePr>
            <a:graphicFrameLocks noChangeAspect="1"/>
          </p:cNvGraphicFramePr>
          <p:nvPr>
            <p:extLst>
              <p:ext uri="{D42A27DB-BD31-4B8C-83A1-F6EECF244321}">
                <p14:modId xmlns:p14="http://schemas.microsoft.com/office/powerpoint/2010/main" val="2587164789"/>
              </p:ext>
            </p:extLst>
          </p:nvPr>
        </p:nvGraphicFramePr>
        <p:xfrm>
          <a:off x="3764207" y="1002677"/>
          <a:ext cx="1490889" cy="1304145"/>
        </p:xfrm>
        <a:graphic>
          <a:graphicData uri="http://schemas.openxmlformats.org/presentationml/2006/ole">
            <mc:AlternateContent xmlns:mc="http://schemas.openxmlformats.org/markup-compatibility/2006">
              <mc:Choice xmlns:v="urn:schemas-microsoft-com:vml" Requires="v">
                <p:oleObj name="SPW 12.0 Graph" r:id="rId6" imgW="5765315" imgH="4189369" progId="SigmaPlotGraphicObject.11">
                  <p:embed/>
                </p:oleObj>
              </mc:Choice>
              <mc:Fallback>
                <p:oleObj name="SPW 12.0 Graph" r:id="rId6" imgW="5765315" imgH="4189369" progId="SigmaPlotGraphicObject.11">
                  <p:embed/>
                  <p:pic>
                    <p:nvPicPr>
                      <p:cNvPr id="3" name="Object 2">
                        <a:extLst>
                          <a:ext uri="{FF2B5EF4-FFF2-40B4-BE49-F238E27FC236}">
                            <a16:creationId xmlns:a16="http://schemas.microsoft.com/office/drawing/2014/main" id="{0AC15FD7-6718-8EE1-1AE2-A9AF56A8A1CD}"/>
                          </a:ext>
                        </a:extLst>
                      </p:cNvPr>
                      <p:cNvPicPr/>
                      <p:nvPr/>
                    </p:nvPicPr>
                    <p:blipFill>
                      <a:blip r:embed="rId7"/>
                      <a:stretch>
                        <a:fillRect/>
                      </a:stretch>
                    </p:blipFill>
                    <p:spPr>
                      <a:xfrm>
                        <a:off x="3764207" y="1002677"/>
                        <a:ext cx="1490889" cy="1304145"/>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BD8B8E68-B71C-4181-AFAB-42EAC9F38458}"/>
              </a:ext>
            </a:extLst>
          </p:cNvPr>
          <p:cNvGrpSpPr/>
          <p:nvPr/>
        </p:nvGrpSpPr>
        <p:grpSpPr>
          <a:xfrm>
            <a:off x="8843113" y="4936843"/>
            <a:ext cx="3123170" cy="1725340"/>
            <a:chOff x="6518626" y="27618286"/>
            <a:chExt cx="8203354" cy="5047738"/>
          </a:xfrm>
        </p:grpSpPr>
        <p:pic>
          <p:nvPicPr>
            <p:cNvPr id="12" name="Picture 11">
              <a:extLst>
                <a:ext uri="{FF2B5EF4-FFF2-40B4-BE49-F238E27FC236}">
                  <a16:creationId xmlns:a16="http://schemas.microsoft.com/office/drawing/2014/main" id="{6C914913-6985-96DC-3626-0A97B3D5A3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8626" y="27618286"/>
              <a:ext cx="8146622" cy="5020871"/>
            </a:xfrm>
            <a:prstGeom prst="rect">
              <a:avLst/>
            </a:prstGeom>
          </p:spPr>
        </p:pic>
        <p:pic>
          <p:nvPicPr>
            <p:cNvPr id="13" name="Picture 12">
              <a:extLst>
                <a:ext uri="{FF2B5EF4-FFF2-40B4-BE49-F238E27FC236}">
                  <a16:creationId xmlns:a16="http://schemas.microsoft.com/office/drawing/2014/main" id="{0B0831B0-BEA3-5EA7-5415-E2CCADE2A1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3986" y="30223797"/>
              <a:ext cx="4687994" cy="2442227"/>
            </a:xfrm>
            <a:prstGeom prst="rect">
              <a:avLst/>
            </a:prstGeom>
            <a:solidFill>
              <a:schemeClr val="bg1"/>
            </a:solidFill>
          </p:spPr>
        </p:pic>
      </p:grpSp>
    </p:spTree>
    <p:extLst>
      <p:ext uri="{BB962C8B-B14F-4D97-AF65-F5344CB8AC3E}">
        <p14:creationId xmlns:p14="http://schemas.microsoft.com/office/powerpoint/2010/main" val="2643909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D73F8-DA9C-8959-7705-C2388338A764}"/>
              </a:ext>
            </a:extLst>
          </p:cNvPr>
          <p:cNvSpPr txBox="1"/>
          <p:nvPr/>
        </p:nvSpPr>
        <p:spPr>
          <a:xfrm>
            <a:off x="410757" y="0"/>
            <a:ext cx="11370485" cy="954107"/>
          </a:xfrm>
          <a:prstGeom prst="rect">
            <a:avLst/>
          </a:prstGeom>
          <a:noFill/>
        </p:spPr>
        <p:txBody>
          <a:bodyPr wrap="none" rtlCol="0">
            <a:spAutoFit/>
          </a:bodyPr>
          <a:lstStyle/>
          <a:p>
            <a:pPr algn="ctr"/>
            <a:r>
              <a:rPr lang="en-US" sz="2800" b="1" dirty="0">
                <a:latin typeface="Arial" panose="020B0604020202020204" pitchFamily="34" charset="0"/>
                <a:cs typeface="Arial" panose="020B0604020202020204" pitchFamily="34" charset="0"/>
              </a:rPr>
              <a:t>One Way to Test This Hypothesis and Model Complex Exposures </a:t>
            </a:r>
          </a:p>
          <a:p>
            <a:pPr algn="ctr"/>
            <a:r>
              <a:rPr lang="en-US" sz="2800" b="1" dirty="0">
                <a:latin typeface="Arial" panose="020B0604020202020204" pitchFamily="34" charset="0"/>
                <a:cs typeface="Arial" panose="020B0604020202020204" pitchFamily="34" charset="0"/>
              </a:rPr>
              <a:t>with Real World Stress is to Use Animal Models</a:t>
            </a:r>
          </a:p>
        </p:txBody>
      </p:sp>
      <p:sp>
        <p:nvSpPr>
          <p:cNvPr id="4" name="TextBox 3">
            <a:extLst>
              <a:ext uri="{FF2B5EF4-FFF2-40B4-BE49-F238E27FC236}">
                <a16:creationId xmlns:a16="http://schemas.microsoft.com/office/drawing/2014/main" id="{A7F7FB1F-C7B4-E6F0-EEAD-A45E203744BD}"/>
              </a:ext>
            </a:extLst>
          </p:cNvPr>
          <p:cNvSpPr txBox="1"/>
          <p:nvPr/>
        </p:nvSpPr>
        <p:spPr>
          <a:xfrm>
            <a:off x="908812" y="954107"/>
            <a:ext cx="10963899" cy="1200329"/>
          </a:xfrm>
          <a:prstGeom prst="rect">
            <a:avLst/>
          </a:prstGeom>
          <a:noFill/>
        </p:spPr>
        <p:txBody>
          <a:bodyPr wrap="none" rtlCol="0">
            <a:spAutoFit/>
          </a:bodyPr>
          <a:lstStyle/>
          <a:p>
            <a:pPr marL="457200" indent="-457200">
              <a:buAutoNum type="arabicPeriod"/>
            </a:pPr>
            <a:r>
              <a:rPr lang="en-US" sz="2400" b="1" dirty="0">
                <a:latin typeface="Arial" panose="020B0604020202020204" pitchFamily="34" charset="0"/>
                <a:cs typeface="Arial" panose="020B0604020202020204" pitchFamily="34" charset="0"/>
              </a:rPr>
              <a:t>Use Susceptible State (Hypertensive Model);</a:t>
            </a:r>
          </a:p>
          <a:p>
            <a:pPr marL="457200" indent="-457200">
              <a:buAutoNum type="arabicPeriod"/>
            </a:pPr>
            <a:r>
              <a:rPr lang="en-US" sz="2400" b="1" dirty="0">
                <a:latin typeface="Arial" panose="020B0604020202020204" pitchFamily="34" charset="0"/>
                <a:cs typeface="Arial" panose="020B0604020202020204" pitchFamily="34" charset="0"/>
              </a:rPr>
              <a:t>Perform Complex Exposure (CAP; E-cig; etc…); and,</a:t>
            </a:r>
          </a:p>
          <a:p>
            <a:r>
              <a:rPr lang="en-US" sz="2400" b="1" dirty="0">
                <a:latin typeface="Arial" panose="020B0604020202020204" pitchFamily="34" charset="0"/>
                <a:cs typeface="Arial" panose="020B0604020202020204" pitchFamily="34" charset="0"/>
              </a:rPr>
              <a:t>3. Challenge Resilience (Controlled Stress: SARS-CoV-2 infection; @RBL)</a:t>
            </a:r>
          </a:p>
        </p:txBody>
      </p:sp>
      <p:pic>
        <p:nvPicPr>
          <p:cNvPr id="3" name="Picture 2" descr="A picture containing text, cartoon, screenshot, skiing&#10;&#10;Description automatically generated">
            <a:extLst>
              <a:ext uri="{FF2B5EF4-FFF2-40B4-BE49-F238E27FC236}">
                <a16:creationId xmlns:a16="http://schemas.microsoft.com/office/drawing/2014/main" id="{A545C6DF-C367-0EEE-21B1-EE9F56677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923" y="2240923"/>
            <a:ext cx="9499015" cy="3900439"/>
          </a:xfrm>
          <a:prstGeom prst="rect">
            <a:avLst/>
          </a:prstGeom>
        </p:spPr>
      </p:pic>
      <p:pic>
        <p:nvPicPr>
          <p:cNvPr id="5" name="Picture 4" descr="A diagram of different types of health&#10;&#10;Description automatically generated">
            <a:extLst>
              <a:ext uri="{FF2B5EF4-FFF2-40B4-BE49-F238E27FC236}">
                <a16:creationId xmlns:a16="http://schemas.microsoft.com/office/drawing/2014/main" id="{03C83B1A-5A23-0DFC-E1DC-1D24B4CE5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 y="5114686"/>
            <a:ext cx="2016363" cy="1743314"/>
          </a:xfrm>
          <a:prstGeom prst="rect">
            <a:avLst/>
          </a:prstGeom>
        </p:spPr>
      </p:pic>
      <p:sp>
        <p:nvSpPr>
          <p:cNvPr id="6" name="TextBox 5">
            <a:extLst>
              <a:ext uri="{FF2B5EF4-FFF2-40B4-BE49-F238E27FC236}">
                <a16:creationId xmlns:a16="http://schemas.microsoft.com/office/drawing/2014/main" id="{D4FB8F0D-7A49-A23F-DCD5-B10A861CE1D6}"/>
              </a:ext>
            </a:extLst>
          </p:cNvPr>
          <p:cNvSpPr txBox="1"/>
          <p:nvPr/>
        </p:nvSpPr>
        <p:spPr>
          <a:xfrm>
            <a:off x="2023872" y="6315015"/>
            <a:ext cx="5115669" cy="369332"/>
          </a:xfrm>
          <a:prstGeom prst="rect">
            <a:avLst/>
          </a:prstGeom>
          <a:noFill/>
        </p:spPr>
        <p:txBody>
          <a:bodyPr wrap="square" rtlCol="0">
            <a:spAutoFit/>
          </a:bodyPr>
          <a:lstStyle/>
          <a:p>
            <a:r>
              <a:rPr lang="en-US" dirty="0"/>
              <a:t>CIEHS-funded Pilot Award (K. Palmer, Dir. RBL)</a:t>
            </a:r>
          </a:p>
        </p:txBody>
      </p:sp>
    </p:spTree>
    <p:extLst>
      <p:ext uri="{BB962C8B-B14F-4D97-AF65-F5344CB8AC3E}">
        <p14:creationId xmlns:p14="http://schemas.microsoft.com/office/powerpoint/2010/main" val="43253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79AD-2C8E-04FE-A1C2-2C8CC37B1F3F}"/>
              </a:ext>
            </a:extLst>
          </p:cNvPr>
          <p:cNvSpPr>
            <a:spLocks noGrp="1"/>
          </p:cNvSpPr>
          <p:nvPr>
            <p:ph type="title"/>
          </p:nvPr>
        </p:nvSpPr>
        <p:spPr>
          <a:xfrm>
            <a:off x="136452" y="567624"/>
            <a:ext cx="12055548" cy="989751"/>
          </a:xfrm>
        </p:spPr>
        <p:txBody>
          <a:bodyPr>
            <a:noAutofit/>
          </a:bodyPr>
          <a:lstStyle/>
          <a:p>
            <a:r>
              <a:rPr lang="en-US" sz="3600" dirty="0"/>
              <a:t>TRSC Basic Science Research Services</a:t>
            </a:r>
            <a:br>
              <a:rPr lang="en-US" sz="3600" dirty="0"/>
            </a:br>
            <a:r>
              <a:rPr lang="en-US" sz="2400" dirty="0"/>
              <a:t>Animal Exposure to Infectious Agents Associated with Climate Change (Palmer)</a:t>
            </a:r>
          </a:p>
        </p:txBody>
      </p:sp>
      <p:sp>
        <p:nvSpPr>
          <p:cNvPr id="3" name="Content Placeholder 2">
            <a:extLst>
              <a:ext uri="{FF2B5EF4-FFF2-40B4-BE49-F238E27FC236}">
                <a16:creationId xmlns:a16="http://schemas.microsoft.com/office/drawing/2014/main" id="{12474E47-8396-9CC9-B202-C35301B29ABE}"/>
              </a:ext>
            </a:extLst>
          </p:cNvPr>
          <p:cNvSpPr>
            <a:spLocks noGrp="1"/>
          </p:cNvSpPr>
          <p:nvPr>
            <p:ph idx="1"/>
          </p:nvPr>
        </p:nvSpPr>
        <p:spPr>
          <a:xfrm>
            <a:off x="838200" y="1825624"/>
            <a:ext cx="5798574" cy="4722659"/>
          </a:xfrm>
        </p:spPr>
        <p:txBody>
          <a:bodyPr>
            <a:normAutofit fontScale="85000" lnSpcReduction="20000"/>
          </a:bodyPr>
          <a:lstStyle/>
          <a:p>
            <a:pPr marL="0" indent="0">
              <a:buNone/>
            </a:pPr>
            <a:r>
              <a:rPr lang="en-US" sz="2000" i="1" dirty="0"/>
              <a:t>Improve human health through basic and translational research leading to the development of effective vaccines, antivirals, therapeutics, and diagnostic biomarkers, for emerging, neglected or rare infectious diseases.</a:t>
            </a:r>
            <a:endParaRPr lang="en-US" dirty="0"/>
          </a:p>
          <a:p>
            <a:r>
              <a:rPr lang="en-US" dirty="0"/>
              <a:t>Shared-use facility designed to support research activities with RG2/RG3 agents</a:t>
            </a:r>
          </a:p>
          <a:p>
            <a:pPr lvl="1"/>
            <a:r>
              <a:rPr lang="en-US" dirty="0"/>
              <a:t>UofL/CPM Faculty research programs</a:t>
            </a:r>
          </a:p>
          <a:p>
            <a:pPr lvl="1"/>
            <a:r>
              <a:rPr lang="en-US" dirty="0"/>
              <a:t>Direct acquisition of federal contracts</a:t>
            </a:r>
          </a:p>
          <a:p>
            <a:pPr lvl="1"/>
            <a:r>
              <a:rPr lang="en-US" dirty="0"/>
              <a:t>“Fee-for-service” projects for outside academic and private-sector clientele </a:t>
            </a:r>
          </a:p>
          <a:p>
            <a:r>
              <a:rPr lang="en-US" dirty="0"/>
              <a:t>10 – 12 regular onsite personnel</a:t>
            </a:r>
          </a:p>
          <a:p>
            <a:pPr lvl="1"/>
            <a:r>
              <a:rPr lang="en-US" dirty="0"/>
              <a:t>Facility operations</a:t>
            </a:r>
          </a:p>
          <a:p>
            <a:pPr lvl="1"/>
            <a:r>
              <a:rPr lang="en-US" dirty="0"/>
              <a:t>Vivarium operations</a:t>
            </a:r>
          </a:p>
          <a:p>
            <a:pPr lvl="1"/>
            <a:r>
              <a:rPr lang="en-US" dirty="0"/>
              <a:t>Biosafety</a:t>
            </a:r>
          </a:p>
          <a:p>
            <a:pPr lvl="1"/>
            <a:r>
              <a:rPr lang="en-US" dirty="0"/>
              <a:t>CPM Shared Resources Unit</a:t>
            </a:r>
          </a:p>
          <a:p>
            <a:pPr marL="457200" lvl="1" indent="0">
              <a:buNone/>
            </a:pPr>
            <a:endParaRPr lang="en-US" dirty="0"/>
          </a:p>
          <a:p>
            <a:endParaRPr lang="en-US" dirty="0"/>
          </a:p>
        </p:txBody>
      </p:sp>
      <p:sp>
        <p:nvSpPr>
          <p:cNvPr id="4" name="Footer Placeholder 3">
            <a:extLst>
              <a:ext uri="{FF2B5EF4-FFF2-40B4-BE49-F238E27FC236}">
                <a16:creationId xmlns:a16="http://schemas.microsoft.com/office/drawing/2014/main" id="{8D146660-B4E6-1E60-0FAB-29887090EC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rPr>
              <a:t>https://Louisville.edu/ciehs</a:t>
            </a:r>
          </a:p>
        </p:txBody>
      </p:sp>
      <p:pic>
        <p:nvPicPr>
          <p:cNvPr id="6" name="Picture 5"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46FB365B-880E-F690-7B1A-81EB97B0F8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0450" y="92150"/>
            <a:ext cx="941550" cy="815162"/>
          </a:xfrm>
          <a:prstGeom prst="rect">
            <a:avLst/>
          </a:prstGeom>
          <a:noFill/>
          <a:ln>
            <a:noFill/>
          </a:ln>
        </p:spPr>
      </p:pic>
      <p:pic>
        <p:nvPicPr>
          <p:cNvPr id="5" name="Picture 4">
            <a:extLst>
              <a:ext uri="{FF2B5EF4-FFF2-40B4-BE49-F238E27FC236}">
                <a16:creationId xmlns:a16="http://schemas.microsoft.com/office/drawing/2014/main" id="{2323F763-C868-5AC6-0BC1-53BD77E81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718" y="5738495"/>
            <a:ext cx="1965960" cy="982980"/>
          </a:xfrm>
          <a:prstGeom prst="rect">
            <a:avLst/>
          </a:prstGeom>
        </p:spPr>
      </p:pic>
      <p:pic>
        <p:nvPicPr>
          <p:cNvPr id="7" name="Picture 6">
            <a:extLst>
              <a:ext uri="{FF2B5EF4-FFF2-40B4-BE49-F238E27FC236}">
                <a16:creationId xmlns:a16="http://schemas.microsoft.com/office/drawing/2014/main" id="{C0F15FA8-F679-241B-1323-C13D53361C0F}"/>
              </a:ext>
            </a:extLst>
          </p:cNvPr>
          <p:cNvPicPr>
            <a:picLocks noChangeAspect="1"/>
          </p:cNvPicPr>
          <p:nvPr/>
        </p:nvPicPr>
        <p:blipFill>
          <a:blip r:embed="rId4"/>
          <a:stretch>
            <a:fillRect/>
          </a:stretch>
        </p:blipFill>
        <p:spPr>
          <a:xfrm>
            <a:off x="6824903" y="1995978"/>
            <a:ext cx="4425547" cy="3632119"/>
          </a:xfrm>
          <a:prstGeom prst="rect">
            <a:avLst/>
          </a:prstGeom>
        </p:spPr>
      </p:pic>
      <p:pic>
        <p:nvPicPr>
          <p:cNvPr id="8" name="Picture 7">
            <a:extLst>
              <a:ext uri="{FF2B5EF4-FFF2-40B4-BE49-F238E27FC236}">
                <a16:creationId xmlns:a16="http://schemas.microsoft.com/office/drawing/2014/main" id="{1D2E3411-E5B5-D732-843F-EE970023C7AA}"/>
              </a:ext>
            </a:extLst>
          </p:cNvPr>
          <p:cNvPicPr>
            <a:picLocks noChangeAspect="1"/>
          </p:cNvPicPr>
          <p:nvPr/>
        </p:nvPicPr>
        <p:blipFill>
          <a:blip r:embed="rId5"/>
          <a:stretch>
            <a:fillRect/>
          </a:stretch>
        </p:blipFill>
        <p:spPr>
          <a:xfrm>
            <a:off x="11030665" y="-1"/>
            <a:ext cx="1230161" cy="1557376"/>
          </a:xfrm>
          <a:prstGeom prst="rect">
            <a:avLst/>
          </a:prstGeom>
        </p:spPr>
      </p:pic>
    </p:spTree>
    <p:extLst>
      <p:ext uri="{BB962C8B-B14F-4D97-AF65-F5344CB8AC3E}">
        <p14:creationId xmlns:p14="http://schemas.microsoft.com/office/powerpoint/2010/main" val="1937631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8A74-D7BD-493D-DBBA-2BF89AAF5B57}"/>
              </a:ext>
            </a:extLst>
          </p:cNvPr>
          <p:cNvSpPr>
            <a:spLocks noGrp="1"/>
          </p:cNvSpPr>
          <p:nvPr>
            <p:ph type="title"/>
          </p:nvPr>
        </p:nvSpPr>
        <p:spPr/>
        <p:txBody>
          <a:bodyPr>
            <a:normAutofit fontScale="90000"/>
          </a:bodyPr>
          <a:lstStyle/>
          <a:p>
            <a:r>
              <a:rPr lang="en-US" dirty="0"/>
              <a:t>Emerging infectious diseases: </a:t>
            </a:r>
            <a:br>
              <a:rPr lang="en-US" dirty="0"/>
            </a:br>
            <a:r>
              <a:rPr lang="en-US" dirty="0"/>
              <a:t>available agents</a:t>
            </a:r>
          </a:p>
        </p:txBody>
      </p:sp>
      <p:sp>
        <p:nvSpPr>
          <p:cNvPr id="3" name="Content Placeholder 2">
            <a:extLst>
              <a:ext uri="{FF2B5EF4-FFF2-40B4-BE49-F238E27FC236}">
                <a16:creationId xmlns:a16="http://schemas.microsoft.com/office/drawing/2014/main" id="{630B48D6-97FE-9D8A-2CD7-87D7AB67D74B}"/>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5E629F97-B4BD-A893-69B7-58ECBAB8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rPr>
              <a:t>https://Louisville.edu/ciehs</a:t>
            </a:r>
          </a:p>
        </p:txBody>
      </p:sp>
      <p:pic>
        <p:nvPicPr>
          <p:cNvPr id="5" name="Content Placeholder 4">
            <a:extLst>
              <a:ext uri="{FF2B5EF4-FFF2-40B4-BE49-F238E27FC236}">
                <a16:creationId xmlns:a16="http://schemas.microsoft.com/office/drawing/2014/main" id="{829F6337-E82F-D2FA-1D7A-45F2BF0B67C2}"/>
              </a:ext>
            </a:extLst>
          </p:cNvPr>
          <p:cNvPicPr>
            <a:picLocks noChangeAspect="1"/>
          </p:cNvPicPr>
          <p:nvPr/>
        </p:nvPicPr>
        <p:blipFill rotWithShape="1">
          <a:blip r:embed="rId2"/>
          <a:srcRect l="39170" t="38783" r="20161" b="23428"/>
          <a:stretch/>
        </p:blipFill>
        <p:spPr>
          <a:xfrm>
            <a:off x="262362" y="1802408"/>
            <a:ext cx="9191796" cy="5338010"/>
          </a:xfrm>
          <a:prstGeom prst="rect">
            <a:avLst/>
          </a:prstGeom>
        </p:spPr>
      </p:pic>
      <p:pic>
        <p:nvPicPr>
          <p:cNvPr id="6" name="Picture 5">
            <a:extLst>
              <a:ext uri="{FF2B5EF4-FFF2-40B4-BE49-F238E27FC236}">
                <a16:creationId xmlns:a16="http://schemas.microsoft.com/office/drawing/2014/main" id="{450F903D-3297-F57C-8CEC-52FAAD24BB26}"/>
              </a:ext>
            </a:extLst>
          </p:cNvPr>
          <p:cNvPicPr>
            <a:picLocks noChangeAspect="1"/>
          </p:cNvPicPr>
          <p:nvPr/>
        </p:nvPicPr>
        <p:blipFill>
          <a:blip r:embed="rId3"/>
          <a:stretch>
            <a:fillRect/>
          </a:stretch>
        </p:blipFill>
        <p:spPr>
          <a:xfrm>
            <a:off x="9774186" y="3860066"/>
            <a:ext cx="1899642" cy="1482537"/>
          </a:xfrm>
          <a:prstGeom prst="rect">
            <a:avLst/>
          </a:prstGeom>
        </p:spPr>
      </p:pic>
      <p:pic>
        <p:nvPicPr>
          <p:cNvPr id="7" name="Picture 6">
            <a:extLst>
              <a:ext uri="{FF2B5EF4-FFF2-40B4-BE49-F238E27FC236}">
                <a16:creationId xmlns:a16="http://schemas.microsoft.com/office/drawing/2014/main" id="{029EC6BD-9C24-33B3-F107-64AD49AA7111}"/>
              </a:ext>
            </a:extLst>
          </p:cNvPr>
          <p:cNvPicPr>
            <a:picLocks noChangeAspect="1"/>
          </p:cNvPicPr>
          <p:nvPr/>
        </p:nvPicPr>
        <p:blipFill rotWithShape="1">
          <a:blip r:embed="rId4"/>
          <a:srcRect l="5087" t="11359"/>
          <a:stretch/>
        </p:blipFill>
        <p:spPr>
          <a:xfrm>
            <a:off x="9774186" y="2178150"/>
            <a:ext cx="1786258" cy="1149236"/>
          </a:xfrm>
          <a:prstGeom prst="rect">
            <a:avLst/>
          </a:prstGeom>
        </p:spPr>
      </p:pic>
    </p:spTree>
    <p:extLst>
      <p:ext uri="{BB962C8B-B14F-4D97-AF65-F5344CB8AC3E}">
        <p14:creationId xmlns:p14="http://schemas.microsoft.com/office/powerpoint/2010/main" val="2682670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useBgFill="1">
        <p:nvSpPr>
          <p:cNvPr id="19" name="Freeform: Shape 18">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4BEA74-FC2C-1E46-8417-98989A80D30A}"/>
              </a:ext>
            </a:extLst>
          </p:cNvPr>
          <p:cNvSpPr>
            <a:spLocks noGrp="1"/>
          </p:cNvSpPr>
          <p:nvPr>
            <p:ph type="title"/>
          </p:nvPr>
        </p:nvSpPr>
        <p:spPr>
          <a:xfrm>
            <a:off x="438912" y="859536"/>
            <a:ext cx="4837176" cy="1243584"/>
          </a:xfrm>
        </p:spPr>
        <p:txBody>
          <a:bodyPr vert="horz" lIns="91440" tIns="45720" rIns="91440" bIns="45720" rtlCol="0" anchor="ctr">
            <a:normAutofit/>
          </a:bodyPr>
          <a:lstStyle/>
          <a:p>
            <a:r>
              <a:rPr lang="en-US" sz="3400" dirty="0"/>
              <a:t>Research Animal Models</a:t>
            </a:r>
          </a:p>
        </p:txBody>
      </p:sp>
      <p:sp>
        <p:nvSpPr>
          <p:cNvPr id="18" name="Rectangle 17">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5">
            <a:extLst>
              <a:ext uri="{FF2B5EF4-FFF2-40B4-BE49-F238E27FC236}">
                <a16:creationId xmlns:a16="http://schemas.microsoft.com/office/drawing/2014/main" id="{C1B12344-8858-4296-63B1-7ADC4A276B95}"/>
              </a:ext>
            </a:extLst>
          </p:cNvPr>
          <p:cNvSpPr txBox="1">
            <a:spLocks/>
          </p:cNvSpPr>
          <p:nvPr/>
        </p:nvSpPr>
        <p:spPr>
          <a:xfrm>
            <a:off x="438912" y="2514600"/>
            <a:ext cx="4837176" cy="3666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Mouse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Hamster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Golden Syrian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Roborovski Dwarf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Ferret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Guinea Pig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Cotton Rat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Rat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Rabbit</a:t>
            </a:r>
          </a:p>
        </p:txBody>
      </p:sp>
      <p:pic>
        <p:nvPicPr>
          <p:cNvPr id="6" name="Picture 5">
            <a:extLst>
              <a:ext uri="{FF2B5EF4-FFF2-40B4-BE49-F238E27FC236}">
                <a16:creationId xmlns:a16="http://schemas.microsoft.com/office/drawing/2014/main" id="{FF8F09E9-F1CE-3B33-9526-248730583B59}"/>
              </a:ext>
            </a:extLst>
          </p:cNvPr>
          <p:cNvPicPr>
            <a:picLocks noChangeAspect="1"/>
          </p:cNvPicPr>
          <p:nvPr/>
        </p:nvPicPr>
        <p:blipFill rotWithShape="1">
          <a:blip r:embed="rId2"/>
          <a:srcRect l="5728" t="6143" b="7988"/>
          <a:stretch/>
        </p:blipFill>
        <p:spPr>
          <a:xfrm>
            <a:off x="6946379" y="583207"/>
            <a:ext cx="1743482" cy="2112264"/>
          </a:xfrm>
          <a:prstGeom prst="rect">
            <a:avLst/>
          </a:prstGeom>
        </p:spPr>
      </p:pic>
      <p:pic>
        <p:nvPicPr>
          <p:cNvPr id="5" name="Picture 2" descr="A large cart with many bins&#10;&#10;Description automatically generated with medium confidence">
            <a:extLst>
              <a:ext uri="{FF2B5EF4-FFF2-40B4-BE49-F238E27FC236}">
                <a16:creationId xmlns:a16="http://schemas.microsoft.com/office/drawing/2014/main" id="{BAD89BA4-5249-8452-8939-6CF3A0872E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288744" y="668475"/>
            <a:ext cx="2505456" cy="19417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45B76E9-C506-2201-17C8-C167CAE8E6EA}"/>
              </a:ext>
            </a:extLst>
          </p:cNvPr>
          <p:cNvPicPr>
            <a:picLocks noChangeAspect="1"/>
          </p:cNvPicPr>
          <p:nvPr/>
        </p:nvPicPr>
        <p:blipFill>
          <a:blip r:embed="rId4"/>
          <a:stretch>
            <a:fillRect/>
          </a:stretch>
        </p:blipFill>
        <p:spPr>
          <a:xfrm>
            <a:off x="6565392" y="2935346"/>
            <a:ext cx="5228807" cy="3208586"/>
          </a:xfrm>
          <a:prstGeom prst="rect">
            <a:avLst/>
          </a:prstGeom>
        </p:spPr>
      </p:pic>
      <p:sp>
        <p:nvSpPr>
          <p:cNvPr id="3" name="Footer Placeholder 2">
            <a:extLst>
              <a:ext uri="{FF2B5EF4-FFF2-40B4-BE49-F238E27FC236}">
                <a16:creationId xmlns:a16="http://schemas.microsoft.com/office/drawing/2014/main" id="{53F6C20D-AD23-C4FF-603C-B32B0965267F}"/>
              </a:ext>
            </a:extLst>
          </p:cNvPr>
          <p:cNvSpPr>
            <a:spLocks noGrp="1"/>
          </p:cNvSpPr>
          <p:nvPr>
            <p:ph type="ftr" sz="quarter" idx="11"/>
          </p:nvPr>
        </p:nvSpPr>
        <p:spPr>
          <a:xfrm>
            <a:off x="6565392" y="6355080"/>
            <a:ext cx="3765768"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a:ea typeface="+mn-ea"/>
                <a:cs typeface="+mn-cs"/>
              </a:rPr>
              <a:t>https://Louisville.edu/ciehs</a:t>
            </a:r>
          </a:p>
        </p:txBody>
      </p:sp>
    </p:spTree>
    <p:extLst>
      <p:ext uri="{BB962C8B-B14F-4D97-AF65-F5344CB8AC3E}">
        <p14:creationId xmlns:p14="http://schemas.microsoft.com/office/powerpoint/2010/main" val="427980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840D-3D3F-B36B-DA9D-F8E68EC5AAF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E627B75-FF61-1A16-511C-D9C2C232690D}"/>
              </a:ext>
            </a:extLst>
          </p:cNvPr>
          <p:cNvSpPr>
            <a:spLocks noGrp="1"/>
          </p:cNvSpPr>
          <p:nvPr>
            <p:ph idx="1"/>
          </p:nvPr>
        </p:nvSpPr>
        <p:spPr>
          <a:xfrm>
            <a:off x="701749" y="1825625"/>
            <a:ext cx="10923181" cy="4351338"/>
          </a:xfrm>
        </p:spPr>
        <p:txBody>
          <a:bodyPr/>
          <a:lstStyle/>
          <a:p>
            <a:r>
              <a:rPr lang="en-US" dirty="0"/>
              <a:t>Introduction to CIEHS and the TRSC (Cave)</a:t>
            </a:r>
          </a:p>
          <a:p>
            <a:r>
              <a:rPr lang="en-US" dirty="0"/>
              <a:t>Overview of TRSC’s Basic Science Research Services (Cave)</a:t>
            </a:r>
          </a:p>
          <a:p>
            <a:r>
              <a:rPr lang="en-US" dirty="0"/>
              <a:t>Animal Phenotyping and Histology (Cave)</a:t>
            </a:r>
          </a:p>
          <a:p>
            <a:r>
              <a:rPr lang="en-US" dirty="0"/>
              <a:t>Animal Inhalation Exposure Facilities and Phenotyping (Conklin)</a:t>
            </a:r>
          </a:p>
          <a:p>
            <a:r>
              <a:rPr lang="en-US" dirty="0"/>
              <a:t>Animal Pathogen Exposure Facilities (Palmer)</a:t>
            </a:r>
          </a:p>
          <a:p>
            <a:r>
              <a:rPr lang="en-US" dirty="0"/>
              <a:t>Update on CTR-D (Huang)</a:t>
            </a:r>
          </a:p>
        </p:txBody>
      </p:sp>
      <p:sp>
        <p:nvSpPr>
          <p:cNvPr id="4" name="Footer Placeholder 3">
            <a:extLst>
              <a:ext uri="{FF2B5EF4-FFF2-40B4-BE49-F238E27FC236}">
                <a16:creationId xmlns:a16="http://schemas.microsoft.com/office/drawing/2014/main" id="{2D443FCC-AEE2-936F-7F93-F10D7AE62073}"/>
              </a:ext>
            </a:extLst>
          </p:cNvPr>
          <p:cNvSpPr>
            <a:spLocks noGrp="1"/>
          </p:cNvSpPr>
          <p:nvPr>
            <p:ph type="ftr" sz="quarter" idx="11"/>
          </p:nvPr>
        </p:nvSpPr>
        <p:spPr/>
        <p:txBody>
          <a:bodyPr/>
          <a:lstStyle/>
          <a:p>
            <a:r>
              <a:rPr lang="en-US" dirty="0"/>
              <a:t>https://Louisville.edu/ciehs</a:t>
            </a:r>
          </a:p>
        </p:txBody>
      </p:sp>
      <p:pic>
        <p:nvPicPr>
          <p:cNvPr id="6" name="Picture 5" descr="A person in a suit sitting at a counter&#10;&#10;Description automatically generated">
            <a:extLst>
              <a:ext uri="{FF2B5EF4-FFF2-40B4-BE49-F238E27FC236}">
                <a16:creationId xmlns:a16="http://schemas.microsoft.com/office/drawing/2014/main" id="{A077232D-BC72-C334-464D-3859136D93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5538" y="0"/>
            <a:ext cx="1425123" cy="1658354"/>
          </a:xfrm>
          <a:prstGeom prst="rect">
            <a:avLst/>
          </a:prstGeom>
          <a:noFill/>
          <a:ln>
            <a:noFill/>
          </a:ln>
        </p:spPr>
      </p:pic>
    </p:spTree>
    <p:extLst>
      <p:ext uri="{BB962C8B-B14F-4D97-AF65-F5344CB8AC3E}">
        <p14:creationId xmlns:p14="http://schemas.microsoft.com/office/powerpoint/2010/main" val="1051160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F645CBF-2831-4180-BEF8-CEA18BBC0525}"/>
              </a:ext>
            </a:extLst>
          </p:cNvPr>
          <p:cNvSpPr>
            <a:spLocks noGrp="1"/>
          </p:cNvSpPr>
          <p:nvPr>
            <p:ph sz="half" idx="1"/>
          </p:nvPr>
        </p:nvSpPr>
        <p:spPr/>
        <p:txBody>
          <a:bodyPr>
            <a:normAutofit fontScale="85000" lnSpcReduction="20000"/>
          </a:bodyPr>
          <a:lstStyle/>
          <a:p>
            <a:r>
              <a:rPr lang="en-US" dirty="0"/>
              <a:t>Live, whole-body imaging</a:t>
            </a:r>
          </a:p>
          <a:p>
            <a:pPr lvl="1"/>
            <a:r>
              <a:rPr lang="en-US" dirty="0"/>
              <a:t>IVIS Lumina S5 </a:t>
            </a:r>
            <a:r>
              <a:rPr lang="en-US" sz="1800" dirty="0"/>
              <a:t>(fluorescent/luminescent)</a:t>
            </a:r>
          </a:p>
          <a:p>
            <a:pPr lvl="1"/>
            <a:r>
              <a:rPr lang="en-US" dirty="0"/>
              <a:t>MOLECUBES</a:t>
            </a:r>
          </a:p>
          <a:p>
            <a:pPr lvl="2"/>
            <a:r>
              <a:rPr lang="en-US" dirty="0"/>
              <a:t>X-CUBE (CT)</a:t>
            </a:r>
          </a:p>
          <a:p>
            <a:pPr lvl="2"/>
            <a:r>
              <a:rPr lang="en-US" dirty="0">
                <a:latin typeface="Symbol" panose="05050102010706020507" pitchFamily="18" charset="2"/>
              </a:rPr>
              <a:t>b</a:t>
            </a:r>
            <a:r>
              <a:rPr lang="en-US" dirty="0"/>
              <a:t>-CUBE (PET)</a:t>
            </a:r>
          </a:p>
          <a:p>
            <a:r>
              <a:rPr lang="en-US" dirty="0"/>
              <a:t>Sensory Perception</a:t>
            </a:r>
          </a:p>
          <a:p>
            <a:pPr lvl="1"/>
            <a:r>
              <a:rPr lang="en-US" dirty="0"/>
              <a:t>SR-LAB Startle Response System</a:t>
            </a:r>
          </a:p>
          <a:p>
            <a:r>
              <a:rPr lang="en-US" dirty="0"/>
              <a:t>In vitro research instrumentation</a:t>
            </a:r>
          </a:p>
          <a:p>
            <a:pPr lvl="1"/>
            <a:r>
              <a:rPr lang="en-US" dirty="0"/>
              <a:t>BD FACSAria II </a:t>
            </a:r>
            <a:r>
              <a:rPr lang="en-US" sz="2400" dirty="0"/>
              <a:t>(cell sorting)</a:t>
            </a:r>
          </a:p>
          <a:p>
            <a:pPr lvl="1"/>
            <a:r>
              <a:rPr lang="en-US" dirty="0"/>
              <a:t>BD FACSymphony A3 (phenotypic analysis)</a:t>
            </a:r>
          </a:p>
          <a:p>
            <a:pPr lvl="1"/>
            <a:r>
              <a:rPr lang="en-US" dirty="0"/>
              <a:t>Luminex FLEXMAP 3D </a:t>
            </a:r>
            <a:r>
              <a:rPr lang="en-US" sz="2400" dirty="0"/>
              <a:t>(cytokine/chemokine analysis)</a:t>
            </a:r>
            <a:endParaRPr lang="en-US" dirty="0"/>
          </a:p>
          <a:p>
            <a:pPr lvl="1"/>
            <a:r>
              <a:rPr lang="en-US" dirty="0"/>
              <a:t>Hemavet 950FS </a:t>
            </a:r>
            <a:r>
              <a:rPr lang="en-US" sz="2400" dirty="0"/>
              <a:t>(CBC sampling)</a:t>
            </a:r>
            <a:endParaRPr lang="en-US" dirty="0"/>
          </a:p>
          <a:p>
            <a:pPr lvl="1"/>
            <a:r>
              <a:rPr lang="en-US" dirty="0"/>
              <a:t>Standard scientific lab equipment</a:t>
            </a:r>
          </a:p>
        </p:txBody>
      </p:sp>
      <p:pic>
        <p:nvPicPr>
          <p:cNvPr id="4" name="Picture 3">
            <a:extLst>
              <a:ext uri="{FF2B5EF4-FFF2-40B4-BE49-F238E27FC236}">
                <a16:creationId xmlns:a16="http://schemas.microsoft.com/office/drawing/2014/main" id="{7DA291AA-37D0-4602-A6FD-5E53E4DF2147}"/>
              </a:ext>
            </a:extLst>
          </p:cNvPr>
          <p:cNvPicPr>
            <a:picLocks noChangeAspect="1"/>
          </p:cNvPicPr>
          <p:nvPr/>
        </p:nvPicPr>
        <p:blipFill>
          <a:blip r:embed="rId2"/>
          <a:stretch>
            <a:fillRect/>
          </a:stretch>
        </p:blipFill>
        <p:spPr>
          <a:xfrm>
            <a:off x="6035018" y="1466729"/>
            <a:ext cx="2592447" cy="1864602"/>
          </a:xfrm>
          <a:prstGeom prst="rect">
            <a:avLst/>
          </a:prstGeom>
        </p:spPr>
      </p:pic>
      <p:pic>
        <p:nvPicPr>
          <p:cNvPr id="6" name="Picture 5">
            <a:extLst>
              <a:ext uri="{FF2B5EF4-FFF2-40B4-BE49-F238E27FC236}">
                <a16:creationId xmlns:a16="http://schemas.microsoft.com/office/drawing/2014/main" id="{CDED8DD9-08EC-4BF8-AFE5-CBEF3AA914D5}"/>
              </a:ext>
            </a:extLst>
          </p:cNvPr>
          <p:cNvPicPr>
            <a:picLocks noChangeAspect="1"/>
          </p:cNvPicPr>
          <p:nvPr/>
        </p:nvPicPr>
        <p:blipFill>
          <a:blip r:embed="rId3"/>
          <a:stretch>
            <a:fillRect/>
          </a:stretch>
        </p:blipFill>
        <p:spPr>
          <a:xfrm>
            <a:off x="9109776" y="681037"/>
            <a:ext cx="2446260" cy="2495016"/>
          </a:xfrm>
          <a:prstGeom prst="rect">
            <a:avLst/>
          </a:prstGeom>
        </p:spPr>
      </p:pic>
      <p:sp>
        <p:nvSpPr>
          <p:cNvPr id="10" name="Title 1">
            <a:extLst>
              <a:ext uri="{FF2B5EF4-FFF2-40B4-BE49-F238E27FC236}">
                <a16:creationId xmlns:a16="http://schemas.microsoft.com/office/drawing/2014/main" id="{BCF68B68-EB51-4708-ADF3-FA9F67892BA1}"/>
              </a:ext>
            </a:extLst>
          </p:cNvPr>
          <p:cNvSpPr txBox="1">
            <a:spLocks/>
          </p:cNvSpPr>
          <p:nvPr/>
        </p:nvSpPr>
        <p:spPr>
          <a:xfrm>
            <a:off x="2073442" y="-760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ea typeface="+mj-ea"/>
                <a:cs typeface="+mj-cs"/>
              </a:rPr>
              <a:t>Equipment and capabilities…</a:t>
            </a:r>
          </a:p>
        </p:txBody>
      </p:sp>
      <p:pic>
        <p:nvPicPr>
          <p:cNvPr id="11" name="Picture 10">
            <a:extLst>
              <a:ext uri="{FF2B5EF4-FFF2-40B4-BE49-F238E27FC236}">
                <a16:creationId xmlns:a16="http://schemas.microsoft.com/office/drawing/2014/main" id="{6E41971A-7210-46E4-8E58-7DD2E81B0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73" y="145590"/>
            <a:ext cx="1561054" cy="882316"/>
          </a:xfrm>
          <a:prstGeom prst="rect">
            <a:avLst/>
          </a:prstGeom>
        </p:spPr>
      </p:pic>
      <p:pic>
        <p:nvPicPr>
          <p:cNvPr id="2" name="Picture 1">
            <a:extLst>
              <a:ext uri="{FF2B5EF4-FFF2-40B4-BE49-F238E27FC236}">
                <a16:creationId xmlns:a16="http://schemas.microsoft.com/office/drawing/2014/main" id="{966D4035-1E71-6AB9-2A48-9836F41D9720}"/>
              </a:ext>
            </a:extLst>
          </p:cNvPr>
          <p:cNvPicPr>
            <a:picLocks noChangeAspect="1"/>
          </p:cNvPicPr>
          <p:nvPr/>
        </p:nvPicPr>
        <p:blipFill rotWithShape="1">
          <a:blip r:embed="rId5">
            <a:extLst>
              <a:ext uri="{28A0092B-C50C-407E-A947-70E740481C1C}">
                <a14:useLocalDpi xmlns:a14="http://schemas.microsoft.com/office/drawing/2010/main" val="0"/>
              </a:ext>
            </a:extLst>
          </a:blip>
          <a:srcRect l="45217" r="44120" b="32105"/>
          <a:stretch/>
        </p:blipFill>
        <p:spPr bwMode="auto">
          <a:xfrm>
            <a:off x="7951508" y="3681947"/>
            <a:ext cx="1158268" cy="2854630"/>
          </a:xfrm>
          <a:prstGeom prst="rect">
            <a:avLst/>
          </a:prstGeom>
          <a:noFill/>
        </p:spPr>
      </p:pic>
      <p:pic>
        <p:nvPicPr>
          <p:cNvPr id="3" name="Picture 2">
            <a:extLst>
              <a:ext uri="{FF2B5EF4-FFF2-40B4-BE49-F238E27FC236}">
                <a16:creationId xmlns:a16="http://schemas.microsoft.com/office/drawing/2014/main" id="{7B73048E-6CE1-196C-C14A-E416A0E9D992}"/>
              </a:ext>
            </a:extLst>
          </p:cNvPr>
          <p:cNvPicPr>
            <a:picLocks noChangeAspect="1"/>
          </p:cNvPicPr>
          <p:nvPr/>
        </p:nvPicPr>
        <p:blipFill rotWithShape="1">
          <a:blip r:embed="rId5">
            <a:extLst>
              <a:ext uri="{28A0092B-C50C-407E-A947-70E740481C1C}">
                <a14:useLocalDpi xmlns:a14="http://schemas.microsoft.com/office/drawing/2010/main" val="0"/>
              </a:ext>
            </a:extLst>
          </a:blip>
          <a:srcRect l="11972" r="76694" b="32105"/>
          <a:stretch/>
        </p:blipFill>
        <p:spPr bwMode="auto">
          <a:xfrm>
            <a:off x="6699450" y="3681948"/>
            <a:ext cx="1231233" cy="2854631"/>
          </a:xfrm>
          <a:prstGeom prst="rect">
            <a:avLst/>
          </a:prstGeom>
          <a:noFill/>
        </p:spPr>
      </p:pic>
    </p:spTree>
    <p:extLst>
      <p:ext uri="{BB962C8B-B14F-4D97-AF65-F5344CB8AC3E}">
        <p14:creationId xmlns:p14="http://schemas.microsoft.com/office/powerpoint/2010/main" val="1832143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F213BB-CA35-4B27-8B69-C0414A2CF430}"/>
              </a:ext>
            </a:extLst>
          </p:cNvPr>
          <p:cNvSpPr>
            <a:spLocks noGrp="1"/>
          </p:cNvSpPr>
          <p:nvPr>
            <p:ph idx="1"/>
          </p:nvPr>
        </p:nvSpPr>
        <p:spPr/>
        <p:txBody>
          <a:bodyPr>
            <a:normAutofit/>
          </a:bodyPr>
          <a:lstStyle/>
          <a:p>
            <a:pPr marL="0" indent="0">
              <a:buNone/>
            </a:pPr>
            <a:r>
              <a:rPr lang="en-US" dirty="0"/>
              <a:t>Recently acquired analytical equipment for use in A/BSL3: </a:t>
            </a:r>
          </a:p>
          <a:p>
            <a:pPr lvl="1"/>
            <a:r>
              <a:rPr lang="en-US" dirty="0"/>
              <a:t>Telemetry system</a:t>
            </a:r>
          </a:p>
          <a:p>
            <a:pPr lvl="1"/>
            <a:r>
              <a:rPr lang="en-US" dirty="0"/>
              <a:t>Metabolic containment caging</a:t>
            </a:r>
          </a:p>
          <a:p>
            <a:pPr lvl="1"/>
            <a:r>
              <a:rPr lang="en-US" dirty="0"/>
              <a:t>Whole-body plethysmography</a:t>
            </a:r>
          </a:p>
          <a:p>
            <a:pPr lvl="1"/>
            <a:r>
              <a:rPr lang="en-US" dirty="0"/>
              <a:t>Aerosol delivery system</a:t>
            </a:r>
          </a:p>
          <a:p>
            <a:pPr lvl="1"/>
            <a:r>
              <a:rPr lang="en-US" dirty="0"/>
              <a:t>Cytation C10 confocal imager</a:t>
            </a:r>
          </a:p>
          <a:p>
            <a:pPr lvl="1"/>
            <a:r>
              <a:rPr lang="en-US" dirty="0"/>
              <a:t>BD FACSymphony A3 analyzer</a:t>
            </a:r>
          </a:p>
        </p:txBody>
      </p:sp>
      <p:sp>
        <p:nvSpPr>
          <p:cNvPr id="7" name="Title 1">
            <a:extLst>
              <a:ext uri="{FF2B5EF4-FFF2-40B4-BE49-F238E27FC236}">
                <a16:creationId xmlns:a16="http://schemas.microsoft.com/office/drawing/2014/main" id="{127BEA8F-467E-4F9B-B5A8-0725BD322212}"/>
              </a:ext>
            </a:extLst>
          </p:cNvPr>
          <p:cNvSpPr txBox="1">
            <a:spLocks/>
          </p:cNvSpPr>
          <p:nvPr/>
        </p:nvSpPr>
        <p:spPr>
          <a:xfrm>
            <a:off x="2254312" y="3498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ea typeface="+mj-ea"/>
                <a:cs typeface="+mj-cs"/>
              </a:rPr>
              <a:t>New Cutting-Edge Equipment …</a:t>
            </a:r>
          </a:p>
        </p:txBody>
      </p:sp>
      <p:pic>
        <p:nvPicPr>
          <p:cNvPr id="8" name="Picture 7">
            <a:extLst>
              <a:ext uri="{FF2B5EF4-FFF2-40B4-BE49-F238E27FC236}">
                <a16:creationId xmlns:a16="http://schemas.microsoft.com/office/drawing/2014/main" id="{7B9F70B3-B9C5-4358-BBE6-06F078470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93" y="681037"/>
            <a:ext cx="1561054" cy="882316"/>
          </a:xfrm>
          <a:prstGeom prst="rect">
            <a:avLst/>
          </a:prstGeom>
        </p:spPr>
      </p:pic>
      <p:pic>
        <p:nvPicPr>
          <p:cNvPr id="4" name="Picture 3">
            <a:extLst>
              <a:ext uri="{FF2B5EF4-FFF2-40B4-BE49-F238E27FC236}">
                <a16:creationId xmlns:a16="http://schemas.microsoft.com/office/drawing/2014/main" id="{3D41E392-F879-4A00-B67A-FE793D0465D0}"/>
              </a:ext>
            </a:extLst>
          </p:cNvPr>
          <p:cNvPicPr>
            <a:picLocks noChangeAspect="1"/>
          </p:cNvPicPr>
          <p:nvPr/>
        </p:nvPicPr>
        <p:blipFill rotWithShape="1">
          <a:blip r:embed="rId3"/>
          <a:srcRect l="21410" t="5277" r="20995"/>
          <a:stretch/>
        </p:blipFill>
        <p:spPr>
          <a:xfrm>
            <a:off x="6965282" y="2334971"/>
            <a:ext cx="1532022" cy="2519613"/>
          </a:xfrm>
          <a:prstGeom prst="rect">
            <a:avLst/>
          </a:prstGeom>
        </p:spPr>
      </p:pic>
      <p:pic>
        <p:nvPicPr>
          <p:cNvPr id="9" name="Picture 8">
            <a:extLst>
              <a:ext uri="{FF2B5EF4-FFF2-40B4-BE49-F238E27FC236}">
                <a16:creationId xmlns:a16="http://schemas.microsoft.com/office/drawing/2014/main" id="{2C3AC355-3C83-4D5A-9187-A40E394FEA98}"/>
              </a:ext>
            </a:extLst>
          </p:cNvPr>
          <p:cNvPicPr>
            <a:picLocks noChangeAspect="1"/>
          </p:cNvPicPr>
          <p:nvPr/>
        </p:nvPicPr>
        <p:blipFill rotWithShape="1">
          <a:blip r:embed="rId4"/>
          <a:srcRect l="11100" t="10925" r="5644" b="7015"/>
          <a:stretch/>
        </p:blipFill>
        <p:spPr>
          <a:xfrm>
            <a:off x="5565608" y="4916238"/>
            <a:ext cx="2799348" cy="1836821"/>
          </a:xfrm>
          <a:prstGeom prst="rect">
            <a:avLst/>
          </a:prstGeom>
        </p:spPr>
      </p:pic>
      <p:pic>
        <p:nvPicPr>
          <p:cNvPr id="11" name="Picture 10">
            <a:extLst>
              <a:ext uri="{FF2B5EF4-FFF2-40B4-BE49-F238E27FC236}">
                <a16:creationId xmlns:a16="http://schemas.microsoft.com/office/drawing/2014/main" id="{4E7955C0-D56F-4218-9E69-2B553425BB88}"/>
              </a:ext>
            </a:extLst>
          </p:cNvPr>
          <p:cNvPicPr>
            <a:picLocks noChangeAspect="1"/>
          </p:cNvPicPr>
          <p:nvPr/>
        </p:nvPicPr>
        <p:blipFill>
          <a:blip r:embed="rId5"/>
          <a:stretch>
            <a:fillRect/>
          </a:stretch>
        </p:blipFill>
        <p:spPr>
          <a:xfrm>
            <a:off x="9025786" y="5191037"/>
            <a:ext cx="2062817" cy="1098383"/>
          </a:xfrm>
          <a:prstGeom prst="rect">
            <a:avLst/>
          </a:prstGeom>
        </p:spPr>
      </p:pic>
      <p:pic>
        <p:nvPicPr>
          <p:cNvPr id="12" name="Picture 11">
            <a:extLst>
              <a:ext uri="{FF2B5EF4-FFF2-40B4-BE49-F238E27FC236}">
                <a16:creationId xmlns:a16="http://schemas.microsoft.com/office/drawing/2014/main" id="{8F4B7C67-22A3-4105-A1EF-62F7A0915101}"/>
              </a:ext>
            </a:extLst>
          </p:cNvPr>
          <p:cNvPicPr>
            <a:picLocks noChangeAspect="1"/>
          </p:cNvPicPr>
          <p:nvPr/>
        </p:nvPicPr>
        <p:blipFill rotWithShape="1">
          <a:blip r:embed="rId6"/>
          <a:srcRect l="17481" r="12492"/>
          <a:stretch/>
        </p:blipFill>
        <p:spPr>
          <a:xfrm>
            <a:off x="8817049" y="2274678"/>
            <a:ext cx="2785500" cy="2640200"/>
          </a:xfrm>
          <a:prstGeom prst="rect">
            <a:avLst/>
          </a:prstGeom>
        </p:spPr>
      </p:pic>
    </p:spTree>
    <p:extLst>
      <p:ext uri="{BB962C8B-B14F-4D97-AF65-F5344CB8AC3E}">
        <p14:creationId xmlns:p14="http://schemas.microsoft.com/office/powerpoint/2010/main" val="2179792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B5AE0-245C-4E54-8B92-998F46B30A12}"/>
              </a:ext>
            </a:extLst>
          </p:cNvPr>
          <p:cNvSpPr>
            <a:spLocks noGrp="1"/>
          </p:cNvSpPr>
          <p:nvPr>
            <p:ph idx="1"/>
          </p:nvPr>
        </p:nvSpPr>
        <p:spPr>
          <a:xfrm>
            <a:off x="838200" y="1825625"/>
            <a:ext cx="5820052" cy="4351338"/>
          </a:xfrm>
        </p:spPr>
        <p:txBody>
          <a:bodyPr/>
          <a:lstStyle/>
          <a:p>
            <a:r>
              <a:rPr lang="en-US" dirty="0"/>
              <a:t>Sable Systems Promethion Core Metabolic system</a:t>
            </a:r>
          </a:p>
          <a:p>
            <a:pPr lvl="1"/>
            <a:r>
              <a:rPr lang="en-US" dirty="0"/>
              <a:t>Mass and activity monitoring</a:t>
            </a:r>
          </a:p>
          <a:p>
            <a:pPr lvl="1"/>
            <a:r>
              <a:rPr lang="en-US" dirty="0"/>
              <a:t>Gas analyzers for respiratory output</a:t>
            </a:r>
          </a:p>
          <a:p>
            <a:pPr lvl="1"/>
            <a:r>
              <a:rPr lang="en-US" dirty="0"/>
              <a:t>Modified caging for use in biocontainment</a:t>
            </a:r>
          </a:p>
          <a:p>
            <a:pPr lvl="1"/>
            <a:endParaRPr lang="en-US" dirty="0"/>
          </a:p>
        </p:txBody>
      </p:sp>
      <p:pic>
        <p:nvPicPr>
          <p:cNvPr id="8" name="Picture 7">
            <a:extLst>
              <a:ext uri="{FF2B5EF4-FFF2-40B4-BE49-F238E27FC236}">
                <a16:creationId xmlns:a16="http://schemas.microsoft.com/office/drawing/2014/main" id="{7B9F70B3-B9C5-4358-BBE6-06F078470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73" y="586748"/>
            <a:ext cx="1561054" cy="882316"/>
          </a:xfrm>
          <a:prstGeom prst="rect">
            <a:avLst/>
          </a:prstGeom>
        </p:spPr>
      </p:pic>
      <p:pic>
        <p:nvPicPr>
          <p:cNvPr id="30" name="Picture 29">
            <a:extLst>
              <a:ext uri="{FF2B5EF4-FFF2-40B4-BE49-F238E27FC236}">
                <a16:creationId xmlns:a16="http://schemas.microsoft.com/office/drawing/2014/main" id="{2310DC34-61EF-422C-B15A-7DCA3F3C20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0143" y="1027906"/>
            <a:ext cx="4565984" cy="4623371"/>
          </a:xfrm>
          <a:prstGeom prst="rect">
            <a:avLst/>
          </a:prstGeom>
          <a:noFill/>
          <a:ln>
            <a:noFill/>
          </a:ln>
        </p:spPr>
      </p:pic>
      <p:pic>
        <p:nvPicPr>
          <p:cNvPr id="9218" name="Picture 2">
            <a:extLst>
              <a:ext uri="{FF2B5EF4-FFF2-40B4-BE49-F238E27FC236}">
                <a16:creationId xmlns:a16="http://schemas.microsoft.com/office/drawing/2014/main" id="{7EE9D6C5-FF3F-4165-B012-EC3F13495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775" y="4257462"/>
            <a:ext cx="4424347" cy="2495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58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B5AE0-245C-4E54-8B92-998F46B30A12}"/>
              </a:ext>
            </a:extLst>
          </p:cNvPr>
          <p:cNvSpPr>
            <a:spLocks noGrp="1"/>
          </p:cNvSpPr>
          <p:nvPr>
            <p:ph idx="1"/>
          </p:nvPr>
        </p:nvSpPr>
        <p:spPr/>
        <p:txBody>
          <a:bodyPr/>
          <a:lstStyle/>
          <a:p>
            <a:r>
              <a:rPr lang="en-US" dirty="0"/>
              <a:t>SCIREQ vivoFlo™</a:t>
            </a:r>
          </a:p>
          <a:p>
            <a:pPr lvl="1"/>
            <a:r>
              <a:rPr lang="en-US" dirty="0"/>
              <a:t>Whole body plethysmography</a:t>
            </a:r>
          </a:p>
          <a:p>
            <a:pPr lvl="1"/>
            <a:r>
              <a:rPr lang="en-US" dirty="0"/>
              <a:t>4 chambers</a:t>
            </a:r>
          </a:p>
          <a:p>
            <a:pPr lvl="2"/>
            <a:r>
              <a:rPr lang="en-US" dirty="0"/>
              <a:t>Hamster (golden Syrian) or mouse</a:t>
            </a:r>
          </a:p>
          <a:p>
            <a:pPr lvl="1"/>
            <a:endParaRPr lang="en-US" dirty="0"/>
          </a:p>
        </p:txBody>
      </p:sp>
      <p:pic>
        <p:nvPicPr>
          <p:cNvPr id="8" name="Picture 7">
            <a:extLst>
              <a:ext uri="{FF2B5EF4-FFF2-40B4-BE49-F238E27FC236}">
                <a16:creationId xmlns:a16="http://schemas.microsoft.com/office/drawing/2014/main" id="{7B9F70B3-B9C5-4358-BBE6-06F078470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44" y="523243"/>
            <a:ext cx="1561054" cy="882316"/>
          </a:xfrm>
          <a:prstGeom prst="rect">
            <a:avLst/>
          </a:prstGeom>
        </p:spPr>
      </p:pic>
      <p:pic>
        <p:nvPicPr>
          <p:cNvPr id="7174" name="Picture 6" descr="vivoFlow at Experimental Biology 2019">
            <a:extLst>
              <a:ext uri="{FF2B5EF4-FFF2-40B4-BE49-F238E27FC236}">
                <a16:creationId xmlns:a16="http://schemas.microsoft.com/office/drawing/2014/main" id="{F4C6734B-8CEB-4E05-BBBA-58B8AE534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638" y="3579147"/>
            <a:ext cx="4006881" cy="21338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4F9C835-C4CC-46A2-984C-3817257EEABD}"/>
              </a:ext>
            </a:extLst>
          </p:cNvPr>
          <p:cNvPicPr>
            <a:picLocks noChangeAspect="1"/>
          </p:cNvPicPr>
          <p:nvPr/>
        </p:nvPicPr>
        <p:blipFill>
          <a:blip r:embed="rId4"/>
          <a:stretch>
            <a:fillRect/>
          </a:stretch>
        </p:blipFill>
        <p:spPr>
          <a:xfrm>
            <a:off x="7004482" y="964401"/>
            <a:ext cx="4224026" cy="3349049"/>
          </a:xfrm>
          <a:prstGeom prst="rect">
            <a:avLst/>
          </a:prstGeom>
        </p:spPr>
      </p:pic>
      <p:pic>
        <p:nvPicPr>
          <p:cNvPr id="6" name="Picture 5">
            <a:extLst>
              <a:ext uri="{FF2B5EF4-FFF2-40B4-BE49-F238E27FC236}">
                <a16:creationId xmlns:a16="http://schemas.microsoft.com/office/drawing/2014/main" id="{61246E67-E89C-4B22-95C0-5479420D201D}"/>
              </a:ext>
            </a:extLst>
          </p:cNvPr>
          <p:cNvPicPr>
            <a:picLocks noChangeAspect="1"/>
          </p:cNvPicPr>
          <p:nvPr/>
        </p:nvPicPr>
        <p:blipFill>
          <a:blip r:embed="rId5"/>
          <a:stretch>
            <a:fillRect/>
          </a:stretch>
        </p:blipFill>
        <p:spPr>
          <a:xfrm>
            <a:off x="6096000" y="4313450"/>
            <a:ext cx="4455563" cy="2544550"/>
          </a:xfrm>
          <a:prstGeom prst="rect">
            <a:avLst/>
          </a:prstGeom>
        </p:spPr>
      </p:pic>
    </p:spTree>
    <p:extLst>
      <p:ext uri="{BB962C8B-B14F-4D97-AF65-F5344CB8AC3E}">
        <p14:creationId xmlns:p14="http://schemas.microsoft.com/office/powerpoint/2010/main" val="1825113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B5AE0-245C-4E54-8B92-998F46B30A12}"/>
              </a:ext>
            </a:extLst>
          </p:cNvPr>
          <p:cNvSpPr>
            <a:spLocks noGrp="1"/>
          </p:cNvSpPr>
          <p:nvPr>
            <p:ph idx="1"/>
          </p:nvPr>
        </p:nvSpPr>
        <p:spPr/>
        <p:txBody>
          <a:bodyPr/>
          <a:lstStyle/>
          <a:p>
            <a:r>
              <a:rPr lang="en-US" dirty="0"/>
              <a:t>SCIREQ inExpose™</a:t>
            </a:r>
          </a:p>
          <a:p>
            <a:pPr lvl="1"/>
            <a:r>
              <a:rPr lang="en-US" dirty="0"/>
              <a:t>Nose-only aerosol delivery</a:t>
            </a:r>
          </a:p>
          <a:p>
            <a:pPr lvl="1"/>
            <a:r>
              <a:rPr lang="en-US" dirty="0"/>
              <a:t>12 animals</a:t>
            </a:r>
          </a:p>
          <a:p>
            <a:pPr lvl="1"/>
            <a:r>
              <a:rPr lang="en-US" dirty="0"/>
              <a:t>Conscious delivery</a:t>
            </a:r>
          </a:p>
          <a:p>
            <a:pPr lvl="1"/>
            <a:r>
              <a:rPr lang="en-US" dirty="0"/>
              <a:t>Test Article delivery</a:t>
            </a:r>
          </a:p>
        </p:txBody>
      </p:sp>
      <p:pic>
        <p:nvPicPr>
          <p:cNvPr id="8" name="Picture 7">
            <a:extLst>
              <a:ext uri="{FF2B5EF4-FFF2-40B4-BE49-F238E27FC236}">
                <a16:creationId xmlns:a16="http://schemas.microsoft.com/office/drawing/2014/main" id="{7B9F70B3-B9C5-4358-BBE6-06F078470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44" y="681037"/>
            <a:ext cx="1561054" cy="882316"/>
          </a:xfrm>
          <a:prstGeom prst="rect">
            <a:avLst/>
          </a:prstGeom>
        </p:spPr>
      </p:pic>
      <p:pic>
        <p:nvPicPr>
          <p:cNvPr id="5" name="Picture 4">
            <a:extLst>
              <a:ext uri="{FF2B5EF4-FFF2-40B4-BE49-F238E27FC236}">
                <a16:creationId xmlns:a16="http://schemas.microsoft.com/office/drawing/2014/main" id="{A0901CA2-4E2E-47F6-97B6-B1F481462094}"/>
              </a:ext>
            </a:extLst>
          </p:cNvPr>
          <p:cNvPicPr>
            <a:picLocks noChangeAspect="1"/>
          </p:cNvPicPr>
          <p:nvPr/>
        </p:nvPicPr>
        <p:blipFill rotWithShape="1">
          <a:blip r:embed="rId4"/>
          <a:srcRect l="18103" r="17618"/>
          <a:stretch/>
        </p:blipFill>
        <p:spPr>
          <a:xfrm>
            <a:off x="6799391" y="853272"/>
            <a:ext cx="4654858" cy="5151456"/>
          </a:xfrm>
          <a:prstGeom prst="rect">
            <a:avLst/>
          </a:prstGeom>
        </p:spPr>
      </p:pic>
      <p:pic>
        <p:nvPicPr>
          <p:cNvPr id="9" name="Picture 8">
            <a:extLst>
              <a:ext uri="{FF2B5EF4-FFF2-40B4-BE49-F238E27FC236}">
                <a16:creationId xmlns:a16="http://schemas.microsoft.com/office/drawing/2014/main" id="{B44F395B-0DBA-4126-A2F9-BC57F9638EA7}"/>
              </a:ext>
            </a:extLst>
          </p:cNvPr>
          <p:cNvPicPr>
            <a:picLocks noChangeAspect="1"/>
          </p:cNvPicPr>
          <p:nvPr/>
        </p:nvPicPr>
        <p:blipFill>
          <a:blip r:embed="rId5"/>
          <a:stretch>
            <a:fillRect/>
          </a:stretch>
        </p:blipFill>
        <p:spPr>
          <a:xfrm>
            <a:off x="938649" y="4236235"/>
            <a:ext cx="5157351" cy="2476175"/>
          </a:xfrm>
          <a:prstGeom prst="rect">
            <a:avLst/>
          </a:prstGeom>
        </p:spPr>
      </p:pic>
    </p:spTree>
    <p:extLst>
      <p:ext uri="{BB962C8B-B14F-4D97-AF65-F5344CB8AC3E}">
        <p14:creationId xmlns:p14="http://schemas.microsoft.com/office/powerpoint/2010/main" val="1953729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96962"/>
            <a:ext cx="12192000" cy="3479618"/>
          </a:xfrm>
        </p:spPr>
        <p:txBody>
          <a:bodyPr>
            <a:normAutofit/>
          </a:bodyPr>
          <a:lstStyle/>
          <a:p>
            <a:r>
              <a:rPr lang="en-US" sz="5300" dirty="0">
                <a:latin typeface="Arial" panose="020B0604020202020204" pitchFamily="34" charset="0"/>
                <a:cs typeface="Arial" panose="020B0604020202020204" pitchFamily="34" charset="0"/>
              </a:rPr>
              <a:t>Clinical and Translational Research</a:t>
            </a:r>
            <a:br>
              <a:rPr lang="en-US" sz="5300" dirty="0">
                <a:latin typeface="Arial" panose="020B0604020202020204" pitchFamily="34" charset="0"/>
                <a:cs typeface="Arial" panose="020B0604020202020204" pitchFamily="34" charset="0"/>
              </a:rPr>
            </a:br>
            <a:r>
              <a:rPr lang="en-US" sz="5300" dirty="0">
                <a:latin typeface="Arial" panose="020B0604020202020204" pitchFamily="34" charset="0"/>
                <a:cs typeface="Arial" panose="020B0604020202020204" pitchFamily="34" charset="0"/>
              </a:rPr>
              <a:t>Development</a:t>
            </a:r>
          </a:p>
        </p:txBody>
      </p:sp>
      <p:sp>
        <p:nvSpPr>
          <p:cNvPr id="3" name="Subtitle 2"/>
          <p:cNvSpPr>
            <a:spLocks noGrp="1"/>
          </p:cNvSpPr>
          <p:nvPr>
            <p:ph type="subTitle" idx="1"/>
          </p:nvPr>
        </p:nvSpPr>
        <p:spPr>
          <a:xfrm>
            <a:off x="1524000" y="5157224"/>
            <a:ext cx="9567553" cy="1179824"/>
          </a:xfrm>
        </p:spPr>
        <p:txBody>
          <a:bodyPr>
            <a:normAutofit fontScale="92500" lnSpcReduction="10000"/>
          </a:bodyPr>
          <a:lstStyle/>
          <a:p>
            <a:r>
              <a:rPr lang="en-US" sz="4000" dirty="0">
                <a:latin typeface="Arial" panose="020B0604020202020204" pitchFamily="34" charset="0"/>
                <a:cs typeface="Arial" panose="020B0604020202020204" pitchFamily="34" charset="0"/>
              </a:rPr>
              <a:t>Jon Klein, MD, PhD, Director</a:t>
            </a:r>
          </a:p>
          <a:p>
            <a:r>
              <a:rPr lang="en-US" sz="4000" dirty="0">
                <a:latin typeface="Arial" panose="020B0604020202020204" pitchFamily="34" charset="0"/>
                <a:cs typeface="Arial" panose="020B0604020202020204" pitchFamily="34" charset="0"/>
              </a:rPr>
              <a:t>Jiapeng Huang, MD, PhD, Deputy Director</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0657"/>
          <a:stretch/>
        </p:blipFill>
        <p:spPr>
          <a:xfrm>
            <a:off x="1524000" y="796962"/>
            <a:ext cx="1947620" cy="1581912"/>
          </a:xfrm>
          <a:prstGeom prst="rect">
            <a:avLst/>
          </a:prstGeom>
        </p:spPr>
      </p:pic>
      <p:sp>
        <p:nvSpPr>
          <p:cNvPr id="4" name="TextBox 3">
            <a:extLst>
              <a:ext uri="{FF2B5EF4-FFF2-40B4-BE49-F238E27FC236}">
                <a16:creationId xmlns:a16="http://schemas.microsoft.com/office/drawing/2014/main" id="{E22C6F6C-9A61-4AAC-BBF3-0A921925AD1B}"/>
              </a:ext>
            </a:extLst>
          </p:cNvPr>
          <p:cNvSpPr txBox="1"/>
          <p:nvPr/>
        </p:nvSpPr>
        <p:spPr>
          <a:xfrm>
            <a:off x="3471620" y="1110864"/>
            <a:ext cx="73306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LOUISVILLE CLINICAL AND TRANSLATIONAL RESEARCH CENTER</a:t>
            </a:r>
          </a:p>
        </p:txBody>
      </p:sp>
      <p:pic>
        <p:nvPicPr>
          <p:cNvPr id="6" name="Picture 5">
            <a:extLst>
              <a:ext uri="{FF2B5EF4-FFF2-40B4-BE49-F238E27FC236}">
                <a16:creationId xmlns:a16="http://schemas.microsoft.com/office/drawing/2014/main" id="{6FC059B2-C533-7FDE-35BD-F3CA27DD6F95}"/>
              </a:ext>
            </a:extLst>
          </p:cNvPr>
          <p:cNvPicPr>
            <a:picLocks noChangeAspect="1"/>
          </p:cNvPicPr>
          <p:nvPr/>
        </p:nvPicPr>
        <p:blipFill>
          <a:blip r:embed="rId4"/>
          <a:stretch>
            <a:fillRect/>
          </a:stretch>
        </p:blipFill>
        <p:spPr>
          <a:xfrm>
            <a:off x="10350848" y="0"/>
            <a:ext cx="1841152" cy="2292295"/>
          </a:xfrm>
          <a:prstGeom prst="rect">
            <a:avLst/>
          </a:prstGeom>
        </p:spPr>
      </p:pic>
    </p:spTree>
    <p:extLst>
      <p:ext uri="{BB962C8B-B14F-4D97-AF65-F5344CB8AC3E}">
        <p14:creationId xmlns:p14="http://schemas.microsoft.com/office/powerpoint/2010/main" val="2197227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0657"/>
          <a:stretch/>
        </p:blipFill>
        <p:spPr>
          <a:xfrm>
            <a:off x="-186047" y="-83682"/>
            <a:ext cx="1947620" cy="1043713"/>
          </a:xfrm>
          <a:prstGeom prst="rect">
            <a:avLst/>
          </a:prstGeom>
        </p:spPr>
      </p:pic>
      <p:sp>
        <p:nvSpPr>
          <p:cNvPr id="4" name="TextBox 3">
            <a:extLst>
              <a:ext uri="{FF2B5EF4-FFF2-40B4-BE49-F238E27FC236}">
                <a16:creationId xmlns:a16="http://schemas.microsoft.com/office/drawing/2014/main" id="{E22C6F6C-9A61-4AAC-BBF3-0A921925AD1B}"/>
              </a:ext>
            </a:extLst>
          </p:cNvPr>
          <p:cNvSpPr txBox="1"/>
          <p:nvPr/>
        </p:nvSpPr>
        <p:spPr>
          <a:xfrm>
            <a:off x="1666570" y="115008"/>
            <a:ext cx="4710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LOUISVILLE CLINICAL AND TRANSLATIONAL RESEARCH CENTER</a:t>
            </a:r>
          </a:p>
        </p:txBody>
      </p:sp>
      <p:cxnSp>
        <p:nvCxnSpPr>
          <p:cNvPr id="11" name="Straight Connector 10">
            <a:extLst>
              <a:ext uri="{FF2B5EF4-FFF2-40B4-BE49-F238E27FC236}">
                <a16:creationId xmlns:a16="http://schemas.microsoft.com/office/drawing/2014/main" id="{37D25AEF-8308-CA5A-07F5-42F91BE087FF}"/>
              </a:ext>
            </a:extLst>
          </p:cNvPr>
          <p:cNvCxnSpPr>
            <a:cxnSpLocks/>
          </p:cNvCxnSpPr>
          <p:nvPr/>
        </p:nvCxnSpPr>
        <p:spPr>
          <a:xfrm flipH="1">
            <a:off x="0" y="1638794"/>
            <a:ext cx="121920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15D3C57-D2B4-C64F-1910-36CA213ECE18}"/>
              </a:ext>
            </a:extLst>
          </p:cNvPr>
          <p:cNvSpPr txBox="1"/>
          <p:nvPr/>
        </p:nvSpPr>
        <p:spPr>
          <a:xfrm>
            <a:off x="145179" y="2228964"/>
            <a:ext cx="11901642"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Vision: </a:t>
            </a: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Build a </a:t>
            </a: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high impact and durable </a:t>
            </a: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Clinical and Translational research program at the University of Louisville (UofL) to improve the health of Kentucky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Impact:</a:t>
            </a:r>
            <a:endPar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Build and grow an integrated clinical and translational research program, provides a primary single point of access to research resources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Develop and encourage community participation at all stages of clinical and translational research</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Develop the personnel and physical infrastructure to grow exponentially clinical and translational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extBox 14">
            <a:extLst>
              <a:ext uri="{FF2B5EF4-FFF2-40B4-BE49-F238E27FC236}">
                <a16:creationId xmlns:a16="http://schemas.microsoft.com/office/drawing/2014/main" id="{1F6E5A92-A4F8-BC83-F2FF-A810810CF645}"/>
              </a:ext>
            </a:extLst>
          </p:cNvPr>
          <p:cNvSpPr txBox="1"/>
          <p:nvPr/>
        </p:nvSpPr>
        <p:spPr>
          <a:xfrm>
            <a:off x="0" y="999645"/>
            <a:ext cx="122729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pitchFamily="2" charset="0"/>
                <a:ea typeface="+mn-ea"/>
                <a:cs typeface="+mn-cs"/>
              </a:rPr>
              <a:t>Louisville Clinical and Translational Research Center (LCTRC)</a:t>
            </a:r>
            <a:endParaRPr kumimoji="0" lang="en-US" sz="32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4505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0657"/>
          <a:stretch/>
        </p:blipFill>
        <p:spPr>
          <a:xfrm>
            <a:off x="-186047" y="-83682"/>
            <a:ext cx="1947620" cy="1043713"/>
          </a:xfrm>
          <a:prstGeom prst="rect">
            <a:avLst/>
          </a:prstGeom>
        </p:spPr>
      </p:pic>
      <p:sp>
        <p:nvSpPr>
          <p:cNvPr id="4" name="TextBox 3">
            <a:extLst>
              <a:ext uri="{FF2B5EF4-FFF2-40B4-BE49-F238E27FC236}">
                <a16:creationId xmlns:a16="http://schemas.microsoft.com/office/drawing/2014/main" id="{E22C6F6C-9A61-4AAC-BBF3-0A921925AD1B}"/>
              </a:ext>
            </a:extLst>
          </p:cNvPr>
          <p:cNvSpPr txBox="1"/>
          <p:nvPr/>
        </p:nvSpPr>
        <p:spPr>
          <a:xfrm>
            <a:off x="1666570" y="115008"/>
            <a:ext cx="4710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LOUISVILLE CLINICAL AND TRANSLATIONAL RESEARCH CENTER</a:t>
            </a:r>
          </a:p>
        </p:txBody>
      </p:sp>
      <p:cxnSp>
        <p:nvCxnSpPr>
          <p:cNvPr id="11" name="Straight Connector 10">
            <a:extLst>
              <a:ext uri="{FF2B5EF4-FFF2-40B4-BE49-F238E27FC236}">
                <a16:creationId xmlns:a16="http://schemas.microsoft.com/office/drawing/2014/main" id="{37D25AEF-8308-CA5A-07F5-42F91BE087FF}"/>
              </a:ext>
            </a:extLst>
          </p:cNvPr>
          <p:cNvCxnSpPr>
            <a:cxnSpLocks/>
          </p:cNvCxnSpPr>
          <p:nvPr/>
        </p:nvCxnSpPr>
        <p:spPr>
          <a:xfrm flipH="1">
            <a:off x="0" y="1638794"/>
            <a:ext cx="121920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6422B75-751C-A488-0640-2AFD92AB63C0}"/>
              </a:ext>
            </a:extLst>
          </p:cNvPr>
          <p:cNvSpPr txBox="1"/>
          <p:nvPr/>
        </p:nvSpPr>
        <p:spPr>
          <a:xfrm>
            <a:off x="-1" y="1024749"/>
            <a:ext cx="119932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Partners: </a:t>
            </a:r>
          </a:p>
        </p:txBody>
      </p:sp>
      <p:pic>
        <p:nvPicPr>
          <p:cNvPr id="6" name="Picture 5">
            <a:extLst>
              <a:ext uri="{FF2B5EF4-FFF2-40B4-BE49-F238E27FC236}">
                <a16:creationId xmlns:a16="http://schemas.microsoft.com/office/drawing/2014/main" id="{84B8829D-1C0E-8B4B-A293-F1A3EB41CB51}"/>
              </a:ext>
            </a:extLst>
          </p:cNvPr>
          <p:cNvPicPr>
            <a:picLocks noChangeAspect="1"/>
          </p:cNvPicPr>
          <p:nvPr/>
        </p:nvPicPr>
        <p:blipFill>
          <a:blip r:embed="rId4"/>
          <a:stretch>
            <a:fillRect/>
          </a:stretch>
        </p:blipFill>
        <p:spPr>
          <a:xfrm>
            <a:off x="2205985" y="992891"/>
            <a:ext cx="2577824" cy="584775"/>
          </a:xfrm>
          <a:prstGeom prst="rect">
            <a:avLst/>
          </a:prstGeom>
        </p:spPr>
      </p:pic>
      <p:sp>
        <p:nvSpPr>
          <p:cNvPr id="7" name="TextBox 6">
            <a:extLst>
              <a:ext uri="{FF2B5EF4-FFF2-40B4-BE49-F238E27FC236}">
                <a16:creationId xmlns:a16="http://schemas.microsoft.com/office/drawing/2014/main" id="{95AB92E1-6135-93E6-1F8F-979A937D5070}"/>
              </a:ext>
            </a:extLst>
          </p:cNvPr>
          <p:cNvSpPr txBox="1"/>
          <p:nvPr/>
        </p:nvSpPr>
        <p:spPr>
          <a:xfrm>
            <a:off x="-99393" y="2157673"/>
            <a:ext cx="6096000" cy="40934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pitchFamily="2" charset="0"/>
                <a:ea typeface="+mn-ea"/>
                <a:cs typeface="+mn-cs"/>
              </a:rPr>
              <a:t>UofL Health (ULH), a fully integrated regional academic health system created in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12529"/>
              </a:solidFill>
              <a:effectLst/>
              <a:uLnTx/>
              <a:uFillTx/>
              <a:latin typeface="Helvetica"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pitchFamily="2" charset="0"/>
                <a:ea typeface="+mn-ea"/>
                <a:cs typeface="+mn-cs"/>
              </a:rPr>
              <a:t>UofL Health </a:t>
            </a:r>
            <a:r>
              <a:rPr kumimoji="0" lang="en-US" sz="2800" b="0" i="0" u="none" strike="noStrike" kern="1200" cap="none" spc="0" normalizeH="0" baseline="0" noProof="0" dirty="0">
                <a:ln>
                  <a:noFill/>
                </a:ln>
                <a:solidFill>
                  <a:srgbClr val="212529"/>
                </a:solidFill>
                <a:effectLst/>
                <a:uLnTx/>
                <a:uFillTx/>
                <a:latin typeface="Helvetica" pitchFamily="2" charset="0"/>
                <a:ea typeface="+mn-ea"/>
                <a:cs typeface="+mn-cs"/>
              </a:rPr>
              <a:t>and its expanding geographic footprint and patient volume has challenged the capacity of UofL C&amp;T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Picture 8" descr="A close-up of a logo&#10;&#10;Description automatically generated">
            <a:extLst>
              <a:ext uri="{FF2B5EF4-FFF2-40B4-BE49-F238E27FC236}">
                <a16:creationId xmlns:a16="http://schemas.microsoft.com/office/drawing/2014/main" id="{D57FFCDA-B59D-4D61-211B-CD1DE6F51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207" y="790608"/>
            <a:ext cx="3175000" cy="814187"/>
          </a:xfrm>
          <a:prstGeom prst="rect">
            <a:avLst/>
          </a:prstGeom>
        </p:spPr>
      </p:pic>
      <p:sp>
        <p:nvSpPr>
          <p:cNvPr id="10" name="TextBox 9">
            <a:extLst>
              <a:ext uri="{FF2B5EF4-FFF2-40B4-BE49-F238E27FC236}">
                <a16:creationId xmlns:a16="http://schemas.microsoft.com/office/drawing/2014/main" id="{BBB27F74-26A3-B7EC-8B11-2CC2AC4B4B75}"/>
              </a:ext>
            </a:extLst>
          </p:cNvPr>
          <p:cNvSpPr txBox="1"/>
          <p:nvPr/>
        </p:nvSpPr>
        <p:spPr>
          <a:xfrm>
            <a:off x="6096000" y="1983036"/>
            <a:ext cx="6096000" cy="480131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Owensboro Regional Hospital &amp; 3 other regional hospitals: multiple outpatient care sites; only 1 clinical research specialist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Lacks systemic support for C&amp;T research and mechanisms for community- engaged research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Potential to lead and/or participate in C&amp;T research activities at UofL and ULH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Lead efforts to understand community health/research needs through community-based participatory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7026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0657"/>
          <a:stretch/>
        </p:blipFill>
        <p:spPr>
          <a:xfrm>
            <a:off x="-186047" y="-83682"/>
            <a:ext cx="1947620" cy="1043713"/>
          </a:xfrm>
          <a:prstGeom prst="rect">
            <a:avLst/>
          </a:prstGeom>
        </p:spPr>
      </p:pic>
      <p:sp>
        <p:nvSpPr>
          <p:cNvPr id="4" name="TextBox 3">
            <a:extLst>
              <a:ext uri="{FF2B5EF4-FFF2-40B4-BE49-F238E27FC236}">
                <a16:creationId xmlns:a16="http://schemas.microsoft.com/office/drawing/2014/main" id="{E22C6F6C-9A61-4AAC-BBF3-0A921925AD1B}"/>
              </a:ext>
            </a:extLst>
          </p:cNvPr>
          <p:cNvSpPr txBox="1"/>
          <p:nvPr/>
        </p:nvSpPr>
        <p:spPr>
          <a:xfrm>
            <a:off x="1666570" y="115008"/>
            <a:ext cx="4710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LOUISVILLE CLINICAL AND TRANSLATIONAL RESEARCH CENTER</a:t>
            </a:r>
          </a:p>
        </p:txBody>
      </p:sp>
      <p:cxnSp>
        <p:nvCxnSpPr>
          <p:cNvPr id="11" name="Straight Connector 10">
            <a:extLst>
              <a:ext uri="{FF2B5EF4-FFF2-40B4-BE49-F238E27FC236}">
                <a16:creationId xmlns:a16="http://schemas.microsoft.com/office/drawing/2014/main" id="{37D25AEF-8308-CA5A-07F5-42F91BE087FF}"/>
              </a:ext>
            </a:extLst>
          </p:cNvPr>
          <p:cNvCxnSpPr>
            <a:cxnSpLocks/>
          </p:cNvCxnSpPr>
          <p:nvPr/>
        </p:nvCxnSpPr>
        <p:spPr>
          <a:xfrm flipH="1">
            <a:off x="0" y="1638794"/>
            <a:ext cx="121920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44DA9C-F5A5-0DCB-CDD2-CAFD428C9593}"/>
              </a:ext>
            </a:extLst>
          </p:cNvPr>
          <p:cNvSpPr txBox="1"/>
          <p:nvPr/>
        </p:nvSpPr>
        <p:spPr>
          <a:xfrm>
            <a:off x="0" y="967871"/>
            <a:ext cx="6192721"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pitchFamily="2" charset="0"/>
                <a:ea typeface="+mn-ea"/>
                <a:cs typeface="+mn-cs"/>
              </a:rPr>
              <a:t>Transformation and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F1DE5F0C-0AB1-86B8-871B-E7CDF6DCE7F9}"/>
              </a:ext>
            </a:extLst>
          </p:cNvPr>
          <p:cNvSpPr txBox="1"/>
          <p:nvPr/>
        </p:nvSpPr>
        <p:spPr>
          <a:xfrm>
            <a:off x="0" y="1941678"/>
            <a:ext cx="11946405" cy="480131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Through a single point of access: </a:t>
            </a: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expand C&amp;T research capacities at UofL, affiliated healthcare systems, and our community partners for C&amp;T education, funding, community engagement, professional development, and mentoring</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Provide a hub for LCTRC Cores and UofL COBRE/INBRE Cores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Create a Center for Clinical Research Innovation (CCRI) to assess and develop training in the use of novel clinical trial technologies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Generate commitment of faculty in conducting C&amp;T research on health challenges that impact the regional patient population served by the LCTRC</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Develop and strengthen collaborations across participating LCTRC organizations and with community partners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Expand outreach to regional Clinical and Translational Network (CTR-N) and Clinical Translational Science Awards (CTSA)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05932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0657"/>
          <a:stretch/>
        </p:blipFill>
        <p:spPr>
          <a:xfrm>
            <a:off x="-186047" y="-83682"/>
            <a:ext cx="1947620" cy="1043713"/>
          </a:xfrm>
          <a:prstGeom prst="rect">
            <a:avLst/>
          </a:prstGeom>
        </p:spPr>
      </p:pic>
      <p:sp>
        <p:nvSpPr>
          <p:cNvPr id="4" name="TextBox 3">
            <a:extLst>
              <a:ext uri="{FF2B5EF4-FFF2-40B4-BE49-F238E27FC236}">
                <a16:creationId xmlns:a16="http://schemas.microsoft.com/office/drawing/2014/main" id="{E22C6F6C-9A61-4AAC-BBF3-0A921925AD1B}"/>
              </a:ext>
            </a:extLst>
          </p:cNvPr>
          <p:cNvSpPr txBox="1"/>
          <p:nvPr/>
        </p:nvSpPr>
        <p:spPr>
          <a:xfrm>
            <a:off x="1666570" y="115008"/>
            <a:ext cx="4710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LOUISVILLE CLINICAL AND TRANSLATIONAL RESEARCH CENTER</a:t>
            </a:r>
          </a:p>
        </p:txBody>
      </p:sp>
      <p:cxnSp>
        <p:nvCxnSpPr>
          <p:cNvPr id="11" name="Straight Connector 10">
            <a:extLst>
              <a:ext uri="{FF2B5EF4-FFF2-40B4-BE49-F238E27FC236}">
                <a16:creationId xmlns:a16="http://schemas.microsoft.com/office/drawing/2014/main" id="{37D25AEF-8308-CA5A-07F5-42F91BE087FF}"/>
              </a:ext>
            </a:extLst>
          </p:cNvPr>
          <p:cNvCxnSpPr>
            <a:cxnSpLocks/>
          </p:cNvCxnSpPr>
          <p:nvPr/>
        </p:nvCxnSpPr>
        <p:spPr>
          <a:xfrm flipH="1">
            <a:off x="0" y="1638794"/>
            <a:ext cx="121920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descr="A diagram of a company's organization&#10;&#10;Description automatically generated">
            <a:extLst>
              <a:ext uri="{FF2B5EF4-FFF2-40B4-BE49-F238E27FC236}">
                <a16:creationId xmlns:a16="http://schemas.microsoft.com/office/drawing/2014/main" id="{3A2BCD15-E488-0A15-4380-9DB151FE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104" y="1736035"/>
            <a:ext cx="6175635" cy="5121965"/>
          </a:xfrm>
          <a:prstGeom prst="rect">
            <a:avLst/>
          </a:prstGeom>
        </p:spPr>
      </p:pic>
      <p:sp>
        <p:nvSpPr>
          <p:cNvPr id="6" name="TextBox 5">
            <a:extLst>
              <a:ext uri="{FF2B5EF4-FFF2-40B4-BE49-F238E27FC236}">
                <a16:creationId xmlns:a16="http://schemas.microsoft.com/office/drawing/2014/main" id="{CA8D9209-1F10-A5EA-EAAC-9F5AD3D9D2EC}"/>
              </a:ext>
            </a:extLst>
          </p:cNvPr>
          <p:cNvSpPr txBox="1"/>
          <p:nvPr/>
        </p:nvSpPr>
        <p:spPr>
          <a:xfrm>
            <a:off x="0" y="1007025"/>
            <a:ext cx="57182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LCTRC Organizational Chart</a:t>
            </a:r>
          </a:p>
        </p:txBody>
      </p:sp>
    </p:spTree>
    <p:extLst>
      <p:ext uri="{BB962C8B-B14F-4D97-AF65-F5344CB8AC3E}">
        <p14:creationId xmlns:p14="http://schemas.microsoft.com/office/powerpoint/2010/main" val="1048787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3FE2459F-D130-A7D0-9D5A-20CEEC34183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2051382"/>
            <a:ext cx="4187456" cy="3625358"/>
          </a:xfrm>
          <a:prstGeom prst="rect">
            <a:avLst/>
          </a:prstGeom>
          <a:noFill/>
          <a:ln>
            <a:noFill/>
          </a:ln>
        </p:spPr>
      </p:pic>
      <p:sp>
        <p:nvSpPr>
          <p:cNvPr id="2" name="Title 1">
            <a:extLst>
              <a:ext uri="{FF2B5EF4-FFF2-40B4-BE49-F238E27FC236}">
                <a16:creationId xmlns:a16="http://schemas.microsoft.com/office/drawing/2014/main" id="{0D35152E-C514-9646-A7FB-B0B501C6B981}"/>
              </a:ext>
            </a:extLst>
          </p:cNvPr>
          <p:cNvSpPr>
            <a:spLocks noGrp="1"/>
          </p:cNvSpPr>
          <p:nvPr>
            <p:ph type="title"/>
          </p:nvPr>
        </p:nvSpPr>
        <p:spPr/>
        <p:txBody>
          <a:bodyPr>
            <a:normAutofit/>
          </a:bodyPr>
          <a:lstStyle/>
          <a:p>
            <a:r>
              <a:rPr lang="en-US" dirty="0"/>
              <a:t>Introduction to the CIEHS</a:t>
            </a:r>
          </a:p>
        </p:txBody>
      </p:sp>
      <p:sp>
        <p:nvSpPr>
          <p:cNvPr id="8" name="Content Placeholder 7">
            <a:extLst>
              <a:ext uri="{FF2B5EF4-FFF2-40B4-BE49-F238E27FC236}">
                <a16:creationId xmlns:a16="http://schemas.microsoft.com/office/drawing/2014/main" id="{F41FC548-3865-5C87-4418-248AC607DD85}"/>
              </a:ext>
            </a:extLst>
          </p:cNvPr>
          <p:cNvSpPr>
            <a:spLocks noGrp="1"/>
          </p:cNvSpPr>
          <p:nvPr>
            <p:ph idx="1"/>
          </p:nvPr>
        </p:nvSpPr>
        <p:spPr>
          <a:xfrm>
            <a:off x="264042" y="1838029"/>
            <a:ext cx="8419214" cy="4839218"/>
          </a:xfrm>
        </p:spPr>
        <p:txBody>
          <a:bodyPr>
            <a:normAutofit/>
          </a:bodyPr>
          <a:lstStyle/>
          <a:p>
            <a:r>
              <a:rPr lang="en-US" sz="2400" dirty="0">
                <a:effectLst/>
                <a:latin typeface="Arial" panose="020B0604020202020204" pitchFamily="34" charset="0"/>
                <a:ea typeface="Aptos" panose="020B0004020202020204" pitchFamily="34" charset="0"/>
              </a:rPr>
              <a:t>The CIEHS explores the etiology of </a:t>
            </a:r>
            <a:r>
              <a:rPr lang="en-US" sz="2400" b="1" dirty="0">
                <a:effectLst/>
                <a:latin typeface="Arial" panose="020B0604020202020204" pitchFamily="34" charset="0"/>
                <a:ea typeface="Aptos" panose="020B0004020202020204" pitchFamily="34" charset="0"/>
              </a:rPr>
              <a:t>chronic diseases</a:t>
            </a:r>
            <a:r>
              <a:rPr lang="en-US" sz="2400" dirty="0">
                <a:effectLst/>
                <a:latin typeface="Arial" panose="020B0604020202020204" pitchFamily="34" charset="0"/>
                <a:ea typeface="Aptos" panose="020B0004020202020204" pitchFamily="34" charset="0"/>
              </a:rPr>
              <a:t> as driven by interactions of environmental toxicants with the social domain, and influenced by life stage, genotype and sex/gender.</a:t>
            </a:r>
          </a:p>
          <a:p>
            <a:r>
              <a:rPr lang="en-US" sz="2400" b="1" dirty="0">
                <a:effectLst/>
                <a:latin typeface="Arial" panose="020B0604020202020204" pitchFamily="34" charset="0"/>
                <a:ea typeface="Aptos" panose="020B0004020202020204" pitchFamily="34" charset="0"/>
              </a:rPr>
              <a:t>CIEHS’s identity </a:t>
            </a:r>
            <a:r>
              <a:rPr lang="en-US" sz="2400" dirty="0">
                <a:effectLst/>
                <a:latin typeface="Arial" panose="020B0604020202020204" pitchFamily="34" charset="0"/>
                <a:ea typeface="Aptos" panose="020B0004020202020204" pitchFamily="34" charset="0"/>
              </a:rPr>
              <a:t>is forged by Kentucky’s urban:rural environmental pollution exposure paradox and the Research Interest Groups (RIGS). </a:t>
            </a:r>
          </a:p>
          <a:p>
            <a:r>
              <a:rPr lang="en-US" sz="2400" dirty="0">
                <a:effectLst/>
                <a:ea typeface="Aptos" panose="020B0004020202020204" pitchFamily="34" charset="0"/>
              </a:rPr>
              <a:t>The </a:t>
            </a:r>
            <a:r>
              <a:rPr lang="en-US" sz="2400" b="1" dirty="0">
                <a:effectLst/>
                <a:ea typeface="Aptos" panose="020B0004020202020204" pitchFamily="34" charset="0"/>
              </a:rPr>
              <a:t>Translational Research Vision </a:t>
            </a:r>
            <a:r>
              <a:rPr lang="en-US" sz="2400" dirty="0">
                <a:effectLst/>
                <a:ea typeface="Aptos" panose="020B0004020202020204" pitchFamily="34" charset="0"/>
              </a:rPr>
              <a:t>is to create streamlined connections between these EHS ideas and researchers to the materials, subjects, and tools needed to further translate their work in ways that are collaborative, efficient, ethical, and relevant to the community. </a:t>
            </a:r>
          </a:p>
          <a:p>
            <a:r>
              <a:rPr lang="en-US" sz="2400" b="1" dirty="0"/>
              <a:t>TRSC</a:t>
            </a:r>
            <a:r>
              <a:rPr lang="en-US" sz="2400" dirty="0"/>
              <a:t> supports the </a:t>
            </a:r>
            <a:r>
              <a:rPr lang="en-US" sz="2400" b="1" dirty="0"/>
              <a:t>CIEHS Strategic Vision</a:t>
            </a:r>
            <a:r>
              <a:rPr lang="en-US" sz="2400" dirty="0"/>
              <a:t>. </a:t>
            </a:r>
          </a:p>
          <a:p>
            <a:endParaRPr lang="en-US" dirty="0"/>
          </a:p>
        </p:txBody>
      </p:sp>
      <p:pic>
        <p:nvPicPr>
          <p:cNvPr id="9" name="Picture 8"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AA9293DC-2ADF-E7EB-5770-F40D21A952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0294" y="0"/>
            <a:ext cx="1781706" cy="1542541"/>
          </a:xfrm>
          <a:prstGeom prst="rect">
            <a:avLst/>
          </a:prstGeom>
          <a:noFill/>
          <a:ln>
            <a:noFill/>
          </a:ln>
        </p:spPr>
      </p:pic>
    </p:spTree>
    <p:extLst>
      <p:ext uri="{BB962C8B-B14F-4D97-AF65-F5344CB8AC3E}">
        <p14:creationId xmlns:p14="http://schemas.microsoft.com/office/powerpoint/2010/main" val="3079196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0657"/>
          <a:stretch/>
        </p:blipFill>
        <p:spPr>
          <a:xfrm>
            <a:off x="-186047" y="-83682"/>
            <a:ext cx="1947620" cy="1043713"/>
          </a:xfrm>
          <a:prstGeom prst="rect">
            <a:avLst/>
          </a:prstGeom>
        </p:spPr>
      </p:pic>
      <p:sp>
        <p:nvSpPr>
          <p:cNvPr id="4" name="TextBox 3">
            <a:extLst>
              <a:ext uri="{FF2B5EF4-FFF2-40B4-BE49-F238E27FC236}">
                <a16:creationId xmlns:a16="http://schemas.microsoft.com/office/drawing/2014/main" id="{E22C6F6C-9A61-4AAC-BBF3-0A921925AD1B}"/>
              </a:ext>
            </a:extLst>
          </p:cNvPr>
          <p:cNvSpPr txBox="1"/>
          <p:nvPr/>
        </p:nvSpPr>
        <p:spPr>
          <a:xfrm>
            <a:off x="1666570" y="115008"/>
            <a:ext cx="4710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LOUISVILLE CLINICAL AND TRANSLATIONAL RESEARCH CENTER</a:t>
            </a:r>
          </a:p>
        </p:txBody>
      </p:sp>
      <p:cxnSp>
        <p:nvCxnSpPr>
          <p:cNvPr id="11" name="Straight Connector 10">
            <a:extLst>
              <a:ext uri="{FF2B5EF4-FFF2-40B4-BE49-F238E27FC236}">
                <a16:creationId xmlns:a16="http://schemas.microsoft.com/office/drawing/2014/main" id="{37D25AEF-8308-CA5A-07F5-42F91BE087FF}"/>
              </a:ext>
            </a:extLst>
          </p:cNvPr>
          <p:cNvCxnSpPr>
            <a:cxnSpLocks/>
          </p:cNvCxnSpPr>
          <p:nvPr/>
        </p:nvCxnSpPr>
        <p:spPr>
          <a:xfrm flipH="1">
            <a:off x="0" y="1638794"/>
            <a:ext cx="121920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D9B1CCF-F0DE-D152-C755-9826A8C4922E}"/>
              </a:ext>
            </a:extLst>
          </p:cNvPr>
          <p:cNvSpPr txBox="1"/>
          <p:nvPr/>
        </p:nvSpPr>
        <p:spPr>
          <a:xfrm>
            <a:off x="0" y="1007025"/>
            <a:ext cx="46939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Health Resources Core</a:t>
            </a:r>
          </a:p>
        </p:txBody>
      </p:sp>
      <p:sp>
        <p:nvSpPr>
          <p:cNvPr id="3" name="TextBox 2">
            <a:extLst>
              <a:ext uri="{FF2B5EF4-FFF2-40B4-BE49-F238E27FC236}">
                <a16:creationId xmlns:a16="http://schemas.microsoft.com/office/drawing/2014/main" id="{1D139362-8996-EA63-27AB-1A41F5B94AF4}"/>
              </a:ext>
            </a:extLst>
          </p:cNvPr>
          <p:cNvSpPr txBox="1"/>
          <p:nvPr/>
        </p:nvSpPr>
        <p:spPr>
          <a:xfrm>
            <a:off x="0" y="1837487"/>
            <a:ext cx="12192000" cy="524759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Helvetica" pitchFamily="2" charset="0"/>
                <a:ea typeface="+mn-ea"/>
                <a:cs typeface="+mn-cs"/>
              </a:rPr>
              <a:t>Identify and select new </a:t>
            </a:r>
            <a:r>
              <a:rPr kumimoji="0" lang="en-US" sz="2300" b="1" i="0" u="none" strike="noStrike" kern="1200" cap="none" spc="0" normalizeH="0" baseline="0" noProof="0" dirty="0">
                <a:ln>
                  <a:noFill/>
                </a:ln>
                <a:solidFill>
                  <a:prstClr val="black"/>
                </a:solidFill>
                <a:effectLst/>
                <a:uLnTx/>
                <a:uFillTx/>
                <a:latin typeface="Helvetica" pitchFamily="2" charset="0"/>
                <a:ea typeface="+mn-ea"/>
                <a:cs typeface="+mn-cs"/>
              </a:rPr>
              <a:t>Pilot Projects </a:t>
            </a:r>
            <a:r>
              <a:rPr kumimoji="0" lang="en-US" sz="2300" b="0" i="0" u="none" strike="noStrike" kern="1200" cap="none" spc="0" normalizeH="0" baseline="0" noProof="0" dirty="0">
                <a:ln>
                  <a:noFill/>
                </a:ln>
                <a:solidFill>
                  <a:prstClr val="black"/>
                </a:solidFill>
                <a:effectLst/>
                <a:uLnTx/>
                <a:uFillTx/>
                <a:latin typeface="Helvetica" pitchFamily="2" charset="0"/>
                <a:ea typeface="+mn-ea"/>
                <a:cs typeface="+mn-cs"/>
              </a:rPr>
              <a:t>for investigators to test ideas with the potential to develop independent applications: NIH career development (K-series) or developmental research project awards (R21).</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3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Helvetica" pitchFamily="2" charset="0"/>
                <a:ea typeface="+mn-ea"/>
                <a:cs typeface="+mn-cs"/>
              </a:rPr>
              <a:t>Identify and select new </a:t>
            </a:r>
            <a:r>
              <a:rPr kumimoji="0" lang="en-US" sz="2300" b="1" i="0" u="none" strike="noStrike" kern="1200" cap="none" spc="0" normalizeH="0" baseline="0" noProof="0" dirty="0">
                <a:ln>
                  <a:noFill/>
                </a:ln>
                <a:solidFill>
                  <a:prstClr val="black"/>
                </a:solidFill>
                <a:effectLst/>
                <a:uLnTx/>
                <a:uFillTx/>
                <a:latin typeface="Helvetica" pitchFamily="2" charset="0"/>
                <a:ea typeface="+mn-ea"/>
                <a:cs typeface="+mn-cs"/>
              </a:rPr>
              <a:t>Developmental Projects </a:t>
            </a:r>
            <a:r>
              <a:rPr kumimoji="0" lang="en-US" sz="2300" b="0" i="0" u="none" strike="noStrike" kern="1200" cap="none" spc="0" normalizeH="0" baseline="0" noProof="0" dirty="0">
                <a:ln>
                  <a:noFill/>
                </a:ln>
                <a:solidFill>
                  <a:prstClr val="black"/>
                </a:solidFill>
                <a:effectLst/>
                <a:uLnTx/>
                <a:uFillTx/>
                <a:latin typeface="Helvetica" pitchFamily="2" charset="0"/>
                <a:ea typeface="+mn-ea"/>
                <a:cs typeface="+mn-cs"/>
              </a:rPr>
              <a:t>for 2 years of support for independent investigators with the requisite background and scientific expertise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3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srgbClr val="000000"/>
                </a:solidFill>
                <a:effectLst/>
                <a:uLnTx/>
                <a:uFillTx/>
                <a:latin typeface="Helvetica" pitchFamily="2" charset="0"/>
                <a:ea typeface="+mn-ea"/>
                <a:cs typeface="+mn-cs"/>
              </a:rPr>
              <a:t>P</a:t>
            </a:r>
            <a:r>
              <a:rPr kumimoji="0" lang="en-US" sz="2300" b="0" i="0" u="none" strike="noStrike" kern="1200" cap="none" spc="0" normalizeH="0" baseline="0" noProof="0" dirty="0">
                <a:ln>
                  <a:noFill/>
                </a:ln>
                <a:solidFill>
                  <a:srgbClr val="323232"/>
                </a:solidFill>
                <a:effectLst/>
                <a:uLnTx/>
                <a:uFillTx/>
                <a:latin typeface="Helvetica" pitchFamily="2" charset="0"/>
                <a:ea typeface="+mn-ea"/>
                <a:cs typeface="+mn-cs"/>
              </a:rPr>
              <a:t>air project leads of HR Core projects that involve clinical trials with experienced clinician scientists who serve as </a:t>
            </a:r>
            <a:r>
              <a:rPr kumimoji="0" lang="en-US" sz="2300" b="1" i="0" u="none" strike="noStrike" kern="1200" cap="none" spc="0" normalizeH="0" baseline="0" noProof="0" dirty="0">
                <a:ln>
                  <a:noFill/>
                </a:ln>
                <a:solidFill>
                  <a:srgbClr val="323232"/>
                </a:solidFill>
                <a:effectLst/>
                <a:uLnTx/>
                <a:uFillTx/>
                <a:latin typeface="Helvetica" pitchFamily="2" charset="0"/>
                <a:ea typeface="+mn-ea"/>
                <a:cs typeface="+mn-cs"/>
              </a:rPr>
              <a:t>mentors</a:t>
            </a:r>
            <a:r>
              <a:rPr kumimoji="0" lang="en-US" sz="2300" b="0" i="0" u="none" strike="noStrike" kern="1200" cap="none" spc="0" normalizeH="0" baseline="0" noProof="0" dirty="0">
                <a:ln>
                  <a:noFill/>
                </a:ln>
                <a:solidFill>
                  <a:srgbClr val="323232"/>
                </a:solidFill>
                <a:effectLst/>
                <a:uLnTx/>
                <a:uFillTx/>
                <a:latin typeface="Helvetica" pitchFamily="2" charset="0"/>
                <a:ea typeface="+mn-ea"/>
                <a:cs typeface="+mn-cs"/>
              </a:rPr>
              <a:t> and make core resources available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300" b="0" i="0" u="none" strike="noStrike" kern="1200" cap="none" spc="0" normalizeH="0" baseline="0" noProof="0" dirty="0">
              <a:ln>
                <a:noFill/>
              </a:ln>
              <a:solidFill>
                <a:srgbClr val="323232"/>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srgbClr val="323232"/>
                </a:solidFill>
                <a:effectLst/>
                <a:uLnTx/>
                <a:uFillTx/>
                <a:latin typeface="Helvetica" pitchFamily="2" charset="0"/>
                <a:ea typeface="+mn-ea"/>
                <a:cs typeface="+mn-cs"/>
              </a:rPr>
              <a:t>Monitor HR Core projects to ensure study participant safety and that all federal, state, local, and organizational regulatory requirements are met. We will also </a:t>
            </a:r>
            <a:r>
              <a:rPr kumimoji="0" lang="en-US" sz="2300" b="1" i="0" u="none" strike="noStrike" kern="1200" cap="none" spc="0" normalizeH="0" baseline="0" noProof="0" dirty="0">
                <a:ln>
                  <a:noFill/>
                </a:ln>
                <a:solidFill>
                  <a:srgbClr val="323232"/>
                </a:solidFill>
                <a:effectLst/>
                <a:uLnTx/>
                <a:uFillTx/>
                <a:latin typeface="Helvetica" pitchFamily="2" charset="0"/>
                <a:ea typeface="+mn-ea"/>
                <a:cs typeface="+mn-cs"/>
              </a:rPr>
              <a:t>track projects </a:t>
            </a:r>
            <a:r>
              <a:rPr kumimoji="0" lang="en-US" sz="2300" b="0" i="0" u="none" strike="noStrike" kern="1200" cap="none" spc="0" normalizeH="0" baseline="0" noProof="0" dirty="0">
                <a:ln>
                  <a:noFill/>
                </a:ln>
                <a:solidFill>
                  <a:srgbClr val="323232"/>
                </a:solidFill>
                <a:effectLst/>
                <a:uLnTx/>
                <a:uFillTx/>
                <a:latin typeface="Helvetica" pitchFamily="2" charset="0"/>
                <a:ea typeface="+mn-ea"/>
                <a:cs typeface="+mn-cs"/>
              </a:rPr>
              <a:t>for abstract, paper, grant application, and external funding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6185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0657"/>
          <a:stretch/>
        </p:blipFill>
        <p:spPr>
          <a:xfrm>
            <a:off x="-186047" y="-83682"/>
            <a:ext cx="1947620" cy="1043713"/>
          </a:xfrm>
          <a:prstGeom prst="rect">
            <a:avLst/>
          </a:prstGeom>
        </p:spPr>
      </p:pic>
      <p:sp>
        <p:nvSpPr>
          <p:cNvPr id="4" name="TextBox 3">
            <a:extLst>
              <a:ext uri="{FF2B5EF4-FFF2-40B4-BE49-F238E27FC236}">
                <a16:creationId xmlns:a16="http://schemas.microsoft.com/office/drawing/2014/main" id="{E22C6F6C-9A61-4AAC-BBF3-0A921925AD1B}"/>
              </a:ext>
            </a:extLst>
          </p:cNvPr>
          <p:cNvSpPr txBox="1"/>
          <p:nvPr/>
        </p:nvSpPr>
        <p:spPr>
          <a:xfrm>
            <a:off x="1666570" y="115008"/>
            <a:ext cx="4710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LOUISVILLE CLINICAL AND TRANSLATIONAL RESEARCH CENTER</a:t>
            </a:r>
          </a:p>
        </p:txBody>
      </p:sp>
      <p:cxnSp>
        <p:nvCxnSpPr>
          <p:cNvPr id="11" name="Straight Connector 10">
            <a:extLst>
              <a:ext uri="{FF2B5EF4-FFF2-40B4-BE49-F238E27FC236}">
                <a16:creationId xmlns:a16="http://schemas.microsoft.com/office/drawing/2014/main" id="{37D25AEF-8308-CA5A-07F5-42F91BE087FF}"/>
              </a:ext>
            </a:extLst>
          </p:cNvPr>
          <p:cNvCxnSpPr>
            <a:cxnSpLocks/>
          </p:cNvCxnSpPr>
          <p:nvPr/>
        </p:nvCxnSpPr>
        <p:spPr>
          <a:xfrm flipH="1">
            <a:off x="0" y="1638794"/>
            <a:ext cx="121920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84694F5-88C1-2D01-7486-D12A5AA16359}"/>
              </a:ext>
            </a:extLst>
          </p:cNvPr>
          <p:cNvSpPr txBox="1"/>
          <p:nvPr/>
        </p:nvSpPr>
        <p:spPr>
          <a:xfrm>
            <a:off x="92766" y="1000157"/>
            <a:ext cx="6378669"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pitchFamily="2" charset="0"/>
                <a:ea typeface="+mn-ea"/>
                <a:cs typeface="+mn-cs"/>
              </a:rPr>
              <a:t>Professional Development 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CBA91D87-F2CD-95B3-4401-BB20441972C7}"/>
              </a:ext>
            </a:extLst>
          </p:cNvPr>
          <p:cNvSpPr txBox="1"/>
          <p:nvPr/>
        </p:nvSpPr>
        <p:spPr>
          <a:xfrm>
            <a:off x="225286" y="1756193"/>
            <a:ext cx="12085984"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UofL Presidential Scholars: </a:t>
            </a: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Develop well-trained and supported early-stage clinician-investigators capable of securing grant funding to sustain UofL’s commitment to research and translation to clinical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Build Interdisciplinary Teams and Networks </a:t>
            </a: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of investigators to promote innovation in C&amp;T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MD/PhD students, Dean’s Scholar Program: </a:t>
            </a: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Nurture our pipeline of clinician scientists by developing C&amp;T research skills and competencies</a:t>
            </a:r>
            <a:endPar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Enhance Infrastructure: </a:t>
            </a: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train clinical research coordinators and research nurses in best practices, policies, and mentoring to support UofL’s clinical research enterprise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8898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1660-7D38-2F73-AFDF-A23E1F4790FE}"/>
              </a:ext>
            </a:extLst>
          </p:cNvPr>
          <p:cNvSpPr>
            <a:spLocks noGrp="1"/>
          </p:cNvSpPr>
          <p:nvPr>
            <p:ph type="title"/>
          </p:nvPr>
        </p:nvSpPr>
        <p:spPr>
          <a:xfrm>
            <a:off x="94130" y="835408"/>
            <a:ext cx="10515600" cy="989751"/>
          </a:xfrm>
        </p:spPr>
        <p:txBody>
          <a:bodyPr>
            <a:normAutofit/>
          </a:bodyPr>
          <a:lstStyle/>
          <a:p>
            <a:r>
              <a:rPr lang="en-US" sz="3200" b="1" dirty="0">
                <a:latin typeface="Helvetica" pitchFamily="2" charset="0"/>
              </a:rPr>
              <a:t>Change the Culture and Work on the Pipeline </a:t>
            </a:r>
          </a:p>
        </p:txBody>
      </p:sp>
      <p:pic>
        <p:nvPicPr>
          <p:cNvPr id="6" name="Content Placeholder 5" descr="A diagram of a medical program&#10;&#10;Description automatically generated with medium confidence">
            <a:extLst>
              <a:ext uri="{FF2B5EF4-FFF2-40B4-BE49-F238E27FC236}">
                <a16:creationId xmlns:a16="http://schemas.microsoft.com/office/drawing/2014/main" id="{B69D9773-B5C4-5CD8-5AD6-ADDC87CED7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30" y="2124634"/>
            <a:ext cx="6777318" cy="4733365"/>
          </a:xfrm>
        </p:spPr>
      </p:pic>
      <p:sp>
        <p:nvSpPr>
          <p:cNvPr id="7" name="TextBox 6">
            <a:extLst>
              <a:ext uri="{FF2B5EF4-FFF2-40B4-BE49-F238E27FC236}">
                <a16:creationId xmlns:a16="http://schemas.microsoft.com/office/drawing/2014/main" id="{24F815A7-E399-2F34-A10A-C454CF58AFD3}"/>
              </a:ext>
            </a:extLst>
          </p:cNvPr>
          <p:cNvSpPr txBox="1"/>
          <p:nvPr/>
        </p:nvSpPr>
        <p:spPr>
          <a:xfrm>
            <a:off x="8086338" y="1825159"/>
            <a:ext cx="2968761"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Helvetica" pitchFamily="2" charset="0"/>
                <a:ea typeface="+mn-ea"/>
                <a:cs typeface="+mn-cs"/>
              </a:rPr>
              <a:t>Dean’s Scholars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5F88CC8B-8927-667E-9D45-72A566976CAB}"/>
              </a:ext>
            </a:extLst>
          </p:cNvPr>
          <p:cNvSpPr txBox="1"/>
          <p:nvPr/>
        </p:nvSpPr>
        <p:spPr>
          <a:xfrm>
            <a:off x="1462369" y="1825159"/>
            <a:ext cx="61520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Helvetica" pitchFamily="2" charset="0"/>
                <a:ea typeface="+mn-ea"/>
                <a:cs typeface="+mn-cs"/>
              </a:rPr>
              <a:t>Presidential Scholars</a:t>
            </a:r>
          </a:p>
        </p:txBody>
      </p:sp>
      <p:sp>
        <p:nvSpPr>
          <p:cNvPr id="10" name="TextBox 9">
            <a:extLst>
              <a:ext uri="{FF2B5EF4-FFF2-40B4-BE49-F238E27FC236}">
                <a16:creationId xmlns:a16="http://schemas.microsoft.com/office/drawing/2014/main" id="{C179C8A1-5D81-AED5-51C1-F27FD8DAC16C}"/>
              </a:ext>
            </a:extLst>
          </p:cNvPr>
          <p:cNvSpPr txBox="1"/>
          <p:nvPr/>
        </p:nvSpPr>
        <p:spPr>
          <a:xfrm>
            <a:off x="6871448" y="2506425"/>
            <a:ext cx="5398542"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Complete the Certificate in Clinical Investigational Sciences between med school years three and four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Write and defend a research thesis to fulfill the requirements for an interdisciplinary Master of Science degree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Required to attend the PD Core C&amp;T research competency seminar and workshop series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pitchFamily="2" charset="0"/>
                <a:ea typeface="+mn-ea"/>
                <a:cs typeface="+mn-cs"/>
              </a:rPr>
              <a:t>Trainees must develop an i</a:t>
            </a:r>
            <a:r>
              <a:rPr kumimoji="0" lang="en-US" sz="1800" b="0" i="0" u="none" strike="noStrike" kern="1200" cap="none" spc="0" normalizeH="0" baseline="0" noProof="0" dirty="0">
                <a:ln>
                  <a:noFill/>
                </a:ln>
                <a:solidFill>
                  <a:srgbClr val="212529"/>
                </a:solidFill>
                <a:effectLst/>
                <a:uLnTx/>
                <a:uFillTx/>
                <a:latin typeface="Helvetica" pitchFamily="2" charset="0"/>
                <a:ea typeface="+mn-ea"/>
                <a:cs typeface="+mn-cs"/>
              </a:rPr>
              <a:t>ndividual development plan (IDP) to plan a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12529"/>
                </a:solidFill>
                <a:effectLst/>
                <a:uLnTx/>
                <a:uFillTx/>
                <a:latin typeface="Helvetica" pitchFamily="2" charset="0"/>
                <a:ea typeface="+mn-ea"/>
                <a:cs typeface="+mn-cs"/>
              </a:rPr>
              <a:t>professional development and to facilitate communication between mentees and mentors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3814294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0657"/>
          <a:stretch/>
        </p:blipFill>
        <p:spPr>
          <a:xfrm>
            <a:off x="-186047" y="-83682"/>
            <a:ext cx="1947620" cy="1043713"/>
          </a:xfrm>
          <a:prstGeom prst="rect">
            <a:avLst/>
          </a:prstGeom>
        </p:spPr>
      </p:pic>
      <p:sp>
        <p:nvSpPr>
          <p:cNvPr id="4" name="TextBox 3">
            <a:extLst>
              <a:ext uri="{FF2B5EF4-FFF2-40B4-BE49-F238E27FC236}">
                <a16:creationId xmlns:a16="http://schemas.microsoft.com/office/drawing/2014/main" id="{E22C6F6C-9A61-4AAC-BBF3-0A921925AD1B}"/>
              </a:ext>
            </a:extLst>
          </p:cNvPr>
          <p:cNvSpPr txBox="1"/>
          <p:nvPr/>
        </p:nvSpPr>
        <p:spPr>
          <a:xfrm>
            <a:off x="1666570" y="115008"/>
            <a:ext cx="4710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LOUISVILLE CLINICAL AND TRANSLATIONAL RESEARCH CENTER</a:t>
            </a:r>
          </a:p>
        </p:txBody>
      </p:sp>
      <p:cxnSp>
        <p:nvCxnSpPr>
          <p:cNvPr id="11" name="Straight Connector 10">
            <a:extLst>
              <a:ext uri="{FF2B5EF4-FFF2-40B4-BE49-F238E27FC236}">
                <a16:creationId xmlns:a16="http://schemas.microsoft.com/office/drawing/2014/main" id="{37D25AEF-8308-CA5A-07F5-42F91BE087FF}"/>
              </a:ext>
            </a:extLst>
          </p:cNvPr>
          <p:cNvCxnSpPr>
            <a:cxnSpLocks/>
          </p:cNvCxnSpPr>
          <p:nvPr/>
        </p:nvCxnSpPr>
        <p:spPr>
          <a:xfrm flipH="1">
            <a:off x="0" y="1638794"/>
            <a:ext cx="121920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B7EE011-951D-AB02-02BF-D75A7B038225}"/>
              </a:ext>
            </a:extLst>
          </p:cNvPr>
          <p:cNvSpPr txBox="1"/>
          <p:nvPr/>
        </p:nvSpPr>
        <p:spPr>
          <a:xfrm>
            <a:off x="0" y="967871"/>
            <a:ext cx="1168300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pitchFamily="2" charset="0"/>
                <a:ea typeface="+mn-ea"/>
                <a:cs typeface="+mn-cs"/>
              </a:rPr>
              <a:t>Research Design, Compliance, and Data Management 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diagram of a project&#10;&#10;Description automatically generated">
            <a:extLst>
              <a:ext uri="{FF2B5EF4-FFF2-40B4-BE49-F238E27FC236}">
                <a16:creationId xmlns:a16="http://schemas.microsoft.com/office/drawing/2014/main" id="{83588203-73E6-4971-FF70-9B3B686D4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906" y="2231189"/>
            <a:ext cx="5237424" cy="4243454"/>
          </a:xfrm>
          <a:prstGeom prst="rect">
            <a:avLst/>
          </a:prstGeom>
        </p:spPr>
      </p:pic>
      <p:pic>
        <p:nvPicPr>
          <p:cNvPr id="8" name="Picture 7" descr="A diagram of a research process&#10;&#10;Description automatically generated">
            <a:extLst>
              <a:ext uri="{FF2B5EF4-FFF2-40B4-BE49-F238E27FC236}">
                <a16:creationId xmlns:a16="http://schemas.microsoft.com/office/drawing/2014/main" id="{FEE3FC4F-B1F8-EC35-02EE-A2237AAB1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62840"/>
            <a:ext cx="6827906" cy="4780152"/>
          </a:xfrm>
          <a:prstGeom prst="rect">
            <a:avLst/>
          </a:prstGeom>
        </p:spPr>
      </p:pic>
    </p:spTree>
    <p:extLst>
      <p:ext uri="{BB962C8B-B14F-4D97-AF65-F5344CB8AC3E}">
        <p14:creationId xmlns:p14="http://schemas.microsoft.com/office/powerpoint/2010/main" val="2939057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0657"/>
          <a:stretch/>
        </p:blipFill>
        <p:spPr>
          <a:xfrm>
            <a:off x="-186047" y="-83682"/>
            <a:ext cx="1947620" cy="1043713"/>
          </a:xfrm>
          <a:prstGeom prst="rect">
            <a:avLst/>
          </a:prstGeom>
        </p:spPr>
      </p:pic>
      <p:sp>
        <p:nvSpPr>
          <p:cNvPr id="4" name="TextBox 3">
            <a:extLst>
              <a:ext uri="{FF2B5EF4-FFF2-40B4-BE49-F238E27FC236}">
                <a16:creationId xmlns:a16="http://schemas.microsoft.com/office/drawing/2014/main" id="{E22C6F6C-9A61-4AAC-BBF3-0A921925AD1B}"/>
              </a:ext>
            </a:extLst>
          </p:cNvPr>
          <p:cNvSpPr txBox="1"/>
          <p:nvPr/>
        </p:nvSpPr>
        <p:spPr>
          <a:xfrm>
            <a:off x="1666570" y="115008"/>
            <a:ext cx="47104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LOUISVILLE CLINICAL AND TRANSLATIONAL RESEARCH CENTER</a:t>
            </a:r>
          </a:p>
        </p:txBody>
      </p:sp>
      <p:cxnSp>
        <p:nvCxnSpPr>
          <p:cNvPr id="11" name="Straight Connector 10">
            <a:extLst>
              <a:ext uri="{FF2B5EF4-FFF2-40B4-BE49-F238E27FC236}">
                <a16:creationId xmlns:a16="http://schemas.microsoft.com/office/drawing/2014/main" id="{37D25AEF-8308-CA5A-07F5-42F91BE087FF}"/>
              </a:ext>
            </a:extLst>
          </p:cNvPr>
          <p:cNvCxnSpPr>
            <a:cxnSpLocks/>
          </p:cNvCxnSpPr>
          <p:nvPr/>
        </p:nvCxnSpPr>
        <p:spPr>
          <a:xfrm flipH="1">
            <a:off x="0" y="1638794"/>
            <a:ext cx="121920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84694F5-88C1-2D01-7486-D12A5AA16359}"/>
              </a:ext>
            </a:extLst>
          </p:cNvPr>
          <p:cNvSpPr txBox="1"/>
          <p:nvPr/>
        </p:nvSpPr>
        <p:spPr>
          <a:xfrm>
            <a:off x="92766" y="1000157"/>
            <a:ext cx="8815234"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pitchFamily="2" charset="0"/>
                <a:ea typeface="+mn-ea"/>
                <a:cs typeface="+mn-cs"/>
              </a:rPr>
              <a:t>Community Engagement and Outreach 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CBA91D87-F2CD-95B3-4401-BB20441972C7}"/>
              </a:ext>
            </a:extLst>
          </p:cNvPr>
          <p:cNvSpPr txBox="1"/>
          <p:nvPr/>
        </p:nvSpPr>
        <p:spPr>
          <a:xfrm>
            <a:off x="192157" y="4059211"/>
            <a:ext cx="11807686" cy="258532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Promote understanding of community health/research needs and disseminate knowledge, health research education, and share C&amp;T research and resources with target communities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Develop and support community-led and clinical investigator-initiated community-based participatory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40679735-419A-0C5A-A2C9-DE9638636A50}"/>
              </a:ext>
            </a:extLst>
          </p:cNvPr>
          <p:cNvSpPr txBox="1"/>
          <p:nvPr/>
        </p:nvSpPr>
        <p:spPr>
          <a:xfrm>
            <a:off x="92766" y="1821798"/>
            <a:ext cx="11703589"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Goal: </a:t>
            </a: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improve the overall health and well-being of Kentuckians by raising awareness of community health research needs and improving access to relevant research studies and data, while addressing the needs of at-risk subgroups, including health education, health literacy, and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pitchFamily="2" charset="0"/>
                <a:ea typeface="+mn-ea"/>
                <a:cs typeface="+mn-cs"/>
              </a:rPr>
              <a:t>Specific Aims:</a:t>
            </a:r>
          </a:p>
        </p:txBody>
      </p:sp>
    </p:spTree>
    <p:extLst>
      <p:ext uri="{BB962C8B-B14F-4D97-AF65-F5344CB8AC3E}">
        <p14:creationId xmlns:p14="http://schemas.microsoft.com/office/powerpoint/2010/main" val="1121085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840D-3D3F-B36B-DA9D-F8E68EC5AAF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E627B75-FF61-1A16-511C-D9C2C232690D}"/>
              </a:ext>
            </a:extLst>
          </p:cNvPr>
          <p:cNvSpPr>
            <a:spLocks noGrp="1"/>
          </p:cNvSpPr>
          <p:nvPr>
            <p:ph idx="1"/>
          </p:nvPr>
        </p:nvSpPr>
        <p:spPr/>
        <p:txBody>
          <a:bodyPr/>
          <a:lstStyle/>
          <a:p>
            <a:r>
              <a:rPr lang="en-US" dirty="0"/>
              <a:t>Introduction to CIEHS and the TRSC (Cave)</a:t>
            </a:r>
          </a:p>
          <a:p>
            <a:r>
              <a:rPr lang="en-US" dirty="0"/>
              <a:t>Overview of TRSC’s Basic Science Research Services (Cave)</a:t>
            </a:r>
          </a:p>
          <a:p>
            <a:r>
              <a:rPr lang="en-US" dirty="0"/>
              <a:t>Animal Phenotyping and Histology (Cave)</a:t>
            </a:r>
          </a:p>
          <a:p>
            <a:r>
              <a:rPr lang="en-US" dirty="0"/>
              <a:t>Animal Inhalation Exposure Facilities (Conklin)</a:t>
            </a:r>
          </a:p>
          <a:p>
            <a:r>
              <a:rPr lang="en-US" dirty="0"/>
              <a:t>Animal Pathogen Exposure Facilities (Palmer)</a:t>
            </a:r>
          </a:p>
          <a:p>
            <a:r>
              <a:rPr lang="en-US" dirty="0"/>
              <a:t>Update on CTR-D (Huang)</a:t>
            </a:r>
          </a:p>
        </p:txBody>
      </p:sp>
      <p:sp>
        <p:nvSpPr>
          <p:cNvPr id="4" name="Footer Placeholder 3">
            <a:extLst>
              <a:ext uri="{FF2B5EF4-FFF2-40B4-BE49-F238E27FC236}">
                <a16:creationId xmlns:a16="http://schemas.microsoft.com/office/drawing/2014/main" id="{2D443FCC-AEE2-936F-7F93-F10D7AE62073}"/>
              </a:ext>
            </a:extLst>
          </p:cNvPr>
          <p:cNvSpPr>
            <a:spLocks noGrp="1"/>
          </p:cNvSpPr>
          <p:nvPr>
            <p:ph type="ftr" sz="quarter" idx="11"/>
          </p:nvPr>
        </p:nvSpPr>
        <p:spPr/>
        <p:txBody>
          <a:bodyPr/>
          <a:lstStyle/>
          <a:p>
            <a:r>
              <a:rPr lang="en-US" dirty="0"/>
              <a:t>https://Louisville.edu/ciehs</a:t>
            </a:r>
          </a:p>
        </p:txBody>
      </p:sp>
      <p:pic>
        <p:nvPicPr>
          <p:cNvPr id="7" name="Picture 6" descr="A person in a suit sitting at a counter&#10;&#10;Description automatically generated">
            <a:extLst>
              <a:ext uri="{FF2B5EF4-FFF2-40B4-BE49-F238E27FC236}">
                <a16:creationId xmlns:a16="http://schemas.microsoft.com/office/drawing/2014/main" id="{963F0277-77A8-B126-1335-C73B483B4A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5538" y="0"/>
            <a:ext cx="1425123" cy="1658354"/>
          </a:xfrm>
          <a:prstGeom prst="rect">
            <a:avLst/>
          </a:prstGeom>
          <a:noFill/>
          <a:ln>
            <a:noFill/>
          </a:ln>
        </p:spPr>
      </p:pic>
    </p:spTree>
    <p:extLst>
      <p:ext uri="{BB962C8B-B14F-4D97-AF65-F5344CB8AC3E}">
        <p14:creationId xmlns:p14="http://schemas.microsoft.com/office/powerpoint/2010/main" val="4239023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37DE-C298-E565-503A-9B95A42168FE}"/>
              </a:ext>
            </a:extLst>
          </p:cNvPr>
          <p:cNvSpPr>
            <a:spLocks noGrp="1"/>
          </p:cNvSpPr>
          <p:nvPr>
            <p:ph type="title"/>
          </p:nvPr>
        </p:nvSpPr>
        <p:spPr/>
        <p:txBody>
          <a:bodyPr/>
          <a:lstStyle/>
          <a:p>
            <a:r>
              <a:rPr lang="en-US" dirty="0"/>
              <a:t>Thank you	</a:t>
            </a:r>
          </a:p>
        </p:txBody>
      </p:sp>
      <p:sp>
        <p:nvSpPr>
          <p:cNvPr id="3" name="Content Placeholder 2">
            <a:extLst>
              <a:ext uri="{FF2B5EF4-FFF2-40B4-BE49-F238E27FC236}">
                <a16:creationId xmlns:a16="http://schemas.microsoft.com/office/drawing/2014/main" id="{AA326ECA-6C1F-CC6E-5AAF-F63BD1977064}"/>
              </a:ext>
            </a:extLst>
          </p:cNvPr>
          <p:cNvSpPr>
            <a:spLocks noGrp="1"/>
          </p:cNvSpPr>
          <p:nvPr>
            <p:ph idx="1"/>
          </p:nvPr>
        </p:nvSpPr>
        <p:spPr/>
        <p:txBody>
          <a:bodyPr/>
          <a:lstStyle/>
          <a:p>
            <a:r>
              <a:rPr lang="en-US" dirty="0"/>
              <a:t>Questions</a:t>
            </a:r>
          </a:p>
          <a:p>
            <a:r>
              <a:rPr lang="en-US" dirty="0"/>
              <a:t>Contact info: ihsfc@louisville.edu</a:t>
            </a:r>
          </a:p>
        </p:txBody>
      </p:sp>
      <p:sp>
        <p:nvSpPr>
          <p:cNvPr id="4" name="Footer Placeholder 3">
            <a:extLst>
              <a:ext uri="{FF2B5EF4-FFF2-40B4-BE49-F238E27FC236}">
                <a16:creationId xmlns:a16="http://schemas.microsoft.com/office/drawing/2014/main" id="{C69764E6-55D1-F2E9-0034-2CA018636289}"/>
              </a:ext>
            </a:extLst>
          </p:cNvPr>
          <p:cNvSpPr>
            <a:spLocks noGrp="1"/>
          </p:cNvSpPr>
          <p:nvPr>
            <p:ph type="ftr" sz="quarter" idx="11"/>
          </p:nvPr>
        </p:nvSpPr>
        <p:spPr/>
        <p:txBody>
          <a:bodyPr/>
          <a:lstStyle/>
          <a:p>
            <a:r>
              <a:rPr lang="en-US" dirty="0"/>
              <a:t>https://Louisville.edu/ciehs</a:t>
            </a:r>
          </a:p>
        </p:txBody>
      </p:sp>
      <p:pic>
        <p:nvPicPr>
          <p:cNvPr id="5" name="Picture 4"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D6811AAF-9143-927F-3049-B1A4CF7F51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0294" y="0"/>
            <a:ext cx="1781706" cy="1542541"/>
          </a:xfrm>
          <a:prstGeom prst="rect">
            <a:avLst/>
          </a:prstGeom>
          <a:noFill/>
          <a:ln>
            <a:noFill/>
          </a:ln>
        </p:spPr>
      </p:pic>
    </p:spTree>
    <p:extLst>
      <p:ext uri="{BB962C8B-B14F-4D97-AF65-F5344CB8AC3E}">
        <p14:creationId xmlns:p14="http://schemas.microsoft.com/office/powerpoint/2010/main" val="1522681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58CF-326A-871B-CF03-D8F5F6E4B302}"/>
              </a:ext>
            </a:extLst>
          </p:cNvPr>
          <p:cNvSpPr>
            <a:spLocks noGrp="1"/>
          </p:cNvSpPr>
          <p:nvPr>
            <p:ph type="title"/>
          </p:nvPr>
        </p:nvSpPr>
        <p:spPr/>
        <p:txBody>
          <a:bodyPr/>
          <a:lstStyle/>
          <a:p>
            <a:r>
              <a:rPr lang="en-US" dirty="0"/>
              <a:t>Introduction to TRSC - Specific Aims </a:t>
            </a:r>
          </a:p>
        </p:txBody>
      </p:sp>
      <p:sp>
        <p:nvSpPr>
          <p:cNvPr id="3" name="Content Placeholder 2">
            <a:extLst>
              <a:ext uri="{FF2B5EF4-FFF2-40B4-BE49-F238E27FC236}">
                <a16:creationId xmlns:a16="http://schemas.microsoft.com/office/drawing/2014/main" id="{D4757CEC-5DEB-88A5-E33D-AA823231B217}"/>
              </a:ext>
            </a:extLst>
          </p:cNvPr>
          <p:cNvSpPr>
            <a:spLocks noGrp="1"/>
          </p:cNvSpPr>
          <p:nvPr>
            <p:ph idx="1"/>
          </p:nvPr>
        </p:nvSpPr>
        <p:spPr>
          <a:xfrm>
            <a:off x="231563" y="1854913"/>
            <a:ext cx="11896641" cy="4914482"/>
          </a:xfrm>
        </p:spPr>
        <p:txBody>
          <a:bodyPr>
            <a:normAutofit fontScale="92500" lnSpcReduction="10000"/>
          </a:bodyPr>
          <a:lstStyle/>
          <a:p>
            <a:pPr marL="457200" indent="-457200">
              <a:spcBef>
                <a:spcPts val="0"/>
              </a:spcBef>
              <a:buFont typeface="+mj-lt"/>
              <a:buAutoNum type="arabicParenR"/>
            </a:pPr>
            <a:r>
              <a:rPr lang="en-US" sz="2400" b="1" dirty="0">
                <a:effectLst/>
                <a:latin typeface="+mj-lt"/>
              </a:rPr>
              <a:t>Recruit and engage investigators to translational environmental health science research. </a:t>
            </a:r>
            <a:r>
              <a:rPr lang="en-US" sz="2400" dirty="0">
                <a:effectLst/>
                <a:latin typeface="+mj-lt"/>
              </a:rPr>
              <a:t>(inclusive of this TRSC seminar series)</a:t>
            </a:r>
          </a:p>
          <a:p>
            <a:pPr marL="457200" indent="-457200">
              <a:spcBef>
                <a:spcPts val="0"/>
              </a:spcBef>
              <a:buFont typeface="+mj-lt"/>
              <a:buAutoNum type="arabicParenR"/>
            </a:pPr>
            <a:endParaRPr lang="en-US" sz="1200" dirty="0">
              <a:effectLst/>
              <a:latin typeface="+mj-lt"/>
            </a:endParaRPr>
          </a:p>
          <a:p>
            <a:pPr marL="457200" indent="-457200">
              <a:spcBef>
                <a:spcPts val="0"/>
              </a:spcBef>
              <a:buFont typeface="+mj-lt"/>
              <a:buAutoNum type="arabicParenR"/>
            </a:pPr>
            <a:r>
              <a:rPr lang="en-US" sz="2400" b="1" dirty="0">
                <a:effectLst/>
                <a:latin typeface="+mj-lt"/>
              </a:rPr>
              <a:t>Enhance extramurally-funded EHS research projects and foster the development of new interdisciplinary Center research through </a:t>
            </a:r>
            <a:r>
              <a:rPr lang="en-US" sz="2400" b="1" u="sng" dirty="0">
                <a:effectLst/>
                <a:latin typeface="+mj-lt"/>
              </a:rPr>
              <a:t>intellectual support</a:t>
            </a:r>
            <a:r>
              <a:rPr lang="en-US" sz="2400" b="1" dirty="0">
                <a:effectLst/>
                <a:latin typeface="+mj-lt"/>
              </a:rPr>
              <a:t>, </a:t>
            </a:r>
            <a:r>
              <a:rPr lang="en-US" sz="2400" b="1" u="sng" dirty="0">
                <a:effectLst/>
                <a:latin typeface="+mj-lt"/>
              </a:rPr>
              <a:t>team science approaches</a:t>
            </a:r>
            <a:r>
              <a:rPr lang="en-US" sz="2400" b="1" dirty="0">
                <a:effectLst/>
                <a:latin typeface="+mj-lt"/>
              </a:rPr>
              <a:t>, and </a:t>
            </a:r>
            <a:r>
              <a:rPr lang="en-US" sz="2400" b="1" u="sng" dirty="0">
                <a:effectLst/>
                <a:latin typeface="+mj-lt"/>
              </a:rPr>
              <a:t>core utilization subsidies</a:t>
            </a:r>
            <a:r>
              <a:rPr lang="en-US" sz="2400" b="1" dirty="0">
                <a:effectLst/>
                <a:latin typeface="+mj-lt"/>
              </a:rPr>
              <a:t>. </a:t>
            </a:r>
          </a:p>
          <a:p>
            <a:pPr marL="457200" indent="-457200">
              <a:spcBef>
                <a:spcPts val="0"/>
              </a:spcBef>
              <a:buFont typeface="+mj-lt"/>
              <a:buAutoNum type="arabicParenR"/>
            </a:pPr>
            <a:endParaRPr lang="en-US" sz="2400" b="1" dirty="0">
              <a:effectLst/>
              <a:latin typeface="+mj-lt"/>
            </a:endParaRPr>
          </a:p>
          <a:p>
            <a:pPr marL="457200" indent="-457200">
              <a:spcBef>
                <a:spcPts val="0"/>
              </a:spcBef>
              <a:buFont typeface="+mj-lt"/>
              <a:buAutoNum type="arabicParenR"/>
            </a:pPr>
            <a:endParaRPr lang="en-US" sz="2400" b="1" dirty="0">
              <a:effectLst/>
              <a:latin typeface="+mj-lt"/>
            </a:endParaRPr>
          </a:p>
          <a:p>
            <a:pPr marL="457200" indent="-457200">
              <a:spcBef>
                <a:spcPts val="0"/>
              </a:spcBef>
              <a:buFont typeface="+mj-lt"/>
              <a:buAutoNum type="arabicParenR"/>
            </a:pPr>
            <a:endParaRPr lang="en-US" sz="2400" b="1" dirty="0">
              <a:effectLst/>
              <a:latin typeface="+mj-lt"/>
            </a:endParaRPr>
          </a:p>
          <a:p>
            <a:pPr marL="457200" indent="-457200">
              <a:spcBef>
                <a:spcPts val="0"/>
              </a:spcBef>
              <a:buFont typeface="+mj-lt"/>
              <a:buAutoNum type="arabicParenR"/>
            </a:pPr>
            <a:endParaRPr lang="en-US" sz="2400" b="1" dirty="0">
              <a:latin typeface="+mj-lt"/>
            </a:endParaRPr>
          </a:p>
          <a:p>
            <a:pPr marL="457200" indent="-457200">
              <a:spcBef>
                <a:spcPts val="0"/>
              </a:spcBef>
              <a:buFont typeface="+mj-lt"/>
              <a:buAutoNum type="arabicParenR"/>
            </a:pPr>
            <a:endParaRPr lang="en-US" sz="2400" b="1" dirty="0">
              <a:effectLst/>
              <a:latin typeface="+mj-lt"/>
            </a:endParaRPr>
          </a:p>
          <a:p>
            <a:pPr marL="457200" indent="-457200">
              <a:spcBef>
                <a:spcPts val="0"/>
              </a:spcBef>
              <a:buFont typeface="+mj-lt"/>
              <a:buAutoNum type="arabicParenR"/>
            </a:pPr>
            <a:endParaRPr lang="en-US" sz="2400" b="1" dirty="0">
              <a:effectLst/>
              <a:latin typeface="+mj-lt"/>
            </a:endParaRPr>
          </a:p>
          <a:p>
            <a:pPr marL="457200" indent="-457200">
              <a:spcBef>
                <a:spcPts val="0"/>
              </a:spcBef>
              <a:buFont typeface="+mj-lt"/>
              <a:buAutoNum type="arabicParenR"/>
            </a:pPr>
            <a:endParaRPr lang="en-US" sz="2400" b="1" dirty="0">
              <a:latin typeface="+mj-lt"/>
            </a:endParaRPr>
          </a:p>
          <a:p>
            <a:pPr marL="457200" indent="-457200">
              <a:spcBef>
                <a:spcPts val="0"/>
              </a:spcBef>
              <a:buFont typeface="+mj-lt"/>
              <a:buAutoNum type="arabicParenR"/>
            </a:pPr>
            <a:endParaRPr lang="en-US" sz="2400" b="1" dirty="0">
              <a:effectLst/>
              <a:latin typeface="+mj-lt"/>
            </a:endParaRPr>
          </a:p>
          <a:p>
            <a:pPr marL="0" indent="0">
              <a:spcBef>
                <a:spcPts val="0"/>
              </a:spcBef>
              <a:buNone/>
            </a:pPr>
            <a:endParaRPr lang="en-US" sz="2400" b="1" dirty="0">
              <a:effectLst/>
              <a:latin typeface="+mj-lt"/>
            </a:endParaRPr>
          </a:p>
          <a:p>
            <a:pPr marL="0" indent="0">
              <a:spcBef>
                <a:spcPts val="0"/>
              </a:spcBef>
              <a:buNone/>
            </a:pPr>
            <a:endParaRPr lang="en-US" sz="1200" b="1" dirty="0">
              <a:effectLst/>
              <a:latin typeface="+mj-lt"/>
            </a:endParaRPr>
          </a:p>
          <a:p>
            <a:pPr marL="0" indent="0">
              <a:spcBef>
                <a:spcPts val="0"/>
              </a:spcBef>
              <a:buNone/>
            </a:pPr>
            <a:r>
              <a:rPr lang="en-US" sz="2400" b="1" dirty="0">
                <a:effectLst/>
                <a:latin typeface="+mj-lt"/>
              </a:rPr>
              <a:t>3)  </a:t>
            </a:r>
            <a:r>
              <a:rPr lang="en-US" sz="2400" b="1" i="1" u="sng" dirty="0">
                <a:effectLst/>
                <a:latin typeface="+mj-lt"/>
              </a:rPr>
              <a:t>Provide access to services and resources that foster integrated and translational  </a:t>
            </a:r>
          </a:p>
          <a:p>
            <a:pPr marL="0" indent="0">
              <a:spcBef>
                <a:spcPts val="0"/>
              </a:spcBef>
              <a:buNone/>
            </a:pPr>
            <a:r>
              <a:rPr lang="en-US" sz="2400" b="1" dirty="0">
                <a:latin typeface="+mj-lt"/>
              </a:rPr>
              <a:t>     </a:t>
            </a:r>
            <a:r>
              <a:rPr lang="en-US" sz="2400" b="1" i="1" u="sng" dirty="0">
                <a:effectLst/>
                <a:latin typeface="+mj-lt"/>
              </a:rPr>
              <a:t>research </a:t>
            </a:r>
            <a:r>
              <a:rPr lang="en-US" sz="2400" b="1" dirty="0">
                <a:effectLst/>
                <a:latin typeface="+mj-lt"/>
              </a:rPr>
              <a:t>and manage TRSC operations. </a:t>
            </a:r>
          </a:p>
        </p:txBody>
      </p:sp>
      <p:pic>
        <p:nvPicPr>
          <p:cNvPr id="5" name="Picture 4"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C3B2E0B1-E45E-8F89-34C0-C5AFFF9C15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0294" y="0"/>
            <a:ext cx="1781706" cy="1542541"/>
          </a:xfrm>
          <a:prstGeom prst="rect">
            <a:avLst/>
          </a:prstGeom>
          <a:noFill/>
          <a:ln>
            <a:noFill/>
          </a:ln>
        </p:spPr>
      </p:pic>
      <p:pic>
        <p:nvPicPr>
          <p:cNvPr id="8" name="Content Placeholder 7" descr="A table with text on it&#10;&#10;Description automatically generated">
            <a:extLst>
              <a:ext uri="{FF2B5EF4-FFF2-40B4-BE49-F238E27FC236}">
                <a16:creationId xmlns:a16="http://schemas.microsoft.com/office/drawing/2014/main" id="{7A21E8AC-F5C2-326A-86E6-6C0EAF469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088" y="3204741"/>
            <a:ext cx="3267741" cy="2704392"/>
          </a:xfrm>
          <a:prstGeom prst="rect">
            <a:avLst/>
          </a:prstGeom>
        </p:spPr>
      </p:pic>
      <p:pic>
        <p:nvPicPr>
          <p:cNvPr id="7" name="Picture 6">
            <a:extLst>
              <a:ext uri="{FF2B5EF4-FFF2-40B4-BE49-F238E27FC236}">
                <a16:creationId xmlns:a16="http://schemas.microsoft.com/office/drawing/2014/main" id="{0DB1ABF8-F5DB-3E27-5960-E773E11991F0}"/>
              </a:ext>
            </a:extLst>
          </p:cNvPr>
          <p:cNvPicPr>
            <a:picLocks noChangeAspect="1"/>
          </p:cNvPicPr>
          <p:nvPr/>
        </p:nvPicPr>
        <p:blipFill rotWithShape="1">
          <a:blip r:embed="rId4"/>
          <a:srcRect l="6109" t="1417" r="3364" b="44203"/>
          <a:stretch/>
        </p:blipFill>
        <p:spPr>
          <a:xfrm>
            <a:off x="2920409" y="3485707"/>
            <a:ext cx="2225753" cy="2255874"/>
          </a:xfrm>
          <a:prstGeom prst="rect">
            <a:avLst/>
          </a:prstGeom>
        </p:spPr>
      </p:pic>
    </p:spTree>
    <p:extLst>
      <p:ext uri="{BB962C8B-B14F-4D97-AF65-F5344CB8AC3E}">
        <p14:creationId xmlns:p14="http://schemas.microsoft.com/office/powerpoint/2010/main" val="240564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9CB3-53B7-1E9C-B298-59DFAA7EA288}"/>
              </a:ext>
            </a:extLst>
          </p:cNvPr>
          <p:cNvSpPr>
            <a:spLocks noGrp="1"/>
          </p:cNvSpPr>
          <p:nvPr>
            <p:ph type="title"/>
          </p:nvPr>
        </p:nvSpPr>
        <p:spPr/>
        <p:txBody>
          <a:bodyPr/>
          <a:lstStyle/>
          <a:p>
            <a:r>
              <a:rPr lang="en-US" dirty="0"/>
              <a:t>Introduction to the TRSC</a:t>
            </a:r>
          </a:p>
        </p:txBody>
      </p:sp>
      <p:sp>
        <p:nvSpPr>
          <p:cNvPr id="3" name="Content Placeholder 2">
            <a:extLst>
              <a:ext uri="{FF2B5EF4-FFF2-40B4-BE49-F238E27FC236}">
                <a16:creationId xmlns:a16="http://schemas.microsoft.com/office/drawing/2014/main" id="{BAE07328-9969-43C8-6276-49F64979109A}"/>
              </a:ext>
            </a:extLst>
          </p:cNvPr>
          <p:cNvSpPr>
            <a:spLocks noGrp="1"/>
          </p:cNvSpPr>
          <p:nvPr>
            <p:ph idx="1"/>
          </p:nvPr>
        </p:nvSpPr>
        <p:spPr>
          <a:xfrm>
            <a:off x="242777" y="1829981"/>
            <a:ext cx="9403150" cy="4939414"/>
          </a:xfrm>
        </p:spPr>
        <p:txBody>
          <a:bodyPr>
            <a:normAutofit/>
          </a:bodyPr>
          <a:lstStyle/>
          <a:p>
            <a:r>
              <a:rPr lang="en-US" sz="2000" kern="0" dirty="0">
                <a:effectLst/>
                <a:latin typeface="Arial" panose="020B0604020202020204" pitchFamily="34" charset="0"/>
                <a:ea typeface="Arial" panose="020B0604020202020204" pitchFamily="34" charset="0"/>
              </a:rPr>
              <a:t>TRSC continues to build on its previous success in facilitating translation of research, using funding renewal to further expand, connect, and streamline our efforts using the </a:t>
            </a:r>
            <a:r>
              <a:rPr lang="en-US" sz="2000" b="1" kern="0" dirty="0">
                <a:effectLst/>
                <a:latin typeface="Arial" panose="020B0604020202020204" pitchFamily="34" charset="0"/>
                <a:ea typeface="Arial" panose="020B0604020202020204" pitchFamily="34" charset="0"/>
              </a:rPr>
              <a:t>NIEHS Translational Research Framework </a:t>
            </a:r>
            <a:r>
              <a:rPr lang="en-US" sz="2000" kern="0" dirty="0">
                <a:effectLst/>
                <a:latin typeface="Arial" panose="020B0604020202020204" pitchFamily="34" charset="0"/>
                <a:ea typeface="Arial" panose="020B0604020202020204" pitchFamily="34" charset="0"/>
              </a:rPr>
              <a:t>(TRF) as a guide.</a:t>
            </a:r>
            <a:r>
              <a:rPr lang="en-US" sz="2000" dirty="0">
                <a:effectLst/>
                <a:latin typeface="Arial" panose="020B0604020202020204" pitchFamily="34" charset="0"/>
                <a:ea typeface="DengXian" panose="02010600030101010101" pitchFamily="2" charset="-122"/>
              </a:rPr>
              <a:t> </a:t>
            </a:r>
          </a:p>
          <a:p>
            <a:r>
              <a:rPr lang="en-US" sz="2000" kern="0" dirty="0">
                <a:effectLst/>
                <a:latin typeface="Arial" panose="020B0604020202020204" pitchFamily="34" charset="0"/>
                <a:ea typeface="Arial" panose="020B0604020202020204" pitchFamily="34" charset="0"/>
              </a:rPr>
              <a:t>TRSC provides infrastructure, integration, and financial support for research in four areas related to the elements of the NIEHS TRF where CIEHS has needs and expertise: </a:t>
            </a:r>
            <a:r>
              <a:rPr lang="en-US" sz="2000" b="1" kern="0" dirty="0">
                <a:effectLst/>
                <a:latin typeface="Arial" panose="020B0604020202020204" pitchFamily="34" charset="0"/>
                <a:ea typeface="Arial" panose="020B0604020202020204" pitchFamily="34" charset="0"/>
              </a:rPr>
              <a:t>Basic Science</a:t>
            </a:r>
            <a:r>
              <a:rPr lang="en-US" sz="2000" kern="0" dirty="0">
                <a:effectLst/>
                <a:latin typeface="Arial" panose="020B0604020202020204" pitchFamily="34" charset="0"/>
                <a:ea typeface="Arial" panose="020B0604020202020204" pitchFamily="34" charset="0"/>
              </a:rPr>
              <a:t>, </a:t>
            </a:r>
            <a:r>
              <a:rPr lang="en-US" sz="2000" b="1" kern="0" dirty="0">
                <a:effectLst/>
                <a:latin typeface="Arial" panose="020B0604020202020204" pitchFamily="34" charset="0"/>
                <a:ea typeface="Arial" panose="020B0604020202020204" pitchFamily="34" charset="0"/>
              </a:rPr>
              <a:t>Clinical Science</a:t>
            </a:r>
            <a:r>
              <a:rPr lang="en-US" sz="2000" kern="0" dirty="0">
                <a:effectLst/>
                <a:latin typeface="Arial" panose="020B0604020202020204" pitchFamily="34" charset="0"/>
                <a:ea typeface="Arial" panose="020B0604020202020204" pitchFamily="34" charset="0"/>
              </a:rPr>
              <a:t>, </a:t>
            </a:r>
            <a:r>
              <a:rPr lang="en-US" sz="2000" b="1" kern="0" dirty="0">
                <a:effectLst/>
                <a:latin typeface="Arial" panose="020B0604020202020204" pitchFamily="34" charset="0"/>
                <a:ea typeface="Arial" panose="020B0604020202020204" pitchFamily="34" charset="0"/>
              </a:rPr>
              <a:t>Geographic Information Sciences (GIS)</a:t>
            </a:r>
            <a:r>
              <a:rPr lang="en-US" sz="2000" kern="0" dirty="0">
                <a:effectLst/>
                <a:latin typeface="Arial" panose="020B0604020202020204" pitchFamily="34" charset="0"/>
                <a:ea typeface="Arial" panose="020B0604020202020204" pitchFamily="34" charset="0"/>
              </a:rPr>
              <a:t>,</a:t>
            </a:r>
            <a:r>
              <a:rPr lang="en-US" sz="2000" b="1" kern="0" dirty="0">
                <a:effectLst/>
                <a:latin typeface="Arial" panose="020B0604020202020204" pitchFamily="34" charset="0"/>
                <a:ea typeface="Arial" panose="020B0604020202020204" pitchFamily="34" charset="0"/>
              </a:rPr>
              <a:t> </a:t>
            </a:r>
            <a:r>
              <a:rPr lang="en-US" sz="2000" kern="0" dirty="0">
                <a:effectLst/>
                <a:latin typeface="Arial" panose="020B0604020202020204" pitchFamily="34" charset="0"/>
                <a:ea typeface="Arial" panose="020B0604020202020204" pitchFamily="34" charset="0"/>
              </a:rPr>
              <a:t>and </a:t>
            </a:r>
            <a:r>
              <a:rPr lang="en-US" sz="2000" b="1" kern="0" dirty="0">
                <a:effectLst/>
                <a:latin typeface="Arial" panose="020B0604020202020204" pitchFamily="34" charset="0"/>
                <a:ea typeface="Arial" panose="020B0604020202020204" pitchFamily="34" charset="0"/>
              </a:rPr>
              <a:t>Epidemiology &amp; Population Health (Fig. 2)</a:t>
            </a:r>
            <a:r>
              <a:rPr lang="en-US" sz="2000" kern="0" dirty="0">
                <a:effectLst/>
                <a:latin typeface="Arial" panose="020B0604020202020204" pitchFamily="34" charset="0"/>
                <a:ea typeface="Arial" panose="020B0604020202020204" pitchFamily="34" charset="0"/>
              </a:rPr>
              <a:t>. </a:t>
            </a:r>
          </a:p>
          <a:p>
            <a:r>
              <a:rPr lang="en-US" sz="2000" kern="0" dirty="0">
                <a:latin typeface="Arial" panose="020B0604020202020204" pitchFamily="34" charset="0"/>
                <a:ea typeface="Arial" panose="020B0604020202020204" pitchFamily="34" charset="0"/>
              </a:rPr>
              <a:t>TRSC strives to develop/support research projects                                                          which will involve at least two areas in </a:t>
            </a:r>
            <a:r>
              <a:rPr lang="en-US" sz="2000" b="1" kern="0" dirty="0">
                <a:latin typeface="Arial" panose="020B0604020202020204" pitchFamily="34" charset="0"/>
                <a:ea typeface="Arial" panose="020B0604020202020204" pitchFamily="34" charset="0"/>
              </a:rPr>
              <a:t>Fig. 2.  </a:t>
            </a:r>
            <a:endParaRPr lang="en-US" sz="2000" u="sng" kern="0" dirty="0">
              <a:effectLst/>
              <a:latin typeface="Arial" panose="020B0604020202020204" pitchFamily="34" charset="0"/>
              <a:ea typeface="Arial" panose="020B0604020202020204" pitchFamily="34" charset="0"/>
            </a:endParaRPr>
          </a:p>
          <a:p>
            <a:r>
              <a:rPr lang="en-US" sz="2000" kern="0" dirty="0">
                <a:latin typeface="Arial" panose="020B0604020202020204" pitchFamily="34" charset="0"/>
                <a:ea typeface="Arial" panose="020B0604020202020204" pitchFamily="34" charset="0"/>
              </a:rPr>
              <a:t>Earlier in</a:t>
            </a:r>
            <a:r>
              <a:rPr lang="en-US" sz="2000" kern="0" dirty="0">
                <a:effectLst/>
                <a:latin typeface="Arial" panose="020B0604020202020204" pitchFamily="34" charset="0"/>
                <a:ea typeface="Arial" panose="020B0604020202020204" pitchFamily="34" charset="0"/>
              </a:rPr>
              <a:t> 2024, Dr. Huang gave seminars on: </a:t>
            </a:r>
            <a:r>
              <a:rPr lang="en-US" sz="2000" b="1" kern="0" dirty="0">
                <a:effectLst/>
                <a:latin typeface="Arial" panose="020B0604020202020204" pitchFamily="34" charset="0"/>
                <a:ea typeface="Arial" panose="020B0604020202020204" pitchFamily="34" charset="0"/>
              </a:rPr>
              <a:t>TRSC                                              Overview</a:t>
            </a:r>
            <a:r>
              <a:rPr lang="en-US" sz="2000" kern="0" dirty="0">
                <a:effectLst/>
                <a:latin typeface="Arial" panose="020B0604020202020204" pitchFamily="34" charset="0"/>
                <a:ea typeface="Arial" panose="020B0604020202020204" pitchFamily="34" charset="0"/>
              </a:rPr>
              <a:t>; and </a:t>
            </a:r>
            <a:r>
              <a:rPr lang="en-US" sz="2000" b="1" kern="0" dirty="0">
                <a:latin typeface="Arial" panose="020B0604020202020204" pitchFamily="34" charset="0"/>
                <a:ea typeface="Arial" panose="020B0604020202020204" pitchFamily="34" charset="0"/>
              </a:rPr>
              <a:t>TRSC Clinical Research Services</a:t>
            </a:r>
            <a:r>
              <a:rPr lang="en-US" sz="2000" kern="0" dirty="0">
                <a:latin typeface="Arial" panose="020B0604020202020204" pitchFamily="34" charset="0"/>
                <a:ea typeface="Arial" panose="020B0604020202020204" pitchFamily="34" charset="0"/>
              </a:rPr>
              <a:t>.</a:t>
            </a:r>
          </a:p>
          <a:p>
            <a:r>
              <a:rPr lang="en-US" sz="2000" kern="0" dirty="0">
                <a:latin typeface="Arial" panose="020B0604020202020204" pitchFamily="34" charset="0"/>
                <a:ea typeface="Arial" panose="020B0604020202020204" pitchFamily="34" charset="0"/>
              </a:rPr>
              <a:t>Today we will focus on </a:t>
            </a:r>
            <a:r>
              <a:rPr lang="en-US" sz="2000" b="1" kern="0" dirty="0">
                <a:latin typeface="Arial" panose="020B0604020202020204" pitchFamily="34" charset="0"/>
                <a:ea typeface="Arial" panose="020B0604020202020204" pitchFamily="34" charset="0"/>
              </a:rPr>
              <a:t>TRSC Basic Science                                                                  Research Services</a:t>
            </a:r>
            <a:r>
              <a:rPr lang="en-US" sz="2000" kern="0" dirty="0">
                <a:latin typeface="Arial" panose="020B0604020202020204" pitchFamily="34" charset="0"/>
                <a:ea typeface="Arial" panose="020B0604020202020204" pitchFamily="34" charset="0"/>
              </a:rPr>
              <a:t> and provide a </a:t>
            </a:r>
            <a:r>
              <a:rPr lang="en-US" sz="2000" b="1" kern="0" dirty="0">
                <a:latin typeface="Arial" panose="020B0604020202020204" pitchFamily="34" charset="0"/>
                <a:ea typeface="Arial" panose="020B0604020202020204" pitchFamily="34" charset="0"/>
              </a:rPr>
              <a:t>CTR-D update                                                   </a:t>
            </a:r>
            <a:r>
              <a:rPr lang="en-US" sz="2000" kern="0" dirty="0">
                <a:latin typeface="Arial" panose="020B0604020202020204" pitchFamily="34" charset="0"/>
                <a:ea typeface="Arial" panose="020B0604020202020204" pitchFamily="34" charset="0"/>
              </a:rPr>
              <a:t>including its potential impact on clinical and                                                                 translational EHS research at UofL. </a:t>
            </a:r>
          </a:p>
        </p:txBody>
      </p:sp>
      <p:pic>
        <p:nvPicPr>
          <p:cNvPr id="5" name="Picture 4"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3E07B491-93AC-34F4-A3E6-D415A9A502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0294" y="0"/>
            <a:ext cx="1781706" cy="1542541"/>
          </a:xfrm>
          <a:prstGeom prst="rect">
            <a:avLst/>
          </a:prstGeom>
          <a:noFill/>
          <a:ln>
            <a:noFill/>
          </a:ln>
        </p:spPr>
      </p:pic>
      <p:pic>
        <p:nvPicPr>
          <p:cNvPr id="6" name="Picture 5">
            <a:extLst>
              <a:ext uri="{FF2B5EF4-FFF2-40B4-BE49-F238E27FC236}">
                <a16:creationId xmlns:a16="http://schemas.microsoft.com/office/drawing/2014/main" id="{123B9BFF-91B6-A507-807E-BBC633817B46}"/>
              </a:ext>
            </a:extLst>
          </p:cNvPr>
          <p:cNvPicPr>
            <a:picLocks noChangeAspect="1"/>
          </p:cNvPicPr>
          <p:nvPr/>
        </p:nvPicPr>
        <p:blipFill>
          <a:blip r:embed="rId3"/>
          <a:stretch>
            <a:fillRect/>
          </a:stretch>
        </p:blipFill>
        <p:spPr>
          <a:xfrm>
            <a:off x="9645927" y="2012068"/>
            <a:ext cx="2458684" cy="4575240"/>
          </a:xfrm>
          <a:prstGeom prst="rect">
            <a:avLst/>
          </a:prstGeom>
        </p:spPr>
      </p:pic>
      <p:pic>
        <p:nvPicPr>
          <p:cNvPr id="15" name="Picture 14">
            <a:extLst>
              <a:ext uri="{FF2B5EF4-FFF2-40B4-BE49-F238E27FC236}">
                <a16:creationId xmlns:a16="http://schemas.microsoft.com/office/drawing/2014/main" id="{5C89BE48-134C-FFDB-06A5-B1135ACF788B}"/>
              </a:ext>
            </a:extLst>
          </p:cNvPr>
          <p:cNvPicPr>
            <a:picLocks noChangeAspect="1"/>
          </p:cNvPicPr>
          <p:nvPr/>
        </p:nvPicPr>
        <p:blipFill rotWithShape="1">
          <a:blip r:embed="rId4"/>
          <a:srcRect l="60005" t="77286" r="1124"/>
          <a:stretch/>
        </p:blipFill>
        <p:spPr>
          <a:xfrm>
            <a:off x="6382812" y="4092919"/>
            <a:ext cx="3263115" cy="2494389"/>
          </a:xfrm>
          <a:prstGeom prst="rect">
            <a:avLst/>
          </a:prstGeom>
        </p:spPr>
      </p:pic>
    </p:spTree>
    <p:extLst>
      <p:ext uri="{BB962C8B-B14F-4D97-AF65-F5344CB8AC3E}">
        <p14:creationId xmlns:p14="http://schemas.microsoft.com/office/powerpoint/2010/main" val="207613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152E-C514-9646-A7FB-B0B501C6B981}"/>
              </a:ext>
            </a:extLst>
          </p:cNvPr>
          <p:cNvSpPr>
            <a:spLocks noGrp="1"/>
          </p:cNvSpPr>
          <p:nvPr>
            <p:ph type="title"/>
          </p:nvPr>
        </p:nvSpPr>
        <p:spPr>
          <a:xfrm>
            <a:off x="143540" y="602409"/>
            <a:ext cx="10077893" cy="989751"/>
          </a:xfrm>
        </p:spPr>
        <p:txBody>
          <a:bodyPr>
            <a:noAutofit/>
          </a:bodyPr>
          <a:lstStyle/>
          <a:p>
            <a:r>
              <a:rPr lang="en-US" sz="3600" dirty="0"/>
              <a:t>What are TRSC’s basic science research Services and why should you use them?</a:t>
            </a:r>
          </a:p>
        </p:txBody>
      </p:sp>
      <p:pic>
        <p:nvPicPr>
          <p:cNvPr id="7" name="Content Placeholder 4">
            <a:extLst>
              <a:ext uri="{FF2B5EF4-FFF2-40B4-BE49-F238E27FC236}">
                <a16:creationId xmlns:a16="http://schemas.microsoft.com/office/drawing/2014/main" id="{4592D0ED-7B48-10EF-7086-F3747F358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409" y="1818312"/>
            <a:ext cx="4536558" cy="5039688"/>
          </a:xfrm>
          <a:prstGeom prst="rect">
            <a:avLst/>
          </a:prstGeom>
        </p:spPr>
      </p:pic>
      <p:pic>
        <p:nvPicPr>
          <p:cNvPr id="8" name="Picture 7"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CE9D0D39-7EEA-3425-17C0-D201186F53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0294" y="0"/>
            <a:ext cx="1781706" cy="1542541"/>
          </a:xfrm>
          <a:prstGeom prst="rect">
            <a:avLst/>
          </a:prstGeom>
          <a:noFill/>
          <a:ln>
            <a:noFill/>
          </a:ln>
        </p:spPr>
      </p:pic>
      <p:pic>
        <p:nvPicPr>
          <p:cNvPr id="11" name="Picture 10" descr="A close-up of a white and gold card&#10;&#10;Description automatically generated">
            <a:extLst>
              <a:ext uri="{FF2B5EF4-FFF2-40B4-BE49-F238E27FC236}">
                <a16:creationId xmlns:a16="http://schemas.microsoft.com/office/drawing/2014/main" id="{68CC790E-8EAE-9EBF-576D-846ABB1D1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795" y="2526433"/>
            <a:ext cx="5971210" cy="2868002"/>
          </a:xfrm>
          <a:prstGeom prst="rect">
            <a:avLst/>
          </a:prstGeom>
        </p:spPr>
      </p:pic>
    </p:spTree>
    <p:extLst>
      <p:ext uri="{BB962C8B-B14F-4D97-AF65-F5344CB8AC3E}">
        <p14:creationId xmlns:p14="http://schemas.microsoft.com/office/powerpoint/2010/main" val="2205054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79AD-2C8E-04FE-A1C2-2C8CC37B1F3F}"/>
              </a:ext>
            </a:extLst>
          </p:cNvPr>
          <p:cNvSpPr>
            <a:spLocks noGrp="1"/>
          </p:cNvSpPr>
          <p:nvPr>
            <p:ph type="title"/>
          </p:nvPr>
        </p:nvSpPr>
        <p:spPr>
          <a:xfrm>
            <a:off x="324293" y="563470"/>
            <a:ext cx="11878339" cy="989751"/>
          </a:xfrm>
        </p:spPr>
        <p:txBody>
          <a:bodyPr>
            <a:noAutofit/>
          </a:bodyPr>
          <a:lstStyle/>
          <a:p>
            <a:r>
              <a:rPr lang="en-US" sz="3600" dirty="0"/>
              <a:t>TRSC Basic Science Research Services</a:t>
            </a:r>
            <a:br>
              <a:rPr lang="en-US" sz="3600" dirty="0"/>
            </a:br>
            <a:r>
              <a:rPr lang="en-US" sz="2400" dirty="0"/>
              <a:t>Study Design, Model Systems, Animal Phenotyping and Pathology (Cave)</a:t>
            </a:r>
          </a:p>
        </p:txBody>
      </p:sp>
      <p:sp>
        <p:nvSpPr>
          <p:cNvPr id="3" name="Content Placeholder 2">
            <a:extLst>
              <a:ext uri="{FF2B5EF4-FFF2-40B4-BE49-F238E27FC236}">
                <a16:creationId xmlns:a16="http://schemas.microsoft.com/office/drawing/2014/main" id="{12474E47-8396-9CC9-B202-C35301B29ABE}"/>
              </a:ext>
            </a:extLst>
          </p:cNvPr>
          <p:cNvSpPr>
            <a:spLocks noGrp="1"/>
          </p:cNvSpPr>
          <p:nvPr>
            <p:ph idx="1"/>
          </p:nvPr>
        </p:nvSpPr>
        <p:spPr>
          <a:xfrm>
            <a:off x="241005" y="1825625"/>
            <a:ext cx="11809227" cy="4351338"/>
          </a:xfrm>
        </p:spPr>
        <p:txBody>
          <a:bodyPr>
            <a:normAutofit lnSpcReduction="10000"/>
          </a:bodyPr>
          <a:lstStyle/>
          <a:p>
            <a:r>
              <a:rPr lang="en-US" sz="2400" dirty="0"/>
              <a:t>Primarily support </a:t>
            </a:r>
            <a:r>
              <a:rPr lang="en-US" sz="2400" b="1" dirty="0"/>
              <a:t>rodent studies </a:t>
            </a:r>
            <a:r>
              <a:rPr lang="en-US" sz="2400" dirty="0"/>
              <a:t>based on CIEHS members’ needs. </a:t>
            </a:r>
          </a:p>
          <a:p>
            <a:r>
              <a:rPr lang="en-US" sz="2400" b="1" dirty="0"/>
              <a:t>Consultation Services: </a:t>
            </a:r>
            <a:r>
              <a:rPr lang="en-US" sz="2400" dirty="0"/>
              <a:t>exposures and potential therapies including nutritional therapeutics - TRSC; sample size and power - BIFC; selection of exposure assessment and disease biomarker assays - OEFC; clinical translation - TRSC; community relevance - CEC; financial support considerations including CUSP and PPP - AC. </a:t>
            </a:r>
          </a:p>
          <a:p>
            <a:r>
              <a:rPr lang="en-US" sz="2400" b="1" dirty="0"/>
              <a:t>IACUC Assurance </a:t>
            </a:r>
            <a:r>
              <a:rPr lang="en-US" sz="2400" dirty="0"/>
              <a:t>(LeBlanc)</a:t>
            </a:r>
          </a:p>
          <a:p>
            <a:r>
              <a:rPr lang="en-US" sz="2400" b="1" dirty="0"/>
              <a:t>Alternative strategies/future directions: </a:t>
            </a:r>
            <a:r>
              <a:rPr lang="en-US" sz="2400" u="sng" dirty="0"/>
              <a:t>wildlife sentinels </a:t>
            </a:r>
            <a:r>
              <a:rPr lang="en-US" sz="2400" dirty="0"/>
              <a:t>(e.g., marine mammals and songbirds) of environmental exposures are available through the laboratories of CIEHS members. </a:t>
            </a:r>
            <a:r>
              <a:rPr lang="en-US" sz="2400" u="sng" dirty="0"/>
              <a:t>Rodent imaging</a:t>
            </a:r>
            <a:r>
              <a:rPr lang="en-US" sz="2400" dirty="0"/>
              <a:t> development for EHS research is being supported by the PPP. A </a:t>
            </a:r>
            <a:r>
              <a:rPr lang="en-US" sz="2400" u="sng" dirty="0"/>
              <a:t>mobile animal exposure facility </a:t>
            </a:r>
            <a:r>
              <a:rPr lang="en-US" sz="2400" dirty="0"/>
              <a:t>is being constructed by the Center for Cardiometabolic Science.</a:t>
            </a:r>
          </a:p>
        </p:txBody>
      </p:sp>
      <p:sp>
        <p:nvSpPr>
          <p:cNvPr id="4" name="Footer Placeholder 3">
            <a:extLst>
              <a:ext uri="{FF2B5EF4-FFF2-40B4-BE49-F238E27FC236}">
                <a16:creationId xmlns:a16="http://schemas.microsoft.com/office/drawing/2014/main" id="{8D146660-B4E6-1E60-0FAB-29887090EC78}"/>
              </a:ext>
            </a:extLst>
          </p:cNvPr>
          <p:cNvSpPr>
            <a:spLocks noGrp="1"/>
          </p:cNvSpPr>
          <p:nvPr>
            <p:ph type="ftr" sz="quarter" idx="11"/>
          </p:nvPr>
        </p:nvSpPr>
        <p:spPr/>
        <p:txBody>
          <a:bodyPr/>
          <a:lstStyle/>
          <a:p>
            <a:r>
              <a:rPr lang="en-US" dirty="0"/>
              <a:t>https://Louisville.edu/ciehs</a:t>
            </a:r>
          </a:p>
        </p:txBody>
      </p:sp>
      <p:pic>
        <p:nvPicPr>
          <p:cNvPr id="5" name="Picture 4"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46FB365B-880E-F690-7B1A-81EB97B0F8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1053" y="113415"/>
            <a:ext cx="884239" cy="765544"/>
          </a:xfrm>
          <a:prstGeom prst="rect">
            <a:avLst/>
          </a:prstGeom>
          <a:noFill/>
          <a:ln>
            <a:noFill/>
          </a:ln>
        </p:spPr>
      </p:pic>
    </p:spTree>
    <p:extLst>
      <p:ext uri="{BB962C8B-B14F-4D97-AF65-F5344CB8AC3E}">
        <p14:creationId xmlns:p14="http://schemas.microsoft.com/office/powerpoint/2010/main" val="2805845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79AD-2C8E-04FE-A1C2-2C8CC37B1F3F}"/>
              </a:ext>
            </a:extLst>
          </p:cNvPr>
          <p:cNvSpPr>
            <a:spLocks noGrp="1"/>
          </p:cNvSpPr>
          <p:nvPr>
            <p:ph type="title"/>
          </p:nvPr>
        </p:nvSpPr>
        <p:spPr>
          <a:xfrm>
            <a:off x="324293" y="563470"/>
            <a:ext cx="11878339" cy="989751"/>
          </a:xfrm>
        </p:spPr>
        <p:txBody>
          <a:bodyPr>
            <a:noAutofit/>
          </a:bodyPr>
          <a:lstStyle/>
          <a:p>
            <a:r>
              <a:rPr lang="en-US" sz="3600" dirty="0"/>
              <a:t>TRSC Basic Science Research Services</a:t>
            </a:r>
            <a:br>
              <a:rPr lang="en-US" sz="3600" dirty="0"/>
            </a:br>
            <a:r>
              <a:rPr lang="en-US" sz="2400" dirty="0"/>
              <a:t>Study Design, Model Systems, Animal Phenotyping and Pathology (Cave)</a:t>
            </a:r>
          </a:p>
        </p:txBody>
      </p:sp>
      <p:sp>
        <p:nvSpPr>
          <p:cNvPr id="3" name="Content Placeholder 2">
            <a:extLst>
              <a:ext uri="{FF2B5EF4-FFF2-40B4-BE49-F238E27FC236}">
                <a16:creationId xmlns:a16="http://schemas.microsoft.com/office/drawing/2014/main" id="{12474E47-8396-9CC9-B202-C35301B29ABE}"/>
              </a:ext>
            </a:extLst>
          </p:cNvPr>
          <p:cNvSpPr>
            <a:spLocks noGrp="1"/>
          </p:cNvSpPr>
          <p:nvPr>
            <p:ph idx="1"/>
          </p:nvPr>
        </p:nvSpPr>
        <p:spPr>
          <a:xfrm>
            <a:off x="241005" y="1825625"/>
            <a:ext cx="9640186" cy="2360668"/>
          </a:xfrm>
        </p:spPr>
        <p:txBody>
          <a:bodyPr>
            <a:normAutofit/>
          </a:bodyPr>
          <a:lstStyle/>
          <a:p>
            <a:r>
              <a:rPr lang="en-US" sz="2400" dirty="0"/>
              <a:t>Basic Science Research Services via linkage to the </a:t>
            </a:r>
            <a:r>
              <a:rPr lang="en-US" sz="2400" u="sng" dirty="0"/>
              <a:t>Hepatobiology and Toxicology COBRE’s Animal Model and Biorepository Core</a:t>
            </a:r>
            <a:r>
              <a:rPr lang="en-US" sz="2400" dirty="0"/>
              <a:t>. </a:t>
            </a:r>
          </a:p>
          <a:p>
            <a:r>
              <a:rPr lang="en-US" sz="2400" u="sng" dirty="0"/>
              <a:t>Body composition</a:t>
            </a:r>
            <a:r>
              <a:rPr lang="en-US" sz="2400" dirty="0"/>
              <a:t>: </a:t>
            </a:r>
            <a:r>
              <a:rPr lang="en-US" sz="2400" dirty="0">
                <a:solidFill>
                  <a:srgbClr val="000000"/>
                </a:solidFill>
                <a:effectLst/>
                <a:ea typeface="Times New Roman" panose="02020603050405020304" pitchFamily="18" charset="0"/>
              </a:rPr>
              <a:t>EchoMRI™-500 Body Composition Analyzer.</a:t>
            </a:r>
          </a:p>
          <a:p>
            <a:r>
              <a:rPr lang="en-US" sz="2400" u="sng" dirty="0">
                <a:solidFill>
                  <a:srgbClr val="000000"/>
                </a:solidFill>
              </a:rPr>
              <a:t>Histology</a:t>
            </a:r>
            <a:r>
              <a:rPr lang="en-US" sz="2400" dirty="0">
                <a:solidFill>
                  <a:srgbClr val="000000"/>
                </a:solidFill>
              </a:rPr>
              <a:t>: STP-120 Spinning Tissue Processor; HistoStar Embedding Unit; Epredia™ Gemini™ AS Automated Slide Stainer. Linkage to board-certified anatomic pathologists is provided. </a:t>
            </a:r>
          </a:p>
          <a:p>
            <a:endParaRPr lang="en-US" sz="2400" dirty="0"/>
          </a:p>
        </p:txBody>
      </p:sp>
      <p:sp>
        <p:nvSpPr>
          <p:cNvPr id="4" name="Footer Placeholder 3">
            <a:extLst>
              <a:ext uri="{FF2B5EF4-FFF2-40B4-BE49-F238E27FC236}">
                <a16:creationId xmlns:a16="http://schemas.microsoft.com/office/drawing/2014/main" id="{8D146660-B4E6-1E60-0FAB-29887090EC78}"/>
              </a:ext>
            </a:extLst>
          </p:cNvPr>
          <p:cNvSpPr>
            <a:spLocks noGrp="1"/>
          </p:cNvSpPr>
          <p:nvPr>
            <p:ph type="ftr" sz="quarter" idx="11"/>
          </p:nvPr>
        </p:nvSpPr>
        <p:spPr/>
        <p:txBody>
          <a:bodyPr/>
          <a:lstStyle/>
          <a:p>
            <a:r>
              <a:rPr lang="en-US" dirty="0"/>
              <a:t>https://Louisville.edu/ciehs</a:t>
            </a:r>
          </a:p>
        </p:txBody>
      </p:sp>
      <p:pic>
        <p:nvPicPr>
          <p:cNvPr id="5" name="Picture 4"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46FB365B-880E-F690-7B1A-81EB97B0F8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1053" y="113415"/>
            <a:ext cx="884239" cy="765544"/>
          </a:xfrm>
          <a:prstGeom prst="rect">
            <a:avLst/>
          </a:prstGeom>
          <a:noFill/>
          <a:ln>
            <a:noFill/>
          </a:ln>
        </p:spPr>
      </p:pic>
      <p:pic>
        <p:nvPicPr>
          <p:cNvPr id="7" name="Picture 6">
            <a:extLst>
              <a:ext uri="{FF2B5EF4-FFF2-40B4-BE49-F238E27FC236}">
                <a16:creationId xmlns:a16="http://schemas.microsoft.com/office/drawing/2014/main" id="{1F974E0E-D97A-CF91-9CBE-D6F85460BFC2}"/>
              </a:ext>
            </a:extLst>
          </p:cNvPr>
          <p:cNvPicPr>
            <a:picLocks noChangeAspect="1"/>
          </p:cNvPicPr>
          <p:nvPr/>
        </p:nvPicPr>
        <p:blipFill>
          <a:blip r:embed="rId3"/>
          <a:stretch>
            <a:fillRect/>
          </a:stretch>
        </p:blipFill>
        <p:spPr>
          <a:xfrm>
            <a:off x="10292492" y="1805204"/>
            <a:ext cx="1842800" cy="2620495"/>
          </a:xfrm>
          <a:prstGeom prst="rect">
            <a:avLst/>
          </a:prstGeom>
        </p:spPr>
      </p:pic>
      <p:pic>
        <p:nvPicPr>
          <p:cNvPr id="13" name="Picture 12">
            <a:extLst>
              <a:ext uri="{FF2B5EF4-FFF2-40B4-BE49-F238E27FC236}">
                <a16:creationId xmlns:a16="http://schemas.microsoft.com/office/drawing/2014/main" id="{14CE7FF4-C2C6-B18D-F527-02EB585A9038}"/>
              </a:ext>
            </a:extLst>
          </p:cNvPr>
          <p:cNvPicPr>
            <a:picLocks noChangeAspect="1"/>
          </p:cNvPicPr>
          <p:nvPr/>
        </p:nvPicPr>
        <p:blipFill>
          <a:blip r:embed="rId4"/>
          <a:stretch>
            <a:fillRect/>
          </a:stretch>
        </p:blipFill>
        <p:spPr>
          <a:xfrm>
            <a:off x="9827330" y="4493203"/>
            <a:ext cx="2307962" cy="2190037"/>
          </a:xfrm>
          <a:prstGeom prst="rect">
            <a:avLst/>
          </a:prstGeom>
        </p:spPr>
      </p:pic>
      <p:pic>
        <p:nvPicPr>
          <p:cNvPr id="14" name="Picture 13">
            <a:extLst>
              <a:ext uri="{FF2B5EF4-FFF2-40B4-BE49-F238E27FC236}">
                <a16:creationId xmlns:a16="http://schemas.microsoft.com/office/drawing/2014/main" id="{ACA27AEA-7D63-0DD3-83F6-40D82128B44E}"/>
              </a:ext>
            </a:extLst>
          </p:cNvPr>
          <p:cNvPicPr>
            <a:picLocks noChangeAspect="1"/>
          </p:cNvPicPr>
          <p:nvPr/>
        </p:nvPicPr>
        <p:blipFill>
          <a:blip r:embed="rId5"/>
          <a:stretch>
            <a:fillRect/>
          </a:stretch>
        </p:blipFill>
        <p:spPr>
          <a:xfrm>
            <a:off x="1598501" y="4186293"/>
            <a:ext cx="2108717" cy="2490295"/>
          </a:xfrm>
          <a:prstGeom prst="rect">
            <a:avLst/>
          </a:prstGeom>
        </p:spPr>
      </p:pic>
    </p:spTree>
    <p:extLst>
      <p:ext uri="{BB962C8B-B14F-4D97-AF65-F5344CB8AC3E}">
        <p14:creationId xmlns:p14="http://schemas.microsoft.com/office/powerpoint/2010/main" val="2609546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79AD-2C8E-04FE-A1C2-2C8CC37B1F3F}"/>
              </a:ext>
            </a:extLst>
          </p:cNvPr>
          <p:cNvSpPr>
            <a:spLocks noGrp="1"/>
          </p:cNvSpPr>
          <p:nvPr>
            <p:ph type="title"/>
          </p:nvPr>
        </p:nvSpPr>
        <p:spPr>
          <a:xfrm>
            <a:off x="136452" y="644611"/>
            <a:ext cx="12055548" cy="989751"/>
          </a:xfrm>
        </p:spPr>
        <p:txBody>
          <a:bodyPr>
            <a:noAutofit/>
          </a:bodyPr>
          <a:lstStyle/>
          <a:p>
            <a:r>
              <a:rPr lang="en-US" sz="3600" dirty="0"/>
              <a:t>TRSC Basic Science Research Services</a:t>
            </a:r>
            <a:br>
              <a:rPr lang="en-US" sz="3600" dirty="0"/>
            </a:br>
            <a:r>
              <a:rPr lang="en-US" sz="2400" dirty="0"/>
              <a:t>Animal Exposure to Inhaled Pollutants and Behavioral/Metabolic Phenotyping (Conklin)</a:t>
            </a:r>
          </a:p>
        </p:txBody>
      </p:sp>
      <p:sp>
        <p:nvSpPr>
          <p:cNvPr id="4" name="Footer Placeholder 3">
            <a:extLst>
              <a:ext uri="{FF2B5EF4-FFF2-40B4-BE49-F238E27FC236}">
                <a16:creationId xmlns:a16="http://schemas.microsoft.com/office/drawing/2014/main" id="{8D146660-B4E6-1E60-0FAB-29887090EC78}"/>
              </a:ext>
            </a:extLst>
          </p:cNvPr>
          <p:cNvSpPr>
            <a:spLocks noGrp="1"/>
          </p:cNvSpPr>
          <p:nvPr>
            <p:ph type="ftr" sz="quarter" idx="11"/>
          </p:nvPr>
        </p:nvSpPr>
        <p:spPr/>
        <p:txBody>
          <a:bodyPr/>
          <a:lstStyle/>
          <a:p>
            <a:r>
              <a:rPr lang="en-US" dirty="0"/>
              <a:t>https://Louisville.edu/ciehs</a:t>
            </a:r>
          </a:p>
        </p:txBody>
      </p:sp>
      <p:pic>
        <p:nvPicPr>
          <p:cNvPr id="5" name="Picture 4" descr="Figure 1.  CIEHS research seeks to understand how life style factors interact with exposure to environmental toxicants in human health and disease and how life stage, genetics and gender influence these interactions.">
            <a:extLst>
              <a:ext uri="{FF2B5EF4-FFF2-40B4-BE49-F238E27FC236}">
                <a16:creationId xmlns:a16="http://schemas.microsoft.com/office/drawing/2014/main" id="{46FB365B-880E-F690-7B1A-81EB97B0F8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0450" y="56708"/>
            <a:ext cx="941550" cy="815162"/>
          </a:xfrm>
          <a:prstGeom prst="rect">
            <a:avLst/>
          </a:prstGeom>
          <a:noFill/>
          <a:ln>
            <a:noFill/>
          </a:ln>
        </p:spPr>
      </p:pic>
      <p:sp>
        <p:nvSpPr>
          <p:cNvPr id="3" name="Title 1">
            <a:extLst>
              <a:ext uri="{FF2B5EF4-FFF2-40B4-BE49-F238E27FC236}">
                <a16:creationId xmlns:a16="http://schemas.microsoft.com/office/drawing/2014/main" id="{A6B04DAD-19A4-64BC-D220-18C5DE416DF0}"/>
              </a:ext>
            </a:extLst>
          </p:cNvPr>
          <p:cNvSpPr txBox="1">
            <a:spLocks/>
          </p:cNvSpPr>
          <p:nvPr/>
        </p:nvSpPr>
        <p:spPr>
          <a:xfrm>
            <a:off x="712519" y="1816926"/>
            <a:ext cx="11079678" cy="4396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Arial" panose="020B0604020202020204" pitchFamily="34" charset="0"/>
              </a:rPr>
              <a:t>THE EXPOSURE STUDIES AND TOXICOLOGY CORE (ESTC: Conklin, Dir.)</a:t>
            </a:r>
          </a:p>
          <a:p>
            <a:pPr marL="342900" indent="-342900">
              <a:buFont typeface="Arial" panose="020B0604020202020204" pitchFamily="34" charset="0"/>
              <a:buChar char="•"/>
            </a:pPr>
            <a:r>
              <a:rPr lang="en-US" sz="2400" dirty="0">
                <a:latin typeface="Arial" panose="020B0604020202020204" pitchFamily="34" charset="0"/>
              </a:rPr>
              <a:t>Exposures (particulate matter, VOCs, tobacco products, biogenics, etc…)</a:t>
            </a:r>
          </a:p>
          <a:p>
            <a:pPr marL="342900" indent="-342900">
              <a:buFont typeface="Arial" panose="020B0604020202020204" pitchFamily="34" charset="0"/>
              <a:buChar char="•"/>
            </a:pPr>
            <a:r>
              <a:rPr lang="en-US" sz="2400" dirty="0">
                <a:latin typeface="Arial" panose="020B0604020202020204" pitchFamily="34" charset="0"/>
              </a:rPr>
              <a:t>Monitoring (total suspended particulate, PM2.5, photoionization, electrochemical)</a:t>
            </a:r>
          </a:p>
          <a:p>
            <a:pPr marL="342900" indent="-342900">
              <a:buFont typeface="Arial" panose="020B0604020202020204" pitchFamily="34" charset="0"/>
              <a:buChar char="•"/>
            </a:pPr>
            <a:r>
              <a:rPr lang="en-US" sz="2400" dirty="0">
                <a:latin typeface="Arial" panose="020B0604020202020204" pitchFamily="34" charset="0"/>
              </a:rPr>
              <a:t>Biomarkers of exposure (blood and urine; pharmacokinetics)</a:t>
            </a:r>
          </a:p>
          <a:p>
            <a:pPr marL="342900" indent="-342900">
              <a:buFont typeface="Arial" panose="020B0604020202020204" pitchFamily="34" charset="0"/>
              <a:buChar char="•"/>
            </a:pPr>
            <a:r>
              <a:rPr lang="en-US" sz="2400" dirty="0">
                <a:latin typeface="Arial" panose="020B0604020202020204" pitchFamily="34" charset="0"/>
              </a:rPr>
              <a:t>Phenotyping in exposures real-time w/ telemetry: ECG, BP, blood glucose, EEG/EMG, temp., activity</a:t>
            </a:r>
          </a:p>
          <a:p>
            <a:pPr marL="342900" indent="-342900">
              <a:buFont typeface="Arial" panose="020B0604020202020204" pitchFamily="34" charset="0"/>
              <a:buChar char="•"/>
            </a:pPr>
            <a:r>
              <a:rPr lang="en-US" sz="2400" dirty="0">
                <a:latin typeface="Arial" panose="020B0604020202020204" pitchFamily="34" charset="0"/>
              </a:rPr>
              <a:t>Phenotyping post-exposure in vivo and ex vivo: telemetry and metabolic profiling (DEXAscan; GTT/ITT/PTT; food/water intake, activity, VO</a:t>
            </a:r>
            <a:r>
              <a:rPr lang="en-US" sz="2400" baseline="-25000" dirty="0">
                <a:latin typeface="Arial" panose="020B0604020202020204" pitchFamily="34" charset="0"/>
              </a:rPr>
              <a:t>2</a:t>
            </a:r>
            <a:r>
              <a:rPr lang="en-US" sz="2400" dirty="0">
                <a:latin typeface="Arial" panose="020B0604020202020204" pitchFamily="34" charset="0"/>
              </a:rPr>
              <a:t>/VCO</a:t>
            </a:r>
            <a:r>
              <a:rPr lang="en-US" sz="2400" baseline="-25000" dirty="0">
                <a:latin typeface="Arial" panose="020B0604020202020204" pitchFamily="34" charset="0"/>
              </a:rPr>
              <a:t>2; </a:t>
            </a:r>
            <a:r>
              <a:rPr lang="en-US" sz="2400" dirty="0">
                <a:latin typeface="Arial" panose="020B0604020202020204" pitchFamily="34" charset="0"/>
              </a:rPr>
              <a:t>cardiovascular phenotyping: blood pressure tail cuff, echocardiography, Langendorff, aortic and tracheal myography, ToxScreen, CBC, flow cytometry, etc… in collaboration with CCS’s Imaging and Bioanalytical Cores)</a:t>
            </a:r>
          </a:p>
        </p:txBody>
      </p:sp>
      <p:pic>
        <p:nvPicPr>
          <p:cNvPr id="6" name="Picture 5">
            <a:extLst>
              <a:ext uri="{FF2B5EF4-FFF2-40B4-BE49-F238E27FC236}">
                <a16:creationId xmlns:a16="http://schemas.microsoft.com/office/drawing/2014/main" id="{E7CCB2D8-1F58-D956-1A5E-AD124D9C48FE}"/>
              </a:ext>
            </a:extLst>
          </p:cNvPr>
          <p:cNvPicPr>
            <a:picLocks noChangeAspect="1"/>
          </p:cNvPicPr>
          <p:nvPr/>
        </p:nvPicPr>
        <p:blipFill>
          <a:blip r:embed="rId3"/>
          <a:stretch>
            <a:fillRect/>
          </a:stretch>
        </p:blipFill>
        <p:spPr>
          <a:xfrm>
            <a:off x="8991185" y="6162841"/>
            <a:ext cx="3053769" cy="572581"/>
          </a:xfrm>
          <a:prstGeom prst="rect">
            <a:avLst/>
          </a:prstGeom>
        </p:spPr>
      </p:pic>
      <p:pic>
        <p:nvPicPr>
          <p:cNvPr id="7" name="Picture 738" descr="IF-logo-2">
            <a:extLst>
              <a:ext uri="{FF2B5EF4-FFF2-40B4-BE49-F238E27FC236}">
                <a16:creationId xmlns:a16="http://schemas.microsoft.com/office/drawing/2014/main" id="{5AFCAAB2-4CB3-4E39-287B-8114FA291E5F}"/>
              </a:ext>
            </a:extLst>
          </p:cNvPr>
          <p:cNvPicPr>
            <a:picLocks noChangeAspect="1" noChangeArrowheads="1"/>
          </p:cNvPicPr>
          <p:nvPr/>
        </p:nvPicPr>
        <p:blipFill>
          <a:blip r:embed="rId4" cstate="print"/>
          <a:srcRect/>
          <a:stretch>
            <a:fillRect/>
          </a:stretch>
        </p:blipFill>
        <p:spPr bwMode="auto">
          <a:xfrm>
            <a:off x="0" y="5832846"/>
            <a:ext cx="1111734" cy="989751"/>
          </a:xfrm>
          <a:prstGeom prst="rect">
            <a:avLst/>
          </a:prstGeom>
          <a:noFill/>
          <a:ln w="9525">
            <a:noFill/>
            <a:miter lim="800000"/>
            <a:headEnd/>
            <a:tailEnd/>
          </a:ln>
        </p:spPr>
      </p:pic>
      <p:pic>
        <p:nvPicPr>
          <p:cNvPr id="8" name="Picture 7">
            <a:extLst>
              <a:ext uri="{FF2B5EF4-FFF2-40B4-BE49-F238E27FC236}">
                <a16:creationId xmlns:a16="http://schemas.microsoft.com/office/drawing/2014/main" id="{98E2857E-AD87-14EB-B788-445E2057D895}"/>
              </a:ext>
            </a:extLst>
          </p:cNvPr>
          <p:cNvPicPr>
            <a:picLocks noChangeAspect="1"/>
          </p:cNvPicPr>
          <p:nvPr/>
        </p:nvPicPr>
        <p:blipFill>
          <a:blip r:embed="rId5"/>
          <a:stretch>
            <a:fillRect/>
          </a:stretch>
        </p:blipFill>
        <p:spPr>
          <a:xfrm>
            <a:off x="10133606" y="56708"/>
            <a:ext cx="958464" cy="989751"/>
          </a:xfrm>
          <a:prstGeom prst="rect">
            <a:avLst/>
          </a:prstGeom>
        </p:spPr>
      </p:pic>
    </p:spTree>
    <p:extLst>
      <p:ext uri="{BB962C8B-B14F-4D97-AF65-F5344CB8AC3E}">
        <p14:creationId xmlns:p14="http://schemas.microsoft.com/office/powerpoint/2010/main" val="76475126"/>
      </p:ext>
    </p:extLst>
  </p:cSld>
  <p:clrMapOvr>
    <a:masterClrMapping/>
  </p:clrMapOvr>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4146</TotalTime>
  <Words>3169</Words>
  <Application>Microsoft Office PowerPoint</Application>
  <PresentationFormat>Widescreen</PresentationFormat>
  <Paragraphs>298</Paragraphs>
  <Slides>36</Slides>
  <Notes>14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46" baseType="lpstr">
      <vt:lpstr>Aptos</vt:lpstr>
      <vt:lpstr>Arial</vt:lpstr>
      <vt:lpstr>Calibri</vt:lpstr>
      <vt:lpstr>Helvetica</vt:lpstr>
      <vt:lpstr>Symbol</vt:lpstr>
      <vt:lpstr>Times New Roman</vt:lpstr>
      <vt:lpstr>Wingdings</vt:lpstr>
      <vt:lpstr>Office Theme</vt:lpstr>
      <vt:lpstr>Bitmap Image</vt:lpstr>
      <vt:lpstr>SPW 12.0 Graph</vt:lpstr>
      <vt:lpstr>Translational Research Support Core (TRSC) Seminar Series  Update on TRSC’s Basic Science Research Services and CTRD  Matt Cave, Dan Conklin, Ken Palmer, Jiapeng Huang  ihsfc@louisville.edu </vt:lpstr>
      <vt:lpstr>Agenda</vt:lpstr>
      <vt:lpstr>Introduction to the CIEHS</vt:lpstr>
      <vt:lpstr>Introduction to TRSC - Specific Aims </vt:lpstr>
      <vt:lpstr>Introduction to the TRSC</vt:lpstr>
      <vt:lpstr>What are TRSC’s basic science research Services and why should you use them?</vt:lpstr>
      <vt:lpstr>TRSC Basic Science Research Services Study Design, Model Systems, Animal Phenotyping and Pathology (Cave)</vt:lpstr>
      <vt:lpstr>TRSC Basic Science Research Services Study Design, Model Systems, Animal Phenotyping and Pathology (Cave)</vt:lpstr>
      <vt:lpstr>TRSC Basic Science Research Services Animal Exposure to Inhaled Pollutants and Behavioral/Metabolic Phenotyping (Conklin)</vt:lpstr>
      <vt:lpstr>Snapshot of Ongoing Use of  Inhalation Facility</vt:lpstr>
      <vt:lpstr>Training and Mentoring (Faculty, Staff, Graduate students, Post-docs, T32/Superfund trainees, T35 trainees, SRSP, Undergraduates, etc…)</vt:lpstr>
      <vt:lpstr>PowerPoint Presentation</vt:lpstr>
      <vt:lpstr>TRSC Basic Science Research Services Animal Exposure to Inhaled Pollutants and Behavioral/Metabolic Phenotyping (Conklin)</vt:lpstr>
      <vt:lpstr>TRSC Basic Science Research Services Animal Exposure to Inhaled Pollutants and Behavioral/Metabolic Phenotyping (Conklin)</vt:lpstr>
      <vt:lpstr>PowerPoint Presentation</vt:lpstr>
      <vt:lpstr>PowerPoint Presentation</vt:lpstr>
      <vt:lpstr>TRSC Basic Science Research Services Animal Exposure to Infectious Agents Associated with Climate Change (Palmer)</vt:lpstr>
      <vt:lpstr>Emerging infectious diseases:  available agents</vt:lpstr>
      <vt:lpstr>Research Animal Models</vt:lpstr>
      <vt:lpstr>PowerPoint Presentation</vt:lpstr>
      <vt:lpstr>PowerPoint Presentation</vt:lpstr>
      <vt:lpstr>PowerPoint Presentation</vt:lpstr>
      <vt:lpstr>PowerPoint Presentation</vt:lpstr>
      <vt:lpstr>PowerPoint Presentation</vt:lpstr>
      <vt:lpstr>Clinical and Translational Research Development</vt:lpstr>
      <vt:lpstr>PowerPoint Presentation</vt:lpstr>
      <vt:lpstr>PowerPoint Presentation</vt:lpstr>
      <vt:lpstr>PowerPoint Presentation</vt:lpstr>
      <vt:lpstr>PowerPoint Presentation</vt:lpstr>
      <vt:lpstr>PowerPoint Presentation</vt:lpstr>
      <vt:lpstr>PowerPoint Presentation</vt:lpstr>
      <vt:lpstr>Change the Culture and Work on the Pipeline </vt:lpstr>
      <vt:lpstr>PowerPoint Presentation</vt:lpstr>
      <vt:lpstr>PowerPoint Presentation</vt:lpstr>
      <vt:lpstr>Summary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Engagement Core</dc:title>
  <dc:creator>Huntington-Moskos,Luz Guiomar</dc:creator>
  <cp:lastModifiedBy>Salazar Guzman, Luis</cp:lastModifiedBy>
  <cp:revision>48</cp:revision>
  <dcterms:created xsi:type="dcterms:W3CDTF">2020-12-31T17:59:47Z</dcterms:created>
  <dcterms:modified xsi:type="dcterms:W3CDTF">2024-07-23T20:33:50Z</dcterms:modified>
</cp:coreProperties>
</file>