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56" r:id="rId2"/>
    <p:sldId id="1205" r:id="rId3"/>
    <p:sldId id="1206" r:id="rId4"/>
    <p:sldId id="1215" r:id="rId5"/>
    <p:sldId id="1207" r:id="rId6"/>
    <p:sldId id="1208" r:id="rId7"/>
    <p:sldId id="1216" r:id="rId8"/>
    <p:sldId id="1209" r:id="rId9"/>
    <p:sldId id="1210" r:id="rId10"/>
    <p:sldId id="1211" r:id="rId11"/>
    <p:sldId id="1212" r:id="rId12"/>
    <p:sldId id="1213" r:id="rId13"/>
    <p:sldId id="303" r:id="rId14"/>
    <p:sldId id="304" r:id="rId15"/>
    <p:sldId id="369" r:id="rId16"/>
    <p:sldId id="372" r:id="rId17"/>
    <p:sldId id="370" r:id="rId18"/>
    <p:sldId id="352" r:id="rId19"/>
    <p:sldId id="373" r:id="rId20"/>
    <p:sldId id="374" r:id="rId21"/>
    <p:sldId id="375" r:id="rId22"/>
    <p:sldId id="366" r:id="rId23"/>
    <p:sldId id="376" r:id="rId24"/>
    <p:sldId id="377" r:id="rId25"/>
    <p:sldId id="360" r:id="rId26"/>
    <p:sldId id="378" r:id="rId27"/>
    <p:sldId id="287" r:id="rId28"/>
    <p:sldId id="288" r:id="rId29"/>
    <p:sldId id="300" r:id="rId30"/>
    <p:sldId id="285" r:id="rId31"/>
    <p:sldId id="297" r:id="rId32"/>
    <p:sldId id="298" r:id="rId33"/>
    <p:sldId id="299" r:id="rId34"/>
    <p:sldId id="265" r:id="rId35"/>
    <p:sldId id="264" r:id="rId36"/>
    <p:sldId id="302" r:id="rId37"/>
    <p:sldId id="257" r:id="rId38"/>
    <p:sldId id="258" r:id="rId39"/>
    <p:sldId id="259" r:id="rId40"/>
    <p:sldId id="260" r:id="rId41"/>
    <p:sldId id="1197" r:id="rId42"/>
    <p:sldId id="1198" r:id="rId43"/>
    <p:sldId id="1199" r:id="rId44"/>
    <p:sldId id="1201" r:id="rId45"/>
    <p:sldId id="1200" r:id="rId46"/>
    <p:sldId id="1203" r:id="rId47"/>
    <p:sldId id="1202" r:id="rId48"/>
    <p:sldId id="1204" r:id="rId49"/>
    <p:sldId id="1214"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034"/>
    <p:restoredTop sz="95865"/>
  </p:normalViewPr>
  <p:slideViewPr>
    <p:cSldViewPr snapToGrid="0">
      <p:cViewPr varScale="1">
        <p:scale>
          <a:sx n="128" d="100"/>
          <a:sy n="128" d="100"/>
        </p:scale>
        <p:origin x="76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_rels/data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mailto:Rachel.sheppard@Louisville.edu" TargetMode="External"/><Relationship Id="rId7" Type="http://schemas.openxmlformats.org/officeDocument/2006/relationships/image" Target="../media/image37.svg"/><Relationship Id="rId2" Type="http://schemas.openxmlformats.org/officeDocument/2006/relationships/hyperlink" Target="http://louisville.edu/research/ctu" TargetMode="External"/><Relationship Id="rId1" Type="http://schemas.openxmlformats.org/officeDocument/2006/relationships/hyperlink" Target="mailto:CTU@louisville.edu" TargetMode="Externa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diagrams/_rels/data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4.xml.rels><?xml version="1.0" encoding="UTF-8" standalone="yes"?>
<Relationships xmlns="http://schemas.openxmlformats.org/package/2006/relationships"><Relationship Id="rId3" Type="http://schemas.openxmlformats.org/officeDocument/2006/relationships/hyperlink" Target="https://library.louisville.edu/archives/records-management/retention" TargetMode="External"/><Relationship Id="rId7" Type="http://schemas.openxmlformats.org/officeDocument/2006/relationships/hyperlink" Target="https://louisville.edu/research/researchers/compliance/irb/closeout" TargetMode="External"/><Relationship Id="rId2" Type="http://schemas.openxmlformats.org/officeDocument/2006/relationships/hyperlink" Target="https://louisville.edu/security/policies/policies-standards-list/policies-standards-index" TargetMode="External"/><Relationship Id="rId1" Type="http://schemas.openxmlformats.org/officeDocument/2006/relationships/hyperlink" Target="https://louisville.app.box.com/s/7tcmtxjowa9u3cy2qg095l961sq60nl1" TargetMode="External"/><Relationship Id="rId6" Type="http://schemas.openxmlformats.org/officeDocument/2006/relationships/hyperlink" Target="https://louisville.edu/research/researchers/compliance/irb/event-reporting" TargetMode="External"/><Relationship Id="rId5" Type="http://schemas.openxmlformats.org/officeDocument/2006/relationships/hyperlink" Target="https://louisville.edu/research/researchers/compliance/irb/continuation-reviews" TargetMode="External"/><Relationship Id="rId4" Type="http://schemas.openxmlformats.org/officeDocument/2006/relationships/hyperlink" Target="https://louisville.edu/research/researchers/compliance/irb/amendments" TargetMode="External"/></Relationships>
</file>

<file path=ppt/diagrams/_rels/data5.xml.rels><?xml version="1.0" encoding="UTF-8" standalone="yes"?>
<Relationships xmlns="http://schemas.openxmlformats.org/package/2006/relationships"><Relationship Id="rId3" Type="http://schemas.openxmlformats.org/officeDocument/2006/relationships/hyperlink" Target="mailto:hsppofc@louisville.edu" TargetMode="External"/><Relationship Id="rId2" Type="http://schemas.openxmlformats.org/officeDocument/2006/relationships/hyperlink" Target="https://uofl.me/irb" TargetMode="External"/><Relationship Id="rId1" Type="http://schemas.openxmlformats.org/officeDocument/2006/relationships/hyperlink" Target="https://iris.louisville.edu/" TargetMode="External"/></Relationships>
</file>

<file path=ppt/diagrams/_rels/drawing10.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hyperlink" Target="mailto:CTU@louisville.edu" TargetMode="External"/><Relationship Id="rId7" Type="http://schemas.openxmlformats.org/officeDocument/2006/relationships/image" Target="../media/image38.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hyperlink" Target="http://louisville.edu/research/ctu" TargetMode="External"/><Relationship Id="rId11" Type="http://schemas.openxmlformats.org/officeDocument/2006/relationships/image" Target="../media/image41.svg"/><Relationship Id="rId5" Type="http://schemas.openxmlformats.org/officeDocument/2006/relationships/image" Target="../media/image37.sv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hyperlink" Target="mailto:Rachel.sheppard@Louisville.edu" TargetMode="External"/></Relationships>
</file>

<file path=ppt/diagrams/_rels/drawing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4.xml.rels><?xml version="1.0" encoding="UTF-8" standalone="yes"?>
<Relationships xmlns="http://schemas.openxmlformats.org/package/2006/relationships"><Relationship Id="rId3" Type="http://schemas.openxmlformats.org/officeDocument/2006/relationships/hyperlink" Target="https://library.louisville.edu/archives/records-management/retention" TargetMode="External"/><Relationship Id="rId7" Type="http://schemas.openxmlformats.org/officeDocument/2006/relationships/hyperlink" Target="https://louisville.edu/research/researchers/compliance/irb/closeout" TargetMode="External"/><Relationship Id="rId2" Type="http://schemas.openxmlformats.org/officeDocument/2006/relationships/hyperlink" Target="https://louisville.edu/security/policies/policies-standards-list/policies-standards-index" TargetMode="External"/><Relationship Id="rId1" Type="http://schemas.openxmlformats.org/officeDocument/2006/relationships/hyperlink" Target="https://louisville.app.box.com/s/7tcmtxjowa9u3cy2qg095l961sq60nl1" TargetMode="External"/><Relationship Id="rId6" Type="http://schemas.openxmlformats.org/officeDocument/2006/relationships/hyperlink" Target="https://louisville.edu/research/researchers/compliance/irb/event-reporting" TargetMode="External"/><Relationship Id="rId5" Type="http://schemas.openxmlformats.org/officeDocument/2006/relationships/hyperlink" Target="https://louisville.edu/research/researchers/compliance/irb/continuation-reviews" TargetMode="External"/><Relationship Id="rId4" Type="http://schemas.openxmlformats.org/officeDocument/2006/relationships/hyperlink" Target="https://louisville.edu/research/researchers/compliance/irb/amendments" TargetMode="External"/></Relationships>
</file>

<file path=ppt/diagrams/_rels/drawing5.xml.rels><?xml version="1.0" encoding="UTF-8" standalone="yes"?>
<Relationships xmlns="http://schemas.openxmlformats.org/package/2006/relationships"><Relationship Id="rId3" Type="http://schemas.openxmlformats.org/officeDocument/2006/relationships/hyperlink" Target="mailto:hsppofc@louisville.edu" TargetMode="External"/><Relationship Id="rId2" Type="http://schemas.openxmlformats.org/officeDocument/2006/relationships/hyperlink" Target="https://uofl.me/irb" TargetMode="External"/><Relationship Id="rId1" Type="http://schemas.openxmlformats.org/officeDocument/2006/relationships/hyperlink" Target="https://iris.louisville.edu/"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0399B4-EA3D-4EBA-958D-2A03DCB156B8}" type="doc">
      <dgm:prSet loTypeId="urn:microsoft.com/office/officeart/2005/8/layout/default" loCatId="list" qsTypeId="urn:microsoft.com/office/officeart/2005/8/quickstyle/3d2" qsCatId="3D" csTypeId="urn:microsoft.com/office/officeart/2005/8/colors/colorful1" csCatId="colorful" phldr="1"/>
      <dgm:spPr/>
      <dgm:t>
        <a:bodyPr/>
        <a:lstStyle/>
        <a:p>
          <a:endParaRPr lang="en-US"/>
        </a:p>
      </dgm:t>
    </dgm:pt>
    <dgm:pt modelId="{F5A997CC-BF2F-49E2-AC8A-56A4CF790CBD}">
      <dgm:prSet phldrT="[Text]"/>
      <dgm:spPr/>
      <dgm:t>
        <a:bodyPr/>
        <a:lstStyle/>
        <a:p>
          <a:r>
            <a:rPr lang="en-US" b="0" u="sng" dirty="0">
              <a:solidFill>
                <a:schemeClr val="bg1"/>
              </a:solidFill>
            </a:rPr>
            <a:t>UofL IRBs</a:t>
          </a:r>
        </a:p>
        <a:p>
          <a:r>
            <a:rPr lang="en-US" b="0" dirty="0">
              <a:solidFill>
                <a:schemeClr val="bg1"/>
              </a:solidFill>
            </a:rPr>
            <a:t>Biomedical</a:t>
          </a:r>
        </a:p>
        <a:p>
          <a:r>
            <a:rPr lang="en-US" b="0" u="none" dirty="0">
              <a:solidFill>
                <a:schemeClr val="bg1"/>
              </a:solidFill>
            </a:rPr>
            <a:t>Social, Behavioral, Educational</a:t>
          </a:r>
        </a:p>
      </dgm:t>
    </dgm:pt>
    <dgm:pt modelId="{B50C4EC8-6510-4917-8F43-A36F6D208106}" type="parTrans" cxnId="{B9C32EB4-C9F1-485C-BB7A-F65BDA56A35A}">
      <dgm:prSet/>
      <dgm:spPr/>
      <dgm:t>
        <a:bodyPr/>
        <a:lstStyle/>
        <a:p>
          <a:endParaRPr lang="en-US"/>
        </a:p>
      </dgm:t>
    </dgm:pt>
    <dgm:pt modelId="{720916A4-0EEA-4359-B621-5B8483E8F525}" type="sibTrans" cxnId="{B9C32EB4-C9F1-485C-BB7A-F65BDA56A35A}">
      <dgm:prSet/>
      <dgm:spPr/>
      <dgm:t>
        <a:bodyPr/>
        <a:lstStyle/>
        <a:p>
          <a:endParaRPr lang="en-US"/>
        </a:p>
      </dgm:t>
    </dgm:pt>
    <dgm:pt modelId="{C934A3A7-0818-4C9A-9E97-8181BE62B3ED}">
      <dgm:prSet phldrT="[Text]" custT="1"/>
      <dgm:spPr/>
      <dgm:t>
        <a:bodyPr spcFirstLastPara="0" vert="horz" wrap="square" lIns="60960" tIns="60960" rIns="60960" bIns="60960" numCol="1" spcCol="1270" anchor="ctr" anchorCtr="0"/>
        <a:lstStyle/>
        <a:p>
          <a:r>
            <a:rPr lang="en-US" sz="1600" u="sng" kern="1200" dirty="0"/>
            <a:t>Research Conducted by:</a:t>
          </a:r>
        </a:p>
        <a:p>
          <a:r>
            <a:rPr lang="en-US" sz="1600" u="none" kern="1200" dirty="0"/>
            <a:t>UofL Faculty, Staff, Fellows, Residents, Students</a:t>
          </a:r>
        </a:p>
        <a:p>
          <a:endParaRPr lang="en-US" sz="1600" u="sng" kern="1200" dirty="0">
            <a:latin typeface="Gill Sans MT" panose="020B0502020104020203"/>
            <a:ea typeface="+mn-ea"/>
            <a:cs typeface="+mn-cs"/>
          </a:endParaRPr>
        </a:p>
      </dgm:t>
    </dgm:pt>
    <dgm:pt modelId="{CBB3618D-4030-444B-85BC-B05BC360AE98}" type="parTrans" cxnId="{36DE5EA4-4FBC-4EE7-A1D9-95A818AD183A}">
      <dgm:prSet/>
      <dgm:spPr/>
      <dgm:t>
        <a:bodyPr/>
        <a:lstStyle/>
        <a:p>
          <a:endParaRPr lang="en-US"/>
        </a:p>
      </dgm:t>
    </dgm:pt>
    <dgm:pt modelId="{E31D28EE-A6F9-4F7D-87DE-91BE75938848}" type="sibTrans" cxnId="{36DE5EA4-4FBC-4EE7-A1D9-95A818AD183A}">
      <dgm:prSet/>
      <dgm:spPr/>
      <dgm:t>
        <a:bodyPr/>
        <a:lstStyle/>
        <a:p>
          <a:endParaRPr lang="en-US"/>
        </a:p>
      </dgm:t>
    </dgm:pt>
    <dgm:pt modelId="{91E74A8F-2F68-487D-B6DB-F27DAE099C46}" type="pres">
      <dgm:prSet presAssocID="{260399B4-EA3D-4EBA-958D-2A03DCB156B8}" presName="diagram" presStyleCnt="0">
        <dgm:presLayoutVars>
          <dgm:dir/>
          <dgm:resizeHandles val="exact"/>
        </dgm:presLayoutVars>
      </dgm:prSet>
      <dgm:spPr/>
    </dgm:pt>
    <dgm:pt modelId="{F06AE182-AFBA-4B74-8C51-BF344993BDBA}" type="pres">
      <dgm:prSet presAssocID="{F5A997CC-BF2F-49E2-AC8A-56A4CF790CBD}" presName="node" presStyleLbl="node1" presStyleIdx="0" presStyleCnt="2" custScaleX="19362" custScaleY="28301" custLinFactNeighborX="34664" custLinFactNeighborY="17175">
        <dgm:presLayoutVars>
          <dgm:bulletEnabled val="1"/>
        </dgm:presLayoutVars>
      </dgm:prSet>
      <dgm:spPr/>
    </dgm:pt>
    <dgm:pt modelId="{B8F3633E-263B-43DC-81E4-38C0104EE896}" type="pres">
      <dgm:prSet presAssocID="{720916A4-0EEA-4359-B621-5B8483E8F525}" presName="sibTrans" presStyleCnt="0"/>
      <dgm:spPr/>
    </dgm:pt>
    <dgm:pt modelId="{4D9C5857-E758-4B16-9ECE-597E00C41543}" type="pres">
      <dgm:prSet presAssocID="{C934A3A7-0818-4C9A-9E97-8181BE62B3ED}" presName="node" presStyleLbl="node1" presStyleIdx="1" presStyleCnt="2" custScaleX="19604" custScaleY="26911" custLinFactNeighborX="5154" custLinFactNeighborY="-15848">
        <dgm:presLayoutVars>
          <dgm:bulletEnabled val="1"/>
        </dgm:presLayoutVars>
      </dgm:prSet>
      <dgm:spPr>
        <a:xfrm>
          <a:off x="1028873" y="2109220"/>
          <a:ext cx="1971848" cy="1624089"/>
        </a:xfrm>
        <a:prstGeom prst="rect">
          <a:avLst/>
        </a:prstGeom>
      </dgm:spPr>
    </dgm:pt>
  </dgm:ptLst>
  <dgm:cxnLst>
    <dgm:cxn modelId="{483AE087-669E-401C-89CA-50DD7E48DC21}" type="presOf" srcId="{C934A3A7-0818-4C9A-9E97-8181BE62B3ED}" destId="{4D9C5857-E758-4B16-9ECE-597E00C41543}" srcOrd="0" destOrd="0" presId="urn:microsoft.com/office/officeart/2005/8/layout/default"/>
    <dgm:cxn modelId="{36DE5EA4-4FBC-4EE7-A1D9-95A818AD183A}" srcId="{260399B4-EA3D-4EBA-958D-2A03DCB156B8}" destId="{C934A3A7-0818-4C9A-9E97-8181BE62B3ED}" srcOrd="1" destOrd="0" parTransId="{CBB3618D-4030-444B-85BC-B05BC360AE98}" sibTransId="{E31D28EE-A6F9-4F7D-87DE-91BE75938848}"/>
    <dgm:cxn modelId="{B9C32EB4-C9F1-485C-BB7A-F65BDA56A35A}" srcId="{260399B4-EA3D-4EBA-958D-2A03DCB156B8}" destId="{F5A997CC-BF2F-49E2-AC8A-56A4CF790CBD}" srcOrd="0" destOrd="0" parTransId="{B50C4EC8-6510-4917-8F43-A36F6D208106}" sibTransId="{720916A4-0EEA-4359-B621-5B8483E8F525}"/>
    <dgm:cxn modelId="{2BBC70DF-6C86-4D64-8383-40E361AEE3CC}" type="presOf" srcId="{F5A997CC-BF2F-49E2-AC8A-56A4CF790CBD}" destId="{F06AE182-AFBA-4B74-8C51-BF344993BDBA}" srcOrd="0" destOrd="0" presId="urn:microsoft.com/office/officeart/2005/8/layout/default"/>
    <dgm:cxn modelId="{9B5B75F1-6A3E-453F-81DA-82681262A404}" type="presOf" srcId="{260399B4-EA3D-4EBA-958D-2A03DCB156B8}" destId="{91E74A8F-2F68-487D-B6DB-F27DAE099C46}" srcOrd="0" destOrd="0" presId="urn:microsoft.com/office/officeart/2005/8/layout/default"/>
    <dgm:cxn modelId="{9CA0DDBE-239A-432A-8086-A6DBE31F9392}" type="presParOf" srcId="{91E74A8F-2F68-487D-B6DB-F27DAE099C46}" destId="{F06AE182-AFBA-4B74-8C51-BF344993BDBA}" srcOrd="0" destOrd="0" presId="urn:microsoft.com/office/officeart/2005/8/layout/default"/>
    <dgm:cxn modelId="{95D294F3-C79A-4088-BC83-EC4BDBDA1527}" type="presParOf" srcId="{91E74A8F-2F68-487D-B6DB-F27DAE099C46}" destId="{B8F3633E-263B-43DC-81E4-38C0104EE896}" srcOrd="1" destOrd="0" presId="urn:microsoft.com/office/officeart/2005/8/layout/default"/>
    <dgm:cxn modelId="{7D7856FC-A3FC-4749-B95E-042F33560E0B}" type="presParOf" srcId="{91E74A8F-2F68-487D-B6DB-F27DAE099C46}" destId="{4D9C5857-E758-4B16-9ECE-597E00C41543}"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F29649E-383C-4FE2-B115-82EFC723EE64}"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51677B6-6BBC-497C-8A13-BBA4BED1F975}">
      <dgm:prSet/>
      <dgm:spPr/>
      <dgm:t>
        <a:bodyPr/>
        <a:lstStyle/>
        <a:p>
          <a:pPr>
            <a:defRPr cap="all"/>
          </a:pPr>
          <a:r>
            <a:rPr lang="en-US" dirty="0">
              <a:hlinkClick xmlns:r="http://schemas.openxmlformats.org/officeDocument/2006/relationships" r:id="rId1"/>
            </a:rPr>
            <a:t>CTU@louisville.edu</a:t>
          </a:r>
          <a:r>
            <a:rPr lang="en-US"/>
            <a:t> </a:t>
          </a:r>
        </a:p>
      </dgm:t>
    </dgm:pt>
    <dgm:pt modelId="{5CD42C9D-CC6C-4332-AC2E-A3172CC60C42}" type="parTrans" cxnId="{8FFDF868-36BC-46D0-B684-98C0FC1F407C}">
      <dgm:prSet/>
      <dgm:spPr/>
      <dgm:t>
        <a:bodyPr/>
        <a:lstStyle/>
        <a:p>
          <a:endParaRPr lang="en-US"/>
        </a:p>
      </dgm:t>
    </dgm:pt>
    <dgm:pt modelId="{B848CCD9-491D-4C6A-97DF-A603BE6541A4}" type="sibTrans" cxnId="{8FFDF868-36BC-46D0-B684-98C0FC1F407C}">
      <dgm:prSet/>
      <dgm:spPr/>
      <dgm:t>
        <a:bodyPr/>
        <a:lstStyle/>
        <a:p>
          <a:endParaRPr lang="en-US"/>
        </a:p>
      </dgm:t>
    </dgm:pt>
    <dgm:pt modelId="{39CE2D1B-115A-4C97-A098-FAFC3B76997E}">
      <dgm:prSet/>
      <dgm:spPr/>
      <dgm:t>
        <a:bodyPr/>
        <a:lstStyle/>
        <a:p>
          <a:pPr>
            <a:defRPr cap="all"/>
          </a:pPr>
          <a:r>
            <a:rPr lang="en-US" dirty="0">
              <a:hlinkClick xmlns:r="http://schemas.openxmlformats.org/officeDocument/2006/relationships" r:id="rId2"/>
            </a:rPr>
            <a:t>http://louisville.edu/research/ctu</a:t>
          </a:r>
          <a:r>
            <a:rPr lang="en-US" dirty="0"/>
            <a:t> </a:t>
          </a:r>
        </a:p>
      </dgm:t>
    </dgm:pt>
    <dgm:pt modelId="{E43CB940-34B1-44DA-BA2C-E78B49164168}" type="parTrans" cxnId="{F7FBDDB4-F719-4E05-9461-8199B5295416}">
      <dgm:prSet/>
      <dgm:spPr/>
      <dgm:t>
        <a:bodyPr/>
        <a:lstStyle/>
        <a:p>
          <a:endParaRPr lang="en-US"/>
        </a:p>
      </dgm:t>
    </dgm:pt>
    <dgm:pt modelId="{E6397154-97E7-4B74-A27E-2F68D033517C}" type="sibTrans" cxnId="{F7FBDDB4-F719-4E05-9461-8199B5295416}">
      <dgm:prSet/>
      <dgm:spPr/>
      <dgm:t>
        <a:bodyPr/>
        <a:lstStyle/>
        <a:p>
          <a:endParaRPr lang="en-US"/>
        </a:p>
      </dgm:t>
    </dgm:pt>
    <dgm:pt modelId="{9EAC6219-3AFB-4D18-BD57-0622657A4EB2}">
      <dgm:prSet/>
      <dgm:spPr/>
      <dgm:t>
        <a:bodyPr/>
        <a:lstStyle/>
        <a:p>
          <a:pPr>
            <a:defRPr cap="all"/>
          </a:pPr>
          <a:r>
            <a:rPr lang="en-US" dirty="0">
              <a:hlinkClick xmlns:r="http://schemas.openxmlformats.org/officeDocument/2006/relationships" r:id="rId3"/>
            </a:rPr>
            <a:t>Rachel.sheppard@Louisville.edu</a:t>
          </a:r>
          <a:r>
            <a:rPr lang="en-US"/>
            <a:t> </a:t>
          </a:r>
        </a:p>
      </dgm:t>
    </dgm:pt>
    <dgm:pt modelId="{7A2B6226-63FA-4BBF-83C3-377B592917A0}" type="parTrans" cxnId="{1F943592-0D30-4F62-9FFE-35210F101F08}">
      <dgm:prSet/>
      <dgm:spPr/>
      <dgm:t>
        <a:bodyPr/>
        <a:lstStyle/>
        <a:p>
          <a:endParaRPr lang="en-US"/>
        </a:p>
      </dgm:t>
    </dgm:pt>
    <dgm:pt modelId="{CAA09D50-1D59-44F6-921E-1F79465DEA1E}" type="sibTrans" cxnId="{1F943592-0D30-4F62-9FFE-35210F101F08}">
      <dgm:prSet/>
      <dgm:spPr/>
      <dgm:t>
        <a:bodyPr/>
        <a:lstStyle/>
        <a:p>
          <a:endParaRPr lang="en-US"/>
        </a:p>
      </dgm:t>
    </dgm:pt>
    <dgm:pt modelId="{219318B0-D7DA-4FD6-92C1-735E910AC7A8}">
      <dgm:prSet/>
      <dgm:spPr/>
      <dgm:t>
        <a:bodyPr/>
        <a:lstStyle/>
        <a:p>
          <a:pPr>
            <a:defRPr cap="all"/>
          </a:pPr>
          <a:r>
            <a:rPr lang="en-US" dirty="0"/>
            <a:t>(502) 852-1006</a:t>
          </a:r>
        </a:p>
      </dgm:t>
    </dgm:pt>
    <dgm:pt modelId="{AE968F01-FB23-4A3B-9F9D-5A961ABB8C21}" type="parTrans" cxnId="{6F8A7D14-86D3-4A6B-96F4-E4740E3471EC}">
      <dgm:prSet/>
      <dgm:spPr/>
      <dgm:t>
        <a:bodyPr/>
        <a:lstStyle/>
        <a:p>
          <a:endParaRPr lang="en-US"/>
        </a:p>
      </dgm:t>
    </dgm:pt>
    <dgm:pt modelId="{50CDAEB1-C6B5-43F2-83BF-08428B4E93EC}" type="sibTrans" cxnId="{6F8A7D14-86D3-4A6B-96F4-E4740E3471EC}">
      <dgm:prSet/>
      <dgm:spPr/>
      <dgm:t>
        <a:bodyPr/>
        <a:lstStyle/>
        <a:p>
          <a:endParaRPr lang="en-US"/>
        </a:p>
      </dgm:t>
    </dgm:pt>
    <dgm:pt modelId="{02B9885A-0276-4399-BCF9-FE89C07FADE6}" type="pres">
      <dgm:prSet presAssocID="{9F29649E-383C-4FE2-B115-82EFC723EE64}" presName="root" presStyleCnt="0">
        <dgm:presLayoutVars>
          <dgm:dir/>
          <dgm:resizeHandles val="exact"/>
        </dgm:presLayoutVars>
      </dgm:prSet>
      <dgm:spPr/>
    </dgm:pt>
    <dgm:pt modelId="{A26C29A3-C044-4682-B582-D89A402001C3}" type="pres">
      <dgm:prSet presAssocID="{851677B6-6BBC-497C-8A13-BBA4BED1F975}" presName="compNode" presStyleCnt="0"/>
      <dgm:spPr/>
    </dgm:pt>
    <dgm:pt modelId="{B0261FA5-F6C9-43DF-BFBA-CCD1B41C7303}" type="pres">
      <dgm:prSet presAssocID="{851677B6-6BBC-497C-8A13-BBA4BED1F975}" presName="iconBgRect" presStyleLbl="bgShp" presStyleIdx="0" presStyleCnt="4"/>
      <dgm:spPr/>
    </dgm:pt>
    <dgm:pt modelId="{AF46BAEC-B915-4BCB-A41E-1EC2F1DEB4DF}" type="pres">
      <dgm:prSet presAssocID="{851677B6-6BBC-497C-8A13-BBA4BED1F975}" presName="iconRect" presStyleLbl="node1" presStyleIdx="0"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Email"/>
        </a:ext>
      </dgm:extLst>
    </dgm:pt>
    <dgm:pt modelId="{8635F05C-D2DE-4CAD-AC60-93D585E94CE6}" type="pres">
      <dgm:prSet presAssocID="{851677B6-6BBC-497C-8A13-BBA4BED1F975}" presName="spaceRect" presStyleCnt="0"/>
      <dgm:spPr/>
    </dgm:pt>
    <dgm:pt modelId="{147B9BE0-7AD5-4F18-89DF-B6026BFAF7B7}" type="pres">
      <dgm:prSet presAssocID="{851677B6-6BBC-497C-8A13-BBA4BED1F975}" presName="textRect" presStyleLbl="revTx" presStyleIdx="0" presStyleCnt="4">
        <dgm:presLayoutVars>
          <dgm:chMax val="1"/>
          <dgm:chPref val="1"/>
        </dgm:presLayoutVars>
      </dgm:prSet>
      <dgm:spPr/>
    </dgm:pt>
    <dgm:pt modelId="{D4B214E1-D31C-4CA4-AB70-C1E10BFC4448}" type="pres">
      <dgm:prSet presAssocID="{B848CCD9-491D-4C6A-97DF-A603BE6541A4}" presName="sibTrans" presStyleCnt="0"/>
      <dgm:spPr/>
    </dgm:pt>
    <dgm:pt modelId="{F7D5A61D-514C-44F7-89D7-273704AE3417}" type="pres">
      <dgm:prSet presAssocID="{39CE2D1B-115A-4C97-A098-FAFC3B76997E}" presName="compNode" presStyleCnt="0"/>
      <dgm:spPr/>
    </dgm:pt>
    <dgm:pt modelId="{91B06861-BDDF-412F-8A17-16E69491CC11}" type="pres">
      <dgm:prSet presAssocID="{39CE2D1B-115A-4C97-A098-FAFC3B76997E}" presName="iconBgRect" presStyleLbl="bgShp" presStyleIdx="1" presStyleCnt="4"/>
      <dgm:spPr/>
    </dgm:pt>
    <dgm:pt modelId="{09385705-9FB3-4915-82FD-09C4846FA6AB}" type="pres">
      <dgm:prSet presAssocID="{39CE2D1B-115A-4C97-A098-FAFC3B76997E}" presName="iconRect" presStyleLbl="node1" presStyleIdx="1"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Earth Globe Americas"/>
        </a:ext>
      </dgm:extLst>
    </dgm:pt>
    <dgm:pt modelId="{0E19DEB8-BCB6-4AB3-B49E-42D6ADFB73A5}" type="pres">
      <dgm:prSet presAssocID="{39CE2D1B-115A-4C97-A098-FAFC3B76997E}" presName="spaceRect" presStyleCnt="0"/>
      <dgm:spPr/>
    </dgm:pt>
    <dgm:pt modelId="{9C7C9687-D2FC-4A8C-9329-F253708EFA97}" type="pres">
      <dgm:prSet presAssocID="{39CE2D1B-115A-4C97-A098-FAFC3B76997E}" presName="textRect" presStyleLbl="revTx" presStyleIdx="1" presStyleCnt="4">
        <dgm:presLayoutVars>
          <dgm:chMax val="1"/>
          <dgm:chPref val="1"/>
        </dgm:presLayoutVars>
      </dgm:prSet>
      <dgm:spPr/>
    </dgm:pt>
    <dgm:pt modelId="{89A0FCFB-D20A-43B5-BDB1-0BBC45441F93}" type="pres">
      <dgm:prSet presAssocID="{E6397154-97E7-4B74-A27E-2F68D033517C}" presName="sibTrans" presStyleCnt="0"/>
      <dgm:spPr/>
    </dgm:pt>
    <dgm:pt modelId="{5344DA53-79C8-452F-B291-DA9107EC9D18}" type="pres">
      <dgm:prSet presAssocID="{9EAC6219-3AFB-4D18-BD57-0622657A4EB2}" presName="compNode" presStyleCnt="0"/>
      <dgm:spPr/>
    </dgm:pt>
    <dgm:pt modelId="{D76D483B-032F-43D4-B232-9DEFC93CDB4A}" type="pres">
      <dgm:prSet presAssocID="{9EAC6219-3AFB-4D18-BD57-0622657A4EB2}" presName="iconBgRect" presStyleLbl="bgShp" presStyleIdx="2" presStyleCnt="4"/>
      <dgm:spPr/>
    </dgm:pt>
    <dgm:pt modelId="{A165BA84-0EF6-4D99-8E47-E2C786653940}" type="pres">
      <dgm:prSet presAssocID="{9EAC6219-3AFB-4D18-BD57-0622657A4EB2}" presName="iconRect" presStyleLbl="node1" presStyleIdx="2"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Envelope"/>
        </a:ext>
      </dgm:extLst>
    </dgm:pt>
    <dgm:pt modelId="{392A8BE1-B332-4433-8ED1-DD0F279CC2AC}" type="pres">
      <dgm:prSet presAssocID="{9EAC6219-3AFB-4D18-BD57-0622657A4EB2}" presName="spaceRect" presStyleCnt="0"/>
      <dgm:spPr/>
    </dgm:pt>
    <dgm:pt modelId="{484A4A02-683C-4CC0-95AF-004680AE4D24}" type="pres">
      <dgm:prSet presAssocID="{9EAC6219-3AFB-4D18-BD57-0622657A4EB2}" presName="textRect" presStyleLbl="revTx" presStyleIdx="2" presStyleCnt="4">
        <dgm:presLayoutVars>
          <dgm:chMax val="1"/>
          <dgm:chPref val="1"/>
        </dgm:presLayoutVars>
      </dgm:prSet>
      <dgm:spPr/>
    </dgm:pt>
    <dgm:pt modelId="{E13EF6F7-91CD-4E6C-9761-AC61B813F4A9}" type="pres">
      <dgm:prSet presAssocID="{CAA09D50-1D59-44F6-921E-1F79465DEA1E}" presName="sibTrans" presStyleCnt="0"/>
      <dgm:spPr/>
    </dgm:pt>
    <dgm:pt modelId="{2AF8646A-8142-4345-84DC-E04C29679E42}" type="pres">
      <dgm:prSet presAssocID="{219318B0-D7DA-4FD6-92C1-735E910AC7A8}" presName="compNode" presStyleCnt="0"/>
      <dgm:spPr/>
    </dgm:pt>
    <dgm:pt modelId="{B5041D3A-8C65-4E0C-B712-AD9B99C623A9}" type="pres">
      <dgm:prSet presAssocID="{219318B0-D7DA-4FD6-92C1-735E910AC7A8}" presName="iconBgRect" presStyleLbl="bgShp" presStyleIdx="3" presStyleCnt="4"/>
      <dgm:spPr/>
    </dgm:pt>
    <dgm:pt modelId="{7169C384-C1DC-4E18-BB98-0F2B9EEFD60A}" type="pres">
      <dgm:prSet presAssocID="{219318B0-D7DA-4FD6-92C1-735E910AC7A8}" presName="iconRect" presStyleLbl="node1" presStyleIdx="3" presStyleCnt="4"/>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dgm:spPr>
      <dgm:extLst>
        <a:ext uri="{E40237B7-FDA0-4F09-8148-C483321AD2D9}">
          <dgm14:cNvPr xmlns:dgm14="http://schemas.microsoft.com/office/drawing/2010/diagram" id="0" name="" descr="Monitor"/>
        </a:ext>
      </dgm:extLst>
    </dgm:pt>
    <dgm:pt modelId="{DE4440D0-AC08-48C3-9726-8F8CBB186990}" type="pres">
      <dgm:prSet presAssocID="{219318B0-D7DA-4FD6-92C1-735E910AC7A8}" presName="spaceRect" presStyleCnt="0"/>
      <dgm:spPr/>
    </dgm:pt>
    <dgm:pt modelId="{14039D0A-D0C0-478B-9188-3CFD93FF9AAF}" type="pres">
      <dgm:prSet presAssocID="{219318B0-D7DA-4FD6-92C1-735E910AC7A8}" presName="textRect" presStyleLbl="revTx" presStyleIdx="3" presStyleCnt="4">
        <dgm:presLayoutVars>
          <dgm:chMax val="1"/>
          <dgm:chPref val="1"/>
        </dgm:presLayoutVars>
      </dgm:prSet>
      <dgm:spPr/>
    </dgm:pt>
  </dgm:ptLst>
  <dgm:cxnLst>
    <dgm:cxn modelId="{6F8A7D14-86D3-4A6B-96F4-E4740E3471EC}" srcId="{9F29649E-383C-4FE2-B115-82EFC723EE64}" destId="{219318B0-D7DA-4FD6-92C1-735E910AC7A8}" srcOrd="3" destOrd="0" parTransId="{AE968F01-FB23-4A3B-9F9D-5A961ABB8C21}" sibTransId="{50CDAEB1-C6B5-43F2-83BF-08428B4E93EC}"/>
    <dgm:cxn modelId="{E5A3FB3B-1F10-4111-B29A-0CA1373BD2D7}" type="presOf" srcId="{9EAC6219-3AFB-4D18-BD57-0622657A4EB2}" destId="{484A4A02-683C-4CC0-95AF-004680AE4D24}" srcOrd="0" destOrd="0" presId="urn:microsoft.com/office/officeart/2018/5/layout/IconCircleLabelList"/>
    <dgm:cxn modelId="{5734E73F-0ABC-4DE3-9BDC-0C158B75DD02}" type="presOf" srcId="{851677B6-6BBC-497C-8A13-BBA4BED1F975}" destId="{147B9BE0-7AD5-4F18-89DF-B6026BFAF7B7}" srcOrd="0" destOrd="0" presId="urn:microsoft.com/office/officeart/2018/5/layout/IconCircleLabelList"/>
    <dgm:cxn modelId="{A138D251-8292-45BF-A19F-E3DB56C14377}" type="presOf" srcId="{219318B0-D7DA-4FD6-92C1-735E910AC7A8}" destId="{14039D0A-D0C0-478B-9188-3CFD93FF9AAF}" srcOrd="0" destOrd="0" presId="urn:microsoft.com/office/officeart/2018/5/layout/IconCircleLabelList"/>
    <dgm:cxn modelId="{8FFDF868-36BC-46D0-B684-98C0FC1F407C}" srcId="{9F29649E-383C-4FE2-B115-82EFC723EE64}" destId="{851677B6-6BBC-497C-8A13-BBA4BED1F975}" srcOrd="0" destOrd="0" parTransId="{5CD42C9D-CC6C-4332-AC2E-A3172CC60C42}" sibTransId="{B848CCD9-491D-4C6A-97DF-A603BE6541A4}"/>
    <dgm:cxn modelId="{DA0EAD7E-6CD5-4D07-B0B8-4AA33D1584F1}" type="presOf" srcId="{39CE2D1B-115A-4C97-A098-FAFC3B76997E}" destId="{9C7C9687-D2FC-4A8C-9329-F253708EFA97}" srcOrd="0" destOrd="0" presId="urn:microsoft.com/office/officeart/2018/5/layout/IconCircleLabelList"/>
    <dgm:cxn modelId="{1F943592-0D30-4F62-9FFE-35210F101F08}" srcId="{9F29649E-383C-4FE2-B115-82EFC723EE64}" destId="{9EAC6219-3AFB-4D18-BD57-0622657A4EB2}" srcOrd="2" destOrd="0" parTransId="{7A2B6226-63FA-4BBF-83C3-377B592917A0}" sibTransId="{CAA09D50-1D59-44F6-921E-1F79465DEA1E}"/>
    <dgm:cxn modelId="{56F973B0-8101-4EEB-AA48-23AA4CE2629C}" type="presOf" srcId="{9F29649E-383C-4FE2-B115-82EFC723EE64}" destId="{02B9885A-0276-4399-BCF9-FE89C07FADE6}" srcOrd="0" destOrd="0" presId="urn:microsoft.com/office/officeart/2018/5/layout/IconCircleLabelList"/>
    <dgm:cxn modelId="{F7FBDDB4-F719-4E05-9461-8199B5295416}" srcId="{9F29649E-383C-4FE2-B115-82EFC723EE64}" destId="{39CE2D1B-115A-4C97-A098-FAFC3B76997E}" srcOrd="1" destOrd="0" parTransId="{E43CB940-34B1-44DA-BA2C-E78B49164168}" sibTransId="{E6397154-97E7-4B74-A27E-2F68D033517C}"/>
    <dgm:cxn modelId="{D45C9A81-F130-4E21-B182-865118C74F3D}" type="presParOf" srcId="{02B9885A-0276-4399-BCF9-FE89C07FADE6}" destId="{A26C29A3-C044-4682-B582-D89A402001C3}" srcOrd="0" destOrd="0" presId="urn:microsoft.com/office/officeart/2018/5/layout/IconCircleLabelList"/>
    <dgm:cxn modelId="{13F531AF-9B18-4E36-88DC-03FDEAFE7F89}" type="presParOf" srcId="{A26C29A3-C044-4682-B582-D89A402001C3}" destId="{B0261FA5-F6C9-43DF-BFBA-CCD1B41C7303}" srcOrd="0" destOrd="0" presId="urn:microsoft.com/office/officeart/2018/5/layout/IconCircleLabelList"/>
    <dgm:cxn modelId="{8FDD468F-A676-4AF4-84DF-C9DBA6F4A79F}" type="presParOf" srcId="{A26C29A3-C044-4682-B582-D89A402001C3}" destId="{AF46BAEC-B915-4BCB-A41E-1EC2F1DEB4DF}" srcOrd="1" destOrd="0" presId="urn:microsoft.com/office/officeart/2018/5/layout/IconCircleLabelList"/>
    <dgm:cxn modelId="{B144EDB4-20AB-4304-BD32-71225D99F215}" type="presParOf" srcId="{A26C29A3-C044-4682-B582-D89A402001C3}" destId="{8635F05C-D2DE-4CAD-AC60-93D585E94CE6}" srcOrd="2" destOrd="0" presId="urn:microsoft.com/office/officeart/2018/5/layout/IconCircleLabelList"/>
    <dgm:cxn modelId="{8EA764C1-0351-4FC6-8F22-628559CF9603}" type="presParOf" srcId="{A26C29A3-C044-4682-B582-D89A402001C3}" destId="{147B9BE0-7AD5-4F18-89DF-B6026BFAF7B7}" srcOrd="3" destOrd="0" presId="urn:microsoft.com/office/officeart/2018/5/layout/IconCircleLabelList"/>
    <dgm:cxn modelId="{F32A984E-F5B3-43CF-B9F6-B5B2319F0C40}" type="presParOf" srcId="{02B9885A-0276-4399-BCF9-FE89C07FADE6}" destId="{D4B214E1-D31C-4CA4-AB70-C1E10BFC4448}" srcOrd="1" destOrd="0" presId="urn:microsoft.com/office/officeart/2018/5/layout/IconCircleLabelList"/>
    <dgm:cxn modelId="{0AAFE815-1DDB-4408-9AB6-CF3A11EB7215}" type="presParOf" srcId="{02B9885A-0276-4399-BCF9-FE89C07FADE6}" destId="{F7D5A61D-514C-44F7-89D7-273704AE3417}" srcOrd="2" destOrd="0" presId="urn:microsoft.com/office/officeart/2018/5/layout/IconCircleLabelList"/>
    <dgm:cxn modelId="{AE634C8A-3B82-489A-8D98-51A9761BBF5D}" type="presParOf" srcId="{F7D5A61D-514C-44F7-89D7-273704AE3417}" destId="{91B06861-BDDF-412F-8A17-16E69491CC11}" srcOrd="0" destOrd="0" presId="urn:microsoft.com/office/officeart/2018/5/layout/IconCircleLabelList"/>
    <dgm:cxn modelId="{EE239C1D-86B0-40F7-A6AC-AE697D41D642}" type="presParOf" srcId="{F7D5A61D-514C-44F7-89D7-273704AE3417}" destId="{09385705-9FB3-4915-82FD-09C4846FA6AB}" srcOrd="1" destOrd="0" presId="urn:microsoft.com/office/officeart/2018/5/layout/IconCircleLabelList"/>
    <dgm:cxn modelId="{1D8ACB39-A5C8-4B57-B132-F9E61747E00D}" type="presParOf" srcId="{F7D5A61D-514C-44F7-89D7-273704AE3417}" destId="{0E19DEB8-BCB6-4AB3-B49E-42D6ADFB73A5}" srcOrd="2" destOrd="0" presId="urn:microsoft.com/office/officeart/2018/5/layout/IconCircleLabelList"/>
    <dgm:cxn modelId="{145BEEE0-866C-4209-9D43-D7D59FE62C86}" type="presParOf" srcId="{F7D5A61D-514C-44F7-89D7-273704AE3417}" destId="{9C7C9687-D2FC-4A8C-9329-F253708EFA97}" srcOrd="3" destOrd="0" presId="urn:microsoft.com/office/officeart/2018/5/layout/IconCircleLabelList"/>
    <dgm:cxn modelId="{42D79443-DAE7-4B08-A6C0-4AC5D978F576}" type="presParOf" srcId="{02B9885A-0276-4399-BCF9-FE89C07FADE6}" destId="{89A0FCFB-D20A-43B5-BDB1-0BBC45441F93}" srcOrd="3" destOrd="0" presId="urn:microsoft.com/office/officeart/2018/5/layout/IconCircleLabelList"/>
    <dgm:cxn modelId="{627D4175-EC8C-47CE-B5A7-DDB1CF90BBF5}" type="presParOf" srcId="{02B9885A-0276-4399-BCF9-FE89C07FADE6}" destId="{5344DA53-79C8-452F-B291-DA9107EC9D18}" srcOrd="4" destOrd="0" presId="urn:microsoft.com/office/officeart/2018/5/layout/IconCircleLabelList"/>
    <dgm:cxn modelId="{E9BEB8D0-8C0B-44C8-B00A-96A692250CEE}" type="presParOf" srcId="{5344DA53-79C8-452F-B291-DA9107EC9D18}" destId="{D76D483B-032F-43D4-B232-9DEFC93CDB4A}" srcOrd="0" destOrd="0" presId="urn:microsoft.com/office/officeart/2018/5/layout/IconCircleLabelList"/>
    <dgm:cxn modelId="{B6874A88-6F35-40BE-86C7-B471CA016804}" type="presParOf" srcId="{5344DA53-79C8-452F-B291-DA9107EC9D18}" destId="{A165BA84-0EF6-4D99-8E47-E2C786653940}" srcOrd="1" destOrd="0" presId="urn:microsoft.com/office/officeart/2018/5/layout/IconCircleLabelList"/>
    <dgm:cxn modelId="{0BE7889E-110E-4B75-8F32-E2BE9A7A2700}" type="presParOf" srcId="{5344DA53-79C8-452F-B291-DA9107EC9D18}" destId="{392A8BE1-B332-4433-8ED1-DD0F279CC2AC}" srcOrd="2" destOrd="0" presId="urn:microsoft.com/office/officeart/2018/5/layout/IconCircleLabelList"/>
    <dgm:cxn modelId="{9A382792-7813-4F81-8C61-B770B71CC319}" type="presParOf" srcId="{5344DA53-79C8-452F-B291-DA9107EC9D18}" destId="{484A4A02-683C-4CC0-95AF-004680AE4D24}" srcOrd="3" destOrd="0" presId="urn:microsoft.com/office/officeart/2018/5/layout/IconCircleLabelList"/>
    <dgm:cxn modelId="{636CC642-D326-4A49-88A6-A94DFDAD83C0}" type="presParOf" srcId="{02B9885A-0276-4399-BCF9-FE89C07FADE6}" destId="{E13EF6F7-91CD-4E6C-9761-AC61B813F4A9}" srcOrd="5" destOrd="0" presId="urn:microsoft.com/office/officeart/2018/5/layout/IconCircleLabelList"/>
    <dgm:cxn modelId="{98FCC4FC-61F1-4AE7-AE36-5A98E0D4ADF6}" type="presParOf" srcId="{02B9885A-0276-4399-BCF9-FE89C07FADE6}" destId="{2AF8646A-8142-4345-84DC-E04C29679E42}" srcOrd="6" destOrd="0" presId="urn:microsoft.com/office/officeart/2018/5/layout/IconCircleLabelList"/>
    <dgm:cxn modelId="{D47BC46C-85E1-4589-B1A9-64E00DB6DBB4}" type="presParOf" srcId="{2AF8646A-8142-4345-84DC-E04C29679E42}" destId="{B5041D3A-8C65-4E0C-B712-AD9B99C623A9}" srcOrd="0" destOrd="0" presId="urn:microsoft.com/office/officeart/2018/5/layout/IconCircleLabelList"/>
    <dgm:cxn modelId="{77293C5C-F199-4BD0-A1AA-9A84139C87B8}" type="presParOf" srcId="{2AF8646A-8142-4345-84DC-E04C29679E42}" destId="{7169C384-C1DC-4E18-BB98-0F2B9EEFD60A}" srcOrd="1" destOrd="0" presId="urn:microsoft.com/office/officeart/2018/5/layout/IconCircleLabelList"/>
    <dgm:cxn modelId="{BF23D36C-22FE-41F3-A4D4-B1B8982DB79A}" type="presParOf" srcId="{2AF8646A-8142-4345-84DC-E04C29679E42}" destId="{DE4440D0-AC08-48C3-9726-8F8CBB186990}" srcOrd="2" destOrd="0" presId="urn:microsoft.com/office/officeart/2018/5/layout/IconCircleLabelList"/>
    <dgm:cxn modelId="{8972F8DB-A0E9-46B8-A88F-CD94B213FF20}" type="presParOf" srcId="{2AF8646A-8142-4345-84DC-E04C29679E42}" destId="{14039D0A-D0C0-478B-9188-3CFD93FF9AAF}"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803254-03E3-44D9-878A-18199951A049}" type="doc">
      <dgm:prSet loTypeId="urn:microsoft.com/office/officeart/2011/layout/CircleProcess" loCatId="process" qsTypeId="urn:microsoft.com/office/officeart/2005/8/quickstyle/simple1" qsCatId="simple" csTypeId="urn:microsoft.com/office/officeart/2005/8/colors/accent5_5" csCatId="accent5" phldr="1"/>
      <dgm:spPr/>
    </dgm:pt>
    <dgm:pt modelId="{56CA29EE-F3BB-4E77-B4F1-70D99C9B8540}">
      <dgm:prSet phldrT="[Text]"/>
      <dgm:spPr>
        <a:solidFill>
          <a:schemeClr val="tx2">
            <a:alpha val="90000"/>
          </a:schemeClr>
        </a:solidFill>
      </dgm:spPr>
      <dgm:t>
        <a:bodyPr/>
        <a:lstStyle/>
        <a:p>
          <a:r>
            <a:rPr lang="en-US" dirty="0">
              <a:solidFill>
                <a:schemeClr val="bg2"/>
              </a:solidFill>
            </a:rPr>
            <a:t>Federally mandated committee composed of scientists, non-scientists, and community members</a:t>
          </a:r>
        </a:p>
      </dgm:t>
    </dgm:pt>
    <dgm:pt modelId="{888CA990-CC19-4A06-A44A-203AFA17E7D5}" type="parTrans" cxnId="{625DEE5B-97D1-4DA5-8694-D23DFF0C4186}">
      <dgm:prSet/>
      <dgm:spPr/>
      <dgm:t>
        <a:bodyPr/>
        <a:lstStyle/>
        <a:p>
          <a:endParaRPr lang="en-US"/>
        </a:p>
      </dgm:t>
    </dgm:pt>
    <dgm:pt modelId="{796C350D-6D2C-4A19-93DC-43B681A02E02}" type="sibTrans" cxnId="{625DEE5B-97D1-4DA5-8694-D23DFF0C4186}">
      <dgm:prSet/>
      <dgm:spPr>
        <a:solidFill>
          <a:schemeClr val="tx2"/>
        </a:solidFill>
      </dgm:spPr>
      <dgm:t>
        <a:bodyPr/>
        <a:lstStyle/>
        <a:p>
          <a:endParaRPr lang="en-US"/>
        </a:p>
      </dgm:t>
    </dgm:pt>
    <dgm:pt modelId="{CFA403AC-4640-4643-B3DE-E6C3EE39F408}">
      <dgm:prSet phldrT="[Text]"/>
      <dgm:spPr>
        <a:solidFill>
          <a:schemeClr val="tx2">
            <a:lumMod val="75000"/>
            <a:alpha val="70000"/>
          </a:schemeClr>
        </a:solidFill>
      </dgm:spPr>
      <dgm:t>
        <a:bodyPr/>
        <a:lstStyle/>
        <a:p>
          <a:r>
            <a:rPr lang="en-US" dirty="0">
              <a:solidFill>
                <a:schemeClr val="bg2"/>
              </a:solidFill>
            </a:rPr>
            <a:t>Conducting an ethical review of research projects</a:t>
          </a:r>
        </a:p>
      </dgm:t>
    </dgm:pt>
    <dgm:pt modelId="{AEBB6279-7C3D-406C-B543-559E2935E2E9}" type="parTrans" cxnId="{7BE1E97E-691F-412E-9C74-5552754720A4}">
      <dgm:prSet/>
      <dgm:spPr/>
      <dgm:t>
        <a:bodyPr/>
        <a:lstStyle/>
        <a:p>
          <a:endParaRPr lang="en-US"/>
        </a:p>
      </dgm:t>
    </dgm:pt>
    <dgm:pt modelId="{74CB87C4-A3F0-4591-B754-D036CFA2205D}" type="sibTrans" cxnId="{7BE1E97E-691F-412E-9C74-5552754720A4}">
      <dgm:prSet/>
      <dgm:spPr>
        <a:solidFill>
          <a:schemeClr val="tx2">
            <a:lumMod val="75000"/>
          </a:schemeClr>
        </a:solidFill>
      </dgm:spPr>
      <dgm:t>
        <a:bodyPr/>
        <a:lstStyle/>
        <a:p>
          <a:endParaRPr lang="en-US"/>
        </a:p>
      </dgm:t>
    </dgm:pt>
    <dgm:pt modelId="{0C8CB20D-2D3A-4BBF-9A7D-9600626706DE}">
      <dgm:prSet phldrT="[Text]"/>
      <dgm:spPr>
        <a:solidFill>
          <a:schemeClr val="tx2">
            <a:lumMod val="60000"/>
            <a:lumOff val="40000"/>
          </a:schemeClr>
        </a:solidFill>
      </dgm:spPr>
      <dgm:t>
        <a:bodyPr/>
        <a:lstStyle/>
        <a:p>
          <a:r>
            <a:rPr lang="en-US" dirty="0">
              <a:solidFill>
                <a:schemeClr val="bg2"/>
              </a:solidFill>
            </a:rPr>
            <a:t>Protecting the rights and welfare of the human participants </a:t>
          </a:r>
        </a:p>
      </dgm:t>
    </dgm:pt>
    <dgm:pt modelId="{0B0FA5E5-399C-4D46-A1DC-28E0052567F9}" type="parTrans" cxnId="{CF531ED3-7696-4CE1-8CF2-071FBA4D05DB}">
      <dgm:prSet/>
      <dgm:spPr/>
      <dgm:t>
        <a:bodyPr/>
        <a:lstStyle/>
        <a:p>
          <a:endParaRPr lang="en-US"/>
        </a:p>
      </dgm:t>
    </dgm:pt>
    <dgm:pt modelId="{026435AE-E7C1-4789-B62B-9126EC1E2BBC}" type="sibTrans" cxnId="{CF531ED3-7696-4CE1-8CF2-071FBA4D05DB}">
      <dgm:prSet/>
      <dgm:spPr>
        <a:solidFill>
          <a:schemeClr val="tx2">
            <a:lumMod val="60000"/>
            <a:lumOff val="40000"/>
          </a:schemeClr>
        </a:solidFill>
      </dgm:spPr>
      <dgm:t>
        <a:bodyPr/>
        <a:lstStyle/>
        <a:p>
          <a:endParaRPr lang="en-US"/>
        </a:p>
      </dgm:t>
    </dgm:pt>
    <dgm:pt modelId="{AF71D631-835C-46B3-BBAE-F22D96289F71}" type="pres">
      <dgm:prSet presAssocID="{DB803254-03E3-44D9-878A-18199951A049}" presName="Name0" presStyleCnt="0">
        <dgm:presLayoutVars>
          <dgm:chMax val="11"/>
          <dgm:chPref val="11"/>
          <dgm:dir/>
          <dgm:resizeHandles/>
        </dgm:presLayoutVars>
      </dgm:prSet>
      <dgm:spPr/>
    </dgm:pt>
    <dgm:pt modelId="{768E01B9-1250-4024-93FC-7BC1A8B1C40C}" type="pres">
      <dgm:prSet presAssocID="{0C8CB20D-2D3A-4BBF-9A7D-9600626706DE}" presName="Accent3" presStyleCnt="0"/>
      <dgm:spPr/>
    </dgm:pt>
    <dgm:pt modelId="{A7BB4D25-93CF-4456-9381-AAC1891B7EF6}" type="pres">
      <dgm:prSet presAssocID="{0C8CB20D-2D3A-4BBF-9A7D-9600626706DE}" presName="Accent" presStyleLbl="node1" presStyleIdx="0" presStyleCnt="3"/>
      <dgm:spPr/>
    </dgm:pt>
    <dgm:pt modelId="{88125990-A4F6-4202-8609-9C8C31E473CC}" type="pres">
      <dgm:prSet presAssocID="{0C8CB20D-2D3A-4BBF-9A7D-9600626706DE}" presName="ParentBackground3" presStyleCnt="0"/>
      <dgm:spPr/>
    </dgm:pt>
    <dgm:pt modelId="{988DC0DC-6B32-41A5-AFD8-915F87848209}" type="pres">
      <dgm:prSet presAssocID="{0C8CB20D-2D3A-4BBF-9A7D-9600626706DE}" presName="ParentBackground" presStyleLbl="fgAcc1" presStyleIdx="0" presStyleCnt="3"/>
      <dgm:spPr/>
    </dgm:pt>
    <dgm:pt modelId="{7A372FB1-5F00-45BD-9F32-EA3ADBD19B6D}" type="pres">
      <dgm:prSet presAssocID="{0C8CB20D-2D3A-4BBF-9A7D-9600626706DE}" presName="Parent3" presStyleLbl="revTx" presStyleIdx="0" presStyleCnt="0">
        <dgm:presLayoutVars>
          <dgm:chMax val="1"/>
          <dgm:chPref val="1"/>
          <dgm:bulletEnabled val="1"/>
        </dgm:presLayoutVars>
      </dgm:prSet>
      <dgm:spPr/>
    </dgm:pt>
    <dgm:pt modelId="{D959A1EA-B1BB-4548-B25C-04AC61073E27}" type="pres">
      <dgm:prSet presAssocID="{CFA403AC-4640-4643-B3DE-E6C3EE39F408}" presName="Accent2" presStyleCnt="0"/>
      <dgm:spPr/>
    </dgm:pt>
    <dgm:pt modelId="{70103BDC-2244-4FFD-B2B7-3CC593E44D85}" type="pres">
      <dgm:prSet presAssocID="{CFA403AC-4640-4643-B3DE-E6C3EE39F408}" presName="Accent" presStyleLbl="node1" presStyleIdx="1" presStyleCnt="3"/>
      <dgm:spPr/>
    </dgm:pt>
    <dgm:pt modelId="{80CA005C-43A5-4350-8E2E-AC2F623ACA2D}" type="pres">
      <dgm:prSet presAssocID="{CFA403AC-4640-4643-B3DE-E6C3EE39F408}" presName="ParentBackground2" presStyleCnt="0"/>
      <dgm:spPr/>
    </dgm:pt>
    <dgm:pt modelId="{4D3754A0-C1B2-44DC-A488-363AB1E16B2A}" type="pres">
      <dgm:prSet presAssocID="{CFA403AC-4640-4643-B3DE-E6C3EE39F408}" presName="ParentBackground" presStyleLbl="fgAcc1" presStyleIdx="1" presStyleCnt="3"/>
      <dgm:spPr/>
    </dgm:pt>
    <dgm:pt modelId="{DABF7452-5E81-482A-9F60-DDDE02F63DFD}" type="pres">
      <dgm:prSet presAssocID="{CFA403AC-4640-4643-B3DE-E6C3EE39F408}" presName="Parent2" presStyleLbl="revTx" presStyleIdx="0" presStyleCnt="0">
        <dgm:presLayoutVars>
          <dgm:chMax val="1"/>
          <dgm:chPref val="1"/>
          <dgm:bulletEnabled val="1"/>
        </dgm:presLayoutVars>
      </dgm:prSet>
      <dgm:spPr/>
    </dgm:pt>
    <dgm:pt modelId="{78BF5CB5-8FE3-40AE-9121-FC959004F186}" type="pres">
      <dgm:prSet presAssocID="{56CA29EE-F3BB-4E77-B4F1-70D99C9B8540}" presName="Accent1" presStyleCnt="0"/>
      <dgm:spPr/>
    </dgm:pt>
    <dgm:pt modelId="{170D2F81-2C5C-419A-B931-4FBF1F1D52D6}" type="pres">
      <dgm:prSet presAssocID="{56CA29EE-F3BB-4E77-B4F1-70D99C9B8540}" presName="Accent" presStyleLbl="node1" presStyleIdx="2" presStyleCnt="3"/>
      <dgm:spPr/>
    </dgm:pt>
    <dgm:pt modelId="{48DD8FE7-89CB-4007-83B8-44A88AC5A063}" type="pres">
      <dgm:prSet presAssocID="{56CA29EE-F3BB-4E77-B4F1-70D99C9B8540}" presName="ParentBackground1" presStyleCnt="0"/>
      <dgm:spPr/>
    </dgm:pt>
    <dgm:pt modelId="{615A31E7-E11C-41C5-8F2A-CA75063C4C90}" type="pres">
      <dgm:prSet presAssocID="{56CA29EE-F3BB-4E77-B4F1-70D99C9B8540}" presName="ParentBackground" presStyleLbl="fgAcc1" presStyleIdx="2" presStyleCnt="3"/>
      <dgm:spPr/>
    </dgm:pt>
    <dgm:pt modelId="{7602C977-F079-4968-B7C7-7F6C4DAF81BA}" type="pres">
      <dgm:prSet presAssocID="{56CA29EE-F3BB-4E77-B4F1-70D99C9B8540}" presName="Parent1" presStyleLbl="revTx" presStyleIdx="0" presStyleCnt="0">
        <dgm:presLayoutVars>
          <dgm:chMax val="1"/>
          <dgm:chPref val="1"/>
          <dgm:bulletEnabled val="1"/>
        </dgm:presLayoutVars>
      </dgm:prSet>
      <dgm:spPr/>
    </dgm:pt>
  </dgm:ptLst>
  <dgm:cxnLst>
    <dgm:cxn modelId="{12E9CD1E-923C-4E82-A947-61A77A238DB7}" type="presOf" srcId="{0C8CB20D-2D3A-4BBF-9A7D-9600626706DE}" destId="{7A372FB1-5F00-45BD-9F32-EA3ADBD19B6D}" srcOrd="1" destOrd="0" presId="urn:microsoft.com/office/officeart/2011/layout/CircleProcess"/>
    <dgm:cxn modelId="{625DEE5B-97D1-4DA5-8694-D23DFF0C4186}" srcId="{DB803254-03E3-44D9-878A-18199951A049}" destId="{56CA29EE-F3BB-4E77-B4F1-70D99C9B8540}" srcOrd="0" destOrd="0" parTransId="{888CA990-CC19-4A06-A44A-203AFA17E7D5}" sibTransId="{796C350D-6D2C-4A19-93DC-43B681A02E02}"/>
    <dgm:cxn modelId="{4D921364-29EC-417C-99FA-0AD01BC14E72}" type="presOf" srcId="{56CA29EE-F3BB-4E77-B4F1-70D99C9B8540}" destId="{7602C977-F079-4968-B7C7-7F6C4DAF81BA}" srcOrd="1" destOrd="0" presId="urn:microsoft.com/office/officeart/2011/layout/CircleProcess"/>
    <dgm:cxn modelId="{168F636E-036F-45E3-9E83-B1D43EC0FB5C}" type="presOf" srcId="{CFA403AC-4640-4643-B3DE-E6C3EE39F408}" destId="{4D3754A0-C1B2-44DC-A488-363AB1E16B2A}" srcOrd="0" destOrd="0" presId="urn:microsoft.com/office/officeart/2011/layout/CircleProcess"/>
    <dgm:cxn modelId="{21B80978-A9CD-4B33-B556-9C0EF418A8E9}" type="presOf" srcId="{DB803254-03E3-44D9-878A-18199951A049}" destId="{AF71D631-835C-46B3-BBAE-F22D96289F71}" srcOrd="0" destOrd="0" presId="urn:microsoft.com/office/officeart/2011/layout/CircleProcess"/>
    <dgm:cxn modelId="{7BE1E97E-691F-412E-9C74-5552754720A4}" srcId="{DB803254-03E3-44D9-878A-18199951A049}" destId="{CFA403AC-4640-4643-B3DE-E6C3EE39F408}" srcOrd="1" destOrd="0" parTransId="{AEBB6279-7C3D-406C-B543-559E2935E2E9}" sibTransId="{74CB87C4-A3F0-4591-B754-D036CFA2205D}"/>
    <dgm:cxn modelId="{072F2E97-BC16-45A9-83D1-077DE5F2E161}" type="presOf" srcId="{0C8CB20D-2D3A-4BBF-9A7D-9600626706DE}" destId="{988DC0DC-6B32-41A5-AFD8-915F87848209}" srcOrd="0" destOrd="0" presId="urn:microsoft.com/office/officeart/2011/layout/CircleProcess"/>
    <dgm:cxn modelId="{A8775C9C-90F2-4C37-A90F-EBE07A9572AD}" type="presOf" srcId="{CFA403AC-4640-4643-B3DE-E6C3EE39F408}" destId="{DABF7452-5E81-482A-9F60-DDDE02F63DFD}" srcOrd="1" destOrd="0" presId="urn:microsoft.com/office/officeart/2011/layout/CircleProcess"/>
    <dgm:cxn modelId="{CF531ED3-7696-4CE1-8CF2-071FBA4D05DB}" srcId="{DB803254-03E3-44D9-878A-18199951A049}" destId="{0C8CB20D-2D3A-4BBF-9A7D-9600626706DE}" srcOrd="2" destOrd="0" parTransId="{0B0FA5E5-399C-4D46-A1DC-28E0052567F9}" sibTransId="{026435AE-E7C1-4789-B62B-9126EC1E2BBC}"/>
    <dgm:cxn modelId="{83527DE2-4C46-44F7-A44C-63A54C16EFBF}" type="presOf" srcId="{56CA29EE-F3BB-4E77-B4F1-70D99C9B8540}" destId="{615A31E7-E11C-41C5-8F2A-CA75063C4C90}" srcOrd="0" destOrd="0" presId="urn:microsoft.com/office/officeart/2011/layout/CircleProcess"/>
    <dgm:cxn modelId="{DDFC3ADB-E3CF-4B72-9189-138021A3E460}" type="presParOf" srcId="{AF71D631-835C-46B3-BBAE-F22D96289F71}" destId="{768E01B9-1250-4024-93FC-7BC1A8B1C40C}" srcOrd="0" destOrd="0" presId="urn:microsoft.com/office/officeart/2011/layout/CircleProcess"/>
    <dgm:cxn modelId="{6A375261-7998-4A0F-941C-7E8DF34F9091}" type="presParOf" srcId="{768E01B9-1250-4024-93FC-7BC1A8B1C40C}" destId="{A7BB4D25-93CF-4456-9381-AAC1891B7EF6}" srcOrd="0" destOrd="0" presId="urn:microsoft.com/office/officeart/2011/layout/CircleProcess"/>
    <dgm:cxn modelId="{6F1C3654-F8BC-419D-A06D-2A392C54D86A}" type="presParOf" srcId="{AF71D631-835C-46B3-BBAE-F22D96289F71}" destId="{88125990-A4F6-4202-8609-9C8C31E473CC}" srcOrd="1" destOrd="0" presId="urn:microsoft.com/office/officeart/2011/layout/CircleProcess"/>
    <dgm:cxn modelId="{28DB6BFE-FC26-4B73-81DA-360B151252E5}" type="presParOf" srcId="{88125990-A4F6-4202-8609-9C8C31E473CC}" destId="{988DC0DC-6B32-41A5-AFD8-915F87848209}" srcOrd="0" destOrd="0" presId="urn:microsoft.com/office/officeart/2011/layout/CircleProcess"/>
    <dgm:cxn modelId="{DBDC6FD6-84E8-4E7A-8652-D429D37A2670}" type="presParOf" srcId="{AF71D631-835C-46B3-BBAE-F22D96289F71}" destId="{7A372FB1-5F00-45BD-9F32-EA3ADBD19B6D}" srcOrd="2" destOrd="0" presId="urn:microsoft.com/office/officeart/2011/layout/CircleProcess"/>
    <dgm:cxn modelId="{9FBA8010-B081-4CD0-91E4-F2AAA82E4200}" type="presParOf" srcId="{AF71D631-835C-46B3-BBAE-F22D96289F71}" destId="{D959A1EA-B1BB-4548-B25C-04AC61073E27}" srcOrd="3" destOrd="0" presId="urn:microsoft.com/office/officeart/2011/layout/CircleProcess"/>
    <dgm:cxn modelId="{F0EE4E09-CCA9-4AED-91A3-1DAE0425B98C}" type="presParOf" srcId="{D959A1EA-B1BB-4548-B25C-04AC61073E27}" destId="{70103BDC-2244-4FFD-B2B7-3CC593E44D85}" srcOrd="0" destOrd="0" presId="urn:microsoft.com/office/officeart/2011/layout/CircleProcess"/>
    <dgm:cxn modelId="{BA67F942-03AE-44DF-AB40-D814EF978575}" type="presParOf" srcId="{AF71D631-835C-46B3-BBAE-F22D96289F71}" destId="{80CA005C-43A5-4350-8E2E-AC2F623ACA2D}" srcOrd="4" destOrd="0" presId="urn:microsoft.com/office/officeart/2011/layout/CircleProcess"/>
    <dgm:cxn modelId="{6A2322D3-FEFE-4208-840B-56D709307366}" type="presParOf" srcId="{80CA005C-43A5-4350-8E2E-AC2F623ACA2D}" destId="{4D3754A0-C1B2-44DC-A488-363AB1E16B2A}" srcOrd="0" destOrd="0" presId="urn:microsoft.com/office/officeart/2011/layout/CircleProcess"/>
    <dgm:cxn modelId="{E435A9C4-C2B3-4F5B-8BD7-6A9C312B4663}" type="presParOf" srcId="{AF71D631-835C-46B3-BBAE-F22D96289F71}" destId="{DABF7452-5E81-482A-9F60-DDDE02F63DFD}" srcOrd="5" destOrd="0" presId="urn:microsoft.com/office/officeart/2011/layout/CircleProcess"/>
    <dgm:cxn modelId="{9E057D9D-9DCA-4479-9FEE-08E2481A2C4B}" type="presParOf" srcId="{AF71D631-835C-46B3-BBAE-F22D96289F71}" destId="{78BF5CB5-8FE3-40AE-9121-FC959004F186}" srcOrd="6" destOrd="0" presId="urn:microsoft.com/office/officeart/2011/layout/CircleProcess"/>
    <dgm:cxn modelId="{B778A668-4E85-40FA-A6B5-5DC96D6CD3DF}" type="presParOf" srcId="{78BF5CB5-8FE3-40AE-9121-FC959004F186}" destId="{170D2F81-2C5C-419A-B931-4FBF1F1D52D6}" srcOrd="0" destOrd="0" presId="urn:microsoft.com/office/officeart/2011/layout/CircleProcess"/>
    <dgm:cxn modelId="{F52550FD-2A6B-4502-819D-F4C1C8AA27A5}" type="presParOf" srcId="{AF71D631-835C-46B3-BBAE-F22D96289F71}" destId="{48DD8FE7-89CB-4007-83B8-44A88AC5A063}" srcOrd="7" destOrd="0" presId="urn:microsoft.com/office/officeart/2011/layout/CircleProcess"/>
    <dgm:cxn modelId="{3913A626-21EC-4200-A056-5DB64816A708}" type="presParOf" srcId="{48DD8FE7-89CB-4007-83B8-44A88AC5A063}" destId="{615A31E7-E11C-41C5-8F2A-CA75063C4C90}" srcOrd="0" destOrd="0" presId="urn:microsoft.com/office/officeart/2011/layout/CircleProcess"/>
    <dgm:cxn modelId="{63DCC2A6-0895-444E-AA66-C478485D5553}" type="presParOf" srcId="{AF71D631-835C-46B3-BBAE-F22D96289F71}" destId="{7602C977-F079-4968-B7C7-7F6C4DAF81BA}" srcOrd="8" destOrd="0" presId="urn:microsoft.com/office/officeart/2011/layout/Circle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CF15BA1-255D-4868-80AA-E42E1A2FEDD3}"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E07B5F55-B12C-467D-9B7D-9CCB7942B1F2}">
      <dgm:prSet custT="1"/>
      <dgm:spPr/>
      <dgm:t>
        <a:bodyPr/>
        <a:lstStyle/>
        <a:p>
          <a:pPr>
            <a:lnSpc>
              <a:spcPct val="100000"/>
            </a:lnSpc>
            <a:defRPr cap="all"/>
          </a:pPr>
          <a:r>
            <a:rPr lang="en-US" sz="1800" dirty="0"/>
            <a:t>Ensure the safety and </a:t>
          </a:r>
          <a:r>
            <a:rPr lang="en-US" sz="1800" b="1" u="sng" dirty="0"/>
            <a:t>well-being of human participants</a:t>
          </a:r>
          <a:r>
            <a:rPr lang="en-US" sz="1800" dirty="0"/>
            <a:t>.</a:t>
          </a:r>
        </a:p>
      </dgm:t>
    </dgm:pt>
    <dgm:pt modelId="{FF900B85-E849-444C-826E-651B95665B84}" type="parTrans" cxnId="{4F9A8DC6-9A19-484C-93F7-BB118B4F1011}">
      <dgm:prSet/>
      <dgm:spPr/>
      <dgm:t>
        <a:bodyPr/>
        <a:lstStyle/>
        <a:p>
          <a:endParaRPr lang="en-US"/>
        </a:p>
      </dgm:t>
    </dgm:pt>
    <dgm:pt modelId="{8C59FB84-3DEC-4C1E-AA0E-C0858D40953E}" type="sibTrans" cxnId="{4F9A8DC6-9A19-484C-93F7-BB118B4F1011}">
      <dgm:prSet/>
      <dgm:spPr/>
      <dgm:t>
        <a:bodyPr/>
        <a:lstStyle/>
        <a:p>
          <a:endParaRPr lang="en-US"/>
        </a:p>
      </dgm:t>
    </dgm:pt>
    <dgm:pt modelId="{D49D8E0F-73C7-4025-B924-BD999A0C6B90}">
      <dgm:prSet custT="1"/>
      <dgm:spPr/>
      <dgm:t>
        <a:bodyPr/>
        <a:lstStyle/>
        <a:p>
          <a:pPr>
            <a:lnSpc>
              <a:spcPct val="100000"/>
            </a:lnSpc>
            <a:defRPr cap="all"/>
          </a:pPr>
          <a:r>
            <a:rPr lang="en-US" sz="1800" dirty="0"/>
            <a:t>Ensure </a:t>
          </a:r>
          <a:r>
            <a:rPr lang="en-US" sz="1800" b="1" u="sng" dirty="0"/>
            <a:t>adherence to the ethical values and principles</a:t>
          </a:r>
          <a:r>
            <a:rPr lang="en-US" sz="1800" dirty="0"/>
            <a:t> underlying research.</a:t>
          </a:r>
        </a:p>
      </dgm:t>
    </dgm:pt>
    <dgm:pt modelId="{2D8A705E-9DD4-44E7-B009-675CE970EFEB}" type="parTrans" cxnId="{3B5AE24B-1497-42A1-8038-24363FD575D4}">
      <dgm:prSet/>
      <dgm:spPr/>
      <dgm:t>
        <a:bodyPr/>
        <a:lstStyle/>
        <a:p>
          <a:endParaRPr lang="en-US"/>
        </a:p>
      </dgm:t>
    </dgm:pt>
    <dgm:pt modelId="{A4A750C1-5639-454A-BEC7-CD75300BFF14}" type="sibTrans" cxnId="{3B5AE24B-1497-42A1-8038-24363FD575D4}">
      <dgm:prSet/>
      <dgm:spPr/>
      <dgm:t>
        <a:bodyPr/>
        <a:lstStyle/>
        <a:p>
          <a:endParaRPr lang="en-US"/>
        </a:p>
      </dgm:t>
    </dgm:pt>
    <dgm:pt modelId="{B36CDF38-F35B-4D44-AEF4-A0B3F5FA4741}">
      <dgm:prSet custT="1"/>
      <dgm:spPr/>
      <dgm:t>
        <a:bodyPr/>
        <a:lstStyle/>
        <a:p>
          <a:pPr>
            <a:lnSpc>
              <a:spcPct val="100000"/>
            </a:lnSpc>
            <a:defRPr cap="all"/>
          </a:pPr>
          <a:r>
            <a:rPr lang="en-US" sz="1800" dirty="0"/>
            <a:t>Ensure </a:t>
          </a:r>
          <a:r>
            <a:rPr lang="en-US" sz="1800" b="1" u="sng" dirty="0"/>
            <a:t>ethical and scientifically valid </a:t>
          </a:r>
          <a:r>
            <a:rPr lang="en-US" sz="1800" dirty="0"/>
            <a:t>research is conducted.</a:t>
          </a:r>
        </a:p>
      </dgm:t>
    </dgm:pt>
    <dgm:pt modelId="{15BCCE10-814F-4AD1-8CB7-F399F3938AEB}" type="parTrans" cxnId="{73442D37-D87B-473F-98F6-5E4AA9CA8957}">
      <dgm:prSet/>
      <dgm:spPr/>
      <dgm:t>
        <a:bodyPr/>
        <a:lstStyle/>
        <a:p>
          <a:endParaRPr lang="en-US"/>
        </a:p>
      </dgm:t>
    </dgm:pt>
    <dgm:pt modelId="{3ED47076-7444-4573-886C-D6F53B9AA90A}" type="sibTrans" cxnId="{73442D37-D87B-473F-98F6-5E4AA9CA8957}">
      <dgm:prSet/>
      <dgm:spPr/>
      <dgm:t>
        <a:bodyPr/>
        <a:lstStyle/>
        <a:p>
          <a:endParaRPr lang="en-US"/>
        </a:p>
      </dgm:t>
    </dgm:pt>
    <dgm:pt modelId="{6D0E22FC-2DDF-43F7-8C98-40F00989F080}" type="pres">
      <dgm:prSet presAssocID="{9CF15BA1-255D-4868-80AA-E42E1A2FEDD3}" presName="root" presStyleCnt="0">
        <dgm:presLayoutVars>
          <dgm:dir/>
          <dgm:resizeHandles val="exact"/>
        </dgm:presLayoutVars>
      </dgm:prSet>
      <dgm:spPr/>
    </dgm:pt>
    <dgm:pt modelId="{70FC640B-E224-4FAE-906B-2C5298F785CC}" type="pres">
      <dgm:prSet presAssocID="{E07B5F55-B12C-467D-9B7D-9CCB7942B1F2}" presName="compNode" presStyleCnt="0"/>
      <dgm:spPr/>
    </dgm:pt>
    <dgm:pt modelId="{47BB0A20-1C12-401B-811C-1EF1314F48ED}" type="pres">
      <dgm:prSet presAssocID="{E07B5F55-B12C-467D-9B7D-9CCB7942B1F2}" presName="iconBgRect" presStyleLbl="bgShp" presStyleIdx="0" presStyleCnt="3"/>
      <dgm:spPr/>
    </dgm:pt>
    <dgm:pt modelId="{3D5E7D40-363D-4FFD-948E-3EF5E786315E}" type="pres">
      <dgm:prSet presAssocID="{E07B5F55-B12C-467D-9B7D-9CCB7942B1F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nstruction Worker"/>
        </a:ext>
      </dgm:extLst>
    </dgm:pt>
    <dgm:pt modelId="{DE65951F-61A9-4649-9815-BCBAFFE887A4}" type="pres">
      <dgm:prSet presAssocID="{E07B5F55-B12C-467D-9B7D-9CCB7942B1F2}" presName="spaceRect" presStyleCnt="0"/>
      <dgm:spPr/>
    </dgm:pt>
    <dgm:pt modelId="{3779BFE7-308A-4740-8713-F10EFAF1C6F6}" type="pres">
      <dgm:prSet presAssocID="{E07B5F55-B12C-467D-9B7D-9CCB7942B1F2}" presName="textRect" presStyleLbl="revTx" presStyleIdx="0" presStyleCnt="3">
        <dgm:presLayoutVars>
          <dgm:chMax val="1"/>
          <dgm:chPref val="1"/>
        </dgm:presLayoutVars>
      </dgm:prSet>
      <dgm:spPr/>
    </dgm:pt>
    <dgm:pt modelId="{9042B655-B9F3-4677-AFB9-0F9507C311EC}" type="pres">
      <dgm:prSet presAssocID="{8C59FB84-3DEC-4C1E-AA0E-C0858D40953E}" presName="sibTrans" presStyleCnt="0"/>
      <dgm:spPr/>
    </dgm:pt>
    <dgm:pt modelId="{521C4568-D0A1-4C85-99F5-DC3B2B48D87B}" type="pres">
      <dgm:prSet presAssocID="{D49D8E0F-73C7-4025-B924-BD999A0C6B90}" presName="compNode" presStyleCnt="0"/>
      <dgm:spPr/>
    </dgm:pt>
    <dgm:pt modelId="{DF1F8FAF-9490-4815-A827-E6A4ACA27BFB}" type="pres">
      <dgm:prSet presAssocID="{D49D8E0F-73C7-4025-B924-BD999A0C6B90}" presName="iconBgRect" presStyleLbl="bgShp" presStyleIdx="1" presStyleCnt="3"/>
      <dgm:spPr/>
    </dgm:pt>
    <dgm:pt modelId="{3BA0212C-A07F-4641-9C69-F8B74A120D66}" type="pres">
      <dgm:prSet presAssocID="{D49D8E0F-73C7-4025-B924-BD999A0C6B9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cales of Justice"/>
        </a:ext>
      </dgm:extLst>
    </dgm:pt>
    <dgm:pt modelId="{D24122EE-3170-4D5D-9B12-D1F1AA5097DC}" type="pres">
      <dgm:prSet presAssocID="{D49D8E0F-73C7-4025-B924-BD999A0C6B90}" presName="spaceRect" presStyleCnt="0"/>
      <dgm:spPr/>
    </dgm:pt>
    <dgm:pt modelId="{CB00BC5D-A71E-4640-A13B-731AAA7AC149}" type="pres">
      <dgm:prSet presAssocID="{D49D8E0F-73C7-4025-B924-BD999A0C6B90}" presName="textRect" presStyleLbl="revTx" presStyleIdx="1" presStyleCnt="3">
        <dgm:presLayoutVars>
          <dgm:chMax val="1"/>
          <dgm:chPref val="1"/>
        </dgm:presLayoutVars>
      </dgm:prSet>
      <dgm:spPr/>
    </dgm:pt>
    <dgm:pt modelId="{6F399E43-EBE0-492A-8302-036497F2724D}" type="pres">
      <dgm:prSet presAssocID="{A4A750C1-5639-454A-BEC7-CD75300BFF14}" presName="sibTrans" presStyleCnt="0"/>
      <dgm:spPr/>
    </dgm:pt>
    <dgm:pt modelId="{508C3038-B82C-4387-BE9A-AFE75CFDD259}" type="pres">
      <dgm:prSet presAssocID="{B36CDF38-F35B-4D44-AEF4-A0B3F5FA4741}" presName="compNode" presStyleCnt="0"/>
      <dgm:spPr/>
    </dgm:pt>
    <dgm:pt modelId="{9A7D888C-D3C0-4F4D-A2EE-6280B5FF1BE5}" type="pres">
      <dgm:prSet presAssocID="{B36CDF38-F35B-4D44-AEF4-A0B3F5FA4741}" presName="iconBgRect" presStyleLbl="bgShp" presStyleIdx="2" presStyleCnt="3"/>
      <dgm:spPr/>
    </dgm:pt>
    <dgm:pt modelId="{CF94ED5C-2E34-438E-927C-B3304C447AE7}" type="pres">
      <dgm:prSet presAssocID="{B36CDF38-F35B-4D44-AEF4-A0B3F5FA474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Judge"/>
        </a:ext>
      </dgm:extLst>
    </dgm:pt>
    <dgm:pt modelId="{7E7C1F33-3731-4808-B41C-99C62B8726EB}" type="pres">
      <dgm:prSet presAssocID="{B36CDF38-F35B-4D44-AEF4-A0B3F5FA4741}" presName="spaceRect" presStyleCnt="0"/>
      <dgm:spPr/>
    </dgm:pt>
    <dgm:pt modelId="{CFF53128-8B85-43EB-A4F4-B2FF6ECC013E}" type="pres">
      <dgm:prSet presAssocID="{B36CDF38-F35B-4D44-AEF4-A0B3F5FA4741}" presName="textRect" presStyleLbl="revTx" presStyleIdx="2" presStyleCnt="3">
        <dgm:presLayoutVars>
          <dgm:chMax val="1"/>
          <dgm:chPref val="1"/>
        </dgm:presLayoutVars>
      </dgm:prSet>
      <dgm:spPr/>
    </dgm:pt>
  </dgm:ptLst>
  <dgm:cxnLst>
    <dgm:cxn modelId="{73442D37-D87B-473F-98F6-5E4AA9CA8957}" srcId="{9CF15BA1-255D-4868-80AA-E42E1A2FEDD3}" destId="{B36CDF38-F35B-4D44-AEF4-A0B3F5FA4741}" srcOrd="2" destOrd="0" parTransId="{15BCCE10-814F-4AD1-8CB7-F399F3938AEB}" sibTransId="{3ED47076-7444-4573-886C-D6F53B9AA90A}"/>
    <dgm:cxn modelId="{3B5AE24B-1497-42A1-8038-24363FD575D4}" srcId="{9CF15BA1-255D-4868-80AA-E42E1A2FEDD3}" destId="{D49D8E0F-73C7-4025-B924-BD999A0C6B90}" srcOrd="1" destOrd="0" parTransId="{2D8A705E-9DD4-44E7-B009-675CE970EFEB}" sibTransId="{A4A750C1-5639-454A-BEC7-CD75300BFF14}"/>
    <dgm:cxn modelId="{06DCFF5B-E328-D542-9642-72C81075F28D}" type="presOf" srcId="{E07B5F55-B12C-467D-9B7D-9CCB7942B1F2}" destId="{3779BFE7-308A-4740-8713-F10EFAF1C6F6}" srcOrd="0" destOrd="0" presId="urn:microsoft.com/office/officeart/2018/5/layout/IconCircleLabelList"/>
    <dgm:cxn modelId="{8C6E5F63-EE90-A548-8EE9-5629EF81373B}" type="presOf" srcId="{B36CDF38-F35B-4D44-AEF4-A0B3F5FA4741}" destId="{CFF53128-8B85-43EB-A4F4-B2FF6ECC013E}" srcOrd="0" destOrd="0" presId="urn:microsoft.com/office/officeart/2018/5/layout/IconCircleLabelList"/>
    <dgm:cxn modelId="{EDB07D68-5F80-704E-8EE7-E7BADA3DA97D}" type="presOf" srcId="{D49D8E0F-73C7-4025-B924-BD999A0C6B90}" destId="{CB00BC5D-A71E-4640-A13B-731AAA7AC149}" srcOrd="0" destOrd="0" presId="urn:microsoft.com/office/officeart/2018/5/layout/IconCircleLabelList"/>
    <dgm:cxn modelId="{4F9A8DC6-9A19-484C-93F7-BB118B4F1011}" srcId="{9CF15BA1-255D-4868-80AA-E42E1A2FEDD3}" destId="{E07B5F55-B12C-467D-9B7D-9CCB7942B1F2}" srcOrd="0" destOrd="0" parTransId="{FF900B85-E849-444C-826E-651B95665B84}" sibTransId="{8C59FB84-3DEC-4C1E-AA0E-C0858D40953E}"/>
    <dgm:cxn modelId="{5776B8E8-7F8F-2642-B171-939F02805EF5}" type="presOf" srcId="{9CF15BA1-255D-4868-80AA-E42E1A2FEDD3}" destId="{6D0E22FC-2DDF-43F7-8C98-40F00989F080}" srcOrd="0" destOrd="0" presId="urn:microsoft.com/office/officeart/2018/5/layout/IconCircleLabelList"/>
    <dgm:cxn modelId="{65BAB553-AEDB-F647-A982-0E77C7768220}" type="presParOf" srcId="{6D0E22FC-2DDF-43F7-8C98-40F00989F080}" destId="{70FC640B-E224-4FAE-906B-2C5298F785CC}" srcOrd="0" destOrd="0" presId="urn:microsoft.com/office/officeart/2018/5/layout/IconCircleLabelList"/>
    <dgm:cxn modelId="{4A6FDAF9-4854-7249-AF47-3611324490AB}" type="presParOf" srcId="{70FC640B-E224-4FAE-906B-2C5298F785CC}" destId="{47BB0A20-1C12-401B-811C-1EF1314F48ED}" srcOrd="0" destOrd="0" presId="urn:microsoft.com/office/officeart/2018/5/layout/IconCircleLabelList"/>
    <dgm:cxn modelId="{CC7B7915-B434-F24C-9FDF-B80BFFBA9813}" type="presParOf" srcId="{70FC640B-E224-4FAE-906B-2C5298F785CC}" destId="{3D5E7D40-363D-4FFD-948E-3EF5E786315E}" srcOrd="1" destOrd="0" presId="urn:microsoft.com/office/officeart/2018/5/layout/IconCircleLabelList"/>
    <dgm:cxn modelId="{1F7E77B8-C15F-4B44-BB5A-8848648C5FE9}" type="presParOf" srcId="{70FC640B-E224-4FAE-906B-2C5298F785CC}" destId="{DE65951F-61A9-4649-9815-BCBAFFE887A4}" srcOrd="2" destOrd="0" presId="urn:microsoft.com/office/officeart/2018/5/layout/IconCircleLabelList"/>
    <dgm:cxn modelId="{D92C4D38-878E-6145-8EB5-DD4835FD0049}" type="presParOf" srcId="{70FC640B-E224-4FAE-906B-2C5298F785CC}" destId="{3779BFE7-308A-4740-8713-F10EFAF1C6F6}" srcOrd="3" destOrd="0" presId="urn:microsoft.com/office/officeart/2018/5/layout/IconCircleLabelList"/>
    <dgm:cxn modelId="{284A2843-FEFB-0045-92AB-F7CA16792143}" type="presParOf" srcId="{6D0E22FC-2DDF-43F7-8C98-40F00989F080}" destId="{9042B655-B9F3-4677-AFB9-0F9507C311EC}" srcOrd="1" destOrd="0" presId="urn:microsoft.com/office/officeart/2018/5/layout/IconCircleLabelList"/>
    <dgm:cxn modelId="{BE0B094D-F4CD-5549-8560-8037C8B94D5E}" type="presParOf" srcId="{6D0E22FC-2DDF-43F7-8C98-40F00989F080}" destId="{521C4568-D0A1-4C85-99F5-DC3B2B48D87B}" srcOrd="2" destOrd="0" presId="urn:microsoft.com/office/officeart/2018/5/layout/IconCircleLabelList"/>
    <dgm:cxn modelId="{97052918-4F11-394B-9E9C-63A03CBA3D66}" type="presParOf" srcId="{521C4568-D0A1-4C85-99F5-DC3B2B48D87B}" destId="{DF1F8FAF-9490-4815-A827-E6A4ACA27BFB}" srcOrd="0" destOrd="0" presId="urn:microsoft.com/office/officeart/2018/5/layout/IconCircleLabelList"/>
    <dgm:cxn modelId="{DE7FCA4C-35E3-754E-9E6C-CF5FEF82FDBB}" type="presParOf" srcId="{521C4568-D0A1-4C85-99F5-DC3B2B48D87B}" destId="{3BA0212C-A07F-4641-9C69-F8B74A120D66}" srcOrd="1" destOrd="0" presId="urn:microsoft.com/office/officeart/2018/5/layout/IconCircleLabelList"/>
    <dgm:cxn modelId="{E1F47D83-3231-874A-A7B6-06232618464B}" type="presParOf" srcId="{521C4568-D0A1-4C85-99F5-DC3B2B48D87B}" destId="{D24122EE-3170-4D5D-9B12-D1F1AA5097DC}" srcOrd="2" destOrd="0" presId="urn:microsoft.com/office/officeart/2018/5/layout/IconCircleLabelList"/>
    <dgm:cxn modelId="{FF2CDBCA-FF46-8B4B-A3D0-EA4E019677CD}" type="presParOf" srcId="{521C4568-D0A1-4C85-99F5-DC3B2B48D87B}" destId="{CB00BC5D-A71E-4640-A13B-731AAA7AC149}" srcOrd="3" destOrd="0" presId="urn:microsoft.com/office/officeart/2018/5/layout/IconCircleLabelList"/>
    <dgm:cxn modelId="{DDD2E383-9318-3F48-9791-701CCCF5C369}" type="presParOf" srcId="{6D0E22FC-2DDF-43F7-8C98-40F00989F080}" destId="{6F399E43-EBE0-492A-8302-036497F2724D}" srcOrd="3" destOrd="0" presId="urn:microsoft.com/office/officeart/2018/5/layout/IconCircleLabelList"/>
    <dgm:cxn modelId="{ADC272BA-109F-D741-BECB-4AA2076B07CE}" type="presParOf" srcId="{6D0E22FC-2DDF-43F7-8C98-40F00989F080}" destId="{508C3038-B82C-4387-BE9A-AFE75CFDD259}" srcOrd="4" destOrd="0" presId="urn:microsoft.com/office/officeart/2018/5/layout/IconCircleLabelList"/>
    <dgm:cxn modelId="{5B40A37E-0E98-6745-AE73-801EB8108E66}" type="presParOf" srcId="{508C3038-B82C-4387-BE9A-AFE75CFDD259}" destId="{9A7D888C-D3C0-4F4D-A2EE-6280B5FF1BE5}" srcOrd="0" destOrd="0" presId="urn:microsoft.com/office/officeart/2018/5/layout/IconCircleLabelList"/>
    <dgm:cxn modelId="{1C413DE7-BB87-0F40-9621-BFA65A596665}" type="presParOf" srcId="{508C3038-B82C-4387-BE9A-AFE75CFDD259}" destId="{CF94ED5C-2E34-438E-927C-B3304C447AE7}" srcOrd="1" destOrd="0" presId="urn:microsoft.com/office/officeart/2018/5/layout/IconCircleLabelList"/>
    <dgm:cxn modelId="{6C65B08E-725A-3A46-8CF0-4B40806081B5}" type="presParOf" srcId="{508C3038-B82C-4387-BE9A-AFE75CFDD259}" destId="{7E7C1F33-3731-4808-B41C-99C62B8726EB}" srcOrd="2" destOrd="0" presId="urn:microsoft.com/office/officeart/2018/5/layout/IconCircleLabelList"/>
    <dgm:cxn modelId="{BD34BBC5-06AF-3345-9B3E-9C7B5A1128A9}" type="presParOf" srcId="{508C3038-B82C-4387-BE9A-AFE75CFDD259}" destId="{CFF53128-8B85-43EB-A4F4-B2FF6ECC013E}"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1A9348-75AB-4F6D-8132-4A58506904A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9BBF6B0-A541-4E5F-84E7-72B3B6DB0CF5}">
      <dgm:prSet/>
      <dgm:spPr/>
      <dgm:t>
        <a:bodyPr/>
        <a:lstStyle/>
        <a:p>
          <a:r>
            <a:rPr lang="en-US" dirty="0"/>
            <a:t>Use the IRB approved documents to conduct the study. Follow the IRB approved protocol. Do not change your study or study documents or protocol without IRB approval.</a:t>
          </a:r>
        </a:p>
      </dgm:t>
    </dgm:pt>
    <dgm:pt modelId="{809932B2-14DD-4599-A037-7615297268EF}" type="parTrans" cxnId="{1D7C0067-9FB5-4108-A77D-0F9EE19224C7}">
      <dgm:prSet/>
      <dgm:spPr/>
      <dgm:t>
        <a:bodyPr/>
        <a:lstStyle/>
        <a:p>
          <a:endParaRPr lang="en-US"/>
        </a:p>
      </dgm:t>
    </dgm:pt>
    <dgm:pt modelId="{53DFF243-ECBC-46F6-B8CD-C8D76CD72460}" type="sibTrans" cxnId="{1D7C0067-9FB5-4108-A77D-0F9EE19224C7}">
      <dgm:prSet/>
      <dgm:spPr/>
      <dgm:t>
        <a:bodyPr/>
        <a:lstStyle/>
        <a:p>
          <a:endParaRPr lang="en-US"/>
        </a:p>
      </dgm:t>
    </dgm:pt>
    <dgm:pt modelId="{BBE08E3C-2E69-44F3-9D4B-77E250D690F2}">
      <dgm:prSet/>
      <dgm:spPr/>
      <dgm:t>
        <a:bodyPr/>
        <a:lstStyle/>
        <a:p>
          <a:r>
            <a:rPr lang="en-US" dirty="0"/>
            <a:t>Stamped “approved” consent documents must be used for expedited and full board studies. Download the and use the stamped version when consenting participants.</a:t>
          </a:r>
        </a:p>
      </dgm:t>
    </dgm:pt>
    <dgm:pt modelId="{EB1D4250-B660-4F62-B6DF-E999C0E87BCD}" type="parTrans" cxnId="{50DB2464-9875-43D1-BAA3-2DF8A632E0CA}">
      <dgm:prSet/>
      <dgm:spPr/>
      <dgm:t>
        <a:bodyPr/>
        <a:lstStyle/>
        <a:p>
          <a:endParaRPr lang="en-US"/>
        </a:p>
      </dgm:t>
    </dgm:pt>
    <dgm:pt modelId="{2719DC4C-2E98-49AA-810A-18A8EB13E717}" type="sibTrans" cxnId="{50DB2464-9875-43D1-BAA3-2DF8A632E0CA}">
      <dgm:prSet/>
      <dgm:spPr/>
      <dgm:t>
        <a:bodyPr/>
        <a:lstStyle/>
        <a:p>
          <a:endParaRPr lang="en-US"/>
        </a:p>
      </dgm:t>
    </dgm:pt>
    <dgm:pt modelId="{AB73DBCB-D423-4D23-B4EF-B94B6963E53A}">
      <dgm:prSet/>
      <dgm:spPr/>
      <dgm:t>
        <a:bodyPr/>
        <a:lstStyle/>
        <a:p>
          <a:r>
            <a:rPr lang="en-US" dirty="0"/>
            <a:t>Ensure the consent document is </a:t>
          </a:r>
          <a:r>
            <a:rPr lang="en-US" dirty="0">
              <a:hlinkClick xmlns:r="http://schemas.openxmlformats.org/officeDocument/2006/relationships" r:id="rId1"/>
            </a:rPr>
            <a:t>completed appropriately </a:t>
          </a:r>
          <a:r>
            <a:rPr lang="en-US" dirty="0"/>
            <a:t> by the participant (all signatures/dates/etc…).</a:t>
          </a:r>
        </a:p>
      </dgm:t>
    </dgm:pt>
    <dgm:pt modelId="{F655F521-3E51-4A05-8637-FB67B61099D3}" type="parTrans" cxnId="{B457E484-291D-416B-A793-687839CAA8C2}">
      <dgm:prSet/>
      <dgm:spPr/>
      <dgm:t>
        <a:bodyPr/>
        <a:lstStyle/>
        <a:p>
          <a:endParaRPr lang="en-US"/>
        </a:p>
      </dgm:t>
    </dgm:pt>
    <dgm:pt modelId="{ED24B04D-E708-4C01-8CB7-4428B8915000}" type="sibTrans" cxnId="{B457E484-291D-416B-A793-687839CAA8C2}">
      <dgm:prSet/>
      <dgm:spPr/>
      <dgm:t>
        <a:bodyPr/>
        <a:lstStyle/>
        <a:p>
          <a:endParaRPr lang="en-US"/>
        </a:p>
      </dgm:t>
    </dgm:pt>
    <dgm:pt modelId="{6308FA18-5CB5-42AB-A0C0-BE0B289E6D8C}">
      <dgm:prSet/>
      <dgm:spPr/>
      <dgm:t>
        <a:bodyPr/>
        <a:lstStyle/>
        <a:p>
          <a:r>
            <a:rPr lang="en-US" b="1" dirty="0"/>
            <a:t>Obtain permission from any facility you plan to conduct research in.</a:t>
          </a:r>
        </a:p>
      </dgm:t>
    </dgm:pt>
    <dgm:pt modelId="{2282C5B5-FCB2-4E07-B108-2EDD22E0CDDA}" type="parTrans" cxnId="{1F1A637F-3911-4D49-A695-88DB59BBF9EA}">
      <dgm:prSet/>
      <dgm:spPr/>
      <dgm:t>
        <a:bodyPr/>
        <a:lstStyle/>
        <a:p>
          <a:endParaRPr lang="en-US"/>
        </a:p>
      </dgm:t>
    </dgm:pt>
    <dgm:pt modelId="{5322DD9E-880D-4143-B210-7CB7C7DF8C46}" type="sibTrans" cxnId="{1F1A637F-3911-4D49-A695-88DB59BBF9EA}">
      <dgm:prSet/>
      <dgm:spPr/>
      <dgm:t>
        <a:bodyPr/>
        <a:lstStyle/>
        <a:p>
          <a:endParaRPr lang="en-US"/>
        </a:p>
      </dgm:t>
    </dgm:pt>
    <dgm:pt modelId="{75F5724D-FB49-4E99-B1AE-086EBAB6FB31}">
      <dgm:prSet/>
      <dgm:spPr/>
      <dgm:t>
        <a:bodyPr/>
        <a:lstStyle/>
        <a:p>
          <a:r>
            <a:rPr lang="en-US" dirty="0"/>
            <a:t>Store data and documents according to UofL </a:t>
          </a:r>
          <a:r>
            <a:rPr lang="en-US" dirty="0">
              <a:hlinkClick xmlns:r="http://schemas.openxmlformats.org/officeDocument/2006/relationships" r:id="rId2"/>
            </a:rPr>
            <a:t>information security </a:t>
          </a:r>
          <a:r>
            <a:rPr lang="en-US" dirty="0"/>
            <a:t>and data </a:t>
          </a:r>
          <a:r>
            <a:rPr lang="en-US" dirty="0">
              <a:hlinkClick xmlns:r="http://schemas.openxmlformats.org/officeDocument/2006/relationships" r:id="rId3"/>
            </a:rPr>
            <a:t>retention policies</a:t>
          </a:r>
          <a:r>
            <a:rPr lang="en-US" dirty="0"/>
            <a:t>.</a:t>
          </a:r>
        </a:p>
      </dgm:t>
    </dgm:pt>
    <dgm:pt modelId="{8042B30F-03CD-450E-B157-B29F6413FD2B}" type="parTrans" cxnId="{41726EE2-9367-40EE-B459-36804D58E380}">
      <dgm:prSet/>
      <dgm:spPr/>
      <dgm:t>
        <a:bodyPr/>
        <a:lstStyle/>
        <a:p>
          <a:endParaRPr lang="en-US"/>
        </a:p>
      </dgm:t>
    </dgm:pt>
    <dgm:pt modelId="{A8D376A4-585B-4291-B716-6776681FBEE4}" type="sibTrans" cxnId="{41726EE2-9367-40EE-B459-36804D58E380}">
      <dgm:prSet/>
      <dgm:spPr/>
      <dgm:t>
        <a:bodyPr/>
        <a:lstStyle/>
        <a:p>
          <a:endParaRPr lang="en-US"/>
        </a:p>
      </dgm:t>
    </dgm:pt>
    <dgm:pt modelId="{7C0EEF1B-AAFC-4301-B396-177EF40B4882}">
      <dgm:prSet/>
      <dgm:spPr/>
      <dgm:t>
        <a:bodyPr/>
        <a:lstStyle/>
        <a:p>
          <a:r>
            <a:rPr lang="en-US" dirty="0"/>
            <a:t>Be familiar with the IRBs </a:t>
          </a:r>
          <a:r>
            <a:rPr lang="en-US" dirty="0">
              <a:hlinkClick xmlns:r="http://schemas.openxmlformats.org/officeDocument/2006/relationships" r:id="rId4"/>
            </a:rPr>
            <a:t>amendment process</a:t>
          </a:r>
          <a:r>
            <a:rPr lang="en-US" dirty="0"/>
            <a:t>, </a:t>
          </a:r>
          <a:r>
            <a:rPr lang="en-US" dirty="0">
              <a:hlinkClick xmlns:r="http://schemas.openxmlformats.org/officeDocument/2006/relationships" r:id="rId5"/>
            </a:rPr>
            <a:t>continuation review requirements</a:t>
          </a:r>
          <a:r>
            <a:rPr lang="en-US" dirty="0"/>
            <a:t>, </a:t>
          </a:r>
          <a:r>
            <a:rPr lang="en-US" dirty="0">
              <a:hlinkClick xmlns:r="http://schemas.openxmlformats.org/officeDocument/2006/relationships" r:id="rId6"/>
            </a:rPr>
            <a:t>reportable events</a:t>
          </a:r>
          <a:r>
            <a:rPr lang="en-US" dirty="0"/>
            <a:t>, and </a:t>
          </a:r>
          <a:r>
            <a:rPr lang="en-US" dirty="0">
              <a:hlinkClick xmlns:r="http://schemas.openxmlformats.org/officeDocument/2006/relationships" r:id="rId7"/>
            </a:rPr>
            <a:t>study closure process</a:t>
          </a:r>
          <a:r>
            <a:rPr lang="en-US" dirty="0"/>
            <a:t>.</a:t>
          </a:r>
        </a:p>
      </dgm:t>
    </dgm:pt>
    <dgm:pt modelId="{C7E02673-E865-479E-9143-475325EEE8C0}" type="parTrans" cxnId="{2C225BC7-6060-431F-A6B6-36216B4966E9}">
      <dgm:prSet/>
      <dgm:spPr/>
      <dgm:t>
        <a:bodyPr/>
        <a:lstStyle/>
        <a:p>
          <a:endParaRPr lang="en-US"/>
        </a:p>
      </dgm:t>
    </dgm:pt>
    <dgm:pt modelId="{399EBC4A-CC6E-4933-AFB7-95A944143369}" type="sibTrans" cxnId="{2C225BC7-6060-431F-A6B6-36216B4966E9}">
      <dgm:prSet/>
      <dgm:spPr/>
      <dgm:t>
        <a:bodyPr/>
        <a:lstStyle/>
        <a:p>
          <a:endParaRPr lang="en-US"/>
        </a:p>
      </dgm:t>
    </dgm:pt>
    <dgm:pt modelId="{21289EA7-B0C2-43B1-9439-E01F3C7534FC}" type="pres">
      <dgm:prSet presAssocID="{641A9348-75AB-4F6D-8132-4A58506904A3}" presName="vert0" presStyleCnt="0">
        <dgm:presLayoutVars>
          <dgm:dir/>
          <dgm:animOne val="branch"/>
          <dgm:animLvl val="lvl"/>
        </dgm:presLayoutVars>
      </dgm:prSet>
      <dgm:spPr/>
    </dgm:pt>
    <dgm:pt modelId="{799B4BE3-4787-45AB-A4B3-EC7004F3B290}" type="pres">
      <dgm:prSet presAssocID="{19BBF6B0-A541-4E5F-84E7-72B3B6DB0CF5}" presName="thickLine" presStyleLbl="alignNode1" presStyleIdx="0" presStyleCnt="6"/>
      <dgm:spPr/>
    </dgm:pt>
    <dgm:pt modelId="{58B9BDA2-F249-4E44-95CA-4B90CBD03498}" type="pres">
      <dgm:prSet presAssocID="{19BBF6B0-A541-4E5F-84E7-72B3B6DB0CF5}" presName="horz1" presStyleCnt="0"/>
      <dgm:spPr/>
    </dgm:pt>
    <dgm:pt modelId="{774DF418-7FD6-40CF-9567-2032766AB548}" type="pres">
      <dgm:prSet presAssocID="{19BBF6B0-A541-4E5F-84E7-72B3B6DB0CF5}" presName="tx1" presStyleLbl="revTx" presStyleIdx="0" presStyleCnt="6"/>
      <dgm:spPr/>
    </dgm:pt>
    <dgm:pt modelId="{AF15C1C2-4A8D-4D84-B576-B0EABA3FFB37}" type="pres">
      <dgm:prSet presAssocID="{19BBF6B0-A541-4E5F-84E7-72B3B6DB0CF5}" presName="vert1" presStyleCnt="0"/>
      <dgm:spPr/>
    </dgm:pt>
    <dgm:pt modelId="{0E92BF93-614D-41A1-8029-55A2BCBF99B0}" type="pres">
      <dgm:prSet presAssocID="{BBE08E3C-2E69-44F3-9D4B-77E250D690F2}" presName="thickLine" presStyleLbl="alignNode1" presStyleIdx="1" presStyleCnt="6"/>
      <dgm:spPr/>
    </dgm:pt>
    <dgm:pt modelId="{6AD59504-0C7F-4CEB-A4B8-6B4E13AA2DBF}" type="pres">
      <dgm:prSet presAssocID="{BBE08E3C-2E69-44F3-9D4B-77E250D690F2}" presName="horz1" presStyleCnt="0"/>
      <dgm:spPr/>
    </dgm:pt>
    <dgm:pt modelId="{46C77EAB-8C9C-48BC-AEFC-DF8033989BD4}" type="pres">
      <dgm:prSet presAssocID="{BBE08E3C-2E69-44F3-9D4B-77E250D690F2}" presName="tx1" presStyleLbl="revTx" presStyleIdx="1" presStyleCnt="6"/>
      <dgm:spPr/>
    </dgm:pt>
    <dgm:pt modelId="{8E7509E5-D534-421C-B891-BAF4F4237250}" type="pres">
      <dgm:prSet presAssocID="{BBE08E3C-2E69-44F3-9D4B-77E250D690F2}" presName="vert1" presStyleCnt="0"/>
      <dgm:spPr/>
    </dgm:pt>
    <dgm:pt modelId="{DF2F2A12-6C9D-4D40-A344-EE3AF0D02216}" type="pres">
      <dgm:prSet presAssocID="{AB73DBCB-D423-4D23-B4EF-B94B6963E53A}" presName="thickLine" presStyleLbl="alignNode1" presStyleIdx="2" presStyleCnt="6"/>
      <dgm:spPr/>
    </dgm:pt>
    <dgm:pt modelId="{293BBA51-A9C3-48A5-8312-1A175D7A0901}" type="pres">
      <dgm:prSet presAssocID="{AB73DBCB-D423-4D23-B4EF-B94B6963E53A}" presName="horz1" presStyleCnt="0"/>
      <dgm:spPr/>
    </dgm:pt>
    <dgm:pt modelId="{3DCBD9A2-C6C9-4F0B-B1E8-27D0C9E5DC54}" type="pres">
      <dgm:prSet presAssocID="{AB73DBCB-D423-4D23-B4EF-B94B6963E53A}" presName="tx1" presStyleLbl="revTx" presStyleIdx="2" presStyleCnt="6"/>
      <dgm:spPr/>
    </dgm:pt>
    <dgm:pt modelId="{7B3DCF17-2BAF-43C5-81B9-AD1C6859DA75}" type="pres">
      <dgm:prSet presAssocID="{AB73DBCB-D423-4D23-B4EF-B94B6963E53A}" presName="vert1" presStyleCnt="0"/>
      <dgm:spPr/>
    </dgm:pt>
    <dgm:pt modelId="{132C0452-E9FA-4D47-AABD-C7D48DB30A99}" type="pres">
      <dgm:prSet presAssocID="{6308FA18-5CB5-42AB-A0C0-BE0B289E6D8C}" presName="thickLine" presStyleLbl="alignNode1" presStyleIdx="3" presStyleCnt="6"/>
      <dgm:spPr/>
    </dgm:pt>
    <dgm:pt modelId="{E920C775-1F4E-4B53-B3D0-12984E19C4BD}" type="pres">
      <dgm:prSet presAssocID="{6308FA18-5CB5-42AB-A0C0-BE0B289E6D8C}" presName="horz1" presStyleCnt="0"/>
      <dgm:spPr/>
    </dgm:pt>
    <dgm:pt modelId="{CB234203-8B68-4A8B-95C6-D8A457B396E5}" type="pres">
      <dgm:prSet presAssocID="{6308FA18-5CB5-42AB-A0C0-BE0B289E6D8C}" presName="tx1" presStyleLbl="revTx" presStyleIdx="3" presStyleCnt="6"/>
      <dgm:spPr/>
    </dgm:pt>
    <dgm:pt modelId="{2E7F318A-A565-4E64-9EE7-8E2586E7AFEB}" type="pres">
      <dgm:prSet presAssocID="{6308FA18-5CB5-42AB-A0C0-BE0B289E6D8C}" presName="vert1" presStyleCnt="0"/>
      <dgm:spPr/>
    </dgm:pt>
    <dgm:pt modelId="{BC6298AB-698C-4FA0-AD62-1C0EB67531CA}" type="pres">
      <dgm:prSet presAssocID="{75F5724D-FB49-4E99-B1AE-086EBAB6FB31}" presName="thickLine" presStyleLbl="alignNode1" presStyleIdx="4" presStyleCnt="6"/>
      <dgm:spPr/>
    </dgm:pt>
    <dgm:pt modelId="{1D218A44-1B16-4C25-ABC6-726FEF227D3F}" type="pres">
      <dgm:prSet presAssocID="{75F5724D-FB49-4E99-B1AE-086EBAB6FB31}" presName="horz1" presStyleCnt="0"/>
      <dgm:spPr/>
    </dgm:pt>
    <dgm:pt modelId="{D64B601F-0128-4EF0-AF15-FF2391A3FACD}" type="pres">
      <dgm:prSet presAssocID="{75F5724D-FB49-4E99-B1AE-086EBAB6FB31}" presName="tx1" presStyleLbl="revTx" presStyleIdx="4" presStyleCnt="6"/>
      <dgm:spPr/>
    </dgm:pt>
    <dgm:pt modelId="{E4B570AC-FC4A-43A1-9D4B-5BDF6D1D2CE5}" type="pres">
      <dgm:prSet presAssocID="{75F5724D-FB49-4E99-B1AE-086EBAB6FB31}" presName="vert1" presStyleCnt="0"/>
      <dgm:spPr/>
    </dgm:pt>
    <dgm:pt modelId="{2404EE45-F6F3-46EF-8424-93C2D5F40E4D}" type="pres">
      <dgm:prSet presAssocID="{7C0EEF1B-AAFC-4301-B396-177EF40B4882}" presName="thickLine" presStyleLbl="alignNode1" presStyleIdx="5" presStyleCnt="6"/>
      <dgm:spPr/>
    </dgm:pt>
    <dgm:pt modelId="{1FF2B4E5-81FC-4C11-A544-8F51211B4A7A}" type="pres">
      <dgm:prSet presAssocID="{7C0EEF1B-AAFC-4301-B396-177EF40B4882}" presName="horz1" presStyleCnt="0"/>
      <dgm:spPr/>
    </dgm:pt>
    <dgm:pt modelId="{EE318E5B-183A-4482-A3CA-97CB634D763A}" type="pres">
      <dgm:prSet presAssocID="{7C0EEF1B-AAFC-4301-B396-177EF40B4882}" presName="tx1" presStyleLbl="revTx" presStyleIdx="5" presStyleCnt="6"/>
      <dgm:spPr/>
    </dgm:pt>
    <dgm:pt modelId="{052C48C5-5541-4006-A57B-3EBB98F6FCF7}" type="pres">
      <dgm:prSet presAssocID="{7C0EEF1B-AAFC-4301-B396-177EF40B4882}" presName="vert1" presStyleCnt="0"/>
      <dgm:spPr/>
    </dgm:pt>
  </dgm:ptLst>
  <dgm:cxnLst>
    <dgm:cxn modelId="{6E9FD818-9E2C-4483-8975-FD7F64F2E8E6}" type="presOf" srcId="{AB73DBCB-D423-4D23-B4EF-B94B6963E53A}" destId="{3DCBD9A2-C6C9-4F0B-B1E8-27D0C9E5DC54}" srcOrd="0" destOrd="0" presId="urn:microsoft.com/office/officeart/2008/layout/LinedList"/>
    <dgm:cxn modelId="{3C940E29-A254-4D8B-8F12-601C14202283}" type="presOf" srcId="{BBE08E3C-2E69-44F3-9D4B-77E250D690F2}" destId="{46C77EAB-8C9C-48BC-AEFC-DF8033989BD4}" srcOrd="0" destOrd="0" presId="urn:microsoft.com/office/officeart/2008/layout/LinedList"/>
    <dgm:cxn modelId="{50DB2464-9875-43D1-BAA3-2DF8A632E0CA}" srcId="{641A9348-75AB-4F6D-8132-4A58506904A3}" destId="{BBE08E3C-2E69-44F3-9D4B-77E250D690F2}" srcOrd="1" destOrd="0" parTransId="{EB1D4250-B660-4F62-B6DF-E999C0E87BCD}" sibTransId="{2719DC4C-2E98-49AA-810A-18A8EB13E717}"/>
    <dgm:cxn modelId="{1D7C0067-9FB5-4108-A77D-0F9EE19224C7}" srcId="{641A9348-75AB-4F6D-8132-4A58506904A3}" destId="{19BBF6B0-A541-4E5F-84E7-72B3B6DB0CF5}" srcOrd="0" destOrd="0" parTransId="{809932B2-14DD-4599-A037-7615297268EF}" sibTransId="{53DFF243-ECBC-46F6-B8CD-C8D76CD72460}"/>
    <dgm:cxn modelId="{44B7B570-A6E8-4B5F-B45C-4D175A7EB978}" type="presOf" srcId="{6308FA18-5CB5-42AB-A0C0-BE0B289E6D8C}" destId="{CB234203-8B68-4A8B-95C6-D8A457B396E5}" srcOrd="0" destOrd="0" presId="urn:microsoft.com/office/officeart/2008/layout/LinedList"/>
    <dgm:cxn modelId="{909C7A72-4B56-4245-A1A5-4CF3EE63E346}" type="presOf" srcId="{75F5724D-FB49-4E99-B1AE-086EBAB6FB31}" destId="{D64B601F-0128-4EF0-AF15-FF2391A3FACD}" srcOrd="0" destOrd="0" presId="urn:microsoft.com/office/officeart/2008/layout/LinedList"/>
    <dgm:cxn modelId="{1F1A637F-3911-4D49-A695-88DB59BBF9EA}" srcId="{641A9348-75AB-4F6D-8132-4A58506904A3}" destId="{6308FA18-5CB5-42AB-A0C0-BE0B289E6D8C}" srcOrd="3" destOrd="0" parTransId="{2282C5B5-FCB2-4E07-B108-2EDD22E0CDDA}" sibTransId="{5322DD9E-880D-4143-B210-7CB7C7DF8C46}"/>
    <dgm:cxn modelId="{B457E484-291D-416B-A793-687839CAA8C2}" srcId="{641A9348-75AB-4F6D-8132-4A58506904A3}" destId="{AB73DBCB-D423-4D23-B4EF-B94B6963E53A}" srcOrd="2" destOrd="0" parTransId="{F655F521-3E51-4A05-8637-FB67B61099D3}" sibTransId="{ED24B04D-E708-4C01-8CB7-4428B8915000}"/>
    <dgm:cxn modelId="{2B3688B9-7CDE-44FA-B6F6-E5D120F48BFE}" type="presOf" srcId="{19BBF6B0-A541-4E5F-84E7-72B3B6DB0CF5}" destId="{774DF418-7FD6-40CF-9567-2032766AB548}" srcOrd="0" destOrd="0" presId="urn:microsoft.com/office/officeart/2008/layout/LinedList"/>
    <dgm:cxn modelId="{2C225BC7-6060-431F-A6B6-36216B4966E9}" srcId="{641A9348-75AB-4F6D-8132-4A58506904A3}" destId="{7C0EEF1B-AAFC-4301-B396-177EF40B4882}" srcOrd="5" destOrd="0" parTransId="{C7E02673-E865-479E-9143-475325EEE8C0}" sibTransId="{399EBC4A-CC6E-4933-AFB7-95A944143369}"/>
    <dgm:cxn modelId="{E591A6DF-2D55-4B93-BCBE-18A401E58375}" type="presOf" srcId="{641A9348-75AB-4F6D-8132-4A58506904A3}" destId="{21289EA7-B0C2-43B1-9439-E01F3C7534FC}" srcOrd="0" destOrd="0" presId="urn:microsoft.com/office/officeart/2008/layout/LinedList"/>
    <dgm:cxn modelId="{41726EE2-9367-40EE-B459-36804D58E380}" srcId="{641A9348-75AB-4F6D-8132-4A58506904A3}" destId="{75F5724D-FB49-4E99-B1AE-086EBAB6FB31}" srcOrd="4" destOrd="0" parTransId="{8042B30F-03CD-450E-B157-B29F6413FD2B}" sibTransId="{A8D376A4-585B-4291-B716-6776681FBEE4}"/>
    <dgm:cxn modelId="{897204E8-618D-4BDB-ACDF-AEC99615B9F8}" type="presOf" srcId="{7C0EEF1B-AAFC-4301-B396-177EF40B4882}" destId="{EE318E5B-183A-4482-A3CA-97CB634D763A}" srcOrd="0" destOrd="0" presId="urn:microsoft.com/office/officeart/2008/layout/LinedList"/>
    <dgm:cxn modelId="{3B6D6074-871E-4E0E-B52F-A8452A95271C}" type="presParOf" srcId="{21289EA7-B0C2-43B1-9439-E01F3C7534FC}" destId="{799B4BE3-4787-45AB-A4B3-EC7004F3B290}" srcOrd="0" destOrd="0" presId="urn:microsoft.com/office/officeart/2008/layout/LinedList"/>
    <dgm:cxn modelId="{5C25CF75-6A90-4EF3-9571-ABD08596C74D}" type="presParOf" srcId="{21289EA7-B0C2-43B1-9439-E01F3C7534FC}" destId="{58B9BDA2-F249-4E44-95CA-4B90CBD03498}" srcOrd="1" destOrd="0" presId="urn:microsoft.com/office/officeart/2008/layout/LinedList"/>
    <dgm:cxn modelId="{E0A8C475-895A-4D2F-AA38-66991C6CEC3D}" type="presParOf" srcId="{58B9BDA2-F249-4E44-95CA-4B90CBD03498}" destId="{774DF418-7FD6-40CF-9567-2032766AB548}" srcOrd="0" destOrd="0" presId="urn:microsoft.com/office/officeart/2008/layout/LinedList"/>
    <dgm:cxn modelId="{36E7E139-6282-4DE1-B602-0C430F746C33}" type="presParOf" srcId="{58B9BDA2-F249-4E44-95CA-4B90CBD03498}" destId="{AF15C1C2-4A8D-4D84-B576-B0EABA3FFB37}" srcOrd="1" destOrd="0" presId="urn:microsoft.com/office/officeart/2008/layout/LinedList"/>
    <dgm:cxn modelId="{AD75D03C-35E3-4B22-B648-34C568051106}" type="presParOf" srcId="{21289EA7-B0C2-43B1-9439-E01F3C7534FC}" destId="{0E92BF93-614D-41A1-8029-55A2BCBF99B0}" srcOrd="2" destOrd="0" presId="urn:microsoft.com/office/officeart/2008/layout/LinedList"/>
    <dgm:cxn modelId="{F8D6D988-AAEF-4E68-BA5F-635C6700E7F2}" type="presParOf" srcId="{21289EA7-B0C2-43B1-9439-E01F3C7534FC}" destId="{6AD59504-0C7F-4CEB-A4B8-6B4E13AA2DBF}" srcOrd="3" destOrd="0" presId="urn:microsoft.com/office/officeart/2008/layout/LinedList"/>
    <dgm:cxn modelId="{629C3EEF-9357-43FF-931E-693EE547B777}" type="presParOf" srcId="{6AD59504-0C7F-4CEB-A4B8-6B4E13AA2DBF}" destId="{46C77EAB-8C9C-48BC-AEFC-DF8033989BD4}" srcOrd="0" destOrd="0" presId="urn:microsoft.com/office/officeart/2008/layout/LinedList"/>
    <dgm:cxn modelId="{54BE7EEB-F736-4B4F-AFD6-3E9A2BCC44DB}" type="presParOf" srcId="{6AD59504-0C7F-4CEB-A4B8-6B4E13AA2DBF}" destId="{8E7509E5-D534-421C-B891-BAF4F4237250}" srcOrd="1" destOrd="0" presId="urn:microsoft.com/office/officeart/2008/layout/LinedList"/>
    <dgm:cxn modelId="{F15B13DA-7F44-4BBB-9AE2-00FB02F2E7E2}" type="presParOf" srcId="{21289EA7-B0C2-43B1-9439-E01F3C7534FC}" destId="{DF2F2A12-6C9D-4D40-A344-EE3AF0D02216}" srcOrd="4" destOrd="0" presId="urn:microsoft.com/office/officeart/2008/layout/LinedList"/>
    <dgm:cxn modelId="{B99BA07B-46D3-4AA1-99A3-AC56889E0069}" type="presParOf" srcId="{21289EA7-B0C2-43B1-9439-E01F3C7534FC}" destId="{293BBA51-A9C3-48A5-8312-1A175D7A0901}" srcOrd="5" destOrd="0" presId="urn:microsoft.com/office/officeart/2008/layout/LinedList"/>
    <dgm:cxn modelId="{8F7B2E1E-9845-4AEF-858E-DE5690793B8D}" type="presParOf" srcId="{293BBA51-A9C3-48A5-8312-1A175D7A0901}" destId="{3DCBD9A2-C6C9-4F0B-B1E8-27D0C9E5DC54}" srcOrd="0" destOrd="0" presId="urn:microsoft.com/office/officeart/2008/layout/LinedList"/>
    <dgm:cxn modelId="{16DBB5B7-7723-402B-841D-B9676D76C0A5}" type="presParOf" srcId="{293BBA51-A9C3-48A5-8312-1A175D7A0901}" destId="{7B3DCF17-2BAF-43C5-81B9-AD1C6859DA75}" srcOrd="1" destOrd="0" presId="urn:microsoft.com/office/officeart/2008/layout/LinedList"/>
    <dgm:cxn modelId="{E9DCED1D-956F-4A23-A9CC-D44E5855AD00}" type="presParOf" srcId="{21289EA7-B0C2-43B1-9439-E01F3C7534FC}" destId="{132C0452-E9FA-4D47-AABD-C7D48DB30A99}" srcOrd="6" destOrd="0" presId="urn:microsoft.com/office/officeart/2008/layout/LinedList"/>
    <dgm:cxn modelId="{2CEFABE4-3984-471A-8389-F0349E042D19}" type="presParOf" srcId="{21289EA7-B0C2-43B1-9439-E01F3C7534FC}" destId="{E920C775-1F4E-4B53-B3D0-12984E19C4BD}" srcOrd="7" destOrd="0" presId="urn:microsoft.com/office/officeart/2008/layout/LinedList"/>
    <dgm:cxn modelId="{DBA16383-F06E-46A8-87FD-3FF04266EA9E}" type="presParOf" srcId="{E920C775-1F4E-4B53-B3D0-12984E19C4BD}" destId="{CB234203-8B68-4A8B-95C6-D8A457B396E5}" srcOrd="0" destOrd="0" presId="urn:microsoft.com/office/officeart/2008/layout/LinedList"/>
    <dgm:cxn modelId="{4B02A3BB-4242-442C-AF95-1B74D0AA3B5E}" type="presParOf" srcId="{E920C775-1F4E-4B53-B3D0-12984E19C4BD}" destId="{2E7F318A-A565-4E64-9EE7-8E2586E7AFEB}" srcOrd="1" destOrd="0" presId="urn:microsoft.com/office/officeart/2008/layout/LinedList"/>
    <dgm:cxn modelId="{8C97C9B4-E4A5-4C65-9ABC-CFBE81184AC0}" type="presParOf" srcId="{21289EA7-B0C2-43B1-9439-E01F3C7534FC}" destId="{BC6298AB-698C-4FA0-AD62-1C0EB67531CA}" srcOrd="8" destOrd="0" presId="urn:microsoft.com/office/officeart/2008/layout/LinedList"/>
    <dgm:cxn modelId="{D7A4F1C9-CB76-457D-9AB0-CF6168D89DD2}" type="presParOf" srcId="{21289EA7-B0C2-43B1-9439-E01F3C7534FC}" destId="{1D218A44-1B16-4C25-ABC6-726FEF227D3F}" srcOrd="9" destOrd="0" presId="urn:microsoft.com/office/officeart/2008/layout/LinedList"/>
    <dgm:cxn modelId="{FFA5468C-F8FA-4AC2-9AEB-0149A9AD1FB8}" type="presParOf" srcId="{1D218A44-1B16-4C25-ABC6-726FEF227D3F}" destId="{D64B601F-0128-4EF0-AF15-FF2391A3FACD}" srcOrd="0" destOrd="0" presId="urn:microsoft.com/office/officeart/2008/layout/LinedList"/>
    <dgm:cxn modelId="{ACC86396-6CE2-46DA-9245-5BA3D500778E}" type="presParOf" srcId="{1D218A44-1B16-4C25-ABC6-726FEF227D3F}" destId="{E4B570AC-FC4A-43A1-9D4B-5BDF6D1D2CE5}" srcOrd="1" destOrd="0" presId="urn:microsoft.com/office/officeart/2008/layout/LinedList"/>
    <dgm:cxn modelId="{35D197E5-7633-4FE6-AA83-FEDCF129D569}" type="presParOf" srcId="{21289EA7-B0C2-43B1-9439-E01F3C7534FC}" destId="{2404EE45-F6F3-46EF-8424-93C2D5F40E4D}" srcOrd="10" destOrd="0" presId="urn:microsoft.com/office/officeart/2008/layout/LinedList"/>
    <dgm:cxn modelId="{DBD5D5D5-DA60-4C3F-9E22-1A83E880FCAB}" type="presParOf" srcId="{21289EA7-B0C2-43B1-9439-E01F3C7534FC}" destId="{1FF2B4E5-81FC-4C11-A544-8F51211B4A7A}" srcOrd="11" destOrd="0" presId="urn:microsoft.com/office/officeart/2008/layout/LinedList"/>
    <dgm:cxn modelId="{B3FC9DBF-37D9-468A-9CC9-F808A412CED5}" type="presParOf" srcId="{1FF2B4E5-81FC-4C11-A544-8F51211B4A7A}" destId="{EE318E5B-183A-4482-A3CA-97CB634D763A}" srcOrd="0" destOrd="0" presId="urn:microsoft.com/office/officeart/2008/layout/LinedList"/>
    <dgm:cxn modelId="{056E6ADA-A706-4FBB-A942-A4D406413E89}" type="presParOf" srcId="{1FF2B4E5-81FC-4C11-A544-8F51211B4A7A}" destId="{052C48C5-5541-4006-A57B-3EBB98F6FCF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450C38E-70EA-4701-BC23-63CF09621FBE}"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6549F8F0-6991-4790-B20D-811ACBF91F49}">
      <dgm:prSet/>
      <dgm:spPr/>
      <dgm:t>
        <a:bodyPr/>
        <a:lstStyle/>
        <a:p>
          <a:r>
            <a:rPr lang="en-US" dirty="0"/>
            <a:t>iRIS Login for IRB submission: </a:t>
          </a:r>
          <a:r>
            <a:rPr lang="en-US"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https://iris.Louisville.edu</a:t>
          </a:r>
          <a:endParaRPr lang="en-US" dirty="0">
            <a:solidFill>
              <a:schemeClr val="tx1"/>
            </a:solidFill>
          </a:endParaRPr>
        </a:p>
      </dgm:t>
    </dgm:pt>
    <dgm:pt modelId="{2EB02781-4BA5-4F88-944D-9E043E73B91C}" type="parTrans" cxnId="{5E07123F-12AE-40B0-959A-B9FBE0801845}">
      <dgm:prSet/>
      <dgm:spPr/>
      <dgm:t>
        <a:bodyPr/>
        <a:lstStyle/>
        <a:p>
          <a:endParaRPr lang="en-US"/>
        </a:p>
      </dgm:t>
    </dgm:pt>
    <dgm:pt modelId="{AEDBD727-DCD6-4CB3-BA6E-385A6486C77C}" type="sibTrans" cxnId="{5E07123F-12AE-40B0-959A-B9FBE0801845}">
      <dgm:prSet/>
      <dgm:spPr/>
      <dgm:t>
        <a:bodyPr/>
        <a:lstStyle/>
        <a:p>
          <a:endParaRPr lang="en-US"/>
        </a:p>
      </dgm:t>
    </dgm:pt>
    <dgm:pt modelId="{35209C8E-D527-44B6-A882-91001EA1534F}">
      <dgm:prSet/>
      <dgm:spPr/>
      <dgm:t>
        <a:bodyPr/>
        <a:lstStyle/>
        <a:p>
          <a:r>
            <a:rPr lang="en-US" dirty="0"/>
            <a:t>HSPPO Website Homepage: </a:t>
          </a:r>
          <a:r>
            <a:rPr lang="en-US" dirty="0">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https://UofL.me/irb</a:t>
          </a:r>
          <a:r>
            <a:rPr lang="en-US" dirty="0">
              <a:solidFill>
                <a:schemeClr val="tx1"/>
              </a:solidFill>
            </a:rPr>
            <a:t> </a:t>
          </a:r>
        </a:p>
      </dgm:t>
    </dgm:pt>
    <dgm:pt modelId="{D661BBDE-5440-4D22-9F76-2EF667DF2B96}" type="parTrans" cxnId="{6D7E9685-FE5A-4FDE-A625-B89A655F703C}">
      <dgm:prSet/>
      <dgm:spPr/>
      <dgm:t>
        <a:bodyPr/>
        <a:lstStyle/>
        <a:p>
          <a:endParaRPr lang="en-US"/>
        </a:p>
      </dgm:t>
    </dgm:pt>
    <dgm:pt modelId="{1604C329-CE04-48AB-AF9D-0E915AFCB746}" type="sibTrans" cxnId="{6D7E9685-FE5A-4FDE-A625-B89A655F703C}">
      <dgm:prSet/>
      <dgm:spPr/>
      <dgm:t>
        <a:bodyPr/>
        <a:lstStyle/>
        <a:p>
          <a:endParaRPr lang="en-US"/>
        </a:p>
      </dgm:t>
    </dgm:pt>
    <dgm:pt modelId="{222970F5-90E4-49C0-997D-2E08E6BDC28E}">
      <dgm:prSet/>
      <dgm:spPr/>
      <dgm:t>
        <a:bodyPr/>
        <a:lstStyle/>
        <a:p>
          <a:r>
            <a:rPr lang="en-US" dirty="0"/>
            <a:t>HSPPO Service Email Account: </a:t>
          </a:r>
          <a:r>
            <a:rPr lang="en-US" dirty="0">
              <a:solidFill>
                <a:schemeClr val="tx1"/>
              </a:solidFill>
              <a:hlinkClick xmlns:r="http://schemas.openxmlformats.org/officeDocument/2006/relationships" r:id="rId3">
                <a:extLst>
                  <a:ext uri="{A12FA001-AC4F-418D-AE19-62706E023703}">
                    <ahyp:hlinkClr xmlns:ahyp="http://schemas.microsoft.com/office/drawing/2018/hyperlinkcolor" val="tx"/>
                  </a:ext>
                </a:extLst>
              </a:hlinkClick>
            </a:rPr>
            <a:t>hsppofc@louisville.edu</a:t>
          </a:r>
          <a:r>
            <a:rPr lang="en-US" dirty="0">
              <a:solidFill>
                <a:schemeClr val="tx1"/>
              </a:solidFill>
            </a:rPr>
            <a:t> </a:t>
          </a:r>
        </a:p>
      </dgm:t>
    </dgm:pt>
    <dgm:pt modelId="{763DD85F-42D2-4C55-82B6-FBAD1774FE6F}" type="parTrans" cxnId="{9D774BF9-D173-4BD6-A62B-C7A7686AE56E}">
      <dgm:prSet/>
      <dgm:spPr/>
      <dgm:t>
        <a:bodyPr/>
        <a:lstStyle/>
        <a:p>
          <a:endParaRPr lang="en-US"/>
        </a:p>
      </dgm:t>
    </dgm:pt>
    <dgm:pt modelId="{2A5270D1-F95C-4077-AFD6-7CA55C9079D5}" type="sibTrans" cxnId="{9D774BF9-D173-4BD6-A62B-C7A7686AE56E}">
      <dgm:prSet/>
      <dgm:spPr/>
      <dgm:t>
        <a:bodyPr/>
        <a:lstStyle/>
        <a:p>
          <a:endParaRPr lang="en-US"/>
        </a:p>
      </dgm:t>
    </dgm:pt>
    <dgm:pt modelId="{A673E987-02F8-2947-B177-5F1C10F807F4}" type="pres">
      <dgm:prSet presAssocID="{E450C38E-70EA-4701-BC23-63CF09621FBE}" presName="linear" presStyleCnt="0">
        <dgm:presLayoutVars>
          <dgm:animLvl val="lvl"/>
          <dgm:resizeHandles val="exact"/>
        </dgm:presLayoutVars>
      </dgm:prSet>
      <dgm:spPr/>
    </dgm:pt>
    <dgm:pt modelId="{9F17E65A-EEA3-7B4C-8026-A955193CC2BE}" type="pres">
      <dgm:prSet presAssocID="{6549F8F0-6991-4790-B20D-811ACBF91F49}" presName="parentText" presStyleLbl="node1" presStyleIdx="0" presStyleCnt="3">
        <dgm:presLayoutVars>
          <dgm:chMax val="0"/>
          <dgm:bulletEnabled val="1"/>
        </dgm:presLayoutVars>
      </dgm:prSet>
      <dgm:spPr/>
    </dgm:pt>
    <dgm:pt modelId="{FF4637C5-DE96-3A4F-9FB0-55248CCCCEAA}" type="pres">
      <dgm:prSet presAssocID="{AEDBD727-DCD6-4CB3-BA6E-385A6486C77C}" presName="spacer" presStyleCnt="0"/>
      <dgm:spPr/>
    </dgm:pt>
    <dgm:pt modelId="{E2AED4F7-7885-E643-9752-8623417189CF}" type="pres">
      <dgm:prSet presAssocID="{35209C8E-D527-44B6-A882-91001EA1534F}" presName="parentText" presStyleLbl="node1" presStyleIdx="1" presStyleCnt="3">
        <dgm:presLayoutVars>
          <dgm:chMax val="0"/>
          <dgm:bulletEnabled val="1"/>
        </dgm:presLayoutVars>
      </dgm:prSet>
      <dgm:spPr/>
    </dgm:pt>
    <dgm:pt modelId="{47BF5292-D1F5-6646-8F0F-F9EDA80D3567}" type="pres">
      <dgm:prSet presAssocID="{1604C329-CE04-48AB-AF9D-0E915AFCB746}" presName="spacer" presStyleCnt="0"/>
      <dgm:spPr/>
    </dgm:pt>
    <dgm:pt modelId="{6C65673B-033E-0448-9EE1-7808E95CDDB3}" type="pres">
      <dgm:prSet presAssocID="{222970F5-90E4-49C0-997D-2E08E6BDC28E}" presName="parentText" presStyleLbl="node1" presStyleIdx="2" presStyleCnt="3">
        <dgm:presLayoutVars>
          <dgm:chMax val="0"/>
          <dgm:bulletEnabled val="1"/>
        </dgm:presLayoutVars>
      </dgm:prSet>
      <dgm:spPr/>
    </dgm:pt>
  </dgm:ptLst>
  <dgm:cxnLst>
    <dgm:cxn modelId="{5E07123F-12AE-40B0-959A-B9FBE0801845}" srcId="{E450C38E-70EA-4701-BC23-63CF09621FBE}" destId="{6549F8F0-6991-4790-B20D-811ACBF91F49}" srcOrd="0" destOrd="0" parTransId="{2EB02781-4BA5-4F88-944D-9E043E73B91C}" sibTransId="{AEDBD727-DCD6-4CB3-BA6E-385A6486C77C}"/>
    <dgm:cxn modelId="{762C365B-2C51-334F-B214-BC48BBCB6484}" type="presOf" srcId="{35209C8E-D527-44B6-A882-91001EA1534F}" destId="{E2AED4F7-7885-E643-9752-8623417189CF}" srcOrd="0" destOrd="0" presId="urn:microsoft.com/office/officeart/2005/8/layout/vList2"/>
    <dgm:cxn modelId="{E89C165C-DD57-7D49-83C6-E5E37BC3DF10}" type="presOf" srcId="{222970F5-90E4-49C0-997D-2E08E6BDC28E}" destId="{6C65673B-033E-0448-9EE1-7808E95CDDB3}" srcOrd="0" destOrd="0" presId="urn:microsoft.com/office/officeart/2005/8/layout/vList2"/>
    <dgm:cxn modelId="{6D7E9685-FE5A-4FDE-A625-B89A655F703C}" srcId="{E450C38E-70EA-4701-BC23-63CF09621FBE}" destId="{35209C8E-D527-44B6-A882-91001EA1534F}" srcOrd="1" destOrd="0" parTransId="{D661BBDE-5440-4D22-9F76-2EF667DF2B96}" sibTransId="{1604C329-CE04-48AB-AF9D-0E915AFCB746}"/>
    <dgm:cxn modelId="{740C8FB8-F4EC-AA4E-89CB-A46958387E2E}" type="presOf" srcId="{6549F8F0-6991-4790-B20D-811ACBF91F49}" destId="{9F17E65A-EEA3-7B4C-8026-A955193CC2BE}" srcOrd="0" destOrd="0" presId="urn:microsoft.com/office/officeart/2005/8/layout/vList2"/>
    <dgm:cxn modelId="{80A05EBC-617B-3C4A-A5E8-D7344FEF2EEE}" type="presOf" srcId="{E450C38E-70EA-4701-BC23-63CF09621FBE}" destId="{A673E987-02F8-2947-B177-5F1C10F807F4}" srcOrd="0" destOrd="0" presId="urn:microsoft.com/office/officeart/2005/8/layout/vList2"/>
    <dgm:cxn modelId="{9D774BF9-D173-4BD6-A62B-C7A7686AE56E}" srcId="{E450C38E-70EA-4701-BC23-63CF09621FBE}" destId="{222970F5-90E4-49C0-997D-2E08E6BDC28E}" srcOrd="2" destOrd="0" parTransId="{763DD85F-42D2-4C55-82B6-FBAD1774FE6F}" sibTransId="{2A5270D1-F95C-4077-AFD6-7CA55C9079D5}"/>
    <dgm:cxn modelId="{5AC791FA-0BE3-BE41-A82B-5D23D8F2E8FF}" type="presParOf" srcId="{A673E987-02F8-2947-B177-5F1C10F807F4}" destId="{9F17E65A-EEA3-7B4C-8026-A955193CC2BE}" srcOrd="0" destOrd="0" presId="urn:microsoft.com/office/officeart/2005/8/layout/vList2"/>
    <dgm:cxn modelId="{5BDA9FC5-12AA-7440-8B11-CFBA3991E013}" type="presParOf" srcId="{A673E987-02F8-2947-B177-5F1C10F807F4}" destId="{FF4637C5-DE96-3A4F-9FB0-55248CCCCEAA}" srcOrd="1" destOrd="0" presId="urn:microsoft.com/office/officeart/2005/8/layout/vList2"/>
    <dgm:cxn modelId="{98801801-46D3-C645-A958-8DDAD04FB077}" type="presParOf" srcId="{A673E987-02F8-2947-B177-5F1C10F807F4}" destId="{E2AED4F7-7885-E643-9752-8623417189CF}" srcOrd="2" destOrd="0" presId="urn:microsoft.com/office/officeart/2005/8/layout/vList2"/>
    <dgm:cxn modelId="{A0FFD139-D876-E34A-AFAC-1C25718B12F6}" type="presParOf" srcId="{A673E987-02F8-2947-B177-5F1C10F807F4}" destId="{47BF5292-D1F5-6646-8F0F-F9EDA80D3567}" srcOrd="3" destOrd="0" presId="urn:microsoft.com/office/officeart/2005/8/layout/vList2"/>
    <dgm:cxn modelId="{E8938F0F-379C-B141-AACA-95B66C61A139}" type="presParOf" srcId="{A673E987-02F8-2947-B177-5F1C10F807F4}" destId="{6C65673B-033E-0448-9EE1-7808E95CDDB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026AFEB-80D2-42B9-9EAF-E2EA0C43D068}"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D3A7AF1C-3F0C-4337-BE11-D037D30FA68F}">
      <dgm:prSet/>
      <dgm:spPr/>
      <dgm:t>
        <a:bodyPr/>
        <a:lstStyle/>
        <a:p>
          <a:r>
            <a:rPr lang="en-US" dirty="0"/>
            <a:t>Feasibility analysis</a:t>
          </a:r>
        </a:p>
      </dgm:t>
    </dgm:pt>
    <dgm:pt modelId="{54BF7107-0E30-4502-9271-FFA7BFEDDCCD}" type="parTrans" cxnId="{551D37C6-8E0C-4FD1-AA5F-FC1E54EC8446}">
      <dgm:prSet/>
      <dgm:spPr/>
      <dgm:t>
        <a:bodyPr/>
        <a:lstStyle/>
        <a:p>
          <a:endParaRPr lang="en-US"/>
        </a:p>
      </dgm:t>
    </dgm:pt>
    <dgm:pt modelId="{D44AECEF-520B-412E-9659-B7A55CEAFA71}" type="sibTrans" cxnId="{551D37C6-8E0C-4FD1-AA5F-FC1E54EC8446}">
      <dgm:prSet/>
      <dgm:spPr/>
      <dgm:t>
        <a:bodyPr/>
        <a:lstStyle/>
        <a:p>
          <a:endParaRPr lang="en-US"/>
        </a:p>
      </dgm:t>
    </dgm:pt>
    <dgm:pt modelId="{32BB6B3C-162C-4E7F-98C3-FD8472A7DA54}">
      <dgm:prSet/>
      <dgm:spPr/>
      <dgm:t>
        <a:bodyPr/>
        <a:lstStyle/>
        <a:p>
          <a:r>
            <a:rPr lang="en-US" dirty="0"/>
            <a:t>Budget development</a:t>
          </a:r>
        </a:p>
      </dgm:t>
    </dgm:pt>
    <dgm:pt modelId="{243B76BC-0081-4A70-835F-BD83C27D0275}" type="parTrans" cxnId="{5B6C9F24-55CD-4674-ACB3-7EF831246F31}">
      <dgm:prSet/>
      <dgm:spPr/>
      <dgm:t>
        <a:bodyPr/>
        <a:lstStyle/>
        <a:p>
          <a:endParaRPr lang="en-US"/>
        </a:p>
      </dgm:t>
    </dgm:pt>
    <dgm:pt modelId="{A8CAA412-656B-4EBD-B3B0-633265F0BD85}" type="sibTrans" cxnId="{5B6C9F24-55CD-4674-ACB3-7EF831246F31}">
      <dgm:prSet/>
      <dgm:spPr/>
      <dgm:t>
        <a:bodyPr/>
        <a:lstStyle/>
        <a:p>
          <a:endParaRPr lang="en-US"/>
        </a:p>
      </dgm:t>
    </dgm:pt>
    <dgm:pt modelId="{AE26EB51-9E0E-4A59-A971-98DBC687D33E}">
      <dgm:prSet/>
      <dgm:spPr/>
      <dgm:t>
        <a:bodyPr/>
        <a:lstStyle/>
        <a:p>
          <a:r>
            <a:rPr lang="en-US" dirty="0"/>
            <a:t>Coverage analysis</a:t>
          </a:r>
        </a:p>
      </dgm:t>
    </dgm:pt>
    <dgm:pt modelId="{F9A48455-DDFC-4A0C-8DAA-D58A70D6E33C}" type="parTrans" cxnId="{41DD668E-BCF6-4D7D-AB66-17831C90032B}">
      <dgm:prSet/>
      <dgm:spPr/>
      <dgm:t>
        <a:bodyPr/>
        <a:lstStyle/>
        <a:p>
          <a:endParaRPr lang="en-US"/>
        </a:p>
      </dgm:t>
    </dgm:pt>
    <dgm:pt modelId="{907F318E-85EC-426A-9EAF-C4D32A1E49EA}" type="sibTrans" cxnId="{41DD668E-BCF6-4D7D-AB66-17831C90032B}">
      <dgm:prSet/>
      <dgm:spPr/>
      <dgm:t>
        <a:bodyPr/>
        <a:lstStyle/>
        <a:p>
          <a:endParaRPr lang="en-US"/>
        </a:p>
      </dgm:t>
    </dgm:pt>
    <dgm:pt modelId="{9DBD318A-8C36-4BDF-841D-F756DB095FCE}">
      <dgm:prSet/>
      <dgm:spPr/>
      <dgm:t>
        <a:bodyPr/>
        <a:lstStyle/>
        <a:p>
          <a:r>
            <a:rPr lang="en-US" dirty="0"/>
            <a:t>Billing compliance planning and oversight</a:t>
          </a:r>
        </a:p>
      </dgm:t>
    </dgm:pt>
    <dgm:pt modelId="{FEEEE72C-BA1A-4758-9C0B-47FCD469B543}" type="parTrans" cxnId="{F867E131-8A17-4797-97F1-E9BEDF380E7C}">
      <dgm:prSet/>
      <dgm:spPr/>
      <dgm:t>
        <a:bodyPr/>
        <a:lstStyle/>
        <a:p>
          <a:endParaRPr lang="en-US"/>
        </a:p>
      </dgm:t>
    </dgm:pt>
    <dgm:pt modelId="{538DA5D0-ECA9-46C9-9E8A-115BFE763EFF}" type="sibTrans" cxnId="{F867E131-8A17-4797-97F1-E9BEDF380E7C}">
      <dgm:prSet/>
      <dgm:spPr/>
      <dgm:t>
        <a:bodyPr/>
        <a:lstStyle/>
        <a:p>
          <a:endParaRPr lang="en-US"/>
        </a:p>
      </dgm:t>
    </dgm:pt>
    <dgm:pt modelId="{FCB60A16-DB7D-4B6A-BC95-8523BE8436B6}">
      <dgm:prSet/>
      <dgm:spPr/>
      <dgm:t>
        <a:bodyPr/>
        <a:lstStyle/>
        <a:p>
          <a:r>
            <a:rPr lang="en-US" dirty="0"/>
            <a:t>Budget negotiation</a:t>
          </a:r>
        </a:p>
      </dgm:t>
    </dgm:pt>
    <dgm:pt modelId="{29E819D3-64EB-4CDC-911A-960F25A753A5}" type="parTrans" cxnId="{CDDE4778-0119-475F-9A61-31D34CDCDCF4}">
      <dgm:prSet/>
      <dgm:spPr/>
      <dgm:t>
        <a:bodyPr/>
        <a:lstStyle/>
        <a:p>
          <a:endParaRPr lang="en-US"/>
        </a:p>
      </dgm:t>
    </dgm:pt>
    <dgm:pt modelId="{AC4CB657-FB1B-48DB-B0C5-12DB68852C84}" type="sibTrans" cxnId="{CDDE4778-0119-475F-9A61-31D34CDCDCF4}">
      <dgm:prSet/>
      <dgm:spPr/>
      <dgm:t>
        <a:bodyPr/>
        <a:lstStyle/>
        <a:p>
          <a:endParaRPr lang="en-US"/>
        </a:p>
      </dgm:t>
    </dgm:pt>
    <dgm:pt modelId="{C2EDF3AB-A5AD-4520-9CCC-DE2FA76549FA}">
      <dgm:prSet/>
      <dgm:spPr/>
      <dgm:t>
        <a:bodyPr/>
        <a:lstStyle/>
        <a:p>
          <a:r>
            <a:rPr lang="en-US" dirty="0"/>
            <a:t>Contract submission</a:t>
          </a:r>
        </a:p>
      </dgm:t>
    </dgm:pt>
    <dgm:pt modelId="{E258197C-31FE-449E-BABE-1B3CC30C3BAC}" type="parTrans" cxnId="{703F4AD1-DAA5-4DA5-9E44-57CC4020F10F}">
      <dgm:prSet/>
      <dgm:spPr/>
      <dgm:t>
        <a:bodyPr/>
        <a:lstStyle/>
        <a:p>
          <a:endParaRPr lang="en-US"/>
        </a:p>
      </dgm:t>
    </dgm:pt>
    <dgm:pt modelId="{BB2E95CA-D50A-4B41-9215-188F8A038C84}" type="sibTrans" cxnId="{703F4AD1-DAA5-4DA5-9E44-57CC4020F10F}">
      <dgm:prSet/>
      <dgm:spPr/>
      <dgm:t>
        <a:bodyPr/>
        <a:lstStyle/>
        <a:p>
          <a:endParaRPr lang="en-US"/>
        </a:p>
      </dgm:t>
    </dgm:pt>
    <dgm:pt modelId="{B17B1F91-1B00-4CED-9314-A89D120A0754}">
      <dgm:prSet/>
      <dgm:spPr/>
      <dgm:t>
        <a:bodyPr/>
        <a:lstStyle/>
        <a:p>
          <a:r>
            <a:rPr lang="en-US" dirty="0"/>
            <a:t>Post-award account management</a:t>
          </a:r>
        </a:p>
      </dgm:t>
    </dgm:pt>
    <dgm:pt modelId="{838FF6CA-B632-4FFE-8730-CB10108E7FE1}" type="parTrans" cxnId="{911EB607-4B6D-47A2-8998-4E36389AD3D4}">
      <dgm:prSet/>
      <dgm:spPr/>
      <dgm:t>
        <a:bodyPr/>
        <a:lstStyle/>
        <a:p>
          <a:endParaRPr lang="en-US"/>
        </a:p>
      </dgm:t>
    </dgm:pt>
    <dgm:pt modelId="{C7E23D21-C6A1-4DDA-B674-304A6352A65A}" type="sibTrans" cxnId="{911EB607-4B6D-47A2-8998-4E36389AD3D4}">
      <dgm:prSet/>
      <dgm:spPr/>
      <dgm:t>
        <a:bodyPr/>
        <a:lstStyle/>
        <a:p>
          <a:endParaRPr lang="en-US"/>
        </a:p>
      </dgm:t>
    </dgm:pt>
    <dgm:pt modelId="{36CECBEE-F0F7-4FC1-950F-845E34762EEF}">
      <dgm:prSet/>
      <dgm:spPr/>
      <dgm:t>
        <a:bodyPr/>
        <a:lstStyle/>
        <a:p>
          <a:r>
            <a:rPr lang="en-US" dirty="0"/>
            <a:t>Reporting</a:t>
          </a:r>
        </a:p>
      </dgm:t>
    </dgm:pt>
    <dgm:pt modelId="{3FC39ED0-1186-4F03-94BF-CB49CA3783D3}" type="parTrans" cxnId="{F5505B3F-AA99-4835-867A-CBDD8716B8A3}">
      <dgm:prSet/>
      <dgm:spPr/>
      <dgm:t>
        <a:bodyPr/>
        <a:lstStyle/>
        <a:p>
          <a:endParaRPr lang="en-US"/>
        </a:p>
      </dgm:t>
    </dgm:pt>
    <dgm:pt modelId="{2EA85016-7372-4C2C-B2C5-F0AF789B8D80}" type="sibTrans" cxnId="{F5505B3F-AA99-4835-867A-CBDD8716B8A3}">
      <dgm:prSet/>
      <dgm:spPr/>
      <dgm:t>
        <a:bodyPr/>
        <a:lstStyle/>
        <a:p>
          <a:endParaRPr lang="en-US"/>
        </a:p>
      </dgm:t>
    </dgm:pt>
    <dgm:pt modelId="{A02E3348-1BEE-644C-A787-C3EC63AEE220}" type="pres">
      <dgm:prSet presAssocID="{3026AFEB-80D2-42B9-9EAF-E2EA0C43D068}" presName="linear" presStyleCnt="0">
        <dgm:presLayoutVars>
          <dgm:animLvl val="lvl"/>
          <dgm:resizeHandles val="exact"/>
        </dgm:presLayoutVars>
      </dgm:prSet>
      <dgm:spPr/>
    </dgm:pt>
    <dgm:pt modelId="{CA6E36B0-25D6-B043-84DA-4A173BC9743A}" type="pres">
      <dgm:prSet presAssocID="{D3A7AF1C-3F0C-4337-BE11-D037D30FA68F}" presName="parentText" presStyleLbl="node1" presStyleIdx="0" presStyleCnt="8">
        <dgm:presLayoutVars>
          <dgm:chMax val="0"/>
          <dgm:bulletEnabled val="1"/>
        </dgm:presLayoutVars>
      </dgm:prSet>
      <dgm:spPr/>
    </dgm:pt>
    <dgm:pt modelId="{2F5DD091-8463-C94D-B77F-51968CE97F06}" type="pres">
      <dgm:prSet presAssocID="{D44AECEF-520B-412E-9659-B7A55CEAFA71}" presName="spacer" presStyleCnt="0"/>
      <dgm:spPr/>
    </dgm:pt>
    <dgm:pt modelId="{EC0BD8E0-1D02-FA43-8C4C-48E36DD2DAF7}" type="pres">
      <dgm:prSet presAssocID="{32BB6B3C-162C-4E7F-98C3-FD8472A7DA54}" presName="parentText" presStyleLbl="node1" presStyleIdx="1" presStyleCnt="8">
        <dgm:presLayoutVars>
          <dgm:chMax val="0"/>
          <dgm:bulletEnabled val="1"/>
        </dgm:presLayoutVars>
      </dgm:prSet>
      <dgm:spPr/>
    </dgm:pt>
    <dgm:pt modelId="{8F90426B-5D31-6C40-9644-FB82DB2F81B9}" type="pres">
      <dgm:prSet presAssocID="{A8CAA412-656B-4EBD-B3B0-633265F0BD85}" presName="spacer" presStyleCnt="0"/>
      <dgm:spPr/>
    </dgm:pt>
    <dgm:pt modelId="{F30A4D1D-44C7-014E-B6D8-BE196BEB1D4B}" type="pres">
      <dgm:prSet presAssocID="{AE26EB51-9E0E-4A59-A971-98DBC687D33E}" presName="parentText" presStyleLbl="node1" presStyleIdx="2" presStyleCnt="8">
        <dgm:presLayoutVars>
          <dgm:chMax val="0"/>
          <dgm:bulletEnabled val="1"/>
        </dgm:presLayoutVars>
      </dgm:prSet>
      <dgm:spPr/>
    </dgm:pt>
    <dgm:pt modelId="{8776B4C5-DB52-9E42-86CE-E772E02AC527}" type="pres">
      <dgm:prSet presAssocID="{907F318E-85EC-426A-9EAF-C4D32A1E49EA}" presName="spacer" presStyleCnt="0"/>
      <dgm:spPr/>
    </dgm:pt>
    <dgm:pt modelId="{8C96B8C4-42AE-0042-9756-BF291B6C949C}" type="pres">
      <dgm:prSet presAssocID="{9DBD318A-8C36-4BDF-841D-F756DB095FCE}" presName="parentText" presStyleLbl="node1" presStyleIdx="3" presStyleCnt="8">
        <dgm:presLayoutVars>
          <dgm:chMax val="0"/>
          <dgm:bulletEnabled val="1"/>
        </dgm:presLayoutVars>
      </dgm:prSet>
      <dgm:spPr/>
    </dgm:pt>
    <dgm:pt modelId="{0EEE5DFE-5ADE-A841-9C97-6116E717F485}" type="pres">
      <dgm:prSet presAssocID="{538DA5D0-ECA9-46C9-9E8A-115BFE763EFF}" presName="spacer" presStyleCnt="0"/>
      <dgm:spPr/>
    </dgm:pt>
    <dgm:pt modelId="{2A668D71-8CF4-8F47-9F6E-E90418E228ED}" type="pres">
      <dgm:prSet presAssocID="{FCB60A16-DB7D-4B6A-BC95-8523BE8436B6}" presName="parentText" presStyleLbl="node1" presStyleIdx="4" presStyleCnt="8">
        <dgm:presLayoutVars>
          <dgm:chMax val="0"/>
          <dgm:bulletEnabled val="1"/>
        </dgm:presLayoutVars>
      </dgm:prSet>
      <dgm:spPr/>
    </dgm:pt>
    <dgm:pt modelId="{ECC75C68-F1CA-994D-9101-667AA4FC37AA}" type="pres">
      <dgm:prSet presAssocID="{AC4CB657-FB1B-48DB-B0C5-12DB68852C84}" presName="spacer" presStyleCnt="0"/>
      <dgm:spPr/>
    </dgm:pt>
    <dgm:pt modelId="{BB770C73-551F-004E-88AE-27DD728EB0A6}" type="pres">
      <dgm:prSet presAssocID="{C2EDF3AB-A5AD-4520-9CCC-DE2FA76549FA}" presName="parentText" presStyleLbl="node1" presStyleIdx="5" presStyleCnt="8">
        <dgm:presLayoutVars>
          <dgm:chMax val="0"/>
          <dgm:bulletEnabled val="1"/>
        </dgm:presLayoutVars>
      </dgm:prSet>
      <dgm:spPr/>
    </dgm:pt>
    <dgm:pt modelId="{72B74854-39D7-384C-9BE6-8FD5E6486F5E}" type="pres">
      <dgm:prSet presAssocID="{BB2E95CA-D50A-4B41-9215-188F8A038C84}" presName="spacer" presStyleCnt="0"/>
      <dgm:spPr/>
    </dgm:pt>
    <dgm:pt modelId="{0B619D93-8861-B14B-BEE2-CE6903AA18A3}" type="pres">
      <dgm:prSet presAssocID="{B17B1F91-1B00-4CED-9314-A89D120A0754}" presName="parentText" presStyleLbl="node1" presStyleIdx="6" presStyleCnt="8">
        <dgm:presLayoutVars>
          <dgm:chMax val="0"/>
          <dgm:bulletEnabled val="1"/>
        </dgm:presLayoutVars>
      </dgm:prSet>
      <dgm:spPr/>
    </dgm:pt>
    <dgm:pt modelId="{0C9B7265-4194-8143-9288-8A28417C2702}" type="pres">
      <dgm:prSet presAssocID="{C7E23D21-C6A1-4DDA-B674-304A6352A65A}" presName="spacer" presStyleCnt="0"/>
      <dgm:spPr/>
    </dgm:pt>
    <dgm:pt modelId="{72E92595-8C27-BB4D-9FF2-6FE6E6707D6D}" type="pres">
      <dgm:prSet presAssocID="{36CECBEE-F0F7-4FC1-950F-845E34762EEF}" presName="parentText" presStyleLbl="node1" presStyleIdx="7" presStyleCnt="8">
        <dgm:presLayoutVars>
          <dgm:chMax val="0"/>
          <dgm:bulletEnabled val="1"/>
        </dgm:presLayoutVars>
      </dgm:prSet>
      <dgm:spPr/>
    </dgm:pt>
  </dgm:ptLst>
  <dgm:cxnLst>
    <dgm:cxn modelId="{785F4003-F8AA-D448-8909-2E99CD1EEBB3}" type="presOf" srcId="{36CECBEE-F0F7-4FC1-950F-845E34762EEF}" destId="{72E92595-8C27-BB4D-9FF2-6FE6E6707D6D}" srcOrd="0" destOrd="0" presId="urn:microsoft.com/office/officeart/2005/8/layout/vList2"/>
    <dgm:cxn modelId="{911EB607-4B6D-47A2-8998-4E36389AD3D4}" srcId="{3026AFEB-80D2-42B9-9EAF-E2EA0C43D068}" destId="{B17B1F91-1B00-4CED-9314-A89D120A0754}" srcOrd="6" destOrd="0" parTransId="{838FF6CA-B632-4FFE-8730-CB10108E7FE1}" sibTransId="{C7E23D21-C6A1-4DDA-B674-304A6352A65A}"/>
    <dgm:cxn modelId="{2321C907-228C-E64A-9CF6-D97205FDBDEA}" type="presOf" srcId="{3026AFEB-80D2-42B9-9EAF-E2EA0C43D068}" destId="{A02E3348-1BEE-644C-A787-C3EC63AEE220}" srcOrd="0" destOrd="0" presId="urn:microsoft.com/office/officeart/2005/8/layout/vList2"/>
    <dgm:cxn modelId="{BACF7F18-89FA-E040-A29F-D2D392E38A68}" type="presOf" srcId="{C2EDF3AB-A5AD-4520-9CCC-DE2FA76549FA}" destId="{BB770C73-551F-004E-88AE-27DD728EB0A6}" srcOrd="0" destOrd="0" presId="urn:microsoft.com/office/officeart/2005/8/layout/vList2"/>
    <dgm:cxn modelId="{5B6C9F24-55CD-4674-ACB3-7EF831246F31}" srcId="{3026AFEB-80D2-42B9-9EAF-E2EA0C43D068}" destId="{32BB6B3C-162C-4E7F-98C3-FD8472A7DA54}" srcOrd="1" destOrd="0" parTransId="{243B76BC-0081-4A70-835F-BD83C27D0275}" sibTransId="{A8CAA412-656B-4EBD-B3B0-633265F0BD85}"/>
    <dgm:cxn modelId="{F867E131-8A17-4797-97F1-E9BEDF380E7C}" srcId="{3026AFEB-80D2-42B9-9EAF-E2EA0C43D068}" destId="{9DBD318A-8C36-4BDF-841D-F756DB095FCE}" srcOrd="3" destOrd="0" parTransId="{FEEEE72C-BA1A-4758-9C0B-47FCD469B543}" sibTransId="{538DA5D0-ECA9-46C9-9E8A-115BFE763EFF}"/>
    <dgm:cxn modelId="{F5505B3F-AA99-4835-867A-CBDD8716B8A3}" srcId="{3026AFEB-80D2-42B9-9EAF-E2EA0C43D068}" destId="{36CECBEE-F0F7-4FC1-950F-845E34762EEF}" srcOrd="7" destOrd="0" parTransId="{3FC39ED0-1186-4F03-94BF-CB49CA3783D3}" sibTransId="{2EA85016-7372-4C2C-B2C5-F0AF789B8D80}"/>
    <dgm:cxn modelId="{14CC8656-037E-6742-A87B-0BDF5D2E5E54}" type="presOf" srcId="{B17B1F91-1B00-4CED-9314-A89D120A0754}" destId="{0B619D93-8861-B14B-BEE2-CE6903AA18A3}" srcOrd="0" destOrd="0" presId="urn:microsoft.com/office/officeart/2005/8/layout/vList2"/>
    <dgm:cxn modelId="{8F3A585B-87B9-FB4C-802B-1B01BA94357A}" type="presOf" srcId="{D3A7AF1C-3F0C-4337-BE11-D037D30FA68F}" destId="{CA6E36B0-25D6-B043-84DA-4A173BC9743A}" srcOrd="0" destOrd="0" presId="urn:microsoft.com/office/officeart/2005/8/layout/vList2"/>
    <dgm:cxn modelId="{97B3EA68-6A6D-0B4D-874A-A8B04B42E36C}" type="presOf" srcId="{FCB60A16-DB7D-4B6A-BC95-8523BE8436B6}" destId="{2A668D71-8CF4-8F47-9F6E-E90418E228ED}" srcOrd="0" destOrd="0" presId="urn:microsoft.com/office/officeart/2005/8/layout/vList2"/>
    <dgm:cxn modelId="{2B5B5E6B-4F5F-134C-9C30-5E6176B752B6}" type="presOf" srcId="{32BB6B3C-162C-4E7F-98C3-FD8472A7DA54}" destId="{EC0BD8E0-1D02-FA43-8C4C-48E36DD2DAF7}" srcOrd="0" destOrd="0" presId="urn:microsoft.com/office/officeart/2005/8/layout/vList2"/>
    <dgm:cxn modelId="{CDDE4778-0119-475F-9A61-31D34CDCDCF4}" srcId="{3026AFEB-80D2-42B9-9EAF-E2EA0C43D068}" destId="{FCB60A16-DB7D-4B6A-BC95-8523BE8436B6}" srcOrd="4" destOrd="0" parTransId="{29E819D3-64EB-4CDC-911A-960F25A753A5}" sibTransId="{AC4CB657-FB1B-48DB-B0C5-12DB68852C84}"/>
    <dgm:cxn modelId="{41DD668E-BCF6-4D7D-AB66-17831C90032B}" srcId="{3026AFEB-80D2-42B9-9EAF-E2EA0C43D068}" destId="{AE26EB51-9E0E-4A59-A971-98DBC687D33E}" srcOrd="2" destOrd="0" parTransId="{F9A48455-DDFC-4A0C-8DAA-D58A70D6E33C}" sibTransId="{907F318E-85EC-426A-9EAF-C4D32A1E49EA}"/>
    <dgm:cxn modelId="{332A51C5-B579-6346-A404-00BDF99D07D9}" type="presOf" srcId="{AE26EB51-9E0E-4A59-A971-98DBC687D33E}" destId="{F30A4D1D-44C7-014E-B6D8-BE196BEB1D4B}" srcOrd="0" destOrd="0" presId="urn:microsoft.com/office/officeart/2005/8/layout/vList2"/>
    <dgm:cxn modelId="{551D37C6-8E0C-4FD1-AA5F-FC1E54EC8446}" srcId="{3026AFEB-80D2-42B9-9EAF-E2EA0C43D068}" destId="{D3A7AF1C-3F0C-4337-BE11-D037D30FA68F}" srcOrd="0" destOrd="0" parTransId="{54BF7107-0E30-4502-9271-FFA7BFEDDCCD}" sibTransId="{D44AECEF-520B-412E-9659-B7A55CEAFA71}"/>
    <dgm:cxn modelId="{703F4AD1-DAA5-4DA5-9E44-57CC4020F10F}" srcId="{3026AFEB-80D2-42B9-9EAF-E2EA0C43D068}" destId="{C2EDF3AB-A5AD-4520-9CCC-DE2FA76549FA}" srcOrd="5" destOrd="0" parTransId="{E258197C-31FE-449E-BABE-1B3CC30C3BAC}" sibTransId="{BB2E95CA-D50A-4B41-9215-188F8A038C84}"/>
    <dgm:cxn modelId="{826729D9-3EB7-E349-8863-0EB12C603193}" type="presOf" srcId="{9DBD318A-8C36-4BDF-841D-F756DB095FCE}" destId="{8C96B8C4-42AE-0042-9756-BF291B6C949C}" srcOrd="0" destOrd="0" presId="urn:microsoft.com/office/officeart/2005/8/layout/vList2"/>
    <dgm:cxn modelId="{582A3258-E736-3646-81AA-E2695DBB0550}" type="presParOf" srcId="{A02E3348-1BEE-644C-A787-C3EC63AEE220}" destId="{CA6E36B0-25D6-B043-84DA-4A173BC9743A}" srcOrd="0" destOrd="0" presId="urn:microsoft.com/office/officeart/2005/8/layout/vList2"/>
    <dgm:cxn modelId="{B2CA6225-5B68-5342-8C87-408844549B45}" type="presParOf" srcId="{A02E3348-1BEE-644C-A787-C3EC63AEE220}" destId="{2F5DD091-8463-C94D-B77F-51968CE97F06}" srcOrd="1" destOrd="0" presId="urn:microsoft.com/office/officeart/2005/8/layout/vList2"/>
    <dgm:cxn modelId="{111BC0E4-3E37-B84C-AAD4-B01A4C0D1734}" type="presParOf" srcId="{A02E3348-1BEE-644C-A787-C3EC63AEE220}" destId="{EC0BD8E0-1D02-FA43-8C4C-48E36DD2DAF7}" srcOrd="2" destOrd="0" presId="urn:microsoft.com/office/officeart/2005/8/layout/vList2"/>
    <dgm:cxn modelId="{F36647D7-0D67-EF47-9D70-D00AAFC22361}" type="presParOf" srcId="{A02E3348-1BEE-644C-A787-C3EC63AEE220}" destId="{8F90426B-5D31-6C40-9644-FB82DB2F81B9}" srcOrd="3" destOrd="0" presId="urn:microsoft.com/office/officeart/2005/8/layout/vList2"/>
    <dgm:cxn modelId="{A7E888CF-FF24-2C4F-BA45-471D77D1CC0C}" type="presParOf" srcId="{A02E3348-1BEE-644C-A787-C3EC63AEE220}" destId="{F30A4D1D-44C7-014E-B6D8-BE196BEB1D4B}" srcOrd="4" destOrd="0" presId="urn:microsoft.com/office/officeart/2005/8/layout/vList2"/>
    <dgm:cxn modelId="{CE6B4242-3160-984A-B7E4-12E468D605BF}" type="presParOf" srcId="{A02E3348-1BEE-644C-A787-C3EC63AEE220}" destId="{8776B4C5-DB52-9E42-86CE-E772E02AC527}" srcOrd="5" destOrd="0" presId="urn:microsoft.com/office/officeart/2005/8/layout/vList2"/>
    <dgm:cxn modelId="{0C1993A9-2040-1E49-B291-C4AA8219C8A1}" type="presParOf" srcId="{A02E3348-1BEE-644C-A787-C3EC63AEE220}" destId="{8C96B8C4-42AE-0042-9756-BF291B6C949C}" srcOrd="6" destOrd="0" presId="urn:microsoft.com/office/officeart/2005/8/layout/vList2"/>
    <dgm:cxn modelId="{8E9F45E1-ACD6-E942-89F7-488987EF7464}" type="presParOf" srcId="{A02E3348-1BEE-644C-A787-C3EC63AEE220}" destId="{0EEE5DFE-5ADE-A841-9C97-6116E717F485}" srcOrd="7" destOrd="0" presId="urn:microsoft.com/office/officeart/2005/8/layout/vList2"/>
    <dgm:cxn modelId="{C8E299B8-7B30-9D45-B7D3-6130D8561DF9}" type="presParOf" srcId="{A02E3348-1BEE-644C-A787-C3EC63AEE220}" destId="{2A668D71-8CF4-8F47-9F6E-E90418E228ED}" srcOrd="8" destOrd="0" presId="urn:microsoft.com/office/officeart/2005/8/layout/vList2"/>
    <dgm:cxn modelId="{FBE1D1B0-8427-7E42-BFF6-AF27EAFF6CB0}" type="presParOf" srcId="{A02E3348-1BEE-644C-A787-C3EC63AEE220}" destId="{ECC75C68-F1CA-994D-9101-667AA4FC37AA}" srcOrd="9" destOrd="0" presId="urn:microsoft.com/office/officeart/2005/8/layout/vList2"/>
    <dgm:cxn modelId="{39B91702-BACD-4B4E-86ED-8CBBEDBCE1BB}" type="presParOf" srcId="{A02E3348-1BEE-644C-A787-C3EC63AEE220}" destId="{BB770C73-551F-004E-88AE-27DD728EB0A6}" srcOrd="10" destOrd="0" presId="urn:microsoft.com/office/officeart/2005/8/layout/vList2"/>
    <dgm:cxn modelId="{1C46931C-BF00-404A-A6E5-08488BDF06BA}" type="presParOf" srcId="{A02E3348-1BEE-644C-A787-C3EC63AEE220}" destId="{72B74854-39D7-384C-9BE6-8FD5E6486F5E}" srcOrd="11" destOrd="0" presId="urn:microsoft.com/office/officeart/2005/8/layout/vList2"/>
    <dgm:cxn modelId="{4015F6BF-0E46-AA49-AA67-A07F7D06047B}" type="presParOf" srcId="{A02E3348-1BEE-644C-A787-C3EC63AEE220}" destId="{0B619D93-8861-B14B-BEE2-CE6903AA18A3}" srcOrd="12" destOrd="0" presId="urn:microsoft.com/office/officeart/2005/8/layout/vList2"/>
    <dgm:cxn modelId="{040577A1-E798-484E-B8B6-98CAF047F624}" type="presParOf" srcId="{A02E3348-1BEE-644C-A787-C3EC63AEE220}" destId="{0C9B7265-4194-8143-9288-8A28417C2702}" srcOrd="13" destOrd="0" presId="urn:microsoft.com/office/officeart/2005/8/layout/vList2"/>
    <dgm:cxn modelId="{A46AA509-2151-5244-8A3C-8F30754FE092}" type="presParOf" srcId="{A02E3348-1BEE-644C-A787-C3EC63AEE220}" destId="{72E92595-8C27-BB4D-9FF2-6FE6E6707D6D}"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7D2BE67-EF6F-4059-9CC1-58200C424624}"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BBF5ADE1-94DE-40EC-9794-66F898EA044D}">
      <dgm:prSet/>
      <dgm:spPr/>
      <dgm:t>
        <a:bodyPr/>
        <a:lstStyle/>
        <a:p>
          <a:r>
            <a:rPr lang="en-US" dirty="0"/>
            <a:t>Institutional Review Board submission</a:t>
          </a:r>
        </a:p>
      </dgm:t>
    </dgm:pt>
    <dgm:pt modelId="{7DA708BC-83AD-4635-8698-1F29414A35C2}" type="parTrans" cxnId="{5AD67CF8-02E0-4C08-AA98-D974A6E38296}">
      <dgm:prSet/>
      <dgm:spPr/>
      <dgm:t>
        <a:bodyPr/>
        <a:lstStyle/>
        <a:p>
          <a:endParaRPr lang="en-US"/>
        </a:p>
      </dgm:t>
    </dgm:pt>
    <dgm:pt modelId="{B0FED8F4-48A4-4999-8C82-B05CF8231744}" type="sibTrans" cxnId="{5AD67CF8-02E0-4C08-AA98-D974A6E38296}">
      <dgm:prSet/>
      <dgm:spPr/>
      <dgm:t>
        <a:bodyPr/>
        <a:lstStyle/>
        <a:p>
          <a:endParaRPr lang="en-US"/>
        </a:p>
      </dgm:t>
    </dgm:pt>
    <dgm:pt modelId="{40816FFA-E595-4DDD-9254-9DF441336EF1}">
      <dgm:prSet/>
      <dgm:spPr/>
      <dgm:t>
        <a:bodyPr/>
        <a:lstStyle/>
        <a:p>
          <a:r>
            <a:rPr lang="en-US" dirty="0"/>
            <a:t>Development of Essential documents</a:t>
          </a:r>
        </a:p>
      </dgm:t>
    </dgm:pt>
    <dgm:pt modelId="{E09E360F-8182-4DA9-BC25-A2BF24C19210}" type="parTrans" cxnId="{8E279471-9582-45E4-AF39-51E387CD2E49}">
      <dgm:prSet/>
      <dgm:spPr/>
      <dgm:t>
        <a:bodyPr/>
        <a:lstStyle/>
        <a:p>
          <a:endParaRPr lang="en-US"/>
        </a:p>
      </dgm:t>
    </dgm:pt>
    <dgm:pt modelId="{E6E002AF-E01B-4E6C-A2C5-38A8009AA215}" type="sibTrans" cxnId="{8E279471-9582-45E4-AF39-51E387CD2E49}">
      <dgm:prSet/>
      <dgm:spPr/>
      <dgm:t>
        <a:bodyPr/>
        <a:lstStyle/>
        <a:p>
          <a:endParaRPr lang="en-US"/>
        </a:p>
      </dgm:t>
    </dgm:pt>
    <dgm:pt modelId="{A2FF3343-E3D5-4836-B291-243B5D5FF4A4}">
      <dgm:prSet/>
      <dgm:spPr/>
      <dgm:t>
        <a:bodyPr/>
        <a:lstStyle/>
        <a:p>
          <a:r>
            <a:rPr lang="en-US" dirty="0"/>
            <a:t>Maintain Investigator Site file</a:t>
          </a:r>
        </a:p>
      </dgm:t>
    </dgm:pt>
    <dgm:pt modelId="{D1C2032A-900D-4FF5-8E17-088D9758698F}" type="parTrans" cxnId="{17F45ED6-02D0-428B-A4CC-9684F6386A4A}">
      <dgm:prSet/>
      <dgm:spPr/>
      <dgm:t>
        <a:bodyPr/>
        <a:lstStyle/>
        <a:p>
          <a:endParaRPr lang="en-US"/>
        </a:p>
      </dgm:t>
    </dgm:pt>
    <dgm:pt modelId="{E745B9D3-2A4D-459B-B2C0-E74366C14130}" type="sibTrans" cxnId="{17F45ED6-02D0-428B-A4CC-9684F6386A4A}">
      <dgm:prSet/>
      <dgm:spPr/>
      <dgm:t>
        <a:bodyPr/>
        <a:lstStyle/>
        <a:p>
          <a:endParaRPr lang="en-US"/>
        </a:p>
      </dgm:t>
    </dgm:pt>
    <dgm:pt modelId="{02F1621E-81FE-4C58-9450-8A317CD87EB1}">
      <dgm:prSet/>
      <dgm:spPr/>
      <dgm:t>
        <a:bodyPr/>
        <a:lstStyle/>
        <a:p>
          <a:r>
            <a:rPr lang="en-US" dirty="0"/>
            <a:t>Data monitoring and management</a:t>
          </a:r>
        </a:p>
      </dgm:t>
    </dgm:pt>
    <dgm:pt modelId="{AA400998-16B0-4556-A058-3D5414CAA245}" type="parTrans" cxnId="{56454E38-945F-4536-AF30-C558049E93A3}">
      <dgm:prSet/>
      <dgm:spPr/>
      <dgm:t>
        <a:bodyPr/>
        <a:lstStyle/>
        <a:p>
          <a:endParaRPr lang="en-US"/>
        </a:p>
      </dgm:t>
    </dgm:pt>
    <dgm:pt modelId="{A527D75E-0642-4D99-B2C4-7445D8BFC7E0}" type="sibTrans" cxnId="{56454E38-945F-4536-AF30-C558049E93A3}">
      <dgm:prSet/>
      <dgm:spPr/>
      <dgm:t>
        <a:bodyPr/>
        <a:lstStyle/>
        <a:p>
          <a:endParaRPr lang="en-US"/>
        </a:p>
      </dgm:t>
    </dgm:pt>
    <dgm:pt modelId="{88987F2C-9B7E-4065-830F-468C5C23C14C}">
      <dgm:prSet/>
      <dgm:spPr/>
      <dgm:t>
        <a:bodyPr/>
        <a:lstStyle/>
        <a:p>
          <a:r>
            <a:rPr lang="en-US" dirty="0"/>
            <a:t>Audit support</a:t>
          </a:r>
        </a:p>
      </dgm:t>
    </dgm:pt>
    <dgm:pt modelId="{7917228D-1552-4380-8147-F3E06EBB74A5}" type="parTrans" cxnId="{D3EA8875-4EE5-4290-91C8-74C152AAE458}">
      <dgm:prSet/>
      <dgm:spPr/>
      <dgm:t>
        <a:bodyPr/>
        <a:lstStyle/>
        <a:p>
          <a:endParaRPr lang="en-US"/>
        </a:p>
      </dgm:t>
    </dgm:pt>
    <dgm:pt modelId="{748AC5F1-7468-498F-B47E-A1786583C0A6}" type="sibTrans" cxnId="{D3EA8875-4EE5-4290-91C8-74C152AAE458}">
      <dgm:prSet/>
      <dgm:spPr/>
      <dgm:t>
        <a:bodyPr/>
        <a:lstStyle/>
        <a:p>
          <a:endParaRPr lang="en-US"/>
        </a:p>
      </dgm:t>
    </dgm:pt>
    <dgm:pt modelId="{A67C3257-A6E6-4692-BBD3-6E29ADB2B70F}">
      <dgm:prSet/>
      <dgm:spPr/>
      <dgm:t>
        <a:bodyPr/>
        <a:lstStyle/>
        <a:p>
          <a:r>
            <a:rPr lang="en-US" dirty="0"/>
            <a:t>Remote monitoring</a:t>
          </a:r>
        </a:p>
      </dgm:t>
    </dgm:pt>
    <dgm:pt modelId="{6D8328D3-94FF-4DE4-9D35-ECC4461E9B53}" type="parTrans" cxnId="{A17D50EB-9BA1-4942-863E-F6199AD5C07B}">
      <dgm:prSet/>
      <dgm:spPr/>
      <dgm:t>
        <a:bodyPr/>
        <a:lstStyle/>
        <a:p>
          <a:endParaRPr lang="en-US"/>
        </a:p>
      </dgm:t>
    </dgm:pt>
    <dgm:pt modelId="{8C36BC71-2968-40C9-AED8-E3F4503DCBF7}" type="sibTrans" cxnId="{A17D50EB-9BA1-4942-863E-F6199AD5C07B}">
      <dgm:prSet/>
      <dgm:spPr/>
      <dgm:t>
        <a:bodyPr/>
        <a:lstStyle/>
        <a:p>
          <a:endParaRPr lang="en-US"/>
        </a:p>
      </dgm:t>
    </dgm:pt>
    <dgm:pt modelId="{C42A2AB6-3C16-4CE3-B478-F50132BECCAE}">
      <dgm:prSet/>
      <dgm:spPr/>
      <dgm:t>
        <a:bodyPr/>
        <a:lstStyle/>
        <a:p>
          <a:r>
            <a:rPr lang="en-US" dirty="0"/>
            <a:t>eConsent</a:t>
          </a:r>
        </a:p>
      </dgm:t>
    </dgm:pt>
    <dgm:pt modelId="{F3AB2E81-E877-4BD5-8FE1-1728E5D4B341}" type="parTrans" cxnId="{A2EAC465-3D2B-4F75-9ED5-BA20CECA8552}">
      <dgm:prSet/>
      <dgm:spPr/>
      <dgm:t>
        <a:bodyPr/>
        <a:lstStyle/>
        <a:p>
          <a:endParaRPr lang="en-US"/>
        </a:p>
      </dgm:t>
    </dgm:pt>
    <dgm:pt modelId="{AD5FD5C3-7324-4334-AEB6-5FDF942D67A8}" type="sibTrans" cxnId="{A2EAC465-3D2B-4F75-9ED5-BA20CECA8552}">
      <dgm:prSet/>
      <dgm:spPr/>
      <dgm:t>
        <a:bodyPr/>
        <a:lstStyle/>
        <a:p>
          <a:endParaRPr lang="en-US"/>
        </a:p>
      </dgm:t>
    </dgm:pt>
    <dgm:pt modelId="{2E0F6296-03BE-BF4F-9A92-A0BB741991F4}" type="pres">
      <dgm:prSet presAssocID="{47D2BE67-EF6F-4059-9CC1-58200C424624}" presName="linear" presStyleCnt="0">
        <dgm:presLayoutVars>
          <dgm:animLvl val="lvl"/>
          <dgm:resizeHandles val="exact"/>
        </dgm:presLayoutVars>
      </dgm:prSet>
      <dgm:spPr/>
    </dgm:pt>
    <dgm:pt modelId="{E4C8C9B0-7823-9449-BEA8-7E1F493469A4}" type="pres">
      <dgm:prSet presAssocID="{BBF5ADE1-94DE-40EC-9794-66F898EA044D}" presName="parentText" presStyleLbl="node1" presStyleIdx="0" presStyleCnt="7">
        <dgm:presLayoutVars>
          <dgm:chMax val="0"/>
          <dgm:bulletEnabled val="1"/>
        </dgm:presLayoutVars>
      </dgm:prSet>
      <dgm:spPr/>
    </dgm:pt>
    <dgm:pt modelId="{02ABB499-C011-4846-8C30-5CE0F5EC2917}" type="pres">
      <dgm:prSet presAssocID="{B0FED8F4-48A4-4999-8C82-B05CF8231744}" presName="spacer" presStyleCnt="0"/>
      <dgm:spPr/>
    </dgm:pt>
    <dgm:pt modelId="{F597E570-7C47-564B-83B7-79113A84515E}" type="pres">
      <dgm:prSet presAssocID="{40816FFA-E595-4DDD-9254-9DF441336EF1}" presName="parentText" presStyleLbl="node1" presStyleIdx="1" presStyleCnt="7">
        <dgm:presLayoutVars>
          <dgm:chMax val="0"/>
          <dgm:bulletEnabled val="1"/>
        </dgm:presLayoutVars>
      </dgm:prSet>
      <dgm:spPr/>
    </dgm:pt>
    <dgm:pt modelId="{767506C1-6CCD-D148-9573-11D371047ACF}" type="pres">
      <dgm:prSet presAssocID="{E6E002AF-E01B-4E6C-A2C5-38A8009AA215}" presName="spacer" presStyleCnt="0"/>
      <dgm:spPr/>
    </dgm:pt>
    <dgm:pt modelId="{46BA3902-3B57-B646-B55E-C9462A865374}" type="pres">
      <dgm:prSet presAssocID="{A2FF3343-E3D5-4836-B291-243B5D5FF4A4}" presName="parentText" presStyleLbl="node1" presStyleIdx="2" presStyleCnt="7">
        <dgm:presLayoutVars>
          <dgm:chMax val="0"/>
          <dgm:bulletEnabled val="1"/>
        </dgm:presLayoutVars>
      </dgm:prSet>
      <dgm:spPr/>
    </dgm:pt>
    <dgm:pt modelId="{92E8AF15-F8D5-AC40-A0D6-E0C89D7584B7}" type="pres">
      <dgm:prSet presAssocID="{E745B9D3-2A4D-459B-B2C0-E74366C14130}" presName="spacer" presStyleCnt="0"/>
      <dgm:spPr/>
    </dgm:pt>
    <dgm:pt modelId="{5C94053A-4EA3-DE4B-8780-34A918E6B827}" type="pres">
      <dgm:prSet presAssocID="{02F1621E-81FE-4C58-9450-8A317CD87EB1}" presName="parentText" presStyleLbl="node1" presStyleIdx="3" presStyleCnt="7">
        <dgm:presLayoutVars>
          <dgm:chMax val="0"/>
          <dgm:bulletEnabled val="1"/>
        </dgm:presLayoutVars>
      </dgm:prSet>
      <dgm:spPr/>
    </dgm:pt>
    <dgm:pt modelId="{83AB784F-99F8-874C-9E51-E80986206DC7}" type="pres">
      <dgm:prSet presAssocID="{A527D75E-0642-4D99-B2C4-7445D8BFC7E0}" presName="spacer" presStyleCnt="0"/>
      <dgm:spPr/>
    </dgm:pt>
    <dgm:pt modelId="{F442DBA5-7352-E04C-998B-88CF62ABCD8B}" type="pres">
      <dgm:prSet presAssocID="{88987F2C-9B7E-4065-830F-468C5C23C14C}" presName="parentText" presStyleLbl="node1" presStyleIdx="4" presStyleCnt="7">
        <dgm:presLayoutVars>
          <dgm:chMax val="0"/>
          <dgm:bulletEnabled val="1"/>
        </dgm:presLayoutVars>
      </dgm:prSet>
      <dgm:spPr/>
    </dgm:pt>
    <dgm:pt modelId="{71B7E972-B763-2C40-8F33-5C81B3907085}" type="pres">
      <dgm:prSet presAssocID="{748AC5F1-7468-498F-B47E-A1786583C0A6}" presName="spacer" presStyleCnt="0"/>
      <dgm:spPr/>
    </dgm:pt>
    <dgm:pt modelId="{7A312523-1A51-AE4E-B46B-058B55472581}" type="pres">
      <dgm:prSet presAssocID="{A67C3257-A6E6-4692-BBD3-6E29ADB2B70F}" presName="parentText" presStyleLbl="node1" presStyleIdx="5" presStyleCnt="7">
        <dgm:presLayoutVars>
          <dgm:chMax val="0"/>
          <dgm:bulletEnabled val="1"/>
        </dgm:presLayoutVars>
      </dgm:prSet>
      <dgm:spPr/>
    </dgm:pt>
    <dgm:pt modelId="{8B59A8B6-BFDA-BA44-89FC-7E5DC2E9521C}" type="pres">
      <dgm:prSet presAssocID="{8C36BC71-2968-40C9-AED8-E3F4503DCBF7}" presName="spacer" presStyleCnt="0"/>
      <dgm:spPr/>
    </dgm:pt>
    <dgm:pt modelId="{27D140F0-4A6A-034E-84FA-4C74247FFA38}" type="pres">
      <dgm:prSet presAssocID="{C42A2AB6-3C16-4CE3-B478-F50132BECCAE}" presName="parentText" presStyleLbl="node1" presStyleIdx="6" presStyleCnt="7">
        <dgm:presLayoutVars>
          <dgm:chMax val="0"/>
          <dgm:bulletEnabled val="1"/>
        </dgm:presLayoutVars>
      </dgm:prSet>
      <dgm:spPr/>
    </dgm:pt>
  </dgm:ptLst>
  <dgm:cxnLst>
    <dgm:cxn modelId="{7C40860A-5308-B94F-A32C-F32FC018EE98}" type="presOf" srcId="{88987F2C-9B7E-4065-830F-468C5C23C14C}" destId="{F442DBA5-7352-E04C-998B-88CF62ABCD8B}" srcOrd="0" destOrd="0" presId="urn:microsoft.com/office/officeart/2005/8/layout/vList2"/>
    <dgm:cxn modelId="{56454E38-945F-4536-AF30-C558049E93A3}" srcId="{47D2BE67-EF6F-4059-9CC1-58200C424624}" destId="{02F1621E-81FE-4C58-9450-8A317CD87EB1}" srcOrd="3" destOrd="0" parTransId="{AA400998-16B0-4556-A058-3D5414CAA245}" sibTransId="{A527D75E-0642-4D99-B2C4-7445D8BFC7E0}"/>
    <dgm:cxn modelId="{2E83263A-669E-584D-AD54-D5DFF09150AB}" type="presOf" srcId="{47D2BE67-EF6F-4059-9CC1-58200C424624}" destId="{2E0F6296-03BE-BF4F-9A92-A0BB741991F4}" srcOrd="0" destOrd="0" presId="urn:microsoft.com/office/officeart/2005/8/layout/vList2"/>
    <dgm:cxn modelId="{C8F46948-DF06-DA49-B9A2-330339110B42}" type="presOf" srcId="{C42A2AB6-3C16-4CE3-B478-F50132BECCAE}" destId="{27D140F0-4A6A-034E-84FA-4C74247FFA38}" srcOrd="0" destOrd="0" presId="urn:microsoft.com/office/officeart/2005/8/layout/vList2"/>
    <dgm:cxn modelId="{A2EAC465-3D2B-4F75-9ED5-BA20CECA8552}" srcId="{47D2BE67-EF6F-4059-9CC1-58200C424624}" destId="{C42A2AB6-3C16-4CE3-B478-F50132BECCAE}" srcOrd="6" destOrd="0" parTransId="{F3AB2E81-E877-4BD5-8FE1-1728E5D4B341}" sibTransId="{AD5FD5C3-7324-4334-AEB6-5FDF942D67A8}"/>
    <dgm:cxn modelId="{8E279471-9582-45E4-AF39-51E387CD2E49}" srcId="{47D2BE67-EF6F-4059-9CC1-58200C424624}" destId="{40816FFA-E595-4DDD-9254-9DF441336EF1}" srcOrd="1" destOrd="0" parTransId="{E09E360F-8182-4DA9-BC25-A2BF24C19210}" sibTransId="{E6E002AF-E01B-4E6C-A2C5-38A8009AA215}"/>
    <dgm:cxn modelId="{2E448A73-552F-FA42-9121-4DE3232AA3ED}" type="presOf" srcId="{BBF5ADE1-94DE-40EC-9794-66F898EA044D}" destId="{E4C8C9B0-7823-9449-BEA8-7E1F493469A4}" srcOrd="0" destOrd="0" presId="urn:microsoft.com/office/officeart/2005/8/layout/vList2"/>
    <dgm:cxn modelId="{D3EA8875-4EE5-4290-91C8-74C152AAE458}" srcId="{47D2BE67-EF6F-4059-9CC1-58200C424624}" destId="{88987F2C-9B7E-4065-830F-468C5C23C14C}" srcOrd="4" destOrd="0" parTransId="{7917228D-1552-4380-8147-F3E06EBB74A5}" sibTransId="{748AC5F1-7468-498F-B47E-A1786583C0A6}"/>
    <dgm:cxn modelId="{6AB7E385-24FC-6744-A88C-9D075C7F9F0C}" type="presOf" srcId="{02F1621E-81FE-4C58-9450-8A317CD87EB1}" destId="{5C94053A-4EA3-DE4B-8780-34A918E6B827}" srcOrd="0" destOrd="0" presId="urn:microsoft.com/office/officeart/2005/8/layout/vList2"/>
    <dgm:cxn modelId="{57E591B6-B435-6F4D-8E15-54BA3A6A8D05}" type="presOf" srcId="{A2FF3343-E3D5-4836-B291-243B5D5FF4A4}" destId="{46BA3902-3B57-B646-B55E-C9462A865374}" srcOrd="0" destOrd="0" presId="urn:microsoft.com/office/officeart/2005/8/layout/vList2"/>
    <dgm:cxn modelId="{17F45ED6-02D0-428B-A4CC-9684F6386A4A}" srcId="{47D2BE67-EF6F-4059-9CC1-58200C424624}" destId="{A2FF3343-E3D5-4836-B291-243B5D5FF4A4}" srcOrd="2" destOrd="0" parTransId="{D1C2032A-900D-4FF5-8E17-088D9758698F}" sibTransId="{E745B9D3-2A4D-459B-B2C0-E74366C14130}"/>
    <dgm:cxn modelId="{069603DA-0F5E-A84A-848C-2CE73889AEFD}" type="presOf" srcId="{40816FFA-E595-4DDD-9254-9DF441336EF1}" destId="{F597E570-7C47-564B-83B7-79113A84515E}" srcOrd="0" destOrd="0" presId="urn:microsoft.com/office/officeart/2005/8/layout/vList2"/>
    <dgm:cxn modelId="{A17D50EB-9BA1-4942-863E-F6199AD5C07B}" srcId="{47D2BE67-EF6F-4059-9CC1-58200C424624}" destId="{A67C3257-A6E6-4692-BBD3-6E29ADB2B70F}" srcOrd="5" destOrd="0" parTransId="{6D8328D3-94FF-4DE4-9D35-ECC4461E9B53}" sibTransId="{8C36BC71-2968-40C9-AED8-E3F4503DCBF7}"/>
    <dgm:cxn modelId="{4CEE1EF5-208B-E14F-92D9-7442E9DD4EF9}" type="presOf" srcId="{A67C3257-A6E6-4692-BBD3-6E29ADB2B70F}" destId="{7A312523-1A51-AE4E-B46B-058B55472581}" srcOrd="0" destOrd="0" presId="urn:microsoft.com/office/officeart/2005/8/layout/vList2"/>
    <dgm:cxn modelId="{5AD67CF8-02E0-4C08-AA98-D974A6E38296}" srcId="{47D2BE67-EF6F-4059-9CC1-58200C424624}" destId="{BBF5ADE1-94DE-40EC-9794-66F898EA044D}" srcOrd="0" destOrd="0" parTransId="{7DA708BC-83AD-4635-8698-1F29414A35C2}" sibTransId="{B0FED8F4-48A4-4999-8C82-B05CF8231744}"/>
    <dgm:cxn modelId="{28304751-5B2F-C04B-B121-FF1BFEE27B50}" type="presParOf" srcId="{2E0F6296-03BE-BF4F-9A92-A0BB741991F4}" destId="{E4C8C9B0-7823-9449-BEA8-7E1F493469A4}" srcOrd="0" destOrd="0" presId="urn:microsoft.com/office/officeart/2005/8/layout/vList2"/>
    <dgm:cxn modelId="{B7B2495A-EB6F-034F-8D2F-078BA05D2AF4}" type="presParOf" srcId="{2E0F6296-03BE-BF4F-9A92-A0BB741991F4}" destId="{02ABB499-C011-4846-8C30-5CE0F5EC2917}" srcOrd="1" destOrd="0" presId="urn:microsoft.com/office/officeart/2005/8/layout/vList2"/>
    <dgm:cxn modelId="{835EBEF9-F51B-9D42-989C-7F62072A7DA0}" type="presParOf" srcId="{2E0F6296-03BE-BF4F-9A92-A0BB741991F4}" destId="{F597E570-7C47-564B-83B7-79113A84515E}" srcOrd="2" destOrd="0" presId="urn:microsoft.com/office/officeart/2005/8/layout/vList2"/>
    <dgm:cxn modelId="{A41E9431-09EB-E147-A4E7-74C0A28E5FD2}" type="presParOf" srcId="{2E0F6296-03BE-BF4F-9A92-A0BB741991F4}" destId="{767506C1-6CCD-D148-9573-11D371047ACF}" srcOrd="3" destOrd="0" presId="urn:microsoft.com/office/officeart/2005/8/layout/vList2"/>
    <dgm:cxn modelId="{F8A95C4B-CE3B-DD42-86EB-5FB78DDF05E4}" type="presParOf" srcId="{2E0F6296-03BE-BF4F-9A92-A0BB741991F4}" destId="{46BA3902-3B57-B646-B55E-C9462A865374}" srcOrd="4" destOrd="0" presId="urn:microsoft.com/office/officeart/2005/8/layout/vList2"/>
    <dgm:cxn modelId="{39FA2A30-4133-3843-AEC0-2EFFB99F92C3}" type="presParOf" srcId="{2E0F6296-03BE-BF4F-9A92-A0BB741991F4}" destId="{92E8AF15-F8D5-AC40-A0D6-E0C89D7584B7}" srcOrd="5" destOrd="0" presId="urn:microsoft.com/office/officeart/2005/8/layout/vList2"/>
    <dgm:cxn modelId="{0505DC56-B05C-7341-91A0-2E9882EFBF5E}" type="presParOf" srcId="{2E0F6296-03BE-BF4F-9A92-A0BB741991F4}" destId="{5C94053A-4EA3-DE4B-8780-34A918E6B827}" srcOrd="6" destOrd="0" presId="urn:microsoft.com/office/officeart/2005/8/layout/vList2"/>
    <dgm:cxn modelId="{A25CBE74-40D5-5D49-8B94-B0EE7AAEBDEB}" type="presParOf" srcId="{2E0F6296-03BE-BF4F-9A92-A0BB741991F4}" destId="{83AB784F-99F8-874C-9E51-E80986206DC7}" srcOrd="7" destOrd="0" presId="urn:microsoft.com/office/officeart/2005/8/layout/vList2"/>
    <dgm:cxn modelId="{0040B32E-6554-754B-B345-C31CA0BB6593}" type="presParOf" srcId="{2E0F6296-03BE-BF4F-9A92-A0BB741991F4}" destId="{F442DBA5-7352-E04C-998B-88CF62ABCD8B}" srcOrd="8" destOrd="0" presId="urn:microsoft.com/office/officeart/2005/8/layout/vList2"/>
    <dgm:cxn modelId="{56C63B96-D04B-E646-9389-9FFF7A923ECD}" type="presParOf" srcId="{2E0F6296-03BE-BF4F-9A92-A0BB741991F4}" destId="{71B7E972-B763-2C40-8F33-5C81B3907085}" srcOrd="9" destOrd="0" presId="urn:microsoft.com/office/officeart/2005/8/layout/vList2"/>
    <dgm:cxn modelId="{C8B87932-9901-054F-8588-797989121B3D}" type="presParOf" srcId="{2E0F6296-03BE-BF4F-9A92-A0BB741991F4}" destId="{7A312523-1A51-AE4E-B46B-058B55472581}" srcOrd="10" destOrd="0" presId="urn:microsoft.com/office/officeart/2005/8/layout/vList2"/>
    <dgm:cxn modelId="{DB1F84B9-A561-3746-A226-F4D05E0A5C05}" type="presParOf" srcId="{2E0F6296-03BE-BF4F-9A92-A0BB741991F4}" destId="{8B59A8B6-BFDA-BA44-89FC-7E5DC2E9521C}" srcOrd="11" destOrd="0" presId="urn:microsoft.com/office/officeart/2005/8/layout/vList2"/>
    <dgm:cxn modelId="{FDE450D2-E736-994F-8C5F-F957F5515603}" type="presParOf" srcId="{2E0F6296-03BE-BF4F-9A92-A0BB741991F4}" destId="{27D140F0-4A6A-034E-84FA-4C74247FFA38}"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DE032DF-407E-4BFF-9354-D84180D944AF}"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BF51509B-0F00-495B-8A57-F4C029E562F8}">
      <dgm:prSet/>
      <dgm:spPr/>
      <dgm:t>
        <a:bodyPr/>
        <a:lstStyle/>
        <a:p>
          <a:r>
            <a:rPr lang="en-US" dirty="0"/>
            <a:t>Sponsor visit coordination</a:t>
          </a:r>
        </a:p>
      </dgm:t>
    </dgm:pt>
    <dgm:pt modelId="{55D43479-2010-4EE4-A09B-F3EE0A89E082}" type="parTrans" cxnId="{06121286-4D09-4EEB-9C22-889C9BFD44F8}">
      <dgm:prSet/>
      <dgm:spPr/>
      <dgm:t>
        <a:bodyPr/>
        <a:lstStyle/>
        <a:p>
          <a:endParaRPr lang="en-US"/>
        </a:p>
      </dgm:t>
    </dgm:pt>
    <dgm:pt modelId="{9D5BBC4F-7227-41BD-9C1F-31E46981A22C}" type="sibTrans" cxnId="{06121286-4D09-4EEB-9C22-889C9BFD44F8}">
      <dgm:prSet/>
      <dgm:spPr/>
      <dgm:t>
        <a:bodyPr/>
        <a:lstStyle/>
        <a:p>
          <a:endParaRPr lang="en-US"/>
        </a:p>
      </dgm:t>
    </dgm:pt>
    <dgm:pt modelId="{C750381A-76D2-453A-8CC3-AFDF5F0E1EFC}">
      <dgm:prSet/>
      <dgm:spPr/>
      <dgm:t>
        <a:bodyPr/>
        <a:lstStyle/>
        <a:p>
          <a:r>
            <a:rPr lang="en-US" dirty="0"/>
            <a:t>Source documentation obtention and creation</a:t>
          </a:r>
        </a:p>
      </dgm:t>
    </dgm:pt>
    <dgm:pt modelId="{499CDA06-D10B-4129-8644-E12185238F0F}" type="parTrans" cxnId="{6C02B501-2872-4750-BA29-ED189E91911A}">
      <dgm:prSet/>
      <dgm:spPr/>
      <dgm:t>
        <a:bodyPr/>
        <a:lstStyle/>
        <a:p>
          <a:endParaRPr lang="en-US"/>
        </a:p>
      </dgm:t>
    </dgm:pt>
    <dgm:pt modelId="{8625C73A-F7E0-4429-BC63-28D3A16046A6}" type="sibTrans" cxnId="{6C02B501-2872-4750-BA29-ED189E91911A}">
      <dgm:prSet/>
      <dgm:spPr/>
      <dgm:t>
        <a:bodyPr/>
        <a:lstStyle/>
        <a:p>
          <a:endParaRPr lang="en-US"/>
        </a:p>
      </dgm:t>
    </dgm:pt>
    <dgm:pt modelId="{D68DAA5A-18DE-45C9-84F8-A027EE325CB5}">
      <dgm:prSet/>
      <dgm:spPr/>
      <dgm:t>
        <a:bodyPr/>
        <a:lstStyle/>
        <a:p>
          <a:r>
            <a:rPr lang="en-US" dirty="0"/>
            <a:t>Pre-screening, screening, recruitment, and scheduling study subjects</a:t>
          </a:r>
        </a:p>
      </dgm:t>
    </dgm:pt>
    <dgm:pt modelId="{68DBA8D7-7467-4B2A-BD3E-629153055FD8}" type="parTrans" cxnId="{B3306818-D1AD-4320-8140-D9D213955DD6}">
      <dgm:prSet/>
      <dgm:spPr/>
      <dgm:t>
        <a:bodyPr/>
        <a:lstStyle/>
        <a:p>
          <a:endParaRPr lang="en-US"/>
        </a:p>
      </dgm:t>
    </dgm:pt>
    <dgm:pt modelId="{DE6951DE-5E2A-4253-B40A-7B75653AD97F}" type="sibTrans" cxnId="{B3306818-D1AD-4320-8140-D9D213955DD6}">
      <dgm:prSet/>
      <dgm:spPr/>
      <dgm:t>
        <a:bodyPr/>
        <a:lstStyle/>
        <a:p>
          <a:endParaRPr lang="en-US"/>
        </a:p>
      </dgm:t>
    </dgm:pt>
    <dgm:pt modelId="{3FD260D8-EA8F-4D0D-9922-EA166ABC7B54}">
      <dgm:prSet/>
      <dgm:spPr/>
      <dgm:t>
        <a:bodyPr/>
        <a:lstStyle/>
        <a:p>
          <a:r>
            <a:rPr lang="en-US" dirty="0"/>
            <a:t>Subject participation and payment reporting</a:t>
          </a:r>
        </a:p>
      </dgm:t>
    </dgm:pt>
    <dgm:pt modelId="{D29E336A-9F10-470D-8442-119373986ABF}" type="parTrans" cxnId="{E53A94C5-4775-44B8-B8D7-AFDCB8527FDE}">
      <dgm:prSet/>
      <dgm:spPr/>
      <dgm:t>
        <a:bodyPr/>
        <a:lstStyle/>
        <a:p>
          <a:endParaRPr lang="en-US"/>
        </a:p>
      </dgm:t>
    </dgm:pt>
    <dgm:pt modelId="{043A1F67-A1AA-4AEE-97EB-FAE05A826DAD}" type="sibTrans" cxnId="{E53A94C5-4775-44B8-B8D7-AFDCB8527FDE}">
      <dgm:prSet/>
      <dgm:spPr/>
      <dgm:t>
        <a:bodyPr/>
        <a:lstStyle/>
        <a:p>
          <a:endParaRPr lang="en-US"/>
        </a:p>
      </dgm:t>
    </dgm:pt>
    <dgm:pt modelId="{21B0AA7F-4373-4973-87EB-8AD064A56CBA}">
      <dgm:prSet/>
      <dgm:spPr/>
      <dgm:t>
        <a:bodyPr/>
        <a:lstStyle/>
        <a:p>
          <a:r>
            <a:rPr lang="en-US" dirty="0"/>
            <a:t>Study visit conduct and procedure coordination</a:t>
          </a:r>
        </a:p>
      </dgm:t>
    </dgm:pt>
    <dgm:pt modelId="{86345D4D-F85D-4216-9DC3-00118AEB5ECC}" type="parTrans" cxnId="{81B5AA84-817C-46E7-A277-800AE7D0F0B9}">
      <dgm:prSet/>
      <dgm:spPr/>
      <dgm:t>
        <a:bodyPr/>
        <a:lstStyle/>
        <a:p>
          <a:endParaRPr lang="en-US"/>
        </a:p>
      </dgm:t>
    </dgm:pt>
    <dgm:pt modelId="{E087B6D8-3164-44B5-B7A9-A04D7476552A}" type="sibTrans" cxnId="{81B5AA84-817C-46E7-A277-800AE7D0F0B9}">
      <dgm:prSet/>
      <dgm:spPr/>
      <dgm:t>
        <a:bodyPr/>
        <a:lstStyle/>
        <a:p>
          <a:endParaRPr lang="en-US"/>
        </a:p>
      </dgm:t>
    </dgm:pt>
    <dgm:pt modelId="{AE3AAF84-346D-42E7-902F-DB93376A9F5B}">
      <dgm:prSet/>
      <dgm:spPr/>
      <dgm:t>
        <a:bodyPr/>
        <a:lstStyle/>
        <a:p>
          <a:r>
            <a:rPr lang="en-US" dirty="0"/>
            <a:t>Paper or electronic case report form (CRF) completion</a:t>
          </a:r>
        </a:p>
      </dgm:t>
    </dgm:pt>
    <dgm:pt modelId="{99366DC2-0076-43BB-A207-05FFE70C781D}" type="parTrans" cxnId="{1E27360E-4BC1-40F0-B9E1-0B4C4BD9172A}">
      <dgm:prSet/>
      <dgm:spPr/>
      <dgm:t>
        <a:bodyPr/>
        <a:lstStyle/>
        <a:p>
          <a:endParaRPr lang="en-US"/>
        </a:p>
      </dgm:t>
    </dgm:pt>
    <dgm:pt modelId="{7AC3FE88-B764-4013-91DF-1DB62FCB4994}" type="sibTrans" cxnId="{1E27360E-4BC1-40F0-B9E1-0B4C4BD9172A}">
      <dgm:prSet/>
      <dgm:spPr/>
      <dgm:t>
        <a:bodyPr/>
        <a:lstStyle/>
        <a:p>
          <a:endParaRPr lang="en-US"/>
        </a:p>
      </dgm:t>
    </dgm:pt>
    <dgm:pt modelId="{AA183469-BF99-4830-B4F0-32222EDF5137}">
      <dgm:prSet/>
      <dgm:spPr/>
      <dgm:t>
        <a:bodyPr/>
        <a:lstStyle/>
        <a:p>
          <a:r>
            <a:rPr lang="en-US" dirty="0"/>
            <a:t>Drug/device accountability and administration</a:t>
          </a:r>
        </a:p>
      </dgm:t>
    </dgm:pt>
    <dgm:pt modelId="{BE20F0BF-3136-430F-A392-A5FEF53B2A27}" type="parTrans" cxnId="{43BBB670-2A56-4613-A6DA-178C87875755}">
      <dgm:prSet/>
      <dgm:spPr/>
      <dgm:t>
        <a:bodyPr/>
        <a:lstStyle/>
        <a:p>
          <a:endParaRPr lang="en-US"/>
        </a:p>
      </dgm:t>
    </dgm:pt>
    <dgm:pt modelId="{CB4244F0-7C87-4149-8F75-D342EEE1588E}" type="sibTrans" cxnId="{43BBB670-2A56-4613-A6DA-178C87875755}">
      <dgm:prSet/>
      <dgm:spPr/>
      <dgm:t>
        <a:bodyPr/>
        <a:lstStyle/>
        <a:p>
          <a:endParaRPr lang="en-US"/>
        </a:p>
      </dgm:t>
    </dgm:pt>
    <dgm:pt modelId="{35A8C08B-3E90-41FB-89D5-767B57384809}">
      <dgm:prSet/>
      <dgm:spPr/>
      <dgm:t>
        <a:bodyPr/>
        <a:lstStyle/>
        <a:p>
          <a:r>
            <a:rPr lang="en-US" dirty="0"/>
            <a:t>Specimen Processing, packing, and shipping</a:t>
          </a:r>
        </a:p>
      </dgm:t>
    </dgm:pt>
    <dgm:pt modelId="{3F6E598A-C1F7-4036-8EE7-82F53502ABC2}" type="parTrans" cxnId="{8213681F-7033-4369-A1AA-0D09E4A23B0E}">
      <dgm:prSet/>
      <dgm:spPr/>
      <dgm:t>
        <a:bodyPr/>
        <a:lstStyle/>
        <a:p>
          <a:endParaRPr lang="en-US"/>
        </a:p>
      </dgm:t>
    </dgm:pt>
    <dgm:pt modelId="{E53A9464-9696-48B7-B560-F441E0F86815}" type="sibTrans" cxnId="{8213681F-7033-4369-A1AA-0D09E4A23B0E}">
      <dgm:prSet/>
      <dgm:spPr/>
      <dgm:t>
        <a:bodyPr/>
        <a:lstStyle/>
        <a:p>
          <a:endParaRPr lang="en-US"/>
        </a:p>
      </dgm:t>
    </dgm:pt>
    <dgm:pt modelId="{E712AE10-6E22-49FE-9992-AEE4240BC69E}">
      <dgm:prSet/>
      <dgm:spPr/>
      <dgm:t>
        <a:bodyPr/>
        <a:lstStyle/>
        <a:p>
          <a:r>
            <a:rPr lang="en-US" dirty="0"/>
            <a:t>Clinic/hospital logistics, as needed</a:t>
          </a:r>
        </a:p>
      </dgm:t>
    </dgm:pt>
    <dgm:pt modelId="{77C950E6-AF4D-410F-9A40-9DD0E228A5F3}" type="parTrans" cxnId="{B78DFBCA-EC79-476E-B198-CD44AEBE68AE}">
      <dgm:prSet/>
      <dgm:spPr/>
      <dgm:t>
        <a:bodyPr/>
        <a:lstStyle/>
        <a:p>
          <a:endParaRPr lang="en-US"/>
        </a:p>
      </dgm:t>
    </dgm:pt>
    <dgm:pt modelId="{42968FFC-B0F2-43D8-9FDE-D409D1203843}" type="sibTrans" cxnId="{B78DFBCA-EC79-476E-B198-CD44AEBE68AE}">
      <dgm:prSet/>
      <dgm:spPr/>
      <dgm:t>
        <a:bodyPr/>
        <a:lstStyle/>
        <a:p>
          <a:endParaRPr lang="en-US"/>
        </a:p>
      </dgm:t>
    </dgm:pt>
    <dgm:pt modelId="{8C849F2C-6146-4A50-AC13-F96CBF0CDA6A}">
      <dgm:prSet/>
      <dgm:spPr/>
      <dgm:t>
        <a:bodyPr/>
        <a:lstStyle/>
        <a:p>
          <a:r>
            <a:rPr lang="en-US" dirty="0"/>
            <a:t>Data query resolution</a:t>
          </a:r>
        </a:p>
      </dgm:t>
    </dgm:pt>
    <dgm:pt modelId="{27CE77ED-18E3-4A28-9ECB-34ECF9890FDE}" type="parTrans" cxnId="{B1717CE8-E0EC-4846-A737-955692B84ADE}">
      <dgm:prSet/>
      <dgm:spPr/>
      <dgm:t>
        <a:bodyPr/>
        <a:lstStyle/>
        <a:p>
          <a:endParaRPr lang="en-US"/>
        </a:p>
      </dgm:t>
    </dgm:pt>
    <dgm:pt modelId="{4E2F0F14-0ED5-4D8A-988D-C4CCC0867348}" type="sibTrans" cxnId="{B1717CE8-E0EC-4846-A737-955692B84ADE}">
      <dgm:prSet/>
      <dgm:spPr/>
      <dgm:t>
        <a:bodyPr/>
        <a:lstStyle/>
        <a:p>
          <a:endParaRPr lang="en-US"/>
        </a:p>
      </dgm:t>
    </dgm:pt>
    <dgm:pt modelId="{CFE37A91-0477-49C0-8BF5-5C443BBD52F0}">
      <dgm:prSet/>
      <dgm:spPr/>
      <dgm:t>
        <a:bodyPr/>
        <a:lstStyle/>
        <a:p>
          <a:r>
            <a:rPr lang="en-US" dirty="0"/>
            <a:t>AE and SAE reporting</a:t>
          </a:r>
        </a:p>
      </dgm:t>
    </dgm:pt>
    <dgm:pt modelId="{0FEEC557-A2DD-4597-8193-BDFDE3334F65}" type="parTrans" cxnId="{8ED756D4-347E-4FCC-BF32-065D6EDEFBA4}">
      <dgm:prSet/>
      <dgm:spPr/>
      <dgm:t>
        <a:bodyPr/>
        <a:lstStyle/>
        <a:p>
          <a:endParaRPr lang="en-US"/>
        </a:p>
      </dgm:t>
    </dgm:pt>
    <dgm:pt modelId="{B02E5103-E311-41F9-991F-DB7D7C966B6E}" type="sibTrans" cxnId="{8ED756D4-347E-4FCC-BF32-065D6EDEFBA4}">
      <dgm:prSet/>
      <dgm:spPr/>
      <dgm:t>
        <a:bodyPr/>
        <a:lstStyle/>
        <a:p>
          <a:endParaRPr lang="en-US"/>
        </a:p>
      </dgm:t>
    </dgm:pt>
    <dgm:pt modelId="{2C4E244C-17F5-1E44-8DA7-460A1774C37B}" type="pres">
      <dgm:prSet presAssocID="{1DE032DF-407E-4BFF-9354-D84180D944AF}" presName="diagram" presStyleCnt="0">
        <dgm:presLayoutVars>
          <dgm:dir/>
          <dgm:resizeHandles val="exact"/>
        </dgm:presLayoutVars>
      </dgm:prSet>
      <dgm:spPr/>
    </dgm:pt>
    <dgm:pt modelId="{6C3AFD2C-CCBB-F74C-AAF9-0CEECBEBB1C9}" type="pres">
      <dgm:prSet presAssocID="{BF51509B-0F00-495B-8A57-F4C029E562F8}" presName="node" presStyleLbl="node1" presStyleIdx="0" presStyleCnt="11">
        <dgm:presLayoutVars>
          <dgm:bulletEnabled val="1"/>
        </dgm:presLayoutVars>
      </dgm:prSet>
      <dgm:spPr/>
    </dgm:pt>
    <dgm:pt modelId="{31D304CD-41A8-0148-99FA-3485AEECFD82}" type="pres">
      <dgm:prSet presAssocID="{9D5BBC4F-7227-41BD-9C1F-31E46981A22C}" presName="sibTrans" presStyleCnt="0"/>
      <dgm:spPr/>
    </dgm:pt>
    <dgm:pt modelId="{FFF6B6D0-C8B6-5849-AD38-473CA4517662}" type="pres">
      <dgm:prSet presAssocID="{C750381A-76D2-453A-8CC3-AFDF5F0E1EFC}" presName="node" presStyleLbl="node1" presStyleIdx="1" presStyleCnt="11">
        <dgm:presLayoutVars>
          <dgm:bulletEnabled val="1"/>
        </dgm:presLayoutVars>
      </dgm:prSet>
      <dgm:spPr/>
    </dgm:pt>
    <dgm:pt modelId="{582CEA36-ED63-0D43-BC5F-2E9F22029F1E}" type="pres">
      <dgm:prSet presAssocID="{8625C73A-F7E0-4429-BC63-28D3A16046A6}" presName="sibTrans" presStyleCnt="0"/>
      <dgm:spPr/>
    </dgm:pt>
    <dgm:pt modelId="{67CBB7A0-237E-4E4F-BB70-E1A9F13158C6}" type="pres">
      <dgm:prSet presAssocID="{D68DAA5A-18DE-45C9-84F8-A027EE325CB5}" presName="node" presStyleLbl="node1" presStyleIdx="2" presStyleCnt="11">
        <dgm:presLayoutVars>
          <dgm:bulletEnabled val="1"/>
        </dgm:presLayoutVars>
      </dgm:prSet>
      <dgm:spPr/>
    </dgm:pt>
    <dgm:pt modelId="{493ED810-9630-1B49-8E72-6BD7762777EF}" type="pres">
      <dgm:prSet presAssocID="{DE6951DE-5E2A-4253-B40A-7B75653AD97F}" presName="sibTrans" presStyleCnt="0"/>
      <dgm:spPr/>
    </dgm:pt>
    <dgm:pt modelId="{93E15655-9DE6-214A-BCF7-DF7FCE8C8D2A}" type="pres">
      <dgm:prSet presAssocID="{3FD260D8-EA8F-4D0D-9922-EA166ABC7B54}" presName="node" presStyleLbl="node1" presStyleIdx="3" presStyleCnt="11">
        <dgm:presLayoutVars>
          <dgm:bulletEnabled val="1"/>
        </dgm:presLayoutVars>
      </dgm:prSet>
      <dgm:spPr/>
    </dgm:pt>
    <dgm:pt modelId="{1507E037-FC87-894B-8E7F-353F0FCFD73F}" type="pres">
      <dgm:prSet presAssocID="{043A1F67-A1AA-4AEE-97EB-FAE05A826DAD}" presName="sibTrans" presStyleCnt="0"/>
      <dgm:spPr/>
    </dgm:pt>
    <dgm:pt modelId="{7BF6CE8D-68F5-B94B-A1F4-B3A0CFAB554F}" type="pres">
      <dgm:prSet presAssocID="{21B0AA7F-4373-4973-87EB-8AD064A56CBA}" presName="node" presStyleLbl="node1" presStyleIdx="4" presStyleCnt="11">
        <dgm:presLayoutVars>
          <dgm:bulletEnabled val="1"/>
        </dgm:presLayoutVars>
      </dgm:prSet>
      <dgm:spPr/>
    </dgm:pt>
    <dgm:pt modelId="{4F1E36F6-C240-654B-A4E7-3355743CA2FF}" type="pres">
      <dgm:prSet presAssocID="{E087B6D8-3164-44B5-B7A9-A04D7476552A}" presName="sibTrans" presStyleCnt="0"/>
      <dgm:spPr/>
    </dgm:pt>
    <dgm:pt modelId="{0F0F5254-DB12-D749-BF80-1A95F2A589AE}" type="pres">
      <dgm:prSet presAssocID="{AE3AAF84-346D-42E7-902F-DB93376A9F5B}" presName="node" presStyleLbl="node1" presStyleIdx="5" presStyleCnt="11">
        <dgm:presLayoutVars>
          <dgm:bulletEnabled val="1"/>
        </dgm:presLayoutVars>
      </dgm:prSet>
      <dgm:spPr/>
    </dgm:pt>
    <dgm:pt modelId="{711F5EF6-3234-DD42-B05D-9820CC873FD7}" type="pres">
      <dgm:prSet presAssocID="{7AC3FE88-B764-4013-91DF-1DB62FCB4994}" presName="sibTrans" presStyleCnt="0"/>
      <dgm:spPr/>
    </dgm:pt>
    <dgm:pt modelId="{9829D3C8-507A-9146-A091-09D782986047}" type="pres">
      <dgm:prSet presAssocID="{AA183469-BF99-4830-B4F0-32222EDF5137}" presName="node" presStyleLbl="node1" presStyleIdx="6" presStyleCnt="11">
        <dgm:presLayoutVars>
          <dgm:bulletEnabled val="1"/>
        </dgm:presLayoutVars>
      </dgm:prSet>
      <dgm:spPr/>
    </dgm:pt>
    <dgm:pt modelId="{26FC8A20-0EB3-C54B-9742-5E4455010A1B}" type="pres">
      <dgm:prSet presAssocID="{CB4244F0-7C87-4149-8F75-D342EEE1588E}" presName="sibTrans" presStyleCnt="0"/>
      <dgm:spPr/>
    </dgm:pt>
    <dgm:pt modelId="{633CA8E8-B5B7-0843-AD32-FAB19B56934E}" type="pres">
      <dgm:prSet presAssocID="{35A8C08B-3E90-41FB-89D5-767B57384809}" presName="node" presStyleLbl="node1" presStyleIdx="7" presStyleCnt="11">
        <dgm:presLayoutVars>
          <dgm:bulletEnabled val="1"/>
        </dgm:presLayoutVars>
      </dgm:prSet>
      <dgm:spPr/>
    </dgm:pt>
    <dgm:pt modelId="{A046847D-A722-0A42-BDCB-9EC4BF548D3A}" type="pres">
      <dgm:prSet presAssocID="{E53A9464-9696-48B7-B560-F441E0F86815}" presName="sibTrans" presStyleCnt="0"/>
      <dgm:spPr/>
    </dgm:pt>
    <dgm:pt modelId="{CE047BB3-882F-E447-A7B8-F81E3BE0D9AF}" type="pres">
      <dgm:prSet presAssocID="{E712AE10-6E22-49FE-9992-AEE4240BC69E}" presName="node" presStyleLbl="node1" presStyleIdx="8" presStyleCnt="11">
        <dgm:presLayoutVars>
          <dgm:bulletEnabled val="1"/>
        </dgm:presLayoutVars>
      </dgm:prSet>
      <dgm:spPr/>
    </dgm:pt>
    <dgm:pt modelId="{9923908C-8599-C341-B66A-2096C87F6B3C}" type="pres">
      <dgm:prSet presAssocID="{42968FFC-B0F2-43D8-9FDE-D409D1203843}" presName="sibTrans" presStyleCnt="0"/>
      <dgm:spPr/>
    </dgm:pt>
    <dgm:pt modelId="{6777D2C2-49E2-6C40-8095-724F58A62E45}" type="pres">
      <dgm:prSet presAssocID="{8C849F2C-6146-4A50-AC13-F96CBF0CDA6A}" presName="node" presStyleLbl="node1" presStyleIdx="9" presStyleCnt="11">
        <dgm:presLayoutVars>
          <dgm:bulletEnabled val="1"/>
        </dgm:presLayoutVars>
      </dgm:prSet>
      <dgm:spPr/>
    </dgm:pt>
    <dgm:pt modelId="{D504124C-A67F-DC4D-838B-EBC9BA67F346}" type="pres">
      <dgm:prSet presAssocID="{4E2F0F14-0ED5-4D8A-988D-C4CCC0867348}" presName="sibTrans" presStyleCnt="0"/>
      <dgm:spPr/>
    </dgm:pt>
    <dgm:pt modelId="{7D40BCB7-C033-A34B-A876-82B070DDE06E}" type="pres">
      <dgm:prSet presAssocID="{CFE37A91-0477-49C0-8BF5-5C443BBD52F0}" presName="node" presStyleLbl="node1" presStyleIdx="10" presStyleCnt="11">
        <dgm:presLayoutVars>
          <dgm:bulletEnabled val="1"/>
        </dgm:presLayoutVars>
      </dgm:prSet>
      <dgm:spPr/>
    </dgm:pt>
  </dgm:ptLst>
  <dgm:cxnLst>
    <dgm:cxn modelId="{6C02B501-2872-4750-BA29-ED189E91911A}" srcId="{1DE032DF-407E-4BFF-9354-D84180D944AF}" destId="{C750381A-76D2-453A-8CC3-AFDF5F0E1EFC}" srcOrd="1" destOrd="0" parTransId="{499CDA06-D10B-4129-8644-E12185238F0F}" sibTransId="{8625C73A-F7E0-4429-BC63-28D3A16046A6}"/>
    <dgm:cxn modelId="{1EAF2108-7FA5-F54F-875F-FABF7C5207D8}" type="presOf" srcId="{BF51509B-0F00-495B-8A57-F4C029E562F8}" destId="{6C3AFD2C-CCBB-F74C-AAF9-0CEECBEBB1C9}" srcOrd="0" destOrd="0" presId="urn:microsoft.com/office/officeart/2005/8/layout/default"/>
    <dgm:cxn modelId="{1E27360E-4BC1-40F0-B9E1-0B4C4BD9172A}" srcId="{1DE032DF-407E-4BFF-9354-D84180D944AF}" destId="{AE3AAF84-346D-42E7-902F-DB93376A9F5B}" srcOrd="5" destOrd="0" parTransId="{99366DC2-0076-43BB-A207-05FFE70C781D}" sibTransId="{7AC3FE88-B764-4013-91DF-1DB62FCB4994}"/>
    <dgm:cxn modelId="{E4899D0F-3777-1945-91CD-4F8FD1610A20}" type="presOf" srcId="{E712AE10-6E22-49FE-9992-AEE4240BC69E}" destId="{CE047BB3-882F-E447-A7B8-F81E3BE0D9AF}" srcOrd="0" destOrd="0" presId="urn:microsoft.com/office/officeart/2005/8/layout/default"/>
    <dgm:cxn modelId="{B3306818-D1AD-4320-8140-D9D213955DD6}" srcId="{1DE032DF-407E-4BFF-9354-D84180D944AF}" destId="{D68DAA5A-18DE-45C9-84F8-A027EE325CB5}" srcOrd="2" destOrd="0" parTransId="{68DBA8D7-7467-4B2A-BD3E-629153055FD8}" sibTransId="{DE6951DE-5E2A-4253-B40A-7B75653AD97F}"/>
    <dgm:cxn modelId="{5E3D1319-D0B3-9640-8A3B-F5177B4BE586}" type="presOf" srcId="{CFE37A91-0477-49C0-8BF5-5C443BBD52F0}" destId="{7D40BCB7-C033-A34B-A876-82B070DDE06E}" srcOrd="0" destOrd="0" presId="urn:microsoft.com/office/officeart/2005/8/layout/default"/>
    <dgm:cxn modelId="{8213681F-7033-4369-A1AA-0D09E4A23B0E}" srcId="{1DE032DF-407E-4BFF-9354-D84180D944AF}" destId="{35A8C08B-3E90-41FB-89D5-767B57384809}" srcOrd="7" destOrd="0" parTransId="{3F6E598A-C1F7-4036-8EE7-82F53502ABC2}" sibTransId="{E53A9464-9696-48B7-B560-F441E0F86815}"/>
    <dgm:cxn modelId="{E59B6025-2F3E-2C49-BDF3-9F6B8085289E}" type="presOf" srcId="{3FD260D8-EA8F-4D0D-9922-EA166ABC7B54}" destId="{93E15655-9DE6-214A-BCF7-DF7FCE8C8D2A}" srcOrd="0" destOrd="0" presId="urn:microsoft.com/office/officeart/2005/8/layout/default"/>
    <dgm:cxn modelId="{DADD1143-96AD-534B-BF5D-11664CCF4E80}" type="presOf" srcId="{1DE032DF-407E-4BFF-9354-D84180D944AF}" destId="{2C4E244C-17F5-1E44-8DA7-460A1774C37B}" srcOrd="0" destOrd="0" presId="urn:microsoft.com/office/officeart/2005/8/layout/default"/>
    <dgm:cxn modelId="{EEECC04D-31AB-034E-931F-43356B7514AF}" type="presOf" srcId="{C750381A-76D2-453A-8CC3-AFDF5F0E1EFC}" destId="{FFF6B6D0-C8B6-5849-AD38-473CA4517662}" srcOrd="0" destOrd="0" presId="urn:microsoft.com/office/officeart/2005/8/layout/default"/>
    <dgm:cxn modelId="{670F685D-06D1-9042-899E-CEF42BA2335B}" type="presOf" srcId="{AA183469-BF99-4830-B4F0-32222EDF5137}" destId="{9829D3C8-507A-9146-A091-09D782986047}" srcOrd="0" destOrd="0" presId="urn:microsoft.com/office/officeart/2005/8/layout/default"/>
    <dgm:cxn modelId="{43BBB670-2A56-4613-A6DA-178C87875755}" srcId="{1DE032DF-407E-4BFF-9354-D84180D944AF}" destId="{AA183469-BF99-4830-B4F0-32222EDF5137}" srcOrd="6" destOrd="0" parTransId="{BE20F0BF-3136-430F-A392-A5FEF53B2A27}" sibTransId="{CB4244F0-7C87-4149-8F75-D342EEE1588E}"/>
    <dgm:cxn modelId="{48566E7E-6946-D54B-93F4-4CB75E7C4F51}" type="presOf" srcId="{8C849F2C-6146-4A50-AC13-F96CBF0CDA6A}" destId="{6777D2C2-49E2-6C40-8095-724F58A62E45}" srcOrd="0" destOrd="0" presId="urn:microsoft.com/office/officeart/2005/8/layout/default"/>
    <dgm:cxn modelId="{81B5AA84-817C-46E7-A277-800AE7D0F0B9}" srcId="{1DE032DF-407E-4BFF-9354-D84180D944AF}" destId="{21B0AA7F-4373-4973-87EB-8AD064A56CBA}" srcOrd="4" destOrd="0" parTransId="{86345D4D-F85D-4216-9DC3-00118AEB5ECC}" sibTransId="{E087B6D8-3164-44B5-B7A9-A04D7476552A}"/>
    <dgm:cxn modelId="{06121286-4D09-4EEB-9C22-889C9BFD44F8}" srcId="{1DE032DF-407E-4BFF-9354-D84180D944AF}" destId="{BF51509B-0F00-495B-8A57-F4C029E562F8}" srcOrd="0" destOrd="0" parTransId="{55D43479-2010-4EE4-A09B-F3EE0A89E082}" sibTransId="{9D5BBC4F-7227-41BD-9C1F-31E46981A22C}"/>
    <dgm:cxn modelId="{163CA396-F85E-7849-95D7-356E43C09AAB}" type="presOf" srcId="{35A8C08B-3E90-41FB-89D5-767B57384809}" destId="{633CA8E8-B5B7-0843-AD32-FAB19B56934E}" srcOrd="0" destOrd="0" presId="urn:microsoft.com/office/officeart/2005/8/layout/default"/>
    <dgm:cxn modelId="{DA3957BA-0520-6D4C-8210-30F5292A6755}" type="presOf" srcId="{21B0AA7F-4373-4973-87EB-8AD064A56CBA}" destId="{7BF6CE8D-68F5-B94B-A1F4-B3A0CFAB554F}" srcOrd="0" destOrd="0" presId="urn:microsoft.com/office/officeart/2005/8/layout/default"/>
    <dgm:cxn modelId="{E53A94C5-4775-44B8-B8D7-AFDCB8527FDE}" srcId="{1DE032DF-407E-4BFF-9354-D84180D944AF}" destId="{3FD260D8-EA8F-4D0D-9922-EA166ABC7B54}" srcOrd="3" destOrd="0" parTransId="{D29E336A-9F10-470D-8442-119373986ABF}" sibTransId="{043A1F67-A1AA-4AEE-97EB-FAE05A826DAD}"/>
    <dgm:cxn modelId="{B78DFBCA-EC79-476E-B198-CD44AEBE68AE}" srcId="{1DE032DF-407E-4BFF-9354-D84180D944AF}" destId="{E712AE10-6E22-49FE-9992-AEE4240BC69E}" srcOrd="8" destOrd="0" parTransId="{77C950E6-AF4D-410F-9A40-9DD0E228A5F3}" sibTransId="{42968FFC-B0F2-43D8-9FDE-D409D1203843}"/>
    <dgm:cxn modelId="{39532DD0-45A4-8D46-BE0E-FD8898698221}" type="presOf" srcId="{AE3AAF84-346D-42E7-902F-DB93376A9F5B}" destId="{0F0F5254-DB12-D749-BF80-1A95F2A589AE}" srcOrd="0" destOrd="0" presId="urn:microsoft.com/office/officeart/2005/8/layout/default"/>
    <dgm:cxn modelId="{8ED756D4-347E-4FCC-BF32-065D6EDEFBA4}" srcId="{1DE032DF-407E-4BFF-9354-D84180D944AF}" destId="{CFE37A91-0477-49C0-8BF5-5C443BBD52F0}" srcOrd="10" destOrd="0" parTransId="{0FEEC557-A2DD-4597-8193-BDFDE3334F65}" sibTransId="{B02E5103-E311-41F9-991F-DB7D7C966B6E}"/>
    <dgm:cxn modelId="{B1717CE8-E0EC-4846-A737-955692B84ADE}" srcId="{1DE032DF-407E-4BFF-9354-D84180D944AF}" destId="{8C849F2C-6146-4A50-AC13-F96CBF0CDA6A}" srcOrd="9" destOrd="0" parTransId="{27CE77ED-18E3-4A28-9ECB-34ECF9890FDE}" sibTransId="{4E2F0F14-0ED5-4D8A-988D-C4CCC0867348}"/>
    <dgm:cxn modelId="{A21D10F0-7CDF-984F-AEE2-1AE1DEC91572}" type="presOf" srcId="{D68DAA5A-18DE-45C9-84F8-A027EE325CB5}" destId="{67CBB7A0-237E-4E4F-BB70-E1A9F13158C6}" srcOrd="0" destOrd="0" presId="urn:microsoft.com/office/officeart/2005/8/layout/default"/>
    <dgm:cxn modelId="{9FB1BF98-27F7-FB45-8A4A-09718026A477}" type="presParOf" srcId="{2C4E244C-17F5-1E44-8DA7-460A1774C37B}" destId="{6C3AFD2C-CCBB-F74C-AAF9-0CEECBEBB1C9}" srcOrd="0" destOrd="0" presId="urn:microsoft.com/office/officeart/2005/8/layout/default"/>
    <dgm:cxn modelId="{FE3CE43D-5482-394C-892E-E0964514100F}" type="presParOf" srcId="{2C4E244C-17F5-1E44-8DA7-460A1774C37B}" destId="{31D304CD-41A8-0148-99FA-3485AEECFD82}" srcOrd="1" destOrd="0" presId="urn:microsoft.com/office/officeart/2005/8/layout/default"/>
    <dgm:cxn modelId="{6600B776-6E0C-F545-BF31-CB2C3713262E}" type="presParOf" srcId="{2C4E244C-17F5-1E44-8DA7-460A1774C37B}" destId="{FFF6B6D0-C8B6-5849-AD38-473CA4517662}" srcOrd="2" destOrd="0" presId="urn:microsoft.com/office/officeart/2005/8/layout/default"/>
    <dgm:cxn modelId="{F9438ADC-986A-5C45-8C4A-D5127AA2F79F}" type="presParOf" srcId="{2C4E244C-17F5-1E44-8DA7-460A1774C37B}" destId="{582CEA36-ED63-0D43-BC5F-2E9F22029F1E}" srcOrd="3" destOrd="0" presId="urn:microsoft.com/office/officeart/2005/8/layout/default"/>
    <dgm:cxn modelId="{0166F155-16E7-204D-B2AA-43CBE3C676C3}" type="presParOf" srcId="{2C4E244C-17F5-1E44-8DA7-460A1774C37B}" destId="{67CBB7A0-237E-4E4F-BB70-E1A9F13158C6}" srcOrd="4" destOrd="0" presId="urn:microsoft.com/office/officeart/2005/8/layout/default"/>
    <dgm:cxn modelId="{72E99B2B-D73F-414C-9B61-AB82D636AFF1}" type="presParOf" srcId="{2C4E244C-17F5-1E44-8DA7-460A1774C37B}" destId="{493ED810-9630-1B49-8E72-6BD7762777EF}" srcOrd="5" destOrd="0" presId="urn:microsoft.com/office/officeart/2005/8/layout/default"/>
    <dgm:cxn modelId="{C3A0599A-AD49-6C44-B631-35AEB6010483}" type="presParOf" srcId="{2C4E244C-17F5-1E44-8DA7-460A1774C37B}" destId="{93E15655-9DE6-214A-BCF7-DF7FCE8C8D2A}" srcOrd="6" destOrd="0" presId="urn:microsoft.com/office/officeart/2005/8/layout/default"/>
    <dgm:cxn modelId="{68202812-B518-A244-A546-3B0F33048A13}" type="presParOf" srcId="{2C4E244C-17F5-1E44-8DA7-460A1774C37B}" destId="{1507E037-FC87-894B-8E7F-353F0FCFD73F}" srcOrd="7" destOrd="0" presId="urn:microsoft.com/office/officeart/2005/8/layout/default"/>
    <dgm:cxn modelId="{101AAD13-1D65-574E-8749-02E854BCDC46}" type="presParOf" srcId="{2C4E244C-17F5-1E44-8DA7-460A1774C37B}" destId="{7BF6CE8D-68F5-B94B-A1F4-B3A0CFAB554F}" srcOrd="8" destOrd="0" presId="urn:microsoft.com/office/officeart/2005/8/layout/default"/>
    <dgm:cxn modelId="{4C13C4A8-A0D8-104A-AF01-D3BF6EA9EE78}" type="presParOf" srcId="{2C4E244C-17F5-1E44-8DA7-460A1774C37B}" destId="{4F1E36F6-C240-654B-A4E7-3355743CA2FF}" srcOrd="9" destOrd="0" presId="urn:microsoft.com/office/officeart/2005/8/layout/default"/>
    <dgm:cxn modelId="{03AF701B-4DC2-DC44-AD7D-31ACA70C1214}" type="presParOf" srcId="{2C4E244C-17F5-1E44-8DA7-460A1774C37B}" destId="{0F0F5254-DB12-D749-BF80-1A95F2A589AE}" srcOrd="10" destOrd="0" presId="urn:microsoft.com/office/officeart/2005/8/layout/default"/>
    <dgm:cxn modelId="{4987780E-6872-9944-A406-DC55CD3BD6B5}" type="presParOf" srcId="{2C4E244C-17F5-1E44-8DA7-460A1774C37B}" destId="{711F5EF6-3234-DD42-B05D-9820CC873FD7}" srcOrd="11" destOrd="0" presId="urn:microsoft.com/office/officeart/2005/8/layout/default"/>
    <dgm:cxn modelId="{20F896B8-6D8D-1F48-AECE-421950E8EB91}" type="presParOf" srcId="{2C4E244C-17F5-1E44-8DA7-460A1774C37B}" destId="{9829D3C8-507A-9146-A091-09D782986047}" srcOrd="12" destOrd="0" presId="urn:microsoft.com/office/officeart/2005/8/layout/default"/>
    <dgm:cxn modelId="{6C835A40-B732-DE43-88AF-73C2B4EA7E6A}" type="presParOf" srcId="{2C4E244C-17F5-1E44-8DA7-460A1774C37B}" destId="{26FC8A20-0EB3-C54B-9742-5E4455010A1B}" srcOrd="13" destOrd="0" presId="urn:microsoft.com/office/officeart/2005/8/layout/default"/>
    <dgm:cxn modelId="{B8E26041-979E-C740-B6CD-A1E3A6F82340}" type="presParOf" srcId="{2C4E244C-17F5-1E44-8DA7-460A1774C37B}" destId="{633CA8E8-B5B7-0843-AD32-FAB19B56934E}" srcOrd="14" destOrd="0" presId="urn:microsoft.com/office/officeart/2005/8/layout/default"/>
    <dgm:cxn modelId="{89FC3576-B9AD-4040-AE46-56739A603279}" type="presParOf" srcId="{2C4E244C-17F5-1E44-8DA7-460A1774C37B}" destId="{A046847D-A722-0A42-BDCB-9EC4BF548D3A}" srcOrd="15" destOrd="0" presId="urn:microsoft.com/office/officeart/2005/8/layout/default"/>
    <dgm:cxn modelId="{E329AFE3-8254-154F-8497-B83C312CB656}" type="presParOf" srcId="{2C4E244C-17F5-1E44-8DA7-460A1774C37B}" destId="{CE047BB3-882F-E447-A7B8-F81E3BE0D9AF}" srcOrd="16" destOrd="0" presId="urn:microsoft.com/office/officeart/2005/8/layout/default"/>
    <dgm:cxn modelId="{D20B35F8-B449-1F42-BB4C-F5AA5BA84DA3}" type="presParOf" srcId="{2C4E244C-17F5-1E44-8DA7-460A1774C37B}" destId="{9923908C-8599-C341-B66A-2096C87F6B3C}" srcOrd="17" destOrd="0" presId="urn:microsoft.com/office/officeart/2005/8/layout/default"/>
    <dgm:cxn modelId="{B4E8580A-08AE-134C-A09C-2B15B4A5D600}" type="presParOf" srcId="{2C4E244C-17F5-1E44-8DA7-460A1774C37B}" destId="{6777D2C2-49E2-6C40-8095-724F58A62E45}" srcOrd="18" destOrd="0" presId="urn:microsoft.com/office/officeart/2005/8/layout/default"/>
    <dgm:cxn modelId="{FD532FD6-9382-F24E-A0C1-D1CA055797AF}" type="presParOf" srcId="{2C4E244C-17F5-1E44-8DA7-460A1774C37B}" destId="{D504124C-A67F-DC4D-838B-EBC9BA67F346}" srcOrd="19" destOrd="0" presId="urn:microsoft.com/office/officeart/2005/8/layout/default"/>
    <dgm:cxn modelId="{E605F0C9-C25A-8343-B0BC-7EB653DFCC21}" type="presParOf" srcId="{2C4E244C-17F5-1E44-8DA7-460A1774C37B}" destId="{7D40BCB7-C033-A34B-A876-82B070DDE06E}" srcOrd="2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A5ABB3E-1CCA-417A-B11D-302ECA12A1C9}"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CB146949-2A4C-4E93-BE9F-95FBBCE4838A}">
      <dgm:prSet/>
      <dgm:spPr/>
      <dgm:t>
        <a:bodyPr/>
        <a:lstStyle/>
        <a:p>
          <a:r>
            <a:rPr lang="en-US" dirty="0"/>
            <a:t>U of L HCOC , 401 E. Chestnut St., Suite 460</a:t>
          </a:r>
        </a:p>
      </dgm:t>
    </dgm:pt>
    <dgm:pt modelId="{E286CA40-4386-4053-8123-D8BBCB6B48A5}" type="parTrans" cxnId="{26B10A81-FFBE-48C7-9458-736E1ECF5C3F}">
      <dgm:prSet/>
      <dgm:spPr/>
      <dgm:t>
        <a:bodyPr/>
        <a:lstStyle/>
        <a:p>
          <a:endParaRPr lang="en-US"/>
        </a:p>
      </dgm:t>
    </dgm:pt>
    <dgm:pt modelId="{8B408B6C-F52E-4EA3-A448-571E487D9A72}" type="sibTrans" cxnId="{26B10A81-FFBE-48C7-9458-736E1ECF5C3F}">
      <dgm:prSet/>
      <dgm:spPr/>
      <dgm:t>
        <a:bodyPr/>
        <a:lstStyle/>
        <a:p>
          <a:endParaRPr lang="en-US"/>
        </a:p>
      </dgm:t>
    </dgm:pt>
    <dgm:pt modelId="{E5730D07-8314-45E8-A96C-0635404DD16F}">
      <dgm:prSet/>
      <dgm:spPr/>
      <dgm:t>
        <a:bodyPr/>
        <a:lstStyle/>
        <a:p>
          <a:r>
            <a:rPr lang="en-US" dirty="0"/>
            <a:t>MedCenter One, 501 E. Broadway, Suite 210</a:t>
          </a:r>
        </a:p>
      </dgm:t>
    </dgm:pt>
    <dgm:pt modelId="{FAF56370-8CF1-4F94-8958-FA1EEAF080D4}" type="parTrans" cxnId="{1A03DCA3-FD17-4BB3-BBAB-B353F505C9EE}">
      <dgm:prSet/>
      <dgm:spPr/>
      <dgm:t>
        <a:bodyPr/>
        <a:lstStyle/>
        <a:p>
          <a:endParaRPr lang="en-US"/>
        </a:p>
      </dgm:t>
    </dgm:pt>
    <dgm:pt modelId="{09F3C3F9-C49B-4801-B481-2EE14459938C}" type="sibTrans" cxnId="{1A03DCA3-FD17-4BB3-BBAB-B353F505C9EE}">
      <dgm:prSet/>
      <dgm:spPr/>
      <dgm:t>
        <a:bodyPr/>
        <a:lstStyle/>
        <a:p>
          <a:endParaRPr lang="en-US"/>
        </a:p>
      </dgm:t>
    </dgm:pt>
    <dgm:pt modelId="{BD2C20EB-8D8E-4444-ABF2-214E0E27849D}">
      <dgm:prSet/>
      <dgm:spPr/>
      <dgm:t>
        <a:bodyPr/>
        <a:lstStyle/>
        <a:p>
          <a:r>
            <a:rPr lang="en-US" dirty="0"/>
            <a:t>Jewish Hospital, Rudd Heart and Lung, Suite 1103</a:t>
          </a:r>
        </a:p>
      </dgm:t>
    </dgm:pt>
    <dgm:pt modelId="{CC75C05C-D414-4688-8C24-E6868A14A28E}" type="parTrans" cxnId="{81AF9439-A779-42F8-869E-13802C0F7C66}">
      <dgm:prSet/>
      <dgm:spPr/>
      <dgm:t>
        <a:bodyPr/>
        <a:lstStyle/>
        <a:p>
          <a:endParaRPr lang="en-US"/>
        </a:p>
      </dgm:t>
    </dgm:pt>
    <dgm:pt modelId="{CEFBDEAE-1280-4D0F-AF6D-5B037409CCF3}" type="sibTrans" cxnId="{81AF9439-A779-42F8-869E-13802C0F7C66}">
      <dgm:prSet/>
      <dgm:spPr/>
      <dgm:t>
        <a:bodyPr/>
        <a:lstStyle/>
        <a:p>
          <a:endParaRPr lang="en-US"/>
        </a:p>
      </dgm:t>
    </dgm:pt>
    <dgm:pt modelId="{67901388-4DC2-4E42-84C5-43C66C38D489}" type="pres">
      <dgm:prSet presAssocID="{AA5ABB3E-1CCA-417A-B11D-302ECA12A1C9}" presName="linear" presStyleCnt="0">
        <dgm:presLayoutVars>
          <dgm:animLvl val="lvl"/>
          <dgm:resizeHandles val="exact"/>
        </dgm:presLayoutVars>
      </dgm:prSet>
      <dgm:spPr/>
    </dgm:pt>
    <dgm:pt modelId="{F0C8A916-AEA5-CD45-BE8D-AEBEB52A44A7}" type="pres">
      <dgm:prSet presAssocID="{CB146949-2A4C-4E93-BE9F-95FBBCE4838A}" presName="parentText" presStyleLbl="node1" presStyleIdx="0" presStyleCnt="3">
        <dgm:presLayoutVars>
          <dgm:chMax val="0"/>
          <dgm:bulletEnabled val="1"/>
        </dgm:presLayoutVars>
      </dgm:prSet>
      <dgm:spPr/>
    </dgm:pt>
    <dgm:pt modelId="{24B40AF4-8BBC-B244-B8B8-991DE32E30BF}" type="pres">
      <dgm:prSet presAssocID="{8B408B6C-F52E-4EA3-A448-571E487D9A72}" presName="spacer" presStyleCnt="0"/>
      <dgm:spPr/>
    </dgm:pt>
    <dgm:pt modelId="{A1E28E7B-550B-1D49-A089-88B7FB843A6D}" type="pres">
      <dgm:prSet presAssocID="{E5730D07-8314-45E8-A96C-0635404DD16F}" presName="parentText" presStyleLbl="node1" presStyleIdx="1" presStyleCnt="3">
        <dgm:presLayoutVars>
          <dgm:chMax val="0"/>
          <dgm:bulletEnabled val="1"/>
        </dgm:presLayoutVars>
      </dgm:prSet>
      <dgm:spPr/>
    </dgm:pt>
    <dgm:pt modelId="{44FCB419-39CC-0D4A-AF59-EB0A24325015}" type="pres">
      <dgm:prSet presAssocID="{09F3C3F9-C49B-4801-B481-2EE14459938C}" presName="spacer" presStyleCnt="0"/>
      <dgm:spPr/>
    </dgm:pt>
    <dgm:pt modelId="{5A78CC8F-926B-7448-A777-4523DDED64E9}" type="pres">
      <dgm:prSet presAssocID="{BD2C20EB-8D8E-4444-ABF2-214E0E27849D}" presName="parentText" presStyleLbl="node1" presStyleIdx="2" presStyleCnt="3">
        <dgm:presLayoutVars>
          <dgm:chMax val="0"/>
          <dgm:bulletEnabled val="1"/>
        </dgm:presLayoutVars>
      </dgm:prSet>
      <dgm:spPr/>
    </dgm:pt>
  </dgm:ptLst>
  <dgm:cxnLst>
    <dgm:cxn modelId="{2047B617-6589-3346-B9E7-6834F5AAB81A}" type="presOf" srcId="{CB146949-2A4C-4E93-BE9F-95FBBCE4838A}" destId="{F0C8A916-AEA5-CD45-BE8D-AEBEB52A44A7}" srcOrd="0" destOrd="0" presId="urn:microsoft.com/office/officeart/2005/8/layout/vList2"/>
    <dgm:cxn modelId="{81AF9439-A779-42F8-869E-13802C0F7C66}" srcId="{AA5ABB3E-1CCA-417A-B11D-302ECA12A1C9}" destId="{BD2C20EB-8D8E-4444-ABF2-214E0E27849D}" srcOrd="2" destOrd="0" parTransId="{CC75C05C-D414-4688-8C24-E6868A14A28E}" sibTransId="{CEFBDEAE-1280-4D0F-AF6D-5B037409CCF3}"/>
    <dgm:cxn modelId="{5FE8E65C-9376-FA4D-A79D-36E29BE9F988}" type="presOf" srcId="{BD2C20EB-8D8E-4444-ABF2-214E0E27849D}" destId="{5A78CC8F-926B-7448-A777-4523DDED64E9}" srcOrd="0" destOrd="0" presId="urn:microsoft.com/office/officeart/2005/8/layout/vList2"/>
    <dgm:cxn modelId="{26B10A81-FFBE-48C7-9458-736E1ECF5C3F}" srcId="{AA5ABB3E-1CCA-417A-B11D-302ECA12A1C9}" destId="{CB146949-2A4C-4E93-BE9F-95FBBCE4838A}" srcOrd="0" destOrd="0" parTransId="{E286CA40-4386-4053-8123-D8BBCB6B48A5}" sibTransId="{8B408B6C-F52E-4EA3-A448-571E487D9A72}"/>
    <dgm:cxn modelId="{A48F538D-E8E6-2E46-8BD0-DEA982670A27}" type="presOf" srcId="{AA5ABB3E-1CCA-417A-B11D-302ECA12A1C9}" destId="{67901388-4DC2-4E42-84C5-43C66C38D489}" srcOrd="0" destOrd="0" presId="urn:microsoft.com/office/officeart/2005/8/layout/vList2"/>
    <dgm:cxn modelId="{1A03DCA3-FD17-4BB3-BBAB-B353F505C9EE}" srcId="{AA5ABB3E-1CCA-417A-B11D-302ECA12A1C9}" destId="{E5730D07-8314-45E8-A96C-0635404DD16F}" srcOrd="1" destOrd="0" parTransId="{FAF56370-8CF1-4F94-8958-FA1EEAF080D4}" sibTransId="{09F3C3F9-C49B-4801-B481-2EE14459938C}"/>
    <dgm:cxn modelId="{45FB72A4-CCF6-DE49-B5C9-11948FA51593}" type="presOf" srcId="{E5730D07-8314-45E8-A96C-0635404DD16F}" destId="{A1E28E7B-550B-1D49-A089-88B7FB843A6D}" srcOrd="0" destOrd="0" presId="urn:microsoft.com/office/officeart/2005/8/layout/vList2"/>
    <dgm:cxn modelId="{C74DFB96-4743-8F42-8D14-AF5E961921E1}" type="presParOf" srcId="{67901388-4DC2-4E42-84C5-43C66C38D489}" destId="{F0C8A916-AEA5-CD45-BE8D-AEBEB52A44A7}" srcOrd="0" destOrd="0" presId="urn:microsoft.com/office/officeart/2005/8/layout/vList2"/>
    <dgm:cxn modelId="{2D9975DA-3213-5940-970E-1603A3FF32D1}" type="presParOf" srcId="{67901388-4DC2-4E42-84C5-43C66C38D489}" destId="{24B40AF4-8BBC-B244-B8B8-991DE32E30BF}" srcOrd="1" destOrd="0" presId="urn:microsoft.com/office/officeart/2005/8/layout/vList2"/>
    <dgm:cxn modelId="{36FE2CBC-A90F-0748-811B-3EA56340AC35}" type="presParOf" srcId="{67901388-4DC2-4E42-84C5-43C66C38D489}" destId="{A1E28E7B-550B-1D49-A089-88B7FB843A6D}" srcOrd="2" destOrd="0" presId="urn:microsoft.com/office/officeart/2005/8/layout/vList2"/>
    <dgm:cxn modelId="{19457167-C21C-6348-AEE9-5D496DC1336F}" type="presParOf" srcId="{67901388-4DC2-4E42-84C5-43C66C38D489}" destId="{44FCB419-39CC-0D4A-AF59-EB0A24325015}" srcOrd="3" destOrd="0" presId="urn:microsoft.com/office/officeart/2005/8/layout/vList2"/>
    <dgm:cxn modelId="{CA2DC838-B37F-DE43-B81F-9E2C6915AC12}" type="presParOf" srcId="{67901388-4DC2-4E42-84C5-43C66C38D489}" destId="{5A78CC8F-926B-7448-A777-4523DDED64E9}"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6AE182-AFBA-4B74-8C51-BF344993BDBA}">
      <dsp:nvSpPr>
        <dsp:cNvPr id="0" name=""/>
        <dsp:cNvSpPr/>
      </dsp:nvSpPr>
      <dsp:spPr>
        <a:xfrm>
          <a:off x="5779814" y="2306242"/>
          <a:ext cx="1858027" cy="162950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u="sng" kern="1200" dirty="0">
              <a:solidFill>
                <a:schemeClr val="bg1"/>
              </a:solidFill>
            </a:rPr>
            <a:t>UofL IRBs</a:t>
          </a:r>
        </a:p>
        <a:p>
          <a:pPr marL="0" lvl="0" indent="0" algn="ctr" defTabSz="800100">
            <a:lnSpc>
              <a:spcPct val="90000"/>
            </a:lnSpc>
            <a:spcBef>
              <a:spcPct val="0"/>
            </a:spcBef>
            <a:spcAft>
              <a:spcPct val="35000"/>
            </a:spcAft>
            <a:buNone/>
          </a:pPr>
          <a:r>
            <a:rPr lang="en-US" sz="1800" b="0" kern="1200" dirty="0">
              <a:solidFill>
                <a:schemeClr val="bg1"/>
              </a:solidFill>
            </a:rPr>
            <a:t>Biomedical</a:t>
          </a:r>
        </a:p>
        <a:p>
          <a:pPr marL="0" lvl="0" indent="0" algn="ctr" defTabSz="800100">
            <a:lnSpc>
              <a:spcPct val="90000"/>
            </a:lnSpc>
            <a:spcBef>
              <a:spcPct val="0"/>
            </a:spcBef>
            <a:spcAft>
              <a:spcPct val="35000"/>
            </a:spcAft>
            <a:buNone/>
          </a:pPr>
          <a:r>
            <a:rPr lang="en-US" sz="1800" b="0" u="none" kern="1200" dirty="0">
              <a:solidFill>
                <a:schemeClr val="bg1"/>
              </a:solidFill>
            </a:rPr>
            <a:t>Social, Behavioral, Educational</a:t>
          </a:r>
        </a:p>
      </dsp:txBody>
      <dsp:txXfrm>
        <a:off x="5779814" y="2306242"/>
        <a:ext cx="1858027" cy="1629502"/>
      </dsp:txXfrm>
    </dsp:sp>
    <dsp:sp modelId="{4D9C5857-E758-4B16-9ECE-597E00C41543}">
      <dsp:nvSpPr>
        <dsp:cNvPr id="0" name=""/>
        <dsp:cNvSpPr/>
      </dsp:nvSpPr>
      <dsp:spPr>
        <a:xfrm>
          <a:off x="5765612" y="444875"/>
          <a:ext cx="1881250" cy="1549469"/>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u="sng" kern="1200" dirty="0"/>
            <a:t>Research Conducted by:</a:t>
          </a:r>
        </a:p>
        <a:p>
          <a:pPr marL="0" lvl="0" indent="0" algn="ctr" defTabSz="711200">
            <a:lnSpc>
              <a:spcPct val="90000"/>
            </a:lnSpc>
            <a:spcBef>
              <a:spcPct val="0"/>
            </a:spcBef>
            <a:spcAft>
              <a:spcPct val="35000"/>
            </a:spcAft>
            <a:buNone/>
          </a:pPr>
          <a:r>
            <a:rPr lang="en-US" sz="1600" u="none" kern="1200" dirty="0"/>
            <a:t>UofL Faculty, Staff, Fellows, Residents, Students</a:t>
          </a:r>
        </a:p>
        <a:p>
          <a:pPr marL="0" lvl="0" indent="0" algn="ctr" defTabSz="711200">
            <a:lnSpc>
              <a:spcPct val="90000"/>
            </a:lnSpc>
            <a:spcBef>
              <a:spcPct val="0"/>
            </a:spcBef>
            <a:spcAft>
              <a:spcPct val="35000"/>
            </a:spcAft>
            <a:buNone/>
          </a:pPr>
          <a:endParaRPr lang="en-US" sz="1600" u="sng" kern="1200" dirty="0">
            <a:latin typeface="Gill Sans MT" panose="020B0502020104020203"/>
            <a:ea typeface="+mn-ea"/>
            <a:cs typeface="+mn-cs"/>
          </a:endParaRPr>
        </a:p>
      </dsp:txBody>
      <dsp:txXfrm>
        <a:off x="5765612" y="444875"/>
        <a:ext cx="1881250" cy="154946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261FA5-F6C9-43DF-BFBA-CCD1B41C7303}">
      <dsp:nvSpPr>
        <dsp:cNvPr id="0" name=""/>
        <dsp:cNvSpPr/>
      </dsp:nvSpPr>
      <dsp:spPr>
        <a:xfrm>
          <a:off x="1014093" y="920516"/>
          <a:ext cx="1265931" cy="126593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46BAEC-B915-4BCB-A41E-1EC2F1DEB4DF}">
      <dsp:nvSpPr>
        <dsp:cNvPr id="0" name=""/>
        <dsp:cNvSpPr/>
      </dsp:nvSpPr>
      <dsp:spPr>
        <a:xfrm>
          <a:off x="1283882" y="1190304"/>
          <a:ext cx="726354" cy="7263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7B9BE0-7AD5-4F18-89DF-B6026BFAF7B7}">
      <dsp:nvSpPr>
        <dsp:cNvPr id="0" name=""/>
        <dsp:cNvSpPr/>
      </dsp:nvSpPr>
      <dsp:spPr>
        <a:xfrm>
          <a:off x="609410" y="2580754"/>
          <a:ext cx="207529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hlinkClick xmlns:r="http://schemas.openxmlformats.org/officeDocument/2006/relationships" r:id="rId3"/>
            </a:rPr>
            <a:t>CTU@louisville.edu</a:t>
          </a:r>
          <a:r>
            <a:rPr lang="en-US" sz="1100" kern="1200"/>
            <a:t> </a:t>
          </a:r>
        </a:p>
      </dsp:txBody>
      <dsp:txXfrm>
        <a:off x="609410" y="2580754"/>
        <a:ext cx="2075298" cy="720000"/>
      </dsp:txXfrm>
    </dsp:sp>
    <dsp:sp modelId="{91B06861-BDDF-412F-8A17-16E69491CC11}">
      <dsp:nvSpPr>
        <dsp:cNvPr id="0" name=""/>
        <dsp:cNvSpPr/>
      </dsp:nvSpPr>
      <dsp:spPr>
        <a:xfrm>
          <a:off x="3452568" y="920516"/>
          <a:ext cx="1265931" cy="126593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385705-9FB3-4915-82FD-09C4846FA6AB}">
      <dsp:nvSpPr>
        <dsp:cNvPr id="0" name=""/>
        <dsp:cNvSpPr/>
      </dsp:nvSpPr>
      <dsp:spPr>
        <a:xfrm>
          <a:off x="3722357" y="1190304"/>
          <a:ext cx="726354" cy="726354"/>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7C9687-D2FC-4A8C-9329-F253708EFA97}">
      <dsp:nvSpPr>
        <dsp:cNvPr id="0" name=""/>
        <dsp:cNvSpPr/>
      </dsp:nvSpPr>
      <dsp:spPr>
        <a:xfrm>
          <a:off x="3047885" y="2580754"/>
          <a:ext cx="207529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hlinkClick xmlns:r="http://schemas.openxmlformats.org/officeDocument/2006/relationships" r:id="rId6"/>
            </a:rPr>
            <a:t>http://louisville.edu/research/ctu</a:t>
          </a:r>
          <a:r>
            <a:rPr lang="en-US" sz="1100" kern="1200" dirty="0"/>
            <a:t> </a:t>
          </a:r>
        </a:p>
      </dsp:txBody>
      <dsp:txXfrm>
        <a:off x="3047885" y="2580754"/>
        <a:ext cx="2075298" cy="720000"/>
      </dsp:txXfrm>
    </dsp:sp>
    <dsp:sp modelId="{D76D483B-032F-43D4-B232-9DEFC93CDB4A}">
      <dsp:nvSpPr>
        <dsp:cNvPr id="0" name=""/>
        <dsp:cNvSpPr/>
      </dsp:nvSpPr>
      <dsp:spPr>
        <a:xfrm>
          <a:off x="5891044" y="920516"/>
          <a:ext cx="1265931" cy="1265931"/>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65BA84-0EF6-4D99-8E47-E2C786653940}">
      <dsp:nvSpPr>
        <dsp:cNvPr id="0" name=""/>
        <dsp:cNvSpPr/>
      </dsp:nvSpPr>
      <dsp:spPr>
        <a:xfrm>
          <a:off x="6160833" y="1190304"/>
          <a:ext cx="726354" cy="72635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4A4A02-683C-4CC0-95AF-004680AE4D24}">
      <dsp:nvSpPr>
        <dsp:cNvPr id="0" name=""/>
        <dsp:cNvSpPr/>
      </dsp:nvSpPr>
      <dsp:spPr>
        <a:xfrm>
          <a:off x="5486361" y="2580754"/>
          <a:ext cx="207529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hlinkClick xmlns:r="http://schemas.openxmlformats.org/officeDocument/2006/relationships" r:id="rId9"/>
            </a:rPr>
            <a:t>Rachel.sheppard@Louisville.edu</a:t>
          </a:r>
          <a:r>
            <a:rPr lang="en-US" sz="1100" kern="1200"/>
            <a:t> </a:t>
          </a:r>
        </a:p>
      </dsp:txBody>
      <dsp:txXfrm>
        <a:off x="5486361" y="2580754"/>
        <a:ext cx="2075298" cy="720000"/>
      </dsp:txXfrm>
    </dsp:sp>
    <dsp:sp modelId="{B5041D3A-8C65-4E0C-B712-AD9B99C623A9}">
      <dsp:nvSpPr>
        <dsp:cNvPr id="0" name=""/>
        <dsp:cNvSpPr/>
      </dsp:nvSpPr>
      <dsp:spPr>
        <a:xfrm>
          <a:off x="8329519" y="920516"/>
          <a:ext cx="1265931" cy="1265931"/>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69C384-C1DC-4E18-BB98-0F2B9EEFD60A}">
      <dsp:nvSpPr>
        <dsp:cNvPr id="0" name=""/>
        <dsp:cNvSpPr/>
      </dsp:nvSpPr>
      <dsp:spPr>
        <a:xfrm>
          <a:off x="8599308" y="1190304"/>
          <a:ext cx="726354" cy="726354"/>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039D0A-D0C0-478B-9188-3CFD93FF9AAF}">
      <dsp:nvSpPr>
        <dsp:cNvPr id="0" name=""/>
        <dsp:cNvSpPr/>
      </dsp:nvSpPr>
      <dsp:spPr>
        <a:xfrm>
          <a:off x="7924836" y="2580754"/>
          <a:ext cx="207529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t>(502) 852-1006</a:t>
          </a:r>
        </a:p>
      </dsp:txBody>
      <dsp:txXfrm>
        <a:off x="7924836" y="2580754"/>
        <a:ext cx="2075298"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BB4D25-93CF-4456-9381-AAC1891B7EF6}">
      <dsp:nvSpPr>
        <dsp:cNvPr id="0" name=""/>
        <dsp:cNvSpPr/>
      </dsp:nvSpPr>
      <dsp:spPr>
        <a:xfrm>
          <a:off x="6983548" y="1001578"/>
          <a:ext cx="2653155" cy="2653646"/>
        </a:xfrm>
        <a:prstGeom prst="ellipse">
          <a:avLst/>
        </a:prstGeom>
        <a:solidFill>
          <a:schemeClr val="accent5">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8DC0DC-6B32-41A5-AFD8-915F87848209}">
      <dsp:nvSpPr>
        <dsp:cNvPr id="0" name=""/>
        <dsp:cNvSpPr/>
      </dsp:nvSpPr>
      <dsp:spPr>
        <a:xfrm>
          <a:off x="7071641" y="1090048"/>
          <a:ext cx="2476969" cy="2476705"/>
        </a:xfrm>
        <a:prstGeom prst="ellipse">
          <a:avLst/>
        </a:prstGeom>
        <a:solidFill>
          <a:schemeClr val="tx2">
            <a:lumMod val="60000"/>
            <a:lumOff val="40000"/>
          </a:schemeClr>
        </a:solidFill>
        <a:ln w="19050" cap="flat" cmpd="sng" algn="ctr">
          <a:solidFill>
            <a:schemeClr val="accent5">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bg2"/>
              </a:solidFill>
            </a:rPr>
            <a:t>Protecting the rights and welfare of the human participants </a:t>
          </a:r>
        </a:p>
      </dsp:txBody>
      <dsp:txXfrm>
        <a:off x="7425740" y="1443930"/>
        <a:ext cx="1768770" cy="1768942"/>
      </dsp:txXfrm>
    </dsp:sp>
    <dsp:sp modelId="{70103BDC-2244-4FFD-B2B7-3CC593E44D85}">
      <dsp:nvSpPr>
        <dsp:cNvPr id="0" name=""/>
        <dsp:cNvSpPr/>
      </dsp:nvSpPr>
      <dsp:spPr>
        <a:xfrm rot="2700000">
          <a:off x="4244631" y="1004785"/>
          <a:ext cx="2646765" cy="2646765"/>
        </a:xfrm>
        <a:prstGeom prst="teardrop">
          <a:avLst>
            <a:gd name="adj" fmla="val 100000"/>
          </a:avLst>
        </a:prstGeom>
        <a:solidFill>
          <a:schemeClr val="accent5">
            <a:alpha val="90000"/>
            <a:hueOff val="0"/>
            <a:satOff val="0"/>
            <a:lumOff val="0"/>
            <a:alphaOff val="-2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3754A0-C1B2-44DC-A488-363AB1E16B2A}">
      <dsp:nvSpPr>
        <dsp:cNvPr id="0" name=""/>
        <dsp:cNvSpPr/>
      </dsp:nvSpPr>
      <dsp:spPr>
        <a:xfrm>
          <a:off x="4329529" y="1090048"/>
          <a:ext cx="2476969" cy="2476705"/>
        </a:xfrm>
        <a:prstGeom prst="ellipse">
          <a:avLst/>
        </a:prstGeom>
        <a:solidFill>
          <a:schemeClr val="tx2">
            <a:lumMod val="75000"/>
            <a:alpha val="70000"/>
          </a:schemeClr>
        </a:solidFill>
        <a:ln w="19050" cap="flat" cmpd="sng" algn="ctr">
          <a:solidFill>
            <a:schemeClr val="accent5">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bg2"/>
              </a:solidFill>
            </a:rPr>
            <a:t>Conducting an ethical review of research projects</a:t>
          </a:r>
        </a:p>
      </dsp:txBody>
      <dsp:txXfrm>
        <a:off x="4683628" y="1443930"/>
        <a:ext cx="1768770" cy="1768942"/>
      </dsp:txXfrm>
    </dsp:sp>
    <dsp:sp modelId="{170D2F81-2C5C-419A-B931-4FBF1F1D52D6}">
      <dsp:nvSpPr>
        <dsp:cNvPr id="0" name=""/>
        <dsp:cNvSpPr/>
      </dsp:nvSpPr>
      <dsp:spPr>
        <a:xfrm rot="2700000">
          <a:off x="1502519" y="1004785"/>
          <a:ext cx="2646765" cy="2646765"/>
        </a:xfrm>
        <a:prstGeom prst="teardrop">
          <a:avLst>
            <a:gd name="adj" fmla="val 100000"/>
          </a:avLst>
        </a:prstGeom>
        <a:solidFill>
          <a:schemeClr val="accent5">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5A31E7-E11C-41C5-8F2A-CA75063C4C90}">
      <dsp:nvSpPr>
        <dsp:cNvPr id="0" name=""/>
        <dsp:cNvSpPr/>
      </dsp:nvSpPr>
      <dsp:spPr>
        <a:xfrm>
          <a:off x="1587417" y="1090048"/>
          <a:ext cx="2476969" cy="2476705"/>
        </a:xfrm>
        <a:prstGeom prst="ellipse">
          <a:avLst/>
        </a:prstGeom>
        <a:solidFill>
          <a:schemeClr val="tx2">
            <a:alpha val="90000"/>
          </a:schemeClr>
        </a:solidFill>
        <a:ln w="19050" cap="flat" cmpd="sng" algn="ctr">
          <a:solidFill>
            <a:schemeClr val="accent5">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bg2"/>
              </a:solidFill>
            </a:rPr>
            <a:t>Federally mandated committee composed of scientists, non-scientists, and community members</a:t>
          </a:r>
        </a:p>
      </dsp:txBody>
      <dsp:txXfrm>
        <a:off x="1941516" y="1443930"/>
        <a:ext cx="1768770" cy="17689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BB0A20-1C12-401B-811C-1EF1314F48ED}">
      <dsp:nvSpPr>
        <dsp:cNvPr id="0" name=""/>
        <dsp:cNvSpPr/>
      </dsp:nvSpPr>
      <dsp:spPr>
        <a:xfrm>
          <a:off x="664773" y="1008488"/>
          <a:ext cx="2024437" cy="202443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5E7D40-363D-4FFD-948E-3EF5E786315E}">
      <dsp:nvSpPr>
        <dsp:cNvPr id="0" name=""/>
        <dsp:cNvSpPr/>
      </dsp:nvSpPr>
      <dsp:spPr>
        <a:xfrm>
          <a:off x="1096211" y="1439926"/>
          <a:ext cx="1161562" cy="1161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79BFE7-308A-4740-8713-F10EFAF1C6F6}">
      <dsp:nvSpPr>
        <dsp:cNvPr id="0" name=""/>
        <dsp:cNvSpPr/>
      </dsp:nvSpPr>
      <dsp:spPr>
        <a:xfrm>
          <a:off x="17617" y="3663488"/>
          <a:ext cx="3318750" cy="111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t>Ensure the safety and </a:t>
          </a:r>
          <a:r>
            <a:rPr lang="en-US" sz="1800" b="1" u="sng" kern="1200" dirty="0"/>
            <a:t>well-being of human participants</a:t>
          </a:r>
          <a:r>
            <a:rPr lang="en-US" sz="1800" kern="1200" dirty="0"/>
            <a:t>.</a:t>
          </a:r>
        </a:p>
      </dsp:txBody>
      <dsp:txXfrm>
        <a:off x="17617" y="3663488"/>
        <a:ext cx="3318750" cy="1116562"/>
      </dsp:txXfrm>
    </dsp:sp>
    <dsp:sp modelId="{DF1F8FAF-9490-4815-A827-E6A4ACA27BFB}">
      <dsp:nvSpPr>
        <dsp:cNvPr id="0" name=""/>
        <dsp:cNvSpPr/>
      </dsp:nvSpPr>
      <dsp:spPr>
        <a:xfrm>
          <a:off x="4564305" y="1008488"/>
          <a:ext cx="2024437" cy="202443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A0212C-A07F-4641-9C69-F8B74A120D66}">
      <dsp:nvSpPr>
        <dsp:cNvPr id="0" name=""/>
        <dsp:cNvSpPr/>
      </dsp:nvSpPr>
      <dsp:spPr>
        <a:xfrm>
          <a:off x="4995742" y="1439926"/>
          <a:ext cx="1161562" cy="1161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00BC5D-A71E-4640-A13B-731AAA7AC149}">
      <dsp:nvSpPr>
        <dsp:cNvPr id="0" name=""/>
        <dsp:cNvSpPr/>
      </dsp:nvSpPr>
      <dsp:spPr>
        <a:xfrm>
          <a:off x="3917148" y="3663488"/>
          <a:ext cx="3318750" cy="111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t>Ensure </a:t>
          </a:r>
          <a:r>
            <a:rPr lang="en-US" sz="1800" b="1" u="sng" kern="1200" dirty="0"/>
            <a:t>adherence to the ethical values and principles</a:t>
          </a:r>
          <a:r>
            <a:rPr lang="en-US" sz="1800" kern="1200" dirty="0"/>
            <a:t> underlying research.</a:t>
          </a:r>
        </a:p>
      </dsp:txBody>
      <dsp:txXfrm>
        <a:off x="3917148" y="3663488"/>
        <a:ext cx="3318750" cy="1116562"/>
      </dsp:txXfrm>
    </dsp:sp>
    <dsp:sp modelId="{9A7D888C-D3C0-4F4D-A2EE-6280B5FF1BE5}">
      <dsp:nvSpPr>
        <dsp:cNvPr id="0" name=""/>
        <dsp:cNvSpPr/>
      </dsp:nvSpPr>
      <dsp:spPr>
        <a:xfrm>
          <a:off x="8463836" y="1008488"/>
          <a:ext cx="2024437" cy="202443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94ED5C-2E34-438E-927C-B3304C447AE7}">
      <dsp:nvSpPr>
        <dsp:cNvPr id="0" name=""/>
        <dsp:cNvSpPr/>
      </dsp:nvSpPr>
      <dsp:spPr>
        <a:xfrm>
          <a:off x="8895274" y="1439926"/>
          <a:ext cx="1161562" cy="1161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F53128-8B85-43EB-A4F4-B2FF6ECC013E}">
      <dsp:nvSpPr>
        <dsp:cNvPr id="0" name=""/>
        <dsp:cNvSpPr/>
      </dsp:nvSpPr>
      <dsp:spPr>
        <a:xfrm>
          <a:off x="7816680" y="3663488"/>
          <a:ext cx="3318750" cy="111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t>Ensure </a:t>
          </a:r>
          <a:r>
            <a:rPr lang="en-US" sz="1800" b="1" u="sng" kern="1200" dirty="0"/>
            <a:t>ethical and scientifically valid </a:t>
          </a:r>
          <a:r>
            <a:rPr lang="en-US" sz="1800" kern="1200" dirty="0"/>
            <a:t>research is conducted.</a:t>
          </a:r>
        </a:p>
      </dsp:txBody>
      <dsp:txXfrm>
        <a:off x="7816680" y="3663488"/>
        <a:ext cx="3318750" cy="11165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9B4BE3-4787-45AB-A4B3-EC7004F3B290}">
      <dsp:nvSpPr>
        <dsp:cNvPr id="0" name=""/>
        <dsp:cNvSpPr/>
      </dsp:nvSpPr>
      <dsp:spPr>
        <a:xfrm>
          <a:off x="0" y="2543"/>
          <a:ext cx="1141760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4DF418-7FD6-40CF-9567-2032766AB548}">
      <dsp:nvSpPr>
        <dsp:cNvPr id="0" name=""/>
        <dsp:cNvSpPr/>
      </dsp:nvSpPr>
      <dsp:spPr>
        <a:xfrm>
          <a:off x="0" y="2543"/>
          <a:ext cx="11417605" cy="867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Use the IRB approved documents to conduct the study. Follow the IRB approved protocol. Do not change your study or study documents or protocol without IRB approval.</a:t>
          </a:r>
        </a:p>
      </dsp:txBody>
      <dsp:txXfrm>
        <a:off x="0" y="2543"/>
        <a:ext cx="11417605" cy="867467"/>
      </dsp:txXfrm>
    </dsp:sp>
    <dsp:sp modelId="{0E92BF93-614D-41A1-8029-55A2BCBF99B0}">
      <dsp:nvSpPr>
        <dsp:cNvPr id="0" name=""/>
        <dsp:cNvSpPr/>
      </dsp:nvSpPr>
      <dsp:spPr>
        <a:xfrm>
          <a:off x="0" y="870011"/>
          <a:ext cx="1141760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C77EAB-8C9C-48BC-AEFC-DF8033989BD4}">
      <dsp:nvSpPr>
        <dsp:cNvPr id="0" name=""/>
        <dsp:cNvSpPr/>
      </dsp:nvSpPr>
      <dsp:spPr>
        <a:xfrm>
          <a:off x="0" y="870011"/>
          <a:ext cx="11417605" cy="867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Stamped “approved” consent documents must be used for expedited and full board studies. Download the and use the stamped version when consenting participants.</a:t>
          </a:r>
        </a:p>
      </dsp:txBody>
      <dsp:txXfrm>
        <a:off x="0" y="870011"/>
        <a:ext cx="11417605" cy="867467"/>
      </dsp:txXfrm>
    </dsp:sp>
    <dsp:sp modelId="{DF2F2A12-6C9D-4D40-A344-EE3AF0D02216}">
      <dsp:nvSpPr>
        <dsp:cNvPr id="0" name=""/>
        <dsp:cNvSpPr/>
      </dsp:nvSpPr>
      <dsp:spPr>
        <a:xfrm>
          <a:off x="0" y="1737478"/>
          <a:ext cx="1141760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CBD9A2-C6C9-4F0B-B1E8-27D0C9E5DC54}">
      <dsp:nvSpPr>
        <dsp:cNvPr id="0" name=""/>
        <dsp:cNvSpPr/>
      </dsp:nvSpPr>
      <dsp:spPr>
        <a:xfrm>
          <a:off x="0" y="1737478"/>
          <a:ext cx="11417605" cy="867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Ensure the consent document is </a:t>
          </a:r>
          <a:r>
            <a:rPr lang="en-US" sz="2300" kern="1200" dirty="0">
              <a:hlinkClick xmlns:r="http://schemas.openxmlformats.org/officeDocument/2006/relationships" r:id="rId1"/>
            </a:rPr>
            <a:t>completed appropriately </a:t>
          </a:r>
          <a:r>
            <a:rPr lang="en-US" sz="2300" kern="1200" dirty="0"/>
            <a:t> by the participant (all signatures/dates/etc…).</a:t>
          </a:r>
        </a:p>
      </dsp:txBody>
      <dsp:txXfrm>
        <a:off x="0" y="1737478"/>
        <a:ext cx="11417605" cy="867467"/>
      </dsp:txXfrm>
    </dsp:sp>
    <dsp:sp modelId="{132C0452-E9FA-4D47-AABD-C7D48DB30A99}">
      <dsp:nvSpPr>
        <dsp:cNvPr id="0" name=""/>
        <dsp:cNvSpPr/>
      </dsp:nvSpPr>
      <dsp:spPr>
        <a:xfrm>
          <a:off x="0" y="2604945"/>
          <a:ext cx="1141760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234203-8B68-4A8B-95C6-D8A457B396E5}">
      <dsp:nvSpPr>
        <dsp:cNvPr id="0" name=""/>
        <dsp:cNvSpPr/>
      </dsp:nvSpPr>
      <dsp:spPr>
        <a:xfrm>
          <a:off x="0" y="2604946"/>
          <a:ext cx="11417605" cy="867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dirty="0"/>
            <a:t>Obtain permission from any facility you plan to conduct research in.</a:t>
          </a:r>
        </a:p>
      </dsp:txBody>
      <dsp:txXfrm>
        <a:off x="0" y="2604946"/>
        <a:ext cx="11417605" cy="867467"/>
      </dsp:txXfrm>
    </dsp:sp>
    <dsp:sp modelId="{BC6298AB-698C-4FA0-AD62-1C0EB67531CA}">
      <dsp:nvSpPr>
        <dsp:cNvPr id="0" name=""/>
        <dsp:cNvSpPr/>
      </dsp:nvSpPr>
      <dsp:spPr>
        <a:xfrm>
          <a:off x="0" y="3472413"/>
          <a:ext cx="1141760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4B601F-0128-4EF0-AF15-FF2391A3FACD}">
      <dsp:nvSpPr>
        <dsp:cNvPr id="0" name=""/>
        <dsp:cNvSpPr/>
      </dsp:nvSpPr>
      <dsp:spPr>
        <a:xfrm>
          <a:off x="0" y="3472413"/>
          <a:ext cx="11417605" cy="867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Store data and documents according to UofL </a:t>
          </a:r>
          <a:r>
            <a:rPr lang="en-US" sz="2300" kern="1200" dirty="0">
              <a:hlinkClick xmlns:r="http://schemas.openxmlformats.org/officeDocument/2006/relationships" r:id="rId2"/>
            </a:rPr>
            <a:t>information security </a:t>
          </a:r>
          <a:r>
            <a:rPr lang="en-US" sz="2300" kern="1200" dirty="0"/>
            <a:t>and data </a:t>
          </a:r>
          <a:r>
            <a:rPr lang="en-US" sz="2300" kern="1200" dirty="0">
              <a:hlinkClick xmlns:r="http://schemas.openxmlformats.org/officeDocument/2006/relationships" r:id="rId3"/>
            </a:rPr>
            <a:t>retention policies</a:t>
          </a:r>
          <a:r>
            <a:rPr lang="en-US" sz="2300" kern="1200" dirty="0"/>
            <a:t>.</a:t>
          </a:r>
        </a:p>
      </dsp:txBody>
      <dsp:txXfrm>
        <a:off x="0" y="3472413"/>
        <a:ext cx="11417605" cy="867467"/>
      </dsp:txXfrm>
    </dsp:sp>
    <dsp:sp modelId="{2404EE45-F6F3-46EF-8424-93C2D5F40E4D}">
      <dsp:nvSpPr>
        <dsp:cNvPr id="0" name=""/>
        <dsp:cNvSpPr/>
      </dsp:nvSpPr>
      <dsp:spPr>
        <a:xfrm>
          <a:off x="0" y="4339880"/>
          <a:ext cx="1141760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318E5B-183A-4482-A3CA-97CB634D763A}">
      <dsp:nvSpPr>
        <dsp:cNvPr id="0" name=""/>
        <dsp:cNvSpPr/>
      </dsp:nvSpPr>
      <dsp:spPr>
        <a:xfrm>
          <a:off x="0" y="4339880"/>
          <a:ext cx="11417605" cy="867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Be familiar with the IRBs </a:t>
          </a:r>
          <a:r>
            <a:rPr lang="en-US" sz="2300" kern="1200" dirty="0">
              <a:hlinkClick xmlns:r="http://schemas.openxmlformats.org/officeDocument/2006/relationships" r:id="rId4"/>
            </a:rPr>
            <a:t>amendment process</a:t>
          </a:r>
          <a:r>
            <a:rPr lang="en-US" sz="2300" kern="1200" dirty="0"/>
            <a:t>, </a:t>
          </a:r>
          <a:r>
            <a:rPr lang="en-US" sz="2300" kern="1200" dirty="0">
              <a:hlinkClick xmlns:r="http://schemas.openxmlformats.org/officeDocument/2006/relationships" r:id="rId5"/>
            </a:rPr>
            <a:t>continuation review requirements</a:t>
          </a:r>
          <a:r>
            <a:rPr lang="en-US" sz="2300" kern="1200" dirty="0"/>
            <a:t>, </a:t>
          </a:r>
          <a:r>
            <a:rPr lang="en-US" sz="2300" kern="1200" dirty="0">
              <a:hlinkClick xmlns:r="http://schemas.openxmlformats.org/officeDocument/2006/relationships" r:id="rId6"/>
            </a:rPr>
            <a:t>reportable events</a:t>
          </a:r>
          <a:r>
            <a:rPr lang="en-US" sz="2300" kern="1200" dirty="0"/>
            <a:t>, and </a:t>
          </a:r>
          <a:r>
            <a:rPr lang="en-US" sz="2300" kern="1200" dirty="0">
              <a:hlinkClick xmlns:r="http://schemas.openxmlformats.org/officeDocument/2006/relationships" r:id="rId7"/>
            </a:rPr>
            <a:t>study closure process</a:t>
          </a:r>
          <a:r>
            <a:rPr lang="en-US" sz="2300" kern="1200" dirty="0"/>
            <a:t>.</a:t>
          </a:r>
        </a:p>
      </dsp:txBody>
      <dsp:txXfrm>
        <a:off x="0" y="4339880"/>
        <a:ext cx="11417605" cy="86746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17E65A-EEA3-7B4C-8026-A955193CC2BE}">
      <dsp:nvSpPr>
        <dsp:cNvPr id="0" name=""/>
        <dsp:cNvSpPr/>
      </dsp:nvSpPr>
      <dsp:spPr>
        <a:xfrm>
          <a:off x="0" y="467950"/>
          <a:ext cx="6735443" cy="147186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iRIS Login for IRB submission: </a:t>
          </a:r>
          <a:r>
            <a:rPr lang="en-US" sz="3700" kern="1200"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https://iris.Louisville.edu</a:t>
          </a:r>
          <a:endParaRPr lang="en-US" sz="3700" kern="1200" dirty="0">
            <a:solidFill>
              <a:schemeClr val="tx1"/>
            </a:solidFill>
          </a:endParaRPr>
        </a:p>
      </dsp:txBody>
      <dsp:txXfrm>
        <a:off x="71850" y="539800"/>
        <a:ext cx="6591743" cy="1328160"/>
      </dsp:txXfrm>
    </dsp:sp>
    <dsp:sp modelId="{E2AED4F7-7885-E643-9752-8623417189CF}">
      <dsp:nvSpPr>
        <dsp:cNvPr id="0" name=""/>
        <dsp:cNvSpPr/>
      </dsp:nvSpPr>
      <dsp:spPr>
        <a:xfrm>
          <a:off x="0" y="2046370"/>
          <a:ext cx="6735443" cy="1471860"/>
        </a:xfrm>
        <a:prstGeom prst="roundRect">
          <a:avLst/>
        </a:prstGeom>
        <a:solidFill>
          <a:schemeClr val="accent5">
            <a:hueOff val="-6076075"/>
            <a:satOff val="-413"/>
            <a:lumOff val="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HSPPO Website Homepage: </a:t>
          </a:r>
          <a:r>
            <a:rPr lang="en-US" sz="3700" kern="1200" dirty="0">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https://UofL.me/irb</a:t>
          </a:r>
          <a:r>
            <a:rPr lang="en-US" sz="3700" kern="1200" dirty="0">
              <a:solidFill>
                <a:schemeClr val="tx1"/>
              </a:solidFill>
            </a:rPr>
            <a:t> </a:t>
          </a:r>
        </a:p>
      </dsp:txBody>
      <dsp:txXfrm>
        <a:off x="71850" y="2118220"/>
        <a:ext cx="6591743" cy="1328160"/>
      </dsp:txXfrm>
    </dsp:sp>
    <dsp:sp modelId="{6C65673B-033E-0448-9EE1-7808E95CDDB3}">
      <dsp:nvSpPr>
        <dsp:cNvPr id="0" name=""/>
        <dsp:cNvSpPr/>
      </dsp:nvSpPr>
      <dsp:spPr>
        <a:xfrm>
          <a:off x="0" y="3624791"/>
          <a:ext cx="6735443" cy="1471860"/>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HSPPO Service Email Account: </a:t>
          </a:r>
          <a:r>
            <a:rPr lang="en-US" sz="3700" kern="1200" dirty="0">
              <a:solidFill>
                <a:schemeClr val="tx1"/>
              </a:solidFill>
              <a:hlinkClick xmlns:r="http://schemas.openxmlformats.org/officeDocument/2006/relationships" r:id="rId3">
                <a:extLst>
                  <a:ext uri="{A12FA001-AC4F-418D-AE19-62706E023703}">
                    <ahyp:hlinkClr xmlns:ahyp="http://schemas.microsoft.com/office/drawing/2018/hyperlinkcolor" val="tx"/>
                  </a:ext>
                </a:extLst>
              </a:hlinkClick>
            </a:rPr>
            <a:t>hsppofc@louisville.edu</a:t>
          </a:r>
          <a:r>
            <a:rPr lang="en-US" sz="3700" kern="1200" dirty="0">
              <a:solidFill>
                <a:schemeClr val="tx1"/>
              </a:solidFill>
            </a:rPr>
            <a:t> </a:t>
          </a:r>
        </a:p>
      </dsp:txBody>
      <dsp:txXfrm>
        <a:off x="71850" y="3696641"/>
        <a:ext cx="6591743" cy="13281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6E36B0-25D6-B043-84DA-4A173BC9743A}">
      <dsp:nvSpPr>
        <dsp:cNvPr id="0" name=""/>
        <dsp:cNvSpPr/>
      </dsp:nvSpPr>
      <dsp:spPr>
        <a:xfrm>
          <a:off x="0" y="13522"/>
          <a:ext cx="7371567" cy="63882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Feasibility analysis</a:t>
          </a:r>
        </a:p>
      </dsp:txBody>
      <dsp:txXfrm>
        <a:off x="31185" y="44707"/>
        <a:ext cx="7309197" cy="576450"/>
      </dsp:txXfrm>
    </dsp:sp>
    <dsp:sp modelId="{EC0BD8E0-1D02-FA43-8C4C-48E36DD2DAF7}">
      <dsp:nvSpPr>
        <dsp:cNvPr id="0" name=""/>
        <dsp:cNvSpPr/>
      </dsp:nvSpPr>
      <dsp:spPr>
        <a:xfrm>
          <a:off x="0" y="727222"/>
          <a:ext cx="7371567" cy="638820"/>
        </a:xfrm>
        <a:prstGeom prst="roundRect">
          <a:avLst/>
        </a:prstGeom>
        <a:gradFill rotWithShape="0">
          <a:gsLst>
            <a:gs pos="0">
              <a:schemeClr val="accent5">
                <a:hueOff val="-1736021"/>
                <a:satOff val="-118"/>
                <a:lumOff val="280"/>
                <a:alphaOff val="0"/>
                <a:satMod val="103000"/>
                <a:lumMod val="102000"/>
                <a:tint val="94000"/>
              </a:schemeClr>
            </a:gs>
            <a:gs pos="50000">
              <a:schemeClr val="accent5">
                <a:hueOff val="-1736021"/>
                <a:satOff val="-118"/>
                <a:lumOff val="280"/>
                <a:alphaOff val="0"/>
                <a:satMod val="110000"/>
                <a:lumMod val="100000"/>
                <a:shade val="100000"/>
              </a:schemeClr>
            </a:gs>
            <a:gs pos="100000">
              <a:schemeClr val="accent5">
                <a:hueOff val="-1736021"/>
                <a:satOff val="-118"/>
                <a:lumOff val="28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Budget development</a:t>
          </a:r>
        </a:p>
      </dsp:txBody>
      <dsp:txXfrm>
        <a:off x="31185" y="758407"/>
        <a:ext cx="7309197" cy="576450"/>
      </dsp:txXfrm>
    </dsp:sp>
    <dsp:sp modelId="{F30A4D1D-44C7-014E-B6D8-BE196BEB1D4B}">
      <dsp:nvSpPr>
        <dsp:cNvPr id="0" name=""/>
        <dsp:cNvSpPr/>
      </dsp:nvSpPr>
      <dsp:spPr>
        <a:xfrm>
          <a:off x="0" y="1440922"/>
          <a:ext cx="7371567" cy="638820"/>
        </a:xfrm>
        <a:prstGeom prst="roundRect">
          <a:avLst/>
        </a:prstGeom>
        <a:gradFill rotWithShape="0">
          <a:gsLst>
            <a:gs pos="0">
              <a:schemeClr val="accent5">
                <a:hueOff val="-3472043"/>
                <a:satOff val="-236"/>
                <a:lumOff val="560"/>
                <a:alphaOff val="0"/>
                <a:satMod val="103000"/>
                <a:lumMod val="102000"/>
                <a:tint val="94000"/>
              </a:schemeClr>
            </a:gs>
            <a:gs pos="50000">
              <a:schemeClr val="accent5">
                <a:hueOff val="-3472043"/>
                <a:satOff val="-236"/>
                <a:lumOff val="560"/>
                <a:alphaOff val="0"/>
                <a:satMod val="110000"/>
                <a:lumMod val="100000"/>
                <a:shade val="100000"/>
              </a:schemeClr>
            </a:gs>
            <a:gs pos="100000">
              <a:schemeClr val="accent5">
                <a:hueOff val="-3472043"/>
                <a:satOff val="-236"/>
                <a:lumOff val="56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Coverage analysis</a:t>
          </a:r>
        </a:p>
      </dsp:txBody>
      <dsp:txXfrm>
        <a:off x="31185" y="1472107"/>
        <a:ext cx="7309197" cy="576450"/>
      </dsp:txXfrm>
    </dsp:sp>
    <dsp:sp modelId="{8C96B8C4-42AE-0042-9756-BF291B6C949C}">
      <dsp:nvSpPr>
        <dsp:cNvPr id="0" name=""/>
        <dsp:cNvSpPr/>
      </dsp:nvSpPr>
      <dsp:spPr>
        <a:xfrm>
          <a:off x="0" y="2154622"/>
          <a:ext cx="7371567" cy="638820"/>
        </a:xfrm>
        <a:prstGeom prst="roundRect">
          <a:avLst/>
        </a:prstGeom>
        <a:gradFill rotWithShape="0">
          <a:gsLst>
            <a:gs pos="0">
              <a:schemeClr val="accent5">
                <a:hueOff val="-5208064"/>
                <a:satOff val="-354"/>
                <a:lumOff val="840"/>
                <a:alphaOff val="0"/>
                <a:satMod val="103000"/>
                <a:lumMod val="102000"/>
                <a:tint val="94000"/>
              </a:schemeClr>
            </a:gs>
            <a:gs pos="50000">
              <a:schemeClr val="accent5">
                <a:hueOff val="-5208064"/>
                <a:satOff val="-354"/>
                <a:lumOff val="840"/>
                <a:alphaOff val="0"/>
                <a:satMod val="110000"/>
                <a:lumMod val="100000"/>
                <a:shade val="100000"/>
              </a:schemeClr>
            </a:gs>
            <a:gs pos="100000">
              <a:schemeClr val="accent5">
                <a:hueOff val="-5208064"/>
                <a:satOff val="-354"/>
                <a:lumOff val="84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Billing compliance planning and oversight</a:t>
          </a:r>
        </a:p>
      </dsp:txBody>
      <dsp:txXfrm>
        <a:off x="31185" y="2185807"/>
        <a:ext cx="7309197" cy="576450"/>
      </dsp:txXfrm>
    </dsp:sp>
    <dsp:sp modelId="{2A668D71-8CF4-8F47-9F6E-E90418E228ED}">
      <dsp:nvSpPr>
        <dsp:cNvPr id="0" name=""/>
        <dsp:cNvSpPr/>
      </dsp:nvSpPr>
      <dsp:spPr>
        <a:xfrm>
          <a:off x="0" y="2868322"/>
          <a:ext cx="7371567" cy="638820"/>
        </a:xfrm>
        <a:prstGeom prst="roundRect">
          <a:avLst/>
        </a:prstGeom>
        <a:gradFill rotWithShape="0">
          <a:gsLst>
            <a:gs pos="0">
              <a:schemeClr val="accent5">
                <a:hueOff val="-6944086"/>
                <a:satOff val="-472"/>
                <a:lumOff val="1121"/>
                <a:alphaOff val="0"/>
                <a:satMod val="103000"/>
                <a:lumMod val="102000"/>
                <a:tint val="94000"/>
              </a:schemeClr>
            </a:gs>
            <a:gs pos="50000">
              <a:schemeClr val="accent5">
                <a:hueOff val="-6944086"/>
                <a:satOff val="-472"/>
                <a:lumOff val="1121"/>
                <a:alphaOff val="0"/>
                <a:satMod val="110000"/>
                <a:lumMod val="100000"/>
                <a:shade val="100000"/>
              </a:schemeClr>
            </a:gs>
            <a:gs pos="100000">
              <a:schemeClr val="accent5">
                <a:hueOff val="-6944086"/>
                <a:satOff val="-472"/>
                <a:lumOff val="112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Budget negotiation</a:t>
          </a:r>
        </a:p>
      </dsp:txBody>
      <dsp:txXfrm>
        <a:off x="31185" y="2899507"/>
        <a:ext cx="7309197" cy="576450"/>
      </dsp:txXfrm>
    </dsp:sp>
    <dsp:sp modelId="{BB770C73-551F-004E-88AE-27DD728EB0A6}">
      <dsp:nvSpPr>
        <dsp:cNvPr id="0" name=""/>
        <dsp:cNvSpPr/>
      </dsp:nvSpPr>
      <dsp:spPr>
        <a:xfrm>
          <a:off x="0" y="3582022"/>
          <a:ext cx="7371567" cy="638820"/>
        </a:xfrm>
        <a:prstGeom prst="roundRect">
          <a:avLst/>
        </a:prstGeom>
        <a:gradFill rotWithShape="0">
          <a:gsLst>
            <a:gs pos="0">
              <a:schemeClr val="accent5">
                <a:hueOff val="-8680107"/>
                <a:satOff val="-590"/>
                <a:lumOff val="1401"/>
                <a:alphaOff val="0"/>
                <a:satMod val="103000"/>
                <a:lumMod val="102000"/>
                <a:tint val="94000"/>
              </a:schemeClr>
            </a:gs>
            <a:gs pos="50000">
              <a:schemeClr val="accent5">
                <a:hueOff val="-8680107"/>
                <a:satOff val="-590"/>
                <a:lumOff val="1401"/>
                <a:alphaOff val="0"/>
                <a:satMod val="110000"/>
                <a:lumMod val="100000"/>
                <a:shade val="100000"/>
              </a:schemeClr>
            </a:gs>
            <a:gs pos="100000">
              <a:schemeClr val="accent5">
                <a:hueOff val="-8680107"/>
                <a:satOff val="-590"/>
                <a:lumOff val="140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Contract submission</a:t>
          </a:r>
        </a:p>
      </dsp:txBody>
      <dsp:txXfrm>
        <a:off x="31185" y="3613207"/>
        <a:ext cx="7309197" cy="576450"/>
      </dsp:txXfrm>
    </dsp:sp>
    <dsp:sp modelId="{0B619D93-8861-B14B-BEE2-CE6903AA18A3}">
      <dsp:nvSpPr>
        <dsp:cNvPr id="0" name=""/>
        <dsp:cNvSpPr/>
      </dsp:nvSpPr>
      <dsp:spPr>
        <a:xfrm>
          <a:off x="0" y="4295722"/>
          <a:ext cx="7371567" cy="638820"/>
        </a:xfrm>
        <a:prstGeom prst="roundRect">
          <a:avLst/>
        </a:prstGeom>
        <a:gradFill rotWithShape="0">
          <a:gsLst>
            <a:gs pos="0">
              <a:schemeClr val="accent5">
                <a:hueOff val="-10416129"/>
                <a:satOff val="-708"/>
                <a:lumOff val="1681"/>
                <a:alphaOff val="0"/>
                <a:satMod val="103000"/>
                <a:lumMod val="102000"/>
                <a:tint val="94000"/>
              </a:schemeClr>
            </a:gs>
            <a:gs pos="50000">
              <a:schemeClr val="accent5">
                <a:hueOff val="-10416129"/>
                <a:satOff val="-708"/>
                <a:lumOff val="1681"/>
                <a:alphaOff val="0"/>
                <a:satMod val="110000"/>
                <a:lumMod val="100000"/>
                <a:shade val="100000"/>
              </a:schemeClr>
            </a:gs>
            <a:gs pos="100000">
              <a:schemeClr val="accent5">
                <a:hueOff val="-10416129"/>
                <a:satOff val="-708"/>
                <a:lumOff val="16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Post-award account management</a:t>
          </a:r>
        </a:p>
      </dsp:txBody>
      <dsp:txXfrm>
        <a:off x="31185" y="4326907"/>
        <a:ext cx="7309197" cy="576450"/>
      </dsp:txXfrm>
    </dsp:sp>
    <dsp:sp modelId="{72E92595-8C27-BB4D-9FF2-6FE6E6707D6D}">
      <dsp:nvSpPr>
        <dsp:cNvPr id="0" name=""/>
        <dsp:cNvSpPr/>
      </dsp:nvSpPr>
      <dsp:spPr>
        <a:xfrm>
          <a:off x="0" y="5009422"/>
          <a:ext cx="7371567" cy="638820"/>
        </a:xfrm>
        <a:prstGeom prst="round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Reporting</a:t>
          </a:r>
        </a:p>
      </dsp:txBody>
      <dsp:txXfrm>
        <a:off x="31185" y="5040607"/>
        <a:ext cx="7309197" cy="5764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C8C9B0-7823-9449-BEA8-7E1F493469A4}">
      <dsp:nvSpPr>
        <dsp:cNvPr id="0" name=""/>
        <dsp:cNvSpPr/>
      </dsp:nvSpPr>
      <dsp:spPr>
        <a:xfrm>
          <a:off x="0" y="57515"/>
          <a:ext cx="8351479" cy="737099"/>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Institutional Review Board submission</a:t>
          </a:r>
        </a:p>
      </dsp:txBody>
      <dsp:txXfrm>
        <a:off x="35982" y="93497"/>
        <a:ext cx="8279515" cy="665135"/>
      </dsp:txXfrm>
    </dsp:sp>
    <dsp:sp modelId="{F597E570-7C47-564B-83B7-79113A84515E}">
      <dsp:nvSpPr>
        <dsp:cNvPr id="0" name=""/>
        <dsp:cNvSpPr/>
      </dsp:nvSpPr>
      <dsp:spPr>
        <a:xfrm>
          <a:off x="0" y="881015"/>
          <a:ext cx="8351479" cy="737099"/>
        </a:xfrm>
        <a:prstGeom prst="roundRect">
          <a:avLst/>
        </a:prstGeom>
        <a:gradFill rotWithShape="0">
          <a:gsLst>
            <a:gs pos="0">
              <a:schemeClr val="accent2">
                <a:hueOff val="1073936"/>
                <a:satOff val="-3082"/>
                <a:lumOff val="-4935"/>
                <a:alphaOff val="0"/>
                <a:satMod val="103000"/>
                <a:lumMod val="102000"/>
                <a:tint val="94000"/>
              </a:schemeClr>
            </a:gs>
            <a:gs pos="50000">
              <a:schemeClr val="accent2">
                <a:hueOff val="1073936"/>
                <a:satOff val="-3082"/>
                <a:lumOff val="-4935"/>
                <a:alphaOff val="0"/>
                <a:satMod val="110000"/>
                <a:lumMod val="100000"/>
                <a:shade val="100000"/>
              </a:schemeClr>
            </a:gs>
            <a:gs pos="100000">
              <a:schemeClr val="accent2">
                <a:hueOff val="1073936"/>
                <a:satOff val="-3082"/>
                <a:lumOff val="-493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Development of Essential documents</a:t>
          </a:r>
        </a:p>
      </dsp:txBody>
      <dsp:txXfrm>
        <a:off x="35982" y="916997"/>
        <a:ext cx="8279515" cy="665135"/>
      </dsp:txXfrm>
    </dsp:sp>
    <dsp:sp modelId="{46BA3902-3B57-B646-B55E-C9462A865374}">
      <dsp:nvSpPr>
        <dsp:cNvPr id="0" name=""/>
        <dsp:cNvSpPr/>
      </dsp:nvSpPr>
      <dsp:spPr>
        <a:xfrm>
          <a:off x="0" y="1704515"/>
          <a:ext cx="8351479" cy="737099"/>
        </a:xfrm>
        <a:prstGeom prst="roundRect">
          <a:avLst/>
        </a:prstGeom>
        <a:gradFill rotWithShape="0">
          <a:gsLst>
            <a:gs pos="0">
              <a:schemeClr val="accent2">
                <a:hueOff val="2147871"/>
                <a:satOff val="-6164"/>
                <a:lumOff val="-9870"/>
                <a:alphaOff val="0"/>
                <a:satMod val="103000"/>
                <a:lumMod val="102000"/>
                <a:tint val="94000"/>
              </a:schemeClr>
            </a:gs>
            <a:gs pos="50000">
              <a:schemeClr val="accent2">
                <a:hueOff val="2147871"/>
                <a:satOff val="-6164"/>
                <a:lumOff val="-9870"/>
                <a:alphaOff val="0"/>
                <a:satMod val="110000"/>
                <a:lumMod val="100000"/>
                <a:shade val="100000"/>
              </a:schemeClr>
            </a:gs>
            <a:gs pos="100000">
              <a:schemeClr val="accent2">
                <a:hueOff val="2147871"/>
                <a:satOff val="-6164"/>
                <a:lumOff val="-987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Maintain Investigator Site file</a:t>
          </a:r>
        </a:p>
      </dsp:txBody>
      <dsp:txXfrm>
        <a:off x="35982" y="1740497"/>
        <a:ext cx="8279515" cy="665135"/>
      </dsp:txXfrm>
    </dsp:sp>
    <dsp:sp modelId="{5C94053A-4EA3-DE4B-8780-34A918E6B827}">
      <dsp:nvSpPr>
        <dsp:cNvPr id="0" name=""/>
        <dsp:cNvSpPr/>
      </dsp:nvSpPr>
      <dsp:spPr>
        <a:xfrm>
          <a:off x="0" y="2528015"/>
          <a:ext cx="8351479" cy="737099"/>
        </a:xfrm>
        <a:prstGeom prst="roundRect">
          <a:avLst/>
        </a:prstGeom>
        <a:gradFill rotWithShape="0">
          <a:gsLst>
            <a:gs pos="0">
              <a:schemeClr val="accent2">
                <a:hueOff val="3221807"/>
                <a:satOff val="-9246"/>
                <a:lumOff val="-14805"/>
                <a:alphaOff val="0"/>
                <a:satMod val="103000"/>
                <a:lumMod val="102000"/>
                <a:tint val="94000"/>
              </a:schemeClr>
            </a:gs>
            <a:gs pos="50000">
              <a:schemeClr val="accent2">
                <a:hueOff val="3221807"/>
                <a:satOff val="-9246"/>
                <a:lumOff val="-14805"/>
                <a:alphaOff val="0"/>
                <a:satMod val="110000"/>
                <a:lumMod val="100000"/>
                <a:shade val="100000"/>
              </a:schemeClr>
            </a:gs>
            <a:gs pos="100000">
              <a:schemeClr val="accent2">
                <a:hueOff val="3221807"/>
                <a:satOff val="-9246"/>
                <a:lumOff val="-1480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Data monitoring and management</a:t>
          </a:r>
        </a:p>
      </dsp:txBody>
      <dsp:txXfrm>
        <a:off x="35982" y="2563997"/>
        <a:ext cx="8279515" cy="665135"/>
      </dsp:txXfrm>
    </dsp:sp>
    <dsp:sp modelId="{F442DBA5-7352-E04C-998B-88CF62ABCD8B}">
      <dsp:nvSpPr>
        <dsp:cNvPr id="0" name=""/>
        <dsp:cNvSpPr/>
      </dsp:nvSpPr>
      <dsp:spPr>
        <a:xfrm>
          <a:off x="0" y="3351515"/>
          <a:ext cx="8351479" cy="737099"/>
        </a:xfrm>
        <a:prstGeom prst="roundRect">
          <a:avLst/>
        </a:prstGeom>
        <a:gradFill rotWithShape="0">
          <a:gsLst>
            <a:gs pos="0">
              <a:schemeClr val="accent2">
                <a:hueOff val="4295743"/>
                <a:satOff val="-12329"/>
                <a:lumOff val="-19739"/>
                <a:alphaOff val="0"/>
                <a:satMod val="103000"/>
                <a:lumMod val="102000"/>
                <a:tint val="94000"/>
              </a:schemeClr>
            </a:gs>
            <a:gs pos="50000">
              <a:schemeClr val="accent2">
                <a:hueOff val="4295743"/>
                <a:satOff val="-12329"/>
                <a:lumOff val="-19739"/>
                <a:alphaOff val="0"/>
                <a:satMod val="110000"/>
                <a:lumMod val="100000"/>
                <a:shade val="100000"/>
              </a:schemeClr>
            </a:gs>
            <a:gs pos="100000">
              <a:schemeClr val="accent2">
                <a:hueOff val="4295743"/>
                <a:satOff val="-12329"/>
                <a:lumOff val="-1973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Audit support</a:t>
          </a:r>
        </a:p>
      </dsp:txBody>
      <dsp:txXfrm>
        <a:off x="35982" y="3387497"/>
        <a:ext cx="8279515" cy="665135"/>
      </dsp:txXfrm>
    </dsp:sp>
    <dsp:sp modelId="{7A312523-1A51-AE4E-B46B-058B55472581}">
      <dsp:nvSpPr>
        <dsp:cNvPr id="0" name=""/>
        <dsp:cNvSpPr/>
      </dsp:nvSpPr>
      <dsp:spPr>
        <a:xfrm>
          <a:off x="0" y="4175015"/>
          <a:ext cx="8351479" cy="737099"/>
        </a:xfrm>
        <a:prstGeom prst="roundRect">
          <a:avLst/>
        </a:prstGeom>
        <a:gradFill rotWithShape="0">
          <a:gsLst>
            <a:gs pos="0">
              <a:schemeClr val="accent2">
                <a:hueOff val="5369678"/>
                <a:satOff val="-15411"/>
                <a:lumOff val="-24674"/>
                <a:alphaOff val="0"/>
                <a:satMod val="103000"/>
                <a:lumMod val="102000"/>
                <a:tint val="94000"/>
              </a:schemeClr>
            </a:gs>
            <a:gs pos="50000">
              <a:schemeClr val="accent2">
                <a:hueOff val="5369678"/>
                <a:satOff val="-15411"/>
                <a:lumOff val="-24674"/>
                <a:alphaOff val="0"/>
                <a:satMod val="110000"/>
                <a:lumMod val="100000"/>
                <a:shade val="100000"/>
              </a:schemeClr>
            </a:gs>
            <a:gs pos="100000">
              <a:schemeClr val="accent2">
                <a:hueOff val="5369678"/>
                <a:satOff val="-15411"/>
                <a:lumOff val="-2467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Remote monitoring</a:t>
          </a:r>
        </a:p>
      </dsp:txBody>
      <dsp:txXfrm>
        <a:off x="35982" y="4210997"/>
        <a:ext cx="8279515" cy="665135"/>
      </dsp:txXfrm>
    </dsp:sp>
    <dsp:sp modelId="{27D140F0-4A6A-034E-84FA-4C74247FFA38}">
      <dsp:nvSpPr>
        <dsp:cNvPr id="0" name=""/>
        <dsp:cNvSpPr/>
      </dsp:nvSpPr>
      <dsp:spPr>
        <a:xfrm>
          <a:off x="0" y="4998515"/>
          <a:ext cx="8351479" cy="737099"/>
        </a:xfrm>
        <a:prstGeom prst="roundRec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eConsent</a:t>
          </a:r>
        </a:p>
      </dsp:txBody>
      <dsp:txXfrm>
        <a:off x="35982" y="5034497"/>
        <a:ext cx="8279515" cy="66513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3AFD2C-CCBB-F74C-AAF9-0CEECBEBB1C9}">
      <dsp:nvSpPr>
        <dsp:cNvPr id="0" name=""/>
        <dsp:cNvSpPr/>
      </dsp:nvSpPr>
      <dsp:spPr>
        <a:xfrm>
          <a:off x="3442" y="322398"/>
          <a:ext cx="2730820" cy="163849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Sponsor visit coordination</a:t>
          </a:r>
        </a:p>
      </dsp:txBody>
      <dsp:txXfrm>
        <a:off x="3442" y="322398"/>
        <a:ext cx="2730820" cy="1638492"/>
      </dsp:txXfrm>
    </dsp:sp>
    <dsp:sp modelId="{FFF6B6D0-C8B6-5849-AD38-473CA4517662}">
      <dsp:nvSpPr>
        <dsp:cNvPr id="0" name=""/>
        <dsp:cNvSpPr/>
      </dsp:nvSpPr>
      <dsp:spPr>
        <a:xfrm>
          <a:off x="3007344" y="322398"/>
          <a:ext cx="2730820" cy="1638492"/>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Source documentation obtention and creation</a:t>
          </a:r>
        </a:p>
      </dsp:txBody>
      <dsp:txXfrm>
        <a:off x="3007344" y="322398"/>
        <a:ext cx="2730820" cy="1638492"/>
      </dsp:txXfrm>
    </dsp:sp>
    <dsp:sp modelId="{67CBB7A0-237E-4E4F-BB70-E1A9F13158C6}">
      <dsp:nvSpPr>
        <dsp:cNvPr id="0" name=""/>
        <dsp:cNvSpPr/>
      </dsp:nvSpPr>
      <dsp:spPr>
        <a:xfrm>
          <a:off x="6011247" y="322398"/>
          <a:ext cx="2730820" cy="1638492"/>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Pre-screening, screening, recruitment, and scheduling study subjects</a:t>
          </a:r>
        </a:p>
      </dsp:txBody>
      <dsp:txXfrm>
        <a:off x="6011247" y="322398"/>
        <a:ext cx="2730820" cy="1638492"/>
      </dsp:txXfrm>
    </dsp:sp>
    <dsp:sp modelId="{93E15655-9DE6-214A-BCF7-DF7FCE8C8D2A}">
      <dsp:nvSpPr>
        <dsp:cNvPr id="0" name=""/>
        <dsp:cNvSpPr/>
      </dsp:nvSpPr>
      <dsp:spPr>
        <a:xfrm>
          <a:off x="9015150" y="322398"/>
          <a:ext cx="2730820" cy="1638492"/>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Subject participation and payment reporting</a:t>
          </a:r>
        </a:p>
      </dsp:txBody>
      <dsp:txXfrm>
        <a:off x="9015150" y="322398"/>
        <a:ext cx="2730820" cy="1638492"/>
      </dsp:txXfrm>
    </dsp:sp>
    <dsp:sp modelId="{7BF6CE8D-68F5-B94B-A1F4-B3A0CFAB554F}">
      <dsp:nvSpPr>
        <dsp:cNvPr id="0" name=""/>
        <dsp:cNvSpPr/>
      </dsp:nvSpPr>
      <dsp:spPr>
        <a:xfrm>
          <a:off x="3442" y="2233972"/>
          <a:ext cx="2730820" cy="1638492"/>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Study visit conduct and procedure coordination</a:t>
          </a:r>
        </a:p>
      </dsp:txBody>
      <dsp:txXfrm>
        <a:off x="3442" y="2233972"/>
        <a:ext cx="2730820" cy="1638492"/>
      </dsp:txXfrm>
    </dsp:sp>
    <dsp:sp modelId="{0F0F5254-DB12-D749-BF80-1A95F2A589AE}">
      <dsp:nvSpPr>
        <dsp:cNvPr id="0" name=""/>
        <dsp:cNvSpPr/>
      </dsp:nvSpPr>
      <dsp:spPr>
        <a:xfrm>
          <a:off x="3007344" y="2233972"/>
          <a:ext cx="2730820" cy="163849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Paper or electronic case report form (CRF) completion</a:t>
          </a:r>
        </a:p>
      </dsp:txBody>
      <dsp:txXfrm>
        <a:off x="3007344" y="2233972"/>
        <a:ext cx="2730820" cy="1638492"/>
      </dsp:txXfrm>
    </dsp:sp>
    <dsp:sp modelId="{9829D3C8-507A-9146-A091-09D782986047}">
      <dsp:nvSpPr>
        <dsp:cNvPr id="0" name=""/>
        <dsp:cNvSpPr/>
      </dsp:nvSpPr>
      <dsp:spPr>
        <a:xfrm>
          <a:off x="6011247" y="2233972"/>
          <a:ext cx="2730820" cy="1638492"/>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Drug/device accountability and administration</a:t>
          </a:r>
        </a:p>
      </dsp:txBody>
      <dsp:txXfrm>
        <a:off x="6011247" y="2233972"/>
        <a:ext cx="2730820" cy="1638492"/>
      </dsp:txXfrm>
    </dsp:sp>
    <dsp:sp modelId="{633CA8E8-B5B7-0843-AD32-FAB19B56934E}">
      <dsp:nvSpPr>
        <dsp:cNvPr id="0" name=""/>
        <dsp:cNvSpPr/>
      </dsp:nvSpPr>
      <dsp:spPr>
        <a:xfrm>
          <a:off x="9015150" y="2233972"/>
          <a:ext cx="2730820" cy="1638492"/>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Specimen Processing, packing, and shipping</a:t>
          </a:r>
        </a:p>
      </dsp:txBody>
      <dsp:txXfrm>
        <a:off x="9015150" y="2233972"/>
        <a:ext cx="2730820" cy="1638492"/>
      </dsp:txXfrm>
    </dsp:sp>
    <dsp:sp modelId="{CE047BB3-882F-E447-A7B8-F81E3BE0D9AF}">
      <dsp:nvSpPr>
        <dsp:cNvPr id="0" name=""/>
        <dsp:cNvSpPr/>
      </dsp:nvSpPr>
      <dsp:spPr>
        <a:xfrm>
          <a:off x="1505393" y="4145547"/>
          <a:ext cx="2730820" cy="1638492"/>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Clinic/hospital logistics, as needed</a:t>
          </a:r>
        </a:p>
      </dsp:txBody>
      <dsp:txXfrm>
        <a:off x="1505393" y="4145547"/>
        <a:ext cx="2730820" cy="1638492"/>
      </dsp:txXfrm>
    </dsp:sp>
    <dsp:sp modelId="{6777D2C2-49E2-6C40-8095-724F58A62E45}">
      <dsp:nvSpPr>
        <dsp:cNvPr id="0" name=""/>
        <dsp:cNvSpPr/>
      </dsp:nvSpPr>
      <dsp:spPr>
        <a:xfrm>
          <a:off x="4509296" y="4145547"/>
          <a:ext cx="2730820" cy="1638492"/>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Data query resolution</a:t>
          </a:r>
        </a:p>
      </dsp:txBody>
      <dsp:txXfrm>
        <a:off x="4509296" y="4145547"/>
        <a:ext cx="2730820" cy="1638492"/>
      </dsp:txXfrm>
    </dsp:sp>
    <dsp:sp modelId="{7D40BCB7-C033-A34B-A876-82B070DDE06E}">
      <dsp:nvSpPr>
        <dsp:cNvPr id="0" name=""/>
        <dsp:cNvSpPr/>
      </dsp:nvSpPr>
      <dsp:spPr>
        <a:xfrm>
          <a:off x="7513198" y="4145547"/>
          <a:ext cx="2730820" cy="163849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AE and SAE reporting</a:t>
          </a:r>
        </a:p>
      </dsp:txBody>
      <dsp:txXfrm>
        <a:off x="7513198" y="4145547"/>
        <a:ext cx="2730820" cy="163849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C8A916-AEA5-CD45-BE8D-AEBEB52A44A7}">
      <dsp:nvSpPr>
        <dsp:cNvPr id="0" name=""/>
        <dsp:cNvSpPr/>
      </dsp:nvSpPr>
      <dsp:spPr>
        <a:xfrm>
          <a:off x="0" y="40146"/>
          <a:ext cx="10427918" cy="18298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US" sz="4600" kern="1200" dirty="0"/>
            <a:t>U of L HCOC , 401 E. Chestnut St., Suite 460</a:t>
          </a:r>
        </a:p>
      </dsp:txBody>
      <dsp:txXfrm>
        <a:off x="89327" y="129473"/>
        <a:ext cx="10249264" cy="1651226"/>
      </dsp:txXfrm>
    </dsp:sp>
    <dsp:sp modelId="{A1E28E7B-550B-1D49-A089-88B7FB843A6D}">
      <dsp:nvSpPr>
        <dsp:cNvPr id="0" name=""/>
        <dsp:cNvSpPr/>
      </dsp:nvSpPr>
      <dsp:spPr>
        <a:xfrm>
          <a:off x="0" y="2002506"/>
          <a:ext cx="10427918" cy="1829880"/>
        </a:xfrm>
        <a:prstGeom prst="roundRect">
          <a:avLst/>
        </a:prstGeom>
        <a:gradFill rotWithShape="0">
          <a:gsLst>
            <a:gs pos="0">
              <a:schemeClr val="accent2">
                <a:hueOff val="3221807"/>
                <a:satOff val="-9246"/>
                <a:lumOff val="-14805"/>
                <a:alphaOff val="0"/>
                <a:satMod val="103000"/>
                <a:lumMod val="102000"/>
                <a:tint val="94000"/>
              </a:schemeClr>
            </a:gs>
            <a:gs pos="50000">
              <a:schemeClr val="accent2">
                <a:hueOff val="3221807"/>
                <a:satOff val="-9246"/>
                <a:lumOff val="-14805"/>
                <a:alphaOff val="0"/>
                <a:satMod val="110000"/>
                <a:lumMod val="100000"/>
                <a:shade val="100000"/>
              </a:schemeClr>
            </a:gs>
            <a:gs pos="100000">
              <a:schemeClr val="accent2">
                <a:hueOff val="3221807"/>
                <a:satOff val="-9246"/>
                <a:lumOff val="-1480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US" sz="4600" kern="1200" dirty="0"/>
            <a:t>MedCenter One, 501 E. Broadway, Suite 210</a:t>
          </a:r>
        </a:p>
      </dsp:txBody>
      <dsp:txXfrm>
        <a:off x="89327" y="2091833"/>
        <a:ext cx="10249264" cy="1651226"/>
      </dsp:txXfrm>
    </dsp:sp>
    <dsp:sp modelId="{5A78CC8F-926B-7448-A777-4523DDED64E9}">
      <dsp:nvSpPr>
        <dsp:cNvPr id="0" name=""/>
        <dsp:cNvSpPr/>
      </dsp:nvSpPr>
      <dsp:spPr>
        <a:xfrm>
          <a:off x="0" y="3964866"/>
          <a:ext cx="10427918" cy="1829880"/>
        </a:xfrm>
        <a:prstGeom prst="roundRec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US" sz="4600" kern="1200" dirty="0"/>
            <a:t>Jewish Hospital, Rudd Heart and Lung, Suite 1103</a:t>
          </a:r>
        </a:p>
      </dsp:txBody>
      <dsp:txXfrm>
        <a:off x="89327" y="4054193"/>
        <a:ext cx="10249264" cy="165122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617E00-482E-7C4E-8CB2-69D60DCA48C7}" type="datetimeFigureOut">
              <a:rPr lang="en-US" smtClean="0"/>
              <a:t>2/21/24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468E4C-2DDD-6A45-93EB-4A67F88901FF}" type="slidenum">
              <a:rPr lang="en-US" smtClean="0"/>
              <a:t>‹#›</a:t>
            </a:fld>
            <a:endParaRPr lang="en-US" dirty="0"/>
          </a:p>
        </p:txBody>
      </p:sp>
    </p:spTree>
    <p:extLst>
      <p:ext uri="{BB962C8B-B14F-4D97-AF65-F5344CB8AC3E}">
        <p14:creationId xmlns:p14="http://schemas.microsoft.com/office/powerpoint/2010/main" val="777969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and thank you for joining me today! The HSPPO provides administrative support to the UofL IRB. Today we are going to walk through what an IRB is, why it’s important, and how to submit a study for review. Let’s get started!</a:t>
            </a:r>
          </a:p>
        </p:txBody>
      </p:sp>
      <p:sp>
        <p:nvSpPr>
          <p:cNvPr id="4" name="Slide Number Placeholder 3"/>
          <p:cNvSpPr>
            <a:spLocks noGrp="1"/>
          </p:cNvSpPr>
          <p:nvPr>
            <p:ph type="sldNum" sz="quarter" idx="5"/>
          </p:nvPr>
        </p:nvSpPr>
        <p:spPr/>
        <p:txBody>
          <a:bodyPr/>
          <a:lstStyle/>
          <a:p>
            <a:fld id="{5EEF72E8-722E-499D-A5E1-B35DDB09CC8C}" type="slidenum">
              <a:rPr lang="en-US" smtClean="0"/>
              <a:t>13</a:t>
            </a:fld>
            <a:endParaRPr lang="en-US" dirty="0"/>
          </a:p>
        </p:txBody>
      </p:sp>
    </p:spTree>
    <p:extLst>
      <p:ext uri="{BB962C8B-B14F-4D97-AF65-F5344CB8AC3E}">
        <p14:creationId xmlns:p14="http://schemas.microsoft.com/office/powerpoint/2010/main" val="3278721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EF72E8-722E-499D-A5E1-B35DDB09CC8C}" type="slidenum">
              <a:rPr lang="en-US" smtClean="0"/>
              <a:t>24</a:t>
            </a:fld>
            <a:endParaRPr lang="en-US" dirty="0"/>
          </a:p>
        </p:txBody>
      </p:sp>
    </p:spTree>
    <p:extLst>
      <p:ext uri="{BB962C8B-B14F-4D97-AF65-F5344CB8AC3E}">
        <p14:creationId xmlns:p14="http://schemas.microsoft.com/office/powerpoint/2010/main" val="4225606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receive initial IRB approval, you are not finished with the IRB. In most cases, you are just beginning. Other types of submissions that are made to the IRB are outlined on this slide.</a:t>
            </a:r>
          </a:p>
        </p:txBody>
      </p:sp>
      <p:sp>
        <p:nvSpPr>
          <p:cNvPr id="4" name="Slide Number Placeholder 3"/>
          <p:cNvSpPr>
            <a:spLocks noGrp="1"/>
          </p:cNvSpPr>
          <p:nvPr>
            <p:ph type="sldNum" sz="quarter" idx="5"/>
          </p:nvPr>
        </p:nvSpPr>
        <p:spPr/>
        <p:txBody>
          <a:bodyPr/>
          <a:lstStyle/>
          <a:p>
            <a:fld id="{5EEF72E8-722E-499D-A5E1-B35DDB09CC8C}" type="slidenum">
              <a:rPr lang="en-US" smtClean="0"/>
              <a:t>25</a:t>
            </a:fld>
            <a:endParaRPr lang="en-US" dirty="0"/>
          </a:p>
        </p:txBody>
      </p:sp>
    </p:spTree>
    <p:extLst>
      <p:ext uri="{BB962C8B-B14F-4D97-AF65-F5344CB8AC3E}">
        <p14:creationId xmlns:p14="http://schemas.microsoft.com/office/powerpoint/2010/main" val="3690877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EF72E8-722E-499D-A5E1-B35DDB09CC8C}" type="slidenum">
              <a:rPr lang="en-US" smtClean="0"/>
              <a:t>26</a:t>
            </a:fld>
            <a:endParaRPr lang="en-US" dirty="0"/>
          </a:p>
        </p:txBody>
      </p:sp>
    </p:spTree>
    <p:extLst>
      <p:ext uri="{BB962C8B-B14F-4D97-AF65-F5344CB8AC3E}">
        <p14:creationId xmlns:p14="http://schemas.microsoft.com/office/powerpoint/2010/main" val="603587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EF72E8-722E-499D-A5E1-B35DDB09CC8C}" type="slidenum">
              <a:rPr lang="en-US" smtClean="0"/>
              <a:t>14</a:t>
            </a:fld>
            <a:endParaRPr lang="en-US" dirty="0"/>
          </a:p>
        </p:txBody>
      </p:sp>
    </p:spTree>
    <p:extLst>
      <p:ext uri="{BB962C8B-B14F-4D97-AF65-F5344CB8AC3E}">
        <p14:creationId xmlns:p14="http://schemas.microsoft.com/office/powerpoint/2010/main" val="283572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5EEF72E8-722E-499D-A5E1-B35DDB09CC8C}" type="slidenum">
              <a:rPr lang="en-US" smtClean="0"/>
              <a:t>15</a:t>
            </a:fld>
            <a:endParaRPr lang="en-US" dirty="0"/>
          </a:p>
        </p:txBody>
      </p:sp>
    </p:spTree>
    <p:extLst>
      <p:ext uri="{BB962C8B-B14F-4D97-AF65-F5344CB8AC3E}">
        <p14:creationId xmlns:p14="http://schemas.microsoft.com/office/powerpoint/2010/main" val="2633177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EF72E8-722E-499D-A5E1-B35DDB09CC8C}" type="slidenum">
              <a:rPr lang="en-US" smtClean="0"/>
              <a:t>16</a:t>
            </a:fld>
            <a:endParaRPr lang="en-US" dirty="0"/>
          </a:p>
        </p:txBody>
      </p:sp>
    </p:spTree>
    <p:extLst>
      <p:ext uri="{BB962C8B-B14F-4D97-AF65-F5344CB8AC3E}">
        <p14:creationId xmlns:p14="http://schemas.microsoft.com/office/powerpoint/2010/main" val="913794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level of IRB review a project receives is related to the risks of the study. The IRB can review research that is considered “minimal risk” through an “expedited review” procedure – which doesn’t mean faster – but means it can go to an IRB chair for review versus the full committee for review.</a:t>
            </a:r>
          </a:p>
          <a:p>
            <a:endParaRPr lang="en-US" dirty="0"/>
          </a:p>
          <a:p>
            <a:r>
              <a:rPr lang="en-US" dirty="0"/>
              <a:t>Minimal risk is defined as…. Summarize definition</a:t>
            </a:r>
          </a:p>
          <a:p>
            <a:endParaRPr lang="en-US" dirty="0"/>
          </a:p>
          <a:p>
            <a:r>
              <a:rPr lang="en-US" dirty="0"/>
              <a:t>If the IRB determines a project is minimal risk they can review it to see it if fits into one of the federally defined exempt categories – examples are</a:t>
            </a:r>
          </a:p>
          <a:p>
            <a:endParaRPr lang="en-US" dirty="0"/>
          </a:p>
          <a:p>
            <a:r>
              <a:rPr lang="en-US" dirty="0"/>
              <a:t>If the project does not fit into an exempt category the IRB will review to see if it fits into one of the federally defined expedited categories – examples are</a:t>
            </a:r>
          </a:p>
          <a:p>
            <a:endParaRPr lang="en-US" dirty="0"/>
          </a:p>
          <a:p>
            <a:r>
              <a:rPr lang="en-US" dirty="0"/>
              <a:t>If the project is greater than minimal risk or it doesn’t fit into an exempt or expedited category – then the research requires full committee review.</a:t>
            </a:r>
          </a:p>
        </p:txBody>
      </p:sp>
      <p:sp>
        <p:nvSpPr>
          <p:cNvPr id="4" name="Slide Number Placeholder 3"/>
          <p:cNvSpPr>
            <a:spLocks noGrp="1"/>
          </p:cNvSpPr>
          <p:nvPr>
            <p:ph type="sldNum" sz="quarter" idx="5"/>
          </p:nvPr>
        </p:nvSpPr>
        <p:spPr/>
        <p:txBody>
          <a:bodyPr/>
          <a:lstStyle/>
          <a:p>
            <a:fld id="{5EEF72E8-722E-499D-A5E1-B35DDB09CC8C}" type="slidenum">
              <a:rPr lang="en-US" smtClean="0"/>
              <a:t>17</a:t>
            </a:fld>
            <a:endParaRPr lang="en-US" dirty="0"/>
          </a:p>
        </p:txBody>
      </p:sp>
    </p:spTree>
    <p:extLst>
      <p:ext uri="{BB962C8B-B14F-4D97-AF65-F5344CB8AC3E}">
        <p14:creationId xmlns:p14="http://schemas.microsoft.com/office/powerpoint/2010/main" val="3761193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0ACCB08-F9D0-418A-A3E0-25D6E2218A8C}" type="slidenum">
              <a:rPr lang="en-US" smtClean="0"/>
              <a:t>18</a:t>
            </a:fld>
            <a:endParaRPr lang="en-US" dirty="0"/>
          </a:p>
        </p:txBody>
      </p:sp>
    </p:spTree>
    <p:extLst>
      <p:ext uri="{BB962C8B-B14F-4D97-AF65-F5344CB8AC3E}">
        <p14:creationId xmlns:p14="http://schemas.microsoft.com/office/powerpoint/2010/main" val="350592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Principal Investigator is responsible for the overall conduct of the study.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UofL Faculty and Staff can serve as PI.</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Fellows, Residents and Students require a faculty/staff advisor serve as PI.</a:t>
            </a:r>
          </a:p>
          <a:p>
            <a:endParaRPr lang="en-US" dirty="0"/>
          </a:p>
        </p:txBody>
      </p:sp>
      <p:sp>
        <p:nvSpPr>
          <p:cNvPr id="4" name="Slide Number Placeholder 3"/>
          <p:cNvSpPr>
            <a:spLocks noGrp="1"/>
          </p:cNvSpPr>
          <p:nvPr>
            <p:ph type="sldNum" sz="quarter" idx="5"/>
          </p:nvPr>
        </p:nvSpPr>
        <p:spPr/>
        <p:txBody>
          <a:bodyPr/>
          <a:lstStyle/>
          <a:p>
            <a:fld id="{5EEF72E8-722E-499D-A5E1-B35DDB09CC8C}" type="slidenum">
              <a:rPr lang="en-US" smtClean="0"/>
              <a:t>19</a:t>
            </a:fld>
            <a:endParaRPr lang="en-US" dirty="0"/>
          </a:p>
        </p:txBody>
      </p:sp>
    </p:spTree>
    <p:extLst>
      <p:ext uri="{BB962C8B-B14F-4D97-AF65-F5344CB8AC3E}">
        <p14:creationId xmlns:p14="http://schemas.microsoft.com/office/powerpoint/2010/main" val="2222188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are ready to submit to the IRB, start with the HSPPO website. </a:t>
            </a:r>
          </a:p>
        </p:txBody>
      </p:sp>
      <p:sp>
        <p:nvSpPr>
          <p:cNvPr id="4" name="Slide Number Placeholder 3"/>
          <p:cNvSpPr>
            <a:spLocks noGrp="1"/>
          </p:cNvSpPr>
          <p:nvPr>
            <p:ph type="sldNum" sz="quarter" idx="5"/>
          </p:nvPr>
        </p:nvSpPr>
        <p:spPr/>
        <p:txBody>
          <a:bodyPr/>
          <a:lstStyle/>
          <a:p>
            <a:fld id="{5EEF72E8-722E-499D-A5E1-B35DDB09CC8C}" type="slidenum">
              <a:rPr lang="en-US" smtClean="0"/>
              <a:t>21</a:t>
            </a:fld>
            <a:endParaRPr lang="en-US" dirty="0"/>
          </a:p>
        </p:txBody>
      </p:sp>
    </p:spTree>
    <p:extLst>
      <p:ext uri="{BB962C8B-B14F-4D97-AF65-F5344CB8AC3E}">
        <p14:creationId xmlns:p14="http://schemas.microsoft.com/office/powerpoint/2010/main" val="957223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Pointing out key items on our website to be used as resources as they begin their IRB application process.</a:t>
            </a:r>
          </a:p>
        </p:txBody>
      </p:sp>
      <p:sp>
        <p:nvSpPr>
          <p:cNvPr id="4" name="Slide Number Placeholder 3"/>
          <p:cNvSpPr>
            <a:spLocks noGrp="1"/>
          </p:cNvSpPr>
          <p:nvPr>
            <p:ph type="sldNum" sz="quarter" idx="5"/>
          </p:nvPr>
        </p:nvSpPr>
        <p:spPr/>
        <p:txBody>
          <a:bodyPr/>
          <a:lstStyle/>
          <a:p>
            <a:fld id="{5EEF72E8-722E-499D-A5E1-B35DDB09CC8C}" type="slidenum">
              <a:rPr lang="en-US" smtClean="0"/>
              <a:t>22</a:t>
            </a:fld>
            <a:endParaRPr lang="en-US" dirty="0"/>
          </a:p>
        </p:txBody>
      </p:sp>
    </p:spTree>
    <p:extLst>
      <p:ext uri="{BB962C8B-B14F-4D97-AF65-F5344CB8AC3E}">
        <p14:creationId xmlns:p14="http://schemas.microsoft.com/office/powerpoint/2010/main" val="4219344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7F380-81BB-4686-901E-698FA3DE1B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281694-F398-A1B9-BF5F-500A2190BD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02A6A7-DC25-63C7-A810-876DA0ED1F8D}"/>
              </a:ext>
            </a:extLst>
          </p:cNvPr>
          <p:cNvSpPr>
            <a:spLocks noGrp="1"/>
          </p:cNvSpPr>
          <p:nvPr>
            <p:ph type="dt" sz="half" idx="10"/>
          </p:nvPr>
        </p:nvSpPr>
        <p:spPr/>
        <p:txBody>
          <a:bodyPr/>
          <a:lstStyle/>
          <a:p>
            <a:fld id="{C9ACC3A6-ABF0-B04E-AE25-DA83784138E4}" type="datetimeFigureOut">
              <a:rPr lang="en-US" smtClean="0"/>
              <a:t>2/21/24</a:t>
            </a:fld>
            <a:endParaRPr lang="en-US" dirty="0"/>
          </a:p>
        </p:txBody>
      </p:sp>
      <p:sp>
        <p:nvSpPr>
          <p:cNvPr id="5" name="Footer Placeholder 4">
            <a:extLst>
              <a:ext uri="{FF2B5EF4-FFF2-40B4-BE49-F238E27FC236}">
                <a16:creationId xmlns:a16="http://schemas.microsoft.com/office/drawing/2014/main" id="{093651D5-4BE1-6049-3ABA-A542E0DBBF2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2D11206-16C6-4FE0-1C67-947DE76303C9}"/>
              </a:ext>
            </a:extLst>
          </p:cNvPr>
          <p:cNvSpPr>
            <a:spLocks noGrp="1"/>
          </p:cNvSpPr>
          <p:nvPr>
            <p:ph type="sldNum" sz="quarter" idx="12"/>
          </p:nvPr>
        </p:nvSpPr>
        <p:spPr/>
        <p:txBody>
          <a:bodyPr/>
          <a:lstStyle/>
          <a:p>
            <a:fld id="{B4DF005A-3647-1F47-9336-A8808B0D358D}" type="slidenum">
              <a:rPr lang="en-US" smtClean="0"/>
              <a:t>‹#›</a:t>
            </a:fld>
            <a:endParaRPr lang="en-US" dirty="0"/>
          </a:p>
        </p:txBody>
      </p:sp>
    </p:spTree>
    <p:extLst>
      <p:ext uri="{BB962C8B-B14F-4D97-AF65-F5344CB8AC3E}">
        <p14:creationId xmlns:p14="http://schemas.microsoft.com/office/powerpoint/2010/main" val="2087553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F0A95-3E89-EDD2-0224-561960EF4D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77991B-0801-21B0-3082-E919AE8170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E4004A-E9D3-9D91-C932-E8EAF5962F1E}"/>
              </a:ext>
            </a:extLst>
          </p:cNvPr>
          <p:cNvSpPr>
            <a:spLocks noGrp="1"/>
          </p:cNvSpPr>
          <p:nvPr>
            <p:ph type="dt" sz="half" idx="10"/>
          </p:nvPr>
        </p:nvSpPr>
        <p:spPr/>
        <p:txBody>
          <a:bodyPr/>
          <a:lstStyle/>
          <a:p>
            <a:fld id="{C9ACC3A6-ABF0-B04E-AE25-DA83784138E4}" type="datetimeFigureOut">
              <a:rPr lang="en-US" smtClean="0"/>
              <a:t>2/21/24</a:t>
            </a:fld>
            <a:endParaRPr lang="en-US" dirty="0"/>
          </a:p>
        </p:txBody>
      </p:sp>
      <p:sp>
        <p:nvSpPr>
          <p:cNvPr id="5" name="Footer Placeholder 4">
            <a:extLst>
              <a:ext uri="{FF2B5EF4-FFF2-40B4-BE49-F238E27FC236}">
                <a16:creationId xmlns:a16="http://schemas.microsoft.com/office/drawing/2014/main" id="{C2D6B7F9-E58F-F201-D7C9-8EA8A4C6735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34D697-D986-AF98-35CD-A6BB1B0B34E1}"/>
              </a:ext>
            </a:extLst>
          </p:cNvPr>
          <p:cNvSpPr>
            <a:spLocks noGrp="1"/>
          </p:cNvSpPr>
          <p:nvPr>
            <p:ph type="sldNum" sz="quarter" idx="12"/>
          </p:nvPr>
        </p:nvSpPr>
        <p:spPr/>
        <p:txBody>
          <a:bodyPr/>
          <a:lstStyle/>
          <a:p>
            <a:fld id="{B4DF005A-3647-1F47-9336-A8808B0D358D}" type="slidenum">
              <a:rPr lang="en-US" smtClean="0"/>
              <a:t>‹#›</a:t>
            </a:fld>
            <a:endParaRPr lang="en-US" dirty="0"/>
          </a:p>
        </p:txBody>
      </p:sp>
    </p:spTree>
    <p:extLst>
      <p:ext uri="{BB962C8B-B14F-4D97-AF65-F5344CB8AC3E}">
        <p14:creationId xmlns:p14="http://schemas.microsoft.com/office/powerpoint/2010/main" val="2467844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9E2A2F-A617-3180-2A69-D097AA6279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A73CEA-C530-39D9-19AA-2C5C1BB672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6C9D7E-46CD-AC5E-99EF-92DE5464CC1C}"/>
              </a:ext>
            </a:extLst>
          </p:cNvPr>
          <p:cNvSpPr>
            <a:spLocks noGrp="1"/>
          </p:cNvSpPr>
          <p:nvPr>
            <p:ph type="dt" sz="half" idx="10"/>
          </p:nvPr>
        </p:nvSpPr>
        <p:spPr/>
        <p:txBody>
          <a:bodyPr/>
          <a:lstStyle/>
          <a:p>
            <a:fld id="{C9ACC3A6-ABF0-B04E-AE25-DA83784138E4}" type="datetimeFigureOut">
              <a:rPr lang="en-US" smtClean="0"/>
              <a:t>2/21/24</a:t>
            </a:fld>
            <a:endParaRPr lang="en-US" dirty="0"/>
          </a:p>
        </p:txBody>
      </p:sp>
      <p:sp>
        <p:nvSpPr>
          <p:cNvPr id="5" name="Footer Placeholder 4">
            <a:extLst>
              <a:ext uri="{FF2B5EF4-FFF2-40B4-BE49-F238E27FC236}">
                <a16:creationId xmlns:a16="http://schemas.microsoft.com/office/drawing/2014/main" id="{413FEF69-86F2-972A-FBC3-D1242AB4266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884B3FA-B040-48F1-95F1-DA7AF51626EA}"/>
              </a:ext>
            </a:extLst>
          </p:cNvPr>
          <p:cNvSpPr>
            <a:spLocks noGrp="1"/>
          </p:cNvSpPr>
          <p:nvPr>
            <p:ph type="sldNum" sz="quarter" idx="12"/>
          </p:nvPr>
        </p:nvSpPr>
        <p:spPr/>
        <p:txBody>
          <a:bodyPr/>
          <a:lstStyle/>
          <a:p>
            <a:fld id="{B4DF005A-3647-1F47-9336-A8808B0D358D}" type="slidenum">
              <a:rPr lang="en-US" smtClean="0"/>
              <a:t>‹#›</a:t>
            </a:fld>
            <a:endParaRPr lang="en-US" dirty="0"/>
          </a:p>
        </p:txBody>
      </p:sp>
    </p:spTree>
    <p:extLst>
      <p:ext uri="{BB962C8B-B14F-4D97-AF65-F5344CB8AC3E}">
        <p14:creationId xmlns:p14="http://schemas.microsoft.com/office/powerpoint/2010/main" val="1740856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4B164-47F0-B703-8D38-3821584668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FD6706-B788-BAF1-6615-52298A8974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8F52E9-C8F4-95B5-EB5E-BD7323F64F63}"/>
              </a:ext>
            </a:extLst>
          </p:cNvPr>
          <p:cNvSpPr>
            <a:spLocks noGrp="1"/>
          </p:cNvSpPr>
          <p:nvPr>
            <p:ph type="dt" sz="half" idx="10"/>
          </p:nvPr>
        </p:nvSpPr>
        <p:spPr/>
        <p:txBody>
          <a:bodyPr/>
          <a:lstStyle/>
          <a:p>
            <a:fld id="{C9ACC3A6-ABF0-B04E-AE25-DA83784138E4}" type="datetimeFigureOut">
              <a:rPr lang="en-US" smtClean="0"/>
              <a:t>2/21/24</a:t>
            </a:fld>
            <a:endParaRPr lang="en-US" dirty="0"/>
          </a:p>
        </p:txBody>
      </p:sp>
      <p:sp>
        <p:nvSpPr>
          <p:cNvPr id="5" name="Footer Placeholder 4">
            <a:extLst>
              <a:ext uri="{FF2B5EF4-FFF2-40B4-BE49-F238E27FC236}">
                <a16:creationId xmlns:a16="http://schemas.microsoft.com/office/drawing/2014/main" id="{DE72ECCD-D62A-2183-3B56-8D9CED188CD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1F242DD-72E1-0D09-5C0B-37C56394D546}"/>
              </a:ext>
            </a:extLst>
          </p:cNvPr>
          <p:cNvSpPr>
            <a:spLocks noGrp="1"/>
          </p:cNvSpPr>
          <p:nvPr>
            <p:ph type="sldNum" sz="quarter" idx="12"/>
          </p:nvPr>
        </p:nvSpPr>
        <p:spPr/>
        <p:txBody>
          <a:bodyPr/>
          <a:lstStyle/>
          <a:p>
            <a:fld id="{B4DF005A-3647-1F47-9336-A8808B0D358D}" type="slidenum">
              <a:rPr lang="en-US" smtClean="0"/>
              <a:t>‹#›</a:t>
            </a:fld>
            <a:endParaRPr lang="en-US" dirty="0"/>
          </a:p>
        </p:txBody>
      </p:sp>
    </p:spTree>
    <p:extLst>
      <p:ext uri="{BB962C8B-B14F-4D97-AF65-F5344CB8AC3E}">
        <p14:creationId xmlns:p14="http://schemas.microsoft.com/office/powerpoint/2010/main" val="1545499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E1053-6A9A-06F6-F6CA-3E6D5CA876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8776A2-B8CA-F5C3-34CA-EC463B16453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8A993A-E56B-CDE8-176F-4D1D9A5B3A01}"/>
              </a:ext>
            </a:extLst>
          </p:cNvPr>
          <p:cNvSpPr>
            <a:spLocks noGrp="1"/>
          </p:cNvSpPr>
          <p:nvPr>
            <p:ph type="dt" sz="half" idx="10"/>
          </p:nvPr>
        </p:nvSpPr>
        <p:spPr/>
        <p:txBody>
          <a:bodyPr/>
          <a:lstStyle/>
          <a:p>
            <a:fld id="{C9ACC3A6-ABF0-B04E-AE25-DA83784138E4}" type="datetimeFigureOut">
              <a:rPr lang="en-US" smtClean="0"/>
              <a:t>2/21/24</a:t>
            </a:fld>
            <a:endParaRPr lang="en-US" dirty="0"/>
          </a:p>
        </p:txBody>
      </p:sp>
      <p:sp>
        <p:nvSpPr>
          <p:cNvPr id="5" name="Footer Placeholder 4">
            <a:extLst>
              <a:ext uri="{FF2B5EF4-FFF2-40B4-BE49-F238E27FC236}">
                <a16:creationId xmlns:a16="http://schemas.microsoft.com/office/drawing/2014/main" id="{7BCA6581-D852-0908-051D-EE71ADD659E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EE1F577-9EAE-E017-7CB1-45E194DEBB84}"/>
              </a:ext>
            </a:extLst>
          </p:cNvPr>
          <p:cNvSpPr>
            <a:spLocks noGrp="1"/>
          </p:cNvSpPr>
          <p:nvPr>
            <p:ph type="sldNum" sz="quarter" idx="12"/>
          </p:nvPr>
        </p:nvSpPr>
        <p:spPr/>
        <p:txBody>
          <a:bodyPr/>
          <a:lstStyle/>
          <a:p>
            <a:fld id="{B4DF005A-3647-1F47-9336-A8808B0D358D}" type="slidenum">
              <a:rPr lang="en-US" smtClean="0"/>
              <a:t>‹#›</a:t>
            </a:fld>
            <a:endParaRPr lang="en-US" dirty="0"/>
          </a:p>
        </p:txBody>
      </p:sp>
    </p:spTree>
    <p:extLst>
      <p:ext uri="{BB962C8B-B14F-4D97-AF65-F5344CB8AC3E}">
        <p14:creationId xmlns:p14="http://schemas.microsoft.com/office/powerpoint/2010/main" val="1397248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582A8-236B-4206-F5CD-AC63D0093C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67DE4F-0645-E64D-BAD4-292D3BB9EE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5CF8F6-EE57-FB51-2A76-13B6198185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FCFC58-7689-38AA-BA36-1BF58E423EDB}"/>
              </a:ext>
            </a:extLst>
          </p:cNvPr>
          <p:cNvSpPr>
            <a:spLocks noGrp="1"/>
          </p:cNvSpPr>
          <p:nvPr>
            <p:ph type="dt" sz="half" idx="10"/>
          </p:nvPr>
        </p:nvSpPr>
        <p:spPr/>
        <p:txBody>
          <a:bodyPr/>
          <a:lstStyle/>
          <a:p>
            <a:fld id="{C9ACC3A6-ABF0-B04E-AE25-DA83784138E4}" type="datetimeFigureOut">
              <a:rPr lang="en-US" smtClean="0"/>
              <a:t>2/21/24</a:t>
            </a:fld>
            <a:endParaRPr lang="en-US" dirty="0"/>
          </a:p>
        </p:txBody>
      </p:sp>
      <p:sp>
        <p:nvSpPr>
          <p:cNvPr id="6" name="Footer Placeholder 5">
            <a:extLst>
              <a:ext uri="{FF2B5EF4-FFF2-40B4-BE49-F238E27FC236}">
                <a16:creationId xmlns:a16="http://schemas.microsoft.com/office/drawing/2014/main" id="{4BAAB52A-BA09-EBF0-5870-8D81DF8336D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B40245D-0A91-5AA8-3560-460EA8ED9D02}"/>
              </a:ext>
            </a:extLst>
          </p:cNvPr>
          <p:cNvSpPr>
            <a:spLocks noGrp="1"/>
          </p:cNvSpPr>
          <p:nvPr>
            <p:ph type="sldNum" sz="quarter" idx="12"/>
          </p:nvPr>
        </p:nvSpPr>
        <p:spPr/>
        <p:txBody>
          <a:bodyPr/>
          <a:lstStyle/>
          <a:p>
            <a:fld id="{B4DF005A-3647-1F47-9336-A8808B0D358D}" type="slidenum">
              <a:rPr lang="en-US" smtClean="0"/>
              <a:t>‹#›</a:t>
            </a:fld>
            <a:endParaRPr lang="en-US" dirty="0"/>
          </a:p>
        </p:txBody>
      </p:sp>
    </p:spTree>
    <p:extLst>
      <p:ext uri="{BB962C8B-B14F-4D97-AF65-F5344CB8AC3E}">
        <p14:creationId xmlns:p14="http://schemas.microsoft.com/office/powerpoint/2010/main" val="3856977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F7C3F-DD51-79B5-38B1-48CF27A18F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EDF484-8150-5552-2CB3-A1A388A3DC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315199-47A1-A1BA-D43F-2EEBD2B94A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B4F9F6-97BB-B7E0-E0EC-6D2C4CAD5E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4D4C91-3CA1-60E2-415E-31DB264353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45E48B-9694-E715-286D-67388D9D49F8}"/>
              </a:ext>
            </a:extLst>
          </p:cNvPr>
          <p:cNvSpPr>
            <a:spLocks noGrp="1"/>
          </p:cNvSpPr>
          <p:nvPr>
            <p:ph type="dt" sz="half" idx="10"/>
          </p:nvPr>
        </p:nvSpPr>
        <p:spPr/>
        <p:txBody>
          <a:bodyPr/>
          <a:lstStyle/>
          <a:p>
            <a:fld id="{C9ACC3A6-ABF0-B04E-AE25-DA83784138E4}" type="datetimeFigureOut">
              <a:rPr lang="en-US" smtClean="0"/>
              <a:t>2/21/24</a:t>
            </a:fld>
            <a:endParaRPr lang="en-US" dirty="0"/>
          </a:p>
        </p:txBody>
      </p:sp>
      <p:sp>
        <p:nvSpPr>
          <p:cNvPr id="8" name="Footer Placeholder 7">
            <a:extLst>
              <a:ext uri="{FF2B5EF4-FFF2-40B4-BE49-F238E27FC236}">
                <a16:creationId xmlns:a16="http://schemas.microsoft.com/office/drawing/2014/main" id="{5738DA43-4290-43D6-FB8F-AF54A4FA8E5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6C10A68-88D7-835F-0FBD-0E9E63F9C47D}"/>
              </a:ext>
            </a:extLst>
          </p:cNvPr>
          <p:cNvSpPr>
            <a:spLocks noGrp="1"/>
          </p:cNvSpPr>
          <p:nvPr>
            <p:ph type="sldNum" sz="quarter" idx="12"/>
          </p:nvPr>
        </p:nvSpPr>
        <p:spPr/>
        <p:txBody>
          <a:bodyPr/>
          <a:lstStyle/>
          <a:p>
            <a:fld id="{B4DF005A-3647-1F47-9336-A8808B0D358D}" type="slidenum">
              <a:rPr lang="en-US" smtClean="0"/>
              <a:t>‹#›</a:t>
            </a:fld>
            <a:endParaRPr lang="en-US" dirty="0"/>
          </a:p>
        </p:txBody>
      </p:sp>
    </p:spTree>
    <p:extLst>
      <p:ext uri="{BB962C8B-B14F-4D97-AF65-F5344CB8AC3E}">
        <p14:creationId xmlns:p14="http://schemas.microsoft.com/office/powerpoint/2010/main" val="3673524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E7201-88A4-EAA7-9387-95A3752211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C72FF0-B751-7180-6CCF-0914A1C36961}"/>
              </a:ext>
            </a:extLst>
          </p:cNvPr>
          <p:cNvSpPr>
            <a:spLocks noGrp="1"/>
          </p:cNvSpPr>
          <p:nvPr>
            <p:ph type="dt" sz="half" idx="10"/>
          </p:nvPr>
        </p:nvSpPr>
        <p:spPr/>
        <p:txBody>
          <a:bodyPr/>
          <a:lstStyle/>
          <a:p>
            <a:fld id="{C9ACC3A6-ABF0-B04E-AE25-DA83784138E4}" type="datetimeFigureOut">
              <a:rPr lang="en-US" smtClean="0"/>
              <a:t>2/21/24</a:t>
            </a:fld>
            <a:endParaRPr lang="en-US" dirty="0"/>
          </a:p>
        </p:txBody>
      </p:sp>
      <p:sp>
        <p:nvSpPr>
          <p:cNvPr id="4" name="Footer Placeholder 3">
            <a:extLst>
              <a:ext uri="{FF2B5EF4-FFF2-40B4-BE49-F238E27FC236}">
                <a16:creationId xmlns:a16="http://schemas.microsoft.com/office/drawing/2014/main" id="{C3D8D6AA-A6B2-7E28-1491-8D2AB19C1ED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026BBB6-74B8-46B7-1AB9-C2B64B014DC2}"/>
              </a:ext>
            </a:extLst>
          </p:cNvPr>
          <p:cNvSpPr>
            <a:spLocks noGrp="1"/>
          </p:cNvSpPr>
          <p:nvPr>
            <p:ph type="sldNum" sz="quarter" idx="12"/>
          </p:nvPr>
        </p:nvSpPr>
        <p:spPr/>
        <p:txBody>
          <a:bodyPr/>
          <a:lstStyle/>
          <a:p>
            <a:fld id="{B4DF005A-3647-1F47-9336-A8808B0D358D}" type="slidenum">
              <a:rPr lang="en-US" smtClean="0"/>
              <a:t>‹#›</a:t>
            </a:fld>
            <a:endParaRPr lang="en-US" dirty="0"/>
          </a:p>
        </p:txBody>
      </p:sp>
    </p:spTree>
    <p:extLst>
      <p:ext uri="{BB962C8B-B14F-4D97-AF65-F5344CB8AC3E}">
        <p14:creationId xmlns:p14="http://schemas.microsoft.com/office/powerpoint/2010/main" val="1308384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FFCF77-2319-622C-37BC-6EEEDA040725}"/>
              </a:ext>
            </a:extLst>
          </p:cNvPr>
          <p:cNvSpPr>
            <a:spLocks noGrp="1"/>
          </p:cNvSpPr>
          <p:nvPr>
            <p:ph type="dt" sz="half" idx="10"/>
          </p:nvPr>
        </p:nvSpPr>
        <p:spPr/>
        <p:txBody>
          <a:bodyPr/>
          <a:lstStyle/>
          <a:p>
            <a:fld id="{C9ACC3A6-ABF0-B04E-AE25-DA83784138E4}" type="datetimeFigureOut">
              <a:rPr lang="en-US" smtClean="0"/>
              <a:t>2/21/24</a:t>
            </a:fld>
            <a:endParaRPr lang="en-US" dirty="0"/>
          </a:p>
        </p:txBody>
      </p:sp>
      <p:sp>
        <p:nvSpPr>
          <p:cNvPr id="3" name="Footer Placeholder 2">
            <a:extLst>
              <a:ext uri="{FF2B5EF4-FFF2-40B4-BE49-F238E27FC236}">
                <a16:creationId xmlns:a16="http://schemas.microsoft.com/office/drawing/2014/main" id="{FFDB97B3-4247-35F8-09C9-AD60CEAE898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CCF7282-3922-FF68-4C5C-8C6952413666}"/>
              </a:ext>
            </a:extLst>
          </p:cNvPr>
          <p:cNvSpPr>
            <a:spLocks noGrp="1"/>
          </p:cNvSpPr>
          <p:nvPr>
            <p:ph type="sldNum" sz="quarter" idx="12"/>
          </p:nvPr>
        </p:nvSpPr>
        <p:spPr/>
        <p:txBody>
          <a:bodyPr/>
          <a:lstStyle/>
          <a:p>
            <a:fld id="{B4DF005A-3647-1F47-9336-A8808B0D358D}" type="slidenum">
              <a:rPr lang="en-US" smtClean="0"/>
              <a:t>‹#›</a:t>
            </a:fld>
            <a:endParaRPr lang="en-US" dirty="0"/>
          </a:p>
        </p:txBody>
      </p:sp>
    </p:spTree>
    <p:extLst>
      <p:ext uri="{BB962C8B-B14F-4D97-AF65-F5344CB8AC3E}">
        <p14:creationId xmlns:p14="http://schemas.microsoft.com/office/powerpoint/2010/main" val="3479727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8CAD9-A86B-64E1-54C7-9844BFC3F4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BC9A97-E139-2DA1-76F6-3EF4035205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A5BBDE-6C79-8DB0-1A72-30B055569A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33CB8B-7490-99C1-A5D4-095EB2184DF8}"/>
              </a:ext>
            </a:extLst>
          </p:cNvPr>
          <p:cNvSpPr>
            <a:spLocks noGrp="1"/>
          </p:cNvSpPr>
          <p:nvPr>
            <p:ph type="dt" sz="half" idx="10"/>
          </p:nvPr>
        </p:nvSpPr>
        <p:spPr/>
        <p:txBody>
          <a:bodyPr/>
          <a:lstStyle/>
          <a:p>
            <a:fld id="{C9ACC3A6-ABF0-B04E-AE25-DA83784138E4}" type="datetimeFigureOut">
              <a:rPr lang="en-US" smtClean="0"/>
              <a:t>2/21/24</a:t>
            </a:fld>
            <a:endParaRPr lang="en-US" dirty="0"/>
          </a:p>
        </p:txBody>
      </p:sp>
      <p:sp>
        <p:nvSpPr>
          <p:cNvPr id="6" name="Footer Placeholder 5">
            <a:extLst>
              <a:ext uri="{FF2B5EF4-FFF2-40B4-BE49-F238E27FC236}">
                <a16:creationId xmlns:a16="http://schemas.microsoft.com/office/drawing/2014/main" id="{59E884B6-090C-B08C-FEDD-7505182C409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5B17C23-BDD6-32EA-4B8E-87B2390B39D3}"/>
              </a:ext>
            </a:extLst>
          </p:cNvPr>
          <p:cNvSpPr>
            <a:spLocks noGrp="1"/>
          </p:cNvSpPr>
          <p:nvPr>
            <p:ph type="sldNum" sz="quarter" idx="12"/>
          </p:nvPr>
        </p:nvSpPr>
        <p:spPr/>
        <p:txBody>
          <a:bodyPr/>
          <a:lstStyle/>
          <a:p>
            <a:fld id="{B4DF005A-3647-1F47-9336-A8808B0D358D}" type="slidenum">
              <a:rPr lang="en-US" smtClean="0"/>
              <a:t>‹#›</a:t>
            </a:fld>
            <a:endParaRPr lang="en-US" dirty="0"/>
          </a:p>
        </p:txBody>
      </p:sp>
    </p:spTree>
    <p:extLst>
      <p:ext uri="{BB962C8B-B14F-4D97-AF65-F5344CB8AC3E}">
        <p14:creationId xmlns:p14="http://schemas.microsoft.com/office/powerpoint/2010/main" val="2625581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EECA6-B339-B67F-5389-E47B32E882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B5B461-B909-7E32-FEA3-80E3AE55C9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AA39A9D-E23D-A8A3-8936-A4ACF4D786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29F554-21E5-15D7-D0F8-A7BE048CC14F}"/>
              </a:ext>
            </a:extLst>
          </p:cNvPr>
          <p:cNvSpPr>
            <a:spLocks noGrp="1"/>
          </p:cNvSpPr>
          <p:nvPr>
            <p:ph type="dt" sz="half" idx="10"/>
          </p:nvPr>
        </p:nvSpPr>
        <p:spPr/>
        <p:txBody>
          <a:bodyPr/>
          <a:lstStyle/>
          <a:p>
            <a:fld id="{C9ACC3A6-ABF0-B04E-AE25-DA83784138E4}" type="datetimeFigureOut">
              <a:rPr lang="en-US" smtClean="0"/>
              <a:t>2/21/24</a:t>
            </a:fld>
            <a:endParaRPr lang="en-US" dirty="0"/>
          </a:p>
        </p:txBody>
      </p:sp>
      <p:sp>
        <p:nvSpPr>
          <p:cNvPr id="6" name="Footer Placeholder 5">
            <a:extLst>
              <a:ext uri="{FF2B5EF4-FFF2-40B4-BE49-F238E27FC236}">
                <a16:creationId xmlns:a16="http://schemas.microsoft.com/office/drawing/2014/main" id="{3C6E7868-B616-D3F7-587B-CB75C8F1061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F506548-B793-5079-EE3D-4357B9863DD0}"/>
              </a:ext>
            </a:extLst>
          </p:cNvPr>
          <p:cNvSpPr>
            <a:spLocks noGrp="1"/>
          </p:cNvSpPr>
          <p:nvPr>
            <p:ph type="sldNum" sz="quarter" idx="12"/>
          </p:nvPr>
        </p:nvSpPr>
        <p:spPr/>
        <p:txBody>
          <a:bodyPr/>
          <a:lstStyle/>
          <a:p>
            <a:fld id="{B4DF005A-3647-1F47-9336-A8808B0D358D}" type="slidenum">
              <a:rPr lang="en-US" smtClean="0"/>
              <a:t>‹#›</a:t>
            </a:fld>
            <a:endParaRPr lang="en-US" dirty="0"/>
          </a:p>
        </p:txBody>
      </p:sp>
    </p:spTree>
    <p:extLst>
      <p:ext uri="{BB962C8B-B14F-4D97-AF65-F5344CB8AC3E}">
        <p14:creationId xmlns:p14="http://schemas.microsoft.com/office/powerpoint/2010/main" val="3187876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481B00-9025-1882-3842-D5BEF624BE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F7CDD1-413B-80B5-861D-0C38BFC644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60798A-56D5-A17B-2A1D-17A713569D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9ACC3A6-ABF0-B04E-AE25-DA83784138E4}" type="datetimeFigureOut">
              <a:rPr lang="en-US" smtClean="0"/>
              <a:t>2/21/24</a:t>
            </a:fld>
            <a:endParaRPr lang="en-US" dirty="0"/>
          </a:p>
        </p:txBody>
      </p:sp>
      <p:sp>
        <p:nvSpPr>
          <p:cNvPr id="5" name="Footer Placeholder 4">
            <a:extLst>
              <a:ext uri="{FF2B5EF4-FFF2-40B4-BE49-F238E27FC236}">
                <a16:creationId xmlns:a16="http://schemas.microsoft.com/office/drawing/2014/main" id="{5555DD30-13B4-314B-D670-F0838B733E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65F155FA-61D9-6843-8780-6752485894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4DF005A-3647-1F47-9336-A8808B0D358D}" type="slidenum">
              <a:rPr lang="en-US" smtClean="0"/>
              <a:t>‹#›</a:t>
            </a:fld>
            <a:endParaRPr lang="en-US" dirty="0"/>
          </a:p>
        </p:txBody>
      </p:sp>
    </p:spTree>
    <p:extLst>
      <p:ext uri="{BB962C8B-B14F-4D97-AF65-F5344CB8AC3E}">
        <p14:creationId xmlns:p14="http://schemas.microsoft.com/office/powerpoint/2010/main" val="10576397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hyperlink" Target="https://louisville.app.box.com/s/af2niw3povgjv4yt6g9kad1reyrhdspv" TargetMode="External"/><Relationship Id="rId7"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hyperlink" Target="https://louisville.app.box.com/s/9ffblbrnkbl8psjsy34vwoyuwsoe0smu"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iris.louisville.edu/" TargetMode="External"/><Relationship Id="rId2" Type="http://schemas.openxmlformats.org/officeDocument/2006/relationships/hyperlink" Target="https://louisville.edu/research/researchers/compliance/irb"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louisville.edu/research/researchers/compliance/irb/initial-submission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louisville.edu/research/researchers/compliance/irb/hsppo-policies" TargetMode="External"/><Relationship Id="rId4" Type="http://schemas.openxmlformats.org/officeDocument/2006/relationships/hyperlink" Target="https://louisville.edu/research/researchers/compliance/irb/researcher-templates-and-resource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louisville.app.box.com/s/kfn3h7kublkzzx1a5l6s7mw989dibww3"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7C4CE-8CA8-E5FD-3D36-8C926CE74D7C}"/>
              </a:ext>
            </a:extLst>
          </p:cNvPr>
          <p:cNvSpPr>
            <a:spLocks noGrp="1"/>
          </p:cNvSpPr>
          <p:nvPr>
            <p:ph type="ctrTitle"/>
          </p:nvPr>
        </p:nvSpPr>
        <p:spPr>
          <a:xfrm>
            <a:off x="428562" y="737727"/>
            <a:ext cx="11469511" cy="1852971"/>
          </a:xfrm>
          <a:solidFill>
            <a:srgbClr val="C00000"/>
          </a:solidFill>
        </p:spPr>
        <p:txBody>
          <a:bodyPr/>
          <a:lstStyle/>
          <a:p>
            <a:r>
              <a:rPr lang="en-US" dirty="0"/>
              <a:t>Clinical &amp; Translational Research Resources at UofL &amp; UofL Health </a:t>
            </a:r>
          </a:p>
        </p:txBody>
      </p:sp>
      <p:sp>
        <p:nvSpPr>
          <p:cNvPr id="3" name="Subtitle 2">
            <a:extLst>
              <a:ext uri="{FF2B5EF4-FFF2-40B4-BE49-F238E27FC236}">
                <a16:creationId xmlns:a16="http://schemas.microsoft.com/office/drawing/2014/main" id="{9100510C-4840-1EDF-190A-EBCFC2130ED6}"/>
              </a:ext>
            </a:extLst>
          </p:cNvPr>
          <p:cNvSpPr>
            <a:spLocks noGrp="1"/>
          </p:cNvSpPr>
          <p:nvPr>
            <p:ph type="subTitle" idx="1"/>
          </p:nvPr>
        </p:nvSpPr>
        <p:spPr>
          <a:xfrm>
            <a:off x="1481098" y="3349838"/>
            <a:ext cx="9144000" cy="3216451"/>
          </a:xfrm>
          <a:noFill/>
        </p:spPr>
        <p:txBody>
          <a:bodyPr>
            <a:noAutofit/>
          </a:bodyPr>
          <a:lstStyle/>
          <a:p>
            <a:pPr>
              <a:lnSpc>
                <a:spcPct val="100000"/>
              </a:lnSpc>
              <a:spcBef>
                <a:spcPts val="0"/>
              </a:spcBef>
            </a:pPr>
            <a:r>
              <a:rPr lang="en-US" sz="2000" b="1" i="0" u="none" strike="noStrike" dirty="0">
                <a:solidFill>
                  <a:srgbClr val="000000"/>
                </a:solidFill>
                <a:effectLst/>
                <a:latin typeface="Helvetica" pitchFamily="2" charset="0"/>
              </a:rPr>
              <a:t>Jiapeng Huang MD, PhD, FASA, FASE</a:t>
            </a:r>
            <a:br>
              <a:rPr lang="en-US" sz="2000" b="0" i="0" u="none" strike="noStrike" dirty="0">
                <a:solidFill>
                  <a:srgbClr val="000000"/>
                </a:solidFill>
                <a:effectLst/>
                <a:latin typeface="Helvetica" pitchFamily="2" charset="0"/>
              </a:rPr>
            </a:br>
            <a:br>
              <a:rPr lang="en-US" sz="2000" b="0" i="0" u="none" strike="noStrike" dirty="0">
                <a:solidFill>
                  <a:srgbClr val="000000"/>
                </a:solidFill>
                <a:effectLst/>
                <a:latin typeface="Helvetica" pitchFamily="2" charset="0"/>
              </a:rPr>
            </a:br>
            <a:r>
              <a:rPr lang="en-US" sz="2000" b="0" i="0" u="none" strike="noStrike" dirty="0">
                <a:solidFill>
                  <a:srgbClr val="000000"/>
                </a:solidFill>
                <a:effectLst/>
                <a:latin typeface="Helvetica" pitchFamily="2" charset="0"/>
              </a:rPr>
              <a:t>Associate Director, Translational Research Support Core (TRSC)</a:t>
            </a:r>
          </a:p>
          <a:p>
            <a:pPr>
              <a:lnSpc>
                <a:spcPct val="100000"/>
              </a:lnSpc>
              <a:spcBef>
                <a:spcPts val="0"/>
              </a:spcBef>
            </a:pPr>
            <a:r>
              <a:rPr lang="en-US" sz="2000" b="0" i="0" u="none" strike="noStrike" dirty="0">
                <a:solidFill>
                  <a:srgbClr val="000000"/>
                </a:solidFill>
                <a:effectLst/>
                <a:latin typeface="Helvetica" pitchFamily="2" charset="0"/>
              </a:rPr>
              <a:t>Center for Integrated Environmental Health Sciences (CIEHS)</a:t>
            </a:r>
          </a:p>
          <a:p>
            <a:pPr>
              <a:lnSpc>
                <a:spcPct val="100000"/>
              </a:lnSpc>
              <a:spcBef>
                <a:spcPts val="0"/>
              </a:spcBef>
            </a:pPr>
            <a:r>
              <a:rPr lang="en-US" sz="2000" b="0" i="0" u="none" strike="noStrike" dirty="0">
                <a:solidFill>
                  <a:srgbClr val="000000"/>
                </a:solidFill>
                <a:effectLst/>
                <a:latin typeface="Helvetica" pitchFamily="2" charset="0"/>
              </a:rPr>
              <a:t>Tenured Professor &amp; Vice Chairman</a:t>
            </a:r>
          </a:p>
          <a:p>
            <a:pPr>
              <a:lnSpc>
                <a:spcPct val="100000"/>
              </a:lnSpc>
              <a:spcBef>
                <a:spcPts val="0"/>
              </a:spcBef>
            </a:pPr>
            <a:r>
              <a:rPr lang="en-US" sz="2000" b="0" i="0" u="none" strike="noStrike" dirty="0">
                <a:solidFill>
                  <a:srgbClr val="000000"/>
                </a:solidFill>
                <a:effectLst/>
                <a:latin typeface="Helvetica" pitchFamily="2" charset="0"/>
              </a:rPr>
              <a:t>Medical Director of Operating Rooms</a:t>
            </a:r>
            <a:endParaRPr lang="en-US" sz="2000" dirty="0">
              <a:solidFill>
                <a:srgbClr val="000000"/>
              </a:solidFill>
              <a:latin typeface="Helvetica" pitchFamily="2" charset="0"/>
            </a:endParaRPr>
          </a:p>
          <a:p>
            <a:pPr>
              <a:lnSpc>
                <a:spcPct val="100000"/>
              </a:lnSpc>
              <a:spcBef>
                <a:spcPts val="0"/>
              </a:spcBef>
            </a:pPr>
            <a:r>
              <a:rPr lang="en-US" sz="2000" b="0" i="0" u="none" strike="noStrike" dirty="0">
                <a:solidFill>
                  <a:srgbClr val="000000"/>
                </a:solidFill>
                <a:effectLst/>
                <a:latin typeface="Helvetica" pitchFamily="2" charset="0"/>
              </a:rPr>
              <a:t>Department of Anesthesiology &amp; Perioperative Medicine</a:t>
            </a:r>
          </a:p>
          <a:p>
            <a:pPr>
              <a:lnSpc>
                <a:spcPct val="100000"/>
              </a:lnSpc>
              <a:spcBef>
                <a:spcPts val="0"/>
              </a:spcBef>
            </a:pPr>
            <a:r>
              <a:rPr lang="en-US" sz="2000" b="0" i="0" u="none" strike="noStrike" dirty="0">
                <a:solidFill>
                  <a:srgbClr val="000000"/>
                </a:solidFill>
                <a:effectLst/>
                <a:latin typeface="Helvetica" pitchFamily="2" charset="0"/>
              </a:rPr>
              <a:t>University of Louisville, Louisville, KY</a:t>
            </a:r>
          </a:p>
        </p:txBody>
      </p:sp>
    </p:spTree>
    <p:extLst>
      <p:ext uri="{BB962C8B-B14F-4D97-AF65-F5344CB8AC3E}">
        <p14:creationId xmlns:p14="http://schemas.microsoft.com/office/powerpoint/2010/main" val="468991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child blowing bubbles in front of a website&#10;&#10;Description automatically generated">
            <a:extLst>
              <a:ext uri="{FF2B5EF4-FFF2-40B4-BE49-F238E27FC236}">
                <a16:creationId xmlns:a16="http://schemas.microsoft.com/office/drawing/2014/main" id="{D5CE9B73-2D35-4B4B-F7F4-CBD4A86F3A84}"/>
              </a:ext>
            </a:extLst>
          </p:cNvPr>
          <p:cNvPicPr>
            <a:picLocks noGrp="1" noChangeAspect="1"/>
          </p:cNvPicPr>
          <p:nvPr>
            <p:ph idx="1"/>
          </p:nvPr>
        </p:nvPicPr>
        <p:blipFill>
          <a:blip r:embed="rId2"/>
          <a:stretch>
            <a:fillRect/>
          </a:stretch>
        </p:blipFill>
        <p:spPr>
          <a:xfrm>
            <a:off x="153923" y="88617"/>
            <a:ext cx="7151338" cy="6680766"/>
          </a:xfrm>
        </p:spPr>
      </p:pic>
      <p:sp>
        <p:nvSpPr>
          <p:cNvPr id="2" name="TextBox 1">
            <a:extLst>
              <a:ext uri="{FF2B5EF4-FFF2-40B4-BE49-F238E27FC236}">
                <a16:creationId xmlns:a16="http://schemas.microsoft.com/office/drawing/2014/main" id="{55199A91-1A1E-FE58-A9F1-20C3A3EF3E6E}"/>
              </a:ext>
            </a:extLst>
          </p:cNvPr>
          <p:cNvSpPr txBox="1"/>
          <p:nvPr/>
        </p:nvSpPr>
        <p:spPr>
          <a:xfrm>
            <a:off x="7833576" y="2395330"/>
            <a:ext cx="4204501" cy="2585323"/>
          </a:xfrm>
          <a:prstGeom prst="rect">
            <a:avLst/>
          </a:prstGeom>
          <a:noFill/>
        </p:spPr>
        <p:txBody>
          <a:bodyPr wrap="square" rtlCol="0">
            <a:spAutoFit/>
          </a:bodyPr>
          <a:lstStyle/>
          <a:p>
            <a:r>
              <a:rPr lang="en-US" sz="1800" dirty="0">
                <a:effectLst/>
                <a:latin typeface="Arial" panose="020B0604020202020204" pitchFamily="34" charset="0"/>
                <a:ea typeface="Arial" panose="020B0604020202020204" pitchFamily="34" charset="0"/>
                <a:cs typeface="Arial" panose="020B0604020202020204" pitchFamily="34" charset="0"/>
              </a:rPr>
              <a:t>• </a:t>
            </a:r>
            <a:r>
              <a:rPr lang="en-US" sz="1800" u="sng" dirty="0">
                <a:solidFill>
                  <a:srgbClr val="000000"/>
                </a:solidFill>
                <a:effectLst/>
                <a:latin typeface="Arial" panose="020B0604020202020204" pitchFamily="34" charset="0"/>
                <a:ea typeface="Arial" panose="020B0604020202020204" pitchFamily="34" charset="0"/>
                <a:cs typeface="Arial" panose="020B0604020202020204" pitchFamily="34" charset="0"/>
              </a:rPr>
              <a:t>University of Louisville Autism Center (ULAC),</a:t>
            </a: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supporting autism research. ULAC is directed by Greg Barnes, M.D. Importantly Dr. Barnes is a CIEHS member and Leader of the Environmental Justice &amp; Health Disparities and Climate Change &amp; Health Research Interest Group;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980537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medical research center&#10;&#10;Description automatically generated">
            <a:extLst>
              <a:ext uri="{FF2B5EF4-FFF2-40B4-BE49-F238E27FC236}">
                <a16:creationId xmlns:a16="http://schemas.microsoft.com/office/drawing/2014/main" id="{80F116C2-0A81-717A-A85C-A3FF7C5A056D}"/>
              </a:ext>
            </a:extLst>
          </p:cNvPr>
          <p:cNvPicPr>
            <a:picLocks noGrp="1" noChangeAspect="1"/>
          </p:cNvPicPr>
          <p:nvPr>
            <p:ph idx="1"/>
          </p:nvPr>
        </p:nvPicPr>
        <p:blipFill>
          <a:blip r:embed="rId2"/>
          <a:stretch>
            <a:fillRect/>
          </a:stretch>
        </p:blipFill>
        <p:spPr>
          <a:xfrm>
            <a:off x="0" y="0"/>
            <a:ext cx="7957751" cy="6771503"/>
          </a:xfrm>
        </p:spPr>
      </p:pic>
      <p:sp>
        <p:nvSpPr>
          <p:cNvPr id="6" name="TextBox 5">
            <a:extLst>
              <a:ext uri="{FF2B5EF4-FFF2-40B4-BE49-F238E27FC236}">
                <a16:creationId xmlns:a16="http://schemas.microsoft.com/office/drawing/2014/main" id="{C3FF6AFC-A855-0B58-DBFF-7AFB08EC201D}"/>
              </a:ext>
            </a:extLst>
          </p:cNvPr>
          <p:cNvSpPr txBox="1"/>
          <p:nvPr/>
        </p:nvSpPr>
        <p:spPr>
          <a:xfrm>
            <a:off x="5781263" y="2247188"/>
            <a:ext cx="6480311" cy="4524315"/>
          </a:xfrm>
          <a:prstGeom prst="rect">
            <a:avLst/>
          </a:prstGeom>
          <a:noFill/>
        </p:spPr>
        <p:txBody>
          <a:bodyPr wrap="square" rtlCol="0">
            <a:spAutoFit/>
          </a:bodyPr>
          <a:lstStyle/>
          <a:p>
            <a:r>
              <a:rPr lang="en-US" sz="1800" u="sng" dirty="0">
                <a:solidFill>
                  <a:srgbClr val="002060"/>
                </a:solidFill>
                <a:effectLst/>
                <a:latin typeface="Arial" panose="020B0604020202020204" pitchFamily="34" charset="0"/>
                <a:ea typeface="Arial" panose="020B0604020202020204" pitchFamily="34" charset="0"/>
                <a:cs typeface="Arial" panose="020B0604020202020204" pitchFamily="34" charset="0"/>
              </a:rPr>
              <a:t>The Kentucky Spinal Cord Injury Research Center (KSCIRC)</a:t>
            </a:r>
            <a:r>
              <a:rPr lang="en-US" sz="1800" dirty="0">
                <a:solidFill>
                  <a:srgbClr val="002060"/>
                </a:solidFill>
                <a:effectLst/>
                <a:latin typeface="Arial" panose="020B0604020202020204" pitchFamily="34" charset="0"/>
                <a:ea typeface="Arial" panose="020B0604020202020204" pitchFamily="34" charset="0"/>
                <a:cs typeface="Arial" panose="020B0604020202020204" pitchFamily="34" charset="0"/>
              </a:rPr>
              <a:t>, supporting paralysis clinical research; The mission of the KRSIRC is to develop successful spinal cord repair strategies in the laboratory that can be taken to the clinic in a timely and responsible fashion. </a:t>
            </a:r>
          </a:p>
          <a:p>
            <a:r>
              <a:rPr lang="en-US" sz="1800" dirty="0">
                <a:solidFill>
                  <a:srgbClr val="002060"/>
                </a:solidFill>
                <a:effectLst/>
                <a:latin typeface="Arial" panose="020B0604020202020204" pitchFamily="34" charset="0"/>
                <a:ea typeface="Arial" panose="020B0604020202020204" pitchFamily="34" charset="0"/>
                <a:cs typeface="Arial" panose="020B0604020202020204" pitchFamily="34" charset="0"/>
              </a:rPr>
              <a:t>The Center's growth has been made possible by funding and excellent cooperation between the State of Kentucky, University of Louisville, Norton Healthcare, and a recent $5.5 million grant from NIH. </a:t>
            </a:r>
          </a:p>
          <a:p>
            <a:r>
              <a:rPr lang="en-US" sz="1800" dirty="0">
                <a:solidFill>
                  <a:srgbClr val="002060"/>
                </a:solidFill>
                <a:effectLst/>
                <a:latin typeface="Arial" panose="020B0604020202020204" pitchFamily="34" charset="0"/>
                <a:ea typeface="Arial" panose="020B0604020202020204" pitchFamily="34" charset="0"/>
                <a:cs typeface="Arial" panose="020B0604020202020204" pitchFamily="34" charset="0"/>
              </a:rPr>
              <a:t>KSCIRC is in a unique position to conduct research that, through close association with clinical colleagues in the Department of Neurological Surgery, will ultimately lead to effective treatments for spinal cord injury. </a:t>
            </a:r>
          </a:p>
          <a:p>
            <a:r>
              <a:rPr lang="en-US" sz="1800" dirty="0">
                <a:solidFill>
                  <a:srgbClr val="002060"/>
                </a:solidFill>
                <a:effectLst/>
                <a:latin typeface="Arial" panose="020B0604020202020204" pitchFamily="34" charset="0"/>
                <a:ea typeface="Arial" panose="020B0604020202020204" pitchFamily="34" charset="0"/>
                <a:cs typeface="Arial" panose="020B0604020202020204" pitchFamily="34" charset="0"/>
              </a:rPr>
              <a:t>This goal will be facilitated by planning to double the size and scientific impact of the Center over the next five years.</a:t>
            </a:r>
            <a:endParaRPr lang="en-US"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268911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089F9-531B-D21A-2B0A-6072E718DC42}"/>
              </a:ext>
            </a:extLst>
          </p:cNvPr>
          <p:cNvSpPr>
            <a:spLocks noGrp="1"/>
          </p:cNvSpPr>
          <p:nvPr>
            <p:ph type="title"/>
          </p:nvPr>
        </p:nvSpPr>
        <p:spPr>
          <a:xfrm>
            <a:off x="2438400" y="-171588"/>
            <a:ext cx="10515600" cy="1325563"/>
          </a:xfrm>
        </p:spPr>
        <p:txBody>
          <a:bodyPr/>
          <a:lstStyle/>
          <a:p>
            <a:r>
              <a:rPr lang="en-US" sz="1800" b="1" dirty="0">
                <a:effectLst/>
                <a:highlight>
                  <a:srgbClr val="FF0000"/>
                </a:highlight>
                <a:latin typeface="Arial" panose="020B0604020202020204" pitchFamily="34" charset="0"/>
                <a:ea typeface="Arial" panose="020B0604020202020204" pitchFamily="34" charset="0"/>
              </a:rPr>
              <a:t>The J. Graham Brown Cancer Center Clinical Research Program</a:t>
            </a:r>
            <a:r>
              <a:rPr lang="en-US" b="1" dirty="0">
                <a:effectLst/>
                <a:highlight>
                  <a:srgbClr val="FF0000"/>
                </a:highlight>
              </a:rPr>
              <a:t> </a:t>
            </a:r>
            <a:endParaRPr lang="en-US" b="1" dirty="0">
              <a:highlight>
                <a:srgbClr val="FF0000"/>
              </a:highlight>
            </a:endParaRPr>
          </a:p>
        </p:txBody>
      </p:sp>
      <p:pic>
        <p:nvPicPr>
          <p:cNvPr id="5" name="Content Placeholder 4" descr="A screenshot of a medical research and clinical trials&#10;&#10;Description automatically generated">
            <a:extLst>
              <a:ext uri="{FF2B5EF4-FFF2-40B4-BE49-F238E27FC236}">
                <a16:creationId xmlns:a16="http://schemas.microsoft.com/office/drawing/2014/main" id="{C0750E1F-76E0-6E21-7B90-E1F7C44200E5}"/>
              </a:ext>
            </a:extLst>
          </p:cNvPr>
          <p:cNvPicPr>
            <a:picLocks noGrp="1" noChangeAspect="1"/>
          </p:cNvPicPr>
          <p:nvPr>
            <p:ph idx="1"/>
          </p:nvPr>
        </p:nvPicPr>
        <p:blipFill>
          <a:blip r:embed="rId2"/>
          <a:stretch>
            <a:fillRect/>
          </a:stretch>
        </p:blipFill>
        <p:spPr>
          <a:xfrm>
            <a:off x="0" y="1063488"/>
            <a:ext cx="6096000" cy="5655364"/>
          </a:xfrm>
        </p:spPr>
      </p:pic>
      <p:sp>
        <p:nvSpPr>
          <p:cNvPr id="6" name="TextBox 5">
            <a:extLst>
              <a:ext uri="{FF2B5EF4-FFF2-40B4-BE49-F238E27FC236}">
                <a16:creationId xmlns:a16="http://schemas.microsoft.com/office/drawing/2014/main" id="{0238D496-DDAC-AB7E-2D11-C93C09034B93}"/>
              </a:ext>
            </a:extLst>
          </p:cNvPr>
          <p:cNvSpPr txBox="1"/>
          <p:nvPr/>
        </p:nvSpPr>
        <p:spPr>
          <a:xfrm>
            <a:off x="6211955" y="2493869"/>
            <a:ext cx="5837583" cy="3693319"/>
          </a:xfrm>
          <a:prstGeom prst="rect">
            <a:avLst/>
          </a:prstGeom>
          <a:noFill/>
        </p:spPr>
        <p:txBody>
          <a:bodyPr wrap="square" rtlCol="0">
            <a:spAutoFit/>
          </a:bodyPr>
          <a:lstStyle/>
          <a:p>
            <a:r>
              <a:rPr lang="en-US" sz="1800" u="sng" dirty="0">
                <a:effectLst/>
                <a:latin typeface="Arial" panose="020B0604020202020204" pitchFamily="34" charset="0"/>
                <a:ea typeface="Arial" panose="020B0604020202020204" pitchFamily="34" charset="0"/>
                <a:cs typeface="Arial" panose="020B0604020202020204" pitchFamily="34" charset="0"/>
              </a:rPr>
              <a:t>The J. Graham Brown Cancer Center Clinical Research Program</a:t>
            </a:r>
            <a:r>
              <a:rPr lang="en-US" sz="1800" dirty="0">
                <a:effectLst/>
                <a:latin typeface="Arial" panose="020B0604020202020204" pitchFamily="34" charset="0"/>
                <a:ea typeface="Arial" panose="020B0604020202020204" pitchFamily="34" charset="0"/>
                <a:cs typeface="Arial" panose="020B0604020202020204" pitchFamily="34" charset="0"/>
              </a:rPr>
              <a:t>, supporting adult cancer clinical trials; The mission of the James Graham Brown Cancer Center is to generate new knowledge relating to the nature of cancer, and to create new and more effective approaches to prevention, diagnosis and therapy, while delivering medical advances with compassion and respect to cancer patients throughout our region. </a:t>
            </a:r>
          </a:p>
          <a:p>
            <a:endParaRPr lang="en-US" dirty="0">
              <a:latin typeface="Arial" panose="020B0604020202020204" pitchFamily="34" charset="0"/>
              <a:ea typeface="Arial" panose="020B0604020202020204" pitchFamily="34" charset="0"/>
              <a:cs typeface="Arial" panose="020B0604020202020204" pitchFamily="34" charset="0"/>
            </a:endParaRPr>
          </a:p>
          <a:p>
            <a:r>
              <a:rPr lang="en-US" sz="1800" dirty="0">
                <a:effectLst/>
                <a:latin typeface="Arial" panose="020B0604020202020204" pitchFamily="34" charset="0"/>
                <a:ea typeface="Arial" panose="020B0604020202020204" pitchFamily="34" charset="0"/>
                <a:cs typeface="Arial" panose="020B0604020202020204" pitchFamily="34" charset="0"/>
              </a:rPr>
              <a:t>Facilities include Biophysics, Medicinal Chemistry, Molecular Modeling, NMR (nuclear magnetic resonance) and Protein Expression and Purification.</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879671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en book with pen on desk">
            <a:extLst>
              <a:ext uri="{FF2B5EF4-FFF2-40B4-BE49-F238E27FC236}">
                <a16:creationId xmlns:a16="http://schemas.microsoft.com/office/drawing/2014/main" id="{C88B13F3-1AAB-400D-B7F8-996B0B604DED}"/>
              </a:ext>
            </a:extLst>
          </p:cNvPr>
          <p:cNvPicPr>
            <a:picLocks noChangeAspect="1"/>
          </p:cNvPicPr>
          <p:nvPr/>
        </p:nvPicPr>
        <p:blipFill rotWithShape="1">
          <a:blip r:embed="rId3"/>
          <a:srcRect l="9091" t="22061" b="1043"/>
          <a:stretch/>
        </p:blipFill>
        <p:spPr>
          <a:xfrm>
            <a:off x="20" y="10"/>
            <a:ext cx="12191980" cy="6857990"/>
          </a:xfrm>
          <a:prstGeom prst="rect">
            <a:avLst/>
          </a:prstGeom>
        </p:spPr>
      </p:pic>
      <p:sp>
        <p:nvSpPr>
          <p:cNvPr id="2" name="Title 1">
            <a:extLst>
              <a:ext uri="{FF2B5EF4-FFF2-40B4-BE49-F238E27FC236}">
                <a16:creationId xmlns:a16="http://schemas.microsoft.com/office/drawing/2014/main" id="{3B4824CB-452C-4794-9B29-6CC1A2E34323}"/>
              </a:ext>
            </a:extLst>
          </p:cNvPr>
          <p:cNvSpPr>
            <a:spLocks noGrp="1"/>
          </p:cNvSpPr>
          <p:nvPr>
            <p:ph type="ctrTitle"/>
          </p:nvPr>
        </p:nvSpPr>
        <p:spPr>
          <a:xfrm>
            <a:off x="4991548" y="2384203"/>
            <a:ext cx="6766928" cy="1645920"/>
          </a:xfrm>
        </p:spPr>
        <p:txBody>
          <a:bodyPr>
            <a:normAutofit/>
          </a:bodyPr>
          <a:lstStyle/>
          <a:p>
            <a:r>
              <a:rPr lang="en-US" sz="3600" dirty="0"/>
              <a:t>UofL Institutional Review Board (IRB)</a:t>
            </a:r>
            <a:endParaRPr lang="en-US" sz="5400" dirty="0">
              <a:solidFill>
                <a:schemeClr val="tx1"/>
              </a:solidFill>
            </a:endParaRPr>
          </a:p>
        </p:txBody>
      </p:sp>
      <p:sp>
        <p:nvSpPr>
          <p:cNvPr id="3" name="Subtitle 2">
            <a:extLst>
              <a:ext uri="{FF2B5EF4-FFF2-40B4-BE49-F238E27FC236}">
                <a16:creationId xmlns:a16="http://schemas.microsoft.com/office/drawing/2014/main" id="{493E0771-F5BC-446B-9EEC-FC929DFB0E7C}"/>
              </a:ext>
            </a:extLst>
          </p:cNvPr>
          <p:cNvSpPr>
            <a:spLocks noGrp="1"/>
          </p:cNvSpPr>
          <p:nvPr>
            <p:ph type="subTitle" idx="1"/>
          </p:nvPr>
        </p:nvSpPr>
        <p:spPr>
          <a:xfrm>
            <a:off x="4991548" y="4030123"/>
            <a:ext cx="7036253" cy="899165"/>
          </a:xfrm>
        </p:spPr>
        <p:txBody>
          <a:bodyPr>
            <a:normAutofit fontScale="92500" lnSpcReduction="20000"/>
          </a:bodyPr>
          <a:lstStyle/>
          <a:p>
            <a:r>
              <a:rPr lang="en-US" sz="2000" dirty="0">
                <a:solidFill>
                  <a:schemeClr val="accent1"/>
                </a:solidFill>
              </a:rPr>
              <a:t>Preparing and submitting research to the UofL IRB</a:t>
            </a:r>
          </a:p>
          <a:p>
            <a:r>
              <a:rPr lang="en-US" sz="2000" dirty="0">
                <a:solidFill>
                  <a:schemeClr val="accent1"/>
                </a:solidFill>
              </a:rPr>
              <a:t>Resources available through the Human Subjects Protection Program</a:t>
            </a:r>
          </a:p>
          <a:p>
            <a:endParaRPr lang="en-US" sz="2000" dirty="0">
              <a:solidFill>
                <a:schemeClr val="accent1"/>
              </a:solidFill>
            </a:endParaRPr>
          </a:p>
        </p:txBody>
      </p:sp>
    </p:spTree>
    <p:extLst>
      <p:ext uri="{BB962C8B-B14F-4D97-AF65-F5344CB8AC3E}">
        <p14:creationId xmlns:p14="http://schemas.microsoft.com/office/powerpoint/2010/main" val="1572906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8611A-1D34-4C13-9D32-28A691408F10}"/>
              </a:ext>
            </a:extLst>
          </p:cNvPr>
          <p:cNvSpPr>
            <a:spLocks noGrp="1"/>
          </p:cNvSpPr>
          <p:nvPr>
            <p:ph type="title"/>
          </p:nvPr>
        </p:nvSpPr>
        <p:spPr>
          <a:xfrm>
            <a:off x="278296" y="42993"/>
            <a:ext cx="12006469" cy="1325563"/>
          </a:xfrm>
        </p:spPr>
        <p:txBody>
          <a:bodyPr>
            <a:normAutofit/>
          </a:bodyPr>
          <a:lstStyle/>
          <a:p>
            <a:r>
              <a:rPr lang="en-US" sz="4400" b="1" dirty="0">
                <a:latin typeface="Arial" panose="020B0604020202020204" pitchFamily="34" charset="0"/>
                <a:cs typeface="Arial" panose="020B0604020202020204" pitchFamily="34" charset="0"/>
              </a:rPr>
              <a:t>What is an Institutional Review Board (IRB)?</a:t>
            </a:r>
          </a:p>
        </p:txBody>
      </p:sp>
      <p:graphicFrame>
        <p:nvGraphicFramePr>
          <p:cNvPr id="4" name="Content Placeholder 3">
            <a:extLst>
              <a:ext uri="{FF2B5EF4-FFF2-40B4-BE49-F238E27FC236}">
                <a16:creationId xmlns:a16="http://schemas.microsoft.com/office/drawing/2014/main" id="{D86C1C4F-9B7A-44F9-BA05-889A3ECEE3D0}"/>
              </a:ext>
            </a:extLst>
          </p:cNvPr>
          <p:cNvGraphicFramePr>
            <a:graphicFrameLocks noGrp="1"/>
          </p:cNvGraphicFramePr>
          <p:nvPr>
            <p:ph idx="1"/>
            <p:extLst>
              <p:ext uri="{D42A27DB-BD31-4B8C-83A1-F6EECF244321}">
                <p14:modId xmlns:p14="http://schemas.microsoft.com/office/powerpoint/2010/main" val="532812724"/>
              </p:ext>
            </p:extLst>
          </p:nvPr>
        </p:nvGraphicFramePr>
        <p:xfrm>
          <a:off x="3808520" y="1495888"/>
          <a:ext cx="9605639" cy="42641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id="{BCA317CE-4865-471C-AD45-0EFC943102F9}"/>
              </a:ext>
            </a:extLst>
          </p:cNvPr>
          <p:cNvGraphicFramePr/>
          <p:nvPr/>
        </p:nvGraphicFramePr>
        <p:xfrm>
          <a:off x="-648070" y="1495888"/>
          <a:ext cx="10591060" cy="465633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125577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114F9-EFB4-477A-B84E-0A67994DA385}"/>
              </a:ext>
            </a:extLst>
          </p:cNvPr>
          <p:cNvSpPr>
            <a:spLocks noGrp="1"/>
          </p:cNvSpPr>
          <p:nvPr>
            <p:ph type="title"/>
          </p:nvPr>
        </p:nvSpPr>
        <p:spPr>
          <a:xfrm>
            <a:off x="2864708" y="0"/>
            <a:ext cx="10515600" cy="1325563"/>
          </a:xfrm>
        </p:spPr>
        <p:txBody>
          <a:bodyPr/>
          <a:lstStyle/>
          <a:p>
            <a:r>
              <a:rPr lang="en-US" b="1" dirty="0">
                <a:latin typeface="Arial" panose="020B0604020202020204" pitchFamily="34" charset="0"/>
                <a:cs typeface="Arial" panose="020B0604020202020204" pitchFamily="34" charset="0"/>
              </a:rPr>
              <a:t>Why are IRBs needed?</a:t>
            </a:r>
          </a:p>
        </p:txBody>
      </p:sp>
      <p:sp>
        <p:nvSpPr>
          <p:cNvPr id="3" name="Content Placeholder 2">
            <a:extLst>
              <a:ext uri="{FF2B5EF4-FFF2-40B4-BE49-F238E27FC236}">
                <a16:creationId xmlns:a16="http://schemas.microsoft.com/office/drawing/2014/main" id="{FC638FCD-E2B3-491F-B0FA-166E97E4C3F7}"/>
              </a:ext>
            </a:extLst>
          </p:cNvPr>
          <p:cNvSpPr>
            <a:spLocks noGrp="1"/>
          </p:cNvSpPr>
          <p:nvPr>
            <p:ph idx="1"/>
          </p:nvPr>
        </p:nvSpPr>
        <p:spPr>
          <a:xfrm>
            <a:off x="638991" y="1845733"/>
            <a:ext cx="10058400" cy="4023360"/>
          </a:xfrm>
        </p:spPr>
        <p:txBody>
          <a:bodyPr/>
          <a:lstStyle/>
          <a:p>
            <a:endParaRPr lang="en-US" dirty="0"/>
          </a:p>
          <a:p>
            <a:endParaRPr lang="en-US" dirty="0"/>
          </a:p>
          <a:p>
            <a:endParaRPr lang="en-US" dirty="0"/>
          </a:p>
        </p:txBody>
      </p:sp>
      <p:graphicFrame>
        <p:nvGraphicFramePr>
          <p:cNvPr id="8" name="TextBox 5">
            <a:extLst>
              <a:ext uri="{FF2B5EF4-FFF2-40B4-BE49-F238E27FC236}">
                <a16:creationId xmlns:a16="http://schemas.microsoft.com/office/drawing/2014/main" id="{5B76ACDB-A266-07F7-7381-735292B137B7}"/>
              </a:ext>
            </a:extLst>
          </p:cNvPr>
          <p:cNvGraphicFramePr/>
          <p:nvPr>
            <p:extLst>
              <p:ext uri="{D42A27DB-BD31-4B8C-83A1-F6EECF244321}">
                <p14:modId xmlns:p14="http://schemas.microsoft.com/office/powerpoint/2010/main" val="2388408979"/>
              </p:ext>
            </p:extLst>
          </p:nvPr>
        </p:nvGraphicFramePr>
        <p:xfrm>
          <a:off x="399961" y="1069460"/>
          <a:ext cx="11153048" cy="57885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74874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A993F3-9834-4A3F-87E9-CF08B5AEDD6C}"/>
              </a:ext>
            </a:extLst>
          </p:cNvPr>
          <p:cNvSpPr>
            <a:spLocks noGrp="1"/>
          </p:cNvSpPr>
          <p:nvPr>
            <p:ph type="title"/>
          </p:nvPr>
        </p:nvSpPr>
        <p:spPr>
          <a:xfrm>
            <a:off x="2259227" y="0"/>
            <a:ext cx="10515600" cy="1325563"/>
          </a:xfrm>
        </p:spPr>
        <p:txBody>
          <a:bodyPr>
            <a:normAutofit/>
          </a:bodyPr>
          <a:lstStyle/>
          <a:p>
            <a:r>
              <a:rPr lang="en-US" b="1" dirty="0">
                <a:latin typeface="Arial" panose="020B0604020202020204" pitchFamily="34" charset="0"/>
                <a:cs typeface="Arial" panose="020B0604020202020204" pitchFamily="34" charset="0"/>
              </a:rPr>
              <a:t>What Requires IRB Review?</a:t>
            </a:r>
          </a:p>
        </p:txBody>
      </p:sp>
      <p:sp>
        <p:nvSpPr>
          <p:cNvPr id="5" name="Content Placeholder 4">
            <a:extLst>
              <a:ext uri="{FF2B5EF4-FFF2-40B4-BE49-F238E27FC236}">
                <a16:creationId xmlns:a16="http://schemas.microsoft.com/office/drawing/2014/main" id="{E4FF19FD-FC6F-47BF-81A5-8ADEB385CAA9}"/>
              </a:ext>
            </a:extLst>
          </p:cNvPr>
          <p:cNvSpPr>
            <a:spLocks noGrp="1"/>
          </p:cNvSpPr>
          <p:nvPr>
            <p:ph idx="1"/>
          </p:nvPr>
        </p:nvSpPr>
        <p:spPr>
          <a:xfrm>
            <a:off x="341871" y="1325563"/>
            <a:ext cx="11850129" cy="5011173"/>
          </a:xfrm>
        </p:spPr>
        <p:txBody>
          <a:bodyPr>
            <a:normAutofit fontScale="92500" lnSpcReduction="20000"/>
          </a:bodyPr>
          <a:lstStyle/>
          <a:p>
            <a:pPr marL="0" indent="0">
              <a:spcBef>
                <a:spcPts val="1800"/>
              </a:spcBef>
              <a:buNone/>
              <a:defRPr/>
            </a:pPr>
            <a:r>
              <a:rPr lang="en-US" b="1" dirty="0"/>
              <a:t>Research that involves human subjects requires prior IRB review and approval.</a:t>
            </a:r>
          </a:p>
          <a:p>
            <a:pPr marL="0" indent="0">
              <a:spcBef>
                <a:spcPts val="1800"/>
              </a:spcBef>
              <a:buNone/>
              <a:defRPr/>
            </a:pPr>
            <a:endParaRPr lang="en-US" b="1" dirty="0"/>
          </a:p>
          <a:p>
            <a:pPr marL="0" indent="0">
              <a:spcBef>
                <a:spcPts val="1800"/>
              </a:spcBef>
              <a:buNone/>
              <a:defRPr/>
            </a:pPr>
            <a:r>
              <a:rPr lang="en-US" b="1" dirty="0"/>
              <a:t>Definitions:</a:t>
            </a:r>
          </a:p>
          <a:p>
            <a:pPr marL="0" indent="0">
              <a:spcBef>
                <a:spcPts val="1800"/>
              </a:spcBef>
              <a:buNone/>
              <a:defRPr/>
            </a:pPr>
            <a:r>
              <a:rPr lang="en-US" sz="2000" b="1" dirty="0"/>
              <a:t>--Research</a:t>
            </a:r>
            <a:r>
              <a:rPr lang="en-US" sz="2000" dirty="0"/>
              <a:t> - a systematic investigation designed to develop or contribute to generalizable knowledge.</a:t>
            </a:r>
          </a:p>
          <a:p>
            <a:pPr marL="0" indent="0">
              <a:spcBef>
                <a:spcPts val="1800"/>
              </a:spcBef>
              <a:buNone/>
              <a:defRPr/>
            </a:pPr>
            <a:r>
              <a:rPr lang="en-US" sz="2000" b="1" dirty="0"/>
              <a:t>--Human Subject (aka Participant)</a:t>
            </a:r>
            <a:r>
              <a:rPr lang="en-US" sz="2000" dirty="0"/>
              <a:t>- a living individual about whom an investigator conducting research </a:t>
            </a:r>
          </a:p>
          <a:p>
            <a:pPr marL="514350" indent="-514350">
              <a:spcBef>
                <a:spcPts val="1800"/>
              </a:spcBef>
              <a:buAutoNum type="romanLcParenBoth"/>
              <a:defRPr/>
            </a:pPr>
            <a:r>
              <a:rPr lang="en-US" sz="2000" i="1" dirty="0"/>
              <a:t>Obtains </a:t>
            </a:r>
            <a:r>
              <a:rPr lang="en-US" sz="2000" b="1" i="1" u="sng" dirty="0"/>
              <a:t>information</a:t>
            </a:r>
            <a:r>
              <a:rPr lang="en-US" sz="2000" i="1" dirty="0"/>
              <a:t> or biospecimens </a:t>
            </a:r>
            <a:r>
              <a:rPr lang="en-US" sz="2000" b="1" i="1" u="sng" dirty="0"/>
              <a:t>through intervention or interaction</a:t>
            </a:r>
            <a:r>
              <a:rPr lang="en-US" sz="2000" i="1" dirty="0"/>
              <a:t> with the individual, and uses, studies, or analyzes the information or biospecimens; </a:t>
            </a:r>
          </a:p>
          <a:p>
            <a:pPr marL="514350" indent="-514350">
              <a:spcBef>
                <a:spcPts val="1800"/>
              </a:spcBef>
              <a:buAutoNum type="romanLcParenBoth"/>
              <a:defRPr/>
            </a:pPr>
            <a:r>
              <a:rPr lang="en-US" sz="2000" i="1" dirty="0"/>
              <a:t> Obtains, uses, studies, analyzes, or generates </a:t>
            </a:r>
            <a:r>
              <a:rPr lang="en-US" sz="2000" b="1" i="1" u="sng" dirty="0"/>
              <a:t>identifiable private information</a:t>
            </a:r>
            <a:r>
              <a:rPr lang="en-US" sz="2000" i="1" dirty="0"/>
              <a:t> or identifiable biospecimens.</a:t>
            </a:r>
          </a:p>
          <a:p>
            <a:endParaRPr lang="en-US" dirty="0"/>
          </a:p>
          <a:p>
            <a:r>
              <a:rPr lang="en-US" dirty="0"/>
              <a:t>When unsure, contact the IRB/Human Subjects Protection Office</a:t>
            </a:r>
          </a:p>
        </p:txBody>
      </p:sp>
    </p:spTree>
    <p:extLst>
      <p:ext uri="{BB962C8B-B14F-4D97-AF65-F5344CB8AC3E}">
        <p14:creationId xmlns:p14="http://schemas.microsoft.com/office/powerpoint/2010/main" val="290134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ECCEE-B4BE-47E5-9C77-7206DED37CD6}"/>
              </a:ext>
            </a:extLst>
          </p:cNvPr>
          <p:cNvSpPr>
            <a:spLocks noGrp="1"/>
          </p:cNvSpPr>
          <p:nvPr>
            <p:ph type="title"/>
          </p:nvPr>
        </p:nvSpPr>
        <p:spPr>
          <a:xfrm>
            <a:off x="3624552" y="-170864"/>
            <a:ext cx="8139094" cy="1658198"/>
          </a:xfrm>
        </p:spPr>
        <p:txBody>
          <a:bodyPr>
            <a:normAutofit/>
          </a:bodyPr>
          <a:lstStyle/>
          <a:p>
            <a:r>
              <a:rPr lang="en-US" b="1" dirty="0">
                <a:latin typeface="Arial" panose="020B0604020202020204" pitchFamily="34" charset="0"/>
                <a:cs typeface="Arial" panose="020B0604020202020204" pitchFamily="34" charset="0"/>
              </a:rPr>
              <a:t>Minimal Risk Research</a:t>
            </a:r>
          </a:p>
        </p:txBody>
      </p:sp>
      <p:sp>
        <p:nvSpPr>
          <p:cNvPr id="3" name="Content Placeholder 2">
            <a:extLst>
              <a:ext uri="{FF2B5EF4-FFF2-40B4-BE49-F238E27FC236}">
                <a16:creationId xmlns:a16="http://schemas.microsoft.com/office/drawing/2014/main" id="{65619CE1-A621-4841-8C15-468D272C568B}"/>
              </a:ext>
            </a:extLst>
          </p:cNvPr>
          <p:cNvSpPr>
            <a:spLocks noGrp="1"/>
          </p:cNvSpPr>
          <p:nvPr>
            <p:ph idx="1"/>
          </p:nvPr>
        </p:nvSpPr>
        <p:spPr>
          <a:xfrm>
            <a:off x="3049339" y="1238278"/>
            <a:ext cx="8806151" cy="5427232"/>
          </a:xfrm>
        </p:spPr>
        <p:txBody>
          <a:bodyPr>
            <a:normAutofit lnSpcReduction="10000"/>
          </a:bodyPr>
          <a:lstStyle/>
          <a:p>
            <a:pPr marL="0" indent="0">
              <a:spcBef>
                <a:spcPts val="0"/>
              </a:spcBef>
              <a:spcAft>
                <a:spcPts val="0"/>
              </a:spcAft>
              <a:buNone/>
            </a:pPr>
            <a:endParaRPr lang="en-US" sz="2000" b="1" dirty="0"/>
          </a:p>
          <a:p>
            <a:pPr marL="0" indent="0">
              <a:spcBef>
                <a:spcPts val="0"/>
              </a:spcBef>
              <a:buNone/>
            </a:pPr>
            <a:r>
              <a:rPr lang="en-US" sz="2400" dirty="0"/>
              <a:t>The level of IRB review is related to the risks of the study. </a:t>
            </a:r>
          </a:p>
          <a:p>
            <a:pPr marL="0" indent="0">
              <a:spcBef>
                <a:spcPts val="0"/>
              </a:spcBef>
              <a:buNone/>
            </a:pPr>
            <a:endParaRPr lang="en-US" sz="2400" dirty="0"/>
          </a:p>
          <a:p>
            <a:pPr marL="0" indent="0">
              <a:spcBef>
                <a:spcPts val="0"/>
              </a:spcBef>
              <a:buNone/>
            </a:pPr>
            <a:r>
              <a:rPr lang="en-US" sz="2400" dirty="0"/>
              <a:t>The IRB can review research that is considered “minimal risk” through an “expedited review” procedure – which doesn’t mean faster – but means it can go to an IRB chair for review versus the full committee for review.</a:t>
            </a:r>
          </a:p>
          <a:p>
            <a:pPr marL="0" indent="0">
              <a:spcBef>
                <a:spcPts val="0"/>
              </a:spcBef>
              <a:spcAft>
                <a:spcPts val="0"/>
              </a:spcAft>
              <a:buNone/>
            </a:pPr>
            <a:endParaRPr lang="en-US" sz="2400" dirty="0"/>
          </a:p>
          <a:p>
            <a:pPr marL="0" indent="0">
              <a:buNone/>
            </a:pPr>
            <a:r>
              <a:rPr lang="en-US" sz="2400" b="1" dirty="0">
                <a:hlinkClick r:id="rId3"/>
              </a:rPr>
              <a:t>Exempt Research Examples</a:t>
            </a:r>
            <a:r>
              <a:rPr lang="en-US" sz="2400" dirty="0"/>
              <a:t>: </a:t>
            </a:r>
            <a:r>
              <a:rPr lang="en-US" sz="2400" u="sng" dirty="0"/>
              <a:t>some low risk surveys/interviews</a:t>
            </a:r>
            <a:r>
              <a:rPr lang="en-US" sz="2400" dirty="0"/>
              <a:t>, </a:t>
            </a:r>
            <a:r>
              <a:rPr lang="en-US" sz="2400" b="1" u="sng" dirty="0"/>
              <a:t>some research with existing data</a:t>
            </a:r>
            <a:r>
              <a:rPr lang="en-US" sz="2400" dirty="0"/>
              <a:t>, research on </a:t>
            </a:r>
            <a:r>
              <a:rPr lang="en-US" sz="2400" b="1" u="sng" dirty="0"/>
              <a:t>normal education practices</a:t>
            </a:r>
            <a:r>
              <a:rPr lang="en-US" sz="2400" dirty="0"/>
              <a:t>, some benign behavioral interventions</a:t>
            </a:r>
          </a:p>
          <a:p>
            <a:pPr marL="0" indent="0">
              <a:buNone/>
            </a:pPr>
            <a:endParaRPr lang="en-US" sz="2400" b="1" dirty="0"/>
          </a:p>
          <a:p>
            <a:pPr marL="0" indent="0">
              <a:buNone/>
            </a:pPr>
            <a:r>
              <a:rPr lang="en-US" sz="2400" b="1" dirty="0">
                <a:hlinkClick r:id="rId4"/>
              </a:rPr>
              <a:t>Expedited Research Examples</a:t>
            </a:r>
            <a:r>
              <a:rPr lang="en-US" sz="2400" dirty="0"/>
              <a:t>: collection of specimen by non-invasive means, collection of identifiable data, </a:t>
            </a:r>
            <a:r>
              <a:rPr lang="en-US" sz="2400" b="1" u="sng" dirty="0"/>
              <a:t>some surveys/interviews/focus groups</a:t>
            </a:r>
            <a:r>
              <a:rPr lang="en-US" sz="2400" dirty="0"/>
              <a:t>, research involving low risk medical procedures.</a:t>
            </a:r>
          </a:p>
        </p:txBody>
      </p:sp>
      <p:pic>
        <p:nvPicPr>
          <p:cNvPr id="5" name="Picture 4" descr="A row of samples for medical testing">
            <a:extLst>
              <a:ext uri="{FF2B5EF4-FFF2-40B4-BE49-F238E27FC236}">
                <a16:creationId xmlns:a16="http://schemas.microsoft.com/office/drawing/2014/main" id="{1614A2CC-CD0C-30B4-2488-CBB0B3BB70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090" y="4933107"/>
            <a:ext cx="2309870" cy="1732403"/>
          </a:xfrm>
          <a:prstGeom prst="rect">
            <a:avLst/>
          </a:prstGeom>
        </p:spPr>
      </p:pic>
      <p:pic>
        <p:nvPicPr>
          <p:cNvPr id="8" name="Picture 7" descr="Cartoon checklist and pencil">
            <a:extLst>
              <a:ext uri="{FF2B5EF4-FFF2-40B4-BE49-F238E27FC236}">
                <a16:creationId xmlns:a16="http://schemas.microsoft.com/office/drawing/2014/main" id="{732A1CB7-55CC-EE05-C2C3-8C60DC584E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092" y="3393194"/>
            <a:ext cx="2309870" cy="1732403"/>
          </a:xfrm>
          <a:prstGeom prst="rect">
            <a:avLst/>
          </a:prstGeom>
        </p:spPr>
      </p:pic>
      <p:pic>
        <p:nvPicPr>
          <p:cNvPr id="10" name="Picture 9" descr="Piles of paperwork">
            <a:extLst>
              <a:ext uri="{FF2B5EF4-FFF2-40B4-BE49-F238E27FC236}">
                <a16:creationId xmlns:a16="http://schemas.microsoft.com/office/drawing/2014/main" id="{6CCEE440-60C2-A25C-D139-841A3668DC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090" y="1660790"/>
            <a:ext cx="2309871" cy="1732404"/>
          </a:xfrm>
          <a:prstGeom prst="rect">
            <a:avLst/>
          </a:prstGeom>
        </p:spPr>
      </p:pic>
      <p:pic>
        <p:nvPicPr>
          <p:cNvPr id="12" name="Picture 11" descr="Children playing with chalk">
            <a:extLst>
              <a:ext uri="{FF2B5EF4-FFF2-40B4-BE49-F238E27FC236}">
                <a16:creationId xmlns:a16="http://schemas.microsoft.com/office/drawing/2014/main" id="{EF735958-F5C6-4725-AAEA-CCAAA8525E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090" y="192490"/>
            <a:ext cx="2309869" cy="1539913"/>
          </a:xfrm>
          <a:prstGeom prst="rect">
            <a:avLst/>
          </a:prstGeom>
        </p:spPr>
      </p:pic>
    </p:spTree>
    <p:extLst>
      <p:ext uri="{BB962C8B-B14F-4D97-AF65-F5344CB8AC3E}">
        <p14:creationId xmlns:p14="http://schemas.microsoft.com/office/powerpoint/2010/main" val="48365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9357" y="0"/>
            <a:ext cx="10515600" cy="1325563"/>
          </a:xfrm>
        </p:spPr>
        <p:txBody>
          <a:bodyPr>
            <a:normAutofit/>
          </a:bodyPr>
          <a:lstStyle/>
          <a:p>
            <a:r>
              <a:rPr lang="en-US" b="1" dirty="0">
                <a:latin typeface="Arial" panose="020B0604020202020204" pitchFamily="34" charset="0"/>
                <a:cs typeface="Arial" panose="020B0604020202020204" pitchFamily="34" charset="0"/>
              </a:rPr>
              <a:t>Full Board Research</a:t>
            </a:r>
          </a:p>
        </p:txBody>
      </p:sp>
      <p:sp>
        <p:nvSpPr>
          <p:cNvPr id="3" name="Content Placeholder 2"/>
          <p:cNvSpPr>
            <a:spLocks noGrp="1"/>
          </p:cNvSpPr>
          <p:nvPr>
            <p:ph idx="1"/>
          </p:nvPr>
        </p:nvSpPr>
        <p:spPr>
          <a:xfrm>
            <a:off x="810600" y="1561527"/>
            <a:ext cx="10653997" cy="5197617"/>
          </a:xfrm>
        </p:spPr>
        <p:txBody>
          <a:bodyPr>
            <a:normAutofit fontScale="92500"/>
          </a:bodyPr>
          <a:lstStyle/>
          <a:p>
            <a:pPr marL="0" indent="0">
              <a:buNone/>
            </a:pPr>
            <a:r>
              <a:rPr lang="en-US" sz="3200" b="1" dirty="0"/>
              <a:t>Full IRB committee review required for studies that are:</a:t>
            </a:r>
          </a:p>
          <a:p>
            <a:pPr lvl="1">
              <a:buFont typeface="Arial" panose="020B0604020202020204" pitchFamily="34" charset="0"/>
              <a:buChar char="•"/>
            </a:pPr>
            <a:r>
              <a:rPr lang="en-US" sz="3200" dirty="0"/>
              <a:t>Greater than minimal risk </a:t>
            </a:r>
          </a:p>
          <a:p>
            <a:pPr lvl="1">
              <a:buFont typeface="Arial" panose="020B0604020202020204" pitchFamily="34" charset="0"/>
              <a:buChar char="•"/>
            </a:pPr>
            <a:r>
              <a:rPr lang="en-US" sz="3200" dirty="0"/>
              <a:t>Minimal risk, but do not fit in an expedited review category</a:t>
            </a:r>
          </a:p>
          <a:p>
            <a:pPr lvl="1">
              <a:buFont typeface="Arial" panose="020B0604020202020204" pitchFamily="34" charset="0"/>
              <a:buChar char="•"/>
            </a:pPr>
            <a:r>
              <a:rPr lang="en-US" sz="3200" dirty="0"/>
              <a:t>Medical devices that require a “non significant risk” determination by the IRB</a:t>
            </a:r>
          </a:p>
          <a:p>
            <a:pPr marL="274320" lvl="1" indent="0">
              <a:buNone/>
            </a:pPr>
            <a:endParaRPr lang="en-US" sz="3200" dirty="0"/>
          </a:p>
          <a:p>
            <a:pPr marL="274320" lvl="1" indent="0">
              <a:buNone/>
            </a:pPr>
            <a:r>
              <a:rPr lang="en-US" sz="3200" b="1" u="sng" dirty="0"/>
              <a:t>Examples</a:t>
            </a:r>
            <a:r>
              <a:rPr lang="en-US" sz="3200" u="sng" dirty="0"/>
              <a:t>:</a:t>
            </a:r>
          </a:p>
          <a:p>
            <a:pPr marL="274320" lvl="1" indent="0">
              <a:buNone/>
            </a:pPr>
            <a:r>
              <a:rPr lang="en-US" sz="3200" dirty="0"/>
              <a:t>-Investigational drugs/devices studies</a:t>
            </a:r>
          </a:p>
          <a:p>
            <a:pPr marL="274320" lvl="1" indent="0">
              <a:buNone/>
            </a:pPr>
            <a:r>
              <a:rPr lang="en-US" sz="3200" dirty="0"/>
              <a:t>-Behavioral studies involving risky interventions, observations of illegal behavior, or very sensitive data/questions.</a:t>
            </a:r>
          </a:p>
          <a:p>
            <a:pPr marL="274320" lvl="1" indent="0">
              <a:buNone/>
            </a:pPr>
            <a:endParaRPr lang="en-US" dirty="0"/>
          </a:p>
          <a:p>
            <a:pPr marL="274320" lvl="1" indent="0">
              <a:buNone/>
            </a:pPr>
            <a:endParaRPr lang="en-US" dirty="0"/>
          </a:p>
        </p:txBody>
      </p:sp>
    </p:spTree>
    <p:extLst>
      <p:ext uri="{BB962C8B-B14F-4D97-AF65-F5344CB8AC3E}">
        <p14:creationId xmlns:p14="http://schemas.microsoft.com/office/powerpoint/2010/main" val="33333933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7911CB4-E9AA-4FBD-AE76-38916C4D0B30}"/>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Study Oversight</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1D8C958E-5B51-4983-9B61-08BC0917CDA4}"/>
              </a:ext>
            </a:extLst>
          </p:cNvPr>
          <p:cNvSpPr>
            <a:spLocks noGrp="1"/>
          </p:cNvSpPr>
          <p:nvPr>
            <p:ph idx="1"/>
          </p:nvPr>
        </p:nvSpPr>
        <p:spPr>
          <a:xfrm>
            <a:off x="4504530" y="1272381"/>
            <a:ext cx="6906491" cy="5585619"/>
          </a:xfrm>
        </p:spPr>
        <p:txBody>
          <a:bodyPr anchor="ctr">
            <a:normAutofit/>
          </a:bodyPr>
          <a:lstStyle/>
          <a:p>
            <a:r>
              <a:rPr lang="en-US" sz="3200" dirty="0"/>
              <a:t>The Principal Investigator (PI) is responsible for the overall conduct of the study.</a:t>
            </a:r>
          </a:p>
          <a:p>
            <a:endParaRPr lang="en-US" sz="3200" dirty="0"/>
          </a:p>
          <a:p>
            <a:r>
              <a:rPr lang="en-US" sz="3200" dirty="0"/>
              <a:t>UofL Faculty and Staff can serve as PI.</a:t>
            </a:r>
          </a:p>
          <a:p>
            <a:endParaRPr lang="en-US" sz="3200" dirty="0"/>
          </a:p>
          <a:p>
            <a:r>
              <a:rPr lang="en-US" sz="3200" dirty="0"/>
              <a:t>Fellows, Residents and Students require a faculty/staff advisor serve as PI.</a:t>
            </a:r>
          </a:p>
          <a:p>
            <a:endParaRPr lang="en-US" dirty="0"/>
          </a:p>
          <a:p>
            <a:endParaRPr lang="en-US" dirty="0"/>
          </a:p>
          <a:p>
            <a:endParaRPr lang="en-US" dirty="0"/>
          </a:p>
        </p:txBody>
      </p:sp>
    </p:spTree>
    <p:extLst>
      <p:ext uri="{BB962C8B-B14F-4D97-AF65-F5344CB8AC3E}">
        <p14:creationId xmlns:p14="http://schemas.microsoft.com/office/powerpoint/2010/main" val="306087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table with text and numbers&#10;&#10;Description automatically generated">
            <a:extLst>
              <a:ext uri="{FF2B5EF4-FFF2-40B4-BE49-F238E27FC236}">
                <a16:creationId xmlns:a16="http://schemas.microsoft.com/office/drawing/2014/main" id="{614FBB9F-C934-A14D-1262-32586CA3DEFF}"/>
              </a:ext>
            </a:extLst>
          </p:cNvPr>
          <p:cNvPicPr>
            <a:picLocks noGrp="1" noChangeAspect="1"/>
          </p:cNvPicPr>
          <p:nvPr>
            <p:ph idx="1"/>
          </p:nvPr>
        </p:nvPicPr>
        <p:blipFill>
          <a:blip r:embed="rId2"/>
          <a:stretch>
            <a:fillRect/>
          </a:stretch>
        </p:blipFill>
        <p:spPr>
          <a:xfrm>
            <a:off x="5632622" y="1168124"/>
            <a:ext cx="6559378" cy="4714630"/>
          </a:xfrm>
        </p:spPr>
      </p:pic>
      <p:pic>
        <p:nvPicPr>
          <p:cNvPr id="7" name="Picture 6" descr="A screenshot of a document&#10;&#10;Description automatically generated">
            <a:extLst>
              <a:ext uri="{FF2B5EF4-FFF2-40B4-BE49-F238E27FC236}">
                <a16:creationId xmlns:a16="http://schemas.microsoft.com/office/drawing/2014/main" id="{7078144F-2232-486C-486F-991770E20A01}"/>
              </a:ext>
            </a:extLst>
          </p:cNvPr>
          <p:cNvPicPr>
            <a:picLocks noChangeAspect="1"/>
          </p:cNvPicPr>
          <p:nvPr/>
        </p:nvPicPr>
        <p:blipFill>
          <a:blip r:embed="rId3"/>
          <a:stretch>
            <a:fillRect/>
          </a:stretch>
        </p:blipFill>
        <p:spPr>
          <a:xfrm>
            <a:off x="79289" y="586418"/>
            <a:ext cx="5553333" cy="5685163"/>
          </a:xfrm>
          <a:prstGeom prst="rect">
            <a:avLst/>
          </a:prstGeom>
        </p:spPr>
      </p:pic>
      <p:sp>
        <p:nvSpPr>
          <p:cNvPr id="8" name="TextBox 7">
            <a:extLst>
              <a:ext uri="{FF2B5EF4-FFF2-40B4-BE49-F238E27FC236}">
                <a16:creationId xmlns:a16="http://schemas.microsoft.com/office/drawing/2014/main" id="{A39578DF-55DA-D744-9F83-770D8EAE9000}"/>
              </a:ext>
            </a:extLst>
          </p:cNvPr>
          <p:cNvSpPr txBox="1"/>
          <p:nvPr/>
        </p:nvSpPr>
        <p:spPr>
          <a:xfrm>
            <a:off x="2593307" y="194522"/>
            <a:ext cx="7692490" cy="584775"/>
          </a:xfrm>
          <a:prstGeom prst="rect">
            <a:avLst/>
          </a:prstGeom>
          <a:solidFill>
            <a:srgbClr val="FF0000"/>
          </a:solidFill>
        </p:spPr>
        <p:txBody>
          <a:bodyPr wrap="none" rtlCol="0">
            <a:spAutoFit/>
          </a:bodyPr>
          <a:lstStyle/>
          <a:p>
            <a:r>
              <a:rPr lang="en-US" sz="3200" b="1" dirty="0"/>
              <a:t>UofL 2023-2025 Strategic Plan-Research </a:t>
            </a:r>
          </a:p>
        </p:txBody>
      </p:sp>
      <p:sp>
        <p:nvSpPr>
          <p:cNvPr id="9" name="Rectangle 8">
            <a:extLst>
              <a:ext uri="{FF2B5EF4-FFF2-40B4-BE49-F238E27FC236}">
                <a16:creationId xmlns:a16="http://schemas.microsoft.com/office/drawing/2014/main" id="{FC26D102-2364-364F-D235-CF69C1DD032F}"/>
              </a:ext>
            </a:extLst>
          </p:cNvPr>
          <p:cNvSpPr/>
          <p:nvPr/>
        </p:nvSpPr>
        <p:spPr>
          <a:xfrm>
            <a:off x="1530626" y="5406887"/>
            <a:ext cx="2663687" cy="77525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70BFF7C-1C9C-DA2E-91F6-3A870EF4D94D}"/>
              </a:ext>
            </a:extLst>
          </p:cNvPr>
          <p:cNvSpPr/>
          <p:nvPr/>
        </p:nvSpPr>
        <p:spPr>
          <a:xfrm>
            <a:off x="7298451" y="4818790"/>
            <a:ext cx="3203124" cy="95931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4721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Rectangle 2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77412B2-0922-4500-847F-71F458F4C6ED}"/>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What is required to be on research study team?</a:t>
            </a:r>
          </a:p>
        </p:txBody>
      </p:sp>
      <p:sp>
        <p:nvSpPr>
          <p:cNvPr id="3" name="Content Placeholder 2">
            <a:extLst>
              <a:ext uri="{FF2B5EF4-FFF2-40B4-BE49-F238E27FC236}">
                <a16:creationId xmlns:a16="http://schemas.microsoft.com/office/drawing/2014/main" id="{904A0E0D-9970-4891-89DC-04340DD05178}"/>
              </a:ext>
            </a:extLst>
          </p:cNvPr>
          <p:cNvSpPr>
            <a:spLocks noGrp="1"/>
          </p:cNvSpPr>
          <p:nvPr>
            <p:ph idx="1"/>
          </p:nvPr>
        </p:nvSpPr>
        <p:spPr>
          <a:xfrm>
            <a:off x="4376344" y="309531"/>
            <a:ext cx="7555647" cy="6218658"/>
          </a:xfrm>
        </p:spPr>
        <p:txBody>
          <a:bodyPr anchor="ctr">
            <a:noAutofit/>
          </a:bodyPr>
          <a:lstStyle/>
          <a:p>
            <a:pPr marL="0" indent="0">
              <a:buNone/>
            </a:pPr>
            <a:endParaRPr lang="en-US" sz="2400" dirty="0"/>
          </a:p>
          <a:p>
            <a:pPr marL="457200" indent="-457200">
              <a:buFont typeface="+mj-lt"/>
              <a:buAutoNum type="arabicPeriod"/>
            </a:pPr>
            <a:r>
              <a:rPr lang="en-US" sz="2400" dirty="0"/>
              <a:t>Human Subjects &amp; HIPAA Research Training (CITI)</a:t>
            </a:r>
          </a:p>
          <a:p>
            <a:pPr marL="457200" indent="-457200">
              <a:buFont typeface="+mj-lt"/>
              <a:buAutoNum type="arabicPeriod"/>
            </a:pPr>
            <a:r>
              <a:rPr lang="en-US" sz="2400" dirty="0"/>
              <a:t>Annual Attestation &amp; Disclosure Form on file in iRIS (ADF) (also referred to as Conflict of Interest (COI) form)</a:t>
            </a:r>
          </a:p>
          <a:p>
            <a:pPr marL="457200" indent="-457200">
              <a:buFont typeface="+mj-lt"/>
              <a:buAutoNum type="arabicPeriod"/>
            </a:pPr>
            <a:r>
              <a:rPr lang="en-US" sz="2400" dirty="0"/>
              <a:t>CV uploaded to iRIS profile</a:t>
            </a:r>
          </a:p>
          <a:p>
            <a:pPr marL="0" indent="0">
              <a:buNone/>
            </a:pPr>
            <a:endParaRPr lang="en-US" sz="2400" dirty="0"/>
          </a:p>
          <a:p>
            <a:pPr marL="0" indent="0">
              <a:buNone/>
            </a:pPr>
            <a:r>
              <a:rPr lang="en-US" sz="2400" dirty="0"/>
              <a:t>Instructions for completing the requirements and checking individuals training can be found at:</a:t>
            </a:r>
            <a:r>
              <a:rPr lang="en-US" sz="2400" u="sng" dirty="0"/>
              <a:t> </a:t>
            </a:r>
            <a:r>
              <a:rPr lang="en-US" sz="2400" dirty="0">
                <a:hlinkClick r:id="rId2"/>
              </a:rPr>
              <a:t>https://louisville.edu/research/researchers/compliance/irb</a:t>
            </a:r>
            <a:r>
              <a:rPr lang="en-US" sz="2400" dirty="0"/>
              <a:t> (under Study Personnel Requirements)</a:t>
            </a:r>
          </a:p>
          <a:p>
            <a:endParaRPr lang="en-US" sz="2400" dirty="0"/>
          </a:p>
          <a:p>
            <a:r>
              <a:rPr lang="en-US" sz="2400" dirty="0"/>
              <a:t>The IRB uses an electronic submission system, iRIS. Login with your UofL email/password.  </a:t>
            </a:r>
            <a:r>
              <a:rPr lang="en-US" sz="2400" dirty="0">
                <a:hlinkClick r:id="rId3"/>
              </a:rPr>
              <a:t>https://iris.louisville.edu/</a:t>
            </a:r>
            <a:r>
              <a:rPr lang="en-US" sz="2400" dirty="0"/>
              <a:t> </a:t>
            </a:r>
            <a:endParaRPr lang="en-US" sz="2400" u="sng" dirty="0"/>
          </a:p>
        </p:txBody>
      </p:sp>
    </p:spTree>
    <p:extLst>
      <p:ext uri="{BB962C8B-B14F-4D97-AF65-F5344CB8AC3E}">
        <p14:creationId xmlns:p14="http://schemas.microsoft.com/office/powerpoint/2010/main" val="3568497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7BF42CA-AD55-48B4-8949-C4DCA60A6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6AE1D3D-3106-4CB2-AA7C-0C1642AC0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24" name="Group 23">
            <a:extLst>
              <a:ext uri="{FF2B5EF4-FFF2-40B4-BE49-F238E27FC236}">
                <a16:creationId xmlns:a16="http://schemas.microsoft.com/office/drawing/2014/main" id="{0A31B6AF-B711-4CDB-8C2B-16E963DDC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7" y="0"/>
            <a:ext cx="5646974" cy="6483075"/>
            <a:chOff x="-19221" y="0"/>
            <a:chExt cx="5646974" cy="6483075"/>
          </a:xfrm>
        </p:grpSpPr>
        <p:sp>
          <p:nvSpPr>
            <p:cNvPr id="25" name="Freeform: Shape 24">
              <a:extLst>
                <a:ext uri="{FF2B5EF4-FFF2-40B4-BE49-F238E27FC236}">
                  <a16:creationId xmlns:a16="http://schemas.microsoft.com/office/drawing/2014/main" id="{CA818331-E13C-49C6-B98D-A60AD0E8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67C4629D-4AB7-48D4-A61B-1AE1837A78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D1E30050-9FC4-4CC7-8C0B-BF5EFD106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E7E03733-50FD-49A6-B226-40F6A0AD45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28">
              <a:extLst>
                <a:ext uri="{FF2B5EF4-FFF2-40B4-BE49-F238E27FC236}">
                  <a16:creationId xmlns:a16="http://schemas.microsoft.com/office/drawing/2014/main" id="{8A614510-A9F4-41B6-B78E-F49E390C7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688EB0A0-355E-499E-9A0D-48043106C169}"/>
              </a:ext>
            </a:extLst>
          </p:cNvPr>
          <p:cNvSpPr>
            <a:spLocks noGrp="1"/>
          </p:cNvSpPr>
          <p:nvPr>
            <p:ph type="title"/>
          </p:nvPr>
        </p:nvSpPr>
        <p:spPr>
          <a:xfrm>
            <a:off x="804672" y="2053641"/>
            <a:ext cx="3669161" cy="2760098"/>
          </a:xfrm>
        </p:spPr>
        <p:txBody>
          <a:bodyPr>
            <a:normAutofit/>
          </a:bodyPr>
          <a:lstStyle/>
          <a:p>
            <a:r>
              <a:rPr lang="en-US" sz="3700" dirty="0">
                <a:solidFill>
                  <a:schemeClr val="tx2"/>
                </a:solidFill>
              </a:rPr>
              <a:t>Where are resources and document templates located?</a:t>
            </a:r>
          </a:p>
        </p:txBody>
      </p:sp>
      <p:sp>
        <p:nvSpPr>
          <p:cNvPr id="15" name="Content Placeholder 2">
            <a:extLst>
              <a:ext uri="{FF2B5EF4-FFF2-40B4-BE49-F238E27FC236}">
                <a16:creationId xmlns:a16="http://schemas.microsoft.com/office/drawing/2014/main" id="{58E15CBC-4902-4110-81D4-2DDB90F2B85E}"/>
              </a:ext>
            </a:extLst>
          </p:cNvPr>
          <p:cNvSpPr>
            <a:spLocks noGrp="1"/>
          </p:cNvSpPr>
          <p:nvPr>
            <p:ph idx="1"/>
          </p:nvPr>
        </p:nvSpPr>
        <p:spPr>
          <a:xfrm>
            <a:off x="5509339" y="453707"/>
            <a:ext cx="6118458" cy="5856260"/>
          </a:xfrm>
          <a:noFill/>
          <a:ln>
            <a:noFill/>
          </a:ln>
        </p:spPr>
        <p:txBody>
          <a:bodyPr anchor="ctr">
            <a:noAutofit/>
          </a:bodyPr>
          <a:lstStyle/>
          <a:p>
            <a:pPr marL="0" indent="0">
              <a:buNone/>
            </a:pPr>
            <a:r>
              <a:rPr lang="en-US" sz="2400" dirty="0">
                <a:solidFill>
                  <a:schemeClr val="tx2"/>
                </a:solidFill>
                <a:hlinkClick r:id="rId3"/>
              </a:rPr>
              <a:t>1) Step by Step IRB </a:t>
            </a:r>
            <a:r>
              <a:rPr lang="en-US" sz="2400" dirty="0">
                <a:solidFill>
                  <a:schemeClr val="tx2"/>
                </a:solidFill>
              </a:rPr>
              <a:t>submission process (with template links)</a:t>
            </a:r>
          </a:p>
          <a:p>
            <a:pPr marL="0" indent="0">
              <a:buNone/>
            </a:pPr>
            <a:endParaRPr lang="en-US" sz="2400" dirty="0">
              <a:solidFill>
                <a:schemeClr val="tx2"/>
              </a:solidFill>
            </a:endParaRPr>
          </a:p>
          <a:p>
            <a:pPr marL="0" indent="0">
              <a:buNone/>
            </a:pPr>
            <a:r>
              <a:rPr lang="en-US" sz="2400" dirty="0">
                <a:solidFill>
                  <a:schemeClr val="tx2"/>
                </a:solidFill>
                <a:hlinkClick r:id="rId4"/>
              </a:rPr>
              <a:t>2) Researcher Resources</a:t>
            </a:r>
            <a:r>
              <a:rPr lang="en-US" sz="2400" dirty="0">
                <a:solidFill>
                  <a:schemeClr val="tx2"/>
                </a:solidFill>
              </a:rPr>
              <a:t>:</a:t>
            </a:r>
          </a:p>
          <a:p>
            <a:pPr lvl="1">
              <a:buFont typeface="Arial" panose="020B0604020202020204" pitchFamily="34" charset="0"/>
              <a:buChar char="•"/>
            </a:pPr>
            <a:r>
              <a:rPr lang="en-US" dirty="0">
                <a:solidFill>
                  <a:schemeClr val="tx2"/>
                </a:solidFill>
              </a:rPr>
              <a:t>IRB Document Templates (protocol, consent(s), HIPAA documents)</a:t>
            </a:r>
          </a:p>
          <a:p>
            <a:pPr lvl="1">
              <a:buFont typeface="Arial" panose="020B0604020202020204" pitchFamily="34" charset="0"/>
              <a:buChar char="•"/>
            </a:pPr>
            <a:r>
              <a:rPr lang="en-US" dirty="0">
                <a:solidFill>
                  <a:schemeClr val="tx2"/>
                </a:solidFill>
              </a:rPr>
              <a:t>iRIS application routing instructions for signoff by scientific reviewer and department chair</a:t>
            </a:r>
          </a:p>
          <a:p>
            <a:pPr lvl="1">
              <a:buFont typeface="Arial" panose="020B0604020202020204" pitchFamily="34" charset="0"/>
              <a:buChar char="•"/>
            </a:pPr>
            <a:r>
              <a:rPr lang="en-US" dirty="0">
                <a:solidFill>
                  <a:schemeClr val="tx2"/>
                </a:solidFill>
              </a:rPr>
              <a:t>Guidance documents/Study Management Tools</a:t>
            </a:r>
          </a:p>
          <a:p>
            <a:pPr lvl="1">
              <a:buFont typeface="Arial" panose="020B0604020202020204" pitchFamily="34" charset="0"/>
              <a:buChar char="•"/>
            </a:pPr>
            <a:r>
              <a:rPr lang="en-US" dirty="0">
                <a:solidFill>
                  <a:schemeClr val="tx2"/>
                </a:solidFill>
              </a:rPr>
              <a:t>Regulation links</a:t>
            </a:r>
          </a:p>
          <a:p>
            <a:pPr marL="0" indent="0">
              <a:buNone/>
            </a:pPr>
            <a:endParaRPr lang="en-US" sz="2400" dirty="0">
              <a:solidFill>
                <a:schemeClr val="tx2"/>
              </a:solidFill>
            </a:endParaRPr>
          </a:p>
          <a:p>
            <a:pPr marL="0" indent="0">
              <a:buNone/>
            </a:pPr>
            <a:r>
              <a:rPr lang="en-US" sz="2400" dirty="0">
                <a:solidFill>
                  <a:schemeClr val="tx2"/>
                </a:solidFill>
                <a:hlinkClick r:id="rId5"/>
              </a:rPr>
              <a:t>3) Guidance Documents</a:t>
            </a:r>
            <a:endParaRPr lang="en-US" sz="2400" dirty="0">
              <a:solidFill>
                <a:schemeClr val="tx2"/>
              </a:solidFill>
            </a:endParaRPr>
          </a:p>
          <a:p>
            <a:pPr marL="0" indent="0">
              <a:buNone/>
            </a:pPr>
            <a:endParaRPr lang="en-US" sz="2400" dirty="0">
              <a:solidFill>
                <a:schemeClr val="tx2"/>
              </a:solidFill>
            </a:endParaRPr>
          </a:p>
          <a:p>
            <a:pPr marL="0" indent="0">
              <a:buNone/>
            </a:pPr>
            <a:r>
              <a:rPr lang="en-US" sz="2400" dirty="0">
                <a:solidFill>
                  <a:schemeClr val="tx2"/>
                </a:solidFill>
              </a:rPr>
              <a:t>4) HSPPO Website Overview (next slide)</a:t>
            </a:r>
          </a:p>
        </p:txBody>
      </p:sp>
    </p:spTree>
    <p:extLst>
      <p:ext uri="{BB962C8B-B14F-4D97-AF65-F5344CB8AC3E}">
        <p14:creationId xmlns:p14="http://schemas.microsoft.com/office/powerpoint/2010/main" val="187489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89B89-F09B-4CBA-9C72-3F375112EB7B}"/>
              </a:ext>
            </a:extLst>
          </p:cNvPr>
          <p:cNvSpPr>
            <a:spLocks noGrp="1"/>
          </p:cNvSpPr>
          <p:nvPr>
            <p:ph type="title"/>
          </p:nvPr>
        </p:nvSpPr>
        <p:spPr>
          <a:xfrm>
            <a:off x="477622" y="1684622"/>
            <a:ext cx="3084844" cy="2103875"/>
          </a:xfrm>
        </p:spPr>
        <p:txBody>
          <a:bodyPr vert="horz" lIns="91440" tIns="45720" rIns="91440" bIns="45720" rtlCol="0">
            <a:normAutofit/>
          </a:bodyPr>
          <a:lstStyle/>
          <a:p>
            <a:r>
              <a:rPr lang="en-US" sz="3600" dirty="0">
                <a:solidFill>
                  <a:srgbClr val="FFFFFF"/>
                </a:solidFill>
              </a:rPr>
              <a:t>HSPPO Website	</a:t>
            </a:r>
          </a:p>
        </p:txBody>
      </p:sp>
      <p:pic>
        <p:nvPicPr>
          <p:cNvPr id="5" name="Picture 4">
            <a:extLst>
              <a:ext uri="{FF2B5EF4-FFF2-40B4-BE49-F238E27FC236}">
                <a16:creationId xmlns:a16="http://schemas.microsoft.com/office/drawing/2014/main" id="{98556B09-6B4C-7213-8595-C65B09A738BB}"/>
              </a:ext>
            </a:extLst>
          </p:cNvPr>
          <p:cNvPicPr>
            <a:picLocks noChangeAspect="1"/>
          </p:cNvPicPr>
          <p:nvPr/>
        </p:nvPicPr>
        <p:blipFill>
          <a:blip r:embed="rId3"/>
          <a:stretch>
            <a:fillRect/>
          </a:stretch>
        </p:blipFill>
        <p:spPr>
          <a:xfrm>
            <a:off x="929733" y="0"/>
            <a:ext cx="10332533" cy="6858000"/>
          </a:xfrm>
          <a:prstGeom prst="rect">
            <a:avLst/>
          </a:prstGeom>
        </p:spPr>
      </p:pic>
    </p:spTree>
    <p:extLst>
      <p:ext uri="{BB962C8B-B14F-4D97-AF65-F5344CB8AC3E}">
        <p14:creationId xmlns:p14="http://schemas.microsoft.com/office/powerpoint/2010/main" val="1885274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B3076-9E3A-39DC-72C2-C7573FA25F09}"/>
              </a:ext>
            </a:extLst>
          </p:cNvPr>
          <p:cNvSpPr>
            <a:spLocks noGrp="1"/>
          </p:cNvSpPr>
          <p:nvPr>
            <p:ph type="title"/>
          </p:nvPr>
        </p:nvSpPr>
        <p:spPr>
          <a:xfrm>
            <a:off x="1921702" y="-48234"/>
            <a:ext cx="10515600" cy="1325563"/>
          </a:xfrm>
        </p:spPr>
        <p:txBody>
          <a:bodyPr/>
          <a:lstStyle/>
          <a:p>
            <a:r>
              <a:rPr lang="en-US" b="1" dirty="0">
                <a:latin typeface="Arial" panose="020B0604020202020204" pitchFamily="34" charset="0"/>
                <a:cs typeface="Arial" panose="020B0604020202020204" pitchFamily="34" charset="0"/>
              </a:rPr>
              <a:t>Review Ready Submissions</a:t>
            </a:r>
          </a:p>
        </p:txBody>
      </p:sp>
      <p:sp>
        <p:nvSpPr>
          <p:cNvPr id="7" name="Content Placeholder 6">
            <a:extLst>
              <a:ext uri="{FF2B5EF4-FFF2-40B4-BE49-F238E27FC236}">
                <a16:creationId xmlns:a16="http://schemas.microsoft.com/office/drawing/2014/main" id="{7B5B2568-40E1-95A0-15B3-F1C8149ECB85}"/>
              </a:ext>
            </a:extLst>
          </p:cNvPr>
          <p:cNvSpPr>
            <a:spLocks noGrp="1"/>
          </p:cNvSpPr>
          <p:nvPr>
            <p:ph idx="1"/>
          </p:nvPr>
        </p:nvSpPr>
        <p:spPr>
          <a:xfrm>
            <a:off x="570185" y="1422957"/>
            <a:ext cx="10753725" cy="4625788"/>
          </a:xfrm>
        </p:spPr>
        <p:txBody>
          <a:bodyPr>
            <a:normAutofit fontScale="92500" lnSpcReduction="10000"/>
          </a:bodyPr>
          <a:lstStyle/>
          <a:p>
            <a:pPr>
              <a:buFont typeface="Wingdings" pitchFamily="2" charset="2"/>
              <a:buChar char="q"/>
            </a:pPr>
            <a:r>
              <a:rPr lang="en-US" sz="2400" b="0" i="0" u="none" strike="noStrike" baseline="0" dirty="0">
                <a:latin typeface="Calibri" panose="020F0502020204030204" pitchFamily="34" charset="0"/>
              </a:rPr>
              <a:t>-Check the HSPPO website for tools and tips.</a:t>
            </a:r>
          </a:p>
          <a:p>
            <a:pPr>
              <a:buFont typeface="Wingdings" pitchFamily="2" charset="2"/>
              <a:buChar char="q"/>
            </a:pPr>
            <a:r>
              <a:rPr lang="en-US" sz="2400" b="0" i="0" u="none" strike="noStrike" baseline="0" dirty="0">
                <a:latin typeface="Calibri" panose="020F0502020204030204" pitchFamily="34" charset="0"/>
              </a:rPr>
              <a:t>-Use current templates from the HSPP website for the protocol and consent forms.</a:t>
            </a:r>
          </a:p>
          <a:p>
            <a:pPr>
              <a:buFont typeface="Wingdings" pitchFamily="2" charset="2"/>
              <a:buChar char="q"/>
            </a:pPr>
            <a:r>
              <a:rPr lang="en-US" sz="2400" b="0" i="0" u="none" strike="noStrike" baseline="0" dirty="0">
                <a:solidFill>
                  <a:srgbClr val="000000"/>
                </a:solidFill>
                <a:latin typeface="Calibri" panose="020F0502020204030204" pitchFamily="34" charset="0"/>
              </a:rPr>
              <a:t>-Proofread your documents –have others proofread your documents</a:t>
            </a:r>
          </a:p>
          <a:p>
            <a:pPr>
              <a:buFont typeface="Wingdings" pitchFamily="2" charset="2"/>
              <a:buChar char="q"/>
            </a:pPr>
            <a:r>
              <a:rPr lang="en-US" sz="2400" b="0" i="0" u="none" strike="noStrike" baseline="0" dirty="0">
                <a:solidFill>
                  <a:srgbClr val="000000"/>
                </a:solidFill>
                <a:latin typeface="Calibri" panose="020F0502020204030204" pitchFamily="34" charset="0"/>
              </a:rPr>
              <a:t>-Review your submission –application vs protocol vs consent documents vs everything else. When you make a change to one, how does it change another?</a:t>
            </a:r>
          </a:p>
          <a:p>
            <a:pPr>
              <a:buFont typeface="Wingdings" pitchFamily="2" charset="2"/>
              <a:buChar char="q"/>
            </a:pPr>
            <a:r>
              <a:rPr lang="en-US" dirty="0">
                <a:solidFill>
                  <a:srgbClr val="000000"/>
                </a:solidFill>
                <a:latin typeface="Calibri" panose="020F0502020204030204" pitchFamily="34" charset="0"/>
              </a:rPr>
              <a:t>-I</a:t>
            </a:r>
            <a:r>
              <a:rPr lang="en-US" sz="2400" b="0" i="0" u="none" strike="noStrike" baseline="0" dirty="0">
                <a:solidFill>
                  <a:srgbClr val="000000"/>
                </a:solidFill>
                <a:latin typeface="Calibri" panose="020F0502020204030204" pitchFamily="34" charset="0"/>
              </a:rPr>
              <a:t>nclude/update your version numbers and/or dates on all documents; use consistent file names</a:t>
            </a:r>
          </a:p>
          <a:p>
            <a:pPr>
              <a:buFont typeface="Wingdings" pitchFamily="2" charset="2"/>
              <a:buChar char="q"/>
            </a:pPr>
            <a:r>
              <a:rPr lang="en-US" dirty="0">
                <a:solidFill>
                  <a:srgbClr val="000000"/>
                </a:solidFill>
                <a:latin typeface="Calibri" panose="020F0502020204030204" pitchFamily="34" charset="0"/>
              </a:rPr>
              <a:t>-</a:t>
            </a:r>
            <a:r>
              <a:rPr lang="en-US" sz="2400" b="0" i="0" u="none" strike="noStrike" baseline="0" dirty="0">
                <a:solidFill>
                  <a:srgbClr val="000000"/>
                </a:solidFill>
                <a:latin typeface="Calibri" panose="020F0502020204030204" pitchFamily="34" charset="0"/>
              </a:rPr>
              <a:t>Avoid redundancies across your documents/submission components. </a:t>
            </a:r>
          </a:p>
          <a:p>
            <a:pPr>
              <a:buFont typeface="Wingdings" pitchFamily="2" charset="2"/>
              <a:buChar char="q"/>
            </a:pPr>
            <a:r>
              <a:rPr lang="en-US" dirty="0">
                <a:solidFill>
                  <a:srgbClr val="000000"/>
                </a:solidFill>
                <a:latin typeface="Calibri" panose="020F0502020204030204" pitchFamily="34" charset="0"/>
              </a:rPr>
              <a:t>-Attach all documents, including research surveys, questionnaires, recruitment materials.</a:t>
            </a:r>
          </a:p>
          <a:p>
            <a:pPr>
              <a:buFont typeface="Wingdings" pitchFamily="2" charset="2"/>
              <a:buChar char="q"/>
            </a:pPr>
            <a:r>
              <a:rPr lang="en-US" sz="2400" b="0" i="0" u="none" strike="noStrike" baseline="0" dirty="0">
                <a:solidFill>
                  <a:srgbClr val="000000"/>
                </a:solidFill>
                <a:latin typeface="Calibri" panose="020F0502020204030204" pitchFamily="34" charset="0"/>
              </a:rPr>
              <a:t>-Contact the HSPPO office </a:t>
            </a:r>
            <a:r>
              <a:rPr lang="en-US" dirty="0">
                <a:solidFill>
                  <a:srgbClr val="000000"/>
                </a:solidFill>
                <a:latin typeface="Calibri" panose="020F0502020204030204" pitchFamily="34" charset="0"/>
              </a:rPr>
              <a:t>with questions. Connect with the </a:t>
            </a:r>
            <a:r>
              <a:rPr lang="en-US" dirty="0">
                <a:solidFill>
                  <a:srgbClr val="000000"/>
                </a:solidFill>
                <a:latin typeface="Calibri" panose="020F0502020204030204" pitchFamily="34" charset="0"/>
                <a:hlinkClick r:id="rId2"/>
              </a:rPr>
              <a:t>IRB Analyst </a:t>
            </a:r>
            <a:r>
              <a:rPr lang="en-US" dirty="0">
                <a:solidFill>
                  <a:srgbClr val="000000"/>
                </a:solidFill>
                <a:latin typeface="Calibri" panose="020F0502020204030204" pitchFamily="34" charset="0"/>
              </a:rPr>
              <a:t>for your department.</a:t>
            </a:r>
            <a:endParaRPr lang="en-US" sz="2400" b="0" i="0" u="none" strike="noStrike" baseline="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551787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447D2-74E8-98EB-EC16-F50D9BA22D3A}"/>
              </a:ext>
            </a:extLst>
          </p:cNvPr>
          <p:cNvSpPr>
            <a:spLocks noGrp="1"/>
          </p:cNvSpPr>
          <p:nvPr>
            <p:ph type="title"/>
          </p:nvPr>
        </p:nvSpPr>
        <p:spPr>
          <a:xfrm>
            <a:off x="2466584" y="-67023"/>
            <a:ext cx="10515600" cy="1325563"/>
          </a:xfrm>
        </p:spPr>
        <p:txBody>
          <a:bodyPr/>
          <a:lstStyle/>
          <a:p>
            <a:r>
              <a:rPr lang="en-US" b="1" dirty="0">
                <a:latin typeface="Arial" panose="020B0604020202020204" pitchFamily="34" charset="0"/>
                <a:cs typeface="Arial" panose="020B0604020202020204" pitchFamily="34" charset="0"/>
              </a:rPr>
              <a:t>Study Compliance Tips</a:t>
            </a:r>
          </a:p>
        </p:txBody>
      </p:sp>
      <p:graphicFrame>
        <p:nvGraphicFramePr>
          <p:cNvPr id="7" name="Content Placeholder 2">
            <a:extLst>
              <a:ext uri="{FF2B5EF4-FFF2-40B4-BE49-F238E27FC236}">
                <a16:creationId xmlns:a16="http://schemas.microsoft.com/office/drawing/2014/main" id="{3C6A5696-5384-1FCF-13E8-6CB7173B9CE3}"/>
              </a:ext>
            </a:extLst>
          </p:cNvPr>
          <p:cNvGraphicFramePr>
            <a:graphicFrameLocks noGrp="1"/>
          </p:cNvGraphicFramePr>
          <p:nvPr>
            <p:ph idx="1"/>
            <p:extLst>
              <p:ext uri="{D42A27DB-BD31-4B8C-83A1-F6EECF244321}">
                <p14:modId xmlns:p14="http://schemas.microsoft.com/office/powerpoint/2010/main" val="1783809688"/>
              </p:ext>
            </p:extLst>
          </p:nvPr>
        </p:nvGraphicFramePr>
        <p:xfrm>
          <a:off x="262916" y="1435166"/>
          <a:ext cx="11417605" cy="52098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2518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Rectangle 3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Post-Approval IRB Submissions</a:t>
            </a:r>
          </a:p>
        </p:txBody>
      </p:sp>
      <p:sp>
        <p:nvSpPr>
          <p:cNvPr id="3" name="Content Placeholder 2"/>
          <p:cNvSpPr>
            <a:spLocks noGrp="1"/>
          </p:cNvSpPr>
          <p:nvPr>
            <p:ph idx="1"/>
          </p:nvPr>
        </p:nvSpPr>
        <p:spPr>
          <a:xfrm>
            <a:off x="4134810" y="645836"/>
            <a:ext cx="7906722" cy="5546047"/>
          </a:xfrm>
        </p:spPr>
        <p:txBody>
          <a:bodyPr anchor="ctr">
            <a:noAutofit/>
          </a:bodyPr>
          <a:lstStyle/>
          <a:p>
            <a:pPr marL="0" indent="0">
              <a:buNone/>
            </a:pPr>
            <a:endParaRPr lang="en-US" sz="2000" dirty="0"/>
          </a:p>
          <a:p>
            <a:r>
              <a:rPr lang="en-US" sz="2000" b="1" dirty="0"/>
              <a:t>Amendments </a:t>
            </a:r>
            <a:r>
              <a:rPr lang="en-US" sz="2000" dirty="0"/>
              <a:t>(changes to any part of the research plan that the IRB previously approved)</a:t>
            </a:r>
          </a:p>
          <a:p>
            <a:pPr lvl="1"/>
            <a:r>
              <a:rPr lang="en-US" sz="2000" dirty="0"/>
              <a:t>Amendment submission applies for all study types, including exempt research. The amendment changes could potentially alter a type and/or category.</a:t>
            </a:r>
          </a:p>
          <a:p>
            <a:r>
              <a:rPr lang="en-US" sz="2000" b="1" dirty="0"/>
              <a:t>Continuing Reviews </a:t>
            </a:r>
            <a:r>
              <a:rPr lang="en-US" sz="2000" dirty="0"/>
              <a:t>(submitted 30 days before the studies expiration date).</a:t>
            </a:r>
          </a:p>
          <a:p>
            <a:pPr lvl="1"/>
            <a:r>
              <a:rPr lang="en-US" sz="2000" dirty="0"/>
              <a:t>Not required at UofL for exempt research. </a:t>
            </a:r>
          </a:p>
          <a:p>
            <a:pPr lvl="1"/>
            <a:r>
              <a:rPr lang="en-US" sz="2000" dirty="0"/>
              <a:t>May be yearly or every 3 years for expedited studies. </a:t>
            </a:r>
          </a:p>
          <a:p>
            <a:pPr lvl="1"/>
            <a:r>
              <a:rPr lang="en-US" sz="2000" dirty="0"/>
              <a:t>Yearly (or sooner) for full board studies.</a:t>
            </a:r>
          </a:p>
          <a:p>
            <a:pPr lvl="1"/>
            <a:r>
              <a:rPr lang="en-US" sz="2000" dirty="0"/>
              <a:t>You will see the expiration date in iRIS</a:t>
            </a:r>
          </a:p>
          <a:p>
            <a:r>
              <a:rPr lang="en-US" sz="2000" b="1" dirty="0"/>
              <a:t>Other reportable events:</a:t>
            </a:r>
          </a:p>
          <a:p>
            <a:pPr lvl="1"/>
            <a:r>
              <a:rPr lang="en-US" sz="2000" dirty="0"/>
              <a:t>Serious Adverse events</a:t>
            </a:r>
          </a:p>
          <a:p>
            <a:pPr lvl="1"/>
            <a:r>
              <a:rPr lang="en-US" sz="2000" dirty="0"/>
              <a:t>Protocol Violations/Deviations (non-compliance)</a:t>
            </a:r>
          </a:p>
          <a:p>
            <a:pPr lvl="1"/>
            <a:r>
              <a:rPr lang="en-US" sz="2000" dirty="0"/>
              <a:t>Unanticipated Problems</a:t>
            </a:r>
          </a:p>
          <a:p>
            <a:r>
              <a:rPr lang="en-US" sz="2000" b="1" dirty="0"/>
              <a:t>Study Closeout Amendment</a:t>
            </a:r>
          </a:p>
          <a:p>
            <a:pPr lvl="1"/>
            <a:r>
              <a:rPr lang="en-US" sz="2000" dirty="0"/>
              <a:t>Not required for exempt research</a:t>
            </a:r>
          </a:p>
        </p:txBody>
      </p:sp>
    </p:spTree>
    <p:extLst>
      <p:ext uri="{BB962C8B-B14F-4D97-AF65-F5344CB8AC3E}">
        <p14:creationId xmlns:p14="http://schemas.microsoft.com/office/powerpoint/2010/main" val="8150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5A632B-B15A-489E-8337-BC0F40DBC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c 11">
            <a:extLst>
              <a:ext uri="{FF2B5EF4-FFF2-40B4-BE49-F238E27FC236}">
                <a16:creationId xmlns:a16="http://schemas.microsoft.com/office/drawing/2014/main" id="{6E895C8D-1379-40B8-8B1B-B6F5AEAF0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5262" y="859948"/>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BBB082E-5905-4D39-9C43-B156342A4F38}"/>
              </a:ext>
            </a:extLst>
          </p:cNvPr>
          <p:cNvSpPr>
            <a:spLocks noGrp="1"/>
          </p:cNvSpPr>
          <p:nvPr>
            <p:ph type="title"/>
          </p:nvPr>
        </p:nvSpPr>
        <p:spPr>
          <a:xfrm>
            <a:off x="838200" y="643467"/>
            <a:ext cx="2654961" cy="5571066"/>
          </a:xfrm>
        </p:spPr>
        <p:txBody>
          <a:bodyPr>
            <a:normAutofit/>
          </a:bodyPr>
          <a:lstStyle/>
          <a:p>
            <a:r>
              <a:rPr lang="en-US" dirty="0">
                <a:solidFill>
                  <a:srgbClr val="FFFFFF"/>
                </a:solidFill>
              </a:rPr>
              <a:t>Important Links</a:t>
            </a:r>
          </a:p>
        </p:txBody>
      </p:sp>
      <p:sp>
        <p:nvSpPr>
          <p:cNvPr id="14" name="Rectangle: Rounded Corners 13">
            <a:extLst>
              <a:ext uri="{FF2B5EF4-FFF2-40B4-BE49-F238E27FC236}">
                <a16:creationId xmlns:a16="http://schemas.microsoft.com/office/drawing/2014/main" id="{651547D7-AD18-407B-A5F4-F8225B5DCF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5452" y="434266"/>
            <a:ext cx="7217701" cy="5922084"/>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2">
            <a:extLst>
              <a:ext uri="{FF2B5EF4-FFF2-40B4-BE49-F238E27FC236}">
                <a16:creationId xmlns:a16="http://schemas.microsoft.com/office/drawing/2014/main" id="{26BC1B91-DD77-4BA5-8E58-2A1F7FEC2522}"/>
              </a:ext>
            </a:extLst>
          </p:cNvPr>
          <p:cNvGraphicFramePr>
            <a:graphicFrameLocks noGrp="1"/>
          </p:cNvGraphicFramePr>
          <p:nvPr>
            <p:ph idx="1"/>
            <p:extLst>
              <p:ext uri="{D42A27DB-BD31-4B8C-83A1-F6EECF244321}">
                <p14:modId xmlns:p14="http://schemas.microsoft.com/office/powerpoint/2010/main" val="3268921710"/>
              </p:ext>
            </p:extLst>
          </p:nvPr>
        </p:nvGraphicFramePr>
        <p:xfrm>
          <a:off x="4763911" y="609600"/>
          <a:ext cx="6735443" cy="55646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0981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5B896EAB-44BB-485A-D55B-8530D1B0E84F}"/>
              </a:ext>
            </a:extLst>
          </p:cNvPr>
          <p:cNvPicPr>
            <a:picLocks noChangeAspect="1"/>
          </p:cNvPicPr>
          <p:nvPr/>
        </p:nvPicPr>
        <p:blipFill>
          <a:blip r:embed="rId2"/>
          <a:stretch>
            <a:fillRect/>
          </a:stretch>
        </p:blipFill>
        <p:spPr>
          <a:xfrm>
            <a:off x="114300" y="700146"/>
            <a:ext cx="11730038" cy="6157853"/>
          </a:xfrm>
          <a:prstGeom prst="rect">
            <a:avLst/>
          </a:prstGeom>
        </p:spPr>
      </p:pic>
      <p:sp>
        <p:nvSpPr>
          <p:cNvPr id="4" name="TextBox 3">
            <a:extLst>
              <a:ext uri="{FF2B5EF4-FFF2-40B4-BE49-F238E27FC236}">
                <a16:creationId xmlns:a16="http://schemas.microsoft.com/office/drawing/2014/main" id="{D29097BD-EF3C-3C94-3862-6395E5412F3F}"/>
              </a:ext>
            </a:extLst>
          </p:cNvPr>
          <p:cNvSpPr txBox="1"/>
          <p:nvPr/>
        </p:nvSpPr>
        <p:spPr>
          <a:xfrm>
            <a:off x="2630467" y="62630"/>
            <a:ext cx="6507558" cy="769441"/>
          </a:xfrm>
          <a:prstGeom prst="rect">
            <a:avLst/>
          </a:prstGeom>
          <a:noFill/>
        </p:spPr>
        <p:txBody>
          <a:bodyPr wrap="square" rtlCol="0">
            <a:spAutoFit/>
          </a:bodyPr>
          <a:lstStyle/>
          <a:p>
            <a:pPr algn="ctr"/>
            <a:r>
              <a:rPr lang="en-US" sz="4400" b="1" dirty="0">
                <a:highlight>
                  <a:srgbClr val="FF0000"/>
                </a:highlight>
              </a:rPr>
              <a:t>UofL Clinical Trial Unit</a:t>
            </a:r>
          </a:p>
        </p:txBody>
      </p:sp>
    </p:spTree>
    <p:extLst>
      <p:ext uri="{BB962C8B-B14F-4D97-AF65-F5344CB8AC3E}">
        <p14:creationId xmlns:p14="http://schemas.microsoft.com/office/powerpoint/2010/main" val="694288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2468920" y="3101093"/>
            <a:ext cx="1840539" cy="3029344"/>
          </a:xfrm>
        </p:spPr>
        <p:txBody>
          <a:bodyPr vert="horz" lIns="91440" tIns="45720" rIns="91440" bIns="45720" rtlCol="0" anchor="t">
            <a:normAutofit/>
          </a:bodyPr>
          <a:lstStyle/>
          <a:p>
            <a:r>
              <a:rPr lang="en-US" sz="2800" dirty="0">
                <a:solidFill>
                  <a:schemeClr val="bg1"/>
                </a:solidFill>
              </a:rPr>
              <a:t>Financial services</a:t>
            </a:r>
          </a:p>
        </p:txBody>
      </p:sp>
      <p:graphicFrame>
        <p:nvGraphicFramePr>
          <p:cNvPr id="26630" name="Content Placeholder 2">
            <a:extLst>
              <a:ext uri="{FF2B5EF4-FFF2-40B4-BE49-F238E27FC236}">
                <a16:creationId xmlns:a16="http://schemas.microsoft.com/office/drawing/2014/main" id="{3B1CE711-549E-45E8-8EE5-8EBF3C25AA7A}"/>
              </a:ext>
            </a:extLst>
          </p:cNvPr>
          <p:cNvGraphicFramePr>
            <a:graphicFrameLocks noGrp="1"/>
          </p:cNvGraphicFramePr>
          <p:nvPr>
            <p:ph sz="half" idx="1"/>
            <p:extLst>
              <p:ext uri="{D42A27DB-BD31-4B8C-83A1-F6EECF244321}">
                <p14:modId xmlns:p14="http://schemas.microsoft.com/office/powerpoint/2010/main" val="1603553642"/>
              </p:ext>
            </p:extLst>
          </p:nvPr>
        </p:nvGraphicFramePr>
        <p:xfrm>
          <a:off x="1753644" y="995819"/>
          <a:ext cx="7371567" cy="56617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DB67FF3D-5D1B-E004-A7C4-5C8458854AE4}"/>
              </a:ext>
            </a:extLst>
          </p:cNvPr>
          <p:cNvSpPr txBox="1"/>
          <p:nvPr/>
        </p:nvSpPr>
        <p:spPr>
          <a:xfrm>
            <a:off x="2669218" y="14173"/>
            <a:ext cx="6166432" cy="769441"/>
          </a:xfrm>
          <a:prstGeom prst="rect">
            <a:avLst/>
          </a:prstGeom>
          <a:noFill/>
        </p:spPr>
        <p:txBody>
          <a:bodyPr wrap="none" rtlCol="0">
            <a:spAutoFit/>
          </a:bodyPr>
          <a:lstStyle/>
          <a:p>
            <a:r>
              <a:rPr lang="en-US" sz="4400" b="1" dirty="0">
                <a:highlight>
                  <a:srgbClr val="FF0000"/>
                </a:highlight>
              </a:rPr>
              <a:t>CTU Financial Services </a:t>
            </a:r>
          </a:p>
        </p:txBody>
      </p:sp>
    </p:spTree>
    <p:extLst>
      <p:ext uri="{BB962C8B-B14F-4D97-AF65-F5344CB8AC3E}">
        <p14:creationId xmlns:p14="http://schemas.microsoft.com/office/powerpoint/2010/main" val="2932830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47745-2457-184C-9B5A-0A07477DA3B7}"/>
              </a:ext>
            </a:extLst>
          </p:cNvPr>
          <p:cNvSpPr>
            <a:spLocks noGrp="1"/>
          </p:cNvSpPr>
          <p:nvPr>
            <p:ph type="title"/>
          </p:nvPr>
        </p:nvSpPr>
        <p:spPr>
          <a:xfrm>
            <a:off x="2468920" y="3101093"/>
            <a:ext cx="1840539" cy="3029344"/>
          </a:xfrm>
        </p:spPr>
        <p:txBody>
          <a:bodyPr vert="horz" lIns="91440" tIns="45720" rIns="91440" bIns="45720" rtlCol="0" anchor="t">
            <a:normAutofit/>
          </a:bodyPr>
          <a:lstStyle/>
          <a:p>
            <a:r>
              <a:rPr lang="en-US" sz="2400" dirty="0">
                <a:solidFill>
                  <a:schemeClr val="bg1"/>
                </a:solidFill>
              </a:rPr>
              <a:t>Regulatory services</a:t>
            </a:r>
          </a:p>
        </p:txBody>
      </p:sp>
      <p:graphicFrame>
        <p:nvGraphicFramePr>
          <p:cNvPr id="7" name="Content Placeholder 3">
            <a:extLst>
              <a:ext uri="{FF2B5EF4-FFF2-40B4-BE49-F238E27FC236}">
                <a16:creationId xmlns:a16="http://schemas.microsoft.com/office/drawing/2014/main" id="{7DA6BCF8-9205-45D3-80FA-92AA5FC6DDF3}"/>
              </a:ext>
            </a:extLst>
          </p:cNvPr>
          <p:cNvGraphicFramePr>
            <a:graphicFrameLocks noGrp="1"/>
          </p:cNvGraphicFramePr>
          <p:nvPr>
            <p:ph sz="half" idx="1"/>
            <p:extLst>
              <p:ext uri="{D42A27DB-BD31-4B8C-83A1-F6EECF244321}">
                <p14:modId xmlns:p14="http://schemas.microsoft.com/office/powerpoint/2010/main" val="1098745874"/>
              </p:ext>
            </p:extLst>
          </p:nvPr>
        </p:nvGraphicFramePr>
        <p:xfrm>
          <a:off x="1371601" y="959295"/>
          <a:ext cx="8351479" cy="57931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C7E7273E-55B2-EC12-E530-EEF5F522DA3E}"/>
              </a:ext>
            </a:extLst>
          </p:cNvPr>
          <p:cNvSpPr txBox="1"/>
          <p:nvPr/>
        </p:nvSpPr>
        <p:spPr>
          <a:xfrm>
            <a:off x="2556484" y="-11473"/>
            <a:ext cx="6593215" cy="769441"/>
          </a:xfrm>
          <a:prstGeom prst="rect">
            <a:avLst/>
          </a:prstGeom>
          <a:noFill/>
        </p:spPr>
        <p:txBody>
          <a:bodyPr wrap="none" rtlCol="0">
            <a:spAutoFit/>
          </a:bodyPr>
          <a:lstStyle/>
          <a:p>
            <a:r>
              <a:rPr lang="en-US" sz="4400" b="1" dirty="0">
                <a:highlight>
                  <a:srgbClr val="FF0000"/>
                </a:highlight>
              </a:rPr>
              <a:t>CTU Regulatory Services </a:t>
            </a:r>
          </a:p>
        </p:txBody>
      </p:sp>
    </p:spTree>
    <p:extLst>
      <p:ext uri="{BB962C8B-B14F-4D97-AF65-F5344CB8AC3E}">
        <p14:creationId xmlns:p14="http://schemas.microsoft.com/office/powerpoint/2010/main" val="4077002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FDD485-1BB9-3B77-2EE7-D44A5DC6D8FF}"/>
              </a:ext>
            </a:extLst>
          </p:cNvPr>
          <p:cNvPicPr/>
          <p:nvPr/>
        </p:nvPicPr>
        <p:blipFill rotWithShape="1">
          <a:blip r:embed="rId2">
            <a:extLst>
              <a:ext uri="{28A0092B-C50C-407E-A947-70E740481C1C}">
                <a14:useLocalDpi xmlns:a14="http://schemas.microsoft.com/office/drawing/2010/main" val="0"/>
              </a:ext>
            </a:extLst>
          </a:blip>
          <a:srcRect t="22240"/>
          <a:stretch/>
        </p:blipFill>
        <p:spPr bwMode="auto">
          <a:xfrm>
            <a:off x="182217" y="793496"/>
            <a:ext cx="5913783" cy="3493136"/>
          </a:xfrm>
          <a:prstGeom prst="rect">
            <a:avLst/>
          </a:prstGeom>
          <a:noFill/>
          <a:ln>
            <a:noFill/>
          </a:ln>
          <a:extLst>
            <a:ext uri="{53640926-AAD7-44D8-BBD7-CCE9431645EC}">
              <a14:shadowObscured xmlns:a14="http://schemas.microsoft.com/office/drawing/2010/main"/>
            </a:ext>
          </a:extLst>
        </p:spPr>
      </p:pic>
      <p:pic>
        <p:nvPicPr>
          <p:cNvPr id="6" name="Picture 5" descr="A large building with a large glass wall&#10;&#10;Description automatically generated with medium confidence">
            <a:extLst>
              <a:ext uri="{FF2B5EF4-FFF2-40B4-BE49-F238E27FC236}">
                <a16:creationId xmlns:a16="http://schemas.microsoft.com/office/drawing/2014/main" id="{9B8AB208-F454-70E2-8A9F-F50ED69BE3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64357" y="793496"/>
            <a:ext cx="5645426" cy="3481054"/>
          </a:xfrm>
          <a:prstGeom prst="rect">
            <a:avLst/>
          </a:prstGeom>
          <a:noFill/>
        </p:spPr>
      </p:pic>
      <p:sp>
        <p:nvSpPr>
          <p:cNvPr id="8" name="TextBox 7">
            <a:extLst>
              <a:ext uri="{FF2B5EF4-FFF2-40B4-BE49-F238E27FC236}">
                <a16:creationId xmlns:a16="http://schemas.microsoft.com/office/drawing/2014/main" id="{CC9C0C39-D526-3214-CDDC-7638DCF78A54}"/>
              </a:ext>
            </a:extLst>
          </p:cNvPr>
          <p:cNvSpPr txBox="1"/>
          <p:nvPr/>
        </p:nvSpPr>
        <p:spPr>
          <a:xfrm>
            <a:off x="4770783" y="109330"/>
            <a:ext cx="2375971" cy="584775"/>
          </a:xfrm>
          <a:prstGeom prst="rect">
            <a:avLst/>
          </a:prstGeom>
          <a:solidFill>
            <a:srgbClr val="FF0000"/>
          </a:solidFill>
        </p:spPr>
        <p:txBody>
          <a:bodyPr wrap="none" rtlCol="0">
            <a:spAutoFit/>
          </a:bodyPr>
          <a:lstStyle/>
          <a:p>
            <a:r>
              <a:rPr lang="en-US" sz="3200" dirty="0"/>
              <a:t>UofL Health </a:t>
            </a:r>
          </a:p>
        </p:txBody>
      </p:sp>
      <p:sp>
        <p:nvSpPr>
          <p:cNvPr id="9" name="TextBox 8">
            <a:extLst>
              <a:ext uri="{FF2B5EF4-FFF2-40B4-BE49-F238E27FC236}">
                <a16:creationId xmlns:a16="http://schemas.microsoft.com/office/drawing/2014/main" id="{E4946136-444B-C83F-E0A2-AF2F657974E3}"/>
              </a:ext>
            </a:extLst>
          </p:cNvPr>
          <p:cNvSpPr txBox="1"/>
          <p:nvPr/>
        </p:nvSpPr>
        <p:spPr>
          <a:xfrm>
            <a:off x="417448" y="4501901"/>
            <a:ext cx="11661909" cy="2246769"/>
          </a:xfrm>
          <a:prstGeom prst="rect">
            <a:avLst/>
          </a:prstGeom>
          <a:noFill/>
        </p:spPr>
        <p:txBody>
          <a:bodyPr wrap="square" rtlCol="0">
            <a:spAutoFit/>
          </a:bodyPr>
          <a:lstStyle/>
          <a:p>
            <a:r>
              <a:rPr lang="en-US" sz="1400" b="1" dirty="0">
                <a:effectLst/>
                <a:latin typeface="Arial" panose="020B0604020202020204" pitchFamily="34" charset="0"/>
                <a:ea typeface="Times New Roman" panose="02020603050405020304" pitchFamily="18" charset="0"/>
              </a:rPr>
              <a:t>UofL Health:</a:t>
            </a:r>
            <a:r>
              <a:rPr lang="en-US" sz="1400" dirty="0">
                <a:effectLst/>
                <a:latin typeface="Arial" panose="020B0604020202020204" pitchFamily="34" charset="0"/>
                <a:ea typeface="Times New Roman" panose="02020603050405020304" pitchFamily="18" charset="0"/>
              </a:rPr>
              <a:t> </a:t>
            </a:r>
            <a:r>
              <a:rPr lang="en-US" sz="1400" dirty="0">
                <a:effectLst/>
                <a:latin typeface="Arial" panose="020B0604020202020204" pitchFamily="34" charset="0"/>
                <a:ea typeface="Arial" panose="020B0604020202020204" pitchFamily="34" charset="0"/>
              </a:rPr>
              <a:t>In 2019 the university created UofL Health (ULH), a fully integrated regional academic health system with more than 13,000 team members, 8</a:t>
            </a:r>
            <a:r>
              <a:rPr lang="en-US" sz="1400" u="sng" dirty="0">
                <a:effectLst/>
                <a:latin typeface="Arial" panose="020B0604020202020204" pitchFamily="34" charset="0"/>
                <a:ea typeface="Arial" panose="020B0604020202020204" pitchFamily="34" charset="0"/>
              </a:rPr>
              <a:t> hospitals</a:t>
            </a:r>
            <a:r>
              <a:rPr lang="en-US" sz="1400" dirty="0">
                <a:effectLst/>
                <a:latin typeface="Arial" panose="020B0604020202020204" pitchFamily="34" charset="0"/>
                <a:ea typeface="Arial" panose="020B0604020202020204" pitchFamily="34" charset="0"/>
              </a:rPr>
              <a:t>, </a:t>
            </a:r>
            <a:r>
              <a:rPr lang="en-US" sz="1400" u="sng" dirty="0">
                <a:effectLst/>
                <a:latin typeface="Arial" panose="020B0604020202020204" pitchFamily="34" charset="0"/>
                <a:ea typeface="Arial" panose="020B0604020202020204" pitchFamily="34" charset="0"/>
              </a:rPr>
              <a:t>four medical centers</a:t>
            </a:r>
            <a:r>
              <a:rPr lang="en-US" sz="1400" dirty="0">
                <a:effectLst/>
                <a:latin typeface="Arial" panose="020B0604020202020204" pitchFamily="34" charset="0"/>
                <a:ea typeface="Arial" panose="020B0604020202020204" pitchFamily="34" charset="0"/>
              </a:rPr>
              <a:t>, </a:t>
            </a:r>
            <a:r>
              <a:rPr lang="en-US" sz="1400" u="sng" dirty="0">
                <a:effectLst/>
                <a:latin typeface="Arial" panose="020B0604020202020204" pitchFamily="34" charset="0"/>
                <a:ea typeface="Arial" panose="020B0604020202020204" pitchFamily="34" charset="0"/>
              </a:rPr>
              <a:t>nearly 200</a:t>
            </a:r>
            <a:r>
              <a:rPr lang="en-US" sz="1400" dirty="0">
                <a:effectLst/>
                <a:latin typeface="Arial" panose="020B0604020202020204" pitchFamily="34" charset="0"/>
                <a:ea typeface="Arial" panose="020B0604020202020204" pitchFamily="34" charset="0"/>
              </a:rPr>
              <a:t> </a:t>
            </a:r>
            <a:r>
              <a:rPr lang="en-US" sz="1400" u="sng" dirty="0">
                <a:effectLst/>
                <a:latin typeface="Arial" panose="020B0604020202020204" pitchFamily="34" charset="0"/>
                <a:ea typeface="Arial" panose="020B0604020202020204" pitchFamily="34" charset="0"/>
              </a:rPr>
              <a:t>physician practice locations, Rehab Center, Cancer Center, Eye Institute</a:t>
            </a:r>
            <a:r>
              <a:rPr lang="en-US" sz="1400" dirty="0">
                <a:effectLst/>
                <a:latin typeface="Arial" panose="020B0604020202020204" pitchFamily="34" charset="0"/>
                <a:ea typeface="Arial" panose="020B0604020202020204" pitchFamily="34" charset="0"/>
              </a:rPr>
              <a:t>, and more than 1,000 providers. Among ULH affiliated hospitals, UofL Hospital is a key component and is home to the region’s only Level 1 Trauma Center and Bone Marrow Transplant Program. A new $144M tower is under construction that will add additional beds, operating rooms, and new ICU space in late 2024. ULH Jewish Hospital and the adjacent ULH Heart Hospital is a 442-bed regional referral center and is an internationally renowned specialty center, developing leading-edge advancements in heart and lung care, hand and microsurgery, rehabilitation medicine, neuroscience, kidney and liver care, and organ transplantation</a:t>
            </a:r>
            <a:r>
              <a:rPr lang="en-US" sz="1400" b="1" dirty="0">
                <a:effectLst/>
                <a:latin typeface="Arial" panose="020B0604020202020204" pitchFamily="34" charset="0"/>
                <a:ea typeface="Arial" panose="020B0604020202020204" pitchFamily="34" charset="0"/>
              </a:rPr>
              <a:t>. </a:t>
            </a:r>
            <a:r>
              <a:rPr lang="en-US" sz="1400" dirty="0">
                <a:effectLst/>
                <a:latin typeface="Arial" panose="020B0604020202020204" pitchFamily="34" charset="0"/>
                <a:ea typeface="Arial" panose="020B0604020202020204" pitchFamily="34" charset="0"/>
              </a:rPr>
              <a:t>It is a leader in transplantation, performing all five solid organ transplants (heart, liver, lung, kidney, and pancreas), as well as hand transplantation. A number of UofL clinical programs, including transplantation, cardiovascular surgery, gastroenterology motility, and neurorehabilitation are based at Jewish Hospital. Other facilities include: the Frazier Rehabilitation Institute, ULH Cancer Center and the Lion Eye Institute. ULSOM faculty are an integral part of the clinical mission of ULH at all its locations. </a:t>
            </a:r>
            <a:endParaRPr lang="en-US" sz="1400" dirty="0"/>
          </a:p>
        </p:txBody>
      </p:sp>
    </p:spTree>
    <p:extLst>
      <p:ext uri="{BB962C8B-B14F-4D97-AF65-F5344CB8AC3E}">
        <p14:creationId xmlns:p14="http://schemas.microsoft.com/office/powerpoint/2010/main" val="16339191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2963" y="-100208"/>
            <a:ext cx="7284749" cy="1280890"/>
          </a:xfrm>
        </p:spPr>
        <p:txBody>
          <a:bodyPr>
            <a:normAutofit/>
          </a:bodyPr>
          <a:lstStyle/>
          <a:p>
            <a:r>
              <a:rPr lang="en-US" b="1" dirty="0">
                <a:highlight>
                  <a:srgbClr val="FF0000"/>
                </a:highlight>
              </a:rPr>
              <a:t>CTU Clinical Services</a:t>
            </a:r>
          </a:p>
        </p:txBody>
      </p:sp>
      <p:graphicFrame>
        <p:nvGraphicFramePr>
          <p:cNvPr id="5" name="Content Placeholder 2">
            <a:extLst>
              <a:ext uri="{FF2B5EF4-FFF2-40B4-BE49-F238E27FC236}">
                <a16:creationId xmlns:a16="http://schemas.microsoft.com/office/drawing/2014/main" id="{15F3D51E-E95F-4A50-8CE8-69B96E58F9EE}"/>
              </a:ext>
            </a:extLst>
          </p:cNvPr>
          <p:cNvGraphicFramePr>
            <a:graphicFrameLocks noGrp="1"/>
          </p:cNvGraphicFramePr>
          <p:nvPr>
            <p:ph idx="1"/>
            <p:extLst>
              <p:ext uri="{D42A27DB-BD31-4B8C-83A1-F6EECF244321}">
                <p14:modId xmlns:p14="http://schemas.microsoft.com/office/powerpoint/2010/main" val="3870472774"/>
              </p:ext>
            </p:extLst>
          </p:nvPr>
        </p:nvGraphicFramePr>
        <p:xfrm>
          <a:off x="300625" y="807929"/>
          <a:ext cx="11749413" cy="6106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71267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8920" y="3101093"/>
            <a:ext cx="1840539" cy="3029344"/>
          </a:xfrm>
        </p:spPr>
        <p:txBody>
          <a:bodyPr>
            <a:normAutofit/>
          </a:bodyPr>
          <a:lstStyle/>
          <a:p>
            <a:r>
              <a:rPr lang="en-US" sz="2800" dirty="0">
                <a:solidFill>
                  <a:schemeClr val="bg1"/>
                </a:solidFill>
              </a:rPr>
              <a:t>CTU Locations</a:t>
            </a:r>
          </a:p>
        </p:txBody>
      </p:sp>
      <p:graphicFrame>
        <p:nvGraphicFramePr>
          <p:cNvPr id="5" name="Content Placeholder 2">
            <a:extLst>
              <a:ext uri="{FF2B5EF4-FFF2-40B4-BE49-F238E27FC236}">
                <a16:creationId xmlns:a16="http://schemas.microsoft.com/office/drawing/2014/main" id="{A1502DB0-68C4-48F7-96A9-5F06731FFC8C}"/>
              </a:ext>
            </a:extLst>
          </p:cNvPr>
          <p:cNvGraphicFramePr>
            <a:graphicFrameLocks noGrp="1"/>
          </p:cNvGraphicFramePr>
          <p:nvPr>
            <p:ph idx="1"/>
            <p:extLst>
              <p:ext uri="{D42A27DB-BD31-4B8C-83A1-F6EECF244321}">
                <p14:modId xmlns:p14="http://schemas.microsoft.com/office/powerpoint/2010/main" val="1087153524"/>
              </p:ext>
            </p:extLst>
          </p:nvPr>
        </p:nvGraphicFramePr>
        <p:xfrm>
          <a:off x="632564" y="1023107"/>
          <a:ext cx="10427918" cy="58348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5F748E09-E915-2805-4FB6-C2F10A9E94AF}"/>
              </a:ext>
            </a:extLst>
          </p:cNvPr>
          <p:cNvSpPr txBox="1"/>
          <p:nvPr/>
        </p:nvSpPr>
        <p:spPr>
          <a:xfrm>
            <a:off x="3614130" y="0"/>
            <a:ext cx="4323620" cy="769441"/>
          </a:xfrm>
          <a:prstGeom prst="rect">
            <a:avLst/>
          </a:prstGeom>
          <a:noFill/>
        </p:spPr>
        <p:txBody>
          <a:bodyPr wrap="none" rtlCol="0">
            <a:spAutoFit/>
          </a:bodyPr>
          <a:lstStyle/>
          <a:p>
            <a:r>
              <a:rPr lang="en-US" sz="4400" b="1" dirty="0">
                <a:highlight>
                  <a:srgbClr val="FF0000"/>
                </a:highlight>
                <a:latin typeface="Arial" panose="020B0604020202020204" pitchFamily="34" charset="0"/>
                <a:cs typeface="Arial" panose="020B0604020202020204" pitchFamily="34" charset="0"/>
              </a:rPr>
              <a:t>CTU Locations </a:t>
            </a:r>
          </a:p>
        </p:txBody>
      </p:sp>
    </p:spTree>
    <p:extLst>
      <p:ext uri="{BB962C8B-B14F-4D97-AF65-F5344CB8AC3E}">
        <p14:creationId xmlns:p14="http://schemas.microsoft.com/office/powerpoint/2010/main" val="964385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610" r="6836" b="-1"/>
          <a:stretch/>
        </p:blipFill>
        <p:spPr>
          <a:xfrm>
            <a:off x="0" y="732920"/>
            <a:ext cx="5158409" cy="5571066"/>
          </a:xfrm>
          <a:prstGeom prst="rect">
            <a:avLst/>
          </a:prstGeom>
        </p:spPr>
      </p:pic>
      <p:pic>
        <p:nvPicPr>
          <p:cNvPr id="3" name="Picture 2">
            <a:extLst>
              <a:ext uri="{FF2B5EF4-FFF2-40B4-BE49-F238E27FC236}">
                <a16:creationId xmlns:a16="http://schemas.microsoft.com/office/drawing/2014/main" id="{2C1B9F21-11B6-4FBE-AFC2-9BEBBF422D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8409" y="732920"/>
            <a:ext cx="7033591" cy="5571066"/>
          </a:xfrm>
          <a:prstGeom prst="rect">
            <a:avLst/>
          </a:prstGeom>
        </p:spPr>
      </p:pic>
      <p:sp>
        <p:nvSpPr>
          <p:cNvPr id="4" name="TextBox 3">
            <a:extLst>
              <a:ext uri="{FF2B5EF4-FFF2-40B4-BE49-F238E27FC236}">
                <a16:creationId xmlns:a16="http://schemas.microsoft.com/office/drawing/2014/main" id="{01E7CC2C-1777-CF58-3024-C45F34E8F2B8}"/>
              </a:ext>
            </a:extLst>
          </p:cNvPr>
          <p:cNvSpPr txBox="1"/>
          <p:nvPr/>
        </p:nvSpPr>
        <p:spPr>
          <a:xfrm>
            <a:off x="2793305" y="-36521"/>
            <a:ext cx="7258141" cy="769441"/>
          </a:xfrm>
          <a:prstGeom prst="rect">
            <a:avLst/>
          </a:prstGeom>
          <a:noFill/>
        </p:spPr>
        <p:txBody>
          <a:bodyPr wrap="none" rtlCol="0">
            <a:spAutoFit/>
          </a:bodyPr>
          <a:lstStyle/>
          <a:p>
            <a:r>
              <a:rPr lang="en-US" sz="4400" b="1" dirty="0">
                <a:highlight>
                  <a:srgbClr val="FF0000"/>
                </a:highlight>
                <a:latin typeface="Arial" panose="020B0604020202020204" pitchFamily="34" charset="0"/>
                <a:cs typeface="Arial" panose="020B0604020202020204" pitchFamily="34" charset="0"/>
              </a:rPr>
              <a:t>CTU UofL HCOC Location </a:t>
            </a:r>
          </a:p>
        </p:txBody>
      </p:sp>
    </p:spTree>
    <p:extLst>
      <p:ext uri="{BB962C8B-B14F-4D97-AF65-F5344CB8AC3E}">
        <p14:creationId xmlns:p14="http://schemas.microsoft.com/office/powerpoint/2010/main" val="474302774"/>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6805" r="4194" b="-1"/>
          <a:stretch/>
        </p:blipFill>
        <p:spPr>
          <a:xfrm>
            <a:off x="355265" y="756214"/>
            <a:ext cx="5436704" cy="6023113"/>
          </a:xfrm>
          <a:prstGeom prst="rect">
            <a:avLst/>
          </a:prstGeom>
        </p:spPr>
      </p:pic>
      <p:sp>
        <p:nvSpPr>
          <p:cNvPr id="3" name="Rectangle 2"/>
          <p:cNvSpPr/>
          <p:nvPr/>
        </p:nvSpPr>
        <p:spPr>
          <a:xfrm>
            <a:off x="1463097" y="414878"/>
            <a:ext cx="4108824" cy="1032094"/>
          </a:xfrm>
          <a:prstGeom prst="rect">
            <a:avLst/>
          </a:prstGeom>
        </p:spPr>
        <p:txBody>
          <a:bodyPr vert="horz" lIns="91440" tIns="45720" rIns="91440" bIns="45720" rtlCol="0" anchor="b">
            <a:normAutofit/>
          </a:bodyPr>
          <a:lstStyle/>
          <a:p>
            <a:pPr>
              <a:spcBef>
                <a:spcPct val="0"/>
              </a:spcBef>
              <a:spcAft>
                <a:spcPts val="600"/>
              </a:spcAft>
            </a:pPr>
            <a:r>
              <a:rPr lang="en-US" sz="3500" dirty="0">
                <a:ln w="0"/>
                <a:solidFill>
                  <a:srgbClr val="FEFFFF"/>
                </a:solidFill>
                <a:effectLst>
                  <a:outerShdw blurRad="38100" dist="19050" dir="2700000" algn="tl" rotWithShape="0">
                    <a:schemeClr val="dk1">
                      <a:alpha val="40000"/>
                    </a:schemeClr>
                  </a:outerShdw>
                </a:effectLst>
                <a:latin typeface="+mj-lt"/>
                <a:ea typeface="+mj-ea"/>
                <a:cs typeface="+mj-cs"/>
              </a:rPr>
              <a:t>Waiting Area</a:t>
            </a:r>
          </a:p>
        </p:txBody>
      </p:sp>
      <p:sp>
        <p:nvSpPr>
          <p:cNvPr id="4" name="TextBox 3"/>
          <p:cNvSpPr txBox="1"/>
          <p:nvPr/>
        </p:nvSpPr>
        <p:spPr>
          <a:xfrm>
            <a:off x="3425144" y="5110946"/>
            <a:ext cx="184731" cy="300082"/>
          </a:xfrm>
          <a:prstGeom prst="rect">
            <a:avLst/>
          </a:prstGeom>
          <a:noFill/>
        </p:spPr>
        <p:txBody>
          <a:bodyPr wrap="none" rtlCol="0">
            <a:spAutoFit/>
          </a:bodyPr>
          <a:lstStyle/>
          <a:p>
            <a:endParaRPr lang="en-US" sz="1350" dirty="0"/>
          </a:p>
        </p:txBody>
      </p:sp>
      <p:pic>
        <p:nvPicPr>
          <p:cNvPr id="5" name="Picture 4">
            <a:extLst>
              <a:ext uri="{FF2B5EF4-FFF2-40B4-BE49-F238E27FC236}">
                <a16:creationId xmlns:a16="http://schemas.microsoft.com/office/drawing/2014/main" id="{06DBBED8-1274-D76C-7BB2-104EDAFEA5BB}"/>
              </a:ext>
            </a:extLst>
          </p:cNvPr>
          <p:cNvPicPr>
            <a:picLocks noChangeAspect="1"/>
          </p:cNvPicPr>
          <p:nvPr/>
        </p:nvPicPr>
        <p:blipFill rotWithShape="1">
          <a:blip r:embed="rId3">
            <a:extLst>
              <a:ext uri="{28A0092B-C50C-407E-A947-70E740481C1C}">
                <a14:useLocalDpi xmlns:a14="http://schemas.microsoft.com/office/drawing/2010/main" val="0"/>
              </a:ext>
            </a:extLst>
          </a:blip>
          <a:srcRect l="24252" r="20469" b="-1"/>
          <a:stretch/>
        </p:blipFill>
        <p:spPr>
          <a:xfrm>
            <a:off x="6157392" y="756214"/>
            <a:ext cx="5679343" cy="6023113"/>
          </a:xfrm>
          <a:prstGeom prst="rect">
            <a:avLst/>
          </a:prstGeom>
        </p:spPr>
      </p:pic>
      <p:sp>
        <p:nvSpPr>
          <p:cNvPr id="6" name="Rectangle 5">
            <a:extLst>
              <a:ext uri="{FF2B5EF4-FFF2-40B4-BE49-F238E27FC236}">
                <a16:creationId xmlns:a16="http://schemas.microsoft.com/office/drawing/2014/main" id="{02195A7A-FE66-14A1-3511-F18C3F14CCF6}"/>
              </a:ext>
            </a:extLst>
          </p:cNvPr>
          <p:cNvSpPr/>
          <p:nvPr/>
        </p:nvSpPr>
        <p:spPr>
          <a:xfrm>
            <a:off x="7814409" y="414878"/>
            <a:ext cx="4108824" cy="1032094"/>
          </a:xfrm>
          <a:prstGeom prst="rect">
            <a:avLst/>
          </a:prstGeom>
        </p:spPr>
        <p:txBody>
          <a:bodyPr vert="horz" lIns="91440" tIns="45720" rIns="91440" bIns="45720" rtlCol="0" anchor="b">
            <a:normAutofit/>
          </a:bodyPr>
          <a:lstStyle/>
          <a:p>
            <a:pPr>
              <a:spcBef>
                <a:spcPct val="0"/>
              </a:spcBef>
              <a:spcAft>
                <a:spcPts val="600"/>
              </a:spcAft>
            </a:pPr>
            <a:r>
              <a:rPr lang="en-US" sz="3500" dirty="0">
                <a:ln w="0"/>
                <a:solidFill>
                  <a:srgbClr val="FEFFFF"/>
                </a:solidFill>
                <a:effectLst>
                  <a:outerShdw blurRad="38100" dist="19050" dir="2700000" algn="tl" rotWithShape="0">
                    <a:schemeClr val="dk1">
                      <a:alpha val="40000"/>
                    </a:schemeClr>
                  </a:outerShdw>
                </a:effectLst>
                <a:latin typeface="+mj-lt"/>
                <a:ea typeface="+mj-ea"/>
                <a:cs typeface="+mj-cs"/>
              </a:rPr>
              <a:t>Exam Rooms</a:t>
            </a:r>
          </a:p>
        </p:txBody>
      </p:sp>
      <p:sp>
        <p:nvSpPr>
          <p:cNvPr id="7" name="TextBox 6">
            <a:extLst>
              <a:ext uri="{FF2B5EF4-FFF2-40B4-BE49-F238E27FC236}">
                <a16:creationId xmlns:a16="http://schemas.microsoft.com/office/drawing/2014/main" id="{216C824E-9D1E-AE7A-23BB-3254FC605C33}"/>
              </a:ext>
            </a:extLst>
          </p:cNvPr>
          <p:cNvSpPr txBox="1"/>
          <p:nvPr/>
        </p:nvSpPr>
        <p:spPr>
          <a:xfrm>
            <a:off x="2793305" y="-36521"/>
            <a:ext cx="7258141" cy="769441"/>
          </a:xfrm>
          <a:prstGeom prst="rect">
            <a:avLst/>
          </a:prstGeom>
          <a:noFill/>
        </p:spPr>
        <p:txBody>
          <a:bodyPr wrap="none" rtlCol="0">
            <a:spAutoFit/>
          </a:bodyPr>
          <a:lstStyle/>
          <a:p>
            <a:r>
              <a:rPr lang="en-US" sz="4400" b="1" dirty="0">
                <a:highlight>
                  <a:srgbClr val="FF0000"/>
                </a:highlight>
                <a:latin typeface="Arial" panose="020B0604020202020204" pitchFamily="34" charset="0"/>
                <a:cs typeface="Arial" panose="020B0604020202020204" pitchFamily="34" charset="0"/>
              </a:rPr>
              <a:t>CTU UofL HCOC Location </a:t>
            </a:r>
          </a:p>
        </p:txBody>
      </p:sp>
    </p:spTree>
    <p:extLst>
      <p:ext uri="{BB962C8B-B14F-4D97-AF65-F5344CB8AC3E}">
        <p14:creationId xmlns:p14="http://schemas.microsoft.com/office/powerpoint/2010/main" val="1043248521"/>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1000" r="-1" b="-1"/>
          <a:stretch/>
        </p:blipFill>
        <p:spPr>
          <a:xfrm>
            <a:off x="1524020" y="851770"/>
            <a:ext cx="9143980" cy="6006229"/>
          </a:xfrm>
          <a:prstGeom prst="rect">
            <a:avLst/>
          </a:prstGeom>
        </p:spPr>
      </p:pic>
      <p:sp>
        <p:nvSpPr>
          <p:cNvPr id="3" name="TextBox 2"/>
          <p:cNvSpPr txBox="1"/>
          <p:nvPr/>
        </p:nvSpPr>
        <p:spPr>
          <a:xfrm>
            <a:off x="3916018" y="559042"/>
            <a:ext cx="4934875" cy="103209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000" dirty="0">
                <a:solidFill>
                  <a:srgbClr val="FEFFFF"/>
                </a:solidFill>
                <a:latin typeface="+mj-lt"/>
                <a:ea typeface="+mj-ea"/>
                <a:cs typeface="+mj-cs"/>
              </a:rPr>
              <a:t>Dedicated Phlebotomy Area</a:t>
            </a:r>
          </a:p>
        </p:txBody>
      </p:sp>
      <p:sp>
        <p:nvSpPr>
          <p:cNvPr id="4" name="TextBox 3">
            <a:extLst>
              <a:ext uri="{FF2B5EF4-FFF2-40B4-BE49-F238E27FC236}">
                <a16:creationId xmlns:a16="http://schemas.microsoft.com/office/drawing/2014/main" id="{2883DA7D-AC74-069B-A24E-C2E0D385F43B}"/>
              </a:ext>
            </a:extLst>
          </p:cNvPr>
          <p:cNvSpPr txBox="1"/>
          <p:nvPr/>
        </p:nvSpPr>
        <p:spPr>
          <a:xfrm>
            <a:off x="2754384" y="82329"/>
            <a:ext cx="7258141" cy="769441"/>
          </a:xfrm>
          <a:prstGeom prst="rect">
            <a:avLst/>
          </a:prstGeom>
          <a:noFill/>
        </p:spPr>
        <p:txBody>
          <a:bodyPr wrap="none" rtlCol="0">
            <a:spAutoFit/>
          </a:bodyPr>
          <a:lstStyle/>
          <a:p>
            <a:r>
              <a:rPr lang="en-US" sz="4400" b="1" dirty="0">
                <a:highlight>
                  <a:srgbClr val="FF0000"/>
                </a:highlight>
                <a:latin typeface="Arial" panose="020B0604020202020204" pitchFamily="34" charset="0"/>
                <a:cs typeface="Arial" panose="020B0604020202020204" pitchFamily="34" charset="0"/>
              </a:rPr>
              <a:t>CTU UofL HCOC Location </a:t>
            </a:r>
          </a:p>
        </p:txBody>
      </p:sp>
    </p:spTree>
    <p:extLst>
      <p:ext uri="{BB962C8B-B14F-4D97-AF65-F5344CB8AC3E}">
        <p14:creationId xmlns:p14="http://schemas.microsoft.com/office/powerpoint/2010/main" val="154611961"/>
      </p:ext>
    </p:extLst>
  </p:cSld>
  <p:clrMapOvr>
    <a:masterClrMapping/>
  </p:clrMapOvr>
  <mc:AlternateContent xmlns:mc="http://schemas.openxmlformats.org/markup-compatibility/2006" xmlns:p14="http://schemas.microsoft.com/office/powerpoint/2010/main">
    <mc:Choice Requires="p14">
      <p:transition spd="slow" p14:dur="1500" advClick="0" advTm="5000">
        <p:split orient="vert"/>
      </p:transition>
    </mc:Choice>
    <mc:Fallback xmlns="">
      <p:transition spd="slow" advClick="0" advTm="5000">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5137" r="29584" b="-1"/>
          <a:stretch/>
        </p:blipFill>
        <p:spPr>
          <a:xfrm>
            <a:off x="0" y="1013790"/>
            <a:ext cx="5679343" cy="5844199"/>
          </a:xfrm>
          <a:prstGeom prst="rect">
            <a:avLst/>
          </a:prstGeom>
        </p:spPr>
      </p:pic>
      <p:sp>
        <p:nvSpPr>
          <p:cNvPr id="5" name="TextBox 4">
            <a:extLst>
              <a:ext uri="{FF2B5EF4-FFF2-40B4-BE49-F238E27FC236}">
                <a16:creationId xmlns:a16="http://schemas.microsoft.com/office/drawing/2014/main" id="{A7A8229F-F4DE-453F-0055-CACADF2B52FB}"/>
              </a:ext>
            </a:extLst>
          </p:cNvPr>
          <p:cNvSpPr txBox="1"/>
          <p:nvPr/>
        </p:nvSpPr>
        <p:spPr>
          <a:xfrm>
            <a:off x="1309480" y="207930"/>
            <a:ext cx="6097656" cy="584775"/>
          </a:xfrm>
          <a:prstGeom prst="rect">
            <a:avLst/>
          </a:prstGeom>
          <a:noFill/>
        </p:spPr>
        <p:txBody>
          <a:bodyPr wrap="square">
            <a:spAutoFit/>
          </a:bodyPr>
          <a:lstStyle/>
          <a:p>
            <a:pPr>
              <a:spcBef>
                <a:spcPts val="1000"/>
              </a:spcBef>
              <a:buClr>
                <a:schemeClr val="accent1"/>
              </a:buClr>
            </a:pPr>
            <a:r>
              <a:rPr lang="en-US" sz="3200" dirty="0">
                <a:solidFill>
                  <a:srgbClr val="FF0000"/>
                </a:solidFill>
              </a:rPr>
              <a:t>Four Infusion Bays</a:t>
            </a:r>
          </a:p>
        </p:txBody>
      </p:sp>
      <p:pic>
        <p:nvPicPr>
          <p:cNvPr id="6" name="Picture 5" descr="inbody770-restoration-healthcare.jpg">
            <a:extLst>
              <a:ext uri="{FF2B5EF4-FFF2-40B4-BE49-F238E27FC236}">
                <a16:creationId xmlns:a16="http://schemas.microsoft.com/office/drawing/2014/main" id="{B913CBA2-605F-1888-9579-AF9F6D154A77}"/>
              </a:ext>
            </a:extLst>
          </p:cNvPr>
          <p:cNvPicPr>
            <a:picLocks noChangeAspect="1"/>
          </p:cNvPicPr>
          <p:nvPr/>
        </p:nvPicPr>
        <p:blipFill rotWithShape="1">
          <a:blip r:embed="rId3">
            <a:extLst>
              <a:ext uri="{28A0092B-C50C-407E-A947-70E740481C1C}">
                <a14:useLocalDpi xmlns:a14="http://schemas.microsoft.com/office/drawing/2010/main" val="0"/>
              </a:ext>
            </a:extLst>
          </a:blip>
          <a:srcRect l="11587" r="49413" b="-1"/>
          <a:stretch/>
        </p:blipFill>
        <p:spPr>
          <a:xfrm>
            <a:off x="6301946" y="1013790"/>
            <a:ext cx="5890054" cy="5844199"/>
          </a:xfrm>
          <a:prstGeom prst="rect">
            <a:avLst/>
          </a:prstGeom>
        </p:spPr>
      </p:pic>
      <p:sp>
        <p:nvSpPr>
          <p:cNvPr id="7" name="TextBox 6">
            <a:extLst>
              <a:ext uri="{FF2B5EF4-FFF2-40B4-BE49-F238E27FC236}">
                <a16:creationId xmlns:a16="http://schemas.microsoft.com/office/drawing/2014/main" id="{02AEA400-837B-6A54-849E-DC6DA62E86BA}"/>
              </a:ext>
            </a:extLst>
          </p:cNvPr>
          <p:cNvSpPr txBox="1"/>
          <p:nvPr/>
        </p:nvSpPr>
        <p:spPr>
          <a:xfrm>
            <a:off x="6399679" y="313249"/>
            <a:ext cx="6343650" cy="95891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700" dirty="0">
                <a:solidFill>
                  <a:srgbClr val="FF0000"/>
                </a:solidFill>
                <a:latin typeface="+mj-lt"/>
                <a:ea typeface="+mj-ea"/>
                <a:cs typeface="+mj-cs"/>
              </a:rPr>
              <a:t>InBody 770 Body Composition Analyzer </a:t>
            </a:r>
          </a:p>
          <a:p>
            <a:pPr marL="342900" indent="-342900">
              <a:lnSpc>
                <a:spcPct val="90000"/>
              </a:lnSpc>
              <a:spcBef>
                <a:spcPct val="0"/>
              </a:spcBef>
              <a:spcAft>
                <a:spcPts val="600"/>
              </a:spcAft>
            </a:pPr>
            <a:endParaRPr lang="en-US" sz="2700" dirty="0">
              <a:solidFill>
                <a:srgbClr val="FEFFFF"/>
              </a:solidFill>
              <a:latin typeface="+mj-lt"/>
              <a:ea typeface="+mj-ea"/>
              <a:cs typeface="+mj-cs"/>
            </a:endParaRPr>
          </a:p>
        </p:txBody>
      </p:sp>
    </p:spTree>
    <p:extLst>
      <p:ext uri="{BB962C8B-B14F-4D97-AF65-F5344CB8AC3E}">
        <p14:creationId xmlns:p14="http://schemas.microsoft.com/office/powerpoint/2010/main" val="3844682570"/>
      </p:ext>
    </p:extLst>
  </p:cSld>
  <p:clrMapOvr>
    <a:masterClrMapping/>
  </p:clrMapOvr>
  <mc:AlternateContent xmlns:mc="http://schemas.openxmlformats.org/markup-compatibility/2006" xmlns:p14="http://schemas.microsoft.com/office/powerpoint/2010/main">
    <mc:Choice Requires="p14">
      <p:transition spd="slow" p14:dur="2000" advClick="0" advTm="6000">
        <p14:prism isContent="1"/>
      </p:transition>
    </mc:Choice>
    <mc:Fallback xmlns="">
      <p:transition spd="slow" advClick="0" advTm="6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5095" y="319401"/>
            <a:ext cx="7037556" cy="1280890"/>
          </a:xfrm>
        </p:spPr>
        <p:txBody>
          <a:bodyPr>
            <a:normAutofit/>
          </a:bodyPr>
          <a:lstStyle/>
          <a:p>
            <a:r>
              <a:rPr lang="en-US" b="1" dirty="0">
                <a:highlight>
                  <a:srgbClr val="FF0000"/>
                </a:highlight>
                <a:latin typeface="Arial" panose="020B0604020202020204" pitchFamily="34" charset="0"/>
                <a:cs typeface="Arial" panose="020B0604020202020204" pitchFamily="34" charset="0"/>
              </a:rPr>
              <a:t>CTU Contact Information</a:t>
            </a:r>
          </a:p>
        </p:txBody>
      </p:sp>
      <p:graphicFrame>
        <p:nvGraphicFramePr>
          <p:cNvPr id="5" name="Content Placeholder 2">
            <a:extLst>
              <a:ext uri="{FF2B5EF4-FFF2-40B4-BE49-F238E27FC236}">
                <a16:creationId xmlns:a16="http://schemas.microsoft.com/office/drawing/2014/main" id="{E2D103F8-372C-486E-93F9-5FDCD5910FC6}"/>
              </a:ext>
            </a:extLst>
          </p:cNvPr>
          <p:cNvGraphicFramePr>
            <a:graphicFrameLocks noGrp="1"/>
          </p:cNvGraphicFramePr>
          <p:nvPr>
            <p:ph idx="1"/>
            <p:extLst>
              <p:ext uri="{D42A27DB-BD31-4B8C-83A1-F6EECF244321}">
                <p14:modId xmlns:p14="http://schemas.microsoft.com/office/powerpoint/2010/main" val="3494292915"/>
              </p:ext>
            </p:extLst>
          </p:nvPr>
        </p:nvGraphicFramePr>
        <p:xfrm>
          <a:off x="638828" y="1653435"/>
          <a:ext cx="10609545" cy="42212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315869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d and white logo&#10;&#10;Description automatically generated">
            <a:extLst>
              <a:ext uri="{FF2B5EF4-FFF2-40B4-BE49-F238E27FC236}">
                <a16:creationId xmlns:a16="http://schemas.microsoft.com/office/drawing/2014/main" id="{1907EC6B-8428-4C00-2CD6-F6B76051C10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817989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medical report&#10;&#10;Description automatically generated">
            <a:extLst>
              <a:ext uri="{FF2B5EF4-FFF2-40B4-BE49-F238E27FC236}">
                <a16:creationId xmlns:a16="http://schemas.microsoft.com/office/drawing/2014/main" id="{F01CCD5D-51D8-FD19-FB1E-E388F26E8A61}"/>
              </a:ext>
            </a:extLst>
          </p:cNvPr>
          <p:cNvPicPr>
            <a:picLocks noChangeAspect="1"/>
          </p:cNvPicPr>
          <p:nvPr/>
        </p:nvPicPr>
        <p:blipFill>
          <a:blip r:embed="rId2"/>
          <a:stretch>
            <a:fillRect/>
          </a:stretch>
        </p:blipFill>
        <p:spPr>
          <a:xfrm>
            <a:off x="442913" y="100012"/>
            <a:ext cx="10972799" cy="6657975"/>
          </a:xfrm>
          <a:prstGeom prst="rect">
            <a:avLst/>
          </a:prstGeom>
        </p:spPr>
      </p:pic>
    </p:spTree>
    <p:extLst>
      <p:ext uri="{BB962C8B-B14F-4D97-AF65-F5344CB8AC3E}">
        <p14:creationId xmlns:p14="http://schemas.microsoft.com/office/powerpoint/2010/main" val="15341825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1B55F912-4AB7-5431-2094-810F10D8509F}"/>
              </a:ext>
            </a:extLst>
          </p:cNvPr>
          <p:cNvPicPr>
            <a:picLocks noGrp="1" noChangeAspect="1"/>
          </p:cNvPicPr>
          <p:nvPr>
            <p:ph idx="1"/>
          </p:nvPr>
        </p:nvPicPr>
        <p:blipFill>
          <a:blip r:embed="rId2"/>
          <a:stretch>
            <a:fillRect/>
          </a:stretch>
        </p:blipFill>
        <p:spPr>
          <a:xfrm>
            <a:off x="775374" y="62630"/>
            <a:ext cx="10641252" cy="6795370"/>
          </a:xfrm>
        </p:spPr>
      </p:pic>
    </p:spTree>
    <p:extLst>
      <p:ext uri="{BB962C8B-B14F-4D97-AF65-F5344CB8AC3E}">
        <p14:creationId xmlns:p14="http://schemas.microsoft.com/office/powerpoint/2010/main" val="125555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FD103-B10E-AE24-B690-220E692AD5E3}"/>
              </a:ext>
            </a:extLst>
          </p:cNvPr>
          <p:cNvSpPr>
            <a:spLocks noGrp="1"/>
          </p:cNvSpPr>
          <p:nvPr>
            <p:ph type="title"/>
          </p:nvPr>
        </p:nvSpPr>
        <p:spPr>
          <a:xfrm>
            <a:off x="838200" y="723471"/>
            <a:ext cx="10515600" cy="1325563"/>
          </a:xfrm>
        </p:spPr>
        <p:txBody>
          <a:bodyPr/>
          <a:lstStyle/>
          <a:p>
            <a:pPr algn="ctr"/>
            <a:r>
              <a:rPr lang="en-US" dirty="0">
                <a:highlight>
                  <a:srgbClr val="FF0000"/>
                </a:highlight>
              </a:rPr>
              <a:t>UofL School of Medicine </a:t>
            </a:r>
          </a:p>
        </p:txBody>
      </p:sp>
      <p:sp>
        <p:nvSpPr>
          <p:cNvPr id="3" name="Content Placeholder 2">
            <a:extLst>
              <a:ext uri="{FF2B5EF4-FFF2-40B4-BE49-F238E27FC236}">
                <a16:creationId xmlns:a16="http://schemas.microsoft.com/office/drawing/2014/main" id="{B3D29A77-CC52-1829-8FAA-6B7C6032087B}"/>
              </a:ext>
            </a:extLst>
          </p:cNvPr>
          <p:cNvSpPr>
            <a:spLocks noGrp="1"/>
          </p:cNvSpPr>
          <p:nvPr>
            <p:ph idx="1"/>
          </p:nvPr>
        </p:nvSpPr>
        <p:spPr>
          <a:xfrm>
            <a:off x="1053637" y="2251569"/>
            <a:ext cx="10515600" cy="4351338"/>
          </a:xfrm>
        </p:spPr>
        <p:txBody>
          <a:bodyPr>
            <a:normAutofit/>
          </a:bodyPr>
          <a:lstStyle/>
          <a:p>
            <a:pPr marL="0" marR="0" indent="0">
              <a:spcBef>
                <a:spcPts val="0"/>
              </a:spcBef>
              <a:spcAft>
                <a:spcPts val="600"/>
              </a:spcAft>
              <a:buNone/>
            </a:pPr>
            <a:r>
              <a:rPr lang="en-US" dirty="0">
                <a:solidFill>
                  <a:srgbClr val="FF0000"/>
                </a:solidFill>
                <a:effectLst/>
                <a:latin typeface="Arial" panose="020B0604020202020204" pitchFamily="34" charset="0"/>
                <a:ea typeface="Times New Roman" panose="02020603050405020304" pitchFamily="18" charset="0"/>
              </a:rPr>
              <a:t>The UofL School of Medicine (ULSOM), located in downtown Louisville, offers master’s, doctoral and first professional degrees in 23 clinical and basic science departments and consists of approximately 914 full-time, 49 part-time faculty members and 1,154 volunteer faculty. </a:t>
            </a:r>
          </a:p>
          <a:p>
            <a:pPr marL="0" marR="0" indent="0">
              <a:spcBef>
                <a:spcPts val="0"/>
              </a:spcBef>
              <a:spcAft>
                <a:spcPts val="600"/>
              </a:spcAft>
              <a:buNone/>
            </a:pPr>
            <a:endParaRPr lang="en-US" dirty="0">
              <a:solidFill>
                <a:srgbClr val="FF0000"/>
              </a:solidFill>
              <a:latin typeface="Arial" panose="020B0604020202020204" pitchFamily="34" charset="0"/>
              <a:ea typeface="Times New Roman" panose="02020603050405020304" pitchFamily="18" charset="0"/>
            </a:endParaRPr>
          </a:p>
          <a:p>
            <a:pPr marL="0" marR="0" indent="0">
              <a:spcBef>
                <a:spcPts val="0"/>
              </a:spcBef>
              <a:spcAft>
                <a:spcPts val="600"/>
              </a:spcAft>
              <a:buNone/>
            </a:pPr>
            <a:r>
              <a:rPr lang="en-US" dirty="0">
                <a:solidFill>
                  <a:srgbClr val="FF0000"/>
                </a:solidFill>
                <a:effectLst/>
                <a:latin typeface="Arial" panose="020B0604020202020204" pitchFamily="34" charset="0"/>
                <a:ea typeface="Times New Roman" panose="02020603050405020304" pitchFamily="18" charset="0"/>
              </a:rPr>
              <a:t>The Health Sciences Center now teaches and mentors about 1,744 graduate and professional students including 97 residency programs and 750 residents.   </a:t>
            </a:r>
            <a:r>
              <a:rPr lang="en-US"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dirty="0">
                <a:solidFill>
                  <a:srgbClr val="FF0000"/>
                </a:solidFill>
                <a:effectLst/>
              </a:rPr>
              <a:t> </a:t>
            </a:r>
            <a:r>
              <a:rPr lang="en-US"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dirty="0">
              <a:solidFill>
                <a:srgbClr val="FF0000"/>
              </a:solidFill>
            </a:endParaRPr>
          </a:p>
        </p:txBody>
      </p:sp>
      <p:pic>
        <p:nvPicPr>
          <p:cNvPr id="7" name="Picture 6" descr="A red sign with white text&#10;&#10;Description automatically generated">
            <a:extLst>
              <a:ext uri="{FF2B5EF4-FFF2-40B4-BE49-F238E27FC236}">
                <a16:creationId xmlns:a16="http://schemas.microsoft.com/office/drawing/2014/main" id="{2493C409-5C81-244C-EAC1-41C8DDBEA198}"/>
              </a:ext>
            </a:extLst>
          </p:cNvPr>
          <p:cNvPicPr>
            <a:picLocks noChangeAspect="1"/>
          </p:cNvPicPr>
          <p:nvPr/>
        </p:nvPicPr>
        <p:blipFill>
          <a:blip r:embed="rId2"/>
          <a:stretch>
            <a:fillRect/>
          </a:stretch>
        </p:blipFill>
        <p:spPr>
          <a:xfrm>
            <a:off x="392670" y="520936"/>
            <a:ext cx="2336800" cy="736600"/>
          </a:xfrm>
          <a:prstGeom prst="rect">
            <a:avLst/>
          </a:prstGeom>
        </p:spPr>
      </p:pic>
    </p:spTree>
    <p:extLst>
      <p:ext uri="{BB962C8B-B14F-4D97-AF65-F5344CB8AC3E}">
        <p14:creationId xmlns:p14="http://schemas.microsoft.com/office/powerpoint/2010/main" val="11120584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medical survey&#10;&#10;Description automatically generated">
            <a:extLst>
              <a:ext uri="{FF2B5EF4-FFF2-40B4-BE49-F238E27FC236}">
                <a16:creationId xmlns:a16="http://schemas.microsoft.com/office/drawing/2014/main" id="{66868626-0AB2-A3A2-9CBC-6C3C48E676C3}"/>
              </a:ext>
            </a:extLst>
          </p:cNvPr>
          <p:cNvPicPr>
            <a:picLocks noGrp="1" noChangeAspect="1"/>
          </p:cNvPicPr>
          <p:nvPr>
            <p:ph idx="1"/>
          </p:nvPr>
        </p:nvPicPr>
        <p:blipFill>
          <a:blip r:embed="rId2"/>
          <a:stretch>
            <a:fillRect/>
          </a:stretch>
        </p:blipFill>
        <p:spPr>
          <a:xfrm>
            <a:off x="212943" y="93945"/>
            <a:ext cx="11924778" cy="6621180"/>
          </a:xfrm>
        </p:spPr>
      </p:pic>
    </p:spTree>
    <p:extLst>
      <p:ext uri="{BB962C8B-B14F-4D97-AF65-F5344CB8AC3E}">
        <p14:creationId xmlns:p14="http://schemas.microsoft.com/office/powerpoint/2010/main" val="27839246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BC4C0E0-98CC-D69A-1284-AD9FE38C0C80}"/>
              </a:ext>
            </a:extLst>
          </p:cNvPr>
          <p:cNvSpPr>
            <a:spLocks noGrp="1"/>
          </p:cNvSpPr>
          <p:nvPr>
            <p:ph type="title"/>
          </p:nvPr>
        </p:nvSpPr>
        <p:spPr>
          <a:xfrm>
            <a:off x="1130699" y="-228251"/>
            <a:ext cx="10515600" cy="1505883"/>
          </a:xfrm>
        </p:spPr>
        <p:txBody>
          <a:bodyPr vert="horz" lIns="91440" tIns="45720" rIns="91440" bIns="45720" rtlCol="0" anchor="ctr">
            <a:normAutofit/>
          </a:bodyPr>
          <a:lstStyle/>
          <a:p>
            <a:r>
              <a:rPr lang="en-US" b="1" kern="1200" dirty="0">
                <a:solidFill>
                  <a:schemeClr val="tx1"/>
                </a:solidFill>
                <a:highlight>
                  <a:srgbClr val="FF0000"/>
                </a:highlight>
                <a:latin typeface="Arial" panose="020B0604020202020204" pitchFamily="34" charset="0"/>
                <a:cs typeface="Arial" panose="020B0604020202020204" pitchFamily="34" charset="0"/>
              </a:rPr>
              <a:t>Current State: ULHRO CMG Process</a:t>
            </a:r>
          </a:p>
        </p:txBody>
      </p:sp>
      <p:pic>
        <p:nvPicPr>
          <p:cNvPr id="5" name="Picture 4">
            <a:extLst>
              <a:ext uri="{FF2B5EF4-FFF2-40B4-BE49-F238E27FC236}">
                <a16:creationId xmlns:a16="http://schemas.microsoft.com/office/drawing/2014/main" id="{995CB8DF-7C94-5DDD-AA56-1FF0CFD3358C}"/>
              </a:ext>
            </a:extLst>
          </p:cNvPr>
          <p:cNvPicPr>
            <a:picLocks noChangeAspect="1"/>
          </p:cNvPicPr>
          <p:nvPr/>
        </p:nvPicPr>
        <p:blipFill>
          <a:blip r:embed="rId2"/>
          <a:stretch>
            <a:fillRect/>
          </a:stretch>
        </p:blipFill>
        <p:spPr>
          <a:xfrm>
            <a:off x="1" y="933189"/>
            <a:ext cx="12188952" cy="5899021"/>
          </a:xfrm>
          <a:prstGeom prst="rect">
            <a:avLst/>
          </a:prstGeom>
        </p:spPr>
      </p:pic>
      <p:sp>
        <p:nvSpPr>
          <p:cNvPr id="3" name="TextBox 2">
            <a:extLst>
              <a:ext uri="{FF2B5EF4-FFF2-40B4-BE49-F238E27FC236}">
                <a16:creationId xmlns:a16="http://schemas.microsoft.com/office/drawing/2014/main" id="{9072CEDF-7F57-9CE3-6C28-396CDFD9CF7E}"/>
              </a:ext>
            </a:extLst>
          </p:cNvPr>
          <p:cNvSpPr txBox="1"/>
          <p:nvPr/>
        </p:nvSpPr>
        <p:spPr>
          <a:xfrm>
            <a:off x="3927034" y="2367419"/>
            <a:ext cx="1277914" cy="215444"/>
          </a:xfrm>
          <a:prstGeom prst="rect">
            <a:avLst/>
          </a:prstGeom>
          <a:noFill/>
        </p:spPr>
        <p:txBody>
          <a:bodyPr wrap="none" rtlCol="0">
            <a:spAutoFit/>
          </a:bodyPr>
          <a:lstStyle/>
          <a:p>
            <a:r>
              <a:rPr lang="en-US" sz="800" dirty="0">
                <a:highlight>
                  <a:srgbClr val="FF0000"/>
                </a:highlight>
              </a:rPr>
              <a:t>IB=Investigator Brochure</a:t>
            </a:r>
          </a:p>
        </p:txBody>
      </p:sp>
      <p:sp>
        <p:nvSpPr>
          <p:cNvPr id="4" name="TextBox 3">
            <a:extLst>
              <a:ext uri="{FF2B5EF4-FFF2-40B4-BE49-F238E27FC236}">
                <a16:creationId xmlns:a16="http://schemas.microsoft.com/office/drawing/2014/main" id="{5E085FFF-4AF3-A25D-87CF-D160F4DE5C63}"/>
              </a:ext>
            </a:extLst>
          </p:cNvPr>
          <p:cNvSpPr txBox="1"/>
          <p:nvPr/>
        </p:nvSpPr>
        <p:spPr>
          <a:xfrm>
            <a:off x="10473971" y="1302942"/>
            <a:ext cx="1446230" cy="215444"/>
          </a:xfrm>
          <a:prstGeom prst="rect">
            <a:avLst/>
          </a:prstGeom>
          <a:noFill/>
        </p:spPr>
        <p:txBody>
          <a:bodyPr wrap="none" rtlCol="0">
            <a:spAutoFit/>
          </a:bodyPr>
          <a:lstStyle/>
          <a:p>
            <a:r>
              <a:rPr lang="en-US" sz="800" dirty="0">
                <a:highlight>
                  <a:srgbClr val="FF0000"/>
                </a:highlight>
              </a:rPr>
              <a:t>FUA=Facility Use Agreement</a:t>
            </a:r>
          </a:p>
        </p:txBody>
      </p:sp>
      <p:sp>
        <p:nvSpPr>
          <p:cNvPr id="6" name="TextBox 5">
            <a:extLst>
              <a:ext uri="{FF2B5EF4-FFF2-40B4-BE49-F238E27FC236}">
                <a16:creationId xmlns:a16="http://schemas.microsoft.com/office/drawing/2014/main" id="{24674BCE-6F55-F696-9A7D-4866F47C3099}"/>
              </a:ext>
            </a:extLst>
          </p:cNvPr>
          <p:cNvSpPr txBox="1"/>
          <p:nvPr/>
        </p:nvSpPr>
        <p:spPr>
          <a:xfrm>
            <a:off x="1881115" y="3839477"/>
            <a:ext cx="1632178" cy="215444"/>
          </a:xfrm>
          <a:prstGeom prst="rect">
            <a:avLst/>
          </a:prstGeom>
          <a:noFill/>
        </p:spPr>
        <p:txBody>
          <a:bodyPr wrap="none" rtlCol="0">
            <a:spAutoFit/>
          </a:bodyPr>
          <a:lstStyle/>
          <a:p>
            <a:r>
              <a:rPr lang="en-US" sz="800" dirty="0">
                <a:highlight>
                  <a:srgbClr val="FF0000"/>
                </a:highlight>
              </a:rPr>
              <a:t>NDA=Non Disclosure Agreement</a:t>
            </a:r>
          </a:p>
        </p:txBody>
      </p:sp>
    </p:spTree>
    <p:extLst>
      <p:ext uri="{BB962C8B-B14F-4D97-AF65-F5344CB8AC3E}">
        <p14:creationId xmlns:p14="http://schemas.microsoft.com/office/powerpoint/2010/main" val="27021247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17A61-77CA-2AF9-DD65-08470E347E1E}"/>
              </a:ext>
            </a:extLst>
          </p:cNvPr>
          <p:cNvSpPr>
            <a:spLocks noGrp="1"/>
          </p:cNvSpPr>
          <p:nvPr>
            <p:ph type="title"/>
          </p:nvPr>
        </p:nvSpPr>
        <p:spPr>
          <a:xfrm>
            <a:off x="1231076" y="-273026"/>
            <a:ext cx="10515600" cy="1325563"/>
          </a:xfrm>
        </p:spPr>
        <p:txBody>
          <a:bodyPr/>
          <a:lstStyle/>
          <a:p>
            <a:r>
              <a:rPr lang="en-US" b="1" dirty="0">
                <a:highlight>
                  <a:srgbClr val="FF0000"/>
                </a:highlight>
                <a:latin typeface="Arial" panose="020B0604020202020204" pitchFamily="34" charset="0"/>
                <a:cs typeface="Arial" panose="020B0604020202020204" pitchFamily="34" charset="0"/>
              </a:rPr>
              <a:t>Current State: ULHRO AMG Process</a:t>
            </a:r>
          </a:p>
        </p:txBody>
      </p:sp>
      <p:pic>
        <p:nvPicPr>
          <p:cNvPr id="5" name="Picture 4">
            <a:extLst>
              <a:ext uri="{FF2B5EF4-FFF2-40B4-BE49-F238E27FC236}">
                <a16:creationId xmlns:a16="http://schemas.microsoft.com/office/drawing/2014/main" id="{FA590877-3A0F-4288-25CD-6524753264EE}"/>
              </a:ext>
            </a:extLst>
          </p:cNvPr>
          <p:cNvPicPr>
            <a:picLocks noChangeAspect="1"/>
          </p:cNvPicPr>
          <p:nvPr/>
        </p:nvPicPr>
        <p:blipFill>
          <a:blip r:embed="rId2"/>
          <a:stretch>
            <a:fillRect/>
          </a:stretch>
        </p:blipFill>
        <p:spPr>
          <a:xfrm>
            <a:off x="0" y="732774"/>
            <a:ext cx="12192000" cy="6125226"/>
          </a:xfrm>
          <a:prstGeom prst="rect">
            <a:avLst/>
          </a:prstGeom>
        </p:spPr>
      </p:pic>
      <p:sp>
        <p:nvSpPr>
          <p:cNvPr id="3" name="TextBox 2">
            <a:extLst>
              <a:ext uri="{FF2B5EF4-FFF2-40B4-BE49-F238E27FC236}">
                <a16:creationId xmlns:a16="http://schemas.microsoft.com/office/drawing/2014/main" id="{3D8A5D60-8340-7BDF-1B15-CE0621B84190}"/>
              </a:ext>
            </a:extLst>
          </p:cNvPr>
          <p:cNvSpPr txBox="1"/>
          <p:nvPr/>
        </p:nvSpPr>
        <p:spPr>
          <a:xfrm>
            <a:off x="6870651" y="5079304"/>
            <a:ext cx="2319866" cy="215444"/>
          </a:xfrm>
          <a:prstGeom prst="rect">
            <a:avLst/>
          </a:prstGeom>
          <a:noFill/>
        </p:spPr>
        <p:txBody>
          <a:bodyPr wrap="none" rtlCol="0">
            <a:spAutoFit/>
          </a:bodyPr>
          <a:lstStyle/>
          <a:p>
            <a:r>
              <a:rPr lang="en-US" sz="800" dirty="0">
                <a:highlight>
                  <a:srgbClr val="FF0000"/>
                </a:highlight>
              </a:rPr>
              <a:t>CCDFIN=Clinical Contracting Division of Finance</a:t>
            </a:r>
          </a:p>
        </p:txBody>
      </p:sp>
      <p:sp>
        <p:nvSpPr>
          <p:cNvPr id="4" name="TextBox 3">
            <a:extLst>
              <a:ext uri="{FF2B5EF4-FFF2-40B4-BE49-F238E27FC236}">
                <a16:creationId xmlns:a16="http://schemas.microsoft.com/office/drawing/2014/main" id="{E54A3DBA-4CDF-2E2C-D1CD-8185C0B47DB5}"/>
              </a:ext>
            </a:extLst>
          </p:cNvPr>
          <p:cNvSpPr txBox="1"/>
          <p:nvPr/>
        </p:nvSpPr>
        <p:spPr>
          <a:xfrm>
            <a:off x="8725485" y="5798138"/>
            <a:ext cx="930063" cy="215444"/>
          </a:xfrm>
          <a:prstGeom prst="rect">
            <a:avLst/>
          </a:prstGeom>
          <a:noFill/>
        </p:spPr>
        <p:txBody>
          <a:bodyPr wrap="none" rtlCol="0">
            <a:spAutoFit/>
          </a:bodyPr>
          <a:lstStyle/>
          <a:p>
            <a:r>
              <a:rPr lang="en-US" sz="800" dirty="0">
                <a:highlight>
                  <a:srgbClr val="FF0000"/>
                </a:highlight>
              </a:rPr>
              <a:t>SI=Subject Injury</a:t>
            </a:r>
          </a:p>
        </p:txBody>
      </p:sp>
    </p:spTree>
    <p:extLst>
      <p:ext uri="{BB962C8B-B14F-4D97-AF65-F5344CB8AC3E}">
        <p14:creationId xmlns:p14="http://schemas.microsoft.com/office/powerpoint/2010/main" val="3266108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52BC4-E007-B7C9-E2D7-9104E733ABD5}"/>
              </a:ext>
            </a:extLst>
          </p:cNvPr>
          <p:cNvSpPr>
            <a:spLocks noGrp="1"/>
          </p:cNvSpPr>
          <p:nvPr>
            <p:ph type="title"/>
          </p:nvPr>
        </p:nvSpPr>
        <p:spPr>
          <a:xfrm>
            <a:off x="156575" y="-235110"/>
            <a:ext cx="12131457" cy="1325563"/>
          </a:xfrm>
        </p:spPr>
        <p:txBody>
          <a:bodyPr>
            <a:normAutofit/>
          </a:bodyPr>
          <a:lstStyle/>
          <a:p>
            <a:r>
              <a:rPr lang="en-US" b="1" dirty="0">
                <a:highlight>
                  <a:srgbClr val="FF0000"/>
                </a:highlight>
                <a:latin typeface="Arial" panose="020B0604020202020204" pitchFamily="34" charset="0"/>
                <a:cs typeface="Arial" panose="020B0604020202020204" pitchFamily="34" charset="0"/>
              </a:rPr>
              <a:t>Current State: ULHRO AMG Device Process</a:t>
            </a:r>
          </a:p>
        </p:txBody>
      </p:sp>
      <p:pic>
        <p:nvPicPr>
          <p:cNvPr id="5" name="Picture 4">
            <a:extLst>
              <a:ext uri="{FF2B5EF4-FFF2-40B4-BE49-F238E27FC236}">
                <a16:creationId xmlns:a16="http://schemas.microsoft.com/office/drawing/2014/main" id="{DB03C2A1-412B-7F5F-7076-548A69A00F5A}"/>
              </a:ext>
            </a:extLst>
          </p:cNvPr>
          <p:cNvPicPr>
            <a:picLocks noChangeAspect="1"/>
          </p:cNvPicPr>
          <p:nvPr/>
        </p:nvPicPr>
        <p:blipFill>
          <a:blip r:embed="rId2"/>
          <a:stretch>
            <a:fillRect/>
          </a:stretch>
        </p:blipFill>
        <p:spPr>
          <a:xfrm>
            <a:off x="0" y="826718"/>
            <a:ext cx="12192000" cy="6031282"/>
          </a:xfrm>
          <a:prstGeom prst="rect">
            <a:avLst/>
          </a:prstGeom>
        </p:spPr>
      </p:pic>
    </p:spTree>
    <p:extLst>
      <p:ext uri="{BB962C8B-B14F-4D97-AF65-F5344CB8AC3E}">
        <p14:creationId xmlns:p14="http://schemas.microsoft.com/office/powerpoint/2010/main" val="17090659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Title 1">
            <a:extLst>
              <a:ext uri="{FF2B5EF4-FFF2-40B4-BE49-F238E27FC236}">
                <a16:creationId xmlns:a16="http://schemas.microsoft.com/office/drawing/2014/main" id="{4D57E0BF-BE5C-171F-0DED-9A0E61E6AEC1}"/>
              </a:ext>
            </a:extLst>
          </p:cNvPr>
          <p:cNvSpPr>
            <a:spLocks noGrp="1"/>
          </p:cNvSpPr>
          <p:nvPr>
            <p:ph type="title"/>
          </p:nvPr>
        </p:nvSpPr>
        <p:spPr>
          <a:xfrm>
            <a:off x="-44677" y="1160858"/>
            <a:ext cx="2831719" cy="2795160"/>
          </a:xfrm>
        </p:spPr>
        <p:txBody>
          <a:bodyPr vert="horz" lIns="91440" tIns="45720" rIns="91440" bIns="45720" rtlCol="0" anchor="b">
            <a:normAutofit/>
          </a:bodyPr>
          <a:lstStyle/>
          <a:p>
            <a:pPr algn="ctr"/>
            <a:br>
              <a:rPr lang="en-US" sz="3700" kern="1200" dirty="0">
                <a:solidFill>
                  <a:schemeClr val="tx1"/>
                </a:solidFill>
                <a:latin typeface="+mj-lt"/>
                <a:ea typeface="+mj-ea"/>
                <a:cs typeface="+mj-cs"/>
              </a:rPr>
            </a:br>
            <a:r>
              <a:rPr lang="en-US" sz="3700" kern="1200" dirty="0">
                <a:solidFill>
                  <a:schemeClr val="tx1"/>
                </a:solidFill>
                <a:latin typeface="+mj-lt"/>
                <a:ea typeface="+mj-ea"/>
                <a:cs typeface="+mj-cs"/>
              </a:rPr>
              <a:t>Cancer Center Study Selection Process</a:t>
            </a:r>
          </a:p>
        </p:txBody>
      </p:sp>
      <p:pic>
        <p:nvPicPr>
          <p:cNvPr id="5" name="Picture 4">
            <a:extLst>
              <a:ext uri="{FF2B5EF4-FFF2-40B4-BE49-F238E27FC236}">
                <a16:creationId xmlns:a16="http://schemas.microsoft.com/office/drawing/2014/main" id="{6A54AD40-43E3-7CD7-0606-C087D9C94F50}"/>
              </a:ext>
            </a:extLst>
          </p:cNvPr>
          <p:cNvPicPr>
            <a:picLocks noChangeAspect="1"/>
          </p:cNvPicPr>
          <p:nvPr/>
        </p:nvPicPr>
        <p:blipFill>
          <a:blip r:embed="rId2"/>
          <a:stretch>
            <a:fillRect/>
          </a:stretch>
        </p:blipFill>
        <p:spPr>
          <a:xfrm>
            <a:off x="2724411" y="0"/>
            <a:ext cx="9467589" cy="6858000"/>
          </a:xfrm>
          <a:prstGeom prst="rect">
            <a:avLst/>
          </a:prstGeom>
          <a:noFill/>
        </p:spPr>
      </p:pic>
      <p:sp>
        <p:nvSpPr>
          <p:cNvPr id="2" name="TextBox 1">
            <a:extLst>
              <a:ext uri="{FF2B5EF4-FFF2-40B4-BE49-F238E27FC236}">
                <a16:creationId xmlns:a16="http://schemas.microsoft.com/office/drawing/2014/main" id="{F9398BFF-DC7C-CB19-8A95-40B4FD6F1951}"/>
              </a:ext>
            </a:extLst>
          </p:cNvPr>
          <p:cNvSpPr txBox="1"/>
          <p:nvPr/>
        </p:nvSpPr>
        <p:spPr>
          <a:xfrm>
            <a:off x="135106" y="6181594"/>
            <a:ext cx="2472152" cy="553998"/>
          </a:xfrm>
          <a:prstGeom prst="rect">
            <a:avLst/>
          </a:prstGeom>
          <a:noFill/>
        </p:spPr>
        <p:txBody>
          <a:bodyPr wrap="none" rtlCol="0">
            <a:spAutoFit/>
          </a:bodyPr>
          <a:lstStyle/>
          <a:p>
            <a:r>
              <a:rPr lang="en-US" sz="1000" dirty="0">
                <a:highlight>
                  <a:srgbClr val="FF0000"/>
                </a:highlight>
              </a:rPr>
              <a:t>PI=Principal Investigator</a:t>
            </a:r>
          </a:p>
          <a:p>
            <a:r>
              <a:rPr lang="en-US" sz="1000" dirty="0">
                <a:highlight>
                  <a:srgbClr val="FF0000"/>
                </a:highlight>
              </a:rPr>
              <a:t>CTOC: Clinical Trial Oversight Committee</a:t>
            </a:r>
          </a:p>
          <a:p>
            <a:r>
              <a:rPr lang="en-US" sz="1000" dirty="0">
                <a:highlight>
                  <a:srgbClr val="FF0000"/>
                </a:highlight>
              </a:rPr>
              <a:t>SQV: Site Qualification Visit</a:t>
            </a:r>
          </a:p>
        </p:txBody>
      </p:sp>
    </p:spTree>
    <p:extLst>
      <p:ext uri="{BB962C8B-B14F-4D97-AF65-F5344CB8AC3E}">
        <p14:creationId xmlns:p14="http://schemas.microsoft.com/office/powerpoint/2010/main" val="3306827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Rectangle 2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F91B1E57-C412-A438-F00D-26DA2CE4BE37}"/>
              </a:ext>
            </a:extLst>
          </p:cNvPr>
          <p:cNvSpPr>
            <a:spLocks noGrp="1"/>
          </p:cNvSpPr>
          <p:nvPr>
            <p:ph type="title"/>
          </p:nvPr>
        </p:nvSpPr>
        <p:spPr>
          <a:xfrm>
            <a:off x="-122002" y="597513"/>
            <a:ext cx="2514473" cy="3387497"/>
          </a:xfrm>
        </p:spPr>
        <p:txBody>
          <a:bodyPr vert="horz" lIns="91440" tIns="45720" rIns="91440" bIns="45720" rtlCol="0" anchor="b">
            <a:normAutofit/>
          </a:bodyPr>
          <a:lstStyle/>
          <a:p>
            <a:pPr algn="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Cancer Center Pre-Award Process</a:t>
            </a:r>
          </a:p>
        </p:txBody>
      </p:sp>
      <p:sp>
        <p:nvSpPr>
          <p:cNvPr id="2" name="TextBox 1">
            <a:extLst>
              <a:ext uri="{FF2B5EF4-FFF2-40B4-BE49-F238E27FC236}">
                <a16:creationId xmlns:a16="http://schemas.microsoft.com/office/drawing/2014/main" id="{ADDED18E-A616-8AB7-B967-2AA37558557D}"/>
              </a:ext>
            </a:extLst>
          </p:cNvPr>
          <p:cNvSpPr txBox="1"/>
          <p:nvPr/>
        </p:nvSpPr>
        <p:spPr>
          <a:xfrm>
            <a:off x="144161" y="5452506"/>
            <a:ext cx="3025303" cy="967083"/>
          </a:xfrm>
          <a:prstGeom prst="rect">
            <a:avLst/>
          </a:prstGeom>
        </p:spPr>
        <p:txBody>
          <a:bodyPr vert="horz" lIns="91440" tIns="45720" rIns="91440" bIns="45720" rtlCol="0" anchor="ctr">
            <a:normAutofit fontScale="25000" lnSpcReduction="20000"/>
          </a:bodyPr>
          <a:lstStyle/>
          <a:p>
            <a:pPr indent="-228600">
              <a:lnSpc>
                <a:spcPct val="90000"/>
              </a:lnSpc>
              <a:spcAft>
                <a:spcPts val="600"/>
              </a:spcAft>
              <a:buFont typeface="Arial" panose="020B0604020202020204" pitchFamily="34" charset="0"/>
              <a:buChar char="•"/>
            </a:pPr>
            <a:endParaRPr lang="en-US" sz="4000" dirty="0">
              <a:solidFill>
                <a:schemeClr val="bg1"/>
              </a:solidFill>
              <a:highlight>
                <a:srgbClr val="FF0000"/>
              </a:highlight>
            </a:endParaRPr>
          </a:p>
          <a:p>
            <a:pPr indent="-228600">
              <a:lnSpc>
                <a:spcPct val="90000"/>
              </a:lnSpc>
              <a:spcAft>
                <a:spcPts val="600"/>
              </a:spcAft>
              <a:buFont typeface="Arial" panose="020B0604020202020204" pitchFamily="34" charset="0"/>
              <a:buChar char="•"/>
            </a:pPr>
            <a:r>
              <a:rPr lang="en-US" sz="4000" dirty="0">
                <a:solidFill>
                  <a:schemeClr val="bg1"/>
                </a:solidFill>
                <a:highlight>
                  <a:srgbClr val="FF0000"/>
                </a:highlight>
              </a:rPr>
              <a:t>MCA=Medicare Coverage Analysis </a:t>
            </a:r>
          </a:p>
          <a:p>
            <a:pPr indent="-228600">
              <a:lnSpc>
                <a:spcPct val="90000"/>
              </a:lnSpc>
              <a:spcAft>
                <a:spcPts val="600"/>
              </a:spcAft>
              <a:buFont typeface="Arial" panose="020B0604020202020204" pitchFamily="34" charset="0"/>
              <a:buChar char="•"/>
            </a:pPr>
            <a:r>
              <a:rPr lang="en-US" sz="4000" dirty="0">
                <a:solidFill>
                  <a:schemeClr val="bg1"/>
                </a:solidFill>
                <a:highlight>
                  <a:srgbClr val="FF0000"/>
                </a:highlight>
              </a:rPr>
              <a:t>PRF=Proposal Routing Form</a:t>
            </a:r>
          </a:p>
          <a:p>
            <a:pPr indent="-228600">
              <a:lnSpc>
                <a:spcPct val="90000"/>
              </a:lnSpc>
              <a:spcAft>
                <a:spcPts val="600"/>
              </a:spcAft>
              <a:buFont typeface="Arial" panose="020B0604020202020204" pitchFamily="34" charset="0"/>
              <a:buChar char="•"/>
            </a:pPr>
            <a:r>
              <a:rPr lang="en-US" sz="4000" dirty="0">
                <a:solidFill>
                  <a:schemeClr val="bg1"/>
                </a:solidFill>
                <a:highlight>
                  <a:srgbClr val="FF0000"/>
                </a:highlight>
              </a:rPr>
              <a:t>SIV: Site Initiation Visit</a:t>
            </a:r>
          </a:p>
          <a:p>
            <a:pPr indent="-228600">
              <a:lnSpc>
                <a:spcPct val="90000"/>
              </a:lnSpc>
              <a:spcAft>
                <a:spcPts val="600"/>
              </a:spcAft>
              <a:buFont typeface="Arial" panose="020B0604020202020204" pitchFamily="34" charset="0"/>
              <a:buChar char="•"/>
            </a:pPr>
            <a:r>
              <a:rPr lang="en-US" sz="4000" dirty="0">
                <a:solidFill>
                  <a:schemeClr val="bg1"/>
                </a:solidFill>
                <a:highlight>
                  <a:srgbClr val="FF0000"/>
                </a:highlight>
              </a:rPr>
              <a:t>QCT: Qualified Clinical Trial</a:t>
            </a:r>
          </a:p>
          <a:p>
            <a:pPr indent="-228600">
              <a:lnSpc>
                <a:spcPct val="90000"/>
              </a:lnSpc>
              <a:spcAft>
                <a:spcPts val="600"/>
              </a:spcAft>
              <a:buFont typeface="Arial" panose="020B0604020202020204" pitchFamily="34" charset="0"/>
              <a:buChar char="•"/>
            </a:pPr>
            <a:r>
              <a:rPr lang="en-US" sz="4000" dirty="0">
                <a:solidFill>
                  <a:schemeClr val="bg1"/>
                </a:solidFill>
                <a:highlight>
                  <a:srgbClr val="FF0000"/>
                </a:highlight>
              </a:rPr>
              <a:t>LOI=Letter of Intent</a:t>
            </a:r>
          </a:p>
          <a:p>
            <a:pPr indent="-228600">
              <a:lnSpc>
                <a:spcPct val="90000"/>
              </a:lnSpc>
              <a:spcAft>
                <a:spcPts val="600"/>
              </a:spcAft>
              <a:buFont typeface="Arial" panose="020B0604020202020204" pitchFamily="34" charset="0"/>
              <a:buChar char="•"/>
            </a:pPr>
            <a:endParaRPr lang="en-US" sz="2000" dirty="0"/>
          </a:p>
        </p:txBody>
      </p:sp>
      <p:pic>
        <p:nvPicPr>
          <p:cNvPr id="5" name="Picture 4">
            <a:extLst>
              <a:ext uri="{FF2B5EF4-FFF2-40B4-BE49-F238E27FC236}">
                <a16:creationId xmlns:a16="http://schemas.microsoft.com/office/drawing/2014/main" id="{D36E825F-3A77-E7C4-1BF4-67A7CCD60EC0}"/>
              </a:ext>
            </a:extLst>
          </p:cNvPr>
          <p:cNvPicPr>
            <a:picLocks noChangeAspect="1"/>
          </p:cNvPicPr>
          <p:nvPr/>
        </p:nvPicPr>
        <p:blipFill>
          <a:blip r:embed="rId2"/>
          <a:stretch>
            <a:fillRect/>
          </a:stretch>
        </p:blipFill>
        <p:spPr>
          <a:xfrm>
            <a:off x="2805831" y="0"/>
            <a:ext cx="9242008" cy="6847862"/>
          </a:xfrm>
          <a:prstGeom prst="rect">
            <a:avLst/>
          </a:prstGeom>
          <a:noFill/>
        </p:spPr>
      </p:pic>
    </p:spTree>
    <p:extLst>
      <p:ext uri="{BB962C8B-B14F-4D97-AF65-F5344CB8AC3E}">
        <p14:creationId xmlns:p14="http://schemas.microsoft.com/office/powerpoint/2010/main" val="37656746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3B43267-DF18-5234-50C8-76F2B064A1FD}"/>
              </a:ext>
            </a:extLst>
          </p:cNvPr>
          <p:cNvSpPr>
            <a:spLocks noGrp="1"/>
          </p:cNvSpPr>
          <p:nvPr>
            <p:ph type="title"/>
          </p:nvPr>
        </p:nvSpPr>
        <p:spPr>
          <a:xfrm>
            <a:off x="1981200" y="0"/>
            <a:ext cx="9248384" cy="1143000"/>
          </a:xfrm>
        </p:spPr>
        <p:txBody>
          <a:bodyPr>
            <a:normAutofit fontScale="90000"/>
          </a:bodyPr>
          <a:lstStyle/>
          <a:p>
            <a:r>
              <a:rPr lang="en-US" b="1" dirty="0">
                <a:highlight>
                  <a:srgbClr val="FF0000"/>
                </a:highlight>
                <a:latin typeface="Arial" panose="020B0604020202020204" pitchFamily="34" charset="0"/>
                <a:cs typeface="Arial" panose="020B0604020202020204" pitchFamily="34" charset="0"/>
              </a:rPr>
              <a:t>Current State: Sponsored Programs</a:t>
            </a:r>
          </a:p>
        </p:txBody>
      </p:sp>
      <p:pic>
        <p:nvPicPr>
          <p:cNvPr id="8" name="Picture 7" descr="A screenshot of a diagram&#10;&#10;Description automatically generated">
            <a:extLst>
              <a:ext uri="{FF2B5EF4-FFF2-40B4-BE49-F238E27FC236}">
                <a16:creationId xmlns:a16="http://schemas.microsoft.com/office/drawing/2014/main" id="{79773E52-9B84-C8F2-FE0E-7167B533BBCF}"/>
              </a:ext>
            </a:extLst>
          </p:cNvPr>
          <p:cNvPicPr>
            <a:picLocks noChangeAspect="1"/>
          </p:cNvPicPr>
          <p:nvPr/>
        </p:nvPicPr>
        <p:blipFill rotWithShape="1">
          <a:blip r:embed="rId2"/>
          <a:srcRect t="2635" b="25002"/>
          <a:stretch/>
        </p:blipFill>
        <p:spPr>
          <a:xfrm>
            <a:off x="556591" y="1143000"/>
            <a:ext cx="10766938" cy="4826457"/>
          </a:xfrm>
          <a:prstGeom prst="rect">
            <a:avLst/>
          </a:prstGeom>
          <a:noFill/>
        </p:spPr>
      </p:pic>
      <p:sp>
        <p:nvSpPr>
          <p:cNvPr id="9" name="TextBox 8">
            <a:extLst>
              <a:ext uri="{FF2B5EF4-FFF2-40B4-BE49-F238E27FC236}">
                <a16:creationId xmlns:a16="http://schemas.microsoft.com/office/drawing/2014/main" id="{778521A7-2C68-E27D-279F-46D41F7AA021}"/>
              </a:ext>
            </a:extLst>
          </p:cNvPr>
          <p:cNvSpPr txBox="1"/>
          <p:nvPr/>
        </p:nvSpPr>
        <p:spPr>
          <a:xfrm>
            <a:off x="2370034" y="5332576"/>
            <a:ext cx="1546788" cy="369332"/>
          </a:xfrm>
          <a:prstGeom prst="rect">
            <a:avLst/>
          </a:prstGeom>
          <a:noFill/>
        </p:spPr>
        <p:txBody>
          <a:bodyPr wrap="square" rtlCol="0">
            <a:spAutoFit/>
          </a:bodyPr>
          <a:lstStyle/>
          <a:p>
            <a:r>
              <a:rPr lang="en-US" dirty="0"/>
              <a:t>NDA Phase</a:t>
            </a:r>
          </a:p>
        </p:txBody>
      </p:sp>
      <p:sp>
        <p:nvSpPr>
          <p:cNvPr id="10" name="TextBox 9">
            <a:extLst>
              <a:ext uri="{FF2B5EF4-FFF2-40B4-BE49-F238E27FC236}">
                <a16:creationId xmlns:a16="http://schemas.microsoft.com/office/drawing/2014/main" id="{A4291A04-CAED-5888-CADA-DE6D8FFFA256}"/>
              </a:ext>
            </a:extLst>
          </p:cNvPr>
          <p:cNvSpPr txBox="1"/>
          <p:nvPr/>
        </p:nvSpPr>
        <p:spPr>
          <a:xfrm>
            <a:off x="7810878" y="5194076"/>
            <a:ext cx="1780374" cy="646331"/>
          </a:xfrm>
          <a:prstGeom prst="rect">
            <a:avLst/>
          </a:prstGeom>
          <a:noFill/>
        </p:spPr>
        <p:txBody>
          <a:bodyPr wrap="square" rtlCol="0">
            <a:spAutoFit/>
          </a:bodyPr>
          <a:lstStyle/>
          <a:p>
            <a:r>
              <a:rPr lang="en-US" dirty="0"/>
              <a:t>Feasibility Phase</a:t>
            </a:r>
          </a:p>
        </p:txBody>
      </p:sp>
    </p:spTree>
    <p:extLst>
      <p:ext uri="{BB962C8B-B14F-4D97-AF65-F5344CB8AC3E}">
        <p14:creationId xmlns:p14="http://schemas.microsoft.com/office/powerpoint/2010/main" val="21365893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14706A3-BCFB-E88A-22DF-54FEC11955C0}"/>
              </a:ext>
            </a:extLst>
          </p:cNvPr>
          <p:cNvSpPr>
            <a:spLocks noGrp="1"/>
          </p:cNvSpPr>
          <p:nvPr>
            <p:ph type="title"/>
          </p:nvPr>
        </p:nvSpPr>
        <p:spPr>
          <a:xfrm>
            <a:off x="1871869" y="-132866"/>
            <a:ext cx="9295084" cy="1143000"/>
          </a:xfrm>
        </p:spPr>
        <p:txBody>
          <a:bodyPr>
            <a:normAutofit fontScale="90000"/>
          </a:bodyPr>
          <a:lstStyle/>
          <a:p>
            <a:r>
              <a:rPr lang="en-US" b="1" dirty="0">
                <a:highlight>
                  <a:srgbClr val="FF0000"/>
                </a:highlight>
                <a:latin typeface="Arial" panose="020B0604020202020204" pitchFamily="34" charset="0"/>
                <a:cs typeface="Arial" panose="020B0604020202020204" pitchFamily="34" charset="0"/>
              </a:rPr>
              <a:t>Current State: Sponsored Programs</a:t>
            </a:r>
          </a:p>
        </p:txBody>
      </p:sp>
      <p:pic>
        <p:nvPicPr>
          <p:cNvPr id="8" name="Picture 7">
            <a:extLst>
              <a:ext uri="{FF2B5EF4-FFF2-40B4-BE49-F238E27FC236}">
                <a16:creationId xmlns:a16="http://schemas.microsoft.com/office/drawing/2014/main" id="{9AAD66E9-CF6B-1C97-BEDD-EC28C6F3B01C}"/>
              </a:ext>
            </a:extLst>
          </p:cNvPr>
          <p:cNvPicPr>
            <a:picLocks noChangeAspect="1"/>
          </p:cNvPicPr>
          <p:nvPr/>
        </p:nvPicPr>
        <p:blipFill>
          <a:blip r:embed="rId2"/>
          <a:stretch>
            <a:fillRect/>
          </a:stretch>
        </p:blipFill>
        <p:spPr>
          <a:xfrm>
            <a:off x="119270" y="735496"/>
            <a:ext cx="12072729" cy="6122503"/>
          </a:xfrm>
          <a:prstGeom prst="rect">
            <a:avLst/>
          </a:prstGeom>
          <a:noFill/>
        </p:spPr>
      </p:pic>
    </p:spTree>
    <p:extLst>
      <p:ext uri="{BB962C8B-B14F-4D97-AF65-F5344CB8AC3E}">
        <p14:creationId xmlns:p14="http://schemas.microsoft.com/office/powerpoint/2010/main" val="12058751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61215C1-3701-8D13-6BBC-E255E0B45F43}"/>
              </a:ext>
            </a:extLst>
          </p:cNvPr>
          <p:cNvSpPr>
            <a:spLocks noGrp="1"/>
          </p:cNvSpPr>
          <p:nvPr>
            <p:ph type="title"/>
          </p:nvPr>
        </p:nvSpPr>
        <p:spPr>
          <a:xfrm>
            <a:off x="770351" y="-68893"/>
            <a:ext cx="12682602" cy="1143000"/>
          </a:xfrm>
        </p:spPr>
        <p:txBody>
          <a:bodyPr>
            <a:normAutofit/>
          </a:bodyPr>
          <a:lstStyle/>
          <a:p>
            <a:r>
              <a:rPr lang="en-US" b="1" dirty="0">
                <a:highlight>
                  <a:srgbClr val="FF0000"/>
                </a:highlight>
                <a:latin typeface="Arial" panose="020B0604020202020204" pitchFamily="34" charset="0"/>
                <a:cs typeface="Arial" panose="020B0604020202020204" pitchFamily="34" charset="0"/>
              </a:rPr>
              <a:t>ULHRO/CTP Process for Cancer Trials</a:t>
            </a:r>
          </a:p>
        </p:txBody>
      </p:sp>
      <p:pic>
        <p:nvPicPr>
          <p:cNvPr id="5" name="Picture 4">
            <a:extLst>
              <a:ext uri="{FF2B5EF4-FFF2-40B4-BE49-F238E27FC236}">
                <a16:creationId xmlns:a16="http://schemas.microsoft.com/office/drawing/2014/main" id="{FAC57289-E197-4B3D-6819-5787607BE0CB}"/>
              </a:ext>
            </a:extLst>
          </p:cNvPr>
          <p:cNvPicPr>
            <a:picLocks noChangeAspect="1"/>
          </p:cNvPicPr>
          <p:nvPr/>
        </p:nvPicPr>
        <p:blipFill>
          <a:blip r:embed="rId2"/>
          <a:stretch>
            <a:fillRect/>
          </a:stretch>
        </p:blipFill>
        <p:spPr>
          <a:xfrm>
            <a:off x="0" y="844826"/>
            <a:ext cx="12105861" cy="6013174"/>
          </a:xfrm>
          <a:prstGeom prst="rect">
            <a:avLst/>
          </a:prstGeom>
          <a:noFill/>
        </p:spPr>
      </p:pic>
    </p:spTree>
    <p:extLst>
      <p:ext uri="{BB962C8B-B14F-4D97-AF65-F5344CB8AC3E}">
        <p14:creationId xmlns:p14="http://schemas.microsoft.com/office/powerpoint/2010/main" val="7422168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47338-2B08-3E1A-52E3-8483C0E37972}"/>
              </a:ext>
            </a:extLst>
          </p:cNvPr>
          <p:cNvSpPr>
            <a:spLocks noGrp="1"/>
          </p:cNvSpPr>
          <p:nvPr>
            <p:ph type="title"/>
          </p:nvPr>
        </p:nvSpPr>
        <p:spPr>
          <a:xfrm>
            <a:off x="708991" y="18255"/>
            <a:ext cx="10515600" cy="1325563"/>
          </a:xfrm>
        </p:spPr>
        <p:txBody>
          <a:bodyPr/>
          <a:lstStyle/>
          <a:p>
            <a:pPr algn="ctr"/>
            <a:r>
              <a:rPr lang="en-US" b="1" dirty="0">
                <a:highlight>
                  <a:srgbClr val="FF0000"/>
                </a:highlight>
              </a:rPr>
              <a:t>Summary </a:t>
            </a:r>
          </a:p>
        </p:txBody>
      </p:sp>
      <p:sp>
        <p:nvSpPr>
          <p:cNvPr id="3" name="Content Placeholder 2">
            <a:extLst>
              <a:ext uri="{FF2B5EF4-FFF2-40B4-BE49-F238E27FC236}">
                <a16:creationId xmlns:a16="http://schemas.microsoft.com/office/drawing/2014/main" id="{818C1E05-A0F5-5096-E70B-E987902D0208}"/>
              </a:ext>
            </a:extLst>
          </p:cNvPr>
          <p:cNvSpPr>
            <a:spLocks noGrp="1"/>
          </p:cNvSpPr>
          <p:nvPr>
            <p:ph idx="1"/>
          </p:nvPr>
        </p:nvSpPr>
        <p:spPr>
          <a:xfrm>
            <a:off x="327764" y="1790634"/>
            <a:ext cx="11749413" cy="4351338"/>
          </a:xfrm>
        </p:spPr>
        <p:txBody>
          <a:bodyPr>
            <a:normAutofit lnSpcReduction="10000"/>
          </a:bodyPr>
          <a:lstStyle/>
          <a:p>
            <a:pPr>
              <a:buFont typeface="Wingdings" pitchFamily="2" charset="2"/>
              <a:buChar char="ü"/>
            </a:pPr>
            <a:r>
              <a:rPr lang="en-US" sz="3200" dirty="0"/>
              <a:t>Abundant clinical research resources at UofL and UofL Health</a:t>
            </a:r>
          </a:p>
          <a:p>
            <a:pPr>
              <a:buFont typeface="Wingdings" pitchFamily="2" charset="2"/>
              <a:buChar char="ü"/>
            </a:pPr>
            <a:endParaRPr lang="en-US" sz="3200" dirty="0"/>
          </a:p>
          <a:p>
            <a:pPr>
              <a:buFont typeface="Wingdings" pitchFamily="2" charset="2"/>
              <a:buChar char="ü"/>
            </a:pPr>
            <a:r>
              <a:rPr lang="en-US" sz="3200" dirty="0"/>
              <a:t>Please reach out to TRSC for navigation and guidance </a:t>
            </a:r>
          </a:p>
          <a:p>
            <a:pPr marL="0" indent="0">
              <a:buNone/>
            </a:pPr>
            <a:r>
              <a:rPr lang="en-US" sz="3200" dirty="0"/>
              <a:t>Director, Matt Cave MD</a:t>
            </a:r>
          </a:p>
          <a:p>
            <a:pPr marL="0" indent="0">
              <a:buNone/>
            </a:pPr>
            <a:r>
              <a:rPr lang="en-US" sz="3200" dirty="0"/>
              <a:t>Associate Director Jiapeng Huang MD, PhD</a:t>
            </a:r>
          </a:p>
          <a:p>
            <a:pPr>
              <a:buFont typeface="Wingdings" pitchFamily="2" charset="2"/>
              <a:buChar char="ü"/>
            </a:pPr>
            <a:endParaRPr lang="en-US" sz="3200" dirty="0"/>
          </a:p>
          <a:p>
            <a:pPr>
              <a:buFont typeface="Wingdings" pitchFamily="2" charset="2"/>
              <a:buChar char="ü"/>
            </a:pPr>
            <a:r>
              <a:rPr lang="en-US" sz="3200" dirty="0"/>
              <a:t>Working on optimizing clinical and translational research at UofL and UofL Health</a:t>
            </a:r>
          </a:p>
        </p:txBody>
      </p:sp>
    </p:spTree>
    <p:extLst>
      <p:ext uri="{BB962C8B-B14F-4D97-AF65-F5344CB8AC3E}">
        <p14:creationId xmlns:p14="http://schemas.microsoft.com/office/powerpoint/2010/main" val="80148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9557A-F7B3-105C-70AA-30124D900523}"/>
              </a:ext>
            </a:extLst>
          </p:cNvPr>
          <p:cNvSpPr>
            <a:spLocks noGrp="1"/>
          </p:cNvSpPr>
          <p:nvPr>
            <p:ph type="title"/>
          </p:nvPr>
        </p:nvSpPr>
        <p:spPr>
          <a:xfrm>
            <a:off x="6669571" y="1472122"/>
            <a:ext cx="5264838" cy="4944379"/>
          </a:xfrm>
        </p:spPr>
        <p:txBody>
          <a:bodyPr>
            <a:normAutofit fontScale="90000"/>
          </a:bodyPr>
          <a:lstStyle/>
          <a:p>
            <a:r>
              <a:rPr lang="en-US" sz="1800" b="1" dirty="0">
                <a:effectLst/>
                <a:ea typeface="Times New Roman" panose="02020603050405020304" pitchFamily="18" charset="0"/>
                <a:cs typeface="Arial" panose="020B0604020202020204" pitchFamily="34" charset="0"/>
              </a:rPr>
              <a:t>The new $1B Louisville VAMC currently under construction will have 15,000ft</a:t>
            </a:r>
            <a:r>
              <a:rPr lang="en-US" sz="1800" b="1" baseline="30000" dirty="0">
                <a:effectLst/>
                <a:ea typeface="Times New Roman" panose="02020603050405020304" pitchFamily="18" charset="0"/>
                <a:cs typeface="Arial" panose="020B0604020202020204" pitchFamily="34" charset="0"/>
              </a:rPr>
              <a:t>2</a:t>
            </a:r>
            <a:r>
              <a:rPr lang="en-US" sz="1800" b="1" dirty="0">
                <a:effectLst/>
                <a:ea typeface="Times New Roman" panose="02020603050405020304" pitchFamily="18" charset="0"/>
                <a:cs typeface="Arial" panose="020B0604020202020204" pitchFamily="34" charset="0"/>
              </a:rPr>
              <a:t> clinical research space.</a:t>
            </a:r>
            <a:br>
              <a:rPr lang="en-US" sz="1800" b="1" dirty="0">
                <a:effectLst/>
                <a:ea typeface="Times New Roman" panose="02020603050405020304" pitchFamily="18" charset="0"/>
                <a:cs typeface="Arial" panose="020B0604020202020204" pitchFamily="34" charset="0"/>
              </a:rPr>
            </a:br>
            <a:br>
              <a:rPr lang="en-US" sz="1800" b="1" dirty="0">
                <a:effectLst/>
                <a:ea typeface="Times New Roman" panose="02020603050405020304" pitchFamily="18" charset="0"/>
                <a:cs typeface="Arial" panose="020B0604020202020204" pitchFamily="34" charset="0"/>
              </a:rPr>
            </a:br>
            <a:r>
              <a:rPr lang="en-US" sz="1800" b="1" dirty="0">
                <a:effectLst/>
              </a:rPr>
              <a:t>The Louisville VAMC is an acute care hospital housing the inpatient population and multiple primary and subspecialty outpatient facilities. Affiliated primary care clinics are located throughout Central Kentucky and Southeastern Indiana. </a:t>
            </a:r>
            <a:br>
              <a:rPr lang="en-US" sz="1800" b="1" dirty="0">
                <a:effectLst/>
              </a:rPr>
            </a:br>
            <a:br>
              <a:rPr lang="en-US" sz="1800" b="1" dirty="0">
                <a:effectLst/>
              </a:rPr>
            </a:br>
            <a:r>
              <a:rPr lang="en-US" sz="1800" b="1" dirty="0">
                <a:effectLst/>
              </a:rPr>
              <a:t>All VA facilities are linked by a single nation-wide electronic health record allowing care at any VA facility. </a:t>
            </a:r>
            <a:br>
              <a:rPr lang="en-US" sz="1800" b="1" dirty="0">
                <a:effectLst/>
              </a:rPr>
            </a:br>
            <a:br>
              <a:rPr lang="en-US" sz="1800" b="1" dirty="0">
                <a:effectLst/>
              </a:rPr>
            </a:br>
            <a:r>
              <a:rPr lang="en-US" sz="1800" b="1" dirty="0">
                <a:effectLst/>
              </a:rPr>
              <a:t>The ULSOM CTU provides C&amp;T infrastructure for research at the VAMC. </a:t>
            </a:r>
            <a:br>
              <a:rPr lang="en-US" sz="1800" b="1" dirty="0">
                <a:effectLst/>
              </a:rPr>
            </a:br>
            <a:br>
              <a:rPr lang="en-US" sz="1800" b="1" dirty="0">
                <a:effectLst/>
              </a:rPr>
            </a:br>
            <a:r>
              <a:rPr lang="en-US" sz="1800" b="1" dirty="0">
                <a:effectLst/>
              </a:rPr>
              <a:t>A new Louisville VAMC will be completed in 2024 and will contain 15,000 square feet of space for clinical research projects.</a:t>
            </a:r>
            <a:br>
              <a:rPr lang="en-US" sz="900" dirty="0">
                <a:effectLst/>
                <a:latin typeface="Helvetica" pitchFamily="2" charset="0"/>
              </a:rPr>
            </a:br>
            <a:br>
              <a:rPr lang="en-US" sz="1800" dirty="0">
                <a:effectLst/>
                <a:latin typeface="Arial" panose="020B0604020202020204" pitchFamily="34" charset="0"/>
                <a:ea typeface="Times New Roman" panose="02020603050405020304" pitchFamily="18" charset="0"/>
                <a:cs typeface="Times New Roman" panose="02020603050405020304" pitchFamily="18" charset="0"/>
              </a:rPr>
            </a:br>
            <a:endParaRPr lang="en-US" dirty="0"/>
          </a:p>
        </p:txBody>
      </p:sp>
      <p:pic>
        <p:nvPicPr>
          <p:cNvPr id="4" name="Content Placeholder 3" descr="Steel and concrete activities progress at Louisville VA Medical Center">
            <a:extLst>
              <a:ext uri="{FF2B5EF4-FFF2-40B4-BE49-F238E27FC236}">
                <a16:creationId xmlns:a16="http://schemas.microsoft.com/office/drawing/2014/main" id="{4E4DBD12-AB5B-F938-7273-137CF322412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6895" y="1259844"/>
            <a:ext cx="6124575" cy="4855067"/>
          </a:xfrm>
          <a:prstGeom prst="rect">
            <a:avLst/>
          </a:prstGeom>
          <a:noFill/>
          <a:ln>
            <a:noFill/>
          </a:ln>
        </p:spPr>
      </p:pic>
      <p:sp>
        <p:nvSpPr>
          <p:cNvPr id="6" name="TextBox 5">
            <a:extLst>
              <a:ext uri="{FF2B5EF4-FFF2-40B4-BE49-F238E27FC236}">
                <a16:creationId xmlns:a16="http://schemas.microsoft.com/office/drawing/2014/main" id="{9D532F14-04C8-BBD9-ACBA-3EB6C61BFDE8}"/>
              </a:ext>
            </a:extLst>
          </p:cNvPr>
          <p:cNvSpPr txBox="1"/>
          <p:nvPr/>
        </p:nvSpPr>
        <p:spPr>
          <a:xfrm>
            <a:off x="1687581" y="232778"/>
            <a:ext cx="8439149" cy="584775"/>
          </a:xfrm>
          <a:prstGeom prst="rect">
            <a:avLst/>
          </a:prstGeom>
          <a:noFill/>
        </p:spPr>
        <p:txBody>
          <a:bodyPr wrap="square">
            <a:spAutoFit/>
          </a:bodyPr>
          <a:lstStyle/>
          <a:p>
            <a:r>
              <a:rPr lang="en-US" sz="3200" b="1" dirty="0">
                <a:effectLst/>
                <a:latin typeface="Arial" panose="020B0604020202020204" pitchFamily="34" charset="0"/>
                <a:ea typeface="Times New Roman" panose="02020603050405020304" pitchFamily="18" charset="0"/>
              </a:rPr>
              <a:t>Louisville Veterans Affairs Medical Center</a:t>
            </a:r>
            <a:r>
              <a:rPr lang="en-US" sz="3200" dirty="0">
                <a:effectLst/>
              </a:rPr>
              <a:t> </a:t>
            </a:r>
            <a:endParaRPr lang="en-US" sz="3200" dirty="0"/>
          </a:p>
        </p:txBody>
      </p:sp>
    </p:spTree>
    <p:extLst>
      <p:ext uri="{BB962C8B-B14F-4D97-AF65-F5344CB8AC3E}">
        <p14:creationId xmlns:p14="http://schemas.microsoft.com/office/powerpoint/2010/main" val="221830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11943-AA37-684E-7E36-5F44514E6E22}"/>
              </a:ext>
            </a:extLst>
          </p:cNvPr>
          <p:cNvSpPr>
            <a:spLocks noGrp="1"/>
          </p:cNvSpPr>
          <p:nvPr>
            <p:ph type="title"/>
          </p:nvPr>
        </p:nvSpPr>
        <p:spPr>
          <a:xfrm>
            <a:off x="2537791" y="0"/>
            <a:ext cx="10515600" cy="1325563"/>
          </a:xfrm>
        </p:spPr>
        <p:txBody>
          <a:bodyPr>
            <a:normAutofit/>
          </a:bodyPr>
          <a:lstStyle/>
          <a:p>
            <a:r>
              <a:rPr lang="en-US" sz="3200" b="1" dirty="0">
                <a:effectLst/>
                <a:latin typeface="Arial" panose="020B0604020202020204" pitchFamily="34" charset="0"/>
                <a:ea typeface="Arial" panose="020B0604020202020204" pitchFamily="34" charset="0"/>
              </a:rPr>
              <a:t>UofL’s New </a:t>
            </a:r>
            <a:r>
              <a:rPr lang="en-US" sz="3200" b="1" dirty="0">
                <a:solidFill>
                  <a:srgbClr val="333333"/>
                </a:solidFill>
                <a:effectLst/>
                <a:latin typeface="Arial" panose="020B0604020202020204" pitchFamily="34" charset="0"/>
                <a:ea typeface="Arial" panose="020B0604020202020204" pitchFamily="34" charset="0"/>
              </a:rPr>
              <a:t>Vision of Health Campus </a:t>
            </a:r>
            <a:endParaRPr lang="en-US" sz="3200" b="1" dirty="0"/>
          </a:p>
        </p:txBody>
      </p:sp>
      <p:pic>
        <p:nvPicPr>
          <p:cNvPr id="4" name="Content Placeholder 3" descr="A building with plants growing on the roof&#10;&#10;Description automatically generated">
            <a:extLst>
              <a:ext uri="{FF2B5EF4-FFF2-40B4-BE49-F238E27FC236}">
                <a16:creationId xmlns:a16="http://schemas.microsoft.com/office/drawing/2014/main" id="{BD097726-44D3-18BB-08FE-1EE7265561A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91139" y="920595"/>
            <a:ext cx="8209722" cy="3906080"/>
          </a:xfrm>
          <a:prstGeom prst="rect">
            <a:avLst/>
          </a:prstGeom>
          <a:noFill/>
        </p:spPr>
      </p:pic>
      <p:sp>
        <p:nvSpPr>
          <p:cNvPr id="6" name="TextBox 5">
            <a:extLst>
              <a:ext uri="{FF2B5EF4-FFF2-40B4-BE49-F238E27FC236}">
                <a16:creationId xmlns:a16="http://schemas.microsoft.com/office/drawing/2014/main" id="{B64318FE-37DD-751A-44E7-EBE30D4064D2}"/>
              </a:ext>
            </a:extLst>
          </p:cNvPr>
          <p:cNvSpPr txBox="1"/>
          <p:nvPr/>
        </p:nvSpPr>
        <p:spPr>
          <a:xfrm>
            <a:off x="182218" y="4826675"/>
            <a:ext cx="11827564" cy="2031325"/>
          </a:xfrm>
          <a:prstGeom prst="rect">
            <a:avLst/>
          </a:prstGeom>
          <a:noFill/>
        </p:spPr>
        <p:txBody>
          <a:bodyPr wrap="square">
            <a:spAutoFit/>
          </a:bodyPr>
          <a:lstStyle/>
          <a:p>
            <a:r>
              <a:rPr lang="en-US" dirty="0">
                <a:latin typeface="Arial" panose="020B0604020202020204" pitchFamily="34" charset="0"/>
                <a:ea typeface="Arial" panose="020B0604020202020204" pitchFamily="34" charset="0"/>
              </a:rPr>
              <a:t>I</a:t>
            </a:r>
            <a:r>
              <a:rPr lang="en-US" sz="1800" dirty="0">
                <a:effectLst/>
                <a:latin typeface="Arial" panose="020B0604020202020204" pitchFamily="34" charset="0"/>
                <a:ea typeface="Arial" panose="020B0604020202020204" pitchFamily="34" charset="0"/>
              </a:rPr>
              <a:t>nnovative downtown urban campus (133,000 ft</a:t>
            </a:r>
            <a:r>
              <a:rPr lang="en-US" sz="1800" baseline="30000" dirty="0">
                <a:effectLst/>
                <a:latin typeface="Arial" panose="020B0604020202020204" pitchFamily="34" charset="0"/>
                <a:ea typeface="Arial" panose="020B0604020202020204" pitchFamily="34" charset="0"/>
              </a:rPr>
              <a:t>2</a:t>
            </a:r>
            <a:r>
              <a:rPr lang="en-US" sz="1800" dirty="0">
                <a:effectLst/>
                <a:latin typeface="Arial" panose="020B0604020202020204" pitchFamily="34" charset="0"/>
                <a:ea typeface="Arial" panose="020B0604020202020204" pitchFamily="34" charset="0"/>
              </a:rPr>
              <a:t> with outdoor green space) that is </a:t>
            </a:r>
            <a:r>
              <a:rPr lang="en-US" sz="1800" u="sng" dirty="0">
                <a:effectLst/>
                <a:latin typeface="Arial" panose="020B0604020202020204" pitchFamily="34" charset="0"/>
                <a:ea typeface="Arial" panose="020B0604020202020204" pitchFamily="34" charset="0"/>
              </a:rPr>
              <a:t>currently under </a:t>
            </a:r>
            <a:r>
              <a:rPr lang="en-US" sz="1800" dirty="0">
                <a:effectLst/>
                <a:latin typeface="Arial" panose="020B0604020202020204" pitchFamily="34" charset="0"/>
                <a:ea typeface="Arial" panose="020B0604020202020204" pitchFamily="34" charset="0"/>
              </a:rPr>
              <a:t>construction. It is made possible by a recent </a:t>
            </a:r>
            <a:r>
              <a:rPr lang="en-US" sz="1800" b="1" dirty="0">
                <a:effectLst/>
                <a:latin typeface="Arial" panose="020B0604020202020204" pitchFamily="34" charset="0"/>
                <a:ea typeface="Arial" panose="020B0604020202020204" pitchFamily="34" charset="0"/>
              </a:rPr>
              <a:t>$30M philanthropic gift</a:t>
            </a:r>
            <a:r>
              <a:rPr lang="en-US" sz="1800" dirty="0">
                <a:effectLst/>
                <a:latin typeface="Arial" panose="020B0604020202020204" pitchFamily="34" charset="0"/>
                <a:ea typeface="Arial" panose="020B0604020202020204" pitchFamily="34" charset="0"/>
              </a:rPr>
              <a:t> to UofL’s Christina Lee Brown Envirome Institute affiliated with CIEHS. The New Vision of Health Campus will include specially designed laboratories and that will engage researchers and community members to learn how natural, cultural and personal environments impact health. Institute researchers work with community partners to discover how to build healthier cities, creating insights and models to improve health in Louisville and around the world. It is expected to house exposure and metabolic facilities for human subjects and other resources. </a:t>
            </a:r>
            <a:endParaRPr lang="en-US" dirty="0"/>
          </a:p>
        </p:txBody>
      </p:sp>
    </p:spTree>
    <p:extLst>
      <p:ext uri="{BB962C8B-B14F-4D97-AF65-F5344CB8AC3E}">
        <p14:creationId xmlns:p14="http://schemas.microsoft.com/office/powerpoint/2010/main" val="1709025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61BEFC2E-CEC8-97EF-6981-F5257708B000}"/>
              </a:ext>
            </a:extLst>
          </p:cNvPr>
          <p:cNvSpPr>
            <a:spLocks noGrp="1"/>
          </p:cNvSpPr>
          <p:nvPr>
            <p:ph type="title"/>
          </p:nvPr>
        </p:nvSpPr>
        <p:spPr>
          <a:xfrm>
            <a:off x="686834" y="1153572"/>
            <a:ext cx="3200400" cy="4461163"/>
          </a:xfrm>
        </p:spPr>
        <p:txBody>
          <a:bodyPr>
            <a:normAutofit/>
          </a:bodyPr>
          <a:lstStyle/>
          <a:p>
            <a:r>
              <a:rPr lang="en-US" sz="3700" b="1" dirty="0">
                <a:solidFill>
                  <a:srgbClr val="FFFFFF"/>
                </a:solidFill>
                <a:effectLst/>
                <a:latin typeface="Arial" panose="020B0604020202020204" pitchFamily="34" charset="0"/>
                <a:ea typeface="Times New Roman" panose="02020603050405020304" pitchFamily="18" charset="0"/>
              </a:rPr>
              <a:t>Louisville Clinical and Translational Research Center (LCTRC) </a:t>
            </a:r>
            <a:endParaRPr lang="en-US" sz="3700" b="1" dirty="0">
              <a:solidFill>
                <a:srgbClr val="FFFFFF"/>
              </a:solidFill>
            </a:endParaRP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F00AD33-7BE8-61A5-9AA7-CEBBB184ED5B}"/>
              </a:ext>
            </a:extLst>
          </p:cNvPr>
          <p:cNvSpPr>
            <a:spLocks noGrp="1"/>
          </p:cNvSpPr>
          <p:nvPr>
            <p:ph idx="1"/>
          </p:nvPr>
        </p:nvSpPr>
        <p:spPr>
          <a:xfrm>
            <a:off x="4167273" y="259453"/>
            <a:ext cx="7767512" cy="6469338"/>
          </a:xfrm>
        </p:spPr>
        <p:txBody>
          <a:bodyPr anchor="ctr">
            <a:normAutofit/>
          </a:bodyPr>
          <a:lstStyle/>
          <a:p>
            <a:r>
              <a:rPr lang="en-US" sz="2000" dirty="0">
                <a:effectLst/>
                <a:latin typeface="Arial" panose="020B0604020202020204" pitchFamily="34" charset="0"/>
                <a:ea typeface="Arial" panose="020B0604020202020204" pitchFamily="34" charset="0"/>
                <a:cs typeface="Arial" panose="020B0604020202020204" pitchFamily="34" charset="0"/>
              </a:rPr>
              <a:t>T</a:t>
            </a:r>
            <a:r>
              <a:rPr lang="en-US" sz="2000" dirty="0">
                <a:effectLst/>
                <a:latin typeface="Arial" panose="020B0604020202020204" pitchFamily="34" charset="0"/>
                <a:ea typeface="Times New Roman" panose="02020603050405020304" pitchFamily="18" charset="0"/>
                <a:cs typeface="Arial" panose="020B0604020202020204" pitchFamily="34" charset="0"/>
              </a:rPr>
              <a:t>he </a:t>
            </a:r>
            <a:r>
              <a:rPr lang="en-US" sz="2000" u="sng" dirty="0">
                <a:effectLst/>
                <a:latin typeface="Arial" panose="020B0604020202020204" pitchFamily="34" charset="0"/>
                <a:ea typeface="Times New Roman" panose="02020603050405020304" pitchFamily="18" charset="0"/>
                <a:cs typeface="Arial" panose="020B0604020202020204" pitchFamily="34" charset="0"/>
              </a:rPr>
              <a:t>Louisville Clinical and Translational Research Center</a:t>
            </a:r>
            <a:r>
              <a:rPr lang="en-US" sz="2000" dirty="0">
                <a:effectLst/>
                <a:latin typeface="Arial" panose="020B0604020202020204" pitchFamily="34" charset="0"/>
                <a:ea typeface="Times New Roman" panose="02020603050405020304" pitchFamily="18" charset="0"/>
                <a:cs typeface="Arial" panose="020B0604020202020204" pitchFamily="34" charset="0"/>
              </a:rPr>
              <a:t> (LCTRC) is currently being developed through UofL’s pending NIH IDeA-CTR application. The LCTRC was established by UofL, partnering with UofL Health, Norton Healthcare, Owensboro Health, Veterans Affairs Medical Center, and Family Qualified Health Centers to address key needs in clinical and translational research in Kentucky. LCTRC will be a single point of access for the community and clinical/translational investigators that will increase research infrastructure capacity, enhance community engagement, and improve research workforce training. </a:t>
            </a:r>
          </a:p>
          <a:p>
            <a:r>
              <a:rPr lang="en-US" sz="2000" dirty="0">
                <a:effectLst/>
                <a:latin typeface="Arial" panose="020B0604020202020204" pitchFamily="34" charset="0"/>
                <a:ea typeface="Times New Roman" panose="02020603050405020304" pitchFamily="18" charset="0"/>
                <a:cs typeface="Arial" panose="020B0604020202020204" pitchFamily="34" charset="0"/>
              </a:rPr>
              <a:t>LCTRC has incorporated a scaffold of governance, communication, and community to ensure LCTRC can adapt over time as the LCTRC grows and community needs change. </a:t>
            </a:r>
            <a:endParaRPr lang="en-US" sz="2000" dirty="0">
              <a:latin typeface="Arial" panose="020B0604020202020204" pitchFamily="34" charset="0"/>
              <a:ea typeface="Times New Roman" panose="02020603050405020304" pitchFamily="18" charset="0"/>
              <a:cs typeface="Arial" panose="020B0604020202020204" pitchFamily="34" charset="0"/>
            </a:endParaRPr>
          </a:p>
          <a:p>
            <a:r>
              <a:rPr lang="en-US" sz="2000" dirty="0">
                <a:effectLst/>
                <a:latin typeface="Arial" panose="020B0604020202020204" pitchFamily="34" charset="0"/>
                <a:ea typeface="Times New Roman" panose="02020603050405020304" pitchFamily="18" charset="0"/>
                <a:cs typeface="Arial" panose="020B0604020202020204" pitchFamily="34" charset="0"/>
              </a:rPr>
              <a:t>In the future, CIEHS TRSC will interact closely and seamlessly with LCTRC Professional Development Core, Community Engagement and Outreach Core, Health Research Core, and Research Design, Compliance, and Data Management Core to navigate CIEHS members and investigators for each facet of clinical translational research including education, professional development, funding, research design, and community engagement in conducting environmental translational research. </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sz="1500" dirty="0"/>
          </a:p>
        </p:txBody>
      </p:sp>
    </p:spTree>
    <p:extLst>
      <p:ext uri="{BB962C8B-B14F-4D97-AF65-F5344CB8AC3E}">
        <p14:creationId xmlns:p14="http://schemas.microsoft.com/office/powerpoint/2010/main" val="242795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96362-09DA-ED29-0070-89358C64EB48}"/>
              </a:ext>
            </a:extLst>
          </p:cNvPr>
          <p:cNvSpPr>
            <a:spLocks noGrp="1"/>
          </p:cNvSpPr>
          <p:nvPr>
            <p:ph type="title"/>
          </p:nvPr>
        </p:nvSpPr>
        <p:spPr>
          <a:xfrm>
            <a:off x="838200" y="-179453"/>
            <a:ext cx="11227904" cy="1325563"/>
          </a:xfrm>
        </p:spPr>
        <p:txBody>
          <a:bodyPr>
            <a:normAutofit/>
          </a:bodyPr>
          <a:lstStyle/>
          <a:p>
            <a:r>
              <a:rPr lang="en-US" sz="2800" b="1" dirty="0">
                <a:effectLst/>
                <a:latin typeface="Arial" panose="020B0604020202020204" pitchFamily="34" charset="0"/>
                <a:ea typeface="Times New Roman" panose="02020603050405020304" pitchFamily="18" charset="0"/>
              </a:rPr>
              <a:t>Louisville Clinical and Translational Research Center (LCTRC) </a:t>
            </a:r>
            <a:endParaRPr lang="en-US" sz="2800" b="1" dirty="0"/>
          </a:p>
        </p:txBody>
      </p:sp>
      <p:pic>
        <p:nvPicPr>
          <p:cNvPr id="5" name="Content Placeholder 4" descr="A puzzle with text overlay&#10;&#10;Description automatically generated">
            <a:extLst>
              <a:ext uri="{FF2B5EF4-FFF2-40B4-BE49-F238E27FC236}">
                <a16:creationId xmlns:a16="http://schemas.microsoft.com/office/drawing/2014/main" id="{5B84205C-B6C9-18E4-B97B-DC427258C656}"/>
              </a:ext>
            </a:extLst>
          </p:cNvPr>
          <p:cNvPicPr>
            <a:picLocks noGrp="1" noChangeAspect="1"/>
          </p:cNvPicPr>
          <p:nvPr>
            <p:ph idx="1"/>
          </p:nvPr>
        </p:nvPicPr>
        <p:blipFill>
          <a:blip r:embed="rId2"/>
          <a:stretch>
            <a:fillRect/>
          </a:stretch>
        </p:blipFill>
        <p:spPr>
          <a:xfrm>
            <a:off x="6395936" y="897985"/>
            <a:ext cx="5670168" cy="5941759"/>
          </a:xfrm>
        </p:spPr>
      </p:pic>
      <p:pic>
        <p:nvPicPr>
          <p:cNvPr id="7" name="Picture 6" descr="A group of people's organization chart&#10;&#10;Description automatically generated">
            <a:extLst>
              <a:ext uri="{FF2B5EF4-FFF2-40B4-BE49-F238E27FC236}">
                <a16:creationId xmlns:a16="http://schemas.microsoft.com/office/drawing/2014/main" id="{5AC0F6E1-2FCB-AE5A-ED54-A667A2403066}"/>
              </a:ext>
            </a:extLst>
          </p:cNvPr>
          <p:cNvPicPr>
            <a:picLocks noChangeAspect="1"/>
          </p:cNvPicPr>
          <p:nvPr/>
        </p:nvPicPr>
        <p:blipFill>
          <a:blip r:embed="rId3"/>
          <a:stretch>
            <a:fillRect/>
          </a:stretch>
        </p:blipFill>
        <p:spPr>
          <a:xfrm>
            <a:off x="0" y="887518"/>
            <a:ext cx="6395936" cy="5970482"/>
          </a:xfrm>
          <a:prstGeom prst="rect">
            <a:avLst/>
          </a:prstGeom>
        </p:spPr>
      </p:pic>
    </p:spTree>
    <p:extLst>
      <p:ext uri="{BB962C8B-B14F-4D97-AF65-F5344CB8AC3E}">
        <p14:creationId xmlns:p14="http://schemas.microsoft.com/office/powerpoint/2010/main" val="2688896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ocument with text on it&#10;&#10;Description automatically generated">
            <a:extLst>
              <a:ext uri="{FF2B5EF4-FFF2-40B4-BE49-F238E27FC236}">
                <a16:creationId xmlns:a16="http://schemas.microsoft.com/office/drawing/2014/main" id="{3008E681-A70B-0736-66B0-4A3EF5C3DA0B}"/>
              </a:ext>
            </a:extLst>
          </p:cNvPr>
          <p:cNvPicPr>
            <a:picLocks noGrp="1" noChangeAspect="1"/>
          </p:cNvPicPr>
          <p:nvPr>
            <p:ph idx="1"/>
          </p:nvPr>
        </p:nvPicPr>
        <p:blipFill rotWithShape="1">
          <a:blip r:embed="rId2"/>
          <a:srcRect t="348"/>
          <a:stretch/>
        </p:blipFill>
        <p:spPr>
          <a:xfrm>
            <a:off x="852616" y="741405"/>
            <a:ext cx="10404389" cy="5993027"/>
          </a:xfrm>
        </p:spPr>
      </p:pic>
      <p:sp>
        <p:nvSpPr>
          <p:cNvPr id="6" name="Title 1">
            <a:extLst>
              <a:ext uri="{FF2B5EF4-FFF2-40B4-BE49-F238E27FC236}">
                <a16:creationId xmlns:a16="http://schemas.microsoft.com/office/drawing/2014/main" id="{0B50FCFD-E940-9D72-3D45-7EC03778871F}"/>
              </a:ext>
            </a:extLst>
          </p:cNvPr>
          <p:cNvSpPr>
            <a:spLocks noGrp="1"/>
          </p:cNvSpPr>
          <p:nvPr>
            <p:ph type="title"/>
          </p:nvPr>
        </p:nvSpPr>
        <p:spPr>
          <a:xfrm>
            <a:off x="710514" y="-228000"/>
            <a:ext cx="11481486" cy="1325563"/>
          </a:xfrm>
        </p:spPr>
        <p:txBody>
          <a:bodyPr>
            <a:normAutofit/>
          </a:bodyPr>
          <a:lstStyle/>
          <a:p>
            <a:r>
              <a:rPr lang="en-US" sz="2800" b="1" dirty="0">
                <a:effectLst/>
                <a:latin typeface="Arial" panose="020B0604020202020204" pitchFamily="34" charset="0"/>
                <a:ea typeface="Times New Roman" panose="02020603050405020304" pitchFamily="18" charset="0"/>
              </a:rPr>
              <a:t>Louisville Clinical and Translational Research Center (LCTRC) </a:t>
            </a:r>
            <a:endParaRPr lang="en-US" sz="2800" b="1" dirty="0"/>
          </a:p>
        </p:txBody>
      </p:sp>
    </p:spTree>
    <p:extLst>
      <p:ext uri="{BB962C8B-B14F-4D97-AF65-F5344CB8AC3E}">
        <p14:creationId xmlns:p14="http://schemas.microsoft.com/office/powerpoint/2010/main" val="28002793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1017</TotalTime>
  <Words>2871</Words>
  <Application>Microsoft Macintosh PowerPoint</Application>
  <PresentationFormat>Widescreen</PresentationFormat>
  <Paragraphs>254</Paragraphs>
  <Slides>49</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49</vt:i4>
      </vt:variant>
    </vt:vector>
  </HeadingPairs>
  <TitlesOfParts>
    <vt:vector size="58" baseType="lpstr">
      <vt:lpstr>Aptos</vt:lpstr>
      <vt:lpstr>Aptos Display</vt:lpstr>
      <vt:lpstr>Arial</vt:lpstr>
      <vt:lpstr>Calibri</vt:lpstr>
      <vt:lpstr>Gill Sans MT</vt:lpstr>
      <vt:lpstr>Helvetica</vt:lpstr>
      <vt:lpstr>Times New Roman</vt:lpstr>
      <vt:lpstr>Wingdings</vt:lpstr>
      <vt:lpstr>Office Theme</vt:lpstr>
      <vt:lpstr>Clinical &amp; Translational Research Resources at UofL &amp; UofL Health </vt:lpstr>
      <vt:lpstr>PowerPoint Presentation</vt:lpstr>
      <vt:lpstr>PowerPoint Presentation</vt:lpstr>
      <vt:lpstr>UofL School of Medicine </vt:lpstr>
      <vt:lpstr>The new $1B Louisville VAMC currently under construction will have 15,000ft2 clinical research space.  The Louisville VAMC is an acute care hospital housing the inpatient population and multiple primary and subspecialty outpatient facilities. Affiliated primary care clinics are located throughout Central Kentucky and Southeastern Indiana.   All VA facilities are linked by a single nation-wide electronic health record allowing care at any VA facility.   The ULSOM CTU provides C&amp;T infrastructure for research at the VAMC.   A new Louisville VAMC will be completed in 2024 and will contain 15,000 square feet of space for clinical research projects.  </vt:lpstr>
      <vt:lpstr>UofL’s New Vision of Health Campus </vt:lpstr>
      <vt:lpstr>Louisville Clinical and Translational Research Center (LCTRC) </vt:lpstr>
      <vt:lpstr>Louisville Clinical and Translational Research Center (LCTRC) </vt:lpstr>
      <vt:lpstr>Louisville Clinical and Translational Research Center (LCTRC) </vt:lpstr>
      <vt:lpstr>PowerPoint Presentation</vt:lpstr>
      <vt:lpstr>PowerPoint Presentation</vt:lpstr>
      <vt:lpstr>The J. Graham Brown Cancer Center Clinical Research Program </vt:lpstr>
      <vt:lpstr>UofL Institutional Review Board (IRB)</vt:lpstr>
      <vt:lpstr>What is an Institutional Review Board (IRB)?</vt:lpstr>
      <vt:lpstr>Why are IRBs needed?</vt:lpstr>
      <vt:lpstr>What Requires IRB Review?</vt:lpstr>
      <vt:lpstr>Minimal Risk Research</vt:lpstr>
      <vt:lpstr>Full Board Research</vt:lpstr>
      <vt:lpstr>Study Oversight</vt:lpstr>
      <vt:lpstr>What is required to be on research study team?</vt:lpstr>
      <vt:lpstr>Where are resources and document templates located?</vt:lpstr>
      <vt:lpstr>HSPPO Website </vt:lpstr>
      <vt:lpstr>Review Ready Submissions</vt:lpstr>
      <vt:lpstr>Study Compliance Tips</vt:lpstr>
      <vt:lpstr>Post-Approval IRB Submissions</vt:lpstr>
      <vt:lpstr>Important Links</vt:lpstr>
      <vt:lpstr>PowerPoint Presentation</vt:lpstr>
      <vt:lpstr>Financial services</vt:lpstr>
      <vt:lpstr>Regulatory services</vt:lpstr>
      <vt:lpstr>CTU Clinical Services</vt:lpstr>
      <vt:lpstr>CTU Locations</vt:lpstr>
      <vt:lpstr>PowerPoint Presentation</vt:lpstr>
      <vt:lpstr>PowerPoint Presentation</vt:lpstr>
      <vt:lpstr>PowerPoint Presentation</vt:lpstr>
      <vt:lpstr>PowerPoint Presentation</vt:lpstr>
      <vt:lpstr>CTU Contact Information</vt:lpstr>
      <vt:lpstr>PowerPoint Presentation</vt:lpstr>
      <vt:lpstr>PowerPoint Presentation</vt:lpstr>
      <vt:lpstr>PowerPoint Presentation</vt:lpstr>
      <vt:lpstr>PowerPoint Presentation</vt:lpstr>
      <vt:lpstr>Current State: ULHRO CMG Process</vt:lpstr>
      <vt:lpstr>Current State: ULHRO AMG Process</vt:lpstr>
      <vt:lpstr>Current State: ULHRO AMG Device Process</vt:lpstr>
      <vt:lpstr> Cancer Center Study Selection Process</vt:lpstr>
      <vt:lpstr> Cancer Center Pre-Award Process</vt:lpstr>
      <vt:lpstr>Current State: Sponsored Programs</vt:lpstr>
      <vt:lpstr>Current State: Sponsored Programs</vt:lpstr>
      <vt:lpstr>ULHRO/CTP Process for Cancer Trials</vt:lpstr>
      <vt:lpstr>Summary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Clinical &amp; Translational Research Resources at UofL </dc:title>
  <dc:creator>Jiapeng Huang</dc:creator>
  <cp:lastModifiedBy>Huang, Jiapeng</cp:lastModifiedBy>
  <cp:revision>15</cp:revision>
  <dcterms:created xsi:type="dcterms:W3CDTF">2024-02-20T19:19:37Z</dcterms:created>
  <dcterms:modified xsi:type="dcterms:W3CDTF">2024-02-22T02:03:39Z</dcterms:modified>
</cp:coreProperties>
</file>