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0" r:id="rId2"/>
    <p:sldId id="257" r:id="rId3"/>
    <p:sldId id="258" r:id="rId4"/>
    <p:sldId id="256" r:id="rId5"/>
    <p:sldId id="264" r:id="rId6"/>
    <p:sldId id="259" r:id="rId7"/>
    <p:sldId id="261" r:id="rId8"/>
    <p:sldId id="262" r:id="rId9"/>
    <p:sldId id="263"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120" y="126"/>
      </p:cViewPr>
      <p:guideLst/>
    </p:cSldViewPr>
  </p:slideViewPr>
  <p:notesTextViewPr>
    <p:cViewPr>
      <p:scale>
        <a:sx n="1" d="1"/>
        <a:sy n="1" d="1"/>
      </p:scale>
      <p:origin x="0" y="0"/>
    </p:cViewPr>
  </p:notesTextViewPr>
  <p:notesViewPr>
    <p:cSldViewPr snapToGrid="0">
      <p:cViewPr varScale="1">
        <p:scale>
          <a:sx n="68" d="100"/>
          <a:sy n="68" d="100"/>
        </p:scale>
        <p:origin x="3288" y="6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DD2873-F29D-434C-A777-8900C92ADDDD}" type="datetimeFigureOut">
              <a:rPr lang="en-US" smtClean="0"/>
              <a:t>10/19/2022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2A07AC-6CD6-4F61-9035-E724E069928E}" type="slidenum">
              <a:rPr lang="en-US" smtClean="0"/>
              <a:t>‹#›</a:t>
            </a:fld>
            <a:endParaRPr lang="en-US"/>
          </a:p>
        </p:txBody>
      </p:sp>
    </p:spTree>
    <p:extLst>
      <p:ext uri="{BB962C8B-B14F-4D97-AF65-F5344CB8AC3E}">
        <p14:creationId xmlns:p14="http://schemas.microsoft.com/office/powerpoint/2010/main" val="3540753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A07AC-6CD6-4F61-9035-E724E069928E}" type="slidenum">
              <a:rPr lang="en-US" smtClean="0"/>
              <a:t>2</a:t>
            </a:fld>
            <a:endParaRPr lang="en-US"/>
          </a:p>
        </p:txBody>
      </p:sp>
    </p:spTree>
    <p:extLst>
      <p:ext uri="{BB962C8B-B14F-4D97-AF65-F5344CB8AC3E}">
        <p14:creationId xmlns:p14="http://schemas.microsoft.com/office/powerpoint/2010/main" val="36159553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make this easy to under stand basically the person sends out a set of different codes so the images can not be tracked. Different pieces of the code and images are on different computers so they can be tracked. </a:t>
            </a:r>
          </a:p>
        </p:txBody>
      </p:sp>
      <p:sp>
        <p:nvSpPr>
          <p:cNvPr id="4" name="Slide Number Placeholder 3"/>
          <p:cNvSpPr>
            <a:spLocks noGrp="1"/>
          </p:cNvSpPr>
          <p:nvPr>
            <p:ph type="sldNum" sz="quarter" idx="5"/>
          </p:nvPr>
        </p:nvSpPr>
        <p:spPr/>
        <p:txBody>
          <a:bodyPr/>
          <a:lstStyle/>
          <a:p>
            <a:fld id="{A52A07AC-6CD6-4F61-9035-E724E069928E}" type="slidenum">
              <a:rPr lang="en-US" smtClean="0"/>
              <a:t>3</a:t>
            </a:fld>
            <a:endParaRPr lang="en-US"/>
          </a:p>
        </p:txBody>
      </p:sp>
    </p:spTree>
    <p:extLst>
      <p:ext uri="{BB962C8B-B14F-4D97-AF65-F5344CB8AC3E}">
        <p14:creationId xmlns:p14="http://schemas.microsoft.com/office/powerpoint/2010/main" val="7760169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52A07AC-6CD6-4F61-9035-E724E069928E}" type="slidenum">
              <a:rPr lang="en-US" smtClean="0"/>
              <a:t>4</a:t>
            </a:fld>
            <a:endParaRPr lang="en-US"/>
          </a:p>
        </p:txBody>
      </p:sp>
    </p:spTree>
    <p:extLst>
      <p:ext uri="{BB962C8B-B14F-4D97-AF65-F5344CB8AC3E}">
        <p14:creationId xmlns:p14="http://schemas.microsoft.com/office/powerpoint/2010/main" val="4071532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Basically Investigators now have the codes to search these networks to locate the images. </a:t>
            </a:r>
          </a:p>
        </p:txBody>
      </p:sp>
      <p:sp>
        <p:nvSpPr>
          <p:cNvPr id="4" name="Slide Number Placeholder 3"/>
          <p:cNvSpPr>
            <a:spLocks noGrp="1"/>
          </p:cNvSpPr>
          <p:nvPr>
            <p:ph type="sldNum" sz="quarter" idx="5"/>
          </p:nvPr>
        </p:nvSpPr>
        <p:spPr/>
        <p:txBody>
          <a:bodyPr/>
          <a:lstStyle/>
          <a:p>
            <a:fld id="{A52A07AC-6CD6-4F61-9035-E724E069928E}" type="slidenum">
              <a:rPr lang="en-US" smtClean="0"/>
              <a:t>6</a:t>
            </a:fld>
            <a:endParaRPr lang="en-US"/>
          </a:p>
        </p:txBody>
      </p:sp>
      <p:sp>
        <p:nvSpPr>
          <p:cNvPr id="8" name="TextBox 7">
            <a:extLst>
              <a:ext uri="{FF2B5EF4-FFF2-40B4-BE49-F238E27FC236}">
                <a16:creationId xmlns:a16="http://schemas.microsoft.com/office/drawing/2014/main" id="{2F4C067A-4A45-4EAF-8A1F-7E2FE487901C}"/>
              </a:ext>
            </a:extLst>
          </p:cNvPr>
          <p:cNvSpPr txBox="1"/>
          <p:nvPr/>
        </p:nvSpPr>
        <p:spPr>
          <a:xfrm>
            <a:off x="1716259" y="-847510"/>
            <a:ext cx="3432516" cy="10895290"/>
          </a:xfrm>
          <a:prstGeom prst="rect">
            <a:avLst/>
          </a:prstGeom>
          <a:noFill/>
        </p:spPr>
        <p:txBody>
          <a:bodyPr wrap="square">
            <a:spAutoFit/>
          </a:bodyPr>
          <a:lstStyle/>
          <a:p>
            <a:r>
              <a:rPr lang="en-US" b="0" i="0" dirty="0">
                <a:solidFill>
                  <a:srgbClr val="5F727F"/>
                </a:solidFill>
                <a:effectLst/>
                <a:latin typeface="Montserrat" panose="00000500000000000000" pitchFamily="2" charset="0"/>
              </a:rPr>
              <a:t>Many investigators around the world conduct undercover online investigations using P2P.  ICAC task forces and other law enforcement agencies have specialized software to search for and identify individuals involved in the sharing of child pornography.  These programs allow law enforcement officers to use common search terms for child pornography to locate images and videos of child sexual abuse on the Gnutella network.  Once a list of files returns based upon the investigator’s search term, the SHA-1 hash value is compared to known or suspected child pornography files in the ICAC database.  Any files actively being shared that match a file in this database are viewable by the investigator.  The investigator is also able to select a user who is actively sharing content and determine his or her Internet Protocol (IP) address and obtain a rough geographical location of the suspect so the investigator can focus on that jurisdiction</a:t>
            </a:r>
            <a:endParaRPr lang="en-US" dirty="0"/>
          </a:p>
        </p:txBody>
      </p:sp>
    </p:spTree>
    <p:extLst>
      <p:ext uri="{BB962C8B-B14F-4D97-AF65-F5344CB8AC3E}">
        <p14:creationId xmlns:p14="http://schemas.microsoft.com/office/powerpoint/2010/main" val="2659650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E79B0-5034-4B3C-AEFC-3091DFAFEC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D3B1F1-D864-4A13-8B56-98381AE28A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9F2F09A-86E3-46E5-BF2E-83F8AEE50A19}"/>
              </a:ext>
            </a:extLst>
          </p:cNvPr>
          <p:cNvSpPr>
            <a:spLocks noGrp="1"/>
          </p:cNvSpPr>
          <p:nvPr>
            <p:ph type="dt" sz="half" idx="10"/>
          </p:nvPr>
        </p:nvSpPr>
        <p:spPr/>
        <p:txBody>
          <a:bodyPr/>
          <a:lstStyle/>
          <a:p>
            <a:fld id="{71A76D60-551C-40B8-95EB-BF377216AB6E}" type="datetimeFigureOut">
              <a:rPr lang="en-US" smtClean="0"/>
              <a:t>10/19/2022</a:t>
            </a:fld>
            <a:endParaRPr lang="en-US"/>
          </a:p>
        </p:txBody>
      </p:sp>
      <p:sp>
        <p:nvSpPr>
          <p:cNvPr id="5" name="Footer Placeholder 4">
            <a:extLst>
              <a:ext uri="{FF2B5EF4-FFF2-40B4-BE49-F238E27FC236}">
                <a16:creationId xmlns:a16="http://schemas.microsoft.com/office/drawing/2014/main" id="{6A0437B9-507D-48BC-A2CD-D175B93102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630FE5-E58D-4F4E-BCEE-F42192D7650E}"/>
              </a:ext>
            </a:extLst>
          </p:cNvPr>
          <p:cNvSpPr>
            <a:spLocks noGrp="1"/>
          </p:cNvSpPr>
          <p:nvPr>
            <p:ph type="sldNum" sz="quarter" idx="12"/>
          </p:nvPr>
        </p:nvSpPr>
        <p:spPr/>
        <p:txBody>
          <a:bodyPr/>
          <a:lstStyle/>
          <a:p>
            <a:fld id="{5EA8A237-BCD8-41F5-AE85-053AD3F6EA4B}" type="slidenum">
              <a:rPr lang="en-US" smtClean="0"/>
              <a:t>‹#›</a:t>
            </a:fld>
            <a:endParaRPr lang="en-US"/>
          </a:p>
        </p:txBody>
      </p:sp>
    </p:spTree>
    <p:extLst>
      <p:ext uri="{BB962C8B-B14F-4D97-AF65-F5344CB8AC3E}">
        <p14:creationId xmlns:p14="http://schemas.microsoft.com/office/powerpoint/2010/main" val="3352985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00D74-7FC0-4562-B1F8-EB36D70775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B76A23-BAF3-4F33-91C7-05F8F216A4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546150-60DC-49BF-908B-9CD27DF98445}"/>
              </a:ext>
            </a:extLst>
          </p:cNvPr>
          <p:cNvSpPr>
            <a:spLocks noGrp="1"/>
          </p:cNvSpPr>
          <p:nvPr>
            <p:ph type="dt" sz="half" idx="10"/>
          </p:nvPr>
        </p:nvSpPr>
        <p:spPr/>
        <p:txBody>
          <a:bodyPr/>
          <a:lstStyle/>
          <a:p>
            <a:fld id="{71A76D60-551C-40B8-95EB-BF377216AB6E}" type="datetimeFigureOut">
              <a:rPr lang="en-US" smtClean="0"/>
              <a:t>10/19/2022</a:t>
            </a:fld>
            <a:endParaRPr lang="en-US"/>
          </a:p>
        </p:txBody>
      </p:sp>
      <p:sp>
        <p:nvSpPr>
          <p:cNvPr id="5" name="Footer Placeholder 4">
            <a:extLst>
              <a:ext uri="{FF2B5EF4-FFF2-40B4-BE49-F238E27FC236}">
                <a16:creationId xmlns:a16="http://schemas.microsoft.com/office/drawing/2014/main" id="{F1DA7675-F164-4DE1-BAF5-7A26B6A1F5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3A3102-0808-4CEA-A86B-539784FF0BDF}"/>
              </a:ext>
            </a:extLst>
          </p:cNvPr>
          <p:cNvSpPr>
            <a:spLocks noGrp="1"/>
          </p:cNvSpPr>
          <p:nvPr>
            <p:ph type="sldNum" sz="quarter" idx="12"/>
          </p:nvPr>
        </p:nvSpPr>
        <p:spPr/>
        <p:txBody>
          <a:bodyPr/>
          <a:lstStyle/>
          <a:p>
            <a:fld id="{5EA8A237-BCD8-41F5-AE85-053AD3F6EA4B}" type="slidenum">
              <a:rPr lang="en-US" smtClean="0"/>
              <a:t>‹#›</a:t>
            </a:fld>
            <a:endParaRPr lang="en-US"/>
          </a:p>
        </p:txBody>
      </p:sp>
    </p:spTree>
    <p:extLst>
      <p:ext uri="{BB962C8B-B14F-4D97-AF65-F5344CB8AC3E}">
        <p14:creationId xmlns:p14="http://schemas.microsoft.com/office/powerpoint/2010/main" val="230949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B4FD028-286E-425F-B500-FFDFDAE8AF8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432F5B7-BDA5-47C5-992C-94CFBA3894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6C0E64-8C20-4951-83D0-0BD7E62A692D}"/>
              </a:ext>
            </a:extLst>
          </p:cNvPr>
          <p:cNvSpPr>
            <a:spLocks noGrp="1"/>
          </p:cNvSpPr>
          <p:nvPr>
            <p:ph type="dt" sz="half" idx="10"/>
          </p:nvPr>
        </p:nvSpPr>
        <p:spPr/>
        <p:txBody>
          <a:bodyPr/>
          <a:lstStyle/>
          <a:p>
            <a:fld id="{71A76D60-551C-40B8-95EB-BF377216AB6E}" type="datetimeFigureOut">
              <a:rPr lang="en-US" smtClean="0"/>
              <a:t>10/19/2022</a:t>
            </a:fld>
            <a:endParaRPr lang="en-US"/>
          </a:p>
        </p:txBody>
      </p:sp>
      <p:sp>
        <p:nvSpPr>
          <p:cNvPr id="5" name="Footer Placeholder 4">
            <a:extLst>
              <a:ext uri="{FF2B5EF4-FFF2-40B4-BE49-F238E27FC236}">
                <a16:creationId xmlns:a16="http://schemas.microsoft.com/office/drawing/2014/main" id="{51D89838-F311-4A94-ACCF-633D7435B4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D49B25-5980-49C6-BDB7-35EA52CF4305}"/>
              </a:ext>
            </a:extLst>
          </p:cNvPr>
          <p:cNvSpPr>
            <a:spLocks noGrp="1"/>
          </p:cNvSpPr>
          <p:nvPr>
            <p:ph type="sldNum" sz="quarter" idx="12"/>
          </p:nvPr>
        </p:nvSpPr>
        <p:spPr/>
        <p:txBody>
          <a:bodyPr/>
          <a:lstStyle/>
          <a:p>
            <a:fld id="{5EA8A237-BCD8-41F5-AE85-053AD3F6EA4B}" type="slidenum">
              <a:rPr lang="en-US" smtClean="0"/>
              <a:t>‹#›</a:t>
            </a:fld>
            <a:endParaRPr lang="en-US"/>
          </a:p>
        </p:txBody>
      </p:sp>
    </p:spTree>
    <p:extLst>
      <p:ext uri="{BB962C8B-B14F-4D97-AF65-F5344CB8AC3E}">
        <p14:creationId xmlns:p14="http://schemas.microsoft.com/office/powerpoint/2010/main" val="850822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78382-5962-4E86-83D8-EAC6D72016E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1EEF6F-3C89-4E22-B441-527D09AEE3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8B631B-5B43-453F-8BC1-D2964DD2AADB}"/>
              </a:ext>
            </a:extLst>
          </p:cNvPr>
          <p:cNvSpPr>
            <a:spLocks noGrp="1"/>
          </p:cNvSpPr>
          <p:nvPr>
            <p:ph type="dt" sz="half" idx="10"/>
          </p:nvPr>
        </p:nvSpPr>
        <p:spPr/>
        <p:txBody>
          <a:bodyPr/>
          <a:lstStyle/>
          <a:p>
            <a:fld id="{71A76D60-551C-40B8-95EB-BF377216AB6E}" type="datetimeFigureOut">
              <a:rPr lang="en-US" smtClean="0"/>
              <a:t>10/19/2022</a:t>
            </a:fld>
            <a:endParaRPr lang="en-US"/>
          </a:p>
        </p:txBody>
      </p:sp>
      <p:sp>
        <p:nvSpPr>
          <p:cNvPr id="5" name="Footer Placeholder 4">
            <a:extLst>
              <a:ext uri="{FF2B5EF4-FFF2-40B4-BE49-F238E27FC236}">
                <a16:creationId xmlns:a16="http://schemas.microsoft.com/office/drawing/2014/main" id="{73FEE10A-149C-4F9E-9F37-4509F9D5B2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F7EAF6-48DA-4275-A005-FAC7183517DC}"/>
              </a:ext>
            </a:extLst>
          </p:cNvPr>
          <p:cNvSpPr>
            <a:spLocks noGrp="1"/>
          </p:cNvSpPr>
          <p:nvPr>
            <p:ph type="sldNum" sz="quarter" idx="12"/>
          </p:nvPr>
        </p:nvSpPr>
        <p:spPr/>
        <p:txBody>
          <a:bodyPr/>
          <a:lstStyle/>
          <a:p>
            <a:fld id="{5EA8A237-BCD8-41F5-AE85-053AD3F6EA4B}" type="slidenum">
              <a:rPr lang="en-US" smtClean="0"/>
              <a:t>‹#›</a:t>
            </a:fld>
            <a:endParaRPr lang="en-US"/>
          </a:p>
        </p:txBody>
      </p:sp>
    </p:spTree>
    <p:extLst>
      <p:ext uri="{BB962C8B-B14F-4D97-AF65-F5344CB8AC3E}">
        <p14:creationId xmlns:p14="http://schemas.microsoft.com/office/powerpoint/2010/main" val="241490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48C87D-988E-4BA0-8A03-C423DB1AE0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EE5ACF8-C019-4EF1-BAB1-962362F615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14AFFE-F2EA-46CE-8C57-0B83786E8F4D}"/>
              </a:ext>
            </a:extLst>
          </p:cNvPr>
          <p:cNvSpPr>
            <a:spLocks noGrp="1"/>
          </p:cNvSpPr>
          <p:nvPr>
            <p:ph type="dt" sz="half" idx="10"/>
          </p:nvPr>
        </p:nvSpPr>
        <p:spPr/>
        <p:txBody>
          <a:bodyPr/>
          <a:lstStyle/>
          <a:p>
            <a:fld id="{71A76D60-551C-40B8-95EB-BF377216AB6E}" type="datetimeFigureOut">
              <a:rPr lang="en-US" smtClean="0"/>
              <a:t>10/19/2022</a:t>
            </a:fld>
            <a:endParaRPr lang="en-US"/>
          </a:p>
        </p:txBody>
      </p:sp>
      <p:sp>
        <p:nvSpPr>
          <p:cNvPr id="5" name="Footer Placeholder 4">
            <a:extLst>
              <a:ext uri="{FF2B5EF4-FFF2-40B4-BE49-F238E27FC236}">
                <a16:creationId xmlns:a16="http://schemas.microsoft.com/office/drawing/2014/main" id="{B19C638E-D15E-4326-85E6-E42DF6B3ED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14744D-21C7-4252-AD91-99AD75F1D36D}"/>
              </a:ext>
            </a:extLst>
          </p:cNvPr>
          <p:cNvSpPr>
            <a:spLocks noGrp="1"/>
          </p:cNvSpPr>
          <p:nvPr>
            <p:ph type="sldNum" sz="quarter" idx="12"/>
          </p:nvPr>
        </p:nvSpPr>
        <p:spPr/>
        <p:txBody>
          <a:bodyPr/>
          <a:lstStyle/>
          <a:p>
            <a:fld id="{5EA8A237-BCD8-41F5-AE85-053AD3F6EA4B}" type="slidenum">
              <a:rPr lang="en-US" smtClean="0"/>
              <a:t>‹#›</a:t>
            </a:fld>
            <a:endParaRPr lang="en-US"/>
          </a:p>
        </p:txBody>
      </p:sp>
    </p:spTree>
    <p:extLst>
      <p:ext uri="{BB962C8B-B14F-4D97-AF65-F5344CB8AC3E}">
        <p14:creationId xmlns:p14="http://schemas.microsoft.com/office/powerpoint/2010/main" val="778735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73DC5-44E3-4B3C-8644-B220F55241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9040EB-20C1-4853-B8BC-A6972CD197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EB1985-96BA-48CE-95E4-A61861B825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65FC3BA-F434-4800-8B27-EAFC1AFB00B0}"/>
              </a:ext>
            </a:extLst>
          </p:cNvPr>
          <p:cNvSpPr>
            <a:spLocks noGrp="1"/>
          </p:cNvSpPr>
          <p:nvPr>
            <p:ph type="dt" sz="half" idx="10"/>
          </p:nvPr>
        </p:nvSpPr>
        <p:spPr/>
        <p:txBody>
          <a:bodyPr/>
          <a:lstStyle/>
          <a:p>
            <a:fld id="{71A76D60-551C-40B8-95EB-BF377216AB6E}" type="datetimeFigureOut">
              <a:rPr lang="en-US" smtClean="0"/>
              <a:t>10/19/2022</a:t>
            </a:fld>
            <a:endParaRPr lang="en-US"/>
          </a:p>
        </p:txBody>
      </p:sp>
      <p:sp>
        <p:nvSpPr>
          <p:cNvPr id="6" name="Footer Placeholder 5">
            <a:extLst>
              <a:ext uri="{FF2B5EF4-FFF2-40B4-BE49-F238E27FC236}">
                <a16:creationId xmlns:a16="http://schemas.microsoft.com/office/drawing/2014/main" id="{85EC75E7-E2EB-4E72-9BB2-3DFAE9F99B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F0B3B3-0DA7-4C04-A597-C806BE66E325}"/>
              </a:ext>
            </a:extLst>
          </p:cNvPr>
          <p:cNvSpPr>
            <a:spLocks noGrp="1"/>
          </p:cNvSpPr>
          <p:nvPr>
            <p:ph type="sldNum" sz="quarter" idx="12"/>
          </p:nvPr>
        </p:nvSpPr>
        <p:spPr/>
        <p:txBody>
          <a:bodyPr/>
          <a:lstStyle/>
          <a:p>
            <a:fld id="{5EA8A237-BCD8-41F5-AE85-053AD3F6EA4B}" type="slidenum">
              <a:rPr lang="en-US" smtClean="0"/>
              <a:t>‹#›</a:t>
            </a:fld>
            <a:endParaRPr lang="en-US"/>
          </a:p>
        </p:txBody>
      </p:sp>
    </p:spTree>
    <p:extLst>
      <p:ext uri="{BB962C8B-B14F-4D97-AF65-F5344CB8AC3E}">
        <p14:creationId xmlns:p14="http://schemas.microsoft.com/office/powerpoint/2010/main" val="3291738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5990C-8183-41F6-998E-E592C976AD3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7EB6CD6-129C-4649-95BA-A7D4413093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E3E053-EFEB-468C-9B25-D35613A8E9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0CB7EB-489A-4145-A3F1-B9C5B3AFF5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D41821E-F090-4958-A06B-E4B67AF14AA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39B796A-8E5E-41D5-B656-2E12F883F45D}"/>
              </a:ext>
            </a:extLst>
          </p:cNvPr>
          <p:cNvSpPr>
            <a:spLocks noGrp="1"/>
          </p:cNvSpPr>
          <p:nvPr>
            <p:ph type="dt" sz="half" idx="10"/>
          </p:nvPr>
        </p:nvSpPr>
        <p:spPr/>
        <p:txBody>
          <a:bodyPr/>
          <a:lstStyle/>
          <a:p>
            <a:fld id="{71A76D60-551C-40B8-95EB-BF377216AB6E}" type="datetimeFigureOut">
              <a:rPr lang="en-US" smtClean="0"/>
              <a:t>10/19/2022</a:t>
            </a:fld>
            <a:endParaRPr lang="en-US"/>
          </a:p>
        </p:txBody>
      </p:sp>
      <p:sp>
        <p:nvSpPr>
          <p:cNvPr id="8" name="Footer Placeholder 7">
            <a:extLst>
              <a:ext uri="{FF2B5EF4-FFF2-40B4-BE49-F238E27FC236}">
                <a16:creationId xmlns:a16="http://schemas.microsoft.com/office/drawing/2014/main" id="{3F988992-39FC-4FD2-B758-EAB9D1154D7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03B414F-8C8E-4B9E-8884-8E877EC416AB}"/>
              </a:ext>
            </a:extLst>
          </p:cNvPr>
          <p:cNvSpPr>
            <a:spLocks noGrp="1"/>
          </p:cNvSpPr>
          <p:nvPr>
            <p:ph type="sldNum" sz="quarter" idx="12"/>
          </p:nvPr>
        </p:nvSpPr>
        <p:spPr/>
        <p:txBody>
          <a:bodyPr/>
          <a:lstStyle/>
          <a:p>
            <a:fld id="{5EA8A237-BCD8-41F5-AE85-053AD3F6EA4B}" type="slidenum">
              <a:rPr lang="en-US" smtClean="0"/>
              <a:t>‹#›</a:t>
            </a:fld>
            <a:endParaRPr lang="en-US"/>
          </a:p>
        </p:txBody>
      </p:sp>
    </p:spTree>
    <p:extLst>
      <p:ext uri="{BB962C8B-B14F-4D97-AF65-F5344CB8AC3E}">
        <p14:creationId xmlns:p14="http://schemas.microsoft.com/office/powerpoint/2010/main" val="3782353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0144E-9CD6-4604-91EF-7B0801C980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FA710EB-144A-44DD-A433-987B451BE575}"/>
              </a:ext>
            </a:extLst>
          </p:cNvPr>
          <p:cNvSpPr>
            <a:spLocks noGrp="1"/>
          </p:cNvSpPr>
          <p:nvPr>
            <p:ph type="dt" sz="half" idx="10"/>
          </p:nvPr>
        </p:nvSpPr>
        <p:spPr/>
        <p:txBody>
          <a:bodyPr/>
          <a:lstStyle/>
          <a:p>
            <a:fld id="{71A76D60-551C-40B8-95EB-BF377216AB6E}" type="datetimeFigureOut">
              <a:rPr lang="en-US" smtClean="0"/>
              <a:t>10/19/2022</a:t>
            </a:fld>
            <a:endParaRPr lang="en-US"/>
          </a:p>
        </p:txBody>
      </p:sp>
      <p:sp>
        <p:nvSpPr>
          <p:cNvPr id="4" name="Footer Placeholder 3">
            <a:extLst>
              <a:ext uri="{FF2B5EF4-FFF2-40B4-BE49-F238E27FC236}">
                <a16:creationId xmlns:a16="http://schemas.microsoft.com/office/drawing/2014/main" id="{F072698E-3323-40FC-94AE-11674B24D3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1B9D8F-3441-4B29-888E-B215B5C18623}"/>
              </a:ext>
            </a:extLst>
          </p:cNvPr>
          <p:cNvSpPr>
            <a:spLocks noGrp="1"/>
          </p:cNvSpPr>
          <p:nvPr>
            <p:ph type="sldNum" sz="quarter" idx="12"/>
          </p:nvPr>
        </p:nvSpPr>
        <p:spPr/>
        <p:txBody>
          <a:bodyPr/>
          <a:lstStyle/>
          <a:p>
            <a:fld id="{5EA8A237-BCD8-41F5-AE85-053AD3F6EA4B}" type="slidenum">
              <a:rPr lang="en-US" smtClean="0"/>
              <a:t>‹#›</a:t>
            </a:fld>
            <a:endParaRPr lang="en-US"/>
          </a:p>
        </p:txBody>
      </p:sp>
    </p:spTree>
    <p:extLst>
      <p:ext uri="{BB962C8B-B14F-4D97-AF65-F5344CB8AC3E}">
        <p14:creationId xmlns:p14="http://schemas.microsoft.com/office/powerpoint/2010/main" val="2150594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4C0F63-749D-415F-9248-54855910A92D}"/>
              </a:ext>
            </a:extLst>
          </p:cNvPr>
          <p:cNvSpPr>
            <a:spLocks noGrp="1"/>
          </p:cNvSpPr>
          <p:nvPr>
            <p:ph type="dt" sz="half" idx="10"/>
          </p:nvPr>
        </p:nvSpPr>
        <p:spPr/>
        <p:txBody>
          <a:bodyPr/>
          <a:lstStyle/>
          <a:p>
            <a:fld id="{71A76D60-551C-40B8-95EB-BF377216AB6E}" type="datetimeFigureOut">
              <a:rPr lang="en-US" smtClean="0"/>
              <a:t>10/19/2022</a:t>
            </a:fld>
            <a:endParaRPr lang="en-US"/>
          </a:p>
        </p:txBody>
      </p:sp>
      <p:sp>
        <p:nvSpPr>
          <p:cNvPr id="3" name="Footer Placeholder 2">
            <a:extLst>
              <a:ext uri="{FF2B5EF4-FFF2-40B4-BE49-F238E27FC236}">
                <a16:creationId xmlns:a16="http://schemas.microsoft.com/office/drawing/2014/main" id="{8E4ACC21-3925-4110-B456-3E5C2A25E5B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9C0D21B-3A27-490B-A3DE-5887F5A9BC2C}"/>
              </a:ext>
            </a:extLst>
          </p:cNvPr>
          <p:cNvSpPr>
            <a:spLocks noGrp="1"/>
          </p:cNvSpPr>
          <p:nvPr>
            <p:ph type="sldNum" sz="quarter" idx="12"/>
          </p:nvPr>
        </p:nvSpPr>
        <p:spPr/>
        <p:txBody>
          <a:bodyPr/>
          <a:lstStyle/>
          <a:p>
            <a:fld id="{5EA8A237-BCD8-41F5-AE85-053AD3F6EA4B}" type="slidenum">
              <a:rPr lang="en-US" smtClean="0"/>
              <a:t>‹#›</a:t>
            </a:fld>
            <a:endParaRPr lang="en-US"/>
          </a:p>
        </p:txBody>
      </p:sp>
    </p:spTree>
    <p:extLst>
      <p:ext uri="{BB962C8B-B14F-4D97-AF65-F5344CB8AC3E}">
        <p14:creationId xmlns:p14="http://schemas.microsoft.com/office/powerpoint/2010/main" val="3291726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0A055-1164-43D2-9FEC-F52E8957A6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D1BD9-371F-4E99-A0E3-F1D3A653BE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3C7B10-3E0C-4BBC-B46F-F5018AAAF3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33CE06-6987-42E5-AF67-A4DE70571295}"/>
              </a:ext>
            </a:extLst>
          </p:cNvPr>
          <p:cNvSpPr>
            <a:spLocks noGrp="1"/>
          </p:cNvSpPr>
          <p:nvPr>
            <p:ph type="dt" sz="half" idx="10"/>
          </p:nvPr>
        </p:nvSpPr>
        <p:spPr/>
        <p:txBody>
          <a:bodyPr/>
          <a:lstStyle/>
          <a:p>
            <a:fld id="{71A76D60-551C-40B8-95EB-BF377216AB6E}" type="datetimeFigureOut">
              <a:rPr lang="en-US" smtClean="0"/>
              <a:t>10/19/2022</a:t>
            </a:fld>
            <a:endParaRPr lang="en-US"/>
          </a:p>
        </p:txBody>
      </p:sp>
      <p:sp>
        <p:nvSpPr>
          <p:cNvPr id="6" name="Footer Placeholder 5">
            <a:extLst>
              <a:ext uri="{FF2B5EF4-FFF2-40B4-BE49-F238E27FC236}">
                <a16:creationId xmlns:a16="http://schemas.microsoft.com/office/drawing/2014/main" id="{489F3E39-B87B-4ED5-B3BE-26EECA8D24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F94943-01C6-4746-A3F2-E1965C53B8FC}"/>
              </a:ext>
            </a:extLst>
          </p:cNvPr>
          <p:cNvSpPr>
            <a:spLocks noGrp="1"/>
          </p:cNvSpPr>
          <p:nvPr>
            <p:ph type="sldNum" sz="quarter" idx="12"/>
          </p:nvPr>
        </p:nvSpPr>
        <p:spPr/>
        <p:txBody>
          <a:bodyPr/>
          <a:lstStyle/>
          <a:p>
            <a:fld id="{5EA8A237-BCD8-41F5-AE85-053AD3F6EA4B}" type="slidenum">
              <a:rPr lang="en-US" smtClean="0"/>
              <a:t>‹#›</a:t>
            </a:fld>
            <a:endParaRPr lang="en-US"/>
          </a:p>
        </p:txBody>
      </p:sp>
    </p:spTree>
    <p:extLst>
      <p:ext uri="{BB962C8B-B14F-4D97-AF65-F5344CB8AC3E}">
        <p14:creationId xmlns:p14="http://schemas.microsoft.com/office/powerpoint/2010/main" val="420799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132C5-E447-48F3-A08D-A255699EC5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72B28F-FF0C-4154-A2FF-C493E703C6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F3EFAB0-8166-4110-B64D-7B78998484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0D02E4-3802-4E0C-9CF9-9F8F7C7A2295}"/>
              </a:ext>
            </a:extLst>
          </p:cNvPr>
          <p:cNvSpPr>
            <a:spLocks noGrp="1"/>
          </p:cNvSpPr>
          <p:nvPr>
            <p:ph type="dt" sz="half" idx="10"/>
          </p:nvPr>
        </p:nvSpPr>
        <p:spPr/>
        <p:txBody>
          <a:bodyPr/>
          <a:lstStyle/>
          <a:p>
            <a:fld id="{71A76D60-551C-40B8-95EB-BF377216AB6E}" type="datetimeFigureOut">
              <a:rPr lang="en-US" smtClean="0"/>
              <a:t>10/19/2022</a:t>
            </a:fld>
            <a:endParaRPr lang="en-US"/>
          </a:p>
        </p:txBody>
      </p:sp>
      <p:sp>
        <p:nvSpPr>
          <p:cNvPr id="6" name="Footer Placeholder 5">
            <a:extLst>
              <a:ext uri="{FF2B5EF4-FFF2-40B4-BE49-F238E27FC236}">
                <a16:creationId xmlns:a16="http://schemas.microsoft.com/office/drawing/2014/main" id="{CBA25101-54E2-4384-B41A-F4F2732244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FC753D-0E5F-4CAB-9239-54B45F0B893D}"/>
              </a:ext>
            </a:extLst>
          </p:cNvPr>
          <p:cNvSpPr>
            <a:spLocks noGrp="1"/>
          </p:cNvSpPr>
          <p:nvPr>
            <p:ph type="sldNum" sz="quarter" idx="12"/>
          </p:nvPr>
        </p:nvSpPr>
        <p:spPr/>
        <p:txBody>
          <a:bodyPr/>
          <a:lstStyle/>
          <a:p>
            <a:fld id="{5EA8A237-BCD8-41F5-AE85-053AD3F6EA4B}" type="slidenum">
              <a:rPr lang="en-US" smtClean="0"/>
              <a:t>‹#›</a:t>
            </a:fld>
            <a:endParaRPr lang="en-US"/>
          </a:p>
        </p:txBody>
      </p:sp>
    </p:spTree>
    <p:extLst>
      <p:ext uri="{BB962C8B-B14F-4D97-AF65-F5344CB8AC3E}">
        <p14:creationId xmlns:p14="http://schemas.microsoft.com/office/powerpoint/2010/main" val="3777018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90E666-6A15-4561-9102-7A21B38B34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625B6A6-5981-4740-9F20-AD303659D1D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FA5918-E50C-42E5-830B-67F615E4DA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A76D60-551C-40B8-95EB-BF377216AB6E}" type="datetimeFigureOut">
              <a:rPr lang="en-US" smtClean="0"/>
              <a:t>10/19/2022</a:t>
            </a:fld>
            <a:endParaRPr lang="en-US"/>
          </a:p>
        </p:txBody>
      </p:sp>
      <p:sp>
        <p:nvSpPr>
          <p:cNvPr id="5" name="Footer Placeholder 4">
            <a:extLst>
              <a:ext uri="{FF2B5EF4-FFF2-40B4-BE49-F238E27FC236}">
                <a16:creationId xmlns:a16="http://schemas.microsoft.com/office/drawing/2014/main" id="{127FBD20-1761-419B-B538-5D154E5309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9AB103E-E1BA-4E26-BD59-2CEB3A8AA3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A8A237-BCD8-41F5-AE85-053AD3F6EA4B}" type="slidenum">
              <a:rPr lang="en-US" smtClean="0"/>
              <a:t>‹#›</a:t>
            </a:fld>
            <a:endParaRPr lang="en-US"/>
          </a:p>
        </p:txBody>
      </p:sp>
    </p:spTree>
    <p:extLst>
      <p:ext uri="{BB962C8B-B14F-4D97-AF65-F5344CB8AC3E}">
        <p14:creationId xmlns:p14="http://schemas.microsoft.com/office/powerpoint/2010/main" val="41114463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cpat.org/wp-content/uploads/2021/05/TOWARDS-A-GLOBAL-INDICATOR-ON-UNIDENTIFIED-VICTIMS-IN-CHILD-SEXUAL-EXPLOITATION-MATERIAL-Summary-Report.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scholars.unh.edu/ccrc/33/"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missingkids.org/cybertiplinedata" TargetMode="External"/><Relationship Id="rId2" Type="http://schemas.openxmlformats.org/officeDocument/2006/relationships/hyperlink" Target="https://www.missingkids.org/gethelpnow/cybertiplin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8" name="Rectangle 1037">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0" name="Rounded Rectangle 28">
            <a:extLst>
              <a:ext uri="{FF2B5EF4-FFF2-40B4-BE49-F238E27FC236}">
                <a16:creationId xmlns:a16="http://schemas.microsoft.com/office/drawing/2014/main" id="{E4D63AEB-01ED-4B67-A163-4F509656D5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1" y="640091"/>
            <a:ext cx="6266120" cy="5577818"/>
          </a:xfrm>
          <a:prstGeom prst="roundRect">
            <a:avLst>
              <a:gd name="adj" fmla="val 0"/>
            </a:avLst>
          </a:prstGeom>
          <a:solidFill>
            <a:srgbClr val="FFFFFF"/>
          </a:solidFill>
          <a:ln w="9525">
            <a:solidFill>
              <a:schemeClr val="tx1">
                <a:lumMod val="65000"/>
                <a:lumOff val="3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Learn about the dark web">
            <a:extLst>
              <a:ext uri="{FF2B5EF4-FFF2-40B4-BE49-F238E27FC236}">
                <a16:creationId xmlns:a16="http://schemas.microsoft.com/office/drawing/2014/main" id="{84722927-BD99-48C2-9D2B-EA0F98F60B7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1656" r="4391" b="-1"/>
          <a:stretch/>
        </p:blipFill>
        <p:spPr bwMode="auto">
          <a:xfrm>
            <a:off x="815807" y="804672"/>
            <a:ext cx="5934456" cy="5248656"/>
          </a:xfrm>
          <a:prstGeom prst="rect">
            <a:avLst/>
          </a:prstGeom>
          <a:noFill/>
          <a:effectLst/>
          <a:extLst>
            <a:ext uri="{909E8E84-426E-40DD-AFC4-6F175D3DCCD1}">
              <a14:hiddenFill xmlns:a14="http://schemas.microsoft.com/office/drawing/2010/main">
                <a:solidFill>
                  <a:srgbClr val="FFFFFF"/>
                </a:solidFill>
              </a14:hiddenFill>
            </a:ext>
          </a:extLst>
        </p:spPr>
      </p:pic>
      <p:sp>
        <p:nvSpPr>
          <p:cNvPr id="1030" name="Content Placeholder 1029">
            <a:extLst>
              <a:ext uri="{FF2B5EF4-FFF2-40B4-BE49-F238E27FC236}">
                <a16:creationId xmlns:a16="http://schemas.microsoft.com/office/drawing/2014/main" id="{70609E23-21D9-4E25-F456-084A665BDADC}"/>
              </a:ext>
            </a:extLst>
          </p:cNvPr>
          <p:cNvSpPr>
            <a:spLocks noGrp="1"/>
          </p:cNvSpPr>
          <p:nvPr>
            <p:ph idx="1"/>
          </p:nvPr>
        </p:nvSpPr>
        <p:spPr>
          <a:xfrm>
            <a:off x="7390833" y="804671"/>
            <a:ext cx="4090778" cy="5372291"/>
          </a:xfrm>
        </p:spPr>
        <p:txBody>
          <a:bodyPr>
            <a:normAutofit/>
          </a:bodyPr>
          <a:lstStyle/>
          <a:p>
            <a:pPr marL="0" indent="0">
              <a:buNone/>
            </a:pPr>
            <a:r>
              <a:rPr lang="en-US" sz="2000" b="0" i="0" dirty="0">
                <a:effectLst/>
                <a:latin typeface="Arial" panose="020B0604020202020204" pitchFamily="34" charset="0"/>
                <a:cs typeface="Arial" panose="020B0604020202020204" pitchFamily="34" charset="0"/>
              </a:rPr>
              <a:t>Originally used by the United States Department of Defense to communicate anonymously, the dark web has now become a hub for users wishing to remain anonymous around the world. People use the dark web for both legal and illegal purposes. It uses a technology called "onion routing," which protects users from surveillance and tracking through a random path of encrypted servers. When users access a site through Tor, their information is routed through thousands of relay points that cover the user's tracks and make their browsing virtually impossible to trace.</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5704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2FBE0-AFD3-4B8A-8837-04EDCA082494}"/>
              </a:ext>
            </a:extLst>
          </p:cNvPr>
          <p:cNvSpPr>
            <a:spLocks noGrp="1"/>
          </p:cNvSpPr>
          <p:nvPr>
            <p:ph type="title"/>
          </p:nvPr>
        </p:nvSpPr>
        <p:spPr/>
        <p:txBody>
          <a:bodyPr/>
          <a:lstStyle/>
          <a:p>
            <a:r>
              <a:rPr lang="en-US" dirty="0"/>
              <a:t>Commercial Sex Ads</a:t>
            </a:r>
          </a:p>
        </p:txBody>
      </p:sp>
      <p:sp>
        <p:nvSpPr>
          <p:cNvPr id="3" name="Content Placeholder 2">
            <a:extLst>
              <a:ext uri="{FF2B5EF4-FFF2-40B4-BE49-F238E27FC236}">
                <a16:creationId xmlns:a16="http://schemas.microsoft.com/office/drawing/2014/main" id="{BBB46D51-6CAE-497D-BC73-5BACA2E324B6}"/>
              </a:ext>
            </a:extLst>
          </p:cNvPr>
          <p:cNvSpPr>
            <a:spLocks noGrp="1"/>
          </p:cNvSpPr>
          <p:nvPr>
            <p:ph idx="1"/>
          </p:nvPr>
        </p:nvSpPr>
        <p:spPr/>
        <p:txBody>
          <a:bodyPr/>
          <a:lstStyle/>
          <a:p>
            <a:r>
              <a:rPr lang="en-US" dirty="0"/>
              <a:t>In the past year in the state of Tennessee there has been 3,421,347 commercial sex ads posted from 603,603 Profiles. These ads contain explicit pictures of men, women, and minors. Some of the minors photos are explicit, others are CSAM. </a:t>
            </a:r>
          </a:p>
          <a:p>
            <a:r>
              <a:rPr lang="en-US" dirty="0"/>
              <a:t>There is approximately 88 different companies that host commercial sex sites.</a:t>
            </a:r>
          </a:p>
          <a:p>
            <a:r>
              <a:rPr lang="en-US" dirty="0"/>
              <a:t>A few of the major sites are mega persons.com, Adultlook.com, Adultsearch.com, Onebackpage.com, etc. </a:t>
            </a:r>
          </a:p>
        </p:txBody>
      </p:sp>
    </p:spTree>
    <p:extLst>
      <p:ext uri="{BB962C8B-B14F-4D97-AF65-F5344CB8AC3E}">
        <p14:creationId xmlns:p14="http://schemas.microsoft.com/office/powerpoint/2010/main" val="2122017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AE32DE-4F8C-4A4C-A759-142C7E961939}"/>
              </a:ext>
            </a:extLst>
          </p:cNvPr>
          <p:cNvSpPr>
            <a:spLocks noGrp="1"/>
          </p:cNvSpPr>
          <p:nvPr>
            <p:ph type="title"/>
          </p:nvPr>
        </p:nvSpPr>
        <p:spPr/>
        <p:txBody>
          <a:bodyPr/>
          <a:lstStyle/>
          <a:p>
            <a:pPr algn="ctr"/>
            <a:r>
              <a:rPr lang="en-US" dirty="0"/>
              <a:t>NCMEC</a:t>
            </a:r>
            <a:br>
              <a:rPr lang="en-US" dirty="0"/>
            </a:br>
            <a:r>
              <a:rPr lang="en-US" dirty="0"/>
              <a:t>https://www.missingkids.org/HOME</a:t>
            </a:r>
          </a:p>
        </p:txBody>
      </p:sp>
      <p:sp>
        <p:nvSpPr>
          <p:cNvPr id="3" name="Content Placeholder 2">
            <a:extLst>
              <a:ext uri="{FF2B5EF4-FFF2-40B4-BE49-F238E27FC236}">
                <a16:creationId xmlns:a16="http://schemas.microsoft.com/office/drawing/2014/main" id="{2C168A88-0749-4008-81C1-F7DB948EFAAB}"/>
              </a:ext>
            </a:extLst>
          </p:cNvPr>
          <p:cNvSpPr>
            <a:spLocks noGrp="1"/>
          </p:cNvSpPr>
          <p:nvPr>
            <p:ph idx="1"/>
          </p:nvPr>
        </p:nvSpPr>
        <p:spPr>
          <a:xfrm>
            <a:off x="838200" y="1841159"/>
            <a:ext cx="10515600" cy="4351338"/>
          </a:xfrm>
        </p:spPr>
        <p:txBody>
          <a:bodyPr/>
          <a:lstStyle/>
          <a:p>
            <a:pPr algn="ctr"/>
            <a:r>
              <a:rPr lang="en-US" b="1" i="0" dirty="0">
                <a:solidFill>
                  <a:srgbClr val="404041"/>
                </a:solidFill>
                <a:effectLst/>
                <a:latin typeface="AvenirLTStd-Black"/>
              </a:rPr>
              <a:t>NCMEC is the nation’s largest and most influential child protection organization.</a:t>
            </a:r>
            <a:endParaRPr lang="en-US" b="0" i="0" dirty="0">
              <a:solidFill>
                <a:srgbClr val="626366"/>
              </a:solidFill>
              <a:effectLst/>
              <a:latin typeface="AvenirLTStd-Black"/>
            </a:endParaRPr>
          </a:p>
          <a:p>
            <a:pPr algn="ctr"/>
            <a:r>
              <a:rPr lang="en-US" b="1" i="0" dirty="0">
                <a:solidFill>
                  <a:srgbClr val="404041"/>
                </a:solidFill>
                <a:effectLst/>
                <a:latin typeface="AvenirLTStd-Black"/>
              </a:rPr>
              <a:t>We lead the fight to protect children, creating resources for them and the people who keep them safe.</a:t>
            </a:r>
            <a:endParaRPr lang="en-US" b="0" i="0" dirty="0">
              <a:solidFill>
                <a:srgbClr val="626366"/>
              </a:solidFill>
              <a:effectLst/>
              <a:latin typeface="AvenirLTStd-Black"/>
            </a:endParaRPr>
          </a:p>
          <a:p>
            <a:endParaRPr lang="en-US" dirty="0"/>
          </a:p>
        </p:txBody>
      </p:sp>
      <p:pic>
        <p:nvPicPr>
          <p:cNvPr id="2050" name="Picture 2" descr="image of Hotline phone# 1-800-843-5678">
            <a:extLst>
              <a:ext uri="{FF2B5EF4-FFF2-40B4-BE49-F238E27FC236}">
                <a16:creationId xmlns:a16="http://schemas.microsoft.com/office/drawing/2014/main" id="{5120DFF2-2F56-4B61-B46F-61AC56B73F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10125" y="3806363"/>
            <a:ext cx="2571750" cy="781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4352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A9B85-E030-4C8F-AA5E-1C7C5A324EC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B0FA306-8CA0-4B7C-8483-EB8D367533B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04423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7C865D-B417-4E2B-9D0F-500F737186D7}"/>
              </a:ext>
            </a:extLst>
          </p:cNvPr>
          <p:cNvSpPr>
            <a:spLocks noGrp="1"/>
          </p:cNvSpPr>
          <p:nvPr>
            <p:ph type="title"/>
          </p:nvPr>
        </p:nvSpPr>
        <p:spPr/>
        <p:txBody>
          <a:bodyPr>
            <a:normAutofit/>
          </a:bodyPr>
          <a:lstStyle/>
          <a:p>
            <a:pPr algn="ctr"/>
            <a:r>
              <a:rPr lang="en-US" dirty="0">
                <a:latin typeface="Times New Roman" panose="02020603050405020304" pitchFamily="18" charset="0"/>
                <a:cs typeface="Times New Roman" panose="02020603050405020304" pitchFamily="18" charset="0"/>
              </a:rPr>
              <a:t>Peer to Peer vs Client Based Servers. </a:t>
            </a:r>
            <a:br>
              <a:rPr lang="en-US" dirty="0">
                <a:latin typeface="Times New Roman" panose="02020603050405020304" pitchFamily="18" charset="0"/>
                <a:cs typeface="Times New Roman" panose="02020603050405020304" pitchFamily="18" charset="0"/>
              </a:rPr>
            </a:br>
            <a:r>
              <a:rPr lang="en-US" sz="2700" dirty="0">
                <a:latin typeface="Times New Roman" panose="02020603050405020304" pitchFamily="18" charset="0"/>
                <a:cs typeface="Times New Roman" panose="02020603050405020304" pitchFamily="18" charset="0"/>
              </a:rPr>
              <a:t>Peer to Peer image transfer is only about 40% of the CSAM. </a:t>
            </a:r>
          </a:p>
        </p:txBody>
      </p:sp>
      <p:sp>
        <p:nvSpPr>
          <p:cNvPr id="3" name="Content Placeholder 2">
            <a:extLst>
              <a:ext uri="{FF2B5EF4-FFF2-40B4-BE49-F238E27FC236}">
                <a16:creationId xmlns:a16="http://schemas.microsoft.com/office/drawing/2014/main" id="{AB4CE0D7-4A77-4210-B9E5-BEC472B35F52}"/>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Peer to Peer File sharing is not new, the first notoriety was in 2001 when Napster was sued for sharing music. </a:t>
            </a:r>
          </a:p>
          <a:p>
            <a:r>
              <a:rPr lang="en-US" dirty="0">
                <a:latin typeface="Times New Roman" panose="02020603050405020304" pitchFamily="18" charset="0"/>
                <a:cs typeface="Times New Roman" panose="02020603050405020304" pitchFamily="18" charset="0"/>
              </a:rPr>
              <a:t>In 2007 the Wyoming Internet Crimes Against Children ICAC Task Force captured 377.044 unique computers sharing CSAM. </a:t>
            </a:r>
          </a:p>
          <a:p>
            <a:r>
              <a:rPr lang="en-US" dirty="0">
                <a:latin typeface="Times New Roman" panose="02020603050405020304" pitchFamily="18" charset="0"/>
                <a:cs typeface="Times New Roman" panose="02020603050405020304" pitchFamily="18" charset="0"/>
              </a:rPr>
              <a:t>Some of the less popular P2P servers are FastTrack, BitTorrent, </a:t>
            </a:r>
            <a:r>
              <a:rPr lang="en-US" dirty="0" err="1">
                <a:latin typeface="Times New Roman" panose="02020603050405020304" pitchFamily="18" charset="0"/>
                <a:cs typeface="Times New Roman" panose="02020603050405020304" pitchFamily="18" charset="0"/>
              </a:rPr>
              <a:t>eDonkey</a:t>
            </a:r>
            <a:r>
              <a:rPr lang="en-US" dirty="0">
                <a:latin typeface="Times New Roman" panose="02020603050405020304" pitchFamily="18" charset="0"/>
                <a:cs typeface="Times New Roman" panose="02020603050405020304" pitchFamily="18" charset="0"/>
              </a:rPr>
              <a:t>, and Freenet. </a:t>
            </a:r>
          </a:p>
          <a:p>
            <a:r>
              <a:rPr lang="en-US" dirty="0">
                <a:latin typeface="Times New Roman" panose="02020603050405020304" pitchFamily="18" charset="0"/>
                <a:cs typeface="Times New Roman" panose="02020603050405020304" pitchFamily="18" charset="0"/>
              </a:rPr>
              <a:t>The Gnutella network is the most common now and it is a decentralized network. </a:t>
            </a:r>
          </a:p>
        </p:txBody>
      </p:sp>
    </p:spTree>
    <p:extLst>
      <p:ext uri="{BB962C8B-B14F-4D97-AF65-F5344CB8AC3E}">
        <p14:creationId xmlns:p14="http://schemas.microsoft.com/office/powerpoint/2010/main" val="361445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0928BC-117C-4874-942D-DFC4D5BC2730}"/>
              </a:ext>
            </a:extLst>
          </p:cNvPr>
          <p:cNvSpPr>
            <a:spLocks noGrp="1"/>
          </p:cNvSpPr>
          <p:nvPr>
            <p:ph idx="1"/>
          </p:nvPr>
        </p:nvSpPr>
        <p:spPr>
          <a:xfrm>
            <a:off x="838200" y="595423"/>
            <a:ext cx="10515600" cy="5581540"/>
          </a:xfrm>
        </p:spPr>
        <p:txBody>
          <a:bodyPr>
            <a:normAutofit fontScale="92500" lnSpcReduction="20000"/>
          </a:bodyPr>
          <a:lstStyle/>
          <a:p>
            <a:r>
              <a:rPr lang="en-US" b="0" i="0" dirty="0">
                <a:solidFill>
                  <a:srgbClr val="5F727F"/>
                </a:solidFill>
                <a:effectLst/>
                <a:latin typeface="Times New Roman" panose="02020603050405020304" pitchFamily="18" charset="0"/>
                <a:cs typeface="Times New Roman" panose="02020603050405020304" pitchFamily="18" charset="0"/>
              </a:rPr>
              <a:t>Since no centralized server hosts files, the Gnutella network depends on each client computer to share information about the files available to other users.  When a computer connects to the Gnutella network it is designated as either an ultrapeer (sometimes referred to as a </a:t>
            </a:r>
            <a:r>
              <a:rPr lang="en-US" b="0" i="0" dirty="0" err="1">
                <a:solidFill>
                  <a:srgbClr val="5F727F"/>
                </a:solidFill>
                <a:effectLst/>
                <a:latin typeface="Times New Roman" panose="02020603050405020304" pitchFamily="18" charset="0"/>
                <a:cs typeface="Times New Roman" panose="02020603050405020304" pitchFamily="18" charset="0"/>
              </a:rPr>
              <a:t>supernode</a:t>
            </a:r>
            <a:r>
              <a:rPr lang="en-US" b="0" i="0" dirty="0">
                <a:solidFill>
                  <a:srgbClr val="5F727F"/>
                </a:solidFill>
                <a:effectLst/>
                <a:latin typeface="Times New Roman" panose="02020603050405020304" pitchFamily="18" charset="0"/>
                <a:cs typeface="Times New Roman" panose="02020603050405020304" pitchFamily="18" charset="0"/>
              </a:rPr>
              <a:t>) or a leaf.  Ultrapeers are the backbone of the Gnutella network and act as traffic cops, directing incoming search requests to the appropriate computers that contain files or information that a user wants.  Leaves are computers that do not have the capacity to support the Gnutella network and connect to ultrapeers to share files.</a:t>
            </a:r>
          </a:p>
          <a:p>
            <a:r>
              <a:rPr lang="en-US" dirty="0">
                <a:solidFill>
                  <a:srgbClr val="5F727F"/>
                </a:solidFill>
                <a:latin typeface="Times New Roman" panose="02020603050405020304" pitchFamily="18" charset="0"/>
                <a:cs typeface="Times New Roman" panose="02020603050405020304" pitchFamily="18" charset="0"/>
              </a:rPr>
              <a:t>The only way users can keep track of all their files is to create hashtags. Then the program searches for the hashtags. </a:t>
            </a:r>
          </a:p>
          <a:p>
            <a:r>
              <a:rPr lang="en-US" b="0" i="0" dirty="0">
                <a:solidFill>
                  <a:srgbClr val="5F727F"/>
                </a:solidFill>
                <a:effectLst/>
                <a:latin typeface="Times New Roman" panose="02020603050405020304" pitchFamily="18" charset="0"/>
                <a:cs typeface="Times New Roman" panose="02020603050405020304" pitchFamily="18" charset="0"/>
              </a:rPr>
              <a:t> This is important for forensic examiners to understand because it is different from the traditional base 16 hash values normally used in forensics.  If a forensic examiner attempts to “hash” a file with traditional forensic software he or she will come up with a completely different hash value from the base 32 SHA-1 value Gnutella uses.  Free software applications are available to convert the base 32 SHA-1 to a base 16 SHA-1.</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974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What is the difference between Peer-to-Peer network and Client/Server  architecture? - Quora">
            <a:extLst>
              <a:ext uri="{FF2B5EF4-FFF2-40B4-BE49-F238E27FC236}">
                <a16:creationId xmlns:a16="http://schemas.microsoft.com/office/drawing/2014/main" id="{EE29229E-8C0C-40AD-9411-DC7AA1E331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8977" y="678098"/>
            <a:ext cx="11257383" cy="5850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606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D8DB7-12F4-4E0F-9F31-2DC1C37CC8F7}"/>
              </a:ext>
            </a:extLst>
          </p:cNvPr>
          <p:cNvSpPr>
            <a:spLocks noGrp="1"/>
          </p:cNvSpPr>
          <p:nvPr>
            <p:ph type="title"/>
          </p:nvPr>
        </p:nvSpPr>
        <p:spPr/>
        <p:txBody>
          <a:bodyPr>
            <a:normAutofit/>
          </a:bodyPr>
          <a:lstStyle/>
          <a:p>
            <a:r>
              <a:rPr lang="en-US" sz="4000" dirty="0"/>
              <a:t>Minors sharing explicit-images with other minors</a:t>
            </a:r>
          </a:p>
        </p:txBody>
      </p:sp>
      <p:sp>
        <p:nvSpPr>
          <p:cNvPr id="3" name="Content Placeholder 2">
            <a:extLst>
              <a:ext uri="{FF2B5EF4-FFF2-40B4-BE49-F238E27FC236}">
                <a16:creationId xmlns:a16="http://schemas.microsoft.com/office/drawing/2014/main" id="{014C8F3C-A0A4-47B4-92E4-B7331009435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264497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033F4-06B2-4FFB-A4A6-5E2450F00396}"/>
              </a:ext>
            </a:extLst>
          </p:cNvPr>
          <p:cNvSpPr>
            <a:spLocks noGrp="1"/>
          </p:cNvSpPr>
          <p:nvPr>
            <p:ph type="title"/>
          </p:nvPr>
        </p:nvSpPr>
        <p:spPr/>
        <p:txBody>
          <a:bodyPr/>
          <a:lstStyle/>
          <a:p>
            <a:pPr algn="ctr"/>
            <a:r>
              <a:rPr lang="en-US" dirty="0"/>
              <a:t>Child Sex Abuse Material</a:t>
            </a:r>
          </a:p>
        </p:txBody>
      </p:sp>
      <p:sp>
        <p:nvSpPr>
          <p:cNvPr id="3" name="Content Placeholder 2">
            <a:extLst>
              <a:ext uri="{FF2B5EF4-FFF2-40B4-BE49-F238E27FC236}">
                <a16:creationId xmlns:a16="http://schemas.microsoft.com/office/drawing/2014/main" id="{104740D3-BA8D-4EE8-83ED-7217530A4956}"/>
              </a:ext>
            </a:extLst>
          </p:cNvPr>
          <p:cNvSpPr>
            <a:spLocks noGrp="1"/>
          </p:cNvSpPr>
          <p:nvPr>
            <p:ph idx="1"/>
          </p:nvPr>
        </p:nvSpPr>
        <p:spPr/>
        <p:txBody>
          <a:bodyPr>
            <a:normAutofit lnSpcReduction="10000"/>
          </a:bodyPr>
          <a:lstStyle/>
          <a:p>
            <a:pPr algn="l" fontAlgn="base"/>
            <a:r>
              <a:rPr lang="en-US" b="0" i="0" dirty="0">
                <a:solidFill>
                  <a:srgbClr val="333333"/>
                </a:solidFill>
                <a:effectLst/>
                <a:latin typeface="Noto Sans" panose="020B0502040504020204" pitchFamily="34" charset="0"/>
              </a:rPr>
              <a:t>Who are the victims?</a:t>
            </a:r>
          </a:p>
          <a:p>
            <a:pPr algn="l" fontAlgn="base"/>
            <a:r>
              <a:rPr lang="en-US" b="0" i="0" dirty="0">
                <a:solidFill>
                  <a:srgbClr val="333333"/>
                </a:solidFill>
                <a:effectLst/>
                <a:latin typeface="Noto Sans" panose="020B0502040504020204" pitchFamily="34" charset="0"/>
              </a:rPr>
              <a:t>According to a study </a:t>
            </a:r>
            <a:r>
              <a:rPr lang="en-US" b="1" i="0" u="sng" dirty="0">
                <a:solidFill>
                  <a:srgbClr val="11497C"/>
                </a:solidFill>
                <a:effectLst/>
                <a:latin typeface="inherit"/>
                <a:hlinkClick r:id="rId3"/>
              </a:rPr>
              <a:t>from ECPAT</a:t>
            </a:r>
            <a:r>
              <a:rPr lang="en-US" b="0" i="0" dirty="0">
                <a:solidFill>
                  <a:srgbClr val="333333"/>
                </a:solidFill>
                <a:effectLst/>
                <a:latin typeface="Noto Sans" panose="020B0502040504020204" pitchFamily="34" charset="0"/>
              </a:rPr>
              <a:t>:</a:t>
            </a:r>
          </a:p>
          <a:p>
            <a:pPr algn="l" fontAlgn="base">
              <a:buFont typeface="Arial" panose="020B0604020202020204" pitchFamily="34" charset="0"/>
              <a:buChar char="•"/>
            </a:pPr>
            <a:r>
              <a:rPr lang="en-US" b="0" i="0" dirty="0">
                <a:solidFill>
                  <a:srgbClr val="333333"/>
                </a:solidFill>
                <a:effectLst/>
                <a:latin typeface="noto sans" panose="020B0502040504020204" pitchFamily="34" charset="0"/>
              </a:rPr>
              <a:t>56.2% of cases depicted were prepubescent children.</a:t>
            </a:r>
          </a:p>
          <a:p>
            <a:pPr algn="l" fontAlgn="base">
              <a:buFont typeface="Arial" panose="020B0604020202020204" pitchFamily="34" charset="0"/>
              <a:buChar char="•"/>
            </a:pPr>
            <a:r>
              <a:rPr lang="en-US" b="0" i="0" dirty="0">
                <a:solidFill>
                  <a:srgbClr val="333333"/>
                </a:solidFill>
                <a:effectLst/>
                <a:latin typeface="noto sans" panose="020B0502040504020204" pitchFamily="34" charset="0"/>
              </a:rPr>
              <a:t>25.4% were pubescent children.</a:t>
            </a:r>
          </a:p>
          <a:p>
            <a:pPr algn="l" fontAlgn="base">
              <a:buFont typeface="Arial" panose="020B0604020202020204" pitchFamily="34" charset="0"/>
              <a:buChar char="•"/>
            </a:pPr>
            <a:r>
              <a:rPr lang="en-US" b="0" i="0" dirty="0">
                <a:solidFill>
                  <a:srgbClr val="333333"/>
                </a:solidFill>
                <a:effectLst/>
                <a:latin typeface="noto sans" panose="020B0502040504020204" pitchFamily="34" charset="0"/>
              </a:rPr>
              <a:t>4.3% were very young children (infants and toddlers).</a:t>
            </a:r>
          </a:p>
          <a:p>
            <a:pPr algn="l" fontAlgn="base">
              <a:buFont typeface="Arial" panose="020B0604020202020204" pitchFamily="34" charset="0"/>
              <a:buChar char="•"/>
            </a:pPr>
            <a:r>
              <a:rPr lang="en-US" b="0" i="0" dirty="0">
                <a:solidFill>
                  <a:srgbClr val="333333"/>
                </a:solidFill>
                <a:effectLst/>
                <a:latin typeface="noto sans" panose="020B0502040504020204" pitchFamily="34" charset="0"/>
              </a:rPr>
              <a:t>14.1% of cases featured children in multiple age categories.</a:t>
            </a:r>
          </a:p>
          <a:p>
            <a:pPr algn="l" fontAlgn="base">
              <a:buFont typeface="Arial" panose="020B0604020202020204" pitchFamily="34" charset="0"/>
              <a:buChar char="•"/>
            </a:pPr>
            <a:r>
              <a:rPr lang="en-US" b="0" i="0" dirty="0">
                <a:solidFill>
                  <a:srgbClr val="333333"/>
                </a:solidFill>
                <a:effectLst/>
                <a:latin typeface="noto sans" panose="020B0502040504020204" pitchFamily="34" charset="0"/>
              </a:rPr>
              <a:t>The younger the victim, the more severe the abuse was likely to be.</a:t>
            </a:r>
          </a:p>
          <a:p>
            <a:pPr algn="l" fontAlgn="base">
              <a:buFont typeface="Arial" panose="020B0604020202020204" pitchFamily="34" charset="0"/>
              <a:buChar char="•"/>
            </a:pPr>
            <a:r>
              <a:rPr lang="en-US" b="0" i="0" dirty="0">
                <a:solidFill>
                  <a:srgbClr val="333333"/>
                </a:solidFill>
                <a:effectLst/>
                <a:latin typeface="noto sans" panose="020B0502040504020204" pitchFamily="34" charset="0"/>
              </a:rPr>
              <a:t>84.2% of videos and images contained severe abuse</a:t>
            </a:r>
          </a:p>
          <a:p>
            <a:endParaRPr lang="en-US" dirty="0"/>
          </a:p>
        </p:txBody>
      </p:sp>
    </p:spTree>
    <p:extLst>
      <p:ext uri="{BB962C8B-B14F-4D97-AF65-F5344CB8AC3E}">
        <p14:creationId xmlns:p14="http://schemas.microsoft.com/office/powerpoint/2010/main" val="384096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9545F0-A4B4-4CFA-85EE-C0033EC522B7}"/>
              </a:ext>
            </a:extLst>
          </p:cNvPr>
          <p:cNvSpPr>
            <a:spLocks noGrp="1"/>
          </p:cNvSpPr>
          <p:nvPr>
            <p:ph idx="1"/>
          </p:nvPr>
        </p:nvSpPr>
        <p:spPr/>
        <p:txBody>
          <a:bodyPr/>
          <a:lstStyle/>
          <a:p>
            <a:r>
              <a:rPr lang="en-US" b="1" i="0" u="sng" dirty="0">
                <a:solidFill>
                  <a:srgbClr val="11497C"/>
                </a:solidFill>
                <a:effectLst/>
                <a:latin typeface="Noto Sans" panose="020B0502040504020204" pitchFamily="34" charset="0"/>
                <a:hlinkClick r:id="rId2"/>
              </a:rPr>
              <a:t>Studies have shown</a:t>
            </a:r>
            <a:r>
              <a:rPr lang="en-US" b="0" i="0" dirty="0">
                <a:solidFill>
                  <a:srgbClr val="333333"/>
                </a:solidFill>
                <a:effectLst/>
                <a:latin typeface="Noto Sans" panose="020B0502040504020204" pitchFamily="34" charset="0"/>
              </a:rPr>
              <a:t> that the majority of those possessing and distributing CSAM also commit hands-on sexual offenses against minors. Most of the time, the abuse has been committed by someone that the child knows and trusts. Offenders often use grooming techniques to normalize sexual contact and encourage secrecy.</a:t>
            </a:r>
            <a:endParaRPr lang="en-US" dirty="0"/>
          </a:p>
        </p:txBody>
      </p:sp>
    </p:spTree>
    <p:extLst>
      <p:ext uri="{BB962C8B-B14F-4D97-AF65-F5344CB8AC3E}">
        <p14:creationId xmlns:p14="http://schemas.microsoft.com/office/powerpoint/2010/main" val="30931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9174CF-1E5B-4E53-9AFE-A32F581C101B}"/>
              </a:ext>
            </a:extLst>
          </p:cNvPr>
          <p:cNvSpPr>
            <a:spLocks noGrp="1"/>
          </p:cNvSpPr>
          <p:nvPr>
            <p:ph idx="1"/>
          </p:nvPr>
        </p:nvSpPr>
        <p:spPr/>
        <p:txBody>
          <a:bodyPr/>
          <a:lstStyle/>
          <a:p>
            <a:r>
              <a:rPr lang="en-US" b="0" i="0" dirty="0">
                <a:solidFill>
                  <a:srgbClr val="333333"/>
                </a:solidFill>
                <a:effectLst/>
                <a:latin typeface="Noto Sans" panose="020B0502040504020204" pitchFamily="34" charset="0"/>
              </a:rPr>
              <a:t>Child sexual abuse material, or CSAM, is widely distributed online. In 2021 alone, more than 29 million reports of suspected child sexual exploitation were reported by online platforms to the National Center for Missing &amp; Exploited Children’s </a:t>
            </a:r>
            <a:r>
              <a:rPr lang="en-US" b="1" i="0" u="sng" dirty="0" err="1">
                <a:solidFill>
                  <a:srgbClr val="11497C"/>
                </a:solidFill>
                <a:effectLst/>
                <a:latin typeface="Noto Sans" panose="020B0502040504020204" pitchFamily="34" charset="0"/>
                <a:hlinkClick r:id="rId2"/>
              </a:rPr>
              <a:t>CyberTipline</a:t>
            </a:r>
            <a:r>
              <a:rPr lang="en-US" b="0" i="0" dirty="0">
                <a:solidFill>
                  <a:srgbClr val="333333"/>
                </a:solidFill>
                <a:effectLst/>
                <a:latin typeface="Noto Sans" panose="020B0502040504020204" pitchFamily="34" charset="0"/>
              </a:rPr>
              <a:t>, and that number is growing. Those 29 million reports included </a:t>
            </a:r>
            <a:r>
              <a:rPr lang="en-US" b="1" i="0" u="sng" dirty="0">
                <a:solidFill>
                  <a:srgbClr val="11497C"/>
                </a:solidFill>
                <a:effectLst/>
                <a:latin typeface="Noto Sans" panose="020B0502040504020204" pitchFamily="34" charset="0"/>
                <a:hlinkClick r:id="rId3"/>
              </a:rPr>
              <a:t>84.9 million</a:t>
            </a:r>
            <a:r>
              <a:rPr lang="en-US" b="0" i="0" dirty="0">
                <a:solidFill>
                  <a:srgbClr val="333333"/>
                </a:solidFill>
                <a:effectLst/>
                <a:latin typeface="Noto Sans" panose="020B0502040504020204" pitchFamily="34" charset="0"/>
              </a:rPr>
              <a:t> images and videos of CSAM.</a:t>
            </a:r>
            <a:endParaRPr lang="en-US" dirty="0"/>
          </a:p>
        </p:txBody>
      </p:sp>
    </p:spTree>
    <p:extLst>
      <p:ext uri="{BB962C8B-B14F-4D97-AF65-F5344CB8AC3E}">
        <p14:creationId xmlns:p14="http://schemas.microsoft.com/office/powerpoint/2010/main" val="14214445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2D366-15F2-4C46-B74A-66568A7E5012}"/>
              </a:ext>
            </a:extLst>
          </p:cNvPr>
          <p:cNvSpPr>
            <a:spLocks noGrp="1"/>
          </p:cNvSpPr>
          <p:nvPr>
            <p:ph type="title"/>
          </p:nvPr>
        </p:nvSpPr>
        <p:spPr/>
        <p:txBody>
          <a:bodyPr/>
          <a:lstStyle/>
          <a:p>
            <a:r>
              <a:rPr lang="en-US" b="0" i="0" dirty="0">
                <a:solidFill>
                  <a:srgbClr val="333333"/>
                </a:solidFill>
                <a:effectLst/>
                <a:latin typeface="Noto Sans" panose="020B0502040504020204" pitchFamily="34" charset="0"/>
              </a:rPr>
              <a:t>Victims of CSAM often report feeling</a:t>
            </a:r>
            <a:endParaRPr lang="en-US" dirty="0"/>
          </a:p>
        </p:txBody>
      </p:sp>
      <p:sp>
        <p:nvSpPr>
          <p:cNvPr id="3" name="Content Placeholder 2">
            <a:extLst>
              <a:ext uri="{FF2B5EF4-FFF2-40B4-BE49-F238E27FC236}">
                <a16:creationId xmlns:a16="http://schemas.microsoft.com/office/drawing/2014/main" id="{1A8CF311-7B64-419B-B8DE-3B8C4408A003}"/>
              </a:ext>
            </a:extLst>
          </p:cNvPr>
          <p:cNvSpPr>
            <a:spLocks noGrp="1"/>
          </p:cNvSpPr>
          <p:nvPr>
            <p:ph idx="1"/>
          </p:nvPr>
        </p:nvSpPr>
        <p:spPr/>
        <p:txBody>
          <a:bodyPr/>
          <a:lstStyle/>
          <a:p>
            <a:r>
              <a:rPr lang="en-US" b="1" i="0" dirty="0">
                <a:solidFill>
                  <a:srgbClr val="333333"/>
                </a:solidFill>
                <a:effectLst/>
                <a:latin typeface="noto sans" panose="020B0502040504020204" pitchFamily="34" charset="0"/>
              </a:rPr>
              <a:t>Guilt, shame, and blame</a:t>
            </a:r>
          </a:p>
          <a:p>
            <a:r>
              <a:rPr lang="en-US" b="1" i="0" dirty="0">
                <a:solidFill>
                  <a:srgbClr val="333333"/>
                </a:solidFill>
                <a:effectLst/>
                <a:latin typeface="noto sans" panose="020B0502040504020204" pitchFamily="34" charset="0"/>
              </a:rPr>
              <a:t>Intimacy and relationships</a:t>
            </a:r>
          </a:p>
          <a:p>
            <a:r>
              <a:rPr lang="en-US" b="1" i="0" dirty="0">
                <a:solidFill>
                  <a:srgbClr val="333333"/>
                </a:solidFill>
                <a:effectLst/>
                <a:latin typeface="noto sans" panose="020B0502040504020204" pitchFamily="34" charset="0"/>
              </a:rPr>
              <a:t>Self-esteem</a:t>
            </a:r>
          </a:p>
          <a:p>
            <a:r>
              <a:rPr lang="en-US" b="1" dirty="0">
                <a:solidFill>
                  <a:srgbClr val="333333"/>
                </a:solidFill>
                <a:latin typeface="noto sans" panose="020B0502040504020204" pitchFamily="34" charset="0"/>
              </a:rPr>
              <a:t>Post traumatic stress disorder</a:t>
            </a:r>
          </a:p>
          <a:p>
            <a:r>
              <a:rPr lang="en-US" b="1" dirty="0">
                <a:solidFill>
                  <a:srgbClr val="333333"/>
                </a:solidFill>
                <a:latin typeface="noto sans" panose="020B0502040504020204" pitchFamily="34" charset="0"/>
              </a:rPr>
              <a:t>Obesity and eating disorders</a:t>
            </a:r>
          </a:p>
          <a:p>
            <a:r>
              <a:rPr lang="en-US" b="1" dirty="0">
                <a:solidFill>
                  <a:srgbClr val="333333"/>
                </a:solidFill>
                <a:latin typeface="noto sans" panose="020B0502040504020204" pitchFamily="34" charset="0"/>
              </a:rPr>
              <a:t>Sexual  behavior and oversexualization behavior problems</a:t>
            </a:r>
          </a:p>
          <a:p>
            <a:r>
              <a:rPr lang="en-US" b="1" dirty="0">
                <a:solidFill>
                  <a:srgbClr val="333333"/>
                </a:solidFill>
                <a:latin typeface="noto sans" panose="020B0502040504020204" pitchFamily="34" charset="0"/>
              </a:rPr>
              <a:t>Depression</a:t>
            </a:r>
          </a:p>
          <a:p>
            <a:endParaRPr lang="en-US" dirty="0"/>
          </a:p>
        </p:txBody>
      </p:sp>
    </p:spTree>
    <p:extLst>
      <p:ext uri="{BB962C8B-B14F-4D97-AF65-F5344CB8AC3E}">
        <p14:creationId xmlns:p14="http://schemas.microsoft.com/office/powerpoint/2010/main" val="12579145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978</Words>
  <Application>Microsoft Office PowerPoint</Application>
  <PresentationFormat>Widescreen</PresentationFormat>
  <Paragraphs>43</Paragraphs>
  <Slides>12</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AvenirLTStd-Black</vt:lpstr>
      <vt:lpstr>Calibri</vt:lpstr>
      <vt:lpstr>Calibri Light</vt:lpstr>
      <vt:lpstr>inherit</vt:lpstr>
      <vt:lpstr>Montserrat</vt:lpstr>
      <vt:lpstr>noto sans</vt:lpstr>
      <vt:lpstr>noto sans</vt:lpstr>
      <vt:lpstr>Times New Roman</vt:lpstr>
      <vt:lpstr>Office Theme</vt:lpstr>
      <vt:lpstr>PowerPoint Presentation</vt:lpstr>
      <vt:lpstr>Peer to Peer vs Client Based Servers.  Peer to Peer image transfer is only about 40% of the CSAM. </vt:lpstr>
      <vt:lpstr>PowerPoint Presentation</vt:lpstr>
      <vt:lpstr>PowerPoint Presentation</vt:lpstr>
      <vt:lpstr>Minors sharing explicit-images with other minors</vt:lpstr>
      <vt:lpstr>Child Sex Abuse Material</vt:lpstr>
      <vt:lpstr>PowerPoint Presentation</vt:lpstr>
      <vt:lpstr>PowerPoint Presentation</vt:lpstr>
      <vt:lpstr>Victims of CSAM often report feeling</vt:lpstr>
      <vt:lpstr>Commercial Sex Ads</vt:lpstr>
      <vt:lpstr>NCMEC https://www.missingkids.org/HOME</vt:lpstr>
      <vt:lpstr>PowerPoint Presentation</vt:lpstr>
    </vt:vector>
  </TitlesOfParts>
  <Company>Commonwealth Of Kentucky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Peer to Peer vs Client Based Servers.  Peer to Peer image transfer is only about 40% of the CSAM. </dc:title>
  <dc:creator>Lynn, Ricky J (DOCJT)</dc:creator>
  <cp:lastModifiedBy>Lynn, Ricky J (DOCJT)</cp:lastModifiedBy>
  <cp:revision>2</cp:revision>
  <dcterms:created xsi:type="dcterms:W3CDTF">2022-10-19T17:15:31Z</dcterms:created>
  <dcterms:modified xsi:type="dcterms:W3CDTF">2022-10-19T20:33:42Z</dcterms:modified>
</cp:coreProperties>
</file>