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0" r:id="rId3"/>
    <p:sldId id="275" r:id="rId4"/>
    <p:sldId id="273" r:id="rId5"/>
    <p:sldId id="276" r:id="rId6"/>
    <p:sldId id="269" r:id="rId7"/>
    <p:sldId id="274" r:id="rId8"/>
    <p:sldId id="259" r:id="rId9"/>
    <p:sldId id="260" r:id="rId10"/>
    <p:sldId id="282" r:id="rId11"/>
    <p:sldId id="263" r:id="rId12"/>
    <p:sldId id="262" r:id="rId13"/>
    <p:sldId id="281" r:id="rId14"/>
    <p:sldId id="278" r:id="rId15"/>
    <p:sldId id="279" r:id="rId16"/>
    <p:sldId id="283"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85" autoAdjust="0"/>
  </p:normalViewPr>
  <p:slideViewPr>
    <p:cSldViewPr snapToGrid="0" snapToObjects="1">
      <p:cViewPr varScale="1">
        <p:scale>
          <a:sx n="71" d="100"/>
          <a:sy n="71" d="100"/>
        </p:scale>
        <p:origin x="-10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Sex Trafficking </a:t>
            </a:r>
            <a:r>
              <a:rPr lang="en-US" dirty="0" smtClean="0"/>
              <a:t>Prevalence Estimate</a:t>
            </a:r>
            <a:endParaRPr lang="en-US" dirty="0"/>
          </a:p>
        </c:rich>
      </c:tx>
      <c:layout>
        <c:manualLayout>
          <c:xMode val="edge"/>
          <c:yMode val="edge"/>
          <c:x val="0.0498035581963736"/>
          <c:y val="0.0279911398124373"/>
        </c:manualLayout>
      </c:layout>
      <c:overlay val="0"/>
    </c:title>
    <c:autoTitleDeleted val="0"/>
    <c:plotArea>
      <c:layout>
        <c:manualLayout>
          <c:layoutTarget val="inner"/>
          <c:xMode val="edge"/>
          <c:yMode val="edge"/>
          <c:x val="0.0220256141137829"/>
          <c:y val="0.219422084147738"/>
          <c:w val="0.764568032970722"/>
          <c:h val="0.665282871806791"/>
        </c:manualLayout>
      </c:layout>
      <c:pieChart>
        <c:varyColors val="1"/>
        <c:ser>
          <c:idx val="0"/>
          <c:order val="0"/>
          <c:tx>
            <c:strRef>
              <c:f>Sheet1!$B$1</c:f>
              <c:strCache>
                <c:ptCount val="1"/>
                <c:pt idx="0">
                  <c:v>Sex Trafficking Prevalence</c:v>
                </c:pt>
              </c:strCache>
            </c:strRef>
          </c:tx>
          <c:dPt>
            <c:idx val="1"/>
            <c:bubble3D val="0"/>
            <c:explosion val="6"/>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Yes</c:v>
                </c:pt>
                <c:pt idx="1">
                  <c:v>No</c:v>
                </c:pt>
              </c:strCache>
            </c:strRef>
          </c:cat>
          <c:val>
            <c:numRef>
              <c:f>Sheet1!$B$2:$B$3</c:f>
              <c:numCache>
                <c:formatCode>General</c:formatCode>
                <c:ptCount val="2"/>
                <c:pt idx="0">
                  <c:v>56.0</c:v>
                </c:pt>
                <c:pt idx="1">
                  <c:v>83.0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45207161432807"/>
          <c:y val="0.776992164684879"/>
          <c:w val="0.152240560906228"/>
          <c:h val="0.14538682172328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Use of technology for the purpose of the sex trafficking?</a:t>
            </a:r>
            <a:endParaRPr lang="en-US" dirty="0"/>
          </a:p>
        </c:rich>
      </c:tx>
      <c:layout>
        <c:manualLayout>
          <c:xMode val="edge"/>
          <c:yMode val="edge"/>
          <c:x val="0.146308961900284"/>
          <c:y val="0.0"/>
        </c:manualLayout>
      </c:layout>
      <c:overlay val="0"/>
    </c:title>
    <c:autoTitleDeleted val="0"/>
    <c:plotArea>
      <c:layout>
        <c:manualLayout>
          <c:layoutTarget val="inner"/>
          <c:xMode val="edge"/>
          <c:yMode val="edge"/>
          <c:x val="0.0220256141137829"/>
          <c:y val="0.219422084147738"/>
          <c:w val="0.764568032970722"/>
          <c:h val="0.665282871806791"/>
        </c:manualLayout>
      </c:layout>
      <c:pieChart>
        <c:varyColors val="1"/>
        <c:ser>
          <c:idx val="0"/>
          <c:order val="0"/>
          <c:tx>
            <c:strRef>
              <c:f>Sheet1!$B$1</c:f>
              <c:strCache>
                <c:ptCount val="1"/>
                <c:pt idx="0">
                  <c:v>Sex Trafficking Prevalence</c:v>
                </c:pt>
              </c:strCache>
            </c:strRef>
          </c:tx>
          <c:dPt>
            <c:idx val="0"/>
            <c:bubble3D val="0"/>
            <c:explosion val="13"/>
          </c:dPt>
          <c:dLbls>
            <c:dLbl>
              <c:idx val="0"/>
              <c:layout>
                <c:manualLayout>
                  <c:x val="-0.0906364064374706"/>
                  <c:y val="-0.114882967828646"/>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Yes</c:v>
                </c:pt>
                <c:pt idx="1">
                  <c:v>No</c:v>
                </c:pt>
              </c:strCache>
            </c:strRef>
          </c:cat>
          <c:val>
            <c:numRef>
              <c:f>Sheet1!$B$2:$B$3</c:f>
              <c:numCache>
                <c:formatCode>General</c:formatCode>
                <c:ptCount val="2"/>
                <c:pt idx="0">
                  <c:v>38.0</c:v>
                </c:pt>
                <c:pt idx="1">
                  <c:v>16.0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64753168605602"/>
          <c:y val="0.781979676869641"/>
          <c:w val="0.156287864727563"/>
          <c:h val="0.14538682172328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Column1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To recruit you to trade sex</c:v>
                </c:pt>
                <c:pt idx="1">
                  <c:v>As a tool in a sex trading situation</c:v>
                </c:pt>
                <c:pt idx="2">
                  <c:v>To keep you in a sex trading situation</c:v>
                </c:pt>
                <c:pt idx="3">
                  <c:v>To help you get out of a sex trading situation</c:v>
                </c:pt>
              </c:strCache>
            </c:strRef>
          </c:cat>
          <c:val>
            <c:numRef>
              <c:f>Sheet1!$B$2:$B$5</c:f>
              <c:numCache>
                <c:formatCode>General</c:formatCode>
                <c:ptCount val="4"/>
                <c:pt idx="0">
                  <c:v>25.0</c:v>
                </c:pt>
                <c:pt idx="1">
                  <c:v>20.0</c:v>
                </c:pt>
                <c:pt idx="2">
                  <c:v>8.0</c:v>
                </c:pt>
                <c:pt idx="3">
                  <c:v>7.0</c:v>
                </c:pt>
              </c:numCache>
            </c:numRef>
          </c:val>
        </c:ser>
        <c:dLbls>
          <c:showLegendKey val="0"/>
          <c:showVal val="1"/>
          <c:showCatName val="0"/>
          <c:showSerName val="0"/>
          <c:showPercent val="0"/>
          <c:showBubbleSize val="0"/>
        </c:dLbls>
        <c:gapWidth val="75"/>
        <c:axId val="2127424728"/>
        <c:axId val="2127432728"/>
      </c:barChart>
      <c:catAx>
        <c:axId val="2127424728"/>
        <c:scaling>
          <c:orientation val="minMax"/>
        </c:scaling>
        <c:delete val="0"/>
        <c:axPos val="l"/>
        <c:numFmt formatCode="General" sourceLinked="0"/>
        <c:majorTickMark val="none"/>
        <c:minorTickMark val="none"/>
        <c:tickLblPos val="nextTo"/>
        <c:crossAx val="2127432728"/>
        <c:crosses val="autoZero"/>
        <c:auto val="1"/>
        <c:lblAlgn val="ctr"/>
        <c:lblOffset val="100"/>
        <c:noMultiLvlLbl val="0"/>
      </c:catAx>
      <c:valAx>
        <c:axId val="2127432728"/>
        <c:scaling>
          <c:orientation val="minMax"/>
        </c:scaling>
        <c:delete val="0"/>
        <c:axPos val="b"/>
        <c:numFmt formatCode="General" sourceLinked="1"/>
        <c:majorTickMark val="none"/>
        <c:minorTickMark val="none"/>
        <c:tickLblPos val="nextTo"/>
        <c:crossAx val="21274247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491D1-36F3-334F-87CC-3DB13444E4DA}"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4D94C614-F423-A747-83CD-1E3D71B9C9F5}">
      <dgm:prSet custT="1"/>
      <dgm:spPr/>
      <dgm:t>
        <a:bodyPr/>
        <a:lstStyle/>
        <a:p>
          <a:pPr rtl="0"/>
          <a:r>
            <a:rPr lang="en-US" sz="2400" dirty="0" smtClean="0"/>
            <a:t>The youth participants</a:t>
          </a:r>
          <a:endParaRPr lang="en-US" sz="2400" dirty="0"/>
        </a:p>
      </dgm:t>
    </dgm:pt>
    <dgm:pt modelId="{57A52DFA-29D0-E74C-9410-970CC4920BEC}" type="parTrans" cxnId="{007980BB-BA2E-ED4C-8210-4131928243F5}">
      <dgm:prSet/>
      <dgm:spPr/>
      <dgm:t>
        <a:bodyPr/>
        <a:lstStyle/>
        <a:p>
          <a:endParaRPr lang="en-US"/>
        </a:p>
      </dgm:t>
    </dgm:pt>
    <dgm:pt modelId="{05732578-8E75-FF4C-9BEF-7E0D2B03E722}" type="sibTrans" cxnId="{007980BB-BA2E-ED4C-8210-4131928243F5}">
      <dgm:prSet/>
      <dgm:spPr/>
      <dgm:t>
        <a:bodyPr/>
        <a:lstStyle/>
        <a:p>
          <a:endParaRPr lang="en-US"/>
        </a:p>
      </dgm:t>
    </dgm:pt>
    <dgm:pt modelId="{0AD4E193-2B77-A643-B8D9-8755AA3EF6FB}">
      <dgm:prSet/>
      <dgm:spPr/>
      <dgm:t>
        <a:bodyPr/>
        <a:lstStyle/>
        <a:p>
          <a:pPr rtl="0"/>
          <a:r>
            <a:rPr lang="en-US" dirty="0" smtClean="0"/>
            <a:t>Dr. Maurice </a:t>
          </a:r>
          <a:r>
            <a:rPr lang="en-US" dirty="0" err="1" smtClean="0"/>
            <a:t>Gattis</a:t>
          </a:r>
          <a:r>
            <a:rPr lang="en-US" dirty="0" smtClean="0"/>
            <a:t>, MSSW, PhD</a:t>
          </a:r>
        </a:p>
        <a:p>
          <a:pPr rtl="0"/>
          <a:r>
            <a:rPr lang="en-US" dirty="0" smtClean="0"/>
            <a:t>Rebecca Ghent, MSSW</a:t>
          </a:r>
        </a:p>
        <a:p>
          <a:pPr rtl="0"/>
          <a:r>
            <a:rPr lang="en-US" dirty="0" smtClean="0"/>
            <a:t>Rebecca </a:t>
          </a:r>
          <a:r>
            <a:rPr lang="en-US" dirty="0" err="1" smtClean="0"/>
            <a:t>Goggin</a:t>
          </a:r>
          <a:r>
            <a:rPr lang="en-US" dirty="0" smtClean="0"/>
            <a:t>, BSW</a:t>
          </a:r>
        </a:p>
        <a:p>
          <a:pPr rtl="0"/>
          <a:r>
            <a:rPr lang="en-US" dirty="0" smtClean="0"/>
            <a:t> Laura M. Frey, Ph.D., LMFT</a:t>
          </a:r>
        </a:p>
        <a:p>
          <a:pPr rtl="0"/>
          <a:r>
            <a:rPr lang="en-US" dirty="0" smtClean="0"/>
            <a:t>Dominique Roe-</a:t>
          </a:r>
          <a:r>
            <a:rPr lang="en-US" dirty="0" err="1" smtClean="0"/>
            <a:t>Sepowitz</a:t>
          </a:r>
          <a:r>
            <a:rPr lang="en-US" dirty="0" smtClean="0"/>
            <a:t>, MSW, Ph.D.</a:t>
          </a:r>
          <a:endParaRPr lang="en-US" dirty="0"/>
        </a:p>
      </dgm:t>
    </dgm:pt>
    <dgm:pt modelId="{11991205-AA9C-4844-BFB0-AD03C2D105C4}" type="parTrans" cxnId="{49525CB2-F5BF-F040-AE01-FF413AC3216E}">
      <dgm:prSet/>
      <dgm:spPr/>
      <dgm:t>
        <a:bodyPr/>
        <a:lstStyle/>
        <a:p>
          <a:endParaRPr lang="en-US"/>
        </a:p>
      </dgm:t>
    </dgm:pt>
    <dgm:pt modelId="{10705AB5-1692-434A-9389-1ADF6AE05E23}" type="sibTrans" cxnId="{49525CB2-F5BF-F040-AE01-FF413AC3216E}">
      <dgm:prSet/>
      <dgm:spPr/>
      <dgm:t>
        <a:bodyPr/>
        <a:lstStyle/>
        <a:p>
          <a:endParaRPr lang="en-US"/>
        </a:p>
      </dgm:t>
    </dgm:pt>
    <dgm:pt modelId="{2DB3D2D7-57DB-0C49-803E-2E8D094EB7B4}">
      <dgm:prSet/>
      <dgm:spPr/>
      <dgm:t>
        <a:bodyPr/>
        <a:lstStyle/>
        <a:p>
          <a:pPr rtl="0"/>
          <a:r>
            <a:rPr lang="en-US" dirty="0" smtClean="0"/>
            <a:t>YMCA Safe Place Services</a:t>
          </a:r>
        </a:p>
        <a:p>
          <a:pPr rtl="0"/>
          <a:r>
            <a:rPr lang="en-US" dirty="0" smtClean="0"/>
            <a:t> </a:t>
          </a:r>
          <a:r>
            <a:rPr lang="en-US" dirty="0" err="1" smtClean="0"/>
            <a:t>Taylrd</a:t>
          </a:r>
          <a:endParaRPr lang="en-US" dirty="0" smtClean="0"/>
        </a:p>
        <a:p>
          <a:pPr rtl="0"/>
          <a:r>
            <a:rPr lang="en-US" dirty="0" smtClean="0"/>
            <a:t>Home of the Innocents</a:t>
          </a:r>
        </a:p>
        <a:p>
          <a:pPr rtl="0"/>
          <a:r>
            <a:rPr lang="en-US" dirty="0" smtClean="0"/>
            <a:t>Haven House</a:t>
          </a:r>
        </a:p>
        <a:p>
          <a:pPr rtl="0"/>
          <a:r>
            <a:rPr lang="en-US" dirty="0" smtClean="0"/>
            <a:t> Clark County Youth Shelter</a:t>
          </a:r>
        </a:p>
        <a:p>
          <a:pPr rtl="0"/>
          <a:r>
            <a:rPr lang="en-US" dirty="0" smtClean="0"/>
            <a:t> Floyd County Youth Services</a:t>
          </a:r>
        </a:p>
        <a:p>
          <a:pPr rtl="0"/>
          <a:r>
            <a:rPr lang="en-US" dirty="0" smtClean="0"/>
            <a:t> Kristy Love Foundation</a:t>
          </a:r>
        </a:p>
        <a:p>
          <a:pPr rtl="0"/>
          <a:r>
            <a:rPr lang="en-US" dirty="0" smtClean="0"/>
            <a:t> Center for Women and Families</a:t>
          </a:r>
          <a:endParaRPr lang="en-US" dirty="0"/>
        </a:p>
      </dgm:t>
    </dgm:pt>
    <dgm:pt modelId="{ABA94538-F273-B846-BF06-2CEF18C97710}" type="parTrans" cxnId="{7AF929E0-5151-F746-8245-5954C4B98664}">
      <dgm:prSet/>
      <dgm:spPr/>
      <dgm:t>
        <a:bodyPr/>
        <a:lstStyle/>
        <a:p>
          <a:endParaRPr lang="en-US"/>
        </a:p>
      </dgm:t>
    </dgm:pt>
    <dgm:pt modelId="{B050BB84-6A5D-DC44-AB39-BDBD8A795253}" type="sibTrans" cxnId="{7AF929E0-5151-F746-8245-5954C4B98664}">
      <dgm:prSet/>
      <dgm:spPr/>
      <dgm:t>
        <a:bodyPr/>
        <a:lstStyle/>
        <a:p>
          <a:endParaRPr lang="en-US"/>
        </a:p>
      </dgm:t>
    </dgm:pt>
    <dgm:pt modelId="{6727D36E-1051-7F40-AD76-380CC4E0705E}">
      <dgm:prSet/>
      <dgm:spPr/>
      <dgm:t>
        <a:bodyPr/>
        <a:lstStyle/>
        <a:p>
          <a:pPr rtl="0"/>
          <a:r>
            <a:rPr lang="en-US" smtClean="0"/>
            <a:t>This study was funded by the University of Louisville Kent School of Social Work, in partnership with the Arizona State University Office of Sex Trafficking Intervention Research and The McCain Institute for International Leadership.</a:t>
          </a:r>
          <a:endParaRPr lang="en-US"/>
        </a:p>
      </dgm:t>
    </dgm:pt>
    <dgm:pt modelId="{BE979896-42FB-BA41-AFDE-5BAA84A3B471}" type="parTrans" cxnId="{2FE7F25A-E64F-6B47-8CA9-44FB9C2AEA36}">
      <dgm:prSet/>
      <dgm:spPr/>
      <dgm:t>
        <a:bodyPr/>
        <a:lstStyle/>
        <a:p>
          <a:endParaRPr lang="en-US"/>
        </a:p>
      </dgm:t>
    </dgm:pt>
    <dgm:pt modelId="{C9556B9B-9677-3343-93A5-792CF812C32F}" type="sibTrans" cxnId="{2FE7F25A-E64F-6B47-8CA9-44FB9C2AEA36}">
      <dgm:prSet/>
      <dgm:spPr/>
      <dgm:t>
        <a:bodyPr/>
        <a:lstStyle/>
        <a:p>
          <a:endParaRPr lang="en-US"/>
        </a:p>
      </dgm:t>
    </dgm:pt>
    <dgm:pt modelId="{CE4BBCA6-DC76-254F-826D-D3D747C97584}" type="pres">
      <dgm:prSet presAssocID="{889491D1-36F3-334F-87CC-3DB13444E4DA}" presName="Name0" presStyleCnt="0">
        <dgm:presLayoutVars>
          <dgm:chPref val="1"/>
          <dgm:dir/>
          <dgm:animOne val="branch"/>
          <dgm:animLvl val="lvl"/>
          <dgm:resizeHandles/>
        </dgm:presLayoutVars>
      </dgm:prSet>
      <dgm:spPr/>
      <dgm:t>
        <a:bodyPr/>
        <a:lstStyle/>
        <a:p>
          <a:endParaRPr lang="en-US"/>
        </a:p>
      </dgm:t>
    </dgm:pt>
    <dgm:pt modelId="{2C948401-DD61-F94F-BD5A-980E4E845CD7}" type="pres">
      <dgm:prSet presAssocID="{4D94C614-F423-A747-83CD-1E3D71B9C9F5}" presName="vertOne" presStyleCnt="0"/>
      <dgm:spPr/>
    </dgm:pt>
    <dgm:pt modelId="{36870124-04D5-3D4B-8921-F7C3680B2621}" type="pres">
      <dgm:prSet presAssocID="{4D94C614-F423-A747-83CD-1E3D71B9C9F5}" presName="txOne" presStyleLbl="node0" presStyleIdx="0" presStyleCnt="4">
        <dgm:presLayoutVars>
          <dgm:chPref val="3"/>
        </dgm:presLayoutVars>
      </dgm:prSet>
      <dgm:spPr/>
      <dgm:t>
        <a:bodyPr/>
        <a:lstStyle/>
        <a:p>
          <a:endParaRPr lang="en-US"/>
        </a:p>
      </dgm:t>
    </dgm:pt>
    <dgm:pt modelId="{17F1FB74-2931-A843-BA89-F724FB8F7926}" type="pres">
      <dgm:prSet presAssocID="{4D94C614-F423-A747-83CD-1E3D71B9C9F5}" presName="horzOne" presStyleCnt="0"/>
      <dgm:spPr/>
    </dgm:pt>
    <dgm:pt modelId="{C653729A-9F27-124E-BB62-119A2CCC1BED}" type="pres">
      <dgm:prSet presAssocID="{05732578-8E75-FF4C-9BEF-7E0D2B03E722}" presName="sibSpaceOne" presStyleCnt="0"/>
      <dgm:spPr/>
    </dgm:pt>
    <dgm:pt modelId="{129D279F-DAFF-404B-BCEC-6A1B6DEF9AFB}" type="pres">
      <dgm:prSet presAssocID="{0AD4E193-2B77-A643-B8D9-8755AA3EF6FB}" presName="vertOne" presStyleCnt="0"/>
      <dgm:spPr/>
    </dgm:pt>
    <dgm:pt modelId="{FB1BC543-7596-F648-B4E1-5F25CDB05619}" type="pres">
      <dgm:prSet presAssocID="{0AD4E193-2B77-A643-B8D9-8755AA3EF6FB}" presName="txOne" presStyleLbl="node0" presStyleIdx="1" presStyleCnt="4">
        <dgm:presLayoutVars>
          <dgm:chPref val="3"/>
        </dgm:presLayoutVars>
      </dgm:prSet>
      <dgm:spPr/>
      <dgm:t>
        <a:bodyPr/>
        <a:lstStyle/>
        <a:p>
          <a:endParaRPr lang="en-US"/>
        </a:p>
      </dgm:t>
    </dgm:pt>
    <dgm:pt modelId="{AF87922C-D8EB-8949-B28A-E7BC5385C28E}" type="pres">
      <dgm:prSet presAssocID="{0AD4E193-2B77-A643-B8D9-8755AA3EF6FB}" presName="horzOne" presStyleCnt="0"/>
      <dgm:spPr/>
    </dgm:pt>
    <dgm:pt modelId="{77D7473E-55A8-C34B-9AED-6A28F2ADE380}" type="pres">
      <dgm:prSet presAssocID="{10705AB5-1692-434A-9389-1ADF6AE05E23}" presName="sibSpaceOne" presStyleCnt="0"/>
      <dgm:spPr/>
    </dgm:pt>
    <dgm:pt modelId="{F0163AC3-31A9-6E42-8E19-D8F0345FF8BA}" type="pres">
      <dgm:prSet presAssocID="{2DB3D2D7-57DB-0C49-803E-2E8D094EB7B4}" presName="vertOne" presStyleCnt="0"/>
      <dgm:spPr/>
    </dgm:pt>
    <dgm:pt modelId="{9B466EB6-9A1E-5046-B46B-6563A20F3588}" type="pres">
      <dgm:prSet presAssocID="{2DB3D2D7-57DB-0C49-803E-2E8D094EB7B4}" presName="txOne" presStyleLbl="node0" presStyleIdx="2" presStyleCnt="4">
        <dgm:presLayoutVars>
          <dgm:chPref val="3"/>
        </dgm:presLayoutVars>
      </dgm:prSet>
      <dgm:spPr/>
      <dgm:t>
        <a:bodyPr/>
        <a:lstStyle/>
        <a:p>
          <a:endParaRPr lang="en-US"/>
        </a:p>
      </dgm:t>
    </dgm:pt>
    <dgm:pt modelId="{7027D91B-8FA2-D147-9801-8BC86E841CDC}" type="pres">
      <dgm:prSet presAssocID="{2DB3D2D7-57DB-0C49-803E-2E8D094EB7B4}" presName="horzOne" presStyleCnt="0"/>
      <dgm:spPr/>
    </dgm:pt>
    <dgm:pt modelId="{2789EA5F-0CA0-C748-B7A0-153500676873}" type="pres">
      <dgm:prSet presAssocID="{B050BB84-6A5D-DC44-AB39-BDBD8A795253}" presName="sibSpaceOne" presStyleCnt="0"/>
      <dgm:spPr/>
    </dgm:pt>
    <dgm:pt modelId="{FF0B4E2A-05ED-7E4A-B551-C4192D7C15AA}" type="pres">
      <dgm:prSet presAssocID="{6727D36E-1051-7F40-AD76-380CC4E0705E}" presName="vertOne" presStyleCnt="0"/>
      <dgm:spPr/>
    </dgm:pt>
    <dgm:pt modelId="{11768FA7-8907-8F4C-AE3C-0FD9DD9B88C6}" type="pres">
      <dgm:prSet presAssocID="{6727D36E-1051-7F40-AD76-380CC4E0705E}" presName="txOne" presStyleLbl="node0" presStyleIdx="3" presStyleCnt="4">
        <dgm:presLayoutVars>
          <dgm:chPref val="3"/>
        </dgm:presLayoutVars>
      </dgm:prSet>
      <dgm:spPr/>
      <dgm:t>
        <a:bodyPr/>
        <a:lstStyle/>
        <a:p>
          <a:endParaRPr lang="en-US"/>
        </a:p>
      </dgm:t>
    </dgm:pt>
    <dgm:pt modelId="{224FD550-BBA5-564C-99B5-0690FD235BBC}" type="pres">
      <dgm:prSet presAssocID="{6727D36E-1051-7F40-AD76-380CC4E0705E}" presName="horzOne" presStyleCnt="0"/>
      <dgm:spPr/>
    </dgm:pt>
  </dgm:ptLst>
  <dgm:cxnLst>
    <dgm:cxn modelId="{F0DC594C-1059-A640-9A3B-1406F0F98E29}" type="presOf" srcId="{889491D1-36F3-334F-87CC-3DB13444E4DA}" destId="{CE4BBCA6-DC76-254F-826D-D3D747C97584}" srcOrd="0" destOrd="0" presId="urn:microsoft.com/office/officeart/2005/8/layout/hierarchy4"/>
    <dgm:cxn modelId="{97723F7E-1591-AF4F-8962-CB52FC7C837A}" type="presOf" srcId="{4D94C614-F423-A747-83CD-1E3D71B9C9F5}" destId="{36870124-04D5-3D4B-8921-F7C3680B2621}" srcOrd="0" destOrd="0" presId="urn:microsoft.com/office/officeart/2005/8/layout/hierarchy4"/>
    <dgm:cxn modelId="{A36C6AA2-560B-4B45-B03E-B05BDE5BDCBF}" type="presOf" srcId="{6727D36E-1051-7F40-AD76-380CC4E0705E}" destId="{11768FA7-8907-8F4C-AE3C-0FD9DD9B88C6}" srcOrd="0" destOrd="0" presId="urn:microsoft.com/office/officeart/2005/8/layout/hierarchy4"/>
    <dgm:cxn modelId="{2FE7F25A-E64F-6B47-8CA9-44FB9C2AEA36}" srcId="{889491D1-36F3-334F-87CC-3DB13444E4DA}" destId="{6727D36E-1051-7F40-AD76-380CC4E0705E}" srcOrd="3" destOrd="0" parTransId="{BE979896-42FB-BA41-AFDE-5BAA84A3B471}" sibTransId="{C9556B9B-9677-3343-93A5-792CF812C32F}"/>
    <dgm:cxn modelId="{007980BB-BA2E-ED4C-8210-4131928243F5}" srcId="{889491D1-36F3-334F-87CC-3DB13444E4DA}" destId="{4D94C614-F423-A747-83CD-1E3D71B9C9F5}" srcOrd="0" destOrd="0" parTransId="{57A52DFA-29D0-E74C-9410-970CC4920BEC}" sibTransId="{05732578-8E75-FF4C-9BEF-7E0D2B03E722}"/>
    <dgm:cxn modelId="{7AF929E0-5151-F746-8245-5954C4B98664}" srcId="{889491D1-36F3-334F-87CC-3DB13444E4DA}" destId="{2DB3D2D7-57DB-0C49-803E-2E8D094EB7B4}" srcOrd="2" destOrd="0" parTransId="{ABA94538-F273-B846-BF06-2CEF18C97710}" sibTransId="{B050BB84-6A5D-DC44-AB39-BDBD8A795253}"/>
    <dgm:cxn modelId="{6B709892-65F8-E441-BE81-6FB97758F8B3}" type="presOf" srcId="{0AD4E193-2B77-A643-B8D9-8755AA3EF6FB}" destId="{FB1BC543-7596-F648-B4E1-5F25CDB05619}" srcOrd="0" destOrd="0" presId="urn:microsoft.com/office/officeart/2005/8/layout/hierarchy4"/>
    <dgm:cxn modelId="{49525CB2-F5BF-F040-AE01-FF413AC3216E}" srcId="{889491D1-36F3-334F-87CC-3DB13444E4DA}" destId="{0AD4E193-2B77-A643-B8D9-8755AA3EF6FB}" srcOrd="1" destOrd="0" parTransId="{11991205-AA9C-4844-BFB0-AD03C2D105C4}" sibTransId="{10705AB5-1692-434A-9389-1ADF6AE05E23}"/>
    <dgm:cxn modelId="{F4782655-FAFA-6C4E-831B-02CEDF50F08E}" type="presOf" srcId="{2DB3D2D7-57DB-0C49-803E-2E8D094EB7B4}" destId="{9B466EB6-9A1E-5046-B46B-6563A20F3588}" srcOrd="0" destOrd="0" presId="urn:microsoft.com/office/officeart/2005/8/layout/hierarchy4"/>
    <dgm:cxn modelId="{C466657B-59E5-4941-8C09-ECCFC80B477B}" type="presParOf" srcId="{CE4BBCA6-DC76-254F-826D-D3D747C97584}" destId="{2C948401-DD61-F94F-BD5A-980E4E845CD7}" srcOrd="0" destOrd="0" presId="urn:microsoft.com/office/officeart/2005/8/layout/hierarchy4"/>
    <dgm:cxn modelId="{878955F6-CC39-934A-96CD-DFAEFD6E1104}" type="presParOf" srcId="{2C948401-DD61-F94F-BD5A-980E4E845CD7}" destId="{36870124-04D5-3D4B-8921-F7C3680B2621}" srcOrd="0" destOrd="0" presId="urn:microsoft.com/office/officeart/2005/8/layout/hierarchy4"/>
    <dgm:cxn modelId="{09E566CE-0DCA-864A-93D8-C282E84FE0D1}" type="presParOf" srcId="{2C948401-DD61-F94F-BD5A-980E4E845CD7}" destId="{17F1FB74-2931-A843-BA89-F724FB8F7926}" srcOrd="1" destOrd="0" presId="urn:microsoft.com/office/officeart/2005/8/layout/hierarchy4"/>
    <dgm:cxn modelId="{90CF8E78-8F45-C043-87A4-9AC2DD9CABC0}" type="presParOf" srcId="{CE4BBCA6-DC76-254F-826D-D3D747C97584}" destId="{C653729A-9F27-124E-BB62-119A2CCC1BED}" srcOrd="1" destOrd="0" presId="urn:microsoft.com/office/officeart/2005/8/layout/hierarchy4"/>
    <dgm:cxn modelId="{71601070-BDC6-124E-9DEF-3F34C800CDCC}" type="presParOf" srcId="{CE4BBCA6-DC76-254F-826D-D3D747C97584}" destId="{129D279F-DAFF-404B-BCEC-6A1B6DEF9AFB}" srcOrd="2" destOrd="0" presId="urn:microsoft.com/office/officeart/2005/8/layout/hierarchy4"/>
    <dgm:cxn modelId="{042F3FA1-361B-9843-9CED-3020DB8B0FE0}" type="presParOf" srcId="{129D279F-DAFF-404B-BCEC-6A1B6DEF9AFB}" destId="{FB1BC543-7596-F648-B4E1-5F25CDB05619}" srcOrd="0" destOrd="0" presId="urn:microsoft.com/office/officeart/2005/8/layout/hierarchy4"/>
    <dgm:cxn modelId="{E1E1C636-5F73-8E4F-A200-1E300A5B69D1}" type="presParOf" srcId="{129D279F-DAFF-404B-BCEC-6A1B6DEF9AFB}" destId="{AF87922C-D8EB-8949-B28A-E7BC5385C28E}" srcOrd="1" destOrd="0" presId="urn:microsoft.com/office/officeart/2005/8/layout/hierarchy4"/>
    <dgm:cxn modelId="{5E46433E-15B4-1D46-9B98-8D1899AFC0AA}" type="presParOf" srcId="{CE4BBCA6-DC76-254F-826D-D3D747C97584}" destId="{77D7473E-55A8-C34B-9AED-6A28F2ADE380}" srcOrd="3" destOrd="0" presId="urn:microsoft.com/office/officeart/2005/8/layout/hierarchy4"/>
    <dgm:cxn modelId="{5B0547CB-C9C3-2A49-B0B5-53E89F032335}" type="presParOf" srcId="{CE4BBCA6-DC76-254F-826D-D3D747C97584}" destId="{F0163AC3-31A9-6E42-8E19-D8F0345FF8BA}" srcOrd="4" destOrd="0" presId="urn:microsoft.com/office/officeart/2005/8/layout/hierarchy4"/>
    <dgm:cxn modelId="{6CDDAF8B-A1AB-3E45-91E8-DD7BFCE2C4D8}" type="presParOf" srcId="{F0163AC3-31A9-6E42-8E19-D8F0345FF8BA}" destId="{9B466EB6-9A1E-5046-B46B-6563A20F3588}" srcOrd="0" destOrd="0" presId="urn:microsoft.com/office/officeart/2005/8/layout/hierarchy4"/>
    <dgm:cxn modelId="{E94ADD40-CE79-C349-B1F1-03F4116AB131}" type="presParOf" srcId="{F0163AC3-31A9-6E42-8E19-D8F0345FF8BA}" destId="{7027D91B-8FA2-D147-9801-8BC86E841CDC}" srcOrd="1" destOrd="0" presId="urn:microsoft.com/office/officeart/2005/8/layout/hierarchy4"/>
    <dgm:cxn modelId="{7EC99745-1841-A143-AB6C-61D76BD492EC}" type="presParOf" srcId="{CE4BBCA6-DC76-254F-826D-D3D747C97584}" destId="{2789EA5F-0CA0-C748-B7A0-153500676873}" srcOrd="5" destOrd="0" presId="urn:microsoft.com/office/officeart/2005/8/layout/hierarchy4"/>
    <dgm:cxn modelId="{146B7029-A74D-B24F-82F6-B60996CB2B51}" type="presParOf" srcId="{CE4BBCA6-DC76-254F-826D-D3D747C97584}" destId="{FF0B4E2A-05ED-7E4A-B551-C4192D7C15AA}" srcOrd="6" destOrd="0" presId="urn:microsoft.com/office/officeart/2005/8/layout/hierarchy4"/>
    <dgm:cxn modelId="{578C8351-513C-2F43-A25D-DDB10325E405}" type="presParOf" srcId="{FF0B4E2A-05ED-7E4A-B551-C4192D7C15AA}" destId="{11768FA7-8907-8F4C-AE3C-0FD9DD9B88C6}" srcOrd="0" destOrd="0" presId="urn:microsoft.com/office/officeart/2005/8/layout/hierarchy4"/>
    <dgm:cxn modelId="{BCF79281-9936-2845-BB6C-818295B9E01A}" type="presParOf" srcId="{FF0B4E2A-05ED-7E4A-B551-C4192D7C15AA}" destId="{224FD550-BBA5-564C-99B5-0690FD235BB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93121A-B17F-6A42-A6EF-426357254775}" type="doc">
      <dgm:prSet loTypeId="urn:microsoft.com/office/officeart/2009/3/layout/FramedTextPicture" loCatId="" qsTypeId="urn:microsoft.com/office/officeart/2005/8/quickstyle/simple4" qsCatId="simple" csTypeId="urn:microsoft.com/office/officeart/2005/8/colors/accent1_2" csCatId="accent1" phldr="1"/>
      <dgm:spPr/>
      <dgm:t>
        <a:bodyPr/>
        <a:lstStyle/>
        <a:p>
          <a:endParaRPr lang="en-US"/>
        </a:p>
      </dgm:t>
    </dgm:pt>
    <dgm:pt modelId="{87DDF839-3CDB-8D44-9AC6-B49E306E9ACB}">
      <dgm:prSet/>
      <dgm:spPr/>
      <dgm:t>
        <a:bodyPr/>
        <a:lstStyle/>
        <a:p>
          <a:pPr rtl="0"/>
          <a:r>
            <a:rPr lang="en-US" smtClean="0"/>
            <a:t>The purpose of this study is to understand the scope and complexity of sex trafficking among youth experiencing homelessness in Louisville, Kentucky and Southern Indiana. </a:t>
          </a:r>
          <a:endParaRPr lang="en-US"/>
        </a:p>
      </dgm:t>
    </dgm:pt>
    <dgm:pt modelId="{5156F609-BB43-8A49-828B-3001BD5C4413}" type="parTrans" cxnId="{FB19B723-C9D1-B349-BEDB-FF224D7871B0}">
      <dgm:prSet/>
      <dgm:spPr/>
      <dgm:t>
        <a:bodyPr/>
        <a:lstStyle/>
        <a:p>
          <a:endParaRPr lang="en-US"/>
        </a:p>
      </dgm:t>
    </dgm:pt>
    <dgm:pt modelId="{504F7760-6E18-AE40-A748-FC39158B403F}" type="sibTrans" cxnId="{FB19B723-C9D1-B349-BEDB-FF224D7871B0}">
      <dgm:prSet/>
      <dgm:spPr/>
      <dgm:t>
        <a:bodyPr/>
        <a:lstStyle/>
        <a:p>
          <a:endParaRPr lang="en-US"/>
        </a:p>
      </dgm:t>
    </dgm:pt>
    <dgm:pt modelId="{EF00E62D-B6F8-614E-A5D8-0AEBA075EC72}" type="pres">
      <dgm:prSet presAssocID="{4D93121A-B17F-6A42-A6EF-426357254775}" presName="Name0" presStyleCnt="0">
        <dgm:presLayoutVars>
          <dgm:chMax/>
          <dgm:chPref/>
          <dgm:dir/>
        </dgm:presLayoutVars>
      </dgm:prSet>
      <dgm:spPr/>
      <dgm:t>
        <a:bodyPr/>
        <a:lstStyle/>
        <a:p>
          <a:endParaRPr lang="en-US"/>
        </a:p>
      </dgm:t>
    </dgm:pt>
    <dgm:pt modelId="{3111EEE3-E3D1-9946-830A-F4591B6D2689}" type="pres">
      <dgm:prSet presAssocID="{87DDF839-3CDB-8D44-9AC6-B49E306E9ACB}" presName="composite" presStyleCnt="0">
        <dgm:presLayoutVars>
          <dgm:chMax/>
          <dgm:chPref/>
        </dgm:presLayoutVars>
      </dgm:prSet>
      <dgm:spPr/>
    </dgm:pt>
    <dgm:pt modelId="{0DF5A9D6-21EE-1E4B-B398-583149215C0B}" type="pres">
      <dgm:prSet presAssocID="{87DDF839-3CDB-8D44-9AC6-B49E306E9ACB}"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160575FF-3138-FF40-BDBF-6E3746580CE6}" type="pres">
      <dgm:prSet presAssocID="{87DDF839-3CDB-8D44-9AC6-B49E306E9ACB}" presName="ParentText" presStyleLbl="revTx" presStyleIdx="0" presStyleCnt="1">
        <dgm:presLayoutVars>
          <dgm:chMax val="0"/>
          <dgm:chPref val="0"/>
          <dgm:bulletEnabled val="1"/>
        </dgm:presLayoutVars>
      </dgm:prSet>
      <dgm:spPr/>
      <dgm:t>
        <a:bodyPr/>
        <a:lstStyle/>
        <a:p>
          <a:endParaRPr lang="en-US"/>
        </a:p>
      </dgm:t>
    </dgm:pt>
    <dgm:pt modelId="{4251A4B9-9D13-3940-8A72-41A1344F3B72}" type="pres">
      <dgm:prSet presAssocID="{87DDF839-3CDB-8D44-9AC6-B49E306E9ACB}" presName="tlFrame" presStyleLbl="node1" presStyleIdx="0" presStyleCnt="4"/>
      <dgm:spPr/>
    </dgm:pt>
    <dgm:pt modelId="{0F21C67E-D64B-9A47-B899-3F7781CEDF9B}" type="pres">
      <dgm:prSet presAssocID="{87DDF839-3CDB-8D44-9AC6-B49E306E9ACB}" presName="trFrame" presStyleLbl="node1" presStyleIdx="1" presStyleCnt="4"/>
      <dgm:spPr/>
    </dgm:pt>
    <dgm:pt modelId="{1A53324B-0C82-EF47-AED0-C707BAB932B1}" type="pres">
      <dgm:prSet presAssocID="{87DDF839-3CDB-8D44-9AC6-B49E306E9ACB}" presName="blFrame" presStyleLbl="node1" presStyleIdx="2" presStyleCnt="4"/>
      <dgm:spPr/>
    </dgm:pt>
    <dgm:pt modelId="{538540CB-DCF3-684C-91BE-DE0108A88331}" type="pres">
      <dgm:prSet presAssocID="{87DDF839-3CDB-8D44-9AC6-B49E306E9ACB}" presName="brFrame" presStyleLbl="node1" presStyleIdx="3" presStyleCnt="4"/>
      <dgm:spPr/>
    </dgm:pt>
  </dgm:ptLst>
  <dgm:cxnLst>
    <dgm:cxn modelId="{FB19B723-C9D1-B349-BEDB-FF224D7871B0}" srcId="{4D93121A-B17F-6A42-A6EF-426357254775}" destId="{87DDF839-3CDB-8D44-9AC6-B49E306E9ACB}" srcOrd="0" destOrd="0" parTransId="{5156F609-BB43-8A49-828B-3001BD5C4413}" sibTransId="{504F7760-6E18-AE40-A748-FC39158B403F}"/>
    <dgm:cxn modelId="{2DCD73B6-86C3-1147-AED4-636D52907DEA}" type="presOf" srcId="{4D93121A-B17F-6A42-A6EF-426357254775}" destId="{EF00E62D-B6F8-614E-A5D8-0AEBA075EC72}" srcOrd="0" destOrd="0" presId="urn:microsoft.com/office/officeart/2009/3/layout/FramedTextPicture"/>
    <dgm:cxn modelId="{9B8BF227-F304-7C4C-8A17-E6DBD83D3B97}" type="presOf" srcId="{87DDF839-3CDB-8D44-9AC6-B49E306E9ACB}" destId="{160575FF-3138-FF40-BDBF-6E3746580CE6}" srcOrd="0" destOrd="0" presId="urn:microsoft.com/office/officeart/2009/3/layout/FramedTextPicture"/>
    <dgm:cxn modelId="{2A9A5D75-DAA2-D242-B611-47D9F792A07D}" type="presParOf" srcId="{EF00E62D-B6F8-614E-A5D8-0AEBA075EC72}" destId="{3111EEE3-E3D1-9946-830A-F4591B6D2689}" srcOrd="0" destOrd="0" presId="urn:microsoft.com/office/officeart/2009/3/layout/FramedTextPicture"/>
    <dgm:cxn modelId="{626BFC91-74F6-0644-9559-FEDD200FDBB8}" type="presParOf" srcId="{3111EEE3-E3D1-9946-830A-F4591B6D2689}" destId="{0DF5A9D6-21EE-1E4B-B398-583149215C0B}" srcOrd="0" destOrd="0" presId="urn:microsoft.com/office/officeart/2009/3/layout/FramedTextPicture"/>
    <dgm:cxn modelId="{39591722-BF0F-0B41-9D27-95647EF2750B}" type="presParOf" srcId="{3111EEE3-E3D1-9946-830A-F4591B6D2689}" destId="{160575FF-3138-FF40-BDBF-6E3746580CE6}" srcOrd="1" destOrd="0" presId="urn:microsoft.com/office/officeart/2009/3/layout/FramedTextPicture"/>
    <dgm:cxn modelId="{5001B242-A86B-AF4C-A41A-75937D4742E0}" type="presParOf" srcId="{3111EEE3-E3D1-9946-830A-F4591B6D2689}" destId="{4251A4B9-9D13-3940-8A72-41A1344F3B72}" srcOrd="2" destOrd="0" presId="urn:microsoft.com/office/officeart/2009/3/layout/FramedTextPicture"/>
    <dgm:cxn modelId="{697E59CC-5BE5-C54B-8FE8-078457A51A17}" type="presParOf" srcId="{3111EEE3-E3D1-9946-830A-F4591B6D2689}" destId="{0F21C67E-D64B-9A47-B899-3F7781CEDF9B}" srcOrd="3" destOrd="0" presId="urn:microsoft.com/office/officeart/2009/3/layout/FramedTextPicture"/>
    <dgm:cxn modelId="{791BAAA8-710C-5B48-9BCC-15A8485AA035}" type="presParOf" srcId="{3111EEE3-E3D1-9946-830A-F4591B6D2689}" destId="{1A53324B-0C82-EF47-AED0-C707BAB932B1}" srcOrd="4" destOrd="0" presId="urn:microsoft.com/office/officeart/2009/3/layout/FramedTextPicture"/>
    <dgm:cxn modelId="{3B54E05D-347B-DE4A-823B-CCDDB506FE5F}" type="presParOf" srcId="{3111EEE3-E3D1-9946-830A-F4591B6D2689}" destId="{538540CB-DCF3-684C-91BE-DE0108A88331}"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D2E872-4226-EA48-86ED-D3B7B18A5F01}" type="doc">
      <dgm:prSet loTypeId="urn:microsoft.com/office/officeart/2008/layout/VerticalCurvedList" loCatId="" qsTypeId="urn:microsoft.com/office/officeart/2005/8/quickstyle/simple4" qsCatId="simple" csTypeId="urn:microsoft.com/office/officeart/2005/8/colors/accent1_2" csCatId="accent1"/>
      <dgm:spPr/>
      <dgm:t>
        <a:bodyPr/>
        <a:lstStyle/>
        <a:p>
          <a:endParaRPr lang="en-US"/>
        </a:p>
      </dgm:t>
    </dgm:pt>
    <dgm:pt modelId="{12DA6F41-2FAA-564D-8E1E-4A0B573F3B97}">
      <dgm:prSet/>
      <dgm:spPr/>
      <dgm:t>
        <a:bodyPr/>
        <a:lstStyle/>
        <a:p>
          <a:pPr rtl="0"/>
          <a:r>
            <a:rPr lang="en-US" smtClean="0"/>
            <a:t>Youth experiencing homelessness</a:t>
          </a:r>
          <a:endParaRPr lang="en-US"/>
        </a:p>
      </dgm:t>
    </dgm:pt>
    <dgm:pt modelId="{F1C29656-7226-CA40-8288-5593F6B59F7E}" type="parTrans" cxnId="{7E678EDA-A1B7-8946-85C3-748A0BAE6F57}">
      <dgm:prSet/>
      <dgm:spPr/>
      <dgm:t>
        <a:bodyPr/>
        <a:lstStyle/>
        <a:p>
          <a:endParaRPr lang="en-US"/>
        </a:p>
      </dgm:t>
    </dgm:pt>
    <dgm:pt modelId="{2C954916-0EDA-C446-94D3-712A1B996F40}" type="sibTrans" cxnId="{7E678EDA-A1B7-8946-85C3-748A0BAE6F57}">
      <dgm:prSet/>
      <dgm:spPr/>
      <dgm:t>
        <a:bodyPr/>
        <a:lstStyle/>
        <a:p>
          <a:endParaRPr lang="en-US"/>
        </a:p>
      </dgm:t>
    </dgm:pt>
    <dgm:pt modelId="{DB646B4E-FB45-2D42-9B94-304851B5420F}">
      <dgm:prSet/>
      <dgm:spPr/>
      <dgm:t>
        <a:bodyPr/>
        <a:lstStyle/>
        <a:p>
          <a:pPr rtl="0"/>
          <a:r>
            <a:rPr lang="en-US" smtClean="0"/>
            <a:t>Eight agencies that serve youth</a:t>
          </a:r>
          <a:endParaRPr lang="en-US"/>
        </a:p>
      </dgm:t>
    </dgm:pt>
    <dgm:pt modelId="{FE9A59A4-5DF6-4C4C-BE67-999D2438E58D}" type="parTrans" cxnId="{901DD216-EF9F-3D48-A658-74B087917B33}">
      <dgm:prSet/>
      <dgm:spPr/>
      <dgm:t>
        <a:bodyPr/>
        <a:lstStyle/>
        <a:p>
          <a:endParaRPr lang="en-US"/>
        </a:p>
      </dgm:t>
    </dgm:pt>
    <dgm:pt modelId="{13EEE854-228A-6B48-90AC-FDE7D2E97392}" type="sibTrans" cxnId="{901DD216-EF9F-3D48-A658-74B087917B33}">
      <dgm:prSet/>
      <dgm:spPr/>
      <dgm:t>
        <a:bodyPr/>
        <a:lstStyle/>
        <a:p>
          <a:endParaRPr lang="en-US"/>
        </a:p>
      </dgm:t>
    </dgm:pt>
    <dgm:pt modelId="{9E294171-DF55-BD46-BFBD-74C7349D9FD3}">
      <dgm:prSet/>
      <dgm:spPr/>
      <dgm:t>
        <a:bodyPr/>
        <a:lstStyle/>
        <a:p>
          <a:pPr rtl="0"/>
          <a:r>
            <a:rPr lang="en-US" smtClean="0"/>
            <a:t>Anonymous survey about their life experiences including sex trafficking victimization</a:t>
          </a:r>
          <a:endParaRPr lang="en-US"/>
        </a:p>
      </dgm:t>
    </dgm:pt>
    <dgm:pt modelId="{F5D843AB-04A4-194C-92C8-5A92DFDC1E16}" type="parTrans" cxnId="{4769320F-B87D-814E-8739-7D1A936F9365}">
      <dgm:prSet/>
      <dgm:spPr/>
      <dgm:t>
        <a:bodyPr/>
        <a:lstStyle/>
        <a:p>
          <a:endParaRPr lang="en-US"/>
        </a:p>
      </dgm:t>
    </dgm:pt>
    <dgm:pt modelId="{B6DFECA1-05B5-9048-94DD-FCFECE08C244}" type="sibTrans" cxnId="{4769320F-B87D-814E-8739-7D1A936F9365}">
      <dgm:prSet/>
      <dgm:spPr/>
      <dgm:t>
        <a:bodyPr/>
        <a:lstStyle/>
        <a:p>
          <a:endParaRPr lang="en-US"/>
        </a:p>
      </dgm:t>
    </dgm:pt>
    <dgm:pt modelId="{CB6B414D-290B-3C48-8917-1289DC18C65A}">
      <dgm:prSet/>
      <dgm:spPr/>
      <dgm:t>
        <a:bodyPr/>
        <a:lstStyle/>
        <a:p>
          <a:pPr rtl="0"/>
          <a:r>
            <a:rPr lang="en-US" smtClean="0"/>
            <a:t>15 minutes to complete</a:t>
          </a:r>
          <a:endParaRPr lang="en-US"/>
        </a:p>
      </dgm:t>
    </dgm:pt>
    <dgm:pt modelId="{56C9A015-A350-EC44-AC09-01319DD6FEAB}" type="parTrans" cxnId="{2D4ED473-8FB2-A447-98AF-C6357FC1DD8B}">
      <dgm:prSet/>
      <dgm:spPr/>
      <dgm:t>
        <a:bodyPr/>
        <a:lstStyle/>
        <a:p>
          <a:endParaRPr lang="en-US"/>
        </a:p>
      </dgm:t>
    </dgm:pt>
    <dgm:pt modelId="{D0875DA4-2255-B04F-8259-E391DFEFECF3}" type="sibTrans" cxnId="{2D4ED473-8FB2-A447-98AF-C6357FC1DD8B}">
      <dgm:prSet/>
      <dgm:spPr/>
      <dgm:t>
        <a:bodyPr/>
        <a:lstStyle/>
        <a:p>
          <a:endParaRPr lang="en-US"/>
        </a:p>
      </dgm:t>
    </dgm:pt>
    <dgm:pt modelId="{8E3A5D6E-26D8-E644-94B4-87E4322DE94A}">
      <dgm:prSet/>
      <dgm:spPr/>
      <dgm:t>
        <a:bodyPr/>
        <a:lstStyle/>
        <a:p>
          <a:pPr rtl="0"/>
          <a:r>
            <a:rPr lang="en-US" smtClean="0"/>
            <a:t>Youth received $5</a:t>
          </a:r>
          <a:endParaRPr lang="en-US"/>
        </a:p>
      </dgm:t>
    </dgm:pt>
    <dgm:pt modelId="{68442FE6-F8E5-8E43-AAF6-1AFCD8EA2972}" type="parTrans" cxnId="{2FAD78C0-5CF4-A246-A1E0-34CC237CD2F6}">
      <dgm:prSet/>
      <dgm:spPr/>
      <dgm:t>
        <a:bodyPr/>
        <a:lstStyle/>
        <a:p>
          <a:endParaRPr lang="en-US"/>
        </a:p>
      </dgm:t>
    </dgm:pt>
    <dgm:pt modelId="{822EFD48-B8BC-FA4A-8502-8DE513F3EB5C}" type="sibTrans" cxnId="{2FAD78C0-5CF4-A246-A1E0-34CC237CD2F6}">
      <dgm:prSet/>
      <dgm:spPr/>
      <dgm:t>
        <a:bodyPr/>
        <a:lstStyle/>
        <a:p>
          <a:endParaRPr lang="en-US"/>
        </a:p>
      </dgm:t>
    </dgm:pt>
    <dgm:pt modelId="{7604BB9B-AE88-8C48-8BA0-9C32D9771012}">
      <dgm:prSet/>
      <dgm:spPr/>
      <dgm:t>
        <a:bodyPr/>
        <a:lstStyle/>
        <a:p>
          <a:pPr rtl="0"/>
          <a:r>
            <a:rPr lang="en-US" smtClean="0"/>
            <a:t>The Institutional Research Board (IRB) at the University of Louisville approved the study.</a:t>
          </a:r>
          <a:endParaRPr lang="en-US"/>
        </a:p>
      </dgm:t>
    </dgm:pt>
    <dgm:pt modelId="{0FDC405F-A7CF-D248-A8E2-1DF29D11AA45}" type="parTrans" cxnId="{8AAAA860-1E87-804B-BA68-DEEF1A1BCB48}">
      <dgm:prSet/>
      <dgm:spPr/>
      <dgm:t>
        <a:bodyPr/>
        <a:lstStyle/>
        <a:p>
          <a:endParaRPr lang="en-US"/>
        </a:p>
      </dgm:t>
    </dgm:pt>
    <dgm:pt modelId="{552413E0-2D66-E648-B055-70FE2445A7C1}" type="sibTrans" cxnId="{8AAAA860-1E87-804B-BA68-DEEF1A1BCB48}">
      <dgm:prSet/>
      <dgm:spPr/>
      <dgm:t>
        <a:bodyPr/>
        <a:lstStyle/>
        <a:p>
          <a:endParaRPr lang="en-US"/>
        </a:p>
      </dgm:t>
    </dgm:pt>
    <dgm:pt modelId="{922A362A-A581-9841-A080-7DC6E9F3AA3B}" type="pres">
      <dgm:prSet presAssocID="{E2D2E872-4226-EA48-86ED-D3B7B18A5F01}" presName="Name0" presStyleCnt="0">
        <dgm:presLayoutVars>
          <dgm:chMax val="7"/>
          <dgm:chPref val="7"/>
          <dgm:dir/>
        </dgm:presLayoutVars>
      </dgm:prSet>
      <dgm:spPr/>
      <dgm:t>
        <a:bodyPr/>
        <a:lstStyle/>
        <a:p>
          <a:endParaRPr lang="en-US"/>
        </a:p>
      </dgm:t>
    </dgm:pt>
    <dgm:pt modelId="{51496F5C-7341-6544-9909-B084B43DFFB1}" type="pres">
      <dgm:prSet presAssocID="{E2D2E872-4226-EA48-86ED-D3B7B18A5F01}" presName="Name1" presStyleCnt="0"/>
      <dgm:spPr/>
    </dgm:pt>
    <dgm:pt modelId="{F1BACAF2-ADE4-1148-8BDF-68EE44092830}" type="pres">
      <dgm:prSet presAssocID="{E2D2E872-4226-EA48-86ED-D3B7B18A5F01}" presName="cycle" presStyleCnt="0"/>
      <dgm:spPr/>
    </dgm:pt>
    <dgm:pt modelId="{B415FA2B-2B46-FC4F-943D-F141633B9680}" type="pres">
      <dgm:prSet presAssocID="{E2D2E872-4226-EA48-86ED-D3B7B18A5F01}" presName="srcNode" presStyleLbl="node1" presStyleIdx="0" presStyleCnt="6"/>
      <dgm:spPr/>
    </dgm:pt>
    <dgm:pt modelId="{374B1E82-C22A-C84D-A8D7-53E671EEF88E}" type="pres">
      <dgm:prSet presAssocID="{E2D2E872-4226-EA48-86ED-D3B7B18A5F01}" presName="conn" presStyleLbl="parChTrans1D2" presStyleIdx="0" presStyleCnt="1"/>
      <dgm:spPr/>
      <dgm:t>
        <a:bodyPr/>
        <a:lstStyle/>
        <a:p>
          <a:endParaRPr lang="en-US"/>
        </a:p>
      </dgm:t>
    </dgm:pt>
    <dgm:pt modelId="{CEC171AD-E8B6-7E4A-9CBB-0E5312C677EB}" type="pres">
      <dgm:prSet presAssocID="{E2D2E872-4226-EA48-86ED-D3B7B18A5F01}" presName="extraNode" presStyleLbl="node1" presStyleIdx="0" presStyleCnt="6"/>
      <dgm:spPr/>
    </dgm:pt>
    <dgm:pt modelId="{73312E97-8666-474C-9E25-E65714835941}" type="pres">
      <dgm:prSet presAssocID="{E2D2E872-4226-EA48-86ED-D3B7B18A5F01}" presName="dstNode" presStyleLbl="node1" presStyleIdx="0" presStyleCnt="6"/>
      <dgm:spPr/>
    </dgm:pt>
    <dgm:pt modelId="{177C3AC2-A766-A040-9539-658D77241556}" type="pres">
      <dgm:prSet presAssocID="{12DA6F41-2FAA-564D-8E1E-4A0B573F3B97}" presName="text_1" presStyleLbl="node1" presStyleIdx="0" presStyleCnt="6">
        <dgm:presLayoutVars>
          <dgm:bulletEnabled val="1"/>
        </dgm:presLayoutVars>
      </dgm:prSet>
      <dgm:spPr/>
      <dgm:t>
        <a:bodyPr/>
        <a:lstStyle/>
        <a:p>
          <a:endParaRPr lang="en-US"/>
        </a:p>
      </dgm:t>
    </dgm:pt>
    <dgm:pt modelId="{9C398DF5-7639-664F-A8A1-D9645D0B8430}" type="pres">
      <dgm:prSet presAssocID="{12DA6F41-2FAA-564D-8E1E-4A0B573F3B97}" presName="accent_1" presStyleCnt="0"/>
      <dgm:spPr/>
    </dgm:pt>
    <dgm:pt modelId="{91610679-B22D-804D-89B2-4B7B37754765}" type="pres">
      <dgm:prSet presAssocID="{12DA6F41-2FAA-564D-8E1E-4A0B573F3B97}" presName="accentRepeatNode" presStyleLbl="solidFgAcc1" presStyleIdx="0" presStyleCnt="6"/>
      <dgm:spPr/>
    </dgm:pt>
    <dgm:pt modelId="{89A543FD-70D2-C647-865E-05E06793CFA1}" type="pres">
      <dgm:prSet presAssocID="{DB646B4E-FB45-2D42-9B94-304851B5420F}" presName="text_2" presStyleLbl="node1" presStyleIdx="1" presStyleCnt="6">
        <dgm:presLayoutVars>
          <dgm:bulletEnabled val="1"/>
        </dgm:presLayoutVars>
      </dgm:prSet>
      <dgm:spPr/>
      <dgm:t>
        <a:bodyPr/>
        <a:lstStyle/>
        <a:p>
          <a:endParaRPr lang="en-US"/>
        </a:p>
      </dgm:t>
    </dgm:pt>
    <dgm:pt modelId="{DF0C4AC0-4D36-BC46-9A14-8766D7CB88A4}" type="pres">
      <dgm:prSet presAssocID="{DB646B4E-FB45-2D42-9B94-304851B5420F}" presName="accent_2" presStyleCnt="0"/>
      <dgm:spPr/>
    </dgm:pt>
    <dgm:pt modelId="{6D08D293-4FC5-8D4A-9BE3-8DA07C085EAD}" type="pres">
      <dgm:prSet presAssocID="{DB646B4E-FB45-2D42-9B94-304851B5420F}" presName="accentRepeatNode" presStyleLbl="solidFgAcc1" presStyleIdx="1" presStyleCnt="6"/>
      <dgm:spPr/>
    </dgm:pt>
    <dgm:pt modelId="{563635B1-0ECA-B047-8CAD-D7571037574E}" type="pres">
      <dgm:prSet presAssocID="{9E294171-DF55-BD46-BFBD-74C7349D9FD3}" presName="text_3" presStyleLbl="node1" presStyleIdx="2" presStyleCnt="6">
        <dgm:presLayoutVars>
          <dgm:bulletEnabled val="1"/>
        </dgm:presLayoutVars>
      </dgm:prSet>
      <dgm:spPr/>
      <dgm:t>
        <a:bodyPr/>
        <a:lstStyle/>
        <a:p>
          <a:endParaRPr lang="en-US"/>
        </a:p>
      </dgm:t>
    </dgm:pt>
    <dgm:pt modelId="{84157B81-CE3F-B746-97CF-9D73F3A66DBC}" type="pres">
      <dgm:prSet presAssocID="{9E294171-DF55-BD46-BFBD-74C7349D9FD3}" presName="accent_3" presStyleCnt="0"/>
      <dgm:spPr/>
    </dgm:pt>
    <dgm:pt modelId="{BC9CB7C2-0392-564B-AF79-9CCCCE621F07}" type="pres">
      <dgm:prSet presAssocID="{9E294171-DF55-BD46-BFBD-74C7349D9FD3}" presName="accentRepeatNode" presStyleLbl="solidFgAcc1" presStyleIdx="2" presStyleCnt="6"/>
      <dgm:spPr/>
    </dgm:pt>
    <dgm:pt modelId="{E1ACB4A9-816B-B74E-AF74-082974121BFC}" type="pres">
      <dgm:prSet presAssocID="{CB6B414D-290B-3C48-8917-1289DC18C65A}" presName="text_4" presStyleLbl="node1" presStyleIdx="3" presStyleCnt="6">
        <dgm:presLayoutVars>
          <dgm:bulletEnabled val="1"/>
        </dgm:presLayoutVars>
      </dgm:prSet>
      <dgm:spPr/>
      <dgm:t>
        <a:bodyPr/>
        <a:lstStyle/>
        <a:p>
          <a:endParaRPr lang="en-US"/>
        </a:p>
      </dgm:t>
    </dgm:pt>
    <dgm:pt modelId="{979CDF3B-5601-A940-A132-C1AB65764241}" type="pres">
      <dgm:prSet presAssocID="{CB6B414D-290B-3C48-8917-1289DC18C65A}" presName="accent_4" presStyleCnt="0"/>
      <dgm:spPr/>
    </dgm:pt>
    <dgm:pt modelId="{45D5FEBF-CEC8-BC4E-9CD0-CA9B9C11A34B}" type="pres">
      <dgm:prSet presAssocID="{CB6B414D-290B-3C48-8917-1289DC18C65A}" presName="accentRepeatNode" presStyleLbl="solidFgAcc1" presStyleIdx="3" presStyleCnt="6"/>
      <dgm:spPr/>
    </dgm:pt>
    <dgm:pt modelId="{481BB394-375D-3948-AC63-A5C8EE646841}" type="pres">
      <dgm:prSet presAssocID="{8E3A5D6E-26D8-E644-94B4-87E4322DE94A}" presName="text_5" presStyleLbl="node1" presStyleIdx="4" presStyleCnt="6">
        <dgm:presLayoutVars>
          <dgm:bulletEnabled val="1"/>
        </dgm:presLayoutVars>
      </dgm:prSet>
      <dgm:spPr/>
      <dgm:t>
        <a:bodyPr/>
        <a:lstStyle/>
        <a:p>
          <a:endParaRPr lang="en-US"/>
        </a:p>
      </dgm:t>
    </dgm:pt>
    <dgm:pt modelId="{8983FE39-7C16-0143-BE94-45951304AD5F}" type="pres">
      <dgm:prSet presAssocID="{8E3A5D6E-26D8-E644-94B4-87E4322DE94A}" presName="accent_5" presStyleCnt="0"/>
      <dgm:spPr/>
    </dgm:pt>
    <dgm:pt modelId="{0F924936-5C1C-5446-8751-E1CA7E211DE9}" type="pres">
      <dgm:prSet presAssocID="{8E3A5D6E-26D8-E644-94B4-87E4322DE94A}" presName="accentRepeatNode" presStyleLbl="solidFgAcc1" presStyleIdx="4" presStyleCnt="6"/>
      <dgm:spPr/>
    </dgm:pt>
    <dgm:pt modelId="{F0A38F03-8AA8-9747-8525-A6B4701619D3}" type="pres">
      <dgm:prSet presAssocID="{7604BB9B-AE88-8C48-8BA0-9C32D9771012}" presName="text_6" presStyleLbl="node1" presStyleIdx="5" presStyleCnt="6">
        <dgm:presLayoutVars>
          <dgm:bulletEnabled val="1"/>
        </dgm:presLayoutVars>
      </dgm:prSet>
      <dgm:spPr/>
      <dgm:t>
        <a:bodyPr/>
        <a:lstStyle/>
        <a:p>
          <a:endParaRPr lang="en-US"/>
        </a:p>
      </dgm:t>
    </dgm:pt>
    <dgm:pt modelId="{25752080-9497-E241-8CCB-794AB04A370A}" type="pres">
      <dgm:prSet presAssocID="{7604BB9B-AE88-8C48-8BA0-9C32D9771012}" presName="accent_6" presStyleCnt="0"/>
      <dgm:spPr/>
    </dgm:pt>
    <dgm:pt modelId="{EC856956-1A03-404E-B63D-ABB65A97DCEE}" type="pres">
      <dgm:prSet presAssocID="{7604BB9B-AE88-8C48-8BA0-9C32D9771012}" presName="accentRepeatNode" presStyleLbl="solidFgAcc1" presStyleIdx="5" presStyleCnt="6"/>
      <dgm:spPr/>
    </dgm:pt>
  </dgm:ptLst>
  <dgm:cxnLst>
    <dgm:cxn modelId="{2FAD78C0-5CF4-A246-A1E0-34CC237CD2F6}" srcId="{E2D2E872-4226-EA48-86ED-D3B7B18A5F01}" destId="{8E3A5D6E-26D8-E644-94B4-87E4322DE94A}" srcOrd="4" destOrd="0" parTransId="{68442FE6-F8E5-8E43-AAF6-1AFCD8EA2972}" sibTransId="{822EFD48-B8BC-FA4A-8502-8DE513F3EB5C}"/>
    <dgm:cxn modelId="{0D90E66A-55BF-854C-A323-B53C7B69D49E}" type="presOf" srcId="{CB6B414D-290B-3C48-8917-1289DC18C65A}" destId="{E1ACB4A9-816B-B74E-AF74-082974121BFC}" srcOrd="0" destOrd="0" presId="urn:microsoft.com/office/officeart/2008/layout/VerticalCurvedList"/>
    <dgm:cxn modelId="{07EBD83A-A0B4-5B4C-8F0D-FFD22A5D3A03}" type="presOf" srcId="{2C954916-0EDA-C446-94D3-712A1B996F40}" destId="{374B1E82-C22A-C84D-A8D7-53E671EEF88E}" srcOrd="0" destOrd="0" presId="urn:microsoft.com/office/officeart/2008/layout/VerticalCurvedList"/>
    <dgm:cxn modelId="{7E678EDA-A1B7-8946-85C3-748A0BAE6F57}" srcId="{E2D2E872-4226-EA48-86ED-D3B7B18A5F01}" destId="{12DA6F41-2FAA-564D-8E1E-4A0B573F3B97}" srcOrd="0" destOrd="0" parTransId="{F1C29656-7226-CA40-8288-5593F6B59F7E}" sibTransId="{2C954916-0EDA-C446-94D3-712A1B996F40}"/>
    <dgm:cxn modelId="{901DD216-EF9F-3D48-A658-74B087917B33}" srcId="{E2D2E872-4226-EA48-86ED-D3B7B18A5F01}" destId="{DB646B4E-FB45-2D42-9B94-304851B5420F}" srcOrd="1" destOrd="0" parTransId="{FE9A59A4-5DF6-4C4C-BE67-999D2438E58D}" sibTransId="{13EEE854-228A-6B48-90AC-FDE7D2E97392}"/>
    <dgm:cxn modelId="{2D4ED473-8FB2-A447-98AF-C6357FC1DD8B}" srcId="{E2D2E872-4226-EA48-86ED-D3B7B18A5F01}" destId="{CB6B414D-290B-3C48-8917-1289DC18C65A}" srcOrd="3" destOrd="0" parTransId="{56C9A015-A350-EC44-AC09-01319DD6FEAB}" sibTransId="{D0875DA4-2255-B04F-8259-E391DFEFECF3}"/>
    <dgm:cxn modelId="{E043D156-D52F-8C40-9189-403DE6756CB6}" type="presOf" srcId="{7604BB9B-AE88-8C48-8BA0-9C32D9771012}" destId="{F0A38F03-8AA8-9747-8525-A6B4701619D3}" srcOrd="0" destOrd="0" presId="urn:microsoft.com/office/officeart/2008/layout/VerticalCurvedList"/>
    <dgm:cxn modelId="{5D89AAAA-C17A-5946-8205-7D3B42858C6D}" type="presOf" srcId="{9E294171-DF55-BD46-BFBD-74C7349D9FD3}" destId="{563635B1-0ECA-B047-8CAD-D7571037574E}" srcOrd="0" destOrd="0" presId="urn:microsoft.com/office/officeart/2008/layout/VerticalCurvedList"/>
    <dgm:cxn modelId="{36D0969F-72F3-7F49-BC74-EF26B48043EF}" type="presOf" srcId="{12DA6F41-2FAA-564D-8E1E-4A0B573F3B97}" destId="{177C3AC2-A766-A040-9539-658D77241556}" srcOrd="0" destOrd="0" presId="urn:microsoft.com/office/officeart/2008/layout/VerticalCurvedList"/>
    <dgm:cxn modelId="{4769320F-B87D-814E-8739-7D1A936F9365}" srcId="{E2D2E872-4226-EA48-86ED-D3B7B18A5F01}" destId="{9E294171-DF55-BD46-BFBD-74C7349D9FD3}" srcOrd="2" destOrd="0" parTransId="{F5D843AB-04A4-194C-92C8-5A92DFDC1E16}" sibTransId="{B6DFECA1-05B5-9048-94DD-FCFECE08C244}"/>
    <dgm:cxn modelId="{52747F64-716F-4947-B955-76BFA32698E1}" type="presOf" srcId="{E2D2E872-4226-EA48-86ED-D3B7B18A5F01}" destId="{922A362A-A581-9841-A080-7DC6E9F3AA3B}" srcOrd="0" destOrd="0" presId="urn:microsoft.com/office/officeart/2008/layout/VerticalCurvedList"/>
    <dgm:cxn modelId="{54877F16-1950-2343-8758-B6D26B845FF9}" type="presOf" srcId="{DB646B4E-FB45-2D42-9B94-304851B5420F}" destId="{89A543FD-70D2-C647-865E-05E06793CFA1}" srcOrd="0" destOrd="0" presId="urn:microsoft.com/office/officeart/2008/layout/VerticalCurvedList"/>
    <dgm:cxn modelId="{8AAAA860-1E87-804B-BA68-DEEF1A1BCB48}" srcId="{E2D2E872-4226-EA48-86ED-D3B7B18A5F01}" destId="{7604BB9B-AE88-8C48-8BA0-9C32D9771012}" srcOrd="5" destOrd="0" parTransId="{0FDC405F-A7CF-D248-A8E2-1DF29D11AA45}" sibTransId="{552413E0-2D66-E648-B055-70FE2445A7C1}"/>
    <dgm:cxn modelId="{E569C7DB-79B0-FC4A-A779-CB843C0890D2}" type="presOf" srcId="{8E3A5D6E-26D8-E644-94B4-87E4322DE94A}" destId="{481BB394-375D-3948-AC63-A5C8EE646841}" srcOrd="0" destOrd="0" presId="urn:microsoft.com/office/officeart/2008/layout/VerticalCurvedList"/>
    <dgm:cxn modelId="{22CB30E1-1E94-344B-AA6A-CCF364302F50}" type="presParOf" srcId="{922A362A-A581-9841-A080-7DC6E9F3AA3B}" destId="{51496F5C-7341-6544-9909-B084B43DFFB1}" srcOrd="0" destOrd="0" presId="urn:microsoft.com/office/officeart/2008/layout/VerticalCurvedList"/>
    <dgm:cxn modelId="{485F4A8C-A736-1345-9EDE-F22136954981}" type="presParOf" srcId="{51496F5C-7341-6544-9909-B084B43DFFB1}" destId="{F1BACAF2-ADE4-1148-8BDF-68EE44092830}" srcOrd="0" destOrd="0" presId="urn:microsoft.com/office/officeart/2008/layout/VerticalCurvedList"/>
    <dgm:cxn modelId="{C75BD162-8670-4F4E-BA8B-0B6621229D66}" type="presParOf" srcId="{F1BACAF2-ADE4-1148-8BDF-68EE44092830}" destId="{B415FA2B-2B46-FC4F-943D-F141633B9680}" srcOrd="0" destOrd="0" presId="urn:microsoft.com/office/officeart/2008/layout/VerticalCurvedList"/>
    <dgm:cxn modelId="{56E9FE74-0F4F-0B4A-B488-B3E787CE19B2}" type="presParOf" srcId="{F1BACAF2-ADE4-1148-8BDF-68EE44092830}" destId="{374B1E82-C22A-C84D-A8D7-53E671EEF88E}" srcOrd="1" destOrd="0" presId="urn:microsoft.com/office/officeart/2008/layout/VerticalCurvedList"/>
    <dgm:cxn modelId="{AD965993-B94A-2C42-B88E-77951273E121}" type="presParOf" srcId="{F1BACAF2-ADE4-1148-8BDF-68EE44092830}" destId="{CEC171AD-E8B6-7E4A-9CBB-0E5312C677EB}" srcOrd="2" destOrd="0" presId="urn:microsoft.com/office/officeart/2008/layout/VerticalCurvedList"/>
    <dgm:cxn modelId="{6DD5C755-0B95-E947-AE06-F4C07D009C9A}" type="presParOf" srcId="{F1BACAF2-ADE4-1148-8BDF-68EE44092830}" destId="{73312E97-8666-474C-9E25-E65714835941}" srcOrd="3" destOrd="0" presId="urn:microsoft.com/office/officeart/2008/layout/VerticalCurvedList"/>
    <dgm:cxn modelId="{2DA9612F-95A6-7247-AF3E-D8B685D1347D}" type="presParOf" srcId="{51496F5C-7341-6544-9909-B084B43DFFB1}" destId="{177C3AC2-A766-A040-9539-658D77241556}" srcOrd="1" destOrd="0" presId="urn:microsoft.com/office/officeart/2008/layout/VerticalCurvedList"/>
    <dgm:cxn modelId="{2B53ACA3-FA09-E24B-98A8-82DE46CF3F6E}" type="presParOf" srcId="{51496F5C-7341-6544-9909-B084B43DFFB1}" destId="{9C398DF5-7639-664F-A8A1-D9645D0B8430}" srcOrd="2" destOrd="0" presId="urn:microsoft.com/office/officeart/2008/layout/VerticalCurvedList"/>
    <dgm:cxn modelId="{DE0825A3-F5E7-9B4D-BF62-732D3C34C3D7}" type="presParOf" srcId="{9C398DF5-7639-664F-A8A1-D9645D0B8430}" destId="{91610679-B22D-804D-89B2-4B7B37754765}" srcOrd="0" destOrd="0" presId="urn:microsoft.com/office/officeart/2008/layout/VerticalCurvedList"/>
    <dgm:cxn modelId="{CD59FD20-F5F5-F14B-9A0F-B773C491E635}" type="presParOf" srcId="{51496F5C-7341-6544-9909-B084B43DFFB1}" destId="{89A543FD-70D2-C647-865E-05E06793CFA1}" srcOrd="3" destOrd="0" presId="urn:microsoft.com/office/officeart/2008/layout/VerticalCurvedList"/>
    <dgm:cxn modelId="{9D8E08F2-A0AA-CF49-ADAC-C3594B2547CE}" type="presParOf" srcId="{51496F5C-7341-6544-9909-B084B43DFFB1}" destId="{DF0C4AC0-4D36-BC46-9A14-8766D7CB88A4}" srcOrd="4" destOrd="0" presId="urn:microsoft.com/office/officeart/2008/layout/VerticalCurvedList"/>
    <dgm:cxn modelId="{54EB0B67-7BB5-1D4A-9B08-04701DAAA09C}" type="presParOf" srcId="{DF0C4AC0-4D36-BC46-9A14-8766D7CB88A4}" destId="{6D08D293-4FC5-8D4A-9BE3-8DA07C085EAD}" srcOrd="0" destOrd="0" presId="urn:microsoft.com/office/officeart/2008/layout/VerticalCurvedList"/>
    <dgm:cxn modelId="{C101A914-E4E4-9E4C-999A-9D8A852917B7}" type="presParOf" srcId="{51496F5C-7341-6544-9909-B084B43DFFB1}" destId="{563635B1-0ECA-B047-8CAD-D7571037574E}" srcOrd="5" destOrd="0" presId="urn:microsoft.com/office/officeart/2008/layout/VerticalCurvedList"/>
    <dgm:cxn modelId="{C44314FE-4283-2641-A700-2F79EC28E55F}" type="presParOf" srcId="{51496F5C-7341-6544-9909-B084B43DFFB1}" destId="{84157B81-CE3F-B746-97CF-9D73F3A66DBC}" srcOrd="6" destOrd="0" presId="urn:microsoft.com/office/officeart/2008/layout/VerticalCurvedList"/>
    <dgm:cxn modelId="{4C60DA0B-0575-E64E-BDCD-DCD2E976CACD}" type="presParOf" srcId="{84157B81-CE3F-B746-97CF-9D73F3A66DBC}" destId="{BC9CB7C2-0392-564B-AF79-9CCCCE621F07}" srcOrd="0" destOrd="0" presId="urn:microsoft.com/office/officeart/2008/layout/VerticalCurvedList"/>
    <dgm:cxn modelId="{779D752B-F47A-7340-8B05-DC171CC827D5}" type="presParOf" srcId="{51496F5C-7341-6544-9909-B084B43DFFB1}" destId="{E1ACB4A9-816B-B74E-AF74-082974121BFC}" srcOrd="7" destOrd="0" presId="urn:microsoft.com/office/officeart/2008/layout/VerticalCurvedList"/>
    <dgm:cxn modelId="{5083CF8E-E12B-244A-A86A-58EDB47BB2FE}" type="presParOf" srcId="{51496F5C-7341-6544-9909-B084B43DFFB1}" destId="{979CDF3B-5601-A940-A132-C1AB65764241}" srcOrd="8" destOrd="0" presId="urn:microsoft.com/office/officeart/2008/layout/VerticalCurvedList"/>
    <dgm:cxn modelId="{869D1B74-F1F3-E24A-9AC9-EC3F3F47D7C2}" type="presParOf" srcId="{979CDF3B-5601-A940-A132-C1AB65764241}" destId="{45D5FEBF-CEC8-BC4E-9CD0-CA9B9C11A34B}" srcOrd="0" destOrd="0" presId="urn:microsoft.com/office/officeart/2008/layout/VerticalCurvedList"/>
    <dgm:cxn modelId="{D29A1B79-FCB3-7247-8DF9-A21CF3089BA3}" type="presParOf" srcId="{51496F5C-7341-6544-9909-B084B43DFFB1}" destId="{481BB394-375D-3948-AC63-A5C8EE646841}" srcOrd="9" destOrd="0" presId="urn:microsoft.com/office/officeart/2008/layout/VerticalCurvedList"/>
    <dgm:cxn modelId="{79357F83-F4E5-B249-85B8-59A5A06A7074}" type="presParOf" srcId="{51496F5C-7341-6544-9909-B084B43DFFB1}" destId="{8983FE39-7C16-0143-BE94-45951304AD5F}" srcOrd="10" destOrd="0" presId="urn:microsoft.com/office/officeart/2008/layout/VerticalCurvedList"/>
    <dgm:cxn modelId="{603ADCC7-AF15-E940-8183-D07CA7221DAB}" type="presParOf" srcId="{8983FE39-7C16-0143-BE94-45951304AD5F}" destId="{0F924936-5C1C-5446-8751-E1CA7E211DE9}" srcOrd="0" destOrd="0" presId="urn:microsoft.com/office/officeart/2008/layout/VerticalCurvedList"/>
    <dgm:cxn modelId="{C180D283-4C7B-FA4D-99B8-E2018DC983FB}" type="presParOf" srcId="{51496F5C-7341-6544-9909-B084B43DFFB1}" destId="{F0A38F03-8AA8-9747-8525-A6B4701619D3}" srcOrd="11" destOrd="0" presId="urn:microsoft.com/office/officeart/2008/layout/VerticalCurvedList"/>
    <dgm:cxn modelId="{D08697F6-C26C-7040-A7AD-27284788ED40}" type="presParOf" srcId="{51496F5C-7341-6544-9909-B084B43DFFB1}" destId="{25752080-9497-E241-8CCB-794AB04A370A}" srcOrd="12" destOrd="0" presId="urn:microsoft.com/office/officeart/2008/layout/VerticalCurvedList"/>
    <dgm:cxn modelId="{6E1D38C2-0C8C-4C48-B2AD-CF7463F20D6B}" type="presParOf" srcId="{25752080-9497-E241-8CCB-794AB04A370A}" destId="{EC856956-1A03-404E-B63D-ABB65A97DCE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EEDE36-C032-0245-812B-84D2825AEF1E}"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1D12662F-B55E-A245-89D9-84EFBDE6A057}">
      <dgm:prSet/>
      <dgm:spPr/>
      <dgm:t>
        <a:bodyPr/>
        <a:lstStyle/>
        <a:p>
          <a:pPr rtl="0"/>
          <a:r>
            <a:rPr lang="en-US" smtClean="0"/>
            <a:t>Approximately 4 times more likely to report suicidal ideation</a:t>
          </a:r>
          <a:endParaRPr lang="en-US"/>
        </a:p>
      </dgm:t>
    </dgm:pt>
    <dgm:pt modelId="{A4204236-5507-D242-AD1B-EFCC24BD0232}" type="parTrans" cxnId="{CD04BAEE-2578-674F-876C-F1CDA346302B}">
      <dgm:prSet/>
      <dgm:spPr/>
      <dgm:t>
        <a:bodyPr/>
        <a:lstStyle/>
        <a:p>
          <a:endParaRPr lang="en-US"/>
        </a:p>
      </dgm:t>
    </dgm:pt>
    <dgm:pt modelId="{9AB427C8-AE98-874F-85BC-E0EA3A0D68B5}" type="sibTrans" cxnId="{CD04BAEE-2578-674F-876C-F1CDA346302B}">
      <dgm:prSet/>
      <dgm:spPr/>
      <dgm:t>
        <a:bodyPr/>
        <a:lstStyle/>
        <a:p>
          <a:endParaRPr lang="en-US"/>
        </a:p>
      </dgm:t>
    </dgm:pt>
    <dgm:pt modelId="{490A1E0F-B5E3-3A4E-BE0B-AF5DBBD5F1EF}">
      <dgm:prSet/>
      <dgm:spPr/>
      <dgm:t>
        <a:bodyPr/>
        <a:lstStyle/>
        <a:p>
          <a:pPr rtl="0"/>
          <a:r>
            <a:rPr lang="en-US" smtClean="0"/>
            <a:t>Approximately 5 times more likely to attempt suicide</a:t>
          </a:r>
          <a:endParaRPr lang="en-US"/>
        </a:p>
      </dgm:t>
    </dgm:pt>
    <dgm:pt modelId="{54B4A1B0-C185-7040-AE7D-742F87CE1E17}" type="parTrans" cxnId="{CE5C22BA-CB1A-7843-ACC2-210A2C8F0E22}">
      <dgm:prSet/>
      <dgm:spPr/>
      <dgm:t>
        <a:bodyPr/>
        <a:lstStyle/>
        <a:p>
          <a:endParaRPr lang="en-US"/>
        </a:p>
      </dgm:t>
    </dgm:pt>
    <dgm:pt modelId="{84A22207-BF56-544D-B1A4-40046C1FDA2A}" type="sibTrans" cxnId="{CE5C22BA-CB1A-7843-ACC2-210A2C8F0E22}">
      <dgm:prSet/>
      <dgm:spPr/>
      <dgm:t>
        <a:bodyPr/>
        <a:lstStyle/>
        <a:p>
          <a:endParaRPr lang="en-US"/>
        </a:p>
      </dgm:t>
    </dgm:pt>
    <dgm:pt modelId="{EA7E01E0-F5CB-304A-89FA-386EAC2465AD}">
      <dgm:prSet/>
      <dgm:spPr/>
      <dgm:t>
        <a:bodyPr/>
        <a:lstStyle/>
        <a:p>
          <a:pPr rtl="0"/>
          <a:r>
            <a:rPr lang="en-US" dirty="0" smtClean="0"/>
            <a:t>Suicidal ideation was linked to use of technology for recruitment.</a:t>
          </a:r>
          <a:endParaRPr lang="en-US" dirty="0"/>
        </a:p>
      </dgm:t>
    </dgm:pt>
    <dgm:pt modelId="{C582BD14-3291-6D47-B4B3-9D8E43D1F562}" type="parTrans" cxnId="{B00887A5-C363-9246-9991-1E75EE6AD6DA}">
      <dgm:prSet/>
      <dgm:spPr/>
      <dgm:t>
        <a:bodyPr/>
        <a:lstStyle/>
        <a:p>
          <a:endParaRPr lang="en-US"/>
        </a:p>
      </dgm:t>
    </dgm:pt>
    <dgm:pt modelId="{DFCE62A0-07D3-4843-87B8-339272EDB641}" type="sibTrans" cxnId="{B00887A5-C363-9246-9991-1E75EE6AD6DA}">
      <dgm:prSet/>
      <dgm:spPr/>
      <dgm:t>
        <a:bodyPr/>
        <a:lstStyle/>
        <a:p>
          <a:endParaRPr lang="en-US"/>
        </a:p>
      </dgm:t>
    </dgm:pt>
    <dgm:pt modelId="{B6DB37CB-634D-0847-9BB6-6DD363457C87}">
      <dgm:prSet/>
      <dgm:spPr/>
      <dgm:t>
        <a:bodyPr/>
        <a:lstStyle/>
        <a:p>
          <a:pPr rtl="0"/>
          <a:r>
            <a:rPr lang="en-US" dirty="0" smtClean="0"/>
            <a:t>The involvement of technology was associated with 7.25 higher odds of experiencing suicidal ideation</a:t>
          </a:r>
          <a:endParaRPr lang="en-US" dirty="0"/>
        </a:p>
      </dgm:t>
    </dgm:pt>
    <dgm:pt modelId="{EC2A4736-0EB1-5A47-9A18-25747BE5DDA3}" type="parTrans" cxnId="{81BC7DF6-3621-3B4D-AC64-3B47DFA02E82}">
      <dgm:prSet/>
      <dgm:spPr/>
    </dgm:pt>
    <dgm:pt modelId="{33C2E08D-8695-EA41-A6A2-357D8235F246}" type="sibTrans" cxnId="{81BC7DF6-3621-3B4D-AC64-3B47DFA02E82}">
      <dgm:prSet/>
      <dgm:spPr/>
    </dgm:pt>
    <dgm:pt modelId="{9FF29979-74C2-2646-84DE-6BE22C076368}" type="pres">
      <dgm:prSet presAssocID="{B8EEDE36-C032-0245-812B-84D2825AEF1E}" presName="Name0" presStyleCnt="0">
        <dgm:presLayoutVars>
          <dgm:chPref val="1"/>
          <dgm:dir/>
          <dgm:animOne val="branch"/>
          <dgm:animLvl val="lvl"/>
          <dgm:resizeHandles/>
        </dgm:presLayoutVars>
      </dgm:prSet>
      <dgm:spPr/>
    </dgm:pt>
    <dgm:pt modelId="{26FFBCD2-B81B-F94E-A0BD-12370E12DC51}" type="pres">
      <dgm:prSet presAssocID="{1D12662F-B55E-A245-89D9-84EFBDE6A057}" presName="vertOne" presStyleCnt="0"/>
      <dgm:spPr/>
    </dgm:pt>
    <dgm:pt modelId="{81D4C397-423F-CF45-B02D-61884C9EC067}" type="pres">
      <dgm:prSet presAssocID="{1D12662F-B55E-A245-89D9-84EFBDE6A057}" presName="txOne" presStyleLbl="node0" presStyleIdx="0" presStyleCnt="4">
        <dgm:presLayoutVars>
          <dgm:chPref val="3"/>
        </dgm:presLayoutVars>
      </dgm:prSet>
      <dgm:spPr/>
    </dgm:pt>
    <dgm:pt modelId="{561EF1A7-469E-7942-919B-EE69D1C897EA}" type="pres">
      <dgm:prSet presAssocID="{1D12662F-B55E-A245-89D9-84EFBDE6A057}" presName="horzOne" presStyleCnt="0"/>
      <dgm:spPr/>
    </dgm:pt>
    <dgm:pt modelId="{7FB1427F-12E6-3749-BECF-847381471EB7}" type="pres">
      <dgm:prSet presAssocID="{9AB427C8-AE98-874F-85BC-E0EA3A0D68B5}" presName="sibSpaceOne" presStyleCnt="0"/>
      <dgm:spPr/>
    </dgm:pt>
    <dgm:pt modelId="{FD2E8572-1386-B54B-9F5F-B5644DF9724C}" type="pres">
      <dgm:prSet presAssocID="{490A1E0F-B5E3-3A4E-BE0B-AF5DBBD5F1EF}" presName="vertOne" presStyleCnt="0"/>
      <dgm:spPr/>
    </dgm:pt>
    <dgm:pt modelId="{8E470BA4-16DB-BA40-B7F1-2F1EDC49025D}" type="pres">
      <dgm:prSet presAssocID="{490A1E0F-B5E3-3A4E-BE0B-AF5DBBD5F1EF}" presName="txOne" presStyleLbl="node0" presStyleIdx="1" presStyleCnt="4">
        <dgm:presLayoutVars>
          <dgm:chPref val="3"/>
        </dgm:presLayoutVars>
      </dgm:prSet>
      <dgm:spPr/>
    </dgm:pt>
    <dgm:pt modelId="{F71C6A4E-E996-E948-9FB0-4669F7C7D689}" type="pres">
      <dgm:prSet presAssocID="{490A1E0F-B5E3-3A4E-BE0B-AF5DBBD5F1EF}" presName="horzOne" presStyleCnt="0"/>
      <dgm:spPr/>
    </dgm:pt>
    <dgm:pt modelId="{D2322004-51E0-2D4C-824C-24F5BCB0C3C1}" type="pres">
      <dgm:prSet presAssocID="{84A22207-BF56-544D-B1A4-40046C1FDA2A}" presName="sibSpaceOne" presStyleCnt="0"/>
      <dgm:spPr/>
    </dgm:pt>
    <dgm:pt modelId="{84C81357-DE18-3549-A189-E7AEF365B8B6}" type="pres">
      <dgm:prSet presAssocID="{EA7E01E0-F5CB-304A-89FA-386EAC2465AD}" presName="vertOne" presStyleCnt="0"/>
      <dgm:spPr/>
    </dgm:pt>
    <dgm:pt modelId="{AAEA7239-D8BD-4F4C-9778-31DE0AF7AF40}" type="pres">
      <dgm:prSet presAssocID="{EA7E01E0-F5CB-304A-89FA-386EAC2465AD}" presName="txOne" presStyleLbl="node0" presStyleIdx="2" presStyleCnt="4">
        <dgm:presLayoutVars>
          <dgm:chPref val="3"/>
        </dgm:presLayoutVars>
      </dgm:prSet>
      <dgm:spPr/>
    </dgm:pt>
    <dgm:pt modelId="{BCFEE8A3-7BAA-E546-A0A9-9C0B0368C766}" type="pres">
      <dgm:prSet presAssocID="{EA7E01E0-F5CB-304A-89FA-386EAC2465AD}" presName="horzOne" presStyleCnt="0"/>
      <dgm:spPr/>
    </dgm:pt>
    <dgm:pt modelId="{C615527E-BD3F-A944-8ABF-5DF09860E7DB}" type="pres">
      <dgm:prSet presAssocID="{DFCE62A0-07D3-4843-87B8-339272EDB641}" presName="sibSpaceOne" presStyleCnt="0"/>
      <dgm:spPr/>
    </dgm:pt>
    <dgm:pt modelId="{A9F6BE4F-6999-D44B-AFB6-27528E1027BA}" type="pres">
      <dgm:prSet presAssocID="{B6DB37CB-634D-0847-9BB6-6DD363457C87}" presName="vertOne" presStyleCnt="0"/>
      <dgm:spPr/>
    </dgm:pt>
    <dgm:pt modelId="{CA120BE8-E314-7A47-BBC1-C823F1C28CC6}" type="pres">
      <dgm:prSet presAssocID="{B6DB37CB-634D-0847-9BB6-6DD363457C87}" presName="txOne" presStyleLbl="node0" presStyleIdx="3" presStyleCnt="4">
        <dgm:presLayoutVars>
          <dgm:chPref val="3"/>
        </dgm:presLayoutVars>
      </dgm:prSet>
      <dgm:spPr/>
      <dgm:t>
        <a:bodyPr/>
        <a:lstStyle/>
        <a:p>
          <a:endParaRPr lang="en-US"/>
        </a:p>
      </dgm:t>
    </dgm:pt>
    <dgm:pt modelId="{EFFC0839-A8ED-6B4F-B144-B6E341ECAB3E}" type="pres">
      <dgm:prSet presAssocID="{B6DB37CB-634D-0847-9BB6-6DD363457C87}" presName="horzOne" presStyleCnt="0"/>
      <dgm:spPr/>
    </dgm:pt>
  </dgm:ptLst>
  <dgm:cxnLst>
    <dgm:cxn modelId="{B00887A5-C363-9246-9991-1E75EE6AD6DA}" srcId="{B8EEDE36-C032-0245-812B-84D2825AEF1E}" destId="{EA7E01E0-F5CB-304A-89FA-386EAC2465AD}" srcOrd="2" destOrd="0" parTransId="{C582BD14-3291-6D47-B4B3-9D8E43D1F562}" sibTransId="{DFCE62A0-07D3-4843-87B8-339272EDB641}"/>
    <dgm:cxn modelId="{81BC7DF6-3621-3B4D-AC64-3B47DFA02E82}" srcId="{B8EEDE36-C032-0245-812B-84D2825AEF1E}" destId="{B6DB37CB-634D-0847-9BB6-6DD363457C87}" srcOrd="3" destOrd="0" parTransId="{EC2A4736-0EB1-5A47-9A18-25747BE5DDA3}" sibTransId="{33C2E08D-8695-EA41-A6A2-357D8235F246}"/>
    <dgm:cxn modelId="{48E6CA0A-7C83-9D45-AC55-DA9825290E66}" type="presOf" srcId="{490A1E0F-B5E3-3A4E-BE0B-AF5DBBD5F1EF}" destId="{8E470BA4-16DB-BA40-B7F1-2F1EDC49025D}" srcOrd="0" destOrd="0" presId="urn:microsoft.com/office/officeart/2005/8/layout/hierarchy4"/>
    <dgm:cxn modelId="{CE5C22BA-CB1A-7843-ACC2-210A2C8F0E22}" srcId="{B8EEDE36-C032-0245-812B-84D2825AEF1E}" destId="{490A1E0F-B5E3-3A4E-BE0B-AF5DBBD5F1EF}" srcOrd="1" destOrd="0" parTransId="{54B4A1B0-C185-7040-AE7D-742F87CE1E17}" sibTransId="{84A22207-BF56-544D-B1A4-40046C1FDA2A}"/>
    <dgm:cxn modelId="{39A81D5D-E522-454A-AD04-587E372544D2}" type="presOf" srcId="{B8EEDE36-C032-0245-812B-84D2825AEF1E}" destId="{9FF29979-74C2-2646-84DE-6BE22C076368}" srcOrd="0" destOrd="0" presId="urn:microsoft.com/office/officeart/2005/8/layout/hierarchy4"/>
    <dgm:cxn modelId="{D0891821-B698-3249-AB48-A5BAF7EDC2FA}" type="presOf" srcId="{EA7E01E0-F5CB-304A-89FA-386EAC2465AD}" destId="{AAEA7239-D8BD-4F4C-9778-31DE0AF7AF40}" srcOrd="0" destOrd="0" presId="urn:microsoft.com/office/officeart/2005/8/layout/hierarchy4"/>
    <dgm:cxn modelId="{0E51A9D6-2B7F-EA43-9235-20339FD8D7E7}" type="presOf" srcId="{1D12662F-B55E-A245-89D9-84EFBDE6A057}" destId="{81D4C397-423F-CF45-B02D-61884C9EC067}" srcOrd="0" destOrd="0" presId="urn:microsoft.com/office/officeart/2005/8/layout/hierarchy4"/>
    <dgm:cxn modelId="{F437F576-DF3A-2445-8AC3-9C0B3C2805F0}" type="presOf" srcId="{B6DB37CB-634D-0847-9BB6-6DD363457C87}" destId="{CA120BE8-E314-7A47-BBC1-C823F1C28CC6}" srcOrd="0" destOrd="0" presId="urn:microsoft.com/office/officeart/2005/8/layout/hierarchy4"/>
    <dgm:cxn modelId="{CD04BAEE-2578-674F-876C-F1CDA346302B}" srcId="{B8EEDE36-C032-0245-812B-84D2825AEF1E}" destId="{1D12662F-B55E-A245-89D9-84EFBDE6A057}" srcOrd="0" destOrd="0" parTransId="{A4204236-5507-D242-AD1B-EFCC24BD0232}" sibTransId="{9AB427C8-AE98-874F-85BC-E0EA3A0D68B5}"/>
    <dgm:cxn modelId="{EB51822E-5966-5943-95C1-C256FD7D4D05}" type="presParOf" srcId="{9FF29979-74C2-2646-84DE-6BE22C076368}" destId="{26FFBCD2-B81B-F94E-A0BD-12370E12DC51}" srcOrd="0" destOrd="0" presId="urn:microsoft.com/office/officeart/2005/8/layout/hierarchy4"/>
    <dgm:cxn modelId="{499CF815-6824-B347-AD6B-9B753C18D9F6}" type="presParOf" srcId="{26FFBCD2-B81B-F94E-A0BD-12370E12DC51}" destId="{81D4C397-423F-CF45-B02D-61884C9EC067}" srcOrd="0" destOrd="0" presId="urn:microsoft.com/office/officeart/2005/8/layout/hierarchy4"/>
    <dgm:cxn modelId="{DCE755BE-D26B-EC47-9378-6BEE52E565DF}" type="presParOf" srcId="{26FFBCD2-B81B-F94E-A0BD-12370E12DC51}" destId="{561EF1A7-469E-7942-919B-EE69D1C897EA}" srcOrd="1" destOrd="0" presId="urn:microsoft.com/office/officeart/2005/8/layout/hierarchy4"/>
    <dgm:cxn modelId="{AE59B2FF-539A-6A43-A2E3-977F956D41B2}" type="presParOf" srcId="{9FF29979-74C2-2646-84DE-6BE22C076368}" destId="{7FB1427F-12E6-3749-BECF-847381471EB7}" srcOrd="1" destOrd="0" presId="urn:microsoft.com/office/officeart/2005/8/layout/hierarchy4"/>
    <dgm:cxn modelId="{05EA77A6-6FAE-AF40-A44E-2D4A014C1765}" type="presParOf" srcId="{9FF29979-74C2-2646-84DE-6BE22C076368}" destId="{FD2E8572-1386-B54B-9F5F-B5644DF9724C}" srcOrd="2" destOrd="0" presId="urn:microsoft.com/office/officeart/2005/8/layout/hierarchy4"/>
    <dgm:cxn modelId="{2E7029D3-39A6-AB44-8846-9CFE26FE1CAE}" type="presParOf" srcId="{FD2E8572-1386-B54B-9F5F-B5644DF9724C}" destId="{8E470BA4-16DB-BA40-B7F1-2F1EDC49025D}" srcOrd="0" destOrd="0" presId="urn:microsoft.com/office/officeart/2005/8/layout/hierarchy4"/>
    <dgm:cxn modelId="{20A360BB-8244-484E-999A-4D628F915265}" type="presParOf" srcId="{FD2E8572-1386-B54B-9F5F-B5644DF9724C}" destId="{F71C6A4E-E996-E948-9FB0-4669F7C7D689}" srcOrd="1" destOrd="0" presId="urn:microsoft.com/office/officeart/2005/8/layout/hierarchy4"/>
    <dgm:cxn modelId="{0C5C3ADC-B0AD-734D-A8CC-12DBADAC2049}" type="presParOf" srcId="{9FF29979-74C2-2646-84DE-6BE22C076368}" destId="{D2322004-51E0-2D4C-824C-24F5BCB0C3C1}" srcOrd="3" destOrd="0" presId="urn:microsoft.com/office/officeart/2005/8/layout/hierarchy4"/>
    <dgm:cxn modelId="{B7A89D85-0BA3-C347-A2DC-F027B2DEE627}" type="presParOf" srcId="{9FF29979-74C2-2646-84DE-6BE22C076368}" destId="{84C81357-DE18-3549-A189-E7AEF365B8B6}" srcOrd="4" destOrd="0" presId="urn:microsoft.com/office/officeart/2005/8/layout/hierarchy4"/>
    <dgm:cxn modelId="{C7DD9360-F2F5-D644-BCE3-7C86C7237A50}" type="presParOf" srcId="{84C81357-DE18-3549-A189-E7AEF365B8B6}" destId="{AAEA7239-D8BD-4F4C-9778-31DE0AF7AF40}" srcOrd="0" destOrd="0" presId="urn:microsoft.com/office/officeart/2005/8/layout/hierarchy4"/>
    <dgm:cxn modelId="{44966F19-4A0E-F243-A4CF-8F2985A1B88D}" type="presParOf" srcId="{84C81357-DE18-3549-A189-E7AEF365B8B6}" destId="{BCFEE8A3-7BAA-E546-A0A9-9C0B0368C766}" srcOrd="1" destOrd="0" presId="urn:microsoft.com/office/officeart/2005/8/layout/hierarchy4"/>
    <dgm:cxn modelId="{D6FDEE18-BE71-C74F-81BB-27033986CF8E}" type="presParOf" srcId="{9FF29979-74C2-2646-84DE-6BE22C076368}" destId="{C615527E-BD3F-A944-8ABF-5DF09860E7DB}" srcOrd="5" destOrd="0" presId="urn:microsoft.com/office/officeart/2005/8/layout/hierarchy4"/>
    <dgm:cxn modelId="{71DC7219-C7F5-F446-9613-D557457DFA2F}" type="presParOf" srcId="{9FF29979-74C2-2646-84DE-6BE22C076368}" destId="{A9F6BE4F-6999-D44B-AFB6-27528E1027BA}" srcOrd="6" destOrd="0" presId="urn:microsoft.com/office/officeart/2005/8/layout/hierarchy4"/>
    <dgm:cxn modelId="{36357F0D-D055-F249-95AA-C041E090B031}" type="presParOf" srcId="{A9F6BE4F-6999-D44B-AFB6-27528E1027BA}" destId="{CA120BE8-E314-7A47-BBC1-C823F1C28CC6}" srcOrd="0" destOrd="0" presId="urn:microsoft.com/office/officeart/2005/8/layout/hierarchy4"/>
    <dgm:cxn modelId="{EF250247-232D-4549-B835-E634A7FAEA49}" type="presParOf" srcId="{A9F6BE4F-6999-D44B-AFB6-27528E1027BA}" destId="{EFFC0839-A8ED-6B4F-B144-B6E341ECAB3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F43A6E-F898-2C4C-88C8-3C50345DD8AE}" type="doc">
      <dgm:prSet loTypeId="urn:microsoft.com/office/officeart/2005/8/layout/venn1" loCatId="" qsTypeId="urn:microsoft.com/office/officeart/2005/8/quickstyle/simple1" qsCatId="simple" csTypeId="urn:microsoft.com/office/officeart/2005/8/colors/accent1_5" csCatId="accent1"/>
      <dgm:spPr/>
      <dgm:t>
        <a:bodyPr/>
        <a:lstStyle/>
        <a:p>
          <a:endParaRPr lang="en-US"/>
        </a:p>
      </dgm:t>
    </dgm:pt>
    <dgm:pt modelId="{CB9C1510-DAEF-6849-AA97-3368351E9286}">
      <dgm:prSet/>
      <dgm:spPr/>
      <dgm:t>
        <a:bodyPr/>
        <a:lstStyle/>
        <a:p>
          <a:pPr rtl="0"/>
          <a:r>
            <a:rPr lang="en-US" smtClean="0"/>
            <a:t>Safety</a:t>
          </a:r>
          <a:endParaRPr lang="en-US"/>
        </a:p>
      </dgm:t>
    </dgm:pt>
    <dgm:pt modelId="{F2858F72-F49C-084A-8B55-3208AF34A904}" type="parTrans" cxnId="{1C86A87A-8535-E249-ABAB-5BFB00718390}">
      <dgm:prSet/>
      <dgm:spPr/>
      <dgm:t>
        <a:bodyPr/>
        <a:lstStyle/>
        <a:p>
          <a:endParaRPr lang="en-US"/>
        </a:p>
      </dgm:t>
    </dgm:pt>
    <dgm:pt modelId="{34E8C7F0-351C-9F46-9D4F-13C26BEF0B1F}" type="sibTrans" cxnId="{1C86A87A-8535-E249-ABAB-5BFB00718390}">
      <dgm:prSet/>
      <dgm:spPr/>
      <dgm:t>
        <a:bodyPr/>
        <a:lstStyle/>
        <a:p>
          <a:endParaRPr lang="en-US"/>
        </a:p>
      </dgm:t>
    </dgm:pt>
    <dgm:pt modelId="{55232811-BF11-644C-95D5-76AC11EA9520}">
      <dgm:prSet/>
      <dgm:spPr/>
      <dgm:t>
        <a:bodyPr/>
        <a:lstStyle/>
        <a:p>
          <a:pPr rtl="0"/>
          <a:r>
            <a:rPr lang="en-US" smtClean="0"/>
            <a:t>Trust</a:t>
          </a:r>
          <a:endParaRPr lang="en-US"/>
        </a:p>
      </dgm:t>
    </dgm:pt>
    <dgm:pt modelId="{4A0E5C2A-0D35-9241-BB65-A9113989C4EC}" type="parTrans" cxnId="{0D2FE927-1B47-CD4E-A0CA-8D4B0CDBA081}">
      <dgm:prSet/>
      <dgm:spPr/>
      <dgm:t>
        <a:bodyPr/>
        <a:lstStyle/>
        <a:p>
          <a:endParaRPr lang="en-US"/>
        </a:p>
      </dgm:t>
    </dgm:pt>
    <dgm:pt modelId="{B047F654-0555-434E-90A0-50394CE54206}" type="sibTrans" cxnId="{0D2FE927-1B47-CD4E-A0CA-8D4B0CDBA081}">
      <dgm:prSet/>
      <dgm:spPr/>
      <dgm:t>
        <a:bodyPr/>
        <a:lstStyle/>
        <a:p>
          <a:endParaRPr lang="en-US"/>
        </a:p>
      </dgm:t>
    </dgm:pt>
    <dgm:pt modelId="{061C011E-9D61-4D4A-93DC-B4E308BDCF5B}">
      <dgm:prSet/>
      <dgm:spPr/>
      <dgm:t>
        <a:bodyPr/>
        <a:lstStyle/>
        <a:p>
          <a:pPr rtl="0"/>
          <a:r>
            <a:rPr lang="en-US" smtClean="0"/>
            <a:t>Empowerment</a:t>
          </a:r>
          <a:endParaRPr lang="en-US"/>
        </a:p>
      </dgm:t>
    </dgm:pt>
    <dgm:pt modelId="{B4905A1B-9B1D-A441-952C-F8ADD3CF441D}" type="parTrans" cxnId="{719407EA-483C-0A48-A413-F1A76B3FD4B5}">
      <dgm:prSet/>
      <dgm:spPr/>
      <dgm:t>
        <a:bodyPr/>
        <a:lstStyle/>
        <a:p>
          <a:endParaRPr lang="en-US"/>
        </a:p>
      </dgm:t>
    </dgm:pt>
    <dgm:pt modelId="{8DD2A186-A985-CF45-91B5-27E5A82E7F46}" type="sibTrans" cxnId="{719407EA-483C-0A48-A413-F1A76B3FD4B5}">
      <dgm:prSet/>
      <dgm:spPr/>
      <dgm:t>
        <a:bodyPr/>
        <a:lstStyle/>
        <a:p>
          <a:endParaRPr lang="en-US"/>
        </a:p>
      </dgm:t>
    </dgm:pt>
    <dgm:pt modelId="{6D9B8B4D-8744-C04C-BADE-F4D3E489615F}" type="pres">
      <dgm:prSet presAssocID="{59F43A6E-F898-2C4C-88C8-3C50345DD8AE}" presName="compositeShape" presStyleCnt="0">
        <dgm:presLayoutVars>
          <dgm:chMax val="7"/>
          <dgm:dir/>
          <dgm:resizeHandles val="exact"/>
        </dgm:presLayoutVars>
      </dgm:prSet>
      <dgm:spPr/>
    </dgm:pt>
    <dgm:pt modelId="{0467F950-9BC9-1043-9365-A7F48FF8C961}" type="pres">
      <dgm:prSet presAssocID="{CB9C1510-DAEF-6849-AA97-3368351E9286}" presName="circ1" presStyleLbl="vennNode1" presStyleIdx="0" presStyleCnt="3"/>
      <dgm:spPr/>
    </dgm:pt>
    <dgm:pt modelId="{964F7A56-B234-DB46-AA91-795F8CA39D83}" type="pres">
      <dgm:prSet presAssocID="{CB9C1510-DAEF-6849-AA97-3368351E9286}" presName="circ1Tx" presStyleLbl="revTx" presStyleIdx="0" presStyleCnt="0">
        <dgm:presLayoutVars>
          <dgm:chMax val="0"/>
          <dgm:chPref val="0"/>
          <dgm:bulletEnabled val="1"/>
        </dgm:presLayoutVars>
      </dgm:prSet>
      <dgm:spPr/>
    </dgm:pt>
    <dgm:pt modelId="{791022A6-F0E4-8146-9EA5-662D2C5A352A}" type="pres">
      <dgm:prSet presAssocID="{55232811-BF11-644C-95D5-76AC11EA9520}" presName="circ2" presStyleLbl="vennNode1" presStyleIdx="1" presStyleCnt="3"/>
      <dgm:spPr/>
    </dgm:pt>
    <dgm:pt modelId="{6D945683-94F1-2A40-B965-B5E39C355724}" type="pres">
      <dgm:prSet presAssocID="{55232811-BF11-644C-95D5-76AC11EA9520}" presName="circ2Tx" presStyleLbl="revTx" presStyleIdx="0" presStyleCnt="0">
        <dgm:presLayoutVars>
          <dgm:chMax val="0"/>
          <dgm:chPref val="0"/>
          <dgm:bulletEnabled val="1"/>
        </dgm:presLayoutVars>
      </dgm:prSet>
      <dgm:spPr/>
    </dgm:pt>
    <dgm:pt modelId="{A60B0B49-38FC-1847-9AB4-0E4294E24D34}" type="pres">
      <dgm:prSet presAssocID="{061C011E-9D61-4D4A-93DC-B4E308BDCF5B}" presName="circ3" presStyleLbl="vennNode1" presStyleIdx="2" presStyleCnt="3"/>
      <dgm:spPr/>
    </dgm:pt>
    <dgm:pt modelId="{24797A57-740D-8941-9852-141FEEDABADC}" type="pres">
      <dgm:prSet presAssocID="{061C011E-9D61-4D4A-93DC-B4E308BDCF5B}" presName="circ3Tx" presStyleLbl="revTx" presStyleIdx="0" presStyleCnt="0">
        <dgm:presLayoutVars>
          <dgm:chMax val="0"/>
          <dgm:chPref val="0"/>
          <dgm:bulletEnabled val="1"/>
        </dgm:presLayoutVars>
      </dgm:prSet>
      <dgm:spPr/>
    </dgm:pt>
  </dgm:ptLst>
  <dgm:cxnLst>
    <dgm:cxn modelId="{7ED4AFC6-68A9-6244-92FD-6BB1C7EB4F8D}" type="presOf" srcId="{55232811-BF11-644C-95D5-76AC11EA9520}" destId="{791022A6-F0E4-8146-9EA5-662D2C5A352A}" srcOrd="0" destOrd="0" presId="urn:microsoft.com/office/officeart/2005/8/layout/venn1"/>
    <dgm:cxn modelId="{0D2FE927-1B47-CD4E-A0CA-8D4B0CDBA081}" srcId="{59F43A6E-F898-2C4C-88C8-3C50345DD8AE}" destId="{55232811-BF11-644C-95D5-76AC11EA9520}" srcOrd="1" destOrd="0" parTransId="{4A0E5C2A-0D35-9241-BB65-A9113989C4EC}" sibTransId="{B047F654-0555-434E-90A0-50394CE54206}"/>
    <dgm:cxn modelId="{3B864DE3-9144-464B-A292-90D61F7DCB57}" type="presOf" srcId="{55232811-BF11-644C-95D5-76AC11EA9520}" destId="{6D945683-94F1-2A40-B965-B5E39C355724}" srcOrd="1" destOrd="0" presId="urn:microsoft.com/office/officeart/2005/8/layout/venn1"/>
    <dgm:cxn modelId="{C9C24E0E-2BA1-834F-978D-D42B3FB163B8}" type="presOf" srcId="{59F43A6E-F898-2C4C-88C8-3C50345DD8AE}" destId="{6D9B8B4D-8744-C04C-BADE-F4D3E489615F}" srcOrd="0" destOrd="0" presId="urn:microsoft.com/office/officeart/2005/8/layout/venn1"/>
    <dgm:cxn modelId="{2F4C4C4B-2A9D-5E4B-8BE8-D77BE2A40535}" type="presOf" srcId="{061C011E-9D61-4D4A-93DC-B4E308BDCF5B}" destId="{24797A57-740D-8941-9852-141FEEDABADC}" srcOrd="1" destOrd="0" presId="urn:microsoft.com/office/officeart/2005/8/layout/venn1"/>
    <dgm:cxn modelId="{76B4F546-8C4B-5344-82BF-BD90795631C7}" type="presOf" srcId="{CB9C1510-DAEF-6849-AA97-3368351E9286}" destId="{964F7A56-B234-DB46-AA91-795F8CA39D83}" srcOrd="1" destOrd="0" presId="urn:microsoft.com/office/officeart/2005/8/layout/venn1"/>
    <dgm:cxn modelId="{97F2AC42-EA13-7642-B9B9-78E007A9C14E}" type="presOf" srcId="{061C011E-9D61-4D4A-93DC-B4E308BDCF5B}" destId="{A60B0B49-38FC-1847-9AB4-0E4294E24D34}" srcOrd="0" destOrd="0" presId="urn:microsoft.com/office/officeart/2005/8/layout/venn1"/>
    <dgm:cxn modelId="{719407EA-483C-0A48-A413-F1A76B3FD4B5}" srcId="{59F43A6E-F898-2C4C-88C8-3C50345DD8AE}" destId="{061C011E-9D61-4D4A-93DC-B4E308BDCF5B}" srcOrd="2" destOrd="0" parTransId="{B4905A1B-9B1D-A441-952C-F8ADD3CF441D}" sibTransId="{8DD2A186-A985-CF45-91B5-27E5A82E7F46}"/>
    <dgm:cxn modelId="{1C86A87A-8535-E249-ABAB-5BFB00718390}" srcId="{59F43A6E-F898-2C4C-88C8-3C50345DD8AE}" destId="{CB9C1510-DAEF-6849-AA97-3368351E9286}" srcOrd="0" destOrd="0" parTransId="{F2858F72-F49C-084A-8B55-3208AF34A904}" sibTransId="{34E8C7F0-351C-9F46-9D4F-13C26BEF0B1F}"/>
    <dgm:cxn modelId="{1EF573C8-7502-2542-AFB4-3F5365D8A9BC}" type="presOf" srcId="{CB9C1510-DAEF-6849-AA97-3368351E9286}" destId="{0467F950-9BC9-1043-9365-A7F48FF8C961}" srcOrd="0" destOrd="0" presId="urn:microsoft.com/office/officeart/2005/8/layout/venn1"/>
    <dgm:cxn modelId="{D2F87803-B42B-1F48-AD30-3E2680CDA51F}" type="presParOf" srcId="{6D9B8B4D-8744-C04C-BADE-F4D3E489615F}" destId="{0467F950-9BC9-1043-9365-A7F48FF8C961}" srcOrd="0" destOrd="0" presId="urn:microsoft.com/office/officeart/2005/8/layout/venn1"/>
    <dgm:cxn modelId="{334D6450-124A-E740-8627-3943F8358D72}" type="presParOf" srcId="{6D9B8B4D-8744-C04C-BADE-F4D3E489615F}" destId="{964F7A56-B234-DB46-AA91-795F8CA39D83}" srcOrd="1" destOrd="0" presId="urn:microsoft.com/office/officeart/2005/8/layout/venn1"/>
    <dgm:cxn modelId="{E11D8A38-D866-C341-AA44-85B801DAB54A}" type="presParOf" srcId="{6D9B8B4D-8744-C04C-BADE-F4D3E489615F}" destId="{791022A6-F0E4-8146-9EA5-662D2C5A352A}" srcOrd="2" destOrd="0" presId="urn:microsoft.com/office/officeart/2005/8/layout/venn1"/>
    <dgm:cxn modelId="{0ED01CDF-D982-C745-8654-EB7008928CA8}" type="presParOf" srcId="{6D9B8B4D-8744-C04C-BADE-F4D3E489615F}" destId="{6D945683-94F1-2A40-B965-B5E39C355724}" srcOrd="3" destOrd="0" presId="urn:microsoft.com/office/officeart/2005/8/layout/venn1"/>
    <dgm:cxn modelId="{F8903616-776C-B047-A84B-C9880202F133}" type="presParOf" srcId="{6D9B8B4D-8744-C04C-BADE-F4D3E489615F}" destId="{A60B0B49-38FC-1847-9AB4-0E4294E24D34}" srcOrd="4" destOrd="0" presId="urn:microsoft.com/office/officeart/2005/8/layout/venn1"/>
    <dgm:cxn modelId="{17D97017-C8AD-7747-BCD7-8B3945E6C352}" type="presParOf" srcId="{6D9B8B4D-8744-C04C-BADE-F4D3E489615F}" destId="{24797A57-740D-8941-9852-141FEEDABAD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70124-04D5-3D4B-8921-F7C3680B2621}">
      <dsp:nvSpPr>
        <dsp:cNvPr id="0" name=""/>
        <dsp:cNvSpPr/>
      </dsp:nvSpPr>
      <dsp:spPr>
        <a:xfrm>
          <a:off x="1928" y="0"/>
          <a:ext cx="1881303" cy="4548187"/>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The youth participants</a:t>
          </a:r>
          <a:endParaRPr lang="en-US" sz="2400" kern="1200" dirty="0"/>
        </a:p>
      </dsp:txBody>
      <dsp:txXfrm>
        <a:off x="57029" y="55101"/>
        <a:ext cx="1771101" cy="4437985"/>
      </dsp:txXfrm>
    </dsp:sp>
    <dsp:sp modelId="{FB1BC543-7596-F648-B4E1-5F25CDB05619}">
      <dsp:nvSpPr>
        <dsp:cNvPr id="0" name=""/>
        <dsp:cNvSpPr/>
      </dsp:nvSpPr>
      <dsp:spPr>
        <a:xfrm>
          <a:off x="2199291" y="0"/>
          <a:ext cx="1881303" cy="4548187"/>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Dr. Maurice </a:t>
          </a:r>
          <a:r>
            <a:rPr lang="en-US" sz="1700" kern="1200" dirty="0" err="1" smtClean="0"/>
            <a:t>Gattis</a:t>
          </a:r>
          <a:r>
            <a:rPr lang="en-US" sz="1700" kern="1200" dirty="0" smtClean="0"/>
            <a:t>, MSSW, PhD</a:t>
          </a:r>
        </a:p>
        <a:p>
          <a:pPr lvl="0" algn="ctr" defTabSz="755650" rtl="0">
            <a:lnSpc>
              <a:spcPct val="90000"/>
            </a:lnSpc>
            <a:spcBef>
              <a:spcPct val="0"/>
            </a:spcBef>
            <a:spcAft>
              <a:spcPct val="35000"/>
            </a:spcAft>
          </a:pPr>
          <a:r>
            <a:rPr lang="en-US" sz="1700" kern="1200" dirty="0" smtClean="0"/>
            <a:t>Rebecca Ghent, MSSW</a:t>
          </a:r>
        </a:p>
        <a:p>
          <a:pPr lvl="0" algn="ctr" defTabSz="755650" rtl="0">
            <a:lnSpc>
              <a:spcPct val="90000"/>
            </a:lnSpc>
            <a:spcBef>
              <a:spcPct val="0"/>
            </a:spcBef>
            <a:spcAft>
              <a:spcPct val="35000"/>
            </a:spcAft>
          </a:pPr>
          <a:r>
            <a:rPr lang="en-US" sz="1700" kern="1200" dirty="0" smtClean="0"/>
            <a:t>Rebecca </a:t>
          </a:r>
          <a:r>
            <a:rPr lang="en-US" sz="1700" kern="1200" dirty="0" err="1" smtClean="0"/>
            <a:t>Goggin</a:t>
          </a:r>
          <a:r>
            <a:rPr lang="en-US" sz="1700" kern="1200" dirty="0" smtClean="0"/>
            <a:t>, BSW</a:t>
          </a:r>
        </a:p>
        <a:p>
          <a:pPr lvl="0" algn="ctr" defTabSz="755650" rtl="0">
            <a:lnSpc>
              <a:spcPct val="90000"/>
            </a:lnSpc>
            <a:spcBef>
              <a:spcPct val="0"/>
            </a:spcBef>
            <a:spcAft>
              <a:spcPct val="35000"/>
            </a:spcAft>
          </a:pPr>
          <a:r>
            <a:rPr lang="en-US" sz="1700" kern="1200" dirty="0" smtClean="0"/>
            <a:t> Laura M. Frey, Ph.D., LMFT</a:t>
          </a:r>
        </a:p>
        <a:p>
          <a:pPr lvl="0" algn="ctr" defTabSz="755650" rtl="0">
            <a:lnSpc>
              <a:spcPct val="90000"/>
            </a:lnSpc>
            <a:spcBef>
              <a:spcPct val="0"/>
            </a:spcBef>
            <a:spcAft>
              <a:spcPct val="35000"/>
            </a:spcAft>
          </a:pPr>
          <a:r>
            <a:rPr lang="en-US" sz="1700" kern="1200" dirty="0" smtClean="0"/>
            <a:t>Dominique Roe-</a:t>
          </a:r>
          <a:r>
            <a:rPr lang="en-US" sz="1700" kern="1200" dirty="0" err="1" smtClean="0"/>
            <a:t>Sepowitz</a:t>
          </a:r>
          <a:r>
            <a:rPr lang="en-US" sz="1700" kern="1200" dirty="0" smtClean="0"/>
            <a:t>, MSW, Ph.D.</a:t>
          </a:r>
          <a:endParaRPr lang="en-US" sz="1700" kern="1200" dirty="0"/>
        </a:p>
      </dsp:txBody>
      <dsp:txXfrm>
        <a:off x="2254392" y="55101"/>
        <a:ext cx="1771101" cy="4437985"/>
      </dsp:txXfrm>
    </dsp:sp>
    <dsp:sp modelId="{9B466EB6-9A1E-5046-B46B-6563A20F3588}">
      <dsp:nvSpPr>
        <dsp:cNvPr id="0" name=""/>
        <dsp:cNvSpPr/>
      </dsp:nvSpPr>
      <dsp:spPr>
        <a:xfrm>
          <a:off x="4396653" y="0"/>
          <a:ext cx="1881303" cy="4548187"/>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YMCA Safe Place Services</a:t>
          </a:r>
        </a:p>
        <a:p>
          <a:pPr lvl="0" algn="ctr" defTabSz="755650" rtl="0">
            <a:lnSpc>
              <a:spcPct val="90000"/>
            </a:lnSpc>
            <a:spcBef>
              <a:spcPct val="0"/>
            </a:spcBef>
            <a:spcAft>
              <a:spcPct val="35000"/>
            </a:spcAft>
          </a:pPr>
          <a:r>
            <a:rPr lang="en-US" sz="1700" kern="1200" dirty="0" smtClean="0"/>
            <a:t> </a:t>
          </a:r>
          <a:r>
            <a:rPr lang="en-US" sz="1700" kern="1200" dirty="0" err="1" smtClean="0"/>
            <a:t>Taylrd</a:t>
          </a:r>
          <a:endParaRPr lang="en-US" sz="1700" kern="1200" dirty="0" smtClean="0"/>
        </a:p>
        <a:p>
          <a:pPr lvl="0" algn="ctr" defTabSz="755650" rtl="0">
            <a:lnSpc>
              <a:spcPct val="90000"/>
            </a:lnSpc>
            <a:spcBef>
              <a:spcPct val="0"/>
            </a:spcBef>
            <a:spcAft>
              <a:spcPct val="35000"/>
            </a:spcAft>
          </a:pPr>
          <a:r>
            <a:rPr lang="en-US" sz="1700" kern="1200" dirty="0" smtClean="0"/>
            <a:t>Home of the Innocents</a:t>
          </a:r>
        </a:p>
        <a:p>
          <a:pPr lvl="0" algn="ctr" defTabSz="755650" rtl="0">
            <a:lnSpc>
              <a:spcPct val="90000"/>
            </a:lnSpc>
            <a:spcBef>
              <a:spcPct val="0"/>
            </a:spcBef>
            <a:spcAft>
              <a:spcPct val="35000"/>
            </a:spcAft>
          </a:pPr>
          <a:r>
            <a:rPr lang="en-US" sz="1700" kern="1200" dirty="0" smtClean="0"/>
            <a:t>Haven House</a:t>
          </a:r>
        </a:p>
        <a:p>
          <a:pPr lvl="0" algn="ctr" defTabSz="755650" rtl="0">
            <a:lnSpc>
              <a:spcPct val="90000"/>
            </a:lnSpc>
            <a:spcBef>
              <a:spcPct val="0"/>
            </a:spcBef>
            <a:spcAft>
              <a:spcPct val="35000"/>
            </a:spcAft>
          </a:pPr>
          <a:r>
            <a:rPr lang="en-US" sz="1700" kern="1200" dirty="0" smtClean="0"/>
            <a:t> Clark County Youth Shelter</a:t>
          </a:r>
        </a:p>
        <a:p>
          <a:pPr lvl="0" algn="ctr" defTabSz="755650" rtl="0">
            <a:lnSpc>
              <a:spcPct val="90000"/>
            </a:lnSpc>
            <a:spcBef>
              <a:spcPct val="0"/>
            </a:spcBef>
            <a:spcAft>
              <a:spcPct val="35000"/>
            </a:spcAft>
          </a:pPr>
          <a:r>
            <a:rPr lang="en-US" sz="1700" kern="1200" dirty="0" smtClean="0"/>
            <a:t> Floyd County Youth Services</a:t>
          </a:r>
        </a:p>
        <a:p>
          <a:pPr lvl="0" algn="ctr" defTabSz="755650" rtl="0">
            <a:lnSpc>
              <a:spcPct val="90000"/>
            </a:lnSpc>
            <a:spcBef>
              <a:spcPct val="0"/>
            </a:spcBef>
            <a:spcAft>
              <a:spcPct val="35000"/>
            </a:spcAft>
          </a:pPr>
          <a:r>
            <a:rPr lang="en-US" sz="1700" kern="1200" dirty="0" smtClean="0"/>
            <a:t> Kristy Love Foundation</a:t>
          </a:r>
        </a:p>
        <a:p>
          <a:pPr lvl="0" algn="ctr" defTabSz="755650" rtl="0">
            <a:lnSpc>
              <a:spcPct val="90000"/>
            </a:lnSpc>
            <a:spcBef>
              <a:spcPct val="0"/>
            </a:spcBef>
            <a:spcAft>
              <a:spcPct val="35000"/>
            </a:spcAft>
          </a:pPr>
          <a:r>
            <a:rPr lang="en-US" sz="1700" kern="1200" dirty="0" smtClean="0"/>
            <a:t> Center for Women and Families</a:t>
          </a:r>
          <a:endParaRPr lang="en-US" sz="1700" kern="1200" dirty="0"/>
        </a:p>
      </dsp:txBody>
      <dsp:txXfrm>
        <a:off x="4451754" y="55101"/>
        <a:ext cx="1771101" cy="4437985"/>
      </dsp:txXfrm>
    </dsp:sp>
    <dsp:sp modelId="{11768FA7-8907-8F4C-AE3C-0FD9DD9B88C6}">
      <dsp:nvSpPr>
        <dsp:cNvPr id="0" name=""/>
        <dsp:cNvSpPr/>
      </dsp:nvSpPr>
      <dsp:spPr>
        <a:xfrm>
          <a:off x="6594016" y="0"/>
          <a:ext cx="1881303" cy="4548187"/>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smtClean="0"/>
            <a:t>This study was funded by the University of Louisville Kent School of Social Work, in partnership with the Arizona State University Office of Sex Trafficking Intervention Research and The McCain Institute for International Leadership.</a:t>
          </a:r>
          <a:endParaRPr lang="en-US" sz="1700" kern="1200"/>
        </a:p>
      </dsp:txBody>
      <dsp:txXfrm>
        <a:off x="6649117" y="55101"/>
        <a:ext cx="1771101" cy="4437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5A9D6-21EE-1E4B-B398-583149215C0B}">
      <dsp:nvSpPr>
        <dsp:cNvPr id="0" name=""/>
        <dsp:cNvSpPr/>
      </dsp:nvSpPr>
      <dsp:spPr>
        <a:xfrm>
          <a:off x="775013" y="0"/>
          <a:ext cx="2652772" cy="176850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1">
          <a:scrgbClr r="0" g="0" b="0"/>
        </a:fillRef>
        <a:effectRef idx="2">
          <a:scrgbClr r="0" g="0" b="0"/>
        </a:effectRef>
        <a:fontRef idx="minor"/>
      </dsp:style>
    </dsp:sp>
    <dsp:sp modelId="{160575FF-3138-FF40-BDBF-6E3746580CE6}">
      <dsp:nvSpPr>
        <dsp:cNvPr id="0" name=""/>
        <dsp:cNvSpPr/>
      </dsp:nvSpPr>
      <dsp:spPr>
        <a:xfrm>
          <a:off x="3538547" y="1879096"/>
          <a:ext cx="3758323" cy="23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The purpose of this study is to understand the scope and complexity of sex trafficking among youth experiencing homelessness in Louisville, Kentucky and Southern Indiana. </a:t>
          </a:r>
          <a:endParaRPr lang="en-US" sz="2200" kern="1200"/>
        </a:p>
      </dsp:txBody>
      <dsp:txXfrm>
        <a:off x="3538547" y="1879096"/>
        <a:ext cx="3758323" cy="2321450"/>
      </dsp:txXfrm>
    </dsp:sp>
    <dsp:sp modelId="{4251A4B9-9D13-3940-8A72-41A1344F3B72}">
      <dsp:nvSpPr>
        <dsp:cNvPr id="0" name=""/>
        <dsp:cNvSpPr/>
      </dsp:nvSpPr>
      <dsp:spPr>
        <a:xfrm>
          <a:off x="3206951" y="1547784"/>
          <a:ext cx="902603" cy="902836"/>
        </a:xfrm>
        <a:prstGeom prst="halfFrame">
          <a:avLst>
            <a:gd name="adj1" fmla="val 25770"/>
            <a:gd name="adj2" fmla="val 25770"/>
          </a:avLst>
        </a:prstGeom>
        <a:blipFill rotWithShape="0">
          <a:blip xmlns:r="http://schemas.openxmlformats.org/officeDocument/2006/relationships" r:embed="rId2">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0F21C67E-D64B-9A47-B899-3F7781CEDF9B}">
      <dsp:nvSpPr>
        <dsp:cNvPr id="0" name=""/>
        <dsp:cNvSpPr/>
      </dsp:nvSpPr>
      <dsp:spPr>
        <a:xfrm rot="5400000">
          <a:off x="6751890" y="1547901"/>
          <a:ext cx="902836" cy="902603"/>
        </a:xfrm>
        <a:prstGeom prst="halfFrame">
          <a:avLst>
            <a:gd name="adj1" fmla="val 25770"/>
            <a:gd name="adj2" fmla="val 25770"/>
          </a:avLst>
        </a:prstGeom>
        <a:blipFill rotWithShape="0">
          <a:blip xmlns:r="http://schemas.openxmlformats.org/officeDocument/2006/relationships" r:embed="rId2">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1A53324B-0C82-EF47-AED0-C707BAB932B1}">
      <dsp:nvSpPr>
        <dsp:cNvPr id="0" name=""/>
        <dsp:cNvSpPr/>
      </dsp:nvSpPr>
      <dsp:spPr>
        <a:xfrm rot="16200000">
          <a:off x="3206834" y="3629592"/>
          <a:ext cx="902836" cy="902603"/>
        </a:xfrm>
        <a:prstGeom prst="halfFrame">
          <a:avLst>
            <a:gd name="adj1" fmla="val 25770"/>
            <a:gd name="adj2" fmla="val 25770"/>
          </a:avLst>
        </a:prstGeom>
        <a:blipFill rotWithShape="0">
          <a:blip xmlns:r="http://schemas.openxmlformats.org/officeDocument/2006/relationships" r:embed="rId2">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538540CB-DCF3-684C-91BE-DE0108A88331}">
      <dsp:nvSpPr>
        <dsp:cNvPr id="0" name=""/>
        <dsp:cNvSpPr/>
      </dsp:nvSpPr>
      <dsp:spPr>
        <a:xfrm rot="10800000">
          <a:off x="6752007" y="3629475"/>
          <a:ext cx="902603" cy="902836"/>
        </a:xfrm>
        <a:prstGeom prst="halfFrame">
          <a:avLst>
            <a:gd name="adj1" fmla="val 25770"/>
            <a:gd name="adj2" fmla="val 25770"/>
          </a:avLst>
        </a:prstGeom>
        <a:blipFill rotWithShape="0">
          <a:blip xmlns:r="http://schemas.openxmlformats.org/officeDocument/2006/relationships" r:embed="rId2">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B1E82-C22A-C84D-A8D7-53E671EEF88E}">
      <dsp:nvSpPr>
        <dsp:cNvPr id="0" name=""/>
        <dsp:cNvSpPr/>
      </dsp:nvSpPr>
      <dsp:spPr>
        <a:xfrm>
          <a:off x="-5061313" y="-775401"/>
          <a:ext cx="6027552" cy="6027552"/>
        </a:xfrm>
        <a:prstGeom prst="blockArc">
          <a:avLst>
            <a:gd name="adj1" fmla="val 18900000"/>
            <a:gd name="adj2" fmla="val 2700000"/>
            <a:gd name="adj3" fmla="val 358"/>
          </a:avLst>
        </a:pr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7C3AC2-A766-A040-9539-658D77241556}">
      <dsp:nvSpPr>
        <dsp:cNvPr id="0" name=""/>
        <dsp:cNvSpPr/>
      </dsp:nvSpPr>
      <dsp:spPr>
        <a:xfrm>
          <a:off x="360452" y="235745"/>
          <a:ext cx="7623294" cy="471312"/>
        </a:xfrm>
        <a:prstGeom prst="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374104" tIns="35560" rIns="35560" bIns="35560" numCol="1" spcCol="1270" anchor="ctr" anchorCtr="0">
          <a:noAutofit/>
        </a:bodyPr>
        <a:lstStyle/>
        <a:p>
          <a:pPr lvl="0" algn="l" defTabSz="622300" rtl="0">
            <a:lnSpc>
              <a:spcPct val="90000"/>
            </a:lnSpc>
            <a:spcBef>
              <a:spcPct val="0"/>
            </a:spcBef>
            <a:spcAft>
              <a:spcPct val="35000"/>
            </a:spcAft>
          </a:pPr>
          <a:r>
            <a:rPr lang="en-US" sz="1400" kern="1200" smtClean="0"/>
            <a:t>Youth experiencing homelessness</a:t>
          </a:r>
          <a:endParaRPr lang="en-US" sz="1400" kern="1200"/>
        </a:p>
      </dsp:txBody>
      <dsp:txXfrm>
        <a:off x="360452" y="235745"/>
        <a:ext cx="7623294" cy="471312"/>
      </dsp:txXfrm>
    </dsp:sp>
    <dsp:sp modelId="{91610679-B22D-804D-89B2-4B7B37754765}">
      <dsp:nvSpPr>
        <dsp:cNvPr id="0" name=""/>
        <dsp:cNvSpPr/>
      </dsp:nvSpPr>
      <dsp:spPr>
        <a:xfrm>
          <a:off x="65881" y="176831"/>
          <a:ext cx="589140" cy="5891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9A543FD-70D2-C647-865E-05E06793CFA1}">
      <dsp:nvSpPr>
        <dsp:cNvPr id="0" name=""/>
        <dsp:cNvSpPr/>
      </dsp:nvSpPr>
      <dsp:spPr>
        <a:xfrm>
          <a:off x="748138" y="942624"/>
          <a:ext cx="7235607" cy="471312"/>
        </a:xfrm>
        <a:prstGeom prst="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374104" tIns="35560" rIns="35560" bIns="35560" numCol="1" spcCol="1270" anchor="ctr" anchorCtr="0">
          <a:noAutofit/>
        </a:bodyPr>
        <a:lstStyle/>
        <a:p>
          <a:pPr lvl="0" algn="l" defTabSz="622300" rtl="0">
            <a:lnSpc>
              <a:spcPct val="90000"/>
            </a:lnSpc>
            <a:spcBef>
              <a:spcPct val="0"/>
            </a:spcBef>
            <a:spcAft>
              <a:spcPct val="35000"/>
            </a:spcAft>
          </a:pPr>
          <a:r>
            <a:rPr lang="en-US" sz="1400" kern="1200" smtClean="0"/>
            <a:t>Eight agencies that serve youth</a:t>
          </a:r>
          <a:endParaRPr lang="en-US" sz="1400" kern="1200"/>
        </a:p>
      </dsp:txBody>
      <dsp:txXfrm>
        <a:off x="748138" y="942624"/>
        <a:ext cx="7235607" cy="471312"/>
      </dsp:txXfrm>
    </dsp:sp>
    <dsp:sp modelId="{6D08D293-4FC5-8D4A-9BE3-8DA07C085EAD}">
      <dsp:nvSpPr>
        <dsp:cNvPr id="0" name=""/>
        <dsp:cNvSpPr/>
      </dsp:nvSpPr>
      <dsp:spPr>
        <a:xfrm>
          <a:off x="453568" y="883710"/>
          <a:ext cx="589140" cy="5891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63635B1-0ECA-B047-8CAD-D7571037574E}">
      <dsp:nvSpPr>
        <dsp:cNvPr id="0" name=""/>
        <dsp:cNvSpPr/>
      </dsp:nvSpPr>
      <dsp:spPr>
        <a:xfrm>
          <a:off x="925417" y="1649503"/>
          <a:ext cx="7058328" cy="471312"/>
        </a:xfrm>
        <a:prstGeom prst="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374104" tIns="35560" rIns="35560" bIns="35560" numCol="1" spcCol="1270" anchor="ctr" anchorCtr="0">
          <a:noAutofit/>
        </a:bodyPr>
        <a:lstStyle/>
        <a:p>
          <a:pPr lvl="0" algn="l" defTabSz="622300" rtl="0">
            <a:lnSpc>
              <a:spcPct val="90000"/>
            </a:lnSpc>
            <a:spcBef>
              <a:spcPct val="0"/>
            </a:spcBef>
            <a:spcAft>
              <a:spcPct val="35000"/>
            </a:spcAft>
          </a:pPr>
          <a:r>
            <a:rPr lang="en-US" sz="1400" kern="1200" smtClean="0"/>
            <a:t>Anonymous survey about their life experiences including sex trafficking victimization</a:t>
          </a:r>
          <a:endParaRPr lang="en-US" sz="1400" kern="1200"/>
        </a:p>
      </dsp:txBody>
      <dsp:txXfrm>
        <a:off x="925417" y="1649503"/>
        <a:ext cx="7058328" cy="471312"/>
      </dsp:txXfrm>
    </dsp:sp>
    <dsp:sp modelId="{BC9CB7C2-0392-564B-AF79-9CCCCE621F07}">
      <dsp:nvSpPr>
        <dsp:cNvPr id="0" name=""/>
        <dsp:cNvSpPr/>
      </dsp:nvSpPr>
      <dsp:spPr>
        <a:xfrm>
          <a:off x="630847" y="1590589"/>
          <a:ext cx="589140" cy="5891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ACB4A9-816B-B74E-AF74-082974121BFC}">
      <dsp:nvSpPr>
        <dsp:cNvPr id="0" name=""/>
        <dsp:cNvSpPr/>
      </dsp:nvSpPr>
      <dsp:spPr>
        <a:xfrm>
          <a:off x="925417" y="2355934"/>
          <a:ext cx="7058328" cy="471312"/>
        </a:xfrm>
        <a:prstGeom prst="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374104" tIns="35560" rIns="35560" bIns="35560" numCol="1" spcCol="1270" anchor="ctr" anchorCtr="0">
          <a:noAutofit/>
        </a:bodyPr>
        <a:lstStyle/>
        <a:p>
          <a:pPr lvl="0" algn="l" defTabSz="622300" rtl="0">
            <a:lnSpc>
              <a:spcPct val="90000"/>
            </a:lnSpc>
            <a:spcBef>
              <a:spcPct val="0"/>
            </a:spcBef>
            <a:spcAft>
              <a:spcPct val="35000"/>
            </a:spcAft>
          </a:pPr>
          <a:r>
            <a:rPr lang="en-US" sz="1400" kern="1200" smtClean="0"/>
            <a:t>15 minutes to complete</a:t>
          </a:r>
          <a:endParaRPr lang="en-US" sz="1400" kern="1200"/>
        </a:p>
      </dsp:txBody>
      <dsp:txXfrm>
        <a:off x="925417" y="2355934"/>
        <a:ext cx="7058328" cy="471312"/>
      </dsp:txXfrm>
    </dsp:sp>
    <dsp:sp modelId="{45D5FEBF-CEC8-BC4E-9CD0-CA9B9C11A34B}">
      <dsp:nvSpPr>
        <dsp:cNvPr id="0" name=""/>
        <dsp:cNvSpPr/>
      </dsp:nvSpPr>
      <dsp:spPr>
        <a:xfrm>
          <a:off x="630847" y="2297020"/>
          <a:ext cx="589140" cy="5891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81BB394-375D-3948-AC63-A5C8EE646841}">
      <dsp:nvSpPr>
        <dsp:cNvPr id="0" name=""/>
        <dsp:cNvSpPr/>
      </dsp:nvSpPr>
      <dsp:spPr>
        <a:xfrm>
          <a:off x="748138" y="3062813"/>
          <a:ext cx="7235607" cy="471312"/>
        </a:xfrm>
        <a:prstGeom prst="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374104" tIns="35560" rIns="35560" bIns="35560" numCol="1" spcCol="1270" anchor="ctr" anchorCtr="0">
          <a:noAutofit/>
        </a:bodyPr>
        <a:lstStyle/>
        <a:p>
          <a:pPr lvl="0" algn="l" defTabSz="622300" rtl="0">
            <a:lnSpc>
              <a:spcPct val="90000"/>
            </a:lnSpc>
            <a:spcBef>
              <a:spcPct val="0"/>
            </a:spcBef>
            <a:spcAft>
              <a:spcPct val="35000"/>
            </a:spcAft>
          </a:pPr>
          <a:r>
            <a:rPr lang="en-US" sz="1400" kern="1200" smtClean="0"/>
            <a:t>Youth received $5</a:t>
          </a:r>
          <a:endParaRPr lang="en-US" sz="1400" kern="1200"/>
        </a:p>
      </dsp:txBody>
      <dsp:txXfrm>
        <a:off x="748138" y="3062813"/>
        <a:ext cx="7235607" cy="471312"/>
      </dsp:txXfrm>
    </dsp:sp>
    <dsp:sp modelId="{0F924936-5C1C-5446-8751-E1CA7E211DE9}">
      <dsp:nvSpPr>
        <dsp:cNvPr id="0" name=""/>
        <dsp:cNvSpPr/>
      </dsp:nvSpPr>
      <dsp:spPr>
        <a:xfrm>
          <a:off x="453568" y="3003899"/>
          <a:ext cx="589140" cy="5891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0A38F03-8AA8-9747-8525-A6B4701619D3}">
      <dsp:nvSpPr>
        <dsp:cNvPr id="0" name=""/>
        <dsp:cNvSpPr/>
      </dsp:nvSpPr>
      <dsp:spPr>
        <a:xfrm>
          <a:off x="360452" y="3769692"/>
          <a:ext cx="7623294" cy="471312"/>
        </a:xfrm>
        <a:prstGeom prst="rect">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374104" tIns="35560" rIns="35560" bIns="35560" numCol="1" spcCol="1270" anchor="ctr" anchorCtr="0">
          <a:noAutofit/>
        </a:bodyPr>
        <a:lstStyle/>
        <a:p>
          <a:pPr lvl="0" algn="l" defTabSz="622300" rtl="0">
            <a:lnSpc>
              <a:spcPct val="90000"/>
            </a:lnSpc>
            <a:spcBef>
              <a:spcPct val="0"/>
            </a:spcBef>
            <a:spcAft>
              <a:spcPct val="35000"/>
            </a:spcAft>
          </a:pPr>
          <a:r>
            <a:rPr lang="en-US" sz="1400" kern="1200" smtClean="0"/>
            <a:t>The Institutional Research Board (IRB) at the University of Louisville approved the study.</a:t>
          </a:r>
          <a:endParaRPr lang="en-US" sz="1400" kern="1200"/>
        </a:p>
      </dsp:txBody>
      <dsp:txXfrm>
        <a:off x="360452" y="3769692"/>
        <a:ext cx="7623294" cy="471312"/>
      </dsp:txXfrm>
    </dsp:sp>
    <dsp:sp modelId="{EC856956-1A03-404E-B63D-ABB65A97DCEE}">
      <dsp:nvSpPr>
        <dsp:cNvPr id="0" name=""/>
        <dsp:cNvSpPr/>
      </dsp:nvSpPr>
      <dsp:spPr>
        <a:xfrm>
          <a:off x="65881" y="3710778"/>
          <a:ext cx="589140" cy="5891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4C397-423F-CF45-B02D-61884C9EC067}">
      <dsp:nvSpPr>
        <dsp:cNvPr id="0" name=""/>
        <dsp:cNvSpPr/>
      </dsp:nvSpPr>
      <dsp:spPr>
        <a:xfrm>
          <a:off x="1896" y="0"/>
          <a:ext cx="1849663" cy="4454233"/>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Approximately 4 times more likely to report suicidal ideation</a:t>
          </a:r>
          <a:endParaRPr lang="en-US" sz="1900" kern="1200"/>
        </a:p>
      </dsp:txBody>
      <dsp:txXfrm>
        <a:off x="56071" y="54175"/>
        <a:ext cx="1741313" cy="4345883"/>
      </dsp:txXfrm>
    </dsp:sp>
    <dsp:sp modelId="{8E470BA4-16DB-BA40-B7F1-2F1EDC49025D}">
      <dsp:nvSpPr>
        <dsp:cNvPr id="0" name=""/>
        <dsp:cNvSpPr/>
      </dsp:nvSpPr>
      <dsp:spPr>
        <a:xfrm>
          <a:off x="2162303" y="0"/>
          <a:ext cx="1849663" cy="4454233"/>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Approximately 5 times more likely to attempt suicide</a:t>
          </a:r>
          <a:endParaRPr lang="en-US" sz="1900" kern="1200"/>
        </a:p>
      </dsp:txBody>
      <dsp:txXfrm>
        <a:off x="2216478" y="54175"/>
        <a:ext cx="1741313" cy="4345883"/>
      </dsp:txXfrm>
    </dsp:sp>
    <dsp:sp modelId="{AAEA7239-D8BD-4F4C-9778-31DE0AF7AF40}">
      <dsp:nvSpPr>
        <dsp:cNvPr id="0" name=""/>
        <dsp:cNvSpPr/>
      </dsp:nvSpPr>
      <dsp:spPr>
        <a:xfrm>
          <a:off x="4322710" y="0"/>
          <a:ext cx="1849663" cy="4454233"/>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Suicidal ideation was linked to use of technology for recruitment.</a:t>
          </a:r>
          <a:endParaRPr lang="en-US" sz="1900" kern="1200" dirty="0"/>
        </a:p>
      </dsp:txBody>
      <dsp:txXfrm>
        <a:off x="4376885" y="54175"/>
        <a:ext cx="1741313" cy="4345883"/>
      </dsp:txXfrm>
    </dsp:sp>
    <dsp:sp modelId="{CA120BE8-E314-7A47-BBC1-C823F1C28CC6}">
      <dsp:nvSpPr>
        <dsp:cNvPr id="0" name=""/>
        <dsp:cNvSpPr/>
      </dsp:nvSpPr>
      <dsp:spPr>
        <a:xfrm>
          <a:off x="6483117" y="0"/>
          <a:ext cx="1849663" cy="4454233"/>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The involvement of technology was associated with 7.25 higher odds of experiencing suicidal ideation</a:t>
          </a:r>
          <a:endParaRPr lang="en-US" sz="1900" kern="1200" dirty="0"/>
        </a:p>
      </dsp:txBody>
      <dsp:txXfrm>
        <a:off x="6537292" y="54175"/>
        <a:ext cx="1741313" cy="43458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7F950-9BC9-1043-9365-A7F48FF8C961}">
      <dsp:nvSpPr>
        <dsp:cNvPr id="0" name=""/>
        <dsp:cNvSpPr/>
      </dsp:nvSpPr>
      <dsp:spPr>
        <a:xfrm>
          <a:off x="2847164" y="56125"/>
          <a:ext cx="2694006" cy="2694006"/>
        </a:xfrm>
        <a:prstGeom prst="ellipse">
          <a:avLst/>
        </a:prstGeom>
        <a:solidFill>
          <a:schemeClr val="accent1">
            <a:shade val="80000"/>
            <a:alpha val="5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smtClean="0"/>
            <a:t>Safety</a:t>
          </a:r>
          <a:endParaRPr lang="en-US" sz="2000" kern="1200"/>
        </a:p>
      </dsp:txBody>
      <dsp:txXfrm>
        <a:off x="3206364" y="527576"/>
        <a:ext cx="1975604" cy="1212302"/>
      </dsp:txXfrm>
    </dsp:sp>
    <dsp:sp modelId="{791022A6-F0E4-8146-9EA5-662D2C5A352A}">
      <dsp:nvSpPr>
        <dsp:cNvPr id="0" name=""/>
        <dsp:cNvSpPr/>
      </dsp:nvSpPr>
      <dsp:spPr>
        <a:xfrm>
          <a:off x="3819251" y="1739878"/>
          <a:ext cx="2694006" cy="2694006"/>
        </a:xfrm>
        <a:prstGeom prst="ellipse">
          <a:avLst/>
        </a:prstGeom>
        <a:solidFill>
          <a:schemeClr val="accent1">
            <a:shade val="80000"/>
            <a:alpha val="50000"/>
            <a:hueOff val="-244"/>
            <a:satOff val="-99"/>
            <a:lumOff val="1732"/>
            <a:alphaOff val="1500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smtClean="0"/>
            <a:t>Trust</a:t>
          </a:r>
          <a:endParaRPr lang="en-US" sz="2000" kern="1200"/>
        </a:p>
      </dsp:txBody>
      <dsp:txXfrm>
        <a:off x="4643168" y="2435830"/>
        <a:ext cx="1616403" cy="1481703"/>
      </dsp:txXfrm>
    </dsp:sp>
    <dsp:sp modelId="{A60B0B49-38FC-1847-9AB4-0E4294E24D34}">
      <dsp:nvSpPr>
        <dsp:cNvPr id="0" name=""/>
        <dsp:cNvSpPr/>
      </dsp:nvSpPr>
      <dsp:spPr>
        <a:xfrm>
          <a:off x="1875076" y="1739878"/>
          <a:ext cx="2694006" cy="2694006"/>
        </a:xfrm>
        <a:prstGeom prst="ellipse">
          <a:avLst/>
        </a:prstGeom>
        <a:solidFill>
          <a:schemeClr val="accent1">
            <a:shade val="80000"/>
            <a:alpha val="50000"/>
            <a:hueOff val="-487"/>
            <a:satOff val="-199"/>
            <a:lumOff val="3464"/>
            <a:alphaOff val="3000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smtClean="0"/>
            <a:t>Empowerment</a:t>
          </a:r>
          <a:endParaRPr lang="en-US" sz="2000" kern="1200"/>
        </a:p>
      </dsp:txBody>
      <dsp:txXfrm>
        <a:off x="2128762" y="2435830"/>
        <a:ext cx="1616403" cy="14817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1098D0-54BF-FF48-9868-1C266F992879}" type="datetimeFigureOut">
              <a:rPr lang="en-US" smtClean="0"/>
              <a:t>12/5/17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F74066-53FA-7B49-A1FB-BF9FF7CBAB13}" type="slidenum">
              <a:rPr lang="en-US" smtClean="0"/>
              <a:t>‹#›</a:t>
            </a:fld>
            <a:endParaRPr lang="en-US"/>
          </a:p>
        </p:txBody>
      </p:sp>
    </p:spTree>
    <p:extLst>
      <p:ext uri="{BB962C8B-B14F-4D97-AF65-F5344CB8AC3E}">
        <p14:creationId xmlns:p14="http://schemas.microsoft.com/office/powerpoint/2010/main" val="19703197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F74066-53FA-7B49-A1FB-BF9FF7CBAB13}" type="slidenum">
              <a:rPr lang="en-US" smtClean="0"/>
              <a:t>1</a:t>
            </a:fld>
            <a:endParaRPr lang="en-US"/>
          </a:p>
        </p:txBody>
      </p:sp>
    </p:spTree>
    <p:extLst>
      <p:ext uri="{BB962C8B-B14F-4D97-AF65-F5344CB8AC3E}">
        <p14:creationId xmlns:p14="http://schemas.microsoft.com/office/powerpoint/2010/main" val="648549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ACE</a:t>
            </a:r>
            <a:r>
              <a:rPr lang="en-US" baseline="0" dirty="0" smtClean="0"/>
              <a:t> comparison between sex trafficked youth </a:t>
            </a:r>
            <a:r>
              <a:rPr lang="en-US" baseline="0" dirty="0" err="1" smtClean="0"/>
              <a:t>vs</a:t>
            </a:r>
            <a:r>
              <a:rPr lang="en-US" baseline="0" dirty="0" smtClean="0"/>
              <a:t> non-sex trafficked youth (based on the sample of homeless and runaway youth).</a:t>
            </a:r>
            <a:endParaRPr lang="en-US" dirty="0"/>
          </a:p>
        </p:txBody>
      </p:sp>
      <p:sp>
        <p:nvSpPr>
          <p:cNvPr id="4" name="Slide Number Placeholder 3"/>
          <p:cNvSpPr>
            <a:spLocks noGrp="1"/>
          </p:cNvSpPr>
          <p:nvPr>
            <p:ph type="sldNum" sz="quarter" idx="10"/>
          </p:nvPr>
        </p:nvSpPr>
        <p:spPr/>
        <p:txBody>
          <a:bodyPr/>
          <a:lstStyle/>
          <a:p>
            <a:fld id="{9BF74066-53FA-7B49-A1FB-BF9FF7CBAB13}" type="slidenum">
              <a:rPr lang="en-US" smtClean="0"/>
              <a:t>12</a:t>
            </a:fld>
            <a:endParaRPr lang="en-US"/>
          </a:p>
        </p:txBody>
      </p:sp>
    </p:spTree>
    <p:extLst>
      <p:ext uri="{BB962C8B-B14F-4D97-AF65-F5344CB8AC3E}">
        <p14:creationId xmlns:p14="http://schemas.microsoft.com/office/powerpoint/2010/main" val="943664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Survivors of trauma are</a:t>
            </a:r>
            <a:r>
              <a:rPr lang="en-US" sz="1200" kern="1200" baseline="0" dirty="0" smtClean="0">
                <a:solidFill>
                  <a:schemeClr val="tx1"/>
                </a:solidFill>
                <a:effectLst/>
                <a:latin typeface="+mn-lt"/>
                <a:ea typeface="+mn-ea"/>
                <a:cs typeface="+mn-cs"/>
              </a:rPr>
              <a:t> at-risk for trauma-related impulsive behavior, such as self-injury, addictive behaviors, dissociative symptoms, and even suicide.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-Among those with a history of sex trafficking, 75.0% reported they had experienced ideation. Results from a chi-square (χ</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test for independence (Table 2) indicated the odds of a homeless youth who had experienced sex trafficking reporting ideation was 3.87 times higher than the odds of a homeless youth who had not experienced sex trafficking.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-Among those with a history of sex trafficking, 82.5% had attempted suicide. A chi-square (χ</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test for independence indicated the odds of a homeless youth with a history of sex trafficking attempting suicide was 4.96 times higher than the odds of a homeless youth who had not experienced sex trafficking.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-Bivariate correlations were used to explore the relationships between ideation, attempt, and disclosure variables and various experiences related to sex trafficking.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Among those who reported they had experienced sex trafficking, ideation was positively linked to the use of technology in recruitment. </a:t>
            </a:r>
          </a:p>
          <a:p>
            <a:endParaRPr lang="en-US" dirty="0"/>
          </a:p>
        </p:txBody>
      </p:sp>
      <p:sp>
        <p:nvSpPr>
          <p:cNvPr id="4" name="Slide Number Placeholder 3"/>
          <p:cNvSpPr>
            <a:spLocks noGrp="1"/>
          </p:cNvSpPr>
          <p:nvPr>
            <p:ph type="sldNum" sz="quarter" idx="10"/>
          </p:nvPr>
        </p:nvSpPr>
        <p:spPr/>
        <p:txBody>
          <a:bodyPr/>
          <a:lstStyle/>
          <a:p>
            <a:fld id="{9BF74066-53FA-7B49-A1FB-BF9FF7CBAB13}" type="slidenum">
              <a:rPr lang="en-US" smtClean="0"/>
              <a:t>13</a:t>
            </a:fld>
            <a:endParaRPr lang="en-US"/>
          </a:p>
        </p:txBody>
      </p:sp>
    </p:spTree>
    <p:extLst>
      <p:ext uri="{BB962C8B-B14F-4D97-AF65-F5344CB8AC3E}">
        <p14:creationId xmlns:p14="http://schemas.microsoft.com/office/powerpoint/2010/main" val="1983700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are some limitations to consider when interpreting the findings of this study.  This study is cross-sectional (e.g., snapshot, point-in-time) and was conducted only among a convenience sample of youth experiencing homelessness in </a:t>
            </a:r>
            <a:r>
              <a:rPr lang="en-US" dirty="0" err="1" smtClean="0"/>
              <a:t>Kentuckiana</a:t>
            </a:r>
            <a:r>
              <a:rPr lang="en-US" dirty="0" smtClean="0"/>
              <a:t> who were receiving services in October of 2016. All results refer to this sample and are not generalizable to or representative of all </a:t>
            </a:r>
            <a:r>
              <a:rPr lang="en-US" dirty="0" err="1" smtClean="0"/>
              <a:t>Kentuckiana</a:t>
            </a:r>
            <a:r>
              <a:rPr lang="en-US" dirty="0" smtClean="0"/>
              <a:t> youth experiencing homelessness, the national population of people experiencing homelessness, or the larger U.S. population and should not be construed as such. Additionally, the data was drawn from a large metropolitan region in </a:t>
            </a:r>
            <a:r>
              <a:rPr lang="en-US" dirty="0" err="1" smtClean="0"/>
              <a:t>Kentuckiana</a:t>
            </a:r>
            <a:r>
              <a:rPr lang="en-US" dirty="0" smtClean="0"/>
              <a:t> utilizing eight service providers and data was not collected from rural areas.</a:t>
            </a:r>
          </a:p>
          <a:p>
            <a:endParaRPr lang="en-US" dirty="0"/>
          </a:p>
        </p:txBody>
      </p:sp>
      <p:sp>
        <p:nvSpPr>
          <p:cNvPr id="4" name="Slide Number Placeholder 3"/>
          <p:cNvSpPr>
            <a:spLocks noGrp="1"/>
          </p:cNvSpPr>
          <p:nvPr>
            <p:ph type="sldNum" sz="quarter" idx="10"/>
          </p:nvPr>
        </p:nvSpPr>
        <p:spPr/>
        <p:txBody>
          <a:bodyPr/>
          <a:lstStyle/>
          <a:p>
            <a:fld id="{9BF74066-53FA-7B49-A1FB-BF9FF7CBAB13}" type="slidenum">
              <a:rPr lang="en-US" smtClean="0"/>
              <a:t>14</a:t>
            </a:fld>
            <a:endParaRPr lang="en-US"/>
          </a:p>
        </p:txBody>
      </p:sp>
    </p:spTree>
    <p:extLst>
      <p:ext uri="{BB962C8B-B14F-4D97-AF65-F5344CB8AC3E}">
        <p14:creationId xmlns:p14="http://schemas.microsoft.com/office/powerpoint/2010/main" val="3701140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sex-trafficking screening and assessment protocols should also include suicide assessment measures.  One option could be the </a:t>
            </a:r>
            <a:r>
              <a:rPr lang="en-US" sz="1200" i="1" kern="1200" dirty="0" smtClean="0">
                <a:solidFill>
                  <a:schemeClr val="tx1"/>
                </a:solidFill>
                <a:effectLst/>
                <a:latin typeface="+mn-lt"/>
                <a:ea typeface="+mn-ea"/>
                <a:cs typeface="+mn-cs"/>
              </a:rPr>
              <a:t>Columbia Suicide Severity Rating Scale – Triage Version for Primary Care Settings</a:t>
            </a:r>
            <a:r>
              <a:rPr lang="en-US" sz="1200" kern="1200" dirty="0" smtClean="0">
                <a:solidFill>
                  <a:schemeClr val="tx1"/>
                </a:solidFill>
                <a:effectLst/>
                <a:latin typeface="+mn-lt"/>
                <a:ea typeface="+mn-ea"/>
                <a:cs typeface="+mn-cs"/>
              </a:rPr>
              <a:t> (Columbia Lighthouse Project, 2016), which is a brief, 6-question assessment of past and current ideation and behavior with guidelines regarding how professionals can direct individuals to various levels of care based on their responses. </a:t>
            </a:r>
          </a:p>
          <a:p>
            <a:r>
              <a:rPr lang="en-US" sz="1200" kern="1200" dirty="0" smtClean="0">
                <a:solidFill>
                  <a:schemeClr val="tx1"/>
                </a:solidFill>
                <a:effectLst/>
                <a:latin typeface="+mn-lt"/>
                <a:ea typeface="+mn-ea"/>
                <a:cs typeface="+mn-cs"/>
              </a:rPr>
              <a:t>*TIC: </a:t>
            </a:r>
            <a:endParaRPr lang="en-US" dirty="0"/>
          </a:p>
        </p:txBody>
      </p:sp>
      <p:sp>
        <p:nvSpPr>
          <p:cNvPr id="4" name="Slide Number Placeholder 3"/>
          <p:cNvSpPr>
            <a:spLocks noGrp="1"/>
          </p:cNvSpPr>
          <p:nvPr>
            <p:ph type="sldNum" sz="quarter" idx="10"/>
          </p:nvPr>
        </p:nvSpPr>
        <p:spPr/>
        <p:txBody>
          <a:bodyPr/>
          <a:lstStyle/>
          <a:p>
            <a:fld id="{9BF74066-53FA-7B49-A1FB-BF9FF7CBAB13}" type="slidenum">
              <a:rPr lang="en-US" smtClean="0"/>
              <a:t>15</a:t>
            </a:fld>
            <a:endParaRPr lang="en-US"/>
          </a:p>
        </p:txBody>
      </p:sp>
    </p:spTree>
    <p:extLst>
      <p:ext uri="{BB962C8B-B14F-4D97-AF65-F5344CB8AC3E}">
        <p14:creationId xmlns:p14="http://schemas.microsoft.com/office/powerpoint/2010/main" val="992673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these individuals are responded to once leaving a life of exploitation is key to their future health and survival. Many survivors have a strong mistrust of others, and this makes the work of those attempting to help more difficult. A trauma-informed approach is the broader term used to include a systemic way of responding to victims of trafficking. A trauma-informed approach includes all of the systems involved in the lives of the victims, including judicial, law enforcement, health care, education, family etc. All members of these responding communities need to be trained in the signs and symptoms of trauma, and in the essential elements of serving trafficking victims and survivors.</a:t>
            </a:r>
          </a:p>
          <a:p>
            <a:r>
              <a:rPr lang="en-US" sz="1200" kern="1200" dirty="0" smtClean="0">
                <a:solidFill>
                  <a:schemeClr val="tx1"/>
                </a:solidFill>
                <a:effectLst/>
                <a:latin typeface="+mn-lt"/>
                <a:ea typeface="+mn-ea"/>
                <a:cs typeface="+mn-cs"/>
              </a:rPr>
              <a:t>This includes, first and foremost, safety. Survivors have not been safe, and need every aspect of their recovery to include the need for safety and promoting a sense of safety. Trust needs to be built slowly with survivors, as they may not have been able to trust the people around them, or the situation in which they found themselves. This includes strategies to ensure that survivors are not </a:t>
            </a:r>
            <a:r>
              <a:rPr lang="en-US" sz="1200" kern="1200" dirty="0" err="1" smtClean="0">
                <a:solidFill>
                  <a:schemeClr val="tx1"/>
                </a:solidFill>
                <a:effectLst/>
                <a:latin typeface="+mn-lt"/>
                <a:ea typeface="+mn-ea"/>
                <a:cs typeface="+mn-cs"/>
              </a:rPr>
              <a:t>retraumatized</a:t>
            </a:r>
            <a:r>
              <a:rPr lang="en-US" sz="1200" kern="1200" dirty="0" smtClean="0">
                <a:solidFill>
                  <a:schemeClr val="tx1"/>
                </a:solidFill>
                <a:effectLst/>
                <a:latin typeface="+mn-lt"/>
                <a:ea typeface="+mn-ea"/>
                <a:cs typeface="+mn-cs"/>
              </a:rPr>
              <a:t> while in recovery. Empowerment, choice and inclusiveness are also strong components of a trauma-informed approach. Survivors need to be an integral part of their treatment planning with their culture, gender, and personal history always in mind. For all who are a part of the restorative community for trafficking victims and survivors, it is important to understand the trauma-informed approach as a continual learning process, individualized to each and every deserving survivor.</a:t>
            </a:r>
          </a:p>
          <a:p>
            <a:endParaRPr lang="en-US" dirty="0"/>
          </a:p>
        </p:txBody>
      </p:sp>
      <p:sp>
        <p:nvSpPr>
          <p:cNvPr id="4" name="Slide Number Placeholder 3"/>
          <p:cNvSpPr>
            <a:spLocks noGrp="1"/>
          </p:cNvSpPr>
          <p:nvPr>
            <p:ph type="sldNum" sz="quarter" idx="10"/>
          </p:nvPr>
        </p:nvSpPr>
        <p:spPr/>
        <p:txBody>
          <a:bodyPr/>
          <a:lstStyle/>
          <a:p>
            <a:fld id="{9BF74066-53FA-7B49-A1FB-BF9FF7CBAB13}" type="slidenum">
              <a:rPr lang="en-US" smtClean="0"/>
              <a:t>16</a:t>
            </a:fld>
            <a:endParaRPr lang="en-US"/>
          </a:p>
        </p:txBody>
      </p:sp>
    </p:spTree>
    <p:extLst>
      <p:ext uri="{BB962C8B-B14F-4D97-AF65-F5344CB8AC3E}">
        <p14:creationId xmlns:p14="http://schemas.microsoft.com/office/powerpoint/2010/main" val="748095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F74066-53FA-7B49-A1FB-BF9FF7CBAB13}" type="slidenum">
              <a:rPr lang="en-US" smtClean="0"/>
              <a:t>17</a:t>
            </a:fld>
            <a:endParaRPr lang="en-US"/>
          </a:p>
        </p:txBody>
      </p:sp>
    </p:spTree>
    <p:extLst>
      <p:ext uri="{BB962C8B-B14F-4D97-AF65-F5344CB8AC3E}">
        <p14:creationId xmlns:p14="http://schemas.microsoft.com/office/powerpoint/2010/main" val="3477114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Youth experiencing homelessness took a survey at eight agencies about their life experiences including sex trafficking victimization.  The survey process took approximately 15 minutes to complete, the surveys were anonymous, and youth received $5 to compensate them for their time.  The Institutional Research Board (IRB) at the University of Louisville approved the study.</a:t>
            </a:r>
          </a:p>
          <a:p>
            <a:endParaRPr lang="en-US" dirty="0"/>
          </a:p>
        </p:txBody>
      </p:sp>
      <p:sp>
        <p:nvSpPr>
          <p:cNvPr id="4" name="Slide Number Placeholder 3"/>
          <p:cNvSpPr>
            <a:spLocks noGrp="1"/>
          </p:cNvSpPr>
          <p:nvPr>
            <p:ph type="sldNum" sz="quarter" idx="10"/>
          </p:nvPr>
        </p:nvSpPr>
        <p:spPr/>
        <p:txBody>
          <a:bodyPr/>
          <a:lstStyle/>
          <a:p>
            <a:fld id="{9BF74066-53FA-7B49-A1FB-BF9FF7CBAB13}" type="slidenum">
              <a:rPr lang="en-US" smtClean="0"/>
              <a:t>4</a:t>
            </a:fld>
            <a:endParaRPr lang="en-US"/>
          </a:p>
        </p:txBody>
      </p:sp>
    </p:spTree>
    <p:extLst>
      <p:ext uri="{BB962C8B-B14F-4D97-AF65-F5344CB8AC3E}">
        <p14:creationId xmlns:p14="http://schemas.microsoft.com/office/powerpoint/2010/main" val="44055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Respondents identified as female (47.7%, n = 63), male (47.0%, n = 62) and other gender (2.3%, n =3).  Other gender included respondents who identified as the following: transgender (0.8%, n =1) non-conforming (0.8%, n = 1), and two-spirit (0.8%, n = 1).  The respondents age ranged from 12 to 25 (M =19.53, SD =3.77).   Approximately seventy percent (70.5%, n = 93) of respondents identified as heterosexual, 25% (n = 33) identified as lesbian, gay, bisexual, or pansexual, and 4.5% (n = 6) did not respond to the question.  The most prevalent races/ethnicities reported were Black/African American (42.4%, n = 56), White/Caucasian (29.5%, n =39) and Biracial/Multiracial (9.1%%, n = 12). </a:t>
            </a:r>
            <a:endParaRPr lang="en-US" dirty="0"/>
          </a:p>
        </p:txBody>
      </p:sp>
      <p:sp>
        <p:nvSpPr>
          <p:cNvPr id="4" name="Slide Number Placeholder 3"/>
          <p:cNvSpPr>
            <a:spLocks noGrp="1"/>
          </p:cNvSpPr>
          <p:nvPr>
            <p:ph type="sldNum" sz="quarter" idx="10"/>
          </p:nvPr>
        </p:nvSpPr>
        <p:spPr/>
        <p:txBody>
          <a:bodyPr/>
          <a:lstStyle/>
          <a:p>
            <a:fld id="{9BF74066-53FA-7B49-A1FB-BF9FF7CBAB13}" type="slidenum">
              <a:rPr lang="en-US" smtClean="0"/>
              <a:t>5</a:t>
            </a:fld>
            <a:endParaRPr lang="en-US"/>
          </a:p>
        </p:txBody>
      </p:sp>
    </p:spTree>
    <p:extLst>
      <p:ext uri="{BB962C8B-B14F-4D97-AF65-F5344CB8AC3E}">
        <p14:creationId xmlns:p14="http://schemas.microsoft.com/office/powerpoint/2010/main" val="3591516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results of the </a:t>
            </a:r>
            <a:r>
              <a:rPr lang="en-US" baseline="0" dirty="0" smtClean="0"/>
              <a:t>sex trafficking prevalence study of homeless and runaway youth and young adults aged 12-25 in Louisville and Southern Indiana.  Our preliminary data analyses indicate that </a:t>
            </a:r>
            <a:r>
              <a:rPr lang="en-US" dirty="0" smtClean="0"/>
              <a:t>56 out of 139 youth and young adult respondents reported they have been sex trafficked = 40.3% prevalence estimate for </a:t>
            </a:r>
            <a:r>
              <a:rPr lang="en-US" dirty="0" err="1" smtClean="0"/>
              <a:t>Kentuckiana’s</a:t>
            </a:r>
            <a:r>
              <a:rPr lang="en-US" dirty="0" smtClean="0"/>
              <a:t> homeless</a:t>
            </a:r>
            <a:r>
              <a:rPr lang="en-US" baseline="0" dirty="0" smtClean="0"/>
              <a:t> and runaway youth, which has significant implications for our homeless and runaway youth service providers.  But for our purposes today, when we look at the use of technology</a:t>
            </a:r>
            <a:r>
              <a:rPr lang="is-IS" baseline="0" dirty="0" smtClean="0"/>
              <a:t>… (next slide)</a:t>
            </a:r>
            <a:endParaRPr lang="en-US" dirty="0"/>
          </a:p>
        </p:txBody>
      </p:sp>
      <p:sp>
        <p:nvSpPr>
          <p:cNvPr id="4" name="Slide Number Placeholder 3"/>
          <p:cNvSpPr>
            <a:spLocks noGrp="1"/>
          </p:cNvSpPr>
          <p:nvPr>
            <p:ph type="sldNum" sz="quarter" idx="10"/>
          </p:nvPr>
        </p:nvSpPr>
        <p:spPr/>
        <p:txBody>
          <a:bodyPr/>
          <a:lstStyle/>
          <a:p>
            <a:fld id="{30C62CAC-B967-41D9-888C-A5A42AB35563}" type="slidenum">
              <a:rPr lang="en-US" smtClean="0"/>
              <a:t>6</a:t>
            </a:fld>
            <a:endParaRPr lang="en-US"/>
          </a:p>
        </p:txBody>
      </p:sp>
    </p:spTree>
    <p:extLst>
      <p:ext uri="{BB962C8B-B14F-4D97-AF65-F5344CB8AC3E}">
        <p14:creationId xmlns:p14="http://schemas.microsoft.com/office/powerpoint/2010/main" val="1927927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Almost half </a:t>
            </a:r>
            <a:r>
              <a:rPr lang="en-US" dirty="0" smtClean="0"/>
              <a:t>(47.6%, n=30) </a:t>
            </a:r>
            <a:r>
              <a:rPr lang="en-US" b="1" dirty="0" smtClean="0"/>
              <a:t>of female respondents </a:t>
            </a:r>
            <a:r>
              <a:rPr lang="en-US" dirty="0" smtClean="0"/>
              <a:t>reported they had been sex trafficked. </a:t>
            </a:r>
          </a:p>
          <a:p>
            <a:pPr lvl="0"/>
            <a:r>
              <a:rPr lang="en-US" dirty="0" smtClean="0"/>
              <a:t>Approximately </a:t>
            </a:r>
            <a:r>
              <a:rPr lang="en-US" b="1" dirty="0" smtClean="0"/>
              <a:t>one out of three </a:t>
            </a:r>
            <a:r>
              <a:rPr lang="en-US" dirty="0" smtClean="0"/>
              <a:t>(32.3%, n=20) </a:t>
            </a:r>
            <a:r>
              <a:rPr lang="en-US" b="1" dirty="0" smtClean="0"/>
              <a:t>male participants </a:t>
            </a:r>
            <a:r>
              <a:rPr lang="en-US" dirty="0" smtClean="0"/>
              <a:t>reported a sex trafficking experience. </a:t>
            </a:r>
          </a:p>
          <a:p>
            <a:pPr lvl="0"/>
            <a:r>
              <a:rPr lang="en-US" dirty="0" smtClean="0"/>
              <a:t>The </a:t>
            </a:r>
            <a:r>
              <a:rPr lang="en-US" b="1" dirty="0" smtClean="0"/>
              <a:t>average age of first sex trafficking experience </a:t>
            </a:r>
            <a:r>
              <a:rPr lang="en-US" dirty="0" smtClean="0"/>
              <a:t>was </a:t>
            </a:r>
            <a:r>
              <a:rPr lang="en-US" b="1" dirty="0" smtClean="0"/>
              <a:t>16.4 years old </a:t>
            </a:r>
            <a:r>
              <a:rPr lang="en-US" dirty="0" smtClean="0"/>
              <a:t>with 35.2% (n=19) reporting that they were sex trafficked before the age of 18.</a:t>
            </a:r>
          </a:p>
          <a:p>
            <a:pPr lvl="0"/>
            <a:r>
              <a:rPr lang="en-US" dirty="0" smtClean="0"/>
              <a:t>Approximately seventy-six percent (n=41) of the respondents who reported being sex trafficked reported they had a sex trafficker with 29.6% (n=16) of the respondents reporting they were currently being sex trafficked at the time of the survey</a:t>
            </a:r>
            <a:r>
              <a:rPr lang="en-US" i="1" dirty="0" smtClean="0"/>
              <a:t>.</a:t>
            </a:r>
            <a:endParaRPr lang="en-US" dirty="0" smtClean="0"/>
          </a:p>
          <a:p>
            <a:pPr lvl="0"/>
            <a:r>
              <a:rPr lang="en-US" dirty="0" smtClean="0"/>
              <a:t>The most common reasons identified by the 54 participants that reported sex trafficking victimization were for money (55.6%, n=30), for a place to stay (48.1%, n=26), and for drugs (37%, n=20).</a:t>
            </a:r>
          </a:p>
          <a:p>
            <a:endParaRPr lang="en-US" dirty="0"/>
          </a:p>
        </p:txBody>
      </p:sp>
      <p:sp>
        <p:nvSpPr>
          <p:cNvPr id="4" name="Slide Number Placeholder 3"/>
          <p:cNvSpPr>
            <a:spLocks noGrp="1"/>
          </p:cNvSpPr>
          <p:nvPr>
            <p:ph type="sldNum" sz="quarter" idx="10"/>
          </p:nvPr>
        </p:nvSpPr>
        <p:spPr/>
        <p:txBody>
          <a:bodyPr/>
          <a:lstStyle/>
          <a:p>
            <a:fld id="{9BF74066-53FA-7B49-A1FB-BF9FF7CBAB13}" type="slidenum">
              <a:rPr lang="en-US" smtClean="0"/>
              <a:t>7</a:t>
            </a:fld>
            <a:endParaRPr lang="en-US"/>
          </a:p>
        </p:txBody>
      </p:sp>
    </p:spTree>
    <p:extLst>
      <p:ext uri="{BB962C8B-B14F-4D97-AF65-F5344CB8AC3E}">
        <p14:creationId xmlns:p14="http://schemas.microsoft.com/office/powerpoint/2010/main" val="4088504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a:t>
            </a:r>
            <a:r>
              <a:rPr lang="en-US" sz="1200" kern="1200" baseline="0" dirty="0" smtClean="0">
                <a:solidFill>
                  <a:schemeClr val="tx1"/>
                </a:solidFill>
                <a:effectLst/>
                <a:latin typeface="+mn-lt"/>
                <a:ea typeface="+mn-ea"/>
                <a:cs typeface="+mn-cs"/>
              </a:rPr>
              <a:t> we look at how technology is used in these sex trafficking situations, h</a:t>
            </a:r>
            <a:r>
              <a:rPr lang="en-US" sz="1200" kern="1200" dirty="0" smtClean="0">
                <a:solidFill>
                  <a:schemeClr val="tx1"/>
                </a:solidFill>
                <a:effectLst/>
                <a:latin typeface="+mn-lt"/>
                <a:ea typeface="+mn-ea"/>
                <a:cs typeface="+mn-cs"/>
              </a:rPr>
              <a:t>ere is what we find.  The use of technology for the purpose of the sex trafficking was identified </a:t>
            </a:r>
            <a:r>
              <a:rPr lang="en-US" sz="1200" kern="1200" dirty="0" smtClean="0">
                <a:solidFill>
                  <a:schemeClr val="tx1"/>
                </a:solidFill>
                <a:effectLst/>
                <a:latin typeface="+mn-lt"/>
                <a:ea typeface="+mn-ea"/>
                <a:cs typeface="+mn-cs"/>
              </a:rPr>
              <a:t>by</a:t>
            </a:r>
            <a:r>
              <a:rPr lang="en-US" sz="1200" kern="1200" baseline="0" dirty="0" smtClean="0">
                <a:solidFill>
                  <a:schemeClr val="tx1"/>
                </a:solidFill>
                <a:effectLst/>
                <a:latin typeface="+mn-lt"/>
                <a:ea typeface="+mn-ea"/>
                <a:cs typeface="+mn-cs"/>
              </a:rPr>
              <a:t> just over 70%</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homeless </a:t>
            </a:r>
            <a:r>
              <a:rPr lang="en-US" sz="1200" kern="1200" dirty="0" smtClean="0">
                <a:solidFill>
                  <a:schemeClr val="tx1"/>
                </a:solidFill>
                <a:effectLst/>
                <a:latin typeface="+mn-lt"/>
                <a:ea typeface="+mn-ea"/>
                <a:cs typeface="+mn-cs"/>
              </a:rPr>
              <a:t>youth &amp; young adult respondents who reported having been sex trafficked. </a:t>
            </a:r>
            <a:endParaRPr lang="en-US" dirty="0"/>
          </a:p>
        </p:txBody>
      </p:sp>
      <p:sp>
        <p:nvSpPr>
          <p:cNvPr id="4" name="Slide Number Placeholder 3"/>
          <p:cNvSpPr>
            <a:spLocks noGrp="1"/>
          </p:cNvSpPr>
          <p:nvPr>
            <p:ph type="sldNum" sz="quarter" idx="10"/>
          </p:nvPr>
        </p:nvSpPr>
        <p:spPr/>
        <p:txBody>
          <a:bodyPr/>
          <a:lstStyle/>
          <a:p>
            <a:fld id="{30C62CAC-B967-41D9-888C-A5A42AB35563}" type="slidenum">
              <a:rPr lang="en-US" smtClean="0"/>
              <a:t>8</a:t>
            </a:fld>
            <a:endParaRPr lang="en-US"/>
          </a:p>
        </p:txBody>
      </p:sp>
    </p:spTree>
    <p:extLst>
      <p:ext uri="{BB962C8B-B14F-4D97-AF65-F5344CB8AC3E}">
        <p14:creationId xmlns:p14="http://schemas.microsoft.com/office/powerpoint/2010/main" val="1042111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a:t>
            </a:r>
            <a:r>
              <a:rPr lang="en-US" baseline="0" dirty="0" smtClean="0"/>
              <a:t> of technology and purpose/use</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30C62CAC-B967-41D9-888C-A5A42AB35563}" type="slidenum">
              <a:rPr lang="en-US" smtClean="0"/>
              <a:t>9</a:t>
            </a:fld>
            <a:endParaRPr lang="en-US"/>
          </a:p>
        </p:txBody>
      </p:sp>
    </p:spTree>
    <p:extLst>
      <p:ext uri="{BB962C8B-B14F-4D97-AF65-F5344CB8AC3E}">
        <p14:creationId xmlns:p14="http://schemas.microsoft.com/office/powerpoint/2010/main" val="52467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Trauma plays a complex role in sex</a:t>
            </a:r>
            <a:r>
              <a:rPr lang="en-US" baseline="0" dirty="0" smtClean="0"/>
              <a:t> trafficking.  Victims often experience multiple layers of trauma.  </a:t>
            </a:r>
            <a:r>
              <a:rPr lang="en-US" dirty="0" smtClean="0"/>
              <a:t>Trauma, particularly childhood</a:t>
            </a:r>
            <a:r>
              <a:rPr lang="en-US" baseline="0" dirty="0" smtClean="0"/>
              <a:t> maltreatment, can put individuals at risk for sex trafficking. Domestically, citing just one of the routes through which individuals become exploited and trafficked, in a cycle of trauma, it has been found that at least half of ST victims on the streets today were trafficked from the foster care system.  And of course these young people most likely experienced some trauma in their young lives before becoming a part of the child welfare system or entering a foster home.</a:t>
            </a:r>
          </a:p>
          <a:p>
            <a:endParaRPr lang="en-US" baseline="0" dirty="0" smtClean="0"/>
          </a:p>
          <a:p>
            <a:r>
              <a:rPr lang="en-US" dirty="0" smtClean="0"/>
              <a:t>Victims</a:t>
            </a:r>
            <a:r>
              <a:rPr lang="en-US" baseline="0" dirty="0" smtClean="0"/>
              <a:t> and survivors of sex trafficking are subject to the effects of trauma.</a:t>
            </a:r>
            <a:endParaRPr lang="en-US" dirty="0"/>
          </a:p>
        </p:txBody>
      </p:sp>
      <p:sp>
        <p:nvSpPr>
          <p:cNvPr id="4" name="Slide Number Placeholder 3"/>
          <p:cNvSpPr>
            <a:spLocks noGrp="1"/>
          </p:cNvSpPr>
          <p:nvPr>
            <p:ph type="sldNum" sz="quarter" idx="10"/>
          </p:nvPr>
        </p:nvSpPr>
        <p:spPr/>
        <p:txBody>
          <a:bodyPr/>
          <a:lstStyle/>
          <a:p>
            <a:fld id="{9BF74066-53FA-7B49-A1FB-BF9FF7CBAB13}" type="slidenum">
              <a:rPr lang="en-US" smtClean="0"/>
              <a:t>10</a:t>
            </a:fld>
            <a:endParaRPr lang="en-US"/>
          </a:p>
        </p:txBody>
      </p:sp>
    </p:spTree>
    <p:extLst>
      <p:ext uri="{BB962C8B-B14F-4D97-AF65-F5344CB8AC3E}">
        <p14:creationId xmlns:p14="http://schemas.microsoft.com/office/powerpoint/2010/main" val="1162337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ACEs among homeless and runaway youth in our sample compared with the “national” sample per the CDC-Kaiser ACE study.</a:t>
            </a:r>
            <a:endParaRPr lang="en-US" dirty="0"/>
          </a:p>
        </p:txBody>
      </p:sp>
      <p:sp>
        <p:nvSpPr>
          <p:cNvPr id="4" name="Slide Number Placeholder 3"/>
          <p:cNvSpPr>
            <a:spLocks noGrp="1"/>
          </p:cNvSpPr>
          <p:nvPr>
            <p:ph type="sldNum" sz="quarter" idx="10"/>
          </p:nvPr>
        </p:nvSpPr>
        <p:spPr/>
        <p:txBody>
          <a:bodyPr/>
          <a:lstStyle/>
          <a:p>
            <a:fld id="{9BF74066-53FA-7B49-A1FB-BF9FF7CBAB13}" type="slidenum">
              <a:rPr lang="en-US" smtClean="0"/>
              <a:t>11</a:t>
            </a:fld>
            <a:endParaRPr lang="en-US"/>
          </a:p>
        </p:txBody>
      </p:sp>
    </p:spTree>
    <p:extLst>
      <p:ext uri="{BB962C8B-B14F-4D97-AF65-F5344CB8AC3E}">
        <p14:creationId xmlns:p14="http://schemas.microsoft.com/office/powerpoint/2010/main" val="1596027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12/5/17</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12/5/17</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12/5/17</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package" Target="../embeddings/Microsoft_Excel_Sheet4.xlsx"/><Relationship Id="rId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package" Target="../embeddings/Microsoft_Excel_Sheet5.xlsx"/><Relationship Id="rId5"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6.jp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46138"/>
            <a:ext cx="7342188" cy="1924050"/>
          </a:xfrm>
        </p:spPr>
        <p:txBody>
          <a:bodyPr/>
          <a:lstStyle/>
          <a:p>
            <a:r>
              <a:rPr lang="en-US" sz="3200" dirty="0"/>
              <a:t>Youth Experiencing Homelessness are Vulnerable to Sex Trafficking in </a:t>
            </a:r>
            <a:r>
              <a:rPr lang="en-US" sz="3200" dirty="0" err="1"/>
              <a:t>Kentuckiana</a:t>
            </a:r>
            <a:r>
              <a:rPr lang="en-US" sz="3200" dirty="0"/>
              <a:t>: The Role of Trauma and </a:t>
            </a:r>
            <a:r>
              <a:rPr lang="en-US" sz="3200" dirty="0" smtClean="0"/>
              <a:t>Technology</a:t>
            </a:r>
            <a:endParaRPr lang="en-US" sz="3200" dirty="0"/>
          </a:p>
        </p:txBody>
      </p:sp>
      <p:sp>
        <p:nvSpPr>
          <p:cNvPr id="3" name="Subtitle 2"/>
          <p:cNvSpPr>
            <a:spLocks noGrp="1"/>
          </p:cNvSpPr>
          <p:nvPr>
            <p:ph type="subTitle" idx="1"/>
          </p:nvPr>
        </p:nvSpPr>
        <p:spPr>
          <a:xfrm>
            <a:off x="914400" y="3413124"/>
            <a:ext cx="7342188" cy="2468563"/>
          </a:xfrm>
        </p:spPr>
        <p:txBody>
          <a:bodyPr>
            <a:normAutofit/>
          </a:bodyPr>
          <a:lstStyle/>
          <a:p>
            <a:r>
              <a:rPr lang="en-US" dirty="0" smtClean="0"/>
              <a:t>Dr. Jennifer Middleton, MSW, LCSW, PhD</a:t>
            </a:r>
          </a:p>
          <a:p>
            <a:r>
              <a:rPr lang="en-US" dirty="0" smtClean="0"/>
              <a:t>Assistant Professor &amp; Director</a:t>
            </a:r>
            <a:endParaRPr lang="en-US" dirty="0"/>
          </a:p>
          <a:p>
            <a:r>
              <a:rPr lang="en-US" dirty="0" err="1" smtClean="0"/>
              <a:t>UofL</a:t>
            </a:r>
            <a:r>
              <a:rPr lang="en-US" dirty="0" smtClean="0"/>
              <a:t> Human Trafficking Research Initiative</a:t>
            </a:r>
          </a:p>
          <a:p>
            <a:r>
              <a:rPr lang="en-US" dirty="0" smtClean="0"/>
              <a:t>Kent School of Social Work</a:t>
            </a:r>
          </a:p>
          <a:p>
            <a:r>
              <a:rPr lang="en-US" dirty="0" smtClean="0"/>
              <a:t>University of Louisville</a:t>
            </a:r>
            <a:endParaRPr lang="en-US" dirty="0"/>
          </a:p>
        </p:txBody>
      </p:sp>
      <p:pic>
        <p:nvPicPr>
          <p:cNvPr id="5" name="Picture 4" descr="HTRI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5310767"/>
            <a:ext cx="1976437" cy="747499"/>
          </a:xfrm>
          <a:prstGeom prst="rect">
            <a:avLst/>
          </a:prstGeom>
        </p:spPr>
      </p:pic>
    </p:spTree>
    <p:extLst>
      <p:ext uri="{BB962C8B-B14F-4D97-AF65-F5344CB8AC3E}">
        <p14:creationId xmlns:p14="http://schemas.microsoft.com/office/powerpoint/2010/main" val="31229270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Trauma</a:t>
            </a:r>
            <a:endParaRPr lang="en-US" dirty="0"/>
          </a:p>
        </p:txBody>
      </p:sp>
      <p:pic>
        <p:nvPicPr>
          <p:cNvPr id="4" name="Content Placeholder 3" descr="Force.jpg"/>
          <p:cNvPicPr>
            <a:picLocks noGrp="1" noChangeAspect="1"/>
          </p:cNvPicPr>
          <p:nvPr>
            <p:ph idx="1"/>
          </p:nvPr>
        </p:nvPicPr>
        <p:blipFill>
          <a:blip r:embed="rId3">
            <a:extLst>
              <a:ext uri="{28A0092B-C50C-407E-A947-70E740481C1C}">
                <a14:useLocalDpi xmlns:a14="http://schemas.microsoft.com/office/drawing/2010/main" val="0"/>
              </a:ext>
            </a:extLst>
          </a:blip>
          <a:srcRect t="9877" b="9877"/>
          <a:stretch>
            <a:fillRect/>
          </a:stretch>
        </p:blipFill>
        <p:spPr>
          <a:xfrm>
            <a:off x="465025" y="1860402"/>
            <a:ext cx="8290821" cy="4438017"/>
          </a:xfrm>
        </p:spPr>
      </p:pic>
    </p:spTree>
    <p:extLst>
      <p:ext uri="{BB962C8B-B14F-4D97-AF65-F5344CB8AC3E}">
        <p14:creationId xmlns:p14="http://schemas.microsoft.com/office/powerpoint/2010/main" val="295209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529380936"/>
              </p:ext>
            </p:extLst>
          </p:nvPr>
        </p:nvGraphicFramePr>
        <p:xfrm>
          <a:off x="323850" y="514350"/>
          <a:ext cx="8496300" cy="5829300"/>
        </p:xfrm>
        <a:graphic>
          <a:graphicData uri="http://schemas.openxmlformats.org/presentationml/2006/ole">
            <mc:AlternateContent xmlns:mc="http://schemas.openxmlformats.org/markup-compatibility/2006">
              <mc:Choice xmlns:v="urn:schemas-microsoft-com:vml" Requires="v">
                <p:oleObj spid="_x0000_s3142" name="Worksheet" r:id="rId4" imgW="8496300" imgH="5829300" progId="Excel.Sheet.12">
                  <p:embed/>
                </p:oleObj>
              </mc:Choice>
              <mc:Fallback>
                <p:oleObj name="Worksheet" r:id="rId4" imgW="8496300" imgH="5829300" progId="Excel.Sheet.12">
                  <p:embed/>
                  <p:pic>
                    <p:nvPicPr>
                      <p:cNvPr id="0" name=""/>
                      <p:cNvPicPr/>
                      <p:nvPr/>
                    </p:nvPicPr>
                    <p:blipFill>
                      <a:blip r:embed="rId5"/>
                      <a:stretch>
                        <a:fillRect/>
                      </a:stretch>
                    </p:blipFill>
                    <p:spPr>
                      <a:xfrm>
                        <a:off x="323850" y="514350"/>
                        <a:ext cx="8496300" cy="5829300"/>
                      </a:xfrm>
                      <a:prstGeom prst="rect">
                        <a:avLst/>
                      </a:prstGeom>
                    </p:spPr>
                  </p:pic>
                </p:oleObj>
              </mc:Fallback>
            </mc:AlternateContent>
          </a:graphicData>
        </a:graphic>
      </p:graphicFrame>
      <p:sp>
        <p:nvSpPr>
          <p:cNvPr id="4" name="TextBox 3"/>
          <p:cNvSpPr txBox="1"/>
          <p:nvPr/>
        </p:nvSpPr>
        <p:spPr>
          <a:xfrm>
            <a:off x="3352002" y="6385350"/>
            <a:ext cx="2437573" cy="230832"/>
          </a:xfrm>
          <a:prstGeom prst="rect">
            <a:avLst/>
          </a:prstGeom>
          <a:noFill/>
        </p:spPr>
        <p:txBody>
          <a:bodyPr wrap="square" rtlCol="0">
            <a:spAutoFit/>
          </a:bodyPr>
          <a:lstStyle/>
          <a:p>
            <a:r>
              <a:rPr lang="en-US" sz="900" dirty="0" smtClean="0"/>
              <a:t>©</a:t>
            </a:r>
            <a:r>
              <a:rPr lang="en-US" sz="900" dirty="0" err="1" smtClean="0"/>
              <a:t>UofL</a:t>
            </a:r>
            <a:r>
              <a:rPr lang="en-US" sz="900" dirty="0" smtClean="0"/>
              <a:t> Human Trafficking Research Initiative</a:t>
            </a:r>
            <a:endParaRPr lang="en-US" sz="900" dirty="0"/>
          </a:p>
        </p:txBody>
      </p:sp>
    </p:spTree>
    <p:extLst>
      <p:ext uri="{BB962C8B-B14F-4D97-AF65-F5344CB8AC3E}">
        <p14:creationId xmlns:p14="http://schemas.microsoft.com/office/powerpoint/2010/main" val="4883528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72083120"/>
              </p:ext>
            </p:extLst>
          </p:nvPr>
        </p:nvGraphicFramePr>
        <p:xfrm>
          <a:off x="323850" y="615950"/>
          <a:ext cx="8496300" cy="5626100"/>
        </p:xfrm>
        <a:graphic>
          <a:graphicData uri="http://schemas.openxmlformats.org/presentationml/2006/ole">
            <mc:AlternateContent xmlns:mc="http://schemas.openxmlformats.org/markup-compatibility/2006">
              <mc:Choice xmlns:v="urn:schemas-microsoft-com:vml" Requires="v">
                <p:oleObj spid="_x0000_s2120" name="Worksheet" r:id="rId4" imgW="8496300" imgH="5626100" progId="Excel.Sheet.12">
                  <p:embed/>
                </p:oleObj>
              </mc:Choice>
              <mc:Fallback>
                <p:oleObj name="Worksheet" r:id="rId4" imgW="8496300" imgH="5626100" progId="Excel.Sheet.12">
                  <p:embed/>
                  <p:pic>
                    <p:nvPicPr>
                      <p:cNvPr id="0" name=""/>
                      <p:cNvPicPr/>
                      <p:nvPr/>
                    </p:nvPicPr>
                    <p:blipFill>
                      <a:blip r:embed="rId5"/>
                      <a:stretch>
                        <a:fillRect/>
                      </a:stretch>
                    </p:blipFill>
                    <p:spPr>
                      <a:xfrm>
                        <a:off x="323850" y="615950"/>
                        <a:ext cx="8496300" cy="5626100"/>
                      </a:xfrm>
                      <a:prstGeom prst="rect">
                        <a:avLst/>
                      </a:prstGeom>
                    </p:spPr>
                  </p:pic>
                </p:oleObj>
              </mc:Fallback>
            </mc:AlternateContent>
          </a:graphicData>
        </a:graphic>
      </p:graphicFrame>
      <p:sp>
        <p:nvSpPr>
          <p:cNvPr id="5" name="TextBox 4"/>
          <p:cNvSpPr txBox="1"/>
          <p:nvPr/>
        </p:nvSpPr>
        <p:spPr>
          <a:xfrm>
            <a:off x="3352002" y="6393469"/>
            <a:ext cx="2437573" cy="230832"/>
          </a:xfrm>
          <a:prstGeom prst="rect">
            <a:avLst/>
          </a:prstGeom>
          <a:noFill/>
        </p:spPr>
        <p:txBody>
          <a:bodyPr wrap="square" rtlCol="0">
            <a:spAutoFit/>
          </a:bodyPr>
          <a:lstStyle/>
          <a:p>
            <a:r>
              <a:rPr lang="en-US" sz="900" dirty="0" smtClean="0"/>
              <a:t>©</a:t>
            </a:r>
            <a:r>
              <a:rPr lang="en-US" sz="900" dirty="0" err="1" smtClean="0"/>
              <a:t>UofL</a:t>
            </a:r>
            <a:r>
              <a:rPr lang="en-US" sz="900" dirty="0" smtClean="0"/>
              <a:t> Human Trafficking Research Initiative</a:t>
            </a:r>
            <a:endParaRPr lang="en-US" sz="900" dirty="0"/>
          </a:p>
        </p:txBody>
      </p:sp>
    </p:spTree>
    <p:extLst>
      <p:ext uri="{BB962C8B-B14F-4D97-AF65-F5344CB8AC3E}">
        <p14:creationId xmlns:p14="http://schemas.microsoft.com/office/powerpoint/2010/main" val="10797991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 Risk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2483265"/>
              </p:ext>
            </p:extLst>
          </p:nvPr>
        </p:nvGraphicFramePr>
        <p:xfrm>
          <a:off x="429254" y="1824626"/>
          <a:ext cx="8334678" cy="4454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0486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a:xfrm>
            <a:off x="547078" y="1905000"/>
            <a:ext cx="8010768" cy="4160521"/>
          </a:xfrm>
        </p:spPr>
        <p:txBody>
          <a:bodyPr>
            <a:normAutofit fontScale="92500" lnSpcReduction="10000"/>
          </a:bodyPr>
          <a:lstStyle/>
          <a:p>
            <a:r>
              <a:rPr lang="en-US" dirty="0" smtClean="0"/>
              <a:t>Cross-</a:t>
            </a:r>
            <a:r>
              <a:rPr lang="en-US" dirty="0"/>
              <a:t>sectional (e.g., snapshot, point-in-time</a:t>
            </a:r>
            <a:r>
              <a:rPr lang="en-US" dirty="0" smtClean="0"/>
              <a:t>)</a:t>
            </a:r>
          </a:p>
          <a:p>
            <a:r>
              <a:rPr lang="en-US" dirty="0"/>
              <a:t>C</a:t>
            </a:r>
            <a:r>
              <a:rPr lang="en-US" dirty="0" smtClean="0"/>
              <a:t>onducted </a:t>
            </a:r>
            <a:r>
              <a:rPr lang="en-US" dirty="0"/>
              <a:t>only among a convenience sample of youth experiencing homelessness in </a:t>
            </a:r>
            <a:r>
              <a:rPr lang="en-US" dirty="0" err="1"/>
              <a:t>Kentuckiana</a:t>
            </a:r>
            <a:r>
              <a:rPr lang="en-US" dirty="0"/>
              <a:t> who were receiving services in October of 2016. All results refer to this sample and are not generalizable to or representative of all </a:t>
            </a:r>
            <a:r>
              <a:rPr lang="en-US" dirty="0" err="1"/>
              <a:t>Kentuckiana</a:t>
            </a:r>
            <a:r>
              <a:rPr lang="en-US" dirty="0"/>
              <a:t> youth experiencing homelessness, the national population of people experiencing homelessness, or the larger U.S. population and should not be construed as </a:t>
            </a:r>
            <a:r>
              <a:rPr lang="en-US" dirty="0" smtClean="0"/>
              <a:t>such.</a:t>
            </a:r>
          </a:p>
          <a:p>
            <a:r>
              <a:rPr lang="en-US" dirty="0"/>
              <a:t>D</a:t>
            </a:r>
            <a:r>
              <a:rPr lang="en-US" dirty="0" smtClean="0"/>
              <a:t>ata </a:t>
            </a:r>
            <a:r>
              <a:rPr lang="en-US" dirty="0"/>
              <a:t>was drawn from a large metropolitan region in </a:t>
            </a:r>
            <a:r>
              <a:rPr lang="en-US" dirty="0" err="1"/>
              <a:t>Kentuckiana</a:t>
            </a:r>
            <a:r>
              <a:rPr lang="en-US" dirty="0"/>
              <a:t> utilizing eight service providers and data was not collected from rural areas.</a:t>
            </a:r>
          </a:p>
        </p:txBody>
      </p:sp>
      <p:sp>
        <p:nvSpPr>
          <p:cNvPr id="4" name="TextBox 3"/>
          <p:cNvSpPr txBox="1"/>
          <p:nvPr/>
        </p:nvSpPr>
        <p:spPr>
          <a:xfrm>
            <a:off x="3352002" y="6385350"/>
            <a:ext cx="2437573" cy="230832"/>
          </a:xfrm>
          <a:prstGeom prst="rect">
            <a:avLst/>
          </a:prstGeom>
          <a:noFill/>
        </p:spPr>
        <p:txBody>
          <a:bodyPr wrap="square" rtlCol="0">
            <a:spAutoFit/>
          </a:bodyPr>
          <a:lstStyle/>
          <a:p>
            <a:r>
              <a:rPr lang="en-US" sz="900" dirty="0" smtClean="0"/>
              <a:t>©</a:t>
            </a:r>
            <a:r>
              <a:rPr lang="en-US" sz="900" dirty="0" err="1" smtClean="0"/>
              <a:t>UofL</a:t>
            </a:r>
            <a:r>
              <a:rPr lang="en-US" sz="900" dirty="0" smtClean="0"/>
              <a:t> Human Trafficking Research Initiative</a:t>
            </a:r>
            <a:endParaRPr lang="en-US" sz="900" dirty="0"/>
          </a:p>
        </p:txBody>
      </p:sp>
    </p:spTree>
    <p:extLst>
      <p:ext uri="{BB962C8B-B14F-4D97-AF65-F5344CB8AC3E}">
        <p14:creationId xmlns:p14="http://schemas.microsoft.com/office/powerpoint/2010/main" val="2705226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a:xfrm>
            <a:off x="459154" y="1787769"/>
            <a:ext cx="8215923" cy="4523154"/>
          </a:xfrm>
        </p:spPr>
        <p:txBody>
          <a:bodyPr>
            <a:normAutofit fontScale="70000" lnSpcReduction="20000"/>
          </a:bodyPr>
          <a:lstStyle/>
          <a:p>
            <a:pPr marL="0" marR="0" indent="0">
              <a:lnSpc>
                <a:spcPct val="107000"/>
              </a:lnSpc>
              <a:spcBef>
                <a:spcPts val="0"/>
              </a:spcBef>
              <a:spcAft>
                <a:spcPts val="8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To improved service delivery specific to youth at risk for sex trafficking or youth victims of sex trafficking, agencies should consider the following </a:t>
            </a:r>
            <a:r>
              <a:rPr lang="en-US" dirty="0" smtClean="0">
                <a:latin typeface="Times New Roman" panose="02020603050405020304" pitchFamily="18" charset="0"/>
                <a:ea typeface="Calibri" panose="020F0502020204030204" pitchFamily="34" charset="0"/>
                <a:cs typeface="Times New Roman" panose="02020603050405020304" pitchFamily="18" charset="0"/>
              </a:rPr>
              <a:t>activities:</a:t>
            </a:r>
          </a:p>
          <a:p>
            <a:pPr>
              <a:lnSpc>
                <a:spcPct val="107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A</a:t>
            </a:r>
            <a:r>
              <a:rPr lang="en-US" dirty="0" smtClean="0">
                <a:latin typeface="Times New Roman" panose="02020603050405020304" pitchFamily="18" charset="0"/>
                <a:ea typeface="Calibri" panose="020F0502020204030204" pitchFamily="34" charset="0"/>
                <a:cs typeface="Times New Roman" panose="02020603050405020304" pitchFamily="18" charset="0"/>
              </a:rPr>
              <a:t>dding </a:t>
            </a:r>
            <a:r>
              <a:rPr lang="en-US" dirty="0">
                <a:latin typeface="Times New Roman" panose="02020603050405020304" pitchFamily="18" charset="0"/>
                <a:ea typeface="Calibri" panose="020F0502020204030204" pitchFamily="34" charset="0"/>
                <a:cs typeface="Times New Roman" panose="02020603050405020304" pitchFamily="18" charset="0"/>
              </a:rPr>
              <a:t>sex trafficking questions to </a:t>
            </a:r>
            <a:r>
              <a:rPr lang="en-US" dirty="0" smtClean="0">
                <a:latin typeface="Times New Roman" panose="02020603050405020304" pitchFamily="18" charset="0"/>
                <a:ea typeface="Calibri" panose="020F0502020204030204" pitchFamily="34" charset="0"/>
                <a:cs typeface="Times New Roman" panose="02020603050405020304" pitchFamily="18" charset="0"/>
              </a:rPr>
              <a:t>screening (embed into screening practices</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a:t>
            </a:r>
            <a:r>
              <a:rPr lang="en-US" dirty="0" smtClean="0">
                <a:latin typeface="Times New Roman" panose="02020603050405020304" pitchFamily="18" charset="0"/>
                <a:ea typeface="Calibri" panose="020F0502020204030204" pitchFamily="34" charset="0"/>
                <a:cs typeface="Times New Roman" panose="02020603050405020304" pitchFamily="18" charset="0"/>
              </a:rPr>
              <a:t>raining </a:t>
            </a:r>
            <a:r>
              <a:rPr lang="en-US" dirty="0">
                <a:latin typeface="Times New Roman" panose="02020603050405020304" pitchFamily="18" charset="0"/>
                <a:ea typeface="Calibri" panose="020F0502020204030204" pitchFamily="34" charset="0"/>
                <a:cs typeface="Times New Roman" panose="02020603050405020304" pitchFamily="18" charset="0"/>
              </a:rPr>
              <a:t>staff at all levels of service provision on sex trafficking identification;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D</a:t>
            </a:r>
            <a:r>
              <a:rPr lang="en-US" dirty="0" smtClean="0">
                <a:latin typeface="Times New Roman" panose="02020603050405020304" pitchFamily="18" charset="0"/>
                <a:ea typeface="Calibri" panose="020F0502020204030204" pitchFamily="34" charset="0"/>
                <a:cs typeface="Times New Roman" panose="02020603050405020304" pitchFamily="18" charset="0"/>
              </a:rPr>
              <a:t>eveloping </a:t>
            </a:r>
            <a:r>
              <a:rPr lang="en-US" dirty="0">
                <a:latin typeface="Times New Roman" panose="02020603050405020304" pitchFamily="18" charset="0"/>
                <a:ea typeface="Calibri" panose="020F0502020204030204" pitchFamily="34" charset="0"/>
                <a:cs typeface="Times New Roman" panose="02020603050405020304" pitchFamily="18" charset="0"/>
              </a:rPr>
              <a:t>and providing targeted, evidence-based, trauma-informed service delivery for victims of trafficking;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D</a:t>
            </a:r>
            <a:r>
              <a:rPr lang="en-US" dirty="0" smtClean="0">
                <a:latin typeface="Times New Roman" panose="02020603050405020304" pitchFamily="18" charset="0"/>
                <a:ea typeface="Calibri" panose="020F0502020204030204" pitchFamily="34" charset="0"/>
                <a:cs typeface="Times New Roman" panose="02020603050405020304" pitchFamily="18" charset="0"/>
              </a:rPr>
              <a:t>eveloping </a:t>
            </a:r>
            <a:r>
              <a:rPr lang="en-US" dirty="0">
                <a:latin typeface="Times New Roman" panose="02020603050405020304" pitchFamily="18" charset="0"/>
                <a:ea typeface="Calibri" panose="020F0502020204030204" pitchFamily="34" charset="0"/>
                <a:cs typeface="Times New Roman" panose="02020603050405020304" pitchFamily="18" charset="0"/>
              </a:rPr>
              <a:t>and providing evidence-based, trauma-specific treatment (e.g., Trauma Focused-Cognitive Behavioral Therapy) for youth identified as trafficking victims;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D</a:t>
            </a:r>
            <a:r>
              <a:rPr lang="en-US" dirty="0" smtClean="0">
                <a:latin typeface="Times New Roman" panose="02020603050405020304" pitchFamily="18" charset="0"/>
                <a:ea typeface="Calibri" panose="020F0502020204030204" pitchFamily="34" charset="0"/>
                <a:cs typeface="Times New Roman" panose="02020603050405020304" pitchFamily="18" charset="0"/>
              </a:rPr>
              <a:t>eveloping </a:t>
            </a:r>
            <a:r>
              <a:rPr lang="en-US" dirty="0">
                <a:latin typeface="Times New Roman" panose="02020603050405020304" pitchFamily="18" charset="0"/>
                <a:ea typeface="Calibri" panose="020F0502020204030204" pitchFamily="34" charset="0"/>
                <a:cs typeface="Times New Roman" panose="02020603050405020304" pitchFamily="18" charset="0"/>
              </a:rPr>
              <a:t>protocols for mandated reporting requirements for minor and adult sex trafficking victims;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smtClean="0"/>
              <a:t>Include suicide </a:t>
            </a:r>
            <a:r>
              <a:rPr lang="en-US" dirty="0"/>
              <a:t>prevention and interventions tailored to address the needs of sex-trafficking victims </a:t>
            </a:r>
            <a:r>
              <a:rPr lang="en-US" dirty="0" smtClean="0"/>
              <a:t>and increase </a:t>
            </a:r>
            <a:r>
              <a:rPr lang="en-US" dirty="0"/>
              <a:t>efforts to deliver those services to populations of homeless </a:t>
            </a:r>
            <a:r>
              <a:rPr lang="en-US" dirty="0" smtClean="0"/>
              <a:t>youth;</a:t>
            </a:r>
            <a:endParaRPr lang="en-US" dirty="0"/>
          </a:p>
          <a:p>
            <a:pPr>
              <a:lnSpc>
                <a:spcPct val="107000"/>
              </a:lnSpc>
              <a:spcBef>
                <a:spcPts val="0"/>
              </a:spcBef>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Training </a:t>
            </a:r>
            <a:r>
              <a:rPr lang="en-US" dirty="0">
                <a:latin typeface="Times New Roman" panose="02020603050405020304" pitchFamily="18" charset="0"/>
                <a:ea typeface="Calibri" panose="020F0502020204030204" pitchFamily="34" charset="0"/>
                <a:cs typeface="Times New Roman" panose="02020603050405020304" pitchFamily="18" charset="0"/>
              </a:rPr>
              <a:t>and education should continue with each agency to increase awareness about sex trafficking and should include a focus on the warning signs and risk factors surrounding victims of trafficking </a:t>
            </a:r>
            <a:r>
              <a:rPr lang="en-US" u="sng" dirty="0">
                <a:latin typeface="Times New Roman" panose="02020603050405020304" pitchFamily="18" charset="0"/>
                <a:ea typeface="Calibri" panose="020F0502020204030204" pitchFamily="34" charset="0"/>
                <a:cs typeface="Times New Roman" panose="02020603050405020304" pitchFamily="18" charset="0"/>
              </a:rPr>
              <a:t>with a focus on trauma-informed care</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p:cNvSpPr txBox="1"/>
          <p:nvPr/>
        </p:nvSpPr>
        <p:spPr>
          <a:xfrm>
            <a:off x="3352002" y="6385350"/>
            <a:ext cx="2437573" cy="230832"/>
          </a:xfrm>
          <a:prstGeom prst="rect">
            <a:avLst/>
          </a:prstGeom>
          <a:noFill/>
        </p:spPr>
        <p:txBody>
          <a:bodyPr wrap="square" rtlCol="0">
            <a:spAutoFit/>
          </a:bodyPr>
          <a:lstStyle/>
          <a:p>
            <a:r>
              <a:rPr lang="en-US" sz="900" dirty="0" smtClean="0"/>
              <a:t>©</a:t>
            </a:r>
            <a:r>
              <a:rPr lang="en-US" sz="900" dirty="0" err="1" smtClean="0"/>
              <a:t>UofL</a:t>
            </a:r>
            <a:r>
              <a:rPr lang="en-US" sz="900" dirty="0" smtClean="0"/>
              <a:t> Human Trafficking Research Initiative</a:t>
            </a:r>
            <a:endParaRPr lang="en-US" sz="900" dirty="0"/>
          </a:p>
        </p:txBody>
      </p:sp>
    </p:spTree>
    <p:extLst>
      <p:ext uri="{BB962C8B-B14F-4D97-AF65-F5344CB8AC3E}">
        <p14:creationId xmlns:p14="http://schemas.microsoft.com/office/powerpoint/2010/main" val="3859805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38" y="244158"/>
            <a:ext cx="7994852" cy="1339850"/>
          </a:xfrm>
        </p:spPr>
        <p:txBody>
          <a:bodyPr>
            <a:normAutofit/>
          </a:bodyPr>
          <a:lstStyle/>
          <a:p>
            <a:r>
              <a:rPr lang="en-US" dirty="0" smtClean="0"/>
              <a:t>Trauma-Informed Approach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9286955"/>
              </p:ext>
            </p:extLst>
          </p:nvPr>
        </p:nvGraphicFramePr>
        <p:xfrm>
          <a:off x="429254" y="1770962"/>
          <a:ext cx="8388334" cy="4490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83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HTRI logo.jpg"/>
          <p:cNvPicPr>
            <a:picLocks noGrp="1" noChangeAspect="1"/>
          </p:cNvPicPr>
          <p:nvPr>
            <p:ph idx="1"/>
          </p:nvPr>
        </p:nvPicPr>
        <p:blipFill>
          <a:blip r:embed="rId3" cstate="email">
            <a:extLst>
              <a:ext uri="{28A0092B-C50C-407E-A947-70E740481C1C}">
                <a14:useLocalDpi xmlns:a14="http://schemas.microsoft.com/office/drawing/2010/main" val="0"/>
              </a:ext>
            </a:extLst>
          </a:blip>
          <a:srcRect t="-20773" b="-20773"/>
          <a:stretch>
            <a:fillRect/>
          </a:stretch>
        </p:blipFill>
        <p:spPr>
          <a:xfrm>
            <a:off x="2217811" y="3686652"/>
            <a:ext cx="5204927" cy="2786386"/>
          </a:xfrm>
        </p:spPr>
      </p:pic>
      <p:sp>
        <p:nvSpPr>
          <p:cNvPr id="5" name="TextBox 4"/>
          <p:cNvSpPr txBox="1"/>
          <p:nvPr/>
        </p:nvSpPr>
        <p:spPr>
          <a:xfrm>
            <a:off x="321940" y="1745811"/>
            <a:ext cx="8477763" cy="2585323"/>
          </a:xfrm>
          <a:prstGeom prst="rect">
            <a:avLst/>
          </a:prstGeom>
          <a:noFill/>
        </p:spPr>
        <p:txBody>
          <a:bodyPr wrap="square" rtlCol="0">
            <a:spAutoFit/>
          </a:bodyPr>
          <a:lstStyle/>
          <a:p>
            <a:pPr algn="ctr"/>
            <a:r>
              <a:rPr lang="en-US" dirty="0" smtClean="0"/>
              <a:t>Email:</a:t>
            </a:r>
            <a:endParaRPr lang="en-US" dirty="0"/>
          </a:p>
          <a:p>
            <a:pPr algn="ctr"/>
            <a:r>
              <a:rPr lang="en-US" dirty="0" smtClean="0">
                <a:solidFill>
                  <a:srgbClr val="0000FF"/>
                </a:solidFill>
              </a:rPr>
              <a:t>jennifer.middleton</a:t>
            </a:r>
            <a:r>
              <a:rPr lang="en-US" dirty="0" smtClean="0">
                <a:solidFill>
                  <a:srgbClr val="0000FF"/>
                </a:solidFill>
              </a:rPr>
              <a:t>@</a:t>
            </a:r>
            <a:r>
              <a:rPr lang="en-US" dirty="0" smtClean="0">
                <a:solidFill>
                  <a:srgbClr val="0000FF"/>
                </a:solidFill>
              </a:rPr>
              <a:t>louisville.edu</a:t>
            </a:r>
          </a:p>
          <a:p>
            <a:pPr algn="ctr"/>
            <a:endParaRPr lang="en-US" dirty="0" smtClean="0"/>
          </a:p>
          <a:p>
            <a:pPr algn="ctr"/>
            <a:r>
              <a:rPr lang="en-US" dirty="0" smtClean="0"/>
              <a:t>For a full copy of the YES report:</a:t>
            </a:r>
          </a:p>
          <a:p>
            <a:pPr algn="ctr"/>
            <a:r>
              <a:rPr lang="en-US" dirty="0">
                <a:solidFill>
                  <a:srgbClr val="0000FF"/>
                </a:solidFill>
              </a:rPr>
              <a:t>https://louisville.edu/kent/research-special-programs-projects/current-projects/</a:t>
            </a:r>
            <a:r>
              <a:rPr lang="en-US" dirty="0" smtClean="0">
                <a:solidFill>
                  <a:srgbClr val="0000FF"/>
                </a:solidFill>
              </a:rPr>
              <a:t>htri</a:t>
            </a:r>
          </a:p>
          <a:p>
            <a:pPr algn="ctr"/>
            <a:endParaRPr lang="en-US" dirty="0" smtClean="0"/>
          </a:p>
          <a:p>
            <a:pPr algn="ctr"/>
            <a:r>
              <a:rPr lang="en-US" dirty="0" smtClean="0"/>
              <a:t>Facebook:</a:t>
            </a:r>
          </a:p>
          <a:p>
            <a:pPr algn="ctr"/>
            <a:r>
              <a:rPr lang="en-US" dirty="0" err="1" smtClean="0">
                <a:solidFill>
                  <a:srgbClr val="0000FF"/>
                </a:solidFill>
              </a:rPr>
              <a:t>www.facebook.com</a:t>
            </a:r>
            <a:r>
              <a:rPr lang="en-US" dirty="0">
                <a:solidFill>
                  <a:srgbClr val="0000FF"/>
                </a:solidFill>
              </a:rPr>
              <a:t>/</a:t>
            </a:r>
            <a:r>
              <a:rPr lang="en-US" dirty="0" err="1">
                <a:solidFill>
                  <a:srgbClr val="0000FF"/>
                </a:solidFill>
              </a:rPr>
              <a:t>UofLHTRI</a:t>
            </a:r>
            <a:r>
              <a:rPr lang="en-US" dirty="0">
                <a:solidFill>
                  <a:srgbClr val="0000FF"/>
                </a:solidFill>
              </a:rPr>
              <a:t>/</a:t>
            </a:r>
            <a:endParaRPr lang="en-US" dirty="0" smtClean="0">
              <a:solidFill>
                <a:srgbClr val="0000FF"/>
              </a:solidFill>
            </a:endParaRPr>
          </a:p>
          <a:p>
            <a:endParaRPr lang="en-US" dirty="0"/>
          </a:p>
        </p:txBody>
      </p:sp>
    </p:spTree>
    <p:extLst>
      <p:ext uri="{BB962C8B-B14F-4D97-AF65-F5344CB8AC3E}">
        <p14:creationId xmlns:p14="http://schemas.microsoft.com/office/powerpoint/2010/main" val="21904651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3695619"/>
              </p:ext>
            </p:extLst>
          </p:nvPr>
        </p:nvGraphicFramePr>
        <p:xfrm>
          <a:off x="309563" y="1754188"/>
          <a:ext cx="8477249" cy="4548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352002" y="6385350"/>
            <a:ext cx="2437573" cy="230832"/>
          </a:xfrm>
          <a:prstGeom prst="rect">
            <a:avLst/>
          </a:prstGeom>
          <a:noFill/>
        </p:spPr>
        <p:txBody>
          <a:bodyPr wrap="square" rtlCol="0">
            <a:spAutoFit/>
          </a:bodyPr>
          <a:lstStyle/>
          <a:p>
            <a:r>
              <a:rPr lang="en-US" sz="900" dirty="0" smtClean="0"/>
              <a:t>©</a:t>
            </a:r>
            <a:r>
              <a:rPr lang="en-US" sz="900" dirty="0" err="1" smtClean="0"/>
              <a:t>UofL</a:t>
            </a:r>
            <a:r>
              <a:rPr lang="en-US" sz="900" dirty="0" smtClean="0"/>
              <a:t> Human Trafficking Research Initiative</a:t>
            </a:r>
            <a:endParaRPr lang="en-US" sz="900" dirty="0"/>
          </a:p>
        </p:txBody>
      </p:sp>
    </p:spTree>
    <p:extLst>
      <p:ext uri="{BB962C8B-B14F-4D97-AF65-F5344CB8AC3E}">
        <p14:creationId xmlns:p14="http://schemas.microsoft.com/office/powerpoint/2010/main" val="3140532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 in Literature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907778"/>
              </p:ext>
            </p:extLst>
          </p:nvPr>
        </p:nvGraphicFramePr>
        <p:xfrm>
          <a:off x="365126" y="1770063"/>
          <a:ext cx="8429624" cy="453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352002" y="6385350"/>
            <a:ext cx="2437573" cy="230832"/>
          </a:xfrm>
          <a:prstGeom prst="rect">
            <a:avLst/>
          </a:prstGeom>
          <a:noFill/>
        </p:spPr>
        <p:txBody>
          <a:bodyPr wrap="square" rtlCol="0">
            <a:spAutoFit/>
          </a:bodyPr>
          <a:lstStyle/>
          <a:p>
            <a:r>
              <a:rPr lang="en-US" sz="900" dirty="0" smtClean="0"/>
              <a:t>©</a:t>
            </a:r>
            <a:r>
              <a:rPr lang="en-US" sz="900" dirty="0" err="1" smtClean="0"/>
              <a:t>UofL</a:t>
            </a:r>
            <a:r>
              <a:rPr lang="en-US" sz="900" dirty="0" smtClean="0"/>
              <a:t> Human Trafficking Research Initiative</a:t>
            </a:r>
            <a:endParaRPr lang="en-US" sz="900" dirty="0"/>
          </a:p>
        </p:txBody>
      </p:sp>
    </p:spTree>
    <p:extLst>
      <p:ext uri="{BB962C8B-B14F-4D97-AF65-F5344CB8AC3E}">
        <p14:creationId xmlns:p14="http://schemas.microsoft.com/office/powerpoint/2010/main" val="346037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243411"/>
              </p:ext>
            </p:extLst>
          </p:nvPr>
        </p:nvGraphicFramePr>
        <p:xfrm>
          <a:off x="598486" y="1809750"/>
          <a:ext cx="8045452" cy="4476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352002" y="6385350"/>
            <a:ext cx="2437573" cy="230832"/>
          </a:xfrm>
          <a:prstGeom prst="rect">
            <a:avLst/>
          </a:prstGeom>
          <a:noFill/>
        </p:spPr>
        <p:txBody>
          <a:bodyPr wrap="square" rtlCol="0">
            <a:spAutoFit/>
          </a:bodyPr>
          <a:lstStyle/>
          <a:p>
            <a:r>
              <a:rPr lang="en-US" sz="900" dirty="0" smtClean="0"/>
              <a:t>©</a:t>
            </a:r>
            <a:r>
              <a:rPr lang="en-US" sz="900" dirty="0" err="1" smtClean="0"/>
              <a:t>UofL</a:t>
            </a:r>
            <a:r>
              <a:rPr lang="en-US" sz="900" dirty="0" smtClean="0"/>
              <a:t> Human Trafficking Research Initiative</a:t>
            </a:r>
            <a:endParaRPr lang="en-US" sz="900" dirty="0"/>
          </a:p>
        </p:txBody>
      </p:sp>
    </p:spTree>
    <p:extLst>
      <p:ext uri="{BB962C8B-B14F-4D97-AF65-F5344CB8AC3E}">
        <p14:creationId xmlns:p14="http://schemas.microsoft.com/office/powerpoint/2010/main" val="1423443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Description</a:t>
            </a:r>
            <a:endParaRPr lang="en-US" dirty="0"/>
          </a:p>
        </p:txBody>
      </p:sp>
      <p:sp>
        <p:nvSpPr>
          <p:cNvPr id="3" name="Content Placeholder 2"/>
          <p:cNvSpPr>
            <a:spLocks noGrp="1"/>
          </p:cNvSpPr>
          <p:nvPr>
            <p:ph idx="1"/>
          </p:nvPr>
        </p:nvSpPr>
        <p:spPr/>
        <p:txBody>
          <a:bodyPr>
            <a:normAutofit/>
          </a:bodyPr>
          <a:lstStyle/>
          <a:p>
            <a:r>
              <a:rPr lang="en-US" dirty="0" smtClean="0"/>
              <a:t>48% identified as female</a:t>
            </a:r>
            <a:endParaRPr lang="en-US" dirty="0" smtClean="0"/>
          </a:p>
          <a:p>
            <a:r>
              <a:rPr lang="en-US" dirty="0" smtClean="0"/>
              <a:t>12 </a:t>
            </a:r>
            <a:r>
              <a:rPr lang="en-US" dirty="0"/>
              <a:t>to </a:t>
            </a:r>
            <a:r>
              <a:rPr lang="en-US" dirty="0" smtClean="0"/>
              <a:t>25 years old </a:t>
            </a:r>
            <a:r>
              <a:rPr lang="en-US" dirty="0"/>
              <a:t>(M =19.53, SD =3.77</a:t>
            </a:r>
            <a:r>
              <a:rPr lang="en-US" dirty="0" smtClean="0"/>
              <a:t>)  </a:t>
            </a:r>
            <a:endParaRPr lang="en-US" dirty="0" smtClean="0"/>
          </a:p>
          <a:p>
            <a:r>
              <a:rPr lang="en-US" dirty="0" smtClean="0"/>
              <a:t>70.5% identified </a:t>
            </a:r>
            <a:r>
              <a:rPr lang="en-US" dirty="0"/>
              <a:t>as heterosexual, 25% </a:t>
            </a:r>
            <a:r>
              <a:rPr lang="en-US" dirty="0" smtClean="0"/>
              <a:t>identified </a:t>
            </a:r>
            <a:r>
              <a:rPr lang="en-US" dirty="0"/>
              <a:t>as lesbian, gay, bisexual, or </a:t>
            </a:r>
            <a:r>
              <a:rPr lang="en-US" dirty="0" smtClean="0"/>
              <a:t>pansexual</a:t>
            </a:r>
            <a:endParaRPr lang="en-US" dirty="0" smtClean="0"/>
          </a:p>
          <a:p>
            <a:r>
              <a:rPr lang="en-US" dirty="0" smtClean="0"/>
              <a:t>42.4% identified as Black</a:t>
            </a:r>
            <a:r>
              <a:rPr lang="en-US" dirty="0"/>
              <a:t>/African </a:t>
            </a:r>
            <a:r>
              <a:rPr lang="en-US" dirty="0" smtClean="0"/>
              <a:t>American; 29.5% White</a:t>
            </a:r>
            <a:r>
              <a:rPr lang="en-US" dirty="0"/>
              <a:t>/</a:t>
            </a:r>
            <a:r>
              <a:rPr lang="en-US" dirty="0" smtClean="0"/>
              <a:t>Caucasian; 9.1% Biracial</a:t>
            </a:r>
            <a:r>
              <a:rPr lang="en-US" dirty="0"/>
              <a:t>/</a:t>
            </a:r>
            <a:r>
              <a:rPr lang="en-US" dirty="0" smtClean="0"/>
              <a:t>Multiracial</a:t>
            </a:r>
            <a:endParaRPr lang="en-US" dirty="0"/>
          </a:p>
        </p:txBody>
      </p:sp>
      <p:sp>
        <p:nvSpPr>
          <p:cNvPr id="4" name="TextBox 3"/>
          <p:cNvSpPr txBox="1"/>
          <p:nvPr/>
        </p:nvSpPr>
        <p:spPr>
          <a:xfrm>
            <a:off x="3352002" y="6385350"/>
            <a:ext cx="2437573" cy="230832"/>
          </a:xfrm>
          <a:prstGeom prst="rect">
            <a:avLst/>
          </a:prstGeom>
          <a:noFill/>
        </p:spPr>
        <p:txBody>
          <a:bodyPr wrap="square" rtlCol="0">
            <a:spAutoFit/>
          </a:bodyPr>
          <a:lstStyle/>
          <a:p>
            <a:r>
              <a:rPr lang="en-US" sz="900" dirty="0" smtClean="0"/>
              <a:t>©</a:t>
            </a:r>
            <a:r>
              <a:rPr lang="en-US" sz="900" dirty="0" err="1" smtClean="0"/>
              <a:t>UofL</a:t>
            </a:r>
            <a:r>
              <a:rPr lang="en-US" sz="900" dirty="0" smtClean="0"/>
              <a:t> Human Trafficking Research Initiative</a:t>
            </a:r>
            <a:endParaRPr lang="en-US" sz="900" dirty="0"/>
          </a:p>
        </p:txBody>
      </p:sp>
    </p:spTree>
    <p:extLst>
      <p:ext uri="{BB962C8B-B14F-4D97-AF65-F5344CB8AC3E}">
        <p14:creationId xmlns:p14="http://schemas.microsoft.com/office/powerpoint/2010/main" val="2515843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a:t>
            </a:r>
            <a:endParaRPr lang="en-US" dirty="0"/>
          </a:p>
        </p:txBody>
      </p:sp>
      <p:sp>
        <p:nvSpPr>
          <p:cNvPr id="3" name="Content Placeholder 2"/>
          <p:cNvSpPr>
            <a:spLocks noGrp="1"/>
          </p:cNvSpPr>
          <p:nvPr>
            <p:ph sz="half" idx="1"/>
          </p:nvPr>
        </p:nvSpPr>
        <p:spPr>
          <a:xfrm>
            <a:off x="539750" y="1828800"/>
            <a:ext cx="3805873" cy="4751683"/>
          </a:xfrm>
        </p:spPr>
        <p:txBody>
          <a:bodyPr>
            <a:normAutofit fontScale="70000" lnSpcReduction="20000"/>
          </a:bodyPr>
          <a:lstStyle/>
          <a:p>
            <a:pPr marL="0" indent="0">
              <a:buNone/>
            </a:pPr>
            <a:r>
              <a:rPr lang="en-US" sz="2300" dirty="0" smtClean="0">
                <a:effectLst/>
              </a:rPr>
              <a:t>Fifty-four </a:t>
            </a:r>
            <a:r>
              <a:rPr lang="en-US" sz="2300" b="1" dirty="0" smtClean="0">
                <a:effectLst/>
              </a:rPr>
              <a:t>(40.9%)</a:t>
            </a:r>
            <a:r>
              <a:rPr lang="en-US" sz="2300" dirty="0" smtClean="0">
                <a:effectLst/>
              </a:rPr>
              <a:t> </a:t>
            </a:r>
            <a:r>
              <a:rPr lang="en-US" sz="2300" b="1" dirty="0">
                <a:effectLst/>
              </a:rPr>
              <a:t>of the homeless </a:t>
            </a:r>
            <a:r>
              <a:rPr lang="en-US" sz="2300" b="1" dirty="0" smtClean="0">
                <a:effectLst/>
              </a:rPr>
              <a:t>youth and young </a:t>
            </a:r>
            <a:r>
              <a:rPr lang="en-US" sz="2300" b="1" dirty="0">
                <a:effectLst/>
              </a:rPr>
              <a:t>adult </a:t>
            </a:r>
            <a:r>
              <a:rPr lang="en-US" sz="2300" b="1" dirty="0" smtClean="0">
                <a:effectLst/>
              </a:rPr>
              <a:t>respondents (n=132) </a:t>
            </a:r>
            <a:r>
              <a:rPr lang="en-US" sz="2300" b="1" dirty="0">
                <a:effectLst/>
              </a:rPr>
              <a:t>reported they had been sex trafficked </a:t>
            </a:r>
            <a:r>
              <a:rPr lang="en-US" sz="2300" dirty="0">
                <a:effectLst/>
              </a:rPr>
              <a:t>by answering affirmatively to any of the following questions: </a:t>
            </a:r>
          </a:p>
          <a:p>
            <a:pPr lvl="0"/>
            <a:r>
              <a:rPr lang="en-US" dirty="0">
                <a:effectLst/>
              </a:rPr>
              <a:t>Have you ever been compelled, forced, or coerced to perform a sexual act, including sexual intercourse, oral or anal contact for: money, food, clothing, drugs, protection, or a place to stay?</a:t>
            </a:r>
          </a:p>
          <a:p>
            <a:pPr lvl="0"/>
            <a:r>
              <a:rPr lang="en-US" dirty="0">
                <a:effectLst/>
              </a:rPr>
              <a:t>Do you currently have a person who encourages/pressures/forces you to exchange sexual acts for money, drugs, food, a place to stay, clothing or protection?</a:t>
            </a:r>
          </a:p>
          <a:p>
            <a:pPr lvl="0"/>
            <a:r>
              <a:rPr lang="en-US" dirty="0">
                <a:solidFill>
                  <a:srgbClr val="333333"/>
                </a:solidFill>
                <a:effectLst/>
              </a:rPr>
              <a:t>In the past, has anyone encouraged/pressured/forced you to exchange sexual acts for money, drugs, food, place to stay, clothing or protection</a:t>
            </a:r>
            <a:r>
              <a:rPr lang="en-US" dirty="0" smtClean="0">
                <a:solidFill>
                  <a:srgbClr val="333333"/>
                </a:solidFill>
                <a:effectLst/>
              </a:rPr>
              <a:t>?</a:t>
            </a:r>
            <a:endParaRPr lang="en-US" dirty="0">
              <a:solidFill>
                <a:srgbClr val="333333"/>
              </a:solidFill>
              <a:effectLst/>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380195017"/>
              </p:ext>
            </p:extLst>
          </p:nvPr>
        </p:nvGraphicFramePr>
        <p:xfrm>
          <a:off x="4675232" y="1678423"/>
          <a:ext cx="4458214" cy="499086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126836" y="6385350"/>
            <a:ext cx="2437573" cy="230832"/>
          </a:xfrm>
          <a:prstGeom prst="rect">
            <a:avLst/>
          </a:prstGeom>
          <a:noFill/>
        </p:spPr>
        <p:txBody>
          <a:bodyPr wrap="square" rtlCol="0">
            <a:spAutoFit/>
          </a:bodyPr>
          <a:lstStyle/>
          <a:p>
            <a:r>
              <a:rPr lang="en-US" sz="900" dirty="0" smtClean="0"/>
              <a:t>©</a:t>
            </a:r>
            <a:r>
              <a:rPr lang="en-US" sz="900" dirty="0" err="1" smtClean="0"/>
              <a:t>UofL</a:t>
            </a:r>
            <a:r>
              <a:rPr lang="en-US" sz="900" dirty="0" smtClean="0"/>
              <a:t> Human Trafficking Research Initiative</a:t>
            </a:r>
            <a:endParaRPr lang="en-US" sz="900" dirty="0"/>
          </a:p>
        </p:txBody>
      </p:sp>
    </p:spTree>
    <p:extLst>
      <p:ext uri="{BB962C8B-B14F-4D97-AF65-F5344CB8AC3E}">
        <p14:creationId xmlns:p14="http://schemas.microsoft.com/office/powerpoint/2010/main" val="15617220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2" y="244158"/>
            <a:ext cx="8358187" cy="1176655"/>
          </a:xfrm>
        </p:spPr>
        <p:txBody>
          <a:bodyPr>
            <a:noAutofit/>
          </a:bodyPr>
          <a:lstStyle/>
          <a:p>
            <a:r>
              <a:rPr lang="en-US" sz="3200" dirty="0" smtClean="0"/>
              <a:t/>
            </a:r>
            <a:br>
              <a:rPr lang="en-US" sz="3200" dirty="0" smtClean="0"/>
            </a:br>
            <a:r>
              <a:rPr lang="en-US" sz="3200" dirty="0"/>
              <a:t/>
            </a:r>
            <a:br>
              <a:rPr lang="en-US" sz="3200" dirty="0"/>
            </a:br>
            <a:r>
              <a:rPr lang="en-US" sz="2800" dirty="0" smtClean="0"/>
              <a:t>Status </a:t>
            </a:r>
            <a:r>
              <a:rPr lang="en-US" sz="2800" dirty="0"/>
              <a:t>of Victims of Sex Trafficking Experiencing Homelessness in </a:t>
            </a:r>
            <a:r>
              <a:rPr lang="en-US" sz="2800" dirty="0" err="1"/>
              <a:t>Kentuckiana</a:t>
            </a:r>
            <a:r>
              <a:rPr lang="en-US" sz="4000" dirty="0"/>
              <a:t/>
            </a:r>
            <a:br>
              <a:rPr lang="en-US" sz="4000" dirty="0"/>
            </a:br>
            <a:endParaRPr lang="en-US" sz="4400" dirty="0"/>
          </a:p>
        </p:txBody>
      </p:sp>
      <p:sp>
        <p:nvSpPr>
          <p:cNvPr id="3" name="Content Placeholder 2"/>
          <p:cNvSpPr>
            <a:spLocks noGrp="1"/>
          </p:cNvSpPr>
          <p:nvPr>
            <p:ph idx="1"/>
          </p:nvPr>
        </p:nvSpPr>
        <p:spPr>
          <a:xfrm>
            <a:off x="250399" y="1860403"/>
            <a:ext cx="8638732" cy="4421212"/>
          </a:xfrm>
        </p:spPr>
        <p:txBody>
          <a:bodyPr>
            <a:normAutofit lnSpcReduction="10000"/>
          </a:bodyPr>
          <a:lstStyle/>
          <a:p>
            <a:pPr lvl="0"/>
            <a:r>
              <a:rPr lang="en-US" b="1" dirty="0" smtClean="0"/>
              <a:t>1 out of every 2 females</a:t>
            </a:r>
            <a:endParaRPr lang="en-US" dirty="0"/>
          </a:p>
          <a:p>
            <a:pPr lvl="0"/>
            <a:r>
              <a:rPr lang="en-US" b="1" dirty="0" smtClean="0"/>
              <a:t>1 out of every 3 males</a:t>
            </a:r>
            <a:endParaRPr lang="en-US" b="1" dirty="0"/>
          </a:p>
          <a:p>
            <a:pPr lvl="0"/>
            <a:r>
              <a:rPr lang="en-US" dirty="0"/>
              <a:t>The </a:t>
            </a:r>
            <a:r>
              <a:rPr lang="en-US" b="1" dirty="0"/>
              <a:t>average age of first sex trafficking experience </a:t>
            </a:r>
            <a:r>
              <a:rPr lang="en-US" dirty="0"/>
              <a:t>was </a:t>
            </a:r>
            <a:r>
              <a:rPr lang="en-US" b="1" dirty="0"/>
              <a:t>16.4 years </a:t>
            </a:r>
            <a:r>
              <a:rPr lang="en-US" b="1" dirty="0" smtClean="0"/>
              <a:t>old</a:t>
            </a:r>
          </a:p>
          <a:p>
            <a:pPr lvl="0"/>
            <a:r>
              <a:rPr lang="en-US" dirty="0" smtClean="0"/>
              <a:t>76% reported having a </a:t>
            </a:r>
            <a:r>
              <a:rPr lang="en-US" dirty="0"/>
              <a:t>sex </a:t>
            </a:r>
            <a:r>
              <a:rPr lang="en-US" dirty="0" smtClean="0"/>
              <a:t>trafficker</a:t>
            </a:r>
          </a:p>
          <a:p>
            <a:pPr lvl="0"/>
            <a:r>
              <a:rPr lang="en-US" dirty="0" smtClean="0"/>
              <a:t>Approximately </a:t>
            </a:r>
            <a:r>
              <a:rPr lang="en-US" b="1" dirty="0" smtClean="0"/>
              <a:t>one-third </a:t>
            </a:r>
            <a:r>
              <a:rPr lang="en-US" b="1" dirty="0" smtClean="0"/>
              <a:t>were being </a:t>
            </a:r>
            <a:r>
              <a:rPr lang="en-US" b="1" dirty="0"/>
              <a:t>sex trafficked at the time of the </a:t>
            </a:r>
            <a:r>
              <a:rPr lang="en-US" b="1" dirty="0" smtClean="0"/>
              <a:t>survey</a:t>
            </a:r>
            <a:endParaRPr lang="en-US" b="1" dirty="0"/>
          </a:p>
          <a:p>
            <a:pPr lvl="0"/>
            <a:r>
              <a:rPr lang="en-US" dirty="0" smtClean="0"/>
              <a:t>For </a:t>
            </a:r>
            <a:r>
              <a:rPr lang="en-US" b="1" dirty="0" smtClean="0"/>
              <a:t>money</a:t>
            </a:r>
            <a:r>
              <a:rPr lang="en-US" dirty="0" smtClean="0"/>
              <a:t> </a:t>
            </a:r>
            <a:r>
              <a:rPr lang="en-US" dirty="0"/>
              <a:t>(55.6%, n=30), </a:t>
            </a:r>
            <a:r>
              <a:rPr lang="en-US" b="1" dirty="0"/>
              <a:t>for a place to stay </a:t>
            </a:r>
            <a:r>
              <a:rPr lang="en-US" dirty="0"/>
              <a:t>(48.1%, n=26), and for </a:t>
            </a:r>
            <a:r>
              <a:rPr lang="en-US" b="1" dirty="0"/>
              <a:t>drugs</a:t>
            </a:r>
            <a:r>
              <a:rPr lang="en-US" dirty="0"/>
              <a:t> (37%, n=20).</a:t>
            </a:r>
          </a:p>
          <a:p>
            <a:endParaRPr lang="en-US" dirty="0"/>
          </a:p>
        </p:txBody>
      </p:sp>
      <p:sp>
        <p:nvSpPr>
          <p:cNvPr id="4" name="TextBox 3"/>
          <p:cNvSpPr txBox="1"/>
          <p:nvPr/>
        </p:nvSpPr>
        <p:spPr>
          <a:xfrm>
            <a:off x="3352002" y="6385350"/>
            <a:ext cx="2437573" cy="230832"/>
          </a:xfrm>
          <a:prstGeom prst="rect">
            <a:avLst/>
          </a:prstGeom>
          <a:noFill/>
        </p:spPr>
        <p:txBody>
          <a:bodyPr wrap="square" rtlCol="0">
            <a:spAutoFit/>
          </a:bodyPr>
          <a:lstStyle/>
          <a:p>
            <a:r>
              <a:rPr lang="en-US" sz="900" dirty="0" smtClean="0"/>
              <a:t>©</a:t>
            </a:r>
            <a:r>
              <a:rPr lang="en-US" sz="900" dirty="0" err="1" smtClean="0"/>
              <a:t>UofL</a:t>
            </a:r>
            <a:r>
              <a:rPr lang="en-US" sz="900" dirty="0" smtClean="0"/>
              <a:t> Human Trafficking Research Initiative</a:t>
            </a:r>
            <a:endParaRPr lang="en-US" sz="900" dirty="0"/>
          </a:p>
        </p:txBody>
      </p:sp>
    </p:spTree>
    <p:extLst>
      <p:ext uri="{BB962C8B-B14F-4D97-AF65-F5344CB8AC3E}">
        <p14:creationId xmlns:p14="http://schemas.microsoft.com/office/powerpoint/2010/main" val="325982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of Technology</a:t>
            </a:r>
            <a:endParaRPr lang="en-US" dirty="0"/>
          </a:p>
        </p:txBody>
      </p:sp>
      <p:sp>
        <p:nvSpPr>
          <p:cNvPr id="3" name="Content Placeholder 2"/>
          <p:cNvSpPr>
            <a:spLocks noGrp="1"/>
          </p:cNvSpPr>
          <p:nvPr>
            <p:ph sz="half" idx="1"/>
          </p:nvPr>
        </p:nvSpPr>
        <p:spPr>
          <a:xfrm>
            <a:off x="508000" y="1828800"/>
            <a:ext cx="3837623" cy="4751683"/>
          </a:xfrm>
        </p:spPr>
        <p:txBody>
          <a:bodyPr>
            <a:normAutofit/>
          </a:bodyPr>
          <a:lstStyle/>
          <a:p>
            <a:pPr marL="0" indent="0">
              <a:buNone/>
            </a:pPr>
            <a:r>
              <a:rPr lang="en-US" sz="2400" dirty="0">
                <a:solidFill>
                  <a:schemeClr val="tx1"/>
                </a:solidFill>
              </a:rPr>
              <a:t>When we look at how technology is used in these sex trafficking situations, here is what we find</a:t>
            </a:r>
            <a:r>
              <a:rPr lang="en-US" sz="2400" dirty="0" smtClean="0">
                <a:solidFill>
                  <a:schemeClr val="tx1"/>
                </a:solidFill>
              </a:rPr>
              <a:t>.</a:t>
            </a:r>
          </a:p>
          <a:p>
            <a:pPr marL="0" indent="0">
              <a:buNone/>
            </a:pP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6452581"/>
              </p:ext>
            </p:extLst>
          </p:nvPr>
        </p:nvGraphicFramePr>
        <p:xfrm>
          <a:off x="4662474" y="1797781"/>
          <a:ext cx="4148151" cy="478270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352002" y="6385350"/>
            <a:ext cx="2437573" cy="230832"/>
          </a:xfrm>
          <a:prstGeom prst="rect">
            <a:avLst/>
          </a:prstGeom>
          <a:noFill/>
        </p:spPr>
        <p:txBody>
          <a:bodyPr wrap="square" rtlCol="0">
            <a:spAutoFit/>
          </a:bodyPr>
          <a:lstStyle/>
          <a:p>
            <a:r>
              <a:rPr lang="en-US" sz="900" dirty="0" smtClean="0"/>
              <a:t>©</a:t>
            </a:r>
            <a:r>
              <a:rPr lang="en-US" sz="900" dirty="0" err="1" smtClean="0"/>
              <a:t>UofL</a:t>
            </a:r>
            <a:r>
              <a:rPr lang="en-US" sz="900" dirty="0" smtClean="0"/>
              <a:t> Human Trafficking Research Initiative</a:t>
            </a:r>
            <a:endParaRPr lang="en-US" sz="900" dirty="0"/>
          </a:p>
        </p:txBody>
      </p:sp>
      <p:pic>
        <p:nvPicPr>
          <p:cNvPr id="4" name="Picture 3" descr="Technolog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1" y="3806928"/>
            <a:ext cx="3194314" cy="2127463"/>
          </a:xfrm>
          <a:prstGeom prst="rect">
            <a:avLst/>
          </a:prstGeom>
        </p:spPr>
      </p:pic>
    </p:spTree>
    <p:extLst>
      <p:ext uri="{BB962C8B-B14F-4D97-AF65-F5344CB8AC3E}">
        <p14:creationId xmlns:p14="http://schemas.microsoft.com/office/powerpoint/2010/main" val="842084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Technology</a:t>
            </a:r>
            <a:endParaRPr lang="en-US" dirty="0"/>
          </a:p>
        </p:txBody>
      </p:sp>
      <p:sp>
        <p:nvSpPr>
          <p:cNvPr id="3" name="Text Placeholder 2"/>
          <p:cNvSpPr>
            <a:spLocks noGrp="1"/>
          </p:cNvSpPr>
          <p:nvPr>
            <p:ph type="body" idx="1"/>
          </p:nvPr>
        </p:nvSpPr>
        <p:spPr>
          <a:xfrm>
            <a:off x="354447" y="1662039"/>
            <a:ext cx="4090553" cy="1077999"/>
          </a:xfrm>
        </p:spPr>
        <p:txBody>
          <a:bodyPr/>
          <a:lstStyle/>
          <a:p>
            <a:pPr lvl="0"/>
            <a:r>
              <a:rPr lang="en-US" sz="1600" dirty="0">
                <a:effectLst/>
              </a:rPr>
              <a:t>Were any of the following technological devices or means used to recruit you to trade sex, to keep you in the sex trading situation, or used as a tool in the sex trading situation? </a:t>
            </a:r>
          </a:p>
        </p:txBody>
      </p:sp>
      <p:sp>
        <p:nvSpPr>
          <p:cNvPr id="5" name="Text Placeholder 4"/>
          <p:cNvSpPr>
            <a:spLocks noGrp="1"/>
          </p:cNvSpPr>
          <p:nvPr>
            <p:ph type="body" sz="quarter" idx="3"/>
          </p:nvPr>
        </p:nvSpPr>
        <p:spPr>
          <a:xfrm>
            <a:off x="4796791" y="1524000"/>
            <a:ext cx="3924256" cy="838200"/>
          </a:xfrm>
        </p:spPr>
        <p:txBody>
          <a:bodyPr/>
          <a:lstStyle/>
          <a:p>
            <a:r>
              <a:rPr lang="en-US" sz="1600" dirty="0" smtClean="0"/>
              <a:t>If you selected any of the above, how was this technology used?</a:t>
            </a:r>
            <a:endParaRPr lang="en-US" sz="1600"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125538901"/>
              </p:ext>
            </p:extLst>
          </p:nvPr>
        </p:nvGraphicFramePr>
        <p:xfrm>
          <a:off x="4797425" y="2264539"/>
          <a:ext cx="3923622" cy="409339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381521" y="6385350"/>
            <a:ext cx="2437573" cy="230832"/>
          </a:xfrm>
          <a:prstGeom prst="rect">
            <a:avLst/>
          </a:prstGeom>
          <a:noFill/>
        </p:spPr>
        <p:txBody>
          <a:bodyPr wrap="square" rtlCol="0">
            <a:spAutoFit/>
          </a:bodyPr>
          <a:lstStyle/>
          <a:p>
            <a:r>
              <a:rPr lang="en-US" sz="900" dirty="0" smtClean="0"/>
              <a:t>©</a:t>
            </a:r>
            <a:r>
              <a:rPr lang="en-US" sz="900" dirty="0" err="1" smtClean="0"/>
              <a:t>UofL</a:t>
            </a:r>
            <a:r>
              <a:rPr lang="en-US" sz="900" dirty="0" smtClean="0"/>
              <a:t> Human Trafficking Research Initiative</a:t>
            </a:r>
            <a:endParaRPr lang="en-US" sz="900"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622039024"/>
              </p:ext>
            </p:extLst>
          </p:nvPr>
        </p:nvGraphicFramePr>
        <p:xfrm>
          <a:off x="354447" y="2740047"/>
          <a:ext cx="3844492" cy="3617890"/>
        </p:xfrm>
        <a:graphic>
          <a:graphicData uri="http://schemas.openxmlformats.org/drawingml/2006/table">
            <a:tbl>
              <a:tblPr firstRow="1" firstCol="1" bandRow="1"/>
              <a:tblGrid>
                <a:gridCol w="2644618"/>
                <a:gridCol w="574917"/>
                <a:gridCol w="624957"/>
              </a:tblGrid>
              <a:tr h="410374">
                <a:tc>
                  <a:txBody>
                    <a:bodyPr/>
                    <a:lstStyle/>
                    <a:p>
                      <a:pPr marL="0" marR="0" algn="l">
                        <a:lnSpc>
                          <a:spcPct val="107000"/>
                        </a:lnSpc>
                        <a:spcBef>
                          <a:spcPts val="0"/>
                        </a:spcBef>
                        <a:spcAft>
                          <a:spcPts val="0"/>
                        </a:spcAft>
                      </a:pPr>
                      <a:r>
                        <a:rPr lang="en-US" sz="900" b="1">
                          <a:effectLst/>
                          <a:latin typeface="Times New Roman" panose="02020603050405020304" pitchFamily="18" charset="0"/>
                          <a:ea typeface="Calibri" panose="020F0502020204030204" pitchFamily="34" charset="0"/>
                          <a:cs typeface="Times New Roman" panose="02020603050405020304" pitchFamily="18" charset="0"/>
                        </a:rPr>
                        <a:t>Types of technology used in the sex trafficking situations (n=54)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8B370"/>
                    </a:solidFill>
                  </a:tcPr>
                </a:tc>
                <a:tc>
                  <a:txBody>
                    <a:bodyPr/>
                    <a:lstStyle/>
                    <a:p>
                      <a:pPr marL="0" marR="0" algn="ctr">
                        <a:lnSpc>
                          <a:spcPct val="107000"/>
                        </a:lnSpc>
                        <a:spcBef>
                          <a:spcPts val="0"/>
                        </a:spcBef>
                        <a:spcAft>
                          <a:spcPts val="0"/>
                        </a:spcAft>
                      </a:pPr>
                      <a:r>
                        <a:rPr lang="en-US" sz="900" b="1">
                          <a:effectLst/>
                          <a:latin typeface="Times New Roman" panose="02020603050405020304" pitchFamily="18" charset="0"/>
                          <a:ea typeface="Calibri" panose="020F0502020204030204" pitchFamily="34" charset="0"/>
                          <a:cs typeface="Times New Roman" panose="02020603050405020304" pitchFamily="18" charset="0"/>
                        </a:rPr>
                        <a:t>            #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8B370"/>
                    </a:solidFill>
                  </a:tcPr>
                </a:tc>
                <a:tc>
                  <a:txBody>
                    <a:bodyPr/>
                    <a:lstStyle/>
                    <a:p>
                      <a:pPr marL="0" marR="0" algn="ctr">
                        <a:lnSpc>
                          <a:spcPct val="107000"/>
                        </a:lnSpc>
                        <a:spcBef>
                          <a:spcPts val="0"/>
                        </a:spcBef>
                        <a:spcAft>
                          <a:spcPts val="0"/>
                        </a:spcAft>
                      </a:pPr>
                      <a:r>
                        <a:rPr lang="en-US" sz="900" b="1">
                          <a:effectLst/>
                          <a:latin typeface="Times New Roman" panose="02020603050405020304" pitchFamily="18" charset="0"/>
                          <a:ea typeface="Calibri" panose="020F0502020204030204" pitchFamily="34" charset="0"/>
                          <a:cs typeface="Times New Roman" panose="02020603050405020304" pitchFamily="18" charset="0"/>
                        </a:rPr>
                        <a:t>      %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8B370"/>
                    </a:solidFill>
                  </a:tcPr>
                </a:tc>
              </a:tr>
              <a:tr h="246732">
                <a:tc>
                  <a:txBody>
                    <a:bodyPr/>
                    <a:lstStyle/>
                    <a:p>
                      <a:pPr marL="0" marR="0" algn="l">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Smartphone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35.2%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32">
                <a:tc>
                  <a:txBody>
                    <a:bodyPr/>
                    <a:lstStyle/>
                    <a:p>
                      <a:pPr marL="0" marR="0" algn="l">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Backpage.com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2"/>
                    </a:solidFill>
                  </a:tcPr>
                </a:tc>
                <a:tc>
                  <a:txBody>
                    <a:bodyPr/>
                    <a:lstStyle/>
                    <a:p>
                      <a:pPr marL="0" marR="0" algn="r">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16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2"/>
                    </a:solidFill>
                  </a:tcPr>
                </a:tc>
                <a:tc>
                  <a:txBody>
                    <a:bodyPr/>
                    <a:lstStyle/>
                    <a:p>
                      <a:pPr marL="0" marR="0" algn="r">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29.6%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2"/>
                    </a:solidFill>
                  </a:tcPr>
                </a:tc>
              </a:tr>
              <a:tr h="246732">
                <a:tc>
                  <a:txBody>
                    <a:bodyPr/>
                    <a:lstStyle/>
                    <a:p>
                      <a:pPr marL="0" marR="0" algn="l">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Facebook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22.2%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32">
                <a:tc>
                  <a:txBody>
                    <a:bodyPr/>
                    <a:lstStyle/>
                    <a:p>
                      <a:pPr marL="0" marR="0" algn="l">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Snapchat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2"/>
                    </a:solidFill>
                  </a:tcPr>
                </a:tc>
                <a:tc>
                  <a:txBody>
                    <a:bodyPr/>
                    <a:lstStyle/>
                    <a:p>
                      <a:pPr marL="0" marR="0" algn="r">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2"/>
                    </a:solidFill>
                  </a:tcPr>
                </a:tc>
                <a:tc>
                  <a:txBody>
                    <a:bodyPr/>
                    <a:lstStyle/>
                    <a:p>
                      <a:pPr marL="0" marR="0" algn="r">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14.8%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2"/>
                    </a:solidFill>
                  </a:tcPr>
                </a:tc>
              </a:tr>
              <a:tr h="246732">
                <a:tc>
                  <a:txBody>
                    <a:bodyPr/>
                    <a:lstStyle/>
                    <a:p>
                      <a:pPr marL="0" marR="0" algn="l">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Pornographic pictures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11.1%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32">
                <a:tc>
                  <a:txBody>
                    <a:bodyPr/>
                    <a:lstStyle/>
                    <a:p>
                      <a:pPr marL="0" marR="0" algn="l">
                        <a:lnSpc>
                          <a:spcPct val="107000"/>
                        </a:lnSpc>
                        <a:spcBef>
                          <a:spcPts val="0"/>
                        </a:spcBef>
                        <a:spcAft>
                          <a:spcPts val="0"/>
                        </a:spcAft>
                      </a:pPr>
                      <a:r>
                        <a:rPr lang="en-US" sz="900" kern="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Dating websites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2"/>
                    </a:solidFill>
                  </a:tcPr>
                </a:tc>
                <a:tc>
                  <a:txBody>
                    <a:bodyPr/>
                    <a:lstStyle/>
                    <a:p>
                      <a:pPr marL="0" marR="0" algn="r">
                        <a:lnSpc>
                          <a:spcPct val="107000"/>
                        </a:lnSpc>
                        <a:spcBef>
                          <a:spcPts val="0"/>
                        </a:spcBef>
                        <a:spcAft>
                          <a:spcPts val="0"/>
                        </a:spcAft>
                      </a:pPr>
                      <a:r>
                        <a:rPr lang="en-US" sz="900" kern="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2"/>
                    </a:solidFill>
                  </a:tcPr>
                </a:tc>
                <a:tc>
                  <a:txBody>
                    <a:bodyPr/>
                    <a:lstStyle/>
                    <a:p>
                      <a:pPr marL="0" marR="0" algn="r">
                        <a:lnSpc>
                          <a:spcPct val="107000"/>
                        </a:lnSpc>
                        <a:spcBef>
                          <a:spcPts val="0"/>
                        </a:spcBef>
                        <a:spcAft>
                          <a:spcPts val="0"/>
                        </a:spcAft>
                      </a:pPr>
                      <a:r>
                        <a:rPr lang="en-US" sz="900" kern="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2"/>
                    </a:solidFill>
                  </a:tcPr>
                </a:tc>
              </a:tr>
              <a:tr h="246732">
                <a:tc>
                  <a:txBody>
                    <a:bodyPr/>
                    <a:lstStyle/>
                    <a:p>
                      <a:pPr marL="0" marR="0" algn="l">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Craigslist.com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9.3%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32">
                <a:tc>
                  <a:txBody>
                    <a:bodyPr/>
                    <a:lstStyle/>
                    <a:p>
                      <a:pPr marL="0" marR="0" algn="l">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Twitter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2"/>
                    </a:solidFill>
                  </a:tcPr>
                </a:tc>
                <a:tc>
                  <a:txBody>
                    <a:bodyPr/>
                    <a:lstStyle/>
                    <a:p>
                      <a:pPr marL="0" marR="0" algn="r">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2"/>
                    </a:solidFill>
                  </a:tcPr>
                </a:tc>
                <a:tc>
                  <a:txBody>
                    <a:bodyPr/>
                    <a:lstStyle/>
                    <a:p>
                      <a:pPr marL="0" marR="0" algn="r">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9.3%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2"/>
                    </a:solidFill>
                  </a:tcPr>
                </a:tc>
              </a:tr>
              <a:tr h="246732">
                <a:tc>
                  <a:txBody>
                    <a:bodyPr/>
                    <a:lstStyle/>
                    <a:p>
                      <a:pPr marL="0" marR="0" algn="l">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Instagram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7.4%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32">
                <a:tc>
                  <a:txBody>
                    <a:bodyPr/>
                    <a:lstStyle/>
                    <a:p>
                      <a:pPr marL="0" marR="0" algn="l">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Tumblr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2"/>
                    </a:solidFill>
                  </a:tcPr>
                </a:tc>
                <a:tc>
                  <a:txBody>
                    <a:bodyPr/>
                    <a:lstStyle/>
                    <a:p>
                      <a:pPr marL="0" marR="0" algn="r">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2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2"/>
                    </a:solidFill>
                  </a:tcPr>
                </a:tc>
                <a:tc>
                  <a:txBody>
                    <a:bodyPr/>
                    <a:lstStyle/>
                    <a:p>
                      <a:pPr marL="0" marR="0" algn="r">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2"/>
                    </a:solidFill>
                  </a:tcPr>
                </a:tc>
              </a:tr>
              <a:tr h="246732">
                <a:tc>
                  <a:txBody>
                    <a:bodyPr/>
                    <a:lstStyle/>
                    <a:p>
                      <a:pPr marL="0" marR="0" algn="l">
                        <a:lnSpc>
                          <a:spcPct val="107000"/>
                        </a:lnSpc>
                        <a:spcBef>
                          <a:spcPts val="0"/>
                        </a:spcBef>
                        <a:spcAft>
                          <a:spcPts val="0"/>
                        </a:spcAft>
                      </a:pPr>
                      <a:r>
                        <a:rPr lang="en-US" sz="900" kern="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Paypal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kern="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kern="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732">
                <a:tc>
                  <a:txBody>
                    <a:bodyPr/>
                    <a:lstStyle/>
                    <a:p>
                      <a:pPr marL="0" marR="0" algn="l">
                        <a:lnSpc>
                          <a:spcPct val="107000"/>
                        </a:lnSpc>
                        <a:spcBef>
                          <a:spcPts val="0"/>
                        </a:spcBef>
                        <a:spcAft>
                          <a:spcPts val="0"/>
                        </a:spcAft>
                      </a:pPr>
                      <a:r>
                        <a:rPr lang="en-US" sz="900" kern="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Bitcoin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2"/>
                    </a:solidFill>
                  </a:tcPr>
                </a:tc>
                <a:tc>
                  <a:txBody>
                    <a:bodyPr/>
                    <a:lstStyle/>
                    <a:p>
                      <a:pPr marL="0" marR="0" algn="r">
                        <a:lnSpc>
                          <a:spcPct val="107000"/>
                        </a:lnSpc>
                        <a:spcBef>
                          <a:spcPts val="0"/>
                        </a:spcBef>
                        <a:spcAft>
                          <a:spcPts val="0"/>
                        </a:spcAft>
                      </a:pPr>
                      <a:r>
                        <a:rPr lang="en-US" sz="900" kern="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2"/>
                    </a:solidFill>
                  </a:tcPr>
                </a:tc>
                <a:tc>
                  <a:txBody>
                    <a:bodyPr/>
                    <a:lstStyle/>
                    <a:p>
                      <a:pPr marL="0" marR="0" algn="r">
                        <a:lnSpc>
                          <a:spcPct val="107000"/>
                        </a:lnSpc>
                        <a:spcBef>
                          <a:spcPts val="0"/>
                        </a:spcBef>
                        <a:spcAft>
                          <a:spcPts val="0"/>
                        </a:spcAft>
                      </a:pPr>
                      <a:r>
                        <a:rPr lang="en-US" sz="900" kern="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FE2"/>
                    </a:solidFill>
                  </a:tcPr>
                </a:tc>
              </a:tr>
              <a:tr h="246732">
                <a:tc>
                  <a:txBody>
                    <a:bodyPr/>
                    <a:lstStyle/>
                    <a:p>
                      <a:pPr marL="0" marR="0" algn="l">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Tinder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1.9%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344" marR="5334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2640130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989</TotalTime>
  <Words>2588</Words>
  <Application>Microsoft Macintosh PowerPoint</Application>
  <PresentationFormat>On-screen Show (4:3)</PresentationFormat>
  <Paragraphs>181</Paragraphs>
  <Slides>17</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Capital</vt:lpstr>
      <vt:lpstr>Worksheet</vt:lpstr>
      <vt:lpstr>Youth Experiencing Homelessness are Vulnerable to Sex Trafficking in Kentuckiana: The Role of Trauma and Technology</vt:lpstr>
      <vt:lpstr>Acknowledgements</vt:lpstr>
      <vt:lpstr>Gaps in Literature</vt:lpstr>
      <vt:lpstr>Methods</vt:lpstr>
      <vt:lpstr>Sample Description</vt:lpstr>
      <vt:lpstr>Results</vt:lpstr>
      <vt:lpstr>  Status of Victims of Sex Trafficking Experiencing Homelessness in Kentuckiana </vt:lpstr>
      <vt:lpstr>Use of Technology</vt:lpstr>
      <vt:lpstr>Types of Technology</vt:lpstr>
      <vt:lpstr>The Role of Trauma</vt:lpstr>
      <vt:lpstr>PowerPoint Presentation</vt:lpstr>
      <vt:lpstr>PowerPoint Presentation</vt:lpstr>
      <vt:lpstr>Suicide Risk</vt:lpstr>
      <vt:lpstr>Limitations</vt:lpstr>
      <vt:lpstr>Implications</vt:lpstr>
      <vt:lpstr>Trauma-Informed Approach</vt:lpstr>
      <vt:lpstr>Questions?</vt:lpstr>
    </vt:vector>
  </TitlesOfParts>
  <Company>University of Louisville, Kent School of Social 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the Scope and Complexity of Sex Trafficking Among Youth in Kentuckiana:  The Youth Experiences Survey</dc:title>
  <dc:creator>jennifer middleton</dc:creator>
  <cp:lastModifiedBy>Jennifer</cp:lastModifiedBy>
  <cp:revision>64</cp:revision>
  <cp:lastPrinted>2017-02-09T01:04:24Z</cp:lastPrinted>
  <dcterms:created xsi:type="dcterms:W3CDTF">2017-02-08T22:57:37Z</dcterms:created>
  <dcterms:modified xsi:type="dcterms:W3CDTF">2017-12-06T04:46:18Z</dcterms:modified>
</cp:coreProperties>
</file>