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51206400" cy="329184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85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85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85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85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85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5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85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85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85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orient="horz" pos="20490">
          <p15:clr>
            <a:srgbClr val="A4A3A4"/>
          </p15:clr>
        </p15:guide>
        <p15:guide id="3" orient="horz" pos="3210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orient="horz" pos="246">
          <p15:clr>
            <a:srgbClr val="A4A3A4"/>
          </p15:clr>
        </p15:guide>
        <p15:guide id="6" orient="horz" pos="4690">
          <p15:clr>
            <a:srgbClr val="A4A3A4"/>
          </p15:clr>
        </p15:guide>
        <p15:guide id="7" orient="horz" pos="740">
          <p15:clr>
            <a:srgbClr val="A4A3A4"/>
          </p15:clr>
        </p15:guide>
        <p15:guide id="8" orient="horz" pos="10614">
          <p15:clr>
            <a:srgbClr val="A4A3A4"/>
          </p15:clr>
        </p15:guide>
        <p15:guide id="9" pos="16128">
          <p15:clr>
            <a:srgbClr val="A4A3A4"/>
          </p15:clr>
        </p15:guide>
        <p15:guide id="10" pos="10483">
          <p15:clr>
            <a:srgbClr val="A4A3A4"/>
          </p15:clr>
        </p15:guide>
        <p15:guide id="11" pos="31181">
          <p15:clr>
            <a:srgbClr val="A4A3A4"/>
          </p15:clr>
        </p15:guide>
        <p15:guide id="12" pos="21235">
          <p15:clr>
            <a:srgbClr val="A4A3A4"/>
          </p15:clr>
        </p15:guide>
        <p15:guide id="13" pos="269">
          <p15:clr>
            <a:srgbClr val="A4A3A4"/>
          </p15:clr>
        </p15:guide>
        <p15:guide id="14" pos="21773">
          <p15:clr>
            <a:srgbClr val="A4A3A4"/>
          </p15:clr>
        </p15:guide>
        <p15:guide id="15" pos="10976">
          <p15:clr>
            <a:srgbClr val="A4A3A4"/>
          </p15:clr>
        </p15:guide>
        <p15:guide id="16" pos="319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346"/>
    <a:srgbClr val="80C486"/>
    <a:srgbClr val="BFBFBF"/>
    <a:srgbClr val="D9D9D9"/>
    <a:srgbClr val="E31B23"/>
    <a:srgbClr val="E32526"/>
    <a:srgbClr val="FE251D"/>
    <a:srgbClr val="EF2526"/>
    <a:srgbClr val="FF0000"/>
    <a:srgbClr val="FF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1851" autoAdjust="0"/>
  </p:normalViewPr>
  <p:slideViewPr>
    <p:cSldViewPr>
      <p:cViewPr>
        <p:scale>
          <a:sx n="40" d="100"/>
          <a:sy n="40" d="100"/>
        </p:scale>
        <p:origin x="-136" y="136"/>
      </p:cViewPr>
      <p:guideLst>
        <p:guide orient="horz" pos="10368"/>
        <p:guide orient="horz" pos="20490"/>
        <p:guide orient="horz" pos="3210"/>
        <p:guide orient="horz" pos="3702"/>
        <p:guide orient="horz" pos="246"/>
        <p:guide orient="horz" pos="4690"/>
        <p:guide orient="horz" pos="740"/>
        <p:guide orient="horz" pos="10614"/>
        <p:guide pos="16128"/>
        <p:guide pos="10483"/>
        <p:guide pos="31181"/>
        <p:guide pos="21235"/>
        <p:guide pos="269"/>
        <p:guide pos="21773"/>
        <p:guide pos="10976"/>
        <p:guide pos="319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t" anchorCtr="0" compatLnSpc="1">
            <a:prstTxWarp prst="textNoShape">
              <a:avLst/>
            </a:prstTxWarp>
          </a:bodyPr>
          <a:lstStyle>
            <a:lvl1pPr algn="l" defTabSz="92025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t" anchorCtr="0" compatLnSpc="1">
            <a:prstTxWarp prst="textNoShape">
              <a:avLst/>
            </a:prstTxWarp>
          </a:bodyPr>
          <a:lstStyle>
            <a:lvl1pPr algn="r" defTabSz="92025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b" anchorCtr="0" compatLnSpc="1">
            <a:prstTxWarp prst="textNoShape">
              <a:avLst/>
            </a:prstTxWarp>
          </a:bodyPr>
          <a:lstStyle>
            <a:lvl1pPr algn="l" defTabSz="92025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solidFill>
                  <a:schemeClr val="tx1"/>
                </a:solidFill>
              </a:defRPr>
            </a:lvl1pPr>
          </a:lstStyle>
          <a:p>
            <a:fld id="{8B10D86B-19F5-8548-A0B1-0DBED831863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2454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t" anchorCtr="0" compatLnSpc="1">
            <a:prstTxWarp prst="textNoShape">
              <a:avLst/>
            </a:prstTxWarp>
          </a:bodyPr>
          <a:lstStyle>
            <a:lvl1pPr algn="l" defTabSz="92025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t" anchorCtr="0" compatLnSpc="1">
            <a:prstTxWarp prst="textNoShape">
              <a:avLst/>
            </a:prstTxWarp>
          </a:bodyPr>
          <a:lstStyle>
            <a:lvl1pPr algn="r" defTabSz="92025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6925" y="696913"/>
            <a:ext cx="5418138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b" anchorCtr="0" compatLnSpc="1">
            <a:prstTxWarp prst="textNoShape">
              <a:avLst/>
            </a:prstTxWarp>
          </a:bodyPr>
          <a:lstStyle>
            <a:lvl1pPr algn="l" defTabSz="92025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07" tIns="46004" rIns="92007" bIns="4600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solidFill>
                  <a:schemeClr val="tx1"/>
                </a:solidFill>
              </a:defRPr>
            </a:lvl1pPr>
          </a:lstStyle>
          <a:p>
            <a:fld id="{D43B34AE-6447-A44B-AE38-6535C418F2A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40978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dirty="0" smtClean="0"/>
              <a:t>CEC will maintain regular communication with Administrative staff and provide opportunities to ensure other LSC leaders are informed about opportunities to</a:t>
            </a:r>
            <a:br>
              <a:rPr lang="en-US" sz="1200" b="1" dirty="0" smtClean="0"/>
            </a:br>
            <a:r>
              <a:rPr lang="en-US" sz="1200" b="1" dirty="0" smtClean="0"/>
              <a:t>participate in CEC activities and know about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community interactions/suggestions.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dirty="0" smtClean="0"/>
              <a:t>The CEC will assist investigators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with demands of each project utilizing the proposed</a:t>
            </a:r>
            <a:br>
              <a:rPr lang="en-US" sz="1200" b="1" dirty="0" smtClean="0"/>
            </a:br>
            <a:r>
              <a:rPr lang="en-US" sz="1200" b="1" dirty="0" smtClean="0"/>
              <a:t>CEQRES as a resource for elements such as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participant recruitment or exposure intervention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design.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dirty="0" smtClean="0"/>
              <a:t>Trainees will be invited to participate in all CEC activities and will be provided with specialized training and resources by the CEC.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CEC will coordinate with the RTC to address community needs in engagement and education. 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CEC will work with RTC to improve health literacy and exposure literacy among key stakeholders.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CEC will work with RTC to identify and provide experts to the community, press, local/state leaders to address specific questions. </a:t>
            </a:r>
            <a:endParaRPr lang="en-US" b="1" i="0" dirty="0" smtClean="0"/>
          </a:p>
          <a:p>
            <a:pPr marL="457200" indent="-457200" algn="l" eaLnBrk="1" hangingPunct="1">
              <a:buFont typeface="Arial" charset="0"/>
              <a:buChar char="•"/>
            </a:pPr>
            <a:endParaRPr lang="en-US" dirty="0" smtClean="0"/>
          </a:p>
          <a:p>
            <a:pPr marL="457200" indent="-457200" algn="l" eaLnBrk="1" hangingPunct="1">
              <a:buFont typeface="Arial" charset="0"/>
              <a:buChar char="•"/>
            </a:pPr>
            <a:endParaRPr lang="en-US" dirty="0" smtClean="0"/>
          </a:p>
          <a:p>
            <a:pPr marL="0" indent="0" algn="l" eaLnBrk="1" hangingPunct="1">
              <a:buFont typeface="Arial" charset="0"/>
              <a:buNone/>
            </a:pPr>
            <a:r>
              <a:rPr lang="en-US" altLang="x-none" b="1" dirty="0" smtClean="0">
                <a:latin typeface="Arial" charset="0"/>
              </a:rPr>
              <a:t>CEQRES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dirty="0" smtClean="0"/>
              <a:t>Community Environmental Quality Resource </a:t>
            </a:r>
            <a:r>
              <a:rPr lang="en-US" sz="1200" b="1" smtClean="0"/>
              <a:t>Exchange Sessions</a:t>
            </a:r>
            <a:endParaRPr lang="en-US" sz="1200" b="1" dirty="0" smtClean="0"/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dirty="0" smtClean="0"/>
              <a:t>Sessions facilitated by CEC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dirty="0" smtClean="0"/>
              <a:t>Resource for elements such as participant recruitment or exposure intervention design</a:t>
            </a:r>
          </a:p>
          <a:p>
            <a:pPr marL="0" indent="0" algn="l" eaLnBrk="1" hangingPunct="1">
              <a:buFont typeface="Arial" charset="0"/>
              <a:buNone/>
            </a:pPr>
            <a:endParaRPr lang="en-US" altLang="x-none" b="1" dirty="0" smtClean="0">
              <a:latin typeface="Arial" charset="0"/>
            </a:endParaRPr>
          </a:p>
          <a:p>
            <a:pPr marL="0" indent="0" algn="l" eaLnBrk="1" hangingPunct="1">
              <a:buFont typeface="Arial" charset="0"/>
              <a:buNone/>
            </a:pPr>
            <a:r>
              <a:rPr lang="en-US" altLang="x-none" b="1" dirty="0" smtClean="0">
                <a:latin typeface="Arial" charset="0"/>
              </a:rPr>
              <a:t>LSC-CAB</a:t>
            </a: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x-none" sz="1200" b="1" dirty="0" smtClean="0">
                <a:solidFill>
                  <a:schemeClr val="tx1"/>
                </a:solidFill>
                <a:ea typeface="ＭＳ 明朝" charset="-128"/>
              </a:rPr>
              <a:t>Louisville Superfund Center Community Advisory Board</a:t>
            </a: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altLang="x-none" sz="1200" b="1" dirty="0" smtClean="0">
                <a:solidFill>
                  <a:schemeClr val="tx1"/>
                </a:solidFill>
                <a:ea typeface="ＭＳ 明朝" charset="-128"/>
              </a:rPr>
              <a:t>A sustainable, institutionalized collaborative framework</a:t>
            </a:r>
            <a:endParaRPr lang="en-US" altLang="x-none" sz="1200" b="1" dirty="0" smtClean="0">
              <a:ea typeface="ＭＳ 明朝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x-none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x-none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dirty="0" smtClean="0">
                <a:latin typeface="Arial" charset="0"/>
              </a:rPr>
              <a:t>Opportunities </a:t>
            </a:r>
            <a:endParaRPr lang="x-none" altLang="x-none" dirty="0" smtClean="0">
              <a:latin typeface="Arial" charset="0"/>
            </a:endParaRPr>
          </a:p>
          <a:p>
            <a:endParaRPr lang="en-US" altLang="x-none" dirty="0" smtClean="0">
              <a:latin typeface="Arial" charset="0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1200" b="1" dirty="0" smtClean="0">
                <a:ea typeface="ＭＳ 明朝" charset="-128"/>
              </a:rPr>
              <a:t>Familiarize and involve non-CEC investigators from various disciplines with CE activities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sz="1200" b="1" dirty="0" smtClean="0"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1200" b="1" dirty="0" smtClean="0">
                <a:solidFill>
                  <a:schemeClr val="tx1"/>
                </a:solidFill>
                <a:ea typeface="ＭＳ 明朝" charset="-128"/>
              </a:rPr>
              <a:t>Draw on expertise and experiences of community members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1200" b="1" dirty="0" smtClean="0">
              <a:solidFill>
                <a:schemeClr val="tx1"/>
              </a:solidFill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1200" b="1" dirty="0" smtClean="0">
                <a:solidFill>
                  <a:schemeClr val="tx1"/>
                </a:solidFill>
                <a:ea typeface="ＭＳ 明朝" charset="-128"/>
              </a:rPr>
              <a:t>Address community needs and assist community in reaching goals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1200" b="1" dirty="0" smtClean="0">
              <a:solidFill>
                <a:schemeClr val="tx1"/>
              </a:solidFill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1200" b="1" dirty="0" smtClean="0">
                <a:solidFill>
                  <a:schemeClr val="tx1"/>
                </a:solidFill>
                <a:ea typeface="ＭＳ 明朝" charset="-128"/>
              </a:rPr>
              <a:t>Strengthen </a:t>
            </a:r>
            <a:r>
              <a:rPr lang="en-US" altLang="x-none" sz="1200" b="1" dirty="0" err="1" smtClean="0">
                <a:solidFill>
                  <a:schemeClr val="tx1"/>
                </a:solidFill>
                <a:ea typeface="ＭＳ 明朝" charset="-128"/>
              </a:rPr>
              <a:t>UofL’s</a:t>
            </a:r>
            <a:r>
              <a:rPr lang="en-US" altLang="x-none" sz="1200" b="1" dirty="0" smtClean="0">
                <a:solidFill>
                  <a:schemeClr val="tx1"/>
                </a:solidFill>
                <a:ea typeface="ＭＳ 明朝" charset="-128"/>
              </a:rPr>
              <a:t> relationship with community</a:t>
            </a:r>
          </a:p>
          <a:p>
            <a:endParaRPr lang="en-US" altLang="x-none" dirty="0" smtClean="0">
              <a:latin typeface="Arial" charset="0"/>
            </a:endParaRPr>
          </a:p>
          <a:p>
            <a:endParaRPr lang="en-US" altLang="x-none" dirty="0" smtClean="0">
              <a:latin typeface="Arial" charset="0"/>
            </a:endParaRPr>
          </a:p>
          <a:p>
            <a:r>
              <a:rPr lang="en-US" altLang="x-none" dirty="0" smtClean="0">
                <a:latin typeface="Arial" charset="0"/>
              </a:rPr>
              <a:t>Potential Challenges/Obstacles</a:t>
            </a:r>
          </a:p>
          <a:p>
            <a:endParaRPr lang="en-US" altLang="x-none" dirty="0" smtClean="0">
              <a:latin typeface="Arial" charset="0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1200" b="1" dirty="0" smtClean="0">
                <a:solidFill>
                  <a:schemeClr val="tx1"/>
                </a:solidFill>
                <a:ea typeface="ＭＳ 明朝" charset="-128"/>
              </a:rPr>
              <a:t>Community and investigator buy-in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1200" b="1" dirty="0" smtClean="0">
              <a:solidFill>
                <a:schemeClr val="tx1"/>
              </a:solidFill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1200" b="1" dirty="0" smtClean="0">
                <a:solidFill>
                  <a:schemeClr val="tx1"/>
                </a:solidFill>
                <a:ea typeface="ＭＳ 明朝" charset="-128"/>
              </a:rPr>
              <a:t>Supporting and building upon research projects and relationships that have already been formed in the community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1200" b="1" dirty="0" smtClean="0">
              <a:solidFill>
                <a:schemeClr val="tx1"/>
              </a:solidFill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1200" b="1" dirty="0" smtClean="0">
                <a:ea typeface="ＭＳ 明朝" charset="-128"/>
              </a:rPr>
              <a:t>Scheduling difficulties</a:t>
            </a:r>
          </a:p>
          <a:p>
            <a:endParaRPr lang="en-US" altLang="x-none" dirty="0" smtClean="0">
              <a:latin typeface="Arial" charset="0"/>
            </a:endParaRPr>
          </a:p>
          <a:p>
            <a:r>
              <a:rPr lang="en-US" altLang="x-none" dirty="0" smtClean="0">
                <a:latin typeface="Arial" charset="0"/>
              </a:rPr>
              <a:t>Tree:</a:t>
            </a:r>
          </a:p>
          <a:p>
            <a:r>
              <a:rPr lang="en-US" altLang="x-none" dirty="0" smtClean="0">
                <a:latin typeface="Arial" charset="0"/>
              </a:rPr>
              <a:t>Branches = Other Cores</a:t>
            </a:r>
          </a:p>
          <a:p>
            <a:r>
              <a:rPr lang="en-US" altLang="x-none" dirty="0" smtClean="0">
                <a:latin typeface="Arial" charset="0"/>
              </a:rPr>
              <a:t>Trunk = CEC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x-none" dirty="0" smtClean="0">
                <a:latin typeface="Arial" charset="0"/>
              </a:rPr>
              <a:t>Connects community to the other cores/investigators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x-none" dirty="0" smtClean="0">
                <a:latin typeface="Arial" charset="0"/>
              </a:rPr>
              <a:t>Provides project support by connecting community and other cores</a:t>
            </a:r>
          </a:p>
          <a:p>
            <a:r>
              <a:rPr lang="en-US" altLang="x-none" dirty="0" smtClean="0">
                <a:latin typeface="Arial" charset="0"/>
              </a:rPr>
              <a:t>Roots</a:t>
            </a:r>
            <a:r>
              <a:rPr lang="en-US" altLang="x-none" baseline="0" dirty="0" smtClean="0">
                <a:latin typeface="Arial" charset="0"/>
              </a:rPr>
              <a:t> = Community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x-none" dirty="0" smtClean="0">
                <a:latin typeface="Arial" charset="0"/>
              </a:rPr>
              <a:t>Gives life to the entire project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x-none" dirty="0" smtClean="0">
                <a:latin typeface="Arial" charset="0"/>
              </a:rPr>
              <a:t>Without the community, the project will not be successful</a:t>
            </a:r>
          </a:p>
          <a:p>
            <a:endParaRPr lang="en-US" altLang="x-none" dirty="0" smtClean="0">
              <a:latin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9163"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9163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9163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9163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9163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F7EC5780-8439-2E4C-A421-6CCC6FE165F1}" type="slidenum">
              <a:rPr lang="en-US" altLang="x-none" sz="12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4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7680325"/>
            <a:ext cx="46085125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317625"/>
            <a:ext cx="11520488" cy="280876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317625"/>
            <a:ext cx="34412237" cy="2808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4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60638" y="7680325"/>
            <a:ext cx="22966362" cy="10785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5679400" y="7680325"/>
            <a:ext cx="22966363" cy="10785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60638" y="18618200"/>
            <a:ext cx="22966362" cy="10787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79400" y="18618200"/>
            <a:ext cx="22966363" cy="10787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638" y="7680325"/>
            <a:ext cx="46085125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02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7680325"/>
            <a:ext cx="22966362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7680325"/>
            <a:ext cx="22966363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1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9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05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2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76200" y="32534225"/>
            <a:ext cx="6553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06950"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4806950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806950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806950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806950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x-none" sz="1100">
                <a:solidFill>
                  <a:srgbClr val="D9D9D9"/>
                </a:solidFill>
              </a:rPr>
              <a:t>UofL Design and Print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205288" rtl="0" eaLnBrk="0" fontAlgn="base" hangingPunct="0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4205288" rtl="0" eaLnBrk="0" fontAlgn="base" hangingPunct="0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Arial" pitchFamily="34" charset="0"/>
        </a:defRPr>
      </a:lvl2pPr>
      <a:lvl3pPr algn="ctr" defTabSz="4205288" rtl="0" eaLnBrk="0" fontAlgn="base" hangingPunct="0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Arial" pitchFamily="34" charset="0"/>
        </a:defRPr>
      </a:lvl3pPr>
      <a:lvl4pPr algn="ctr" defTabSz="4205288" rtl="0" eaLnBrk="0" fontAlgn="base" hangingPunct="0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Arial" pitchFamily="34" charset="0"/>
        </a:defRPr>
      </a:lvl4pPr>
      <a:lvl5pPr algn="ctr" defTabSz="4205288" rtl="0" eaLnBrk="0" fontAlgn="base" hangingPunct="0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Arial" pitchFamily="34" charset="0"/>
        </a:defRPr>
      </a:lvl5pPr>
      <a:lvl6pPr marL="457200" algn="ctr" defTabSz="4205288" rtl="0" fontAlgn="base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Arial" pitchFamily="34" charset="0"/>
        </a:defRPr>
      </a:lvl6pPr>
      <a:lvl7pPr marL="914400" algn="ctr" defTabSz="4205288" rtl="0" fontAlgn="base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Arial" pitchFamily="34" charset="0"/>
        </a:defRPr>
      </a:lvl7pPr>
      <a:lvl8pPr marL="1371600" algn="ctr" defTabSz="4205288" rtl="0" fontAlgn="base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Arial" pitchFamily="34" charset="0"/>
        </a:defRPr>
      </a:lvl8pPr>
      <a:lvl9pPr marL="1828800" algn="ctr" defTabSz="4205288" rtl="0" fontAlgn="base">
        <a:spcBef>
          <a:spcPct val="0"/>
        </a:spcBef>
        <a:spcAft>
          <a:spcPct val="0"/>
        </a:spcAft>
        <a:defRPr sz="12500" b="1">
          <a:solidFill>
            <a:schemeClr val="bg1"/>
          </a:solidFill>
          <a:latin typeface="Arial" pitchFamily="34" charset="0"/>
        </a:defRPr>
      </a:lvl9pPr>
    </p:titleStyle>
    <p:bodyStyle>
      <a:lvl1pPr marL="1576388" indent="-1576388" algn="l" defTabSz="4205288" rtl="0" eaLnBrk="0" fontAlgn="base" hangingPunct="0">
        <a:spcBef>
          <a:spcPct val="20000"/>
        </a:spcBef>
        <a:spcAft>
          <a:spcPct val="0"/>
        </a:spcAft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3416300" indent="-1314450" algn="l" defTabSz="4205288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2pPr>
      <a:lvl3pPr marL="5257800" indent="-1052513" algn="l" defTabSz="4205288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</a:defRPr>
      </a:lvl3pPr>
      <a:lvl4pPr marL="7359650" indent="-1049338" algn="l" defTabSz="4205288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</a:defRPr>
      </a:lvl4pPr>
      <a:lvl5pPr marL="9463088" indent="-1050925" algn="l" defTabSz="4205288" rtl="0" eaLnBrk="0" fontAlgn="base" hangingPunct="0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5pPr>
      <a:lvl6pPr marL="9920288" indent="-1050925" algn="l" defTabSz="4205288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6pPr>
      <a:lvl7pPr marL="10377488" indent="-1050925" algn="l" defTabSz="4205288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7pPr>
      <a:lvl8pPr marL="10834688" indent="-1050925" algn="l" defTabSz="4205288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8pPr>
      <a:lvl9pPr marL="11291888" indent="-1050925" algn="l" defTabSz="4205288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50"/>
          <p:cNvSpPr>
            <a:spLocks noChangeArrowheads="1"/>
          </p:cNvSpPr>
          <p:nvPr/>
        </p:nvSpPr>
        <p:spPr bwMode="auto">
          <a:xfrm>
            <a:off x="427038" y="31318200"/>
            <a:ext cx="50352325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052" name="AutoShape 54"/>
          <p:cNvSpPr>
            <a:spLocks noChangeArrowheads="1"/>
          </p:cNvSpPr>
          <p:nvPr/>
        </p:nvSpPr>
        <p:spPr bwMode="auto">
          <a:xfrm>
            <a:off x="457200" y="553987"/>
            <a:ext cx="50352325" cy="548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224" name="Text Box 6"/>
          <p:cNvSpPr txBox="1">
            <a:spLocks noChangeArrowheads="1"/>
          </p:cNvSpPr>
          <p:nvPr/>
        </p:nvSpPr>
        <p:spPr bwMode="auto">
          <a:xfrm>
            <a:off x="427038" y="18980150"/>
            <a:ext cx="17216494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19AAC7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106D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75227" tIns="87614" rIns="175227" bIns="87614">
            <a:spAutoFit/>
          </a:bodyPr>
          <a:lstStyle>
            <a:lvl1pPr defTabSz="4205288"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4205288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205288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205288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205288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4205288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4205288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4205288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4205288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56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060" name="Rectangle 105"/>
          <p:cNvSpPr>
            <a:spLocks noChangeArrowheads="1"/>
          </p:cNvSpPr>
          <p:nvPr/>
        </p:nvSpPr>
        <p:spPr bwMode="auto">
          <a:xfrm>
            <a:off x="1825839" y="1433320"/>
            <a:ext cx="47548800" cy="406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4D95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2193925"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2193925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2193925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2193925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2193925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0"/>
              </a:spcBef>
            </a:pPr>
            <a:r>
              <a:rPr lang="en-US" altLang="x-none" sz="74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Capacity </a:t>
            </a:r>
            <a:r>
              <a:rPr lang="en-US" altLang="x-none" sz="74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Building for Transdisciplinary Collaboration</a:t>
            </a:r>
            <a:r>
              <a:rPr lang="en-US" altLang="x-none" sz="3800" b="1" dirty="0" smtClean="0">
                <a:solidFill>
                  <a:schemeClr val="bg1"/>
                </a:solidFill>
              </a:rPr>
              <a:t/>
            </a:r>
            <a:br>
              <a:rPr lang="en-US" altLang="x-none" sz="3800" b="1" dirty="0" smtClean="0">
                <a:solidFill>
                  <a:schemeClr val="bg1"/>
                </a:solidFill>
              </a:rPr>
            </a:br>
            <a:r>
              <a:rPr lang="en-US" altLang="x-none" sz="3800" b="1" dirty="0" smtClean="0">
                <a:solidFill>
                  <a:schemeClr val="bg1"/>
                </a:solidFill>
              </a:rPr>
              <a:t/>
            </a:r>
            <a:br>
              <a:rPr lang="en-US" altLang="x-none" sz="3800" b="1" dirty="0" smtClean="0">
                <a:solidFill>
                  <a:schemeClr val="bg1"/>
                </a:solidFill>
              </a:rPr>
            </a:br>
            <a:r>
              <a:rPr lang="en-US" altLang="x-none" sz="4400" b="1" dirty="0" smtClean="0">
                <a:solidFill>
                  <a:schemeClr val="bg1"/>
                </a:solidFill>
              </a:rPr>
              <a:t> Lauren </a:t>
            </a:r>
            <a:r>
              <a:rPr lang="en-US" altLang="x-none" sz="4400" b="1" dirty="0" err="1" smtClean="0">
                <a:solidFill>
                  <a:schemeClr val="bg1"/>
                </a:solidFill>
              </a:rPr>
              <a:t>Heberle</a:t>
            </a:r>
            <a:r>
              <a:rPr lang="en-US" altLang="x-none" sz="4400" b="1" dirty="0" smtClean="0">
                <a:solidFill>
                  <a:schemeClr val="bg1"/>
                </a:solidFill>
              </a:rPr>
              <a:t>, PhD, Lindsay K. Tompkins, MS, Kandi L. Walker, PhD, and Joy L. Hart, PhD</a:t>
            </a:r>
            <a:r>
              <a:rPr lang="en-US" altLang="x-none" sz="4000" b="1" dirty="0" smtClean="0"/>
              <a:t/>
            </a:r>
            <a:br>
              <a:rPr lang="en-US" altLang="x-none" sz="4000" b="1" dirty="0" smtClean="0"/>
            </a:br>
            <a:r>
              <a:rPr lang="en-US" altLang="x-none" sz="4000" b="1" dirty="0"/>
              <a:t> </a:t>
            </a:r>
            <a:r>
              <a:rPr lang="en-US" altLang="x-none" sz="40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x-none" sz="4000" b="1" dirty="0" smtClean="0">
                <a:solidFill>
                  <a:schemeClr val="bg1"/>
                </a:solidFill>
              </a:rPr>
              <a:t>University of Louisville Superfund Research Center</a:t>
            </a:r>
            <a:r>
              <a:rPr lang="en-US" altLang="x-none" sz="3600" b="1" dirty="0" smtClean="0">
                <a:solidFill>
                  <a:schemeClr val="bg1"/>
                </a:solidFill>
              </a:rPr>
              <a:t/>
            </a:r>
            <a:br>
              <a:rPr lang="en-US" altLang="x-none" sz="3600" b="1" dirty="0" smtClean="0">
                <a:solidFill>
                  <a:schemeClr val="bg1"/>
                </a:solidFill>
              </a:rPr>
            </a:br>
            <a:endParaRPr lang="en-US" altLang="x-none" sz="3600" b="1" dirty="0">
              <a:solidFill>
                <a:schemeClr val="bg1"/>
              </a:solidFill>
            </a:endParaRPr>
          </a:p>
        </p:txBody>
      </p:sp>
      <p:grpSp>
        <p:nvGrpSpPr>
          <p:cNvPr id="2064" name="Group 2004"/>
          <p:cNvGrpSpPr>
            <a:grpSpLocks/>
          </p:cNvGrpSpPr>
          <p:nvPr/>
        </p:nvGrpSpPr>
        <p:grpSpPr bwMode="auto">
          <a:xfrm>
            <a:off x="39625762" y="1615137"/>
            <a:ext cx="8810625" cy="3189288"/>
            <a:chOff x="546" y="1401"/>
            <a:chExt cx="3840" cy="1152"/>
          </a:xfrm>
        </p:grpSpPr>
        <p:sp>
          <p:nvSpPr>
            <p:cNvPr id="2160" name="AutoShape 2005"/>
            <p:cNvSpPr>
              <a:spLocks noChangeAspect="1" noChangeArrowheads="1" noTextEdit="1"/>
            </p:cNvSpPr>
            <p:nvPr/>
          </p:nvSpPr>
          <p:spPr bwMode="auto">
            <a:xfrm>
              <a:off x="546" y="1401"/>
              <a:ext cx="38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2006"/>
            <p:cNvSpPr>
              <a:spLocks/>
            </p:cNvSpPr>
            <p:nvPr/>
          </p:nvSpPr>
          <p:spPr bwMode="auto">
            <a:xfrm>
              <a:off x="546" y="1403"/>
              <a:ext cx="640" cy="715"/>
            </a:xfrm>
            <a:custGeom>
              <a:avLst/>
              <a:gdLst>
                <a:gd name="T0" fmla="*/ 638 w 592"/>
                <a:gd name="T1" fmla="*/ 0 h 655"/>
                <a:gd name="T2" fmla="*/ 644 w 592"/>
                <a:gd name="T3" fmla="*/ 1 h 655"/>
                <a:gd name="T4" fmla="*/ 716 w 592"/>
                <a:gd name="T5" fmla="*/ 90 h 655"/>
                <a:gd name="T6" fmla="*/ 992 w 592"/>
                <a:gd name="T7" fmla="*/ 385 h 655"/>
                <a:gd name="T8" fmla="*/ 1402 w 592"/>
                <a:gd name="T9" fmla="*/ 719 h 655"/>
                <a:gd name="T10" fmla="*/ 1723 w 592"/>
                <a:gd name="T11" fmla="*/ 898 h 655"/>
                <a:gd name="T12" fmla="*/ 2133 w 592"/>
                <a:gd name="T13" fmla="*/ 1096 h 655"/>
                <a:gd name="T14" fmla="*/ 2278 w 592"/>
                <a:gd name="T15" fmla="*/ 1196 h 655"/>
                <a:gd name="T16" fmla="*/ 2364 w 592"/>
                <a:gd name="T17" fmla="*/ 1271 h 655"/>
                <a:gd name="T18" fmla="*/ 2445 w 592"/>
                <a:gd name="T19" fmla="*/ 1409 h 655"/>
                <a:gd name="T20" fmla="*/ 2476 w 592"/>
                <a:gd name="T21" fmla="*/ 1593 h 655"/>
                <a:gd name="T22" fmla="*/ 2474 w 592"/>
                <a:gd name="T23" fmla="*/ 1631 h 655"/>
                <a:gd name="T24" fmla="*/ 2557 w 592"/>
                <a:gd name="T25" fmla="*/ 1695 h 655"/>
                <a:gd name="T26" fmla="*/ 2644 w 592"/>
                <a:gd name="T27" fmla="*/ 1779 h 655"/>
                <a:gd name="T28" fmla="*/ 2654 w 592"/>
                <a:gd name="T29" fmla="*/ 1780 h 655"/>
                <a:gd name="T30" fmla="*/ 2663 w 592"/>
                <a:gd name="T31" fmla="*/ 1804 h 655"/>
                <a:gd name="T32" fmla="*/ 2763 w 592"/>
                <a:gd name="T33" fmla="*/ 1969 h 655"/>
                <a:gd name="T34" fmla="*/ 2819 w 592"/>
                <a:gd name="T35" fmla="*/ 2204 h 655"/>
                <a:gd name="T36" fmla="*/ 2794 w 592"/>
                <a:gd name="T37" fmla="*/ 2561 h 655"/>
                <a:gd name="T38" fmla="*/ 2709 w 592"/>
                <a:gd name="T39" fmla="*/ 2781 h 655"/>
                <a:gd name="T40" fmla="*/ 2643 w 592"/>
                <a:gd name="T41" fmla="*/ 2888 h 655"/>
                <a:gd name="T42" fmla="*/ 2627 w 592"/>
                <a:gd name="T43" fmla="*/ 2898 h 655"/>
                <a:gd name="T44" fmla="*/ 2571 w 592"/>
                <a:gd name="T45" fmla="*/ 2781 h 655"/>
                <a:gd name="T46" fmla="*/ 2476 w 592"/>
                <a:gd name="T47" fmla="*/ 2867 h 655"/>
                <a:gd name="T48" fmla="*/ 2306 w 592"/>
                <a:gd name="T49" fmla="*/ 2970 h 655"/>
                <a:gd name="T50" fmla="*/ 2101 w 592"/>
                <a:gd name="T51" fmla="*/ 3010 h 655"/>
                <a:gd name="T52" fmla="*/ 1949 w 592"/>
                <a:gd name="T53" fmla="*/ 3008 h 655"/>
                <a:gd name="T54" fmla="*/ 1858 w 592"/>
                <a:gd name="T55" fmla="*/ 3011 h 655"/>
                <a:gd name="T56" fmla="*/ 1812 w 592"/>
                <a:gd name="T57" fmla="*/ 3061 h 655"/>
                <a:gd name="T58" fmla="*/ 1810 w 592"/>
                <a:gd name="T59" fmla="*/ 3066 h 655"/>
                <a:gd name="T60" fmla="*/ 1757 w 592"/>
                <a:gd name="T61" fmla="*/ 3210 h 655"/>
                <a:gd name="T62" fmla="*/ 1750 w 592"/>
                <a:gd name="T63" fmla="*/ 3373 h 655"/>
                <a:gd name="T64" fmla="*/ 1791 w 592"/>
                <a:gd name="T65" fmla="*/ 3653 h 655"/>
                <a:gd name="T66" fmla="*/ 1245 w 592"/>
                <a:gd name="T67" fmla="*/ 3405 h 655"/>
                <a:gd name="T68" fmla="*/ 589 w 592"/>
                <a:gd name="T69" fmla="*/ 2956 h 655"/>
                <a:gd name="T70" fmla="*/ 400 w 592"/>
                <a:gd name="T71" fmla="*/ 2824 h 655"/>
                <a:gd name="T72" fmla="*/ 292 w 592"/>
                <a:gd name="T73" fmla="*/ 2721 h 655"/>
                <a:gd name="T74" fmla="*/ 223 w 592"/>
                <a:gd name="T75" fmla="*/ 2622 h 655"/>
                <a:gd name="T76" fmla="*/ 156 w 592"/>
                <a:gd name="T77" fmla="*/ 2424 h 655"/>
                <a:gd name="T78" fmla="*/ 138 w 592"/>
                <a:gd name="T79" fmla="*/ 2259 h 655"/>
                <a:gd name="T80" fmla="*/ 157 w 592"/>
                <a:gd name="T81" fmla="*/ 2098 h 655"/>
                <a:gd name="T82" fmla="*/ 128 w 592"/>
                <a:gd name="T83" fmla="*/ 2094 h 655"/>
                <a:gd name="T84" fmla="*/ 80 w 592"/>
                <a:gd name="T85" fmla="*/ 2092 h 655"/>
                <a:gd name="T86" fmla="*/ 0 w 592"/>
                <a:gd name="T87" fmla="*/ 2094 h 655"/>
                <a:gd name="T88" fmla="*/ 214 w 592"/>
                <a:gd name="T89" fmla="*/ 1637 h 655"/>
                <a:gd name="T90" fmla="*/ 114 w 592"/>
                <a:gd name="T91" fmla="*/ 1613 h 655"/>
                <a:gd name="T92" fmla="*/ 118 w 592"/>
                <a:gd name="T93" fmla="*/ 1610 h 655"/>
                <a:gd name="T94" fmla="*/ 214 w 592"/>
                <a:gd name="T95" fmla="*/ 1475 h 655"/>
                <a:gd name="T96" fmla="*/ 231 w 592"/>
                <a:gd name="T97" fmla="*/ 1452 h 655"/>
                <a:gd name="T98" fmla="*/ 256 w 592"/>
                <a:gd name="T99" fmla="*/ 1426 h 655"/>
                <a:gd name="T100" fmla="*/ 292 w 592"/>
                <a:gd name="T101" fmla="*/ 1374 h 655"/>
                <a:gd name="T102" fmla="*/ 293 w 592"/>
                <a:gd name="T103" fmla="*/ 1369 h 655"/>
                <a:gd name="T104" fmla="*/ 309 w 592"/>
                <a:gd name="T105" fmla="*/ 1367 h 655"/>
                <a:gd name="T106" fmla="*/ 488 w 592"/>
                <a:gd name="T107" fmla="*/ 1168 h 655"/>
                <a:gd name="T108" fmla="*/ 456 w 592"/>
                <a:gd name="T109" fmla="*/ 932 h 655"/>
                <a:gd name="T110" fmla="*/ 474 w 592"/>
                <a:gd name="T111" fmla="*/ 580 h 655"/>
                <a:gd name="T112" fmla="*/ 477 w 592"/>
                <a:gd name="T113" fmla="*/ 583 h 655"/>
                <a:gd name="T114" fmla="*/ 533 w 592"/>
                <a:gd name="T115" fmla="*/ 666 h 655"/>
                <a:gd name="T116" fmla="*/ 545 w 592"/>
                <a:gd name="T117" fmla="*/ 524 h 655"/>
                <a:gd name="T118" fmla="*/ 562 w 592"/>
                <a:gd name="T119" fmla="*/ 243 h 655"/>
                <a:gd name="T120" fmla="*/ 637 w 592"/>
                <a:gd name="T121" fmla="*/ 0 h 6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2"/>
                <a:gd name="T184" fmla="*/ 0 h 655"/>
                <a:gd name="T185" fmla="*/ 592 w 592"/>
                <a:gd name="T186" fmla="*/ 655 h 6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2" h="655">
                  <a:moveTo>
                    <a:pt x="132" y="0"/>
                  </a:moveTo>
                  <a:lnTo>
                    <a:pt x="133" y="0"/>
                  </a:lnTo>
                  <a:lnTo>
                    <a:pt x="133" y="1"/>
                  </a:lnTo>
                  <a:lnTo>
                    <a:pt x="135" y="1"/>
                  </a:lnTo>
                  <a:lnTo>
                    <a:pt x="142" y="9"/>
                  </a:lnTo>
                  <a:lnTo>
                    <a:pt x="151" y="16"/>
                  </a:lnTo>
                  <a:lnTo>
                    <a:pt x="180" y="42"/>
                  </a:lnTo>
                  <a:lnTo>
                    <a:pt x="209" y="67"/>
                  </a:lnTo>
                  <a:lnTo>
                    <a:pt x="251" y="97"/>
                  </a:lnTo>
                  <a:lnTo>
                    <a:pt x="296" y="125"/>
                  </a:lnTo>
                  <a:lnTo>
                    <a:pt x="328" y="141"/>
                  </a:lnTo>
                  <a:lnTo>
                    <a:pt x="363" y="156"/>
                  </a:lnTo>
                  <a:lnTo>
                    <a:pt x="397" y="169"/>
                  </a:lnTo>
                  <a:lnTo>
                    <a:pt x="449" y="190"/>
                  </a:lnTo>
                  <a:lnTo>
                    <a:pt x="465" y="197"/>
                  </a:lnTo>
                  <a:lnTo>
                    <a:pt x="480" y="207"/>
                  </a:lnTo>
                  <a:lnTo>
                    <a:pt x="494" y="218"/>
                  </a:lnTo>
                  <a:lnTo>
                    <a:pt x="497" y="221"/>
                  </a:lnTo>
                  <a:lnTo>
                    <a:pt x="506" y="232"/>
                  </a:lnTo>
                  <a:lnTo>
                    <a:pt x="513" y="245"/>
                  </a:lnTo>
                  <a:lnTo>
                    <a:pt x="519" y="259"/>
                  </a:lnTo>
                  <a:lnTo>
                    <a:pt x="521" y="276"/>
                  </a:lnTo>
                  <a:lnTo>
                    <a:pt x="521" y="282"/>
                  </a:lnTo>
                  <a:lnTo>
                    <a:pt x="520" y="283"/>
                  </a:lnTo>
                  <a:lnTo>
                    <a:pt x="520" y="285"/>
                  </a:lnTo>
                  <a:lnTo>
                    <a:pt x="538" y="294"/>
                  </a:lnTo>
                  <a:lnTo>
                    <a:pt x="553" y="305"/>
                  </a:lnTo>
                  <a:lnTo>
                    <a:pt x="556" y="308"/>
                  </a:lnTo>
                  <a:lnTo>
                    <a:pt x="556" y="309"/>
                  </a:lnTo>
                  <a:lnTo>
                    <a:pt x="558" y="309"/>
                  </a:lnTo>
                  <a:lnTo>
                    <a:pt x="558" y="310"/>
                  </a:lnTo>
                  <a:lnTo>
                    <a:pt x="561" y="313"/>
                  </a:lnTo>
                  <a:lnTo>
                    <a:pt x="572" y="327"/>
                  </a:lnTo>
                  <a:lnTo>
                    <a:pt x="581" y="342"/>
                  </a:lnTo>
                  <a:lnTo>
                    <a:pt x="588" y="361"/>
                  </a:lnTo>
                  <a:lnTo>
                    <a:pt x="592" y="382"/>
                  </a:lnTo>
                  <a:lnTo>
                    <a:pt x="592" y="419"/>
                  </a:lnTo>
                  <a:lnTo>
                    <a:pt x="588" y="444"/>
                  </a:lnTo>
                  <a:lnTo>
                    <a:pt x="579" y="464"/>
                  </a:lnTo>
                  <a:lnTo>
                    <a:pt x="569" y="482"/>
                  </a:lnTo>
                  <a:lnTo>
                    <a:pt x="556" y="499"/>
                  </a:lnTo>
                  <a:lnTo>
                    <a:pt x="555" y="500"/>
                  </a:lnTo>
                  <a:lnTo>
                    <a:pt x="554" y="502"/>
                  </a:lnTo>
                  <a:lnTo>
                    <a:pt x="553" y="502"/>
                  </a:lnTo>
                  <a:lnTo>
                    <a:pt x="546" y="479"/>
                  </a:lnTo>
                  <a:lnTo>
                    <a:pt x="540" y="482"/>
                  </a:lnTo>
                  <a:lnTo>
                    <a:pt x="536" y="487"/>
                  </a:lnTo>
                  <a:lnTo>
                    <a:pt x="521" y="497"/>
                  </a:lnTo>
                  <a:lnTo>
                    <a:pt x="504" y="507"/>
                  </a:lnTo>
                  <a:lnTo>
                    <a:pt x="485" y="515"/>
                  </a:lnTo>
                  <a:lnTo>
                    <a:pt x="465" y="520"/>
                  </a:lnTo>
                  <a:lnTo>
                    <a:pt x="441" y="522"/>
                  </a:lnTo>
                  <a:lnTo>
                    <a:pt x="422" y="522"/>
                  </a:lnTo>
                  <a:lnTo>
                    <a:pt x="411" y="521"/>
                  </a:lnTo>
                  <a:lnTo>
                    <a:pt x="400" y="521"/>
                  </a:lnTo>
                  <a:lnTo>
                    <a:pt x="391" y="523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2" y="531"/>
                  </a:lnTo>
                  <a:lnTo>
                    <a:pt x="381" y="532"/>
                  </a:lnTo>
                  <a:lnTo>
                    <a:pt x="375" y="543"/>
                  </a:lnTo>
                  <a:lnTo>
                    <a:pt x="370" y="556"/>
                  </a:lnTo>
                  <a:lnTo>
                    <a:pt x="368" y="571"/>
                  </a:lnTo>
                  <a:lnTo>
                    <a:pt x="368" y="584"/>
                  </a:lnTo>
                  <a:lnTo>
                    <a:pt x="370" y="609"/>
                  </a:lnTo>
                  <a:lnTo>
                    <a:pt x="376" y="633"/>
                  </a:lnTo>
                  <a:lnTo>
                    <a:pt x="382" y="655"/>
                  </a:lnTo>
                  <a:lnTo>
                    <a:pt x="262" y="589"/>
                  </a:lnTo>
                  <a:lnTo>
                    <a:pt x="142" y="522"/>
                  </a:lnTo>
                  <a:lnTo>
                    <a:pt x="122" y="511"/>
                  </a:lnTo>
                  <a:lnTo>
                    <a:pt x="102" y="501"/>
                  </a:lnTo>
                  <a:lnTo>
                    <a:pt x="83" y="489"/>
                  </a:lnTo>
                  <a:lnTo>
                    <a:pt x="66" y="475"/>
                  </a:lnTo>
                  <a:lnTo>
                    <a:pt x="61" y="472"/>
                  </a:lnTo>
                  <a:lnTo>
                    <a:pt x="58" y="468"/>
                  </a:lnTo>
                  <a:lnTo>
                    <a:pt x="47" y="454"/>
                  </a:lnTo>
                  <a:lnTo>
                    <a:pt x="39" y="438"/>
                  </a:lnTo>
                  <a:lnTo>
                    <a:pt x="32" y="420"/>
                  </a:lnTo>
                  <a:lnTo>
                    <a:pt x="29" y="398"/>
                  </a:lnTo>
                  <a:lnTo>
                    <a:pt x="29" y="390"/>
                  </a:lnTo>
                  <a:lnTo>
                    <a:pt x="31" y="377"/>
                  </a:lnTo>
                  <a:lnTo>
                    <a:pt x="33" y="365"/>
                  </a:lnTo>
                  <a:lnTo>
                    <a:pt x="32" y="364"/>
                  </a:lnTo>
                  <a:lnTo>
                    <a:pt x="27" y="364"/>
                  </a:lnTo>
                  <a:lnTo>
                    <a:pt x="23" y="363"/>
                  </a:lnTo>
                  <a:lnTo>
                    <a:pt x="17" y="363"/>
                  </a:lnTo>
                  <a:lnTo>
                    <a:pt x="13" y="364"/>
                  </a:lnTo>
                  <a:lnTo>
                    <a:pt x="0" y="364"/>
                  </a:lnTo>
                  <a:lnTo>
                    <a:pt x="20" y="323"/>
                  </a:lnTo>
                  <a:lnTo>
                    <a:pt x="44" y="285"/>
                  </a:lnTo>
                  <a:lnTo>
                    <a:pt x="33" y="282"/>
                  </a:lnTo>
                  <a:lnTo>
                    <a:pt x="24" y="280"/>
                  </a:lnTo>
                  <a:lnTo>
                    <a:pt x="24" y="279"/>
                  </a:lnTo>
                  <a:lnTo>
                    <a:pt x="25" y="279"/>
                  </a:lnTo>
                  <a:lnTo>
                    <a:pt x="34" y="267"/>
                  </a:lnTo>
                  <a:lnTo>
                    <a:pt x="44" y="256"/>
                  </a:lnTo>
                  <a:lnTo>
                    <a:pt x="45" y="254"/>
                  </a:lnTo>
                  <a:lnTo>
                    <a:pt x="48" y="251"/>
                  </a:lnTo>
                  <a:lnTo>
                    <a:pt x="51" y="250"/>
                  </a:lnTo>
                  <a:lnTo>
                    <a:pt x="54" y="247"/>
                  </a:lnTo>
                  <a:lnTo>
                    <a:pt x="57" y="242"/>
                  </a:lnTo>
                  <a:lnTo>
                    <a:pt x="61" y="239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4" y="237"/>
                  </a:lnTo>
                  <a:lnTo>
                    <a:pt x="65" y="235"/>
                  </a:lnTo>
                  <a:lnTo>
                    <a:pt x="67" y="233"/>
                  </a:lnTo>
                  <a:lnTo>
                    <a:pt x="103" y="203"/>
                  </a:lnTo>
                  <a:lnTo>
                    <a:pt x="98" y="183"/>
                  </a:lnTo>
                  <a:lnTo>
                    <a:pt x="96" y="161"/>
                  </a:lnTo>
                  <a:lnTo>
                    <a:pt x="96" y="136"/>
                  </a:lnTo>
                  <a:lnTo>
                    <a:pt x="100" y="101"/>
                  </a:lnTo>
                  <a:lnTo>
                    <a:pt x="101" y="101"/>
                  </a:lnTo>
                  <a:lnTo>
                    <a:pt x="101" y="102"/>
                  </a:lnTo>
                  <a:lnTo>
                    <a:pt x="102" y="102"/>
                  </a:lnTo>
                  <a:lnTo>
                    <a:pt x="112" y="115"/>
                  </a:lnTo>
                  <a:lnTo>
                    <a:pt x="113" y="115"/>
                  </a:lnTo>
                  <a:lnTo>
                    <a:pt x="113" y="91"/>
                  </a:lnTo>
                  <a:lnTo>
                    <a:pt x="115" y="66"/>
                  </a:lnTo>
                  <a:lnTo>
                    <a:pt x="119" y="42"/>
                  </a:lnTo>
                  <a:lnTo>
                    <a:pt x="125" y="2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2007"/>
            <p:cNvSpPr>
              <a:spLocks/>
            </p:cNvSpPr>
            <p:nvPr/>
          </p:nvSpPr>
          <p:spPr bwMode="auto">
            <a:xfrm>
              <a:off x="587" y="1451"/>
              <a:ext cx="495" cy="595"/>
            </a:xfrm>
            <a:custGeom>
              <a:avLst/>
              <a:gdLst>
                <a:gd name="T0" fmla="*/ 530 w 458"/>
                <a:gd name="T1" fmla="*/ 38 h 545"/>
                <a:gd name="T2" fmla="*/ 844 w 458"/>
                <a:gd name="T3" fmla="*/ 338 h 545"/>
                <a:gd name="T4" fmla="*/ 1428 w 458"/>
                <a:gd name="T5" fmla="*/ 743 h 545"/>
                <a:gd name="T6" fmla="*/ 1945 w 458"/>
                <a:gd name="T7" fmla="*/ 1009 h 545"/>
                <a:gd name="T8" fmla="*/ 2095 w 458"/>
                <a:gd name="T9" fmla="*/ 1121 h 545"/>
                <a:gd name="T10" fmla="*/ 2160 w 458"/>
                <a:gd name="T11" fmla="*/ 1295 h 545"/>
                <a:gd name="T12" fmla="*/ 2151 w 458"/>
                <a:gd name="T13" fmla="*/ 1372 h 545"/>
                <a:gd name="T14" fmla="*/ 1940 w 458"/>
                <a:gd name="T15" fmla="*/ 1433 h 545"/>
                <a:gd name="T16" fmla="*/ 1941 w 458"/>
                <a:gd name="T17" fmla="*/ 1342 h 545"/>
                <a:gd name="T18" fmla="*/ 1894 w 458"/>
                <a:gd name="T19" fmla="*/ 1181 h 545"/>
                <a:gd name="T20" fmla="*/ 1894 w 458"/>
                <a:gd name="T21" fmla="*/ 1271 h 545"/>
                <a:gd name="T22" fmla="*/ 1795 w 458"/>
                <a:gd name="T23" fmla="*/ 1317 h 545"/>
                <a:gd name="T24" fmla="*/ 1668 w 458"/>
                <a:gd name="T25" fmla="*/ 1254 h 545"/>
                <a:gd name="T26" fmla="*/ 1592 w 458"/>
                <a:gd name="T27" fmla="*/ 1147 h 545"/>
                <a:gd name="T28" fmla="*/ 1528 w 458"/>
                <a:gd name="T29" fmla="*/ 1064 h 545"/>
                <a:gd name="T30" fmla="*/ 1285 w 458"/>
                <a:gd name="T31" fmla="*/ 963 h 545"/>
                <a:gd name="T32" fmla="*/ 1308 w 458"/>
                <a:gd name="T33" fmla="*/ 1027 h 545"/>
                <a:gd name="T34" fmla="*/ 1344 w 458"/>
                <a:gd name="T35" fmla="*/ 1203 h 545"/>
                <a:gd name="T36" fmla="*/ 1191 w 458"/>
                <a:gd name="T37" fmla="*/ 1348 h 545"/>
                <a:gd name="T38" fmla="*/ 1131 w 458"/>
                <a:gd name="T39" fmla="*/ 1570 h 545"/>
                <a:gd name="T40" fmla="*/ 1191 w 458"/>
                <a:gd name="T41" fmla="*/ 1778 h 545"/>
                <a:gd name="T42" fmla="*/ 1364 w 458"/>
                <a:gd name="T43" fmla="*/ 1949 h 545"/>
                <a:gd name="T44" fmla="*/ 1161 w 458"/>
                <a:gd name="T45" fmla="*/ 1994 h 545"/>
                <a:gd name="T46" fmla="*/ 1131 w 458"/>
                <a:gd name="T47" fmla="*/ 1994 h 545"/>
                <a:gd name="T48" fmla="*/ 1159 w 458"/>
                <a:gd name="T49" fmla="*/ 2014 h 545"/>
                <a:gd name="T50" fmla="*/ 1299 w 458"/>
                <a:gd name="T51" fmla="*/ 2199 h 545"/>
                <a:gd name="T52" fmla="*/ 1099 w 458"/>
                <a:gd name="T53" fmla="*/ 2229 h 545"/>
                <a:gd name="T54" fmla="*/ 1285 w 458"/>
                <a:gd name="T55" fmla="*/ 2381 h 545"/>
                <a:gd name="T56" fmla="*/ 1359 w 458"/>
                <a:gd name="T57" fmla="*/ 2413 h 545"/>
                <a:gd name="T58" fmla="*/ 1191 w 458"/>
                <a:gd name="T59" fmla="*/ 2471 h 545"/>
                <a:gd name="T60" fmla="*/ 1111 w 458"/>
                <a:gd name="T61" fmla="*/ 2471 h 545"/>
                <a:gd name="T62" fmla="*/ 1152 w 458"/>
                <a:gd name="T63" fmla="*/ 2523 h 545"/>
                <a:gd name="T64" fmla="*/ 1315 w 458"/>
                <a:gd name="T65" fmla="*/ 2615 h 545"/>
                <a:gd name="T66" fmla="*/ 1308 w 458"/>
                <a:gd name="T67" fmla="*/ 2721 h 545"/>
                <a:gd name="T68" fmla="*/ 1285 w 458"/>
                <a:gd name="T69" fmla="*/ 2900 h 545"/>
                <a:gd name="T70" fmla="*/ 829 w 458"/>
                <a:gd name="T71" fmla="*/ 2818 h 545"/>
                <a:gd name="T72" fmla="*/ 241 w 458"/>
                <a:gd name="T73" fmla="*/ 2413 h 545"/>
                <a:gd name="T74" fmla="*/ 99 w 458"/>
                <a:gd name="T75" fmla="*/ 2156 h 545"/>
                <a:gd name="T76" fmla="*/ 99 w 458"/>
                <a:gd name="T77" fmla="*/ 1813 h 545"/>
                <a:gd name="T78" fmla="*/ 0 w 458"/>
                <a:gd name="T79" fmla="*/ 1707 h 545"/>
                <a:gd name="T80" fmla="*/ 232 w 458"/>
                <a:gd name="T81" fmla="*/ 1317 h 545"/>
                <a:gd name="T82" fmla="*/ 155 w 458"/>
                <a:gd name="T83" fmla="*/ 1271 h 545"/>
                <a:gd name="T84" fmla="*/ 171 w 458"/>
                <a:gd name="T85" fmla="*/ 1252 h 545"/>
                <a:gd name="T86" fmla="*/ 419 w 458"/>
                <a:gd name="T87" fmla="*/ 1112 h 545"/>
                <a:gd name="T88" fmla="*/ 530 w 458"/>
                <a:gd name="T89" fmla="*/ 1119 h 545"/>
                <a:gd name="T90" fmla="*/ 409 w 458"/>
                <a:gd name="T91" fmla="*/ 846 h 545"/>
                <a:gd name="T92" fmla="*/ 442 w 458"/>
                <a:gd name="T93" fmla="*/ 778 h 545"/>
                <a:gd name="T94" fmla="*/ 541 w 458"/>
                <a:gd name="T95" fmla="*/ 741 h 545"/>
                <a:gd name="T96" fmla="*/ 469 w 458"/>
                <a:gd name="T97" fmla="*/ 366 h 545"/>
                <a:gd name="T98" fmla="*/ 506 w 458"/>
                <a:gd name="T99" fmla="*/ 0 h 5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8"/>
                <a:gd name="T151" fmla="*/ 0 h 545"/>
                <a:gd name="T152" fmla="*/ 458 w 458"/>
                <a:gd name="T153" fmla="*/ 545 h 5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8" h="545">
                  <a:moveTo>
                    <a:pt x="106" y="0"/>
                  </a:moveTo>
                  <a:lnTo>
                    <a:pt x="109" y="2"/>
                  </a:lnTo>
                  <a:lnTo>
                    <a:pt x="112" y="6"/>
                  </a:lnTo>
                  <a:lnTo>
                    <a:pt x="115" y="8"/>
                  </a:lnTo>
                  <a:lnTo>
                    <a:pt x="145" y="35"/>
                  </a:lnTo>
                  <a:lnTo>
                    <a:pt x="178" y="59"/>
                  </a:lnTo>
                  <a:lnTo>
                    <a:pt x="217" y="85"/>
                  </a:lnTo>
                  <a:lnTo>
                    <a:pt x="259" y="109"/>
                  </a:lnTo>
                  <a:lnTo>
                    <a:pt x="303" y="129"/>
                  </a:lnTo>
                  <a:lnTo>
                    <a:pt x="351" y="148"/>
                  </a:lnTo>
                  <a:lnTo>
                    <a:pt x="397" y="167"/>
                  </a:lnTo>
                  <a:lnTo>
                    <a:pt x="412" y="174"/>
                  </a:lnTo>
                  <a:lnTo>
                    <a:pt x="426" y="181"/>
                  </a:lnTo>
                  <a:lnTo>
                    <a:pt x="438" y="191"/>
                  </a:lnTo>
                  <a:lnTo>
                    <a:pt x="441" y="194"/>
                  </a:lnTo>
                  <a:lnTo>
                    <a:pt x="447" y="203"/>
                  </a:lnTo>
                  <a:lnTo>
                    <a:pt x="454" y="212"/>
                  </a:lnTo>
                  <a:lnTo>
                    <a:pt x="457" y="224"/>
                  </a:lnTo>
                  <a:lnTo>
                    <a:pt x="458" y="238"/>
                  </a:lnTo>
                  <a:lnTo>
                    <a:pt x="456" y="238"/>
                  </a:lnTo>
                  <a:lnTo>
                    <a:pt x="455" y="237"/>
                  </a:lnTo>
                  <a:lnTo>
                    <a:pt x="446" y="237"/>
                  </a:lnTo>
                  <a:lnTo>
                    <a:pt x="427" y="240"/>
                  </a:lnTo>
                  <a:lnTo>
                    <a:pt x="410" y="247"/>
                  </a:lnTo>
                  <a:lnTo>
                    <a:pt x="397" y="256"/>
                  </a:lnTo>
                  <a:lnTo>
                    <a:pt x="405" y="246"/>
                  </a:lnTo>
                  <a:lnTo>
                    <a:pt x="411" y="232"/>
                  </a:lnTo>
                  <a:lnTo>
                    <a:pt x="411" y="220"/>
                  </a:lnTo>
                  <a:lnTo>
                    <a:pt x="407" y="210"/>
                  </a:lnTo>
                  <a:lnTo>
                    <a:pt x="400" y="204"/>
                  </a:lnTo>
                  <a:lnTo>
                    <a:pt x="401" y="208"/>
                  </a:lnTo>
                  <a:lnTo>
                    <a:pt x="401" y="217"/>
                  </a:lnTo>
                  <a:lnTo>
                    <a:pt x="400" y="220"/>
                  </a:lnTo>
                  <a:lnTo>
                    <a:pt x="395" y="225"/>
                  </a:lnTo>
                  <a:lnTo>
                    <a:pt x="387" y="228"/>
                  </a:lnTo>
                  <a:lnTo>
                    <a:pt x="379" y="228"/>
                  </a:lnTo>
                  <a:lnTo>
                    <a:pt x="371" y="226"/>
                  </a:lnTo>
                  <a:lnTo>
                    <a:pt x="363" y="223"/>
                  </a:lnTo>
                  <a:lnTo>
                    <a:pt x="353" y="216"/>
                  </a:lnTo>
                  <a:lnTo>
                    <a:pt x="345" y="207"/>
                  </a:lnTo>
                  <a:lnTo>
                    <a:pt x="337" y="198"/>
                  </a:lnTo>
                  <a:lnTo>
                    <a:pt x="337" y="197"/>
                  </a:lnTo>
                  <a:lnTo>
                    <a:pt x="335" y="197"/>
                  </a:lnTo>
                  <a:lnTo>
                    <a:pt x="335" y="196"/>
                  </a:lnTo>
                  <a:lnTo>
                    <a:pt x="323" y="184"/>
                  </a:lnTo>
                  <a:lnTo>
                    <a:pt x="308" y="176"/>
                  </a:lnTo>
                  <a:lnTo>
                    <a:pt x="289" y="169"/>
                  </a:lnTo>
                  <a:lnTo>
                    <a:pt x="271" y="165"/>
                  </a:lnTo>
                  <a:lnTo>
                    <a:pt x="250" y="162"/>
                  </a:lnTo>
                  <a:lnTo>
                    <a:pt x="264" y="169"/>
                  </a:lnTo>
                  <a:lnTo>
                    <a:pt x="277" y="178"/>
                  </a:lnTo>
                  <a:lnTo>
                    <a:pt x="289" y="189"/>
                  </a:lnTo>
                  <a:lnTo>
                    <a:pt x="299" y="202"/>
                  </a:lnTo>
                  <a:lnTo>
                    <a:pt x="283" y="207"/>
                  </a:lnTo>
                  <a:lnTo>
                    <a:pt x="269" y="216"/>
                  </a:lnTo>
                  <a:lnTo>
                    <a:pt x="258" y="225"/>
                  </a:lnTo>
                  <a:lnTo>
                    <a:pt x="252" y="234"/>
                  </a:lnTo>
                  <a:lnTo>
                    <a:pt x="245" y="245"/>
                  </a:lnTo>
                  <a:lnTo>
                    <a:pt x="241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4" y="292"/>
                  </a:lnTo>
                  <a:lnTo>
                    <a:pt x="252" y="307"/>
                  </a:lnTo>
                  <a:lnTo>
                    <a:pt x="262" y="320"/>
                  </a:lnTo>
                  <a:lnTo>
                    <a:pt x="275" y="330"/>
                  </a:lnTo>
                  <a:lnTo>
                    <a:pt x="290" y="337"/>
                  </a:lnTo>
                  <a:lnTo>
                    <a:pt x="277" y="340"/>
                  </a:lnTo>
                  <a:lnTo>
                    <a:pt x="263" y="343"/>
                  </a:lnTo>
                  <a:lnTo>
                    <a:pt x="246" y="344"/>
                  </a:lnTo>
                  <a:lnTo>
                    <a:pt x="243" y="343"/>
                  </a:lnTo>
                  <a:lnTo>
                    <a:pt x="240" y="343"/>
                  </a:lnTo>
                  <a:lnTo>
                    <a:pt x="240" y="344"/>
                  </a:lnTo>
                  <a:lnTo>
                    <a:pt x="242" y="345"/>
                  </a:lnTo>
                  <a:lnTo>
                    <a:pt x="243" y="347"/>
                  </a:lnTo>
                  <a:lnTo>
                    <a:pt x="245" y="348"/>
                  </a:lnTo>
                  <a:lnTo>
                    <a:pt x="264" y="362"/>
                  </a:lnTo>
                  <a:lnTo>
                    <a:pt x="287" y="374"/>
                  </a:lnTo>
                  <a:lnTo>
                    <a:pt x="276" y="380"/>
                  </a:lnTo>
                  <a:lnTo>
                    <a:pt x="262" y="384"/>
                  </a:lnTo>
                  <a:lnTo>
                    <a:pt x="247" y="386"/>
                  </a:lnTo>
                  <a:lnTo>
                    <a:pt x="231" y="385"/>
                  </a:lnTo>
                  <a:lnTo>
                    <a:pt x="242" y="396"/>
                  </a:lnTo>
                  <a:lnTo>
                    <a:pt x="255" y="405"/>
                  </a:lnTo>
                  <a:lnTo>
                    <a:pt x="271" y="411"/>
                  </a:lnTo>
                  <a:lnTo>
                    <a:pt x="290" y="415"/>
                  </a:lnTo>
                  <a:lnTo>
                    <a:pt x="289" y="416"/>
                  </a:lnTo>
                  <a:lnTo>
                    <a:pt x="288" y="416"/>
                  </a:lnTo>
                  <a:lnTo>
                    <a:pt x="278" y="421"/>
                  </a:lnTo>
                  <a:lnTo>
                    <a:pt x="266" y="425"/>
                  </a:lnTo>
                  <a:lnTo>
                    <a:pt x="252" y="427"/>
                  </a:lnTo>
                  <a:lnTo>
                    <a:pt x="240" y="427"/>
                  </a:lnTo>
                  <a:lnTo>
                    <a:pt x="235" y="425"/>
                  </a:lnTo>
                  <a:lnTo>
                    <a:pt x="235" y="427"/>
                  </a:lnTo>
                  <a:lnTo>
                    <a:pt x="239" y="430"/>
                  </a:lnTo>
                  <a:lnTo>
                    <a:pt x="240" y="432"/>
                  </a:lnTo>
                  <a:lnTo>
                    <a:pt x="243" y="435"/>
                  </a:lnTo>
                  <a:lnTo>
                    <a:pt x="254" y="443"/>
                  </a:lnTo>
                  <a:lnTo>
                    <a:pt x="266" y="448"/>
                  </a:lnTo>
                  <a:lnTo>
                    <a:pt x="278" y="452"/>
                  </a:lnTo>
                  <a:lnTo>
                    <a:pt x="295" y="455"/>
                  </a:lnTo>
                  <a:lnTo>
                    <a:pt x="285" y="461"/>
                  </a:lnTo>
                  <a:lnTo>
                    <a:pt x="277" y="471"/>
                  </a:lnTo>
                  <a:lnTo>
                    <a:pt x="273" y="481"/>
                  </a:lnTo>
                  <a:lnTo>
                    <a:pt x="271" y="497"/>
                  </a:lnTo>
                  <a:lnTo>
                    <a:pt x="271" y="501"/>
                  </a:lnTo>
                  <a:lnTo>
                    <a:pt x="274" y="525"/>
                  </a:lnTo>
                  <a:lnTo>
                    <a:pt x="280" y="545"/>
                  </a:lnTo>
                  <a:lnTo>
                    <a:pt x="176" y="487"/>
                  </a:lnTo>
                  <a:lnTo>
                    <a:pt x="72" y="428"/>
                  </a:lnTo>
                  <a:lnTo>
                    <a:pt x="61" y="422"/>
                  </a:lnTo>
                  <a:lnTo>
                    <a:pt x="51" y="416"/>
                  </a:lnTo>
                  <a:lnTo>
                    <a:pt x="38" y="405"/>
                  </a:lnTo>
                  <a:lnTo>
                    <a:pt x="29" y="390"/>
                  </a:lnTo>
                  <a:lnTo>
                    <a:pt x="21" y="373"/>
                  </a:lnTo>
                  <a:lnTo>
                    <a:pt x="18" y="352"/>
                  </a:lnTo>
                  <a:lnTo>
                    <a:pt x="18" y="332"/>
                  </a:lnTo>
                  <a:lnTo>
                    <a:pt x="21" y="314"/>
                  </a:lnTo>
                  <a:lnTo>
                    <a:pt x="26" y="296"/>
                  </a:lnTo>
                  <a:lnTo>
                    <a:pt x="24" y="295"/>
                  </a:lnTo>
                  <a:lnTo>
                    <a:pt x="0" y="295"/>
                  </a:lnTo>
                  <a:lnTo>
                    <a:pt x="14" y="272"/>
                  </a:lnTo>
                  <a:lnTo>
                    <a:pt x="31" y="249"/>
                  </a:lnTo>
                  <a:lnTo>
                    <a:pt x="49" y="228"/>
                  </a:lnTo>
                  <a:lnTo>
                    <a:pt x="30" y="222"/>
                  </a:lnTo>
                  <a:lnTo>
                    <a:pt x="30" y="221"/>
                  </a:lnTo>
                  <a:lnTo>
                    <a:pt x="32" y="220"/>
                  </a:lnTo>
                  <a:lnTo>
                    <a:pt x="34" y="218"/>
                  </a:lnTo>
                  <a:lnTo>
                    <a:pt x="35" y="216"/>
                  </a:lnTo>
                  <a:lnTo>
                    <a:pt x="37" y="215"/>
                  </a:lnTo>
                  <a:lnTo>
                    <a:pt x="38" y="212"/>
                  </a:lnTo>
                  <a:lnTo>
                    <a:pt x="75" y="182"/>
                  </a:lnTo>
                  <a:lnTo>
                    <a:pt x="89" y="192"/>
                  </a:lnTo>
                  <a:lnTo>
                    <a:pt x="104" y="201"/>
                  </a:lnTo>
                  <a:lnTo>
                    <a:pt x="122" y="206"/>
                  </a:lnTo>
                  <a:lnTo>
                    <a:pt x="112" y="193"/>
                  </a:lnTo>
                  <a:lnTo>
                    <a:pt x="102" y="179"/>
                  </a:lnTo>
                  <a:lnTo>
                    <a:pt x="93" y="164"/>
                  </a:lnTo>
                  <a:lnTo>
                    <a:pt x="87" y="146"/>
                  </a:lnTo>
                  <a:lnTo>
                    <a:pt x="84" y="125"/>
                  </a:lnTo>
                  <a:lnTo>
                    <a:pt x="85" y="126"/>
                  </a:lnTo>
                  <a:lnTo>
                    <a:pt x="94" y="135"/>
                  </a:lnTo>
                  <a:lnTo>
                    <a:pt x="107" y="141"/>
                  </a:lnTo>
                  <a:lnTo>
                    <a:pt x="122" y="145"/>
                  </a:lnTo>
                  <a:lnTo>
                    <a:pt x="113" y="127"/>
                  </a:lnTo>
                  <a:lnTo>
                    <a:pt x="105" y="108"/>
                  </a:lnTo>
                  <a:lnTo>
                    <a:pt x="101" y="85"/>
                  </a:lnTo>
                  <a:lnTo>
                    <a:pt x="99" y="62"/>
                  </a:lnTo>
                  <a:lnTo>
                    <a:pt x="99" y="53"/>
                  </a:lnTo>
                  <a:lnTo>
                    <a:pt x="101" y="2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50000"/>
            </a:solidFill>
            <a:ln w="0">
              <a:solidFill>
                <a:srgbClr val="F5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2008"/>
            <p:cNvSpPr>
              <a:spLocks/>
            </p:cNvSpPr>
            <p:nvPr/>
          </p:nvSpPr>
          <p:spPr bwMode="auto">
            <a:xfrm>
              <a:off x="896" y="1689"/>
              <a:ext cx="92" cy="93"/>
            </a:xfrm>
            <a:custGeom>
              <a:avLst/>
              <a:gdLst>
                <a:gd name="T0" fmla="*/ 123 w 85"/>
                <a:gd name="T1" fmla="*/ 0 h 85"/>
                <a:gd name="T2" fmla="*/ 156 w 85"/>
                <a:gd name="T3" fmla="*/ 5 h 85"/>
                <a:gd name="T4" fmla="*/ 189 w 85"/>
                <a:gd name="T5" fmla="*/ 69 h 85"/>
                <a:gd name="T6" fmla="*/ 168 w 85"/>
                <a:gd name="T7" fmla="*/ 82 h 85"/>
                <a:gd name="T8" fmla="*/ 155 w 85"/>
                <a:gd name="T9" fmla="*/ 98 h 85"/>
                <a:gd name="T10" fmla="*/ 133 w 85"/>
                <a:gd name="T11" fmla="*/ 115 h 85"/>
                <a:gd name="T12" fmla="*/ 123 w 85"/>
                <a:gd name="T13" fmla="*/ 128 h 85"/>
                <a:gd name="T14" fmla="*/ 114 w 85"/>
                <a:gd name="T15" fmla="*/ 165 h 85"/>
                <a:gd name="T16" fmla="*/ 105 w 85"/>
                <a:gd name="T17" fmla="*/ 213 h 85"/>
                <a:gd name="T18" fmla="*/ 97 w 85"/>
                <a:gd name="T19" fmla="*/ 217 h 85"/>
                <a:gd name="T20" fmla="*/ 97 w 85"/>
                <a:gd name="T21" fmla="*/ 233 h 85"/>
                <a:gd name="T22" fmla="*/ 105 w 85"/>
                <a:gd name="T23" fmla="*/ 240 h 85"/>
                <a:gd name="T24" fmla="*/ 122 w 85"/>
                <a:gd name="T25" fmla="*/ 305 h 85"/>
                <a:gd name="T26" fmla="*/ 144 w 85"/>
                <a:gd name="T27" fmla="*/ 364 h 85"/>
                <a:gd name="T28" fmla="*/ 183 w 85"/>
                <a:gd name="T29" fmla="*/ 386 h 85"/>
                <a:gd name="T30" fmla="*/ 240 w 85"/>
                <a:gd name="T31" fmla="*/ 399 h 85"/>
                <a:gd name="T32" fmla="*/ 250 w 85"/>
                <a:gd name="T33" fmla="*/ 399 h 85"/>
                <a:gd name="T34" fmla="*/ 304 w 85"/>
                <a:gd name="T35" fmla="*/ 377 h 85"/>
                <a:gd name="T36" fmla="*/ 344 w 85"/>
                <a:gd name="T37" fmla="*/ 345 h 85"/>
                <a:gd name="T38" fmla="*/ 371 w 85"/>
                <a:gd name="T39" fmla="*/ 304 h 85"/>
                <a:gd name="T40" fmla="*/ 397 w 85"/>
                <a:gd name="T41" fmla="*/ 333 h 85"/>
                <a:gd name="T42" fmla="*/ 413 w 85"/>
                <a:gd name="T43" fmla="*/ 364 h 85"/>
                <a:gd name="T44" fmla="*/ 397 w 85"/>
                <a:gd name="T45" fmla="*/ 409 h 85"/>
                <a:gd name="T46" fmla="*/ 371 w 85"/>
                <a:gd name="T47" fmla="*/ 437 h 85"/>
                <a:gd name="T48" fmla="*/ 367 w 85"/>
                <a:gd name="T49" fmla="*/ 437 h 85"/>
                <a:gd name="T50" fmla="*/ 367 w 85"/>
                <a:gd name="T51" fmla="*/ 444 h 85"/>
                <a:gd name="T52" fmla="*/ 329 w 85"/>
                <a:gd name="T53" fmla="*/ 478 h 85"/>
                <a:gd name="T54" fmla="*/ 271 w 85"/>
                <a:gd name="T55" fmla="*/ 505 h 85"/>
                <a:gd name="T56" fmla="*/ 198 w 85"/>
                <a:gd name="T57" fmla="*/ 521 h 85"/>
                <a:gd name="T58" fmla="*/ 155 w 85"/>
                <a:gd name="T59" fmla="*/ 505 h 85"/>
                <a:gd name="T60" fmla="*/ 113 w 85"/>
                <a:gd name="T61" fmla="*/ 478 h 85"/>
                <a:gd name="T62" fmla="*/ 70 w 85"/>
                <a:gd name="T63" fmla="*/ 447 h 85"/>
                <a:gd name="T64" fmla="*/ 65 w 85"/>
                <a:gd name="T65" fmla="*/ 437 h 85"/>
                <a:gd name="T66" fmla="*/ 55 w 85"/>
                <a:gd name="T67" fmla="*/ 435 h 85"/>
                <a:gd name="T68" fmla="*/ 51 w 85"/>
                <a:gd name="T69" fmla="*/ 422 h 85"/>
                <a:gd name="T70" fmla="*/ 5 w 85"/>
                <a:gd name="T71" fmla="*/ 374 h 85"/>
                <a:gd name="T72" fmla="*/ 1 w 85"/>
                <a:gd name="T73" fmla="*/ 333 h 85"/>
                <a:gd name="T74" fmla="*/ 0 w 85"/>
                <a:gd name="T75" fmla="*/ 255 h 85"/>
                <a:gd name="T76" fmla="*/ 0 w 85"/>
                <a:gd name="T77" fmla="*/ 233 h 85"/>
                <a:gd name="T78" fmla="*/ 1 w 85"/>
                <a:gd name="T79" fmla="*/ 165 h 85"/>
                <a:gd name="T80" fmla="*/ 5 w 85"/>
                <a:gd name="T81" fmla="*/ 107 h 85"/>
                <a:gd name="T82" fmla="*/ 51 w 85"/>
                <a:gd name="T83" fmla="*/ 58 h 85"/>
                <a:gd name="T84" fmla="*/ 55 w 85"/>
                <a:gd name="T85" fmla="*/ 48 h 85"/>
                <a:gd name="T86" fmla="*/ 65 w 85"/>
                <a:gd name="T87" fmla="*/ 40 h 85"/>
                <a:gd name="T88" fmla="*/ 96 w 85"/>
                <a:gd name="T89" fmla="*/ 3 h 85"/>
                <a:gd name="T90" fmla="*/ 123 w 85"/>
                <a:gd name="T91" fmla="*/ 0 h 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5"/>
                <a:gd name="T139" fmla="*/ 0 h 85"/>
                <a:gd name="T140" fmla="*/ 85 w 85"/>
                <a:gd name="T141" fmla="*/ 85 h 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5" h="85">
                  <a:moveTo>
                    <a:pt x="26" y="0"/>
                  </a:moveTo>
                  <a:lnTo>
                    <a:pt x="32" y="5"/>
                  </a:lnTo>
                  <a:lnTo>
                    <a:pt x="39" y="12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7"/>
                  </a:lnTo>
                  <a:lnTo>
                    <a:pt x="22" y="35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5" y="50"/>
                  </a:lnTo>
                  <a:lnTo>
                    <a:pt x="30" y="59"/>
                  </a:lnTo>
                  <a:lnTo>
                    <a:pt x="38" y="64"/>
                  </a:lnTo>
                  <a:lnTo>
                    <a:pt x="49" y="66"/>
                  </a:lnTo>
                  <a:lnTo>
                    <a:pt x="51" y="66"/>
                  </a:lnTo>
                  <a:lnTo>
                    <a:pt x="62" y="63"/>
                  </a:lnTo>
                  <a:lnTo>
                    <a:pt x="71" y="58"/>
                  </a:lnTo>
                  <a:lnTo>
                    <a:pt x="76" y="49"/>
                  </a:lnTo>
                  <a:lnTo>
                    <a:pt x="81" y="54"/>
                  </a:lnTo>
                  <a:lnTo>
                    <a:pt x="85" y="59"/>
                  </a:lnTo>
                  <a:lnTo>
                    <a:pt x="81" y="68"/>
                  </a:lnTo>
                  <a:lnTo>
                    <a:pt x="76" y="72"/>
                  </a:lnTo>
                  <a:lnTo>
                    <a:pt x="75" y="72"/>
                  </a:lnTo>
                  <a:lnTo>
                    <a:pt x="75" y="73"/>
                  </a:lnTo>
                  <a:lnTo>
                    <a:pt x="67" y="79"/>
                  </a:lnTo>
                  <a:lnTo>
                    <a:pt x="55" y="84"/>
                  </a:lnTo>
                  <a:lnTo>
                    <a:pt x="41" y="85"/>
                  </a:lnTo>
                  <a:lnTo>
                    <a:pt x="31" y="84"/>
                  </a:lnTo>
                  <a:lnTo>
                    <a:pt x="23" y="79"/>
                  </a:lnTo>
                  <a:lnTo>
                    <a:pt x="15" y="74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11" y="70"/>
                  </a:lnTo>
                  <a:lnTo>
                    <a:pt x="5" y="62"/>
                  </a:lnTo>
                  <a:lnTo>
                    <a:pt x="1" y="5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18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2009"/>
            <p:cNvSpPr>
              <a:spLocks/>
            </p:cNvSpPr>
            <p:nvPr/>
          </p:nvSpPr>
          <p:spPr bwMode="auto">
            <a:xfrm>
              <a:off x="954" y="1721"/>
              <a:ext cx="20" cy="19"/>
            </a:xfrm>
            <a:custGeom>
              <a:avLst/>
              <a:gdLst>
                <a:gd name="T0" fmla="*/ 3 w 19"/>
                <a:gd name="T1" fmla="*/ 0 h 18"/>
                <a:gd name="T2" fmla="*/ 4 w 19"/>
                <a:gd name="T3" fmla="*/ 0 h 18"/>
                <a:gd name="T4" fmla="*/ 7 w 19"/>
                <a:gd name="T5" fmla="*/ 3 h 18"/>
                <a:gd name="T6" fmla="*/ 7 w 19"/>
                <a:gd name="T7" fmla="*/ 4 h 18"/>
                <a:gd name="T8" fmla="*/ 8 w 19"/>
                <a:gd name="T9" fmla="*/ 4 h 18"/>
                <a:gd name="T10" fmla="*/ 35 w 19"/>
                <a:gd name="T11" fmla="*/ 7 h 18"/>
                <a:gd name="T12" fmla="*/ 41 w 19"/>
                <a:gd name="T13" fmla="*/ 31 h 18"/>
                <a:gd name="T14" fmla="*/ 49 w 19"/>
                <a:gd name="T15" fmla="*/ 45 h 18"/>
                <a:gd name="T16" fmla="*/ 39 w 19"/>
                <a:gd name="T17" fmla="*/ 51 h 18"/>
                <a:gd name="T18" fmla="*/ 7 w 19"/>
                <a:gd name="T19" fmla="*/ 48 h 18"/>
                <a:gd name="T20" fmla="*/ 2 w 19"/>
                <a:gd name="T21" fmla="*/ 41 h 18"/>
                <a:gd name="T22" fmla="*/ 0 w 19"/>
                <a:gd name="T23" fmla="*/ 8 h 18"/>
                <a:gd name="T24" fmla="*/ 0 w 19"/>
                <a:gd name="T25" fmla="*/ 5 h 18"/>
                <a:gd name="T26" fmla="*/ 1 w 19"/>
                <a:gd name="T27" fmla="*/ 2 h 18"/>
                <a:gd name="T28" fmla="*/ 3 w 19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8"/>
                <a:gd name="T47" fmla="*/ 19 w 19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8">
                  <a:moveTo>
                    <a:pt x="3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7" y="17"/>
                  </a:lnTo>
                  <a:lnTo>
                    <a:pt x="2" y="14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2010"/>
            <p:cNvSpPr>
              <a:spLocks/>
            </p:cNvSpPr>
            <p:nvPr/>
          </p:nvSpPr>
          <p:spPr bwMode="auto">
            <a:xfrm>
              <a:off x="1044" y="1840"/>
              <a:ext cx="25" cy="30"/>
            </a:xfrm>
            <a:custGeom>
              <a:avLst/>
              <a:gdLst>
                <a:gd name="T0" fmla="*/ 36 w 23"/>
                <a:gd name="T1" fmla="*/ 0 h 28"/>
                <a:gd name="T2" fmla="*/ 98 w 23"/>
                <a:gd name="T3" fmla="*/ 0 h 28"/>
                <a:gd name="T4" fmla="*/ 116 w 23"/>
                <a:gd name="T5" fmla="*/ 44 h 28"/>
                <a:gd name="T6" fmla="*/ 122 w 23"/>
                <a:gd name="T7" fmla="*/ 100 h 28"/>
                <a:gd name="T8" fmla="*/ 36 w 23"/>
                <a:gd name="T9" fmla="*/ 110 h 28"/>
                <a:gd name="T10" fmla="*/ 4 w 23"/>
                <a:gd name="T11" fmla="*/ 54 h 28"/>
                <a:gd name="T12" fmla="*/ 0 w 23"/>
                <a:gd name="T13" fmla="*/ 2 h 28"/>
                <a:gd name="T14" fmla="*/ 36 w 23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28"/>
                <a:gd name="T26" fmla="*/ 23 w 23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28">
                  <a:moveTo>
                    <a:pt x="6" y="0"/>
                  </a:moveTo>
                  <a:lnTo>
                    <a:pt x="18" y="0"/>
                  </a:lnTo>
                  <a:lnTo>
                    <a:pt x="22" y="11"/>
                  </a:lnTo>
                  <a:lnTo>
                    <a:pt x="23" y="25"/>
                  </a:lnTo>
                  <a:lnTo>
                    <a:pt x="6" y="28"/>
                  </a:lnTo>
                  <a:lnTo>
                    <a:pt x="4" y="1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2011"/>
            <p:cNvSpPr>
              <a:spLocks/>
            </p:cNvSpPr>
            <p:nvPr/>
          </p:nvSpPr>
          <p:spPr bwMode="auto">
            <a:xfrm>
              <a:off x="1015" y="1845"/>
              <a:ext cx="28" cy="33"/>
            </a:xfrm>
            <a:custGeom>
              <a:avLst/>
              <a:gdLst>
                <a:gd name="T0" fmla="*/ 78 w 26"/>
                <a:gd name="T1" fmla="*/ 0 h 30"/>
                <a:gd name="T2" fmla="*/ 112 w 26"/>
                <a:gd name="T3" fmla="*/ 162 h 30"/>
                <a:gd name="T4" fmla="*/ 0 w 26"/>
                <a:gd name="T5" fmla="*/ 200 h 30"/>
                <a:gd name="T6" fmla="*/ 3 w 26"/>
                <a:gd name="T7" fmla="*/ 119 h 30"/>
                <a:gd name="T8" fmla="*/ 40 w 26"/>
                <a:gd name="T9" fmla="*/ 45 h 30"/>
                <a:gd name="T10" fmla="*/ 78 w 2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0"/>
                <a:gd name="T20" fmla="*/ 26 w 2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0">
                  <a:moveTo>
                    <a:pt x="18" y="0"/>
                  </a:moveTo>
                  <a:lnTo>
                    <a:pt x="26" y="24"/>
                  </a:lnTo>
                  <a:lnTo>
                    <a:pt x="0" y="30"/>
                  </a:lnTo>
                  <a:lnTo>
                    <a:pt x="3" y="17"/>
                  </a:lnTo>
                  <a:lnTo>
                    <a:pt x="9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2012"/>
            <p:cNvSpPr>
              <a:spLocks/>
            </p:cNvSpPr>
            <p:nvPr/>
          </p:nvSpPr>
          <p:spPr bwMode="auto">
            <a:xfrm>
              <a:off x="1018" y="1883"/>
              <a:ext cx="25" cy="23"/>
            </a:xfrm>
            <a:custGeom>
              <a:avLst/>
              <a:gdLst>
                <a:gd name="T0" fmla="*/ 116 w 23"/>
                <a:gd name="T1" fmla="*/ 0 h 21"/>
                <a:gd name="T2" fmla="*/ 122 w 23"/>
                <a:gd name="T3" fmla="*/ 0 h 21"/>
                <a:gd name="T4" fmla="*/ 122 w 23"/>
                <a:gd name="T5" fmla="*/ 4 h 21"/>
                <a:gd name="T6" fmla="*/ 107 w 23"/>
                <a:gd name="T7" fmla="*/ 126 h 21"/>
                <a:gd name="T8" fmla="*/ 59 w 23"/>
                <a:gd name="T9" fmla="*/ 112 h 21"/>
                <a:gd name="T10" fmla="*/ 5 w 23"/>
                <a:gd name="T11" fmla="*/ 71 h 21"/>
                <a:gd name="T12" fmla="*/ 0 w 23"/>
                <a:gd name="T13" fmla="*/ 41 h 21"/>
                <a:gd name="T14" fmla="*/ 116 w 23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21"/>
                <a:gd name="T26" fmla="*/ 23 w 23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21">
                  <a:moveTo>
                    <a:pt x="22" y="0"/>
                  </a:moveTo>
                  <a:lnTo>
                    <a:pt x="23" y="0"/>
                  </a:lnTo>
                  <a:lnTo>
                    <a:pt x="23" y="4"/>
                  </a:lnTo>
                  <a:lnTo>
                    <a:pt x="20" y="21"/>
                  </a:lnTo>
                  <a:lnTo>
                    <a:pt x="12" y="18"/>
                  </a:lnTo>
                  <a:lnTo>
                    <a:pt x="5" y="12"/>
                  </a:lnTo>
                  <a:lnTo>
                    <a:pt x="0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2013"/>
            <p:cNvSpPr>
              <a:spLocks/>
            </p:cNvSpPr>
            <p:nvPr/>
          </p:nvSpPr>
          <p:spPr bwMode="auto">
            <a:xfrm>
              <a:off x="929" y="1736"/>
              <a:ext cx="235" cy="209"/>
            </a:xfrm>
            <a:custGeom>
              <a:avLst/>
              <a:gdLst>
                <a:gd name="T0" fmla="*/ 612 w 218"/>
                <a:gd name="T1" fmla="*/ 0 h 192"/>
                <a:gd name="T2" fmla="*/ 739 w 218"/>
                <a:gd name="T3" fmla="*/ 5 h 192"/>
                <a:gd name="T4" fmla="*/ 820 w 218"/>
                <a:gd name="T5" fmla="*/ 106 h 192"/>
                <a:gd name="T6" fmla="*/ 841 w 218"/>
                <a:gd name="T7" fmla="*/ 116 h 192"/>
                <a:gd name="T8" fmla="*/ 890 w 218"/>
                <a:gd name="T9" fmla="*/ 209 h 192"/>
                <a:gd name="T10" fmla="*/ 958 w 218"/>
                <a:gd name="T11" fmla="*/ 417 h 192"/>
                <a:gd name="T12" fmla="*/ 980 w 218"/>
                <a:gd name="T13" fmla="*/ 574 h 192"/>
                <a:gd name="T14" fmla="*/ 954 w 218"/>
                <a:gd name="T15" fmla="*/ 734 h 192"/>
                <a:gd name="T16" fmla="*/ 907 w 218"/>
                <a:gd name="T17" fmla="*/ 713 h 192"/>
                <a:gd name="T18" fmla="*/ 817 w 218"/>
                <a:gd name="T19" fmla="*/ 571 h 192"/>
                <a:gd name="T20" fmla="*/ 815 w 218"/>
                <a:gd name="T21" fmla="*/ 569 h 192"/>
                <a:gd name="T22" fmla="*/ 756 w 218"/>
                <a:gd name="T23" fmla="*/ 511 h 192"/>
                <a:gd name="T24" fmla="*/ 612 w 218"/>
                <a:gd name="T25" fmla="*/ 443 h 192"/>
                <a:gd name="T26" fmla="*/ 523 w 218"/>
                <a:gd name="T27" fmla="*/ 417 h 192"/>
                <a:gd name="T28" fmla="*/ 508 w 218"/>
                <a:gd name="T29" fmla="*/ 431 h 192"/>
                <a:gd name="T30" fmla="*/ 399 w 218"/>
                <a:gd name="T31" fmla="*/ 469 h 192"/>
                <a:gd name="T32" fmla="*/ 351 w 218"/>
                <a:gd name="T33" fmla="*/ 508 h 192"/>
                <a:gd name="T34" fmla="*/ 344 w 218"/>
                <a:gd name="T35" fmla="*/ 511 h 192"/>
                <a:gd name="T36" fmla="*/ 285 w 218"/>
                <a:gd name="T37" fmla="*/ 631 h 192"/>
                <a:gd name="T38" fmla="*/ 290 w 218"/>
                <a:gd name="T39" fmla="*/ 799 h 192"/>
                <a:gd name="T40" fmla="*/ 370 w 218"/>
                <a:gd name="T41" fmla="*/ 895 h 192"/>
                <a:gd name="T42" fmla="*/ 500 w 218"/>
                <a:gd name="T43" fmla="*/ 926 h 192"/>
                <a:gd name="T44" fmla="*/ 593 w 218"/>
                <a:gd name="T45" fmla="*/ 920 h 192"/>
                <a:gd name="T46" fmla="*/ 733 w 218"/>
                <a:gd name="T47" fmla="*/ 870 h 192"/>
                <a:gd name="T48" fmla="*/ 797 w 218"/>
                <a:gd name="T49" fmla="*/ 844 h 192"/>
                <a:gd name="T50" fmla="*/ 790 w 218"/>
                <a:gd name="T51" fmla="*/ 845 h 192"/>
                <a:gd name="T52" fmla="*/ 785 w 218"/>
                <a:gd name="T53" fmla="*/ 849 h 192"/>
                <a:gd name="T54" fmla="*/ 728 w 218"/>
                <a:gd name="T55" fmla="*/ 919 h 192"/>
                <a:gd name="T56" fmla="*/ 581 w 218"/>
                <a:gd name="T57" fmla="*/ 1006 h 192"/>
                <a:gd name="T58" fmla="*/ 391 w 218"/>
                <a:gd name="T59" fmla="*/ 1049 h 192"/>
                <a:gd name="T60" fmla="*/ 245 w 218"/>
                <a:gd name="T61" fmla="*/ 1040 h 192"/>
                <a:gd name="T62" fmla="*/ 115 w 218"/>
                <a:gd name="T63" fmla="*/ 985 h 192"/>
                <a:gd name="T64" fmla="*/ 37 w 218"/>
                <a:gd name="T65" fmla="*/ 873 h 192"/>
                <a:gd name="T66" fmla="*/ 0 w 218"/>
                <a:gd name="T67" fmla="*/ 697 h 192"/>
                <a:gd name="T68" fmla="*/ 2 w 218"/>
                <a:gd name="T69" fmla="*/ 605 h 192"/>
                <a:gd name="T70" fmla="*/ 54 w 218"/>
                <a:gd name="T71" fmla="*/ 477 h 192"/>
                <a:gd name="T72" fmla="*/ 150 w 218"/>
                <a:gd name="T73" fmla="*/ 376 h 192"/>
                <a:gd name="T74" fmla="*/ 304 w 218"/>
                <a:gd name="T75" fmla="*/ 317 h 192"/>
                <a:gd name="T76" fmla="*/ 363 w 218"/>
                <a:gd name="T77" fmla="*/ 162 h 192"/>
                <a:gd name="T78" fmla="*/ 437 w 218"/>
                <a:gd name="T79" fmla="*/ 58 h 192"/>
                <a:gd name="T80" fmla="*/ 539 w 218"/>
                <a:gd name="T81" fmla="*/ 1 h 1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8"/>
                <a:gd name="T124" fmla="*/ 0 h 192"/>
                <a:gd name="T125" fmla="*/ 218 w 218"/>
                <a:gd name="T126" fmla="*/ 192 h 1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8" h="192">
                  <a:moveTo>
                    <a:pt x="131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4" y="5"/>
                  </a:lnTo>
                  <a:lnTo>
                    <a:pt x="173" y="12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6" y="22"/>
                  </a:lnTo>
                  <a:lnTo>
                    <a:pt x="188" y="23"/>
                  </a:lnTo>
                  <a:lnTo>
                    <a:pt x="199" y="39"/>
                  </a:lnTo>
                  <a:lnTo>
                    <a:pt x="209" y="57"/>
                  </a:lnTo>
                  <a:lnTo>
                    <a:pt x="214" y="77"/>
                  </a:lnTo>
                  <a:lnTo>
                    <a:pt x="218" y="101"/>
                  </a:lnTo>
                  <a:lnTo>
                    <a:pt x="218" y="106"/>
                  </a:lnTo>
                  <a:lnTo>
                    <a:pt x="216" y="121"/>
                  </a:lnTo>
                  <a:lnTo>
                    <a:pt x="213" y="134"/>
                  </a:lnTo>
                  <a:lnTo>
                    <a:pt x="208" y="145"/>
                  </a:lnTo>
                  <a:lnTo>
                    <a:pt x="201" y="130"/>
                  </a:lnTo>
                  <a:lnTo>
                    <a:pt x="193" y="117"/>
                  </a:lnTo>
                  <a:lnTo>
                    <a:pt x="182" y="105"/>
                  </a:lnTo>
                  <a:lnTo>
                    <a:pt x="182" y="104"/>
                  </a:lnTo>
                  <a:lnTo>
                    <a:pt x="181" y="104"/>
                  </a:lnTo>
                  <a:lnTo>
                    <a:pt x="180" y="103"/>
                  </a:lnTo>
                  <a:lnTo>
                    <a:pt x="168" y="93"/>
                  </a:lnTo>
                  <a:lnTo>
                    <a:pt x="154" y="86"/>
                  </a:lnTo>
                  <a:lnTo>
                    <a:pt x="137" y="81"/>
                  </a:lnTo>
                  <a:lnTo>
                    <a:pt x="119" y="78"/>
                  </a:lnTo>
                  <a:lnTo>
                    <a:pt x="117" y="77"/>
                  </a:lnTo>
                  <a:lnTo>
                    <a:pt x="114" y="77"/>
                  </a:lnTo>
                  <a:lnTo>
                    <a:pt x="113" y="78"/>
                  </a:lnTo>
                  <a:lnTo>
                    <a:pt x="99" y="81"/>
                  </a:lnTo>
                  <a:lnTo>
                    <a:pt x="88" y="85"/>
                  </a:lnTo>
                  <a:lnTo>
                    <a:pt x="79" y="91"/>
                  </a:lnTo>
                  <a:lnTo>
                    <a:pt x="78" y="92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69" y="103"/>
                  </a:lnTo>
                  <a:lnTo>
                    <a:pt x="64" y="116"/>
                  </a:lnTo>
                  <a:lnTo>
                    <a:pt x="61" y="131"/>
                  </a:lnTo>
                  <a:lnTo>
                    <a:pt x="65" y="146"/>
                  </a:lnTo>
                  <a:lnTo>
                    <a:pt x="72" y="157"/>
                  </a:lnTo>
                  <a:lnTo>
                    <a:pt x="82" y="164"/>
                  </a:lnTo>
                  <a:lnTo>
                    <a:pt x="95" y="169"/>
                  </a:lnTo>
                  <a:lnTo>
                    <a:pt x="110" y="171"/>
                  </a:lnTo>
                  <a:lnTo>
                    <a:pt x="114" y="171"/>
                  </a:lnTo>
                  <a:lnTo>
                    <a:pt x="133" y="169"/>
                  </a:lnTo>
                  <a:lnTo>
                    <a:pt x="149" y="164"/>
                  </a:lnTo>
                  <a:lnTo>
                    <a:pt x="163" y="159"/>
                  </a:lnTo>
                  <a:lnTo>
                    <a:pt x="177" y="153"/>
                  </a:lnTo>
                  <a:lnTo>
                    <a:pt x="177" y="154"/>
                  </a:lnTo>
                  <a:lnTo>
                    <a:pt x="176" y="154"/>
                  </a:lnTo>
                  <a:lnTo>
                    <a:pt x="176" y="155"/>
                  </a:lnTo>
                  <a:lnTo>
                    <a:pt x="174" y="155"/>
                  </a:lnTo>
                  <a:lnTo>
                    <a:pt x="174" y="156"/>
                  </a:lnTo>
                  <a:lnTo>
                    <a:pt x="173" y="156"/>
                  </a:lnTo>
                  <a:lnTo>
                    <a:pt x="161" y="168"/>
                  </a:lnTo>
                  <a:lnTo>
                    <a:pt x="145" y="177"/>
                  </a:lnTo>
                  <a:lnTo>
                    <a:pt x="128" y="185"/>
                  </a:lnTo>
                  <a:lnTo>
                    <a:pt x="110" y="190"/>
                  </a:lnTo>
                  <a:lnTo>
                    <a:pt x="87" y="192"/>
                  </a:lnTo>
                  <a:lnTo>
                    <a:pt x="72" y="192"/>
                  </a:lnTo>
                  <a:lnTo>
                    <a:pt x="55" y="190"/>
                  </a:lnTo>
                  <a:lnTo>
                    <a:pt x="39" y="187"/>
                  </a:lnTo>
                  <a:lnTo>
                    <a:pt x="26" y="181"/>
                  </a:lnTo>
                  <a:lnTo>
                    <a:pt x="15" y="172"/>
                  </a:lnTo>
                  <a:lnTo>
                    <a:pt x="8" y="160"/>
                  </a:lnTo>
                  <a:lnTo>
                    <a:pt x="2" y="146"/>
                  </a:lnTo>
                  <a:lnTo>
                    <a:pt x="0" y="129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7" y="97"/>
                  </a:lnTo>
                  <a:lnTo>
                    <a:pt x="13" y="87"/>
                  </a:lnTo>
                  <a:lnTo>
                    <a:pt x="21" y="78"/>
                  </a:lnTo>
                  <a:lnTo>
                    <a:pt x="33" y="69"/>
                  </a:lnTo>
                  <a:lnTo>
                    <a:pt x="50" y="62"/>
                  </a:lnTo>
                  <a:lnTo>
                    <a:pt x="68" y="58"/>
                  </a:lnTo>
                  <a:lnTo>
                    <a:pt x="73" y="43"/>
                  </a:lnTo>
                  <a:lnTo>
                    <a:pt x="81" y="30"/>
                  </a:lnTo>
                  <a:lnTo>
                    <a:pt x="89" y="18"/>
                  </a:lnTo>
                  <a:lnTo>
                    <a:pt x="97" y="11"/>
                  </a:lnTo>
                  <a:lnTo>
                    <a:pt x="107" y="5"/>
                  </a:lnTo>
                  <a:lnTo>
                    <a:pt x="119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B200"/>
            </a:solidFill>
            <a:ln w="0">
              <a:solidFill>
                <a:srgbClr val="FF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2014"/>
            <p:cNvSpPr>
              <a:spLocks/>
            </p:cNvSpPr>
            <p:nvPr/>
          </p:nvSpPr>
          <p:spPr bwMode="auto">
            <a:xfrm>
              <a:off x="1076" y="1841"/>
              <a:ext cx="20" cy="26"/>
            </a:xfrm>
            <a:custGeom>
              <a:avLst/>
              <a:gdLst>
                <a:gd name="T0" fmla="*/ 0 w 19"/>
                <a:gd name="T1" fmla="*/ 0 h 24"/>
                <a:gd name="T2" fmla="*/ 33 w 19"/>
                <a:gd name="T3" fmla="*/ 2 h 24"/>
                <a:gd name="T4" fmla="*/ 41 w 19"/>
                <a:gd name="T5" fmla="*/ 4 h 24"/>
                <a:gd name="T6" fmla="*/ 47 w 19"/>
                <a:gd name="T7" fmla="*/ 68 h 24"/>
                <a:gd name="T8" fmla="*/ 49 w 19"/>
                <a:gd name="T9" fmla="*/ 117 h 24"/>
                <a:gd name="T10" fmla="*/ 3 w 19"/>
                <a:gd name="T11" fmla="*/ 117 h 24"/>
                <a:gd name="T12" fmla="*/ 3 w 19"/>
                <a:gd name="T13" fmla="*/ 100 h 24"/>
                <a:gd name="T14" fmla="*/ 2 w 19"/>
                <a:gd name="T15" fmla="*/ 46 h 24"/>
                <a:gd name="T16" fmla="*/ 0 w 19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4"/>
                <a:gd name="T29" fmla="*/ 19 w 19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4">
                  <a:moveTo>
                    <a:pt x="0" y="0"/>
                  </a:moveTo>
                  <a:lnTo>
                    <a:pt x="11" y="2"/>
                  </a:lnTo>
                  <a:lnTo>
                    <a:pt x="15" y="4"/>
                  </a:lnTo>
                  <a:lnTo>
                    <a:pt x="18" y="14"/>
                  </a:lnTo>
                  <a:lnTo>
                    <a:pt x="19" y="24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2015"/>
            <p:cNvSpPr>
              <a:spLocks/>
            </p:cNvSpPr>
            <p:nvPr/>
          </p:nvSpPr>
          <p:spPr bwMode="auto">
            <a:xfrm>
              <a:off x="1070" y="1878"/>
              <a:ext cx="26" cy="28"/>
            </a:xfrm>
            <a:custGeom>
              <a:avLst/>
              <a:gdLst>
                <a:gd name="T0" fmla="*/ 63 w 24"/>
                <a:gd name="T1" fmla="*/ 0 h 26"/>
                <a:gd name="T2" fmla="*/ 104 w 24"/>
                <a:gd name="T3" fmla="*/ 0 h 26"/>
                <a:gd name="T4" fmla="*/ 113 w 24"/>
                <a:gd name="T5" fmla="*/ 1 h 26"/>
                <a:gd name="T6" fmla="*/ 117 w 24"/>
                <a:gd name="T7" fmla="*/ 1 h 26"/>
                <a:gd name="T8" fmla="*/ 108 w 24"/>
                <a:gd name="T9" fmla="*/ 50 h 26"/>
                <a:gd name="T10" fmla="*/ 100 w 24"/>
                <a:gd name="T11" fmla="*/ 90 h 26"/>
                <a:gd name="T12" fmla="*/ 54 w 24"/>
                <a:gd name="T13" fmla="*/ 104 h 26"/>
                <a:gd name="T14" fmla="*/ 0 w 24"/>
                <a:gd name="T15" fmla="*/ 112 h 26"/>
                <a:gd name="T16" fmla="*/ 5 w 24"/>
                <a:gd name="T17" fmla="*/ 58 h 26"/>
                <a:gd name="T18" fmla="*/ 42 w 24"/>
                <a:gd name="T19" fmla="*/ 1 h 26"/>
                <a:gd name="T20" fmla="*/ 50 w 24"/>
                <a:gd name="T21" fmla="*/ 1 h 26"/>
                <a:gd name="T22" fmla="*/ 63 w 24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26"/>
                <a:gd name="T38" fmla="*/ 24 w 24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26">
                  <a:moveTo>
                    <a:pt x="13" y="0"/>
                  </a:move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2" y="12"/>
                  </a:lnTo>
                  <a:lnTo>
                    <a:pt x="20" y="20"/>
                  </a:lnTo>
                  <a:lnTo>
                    <a:pt x="11" y="24"/>
                  </a:lnTo>
                  <a:lnTo>
                    <a:pt x="0" y="26"/>
                  </a:lnTo>
                  <a:lnTo>
                    <a:pt x="5" y="14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2016"/>
            <p:cNvSpPr>
              <a:spLocks/>
            </p:cNvSpPr>
            <p:nvPr/>
          </p:nvSpPr>
          <p:spPr bwMode="auto">
            <a:xfrm>
              <a:off x="1044" y="1879"/>
              <a:ext cx="25" cy="28"/>
            </a:xfrm>
            <a:custGeom>
              <a:avLst/>
              <a:gdLst>
                <a:gd name="T0" fmla="*/ 122 w 23"/>
                <a:gd name="T1" fmla="*/ 0 h 26"/>
                <a:gd name="T2" fmla="*/ 116 w 23"/>
                <a:gd name="T3" fmla="*/ 54 h 26"/>
                <a:gd name="T4" fmla="*/ 107 w 23"/>
                <a:gd name="T5" fmla="*/ 112 h 26"/>
                <a:gd name="T6" fmla="*/ 3 w 23"/>
                <a:gd name="T7" fmla="*/ 112 h 26"/>
                <a:gd name="T8" fmla="*/ 0 w 23"/>
                <a:gd name="T9" fmla="*/ 109 h 26"/>
                <a:gd name="T10" fmla="*/ 4 w 23"/>
                <a:gd name="T11" fmla="*/ 58 h 26"/>
                <a:gd name="T12" fmla="*/ 36 w 23"/>
                <a:gd name="T13" fmla="*/ 2 h 26"/>
                <a:gd name="T14" fmla="*/ 122 w 23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26"/>
                <a:gd name="T26" fmla="*/ 23 w 23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26">
                  <a:moveTo>
                    <a:pt x="23" y="0"/>
                  </a:moveTo>
                  <a:lnTo>
                    <a:pt x="22" y="13"/>
                  </a:lnTo>
                  <a:lnTo>
                    <a:pt x="20" y="26"/>
                  </a:lnTo>
                  <a:lnTo>
                    <a:pt x="3" y="26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6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2017"/>
            <p:cNvSpPr>
              <a:spLocks/>
            </p:cNvSpPr>
            <p:nvPr/>
          </p:nvSpPr>
          <p:spPr bwMode="auto">
            <a:xfrm>
              <a:off x="1098" y="1880"/>
              <a:ext cx="25" cy="17"/>
            </a:xfrm>
            <a:custGeom>
              <a:avLst/>
              <a:gdLst>
                <a:gd name="T0" fmla="*/ 36 w 23"/>
                <a:gd name="T1" fmla="*/ 0 h 16"/>
                <a:gd name="T2" fmla="*/ 122 w 23"/>
                <a:gd name="T3" fmla="*/ 4 h 16"/>
                <a:gd name="T4" fmla="*/ 59 w 23"/>
                <a:gd name="T5" fmla="*/ 38 h 16"/>
                <a:gd name="T6" fmla="*/ 0 w 23"/>
                <a:gd name="T7" fmla="*/ 50 h 16"/>
                <a:gd name="T8" fmla="*/ 1 w 23"/>
                <a:gd name="T9" fmla="*/ 40 h 16"/>
                <a:gd name="T10" fmla="*/ 4 w 23"/>
                <a:gd name="T11" fmla="*/ 34 h 16"/>
                <a:gd name="T12" fmla="*/ 36 w 2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6"/>
                <a:gd name="T23" fmla="*/ 23 w 2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6">
                  <a:moveTo>
                    <a:pt x="6" y="0"/>
                  </a:moveTo>
                  <a:lnTo>
                    <a:pt x="23" y="4"/>
                  </a:lnTo>
                  <a:lnTo>
                    <a:pt x="12" y="11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2018"/>
            <p:cNvSpPr>
              <a:spLocks/>
            </p:cNvSpPr>
            <p:nvPr/>
          </p:nvSpPr>
          <p:spPr bwMode="auto">
            <a:xfrm>
              <a:off x="1105" y="1853"/>
              <a:ext cx="20" cy="21"/>
            </a:xfrm>
            <a:custGeom>
              <a:avLst/>
              <a:gdLst>
                <a:gd name="T0" fmla="*/ 0 w 19"/>
                <a:gd name="T1" fmla="*/ 0 h 20"/>
                <a:gd name="T2" fmla="*/ 6 w 19"/>
                <a:gd name="T3" fmla="*/ 5 h 20"/>
                <a:gd name="T4" fmla="*/ 9 w 19"/>
                <a:gd name="T5" fmla="*/ 8 h 20"/>
                <a:gd name="T6" fmla="*/ 33 w 19"/>
                <a:gd name="T7" fmla="*/ 32 h 20"/>
                <a:gd name="T8" fmla="*/ 41 w 19"/>
                <a:gd name="T9" fmla="*/ 36 h 20"/>
                <a:gd name="T10" fmla="*/ 49 w 19"/>
                <a:gd name="T11" fmla="*/ 50 h 20"/>
                <a:gd name="T12" fmla="*/ 31 w 19"/>
                <a:gd name="T13" fmla="*/ 44 h 20"/>
                <a:gd name="T14" fmla="*/ 1 w 19"/>
                <a:gd name="T15" fmla="*/ 38 h 20"/>
                <a:gd name="T16" fmla="*/ 1 w 19"/>
                <a:gd name="T17" fmla="*/ 9 h 20"/>
                <a:gd name="T18" fmla="*/ 0 w 19"/>
                <a:gd name="T19" fmla="*/ 5 h 20"/>
                <a:gd name="T20" fmla="*/ 0 w 19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20"/>
                <a:gd name="T35" fmla="*/ 19 w 19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20">
                  <a:moveTo>
                    <a:pt x="0" y="0"/>
                  </a:moveTo>
                  <a:lnTo>
                    <a:pt x="6" y="5"/>
                  </a:lnTo>
                  <a:lnTo>
                    <a:pt x="9" y="8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19" y="20"/>
                  </a:lnTo>
                  <a:lnTo>
                    <a:pt x="10" y="17"/>
                  </a:lnTo>
                  <a:lnTo>
                    <a:pt x="1" y="14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2019"/>
            <p:cNvSpPr>
              <a:spLocks/>
            </p:cNvSpPr>
            <p:nvPr/>
          </p:nvSpPr>
          <p:spPr bwMode="auto">
            <a:xfrm>
              <a:off x="1328" y="1699"/>
              <a:ext cx="267" cy="374"/>
            </a:xfrm>
            <a:custGeom>
              <a:avLst/>
              <a:gdLst>
                <a:gd name="T0" fmla="*/ 0 w 247"/>
                <a:gd name="T1" fmla="*/ 0 h 343"/>
                <a:gd name="T2" fmla="*/ 432 w 247"/>
                <a:gd name="T3" fmla="*/ 0 h 343"/>
                <a:gd name="T4" fmla="*/ 432 w 247"/>
                <a:gd name="T5" fmla="*/ 1545 h 343"/>
                <a:gd name="T6" fmla="*/ 1167 w 247"/>
                <a:gd name="T7" fmla="*/ 1545 h 343"/>
                <a:gd name="T8" fmla="*/ 985 w 247"/>
                <a:gd name="T9" fmla="*/ 1939 h 343"/>
                <a:gd name="T10" fmla="*/ 0 w 247"/>
                <a:gd name="T11" fmla="*/ 1939 h 343"/>
                <a:gd name="T12" fmla="*/ 0 w 247"/>
                <a:gd name="T13" fmla="*/ 0 h 3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343"/>
                <a:gd name="T23" fmla="*/ 247 w 247"/>
                <a:gd name="T24" fmla="*/ 343 h 3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343">
                  <a:moveTo>
                    <a:pt x="0" y="0"/>
                  </a:moveTo>
                  <a:lnTo>
                    <a:pt x="90" y="0"/>
                  </a:lnTo>
                  <a:lnTo>
                    <a:pt x="90" y="274"/>
                  </a:lnTo>
                  <a:lnTo>
                    <a:pt x="247" y="274"/>
                  </a:lnTo>
                  <a:lnTo>
                    <a:pt x="207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2020"/>
            <p:cNvSpPr>
              <a:spLocks noEditPoints="1"/>
            </p:cNvSpPr>
            <p:nvPr/>
          </p:nvSpPr>
          <p:spPr bwMode="auto">
            <a:xfrm>
              <a:off x="1588" y="1690"/>
              <a:ext cx="404" cy="392"/>
            </a:xfrm>
            <a:custGeom>
              <a:avLst/>
              <a:gdLst>
                <a:gd name="T0" fmla="*/ 768 w 374"/>
                <a:gd name="T1" fmla="*/ 402 h 359"/>
                <a:gd name="T2" fmla="*/ 594 w 374"/>
                <a:gd name="T3" fmla="*/ 523 h 359"/>
                <a:gd name="T4" fmla="*/ 483 w 374"/>
                <a:gd name="T5" fmla="*/ 743 h 359"/>
                <a:gd name="T6" fmla="*/ 442 w 374"/>
                <a:gd name="T7" fmla="*/ 1052 h 359"/>
                <a:gd name="T8" fmla="*/ 476 w 374"/>
                <a:gd name="T9" fmla="*/ 1305 h 359"/>
                <a:gd name="T10" fmla="*/ 556 w 374"/>
                <a:gd name="T11" fmla="*/ 1501 h 359"/>
                <a:gd name="T12" fmla="*/ 698 w 374"/>
                <a:gd name="T13" fmla="*/ 1639 h 359"/>
                <a:gd name="T14" fmla="*/ 879 w 374"/>
                <a:gd name="T15" fmla="*/ 1697 h 359"/>
                <a:gd name="T16" fmla="*/ 1055 w 374"/>
                <a:gd name="T17" fmla="*/ 1643 h 359"/>
                <a:gd name="T18" fmla="*/ 1184 w 374"/>
                <a:gd name="T19" fmla="*/ 1514 h 359"/>
                <a:gd name="T20" fmla="*/ 1269 w 374"/>
                <a:gd name="T21" fmla="*/ 1344 h 359"/>
                <a:gd name="T22" fmla="*/ 1301 w 374"/>
                <a:gd name="T23" fmla="*/ 1150 h 359"/>
                <a:gd name="T24" fmla="*/ 1299 w 374"/>
                <a:gd name="T25" fmla="*/ 908 h 359"/>
                <a:gd name="T26" fmla="*/ 1245 w 374"/>
                <a:gd name="T27" fmla="*/ 678 h 359"/>
                <a:gd name="T28" fmla="*/ 1140 w 374"/>
                <a:gd name="T29" fmla="*/ 491 h 359"/>
                <a:gd name="T30" fmla="*/ 977 w 374"/>
                <a:gd name="T31" fmla="*/ 400 h 359"/>
                <a:gd name="T32" fmla="*/ 879 w 374"/>
                <a:gd name="T33" fmla="*/ 0 h 359"/>
                <a:gd name="T34" fmla="*/ 1184 w 374"/>
                <a:gd name="T35" fmla="*/ 49 h 359"/>
                <a:gd name="T36" fmla="*/ 1424 w 374"/>
                <a:gd name="T37" fmla="*/ 197 h 359"/>
                <a:gd name="T38" fmla="*/ 1610 w 374"/>
                <a:gd name="T39" fmla="*/ 424 h 359"/>
                <a:gd name="T40" fmla="*/ 1711 w 374"/>
                <a:gd name="T41" fmla="*/ 711 h 359"/>
                <a:gd name="T42" fmla="*/ 1749 w 374"/>
                <a:gd name="T43" fmla="*/ 1025 h 359"/>
                <a:gd name="T44" fmla="*/ 1711 w 374"/>
                <a:gd name="T45" fmla="*/ 1344 h 359"/>
                <a:gd name="T46" fmla="*/ 1613 w 374"/>
                <a:gd name="T47" fmla="*/ 1639 h 359"/>
                <a:gd name="T48" fmla="*/ 1437 w 374"/>
                <a:gd name="T49" fmla="*/ 1870 h 359"/>
                <a:gd name="T50" fmla="*/ 1190 w 374"/>
                <a:gd name="T51" fmla="*/ 2036 h 359"/>
                <a:gd name="T52" fmla="*/ 884 w 374"/>
                <a:gd name="T53" fmla="*/ 2087 h 359"/>
                <a:gd name="T54" fmla="*/ 587 w 374"/>
                <a:gd name="T55" fmla="*/ 2038 h 359"/>
                <a:gd name="T56" fmla="*/ 344 w 374"/>
                <a:gd name="T57" fmla="*/ 1897 h 359"/>
                <a:gd name="T58" fmla="*/ 157 w 374"/>
                <a:gd name="T59" fmla="*/ 1661 h 359"/>
                <a:gd name="T60" fmla="*/ 42 w 374"/>
                <a:gd name="T61" fmla="*/ 1378 h 359"/>
                <a:gd name="T62" fmla="*/ 0 w 374"/>
                <a:gd name="T63" fmla="*/ 1052 h 359"/>
                <a:gd name="T64" fmla="*/ 42 w 374"/>
                <a:gd name="T65" fmla="*/ 711 h 359"/>
                <a:gd name="T66" fmla="*/ 157 w 374"/>
                <a:gd name="T67" fmla="*/ 424 h 359"/>
                <a:gd name="T68" fmla="*/ 331 w 374"/>
                <a:gd name="T69" fmla="*/ 197 h 359"/>
                <a:gd name="T70" fmla="*/ 582 w 374"/>
                <a:gd name="T71" fmla="*/ 45 h 359"/>
                <a:gd name="T72" fmla="*/ 879 w 374"/>
                <a:gd name="T73" fmla="*/ 0 h 3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4"/>
                <a:gd name="T112" fmla="*/ 0 h 359"/>
                <a:gd name="T113" fmla="*/ 374 w 374"/>
                <a:gd name="T114" fmla="*/ 359 h 3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4" h="359">
                  <a:moveTo>
                    <a:pt x="188" y="65"/>
                  </a:moveTo>
                  <a:lnTo>
                    <a:pt x="165" y="69"/>
                  </a:lnTo>
                  <a:lnTo>
                    <a:pt x="145" y="76"/>
                  </a:lnTo>
                  <a:lnTo>
                    <a:pt x="127" y="90"/>
                  </a:lnTo>
                  <a:lnTo>
                    <a:pt x="113" y="107"/>
                  </a:lnTo>
                  <a:lnTo>
                    <a:pt x="104" y="128"/>
                  </a:lnTo>
                  <a:lnTo>
                    <a:pt x="97" y="153"/>
                  </a:lnTo>
                  <a:lnTo>
                    <a:pt x="95" y="180"/>
                  </a:lnTo>
                  <a:lnTo>
                    <a:pt x="96" y="202"/>
                  </a:lnTo>
                  <a:lnTo>
                    <a:pt x="102" y="224"/>
                  </a:lnTo>
                  <a:lnTo>
                    <a:pt x="109" y="242"/>
                  </a:lnTo>
                  <a:lnTo>
                    <a:pt x="120" y="259"/>
                  </a:lnTo>
                  <a:lnTo>
                    <a:pt x="133" y="272"/>
                  </a:lnTo>
                  <a:lnTo>
                    <a:pt x="149" y="283"/>
                  </a:lnTo>
                  <a:lnTo>
                    <a:pt x="167" y="289"/>
                  </a:lnTo>
                  <a:lnTo>
                    <a:pt x="188" y="292"/>
                  </a:lnTo>
                  <a:lnTo>
                    <a:pt x="207" y="289"/>
                  </a:lnTo>
                  <a:lnTo>
                    <a:pt x="225" y="284"/>
                  </a:lnTo>
                  <a:lnTo>
                    <a:pt x="240" y="274"/>
                  </a:lnTo>
                  <a:lnTo>
                    <a:pt x="252" y="261"/>
                  </a:lnTo>
                  <a:lnTo>
                    <a:pt x="263" y="248"/>
                  </a:lnTo>
                  <a:lnTo>
                    <a:pt x="271" y="232"/>
                  </a:lnTo>
                  <a:lnTo>
                    <a:pt x="276" y="215"/>
                  </a:lnTo>
                  <a:lnTo>
                    <a:pt x="279" y="198"/>
                  </a:lnTo>
                  <a:lnTo>
                    <a:pt x="280" y="181"/>
                  </a:lnTo>
                  <a:lnTo>
                    <a:pt x="278" y="157"/>
                  </a:lnTo>
                  <a:lnTo>
                    <a:pt x="274" y="135"/>
                  </a:lnTo>
                  <a:lnTo>
                    <a:pt x="266" y="115"/>
                  </a:lnTo>
                  <a:lnTo>
                    <a:pt x="256" y="99"/>
                  </a:lnTo>
                  <a:lnTo>
                    <a:pt x="243" y="85"/>
                  </a:lnTo>
                  <a:lnTo>
                    <a:pt x="226" y="74"/>
                  </a:lnTo>
                  <a:lnTo>
                    <a:pt x="208" y="68"/>
                  </a:lnTo>
                  <a:lnTo>
                    <a:pt x="188" y="65"/>
                  </a:lnTo>
                  <a:close/>
                  <a:moveTo>
                    <a:pt x="188" y="0"/>
                  </a:moveTo>
                  <a:lnTo>
                    <a:pt x="222" y="2"/>
                  </a:lnTo>
                  <a:lnTo>
                    <a:pt x="252" y="9"/>
                  </a:lnTo>
                  <a:lnTo>
                    <a:pt x="280" y="20"/>
                  </a:lnTo>
                  <a:lnTo>
                    <a:pt x="304" y="34"/>
                  </a:lnTo>
                  <a:lnTo>
                    <a:pt x="325" y="53"/>
                  </a:lnTo>
                  <a:lnTo>
                    <a:pt x="343" y="73"/>
                  </a:lnTo>
                  <a:lnTo>
                    <a:pt x="356" y="97"/>
                  </a:lnTo>
                  <a:lnTo>
                    <a:pt x="366" y="123"/>
                  </a:lnTo>
                  <a:lnTo>
                    <a:pt x="372" y="149"/>
                  </a:lnTo>
                  <a:lnTo>
                    <a:pt x="374" y="177"/>
                  </a:lnTo>
                  <a:lnTo>
                    <a:pt x="372" y="205"/>
                  </a:lnTo>
                  <a:lnTo>
                    <a:pt x="366" y="232"/>
                  </a:lnTo>
                  <a:lnTo>
                    <a:pt x="357" y="258"/>
                  </a:lnTo>
                  <a:lnTo>
                    <a:pt x="344" y="283"/>
                  </a:lnTo>
                  <a:lnTo>
                    <a:pt x="327" y="304"/>
                  </a:lnTo>
                  <a:lnTo>
                    <a:pt x="306" y="323"/>
                  </a:lnTo>
                  <a:lnTo>
                    <a:pt x="282" y="338"/>
                  </a:lnTo>
                  <a:lnTo>
                    <a:pt x="254" y="350"/>
                  </a:lnTo>
                  <a:lnTo>
                    <a:pt x="224" y="357"/>
                  </a:lnTo>
                  <a:lnTo>
                    <a:pt x="190" y="359"/>
                  </a:lnTo>
                  <a:lnTo>
                    <a:pt x="155" y="357"/>
                  </a:lnTo>
                  <a:lnTo>
                    <a:pt x="124" y="351"/>
                  </a:lnTo>
                  <a:lnTo>
                    <a:pt x="96" y="340"/>
                  </a:lnTo>
                  <a:lnTo>
                    <a:pt x="73" y="326"/>
                  </a:lnTo>
                  <a:lnTo>
                    <a:pt x="51" y="308"/>
                  </a:lnTo>
                  <a:lnTo>
                    <a:pt x="33" y="287"/>
                  </a:lnTo>
                  <a:lnTo>
                    <a:pt x="19" y="264"/>
                  </a:lnTo>
                  <a:lnTo>
                    <a:pt x="9" y="238"/>
                  </a:lnTo>
                  <a:lnTo>
                    <a:pt x="3" y="210"/>
                  </a:lnTo>
                  <a:lnTo>
                    <a:pt x="0" y="180"/>
                  </a:lnTo>
                  <a:lnTo>
                    <a:pt x="3" y="151"/>
                  </a:lnTo>
                  <a:lnTo>
                    <a:pt x="9" y="123"/>
                  </a:lnTo>
                  <a:lnTo>
                    <a:pt x="19" y="97"/>
                  </a:lnTo>
                  <a:lnTo>
                    <a:pt x="33" y="73"/>
                  </a:lnTo>
                  <a:lnTo>
                    <a:pt x="50" y="53"/>
                  </a:lnTo>
                  <a:lnTo>
                    <a:pt x="71" y="34"/>
                  </a:lnTo>
                  <a:lnTo>
                    <a:pt x="96" y="19"/>
                  </a:lnTo>
                  <a:lnTo>
                    <a:pt x="123" y="8"/>
                  </a:lnTo>
                  <a:lnTo>
                    <a:pt x="154" y="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2021"/>
            <p:cNvSpPr>
              <a:spLocks/>
            </p:cNvSpPr>
            <p:nvPr/>
          </p:nvSpPr>
          <p:spPr bwMode="auto">
            <a:xfrm>
              <a:off x="2048" y="1699"/>
              <a:ext cx="336" cy="383"/>
            </a:xfrm>
            <a:custGeom>
              <a:avLst/>
              <a:gdLst>
                <a:gd name="T0" fmla="*/ 0 w 311"/>
                <a:gd name="T1" fmla="*/ 0 h 351"/>
                <a:gd name="T2" fmla="*/ 417 w 311"/>
                <a:gd name="T3" fmla="*/ 0 h 351"/>
                <a:gd name="T4" fmla="*/ 417 w 311"/>
                <a:gd name="T5" fmla="*/ 1207 h 351"/>
                <a:gd name="T6" fmla="*/ 431 w 311"/>
                <a:gd name="T7" fmla="*/ 1301 h 351"/>
                <a:gd name="T8" fmla="*/ 435 w 311"/>
                <a:gd name="T9" fmla="*/ 1372 h 351"/>
                <a:gd name="T10" fmla="*/ 454 w 311"/>
                <a:gd name="T11" fmla="*/ 1448 h 351"/>
                <a:gd name="T12" fmla="*/ 487 w 311"/>
                <a:gd name="T13" fmla="*/ 1512 h 351"/>
                <a:gd name="T14" fmla="*/ 529 w 311"/>
                <a:gd name="T15" fmla="*/ 1563 h 351"/>
                <a:gd name="T16" fmla="*/ 587 w 311"/>
                <a:gd name="T17" fmla="*/ 1602 h 351"/>
                <a:gd name="T18" fmla="*/ 647 w 311"/>
                <a:gd name="T19" fmla="*/ 1632 h 351"/>
                <a:gd name="T20" fmla="*/ 740 w 311"/>
                <a:gd name="T21" fmla="*/ 1633 h 351"/>
                <a:gd name="T22" fmla="*/ 817 w 311"/>
                <a:gd name="T23" fmla="*/ 1630 h 351"/>
                <a:gd name="T24" fmla="*/ 885 w 311"/>
                <a:gd name="T25" fmla="*/ 1595 h 351"/>
                <a:gd name="T26" fmla="*/ 944 w 311"/>
                <a:gd name="T27" fmla="*/ 1557 h 351"/>
                <a:gd name="T28" fmla="*/ 984 w 311"/>
                <a:gd name="T29" fmla="*/ 1497 h 351"/>
                <a:gd name="T30" fmla="*/ 1018 w 311"/>
                <a:gd name="T31" fmla="*/ 1427 h 351"/>
                <a:gd name="T32" fmla="*/ 1030 w 311"/>
                <a:gd name="T33" fmla="*/ 1340 h 351"/>
                <a:gd name="T34" fmla="*/ 1033 w 311"/>
                <a:gd name="T35" fmla="*/ 1257 h 351"/>
                <a:gd name="T36" fmla="*/ 1045 w 311"/>
                <a:gd name="T37" fmla="*/ 1164 h 351"/>
                <a:gd name="T38" fmla="*/ 1045 w 311"/>
                <a:gd name="T39" fmla="*/ 0 h 351"/>
                <a:gd name="T40" fmla="*/ 1461 w 311"/>
                <a:gd name="T41" fmla="*/ 0 h 351"/>
                <a:gd name="T42" fmla="*/ 1461 w 311"/>
                <a:gd name="T43" fmla="*/ 1274 h 351"/>
                <a:gd name="T44" fmla="*/ 1448 w 311"/>
                <a:gd name="T45" fmla="*/ 1407 h 351"/>
                <a:gd name="T46" fmla="*/ 1424 w 311"/>
                <a:gd name="T47" fmla="*/ 1517 h 351"/>
                <a:gd name="T48" fmla="*/ 1386 w 311"/>
                <a:gd name="T49" fmla="*/ 1650 h 351"/>
                <a:gd name="T50" fmla="*/ 1330 w 311"/>
                <a:gd name="T51" fmla="*/ 1758 h 351"/>
                <a:gd name="T52" fmla="*/ 1240 w 311"/>
                <a:gd name="T53" fmla="*/ 1844 h 351"/>
                <a:gd name="T54" fmla="*/ 1155 w 311"/>
                <a:gd name="T55" fmla="*/ 1907 h 351"/>
                <a:gd name="T56" fmla="*/ 1054 w 311"/>
                <a:gd name="T57" fmla="*/ 1955 h 351"/>
                <a:gd name="T58" fmla="*/ 947 w 311"/>
                <a:gd name="T59" fmla="*/ 1995 h 351"/>
                <a:gd name="T60" fmla="*/ 836 w 311"/>
                <a:gd name="T61" fmla="*/ 2001 h 351"/>
                <a:gd name="T62" fmla="*/ 725 w 311"/>
                <a:gd name="T63" fmla="*/ 2012 h 351"/>
                <a:gd name="T64" fmla="*/ 599 w 311"/>
                <a:gd name="T65" fmla="*/ 2001 h 351"/>
                <a:gd name="T66" fmla="*/ 487 w 311"/>
                <a:gd name="T67" fmla="*/ 1980 h 351"/>
                <a:gd name="T68" fmla="*/ 389 w 311"/>
                <a:gd name="T69" fmla="*/ 1947 h 351"/>
                <a:gd name="T70" fmla="*/ 317 w 311"/>
                <a:gd name="T71" fmla="*/ 1907 h 351"/>
                <a:gd name="T72" fmla="*/ 251 w 311"/>
                <a:gd name="T73" fmla="*/ 1871 h 351"/>
                <a:gd name="T74" fmla="*/ 200 w 311"/>
                <a:gd name="T75" fmla="*/ 1832 h 351"/>
                <a:gd name="T76" fmla="*/ 124 w 311"/>
                <a:gd name="T77" fmla="*/ 1740 h 351"/>
                <a:gd name="T78" fmla="*/ 72 w 311"/>
                <a:gd name="T79" fmla="*/ 1650 h 351"/>
                <a:gd name="T80" fmla="*/ 39 w 311"/>
                <a:gd name="T81" fmla="*/ 1551 h 351"/>
                <a:gd name="T82" fmla="*/ 3 w 311"/>
                <a:gd name="T83" fmla="*/ 1459 h 351"/>
                <a:gd name="T84" fmla="*/ 1 w 311"/>
                <a:gd name="T85" fmla="*/ 1371 h 351"/>
                <a:gd name="T86" fmla="*/ 0 w 311"/>
                <a:gd name="T87" fmla="*/ 1292 h 351"/>
                <a:gd name="T88" fmla="*/ 0 w 311"/>
                <a:gd name="T89" fmla="*/ 0 h 3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1"/>
                <a:gd name="T136" fmla="*/ 0 h 351"/>
                <a:gd name="T137" fmla="*/ 311 w 311"/>
                <a:gd name="T138" fmla="*/ 351 h 3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1" h="351">
                  <a:moveTo>
                    <a:pt x="0" y="0"/>
                  </a:moveTo>
                  <a:lnTo>
                    <a:pt x="89" y="0"/>
                  </a:lnTo>
                  <a:lnTo>
                    <a:pt x="89" y="211"/>
                  </a:lnTo>
                  <a:lnTo>
                    <a:pt x="91" y="226"/>
                  </a:lnTo>
                  <a:lnTo>
                    <a:pt x="93" y="240"/>
                  </a:lnTo>
                  <a:lnTo>
                    <a:pt x="97" y="253"/>
                  </a:lnTo>
                  <a:lnTo>
                    <a:pt x="104" y="264"/>
                  </a:lnTo>
                  <a:lnTo>
                    <a:pt x="113" y="273"/>
                  </a:lnTo>
                  <a:lnTo>
                    <a:pt x="124" y="280"/>
                  </a:lnTo>
                  <a:lnTo>
                    <a:pt x="138" y="285"/>
                  </a:lnTo>
                  <a:lnTo>
                    <a:pt x="157" y="286"/>
                  </a:lnTo>
                  <a:lnTo>
                    <a:pt x="175" y="284"/>
                  </a:lnTo>
                  <a:lnTo>
                    <a:pt x="190" y="279"/>
                  </a:lnTo>
                  <a:lnTo>
                    <a:pt x="201" y="272"/>
                  </a:lnTo>
                  <a:lnTo>
                    <a:pt x="209" y="262"/>
                  </a:lnTo>
                  <a:lnTo>
                    <a:pt x="216" y="249"/>
                  </a:lnTo>
                  <a:lnTo>
                    <a:pt x="219" y="235"/>
                  </a:lnTo>
                  <a:lnTo>
                    <a:pt x="221" y="220"/>
                  </a:lnTo>
                  <a:lnTo>
                    <a:pt x="222" y="203"/>
                  </a:lnTo>
                  <a:lnTo>
                    <a:pt x="222" y="0"/>
                  </a:lnTo>
                  <a:lnTo>
                    <a:pt x="311" y="0"/>
                  </a:lnTo>
                  <a:lnTo>
                    <a:pt x="311" y="224"/>
                  </a:lnTo>
                  <a:lnTo>
                    <a:pt x="308" y="245"/>
                  </a:lnTo>
                  <a:lnTo>
                    <a:pt x="303" y="266"/>
                  </a:lnTo>
                  <a:lnTo>
                    <a:pt x="294" y="288"/>
                  </a:lnTo>
                  <a:lnTo>
                    <a:pt x="282" y="307"/>
                  </a:lnTo>
                  <a:lnTo>
                    <a:pt x="264" y="322"/>
                  </a:lnTo>
                  <a:lnTo>
                    <a:pt x="246" y="334"/>
                  </a:lnTo>
                  <a:lnTo>
                    <a:pt x="224" y="342"/>
                  </a:lnTo>
                  <a:lnTo>
                    <a:pt x="202" y="347"/>
                  </a:lnTo>
                  <a:lnTo>
                    <a:pt x="178" y="350"/>
                  </a:lnTo>
                  <a:lnTo>
                    <a:pt x="155" y="351"/>
                  </a:lnTo>
                  <a:lnTo>
                    <a:pt x="128" y="350"/>
                  </a:lnTo>
                  <a:lnTo>
                    <a:pt x="104" y="346"/>
                  </a:lnTo>
                  <a:lnTo>
                    <a:pt x="83" y="341"/>
                  </a:lnTo>
                  <a:lnTo>
                    <a:pt x="67" y="334"/>
                  </a:lnTo>
                  <a:lnTo>
                    <a:pt x="53" y="327"/>
                  </a:lnTo>
                  <a:lnTo>
                    <a:pt x="43" y="319"/>
                  </a:lnTo>
                  <a:lnTo>
                    <a:pt x="27" y="304"/>
                  </a:lnTo>
                  <a:lnTo>
                    <a:pt x="16" y="288"/>
                  </a:lnTo>
                  <a:lnTo>
                    <a:pt x="8" y="271"/>
                  </a:lnTo>
                  <a:lnTo>
                    <a:pt x="3" y="254"/>
                  </a:lnTo>
                  <a:lnTo>
                    <a:pt x="1" y="239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Rectangle 2022"/>
            <p:cNvSpPr>
              <a:spLocks noChangeArrowheads="1"/>
            </p:cNvSpPr>
            <p:nvPr/>
          </p:nvSpPr>
          <p:spPr bwMode="auto">
            <a:xfrm>
              <a:off x="2462" y="1699"/>
              <a:ext cx="96" cy="37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178" name="Freeform 2023"/>
            <p:cNvSpPr>
              <a:spLocks/>
            </p:cNvSpPr>
            <p:nvPr/>
          </p:nvSpPr>
          <p:spPr bwMode="auto">
            <a:xfrm>
              <a:off x="2620" y="1690"/>
              <a:ext cx="246" cy="392"/>
            </a:xfrm>
            <a:custGeom>
              <a:avLst/>
              <a:gdLst>
                <a:gd name="T0" fmla="*/ 683 w 228"/>
                <a:gd name="T1" fmla="*/ 1 h 359"/>
                <a:gd name="T2" fmla="*/ 875 w 228"/>
                <a:gd name="T3" fmla="*/ 64 h 359"/>
                <a:gd name="T4" fmla="*/ 968 w 228"/>
                <a:gd name="T5" fmla="*/ 536 h 359"/>
                <a:gd name="T6" fmla="*/ 811 w 228"/>
                <a:gd name="T7" fmla="*/ 412 h 359"/>
                <a:gd name="T8" fmla="*/ 619 w 228"/>
                <a:gd name="T9" fmla="*/ 366 h 359"/>
                <a:gd name="T10" fmla="*/ 484 w 228"/>
                <a:gd name="T11" fmla="*/ 402 h 359"/>
                <a:gd name="T12" fmla="*/ 428 w 228"/>
                <a:gd name="T13" fmla="*/ 480 h 359"/>
                <a:gd name="T14" fmla="*/ 409 w 228"/>
                <a:gd name="T15" fmla="*/ 572 h 359"/>
                <a:gd name="T16" fmla="*/ 447 w 228"/>
                <a:gd name="T17" fmla="*/ 698 h 359"/>
                <a:gd name="T18" fmla="*/ 595 w 228"/>
                <a:gd name="T19" fmla="*/ 822 h 359"/>
                <a:gd name="T20" fmla="*/ 757 w 228"/>
                <a:gd name="T21" fmla="*/ 908 h 359"/>
                <a:gd name="T22" fmla="*/ 871 w 228"/>
                <a:gd name="T23" fmla="*/ 991 h 359"/>
                <a:gd name="T24" fmla="*/ 968 w 228"/>
                <a:gd name="T25" fmla="*/ 1125 h 359"/>
                <a:gd name="T26" fmla="*/ 1031 w 228"/>
                <a:gd name="T27" fmla="*/ 1327 h 359"/>
                <a:gd name="T28" fmla="*/ 1031 w 228"/>
                <a:gd name="T29" fmla="*/ 1582 h 359"/>
                <a:gd name="T30" fmla="*/ 956 w 228"/>
                <a:gd name="T31" fmla="*/ 1805 h 359"/>
                <a:gd name="T32" fmla="*/ 811 w 228"/>
                <a:gd name="T33" fmla="*/ 1971 h 359"/>
                <a:gd name="T34" fmla="*/ 590 w 228"/>
                <a:gd name="T35" fmla="*/ 2076 h 359"/>
                <a:gd name="T36" fmla="*/ 409 w 228"/>
                <a:gd name="T37" fmla="*/ 2087 h 359"/>
                <a:gd name="T38" fmla="*/ 237 w 228"/>
                <a:gd name="T39" fmla="*/ 2059 h 359"/>
                <a:gd name="T40" fmla="*/ 0 w 228"/>
                <a:gd name="T41" fmla="*/ 1959 h 359"/>
                <a:gd name="T42" fmla="*/ 39 w 228"/>
                <a:gd name="T43" fmla="*/ 1556 h 359"/>
                <a:gd name="T44" fmla="*/ 147 w 228"/>
                <a:gd name="T45" fmla="*/ 1635 h 359"/>
                <a:gd name="T46" fmla="*/ 322 w 228"/>
                <a:gd name="T47" fmla="*/ 1709 h 359"/>
                <a:gd name="T48" fmla="*/ 476 w 228"/>
                <a:gd name="T49" fmla="*/ 1712 h 359"/>
                <a:gd name="T50" fmla="*/ 579 w 228"/>
                <a:gd name="T51" fmla="*/ 1653 h 359"/>
                <a:gd name="T52" fmla="*/ 632 w 228"/>
                <a:gd name="T53" fmla="*/ 1554 h 359"/>
                <a:gd name="T54" fmla="*/ 632 w 228"/>
                <a:gd name="T55" fmla="*/ 1402 h 359"/>
                <a:gd name="T56" fmla="*/ 557 w 228"/>
                <a:gd name="T57" fmla="*/ 1305 h 359"/>
                <a:gd name="T58" fmla="*/ 327 w 228"/>
                <a:gd name="T59" fmla="*/ 1156 h 359"/>
                <a:gd name="T60" fmla="*/ 227 w 228"/>
                <a:gd name="T61" fmla="*/ 1094 h 359"/>
                <a:gd name="T62" fmla="*/ 117 w 228"/>
                <a:gd name="T63" fmla="*/ 986 h 359"/>
                <a:gd name="T64" fmla="*/ 42 w 228"/>
                <a:gd name="T65" fmla="*/ 827 h 359"/>
                <a:gd name="T66" fmla="*/ 1 w 228"/>
                <a:gd name="T67" fmla="*/ 622 h 359"/>
                <a:gd name="T68" fmla="*/ 36 w 228"/>
                <a:gd name="T69" fmla="*/ 424 h 359"/>
                <a:gd name="T70" fmla="*/ 108 w 228"/>
                <a:gd name="T71" fmla="*/ 246 h 359"/>
                <a:gd name="T72" fmla="*/ 245 w 228"/>
                <a:gd name="T73" fmla="*/ 91 h 359"/>
                <a:gd name="T74" fmla="*/ 447 w 228"/>
                <a:gd name="T75" fmla="*/ 2 h 3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8"/>
                <a:gd name="T115" fmla="*/ 0 h 359"/>
                <a:gd name="T116" fmla="*/ 228 w 228"/>
                <a:gd name="T117" fmla="*/ 359 h 3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8" h="359">
                  <a:moveTo>
                    <a:pt x="125" y="0"/>
                  </a:moveTo>
                  <a:lnTo>
                    <a:pt x="149" y="1"/>
                  </a:lnTo>
                  <a:lnTo>
                    <a:pt x="170" y="5"/>
                  </a:lnTo>
                  <a:lnTo>
                    <a:pt x="191" y="12"/>
                  </a:lnTo>
                  <a:lnTo>
                    <a:pt x="212" y="20"/>
                  </a:lnTo>
                  <a:lnTo>
                    <a:pt x="212" y="93"/>
                  </a:lnTo>
                  <a:lnTo>
                    <a:pt x="195" y="81"/>
                  </a:lnTo>
                  <a:lnTo>
                    <a:pt x="177" y="71"/>
                  </a:lnTo>
                  <a:lnTo>
                    <a:pt x="156" y="64"/>
                  </a:lnTo>
                  <a:lnTo>
                    <a:pt x="135" y="62"/>
                  </a:lnTo>
                  <a:lnTo>
                    <a:pt x="118" y="64"/>
                  </a:lnTo>
                  <a:lnTo>
                    <a:pt x="107" y="69"/>
                  </a:lnTo>
                  <a:lnTo>
                    <a:pt x="98" y="75"/>
                  </a:lnTo>
                  <a:lnTo>
                    <a:pt x="93" y="83"/>
                  </a:lnTo>
                  <a:lnTo>
                    <a:pt x="90" y="91"/>
                  </a:lnTo>
                  <a:lnTo>
                    <a:pt x="89" y="99"/>
                  </a:lnTo>
                  <a:lnTo>
                    <a:pt x="92" y="112"/>
                  </a:lnTo>
                  <a:lnTo>
                    <a:pt x="98" y="121"/>
                  </a:lnTo>
                  <a:lnTo>
                    <a:pt x="107" y="129"/>
                  </a:lnTo>
                  <a:lnTo>
                    <a:pt x="130" y="142"/>
                  </a:lnTo>
                  <a:lnTo>
                    <a:pt x="155" y="152"/>
                  </a:lnTo>
                  <a:lnTo>
                    <a:pt x="166" y="157"/>
                  </a:lnTo>
                  <a:lnTo>
                    <a:pt x="177" y="163"/>
                  </a:lnTo>
                  <a:lnTo>
                    <a:pt x="190" y="171"/>
                  </a:lnTo>
                  <a:lnTo>
                    <a:pt x="201" y="182"/>
                  </a:lnTo>
                  <a:lnTo>
                    <a:pt x="212" y="194"/>
                  </a:lnTo>
                  <a:lnTo>
                    <a:pt x="221" y="210"/>
                  </a:lnTo>
                  <a:lnTo>
                    <a:pt x="226" y="228"/>
                  </a:lnTo>
                  <a:lnTo>
                    <a:pt x="228" y="251"/>
                  </a:lnTo>
                  <a:lnTo>
                    <a:pt x="226" y="272"/>
                  </a:lnTo>
                  <a:lnTo>
                    <a:pt x="220" y="293"/>
                  </a:lnTo>
                  <a:lnTo>
                    <a:pt x="209" y="311"/>
                  </a:lnTo>
                  <a:lnTo>
                    <a:pt x="195" y="327"/>
                  </a:lnTo>
                  <a:lnTo>
                    <a:pt x="177" y="340"/>
                  </a:lnTo>
                  <a:lnTo>
                    <a:pt x="155" y="351"/>
                  </a:lnTo>
                  <a:lnTo>
                    <a:pt x="129" y="357"/>
                  </a:lnTo>
                  <a:lnTo>
                    <a:pt x="100" y="359"/>
                  </a:lnTo>
                  <a:lnTo>
                    <a:pt x="89" y="359"/>
                  </a:lnTo>
                  <a:lnTo>
                    <a:pt x="73" y="357"/>
                  </a:lnTo>
                  <a:lnTo>
                    <a:pt x="52" y="354"/>
                  </a:lnTo>
                  <a:lnTo>
                    <a:pt x="27" y="348"/>
                  </a:lnTo>
                  <a:lnTo>
                    <a:pt x="0" y="338"/>
                  </a:lnTo>
                  <a:lnTo>
                    <a:pt x="0" y="261"/>
                  </a:lnTo>
                  <a:lnTo>
                    <a:pt x="8" y="268"/>
                  </a:lnTo>
                  <a:lnTo>
                    <a:pt x="17" y="274"/>
                  </a:lnTo>
                  <a:lnTo>
                    <a:pt x="32" y="282"/>
                  </a:lnTo>
                  <a:lnTo>
                    <a:pt x="52" y="288"/>
                  </a:lnTo>
                  <a:lnTo>
                    <a:pt x="70" y="294"/>
                  </a:lnTo>
                  <a:lnTo>
                    <a:pt x="89" y="296"/>
                  </a:lnTo>
                  <a:lnTo>
                    <a:pt x="104" y="295"/>
                  </a:lnTo>
                  <a:lnTo>
                    <a:pt x="116" y="290"/>
                  </a:lnTo>
                  <a:lnTo>
                    <a:pt x="126" y="285"/>
                  </a:lnTo>
                  <a:lnTo>
                    <a:pt x="132" y="276"/>
                  </a:lnTo>
                  <a:lnTo>
                    <a:pt x="137" y="267"/>
                  </a:lnTo>
                  <a:lnTo>
                    <a:pt x="139" y="255"/>
                  </a:lnTo>
                  <a:lnTo>
                    <a:pt x="137" y="242"/>
                  </a:lnTo>
                  <a:lnTo>
                    <a:pt x="130" y="231"/>
                  </a:lnTo>
                  <a:lnTo>
                    <a:pt x="122" y="224"/>
                  </a:lnTo>
                  <a:lnTo>
                    <a:pt x="100" y="213"/>
                  </a:lnTo>
                  <a:lnTo>
                    <a:pt x="71" y="200"/>
                  </a:lnTo>
                  <a:lnTo>
                    <a:pt x="60" y="195"/>
                  </a:lnTo>
                  <a:lnTo>
                    <a:pt x="50" y="188"/>
                  </a:lnTo>
                  <a:lnTo>
                    <a:pt x="38" y="180"/>
                  </a:lnTo>
                  <a:lnTo>
                    <a:pt x="26" y="170"/>
                  </a:lnTo>
                  <a:lnTo>
                    <a:pt x="16" y="158"/>
                  </a:lnTo>
                  <a:lnTo>
                    <a:pt x="9" y="143"/>
                  </a:lnTo>
                  <a:lnTo>
                    <a:pt x="3" y="126"/>
                  </a:lnTo>
                  <a:lnTo>
                    <a:pt x="1" y="106"/>
                  </a:lnTo>
                  <a:lnTo>
                    <a:pt x="2" y="89"/>
                  </a:lnTo>
                  <a:lnTo>
                    <a:pt x="7" y="73"/>
                  </a:lnTo>
                  <a:lnTo>
                    <a:pt x="14" y="57"/>
                  </a:lnTo>
                  <a:lnTo>
                    <a:pt x="24" y="42"/>
                  </a:lnTo>
                  <a:lnTo>
                    <a:pt x="38" y="28"/>
                  </a:lnTo>
                  <a:lnTo>
                    <a:pt x="54" y="16"/>
                  </a:lnTo>
                  <a:lnTo>
                    <a:pt x="74" y="7"/>
                  </a:lnTo>
                  <a:lnTo>
                    <a:pt x="98" y="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2024"/>
            <p:cNvSpPr>
              <a:spLocks/>
            </p:cNvSpPr>
            <p:nvPr/>
          </p:nvSpPr>
          <p:spPr bwMode="auto">
            <a:xfrm>
              <a:off x="2880" y="1699"/>
              <a:ext cx="382" cy="415"/>
            </a:xfrm>
            <a:custGeom>
              <a:avLst/>
              <a:gdLst>
                <a:gd name="T0" fmla="*/ 0 w 353"/>
                <a:gd name="T1" fmla="*/ 0 h 381"/>
                <a:gd name="T2" fmla="*/ 472 w 353"/>
                <a:gd name="T3" fmla="*/ 0 h 381"/>
                <a:gd name="T4" fmla="*/ 872 w 353"/>
                <a:gd name="T5" fmla="*/ 1012 h 381"/>
                <a:gd name="T6" fmla="*/ 1282 w 353"/>
                <a:gd name="T7" fmla="*/ 0 h 381"/>
                <a:gd name="T8" fmla="*/ 1714 w 353"/>
                <a:gd name="T9" fmla="*/ 0 h 381"/>
                <a:gd name="T10" fmla="*/ 849 w 353"/>
                <a:gd name="T11" fmla="*/ 2102 h 381"/>
                <a:gd name="T12" fmla="*/ 0 w 353"/>
                <a:gd name="T13" fmla="*/ 0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3"/>
                <a:gd name="T22" fmla="*/ 0 h 381"/>
                <a:gd name="T23" fmla="*/ 353 w 353"/>
                <a:gd name="T24" fmla="*/ 381 h 3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3" h="381">
                  <a:moveTo>
                    <a:pt x="0" y="0"/>
                  </a:moveTo>
                  <a:lnTo>
                    <a:pt x="97" y="0"/>
                  </a:lnTo>
                  <a:lnTo>
                    <a:pt x="179" y="184"/>
                  </a:lnTo>
                  <a:lnTo>
                    <a:pt x="264" y="0"/>
                  </a:lnTo>
                  <a:lnTo>
                    <a:pt x="353" y="0"/>
                  </a:lnTo>
                  <a:lnTo>
                    <a:pt x="176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Rectangle 2025"/>
            <p:cNvSpPr>
              <a:spLocks noChangeArrowheads="1"/>
            </p:cNvSpPr>
            <p:nvPr/>
          </p:nvSpPr>
          <p:spPr bwMode="auto">
            <a:xfrm>
              <a:off x="3290" y="1699"/>
              <a:ext cx="96" cy="37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181" name="Freeform 2026"/>
            <p:cNvSpPr>
              <a:spLocks/>
            </p:cNvSpPr>
            <p:nvPr/>
          </p:nvSpPr>
          <p:spPr bwMode="auto">
            <a:xfrm>
              <a:off x="3465" y="1699"/>
              <a:ext cx="266" cy="374"/>
            </a:xfrm>
            <a:custGeom>
              <a:avLst/>
              <a:gdLst>
                <a:gd name="T0" fmla="*/ 0 w 246"/>
                <a:gd name="T1" fmla="*/ 0 h 343"/>
                <a:gd name="T2" fmla="*/ 430 w 246"/>
                <a:gd name="T3" fmla="*/ 0 h 343"/>
                <a:gd name="T4" fmla="*/ 430 w 246"/>
                <a:gd name="T5" fmla="*/ 1545 h 343"/>
                <a:gd name="T6" fmla="*/ 1175 w 246"/>
                <a:gd name="T7" fmla="*/ 1545 h 343"/>
                <a:gd name="T8" fmla="*/ 986 w 246"/>
                <a:gd name="T9" fmla="*/ 1939 h 343"/>
                <a:gd name="T10" fmla="*/ 0 w 246"/>
                <a:gd name="T11" fmla="*/ 1939 h 343"/>
                <a:gd name="T12" fmla="*/ 0 w 246"/>
                <a:gd name="T13" fmla="*/ 0 h 3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6"/>
                <a:gd name="T22" fmla="*/ 0 h 343"/>
                <a:gd name="T23" fmla="*/ 246 w 246"/>
                <a:gd name="T24" fmla="*/ 343 h 3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6" h="343">
                  <a:moveTo>
                    <a:pt x="0" y="0"/>
                  </a:moveTo>
                  <a:lnTo>
                    <a:pt x="89" y="0"/>
                  </a:lnTo>
                  <a:lnTo>
                    <a:pt x="89" y="274"/>
                  </a:lnTo>
                  <a:lnTo>
                    <a:pt x="246" y="274"/>
                  </a:lnTo>
                  <a:lnTo>
                    <a:pt x="206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2027"/>
            <p:cNvSpPr>
              <a:spLocks/>
            </p:cNvSpPr>
            <p:nvPr/>
          </p:nvSpPr>
          <p:spPr bwMode="auto">
            <a:xfrm>
              <a:off x="3758" y="1699"/>
              <a:ext cx="266" cy="374"/>
            </a:xfrm>
            <a:custGeom>
              <a:avLst/>
              <a:gdLst>
                <a:gd name="T0" fmla="*/ 0 w 246"/>
                <a:gd name="T1" fmla="*/ 0 h 343"/>
                <a:gd name="T2" fmla="*/ 430 w 246"/>
                <a:gd name="T3" fmla="*/ 0 h 343"/>
                <a:gd name="T4" fmla="*/ 430 w 246"/>
                <a:gd name="T5" fmla="*/ 1545 h 343"/>
                <a:gd name="T6" fmla="*/ 1175 w 246"/>
                <a:gd name="T7" fmla="*/ 1545 h 343"/>
                <a:gd name="T8" fmla="*/ 986 w 246"/>
                <a:gd name="T9" fmla="*/ 1939 h 343"/>
                <a:gd name="T10" fmla="*/ 0 w 246"/>
                <a:gd name="T11" fmla="*/ 1939 h 343"/>
                <a:gd name="T12" fmla="*/ 0 w 246"/>
                <a:gd name="T13" fmla="*/ 0 h 3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6"/>
                <a:gd name="T22" fmla="*/ 0 h 343"/>
                <a:gd name="T23" fmla="*/ 246 w 246"/>
                <a:gd name="T24" fmla="*/ 343 h 3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6" h="343">
                  <a:moveTo>
                    <a:pt x="0" y="0"/>
                  </a:moveTo>
                  <a:lnTo>
                    <a:pt x="89" y="0"/>
                  </a:lnTo>
                  <a:lnTo>
                    <a:pt x="89" y="274"/>
                  </a:lnTo>
                  <a:lnTo>
                    <a:pt x="246" y="274"/>
                  </a:lnTo>
                  <a:lnTo>
                    <a:pt x="206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2028"/>
            <p:cNvSpPr>
              <a:spLocks/>
            </p:cNvSpPr>
            <p:nvPr/>
          </p:nvSpPr>
          <p:spPr bwMode="auto">
            <a:xfrm>
              <a:off x="4052" y="1699"/>
              <a:ext cx="267" cy="374"/>
            </a:xfrm>
            <a:custGeom>
              <a:avLst/>
              <a:gdLst>
                <a:gd name="T0" fmla="*/ 0 w 247"/>
                <a:gd name="T1" fmla="*/ 0 h 343"/>
                <a:gd name="T2" fmla="*/ 1047 w 247"/>
                <a:gd name="T3" fmla="*/ 0 h 343"/>
                <a:gd name="T4" fmla="*/ 1047 w 247"/>
                <a:gd name="T5" fmla="*/ 378 h 343"/>
                <a:gd name="T6" fmla="*/ 417 w 247"/>
                <a:gd name="T7" fmla="*/ 378 h 343"/>
                <a:gd name="T8" fmla="*/ 417 w 247"/>
                <a:gd name="T9" fmla="*/ 751 h 343"/>
                <a:gd name="T10" fmla="*/ 958 w 247"/>
                <a:gd name="T11" fmla="*/ 751 h 343"/>
                <a:gd name="T12" fmla="*/ 958 w 247"/>
                <a:gd name="T13" fmla="*/ 1136 h 343"/>
                <a:gd name="T14" fmla="*/ 417 w 247"/>
                <a:gd name="T15" fmla="*/ 1136 h 343"/>
                <a:gd name="T16" fmla="*/ 417 w 247"/>
                <a:gd name="T17" fmla="*/ 1553 h 343"/>
                <a:gd name="T18" fmla="*/ 1167 w 247"/>
                <a:gd name="T19" fmla="*/ 1553 h 343"/>
                <a:gd name="T20" fmla="*/ 987 w 247"/>
                <a:gd name="T21" fmla="*/ 1939 h 343"/>
                <a:gd name="T22" fmla="*/ 0 w 247"/>
                <a:gd name="T23" fmla="*/ 1939 h 343"/>
                <a:gd name="T24" fmla="*/ 0 w 247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7"/>
                <a:gd name="T40" fmla="*/ 0 h 343"/>
                <a:gd name="T41" fmla="*/ 247 w 247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7" h="343">
                  <a:moveTo>
                    <a:pt x="0" y="0"/>
                  </a:moveTo>
                  <a:lnTo>
                    <a:pt x="221" y="0"/>
                  </a:lnTo>
                  <a:lnTo>
                    <a:pt x="221" y="68"/>
                  </a:lnTo>
                  <a:lnTo>
                    <a:pt x="88" y="68"/>
                  </a:lnTo>
                  <a:lnTo>
                    <a:pt x="88" y="134"/>
                  </a:lnTo>
                  <a:lnTo>
                    <a:pt x="202" y="134"/>
                  </a:lnTo>
                  <a:lnTo>
                    <a:pt x="202" y="201"/>
                  </a:lnTo>
                  <a:lnTo>
                    <a:pt x="88" y="201"/>
                  </a:lnTo>
                  <a:lnTo>
                    <a:pt x="88" y="275"/>
                  </a:lnTo>
                  <a:lnTo>
                    <a:pt x="247" y="275"/>
                  </a:lnTo>
                  <a:lnTo>
                    <a:pt x="208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2029"/>
            <p:cNvSpPr>
              <a:spLocks/>
            </p:cNvSpPr>
            <p:nvPr/>
          </p:nvSpPr>
          <p:spPr bwMode="auto">
            <a:xfrm>
              <a:off x="1322" y="1450"/>
              <a:ext cx="145" cy="172"/>
            </a:xfrm>
            <a:custGeom>
              <a:avLst/>
              <a:gdLst>
                <a:gd name="T0" fmla="*/ 0 w 134"/>
                <a:gd name="T1" fmla="*/ 0 h 158"/>
                <a:gd name="T2" fmla="*/ 143 w 134"/>
                <a:gd name="T3" fmla="*/ 0 h 158"/>
                <a:gd name="T4" fmla="*/ 143 w 134"/>
                <a:gd name="T5" fmla="*/ 519 h 158"/>
                <a:gd name="T6" fmla="*/ 144 w 134"/>
                <a:gd name="T7" fmla="*/ 572 h 158"/>
                <a:gd name="T8" fmla="*/ 156 w 134"/>
                <a:gd name="T9" fmla="*/ 627 h 158"/>
                <a:gd name="T10" fmla="*/ 182 w 134"/>
                <a:gd name="T11" fmla="*/ 678 h 158"/>
                <a:gd name="T12" fmla="*/ 213 w 134"/>
                <a:gd name="T13" fmla="*/ 714 h 158"/>
                <a:gd name="T14" fmla="*/ 261 w 134"/>
                <a:gd name="T15" fmla="*/ 738 h 158"/>
                <a:gd name="T16" fmla="*/ 330 w 134"/>
                <a:gd name="T17" fmla="*/ 748 h 158"/>
                <a:gd name="T18" fmla="*/ 397 w 134"/>
                <a:gd name="T19" fmla="*/ 738 h 158"/>
                <a:gd name="T20" fmla="*/ 437 w 134"/>
                <a:gd name="T21" fmla="*/ 714 h 158"/>
                <a:gd name="T22" fmla="*/ 473 w 134"/>
                <a:gd name="T23" fmla="*/ 678 h 158"/>
                <a:gd name="T24" fmla="*/ 503 w 134"/>
                <a:gd name="T25" fmla="*/ 627 h 158"/>
                <a:gd name="T26" fmla="*/ 511 w 134"/>
                <a:gd name="T27" fmla="*/ 572 h 158"/>
                <a:gd name="T28" fmla="*/ 512 w 134"/>
                <a:gd name="T29" fmla="*/ 512 h 158"/>
                <a:gd name="T30" fmla="*/ 512 w 134"/>
                <a:gd name="T31" fmla="*/ 0 h 158"/>
                <a:gd name="T32" fmla="*/ 648 w 134"/>
                <a:gd name="T33" fmla="*/ 0 h 158"/>
                <a:gd name="T34" fmla="*/ 648 w 134"/>
                <a:gd name="T35" fmla="*/ 533 h 158"/>
                <a:gd name="T36" fmla="*/ 640 w 134"/>
                <a:gd name="T37" fmla="*/ 627 h 158"/>
                <a:gd name="T38" fmla="*/ 618 w 134"/>
                <a:gd name="T39" fmla="*/ 697 h 158"/>
                <a:gd name="T40" fmla="*/ 589 w 134"/>
                <a:gd name="T41" fmla="*/ 759 h 158"/>
                <a:gd name="T42" fmla="*/ 544 w 134"/>
                <a:gd name="T43" fmla="*/ 810 h 158"/>
                <a:gd name="T44" fmla="*/ 488 w 134"/>
                <a:gd name="T45" fmla="*/ 826 h 158"/>
                <a:gd name="T46" fmla="*/ 437 w 134"/>
                <a:gd name="T47" fmla="*/ 846 h 158"/>
                <a:gd name="T48" fmla="*/ 399 w 134"/>
                <a:gd name="T49" fmla="*/ 851 h 158"/>
                <a:gd name="T50" fmla="*/ 352 w 134"/>
                <a:gd name="T51" fmla="*/ 863 h 158"/>
                <a:gd name="T52" fmla="*/ 325 w 134"/>
                <a:gd name="T53" fmla="*/ 863 h 158"/>
                <a:gd name="T54" fmla="*/ 256 w 134"/>
                <a:gd name="T55" fmla="*/ 851 h 158"/>
                <a:gd name="T56" fmla="*/ 197 w 134"/>
                <a:gd name="T57" fmla="*/ 844 h 158"/>
                <a:gd name="T58" fmla="*/ 132 w 134"/>
                <a:gd name="T59" fmla="*/ 818 h 158"/>
                <a:gd name="T60" fmla="*/ 76 w 134"/>
                <a:gd name="T61" fmla="*/ 774 h 158"/>
                <a:gd name="T62" fmla="*/ 37 w 134"/>
                <a:gd name="T63" fmla="*/ 714 h 158"/>
                <a:gd name="T64" fmla="*/ 2 w 134"/>
                <a:gd name="T65" fmla="*/ 631 h 158"/>
                <a:gd name="T66" fmla="*/ 0 w 134"/>
                <a:gd name="T67" fmla="*/ 538 h 158"/>
                <a:gd name="T68" fmla="*/ 0 w 134"/>
                <a:gd name="T69" fmla="*/ 0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"/>
                <a:gd name="T106" fmla="*/ 0 h 158"/>
                <a:gd name="T107" fmla="*/ 134 w 13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" h="158">
                  <a:moveTo>
                    <a:pt x="0" y="0"/>
                  </a:moveTo>
                  <a:lnTo>
                    <a:pt x="29" y="0"/>
                  </a:lnTo>
                  <a:lnTo>
                    <a:pt x="29" y="95"/>
                  </a:lnTo>
                  <a:lnTo>
                    <a:pt x="30" y="105"/>
                  </a:lnTo>
                  <a:lnTo>
                    <a:pt x="32" y="115"/>
                  </a:lnTo>
                  <a:lnTo>
                    <a:pt x="37" y="124"/>
                  </a:lnTo>
                  <a:lnTo>
                    <a:pt x="43" y="130"/>
                  </a:lnTo>
                  <a:lnTo>
                    <a:pt x="54" y="135"/>
                  </a:lnTo>
                  <a:lnTo>
                    <a:pt x="68" y="137"/>
                  </a:lnTo>
                  <a:lnTo>
                    <a:pt x="81" y="135"/>
                  </a:lnTo>
                  <a:lnTo>
                    <a:pt x="91" y="130"/>
                  </a:lnTo>
                  <a:lnTo>
                    <a:pt x="98" y="124"/>
                  </a:lnTo>
                  <a:lnTo>
                    <a:pt x="103" y="115"/>
                  </a:lnTo>
                  <a:lnTo>
                    <a:pt x="105" y="105"/>
                  </a:lnTo>
                  <a:lnTo>
                    <a:pt x="106" y="94"/>
                  </a:lnTo>
                  <a:lnTo>
                    <a:pt x="106" y="0"/>
                  </a:lnTo>
                  <a:lnTo>
                    <a:pt x="134" y="0"/>
                  </a:lnTo>
                  <a:lnTo>
                    <a:pt x="134" y="98"/>
                  </a:lnTo>
                  <a:lnTo>
                    <a:pt x="132" y="115"/>
                  </a:lnTo>
                  <a:lnTo>
                    <a:pt x="128" y="129"/>
                  </a:lnTo>
                  <a:lnTo>
                    <a:pt x="120" y="140"/>
                  </a:lnTo>
                  <a:lnTo>
                    <a:pt x="111" y="148"/>
                  </a:lnTo>
                  <a:lnTo>
                    <a:pt x="101" y="152"/>
                  </a:lnTo>
                  <a:lnTo>
                    <a:pt x="91" y="155"/>
                  </a:lnTo>
                  <a:lnTo>
                    <a:pt x="82" y="157"/>
                  </a:lnTo>
                  <a:lnTo>
                    <a:pt x="73" y="158"/>
                  </a:lnTo>
                  <a:lnTo>
                    <a:pt x="67" y="158"/>
                  </a:lnTo>
                  <a:lnTo>
                    <a:pt x="53" y="157"/>
                  </a:lnTo>
                  <a:lnTo>
                    <a:pt x="40" y="154"/>
                  </a:lnTo>
                  <a:lnTo>
                    <a:pt x="27" y="150"/>
                  </a:lnTo>
                  <a:lnTo>
                    <a:pt x="16" y="141"/>
                  </a:lnTo>
                  <a:lnTo>
                    <a:pt x="7" y="130"/>
                  </a:lnTo>
                  <a:lnTo>
                    <a:pt x="2" y="116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2030"/>
            <p:cNvSpPr>
              <a:spLocks/>
            </p:cNvSpPr>
            <p:nvPr/>
          </p:nvSpPr>
          <p:spPr bwMode="auto">
            <a:xfrm>
              <a:off x="1611" y="1450"/>
              <a:ext cx="149" cy="168"/>
            </a:xfrm>
            <a:custGeom>
              <a:avLst/>
              <a:gdLst>
                <a:gd name="T0" fmla="*/ 0 w 138"/>
                <a:gd name="T1" fmla="*/ 0 h 154"/>
                <a:gd name="T2" fmla="*/ 123 w 138"/>
                <a:gd name="T3" fmla="*/ 0 h 154"/>
                <a:gd name="T4" fmla="*/ 515 w 138"/>
                <a:gd name="T5" fmla="*/ 545 h 154"/>
                <a:gd name="T6" fmla="*/ 515 w 138"/>
                <a:gd name="T7" fmla="*/ 324 h 154"/>
                <a:gd name="T8" fmla="*/ 510 w 138"/>
                <a:gd name="T9" fmla="*/ 239 h 154"/>
                <a:gd name="T10" fmla="*/ 510 w 138"/>
                <a:gd name="T11" fmla="*/ 0 h 154"/>
                <a:gd name="T12" fmla="*/ 642 w 138"/>
                <a:gd name="T13" fmla="*/ 0 h 154"/>
                <a:gd name="T14" fmla="*/ 642 w 138"/>
                <a:gd name="T15" fmla="*/ 885 h 154"/>
                <a:gd name="T16" fmla="*/ 595 w 138"/>
                <a:gd name="T17" fmla="*/ 885 h 154"/>
                <a:gd name="T18" fmla="*/ 123 w 138"/>
                <a:gd name="T19" fmla="*/ 239 h 154"/>
                <a:gd name="T20" fmla="*/ 123 w 138"/>
                <a:gd name="T21" fmla="*/ 489 h 154"/>
                <a:gd name="T22" fmla="*/ 131 w 138"/>
                <a:gd name="T23" fmla="*/ 611 h 154"/>
                <a:gd name="T24" fmla="*/ 131 w 138"/>
                <a:gd name="T25" fmla="*/ 885 h 154"/>
                <a:gd name="T26" fmla="*/ 0 w 138"/>
                <a:gd name="T27" fmla="*/ 885 h 154"/>
                <a:gd name="T28" fmla="*/ 0 w 138"/>
                <a:gd name="T29" fmla="*/ 0 h 1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"/>
                <a:gd name="T46" fmla="*/ 0 h 154"/>
                <a:gd name="T47" fmla="*/ 138 w 138"/>
                <a:gd name="T48" fmla="*/ 154 h 1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" h="154">
                  <a:moveTo>
                    <a:pt x="0" y="0"/>
                  </a:moveTo>
                  <a:lnTo>
                    <a:pt x="27" y="0"/>
                  </a:lnTo>
                  <a:lnTo>
                    <a:pt x="111" y="96"/>
                  </a:lnTo>
                  <a:lnTo>
                    <a:pt x="111" y="57"/>
                  </a:lnTo>
                  <a:lnTo>
                    <a:pt x="110" y="42"/>
                  </a:lnTo>
                  <a:lnTo>
                    <a:pt x="110" y="0"/>
                  </a:lnTo>
                  <a:lnTo>
                    <a:pt x="138" y="0"/>
                  </a:lnTo>
                  <a:lnTo>
                    <a:pt x="138" y="154"/>
                  </a:lnTo>
                  <a:lnTo>
                    <a:pt x="128" y="154"/>
                  </a:lnTo>
                  <a:lnTo>
                    <a:pt x="27" y="42"/>
                  </a:lnTo>
                  <a:lnTo>
                    <a:pt x="27" y="87"/>
                  </a:lnTo>
                  <a:lnTo>
                    <a:pt x="28" y="106"/>
                  </a:lnTo>
                  <a:lnTo>
                    <a:pt x="28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Rectangle 2031"/>
            <p:cNvSpPr>
              <a:spLocks noChangeArrowheads="1"/>
            </p:cNvSpPr>
            <p:nvPr/>
          </p:nvSpPr>
          <p:spPr bwMode="auto">
            <a:xfrm>
              <a:off x="1903" y="1450"/>
              <a:ext cx="31" cy="16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187" name="Freeform 2032"/>
            <p:cNvSpPr>
              <a:spLocks/>
            </p:cNvSpPr>
            <p:nvPr/>
          </p:nvSpPr>
          <p:spPr bwMode="auto">
            <a:xfrm>
              <a:off x="2053" y="1450"/>
              <a:ext cx="163" cy="168"/>
            </a:xfrm>
            <a:custGeom>
              <a:avLst/>
              <a:gdLst>
                <a:gd name="T0" fmla="*/ 0 w 151"/>
                <a:gd name="T1" fmla="*/ 0 h 154"/>
                <a:gd name="T2" fmla="*/ 147 w 151"/>
                <a:gd name="T3" fmla="*/ 0 h 154"/>
                <a:gd name="T4" fmla="*/ 352 w 151"/>
                <a:gd name="T5" fmla="*/ 689 h 154"/>
                <a:gd name="T6" fmla="*/ 566 w 151"/>
                <a:gd name="T7" fmla="*/ 0 h 154"/>
                <a:gd name="T8" fmla="*/ 699 w 151"/>
                <a:gd name="T9" fmla="*/ 0 h 154"/>
                <a:gd name="T10" fmla="*/ 409 w 151"/>
                <a:gd name="T11" fmla="*/ 885 h 154"/>
                <a:gd name="T12" fmla="*/ 281 w 151"/>
                <a:gd name="T13" fmla="*/ 885 h 154"/>
                <a:gd name="T14" fmla="*/ 0 w 151"/>
                <a:gd name="T15" fmla="*/ 0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154"/>
                <a:gd name="T26" fmla="*/ 151 w 151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154">
                  <a:moveTo>
                    <a:pt x="0" y="0"/>
                  </a:moveTo>
                  <a:lnTo>
                    <a:pt x="32" y="0"/>
                  </a:lnTo>
                  <a:lnTo>
                    <a:pt x="76" y="121"/>
                  </a:lnTo>
                  <a:lnTo>
                    <a:pt x="123" y="0"/>
                  </a:lnTo>
                  <a:lnTo>
                    <a:pt x="151" y="0"/>
                  </a:lnTo>
                  <a:lnTo>
                    <a:pt x="88" y="154"/>
                  </a:lnTo>
                  <a:lnTo>
                    <a:pt x="61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2033"/>
            <p:cNvSpPr>
              <a:spLocks/>
            </p:cNvSpPr>
            <p:nvPr/>
          </p:nvSpPr>
          <p:spPr bwMode="auto">
            <a:xfrm>
              <a:off x="2335" y="1450"/>
              <a:ext cx="109" cy="168"/>
            </a:xfrm>
            <a:custGeom>
              <a:avLst/>
              <a:gdLst>
                <a:gd name="T0" fmla="*/ 0 w 101"/>
                <a:gd name="T1" fmla="*/ 0 h 154"/>
                <a:gd name="T2" fmla="*/ 414 w 101"/>
                <a:gd name="T3" fmla="*/ 0 h 154"/>
                <a:gd name="T4" fmla="*/ 414 w 101"/>
                <a:gd name="T5" fmla="*/ 125 h 154"/>
                <a:gd name="T6" fmla="*/ 126 w 101"/>
                <a:gd name="T7" fmla="*/ 125 h 154"/>
                <a:gd name="T8" fmla="*/ 126 w 101"/>
                <a:gd name="T9" fmla="*/ 362 h 154"/>
                <a:gd name="T10" fmla="*/ 378 w 101"/>
                <a:gd name="T11" fmla="*/ 362 h 154"/>
                <a:gd name="T12" fmla="*/ 378 w 101"/>
                <a:gd name="T13" fmla="*/ 482 h 154"/>
                <a:gd name="T14" fmla="*/ 126 w 101"/>
                <a:gd name="T15" fmla="*/ 482 h 154"/>
                <a:gd name="T16" fmla="*/ 126 w 101"/>
                <a:gd name="T17" fmla="*/ 754 h 154"/>
                <a:gd name="T18" fmla="*/ 466 w 101"/>
                <a:gd name="T19" fmla="*/ 754 h 154"/>
                <a:gd name="T20" fmla="*/ 408 w 101"/>
                <a:gd name="T21" fmla="*/ 885 h 154"/>
                <a:gd name="T22" fmla="*/ 0 w 101"/>
                <a:gd name="T23" fmla="*/ 885 h 154"/>
                <a:gd name="T24" fmla="*/ 0 w 101"/>
                <a:gd name="T25" fmla="*/ 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54"/>
                <a:gd name="T41" fmla="*/ 101 w 101"/>
                <a:gd name="T42" fmla="*/ 154 h 1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54">
                  <a:moveTo>
                    <a:pt x="0" y="0"/>
                  </a:moveTo>
                  <a:lnTo>
                    <a:pt x="91" y="0"/>
                  </a:lnTo>
                  <a:lnTo>
                    <a:pt x="91" y="22"/>
                  </a:lnTo>
                  <a:lnTo>
                    <a:pt x="28" y="22"/>
                  </a:lnTo>
                  <a:lnTo>
                    <a:pt x="28" y="63"/>
                  </a:lnTo>
                  <a:lnTo>
                    <a:pt x="82" y="63"/>
                  </a:lnTo>
                  <a:lnTo>
                    <a:pt x="82" y="85"/>
                  </a:lnTo>
                  <a:lnTo>
                    <a:pt x="28" y="85"/>
                  </a:lnTo>
                  <a:lnTo>
                    <a:pt x="28" y="133"/>
                  </a:lnTo>
                  <a:lnTo>
                    <a:pt x="101" y="133"/>
                  </a:lnTo>
                  <a:lnTo>
                    <a:pt x="88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2034"/>
            <p:cNvSpPr>
              <a:spLocks noEditPoints="1"/>
            </p:cNvSpPr>
            <p:nvPr/>
          </p:nvSpPr>
          <p:spPr bwMode="auto">
            <a:xfrm>
              <a:off x="2569" y="1450"/>
              <a:ext cx="136" cy="168"/>
            </a:xfrm>
            <a:custGeom>
              <a:avLst/>
              <a:gdLst>
                <a:gd name="T0" fmla="*/ 133 w 126"/>
                <a:gd name="T1" fmla="*/ 116 h 154"/>
                <a:gd name="T2" fmla="*/ 133 w 126"/>
                <a:gd name="T3" fmla="*/ 482 h 154"/>
                <a:gd name="T4" fmla="*/ 186 w 126"/>
                <a:gd name="T5" fmla="*/ 385 h 154"/>
                <a:gd name="T6" fmla="*/ 234 w 126"/>
                <a:gd name="T7" fmla="*/ 385 h 154"/>
                <a:gd name="T8" fmla="*/ 267 w 126"/>
                <a:gd name="T9" fmla="*/ 377 h 154"/>
                <a:gd name="T10" fmla="*/ 295 w 126"/>
                <a:gd name="T11" fmla="*/ 369 h 154"/>
                <a:gd name="T12" fmla="*/ 326 w 126"/>
                <a:gd name="T13" fmla="*/ 339 h 154"/>
                <a:gd name="T14" fmla="*/ 343 w 126"/>
                <a:gd name="T15" fmla="*/ 310 h 154"/>
                <a:gd name="T16" fmla="*/ 344 w 126"/>
                <a:gd name="T17" fmla="*/ 249 h 154"/>
                <a:gd name="T18" fmla="*/ 344 w 126"/>
                <a:gd name="T19" fmla="*/ 215 h 154"/>
                <a:gd name="T20" fmla="*/ 343 w 126"/>
                <a:gd name="T21" fmla="*/ 197 h 154"/>
                <a:gd name="T22" fmla="*/ 331 w 126"/>
                <a:gd name="T23" fmla="*/ 173 h 154"/>
                <a:gd name="T24" fmla="*/ 303 w 126"/>
                <a:gd name="T25" fmla="*/ 139 h 154"/>
                <a:gd name="T26" fmla="*/ 273 w 126"/>
                <a:gd name="T27" fmla="*/ 125 h 154"/>
                <a:gd name="T28" fmla="*/ 234 w 126"/>
                <a:gd name="T29" fmla="*/ 116 h 154"/>
                <a:gd name="T30" fmla="*/ 133 w 126"/>
                <a:gd name="T31" fmla="*/ 116 h 154"/>
                <a:gd name="T32" fmla="*/ 0 w 126"/>
                <a:gd name="T33" fmla="*/ 0 h 154"/>
                <a:gd name="T34" fmla="*/ 284 w 126"/>
                <a:gd name="T35" fmla="*/ 0 h 154"/>
                <a:gd name="T36" fmla="*/ 326 w 126"/>
                <a:gd name="T37" fmla="*/ 1 h 154"/>
                <a:gd name="T38" fmla="*/ 363 w 126"/>
                <a:gd name="T39" fmla="*/ 3 h 154"/>
                <a:gd name="T40" fmla="*/ 410 w 126"/>
                <a:gd name="T41" fmla="*/ 49 h 154"/>
                <a:gd name="T42" fmla="*/ 449 w 126"/>
                <a:gd name="T43" fmla="*/ 97 h 154"/>
                <a:gd name="T44" fmla="*/ 470 w 126"/>
                <a:gd name="T45" fmla="*/ 152 h 154"/>
                <a:gd name="T46" fmla="*/ 478 w 126"/>
                <a:gd name="T47" fmla="*/ 206 h 154"/>
                <a:gd name="T48" fmla="*/ 478 w 126"/>
                <a:gd name="T49" fmla="*/ 272 h 154"/>
                <a:gd name="T50" fmla="*/ 470 w 126"/>
                <a:gd name="T51" fmla="*/ 317 h 154"/>
                <a:gd name="T52" fmla="*/ 449 w 126"/>
                <a:gd name="T53" fmla="*/ 370 h 154"/>
                <a:gd name="T54" fmla="*/ 416 w 126"/>
                <a:gd name="T55" fmla="*/ 411 h 154"/>
                <a:gd name="T56" fmla="*/ 370 w 126"/>
                <a:gd name="T57" fmla="*/ 458 h 154"/>
                <a:gd name="T58" fmla="*/ 585 w 126"/>
                <a:gd name="T59" fmla="*/ 885 h 154"/>
                <a:gd name="T60" fmla="*/ 431 w 126"/>
                <a:gd name="T61" fmla="*/ 885 h 154"/>
                <a:gd name="T62" fmla="*/ 240 w 126"/>
                <a:gd name="T63" fmla="*/ 489 h 154"/>
                <a:gd name="T64" fmla="*/ 209 w 126"/>
                <a:gd name="T65" fmla="*/ 489 h 154"/>
                <a:gd name="T66" fmla="*/ 167 w 126"/>
                <a:gd name="T67" fmla="*/ 500 h 154"/>
                <a:gd name="T68" fmla="*/ 133 w 126"/>
                <a:gd name="T69" fmla="*/ 500 h 154"/>
                <a:gd name="T70" fmla="*/ 133 w 126"/>
                <a:gd name="T71" fmla="*/ 885 h 154"/>
                <a:gd name="T72" fmla="*/ 0 w 126"/>
                <a:gd name="T73" fmla="*/ 885 h 154"/>
                <a:gd name="T74" fmla="*/ 0 w 126"/>
                <a:gd name="T75" fmla="*/ 0 h 1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54"/>
                <a:gd name="T116" fmla="*/ 126 w 126"/>
                <a:gd name="T117" fmla="*/ 154 h 1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54">
                  <a:moveTo>
                    <a:pt x="29" y="21"/>
                  </a:moveTo>
                  <a:lnTo>
                    <a:pt x="29" y="85"/>
                  </a:lnTo>
                  <a:lnTo>
                    <a:pt x="41" y="68"/>
                  </a:lnTo>
                  <a:lnTo>
                    <a:pt x="51" y="68"/>
                  </a:lnTo>
                  <a:lnTo>
                    <a:pt x="58" y="67"/>
                  </a:lnTo>
                  <a:lnTo>
                    <a:pt x="64" y="64"/>
                  </a:lnTo>
                  <a:lnTo>
                    <a:pt x="70" y="60"/>
                  </a:lnTo>
                  <a:lnTo>
                    <a:pt x="74" y="54"/>
                  </a:lnTo>
                  <a:lnTo>
                    <a:pt x="75" y="44"/>
                  </a:lnTo>
                  <a:lnTo>
                    <a:pt x="75" y="38"/>
                  </a:lnTo>
                  <a:lnTo>
                    <a:pt x="74" y="35"/>
                  </a:lnTo>
                  <a:lnTo>
                    <a:pt x="72" y="30"/>
                  </a:lnTo>
                  <a:lnTo>
                    <a:pt x="66" y="25"/>
                  </a:lnTo>
                  <a:lnTo>
                    <a:pt x="59" y="22"/>
                  </a:lnTo>
                  <a:lnTo>
                    <a:pt x="51" y="21"/>
                  </a:lnTo>
                  <a:lnTo>
                    <a:pt x="29" y="21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70" y="1"/>
                  </a:lnTo>
                  <a:lnTo>
                    <a:pt x="79" y="3"/>
                  </a:lnTo>
                  <a:lnTo>
                    <a:pt x="89" y="9"/>
                  </a:lnTo>
                  <a:lnTo>
                    <a:pt x="98" y="17"/>
                  </a:lnTo>
                  <a:lnTo>
                    <a:pt x="102" y="27"/>
                  </a:lnTo>
                  <a:lnTo>
                    <a:pt x="104" y="36"/>
                  </a:lnTo>
                  <a:lnTo>
                    <a:pt x="104" y="48"/>
                  </a:lnTo>
                  <a:lnTo>
                    <a:pt x="102" y="56"/>
                  </a:lnTo>
                  <a:lnTo>
                    <a:pt x="98" y="65"/>
                  </a:lnTo>
                  <a:lnTo>
                    <a:pt x="91" y="73"/>
                  </a:lnTo>
                  <a:lnTo>
                    <a:pt x="80" y="81"/>
                  </a:lnTo>
                  <a:lnTo>
                    <a:pt x="126" y="154"/>
                  </a:lnTo>
                  <a:lnTo>
                    <a:pt x="93" y="154"/>
                  </a:lnTo>
                  <a:lnTo>
                    <a:pt x="52" y="87"/>
                  </a:lnTo>
                  <a:lnTo>
                    <a:pt x="45" y="87"/>
                  </a:lnTo>
                  <a:lnTo>
                    <a:pt x="36" y="88"/>
                  </a:lnTo>
                  <a:lnTo>
                    <a:pt x="29" y="88"/>
                  </a:lnTo>
                  <a:lnTo>
                    <a:pt x="29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2035"/>
            <p:cNvSpPr>
              <a:spLocks/>
            </p:cNvSpPr>
            <p:nvPr/>
          </p:nvSpPr>
          <p:spPr bwMode="auto">
            <a:xfrm>
              <a:off x="2818" y="1446"/>
              <a:ext cx="111" cy="176"/>
            </a:xfrm>
            <a:custGeom>
              <a:avLst/>
              <a:gdLst>
                <a:gd name="T0" fmla="*/ 307 w 102"/>
                <a:gd name="T1" fmla="*/ 0 h 162"/>
                <a:gd name="T2" fmla="*/ 395 w 102"/>
                <a:gd name="T3" fmla="*/ 1 h 162"/>
                <a:gd name="T4" fmla="*/ 468 w 102"/>
                <a:gd name="T5" fmla="*/ 5 h 162"/>
                <a:gd name="T6" fmla="*/ 511 w 102"/>
                <a:gd name="T7" fmla="*/ 46 h 162"/>
                <a:gd name="T8" fmla="*/ 511 w 102"/>
                <a:gd name="T9" fmla="*/ 177 h 162"/>
                <a:gd name="T10" fmla="*/ 478 w 102"/>
                <a:gd name="T11" fmla="*/ 161 h 162"/>
                <a:gd name="T12" fmla="*/ 439 w 102"/>
                <a:gd name="T13" fmla="*/ 136 h 162"/>
                <a:gd name="T14" fmla="*/ 378 w 102"/>
                <a:gd name="T15" fmla="*/ 122 h 162"/>
                <a:gd name="T16" fmla="*/ 308 w 102"/>
                <a:gd name="T17" fmla="*/ 112 h 162"/>
                <a:gd name="T18" fmla="*/ 282 w 102"/>
                <a:gd name="T19" fmla="*/ 122 h 162"/>
                <a:gd name="T20" fmla="*/ 238 w 102"/>
                <a:gd name="T21" fmla="*/ 133 h 162"/>
                <a:gd name="T22" fmla="*/ 202 w 102"/>
                <a:gd name="T23" fmla="*/ 148 h 162"/>
                <a:gd name="T24" fmla="*/ 175 w 102"/>
                <a:gd name="T25" fmla="*/ 177 h 162"/>
                <a:gd name="T26" fmla="*/ 162 w 102"/>
                <a:gd name="T27" fmla="*/ 224 h 162"/>
                <a:gd name="T28" fmla="*/ 175 w 102"/>
                <a:gd name="T29" fmla="*/ 256 h 162"/>
                <a:gd name="T30" fmla="*/ 202 w 102"/>
                <a:gd name="T31" fmla="*/ 292 h 162"/>
                <a:gd name="T32" fmla="*/ 227 w 102"/>
                <a:gd name="T33" fmla="*/ 316 h 162"/>
                <a:gd name="T34" fmla="*/ 269 w 102"/>
                <a:gd name="T35" fmla="*/ 328 h 162"/>
                <a:gd name="T36" fmla="*/ 365 w 102"/>
                <a:gd name="T37" fmla="*/ 374 h 162"/>
                <a:gd name="T38" fmla="*/ 439 w 102"/>
                <a:gd name="T39" fmla="*/ 406 h 162"/>
                <a:gd name="T40" fmla="*/ 509 w 102"/>
                <a:gd name="T41" fmla="*/ 469 h 162"/>
                <a:gd name="T42" fmla="*/ 539 w 102"/>
                <a:gd name="T43" fmla="*/ 520 h 162"/>
                <a:gd name="T44" fmla="*/ 556 w 102"/>
                <a:gd name="T45" fmla="*/ 606 h 162"/>
                <a:gd name="T46" fmla="*/ 554 w 102"/>
                <a:gd name="T47" fmla="*/ 655 h 162"/>
                <a:gd name="T48" fmla="*/ 535 w 102"/>
                <a:gd name="T49" fmla="*/ 682 h 162"/>
                <a:gd name="T50" fmla="*/ 526 w 102"/>
                <a:gd name="T51" fmla="*/ 715 h 162"/>
                <a:gd name="T52" fmla="*/ 478 w 102"/>
                <a:gd name="T53" fmla="*/ 772 h 162"/>
                <a:gd name="T54" fmla="*/ 432 w 102"/>
                <a:gd name="T55" fmla="*/ 805 h 162"/>
                <a:gd name="T56" fmla="*/ 370 w 102"/>
                <a:gd name="T57" fmla="*/ 835 h 162"/>
                <a:gd name="T58" fmla="*/ 308 w 102"/>
                <a:gd name="T59" fmla="*/ 844 h 162"/>
                <a:gd name="T60" fmla="*/ 267 w 102"/>
                <a:gd name="T61" fmla="*/ 852 h 162"/>
                <a:gd name="T62" fmla="*/ 238 w 102"/>
                <a:gd name="T63" fmla="*/ 852 h 162"/>
                <a:gd name="T64" fmla="*/ 136 w 102"/>
                <a:gd name="T65" fmla="*/ 841 h 162"/>
                <a:gd name="T66" fmla="*/ 53 w 102"/>
                <a:gd name="T67" fmla="*/ 825 h 162"/>
                <a:gd name="T68" fmla="*/ 0 w 102"/>
                <a:gd name="T69" fmla="*/ 804 h 162"/>
                <a:gd name="T70" fmla="*/ 0 w 102"/>
                <a:gd name="T71" fmla="*/ 666 h 162"/>
                <a:gd name="T72" fmla="*/ 41 w 102"/>
                <a:gd name="T73" fmla="*/ 682 h 162"/>
                <a:gd name="T74" fmla="*/ 89 w 102"/>
                <a:gd name="T75" fmla="*/ 715 h 162"/>
                <a:gd name="T76" fmla="*/ 149 w 102"/>
                <a:gd name="T77" fmla="*/ 730 h 162"/>
                <a:gd name="T78" fmla="*/ 227 w 102"/>
                <a:gd name="T79" fmla="*/ 740 h 162"/>
                <a:gd name="T80" fmla="*/ 293 w 102"/>
                <a:gd name="T81" fmla="*/ 730 h 162"/>
                <a:gd name="T82" fmla="*/ 345 w 102"/>
                <a:gd name="T83" fmla="*/ 715 h 162"/>
                <a:gd name="T84" fmla="*/ 370 w 102"/>
                <a:gd name="T85" fmla="*/ 681 h 162"/>
                <a:gd name="T86" fmla="*/ 378 w 102"/>
                <a:gd name="T87" fmla="*/ 655 h 162"/>
                <a:gd name="T88" fmla="*/ 381 w 102"/>
                <a:gd name="T89" fmla="*/ 613 h 162"/>
                <a:gd name="T90" fmla="*/ 375 w 102"/>
                <a:gd name="T91" fmla="*/ 564 h 162"/>
                <a:gd name="T92" fmla="*/ 347 w 102"/>
                <a:gd name="T93" fmla="*/ 531 h 162"/>
                <a:gd name="T94" fmla="*/ 296 w 102"/>
                <a:gd name="T95" fmla="*/ 510 h 162"/>
                <a:gd name="T96" fmla="*/ 247 w 102"/>
                <a:gd name="T97" fmla="*/ 478 h 162"/>
                <a:gd name="T98" fmla="*/ 202 w 102"/>
                <a:gd name="T99" fmla="*/ 469 h 162"/>
                <a:gd name="T100" fmla="*/ 115 w 102"/>
                <a:gd name="T101" fmla="*/ 420 h 162"/>
                <a:gd name="T102" fmla="*/ 53 w 102"/>
                <a:gd name="T103" fmla="*/ 368 h 162"/>
                <a:gd name="T104" fmla="*/ 4 w 102"/>
                <a:gd name="T105" fmla="*/ 317 h 162"/>
                <a:gd name="T106" fmla="*/ 2 w 102"/>
                <a:gd name="T107" fmla="*/ 278 h 162"/>
                <a:gd name="T108" fmla="*/ 1 w 102"/>
                <a:gd name="T109" fmla="*/ 236 h 162"/>
                <a:gd name="T110" fmla="*/ 2 w 102"/>
                <a:gd name="T111" fmla="*/ 177 h 162"/>
                <a:gd name="T112" fmla="*/ 41 w 102"/>
                <a:gd name="T113" fmla="*/ 125 h 162"/>
                <a:gd name="T114" fmla="*/ 75 w 102"/>
                <a:gd name="T115" fmla="*/ 70 h 162"/>
                <a:gd name="T116" fmla="*/ 136 w 102"/>
                <a:gd name="T117" fmla="*/ 36 h 162"/>
                <a:gd name="T118" fmla="*/ 209 w 102"/>
                <a:gd name="T119" fmla="*/ 2 h 162"/>
                <a:gd name="T120" fmla="*/ 307 w 102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162"/>
                <a:gd name="T185" fmla="*/ 102 w 102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162">
                  <a:moveTo>
                    <a:pt x="56" y="0"/>
                  </a:moveTo>
                  <a:lnTo>
                    <a:pt x="72" y="1"/>
                  </a:lnTo>
                  <a:lnTo>
                    <a:pt x="85" y="5"/>
                  </a:lnTo>
                  <a:lnTo>
                    <a:pt x="94" y="9"/>
                  </a:lnTo>
                  <a:lnTo>
                    <a:pt x="94" y="34"/>
                  </a:lnTo>
                  <a:lnTo>
                    <a:pt x="88" y="30"/>
                  </a:lnTo>
                  <a:lnTo>
                    <a:pt x="81" y="26"/>
                  </a:lnTo>
                  <a:lnTo>
                    <a:pt x="70" y="23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3" y="25"/>
                  </a:lnTo>
                  <a:lnTo>
                    <a:pt x="37" y="28"/>
                  </a:lnTo>
                  <a:lnTo>
                    <a:pt x="32" y="34"/>
                  </a:lnTo>
                  <a:lnTo>
                    <a:pt x="30" y="42"/>
                  </a:lnTo>
                  <a:lnTo>
                    <a:pt x="32" y="49"/>
                  </a:lnTo>
                  <a:lnTo>
                    <a:pt x="37" y="56"/>
                  </a:lnTo>
                  <a:lnTo>
                    <a:pt x="42" y="60"/>
                  </a:lnTo>
                  <a:lnTo>
                    <a:pt x="50" y="63"/>
                  </a:lnTo>
                  <a:lnTo>
                    <a:pt x="67" y="72"/>
                  </a:lnTo>
                  <a:lnTo>
                    <a:pt x="81" y="78"/>
                  </a:lnTo>
                  <a:lnTo>
                    <a:pt x="93" y="88"/>
                  </a:lnTo>
                  <a:lnTo>
                    <a:pt x="100" y="100"/>
                  </a:lnTo>
                  <a:lnTo>
                    <a:pt x="102" y="115"/>
                  </a:lnTo>
                  <a:lnTo>
                    <a:pt x="101" y="124"/>
                  </a:lnTo>
                  <a:lnTo>
                    <a:pt x="99" y="131"/>
                  </a:lnTo>
                  <a:lnTo>
                    <a:pt x="97" y="136"/>
                  </a:lnTo>
                  <a:lnTo>
                    <a:pt x="88" y="146"/>
                  </a:lnTo>
                  <a:lnTo>
                    <a:pt x="79" y="154"/>
                  </a:lnTo>
                  <a:lnTo>
                    <a:pt x="68" y="158"/>
                  </a:lnTo>
                  <a:lnTo>
                    <a:pt x="57" y="161"/>
                  </a:lnTo>
                  <a:lnTo>
                    <a:pt x="49" y="162"/>
                  </a:lnTo>
                  <a:lnTo>
                    <a:pt x="43" y="162"/>
                  </a:lnTo>
                  <a:lnTo>
                    <a:pt x="25" y="160"/>
                  </a:lnTo>
                  <a:lnTo>
                    <a:pt x="10" y="157"/>
                  </a:lnTo>
                  <a:lnTo>
                    <a:pt x="0" y="153"/>
                  </a:lnTo>
                  <a:lnTo>
                    <a:pt x="0" y="127"/>
                  </a:lnTo>
                  <a:lnTo>
                    <a:pt x="7" y="131"/>
                  </a:lnTo>
                  <a:lnTo>
                    <a:pt x="16" y="136"/>
                  </a:lnTo>
                  <a:lnTo>
                    <a:pt x="28" y="140"/>
                  </a:lnTo>
                  <a:lnTo>
                    <a:pt x="42" y="141"/>
                  </a:lnTo>
                  <a:lnTo>
                    <a:pt x="54" y="140"/>
                  </a:lnTo>
                  <a:lnTo>
                    <a:pt x="63" y="136"/>
                  </a:lnTo>
                  <a:lnTo>
                    <a:pt x="68" y="130"/>
                  </a:lnTo>
                  <a:lnTo>
                    <a:pt x="70" y="124"/>
                  </a:lnTo>
                  <a:lnTo>
                    <a:pt x="71" y="117"/>
                  </a:lnTo>
                  <a:lnTo>
                    <a:pt x="69" y="108"/>
                  </a:lnTo>
                  <a:lnTo>
                    <a:pt x="64" y="101"/>
                  </a:lnTo>
                  <a:lnTo>
                    <a:pt x="55" y="96"/>
                  </a:lnTo>
                  <a:lnTo>
                    <a:pt x="46" y="91"/>
                  </a:lnTo>
                  <a:lnTo>
                    <a:pt x="37" y="88"/>
                  </a:lnTo>
                  <a:lnTo>
                    <a:pt x="21" y="80"/>
                  </a:lnTo>
                  <a:lnTo>
                    <a:pt x="10" y="70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1" y="45"/>
                  </a:lnTo>
                  <a:lnTo>
                    <a:pt x="2" y="34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5" y="6"/>
                  </a:lnTo>
                  <a:lnTo>
                    <a:pt x="39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Rectangle 2036"/>
            <p:cNvSpPr>
              <a:spLocks noChangeArrowheads="1"/>
            </p:cNvSpPr>
            <p:nvPr/>
          </p:nvSpPr>
          <p:spPr bwMode="auto">
            <a:xfrm>
              <a:off x="3061" y="1450"/>
              <a:ext cx="31" cy="16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192" name="Freeform 2037"/>
            <p:cNvSpPr>
              <a:spLocks/>
            </p:cNvSpPr>
            <p:nvPr/>
          </p:nvSpPr>
          <p:spPr bwMode="auto">
            <a:xfrm>
              <a:off x="3211" y="1450"/>
              <a:ext cx="133" cy="168"/>
            </a:xfrm>
            <a:custGeom>
              <a:avLst/>
              <a:gdLst>
                <a:gd name="T0" fmla="*/ 0 w 123"/>
                <a:gd name="T1" fmla="*/ 0 h 154"/>
                <a:gd name="T2" fmla="*/ 591 w 123"/>
                <a:gd name="T3" fmla="*/ 0 h 154"/>
                <a:gd name="T4" fmla="*/ 591 w 123"/>
                <a:gd name="T5" fmla="*/ 125 h 154"/>
                <a:gd name="T6" fmla="*/ 368 w 123"/>
                <a:gd name="T7" fmla="*/ 125 h 154"/>
                <a:gd name="T8" fmla="*/ 368 w 123"/>
                <a:gd name="T9" fmla="*/ 885 h 154"/>
                <a:gd name="T10" fmla="*/ 224 w 123"/>
                <a:gd name="T11" fmla="*/ 885 h 154"/>
                <a:gd name="T12" fmla="*/ 224 w 123"/>
                <a:gd name="T13" fmla="*/ 125 h 154"/>
                <a:gd name="T14" fmla="*/ 0 w 123"/>
                <a:gd name="T15" fmla="*/ 125 h 154"/>
                <a:gd name="T16" fmla="*/ 0 w 123"/>
                <a:gd name="T17" fmla="*/ 0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54"/>
                <a:gd name="T29" fmla="*/ 123 w 123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54">
                  <a:moveTo>
                    <a:pt x="0" y="0"/>
                  </a:moveTo>
                  <a:lnTo>
                    <a:pt x="123" y="0"/>
                  </a:lnTo>
                  <a:lnTo>
                    <a:pt x="123" y="22"/>
                  </a:lnTo>
                  <a:lnTo>
                    <a:pt x="76" y="22"/>
                  </a:lnTo>
                  <a:lnTo>
                    <a:pt x="76" y="154"/>
                  </a:lnTo>
                  <a:lnTo>
                    <a:pt x="47" y="154"/>
                  </a:lnTo>
                  <a:lnTo>
                    <a:pt x="47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2038"/>
            <p:cNvSpPr>
              <a:spLocks/>
            </p:cNvSpPr>
            <p:nvPr/>
          </p:nvSpPr>
          <p:spPr bwMode="auto">
            <a:xfrm>
              <a:off x="3454" y="1450"/>
              <a:ext cx="153" cy="168"/>
            </a:xfrm>
            <a:custGeom>
              <a:avLst/>
              <a:gdLst>
                <a:gd name="T0" fmla="*/ 0 w 141"/>
                <a:gd name="T1" fmla="*/ 0 h 154"/>
                <a:gd name="T2" fmla="*/ 164 w 141"/>
                <a:gd name="T3" fmla="*/ 0 h 154"/>
                <a:gd name="T4" fmla="*/ 371 w 141"/>
                <a:gd name="T5" fmla="*/ 403 h 154"/>
                <a:gd name="T6" fmla="*/ 569 w 141"/>
                <a:gd name="T7" fmla="*/ 0 h 154"/>
                <a:gd name="T8" fmla="*/ 722 w 141"/>
                <a:gd name="T9" fmla="*/ 0 h 154"/>
                <a:gd name="T10" fmla="*/ 437 w 141"/>
                <a:gd name="T11" fmla="*/ 545 h 154"/>
                <a:gd name="T12" fmla="*/ 437 w 141"/>
                <a:gd name="T13" fmla="*/ 885 h 154"/>
                <a:gd name="T14" fmla="*/ 290 w 141"/>
                <a:gd name="T15" fmla="*/ 885 h 154"/>
                <a:gd name="T16" fmla="*/ 290 w 141"/>
                <a:gd name="T17" fmla="*/ 545 h 154"/>
                <a:gd name="T18" fmla="*/ 0 w 141"/>
                <a:gd name="T19" fmla="*/ 0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1"/>
                <a:gd name="T31" fmla="*/ 0 h 154"/>
                <a:gd name="T32" fmla="*/ 141 w 141"/>
                <a:gd name="T33" fmla="*/ 154 h 1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1" h="154">
                  <a:moveTo>
                    <a:pt x="0" y="0"/>
                  </a:moveTo>
                  <a:lnTo>
                    <a:pt x="32" y="0"/>
                  </a:lnTo>
                  <a:lnTo>
                    <a:pt x="72" y="70"/>
                  </a:lnTo>
                  <a:lnTo>
                    <a:pt x="112" y="0"/>
                  </a:lnTo>
                  <a:lnTo>
                    <a:pt x="141" y="0"/>
                  </a:lnTo>
                  <a:lnTo>
                    <a:pt x="85" y="96"/>
                  </a:lnTo>
                  <a:lnTo>
                    <a:pt x="85" y="154"/>
                  </a:lnTo>
                  <a:lnTo>
                    <a:pt x="56" y="154"/>
                  </a:lnTo>
                  <a:lnTo>
                    <a:pt x="5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2039"/>
            <p:cNvSpPr>
              <a:spLocks noEditPoints="1"/>
            </p:cNvSpPr>
            <p:nvPr/>
          </p:nvSpPr>
          <p:spPr bwMode="auto">
            <a:xfrm>
              <a:off x="3894" y="1446"/>
              <a:ext cx="177" cy="176"/>
            </a:xfrm>
            <a:custGeom>
              <a:avLst/>
              <a:gdLst>
                <a:gd name="T0" fmla="*/ 380 w 164"/>
                <a:gd name="T1" fmla="*/ 112 h 162"/>
                <a:gd name="T2" fmla="*/ 295 w 164"/>
                <a:gd name="T3" fmla="*/ 133 h 162"/>
                <a:gd name="T4" fmla="*/ 227 w 164"/>
                <a:gd name="T5" fmla="*/ 169 h 162"/>
                <a:gd name="T6" fmla="*/ 181 w 164"/>
                <a:gd name="T7" fmla="*/ 236 h 162"/>
                <a:gd name="T8" fmla="*/ 147 w 164"/>
                <a:gd name="T9" fmla="*/ 317 h 162"/>
                <a:gd name="T10" fmla="*/ 136 w 164"/>
                <a:gd name="T11" fmla="*/ 432 h 162"/>
                <a:gd name="T12" fmla="*/ 147 w 164"/>
                <a:gd name="T13" fmla="*/ 510 h 162"/>
                <a:gd name="T14" fmla="*/ 167 w 164"/>
                <a:gd name="T15" fmla="*/ 578 h 162"/>
                <a:gd name="T16" fmla="*/ 201 w 164"/>
                <a:gd name="T17" fmla="*/ 654 h 162"/>
                <a:gd name="T18" fmla="*/ 253 w 164"/>
                <a:gd name="T19" fmla="*/ 682 h 162"/>
                <a:gd name="T20" fmla="*/ 308 w 164"/>
                <a:gd name="T21" fmla="*/ 724 h 162"/>
                <a:gd name="T22" fmla="*/ 381 w 164"/>
                <a:gd name="T23" fmla="*/ 730 h 162"/>
                <a:gd name="T24" fmla="*/ 449 w 164"/>
                <a:gd name="T25" fmla="*/ 724 h 162"/>
                <a:gd name="T26" fmla="*/ 513 w 164"/>
                <a:gd name="T27" fmla="*/ 682 h 162"/>
                <a:gd name="T28" fmla="*/ 554 w 164"/>
                <a:gd name="T29" fmla="*/ 634 h 162"/>
                <a:gd name="T30" fmla="*/ 589 w 164"/>
                <a:gd name="T31" fmla="*/ 577 h 162"/>
                <a:gd name="T32" fmla="*/ 602 w 164"/>
                <a:gd name="T33" fmla="*/ 510 h 162"/>
                <a:gd name="T34" fmla="*/ 609 w 164"/>
                <a:gd name="T35" fmla="*/ 433 h 162"/>
                <a:gd name="T36" fmla="*/ 601 w 164"/>
                <a:gd name="T37" fmla="*/ 323 h 162"/>
                <a:gd name="T38" fmla="*/ 564 w 164"/>
                <a:gd name="T39" fmla="*/ 236 h 162"/>
                <a:gd name="T40" fmla="*/ 517 w 164"/>
                <a:gd name="T41" fmla="*/ 169 h 162"/>
                <a:gd name="T42" fmla="*/ 450 w 164"/>
                <a:gd name="T43" fmla="*/ 133 h 162"/>
                <a:gd name="T44" fmla="*/ 380 w 164"/>
                <a:gd name="T45" fmla="*/ 112 h 162"/>
                <a:gd name="T46" fmla="*/ 380 w 164"/>
                <a:gd name="T47" fmla="*/ 0 h 162"/>
                <a:gd name="T48" fmla="*/ 469 w 164"/>
                <a:gd name="T49" fmla="*/ 2 h 162"/>
                <a:gd name="T50" fmla="*/ 554 w 164"/>
                <a:gd name="T51" fmla="*/ 46 h 162"/>
                <a:gd name="T52" fmla="*/ 626 w 164"/>
                <a:gd name="T53" fmla="*/ 98 h 162"/>
                <a:gd name="T54" fmla="*/ 681 w 164"/>
                <a:gd name="T55" fmla="*/ 161 h 162"/>
                <a:gd name="T56" fmla="*/ 722 w 164"/>
                <a:gd name="T57" fmla="*/ 236 h 162"/>
                <a:gd name="T58" fmla="*/ 747 w 164"/>
                <a:gd name="T59" fmla="*/ 323 h 162"/>
                <a:gd name="T60" fmla="*/ 755 w 164"/>
                <a:gd name="T61" fmla="*/ 432 h 162"/>
                <a:gd name="T62" fmla="*/ 747 w 164"/>
                <a:gd name="T63" fmla="*/ 519 h 162"/>
                <a:gd name="T64" fmla="*/ 722 w 164"/>
                <a:gd name="T65" fmla="*/ 612 h 162"/>
                <a:gd name="T66" fmla="*/ 682 w 164"/>
                <a:gd name="T67" fmla="*/ 682 h 162"/>
                <a:gd name="T68" fmla="*/ 631 w 164"/>
                <a:gd name="T69" fmla="*/ 749 h 162"/>
                <a:gd name="T70" fmla="*/ 557 w 164"/>
                <a:gd name="T71" fmla="*/ 805 h 162"/>
                <a:gd name="T72" fmla="*/ 475 w 164"/>
                <a:gd name="T73" fmla="*/ 841 h 162"/>
                <a:gd name="T74" fmla="*/ 381 w 164"/>
                <a:gd name="T75" fmla="*/ 852 h 162"/>
                <a:gd name="T76" fmla="*/ 284 w 164"/>
                <a:gd name="T77" fmla="*/ 841 h 162"/>
                <a:gd name="T78" fmla="*/ 201 w 164"/>
                <a:gd name="T79" fmla="*/ 805 h 162"/>
                <a:gd name="T80" fmla="*/ 133 w 164"/>
                <a:gd name="T81" fmla="*/ 769 h 162"/>
                <a:gd name="T82" fmla="*/ 78 w 164"/>
                <a:gd name="T83" fmla="*/ 688 h 162"/>
                <a:gd name="T84" fmla="*/ 36 w 164"/>
                <a:gd name="T85" fmla="*/ 613 h 162"/>
                <a:gd name="T86" fmla="*/ 2 w 164"/>
                <a:gd name="T87" fmla="*/ 520 h 162"/>
                <a:gd name="T88" fmla="*/ 0 w 164"/>
                <a:gd name="T89" fmla="*/ 433 h 162"/>
                <a:gd name="T90" fmla="*/ 2 w 164"/>
                <a:gd name="T91" fmla="*/ 328 h 162"/>
                <a:gd name="T92" fmla="*/ 36 w 164"/>
                <a:gd name="T93" fmla="*/ 243 h 162"/>
                <a:gd name="T94" fmla="*/ 72 w 164"/>
                <a:gd name="T95" fmla="*/ 163 h 162"/>
                <a:gd name="T96" fmla="*/ 126 w 164"/>
                <a:gd name="T97" fmla="*/ 98 h 162"/>
                <a:gd name="T98" fmla="*/ 195 w 164"/>
                <a:gd name="T99" fmla="*/ 46 h 162"/>
                <a:gd name="T100" fmla="*/ 281 w 164"/>
                <a:gd name="T101" fmla="*/ 2 h 162"/>
                <a:gd name="T102" fmla="*/ 380 w 164"/>
                <a:gd name="T103" fmla="*/ 0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4"/>
                <a:gd name="T157" fmla="*/ 0 h 162"/>
                <a:gd name="T158" fmla="*/ 164 w 164"/>
                <a:gd name="T159" fmla="*/ 162 h 1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4" h="162">
                  <a:moveTo>
                    <a:pt x="82" y="21"/>
                  </a:moveTo>
                  <a:lnTo>
                    <a:pt x="64" y="25"/>
                  </a:lnTo>
                  <a:lnTo>
                    <a:pt x="50" y="32"/>
                  </a:lnTo>
                  <a:lnTo>
                    <a:pt x="40" y="45"/>
                  </a:lnTo>
                  <a:lnTo>
                    <a:pt x="32" y="61"/>
                  </a:lnTo>
                  <a:lnTo>
                    <a:pt x="30" y="81"/>
                  </a:lnTo>
                  <a:lnTo>
                    <a:pt x="32" y="96"/>
                  </a:lnTo>
                  <a:lnTo>
                    <a:pt x="36" y="111"/>
                  </a:lnTo>
                  <a:lnTo>
                    <a:pt x="44" y="123"/>
                  </a:lnTo>
                  <a:lnTo>
                    <a:pt x="55" y="131"/>
                  </a:lnTo>
                  <a:lnTo>
                    <a:pt x="68" y="138"/>
                  </a:lnTo>
                  <a:lnTo>
                    <a:pt x="83" y="140"/>
                  </a:lnTo>
                  <a:lnTo>
                    <a:pt x="98" y="138"/>
                  </a:lnTo>
                  <a:lnTo>
                    <a:pt x="111" y="131"/>
                  </a:lnTo>
                  <a:lnTo>
                    <a:pt x="120" y="122"/>
                  </a:lnTo>
                  <a:lnTo>
                    <a:pt x="128" y="110"/>
                  </a:lnTo>
                  <a:lnTo>
                    <a:pt x="132" y="96"/>
                  </a:lnTo>
                  <a:lnTo>
                    <a:pt x="133" y="82"/>
                  </a:lnTo>
                  <a:lnTo>
                    <a:pt x="131" y="62"/>
                  </a:lnTo>
                  <a:lnTo>
                    <a:pt x="123" y="45"/>
                  </a:lnTo>
                  <a:lnTo>
                    <a:pt x="113" y="32"/>
                  </a:lnTo>
                  <a:lnTo>
                    <a:pt x="99" y="25"/>
                  </a:lnTo>
                  <a:lnTo>
                    <a:pt x="82" y="21"/>
                  </a:lnTo>
                  <a:close/>
                  <a:moveTo>
                    <a:pt x="82" y="0"/>
                  </a:moveTo>
                  <a:lnTo>
                    <a:pt x="102" y="2"/>
                  </a:lnTo>
                  <a:lnTo>
                    <a:pt x="120" y="9"/>
                  </a:lnTo>
                  <a:lnTo>
                    <a:pt x="135" y="18"/>
                  </a:lnTo>
                  <a:lnTo>
                    <a:pt x="147" y="30"/>
                  </a:lnTo>
                  <a:lnTo>
                    <a:pt x="157" y="45"/>
                  </a:lnTo>
                  <a:lnTo>
                    <a:pt x="162" y="62"/>
                  </a:lnTo>
                  <a:lnTo>
                    <a:pt x="164" y="81"/>
                  </a:lnTo>
                  <a:lnTo>
                    <a:pt x="162" y="99"/>
                  </a:lnTo>
                  <a:lnTo>
                    <a:pt x="157" y="116"/>
                  </a:lnTo>
                  <a:lnTo>
                    <a:pt x="148" y="131"/>
                  </a:lnTo>
                  <a:lnTo>
                    <a:pt x="136" y="144"/>
                  </a:lnTo>
                  <a:lnTo>
                    <a:pt x="121" y="154"/>
                  </a:lnTo>
                  <a:lnTo>
                    <a:pt x="103" y="160"/>
                  </a:lnTo>
                  <a:lnTo>
                    <a:pt x="83" y="162"/>
                  </a:lnTo>
                  <a:lnTo>
                    <a:pt x="62" y="160"/>
                  </a:lnTo>
                  <a:lnTo>
                    <a:pt x="44" y="154"/>
                  </a:lnTo>
                  <a:lnTo>
                    <a:pt x="29" y="145"/>
                  </a:lnTo>
                  <a:lnTo>
                    <a:pt x="17" y="132"/>
                  </a:lnTo>
                  <a:lnTo>
                    <a:pt x="7" y="117"/>
                  </a:lnTo>
                  <a:lnTo>
                    <a:pt x="2" y="100"/>
                  </a:lnTo>
                  <a:lnTo>
                    <a:pt x="0" y="82"/>
                  </a:lnTo>
                  <a:lnTo>
                    <a:pt x="2" y="63"/>
                  </a:lnTo>
                  <a:lnTo>
                    <a:pt x="7" y="46"/>
                  </a:lnTo>
                  <a:lnTo>
                    <a:pt x="16" y="31"/>
                  </a:lnTo>
                  <a:lnTo>
                    <a:pt x="28" y="18"/>
                  </a:lnTo>
                  <a:lnTo>
                    <a:pt x="43" y="9"/>
                  </a:lnTo>
                  <a:lnTo>
                    <a:pt x="61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2040"/>
            <p:cNvSpPr>
              <a:spLocks/>
            </p:cNvSpPr>
            <p:nvPr/>
          </p:nvSpPr>
          <p:spPr bwMode="auto">
            <a:xfrm>
              <a:off x="4202" y="1450"/>
              <a:ext cx="101" cy="168"/>
            </a:xfrm>
            <a:custGeom>
              <a:avLst/>
              <a:gdLst>
                <a:gd name="T0" fmla="*/ 0 w 93"/>
                <a:gd name="T1" fmla="*/ 0 h 154"/>
                <a:gd name="T2" fmla="*/ 480 w 93"/>
                <a:gd name="T3" fmla="*/ 0 h 154"/>
                <a:gd name="T4" fmla="*/ 480 w 93"/>
                <a:gd name="T5" fmla="*/ 125 h 154"/>
                <a:gd name="T6" fmla="*/ 150 w 93"/>
                <a:gd name="T7" fmla="*/ 125 h 154"/>
                <a:gd name="T8" fmla="*/ 150 w 93"/>
                <a:gd name="T9" fmla="*/ 370 h 154"/>
                <a:gd name="T10" fmla="*/ 440 w 93"/>
                <a:gd name="T11" fmla="*/ 370 h 154"/>
                <a:gd name="T12" fmla="*/ 440 w 93"/>
                <a:gd name="T13" fmla="*/ 488 h 154"/>
                <a:gd name="T14" fmla="*/ 150 w 93"/>
                <a:gd name="T15" fmla="*/ 488 h 154"/>
                <a:gd name="T16" fmla="*/ 150 w 93"/>
                <a:gd name="T17" fmla="*/ 885 h 154"/>
                <a:gd name="T18" fmla="*/ 0 w 93"/>
                <a:gd name="T19" fmla="*/ 885 h 154"/>
                <a:gd name="T20" fmla="*/ 0 w 93"/>
                <a:gd name="T21" fmla="*/ 0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54"/>
                <a:gd name="T35" fmla="*/ 93 w 93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54">
                  <a:moveTo>
                    <a:pt x="0" y="0"/>
                  </a:moveTo>
                  <a:lnTo>
                    <a:pt x="93" y="0"/>
                  </a:lnTo>
                  <a:lnTo>
                    <a:pt x="93" y="22"/>
                  </a:lnTo>
                  <a:lnTo>
                    <a:pt x="29" y="22"/>
                  </a:lnTo>
                  <a:lnTo>
                    <a:pt x="29" y="65"/>
                  </a:lnTo>
                  <a:lnTo>
                    <a:pt x="84" y="65"/>
                  </a:lnTo>
                  <a:lnTo>
                    <a:pt x="84" y="86"/>
                  </a:lnTo>
                  <a:lnTo>
                    <a:pt x="29" y="86"/>
                  </a:lnTo>
                  <a:lnTo>
                    <a:pt x="29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Rectangle 2041"/>
            <p:cNvSpPr>
              <a:spLocks noChangeArrowheads="1"/>
            </p:cNvSpPr>
            <p:nvPr/>
          </p:nvSpPr>
          <p:spPr bwMode="auto">
            <a:xfrm>
              <a:off x="1333" y="2174"/>
              <a:ext cx="49" cy="22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197" name="Freeform 2042"/>
            <p:cNvSpPr>
              <a:spLocks/>
            </p:cNvSpPr>
            <p:nvPr/>
          </p:nvSpPr>
          <p:spPr bwMode="auto">
            <a:xfrm>
              <a:off x="1404" y="2188"/>
              <a:ext cx="104" cy="213"/>
            </a:xfrm>
            <a:custGeom>
              <a:avLst/>
              <a:gdLst>
                <a:gd name="T0" fmla="*/ 122 w 96"/>
                <a:gd name="T1" fmla="*/ 0 h 196"/>
                <a:gd name="T2" fmla="*/ 336 w 96"/>
                <a:gd name="T3" fmla="*/ 0 h 196"/>
                <a:gd name="T4" fmla="*/ 336 w 96"/>
                <a:gd name="T5" fmla="*/ 240 h 196"/>
                <a:gd name="T6" fmla="*/ 477 w 96"/>
                <a:gd name="T7" fmla="*/ 240 h 196"/>
                <a:gd name="T8" fmla="*/ 477 w 96"/>
                <a:gd name="T9" fmla="*/ 376 h 196"/>
                <a:gd name="T10" fmla="*/ 336 w 96"/>
                <a:gd name="T11" fmla="*/ 376 h 196"/>
                <a:gd name="T12" fmla="*/ 336 w 96"/>
                <a:gd name="T13" fmla="*/ 798 h 196"/>
                <a:gd name="T14" fmla="*/ 337 w 96"/>
                <a:gd name="T15" fmla="*/ 815 h 196"/>
                <a:gd name="T16" fmla="*/ 339 w 96"/>
                <a:gd name="T17" fmla="*/ 839 h 196"/>
                <a:gd name="T18" fmla="*/ 343 w 96"/>
                <a:gd name="T19" fmla="*/ 847 h 196"/>
                <a:gd name="T20" fmla="*/ 351 w 96"/>
                <a:gd name="T21" fmla="*/ 854 h 196"/>
                <a:gd name="T22" fmla="*/ 372 w 96"/>
                <a:gd name="T23" fmla="*/ 855 h 196"/>
                <a:gd name="T24" fmla="*/ 395 w 96"/>
                <a:gd name="T25" fmla="*/ 867 h 196"/>
                <a:gd name="T26" fmla="*/ 446 w 96"/>
                <a:gd name="T27" fmla="*/ 867 h 196"/>
                <a:gd name="T28" fmla="*/ 464 w 96"/>
                <a:gd name="T29" fmla="*/ 855 h 196"/>
                <a:gd name="T30" fmla="*/ 477 w 96"/>
                <a:gd name="T31" fmla="*/ 855 h 196"/>
                <a:gd name="T32" fmla="*/ 477 w 96"/>
                <a:gd name="T33" fmla="*/ 1030 h 196"/>
                <a:gd name="T34" fmla="*/ 464 w 96"/>
                <a:gd name="T35" fmla="*/ 1031 h 196"/>
                <a:gd name="T36" fmla="*/ 398 w 96"/>
                <a:gd name="T37" fmla="*/ 1031 h 196"/>
                <a:gd name="T38" fmla="*/ 380 w 96"/>
                <a:gd name="T39" fmla="*/ 1032 h 196"/>
                <a:gd name="T40" fmla="*/ 364 w 96"/>
                <a:gd name="T41" fmla="*/ 1032 h 196"/>
                <a:gd name="T42" fmla="*/ 267 w 96"/>
                <a:gd name="T43" fmla="*/ 1030 h 196"/>
                <a:gd name="T44" fmla="*/ 213 w 96"/>
                <a:gd name="T45" fmla="*/ 1010 h 196"/>
                <a:gd name="T46" fmla="*/ 194 w 96"/>
                <a:gd name="T47" fmla="*/ 1000 h 196"/>
                <a:gd name="T48" fmla="*/ 177 w 96"/>
                <a:gd name="T49" fmla="*/ 989 h 196"/>
                <a:gd name="T50" fmla="*/ 163 w 96"/>
                <a:gd name="T51" fmla="*/ 963 h 196"/>
                <a:gd name="T52" fmla="*/ 143 w 96"/>
                <a:gd name="T53" fmla="*/ 949 h 196"/>
                <a:gd name="T54" fmla="*/ 127 w 96"/>
                <a:gd name="T55" fmla="*/ 910 h 196"/>
                <a:gd name="T56" fmla="*/ 122 w 96"/>
                <a:gd name="T57" fmla="*/ 847 h 196"/>
                <a:gd name="T58" fmla="*/ 122 w 96"/>
                <a:gd name="T59" fmla="*/ 376 h 196"/>
                <a:gd name="T60" fmla="*/ 0 w 96"/>
                <a:gd name="T61" fmla="*/ 376 h 196"/>
                <a:gd name="T62" fmla="*/ 0 w 96"/>
                <a:gd name="T63" fmla="*/ 240 h 196"/>
                <a:gd name="T64" fmla="*/ 122 w 96"/>
                <a:gd name="T65" fmla="*/ 240 h 196"/>
                <a:gd name="T66" fmla="*/ 122 w 96"/>
                <a:gd name="T67" fmla="*/ 0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6"/>
                <a:gd name="T103" fmla="*/ 0 h 196"/>
                <a:gd name="T104" fmla="*/ 96 w 96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6" h="196">
                  <a:moveTo>
                    <a:pt x="25" y="0"/>
                  </a:moveTo>
                  <a:lnTo>
                    <a:pt x="66" y="0"/>
                  </a:lnTo>
                  <a:lnTo>
                    <a:pt x="66" y="45"/>
                  </a:lnTo>
                  <a:lnTo>
                    <a:pt x="96" y="45"/>
                  </a:lnTo>
                  <a:lnTo>
                    <a:pt x="96" y="72"/>
                  </a:lnTo>
                  <a:lnTo>
                    <a:pt x="66" y="72"/>
                  </a:lnTo>
                  <a:lnTo>
                    <a:pt x="66" y="151"/>
                  </a:lnTo>
                  <a:lnTo>
                    <a:pt x="67" y="155"/>
                  </a:lnTo>
                  <a:lnTo>
                    <a:pt x="68" y="158"/>
                  </a:lnTo>
                  <a:lnTo>
                    <a:pt x="69" y="161"/>
                  </a:lnTo>
                  <a:lnTo>
                    <a:pt x="71" y="162"/>
                  </a:lnTo>
                  <a:lnTo>
                    <a:pt x="75" y="163"/>
                  </a:lnTo>
                  <a:lnTo>
                    <a:pt x="79" y="164"/>
                  </a:lnTo>
                  <a:lnTo>
                    <a:pt x="90" y="164"/>
                  </a:lnTo>
                  <a:lnTo>
                    <a:pt x="93" y="163"/>
                  </a:lnTo>
                  <a:lnTo>
                    <a:pt x="96" y="163"/>
                  </a:lnTo>
                  <a:lnTo>
                    <a:pt x="96" y="194"/>
                  </a:lnTo>
                  <a:lnTo>
                    <a:pt x="93" y="195"/>
                  </a:lnTo>
                  <a:lnTo>
                    <a:pt x="80" y="195"/>
                  </a:lnTo>
                  <a:lnTo>
                    <a:pt x="77" y="196"/>
                  </a:lnTo>
                  <a:lnTo>
                    <a:pt x="72" y="196"/>
                  </a:lnTo>
                  <a:lnTo>
                    <a:pt x="54" y="194"/>
                  </a:lnTo>
                  <a:lnTo>
                    <a:pt x="43" y="192"/>
                  </a:lnTo>
                  <a:lnTo>
                    <a:pt x="39" y="190"/>
                  </a:lnTo>
                  <a:lnTo>
                    <a:pt x="35" y="186"/>
                  </a:lnTo>
                  <a:lnTo>
                    <a:pt x="32" y="183"/>
                  </a:lnTo>
                  <a:lnTo>
                    <a:pt x="29" y="179"/>
                  </a:lnTo>
                  <a:lnTo>
                    <a:pt x="26" y="171"/>
                  </a:lnTo>
                  <a:lnTo>
                    <a:pt x="25" y="161"/>
                  </a:lnTo>
                  <a:lnTo>
                    <a:pt x="25" y="72"/>
                  </a:lnTo>
                  <a:lnTo>
                    <a:pt x="0" y="72"/>
                  </a:lnTo>
                  <a:lnTo>
                    <a:pt x="0" y="45"/>
                  </a:lnTo>
                  <a:lnTo>
                    <a:pt x="25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2043"/>
            <p:cNvSpPr>
              <a:spLocks/>
            </p:cNvSpPr>
            <p:nvPr/>
          </p:nvSpPr>
          <p:spPr bwMode="auto">
            <a:xfrm>
              <a:off x="1534" y="2174"/>
              <a:ext cx="44" cy="102"/>
            </a:xfrm>
            <a:custGeom>
              <a:avLst/>
              <a:gdLst>
                <a:gd name="T0" fmla="*/ 0 w 41"/>
                <a:gd name="T1" fmla="*/ 0 h 93"/>
                <a:gd name="T2" fmla="*/ 170 w 41"/>
                <a:gd name="T3" fmla="*/ 0 h 93"/>
                <a:gd name="T4" fmla="*/ 170 w 41"/>
                <a:gd name="T5" fmla="*/ 284 h 93"/>
                <a:gd name="T6" fmla="*/ 162 w 41"/>
                <a:gd name="T7" fmla="*/ 341 h 93"/>
                <a:gd name="T8" fmla="*/ 158 w 41"/>
                <a:gd name="T9" fmla="*/ 400 h 93"/>
                <a:gd name="T10" fmla="*/ 147 w 41"/>
                <a:gd name="T11" fmla="*/ 437 h 93"/>
                <a:gd name="T12" fmla="*/ 105 w 41"/>
                <a:gd name="T13" fmla="*/ 513 h 93"/>
                <a:gd name="T14" fmla="*/ 89 w 41"/>
                <a:gd name="T15" fmla="*/ 537 h 93"/>
                <a:gd name="T16" fmla="*/ 62 w 41"/>
                <a:gd name="T17" fmla="*/ 555 h 93"/>
                <a:gd name="T18" fmla="*/ 50 w 41"/>
                <a:gd name="T19" fmla="*/ 576 h 93"/>
                <a:gd name="T20" fmla="*/ 0 w 41"/>
                <a:gd name="T21" fmla="*/ 592 h 93"/>
                <a:gd name="T22" fmla="*/ 0 w 41"/>
                <a:gd name="T23" fmla="*/ 468 h 93"/>
                <a:gd name="T24" fmla="*/ 5 w 41"/>
                <a:gd name="T25" fmla="*/ 450 h 93"/>
                <a:gd name="T26" fmla="*/ 35 w 41"/>
                <a:gd name="T27" fmla="*/ 439 h 93"/>
                <a:gd name="T28" fmla="*/ 50 w 41"/>
                <a:gd name="T29" fmla="*/ 415 h 93"/>
                <a:gd name="T30" fmla="*/ 58 w 41"/>
                <a:gd name="T31" fmla="*/ 400 h 93"/>
                <a:gd name="T32" fmla="*/ 67 w 41"/>
                <a:gd name="T33" fmla="*/ 341 h 93"/>
                <a:gd name="T34" fmla="*/ 72 w 41"/>
                <a:gd name="T35" fmla="*/ 284 h 93"/>
                <a:gd name="T36" fmla="*/ 0 w 41"/>
                <a:gd name="T37" fmla="*/ 284 h 93"/>
                <a:gd name="T38" fmla="*/ 0 w 41"/>
                <a:gd name="T39" fmla="*/ 0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93"/>
                <a:gd name="T62" fmla="*/ 41 w 41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93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40" y="54"/>
                  </a:lnTo>
                  <a:lnTo>
                    <a:pt x="38" y="63"/>
                  </a:lnTo>
                  <a:lnTo>
                    <a:pt x="35" y="68"/>
                  </a:lnTo>
                  <a:lnTo>
                    <a:pt x="26" y="81"/>
                  </a:lnTo>
                  <a:lnTo>
                    <a:pt x="21" y="84"/>
                  </a:lnTo>
                  <a:lnTo>
                    <a:pt x="16" y="88"/>
                  </a:lnTo>
                  <a:lnTo>
                    <a:pt x="13" y="90"/>
                  </a:lnTo>
                  <a:lnTo>
                    <a:pt x="0" y="93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8" y="69"/>
                  </a:lnTo>
                  <a:lnTo>
                    <a:pt x="13" y="66"/>
                  </a:lnTo>
                  <a:lnTo>
                    <a:pt x="15" y="63"/>
                  </a:lnTo>
                  <a:lnTo>
                    <a:pt x="17" y="54"/>
                  </a:lnTo>
                  <a:lnTo>
                    <a:pt x="18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2044"/>
            <p:cNvSpPr>
              <a:spLocks/>
            </p:cNvSpPr>
            <p:nvPr/>
          </p:nvSpPr>
          <p:spPr bwMode="auto">
            <a:xfrm>
              <a:off x="1585" y="2232"/>
              <a:ext cx="149" cy="172"/>
            </a:xfrm>
            <a:custGeom>
              <a:avLst/>
              <a:gdLst>
                <a:gd name="T0" fmla="*/ 430 w 138"/>
                <a:gd name="T1" fmla="*/ 2 h 157"/>
                <a:gd name="T2" fmla="*/ 516 w 138"/>
                <a:gd name="T3" fmla="*/ 65 h 157"/>
                <a:gd name="T4" fmla="*/ 582 w 138"/>
                <a:gd name="T5" fmla="*/ 126 h 157"/>
                <a:gd name="T6" fmla="*/ 610 w 138"/>
                <a:gd name="T7" fmla="*/ 217 h 157"/>
                <a:gd name="T8" fmla="*/ 442 w 138"/>
                <a:gd name="T9" fmla="*/ 286 h 157"/>
                <a:gd name="T10" fmla="*/ 433 w 138"/>
                <a:gd name="T11" fmla="*/ 237 h 157"/>
                <a:gd name="T12" fmla="*/ 401 w 138"/>
                <a:gd name="T13" fmla="*/ 197 h 157"/>
                <a:gd name="T14" fmla="*/ 307 w 138"/>
                <a:gd name="T15" fmla="*/ 177 h 157"/>
                <a:gd name="T16" fmla="*/ 244 w 138"/>
                <a:gd name="T17" fmla="*/ 181 h 157"/>
                <a:gd name="T18" fmla="*/ 206 w 138"/>
                <a:gd name="T19" fmla="*/ 238 h 157"/>
                <a:gd name="T20" fmla="*/ 209 w 138"/>
                <a:gd name="T21" fmla="*/ 285 h 157"/>
                <a:gd name="T22" fmla="*/ 226 w 138"/>
                <a:gd name="T23" fmla="*/ 313 h 157"/>
                <a:gd name="T24" fmla="*/ 274 w 138"/>
                <a:gd name="T25" fmla="*/ 343 h 157"/>
                <a:gd name="T26" fmla="*/ 344 w 138"/>
                <a:gd name="T27" fmla="*/ 375 h 157"/>
                <a:gd name="T28" fmla="*/ 464 w 138"/>
                <a:gd name="T29" fmla="*/ 411 h 157"/>
                <a:gd name="T30" fmla="*/ 516 w 138"/>
                <a:gd name="T31" fmla="*/ 437 h 157"/>
                <a:gd name="T32" fmla="*/ 556 w 138"/>
                <a:gd name="T33" fmla="*/ 457 h 157"/>
                <a:gd name="T34" fmla="*/ 594 w 138"/>
                <a:gd name="T35" fmla="*/ 493 h 157"/>
                <a:gd name="T36" fmla="*/ 641 w 138"/>
                <a:gd name="T37" fmla="*/ 593 h 157"/>
                <a:gd name="T38" fmla="*/ 641 w 138"/>
                <a:gd name="T39" fmla="*/ 745 h 157"/>
                <a:gd name="T40" fmla="*/ 595 w 138"/>
                <a:gd name="T41" fmla="*/ 853 h 157"/>
                <a:gd name="T42" fmla="*/ 541 w 138"/>
                <a:gd name="T43" fmla="*/ 907 h 157"/>
                <a:gd name="T44" fmla="*/ 442 w 138"/>
                <a:gd name="T45" fmla="*/ 952 h 157"/>
                <a:gd name="T46" fmla="*/ 326 w 138"/>
                <a:gd name="T47" fmla="*/ 975 h 157"/>
                <a:gd name="T48" fmla="*/ 158 w 138"/>
                <a:gd name="T49" fmla="*/ 937 h 157"/>
                <a:gd name="T50" fmla="*/ 62 w 138"/>
                <a:gd name="T51" fmla="*/ 862 h 157"/>
                <a:gd name="T52" fmla="*/ 36 w 138"/>
                <a:gd name="T53" fmla="*/ 793 h 157"/>
                <a:gd name="T54" fmla="*/ 0 w 138"/>
                <a:gd name="T55" fmla="*/ 650 h 157"/>
                <a:gd name="T56" fmla="*/ 180 w 138"/>
                <a:gd name="T57" fmla="*/ 674 h 157"/>
                <a:gd name="T58" fmla="*/ 194 w 138"/>
                <a:gd name="T59" fmla="*/ 718 h 157"/>
                <a:gd name="T60" fmla="*/ 226 w 138"/>
                <a:gd name="T61" fmla="*/ 776 h 157"/>
                <a:gd name="T62" fmla="*/ 272 w 138"/>
                <a:gd name="T63" fmla="*/ 790 h 157"/>
                <a:gd name="T64" fmla="*/ 344 w 138"/>
                <a:gd name="T65" fmla="*/ 809 h 157"/>
                <a:gd name="T66" fmla="*/ 385 w 138"/>
                <a:gd name="T67" fmla="*/ 790 h 157"/>
                <a:gd name="T68" fmla="*/ 442 w 138"/>
                <a:gd name="T69" fmla="*/ 745 h 157"/>
                <a:gd name="T70" fmla="*/ 448 w 138"/>
                <a:gd name="T71" fmla="*/ 661 h 157"/>
                <a:gd name="T72" fmla="*/ 415 w 138"/>
                <a:gd name="T73" fmla="*/ 603 h 157"/>
                <a:gd name="T74" fmla="*/ 326 w 138"/>
                <a:gd name="T75" fmla="*/ 578 h 157"/>
                <a:gd name="T76" fmla="*/ 194 w 138"/>
                <a:gd name="T77" fmla="*/ 539 h 157"/>
                <a:gd name="T78" fmla="*/ 106 w 138"/>
                <a:gd name="T79" fmla="*/ 493 h 157"/>
                <a:gd name="T80" fmla="*/ 49 w 138"/>
                <a:gd name="T81" fmla="*/ 436 h 157"/>
                <a:gd name="T82" fmla="*/ 6 w 138"/>
                <a:gd name="T83" fmla="*/ 376 h 157"/>
                <a:gd name="T84" fmla="*/ 3 w 138"/>
                <a:gd name="T85" fmla="*/ 306 h 157"/>
                <a:gd name="T86" fmla="*/ 42 w 138"/>
                <a:gd name="T87" fmla="*/ 151 h 157"/>
                <a:gd name="T88" fmla="*/ 84 w 138"/>
                <a:gd name="T89" fmla="*/ 85 h 157"/>
                <a:gd name="T90" fmla="*/ 206 w 138"/>
                <a:gd name="T91" fmla="*/ 2 h 1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57"/>
                <a:gd name="T140" fmla="*/ 138 w 138"/>
                <a:gd name="T141" fmla="*/ 157 h 1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57">
                  <a:moveTo>
                    <a:pt x="68" y="0"/>
                  </a:moveTo>
                  <a:lnTo>
                    <a:pt x="92" y="2"/>
                  </a:lnTo>
                  <a:lnTo>
                    <a:pt x="102" y="6"/>
                  </a:lnTo>
                  <a:lnTo>
                    <a:pt x="112" y="11"/>
                  </a:lnTo>
                  <a:lnTo>
                    <a:pt x="121" y="17"/>
                  </a:lnTo>
                  <a:lnTo>
                    <a:pt x="124" y="21"/>
                  </a:lnTo>
                  <a:lnTo>
                    <a:pt x="127" y="25"/>
                  </a:lnTo>
                  <a:lnTo>
                    <a:pt x="132" y="36"/>
                  </a:lnTo>
                  <a:lnTo>
                    <a:pt x="134" y="47"/>
                  </a:lnTo>
                  <a:lnTo>
                    <a:pt x="95" y="47"/>
                  </a:lnTo>
                  <a:lnTo>
                    <a:pt x="94" y="42"/>
                  </a:lnTo>
                  <a:lnTo>
                    <a:pt x="93" y="38"/>
                  </a:lnTo>
                  <a:lnTo>
                    <a:pt x="90" y="35"/>
                  </a:lnTo>
                  <a:lnTo>
                    <a:pt x="86" y="32"/>
                  </a:lnTo>
                  <a:lnTo>
                    <a:pt x="78" y="29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46" y="35"/>
                  </a:lnTo>
                  <a:lnTo>
                    <a:pt x="44" y="39"/>
                  </a:lnTo>
                  <a:lnTo>
                    <a:pt x="44" y="44"/>
                  </a:lnTo>
                  <a:lnTo>
                    <a:pt x="45" y="46"/>
                  </a:lnTo>
                  <a:lnTo>
                    <a:pt x="48" y="49"/>
                  </a:lnTo>
                  <a:lnTo>
                    <a:pt x="49" y="51"/>
                  </a:lnTo>
                  <a:lnTo>
                    <a:pt x="55" y="55"/>
                  </a:lnTo>
                  <a:lnTo>
                    <a:pt x="59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91" y="64"/>
                  </a:lnTo>
                  <a:lnTo>
                    <a:pt x="99" y="66"/>
                  </a:lnTo>
                  <a:lnTo>
                    <a:pt x="108" y="69"/>
                  </a:lnTo>
                  <a:lnTo>
                    <a:pt x="112" y="70"/>
                  </a:lnTo>
                  <a:lnTo>
                    <a:pt x="116" y="72"/>
                  </a:lnTo>
                  <a:lnTo>
                    <a:pt x="120" y="74"/>
                  </a:lnTo>
                  <a:lnTo>
                    <a:pt x="124" y="77"/>
                  </a:lnTo>
                  <a:lnTo>
                    <a:pt x="127" y="79"/>
                  </a:lnTo>
                  <a:lnTo>
                    <a:pt x="134" y="88"/>
                  </a:lnTo>
                  <a:lnTo>
                    <a:pt x="137" y="96"/>
                  </a:lnTo>
                  <a:lnTo>
                    <a:pt x="138" y="106"/>
                  </a:lnTo>
                  <a:lnTo>
                    <a:pt x="137" y="120"/>
                  </a:lnTo>
                  <a:lnTo>
                    <a:pt x="133" y="130"/>
                  </a:lnTo>
                  <a:lnTo>
                    <a:pt x="128" y="137"/>
                  </a:lnTo>
                  <a:lnTo>
                    <a:pt x="123" y="142"/>
                  </a:lnTo>
                  <a:lnTo>
                    <a:pt x="116" y="147"/>
                  </a:lnTo>
                  <a:lnTo>
                    <a:pt x="107" y="151"/>
                  </a:lnTo>
                  <a:lnTo>
                    <a:pt x="95" y="154"/>
                  </a:lnTo>
                  <a:lnTo>
                    <a:pt x="83" y="156"/>
                  </a:lnTo>
                  <a:lnTo>
                    <a:pt x="70" y="157"/>
                  </a:lnTo>
                  <a:lnTo>
                    <a:pt x="44" y="154"/>
                  </a:lnTo>
                  <a:lnTo>
                    <a:pt x="34" y="151"/>
                  </a:lnTo>
                  <a:lnTo>
                    <a:pt x="23" y="145"/>
                  </a:lnTo>
                  <a:lnTo>
                    <a:pt x="14" y="139"/>
                  </a:lnTo>
                  <a:lnTo>
                    <a:pt x="10" y="135"/>
                  </a:lnTo>
                  <a:lnTo>
                    <a:pt x="7" y="129"/>
                  </a:lnTo>
                  <a:lnTo>
                    <a:pt x="1" y="119"/>
                  </a:lnTo>
                  <a:lnTo>
                    <a:pt x="0" y="105"/>
                  </a:lnTo>
                  <a:lnTo>
                    <a:pt x="39" y="105"/>
                  </a:lnTo>
                  <a:lnTo>
                    <a:pt x="39" y="109"/>
                  </a:lnTo>
                  <a:lnTo>
                    <a:pt x="40" y="113"/>
                  </a:lnTo>
                  <a:lnTo>
                    <a:pt x="42" y="116"/>
                  </a:lnTo>
                  <a:lnTo>
                    <a:pt x="43" y="119"/>
                  </a:lnTo>
                  <a:lnTo>
                    <a:pt x="49" y="124"/>
                  </a:lnTo>
                  <a:lnTo>
                    <a:pt x="53" y="126"/>
                  </a:lnTo>
                  <a:lnTo>
                    <a:pt x="58" y="128"/>
                  </a:lnTo>
                  <a:lnTo>
                    <a:pt x="67" y="130"/>
                  </a:lnTo>
                  <a:lnTo>
                    <a:pt x="74" y="130"/>
                  </a:lnTo>
                  <a:lnTo>
                    <a:pt x="80" y="129"/>
                  </a:lnTo>
                  <a:lnTo>
                    <a:pt x="84" y="128"/>
                  </a:lnTo>
                  <a:lnTo>
                    <a:pt x="88" y="126"/>
                  </a:lnTo>
                  <a:lnTo>
                    <a:pt x="95" y="120"/>
                  </a:lnTo>
                  <a:lnTo>
                    <a:pt x="97" y="111"/>
                  </a:lnTo>
                  <a:lnTo>
                    <a:pt x="97" y="108"/>
                  </a:lnTo>
                  <a:lnTo>
                    <a:pt x="93" y="101"/>
                  </a:lnTo>
                  <a:lnTo>
                    <a:pt x="90" y="99"/>
                  </a:lnTo>
                  <a:lnTo>
                    <a:pt x="85" y="97"/>
                  </a:lnTo>
                  <a:lnTo>
                    <a:pt x="70" y="93"/>
                  </a:lnTo>
                  <a:lnTo>
                    <a:pt x="51" y="88"/>
                  </a:lnTo>
                  <a:lnTo>
                    <a:pt x="42" y="86"/>
                  </a:lnTo>
                  <a:lnTo>
                    <a:pt x="34" y="83"/>
                  </a:lnTo>
                  <a:lnTo>
                    <a:pt x="23" y="79"/>
                  </a:lnTo>
                  <a:lnTo>
                    <a:pt x="14" y="72"/>
                  </a:lnTo>
                  <a:lnTo>
                    <a:pt x="11" y="69"/>
                  </a:lnTo>
                  <a:lnTo>
                    <a:pt x="8" y="65"/>
                  </a:lnTo>
                  <a:lnTo>
                    <a:pt x="6" y="61"/>
                  </a:lnTo>
                  <a:lnTo>
                    <a:pt x="3" y="53"/>
                  </a:lnTo>
                  <a:lnTo>
                    <a:pt x="3" y="49"/>
                  </a:lnTo>
                  <a:lnTo>
                    <a:pt x="4" y="36"/>
                  </a:lnTo>
                  <a:lnTo>
                    <a:pt x="9" y="25"/>
                  </a:lnTo>
                  <a:lnTo>
                    <a:pt x="13" y="20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44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2045"/>
            <p:cNvSpPr>
              <a:spLocks/>
            </p:cNvSpPr>
            <p:nvPr/>
          </p:nvSpPr>
          <p:spPr bwMode="auto">
            <a:xfrm>
              <a:off x="1852" y="2174"/>
              <a:ext cx="187" cy="225"/>
            </a:xfrm>
            <a:custGeom>
              <a:avLst/>
              <a:gdLst>
                <a:gd name="T0" fmla="*/ 0 w 173"/>
                <a:gd name="T1" fmla="*/ 0 h 206"/>
                <a:gd name="T2" fmla="*/ 215 w 173"/>
                <a:gd name="T3" fmla="*/ 0 h 206"/>
                <a:gd name="T4" fmla="*/ 215 w 173"/>
                <a:gd name="T5" fmla="*/ 461 h 206"/>
                <a:gd name="T6" fmla="*/ 603 w 173"/>
                <a:gd name="T7" fmla="*/ 461 h 206"/>
                <a:gd name="T8" fmla="*/ 603 w 173"/>
                <a:gd name="T9" fmla="*/ 0 h 206"/>
                <a:gd name="T10" fmla="*/ 820 w 173"/>
                <a:gd name="T11" fmla="*/ 0 h 206"/>
                <a:gd name="T12" fmla="*/ 820 w 173"/>
                <a:gd name="T13" fmla="*/ 1204 h 206"/>
                <a:gd name="T14" fmla="*/ 603 w 173"/>
                <a:gd name="T15" fmla="*/ 1204 h 206"/>
                <a:gd name="T16" fmla="*/ 603 w 173"/>
                <a:gd name="T17" fmla="*/ 686 h 206"/>
                <a:gd name="T18" fmla="*/ 215 w 173"/>
                <a:gd name="T19" fmla="*/ 686 h 206"/>
                <a:gd name="T20" fmla="*/ 215 w 173"/>
                <a:gd name="T21" fmla="*/ 1204 h 206"/>
                <a:gd name="T22" fmla="*/ 0 w 173"/>
                <a:gd name="T23" fmla="*/ 1204 h 206"/>
                <a:gd name="T24" fmla="*/ 0 w 173"/>
                <a:gd name="T25" fmla="*/ 0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206"/>
                <a:gd name="T41" fmla="*/ 173 w 173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206">
                  <a:moveTo>
                    <a:pt x="0" y="0"/>
                  </a:moveTo>
                  <a:lnTo>
                    <a:pt x="45" y="0"/>
                  </a:lnTo>
                  <a:lnTo>
                    <a:pt x="45" y="79"/>
                  </a:lnTo>
                  <a:lnTo>
                    <a:pt x="128" y="79"/>
                  </a:lnTo>
                  <a:lnTo>
                    <a:pt x="128" y="0"/>
                  </a:lnTo>
                  <a:lnTo>
                    <a:pt x="173" y="0"/>
                  </a:lnTo>
                  <a:lnTo>
                    <a:pt x="173" y="206"/>
                  </a:lnTo>
                  <a:lnTo>
                    <a:pt x="128" y="206"/>
                  </a:lnTo>
                  <a:lnTo>
                    <a:pt x="128" y="118"/>
                  </a:lnTo>
                  <a:lnTo>
                    <a:pt x="45" y="118"/>
                  </a:lnTo>
                  <a:lnTo>
                    <a:pt x="45" y="206"/>
                  </a:lnTo>
                  <a:lnTo>
                    <a:pt x="0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2046"/>
            <p:cNvSpPr>
              <a:spLocks noEditPoints="1"/>
            </p:cNvSpPr>
            <p:nvPr/>
          </p:nvSpPr>
          <p:spPr bwMode="auto">
            <a:xfrm>
              <a:off x="2070" y="2232"/>
              <a:ext cx="157" cy="172"/>
            </a:xfrm>
            <a:custGeom>
              <a:avLst/>
              <a:gdLst>
                <a:gd name="T0" fmla="*/ 475 w 145"/>
                <a:gd name="T1" fmla="*/ 524 h 157"/>
                <a:gd name="T2" fmla="*/ 439 w 145"/>
                <a:gd name="T3" fmla="*/ 528 h 157"/>
                <a:gd name="T4" fmla="*/ 413 w 145"/>
                <a:gd name="T5" fmla="*/ 539 h 157"/>
                <a:gd name="T6" fmla="*/ 393 w 145"/>
                <a:gd name="T7" fmla="*/ 540 h 157"/>
                <a:gd name="T8" fmla="*/ 343 w 145"/>
                <a:gd name="T9" fmla="*/ 541 h 157"/>
                <a:gd name="T10" fmla="*/ 293 w 145"/>
                <a:gd name="T11" fmla="*/ 574 h 157"/>
                <a:gd name="T12" fmla="*/ 251 w 145"/>
                <a:gd name="T13" fmla="*/ 590 h 157"/>
                <a:gd name="T14" fmla="*/ 224 w 145"/>
                <a:gd name="T15" fmla="*/ 601 h 157"/>
                <a:gd name="T16" fmla="*/ 207 w 145"/>
                <a:gd name="T17" fmla="*/ 646 h 157"/>
                <a:gd name="T18" fmla="*/ 198 w 145"/>
                <a:gd name="T19" fmla="*/ 690 h 157"/>
                <a:gd name="T20" fmla="*/ 213 w 145"/>
                <a:gd name="T21" fmla="*/ 755 h 157"/>
                <a:gd name="T22" fmla="*/ 232 w 145"/>
                <a:gd name="T23" fmla="*/ 780 h 157"/>
                <a:gd name="T24" fmla="*/ 285 w 145"/>
                <a:gd name="T25" fmla="*/ 793 h 157"/>
                <a:gd name="T26" fmla="*/ 295 w 145"/>
                <a:gd name="T27" fmla="*/ 809 h 157"/>
                <a:gd name="T28" fmla="*/ 381 w 145"/>
                <a:gd name="T29" fmla="*/ 793 h 157"/>
                <a:gd name="T30" fmla="*/ 439 w 145"/>
                <a:gd name="T31" fmla="*/ 756 h 157"/>
                <a:gd name="T32" fmla="*/ 475 w 145"/>
                <a:gd name="T33" fmla="*/ 693 h 157"/>
                <a:gd name="T34" fmla="*/ 484 w 145"/>
                <a:gd name="T35" fmla="*/ 650 h 157"/>
                <a:gd name="T36" fmla="*/ 366 w 145"/>
                <a:gd name="T37" fmla="*/ 0 h 157"/>
                <a:gd name="T38" fmla="*/ 540 w 145"/>
                <a:gd name="T39" fmla="*/ 4 h 157"/>
                <a:gd name="T40" fmla="*/ 618 w 145"/>
                <a:gd name="T41" fmla="*/ 78 h 157"/>
                <a:gd name="T42" fmla="*/ 662 w 145"/>
                <a:gd name="T43" fmla="*/ 126 h 157"/>
                <a:gd name="T44" fmla="*/ 692 w 145"/>
                <a:gd name="T45" fmla="*/ 261 h 157"/>
                <a:gd name="T46" fmla="*/ 694 w 145"/>
                <a:gd name="T47" fmla="*/ 862 h 157"/>
                <a:gd name="T48" fmla="*/ 708 w 145"/>
                <a:gd name="T49" fmla="*/ 948 h 157"/>
                <a:gd name="T50" fmla="*/ 503 w 145"/>
                <a:gd name="T51" fmla="*/ 934 h 157"/>
                <a:gd name="T52" fmla="*/ 499 w 145"/>
                <a:gd name="T53" fmla="*/ 890 h 157"/>
                <a:gd name="T54" fmla="*/ 439 w 145"/>
                <a:gd name="T55" fmla="*/ 911 h 157"/>
                <a:gd name="T56" fmla="*/ 317 w 145"/>
                <a:gd name="T57" fmla="*/ 971 h 157"/>
                <a:gd name="T58" fmla="*/ 155 w 145"/>
                <a:gd name="T59" fmla="*/ 952 h 157"/>
                <a:gd name="T60" fmla="*/ 89 w 145"/>
                <a:gd name="T61" fmla="*/ 931 h 157"/>
                <a:gd name="T62" fmla="*/ 43 w 145"/>
                <a:gd name="T63" fmla="*/ 865 h 157"/>
                <a:gd name="T64" fmla="*/ 4 w 145"/>
                <a:gd name="T65" fmla="*/ 827 h 157"/>
                <a:gd name="T66" fmla="*/ 0 w 145"/>
                <a:gd name="T67" fmla="*/ 708 h 157"/>
                <a:gd name="T68" fmla="*/ 4 w 145"/>
                <a:gd name="T69" fmla="*/ 575 h 157"/>
                <a:gd name="T70" fmla="*/ 55 w 145"/>
                <a:gd name="T71" fmla="*/ 502 h 157"/>
                <a:gd name="T72" fmla="*/ 123 w 145"/>
                <a:gd name="T73" fmla="*/ 451 h 157"/>
                <a:gd name="T74" fmla="*/ 198 w 145"/>
                <a:gd name="T75" fmla="*/ 436 h 157"/>
                <a:gd name="T76" fmla="*/ 342 w 145"/>
                <a:gd name="T77" fmla="*/ 402 h 157"/>
                <a:gd name="T78" fmla="*/ 416 w 145"/>
                <a:gd name="T79" fmla="*/ 398 h 157"/>
                <a:gd name="T80" fmla="*/ 471 w 145"/>
                <a:gd name="T81" fmla="*/ 348 h 157"/>
                <a:gd name="T82" fmla="*/ 484 w 145"/>
                <a:gd name="T83" fmla="*/ 318 h 157"/>
                <a:gd name="T84" fmla="*/ 475 w 145"/>
                <a:gd name="T85" fmla="*/ 237 h 157"/>
                <a:gd name="T86" fmla="*/ 465 w 145"/>
                <a:gd name="T87" fmla="*/ 197 h 157"/>
                <a:gd name="T88" fmla="*/ 429 w 145"/>
                <a:gd name="T89" fmla="*/ 181 h 157"/>
                <a:gd name="T90" fmla="*/ 363 w 145"/>
                <a:gd name="T91" fmla="*/ 177 h 157"/>
                <a:gd name="T92" fmla="*/ 266 w 145"/>
                <a:gd name="T93" fmla="*/ 197 h 157"/>
                <a:gd name="T94" fmla="*/ 224 w 145"/>
                <a:gd name="T95" fmla="*/ 313 h 157"/>
                <a:gd name="T96" fmla="*/ 6 w 145"/>
                <a:gd name="T97" fmla="*/ 233 h 157"/>
                <a:gd name="T98" fmla="*/ 70 w 145"/>
                <a:gd name="T99" fmla="*/ 135 h 157"/>
                <a:gd name="T100" fmla="*/ 133 w 145"/>
                <a:gd name="T101" fmla="*/ 65 h 157"/>
                <a:gd name="T102" fmla="*/ 250 w 145"/>
                <a:gd name="T103" fmla="*/ 3 h 157"/>
                <a:gd name="T104" fmla="*/ 366 w 145"/>
                <a:gd name="T105" fmla="*/ 0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157"/>
                <a:gd name="T161" fmla="*/ 145 w 145"/>
                <a:gd name="T162" fmla="*/ 157 h 1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157">
                  <a:moveTo>
                    <a:pt x="99" y="81"/>
                  </a:moveTo>
                  <a:lnTo>
                    <a:pt x="97" y="83"/>
                  </a:lnTo>
                  <a:lnTo>
                    <a:pt x="93" y="84"/>
                  </a:lnTo>
                  <a:lnTo>
                    <a:pt x="90" y="85"/>
                  </a:lnTo>
                  <a:lnTo>
                    <a:pt x="87" y="85"/>
                  </a:lnTo>
                  <a:lnTo>
                    <a:pt x="84" y="86"/>
                  </a:lnTo>
                  <a:lnTo>
                    <a:pt x="82" y="86"/>
                  </a:lnTo>
                  <a:lnTo>
                    <a:pt x="79" y="87"/>
                  </a:lnTo>
                  <a:lnTo>
                    <a:pt x="75" y="87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0" y="91"/>
                  </a:lnTo>
                  <a:lnTo>
                    <a:pt x="56" y="92"/>
                  </a:lnTo>
                  <a:lnTo>
                    <a:pt x="52" y="94"/>
                  </a:lnTo>
                  <a:lnTo>
                    <a:pt x="48" y="95"/>
                  </a:lnTo>
                  <a:lnTo>
                    <a:pt x="45" y="98"/>
                  </a:lnTo>
                  <a:lnTo>
                    <a:pt x="43" y="101"/>
                  </a:lnTo>
                  <a:lnTo>
                    <a:pt x="42" y="103"/>
                  </a:lnTo>
                  <a:lnTo>
                    <a:pt x="41" y="107"/>
                  </a:lnTo>
                  <a:lnTo>
                    <a:pt x="41" y="111"/>
                  </a:lnTo>
                  <a:lnTo>
                    <a:pt x="42" y="116"/>
                  </a:lnTo>
                  <a:lnTo>
                    <a:pt x="43" y="121"/>
                  </a:lnTo>
                  <a:lnTo>
                    <a:pt x="45" y="124"/>
                  </a:lnTo>
                  <a:lnTo>
                    <a:pt x="48" y="126"/>
                  </a:lnTo>
                  <a:lnTo>
                    <a:pt x="53" y="128"/>
                  </a:lnTo>
                  <a:lnTo>
                    <a:pt x="57" y="129"/>
                  </a:lnTo>
                  <a:lnTo>
                    <a:pt x="59" y="129"/>
                  </a:lnTo>
                  <a:lnTo>
                    <a:pt x="61" y="130"/>
                  </a:lnTo>
                  <a:lnTo>
                    <a:pt x="67" y="130"/>
                  </a:lnTo>
                  <a:lnTo>
                    <a:pt x="78" y="129"/>
                  </a:lnTo>
                  <a:lnTo>
                    <a:pt x="85" y="126"/>
                  </a:lnTo>
                  <a:lnTo>
                    <a:pt x="90" y="122"/>
                  </a:lnTo>
                  <a:lnTo>
                    <a:pt x="95" y="116"/>
                  </a:lnTo>
                  <a:lnTo>
                    <a:pt x="97" y="112"/>
                  </a:lnTo>
                  <a:lnTo>
                    <a:pt x="98" y="109"/>
                  </a:lnTo>
                  <a:lnTo>
                    <a:pt x="99" y="105"/>
                  </a:lnTo>
                  <a:lnTo>
                    <a:pt x="99" y="81"/>
                  </a:lnTo>
                  <a:close/>
                  <a:moveTo>
                    <a:pt x="74" y="0"/>
                  </a:moveTo>
                  <a:lnTo>
                    <a:pt x="98" y="2"/>
                  </a:lnTo>
                  <a:lnTo>
                    <a:pt x="109" y="4"/>
                  </a:lnTo>
                  <a:lnTo>
                    <a:pt x="118" y="9"/>
                  </a:lnTo>
                  <a:lnTo>
                    <a:pt x="127" y="13"/>
                  </a:lnTo>
                  <a:lnTo>
                    <a:pt x="131" y="16"/>
                  </a:lnTo>
                  <a:lnTo>
                    <a:pt x="135" y="21"/>
                  </a:lnTo>
                  <a:lnTo>
                    <a:pt x="139" y="30"/>
                  </a:lnTo>
                  <a:lnTo>
                    <a:pt x="140" y="43"/>
                  </a:lnTo>
                  <a:lnTo>
                    <a:pt x="140" y="130"/>
                  </a:lnTo>
                  <a:lnTo>
                    <a:pt x="141" y="139"/>
                  </a:lnTo>
                  <a:lnTo>
                    <a:pt x="143" y="150"/>
                  </a:lnTo>
                  <a:lnTo>
                    <a:pt x="145" y="153"/>
                  </a:lnTo>
                  <a:lnTo>
                    <a:pt x="103" y="153"/>
                  </a:lnTo>
                  <a:lnTo>
                    <a:pt x="102" y="150"/>
                  </a:lnTo>
                  <a:lnTo>
                    <a:pt x="102" y="147"/>
                  </a:lnTo>
                  <a:lnTo>
                    <a:pt x="101" y="143"/>
                  </a:lnTo>
                  <a:lnTo>
                    <a:pt x="101" y="139"/>
                  </a:lnTo>
                  <a:lnTo>
                    <a:pt x="90" y="148"/>
                  </a:lnTo>
                  <a:lnTo>
                    <a:pt x="78" y="153"/>
                  </a:lnTo>
                  <a:lnTo>
                    <a:pt x="65" y="156"/>
                  </a:lnTo>
                  <a:lnTo>
                    <a:pt x="51" y="157"/>
                  </a:lnTo>
                  <a:lnTo>
                    <a:pt x="31" y="154"/>
                  </a:lnTo>
                  <a:lnTo>
                    <a:pt x="27" y="153"/>
                  </a:lnTo>
                  <a:lnTo>
                    <a:pt x="18" y="149"/>
                  </a:lnTo>
                  <a:lnTo>
                    <a:pt x="15" y="147"/>
                  </a:lnTo>
                  <a:lnTo>
                    <a:pt x="9" y="140"/>
                  </a:lnTo>
                  <a:lnTo>
                    <a:pt x="6" y="137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1" y="101"/>
                  </a:lnTo>
                  <a:lnTo>
                    <a:pt x="4" y="92"/>
                  </a:lnTo>
                  <a:lnTo>
                    <a:pt x="8" y="86"/>
                  </a:lnTo>
                  <a:lnTo>
                    <a:pt x="12" y="82"/>
                  </a:lnTo>
                  <a:lnTo>
                    <a:pt x="20" y="75"/>
                  </a:lnTo>
                  <a:lnTo>
                    <a:pt x="26" y="73"/>
                  </a:lnTo>
                  <a:lnTo>
                    <a:pt x="32" y="71"/>
                  </a:lnTo>
                  <a:lnTo>
                    <a:pt x="41" y="69"/>
                  </a:lnTo>
                  <a:lnTo>
                    <a:pt x="51" y="68"/>
                  </a:lnTo>
                  <a:lnTo>
                    <a:pt x="69" y="65"/>
                  </a:lnTo>
                  <a:lnTo>
                    <a:pt x="76" y="64"/>
                  </a:lnTo>
                  <a:lnTo>
                    <a:pt x="85" y="63"/>
                  </a:lnTo>
                  <a:lnTo>
                    <a:pt x="89" y="61"/>
                  </a:lnTo>
                  <a:lnTo>
                    <a:pt x="96" y="57"/>
                  </a:lnTo>
                  <a:lnTo>
                    <a:pt x="98" y="55"/>
                  </a:lnTo>
                  <a:lnTo>
                    <a:pt x="99" y="52"/>
                  </a:lnTo>
                  <a:lnTo>
                    <a:pt x="99" y="42"/>
                  </a:lnTo>
                  <a:lnTo>
                    <a:pt x="97" y="38"/>
                  </a:lnTo>
                  <a:lnTo>
                    <a:pt x="96" y="35"/>
                  </a:lnTo>
                  <a:lnTo>
                    <a:pt x="94" y="32"/>
                  </a:lnTo>
                  <a:lnTo>
                    <a:pt x="92" y="31"/>
                  </a:lnTo>
                  <a:lnTo>
                    <a:pt x="87" y="30"/>
                  </a:lnTo>
                  <a:lnTo>
                    <a:pt x="83" y="28"/>
                  </a:lnTo>
                  <a:lnTo>
                    <a:pt x="73" y="28"/>
                  </a:lnTo>
                  <a:lnTo>
                    <a:pt x="61" y="29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5" y="51"/>
                  </a:lnTo>
                  <a:lnTo>
                    <a:pt x="4" y="51"/>
                  </a:lnTo>
                  <a:lnTo>
                    <a:pt x="6" y="37"/>
                  </a:lnTo>
                  <a:lnTo>
                    <a:pt x="12" y="26"/>
                  </a:lnTo>
                  <a:lnTo>
                    <a:pt x="15" y="22"/>
                  </a:lnTo>
                  <a:lnTo>
                    <a:pt x="19" y="17"/>
                  </a:lnTo>
                  <a:lnTo>
                    <a:pt x="28" y="11"/>
                  </a:lnTo>
                  <a:lnTo>
                    <a:pt x="39" y="7"/>
                  </a:lnTo>
                  <a:lnTo>
                    <a:pt x="51" y="3"/>
                  </a:lnTo>
                  <a:lnTo>
                    <a:pt x="62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2047"/>
            <p:cNvSpPr>
              <a:spLocks noEditPoints="1"/>
            </p:cNvSpPr>
            <p:nvPr/>
          </p:nvSpPr>
          <p:spPr bwMode="auto">
            <a:xfrm>
              <a:off x="2256" y="2232"/>
              <a:ext cx="164" cy="225"/>
            </a:xfrm>
            <a:custGeom>
              <a:avLst/>
              <a:gdLst>
                <a:gd name="T0" fmla="*/ 318 w 151"/>
                <a:gd name="T1" fmla="*/ 196 h 206"/>
                <a:gd name="T2" fmla="*/ 252 w 151"/>
                <a:gd name="T3" fmla="*/ 256 h 206"/>
                <a:gd name="T4" fmla="*/ 232 w 151"/>
                <a:gd name="T5" fmla="*/ 296 h 206"/>
                <a:gd name="T6" fmla="*/ 214 w 151"/>
                <a:gd name="T7" fmla="*/ 365 h 206"/>
                <a:gd name="T8" fmla="*/ 209 w 151"/>
                <a:gd name="T9" fmla="*/ 521 h 206"/>
                <a:gd name="T10" fmla="*/ 224 w 151"/>
                <a:gd name="T11" fmla="*/ 591 h 206"/>
                <a:gd name="T12" fmla="*/ 248 w 151"/>
                <a:gd name="T13" fmla="*/ 650 h 206"/>
                <a:gd name="T14" fmla="*/ 291 w 151"/>
                <a:gd name="T15" fmla="*/ 706 h 206"/>
                <a:gd name="T16" fmla="*/ 324 w 151"/>
                <a:gd name="T17" fmla="*/ 739 h 206"/>
                <a:gd name="T18" fmla="*/ 398 w 151"/>
                <a:gd name="T19" fmla="*/ 741 h 206"/>
                <a:gd name="T20" fmla="*/ 479 w 151"/>
                <a:gd name="T21" fmla="*/ 717 h 206"/>
                <a:gd name="T22" fmla="*/ 520 w 151"/>
                <a:gd name="T23" fmla="*/ 678 h 206"/>
                <a:gd name="T24" fmla="*/ 556 w 151"/>
                <a:gd name="T25" fmla="*/ 628 h 206"/>
                <a:gd name="T26" fmla="*/ 565 w 151"/>
                <a:gd name="T27" fmla="*/ 570 h 206"/>
                <a:gd name="T28" fmla="*/ 566 w 151"/>
                <a:gd name="T29" fmla="*/ 404 h 206"/>
                <a:gd name="T30" fmla="*/ 538 w 151"/>
                <a:gd name="T31" fmla="*/ 271 h 206"/>
                <a:gd name="T32" fmla="*/ 510 w 151"/>
                <a:gd name="T33" fmla="*/ 235 h 206"/>
                <a:gd name="T34" fmla="*/ 407 w 151"/>
                <a:gd name="T35" fmla="*/ 180 h 206"/>
                <a:gd name="T36" fmla="*/ 434 w 151"/>
                <a:gd name="T37" fmla="*/ 0 h 206"/>
                <a:gd name="T38" fmla="*/ 602 w 151"/>
                <a:gd name="T39" fmla="*/ 42 h 206"/>
                <a:gd name="T40" fmla="*/ 710 w 151"/>
                <a:gd name="T41" fmla="*/ 146 h 206"/>
                <a:gd name="T42" fmla="*/ 773 w 151"/>
                <a:gd name="T43" fmla="*/ 296 h 206"/>
                <a:gd name="T44" fmla="*/ 786 w 151"/>
                <a:gd name="T45" fmla="*/ 476 h 206"/>
                <a:gd name="T46" fmla="*/ 773 w 151"/>
                <a:gd name="T47" fmla="*/ 635 h 206"/>
                <a:gd name="T48" fmla="*/ 710 w 151"/>
                <a:gd name="T49" fmla="*/ 783 h 206"/>
                <a:gd name="T50" fmla="*/ 602 w 151"/>
                <a:gd name="T51" fmla="*/ 884 h 206"/>
                <a:gd name="T52" fmla="*/ 442 w 151"/>
                <a:gd name="T53" fmla="*/ 920 h 206"/>
                <a:gd name="T54" fmla="*/ 317 w 151"/>
                <a:gd name="T55" fmla="*/ 884 h 206"/>
                <a:gd name="T56" fmla="*/ 214 w 151"/>
                <a:gd name="T57" fmla="*/ 788 h 206"/>
                <a:gd name="T58" fmla="*/ 0 w 151"/>
                <a:gd name="T59" fmla="*/ 1204 h 206"/>
                <a:gd name="T60" fmla="*/ 206 w 151"/>
                <a:gd name="T61" fmla="*/ 4 h 206"/>
                <a:gd name="T62" fmla="*/ 248 w 151"/>
                <a:gd name="T63" fmla="*/ 72 h 206"/>
                <a:gd name="T64" fmla="*/ 368 w 151"/>
                <a:gd name="T65" fmla="*/ 1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1"/>
                <a:gd name="T100" fmla="*/ 0 h 206"/>
                <a:gd name="T101" fmla="*/ 151 w 151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1" h="206">
                  <a:moveTo>
                    <a:pt x="70" y="31"/>
                  </a:moveTo>
                  <a:lnTo>
                    <a:pt x="62" y="33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7" y="46"/>
                  </a:lnTo>
                  <a:lnTo>
                    <a:pt x="45" y="50"/>
                  </a:lnTo>
                  <a:lnTo>
                    <a:pt x="43" y="53"/>
                  </a:lnTo>
                  <a:lnTo>
                    <a:pt x="41" y="61"/>
                  </a:lnTo>
                  <a:lnTo>
                    <a:pt x="39" y="79"/>
                  </a:lnTo>
                  <a:lnTo>
                    <a:pt x="40" y="88"/>
                  </a:lnTo>
                  <a:lnTo>
                    <a:pt x="41" y="97"/>
                  </a:lnTo>
                  <a:lnTo>
                    <a:pt x="42" y="102"/>
                  </a:lnTo>
                  <a:lnTo>
                    <a:pt x="44" y="108"/>
                  </a:lnTo>
                  <a:lnTo>
                    <a:pt x="48" y="112"/>
                  </a:lnTo>
                  <a:lnTo>
                    <a:pt x="50" y="115"/>
                  </a:lnTo>
                  <a:lnTo>
                    <a:pt x="55" y="121"/>
                  </a:lnTo>
                  <a:lnTo>
                    <a:pt x="58" y="123"/>
                  </a:lnTo>
                  <a:lnTo>
                    <a:pt x="63" y="125"/>
                  </a:lnTo>
                  <a:lnTo>
                    <a:pt x="68" y="126"/>
                  </a:lnTo>
                  <a:lnTo>
                    <a:pt x="75" y="126"/>
                  </a:lnTo>
                  <a:lnTo>
                    <a:pt x="84" y="125"/>
                  </a:lnTo>
                  <a:lnTo>
                    <a:pt x="92" y="123"/>
                  </a:lnTo>
                  <a:lnTo>
                    <a:pt x="95" y="121"/>
                  </a:lnTo>
                  <a:lnTo>
                    <a:pt x="100" y="115"/>
                  </a:lnTo>
                  <a:lnTo>
                    <a:pt x="103" y="112"/>
                  </a:lnTo>
                  <a:lnTo>
                    <a:pt x="106" y="108"/>
                  </a:lnTo>
                  <a:lnTo>
                    <a:pt x="108" y="102"/>
                  </a:lnTo>
                  <a:lnTo>
                    <a:pt x="109" y="97"/>
                  </a:lnTo>
                  <a:lnTo>
                    <a:pt x="110" y="88"/>
                  </a:lnTo>
                  <a:lnTo>
                    <a:pt x="110" y="70"/>
                  </a:lnTo>
                  <a:lnTo>
                    <a:pt x="109" y="61"/>
                  </a:lnTo>
                  <a:lnTo>
                    <a:pt x="103" y="46"/>
                  </a:lnTo>
                  <a:lnTo>
                    <a:pt x="100" y="43"/>
                  </a:lnTo>
                  <a:lnTo>
                    <a:pt x="97" y="40"/>
                  </a:lnTo>
                  <a:lnTo>
                    <a:pt x="87" y="33"/>
                  </a:lnTo>
                  <a:lnTo>
                    <a:pt x="79" y="31"/>
                  </a:lnTo>
                  <a:lnTo>
                    <a:pt x="70" y="31"/>
                  </a:lnTo>
                  <a:close/>
                  <a:moveTo>
                    <a:pt x="83" y="0"/>
                  </a:moveTo>
                  <a:lnTo>
                    <a:pt x="100" y="2"/>
                  </a:lnTo>
                  <a:lnTo>
                    <a:pt x="114" y="7"/>
                  </a:lnTo>
                  <a:lnTo>
                    <a:pt x="125" y="14"/>
                  </a:lnTo>
                  <a:lnTo>
                    <a:pt x="135" y="25"/>
                  </a:lnTo>
                  <a:lnTo>
                    <a:pt x="142" y="36"/>
                  </a:lnTo>
                  <a:lnTo>
                    <a:pt x="148" y="50"/>
                  </a:lnTo>
                  <a:lnTo>
                    <a:pt x="150" y="65"/>
                  </a:lnTo>
                  <a:lnTo>
                    <a:pt x="151" y="80"/>
                  </a:lnTo>
                  <a:lnTo>
                    <a:pt x="150" y="95"/>
                  </a:lnTo>
                  <a:lnTo>
                    <a:pt x="148" y="109"/>
                  </a:lnTo>
                  <a:lnTo>
                    <a:pt x="142" y="122"/>
                  </a:lnTo>
                  <a:lnTo>
                    <a:pt x="135" y="134"/>
                  </a:lnTo>
                  <a:lnTo>
                    <a:pt x="126" y="143"/>
                  </a:lnTo>
                  <a:lnTo>
                    <a:pt x="114" y="151"/>
                  </a:lnTo>
                  <a:lnTo>
                    <a:pt x="101" y="156"/>
                  </a:lnTo>
                  <a:lnTo>
                    <a:pt x="86" y="157"/>
                  </a:lnTo>
                  <a:lnTo>
                    <a:pt x="72" y="156"/>
                  </a:lnTo>
                  <a:lnTo>
                    <a:pt x="61" y="151"/>
                  </a:lnTo>
                  <a:lnTo>
                    <a:pt x="50" y="144"/>
                  </a:lnTo>
                  <a:lnTo>
                    <a:pt x="41" y="135"/>
                  </a:lnTo>
                  <a:lnTo>
                    <a:pt x="41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9" y="4"/>
                  </a:lnTo>
                  <a:lnTo>
                    <a:pt x="39" y="23"/>
                  </a:lnTo>
                  <a:lnTo>
                    <a:pt x="48" y="13"/>
                  </a:lnTo>
                  <a:lnTo>
                    <a:pt x="58" y="6"/>
                  </a:lnTo>
                  <a:lnTo>
                    <a:pt x="70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2048"/>
            <p:cNvSpPr>
              <a:spLocks noEditPoints="1"/>
            </p:cNvSpPr>
            <p:nvPr/>
          </p:nvSpPr>
          <p:spPr bwMode="auto">
            <a:xfrm>
              <a:off x="2447" y="2232"/>
              <a:ext cx="163" cy="225"/>
            </a:xfrm>
            <a:custGeom>
              <a:avLst/>
              <a:gdLst>
                <a:gd name="T0" fmla="*/ 345 w 151"/>
                <a:gd name="T1" fmla="*/ 180 h 206"/>
                <a:gd name="T2" fmla="*/ 302 w 151"/>
                <a:gd name="T3" fmla="*/ 190 h 206"/>
                <a:gd name="T4" fmla="*/ 272 w 151"/>
                <a:gd name="T5" fmla="*/ 214 h 206"/>
                <a:gd name="T6" fmla="*/ 234 w 151"/>
                <a:gd name="T7" fmla="*/ 235 h 206"/>
                <a:gd name="T8" fmla="*/ 200 w 151"/>
                <a:gd name="T9" fmla="*/ 309 h 206"/>
                <a:gd name="T10" fmla="*/ 186 w 151"/>
                <a:gd name="T11" fmla="*/ 365 h 206"/>
                <a:gd name="T12" fmla="*/ 185 w 151"/>
                <a:gd name="T13" fmla="*/ 404 h 206"/>
                <a:gd name="T14" fmla="*/ 185 w 151"/>
                <a:gd name="T15" fmla="*/ 521 h 206"/>
                <a:gd name="T16" fmla="*/ 194 w 151"/>
                <a:gd name="T17" fmla="*/ 570 h 206"/>
                <a:gd name="T18" fmla="*/ 201 w 151"/>
                <a:gd name="T19" fmla="*/ 621 h 206"/>
                <a:gd name="T20" fmla="*/ 217 w 151"/>
                <a:gd name="T21" fmla="*/ 650 h 206"/>
                <a:gd name="T22" fmla="*/ 272 w 151"/>
                <a:gd name="T23" fmla="*/ 717 h 206"/>
                <a:gd name="T24" fmla="*/ 303 w 151"/>
                <a:gd name="T25" fmla="*/ 739 h 206"/>
                <a:gd name="T26" fmla="*/ 345 w 151"/>
                <a:gd name="T27" fmla="*/ 741 h 206"/>
                <a:gd name="T28" fmla="*/ 385 w 151"/>
                <a:gd name="T29" fmla="*/ 739 h 206"/>
                <a:gd name="T30" fmla="*/ 430 w 151"/>
                <a:gd name="T31" fmla="*/ 717 h 206"/>
                <a:gd name="T32" fmla="*/ 477 w 151"/>
                <a:gd name="T33" fmla="*/ 650 h 206"/>
                <a:gd name="T34" fmla="*/ 485 w 151"/>
                <a:gd name="T35" fmla="*/ 621 h 206"/>
                <a:gd name="T36" fmla="*/ 502 w 151"/>
                <a:gd name="T37" fmla="*/ 570 h 206"/>
                <a:gd name="T38" fmla="*/ 505 w 151"/>
                <a:gd name="T39" fmla="*/ 521 h 206"/>
                <a:gd name="T40" fmla="*/ 515 w 151"/>
                <a:gd name="T41" fmla="*/ 461 h 206"/>
                <a:gd name="T42" fmla="*/ 502 w 151"/>
                <a:gd name="T43" fmla="*/ 365 h 206"/>
                <a:gd name="T44" fmla="*/ 501 w 151"/>
                <a:gd name="T45" fmla="*/ 334 h 206"/>
                <a:gd name="T46" fmla="*/ 479 w 151"/>
                <a:gd name="T47" fmla="*/ 306 h 206"/>
                <a:gd name="T48" fmla="*/ 472 w 151"/>
                <a:gd name="T49" fmla="*/ 271 h 206"/>
                <a:gd name="T50" fmla="*/ 449 w 151"/>
                <a:gd name="T51" fmla="*/ 235 h 206"/>
                <a:gd name="T52" fmla="*/ 409 w 151"/>
                <a:gd name="T53" fmla="*/ 196 h 206"/>
                <a:gd name="T54" fmla="*/ 369 w 151"/>
                <a:gd name="T55" fmla="*/ 180 h 206"/>
                <a:gd name="T56" fmla="*/ 345 w 151"/>
                <a:gd name="T57" fmla="*/ 180 h 206"/>
                <a:gd name="T58" fmla="*/ 385 w 151"/>
                <a:gd name="T59" fmla="*/ 0 h 206"/>
                <a:gd name="T60" fmla="*/ 465 w 151"/>
                <a:gd name="T61" fmla="*/ 2 h 206"/>
                <a:gd name="T62" fmla="*/ 524 w 151"/>
                <a:gd name="T63" fmla="*/ 42 h 206"/>
                <a:gd name="T64" fmla="*/ 585 w 151"/>
                <a:gd name="T65" fmla="*/ 79 h 206"/>
                <a:gd name="T66" fmla="*/ 630 w 151"/>
                <a:gd name="T67" fmla="*/ 146 h 206"/>
                <a:gd name="T68" fmla="*/ 653 w 151"/>
                <a:gd name="T69" fmla="*/ 214 h 206"/>
                <a:gd name="T70" fmla="*/ 681 w 151"/>
                <a:gd name="T71" fmla="*/ 296 h 206"/>
                <a:gd name="T72" fmla="*/ 694 w 151"/>
                <a:gd name="T73" fmla="*/ 380 h 206"/>
                <a:gd name="T74" fmla="*/ 699 w 151"/>
                <a:gd name="T75" fmla="*/ 476 h 206"/>
                <a:gd name="T76" fmla="*/ 694 w 151"/>
                <a:gd name="T77" fmla="*/ 568 h 206"/>
                <a:gd name="T78" fmla="*/ 681 w 151"/>
                <a:gd name="T79" fmla="*/ 635 h 206"/>
                <a:gd name="T80" fmla="*/ 653 w 151"/>
                <a:gd name="T81" fmla="*/ 710 h 206"/>
                <a:gd name="T82" fmla="*/ 630 w 151"/>
                <a:gd name="T83" fmla="*/ 783 h 206"/>
                <a:gd name="T84" fmla="*/ 585 w 151"/>
                <a:gd name="T85" fmla="*/ 831 h 206"/>
                <a:gd name="T86" fmla="*/ 532 w 151"/>
                <a:gd name="T87" fmla="*/ 884 h 206"/>
                <a:gd name="T88" fmla="*/ 468 w 151"/>
                <a:gd name="T89" fmla="*/ 908 h 206"/>
                <a:gd name="T90" fmla="*/ 399 w 151"/>
                <a:gd name="T91" fmla="*/ 920 h 206"/>
                <a:gd name="T92" fmla="*/ 342 w 151"/>
                <a:gd name="T93" fmla="*/ 908 h 206"/>
                <a:gd name="T94" fmla="*/ 280 w 151"/>
                <a:gd name="T95" fmla="*/ 884 h 206"/>
                <a:gd name="T96" fmla="*/ 226 w 151"/>
                <a:gd name="T97" fmla="*/ 842 h 206"/>
                <a:gd name="T98" fmla="*/ 194 w 151"/>
                <a:gd name="T99" fmla="*/ 788 h 206"/>
                <a:gd name="T100" fmla="*/ 186 w 151"/>
                <a:gd name="T101" fmla="*/ 788 h 206"/>
                <a:gd name="T102" fmla="*/ 186 w 151"/>
                <a:gd name="T103" fmla="*/ 1204 h 206"/>
                <a:gd name="T104" fmla="*/ 0 w 151"/>
                <a:gd name="T105" fmla="*/ 1204 h 206"/>
                <a:gd name="T106" fmla="*/ 0 w 151"/>
                <a:gd name="T107" fmla="*/ 4 h 206"/>
                <a:gd name="T108" fmla="*/ 172 w 151"/>
                <a:gd name="T109" fmla="*/ 4 h 206"/>
                <a:gd name="T110" fmla="*/ 172 w 151"/>
                <a:gd name="T111" fmla="*/ 134 h 206"/>
                <a:gd name="T112" fmla="*/ 185 w 151"/>
                <a:gd name="T113" fmla="*/ 134 h 206"/>
                <a:gd name="T114" fmla="*/ 217 w 151"/>
                <a:gd name="T115" fmla="*/ 72 h 206"/>
                <a:gd name="T116" fmla="*/ 272 w 151"/>
                <a:gd name="T117" fmla="*/ 38 h 206"/>
                <a:gd name="T118" fmla="*/ 327 w 151"/>
                <a:gd name="T119" fmla="*/ 1 h 206"/>
                <a:gd name="T120" fmla="*/ 385 w 151"/>
                <a:gd name="T121" fmla="*/ 0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"/>
                <a:gd name="T184" fmla="*/ 0 h 206"/>
                <a:gd name="T185" fmla="*/ 151 w 151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" h="206">
                  <a:moveTo>
                    <a:pt x="75" y="31"/>
                  </a:moveTo>
                  <a:lnTo>
                    <a:pt x="65" y="32"/>
                  </a:lnTo>
                  <a:lnTo>
                    <a:pt x="58" y="36"/>
                  </a:lnTo>
                  <a:lnTo>
                    <a:pt x="51" y="40"/>
                  </a:lnTo>
                  <a:lnTo>
                    <a:pt x="43" y="53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0" y="88"/>
                  </a:lnTo>
                  <a:lnTo>
                    <a:pt x="42" y="97"/>
                  </a:lnTo>
                  <a:lnTo>
                    <a:pt x="44" y="105"/>
                  </a:lnTo>
                  <a:lnTo>
                    <a:pt x="47" y="112"/>
                  </a:lnTo>
                  <a:lnTo>
                    <a:pt x="58" y="123"/>
                  </a:lnTo>
                  <a:lnTo>
                    <a:pt x="66" y="125"/>
                  </a:lnTo>
                  <a:lnTo>
                    <a:pt x="75" y="126"/>
                  </a:lnTo>
                  <a:lnTo>
                    <a:pt x="84" y="125"/>
                  </a:lnTo>
                  <a:lnTo>
                    <a:pt x="92" y="123"/>
                  </a:lnTo>
                  <a:lnTo>
                    <a:pt x="103" y="112"/>
                  </a:lnTo>
                  <a:lnTo>
                    <a:pt x="106" y="105"/>
                  </a:lnTo>
                  <a:lnTo>
                    <a:pt x="108" y="97"/>
                  </a:lnTo>
                  <a:lnTo>
                    <a:pt x="109" y="88"/>
                  </a:lnTo>
                  <a:lnTo>
                    <a:pt x="111" y="79"/>
                  </a:lnTo>
                  <a:lnTo>
                    <a:pt x="108" y="61"/>
                  </a:lnTo>
                  <a:lnTo>
                    <a:pt x="107" y="56"/>
                  </a:lnTo>
                  <a:lnTo>
                    <a:pt x="105" y="51"/>
                  </a:lnTo>
                  <a:lnTo>
                    <a:pt x="102" y="46"/>
                  </a:lnTo>
                  <a:lnTo>
                    <a:pt x="98" y="40"/>
                  </a:lnTo>
                  <a:lnTo>
                    <a:pt x="88" y="33"/>
                  </a:lnTo>
                  <a:lnTo>
                    <a:pt x="79" y="31"/>
                  </a:lnTo>
                  <a:lnTo>
                    <a:pt x="75" y="31"/>
                  </a:lnTo>
                  <a:close/>
                  <a:moveTo>
                    <a:pt x="84" y="0"/>
                  </a:moveTo>
                  <a:lnTo>
                    <a:pt x="100" y="2"/>
                  </a:lnTo>
                  <a:lnTo>
                    <a:pt x="114" y="7"/>
                  </a:lnTo>
                  <a:lnTo>
                    <a:pt x="126" y="14"/>
                  </a:lnTo>
                  <a:lnTo>
                    <a:pt x="135" y="25"/>
                  </a:lnTo>
                  <a:lnTo>
                    <a:pt x="143" y="36"/>
                  </a:lnTo>
                  <a:lnTo>
                    <a:pt x="147" y="50"/>
                  </a:lnTo>
                  <a:lnTo>
                    <a:pt x="150" y="65"/>
                  </a:lnTo>
                  <a:lnTo>
                    <a:pt x="151" y="80"/>
                  </a:lnTo>
                  <a:lnTo>
                    <a:pt x="150" y="95"/>
                  </a:lnTo>
                  <a:lnTo>
                    <a:pt x="147" y="109"/>
                  </a:lnTo>
                  <a:lnTo>
                    <a:pt x="143" y="122"/>
                  </a:lnTo>
                  <a:lnTo>
                    <a:pt x="135" y="134"/>
                  </a:lnTo>
                  <a:lnTo>
                    <a:pt x="126" y="143"/>
                  </a:lnTo>
                  <a:lnTo>
                    <a:pt x="115" y="151"/>
                  </a:lnTo>
                  <a:lnTo>
                    <a:pt x="101" y="156"/>
                  </a:lnTo>
                  <a:lnTo>
                    <a:pt x="86" y="157"/>
                  </a:lnTo>
                  <a:lnTo>
                    <a:pt x="73" y="156"/>
                  </a:lnTo>
                  <a:lnTo>
                    <a:pt x="60" y="151"/>
                  </a:lnTo>
                  <a:lnTo>
                    <a:pt x="49" y="144"/>
                  </a:lnTo>
                  <a:lnTo>
                    <a:pt x="42" y="135"/>
                  </a:lnTo>
                  <a:lnTo>
                    <a:pt x="41" y="135"/>
                  </a:lnTo>
                  <a:lnTo>
                    <a:pt x="41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7" y="13"/>
                  </a:lnTo>
                  <a:lnTo>
                    <a:pt x="58" y="6"/>
                  </a:lnTo>
                  <a:lnTo>
                    <a:pt x="71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2049"/>
            <p:cNvSpPr>
              <a:spLocks noEditPoints="1"/>
            </p:cNvSpPr>
            <p:nvPr/>
          </p:nvSpPr>
          <p:spPr bwMode="auto">
            <a:xfrm>
              <a:off x="2629" y="2232"/>
              <a:ext cx="160" cy="172"/>
            </a:xfrm>
            <a:custGeom>
              <a:avLst/>
              <a:gdLst>
                <a:gd name="T0" fmla="*/ 323 w 148"/>
                <a:gd name="T1" fmla="*/ 194 h 157"/>
                <a:gd name="T2" fmla="*/ 293 w 148"/>
                <a:gd name="T3" fmla="*/ 197 h 157"/>
                <a:gd name="T4" fmla="*/ 256 w 148"/>
                <a:gd name="T5" fmla="*/ 233 h 157"/>
                <a:gd name="T6" fmla="*/ 237 w 148"/>
                <a:gd name="T7" fmla="*/ 238 h 157"/>
                <a:gd name="T8" fmla="*/ 231 w 148"/>
                <a:gd name="T9" fmla="*/ 260 h 157"/>
                <a:gd name="T10" fmla="*/ 219 w 148"/>
                <a:gd name="T11" fmla="*/ 277 h 157"/>
                <a:gd name="T12" fmla="*/ 214 w 148"/>
                <a:gd name="T13" fmla="*/ 313 h 157"/>
                <a:gd name="T14" fmla="*/ 203 w 148"/>
                <a:gd name="T15" fmla="*/ 332 h 157"/>
                <a:gd name="T16" fmla="*/ 199 w 148"/>
                <a:gd name="T17" fmla="*/ 364 h 157"/>
                <a:gd name="T18" fmla="*/ 198 w 148"/>
                <a:gd name="T19" fmla="*/ 398 h 157"/>
                <a:gd name="T20" fmla="*/ 510 w 148"/>
                <a:gd name="T21" fmla="*/ 398 h 157"/>
                <a:gd name="T22" fmla="*/ 488 w 148"/>
                <a:gd name="T23" fmla="*/ 306 h 157"/>
                <a:gd name="T24" fmla="*/ 467 w 148"/>
                <a:gd name="T25" fmla="*/ 238 h 157"/>
                <a:gd name="T26" fmla="*/ 434 w 148"/>
                <a:gd name="T27" fmla="*/ 216 h 157"/>
                <a:gd name="T28" fmla="*/ 401 w 148"/>
                <a:gd name="T29" fmla="*/ 197 h 157"/>
                <a:gd name="T30" fmla="*/ 349 w 148"/>
                <a:gd name="T31" fmla="*/ 194 h 157"/>
                <a:gd name="T32" fmla="*/ 323 w 148"/>
                <a:gd name="T33" fmla="*/ 194 h 157"/>
                <a:gd name="T34" fmla="*/ 361 w 148"/>
                <a:gd name="T35" fmla="*/ 0 h 157"/>
                <a:gd name="T36" fmla="*/ 417 w 148"/>
                <a:gd name="T37" fmla="*/ 1 h 157"/>
                <a:gd name="T38" fmla="*/ 472 w 148"/>
                <a:gd name="T39" fmla="*/ 3 h 157"/>
                <a:gd name="T40" fmla="*/ 512 w 148"/>
                <a:gd name="T41" fmla="*/ 49 h 157"/>
                <a:gd name="T42" fmla="*/ 576 w 148"/>
                <a:gd name="T43" fmla="*/ 102 h 157"/>
                <a:gd name="T44" fmla="*/ 637 w 148"/>
                <a:gd name="T45" fmla="*/ 165 h 157"/>
                <a:gd name="T46" fmla="*/ 662 w 148"/>
                <a:gd name="T47" fmla="*/ 255 h 157"/>
                <a:gd name="T48" fmla="*/ 692 w 148"/>
                <a:gd name="T49" fmla="*/ 342 h 157"/>
                <a:gd name="T50" fmla="*/ 703 w 148"/>
                <a:gd name="T51" fmla="*/ 450 h 157"/>
                <a:gd name="T52" fmla="*/ 703 w 148"/>
                <a:gd name="T53" fmla="*/ 541 h 157"/>
                <a:gd name="T54" fmla="*/ 198 w 148"/>
                <a:gd name="T55" fmla="*/ 541 h 157"/>
                <a:gd name="T56" fmla="*/ 199 w 148"/>
                <a:gd name="T57" fmla="*/ 630 h 157"/>
                <a:gd name="T58" fmla="*/ 215 w 148"/>
                <a:gd name="T59" fmla="*/ 690 h 157"/>
                <a:gd name="T60" fmla="*/ 237 w 148"/>
                <a:gd name="T61" fmla="*/ 721 h 157"/>
                <a:gd name="T62" fmla="*/ 277 w 148"/>
                <a:gd name="T63" fmla="*/ 759 h 157"/>
                <a:gd name="T64" fmla="*/ 316 w 148"/>
                <a:gd name="T65" fmla="*/ 779 h 157"/>
                <a:gd name="T66" fmla="*/ 370 w 148"/>
                <a:gd name="T67" fmla="*/ 780 h 157"/>
                <a:gd name="T68" fmla="*/ 422 w 148"/>
                <a:gd name="T69" fmla="*/ 779 h 157"/>
                <a:gd name="T70" fmla="*/ 472 w 148"/>
                <a:gd name="T71" fmla="*/ 755 h 157"/>
                <a:gd name="T72" fmla="*/ 488 w 148"/>
                <a:gd name="T73" fmla="*/ 721 h 157"/>
                <a:gd name="T74" fmla="*/ 507 w 148"/>
                <a:gd name="T75" fmla="*/ 711 h 157"/>
                <a:gd name="T76" fmla="*/ 512 w 148"/>
                <a:gd name="T77" fmla="*/ 690 h 157"/>
                <a:gd name="T78" fmla="*/ 516 w 148"/>
                <a:gd name="T79" fmla="*/ 658 h 157"/>
                <a:gd name="T80" fmla="*/ 692 w 148"/>
                <a:gd name="T81" fmla="*/ 658 h 157"/>
                <a:gd name="T82" fmla="*/ 657 w 148"/>
                <a:gd name="T83" fmla="*/ 759 h 157"/>
                <a:gd name="T84" fmla="*/ 617 w 148"/>
                <a:gd name="T85" fmla="*/ 850 h 157"/>
                <a:gd name="T86" fmla="*/ 562 w 148"/>
                <a:gd name="T87" fmla="*/ 905 h 157"/>
                <a:gd name="T88" fmla="*/ 507 w 148"/>
                <a:gd name="T89" fmla="*/ 944 h 157"/>
                <a:gd name="T90" fmla="*/ 437 w 148"/>
                <a:gd name="T91" fmla="*/ 971 h 157"/>
                <a:gd name="T92" fmla="*/ 361 w 148"/>
                <a:gd name="T93" fmla="*/ 975 h 157"/>
                <a:gd name="T94" fmla="*/ 282 w 148"/>
                <a:gd name="T95" fmla="*/ 971 h 157"/>
                <a:gd name="T96" fmla="*/ 214 w 148"/>
                <a:gd name="T97" fmla="*/ 937 h 157"/>
                <a:gd name="T98" fmla="*/ 149 w 148"/>
                <a:gd name="T99" fmla="*/ 894 h 157"/>
                <a:gd name="T100" fmla="*/ 97 w 148"/>
                <a:gd name="T101" fmla="*/ 850 h 157"/>
                <a:gd name="T102" fmla="*/ 54 w 148"/>
                <a:gd name="T103" fmla="*/ 776 h 157"/>
                <a:gd name="T104" fmla="*/ 5 w 148"/>
                <a:gd name="T105" fmla="*/ 690 h 157"/>
                <a:gd name="T106" fmla="*/ 1 w 148"/>
                <a:gd name="T107" fmla="*/ 593 h 157"/>
                <a:gd name="T108" fmla="*/ 0 w 148"/>
                <a:gd name="T109" fmla="*/ 493 h 157"/>
                <a:gd name="T110" fmla="*/ 1 w 148"/>
                <a:gd name="T111" fmla="*/ 398 h 157"/>
                <a:gd name="T112" fmla="*/ 5 w 148"/>
                <a:gd name="T113" fmla="*/ 286 h 157"/>
                <a:gd name="T114" fmla="*/ 54 w 148"/>
                <a:gd name="T115" fmla="*/ 216 h 157"/>
                <a:gd name="T116" fmla="*/ 97 w 148"/>
                <a:gd name="T117" fmla="*/ 138 h 157"/>
                <a:gd name="T118" fmla="*/ 156 w 148"/>
                <a:gd name="T119" fmla="*/ 78 h 157"/>
                <a:gd name="T120" fmla="*/ 215 w 148"/>
                <a:gd name="T121" fmla="*/ 45 h 157"/>
                <a:gd name="T122" fmla="*/ 282 w 148"/>
                <a:gd name="T123" fmla="*/ 2 h 157"/>
                <a:gd name="T124" fmla="*/ 361 w 148"/>
                <a:gd name="T125" fmla="*/ 0 h 1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157"/>
                <a:gd name="T191" fmla="*/ 148 w 148"/>
                <a:gd name="T192" fmla="*/ 157 h 1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157">
                  <a:moveTo>
                    <a:pt x="68" y="31"/>
                  </a:moveTo>
                  <a:lnTo>
                    <a:pt x="62" y="32"/>
                  </a:lnTo>
                  <a:lnTo>
                    <a:pt x="54" y="37"/>
                  </a:lnTo>
                  <a:lnTo>
                    <a:pt x="50" y="39"/>
                  </a:lnTo>
                  <a:lnTo>
                    <a:pt x="48" y="42"/>
                  </a:lnTo>
                  <a:lnTo>
                    <a:pt x="46" y="44"/>
                  </a:lnTo>
                  <a:lnTo>
                    <a:pt x="44" y="51"/>
                  </a:lnTo>
                  <a:lnTo>
                    <a:pt x="43" y="53"/>
                  </a:lnTo>
                  <a:lnTo>
                    <a:pt x="42" y="58"/>
                  </a:lnTo>
                  <a:lnTo>
                    <a:pt x="41" y="63"/>
                  </a:lnTo>
                  <a:lnTo>
                    <a:pt x="107" y="63"/>
                  </a:lnTo>
                  <a:lnTo>
                    <a:pt x="103" y="49"/>
                  </a:lnTo>
                  <a:lnTo>
                    <a:pt x="97" y="39"/>
                  </a:lnTo>
                  <a:lnTo>
                    <a:pt x="91" y="35"/>
                  </a:lnTo>
                  <a:lnTo>
                    <a:pt x="84" y="32"/>
                  </a:lnTo>
                  <a:lnTo>
                    <a:pt x="74" y="31"/>
                  </a:lnTo>
                  <a:lnTo>
                    <a:pt x="68" y="31"/>
                  </a:lnTo>
                  <a:close/>
                  <a:moveTo>
                    <a:pt x="76" y="0"/>
                  </a:moveTo>
                  <a:lnTo>
                    <a:pt x="88" y="1"/>
                  </a:lnTo>
                  <a:lnTo>
                    <a:pt x="99" y="3"/>
                  </a:lnTo>
                  <a:lnTo>
                    <a:pt x="108" y="8"/>
                  </a:lnTo>
                  <a:lnTo>
                    <a:pt x="121" y="16"/>
                  </a:lnTo>
                  <a:lnTo>
                    <a:pt x="132" y="27"/>
                  </a:lnTo>
                  <a:lnTo>
                    <a:pt x="140" y="41"/>
                  </a:lnTo>
                  <a:lnTo>
                    <a:pt x="145" y="55"/>
                  </a:lnTo>
                  <a:lnTo>
                    <a:pt x="148" y="72"/>
                  </a:lnTo>
                  <a:lnTo>
                    <a:pt x="148" y="88"/>
                  </a:lnTo>
                  <a:lnTo>
                    <a:pt x="41" y="88"/>
                  </a:lnTo>
                  <a:lnTo>
                    <a:pt x="42" y="101"/>
                  </a:lnTo>
                  <a:lnTo>
                    <a:pt x="45" y="111"/>
                  </a:lnTo>
                  <a:lnTo>
                    <a:pt x="50" y="117"/>
                  </a:lnTo>
                  <a:lnTo>
                    <a:pt x="58" y="123"/>
                  </a:lnTo>
                  <a:lnTo>
                    <a:pt x="66" y="125"/>
                  </a:lnTo>
                  <a:lnTo>
                    <a:pt x="77" y="126"/>
                  </a:lnTo>
                  <a:lnTo>
                    <a:pt x="89" y="125"/>
                  </a:lnTo>
                  <a:lnTo>
                    <a:pt x="99" y="121"/>
                  </a:lnTo>
                  <a:lnTo>
                    <a:pt x="103" y="117"/>
                  </a:lnTo>
                  <a:lnTo>
                    <a:pt x="106" y="114"/>
                  </a:lnTo>
                  <a:lnTo>
                    <a:pt x="108" y="111"/>
                  </a:lnTo>
                  <a:lnTo>
                    <a:pt x="109" y="107"/>
                  </a:lnTo>
                  <a:lnTo>
                    <a:pt x="145" y="107"/>
                  </a:lnTo>
                  <a:lnTo>
                    <a:pt x="139" y="123"/>
                  </a:lnTo>
                  <a:lnTo>
                    <a:pt x="130" y="136"/>
                  </a:lnTo>
                  <a:lnTo>
                    <a:pt x="119" y="145"/>
                  </a:lnTo>
                  <a:lnTo>
                    <a:pt x="106" y="152"/>
                  </a:lnTo>
                  <a:lnTo>
                    <a:pt x="92" y="156"/>
                  </a:lnTo>
                  <a:lnTo>
                    <a:pt x="76" y="157"/>
                  </a:lnTo>
                  <a:lnTo>
                    <a:pt x="59" y="156"/>
                  </a:lnTo>
                  <a:lnTo>
                    <a:pt x="44" y="151"/>
                  </a:lnTo>
                  <a:lnTo>
                    <a:pt x="31" y="144"/>
                  </a:lnTo>
                  <a:lnTo>
                    <a:pt x="20" y="136"/>
                  </a:lnTo>
                  <a:lnTo>
                    <a:pt x="12" y="124"/>
                  </a:lnTo>
                  <a:lnTo>
                    <a:pt x="5" y="111"/>
                  </a:lnTo>
                  <a:lnTo>
                    <a:pt x="1" y="96"/>
                  </a:lnTo>
                  <a:lnTo>
                    <a:pt x="0" y="79"/>
                  </a:lnTo>
                  <a:lnTo>
                    <a:pt x="1" y="63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0" y="23"/>
                  </a:lnTo>
                  <a:lnTo>
                    <a:pt x="32" y="13"/>
                  </a:lnTo>
                  <a:lnTo>
                    <a:pt x="45" y="7"/>
                  </a:lnTo>
                  <a:lnTo>
                    <a:pt x="59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2050"/>
            <p:cNvSpPr>
              <a:spLocks/>
            </p:cNvSpPr>
            <p:nvPr/>
          </p:nvSpPr>
          <p:spPr bwMode="auto">
            <a:xfrm>
              <a:off x="2815" y="2232"/>
              <a:ext cx="152" cy="167"/>
            </a:xfrm>
            <a:custGeom>
              <a:avLst/>
              <a:gdLst>
                <a:gd name="T0" fmla="*/ 440 w 140"/>
                <a:gd name="T1" fmla="*/ 0 h 153"/>
                <a:gd name="T2" fmla="*/ 519 w 140"/>
                <a:gd name="T3" fmla="*/ 1 h 153"/>
                <a:gd name="T4" fmla="*/ 579 w 140"/>
                <a:gd name="T5" fmla="*/ 4 h 153"/>
                <a:gd name="T6" fmla="*/ 629 w 140"/>
                <a:gd name="T7" fmla="*/ 53 h 153"/>
                <a:gd name="T8" fmla="*/ 668 w 140"/>
                <a:gd name="T9" fmla="*/ 98 h 153"/>
                <a:gd name="T10" fmla="*/ 689 w 140"/>
                <a:gd name="T11" fmla="*/ 151 h 153"/>
                <a:gd name="T12" fmla="*/ 714 w 140"/>
                <a:gd name="T13" fmla="*/ 214 h 153"/>
                <a:gd name="T14" fmla="*/ 725 w 140"/>
                <a:gd name="T15" fmla="*/ 353 h 153"/>
                <a:gd name="T16" fmla="*/ 725 w 140"/>
                <a:gd name="T17" fmla="*/ 884 h 153"/>
                <a:gd name="T18" fmla="*/ 512 w 140"/>
                <a:gd name="T19" fmla="*/ 884 h 153"/>
                <a:gd name="T20" fmla="*/ 512 w 140"/>
                <a:gd name="T21" fmla="*/ 402 h 153"/>
                <a:gd name="T22" fmla="*/ 511 w 140"/>
                <a:gd name="T23" fmla="*/ 309 h 153"/>
                <a:gd name="T24" fmla="*/ 486 w 140"/>
                <a:gd name="T25" fmla="*/ 237 h 153"/>
                <a:gd name="T26" fmla="*/ 457 w 140"/>
                <a:gd name="T27" fmla="*/ 214 h 153"/>
                <a:gd name="T28" fmla="*/ 432 w 140"/>
                <a:gd name="T29" fmla="*/ 191 h 153"/>
                <a:gd name="T30" fmla="*/ 375 w 140"/>
                <a:gd name="T31" fmla="*/ 182 h 153"/>
                <a:gd name="T32" fmla="*/ 318 w 140"/>
                <a:gd name="T33" fmla="*/ 191 h 153"/>
                <a:gd name="T34" fmla="*/ 288 w 140"/>
                <a:gd name="T35" fmla="*/ 214 h 153"/>
                <a:gd name="T36" fmla="*/ 248 w 140"/>
                <a:gd name="T37" fmla="*/ 239 h 153"/>
                <a:gd name="T38" fmla="*/ 228 w 140"/>
                <a:gd name="T39" fmla="*/ 296 h 153"/>
                <a:gd name="T40" fmla="*/ 218 w 140"/>
                <a:gd name="T41" fmla="*/ 353 h 153"/>
                <a:gd name="T42" fmla="*/ 214 w 140"/>
                <a:gd name="T43" fmla="*/ 439 h 153"/>
                <a:gd name="T44" fmla="*/ 214 w 140"/>
                <a:gd name="T45" fmla="*/ 884 h 153"/>
                <a:gd name="T46" fmla="*/ 0 w 140"/>
                <a:gd name="T47" fmla="*/ 884 h 153"/>
                <a:gd name="T48" fmla="*/ 0 w 140"/>
                <a:gd name="T49" fmla="*/ 4 h 153"/>
                <a:gd name="T50" fmla="*/ 201 w 140"/>
                <a:gd name="T51" fmla="*/ 4 h 153"/>
                <a:gd name="T52" fmla="*/ 201 w 140"/>
                <a:gd name="T53" fmla="*/ 140 h 153"/>
                <a:gd name="T54" fmla="*/ 207 w 140"/>
                <a:gd name="T55" fmla="*/ 140 h 153"/>
                <a:gd name="T56" fmla="*/ 248 w 140"/>
                <a:gd name="T57" fmla="*/ 75 h 153"/>
                <a:gd name="T58" fmla="*/ 313 w 140"/>
                <a:gd name="T59" fmla="*/ 41 h 153"/>
                <a:gd name="T60" fmla="*/ 375 w 140"/>
                <a:gd name="T61" fmla="*/ 2 h 153"/>
                <a:gd name="T62" fmla="*/ 440 w 140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0"/>
                <a:gd name="T97" fmla="*/ 0 h 153"/>
                <a:gd name="T98" fmla="*/ 140 w 140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0" h="153">
                  <a:moveTo>
                    <a:pt x="85" y="0"/>
                  </a:moveTo>
                  <a:lnTo>
                    <a:pt x="100" y="1"/>
                  </a:lnTo>
                  <a:lnTo>
                    <a:pt x="112" y="4"/>
                  </a:lnTo>
                  <a:lnTo>
                    <a:pt x="122" y="10"/>
                  </a:lnTo>
                  <a:lnTo>
                    <a:pt x="129" y="17"/>
                  </a:lnTo>
                  <a:lnTo>
                    <a:pt x="134" y="26"/>
                  </a:lnTo>
                  <a:lnTo>
                    <a:pt x="138" y="37"/>
                  </a:lnTo>
                  <a:lnTo>
                    <a:pt x="140" y="61"/>
                  </a:lnTo>
                  <a:lnTo>
                    <a:pt x="140" y="153"/>
                  </a:lnTo>
                  <a:lnTo>
                    <a:pt x="99" y="153"/>
                  </a:lnTo>
                  <a:lnTo>
                    <a:pt x="99" y="69"/>
                  </a:lnTo>
                  <a:lnTo>
                    <a:pt x="98" y="53"/>
                  </a:lnTo>
                  <a:lnTo>
                    <a:pt x="94" y="41"/>
                  </a:lnTo>
                  <a:lnTo>
                    <a:pt x="88" y="37"/>
                  </a:lnTo>
                  <a:lnTo>
                    <a:pt x="82" y="33"/>
                  </a:lnTo>
                  <a:lnTo>
                    <a:pt x="73" y="32"/>
                  </a:lnTo>
                  <a:lnTo>
                    <a:pt x="62" y="33"/>
                  </a:lnTo>
                  <a:lnTo>
                    <a:pt x="55" y="37"/>
                  </a:lnTo>
                  <a:lnTo>
                    <a:pt x="48" y="42"/>
                  </a:lnTo>
                  <a:lnTo>
                    <a:pt x="44" y="51"/>
                  </a:lnTo>
                  <a:lnTo>
                    <a:pt x="42" y="61"/>
                  </a:lnTo>
                  <a:lnTo>
                    <a:pt x="41" y="75"/>
                  </a:lnTo>
                  <a:lnTo>
                    <a:pt x="41" y="153"/>
                  </a:lnTo>
                  <a:lnTo>
                    <a:pt x="0" y="153"/>
                  </a:lnTo>
                  <a:lnTo>
                    <a:pt x="0" y="4"/>
                  </a:lnTo>
                  <a:lnTo>
                    <a:pt x="39" y="4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8" y="14"/>
                  </a:lnTo>
                  <a:lnTo>
                    <a:pt x="60" y="7"/>
                  </a:lnTo>
                  <a:lnTo>
                    <a:pt x="73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2051"/>
            <p:cNvSpPr>
              <a:spLocks noEditPoints="1"/>
            </p:cNvSpPr>
            <p:nvPr/>
          </p:nvSpPr>
          <p:spPr bwMode="auto">
            <a:xfrm>
              <a:off x="3001" y="2174"/>
              <a:ext cx="44" cy="225"/>
            </a:xfrm>
            <a:custGeom>
              <a:avLst/>
              <a:gdLst>
                <a:gd name="T0" fmla="*/ 0 w 41"/>
                <a:gd name="T1" fmla="*/ 335 h 206"/>
                <a:gd name="T2" fmla="*/ 170 w 41"/>
                <a:gd name="T3" fmla="*/ 335 h 206"/>
                <a:gd name="T4" fmla="*/ 170 w 41"/>
                <a:gd name="T5" fmla="*/ 1204 h 206"/>
                <a:gd name="T6" fmla="*/ 0 w 41"/>
                <a:gd name="T7" fmla="*/ 1204 h 206"/>
                <a:gd name="T8" fmla="*/ 0 w 41"/>
                <a:gd name="T9" fmla="*/ 335 h 206"/>
                <a:gd name="T10" fmla="*/ 0 w 41"/>
                <a:gd name="T11" fmla="*/ 0 h 206"/>
                <a:gd name="T12" fmla="*/ 170 w 41"/>
                <a:gd name="T13" fmla="*/ 0 h 206"/>
                <a:gd name="T14" fmla="*/ 170 w 41"/>
                <a:gd name="T15" fmla="*/ 197 h 206"/>
                <a:gd name="T16" fmla="*/ 0 w 41"/>
                <a:gd name="T17" fmla="*/ 197 h 206"/>
                <a:gd name="T18" fmla="*/ 0 w 41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06"/>
                <a:gd name="T32" fmla="*/ 41 w 41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06">
                  <a:moveTo>
                    <a:pt x="0" y="57"/>
                  </a:moveTo>
                  <a:lnTo>
                    <a:pt x="41" y="57"/>
                  </a:lnTo>
                  <a:lnTo>
                    <a:pt x="41" y="206"/>
                  </a:lnTo>
                  <a:lnTo>
                    <a:pt x="0" y="206"/>
                  </a:lnTo>
                  <a:lnTo>
                    <a:pt x="0" y="57"/>
                  </a:lnTo>
                  <a:close/>
                  <a:moveTo>
                    <a:pt x="0" y="0"/>
                  </a:moveTo>
                  <a:lnTo>
                    <a:pt x="41" y="0"/>
                  </a:lnTo>
                  <a:lnTo>
                    <a:pt x="41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2052"/>
            <p:cNvSpPr>
              <a:spLocks/>
            </p:cNvSpPr>
            <p:nvPr/>
          </p:nvSpPr>
          <p:spPr bwMode="auto">
            <a:xfrm>
              <a:off x="3080" y="2232"/>
              <a:ext cx="151" cy="167"/>
            </a:xfrm>
            <a:custGeom>
              <a:avLst/>
              <a:gdLst>
                <a:gd name="T0" fmla="*/ 385 w 140"/>
                <a:gd name="T1" fmla="*/ 0 h 153"/>
                <a:gd name="T2" fmla="*/ 449 w 140"/>
                <a:gd name="T3" fmla="*/ 1 h 153"/>
                <a:gd name="T4" fmla="*/ 509 w 140"/>
                <a:gd name="T5" fmla="*/ 4 h 153"/>
                <a:gd name="T6" fmla="*/ 554 w 140"/>
                <a:gd name="T7" fmla="*/ 53 h 153"/>
                <a:gd name="T8" fmla="*/ 588 w 140"/>
                <a:gd name="T9" fmla="*/ 98 h 153"/>
                <a:gd name="T10" fmla="*/ 605 w 140"/>
                <a:gd name="T11" fmla="*/ 151 h 153"/>
                <a:gd name="T12" fmla="*/ 626 w 140"/>
                <a:gd name="T13" fmla="*/ 214 h 153"/>
                <a:gd name="T14" fmla="*/ 634 w 140"/>
                <a:gd name="T15" fmla="*/ 283 h 153"/>
                <a:gd name="T16" fmla="*/ 635 w 140"/>
                <a:gd name="T17" fmla="*/ 353 h 153"/>
                <a:gd name="T18" fmla="*/ 635 w 140"/>
                <a:gd name="T19" fmla="*/ 884 h 153"/>
                <a:gd name="T20" fmla="*/ 448 w 140"/>
                <a:gd name="T21" fmla="*/ 884 h 153"/>
                <a:gd name="T22" fmla="*/ 448 w 140"/>
                <a:gd name="T23" fmla="*/ 402 h 153"/>
                <a:gd name="T24" fmla="*/ 444 w 140"/>
                <a:gd name="T25" fmla="*/ 309 h 153"/>
                <a:gd name="T26" fmla="*/ 416 w 140"/>
                <a:gd name="T27" fmla="*/ 237 h 153"/>
                <a:gd name="T28" fmla="*/ 406 w 140"/>
                <a:gd name="T29" fmla="*/ 214 h 153"/>
                <a:gd name="T30" fmla="*/ 369 w 140"/>
                <a:gd name="T31" fmla="*/ 191 h 153"/>
                <a:gd name="T32" fmla="*/ 328 w 140"/>
                <a:gd name="T33" fmla="*/ 182 h 153"/>
                <a:gd name="T34" fmla="*/ 285 w 140"/>
                <a:gd name="T35" fmla="*/ 191 h 153"/>
                <a:gd name="T36" fmla="*/ 246 w 140"/>
                <a:gd name="T37" fmla="*/ 214 h 153"/>
                <a:gd name="T38" fmla="*/ 223 w 140"/>
                <a:gd name="T39" fmla="*/ 239 h 153"/>
                <a:gd name="T40" fmla="*/ 196 w 140"/>
                <a:gd name="T41" fmla="*/ 296 h 153"/>
                <a:gd name="T42" fmla="*/ 192 w 140"/>
                <a:gd name="T43" fmla="*/ 353 h 153"/>
                <a:gd name="T44" fmla="*/ 182 w 140"/>
                <a:gd name="T45" fmla="*/ 439 h 153"/>
                <a:gd name="T46" fmla="*/ 182 w 140"/>
                <a:gd name="T47" fmla="*/ 884 h 153"/>
                <a:gd name="T48" fmla="*/ 0 w 140"/>
                <a:gd name="T49" fmla="*/ 884 h 153"/>
                <a:gd name="T50" fmla="*/ 0 w 140"/>
                <a:gd name="T51" fmla="*/ 4 h 153"/>
                <a:gd name="T52" fmla="*/ 178 w 140"/>
                <a:gd name="T53" fmla="*/ 4 h 153"/>
                <a:gd name="T54" fmla="*/ 178 w 140"/>
                <a:gd name="T55" fmla="*/ 140 h 153"/>
                <a:gd name="T56" fmla="*/ 181 w 140"/>
                <a:gd name="T57" fmla="*/ 140 h 153"/>
                <a:gd name="T58" fmla="*/ 223 w 140"/>
                <a:gd name="T59" fmla="*/ 75 h 153"/>
                <a:gd name="T60" fmla="*/ 280 w 140"/>
                <a:gd name="T61" fmla="*/ 41 h 153"/>
                <a:gd name="T62" fmla="*/ 328 w 140"/>
                <a:gd name="T63" fmla="*/ 2 h 153"/>
                <a:gd name="T64" fmla="*/ 385 w 140"/>
                <a:gd name="T65" fmla="*/ 0 h 1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153"/>
                <a:gd name="T101" fmla="*/ 140 w 140"/>
                <a:gd name="T102" fmla="*/ 153 h 1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153">
                  <a:moveTo>
                    <a:pt x="85" y="0"/>
                  </a:moveTo>
                  <a:lnTo>
                    <a:pt x="100" y="1"/>
                  </a:lnTo>
                  <a:lnTo>
                    <a:pt x="112" y="4"/>
                  </a:lnTo>
                  <a:lnTo>
                    <a:pt x="122" y="10"/>
                  </a:lnTo>
                  <a:lnTo>
                    <a:pt x="129" y="17"/>
                  </a:lnTo>
                  <a:lnTo>
                    <a:pt x="134" y="26"/>
                  </a:lnTo>
                  <a:lnTo>
                    <a:pt x="137" y="37"/>
                  </a:lnTo>
                  <a:lnTo>
                    <a:pt x="139" y="49"/>
                  </a:lnTo>
                  <a:lnTo>
                    <a:pt x="140" y="61"/>
                  </a:lnTo>
                  <a:lnTo>
                    <a:pt x="140" y="153"/>
                  </a:lnTo>
                  <a:lnTo>
                    <a:pt x="99" y="153"/>
                  </a:lnTo>
                  <a:lnTo>
                    <a:pt x="99" y="69"/>
                  </a:lnTo>
                  <a:lnTo>
                    <a:pt x="98" y="53"/>
                  </a:lnTo>
                  <a:lnTo>
                    <a:pt x="93" y="41"/>
                  </a:lnTo>
                  <a:lnTo>
                    <a:pt x="89" y="37"/>
                  </a:lnTo>
                  <a:lnTo>
                    <a:pt x="81" y="33"/>
                  </a:lnTo>
                  <a:lnTo>
                    <a:pt x="72" y="32"/>
                  </a:lnTo>
                  <a:lnTo>
                    <a:pt x="63" y="33"/>
                  </a:lnTo>
                  <a:lnTo>
                    <a:pt x="55" y="37"/>
                  </a:lnTo>
                  <a:lnTo>
                    <a:pt x="49" y="42"/>
                  </a:lnTo>
                  <a:lnTo>
                    <a:pt x="44" y="51"/>
                  </a:lnTo>
                  <a:lnTo>
                    <a:pt x="42" y="61"/>
                  </a:lnTo>
                  <a:lnTo>
                    <a:pt x="41" y="75"/>
                  </a:lnTo>
                  <a:lnTo>
                    <a:pt x="41" y="153"/>
                  </a:lnTo>
                  <a:lnTo>
                    <a:pt x="0" y="153"/>
                  </a:lnTo>
                  <a:lnTo>
                    <a:pt x="0" y="4"/>
                  </a:lnTo>
                  <a:lnTo>
                    <a:pt x="39" y="4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9" y="14"/>
                  </a:lnTo>
                  <a:lnTo>
                    <a:pt x="61" y="7"/>
                  </a:lnTo>
                  <a:lnTo>
                    <a:pt x="72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2053"/>
            <p:cNvSpPr>
              <a:spLocks noEditPoints="1"/>
            </p:cNvSpPr>
            <p:nvPr/>
          </p:nvSpPr>
          <p:spPr bwMode="auto">
            <a:xfrm>
              <a:off x="3260" y="2232"/>
              <a:ext cx="161" cy="228"/>
            </a:xfrm>
            <a:custGeom>
              <a:avLst/>
              <a:gdLst>
                <a:gd name="T0" fmla="*/ 303 w 149"/>
                <a:gd name="T1" fmla="*/ 181 h 209"/>
                <a:gd name="T2" fmla="*/ 271 w 149"/>
                <a:gd name="T3" fmla="*/ 209 h 209"/>
                <a:gd name="T4" fmla="*/ 245 w 149"/>
                <a:gd name="T5" fmla="*/ 235 h 209"/>
                <a:gd name="T6" fmla="*/ 216 w 149"/>
                <a:gd name="T7" fmla="*/ 267 h 209"/>
                <a:gd name="T8" fmla="*/ 200 w 149"/>
                <a:gd name="T9" fmla="*/ 324 h 209"/>
                <a:gd name="T10" fmla="*/ 194 w 149"/>
                <a:gd name="T11" fmla="*/ 411 h 209"/>
                <a:gd name="T12" fmla="*/ 200 w 149"/>
                <a:gd name="T13" fmla="*/ 513 h 209"/>
                <a:gd name="T14" fmla="*/ 232 w 149"/>
                <a:gd name="T15" fmla="*/ 580 h 209"/>
                <a:gd name="T16" fmla="*/ 272 w 149"/>
                <a:gd name="T17" fmla="*/ 647 h 209"/>
                <a:gd name="T18" fmla="*/ 309 w 149"/>
                <a:gd name="T19" fmla="*/ 675 h 209"/>
                <a:gd name="T20" fmla="*/ 372 w 149"/>
                <a:gd name="T21" fmla="*/ 682 h 209"/>
                <a:gd name="T22" fmla="*/ 403 w 149"/>
                <a:gd name="T23" fmla="*/ 667 h 209"/>
                <a:gd name="T24" fmla="*/ 441 w 149"/>
                <a:gd name="T25" fmla="*/ 633 h 209"/>
                <a:gd name="T26" fmla="*/ 487 w 149"/>
                <a:gd name="T27" fmla="*/ 572 h 209"/>
                <a:gd name="T28" fmla="*/ 513 w 149"/>
                <a:gd name="T29" fmla="*/ 470 h 209"/>
                <a:gd name="T30" fmla="*/ 508 w 149"/>
                <a:gd name="T31" fmla="*/ 338 h 209"/>
                <a:gd name="T32" fmla="*/ 506 w 149"/>
                <a:gd name="T33" fmla="*/ 297 h 209"/>
                <a:gd name="T34" fmla="*/ 445 w 149"/>
                <a:gd name="T35" fmla="*/ 209 h 209"/>
                <a:gd name="T36" fmla="*/ 390 w 149"/>
                <a:gd name="T37" fmla="*/ 181 h 209"/>
                <a:gd name="T38" fmla="*/ 327 w 149"/>
                <a:gd name="T39" fmla="*/ 176 h 209"/>
                <a:gd name="T40" fmla="*/ 372 w 149"/>
                <a:gd name="T41" fmla="*/ 1 h 209"/>
                <a:gd name="T42" fmla="*/ 470 w 149"/>
                <a:gd name="T43" fmla="*/ 69 h 209"/>
                <a:gd name="T44" fmla="*/ 513 w 149"/>
                <a:gd name="T45" fmla="*/ 4 h 209"/>
                <a:gd name="T46" fmla="*/ 699 w 149"/>
                <a:gd name="T47" fmla="*/ 813 h 209"/>
                <a:gd name="T48" fmla="*/ 690 w 149"/>
                <a:gd name="T49" fmla="*/ 933 h 209"/>
                <a:gd name="T50" fmla="*/ 641 w 149"/>
                <a:gd name="T51" fmla="*/ 1056 h 209"/>
                <a:gd name="T52" fmla="*/ 526 w 149"/>
                <a:gd name="T53" fmla="*/ 1153 h 209"/>
                <a:gd name="T54" fmla="*/ 408 w 149"/>
                <a:gd name="T55" fmla="*/ 1189 h 209"/>
                <a:gd name="T56" fmla="*/ 232 w 149"/>
                <a:gd name="T57" fmla="*/ 1183 h 209"/>
                <a:gd name="T58" fmla="*/ 132 w 149"/>
                <a:gd name="T59" fmla="*/ 1126 h 209"/>
                <a:gd name="T60" fmla="*/ 67 w 149"/>
                <a:gd name="T61" fmla="*/ 1065 h 209"/>
                <a:gd name="T62" fmla="*/ 39 w 149"/>
                <a:gd name="T63" fmla="*/ 981 h 209"/>
                <a:gd name="T64" fmla="*/ 215 w 149"/>
                <a:gd name="T65" fmla="*/ 925 h 209"/>
                <a:gd name="T66" fmla="*/ 233 w 149"/>
                <a:gd name="T67" fmla="*/ 976 h 209"/>
                <a:gd name="T68" fmla="*/ 271 w 149"/>
                <a:gd name="T69" fmla="*/ 1013 h 209"/>
                <a:gd name="T70" fmla="*/ 361 w 149"/>
                <a:gd name="T71" fmla="*/ 1043 h 209"/>
                <a:gd name="T72" fmla="*/ 445 w 149"/>
                <a:gd name="T73" fmla="*/ 1013 h 209"/>
                <a:gd name="T74" fmla="*/ 506 w 149"/>
                <a:gd name="T75" fmla="*/ 933 h 209"/>
                <a:gd name="T76" fmla="*/ 513 w 149"/>
                <a:gd name="T77" fmla="*/ 716 h 209"/>
                <a:gd name="T78" fmla="*/ 417 w 149"/>
                <a:gd name="T79" fmla="*/ 813 h 209"/>
                <a:gd name="T80" fmla="*/ 303 w 149"/>
                <a:gd name="T81" fmla="*/ 852 h 209"/>
                <a:gd name="T82" fmla="*/ 170 w 149"/>
                <a:gd name="T83" fmla="*/ 813 h 209"/>
                <a:gd name="T84" fmla="*/ 67 w 149"/>
                <a:gd name="T85" fmla="*/ 728 h 209"/>
                <a:gd name="T86" fmla="*/ 4 w 149"/>
                <a:gd name="T87" fmla="*/ 580 h 209"/>
                <a:gd name="T88" fmla="*/ 0 w 149"/>
                <a:gd name="T89" fmla="*/ 420 h 209"/>
                <a:gd name="T90" fmla="*/ 4 w 149"/>
                <a:gd name="T91" fmla="*/ 261 h 209"/>
                <a:gd name="T92" fmla="*/ 78 w 149"/>
                <a:gd name="T93" fmla="*/ 127 h 209"/>
                <a:gd name="T94" fmla="*/ 171 w 149"/>
                <a:gd name="T95" fmla="*/ 41 h 209"/>
                <a:gd name="T96" fmla="*/ 305 w 149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9"/>
                <a:gd name="T148" fmla="*/ 0 h 209"/>
                <a:gd name="T149" fmla="*/ 149 w 149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9" h="209">
                  <a:moveTo>
                    <a:pt x="69" y="31"/>
                  </a:moveTo>
                  <a:lnTo>
                    <a:pt x="64" y="32"/>
                  </a:lnTo>
                  <a:lnTo>
                    <a:pt x="59" y="35"/>
                  </a:lnTo>
                  <a:lnTo>
                    <a:pt x="57" y="37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46" y="47"/>
                  </a:lnTo>
                  <a:lnTo>
                    <a:pt x="44" y="52"/>
                  </a:lnTo>
                  <a:lnTo>
                    <a:pt x="43" y="57"/>
                  </a:lnTo>
                  <a:lnTo>
                    <a:pt x="42" y="66"/>
                  </a:lnTo>
                  <a:lnTo>
                    <a:pt x="41" y="73"/>
                  </a:lnTo>
                  <a:lnTo>
                    <a:pt x="42" y="82"/>
                  </a:lnTo>
                  <a:lnTo>
                    <a:pt x="43" y="89"/>
                  </a:lnTo>
                  <a:lnTo>
                    <a:pt x="44" y="95"/>
                  </a:lnTo>
                  <a:lnTo>
                    <a:pt x="49" y="103"/>
                  </a:lnTo>
                  <a:lnTo>
                    <a:pt x="51" y="107"/>
                  </a:lnTo>
                  <a:lnTo>
                    <a:pt x="58" y="114"/>
                  </a:lnTo>
                  <a:lnTo>
                    <a:pt x="61" y="115"/>
                  </a:lnTo>
                  <a:lnTo>
                    <a:pt x="66" y="117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2" y="117"/>
                  </a:lnTo>
                  <a:lnTo>
                    <a:pt x="86" y="116"/>
                  </a:lnTo>
                  <a:lnTo>
                    <a:pt x="89" y="114"/>
                  </a:lnTo>
                  <a:lnTo>
                    <a:pt x="94" y="112"/>
                  </a:lnTo>
                  <a:lnTo>
                    <a:pt x="100" y="106"/>
                  </a:lnTo>
                  <a:lnTo>
                    <a:pt x="104" y="99"/>
                  </a:lnTo>
                  <a:lnTo>
                    <a:pt x="107" y="93"/>
                  </a:lnTo>
                  <a:lnTo>
                    <a:pt x="109" y="82"/>
                  </a:lnTo>
                  <a:lnTo>
                    <a:pt x="109" y="68"/>
                  </a:lnTo>
                  <a:lnTo>
                    <a:pt x="108" y="59"/>
                  </a:lnTo>
                  <a:lnTo>
                    <a:pt x="107" y="55"/>
                  </a:lnTo>
                  <a:lnTo>
                    <a:pt x="106" y="52"/>
                  </a:lnTo>
                  <a:lnTo>
                    <a:pt x="97" y="39"/>
                  </a:lnTo>
                  <a:lnTo>
                    <a:pt x="95" y="37"/>
                  </a:lnTo>
                  <a:lnTo>
                    <a:pt x="92" y="35"/>
                  </a:lnTo>
                  <a:lnTo>
                    <a:pt x="83" y="32"/>
                  </a:lnTo>
                  <a:lnTo>
                    <a:pt x="74" y="31"/>
                  </a:lnTo>
                  <a:lnTo>
                    <a:pt x="69" y="31"/>
                  </a:lnTo>
                  <a:close/>
                  <a:moveTo>
                    <a:pt x="65" y="0"/>
                  </a:moveTo>
                  <a:lnTo>
                    <a:pt x="79" y="1"/>
                  </a:lnTo>
                  <a:lnTo>
                    <a:pt x="90" y="6"/>
                  </a:lnTo>
                  <a:lnTo>
                    <a:pt x="100" y="13"/>
                  </a:lnTo>
                  <a:lnTo>
                    <a:pt x="109" y="24"/>
                  </a:lnTo>
                  <a:lnTo>
                    <a:pt x="109" y="4"/>
                  </a:lnTo>
                  <a:lnTo>
                    <a:pt x="149" y="4"/>
                  </a:lnTo>
                  <a:lnTo>
                    <a:pt x="149" y="143"/>
                  </a:lnTo>
                  <a:lnTo>
                    <a:pt x="148" y="153"/>
                  </a:lnTo>
                  <a:lnTo>
                    <a:pt x="145" y="164"/>
                  </a:lnTo>
                  <a:lnTo>
                    <a:pt x="142" y="175"/>
                  </a:lnTo>
                  <a:lnTo>
                    <a:pt x="136" y="185"/>
                  </a:lnTo>
                  <a:lnTo>
                    <a:pt x="126" y="195"/>
                  </a:lnTo>
                  <a:lnTo>
                    <a:pt x="112" y="203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71" y="209"/>
                  </a:lnTo>
                  <a:lnTo>
                    <a:pt x="49" y="207"/>
                  </a:lnTo>
                  <a:lnTo>
                    <a:pt x="38" y="203"/>
                  </a:lnTo>
                  <a:lnTo>
                    <a:pt x="28" y="198"/>
                  </a:lnTo>
                  <a:lnTo>
                    <a:pt x="19" y="192"/>
                  </a:lnTo>
                  <a:lnTo>
                    <a:pt x="15" y="187"/>
                  </a:lnTo>
                  <a:lnTo>
                    <a:pt x="12" y="183"/>
                  </a:lnTo>
                  <a:lnTo>
                    <a:pt x="8" y="173"/>
                  </a:lnTo>
                  <a:lnTo>
                    <a:pt x="5" y="162"/>
                  </a:lnTo>
                  <a:lnTo>
                    <a:pt x="45" y="162"/>
                  </a:lnTo>
                  <a:lnTo>
                    <a:pt x="47" y="167"/>
                  </a:lnTo>
                  <a:lnTo>
                    <a:pt x="50" y="171"/>
                  </a:lnTo>
                  <a:lnTo>
                    <a:pt x="53" y="175"/>
                  </a:lnTo>
                  <a:lnTo>
                    <a:pt x="57" y="178"/>
                  </a:lnTo>
                  <a:lnTo>
                    <a:pt x="66" y="181"/>
                  </a:lnTo>
                  <a:lnTo>
                    <a:pt x="77" y="182"/>
                  </a:lnTo>
                  <a:lnTo>
                    <a:pt x="87" y="181"/>
                  </a:lnTo>
                  <a:lnTo>
                    <a:pt x="95" y="178"/>
                  </a:lnTo>
                  <a:lnTo>
                    <a:pt x="101" y="171"/>
                  </a:lnTo>
                  <a:lnTo>
                    <a:pt x="106" y="164"/>
                  </a:lnTo>
                  <a:lnTo>
                    <a:pt x="109" y="155"/>
                  </a:lnTo>
                  <a:lnTo>
                    <a:pt x="109" y="126"/>
                  </a:lnTo>
                  <a:lnTo>
                    <a:pt x="101" y="137"/>
                  </a:lnTo>
                  <a:lnTo>
                    <a:pt x="89" y="143"/>
                  </a:lnTo>
                  <a:lnTo>
                    <a:pt x="78" y="148"/>
                  </a:lnTo>
                  <a:lnTo>
                    <a:pt x="64" y="149"/>
                  </a:lnTo>
                  <a:lnTo>
                    <a:pt x="49" y="148"/>
                  </a:lnTo>
                  <a:lnTo>
                    <a:pt x="36" y="143"/>
                  </a:lnTo>
                  <a:lnTo>
                    <a:pt x="24" y="136"/>
                  </a:lnTo>
                  <a:lnTo>
                    <a:pt x="15" y="127"/>
                  </a:lnTo>
                  <a:lnTo>
                    <a:pt x="9" y="115"/>
                  </a:lnTo>
                  <a:lnTo>
                    <a:pt x="4" y="103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60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7" y="23"/>
                  </a:lnTo>
                  <a:lnTo>
                    <a:pt x="26" y="13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2054"/>
            <p:cNvSpPr>
              <a:spLocks/>
            </p:cNvSpPr>
            <p:nvPr/>
          </p:nvSpPr>
          <p:spPr bwMode="auto">
            <a:xfrm>
              <a:off x="3546" y="2174"/>
              <a:ext cx="188" cy="225"/>
            </a:xfrm>
            <a:custGeom>
              <a:avLst/>
              <a:gdLst>
                <a:gd name="T0" fmla="*/ 0 w 174"/>
                <a:gd name="T1" fmla="*/ 0 h 206"/>
                <a:gd name="T2" fmla="*/ 215 w 174"/>
                <a:gd name="T3" fmla="*/ 0 h 206"/>
                <a:gd name="T4" fmla="*/ 215 w 174"/>
                <a:gd name="T5" fmla="*/ 461 h 206"/>
                <a:gd name="T6" fmla="*/ 600 w 174"/>
                <a:gd name="T7" fmla="*/ 461 h 206"/>
                <a:gd name="T8" fmla="*/ 600 w 174"/>
                <a:gd name="T9" fmla="*/ 0 h 206"/>
                <a:gd name="T10" fmla="*/ 816 w 174"/>
                <a:gd name="T11" fmla="*/ 0 h 206"/>
                <a:gd name="T12" fmla="*/ 816 w 174"/>
                <a:gd name="T13" fmla="*/ 1204 h 206"/>
                <a:gd name="T14" fmla="*/ 600 w 174"/>
                <a:gd name="T15" fmla="*/ 1204 h 206"/>
                <a:gd name="T16" fmla="*/ 600 w 174"/>
                <a:gd name="T17" fmla="*/ 686 h 206"/>
                <a:gd name="T18" fmla="*/ 215 w 174"/>
                <a:gd name="T19" fmla="*/ 686 h 206"/>
                <a:gd name="T20" fmla="*/ 215 w 174"/>
                <a:gd name="T21" fmla="*/ 1204 h 206"/>
                <a:gd name="T22" fmla="*/ 0 w 174"/>
                <a:gd name="T23" fmla="*/ 1204 h 206"/>
                <a:gd name="T24" fmla="*/ 0 w 174"/>
                <a:gd name="T25" fmla="*/ 0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4"/>
                <a:gd name="T40" fmla="*/ 0 h 206"/>
                <a:gd name="T41" fmla="*/ 174 w 174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4" h="206">
                  <a:moveTo>
                    <a:pt x="0" y="0"/>
                  </a:moveTo>
                  <a:lnTo>
                    <a:pt x="45" y="0"/>
                  </a:lnTo>
                  <a:lnTo>
                    <a:pt x="45" y="79"/>
                  </a:lnTo>
                  <a:lnTo>
                    <a:pt x="129" y="79"/>
                  </a:lnTo>
                  <a:lnTo>
                    <a:pt x="129" y="0"/>
                  </a:lnTo>
                  <a:lnTo>
                    <a:pt x="174" y="0"/>
                  </a:lnTo>
                  <a:lnTo>
                    <a:pt x="174" y="206"/>
                  </a:lnTo>
                  <a:lnTo>
                    <a:pt x="129" y="206"/>
                  </a:lnTo>
                  <a:lnTo>
                    <a:pt x="129" y="118"/>
                  </a:lnTo>
                  <a:lnTo>
                    <a:pt x="45" y="118"/>
                  </a:lnTo>
                  <a:lnTo>
                    <a:pt x="45" y="206"/>
                  </a:lnTo>
                  <a:lnTo>
                    <a:pt x="0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2055"/>
            <p:cNvSpPr>
              <a:spLocks noEditPoints="1"/>
            </p:cNvSpPr>
            <p:nvPr/>
          </p:nvSpPr>
          <p:spPr bwMode="auto">
            <a:xfrm>
              <a:off x="3764" y="2232"/>
              <a:ext cx="161" cy="172"/>
            </a:xfrm>
            <a:custGeom>
              <a:avLst/>
              <a:gdLst>
                <a:gd name="T0" fmla="*/ 357 w 149"/>
                <a:gd name="T1" fmla="*/ 194 h 157"/>
                <a:gd name="T2" fmla="*/ 309 w 149"/>
                <a:gd name="T3" fmla="*/ 197 h 157"/>
                <a:gd name="T4" fmla="*/ 272 w 149"/>
                <a:gd name="T5" fmla="*/ 216 h 157"/>
                <a:gd name="T6" fmla="*/ 252 w 149"/>
                <a:gd name="T7" fmla="*/ 233 h 157"/>
                <a:gd name="T8" fmla="*/ 240 w 149"/>
                <a:gd name="T9" fmla="*/ 238 h 157"/>
                <a:gd name="T10" fmla="*/ 232 w 149"/>
                <a:gd name="T11" fmla="*/ 260 h 157"/>
                <a:gd name="T12" fmla="*/ 222 w 149"/>
                <a:gd name="T13" fmla="*/ 277 h 157"/>
                <a:gd name="T14" fmla="*/ 210 w 149"/>
                <a:gd name="T15" fmla="*/ 313 h 157"/>
                <a:gd name="T16" fmla="*/ 200 w 149"/>
                <a:gd name="T17" fmla="*/ 332 h 157"/>
                <a:gd name="T18" fmla="*/ 199 w 149"/>
                <a:gd name="T19" fmla="*/ 364 h 157"/>
                <a:gd name="T20" fmla="*/ 194 w 149"/>
                <a:gd name="T21" fmla="*/ 398 h 157"/>
                <a:gd name="T22" fmla="*/ 508 w 149"/>
                <a:gd name="T23" fmla="*/ 398 h 157"/>
                <a:gd name="T24" fmla="*/ 487 w 149"/>
                <a:gd name="T25" fmla="*/ 306 h 157"/>
                <a:gd name="T26" fmla="*/ 455 w 149"/>
                <a:gd name="T27" fmla="*/ 238 h 157"/>
                <a:gd name="T28" fmla="*/ 434 w 149"/>
                <a:gd name="T29" fmla="*/ 216 h 157"/>
                <a:gd name="T30" fmla="*/ 401 w 149"/>
                <a:gd name="T31" fmla="*/ 197 h 157"/>
                <a:gd name="T32" fmla="*/ 357 w 149"/>
                <a:gd name="T33" fmla="*/ 194 h 157"/>
                <a:gd name="T34" fmla="*/ 361 w 149"/>
                <a:gd name="T35" fmla="*/ 0 h 157"/>
                <a:gd name="T36" fmla="*/ 412 w 149"/>
                <a:gd name="T37" fmla="*/ 1 h 157"/>
                <a:gd name="T38" fmla="*/ 469 w 149"/>
                <a:gd name="T39" fmla="*/ 3 h 157"/>
                <a:gd name="T40" fmla="*/ 513 w 149"/>
                <a:gd name="T41" fmla="*/ 49 h 157"/>
                <a:gd name="T42" fmla="*/ 575 w 149"/>
                <a:gd name="T43" fmla="*/ 102 h 157"/>
                <a:gd name="T44" fmla="*/ 633 w 149"/>
                <a:gd name="T45" fmla="*/ 165 h 157"/>
                <a:gd name="T46" fmla="*/ 658 w 149"/>
                <a:gd name="T47" fmla="*/ 255 h 157"/>
                <a:gd name="T48" fmla="*/ 692 w 149"/>
                <a:gd name="T49" fmla="*/ 342 h 157"/>
                <a:gd name="T50" fmla="*/ 699 w 149"/>
                <a:gd name="T51" fmla="*/ 450 h 157"/>
                <a:gd name="T52" fmla="*/ 699 w 149"/>
                <a:gd name="T53" fmla="*/ 541 h 157"/>
                <a:gd name="T54" fmla="*/ 194 w 149"/>
                <a:gd name="T55" fmla="*/ 541 h 157"/>
                <a:gd name="T56" fmla="*/ 200 w 149"/>
                <a:gd name="T57" fmla="*/ 630 h 157"/>
                <a:gd name="T58" fmla="*/ 222 w 149"/>
                <a:gd name="T59" fmla="*/ 690 h 157"/>
                <a:gd name="T60" fmla="*/ 240 w 149"/>
                <a:gd name="T61" fmla="*/ 721 h 157"/>
                <a:gd name="T62" fmla="*/ 272 w 149"/>
                <a:gd name="T63" fmla="*/ 759 h 157"/>
                <a:gd name="T64" fmla="*/ 317 w 149"/>
                <a:gd name="T65" fmla="*/ 779 h 157"/>
                <a:gd name="T66" fmla="*/ 371 w 149"/>
                <a:gd name="T67" fmla="*/ 780 h 157"/>
                <a:gd name="T68" fmla="*/ 421 w 149"/>
                <a:gd name="T69" fmla="*/ 779 h 157"/>
                <a:gd name="T70" fmla="*/ 469 w 149"/>
                <a:gd name="T71" fmla="*/ 755 h 157"/>
                <a:gd name="T72" fmla="*/ 487 w 149"/>
                <a:gd name="T73" fmla="*/ 721 h 157"/>
                <a:gd name="T74" fmla="*/ 507 w 149"/>
                <a:gd name="T75" fmla="*/ 711 h 157"/>
                <a:gd name="T76" fmla="*/ 513 w 149"/>
                <a:gd name="T77" fmla="*/ 690 h 157"/>
                <a:gd name="T78" fmla="*/ 515 w 149"/>
                <a:gd name="T79" fmla="*/ 658 h 157"/>
                <a:gd name="T80" fmla="*/ 692 w 149"/>
                <a:gd name="T81" fmla="*/ 658 h 157"/>
                <a:gd name="T82" fmla="*/ 649 w 149"/>
                <a:gd name="T83" fmla="*/ 759 h 157"/>
                <a:gd name="T84" fmla="*/ 607 w 149"/>
                <a:gd name="T85" fmla="*/ 850 h 157"/>
                <a:gd name="T86" fmla="*/ 562 w 149"/>
                <a:gd name="T87" fmla="*/ 905 h 157"/>
                <a:gd name="T88" fmla="*/ 507 w 149"/>
                <a:gd name="T89" fmla="*/ 944 h 157"/>
                <a:gd name="T90" fmla="*/ 435 w 149"/>
                <a:gd name="T91" fmla="*/ 971 h 157"/>
                <a:gd name="T92" fmla="*/ 361 w 149"/>
                <a:gd name="T93" fmla="*/ 975 h 157"/>
                <a:gd name="T94" fmla="*/ 280 w 149"/>
                <a:gd name="T95" fmla="*/ 971 h 157"/>
                <a:gd name="T96" fmla="*/ 210 w 149"/>
                <a:gd name="T97" fmla="*/ 937 h 157"/>
                <a:gd name="T98" fmla="*/ 145 w 149"/>
                <a:gd name="T99" fmla="*/ 894 h 157"/>
                <a:gd name="T100" fmla="*/ 98 w 149"/>
                <a:gd name="T101" fmla="*/ 850 h 157"/>
                <a:gd name="T102" fmla="*/ 53 w 149"/>
                <a:gd name="T103" fmla="*/ 776 h 157"/>
                <a:gd name="T104" fmla="*/ 6 w 149"/>
                <a:gd name="T105" fmla="*/ 690 h 157"/>
                <a:gd name="T106" fmla="*/ 1 w 149"/>
                <a:gd name="T107" fmla="*/ 593 h 157"/>
                <a:gd name="T108" fmla="*/ 0 w 149"/>
                <a:gd name="T109" fmla="*/ 493 h 157"/>
                <a:gd name="T110" fmla="*/ 1 w 149"/>
                <a:gd name="T111" fmla="*/ 398 h 157"/>
                <a:gd name="T112" fmla="*/ 6 w 149"/>
                <a:gd name="T113" fmla="*/ 286 h 157"/>
                <a:gd name="T114" fmla="*/ 53 w 149"/>
                <a:gd name="T115" fmla="*/ 216 h 157"/>
                <a:gd name="T116" fmla="*/ 98 w 149"/>
                <a:gd name="T117" fmla="*/ 138 h 157"/>
                <a:gd name="T118" fmla="*/ 157 w 149"/>
                <a:gd name="T119" fmla="*/ 78 h 157"/>
                <a:gd name="T120" fmla="*/ 215 w 149"/>
                <a:gd name="T121" fmla="*/ 45 h 157"/>
                <a:gd name="T122" fmla="*/ 282 w 149"/>
                <a:gd name="T123" fmla="*/ 2 h 157"/>
                <a:gd name="T124" fmla="*/ 361 w 149"/>
                <a:gd name="T125" fmla="*/ 0 h 1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"/>
                <a:gd name="T190" fmla="*/ 0 h 157"/>
                <a:gd name="T191" fmla="*/ 149 w 149"/>
                <a:gd name="T192" fmla="*/ 157 h 1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" h="157">
                  <a:moveTo>
                    <a:pt x="76" y="31"/>
                  </a:moveTo>
                  <a:lnTo>
                    <a:pt x="66" y="32"/>
                  </a:lnTo>
                  <a:lnTo>
                    <a:pt x="58" y="35"/>
                  </a:lnTo>
                  <a:lnTo>
                    <a:pt x="54" y="37"/>
                  </a:lnTo>
                  <a:lnTo>
                    <a:pt x="51" y="39"/>
                  </a:lnTo>
                  <a:lnTo>
                    <a:pt x="49" y="42"/>
                  </a:lnTo>
                  <a:lnTo>
                    <a:pt x="47" y="44"/>
                  </a:lnTo>
                  <a:lnTo>
                    <a:pt x="44" y="51"/>
                  </a:lnTo>
                  <a:lnTo>
                    <a:pt x="43" y="53"/>
                  </a:lnTo>
                  <a:lnTo>
                    <a:pt x="42" y="58"/>
                  </a:lnTo>
                  <a:lnTo>
                    <a:pt x="41" y="63"/>
                  </a:lnTo>
                  <a:lnTo>
                    <a:pt x="108" y="63"/>
                  </a:lnTo>
                  <a:lnTo>
                    <a:pt x="104" y="49"/>
                  </a:lnTo>
                  <a:lnTo>
                    <a:pt x="97" y="39"/>
                  </a:lnTo>
                  <a:lnTo>
                    <a:pt x="92" y="35"/>
                  </a:lnTo>
                  <a:lnTo>
                    <a:pt x="84" y="32"/>
                  </a:lnTo>
                  <a:lnTo>
                    <a:pt x="76" y="31"/>
                  </a:lnTo>
                  <a:close/>
                  <a:moveTo>
                    <a:pt x="77" y="0"/>
                  </a:moveTo>
                  <a:lnTo>
                    <a:pt x="88" y="1"/>
                  </a:lnTo>
                  <a:lnTo>
                    <a:pt x="99" y="3"/>
                  </a:lnTo>
                  <a:lnTo>
                    <a:pt x="109" y="8"/>
                  </a:lnTo>
                  <a:lnTo>
                    <a:pt x="122" y="16"/>
                  </a:lnTo>
                  <a:lnTo>
                    <a:pt x="133" y="27"/>
                  </a:lnTo>
                  <a:lnTo>
                    <a:pt x="141" y="41"/>
                  </a:lnTo>
                  <a:lnTo>
                    <a:pt x="146" y="55"/>
                  </a:lnTo>
                  <a:lnTo>
                    <a:pt x="149" y="72"/>
                  </a:lnTo>
                  <a:lnTo>
                    <a:pt x="149" y="88"/>
                  </a:lnTo>
                  <a:lnTo>
                    <a:pt x="41" y="88"/>
                  </a:lnTo>
                  <a:lnTo>
                    <a:pt x="43" y="101"/>
                  </a:lnTo>
                  <a:lnTo>
                    <a:pt x="47" y="111"/>
                  </a:lnTo>
                  <a:lnTo>
                    <a:pt x="51" y="117"/>
                  </a:lnTo>
                  <a:lnTo>
                    <a:pt x="58" y="123"/>
                  </a:lnTo>
                  <a:lnTo>
                    <a:pt x="67" y="125"/>
                  </a:lnTo>
                  <a:lnTo>
                    <a:pt x="78" y="126"/>
                  </a:lnTo>
                  <a:lnTo>
                    <a:pt x="90" y="125"/>
                  </a:lnTo>
                  <a:lnTo>
                    <a:pt x="99" y="121"/>
                  </a:lnTo>
                  <a:lnTo>
                    <a:pt x="104" y="117"/>
                  </a:lnTo>
                  <a:lnTo>
                    <a:pt x="107" y="114"/>
                  </a:lnTo>
                  <a:lnTo>
                    <a:pt x="109" y="111"/>
                  </a:lnTo>
                  <a:lnTo>
                    <a:pt x="110" y="107"/>
                  </a:lnTo>
                  <a:lnTo>
                    <a:pt x="146" y="107"/>
                  </a:lnTo>
                  <a:lnTo>
                    <a:pt x="139" y="123"/>
                  </a:lnTo>
                  <a:lnTo>
                    <a:pt x="130" y="136"/>
                  </a:lnTo>
                  <a:lnTo>
                    <a:pt x="120" y="145"/>
                  </a:lnTo>
                  <a:lnTo>
                    <a:pt x="107" y="152"/>
                  </a:lnTo>
                  <a:lnTo>
                    <a:pt x="93" y="156"/>
                  </a:lnTo>
                  <a:lnTo>
                    <a:pt x="77" y="157"/>
                  </a:lnTo>
                  <a:lnTo>
                    <a:pt x="59" y="156"/>
                  </a:lnTo>
                  <a:lnTo>
                    <a:pt x="44" y="151"/>
                  </a:lnTo>
                  <a:lnTo>
                    <a:pt x="31" y="144"/>
                  </a:lnTo>
                  <a:lnTo>
                    <a:pt x="21" y="136"/>
                  </a:lnTo>
                  <a:lnTo>
                    <a:pt x="12" y="124"/>
                  </a:lnTo>
                  <a:lnTo>
                    <a:pt x="6" y="111"/>
                  </a:lnTo>
                  <a:lnTo>
                    <a:pt x="1" y="96"/>
                  </a:lnTo>
                  <a:lnTo>
                    <a:pt x="0" y="79"/>
                  </a:lnTo>
                  <a:lnTo>
                    <a:pt x="1" y="63"/>
                  </a:lnTo>
                  <a:lnTo>
                    <a:pt x="6" y="47"/>
                  </a:lnTo>
                  <a:lnTo>
                    <a:pt x="12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5" y="7"/>
                  </a:lnTo>
                  <a:lnTo>
                    <a:pt x="60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2056"/>
            <p:cNvSpPr>
              <a:spLocks/>
            </p:cNvSpPr>
            <p:nvPr/>
          </p:nvSpPr>
          <p:spPr bwMode="auto">
            <a:xfrm>
              <a:off x="3950" y="2232"/>
              <a:ext cx="104" cy="167"/>
            </a:xfrm>
            <a:custGeom>
              <a:avLst/>
              <a:gdLst>
                <a:gd name="T0" fmla="*/ 406 w 96"/>
                <a:gd name="T1" fmla="*/ 0 h 153"/>
                <a:gd name="T2" fmla="*/ 448 w 96"/>
                <a:gd name="T3" fmla="*/ 0 h 153"/>
                <a:gd name="T4" fmla="*/ 464 w 96"/>
                <a:gd name="T5" fmla="*/ 1 h 153"/>
                <a:gd name="T6" fmla="*/ 477 w 96"/>
                <a:gd name="T7" fmla="*/ 1 h 153"/>
                <a:gd name="T8" fmla="*/ 477 w 96"/>
                <a:gd name="T9" fmla="*/ 234 h 153"/>
                <a:gd name="T10" fmla="*/ 473 w 96"/>
                <a:gd name="T11" fmla="*/ 227 h 153"/>
                <a:gd name="T12" fmla="*/ 446 w 96"/>
                <a:gd name="T13" fmla="*/ 227 h 153"/>
                <a:gd name="T14" fmla="*/ 437 w 96"/>
                <a:gd name="T15" fmla="*/ 217 h 153"/>
                <a:gd name="T16" fmla="*/ 406 w 96"/>
                <a:gd name="T17" fmla="*/ 217 h 153"/>
                <a:gd name="T18" fmla="*/ 351 w 96"/>
                <a:gd name="T19" fmla="*/ 227 h 153"/>
                <a:gd name="T20" fmla="*/ 313 w 96"/>
                <a:gd name="T21" fmla="*/ 239 h 153"/>
                <a:gd name="T22" fmla="*/ 287 w 96"/>
                <a:gd name="T23" fmla="*/ 255 h 153"/>
                <a:gd name="T24" fmla="*/ 265 w 96"/>
                <a:gd name="T25" fmla="*/ 271 h 153"/>
                <a:gd name="T26" fmla="*/ 248 w 96"/>
                <a:gd name="T27" fmla="*/ 303 h 153"/>
                <a:gd name="T28" fmla="*/ 244 w 96"/>
                <a:gd name="T29" fmla="*/ 323 h 153"/>
                <a:gd name="T30" fmla="*/ 213 w 96"/>
                <a:gd name="T31" fmla="*/ 385 h 153"/>
                <a:gd name="T32" fmla="*/ 208 w 96"/>
                <a:gd name="T33" fmla="*/ 492 h 153"/>
                <a:gd name="T34" fmla="*/ 208 w 96"/>
                <a:gd name="T35" fmla="*/ 884 h 153"/>
                <a:gd name="T36" fmla="*/ 0 w 96"/>
                <a:gd name="T37" fmla="*/ 884 h 153"/>
                <a:gd name="T38" fmla="*/ 0 w 96"/>
                <a:gd name="T39" fmla="*/ 4 h 153"/>
                <a:gd name="T40" fmla="*/ 194 w 96"/>
                <a:gd name="T41" fmla="*/ 4 h 153"/>
                <a:gd name="T42" fmla="*/ 194 w 96"/>
                <a:gd name="T43" fmla="*/ 180 h 153"/>
                <a:gd name="T44" fmla="*/ 197 w 96"/>
                <a:gd name="T45" fmla="*/ 180 h 153"/>
                <a:gd name="T46" fmla="*/ 226 w 96"/>
                <a:gd name="T47" fmla="*/ 128 h 153"/>
                <a:gd name="T48" fmla="*/ 244 w 96"/>
                <a:gd name="T49" fmla="*/ 115 h 153"/>
                <a:gd name="T50" fmla="*/ 250 w 96"/>
                <a:gd name="T51" fmla="*/ 82 h 153"/>
                <a:gd name="T52" fmla="*/ 294 w 96"/>
                <a:gd name="T53" fmla="*/ 49 h 153"/>
                <a:gd name="T54" fmla="*/ 365 w 96"/>
                <a:gd name="T55" fmla="*/ 2 h 153"/>
                <a:gd name="T56" fmla="*/ 394 w 96"/>
                <a:gd name="T57" fmla="*/ 1 h 153"/>
                <a:gd name="T58" fmla="*/ 406 w 96"/>
                <a:gd name="T59" fmla="*/ 0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"/>
                <a:gd name="T91" fmla="*/ 0 h 153"/>
                <a:gd name="T92" fmla="*/ 96 w 96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" h="153">
                  <a:moveTo>
                    <a:pt x="82" y="0"/>
                  </a:moveTo>
                  <a:lnTo>
                    <a:pt x="91" y="0"/>
                  </a:lnTo>
                  <a:lnTo>
                    <a:pt x="93" y="1"/>
                  </a:lnTo>
                  <a:lnTo>
                    <a:pt x="96" y="1"/>
                  </a:lnTo>
                  <a:lnTo>
                    <a:pt x="96" y="40"/>
                  </a:lnTo>
                  <a:lnTo>
                    <a:pt x="95" y="39"/>
                  </a:lnTo>
                  <a:lnTo>
                    <a:pt x="90" y="39"/>
                  </a:lnTo>
                  <a:lnTo>
                    <a:pt x="88" y="38"/>
                  </a:lnTo>
                  <a:lnTo>
                    <a:pt x="82" y="38"/>
                  </a:lnTo>
                  <a:lnTo>
                    <a:pt x="71" y="39"/>
                  </a:lnTo>
                  <a:lnTo>
                    <a:pt x="63" y="42"/>
                  </a:lnTo>
                  <a:lnTo>
                    <a:pt x="57" y="44"/>
                  </a:lnTo>
                  <a:lnTo>
                    <a:pt x="53" y="47"/>
                  </a:lnTo>
                  <a:lnTo>
                    <a:pt x="50" y="52"/>
                  </a:lnTo>
                  <a:lnTo>
                    <a:pt x="48" y="56"/>
                  </a:lnTo>
                  <a:lnTo>
                    <a:pt x="43" y="67"/>
                  </a:lnTo>
                  <a:lnTo>
                    <a:pt x="41" y="86"/>
                  </a:lnTo>
                  <a:lnTo>
                    <a:pt x="41" y="153"/>
                  </a:lnTo>
                  <a:lnTo>
                    <a:pt x="0" y="153"/>
                  </a:lnTo>
                  <a:lnTo>
                    <a:pt x="0" y="4"/>
                  </a:lnTo>
                  <a:lnTo>
                    <a:pt x="39" y="4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5" y="23"/>
                  </a:lnTo>
                  <a:lnTo>
                    <a:pt x="48" y="20"/>
                  </a:lnTo>
                  <a:lnTo>
                    <a:pt x="51" y="15"/>
                  </a:lnTo>
                  <a:lnTo>
                    <a:pt x="60" y="9"/>
                  </a:lnTo>
                  <a:lnTo>
                    <a:pt x="73" y="2"/>
                  </a:lnTo>
                  <a:lnTo>
                    <a:pt x="78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2057"/>
            <p:cNvSpPr>
              <a:spLocks noEditPoints="1"/>
            </p:cNvSpPr>
            <p:nvPr/>
          </p:nvSpPr>
          <p:spPr bwMode="auto">
            <a:xfrm>
              <a:off x="4060" y="2232"/>
              <a:ext cx="160" cy="172"/>
            </a:xfrm>
            <a:custGeom>
              <a:avLst/>
              <a:gdLst>
                <a:gd name="T0" fmla="*/ 317 w 148"/>
                <a:gd name="T1" fmla="*/ 194 h 157"/>
                <a:gd name="T2" fmla="*/ 293 w 148"/>
                <a:gd name="T3" fmla="*/ 197 h 157"/>
                <a:gd name="T4" fmla="*/ 251 w 148"/>
                <a:gd name="T5" fmla="*/ 233 h 157"/>
                <a:gd name="T6" fmla="*/ 237 w 148"/>
                <a:gd name="T7" fmla="*/ 238 h 157"/>
                <a:gd name="T8" fmla="*/ 231 w 148"/>
                <a:gd name="T9" fmla="*/ 260 h 157"/>
                <a:gd name="T10" fmla="*/ 219 w 148"/>
                <a:gd name="T11" fmla="*/ 277 h 157"/>
                <a:gd name="T12" fmla="*/ 214 w 148"/>
                <a:gd name="T13" fmla="*/ 313 h 157"/>
                <a:gd name="T14" fmla="*/ 203 w 148"/>
                <a:gd name="T15" fmla="*/ 332 h 157"/>
                <a:gd name="T16" fmla="*/ 199 w 148"/>
                <a:gd name="T17" fmla="*/ 364 h 157"/>
                <a:gd name="T18" fmla="*/ 188 w 148"/>
                <a:gd name="T19" fmla="*/ 398 h 157"/>
                <a:gd name="T20" fmla="*/ 510 w 148"/>
                <a:gd name="T21" fmla="*/ 398 h 157"/>
                <a:gd name="T22" fmla="*/ 488 w 148"/>
                <a:gd name="T23" fmla="*/ 306 h 157"/>
                <a:gd name="T24" fmla="*/ 456 w 148"/>
                <a:gd name="T25" fmla="*/ 238 h 157"/>
                <a:gd name="T26" fmla="*/ 434 w 148"/>
                <a:gd name="T27" fmla="*/ 216 h 157"/>
                <a:gd name="T28" fmla="*/ 400 w 148"/>
                <a:gd name="T29" fmla="*/ 197 h 157"/>
                <a:gd name="T30" fmla="*/ 349 w 148"/>
                <a:gd name="T31" fmla="*/ 194 h 157"/>
                <a:gd name="T32" fmla="*/ 317 w 148"/>
                <a:gd name="T33" fmla="*/ 194 h 157"/>
                <a:gd name="T34" fmla="*/ 357 w 148"/>
                <a:gd name="T35" fmla="*/ 0 h 157"/>
                <a:gd name="T36" fmla="*/ 417 w 148"/>
                <a:gd name="T37" fmla="*/ 1 h 157"/>
                <a:gd name="T38" fmla="*/ 472 w 148"/>
                <a:gd name="T39" fmla="*/ 3 h 157"/>
                <a:gd name="T40" fmla="*/ 512 w 148"/>
                <a:gd name="T41" fmla="*/ 49 h 157"/>
                <a:gd name="T42" fmla="*/ 576 w 148"/>
                <a:gd name="T43" fmla="*/ 102 h 157"/>
                <a:gd name="T44" fmla="*/ 637 w 148"/>
                <a:gd name="T45" fmla="*/ 165 h 157"/>
                <a:gd name="T46" fmla="*/ 657 w 148"/>
                <a:gd name="T47" fmla="*/ 255 h 157"/>
                <a:gd name="T48" fmla="*/ 692 w 148"/>
                <a:gd name="T49" fmla="*/ 342 h 157"/>
                <a:gd name="T50" fmla="*/ 701 w 148"/>
                <a:gd name="T51" fmla="*/ 450 h 157"/>
                <a:gd name="T52" fmla="*/ 703 w 148"/>
                <a:gd name="T53" fmla="*/ 541 h 157"/>
                <a:gd name="T54" fmla="*/ 188 w 148"/>
                <a:gd name="T55" fmla="*/ 541 h 157"/>
                <a:gd name="T56" fmla="*/ 199 w 148"/>
                <a:gd name="T57" fmla="*/ 630 h 157"/>
                <a:gd name="T58" fmla="*/ 215 w 148"/>
                <a:gd name="T59" fmla="*/ 690 h 157"/>
                <a:gd name="T60" fmla="*/ 237 w 148"/>
                <a:gd name="T61" fmla="*/ 721 h 157"/>
                <a:gd name="T62" fmla="*/ 277 w 148"/>
                <a:gd name="T63" fmla="*/ 759 h 157"/>
                <a:gd name="T64" fmla="*/ 316 w 148"/>
                <a:gd name="T65" fmla="*/ 779 h 157"/>
                <a:gd name="T66" fmla="*/ 370 w 148"/>
                <a:gd name="T67" fmla="*/ 780 h 157"/>
                <a:gd name="T68" fmla="*/ 417 w 148"/>
                <a:gd name="T69" fmla="*/ 779 h 157"/>
                <a:gd name="T70" fmla="*/ 472 w 148"/>
                <a:gd name="T71" fmla="*/ 755 h 157"/>
                <a:gd name="T72" fmla="*/ 488 w 148"/>
                <a:gd name="T73" fmla="*/ 721 h 157"/>
                <a:gd name="T74" fmla="*/ 507 w 148"/>
                <a:gd name="T75" fmla="*/ 711 h 157"/>
                <a:gd name="T76" fmla="*/ 512 w 148"/>
                <a:gd name="T77" fmla="*/ 690 h 157"/>
                <a:gd name="T78" fmla="*/ 516 w 148"/>
                <a:gd name="T79" fmla="*/ 658 h 157"/>
                <a:gd name="T80" fmla="*/ 692 w 148"/>
                <a:gd name="T81" fmla="*/ 658 h 157"/>
                <a:gd name="T82" fmla="*/ 652 w 148"/>
                <a:gd name="T83" fmla="*/ 759 h 157"/>
                <a:gd name="T84" fmla="*/ 617 w 148"/>
                <a:gd name="T85" fmla="*/ 850 h 157"/>
                <a:gd name="T86" fmla="*/ 562 w 148"/>
                <a:gd name="T87" fmla="*/ 905 h 157"/>
                <a:gd name="T88" fmla="*/ 507 w 148"/>
                <a:gd name="T89" fmla="*/ 944 h 157"/>
                <a:gd name="T90" fmla="*/ 434 w 148"/>
                <a:gd name="T91" fmla="*/ 971 h 157"/>
                <a:gd name="T92" fmla="*/ 357 w 148"/>
                <a:gd name="T93" fmla="*/ 975 h 157"/>
                <a:gd name="T94" fmla="*/ 282 w 148"/>
                <a:gd name="T95" fmla="*/ 971 h 157"/>
                <a:gd name="T96" fmla="*/ 214 w 148"/>
                <a:gd name="T97" fmla="*/ 937 h 157"/>
                <a:gd name="T98" fmla="*/ 149 w 148"/>
                <a:gd name="T99" fmla="*/ 894 h 157"/>
                <a:gd name="T100" fmla="*/ 97 w 148"/>
                <a:gd name="T101" fmla="*/ 850 h 157"/>
                <a:gd name="T102" fmla="*/ 50 w 148"/>
                <a:gd name="T103" fmla="*/ 776 h 157"/>
                <a:gd name="T104" fmla="*/ 5 w 148"/>
                <a:gd name="T105" fmla="*/ 690 h 157"/>
                <a:gd name="T106" fmla="*/ 1 w 148"/>
                <a:gd name="T107" fmla="*/ 593 h 157"/>
                <a:gd name="T108" fmla="*/ 0 w 148"/>
                <a:gd name="T109" fmla="*/ 493 h 157"/>
                <a:gd name="T110" fmla="*/ 1 w 148"/>
                <a:gd name="T111" fmla="*/ 398 h 157"/>
                <a:gd name="T112" fmla="*/ 5 w 148"/>
                <a:gd name="T113" fmla="*/ 286 h 157"/>
                <a:gd name="T114" fmla="*/ 50 w 148"/>
                <a:gd name="T115" fmla="*/ 216 h 157"/>
                <a:gd name="T116" fmla="*/ 97 w 148"/>
                <a:gd name="T117" fmla="*/ 138 h 157"/>
                <a:gd name="T118" fmla="*/ 156 w 148"/>
                <a:gd name="T119" fmla="*/ 78 h 157"/>
                <a:gd name="T120" fmla="*/ 215 w 148"/>
                <a:gd name="T121" fmla="*/ 45 h 157"/>
                <a:gd name="T122" fmla="*/ 282 w 148"/>
                <a:gd name="T123" fmla="*/ 2 h 157"/>
                <a:gd name="T124" fmla="*/ 357 w 148"/>
                <a:gd name="T125" fmla="*/ 0 h 1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157"/>
                <a:gd name="T191" fmla="*/ 148 w 148"/>
                <a:gd name="T192" fmla="*/ 157 h 1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157">
                  <a:moveTo>
                    <a:pt x="67" y="31"/>
                  </a:moveTo>
                  <a:lnTo>
                    <a:pt x="62" y="32"/>
                  </a:lnTo>
                  <a:lnTo>
                    <a:pt x="53" y="37"/>
                  </a:lnTo>
                  <a:lnTo>
                    <a:pt x="50" y="39"/>
                  </a:lnTo>
                  <a:lnTo>
                    <a:pt x="48" y="42"/>
                  </a:lnTo>
                  <a:lnTo>
                    <a:pt x="46" y="44"/>
                  </a:lnTo>
                  <a:lnTo>
                    <a:pt x="44" y="51"/>
                  </a:lnTo>
                  <a:lnTo>
                    <a:pt x="43" y="53"/>
                  </a:lnTo>
                  <a:lnTo>
                    <a:pt x="42" y="58"/>
                  </a:lnTo>
                  <a:lnTo>
                    <a:pt x="40" y="63"/>
                  </a:lnTo>
                  <a:lnTo>
                    <a:pt x="107" y="63"/>
                  </a:lnTo>
                  <a:lnTo>
                    <a:pt x="103" y="49"/>
                  </a:lnTo>
                  <a:lnTo>
                    <a:pt x="96" y="39"/>
                  </a:lnTo>
                  <a:lnTo>
                    <a:pt x="91" y="35"/>
                  </a:lnTo>
                  <a:lnTo>
                    <a:pt x="83" y="32"/>
                  </a:lnTo>
                  <a:lnTo>
                    <a:pt x="74" y="31"/>
                  </a:lnTo>
                  <a:lnTo>
                    <a:pt x="67" y="31"/>
                  </a:lnTo>
                  <a:close/>
                  <a:moveTo>
                    <a:pt x="75" y="0"/>
                  </a:moveTo>
                  <a:lnTo>
                    <a:pt x="88" y="1"/>
                  </a:lnTo>
                  <a:lnTo>
                    <a:pt x="99" y="3"/>
                  </a:lnTo>
                  <a:lnTo>
                    <a:pt x="108" y="8"/>
                  </a:lnTo>
                  <a:lnTo>
                    <a:pt x="121" y="16"/>
                  </a:lnTo>
                  <a:lnTo>
                    <a:pt x="132" y="27"/>
                  </a:lnTo>
                  <a:lnTo>
                    <a:pt x="139" y="41"/>
                  </a:lnTo>
                  <a:lnTo>
                    <a:pt x="145" y="55"/>
                  </a:lnTo>
                  <a:lnTo>
                    <a:pt x="147" y="72"/>
                  </a:lnTo>
                  <a:lnTo>
                    <a:pt x="148" y="88"/>
                  </a:lnTo>
                  <a:lnTo>
                    <a:pt x="40" y="88"/>
                  </a:lnTo>
                  <a:lnTo>
                    <a:pt x="42" y="101"/>
                  </a:lnTo>
                  <a:lnTo>
                    <a:pt x="45" y="111"/>
                  </a:lnTo>
                  <a:lnTo>
                    <a:pt x="50" y="117"/>
                  </a:lnTo>
                  <a:lnTo>
                    <a:pt x="58" y="123"/>
                  </a:lnTo>
                  <a:lnTo>
                    <a:pt x="66" y="125"/>
                  </a:lnTo>
                  <a:lnTo>
                    <a:pt x="77" y="126"/>
                  </a:lnTo>
                  <a:lnTo>
                    <a:pt x="88" y="125"/>
                  </a:lnTo>
                  <a:lnTo>
                    <a:pt x="99" y="121"/>
                  </a:lnTo>
                  <a:lnTo>
                    <a:pt x="103" y="117"/>
                  </a:lnTo>
                  <a:lnTo>
                    <a:pt x="106" y="114"/>
                  </a:lnTo>
                  <a:lnTo>
                    <a:pt x="108" y="111"/>
                  </a:lnTo>
                  <a:lnTo>
                    <a:pt x="109" y="107"/>
                  </a:lnTo>
                  <a:lnTo>
                    <a:pt x="145" y="107"/>
                  </a:lnTo>
                  <a:lnTo>
                    <a:pt x="138" y="123"/>
                  </a:lnTo>
                  <a:lnTo>
                    <a:pt x="130" y="136"/>
                  </a:lnTo>
                  <a:lnTo>
                    <a:pt x="119" y="145"/>
                  </a:lnTo>
                  <a:lnTo>
                    <a:pt x="106" y="152"/>
                  </a:lnTo>
                  <a:lnTo>
                    <a:pt x="91" y="156"/>
                  </a:lnTo>
                  <a:lnTo>
                    <a:pt x="75" y="157"/>
                  </a:lnTo>
                  <a:lnTo>
                    <a:pt x="59" y="156"/>
                  </a:lnTo>
                  <a:lnTo>
                    <a:pt x="44" y="151"/>
                  </a:lnTo>
                  <a:lnTo>
                    <a:pt x="31" y="144"/>
                  </a:lnTo>
                  <a:lnTo>
                    <a:pt x="20" y="136"/>
                  </a:lnTo>
                  <a:lnTo>
                    <a:pt x="11" y="124"/>
                  </a:lnTo>
                  <a:lnTo>
                    <a:pt x="5" y="111"/>
                  </a:lnTo>
                  <a:lnTo>
                    <a:pt x="1" y="96"/>
                  </a:lnTo>
                  <a:lnTo>
                    <a:pt x="0" y="79"/>
                  </a:lnTo>
                  <a:lnTo>
                    <a:pt x="1" y="63"/>
                  </a:lnTo>
                  <a:lnTo>
                    <a:pt x="5" y="47"/>
                  </a:lnTo>
                  <a:lnTo>
                    <a:pt x="11" y="35"/>
                  </a:lnTo>
                  <a:lnTo>
                    <a:pt x="20" y="23"/>
                  </a:lnTo>
                  <a:lnTo>
                    <a:pt x="32" y="13"/>
                  </a:lnTo>
                  <a:lnTo>
                    <a:pt x="45" y="7"/>
                  </a:lnTo>
                  <a:lnTo>
                    <a:pt x="59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Rectangle 2058"/>
            <p:cNvSpPr>
              <a:spLocks noChangeArrowheads="1"/>
            </p:cNvSpPr>
            <p:nvPr/>
          </p:nvSpPr>
          <p:spPr bwMode="auto">
            <a:xfrm>
              <a:off x="4248" y="2351"/>
              <a:ext cx="48" cy="4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214" name="Freeform 2059"/>
            <p:cNvSpPr>
              <a:spLocks noEditPoints="1"/>
            </p:cNvSpPr>
            <p:nvPr/>
          </p:nvSpPr>
          <p:spPr bwMode="auto">
            <a:xfrm>
              <a:off x="4303" y="2474"/>
              <a:ext cx="79" cy="79"/>
            </a:xfrm>
            <a:custGeom>
              <a:avLst/>
              <a:gdLst>
                <a:gd name="T0" fmla="*/ 143 w 73"/>
                <a:gd name="T1" fmla="*/ 213 h 72"/>
                <a:gd name="T2" fmla="*/ 214 w 73"/>
                <a:gd name="T3" fmla="*/ 199 h 72"/>
                <a:gd name="T4" fmla="*/ 219 w 73"/>
                <a:gd name="T5" fmla="*/ 196 h 72"/>
                <a:gd name="T6" fmla="*/ 231 w 73"/>
                <a:gd name="T7" fmla="*/ 161 h 72"/>
                <a:gd name="T8" fmla="*/ 225 w 73"/>
                <a:gd name="T9" fmla="*/ 137 h 72"/>
                <a:gd name="T10" fmla="*/ 219 w 73"/>
                <a:gd name="T11" fmla="*/ 134 h 72"/>
                <a:gd name="T12" fmla="*/ 213 w 73"/>
                <a:gd name="T13" fmla="*/ 125 h 72"/>
                <a:gd name="T14" fmla="*/ 105 w 73"/>
                <a:gd name="T15" fmla="*/ 95 h 72"/>
                <a:gd name="T16" fmla="*/ 219 w 73"/>
                <a:gd name="T17" fmla="*/ 104 h 72"/>
                <a:gd name="T18" fmla="*/ 256 w 73"/>
                <a:gd name="T19" fmla="*/ 150 h 72"/>
                <a:gd name="T20" fmla="*/ 251 w 73"/>
                <a:gd name="T21" fmla="*/ 213 h 72"/>
                <a:gd name="T22" fmla="*/ 198 w 73"/>
                <a:gd name="T23" fmla="*/ 239 h 72"/>
                <a:gd name="T24" fmla="*/ 231 w 73"/>
                <a:gd name="T25" fmla="*/ 371 h 72"/>
                <a:gd name="T26" fmla="*/ 143 w 73"/>
                <a:gd name="T27" fmla="*/ 256 h 72"/>
                <a:gd name="T28" fmla="*/ 105 w 73"/>
                <a:gd name="T29" fmla="*/ 371 h 72"/>
                <a:gd name="T30" fmla="*/ 144 w 73"/>
                <a:gd name="T31" fmla="*/ 5 h 72"/>
                <a:gd name="T32" fmla="*/ 97 w 73"/>
                <a:gd name="T33" fmla="*/ 60 h 72"/>
                <a:gd name="T34" fmla="*/ 55 w 73"/>
                <a:gd name="T35" fmla="*/ 104 h 72"/>
                <a:gd name="T36" fmla="*/ 43 w 73"/>
                <a:gd name="T37" fmla="*/ 150 h 72"/>
                <a:gd name="T38" fmla="*/ 6 w 73"/>
                <a:gd name="T39" fmla="*/ 196 h 72"/>
                <a:gd name="T40" fmla="*/ 37 w 73"/>
                <a:gd name="T41" fmla="*/ 282 h 72"/>
                <a:gd name="T42" fmla="*/ 47 w 73"/>
                <a:gd name="T43" fmla="*/ 338 h 72"/>
                <a:gd name="T44" fmla="*/ 114 w 73"/>
                <a:gd name="T45" fmla="*/ 408 h 72"/>
                <a:gd name="T46" fmla="*/ 173 w 73"/>
                <a:gd name="T47" fmla="*/ 432 h 72"/>
                <a:gd name="T48" fmla="*/ 232 w 73"/>
                <a:gd name="T49" fmla="*/ 408 h 72"/>
                <a:gd name="T50" fmla="*/ 300 w 73"/>
                <a:gd name="T51" fmla="*/ 338 h 72"/>
                <a:gd name="T52" fmla="*/ 313 w 73"/>
                <a:gd name="T53" fmla="*/ 284 h 72"/>
                <a:gd name="T54" fmla="*/ 317 w 73"/>
                <a:gd name="T55" fmla="*/ 181 h 72"/>
                <a:gd name="T56" fmla="*/ 308 w 73"/>
                <a:gd name="T57" fmla="*/ 150 h 72"/>
                <a:gd name="T58" fmla="*/ 293 w 73"/>
                <a:gd name="T59" fmla="*/ 104 h 72"/>
                <a:gd name="T60" fmla="*/ 232 w 73"/>
                <a:gd name="T61" fmla="*/ 46 h 72"/>
                <a:gd name="T62" fmla="*/ 213 w 73"/>
                <a:gd name="T63" fmla="*/ 5 h 72"/>
                <a:gd name="T64" fmla="*/ 155 w 73"/>
                <a:gd name="T65" fmla="*/ 0 h 72"/>
                <a:gd name="T66" fmla="*/ 243 w 73"/>
                <a:gd name="T67" fmla="*/ 2 h 72"/>
                <a:gd name="T68" fmla="*/ 317 w 73"/>
                <a:gd name="T69" fmla="*/ 79 h 72"/>
                <a:gd name="T70" fmla="*/ 352 w 73"/>
                <a:gd name="T71" fmla="*/ 194 h 72"/>
                <a:gd name="T72" fmla="*/ 345 w 73"/>
                <a:gd name="T73" fmla="*/ 284 h 72"/>
                <a:gd name="T74" fmla="*/ 289 w 73"/>
                <a:gd name="T75" fmla="*/ 408 h 72"/>
                <a:gd name="T76" fmla="*/ 198 w 73"/>
                <a:gd name="T77" fmla="*/ 458 h 72"/>
                <a:gd name="T78" fmla="*/ 123 w 73"/>
                <a:gd name="T79" fmla="*/ 451 h 72"/>
                <a:gd name="T80" fmla="*/ 37 w 73"/>
                <a:gd name="T81" fmla="*/ 372 h 72"/>
                <a:gd name="T82" fmla="*/ 0 w 73"/>
                <a:gd name="T83" fmla="*/ 259 h 72"/>
                <a:gd name="T84" fmla="*/ 1 w 73"/>
                <a:gd name="T85" fmla="*/ 165 h 72"/>
                <a:gd name="T86" fmla="*/ 60 w 73"/>
                <a:gd name="T87" fmla="*/ 42 h 72"/>
                <a:gd name="T88" fmla="*/ 155 w 73"/>
                <a:gd name="T89" fmla="*/ 0 h 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"/>
                <a:gd name="T136" fmla="*/ 0 h 72"/>
                <a:gd name="T137" fmla="*/ 73 w 73"/>
                <a:gd name="T138" fmla="*/ 72 h 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" h="72">
                  <a:moveTo>
                    <a:pt x="29" y="20"/>
                  </a:moveTo>
                  <a:lnTo>
                    <a:pt x="29" y="33"/>
                  </a:lnTo>
                  <a:lnTo>
                    <a:pt x="41" y="33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7" y="29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3" y="20"/>
                  </a:lnTo>
                  <a:lnTo>
                    <a:pt x="29" y="20"/>
                  </a:lnTo>
                  <a:close/>
                  <a:moveTo>
                    <a:pt x="22" y="15"/>
                  </a:moveTo>
                  <a:lnTo>
                    <a:pt x="41" y="15"/>
                  </a:lnTo>
                  <a:lnTo>
                    <a:pt x="45" y="16"/>
                  </a:lnTo>
                  <a:lnTo>
                    <a:pt x="51" y="19"/>
                  </a:lnTo>
                  <a:lnTo>
                    <a:pt x="53" y="24"/>
                  </a:lnTo>
                  <a:lnTo>
                    <a:pt x="53" y="30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1" y="38"/>
                  </a:lnTo>
                  <a:lnTo>
                    <a:pt x="54" y="57"/>
                  </a:lnTo>
                  <a:lnTo>
                    <a:pt x="47" y="57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9" y="57"/>
                  </a:lnTo>
                  <a:lnTo>
                    <a:pt x="22" y="57"/>
                  </a:lnTo>
                  <a:lnTo>
                    <a:pt x="22" y="15"/>
                  </a:lnTo>
                  <a:close/>
                  <a:moveTo>
                    <a:pt x="30" y="5"/>
                  </a:moveTo>
                  <a:lnTo>
                    <a:pt x="26" y="6"/>
                  </a:lnTo>
                  <a:lnTo>
                    <a:pt x="20" y="10"/>
                  </a:lnTo>
                  <a:lnTo>
                    <a:pt x="15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9" y="24"/>
                  </a:lnTo>
                  <a:lnTo>
                    <a:pt x="7" y="27"/>
                  </a:lnTo>
                  <a:lnTo>
                    <a:pt x="6" y="31"/>
                  </a:lnTo>
                  <a:lnTo>
                    <a:pt x="6" y="40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10" y="52"/>
                  </a:lnTo>
                  <a:lnTo>
                    <a:pt x="15" y="58"/>
                  </a:lnTo>
                  <a:lnTo>
                    <a:pt x="24" y="64"/>
                  </a:lnTo>
                  <a:lnTo>
                    <a:pt x="30" y="66"/>
                  </a:lnTo>
                  <a:lnTo>
                    <a:pt x="36" y="67"/>
                  </a:lnTo>
                  <a:lnTo>
                    <a:pt x="43" y="66"/>
                  </a:lnTo>
                  <a:lnTo>
                    <a:pt x="48" y="64"/>
                  </a:lnTo>
                  <a:lnTo>
                    <a:pt x="58" y="58"/>
                  </a:lnTo>
                  <a:lnTo>
                    <a:pt x="62" y="52"/>
                  </a:lnTo>
                  <a:lnTo>
                    <a:pt x="63" y="47"/>
                  </a:lnTo>
                  <a:lnTo>
                    <a:pt x="64" y="45"/>
                  </a:lnTo>
                  <a:lnTo>
                    <a:pt x="65" y="4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63" y="24"/>
                  </a:lnTo>
                  <a:lnTo>
                    <a:pt x="62" y="19"/>
                  </a:lnTo>
                  <a:lnTo>
                    <a:pt x="60" y="16"/>
                  </a:lnTo>
                  <a:lnTo>
                    <a:pt x="53" y="10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3" y="5"/>
                  </a:lnTo>
                  <a:lnTo>
                    <a:pt x="30" y="5"/>
                  </a:lnTo>
                  <a:close/>
                  <a:moveTo>
                    <a:pt x="31" y="0"/>
                  </a:moveTo>
                  <a:lnTo>
                    <a:pt x="41" y="0"/>
                  </a:lnTo>
                  <a:lnTo>
                    <a:pt x="50" y="2"/>
                  </a:lnTo>
                  <a:lnTo>
                    <a:pt x="59" y="6"/>
                  </a:lnTo>
                  <a:lnTo>
                    <a:pt x="65" y="13"/>
                  </a:lnTo>
                  <a:lnTo>
                    <a:pt x="72" y="26"/>
                  </a:lnTo>
                  <a:lnTo>
                    <a:pt x="73" y="30"/>
                  </a:lnTo>
                  <a:lnTo>
                    <a:pt x="73" y="41"/>
                  </a:lnTo>
                  <a:lnTo>
                    <a:pt x="72" y="45"/>
                  </a:lnTo>
                  <a:lnTo>
                    <a:pt x="65" y="58"/>
                  </a:lnTo>
                  <a:lnTo>
                    <a:pt x="59" y="64"/>
                  </a:lnTo>
                  <a:lnTo>
                    <a:pt x="46" y="71"/>
                  </a:lnTo>
                  <a:lnTo>
                    <a:pt x="41" y="72"/>
                  </a:lnTo>
                  <a:lnTo>
                    <a:pt x="31" y="72"/>
                  </a:lnTo>
                  <a:lnTo>
                    <a:pt x="26" y="71"/>
                  </a:lnTo>
                  <a:lnTo>
                    <a:pt x="13" y="64"/>
                  </a:lnTo>
                  <a:lnTo>
                    <a:pt x="7" y="58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22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5" name="Group 1158"/>
          <p:cNvGrpSpPr>
            <a:grpSpLocks/>
          </p:cNvGrpSpPr>
          <p:nvPr/>
        </p:nvGrpSpPr>
        <p:grpSpPr bwMode="auto">
          <a:xfrm>
            <a:off x="36995893" y="27258931"/>
            <a:ext cx="14008608" cy="1115568"/>
            <a:chOff x="22459" y="12717"/>
            <a:chExt cx="9486" cy="752"/>
          </a:xfrm>
        </p:grpSpPr>
        <p:sp>
          <p:nvSpPr>
            <p:cNvPr id="2158" name="AutoShape 58"/>
            <p:cNvSpPr>
              <a:spLocks noChangeArrowheads="1"/>
            </p:cNvSpPr>
            <p:nvPr/>
          </p:nvSpPr>
          <p:spPr bwMode="auto">
            <a:xfrm>
              <a:off x="22459" y="12753"/>
              <a:ext cx="9486" cy="7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159" name="Text Box 8"/>
            <p:cNvSpPr txBox="1">
              <a:spLocks noChangeArrowheads="1"/>
            </p:cNvSpPr>
            <p:nvPr/>
          </p:nvSpPr>
          <p:spPr bwMode="auto">
            <a:xfrm>
              <a:off x="22459" y="12717"/>
              <a:ext cx="9486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19AAC7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106D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75227" tIns="87614" rIns="175227" bIns="87614">
              <a:spAutoFit/>
            </a:bodyPr>
            <a:lstStyle>
              <a:lvl1pPr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5600" b="1" dirty="0" smtClean="0">
                  <a:solidFill>
                    <a:schemeClr val="bg1"/>
                  </a:solidFill>
                </a:rPr>
                <a:t>Funding</a:t>
              </a:r>
              <a:endParaRPr lang="en-US" altLang="x-none" sz="5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66" name="Rectangle 107"/>
          <p:cNvSpPr>
            <a:spLocks noChangeArrowheads="1"/>
          </p:cNvSpPr>
          <p:nvPr/>
        </p:nvSpPr>
        <p:spPr bwMode="auto">
          <a:xfrm>
            <a:off x="37026771" y="29490558"/>
            <a:ext cx="139324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000" b="1" dirty="0"/>
              <a:t>This study is supported by NIH grant P42 </a:t>
            </a:r>
            <a:r>
              <a:rPr lang="en-US" sz="4000" b="1" dirty="0" smtClean="0"/>
              <a:t>ES023716. </a:t>
            </a:r>
            <a:endParaRPr lang="en-US" sz="4000" b="1" dirty="0"/>
          </a:p>
        </p:txBody>
      </p:sp>
      <p:sp>
        <p:nvSpPr>
          <p:cNvPr id="2151" name="Text Box 541"/>
          <p:cNvSpPr txBox="1">
            <a:spLocks noChangeArrowheads="1"/>
          </p:cNvSpPr>
          <p:nvPr/>
        </p:nvSpPr>
        <p:spPr bwMode="auto">
          <a:xfrm>
            <a:off x="428551" y="8405295"/>
            <a:ext cx="14038770" cy="50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70" tIns="46735" rIns="93470" bIns="46735">
            <a:spAutoFit/>
          </a:bodyPr>
          <a:lstStyle>
            <a:lvl1pPr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4600" b="1" dirty="0" smtClean="0">
                <a:ea typeface="ＭＳ 明朝" charset="-128"/>
              </a:rPr>
              <a:t>Comprised of community members and investigators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4600" b="1" dirty="0" smtClean="0"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4600" b="1" dirty="0"/>
              <a:t>I</a:t>
            </a:r>
            <a:r>
              <a:rPr lang="en-US" sz="4600" b="1" dirty="0" smtClean="0"/>
              <a:t>ntegrated into multiple cores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sz="4600" b="1" dirty="0" smtClean="0"/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4600" b="1" dirty="0" smtClean="0"/>
              <a:t>Relies on a multidirectional collaborative investigatory model</a:t>
            </a:r>
          </a:p>
        </p:txBody>
      </p:sp>
      <p:grpSp>
        <p:nvGrpSpPr>
          <p:cNvPr id="2153" name="Group 72"/>
          <p:cNvGrpSpPr>
            <a:grpSpLocks/>
          </p:cNvGrpSpPr>
          <p:nvPr/>
        </p:nvGrpSpPr>
        <p:grpSpPr bwMode="auto">
          <a:xfrm>
            <a:off x="3860494" y="1754921"/>
            <a:ext cx="4140506" cy="2830794"/>
            <a:chOff x="2112" y="1693"/>
            <a:chExt cx="1531" cy="935"/>
          </a:xfrm>
        </p:grpSpPr>
        <p:sp>
          <p:nvSpPr>
            <p:cNvPr id="2154" name="Freeform 73"/>
            <p:cNvSpPr>
              <a:spLocks/>
            </p:cNvSpPr>
            <p:nvPr/>
          </p:nvSpPr>
          <p:spPr bwMode="auto">
            <a:xfrm>
              <a:off x="2112" y="1693"/>
              <a:ext cx="832" cy="935"/>
            </a:xfrm>
            <a:custGeom>
              <a:avLst/>
              <a:gdLst>
                <a:gd name="T0" fmla="*/ 0 w 2495"/>
                <a:gd name="T1" fmla="*/ 0 h 2805"/>
                <a:gd name="T2" fmla="*/ 0 w 2495"/>
                <a:gd name="T3" fmla="*/ 0 h 2805"/>
                <a:gd name="T4" fmla="*/ 0 w 2495"/>
                <a:gd name="T5" fmla="*/ 0 h 2805"/>
                <a:gd name="T6" fmla="*/ 0 w 2495"/>
                <a:gd name="T7" fmla="*/ 0 h 2805"/>
                <a:gd name="T8" fmla="*/ 0 w 2495"/>
                <a:gd name="T9" fmla="*/ 0 h 2805"/>
                <a:gd name="T10" fmla="*/ 0 w 2495"/>
                <a:gd name="T11" fmla="*/ 0 h 2805"/>
                <a:gd name="T12" fmla="*/ 0 w 2495"/>
                <a:gd name="T13" fmla="*/ 0 h 2805"/>
                <a:gd name="T14" fmla="*/ 0 w 2495"/>
                <a:gd name="T15" fmla="*/ 0 h 2805"/>
                <a:gd name="T16" fmla="*/ 0 w 2495"/>
                <a:gd name="T17" fmla="*/ 0 h 2805"/>
                <a:gd name="T18" fmla="*/ 0 w 2495"/>
                <a:gd name="T19" fmla="*/ 0 h 2805"/>
                <a:gd name="T20" fmla="*/ 0 w 2495"/>
                <a:gd name="T21" fmla="*/ 0 h 2805"/>
                <a:gd name="T22" fmla="*/ 0 w 2495"/>
                <a:gd name="T23" fmla="*/ 0 h 2805"/>
                <a:gd name="T24" fmla="*/ 0 w 2495"/>
                <a:gd name="T25" fmla="*/ 0 h 2805"/>
                <a:gd name="T26" fmla="*/ 0 w 2495"/>
                <a:gd name="T27" fmla="*/ 0 h 2805"/>
                <a:gd name="T28" fmla="*/ 0 w 2495"/>
                <a:gd name="T29" fmla="*/ 0 h 2805"/>
                <a:gd name="T30" fmla="*/ 0 w 2495"/>
                <a:gd name="T31" fmla="*/ 0 h 2805"/>
                <a:gd name="T32" fmla="*/ 0 w 2495"/>
                <a:gd name="T33" fmla="*/ 0 h 2805"/>
                <a:gd name="T34" fmla="*/ 0 w 2495"/>
                <a:gd name="T35" fmla="*/ 0 h 2805"/>
                <a:gd name="T36" fmla="*/ 0 w 2495"/>
                <a:gd name="T37" fmla="*/ 0 h 2805"/>
                <a:gd name="T38" fmla="*/ 0 w 2495"/>
                <a:gd name="T39" fmla="*/ 0 h 2805"/>
                <a:gd name="T40" fmla="*/ 0 w 2495"/>
                <a:gd name="T41" fmla="*/ 0 h 2805"/>
                <a:gd name="T42" fmla="*/ 0 w 2495"/>
                <a:gd name="T43" fmla="*/ 0 h 2805"/>
                <a:gd name="T44" fmla="*/ 0 w 2495"/>
                <a:gd name="T45" fmla="*/ 0 h 2805"/>
                <a:gd name="T46" fmla="*/ 0 w 2495"/>
                <a:gd name="T47" fmla="*/ 0 h 2805"/>
                <a:gd name="T48" fmla="*/ 0 w 2495"/>
                <a:gd name="T49" fmla="*/ 0 h 2805"/>
                <a:gd name="T50" fmla="*/ 0 w 2495"/>
                <a:gd name="T51" fmla="*/ 0 h 2805"/>
                <a:gd name="T52" fmla="*/ 0 w 2495"/>
                <a:gd name="T53" fmla="*/ 0 h 2805"/>
                <a:gd name="T54" fmla="*/ 0 w 2495"/>
                <a:gd name="T55" fmla="*/ 0 h 2805"/>
                <a:gd name="T56" fmla="*/ 0 w 2495"/>
                <a:gd name="T57" fmla="*/ 0 h 2805"/>
                <a:gd name="T58" fmla="*/ 0 w 2495"/>
                <a:gd name="T59" fmla="*/ 0 h 2805"/>
                <a:gd name="T60" fmla="*/ 0 w 2495"/>
                <a:gd name="T61" fmla="*/ 0 h 2805"/>
                <a:gd name="T62" fmla="*/ 0 w 2495"/>
                <a:gd name="T63" fmla="*/ 0 h 2805"/>
                <a:gd name="T64" fmla="*/ 0 w 2495"/>
                <a:gd name="T65" fmla="*/ 0 h 2805"/>
                <a:gd name="T66" fmla="*/ 0 w 2495"/>
                <a:gd name="T67" fmla="*/ 0 h 2805"/>
                <a:gd name="T68" fmla="*/ 0 w 2495"/>
                <a:gd name="T69" fmla="*/ 0 h 2805"/>
                <a:gd name="T70" fmla="*/ 0 w 2495"/>
                <a:gd name="T71" fmla="*/ 0 h 2805"/>
                <a:gd name="T72" fmla="*/ 0 w 2495"/>
                <a:gd name="T73" fmla="*/ 0 h 2805"/>
                <a:gd name="T74" fmla="*/ 0 w 2495"/>
                <a:gd name="T75" fmla="*/ 0 h 2805"/>
                <a:gd name="T76" fmla="*/ 0 w 2495"/>
                <a:gd name="T77" fmla="*/ 0 h 2805"/>
                <a:gd name="T78" fmla="*/ 0 w 2495"/>
                <a:gd name="T79" fmla="*/ 0 h 2805"/>
                <a:gd name="T80" fmla="*/ 0 w 2495"/>
                <a:gd name="T81" fmla="*/ 0 h 2805"/>
                <a:gd name="T82" fmla="*/ 0 w 2495"/>
                <a:gd name="T83" fmla="*/ 0 h 2805"/>
                <a:gd name="T84" fmla="*/ 0 w 2495"/>
                <a:gd name="T85" fmla="*/ 0 h 2805"/>
                <a:gd name="T86" fmla="*/ 0 w 2495"/>
                <a:gd name="T87" fmla="*/ 0 h 2805"/>
                <a:gd name="T88" fmla="*/ 0 w 2495"/>
                <a:gd name="T89" fmla="*/ 0 h 2805"/>
                <a:gd name="T90" fmla="*/ 0 w 2495"/>
                <a:gd name="T91" fmla="*/ 0 h 2805"/>
                <a:gd name="T92" fmla="*/ 0 w 2495"/>
                <a:gd name="T93" fmla="*/ 0 h 2805"/>
                <a:gd name="T94" fmla="*/ 0 w 2495"/>
                <a:gd name="T95" fmla="*/ 0 h 2805"/>
                <a:gd name="T96" fmla="*/ 0 w 2495"/>
                <a:gd name="T97" fmla="*/ 0 h 28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5"/>
                <a:gd name="T148" fmla="*/ 0 h 2805"/>
                <a:gd name="T149" fmla="*/ 2495 w 2495"/>
                <a:gd name="T150" fmla="*/ 2805 h 28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5" h="2805">
                  <a:moveTo>
                    <a:pt x="0" y="0"/>
                  </a:moveTo>
                  <a:lnTo>
                    <a:pt x="712" y="0"/>
                  </a:lnTo>
                  <a:lnTo>
                    <a:pt x="712" y="1619"/>
                  </a:lnTo>
                  <a:lnTo>
                    <a:pt x="715" y="1676"/>
                  </a:lnTo>
                  <a:lnTo>
                    <a:pt x="718" y="1732"/>
                  </a:lnTo>
                  <a:lnTo>
                    <a:pt x="723" y="1785"/>
                  </a:lnTo>
                  <a:lnTo>
                    <a:pt x="730" y="1838"/>
                  </a:lnTo>
                  <a:lnTo>
                    <a:pt x="740" y="1889"/>
                  </a:lnTo>
                  <a:lnTo>
                    <a:pt x="753" y="1937"/>
                  </a:lnTo>
                  <a:lnTo>
                    <a:pt x="767" y="1984"/>
                  </a:lnTo>
                  <a:lnTo>
                    <a:pt x="785" y="2028"/>
                  </a:lnTo>
                  <a:lnTo>
                    <a:pt x="806" y="2069"/>
                  </a:lnTo>
                  <a:lnTo>
                    <a:pt x="831" y="2108"/>
                  </a:lnTo>
                  <a:lnTo>
                    <a:pt x="860" y="2143"/>
                  </a:lnTo>
                  <a:lnTo>
                    <a:pt x="892" y="2175"/>
                  </a:lnTo>
                  <a:lnTo>
                    <a:pt x="929" y="2203"/>
                  </a:lnTo>
                  <a:lnTo>
                    <a:pt x="970" y="2228"/>
                  </a:lnTo>
                  <a:lnTo>
                    <a:pt x="1017" y="2249"/>
                  </a:lnTo>
                  <a:lnTo>
                    <a:pt x="1068" y="2264"/>
                  </a:lnTo>
                  <a:lnTo>
                    <a:pt x="1125" y="2277"/>
                  </a:lnTo>
                  <a:lnTo>
                    <a:pt x="1187" y="2284"/>
                  </a:lnTo>
                  <a:lnTo>
                    <a:pt x="1255" y="2287"/>
                  </a:lnTo>
                  <a:lnTo>
                    <a:pt x="1321" y="2284"/>
                  </a:lnTo>
                  <a:lnTo>
                    <a:pt x="1381" y="2277"/>
                  </a:lnTo>
                  <a:lnTo>
                    <a:pt x="1437" y="2266"/>
                  </a:lnTo>
                  <a:lnTo>
                    <a:pt x="1487" y="2249"/>
                  </a:lnTo>
                  <a:lnTo>
                    <a:pt x="1532" y="2228"/>
                  </a:lnTo>
                  <a:lnTo>
                    <a:pt x="1574" y="2204"/>
                  </a:lnTo>
                  <a:lnTo>
                    <a:pt x="1610" y="2176"/>
                  </a:lnTo>
                  <a:lnTo>
                    <a:pt x="1642" y="2144"/>
                  </a:lnTo>
                  <a:lnTo>
                    <a:pt x="1670" y="2109"/>
                  </a:lnTo>
                  <a:lnTo>
                    <a:pt x="1695" y="2072"/>
                  </a:lnTo>
                  <a:lnTo>
                    <a:pt x="1716" y="2030"/>
                  </a:lnTo>
                  <a:lnTo>
                    <a:pt x="1734" y="1986"/>
                  </a:lnTo>
                  <a:lnTo>
                    <a:pt x="1750" y="1939"/>
                  </a:lnTo>
                  <a:lnTo>
                    <a:pt x="1762" y="1890"/>
                  </a:lnTo>
                  <a:lnTo>
                    <a:pt x="1771" y="1840"/>
                  </a:lnTo>
                  <a:lnTo>
                    <a:pt x="1778" y="1785"/>
                  </a:lnTo>
                  <a:lnTo>
                    <a:pt x="1783" y="1731"/>
                  </a:lnTo>
                  <a:lnTo>
                    <a:pt x="1785" y="1675"/>
                  </a:lnTo>
                  <a:lnTo>
                    <a:pt x="1786" y="1616"/>
                  </a:lnTo>
                  <a:lnTo>
                    <a:pt x="1786" y="0"/>
                  </a:lnTo>
                  <a:lnTo>
                    <a:pt x="2495" y="0"/>
                  </a:lnTo>
                  <a:lnTo>
                    <a:pt x="2495" y="1711"/>
                  </a:lnTo>
                  <a:lnTo>
                    <a:pt x="2493" y="1775"/>
                  </a:lnTo>
                  <a:lnTo>
                    <a:pt x="2488" y="1845"/>
                  </a:lnTo>
                  <a:lnTo>
                    <a:pt x="2481" y="1918"/>
                  </a:lnTo>
                  <a:lnTo>
                    <a:pt x="2470" y="1993"/>
                  </a:lnTo>
                  <a:lnTo>
                    <a:pt x="2453" y="2070"/>
                  </a:lnTo>
                  <a:lnTo>
                    <a:pt x="2431" y="2147"/>
                  </a:lnTo>
                  <a:lnTo>
                    <a:pt x="2403" y="2224"/>
                  </a:lnTo>
                  <a:lnTo>
                    <a:pt x="2367" y="2298"/>
                  </a:lnTo>
                  <a:lnTo>
                    <a:pt x="2326" y="2365"/>
                  </a:lnTo>
                  <a:lnTo>
                    <a:pt x="2280" y="2426"/>
                  </a:lnTo>
                  <a:lnTo>
                    <a:pt x="2231" y="2482"/>
                  </a:lnTo>
                  <a:lnTo>
                    <a:pt x="2177" y="2533"/>
                  </a:lnTo>
                  <a:lnTo>
                    <a:pt x="2120" y="2577"/>
                  </a:lnTo>
                  <a:lnTo>
                    <a:pt x="2058" y="2618"/>
                  </a:lnTo>
                  <a:lnTo>
                    <a:pt x="1994" y="2654"/>
                  </a:lnTo>
                  <a:lnTo>
                    <a:pt x="1926" y="2685"/>
                  </a:lnTo>
                  <a:lnTo>
                    <a:pt x="1856" y="2713"/>
                  </a:lnTo>
                  <a:lnTo>
                    <a:pt x="1785" y="2737"/>
                  </a:lnTo>
                  <a:lnTo>
                    <a:pt x="1711" y="2756"/>
                  </a:lnTo>
                  <a:lnTo>
                    <a:pt x="1635" y="2771"/>
                  </a:lnTo>
                  <a:lnTo>
                    <a:pt x="1558" y="2784"/>
                  </a:lnTo>
                  <a:lnTo>
                    <a:pt x="1480" y="2794"/>
                  </a:lnTo>
                  <a:lnTo>
                    <a:pt x="1402" y="2799"/>
                  </a:lnTo>
                  <a:lnTo>
                    <a:pt x="1322" y="2804"/>
                  </a:lnTo>
                  <a:lnTo>
                    <a:pt x="1244" y="2805"/>
                  </a:lnTo>
                  <a:lnTo>
                    <a:pt x="1146" y="2804"/>
                  </a:lnTo>
                  <a:lnTo>
                    <a:pt x="1054" y="2797"/>
                  </a:lnTo>
                  <a:lnTo>
                    <a:pt x="968" y="2787"/>
                  </a:lnTo>
                  <a:lnTo>
                    <a:pt x="887" y="2774"/>
                  </a:lnTo>
                  <a:lnTo>
                    <a:pt x="811" y="2759"/>
                  </a:lnTo>
                  <a:lnTo>
                    <a:pt x="740" y="2741"/>
                  </a:lnTo>
                  <a:lnTo>
                    <a:pt x="674" y="2721"/>
                  </a:lnTo>
                  <a:lnTo>
                    <a:pt x="614" y="2699"/>
                  </a:lnTo>
                  <a:lnTo>
                    <a:pt x="559" y="2675"/>
                  </a:lnTo>
                  <a:lnTo>
                    <a:pt x="507" y="2650"/>
                  </a:lnTo>
                  <a:lnTo>
                    <a:pt x="461" y="2625"/>
                  </a:lnTo>
                  <a:lnTo>
                    <a:pt x="418" y="2598"/>
                  </a:lnTo>
                  <a:lnTo>
                    <a:pt x="380" y="2573"/>
                  </a:lnTo>
                  <a:lnTo>
                    <a:pt x="345" y="2547"/>
                  </a:lnTo>
                  <a:lnTo>
                    <a:pt x="286" y="2496"/>
                  </a:lnTo>
                  <a:lnTo>
                    <a:pt x="233" y="2442"/>
                  </a:lnTo>
                  <a:lnTo>
                    <a:pt x="189" y="2387"/>
                  </a:lnTo>
                  <a:lnTo>
                    <a:pt x="149" y="2330"/>
                  </a:lnTo>
                  <a:lnTo>
                    <a:pt x="116" y="2273"/>
                  </a:lnTo>
                  <a:lnTo>
                    <a:pt x="88" y="2214"/>
                  </a:lnTo>
                  <a:lnTo>
                    <a:pt x="64" y="2157"/>
                  </a:lnTo>
                  <a:lnTo>
                    <a:pt x="46" y="2098"/>
                  </a:lnTo>
                  <a:lnTo>
                    <a:pt x="32" y="2041"/>
                  </a:lnTo>
                  <a:lnTo>
                    <a:pt x="21" y="1985"/>
                  </a:lnTo>
                  <a:lnTo>
                    <a:pt x="13" y="1932"/>
                  </a:lnTo>
                  <a:lnTo>
                    <a:pt x="7" y="1880"/>
                  </a:lnTo>
                  <a:lnTo>
                    <a:pt x="3" y="1831"/>
                  </a:lnTo>
                  <a:lnTo>
                    <a:pt x="1" y="1785"/>
                  </a:lnTo>
                  <a:lnTo>
                    <a:pt x="0" y="1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74"/>
            <p:cNvSpPr>
              <a:spLocks noEditPoints="1"/>
            </p:cNvSpPr>
            <p:nvPr/>
          </p:nvSpPr>
          <p:spPr bwMode="auto">
            <a:xfrm>
              <a:off x="2735" y="2039"/>
              <a:ext cx="209" cy="232"/>
            </a:xfrm>
            <a:custGeom>
              <a:avLst/>
              <a:gdLst>
                <a:gd name="T0" fmla="*/ 0 w 627"/>
                <a:gd name="T1" fmla="*/ 0 h 696"/>
                <a:gd name="T2" fmla="*/ 0 w 627"/>
                <a:gd name="T3" fmla="*/ 0 h 696"/>
                <a:gd name="T4" fmla="*/ 0 w 627"/>
                <a:gd name="T5" fmla="*/ 0 h 696"/>
                <a:gd name="T6" fmla="*/ 0 w 627"/>
                <a:gd name="T7" fmla="*/ 0 h 696"/>
                <a:gd name="T8" fmla="*/ 0 w 627"/>
                <a:gd name="T9" fmla="*/ 0 h 696"/>
                <a:gd name="T10" fmla="*/ 0 w 627"/>
                <a:gd name="T11" fmla="*/ 0 h 696"/>
                <a:gd name="T12" fmla="*/ 0 w 627"/>
                <a:gd name="T13" fmla="*/ 0 h 696"/>
                <a:gd name="T14" fmla="*/ 0 w 627"/>
                <a:gd name="T15" fmla="*/ 0 h 696"/>
                <a:gd name="T16" fmla="*/ 0 w 627"/>
                <a:gd name="T17" fmla="*/ 0 h 696"/>
                <a:gd name="T18" fmla="*/ 0 w 627"/>
                <a:gd name="T19" fmla="*/ 0 h 696"/>
                <a:gd name="T20" fmla="*/ 0 w 627"/>
                <a:gd name="T21" fmla="*/ 0 h 696"/>
                <a:gd name="T22" fmla="*/ 0 w 627"/>
                <a:gd name="T23" fmla="*/ 0 h 696"/>
                <a:gd name="T24" fmla="*/ 0 w 627"/>
                <a:gd name="T25" fmla="*/ 0 h 696"/>
                <a:gd name="T26" fmla="*/ 0 w 627"/>
                <a:gd name="T27" fmla="*/ 0 h 696"/>
                <a:gd name="T28" fmla="*/ 0 w 627"/>
                <a:gd name="T29" fmla="*/ 0 h 696"/>
                <a:gd name="T30" fmla="*/ 0 w 627"/>
                <a:gd name="T31" fmla="*/ 0 h 696"/>
                <a:gd name="T32" fmla="*/ 0 w 627"/>
                <a:gd name="T33" fmla="*/ 0 h 696"/>
                <a:gd name="T34" fmla="*/ 0 w 627"/>
                <a:gd name="T35" fmla="*/ 0 h 696"/>
                <a:gd name="T36" fmla="*/ 0 w 627"/>
                <a:gd name="T37" fmla="*/ 0 h 696"/>
                <a:gd name="T38" fmla="*/ 0 w 627"/>
                <a:gd name="T39" fmla="*/ 0 h 696"/>
                <a:gd name="T40" fmla="*/ 0 w 627"/>
                <a:gd name="T41" fmla="*/ 0 h 696"/>
                <a:gd name="T42" fmla="*/ 0 w 627"/>
                <a:gd name="T43" fmla="*/ 0 h 696"/>
                <a:gd name="T44" fmla="*/ 0 w 627"/>
                <a:gd name="T45" fmla="*/ 0 h 696"/>
                <a:gd name="T46" fmla="*/ 0 w 627"/>
                <a:gd name="T47" fmla="*/ 0 h 696"/>
                <a:gd name="T48" fmla="*/ 0 w 627"/>
                <a:gd name="T49" fmla="*/ 0 h 696"/>
                <a:gd name="T50" fmla="*/ 0 w 627"/>
                <a:gd name="T51" fmla="*/ 0 h 696"/>
                <a:gd name="T52" fmla="*/ 0 w 627"/>
                <a:gd name="T53" fmla="*/ 0 h 696"/>
                <a:gd name="T54" fmla="*/ 0 w 627"/>
                <a:gd name="T55" fmla="*/ 0 h 696"/>
                <a:gd name="T56" fmla="*/ 0 w 627"/>
                <a:gd name="T57" fmla="*/ 0 h 696"/>
                <a:gd name="T58" fmla="*/ 0 w 627"/>
                <a:gd name="T59" fmla="*/ 0 h 696"/>
                <a:gd name="T60" fmla="*/ 0 w 627"/>
                <a:gd name="T61" fmla="*/ 0 h 696"/>
                <a:gd name="T62" fmla="*/ 0 w 627"/>
                <a:gd name="T63" fmla="*/ 0 h 696"/>
                <a:gd name="T64" fmla="*/ 0 w 627"/>
                <a:gd name="T65" fmla="*/ 0 h 696"/>
                <a:gd name="T66" fmla="*/ 0 w 627"/>
                <a:gd name="T67" fmla="*/ 0 h 696"/>
                <a:gd name="T68" fmla="*/ 0 w 627"/>
                <a:gd name="T69" fmla="*/ 0 h 696"/>
                <a:gd name="T70" fmla="*/ 0 w 627"/>
                <a:gd name="T71" fmla="*/ 0 h 696"/>
                <a:gd name="T72" fmla="*/ 0 w 627"/>
                <a:gd name="T73" fmla="*/ 0 h 696"/>
                <a:gd name="T74" fmla="*/ 0 w 627"/>
                <a:gd name="T75" fmla="*/ 0 h 696"/>
                <a:gd name="T76" fmla="*/ 0 w 627"/>
                <a:gd name="T77" fmla="*/ 0 h 696"/>
                <a:gd name="T78" fmla="*/ 0 w 627"/>
                <a:gd name="T79" fmla="*/ 0 h 696"/>
                <a:gd name="T80" fmla="*/ 0 w 627"/>
                <a:gd name="T81" fmla="*/ 0 h 696"/>
                <a:gd name="T82" fmla="*/ 0 w 627"/>
                <a:gd name="T83" fmla="*/ 0 h 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27"/>
                <a:gd name="T127" fmla="*/ 0 h 696"/>
                <a:gd name="T128" fmla="*/ 627 w 627"/>
                <a:gd name="T129" fmla="*/ 696 h 6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27" h="696">
                  <a:moveTo>
                    <a:pt x="316" y="154"/>
                  </a:moveTo>
                  <a:lnTo>
                    <a:pt x="288" y="157"/>
                  </a:lnTo>
                  <a:lnTo>
                    <a:pt x="263" y="168"/>
                  </a:lnTo>
                  <a:lnTo>
                    <a:pt x="242" y="183"/>
                  </a:lnTo>
                  <a:lnTo>
                    <a:pt x="222" y="206"/>
                  </a:lnTo>
                  <a:lnTo>
                    <a:pt x="208" y="233"/>
                  </a:lnTo>
                  <a:lnTo>
                    <a:pt x="197" y="266"/>
                  </a:lnTo>
                  <a:lnTo>
                    <a:pt x="190" y="303"/>
                  </a:lnTo>
                  <a:lnTo>
                    <a:pt x="187" y="345"/>
                  </a:lnTo>
                  <a:lnTo>
                    <a:pt x="190" y="387"/>
                  </a:lnTo>
                  <a:lnTo>
                    <a:pt x="196" y="425"/>
                  </a:lnTo>
                  <a:lnTo>
                    <a:pt x="207" y="458"/>
                  </a:lnTo>
                  <a:lnTo>
                    <a:pt x="222" y="485"/>
                  </a:lnTo>
                  <a:lnTo>
                    <a:pt x="241" y="507"/>
                  </a:lnTo>
                  <a:lnTo>
                    <a:pt x="263" y="524"/>
                  </a:lnTo>
                  <a:lnTo>
                    <a:pt x="287" y="534"/>
                  </a:lnTo>
                  <a:lnTo>
                    <a:pt x="315" y="537"/>
                  </a:lnTo>
                  <a:lnTo>
                    <a:pt x="342" y="534"/>
                  </a:lnTo>
                  <a:lnTo>
                    <a:pt x="366" y="523"/>
                  </a:lnTo>
                  <a:lnTo>
                    <a:pt x="386" y="507"/>
                  </a:lnTo>
                  <a:lnTo>
                    <a:pt x="402" y="488"/>
                  </a:lnTo>
                  <a:lnTo>
                    <a:pt x="416" y="464"/>
                  </a:lnTo>
                  <a:lnTo>
                    <a:pt x="428" y="437"/>
                  </a:lnTo>
                  <a:lnTo>
                    <a:pt x="435" y="408"/>
                  </a:lnTo>
                  <a:lnTo>
                    <a:pt x="439" y="379"/>
                  </a:lnTo>
                  <a:lnTo>
                    <a:pt x="440" y="348"/>
                  </a:lnTo>
                  <a:lnTo>
                    <a:pt x="439" y="313"/>
                  </a:lnTo>
                  <a:lnTo>
                    <a:pt x="435" y="281"/>
                  </a:lnTo>
                  <a:lnTo>
                    <a:pt x="426" y="252"/>
                  </a:lnTo>
                  <a:lnTo>
                    <a:pt x="416" y="224"/>
                  </a:lnTo>
                  <a:lnTo>
                    <a:pt x="402" y="200"/>
                  </a:lnTo>
                  <a:lnTo>
                    <a:pt x="386" y="180"/>
                  </a:lnTo>
                  <a:lnTo>
                    <a:pt x="366" y="166"/>
                  </a:lnTo>
                  <a:lnTo>
                    <a:pt x="342" y="157"/>
                  </a:lnTo>
                  <a:lnTo>
                    <a:pt x="316" y="154"/>
                  </a:lnTo>
                  <a:close/>
                  <a:moveTo>
                    <a:pt x="316" y="0"/>
                  </a:moveTo>
                  <a:lnTo>
                    <a:pt x="365" y="3"/>
                  </a:lnTo>
                  <a:lnTo>
                    <a:pt x="409" y="13"/>
                  </a:lnTo>
                  <a:lnTo>
                    <a:pt x="450" y="28"/>
                  </a:lnTo>
                  <a:lnTo>
                    <a:pt x="488" y="49"/>
                  </a:lnTo>
                  <a:lnTo>
                    <a:pt x="520" y="74"/>
                  </a:lnTo>
                  <a:lnTo>
                    <a:pt x="548" y="104"/>
                  </a:lnTo>
                  <a:lnTo>
                    <a:pt x="571" y="137"/>
                  </a:lnTo>
                  <a:lnTo>
                    <a:pt x="592" y="173"/>
                  </a:lnTo>
                  <a:lnTo>
                    <a:pt x="608" y="213"/>
                  </a:lnTo>
                  <a:lnTo>
                    <a:pt x="619" y="254"/>
                  </a:lnTo>
                  <a:lnTo>
                    <a:pt x="625" y="298"/>
                  </a:lnTo>
                  <a:lnTo>
                    <a:pt x="627" y="342"/>
                  </a:lnTo>
                  <a:lnTo>
                    <a:pt x="626" y="383"/>
                  </a:lnTo>
                  <a:lnTo>
                    <a:pt x="620" y="423"/>
                  </a:lnTo>
                  <a:lnTo>
                    <a:pt x="611" y="464"/>
                  </a:lnTo>
                  <a:lnTo>
                    <a:pt x="598" y="502"/>
                  </a:lnTo>
                  <a:lnTo>
                    <a:pt x="581" y="537"/>
                  </a:lnTo>
                  <a:lnTo>
                    <a:pt x="562" y="570"/>
                  </a:lnTo>
                  <a:lnTo>
                    <a:pt x="538" y="601"/>
                  </a:lnTo>
                  <a:lnTo>
                    <a:pt x="510" y="627"/>
                  </a:lnTo>
                  <a:lnTo>
                    <a:pt x="479" y="651"/>
                  </a:lnTo>
                  <a:lnTo>
                    <a:pt x="444" y="671"/>
                  </a:lnTo>
                  <a:lnTo>
                    <a:pt x="407" y="685"/>
                  </a:lnTo>
                  <a:lnTo>
                    <a:pt x="365" y="693"/>
                  </a:lnTo>
                  <a:lnTo>
                    <a:pt x="319" y="696"/>
                  </a:lnTo>
                  <a:lnTo>
                    <a:pt x="270" y="693"/>
                  </a:lnTo>
                  <a:lnTo>
                    <a:pt x="224" y="683"/>
                  </a:lnTo>
                  <a:lnTo>
                    <a:pt x="182" y="669"/>
                  </a:lnTo>
                  <a:lnTo>
                    <a:pt x="146" y="650"/>
                  </a:lnTo>
                  <a:lnTo>
                    <a:pt x="112" y="625"/>
                  </a:lnTo>
                  <a:lnTo>
                    <a:pt x="83" y="595"/>
                  </a:lnTo>
                  <a:lnTo>
                    <a:pt x="58" y="562"/>
                  </a:lnTo>
                  <a:lnTo>
                    <a:pt x="37" y="525"/>
                  </a:lnTo>
                  <a:lnTo>
                    <a:pt x="21" y="485"/>
                  </a:lnTo>
                  <a:lnTo>
                    <a:pt x="10" y="440"/>
                  </a:lnTo>
                  <a:lnTo>
                    <a:pt x="3" y="394"/>
                  </a:lnTo>
                  <a:lnTo>
                    <a:pt x="0" y="345"/>
                  </a:lnTo>
                  <a:lnTo>
                    <a:pt x="3" y="292"/>
                  </a:lnTo>
                  <a:lnTo>
                    <a:pt x="12" y="242"/>
                  </a:lnTo>
                  <a:lnTo>
                    <a:pt x="27" y="196"/>
                  </a:lnTo>
                  <a:lnTo>
                    <a:pt x="46" y="154"/>
                  </a:lnTo>
                  <a:lnTo>
                    <a:pt x="70" y="115"/>
                  </a:lnTo>
                  <a:lnTo>
                    <a:pt x="101" y="81"/>
                  </a:lnTo>
                  <a:lnTo>
                    <a:pt x="134" y="53"/>
                  </a:lnTo>
                  <a:lnTo>
                    <a:pt x="173" y="31"/>
                  </a:lnTo>
                  <a:lnTo>
                    <a:pt x="217" y="14"/>
                  </a:lnTo>
                  <a:lnTo>
                    <a:pt x="264" y="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75"/>
            <p:cNvSpPr>
              <a:spLocks/>
            </p:cNvSpPr>
            <p:nvPr/>
          </p:nvSpPr>
          <p:spPr bwMode="auto">
            <a:xfrm>
              <a:off x="2985" y="1693"/>
              <a:ext cx="658" cy="912"/>
            </a:xfrm>
            <a:custGeom>
              <a:avLst/>
              <a:gdLst>
                <a:gd name="T0" fmla="*/ 0 w 1976"/>
                <a:gd name="T1" fmla="*/ 0 h 2737"/>
                <a:gd name="T2" fmla="*/ 0 w 1976"/>
                <a:gd name="T3" fmla="*/ 0 h 2737"/>
                <a:gd name="T4" fmla="*/ 0 w 1976"/>
                <a:gd name="T5" fmla="*/ 0 h 2737"/>
                <a:gd name="T6" fmla="*/ 0 w 1976"/>
                <a:gd name="T7" fmla="*/ 0 h 2737"/>
                <a:gd name="T8" fmla="*/ 0 w 1976"/>
                <a:gd name="T9" fmla="*/ 0 h 2737"/>
                <a:gd name="T10" fmla="*/ 0 w 1976"/>
                <a:gd name="T11" fmla="*/ 0 h 2737"/>
                <a:gd name="T12" fmla="*/ 0 w 1976"/>
                <a:gd name="T13" fmla="*/ 0 h 2737"/>
                <a:gd name="T14" fmla="*/ 0 w 1976"/>
                <a:gd name="T15" fmla="*/ 0 h 2737"/>
                <a:gd name="T16" fmla="*/ 0 w 1976"/>
                <a:gd name="T17" fmla="*/ 0 h 2737"/>
                <a:gd name="T18" fmla="*/ 0 w 1976"/>
                <a:gd name="T19" fmla="*/ 0 h 2737"/>
                <a:gd name="T20" fmla="*/ 0 w 1976"/>
                <a:gd name="T21" fmla="*/ 0 h 2737"/>
                <a:gd name="T22" fmla="*/ 0 w 1976"/>
                <a:gd name="T23" fmla="*/ 0 h 2737"/>
                <a:gd name="T24" fmla="*/ 0 w 1976"/>
                <a:gd name="T25" fmla="*/ 0 h 2737"/>
                <a:gd name="T26" fmla="*/ 0 w 1976"/>
                <a:gd name="T27" fmla="*/ 0 h 2737"/>
                <a:gd name="T28" fmla="*/ 0 w 1976"/>
                <a:gd name="T29" fmla="*/ 0 h 2737"/>
                <a:gd name="T30" fmla="*/ 0 w 1976"/>
                <a:gd name="T31" fmla="*/ 0 h 2737"/>
                <a:gd name="T32" fmla="*/ 0 w 1976"/>
                <a:gd name="T33" fmla="*/ 0 h 27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76"/>
                <a:gd name="T52" fmla="*/ 0 h 2737"/>
                <a:gd name="T53" fmla="*/ 1976 w 1976"/>
                <a:gd name="T54" fmla="*/ 2737 h 27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76" h="2737">
                  <a:moveTo>
                    <a:pt x="0" y="0"/>
                  </a:moveTo>
                  <a:lnTo>
                    <a:pt x="717" y="0"/>
                  </a:lnTo>
                  <a:lnTo>
                    <a:pt x="717" y="2189"/>
                  </a:lnTo>
                  <a:lnTo>
                    <a:pt x="1976" y="2189"/>
                  </a:lnTo>
                  <a:lnTo>
                    <a:pt x="1658" y="2737"/>
                  </a:lnTo>
                  <a:lnTo>
                    <a:pt x="0" y="2737"/>
                  </a:lnTo>
                  <a:lnTo>
                    <a:pt x="0" y="1738"/>
                  </a:lnTo>
                  <a:lnTo>
                    <a:pt x="187" y="1738"/>
                  </a:lnTo>
                  <a:lnTo>
                    <a:pt x="187" y="1488"/>
                  </a:lnTo>
                  <a:lnTo>
                    <a:pt x="380" y="1488"/>
                  </a:lnTo>
                  <a:lnTo>
                    <a:pt x="380" y="1324"/>
                  </a:lnTo>
                  <a:lnTo>
                    <a:pt x="187" y="1324"/>
                  </a:lnTo>
                  <a:lnTo>
                    <a:pt x="187" y="1207"/>
                  </a:lnTo>
                  <a:lnTo>
                    <a:pt x="415" y="1207"/>
                  </a:lnTo>
                  <a:lnTo>
                    <a:pt x="415" y="1042"/>
                  </a:lnTo>
                  <a:lnTo>
                    <a:pt x="0" y="1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76"/>
            <p:cNvSpPr>
              <a:spLocks/>
            </p:cNvSpPr>
            <p:nvPr/>
          </p:nvSpPr>
          <p:spPr bwMode="auto">
            <a:xfrm>
              <a:off x="2985" y="2040"/>
              <a:ext cx="138" cy="232"/>
            </a:xfrm>
            <a:custGeom>
              <a:avLst/>
              <a:gdLst>
                <a:gd name="T0" fmla="*/ 0 w 415"/>
                <a:gd name="T1" fmla="*/ 0 h 696"/>
                <a:gd name="T2" fmla="*/ 0 w 415"/>
                <a:gd name="T3" fmla="*/ 0 h 696"/>
                <a:gd name="T4" fmla="*/ 0 w 415"/>
                <a:gd name="T5" fmla="*/ 0 h 696"/>
                <a:gd name="T6" fmla="*/ 0 w 415"/>
                <a:gd name="T7" fmla="*/ 0 h 696"/>
                <a:gd name="T8" fmla="*/ 0 w 415"/>
                <a:gd name="T9" fmla="*/ 0 h 696"/>
                <a:gd name="T10" fmla="*/ 0 w 415"/>
                <a:gd name="T11" fmla="*/ 0 h 696"/>
                <a:gd name="T12" fmla="*/ 0 w 415"/>
                <a:gd name="T13" fmla="*/ 0 h 696"/>
                <a:gd name="T14" fmla="*/ 0 w 415"/>
                <a:gd name="T15" fmla="*/ 0 h 696"/>
                <a:gd name="T16" fmla="*/ 0 w 415"/>
                <a:gd name="T17" fmla="*/ 0 h 696"/>
                <a:gd name="T18" fmla="*/ 0 w 415"/>
                <a:gd name="T19" fmla="*/ 0 h 696"/>
                <a:gd name="T20" fmla="*/ 0 w 415"/>
                <a:gd name="T21" fmla="*/ 0 h 6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5"/>
                <a:gd name="T34" fmla="*/ 0 h 696"/>
                <a:gd name="T35" fmla="*/ 415 w 415"/>
                <a:gd name="T36" fmla="*/ 696 h 6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5" h="696">
                  <a:moveTo>
                    <a:pt x="0" y="0"/>
                  </a:moveTo>
                  <a:lnTo>
                    <a:pt x="415" y="0"/>
                  </a:lnTo>
                  <a:lnTo>
                    <a:pt x="415" y="165"/>
                  </a:lnTo>
                  <a:lnTo>
                    <a:pt x="187" y="165"/>
                  </a:lnTo>
                  <a:lnTo>
                    <a:pt x="187" y="282"/>
                  </a:lnTo>
                  <a:lnTo>
                    <a:pt x="380" y="282"/>
                  </a:lnTo>
                  <a:lnTo>
                    <a:pt x="380" y="446"/>
                  </a:lnTo>
                  <a:lnTo>
                    <a:pt x="187" y="446"/>
                  </a:lnTo>
                  <a:lnTo>
                    <a:pt x="187" y="696"/>
                  </a:lnTo>
                  <a:lnTo>
                    <a:pt x="0" y="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  <a:ln w="0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" name="Group 1153"/>
          <p:cNvGrpSpPr>
            <a:grpSpLocks/>
          </p:cNvGrpSpPr>
          <p:nvPr/>
        </p:nvGrpSpPr>
        <p:grpSpPr bwMode="auto">
          <a:xfrm>
            <a:off x="37000149" y="18748902"/>
            <a:ext cx="14008608" cy="1117600"/>
            <a:chOff x="269" y="3904"/>
            <a:chExt cx="9494" cy="704"/>
          </a:xfrm>
        </p:grpSpPr>
        <p:sp>
          <p:nvSpPr>
            <p:cNvPr id="109" name="AutoShape 47"/>
            <p:cNvSpPr>
              <a:spLocks noChangeArrowheads="1"/>
            </p:cNvSpPr>
            <p:nvPr/>
          </p:nvSpPr>
          <p:spPr bwMode="auto">
            <a:xfrm>
              <a:off x="269" y="3925"/>
              <a:ext cx="9494" cy="6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0" name="Text Box 5"/>
            <p:cNvSpPr txBox="1">
              <a:spLocks noChangeArrowheads="1"/>
            </p:cNvSpPr>
            <p:nvPr/>
          </p:nvSpPr>
          <p:spPr bwMode="auto">
            <a:xfrm>
              <a:off x="269" y="3904"/>
              <a:ext cx="9494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19AAC7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106D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75227" tIns="87614" rIns="175227" bIns="87614">
              <a:spAutoFit/>
            </a:bodyPr>
            <a:lstStyle>
              <a:lvl1pPr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5600" b="1" dirty="0" smtClean="0">
                  <a:solidFill>
                    <a:schemeClr val="bg1"/>
                  </a:solidFill>
                </a:rPr>
                <a:t>Potential Challenges/Obstacles</a:t>
              </a:r>
              <a:endParaRPr lang="en-US" altLang="x-none" sz="5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1153"/>
          <p:cNvGrpSpPr>
            <a:grpSpLocks/>
          </p:cNvGrpSpPr>
          <p:nvPr/>
        </p:nvGrpSpPr>
        <p:grpSpPr bwMode="auto">
          <a:xfrm>
            <a:off x="457200" y="6172328"/>
            <a:ext cx="14008608" cy="1117600"/>
            <a:chOff x="269" y="3904"/>
            <a:chExt cx="9494" cy="704"/>
          </a:xfrm>
        </p:grpSpPr>
        <p:sp>
          <p:nvSpPr>
            <p:cNvPr id="112" name="AutoShape 47"/>
            <p:cNvSpPr>
              <a:spLocks noChangeArrowheads="1"/>
            </p:cNvSpPr>
            <p:nvPr/>
          </p:nvSpPr>
          <p:spPr bwMode="auto">
            <a:xfrm>
              <a:off x="269" y="3925"/>
              <a:ext cx="9494" cy="6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269" y="3904"/>
              <a:ext cx="9494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19AAC7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106D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75227" tIns="87614" rIns="175227" bIns="87614">
              <a:spAutoFit/>
            </a:bodyPr>
            <a:lstStyle>
              <a:lvl1pPr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5600" b="1" dirty="0" smtClean="0">
                  <a:solidFill>
                    <a:schemeClr val="bg1"/>
                  </a:solidFill>
                </a:rPr>
                <a:t>ULSRC’s CEC Structure</a:t>
              </a:r>
              <a:endParaRPr lang="en-US" altLang="x-none" sz="5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5" name="Text Box 541"/>
          <p:cNvSpPr txBox="1">
            <a:spLocks noChangeArrowheads="1"/>
          </p:cNvSpPr>
          <p:nvPr/>
        </p:nvSpPr>
        <p:spPr bwMode="auto">
          <a:xfrm>
            <a:off x="37125598" y="20993474"/>
            <a:ext cx="14012864" cy="50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70" tIns="46735" rIns="93470" bIns="46735">
            <a:spAutoFit/>
          </a:bodyPr>
          <a:lstStyle>
            <a:lvl1pPr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4600" b="1" dirty="0">
                <a:solidFill>
                  <a:schemeClr val="tx1"/>
                </a:solidFill>
                <a:ea typeface="ＭＳ 明朝" charset="-128"/>
              </a:rPr>
              <a:t>Community and investigator </a:t>
            </a:r>
            <a:r>
              <a:rPr lang="en-US" altLang="x-none" sz="4600" b="1" dirty="0" smtClean="0">
                <a:solidFill>
                  <a:schemeClr val="tx1"/>
                </a:solidFill>
                <a:ea typeface="ＭＳ 明朝" charset="-128"/>
              </a:rPr>
              <a:t>buy-in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4600" b="1" dirty="0">
              <a:solidFill>
                <a:schemeClr val="tx1"/>
              </a:solidFill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4600" b="1" dirty="0" smtClean="0">
                <a:solidFill>
                  <a:schemeClr val="tx1"/>
                </a:solidFill>
                <a:ea typeface="ＭＳ 明朝" charset="-128"/>
              </a:rPr>
              <a:t>Supporting and building upon existing research projects and relationships 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4600" b="1" dirty="0">
              <a:solidFill>
                <a:schemeClr val="tx1"/>
              </a:solidFill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4600" b="1" dirty="0" smtClean="0">
                <a:solidFill>
                  <a:schemeClr val="tx1"/>
                </a:solidFill>
                <a:ea typeface="ＭＳ 明朝" charset="-128"/>
              </a:rPr>
              <a:t>Aligning research and community objectives and </a:t>
            </a:r>
            <a:r>
              <a:rPr lang="en-US" altLang="x-none" sz="4600" b="1" dirty="0" smtClean="0">
                <a:solidFill>
                  <a:schemeClr val="tx1"/>
                </a:solidFill>
                <a:ea typeface="ＭＳ 明朝" charset="-128"/>
              </a:rPr>
              <a:t>expectations</a:t>
            </a:r>
            <a:endParaRPr lang="en-US" altLang="x-none" sz="4600" b="1" dirty="0" smtClean="0">
              <a:solidFill>
                <a:schemeClr val="tx1"/>
              </a:solidFill>
              <a:ea typeface="ＭＳ 明朝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146" y="8197268"/>
            <a:ext cx="28848367" cy="2083493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4395305" y="6991965"/>
            <a:ext cx="21229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Strong Community Roots 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4207871" y="21150305"/>
            <a:ext cx="27847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4"/>
                </a:solidFill>
              </a:rPr>
              <a:t>CEC</a:t>
            </a:r>
            <a:endParaRPr lang="en-US" sz="9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2447455" y="28803600"/>
            <a:ext cx="69557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4"/>
                </a:solidFill>
              </a:rPr>
              <a:t>Community</a:t>
            </a:r>
            <a:endParaRPr lang="en-US" sz="96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95" name="Group 1153"/>
          <p:cNvGrpSpPr>
            <a:grpSpLocks/>
          </p:cNvGrpSpPr>
          <p:nvPr/>
        </p:nvGrpSpPr>
        <p:grpSpPr bwMode="auto">
          <a:xfrm>
            <a:off x="36919693" y="6204512"/>
            <a:ext cx="14008608" cy="1117600"/>
            <a:chOff x="269" y="3904"/>
            <a:chExt cx="9494" cy="704"/>
          </a:xfrm>
        </p:grpSpPr>
        <p:sp>
          <p:nvSpPr>
            <p:cNvPr id="96" name="AutoShape 47"/>
            <p:cNvSpPr>
              <a:spLocks noChangeArrowheads="1"/>
            </p:cNvSpPr>
            <p:nvPr/>
          </p:nvSpPr>
          <p:spPr bwMode="auto">
            <a:xfrm>
              <a:off x="269" y="3925"/>
              <a:ext cx="9494" cy="6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>
              <a:off x="269" y="3904"/>
              <a:ext cx="9494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19AAC7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106D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75227" tIns="87614" rIns="175227" bIns="87614">
              <a:spAutoFit/>
            </a:bodyPr>
            <a:lstStyle>
              <a:lvl1pPr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5600" b="1" dirty="0" smtClean="0">
                  <a:solidFill>
                    <a:schemeClr val="bg1"/>
                  </a:solidFill>
                </a:rPr>
                <a:t>Opportunities</a:t>
              </a:r>
              <a:endParaRPr lang="en-US" altLang="x-none" sz="5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Text Box 541"/>
          <p:cNvSpPr txBox="1">
            <a:spLocks noChangeArrowheads="1"/>
          </p:cNvSpPr>
          <p:nvPr/>
        </p:nvSpPr>
        <p:spPr bwMode="auto">
          <a:xfrm>
            <a:off x="36991638" y="9050492"/>
            <a:ext cx="14012863" cy="788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70" tIns="46735" rIns="93470" bIns="46735">
            <a:spAutoFit/>
          </a:bodyPr>
          <a:lstStyle>
            <a:lvl1pPr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 eaLnBrk="1" hangingPunct="1">
              <a:buFont typeface="Arial" charset="0"/>
              <a:buChar char="•"/>
            </a:pPr>
            <a:r>
              <a:rPr lang="en-US" sz="4600" b="1" dirty="0" smtClean="0">
                <a:ea typeface="ＭＳ 明朝" charset="-128"/>
              </a:rPr>
              <a:t>Examine potential changes in community member </a:t>
            </a:r>
            <a:r>
              <a:rPr lang="en-US" sz="4600" b="1" i="1" dirty="0" smtClean="0">
                <a:ea typeface="ＭＳ 明朝" charset="-128"/>
              </a:rPr>
              <a:t>and</a:t>
            </a:r>
            <a:r>
              <a:rPr lang="en-US" sz="4600" b="1" dirty="0" smtClean="0">
                <a:ea typeface="ＭＳ 明朝" charset="-128"/>
              </a:rPr>
              <a:t> investigator knowledge and perceptions 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sz="4600" b="1" dirty="0" smtClean="0"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4600" b="1" dirty="0" smtClean="0">
                <a:solidFill>
                  <a:schemeClr val="tx1"/>
                </a:solidFill>
                <a:ea typeface="ＭＳ 明朝" charset="-128"/>
              </a:rPr>
              <a:t>Draw on expertise and experiences of community members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4600" b="1" dirty="0" smtClean="0">
              <a:solidFill>
                <a:schemeClr val="tx1"/>
              </a:solidFill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4600" b="1" dirty="0" smtClean="0">
                <a:solidFill>
                  <a:schemeClr val="tx1"/>
                </a:solidFill>
                <a:ea typeface="ＭＳ 明朝" charset="-128"/>
              </a:rPr>
              <a:t>Address community needs and assist community in reaching goals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altLang="x-none" sz="4600" b="1" dirty="0" smtClean="0">
              <a:solidFill>
                <a:schemeClr val="tx1"/>
              </a:solidFill>
              <a:ea typeface="ＭＳ 明朝" charset="-128"/>
            </a:endParaRP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altLang="x-none" sz="4600" b="1" dirty="0" smtClean="0">
                <a:solidFill>
                  <a:schemeClr val="tx1"/>
                </a:solidFill>
                <a:ea typeface="ＭＳ 明朝" charset="-128"/>
              </a:rPr>
              <a:t>Strengthen </a:t>
            </a:r>
            <a:r>
              <a:rPr lang="en-US" altLang="x-none" sz="4600" b="1" dirty="0" err="1" smtClean="0">
                <a:solidFill>
                  <a:schemeClr val="tx1"/>
                </a:solidFill>
                <a:ea typeface="ＭＳ 明朝" charset="-128"/>
              </a:rPr>
              <a:t>UofL’s</a:t>
            </a:r>
            <a:r>
              <a:rPr lang="en-US" altLang="x-none" sz="4600" b="1" dirty="0" smtClean="0">
                <a:solidFill>
                  <a:schemeClr val="tx1"/>
                </a:solidFill>
                <a:ea typeface="ＭＳ 明朝" charset="-128"/>
              </a:rPr>
              <a:t> relationship with community</a:t>
            </a:r>
          </a:p>
        </p:txBody>
      </p:sp>
      <p:grpSp>
        <p:nvGrpSpPr>
          <p:cNvPr id="105" name="Group 1153"/>
          <p:cNvGrpSpPr>
            <a:grpSpLocks/>
          </p:cNvGrpSpPr>
          <p:nvPr/>
        </p:nvGrpSpPr>
        <p:grpSpPr bwMode="auto">
          <a:xfrm>
            <a:off x="427038" y="14659147"/>
            <a:ext cx="14008608" cy="1117600"/>
            <a:chOff x="269" y="3904"/>
            <a:chExt cx="9494" cy="704"/>
          </a:xfrm>
        </p:grpSpPr>
        <p:sp>
          <p:nvSpPr>
            <p:cNvPr id="107" name="AutoShape 47"/>
            <p:cNvSpPr>
              <a:spLocks noChangeArrowheads="1"/>
            </p:cNvSpPr>
            <p:nvPr/>
          </p:nvSpPr>
          <p:spPr bwMode="auto">
            <a:xfrm>
              <a:off x="269" y="3925"/>
              <a:ext cx="9494" cy="6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6" name="Text Box 5"/>
            <p:cNvSpPr txBox="1">
              <a:spLocks noChangeArrowheads="1"/>
            </p:cNvSpPr>
            <p:nvPr/>
          </p:nvSpPr>
          <p:spPr bwMode="auto">
            <a:xfrm>
              <a:off x="269" y="3904"/>
              <a:ext cx="9494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19AAC7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106D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75227" tIns="87614" rIns="175227" bIns="87614">
              <a:spAutoFit/>
            </a:bodyPr>
            <a:lstStyle>
              <a:lvl1pPr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4205288" eaLnBrk="0" hangingPunct="0">
                <a:defRPr sz="185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defTabSz="4205288" eaLnBrk="0" fontAlgn="base" hangingPunct="0">
                <a:spcBef>
                  <a:spcPct val="0"/>
                </a:spcBef>
                <a:spcAft>
                  <a:spcPct val="0"/>
                </a:spcAft>
                <a:defRPr sz="185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5600" b="1" dirty="0" smtClean="0">
                  <a:solidFill>
                    <a:schemeClr val="bg1"/>
                  </a:solidFill>
                </a:rPr>
                <a:t>Capacity Building</a:t>
              </a:r>
              <a:endParaRPr lang="en-US" altLang="x-none" sz="5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7" name="Text Box 541"/>
          <p:cNvSpPr txBox="1">
            <a:spLocks noChangeArrowheads="1"/>
          </p:cNvSpPr>
          <p:nvPr/>
        </p:nvSpPr>
        <p:spPr bwMode="auto">
          <a:xfrm>
            <a:off x="457200" y="17171253"/>
            <a:ext cx="14038770" cy="1283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70" tIns="46735" rIns="93470" bIns="46735">
            <a:spAutoFit/>
          </a:bodyPr>
          <a:lstStyle>
            <a:lvl1pPr eaLnBrk="0" hangingPunct="0">
              <a:defRPr sz="185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85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85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85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 algn="l" eaLnBrk="1" hangingPunct="1">
              <a:buFont typeface="Arial" charset="0"/>
              <a:buChar char="•"/>
            </a:pPr>
            <a:r>
              <a:rPr lang="en-US" sz="4600" b="1" dirty="0" smtClean="0"/>
              <a:t>Transdisciplinary </a:t>
            </a:r>
            <a:r>
              <a:rPr lang="en-US" sz="4600" b="1" dirty="0"/>
              <a:t>research </a:t>
            </a:r>
            <a:r>
              <a:rPr lang="en-US" sz="4600" b="1" dirty="0" smtClean="0"/>
              <a:t>capacity will </a:t>
            </a:r>
            <a:r>
              <a:rPr lang="en-US" sz="4600" b="1" dirty="0"/>
              <a:t>be built </a:t>
            </a:r>
            <a:r>
              <a:rPr lang="en-US" sz="4600" b="1" dirty="0" smtClean="0"/>
              <a:t>through knowledge </a:t>
            </a:r>
            <a:r>
              <a:rPr lang="en-US" sz="4600" b="1" dirty="0"/>
              <a:t>exchange sessions between investigators and community members</a:t>
            </a:r>
            <a:r>
              <a:rPr lang="en-US" sz="4600" b="1" dirty="0" smtClean="0"/>
              <a:t>.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sz="4600" b="1" dirty="0" smtClean="0"/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4600" b="1" dirty="0" smtClean="0"/>
              <a:t>Community Advisory Board members will be recruited via a broadly cast network with emphasis on building a new knowledge base.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sz="4600" b="1" dirty="0" smtClean="0"/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4600" b="1" dirty="0" smtClean="0"/>
              <a:t>Community environmental health needs and concerns will be incorporated into the ULSRC research agenda.</a:t>
            </a:r>
          </a:p>
          <a:p>
            <a:pPr marL="457200" indent="-457200" algn="l" eaLnBrk="1" hangingPunct="1">
              <a:buFont typeface="Arial" charset="0"/>
              <a:buChar char="•"/>
            </a:pPr>
            <a:endParaRPr lang="en-US" sz="4600" dirty="0"/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en-US" sz="4600" b="1" dirty="0" smtClean="0"/>
              <a:t>The CEC will build the CAB’s capacity to serve as a conduit for ULSRC’s community engagement and education efforts. The CAB will guide future </a:t>
            </a:r>
            <a:r>
              <a:rPr lang="en-US" sz="4600" b="1" dirty="0"/>
              <a:t>research, </a:t>
            </a:r>
            <a:r>
              <a:rPr lang="en-US" sz="4600" b="1" dirty="0" smtClean="0"/>
              <a:t>contributing to a </a:t>
            </a:r>
            <a:r>
              <a:rPr lang="en-US" sz="4600" b="1" dirty="0"/>
              <a:t>robust transdisciplinary research </a:t>
            </a:r>
            <a:r>
              <a:rPr lang="en-US" sz="4600" b="1" dirty="0" smtClean="0"/>
              <a:t>agenda.</a:t>
            </a:r>
            <a:endParaRPr lang="en-US" sz="4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55330" y="12032159"/>
            <a:ext cx="2757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Data Core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4314817" y="14173200"/>
            <a:ext cx="2202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Training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190127" y="17043737"/>
            <a:ext cx="7456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Research Translation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6692862" y="12032159"/>
            <a:ext cx="6167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Metabolism and Toxicity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101662" y="10521623"/>
            <a:ext cx="462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Admin Core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6929598" y="13716000"/>
            <a:ext cx="5517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P1: Injury from VOCs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5668107" y="15773400"/>
            <a:ext cx="7744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P2: Mechanisms of VOC CMT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03400" y="13774442"/>
            <a:ext cx="6992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P3: Ultra </a:t>
            </a:r>
            <a:r>
              <a:rPr lang="en-US" sz="4400" dirty="0"/>
              <a:t>S</a:t>
            </a:r>
            <a:r>
              <a:rPr lang="en-US" sz="4400" dirty="0" smtClean="0"/>
              <a:t>ensitive Devices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677993" y="15689759"/>
            <a:ext cx="7047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P4: VOC Spatial Variability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205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5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205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5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8375</TotalTime>
  <Words>237</Words>
  <Application>Microsoft Macintosh PowerPoint</Application>
  <PresentationFormat>Custom</PresentationFormat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ＭＳ 明朝</vt:lpstr>
      <vt:lpstr>Arial</vt:lpstr>
      <vt:lpstr>Default Design</vt:lpstr>
      <vt:lpstr>PowerPoint Presentation</vt:lpstr>
    </vt:vector>
  </TitlesOfParts>
  <Company>SciFor Inc.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Posters1st</dc:creator>
  <cp:lastModifiedBy>Tompkins,Lindsay Koloff</cp:lastModifiedBy>
  <cp:revision>377</cp:revision>
  <cp:lastPrinted>2017-12-01T17:23:07Z</cp:lastPrinted>
  <dcterms:created xsi:type="dcterms:W3CDTF">2003-12-17T18:44:28Z</dcterms:created>
  <dcterms:modified xsi:type="dcterms:W3CDTF">2017-12-01T17:24:50Z</dcterms:modified>
</cp:coreProperties>
</file>