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sldIdLst>
    <p:sldId id="274" r:id="rId3"/>
    <p:sldId id="273" r:id="rId4"/>
    <p:sldId id="683" r:id="rId5"/>
    <p:sldId id="684" r:id="rId6"/>
    <p:sldId id="275" r:id="rId7"/>
    <p:sldId id="276" r:id="rId8"/>
    <p:sldId id="685" r:id="rId9"/>
    <p:sldId id="388" r:id="rId10"/>
    <p:sldId id="695" r:id="rId11"/>
    <p:sldId id="688" r:id="rId12"/>
    <p:sldId id="689" r:id="rId13"/>
    <p:sldId id="694" r:id="rId14"/>
    <p:sldId id="698" r:id="rId15"/>
    <p:sldId id="700" r:id="rId16"/>
    <p:sldId id="697" r:id="rId17"/>
    <p:sldId id="702" r:id="rId18"/>
    <p:sldId id="687" r:id="rId19"/>
    <p:sldId id="705" r:id="rId20"/>
    <p:sldId id="257" r:id="rId21"/>
    <p:sldId id="696" r:id="rId22"/>
    <p:sldId id="708" r:id="rId23"/>
    <p:sldId id="707" r:id="rId24"/>
    <p:sldId id="271" r:id="rId25"/>
    <p:sldId id="709" r:id="rId26"/>
    <p:sldId id="710" r:id="rId27"/>
    <p:sldId id="704" r:id="rId28"/>
    <p:sldId id="690" r:id="rId29"/>
    <p:sldId id="711" r:id="rId30"/>
    <p:sldId id="693" r:id="rId31"/>
    <p:sldId id="686" r:id="rId32"/>
    <p:sldId id="70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01"/>
    <p:restoredTop sz="78816"/>
  </p:normalViewPr>
  <p:slideViewPr>
    <p:cSldViewPr snapToGrid="0" snapToObjects="1">
      <p:cViewPr varScale="1">
        <p:scale>
          <a:sx n="112" d="100"/>
          <a:sy n="112" d="100"/>
        </p:scale>
        <p:origin x="20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2C27A-3A89-6B42-9856-488E68A51116}" type="datetimeFigureOut">
              <a:rPr lang="en-US" smtClean="0"/>
              <a:t>5/18/21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BF51B-44B5-A642-A313-78B819CD1377}" type="slidenum">
              <a:rPr lang="en-US" smtClean="0"/>
              <a:t>‹#›</a:t>
            </a:fld>
            <a:endParaRPr lang="en-US"/>
          </a:p>
        </p:txBody>
      </p:sp>
    </p:spTree>
    <p:extLst>
      <p:ext uri="{BB962C8B-B14F-4D97-AF65-F5344CB8AC3E}">
        <p14:creationId xmlns:p14="http://schemas.microsoft.com/office/powerpoint/2010/main" val="23341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part II of our introduction to the Brownfields Area Benefits Estimator Toolkit.</a:t>
            </a:r>
          </a:p>
          <a:p>
            <a:endParaRPr lang="en-US" dirty="0"/>
          </a:p>
          <a:p>
            <a:r>
              <a:rPr lang="en-US" dirty="0"/>
              <a:t>Brief Introductions to Presenters</a:t>
            </a:r>
          </a:p>
        </p:txBody>
      </p:sp>
      <p:sp>
        <p:nvSpPr>
          <p:cNvPr id="4" name="Slide Number Placeholder 3"/>
          <p:cNvSpPr>
            <a:spLocks noGrp="1"/>
          </p:cNvSpPr>
          <p:nvPr>
            <p:ph type="sldNum" sz="quarter" idx="5"/>
          </p:nvPr>
        </p:nvSpPr>
        <p:spPr/>
        <p:txBody>
          <a:bodyPr/>
          <a:lstStyle/>
          <a:p>
            <a:fld id="{02BBF51B-44B5-A642-A313-78B819CD1377}" type="slidenum">
              <a:rPr lang="en-US" smtClean="0"/>
              <a:t>1</a:t>
            </a:fld>
            <a:endParaRPr lang="en-US"/>
          </a:p>
        </p:txBody>
      </p:sp>
    </p:spTree>
    <p:extLst>
      <p:ext uri="{BB962C8B-B14F-4D97-AF65-F5344CB8AC3E}">
        <p14:creationId xmlns:p14="http://schemas.microsoft.com/office/powerpoint/2010/main" val="1936120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the user ran two site analyses that they can use to compare the share of households within the selected neighborhood that would no longer be living in an area with low access to full service grocery store and fresh food  if each site were redeveloped as a grocery store.</a:t>
            </a:r>
          </a:p>
          <a:p>
            <a:endParaRPr lang="en-US" dirty="0"/>
          </a:p>
          <a:p>
            <a:r>
              <a:rPr lang="en-US" dirty="0"/>
              <a:t>The reports include the data behind the maps as well.</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141450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maps for each site analyzed there is a data table that shows the share of households the remain in a food desert. This shows the results for the Pioneer Site next to the Porter Paint site.</a:t>
            </a:r>
          </a:p>
          <a:p>
            <a:r>
              <a:rPr lang="en-US" dirty="0"/>
              <a:t>The</a:t>
            </a:r>
            <a:r>
              <a:rPr lang="en-US" baseline="0" dirty="0"/>
              <a:t> narrative in the report that accompanies the tables provides a definition of “Food Desert”, includes key data points reported in the tables, a discussion of the contribution to improved community health, and citations to relevant research. The table and maps provide the user with a quantification of the households that would benefit, along with visuals and narrative to begin to compare with alternate locations and alternate uses.</a:t>
            </a:r>
          </a:p>
          <a:p>
            <a:endParaRPr lang="en-US" baseline="0" dirty="0"/>
          </a:p>
          <a:p>
            <a:pPr marL="0" marR="0" indent="0" algn="l" defTabSz="914217" rtl="0" eaLnBrk="1" fontAlgn="auto" latinLnBrk="0" hangingPunct="1">
              <a:lnSpc>
                <a:spcPct val="100000"/>
              </a:lnSpc>
              <a:spcBef>
                <a:spcPts val="0"/>
              </a:spcBef>
              <a:spcAft>
                <a:spcPts val="0"/>
              </a:spcAft>
              <a:buClrTx/>
              <a:buSzTx/>
              <a:buFontTx/>
              <a:buNone/>
              <a:tabLst/>
              <a:defRPr/>
            </a:pPr>
            <a:r>
              <a:rPr lang="en-US" sz="2400" b="0" i="1" kern="1200" dirty="0">
                <a:solidFill>
                  <a:schemeClr val="tx1"/>
                </a:solidFill>
                <a:effectLst/>
                <a:latin typeface="Lato Light"/>
                <a:ea typeface="+mn-ea"/>
                <a:cs typeface="+mn-cs"/>
              </a:rPr>
              <a:t>Another use fo</a:t>
            </a:r>
            <a:r>
              <a:rPr lang="en-US" sz="2400" b="0" i="1" kern="1200" baseline="0" dirty="0">
                <a:solidFill>
                  <a:schemeClr val="tx1"/>
                </a:solidFill>
                <a:effectLst/>
                <a:latin typeface="Lato Light"/>
                <a:ea typeface="+mn-ea"/>
                <a:cs typeface="+mn-cs"/>
              </a:rPr>
              <a:t>r this information is </a:t>
            </a:r>
            <a:r>
              <a:rPr lang="en-US" baseline="0" dirty="0"/>
              <a:t>a way to help communities talk about cost and benefits of particular projects.</a:t>
            </a:r>
            <a:r>
              <a:rPr lang="en-US" sz="2400" b="0" i="1" kern="1200" baseline="0" dirty="0">
                <a:solidFill>
                  <a:schemeClr val="tx1"/>
                </a:solidFill>
                <a:effectLst/>
                <a:latin typeface="Lato Light"/>
                <a:ea typeface="+mn-ea"/>
                <a:cs typeface="+mn-cs"/>
              </a:rPr>
              <a:t> A c</a:t>
            </a:r>
            <a:r>
              <a:rPr lang="en-US" sz="2400" b="0" i="1" kern="1200" dirty="0">
                <a:solidFill>
                  <a:schemeClr val="tx1"/>
                </a:solidFill>
                <a:effectLst/>
                <a:latin typeface="Lato Light"/>
                <a:ea typeface="+mn-ea"/>
                <a:cs typeface="+mn-cs"/>
              </a:rPr>
              <a:t>ommunity development nonprofit, for example, might use the tool in discussions or plans that address racial disparities in access to fresh food and green space. The printed</a:t>
            </a:r>
            <a:r>
              <a:rPr lang="en-US" sz="2400" b="0" i="1" kern="1200" baseline="0" dirty="0">
                <a:solidFill>
                  <a:schemeClr val="tx1"/>
                </a:solidFill>
                <a:effectLst/>
                <a:latin typeface="Lato Light"/>
                <a:ea typeface="+mn-ea"/>
                <a:cs typeface="+mn-cs"/>
              </a:rPr>
              <a:t> report along with the graphics</a:t>
            </a:r>
            <a:r>
              <a:rPr lang="en-US" sz="2400" b="0" i="1" kern="1200" dirty="0">
                <a:solidFill>
                  <a:schemeClr val="tx1"/>
                </a:solidFill>
                <a:effectLst/>
                <a:latin typeface="Lato Light"/>
                <a:ea typeface="+mn-ea"/>
                <a:cs typeface="+mn-cs"/>
              </a:rPr>
              <a:t> provides a way to visualize the location and share of residents without adequate food access and those who would benefit from a brownfield site's redevelopment a</a:t>
            </a:r>
            <a:r>
              <a:rPr lang="en-US" sz="2400" b="0" i="1" kern="1200" baseline="0" dirty="0">
                <a:solidFill>
                  <a:schemeClr val="tx1"/>
                </a:solidFill>
                <a:effectLst/>
                <a:latin typeface="Lato Light"/>
                <a:ea typeface="+mn-ea"/>
                <a:cs typeface="+mn-cs"/>
              </a:rPr>
              <a:t> </a:t>
            </a:r>
            <a:r>
              <a:rPr lang="en-US" sz="2400" b="0" i="1" kern="1200" dirty="0">
                <a:solidFill>
                  <a:schemeClr val="tx1"/>
                </a:solidFill>
                <a:effectLst/>
                <a:latin typeface="Lato Light"/>
                <a:ea typeface="+mn-ea"/>
                <a:cs typeface="+mn-cs"/>
              </a:rPr>
              <a:t>full-service grocery store.</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3384703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Scenario #2 shows</a:t>
            </a:r>
            <a:r>
              <a:rPr lang="en-US" baseline="0" dirty="0"/>
              <a:t> how </a:t>
            </a:r>
            <a:r>
              <a:rPr lang="en-US" dirty="0"/>
              <a:t>the construction on of a new park on Madison Street Gas could affect the area/neighborhood and its current residents. A new park will improve area/neighborhood air quality if it provides new green space and may also provide recreational opportunities that are not otherwise available to current residents. </a:t>
            </a:r>
            <a:r>
              <a:rPr lang="en-US" sz="2400" dirty="0">
                <a:solidFill>
                  <a:schemeClr val="tx1">
                    <a:lumMod val="50000"/>
                  </a:schemeClr>
                </a:solidFill>
                <a:latin typeface="Lato Light"/>
                <a:ea typeface="Open Sans Light" panose="020B0306030504020204" pitchFamily="34" charset="0"/>
                <a:cs typeface="Lato Light"/>
              </a:rPr>
              <a:t>The tool will estimate the share of the households who gain new access to a park. But remember, a</a:t>
            </a:r>
            <a:r>
              <a:rPr lang="en-US" sz="2400" kern="1200" dirty="0">
                <a:solidFill>
                  <a:schemeClr val="tx1"/>
                </a:solidFill>
                <a:effectLst/>
                <a:latin typeface="Lato Light"/>
                <a:ea typeface="+mn-ea"/>
                <a:cs typeface="+mn-cs"/>
              </a:rPr>
              <a:t>ny site that has earned the label “brownfield” from local officials indicates that people may be at risk of exposure to potential hazardous contaminants from being on or near that site. The clean-up and remediation of a brownfield is intended to reduce the risk of human exposure to harm.</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So our tool also </a:t>
            </a:r>
            <a:r>
              <a:rPr lang="en-US" sz="2400" dirty="0">
                <a:solidFill>
                  <a:schemeClr val="tx1">
                    <a:lumMod val="50000"/>
                  </a:schemeClr>
                </a:solidFill>
                <a:latin typeface="Lato Light"/>
                <a:ea typeface="Open Sans Light" panose="020B0306030504020204" pitchFamily="34" charset="0"/>
                <a:cs typeface="Lato Light"/>
              </a:rPr>
              <a:t>estimates the number of households that would experience a reduction in the</a:t>
            </a:r>
            <a:r>
              <a:rPr lang="en-US" sz="2400" dirty="0">
                <a:solidFill>
                  <a:schemeClr val="tx1">
                    <a:lumMod val="50000"/>
                  </a:schemeClr>
                </a:solidFill>
                <a:ea typeface="Open Sans Light" panose="020B0306030504020204" pitchFamily="34" charset="0"/>
                <a:cs typeface="Lato Light"/>
              </a:rPr>
              <a:t> risk of exposure that occurs as a result of clean up and reuse, </a:t>
            </a:r>
            <a:r>
              <a:rPr lang="en-US" sz="2400" dirty="0">
                <a:solidFill>
                  <a:schemeClr val="tx1">
                    <a:lumMod val="50000"/>
                  </a:schemeClr>
                </a:solidFill>
                <a:latin typeface="Lato Light"/>
                <a:ea typeface="Open Sans Light" panose="020B0306030504020204" pitchFamily="34" charset="0"/>
                <a:cs typeface="Lato Light"/>
              </a:rPr>
              <a:t>based on the demographics of the current residents.  </a:t>
            </a:r>
          </a:p>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242842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Desktop tool provides a demographic profile of the area selected. So the user can easily show the distribution by race, household type, and the presence of elderly or children in the households for the entire area/neighborhood as they consider layers of the social determinants and root causes of health risks in combination with proximity to brownfields. For those wanting to address Environmental Justice issues, this provides a first step at understanding the demographics of a particular area.</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1494955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location of the future little park, perhaps a pocket park with exercise equipment. Or maybe just a nice green space to sit.</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1836122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Lato Light"/>
                <a:ea typeface="+mn-ea"/>
                <a:cs typeface="+mn-cs"/>
              </a:rPr>
              <a:t>The output in the Desktop AP provides the user with this table that shows the share of households in </a:t>
            </a:r>
            <a:r>
              <a:rPr lang="en-US" sz="2400" b="1" kern="1200" dirty="0">
                <a:solidFill>
                  <a:schemeClr val="tx1"/>
                </a:solidFill>
                <a:effectLst/>
                <a:latin typeface="Lato Light"/>
                <a:ea typeface="+mn-ea"/>
                <a:cs typeface="+mn-cs"/>
              </a:rPr>
              <a:t>Russell </a:t>
            </a:r>
            <a:r>
              <a:rPr lang="en-US" sz="2400" kern="1200" dirty="0">
                <a:solidFill>
                  <a:schemeClr val="tx1"/>
                </a:solidFill>
                <a:effectLst/>
                <a:latin typeface="Lato Light"/>
                <a:ea typeface="+mn-ea"/>
                <a:cs typeface="+mn-cs"/>
              </a:rPr>
              <a:t>that are within walking distance (2500 feet) from a park. It’s not bad, 83%. By putting a park in we increase the share of households w/in walking distance by 9%. However, we also can look at the share of households that have other health risks decreased by removing this one little brownfield. </a:t>
            </a:r>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4019566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Lato Light"/>
                <a:ea typeface="+mn-ea"/>
                <a:cs typeface="+mn-cs"/>
              </a:rPr>
              <a:t>This table shows the number of households in the neighborhood that are ¼ mile from a brownfield site boundary before redevelopment and the decrease in those numbers after cleanup and redevelopment.</a:t>
            </a:r>
            <a:r>
              <a:rPr lang="en-US" sz="2400" kern="1200" baseline="0" dirty="0">
                <a:solidFill>
                  <a:schemeClr val="tx1"/>
                </a:solidFill>
                <a:effectLst/>
                <a:latin typeface="Lato Light"/>
                <a:ea typeface="+mn-ea"/>
                <a:cs typeface="+mn-cs"/>
              </a:rPr>
              <a:t>  </a:t>
            </a:r>
            <a:r>
              <a:rPr lang="en-US" sz="2400" kern="1200" dirty="0">
                <a:solidFill>
                  <a:schemeClr val="tx1"/>
                </a:solidFill>
                <a:effectLst/>
                <a:latin typeface="Lato Light"/>
                <a:ea typeface="+mn-ea"/>
                <a:cs typeface="+mn-cs"/>
              </a:rPr>
              <a:t>The table also includes the number of households that may be more vulnerable due to racial or age group and the impact the redevelopment might have on reducing their risk of exposure. The benefits of cleaning up nearby brownfields for these groups is magnified due to assumed cumulative health risks. However, the numbers here take into account the risk that the continued presence of any other contaminated site may pose to households that remain within a ¼ mile proximity. When there is a cluster of brownfields in an area, any remaining brownfields could undermine risk reduction gained from the cleanup of only a single site. BUT it gets better, there are maps included!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4039928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user gets a map, a visualization, that shows the area where the households are located that will have some level of risk reduction estimated because this little brownfield was turned into a little park.</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156261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screen </a:t>
            </a:r>
            <a:r>
              <a:rPr lang="en-US" dirty="0" err="1"/>
              <a:t>folx</a:t>
            </a:r>
            <a:r>
              <a:rPr lang="en-US" dirty="0"/>
              <a:t> see when they open up the BAT.</a:t>
            </a:r>
          </a:p>
        </p:txBody>
      </p:sp>
      <p:sp>
        <p:nvSpPr>
          <p:cNvPr id="4" name="Slide Number Placeholder 3"/>
          <p:cNvSpPr>
            <a:spLocks noGrp="1"/>
          </p:cNvSpPr>
          <p:nvPr>
            <p:ph type="sldNum" sz="quarter" idx="5"/>
          </p:nvPr>
        </p:nvSpPr>
        <p:spPr/>
        <p:txBody>
          <a:bodyPr/>
          <a:lstStyle/>
          <a:p>
            <a:fld id="{02BBF51B-44B5-A642-A313-78B819CD1377}" type="slidenum">
              <a:rPr lang="en-US" smtClean="0"/>
              <a:t>18</a:t>
            </a:fld>
            <a:endParaRPr lang="en-US"/>
          </a:p>
        </p:txBody>
      </p:sp>
    </p:spTree>
    <p:extLst>
      <p:ext uri="{BB962C8B-B14F-4D97-AF65-F5344CB8AC3E}">
        <p14:creationId xmlns:p14="http://schemas.microsoft.com/office/powerpoint/2010/main" val="4038873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What users need to use it (ideal for full use)</a:t>
            </a:r>
          </a:p>
          <a:p>
            <a:r>
              <a:rPr lang="en-US" dirty="0">
                <a:latin typeface="Calibri" panose="020F0502020204030204" pitchFamily="34" charset="0"/>
                <a:ea typeface="Calibri" panose="020F0502020204030204" pitchFamily="34" charset="0"/>
                <a:cs typeface="Times New Roman" panose="02020603050405020304" pitchFamily="18" charset="0"/>
              </a:rPr>
              <a:t>Know the boundaries of the area/neighborhood you are interested in.</a:t>
            </a:r>
          </a:p>
          <a:p>
            <a:r>
              <a:rPr lang="en-US" dirty="0">
                <a:latin typeface="Calibri" panose="020F0502020204030204" pitchFamily="34" charset="0"/>
                <a:ea typeface="Calibri" panose="020F0502020204030204" pitchFamily="34" charset="0"/>
                <a:cs typeface="Times New Roman" panose="02020603050405020304" pitchFamily="18" charset="0"/>
              </a:rPr>
              <a:t>You can draw them using the tool or you can upload a shapefile/geocoded file of the boundary.</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You will also need to have access to your brownfield inventory for the area you are examining. Ideally that inventory will already be converted into shapefiles (not points). However there is a way to use the point files so that you can draw parcels yourself around the points.</a:t>
            </a:r>
          </a:p>
          <a:p>
            <a:r>
              <a:rPr lang="en-US" dirty="0">
                <a:latin typeface="Calibri" panose="020F0502020204030204" pitchFamily="34" charset="0"/>
                <a:ea typeface="Calibri" panose="020F0502020204030204" pitchFamily="34" charset="0"/>
                <a:cs typeface="Times New Roman" panose="02020603050405020304" pitchFamily="18" charset="0"/>
              </a:rPr>
              <a:t>The zipped shapefiles would be entered in the upload window you see here.</a:t>
            </a:r>
          </a:p>
          <a:p>
            <a:r>
              <a:rPr lang="en-US" dirty="0">
                <a:latin typeface="Calibri" panose="020F0502020204030204" pitchFamily="34" charset="0"/>
                <a:ea typeface="Calibri" panose="020F0502020204030204" pitchFamily="34" charset="0"/>
                <a:cs typeface="Times New Roman" panose="02020603050405020304" pitchFamily="18" charset="0"/>
              </a:rPr>
              <a:t>If the file is point data, you would add that file as a web layer and you would then use the “draw” function to draw the boundaries of each brownfield.</a:t>
            </a:r>
          </a:p>
          <a:p>
            <a:r>
              <a:rPr lang="en-US" dirty="0">
                <a:latin typeface="Calibri" panose="020F0502020204030204" pitchFamily="34" charset="0"/>
                <a:ea typeface="Calibri" panose="020F0502020204030204" pitchFamily="34" charset="0"/>
                <a:cs typeface="Times New Roman" panose="02020603050405020304" pitchFamily="18" charset="0"/>
              </a:rPr>
              <a:t>File paths/names for: Geocoded BF Inventory (Can be point data but preferably parcel/shapefile)</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You will also want a data file with parks in your area. Or you can use the </a:t>
            </a:r>
            <a:r>
              <a:rPr lang="en-US" dirty="0" err="1">
                <a:latin typeface="Calibri" panose="020F0502020204030204" pitchFamily="34" charset="0"/>
                <a:ea typeface="Calibri" panose="020F0502020204030204" pitchFamily="34" charset="0"/>
                <a:cs typeface="Times New Roman" panose="02020603050405020304" pitchFamily="18" charset="0"/>
              </a:rPr>
              <a:t>basemaps</a:t>
            </a:r>
            <a:r>
              <a:rPr lang="en-US" dirty="0">
                <a:latin typeface="Calibri" panose="020F0502020204030204" pitchFamily="34" charset="0"/>
                <a:ea typeface="Calibri" panose="020F0502020204030204" pitchFamily="34" charset="0"/>
                <a:cs typeface="Times New Roman" panose="02020603050405020304" pitchFamily="18" charset="0"/>
              </a:rPr>
              <a:t> available to identify parks and then use the ’draw’ function to identify the boundaries of each existing park.</a:t>
            </a:r>
          </a:p>
          <a:p>
            <a:r>
              <a:rPr lang="en-US" dirty="0">
                <a:latin typeface="Calibri" panose="020F0502020204030204" pitchFamily="34" charset="0"/>
                <a:ea typeface="Calibri" panose="020F0502020204030204" pitchFamily="34" charset="0"/>
                <a:cs typeface="Times New Roman" panose="02020603050405020304" pitchFamily="18" charset="0"/>
              </a:rPr>
              <a:t>Geocoded Park Inventory (Can be point data but preferably parcel/shapefile)</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Finally, you will want grocery store data points. These can be point data and can be uploaded from the best source you have. Or you can also use the </a:t>
            </a:r>
            <a:r>
              <a:rPr lang="en-US" dirty="0" err="1">
                <a:latin typeface="Calibri" panose="020F0502020204030204" pitchFamily="34" charset="0"/>
                <a:ea typeface="Calibri" panose="020F0502020204030204" pitchFamily="34" charset="0"/>
                <a:cs typeface="Times New Roman" panose="02020603050405020304" pitchFamily="18" charset="0"/>
              </a:rPr>
              <a:t>basemaps</a:t>
            </a:r>
            <a:r>
              <a:rPr lang="en-US" dirty="0">
                <a:latin typeface="Calibri" panose="020F0502020204030204" pitchFamily="34" charset="0"/>
                <a:ea typeface="Calibri" panose="020F0502020204030204" pitchFamily="34" charset="0"/>
                <a:cs typeface="Times New Roman" panose="02020603050405020304" pitchFamily="18" charset="0"/>
              </a:rPr>
              <a:t> to identify grocery stores and add your own pins.</a:t>
            </a:r>
          </a:p>
          <a:p>
            <a:r>
              <a:rPr lang="en-US" dirty="0">
                <a:latin typeface="Calibri" panose="020F0502020204030204" pitchFamily="34" charset="0"/>
                <a:ea typeface="Calibri" panose="020F0502020204030204" pitchFamily="34" charset="0"/>
                <a:cs typeface="Times New Roman" panose="02020603050405020304" pitchFamily="18" charset="0"/>
              </a:rPr>
              <a:t>Geocoded Grocery Stores Point data</a:t>
            </a:r>
            <a:endParaRPr lang="en-US" dirty="0"/>
          </a:p>
        </p:txBody>
      </p:sp>
      <p:sp>
        <p:nvSpPr>
          <p:cNvPr id="4" name="Slide Number Placeholder 3"/>
          <p:cNvSpPr>
            <a:spLocks noGrp="1"/>
          </p:cNvSpPr>
          <p:nvPr>
            <p:ph type="sldNum" sz="quarter" idx="5"/>
          </p:nvPr>
        </p:nvSpPr>
        <p:spPr/>
        <p:txBody>
          <a:bodyPr/>
          <a:lstStyle/>
          <a:p>
            <a:fld id="{02BBF51B-44B5-A642-A313-78B819CD1377}" type="slidenum">
              <a:rPr lang="en-US" smtClean="0"/>
              <a:t>19</a:t>
            </a:fld>
            <a:endParaRPr lang="en-US"/>
          </a:p>
        </p:txBody>
      </p:sp>
    </p:spTree>
    <p:extLst>
      <p:ext uri="{BB962C8B-B14F-4D97-AF65-F5344CB8AC3E}">
        <p14:creationId xmlns:p14="http://schemas.microsoft.com/office/powerpoint/2010/main" val="63850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IF DONE ON A DIFFERENT DAY: How many of you were able to attend the previous meeting about the Brownfields Tracker? [determine level of summary intro]</a:t>
            </a:r>
          </a:p>
          <a:p>
            <a:r>
              <a:rPr lang="en-US" dirty="0"/>
              <a:t>Depending on answers….</a:t>
            </a:r>
          </a:p>
          <a:p>
            <a:endParaRPr lang="en-US" dirty="0"/>
          </a:p>
          <a:p>
            <a:r>
              <a:rPr lang="en-US" dirty="0"/>
              <a:t>Today’s presentation will briefly review the BABE toolkit.</a:t>
            </a:r>
          </a:p>
          <a:p>
            <a:r>
              <a:rPr lang="en-US" dirty="0"/>
              <a:t>Provide an overview of the desktop Benefits Assessment Tool.</a:t>
            </a:r>
          </a:p>
          <a:p>
            <a:r>
              <a:rPr lang="en-US" dirty="0"/>
              <a:t>Walk you through a few examples of how someone might use the BAT.</a:t>
            </a:r>
          </a:p>
          <a:p>
            <a:r>
              <a:rPr lang="en-US" dirty="0"/>
              <a:t>Get you started with how to access the BAT.</a:t>
            </a:r>
          </a:p>
        </p:txBody>
      </p:sp>
      <p:sp>
        <p:nvSpPr>
          <p:cNvPr id="4" name="Slide Number Placeholder 3"/>
          <p:cNvSpPr>
            <a:spLocks noGrp="1"/>
          </p:cNvSpPr>
          <p:nvPr>
            <p:ph type="sldNum" sz="quarter" idx="5"/>
          </p:nvPr>
        </p:nvSpPr>
        <p:spPr/>
        <p:txBody>
          <a:bodyPr/>
          <a:lstStyle/>
          <a:p>
            <a:fld id="{02BBF51B-44B5-A642-A313-78B819CD1377}" type="slidenum">
              <a:rPr lang="en-US" smtClean="0"/>
              <a:t>2</a:t>
            </a:fld>
            <a:endParaRPr lang="en-US"/>
          </a:p>
        </p:txBody>
      </p:sp>
    </p:spTree>
    <p:extLst>
      <p:ext uri="{BB962C8B-B14F-4D97-AF65-F5344CB8AC3E}">
        <p14:creationId xmlns:p14="http://schemas.microsoft.com/office/powerpoint/2010/main" val="1367308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backing up a minute to the discussion of brownfields inventories, this is the point in which we connect the BF Tracker to the BAT.</a:t>
            </a:r>
          </a:p>
          <a:p>
            <a:r>
              <a:rPr lang="en-US" dirty="0"/>
              <a:t>If a user (city or neighborhood organization) does not have an inventory of BFs for the area they are considering they can partner with a local university and community neighborhood organization to send folks out into the neighborhood to collect observational data about brownfields in the neighborhood using the Brownfield Tracker to collect this information. If they already have an inventory, but it needs updating and ground truthing, they can send folks out using the Tracker to verify and update an existing list. OR they might have an inventory they are happy with, and simply upload that into the Benefits Analysis Tool (BAT).</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2018050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if you don’t have your point data converted to polygons, you can add the point data as a web layer and draw the polygons yourself. This slide gives you an idea of what that would look like once you load it as a web layer.</a:t>
            </a:r>
          </a:p>
          <a:p>
            <a:endParaRPr lang="en-US" dirty="0"/>
          </a:p>
          <a:p>
            <a:r>
              <a:rPr lang="en-US" dirty="0"/>
              <a:t>[This is a link to the Russell Data in this slide to use in a live demo of the tool.</a:t>
            </a:r>
          </a:p>
          <a:p>
            <a:r>
              <a:rPr lang="en-US" dirty="0"/>
              <a:t>https://services1.arcgis.com/cRvLdSPAsRupRo7I/</a:t>
            </a:r>
            <a:r>
              <a:rPr lang="en-US" dirty="0" err="1"/>
              <a:t>arcgis</a:t>
            </a:r>
            <a:r>
              <a:rPr lang="en-US" dirty="0"/>
              <a:t>/rest/services/survey123_a799394ea523451facdd3a9a20115dfa/</a:t>
            </a:r>
            <a:r>
              <a:rPr lang="en-US" dirty="0" err="1"/>
              <a:t>FeatureServer</a:t>
            </a:r>
            <a:endParaRPr lang="en-US" dirty="0"/>
          </a:p>
          <a:p>
            <a:endParaRPr lang="en-US" dirty="0"/>
          </a:p>
          <a:p>
            <a:r>
              <a:rPr lang="en-US" dirty="0"/>
              <a:t>https://</a:t>
            </a:r>
            <a:r>
              <a:rPr lang="en-US" dirty="0" err="1"/>
              <a:t>brownfieldbenefits.com</a:t>
            </a:r>
            <a:r>
              <a:rPr lang="en-US" dirty="0"/>
              <a:t>/</a:t>
            </a:r>
            <a:r>
              <a:rPr lang="en-US" dirty="0" err="1"/>
              <a:t>index.html?projectID</a:t>
            </a:r>
            <a:r>
              <a:rPr lang="en-US" dirty="0"/>
              <a:t>=106408#</a:t>
            </a:r>
          </a:p>
          <a:p>
            <a:endParaRPr lang="en-US" dirty="0"/>
          </a:p>
        </p:txBody>
      </p:sp>
      <p:sp>
        <p:nvSpPr>
          <p:cNvPr id="4" name="Slide Number Placeholder 3"/>
          <p:cNvSpPr>
            <a:spLocks noGrp="1"/>
          </p:cNvSpPr>
          <p:nvPr>
            <p:ph type="sldNum" sz="quarter" idx="5"/>
          </p:nvPr>
        </p:nvSpPr>
        <p:spPr/>
        <p:txBody>
          <a:bodyPr/>
          <a:lstStyle/>
          <a:p>
            <a:fld id="{02BBF51B-44B5-A642-A313-78B819CD1377}" type="slidenum">
              <a:rPr lang="en-US" smtClean="0"/>
              <a:t>21</a:t>
            </a:fld>
            <a:endParaRPr lang="en-US"/>
          </a:p>
        </p:txBody>
      </p:sp>
    </p:spTree>
    <p:extLst>
      <p:ext uri="{BB962C8B-B14F-4D97-AF65-F5344CB8AC3E}">
        <p14:creationId xmlns:p14="http://schemas.microsoft.com/office/powerpoint/2010/main" val="1053983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your neighborhood drawn and you have loaded or identified your parks, grocery stores, and brownfields, the user will see an interactive map with their data loaded and will be able to save a Project Link to be able to return to their specific data for their neighborhood.</a:t>
            </a:r>
          </a:p>
        </p:txBody>
      </p:sp>
      <p:sp>
        <p:nvSpPr>
          <p:cNvPr id="4" name="Slide Number Placeholder 3"/>
          <p:cNvSpPr>
            <a:spLocks noGrp="1"/>
          </p:cNvSpPr>
          <p:nvPr>
            <p:ph type="sldNum" sz="quarter" idx="5"/>
          </p:nvPr>
        </p:nvSpPr>
        <p:spPr/>
        <p:txBody>
          <a:bodyPr/>
          <a:lstStyle/>
          <a:p>
            <a:fld id="{02BBF51B-44B5-A642-A313-78B819CD1377}" type="slidenum">
              <a:rPr lang="en-US" smtClean="0"/>
              <a:t>22</a:t>
            </a:fld>
            <a:endParaRPr lang="en-US"/>
          </a:p>
        </p:txBody>
      </p:sp>
    </p:spTree>
    <p:extLst>
      <p:ext uri="{BB962C8B-B14F-4D97-AF65-F5344CB8AC3E}">
        <p14:creationId xmlns:p14="http://schemas.microsoft.com/office/powerpoint/2010/main" val="3299307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 get to decide what type of reuse analysis you want to do, Park, Food Source, Residential, or Retail.</a:t>
            </a:r>
          </a:p>
          <a:p>
            <a:r>
              <a:rPr lang="en-US" dirty="0"/>
              <a:t>Each of these columns give you a sense of the information the user will need to have on hand to have a more robust analysis.</a:t>
            </a:r>
          </a:p>
          <a:p>
            <a:r>
              <a:rPr lang="en-US" dirty="0"/>
              <a:t>The BAT projects neighborhood changes associated with each of these reuse types. </a:t>
            </a:r>
          </a:p>
          <a:p>
            <a:r>
              <a:rPr lang="en-US" dirty="0"/>
              <a:t>Users can certainly play with the tool without specific information, but the more accurate they are the better the projections.  </a:t>
            </a:r>
          </a:p>
          <a:p>
            <a:r>
              <a:rPr lang="en-US" dirty="0"/>
              <a:t>The user guide will walk the user through each of these windows and includes documentation about how the projections are calculated and what assumptions we use for each calculation.</a:t>
            </a:r>
          </a:p>
          <a:p>
            <a:endParaRPr lang="en-US" dirty="0"/>
          </a:p>
        </p:txBody>
      </p:sp>
      <p:sp>
        <p:nvSpPr>
          <p:cNvPr id="4" name="Slide Number Placeholder 3"/>
          <p:cNvSpPr>
            <a:spLocks noGrp="1"/>
          </p:cNvSpPr>
          <p:nvPr>
            <p:ph type="sldNum" sz="quarter" idx="5"/>
          </p:nvPr>
        </p:nvSpPr>
        <p:spPr/>
        <p:txBody>
          <a:bodyPr/>
          <a:lstStyle/>
          <a:p>
            <a:fld id="{02BBF51B-44B5-A642-A313-78B819CD1377}" type="slidenum">
              <a:rPr lang="en-US" smtClean="0"/>
              <a:t>23</a:t>
            </a:fld>
            <a:endParaRPr lang="en-US"/>
          </a:p>
        </p:txBody>
      </p:sp>
    </p:spTree>
    <p:extLst>
      <p:ext uri="{BB962C8B-B14F-4D97-AF65-F5344CB8AC3E}">
        <p14:creationId xmlns:p14="http://schemas.microsoft.com/office/powerpoint/2010/main" val="479849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you run the site analysis. The screen here shows data entered for putting a grocery store on the site highlighted in yellow. It is the same site that I showed you in earlier slides. After the site analysis runs, you’ll see a line appear below that button. (Here you see two because I ran it twice).</a:t>
            </a:r>
          </a:p>
          <a:p>
            <a:r>
              <a:rPr lang="en-US" dirty="0"/>
              <a:t>You can click on the item and it will open a PDF in a new window that is your unique report for your area and selected re-use.</a:t>
            </a:r>
          </a:p>
        </p:txBody>
      </p:sp>
      <p:sp>
        <p:nvSpPr>
          <p:cNvPr id="4" name="Slide Number Placeholder 3"/>
          <p:cNvSpPr>
            <a:spLocks noGrp="1"/>
          </p:cNvSpPr>
          <p:nvPr>
            <p:ph type="sldNum" sz="quarter" idx="5"/>
          </p:nvPr>
        </p:nvSpPr>
        <p:spPr/>
        <p:txBody>
          <a:bodyPr/>
          <a:lstStyle/>
          <a:p>
            <a:fld id="{02BBF51B-44B5-A642-A313-78B819CD1377}" type="slidenum">
              <a:rPr lang="en-US" smtClean="0"/>
              <a:t>24</a:t>
            </a:fld>
            <a:endParaRPr lang="en-US"/>
          </a:p>
        </p:txBody>
      </p:sp>
    </p:spTree>
    <p:extLst>
      <p:ext uri="{BB962C8B-B14F-4D97-AF65-F5344CB8AC3E}">
        <p14:creationId xmlns:p14="http://schemas.microsoft.com/office/powerpoint/2010/main" val="4174993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save it and use it how ever you think best works for you.</a:t>
            </a:r>
          </a:p>
          <a:p>
            <a:endParaRPr lang="en-US" dirty="0"/>
          </a:p>
        </p:txBody>
      </p:sp>
      <p:sp>
        <p:nvSpPr>
          <p:cNvPr id="4" name="Slide Number Placeholder 3"/>
          <p:cNvSpPr>
            <a:spLocks noGrp="1"/>
          </p:cNvSpPr>
          <p:nvPr>
            <p:ph type="sldNum" sz="quarter" idx="5"/>
          </p:nvPr>
        </p:nvSpPr>
        <p:spPr/>
        <p:txBody>
          <a:bodyPr/>
          <a:lstStyle/>
          <a:p>
            <a:fld id="{02BBF51B-44B5-A642-A313-78B819CD1377}" type="slidenum">
              <a:rPr lang="en-US" smtClean="0"/>
              <a:t>25</a:t>
            </a:fld>
            <a:endParaRPr lang="en-US"/>
          </a:p>
        </p:txBody>
      </p:sp>
    </p:spTree>
    <p:extLst>
      <p:ext uri="{BB962C8B-B14F-4D97-AF65-F5344CB8AC3E}">
        <p14:creationId xmlns:p14="http://schemas.microsoft.com/office/powerpoint/2010/main" val="1870831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happy to have more demonstrations with other Regions, States, and Tribes, the TABs, and any other EPA office that might be interested.</a:t>
            </a:r>
          </a:p>
          <a:p>
            <a:endParaRPr lang="en-US" dirty="0"/>
          </a:p>
          <a:p>
            <a:r>
              <a:rPr lang="en-US" dirty="0"/>
              <a:t>Our guidebook and user instructions are getting closer to being finished. We have established the AWS server space at UofL and will be pursuing sustained support to maintain the server cost at minimum and help with </a:t>
            </a:r>
            <a:r>
              <a:rPr lang="en-US" dirty="0" err="1"/>
              <a:t>thenecessary</a:t>
            </a:r>
            <a:r>
              <a:rPr lang="en-US" dirty="0"/>
              <a:t> staffing/work effort. Happy to take questions.</a:t>
            </a:r>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4300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2649946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our reuse options include an estimate of increased public revenues and a risk of displacement measure for renters in the area. This example highlights what that might look like for redeveloping a site for residential use.</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1517867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Redeveloping a brownfield increases the value of the site in question. However, research also shows that property values tend to rise in the surrounding</a:t>
            </a:r>
            <a:r>
              <a:rPr lang="en-US" baseline="0" dirty="0"/>
              <a:t> area post-redevelopment thus contributing to potential increased property tax revenues from the area near the brownfield. </a:t>
            </a:r>
            <a:r>
              <a:rPr lang="en-US" dirty="0"/>
              <a:t>O</a:t>
            </a:r>
            <a:r>
              <a:rPr lang="en-US" baseline="0" dirty="0"/>
              <a:t>ur example assumes a 5% property tax rate, but the user can override that number, that will be used in combination with the property value increase to get an estimate of property tax revenue increase.</a:t>
            </a:r>
            <a:r>
              <a:rPr lang="en-US" dirty="0"/>
              <a:t> </a:t>
            </a:r>
            <a:r>
              <a:rPr lang="en-US" baseline="0" dirty="0"/>
              <a:t>Our calculations take into account the rise in value of the redeveloped property (in this case 15%) within a buffer zone of the property based on what current research has shown. In addition, the default value used in the calculation of property value increase is based on a comparison of the median income of the residents in the selected area with the median income of the county in which the area is located. This is because research has shown that property value increases are higher in poorer areas, or areas where the median income is much lower than the county median income. Furthermore, our formula also takes into consideration the dampening effect of the remaining brownfields that would continue to depress property values.  So, a brownfields development coordinator can use the tool to show the magnitude of estimated increased property tax revenues while also making an argument for the redevelopment of multiple brownfields in order to get a bigger bang for their buck.  (The Blue triangle, represents the portion of the area that gets a full 15% increase whereas those that are still within a radius of any other identified brownfield is halved. BUT what about displacement of residents due to increased housing costs that are bound to happen due to property value increases? This is particularly important in the work happening right now in the Russell neighborhood.</a:t>
            </a:r>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1343579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Brownfields Area Benefit Estimator, or the BABE, empowers communities to ask, how will CURRENT residents benefit from urban redevelopment?...and then provides those communities with some resources for action.</a:t>
            </a:r>
          </a:p>
          <a:p>
            <a:pPr marL="171450" indent="-171450">
              <a:buFont typeface="Arial" panose="020B0604020202020204" pitchFamily="34" charset="0"/>
              <a:buChar char="•"/>
            </a:pPr>
            <a:r>
              <a:rPr lang="en-US" baseline="0" dirty="0"/>
              <a:t>BABE consists of two component apps (one each for desktop and phone), but it is really a SUITE of tools used to PROJECT AND TRACK A VARIETY OF COMMUNITY BENEFITS ASSOCIATED WITH BROWNFIELDS REDEVELOPMENT</a:t>
            </a:r>
          </a:p>
          <a:p>
            <a:pPr marL="171450" indent="-171450">
              <a:buFont typeface="Arial" panose="020B0604020202020204" pitchFamily="34" charset="0"/>
              <a:buChar char="•"/>
            </a:pPr>
            <a:r>
              <a:rPr lang="en-US" baseline="0" dirty="0"/>
              <a:t>As you learned in Part I, the MOBILE APP, the Brownfields Tracker, uses ESRI’s Survey123 platform, for real time - on the ground data collection of community brownfields conditions.  This tool could be used by city officials and environmental professionals, as well as crowdsourced to neighborhood residents and activists, non-profits, and other community organizations.  As such it provides invaluable local data as to environmental hazards and their reduction and builds relationships across organizations and allows residents to hold officials and professionals accountable to local input.  In this way, we see the tool as promoting a bottom-up approach to planning and development. [SHORTEN DEPENDING ON PARTICIPATION IN PART I]</a:t>
            </a:r>
          </a:p>
          <a:p>
            <a:pPr marL="171450" indent="-171450">
              <a:buFont typeface="Arial" panose="020B0604020202020204" pitchFamily="34" charset="0"/>
              <a:buChar char="•"/>
            </a:pPr>
            <a:r>
              <a:rPr lang="en-US" baseline="0" dirty="0"/>
              <a:t>During this portion of the training, we will introduce you to the DESKTOP APP, the Benefits Analysis Tool (BAT) which allows the user to input project specific information in a guided online platform.  The tool produces an analysis of the users’ selected area/neighborhood using data from national sources and user entered local data such as their local brownfields inventory developed using their Brownfields Tracker app.  The tool provides the user with a report in a pdf  format that includes area profiles pre-redevelopment and projections for post-redevelopment changes in table form with narrative to guide interpretation and select maps that help spatially visualize the impacts.   The user can take the report can be used to make the case with other decision makers. It can be used as a conversation starter and supplement to discussions about future development plans.</a:t>
            </a:r>
          </a:p>
          <a:p>
            <a:pPr marL="171450" indent="-171450">
              <a:buFont typeface="Arial" panose="020B0604020202020204" pitchFamily="34" charset="0"/>
              <a:buChar char="•"/>
            </a:pPr>
            <a:r>
              <a:rPr lang="en-US" baseline="0" dirty="0"/>
              <a:t>The BABE also includes a toolkit guidebook, story maps, and a demonstration project that includes a BAT project site and BT data we conducted with Louisville using data collected in the Russell neighborhood.</a:t>
            </a:r>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AF8D235D-6F56-48D4-B975-FDA3AD93E4F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2248901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 output includes a table that shows data for renter households present prior to redevelopment. We focus on existing renters because we can not make assumptions about incoming household cost burdens. We do know, however, that it is existing renter households that tend to be most vulnerable to involuntary displacement as a result of new development. We there fore estimate the share of households who are considered “cost‐burdened” with housing costs that exceed 30% of a household’s yearly income and therefore may be at risk of displacement from their home. They are considered severely cost‐burdened when paying more than 50% of their income. So you see here that this area is already cost burdened and therefore anti-displacement measures should be part of the discussion.</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556931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AUDIENCE and if they were in Part I]</a:t>
            </a:r>
          </a:p>
          <a:p>
            <a:r>
              <a:rPr lang="en-US" baseline="0" dirty="0"/>
              <a:t>The Brownfields Tracker you heard about earlier and the Benefits Analysis Tool have similar audiences but may have different project leads and users. In general though, they are intended for individuals and groups who work in brownfields redevelopment at a neighborhood/area level. It centers community, not the developer or city as the point of inquiry.</a:t>
            </a:r>
          </a:p>
          <a:p>
            <a:endParaRPr lang="en-US" baseline="0" dirty="0"/>
          </a:p>
          <a:p>
            <a:r>
              <a:rPr lang="en-US" baseline="0" dirty="0"/>
              <a:t>So as you listen to the presentation today, put on the hat of the community development organization leaders, the brownfields coordinator for a city tasked with increasing community engagement and input, the neighborhood organizer who wants to help get a grocery store into their neighborhood, a city council person who needs to hear that brownfield redevelopers need to be held accountable for the benefits they claim will happen.</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717767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3175">
                  <a:noFill/>
                </a:ln>
              </a:rPr>
              <a:t>This is what the BAT looks like when you open the desktop application.</a:t>
            </a:r>
          </a:p>
          <a:p>
            <a:r>
              <a:rPr lang="en-US" dirty="0"/>
              <a:t>This is a </a:t>
            </a:r>
            <a:r>
              <a:rPr lang="en-US" dirty="0" err="1"/>
              <a:t>gis</a:t>
            </a:r>
            <a:r>
              <a:rPr lang="en-US" dirty="0"/>
              <a:t> based data analysis tool that can be used to look at neighborhoods and small areas anywhere in the U.S.</a:t>
            </a:r>
          </a:p>
        </p:txBody>
      </p:sp>
      <p:sp>
        <p:nvSpPr>
          <p:cNvPr id="4" name="Slide Number Placeholder 3"/>
          <p:cNvSpPr>
            <a:spLocks noGrp="1"/>
          </p:cNvSpPr>
          <p:nvPr>
            <p:ph type="sldNum" sz="quarter" idx="5"/>
          </p:nvPr>
        </p:nvSpPr>
        <p:spPr/>
        <p:txBody>
          <a:bodyPr/>
          <a:lstStyle/>
          <a:p>
            <a:fld id="{02BBF51B-44B5-A642-A313-78B819CD1377}" type="slidenum">
              <a:rPr lang="en-US" smtClean="0"/>
              <a:t>5</a:t>
            </a:fld>
            <a:endParaRPr lang="en-US"/>
          </a:p>
        </p:txBody>
      </p:sp>
    </p:spTree>
    <p:extLst>
      <p:ext uri="{BB962C8B-B14F-4D97-AF65-F5344CB8AC3E}">
        <p14:creationId xmlns:p14="http://schemas.microsoft.com/office/powerpoint/2010/main" val="3248420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BAT</a:t>
            </a:r>
            <a:r>
              <a:rPr lang="en-US" sz="1200" dirty="0"/>
              <a:t> allows a user to see the impacts of redeveloping brownfields in different locations and for different end uses.</a:t>
            </a:r>
          </a:p>
          <a:p>
            <a:endParaRPr lang="en-US" sz="800" dirty="0"/>
          </a:p>
          <a:p>
            <a:r>
              <a:rPr lang="en-US" sz="1200" b="1" dirty="0"/>
              <a:t>BAT</a:t>
            </a:r>
            <a:r>
              <a:rPr lang="en-US" sz="1200" dirty="0"/>
              <a:t> is intended to compliment other types of benefit analyses and scenario planning tool by providing more information about impacts on existing residents. </a:t>
            </a:r>
          </a:p>
          <a:p>
            <a:endParaRPr lang="en-US" sz="800" dirty="0"/>
          </a:p>
          <a:p>
            <a:r>
              <a:rPr lang="en-US" sz="1200" b="1" dirty="0"/>
              <a:t>BAT</a:t>
            </a:r>
            <a:r>
              <a:rPr lang="en-US" sz="1200" dirty="0"/>
              <a:t> can help users make the case for brownfield redevelopment in areas that the market-based incentives have not succeeded.</a:t>
            </a:r>
          </a:p>
          <a:p>
            <a:endParaRPr lang="en-US" sz="800" dirty="0"/>
          </a:p>
          <a:p>
            <a:r>
              <a:rPr lang="en-US" sz="1200" b="1" dirty="0"/>
              <a:t>BAT</a:t>
            </a:r>
            <a:r>
              <a:rPr lang="en-US" sz="1200" dirty="0"/>
              <a:t> can help users make the case for a particular reuse that the area residents want.</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does that look like? I have two examples of how users might include the BAT as they develop project proposals,  confront alternative proposals for development, carry out site assessments, or evaluate outcomes of finished projects.</a:t>
            </a:r>
            <a:endParaRPr lang="en-US" dirty="0"/>
          </a:p>
          <a:p>
            <a:endParaRPr lang="en-US" sz="1200" dirty="0"/>
          </a:p>
          <a:p>
            <a:endParaRPr lang="en-US" dirty="0"/>
          </a:p>
        </p:txBody>
      </p:sp>
      <p:sp>
        <p:nvSpPr>
          <p:cNvPr id="4" name="Slide Number Placeholder 3"/>
          <p:cNvSpPr>
            <a:spLocks noGrp="1"/>
          </p:cNvSpPr>
          <p:nvPr>
            <p:ph type="sldNum" sz="quarter" idx="5"/>
          </p:nvPr>
        </p:nvSpPr>
        <p:spPr/>
        <p:txBody>
          <a:bodyPr/>
          <a:lstStyle/>
          <a:p>
            <a:fld id="{02BBF51B-44B5-A642-A313-78B819CD1377}" type="slidenum">
              <a:rPr lang="en-US" smtClean="0"/>
              <a:t>6</a:t>
            </a:fld>
            <a:endParaRPr lang="en-US"/>
          </a:p>
        </p:txBody>
      </p:sp>
    </p:spTree>
    <p:extLst>
      <p:ext uri="{BB962C8B-B14F-4D97-AF65-F5344CB8AC3E}">
        <p14:creationId xmlns:p14="http://schemas.microsoft.com/office/powerpoint/2010/main" val="1716462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1752287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user has uploaded their BF inventory, they they can begin comparing sites for redevelopment, and in this case redevelopment as a grocery store. In this scenario we look at two different sites at the west side and east side of the Russell neighborhood. The user is asked to enter in approximate construction costs, floor space, and can select from three types of grocery store categories and they can run the analysis.</a:t>
            </a:r>
          </a:p>
          <a:p>
            <a:r>
              <a:rPr lang="en-US" dirty="0"/>
              <a:t>When the user runs the site analysis, a PDF report is created and appears at the bottom of the input page.</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2786299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in the report is a table that provides</a:t>
            </a:r>
            <a:r>
              <a:rPr lang="en-US" baseline="0" dirty="0"/>
              <a:t> a</a:t>
            </a:r>
            <a:r>
              <a:rPr lang="en-US" dirty="0"/>
              <a:t> summary of demographics of the Russell</a:t>
            </a:r>
            <a:r>
              <a:rPr lang="en-US" baseline="0" dirty="0"/>
              <a:t> </a:t>
            </a:r>
            <a:r>
              <a:rPr lang="en-US" dirty="0"/>
              <a:t>neighborhood that we identified and a narrative that goes along with the numbers.  At the end of each analysis report the user runs is also a set of relevant maps for printing.</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319519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27552-3CB0-1A4B-A037-0E71B4EE75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D7D61A-3A5A-3E44-ACDC-DE68C7C65D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EDBF36-EEA2-9B47-B03E-8DC9EA345AA9}"/>
              </a:ext>
            </a:extLst>
          </p:cNvPr>
          <p:cNvSpPr>
            <a:spLocks noGrp="1"/>
          </p:cNvSpPr>
          <p:nvPr>
            <p:ph type="dt" sz="half" idx="10"/>
          </p:nvPr>
        </p:nvSpPr>
        <p:spPr/>
        <p:txBody>
          <a:bodyPr/>
          <a:lstStyle/>
          <a:p>
            <a:fld id="{30C20267-3E15-3A44-A874-5A64FFCEFA99}" type="datetimeFigureOut">
              <a:rPr lang="en-US" smtClean="0"/>
              <a:t>5/18/21</a:t>
            </a:fld>
            <a:endParaRPr lang="en-US"/>
          </a:p>
        </p:txBody>
      </p:sp>
      <p:sp>
        <p:nvSpPr>
          <p:cNvPr id="5" name="Footer Placeholder 4">
            <a:extLst>
              <a:ext uri="{FF2B5EF4-FFF2-40B4-BE49-F238E27FC236}">
                <a16:creationId xmlns:a16="http://schemas.microsoft.com/office/drawing/2014/main" id="{EC8D0BC2-D908-1747-AF1A-2DD8BABE54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F6197-0922-E84C-9B9E-9992C77F240D}"/>
              </a:ext>
            </a:extLst>
          </p:cNvPr>
          <p:cNvSpPr>
            <a:spLocks noGrp="1"/>
          </p:cNvSpPr>
          <p:nvPr>
            <p:ph type="sldNum" sz="quarter" idx="12"/>
          </p:nvPr>
        </p:nvSpPr>
        <p:spPr/>
        <p:txBody>
          <a:bodyPr/>
          <a:lstStyle/>
          <a:p>
            <a:fld id="{87314C13-DBD9-6A42-B855-21066A5D485E}" type="slidenum">
              <a:rPr lang="en-US" smtClean="0"/>
              <a:t>‹#›</a:t>
            </a:fld>
            <a:endParaRPr lang="en-US"/>
          </a:p>
        </p:txBody>
      </p:sp>
    </p:spTree>
    <p:extLst>
      <p:ext uri="{BB962C8B-B14F-4D97-AF65-F5344CB8AC3E}">
        <p14:creationId xmlns:p14="http://schemas.microsoft.com/office/powerpoint/2010/main" val="2571590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1D5C-05A6-6A49-8517-7F85A49EB1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A82B91-9F48-1848-B43F-A91EE31CFD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2897F-92DA-1644-B798-3E20ECA91ECF}"/>
              </a:ext>
            </a:extLst>
          </p:cNvPr>
          <p:cNvSpPr>
            <a:spLocks noGrp="1"/>
          </p:cNvSpPr>
          <p:nvPr>
            <p:ph type="dt" sz="half" idx="10"/>
          </p:nvPr>
        </p:nvSpPr>
        <p:spPr/>
        <p:txBody>
          <a:bodyPr/>
          <a:lstStyle/>
          <a:p>
            <a:fld id="{30C20267-3E15-3A44-A874-5A64FFCEFA99}" type="datetimeFigureOut">
              <a:rPr lang="en-US" smtClean="0"/>
              <a:t>5/18/21</a:t>
            </a:fld>
            <a:endParaRPr lang="en-US"/>
          </a:p>
        </p:txBody>
      </p:sp>
      <p:sp>
        <p:nvSpPr>
          <p:cNvPr id="5" name="Footer Placeholder 4">
            <a:extLst>
              <a:ext uri="{FF2B5EF4-FFF2-40B4-BE49-F238E27FC236}">
                <a16:creationId xmlns:a16="http://schemas.microsoft.com/office/drawing/2014/main" id="{FCB57F6B-0E5B-1548-9970-3AC1FF901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A5AB9-E4DD-F54B-A52D-DF59C9761F70}"/>
              </a:ext>
            </a:extLst>
          </p:cNvPr>
          <p:cNvSpPr>
            <a:spLocks noGrp="1"/>
          </p:cNvSpPr>
          <p:nvPr>
            <p:ph type="sldNum" sz="quarter" idx="12"/>
          </p:nvPr>
        </p:nvSpPr>
        <p:spPr/>
        <p:txBody>
          <a:bodyPr/>
          <a:lstStyle/>
          <a:p>
            <a:fld id="{87314C13-DBD9-6A42-B855-21066A5D485E}" type="slidenum">
              <a:rPr lang="en-US" smtClean="0"/>
              <a:t>‹#›</a:t>
            </a:fld>
            <a:endParaRPr lang="en-US"/>
          </a:p>
        </p:txBody>
      </p:sp>
    </p:spTree>
    <p:extLst>
      <p:ext uri="{BB962C8B-B14F-4D97-AF65-F5344CB8AC3E}">
        <p14:creationId xmlns:p14="http://schemas.microsoft.com/office/powerpoint/2010/main" val="384657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D1CBB-2BC6-8F4F-A664-00AD324445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FB8D4-9BF5-8B42-906E-68D2C867B8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0A1AF-C445-854F-8F8A-2D56AF4D7131}"/>
              </a:ext>
            </a:extLst>
          </p:cNvPr>
          <p:cNvSpPr>
            <a:spLocks noGrp="1"/>
          </p:cNvSpPr>
          <p:nvPr>
            <p:ph type="dt" sz="half" idx="10"/>
          </p:nvPr>
        </p:nvSpPr>
        <p:spPr/>
        <p:txBody>
          <a:bodyPr/>
          <a:lstStyle/>
          <a:p>
            <a:fld id="{30C20267-3E15-3A44-A874-5A64FFCEFA99}" type="datetimeFigureOut">
              <a:rPr lang="en-US" smtClean="0"/>
              <a:t>5/18/21</a:t>
            </a:fld>
            <a:endParaRPr lang="en-US"/>
          </a:p>
        </p:txBody>
      </p:sp>
      <p:sp>
        <p:nvSpPr>
          <p:cNvPr id="5" name="Footer Placeholder 4">
            <a:extLst>
              <a:ext uri="{FF2B5EF4-FFF2-40B4-BE49-F238E27FC236}">
                <a16:creationId xmlns:a16="http://schemas.microsoft.com/office/drawing/2014/main" id="{870EC54C-DB1F-C644-9BB0-E1618C7AB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FCA0E-D768-894F-A87F-66A12D4B907F}"/>
              </a:ext>
            </a:extLst>
          </p:cNvPr>
          <p:cNvSpPr>
            <a:spLocks noGrp="1"/>
          </p:cNvSpPr>
          <p:nvPr>
            <p:ph type="sldNum" sz="quarter" idx="12"/>
          </p:nvPr>
        </p:nvSpPr>
        <p:spPr/>
        <p:txBody>
          <a:bodyPr/>
          <a:lstStyle/>
          <a:p>
            <a:fld id="{87314C13-DBD9-6A42-B855-21066A5D485E}" type="slidenum">
              <a:rPr lang="en-US" smtClean="0"/>
              <a:t>‹#›</a:t>
            </a:fld>
            <a:endParaRPr lang="en-US"/>
          </a:p>
        </p:txBody>
      </p:sp>
    </p:spTree>
    <p:extLst>
      <p:ext uri="{BB962C8B-B14F-4D97-AF65-F5344CB8AC3E}">
        <p14:creationId xmlns:p14="http://schemas.microsoft.com/office/powerpoint/2010/main" val="897249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at we do">
    <p:spTree>
      <p:nvGrpSpPr>
        <p:cNvPr id="1" name=""/>
        <p:cNvGrpSpPr/>
        <p:nvPr/>
      </p:nvGrpSpPr>
      <p:grpSpPr>
        <a:xfrm>
          <a:off x="0" y="0"/>
          <a:ext cx="0" cy="0"/>
          <a:chOff x="0" y="0"/>
          <a:chExt cx="0" cy="0"/>
        </a:xfrm>
      </p:grpSpPr>
      <p:sp>
        <p:nvSpPr>
          <p:cNvPr id="11" name="Picture Placeholder 2"/>
          <p:cNvSpPr>
            <a:spLocks noGrp="1" noChangeAspect="1"/>
          </p:cNvSpPr>
          <p:nvPr>
            <p:ph type="pic" sz="quarter" idx="23"/>
          </p:nvPr>
        </p:nvSpPr>
        <p:spPr>
          <a:xfrm>
            <a:off x="479155" y="1978874"/>
            <a:ext cx="4557549" cy="4155281"/>
          </a:xfrm>
        </p:spPr>
        <p:txBody>
          <a:bodyPr anchor="t"/>
          <a:lstStyle>
            <a:lvl1pPr marL="0" indent="0" algn="ctr">
              <a:buNone/>
              <a:defRPr/>
            </a:lvl1pPr>
          </a:lstStyle>
          <a:p>
            <a:r>
              <a:rPr lang="en-US" dirty="0"/>
              <a:t>Drag picture to placeholder or click icon to add</a:t>
            </a:r>
            <a:endParaRPr lang="id-ID"/>
          </a:p>
        </p:txBody>
      </p:sp>
    </p:spTree>
    <p:extLst>
      <p:ext uri="{BB962C8B-B14F-4D97-AF65-F5344CB8AC3E}">
        <p14:creationId xmlns:p14="http://schemas.microsoft.com/office/powerpoint/2010/main" val="413535432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9789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 Foote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036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2" name="Rectangle 1"/>
          <p:cNvSpPr/>
          <p:nvPr userDrawn="1"/>
        </p:nvSpPr>
        <p:spPr>
          <a:xfrm>
            <a:off x="3013616" y="6260123"/>
            <a:ext cx="5863065" cy="4689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 v</a:t>
            </a:r>
          </a:p>
        </p:txBody>
      </p:sp>
    </p:spTree>
    <p:extLst>
      <p:ext uri="{BB962C8B-B14F-4D97-AF65-F5344CB8AC3E}">
        <p14:creationId xmlns:p14="http://schemas.microsoft.com/office/powerpoint/2010/main" val="2216139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8326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660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5283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noChangeAspect="1"/>
          </p:cNvSpPr>
          <p:nvPr>
            <p:ph type="pic" sz="quarter" idx="13"/>
          </p:nvPr>
        </p:nvSpPr>
        <p:spPr>
          <a:xfrm>
            <a:off x="-1588" y="0"/>
            <a:ext cx="12192001"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332403355"/>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AC97-EE29-FF43-B1B1-8BA50939BB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48D77A-4149-9040-8CE3-04ED0342AB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D9D69-524E-374E-9272-A3A2E9F6EFC0}"/>
              </a:ext>
            </a:extLst>
          </p:cNvPr>
          <p:cNvSpPr>
            <a:spLocks noGrp="1"/>
          </p:cNvSpPr>
          <p:nvPr>
            <p:ph type="dt" sz="half" idx="10"/>
          </p:nvPr>
        </p:nvSpPr>
        <p:spPr/>
        <p:txBody>
          <a:bodyPr/>
          <a:lstStyle/>
          <a:p>
            <a:fld id="{30C20267-3E15-3A44-A874-5A64FFCEFA99}" type="datetimeFigureOut">
              <a:rPr lang="en-US" smtClean="0"/>
              <a:t>5/18/21</a:t>
            </a:fld>
            <a:endParaRPr lang="en-US"/>
          </a:p>
        </p:txBody>
      </p:sp>
      <p:sp>
        <p:nvSpPr>
          <p:cNvPr id="5" name="Footer Placeholder 4">
            <a:extLst>
              <a:ext uri="{FF2B5EF4-FFF2-40B4-BE49-F238E27FC236}">
                <a16:creationId xmlns:a16="http://schemas.microsoft.com/office/drawing/2014/main" id="{94356876-F21F-EE4F-B8AF-85D0507DD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57BD-AFA1-9046-B32C-72037A65B1A9}"/>
              </a:ext>
            </a:extLst>
          </p:cNvPr>
          <p:cNvSpPr>
            <a:spLocks noGrp="1"/>
          </p:cNvSpPr>
          <p:nvPr>
            <p:ph type="sldNum" sz="quarter" idx="12"/>
          </p:nvPr>
        </p:nvSpPr>
        <p:spPr/>
        <p:txBody>
          <a:bodyPr/>
          <a:lstStyle/>
          <a:p>
            <a:fld id="{87314C13-DBD9-6A42-B855-21066A5D485E}" type="slidenum">
              <a:rPr lang="en-US" smtClean="0"/>
              <a:t>‹#›</a:t>
            </a:fld>
            <a:endParaRPr lang="en-US"/>
          </a:p>
        </p:txBody>
      </p:sp>
    </p:spTree>
    <p:extLst>
      <p:ext uri="{BB962C8B-B14F-4D97-AF65-F5344CB8AC3E}">
        <p14:creationId xmlns:p14="http://schemas.microsoft.com/office/powerpoint/2010/main" val="170009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Support">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1368165" y="1603015"/>
            <a:ext cx="1259942" cy="1258811"/>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75" name="Picture Placeholder 13"/>
          <p:cNvSpPr>
            <a:spLocks noGrp="1" noChangeAspect="1"/>
          </p:cNvSpPr>
          <p:nvPr>
            <p:ph type="pic" sz="quarter" idx="11" hasCustomPrompt="1"/>
          </p:nvPr>
        </p:nvSpPr>
        <p:spPr>
          <a:xfrm>
            <a:off x="4134531" y="1592554"/>
            <a:ext cx="1259942" cy="1258811"/>
          </a:xfrm>
          <a:prstGeom prst="ellipse">
            <a:avLst/>
          </a:prstGeom>
        </p:spPr>
        <p:txBody>
          <a:bodyPr>
            <a:normAutofit/>
          </a:bodyPr>
          <a:lstStyle>
            <a:lvl1pPr marL="0" indent="0">
              <a:lnSpc>
                <a:spcPct val="130000"/>
              </a:lnSpc>
              <a:buNone/>
              <a:defRPr sz="1200"/>
            </a:lvl1pPr>
          </a:lstStyle>
          <a:p>
            <a:r>
              <a:rPr lang="en-US" dirty="0"/>
              <a:t>Drag  Your Picture Here</a:t>
            </a:r>
          </a:p>
        </p:txBody>
      </p:sp>
      <p:sp>
        <p:nvSpPr>
          <p:cNvPr id="76" name="Picture Placeholder 13"/>
          <p:cNvSpPr>
            <a:spLocks noGrp="1" noChangeAspect="1"/>
          </p:cNvSpPr>
          <p:nvPr>
            <p:ph type="pic" sz="quarter" idx="12" hasCustomPrompt="1"/>
          </p:nvPr>
        </p:nvSpPr>
        <p:spPr>
          <a:xfrm>
            <a:off x="6839987" y="1609007"/>
            <a:ext cx="1259942" cy="1258811"/>
          </a:xfrm>
          <a:prstGeom prst="ellipse">
            <a:avLst/>
          </a:prstGeom>
        </p:spPr>
        <p:txBody>
          <a:bodyPr>
            <a:normAutofit/>
          </a:bodyPr>
          <a:lstStyle>
            <a:lvl1pPr marL="0" marR="0" indent="0" algn="l" defTabSz="914217"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a:t>Drag  Your Picture Here</a:t>
            </a:r>
          </a:p>
          <a:p>
            <a:endParaRPr lang="en-US" dirty="0"/>
          </a:p>
        </p:txBody>
      </p:sp>
      <p:sp>
        <p:nvSpPr>
          <p:cNvPr id="77" name="Picture Placeholder 13"/>
          <p:cNvSpPr>
            <a:spLocks noGrp="1" noChangeAspect="1"/>
          </p:cNvSpPr>
          <p:nvPr>
            <p:ph type="pic" sz="quarter" idx="13" hasCustomPrompt="1"/>
          </p:nvPr>
        </p:nvSpPr>
        <p:spPr>
          <a:xfrm>
            <a:off x="9564327" y="1609007"/>
            <a:ext cx="1259942" cy="1258811"/>
          </a:xfrm>
          <a:prstGeom prst="ellipse">
            <a:avLst/>
          </a:prstGeom>
        </p:spPr>
        <p:txBody>
          <a:bodyPr>
            <a:normAutofit/>
          </a:bodyPr>
          <a:lstStyle>
            <a:lvl1pPr marL="0" marR="0" indent="0" algn="l" defTabSz="914217"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a:t>Drag  Your Picture Here</a:t>
            </a:r>
          </a:p>
          <a:p>
            <a:endParaRPr lang="en-US" dirty="0"/>
          </a:p>
        </p:txBody>
      </p:sp>
      <p:sp>
        <p:nvSpPr>
          <p:cNvPr id="78" name="Picture Placeholder 13"/>
          <p:cNvSpPr>
            <a:spLocks noGrp="1" noChangeAspect="1"/>
          </p:cNvSpPr>
          <p:nvPr>
            <p:ph type="pic" sz="quarter" idx="14" hasCustomPrompt="1"/>
          </p:nvPr>
        </p:nvSpPr>
        <p:spPr>
          <a:xfrm>
            <a:off x="8214258" y="4054258"/>
            <a:ext cx="1259942" cy="1258811"/>
          </a:xfrm>
          <a:prstGeom prst="ellipse">
            <a:avLst/>
          </a:prstGeom>
        </p:spPr>
        <p:txBody>
          <a:bodyPr>
            <a:normAutofit/>
          </a:bodyPr>
          <a:lstStyle>
            <a:lvl1pPr>
              <a:lnSpc>
                <a:spcPct val="130000"/>
              </a:lnSpc>
              <a:defRPr sz="1200"/>
            </a:lvl1pPr>
          </a:lstStyle>
          <a:p>
            <a:r>
              <a:rPr lang="en-US" dirty="0"/>
              <a:t>Drag  Your Picture Here</a:t>
            </a:r>
          </a:p>
        </p:txBody>
      </p:sp>
      <p:sp>
        <p:nvSpPr>
          <p:cNvPr id="79" name="Picture Placeholder 13"/>
          <p:cNvSpPr>
            <a:spLocks noGrp="1" noChangeAspect="1"/>
          </p:cNvSpPr>
          <p:nvPr>
            <p:ph type="pic" sz="quarter" idx="15" hasCustomPrompt="1"/>
          </p:nvPr>
        </p:nvSpPr>
        <p:spPr>
          <a:xfrm>
            <a:off x="5499535" y="4054258"/>
            <a:ext cx="1259942" cy="1258811"/>
          </a:xfrm>
          <a:prstGeom prst="ellipse">
            <a:avLst/>
          </a:prstGeom>
        </p:spPr>
        <p:txBody>
          <a:bodyPr>
            <a:normAutofit/>
          </a:bodyPr>
          <a:lstStyle>
            <a:lvl1pPr marL="0" marR="0" indent="0" algn="l" defTabSz="914217"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a:t>Drag  Your Picture Here</a:t>
            </a:r>
          </a:p>
          <a:p>
            <a:endParaRPr lang="en-US" dirty="0"/>
          </a:p>
        </p:txBody>
      </p:sp>
      <p:sp>
        <p:nvSpPr>
          <p:cNvPr id="80" name="Picture Placeholder 13"/>
          <p:cNvSpPr>
            <a:spLocks noGrp="1" noChangeAspect="1"/>
          </p:cNvSpPr>
          <p:nvPr>
            <p:ph type="pic" sz="quarter" idx="16" hasCustomPrompt="1"/>
          </p:nvPr>
        </p:nvSpPr>
        <p:spPr>
          <a:xfrm>
            <a:off x="2756072" y="4040047"/>
            <a:ext cx="1259942" cy="1258811"/>
          </a:xfrm>
          <a:prstGeom prst="ellipse">
            <a:avLst/>
          </a:prstGeom>
        </p:spPr>
        <p:txBody>
          <a:bodyPr>
            <a:normAutofit/>
          </a:bodyPr>
          <a:lstStyle>
            <a:lvl1pPr marL="0" marR="0" indent="0" algn="l" defTabSz="914217" rtl="0" eaLnBrk="1" fontAlgn="auto" latinLnBrk="0" hangingPunct="1">
              <a:lnSpc>
                <a:spcPct val="130000"/>
              </a:lnSpc>
              <a:spcBef>
                <a:spcPts val="1000"/>
              </a:spcBef>
              <a:spcAft>
                <a:spcPts val="0"/>
              </a:spcAft>
              <a:buClrTx/>
              <a:buSzTx/>
              <a:buFont typeface="Arial" panose="020B0604020202020204" pitchFamily="34" charset="0"/>
              <a:buNone/>
              <a:tabLst/>
              <a:defRPr sz="1200"/>
            </a:lvl1pPr>
          </a:lstStyle>
          <a:p>
            <a:r>
              <a:rPr lang="en-US" dirty="0"/>
              <a:t>Drag  Your Picture Here</a:t>
            </a:r>
          </a:p>
          <a:p>
            <a:endParaRPr lang="en-US" dirty="0"/>
          </a:p>
        </p:txBody>
      </p:sp>
    </p:spTree>
    <p:extLst>
      <p:ext uri="{BB962C8B-B14F-4D97-AF65-F5344CB8AC3E}">
        <p14:creationId xmlns:p14="http://schemas.microsoft.com/office/powerpoint/2010/main" val="102497154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9" name="Picture Placeholder 8"/>
          <p:cNvSpPr>
            <a:spLocks noGrp="1" noChangeAspect="1"/>
          </p:cNvSpPr>
          <p:nvPr>
            <p:ph type="pic" sz="quarter" idx="10"/>
          </p:nvPr>
        </p:nvSpPr>
        <p:spPr>
          <a:xfrm>
            <a:off x="0" y="1520483"/>
            <a:ext cx="12192000" cy="2838449"/>
          </a:xfrm>
        </p:spPr>
        <p:txBody>
          <a:bodyPr>
            <a:normAutofit/>
          </a:bodyPr>
          <a:lstStyle>
            <a:lvl1pPr marL="0" indent="0">
              <a:buNone/>
              <a:defRPr sz="2100">
                <a:solidFill>
                  <a:schemeClr val="bg1">
                    <a:lumMod val="75000"/>
                  </a:schemeClr>
                </a:solidFill>
              </a:defRPr>
            </a:lvl1pPr>
          </a:lstStyle>
          <a:p>
            <a:endParaRPr lang="en-US" dirty="0"/>
          </a:p>
        </p:txBody>
      </p:sp>
    </p:spTree>
    <p:extLst>
      <p:ext uri="{BB962C8B-B14F-4D97-AF65-F5344CB8AC3E}">
        <p14:creationId xmlns:p14="http://schemas.microsoft.com/office/powerpoint/2010/main" val="4038560197"/>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11" name="Picture Placeholder 8"/>
          <p:cNvSpPr>
            <a:spLocks noGrp="1" noChangeAspect="1"/>
          </p:cNvSpPr>
          <p:nvPr>
            <p:ph type="pic" sz="quarter" idx="10"/>
          </p:nvPr>
        </p:nvSpPr>
        <p:spPr>
          <a:xfrm>
            <a:off x="0" y="1709862"/>
            <a:ext cx="12192000" cy="3158274"/>
          </a:xfrm>
        </p:spPr>
        <p:txBody>
          <a:bodyPr>
            <a:normAutofit/>
          </a:bodyPr>
          <a:lstStyle>
            <a:lvl1pPr marL="0" indent="0">
              <a:buNone/>
              <a:defRPr sz="2100">
                <a:solidFill>
                  <a:schemeClr val="bg1">
                    <a:lumMod val="75000"/>
                  </a:schemeClr>
                </a:solidFill>
              </a:defRPr>
            </a:lvl1pPr>
          </a:lstStyle>
          <a:p>
            <a:endParaRPr lang="en-US" dirty="0"/>
          </a:p>
        </p:txBody>
      </p:sp>
    </p:spTree>
    <p:extLst>
      <p:ext uri="{BB962C8B-B14F-4D97-AF65-F5344CB8AC3E}">
        <p14:creationId xmlns:p14="http://schemas.microsoft.com/office/powerpoint/2010/main" val="2054397100"/>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ckup Laptop">
    <p:spTree>
      <p:nvGrpSpPr>
        <p:cNvPr id="1" name=""/>
        <p:cNvGrpSpPr/>
        <p:nvPr/>
      </p:nvGrpSpPr>
      <p:grpSpPr>
        <a:xfrm>
          <a:off x="0" y="0"/>
          <a:ext cx="0" cy="0"/>
          <a:chOff x="0" y="0"/>
          <a:chExt cx="0" cy="0"/>
        </a:xfrm>
      </p:grpSpPr>
      <p:sp>
        <p:nvSpPr>
          <p:cNvPr id="13" name="Picture Placeholder 9"/>
          <p:cNvSpPr>
            <a:spLocks noGrp="1" noChangeAspect="1"/>
          </p:cNvSpPr>
          <p:nvPr>
            <p:ph type="pic" sz="quarter" idx="11"/>
          </p:nvPr>
        </p:nvSpPr>
        <p:spPr>
          <a:xfrm>
            <a:off x="6711772" y="1876518"/>
            <a:ext cx="4339462" cy="2491082"/>
          </a:xfrm>
        </p:spPr>
        <p:txBody>
          <a:bodyPr>
            <a:normAutofit/>
          </a:bodyPr>
          <a:lstStyle>
            <a:lvl1pPr marL="0" indent="0">
              <a:buNone/>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91341861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xmlns:p14="http://schemas.microsoft.com/office/powerpoint/2010/main" spd="med"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3" name="Picture Placeholder 22"/>
          <p:cNvSpPr>
            <a:spLocks noGrp="1" noChangeAspect="1"/>
          </p:cNvSpPr>
          <p:nvPr>
            <p:ph type="pic" sz="quarter" idx="15"/>
          </p:nvPr>
        </p:nvSpPr>
        <p:spPr>
          <a:xfrm>
            <a:off x="5029200" y="1260656"/>
            <a:ext cx="2133600" cy="2133600"/>
          </a:xfrm>
          <a:prstGeom prst="ellipse">
            <a:avLst/>
          </a:prstGeom>
        </p:spPr>
        <p:txBody>
          <a:bodyPr>
            <a:normAutofit/>
          </a:bodyPr>
          <a:lstStyle>
            <a:lvl1pPr marL="0" indent="0">
              <a:buNone/>
              <a:defRPr sz="1600"/>
            </a:lvl1pPr>
          </a:lstStyle>
          <a:p>
            <a:endParaRPr lang="en-US" dirty="0"/>
          </a:p>
        </p:txBody>
      </p:sp>
    </p:spTree>
    <p:extLst>
      <p:ext uri="{BB962C8B-B14F-4D97-AF65-F5344CB8AC3E}">
        <p14:creationId xmlns:p14="http://schemas.microsoft.com/office/powerpoint/2010/main" val="39526852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Clients">
    <p:spTree>
      <p:nvGrpSpPr>
        <p:cNvPr id="1" name=""/>
        <p:cNvGrpSpPr/>
        <p:nvPr/>
      </p:nvGrpSpPr>
      <p:grpSpPr>
        <a:xfrm>
          <a:off x="0" y="0"/>
          <a:ext cx="0" cy="0"/>
          <a:chOff x="0" y="0"/>
          <a:chExt cx="0" cy="0"/>
        </a:xfrm>
      </p:grpSpPr>
      <p:sp>
        <p:nvSpPr>
          <p:cNvPr id="11" name="Picture Placeholder 2"/>
          <p:cNvSpPr>
            <a:spLocks noGrp="1" noChangeAspect="1"/>
          </p:cNvSpPr>
          <p:nvPr>
            <p:ph type="pic" sz="quarter" idx="23"/>
          </p:nvPr>
        </p:nvSpPr>
        <p:spPr>
          <a:xfrm>
            <a:off x="11545" y="2195658"/>
            <a:ext cx="12191997" cy="2125087"/>
          </a:xfrm>
        </p:spPr>
        <p:txBody>
          <a:bodyPr anchor="t"/>
          <a:lstStyle>
            <a:lvl1pPr marL="0" indent="0" algn="ctr">
              <a:buNone/>
              <a:defRPr/>
            </a:lvl1pPr>
          </a:lstStyle>
          <a:p>
            <a:r>
              <a:rPr lang="en-US" dirty="0"/>
              <a:t>Drag picture to placeholder or click icon to add</a:t>
            </a:r>
            <a:endParaRPr lang="id-ID"/>
          </a:p>
        </p:txBody>
      </p:sp>
    </p:spTree>
    <p:extLst>
      <p:ext uri="{BB962C8B-B14F-4D97-AF65-F5344CB8AC3E}">
        <p14:creationId xmlns:p14="http://schemas.microsoft.com/office/powerpoint/2010/main" val="28039559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Individual">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0"/>
          </p:nvPr>
        </p:nvSpPr>
        <p:spPr>
          <a:xfrm>
            <a:off x="2084388" y="2000250"/>
            <a:ext cx="3206751" cy="3138488"/>
          </a:xfrm>
        </p:spPr>
        <p:txBody>
          <a:bodyPr>
            <a:normAutofit/>
          </a:bodyPr>
          <a:lstStyle>
            <a:lvl1pPr marL="0" indent="0">
              <a:buNone/>
              <a:defRPr sz="1600">
                <a:solidFill>
                  <a:schemeClr val="accent1"/>
                </a:solidFill>
              </a:defRPr>
            </a:lvl1pPr>
          </a:lstStyle>
          <a:p>
            <a:endParaRPr lang="id-ID" dirty="0"/>
          </a:p>
        </p:txBody>
      </p:sp>
    </p:spTree>
    <p:extLst>
      <p:ext uri="{BB962C8B-B14F-4D97-AF65-F5344CB8AC3E}">
        <p14:creationId xmlns:p14="http://schemas.microsoft.com/office/powerpoint/2010/main" val="28005123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Meet_the_team1">
    <p:spTree>
      <p:nvGrpSpPr>
        <p:cNvPr id="1" name=""/>
        <p:cNvGrpSpPr/>
        <p:nvPr/>
      </p:nvGrpSpPr>
      <p:grpSpPr>
        <a:xfrm>
          <a:off x="0" y="0"/>
          <a:ext cx="0" cy="0"/>
          <a:chOff x="0" y="0"/>
          <a:chExt cx="0" cy="0"/>
        </a:xfrm>
      </p:grpSpPr>
      <p:sp>
        <p:nvSpPr>
          <p:cNvPr id="5" name="Picture Placeholder 22"/>
          <p:cNvSpPr>
            <a:spLocks noGrp="1" noChangeAspect="1"/>
          </p:cNvSpPr>
          <p:nvPr>
            <p:ph type="pic" sz="quarter" idx="14"/>
          </p:nvPr>
        </p:nvSpPr>
        <p:spPr>
          <a:xfrm>
            <a:off x="1290292" y="2132954"/>
            <a:ext cx="1822449" cy="1824566"/>
          </a:xfrm>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18" name="Picture Placeholder 22"/>
          <p:cNvSpPr>
            <a:spLocks noGrp="1" noChangeAspect="1"/>
          </p:cNvSpPr>
          <p:nvPr>
            <p:ph type="pic" sz="quarter" idx="15"/>
          </p:nvPr>
        </p:nvSpPr>
        <p:spPr>
          <a:xfrm>
            <a:off x="3896747" y="2132954"/>
            <a:ext cx="1822449" cy="1824566"/>
          </a:xfrm>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19" name="Picture Placeholder 22"/>
          <p:cNvSpPr>
            <a:spLocks noGrp="1" noChangeAspect="1"/>
          </p:cNvSpPr>
          <p:nvPr>
            <p:ph type="pic" sz="quarter" idx="16"/>
          </p:nvPr>
        </p:nvSpPr>
        <p:spPr>
          <a:xfrm>
            <a:off x="6549859" y="2132954"/>
            <a:ext cx="1822449" cy="1824566"/>
          </a:xfrm>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20" name="Picture Placeholder 22"/>
          <p:cNvSpPr>
            <a:spLocks noGrp="1" noChangeAspect="1"/>
          </p:cNvSpPr>
          <p:nvPr>
            <p:ph type="pic" sz="quarter" idx="17"/>
          </p:nvPr>
        </p:nvSpPr>
        <p:spPr>
          <a:xfrm>
            <a:off x="9135071" y="2132954"/>
            <a:ext cx="1822449" cy="1824566"/>
          </a:xfrm>
        </p:spPr>
        <p:txBody>
          <a:bodyPr>
            <a:normAutofit/>
          </a:bodyPr>
          <a:lstStyle>
            <a:lvl1pPr marL="0" indent="0">
              <a:buNone/>
              <a:defRPr sz="1600">
                <a:solidFill>
                  <a:schemeClr val="bg1"/>
                </a:solidFill>
                <a:latin typeface="Lato Light"/>
                <a:cs typeface="Lato Light"/>
              </a:defRPr>
            </a:lvl1pPr>
          </a:lstStyle>
          <a:p>
            <a:endParaRPr lang="id-ID" dirty="0"/>
          </a:p>
        </p:txBody>
      </p:sp>
    </p:spTree>
    <p:extLst>
      <p:ext uri="{BB962C8B-B14F-4D97-AF65-F5344CB8AC3E}">
        <p14:creationId xmlns:p14="http://schemas.microsoft.com/office/powerpoint/2010/main" val="6808423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orftfolio-6">
    <p:spTree>
      <p:nvGrpSpPr>
        <p:cNvPr id="1" name=""/>
        <p:cNvGrpSpPr/>
        <p:nvPr/>
      </p:nvGrpSpPr>
      <p:grpSpPr>
        <a:xfrm>
          <a:off x="0" y="0"/>
          <a:ext cx="0" cy="0"/>
          <a:chOff x="0" y="0"/>
          <a:chExt cx="0" cy="0"/>
        </a:xfrm>
      </p:grpSpPr>
      <p:sp>
        <p:nvSpPr>
          <p:cNvPr id="35" name="Picture Placeholder 2"/>
          <p:cNvSpPr>
            <a:spLocks noGrp="1" noChangeAspect="1"/>
          </p:cNvSpPr>
          <p:nvPr>
            <p:ph type="pic" sz="quarter" idx="15"/>
          </p:nvPr>
        </p:nvSpPr>
        <p:spPr>
          <a:xfrm>
            <a:off x="2" y="1"/>
            <a:ext cx="2438746" cy="1980871"/>
          </a:xfrm>
        </p:spPr>
        <p:txBody>
          <a:bodyPr>
            <a:normAutofit/>
          </a:bodyPr>
          <a:lstStyle>
            <a:lvl1pPr marL="0" indent="0">
              <a:buNone/>
              <a:defRPr sz="2000">
                <a:solidFill>
                  <a:schemeClr val="accent1"/>
                </a:solidFill>
              </a:defRPr>
            </a:lvl1pPr>
          </a:lstStyle>
          <a:p>
            <a:endParaRPr lang="id-ID" dirty="0"/>
          </a:p>
        </p:txBody>
      </p:sp>
      <p:sp>
        <p:nvSpPr>
          <p:cNvPr id="36" name="Picture Placeholder 2"/>
          <p:cNvSpPr>
            <a:spLocks noGrp="1" noChangeAspect="1"/>
          </p:cNvSpPr>
          <p:nvPr>
            <p:ph type="pic" sz="quarter" idx="16"/>
          </p:nvPr>
        </p:nvSpPr>
        <p:spPr>
          <a:xfrm>
            <a:off x="2" y="1981479"/>
            <a:ext cx="2438746" cy="1980871"/>
          </a:xfrm>
        </p:spPr>
        <p:txBody>
          <a:bodyPr>
            <a:normAutofit/>
          </a:bodyPr>
          <a:lstStyle>
            <a:lvl1pPr marL="0" indent="0">
              <a:buNone/>
              <a:defRPr sz="2000">
                <a:solidFill>
                  <a:schemeClr val="accent1"/>
                </a:solidFill>
              </a:defRPr>
            </a:lvl1pPr>
          </a:lstStyle>
          <a:p>
            <a:endParaRPr lang="id-ID" dirty="0"/>
          </a:p>
        </p:txBody>
      </p:sp>
      <p:sp>
        <p:nvSpPr>
          <p:cNvPr id="37" name="Picture Placeholder 2"/>
          <p:cNvSpPr>
            <a:spLocks noGrp="1" noChangeAspect="1"/>
          </p:cNvSpPr>
          <p:nvPr>
            <p:ph type="pic" sz="quarter" idx="17"/>
          </p:nvPr>
        </p:nvSpPr>
        <p:spPr>
          <a:xfrm>
            <a:off x="2438750" y="608"/>
            <a:ext cx="2438746" cy="1980871"/>
          </a:xfrm>
        </p:spPr>
        <p:txBody>
          <a:bodyPr>
            <a:normAutofit/>
          </a:bodyPr>
          <a:lstStyle>
            <a:lvl1pPr marL="0" indent="0">
              <a:buNone/>
              <a:defRPr sz="2000">
                <a:solidFill>
                  <a:schemeClr val="accent1"/>
                </a:solidFill>
              </a:defRPr>
            </a:lvl1pPr>
          </a:lstStyle>
          <a:p>
            <a:endParaRPr lang="id-ID" dirty="0"/>
          </a:p>
        </p:txBody>
      </p:sp>
      <p:sp>
        <p:nvSpPr>
          <p:cNvPr id="38" name="Picture Placeholder 2"/>
          <p:cNvSpPr>
            <a:spLocks noGrp="1" noChangeAspect="1"/>
          </p:cNvSpPr>
          <p:nvPr>
            <p:ph type="pic" sz="quarter" idx="18"/>
          </p:nvPr>
        </p:nvSpPr>
        <p:spPr>
          <a:xfrm>
            <a:off x="2438750" y="1982087"/>
            <a:ext cx="2438746" cy="1980871"/>
          </a:xfrm>
        </p:spPr>
        <p:txBody>
          <a:bodyPr>
            <a:normAutofit/>
          </a:bodyPr>
          <a:lstStyle>
            <a:lvl1pPr marL="0" indent="0">
              <a:buNone/>
              <a:defRPr sz="2000">
                <a:solidFill>
                  <a:schemeClr val="accent1"/>
                </a:solidFill>
              </a:defRPr>
            </a:lvl1pPr>
          </a:lstStyle>
          <a:p>
            <a:endParaRPr lang="id-ID" dirty="0"/>
          </a:p>
        </p:txBody>
      </p:sp>
      <p:sp>
        <p:nvSpPr>
          <p:cNvPr id="39" name="Picture Placeholder 2"/>
          <p:cNvSpPr>
            <a:spLocks noGrp="1" noChangeAspect="1"/>
          </p:cNvSpPr>
          <p:nvPr>
            <p:ph type="pic" sz="quarter" idx="19"/>
          </p:nvPr>
        </p:nvSpPr>
        <p:spPr>
          <a:xfrm>
            <a:off x="4871863" y="-607"/>
            <a:ext cx="2438746" cy="1980871"/>
          </a:xfrm>
        </p:spPr>
        <p:txBody>
          <a:bodyPr>
            <a:normAutofit/>
          </a:bodyPr>
          <a:lstStyle>
            <a:lvl1pPr marL="0" indent="0">
              <a:buNone/>
              <a:defRPr sz="2000">
                <a:solidFill>
                  <a:schemeClr val="accent1"/>
                </a:solidFill>
              </a:defRPr>
            </a:lvl1pPr>
          </a:lstStyle>
          <a:p>
            <a:endParaRPr lang="id-ID" dirty="0"/>
          </a:p>
        </p:txBody>
      </p:sp>
      <p:sp>
        <p:nvSpPr>
          <p:cNvPr id="40" name="Picture Placeholder 2"/>
          <p:cNvSpPr>
            <a:spLocks noGrp="1" noChangeAspect="1"/>
          </p:cNvSpPr>
          <p:nvPr>
            <p:ph type="pic" sz="quarter" idx="20"/>
          </p:nvPr>
        </p:nvSpPr>
        <p:spPr>
          <a:xfrm>
            <a:off x="4871863" y="1980871"/>
            <a:ext cx="2438746" cy="1980871"/>
          </a:xfrm>
        </p:spPr>
        <p:txBody>
          <a:bodyPr>
            <a:normAutofit/>
          </a:bodyPr>
          <a:lstStyle>
            <a:lvl1pPr marL="0" indent="0">
              <a:buNone/>
              <a:defRPr sz="2000">
                <a:solidFill>
                  <a:schemeClr val="accent1"/>
                </a:solidFill>
              </a:defRPr>
            </a:lvl1pPr>
          </a:lstStyle>
          <a:p>
            <a:endParaRPr lang="id-ID" dirty="0"/>
          </a:p>
        </p:txBody>
      </p:sp>
      <p:sp>
        <p:nvSpPr>
          <p:cNvPr id="41" name="Picture Placeholder 2"/>
          <p:cNvSpPr>
            <a:spLocks noGrp="1" noChangeAspect="1"/>
          </p:cNvSpPr>
          <p:nvPr>
            <p:ph type="pic" sz="quarter" idx="21"/>
          </p:nvPr>
        </p:nvSpPr>
        <p:spPr>
          <a:xfrm>
            <a:off x="7299466" y="1216"/>
            <a:ext cx="2438746" cy="1980871"/>
          </a:xfrm>
        </p:spPr>
        <p:txBody>
          <a:bodyPr>
            <a:normAutofit/>
          </a:bodyPr>
          <a:lstStyle>
            <a:lvl1pPr marL="0" indent="0">
              <a:buNone/>
              <a:defRPr sz="2000">
                <a:solidFill>
                  <a:schemeClr val="accent1"/>
                </a:solidFill>
              </a:defRPr>
            </a:lvl1pPr>
          </a:lstStyle>
          <a:p>
            <a:endParaRPr lang="id-ID" dirty="0"/>
          </a:p>
        </p:txBody>
      </p:sp>
      <p:sp>
        <p:nvSpPr>
          <p:cNvPr id="42" name="Picture Placeholder 2"/>
          <p:cNvSpPr>
            <a:spLocks noGrp="1" noChangeAspect="1"/>
          </p:cNvSpPr>
          <p:nvPr>
            <p:ph type="pic" sz="quarter" idx="22"/>
          </p:nvPr>
        </p:nvSpPr>
        <p:spPr>
          <a:xfrm>
            <a:off x="7299466" y="1982694"/>
            <a:ext cx="2438746" cy="1980871"/>
          </a:xfrm>
        </p:spPr>
        <p:txBody>
          <a:bodyPr>
            <a:normAutofit/>
          </a:bodyPr>
          <a:lstStyle>
            <a:lvl1pPr marL="0" indent="0">
              <a:buNone/>
              <a:defRPr sz="2000">
                <a:solidFill>
                  <a:schemeClr val="accent1"/>
                </a:solidFill>
              </a:defRPr>
            </a:lvl1pPr>
          </a:lstStyle>
          <a:p>
            <a:endParaRPr lang="id-ID" dirty="0"/>
          </a:p>
        </p:txBody>
      </p:sp>
      <p:sp>
        <p:nvSpPr>
          <p:cNvPr id="43" name="Picture Placeholder 2"/>
          <p:cNvSpPr>
            <a:spLocks noGrp="1" noChangeAspect="1"/>
          </p:cNvSpPr>
          <p:nvPr>
            <p:ph type="pic" sz="quarter" idx="23"/>
          </p:nvPr>
        </p:nvSpPr>
        <p:spPr>
          <a:xfrm>
            <a:off x="9742111" y="1216"/>
            <a:ext cx="2449889" cy="1980871"/>
          </a:xfrm>
        </p:spPr>
        <p:txBody>
          <a:bodyPr>
            <a:normAutofit/>
          </a:bodyPr>
          <a:lstStyle>
            <a:lvl1pPr marL="0" indent="0">
              <a:buNone/>
              <a:defRPr sz="2000">
                <a:solidFill>
                  <a:schemeClr val="accent1"/>
                </a:solidFill>
              </a:defRPr>
            </a:lvl1pPr>
          </a:lstStyle>
          <a:p>
            <a:endParaRPr lang="id-ID" dirty="0"/>
          </a:p>
        </p:txBody>
      </p:sp>
      <p:sp>
        <p:nvSpPr>
          <p:cNvPr id="44" name="Picture Placeholder 2"/>
          <p:cNvSpPr>
            <a:spLocks noGrp="1" noChangeAspect="1"/>
          </p:cNvSpPr>
          <p:nvPr>
            <p:ph type="pic" sz="quarter" idx="24"/>
          </p:nvPr>
        </p:nvSpPr>
        <p:spPr>
          <a:xfrm>
            <a:off x="9742111" y="1982694"/>
            <a:ext cx="2449889" cy="1980871"/>
          </a:xfrm>
        </p:spPr>
        <p:txBody>
          <a:bodyPr>
            <a:normAutofit/>
          </a:bodyPr>
          <a:lstStyle>
            <a:lvl1pPr marL="0" indent="0">
              <a:buNone/>
              <a:defRPr sz="2000">
                <a:solidFill>
                  <a:schemeClr val="accent1"/>
                </a:solidFill>
              </a:defRPr>
            </a:lvl1pPr>
          </a:lstStyle>
          <a:p>
            <a:endParaRPr lang="id-ID" dirty="0"/>
          </a:p>
        </p:txBody>
      </p:sp>
    </p:spTree>
    <p:extLst>
      <p:ext uri="{BB962C8B-B14F-4D97-AF65-F5344CB8AC3E}">
        <p14:creationId xmlns:p14="http://schemas.microsoft.com/office/powerpoint/2010/main" val="144807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porftfolio-7">
    <p:spTree>
      <p:nvGrpSpPr>
        <p:cNvPr id="1" name=""/>
        <p:cNvGrpSpPr/>
        <p:nvPr/>
      </p:nvGrpSpPr>
      <p:grpSpPr>
        <a:xfrm>
          <a:off x="0" y="0"/>
          <a:ext cx="0" cy="0"/>
          <a:chOff x="0" y="0"/>
          <a:chExt cx="0" cy="0"/>
        </a:xfrm>
      </p:grpSpPr>
      <p:sp>
        <p:nvSpPr>
          <p:cNvPr id="35" name="Picture Placeholder 2"/>
          <p:cNvSpPr>
            <a:spLocks noGrp="1" noChangeAspect="1"/>
          </p:cNvSpPr>
          <p:nvPr>
            <p:ph type="pic" sz="quarter" idx="15"/>
          </p:nvPr>
        </p:nvSpPr>
        <p:spPr>
          <a:xfrm>
            <a:off x="2" y="1"/>
            <a:ext cx="2438746" cy="1980871"/>
          </a:xfrm>
        </p:spPr>
        <p:txBody>
          <a:bodyPr>
            <a:normAutofit/>
          </a:bodyPr>
          <a:lstStyle>
            <a:lvl1pPr marL="0" indent="0">
              <a:buNone/>
              <a:defRPr sz="2000">
                <a:solidFill>
                  <a:schemeClr val="accent1"/>
                </a:solidFill>
              </a:defRPr>
            </a:lvl1pPr>
          </a:lstStyle>
          <a:p>
            <a:endParaRPr lang="id-ID" dirty="0"/>
          </a:p>
        </p:txBody>
      </p:sp>
      <p:sp>
        <p:nvSpPr>
          <p:cNvPr id="38" name="Picture Placeholder 2"/>
          <p:cNvSpPr>
            <a:spLocks noGrp="1" noChangeAspect="1"/>
          </p:cNvSpPr>
          <p:nvPr>
            <p:ph type="pic" sz="quarter" idx="18"/>
          </p:nvPr>
        </p:nvSpPr>
        <p:spPr>
          <a:xfrm>
            <a:off x="2438749" y="1982087"/>
            <a:ext cx="2421969" cy="1980871"/>
          </a:xfrm>
        </p:spPr>
        <p:txBody>
          <a:bodyPr>
            <a:normAutofit/>
          </a:bodyPr>
          <a:lstStyle>
            <a:lvl1pPr marL="0" indent="0">
              <a:buNone/>
              <a:defRPr sz="2000">
                <a:solidFill>
                  <a:schemeClr val="accent1"/>
                </a:solidFill>
              </a:defRPr>
            </a:lvl1pPr>
          </a:lstStyle>
          <a:p>
            <a:endParaRPr lang="id-ID" dirty="0"/>
          </a:p>
        </p:txBody>
      </p:sp>
      <p:sp>
        <p:nvSpPr>
          <p:cNvPr id="39" name="Picture Placeholder 2"/>
          <p:cNvSpPr>
            <a:spLocks noGrp="1" noChangeAspect="1"/>
          </p:cNvSpPr>
          <p:nvPr>
            <p:ph type="pic" sz="quarter" idx="19"/>
          </p:nvPr>
        </p:nvSpPr>
        <p:spPr>
          <a:xfrm>
            <a:off x="4871863" y="-607"/>
            <a:ext cx="2438746" cy="1980871"/>
          </a:xfrm>
        </p:spPr>
        <p:txBody>
          <a:bodyPr>
            <a:normAutofit/>
          </a:bodyPr>
          <a:lstStyle>
            <a:lvl1pPr marL="0" indent="0">
              <a:buNone/>
              <a:defRPr sz="2000">
                <a:solidFill>
                  <a:schemeClr val="accent1"/>
                </a:solidFill>
              </a:defRPr>
            </a:lvl1pPr>
          </a:lstStyle>
          <a:p>
            <a:endParaRPr lang="id-ID" dirty="0"/>
          </a:p>
        </p:txBody>
      </p:sp>
      <p:sp>
        <p:nvSpPr>
          <p:cNvPr id="42" name="Picture Placeholder 2"/>
          <p:cNvSpPr>
            <a:spLocks noGrp="1" noChangeAspect="1"/>
          </p:cNvSpPr>
          <p:nvPr>
            <p:ph type="pic" sz="quarter" idx="22"/>
          </p:nvPr>
        </p:nvSpPr>
        <p:spPr>
          <a:xfrm>
            <a:off x="7320140" y="1982694"/>
            <a:ext cx="2421971" cy="1980871"/>
          </a:xfrm>
        </p:spPr>
        <p:txBody>
          <a:bodyPr>
            <a:normAutofit/>
          </a:bodyPr>
          <a:lstStyle>
            <a:lvl1pPr marL="0" indent="0">
              <a:buNone/>
              <a:defRPr sz="2000">
                <a:solidFill>
                  <a:schemeClr val="accent1"/>
                </a:solidFill>
              </a:defRPr>
            </a:lvl1pPr>
          </a:lstStyle>
          <a:p>
            <a:endParaRPr lang="id-ID" dirty="0"/>
          </a:p>
        </p:txBody>
      </p:sp>
      <p:sp>
        <p:nvSpPr>
          <p:cNvPr id="43" name="Picture Placeholder 2"/>
          <p:cNvSpPr>
            <a:spLocks noGrp="1" noChangeAspect="1"/>
          </p:cNvSpPr>
          <p:nvPr>
            <p:ph type="pic" sz="quarter" idx="23"/>
          </p:nvPr>
        </p:nvSpPr>
        <p:spPr>
          <a:xfrm>
            <a:off x="9742111" y="1216"/>
            <a:ext cx="2449889" cy="1980871"/>
          </a:xfrm>
        </p:spPr>
        <p:txBody>
          <a:bodyPr>
            <a:normAutofit/>
          </a:bodyPr>
          <a:lstStyle>
            <a:lvl1pPr marL="0" indent="0">
              <a:buNone/>
              <a:defRPr sz="2000">
                <a:solidFill>
                  <a:schemeClr val="accent1"/>
                </a:solidFill>
              </a:defRPr>
            </a:lvl1pPr>
          </a:lstStyle>
          <a:p>
            <a:endParaRPr lang="id-ID" dirty="0"/>
          </a:p>
        </p:txBody>
      </p:sp>
    </p:spTree>
    <p:extLst>
      <p:ext uri="{BB962C8B-B14F-4D97-AF65-F5344CB8AC3E}">
        <p14:creationId xmlns:p14="http://schemas.microsoft.com/office/powerpoint/2010/main" val="16809418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C200-598D-7349-AE91-7581A3E2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F42D3D-21B8-DF4D-8C79-9D8960891A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AF7CD4-7E2C-AB45-A1AE-9D17C94C1B8A}"/>
              </a:ext>
            </a:extLst>
          </p:cNvPr>
          <p:cNvSpPr>
            <a:spLocks noGrp="1"/>
          </p:cNvSpPr>
          <p:nvPr>
            <p:ph type="dt" sz="half" idx="10"/>
          </p:nvPr>
        </p:nvSpPr>
        <p:spPr/>
        <p:txBody>
          <a:bodyPr/>
          <a:lstStyle/>
          <a:p>
            <a:fld id="{30C20267-3E15-3A44-A874-5A64FFCEFA99}" type="datetimeFigureOut">
              <a:rPr lang="en-US" smtClean="0"/>
              <a:t>5/18/21</a:t>
            </a:fld>
            <a:endParaRPr lang="en-US"/>
          </a:p>
        </p:txBody>
      </p:sp>
      <p:sp>
        <p:nvSpPr>
          <p:cNvPr id="5" name="Footer Placeholder 4">
            <a:extLst>
              <a:ext uri="{FF2B5EF4-FFF2-40B4-BE49-F238E27FC236}">
                <a16:creationId xmlns:a16="http://schemas.microsoft.com/office/drawing/2014/main" id="{56873460-3FBC-D447-8130-EC4F339E6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4816D-F552-AF4A-B8A1-3B772D2DFDDE}"/>
              </a:ext>
            </a:extLst>
          </p:cNvPr>
          <p:cNvSpPr>
            <a:spLocks noGrp="1"/>
          </p:cNvSpPr>
          <p:nvPr>
            <p:ph type="sldNum" sz="quarter" idx="12"/>
          </p:nvPr>
        </p:nvSpPr>
        <p:spPr/>
        <p:txBody>
          <a:bodyPr/>
          <a:lstStyle/>
          <a:p>
            <a:fld id="{87314C13-DBD9-6A42-B855-21066A5D485E}" type="slidenum">
              <a:rPr lang="en-US" smtClean="0"/>
              <a:t>‹#›</a:t>
            </a:fld>
            <a:endParaRPr lang="en-US"/>
          </a:p>
        </p:txBody>
      </p:sp>
    </p:spTree>
    <p:extLst>
      <p:ext uri="{BB962C8B-B14F-4D97-AF65-F5344CB8AC3E}">
        <p14:creationId xmlns:p14="http://schemas.microsoft.com/office/powerpoint/2010/main" val="1953047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ig_Picture_place-holder">
    <p:spTree>
      <p:nvGrpSpPr>
        <p:cNvPr id="1" name=""/>
        <p:cNvGrpSpPr/>
        <p:nvPr/>
      </p:nvGrpSpPr>
      <p:grpSpPr>
        <a:xfrm>
          <a:off x="0" y="0"/>
          <a:ext cx="0" cy="0"/>
          <a:chOff x="0" y="0"/>
          <a:chExt cx="0" cy="0"/>
        </a:xfrm>
      </p:grpSpPr>
      <p:sp>
        <p:nvSpPr>
          <p:cNvPr id="9" name="Picture Placeholder 22"/>
          <p:cNvSpPr>
            <a:spLocks noGrp="1" noChangeAspect="1"/>
          </p:cNvSpPr>
          <p:nvPr>
            <p:ph type="pic" sz="quarter" idx="13"/>
          </p:nvPr>
        </p:nvSpPr>
        <p:spPr>
          <a:xfrm>
            <a:off x="0" y="-1"/>
            <a:ext cx="12203143" cy="6858001"/>
          </a:xfrm>
        </p:spPr>
        <p:txBody>
          <a:bodyPr>
            <a:normAutofit/>
          </a:bodyPr>
          <a:lstStyle>
            <a:lvl1pPr marL="0" indent="0">
              <a:buNone/>
              <a:defRPr sz="1600">
                <a:latin typeface="Raleway Light"/>
                <a:cs typeface="Raleway Light"/>
              </a:defRPr>
            </a:lvl1pPr>
          </a:lstStyle>
          <a:p>
            <a:endParaRPr lang="id-ID" dirty="0"/>
          </a:p>
        </p:txBody>
      </p:sp>
    </p:spTree>
    <p:extLst>
      <p:ext uri="{BB962C8B-B14F-4D97-AF65-F5344CB8AC3E}">
        <p14:creationId xmlns:p14="http://schemas.microsoft.com/office/powerpoint/2010/main" val="940925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Pad_mockup">
    <p:spTree>
      <p:nvGrpSpPr>
        <p:cNvPr id="1" name=""/>
        <p:cNvGrpSpPr/>
        <p:nvPr/>
      </p:nvGrpSpPr>
      <p:grpSpPr>
        <a:xfrm>
          <a:off x="0" y="0"/>
          <a:ext cx="0" cy="0"/>
          <a:chOff x="0" y="0"/>
          <a:chExt cx="0" cy="0"/>
        </a:xfrm>
      </p:grpSpPr>
      <p:sp>
        <p:nvSpPr>
          <p:cNvPr id="27" name="Picture Placeholder 2"/>
          <p:cNvSpPr>
            <a:spLocks noGrp="1" noChangeAspect="1"/>
          </p:cNvSpPr>
          <p:nvPr>
            <p:ph type="pic" sz="quarter" idx="13"/>
          </p:nvPr>
        </p:nvSpPr>
        <p:spPr>
          <a:xfrm>
            <a:off x="-3" y="-1"/>
            <a:ext cx="12192001" cy="3230218"/>
          </a:xfrm>
        </p:spPr>
        <p:txBody>
          <a:bodyPr rtlCol="0">
            <a:normAutofit/>
          </a:bodyPr>
          <a:lstStyle>
            <a:lvl1pPr marL="0" indent="0">
              <a:buNone/>
              <a:defRPr sz="1000">
                <a:latin typeface="Raleway Light"/>
                <a:cs typeface="Raleway Light"/>
              </a:defRPr>
            </a:lvl1pPr>
          </a:lstStyle>
          <a:p>
            <a:pPr lvl="0"/>
            <a:endParaRPr lang="en-US" noProof="0" dirty="0"/>
          </a:p>
        </p:txBody>
      </p:sp>
      <p:sp>
        <p:nvSpPr>
          <p:cNvPr id="5" name="Rectangle 4"/>
          <p:cNvSpPr/>
          <p:nvPr userDrawn="1"/>
        </p:nvSpPr>
        <p:spPr>
          <a:xfrm>
            <a:off x="3013616" y="6260123"/>
            <a:ext cx="5863065" cy="4689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 v</a:t>
            </a:r>
          </a:p>
        </p:txBody>
      </p:sp>
    </p:spTree>
    <p:extLst>
      <p:ext uri="{BB962C8B-B14F-4D97-AF65-F5344CB8AC3E}">
        <p14:creationId xmlns:p14="http://schemas.microsoft.com/office/powerpoint/2010/main" val="416399435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pp_features">
    <p:spTree>
      <p:nvGrpSpPr>
        <p:cNvPr id="1" name=""/>
        <p:cNvGrpSpPr/>
        <p:nvPr/>
      </p:nvGrpSpPr>
      <p:grpSpPr>
        <a:xfrm>
          <a:off x="0" y="0"/>
          <a:ext cx="0" cy="0"/>
          <a:chOff x="0" y="0"/>
          <a:chExt cx="0" cy="0"/>
        </a:xfrm>
      </p:grpSpPr>
      <p:sp>
        <p:nvSpPr>
          <p:cNvPr id="27" name="Picture Placeholder 2"/>
          <p:cNvSpPr>
            <a:spLocks noGrp="1" noChangeAspect="1"/>
          </p:cNvSpPr>
          <p:nvPr>
            <p:ph type="pic" sz="quarter" idx="13"/>
          </p:nvPr>
        </p:nvSpPr>
        <p:spPr>
          <a:xfrm>
            <a:off x="-3" y="-1"/>
            <a:ext cx="12192001" cy="3230218"/>
          </a:xfrm>
        </p:spPr>
        <p:txBody>
          <a:bodyPr rtlCol="0">
            <a:normAutofit/>
          </a:bodyPr>
          <a:lstStyle>
            <a:lvl1pPr marL="0" indent="0">
              <a:buNone/>
              <a:defRPr sz="1000">
                <a:latin typeface="Raleway Light"/>
                <a:cs typeface="Raleway Light"/>
              </a:defRPr>
            </a:lvl1pPr>
          </a:lstStyle>
          <a:p>
            <a:pPr lvl="0"/>
            <a:endParaRPr lang="en-US" noProof="0" dirty="0"/>
          </a:p>
        </p:txBody>
      </p:sp>
      <p:sp>
        <p:nvSpPr>
          <p:cNvPr id="31" name="Picture Placeholder 2"/>
          <p:cNvSpPr>
            <a:spLocks noGrp="1" noChangeAspect="1"/>
          </p:cNvSpPr>
          <p:nvPr>
            <p:ph type="pic" sz="quarter" idx="11"/>
          </p:nvPr>
        </p:nvSpPr>
        <p:spPr>
          <a:xfrm>
            <a:off x="1535889" y="1233378"/>
            <a:ext cx="2360858" cy="4225173"/>
          </a:xfrm>
        </p:spPr>
        <p:txBody>
          <a:bodyPr rtlCol="0">
            <a:normAutofit/>
          </a:bodyPr>
          <a:lstStyle>
            <a:lvl1pPr marL="0" indent="0">
              <a:buNone/>
              <a:defRPr sz="1000">
                <a:latin typeface="Raleway Light"/>
                <a:cs typeface="Raleway Light"/>
              </a:defRPr>
            </a:lvl1pPr>
          </a:lstStyle>
          <a:p>
            <a:pPr lvl="0"/>
            <a:endParaRPr lang="en-US" noProof="0" dirty="0"/>
          </a:p>
        </p:txBody>
      </p:sp>
    </p:spTree>
    <p:extLst>
      <p:ext uri="{BB962C8B-B14F-4D97-AF65-F5344CB8AC3E}">
        <p14:creationId xmlns:p14="http://schemas.microsoft.com/office/powerpoint/2010/main" val="264592068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pp_features">
    <p:spTree>
      <p:nvGrpSpPr>
        <p:cNvPr id="1" name=""/>
        <p:cNvGrpSpPr/>
        <p:nvPr/>
      </p:nvGrpSpPr>
      <p:grpSpPr>
        <a:xfrm>
          <a:off x="0" y="0"/>
          <a:ext cx="0" cy="0"/>
          <a:chOff x="0" y="0"/>
          <a:chExt cx="0" cy="0"/>
        </a:xfrm>
      </p:grpSpPr>
      <p:sp>
        <p:nvSpPr>
          <p:cNvPr id="27" name="Picture Placeholder 2"/>
          <p:cNvSpPr>
            <a:spLocks noGrp="1" noChangeAspect="1"/>
          </p:cNvSpPr>
          <p:nvPr>
            <p:ph type="pic" sz="quarter" idx="13"/>
          </p:nvPr>
        </p:nvSpPr>
        <p:spPr>
          <a:xfrm>
            <a:off x="-3" y="-1"/>
            <a:ext cx="12192001" cy="3230218"/>
          </a:xfrm>
        </p:spPr>
        <p:txBody>
          <a:bodyPr rtlCol="0">
            <a:normAutofit/>
          </a:bodyPr>
          <a:lstStyle>
            <a:lvl1pPr marL="0" indent="0">
              <a:buNone/>
              <a:defRPr sz="1000">
                <a:latin typeface="Raleway Light"/>
                <a:cs typeface="Raleway Light"/>
              </a:defRPr>
            </a:lvl1pPr>
          </a:lstStyle>
          <a:p>
            <a:pPr lvl="0"/>
            <a:endParaRPr lang="en-US" noProof="0" dirty="0"/>
          </a:p>
        </p:txBody>
      </p:sp>
    </p:spTree>
    <p:extLst>
      <p:ext uri="{BB962C8B-B14F-4D97-AF65-F5344CB8AC3E}">
        <p14:creationId xmlns:p14="http://schemas.microsoft.com/office/powerpoint/2010/main" val="158500582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1" y="2386744"/>
            <a:ext cx="8991600" cy="1645920"/>
          </a:xfrm>
          <a:solidFill>
            <a:srgbClr val="FFFFFF"/>
          </a:solidFill>
          <a:ln w="38100">
            <a:solidFill>
              <a:srgbClr val="404040"/>
            </a:solidFill>
          </a:ln>
        </p:spPr>
        <p:txBody>
          <a:bodyPr lIns="274320" rIns="274320" anchor="ctr" anchorCtr="1">
            <a:normAutofit/>
          </a:bodyPr>
          <a:lstStyle>
            <a:lvl1pPr algn="ctr">
              <a:defRPr sz="3799">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2000">
                <a:solidFill>
                  <a:schemeClr val="tx1">
                    <a:lumMod val="75000"/>
                    <a:lumOff val="25000"/>
                  </a:schemeClr>
                </a:solidFill>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5/18/21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57576413"/>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tart-Compan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334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4ADF-14FF-754D-91A8-692C16A241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46BCB5-96EC-EF44-A306-48BDFB9F94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2902A1-9B37-8445-B388-982A65F6D6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AECF44-291D-A74A-948F-02486BB7309D}"/>
              </a:ext>
            </a:extLst>
          </p:cNvPr>
          <p:cNvSpPr>
            <a:spLocks noGrp="1"/>
          </p:cNvSpPr>
          <p:nvPr>
            <p:ph type="dt" sz="half" idx="10"/>
          </p:nvPr>
        </p:nvSpPr>
        <p:spPr/>
        <p:txBody>
          <a:bodyPr/>
          <a:lstStyle/>
          <a:p>
            <a:fld id="{30C20267-3E15-3A44-A874-5A64FFCEFA99}" type="datetimeFigureOut">
              <a:rPr lang="en-US" smtClean="0"/>
              <a:t>5/18/21</a:t>
            </a:fld>
            <a:endParaRPr lang="en-US"/>
          </a:p>
        </p:txBody>
      </p:sp>
      <p:sp>
        <p:nvSpPr>
          <p:cNvPr id="6" name="Footer Placeholder 5">
            <a:extLst>
              <a:ext uri="{FF2B5EF4-FFF2-40B4-BE49-F238E27FC236}">
                <a16:creationId xmlns:a16="http://schemas.microsoft.com/office/drawing/2014/main" id="{345C6EC1-A867-084A-A85D-CCE7E1B28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A57CDB-694F-6843-AEE2-9AF4CB940F98}"/>
              </a:ext>
            </a:extLst>
          </p:cNvPr>
          <p:cNvSpPr>
            <a:spLocks noGrp="1"/>
          </p:cNvSpPr>
          <p:nvPr>
            <p:ph type="sldNum" sz="quarter" idx="12"/>
          </p:nvPr>
        </p:nvSpPr>
        <p:spPr/>
        <p:txBody>
          <a:bodyPr/>
          <a:lstStyle/>
          <a:p>
            <a:fld id="{87314C13-DBD9-6A42-B855-21066A5D485E}" type="slidenum">
              <a:rPr lang="en-US" smtClean="0"/>
              <a:t>‹#›</a:t>
            </a:fld>
            <a:endParaRPr lang="en-US"/>
          </a:p>
        </p:txBody>
      </p:sp>
    </p:spTree>
    <p:extLst>
      <p:ext uri="{BB962C8B-B14F-4D97-AF65-F5344CB8AC3E}">
        <p14:creationId xmlns:p14="http://schemas.microsoft.com/office/powerpoint/2010/main" val="308308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B6500-9705-F546-B2B0-FF86E5AC4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0360F-C2EC-0B41-B349-A4831390C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99A043-062C-0E47-BEFE-6D1AC6ACFE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067FAC-AAA0-1E42-B19A-CCBBAD3DAB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8C5D30-B9BB-714F-A13A-22F118A293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948D7E-CA2C-DA46-9759-EBFACA48E6D6}"/>
              </a:ext>
            </a:extLst>
          </p:cNvPr>
          <p:cNvSpPr>
            <a:spLocks noGrp="1"/>
          </p:cNvSpPr>
          <p:nvPr>
            <p:ph type="dt" sz="half" idx="10"/>
          </p:nvPr>
        </p:nvSpPr>
        <p:spPr/>
        <p:txBody>
          <a:bodyPr/>
          <a:lstStyle/>
          <a:p>
            <a:fld id="{30C20267-3E15-3A44-A874-5A64FFCEFA99}" type="datetimeFigureOut">
              <a:rPr lang="en-US" smtClean="0"/>
              <a:t>5/18/21</a:t>
            </a:fld>
            <a:endParaRPr lang="en-US"/>
          </a:p>
        </p:txBody>
      </p:sp>
      <p:sp>
        <p:nvSpPr>
          <p:cNvPr id="8" name="Footer Placeholder 7">
            <a:extLst>
              <a:ext uri="{FF2B5EF4-FFF2-40B4-BE49-F238E27FC236}">
                <a16:creationId xmlns:a16="http://schemas.microsoft.com/office/drawing/2014/main" id="{A6263D51-E32E-7F41-B684-C264B04FB5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2BDF9-AE6B-454C-93FE-0D46C0A25978}"/>
              </a:ext>
            </a:extLst>
          </p:cNvPr>
          <p:cNvSpPr>
            <a:spLocks noGrp="1"/>
          </p:cNvSpPr>
          <p:nvPr>
            <p:ph type="sldNum" sz="quarter" idx="12"/>
          </p:nvPr>
        </p:nvSpPr>
        <p:spPr/>
        <p:txBody>
          <a:bodyPr/>
          <a:lstStyle/>
          <a:p>
            <a:fld id="{87314C13-DBD9-6A42-B855-21066A5D485E}" type="slidenum">
              <a:rPr lang="en-US" smtClean="0"/>
              <a:t>‹#›</a:t>
            </a:fld>
            <a:endParaRPr lang="en-US"/>
          </a:p>
        </p:txBody>
      </p:sp>
    </p:spTree>
    <p:extLst>
      <p:ext uri="{BB962C8B-B14F-4D97-AF65-F5344CB8AC3E}">
        <p14:creationId xmlns:p14="http://schemas.microsoft.com/office/powerpoint/2010/main" val="1007927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2627-2159-B84E-9964-F29819CCAF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7777A5-1D48-EF41-AEEB-535176A538CE}"/>
              </a:ext>
            </a:extLst>
          </p:cNvPr>
          <p:cNvSpPr>
            <a:spLocks noGrp="1"/>
          </p:cNvSpPr>
          <p:nvPr>
            <p:ph type="dt" sz="half" idx="10"/>
          </p:nvPr>
        </p:nvSpPr>
        <p:spPr/>
        <p:txBody>
          <a:bodyPr/>
          <a:lstStyle/>
          <a:p>
            <a:fld id="{30C20267-3E15-3A44-A874-5A64FFCEFA99}" type="datetimeFigureOut">
              <a:rPr lang="en-US" smtClean="0"/>
              <a:t>5/18/21</a:t>
            </a:fld>
            <a:endParaRPr lang="en-US"/>
          </a:p>
        </p:txBody>
      </p:sp>
      <p:sp>
        <p:nvSpPr>
          <p:cNvPr id="4" name="Footer Placeholder 3">
            <a:extLst>
              <a:ext uri="{FF2B5EF4-FFF2-40B4-BE49-F238E27FC236}">
                <a16:creationId xmlns:a16="http://schemas.microsoft.com/office/drawing/2014/main" id="{FFED96A2-0CAF-1D44-94F3-E853669581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AC3058-716E-DA44-8739-D6179EE622DB}"/>
              </a:ext>
            </a:extLst>
          </p:cNvPr>
          <p:cNvSpPr>
            <a:spLocks noGrp="1"/>
          </p:cNvSpPr>
          <p:nvPr>
            <p:ph type="sldNum" sz="quarter" idx="12"/>
          </p:nvPr>
        </p:nvSpPr>
        <p:spPr/>
        <p:txBody>
          <a:bodyPr/>
          <a:lstStyle/>
          <a:p>
            <a:fld id="{87314C13-DBD9-6A42-B855-21066A5D485E}" type="slidenum">
              <a:rPr lang="en-US" smtClean="0"/>
              <a:t>‹#›</a:t>
            </a:fld>
            <a:endParaRPr lang="en-US"/>
          </a:p>
        </p:txBody>
      </p:sp>
    </p:spTree>
    <p:extLst>
      <p:ext uri="{BB962C8B-B14F-4D97-AF65-F5344CB8AC3E}">
        <p14:creationId xmlns:p14="http://schemas.microsoft.com/office/powerpoint/2010/main" val="3355590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640569-113F-F345-8636-2A3B9CB57B76}"/>
              </a:ext>
            </a:extLst>
          </p:cNvPr>
          <p:cNvSpPr>
            <a:spLocks noGrp="1"/>
          </p:cNvSpPr>
          <p:nvPr>
            <p:ph type="dt" sz="half" idx="10"/>
          </p:nvPr>
        </p:nvSpPr>
        <p:spPr/>
        <p:txBody>
          <a:bodyPr/>
          <a:lstStyle/>
          <a:p>
            <a:fld id="{30C20267-3E15-3A44-A874-5A64FFCEFA99}" type="datetimeFigureOut">
              <a:rPr lang="en-US" smtClean="0"/>
              <a:t>5/18/21</a:t>
            </a:fld>
            <a:endParaRPr lang="en-US"/>
          </a:p>
        </p:txBody>
      </p:sp>
      <p:sp>
        <p:nvSpPr>
          <p:cNvPr id="3" name="Footer Placeholder 2">
            <a:extLst>
              <a:ext uri="{FF2B5EF4-FFF2-40B4-BE49-F238E27FC236}">
                <a16:creationId xmlns:a16="http://schemas.microsoft.com/office/drawing/2014/main" id="{8D70F8AD-9829-5240-9CCC-A004E275B8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4C61EC-F04D-AD4F-BBBE-C4222F6CFC8F}"/>
              </a:ext>
            </a:extLst>
          </p:cNvPr>
          <p:cNvSpPr>
            <a:spLocks noGrp="1"/>
          </p:cNvSpPr>
          <p:nvPr>
            <p:ph type="sldNum" sz="quarter" idx="12"/>
          </p:nvPr>
        </p:nvSpPr>
        <p:spPr/>
        <p:txBody>
          <a:bodyPr/>
          <a:lstStyle/>
          <a:p>
            <a:fld id="{87314C13-DBD9-6A42-B855-21066A5D485E}" type="slidenum">
              <a:rPr lang="en-US" smtClean="0"/>
              <a:t>‹#›</a:t>
            </a:fld>
            <a:endParaRPr lang="en-US"/>
          </a:p>
        </p:txBody>
      </p:sp>
    </p:spTree>
    <p:extLst>
      <p:ext uri="{BB962C8B-B14F-4D97-AF65-F5344CB8AC3E}">
        <p14:creationId xmlns:p14="http://schemas.microsoft.com/office/powerpoint/2010/main" val="672143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88B-488E-1D42-966B-1DBD583565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595999-B03D-5B4C-BA14-724EFF8E7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97957B-8652-1F4B-A0D7-0EE0AEDE7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3F1AEC-D795-E940-BB4A-BE4CBFD4C823}"/>
              </a:ext>
            </a:extLst>
          </p:cNvPr>
          <p:cNvSpPr>
            <a:spLocks noGrp="1"/>
          </p:cNvSpPr>
          <p:nvPr>
            <p:ph type="dt" sz="half" idx="10"/>
          </p:nvPr>
        </p:nvSpPr>
        <p:spPr/>
        <p:txBody>
          <a:bodyPr/>
          <a:lstStyle/>
          <a:p>
            <a:fld id="{30C20267-3E15-3A44-A874-5A64FFCEFA99}" type="datetimeFigureOut">
              <a:rPr lang="en-US" smtClean="0"/>
              <a:t>5/18/21</a:t>
            </a:fld>
            <a:endParaRPr lang="en-US"/>
          </a:p>
        </p:txBody>
      </p:sp>
      <p:sp>
        <p:nvSpPr>
          <p:cNvPr id="6" name="Footer Placeholder 5">
            <a:extLst>
              <a:ext uri="{FF2B5EF4-FFF2-40B4-BE49-F238E27FC236}">
                <a16:creationId xmlns:a16="http://schemas.microsoft.com/office/drawing/2014/main" id="{C7CE85E4-CF6B-FF47-852C-FD9FE2566D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4209E-0990-5243-BD28-5FCA0980AA21}"/>
              </a:ext>
            </a:extLst>
          </p:cNvPr>
          <p:cNvSpPr>
            <a:spLocks noGrp="1"/>
          </p:cNvSpPr>
          <p:nvPr>
            <p:ph type="sldNum" sz="quarter" idx="12"/>
          </p:nvPr>
        </p:nvSpPr>
        <p:spPr/>
        <p:txBody>
          <a:bodyPr/>
          <a:lstStyle/>
          <a:p>
            <a:fld id="{87314C13-DBD9-6A42-B855-21066A5D485E}" type="slidenum">
              <a:rPr lang="en-US" smtClean="0"/>
              <a:t>‹#›</a:t>
            </a:fld>
            <a:endParaRPr lang="en-US"/>
          </a:p>
        </p:txBody>
      </p:sp>
    </p:spTree>
    <p:extLst>
      <p:ext uri="{BB962C8B-B14F-4D97-AF65-F5344CB8AC3E}">
        <p14:creationId xmlns:p14="http://schemas.microsoft.com/office/powerpoint/2010/main" val="291630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A31D8-C89E-8C47-A61B-E768114DB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62FE6D-D511-C84A-931C-F9FC07FDC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1908E1-05B3-5545-A5DE-F0B5AB76D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D75B3-6FDA-6542-B90F-22C2D5F0A562}"/>
              </a:ext>
            </a:extLst>
          </p:cNvPr>
          <p:cNvSpPr>
            <a:spLocks noGrp="1"/>
          </p:cNvSpPr>
          <p:nvPr>
            <p:ph type="dt" sz="half" idx="10"/>
          </p:nvPr>
        </p:nvSpPr>
        <p:spPr/>
        <p:txBody>
          <a:bodyPr/>
          <a:lstStyle/>
          <a:p>
            <a:fld id="{30C20267-3E15-3A44-A874-5A64FFCEFA99}" type="datetimeFigureOut">
              <a:rPr lang="en-US" smtClean="0"/>
              <a:t>5/18/21</a:t>
            </a:fld>
            <a:endParaRPr lang="en-US"/>
          </a:p>
        </p:txBody>
      </p:sp>
      <p:sp>
        <p:nvSpPr>
          <p:cNvPr id="6" name="Footer Placeholder 5">
            <a:extLst>
              <a:ext uri="{FF2B5EF4-FFF2-40B4-BE49-F238E27FC236}">
                <a16:creationId xmlns:a16="http://schemas.microsoft.com/office/drawing/2014/main" id="{ECBFF53C-6A50-E14C-B573-0AC6A7CA1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E8F64-119B-C44F-9316-C506491CDF7C}"/>
              </a:ext>
            </a:extLst>
          </p:cNvPr>
          <p:cNvSpPr>
            <a:spLocks noGrp="1"/>
          </p:cNvSpPr>
          <p:nvPr>
            <p:ph type="sldNum" sz="quarter" idx="12"/>
          </p:nvPr>
        </p:nvSpPr>
        <p:spPr/>
        <p:txBody>
          <a:bodyPr/>
          <a:lstStyle/>
          <a:p>
            <a:fld id="{87314C13-DBD9-6A42-B855-21066A5D485E}" type="slidenum">
              <a:rPr lang="en-US" smtClean="0"/>
              <a:t>‹#›</a:t>
            </a:fld>
            <a:endParaRPr lang="en-US"/>
          </a:p>
        </p:txBody>
      </p:sp>
    </p:spTree>
    <p:extLst>
      <p:ext uri="{BB962C8B-B14F-4D97-AF65-F5344CB8AC3E}">
        <p14:creationId xmlns:p14="http://schemas.microsoft.com/office/powerpoint/2010/main" val="2226611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3FB0D0-FAD3-D84E-AAAD-21C4CD888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BF86C5-6B3D-5E4D-82A0-544EAD7C5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33911-BAA8-9248-BBE7-C9508766F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20267-3E15-3A44-A874-5A64FFCEFA99}" type="datetimeFigureOut">
              <a:rPr lang="en-US" smtClean="0"/>
              <a:t>5/18/21</a:t>
            </a:fld>
            <a:endParaRPr lang="en-US"/>
          </a:p>
        </p:txBody>
      </p:sp>
      <p:sp>
        <p:nvSpPr>
          <p:cNvPr id="5" name="Footer Placeholder 4">
            <a:extLst>
              <a:ext uri="{FF2B5EF4-FFF2-40B4-BE49-F238E27FC236}">
                <a16:creationId xmlns:a16="http://schemas.microsoft.com/office/drawing/2014/main" id="{5205069D-D102-504F-8AF3-3A7A0F71D4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038B5D-7250-CF43-82F6-E03D97A72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14C13-DBD9-6A42-B855-21066A5D485E}" type="slidenum">
              <a:rPr lang="en-US" smtClean="0"/>
              <a:t>‹#›</a:t>
            </a:fld>
            <a:endParaRPr lang="en-US"/>
          </a:p>
        </p:txBody>
      </p:sp>
    </p:spTree>
    <p:extLst>
      <p:ext uri="{BB962C8B-B14F-4D97-AF65-F5344CB8AC3E}">
        <p14:creationId xmlns:p14="http://schemas.microsoft.com/office/powerpoint/2010/main" val="526820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Oval 10"/>
          <p:cNvSpPr/>
          <p:nvPr userDrawn="1"/>
        </p:nvSpPr>
        <p:spPr>
          <a:xfrm>
            <a:off x="11512878" y="236686"/>
            <a:ext cx="479630" cy="479505"/>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45711" tIns="22856" rIns="45711" bIns="22856" rtlCol="0" anchor="ctr"/>
          <a:lstStyle/>
          <a:p>
            <a:pPr algn="ctr"/>
            <a:endParaRPr lang="en-US" sz="900"/>
          </a:p>
        </p:txBody>
      </p:sp>
      <p:sp>
        <p:nvSpPr>
          <p:cNvPr id="12" name="TextBox 11"/>
          <p:cNvSpPr txBox="1"/>
          <p:nvPr userDrawn="1"/>
        </p:nvSpPr>
        <p:spPr>
          <a:xfrm>
            <a:off x="11558645" y="303535"/>
            <a:ext cx="402603" cy="307740"/>
          </a:xfrm>
          <a:prstGeom prst="rect">
            <a:avLst/>
          </a:prstGeom>
          <a:noFill/>
        </p:spPr>
        <p:txBody>
          <a:bodyPr wrap="none" lIns="91404" tIns="45702" rIns="91404" bIns="45702" rtlCol="0">
            <a:spAutoFit/>
          </a:bodyPr>
          <a:lstStyle/>
          <a:p>
            <a:pPr algn="ctr"/>
            <a:fld id="{260E2A6B-A809-4840-BF14-8648BC0BDF87}" type="slidenum">
              <a:rPr lang="id-ID" sz="1400" b="0" i="0" smtClean="0">
                <a:solidFill>
                  <a:schemeClr val="bg1"/>
                </a:solidFill>
                <a:latin typeface="Lato" charset="0"/>
                <a:ea typeface="Lato" charset="0"/>
                <a:cs typeface="Lato" charset="0"/>
              </a:rPr>
              <a:pPr algn="ctr"/>
              <a:t>‹#›</a:t>
            </a:fld>
            <a:endParaRPr lang="id-ID" sz="1400" b="0" i="0" dirty="0">
              <a:solidFill>
                <a:schemeClr val="bg1"/>
              </a:solidFill>
              <a:latin typeface="Lato" charset="0"/>
              <a:ea typeface="Lato" charset="0"/>
              <a:cs typeface="Lato" charset="0"/>
            </a:endParaRPr>
          </a:p>
        </p:txBody>
      </p:sp>
    </p:spTree>
    <p:extLst>
      <p:ext uri="{BB962C8B-B14F-4D97-AF65-F5344CB8AC3E}">
        <p14:creationId xmlns:p14="http://schemas.microsoft.com/office/powerpoint/2010/main" val="2473602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hf hdr="0" ftr="0" dt="0"/>
  <p:txStyles>
    <p:titleStyle>
      <a:lvl1pPr algn="l" defTabSz="914217" rtl="0" eaLnBrk="1" latinLnBrk="0" hangingPunct="1">
        <a:lnSpc>
          <a:spcPct val="90000"/>
        </a:lnSpc>
        <a:spcBef>
          <a:spcPct val="0"/>
        </a:spcBef>
        <a:buNone/>
        <a:defRPr lang="en-US" sz="3000" kern="1200">
          <a:solidFill>
            <a:schemeClr val="tx1"/>
          </a:solidFill>
          <a:latin typeface="Lato" panose="020F0502020204030203" pitchFamily="34" charset="0"/>
          <a:ea typeface="+mj-ea"/>
          <a:cs typeface="+mj-cs"/>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hyperlink" Target="https://arcg.is/WmGSb0" TargetMode="Externa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hyperlink" Target="https://arcg.is/WmGSb0" TargetMode="Externa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3.png"/><Relationship Id="rId11" Type="http://schemas.openxmlformats.org/officeDocument/2006/relationships/hyperlink" Target="https://arcg.is/19mira0" TargetMode="External"/><Relationship Id="rId5" Type="http://schemas.openxmlformats.org/officeDocument/2006/relationships/slide" Target="slide3.xml"/><Relationship Id="rId10" Type="http://schemas.openxmlformats.org/officeDocument/2006/relationships/hyperlink" Target="http://bit.ly/3iIGZA2" TargetMode="External"/><Relationship Id="rId4" Type="http://schemas.openxmlformats.org/officeDocument/2006/relationships/hyperlink" Target="https://brownfieldbenefits.com/index.html?projectID=14407" TargetMode="External"/><Relationship Id="rId9"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A building with many windows&#10;&#10;Description automatically generated with low confidence">
            <a:extLst>
              <a:ext uri="{FF2B5EF4-FFF2-40B4-BE49-F238E27FC236}">
                <a16:creationId xmlns:a16="http://schemas.microsoft.com/office/drawing/2014/main" id="{E27437FF-3343-4E49-8928-15A33A3DBC94}"/>
              </a:ext>
            </a:extLst>
          </p:cNvPr>
          <p:cNvPicPr>
            <a:picLocks noChangeAspect="1"/>
          </p:cNvPicPr>
          <p:nvPr/>
        </p:nvPicPr>
        <p:blipFill rotWithShape="1">
          <a:blip r:embed="rId3"/>
          <a:srcRect t="22447" r="-1" b="2533"/>
          <a:stretch/>
        </p:blipFill>
        <p:spPr>
          <a:xfrm>
            <a:off x="20" y="10"/>
            <a:ext cx="12188932" cy="6857990"/>
          </a:xfrm>
          <a:prstGeom prst="rect">
            <a:avLst/>
          </a:prstGeom>
        </p:spPr>
      </p:pic>
      <p:sp>
        <p:nvSpPr>
          <p:cNvPr id="11" name="Freeform: Shape 1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AB84688-8958-2C42-A25D-95D730153004}"/>
              </a:ext>
            </a:extLst>
          </p:cNvPr>
          <p:cNvSpPr>
            <a:spLocks noGrp="1"/>
          </p:cNvSpPr>
          <p:nvPr>
            <p:ph type="title"/>
          </p:nvPr>
        </p:nvSpPr>
        <p:spPr>
          <a:xfrm>
            <a:off x="618062" y="4185749"/>
            <a:ext cx="9265771" cy="622836"/>
          </a:xfrm>
        </p:spPr>
        <p:txBody>
          <a:bodyPr vert="horz" lIns="91440" tIns="45720" rIns="91440" bIns="45720" rtlCol="0" anchor="ctr">
            <a:normAutofit/>
          </a:bodyPr>
          <a:lstStyle/>
          <a:p>
            <a:r>
              <a:rPr lang="en-US" sz="3600" dirty="0"/>
              <a:t>Brownfield Area Benefits Estimator (BABE)</a:t>
            </a:r>
          </a:p>
        </p:txBody>
      </p:sp>
      <p:sp>
        <p:nvSpPr>
          <p:cNvPr id="4" name="Text Placeholder 3">
            <a:extLst>
              <a:ext uri="{FF2B5EF4-FFF2-40B4-BE49-F238E27FC236}">
                <a16:creationId xmlns:a16="http://schemas.microsoft.com/office/drawing/2014/main" id="{31AF8131-AC7B-B441-B2C8-C6FDA48CE554}"/>
              </a:ext>
            </a:extLst>
          </p:cNvPr>
          <p:cNvSpPr>
            <a:spLocks noGrp="1"/>
          </p:cNvSpPr>
          <p:nvPr>
            <p:ph type="body" sz="half" idx="2"/>
          </p:nvPr>
        </p:nvSpPr>
        <p:spPr>
          <a:xfrm>
            <a:off x="618062" y="4856920"/>
            <a:ext cx="10873721" cy="1429263"/>
          </a:xfrm>
        </p:spPr>
        <p:txBody>
          <a:bodyPr vert="horz" lIns="91440" tIns="45720" rIns="91440" bIns="45720" rtlCol="0">
            <a:normAutofit lnSpcReduction="10000"/>
          </a:bodyPr>
          <a:lstStyle/>
          <a:p>
            <a:r>
              <a:rPr lang="en-US" sz="2400" dirty="0"/>
              <a:t>Projecting Neighborhood Benefits and Impacts from Site-Specific Brownfield Redevelopment</a:t>
            </a:r>
          </a:p>
          <a:p>
            <a:endParaRPr lang="en-US" sz="1400" dirty="0"/>
          </a:p>
          <a:p>
            <a:r>
              <a:rPr lang="en-US" sz="1800" dirty="0"/>
              <a:t>University of Louisville Center for Environmental Policy and Management Team  </a:t>
            </a:r>
          </a:p>
        </p:txBody>
      </p:sp>
    </p:spTree>
    <p:extLst>
      <p:ext uri="{BB962C8B-B14F-4D97-AF65-F5344CB8AC3E}">
        <p14:creationId xmlns:p14="http://schemas.microsoft.com/office/powerpoint/2010/main" val="398753339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0" name="Subtitle 2"/>
          <p:cNvSpPr txBox="1">
            <a:spLocks/>
          </p:cNvSpPr>
          <p:nvPr/>
        </p:nvSpPr>
        <p:spPr>
          <a:xfrm>
            <a:off x="108864" y="98751"/>
            <a:ext cx="7182986" cy="41955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1. Increase access to fresh food</a:t>
            </a:r>
            <a:endParaRPr lang="en-US" sz="3000" dirty="0">
              <a:solidFill>
                <a:srgbClr val="1EA185"/>
              </a:solidFill>
              <a:latin typeface="Lato Light"/>
              <a:cs typeface="Lato Light"/>
            </a:endParaRPr>
          </a:p>
        </p:txBody>
      </p:sp>
      <p:sp>
        <p:nvSpPr>
          <p:cNvPr id="11" name="Round Same Side Corner Rectangle 10"/>
          <p:cNvSpPr/>
          <p:nvPr/>
        </p:nvSpPr>
        <p:spPr>
          <a:xfrm rot="16200000" flipV="1">
            <a:off x="3473475" y="-3198190"/>
            <a:ext cx="788670"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nvGrpSpPr>
          <p:cNvPr id="5" name="Group 4"/>
          <p:cNvGrpSpPr/>
          <p:nvPr/>
        </p:nvGrpSpPr>
        <p:grpSpPr>
          <a:xfrm>
            <a:off x="795145" y="2086627"/>
            <a:ext cx="6732237" cy="1401056"/>
            <a:chOff x="701992" y="4122454"/>
            <a:chExt cx="13464473" cy="2802111"/>
          </a:xfrm>
        </p:grpSpPr>
        <p:sp>
          <p:nvSpPr>
            <p:cNvPr id="12" name="Title 13"/>
            <p:cNvSpPr txBox="1">
              <a:spLocks/>
            </p:cNvSpPr>
            <p:nvPr/>
          </p:nvSpPr>
          <p:spPr>
            <a:xfrm>
              <a:off x="1637915" y="4638565"/>
              <a:ext cx="12528550" cy="2286000"/>
            </a:xfrm>
            <a:prstGeom prst="rect">
              <a:avLst/>
            </a:prstGeom>
          </p:spPr>
          <p:txBody>
            <a:bodyPr vert="horz" lIns="91422" tIns="45711" rIns="91422" bIns="45711"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defTabSz="914217"/>
              <a:endParaRPr lang="en-US" sz="2000" i="1" dirty="0">
                <a:solidFill>
                  <a:prstClr val="white"/>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sp>
          <p:nvSpPr>
            <p:cNvPr id="14" name="Freeform 71"/>
            <p:cNvSpPr>
              <a:spLocks noChangeArrowheads="1"/>
            </p:cNvSpPr>
            <p:nvPr/>
          </p:nvSpPr>
          <p:spPr bwMode="auto">
            <a:xfrm rot="11131217">
              <a:off x="701992" y="412245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grpSp>
      <p:pic>
        <p:nvPicPr>
          <p:cNvPr id="2" name="Picture 1"/>
          <p:cNvPicPr>
            <a:picLocks noChangeAspect="1"/>
          </p:cNvPicPr>
          <p:nvPr/>
        </p:nvPicPr>
        <p:blipFill>
          <a:blip r:embed="rId3"/>
          <a:stretch>
            <a:fillRect/>
          </a:stretch>
        </p:blipFill>
        <p:spPr>
          <a:xfrm>
            <a:off x="631255" y="1017271"/>
            <a:ext cx="10929490" cy="5773683"/>
          </a:xfrm>
          <a:prstGeom prst="rect">
            <a:avLst/>
          </a:prstGeom>
        </p:spPr>
      </p:pic>
    </p:spTree>
    <p:extLst>
      <p:ext uri="{BB962C8B-B14F-4D97-AF65-F5344CB8AC3E}">
        <p14:creationId xmlns:p14="http://schemas.microsoft.com/office/powerpoint/2010/main" val="3139531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0" name="Subtitle 2"/>
          <p:cNvSpPr txBox="1">
            <a:spLocks/>
          </p:cNvSpPr>
          <p:nvPr/>
        </p:nvSpPr>
        <p:spPr>
          <a:xfrm>
            <a:off x="108863" y="98751"/>
            <a:ext cx="7133110" cy="41955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1. Increase access to fresh food</a:t>
            </a:r>
            <a:endParaRPr lang="en-US" sz="3000" dirty="0">
              <a:solidFill>
                <a:srgbClr val="1EA185"/>
              </a:solidFill>
              <a:latin typeface="Lato Light"/>
              <a:cs typeface="Lato Light"/>
            </a:endParaRPr>
          </a:p>
        </p:txBody>
      </p:sp>
      <p:sp>
        <p:nvSpPr>
          <p:cNvPr id="11" name="Round Same Side Corner Rectangle 10"/>
          <p:cNvSpPr/>
          <p:nvPr/>
        </p:nvSpPr>
        <p:spPr>
          <a:xfrm rot="16200000" flipV="1">
            <a:off x="3473475" y="-3180340"/>
            <a:ext cx="788670"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nvGrpSpPr>
          <p:cNvPr id="5" name="Group 4"/>
          <p:cNvGrpSpPr/>
          <p:nvPr/>
        </p:nvGrpSpPr>
        <p:grpSpPr>
          <a:xfrm>
            <a:off x="795145" y="2086627"/>
            <a:ext cx="6732237" cy="1401056"/>
            <a:chOff x="701992" y="4122454"/>
            <a:chExt cx="13464473" cy="2802111"/>
          </a:xfrm>
        </p:grpSpPr>
        <p:sp>
          <p:nvSpPr>
            <p:cNvPr id="12" name="Title 13"/>
            <p:cNvSpPr txBox="1">
              <a:spLocks/>
            </p:cNvSpPr>
            <p:nvPr/>
          </p:nvSpPr>
          <p:spPr>
            <a:xfrm>
              <a:off x="1637915" y="4638565"/>
              <a:ext cx="12528550" cy="2286000"/>
            </a:xfrm>
            <a:prstGeom prst="rect">
              <a:avLst/>
            </a:prstGeom>
          </p:spPr>
          <p:txBody>
            <a:bodyPr vert="horz" lIns="91422" tIns="45711" rIns="91422" bIns="45711"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defTabSz="914217"/>
              <a:endParaRPr lang="en-US" sz="2000" i="1" dirty="0">
                <a:solidFill>
                  <a:prstClr val="white"/>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sp>
          <p:nvSpPr>
            <p:cNvPr id="14" name="Freeform 71"/>
            <p:cNvSpPr>
              <a:spLocks noChangeArrowheads="1"/>
            </p:cNvSpPr>
            <p:nvPr/>
          </p:nvSpPr>
          <p:spPr bwMode="auto">
            <a:xfrm rot="11131217">
              <a:off x="701992" y="412245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grpSp>
      <p:pic>
        <p:nvPicPr>
          <p:cNvPr id="3" name="Picture 2">
            <a:extLst>
              <a:ext uri="{FF2B5EF4-FFF2-40B4-BE49-F238E27FC236}">
                <a16:creationId xmlns:a16="http://schemas.microsoft.com/office/drawing/2014/main" id="{B51B86F4-79EB-3342-A617-540D3C94EF90}"/>
              </a:ext>
            </a:extLst>
          </p:cNvPr>
          <p:cNvPicPr>
            <a:picLocks noChangeAspect="1"/>
          </p:cNvPicPr>
          <p:nvPr/>
        </p:nvPicPr>
        <p:blipFill rotWithShape="1">
          <a:blip r:embed="rId3"/>
          <a:srcRect t="1205"/>
          <a:stretch/>
        </p:blipFill>
        <p:spPr>
          <a:xfrm>
            <a:off x="5974761" y="1071655"/>
            <a:ext cx="6217239" cy="4094870"/>
          </a:xfrm>
          <a:prstGeom prst="rect">
            <a:avLst/>
          </a:prstGeom>
        </p:spPr>
      </p:pic>
      <p:pic>
        <p:nvPicPr>
          <p:cNvPr id="4" name="Picture 3">
            <a:extLst>
              <a:ext uri="{FF2B5EF4-FFF2-40B4-BE49-F238E27FC236}">
                <a16:creationId xmlns:a16="http://schemas.microsoft.com/office/drawing/2014/main" id="{31E6B0ED-C702-8445-964C-99DA57F60C1C}"/>
              </a:ext>
            </a:extLst>
          </p:cNvPr>
          <p:cNvPicPr>
            <a:picLocks noChangeAspect="1"/>
          </p:cNvPicPr>
          <p:nvPr/>
        </p:nvPicPr>
        <p:blipFill>
          <a:blip r:embed="rId4"/>
          <a:stretch>
            <a:fillRect/>
          </a:stretch>
        </p:blipFill>
        <p:spPr>
          <a:xfrm>
            <a:off x="1588" y="1071656"/>
            <a:ext cx="6055347" cy="4094869"/>
          </a:xfrm>
          <a:prstGeom prst="rect">
            <a:avLst/>
          </a:prstGeom>
        </p:spPr>
      </p:pic>
      <p:sp>
        <p:nvSpPr>
          <p:cNvPr id="6" name="TextBox 5">
            <a:extLst>
              <a:ext uri="{FF2B5EF4-FFF2-40B4-BE49-F238E27FC236}">
                <a16:creationId xmlns:a16="http://schemas.microsoft.com/office/drawing/2014/main" id="{F7137008-7F52-FC4F-99EE-A857394DBA00}"/>
              </a:ext>
            </a:extLst>
          </p:cNvPr>
          <p:cNvSpPr txBox="1"/>
          <p:nvPr/>
        </p:nvSpPr>
        <p:spPr>
          <a:xfrm>
            <a:off x="1655576" y="5624761"/>
            <a:ext cx="1579278" cy="369332"/>
          </a:xfrm>
          <a:prstGeom prst="rect">
            <a:avLst/>
          </a:prstGeom>
          <a:noFill/>
        </p:spPr>
        <p:txBody>
          <a:bodyPr wrap="none" rtlCol="0">
            <a:spAutoFit/>
          </a:bodyPr>
          <a:lstStyle/>
          <a:p>
            <a:pPr defTabSz="914217"/>
            <a:r>
              <a:rPr lang="en-US" dirty="0">
                <a:solidFill>
                  <a:srgbClr val="445469"/>
                </a:solidFill>
                <a:latin typeface="Lato Light"/>
              </a:rPr>
              <a:t>PIONEER SITE</a:t>
            </a:r>
          </a:p>
        </p:txBody>
      </p:sp>
      <p:sp>
        <p:nvSpPr>
          <p:cNvPr id="7" name="TextBox 6">
            <a:extLst>
              <a:ext uri="{FF2B5EF4-FFF2-40B4-BE49-F238E27FC236}">
                <a16:creationId xmlns:a16="http://schemas.microsoft.com/office/drawing/2014/main" id="{FAE73332-D12E-4F41-B0B9-8A809DD68E0D}"/>
              </a:ext>
            </a:extLst>
          </p:cNvPr>
          <p:cNvSpPr txBox="1"/>
          <p:nvPr/>
        </p:nvSpPr>
        <p:spPr>
          <a:xfrm>
            <a:off x="8033497" y="5701335"/>
            <a:ext cx="2158220" cy="369332"/>
          </a:xfrm>
          <a:prstGeom prst="rect">
            <a:avLst/>
          </a:prstGeom>
          <a:noFill/>
        </p:spPr>
        <p:txBody>
          <a:bodyPr wrap="none" rtlCol="0">
            <a:spAutoFit/>
          </a:bodyPr>
          <a:lstStyle/>
          <a:p>
            <a:pPr defTabSz="914217"/>
            <a:r>
              <a:rPr lang="en-US" dirty="0">
                <a:solidFill>
                  <a:srgbClr val="445469"/>
                </a:solidFill>
                <a:latin typeface="Lato Light"/>
              </a:rPr>
              <a:t>PORTER PAINT SITE</a:t>
            </a:r>
          </a:p>
        </p:txBody>
      </p:sp>
      <p:sp>
        <p:nvSpPr>
          <p:cNvPr id="8" name="Frame 7">
            <a:extLst>
              <a:ext uri="{FF2B5EF4-FFF2-40B4-BE49-F238E27FC236}">
                <a16:creationId xmlns:a16="http://schemas.microsoft.com/office/drawing/2014/main" id="{22DDA1DF-6C20-694F-B522-D323982518B6}"/>
              </a:ext>
            </a:extLst>
          </p:cNvPr>
          <p:cNvSpPr/>
          <p:nvPr/>
        </p:nvSpPr>
        <p:spPr>
          <a:xfrm>
            <a:off x="11068517" y="2065525"/>
            <a:ext cx="578224" cy="279158"/>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445469"/>
              </a:solidFill>
              <a:latin typeface="Lato Light"/>
            </a:endParaRPr>
          </a:p>
        </p:txBody>
      </p:sp>
    </p:spTree>
    <p:extLst>
      <p:ext uri="{BB962C8B-B14F-4D97-AF65-F5344CB8AC3E}">
        <p14:creationId xmlns:p14="http://schemas.microsoft.com/office/powerpoint/2010/main" val="3567459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p:cNvSpPr>
            <a:spLocks noChangeAspect="1"/>
          </p:cNvSpPr>
          <p:nvPr/>
        </p:nvSpPr>
        <p:spPr>
          <a:xfrm>
            <a:off x="35641" y="6199"/>
            <a:ext cx="3340866" cy="6858001"/>
          </a:xfrm>
          <a:prstGeom prst="rect">
            <a:avLst/>
          </a:prstGeom>
          <a:solidFill>
            <a:schemeClr val="accent6">
              <a:alpha val="8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endParaRPr lang="en-US" dirty="0">
              <a:solidFill>
                <a:prstClr val="white"/>
              </a:solidFill>
              <a:latin typeface="Lato Light"/>
            </a:endParaRPr>
          </a:p>
        </p:txBody>
      </p:sp>
      <p:grpSp>
        <p:nvGrpSpPr>
          <p:cNvPr id="129" name="Group 128"/>
          <p:cNvGrpSpPr/>
          <p:nvPr/>
        </p:nvGrpSpPr>
        <p:grpSpPr>
          <a:xfrm>
            <a:off x="5506644" y="1458946"/>
            <a:ext cx="1206174" cy="1206488"/>
            <a:chOff x="10914389" y="3398630"/>
            <a:chExt cx="2545697" cy="2546360"/>
          </a:xfrm>
          <a:solidFill>
            <a:schemeClr val="bg1"/>
          </a:solidFill>
        </p:grpSpPr>
        <p:sp>
          <p:nvSpPr>
            <p:cNvPr id="130" name="Freeform 9"/>
            <p:cNvSpPr>
              <a:spLocks noEditPoints="1"/>
            </p:cNvSpPr>
            <p:nvPr/>
          </p:nvSpPr>
          <p:spPr bwMode="auto">
            <a:xfrm>
              <a:off x="10914389" y="3398630"/>
              <a:ext cx="2545697" cy="2546360"/>
            </a:xfrm>
            <a:custGeom>
              <a:avLst/>
              <a:gdLst>
                <a:gd name="T0" fmla="*/ 512 w 1024"/>
                <a:gd name="T1" fmla="*/ 0 h 1024"/>
                <a:gd name="T2" fmla="*/ 0 w 1024"/>
                <a:gd name="T3" fmla="*/ 512 h 1024"/>
                <a:gd name="T4" fmla="*/ 512 w 1024"/>
                <a:gd name="T5" fmla="*/ 1024 h 1024"/>
                <a:gd name="T6" fmla="*/ 1024 w 1024"/>
                <a:gd name="T7" fmla="*/ 512 h 1024"/>
                <a:gd name="T8" fmla="*/ 512 w 1024"/>
                <a:gd name="T9" fmla="*/ 0 h 1024"/>
                <a:gd name="T10" fmla="*/ 512 w 1024"/>
                <a:gd name="T11" fmla="*/ 951 h 1024"/>
                <a:gd name="T12" fmla="*/ 73 w 1024"/>
                <a:gd name="T13" fmla="*/ 512 h 1024"/>
                <a:gd name="T14" fmla="*/ 512 w 1024"/>
                <a:gd name="T15" fmla="*/ 73 h 1024"/>
                <a:gd name="T16" fmla="*/ 951 w 1024"/>
                <a:gd name="T17" fmla="*/ 512 h 1024"/>
                <a:gd name="T18" fmla="*/ 512 w 1024"/>
                <a:gd name="T19" fmla="*/ 951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4" h="1024">
                  <a:moveTo>
                    <a:pt x="512" y="0"/>
                  </a:moveTo>
                  <a:cubicBezTo>
                    <a:pt x="229" y="0"/>
                    <a:pt x="0" y="229"/>
                    <a:pt x="0" y="512"/>
                  </a:cubicBezTo>
                  <a:cubicBezTo>
                    <a:pt x="0" y="795"/>
                    <a:pt x="229" y="1024"/>
                    <a:pt x="512" y="1024"/>
                  </a:cubicBezTo>
                  <a:cubicBezTo>
                    <a:pt x="795" y="1024"/>
                    <a:pt x="1024" y="795"/>
                    <a:pt x="1024" y="512"/>
                  </a:cubicBezTo>
                  <a:cubicBezTo>
                    <a:pt x="1024" y="229"/>
                    <a:pt x="795" y="0"/>
                    <a:pt x="512" y="0"/>
                  </a:cubicBezTo>
                  <a:close/>
                  <a:moveTo>
                    <a:pt x="512" y="951"/>
                  </a:moveTo>
                  <a:cubicBezTo>
                    <a:pt x="270" y="951"/>
                    <a:pt x="73" y="754"/>
                    <a:pt x="73" y="512"/>
                  </a:cubicBezTo>
                  <a:cubicBezTo>
                    <a:pt x="73" y="270"/>
                    <a:pt x="270" y="73"/>
                    <a:pt x="512" y="73"/>
                  </a:cubicBezTo>
                  <a:cubicBezTo>
                    <a:pt x="754" y="73"/>
                    <a:pt x="951" y="270"/>
                    <a:pt x="951" y="512"/>
                  </a:cubicBezTo>
                  <a:cubicBezTo>
                    <a:pt x="951" y="754"/>
                    <a:pt x="754" y="951"/>
                    <a:pt x="512" y="9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lIns="91422" tIns="45711" rIns="91422" bIns="45711"/>
            <a:lstStyle/>
            <a:p>
              <a:pPr defTabSz="914217">
                <a:defRPr/>
              </a:pPr>
              <a:endParaRPr lang="id-ID">
                <a:solidFill>
                  <a:srgbClr val="445469"/>
                </a:solidFill>
                <a:latin typeface="Lato Light"/>
              </a:endParaRPr>
            </a:p>
          </p:txBody>
        </p:sp>
        <p:grpSp>
          <p:nvGrpSpPr>
            <p:cNvPr id="131" name="Group 130"/>
            <p:cNvGrpSpPr/>
            <p:nvPr/>
          </p:nvGrpSpPr>
          <p:grpSpPr>
            <a:xfrm>
              <a:off x="11795226" y="4278110"/>
              <a:ext cx="787195" cy="787400"/>
              <a:chOff x="6350" y="4763"/>
              <a:chExt cx="2898775" cy="2898776"/>
            </a:xfrm>
            <a:grpFill/>
          </p:grpSpPr>
          <p:sp>
            <p:nvSpPr>
              <p:cNvPr id="132" name="Freeform 131"/>
              <p:cNvSpPr>
                <a:spLocks/>
              </p:cNvSpPr>
              <p:nvPr/>
            </p:nvSpPr>
            <p:spPr bwMode="auto">
              <a:xfrm>
                <a:off x="6350" y="4763"/>
                <a:ext cx="727075" cy="723900"/>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2" y="192"/>
                      <a:pt x="193" y="182"/>
                      <a:pt x="193" y="168"/>
                    </a:cubicBezTo>
                    <a:cubicBezTo>
                      <a:pt x="193" y="24"/>
                      <a:pt x="193" y="24"/>
                      <a:pt x="193" y="24"/>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33" name="Freeform 132"/>
              <p:cNvSpPr>
                <a:spLocks/>
              </p:cNvSpPr>
              <p:nvPr/>
            </p:nvSpPr>
            <p:spPr bwMode="auto">
              <a:xfrm>
                <a:off x="6350" y="1093788"/>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2" y="192"/>
                      <a:pt x="193" y="181"/>
                      <a:pt x="193" y="168"/>
                    </a:cubicBezTo>
                    <a:cubicBezTo>
                      <a:pt x="193" y="24"/>
                      <a:pt x="193" y="24"/>
                      <a:pt x="193" y="24"/>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3" name="Freeform 162"/>
              <p:cNvSpPr>
                <a:spLocks/>
              </p:cNvSpPr>
              <p:nvPr/>
            </p:nvSpPr>
            <p:spPr bwMode="auto">
              <a:xfrm>
                <a:off x="6350" y="2178051"/>
                <a:ext cx="727075" cy="725488"/>
              </a:xfrm>
              <a:custGeom>
                <a:avLst/>
                <a:gdLst>
                  <a:gd name="T0" fmla="*/ 168 w 193"/>
                  <a:gd name="T1" fmla="*/ 0 h 193"/>
                  <a:gd name="T2" fmla="*/ 24 w 193"/>
                  <a:gd name="T3" fmla="*/ 0 h 193"/>
                  <a:gd name="T4" fmla="*/ 0 w 193"/>
                  <a:gd name="T5" fmla="*/ 25 h 193"/>
                  <a:gd name="T6" fmla="*/ 0 w 193"/>
                  <a:gd name="T7" fmla="*/ 169 h 193"/>
                  <a:gd name="T8" fmla="*/ 24 w 193"/>
                  <a:gd name="T9" fmla="*/ 193 h 193"/>
                  <a:gd name="T10" fmla="*/ 168 w 193"/>
                  <a:gd name="T11" fmla="*/ 193 h 193"/>
                  <a:gd name="T12" fmla="*/ 193 w 193"/>
                  <a:gd name="T13" fmla="*/ 169 h 193"/>
                  <a:gd name="T14" fmla="*/ 193 w 193"/>
                  <a:gd name="T15" fmla="*/ 25 h 193"/>
                  <a:gd name="T16" fmla="*/ 168 w 193"/>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2" y="193"/>
                      <a:pt x="193" y="182"/>
                      <a:pt x="193" y="169"/>
                    </a:cubicBezTo>
                    <a:cubicBezTo>
                      <a:pt x="193" y="25"/>
                      <a:pt x="193" y="25"/>
                      <a:pt x="193" y="25"/>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4" name="Freeform 8"/>
              <p:cNvSpPr>
                <a:spLocks/>
              </p:cNvSpPr>
              <p:nvPr/>
            </p:nvSpPr>
            <p:spPr bwMode="auto">
              <a:xfrm>
                <a:off x="1095375" y="4763"/>
                <a:ext cx="1809750" cy="723900"/>
              </a:xfrm>
              <a:custGeom>
                <a:avLst/>
                <a:gdLst>
                  <a:gd name="T0" fmla="*/ 457 w 481"/>
                  <a:gd name="T1" fmla="*/ 0 h 192"/>
                  <a:gd name="T2" fmla="*/ 24 w 481"/>
                  <a:gd name="T3" fmla="*/ 0 h 192"/>
                  <a:gd name="T4" fmla="*/ 0 w 481"/>
                  <a:gd name="T5" fmla="*/ 24 h 192"/>
                  <a:gd name="T6" fmla="*/ 0 w 481"/>
                  <a:gd name="T7" fmla="*/ 168 h 192"/>
                  <a:gd name="T8" fmla="*/ 24 w 481"/>
                  <a:gd name="T9" fmla="*/ 192 h 192"/>
                  <a:gd name="T10" fmla="*/ 457 w 481"/>
                  <a:gd name="T11" fmla="*/ 192 h 192"/>
                  <a:gd name="T12" fmla="*/ 481 w 481"/>
                  <a:gd name="T13" fmla="*/ 168 h 192"/>
                  <a:gd name="T14" fmla="*/ 481 w 481"/>
                  <a:gd name="T15" fmla="*/ 24 h 192"/>
                  <a:gd name="T16" fmla="*/ 457 w 481"/>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192">
                    <a:moveTo>
                      <a:pt x="457" y="0"/>
                    </a:moveTo>
                    <a:cubicBezTo>
                      <a:pt x="24" y="0"/>
                      <a:pt x="24" y="0"/>
                      <a:pt x="24" y="0"/>
                    </a:cubicBezTo>
                    <a:cubicBezTo>
                      <a:pt x="11" y="0"/>
                      <a:pt x="0" y="11"/>
                      <a:pt x="0" y="24"/>
                    </a:cubicBezTo>
                    <a:cubicBezTo>
                      <a:pt x="0" y="168"/>
                      <a:pt x="0" y="168"/>
                      <a:pt x="0" y="168"/>
                    </a:cubicBezTo>
                    <a:cubicBezTo>
                      <a:pt x="0" y="182"/>
                      <a:pt x="11" y="192"/>
                      <a:pt x="24" y="192"/>
                    </a:cubicBezTo>
                    <a:cubicBezTo>
                      <a:pt x="457" y="192"/>
                      <a:pt x="457" y="192"/>
                      <a:pt x="457" y="192"/>
                    </a:cubicBezTo>
                    <a:cubicBezTo>
                      <a:pt x="470" y="192"/>
                      <a:pt x="481" y="182"/>
                      <a:pt x="481" y="168"/>
                    </a:cubicBezTo>
                    <a:cubicBezTo>
                      <a:pt x="481" y="24"/>
                      <a:pt x="481" y="24"/>
                      <a:pt x="481" y="24"/>
                    </a:cubicBezTo>
                    <a:cubicBezTo>
                      <a:pt x="481" y="11"/>
                      <a:pt x="470" y="0"/>
                      <a:pt x="4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5" name="Freeform 9"/>
              <p:cNvSpPr>
                <a:spLocks/>
              </p:cNvSpPr>
              <p:nvPr/>
            </p:nvSpPr>
            <p:spPr bwMode="auto">
              <a:xfrm>
                <a:off x="1095375" y="1093788"/>
                <a:ext cx="1809750" cy="722313"/>
              </a:xfrm>
              <a:custGeom>
                <a:avLst/>
                <a:gdLst>
                  <a:gd name="T0" fmla="*/ 457 w 481"/>
                  <a:gd name="T1" fmla="*/ 0 h 192"/>
                  <a:gd name="T2" fmla="*/ 24 w 481"/>
                  <a:gd name="T3" fmla="*/ 0 h 192"/>
                  <a:gd name="T4" fmla="*/ 0 w 481"/>
                  <a:gd name="T5" fmla="*/ 24 h 192"/>
                  <a:gd name="T6" fmla="*/ 0 w 481"/>
                  <a:gd name="T7" fmla="*/ 168 h 192"/>
                  <a:gd name="T8" fmla="*/ 24 w 481"/>
                  <a:gd name="T9" fmla="*/ 192 h 192"/>
                  <a:gd name="T10" fmla="*/ 457 w 481"/>
                  <a:gd name="T11" fmla="*/ 192 h 192"/>
                  <a:gd name="T12" fmla="*/ 481 w 481"/>
                  <a:gd name="T13" fmla="*/ 168 h 192"/>
                  <a:gd name="T14" fmla="*/ 481 w 481"/>
                  <a:gd name="T15" fmla="*/ 24 h 192"/>
                  <a:gd name="T16" fmla="*/ 457 w 481"/>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192">
                    <a:moveTo>
                      <a:pt x="457" y="0"/>
                    </a:moveTo>
                    <a:cubicBezTo>
                      <a:pt x="24" y="0"/>
                      <a:pt x="24" y="0"/>
                      <a:pt x="24" y="0"/>
                    </a:cubicBezTo>
                    <a:cubicBezTo>
                      <a:pt x="11" y="0"/>
                      <a:pt x="0" y="11"/>
                      <a:pt x="0" y="24"/>
                    </a:cubicBezTo>
                    <a:cubicBezTo>
                      <a:pt x="0" y="168"/>
                      <a:pt x="0" y="168"/>
                      <a:pt x="0" y="168"/>
                    </a:cubicBezTo>
                    <a:cubicBezTo>
                      <a:pt x="0" y="181"/>
                      <a:pt x="11" y="192"/>
                      <a:pt x="24" y="192"/>
                    </a:cubicBezTo>
                    <a:cubicBezTo>
                      <a:pt x="457" y="192"/>
                      <a:pt x="457" y="192"/>
                      <a:pt x="457" y="192"/>
                    </a:cubicBezTo>
                    <a:cubicBezTo>
                      <a:pt x="470" y="192"/>
                      <a:pt x="481" y="181"/>
                      <a:pt x="481" y="168"/>
                    </a:cubicBezTo>
                    <a:cubicBezTo>
                      <a:pt x="481" y="24"/>
                      <a:pt x="481" y="24"/>
                      <a:pt x="481" y="24"/>
                    </a:cubicBezTo>
                    <a:cubicBezTo>
                      <a:pt x="481" y="11"/>
                      <a:pt x="470" y="0"/>
                      <a:pt x="4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6" name="Freeform 10"/>
              <p:cNvSpPr>
                <a:spLocks/>
              </p:cNvSpPr>
              <p:nvPr/>
            </p:nvSpPr>
            <p:spPr bwMode="auto">
              <a:xfrm>
                <a:off x="1095375" y="2178051"/>
                <a:ext cx="1809750" cy="725488"/>
              </a:xfrm>
              <a:custGeom>
                <a:avLst/>
                <a:gdLst>
                  <a:gd name="T0" fmla="*/ 457 w 481"/>
                  <a:gd name="T1" fmla="*/ 0 h 193"/>
                  <a:gd name="T2" fmla="*/ 24 w 481"/>
                  <a:gd name="T3" fmla="*/ 0 h 193"/>
                  <a:gd name="T4" fmla="*/ 0 w 481"/>
                  <a:gd name="T5" fmla="*/ 25 h 193"/>
                  <a:gd name="T6" fmla="*/ 0 w 481"/>
                  <a:gd name="T7" fmla="*/ 169 h 193"/>
                  <a:gd name="T8" fmla="*/ 24 w 481"/>
                  <a:gd name="T9" fmla="*/ 193 h 193"/>
                  <a:gd name="T10" fmla="*/ 457 w 481"/>
                  <a:gd name="T11" fmla="*/ 193 h 193"/>
                  <a:gd name="T12" fmla="*/ 481 w 481"/>
                  <a:gd name="T13" fmla="*/ 169 h 193"/>
                  <a:gd name="T14" fmla="*/ 481 w 481"/>
                  <a:gd name="T15" fmla="*/ 25 h 193"/>
                  <a:gd name="T16" fmla="*/ 457 w 481"/>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193">
                    <a:moveTo>
                      <a:pt x="457" y="0"/>
                    </a:moveTo>
                    <a:cubicBezTo>
                      <a:pt x="24" y="0"/>
                      <a:pt x="24" y="0"/>
                      <a:pt x="24" y="0"/>
                    </a:cubicBezTo>
                    <a:cubicBezTo>
                      <a:pt x="11" y="0"/>
                      <a:pt x="0" y="11"/>
                      <a:pt x="0" y="25"/>
                    </a:cubicBezTo>
                    <a:cubicBezTo>
                      <a:pt x="0" y="169"/>
                      <a:pt x="0" y="169"/>
                      <a:pt x="0" y="169"/>
                    </a:cubicBezTo>
                    <a:cubicBezTo>
                      <a:pt x="0" y="182"/>
                      <a:pt x="11" y="193"/>
                      <a:pt x="24" y="193"/>
                    </a:cubicBezTo>
                    <a:cubicBezTo>
                      <a:pt x="457" y="193"/>
                      <a:pt x="457" y="193"/>
                      <a:pt x="457" y="193"/>
                    </a:cubicBezTo>
                    <a:cubicBezTo>
                      <a:pt x="470" y="193"/>
                      <a:pt x="481" y="182"/>
                      <a:pt x="481" y="169"/>
                    </a:cubicBezTo>
                    <a:cubicBezTo>
                      <a:pt x="481" y="25"/>
                      <a:pt x="481" y="25"/>
                      <a:pt x="481" y="25"/>
                    </a:cubicBezTo>
                    <a:cubicBezTo>
                      <a:pt x="481" y="11"/>
                      <a:pt x="470" y="0"/>
                      <a:pt x="4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grpSp>
      </p:grpSp>
      <p:grpSp>
        <p:nvGrpSpPr>
          <p:cNvPr id="62" name="Group 61"/>
          <p:cNvGrpSpPr/>
          <p:nvPr/>
        </p:nvGrpSpPr>
        <p:grpSpPr>
          <a:xfrm>
            <a:off x="4028887" y="592267"/>
            <a:ext cx="6419785" cy="1313824"/>
            <a:chOff x="7851003" y="483017"/>
            <a:chExt cx="12839570" cy="1987650"/>
          </a:xfrm>
        </p:grpSpPr>
        <p:sp>
          <p:nvSpPr>
            <p:cNvPr id="78" name="Rectangle 77"/>
            <p:cNvSpPr/>
            <p:nvPr/>
          </p:nvSpPr>
          <p:spPr>
            <a:xfrm flipV="1">
              <a:off x="11412311" y="2414252"/>
              <a:ext cx="3060342" cy="5641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45670" tIns="22836" rIns="45670" bIns="22836" rtlCol="0" anchor="ctr"/>
            <a:lstStyle/>
            <a:p>
              <a:pPr algn="ctr" defTabSz="914217"/>
              <a:endParaRPr lang="en-US" dirty="0">
                <a:solidFill>
                  <a:srgbClr val="9BBB5C"/>
                </a:solidFill>
                <a:latin typeface="Open Sans Light"/>
              </a:endParaRPr>
            </a:p>
          </p:txBody>
        </p:sp>
        <p:sp>
          <p:nvSpPr>
            <p:cNvPr id="79" name="Subtitle 2"/>
            <p:cNvSpPr txBox="1">
              <a:spLocks/>
            </p:cNvSpPr>
            <p:nvPr/>
          </p:nvSpPr>
          <p:spPr>
            <a:xfrm>
              <a:off x="7851003" y="483017"/>
              <a:ext cx="12839570" cy="55899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endParaRPr lang="en-US" sz="1550" dirty="0">
                <a:solidFill>
                  <a:srgbClr val="445469">
                    <a:lumMod val="50000"/>
                  </a:srgbClr>
                </a:solidFill>
                <a:latin typeface="Lato Light"/>
                <a:cs typeface="Lato Light"/>
              </a:endParaRPr>
            </a:p>
          </p:txBody>
        </p:sp>
      </p:grpSp>
      <p:grpSp>
        <p:nvGrpSpPr>
          <p:cNvPr id="53" name="Group 52"/>
          <p:cNvGrpSpPr/>
          <p:nvPr/>
        </p:nvGrpSpPr>
        <p:grpSpPr>
          <a:xfrm>
            <a:off x="3878663" y="2370488"/>
            <a:ext cx="6739089" cy="1901098"/>
            <a:chOff x="7203617" y="4132644"/>
            <a:chExt cx="13355143" cy="3490610"/>
          </a:xfrm>
        </p:grpSpPr>
        <p:sp>
          <p:nvSpPr>
            <p:cNvPr id="54" name="TextBox 53"/>
            <p:cNvSpPr txBox="1"/>
            <p:nvPr/>
          </p:nvSpPr>
          <p:spPr>
            <a:xfrm>
              <a:off x="7330569" y="4132644"/>
              <a:ext cx="13228191" cy="3311506"/>
            </a:xfrm>
            <a:prstGeom prst="rect">
              <a:avLst/>
            </a:prstGeom>
            <a:noFill/>
          </p:spPr>
          <p:txBody>
            <a:bodyPr wrap="square" lIns="109710" tIns="54855" rIns="109710" bIns="54855" rtlCol="0">
              <a:spAutoFit/>
            </a:bodyPr>
            <a:lstStyle/>
            <a:p>
              <a:pPr algn="just" defTabSz="914217"/>
              <a:r>
                <a:rPr lang="en-US" sz="2200" dirty="0">
                  <a:solidFill>
                    <a:srgbClr val="445469">
                      <a:lumMod val="50000"/>
                    </a:srgbClr>
                  </a:solidFill>
                  <a:latin typeface="Lato Light"/>
                  <a:ea typeface="Open Sans Light" panose="020B0306030504020204" pitchFamily="34" charset="0"/>
                  <a:cs typeface="Lato Light"/>
                </a:rPr>
                <a:t>A municipality intends to redevelop a brownfield as a park.  They know better access to parks reduce health risks. They also know that cleaning up contaminated land reduces risk of exposure to hazards. They know the residents want a small park.</a:t>
              </a:r>
            </a:p>
          </p:txBody>
        </p:sp>
        <p:sp>
          <p:nvSpPr>
            <p:cNvPr id="56" name="Round Same Side Corner Rectangle 55"/>
            <p:cNvSpPr/>
            <p:nvPr/>
          </p:nvSpPr>
          <p:spPr>
            <a:xfrm rot="10800000" flipH="1">
              <a:off x="7203617" y="4178230"/>
              <a:ext cx="126953" cy="344502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a:solidFill>
                  <a:prstClr val="white"/>
                </a:solidFill>
                <a:latin typeface="Lato Light"/>
              </a:endParaRPr>
            </a:p>
          </p:txBody>
        </p:sp>
      </p:grpSp>
      <p:sp>
        <p:nvSpPr>
          <p:cNvPr id="2" name="TextBox 1"/>
          <p:cNvSpPr txBox="1"/>
          <p:nvPr/>
        </p:nvSpPr>
        <p:spPr>
          <a:xfrm>
            <a:off x="196120" y="821797"/>
            <a:ext cx="2900582" cy="2308324"/>
          </a:xfrm>
          <a:prstGeom prst="rect">
            <a:avLst/>
          </a:prstGeom>
          <a:noFill/>
        </p:spPr>
        <p:txBody>
          <a:bodyPr wrap="square" rtlCol="0">
            <a:spAutoFit/>
          </a:bodyPr>
          <a:lstStyle/>
          <a:p>
            <a:pPr algn="ctr" defTabSz="914217"/>
            <a:r>
              <a:rPr lang="en-US" sz="4800" b="1" dirty="0">
                <a:solidFill>
                  <a:prstClr val="white"/>
                </a:solidFill>
                <a:latin typeface="Lato Light"/>
              </a:rPr>
              <a:t>How is BAT Applied?</a:t>
            </a:r>
          </a:p>
        </p:txBody>
      </p:sp>
      <p:pic>
        <p:nvPicPr>
          <p:cNvPr id="3" name="Picture 2"/>
          <p:cNvPicPr>
            <a:picLocks noChangeAspect="1"/>
          </p:cNvPicPr>
          <p:nvPr/>
        </p:nvPicPr>
        <p:blipFill>
          <a:blip r:embed="rId3"/>
          <a:stretch>
            <a:fillRect/>
          </a:stretch>
        </p:blipFill>
        <p:spPr>
          <a:xfrm>
            <a:off x="3878663" y="4575710"/>
            <a:ext cx="7669895" cy="1857409"/>
          </a:xfrm>
          <a:prstGeom prst="rect">
            <a:avLst/>
          </a:prstGeom>
        </p:spPr>
      </p:pic>
      <p:sp>
        <p:nvSpPr>
          <p:cNvPr id="4" name="AutoShape 2" descr="Modern City Park Background Cartoon Clipart Vector - FriendlyStock | City  cartoon, Cartoon park, Animation background"/>
          <p:cNvSpPr>
            <a:spLocks noChangeAspect="1" noChangeArrowheads="1"/>
          </p:cNvSpPr>
          <p:nvPr/>
        </p:nvSpPr>
        <p:spPr bwMode="auto">
          <a:xfrm>
            <a:off x="79375"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914217"/>
            <a:endParaRPr lang="en-US">
              <a:solidFill>
                <a:srgbClr val="445469"/>
              </a:solidFill>
              <a:latin typeface="Lato Light"/>
            </a:endParaRPr>
          </a:p>
        </p:txBody>
      </p:sp>
      <p:pic>
        <p:nvPicPr>
          <p:cNvPr id="5" name="Picture 4"/>
          <p:cNvPicPr>
            <a:picLocks noChangeAspect="1"/>
          </p:cNvPicPr>
          <p:nvPr/>
        </p:nvPicPr>
        <p:blipFill>
          <a:blip r:embed="rId4"/>
          <a:stretch>
            <a:fillRect/>
          </a:stretch>
        </p:blipFill>
        <p:spPr>
          <a:xfrm>
            <a:off x="275806" y="3435199"/>
            <a:ext cx="2860536" cy="1393782"/>
          </a:xfrm>
          <a:prstGeom prst="rect">
            <a:avLst/>
          </a:prstGeom>
        </p:spPr>
      </p:pic>
      <p:sp>
        <p:nvSpPr>
          <p:cNvPr id="24" name="Subtitle 2">
            <a:extLst>
              <a:ext uri="{FF2B5EF4-FFF2-40B4-BE49-F238E27FC236}">
                <a16:creationId xmlns:a16="http://schemas.microsoft.com/office/drawing/2014/main" id="{50152082-B821-CC46-A382-DCCE4814908F}"/>
              </a:ext>
            </a:extLst>
          </p:cNvPr>
          <p:cNvSpPr txBox="1">
            <a:spLocks/>
          </p:cNvSpPr>
          <p:nvPr/>
        </p:nvSpPr>
        <p:spPr>
          <a:xfrm>
            <a:off x="3878662" y="541706"/>
            <a:ext cx="6670714" cy="41955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2. Reduce health risks</a:t>
            </a:r>
            <a:endParaRPr lang="en-US" sz="3000" dirty="0">
              <a:solidFill>
                <a:srgbClr val="1EA185"/>
              </a:solidFill>
              <a:latin typeface="Lato Light"/>
              <a:cs typeface="Lato Light"/>
            </a:endParaRPr>
          </a:p>
        </p:txBody>
      </p:sp>
      <p:sp>
        <p:nvSpPr>
          <p:cNvPr id="25" name="Round Same Side Corner Rectangle 24">
            <a:extLst>
              <a:ext uri="{FF2B5EF4-FFF2-40B4-BE49-F238E27FC236}">
                <a16:creationId xmlns:a16="http://schemas.microsoft.com/office/drawing/2014/main" id="{AAFFFF33-00E7-6041-B04B-4AD157CDB32D}"/>
              </a:ext>
            </a:extLst>
          </p:cNvPr>
          <p:cNvSpPr/>
          <p:nvPr/>
        </p:nvSpPr>
        <p:spPr>
          <a:xfrm rot="16200000" flipV="1">
            <a:off x="7156602" y="-2814457"/>
            <a:ext cx="763265"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spTree>
    <p:extLst>
      <p:ext uri="{BB962C8B-B14F-4D97-AF65-F5344CB8AC3E}">
        <p14:creationId xmlns:p14="http://schemas.microsoft.com/office/powerpoint/2010/main" val="11151933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500"/>
                                        <p:tgtEl>
                                          <p:spTgt spid="12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F2769-B282-F045-A34F-DCCEFFAD89E2}"/>
              </a:ext>
            </a:extLst>
          </p:cNvPr>
          <p:cNvGrpSpPr/>
          <p:nvPr/>
        </p:nvGrpSpPr>
        <p:grpSpPr>
          <a:xfrm>
            <a:off x="268885" y="436884"/>
            <a:ext cx="7319144" cy="763265"/>
            <a:chOff x="268885" y="436884"/>
            <a:chExt cx="7319144" cy="763265"/>
          </a:xfrm>
        </p:grpSpPr>
        <p:sp>
          <p:nvSpPr>
            <p:cNvPr id="20" name="Subtitle 2"/>
            <p:cNvSpPr txBox="1">
              <a:spLocks/>
            </p:cNvSpPr>
            <p:nvPr/>
          </p:nvSpPr>
          <p:spPr>
            <a:xfrm>
              <a:off x="281241" y="515108"/>
              <a:ext cx="6670714" cy="41955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2. Reduce health risks</a:t>
              </a:r>
              <a:endParaRPr lang="en-US" sz="3000" dirty="0">
                <a:solidFill>
                  <a:srgbClr val="1EA185"/>
                </a:solidFill>
                <a:latin typeface="Lato Light"/>
                <a:cs typeface="Lato Light"/>
              </a:endParaRPr>
            </a:p>
          </p:txBody>
        </p:sp>
        <p:sp>
          <p:nvSpPr>
            <p:cNvPr id="11" name="Round Same Side Corner Rectangle 10"/>
            <p:cNvSpPr/>
            <p:nvPr/>
          </p:nvSpPr>
          <p:spPr>
            <a:xfrm rot="16200000" flipV="1">
              <a:off x="3546824" y="-2841055"/>
              <a:ext cx="763265"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pic>
        <p:nvPicPr>
          <p:cNvPr id="3" name="Picture 2">
            <a:extLst>
              <a:ext uri="{FF2B5EF4-FFF2-40B4-BE49-F238E27FC236}">
                <a16:creationId xmlns:a16="http://schemas.microsoft.com/office/drawing/2014/main" id="{4209809A-B9F1-F547-A703-865302CF76A0}"/>
              </a:ext>
            </a:extLst>
          </p:cNvPr>
          <p:cNvPicPr>
            <a:picLocks noChangeAspect="1"/>
          </p:cNvPicPr>
          <p:nvPr/>
        </p:nvPicPr>
        <p:blipFill>
          <a:blip r:embed="rId3"/>
          <a:stretch>
            <a:fillRect/>
          </a:stretch>
        </p:blipFill>
        <p:spPr>
          <a:xfrm>
            <a:off x="2554895" y="1372843"/>
            <a:ext cx="7082211" cy="5391028"/>
          </a:xfrm>
          <a:prstGeom prst="rect">
            <a:avLst/>
          </a:prstGeom>
        </p:spPr>
      </p:pic>
    </p:spTree>
    <p:extLst>
      <p:ext uri="{BB962C8B-B14F-4D97-AF65-F5344CB8AC3E}">
        <p14:creationId xmlns:p14="http://schemas.microsoft.com/office/powerpoint/2010/main" val="343480375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0" name="Subtitle 2"/>
          <p:cNvSpPr txBox="1">
            <a:spLocks/>
          </p:cNvSpPr>
          <p:nvPr/>
        </p:nvSpPr>
        <p:spPr>
          <a:xfrm>
            <a:off x="268884" y="515108"/>
            <a:ext cx="6670714" cy="41955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2. Reduce health risks</a:t>
            </a:r>
            <a:endParaRPr lang="en-US" sz="3000" dirty="0">
              <a:solidFill>
                <a:srgbClr val="1EA185"/>
              </a:solidFill>
              <a:latin typeface="Lato Light"/>
              <a:cs typeface="Lato Light"/>
            </a:endParaRPr>
          </a:p>
        </p:txBody>
      </p:sp>
      <p:sp>
        <p:nvSpPr>
          <p:cNvPr id="11" name="Round Same Side Corner Rectangle 10"/>
          <p:cNvSpPr/>
          <p:nvPr/>
        </p:nvSpPr>
        <p:spPr>
          <a:xfrm rot="16200000" flipV="1">
            <a:off x="3546824" y="-2841055"/>
            <a:ext cx="763265"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nvGrpSpPr>
          <p:cNvPr id="5" name="Group 4"/>
          <p:cNvGrpSpPr/>
          <p:nvPr/>
        </p:nvGrpSpPr>
        <p:grpSpPr>
          <a:xfrm>
            <a:off x="1263106" y="2344682"/>
            <a:ext cx="6264275" cy="1143000"/>
            <a:chOff x="1637915" y="4638565"/>
            <a:chExt cx="12528550" cy="2286000"/>
          </a:xfrm>
        </p:grpSpPr>
        <p:sp>
          <p:nvSpPr>
            <p:cNvPr id="12" name="Title 13"/>
            <p:cNvSpPr txBox="1">
              <a:spLocks/>
            </p:cNvSpPr>
            <p:nvPr/>
          </p:nvSpPr>
          <p:spPr>
            <a:xfrm>
              <a:off x="1637915" y="4638565"/>
              <a:ext cx="12528550" cy="2286000"/>
            </a:xfrm>
            <a:prstGeom prst="rect">
              <a:avLst/>
            </a:prstGeom>
          </p:spPr>
          <p:txBody>
            <a:bodyPr vert="horz" lIns="91422" tIns="45711" rIns="91422" bIns="45711"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defTabSz="914217"/>
              <a:endParaRPr lang="en-US" sz="2000" i="1" dirty="0">
                <a:solidFill>
                  <a:prstClr val="white"/>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grpSp>
      <p:pic>
        <p:nvPicPr>
          <p:cNvPr id="10" name="Picture 9">
            <a:extLst>
              <a:ext uri="{FF2B5EF4-FFF2-40B4-BE49-F238E27FC236}">
                <a16:creationId xmlns:a16="http://schemas.microsoft.com/office/drawing/2014/main" id="{347B69B9-BF5F-2D4F-BF5E-6BF6DDE4EE00}"/>
              </a:ext>
            </a:extLst>
          </p:cNvPr>
          <p:cNvPicPr>
            <a:picLocks noChangeAspect="1"/>
          </p:cNvPicPr>
          <p:nvPr/>
        </p:nvPicPr>
        <p:blipFill>
          <a:blip r:embed="rId3"/>
          <a:stretch>
            <a:fillRect/>
          </a:stretch>
        </p:blipFill>
        <p:spPr>
          <a:xfrm>
            <a:off x="1211618" y="1200150"/>
            <a:ext cx="9629014" cy="5628756"/>
          </a:xfrm>
          <a:prstGeom prst="rect">
            <a:avLst/>
          </a:prstGeom>
        </p:spPr>
      </p:pic>
      <p:sp>
        <p:nvSpPr>
          <p:cNvPr id="2" name="Down Arrow 1">
            <a:extLst>
              <a:ext uri="{FF2B5EF4-FFF2-40B4-BE49-F238E27FC236}">
                <a16:creationId xmlns:a16="http://schemas.microsoft.com/office/drawing/2014/main" id="{D82CE525-1A28-B145-9B8D-2A153D3ACA07}"/>
              </a:ext>
            </a:extLst>
          </p:cNvPr>
          <p:cNvSpPr/>
          <p:nvPr/>
        </p:nvSpPr>
        <p:spPr>
          <a:xfrm rot="1973323">
            <a:off x="4599524" y="2529632"/>
            <a:ext cx="136387" cy="14491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Lato Light"/>
            </a:endParaRPr>
          </a:p>
        </p:txBody>
      </p:sp>
      <p:sp>
        <p:nvSpPr>
          <p:cNvPr id="6" name="TextBox 5">
            <a:extLst>
              <a:ext uri="{FF2B5EF4-FFF2-40B4-BE49-F238E27FC236}">
                <a16:creationId xmlns:a16="http://schemas.microsoft.com/office/drawing/2014/main" id="{32B4A8A1-0D5C-074B-B826-18A94E34423B}"/>
              </a:ext>
            </a:extLst>
          </p:cNvPr>
          <p:cNvSpPr txBox="1"/>
          <p:nvPr/>
        </p:nvSpPr>
        <p:spPr>
          <a:xfrm>
            <a:off x="8530763" y="1186126"/>
            <a:ext cx="1943930" cy="369332"/>
          </a:xfrm>
          <a:prstGeom prst="rect">
            <a:avLst/>
          </a:prstGeom>
          <a:noFill/>
        </p:spPr>
        <p:txBody>
          <a:bodyPr wrap="none" rtlCol="0">
            <a:spAutoFit/>
          </a:bodyPr>
          <a:lstStyle/>
          <a:p>
            <a:pPr defTabSz="914217"/>
            <a:r>
              <a:rPr lang="en-US" dirty="0">
                <a:solidFill>
                  <a:srgbClr val="445469"/>
                </a:solidFill>
                <a:latin typeface="Lato Light"/>
              </a:rPr>
              <a:t>Future Small Park</a:t>
            </a:r>
          </a:p>
        </p:txBody>
      </p:sp>
    </p:spTree>
    <p:extLst>
      <p:ext uri="{BB962C8B-B14F-4D97-AF65-F5344CB8AC3E}">
        <p14:creationId xmlns:p14="http://schemas.microsoft.com/office/powerpoint/2010/main" val="3244747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0" name="Subtitle 2"/>
          <p:cNvSpPr txBox="1">
            <a:spLocks/>
          </p:cNvSpPr>
          <p:nvPr/>
        </p:nvSpPr>
        <p:spPr>
          <a:xfrm>
            <a:off x="268884" y="515108"/>
            <a:ext cx="6670714" cy="41955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2. Reduce health risks</a:t>
            </a:r>
            <a:endParaRPr lang="en-US" sz="3000" dirty="0">
              <a:solidFill>
                <a:srgbClr val="1EA185"/>
              </a:solidFill>
              <a:latin typeface="Lato Light"/>
              <a:cs typeface="Lato Light"/>
            </a:endParaRPr>
          </a:p>
        </p:txBody>
      </p:sp>
      <p:sp>
        <p:nvSpPr>
          <p:cNvPr id="11" name="Round Same Side Corner Rectangle 10"/>
          <p:cNvSpPr/>
          <p:nvPr/>
        </p:nvSpPr>
        <p:spPr>
          <a:xfrm rot="16200000" flipV="1">
            <a:off x="3546824" y="-2841055"/>
            <a:ext cx="763265"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nvGrpSpPr>
          <p:cNvPr id="5" name="Group 4"/>
          <p:cNvGrpSpPr/>
          <p:nvPr/>
        </p:nvGrpSpPr>
        <p:grpSpPr>
          <a:xfrm>
            <a:off x="1263106" y="2344682"/>
            <a:ext cx="6264275" cy="1143000"/>
            <a:chOff x="1637915" y="4638565"/>
            <a:chExt cx="12528550" cy="2286000"/>
          </a:xfrm>
        </p:grpSpPr>
        <p:sp>
          <p:nvSpPr>
            <p:cNvPr id="12" name="Title 13"/>
            <p:cNvSpPr txBox="1">
              <a:spLocks/>
            </p:cNvSpPr>
            <p:nvPr/>
          </p:nvSpPr>
          <p:spPr>
            <a:xfrm>
              <a:off x="1637915" y="4638565"/>
              <a:ext cx="12528550" cy="2286000"/>
            </a:xfrm>
            <a:prstGeom prst="rect">
              <a:avLst/>
            </a:prstGeom>
          </p:spPr>
          <p:txBody>
            <a:bodyPr vert="horz" lIns="91422" tIns="45711" rIns="91422" bIns="45711"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defTabSz="914217"/>
              <a:endParaRPr lang="en-US" sz="2000" i="1" dirty="0">
                <a:solidFill>
                  <a:prstClr val="white"/>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grpSp>
      <p:pic>
        <p:nvPicPr>
          <p:cNvPr id="2" name="Picture 1"/>
          <p:cNvPicPr>
            <a:picLocks noChangeAspect="1"/>
          </p:cNvPicPr>
          <p:nvPr/>
        </p:nvPicPr>
        <p:blipFill>
          <a:blip r:embed="rId3"/>
          <a:stretch>
            <a:fillRect/>
          </a:stretch>
        </p:blipFill>
        <p:spPr>
          <a:xfrm>
            <a:off x="2672715" y="1200150"/>
            <a:ext cx="6846570" cy="5579260"/>
          </a:xfrm>
          <a:prstGeom prst="rect">
            <a:avLst/>
          </a:prstGeom>
        </p:spPr>
      </p:pic>
    </p:spTree>
    <p:extLst>
      <p:ext uri="{BB962C8B-B14F-4D97-AF65-F5344CB8AC3E}">
        <p14:creationId xmlns:p14="http://schemas.microsoft.com/office/powerpoint/2010/main" val="3207995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0" name="Subtitle 2"/>
          <p:cNvSpPr txBox="1">
            <a:spLocks/>
          </p:cNvSpPr>
          <p:nvPr/>
        </p:nvSpPr>
        <p:spPr>
          <a:xfrm>
            <a:off x="268884" y="515108"/>
            <a:ext cx="6670714" cy="41955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2. Reduce health risks</a:t>
            </a:r>
            <a:endParaRPr lang="en-US" sz="3000" dirty="0">
              <a:solidFill>
                <a:srgbClr val="1EA185"/>
              </a:solidFill>
              <a:latin typeface="Lato Light"/>
              <a:cs typeface="Lato Light"/>
            </a:endParaRPr>
          </a:p>
        </p:txBody>
      </p:sp>
      <p:sp>
        <p:nvSpPr>
          <p:cNvPr id="11" name="Round Same Side Corner Rectangle 10"/>
          <p:cNvSpPr/>
          <p:nvPr/>
        </p:nvSpPr>
        <p:spPr>
          <a:xfrm rot="16200000" flipV="1">
            <a:off x="3546824" y="-2841055"/>
            <a:ext cx="763265"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nvGrpSpPr>
          <p:cNvPr id="5" name="Group 4"/>
          <p:cNvGrpSpPr/>
          <p:nvPr/>
        </p:nvGrpSpPr>
        <p:grpSpPr>
          <a:xfrm>
            <a:off x="1263106" y="2344682"/>
            <a:ext cx="6264275" cy="1143000"/>
            <a:chOff x="1637915" y="4638565"/>
            <a:chExt cx="12528550" cy="2286000"/>
          </a:xfrm>
        </p:grpSpPr>
        <p:sp>
          <p:nvSpPr>
            <p:cNvPr id="12" name="Title 13"/>
            <p:cNvSpPr txBox="1">
              <a:spLocks/>
            </p:cNvSpPr>
            <p:nvPr/>
          </p:nvSpPr>
          <p:spPr>
            <a:xfrm>
              <a:off x="1637915" y="4638565"/>
              <a:ext cx="12528550" cy="2286000"/>
            </a:xfrm>
            <a:prstGeom prst="rect">
              <a:avLst/>
            </a:prstGeom>
          </p:spPr>
          <p:txBody>
            <a:bodyPr vert="horz" lIns="91422" tIns="45711" rIns="91422" bIns="45711"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defTabSz="914217"/>
              <a:endParaRPr lang="en-US" sz="2000" i="1" dirty="0">
                <a:solidFill>
                  <a:prstClr val="white"/>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grpSp>
      <p:pic>
        <p:nvPicPr>
          <p:cNvPr id="9" name="Picture 8">
            <a:extLst>
              <a:ext uri="{FF2B5EF4-FFF2-40B4-BE49-F238E27FC236}">
                <a16:creationId xmlns:a16="http://schemas.microsoft.com/office/drawing/2014/main" id="{9C928ACF-8AAC-A94E-87A4-2E6DBA9C2A3D}"/>
              </a:ext>
            </a:extLst>
          </p:cNvPr>
          <p:cNvPicPr>
            <a:picLocks noChangeAspect="1"/>
          </p:cNvPicPr>
          <p:nvPr/>
        </p:nvPicPr>
        <p:blipFill>
          <a:blip r:embed="rId3"/>
          <a:stretch>
            <a:fillRect/>
          </a:stretch>
        </p:blipFill>
        <p:spPr>
          <a:xfrm>
            <a:off x="2077575" y="1278373"/>
            <a:ext cx="8036851" cy="5422454"/>
          </a:xfrm>
          <a:prstGeom prst="rect">
            <a:avLst/>
          </a:prstGeom>
        </p:spPr>
      </p:pic>
      <p:sp>
        <p:nvSpPr>
          <p:cNvPr id="3" name="Frame 2">
            <a:extLst>
              <a:ext uri="{FF2B5EF4-FFF2-40B4-BE49-F238E27FC236}">
                <a16:creationId xmlns:a16="http://schemas.microsoft.com/office/drawing/2014/main" id="{368446B9-3859-D843-A4AF-1854C6B00A85}"/>
              </a:ext>
            </a:extLst>
          </p:cNvPr>
          <p:cNvSpPr/>
          <p:nvPr/>
        </p:nvSpPr>
        <p:spPr>
          <a:xfrm>
            <a:off x="8876647" y="4477871"/>
            <a:ext cx="578224" cy="443753"/>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445469"/>
              </a:solidFill>
              <a:latin typeface="Lato Light"/>
            </a:endParaRPr>
          </a:p>
        </p:txBody>
      </p:sp>
    </p:spTree>
    <p:extLst>
      <p:ext uri="{BB962C8B-B14F-4D97-AF65-F5344CB8AC3E}">
        <p14:creationId xmlns:p14="http://schemas.microsoft.com/office/powerpoint/2010/main" val="2834132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268884" y="515108"/>
            <a:ext cx="6670714" cy="41955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2. Reduce health risks</a:t>
            </a:r>
            <a:endParaRPr lang="en-US" sz="3000" dirty="0">
              <a:solidFill>
                <a:srgbClr val="1EA185"/>
              </a:solidFill>
              <a:latin typeface="Lato Light"/>
              <a:cs typeface="Lato Light"/>
            </a:endParaRPr>
          </a:p>
        </p:txBody>
      </p:sp>
      <p:sp>
        <p:nvSpPr>
          <p:cNvPr id="11" name="Round Same Side Corner Rectangle 10"/>
          <p:cNvSpPr/>
          <p:nvPr/>
        </p:nvSpPr>
        <p:spPr>
          <a:xfrm rot="16200000" flipV="1">
            <a:off x="3546824" y="-2841055"/>
            <a:ext cx="763265"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nvGrpSpPr>
          <p:cNvPr id="5" name="Group 4"/>
          <p:cNvGrpSpPr/>
          <p:nvPr/>
        </p:nvGrpSpPr>
        <p:grpSpPr>
          <a:xfrm>
            <a:off x="795145" y="2086627"/>
            <a:ext cx="6732237" cy="1401056"/>
            <a:chOff x="701992" y="4122454"/>
            <a:chExt cx="13464473" cy="2802111"/>
          </a:xfrm>
        </p:grpSpPr>
        <p:sp>
          <p:nvSpPr>
            <p:cNvPr id="12" name="Title 13"/>
            <p:cNvSpPr txBox="1">
              <a:spLocks/>
            </p:cNvSpPr>
            <p:nvPr/>
          </p:nvSpPr>
          <p:spPr>
            <a:xfrm>
              <a:off x="1637915" y="4638565"/>
              <a:ext cx="12528550" cy="2286000"/>
            </a:xfrm>
            <a:prstGeom prst="rect">
              <a:avLst/>
            </a:prstGeom>
          </p:spPr>
          <p:txBody>
            <a:bodyPr vert="horz" lIns="91422" tIns="45711" rIns="91422" bIns="45711"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defTabSz="914217"/>
              <a:endParaRPr lang="en-US" sz="2000" i="1" dirty="0">
                <a:solidFill>
                  <a:prstClr val="white"/>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sp>
          <p:nvSpPr>
            <p:cNvPr id="14" name="Freeform 71"/>
            <p:cNvSpPr>
              <a:spLocks noChangeArrowheads="1"/>
            </p:cNvSpPr>
            <p:nvPr/>
          </p:nvSpPr>
          <p:spPr bwMode="auto">
            <a:xfrm rot="11131217">
              <a:off x="701992" y="412245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grpSp>
      <p:pic>
        <p:nvPicPr>
          <p:cNvPr id="3" name="Picture 2">
            <a:extLst>
              <a:ext uri="{FF2B5EF4-FFF2-40B4-BE49-F238E27FC236}">
                <a16:creationId xmlns:a16="http://schemas.microsoft.com/office/drawing/2014/main" id="{20DA6FD9-7DC4-1044-AB88-C7C497ECA0D5}"/>
              </a:ext>
            </a:extLst>
          </p:cNvPr>
          <p:cNvPicPr>
            <a:picLocks noChangeAspect="1"/>
          </p:cNvPicPr>
          <p:nvPr/>
        </p:nvPicPr>
        <p:blipFill>
          <a:blip r:embed="rId3"/>
          <a:stretch>
            <a:fillRect/>
          </a:stretch>
        </p:blipFill>
        <p:spPr>
          <a:xfrm>
            <a:off x="78898" y="1694330"/>
            <a:ext cx="5754085" cy="3415553"/>
          </a:xfrm>
          <a:prstGeom prst="rect">
            <a:avLst/>
          </a:prstGeom>
        </p:spPr>
      </p:pic>
      <p:pic>
        <p:nvPicPr>
          <p:cNvPr id="4" name="Picture 3">
            <a:extLst>
              <a:ext uri="{FF2B5EF4-FFF2-40B4-BE49-F238E27FC236}">
                <a16:creationId xmlns:a16="http://schemas.microsoft.com/office/drawing/2014/main" id="{DA4B50C9-40DB-B346-A8B8-D3F4EE0DF41F}"/>
              </a:ext>
            </a:extLst>
          </p:cNvPr>
          <p:cNvPicPr>
            <a:picLocks noChangeAspect="1"/>
          </p:cNvPicPr>
          <p:nvPr/>
        </p:nvPicPr>
        <p:blipFill>
          <a:blip r:embed="rId4"/>
          <a:stretch>
            <a:fillRect/>
          </a:stretch>
        </p:blipFill>
        <p:spPr>
          <a:xfrm>
            <a:off x="5903870" y="1702370"/>
            <a:ext cx="5756318" cy="3895892"/>
          </a:xfrm>
          <a:prstGeom prst="rect">
            <a:avLst/>
          </a:prstGeom>
        </p:spPr>
      </p:pic>
      <p:sp>
        <p:nvSpPr>
          <p:cNvPr id="8" name="Down Arrow 7">
            <a:extLst>
              <a:ext uri="{FF2B5EF4-FFF2-40B4-BE49-F238E27FC236}">
                <a16:creationId xmlns:a16="http://schemas.microsoft.com/office/drawing/2014/main" id="{0A416307-3D6B-9745-B3E3-4BA82E78EBCD}"/>
              </a:ext>
            </a:extLst>
          </p:cNvPr>
          <p:cNvSpPr/>
          <p:nvPr/>
        </p:nvSpPr>
        <p:spPr>
          <a:xfrm rot="931369">
            <a:off x="1951411" y="2065525"/>
            <a:ext cx="174812" cy="12424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Lato Light"/>
            </a:endParaRPr>
          </a:p>
        </p:txBody>
      </p:sp>
      <p:sp>
        <p:nvSpPr>
          <p:cNvPr id="15" name="Down Arrow 14">
            <a:extLst>
              <a:ext uri="{FF2B5EF4-FFF2-40B4-BE49-F238E27FC236}">
                <a16:creationId xmlns:a16="http://schemas.microsoft.com/office/drawing/2014/main" id="{69E9B577-4D55-EC43-B418-6D248953C444}"/>
              </a:ext>
            </a:extLst>
          </p:cNvPr>
          <p:cNvSpPr/>
          <p:nvPr/>
        </p:nvSpPr>
        <p:spPr>
          <a:xfrm rot="931369">
            <a:off x="7811980" y="2136923"/>
            <a:ext cx="174812" cy="12424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Lato Light"/>
            </a:endParaRPr>
          </a:p>
        </p:txBody>
      </p:sp>
    </p:spTree>
    <p:extLst>
      <p:ext uri="{BB962C8B-B14F-4D97-AF65-F5344CB8AC3E}">
        <p14:creationId xmlns:p14="http://schemas.microsoft.com/office/powerpoint/2010/main" val="666237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B48795-82F1-A244-80E8-F0B6914E0372}"/>
              </a:ext>
            </a:extLst>
          </p:cNvPr>
          <p:cNvPicPr>
            <a:picLocks noChangeAspect="1"/>
          </p:cNvPicPr>
          <p:nvPr/>
        </p:nvPicPr>
        <p:blipFill>
          <a:blip r:embed="rId3"/>
          <a:stretch>
            <a:fillRect/>
          </a:stretch>
        </p:blipFill>
        <p:spPr>
          <a:xfrm>
            <a:off x="268884" y="1155227"/>
            <a:ext cx="11170508" cy="5702773"/>
          </a:xfrm>
          <a:prstGeom prst="rect">
            <a:avLst/>
          </a:prstGeom>
        </p:spPr>
      </p:pic>
      <p:sp>
        <p:nvSpPr>
          <p:cNvPr id="3" name="Round Same Side Corner Rectangle 2">
            <a:extLst>
              <a:ext uri="{FF2B5EF4-FFF2-40B4-BE49-F238E27FC236}">
                <a16:creationId xmlns:a16="http://schemas.microsoft.com/office/drawing/2014/main" id="{74165991-A94E-6B4C-9651-E65391B58912}"/>
              </a:ext>
            </a:extLst>
          </p:cNvPr>
          <p:cNvSpPr/>
          <p:nvPr/>
        </p:nvSpPr>
        <p:spPr>
          <a:xfrm rot="16200000" flipV="1">
            <a:off x="3546824" y="-2841055"/>
            <a:ext cx="763265"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sp>
        <p:nvSpPr>
          <p:cNvPr id="4" name="TextBox 3">
            <a:extLst>
              <a:ext uri="{FF2B5EF4-FFF2-40B4-BE49-F238E27FC236}">
                <a16:creationId xmlns:a16="http://schemas.microsoft.com/office/drawing/2014/main" id="{6CBE4FFE-A5DC-ED49-99AA-299BF5D18AE2}"/>
              </a:ext>
            </a:extLst>
          </p:cNvPr>
          <p:cNvSpPr txBox="1"/>
          <p:nvPr/>
        </p:nvSpPr>
        <p:spPr>
          <a:xfrm>
            <a:off x="531340" y="633851"/>
            <a:ext cx="4256999" cy="369332"/>
          </a:xfrm>
          <a:prstGeom prst="rect">
            <a:avLst/>
          </a:prstGeom>
          <a:noFill/>
        </p:spPr>
        <p:txBody>
          <a:bodyPr wrap="none" rtlCol="0">
            <a:spAutoFit/>
          </a:bodyPr>
          <a:lstStyle/>
          <a:p>
            <a:r>
              <a:rPr lang="en-US" dirty="0">
                <a:solidFill>
                  <a:srgbClr val="000000"/>
                </a:solidFill>
              </a:rPr>
              <a:t>HOW DO I START? What do users need?</a:t>
            </a:r>
          </a:p>
        </p:txBody>
      </p:sp>
    </p:spTree>
    <p:extLst>
      <p:ext uri="{BB962C8B-B14F-4D97-AF65-F5344CB8AC3E}">
        <p14:creationId xmlns:p14="http://schemas.microsoft.com/office/powerpoint/2010/main" val="3860484304"/>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B1A4C28-544B-A74C-98D2-B90D8B8FD77F}"/>
              </a:ext>
            </a:extLst>
          </p:cNvPr>
          <p:cNvSpPr txBox="1">
            <a:spLocks/>
          </p:cNvSpPr>
          <p:nvPr/>
        </p:nvSpPr>
        <p:spPr>
          <a:xfrm>
            <a:off x="400406" y="352879"/>
            <a:ext cx="5695594" cy="41588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Users define area of interest</a:t>
            </a:r>
          </a:p>
        </p:txBody>
      </p:sp>
      <p:pic>
        <p:nvPicPr>
          <p:cNvPr id="8" name="Picture Placeholder 5" descr="Map&#10;&#10;Description automatically generated">
            <a:extLst>
              <a:ext uri="{FF2B5EF4-FFF2-40B4-BE49-F238E27FC236}">
                <a16:creationId xmlns:a16="http://schemas.microsoft.com/office/drawing/2014/main" id="{AED4B13E-2917-E249-B120-214A4D08FA4A}"/>
              </a:ext>
            </a:extLst>
          </p:cNvPr>
          <p:cNvPicPr>
            <a:picLocks noChangeAspect="1"/>
          </p:cNvPicPr>
          <p:nvPr/>
        </p:nvPicPr>
        <p:blipFill rotWithShape="1">
          <a:blip r:embed="rId3"/>
          <a:srcRect/>
          <a:stretch/>
        </p:blipFill>
        <p:spPr>
          <a:xfrm>
            <a:off x="400406" y="860828"/>
            <a:ext cx="9571497" cy="5383968"/>
          </a:xfrm>
          <a:prstGeom prst="rect">
            <a:avLst/>
          </a:prstGeom>
        </p:spPr>
      </p:pic>
      <p:pic>
        <p:nvPicPr>
          <p:cNvPr id="6" name="Picture Placeholder 5" descr="Graphical user interface, application&#10;&#10;Description automatically generated">
            <a:extLst>
              <a:ext uri="{FF2B5EF4-FFF2-40B4-BE49-F238E27FC236}">
                <a16:creationId xmlns:a16="http://schemas.microsoft.com/office/drawing/2014/main" id="{327CDBB0-20D8-B246-850B-D1A8EE8B01FC}"/>
              </a:ext>
            </a:extLst>
          </p:cNvPr>
          <p:cNvPicPr>
            <a:picLocks noGrp="1" noChangeAspect="1"/>
          </p:cNvPicPr>
          <p:nvPr>
            <p:ph type="pic" idx="1"/>
          </p:nvPr>
        </p:nvPicPr>
        <p:blipFill>
          <a:blip r:embed="rId4"/>
          <a:srcRect l="21361" r="21361"/>
          <a:stretch>
            <a:fillRect/>
          </a:stretch>
        </p:blipFill>
        <p:spPr>
          <a:xfrm>
            <a:off x="6737428" y="2507305"/>
            <a:ext cx="5054166" cy="3990815"/>
          </a:xfrm>
        </p:spPr>
      </p:pic>
    </p:spTree>
    <p:extLst>
      <p:ext uri="{BB962C8B-B14F-4D97-AF65-F5344CB8AC3E}">
        <p14:creationId xmlns:p14="http://schemas.microsoft.com/office/powerpoint/2010/main" val="3816485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26279FA-EE5B-CE48-80E1-8BF2EEDEF960}"/>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dirty="0"/>
              <a:t>BABE Training Part 2</a:t>
            </a:r>
          </a:p>
        </p:txBody>
      </p:sp>
      <p:sp>
        <p:nvSpPr>
          <p:cNvPr id="6" name="Text Placeholder 5">
            <a:extLst>
              <a:ext uri="{FF2B5EF4-FFF2-40B4-BE49-F238E27FC236}">
                <a16:creationId xmlns:a16="http://schemas.microsoft.com/office/drawing/2014/main" id="{E4010618-D5A3-2849-A665-0BB104D0DE3C}"/>
              </a:ext>
            </a:extLst>
          </p:cNvPr>
          <p:cNvSpPr>
            <a:spLocks noGrp="1"/>
          </p:cNvSpPr>
          <p:nvPr>
            <p:ph type="body" sz="half" idx="2"/>
          </p:nvPr>
        </p:nvSpPr>
        <p:spPr>
          <a:xfrm>
            <a:off x="180428" y="2939983"/>
            <a:ext cx="4649529" cy="3143241"/>
          </a:xfrm>
        </p:spPr>
        <p:txBody>
          <a:bodyPr vert="horz" lIns="91440" tIns="45720" rIns="91440" bIns="45720" rtlCol="0">
            <a:normAutofit/>
          </a:bodyPr>
          <a:lstStyle/>
          <a:p>
            <a:r>
              <a:rPr lang="en-US" sz="2400" dirty="0"/>
              <a:t>THE BENEFITS ANALYSIS TOOL (BAT)</a:t>
            </a:r>
          </a:p>
          <a:p>
            <a:endParaRPr lang="en-US" sz="1900" dirty="0"/>
          </a:p>
          <a:p>
            <a:pPr marL="800100" lvl="1" indent="-228600">
              <a:buFont typeface="Arial" panose="020B0604020202020204" pitchFamily="34" charset="0"/>
              <a:buChar char="•"/>
            </a:pPr>
            <a:r>
              <a:rPr lang="en-US" sz="1900" dirty="0"/>
              <a:t>REVIEW of the BABE project </a:t>
            </a:r>
          </a:p>
          <a:p>
            <a:pPr marL="800100" lvl="1" indent="-228600">
              <a:buFont typeface="Arial" panose="020B0604020202020204" pitchFamily="34" charset="0"/>
              <a:buChar char="•"/>
            </a:pPr>
            <a:r>
              <a:rPr lang="en-US" sz="1900" dirty="0"/>
              <a:t>OVERVIEW of the BAT tool.</a:t>
            </a:r>
          </a:p>
          <a:p>
            <a:pPr marL="800100" lvl="1" indent="-228600">
              <a:buFont typeface="Arial" panose="020B0604020202020204" pitchFamily="34" charset="0"/>
              <a:buChar char="•"/>
            </a:pPr>
            <a:r>
              <a:rPr lang="en-US" sz="1900" dirty="0"/>
              <a:t>SCENARIOS for making the case.</a:t>
            </a:r>
          </a:p>
          <a:p>
            <a:pPr marL="800100" lvl="1" indent="-228600">
              <a:buFont typeface="Arial" panose="020B0604020202020204" pitchFamily="34" charset="0"/>
              <a:buChar char="•"/>
            </a:pPr>
            <a:r>
              <a:rPr lang="en-US" sz="1900" dirty="0"/>
              <a:t>GETTING STARTED and what users need to make full use of the tool.</a:t>
            </a:r>
          </a:p>
          <a:p>
            <a:pPr indent="-228600">
              <a:buFont typeface="Arial" panose="020B0604020202020204" pitchFamily="34" charset="0"/>
              <a:buChar char="•"/>
            </a:pPr>
            <a:endParaRPr lang="en-US" sz="1900" dirty="0"/>
          </a:p>
        </p:txBody>
      </p:sp>
      <p:pic>
        <p:nvPicPr>
          <p:cNvPr id="8" name="Picture Placeholder 7" descr="A building with many windows&#10;&#10;Description automatically generated with low confidence">
            <a:extLst>
              <a:ext uri="{FF2B5EF4-FFF2-40B4-BE49-F238E27FC236}">
                <a16:creationId xmlns:a16="http://schemas.microsoft.com/office/drawing/2014/main" id="{82F3D6C7-EC8E-9640-8032-B5511C74771A}"/>
              </a:ext>
            </a:extLst>
          </p:cNvPr>
          <p:cNvPicPr>
            <a:picLocks noGrp="1" noChangeAspect="1"/>
          </p:cNvPicPr>
          <p:nvPr>
            <p:ph type="pic" idx="1"/>
          </p:nvPr>
        </p:nvPicPr>
        <p:blipFill rotWithShape="1">
          <a:blip r:embed="rId3">
            <a:alphaModFix amt="81000"/>
          </a:blip>
          <a:srcRect l="9860" r="11601"/>
          <a:stretch/>
        </p:blipFill>
        <p:spPr>
          <a:xfrm>
            <a:off x="5010387" y="-15299"/>
            <a:ext cx="7181613" cy="685799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206021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67348" y="356283"/>
            <a:ext cx="4539401" cy="3811969"/>
          </a:xfrm>
          <a:prstGeom prst="rect">
            <a:avLst/>
          </a:prstGeom>
        </p:spPr>
      </p:pic>
      <p:pic>
        <p:nvPicPr>
          <p:cNvPr id="4" name="Picture 3"/>
          <p:cNvPicPr>
            <a:picLocks noChangeAspect="1"/>
          </p:cNvPicPr>
          <p:nvPr/>
        </p:nvPicPr>
        <p:blipFill>
          <a:blip r:embed="rId4"/>
          <a:stretch>
            <a:fillRect/>
          </a:stretch>
        </p:blipFill>
        <p:spPr>
          <a:xfrm>
            <a:off x="3103464" y="3524114"/>
            <a:ext cx="3093988" cy="3147333"/>
          </a:xfrm>
          <a:prstGeom prst="rect">
            <a:avLst/>
          </a:prstGeom>
        </p:spPr>
      </p:pic>
      <p:sp>
        <p:nvSpPr>
          <p:cNvPr id="10" name="TextBox 9"/>
          <p:cNvSpPr txBox="1"/>
          <p:nvPr/>
        </p:nvSpPr>
        <p:spPr>
          <a:xfrm>
            <a:off x="7739698" y="874306"/>
            <a:ext cx="2687146" cy="369332"/>
          </a:xfrm>
          <a:prstGeom prst="rect">
            <a:avLst/>
          </a:prstGeom>
          <a:noFill/>
        </p:spPr>
        <p:txBody>
          <a:bodyPr wrap="none" rtlCol="0">
            <a:spAutoFit/>
          </a:bodyPr>
          <a:lstStyle/>
          <a:p>
            <a:pPr defTabSz="914217"/>
            <a:r>
              <a:rPr lang="en-US" u="sng" dirty="0">
                <a:solidFill>
                  <a:srgbClr val="445469"/>
                </a:solidFill>
                <a:latin typeface="Segoe UI" panose="020B0502040204020203" pitchFamily="34" charset="0"/>
                <a:hlinkClick r:id="rId5"/>
              </a:rPr>
              <a:t>https://arcg.is/WmGSb0</a:t>
            </a:r>
            <a:r>
              <a:rPr lang="en-US" u="sng" dirty="0">
                <a:solidFill>
                  <a:srgbClr val="445469"/>
                </a:solidFill>
                <a:latin typeface="Segoe UI" panose="020B0502040204020203" pitchFamily="34" charset="0"/>
              </a:rPr>
              <a:t> </a:t>
            </a:r>
            <a:endParaRPr lang="en-US" dirty="0">
              <a:solidFill>
                <a:srgbClr val="445469"/>
              </a:solidFill>
              <a:latin typeface="Lato Light"/>
            </a:endParaRPr>
          </a:p>
        </p:txBody>
      </p:sp>
      <p:sp>
        <p:nvSpPr>
          <p:cNvPr id="11" name="TextBox 10"/>
          <p:cNvSpPr txBox="1"/>
          <p:nvPr/>
        </p:nvSpPr>
        <p:spPr>
          <a:xfrm>
            <a:off x="6666742" y="112559"/>
            <a:ext cx="4540987" cy="707886"/>
          </a:xfrm>
          <a:prstGeom prst="rect">
            <a:avLst/>
          </a:prstGeom>
          <a:noFill/>
        </p:spPr>
        <p:txBody>
          <a:bodyPr wrap="none" rtlCol="0">
            <a:spAutoFit/>
          </a:bodyPr>
          <a:lstStyle/>
          <a:p>
            <a:pPr defTabSz="914217"/>
            <a:r>
              <a:rPr lang="en-US" sz="4000" dirty="0">
                <a:solidFill>
                  <a:srgbClr val="445469"/>
                </a:solidFill>
                <a:latin typeface="Lato Light"/>
              </a:rPr>
              <a:t>Brownfields Tracker</a:t>
            </a:r>
          </a:p>
        </p:txBody>
      </p:sp>
      <p:pic>
        <p:nvPicPr>
          <p:cNvPr id="8" name="Picture Placeholder 7"/>
          <p:cNvPicPr>
            <a:picLocks noGrp="1" noChangeAspect="1"/>
          </p:cNvPicPr>
          <p:nvPr>
            <p:ph type="pic" sz="quarter" idx="13"/>
          </p:nvPr>
        </p:nvPicPr>
        <p:blipFill>
          <a:blip r:embed="rId6"/>
          <a:srcRect t="4258" b="4258"/>
          <a:stretch>
            <a:fillRect/>
          </a:stretch>
        </p:blipFill>
        <p:spPr>
          <a:xfrm>
            <a:off x="5541381" y="1474470"/>
            <a:ext cx="6282982" cy="3531870"/>
          </a:xfrm>
          <a:prstGeom prst="rect">
            <a:avLst/>
          </a:prstGeom>
        </p:spPr>
      </p:pic>
    </p:spTree>
    <p:extLst>
      <p:ext uri="{BB962C8B-B14F-4D97-AF65-F5344CB8AC3E}">
        <p14:creationId xmlns:p14="http://schemas.microsoft.com/office/powerpoint/2010/main" val="2600357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0BF1E986-9767-BD4D-A308-08BBE9C5D524}"/>
              </a:ext>
            </a:extLst>
          </p:cNvPr>
          <p:cNvPicPr>
            <a:picLocks noChangeAspect="1"/>
          </p:cNvPicPr>
          <p:nvPr/>
        </p:nvPicPr>
        <p:blipFill>
          <a:blip r:embed="rId3"/>
          <a:stretch>
            <a:fillRect/>
          </a:stretch>
        </p:blipFill>
        <p:spPr>
          <a:xfrm>
            <a:off x="0" y="958361"/>
            <a:ext cx="12192000" cy="5893475"/>
          </a:xfrm>
          <a:prstGeom prst="rect">
            <a:avLst/>
          </a:prstGeom>
        </p:spPr>
      </p:pic>
      <p:sp>
        <p:nvSpPr>
          <p:cNvPr id="7" name="TextBox 6">
            <a:extLst>
              <a:ext uri="{FF2B5EF4-FFF2-40B4-BE49-F238E27FC236}">
                <a16:creationId xmlns:a16="http://schemas.microsoft.com/office/drawing/2014/main" id="{DDA00EFA-A9D4-7548-B794-0A7AA3948539}"/>
              </a:ext>
            </a:extLst>
          </p:cNvPr>
          <p:cNvSpPr txBox="1"/>
          <p:nvPr/>
        </p:nvSpPr>
        <p:spPr>
          <a:xfrm>
            <a:off x="383059" y="247833"/>
            <a:ext cx="5903154" cy="369332"/>
          </a:xfrm>
          <a:prstGeom prst="rect">
            <a:avLst/>
          </a:prstGeom>
          <a:noFill/>
        </p:spPr>
        <p:txBody>
          <a:bodyPr wrap="none" rtlCol="0">
            <a:spAutoFit/>
          </a:bodyPr>
          <a:lstStyle/>
          <a:p>
            <a:r>
              <a:rPr lang="en-US" dirty="0"/>
              <a:t>Converting Brownfields Point Data into Parcels/Polygons</a:t>
            </a:r>
          </a:p>
        </p:txBody>
      </p:sp>
      <p:cxnSp>
        <p:nvCxnSpPr>
          <p:cNvPr id="9" name="Straight Arrow Connector 8">
            <a:extLst>
              <a:ext uri="{FF2B5EF4-FFF2-40B4-BE49-F238E27FC236}">
                <a16:creationId xmlns:a16="http://schemas.microsoft.com/office/drawing/2014/main" id="{28D8AD7F-C40D-C247-87F6-2AE53671E971}"/>
              </a:ext>
            </a:extLst>
          </p:cNvPr>
          <p:cNvCxnSpPr/>
          <p:nvPr/>
        </p:nvCxnSpPr>
        <p:spPr>
          <a:xfrm>
            <a:off x="10552670" y="617165"/>
            <a:ext cx="877330" cy="407773"/>
          </a:xfrm>
          <a:prstGeom prst="straightConnector1">
            <a:avLst/>
          </a:prstGeom>
          <a:ln w="69850">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a:extLst>
              <a:ext uri="{FF2B5EF4-FFF2-40B4-BE49-F238E27FC236}">
                <a16:creationId xmlns:a16="http://schemas.microsoft.com/office/drawing/2014/main" id="{285A1C98-C59E-354F-86D6-C3DAB0565FC9}"/>
              </a:ext>
            </a:extLst>
          </p:cNvPr>
          <p:cNvCxnSpPr/>
          <p:nvPr/>
        </p:nvCxnSpPr>
        <p:spPr>
          <a:xfrm>
            <a:off x="10991335" y="1263836"/>
            <a:ext cx="877330" cy="407773"/>
          </a:xfrm>
          <a:prstGeom prst="straightConnector1">
            <a:avLst/>
          </a:prstGeom>
          <a:ln w="6985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048486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8345DB4-8778-8440-A545-3FBB16091252}"/>
              </a:ext>
            </a:extLst>
          </p:cNvPr>
          <p:cNvSpPr>
            <a:spLocks noGrp="1"/>
          </p:cNvSpPr>
          <p:nvPr>
            <p:ph type="body" sz="half" idx="2"/>
          </p:nvPr>
        </p:nvSpPr>
        <p:spPr/>
        <p:txBody>
          <a:bodyPr/>
          <a:lstStyle/>
          <a:p>
            <a:endParaRPr lang="en-US"/>
          </a:p>
        </p:txBody>
      </p:sp>
      <p:pic>
        <p:nvPicPr>
          <p:cNvPr id="12" name="Picture 11" descr="Diagram&#10;&#10;Description automatically generated with medium confidence">
            <a:extLst>
              <a:ext uri="{FF2B5EF4-FFF2-40B4-BE49-F238E27FC236}">
                <a16:creationId xmlns:a16="http://schemas.microsoft.com/office/drawing/2014/main" id="{3703DC97-A1AF-094D-8A8E-78C8B9907176}"/>
              </a:ext>
            </a:extLst>
          </p:cNvPr>
          <p:cNvPicPr>
            <a:picLocks noChangeAspect="1"/>
          </p:cNvPicPr>
          <p:nvPr/>
        </p:nvPicPr>
        <p:blipFill>
          <a:blip r:embed="rId3"/>
          <a:stretch>
            <a:fillRect/>
          </a:stretch>
        </p:blipFill>
        <p:spPr>
          <a:xfrm>
            <a:off x="0" y="657766"/>
            <a:ext cx="12192000" cy="6200234"/>
          </a:xfrm>
          <a:prstGeom prst="rect">
            <a:avLst/>
          </a:prstGeom>
        </p:spPr>
      </p:pic>
      <p:sp>
        <p:nvSpPr>
          <p:cNvPr id="13" name="TextBox 12">
            <a:extLst>
              <a:ext uri="{FF2B5EF4-FFF2-40B4-BE49-F238E27FC236}">
                <a16:creationId xmlns:a16="http://schemas.microsoft.com/office/drawing/2014/main" id="{5FD84A1E-18E8-4249-813D-9285DE194A3C}"/>
              </a:ext>
            </a:extLst>
          </p:cNvPr>
          <p:cNvSpPr txBox="1"/>
          <p:nvPr/>
        </p:nvSpPr>
        <p:spPr>
          <a:xfrm>
            <a:off x="2805906" y="172995"/>
            <a:ext cx="7256025" cy="369332"/>
          </a:xfrm>
          <a:prstGeom prst="rect">
            <a:avLst/>
          </a:prstGeom>
          <a:noFill/>
        </p:spPr>
        <p:txBody>
          <a:bodyPr wrap="none" rtlCol="0">
            <a:spAutoFit/>
          </a:bodyPr>
          <a:lstStyle/>
          <a:p>
            <a:r>
              <a:rPr lang="en-US" dirty="0"/>
              <a:t>BAT with neighborhood, parks, food sources, and brownfields data entered.</a:t>
            </a:r>
          </a:p>
        </p:txBody>
      </p:sp>
      <p:cxnSp>
        <p:nvCxnSpPr>
          <p:cNvPr id="6" name="Straight Arrow Connector 5">
            <a:extLst>
              <a:ext uri="{FF2B5EF4-FFF2-40B4-BE49-F238E27FC236}">
                <a16:creationId xmlns:a16="http://schemas.microsoft.com/office/drawing/2014/main" id="{E1399AE4-50B1-594F-9F8F-570C3EC890F5}"/>
              </a:ext>
            </a:extLst>
          </p:cNvPr>
          <p:cNvCxnSpPr/>
          <p:nvPr/>
        </p:nvCxnSpPr>
        <p:spPr>
          <a:xfrm flipV="1">
            <a:off x="524691" y="3589638"/>
            <a:ext cx="630194" cy="103178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053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E5B67-020F-8E4E-BEFF-09B60DD3E43E}"/>
              </a:ext>
            </a:extLst>
          </p:cNvPr>
          <p:cNvSpPr>
            <a:spLocks noGrp="1"/>
          </p:cNvSpPr>
          <p:nvPr>
            <p:ph type="title"/>
          </p:nvPr>
        </p:nvSpPr>
        <p:spPr>
          <a:xfrm>
            <a:off x="774701" y="762000"/>
            <a:ext cx="2771672" cy="3230578"/>
          </a:xfrm>
        </p:spPr>
        <p:txBody>
          <a:bodyPr vert="horz" lIns="91440" tIns="45720" rIns="91440" bIns="45720" rtlCol="0" anchor="ctr">
            <a:normAutofit/>
          </a:bodyPr>
          <a:lstStyle/>
          <a:p>
            <a:endParaRPr lang="en-US" sz="3800">
              <a:solidFill>
                <a:srgbClr val="FFFFFF"/>
              </a:solidFill>
            </a:endParaRPr>
          </a:p>
        </p:txBody>
      </p:sp>
      <p:pic>
        <p:nvPicPr>
          <p:cNvPr id="3" name="Picture 2">
            <a:extLst>
              <a:ext uri="{FF2B5EF4-FFF2-40B4-BE49-F238E27FC236}">
                <a16:creationId xmlns:a16="http://schemas.microsoft.com/office/drawing/2014/main" id="{8BC85A31-CB64-FB4A-93A8-DDDF9DE00447}"/>
              </a:ext>
            </a:extLst>
          </p:cNvPr>
          <p:cNvPicPr>
            <a:picLocks noChangeAspect="1"/>
          </p:cNvPicPr>
          <p:nvPr/>
        </p:nvPicPr>
        <p:blipFill>
          <a:blip r:embed="rId3"/>
          <a:stretch>
            <a:fillRect/>
          </a:stretch>
        </p:blipFill>
        <p:spPr>
          <a:xfrm>
            <a:off x="-1628" y="0"/>
            <a:ext cx="3303965" cy="6858000"/>
          </a:xfrm>
          <a:prstGeom prst="rect">
            <a:avLst/>
          </a:prstGeom>
          <a:ln>
            <a:solidFill>
              <a:schemeClr val="tx1"/>
            </a:solidFill>
          </a:ln>
        </p:spPr>
      </p:pic>
      <p:pic>
        <p:nvPicPr>
          <p:cNvPr id="9" name="Picture 8">
            <a:extLst>
              <a:ext uri="{FF2B5EF4-FFF2-40B4-BE49-F238E27FC236}">
                <a16:creationId xmlns:a16="http://schemas.microsoft.com/office/drawing/2014/main" id="{43DBB211-8249-EC42-99B1-29EDE3BFFA56}"/>
              </a:ext>
            </a:extLst>
          </p:cNvPr>
          <p:cNvPicPr>
            <a:picLocks noChangeAspect="1"/>
          </p:cNvPicPr>
          <p:nvPr/>
        </p:nvPicPr>
        <p:blipFill rotWithShape="1">
          <a:blip r:embed="rId4"/>
          <a:srcRect b="4101"/>
          <a:stretch/>
        </p:blipFill>
        <p:spPr>
          <a:xfrm>
            <a:off x="3053102" y="0"/>
            <a:ext cx="3445230" cy="6858000"/>
          </a:xfrm>
          <a:prstGeom prst="rect">
            <a:avLst/>
          </a:prstGeom>
          <a:ln>
            <a:solidFill>
              <a:schemeClr val="tx1"/>
            </a:solidFill>
          </a:ln>
        </p:spPr>
      </p:pic>
      <p:pic>
        <p:nvPicPr>
          <p:cNvPr id="12" name="Picture 11">
            <a:extLst>
              <a:ext uri="{FF2B5EF4-FFF2-40B4-BE49-F238E27FC236}">
                <a16:creationId xmlns:a16="http://schemas.microsoft.com/office/drawing/2014/main" id="{1D89527B-F68E-E943-8BA4-D206D427396F}"/>
              </a:ext>
            </a:extLst>
          </p:cNvPr>
          <p:cNvPicPr>
            <a:picLocks noChangeAspect="1"/>
          </p:cNvPicPr>
          <p:nvPr/>
        </p:nvPicPr>
        <p:blipFill rotWithShape="1">
          <a:blip r:embed="rId5"/>
          <a:srcRect b="9633"/>
          <a:stretch/>
        </p:blipFill>
        <p:spPr>
          <a:xfrm>
            <a:off x="5910091" y="0"/>
            <a:ext cx="3303965" cy="6858000"/>
          </a:xfrm>
          <a:prstGeom prst="rect">
            <a:avLst/>
          </a:prstGeom>
          <a:ln>
            <a:solidFill>
              <a:schemeClr val="tx1"/>
            </a:solidFill>
          </a:ln>
        </p:spPr>
      </p:pic>
      <p:pic>
        <p:nvPicPr>
          <p:cNvPr id="14" name="Picture 13">
            <a:extLst>
              <a:ext uri="{FF2B5EF4-FFF2-40B4-BE49-F238E27FC236}">
                <a16:creationId xmlns:a16="http://schemas.microsoft.com/office/drawing/2014/main" id="{BB8CA1C0-3C7F-F14F-B6C0-997A3654B81D}"/>
              </a:ext>
            </a:extLst>
          </p:cNvPr>
          <p:cNvPicPr>
            <a:picLocks noChangeAspect="1"/>
          </p:cNvPicPr>
          <p:nvPr/>
        </p:nvPicPr>
        <p:blipFill rotWithShape="1">
          <a:blip r:embed="rId6"/>
          <a:srcRect r="3165" b="12493"/>
          <a:stretch/>
        </p:blipFill>
        <p:spPr>
          <a:xfrm>
            <a:off x="9020769" y="1"/>
            <a:ext cx="3303965" cy="6858000"/>
          </a:xfrm>
          <a:prstGeom prst="rect">
            <a:avLst/>
          </a:prstGeom>
          <a:ln>
            <a:solidFill>
              <a:schemeClr val="tx1"/>
            </a:solidFill>
          </a:ln>
        </p:spPr>
      </p:pic>
    </p:spTree>
    <p:extLst>
      <p:ext uri="{BB962C8B-B14F-4D97-AF65-F5344CB8AC3E}">
        <p14:creationId xmlns:p14="http://schemas.microsoft.com/office/powerpoint/2010/main" val="2779496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0A3EECD4-0A35-C94F-9601-645A688B456A}"/>
              </a:ext>
            </a:extLst>
          </p:cNvPr>
          <p:cNvPicPr>
            <a:picLocks noChangeAspect="1"/>
          </p:cNvPicPr>
          <p:nvPr/>
        </p:nvPicPr>
        <p:blipFill>
          <a:blip r:embed="rId3"/>
          <a:stretch>
            <a:fillRect/>
          </a:stretch>
        </p:blipFill>
        <p:spPr>
          <a:xfrm>
            <a:off x="0" y="1085145"/>
            <a:ext cx="12192000" cy="5873960"/>
          </a:xfrm>
          <a:prstGeom prst="rect">
            <a:avLst/>
          </a:prstGeom>
        </p:spPr>
      </p:pic>
      <p:sp>
        <p:nvSpPr>
          <p:cNvPr id="7" name="TextBox 6">
            <a:extLst>
              <a:ext uri="{FF2B5EF4-FFF2-40B4-BE49-F238E27FC236}">
                <a16:creationId xmlns:a16="http://schemas.microsoft.com/office/drawing/2014/main" id="{686C145B-2688-5A44-9D21-72EFFE13455D}"/>
              </a:ext>
            </a:extLst>
          </p:cNvPr>
          <p:cNvSpPr txBox="1"/>
          <p:nvPr/>
        </p:nvSpPr>
        <p:spPr>
          <a:xfrm>
            <a:off x="308918" y="358346"/>
            <a:ext cx="4003275" cy="369332"/>
          </a:xfrm>
          <a:prstGeom prst="rect">
            <a:avLst/>
          </a:prstGeom>
          <a:noFill/>
        </p:spPr>
        <p:txBody>
          <a:bodyPr wrap="none" rtlCol="0">
            <a:spAutoFit/>
          </a:bodyPr>
          <a:lstStyle/>
          <a:p>
            <a:r>
              <a:rPr lang="en-US" dirty="0"/>
              <a:t>RUN SITE ANALYSIS FOR GROCERY STORE</a:t>
            </a:r>
          </a:p>
        </p:txBody>
      </p:sp>
    </p:spTree>
    <p:extLst>
      <p:ext uri="{BB962C8B-B14F-4D97-AF65-F5344CB8AC3E}">
        <p14:creationId xmlns:p14="http://schemas.microsoft.com/office/powerpoint/2010/main" val="877876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D13621AE-14E9-0242-9548-10E93A907AE0}"/>
              </a:ext>
            </a:extLst>
          </p:cNvPr>
          <p:cNvPicPr>
            <a:picLocks noChangeAspect="1"/>
          </p:cNvPicPr>
          <p:nvPr/>
        </p:nvPicPr>
        <p:blipFill>
          <a:blip r:embed="rId3"/>
          <a:stretch>
            <a:fillRect/>
          </a:stretch>
        </p:blipFill>
        <p:spPr>
          <a:xfrm>
            <a:off x="0" y="1059330"/>
            <a:ext cx="12192000" cy="5900874"/>
          </a:xfrm>
          <a:prstGeom prst="rect">
            <a:avLst/>
          </a:prstGeom>
        </p:spPr>
      </p:pic>
      <p:sp>
        <p:nvSpPr>
          <p:cNvPr id="7" name="TextBox 6">
            <a:extLst>
              <a:ext uri="{FF2B5EF4-FFF2-40B4-BE49-F238E27FC236}">
                <a16:creationId xmlns:a16="http://schemas.microsoft.com/office/drawing/2014/main" id="{97AF95A4-83BC-F24E-B269-C073D8180D95}"/>
              </a:ext>
            </a:extLst>
          </p:cNvPr>
          <p:cNvSpPr txBox="1"/>
          <p:nvPr/>
        </p:nvSpPr>
        <p:spPr>
          <a:xfrm>
            <a:off x="790832" y="420130"/>
            <a:ext cx="2551661" cy="369332"/>
          </a:xfrm>
          <a:prstGeom prst="rect">
            <a:avLst/>
          </a:prstGeom>
          <a:noFill/>
        </p:spPr>
        <p:txBody>
          <a:bodyPr wrap="none" rtlCol="0">
            <a:spAutoFit/>
          </a:bodyPr>
          <a:lstStyle/>
          <a:p>
            <a:r>
              <a:rPr lang="en-US" dirty="0"/>
              <a:t>REPORT OUTPUT SCREEN</a:t>
            </a:r>
          </a:p>
        </p:txBody>
      </p:sp>
    </p:spTree>
    <p:extLst>
      <p:ext uri="{BB962C8B-B14F-4D97-AF65-F5344CB8AC3E}">
        <p14:creationId xmlns:p14="http://schemas.microsoft.com/office/powerpoint/2010/main" val="2036206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E432B9-90C9-5947-866E-C0E350C785D6}"/>
              </a:ext>
            </a:extLst>
          </p:cNvPr>
          <p:cNvSpPr>
            <a:spLocks noChangeAspect="1"/>
          </p:cNvSpPr>
          <p:nvPr/>
        </p:nvSpPr>
        <p:spPr>
          <a:xfrm>
            <a:off x="35641" y="6199"/>
            <a:ext cx="3340866" cy="6858001"/>
          </a:xfrm>
          <a:prstGeom prst="rect">
            <a:avLst/>
          </a:prstGeom>
          <a:solidFill>
            <a:schemeClr val="accent6">
              <a:alpha val="8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r>
              <a:rPr lang="en-US" sz="3000" dirty="0">
                <a:solidFill>
                  <a:prstClr val="white"/>
                </a:solidFill>
                <a:latin typeface="Lato Light"/>
              </a:rPr>
              <a:t>WHAT’s NEXT?</a:t>
            </a:r>
          </a:p>
          <a:p>
            <a:pPr algn="ctr" defTabSz="914217">
              <a:defRPr/>
            </a:pPr>
            <a:endParaRPr lang="en-US" sz="3000" dirty="0">
              <a:solidFill>
                <a:prstClr val="white"/>
              </a:solidFill>
              <a:latin typeface="Lato Light"/>
            </a:endParaRPr>
          </a:p>
          <a:p>
            <a:pPr algn="ctr" defTabSz="914217">
              <a:defRPr/>
            </a:pPr>
            <a:r>
              <a:rPr lang="en-US" sz="3000" dirty="0">
                <a:solidFill>
                  <a:prstClr val="white"/>
                </a:solidFill>
                <a:latin typeface="Lato Light"/>
              </a:rPr>
              <a:t>and</a:t>
            </a:r>
          </a:p>
          <a:p>
            <a:pPr algn="ctr" defTabSz="914217">
              <a:defRPr/>
            </a:pPr>
            <a:endParaRPr lang="en-US" sz="3000" dirty="0">
              <a:solidFill>
                <a:prstClr val="white"/>
              </a:solidFill>
              <a:latin typeface="Lato Light"/>
            </a:endParaRPr>
          </a:p>
          <a:p>
            <a:pPr algn="ctr" defTabSz="914217">
              <a:defRPr/>
            </a:pPr>
            <a:r>
              <a:rPr lang="en-US" sz="3000" dirty="0">
                <a:solidFill>
                  <a:prstClr val="white"/>
                </a:solidFill>
                <a:latin typeface="Lato Light"/>
              </a:rPr>
              <a:t>Questions</a:t>
            </a:r>
          </a:p>
        </p:txBody>
      </p:sp>
      <p:pic>
        <p:nvPicPr>
          <p:cNvPr id="6" name="Picture 5">
            <a:extLst>
              <a:ext uri="{FF2B5EF4-FFF2-40B4-BE49-F238E27FC236}">
                <a16:creationId xmlns:a16="http://schemas.microsoft.com/office/drawing/2014/main" id="{715D36AA-61A2-3B41-B415-65777918B717}"/>
              </a:ext>
            </a:extLst>
          </p:cNvPr>
          <p:cNvPicPr>
            <a:picLocks noChangeAspect="1"/>
          </p:cNvPicPr>
          <p:nvPr/>
        </p:nvPicPr>
        <p:blipFill>
          <a:blip r:embed="rId3"/>
          <a:stretch>
            <a:fillRect/>
          </a:stretch>
        </p:blipFill>
        <p:spPr>
          <a:xfrm>
            <a:off x="4111625" y="860425"/>
            <a:ext cx="3458817" cy="4477093"/>
          </a:xfrm>
          <a:prstGeom prst="rect">
            <a:avLst/>
          </a:prstGeom>
        </p:spPr>
      </p:pic>
      <p:sp>
        <p:nvSpPr>
          <p:cNvPr id="7" name="TextBox 6">
            <a:extLst>
              <a:ext uri="{FF2B5EF4-FFF2-40B4-BE49-F238E27FC236}">
                <a16:creationId xmlns:a16="http://schemas.microsoft.com/office/drawing/2014/main" id="{DD73D246-5DB3-B048-AE16-6B85818207D9}"/>
              </a:ext>
            </a:extLst>
          </p:cNvPr>
          <p:cNvSpPr txBox="1"/>
          <p:nvPr/>
        </p:nvSpPr>
        <p:spPr>
          <a:xfrm>
            <a:off x="8138214" y="833344"/>
            <a:ext cx="1399742" cy="1200329"/>
          </a:xfrm>
          <a:prstGeom prst="rect">
            <a:avLst/>
          </a:prstGeom>
          <a:noFill/>
        </p:spPr>
        <p:txBody>
          <a:bodyPr wrap="none" rtlCol="0">
            <a:spAutoFit/>
          </a:bodyPr>
          <a:lstStyle/>
          <a:p>
            <a:pPr defTabSz="914217"/>
            <a:r>
              <a:rPr lang="en-US" dirty="0">
                <a:solidFill>
                  <a:srgbClr val="445469"/>
                </a:solidFill>
                <a:latin typeface="Lato Light"/>
              </a:rPr>
              <a:t>PILOTS:</a:t>
            </a:r>
          </a:p>
          <a:p>
            <a:pPr marL="285750" indent="-285750" defTabSz="914217">
              <a:buFont typeface="Arial" panose="020B0604020202020204" pitchFamily="34" charset="0"/>
              <a:buChar char="•"/>
            </a:pPr>
            <a:r>
              <a:rPr lang="en-US" dirty="0">
                <a:solidFill>
                  <a:srgbClr val="445469"/>
                </a:solidFill>
                <a:latin typeface="Lato Light"/>
              </a:rPr>
              <a:t>Louisville</a:t>
            </a:r>
          </a:p>
          <a:p>
            <a:pPr marL="285750" indent="-285750" defTabSz="914217">
              <a:buFont typeface="Arial" panose="020B0604020202020204" pitchFamily="34" charset="0"/>
              <a:buChar char="•"/>
            </a:pPr>
            <a:r>
              <a:rPr lang="en-US" dirty="0">
                <a:solidFill>
                  <a:srgbClr val="445469"/>
                </a:solidFill>
                <a:latin typeface="Lato Light"/>
              </a:rPr>
              <a:t>St. Louis</a:t>
            </a:r>
          </a:p>
          <a:p>
            <a:pPr marL="285750" indent="-285750" defTabSz="914217">
              <a:buFont typeface="Arial" panose="020B0604020202020204" pitchFamily="34" charset="0"/>
              <a:buChar char="•"/>
            </a:pPr>
            <a:r>
              <a:rPr lang="en-US" dirty="0">
                <a:solidFill>
                  <a:srgbClr val="445469"/>
                </a:solidFill>
                <a:latin typeface="Lato Light"/>
              </a:rPr>
              <a:t>Others</a:t>
            </a:r>
          </a:p>
        </p:txBody>
      </p:sp>
      <p:sp>
        <p:nvSpPr>
          <p:cNvPr id="8" name="TextBox 7">
            <a:extLst>
              <a:ext uri="{FF2B5EF4-FFF2-40B4-BE49-F238E27FC236}">
                <a16:creationId xmlns:a16="http://schemas.microsoft.com/office/drawing/2014/main" id="{7F381B53-CB81-A94A-8460-6E76BC7300A5}"/>
              </a:ext>
            </a:extLst>
          </p:cNvPr>
          <p:cNvSpPr txBox="1"/>
          <p:nvPr/>
        </p:nvSpPr>
        <p:spPr>
          <a:xfrm>
            <a:off x="8138214" y="2442620"/>
            <a:ext cx="3831257" cy="2031325"/>
          </a:xfrm>
          <a:prstGeom prst="rect">
            <a:avLst/>
          </a:prstGeom>
          <a:noFill/>
        </p:spPr>
        <p:txBody>
          <a:bodyPr wrap="square" rtlCol="0">
            <a:spAutoFit/>
          </a:bodyPr>
          <a:lstStyle/>
          <a:p>
            <a:pPr defTabSz="914217"/>
            <a:r>
              <a:rPr lang="en-US" dirty="0">
                <a:solidFill>
                  <a:srgbClr val="445469"/>
                </a:solidFill>
                <a:latin typeface="Lato Light"/>
              </a:rPr>
              <a:t>ROLL OUT:</a:t>
            </a:r>
          </a:p>
          <a:p>
            <a:pPr marL="285750" indent="-285750" defTabSz="914217">
              <a:buFont typeface="Arial" panose="020B0604020202020204" pitchFamily="34" charset="0"/>
              <a:buChar char="•"/>
            </a:pPr>
            <a:r>
              <a:rPr lang="en-US" dirty="0">
                <a:solidFill>
                  <a:srgbClr val="445469"/>
                </a:solidFill>
                <a:latin typeface="Lato Light"/>
              </a:rPr>
              <a:t>R4</a:t>
            </a:r>
          </a:p>
          <a:p>
            <a:pPr marL="285750" indent="-285750" defTabSz="914217">
              <a:buFont typeface="Arial" panose="020B0604020202020204" pitchFamily="34" charset="0"/>
              <a:buChar char="•"/>
            </a:pPr>
            <a:r>
              <a:rPr lang="en-US" dirty="0">
                <a:solidFill>
                  <a:srgbClr val="445469"/>
                </a:solidFill>
                <a:latin typeface="Lato Light"/>
              </a:rPr>
              <a:t>KDEP</a:t>
            </a:r>
          </a:p>
          <a:p>
            <a:pPr marL="285750" indent="-285750" defTabSz="914217">
              <a:buFont typeface="Arial" panose="020B0604020202020204" pitchFamily="34" charset="0"/>
              <a:buChar char="•"/>
            </a:pPr>
            <a:r>
              <a:rPr lang="en-US" dirty="0">
                <a:solidFill>
                  <a:srgbClr val="445469"/>
                </a:solidFill>
                <a:latin typeface="Lato Light"/>
              </a:rPr>
              <a:t>EPA HQ, REGIONS, STATES, AND TRIBES</a:t>
            </a:r>
          </a:p>
          <a:p>
            <a:pPr marL="285750" indent="-285750" defTabSz="914217">
              <a:buFont typeface="Arial" panose="020B0604020202020204" pitchFamily="34" charset="0"/>
              <a:buChar char="•"/>
            </a:pPr>
            <a:r>
              <a:rPr lang="en-US" dirty="0">
                <a:solidFill>
                  <a:srgbClr val="445469"/>
                </a:solidFill>
                <a:latin typeface="Lato Light"/>
              </a:rPr>
              <a:t>TABS</a:t>
            </a:r>
          </a:p>
          <a:p>
            <a:pPr defTabSz="914217"/>
            <a:endParaRPr lang="en-US" dirty="0">
              <a:solidFill>
                <a:srgbClr val="445469"/>
              </a:solidFill>
              <a:latin typeface="Lato Light"/>
            </a:endParaRPr>
          </a:p>
        </p:txBody>
      </p:sp>
      <p:sp>
        <p:nvSpPr>
          <p:cNvPr id="9" name="TextBox 8">
            <a:extLst>
              <a:ext uri="{FF2B5EF4-FFF2-40B4-BE49-F238E27FC236}">
                <a16:creationId xmlns:a16="http://schemas.microsoft.com/office/drawing/2014/main" id="{F483D0CC-51DF-3C47-88C7-AFA0DED22FB8}"/>
              </a:ext>
            </a:extLst>
          </p:cNvPr>
          <p:cNvSpPr txBox="1"/>
          <p:nvPr/>
        </p:nvSpPr>
        <p:spPr>
          <a:xfrm>
            <a:off x="8138214" y="4460355"/>
            <a:ext cx="2870533" cy="923330"/>
          </a:xfrm>
          <a:prstGeom prst="rect">
            <a:avLst/>
          </a:prstGeom>
          <a:noFill/>
        </p:spPr>
        <p:txBody>
          <a:bodyPr wrap="square" rtlCol="0">
            <a:spAutoFit/>
          </a:bodyPr>
          <a:lstStyle/>
          <a:p>
            <a:pPr defTabSz="914217"/>
            <a:r>
              <a:rPr lang="en-US" dirty="0">
                <a:solidFill>
                  <a:srgbClr val="445469"/>
                </a:solidFill>
                <a:latin typeface="Lato Light"/>
              </a:rPr>
              <a:t>SUSTAINABILITY PLAN:</a:t>
            </a:r>
          </a:p>
          <a:p>
            <a:pPr marL="285750" indent="-285750" defTabSz="914217">
              <a:buFont typeface="Arial" panose="020B0604020202020204" pitchFamily="34" charset="0"/>
              <a:buChar char="•"/>
            </a:pPr>
            <a:r>
              <a:rPr lang="en-US" dirty="0">
                <a:solidFill>
                  <a:srgbClr val="445469"/>
                </a:solidFill>
                <a:latin typeface="Lato Light"/>
              </a:rPr>
              <a:t>Host @ UofL</a:t>
            </a:r>
          </a:p>
          <a:p>
            <a:pPr marL="285750" indent="-285750" defTabSz="914217">
              <a:buFont typeface="Arial" panose="020B0604020202020204" pitchFamily="34" charset="0"/>
              <a:buChar char="•"/>
            </a:pPr>
            <a:r>
              <a:rPr lang="en-US" dirty="0">
                <a:solidFill>
                  <a:srgbClr val="445469"/>
                </a:solidFill>
                <a:latin typeface="Lato Light"/>
              </a:rPr>
              <a:t>Iterations/Modifications</a:t>
            </a:r>
          </a:p>
        </p:txBody>
      </p:sp>
      <p:sp>
        <p:nvSpPr>
          <p:cNvPr id="2" name="TextBox 1">
            <a:extLst>
              <a:ext uri="{FF2B5EF4-FFF2-40B4-BE49-F238E27FC236}">
                <a16:creationId xmlns:a16="http://schemas.microsoft.com/office/drawing/2014/main" id="{F96BA370-ED5B-D84C-A1C1-01A8CB9C21F8}"/>
              </a:ext>
            </a:extLst>
          </p:cNvPr>
          <p:cNvSpPr txBox="1"/>
          <p:nvPr/>
        </p:nvSpPr>
        <p:spPr>
          <a:xfrm>
            <a:off x="5657850" y="5839990"/>
            <a:ext cx="4112216" cy="369332"/>
          </a:xfrm>
          <a:prstGeom prst="rect">
            <a:avLst/>
          </a:prstGeom>
          <a:noFill/>
        </p:spPr>
        <p:txBody>
          <a:bodyPr wrap="none" rtlCol="0">
            <a:spAutoFit/>
          </a:bodyPr>
          <a:lstStyle/>
          <a:p>
            <a:r>
              <a:rPr lang="en-US" dirty="0"/>
              <a:t>Contact: </a:t>
            </a:r>
            <a:r>
              <a:rPr lang="en-US" dirty="0" err="1"/>
              <a:t>lauren.heberle@Louisville.edu</a:t>
            </a:r>
            <a:endParaRPr lang="en-US" dirty="0"/>
          </a:p>
        </p:txBody>
      </p:sp>
    </p:spTree>
    <p:extLst>
      <p:ext uri="{BB962C8B-B14F-4D97-AF65-F5344CB8AC3E}">
        <p14:creationId xmlns:p14="http://schemas.microsoft.com/office/powerpoint/2010/main" val="156659229"/>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AutoShape 2" descr="blob:https://storymaps.arcgis.com/5d7aa092-15fd-4379-9701-9a009daa79d0"/>
          <p:cNvSpPr>
            <a:spLocks noGrp="1" noChangeAspect="1" noChangeArrowheads="1"/>
          </p:cNvSpPr>
          <p:nvPr>
            <p:ph type="subTitle" idx="1"/>
          </p:nvPr>
        </p:nvSpPr>
        <p:spPr bwMode="auto">
          <a:xfrm>
            <a:off x="79375" y="425669"/>
            <a:ext cx="4344035" cy="601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rtlCol="0" anchor="t" anchorCtr="0" compatLnSpc="1">
            <a:prstTxWarp prst="textNoShape">
              <a:avLst/>
            </a:prstTxWarp>
            <a:normAutofit/>
          </a:bodyPr>
          <a:lstStyle/>
          <a:p>
            <a:r>
              <a:rPr lang="en-US" sz="3200" b="1" dirty="0">
                <a:solidFill>
                  <a:srgbClr val="000000"/>
                </a:solidFill>
                <a:latin typeface="+mj-lt"/>
              </a:rPr>
              <a:t>Our Team Members</a:t>
            </a:r>
          </a:p>
        </p:txBody>
      </p:sp>
      <p:sp>
        <p:nvSpPr>
          <p:cNvPr id="7" name="AutoShape 6" descr="blob:https://storymaps.arcgis.com/5d7aa092-15fd-4379-9701-9a009daa79d0"/>
          <p:cNvSpPr>
            <a:spLocks noChangeAspect="1" noChangeArrowheads="1"/>
          </p:cNvSpPr>
          <p:nvPr/>
        </p:nvSpPr>
        <p:spPr bwMode="auto">
          <a:xfrm>
            <a:off x="79375"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914217"/>
            <a:endParaRPr lang="en-US">
              <a:solidFill>
                <a:prstClr val="white"/>
              </a:solidFill>
              <a:latin typeface="Lato Light"/>
            </a:endParaRPr>
          </a:p>
        </p:txBody>
      </p:sp>
      <p:sp>
        <p:nvSpPr>
          <p:cNvPr id="2" name="TextBox 1">
            <a:extLst>
              <a:ext uri="{FF2B5EF4-FFF2-40B4-BE49-F238E27FC236}">
                <a16:creationId xmlns:a16="http://schemas.microsoft.com/office/drawing/2014/main" id="{7BCB6ECB-82F2-7D46-B733-AAB3CFD4E0EC}"/>
              </a:ext>
            </a:extLst>
          </p:cNvPr>
          <p:cNvSpPr txBox="1"/>
          <p:nvPr/>
        </p:nvSpPr>
        <p:spPr>
          <a:xfrm>
            <a:off x="4379107" y="439858"/>
            <a:ext cx="6778969" cy="6006662"/>
          </a:xfrm>
          <a:prstGeom prst="rect">
            <a:avLst/>
          </a:prstGeom>
          <a:noFill/>
        </p:spPr>
        <p:txBody>
          <a:bodyPr wrap="square" numCol="1" spcCol="731520" rtlCol="0">
            <a:noAutofit/>
          </a:bodyPr>
          <a:lstStyle/>
          <a:p>
            <a:pPr defTabSz="914217"/>
            <a:r>
              <a:rPr lang="en-US" sz="1600" b="1" dirty="0">
                <a:solidFill>
                  <a:srgbClr val="445469">
                    <a:lumMod val="50000"/>
                  </a:srgbClr>
                </a:solidFill>
                <a:latin typeface="Lato Light"/>
              </a:rPr>
              <a:t>Dr. Lauren C. Heberle</a:t>
            </a:r>
            <a:r>
              <a:rPr lang="en-US" sz="1600" dirty="0">
                <a:solidFill>
                  <a:srgbClr val="445469">
                    <a:lumMod val="50000"/>
                  </a:srgbClr>
                </a:solidFill>
                <a:latin typeface="Lato Light"/>
              </a:rPr>
              <a:t>, Associate Professor of Sociology, Director of the Center for Environmental Policy and Management, University of Louisville</a:t>
            </a:r>
          </a:p>
          <a:p>
            <a:pPr defTabSz="914217"/>
            <a:endParaRPr lang="en-US" sz="800" dirty="0">
              <a:solidFill>
                <a:srgbClr val="445469">
                  <a:lumMod val="50000"/>
                </a:srgbClr>
              </a:solidFill>
              <a:latin typeface="Lato Light"/>
            </a:endParaRPr>
          </a:p>
          <a:p>
            <a:pPr defTabSz="914217"/>
            <a:r>
              <a:rPr lang="en-US" sz="1600" b="1" dirty="0">
                <a:solidFill>
                  <a:srgbClr val="445469">
                    <a:lumMod val="50000"/>
                  </a:srgbClr>
                </a:solidFill>
                <a:latin typeface="Lato Light"/>
              </a:rPr>
              <a:t>Dr. Peter B. Meyer</a:t>
            </a:r>
            <a:r>
              <a:rPr lang="en-US" sz="1600" dirty="0">
                <a:solidFill>
                  <a:srgbClr val="445469">
                    <a:lumMod val="50000"/>
                  </a:srgbClr>
                </a:solidFill>
                <a:latin typeface="Lato Light"/>
              </a:rPr>
              <a:t>, President and Chief Economist of The E.P. Systems Group, Inc. and Professor Emeritus of Urban Policy and Economics, University of Louisville.</a:t>
            </a:r>
          </a:p>
          <a:p>
            <a:pPr defTabSz="914217"/>
            <a:endParaRPr lang="en-US" sz="800" dirty="0">
              <a:solidFill>
                <a:srgbClr val="445469">
                  <a:lumMod val="50000"/>
                </a:srgbClr>
              </a:solidFill>
              <a:latin typeface="Lato Light"/>
            </a:endParaRPr>
          </a:p>
          <a:p>
            <a:pPr defTabSz="914217"/>
            <a:r>
              <a:rPr lang="en-US" sz="1600" b="1" dirty="0">
                <a:solidFill>
                  <a:srgbClr val="445469">
                    <a:lumMod val="50000"/>
                  </a:srgbClr>
                </a:solidFill>
                <a:latin typeface="Lato Light"/>
              </a:rPr>
              <a:t>Joseph Schilling</a:t>
            </a:r>
            <a:r>
              <a:rPr lang="en-US" sz="1600" dirty="0">
                <a:solidFill>
                  <a:srgbClr val="445469">
                    <a:lumMod val="50000"/>
                  </a:srgbClr>
                </a:solidFill>
                <a:latin typeface="Lato Light"/>
              </a:rPr>
              <a:t>, LL.M., Senior Research Associate, The Urban Institute</a:t>
            </a:r>
          </a:p>
          <a:p>
            <a:pPr defTabSz="914217"/>
            <a:endParaRPr lang="en-US" sz="800" dirty="0">
              <a:solidFill>
                <a:srgbClr val="445469">
                  <a:lumMod val="50000"/>
                </a:srgbClr>
              </a:solidFill>
              <a:latin typeface="Lato Light"/>
            </a:endParaRPr>
          </a:p>
          <a:p>
            <a:pPr defTabSz="914217"/>
            <a:r>
              <a:rPr lang="en-US" sz="1600" b="1" dirty="0">
                <a:solidFill>
                  <a:srgbClr val="445469">
                    <a:lumMod val="50000"/>
                  </a:srgbClr>
                </a:solidFill>
                <a:latin typeface="Lato Light"/>
              </a:rPr>
              <a:t>Chris Harrell</a:t>
            </a:r>
            <a:r>
              <a:rPr lang="en-US" sz="1600" dirty="0">
                <a:solidFill>
                  <a:srgbClr val="445469">
                    <a:lumMod val="50000"/>
                  </a:srgbClr>
                </a:solidFill>
                <a:latin typeface="Lato Light"/>
              </a:rPr>
              <a:t>, J.D., M.P.A., Center for Environmental Policy and Management; Founder and Director of Redevelopment for Lazarus Group LLC</a:t>
            </a:r>
          </a:p>
          <a:p>
            <a:pPr defTabSz="914217"/>
            <a:endParaRPr lang="en-US" sz="800" dirty="0">
              <a:solidFill>
                <a:srgbClr val="445469">
                  <a:lumMod val="50000"/>
                </a:srgbClr>
              </a:solidFill>
              <a:latin typeface="Lato Light"/>
            </a:endParaRPr>
          </a:p>
          <a:p>
            <a:pPr defTabSz="914217"/>
            <a:r>
              <a:rPr lang="en-US" sz="1600" b="1" dirty="0">
                <a:solidFill>
                  <a:srgbClr val="445469">
                    <a:lumMod val="50000"/>
                  </a:srgbClr>
                </a:solidFill>
                <a:latin typeface="Lato Light"/>
              </a:rPr>
              <a:t>Ryan Eckdale-Dudley</a:t>
            </a:r>
            <a:r>
              <a:rPr lang="en-US" sz="1600" dirty="0">
                <a:solidFill>
                  <a:srgbClr val="445469">
                    <a:lumMod val="50000"/>
                  </a:srgbClr>
                </a:solidFill>
                <a:latin typeface="Lato Light"/>
              </a:rPr>
              <a:t>, Director of Business Development, Symbiont</a:t>
            </a:r>
          </a:p>
          <a:p>
            <a:pPr defTabSz="914217"/>
            <a:endParaRPr lang="en-US" sz="800" dirty="0">
              <a:solidFill>
                <a:srgbClr val="445469">
                  <a:lumMod val="50000"/>
                </a:srgbClr>
              </a:solidFill>
              <a:latin typeface="Lato Light"/>
            </a:endParaRPr>
          </a:p>
          <a:p>
            <a:pPr defTabSz="914217"/>
            <a:r>
              <a:rPr lang="en-US" sz="1600" b="1" dirty="0">
                <a:solidFill>
                  <a:srgbClr val="445469">
                    <a:lumMod val="50000"/>
                  </a:srgbClr>
                </a:solidFill>
                <a:latin typeface="Lato Light"/>
              </a:rPr>
              <a:t>Danielle </a:t>
            </a:r>
            <a:r>
              <a:rPr lang="en-US" sz="1600" b="1" dirty="0" err="1">
                <a:solidFill>
                  <a:srgbClr val="445469">
                    <a:lumMod val="50000"/>
                  </a:srgbClr>
                </a:solidFill>
                <a:latin typeface="Lato Light"/>
              </a:rPr>
              <a:t>Rohret</a:t>
            </a:r>
            <a:r>
              <a:rPr lang="en-US" sz="1600" b="1" dirty="0">
                <a:solidFill>
                  <a:srgbClr val="445469">
                    <a:lumMod val="50000"/>
                  </a:srgbClr>
                </a:solidFill>
                <a:latin typeface="Lato Light"/>
              </a:rPr>
              <a:t> </a:t>
            </a:r>
            <a:r>
              <a:rPr lang="en-US" sz="1600" dirty="0">
                <a:solidFill>
                  <a:srgbClr val="445469">
                    <a:lumMod val="50000"/>
                  </a:srgbClr>
                </a:solidFill>
                <a:latin typeface="Lato Light"/>
              </a:rPr>
              <a:t>- UofL CEPM, UPA Graduate Research Assistant</a:t>
            </a:r>
          </a:p>
          <a:p>
            <a:pPr defTabSz="914217"/>
            <a:endParaRPr lang="en-US" sz="800" dirty="0">
              <a:solidFill>
                <a:srgbClr val="445469">
                  <a:lumMod val="50000"/>
                </a:srgbClr>
              </a:solidFill>
            </a:endParaRPr>
          </a:p>
          <a:p>
            <a:pPr defTabSz="914217"/>
            <a:r>
              <a:rPr lang="en-US" sz="1600" b="1" dirty="0">
                <a:solidFill>
                  <a:srgbClr val="445469">
                    <a:lumMod val="50000"/>
                  </a:srgbClr>
                </a:solidFill>
              </a:rPr>
              <a:t>Dr. Allison Smith </a:t>
            </a:r>
            <a:r>
              <a:rPr lang="en-US" sz="1600" dirty="0">
                <a:solidFill>
                  <a:srgbClr val="445469">
                    <a:lumMod val="50000"/>
                  </a:srgbClr>
                </a:solidFill>
              </a:rPr>
              <a:t>- Louisville Metro Government</a:t>
            </a:r>
          </a:p>
          <a:p>
            <a:pPr defTabSz="914217"/>
            <a:r>
              <a:rPr lang="en-US" sz="1600" b="1" dirty="0" err="1">
                <a:solidFill>
                  <a:srgbClr val="445469">
                    <a:lumMod val="50000"/>
                  </a:srgbClr>
                </a:solidFill>
              </a:rPr>
              <a:t>Em</a:t>
            </a:r>
            <a:r>
              <a:rPr lang="en-US" sz="1600" b="1" dirty="0">
                <a:solidFill>
                  <a:srgbClr val="445469">
                    <a:lumMod val="50000"/>
                  </a:srgbClr>
                </a:solidFill>
              </a:rPr>
              <a:t> </a:t>
            </a:r>
            <a:r>
              <a:rPr lang="en-US" sz="1600" b="1" dirty="0" err="1">
                <a:solidFill>
                  <a:srgbClr val="445469">
                    <a:lumMod val="50000"/>
                  </a:srgbClr>
                </a:solidFill>
              </a:rPr>
              <a:t>Nordling</a:t>
            </a:r>
            <a:r>
              <a:rPr lang="en-US" sz="1600" b="1" dirty="0">
                <a:solidFill>
                  <a:srgbClr val="445469">
                    <a:lumMod val="50000"/>
                  </a:srgbClr>
                </a:solidFill>
              </a:rPr>
              <a:t> </a:t>
            </a:r>
            <a:r>
              <a:rPr lang="en-US" sz="1600" dirty="0">
                <a:solidFill>
                  <a:srgbClr val="445469">
                    <a:lumMod val="50000"/>
                  </a:srgbClr>
                </a:solidFill>
              </a:rPr>
              <a:t>- UofL CEPM</a:t>
            </a:r>
          </a:p>
          <a:p>
            <a:pPr defTabSz="914217"/>
            <a:r>
              <a:rPr lang="en-US" sz="1600" b="1" dirty="0">
                <a:solidFill>
                  <a:srgbClr val="445469">
                    <a:lumMod val="50000"/>
                  </a:srgbClr>
                </a:solidFill>
                <a:latin typeface="Lato Light"/>
              </a:rPr>
              <a:t>Dr. Brandon T. McReynolds </a:t>
            </a:r>
            <a:r>
              <a:rPr lang="en-US" sz="1600" dirty="0">
                <a:solidFill>
                  <a:srgbClr val="445469">
                    <a:lumMod val="50000"/>
                  </a:srgbClr>
                </a:solidFill>
                <a:latin typeface="Lato Light"/>
              </a:rPr>
              <a:t>- UofL CEPM, Sociology</a:t>
            </a:r>
          </a:p>
          <a:p>
            <a:pPr defTabSz="914217"/>
            <a:r>
              <a:rPr lang="en-US" sz="1600" b="1" dirty="0">
                <a:solidFill>
                  <a:srgbClr val="445469">
                    <a:lumMod val="50000"/>
                  </a:srgbClr>
                </a:solidFill>
                <a:latin typeface="Lato Light"/>
              </a:rPr>
              <a:t>Dr. David Adam Sizemore </a:t>
            </a:r>
            <a:r>
              <a:rPr lang="en-US" sz="1600" dirty="0">
                <a:solidFill>
                  <a:srgbClr val="445469">
                    <a:lumMod val="50000"/>
                  </a:srgbClr>
                </a:solidFill>
                <a:latin typeface="Lato Light"/>
              </a:rPr>
              <a:t>- UofL CEPM, Sociology</a:t>
            </a:r>
            <a:endParaRPr lang="en-US" sz="1600" dirty="0">
              <a:solidFill>
                <a:srgbClr val="445469">
                  <a:lumMod val="50000"/>
                </a:srgbClr>
              </a:solidFill>
            </a:endParaRPr>
          </a:p>
          <a:p>
            <a:pPr defTabSz="914217"/>
            <a:r>
              <a:rPr lang="en-US" sz="1600" b="1" dirty="0">
                <a:solidFill>
                  <a:srgbClr val="445469">
                    <a:lumMod val="50000"/>
                  </a:srgbClr>
                </a:solidFill>
                <a:latin typeface="Lato Light"/>
              </a:rPr>
              <a:t>Dr. Jamar Wheeler </a:t>
            </a:r>
            <a:r>
              <a:rPr lang="en-US" sz="1600" dirty="0">
                <a:solidFill>
                  <a:srgbClr val="445469">
                    <a:lumMod val="50000"/>
                  </a:srgbClr>
                </a:solidFill>
                <a:latin typeface="Lato Light"/>
              </a:rPr>
              <a:t>– UofL CEPM, Sociology</a:t>
            </a:r>
          </a:p>
          <a:p>
            <a:pPr defTabSz="914217"/>
            <a:r>
              <a:rPr lang="en-US" sz="1600" b="1" dirty="0">
                <a:solidFill>
                  <a:srgbClr val="445469">
                    <a:lumMod val="50000"/>
                  </a:srgbClr>
                </a:solidFill>
              </a:rPr>
              <a:t>Dr. Kent Pugh </a:t>
            </a:r>
            <a:r>
              <a:rPr lang="en-US" sz="1600" dirty="0">
                <a:solidFill>
                  <a:srgbClr val="445469">
                    <a:lumMod val="50000"/>
                  </a:srgbClr>
                </a:solidFill>
              </a:rPr>
              <a:t>– UofL CEPM, Sociology</a:t>
            </a:r>
          </a:p>
          <a:p>
            <a:pPr defTabSz="914217"/>
            <a:r>
              <a:rPr lang="en-US" sz="1600" b="1" dirty="0">
                <a:solidFill>
                  <a:srgbClr val="445469">
                    <a:lumMod val="50000"/>
                  </a:srgbClr>
                </a:solidFill>
              </a:rPr>
              <a:t>Carol Norton </a:t>
            </a:r>
            <a:r>
              <a:rPr lang="en-US" sz="1600" dirty="0">
                <a:solidFill>
                  <a:srgbClr val="445469">
                    <a:lumMod val="50000"/>
                  </a:srgbClr>
                </a:solidFill>
              </a:rPr>
              <a:t>- UofL CEPM, Sociology</a:t>
            </a:r>
          </a:p>
          <a:p>
            <a:pPr defTabSz="914217"/>
            <a:r>
              <a:rPr lang="en-US" sz="1600" b="1" dirty="0">
                <a:solidFill>
                  <a:srgbClr val="445469">
                    <a:lumMod val="50000"/>
                  </a:srgbClr>
                </a:solidFill>
                <a:latin typeface="Lato Light"/>
              </a:rPr>
              <a:t>Dr. Steven Patrick Sizemore </a:t>
            </a:r>
            <a:r>
              <a:rPr lang="en-US" sz="1600" dirty="0">
                <a:solidFill>
                  <a:srgbClr val="445469">
                    <a:lumMod val="50000"/>
                  </a:srgbClr>
                </a:solidFill>
                <a:latin typeface="Lato Light"/>
              </a:rPr>
              <a:t>- UofL CEPM, UPA</a:t>
            </a:r>
          </a:p>
          <a:p>
            <a:pPr defTabSz="914217"/>
            <a:r>
              <a:rPr lang="en-US" sz="1600" b="1" dirty="0">
                <a:solidFill>
                  <a:srgbClr val="445469">
                    <a:lumMod val="50000"/>
                  </a:srgbClr>
                </a:solidFill>
              </a:rPr>
              <a:t>Jimena Pinzon </a:t>
            </a:r>
            <a:r>
              <a:rPr lang="en-US" sz="1600" dirty="0">
                <a:solidFill>
                  <a:srgbClr val="445469">
                    <a:lumMod val="50000"/>
                  </a:srgbClr>
                </a:solidFill>
              </a:rPr>
              <a:t>- Virginia Tech</a:t>
            </a:r>
          </a:p>
          <a:p>
            <a:pPr defTabSz="914217"/>
            <a:r>
              <a:rPr lang="en-US" sz="1600" b="1" dirty="0">
                <a:solidFill>
                  <a:srgbClr val="445469">
                    <a:lumMod val="50000"/>
                  </a:srgbClr>
                </a:solidFill>
                <a:latin typeface="Lato Light"/>
              </a:rPr>
              <a:t>Parker Sherwood</a:t>
            </a:r>
            <a:r>
              <a:rPr lang="en-US" sz="1600" dirty="0">
                <a:solidFill>
                  <a:srgbClr val="445469">
                    <a:lumMod val="50000"/>
                  </a:srgbClr>
                </a:solidFill>
                <a:latin typeface="Lato Light"/>
              </a:rPr>
              <a:t> - UofL Law &amp; UPA</a:t>
            </a:r>
            <a:endParaRPr lang="en-US" sz="1600" dirty="0">
              <a:solidFill>
                <a:srgbClr val="445469">
                  <a:lumMod val="50000"/>
                </a:srgbClr>
              </a:solidFill>
            </a:endParaRPr>
          </a:p>
          <a:p>
            <a:pPr defTabSz="914217"/>
            <a:endParaRPr lang="en-US" sz="1600" b="1" dirty="0">
              <a:solidFill>
                <a:srgbClr val="445469">
                  <a:lumMod val="50000"/>
                </a:srgbClr>
              </a:solidFill>
              <a:latin typeface="Lato Light"/>
            </a:endParaRPr>
          </a:p>
        </p:txBody>
      </p:sp>
      <p:pic>
        <p:nvPicPr>
          <p:cNvPr id="6" name="Picture 5">
            <a:extLst>
              <a:ext uri="{FF2B5EF4-FFF2-40B4-BE49-F238E27FC236}">
                <a16:creationId xmlns:a16="http://schemas.microsoft.com/office/drawing/2014/main" id="{735C16EB-5EDC-2547-8244-B69FC1F16D67}"/>
              </a:ext>
            </a:extLst>
          </p:cNvPr>
          <p:cNvPicPr>
            <a:picLocks noChangeAspect="1"/>
          </p:cNvPicPr>
          <p:nvPr/>
        </p:nvPicPr>
        <p:blipFill>
          <a:blip r:embed="rId3"/>
          <a:stretch>
            <a:fillRect/>
          </a:stretch>
        </p:blipFill>
        <p:spPr>
          <a:xfrm>
            <a:off x="440480" y="1213169"/>
            <a:ext cx="3095719" cy="1109880"/>
          </a:xfrm>
          <a:prstGeom prst="rect">
            <a:avLst/>
          </a:prstGeom>
        </p:spPr>
      </p:pic>
      <p:pic>
        <p:nvPicPr>
          <p:cNvPr id="10" name="Picture 9" descr="Icon&#10;&#10;Description automatically generated">
            <a:extLst>
              <a:ext uri="{FF2B5EF4-FFF2-40B4-BE49-F238E27FC236}">
                <a16:creationId xmlns:a16="http://schemas.microsoft.com/office/drawing/2014/main" id="{6447FCDF-A7A3-8F42-8E80-2ACF799AE02B}"/>
              </a:ext>
            </a:extLst>
          </p:cNvPr>
          <p:cNvPicPr>
            <a:picLocks noChangeAspect="1"/>
          </p:cNvPicPr>
          <p:nvPr/>
        </p:nvPicPr>
        <p:blipFill>
          <a:blip r:embed="rId4"/>
          <a:stretch>
            <a:fillRect/>
          </a:stretch>
        </p:blipFill>
        <p:spPr>
          <a:xfrm>
            <a:off x="440479" y="2508709"/>
            <a:ext cx="866313" cy="917273"/>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94421252-87A4-9445-830E-DE308FB77989}"/>
              </a:ext>
            </a:extLst>
          </p:cNvPr>
          <p:cNvPicPr>
            <a:picLocks noChangeAspect="1"/>
          </p:cNvPicPr>
          <p:nvPr/>
        </p:nvPicPr>
        <p:blipFill>
          <a:blip r:embed="rId5"/>
          <a:stretch>
            <a:fillRect/>
          </a:stretch>
        </p:blipFill>
        <p:spPr>
          <a:xfrm>
            <a:off x="440480" y="3556388"/>
            <a:ext cx="1506843" cy="1222217"/>
          </a:xfrm>
          <a:prstGeom prst="rect">
            <a:avLst/>
          </a:prstGeom>
        </p:spPr>
      </p:pic>
      <p:pic>
        <p:nvPicPr>
          <p:cNvPr id="14" name="Picture 13" descr="Text&#10;&#10;Description automatically generated">
            <a:extLst>
              <a:ext uri="{FF2B5EF4-FFF2-40B4-BE49-F238E27FC236}">
                <a16:creationId xmlns:a16="http://schemas.microsoft.com/office/drawing/2014/main" id="{77688338-082F-2749-8651-8AADC074574E}"/>
              </a:ext>
            </a:extLst>
          </p:cNvPr>
          <p:cNvPicPr>
            <a:picLocks noChangeAspect="1"/>
          </p:cNvPicPr>
          <p:nvPr/>
        </p:nvPicPr>
        <p:blipFill>
          <a:blip r:embed="rId6"/>
          <a:stretch>
            <a:fillRect/>
          </a:stretch>
        </p:blipFill>
        <p:spPr>
          <a:xfrm>
            <a:off x="440480" y="5587190"/>
            <a:ext cx="2286000" cy="648730"/>
          </a:xfrm>
          <a:prstGeom prst="rect">
            <a:avLst/>
          </a:prstGeom>
        </p:spPr>
      </p:pic>
      <p:pic>
        <p:nvPicPr>
          <p:cNvPr id="16" name="Picture 15">
            <a:extLst>
              <a:ext uri="{FF2B5EF4-FFF2-40B4-BE49-F238E27FC236}">
                <a16:creationId xmlns:a16="http://schemas.microsoft.com/office/drawing/2014/main" id="{01BD9B7B-3F39-144D-9EA6-8CE776102E9E}"/>
              </a:ext>
            </a:extLst>
          </p:cNvPr>
          <p:cNvPicPr>
            <a:picLocks noChangeAspect="1"/>
          </p:cNvPicPr>
          <p:nvPr/>
        </p:nvPicPr>
        <p:blipFill>
          <a:blip r:embed="rId7"/>
          <a:stretch>
            <a:fillRect/>
          </a:stretch>
        </p:blipFill>
        <p:spPr>
          <a:xfrm>
            <a:off x="440480" y="4909010"/>
            <a:ext cx="2731876" cy="417370"/>
          </a:xfrm>
          <a:prstGeom prst="rect">
            <a:avLst/>
          </a:prstGeom>
        </p:spPr>
      </p:pic>
    </p:spTree>
    <p:extLst>
      <p:ext uri="{BB962C8B-B14F-4D97-AF65-F5344CB8AC3E}">
        <p14:creationId xmlns:p14="http://schemas.microsoft.com/office/powerpoint/2010/main" val="3363039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95DD2-4EC4-EB46-A00E-13B351C25C9B}"/>
              </a:ext>
            </a:extLst>
          </p:cNvPr>
          <p:cNvSpPr>
            <a:spLocks noGrp="1"/>
          </p:cNvSpPr>
          <p:nvPr>
            <p:ph type="ctrTitle"/>
          </p:nvPr>
        </p:nvSpPr>
        <p:spPr/>
        <p:txBody>
          <a:bodyPr/>
          <a:lstStyle/>
          <a:p>
            <a:r>
              <a:rPr lang="en-US" dirty="0"/>
              <a:t>Additional Scenario</a:t>
            </a:r>
          </a:p>
        </p:txBody>
      </p:sp>
    </p:spTree>
    <p:extLst>
      <p:ext uri="{BB962C8B-B14F-4D97-AF65-F5344CB8AC3E}">
        <p14:creationId xmlns:p14="http://schemas.microsoft.com/office/powerpoint/2010/main" val="3578478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srcRect t="13565" b="13565"/>
          <a:stretch>
            <a:fillRect/>
          </a:stretch>
        </p:blipFill>
        <p:spPr>
          <a:xfrm>
            <a:off x="6390366" y="4664529"/>
            <a:ext cx="2613343" cy="1469049"/>
          </a:xfrm>
          <a:prstGeom prst="rect">
            <a:avLst/>
          </a:prstGeom>
        </p:spPr>
      </p:pic>
      <p:sp>
        <p:nvSpPr>
          <p:cNvPr id="128" name="Rectangle 127"/>
          <p:cNvSpPr>
            <a:spLocks noChangeAspect="1"/>
          </p:cNvSpPr>
          <p:nvPr/>
        </p:nvSpPr>
        <p:spPr>
          <a:xfrm>
            <a:off x="35641" y="6199"/>
            <a:ext cx="3340866" cy="6858001"/>
          </a:xfrm>
          <a:prstGeom prst="rect">
            <a:avLst/>
          </a:prstGeom>
          <a:solidFill>
            <a:schemeClr val="accent6">
              <a:alpha val="8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endParaRPr lang="en-US" dirty="0">
              <a:solidFill>
                <a:prstClr val="white"/>
              </a:solidFill>
              <a:latin typeface="Lato Light"/>
            </a:endParaRPr>
          </a:p>
        </p:txBody>
      </p:sp>
      <p:grpSp>
        <p:nvGrpSpPr>
          <p:cNvPr id="129" name="Group 128"/>
          <p:cNvGrpSpPr/>
          <p:nvPr/>
        </p:nvGrpSpPr>
        <p:grpSpPr>
          <a:xfrm>
            <a:off x="5506644" y="1458946"/>
            <a:ext cx="1206174" cy="1206488"/>
            <a:chOff x="10914389" y="3398630"/>
            <a:chExt cx="2545697" cy="2546360"/>
          </a:xfrm>
          <a:solidFill>
            <a:schemeClr val="bg1"/>
          </a:solidFill>
        </p:grpSpPr>
        <p:sp>
          <p:nvSpPr>
            <p:cNvPr id="130" name="Freeform 9"/>
            <p:cNvSpPr>
              <a:spLocks noEditPoints="1"/>
            </p:cNvSpPr>
            <p:nvPr/>
          </p:nvSpPr>
          <p:spPr bwMode="auto">
            <a:xfrm>
              <a:off x="10914389" y="3398630"/>
              <a:ext cx="2545697" cy="2546360"/>
            </a:xfrm>
            <a:custGeom>
              <a:avLst/>
              <a:gdLst>
                <a:gd name="T0" fmla="*/ 512 w 1024"/>
                <a:gd name="T1" fmla="*/ 0 h 1024"/>
                <a:gd name="T2" fmla="*/ 0 w 1024"/>
                <a:gd name="T3" fmla="*/ 512 h 1024"/>
                <a:gd name="T4" fmla="*/ 512 w 1024"/>
                <a:gd name="T5" fmla="*/ 1024 h 1024"/>
                <a:gd name="T6" fmla="*/ 1024 w 1024"/>
                <a:gd name="T7" fmla="*/ 512 h 1024"/>
                <a:gd name="T8" fmla="*/ 512 w 1024"/>
                <a:gd name="T9" fmla="*/ 0 h 1024"/>
                <a:gd name="T10" fmla="*/ 512 w 1024"/>
                <a:gd name="T11" fmla="*/ 951 h 1024"/>
                <a:gd name="T12" fmla="*/ 73 w 1024"/>
                <a:gd name="T13" fmla="*/ 512 h 1024"/>
                <a:gd name="T14" fmla="*/ 512 w 1024"/>
                <a:gd name="T15" fmla="*/ 73 h 1024"/>
                <a:gd name="T16" fmla="*/ 951 w 1024"/>
                <a:gd name="T17" fmla="*/ 512 h 1024"/>
                <a:gd name="T18" fmla="*/ 512 w 1024"/>
                <a:gd name="T19" fmla="*/ 951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4" h="1024">
                  <a:moveTo>
                    <a:pt x="512" y="0"/>
                  </a:moveTo>
                  <a:cubicBezTo>
                    <a:pt x="229" y="0"/>
                    <a:pt x="0" y="229"/>
                    <a:pt x="0" y="512"/>
                  </a:cubicBezTo>
                  <a:cubicBezTo>
                    <a:pt x="0" y="795"/>
                    <a:pt x="229" y="1024"/>
                    <a:pt x="512" y="1024"/>
                  </a:cubicBezTo>
                  <a:cubicBezTo>
                    <a:pt x="795" y="1024"/>
                    <a:pt x="1024" y="795"/>
                    <a:pt x="1024" y="512"/>
                  </a:cubicBezTo>
                  <a:cubicBezTo>
                    <a:pt x="1024" y="229"/>
                    <a:pt x="795" y="0"/>
                    <a:pt x="512" y="0"/>
                  </a:cubicBezTo>
                  <a:close/>
                  <a:moveTo>
                    <a:pt x="512" y="951"/>
                  </a:moveTo>
                  <a:cubicBezTo>
                    <a:pt x="270" y="951"/>
                    <a:pt x="73" y="754"/>
                    <a:pt x="73" y="512"/>
                  </a:cubicBezTo>
                  <a:cubicBezTo>
                    <a:pt x="73" y="270"/>
                    <a:pt x="270" y="73"/>
                    <a:pt x="512" y="73"/>
                  </a:cubicBezTo>
                  <a:cubicBezTo>
                    <a:pt x="754" y="73"/>
                    <a:pt x="951" y="270"/>
                    <a:pt x="951" y="512"/>
                  </a:cubicBezTo>
                  <a:cubicBezTo>
                    <a:pt x="951" y="754"/>
                    <a:pt x="754" y="951"/>
                    <a:pt x="512" y="9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lIns="91422" tIns="45711" rIns="91422" bIns="45711"/>
            <a:lstStyle/>
            <a:p>
              <a:pPr defTabSz="914217">
                <a:defRPr/>
              </a:pPr>
              <a:endParaRPr lang="id-ID">
                <a:solidFill>
                  <a:srgbClr val="445469"/>
                </a:solidFill>
                <a:latin typeface="Lato Light"/>
              </a:endParaRPr>
            </a:p>
          </p:txBody>
        </p:sp>
        <p:grpSp>
          <p:nvGrpSpPr>
            <p:cNvPr id="131" name="Group 130"/>
            <p:cNvGrpSpPr/>
            <p:nvPr/>
          </p:nvGrpSpPr>
          <p:grpSpPr>
            <a:xfrm>
              <a:off x="11795226" y="4278110"/>
              <a:ext cx="787195" cy="787400"/>
              <a:chOff x="6350" y="4763"/>
              <a:chExt cx="2898775" cy="2898776"/>
            </a:xfrm>
            <a:grpFill/>
          </p:grpSpPr>
          <p:sp>
            <p:nvSpPr>
              <p:cNvPr id="132" name="Freeform 131"/>
              <p:cNvSpPr>
                <a:spLocks/>
              </p:cNvSpPr>
              <p:nvPr/>
            </p:nvSpPr>
            <p:spPr bwMode="auto">
              <a:xfrm>
                <a:off x="6350" y="4763"/>
                <a:ext cx="727075" cy="723900"/>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2" y="192"/>
                      <a:pt x="193" y="182"/>
                      <a:pt x="193" y="168"/>
                    </a:cubicBezTo>
                    <a:cubicBezTo>
                      <a:pt x="193" y="24"/>
                      <a:pt x="193" y="24"/>
                      <a:pt x="193" y="24"/>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33" name="Freeform 132"/>
              <p:cNvSpPr>
                <a:spLocks/>
              </p:cNvSpPr>
              <p:nvPr/>
            </p:nvSpPr>
            <p:spPr bwMode="auto">
              <a:xfrm>
                <a:off x="6350" y="1093788"/>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2" y="192"/>
                      <a:pt x="193" y="181"/>
                      <a:pt x="193" y="168"/>
                    </a:cubicBezTo>
                    <a:cubicBezTo>
                      <a:pt x="193" y="24"/>
                      <a:pt x="193" y="24"/>
                      <a:pt x="193" y="24"/>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3" name="Freeform 162"/>
              <p:cNvSpPr>
                <a:spLocks/>
              </p:cNvSpPr>
              <p:nvPr/>
            </p:nvSpPr>
            <p:spPr bwMode="auto">
              <a:xfrm>
                <a:off x="6350" y="2178051"/>
                <a:ext cx="727075" cy="725488"/>
              </a:xfrm>
              <a:custGeom>
                <a:avLst/>
                <a:gdLst>
                  <a:gd name="T0" fmla="*/ 168 w 193"/>
                  <a:gd name="T1" fmla="*/ 0 h 193"/>
                  <a:gd name="T2" fmla="*/ 24 w 193"/>
                  <a:gd name="T3" fmla="*/ 0 h 193"/>
                  <a:gd name="T4" fmla="*/ 0 w 193"/>
                  <a:gd name="T5" fmla="*/ 25 h 193"/>
                  <a:gd name="T6" fmla="*/ 0 w 193"/>
                  <a:gd name="T7" fmla="*/ 169 h 193"/>
                  <a:gd name="T8" fmla="*/ 24 w 193"/>
                  <a:gd name="T9" fmla="*/ 193 h 193"/>
                  <a:gd name="T10" fmla="*/ 168 w 193"/>
                  <a:gd name="T11" fmla="*/ 193 h 193"/>
                  <a:gd name="T12" fmla="*/ 193 w 193"/>
                  <a:gd name="T13" fmla="*/ 169 h 193"/>
                  <a:gd name="T14" fmla="*/ 193 w 193"/>
                  <a:gd name="T15" fmla="*/ 25 h 193"/>
                  <a:gd name="T16" fmla="*/ 168 w 193"/>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2" y="193"/>
                      <a:pt x="193" y="182"/>
                      <a:pt x="193" y="169"/>
                    </a:cubicBezTo>
                    <a:cubicBezTo>
                      <a:pt x="193" y="25"/>
                      <a:pt x="193" y="25"/>
                      <a:pt x="193" y="25"/>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4" name="Freeform 8"/>
              <p:cNvSpPr>
                <a:spLocks/>
              </p:cNvSpPr>
              <p:nvPr/>
            </p:nvSpPr>
            <p:spPr bwMode="auto">
              <a:xfrm>
                <a:off x="1095375" y="4763"/>
                <a:ext cx="1809750" cy="723900"/>
              </a:xfrm>
              <a:custGeom>
                <a:avLst/>
                <a:gdLst>
                  <a:gd name="T0" fmla="*/ 457 w 481"/>
                  <a:gd name="T1" fmla="*/ 0 h 192"/>
                  <a:gd name="T2" fmla="*/ 24 w 481"/>
                  <a:gd name="T3" fmla="*/ 0 h 192"/>
                  <a:gd name="T4" fmla="*/ 0 w 481"/>
                  <a:gd name="T5" fmla="*/ 24 h 192"/>
                  <a:gd name="T6" fmla="*/ 0 w 481"/>
                  <a:gd name="T7" fmla="*/ 168 h 192"/>
                  <a:gd name="T8" fmla="*/ 24 w 481"/>
                  <a:gd name="T9" fmla="*/ 192 h 192"/>
                  <a:gd name="T10" fmla="*/ 457 w 481"/>
                  <a:gd name="T11" fmla="*/ 192 h 192"/>
                  <a:gd name="T12" fmla="*/ 481 w 481"/>
                  <a:gd name="T13" fmla="*/ 168 h 192"/>
                  <a:gd name="T14" fmla="*/ 481 w 481"/>
                  <a:gd name="T15" fmla="*/ 24 h 192"/>
                  <a:gd name="T16" fmla="*/ 457 w 481"/>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192">
                    <a:moveTo>
                      <a:pt x="457" y="0"/>
                    </a:moveTo>
                    <a:cubicBezTo>
                      <a:pt x="24" y="0"/>
                      <a:pt x="24" y="0"/>
                      <a:pt x="24" y="0"/>
                    </a:cubicBezTo>
                    <a:cubicBezTo>
                      <a:pt x="11" y="0"/>
                      <a:pt x="0" y="11"/>
                      <a:pt x="0" y="24"/>
                    </a:cubicBezTo>
                    <a:cubicBezTo>
                      <a:pt x="0" y="168"/>
                      <a:pt x="0" y="168"/>
                      <a:pt x="0" y="168"/>
                    </a:cubicBezTo>
                    <a:cubicBezTo>
                      <a:pt x="0" y="182"/>
                      <a:pt x="11" y="192"/>
                      <a:pt x="24" y="192"/>
                    </a:cubicBezTo>
                    <a:cubicBezTo>
                      <a:pt x="457" y="192"/>
                      <a:pt x="457" y="192"/>
                      <a:pt x="457" y="192"/>
                    </a:cubicBezTo>
                    <a:cubicBezTo>
                      <a:pt x="470" y="192"/>
                      <a:pt x="481" y="182"/>
                      <a:pt x="481" y="168"/>
                    </a:cubicBezTo>
                    <a:cubicBezTo>
                      <a:pt x="481" y="24"/>
                      <a:pt x="481" y="24"/>
                      <a:pt x="481" y="24"/>
                    </a:cubicBezTo>
                    <a:cubicBezTo>
                      <a:pt x="481" y="11"/>
                      <a:pt x="470" y="0"/>
                      <a:pt x="4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5" name="Freeform 9"/>
              <p:cNvSpPr>
                <a:spLocks/>
              </p:cNvSpPr>
              <p:nvPr/>
            </p:nvSpPr>
            <p:spPr bwMode="auto">
              <a:xfrm>
                <a:off x="1095375" y="1093788"/>
                <a:ext cx="1809750" cy="722313"/>
              </a:xfrm>
              <a:custGeom>
                <a:avLst/>
                <a:gdLst>
                  <a:gd name="T0" fmla="*/ 457 w 481"/>
                  <a:gd name="T1" fmla="*/ 0 h 192"/>
                  <a:gd name="T2" fmla="*/ 24 w 481"/>
                  <a:gd name="T3" fmla="*/ 0 h 192"/>
                  <a:gd name="T4" fmla="*/ 0 w 481"/>
                  <a:gd name="T5" fmla="*/ 24 h 192"/>
                  <a:gd name="T6" fmla="*/ 0 w 481"/>
                  <a:gd name="T7" fmla="*/ 168 h 192"/>
                  <a:gd name="T8" fmla="*/ 24 w 481"/>
                  <a:gd name="T9" fmla="*/ 192 h 192"/>
                  <a:gd name="T10" fmla="*/ 457 w 481"/>
                  <a:gd name="T11" fmla="*/ 192 h 192"/>
                  <a:gd name="T12" fmla="*/ 481 w 481"/>
                  <a:gd name="T13" fmla="*/ 168 h 192"/>
                  <a:gd name="T14" fmla="*/ 481 w 481"/>
                  <a:gd name="T15" fmla="*/ 24 h 192"/>
                  <a:gd name="T16" fmla="*/ 457 w 481"/>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192">
                    <a:moveTo>
                      <a:pt x="457" y="0"/>
                    </a:moveTo>
                    <a:cubicBezTo>
                      <a:pt x="24" y="0"/>
                      <a:pt x="24" y="0"/>
                      <a:pt x="24" y="0"/>
                    </a:cubicBezTo>
                    <a:cubicBezTo>
                      <a:pt x="11" y="0"/>
                      <a:pt x="0" y="11"/>
                      <a:pt x="0" y="24"/>
                    </a:cubicBezTo>
                    <a:cubicBezTo>
                      <a:pt x="0" y="168"/>
                      <a:pt x="0" y="168"/>
                      <a:pt x="0" y="168"/>
                    </a:cubicBezTo>
                    <a:cubicBezTo>
                      <a:pt x="0" y="181"/>
                      <a:pt x="11" y="192"/>
                      <a:pt x="24" y="192"/>
                    </a:cubicBezTo>
                    <a:cubicBezTo>
                      <a:pt x="457" y="192"/>
                      <a:pt x="457" y="192"/>
                      <a:pt x="457" y="192"/>
                    </a:cubicBezTo>
                    <a:cubicBezTo>
                      <a:pt x="470" y="192"/>
                      <a:pt x="481" y="181"/>
                      <a:pt x="481" y="168"/>
                    </a:cubicBezTo>
                    <a:cubicBezTo>
                      <a:pt x="481" y="24"/>
                      <a:pt x="481" y="24"/>
                      <a:pt x="481" y="24"/>
                    </a:cubicBezTo>
                    <a:cubicBezTo>
                      <a:pt x="481" y="11"/>
                      <a:pt x="470" y="0"/>
                      <a:pt x="4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6" name="Freeform 10"/>
              <p:cNvSpPr>
                <a:spLocks/>
              </p:cNvSpPr>
              <p:nvPr/>
            </p:nvSpPr>
            <p:spPr bwMode="auto">
              <a:xfrm>
                <a:off x="1095375" y="2178051"/>
                <a:ext cx="1809750" cy="725488"/>
              </a:xfrm>
              <a:custGeom>
                <a:avLst/>
                <a:gdLst>
                  <a:gd name="T0" fmla="*/ 457 w 481"/>
                  <a:gd name="T1" fmla="*/ 0 h 193"/>
                  <a:gd name="T2" fmla="*/ 24 w 481"/>
                  <a:gd name="T3" fmla="*/ 0 h 193"/>
                  <a:gd name="T4" fmla="*/ 0 w 481"/>
                  <a:gd name="T5" fmla="*/ 25 h 193"/>
                  <a:gd name="T6" fmla="*/ 0 w 481"/>
                  <a:gd name="T7" fmla="*/ 169 h 193"/>
                  <a:gd name="T8" fmla="*/ 24 w 481"/>
                  <a:gd name="T9" fmla="*/ 193 h 193"/>
                  <a:gd name="T10" fmla="*/ 457 w 481"/>
                  <a:gd name="T11" fmla="*/ 193 h 193"/>
                  <a:gd name="T12" fmla="*/ 481 w 481"/>
                  <a:gd name="T13" fmla="*/ 169 h 193"/>
                  <a:gd name="T14" fmla="*/ 481 w 481"/>
                  <a:gd name="T15" fmla="*/ 25 h 193"/>
                  <a:gd name="T16" fmla="*/ 457 w 481"/>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193">
                    <a:moveTo>
                      <a:pt x="457" y="0"/>
                    </a:moveTo>
                    <a:cubicBezTo>
                      <a:pt x="24" y="0"/>
                      <a:pt x="24" y="0"/>
                      <a:pt x="24" y="0"/>
                    </a:cubicBezTo>
                    <a:cubicBezTo>
                      <a:pt x="11" y="0"/>
                      <a:pt x="0" y="11"/>
                      <a:pt x="0" y="25"/>
                    </a:cubicBezTo>
                    <a:cubicBezTo>
                      <a:pt x="0" y="169"/>
                      <a:pt x="0" y="169"/>
                      <a:pt x="0" y="169"/>
                    </a:cubicBezTo>
                    <a:cubicBezTo>
                      <a:pt x="0" y="182"/>
                      <a:pt x="11" y="193"/>
                      <a:pt x="24" y="193"/>
                    </a:cubicBezTo>
                    <a:cubicBezTo>
                      <a:pt x="457" y="193"/>
                      <a:pt x="457" y="193"/>
                      <a:pt x="457" y="193"/>
                    </a:cubicBezTo>
                    <a:cubicBezTo>
                      <a:pt x="470" y="193"/>
                      <a:pt x="481" y="182"/>
                      <a:pt x="481" y="169"/>
                    </a:cubicBezTo>
                    <a:cubicBezTo>
                      <a:pt x="481" y="25"/>
                      <a:pt x="481" y="25"/>
                      <a:pt x="481" y="25"/>
                    </a:cubicBezTo>
                    <a:cubicBezTo>
                      <a:pt x="481" y="11"/>
                      <a:pt x="470" y="0"/>
                      <a:pt x="4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grpSp>
      </p:grpSp>
      <p:grpSp>
        <p:nvGrpSpPr>
          <p:cNvPr id="62" name="Group 61"/>
          <p:cNvGrpSpPr/>
          <p:nvPr/>
        </p:nvGrpSpPr>
        <p:grpSpPr>
          <a:xfrm>
            <a:off x="3569974" y="300890"/>
            <a:ext cx="7899756" cy="1681235"/>
            <a:chOff x="5035925" y="483017"/>
            <a:chExt cx="15799512" cy="2543496"/>
          </a:xfrm>
        </p:grpSpPr>
        <p:sp>
          <p:nvSpPr>
            <p:cNvPr id="64" name="TextBox 63"/>
            <p:cNvSpPr txBox="1"/>
            <p:nvPr/>
          </p:nvSpPr>
          <p:spPr>
            <a:xfrm>
              <a:off x="5035925" y="1576924"/>
              <a:ext cx="15799512" cy="768272"/>
            </a:xfrm>
            <a:prstGeom prst="rect">
              <a:avLst/>
            </a:prstGeom>
            <a:noFill/>
          </p:spPr>
          <p:txBody>
            <a:bodyPr wrap="square" lIns="45711" tIns="22856" rIns="45711" bIns="22856" rtlCol="0">
              <a:spAutoFit/>
            </a:bodyPr>
            <a:lstStyle/>
            <a:p>
              <a:pPr algn="ctr" defTabSz="914217"/>
              <a:r>
                <a:rPr lang="en-US" sz="3000" b="1" dirty="0">
                  <a:solidFill>
                    <a:srgbClr val="445469">
                      <a:lumMod val="50000"/>
                    </a:srgbClr>
                  </a:solidFill>
                  <a:latin typeface="Lato Regular"/>
                  <a:cs typeface="Lato Regular"/>
                </a:rPr>
                <a:t>Public Revenue and Displacement</a:t>
              </a:r>
              <a:endParaRPr lang="id-ID" sz="4400" b="1" dirty="0">
                <a:solidFill>
                  <a:prstClr val="white"/>
                </a:solidFill>
                <a:latin typeface="Lato Regular"/>
                <a:cs typeface="Lato Regular"/>
              </a:endParaRPr>
            </a:p>
          </p:txBody>
        </p:sp>
        <p:sp>
          <p:nvSpPr>
            <p:cNvPr id="78" name="Rectangle 77"/>
            <p:cNvSpPr/>
            <p:nvPr/>
          </p:nvSpPr>
          <p:spPr>
            <a:xfrm flipV="1">
              <a:off x="11414757" y="2970098"/>
              <a:ext cx="3060342" cy="5641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45670" tIns="22836" rIns="45670" bIns="22836" rtlCol="0" anchor="ctr"/>
            <a:lstStyle/>
            <a:p>
              <a:pPr algn="ctr" defTabSz="914217"/>
              <a:endParaRPr lang="en-US" dirty="0">
                <a:solidFill>
                  <a:srgbClr val="9BBB5C"/>
                </a:solidFill>
                <a:latin typeface="Open Sans Light"/>
              </a:endParaRPr>
            </a:p>
          </p:txBody>
        </p:sp>
        <p:sp>
          <p:nvSpPr>
            <p:cNvPr id="79" name="Subtitle 2"/>
            <p:cNvSpPr txBox="1">
              <a:spLocks/>
            </p:cNvSpPr>
            <p:nvPr/>
          </p:nvSpPr>
          <p:spPr>
            <a:xfrm>
              <a:off x="7851003" y="483017"/>
              <a:ext cx="12839570" cy="55899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endParaRPr lang="en-US" sz="1550" dirty="0">
                <a:solidFill>
                  <a:srgbClr val="445469">
                    <a:lumMod val="50000"/>
                  </a:srgbClr>
                </a:solidFill>
                <a:latin typeface="Lato Light"/>
                <a:cs typeface="Lato Light"/>
              </a:endParaRPr>
            </a:p>
          </p:txBody>
        </p:sp>
      </p:grpSp>
      <p:grpSp>
        <p:nvGrpSpPr>
          <p:cNvPr id="53" name="Group 52"/>
          <p:cNvGrpSpPr/>
          <p:nvPr/>
        </p:nvGrpSpPr>
        <p:grpSpPr>
          <a:xfrm>
            <a:off x="3857947" y="2155357"/>
            <a:ext cx="6739089" cy="1901098"/>
            <a:chOff x="7203617" y="4132644"/>
            <a:chExt cx="13355143" cy="3490610"/>
          </a:xfrm>
        </p:grpSpPr>
        <p:sp>
          <p:nvSpPr>
            <p:cNvPr id="54" name="TextBox 53"/>
            <p:cNvSpPr txBox="1"/>
            <p:nvPr/>
          </p:nvSpPr>
          <p:spPr>
            <a:xfrm>
              <a:off x="7330569" y="4132644"/>
              <a:ext cx="13228191" cy="3311506"/>
            </a:xfrm>
            <a:prstGeom prst="rect">
              <a:avLst/>
            </a:prstGeom>
            <a:noFill/>
          </p:spPr>
          <p:txBody>
            <a:bodyPr wrap="square" lIns="109710" tIns="54855" rIns="109710" bIns="54855" rtlCol="0">
              <a:spAutoFit/>
            </a:bodyPr>
            <a:lstStyle/>
            <a:p>
              <a:pPr defTabSz="914217"/>
              <a:r>
                <a:rPr lang="en-US" sz="2200" dirty="0">
                  <a:solidFill>
                    <a:srgbClr val="445469">
                      <a:lumMod val="50000"/>
                    </a:srgbClr>
                  </a:solidFill>
                  <a:latin typeface="Lato Light"/>
                  <a:ea typeface="Open Sans Light" panose="020B0306030504020204" pitchFamily="34" charset="0"/>
                  <a:cs typeface="Lato Light"/>
                </a:rPr>
                <a:t>A Community Housing Development Organization uses the tool to demonstrate to the municipality how redeveloping a brownfield site for housing can increase public revenues keeping risk of displacement in mind.</a:t>
              </a:r>
            </a:p>
          </p:txBody>
        </p:sp>
        <p:sp>
          <p:nvSpPr>
            <p:cNvPr id="56" name="Round Same Side Corner Rectangle 55"/>
            <p:cNvSpPr/>
            <p:nvPr/>
          </p:nvSpPr>
          <p:spPr>
            <a:xfrm rot="10800000" flipH="1">
              <a:off x="7203617" y="4178230"/>
              <a:ext cx="126953" cy="344502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a:solidFill>
                  <a:prstClr val="white"/>
                </a:solidFill>
                <a:latin typeface="Lato Light"/>
              </a:endParaRPr>
            </a:p>
          </p:txBody>
        </p:sp>
      </p:grpSp>
      <p:sp>
        <p:nvSpPr>
          <p:cNvPr id="2" name="TextBox 1"/>
          <p:cNvSpPr txBox="1"/>
          <p:nvPr/>
        </p:nvSpPr>
        <p:spPr>
          <a:xfrm>
            <a:off x="229108" y="724125"/>
            <a:ext cx="2900582" cy="2308324"/>
          </a:xfrm>
          <a:prstGeom prst="rect">
            <a:avLst/>
          </a:prstGeom>
          <a:noFill/>
        </p:spPr>
        <p:txBody>
          <a:bodyPr wrap="square" rtlCol="0">
            <a:spAutoFit/>
          </a:bodyPr>
          <a:lstStyle/>
          <a:p>
            <a:pPr algn="ctr" defTabSz="914217"/>
            <a:r>
              <a:rPr lang="en-US" sz="4800" b="1" dirty="0">
                <a:solidFill>
                  <a:prstClr val="white"/>
                </a:solidFill>
                <a:latin typeface="Lato Light"/>
              </a:rPr>
              <a:t>How is BAT Applied?</a:t>
            </a:r>
          </a:p>
        </p:txBody>
      </p:sp>
      <p:pic>
        <p:nvPicPr>
          <p:cNvPr id="3" name="Picture 2"/>
          <p:cNvPicPr>
            <a:picLocks noChangeAspect="1"/>
          </p:cNvPicPr>
          <p:nvPr/>
        </p:nvPicPr>
        <p:blipFill>
          <a:blip r:embed="rId4"/>
          <a:stretch>
            <a:fillRect/>
          </a:stretch>
        </p:blipFill>
        <p:spPr>
          <a:xfrm>
            <a:off x="697795" y="2440789"/>
            <a:ext cx="2159145" cy="2588411"/>
          </a:xfrm>
          <a:prstGeom prst="rect">
            <a:avLst/>
          </a:prstGeom>
        </p:spPr>
      </p:pic>
    </p:spTree>
    <p:extLst>
      <p:ext uri="{BB962C8B-B14F-4D97-AF65-F5344CB8AC3E}">
        <p14:creationId xmlns:p14="http://schemas.microsoft.com/office/powerpoint/2010/main" val="126729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500"/>
                                        <p:tgtEl>
                                          <p:spTgt spid="12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5694"/>
          <a:stretch/>
        </p:blipFill>
        <p:spPr>
          <a:xfrm>
            <a:off x="6227936" y="5165729"/>
            <a:ext cx="3002336" cy="1083815"/>
          </a:xfrm>
          <a:prstGeom prst="rect">
            <a:avLst/>
          </a:prstGeom>
        </p:spPr>
      </p:pic>
      <p:sp>
        <p:nvSpPr>
          <p:cNvPr id="5" name="Rectangle 4"/>
          <p:cNvSpPr/>
          <p:nvPr/>
        </p:nvSpPr>
        <p:spPr>
          <a:xfrm>
            <a:off x="4762" y="-5083"/>
            <a:ext cx="12185651" cy="4964409"/>
          </a:xfrm>
          <a:prstGeom prst="rect">
            <a:avLst/>
          </a:prstGeom>
          <a:solidFill>
            <a:srgbClr val="19232E"/>
          </a:solidFill>
          <a:ln>
            <a:noFill/>
          </a:ln>
          <a:effectLst/>
        </p:spPr>
        <p:style>
          <a:lnRef idx="1">
            <a:schemeClr val="accent1"/>
          </a:lnRef>
          <a:fillRef idx="3">
            <a:schemeClr val="accent1"/>
          </a:fillRef>
          <a:effectRef idx="2">
            <a:schemeClr val="accent1"/>
          </a:effectRef>
          <a:fontRef idx="minor">
            <a:schemeClr val="lt1"/>
          </a:fontRef>
        </p:style>
        <p:txBody>
          <a:bodyPr lIns="121894" tIns="60947" rIns="121894" bIns="60947" rtlCol="0" anchor="ctr"/>
          <a:lstStyle/>
          <a:p>
            <a:pPr algn="r" defTabSz="914217"/>
            <a:endParaRPr lang="es-ES" dirty="0">
              <a:solidFill>
                <a:prstClr val="white"/>
              </a:solidFill>
              <a:latin typeface="Lato Light"/>
            </a:endParaRPr>
          </a:p>
          <a:p>
            <a:pPr algn="r" defTabSz="914217"/>
            <a:r>
              <a:rPr lang="es-ES" dirty="0">
                <a:solidFill>
                  <a:prstClr val="white"/>
                </a:solidFill>
                <a:latin typeface="Lato Light"/>
              </a:rPr>
              <a:t>   </a:t>
            </a:r>
          </a:p>
          <a:p>
            <a:pPr algn="r" defTabSz="914217"/>
            <a:endParaRPr lang="es-ES" sz="1400" dirty="0">
              <a:solidFill>
                <a:srgbClr val="445469"/>
              </a:solidFill>
              <a:latin typeface="Segoe UI" panose="020B0502040204020203" pitchFamily="34" charset="0"/>
              <a:hlinkClick r:id="" action="ppaction://noaction"/>
            </a:endParaRPr>
          </a:p>
          <a:p>
            <a:pPr algn="r" defTabSz="914217"/>
            <a:endParaRPr lang="es-ES" sz="1400" dirty="0">
              <a:solidFill>
                <a:srgbClr val="445469"/>
              </a:solidFill>
              <a:latin typeface="Segoe UI" panose="020B0502040204020203" pitchFamily="34" charset="0"/>
              <a:hlinkClick r:id="" action="ppaction://noaction"/>
            </a:endParaRPr>
          </a:p>
          <a:p>
            <a:pPr algn="r" defTabSz="914217"/>
            <a:endParaRPr lang="es-ES" sz="1400" dirty="0">
              <a:solidFill>
                <a:srgbClr val="445469"/>
              </a:solidFill>
              <a:latin typeface="Segoe UI" panose="020B0502040204020203" pitchFamily="34" charset="0"/>
              <a:hlinkClick r:id="" action="ppaction://noaction"/>
            </a:endParaRPr>
          </a:p>
          <a:p>
            <a:pPr algn="r" defTabSz="914217"/>
            <a:endParaRPr lang="es-ES" sz="1400" dirty="0">
              <a:solidFill>
                <a:srgbClr val="445469"/>
              </a:solidFill>
              <a:latin typeface="Segoe UI" panose="020B0502040204020203" pitchFamily="34" charset="0"/>
              <a:hlinkClick r:id="" action="ppaction://noaction"/>
            </a:endParaRPr>
          </a:p>
          <a:p>
            <a:pPr algn="r" defTabSz="914217"/>
            <a:endParaRPr lang="es-ES" sz="1400" dirty="0">
              <a:solidFill>
                <a:srgbClr val="445469"/>
              </a:solidFill>
              <a:latin typeface="Segoe UI" panose="020B0502040204020203" pitchFamily="34" charset="0"/>
              <a:hlinkClick r:id="" action="ppaction://noaction"/>
            </a:endParaRPr>
          </a:p>
          <a:p>
            <a:pPr algn="r" defTabSz="914217"/>
            <a:endParaRPr lang="es-ES" sz="1400" dirty="0">
              <a:solidFill>
                <a:srgbClr val="445469"/>
              </a:solidFill>
              <a:latin typeface="Segoe UI" panose="020B0502040204020203" pitchFamily="34" charset="0"/>
              <a:hlinkClick r:id="" action="ppaction://noaction"/>
            </a:endParaRPr>
          </a:p>
          <a:p>
            <a:pPr algn="r" defTabSz="914217"/>
            <a:endParaRPr lang="es-ES" sz="1400" dirty="0">
              <a:solidFill>
                <a:srgbClr val="445469"/>
              </a:solidFill>
              <a:latin typeface="Segoe UI" panose="020B0502040204020203" pitchFamily="34" charset="0"/>
              <a:hlinkClick r:id="" action="ppaction://noaction"/>
            </a:endParaRPr>
          </a:p>
          <a:p>
            <a:pPr algn="r" defTabSz="914217"/>
            <a:endParaRPr lang="es-ES" sz="1400" dirty="0">
              <a:solidFill>
                <a:srgbClr val="445469"/>
              </a:solidFill>
              <a:latin typeface="Segoe UI" panose="020B0502040204020203" pitchFamily="34" charset="0"/>
              <a:hlinkClick r:id="" action="ppaction://noaction"/>
            </a:endParaRPr>
          </a:p>
          <a:p>
            <a:pPr algn="r" defTabSz="914217"/>
            <a:endParaRPr lang="es-ES" sz="1400" dirty="0">
              <a:solidFill>
                <a:srgbClr val="445469"/>
              </a:solidFill>
              <a:latin typeface="Segoe UI" panose="020B0502040204020203" pitchFamily="34" charset="0"/>
              <a:hlinkClick r:id="" action="ppaction://noaction"/>
            </a:endParaRPr>
          </a:p>
          <a:p>
            <a:pPr algn="r" defTabSz="914217"/>
            <a:endParaRPr lang="es-ES" sz="1400" u="sng" dirty="0">
              <a:solidFill>
                <a:srgbClr val="445469"/>
              </a:solidFill>
              <a:latin typeface="Segoe UI" panose="020B0502040204020203" pitchFamily="34" charset="0"/>
              <a:hlinkClick r:id="rId4" tooltip="https://brownfieldbenefits.com/index.html?projectid=14407"/>
            </a:endParaRPr>
          </a:p>
          <a:p>
            <a:pPr algn="r" defTabSz="914217"/>
            <a:endParaRPr lang="es-ES" sz="1400" dirty="0">
              <a:solidFill>
                <a:srgbClr val="445469"/>
              </a:solidFill>
              <a:latin typeface="Segoe UI" panose="020B0502040204020203" pitchFamily="34" charset="0"/>
              <a:hlinkClick r:id="" action="ppaction://noaction"/>
            </a:endParaRPr>
          </a:p>
          <a:p>
            <a:pPr algn="r" defTabSz="914217"/>
            <a:endParaRPr lang="es-ES" sz="1400" dirty="0">
              <a:solidFill>
                <a:srgbClr val="445469"/>
              </a:solidFill>
              <a:latin typeface="Segoe UI" panose="020B0502040204020203" pitchFamily="34" charset="0"/>
              <a:hlinkClick r:id="" action="ppaction://noaction"/>
            </a:endParaRPr>
          </a:p>
          <a:p>
            <a:pPr marL="3656869" lvl="8" defTabSz="914217"/>
            <a:endParaRPr lang="es-ES" sz="1400" u="sng" dirty="0">
              <a:solidFill>
                <a:srgbClr val="445469"/>
              </a:solidFill>
              <a:latin typeface="Segoe UI" panose="020B0502040204020203" pitchFamily="34" charset="0"/>
              <a:hlinkClick r:id="rId4" tooltip="https://brownfieldbenefits.com/index.html?projectid=14407"/>
            </a:endParaRPr>
          </a:p>
          <a:p>
            <a:pPr marL="3656869" lvl="8" defTabSz="914217"/>
            <a:endParaRPr lang="es-ES" sz="1400" dirty="0">
              <a:solidFill>
                <a:srgbClr val="445469"/>
              </a:solidFill>
              <a:latin typeface="Segoe UI" panose="020B0502040204020203" pitchFamily="34" charset="0"/>
            </a:endParaRPr>
          </a:p>
          <a:p>
            <a:pPr marL="3656869" lvl="8" defTabSz="914217"/>
            <a:r>
              <a:rPr lang="es-ES" sz="1400" dirty="0">
                <a:solidFill>
                  <a:srgbClr val="445469"/>
                </a:solidFill>
                <a:latin typeface="Segoe UI" panose="020B0502040204020203" pitchFamily="34" charset="0"/>
              </a:rPr>
              <a:t>           </a:t>
            </a:r>
            <a:r>
              <a:rPr lang="es-ES" sz="1400" dirty="0">
                <a:solidFill>
                  <a:prstClr val="white"/>
                </a:solidFill>
                <a:latin typeface="Segoe UI" panose="020B0502040204020203" pitchFamily="34" charset="0"/>
              </a:rPr>
              <a:t>National Site: </a:t>
            </a:r>
            <a:r>
              <a:rPr lang="es-ES" sz="1400" dirty="0">
                <a:solidFill>
                  <a:srgbClr val="445469"/>
                </a:solidFill>
                <a:latin typeface="Segoe UI" panose="020B0502040204020203" pitchFamily="34" charset="0"/>
              </a:rPr>
              <a:t>  </a:t>
            </a:r>
            <a:r>
              <a:rPr lang="es-ES" sz="1400" u="sng" dirty="0">
                <a:solidFill>
                  <a:srgbClr val="445469"/>
                </a:solidFill>
                <a:latin typeface="Segoe UI" panose="020B0502040204020203" pitchFamily="34" charset="0"/>
                <a:hlinkClick r:id="rId4" tooltip="https://brownfieldbenefits.com/index.html?projectid=14407"/>
              </a:rPr>
              <a:t>https://brownfieldbenefits.com/index.html?</a:t>
            </a:r>
            <a:endParaRPr lang="es-ES" sz="1400" u="sng" dirty="0">
              <a:solidFill>
                <a:srgbClr val="445469"/>
              </a:solidFill>
              <a:latin typeface="Segoe UI" panose="020B0502040204020203" pitchFamily="34" charset="0"/>
            </a:endParaRPr>
          </a:p>
          <a:p>
            <a:pPr marL="3656869" lvl="8" defTabSz="914217"/>
            <a:r>
              <a:rPr lang="es-ES" sz="1400" dirty="0">
                <a:solidFill>
                  <a:srgbClr val="445469"/>
                </a:solidFill>
                <a:latin typeface="Segoe UI" panose="020B0502040204020203" pitchFamily="34" charset="0"/>
              </a:rPr>
              <a:t>           </a:t>
            </a:r>
            <a:r>
              <a:rPr lang="es-ES" sz="1400" dirty="0">
                <a:solidFill>
                  <a:prstClr val="white"/>
                </a:solidFill>
                <a:latin typeface="Segoe UI" panose="020B0502040204020203" pitchFamily="34" charset="0"/>
              </a:rPr>
              <a:t>Russell Demo:  </a:t>
            </a:r>
            <a:r>
              <a:rPr lang="en-US" sz="1400" dirty="0">
                <a:solidFill>
                  <a:prstClr val="white"/>
                </a:solidFill>
                <a:latin typeface="Lato Light"/>
              </a:rPr>
              <a:t> </a:t>
            </a:r>
            <a:r>
              <a:rPr lang="en-US" sz="1400" u="sng" dirty="0">
                <a:solidFill>
                  <a:srgbClr val="445469"/>
                </a:solidFill>
                <a:latin typeface="Segoe UI" panose="020B0502040204020203" pitchFamily="34" charset="0"/>
                <a:hlinkClick r:id="rId5" action="ppaction://hlinksldjump"/>
              </a:rPr>
              <a:t>http://bit.ly/3a1xjge</a:t>
            </a:r>
            <a:endParaRPr lang="es-ES" sz="1400" u="sng" dirty="0">
              <a:solidFill>
                <a:srgbClr val="445469"/>
              </a:solidFill>
              <a:latin typeface="Segoe UI" panose="020B0502040204020203" pitchFamily="34" charset="0"/>
            </a:endParaRPr>
          </a:p>
        </p:txBody>
      </p:sp>
      <p:grpSp>
        <p:nvGrpSpPr>
          <p:cNvPr id="24" name="Group 23"/>
          <p:cNvGrpSpPr/>
          <p:nvPr/>
        </p:nvGrpSpPr>
        <p:grpSpPr>
          <a:xfrm>
            <a:off x="3785950" y="3377031"/>
            <a:ext cx="7232064" cy="752727"/>
            <a:chOff x="2362200" y="2755039"/>
            <a:chExt cx="5426874" cy="502952"/>
          </a:xfrm>
        </p:grpSpPr>
        <p:sp>
          <p:nvSpPr>
            <p:cNvPr id="13" name="Content Placeholder 2"/>
            <p:cNvSpPr txBox="1">
              <a:spLocks/>
            </p:cNvSpPr>
            <p:nvPr/>
          </p:nvSpPr>
          <p:spPr>
            <a:xfrm>
              <a:off x="2599826" y="2978318"/>
              <a:ext cx="5189248" cy="279673"/>
            </a:xfrm>
            <a:prstGeom prst="rect">
              <a:avLst/>
            </a:prstGeom>
          </p:spPr>
          <p:txBody>
            <a:bodyPr vert="horz" wrap="square" lIns="45708" tIns="22854" rIns="45708" bIns="22854"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en-US" sz="1100" dirty="0">
                  <a:solidFill>
                    <a:prstClr val="white"/>
                  </a:solidFill>
                  <a:latin typeface="Lato Light"/>
                  <a:cs typeface="Lato Light"/>
                </a:rPr>
                <a:t>Analyze a variety of existing national data in conjunction with project specific local data</a:t>
              </a:r>
            </a:p>
            <a:p>
              <a:pPr marL="0" indent="0" defTabSz="457200">
                <a:buNone/>
              </a:pPr>
              <a:endParaRPr lang="en-US" sz="1100" dirty="0">
                <a:solidFill>
                  <a:prstClr val="white"/>
                </a:solidFill>
                <a:latin typeface="Lato Light"/>
                <a:cs typeface="Lato Light"/>
              </a:endParaRPr>
            </a:p>
          </p:txBody>
        </p:sp>
        <p:sp>
          <p:nvSpPr>
            <p:cNvPr id="14" name="Title 13"/>
            <p:cNvSpPr txBox="1">
              <a:spLocks/>
            </p:cNvSpPr>
            <p:nvPr/>
          </p:nvSpPr>
          <p:spPr>
            <a:xfrm>
              <a:off x="2586431" y="2755039"/>
              <a:ext cx="3839172" cy="251911"/>
            </a:xfrm>
            <a:prstGeom prst="rect">
              <a:avLst/>
            </a:prstGeom>
          </p:spPr>
          <p:txBody>
            <a:bodyPr vert="horz" lIns="45708" tIns="22854" rIns="45708" bIns="22854"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defTabSz="457200"/>
              <a:r>
                <a:rPr lang="en-US" sz="2150" dirty="0">
                  <a:solidFill>
                    <a:prstClr val="white"/>
                  </a:solidFill>
                  <a:latin typeface="Lato Regular"/>
                  <a:cs typeface="Lato Regular"/>
                </a:rPr>
                <a:t>Benefits Analysis Tool (desktop app)</a:t>
              </a:r>
            </a:p>
          </p:txBody>
        </p:sp>
        <p:grpSp>
          <p:nvGrpSpPr>
            <p:cNvPr id="15" name="Group 14"/>
            <p:cNvGrpSpPr/>
            <p:nvPr/>
          </p:nvGrpSpPr>
          <p:grpSpPr>
            <a:xfrm>
              <a:off x="2362200" y="2780546"/>
              <a:ext cx="237626" cy="237626"/>
              <a:chOff x="2609260" y="2989019"/>
              <a:chExt cx="475253" cy="475253"/>
            </a:xfrm>
          </p:grpSpPr>
          <p:sp>
            <p:nvSpPr>
              <p:cNvPr id="16" name="Oval 15"/>
              <p:cNvSpPr/>
              <p:nvPr/>
            </p:nvSpPr>
            <p:spPr>
              <a:xfrm>
                <a:off x="2609260" y="2989019"/>
                <a:ext cx="475253" cy="4752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900" dirty="0">
                  <a:solidFill>
                    <a:prstClr val="white"/>
                  </a:solidFill>
                  <a:latin typeface="Lato Light"/>
                </a:endParaRPr>
              </a:p>
            </p:txBody>
          </p:sp>
          <p:sp>
            <p:nvSpPr>
              <p:cNvPr id="17" name="Freeform 16"/>
              <p:cNvSpPr>
                <a:spLocks/>
              </p:cNvSpPr>
              <p:nvPr/>
            </p:nvSpPr>
            <p:spPr bwMode="auto">
              <a:xfrm>
                <a:off x="2752030" y="3120652"/>
                <a:ext cx="189738" cy="19677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45708" tIns="22854" rIns="45708" bIns="22854" numCol="1" anchor="t" anchorCtr="0" compatLnSpc="1">
                <a:prstTxWarp prst="textNoShape">
                  <a:avLst/>
                </a:prstTxWarp>
              </a:bodyPr>
              <a:lstStyle/>
              <a:p>
                <a:pPr defTabSz="914217"/>
                <a:endParaRPr lang="en-US" sz="900" dirty="0">
                  <a:solidFill>
                    <a:srgbClr val="445469"/>
                  </a:solidFill>
                  <a:latin typeface="Lato Light"/>
                </a:endParaRPr>
              </a:p>
            </p:txBody>
          </p:sp>
        </p:grpSp>
      </p:grpSp>
      <p:grpSp>
        <p:nvGrpSpPr>
          <p:cNvPr id="25" name="Group 24"/>
          <p:cNvGrpSpPr/>
          <p:nvPr/>
        </p:nvGrpSpPr>
        <p:grpSpPr>
          <a:xfrm>
            <a:off x="3785951" y="2304977"/>
            <a:ext cx="7232063" cy="519653"/>
            <a:chOff x="2362200" y="1802993"/>
            <a:chExt cx="5426873" cy="389840"/>
          </a:xfrm>
        </p:grpSpPr>
        <p:sp>
          <p:nvSpPr>
            <p:cNvPr id="11" name="Content Placeholder 2"/>
            <p:cNvSpPr txBox="1">
              <a:spLocks/>
            </p:cNvSpPr>
            <p:nvPr/>
          </p:nvSpPr>
          <p:spPr>
            <a:xfrm>
              <a:off x="2599826" y="2031218"/>
              <a:ext cx="5189247" cy="161615"/>
            </a:xfrm>
            <a:prstGeom prst="rect">
              <a:avLst/>
            </a:prstGeom>
          </p:spPr>
          <p:txBody>
            <a:bodyPr vert="horz" wrap="square" lIns="45708" tIns="22854" rIns="45708" bIns="22854"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pPr>
              <a:r>
                <a:rPr lang="en-US" sz="1100" dirty="0">
                  <a:solidFill>
                    <a:prstClr val="white"/>
                  </a:solidFill>
                  <a:latin typeface="Lato Light"/>
                  <a:cs typeface="Lato Light"/>
                </a:rPr>
                <a:t>Easy to use to create a baseline brownfields inventory  of  “hyperlocal” data </a:t>
              </a:r>
            </a:p>
          </p:txBody>
        </p:sp>
        <p:sp>
          <p:nvSpPr>
            <p:cNvPr id="12" name="Title 13"/>
            <p:cNvSpPr txBox="1">
              <a:spLocks/>
            </p:cNvSpPr>
            <p:nvPr/>
          </p:nvSpPr>
          <p:spPr>
            <a:xfrm>
              <a:off x="2586431" y="1802993"/>
              <a:ext cx="3839172" cy="282833"/>
            </a:xfrm>
            <a:prstGeom prst="rect">
              <a:avLst/>
            </a:prstGeom>
          </p:spPr>
          <p:txBody>
            <a:bodyPr vert="horz" lIns="45708" tIns="22854" rIns="45708" bIns="22854"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defTabSz="457200"/>
              <a:r>
                <a:rPr lang="en-US" sz="2150" dirty="0">
                  <a:solidFill>
                    <a:prstClr val="white"/>
                  </a:solidFill>
                  <a:latin typeface="Lato Regular"/>
                  <a:cs typeface="Lato Regular"/>
                </a:rPr>
                <a:t>Brownfields Tracker (mobile app)</a:t>
              </a:r>
            </a:p>
          </p:txBody>
        </p:sp>
        <p:grpSp>
          <p:nvGrpSpPr>
            <p:cNvPr id="18" name="Group 17"/>
            <p:cNvGrpSpPr/>
            <p:nvPr/>
          </p:nvGrpSpPr>
          <p:grpSpPr>
            <a:xfrm>
              <a:off x="2362200" y="1856182"/>
              <a:ext cx="237626" cy="237626"/>
              <a:chOff x="2609260" y="2989019"/>
              <a:chExt cx="475253" cy="475253"/>
            </a:xfrm>
          </p:grpSpPr>
          <p:sp>
            <p:nvSpPr>
              <p:cNvPr id="19" name="Oval 18"/>
              <p:cNvSpPr/>
              <p:nvPr/>
            </p:nvSpPr>
            <p:spPr>
              <a:xfrm>
                <a:off x="2609260" y="2989019"/>
                <a:ext cx="475253" cy="4752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900" dirty="0">
                  <a:solidFill>
                    <a:prstClr val="white"/>
                  </a:solidFill>
                  <a:latin typeface="Lato Light"/>
                </a:endParaRPr>
              </a:p>
            </p:txBody>
          </p:sp>
          <p:sp>
            <p:nvSpPr>
              <p:cNvPr id="20" name="Freeform 19"/>
              <p:cNvSpPr>
                <a:spLocks/>
              </p:cNvSpPr>
              <p:nvPr/>
            </p:nvSpPr>
            <p:spPr bwMode="auto">
              <a:xfrm>
                <a:off x="2752030" y="3120652"/>
                <a:ext cx="189738" cy="19677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45708" tIns="22854" rIns="45708" bIns="22854" numCol="1" anchor="t" anchorCtr="0" compatLnSpc="1">
                <a:prstTxWarp prst="textNoShape">
                  <a:avLst/>
                </a:prstTxWarp>
              </a:bodyPr>
              <a:lstStyle/>
              <a:p>
                <a:pPr defTabSz="914217"/>
                <a:endParaRPr lang="en-US" sz="900" dirty="0">
                  <a:solidFill>
                    <a:srgbClr val="445469"/>
                  </a:solidFill>
                  <a:latin typeface="Lato Light"/>
                </a:endParaRPr>
              </a:p>
            </p:txBody>
          </p:sp>
        </p:grpSp>
      </p:grpSp>
      <p:grpSp>
        <p:nvGrpSpPr>
          <p:cNvPr id="29" name="Group 28"/>
          <p:cNvGrpSpPr/>
          <p:nvPr/>
        </p:nvGrpSpPr>
        <p:grpSpPr>
          <a:xfrm>
            <a:off x="3366657" y="242340"/>
            <a:ext cx="8263913" cy="1039273"/>
            <a:chOff x="725483" y="483017"/>
            <a:chExt cx="23369393" cy="2079087"/>
          </a:xfrm>
        </p:grpSpPr>
        <p:sp>
          <p:nvSpPr>
            <p:cNvPr id="30" name="TextBox 29"/>
            <p:cNvSpPr txBox="1"/>
            <p:nvPr/>
          </p:nvSpPr>
          <p:spPr>
            <a:xfrm>
              <a:off x="725483" y="483017"/>
              <a:ext cx="23369393" cy="1446628"/>
            </a:xfrm>
            <a:prstGeom prst="rect">
              <a:avLst/>
            </a:prstGeom>
            <a:noFill/>
          </p:spPr>
          <p:txBody>
            <a:bodyPr wrap="square" lIns="45699" tIns="22850" rIns="45699" bIns="22850" rtlCol="0">
              <a:spAutoFit/>
            </a:bodyPr>
            <a:lstStyle/>
            <a:p>
              <a:pPr algn="ctr" defTabSz="914217"/>
              <a:r>
                <a:rPr lang="id-ID" sz="4399" b="1" dirty="0">
                  <a:solidFill>
                    <a:prstClr val="white"/>
                  </a:solidFill>
                  <a:latin typeface="Lato Regular"/>
                  <a:cs typeface="Lato Regular"/>
                </a:rPr>
                <a:t>W</a:t>
              </a:r>
              <a:r>
                <a:rPr lang="en-US" sz="4399" b="1" dirty="0">
                  <a:solidFill>
                    <a:prstClr val="white"/>
                  </a:solidFill>
                  <a:latin typeface="Lato Regular"/>
                  <a:cs typeface="Lato Regular"/>
                </a:rPr>
                <a:t>hat is BABE</a:t>
              </a:r>
              <a:r>
                <a:rPr lang="id-ID" sz="4399" b="1" dirty="0">
                  <a:solidFill>
                    <a:prstClr val="white"/>
                  </a:solidFill>
                  <a:latin typeface="Lato Regular"/>
                  <a:cs typeface="Lato Regular"/>
                </a:rPr>
                <a:t>?</a:t>
              </a:r>
            </a:p>
          </p:txBody>
        </p:sp>
        <p:sp>
          <p:nvSpPr>
            <p:cNvPr id="31" name="Rectangle 30"/>
            <p:cNvSpPr/>
            <p:nvPr/>
          </p:nvSpPr>
          <p:spPr>
            <a:xfrm>
              <a:off x="11412311" y="2470667"/>
              <a:ext cx="1553038" cy="914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658" tIns="22830" rIns="45658" bIns="22830" rtlCol="0" anchor="ctr"/>
            <a:lstStyle/>
            <a:p>
              <a:pPr algn="ctr" defTabSz="914217"/>
              <a:endParaRPr lang="en-US" sz="900" dirty="0">
                <a:solidFill>
                  <a:srgbClr val="9BBB5C"/>
                </a:solidFill>
                <a:latin typeface="Open Sans Light"/>
              </a:endParaRPr>
            </a:p>
          </p:txBody>
        </p:sp>
        <p:sp>
          <p:nvSpPr>
            <p:cNvPr id="32" name="Subtitle 2"/>
            <p:cNvSpPr txBox="1">
              <a:spLocks/>
            </p:cNvSpPr>
            <p:nvPr/>
          </p:nvSpPr>
          <p:spPr>
            <a:xfrm>
              <a:off x="6361236" y="1634834"/>
              <a:ext cx="11655185" cy="839116"/>
            </a:xfrm>
            <a:prstGeom prst="rect">
              <a:avLst/>
            </a:prstGeom>
          </p:spPr>
          <p:txBody>
            <a:bodyPr vert="horz" lIns="108717" tIns="54359" rIns="108717" bIns="54359"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1550" dirty="0">
                  <a:solidFill>
                    <a:prstClr val="white"/>
                  </a:solidFill>
                  <a:latin typeface="Lato Light"/>
                  <a:cs typeface="Lato Light"/>
                </a:rPr>
                <a:t> The  </a:t>
              </a:r>
              <a:r>
                <a:rPr lang="en-US" sz="1550" dirty="0">
                  <a:solidFill>
                    <a:srgbClr val="F29B26"/>
                  </a:solidFill>
                  <a:latin typeface="Lato Light"/>
                  <a:cs typeface="Lato Light"/>
                </a:rPr>
                <a:t>Brownfields Area Benefit Estimator</a:t>
              </a:r>
            </a:p>
          </p:txBody>
        </p:sp>
      </p:grpSp>
      <p:sp>
        <p:nvSpPr>
          <p:cNvPr id="49" name="TextBox 48"/>
          <p:cNvSpPr txBox="1"/>
          <p:nvPr/>
        </p:nvSpPr>
        <p:spPr>
          <a:xfrm>
            <a:off x="7560317" y="5995711"/>
            <a:ext cx="1637481" cy="261610"/>
          </a:xfrm>
          <a:prstGeom prst="rect">
            <a:avLst/>
          </a:prstGeom>
          <a:noFill/>
        </p:spPr>
        <p:txBody>
          <a:bodyPr wrap="square" lIns="0" rIns="0" bIns="0" rtlCol="0">
            <a:spAutoFit/>
          </a:bodyPr>
          <a:lstStyle/>
          <a:p>
            <a:pPr algn="ctr" defTabSz="914217">
              <a:tabLst>
                <a:tab pos="1366786" algn="l"/>
              </a:tabLst>
            </a:pPr>
            <a:r>
              <a:rPr lang="en-US" sz="1400" b="1" dirty="0">
                <a:solidFill>
                  <a:srgbClr val="445469"/>
                </a:solidFill>
                <a:latin typeface="Lato Regular"/>
                <a:cs typeface="Lato Regular"/>
              </a:rPr>
              <a:t>Story Maps</a:t>
            </a:r>
          </a:p>
        </p:txBody>
      </p:sp>
      <p:sp>
        <p:nvSpPr>
          <p:cNvPr id="53" name="TextBox 52"/>
          <p:cNvSpPr txBox="1"/>
          <p:nvPr/>
        </p:nvSpPr>
        <p:spPr>
          <a:xfrm>
            <a:off x="943880" y="5157129"/>
            <a:ext cx="1637481" cy="1092607"/>
          </a:xfrm>
          <a:prstGeom prst="rect">
            <a:avLst/>
          </a:prstGeom>
          <a:noFill/>
        </p:spPr>
        <p:txBody>
          <a:bodyPr wrap="square" lIns="0" rIns="0" bIns="0" rtlCol="0">
            <a:spAutoFit/>
          </a:bodyPr>
          <a:lstStyle/>
          <a:p>
            <a:pPr algn="ctr" defTabSz="914217">
              <a:tabLst>
                <a:tab pos="1366786" algn="l"/>
              </a:tabLst>
            </a:pPr>
            <a:r>
              <a:rPr lang="en-US" sz="2000" b="1" dirty="0">
                <a:solidFill>
                  <a:srgbClr val="445469"/>
                </a:solidFill>
                <a:latin typeface="Lato Regular"/>
                <a:cs typeface="Lato Regular"/>
              </a:rPr>
              <a:t>Project Deliverables</a:t>
            </a:r>
          </a:p>
          <a:p>
            <a:pPr algn="ctr" defTabSz="914217">
              <a:tabLst>
                <a:tab pos="1366786" algn="l"/>
              </a:tabLst>
            </a:pPr>
            <a:endParaRPr lang="en-US" sz="1400" b="1" dirty="0">
              <a:solidFill>
                <a:srgbClr val="445469"/>
              </a:solidFill>
              <a:latin typeface="Lato Regular"/>
              <a:cs typeface="Lato Regular"/>
            </a:endParaRPr>
          </a:p>
          <a:p>
            <a:pPr algn="ctr" defTabSz="914217">
              <a:tabLst>
                <a:tab pos="1366786" algn="l"/>
              </a:tabLst>
            </a:pPr>
            <a:endParaRPr lang="en-US" sz="1400" b="1" dirty="0">
              <a:solidFill>
                <a:srgbClr val="445469"/>
              </a:solidFill>
              <a:latin typeface="Lato Regular"/>
              <a:cs typeface="Lato Regular"/>
            </a:endParaRPr>
          </a:p>
        </p:txBody>
      </p:sp>
      <p:sp>
        <p:nvSpPr>
          <p:cNvPr id="41" name="Subtitle 2"/>
          <p:cNvSpPr txBox="1">
            <a:spLocks/>
          </p:cNvSpPr>
          <p:nvPr/>
        </p:nvSpPr>
        <p:spPr>
          <a:xfrm>
            <a:off x="3135397" y="1560754"/>
            <a:ext cx="7661165" cy="419449"/>
          </a:xfrm>
          <a:prstGeom prst="rect">
            <a:avLst/>
          </a:prstGeom>
        </p:spPr>
        <p:txBody>
          <a:bodyPr vert="horz" lIns="108717" tIns="54359" rIns="108717" bIns="54359" rtlCol="0">
            <a:normAutofit lnSpcReduction="10000"/>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1550" dirty="0">
                <a:solidFill>
                  <a:prstClr val="white"/>
                </a:solidFill>
                <a:latin typeface="Lato Light"/>
                <a:cs typeface="Lato Light"/>
              </a:rPr>
              <a:t> </a:t>
            </a:r>
            <a:r>
              <a:rPr lang="en-US" sz="2000" dirty="0">
                <a:solidFill>
                  <a:prstClr val="white"/>
                </a:solidFill>
                <a:latin typeface="Lato Light"/>
                <a:cs typeface="Lato Light"/>
              </a:rPr>
              <a:t>Asking </a:t>
            </a:r>
            <a:r>
              <a:rPr lang="en-US" sz="2000" dirty="0">
                <a:solidFill>
                  <a:srgbClr val="F29B26"/>
                </a:solidFill>
                <a:latin typeface="Lato Light"/>
                <a:cs typeface="Lato Light"/>
              </a:rPr>
              <a:t>how do current residents benefit from redevelopment? </a:t>
            </a:r>
          </a:p>
        </p:txBody>
      </p:sp>
      <p:sp>
        <p:nvSpPr>
          <p:cNvPr id="44" name="TextBox 43"/>
          <p:cNvSpPr txBox="1"/>
          <p:nvPr/>
        </p:nvSpPr>
        <p:spPr>
          <a:xfrm>
            <a:off x="5744489" y="5995711"/>
            <a:ext cx="1637481" cy="477054"/>
          </a:xfrm>
          <a:prstGeom prst="rect">
            <a:avLst/>
          </a:prstGeom>
          <a:noFill/>
        </p:spPr>
        <p:txBody>
          <a:bodyPr wrap="square" lIns="0" rIns="0" bIns="0" rtlCol="0">
            <a:spAutoFit/>
          </a:bodyPr>
          <a:lstStyle/>
          <a:p>
            <a:pPr algn="ctr" defTabSz="914217">
              <a:tabLst>
                <a:tab pos="1366786" algn="l"/>
              </a:tabLst>
            </a:pPr>
            <a:r>
              <a:rPr lang="en-US" sz="1400" b="1" dirty="0">
                <a:solidFill>
                  <a:srgbClr val="445469"/>
                </a:solidFill>
                <a:latin typeface="Lato Regular"/>
                <a:cs typeface="Lato Regular"/>
              </a:rPr>
              <a:t>User Guide and Codebook</a:t>
            </a:r>
          </a:p>
        </p:txBody>
      </p:sp>
      <p:pic>
        <p:nvPicPr>
          <p:cNvPr id="8" name="Picture 7"/>
          <p:cNvPicPr>
            <a:picLocks noChangeAspect="1"/>
          </p:cNvPicPr>
          <p:nvPr/>
        </p:nvPicPr>
        <p:blipFill>
          <a:blip r:embed="rId6"/>
          <a:stretch>
            <a:fillRect/>
          </a:stretch>
        </p:blipFill>
        <p:spPr>
          <a:xfrm>
            <a:off x="7993003" y="5138112"/>
            <a:ext cx="749185" cy="672345"/>
          </a:xfrm>
          <a:prstGeom prst="rect">
            <a:avLst/>
          </a:prstGeom>
        </p:spPr>
      </p:pic>
      <p:cxnSp>
        <p:nvCxnSpPr>
          <p:cNvPr id="40" name="Straight Arrow Connector 39"/>
          <p:cNvCxnSpPr/>
          <p:nvPr/>
        </p:nvCxnSpPr>
        <p:spPr>
          <a:xfrm>
            <a:off x="1051277" y="5967717"/>
            <a:ext cx="818294" cy="0"/>
          </a:xfrm>
          <a:prstGeom prst="straightConnector1">
            <a:avLst/>
          </a:prstGeom>
          <a:ln w="38100" cmpd="sng">
            <a:solidFill>
              <a:schemeClr val="bg1">
                <a:lumMod val="50000"/>
              </a:schemeClr>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50" name="AutoShape 124"/>
          <p:cNvSpPr>
            <a:spLocks/>
          </p:cNvSpPr>
          <p:nvPr/>
        </p:nvSpPr>
        <p:spPr bwMode="auto">
          <a:xfrm flipH="1">
            <a:off x="1480435" y="6160250"/>
            <a:ext cx="778273" cy="4611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chemeClr val="accent1">
              <a:lumMod val="75000"/>
            </a:schemeClr>
          </a:solidFill>
          <a:ln>
            <a:noFill/>
          </a:ln>
          <a:effectLst/>
        </p:spPr>
        <p:txBody>
          <a:bodyPr lIns="101552" tIns="101552" rIns="101552" bIns="101552" anchor="ctr"/>
          <a:lstStyle/>
          <a:p>
            <a:pPr defTabSz="913967">
              <a:defRPr/>
            </a:pPr>
            <a:endParaRPr lang="es-ES" sz="5799" dirty="0">
              <a:solidFill>
                <a:srgbClr val="44CEB9"/>
              </a:solidFill>
              <a:effectLst>
                <a:outerShdw blurRad="38100" dist="38100" dir="2700000" algn="tl">
                  <a:srgbClr val="000000"/>
                </a:outerShdw>
              </a:effectLst>
              <a:latin typeface="Gill Sans" charset="0"/>
              <a:cs typeface="Gill Sans" charset="0"/>
              <a:sym typeface="Gill Sans" charset="0"/>
            </a:endParaRPr>
          </a:p>
        </p:txBody>
      </p:sp>
      <p:pic>
        <p:nvPicPr>
          <p:cNvPr id="54" name="Picture 53" descr="iMac.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flipH="1">
            <a:off x="4464373" y="5157129"/>
            <a:ext cx="919903" cy="877558"/>
          </a:xfrm>
          <a:prstGeom prst="rect">
            <a:avLst/>
          </a:prstGeom>
        </p:spPr>
      </p:pic>
      <p:sp>
        <p:nvSpPr>
          <p:cNvPr id="55" name="TextBox 54"/>
          <p:cNvSpPr txBox="1"/>
          <p:nvPr/>
        </p:nvSpPr>
        <p:spPr>
          <a:xfrm>
            <a:off x="4107009" y="6004687"/>
            <a:ext cx="1637481" cy="261610"/>
          </a:xfrm>
          <a:prstGeom prst="rect">
            <a:avLst/>
          </a:prstGeom>
          <a:noFill/>
        </p:spPr>
        <p:txBody>
          <a:bodyPr wrap="square" lIns="0" rIns="0" bIns="0" rtlCol="0">
            <a:spAutoFit/>
          </a:bodyPr>
          <a:lstStyle/>
          <a:p>
            <a:pPr algn="ctr" defTabSz="914217">
              <a:tabLst>
                <a:tab pos="1366786" algn="l"/>
              </a:tabLst>
            </a:pPr>
            <a:r>
              <a:rPr lang="en-US" sz="1400" b="1" dirty="0">
                <a:solidFill>
                  <a:srgbClr val="445469"/>
                </a:solidFill>
                <a:latin typeface="Lato Regular"/>
                <a:cs typeface="Lato Regular"/>
              </a:rPr>
              <a:t>Desktop App</a:t>
            </a:r>
          </a:p>
        </p:txBody>
      </p:sp>
      <p:pic>
        <p:nvPicPr>
          <p:cNvPr id="58" name="Picture 57" descr="hand_iphone.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999240" y="5181246"/>
            <a:ext cx="532761" cy="756763"/>
          </a:xfrm>
          <a:prstGeom prst="rect">
            <a:avLst/>
          </a:prstGeom>
        </p:spPr>
      </p:pic>
      <p:sp>
        <p:nvSpPr>
          <p:cNvPr id="60" name="TextBox 59"/>
          <p:cNvSpPr txBox="1"/>
          <p:nvPr/>
        </p:nvSpPr>
        <p:spPr>
          <a:xfrm>
            <a:off x="2476274" y="5987934"/>
            <a:ext cx="1637481" cy="261610"/>
          </a:xfrm>
          <a:prstGeom prst="rect">
            <a:avLst/>
          </a:prstGeom>
          <a:noFill/>
        </p:spPr>
        <p:txBody>
          <a:bodyPr wrap="square" lIns="0" rIns="0" bIns="0" rtlCol="0">
            <a:spAutoFit/>
          </a:bodyPr>
          <a:lstStyle/>
          <a:p>
            <a:pPr algn="ctr" defTabSz="914217">
              <a:tabLst>
                <a:tab pos="1366786" algn="l"/>
              </a:tabLst>
            </a:pPr>
            <a:r>
              <a:rPr lang="en-US" sz="1400" b="1" dirty="0">
                <a:solidFill>
                  <a:srgbClr val="445469"/>
                </a:solidFill>
                <a:latin typeface="Lato Regular"/>
                <a:cs typeface="Lato Regular"/>
              </a:rPr>
              <a:t>Mobile App</a:t>
            </a:r>
          </a:p>
        </p:txBody>
      </p:sp>
      <p:pic>
        <p:nvPicPr>
          <p:cNvPr id="4" name="Picture 3">
            <a:extLst>
              <a:ext uri="{FF2B5EF4-FFF2-40B4-BE49-F238E27FC236}">
                <a16:creationId xmlns:a16="http://schemas.microsoft.com/office/drawing/2014/main" id="{0DC779CB-BB92-0347-BB04-103D931C70DF}"/>
              </a:ext>
            </a:extLst>
          </p:cNvPr>
          <p:cNvPicPr>
            <a:picLocks noChangeAspect="1"/>
          </p:cNvPicPr>
          <p:nvPr/>
        </p:nvPicPr>
        <p:blipFill>
          <a:blip r:embed="rId9"/>
          <a:stretch>
            <a:fillRect/>
          </a:stretch>
        </p:blipFill>
        <p:spPr>
          <a:xfrm>
            <a:off x="9776631" y="5114995"/>
            <a:ext cx="749185" cy="749185"/>
          </a:xfrm>
          <a:prstGeom prst="rect">
            <a:avLst/>
          </a:prstGeom>
        </p:spPr>
      </p:pic>
      <p:sp>
        <p:nvSpPr>
          <p:cNvPr id="2" name="Rectangle 1"/>
          <p:cNvSpPr/>
          <p:nvPr/>
        </p:nvSpPr>
        <p:spPr>
          <a:xfrm>
            <a:off x="4344988" y="2903220"/>
            <a:ext cx="6122557" cy="307777"/>
          </a:xfrm>
          <a:prstGeom prst="rect">
            <a:avLst/>
          </a:prstGeom>
        </p:spPr>
        <p:txBody>
          <a:bodyPr wrap="square">
            <a:spAutoFit/>
          </a:bodyPr>
          <a:lstStyle/>
          <a:p>
            <a:pPr defTabSz="914217"/>
            <a:r>
              <a:rPr lang="en-US" sz="1400" u="sng" dirty="0">
                <a:solidFill>
                  <a:srgbClr val="445469"/>
                </a:solidFill>
                <a:latin typeface="Segoe UI" panose="020B0502040204020203" pitchFamily="34" charset="0"/>
                <a:hlinkClick r:id="rId10"/>
              </a:rPr>
              <a:t>http://bit.ly/3iIGZA2</a:t>
            </a:r>
            <a:endParaRPr lang="en-US" sz="1400" u="sng" dirty="0">
              <a:solidFill>
                <a:srgbClr val="445469"/>
              </a:solidFill>
              <a:latin typeface="Segoe UI" panose="020B0502040204020203" pitchFamily="34" charset="0"/>
            </a:endParaRPr>
          </a:p>
        </p:txBody>
      </p:sp>
      <p:sp>
        <p:nvSpPr>
          <p:cNvPr id="3" name="Rectangle 2"/>
          <p:cNvSpPr/>
          <p:nvPr/>
        </p:nvSpPr>
        <p:spPr>
          <a:xfrm>
            <a:off x="7680601" y="6320768"/>
            <a:ext cx="1723100" cy="276999"/>
          </a:xfrm>
          <a:prstGeom prst="rect">
            <a:avLst/>
          </a:prstGeom>
        </p:spPr>
        <p:txBody>
          <a:bodyPr wrap="none">
            <a:spAutoFit/>
          </a:bodyPr>
          <a:lstStyle/>
          <a:p>
            <a:pPr defTabSz="914217"/>
            <a:r>
              <a:rPr lang="en-US" sz="1200" dirty="0">
                <a:solidFill>
                  <a:srgbClr val="445469"/>
                </a:solidFill>
                <a:latin typeface="Lato Light"/>
                <a:hlinkClick r:id="rId11"/>
              </a:rPr>
              <a:t>https://arcg.is/19mira0</a:t>
            </a:r>
            <a:endParaRPr lang="en-US" sz="1200" dirty="0">
              <a:solidFill>
                <a:srgbClr val="445469"/>
              </a:solidFill>
              <a:latin typeface="Lato Light"/>
            </a:endParaRPr>
          </a:p>
        </p:txBody>
      </p:sp>
      <p:sp>
        <p:nvSpPr>
          <p:cNvPr id="6" name="TextBox 5">
            <a:extLst>
              <a:ext uri="{FF2B5EF4-FFF2-40B4-BE49-F238E27FC236}">
                <a16:creationId xmlns:a16="http://schemas.microsoft.com/office/drawing/2014/main" id="{3A0CBB38-D90B-EE47-B65A-BA1C95BCEDCC}"/>
              </a:ext>
            </a:extLst>
          </p:cNvPr>
          <p:cNvSpPr txBox="1"/>
          <p:nvPr/>
        </p:nvSpPr>
        <p:spPr>
          <a:xfrm>
            <a:off x="7694933" y="6581001"/>
            <a:ext cx="1851341" cy="276999"/>
          </a:xfrm>
          <a:prstGeom prst="rect">
            <a:avLst/>
          </a:prstGeom>
          <a:noFill/>
        </p:spPr>
        <p:txBody>
          <a:bodyPr wrap="none" rtlCol="0">
            <a:spAutoFit/>
          </a:bodyPr>
          <a:lstStyle/>
          <a:p>
            <a:r>
              <a:rPr lang="en-US" sz="1200" dirty="0">
                <a:hlinkClick r:id="rId12"/>
              </a:rPr>
              <a:t>https://arcg.is/WmGSb0</a:t>
            </a:r>
            <a:r>
              <a:rPr lang="en-US" sz="1200" dirty="0"/>
              <a:t> </a:t>
            </a:r>
          </a:p>
        </p:txBody>
      </p:sp>
      <p:sp>
        <p:nvSpPr>
          <p:cNvPr id="36" name="TextBox 35">
            <a:extLst>
              <a:ext uri="{FF2B5EF4-FFF2-40B4-BE49-F238E27FC236}">
                <a16:creationId xmlns:a16="http://schemas.microsoft.com/office/drawing/2014/main" id="{0A578274-D3A5-834C-A7FC-36C78DC37635}"/>
              </a:ext>
            </a:extLst>
          </p:cNvPr>
          <p:cNvSpPr txBox="1"/>
          <p:nvPr/>
        </p:nvSpPr>
        <p:spPr>
          <a:xfrm>
            <a:off x="9496429" y="5982342"/>
            <a:ext cx="1473534" cy="477054"/>
          </a:xfrm>
          <a:prstGeom prst="rect">
            <a:avLst/>
          </a:prstGeom>
          <a:noFill/>
        </p:spPr>
        <p:txBody>
          <a:bodyPr wrap="square" lIns="0" rIns="0" bIns="0" rtlCol="0">
            <a:spAutoFit/>
          </a:bodyPr>
          <a:lstStyle/>
          <a:p>
            <a:pPr algn="ctr" defTabSz="914217">
              <a:tabLst>
                <a:tab pos="1366786" algn="l"/>
              </a:tabLst>
            </a:pPr>
            <a:r>
              <a:rPr lang="en-US" sz="1400" b="1" dirty="0">
                <a:solidFill>
                  <a:srgbClr val="445469"/>
                </a:solidFill>
                <a:latin typeface="Lato Regular"/>
                <a:cs typeface="Lato Regular"/>
              </a:rPr>
              <a:t>Louisville</a:t>
            </a:r>
          </a:p>
          <a:p>
            <a:pPr algn="ctr" defTabSz="914217">
              <a:tabLst>
                <a:tab pos="1366786" algn="l"/>
              </a:tabLst>
            </a:pPr>
            <a:r>
              <a:rPr lang="en-US" sz="1400" b="1" dirty="0">
                <a:solidFill>
                  <a:srgbClr val="445469"/>
                </a:solidFill>
                <a:latin typeface="Lato Regular"/>
                <a:cs typeface="Lato Regular"/>
              </a:rPr>
              <a:t>Demonstration</a:t>
            </a:r>
          </a:p>
        </p:txBody>
      </p:sp>
    </p:spTree>
    <p:extLst>
      <p:ext uri="{BB962C8B-B14F-4D97-AF65-F5344CB8AC3E}">
        <p14:creationId xmlns:p14="http://schemas.microsoft.com/office/powerpoint/2010/main" val="345390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par>
                          <p:cTn id="23" fill="hold">
                            <p:stCondLst>
                              <p:cond delay="2500"/>
                            </p:stCondLst>
                            <p:childTnLst>
                              <p:par>
                                <p:cTn id="24" presetID="37" presetClass="entr" presetSubtype="0" fill="hold"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1000"/>
                                        <p:tgtEl>
                                          <p:spTgt spid="54"/>
                                        </p:tgtEl>
                                      </p:cBhvr>
                                    </p:animEffect>
                                    <p:anim calcmode="lin" valueType="num">
                                      <p:cBhvr>
                                        <p:cTn id="27" dur="1000" fill="hold"/>
                                        <p:tgtEl>
                                          <p:spTgt spid="54"/>
                                        </p:tgtEl>
                                        <p:attrNameLst>
                                          <p:attrName>ppt_x</p:attrName>
                                        </p:attrNameLst>
                                      </p:cBhvr>
                                      <p:tavLst>
                                        <p:tav tm="0">
                                          <p:val>
                                            <p:strVal val="#ppt_x"/>
                                          </p:val>
                                        </p:tav>
                                        <p:tav tm="100000">
                                          <p:val>
                                            <p:strVal val="#ppt_x"/>
                                          </p:val>
                                        </p:tav>
                                      </p:tavLst>
                                    </p:anim>
                                    <p:anim calcmode="lin" valueType="num">
                                      <p:cBhvr>
                                        <p:cTn id="28" dur="900" decel="100000" fill="hold"/>
                                        <p:tgtEl>
                                          <p:spTgt spid="5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p:cNvSpPr/>
          <p:nvPr/>
        </p:nvSpPr>
        <p:spPr>
          <a:xfrm rot="16200000" flipV="1">
            <a:off x="3579554" y="-2901693"/>
            <a:ext cx="949162"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nvGrpSpPr>
          <p:cNvPr id="5" name="Group 4"/>
          <p:cNvGrpSpPr/>
          <p:nvPr/>
        </p:nvGrpSpPr>
        <p:grpSpPr>
          <a:xfrm>
            <a:off x="795145" y="2135330"/>
            <a:ext cx="6732237" cy="1401056"/>
            <a:chOff x="701992" y="4122454"/>
            <a:chExt cx="13464473" cy="2802111"/>
          </a:xfrm>
        </p:grpSpPr>
        <p:sp>
          <p:nvSpPr>
            <p:cNvPr id="12" name="Title 13"/>
            <p:cNvSpPr txBox="1">
              <a:spLocks/>
            </p:cNvSpPr>
            <p:nvPr/>
          </p:nvSpPr>
          <p:spPr>
            <a:xfrm>
              <a:off x="1637915" y="4638565"/>
              <a:ext cx="12528550" cy="2286000"/>
            </a:xfrm>
            <a:prstGeom prst="rect">
              <a:avLst/>
            </a:prstGeom>
          </p:spPr>
          <p:txBody>
            <a:bodyPr vert="horz" lIns="91422" tIns="45711" rIns="91422" bIns="45711"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defTabSz="914217"/>
              <a:endParaRPr lang="en-US" sz="2000" i="1" dirty="0">
                <a:solidFill>
                  <a:prstClr val="white"/>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sp>
          <p:nvSpPr>
            <p:cNvPr id="14" name="Freeform 71"/>
            <p:cNvSpPr>
              <a:spLocks noChangeArrowheads="1"/>
            </p:cNvSpPr>
            <p:nvPr/>
          </p:nvSpPr>
          <p:spPr bwMode="auto">
            <a:xfrm rot="11131217">
              <a:off x="701992" y="412245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grpSp>
      <p:pic>
        <p:nvPicPr>
          <p:cNvPr id="3" name="Picture 2"/>
          <p:cNvPicPr>
            <a:picLocks noChangeAspect="1"/>
          </p:cNvPicPr>
          <p:nvPr/>
        </p:nvPicPr>
        <p:blipFill>
          <a:blip r:embed="rId3"/>
          <a:stretch>
            <a:fillRect/>
          </a:stretch>
        </p:blipFill>
        <p:spPr>
          <a:xfrm>
            <a:off x="344487" y="1299854"/>
            <a:ext cx="10918081" cy="5131254"/>
          </a:xfrm>
          <a:prstGeom prst="rect">
            <a:avLst/>
          </a:prstGeom>
        </p:spPr>
      </p:pic>
      <p:sp>
        <p:nvSpPr>
          <p:cNvPr id="15" name="Subtitle 2"/>
          <p:cNvSpPr txBox="1">
            <a:spLocks/>
          </p:cNvSpPr>
          <p:nvPr/>
        </p:nvSpPr>
        <p:spPr>
          <a:xfrm>
            <a:off x="718778" y="426892"/>
            <a:ext cx="6670714" cy="651189"/>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2. Property Tax Revenue</a:t>
            </a:r>
            <a:endParaRPr lang="en-US" sz="3000" dirty="0">
              <a:ln w="0"/>
              <a:solidFill>
                <a:srgbClr val="445469"/>
              </a:solidFill>
              <a:effectLst>
                <a:outerShdw blurRad="38100" dist="19050" dir="2700000" algn="tl" rotWithShape="0">
                  <a:srgbClr val="445469">
                    <a:alpha val="40000"/>
                  </a:srgbClr>
                </a:outerShdw>
              </a:effectLst>
              <a:latin typeface="Lato Light"/>
              <a:cs typeface="Lato Light"/>
            </a:endParaRPr>
          </a:p>
        </p:txBody>
      </p:sp>
      <p:sp>
        <p:nvSpPr>
          <p:cNvPr id="20" name="Subtitle 2"/>
          <p:cNvSpPr txBox="1">
            <a:spLocks/>
          </p:cNvSpPr>
          <p:nvPr/>
        </p:nvSpPr>
        <p:spPr>
          <a:xfrm>
            <a:off x="344487" y="5207179"/>
            <a:ext cx="4955242" cy="84201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2000" dirty="0">
                <a:ln w="0"/>
                <a:solidFill>
                  <a:srgbClr val="445469"/>
                </a:solidFill>
                <a:effectLst>
                  <a:outerShdw blurRad="38100" dist="19050" dir="2700000" algn="tl" rotWithShape="0">
                    <a:srgbClr val="445469">
                      <a:alpha val="40000"/>
                    </a:srgbClr>
                  </a:outerShdw>
                </a:effectLst>
                <a:latin typeface="Lato Light"/>
                <a:cs typeface="Lato Light"/>
              </a:rPr>
              <a:t>Property Tax revenues increase by 1.16% post-redevelopment for a gain of $17,575 in total revenue</a:t>
            </a:r>
          </a:p>
        </p:txBody>
      </p:sp>
    </p:spTree>
    <p:extLst>
      <p:ext uri="{BB962C8B-B14F-4D97-AF65-F5344CB8AC3E}">
        <p14:creationId xmlns:p14="http://schemas.microsoft.com/office/powerpoint/2010/main" val="4233744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p:cNvSpPr/>
          <p:nvPr/>
        </p:nvSpPr>
        <p:spPr>
          <a:xfrm rot="16200000" flipV="1">
            <a:off x="3579554" y="-2901693"/>
            <a:ext cx="949162"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nvGrpSpPr>
          <p:cNvPr id="5" name="Group 4"/>
          <p:cNvGrpSpPr/>
          <p:nvPr/>
        </p:nvGrpSpPr>
        <p:grpSpPr>
          <a:xfrm>
            <a:off x="795145" y="2135330"/>
            <a:ext cx="6732237" cy="1401056"/>
            <a:chOff x="701992" y="4122454"/>
            <a:chExt cx="13464473" cy="2802111"/>
          </a:xfrm>
        </p:grpSpPr>
        <p:sp>
          <p:nvSpPr>
            <p:cNvPr id="12" name="Title 13"/>
            <p:cNvSpPr txBox="1">
              <a:spLocks/>
            </p:cNvSpPr>
            <p:nvPr/>
          </p:nvSpPr>
          <p:spPr>
            <a:xfrm>
              <a:off x="1637915" y="4638565"/>
              <a:ext cx="12528550" cy="2286000"/>
            </a:xfrm>
            <a:prstGeom prst="rect">
              <a:avLst/>
            </a:prstGeom>
          </p:spPr>
          <p:txBody>
            <a:bodyPr vert="horz" lIns="91422" tIns="45711" rIns="91422" bIns="45711"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defTabSz="914217"/>
              <a:endParaRPr lang="en-US" sz="2000" i="1" dirty="0">
                <a:solidFill>
                  <a:prstClr val="white"/>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sp>
          <p:nvSpPr>
            <p:cNvPr id="14" name="Freeform 71"/>
            <p:cNvSpPr>
              <a:spLocks noChangeArrowheads="1"/>
            </p:cNvSpPr>
            <p:nvPr/>
          </p:nvSpPr>
          <p:spPr bwMode="auto">
            <a:xfrm rot="11131217">
              <a:off x="701992" y="412245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grpSp>
      <p:sp>
        <p:nvSpPr>
          <p:cNvPr id="15" name="Subtitle 2"/>
          <p:cNvSpPr txBox="1">
            <a:spLocks/>
          </p:cNvSpPr>
          <p:nvPr/>
        </p:nvSpPr>
        <p:spPr>
          <a:xfrm>
            <a:off x="718778" y="426892"/>
            <a:ext cx="6670714" cy="651189"/>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2. Risk of Displacement</a:t>
            </a:r>
            <a:endParaRPr lang="en-US" sz="3000" dirty="0">
              <a:ln w="0"/>
              <a:solidFill>
                <a:srgbClr val="445469"/>
              </a:solidFill>
              <a:effectLst>
                <a:outerShdw blurRad="38100" dist="19050" dir="2700000" algn="tl" rotWithShape="0">
                  <a:srgbClr val="445469">
                    <a:alpha val="40000"/>
                  </a:srgbClr>
                </a:outerShdw>
              </a:effectLst>
              <a:latin typeface="Lato Light"/>
              <a:cs typeface="Lato Light"/>
            </a:endParaRPr>
          </a:p>
        </p:txBody>
      </p:sp>
      <p:pic>
        <p:nvPicPr>
          <p:cNvPr id="2" name="Picture 1">
            <a:extLst>
              <a:ext uri="{FF2B5EF4-FFF2-40B4-BE49-F238E27FC236}">
                <a16:creationId xmlns:a16="http://schemas.microsoft.com/office/drawing/2014/main" id="{AFA2DC37-A075-E748-8F35-A4DE5B31A7CB}"/>
              </a:ext>
            </a:extLst>
          </p:cNvPr>
          <p:cNvPicPr>
            <a:picLocks noChangeAspect="1"/>
          </p:cNvPicPr>
          <p:nvPr/>
        </p:nvPicPr>
        <p:blipFill>
          <a:blip r:embed="rId3"/>
          <a:stretch>
            <a:fillRect/>
          </a:stretch>
        </p:blipFill>
        <p:spPr>
          <a:xfrm>
            <a:off x="1022645" y="2048043"/>
            <a:ext cx="10094800" cy="2761915"/>
          </a:xfrm>
          <a:prstGeom prst="rect">
            <a:avLst/>
          </a:prstGeom>
        </p:spPr>
      </p:pic>
      <p:sp>
        <p:nvSpPr>
          <p:cNvPr id="4" name="TextBox 3">
            <a:extLst>
              <a:ext uri="{FF2B5EF4-FFF2-40B4-BE49-F238E27FC236}">
                <a16:creationId xmlns:a16="http://schemas.microsoft.com/office/drawing/2014/main" id="{6D5A2D74-0122-B445-8229-F61E15AD228C}"/>
              </a:ext>
            </a:extLst>
          </p:cNvPr>
          <p:cNvSpPr txBox="1"/>
          <p:nvPr/>
        </p:nvSpPr>
        <p:spPr>
          <a:xfrm>
            <a:off x="2121800" y="5397804"/>
            <a:ext cx="8015399" cy="369332"/>
          </a:xfrm>
          <a:prstGeom prst="rect">
            <a:avLst/>
          </a:prstGeom>
          <a:noFill/>
        </p:spPr>
        <p:txBody>
          <a:bodyPr wrap="none" rtlCol="0">
            <a:spAutoFit/>
          </a:bodyPr>
          <a:lstStyle/>
          <a:p>
            <a:pPr defTabSz="914217"/>
            <a:r>
              <a:rPr lang="en-US" dirty="0">
                <a:solidFill>
                  <a:srgbClr val="445469"/>
                </a:solidFill>
                <a:latin typeface="Lato Light"/>
              </a:rPr>
              <a:t>This area was already at risk of displacement with any redevelopment project.</a:t>
            </a:r>
          </a:p>
        </p:txBody>
      </p:sp>
    </p:spTree>
    <p:extLst>
      <p:ext uri="{BB962C8B-B14F-4D97-AF65-F5344CB8AC3E}">
        <p14:creationId xmlns:p14="http://schemas.microsoft.com/office/powerpoint/2010/main" val="3293402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870556" y="241509"/>
            <a:ext cx="8275320" cy="1071214"/>
            <a:chOff x="3717350" y="483017"/>
            <a:chExt cx="16550639" cy="2142427"/>
          </a:xfrm>
        </p:grpSpPr>
        <p:sp>
          <p:nvSpPr>
            <p:cNvPr id="48" name="TextBox 47"/>
            <p:cNvSpPr txBox="1"/>
            <p:nvPr/>
          </p:nvSpPr>
          <p:spPr>
            <a:xfrm>
              <a:off x="5988388" y="483017"/>
              <a:ext cx="12359699" cy="1446533"/>
            </a:xfrm>
            <a:prstGeom prst="rect">
              <a:avLst/>
            </a:prstGeom>
            <a:noFill/>
          </p:spPr>
          <p:txBody>
            <a:bodyPr wrap="square" lIns="45711" tIns="22856" rIns="45711" bIns="22856" rtlCol="0">
              <a:spAutoFit/>
            </a:bodyPr>
            <a:lstStyle/>
            <a:p>
              <a:pPr algn="ctr" defTabSz="914217"/>
              <a:r>
                <a:rPr lang="en-US" sz="4400" b="1" dirty="0">
                  <a:solidFill>
                    <a:srgbClr val="445469"/>
                  </a:solidFill>
                  <a:latin typeface="Lato Regular"/>
                  <a:cs typeface="Lato Regular"/>
                </a:rPr>
                <a:t>Who is BABE for?</a:t>
              </a:r>
              <a:endParaRPr lang="id-ID" sz="4400" b="1" dirty="0">
                <a:solidFill>
                  <a:srgbClr val="445469"/>
                </a:solidFill>
                <a:latin typeface="Lato Regular"/>
                <a:cs typeface="Lato Regular"/>
              </a:endParaRPr>
            </a:p>
          </p:txBody>
        </p:sp>
        <p:sp>
          <p:nvSpPr>
            <p:cNvPr id="49" name="Rectangle 48"/>
            <p:cNvSpPr/>
            <p:nvPr/>
          </p:nvSpPr>
          <p:spPr>
            <a:xfrm>
              <a:off x="10973245" y="2534007"/>
              <a:ext cx="1553038" cy="914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670" tIns="22836" rIns="45670" bIns="22836" rtlCol="0" anchor="ctr"/>
            <a:lstStyle/>
            <a:p>
              <a:pPr algn="ctr" defTabSz="914217"/>
              <a:endParaRPr lang="en-US" dirty="0">
                <a:solidFill>
                  <a:srgbClr val="9BBB5C"/>
                </a:solidFill>
                <a:latin typeface="Open Sans Light"/>
              </a:endParaRPr>
            </a:p>
          </p:txBody>
        </p:sp>
        <p:sp>
          <p:nvSpPr>
            <p:cNvPr id="50" name="Subtitle 2"/>
            <p:cNvSpPr txBox="1">
              <a:spLocks/>
            </p:cNvSpPr>
            <p:nvPr/>
          </p:nvSpPr>
          <p:spPr>
            <a:xfrm>
              <a:off x="3717350" y="1711841"/>
              <a:ext cx="16550639" cy="839116"/>
            </a:xfrm>
            <a:prstGeom prst="rect">
              <a:avLst/>
            </a:prstGeom>
          </p:spPr>
          <p:txBody>
            <a:bodyPr vert="horz" lIns="108745" tIns="54373" rIns="108745" bIns="54373" rtlCol="0">
              <a:normAutofit fontScale="25000" lnSpcReduction="20000"/>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6400" dirty="0">
                  <a:solidFill>
                    <a:srgbClr val="445469"/>
                  </a:solidFill>
                  <a:latin typeface="Lato Light"/>
                  <a:cs typeface="Lato Light"/>
                </a:rPr>
                <a:t>Anyone focused on the well-being of residents </a:t>
              </a:r>
              <a:r>
                <a:rPr lang="en-US" sz="6400" dirty="0">
                  <a:solidFill>
                    <a:srgbClr val="1EA185">
                      <a:lumMod val="75000"/>
                    </a:srgbClr>
                  </a:solidFill>
                  <a:latin typeface="Lato Light"/>
                  <a:cs typeface="Lato Light"/>
                </a:rPr>
                <a:t>in an area of brownfield redevelopment</a:t>
              </a:r>
              <a:r>
                <a:rPr lang="en-US" sz="1550" dirty="0">
                  <a:solidFill>
                    <a:srgbClr val="445469"/>
                  </a:solidFill>
                  <a:latin typeface="Lato Light"/>
                  <a:cs typeface="Lato Light"/>
                </a:rPr>
                <a:t>.</a:t>
              </a:r>
              <a:endParaRPr lang="en-US" sz="1550" dirty="0">
                <a:solidFill>
                  <a:srgbClr val="1EA185"/>
                </a:solidFill>
                <a:latin typeface="Lato Light"/>
                <a:cs typeface="Lato Light"/>
              </a:endParaRPr>
            </a:p>
          </p:txBody>
        </p:sp>
      </p:grpSp>
      <p:grpSp>
        <p:nvGrpSpPr>
          <p:cNvPr id="2" name="Group 1"/>
          <p:cNvGrpSpPr/>
          <p:nvPr/>
        </p:nvGrpSpPr>
        <p:grpSpPr>
          <a:xfrm>
            <a:off x="4322079" y="1621502"/>
            <a:ext cx="1839090" cy="2350919"/>
            <a:chOff x="8596422" y="3243003"/>
            <a:chExt cx="3678179" cy="4701838"/>
          </a:xfrm>
        </p:grpSpPr>
        <p:sp>
          <p:nvSpPr>
            <p:cNvPr id="51" name="Freeform 5"/>
            <p:cNvSpPr>
              <a:spLocks/>
            </p:cNvSpPr>
            <p:nvPr/>
          </p:nvSpPr>
          <p:spPr bwMode="auto">
            <a:xfrm rot="18900000">
              <a:off x="8596422" y="3243003"/>
              <a:ext cx="3678179" cy="4701838"/>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chemeClr val="accent1"/>
            </a:solidFill>
            <a:ln>
              <a:noFill/>
            </a:ln>
          </p:spPr>
          <p:txBody>
            <a:bodyPr vert="horz" wrap="square" lIns="109710" tIns="54855" rIns="109710" bIns="54855" numCol="1" anchor="t" anchorCtr="0" compatLnSpc="1">
              <a:prstTxWarp prst="textNoShape">
                <a:avLst/>
              </a:prstTxWarp>
            </a:bodyPr>
            <a:lstStyle/>
            <a:p>
              <a:pPr defTabSz="914217"/>
              <a:endParaRPr lang="bg-BG">
                <a:solidFill>
                  <a:srgbClr val="445469"/>
                </a:solidFill>
                <a:latin typeface="Lato Light"/>
              </a:endParaRPr>
            </a:p>
          </p:txBody>
        </p:sp>
        <p:sp>
          <p:nvSpPr>
            <p:cNvPr id="55" name="TextBox 54"/>
            <p:cNvSpPr txBox="1"/>
            <p:nvPr/>
          </p:nvSpPr>
          <p:spPr>
            <a:xfrm>
              <a:off x="9006230" y="4232735"/>
              <a:ext cx="2858553" cy="2400620"/>
            </a:xfrm>
            <a:prstGeom prst="rect">
              <a:avLst/>
            </a:prstGeom>
            <a:noFill/>
          </p:spPr>
          <p:txBody>
            <a:bodyPr wrap="square" lIns="91422" tIns="45711" rIns="91422" bIns="45711" rtlCol="0">
              <a:spAutoFit/>
            </a:bodyPr>
            <a:lstStyle/>
            <a:p>
              <a:pPr algn="ctr" defTabSz="914217"/>
              <a:r>
                <a:rPr lang="en-US" sz="3600" b="1" dirty="0">
                  <a:solidFill>
                    <a:prstClr val="white"/>
                  </a:solidFill>
                  <a:latin typeface="Lato Regular"/>
                  <a:cs typeface="Lato Regular"/>
                </a:rPr>
                <a:t>City Staff</a:t>
              </a:r>
              <a:endParaRPr lang="id-ID" sz="3600" b="1" dirty="0">
                <a:solidFill>
                  <a:prstClr val="white"/>
                </a:solidFill>
                <a:latin typeface="Lato Regular"/>
                <a:cs typeface="Lato Regular"/>
              </a:endParaRPr>
            </a:p>
          </p:txBody>
        </p:sp>
      </p:grpSp>
      <p:grpSp>
        <p:nvGrpSpPr>
          <p:cNvPr id="5" name="Group 4"/>
          <p:cNvGrpSpPr/>
          <p:nvPr/>
        </p:nvGrpSpPr>
        <p:grpSpPr>
          <a:xfrm>
            <a:off x="5780749" y="1877176"/>
            <a:ext cx="2350307" cy="1839569"/>
            <a:chOff x="11513763" y="3754352"/>
            <a:chExt cx="4700613" cy="3679138"/>
          </a:xfrm>
        </p:grpSpPr>
        <p:sp>
          <p:nvSpPr>
            <p:cNvPr id="52" name="Freeform 5"/>
            <p:cNvSpPr>
              <a:spLocks/>
            </p:cNvSpPr>
            <p:nvPr/>
          </p:nvSpPr>
          <p:spPr bwMode="auto">
            <a:xfrm rot="2700000">
              <a:off x="12024501" y="3243614"/>
              <a:ext cx="3679138" cy="4700613"/>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chemeClr val="accent2"/>
            </a:solidFill>
            <a:ln>
              <a:noFill/>
            </a:ln>
          </p:spPr>
          <p:txBody>
            <a:bodyPr vert="horz" wrap="square" lIns="109710" tIns="54855" rIns="109710" bIns="54855" numCol="1" anchor="t" anchorCtr="0" compatLnSpc="1">
              <a:prstTxWarp prst="textNoShape">
                <a:avLst/>
              </a:prstTxWarp>
            </a:bodyPr>
            <a:lstStyle/>
            <a:p>
              <a:pPr defTabSz="914217"/>
              <a:endParaRPr lang="bg-BG">
                <a:solidFill>
                  <a:srgbClr val="445469"/>
                </a:solidFill>
                <a:latin typeface="Lato Light"/>
              </a:endParaRPr>
            </a:p>
          </p:txBody>
        </p:sp>
        <p:sp>
          <p:nvSpPr>
            <p:cNvPr id="56" name="TextBox 55"/>
            <p:cNvSpPr txBox="1"/>
            <p:nvPr/>
          </p:nvSpPr>
          <p:spPr>
            <a:xfrm>
              <a:off x="12381571" y="4773466"/>
              <a:ext cx="3191821" cy="1292626"/>
            </a:xfrm>
            <a:prstGeom prst="rect">
              <a:avLst/>
            </a:prstGeom>
            <a:noFill/>
          </p:spPr>
          <p:txBody>
            <a:bodyPr wrap="square" lIns="91422" tIns="45711" rIns="91422" bIns="45711" rtlCol="0">
              <a:spAutoFit/>
            </a:bodyPr>
            <a:lstStyle/>
            <a:p>
              <a:pPr algn="ctr" defTabSz="914217"/>
              <a:r>
                <a:rPr lang="en-US" sz="3600" b="1" dirty="0">
                  <a:solidFill>
                    <a:prstClr val="white"/>
                  </a:solidFill>
                  <a:latin typeface="Lato Regular"/>
                  <a:cs typeface="Lato Regular"/>
                </a:rPr>
                <a:t>CDOs</a:t>
              </a:r>
              <a:endParaRPr lang="id-ID" sz="3600" b="1" dirty="0">
                <a:solidFill>
                  <a:prstClr val="white"/>
                </a:solidFill>
                <a:latin typeface="Lato Regular"/>
                <a:cs typeface="Lato Regular"/>
              </a:endParaRPr>
            </a:p>
          </p:txBody>
        </p:sp>
      </p:grpSp>
      <p:grpSp>
        <p:nvGrpSpPr>
          <p:cNvPr id="3" name="Group 2"/>
          <p:cNvGrpSpPr/>
          <p:nvPr/>
        </p:nvGrpSpPr>
        <p:grpSpPr>
          <a:xfrm>
            <a:off x="4066468" y="3588833"/>
            <a:ext cx="2350307" cy="1839569"/>
            <a:chOff x="8085200" y="7177666"/>
            <a:chExt cx="4700613" cy="3679138"/>
          </a:xfrm>
        </p:grpSpPr>
        <p:sp>
          <p:nvSpPr>
            <p:cNvPr id="53" name="Freeform 5"/>
            <p:cNvSpPr>
              <a:spLocks/>
            </p:cNvSpPr>
            <p:nvPr/>
          </p:nvSpPr>
          <p:spPr bwMode="auto">
            <a:xfrm rot="2700000" flipH="1">
              <a:off x="8595938" y="6666928"/>
              <a:ext cx="3679138" cy="4700613"/>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chemeClr val="accent3"/>
            </a:solidFill>
            <a:ln>
              <a:noFill/>
            </a:ln>
          </p:spPr>
          <p:txBody>
            <a:bodyPr vert="horz" wrap="square" lIns="109710" tIns="54855" rIns="109710" bIns="54855" numCol="1" anchor="t" anchorCtr="0" compatLnSpc="1">
              <a:prstTxWarp prst="textNoShape">
                <a:avLst/>
              </a:prstTxWarp>
            </a:bodyPr>
            <a:lstStyle/>
            <a:p>
              <a:pPr defTabSz="914217"/>
              <a:endParaRPr lang="bg-BG">
                <a:solidFill>
                  <a:srgbClr val="445469"/>
                </a:solidFill>
                <a:latin typeface="Lato Light"/>
              </a:endParaRPr>
            </a:p>
          </p:txBody>
        </p:sp>
        <p:sp>
          <p:nvSpPr>
            <p:cNvPr id="57" name="TextBox 56"/>
            <p:cNvSpPr txBox="1"/>
            <p:nvPr/>
          </p:nvSpPr>
          <p:spPr>
            <a:xfrm>
              <a:off x="9216726" y="7915904"/>
              <a:ext cx="2491817" cy="1661958"/>
            </a:xfrm>
            <a:prstGeom prst="rect">
              <a:avLst/>
            </a:prstGeom>
            <a:noFill/>
          </p:spPr>
          <p:txBody>
            <a:bodyPr wrap="square" lIns="91422" tIns="45711" rIns="91422" bIns="45711" rtlCol="0">
              <a:spAutoFit/>
            </a:bodyPr>
            <a:lstStyle/>
            <a:p>
              <a:pPr algn="ctr" defTabSz="914217"/>
              <a:r>
                <a:rPr lang="en-US" sz="4800" b="1" dirty="0">
                  <a:solidFill>
                    <a:prstClr val="white"/>
                  </a:solidFill>
                  <a:latin typeface="Lato Regular"/>
                  <a:cs typeface="Lato Regular"/>
                </a:rPr>
                <a:t>$</a:t>
              </a:r>
              <a:endParaRPr lang="id-ID" sz="4800" b="1" dirty="0">
                <a:solidFill>
                  <a:prstClr val="white"/>
                </a:solidFill>
                <a:latin typeface="Lato Regular"/>
                <a:cs typeface="Lato Regular"/>
              </a:endParaRPr>
            </a:p>
          </p:txBody>
        </p:sp>
      </p:grpSp>
      <p:grpSp>
        <p:nvGrpSpPr>
          <p:cNvPr id="4" name="Group 3"/>
          <p:cNvGrpSpPr/>
          <p:nvPr/>
        </p:nvGrpSpPr>
        <p:grpSpPr>
          <a:xfrm>
            <a:off x="6036357" y="3333159"/>
            <a:ext cx="1839090" cy="2350919"/>
            <a:chOff x="12024978" y="6666318"/>
            <a:chExt cx="3678179" cy="4701838"/>
          </a:xfrm>
        </p:grpSpPr>
        <p:sp>
          <p:nvSpPr>
            <p:cNvPr id="54" name="Freeform 5"/>
            <p:cNvSpPr>
              <a:spLocks/>
            </p:cNvSpPr>
            <p:nvPr/>
          </p:nvSpPr>
          <p:spPr bwMode="auto">
            <a:xfrm rot="18900000" flipH="1">
              <a:off x="12024978" y="6666318"/>
              <a:ext cx="3678179" cy="4701838"/>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chemeClr val="accent4"/>
            </a:solidFill>
            <a:ln>
              <a:noFill/>
            </a:ln>
          </p:spPr>
          <p:txBody>
            <a:bodyPr vert="horz" wrap="square" lIns="109710" tIns="54855" rIns="109710" bIns="54855" numCol="1" anchor="t" anchorCtr="0" compatLnSpc="1">
              <a:prstTxWarp prst="textNoShape">
                <a:avLst/>
              </a:prstTxWarp>
            </a:bodyPr>
            <a:lstStyle/>
            <a:p>
              <a:pPr defTabSz="914217"/>
              <a:endParaRPr lang="bg-BG">
                <a:solidFill>
                  <a:srgbClr val="445469"/>
                </a:solidFill>
                <a:latin typeface="Lato Light"/>
              </a:endParaRPr>
            </a:p>
          </p:txBody>
        </p:sp>
        <p:sp>
          <p:nvSpPr>
            <p:cNvPr id="58" name="TextBox 57"/>
            <p:cNvSpPr txBox="1"/>
            <p:nvPr/>
          </p:nvSpPr>
          <p:spPr>
            <a:xfrm>
              <a:off x="12347732" y="8096552"/>
              <a:ext cx="2858553" cy="1292626"/>
            </a:xfrm>
            <a:prstGeom prst="rect">
              <a:avLst/>
            </a:prstGeom>
            <a:noFill/>
          </p:spPr>
          <p:txBody>
            <a:bodyPr wrap="square" lIns="91422" tIns="45711" rIns="91422" bIns="45711" rtlCol="0">
              <a:spAutoFit/>
            </a:bodyPr>
            <a:lstStyle/>
            <a:p>
              <a:pPr algn="ctr" defTabSz="914217"/>
              <a:r>
                <a:rPr lang="en-US" sz="3600" b="1" dirty="0">
                  <a:solidFill>
                    <a:prstClr val="white"/>
                  </a:solidFill>
                  <a:latin typeface="Lato Regular"/>
                  <a:cs typeface="Lato Regular"/>
                </a:rPr>
                <a:t>NAs</a:t>
              </a:r>
              <a:endParaRPr lang="id-ID" sz="3600" b="1" dirty="0">
                <a:solidFill>
                  <a:prstClr val="white"/>
                </a:solidFill>
                <a:latin typeface="Lato Regular"/>
                <a:cs typeface="Lato Regular"/>
              </a:endParaRPr>
            </a:p>
          </p:txBody>
        </p:sp>
      </p:grpSp>
      <p:grpSp>
        <p:nvGrpSpPr>
          <p:cNvPr id="68" name="Group 67"/>
          <p:cNvGrpSpPr/>
          <p:nvPr/>
        </p:nvGrpSpPr>
        <p:grpSpPr>
          <a:xfrm>
            <a:off x="1083199" y="2337591"/>
            <a:ext cx="2905266" cy="656397"/>
            <a:chOff x="2163222" y="4675182"/>
            <a:chExt cx="5355750" cy="1312794"/>
          </a:xfrm>
        </p:grpSpPr>
        <p:sp>
          <p:nvSpPr>
            <p:cNvPr id="23" name="TextBox 22"/>
            <p:cNvSpPr txBox="1"/>
            <p:nvPr/>
          </p:nvSpPr>
          <p:spPr>
            <a:xfrm>
              <a:off x="3614687" y="5068248"/>
              <a:ext cx="3904285" cy="584748"/>
            </a:xfrm>
            <a:prstGeom prst="rect">
              <a:avLst/>
            </a:prstGeom>
            <a:noFill/>
          </p:spPr>
          <p:txBody>
            <a:bodyPr wrap="square" lIns="0" tIns="60946" rIns="0" bIns="0" rtlCol="0">
              <a:spAutoFit/>
            </a:bodyPr>
            <a:lstStyle/>
            <a:p>
              <a:pPr defTabSz="914217"/>
              <a:r>
                <a:rPr lang="en-US" sz="1500" dirty="0">
                  <a:solidFill>
                    <a:srgbClr val="445469"/>
                  </a:solidFill>
                  <a:latin typeface="Lato Regular"/>
                  <a:cs typeface="Lato Regular"/>
                </a:rPr>
                <a:t>City Staff and Managers</a:t>
              </a:r>
            </a:p>
          </p:txBody>
        </p:sp>
        <p:grpSp>
          <p:nvGrpSpPr>
            <p:cNvPr id="34" name="Group 33"/>
            <p:cNvGrpSpPr/>
            <p:nvPr/>
          </p:nvGrpSpPr>
          <p:grpSpPr>
            <a:xfrm>
              <a:off x="2163222" y="4675182"/>
              <a:ext cx="1312452" cy="1312794"/>
              <a:chOff x="2163222" y="4675182"/>
              <a:chExt cx="1312452" cy="1312794"/>
            </a:xfrm>
          </p:grpSpPr>
          <p:sp>
            <p:nvSpPr>
              <p:cNvPr id="22" name="Oval 21"/>
              <p:cNvSpPr/>
              <p:nvPr/>
            </p:nvSpPr>
            <p:spPr>
              <a:xfrm>
                <a:off x="2163222" y="4675182"/>
                <a:ext cx="1312452" cy="131279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defTabSz="914217"/>
                <a:endParaRPr lang="en-US" dirty="0">
                  <a:solidFill>
                    <a:prstClr val="white"/>
                  </a:solidFill>
                  <a:latin typeface="Lato Light"/>
                </a:endParaRPr>
              </a:p>
            </p:txBody>
          </p:sp>
          <p:sp>
            <p:nvSpPr>
              <p:cNvPr id="64" name="Freeform 2"/>
              <p:cNvSpPr>
                <a:spLocks noChangeArrowheads="1"/>
              </p:cNvSpPr>
              <p:nvPr/>
            </p:nvSpPr>
            <p:spPr bwMode="auto">
              <a:xfrm>
                <a:off x="2492792" y="4959721"/>
                <a:ext cx="693093" cy="693273"/>
              </a:xfrm>
              <a:custGeom>
                <a:avLst/>
                <a:gdLst>
                  <a:gd name="T0" fmla="*/ 3437 w 6844"/>
                  <a:gd name="T1" fmla="*/ 1719 h 6844"/>
                  <a:gd name="T2" fmla="*/ 3437 w 6844"/>
                  <a:gd name="T3" fmla="*/ 2875 h 6844"/>
                  <a:gd name="T4" fmla="*/ 3437 w 6844"/>
                  <a:gd name="T5" fmla="*/ 1719 h 6844"/>
                  <a:gd name="T6" fmla="*/ 6843 w 6844"/>
                  <a:gd name="T7" fmla="*/ 188 h 6844"/>
                  <a:gd name="T8" fmla="*/ 5437 w 6844"/>
                  <a:gd name="T9" fmla="*/ 2375 h 6844"/>
                  <a:gd name="T10" fmla="*/ 5124 w 6844"/>
                  <a:gd name="T11" fmla="*/ 1250 h 6844"/>
                  <a:gd name="T12" fmla="*/ 5093 w 6844"/>
                  <a:gd name="T13" fmla="*/ 2719 h 6844"/>
                  <a:gd name="T14" fmla="*/ 4437 w 6844"/>
                  <a:gd name="T15" fmla="*/ 3749 h 6844"/>
                  <a:gd name="T16" fmla="*/ 5218 w 6844"/>
                  <a:gd name="T17" fmla="*/ 4562 h 6844"/>
                  <a:gd name="T18" fmla="*/ 5218 w 6844"/>
                  <a:gd name="T19" fmla="*/ 4593 h 6844"/>
                  <a:gd name="T20" fmla="*/ 5124 w 6844"/>
                  <a:gd name="T21" fmla="*/ 6624 h 6844"/>
                  <a:gd name="T22" fmla="*/ 4812 w 6844"/>
                  <a:gd name="T23" fmla="*/ 6843 h 6844"/>
                  <a:gd name="T24" fmla="*/ 4812 w 6844"/>
                  <a:gd name="T25" fmla="*/ 5093 h 6844"/>
                  <a:gd name="T26" fmla="*/ 2594 w 6844"/>
                  <a:gd name="T27" fmla="*/ 5812 h 6844"/>
                  <a:gd name="T28" fmla="*/ 2438 w 6844"/>
                  <a:gd name="T29" fmla="*/ 5968 h 6844"/>
                  <a:gd name="T30" fmla="*/ 875 w 6844"/>
                  <a:gd name="T31" fmla="*/ 6843 h 6844"/>
                  <a:gd name="T32" fmla="*/ 719 w 6844"/>
                  <a:gd name="T33" fmla="*/ 6312 h 6844"/>
                  <a:gd name="T34" fmla="*/ 2844 w 6844"/>
                  <a:gd name="T35" fmla="*/ 4562 h 6844"/>
                  <a:gd name="T36" fmla="*/ 1782 w 6844"/>
                  <a:gd name="T37" fmla="*/ 2750 h 6844"/>
                  <a:gd name="T38" fmla="*/ 1719 w 6844"/>
                  <a:gd name="T39" fmla="*/ 2594 h 6844"/>
                  <a:gd name="T40" fmla="*/ 1250 w 6844"/>
                  <a:gd name="T41" fmla="*/ 1313 h 6844"/>
                  <a:gd name="T42" fmla="*/ 407 w 6844"/>
                  <a:gd name="T43" fmla="*/ 2563 h 6844"/>
                  <a:gd name="T44" fmla="*/ 1032 w 6844"/>
                  <a:gd name="T45" fmla="*/ 32 h 6844"/>
                  <a:gd name="T46" fmla="*/ 1813 w 6844"/>
                  <a:gd name="T47" fmla="*/ 938 h 6844"/>
                  <a:gd name="T48" fmla="*/ 2157 w 6844"/>
                  <a:gd name="T49" fmla="*/ 907 h 6844"/>
                  <a:gd name="T50" fmla="*/ 4718 w 6844"/>
                  <a:gd name="T51" fmla="*/ 907 h 6844"/>
                  <a:gd name="T52" fmla="*/ 5031 w 6844"/>
                  <a:gd name="T53" fmla="*/ 938 h 6844"/>
                  <a:gd name="T54" fmla="*/ 5812 w 6844"/>
                  <a:gd name="T55" fmla="*/ 0 h 6844"/>
                  <a:gd name="T56" fmla="*/ 4562 w 6844"/>
                  <a:gd name="T57" fmla="*/ 1188 h 6844"/>
                  <a:gd name="T58" fmla="*/ 3437 w 6844"/>
                  <a:gd name="T59" fmla="*/ 1157 h 6844"/>
                  <a:gd name="T60" fmla="*/ 2282 w 6844"/>
                  <a:gd name="T61" fmla="*/ 2469 h 6844"/>
                  <a:gd name="T62" fmla="*/ 3718 w 6844"/>
                  <a:gd name="T63" fmla="*/ 3157 h 6844"/>
                  <a:gd name="T64" fmla="*/ 4562 w 6844"/>
                  <a:gd name="T65" fmla="*/ 1188 h 6844"/>
                  <a:gd name="T66" fmla="*/ 4562 w 6844"/>
                  <a:gd name="T67" fmla="*/ 1188 h 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44" h="6844">
                    <a:moveTo>
                      <a:pt x="3437" y="1719"/>
                    </a:moveTo>
                    <a:lnTo>
                      <a:pt x="3437" y="1719"/>
                    </a:lnTo>
                    <a:cubicBezTo>
                      <a:pt x="3749" y="1719"/>
                      <a:pt x="3999" y="2000"/>
                      <a:pt x="3999" y="2313"/>
                    </a:cubicBezTo>
                    <a:cubicBezTo>
                      <a:pt x="3999" y="2625"/>
                      <a:pt x="3749" y="2875"/>
                      <a:pt x="3437" y="2875"/>
                    </a:cubicBezTo>
                    <a:cubicBezTo>
                      <a:pt x="3125" y="2875"/>
                      <a:pt x="2844" y="2625"/>
                      <a:pt x="2844" y="2313"/>
                    </a:cubicBezTo>
                    <a:cubicBezTo>
                      <a:pt x="2844" y="2000"/>
                      <a:pt x="3125" y="1719"/>
                      <a:pt x="3437" y="1719"/>
                    </a:cubicBezTo>
                    <a:close/>
                    <a:moveTo>
                      <a:pt x="6843" y="188"/>
                    </a:moveTo>
                    <a:lnTo>
                      <a:pt x="6843" y="188"/>
                    </a:lnTo>
                    <a:cubicBezTo>
                      <a:pt x="6437" y="2532"/>
                      <a:pt x="6437" y="2532"/>
                      <a:pt x="6437" y="2532"/>
                    </a:cubicBezTo>
                    <a:cubicBezTo>
                      <a:pt x="5437" y="2375"/>
                      <a:pt x="5437" y="2375"/>
                      <a:pt x="5437" y="2375"/>
                    </a:cubicBezTo>
                    <a:cubicBezTo>
                      <a:pt x="5593" y="1282"/>
                      <a:pt x="5593" y="1282"/>
                      <a:pt x="5593" y="1282"/>
                    </a:cubicBezTo>
                    <a:cubicBezTo>
                      <a:pt x="5468" y="1282"/>
                      <a:pt x="5312" y="1250"/>
                      <a:pt x="5124" y="1250"/>
                    </a:cubicBezTo>
                    <a:cubicBezTo>
                      <a:pt x="5124" y="2594"/>
                      <a:pt x="5124" y="2594"/>
                      <a:pt x="5124" y="2594"/>
                    </a:cubicBezTo>
                    <a:cubicBezTo>
                      <a:pt x="5124" y="2625"/>
                      <a:pt x="5124" y="2688"/>
                      <a:pt x="5093" y="2719"/>
                    </a:cubicBezTo>
                    <a:lnTo>
                      <a:pt x="5093" y="2750"/>
                    </a:lnTo>
                    <a:cubicBezTo>
                      <a:pt x="4437" y="3749"/>
                      <a:pt x="4437" y="3749"/>
                      <a:pt x="4437" y="3749"/>
                    </a:cubicBezTo>
                    <a:cubicBezTo>
                      <a:pt x="4249" y="4281"/>
                      <a:pt x="4249" y="4281"/>
                      <a:pt x="4249" y="4281"/>
                    </a:cubicBezTo>
                    <a:cubicBezTo>
                      <a:pt x="5218" y="4562"/>
                      <a:pt x="5218" y="4562"/>
                      <a:pt x="5218" y="4562"/>
                    </a:cubicBezTo>
                    <a:cubicBezTo>
                      <a:pt x="5218" y="4562"/>
                      <a:pt x="5218" y="4562"/>
                      <a:pt x="5187" y="4593"/>
                    </a:cubicBezTo>
                    <a:cubicBezTo>
                      <a:pt x="5218" y="4593"/>
                      <a:pt x="5218" y="4593"/>
                      <a:pt x="5218" y="4593"/>
                    </a:cubicBezTo>
                    <a:cubicBezTo>
                      <a:pt x="5343" y="4624"/>
                      <a:pt x="5437" y="4749"/>
                      <a:pt x="5406" y="4906"/>
                    </a:cubicBezTo>
                    <a:cubicBezTo>
                      <a:pt x="5124" y="6624"/>
                      <a:pt x="5124" y="6624"/>
                      <a:pt x="5124" y="6624"/>
                    </a:cubicBezTo>
                    <a:cubicBezTo>
                      <a:pt x="5093" y="6749"/>
                      <a:pt x="4999" y="6843"/>
                      <a:pt x="4843" y="6843"/>
                    </a:cubicBezTo>
                    <a:lnTo>
                      <a:pt x="4812" y="6843"/>
                    </a:lnTo>
                    <a:cubicBezTo>
                      <a:pt x="4656" y="6812"/>
                      <a:pt x="4531" y="6687"/>
                      <a:pt x="4562" y="6531"/>
                    </a:cubicBezTo>
                    <a:cubicBezTo>
                      <a:pt x="4812" y="5093"/>
                      <a:pt x="4812" y="5093"/>
                      <a:pt x="4812" y="5093"/>
                    </a:cubicBezTo>
                    <a:cubicBezTo>
                      <a:pt x="3531" y="5124"/>
                      <a:pt x="3531" y="5124"/>
                      <a:pt x="3531" y="5124"/>
                    </a:cubicBezTo>
                    <a:cubicBezTo>
                      <a:pt x="2594" y="5812"/>
                      <a:pt x="2594" y="5812"/>
                      <a:pt x="2594" y="5812"/>
                    </a:cubicBezTo>
                    <a:cubicBezTo>
                      <a:pt x="2500" y="5906"/>
                      <a:pt x="2500" y="5906"/>
                      <a:pt x="2500" y="5906"/>
                    </a:cubicBezTo>
                    <a:cubicBezTo>
                      <a:pt x="2469" y="5937"/>
                      <a:pt x="2469" y="5937"/>
                      <a:pt x="2438" y="5968"/>
                    </a:cubicBezTo>
                    <a:cubicBezTo>
                      <a:pt x="1000" y="6812"/>
                      <a:pt x="1000" y="6812"/>
                      <a:pt x="1000" y="6812"/>
                    </a:cubicBezTo>
                    <a:cubicBezTo>
                      <a:pt x="969" y="6843"/>
                      <a:pt x="907" y="6843"/>
                      <a:pt x="875" y="6843"/>
                    </a:cubicBezTo>
                    <a:cubicBezTo>
                      <a:pt x="782" y="6843"/>
                      <a:pt x="688" y="6812"/>
                      <a:pt x="625" y="6718"/>
                    </a:cubicBezTo>
                    <a:cubicBezTo>
                      <a:pt x="532" y="6562"/>
                      <a:pt x="594" y="6406"/>
                      <a:pt x="719" y="6312"/>
                    </a:cubicBezTo>
                    <a:cubicBezTo>
                      <a:pt x="1969" y="5562"/>
                      <a:pt x="1969" y="5562"/>
                      <a:pt x="1969" y="5562"/>
                    </a:cubicBezTo>
                    <a:cubicBezTo>
                      <a:pt x="2844" y="4562"/>
                      <a:pt x="2844" y="4562"/>
                      <a:pt x="2844" y="4562"/>
                    </a:cubicBezTo>
                    <a:cubicBezTo>
                      <a:pt x="2563" y="3718"/>
                      <a:pt x="2563" y="3718"/>
                      <a:pt x="2563" y="3718"/>
                    </a:cubicBezTo>
                    <a:cubicBezTo>
                      <a:pt x="1782" y="2750"/>
                      <a:pt x="1782" y="2750"/>
                      <a:pt x="1782" y="2750"/>
                    </a:cubicBezTo>
                    <a:lnTo>
                      <a:pt x="1782" y="2750"/>
                    </a:lnTo>
                    <a:cubicBezTo>
                      <a:pt x="1750" y="2688"/>
                      <a:pt x="1719" y="2657"/>
                      <a:pt x="1719" y="2594"/>
                    </a:cubicBezTo>
                    <a:cubicBezTo>
                      <a:pt x="1719" y="1250"/>
                      <a:pt x="1719" y="1250"/>
                      <a:pt x="1719" y="1250"/>
                    </a:cubicBezTo>
                    <a:cubicBezTo>
                      <a:pt x="1532" y="1250"/>
                      <a:pt x="1375" y="1282"/>
                      <a:pt x="1250" y="1313"/>
                    </a:cubicBezTo>
                    <a:cubicBezTo>
                      <a:pt x="1407" y="2375"/>
                      <a:pt x="1407" y="2375"/>
                      <a:pt x="1407" y="2375"/>
                    </a:cubicBezTo>
                    <a:cubicBezTo>
                      <a:pt x="407" y="2563"/>
                      <a:pt x="407" y="2563"/>
                      <a:pt x="407" y="2563"/>
                    </a:cubicBezTo>
                    <a:cubicBezTo>
                      <a:pt x="0" y="188"/>
                      <a:pt x="0" y="188"/>
                      <a:pt x="0" y="188"/>
                    </a:cubicBezTo>
                    <a:cubicBezTo>
                      <a:pt x="1032" y="32"/>
                      <a:pt x="1032" y="32"/>
                      <a:pt x="1032" y="32"/>
                    </a:cubicBezTo>
                    <a:cubicBezTo>
                      <a:pt x="1188" y="1032"/>
                      <a:pt x="1188" y="1032"/>
                      <a:pt x="1188" y="1032"/>
                    </a:cubicBezTo>
                    <a:cubicBezTo>
                      <a:pt x="1375" y="1000"/>
                      <a:pt x="1594" y="969"/>
                      <a:pt x="1813" y="938"/>
                    </a:cubicBezTo>
                    <a:cubicBezTo>
                      <a:pt x="1875" y="907"/>
                      <a:pt x="1938" y="875"/>
                      <a:pt x="2000" y="875"/>
                    </a:cubicBezTo>
                    <a:cubicBezTo>
                      <a:pt x="2063" y="875"/>
                      <a:pt x="2094" y="907"/>
                      <a:pt x="2157" y="907"/>
                    </a:cubicBezTo>
                    <a:cubicBezTo>
                      <a:pt x="2532" y="907"/>
                      <a:pt x="2938" y="875"/>
                      <a:pt x="3437" y="875"/>
                    </a:cubicBezTo>
                    <a:cubicBezTo>
                      <a:pt x="3906" y="875"/>
                      <a:pt x="4343" y="907"/>
                      <a:pt x="4718" y="907"/>
                    </a:cubicBezTo>
                    <a:cubicBezTo>
                      <a:pt x="4749" y="907"/>
                      <a:pt x="4781" y="875"/>
                      <a:pt x="4843" y="875"/>
                    </a:cubicBezTo>
                    <a:cubicBezTo>
                      <a:pt x="4906" y="875"/>
                      <a:pt x="4968" y="907"/>
                      <a:pt x="5031" y="938"/>
                    </a:cubicBezTo>
                    <a:cubicBezTo>
                      <a:pt x="5281" y="969"/>
                      <a:pt x="5468" y="1000"/>
                      <a:pt x="5656" y="1000"/>
                    </a:cubicBezTo>
                    <a:cubicBezTo>
                      <a:pt x="5812" y="0"/>
                      <a:pt x="5812" y="0"/>
                      <a:pt x="5812" y="0"/>
                    </a:cubicBezTo>
                    <a:lnTo>
                      <a:pt x="6843" y="188"/>
                    </a:lnTo>
                    <a:close/>
                    <a:moveTo>
                      <a:pt x="4562" y="1188"/>
                    </a:moveTo>
                    <a:lnTo>
                      <a:pt x="4562" y="1188"/>
                    </a:lnTo>
                    <a:cubicBezTo>
                      <a:pt x="4218" y="1188"/>
                      <a:pt x="3843" y="1157"/>
                      <a:pt x="3437" y="1157"/>
                    </a:cubicBezTo>
                    <a:cubicBezTo>
                      <a:pt x="3000" y="1157"/>
                      <a:pt x="2625" y="1188"/>
                      <a:pt x="2282" y="1188"/>
                    </a:cubicBezTo>
                    <a:cubicBezTo>
                      <a:pt x="2282" y="2469"/>
                      <a:pt x="2282" y="2469"/>
                      <a:pt x="2282" y="2469"/>
                    </a:cubicBezTo>
                    <a:cubicBezTo>
                      <a:pt x="3157" y="3157"/>
                      <a:pt x="3157" y="3157"/>
                      <a:pt x="3157" y="3157"/>
                    </a:cubicBezTo>
                    <a:cubicBezTo>
                      <a:pt x="3718" y="3157"/>
                      <a:pt x="3718" y="3157"/>
                      <a:pt x="3718" y="3157"/>
                    </a:cubicBezTo>
                    <a:cubicBezTo>
                      <a:pt x="4562" y="2469"/>
                      <a:pt x="4562" y="2469"/>
                      <a:pt x="4562" y="2469"/>
                    </a:cubicBezTo>
                    <a:lnTo>
                      <a:pt x="4562" y="1188"/>
                    </a:lnTo>
                    <a:close/>
                    <a:moveTo>
                      <a:pt x="4562" y="1188"/>
                    </a:moveTo>
                    <a:lnTo>
                      <a:pt x="4562" y="1188"/>
                    </a:lnTo>
                    <a:close/>
                  </a:path>
                </a:pathLst>
              </a:custGeom>
              <a:solidFill>
                <a:schemeClr val="bg1"/>
              </a:solidFill>
              <a:ln>
                <a:noFill/>
              </a:ln>
              <a:effectLst/>
            </p:spPr>
            <p:txBody>
              <a:bodyPr wrap="none" lIns="121899" tIns="60950" rIns="121899" bIns="60950" anchor="ctr"/>
              <a:lstStyle/>
              <a:p>
                <a:pPr defTabSz="914217"/>
                <a:endParaRPr lang="en-US">
                  <a:solidFill>
                    <a:srgbClr val="445469"/>
                  </a:solidFill>
                  <a:latin typeface="Lato Light"/>
                </a:endParaRPr>
              </a:p>
            </p:txBody>
          </p:sp>
        </p:grpSp>
      </p:grpSp>
      <p:grpSp>
        <p:nvGrpSpPr>
          <p:cNvPr id="70" name="Group 69"/>
          <p:cNvGrpSpPr/>
          <p:nvPr/>
        </p:nvGrpSpPr>
        <p:grpSpPr>
          <a:xfrm>
            <a:off x="8482126" y="2366594"/>
            <a:ext cx="3168918" cy="656397"/>
            <a:chOff x="16961077" y="4664338"/>
            <a:chExt cx="6337835" cy="1312794"/>
          </a:xfrm>
        </p:grpSpPr>
        <p:sp>
          <p:nvSpPr>
            <p:cNvPr id="26" name="TextBox 25"/>
            <p:cNvSpPr txBox="1"/>
            <p:nvPr/>
          </p:nvSpPr>
          <p:spPr>
            <a:xfrm>
              <a:off x="18513513" y="4714302"/>
              <a:ext cx="4785399" cy="1046412"/>
            </a:xfrm>
            <a:prstGeom prst="rect">
              <a:avLst/>
            </a:prstGeom>
            <a:noFill/>
          </p:spPr>
          <p:txBody>
            <a:bodyPr wrap="square" lIns="0" tIns="60946" rIns="0" bIns="0" rtlCol="0">
              <a:spAutoFit/>
            </a:bodyPr>
            <a:lstStyle/>
            <a:p>
              <a:pPr defTabSz="914217"/>
              <a:r>
                <a:rPr lang="en-US" sz="1500" dirty="0">
                  <a:solidFill>
                    <a:srgbClr val="445469"/>
                  </a:solidFill>
                  <a:latin typeface="Lato Regular"/>
                  <a:cs typeface="Lato Regular"/>
                </a:rPr>
                <a:t>Community Development Organizations</a:t>
              </a:r>
            </a:p>
          </p:txBody>
        </p:sp>
        <p:grpSp>
          <p:nvGrpSpPr>
            <p:cNvPr id="30" name="Group 29"/>
            <p:cNvGrpSpPr/>
            <p:nvPr/>
          </p:nvGrpSpPr>
          <p:grpSpPr>
            <a:xfrm>
              <a:off x="16961077" y="4664338"/>
              <a:ext cx="1312454" cy="1312794"/>
              <a:chOff x="16961077" y="4664338"/>
              <a:chExt cx="1312454" cy="1312794"/>
            </a:xfrm>
          </p:grpSpPr>
          <p:sp>
            <p:nvSpPr>
              <p:cNvPr id="32" name="Oval 31"/>
              <p:cNvSpPr/>
              <p:nvPr/>
            </p:nvSpPr>
            <p:spPr>
              <a:xfrm>
                <a:off x="16961077" y="4664338"/>
                <a:ext cx="1312454" cy="131279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defTabSz="914217"/>
                <a:r>
                  <a:rPr lang="en-US" dirty="0">
                    <a:solidFill>
                      <a:prstClr val="white"/>
                    </a:solidFill>
                    <a:latin typeface="Lato Light"/>
                  </a:rPr>
                  <a:t> </a:t>
                </a:r>
              </a:p>
            </p:txBody>
          </p:sp>
          <p:sp>
            <p:nvSpPr>
              <p:cNvPr id="65" name="Freeform 3"/>
              <p:cNvSpPr>
                <a:spLocks noChangeArrowheads="1"/>
              </p:cNvSpPr>
              <p:nvPr/>
            </p:nvSpPr>
            <p:spPr bwMode="auto">
              <a:xfrm>
                <a:off x="17321877" y="5035861"/>
                <a:ext cx="670572" cy="514855"/>
              </a:xfrm>
              <a:custGeom>
                <a:avLst/>
                <a:gdLst>
                  <a:gd name="T0" fmla="*/ 3034 w 6392"/>
                  <a:gd name="T1" fmla="*/ 2260 h 4907"/>
                  <a:gd name="T2" fmla="*/ 2582 w 6392"/>
                  <a:gd name="T3" fmla="*/ 1937 h 4907"/>
                  <a:gd name="T4" fmla="*/ 1421 w 6392"/>
                  <a:gd name="T5" fmla="*/ 2196 h 4907"/>
                  <a:gd name="T6" fmla="*/ 388 w 6392"/>
                  <a:gd name="T7" fmla="*/ 4583 h 4907"/>
                  <a:gd name="T8" fmla="*/ 2712 w 6392"/>
                  <a:gd name="T9" fmla="*/ 3551 h 4907"/>
                  <a:gd name="T10" fmla="*/ 3034 w 6392"/>
                  <a:gd name="T11" fmla="*/ 2260 h 4907"/>
                  <a:gd name="T12" fmla="*/ 2454 w 6392"/>
                  <a:gd name="T13" fmla="*/ 3228 h 4907"/>
                  <a:gd name="T14" fmla="*/ 711 w 6392"/>
                  <a:gd name="T15" fmla="*/ 4261 h 4907"/>
                  <a:gd name="T16" fmla="*/ 1679 w 6392"/>
                  <a:gd name="T17" fmla="*/ 2518 h 4907"/>
                  <a:gd name="T18" fmla="*/ 1874 w 6392"/>
                  <a:gd name="T19" fmla="*/ 2648 h 4907"/>
                  <a:gd name="T20" fmla="*/ 2260 w 6392"/>
                  <a:gd name="T21" fmla="*/ 3034 h 4907"/>
                  <a:gd name="T22" fmla="*/ 2454 w 6392"/>
                  <a:gd name="T23" fmla="*/ 3228 h 4907"/>
                  <a:gd name="T24" fmla="*/ 6197 w 6392"/>
                  <a:gd name="T25" fmla="*/ 710 h 4907"/>
                  <a:gd name="T26" fmla="*/ 3615 w 6392"/>
                  <a:gd name="T27" fmla="*/ 646 h 4907"/>
                  <a:gd name="T28" fmla="*/ 2776 w 6392"/>
                  <a:gd name="T29" fmla="*/ 1679 h 4907"/>
                  <a:gd name="T30" fmla="*/ 3034 w 6392"/>
                  <a:gd name="T31" fmla="*/ 2196 h 4907"/>
                  <a:gd name="T32" fmla="*/ 4326 w 6392"/>
                  <a:gd name="T33" fmla="*/ 2454 h 4907"/>
                  <a:gd name="T34" fmla="*/ 6197 w 6392"/>
                  <a:gd name="T35" fmla="*/ 710 h 4907"/>
                  <a:gd name="T36" fmla="*/ 5489 w 6392"/>
                  <a:gd name="T37" fmla="*/ 1549 h 4907"/>
                  <a:gd name="T38" fmla="*/ 3681 w 6392"/>
                  <a:gd name="T39" fmla="*/ 1937 h 4907"/>
                  <a:gd name="T40" fmla="*/ 4067 w 6392"/>
                  <a:gd name="T41" fmla="*/ 1485 h 4907"/>
                  <a:gd name="T42" fmla="*/ 3487 w 6392"/>
                  <a:gd name="T43" fmla="*/ 1421 h 4907"/>
                  <a:gd name="T44" fmla="*/ 5164 w 6392"/>
                  <a:gd name="T45" fmla="*/ 582 h 4907"/>
                  <a:gd name="T46" fmla="*/ 5489 w 6392"/>
                  <a:gd name="T47" fmla="*/ 1549 h 4907"/>
                  <a:gd name="T48" fmla="*/ 3165 w 6392"/>
                  <a:gd name="T49" fmla="*/ 2260 h 4907"/>
                  <a:gd name="T50" fmla="*/ 3423 w 6392"/>
                  <a:gd name="T51" fmla="*/ 3098 h 4907"/>
                  <a:gd name="T52" fmla="*/ 3423 w 6392"/>
                  <a:gd name="T53" fmla="*/ 2582 h 4907"/>
                  <a:gd name="T54" fmla="*/ 3165 w 6392"/>
                  <a:gd name="T55" fmla="*/ 2260 h 4907"/>
                  <a:gd name="T56" fmla="*/ 2196 w 6392"/>
                  <a:gd name="T57" fmla="*/ 1615 h 4907"/>
                  <a:gd name="T58" fmla="*/ 2066 w 6392"/>
                  <a:gd name="T59" fmla="*/ 1163 h 4907"/>
                  <a:gd name="T60" fmla="*/ 2518 w 6392"/>
                  <a:gd name="T61" fmla="*/ 1549 h 4907"/>
                  <a:gd name="T62" fmla="*/ 2582 w 6392"/>
                  <a:gd name="T63" fmla="*/ 1873 h 4907"/>
                  <a:gd name="T64" fmla="*/ 2196 w 6392"/>
                  <a:gd name="T65" fmla="*/ 1615 h 4907"/>
                  <a:gd name="T66" fmla="*/ 2196 w 6392"/>
                  <a:gd name="T67" fmla="*/ 1615 h 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92" h="4907">
                    <a:moveTo>
                      <a:pt x="3034" y="2260"/>
                    </a:moveTo>
                    <a:lnTo>
                      <a:pt x="3034" y="2260"/>
                    </a:lnTo>
                    <a:cubicBezTo>
                      <a:pt x="2776" y="2196"/>
                      <a:pt x="2776" y="2196"/>
                      <a:pt x="2776" y="2196"/>
                    </a:cubicBezTo>
                    <a:cubicBezTo>
                      <a:pt x="2582" y="1937"/>
                      <a:pt x="2582" y="1937"/>
                      <a:pt x="2582" y="1937"/>
                    </a:cubicBezTo>
                    <a:cubicBezTo>
                      <a:pt x="2454" y="2001"/>
                      <a:pt x="2454" y="2001"/>
                      <a:pt x="2454" y="2001"/>
                    </a:cubicBezTo>
                    <a:cubicBezTo>
                      <a:pt x="2132" y="1873"/>
                      <a:pt x="1679" y="1937"/>
                      <a:pt x="1421" y="2196"/>
                    </a:cubicBezTo>
                    <a:cubicBezTo>
                      <a:pt x="388" y="3228"/>
                      <a:pt x="388" y="3228"/>
                      <a:pt x="388" y="3228"/>
                    </a:cubicBezTo>
                    <a:cubicBezTo>
                      <a:pt x="0" y="3615"/>
                      <a:pt x="0" y="4197"/>
                      <a:pt x="388" y="4583"/>
                    </a:cubicBezTo>
                    <a:cubicBezTo>
                      <a:pt x="775" y="4906"/>
                      <a:pt x="1357" y="4906"/>
                      <a:pt x="1743" y="4583"/>
                    </a:cubicBezTo>
                    <a:cubicBezTo>
                      <a:pt x="2712" y="3551"/>
                      <a:pt x="2712" y="3551"/>
                      <a:pt x="2712" y="3551"/>
                    </a:cubicBezTo>
                    <a:cubicBezTo>
                      <a:pt x="3034" y="3228"/>
                      <a:pt x="3099" y="2776"/>
                      <a:pt x="2906" y="2454"/>
                    </a:cubicBezTo>
                    <a:lnTo>
                      <a:pt x="3034" y="2260"/>
                    </a:lnTo>
                    <a:close/>
                    <a:moveTo>
                      <a:pt x="2454" y="3228"/>
                    </a:moveTo>
                    <a:lnTo>
                      <a:pt x="2454" y="3228"/>
                    </a:lnTo>
                    <a:cubicBezTo>
                      <a:pt x="1421" y="4261"/>
                      <a:pt x="1421" y="4261"/>
                      <a:pt x="1421" y="4261"/>
                    </a:cubicBezTo>
                    <a:cubicBezTo>
                      <a:pt x="1227" y="4455"/>
                      <a:pt x="905" y="4455"/>
                      <a:pt x="711" y="4261"/>
                    </a:cubicBezTo>
                    <a:cubicBezTo>
                      <a:pt x="516" y="4067"/>
                      <a:pt x="516" y="3745"/>
                      <a:pt x="711" y="3551"/>
                    </a:cubicBezTo>
                    <a:cubicBezTo>
                      <a:pt x="1679" y="2518"/>
                      <a:pt x="1679" y="2518"/>
                      <a:pt x="1679" y="2518"/>
                    </a:cubicBezTo>
                    <a:cubicBezTo>
                      <a:pt x="1807" y="2390"/>
                      <a:pt x="2002" y="2324"/>
                      <a:pt x="2132" y="2390"/>
                    </a:cubicBezTo>
                    <a:cubicBezTo>
                      <a:pt x="1874" y="2648"/>
                      <a:pt x="1874" y="2648"/>
                      <a:pt x="1874" y="2648"/>
                    </a:cubicBezTo>
                    <a:cubicBezTo>
                      <a:pt x="1743" y="2776"/>
                      <a:pt x="1743" y="2970"/>
                      <a:pt x="1874" y="3034"/>
                    </a:cubicBezTo>
                    <a:cubicBezTo>
                      <a:pt x="1938" y="3164"/>
                      <a:pt x="2132" y="3164"/>
                      <a:pt x="2260" y="3034"/>
                    </a:cubicBezTo>
                    <a:cubicBezTo>
                      <a:pt x="2582" y="2776"/>
                      <a:pt x="2582" y="2776"/>
                      <a:pt x="2582" y="2776"/>
                    </a:cubicBezTo>
                    <a:cubicBezTo>
                      <a:pt x="2582" y="2906"/>
                      <a:pt x="2582" y="3098"/>
                      <a:pt x="2454" y="3228"/>
                    </a:cubicBezTo>
                    <a:close/>
                    <a:moveTo>
                      <a:pt x="6197" y="710"/>
                    </a:moveTo>
                    <a:lnTo>
                      <a:pt x="6197" y="710"/>
                    </a:lnTo>
                    <a:cubicBezTo>
                      <a:pt x="6005" y="258"/>
                      <a:pt x="5489" y="0"/>
                      <a:pt x="4972" y="194"/>
                    </a:cubicBezTo>
                    <a:cubicBezTo>
                      <a:pt x="3615" y="646"/>
                      <a:pt x="3615" y="646"/>
                      <a:pt x="3615" y="646"/>
                    </a:cubicBezTo>
                    <a:cubicBezTo>
                      <a:pt x="3229" y="841"/>
                      <a:pt x="3034" y="1163"/>
                      <a:pt x="3034" y="1549"/>
                    </a:cubicBezTo>
                    <a:cubicBezTo>
                      <a:pt x="2776" y="1679"/>
                      <a:pt x="2776" y="1679"/>
                      <a:pt x="2776" y="1679"/>
                    </a:cubicBezTo>
                    <a:cubicBezTo>
                      <a:pt x="2840" y="2001"/>
                      <a:pt x="2840" y="2001"/>
                      <a:pt x="2840" y="2001"/>
                    </a:cubicBezTo>
                    <a:cubicBezTo>
                      <a:pt x="3034" y="2196"/>
                      <a:pt x="3034" y="2196"/>
                      <a:pt x="3034" y="2196"/>
                    </a:cubicBezTo>
                    <a:cubicBezTo>
                      <a:pt x="3229" y="2132"/>
                      <a:pt x="3229" y="2132"/>
                      <a:pt x="3229" y="2132"/>
                    </a:cubicBezTo>
                    <a:cubicBezTo>
                      <a:pt x="3487" y="2454"/>
                      <a:pt x="3939" y="2582"/>
                      <a:pt x="4326" y="2454"/>
                    </a:cubicBezTo>
                    <a:cubicBezTo>
                      <a:pt x="5681" y="1937"/>
                      <a:pt x="5681" y="1937"/>
                      <a:pt x="5681" y="1937"/>
                    </a:cubicBezTo>
                    <a:cubicBezTo>
                      <a:pt x="6133" y="1743"/>
                      <a:pt x="6391" y="1227"/>
                      <a:pt x="6197" y="710"/>
                    </a:cubicBezTo>
                    <a:close/>
                    <a:moveTo>
                      <a:pt x="5489" y="1549"/>
                    </a:moveTo>
                    <a:lnTo>
                      <a:pt x="5489" y="1549"/>
                    </a:lnTo>
                    <a:cubicBezTo>
                      <a:pt x="4131" y="2065"/>
                      <a:pt x="4131" y="2065"/>
                      <a:pt x="4131" y="2065"/>
                    </a:cubicBezTo>
                    <a:cubicBezTo>
                      <a:pt x="4003" y="2132"/>
                      <a:pt x="3809" y="2065"/>
                      <a:pt x="3681" y="1937"/>
                    </a:cubicBezTo>
                    <a:cubicBezTo>
                      <a:pt x="3939" y="1873"/>
                      <a:pt x="3939" y="1873"/>
                      <a:pt x="3939" y="1873"/>
                    </a:cubicBezTo>
                    <a:cubicBezTo>
                      <a:pt x="4067" y="1807"/>
                      <a:pt x="4131" y="1679"/>
                      <a:pt x="4067" y="1485"/>
                    </a:cubicBezTo>
                    <a:cubicBezTo>
                      <a:pt x="4003" y="1357"/>
                      <a:pt x="3873" y="1291"/>
                      <a:pt x="3681" y="1291"/>
                    </a:cubicBezTo>
                    <a:cubicBezTo>
                      <a:pt x="3487" y="1421"/>
                      <a:pt x="3487" y="1421"/>
                      <a:pt x="3487" y="1421"/>
                    </a:cubicBezTo>
                    <a:cubicBezTo>
                      <a:pt x="3551" y="1227"/>
                      <a:pt x="3615" y="1163"/>
                      <a:pt x="3809" y="1099"/>
                    </a:cubicBezTo>
                    <a:cubicBezTo>
                      <a:pt x="5164" y="582"/>
                      <a:pt x="5164" y="582"/>
                      <a:pt x="5164" y="582"/>
                    </a:cubicBezTo>
                    <a:cubicBezTo>
                      <a:pt x="5422" y="452"/>
                      <a:pt x="5681" y="646"/>
                      <a:pt x="5811" y="905"/>
                    </a:cubicBezTo>
                    <a:cubicBezTo>
                      <a:pt x="5875" y="1163"/>
                      <a:pt x="5747" y="1421"/>
                      <a:pt x="5489" y="1549"/>
                    </a:cubicBezTo>
                    <a:close/>
                    <a:moveTo>
                      <a:pt x="3165" y="2260"/>
                    </a:moveTo>
                    <a:lnTo>
                      <a:pt x="3165" y="2260"/>
                    </a:lnTo>
                    <a:cubicBezTo>
                      <a:pt x="3551" y="2518"/>
                      <a:pt x="3551" y="2518"/>
                      <a:pt x="3551" y="2518"/>
                    </a:cubicBezTo>
                    <a:cubicBezTo>
                      <a:pt x="3423" y="3098"/>
                      <a:pt x="3423" y="3098"/>
                      <a:pt x="3423" y="3098"/>
                    </a:cubicBezTo>
                    <a:cubicBezTo>
                      <a:pt x="3293" y="3098"/>
                      <a:pt x="3293" y="3098"/>
                      <a:pt x="3293" y="3098"/>
                    </a:cubicBezTo>
                    <a:cubicBezTo>
                      <a:pt x="3423" y="2582"/>
                      <a:pt x="3423" y="2582"/>
                      <a:pt x="3423" y="2582"/>
                    </a:cubicBezTo>
                    <a:cubicBezTo>
                      <a:pt x="3034" y="2324"/>
                      <a:pt x="3034" y="2324"/>
                      <a:pt x="3034" y="2324"/>
                    </a:cubicBezTo>
                    <a:lnTo>
                      <a:pt x="3165" y="2260"/>
                    </a:lnTo>
                    <a:close/>
                    <a:moveTo>
                      <a:pt x="2196" y="1615"/>
                    </a:moveTo>
                    <a:lnTo>
                      <a:pt x="2196" y="1615"/>
                    </a:lnTo>
                    <a:cubicBezTo>
                      <a:pt x="1938" y="1163"/>
                      <a:pt x="1938" y="1163"/>
                      <a:pt x="1938" y="1163"/>
                    </a:cubicBezTo>
                    <a:cubicBezTo>
                      <a:pt x="2066" y="1163"/>
                      <a:pt x="2066" y="1163"/>
                      <a:pt x="2066" y="1163"/>
                    </a:cubicBezTo>
                    <a:cubicBezTo>
                      <a:pt x="2260" y="1549"/>
                      <a:pt x="2260" y="1549"/>
                      <a:pt x="2260" y="1549"/>
                    </a:cubicBezTo>
                    <a:cubicBezTo>
                      <a:pt x="2518" y="1549"/>
                      <a:pt x="2518" y="1549"/>
                      <a:pt x="2518" y="1549"/>
                    </a:cubicBezTo>
                    <a:cubicBezTo>
                      <a:pt x="2648" y="1807"/>
                      <a:pt x="2648" y="1807"/>
                      <a:pt x="2648" y="1807"/>
                    </a:cubicBezTo>
                    <a:cubicBezTo>
                      <a:pt x="2582" y="1873"/>
                      <a:pt x="2582" y="1873"/>
                      <a:pt x="2582" y="1873"/>
                    </a:cubicBezTo>
                    <a:cubicBezTo>
                      <a:pt x="2454" y="1679"/>
                      <a:pt x="2454" y="1679"/>
                      <a:pt x="2454" y="1679"/>
                    </a:cubicBezTo>
                    <a:lnTo>
                      <a:pt x="2196" y="1615"/>
                    </a:lnTo>
                    <a:close/>
                    <a:moveTo>
                      <a:pt x="2196" y="1615"/>
                    </a:moveTo>
                    <a:lnTo>
                      <a:pt x="2196" y="1615"/>
                    </a:lnTo>
                    <a:close/>
                  </a:path>
                </a:pathLst>
              </a:custGeom>
              <a:solidFill>
                <a:schemeClr val="bg1"/>
              </a:solidFill>
              <a:ln>
                <a:noFill/>
              </a:ln>
              <a:effectLst/>
            </p:spPr>
            <p:txBody>
              <a:bodyPr wrap="none" lIns="121899" tIns="60950" rIns="121899" bIns="60950" anchor="ctr"/>
              <a:lstStyle/>
              <a:p>
                <a:pPr defTabSz="914217"/>
                <a:endParaRPr lang="en-US">
                  <a:solidFill>
                    <a:srgbClr val="445469"/>
                  </a:solidFill>
                  <a:latin typeface="Lato Light"/>
                </a:endParaRPr>
              </a:p>
            </p:txBody>
          </p:sp>
        </p:grpSp>
      </p:grpSp>
      <p:grpSp>
        <p:nvGrpSpPr>
          <p:cNvPr id="69" name="Group 68"/>
          <p:cNvGrpSpPr/>
          <p:nvPr/>
        </p:nvGrpSpPr>
        <p:grpSpPr>
          <a:xfrm>
            <a:off x="984611" y="3871110"/>
            <a:ext cx="3112021" cy="679465"/>
            <a:chOff x="2185502" y="8216086"/>
            <a:chExt cx="5880941" cy="1358929"/>
          </a:xfrm>
        </p:grpSpPr>
        <p:sp>
          <p:nvSpPr>
            <p:cNvPr id="25" name="TextBox 24"/>
            <p:cNvSpPr txBox="1"/>
            <p:nvPr/>
          </p:nvSpPr>
          <p:spPr>
            <a:xfrm>
              <a:off x="3838842" y="8216086"/>
              <a:ext cx="4227601" cy="1046411"/>
            </a:xfrm>
            <a:prstGeom prst="rect">
              <a:avLst/>
            </a:prstGeom>
            <a:noFill/>
          </p:spPr>
          <p:txBody>
            <a:bodyPr wrap="square" lIns="0" tIns="60946" rIns="0" bIns="0" rtlCol="0">
              <a:spAutoFit/>
            </a:bodyPr>
            <a:lstStyle/>
            <a:p>
              <a:pPr defTabSz="914217"/>
              <a:r>
                <a:rPr lang="en-US" sz="1500" dirty="0">
                  <a:solidFill>
                    <a:srgbClr val="445469"/>
                  </a:solidFill>
                  <a:latin typeface="Lato Regular"/>
                  <a:cs typeface="Lato Regular"/>
                </a:rPr>
                <a:t>Grant recipients, Universities and Partners</a:t>
              </a:r>
            </a:p>
          </p:txBody>
        </p:sp>
        <p:grpSp>
          <p:nvGrpSpPr>
            <p:cNvPr id="33" name="Group 32"/>
            <p:cNvGrpSpPr/>
            <p:nvPr/>
          </p:nvGrpSpPr>
          <p:grpSpPr>
            <a:xfrm>
              <a:off x="2185502" y="8262221"/>
              <a:ext cx="1312452" cy="1312794"/>
              <a:chOff x="2185502" y="8262221"/>
              <a:chExt cx="1312452" cy="1312794"/>
            </a:xfrm>
          </p:grpSpPr>
          <p:sp>
            <p:nvSpPr>
              <p:cNvPr id="24" name="Oval 23"/>
              <p:cNvSpPr/>
              <p:nvPr/>
            </p:nvSpPr>
            <p:spPr>
              <a:xfrm>
                <a:off x="2185502" y="8262221"/>
                <a:ext cx="1312452" cy="131279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defTabSz="914217"/>
                <a:endParaRPr lang="en-US" dirty="0">
                  <a:solidFill>
                    <a:prstClr val="white"/>
                  </a:solidFill>
                  <a:latin typeface="Lato Light"/>
                </a:endParaRPr>
              </a:p>
            </p:txBody>
          </p:sp>
          <p:sp>
            <p:nvSpPr>
              <p:cNvPr id="66" name="Freeform 1"/>
              <p:cNvSpPr>
                <a:spLocks noChangeArrowheads="1"/>
              </p:cNvSpPr>
              <p:nvPr/>
            </p:nvSpPr>
            <p:spPr bwMode="auto">
              <a:xfrm>
                <a:off x="2601873" y="8668010"/>
                <a:ext cx="478384" cy="478508"/>
              </a:xfrm>
              <a:custGeom>
                <a:avLst/>
                <a:gdLst>
                  <a:gd name="T0" fmla="*/ 4905 w 5031"/>
                  <a:gd name="T1" fmla="*/ 0 h 5031"/>
                  <a:gd name="T2" fmla="*/ 4905 w 5031"/>
                  <a:gd name="T3" fmla="*/ 0 h 5031"/>
                  <a:gd name="T4" fmla="*/ 125 w 5031"/>
                  <a:gd name="T5" fmla="*/ 0 h 5031"/>
                  <a:gd name="T6" fmla="*/ 0 w 5031"/>
                  <a:gd name="T7" fmla="*/ 125 h 5031"/>
                  <a:gd name="T8" fmla="*/ 0 w 5031"/>
                  <a:gd name="T9" fmla="*/ 4905 h 5031"/>
                  <a:gd name="T10" fmla="*/ 125 w 5031"/>
                  <a:gd name="T11" fmla="*/ 5030 h 5031"/>
                  <a:gd name="T12" fmla="*/ 4905 w 5031"/>
                  <a:gd name="T13" fmla="*/ 5030 h 5031"/>
                  <a:gd name="T14" fmla="*/ 5030 w 5031"/>
                  <a:gd name="T15" fmla="*/ 4905 h 5031"/>
                  <a:gd name="T16" fmla="*/ 5030 w 5031"/>
                  <a:gd name="T17" fmla="*/ 125 h 5031"/>
                  <a:gd name="T18" fmla="*/ 4905 w 5031"/>
                  <a:gd name="T19" fmla="*/ 0 h 5031"/>
                  <a:gd name="T20" fmla="*/ 3687 w 5031"/>
                  <a:gd name="T21" fmla="*/ 2624 h 5031"/>
                  <a:gd name="T22" fmla="*/ 3687 w 5031"/>
                  <a:gd name="T23" fmla="*/ 2624 h 5031"/>
                  <a:gd name="T24" fmla="*/ 3624 w 5031"/>
                  <a:gd name="T25" fmla="*/ 2687 h 5031"/>
                  <a:gd name="T26" fmla="*/ 3562 w 5031"/>
                  <a:gd name="T27" fmla="*/ 2687 h 5031"/>
                  <a:gd name="T28" fmla="*/ 3187 w 5031"/>
                  <a:gd name="T29" fmla="*/ 2313 h 5031"/>
                  <a:gd name="T30" fmla="*/ 1688 w 5031"/>
                  <a:gd name="T31" fmla="*/ 3812 h 5031"/>
                  <a:gd name="T32" fmla="*/ 1625 w 5031"/>
                  <a:gd name="T33" fmla="*/ 3843 h 5031"/>
                  <a:gd name="T34" fmla="*/ 1563 w 5031"/>
                  <a:gd name="T35" fmla="*/ 3812 h 5031"/>
                  <a:gd name="T36" fmla="*/ 1219 w 5031"/>
                  <a:gd name="T37" fmla="*/ 3468 h 5031"/>
                  <a:gd name="T38" fmla="*/ 1188 w 5031"/>
                  <a:gd name="T39" fmla="*/ 3405 h 5031"/>
                  <a:gd name="T40" fmla="*/ 1219 w 5031"/>
                  <a:gd name="T41" fmla="*/ 3343 h 5031"/>
                  <a:gd name="T42" fmla="*/ 2718 w 5031"/>
                  <a:gd name="T43" fmla="*/ 1844 h 5031"/>
                  <a:gd name="T44" fmla="*/ 2344 w 5031"/>
                  <a:gd name="T45" fmla="*/ 1469 h 5031"/>
                  <a:gd name="T46" fmla="*/ 2344 w 5031"/>
                  <a:gd name="T47" fmla="*/ 1406 h 5031"/>
                  <a:gd name="T48" fmla="*/ 2406 w 5031"/>
                  <a:gd name="T49" fmla="*/ 1344 h 5031"/>
                  <a:gd name="T50" fmla="*/ 3749 w 5031"/>
                  <a:gd name="T51" fmla="*/ 1188 h 5031"/>
                  <a:gd name="T52" fmla="*/ 3812 w 5031"/>
                  <a:gd name="T53" fmla="*/ 1219 h 5031"/>
                  <a:gd name="T54" fmla="*/ 3843 w 5031"/>
                  <a:gd name="T55" fmla="*/ 1281 h 5031"/>
                  <a:gd name="T56" fmla="*/ 3687 w 5031"/>
                  <a:gd name="T57" fmla="*/ 2624 h 5031"/>
                  <a:gd name="T58" fmla="*/ 3687 w 5031"/>
                  <a:gd name="T59" fmla="*/ 2624 h 5031"/>
                  <a:gd name="T60" fmla="*/ 3687 w 5031"/>
                  <a:gd name="T61" fmla="*/ 2624 h 5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31" h="5031">
                    <a:moveTo>
                      <a:pt x="4905" y="0"/>
                    </a:moveTo>
                    <a:lnTo>
                      <a:pt x="4905" y="0"/>
                    </a:lnTo>
                    <a:cubicBezTo>
                      <a:pt x="125" y="0"/>
                      <a:pt x="125" y="0"/>
                      <a:pt x="125" y="0"/>
                    </a:cubicBezTo>
                    <a:cubicBezTo>
                      <a:pt x="62" y="0"/>
                      <a:pt x="0" y="62"/>
                      <a:pt x="0" y="125"/>
                    </a:cubicBezTo>
                    <a:cubicBezTo>
                      <a:pt x="0" y="4905"/>
                      <a:pt x="0" y="4905"/>
                      <a:pt x="0" y="4905"/>
                    </a:cubicBezTo>
                    <a:cubicBezTo>
                      <a:pt x="0" y="4968"/>
                      <a:pt x="62" y="5030"/>
                      <a:pt x="125" y="5030"/>
                    </a:cubicBezTo>
                    <a:cubicBezTo>
                      <a:pt x="4905" y="5030"/>
                      <a:pt x="4905" y="5030"/>
                      <a:pt x="4905" y="5030"/>
                    </a:cubicBezTo>
                    <a:cubicBezTo>
                      <a:pt x="4968" y="5030"/>
                      <a:pt x="5030" y="4968"/>
                      <a:pt x="5030" y="4905"/>
                    </a:cubicBezTo>
                    <a:cubicBezTo>
                      <a:pt x="5030" y="125"/>
                      <a:pt x="5030" y="125"/>
                      <a:pt x="5030" y="125"/>
                    </a:cubicBezTo>
                    <a:cubicBezTo>
                      <a:pt x="5030" y="62"/>
                      <a:pt x="4968" y="0"/>
                      <a:pt x="4905" y="0"/>
                    </a:cubicBezTo>
                    <a:close/>
                    <a:moveTo>
                      <a:pt x="3687" y="2624"/>
                    </a:moveTo>
                    <a:lnTo>
                      <a:pt x="3687" y="2624"/>
                    </a:lnTo>
                    <a:cubicBezTo>
                      <a:pt x="3687" y="2655"/>
                      <a:pt x="3655" y="2687"/>
                      <a:pt x="3624" y="2687"/>
                    </a:cubicBezTo>
                    <a:cubicBezTo>
                      <a:pt x="3593" y="2687"/>
                      <a:pt x="3562" y="2687"/>
                      <a:pt x="3562" y="2687"/>
                    </a:cubicBezTo>
                    <a:cubicBezTo>
                      <a:pt x="3187" y="2313"/>
                      <a:pt x="3187" y="2313"/>
                      <a:pt x="3187" y="2313"/>
                    </a:cubicBezTo>
                    <a:cubicBezTo>
                      <a:pt x="1688" y="3812"/>
                      <a:pt x="1688" y="3812"/>
                      <a:pt x="1688" y="3812"/>
                    </a:cubicBezTo>
                    <a:cubicBezTo>
                      <a:pt x="1656" y="3812"/>
                      <a:pt x="1625" y="3843"/>
                      <a:pt x="1625" y="3843"/>
                    </a:cubicBezTo>
                    <a:cubicBezTo>
                      <a:pt x="1594" y="3843"/>
                      <a:pt x="1594" y="3812"/>
                      <a:pt x="1563" y="3812"/>
                    </a:cubicBezTo>
                    <a:cubicBezTo>
                      <a:pt x="1219" y="3468"/>
                      <a:pt x="1219" y="3468"/>
                      <a:pt x="1219" y="3468"/>
                    </a:cubicBezTo>
                    <a:cubicBezTo>
                      <a:pt x="1219" y="3437"/>
                      <a:pt x="1188" y="3437"/>
                      <a:pt x="1188" y="3405"/>
                    </a:cubicBezTo>
                    <a:cubicBezTo>
                      <a:pt x="1188" y="3374"/>
                      <a:pt x="1219" y="3374"/>
                      <a:pt x="1219" y="3343"/>
                    </a:cubicBezTo>
                    <a:cubicBezTo>
                      <a:pt x="2718" y="1844"/>
                      <a:pt x="2718" y="1844"/>
                      <a:pt x="2718" y="1844"/>
                    </a:cubicBezTo>
                    <a:cubicBezTo>
                      <a:pt x="2344" y="1469"/>
                      <a:pt x="2344" y="1469"/>
                      <a:pt x="2344" y="1469"/>
                    </a:cubicBezTo>
                    <a:cubicBezTo>
                      <a:pt x="2344" y="1469"/>
                      <a:pt x="2313" y="1438"/>
                      <a:pt x="2344" y="1406"/>
                    </a:cubicBezTo>
                    <a:cubicBezTo>
                      <a:pt x="2344" y="1375"/>
                      <a:pt x="2375" y="1344"/>
                      <a:pt x="2406" y="1344"/>
                    </a:cubicBezTo>
                    <a:cubicBezTo>
                      <a:pt x="3749" y="1188"/>
                      <a:pt x="3749" y="1188"/>
                      <a:pt x="3749" y="1188"/>
                    </a:cubicBezTo>
                    <a:cubicBezTo>
                      <a:pt x="3780" y="1188"/>
                      <a:pt x="3780" y="1188"/>
                      <a:pt x="3812" y="1219"/>
                    </a:cubicBezTo>
                    <a:cubicBezTo>
                      <a:pt x="3812" y="1250"/>
                      <a:pt x="3843" y="1250"/>
                      <a:pt x="3843" y="1281"/>
                    </a:cubicBezTo>
                    <a:lnTo>
                      <a:pt x="3687" y="2624"/>
                    </a:lnTo>
                    <a:close/>
                    <a:moveTo>
                      <a:pt x="3687" y="2624"/>
                    </a:moveTo>
                    <a:lnTo>
                      <a:pt x="3687" y="2624"/>
                    </a:lnTo>
                    <a:close/>
                  </a:path>
                </a:pathLst>
              </a:custGeom>
              <a:solidFill>
                <a:schemeClr val="bg1"/>
              </a:solidFill>
              <a:ln>
                <a:noFill/>
              </a:ln>
              <a:effectLst/>
            </p:spPr>
            <p:txBody>
              <a:bodyPr wrap="none" lIns="121899" tIns="60950" rIns="121899" bIns="60950" anchor="ctr"/>
              <a:lstStyle/>
              <a:p>
                <a:pPr defTabSz="914217"/>
                <a:endParaRPr lang="en-US">
                  <a:solidFill>
                    <a:srgbClr val="445469"/>
                  </a:solidFill>
                  <a:latin typeface="Lato Light"/>
                </a:endParaRPr>
              </a:p>
            </p:txBody>
          </p:sp>
        </p:grpSp>
      </p:grpSp>
      <p:grpSp>
        <p:nvGrpSpPr>
          <p:cNvPr id="71" name="Group 70"/>
          <p:cNvGrpSpPr/>
          <p:nvPr/>
        </p:nvGrpSpPr>
        <p:grpSpPr>
          <a:xfrm>
            <a:off x="8482126" y="4015333"/>
            <a:ext cx="2778613" cy="755171"/>
            <a:chOff x="16961077" y="8030666"/>
            <a:chExt cx="5557226" cy="1510342"/>
          </a:xfrm>
        </p:grpSpPr>
        <p:sp>
          <p:nvSpPr>
            <p:cNvPr id="28" name="TextBox 27"/>
            <p:cNvSpPr txBox="1"/>
            <p:nvPr/>
          </p:nvSpPr>
          <p:spPr>
            <a:xfrm>
              <a:off x="18513513" y="8030666"/>
              <a:ext cx="4004790" cy="1046412"/>
            </a:xfrm>
            <a:prstGeom prst="rect">
              <a:avLst/>
            </a:prstGeom>
            <a:noFill/>
          </p:spPr>
          <p:txBody>
            <a:bodyPr wrap="square" lIns="0" tIns="60946" rIns="0" bIns="0" rtlCol="0">
              <a:spAutoFit/>
            </a:bodyPr>
            <a:lstStyle/>
            <a:p>
              <a:pPr defTabSz="914217"/>
              <a:r>
                <a:rPr lang="en-US" sz="1500" dirty="0">
                  <a:solidFill>
                    <a:srgbClr val="445469"/>
                  </a:solidFill>
                  <a:latin typeface="Lato Regular"/>
                  <a:cs typeface="Lato Regular"/>
                </a:rPr>
                <a:t>Neighborhood Associations</a:t>
              </a:r>
            </a:p>
          </p:txBody>
        </p:sp>
        <p:sp>
          <p:nvSpPr>
            <p:cNvPr id="27" name="Oval 26"/>
            <p:cNvSpPr/>
            <p:nvPr/>
          </p:nvSpPr>
          <p:spPr>
            <a:xfrm>
              <a:off x="16961077" y="8228214"/>
              <a:ext cx="1312452" cy="131279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defTabSz="914217"/>
              <a:endParaRPr lang="en-US" dirty="0">
                <a:solidFill>
                  <a:prstClr val="white"/>
                </a:solidFill>
                <a:latin typeface="Lato Light"/>
              </a:endParaRPr>
            </a:p>
          </p:txBody>
        </p:sp>
      </p:grpSp>
      <p:sp>
        <p:nvSpPr>
          <p:cNvPr id="40" name="Freeform 290"/>
          <p:cNvSpPr>
            <a:spLocks noChangeArrowheads="1"/>
          </p:cNvSpPr>
          <p:nvPr/>
        </p:nvSpPr>
        <p:spPr bwMode="auto">
          <a:xfrm>
            <a:off x="8584271" y="4239151"/>
            <a:ext cx="491796" cy="406309"/>
          </a:xfrm>
          <a:custGeom>
            <a:avLst/>
            <a:gdLst>
              <a:gd name="T0" fmla="*/ 995 w 996"/>
              <a:gd name="T1" fmla="*/ 409 h 770"/>
              <a:gd name="T2" fmla="*/ 836 w 996"/>
              <a:gd name="T3" fmla="*/ 409 h 770"/>
              <a:gd name="T4" fmla="*/ 543 w 996"/>
              <a:gd name="T5" fmla="*/ 192 h 770"/>
              <a:gd name="T6" fmla="*/ 384 w 996"/>
              <a:gd name="T7" fmla="*/ 275 h 770"/>
              <a:gd name="T8" fmla="*/ 360 w 996"/>
              <a:gd name="T9" fmla="*/ 158 h 770"/>
              <a:gd name="T10" fmla="*/ 702 w 996"/>
              <a:gd name="T11" fmla="*/ 33 h 770"/>
              <a:gd name="T12" fmla="*/ 836 w 996"/>
              <a:gd name="T13" fmla="*/ 133 h 770"/>
              <a:gd name="T14" fmla="*/ 334 w 996"/>
              <a:gd name="T15" fmla="*/ 626 h 770"/>
              <a:gd name="T16" fmla="*/ 276 w 996"/>
              <a:gd name="T17" fmla="*/ 551 h 770"/>
              <a:gd name="T18" fmla="*/ 209 w 996"/>
              <a:gd name="T19" fmla="*/ 484 h 770"/>
              <a:gd name="T20" fmla="*/ 109 w 996"/>
              <a:gd name="T21" fmla="*/ 434 h 770"/>
              <a:gd name="T22" fmla="*/ 159 w 996"/>
              <a:gd name="T23" fmla="*/ 535 h 770"/>
              <a:gd name="T24" fmla="*/ 226 w 996"/>
              <a:gd name="T25" fmla="*/ 602 h 770"/>
              <a:gd name="T26" fmla="*/ 293 w 996"/>
              <a:gd name="T27" fmla="*/ 668 h 770"/>
              <a:gd name="T28" fmla="*/ 393 w 996"/>
              <a:gd name="T29" fmla="*/ 727 h 770"/>
              <a:gd name="T30" fmla="*/ 334 w 996"/>
              <a:gd name="T31" fmla="*/ 626 h 770"/>
              <a:gd name="T32" fmla="*/ 594 w 996"/>
              <a:gd name="T33" fmla="*/ 267 h 770"/>
              <a:gd name="T34" fmla="*/ 443 w 996"/>
              <a:gd name="T35" fmla="*/ 301 h 770"/>
              <a:gd name="T36" fmla="*/ 284 w 996"/>
              <a:gd name="T37" fmla="*/ 217 h 770"/>
              <a:gd name="T38" fmla="*/ 460 w 996"/>
              <a:gd name="T39" fmla="*/ 50 h 770"/>
              <a:gd name="T40" fmla="*/ 184 w 996"/>
              <a:gd name="T41" fmla="*/ 100 h 770"/>
              <a:gd name="T42" fmla="*/ 0 w 996"/>
              <a:gd name="T43" fmla="*/ 66 h 770"/>
              <a:gd name="T44" fmla="*/ 50 w 996"/>
              <a:gd name="T45" fmla="*/ 443 h 770"/>
              <a:gd name="T46" fmla="*/ 234 w 996"/>
              <a:gd name="T47" fmla="*/ 392 h 770"/>
              <a:gd name="T48" fmla="*/ 293 w 996"/>
              <a:gd name="T49" fmla="*/ 468 h 770"/>
              <a:gd name="T50" fmla="*/ 360 w 996"/>
              <a:gd name="T51" fmla="*/ 535 h 770"/>
              <a:gd name="T52" fmla="*/ 426 w 996"/>
              <a:gd name="T53" fmla="*/ 610 h 770"/>
              <a:gd name="T54" fmla="*/ 477 w 996"/>
              <a:gd name="T55" fmla="*/ 727 h 770"/>
              <a:gd name="T56" fmla="*/ 543 w 996"/>
              <a:gd name="T57" fmla="*/ 660 h 770"/>
              <a:gd name="T58" fmla="*/ 485 w 996"/>
              <a:gd name="T59" fmla="*/ 585 h 770"/>
              <a:gd name="T60" fmla="*/ 569 w 996"/>
              <a:gd name="T61" fmla="*/ 668 h 770"/>
              <a:gd name="T62" fmla="*/ 627 w 996"/>
              <a:gd name="T63" fmla="*/ 602 h 770"/>
              <a:gd name="T64" fmla="*/ 652 w 996"/>
              <a:gd name="T65" fmla="*/ 610 h 770"/>
              <a:gd name="T66" fmla="*/ 719 w 996"/>
              <a:gd name="T67" fmla="*/ 543 h 770"/>
              <a:gd name="T68" fmla="*/ 727 w 996"/>
              <a:gd name="T69" fmla="*/ 526 h 770"/>
              <a:gd name="T70" fmla="*/ 786 w 996"/>
              <a:gd name="T71" fmla="*/ 535 h 770"/>
              <a:gd name="T72" fmla="*/ 786 w 996"/>
              <a:gd name="T73" fmla="*/ 468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6" h="770">
                <a:moveTo>
                  <a:pt x="995" y="100"/>
                </a:moveTo>
                <a:cubicBezTo>
                  <a:pt x="995" y="409"/>
                  <a:pt x="995" y="409"/>
                  <a:pt x="995" y="409"/>
                </a:cubicBezTo>
                <a:cubicBezTo>
                  <a:pt x="995" y="409"/>
                  <a:pt x="928" y="426"/>
                  <a:pt x="920" y="426"/>
                </a:cubicBezTo>
                <a:cubicBezTo>
                  <a:pt x="903" y="426"/>
                  <a:pt x="861" y="443"/>
                  <a:pt x="836" y="409"/>
                </a:cubicBezTo>
                <a:cubicBezTo>
                  <a:pt x="786" y="367"/>
                  <a:pt x="619" y="192"/>
                  <a:pt x="619" y="192"/>
                </a:cubicBezTo>
                <a:cubicBezTo>
                  <a:pt x="619" y="192"/>
                  <a:pt x="594" y="167"/>
                  <a:pt x="543" y="192"/>
                </a:cubicBezTo>
                <a:cubicBezTo>
                  <a:pt x="502" y="217"/>
                  <a:pt x="443" y="250"/>
                  <a:pt x="418" y="259"/>
                </a:cubicBezTo>
                <a:cubicBezTo>
                  <a:pt x="410" y="267"/>
                  <a:pt x="393" y="275"/>
                  <a:pt x="384" y="275"/>
                </a:cubicBezTo>
                <a:cubicBezTo>
                  <a:pt x="351" y="275"/>
                  <a:pt x="326" y="242"/>
                  <a:pt x="326" y="209"/>
                </a:cubicBezTo>
                <a:cubicBezTo>
                  <a:pt x="326" y="183"/>
                  <a:pt x="343" y="167"/>
                  <a:pt x="360" y="158"/>
                </a:cubicBezTo>
                <a:cubicBezTo>
                  <a:pt x="426" y="116"/>
                  <a:pt x="552" y="50"/>
                  <a:pt x="602" y="16"/>
                </a:cubicBezTo>
                <a:cubicBezTo>
                  <a:pt x="635" y="0"/>
                  <a:pt x="652" y="0"/>
                  <a:pt x="702" y="33"/>
                </a:cubicBezTo>
                <a:cubicBezTo>
                  <a:pt x="752" y="83"/>
                  <a:pt x="803" y="125"/>
                  <a:pt x="803" y="125"/>
                </a:cubicBezTo>
                <a:cubicBezTo>
                  <a:pt x="803" y="125"/>
                  <a:pt x="819" y="133"/>
                  <a:pt x="836" y="133"/>
                </a:cubicBezTo>
                <a:cubicBezTo>
                  <a:pt x="878" y="125"/>
                  <a:pt x="995" y="100"/>
                  <a:pt x="995" y="100"/>
                </a:cubicBezTo>
                <a:close/>
                <a:moveTo>
                  <a:pt x="334" y="626"/>
                </a:moveTo>
                <a:cubicBezTo>
                  <a:pt x="343" y="610"/>
                  <a:pt x="343" y="585"/>
                  <a:pt x="326" y="568"/>
                </a:cubicBezTo>
                <a:cubicBezTo>
                  <a:pt x="309" y="551"/>
                  <a:pt x="293" y="551"/>
                  <a:pt x="276" y="551"/>
                </a:cubicBezTo>
                <a:cubicBezTo>
                  <a:pt x="276" y="535"/>
                  <a:pt x="276" y="510"/>
                  <a:pt x="259" y="501"/>
                </a:cubicBezTo>
                <a:cubicBezTo>
                  <a:pt x="251" y="484"/>
                  <a:pt x="226" y="476"/>
                  <a:pt x="209" y="484"/>
                </a:cubicBezTo>
                <a:cubicBezTo>
                  <a:pt x="217" y="468"/>
                  <a:pt x="209" y="443"/>
                  <a:pt x="201" y="426"/>
                </a:cubicBezTo>
                <a:cubicBezTo>
                  <a:pt x="176" y="401"/>
                  <a:pt x="134" y="409"/>
                  <a:pt x="109" y="434"/>
                </a:cubicBezTo>
                <a:cubicBezTo>
                  <a:pt x="92" y="451"/>
                  <a:pt x="75" y="501"/>
                  <a:pt x="92" y="526"/>
                </a:cubicBezTo>
                <a:cubicBezTo>
                  <a:pt x="117" y="551"/>
                  <a:pt x="142" y="535"/>
                  <a:pt x="159" y="535"/>
                </a:cubicBezTo>
                <a:cubicBezTo>
                  <a:pt x="159" y="551"/>
                  <a:pt x="142" y="568"/>
                  <a:pt x="159" y="593"/>
                </a:cubicBezTo>
                <a:cubicBezTo>
                  <a:pt x="176" y="618"/>
                  <a:pt x="209" y="602"/>
                  <a:pt x="226" y="602"/>
                </a:cubicBezTo>
                <a:cubicBezTo>
                  <a:pt x="217" y="618"/>
                  <a:pt x="201" y="643"/>
                  <a:pt x="226" y="668"/>
                </a:cubicBezTo>
                <a:cubicBezTo>
                  <a:pt x="242" y="685"/>
                  <a:pt x="276" y="677"/>
                  <a:pt x="293" y="668"/>
                </a:cubicBezTo>
                <a:cubicBezTo>
                  <a:pt x="284" y="693"/>
                  <a:pt x="268" y="710"/>
                  <a:pt x="293" y="744"/>
                </a:cubicBezTo>
                <a:cubicBezTo>
                  <a:pt x="318" y="769"/>
                  <a:pt x="368" y="752"/>
                  <a:pt x="393" y="727"/>
                </a:cubicBezTo>
                <a:cubicBezTo>
                  <a:pt x="418" y="702"/>
                  <a:pt x="418" y="668"/>
                  <a:pt x="393" y="643"/>
                </a:cubicBezTo>
                <a:cubicBezTo>
                  <a:pt x="376" y="626"/>
                  <a:pt x="360" y="626"/>
                  <a:pt x="334" y="626"/>
                </a:cubicBezTo>
                <a:close/>
                <a:moveTo>
                  <a:pt x="786" y="468"/>
                </a:moveTo>
                <a:cubicBezTo>
                  <a:pt x="610" y="284"/>
                  <a:pt x="694" y="367"/>
                  <a:pt x="594" y="267"/>
                </a:cubicBezTo>
                <a:cubicBezTo>
                  <a:pt x="594" y="267"/>
                  <a:pt x="569" y="234"/>
                  <a:pt x="527" y="259"/>
                </a:cubicBezTo>
                <a:cubicBezTo>
                  <a:pt x="502" y="267"/>
                  <a:pt x="468" y="284"/>
                  <a:pt x="443" y="301"/>
                </a:cubicBezTo>
                <a:cubicBezTo>
                  <a:pt x="418" y="309"/>
                  <a:pt x="393" y="317"/>
                  <a:pt x="384" y="317"/>
                </a:cubicBezTo>
                <a:cubicBezTo>
                  <a:pt x="326" y="317"/>
                  <a:pt x="284" y="267"/>
                  <a:pt x="284" y="217"/>
                </a:cubicBezTo>
                <a:cubicBezTo>
                  <a:pt x="284" y="175"/>
                  <a:pt x="301" y="142"/>
                  <a:pt x="334" y="125"/>
                </a:cubicBezTo>
                <a:cubicBezTo>
                  <a:pt x="368" y="100"/>
                  <a:pt x="460" y="50"/>
                  <a:pt x="460" y="50"/>
                </a:cubicBezTo>
                <a:cubicBezTo>
                  <a:pt x="460" y="50"/>
                  <a:pt x="435" y="8"/>
                  <a:pt x="376" y="8"/>
                </a:cubicBezTo>
                <a:cubicBezTo>
                  <a:pt x="309" y="8"/>
                  <a:pt x="184" y="100"/>
                  <a:pt x="184" y="100"/>
                </a:cubicBezTo>
                <a:cubicBezTo>
                  <a:pt x="184" y="100"/>
                  <a:pt x="150" y="116"/>
                  <a:pt x="100" y="100"/>
                </a:cubicBezTo>
                <a:cubicBezTo>
                  <a:pt x="0" y="66"/>
                  <a:pt x="0" y="66"/>
                  <a:pt x="0" y="66"/>
                </a:cubicBezTo>
                <a:cubicBezTo>
                  <a:pt x="0" y="426"/>
                  <a:pt x="0" y="426"/>
                  <a:pt x="0" y="426"/>
                </a:cubicBezTo>
                <a:cubicBezTo>
                  <a:pt x="0" y="426"/>
                  <a:pt x="25" y="434"/>
                  <a:pt x="50" y="443"/>
                </a:cubicBezTo>
                <a:cubicBezTo>
                  <a:pt x="59" y="426"/>
                  <a:pt x="67" y="409"/>
                  <a:pt x="83" y="392"/>
                </a:cubicBezTo>
                <a:cubicBezTo>
                  <a:pt x="125" y="351"/>
                  <a:pt x="192" y="351"/>
                  <a:pt x="234" y="392"/>
                </a:cubicBezTo>
                <a:cubicBezTo>
                  <a:pt x="242" y="409"/>
                  <a:pt x="251" y="417"/>
                  <a:pt x="251" y="434"/>
                </a:cubicBezTo>
                <a:cubicBezTo>
                  <a:pt x="268" y="443"/>
                  <a:pt x="284" y="451"/>
                  <a:pt x="293" y="468"/>
                </a:cubicBezTo>
                <a:cubicBezTo>
                  <a:pt x="309" y="476"/>
                  <a:pt x="318" y="493"/>
                  <a:pt x="318" y="510"/>
                </a:cubicBezTo>
                <a:cubicBezTo>
                  <a:pt x="334" y="510"/>
                  <a:pt x="351" y="518"/>
                  <a:pt x="360" y="535"/>
                </a:cubicBezTo>
                <a:cubicBezTo>
                  <a:pt x="376" y="551"/>
                  <a:pt x="384" y="568"/>
                  <a:pt x="384" y="585"/>
                </a:cubicBezTo>
                <a:cubicBezTo>
                  <a:pt x="401" y="585"/>
                  <a:pt x="418" y="593"/>
                  <a:pt x="426" y="610"/>
                </a:cubicBezTo>
                <a:cubicBezTo>
                  <a:pt x="451" y="635"/>
                  <a:pt x="460" y="668"/>
                  <a:pt x="451" y="702"/>
                </a:cubicBezTo>
                <a:cubicBezTo>
                  <a:pt x="460" y="702"/>
                  <a:pt x="468" y="718"/>
                  <a:pt x="477" y="727"/>
                </a:cubicBezTo>
                <a:cubicBezTo>
                  <a:pt x="493" y="744"/>
                  <a:pt x="527" y="744"/>
                  <a:pt x="543" y="727"/>
                </a:cubicBezTo>
                <a:cubicBezTo>
                  <a:pt x="560" y="710"/>
                  <a:pt x="560" y="677"/>
                  <a:pt x="543" y="660"/>
                </a:cubicBezTo>
                <a:lnTo>
                  <a:pt x="535" y="660"/>
                </a:lnTo>
                <a:cubicBezTo>
                  <a:pt x="485" y="602"/>
                  <a:pt x="477" y="593"/>
                  <a:pt x="485" y="585"/>
                </a:cubicBezTo>
                <a:cubicBezTo>
                  <a:pt x="493" y="585"/>
                  <a:pt x="502" y="593"/>
                  <a:pt x="560" y="660"/>
                </a:cubicBezTo>
                <a:cubicBezTo>
                  <a:pt x="569" y="668"/>
                  <a:pt x="569" y="668"/>
                  <a:pt x="569" y="668"/>
                </a:cubicBezTo>
                <a:cubicBezTo>
                  <a:pt x="585" y="685"/>
                  <a:pt x="610" y="685"/>
                  <a:pt x="627" y="668"/>
                </a:cubicBezTo>
                <a:cubicBezTo>
                  <a:pt x="644" y="652"/>
                  <a:pt x="644" y="618"/>
                  <a:pt x="627" y="602"/>
                </a:cubicBezTo>
                <a:cubicBezTo>
                  <a:pt x="569" y="535"/>
                  <a:pt x="560" y="526"/>
                  <a:pt x="560" y="518"/>
                </a:cubicBezTo>
                <a:cubicBezTo>
                  <a:pt x="569" y="518"/>
                  <a:pt x="594" y="551"/>
                  <a:pt x="652" y="610"/>
                </a:cubicBezTo>
                <a:cubicBezTo>
                  <a:pt x="669" y="626"/>
                  <a:pt x="702" y="626"/>
                  <a:pt x="719" y="610"/>
                </a:cubicBezTo>
                <a:cubicBezTo>
                  <a:pt x="727" y="593"/>
                  <a:pt x="736" y="568"/>
                  <a:pt x="719" y="543"/>
                </a:cubicBezTo>
                <a:cubicBezTo>
                  <a:pt x="644" y="468"/>
                  <a:pt x="644" y="468"/>
                  <a:pt x="652" y="459"/>
                </a:cubicBezTo>
                <a:lnTo>
                  <a:pt x="727" y="526"/>
                </a:lnTo>
                <a:cubicBezTo>
                  <a:pt x="727" y="535"/>
                  <a:pt x="727" y="535"/>
                  <a:pt x="727" y="535"/>
                </a:cubicBezTo>
                <a:cubicBezTo>
                  <a:pt x="744" y="551"/>
                  <a:pt x="769" y="551"/>
                  <a:pt x="786" y="535"/>
                </a:cubicBezTo>
                <a:cubicBezTo>
                  <a:pt x="803" y="510"/>
                  <a:pt x="803" y="484"/>
                  <a:pt x="786" y="468"/>
                </a:cubicBezTo>
                <a:close/>
                <a:moveTo>
                  <a:pt x="786" y="468"/>
                </a:moveTo>
                <a:lnTo>
                  <a:pt x="786" y="468"/>
                </a:lnTo>
                <a:close/>
              </a:path>
            </a:pathLst>
          </a:custGeom>
          <a:solidFill>
            <a:schemeClr val="bg1"/>
          </a:solidFill>
          <a:ln>
            <a:noFill/>
          </a:ln>
          <a:effectLst/>
        </p:spPr>
        <p:txBody>
          <a:bodyPr wrap="none" lIns="121893" tIns="60946" rIns="121893" bIns="60946" anchor="ctr"/>
          <a:lstStyle/>
          <a:p>
            <a:pPr defTabSz="914217">
              <a:defRPr/>
            </a:pPr>
            <a:endParaRPr lang="en-US" dirty="0">
              <a:solidFill>
                <a:srgbClr val="445469"/>
              </a:solidFill>
              <a:latin typeface="Lato Light"/>
              <a:ea typeface="SimSun" charset="0"/>
            </a:endParaRPr>
          </a:p>
        </p:txBody>
      </p:sp>
    </p:spTree>
    <p:extLst>
      <p:ext uri="{BB962C8B-B14F-4D97-AF65-F5344CB8AC3E}">
        <p14:creationId xmlns:p14="http://schemas.microsoft.com/office/powerpoint/2010/main" val="23462468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C13E4B-2E97-CF46-916B-B3BFB3B3EA47}"/>
              </a:ext>
            </a:extLst>
          </p:cNvPr>
          <p:cNvPicPr>
            <a:picLocks noChangeAspect="1"/>
          </p:cNvPicPr>
          <p:nvPr/>
        </p:nvPicPr>
        <p:blipFill>
          <a:blip r:embed="rId3"/>
          <a:stretch>
            <a:fillRect/>
          </a:stretch>
        </p:blipFill>
        <p:spPr>
          <a:xfrm>
            <a:off x="0" y="735227"/>
            <a:ext cx="11993197" cy="6122773"/>
          </a:xfrm>
          <a:prstGeom prst="rect">
            <a:avLst/>
          </a:prstGeom>
        </p:spPr>
      </p:pic>
      <p:sp>
        <p:nvSpPr>
          <p:cNvPr id="5" name="Rectangle 4">
            <a:extLst>
              <a:ext uri="{FF2B5EF4-FFF2-40B4-BE49-F238E27FC236}">
                <a16:creationId xmlns:a16="http://schemas.microsoft.com/office/drawing/2014/main" id="{B5E361AA-D2AA-1A4E-97C6-3522DEDA969B}"/>
              </a:ext>
            </a:extLst>
          </p:cNvPr>
          <p:cNvSpPr/>
          <p:nvPr/>
        </p:nvSpPr>
        <p:spPr>
          <a:xfrm>
            <a:off x="0" y="99885"/>
            <a:ext cx="6172200" cy="1031051"/>
          </a:xfrm>
          <a:prstGeom prst="rect">
            <a:avLst/>
          </a:prstGeom>
        </p:spPr>
        <p:txBody>
          <a:bodyPr wrap="square">
            <a:spAutoFit/>
          </a:bodyPr>
          <a:lstStyle/>
          <a:p>
            <a:pPr>
              <a:spcAft>
                <a:spcPts val="600"/>
              </a:spcAft>
            </a:pPr>
            <a:r>
              <a:rPr lang="en-US" sz="2800" dirty="0">
                <a:ln w="3175">
                  <a:noFill/>
                </a:ln>
              </a:rPr>
              <a:t>What is the Benefit Analysis Tool (</a:t>
            </a:r>
            <a:r>
              <a:rPr lang="en-US" sz="2800" b="1" dirty="0">
                <a:ln w="3175">
                  <a:noFill/>
                </a:ln>
              </a:rPr>
              <a:t>BAT</a:t>
            </a:r>
            <a:r>
              <a:rPr lang="en-US" sz="2800" dirty="0">
                <a:ln w="3175">
                  <a:noFill/>
                </a:ln>
              </a:rPr>
              <a:t>)? </a:t>
            </a:r>
          </a:p>
          <a:p>
            <a:pPr>
              <a:spcAft>
                <a:spcPts val="600"/>
              </a:spcAft>
            </a:pPr>
            <a:endParaRPr lang="en-US" sz="2800" dirty="0">
              <a:ln w="3175">
                <a:noFill/>
              </a:ln>
            </a:endParaRPr>
          </a:p>
        </p:txBody>
      </p:sp>
    </p:spTree>
    <p:extLst>
      <p:ext uri="{BB962C8B-B14F-4D97-AF65-F5344CB8AC3E}">
        <p14:creationId xmlns:p14="http://schemas.microsoft.com/office/powerpoint/2010/main" val="3263511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3DB1A0-DCF5-5247-BEAE-9D3602A92B7B}"/>
              </a:ext>
            </a:extLst>
          </p:cNvPr>
          <p:cNvPicPr>
            <a:picLocks noChangeAspect="1"/>
          </p:cNvPicPr>
          <p:nvPr/>
        </p:nvPicPr>
        <p:blipFill rotWithShape="1">
          <a:blip r:embed="rId3"/>
          <a:srcRect b="13523"/>
          <a:stretch/>
        </p:blipFill>
        <p:spPr>
          <a:xfrm>
            <a:off x="498389" y="1328351"/>
            <a:ext cx="11195222" cy="4201298"/>
          </a:xfrm>
          <a:prstGeom prst="rect">
            <a:avLst/>
          </a:prstGeom>
        </p:spPr>
      </p:pic>
      <p:sp>
        <p:nvSpPr>
          <p:cNvPr id="5" name="Title 1">
            <a:extLst>
              <a:ext uri="{FF2B5EF4-FFF2-40B4-BE49-F238E27FC236}">
                <a16:creationId xmlns:a16="http://schemas.microsoft.com/office/drawing/2014/main" id="{2D63FD2C-9CB8-A149-9083-57D95971B745}"/>
              </a:ext>
            </a:extLst>
          </p:cNvPr>
          <p:cNvSpPr>
            <a:spLocks noGrp="1"/>
          </p:cNvSpPr>
          <p:nvPr>
            <p:ph type="title"/>
          </p:nvPr>
        </p:nvSpPr>
        <p:spPr>
          <a:xfrm>
            <a:off x="3112491" y="311427"/>
            <a:ext cx="5523942" cy="539750"/>
          </a:xfrm>
        </p:spPr>
        <p:txBody>
          <a:bodyPr/>
          <a:lstStyle/>
          <a:p>
            <a:pPr algn="ctr"/>
            <a:r>
              <a:rPr lang="en-US" dirty="0">
                <a:latin typeface="+mn-lt"/>
              </a:rPr>
              <a:t>What can you do with the BAT?</a:t>
            </a:r>
          </a:p>
        </p:txBody>
      </p:sp>
    </p:spTree>
    <p:extLst>
      <p:ext uri="{BB962C8B-B14F-4D97-AF65-F5344CB8AC3E}">
        <p14:creationId xmlns:p14="http://schemas.microsoft.com/office/powerpoint/2010/main" val="4176142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p:cNvSpPr>
            <a:spLocks noChangeAspect="1"/>
          </p:cNvSpPr>
          <p:nvPr/>
        </p:nvSpPr>
        <p:spPr>
          <a:xfrm>
            <a:off x="35641" y="6199"/>
            <a:ext cx="3340866" cy="6858001"/>
          </a:xfrm>
          <a:prstGeom prst="rect">
            <a:avLst/>
          </a:prstGeom>
          <a:solidFill>
            <a:schemeClr val="accent6">
              <a:alpha val="8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endParaRPr lang="en-US" dirty="0">
              <a:solidFill>
                <a:prstClr val="white"/>
              </a:solidFill>
              <a:latin typeface="Lato Light"/>
            </a:endParaRPr>
          </a:p>
        </p:txBody>
      </p:sp>
      <p:grpSp>
        <p:nvGrpSpPr>
          <p:cNvPr id="129" name="Group 128"/>
          <p:cNvGrpSpPr/>
          <p:nvPr/>
        </p:nvGrpSpPr>
        <p:grpSpPr>
          <a:xfrm>
            <a:off x="5506644" y="1458946"/>
            <a:ext cx="1206174" cy="1206488"/>
            <a:chOff x="10914389" y="3398630"/>
            <a:chExt cx="2545697" cy="2546360"/>
          </a:xfrm>
          <a:solidFill>
            <a:schemeClr val="bg1"/>
          </a:solidFill>
        </p:grpSpPr>
        <p:sp>
          <p:nvSpPr>
            <p:cNvPr id="130" name="Freeform 9"/>
            <p:cNvSpPr>
              <a:spLocks noEditPoints="1"/>
            </p:cNvSpPr>
            <p:nvPr/>
          </p:nvSpPr>
          <p:spPr bwMode="auto">
            <a:xfrm>
              <a:off x="10914389" y="3398630"/>
              <a:ext cx="2545697" cy="2546360"/>
            </a:xfrm>
            <a:custGeom>
              <a:avLst/>
              <a:gdLst>
                <a:gd name="T0" fmla="*/ 512 w 1024"/>
                <a:gd name="T1" fmla="*/ 0 h 1024"/>
                <a:gd name="T2" fmla="*/ 0 w 1024"/>
                <a:gd name="T3" fmla="*/ 512 h 1024"/>
                <a:gd name="T4" fmla="*/ 512 w 1024"/>
                <a:gd name="T5" fmla="*/ 1024 h 1024"/>
                <a:gd name="T6" fmla="*/ 1024 w 1024"/>
                <a:gd name="T7" fmla="*/ 512 h 1024"/>
                <a:gd name="T8" fmla="*/ 512 w 1024"/>
                <a:gd name="T9" fmla="*/ 0 h 1024"/>
                <a:gd name="T10" fmla="*/ 512 w 1024"/>
                <a:gd name="T11" fmla="*/ 951 h 1024"/>
                <a:gd name="T12" fmla="*/ 73 w 1024"/>
                <a:gd name="T13" fmla="*/ 512 h 1024"/>
                <a:gd name="T14" fmla="*/ 512 w 1024"/>
                <a:gd name="T15" fmla="*/ 73 h 1024"/>
                <a:gd name="T16" fmla="*/ 951 w 1024"/>
                <a:gd name="T17" fmla="*/ 512 h 1024"/>
                <a:gd name="T18" fmla="*/ 512 w 1024"/>
                <a:gd name="T19" fmla="*/ 951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4" h="1024">
                  <a:moveTo>
                    <a:pt x="512" y="0"/>
                  </a:moveTo>
                  <a:cubicBezTo>
                    <a:pt x="229" y="0"/>
                    <a:pt x="0" y="229"/>
                    <a:pt x="0" y="512"/>
                  </a:cubicBezTo>
                  <a:cubicBezTo>
                    <a:pt x="0" y="795"/>
                    <a:pt x="229" y="1024"/>
                    <a:pt x="512" y="1024"/>
                  </a:cubicBezTo>
                  <a:cubicBezTo>
                    <a:pt x="795" y="1024"/>
                    <a:pt x="1024" y="795"/>
                    <a:pt x="1024" y="512"/>
                  </a:cubicBezTo>
                  <a:cubicBezTo>
                    <a:pt x="1024" y="229"/>
                    <a:pt x="795" y="0"/>
                    <a:pt x="512" y="0"/>
                  </a:cubicBezTo>
                  <a:close/>
                  <a:moveTo>
                    <a:pt x="512" y="951"/>
                  </a:moveTo>
                  <a:cubicBezTo>
                    <a:pt x="270" y="951"/>
                    <a:pt x="73" y="754"/>
                    <a:pt x="73" y="512"/>
                  </a:cubicBezTo>
                  <a:cubicBezTo>
                    <a:pt x="73" y="270"/>
                    <a:pt x="270" y="73"/>
                    <a:pt x="512" y="73"/>
                  </a:cubicBezTo>
                  <a:cubicBezTo>
                    <a:pt x="754" y="73"/>
                    <a:pt x="951" y="270"/>
                    <a:pt x="951" y="512"/>
                  </a:cubicBezTo>
                  <a:cubicBezTo>
                    <a:pt x="951" y="754"/>
                    <a:pt x="754" y="951"/>
                    <a:pt x="512" y="9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lIns="91422" tIns="45711" rIns="91422" bIns="45711"/>
            <a:lstStyle/>
            <a:p>
              <a:pPr defTabSz="914217">
                <a:defRPr/>
              </a:pPr>
              <a:endParaRPr lang="id-ID">
                <a:solidFill>
                  <a:srgbClr val="445469"/>
                </a:solidFill>
                <a:latin typeface="Lato Light"/>
              </a:endParaRPr>
            </a:p>
          </p:txBody>
        </p:sp>
        <p:grpSp>
          <p:nvGrpSpPr>
            <p:cNvPr id="131" name="Group 130"/>
            <p:cNvGrpSpPr/>
            <p:nvPr/>
          </p:nvGrpSpPr>
          <p:grpSpPr>
            <a:xfrm>
              <a:off x="11795226" y="4278110"/>
              <a:ext cx="787195" cy="787400"/>
              <a:chOff x="6350" y="4763"/>
              <a:chExt cx="2898775" cy="2898776"/>
            </a:xfrm>
            <a:grpFill/>
          </p:grpSpPr>
          <p:sp>
            <p:nvSpPr>
              <p:cNvPr id="132" name="Freeform 131"/>
              <p:cNvSpPr>
                <a:spLocks/>
              </p:cNvSpPr>
              <p:nvPr/>
            </p:nvSpPr>
            <p:spPr bwMode="auto">
              <a:xfrm>
                <a:off x="6350" y="4763"/>
                <a:ext cx="727075" cy="723900"/>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2" y="192"/>
                      <a:pt x="193" y="182"/>
                      <a:pt x="193" y="168"/>
                    </a:cubicBezTo>
                    <a:cubicBezTo>
                      <a:pt x="193" y="24"/>
                      <a:pt x="193" y="24"/>
                      <a:pt x="193" y="24"/>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33" name="Freeform 132"/>
              <p:cNvSpPr>
                <a:spLocks/>
              </p:cNvSpPr>
              <p:nvPr/>
            </p:nvSpPr>
            <p:spPr bwMode="auto">
              <a:xfrm>
                <a:off x="6350" y="1093788"/>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2" y="192"/>
                      <a:pt x="193" y="181"/>
                      <a:pt x="193" y="168"/>
                    </a:cubicBezTo>
                    <a:cubicBezTo>
                      <a:pt x="193" y="24"/>
                      <a:pt x="193" y="24"/>
                      <a:pt x="193" y="24"/>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3" name="Freeform 162"/>
              <p:cNvSpPr>
                <a:spLocks/>
              </p:cNvSpPr>
              <p:nvPr/>
            </p:nvSpPr>
            <p:spPr bwMode="auto">
              <a:xfrm>
                <a:off x="6350" y="2178051"/>
                <a:ext cx="727075" cy="725488"/>
              </a:xfrm>
              <a:custGeom>
                <a:avLst/>
                <a:gdLst>
                  <a:gd name="T0" fmla="*/ 168 w 193"/>
                  <a:gd name="T1" fmla="*/ 0 h 193"/>
                  <a:gd name="T2" fmla="*/ 24 w 193"/>
                  <a:gd name="T3" fmla="*/ 0 h 193"/>
                  <a:gd name="T4" fmla="*/ 0 w 193"/>
                  <a:gd name="T5" fmla="*/ 25 h 193"/>
                  <a:gd name="T6" fmla="*/ 0 w 193"/>
                  <a:gd name="T7" fmla="*/ 169 h 193"/>
                  <a:gd name="T8" fmla="*/ 24 w 193"/>
                  <a:gd name="T9" fmla="*/ 193 h 193"/>
                  <a:gd name="T10" fmla="*/ 168 w 193"/>
                  <a:gd name="T11" fmla="*/ 193 h 193"/>
                  <a:gd name="T12" fmla="*/ 193 w 193"/>
                  <a:gd name="T13" fmla="*/ 169 h 193"/>
                  <a:gd name="T14" fmla="*/ 193 w 193"/>
                  <a:gd name="T15" fmla="*/ 25 h 193"/>
                  <a:gd name="T16" fmla="*/ 168 w 193"/>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2" y="193"/>
                      <a:pt x="193" y="182"/>
                      <a:pt x="193" y="169"/>
                    </a:cubicBezTo>
                    <a:cubicBezTo>
                      <a:pt x="193" y="25"/>
                      <a:pt x="193" y="25"/>
                      <a:pt x="193" y="25"/>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4" name="Freeform 8"/>
              <p:cNvSpPr>
                <a:spLocks/>
              </p:cNvSpPr>
              <p:nvPr/>
            </p:nvSpPr>
            <p:spPr bwMode="auto">
              <a:xfrm>
                <a:off x="1095375" y="4763"/>
                <a:ext cx="1809750" cy="723900"/>
              </a:xfrm>
              <a:custGeom>
                <a:avLst/>
                <a:gdLst>
                  <a:gd name="T0" fmla="*/ 457 w 481"/>
                  <a:gd name="T1" fmla="*/ 0 h 192"/>
                  <a:gd name="T2" fmla="*/ 24 w 481"/>
                  <a:gd name="T3" fmla="*/ 0 h 192"/>
                  <a:gd name="T4" fmla="*/ 0 w 481"/>
                  <a:gd name="T5" fmla="*/ 24 h 192"/>
                  <a:gd name="T6" fmla="*/ 0 w 481"/>
                  <a:gd name="T7" fmla="*/ 168 h 192"/>
                  <a:gd name="T8" fmla="*/ 24 w 481"/>
                  <a:gd name="T9" fmla="*/ 192 h 192"/>
                  <a:gd name="T10" fmla="*/ 457 w 481"/>
                  <a:gd name="T11" fmla="*/ 192 h 192"/>
                  <a:gd name="T12" fmla="*/ 481 w 481"/>
                  <a:gd name="T13" fmla="*/ 168 h 192"/>
                  <a:gd name="T14" fmla="*/ 481 w 481"/>
                  <a:gd name="T15" fmla="*/ 24 h 192"/>
                  <a:gd name="T16" fmla="*/ 457 w 481"/>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192">
                    <a:moveTo>
                      <a:pt x="457" y="0"/>
                    </a:moveTo>
                    <a:cubicBezTo>
                      <a:pt x="24" y="0"/>
                      <a:pt x="24" y="0"/>
                      <a:pt x="24" y="0"/>
                    </a:cubicBezTo>
                    <a:cubicBezTo>
                      <a:pt x="11" y="0"/>
                      <a:pt x="0" y="11"/>
                      <a:pt x="0" y="24"/>
                    </a:cubicBezTo>
                    <a:cubicBezTo>
                      <a:pt x="0" y="168"/>
                      <a:pt x="0" y="168"/>
                      <a:pt x="0" y="168"/>
                    </a:cubicBezTo>
                    <a:cubicBezTo>
                      <a:pt x="0" y="182"/>
                      <a:pt x="11" y="192"/>
                      <a:pt x="24" y="192"/>
                    </a:cubicBezTo>
                    <a:cubicBezTo>
                      <a:pt x="457" y="192"/>
                      <a:pt x="457" y="192"/>
                      <a:pt x="457" y="192"/>
                    </a:cubicBezTo>
                    <a:cubicBezTo>
                      <a:pt x="470" y="192"/>
                      <a:pt x="481" y="182"/>
                      <a:pt x="481" y="168"/>
                    </a:cubicBezTo>
                    <a:cubicBezTo>
                      <a:pt x="481" y="24"/>
                      <a:pt x="481" y="24"/>
                      <a:pt x="481" y="24"/>
                    </a:cubicBezTo>
                    <a:cubicBezTo>
                      <a:pt x="481" y="11"/>
                      <a:pt x="470" y="0"/>
                      <a:pt x="4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5" name="Freeform 9"/>
              <p:cNvSpPr>
                <a:spLocks/>
              </p:cNvSpPr>
              <p:nvPr/>
            </p:nvSpPr>
            <p:spPr bwMode="auto">
              <a:xfrm>
                <a:off x="1095375" y="1093788"/>
                <a:ext cx="1809750" cy="722313"/>
              </a:xfrm>
              <a:custGeom>
                <a:avLst/>
                <a:gdLst>
                  <a:gd name="T0" fmla="*/ 457 w 481"/>
                  <a:gd name="T1" fmla="*/ 0 h 192"/>
                  <a:gd name="T2" fmla="*/ 24 w 481"/>
                  <a:gd name="T3" fmla="*/ 0 h 192"/>
                  <a:gd name="T4" fmla="*/ 0 w 481"/>
                  <a:gd name="T5" fmla="*/ 24 h 192"/>
                  <a:gd name="T6" fmla="*/ 0 w 481"/>
                  <a:gd name="T7" fmla="*/ 168 h 192"/>
                  <a:gd name="T8" fmla="*/ 24 w 481"/>
                  <a:gd name="T9" fmla="*/ 192 h 192"/>
                  <a:gd name="T10" fmla="*/ 457 w 481"/>
                  <a:gd name="T11" fmla="*/ 192 h 192"/>
                  <a:gd name="T12" fmla="*/ 481 w 481"/>
                  <a:gd name="T13" fmla="*/ 168 h 192"/>
                  <a:gd name="T14" fmla="*/ 481 w 481"/>
                  <a:gd name="T15" fmla="*/ 24 h 192"/>
                  <a:gd name="T16" fmla="*/ 457 w 481"/>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192">
                    <a:moveTo>
                      <a:pt x="457" y="0"/>
                    </a:moveTo>
                    <a:cubicBezTo>
                      <a:pt x="24" y="0"/>
                      <a:pt x="24" y="0"/>
                      <a:pt x="24" y="0"/>
                    </a:cubicBezTo>
                    <a:cubicBezTo>
                      <a:pt x="11" y="0"/>
                      <a:pt x="0" y="11"/>
                      <a:pt x="0" y="24"/>
                    </a:cubicBezTo>
                    <a:cubicBezTo>
                      <a:pt x="0" y="168"/>
                      <a:pt x="0" y="168"/>
                      <a:pt x="0" y="168"/>
                    </a:cubicBezTo>
                    <a:cubicBezTo>
                      <a:pt x="0" y="181"/>
                      <a:pt x="11" y="192"/>
                      <a:pt x="24" y="192"/>
                    </a:cubicBezTo>
                    <a:cubicBezTo>
                      <a:pt x="457" y="192"/>
                      <a:pt x="457" y="192"/>
                      <a:pt x="457" y="192"/>
                    </a:cubicBezTo>
                    <a:cubicBezTo>
                      <a:pt x="470" y="192"/>
                      <a:pt x="481" y="181"/>
                      <a:pt x="481" y="168"/>
                    </a:cubicBezTo>
                    <a:cubicBezTo>
                      <a:pt x="481" y="24"/>
                      <a:pt x="481" y="24"/>
                      <a:pt x="481" y="24"/>
                    </a:cubicBezTo>
                    <a:cubicBezTo>
                      <a:pt x="481" y="11"/>
                      <a:pt x="470" y="0"/>
                      <a:pt x="4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sp>
            <p:nvSpPr>
              <p:cNvPr id="166" name="Freeform 10"/>
              <p:cNvSpPr>
                <a:spLocks/>
              </p:cNvSpPr>
              <p:nvPr/>
            </p:nvSpPr>
            <p:spPr bwMode="auto">
              <a:xfrm>
                <a:off x="1095375" y="2178051"/>
                <a:ext cx="1809750" cy="725488"/>
              </a:xfrm>
              <a:custGeom>
                <a:avLst/>
                <a:gdLst>
                  <a:gd name="T0" fmla="*/ 457 w 481"/>
                  <a:gd name="T1" fmla="*/ 0 h 193"/>
                  <a:gd name="T2" fmla="*/ 24 w 481"/>
                  <a:gd name="T3" fmla="*/ 0 h 193"/>
                  <a:gd name="T4" fmla="*/ 0 w 481"/>
                  <a:gd name="T5" fmla="*/ 25 h 193"/>
                  <a:gd name="T6" fmla="*/ 0 w 481"/>
                  <a:gd name="T7" fmla="*/ 169 h 193"/>
                  <a:gd name="T8" fmla="*/ 24 w 481"/>
                  <a:gd name="T9" fmla="*/ 193 h 193"/>
                  <a:gd name="T10" fmla="*/ 457 w 481"/>
                  <a:gd name="T11" fmla="*/ 193 h 193"/>
                  <a:gd name="T12" fmla="*/ 481 w 481"/>
                  <a:gd name="T13" fmla="*/ 169 h 193"/>
                  <a:gd name="T14" fmla="*/ 481 w 481"/>
                  <a:gd name="T15" fmla="*/ 25 h 193"/>
                  <a:gd name="T16" fmla="*/ 457 w 481"/>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193">
                    <a:moveTo>
                      <a:pt x="457" y="0"/>
                    </a:moveTo>
                    <a:cubicBezTo>
                      <a:pt x="24" y="0"/>
                      <a:pt x="24" y="0"/>
                      <a:pt x="24" y="0"/>
                    </a:cubicBezTo>
                    <a:cubicBezTo>
                      <a:pt x="11" y="0"/>
                      <a:pt x="0" y="11"/>
                      <a:pt x="0" y="25"/>
                    </a:cubicBezTo>
                    <a:cubicBezTo>
                      <a:pt x="0" y="169"/>
                      <a:pt x="0" y="169"/>
                      <a:pt x="0" y="169"/>
                    </a:cubicBezTo>
                    <a:cubicBezTo>
                      <a:pt x="0" y="182"/>
                      <a:pt x="11" y="193"/>
                      <a:pt x="24" y="193"/>
                    </a:cubicBezTo>
                    <a:cubicBezTo>
                      <a:pt x="457" y="193"/>
                      <a:pt x="457" y="193"/>
                      <a:pt x="457" y="193"/>
                    </a:cubicBezTo>
                    <a:cubicBezTo>
                      <a:pt x="470" y="193"/>
                      <a:pt x="481" y="182"/>
                      <a:pt x="481" y="169"/>
                    </a:cubicBezTo>
                    <a:cubicBezTo>
                      <a:pt x="481" y="25"/>
                      <a:pt x="481" y="25"/>
                      <a:pt x="481" y="25"/>
                    </a:cubicBezTo>
                    <a:cubicBezTo>
                      <a:pt x="481" y="11"/>
                      <a:pt x="470" y="0"/>
                      <a:pt x="4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17">
                  <a:defRPr/>
                </a:pPr>
                <a:endParaRPr lang="id-ID">
                  <a:solidFill>
                    <a:srgbClr val="445469"/>
                  </a:solidFill>
                  <a:latin typeface="Lato Light"/>
                </a:endParaRPr>
              </a:p>
            </p:txBody>
          </p:sp>
        </p:grpSp>
      </p:grpSp>
      <p:grpSp>
        <p:nvGrpSpPr>
          <p:cNvPr id="62" name="Group 61"/>
          <p:cNvGrpSpPr/>
          <p:nvPr/>
        </p:nvGrpSpPr>
        <p:grpSpPr>
          <a:xfrm>
            <a:off x="3922008" y="493328"/>
            <a:ext cx="6419785" cy="1313824"/>
            <a:chOff x="7851003" y="483017"/>
            <a:chExt cx="12839570" cy="1987650"/>
          </a:xfrm>
        </p:grpSpPr>
        <p:sp>
          <p:nvSpPr>
            <p:cNvPr id="78" name="Rectangle 77"/>
            <p:cNvSpPr/>
            <p:nvPr/>
          </p:nvSpPr>
          <p:spPr>
            <a:xfrm flipV="1">
              <a:off x="11412311" y="2414252"/>
              <a:ext cx="3060342" cy="5641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45670" tIns="22836" rIns="45670" bIns="22836" rtlCol="0" anchor="ctr"/>
            <a:lstStyle/>
            <a:p>
              <a:pPr algn="ctr" defTabSz="914217"/>
              <a:endParaRPr lang="en-US" dirty="0">
                <a:solidFill>
                  <a:srgbClr val="9BBB5C"/>
                </a:solidFill>
                <a:latin typeface="Open Sans Light"/>
              </a:endParaRPr>
            </a:p>
          </p:txBody>
        </p:sp>
        <p:sp>
          <p:nvSpPr>
            <p:cNvPr id="79" name="Subtitle 2"/>
            <p:cNvSpPr txBox="1">
              <a:spLocks/>
            </p:cNvSpPr>
            <p:nvPr/>
          </p:nvSpPr>
          <p:spPr>
            <a:xfrm>
              <a:off x="7851003" y="483017"/>
              <a:ext cx="12839570" cy="55899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endParaRPr lang="en-US" sz="1550" dirty="0">
                <a:solidFill>
                  <a:srgbClr val="445469">
                    <a:lumMod val="50000"/>
                  </a:srgbClr>
                </a:solidFill>
                <a:latin typeface="Lato Light"/>
                <a:cs typeface="Lato Light"/>
              </a:endParaRPr>
            </a:p>
          </p:txBody>
        </p:sp>
      </p:grpSp>
      <p:grpSp>
        <p:nvGrpSpPr>
          <p:cNvPr id="53" name="Group 52"/>
          <p:cNvGrpSpPr/>
          <p:nvPr/>
        </p:nvGrpSpPr>
        <p:grpSpPr>
          <a:xfrm>
            <a:off x="3857947" y="2155357"/>
            <a:ext cx="6739089" cy="2142107"/>
            <a:chOff x="7203617" y="4132644"/>
            <a:chExt cx="13355143" cy="3933127"/>
          </a:xfrm>
        </p:grpSpPr>
        <p:sp>
          <p:nvSpPr>
            <p:cNvPr id="54" name="TextBox 53"/>
            <p:cNvSpPr txBox="1"/>
            <p:nvPr/>
          </p:nvSpPr>
          <p:spPr>
            <a:xfrm>
              <a:off x="7330569" y="4132644"/>
              <a:ext cx="13228191" cy="3933127"/>
            </a:xfrm>
            <a:prstGeom prst="rect">
              <a:avLst/>
            </a:prstGeom>
            <a:noFill/>
          </p:spPr>
          <p:txBody>
            <a:bodyPr wrap="square" lIns="109710" tIns="54855" rIns="109710" bIns="54855" rtlCol="0">
              <a:spAutoFit/>
            </a:bodyPr>
            <a:lstStyle/>
            <a:p>
              <a:pPr algn="just" defTabSz="914217"/>
              <a:r>
                <a:rPr lang="en-US" sz="2200" dirty="0">
                  <a:solidFill>
                    <a:srgbClr val="445469">
                      <a:lumMod val="50000"/>
                    </a:srgbClr>
                  </a:solidFill>
                  <a:latin typeface="Lato Light"/>
                  <a:ea typeface="Open Sans Light" panose="020B0306030504020204" pitchFamily="34" charset="0"/>
                  <a:cs typeface="Lato Light"/>
                </a:rPr>
                <a:t>A staff member / brownfield coordinator might use the </a:t>
              </a:r>
              <a:r>
                <a:rPr lang="en-US" sz="2200" b="1" i="1" dirty="0">
                  <a:solidFill>
                    <a:srgbClr val="445469">
                      <a:lumMod val="50000"/>
                    </a:srgbClr>
                  </a:solidFill>
                  <a:latin typeface="Lato Light"/>
                  <a:ea typeface="Open Sans Light" panose="020B0306030504020204" pitchFamily="34" charset="0"/>
                  <a:cs typeface="Lato Light"/>
                </a:rPr>
                <a:t>Brownfield Tracker </a:t>
              </a:r>
              <a:r>
                <a:rPr lang="en-US" sz="2200" dirty="0">
                  <a:solidFill>
                    <a:srgbClr val="445469">
                      <a:lumMod val="50000"/>
                    </a:srgbClr>
                  </a:solidFill>
                  <a:latin typeface="Lato Light"/>
                  <a:ea typeface="Open Sans Light" panose="020B0306030504020204" pitchFamily="34" charset="0"/>
                  <a:cs typeface="Lato Light"/>
                </a:rPr>
                <a:t>to create or amend its brownfield inventory, and then use the that inventory in the </a:t>
              </a:r>
              <a:r>
                <a:rPr lang="en-US" sz="2200" b="1" dirty="0">
                  <a:solidFill>
                    <a:srgbClr val="445469">
                      <a:lumMod val="50000"/>
                    </a:srgbClr>
                  </a:solidFill>
                  <a:latin typeface="Lato Light"/>
                  <a:ea typeface="Open Sans Light" panose="020B0306030504020204" pitchFamily="34" charset="0"/>
                  <a:cs typeface="Lato Light"/>
                </a:rPr>
                <a:t>BAT</a:t>
              </a:r>
              <a:r>
                <a:rPr lang="en-US" sz="2200" dirty="0">
                  <a:solidFill>
                    <a:srgbClr val="445469">
                      <a:lumMod val="50000"/>
                    </a:srgbClr>
                  </a:solidFill>
                  <a:latin typeface="Lato Light"/>
                  <a:ea typeface="Open Sans Light" panose="020B0306030504020204" pitchFamily="34" charset="0"/>
                  <a:cs typeface="Lato Light"/>
                </a:rPr>
                <a:t> to demonstrate to the city manager that redeveloping a particular site as a grocery would increase access to fresh food.</a:t>
              </a:r>
            </a:p>
          </p:txBody>
        </p:sp>
        <p:sp>
          <p:nvSpPr>
            <p:cNvPr id="56" name="Round Same Side Corner Rectangle 55"/>
            <p:cNvSpPr/>
            <p:nvPr/>
          </p:nvSpPr>
          <p:spPr>
            <a:xfrm rot="10800000" flipH="1">
              <a:off x="7203617" y="4178230"/>
              <a:ext cx="126953" cy="344502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a:solidFill>
                  <a:prstClr val="white"/>
                </a:solidFill>
                <a:latin typeface="Lato Light"/>
              </a:endParaRPr>
            </a:p>
          </p:txBody>
        </p:sp>
      </p:grpSp>
      <p:sp>
        <p:nvSpPr>
          <p:cNvPr id="2" name="TextBox 1"/>
          <p:cNvSpPr txBox="1"/>
          <p:nvPr/>
        </p:nvSpPr>
        <p:spPr>
          <a:xfrm>
            <a:off x="155878" y="563966"/>
            <a:ext cx="2900582" cy="2308324"/>
          </a:xfrm>
          <a:prstGeom prst="rect">
            <a:avLst/>
          </a:prstGeom>
          <a:noFill/>
        </p:spPr>
        <p:txBody>
          <a:bodyPr wrap="square" rtlCol="0">
            <a:spAutoFit/>
          </a:bodyPr>
          <a:lstStyle/>
          <a:p>
            <a:pPr algn="ctr" defTabSz="914217"/>
            <a:r>
              <a:rPr lang="en-US" sz="4800" b="1" dirty="0">
                <a:solidFill>
                  <a:prstClr val="white"/>
                </a:solidFill>
                <a:latin typeface="Lato Light"/>
              </a:rPr>
              <a:t>How is BAT Applied?</a:t>
            </a:r>
          </a:p>
        </p:txBody>
      </p:sp>
      <p:pic>
        <p:nvPicPr>
          <p:cNvPr id="21" name="Picture 20"/>
          <p:cNvPicPr>
            <a:picLocks noChangeAspect="1"/>
          </p:cNvPicPr>
          <p:nvPr/>
        </p:nvPicPr>
        <p:blipFill>
          <a:blip r:embed="rId3"/>
          <a:stretch>
            <a:fillRect/>
          </a:stretch>
        </p:blipFill>
        <p:spPr>
          <a:xfrm>
            <a:off x="701102" y="3555244"/>
            <a:ext cx="1909338" cy="1893089"/>
          </a:xfrm>
          <a:prstGeom prst="rect">
            <a:avLst/>
          </a:prstGeom>
        </p:spPr>
      </p:pic>
      <p:grpSp>
        <p:nvGrpSpPr>
          <p:cNvPr id="22" name="Group 21">
            <a:extLst>
              <a:ext uri="{FF2B5EF4-FFF2-40B4-BE49-F238E27FC236}">
                <a16:creationId xmlns:a16="http://schemas.microsoft.com/office/drawing/2014/main" id="{86B537CD-A3B7-0443-84EC-7082ED2C618E}"/>
              </a:ext>
            </a:extLst>
          </p:cNvPr>
          <p:cNvGrpSpPr/>
          <p:nvPr/>
        </p:nvGrpSpPr>
        <p:grpSpPr>
          <a:xfrm>
            <a:off x="3820873" y="493328"/>
            <a:ext cx="7349938" cy="676552"/>
            <a:chOff x="268884" y="81373"/>
            <a:chExt cx="7349938" cy="676552"/>
          </a:xfrm>
        </p:grpSpPr>
        <p:sp>
          <p:nvSpPr>
            <p:cNvPr id="23" name="Subtitle 2">
              <a:extLst>
                <a:ext uri="{FF2B5EF4-FFF2-40B4-BE49-F238E27FC236}">
                  <a16:creationId xmlns:a16="http://schemas.microsoft.com/office/drawing/2014/main" id="{8CE4C123-10E5-8D48-BE3C-B9CABDDF91A6}"/>
                </a:ext>
              </a:extLst>
            </p:cNvPr>
            <p:cNvSpPr txBox="1">
              <a:spLocks/>
            </p:cNvSpPr>
            <p:nvPr/>
          </p:nvSpPr>
          <p:spPr>
            <a:xfrm>
              <a:off x="268884" y="81374"/>
              <a:ext cx="7014653" cy="41955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1. Increase access to fresh food</a:t>
              </a:r>
              <a:endParaRPr lang="en-US" sz="3000" dirty="0">
                <a:solidFill>
                  <a:srgbClr val="1EA185"/>
                </a:solidFill>
                <a:latin typeface="Lato Light"/>
                <a:cs typeface="Lato Light"/>
              </a:endParaRPr>
            </a:p>
          </p:txBody>
        </p:sp>
        <p:sp>
          <p:nvSpPr>
            <p:cNvPr id="24" name="Round Same Side Corner Rectangle 23">
              <a:extLst>
                <a:ext uri="{FF2B5EF4-FFF2-40B4-BE49-F238E27FC236}">
                  <a16:creationId xmlns:a16="http://schemas.microsoft.com/office/drawing/2014/main" id="{174874A6-32BA-7344-BB24-AEAC2A7FB960}"/>
                </a:ext>
              </a:extLst>
            </p:cNvPr>
            <p:cNvSpPr/>
            <p:nvPr/>
          </p:nvSpPr>
          <p:spPr>
            <a:xfrm rot="16200000" flipV="1">
              <a:off x="3651297" y="-3209600"/>
              <a:ext cx="676552" cy="7258498"/>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spTree>
    <p:extLst>
      <p:ext uri="{BB962C8B-B14F-4D97-AF65-F5344CB8AC3E}">
        <p14:creationId xmlns:p14="http://schemas.microsoft.com/office/powerpoint/2010/main" val="10601748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500"/>
                                        <p:tgtEl>
                                          <p:spTgt spid="12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32DAD0-6799-1349-B08B-B5915EBBF921}"/>
              </a:ext>
            </a:extLst>
          </p:cNvPr>
          <p:cNvGrpSpPr/>
          <p:nvPr/>
        </p:nvGrpSpPr>
        <p:grpSpPr>
          <a:xfrm>
            <a:off x="268884" y="81373"/>
            <a:ext cx="7349938" cy="676552"/>
            <a:chOff x="268884" y="81373"/>
            <a:chExt cx="7349938" cy="676552"/>
          </a:xfrm>
        </p:grpSpPr>
        <p:sp>
          <p:nvSpPr>
            <p:cNvPr id="20" name="Subtitle 2"/>
            <p:cNvSpPr txBox="1">
              <a:spLocks/>
            </p:cNvSpPr>
            <p:nvPr/>
          </p:nvSpPr>
          <p:spPr>
            <a:xfrm>
              <a:off x="268884" y="81374"/>
              <a:ext cx="7014653" cy="41955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1. Increase access to fresh food</a:t>
              </a:r>
              <a:endParaRPr lang="en-US" sz="3000" dirty="0">
                <a:solidFill>
                  <a:srgbClr val="1EA185"/>
                </a:solidFill>
                <a:latin typeface="Lato Light"/>
                <a:cs typeface="Lato Light"/>
              </a:endParaRPr>
            </a:p>
          </p:txBody>
        </p:sp>
        <p:sp>
          <p:nvSpPr>
            <p:cNvPr id="11" name="Round Same Side Corner Rectangle 10"/>
            <p:cNvSpPr/>
            <p:nvPr/>
          </p:nvSpPr>
          <p:spPr>
            <a:xfrm rot="16200000" flipV="1">
              <a:off x="3651297" y="-3209600"/>
              <a:ext cx="676552" cy="7258498"/>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grpSp>
        <p:nvGrpSpPr>
          <p:cNvPr id="5" name="Group 4"/>
          <p:cNvGrpSpPr/>
          <p:nvPr/>
        </p:nvGrpSpPr>
        <p:grpSpPr>
          <a:xfrm>
            <a:off x="795145" y="2086627"/>
            <a:ext cx="6732237" cy="1401056"/>
            <a:chOff x="701992" y="4122454"/>
            <a:chExt cx="13464473" cy="2802111"/>
          </a:xfrm>
        </p:grpSpPr>
        <p:sp>
          <p:nvSpPr>
            <p:cNvPr id="12" name="Title 13"/>
            <p:cNvSpPr txBox="1">
              <a:spLocks/>
            </p:cNvSpPr>
            <p:nvPr/>
          </p:nvSpPr>
          <p:spPr>
            <a:xfrm>
              <a:off x="1637915" y="4638565"/>
              <a:ext cx="12528550" cy="2286000"/>
            </a:xfrm>
            <a:prstGeom prst="rect">
              <a:avLst/>
            </a:prstGeom>
          </p:spPr>
          <p:txBody>
            <a:bodyPr vert="horz" lIns="91422" tIns="45711" rIns="91422" bIns="45711"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defTabSz="914217"/>
              <a:endParaRPr lang="en-US" sz="2000" i="1" dirty="0">
                <a:solidFill>
                  <a:prstClr val="white"/>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sp>
          <p:nvSpPr>
            <p:cNvPr id="14" name="Freeform 71"/>
            <p:cNvSpPr>
              <a:spLocks noChangeArrowheads="1"/>
            </p:cNvSpPr>
            <p:nvPr/>
          </p:nvSpPr>
          <p:spPr bwMode="auto">
            <a:xfrm rot="11131217">
              <a:off x="701992" y="412245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grpSp>
      <p:pic>
        <p:nvPicPr>
          <p:cNvPr id="4" name="Picture 3">
            <a:extLst>
              <a:ext uri="{FF2B5EF4-FFF2-40B4-BE49-F238E27FC236}">
                <a16:creationId xmlns:a16="http://schemas.microsoft.com/office/drawing/2014/main" id="{A2E64EA0-8699-3840-A990-E7E589483876}"/>
              </a:ext>
            </a:extLst>
          </p:cNvPr>
          <p:cNvPicPr>
            <a:picLocks noChangeAspect="1"/>
          </p:cNvPicPr>
          <p:nvPr/>
        </p:nvPicPr>
        <p:blipFill>
          <a:blip r:embed="rId3"/>
          <a:stretch>
            <a:fillRect/>
          </a:stretch>
        </p:blipFill>
        <p:spPr>
          <a:xfrm>
            <a:off x="208238" y="1216164"/>
            <a:ext cx="11885232" cy="5157742"/>
          </a:xfrm>
          <a:prstGeom prst="rect">
            <a:avLst/>
          </a:prstGeom>
        </p:spPr>
      </p:pic>
    </p:spTree>
    <p:extLst>
      <p:ext uri="{BB962C8B-B14F-4D97-AF65-F5344CB8AC3E}">
        <p14:creationId xmlns:p14="http://schemas.microsoft.com/office/powerpoint/2010/main" val="199004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0" name="Subtitle 2"/>
          <p:cNvSpPr txBox="1">
            <a:spLocks/>
          </p:cNvSpPr>
          <p:nvPr/>
        </p:nvSpPr>
        <p:spPr>
          <a:xfrm>
            <a:off x="268883" y="81374"/>
            <a:ext cx="7189221" cy="419558"/>
          </a:xfrm>
          <a:prstGeom prst="rect">
            <a:avLst/>
          </a:prstGeom>
        </p:spPr>
        <p:txBody>
          <a:bodyPr vert="horz" lIns="108745" tIns="54373" rIns="108745" bIns="54373"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3000" dirty="0">
                <a:solidFill>
                  <a:srgbClr val="445469"/>
                </a:solidFill>
                <a:latin typeface="Lato Light"/>
                <a:cs typeface="Lato Light"/>
              </a:rPr>
              <a:t>Scenario 1. Increase access to fresh food</a:t>
            </a:r>
            <a:endParaRPr lang="en-US" sz="3000" dirty="0">
              <a:solidFill>
                <a:srgbClr val="1EA185"/>
              </a:solidFill>
              <a:latin typeface="Lato Light"/>
              <a:cs typeface="Lato Light"/>
            </a:endParaRPr>
          </a:p>
        </p:txBody>
      </p:sp>
      <p:sp>
        <p:nvSpPr>
          <p:cNvPr id="11" name="Round Same Side Corner Rectangle 10"/>
          <p:cNvSpPr/>
          <p:nvPr/>
        </p:nvSpPr>
        <p:spPr>
          <a:xfrm rot="16200000" flipV="1">
            <a:off x="3649645" y="-3215819"/>
            <a:ext cx="676552" cy="7319144"/>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defTabSz="914217"/>
            <a:endParaRPr lang="bg-BG" dirty="0">
              <a:solidFill>
                <a:prstClr val="white"/>
              </a:solidFill>
              <a:latin typeface="Lato Light"/>
            </a:endParaRPr>
          </a:p>
        </p:txBody>
      </p:sp>
      <p:grpSp>
        <p:nvGrpSpPr>
          <p:cNvPr id="5" name="Group 4"/>
          <p:cNvGrpSpPr/>
          <p:nvPr/>
        </p:nvGrpSpPr>
        <p:grpSpPr>
          <a:xfrm>
            <a:off x="795145" y="2086627"/>
            <a:ext cx="6732237" cy="1401056"/>
            <a:chOff x="701992" y="4122454"/>
            <a:chExt cx="13464473" cy="2802111"/>
          </a:xfrm>
        </p:grpSpPr>
        <p:sp>
          <p:nvSpPr>
            <p:cNvPr id="12" name="Title 13"/>
            <p:cNvSpPr txBox="1">
              <a:spLocks/>
            </p:cNvSpPr>
            <p:nvPr/>
          </p:nvSpPr>
          <p:spPr>
            <a:xfrm>
              <a:off x="1637915" y="4638565"/>
              <a:ext cx="12528550" cy="2286000"/>
            </a:xfrm>
            <a:prstGeom prst="rect">
              <a:avLst/>
            </a:prstGeom>
          </p:spPr>
          <p:txBody>
            <a:bodyPr vert="horz" lIns="91422" tIns="45711" rIns="91422" bIns="45711"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defTabSz="914217"/>
              <a:endParaRPr lang="en-US" sz="2000" i="1" dirty="0">
                <a:solidFill>
                  <a:prstClr val="white"/>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sp>
          <p:nvSpPr>
            <p:cNvPr id="14" name="Freeform 71"/>
            <p:cNvSpPr>
              <a:spLocks noChangeArrowheads="1"/>
            </p:cNvSpPr>
            <p:nvPr/>
          </p:nvSpPr>
          <p:spPr bwMode="auto">
            <a:xfrm rot="11131217">
              <a:off x="701992" y="412245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dirty="0">
                <a:solidFill>
                  <a:srgbClr val="445469"/>
                </a:solidFill>
                <a:latin typeface="Lato Light"/>
              </a:endParaRPr>
            </a:p>
          </p:txBody>
        </p:sp>
      </p:grpSp>
      <p:pic>
        <p:nvPicPr>
          <p:cNvPr id="9" name="Picture 8">
            <a:extLst>
              <a:ext uri="{FF2B5EF4-FFF2-40B4-BE49-F238E27FC236}">
                <a16:creationId xmlns:a16="http://schemas.microsoft.com/office/drawing/2014/main" id="{13C75167-8A4B-5C44-B3BE-8690F6CEC466}"/>
              </a:ext>
            </a:extLst>
          </p:cNvPr>
          <p:cNvPicPr>
            <a:picLocks noChangeAspect="1"/>
          </p:cNvPicPr>
          <p:nvPr/>
        </p:nvPicPr>
        <p:blipFill>
          <a:blip r:embed="rId3"/>
          <a:stretch>
            <a:fillRect/>
          </a:stretch>
        </p:blipFill>
        <p:spPr>
          <a:xfrm>
            <a:off x="2532529" y="1023219"/>
            <a:ext cx="7082211" cy="5391028"/>
          </a:xfrm>
          <a:prstGeom prst="rect">
            <a:avLst/>
          </a:prstGeom>
        </p:spPr>
      </p:pic>
    </p:spTree>
    <p:extLst>
      <p:ext uri="{BB962C8B-B14F-4D97-AF65-F5344CB8AC3E}">
        <p14:creationId xmlns:p14="http://schemas.microsoft.com/office/powerpoint/2010/main" val="3226242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motagua light prueba">
      <a:dk1>
        <a:srgbClr val="445469"/>
      </a:dk1>
      <a:lt1>
        <a:sysClr val="window" lastClr="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{69658071-8995-EC4D-959B-2F5372634A7F}tf10001120</Template>
  <TotalTime>2594</TotalTime>
  <Words>4011</Words>
  <Application>Microsoft Macintosh PowerPoint</Application>
  <PresentationFormat>Widescreen</PresentationFormat>
  <Paragraphs>250</Paragraphs>
  <Slides>31</Slides>
  <Notes>30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Arial</vt:lpstr>
      <vt:lpstr>Calibri</vt:lpstr>
      <vt:lpstr>Calibri Light</vt:lpstr>
      <vt:lpstr>Gill Sans</vt:lpstr>
      <vt:lpstr>Lato</vt:lpstr>
      <vt:lpstr>Lato Light</vt:lpstr>
      <vt:lpstr>Lato Regular</vt:lpstr>
      <vt:lpstr>Open Sans Light</vt:lpstr>
      <vt:lpstr>Raleway Light</vt:lpstr>
      <vt:lpstr>Segoe UI</vt:lpstr>
      <vt:lpstr>Office Theme</vt:lpstr>
      <vt:lpstr>Default Theme</vt:lpstr>
      <vt:lpstr>Brownfield Area Benefits Estimator (BABE)</vt:lpstr>
      <vt:lpstr>BABE Training Part 2</vt:lpstr>
      <vt:lpstr>PowerPoint Presentation</vt:lpstr>
      <vt:lpstr>PowerPoint Presentation</vt:lpstr>
      <vt:lpstr>PowerPoint Presentation</vt:lpstr>
      <vt:lpstr>What can you do with the BAT?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Scenario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Heberle,Lauren</dc:creator>
  <cp:lastModifiedBy>Heberle,Lauren</cp:lastModifiedBy>
  <cp:revision>55</cp:revision>
  <dcterms:created xsi:type="dcterms:W3CDTF">2021-05-11T21:46:24Z</dcterms:created>
  <dcterms:modified xsi:type="dcterms:W3CDTF">2021-05-19T13:48:39Z</dcterms:modified>
</cp:coreProperties>
</file>