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7" r:id="rId3"/>
    <p:sldId id="260" r:id="rId4"/>
    <p:sldId id="280" r:id="rId5"/>
    <p:sldId id="307" r:id="rId6"/>
    <p:sldId id="296" r:id="rId7"/>
    <p:sldId id="263" r:id="rId8"/>
    <p:sldId id="300" r:id="rId9"/>
    <p:sldId id="297" r:id="rId10"/>
    <p:sldId id="264" r:id="rId11"/>
    <p:sldId id="295" r:id="rId12"/>
    <p:sldId id="281" r:id="rId13"/>
    <p:sldId id="302" r:id="rId14"/>
    <p:sldId id="301" r:id="rId15"/>
    <p:sldId id="303" r:id="rId16"/>
    <p:sldId id="304" r:id="rId17"/>
    <p:sldId id="305" r:id="rId18"/>
    <p:sldId id="299" r:id="rId19"/>
    <p:sldId id="298" r:id="rId20"/>
    <p:sldId id="282" r:id="rId21"/>
    <p:sldId id="306" r:id="rId22"/>
    <p:sldId id="279" r:id="rId23"/>
    <p:sldId id="277" r:id="rId24"/>
    <p:sldId id="289" r:id="rId25"/>
    <p:sldId id="290" r:id="rId26"/>
    <p:sldId id="272" r:id="rId27"/>
    <p:sldId id="273" r:id="rId28"/>
    <p:sldId id="291" r:id="rId29"/>
    <p:sldId id="292" r:id="rId30"/>
    <p:sldId id="288" r:id="rId31"/>
    <p:sldId id="293" r:id="rId32"/>
    <p:sldId id="294" r:id="rId33"/>
    <p:sldId id="3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02"/>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3DBC3-E50D-444C-8014-55294E501890}" v="14" dt="2024-07-17T20:05:25.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8321" autoAdjust="0"/>
  </p:normalViewPr>
  <p:slideViewPr>
    <p:cSldViewPr snapToGrid="0" snapToObjects="1">
      <p:cViewPr varScale="1">
        <p:scale>
          <a:sx n="65" d="100"/>
          <a:sy n="65" d="100"/>
        </p:scale>
        <p:origin x="58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80C32-C107-44D2-85C4-49481C790F7C}"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D72BD-ACDD-4EA3-A69E-13CEE8EE9743}" type="slidenum">
              <a:rPr lang="en-US" smtClean="0"/>
              <a:t>‹#›</a:t>
            </a:fld>
            <a:endParaRPr lang="en-US"/>
          </a:p>
        </p:txBody>
      </p:sp>
    </p:spTree>
    <p:extLst>
      <p:ext uri="{BB962C8B-B14F-4D97-AF65-F5344CB8AC3E}">
        <p14:creationId xmlns:p14="http://schemas.microsoft.com/office/powerpoint/2010/main" val="39162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D72BD-ACDD-4EA3-A69E-13CEE8EE9743}" type="slidenum">
              <a:rPr lang="en-US" smtClean="0"/>
              <a:t>3</a:t>
            </a:fld>
            <a:endParaRPr lang="en-US"/>
          </a:p>
        </p:txBody>
      </p:sp>
    </p:spTree>
    <p:extLst>
      <p:ext uri="{BB962C8B-B14F-4D97-AF65-F5344CB8AC3E}">
        <p14:creationId xmlns:p14="http://schemas.microsoft.com/office/powerpoint/2010/main" val="36929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D72BD-ACDD-4EA3-A69E-13CEE8EE9743}" type="slidenum">
              <a:rPr lang="en-US" smtClean="0"/>
              <a:t>7</a:t>
            </a:fld>
            <a:endParaRPr lang="en-US"/>
          </a:p>
        </p:txBody>
      </p:sp>
    </p:spTree>
    <p:extLst>
      <p:ext uri="{BB962C8B-B14F-4D97-AF65-F5344CB8AC3E}">
        <p14:creationId xmlns:p14="http://schemas.microsoft.com/office/powerpoint/2010/main" val="275520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D72BD-ACDD-4EA3-A69E-13CEE8EE9743}" type="slidenum">
              <a:rPr lang="en-US" smtClean="0"/>
              <a:t>11</a:t>
            </a:fld>
            <a:endParaRPr lang="en-US"/>
          </a:p>
        </p:txBody>
      </p:sp>
    </p:spTree>
    <p:extLst>
      <p:ext uri="{BB962C8B-B14F-4D97-AF65-F5344CB8AC3E}">
        <p14:creationId xmlns:p14="http://schemas.microsoft.com/office/powerpoint/2010/main" val="181944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D72BD-ACDD-4EA3-A69E-13CEE8EE9743}" type="slidenum">
              <a:rPr lang="en-US" smtClean="0"/>
              <a:t>14</a:t>
            </a:fld>
            <a:endParaRPr lang="en-US"/>
          </a:p>
        </p:txBody>
      </p:sp>
    </p:spTree>
    <p:extLst>
      <p:ext uri="{BB962C8B-B14F-4D97-AF65-F5344CB8AC3E}">
        <p14:creationId xmlns:p14="http://schemas.microsoft.com/office/powerpoint/2010/main" val="51883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D72BD-ACDD-4EA3-A69E-13CEE8EE9743}" type="slidenum">
              <a:rPr lang="en-US" smtClean="0"/>
              <a:t>15</a:t>
            </a:fld>
            <a:endParaRPr lang="en-US"/>
          </a:p>
        </p:txBody>
      </p:sp>
    </p:spTree>
    <p:extLst>
      <p:ext uri="{BB962C8B-B14F-4D97-AF65-F5344CB8AC3E}">
        <p14:creationId xmlns:p14="http://schemas.microsoft.com/office/powerpoint/2010/main" val="31507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D72BD-ACDD-4EA3-A69E-13CEE8EE9743}" type="slidenum">
              <a:rPr lang="en-US" smtClean="0"/>
              <a:t>16</a:t>
            </a:fld>
            <a:endParaRPr lang="en-US"/>
          </a:p>
        </p:txBody>
      </p:sp>
    </p:spTree>
    <p:extLst>
      <p:ext uri="{BB962C8B-B14F-4D97-AF65-F5344CB8AC3E}">
        <p14:creationId xmlns:p14="http://schemas.microsoft.com/office/powerpoint/2010/main" val="76340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D72BD-ACDD-4EA3-A69E-13CEE8EE9743}" type="slidenum">
              <a:rPr lang="en-US" smtClean="0"/>
              <a:t>17</a:t>
            </a:fld>
            <a:endParaRPr lang="en-US"/>
          </a:p>
        </p:txBody>
      </p:sp>
    </p:spTree>
    <p:extLst>
      <p:ext uri="{BB962C8B-B14F-4D97-AF65-F5344CB8AC3E}">
        <p14:creationId xmlns:p14="http://schemas.microsoft.com/office/powerpoint/2010/main" val="182593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A658-5662-1149-B73D-98CD91826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2D4F58-438D-CF43-95D3-B6223E1AC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AC8319-64F0-D446-A149-468487364BF3}"/>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5" name="Footer Placeholder 4">
            <a:extLst>
              <a:ext uri="{FF2B5EF4-FFF2-40B4-BE49-F238E27FC236}">
                <a16:creationId xmlns:a16="http://schemas.microsoft.com/office/drawing/2014/main" id="{6FF2B124-E380-8747-8699-B6CDB5459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8593D-652F-944B-B047-568C0BD1BB94}"/>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186419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9750-2318-C549-AFAD-EA4DF2DB04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53010-08A9-9D4B-8603-E6771C0790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6B0A5-B5DC-A64B-83F5-1F38EFE83FD5}"/>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5" name="Footer Placeholder 4">
            <a:extLst>
              <a:ext uri="{FF2B5EF4-FFF2-40B4-BE49-F238E27FC236}">
                <a16:creationId xmlns:a16="http://schemas.microsoft.com/office/drawing/2014/main" id="{FA3A5BB1-F712-2843-98DF-C2C98B887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5018C-3B5A-9246-9F0B-72E327B6CE1E}"/>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360690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FF789-C625-0D4B-941D-07A4DEAB1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D71A0A-88EB-054C-BF44-BF20BF0985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70FFD-E900-464A-9847-2F07CA156E77}"/>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5" name="Footer Placeholder 4">
            <a:extLst>
              <a:ext uri="{FF2B5EF4-FFF2-40B4-BE49-F238E27FC236}">
                <a16:creationId xmlns:a16="http://schemas.microsoft.com/office/drawing/2014/main" id="{92B0BB57-0A0F-7D4D-8718-B5F421261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FF477-550A-B54E-B66E-96F32E7CBB96}"/>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357812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DAB3-6097-544A-A1A9-AF9A9DE83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08139-62B2-AB42-9995-FE48B1FF4F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B4761-719F-814E-9D3B-DBA5772A7F8E}"/>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5" name="Footer Placeholder 4">
            <a:extLst>
              <a:ext uri="{FF2B5EF4-FFF2-40B4-BE49-F238E27FC236}">
                <a16:creationId xmlns:a16="http://schemas.microsoft.com/office/drawing/2014/main" id="{E6AE67F9-55ED-6645-9553-0F124A69C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AAFC0-CEEE-B04E-8725-19047D79DD80}"/>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153233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9125-D51D-9F42-BD06-415AF21E4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3339AB-32D2-C249-A083-F7073E45F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9A454C-DAAC-E144-9160-903244EA4CDB}"/>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5" name="Footer Placeholder 4">
            <a:extLst>
              <a:ext uri="{FF2B5EF4-FFF2-40B4-BE49-F238E27FC236}">
                <a16:creationId xmlns:a16="http://schemas.microsoft.com/office/drawing/2014/main" id="{EAD66C0E-1D14-9347-BBF6-E6337480B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50746-2C8F-C642-B1C5-0F99ACBF6D8D}"/>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219109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89E9-917C-D34F-B1CB-EED62B5F3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0F7F1-35D7-2843-9FF9-B7D66AE1C2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60E0A-B2FA-4948-9A6A-AD2A590CB0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E6FB9-CC33-4E4E-9587-1FF21C34E3CD}"/>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6" name="Footer Placeholder 5">
            <a:extLst>
              <a:ext uri="{FF2B5EF4-FFF2-40B4-BE49-F238E27FC236}">
                <a16:creationId xmlns:a16="http://schemas.microsoft.com/office/drawing/2014/main" id="{3D566B38-0DF8-A445-868C-01768FF94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B02824-ADC9-974A-8E05-3182C841727D}"/>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109748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216F-89DF-084B-9508-AAB8B5896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0970CF-F04E-494B-8BAD-D75315571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9E6F0B-1EF6-264F-B827-0788171C22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B470D-9978-144A-8C61-683241FEF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33092A-2B31-6644-8ECE-98F2D4870F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CF341A-E503-7243-97A3-8400807B9A00}"/>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8" name="Footer Placeholder 7">
            <a:extLst>
              <a:ext uri="{FF2B5EF4-FFF2-40B4-BE49-F238E27FC236}">
                <a16:creationId xmlns:a16="http://schemas.microsoft.com/office/drawing/2014/main" id="{F9876484-CFC5-BC4F-8A12-851891F4F6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A68142-0FDF-9940-9A59-991F1A884D7D}"/>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62323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1F7F-75F2-C440-8336-4238A028A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03533F-70BD-9341-93E1-5C2FE6FADA1D}"/>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4" name="Footer Placeholder 3">
            <a:extLst>
              <a:ext uri="{FF2B5EF4-FFF2-40B4-BE49-F238E27FC236}">
                <a16:creationId xmlns:a16="http://schemas.microsoft.com/office/drawing/2014/main" id="{3CAC96D2-6DCF-474D-B017-FE3DF63741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7B5CBB-74AD-EA40-A189-B7639057FF76}"/>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208449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60E5B-3127-5542-BB21-A2C4C3DD5C7D}"/>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3" name="Footer Placeholder 2">
            <a:extLst>
              <a:ext uri="{FF2B5EF4-FFF2-40B4-BE49-F238E27FC236}">
                <a16:creationId xmlns:a16="http://schemas.microsoft.com/office/drawing/2014/main" id="{6BAD2FE0-243B-F84B-9915-611F87ECCC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C6E9F6-9FA5-F44A-B185-78BC5E31A727}"/>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136971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068C-C453-4346-BC03-95188705B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E190E-8EA9-C24E-9193-840C7A1E9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10E041-2B62-B947-BDD9-FB2AEE5EB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1ED55B-B7C4-554E-A7BD-EDF3F4EF430B}"/>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6" name="Footer Placeholder 5">
            <a:extLst>
              <a:ext uri="{FF2B5EF4-FFF2-40B4-BE49-F238E27FC236}">
                <a16:creationId xmlns:a16="http://schemas.microsoft.com/office/drawing/2014/main" id="{ADF8F3E0-512C-4D47-AA02-2DAB3AC47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3BECBF-3FD9-AD4E-A80B-8A9BE0C19D7C}"/>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32445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9249-5014-4B45-BE03-F77DF3538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FAE2DA-8D59-EA4B-B61B-2F529FDD3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181478-C699-3640-828A-47824BA9B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B5719F-05BA-5344-B18C-4809F7650A8D}"/>
              </a:ext>
            </a:extLst>
          </p:cNvPr>
          <p:cNvSpPr>
            <a:spLocks noGrp="1"/>
          </p:cNvSpPr>
          <p:nvPr>
            <p:ph type="dt" sz="half" idx="10"/>
          </p:nvPr>
        </p:nvSpPr>
        <p:spPr/>
        <p:txBody>
          <a:bodyPr/>
          <a:lstStyle/>
          <a:p>
            <a:fld id="{11CA1B28-4A1C-1342-80A7-55DE5147E11C}" type="datetimeFigureOut">
              <a:rPr lang="en-US" smtClean="0"/>
              <a:t>7/18/2024</a:t>
            </a:fld>
            <a:endParaRPr lang="en-US"/>
          </a:p>
        </p:txBody>
      </p:sp>
      <p:sp>
        <p:nvSpPr>
          <p:cNvPr id="6" name="Footer Placeholder 5">
            <a:extLst>
              <a:ext uri="{FF2B5EF4-FFF2-40B4-BE49-F238E27FC236}">
                <a16:creationId xmlns:a16="http://schemas.microsoft.com/office/drawing/2014/main" id="{73824BF9-8829-6745-B59F-B2EE87E8E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113B0-1B00-2143-B976-2FF9626F190C}"/>
              </a:ext>
            </a:extLst>
          </p:cNvPr>
          <p:cNvSpPr>
            <a:spLocks noGrp="1"/>
          </p:cNvSpPr>
          <p:nvPr>
            <p:ph type="sldNum" sz="quarter" idx="12"/>
          </p:nvPr>
        </p:nvSpPr>
        <p:spPr/>
        <p:txBody>
          <a:bodyPr/>
          <a:lstStyle/>
          <a:p>
            <a:fld id="{68A06383-B39D-0D46-8F39-9AD69E63F299}" type="slidenum">
              <a:rPr lang="en-US" smtClean="0"/>
              <a:t>‹#›</a:t>
            </a:fld>
            <a:endParaRPr lang="en-US"/>
          </a:p>
        </p:txBody>
      </p:sp>
    </p:spTree>
    <p:extLst>
      <p:ext uri="{BB962C8B-B14F-4D97-AF65-F5344CB8AC3E}">
        <p14:creationId xmlns:p14="http://schemas.microsoft.com/office/powerpoint/2010/main" val="239555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F841F-A82D-2342-BE9E-75FC0E0CA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12B88D-2A54-CF40-8F01-07927D4EA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33F9E-2973-E744-9631-44909578F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A1B28-4A1C-1342-80A7-55DE5147E11C}" type="datetimeFigureOut">
              <a:rPr lang="en-US" smtClean="0"/>
              <a:t>7/18/2024</a:t>
            </a:fld>
            <a:endParaRPr lang="en-US"/>
          </a:p>
        </p:txBody>
      </p:sp>
      <p:sp>
        <p:nvSpPr>
          <p:cNvPr id="5" name="Footer Placeholder 4">
            <a:extLst>
              <a:ext uri="{FF2B5EF4-FFF2-40B4-BE49-F238E27FC236}">
                <a16:creationId xmlns:a16="http://schemas.microsoft.com/office/drawing/2014/main" id="{934B9FCF-34B5-3141-B61A-9D195409A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F51035-435A-AD46-9C35-20F6B1B7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06383-B39D-0D46-8F39-9AD69E63F299}" type="slidenum">
              <a:rPr lang="en-US" smtClean="0"/>
              <a:t>‹#›</a:t>
            </a:fld>
            <a:endParaRPr lang="en-US"/>
          </a:p>
        </p:txBody>
      </p:sp>
    </p:spTree>
    <p:extLst>
      <p:ext uri="{BB962C8B-B14F-4D97-AF65-F5344CB8AC3E}">
        <p14:creationId xmlns:p14="http://schemas.microsoft.com/office/powerpoint/2010/main" val="370167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bursar@louisville.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louisville.edu/bursar/payment/wire"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bursar@louisville.edu"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louisville.edu/oapa/consumer-information-1/ferp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5022CA-3B71-A84E-AD88-7C3426F1A28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561B975-B2DC-F345-A80E-89BE6760127F}"/>
              </a:ext>
            </a:extLst>
          </p:cNvPr>
          <p:cNvSpPr txBox="1"/>
          <p:nvPr/>
        </p:nvSpPr>
        <p:spPr>
          <a:xfrm>
            <a:off x="502919" y="898072"/>
            <a:ext cx="5212080" cy="861774"/>
          </a:xfrm>
          <a:prstGeom prst="rect">
            <a:avLst/>
          </a:prstGeom>
          <a:noFill/>
        </p:spPr>
        <p:txBody>
          <a:bodyPr wrap="square" rtlCol="0">
            <a:spAutoFit/>
          </a:bodyPr>
          <a:lstStyle/>
          <a:p>
            <a:r>
              <a:rPr lang="en-US" sz="5000" b="1" dirty="0">
                <a:solidFill>
                  <a:schemeClr val="bg1"/>
                </a:solidFill>
              </a:rPr>
              <a:t>Paying Your Bill</a:t>
            </a:r>
          </a:p>
        </p:txBody>
      </p:sp>
      <p:sp>
        <p:nvSpPr>
          <p:cNvPr id="7" name="TextBox 6">
            <a:extLst>
              <a:ext uri="{FF2B5EF4-FFF2-40B4-BE49-F238E27FC236}">
                <a16:creationId xmlns:a16="http://schemas.microsoft.com/office/drawing/2014/main" id="{5D1327F9-CBD3-D849-93F2-373749F9D5C9}"/>
              </a:ext>
            </a:extLst>
          </p:cNvPr>
          <p:cNvSpPr txBox="1"/>
          <p:nvPr/>
        </p:nvSpPr>
        <p:spPr>
          <a:xfrm>
            <a:off x="502919" y="1935480"/>
            <a:ext cx="8512744" cy="1446550"/>
          </a:xfrm>
          <a:prstGeom prst="rect">
            <a:avLst/>
          </a:prstGeom>
          <a:noFill/>
        </p:spPr>
        <p:txBody>
          <a:bodyPr wrap="square" lIns="91440" tIns="45720" rIns="91440" bIns="45720" rtlCol="0" anchor="t">
            <a:spAutoFit/>
          </a:bodyPr>
          <a:lstStyle/>
          <a:p>
            <a:r>
              <a:rPr lang="en-US" sz="3200" dirty="0">
                <a:solidFill>
                  <a:schemeClr val="bg1"/>
                </a:solidFill>
                <a:latin typeface="Calibri" panose="020F0502020204030204" pitchFamily="34" charset="0"/>
              </a:rPr>
              <a:t>What you need to know about the Bursar’s Office</a:t>
            </a:r>
          </a:p>
          <a:p>
            <a:endParaRPr lang="en-US" sz="2400">
              <a:solidFill>
                <a:schemeClr val="bg1"/>
              </a:solidFill>
              <a:latin typeface="Calibri" panose="020F0502020204030204" pitchFamily="34" charset="0"/>
              <a:cs typeface="Calibri"/>
            </a:endParaRPr>
          </a:p>
          <a:p>
            <a:endParaRPr lang="en-US" sz="3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3209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95819"/>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25778" y="804571"/>
            <a:ext cx="11377464"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Set Up Delegated Access!</a:t>
            </a:r>
          </a:p>
        </p:txBody>
      </p:sp>
      <p:pic>
        <p:nvPicPr>
          <p:cNvPr id="4" name="Picture 3" descr="A screenshot of a computer&#10;&#10;Description automatically generated with medium confidence">
            <a:extLst>
              <a:ext uri="{FF2B5EF4-FFF2-40B4-BE49-F238E27FC236}">
                <a16:creationId xmlns:a16="http://schemas.microsoft.com/office/drawing/2014/main" id="{A4C13D93-76BB-065F-DBE6-A3170FE1C344}"/>
              </a:ext>
            </a:extLst>
          </p:cNvPr>
          <p:cNvPicPr>
            <a:picLocks noChangeAspect="1"/>
          </p:cNvPicPr>
          <p:nvPr/>
        </p:nvPicPr>
        <p:blipFill>
          <a:blip r:embed="rId3"/>
          <a:stretch>
            <a:fillRect/>
          </a:stretch>
        </p:blipFill>
        <p:spPr>
          <a:xfrm>
            <a:off x="525777" y="1976369"/>
            <a:ext cx="9300239" cy="4726272"/>
          </a:xfrm>
          <a:prstGeom prst="rect">
            <a:avLst/>
          </a:prstGeom>
        </p:spPr>
      </p:pic>
      <p:sp>
        <p:nvSpPr>
          <p:cNvPr id="5" name="Minus Sign 4">
            <a:extLst>
              <a:ext uri="{FF2B5EF4-FFF2-40B4-BE49-F238E27FC236}">
                <a16:creationId xmlns:a16="http://schemas.microsoft.com/office/drawing/2014/main" id="{F4605240-0B1E-168F-E1F7-5463BF208E9F}"/>
              </a:ext>
            </a:extLst>
          </p:cNvPr>
          <p:cNvSpPr/>
          <p:nvPr/>
        </p:nvSpPr>
        <p:spPr>
          <a:xfrm>
            <a:off x="2286964" y="1929562"/>
            <a:ext cx="1264104" cy="9144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4E293DC2-6D53-F361-81FF-5ED953CB6B30}"/>
              </a:ext>
            </a:extLst>
          </p:cNvPr>
          <p:cNvSpPr/>
          <p:nvPr/>
        </p:nvSpPr>
        <p:spPr>
          <a:xfrm>
            <a:off x="4715373" y="2126134"/>
            <a:ext cx="536815" cy="521256"/>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63C060AA-184C-2F95-D0C6-CF01ACDAD0E5}"/>
              </a:ext>
            </a:extLst>
          </p:cNvPr>
          <p:cNvSpPr/>
          <p:nvPr/>
        </p:nvSpPr>
        <p:spPr>
          <a:xfrm>
            <a:off x="5706279" y="2135012"/>
            <a:ext cx="710214" cy="521256"/>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0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3"/>
          <a:stretch>
            <a:fillRect/>
          </a:stretch>
        </p:blipFill>
        <p:spPr>
          <a:xfrm>
            <a:off x="0" y="-95819"/>
            <a:ext cx="12192000" cy="7220197"/>
          </a:xfrm>
          <a:prstGeom prst="rect">
            <a:avLst/>
          </a:prstGeom>
        </p:spPr>
      </p:pic>
      <p:sp>
        <p:nvSpPr>
          <p:cNvPr id="7" name="TextBox 6">
            <a:extLst>
              <a:ext uri="{FF2B5EF4-FFF2-40B4-BE49-F238E27FC236}">
                <a16:creationId xmlns:a16="http://schemas.microsoft.com/office/drawing/2014/main" id="{148A1E3A-B166-C775-B3E8-4C3D60201762}"/>
              </a:ext>
            </a:extLst>
          </p:cNvPr>
          <p:cNvSpPr txBox="1"/>
          <p:nvPr/>
        </p:nvSpPr>
        <p:spPr>
          <a:xfrm>
            <a:off x="547099" y="919805"/>
            <a:ext cx="6169630" cy="1569660"/>
          </a:xfrm>
          <a:prstGeom prst="rect">
            <a:avLst/>
          </a:prstGeom>
          <a:noFill/>
        </p:spPr>
        <p:txBody>
          <a:bodyPr wrap="square">
            <a:spAutoFit/>
          </a:bodyPr>
          <a:lstStyle/>
          <a:p>
            <a:r>
              <a:rPr lang="en-US" sz="4800" dirty="0">
                <a:solidFill>
                  <a:srgbClr val="C00000"/>
                </a:solidFill>
              </a:rPr>
              <a:t>Email Notification Policy	</a:t>
            </a:r>
          </a:p>
        </p:txBody>
      </p:sp>
      <p:sp>
        <p:nvSpPr>
          <p:cNvPr id="8" name="Content Placeholder 2">
            <a:extLst>
              <a:ext uri="{FF2B5EF4-FFF2-40B4-BE49-F238E27FC236}">
                <a16:creationId xmlns:a16="http://schemas.microsoft.com/office/drawing/2014/main" id="{E6CA8E88-4FF0-31C5-732D-8083A7EEE791}"/>
              </a:ext>
            </a:extLst>
          </p:cNvPr>
          <p:cNvSpPr txBox="1">
            <a:spLocks/>
          </p:cNvSpPr>
          <p:nvPr/>
        </p:nvSpPr>
        <p:spPr>
          <a:xfrm>
            <a:off x="547099" y="2198670"/>
            <a:ext cx="8596668" cy="402762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The official method of communication with the University of Louisville Bursar's Office is via the University issued email account. In order to stay informed and aware, students are required to set up and maintain their email accounts. You should check your email frequently. </a:t>
            </a:r>
          </a:p>
          <a:p>
            <a:pPr marL="457200" indent="-457200" algn="l">
              <a:buFont typeface="Arial" panose="020B0604020202020204" pitchFamily="34" charset="0"/>
              <a:buChar char="•"/>
            </a:pPr>
            <a:r>
              <a:rPr lang="en-US" sz="2800" dirty="0">
                <a:solidFill>
                  <a:srgbClr val="C00000"/>
                </a:solidFill>
              </a:rPr>
              <a:t>No paper billing statements will be issued. One may find their tuition statement in the ULINK account under Financial Account</a:t>
            </a:r>
          </a:p>
          <a:p>
            <a:pPr marL="342900" indent="-342900" algn="l">
              <a:buFont typeface="Arial" panose="020B0604020202020204" pitchFamily="34" charset="0"/>
              <a:buChar char="•"/>
            </a:pPr>
            <a:r>
              <a:rPr lang="en-US" dirty="0"/>
              <a:t>We recommend that you add the following email address to your "safe" list within your email system's spam filters: </a:t>
            </a:r>
            <a:r>
              <a:rPr lang="en-US" dirty="0">
                <a:hlinkClick r:id="rId4"/>
              </a:rPr>
              <a:t>bursar@louisville.edu</a:t>
            </a:r>
            <a:r>
              <a:rPr lang="en-US" dirty="0"/>
              <a:t>	</a:t>
            </a:r>
          </a:p>
          <a:p>
            <a:pPr marL="342900" indent="-342900" algn="l">
              <a:buFont typeface="Arial" panose="020B0604020202020204" pitchFamily="34" charset="0"/>
              <a:buChar char="•"/>
            </a:pPr>
            <a:r>
              <a:rPr lang="en-US" dirty="0"/>
              <a:t>If our office does need to mail a check, document, form or notice, we will use the</a:t>
            </a:r>
            <a:r>
              <a:rPr lang="en-US" b="1" dirty="0"/>
              <a:t> mailing address</a:t>
            </a:r>
            <a:r>
              <a:rPr lang="en-US" dirty="0"/>
              <a:t> from your </a:t>
            </a:r>
            <a:r>
              <a:rPr lang="en-US" dirty="0" err="1"/>
              <a:t>ULink</a:t>
            </a:r>
            <a:r>
              <a:rPr lang="en-US" dirty="0"/>
              <a:t> account.</a:t>
            </a:r>
          </a:p>
          <a:p>
            <a:pPr algn="l"/>
            <a:endParaRPr lang="en-US" dirty="0"/>
          </a:p>
        </p:txBody>
      </p:sp>
    </p:spTree>
    <p:extLst>
      <p:ext uri="{BB962C8B-B14F-4D97-AF65-F5344CB8AC3E}">
        <p14:creationId xmlns:p14="http://schemas.microsoft.com/office/powerpoint/2010/main" val="205686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672472"/>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223750" y="52105"/>
            <a:ext cx="11553927" cy="861774"/>
          </a:xfrm>
          <a:prstGeom prst="rect">
            <a:avLst/>
          </a:prstGeom>
          <a:noFill/>
        </p:spPr>
        <p:txBody>
          <a:bodyPr wrap="square" lIns="91440" tIns="45720" rIns="91440" bIns="45720" rtlCol="0" anchor="t">
            <a:spAutoFit/>
          </a:bodyPr>
          <a:lstStyle/>
          <a:p>
            <a:r>
              <a:rPr lang="en-US" sz="5000" b="1" dirty="0">
                <a:solidFill>
                  <a:srgbClr val="C00000"/>
                </a:solidFill>
                <a:latin typeface="Calibri"/>
                <a:cs typeface="Calibri"/>
              </a:rPr>
              <a:t>Review Student Account</a:t>
            </a:r>
          </a:p>
        </p:txBody>
      </p:sp>
      <p:pic>
        <p:nvPicPr>
          <p:cNvPr id="2" name="Picture 3" descr="Logo, company name&#10;&#10;Description automatically generated">
            <a:extLst>
              <a:ext uri="{FF2B5EF4-FFF2-40B4-BE49-F238E27FC236}">
                <a16:creationId xmlns:a16="http://schemas.microsoft.com/office/drawing/2014/main" id="{8B5E2C9E-C1D5-AB99-1BA8-C7857951ED57}"/>
              </a:ext>
            </a:extLst>
          </p:cNvPr>
          <p:cNvPicPr>
            <a:picLocks noChangeAspect="1"/>
          </p:cNvPicPr>
          <p:nvPr/>
        </p:nvPicPr>
        <p:blipFill>
          <a:blip r:embed="rId3"/>
          <a:stretch>
            <a:fillRect/>
          </a:stretch>
        </p:blipFill>
        <p:spPr>
          <a:xfrm>
            <a:off x="240875" y="1081980"/>
            <a:ext cx="9408113" cy="4866757"/>
          </a:xfrm>
          <a:prstGeom prst="rect">
            <a:avLst/>
          </a:prstGeom>
        </p:spPr>
      </p:pic>
      <p:sp>
        <p:nvSpPr>
          <p:cNvPr id="5" name="Arrow: Up 4">
            <a:extLst>
              <a:ext uri="{FF2B5EF4-FFF2-40B4-BE49-F238E27FC236}">
                <a16:creationId xmlns:a16="http://schemas.microsoft.com/office/drawing/2014/main" id="{98652FEF-A92B-B973-05F4-883DA8096FBF}"/>
              </a:ext>
            </a:extLst>
          </p:cNvPr>
          <p:cNvSpPr/>
          <p:nvPr/>
        </p:nvSpPr>
        <p:spPr>
          <a:xfrm rot="16200000">
            <a:off x="8858841" y="1416540"/>
            <a:ext cx="371638" cy="1208657"/>
          </a:xfrm>
          <a:prstGeom prst="upArrow">
            <a:avLst>
              <a:gd name="adj1" fmla="val 50000"/>
              <a:gd name="adj2" fmla="val 5589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83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276374"/>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13902" y="624800"/>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Review Student Account</a:t>
            </a:r>
          </a:p>
        </p:txBody>
      </p:sp>
      <p:pic>
        <p:nvPicPr>
          <p:cNvPr id="5" name="Picture 4" descr="A screenshot of a computer&#10;&#10;Description automatically generated">
            <a:extLst>
              <a:ext uri="{FF2B5EF4-FFF2-40B4-BE49-F238E27FC236}">
                <a16:creationId xmlns:a16="http://schemas.microsoft.com/office/drawing/2014/main" id="{AD7BCBDB-271F-04E2-905A-058C670DF134}"/>
              </a:ext>
            </a:extLst>
          </p:cNvPr>
          <p:cNvPicPr>
            <a:picLocks noChangeAspect="1"/>
          </p:cNvPicPr>
          <p:nvPr/>
        </p:nvPicPr>
        <p:blipFill>
          <a:blip r:embed="rId3"/>
          <a:stretch>
            <a:fillRect/>
          </a:stretch>
        </p:blipFill>
        <p:spPr>
          <a:xfrm>
            <a:off x="625360" y="1744134"/>
            <a:ext cx="8420311" cy="3735533"/>
          </a:xfrm>
          <a:prstGeom prst="rect">
            <a:avLst/>
          </a:prstGeom>
        </p:spPr>
      </p:pic>
      <p:sp>
        <p:nvSpPr>
          <p:cNvPr id="10" name="Arrow: Left 9">
            <a:extLst>
              <a:ext uri="{FF2B5EF4-FFF2-40B4-BE49-F238E27FC236}">
                <a16:creationId xmlns:a16="http://schemas.microsoft.com/office/drawing/2014/main" id="{A0583AEC-BF84-ECE2-F0EC-271C19A2156B}"/>
              </a:ext>
            </a:extLst>
          </p:cNvPr>
          <p:cNvSpPr/>
          <p:nvPr/>
        </p:nvSpPr>
        <p:spPr>
          <a:xfrm>
            <a:off x="2055759" y="2580815"/>
            <a:ext cx="532660" cy="2840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71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3"/>
          <a:stretch>
            <a:fillRect/>
          </a:stretch>
        </p:blipFill>
        <p:spPr>
          <a:xfrm>
            <a:off x="6223" y="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13903" y="964453"/>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Review Student Account</a:t>
            </a:r>
          </a:p>
        </p:txBody>
      </p:sp>
      <p:pic>
        <p:nvPicPr>
          <p:cNvPr id="5" name="Picture 4" descr="A screenshot of a computer&#10;&#10;Description automatically generated">
            <a:extLst>
              <a:ext uri="{FF2B5EF4-FFF2-40B4-BE49-F238E27FC236}">
                <a16:creationId xmlns:a16="http://schemas.microsoft.com/office/drawing/2014/main" id="{11FF368A-C4BF-2632-0455-402DA49121BE}"/>
              </a:ext>
            </a:extLst>
          </p:cNvPr>
          <p:cNvPicPr>
            <a:picLocks noChangeAspect="1"/>
          </p:cNvPicPr>
          <p:nvPr/>
        </p:nvPicPr>
        <p:blipFill>
          <a:blip r:embed="rId4"/>
          <a:stretch>
            <a:fillRect/>
          </a:stretch>
        </p:blipFill>
        <p:spPr>
          <a:xfrm>
            <a:off x="513903" y="1949907"/>
            <a:ext cx="7941733" cy="3081867"/>
          </a:xfrm>
          <a:prstGeom prst="rect">
            <a:avLst/>
          </a:prstGeom>
        </p:spPr>
      </p:pic>
      <p:sp>
        <p:nvSpPr>
          <p:cNvPr id="7" name="Arrow: Left 6">
            <a:extLst>
              <a:ext uri="{FF2B5EF4-FFF2-40B4-BE49-F238E27FC236}">
                <a16:creationId xmlns:a16="http://schemas.microsoft.com/office/drawing/2014/main" id="{A742E7B0-1CC4-39D9-CDB7-D86E183B8999}"/>
              </a:ext>
            </a:extLst>
          </p:cNvPr>
          <p:cNvSpPr/>
          <p:nvPr/>
        </p:nvSpPr>
        <p:spPr>
          <a:xfrm>
            <a:off x="5829670" y="2648637"/>
            <a:ext cx="532660" cy="2840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4EB4E0E4-6D2B-0709-AEEC-24299CE908E2}"/>
              </a:ext>
            </a:extLst>
          </p:cNvPr>
          <p:cNvSpPr/>
          <p:nvPr/>
        </p:nvSpPr>
        <p:spPr>
          <a:xfrm>
            <a:off x="7288159" y="2648637"/>
            <a:ext cx="532660" cy="2840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08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3"/>
          <a:stretch>
            <a:fillRect/>
          </a:stretch>
        </p:blipFill>
        <p:spPr>
          <a:xfrm>
            <a:off x="0" y="-9144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13903" y="964453"/>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Review Student Account</a:t>
            </a:r>
          </a:p>
        </p:txBody>
      </p:sp>
      <p:sp>
        <p:nvSpPr>
          <p:cNvPr id="10" name="Arrow: Left 9">
            <a:extLst>
              <a:ext uri="{FF2B5EF4-FFF2-40B4-BE49-F238E27FC236}">
                <a16:creationId xmlns:a16="http://schemas.microsoft.com/office/drawing/2014/main" id="{A0583AEC-BF84-ECE2-F0EC-271C19A2156B}"/>
              </a:ext>
            </a:extLst>
          </p:cNvPr>
          <p:cNvSpPr/>
          <p:nvPr/>
        </p:nvSpPr>
        <p:spPr>
          <a:xfrm>
            <a:off x="1473442" y="3228630"/>
            <a:ext cx="532660" cy="2840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FFEE8D8D-062D-1FD9-3B13-03CEED88EE4F}"/>
              </a:ext>
            </a:extLst>
          </p:cNvPr>
          <p:cNvPicPr>
            <a:picLocks noChangeAspect="1"/>
          </p:cNvPicPr>
          <p:nvPr/>
        </p:nvPicPr>
        <p:blipFill>
          <a:blip r:embed="rId4"/>
          <a:stretch>
            <a:fillRect/>
          </a:stretch>
        </p:blipFill>
        <p:spPr>
          <a:xfrm>
            <a:off x="513903" y="2081172"/>
            <a:ext cx="7738532" cy="3995779"/>
          </a:xfrm>
          <a:prstGeom prst="rect">
            <a:avLst/>
          </a:prstGeom>
        </p:spPr>
      </p:pic>
      <p:sp>
        <p:nvSpPr>
          <p:cNvPr id="8" name="Arrow: Left 7">
            <a:extLst>
              <a:ext uri="{FF2B5EF4-FFF2-40B4-BE49-F238E27FC236}">
                <a16:creationId xmlns:a16="http://schemas.microsoft.com/office/drawing/2014/main" id="{93845C59-4B82-E5EB-E118-99D2BC6BC4ED}"/>
              </a:ext>
            </a:extLst>
          </p:cNvPr>
          <p:cNvSpPr/>
          <p:nvPr/>
        </p:nvSpPr>
        <p:spPr>
          <a:xfrm>
            <a:off x="1739772" y="3228630"/>
            <a:ext cx="532660" cy="2840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37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3"/>
          <a:stretch>
            <a:fillRect/>
          </a:stretch>
        </p:blipFill>
        <p:spPr>
          <a:xfrm>
            <a:off x="-76199" y="-536699"/>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26718" y="324373"/>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Review Student Account</a:t>
            </a:r>
          </a:p>
        </p:txBody>
      </p:sp>
      <p:pic>
        <p:nvPicPr>
          <p:cNvPr id="5" name="Picture 4" descr="A screenshot of a computer&#10;&#10;Description automatically generated">
            <a:extLst>
              <a:ext uri="{FF2B5EF4-FFF2-40B4-BE49-F238E27FC236}">
                <a16:creationId xmlns:a16="http://schemas.microsoft.com/office/drawing/2014/main" id="{8F302D94-E78A-B99D-00E0-8AF64E83A642}"/>
              </a:ext>
            </a:extLst>
          </p:cNvPr>
          <p:cNvPicPr>
            <a:picLocks noChangeAspect="1"/>
          </p:cNvPicPr>
          <p:nvPr/>
        </p:nvPicPr>
        <p:blipFill>
          <a:blip r:embed="rId4"/>
          <a:stretch>
            <a:fillRect/>
          </a:stretch>
        </p:blipFill>
        <p:spPr>
          <a:xfrm>
            <a:off x="237067" y="1985052"/>
            <a:ext cx="8974105" cy="3247148"/>
          </a:xfrm>
          <a:prstGeom prst="rect">
            <a:avLst/>
          </a:prstGeom>
        </p:spPr>
      </p:pic>
      <p:sp>
        <p:nvSpPr>
          <p:cNvPr id="7" name="Rectangle 6">
            <a:extLst>
              <a:ext uri="{FF2B5EF4-FFF2-40B4-BE49-F238E27FC236}">
                <a16:creationId xmlns:a16="http://schemas.microsoft.com/office/drawing/2014/main" id="{9A1882FD-B3F8-3731-B170-8174825EE781}"/>
              </a:ext>
            </a:extLst>
          </p:cNvPr>
          <p:cNvSpPr/>
          <p:nvPr/>
        </p:nvSpPr>
        <p:spPr>
          <a:xfrm>
            <a:off x="1989665" y="2929466"/>
            <a:ext cx="736601" cy="1439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1B8BDF-3551-5689-4953-6C4F85887FAD}"/>
              </a:ext>
            </a:extLst>
          </p:cNvPr>
          <p:cNvSpPr/>
          <p:nvPr/>
        </p:nvSpPr>
        <p:spPr>
          <a:xfrm>
            <a:off x="3589865" y="2929466"/>
            <a:ext cx="736601" cy="1439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D53016E-CEA7-A0C4-9753-3E41EEEB6B39}"/>
              </a:ext>
            </a:extLst>
          </p:cNvPr>
          <p:cNvSpPr/>
          <p:nvPr/>
        </p:nvSpPr>
        <p:spPr>
          <a:xfrm>
            <a:off x="4169461" y="3181576"/>
            <a:ext cx="532660" cy="2840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BA9EC72-8D63-0B0D-10D6-331214758BCB}"/>
              </a:ext>
            </a:extLst>
          </p:cNvPr>
          <p:cNvSpPr/>
          <p:nvPr/>
        </p:nvSpPr>
        <p:spPr>
          <a:xfrm>
            <a:off x="4347547" y="3600893"/>
            <a:ext cx="532660" cy="21401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89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3"/>
          <a:stretch>
            <a:fillRect/>
          </a:stretch>
        </p:blipFill>
        <p:spPr>
          <a:xfrm>
            <a:off x="0" y="113541"/>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58798" y="799320"/>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Review Student Account</a:t>
            </a:r>
          </a:p>
        </p:txBody>
      </p:sp>
      <p:pic>
        <p:nvPicPr>
          <p:cNvPr id="5" name="Picture 4" descr="A screenshot of a computer&#10;&#10;Description automatically generated">
            <a:extLst>
              <a:ext uri="{FF2B5EF4-FFF2-40B4-BE49-F238E27FC236}">
                <a16:creationId xmlns:a16="http://schemas.microsoft.com/office/drawing/2014/main" id="{61C85396-3436-BC4F-B596-79A9AF4C3FAC}"/>
              </a:ext>
            </a:extLst>
          </p:cNvPr>
          <p:cNvPicPr>
            <a:picLocks noChangeAspect="1"/>
          </p:cNvPicPr>
          <p:nvPr/>
        </p:nvPicPr>
        <p:blipFill>
          <a:blip r:embed="rId4"/>
          <a:stretch>
            <a:fillRect/>
          </a:stretch>
        </p:blipFill>
        <p:spPr>
          <a:xfrm>
            <a:off x="256771" y="1661094"/>
            <a:ext cx="9511032" cy="4490357"/>
          </a:xfrm>
          <a:prstGeom prst="rect">
            <a:avLst/>
          </a:prstGeom>
        </p:spPr>
      </p:pic>
      <p:sp>
        <p:nvSpPr>
          <p:cNvPr id="7" name="Rectangle 6">
            <a:extLst>
              <a:ext uri="{FF2B5EF4-FFF2-40B4-BE49-F238E27FC236}">
                <a16:creationId xmlns:a16="http://schemas.microsoft.com/office/drawing/2014/main" id="{0EBCA0DD-C08E-C9FA-4197-FA375A07AF94}"/>
              </a:ext>
            </a:extLst>
          </p:cNvPr>
          <p:cNvSpPr>
            <a:spLocks noGrp="1" noRot="1" noMove="1" noResize="1" noEditPoints="1" noAdjustHandles="1" noChangeArrowheads="1" noChangeShapeType="1"/>
          </p:cNvSpPr>
          <p:nvPr/>
        </p:nvSpPr>
        <p:spPr>
          <a:xfrm>
            <a:off x="2892056" y="3498113"/>
            <a:ext cx="1265274"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BA63CB-BF6E-B7B0-952D-F0942CF73D39}"/>
              </a:ext>
            </a:extLst>
          </p:cNvPr>
          <p:cNvSpPr>
            <a:spLocks noGrp="1" noRot="1" noMove="1" noResize="1" noEditPoints="1" noAdjustHandles="1" noChangeArrowheads="1" noChangeShapeType="1"/>
          </p:cNvSpPr>
          <p:nvPr/>
        </p:nvSpPr>
        <p:spPr>
          <a:xfrm>
            <a:off x="6836735" y="3540645"/>
            <a:ext cx="712381"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E159A4-5B3E-C566-922D-3B176F3B7538}"/>
              </a:ext>
            </a:extLst>
          </p:cNvPr>
          <p:cNvSpPr>
            <a:spLocks noGrp="1" noRot="1" noMove="1" noResize="1" noEditPoints="1" noAdjustHandles="1" noChangeArrowheads="1" noChangeShapeType="1"/>
          </p:cNvSpPr>
          <p:nvPr/>
        </p:nvSpPr>
        <p:spPr>
          <a:xfrm>
            <a:off x="2817628" y="4359887"/>
            <a:ext cx="1616149"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57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150920" y="0"/>
            <a:ext cx="12192000" cy="8152412"/>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655729" y="430887"/>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Making Payments</a:t>
            </a:r>
          </a:p>
        </p:txBody>
      </p:sp>
      <p:sp>
        <p:nvSpPr>
          <p:cNvPr id="4" name="TextBox 3">
            <a:extLst>
              <a:ext uri="{FF2B5EF4-FFF2-40B4-BE49-F238E27FC236}">
                <a16:creationId xmlns:a16="http://schemas.microsoft.com/office/drawing/2014/main" id="{B8005D84-4012-3023-5D3D-9F09D7F2DE14}"/>
              </a:ext>
            </a:extLst>
          </p:cNvPr>
          <p:cNvSpPr txBox="1"/>
          <p:nvPr/>
        </p:nvSpPr>
        <p:spPr>
          <a:xfrm>
            <a:off x="655729" y="1178578"/>
            <a:ext cx="3997171" cy="707886"/>
          </a:xfrm>
          <a:prstGeom prst="rect">
            <a:avLst/>
          </a:prstGeom>
          <a:noFill/>
        </p:spPr>
        <p:txBody>
          <a:bodyPr wrap="square">
            <a:spAutoFit/>
          </a:bodyPr>
          <a:lstStyle/>
          <a:p>
            <a:r>
              <a:rPr lang="en-US" sz="4000" u="sng" dirty="0">
                <a:solidFill>
                  <a:srgbClr val="C00000"/>
                </a:solidFill>
              </a:rPr>
              <a:t>Payment Methods</a:t>
            </a:r>
          </a:p>
        </p:txBody>
      </p:sp>
      <p:sp>
        <p:nvSpPr>
          <p:cNvPr id="7" name="TextBox 6">
            <a:extLst>
              <a:ext uri="{FF2B5EF4-FFF2-40B4-BE49-F238E27FC236}">
                <a16:creationId xmlns:a16="http://schemas.microsoft.com/office/drawing/2014/main" id="{7D1A6B4F-BC78-54D1-9E38-54619F054791}"/>
              </a:ext>
            </a:extLst>
          </p:cNvPr>
          <p:cNvSpPr txBox="1"/>
          <p:nvPr/>
        </p:nvSpPr>
        <p:spPr>
          <a:xfrm>
            <a:off x="655729" y="2251640"/>
            <a:ext cx="8647074" cy="4524315"/>
          </a:xfrm>
          <a:prstGeom prst="rect">
            <a:avLst/>
          </a:prstGeom>
          <a:noFill/>
        </p:spPr>
        <p:txBody>
          <a:bodyPr wrap="square">
            <a:spAutoFit/>
          </a:bodyPr>
          <a:lstStyle/>
          <a:p>
            <a:pPr marL="285750" indent="-285750">
              <a:buFont typeface="Arial" panose="020B0604020202020204" pitchFamily="34" charset="0"/>
              <a:buChar char="•"/>
            </a:pPr>
            <a:r>
              <a:rPr lang="en-US" b="1" u="sng" dirty="0"/>
              <a:t>ONLINE:</a:t>
            </a:r>
            <a:r>
              <a:rPr lang="en-US" dirty="0"/>
              <a:t>  Go to </a:t>
            </a:r>
            <a:r>
              <a:rPr lang="en-US" dirty="0" err="1"/>
              <a:t>Ulink</a:t>
            </a:r>
            <a:r>
              <a:rPr lang="en-US" dirty="0"/>
              <a:t>&gt;Student&gt;Financial Account&gt;Make A Payment </a:t>
            </a:r>
            <a:r>
              <a:rPr lang="en-US" dirty="0">
                <a:highlight>
                  <a:srgbClr val="FFFF00"/>
                </a:highlight>
              </a:rPr>
              <a:t>(*TIP* Do NOT use the Safari browser and make sure your Pop-Up blockers are turned OFF) </a:t>
            </a:r>
            <a:r>
              <a:rPr lang="en-US" dirty="0"/>
              <a:t>– You may pay either via Bank Account (</a:t>
            </a:r>
            <a:r>
              <a:rPr lang="en-US" i="1" dirty="0"/>
              <a:t>FREE!) </a:t>
            </a:r>
            <a:r>
              <a:rPr lang="en-US" dirty="0"/>
              <a:t>or pay by Credit/Debit card (</a:t>
            </a:r>
            <a:r>
              <a:rPr lang="en-US" b="1" dirty="0"/>
              <a:t>NOTE:  ALL CARD PAYMENTS ARE ASSESSED A 2.75% SERVICE FEE</a:t>
            </a:r>
            <a:r>
              <a:rPr lang="en-US" dirty="0"/>
              <a:t>)</a:t>
            </a:r>
          </a:p>
          <a:p>
            <a:pPr marL="285750" indent="-285750">
              <a:buFont typeface="Arial" panose="020B0604020202020204" pitchFamily="34" charset="0"/>
              <a:buChar char="•"/>
            </a:pPr>
            <a:r>
              <a:rPr lang="en-US" b="1" u="sng" dirty="0"/>
              <a:t>IN OFFICE:</a:t>
            </a:r>
            <a:r>
              <a:rPr lang="en-US" dirty="0"/>
              <a:t>  Our office is open Monday-Friday from 9:00am to 4:30 pm for payments.  You may pay with Cash, Check, or Certified Funds (money orders, certified checks, etc.)  Our office is </a:t>
            </a:r>
            <a:r>
              <a:rPr lang="en-US" b="1" i="1" u="sng" dirty="0"/>
              <a:t>unable</a:t>
            </a:r>
            <a:r>
              <a:rPr lang="en-US" dirty="0"/>
              <a:t> to process credit/debit card in person.  *Please note the Bursar’s office cannot assist students with the online credit card payment process due to Payment Card Industry-Data Security Standards regulations.*</a:t>
            </a:r>
          </a:p>
          <a:p>
            <a:pPr marL="285750" indent="-285750">
              <a:buFont typeface="Arial" panose="020B0604020202020204" pitchFamily="34" charset="0"/>
              <a:buChar char="•"/>
            </a:pPr>
            <a:r>
              <a:rPr lang="en-US" b="1" u="sng" dirty="0"/>
              <a:t>WIRE TRANSFER:</a:t>
            </a:r>
            <a:r>
              <a:rPr lang="en-US" dirty="0"/>
              <a:t>  Use the Bursar’s website to acquire wire transfer instructions.  </a:t>
            </a:r>
            <a:r>
              <a:rPr lang="en-US" dirty="0">
                <a:hlinkClick r:id="rId3"/>
              </a:rPr>
              <a:t>https://louisville.edu/bursar/payment/wire</a:t>
            </a:r>
            <a:endParaRPr lang="en-US" dirty="0"/>
          </a:p>
          <a:p>
            <a:pPr marL="285750" indent="-285750">
              <a:buFont typeface="Arial" panose="020B0604020202020204" pitchFamily="34" charset="0"/>
              <a:buChar char="•"/>
            </a:pPr>
            <a:r>
              <a:rPr lang="en-US" b="1" u="sng" dirty="0"/>
              <a:t>Mail:</a:t>
            </a:r>
            <a:r>
              <a:rPr lang="en-US" dirty="0"/>
              <a:t>  You may send a check or certified funds in the mail. </a:t>
            </a:r>
            <a:r>
              <a:rPr lang="en-US" b="1" dirty="0"/>
              <a:t>Be sure to include your student ID number in the memo line!</a:t>
            </a:r>
            <a:r>
              <a:rPr lang="en-US" dirty="0"/>
              <a:t>  Our mailing address is:</a:t>
            </a:r>
          </a:p>
          <a:p>
            <a:pPr algn="ctr"/>
            <a:r>
              <a:rPr lang="en-US" dirty="0"/>
              <a:t>Bursar Office</a:t>
            </a:r>
          </a:p>
          <a:p>
            <a:pPr algn="ctr"/>
            <a:r>
              <a:rPr lang="en-US" dirty="0"/>
              <a:t>University of Louisville</a:t>
            </a:r>
          </a:p>
          <a:p>
            <a:pPr algn="ctr"/>
            <a:r>
              <a:rPr lang="en-US" dirty="0"/>
              <a:t>2211 S Brook Street Louisville, KY 40292 </a:t>
            </a:r>
            <a:endParaRPr lang="en-US" b="1" u="sng" dirty="0"/>
          </a:p>
        </p:txBody>
      </p:sp>
    </p:spTree>
    <p:extLst>
      <p:ext uri="{BB962C8B-B14F-4D97-AF65-F5344CB8AC3E}">
        <p14:creationId xmlns:p14="http://schemas.microsoft.com/office/powerpoint/2010/main" val="148699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82296" y="-362198"/>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22463" y="526420"/>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Making Payments</a:t>
            </a:r>
          </a:p>
        </p:txBody>
      </p:sp>
      <p:pic>
        <p:nvPicPr>
          <p:cNvPr id="4" name="Picture 3" descr="A screenshot of a computer&#10;&#10;Description automatically generated with medium confidence">
            <a:extLst>
              <a:ext uri="{FF2B5EF4-FFF2-40B4-BE49-F238E27FC236}">
                <a16:creationId xmlns:a16="http://schemas.microsoft.com/office/drawing/2014/main" id="{C14946E4-878A-EF77-C501-0BA7E0EC554C}"/>
              </a:ext>
            </a:extLst>
          </p:cNvPr>
          <p:cNvPicPr>
            <a:picLocks noChangeAspect="1"/>
          </p:cNvPicPr>
          <p:nvPr/>
        </p:nvPicPr>
        <p:blipFill>
          <a:blip r:embed="rId3"/>
          <a:stretch>
            <a:fillRect/>
          </a:stretch>
        </p:blipFill>
        <p:spPr>
          <a:xfrm>
            <a:off x="513904" y="1677769"/>
            <a:ext cx="8949554" cy="4890655"/>
          </a:xfrm>
          <a:prstGeom prst="rect">
            <a:avLst/>
          </a:prstGeom>
        </p:spPr>
      </p:pic>
      <p:sp>
        <p:nvSpPr>
          <p:cNvPr id="8" name="Arrow: Left 7">
            <a:extLst>
              <a:ext uri="{FF2B5EF4-FFF2-40B4-BE49-F238E27FC236}">
                <a16:creationId xmlns:a16="http://schemas.microsoft.com/office/drawing/2014/main" id="{EC6DA414-0833-E68C-781B-318B72C28D89}"/>
              </a:ext>
            </a:extLst>
          </p:cNvPr>
          <p:cNvSpPr/>
          <p:nvPr/>
        </p:nvSpPr>
        <p:spPr>
          <a:xfrm>
            <a:off x="8312843" y="2776388"/>
            <a:ext cx="655243" cy="3715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04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362197"/>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381400" y="729536"/>
            <a:ext cx="6694418" cy="861774"/>
          </a:xfrm>
          <a:prstGeom prst="rect">
            <a:avLst/>
          </a:prstGeom>
          <a:noFill/>
        </p:spPr>
        <p:txBody>
          <a:bodyPr wrap="square" rtlCol="0">
            <a:spAutoFit/>
          </a:bodyPr>
          <a:lstStyle/>
          <a:p>
            <a:r>
              <a:rPr lang="en-US" sz="5000" b="1" dirty="0">
                <a:solidFill>
                  <a:srgbClr val="C00000"/>
                </a:solidFill>
              </a:rPr>
              <a:t>The Bursars Office </a:t>
            </a:r>
          </a:p>
        </p:txBody>
      </p:sp>
      <p:sp>
        <p:nvSpPr>
          <p:cNvPr id="8" name="TextBox 7">
            <a:extLst>
              <a:ext uri="{FF2B5EF4-FFF2-40B4-BE49-F238E27FC236}">
                <a16:creationId xmlns:a16="http://schemas.microsoft.com/office/drawing/2014/main" id="{AE7F615D-3181-A149-B834-908B07FAEAA3}"/>
              </a:ext>
            </a:extLst>
          </p:cNvPr>
          <p:cNvSpPr txBox="1"/>
          <p:nvPr/>
        </p:nvSpPr>
        <p:spPr>
          <a:xfrm>
            <a:off x="189376" y="1591310"/>
            <a:ext cx="11537884" cy="671851"/>
          </a:xfrm>
          <a:prstGeom prst="rect">
            <a:avLst/>
          </a:prstGeom>
          <a:noFill/>
        </p:spPr>
        <p:txBody>
          <a:bodyPr wrap="square" rtlCol="0">
            <a:spAutoFit/>
          </a:bodyPr>
          <a:lstStyle/>
          <a:p>
            <a:pPr>
              <a:lnSpc>
                <a:spcPct val="150000"/>
              </a:lnSpc>
            </a:pPr>
            <a:r>
              <a:rPr lang="en-US" sz="2800" b="1" dirty="0">
                <a:latin typeface="Calibri" panose="020F0502020204030204" pitchFamily="34" charset="0"/>
              </a:rPr>
              <a:t>The Bursar’s office is responsible for:</a:t>
            </a:r>
          </a:p>
        </p:txBody>
      </p:sp>
      <p:sp>
        <p:nvSpPr>
          <p:cNvPr id="9" name="TextBox 8">
            <a:extLst>
              <a:ext uri="{FF2B5EF4-FFF2-40B4-BE49-F238E27FC236}">
                <a16:creationId xmlns:a16="http://schemas.microsoft.com/office/drawing/2014/main" id="{BA2720D2-206D-C94D-AE75-63BBD1ADEB71}"/>
              </a:ext>
            </a:extLst>
          </p:cNvPr>
          <p:cNvSpPr txBox="1"/>
          <p:nvPr/>
        </p:nvSpPr>
        <p:spPr>
          <a:xfrm>
            <a:off x="1006762" y="2311855"/>
            <a:ext cx="8160820"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Calibri" panose="020F0502020204030204" pitchFamily="34" charset="0"/>
              </a:rPr>
              <a:t>Student Billing</a:t>
            </a:r>
          </a:p>
          <a:p>
            <a:pPr marL="742950" lvl="1" indent="-285750">
              <a:buFont typeface="Arial" panose="020B0604020202020204" pitchFamily="34" charset="0"/>
              <a:buChar char="•"/>
            </a:pPr>
            <a:r>
              <a:rPr lang="en-US" sz="2800" dirty="0">
                <a:latin typeface="Calibri" panose="020F0502020204030204" pitchFamily="34" charset="0"/>
              </a:rPr>
              <a:t>Electronic billing </a:t>
            </a:r>
          </a:p>
          <a:p>
            <a:pPr marL="742950" lvl="1" indent="-285750">
              <a:buFont typeface="Arial" panose="020B0604020202020204" pitchFamily="34" charset="0"/>
              <a:buChar char="•"/>
            </a:pPr>
            <a:r>
              <a:rPr lang="en-US" sz="2800" dirty="0">
                <a:latin typeface="Calibri" panose="020F0502020204030204" pitchFamily="34" charset="0"/>
              </a:rPr>
              <a:t>Viewing the bill on ULINK</a:t>
            </a:r>
          </a:p>
          <a:p>
            <a:pPr marL="285750" indent="-285750">
              <a:buFont typeface="Arial" panose="020B0604020202020204" pitchFamily="34" charset="0"/>
              <a:buChar char="•"/>
            </a:pPr>
            <a:r>
              <a:rPr lang="en-US" sz="2800" b="1" dirty="0">
                <a:latin typeface="Calibri" panose="020F0502020204030204" pitchFamily="34" charset="0"/>
              </a:rPr>
              <a:t>Payment Processing</a:t>
            </a:r>
          </a:p>
          <a:p>
            <a:pPr marL="742950" lvl="1" indent="-285750">
              <a:buFont typeface="Arial" panose="020B0604020202020204" pitchFamily="34" charset="0"/>
              <a:buChar char="•"/>
            </a:pPr>
            <a:r>
              <a:rPr lang="en-US" sz="2800" dirty="0">
                <a:latin typeface="Calibri" panose="020F0502020204030204" pitchFamily="34" charset="0"/>
              </a:rPr>
              <a:t>Cash, Check (personal or cashier’s) or money order accepted in office</a:t>
            </a:r>
          </a:p>
          <a:p>
            <a:pPr marL="742950" lvl="1" indent="-285750">
              <a:buFont typeface="Arial" panose="020B0604020202020204" pitchFamily="34" charset="0"/>
              <a:buChar char="•"/>
            </a:pPr>
            <a:r>
              <a:rPr lang="en-US" sz="2800" dirty="0">
                <a:latin typeface="Calibri" panose="020F0502020204030204" pitchFamily="34" charset="0"/>
              </a:rPr>
              <a:t>E-check or credit/debit card accepted online only</a:t>
            </a:r>
          </a:p>
          <a:p>
            <a:pPr marL="285750" indent="-285750">
              <a:buFont typeface="Arial" panose="020B0604020202020204" pitchFamily="34" charset="0"/>
              <a:buChar char="•"/>
            </a:pPr>
            <a:r>
              <a:rPr lang="en-US" sz="2800" b="1" dirty="0">
                <a:latin typeface="Calibri" panose="020F0502020204030204" pitchFamily="34" charset="0"/>
              </a:rPr>
              <a:t>Refund Processing</a:t>
            </a:r>
          </a:p>
          <a:p>
            <a:pPr marL="285750" indent="-285750">
              <a:buFont typeface="Arial" panose="020B0604020202020204" pitchFamily="34" charset="0"/>
              <a:buChar char="•"/>
            </a:pPr>
            <a:r>
              <a:rPr lang="en-US" sz="2800" b="1" dirty="0">
                <a:latin typeface="Calibri" panose="020F0502020204030204" pitchFamily="34" charset="0"/>
              </a:rPr>
              <a:t>Payment plans</a:t>
            </a:r>
          </a:p>
        </p:txBody>
      </p:sp>
    </p:spTree>
    <p:extLst>
      <p:ext uri="{BB962C8B-B14F-4D97-AF65-F5344CB8AC3E}">
        <p14:creationId xmlns:p14="http://schemas.microsoft.com/office/powerpoint/2010/main" val="151146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13903" y="957307"/>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Making Payments</a:t>
            </a:r>
          </a:p>
        </p:txBody>
      </p:sp>
      <p:pic>
        <p:nvPicPr>
          <p:cNvPr id="7" name="Picture 6" descr="A screenshot of a computer&#10;&#10;Description automatically generated with low confidence">
            <a:extLst>
              <a:ext uri="{FF2B5EF4-FFF2-40B4-BE49-F238E27FC236}">
                <a16:creationId xmlns:a16="http://schemas.microsoft.com/office/drawing/2014/main" id="{EFC5F8BB-28F5-493C-F5A2-6E89FF459B15}"/>
              </a:ext>
            </a:extLst>
          </p:cNvPr>
          <p:cNvPicPr>
            <a:picLocks noChangeAspect="1"/>
          </p:cNvPicPr>
          <p:nvPr/>
        </p:nvPicPr>
        <p:blipFill>
          <a:blip r:embed="rId3"/>
          <a:stretch>
            <a:fillRect/>
          </a:stretch>
        </p:blipFill>
        <p:spPr>
          <a:xfrm>
            <a:off x="411162" y="2254934"/>
            <a:ext cx="9505628" cy="4433541"/>
          </a:xfrm>
          <a:prstGeom prst="rect">
            <a:avLst/>
          </a:prstGeom>
        </p:spPr>
      </p:pic>
      <p:sp>
        <p:nvSpPr>
          <p:cNvPr id="10" name="Arrow: Left 9">
            <a:extLst>
              <a:ext uri="{FF2B5EF4-FFF2-40B4-BE49-F238E27FC236}">
                <a16:creationId xmlns:a16="http://schemas.microsoft.com/office/drawing/2014/main" id="{A0583AEC-BF84-ECE2-F0EC-271C19A2156B}"/>
              </a:ext>
            </a:extLst>
          </p:cNvPr>
          <p:cNvSpPr/>
          <p:nvPr/>
        </p:nvSpPr>
        <p:spPr>
          <a:xfrm>
            <a:off x="1535838" y="3429000"/>
            <a:ext cx="532660" cy="2840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69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13903" y="957307"/>
            <a:ext cx="8906979"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Making Payments</a:t>
            </a:r>
          </a:p>
        </p:txBody>
      </p:sp>
      <p:pic>
        <p:nvPicPr>
          <p:cNvPr id="2" name="Picture 1" descr="A screenshot of a computer&#10;&#10;Description automatically generated">
            <a:extLst>
              <a:ext uri="{FF2B5EF4-FFF2-40B4-BE49-F238E27FC236}">
                <a16:creationId xmlns:a16="http://schemas.microsoft.com/office/drawing/2014/main" id="{01CA20CC-18C8-E183-EB84-D22AE7C75903}"/>
              </a:ext>
            </a:extLst>
          </p:cNvPr>
          <p:cNvPicPr>
            <a:picLocks noChangeAspect="1"/>
          </p:cNvPicPr>
          <p:nvPr/>
        </p:nvPicPr>
        <p:blipFill>
          <a:blip r:embed="rId3"/>
          <a:stretch>
            <a:fillRect/>
          </a:stretch>
        </p:blipFill>
        <p:spPr>
          <a:xfrm>
            <a:off x="513902" y="2208212"/>
            <a:ext cx="7929057" cy="4070419"/>
          </a:xfrm>
          <a:prstGeom prst="rect">
            <a:avLst/>
          </a:prstGeom>
        </p:spPr>
      </p:pic>
    </p:spTree>
    <p:extLst>
      <p:ext uri="{BB962C8B-B14F-4D97-AF65-F5344CB8AC3E}">
        <p14:creationId xmlns:p14="http://schemas.microsoft.com/office/powerpoint/2010/main" val="323980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25780" y="871203"/>
            <a:ext cx="5212080" cy="861774"/>
          </a:xfrm>
          <a:prstGeom prst="rect">
            <a:avLst/>
          </a:prstGeom>
          <a:noFill/>
        </p:spPr>
        <p:txBody>
          <a:bodyPr wrap="square" rtlCol="0">
            <a:spAutoFit/>
          </a:bodyPr>
          <a:lstStyle/>
          <a:p>
            <a:r>
              <a:rPr lang="en-US" sz="5000" b="1" dirty="0">
                <a:solidFill>
                  <a:srgbClr val="C00000"/>
                </a:solidFill>
              </a:rPr>
              <a:t>Making Payments</a:t>
            </a:r>
          </a:p>
        </p:txBody>
      </p:sp>
      <p:graphicFrame>
        <p:nvGraphicFramePr>
          <p:cNvPr id="2" name="Table 1">
            <a:extLst>
              <a:ext uri="{FF2B5EF4-FFF2-40B4-BE49-F238E27FC236}">
                <a16:creationId xmlns:a16="http://schemas.microsoft.com/office/drawing/2014/main" id="{B0551352-44FA-694A-93AC-D7BE13AC7E0C}"/>
              </a:ext>
            </a:extLst>
          </p:cNvPr>
          <p:cNvGraphicFramePr>
            <a:graphicFrameLocks noGrp="1"/>
          </p:cNvGraphicFramePr>
          <p:nvPr>
            <p:extLst>
              <p:ext uri="{D42A27DB-BD31-4B8C-83A1-F6EECF244321}">
                <p14:modId xmlns:p14="http://schemas.microsoft.com/office/powerpoint/2010/main" val="2995575401"/>
              </p:ext>
            </p:extLst>
          </p:nvPr>
        </p:nvGraphicFramePr>
        <p:xfrm>
          <a:off x="679893" y="2116168"/>
          <a:ext cx="8048204" cy="4358640"/>
        </p:xfrm>
        <a:graphic>
          <a:graphicData uri="http://schemas.openxmlformats.org/drawingml/2006/table">
            <a:tbl>
              <a:tblPr firstRow="1" bandRow="1">
                <a:tableStyleId>{5C22544A-7EE6-4342-B048-85BDC9FD1C3A}</a:tableStyleId>
              </a:tblPr>
              <a:tblGrid>
                <a:gridCol w="3924840">
                  <a:extLst>
                    <a:ext uri="{9D8B030D-6E8A-4147-A177-3AD203B41FA5}">
                      <a16:colId xmlns:a16="http://schemas.microsoft.com/office/drawing/2014/main" val="883661519"/>
                    </a:ext>
                  </a:extLst>
                </a:gridCol>
                <a:gridCol w="4123364">
                  <a:extLst>
                    <a:ext uri="{9D8B030D-6E8A-4147-A177-3AD203B41FA5}">
                      <a16:colId xmlns:a16="http://schemas.microsoft.com/office/drawing/2014/main" val="2911303331"/>
                    </a:ext>
                  </a:extLst>
                </a:gridCol>
              </a:tblGrid>
              <a:tr h="2498817">
                <a:tc>
                  <a:txBody>
                    <a:bodyPr/>
                    <a:lstStyle/>
                    <a:p>
                      <a:pPr algn="ctr"/>
                      <a:r>
                        <a:rPr lang="en-US" sz="5000" b="1" i="0" dirty="0">
                          <a:ln>
                            <a:solidFill>
                              <a:srgbClr val="002060"/>
                            </a:solidFill>
                          </a:ln>
                          <a:solidFill>
                            <a:schemeClr val="bg1"/>
                          </a:solidFill>
                          <a:latin typeface="+mn-lt"/>
                        </a:rPr>
                        <a:t>Fall 2024</a:t>
                      </a:r>
                    </a:p>
                    <a:p>
                      <a:pPr algn="ctr"/>
                      <a:r>
                        <a:rPr lang="en-US" sz="5000" b="1" i="0" dirty="0">
                          <a:ln>
                            <a:solidFill>
                              <a:srgbClr val="002060"/>
                            </a:solidFill>
                          </a:ln>
                          <a:solidFill>
                            <a:schemeClr val="bg1"/>
                          </a:solidFill>
                          <a:latin typeface="+mn-lt"/>
                        </a:rPr>
                        <a:t>Tuition</a:t>
                      </a:r>
                    </a:p>
                    <a:p>
                      <a:pPr algn="ctr"/>
                      <a:r>
                        <a:rPr lang="en-US" sz="5000" b="1" i="0" dirty="0">
                          <a:ln>
                            <a:solidFill>
                              <a:srgbClr val="002060"/>
                            </a:solidFill>
                          </a:ln>
                          <a:solidFill>
                            <a:schemeClr val="bg1"/>
                          </a:solidFill>
                          <a:latin typeface="+mn-lt"/>
                        </a:rPr>
                        <a:t>Due</a:t>
                      </a:r>
                      <a:r>
                        <a:rPr lang="en-US" sz="5000" b="1" i="0" baseline="0" dirty="0">
                          <a:ln>
                            <a:solidFill>
                              <a:srgbClr val="002060"/>
                            </a:solidFill>
                          </a:ln>
                          <a:solidFill>
                            <a:schemeClr val="bg1"/>
                          </a:solidFill>
                          <a:latin typeface="+mn-lt"/>
                        </a:rPr>
                        <a:t> Date</a:t>
                      </a:r>
                      <a:endParaRPr lang="en-US" sz="5000" b="1" i="0" dirty="0">
                        <a:ln>
                          <a:solidFill>
                            <a:srgbClr val="002060"/>
                          </a:solidFill>
                        </a:ln>
                        <a:solidFill>
                          <a:schemeClr val="bg1"/>
                        </a:solidFill>
                        <a:latin typeface="+mn-lt"/>
                      </a:endParaRPr>
                    </a:p>
                  </a:txBody>
                  <a:tcPr marL="137160" marR="137160" marT="137160" marB="13716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i="0" dirty="0">
                          <a:ln>
                            <a:solidFill>
                              <a:srgbClr val="002060"/>
                            </a:solidFill>
                          </a:ln>
                          <a:solidFill>
                            <a:schemeClr val="bg1"/>
                          </a:solidFill>
                          <a:latin typeface="+mn-lt"/>
                        </a:rPr>
                        <a:t>Spring 2025 Tuition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i="0" dirty="0">
                          <a:ln>
                            <a:solidFill>
                              <a:srgbClr val="002060"/>
                            </a:solidFill>
                          </a:ln>
                          <a:solidFill>
                            <a:schemeClr val="bg1"/>
                          </a:solidFill>
                          <a:latin typeface="+mn-lt"/>
                        </a:rPr>
                        <a:t>Due Date</a:t>
                      </a:r>
                    </a:p>
                  </a:txBody>
                  <a:tcPr marL="137160" marR="137160" marT="137160" marB="13716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450731741"/>
                  </a:ext>
                </a:extLst>
              </a:tr>
              <a:tr h="1538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mn-lt"/>
                          <a:ea typeface="+mn-ea"/>
                          <a:cs typeface="+mn-cs"/>
                        </a:rPr>
                        <a:t>August 23, 2024</a:t>
                      </a:r>
                    </a:p>
                  </a:txBody>
                  <a:tcPr marL="137160" marR="137160" marT="137160" marB="13716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mn-lt"/>
                          <a:ea typeface="+mn-ea"/>
                          <a:cs typeface="+mn-cs"/>
                        </a:rPr>
                        <a:t>January 14, 2025</a:t>
                      </a:r>
                    </a:p>
                  </a:txBody>
                  <a:tcPr marL="137160" marR="137160" marT="137160" marB="13716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6483096"/>
                  </a:ext>
                </a:extLst>
              </a:tr>
            </a:tbl>
          </a:graphicData>
        </a:graphic>
      </p:graphicFrame>
    </p:spTree>
    <p:extLst>
      <p:ext uri="{BB962C8B-B14F-4D97-AF65-F5344CB8AC3E}">
        <p14:creationId xmlns:p14="http://schemas.microsoft.com/office/powerpoint/2010/main" val="117884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106878" y="-2969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18900" y="957307"/>
            <a:ext cx="8906979" cy="861774"/>
          </a:xfrm>
          <a:prstGeom prst="rect">
            <a:avLst/>
          </a:prstGeom>
          <a:noFill/>
        </p:spPr>
        <p:txBody>
          <a:bodyPr wrap="square" rtlCol="0">
            <a:spAutoFit/>
          </a:bodyPr>
          <a:lstStyle/>
          <a:p>
            <a:r>
              <a:rPr lang="en-US" sz="5000" b="1" dirty="0">
                <a:solidFill>
                  <a:srgbClr val="C00000"/>
                </a:solidFill>
              </a:rPr>
              <a:t>Payment Plans</a:t>
            </a:r>
          </a:p>
        </p:txBody>
      </p:sp>
      <p:sp>
        <p:nvSpPr>
          <p:cNvPr id="7" name="TextBox 6"/>
          <p:cNvSpPr txBox="1"/>
          <p:nvPr/>
        </p:nvSpPr>
        <p:spPr>
          <a:xfrm>
            <a:off x="418900" y="2149432"/>
            <a:ext cx="9057609"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a:t>The University of Louisville offers interest-free monthly payment plan options for the current semester. When students there is an enrollment fee</a:t>
            </a:r>
          </a:p>
          <a:p>
            <a:pPr marL="571500" indent="-571500">
              <a:buFont typeface="Arial" panose="020B0604020202020204" pitchFamily="34" charset="0"/>
              <a:buChar char="•"/>
            </a:pPr>
            <a:r>
              <a:rPr lang="en-US" sz="3200" dirty="0"/>
              <a:t>We partner with Nelnet for our payment plans, and you are able to conveniently set it up through </a:t>
            </a:r>
            <a:r>
              <a:rPr lang="en-US" sz="3200" dirty="0" err="1"/>
              <a:t>Ulink</a:t>
            </a:r>
            <a:r>
              <a:rPr lang="en-US" sz="3200" dirty="0"/>
              <a:t>. You may choose from a 5-month plan (July-Nov) or a 4-month plan (Aug – Nov).   </a:t>
            </a:r>
          </a:p>
        </p:txBody>
      </p:sp>
    </p:spTree>
    <p:extLst>
      <p:ext uri="{BB962C8B-B14F-4D97-AF65-F5344CB8AC3E}">
        <p14:creationId xmlns:p14="http://schemas.microsoft.com/office/powerpoint/2010/main" val="384254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106878" y="-2969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18900" y="957307"/>
            <a:ext cx="8906979" cy="861774"/>
          </a:xfrm>
          <a:prstGeom prst="rect">
            <a:avLst/>
          </a:prstGeom>
          <a:noFill/>
        </p:spPr>
        <p:txBody>
          <a:bodyPr wrap="square" rtlCol="0">
            <a:spAutoFit/>
          </a:bodyPr>
          <a:lstStyle/>
          <a:p>
            <a:r>
              <a:rPr lang="en-US" sz="5000" b="1" dirty="0">
                <a:solidFill>
                  <a:srgbClr val="C00000"/>
                </a:solidFill>
              </a:rPr>
              <a:t>Payment Plans</a:t>
            </a:r>
          </a:p>
        </p:txBody>
      </p:sp>
      <p:pic>
        <p:nvPicPr>
          <p:cNvPr id="4" name="Picture 3" descr="A screenshot of a computer&#10;&#10;Description automatically generated with low confidence">
            <a:extLst>
              <a:ext uri="{FF2B5EF4-FFF2-40B4-BE49-F238E27FC236}">
                <a16:creationId xmlns:a16="http://schemas.microsoft.com/office/drawing/2014/main" id="{DF6D81FC-5EB6-EAB1-1E96-D5AD3777BC06}"/>
              </a:ext>
            </a:extLst>
          </p:cNvPr>
          <p:cNvPicPr>
            <a:picLocks noChangeAspect="1"/>
          </p:cNvPicPr>
          <p:nvPr/>
        </p:nvPicPr>
        <p:blipFill>
          <a:blip r:embed="rId3"/>
          <a:stretch>
            <a:fillRect/>
          </a:stretch>
        </p:blipFill>
        <p:spPr>
          <a:xfrm>
            <a:off x="6042768" y="1984270"/>
            <a:ext cx="5841489" cy="2267621"/>
          </a:xfrm>
          <a:prstGeom prst="rect">
            <a:avLst/>
          </a:prstGeom>
        </p:spPr>
      </p:pic>
      <p:graphicFrame>
        <p:nvGraphicFramePr>
          <p:cNvPr id="8" name="Table 7">
            <a:extLst>
              <a:ext uri="{FF2B5EF4-FFF2-40B4-BE49-F238E27FC236}">
                <a16:creationId xmlns:a16="http://schemas.microsoft.com/office/drawing/2014/main" id="{06690425-4985-E0D9-5F37-75942870CEBB}"/>
              </a:ext>
            </a:extLst>
          </p:cNvPr>
          <p:cNvGraphicFramePr>
            <a:graphicFrameLocks noGrp="1"/>
          </p:cNvGraphicFramePr>
          <p:nvPr>
            <p:extLst>
              <p:ext uri="{D42A27DB-BD31-4B8C-83A1-F6EECF244321}">
                <p14:modId xmlns:p14="http://schemas.microsoft.com/office/powerpoint/2010/main" val="2607859372"/>
              </p:ext>
            </p:extLst>
          </p:nvPr>
        </p:nvGraphicFramePr>
        <p:xfrm>
          <a:off x="418900" y="4892151"/>
          <a:ext cx="8520914" cy="1554480"/>
        </p:xfrm>
        <a:graphic>
          <a:graphicData uri="http://schemas.openxmlformats.org/drawingml/2006/table">
            <a:tbl>
              <a:tblPr/>
              <a:tblGrid>
                <a:gridCol w="4262855">
                  <a:extLst>
                    <a:ext uri="{9D8B030D-6E8A-4147-A177-3AD203B41FA5}">
                      <a16:colId xmlns:a16="http://schemas.microsoft.com/office/drawing/2014/main" val="3775126988"/>
                    </a:ext>
                  </a:extLst>
                </a:gridCol>
                <a:gridCol w="4258059">
                  <a:extLst>
                    <a:ext uri="{9D8B030D-6E8A-4147-A177-3AD203B41FA5}">
                      <a16:colId xmlns:a16="http://schemas.microsoft.com/office/drawing/2014/main" val="2398259035"/>
                    </a:ext>
                  </a:extLst>
                </a:gridCol>
              </a:tblGrid>
              <a:tr h="0">
                <a:tc>
                  <a:txBody>
                    <a:bodyPr/>
                    <a:lstStyle/>
                    <a:p>
                      <a:pPr algn="ctr" fontAlgn="t"/>
                      <a:r>
                        <a:rPr lang="en-US" b="1" u="sng" cap="all" dirty="0">
                          <a:effectLst/>
                          <a:latin typeface="proxima-nova-condensed"/>
                        </a:rPr>
                        <a:t>PAYMENT METHODS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b="1" u="sng" cap="all" dirty="0">
                          <a:solidFill>
                            <a:schemeClr val="tx1"/>
                          </a:solidFill>
                          <a:effectLst/>
                          <a:latin typeface="proxima-nova-condensed"/>
                        </a:rPr>
                        <a:t>COST TO PARTICIPATE</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89753939"/>
                  </a:ext>
                </a:extLst>
              </a:tr>
              <a:tr h="0">
                <a:tc>
                  <a:txBody>
                    <a:bodyPr/>
                    <a:lstStyle/>
                    <a:p>
                      <a:pPr fontAlgn="t"/>
                      <a:r>
                        <a:rPr lang="en-US" dirty="0">
                          <a:effectLst/>
                        </a:rPr>
                        <a:t>Automatic Bank Payments (ACH)</a:t>
                      </a:r>
                    </a:p>
                    <a:p>
                      <a:pPr fontAlgn="t"/>
                      <a:r>
                        <a:rPr lang="en-US" dirty="0">
                          <a:effectLst/>
                        </a:rPr>
                        <a:t>Credit Card/ Debit Card</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fontAlgn="t">
                        <a:buFont typeface="Arial" panose="020B0604020202020204" pitchFamily="34" charset="0"/>
                        <a:buChar char="•"/>
                      </a:pPr>
                      <a:r>
                        <a:rPr lang="en-US" dirty="0">
                          <a:effectLst/>
                        </a:rPr>
                        <a:t> $30 nonrefundable enrollment fee </a:t>
                      </a:r>
                    </a:p>
                    <a:p>
                      <a:pPr fontAlgn="t">
                        <a:buFont typeface="Arial" panose="020B0604020202020204" pitchFamily="34" charset="0"/>
                        <a:buChar char="•"/>
                      </a:pPr>
                      <a:r>
                        <a:rPr lang="en-US" dirty="0">
                          <a:effectLst/>
                        </a:rPr>
                        <a:t> $30 returned payment fee, should a payment be returned by your financial institution</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731535363"/>
                  </a:ext>
                </a:extLst>
              </a:tr>
            </a:tbl>
          </a:graphicData>
        </a:graphic>
      </p:graphicFrame>
      <p:pic>
        <p:nvPicPr>
          <p:cNvPr id="10" name="Picture 9" descr="A screenshot of a computer&#10;&#10;Description automatically generated with medium confidence">
            <a:extLst>
              <a:ext uri="{FF2B5EF4-FFF2-40B4-BE49-F238E27FC236}">
                <a16:creationId xmlns:a16="http://schemas.microsoft.com/office/drawing/2014/main" id="{DA0E65E5-06C1-395B-6FD7-2FA1F68926AA}"/>
              </a:ext>
            </a:extLst>
          </p:cNvPr>
          <p:cNvPicPr>
            <a:picLocks noChangeAspect="1"/>
          </p:cNvPicPr>
          <p:nvPr/>
        </p:nvPicPr>
        <p:blipFill>
          <a:blip r:embed="rId4"/>
          <a:stretch>
            <a:fillRect/>
          </a:stretch>
        </p:blipFill>
        <p:spPr>
          <a:xfrm>
            <a:off x="418900" y="1984270"/>
            <a:ext cx="5098090" cy="2431863"/>
          </a:xfrm>
          <a:prstGeom prst="rect">
            <a:avLst/>
          </a:prstGeom>
        </p:spPr>
      </p:pic>
      <p:sp>
        <p:nvSpPr>
          <p:cNvPr id="12" name="Arrow: Left 11">
            <a:extLst>
              <a:ext uri="{FF2B5EF4-FFF2-40B4-BE49-F238E27FC236}">
                <a16:creationId xmlns:a16="http://schemas.microsoft.com/office/drawing/2014/main" id="{3998ACD8-3246-A2E9-15F8-746DC9243F5C}"/>
              </a:ext>
            </a:extLst>
          </p:cNvPr>
          <p:cNvSpPr/>
          <p:nvPr/>
        </p:nvSpPr>
        <p:spPr>
          <a:xfrm>
            <a:off x="4872389" y="2405482"/>
            <a:ext cx="518862" cy="26706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8D714B99-45A0-C9A7-F58F-5B085B2823C6}"/>
              </a:ext>
            </a:extLst>
          </p:cNvPr>
          <p:cNvSpPr/>
          <p:nvPr/>
        </p:nvSpPr>
        <p:spPr>
          <a:xfrm>
            <a:off x="6844711" y="3631986"/>
            <a:ext cx="518862" cy="26706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513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106878" y="-2969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18900" y="957307"/>
            <a:ext cx="8906979" cy="861774"/>
          </a:xfrm>
          <a:prstGeom prst="rect">
            <a:avLst/>
          </a:prstGeom>
          <a:noFill/>
        </p:spPr>
        <p:txBody>
          <a:bodyPr wrap="square" rtlCol="0">
            <a:spAutoFit/>
          </a:bodyPr>
          <a:lstStyle/>
          <a:p>
            <a:r>
              <a:rPr lang="en-US" sz="5000" b="1" dirty="0">
                <a:solidFill>
                  <a:srgbClr val="C00000"/>
                </a:solidFill>
              </a:rPr>
              <a:t>Payment Plans</a:t>
            </a:r>
          </a:p>
        </p:txBody>
      </p:sp>
      <p:graphicFrame>
        <p:nvGraphicFramePr>
          <p:cNvPr id="11" name="Table 10">
            <a:extLst>
              <a:ext uri="{FF2B5EF4-FFF2-40B4-BE49-F238E27FC236}">
                <a16:creationId xmlns:a16="http://schemas.microsoft.com/office/drawing/2014/main" id="{5B5AED82-DA02-20B5-DF44-841FFB5CF206}"/>
              </a:ext>
            </a:extLst>
          </p:cNvPr>
          <p:cNvGraphicFramePr>
            <a:graphicFrameLocks noGrp="1"/>
          </p:cNvGraphicFramePr>
          <p:nvPr>
            <p:extLst>
              <p:ext uri="{D42A27DB-BD31-4B8C-83A1-F6EECF244321}">
                <p14:modId xmlns:p14="http://schemas.microsoft.com/office/powerpoint/2010/main" val="1914109311"/>
              </p:ext>
            </p:extLst>
          </p:nvPr>
        </p:nvGraphicFramePr>
        <p:xfrm>
          <a:off x="418900" y="3719110"/>
          <a:ext cx="6528302" cy="2878164"/>
        </p:xfrm>
        <a:graphic>
          <a:graphicData uri="http://schemas.openxmlformats.org/drawingml/2006/table">
            <a:tbl>
              <a:tblPr/>
              <a:tblGrid>
                <a:gridCol w="1874584">
                  <a:extLst>
                    <a:ext uri="{9D8B030D-6E8A-4147-A177-3AD203B41FA5}">
                      <a16:colId xmlns:a16="http://schemas.microsoft.com/office/drawing/2014/main" val="1131779492"/>
                    </a:ext>
                  </a:extLst>
                </a:gridCol>
                <a:gridCol w="1074198">
                  <a:extLst>
                    <a:ext uri="{9D8B030D-6E8A-4147-A177-3AD203B41FA5}">
                      <a16:colId xmlns:a16="http://schemas.microsoft.com/office/drawing/2014/main" val="3161413393"/>
                    </a:ext>
                  </a:extLst>
                </a:gridCol>
                <a:gridCol w="1118562">
                  <a:extLst>
                    <a:ext uri="{9D8B030D-6E8A-4147-A177-3AD203B41FA5}">
                      <a16:colId xmlns:a16="http://schemas.microsoft.com/office/drawing/2014/main" val="1148468797"/>
                    </a:ext>
                  </a:extLst>
                </a:gridCol>
                <a:gridCol w="1230479">
                  <a:extLst>
                    <a:ext uri="{9D8B030D-6E8A-4147-A177-3AD203B41FA5}">
                      <a16:colId xmlns:a16="http://schemas.microsoft.com/office/drawing/2014/main" val="1336759104"/>
                    </a:ext>
                  </a:extLst>
                </a:gridCol>
                <a:gridCol w="1230479">
                  <a:extLst>
                    <a:ext uri="{9D8B030D-6E8A-4147-A177-3AD203B41FA5}">
                      <a16:colId xmlns:a16="http://schemas.microsoft.com/office/drawing/2014/main" val="4101069615"/>
                    </a:ext>
                  </a:extLst>
                </a:gridCol>
              </a:tblGrid>
              <a:tr h="1385782">
                <a:tc>
                  <a:txBody>
                    <a:bodyPr/>
                    <a:lstStyle/>
                    <a:p>
                      <a:pPr algn="ctr" fontAlgn="t"/>
                      <a:r>
                        <a:rPr lang="en-US" b="1" dirty="0">
                          <a:effectLst/>
                        </a:rPr>
                        <a:t>Last Day to Enroll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b="1" dirty="0">
                          <a:effectLst/>
                        </a:rPr>
                        <a:t>Required Down Payment</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b="1" dirty="0">
                          <a:effectLst/>
                        </a:rPr>
                        <a:t>Number of Payments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b="1" dirty="0">
                          <a:effectLst/>
                        </a:rPr>
                        <a:t>Months of Payments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b="1" dirty="0">
                          <a:effectLst/>
                        </a:rPr>
                        <a:t>Enrollment Fee</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4153647227"/>
                  </a:ext>
                </a:extLst>
              </a:tr>
              <a:tr h="746191">
                <a:tc>
                  <a:txBody>
                    <a:bodyPr/>
                    <a:lstStyle/>
                    <a:p>
                      <a:pPr fontAlgn="t"/>
                      <a:r>
                        <a:rPr lang="en-US" dirty="0">
                          <a:effectLst/>
                        </a:rPr>
                        <a:t>Aug,1,2024</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20%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4</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Aug - Nov</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$30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448943645"/>
                  </a:ext>
                </a:extLst>
              </a:tr>
              <a:tr h="746191">
                <a:tc>
                  <a:txBody>
                    <a:bodyPr/>
                    <a:lstStyle/>
                    <a:p>
                      <a:pPr fontAlgn="t"/>
                      <a:r>
                        <a:rPr lang="en-US" dirty="0">
                          <a:effectLst/>
                        </a:rPr>
                        <a:t>Aug,29,2024</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25%</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Sept - Nov</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fontAlgn="t"/>
                      <a:r>
                        <a:rPr lang="en-US" dirty="0">
                          <a:effectLst/>
                        </a:rPr>
                        <a:t>$30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830552549"/>
                  </a:ext>
                </a:extLst>
              </a:tr>
            </a:tbl>
          </a:graphicData>
        </a:graphic>
      </p:graphicFrame>
      <p:sp>
        <p:nvSpPr>
          <p:cNvPr id="12" name="Rectangle 2">
            <a:extLst>
              <a:ext uri="{FF2B5EF4-FFF2-40B4-BE49-F238E27FC236}">
                <a16:creationId xmlns:a16="http://schemas.microsoft.com/office/drawing/2014/main" id="{3CDE9DDE-76E8-62F3-1091-32C779E12CE4}"/>
              </a:ext>
            </a:extLst>
          </p:cNvPr>
          <p:cNvSpPr>
            <a:spLocks noChangeArrowheads="1"/>
          </p:cNvSpPr>
          <p:nvPr/>
        </p:nvSpPr>
        <p:spPr bwMode="auto">
          <a:xfrm>
            <a:off x="418899" y="2084414"/>
            <a:ext cx="6152396" cy="1391356"/>
          </a:xfrm>
          <a:prstGeom prst="rect">
            <a:avLst/>
          </a:prstGeom>
          <a:noFill/>
          <a:ln>
            <a:noFill/>
          </a:ln>
          <a:effectLst/>
        </p:spPr>
        <p:txBody>
          <a:bodyPr vert="horz" wrap="squar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proxima-nova-condensed"/>
              </a:rPr>
              <a:t>FALL 2024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Georgia" panose="02040502050405020303" pitchFamily="18" charset="0"/>
              </a:rPr>
              <a:t>Payment plan available on July 12, 2024.</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dirty="0">
              <a:latin typeface="Georgia" panose="020405020504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Georgia" panose="02040502050405020303" pitchFamily="18" charset="0"/>
              </a:rPr>
              <a:t>NOTE:</a:t>
            </a:r>
            <a:r>
              <a:rPr kumimoji="0" lang="en-US" altLang="en-US" sz="1400" b="0" i="0" u="none" strike="noStrike" cap="none" normalizeH="0" baseline="0" dirty="0">
                <a:ln>
                  <a:noFill/>
                </a:ln>
                <a:effectLst/>
                <a:latin typeface="Georgia" panose="02040502050405020303" pitchFamily="18" charset="0"/>
              </a:rPr>
              <a:t> </a:t>
            </a:r>
            <a:r>
              <a:rPr kumimoji="0" lang="en-US" altLang="en-US" sz="1400" b="0" i="1" u="none" strike="noStrike" cap="none" normalizeH="0" baseline="0" dirty="0">
                <a:ln>
                  <a:noFill/>
                </a:ln>
                <a:effectLst/>
                <a:latin typeface="Georgia" panose="02040502050405020303" pitchFamily="18" charset="0"/>
              </a:rPr>
              <a:t>All down payments and enrollment fees are processed immediately</a:t>
            </a:r>
            <a:r>
              <a:rPr kumimoji="0" lang="en-US" altLang="en-US" sz="1000" b="0" i="1" u="none" strike="noStrike" cap="none" normalizeH="0" baseline="0" dirty="0">
                <a:ln>
                  <a:noFill/>
                </a:ln>
                <a:effectLst/>
                <a:latin typeface="Georgia" panose="02040502050405020303" pitchFamily="18" charset="0"/>
              </a:rPr>
              <a:t>.</a:t>
            </a:r>
            <a:endParaRPr kumimoji="0" lang="en-US" altLang="en-US" sz="1800" b="0" i="0" u="none" strike="noStrike" cap="none" normalizeH="0" baseline="0" dirty="0">
              <a:ln>
                <a:noFill/>
              </a:ln>
              <a:effectLst/>
            </a:endParaRPr>
          </a:p>
        </p:txBody>
      </p:sp>
    </p:spTree>
    <p:extLst>
      <p:ext uri="{BB962C8B-B14F-4D97-AF65-F5344CB8AC3E}">
        <p14:creationId xmlns:p14="http://schemas.microsoft.com/office/powerpoint/2010/main" val="202146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125460" y="-762564"/>
            <a:ext cx="12442920" cy="7425926"/>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18900" y="194638"/>
            <a:ext cx="8906979" cy="861774"/>
          </a:xfrm>
          <a:prstGeom prst="rect">
            <a:avLst/>
          </a:prstGeom>
          <a:noFill/>
        </p:spPr>
        <p:txBody>
          <a:bodyPr wrap="square" rtlCol="0">
            <a:spAutoFit/>
          </a:bodyPr>
          <a:lstStyle/>
          <a:p>
            <a:r>
              <a:rPr lang="en-US" sz="5000" b="1" dirty="0">
                <a:solidFill>
                  <a:srgbClr val="C00000"/>
                </a:solidFill>
              </a:rPr>
              <a:t>Refunds</a:t>
            </a:r>
          </a:p>
        </p:txBody>
      </p:sp>
      <p:sp>
        <p:nvSpPr>
          <p:cNvPr id="2" name="TextBox 1"/>
          <p:cNvSpPr txBox="1"/>
          <p:nvPr/>
        </p:nvSpPr>
        <p:spPr>
          <a:xfrm>
            <a:off x="227513" y="1056412"/>
            <a:ext cx="9698877" cy="5801588"/>
          </a:xfrm>
          <a:prstGeom prst="rect">
            <a:avLst/>
          </a:prstGeom>
          <a:noFill/>
        </p:spPr>
        <p:txBody>
          <a:bodyPr wrap="square" rtlCol="0">
            <a:spAutoFit/>
          </a:bodyPr>
          <a:lstStyle/>
          <a:p>
            <a:r>
              <a:rPr lang="en-US" sz="3200" b="1" dirty="0"/>
              <a:t>What is a Refund?</a:t>
            </a:r>
          </a:p>
          <a:p>
            <a:pPr marL="914400" lvl="1" indent="-457200">
              <a:buFont typeface="Arial" panose="020B0604020202020204" pitchFamily="34" charset="0"/>
              <a:buChar char="•"/>
            </a:pPr>
            <a:r>
              <a:rPr lang="en-US" sz="2500" dirty="0"/>
              <a:t>As Financial Aid is credited to your account, it is applied to all the charges and fees that exist on the account.  If a credit balance remains after all charges and fees are paid, you will be refunded the amount of the credit.  </a:t>
            </a:r>
          </a:p>
          <a:p>
            <a:r>
              <a:rPr lang="en-US" sz="3200" b="1" dirty="0"/>
              <a:t>What is the difference between Disbursement and Refund?</a:t>
            </a:r>
          </a:p>
          <a:p>
            <a:pPr marL="1028700" lvl="1" indent="-571500">
              <a:buFont typeface="Arial" panose="020B0604020202020204" pitchFamily="34" charset="0"/>
              <a:buChar char="•"/>
            </a:pPr>
            <a:r>
              <a:rPr lang="en-US" sz="2500" dirty="0"/>
              <a:t>Disbursement is the process in which your aid is released to the school to pay toward you tuition and fees.</a:t>
            </a:r>
          </a:p>
          <a:p>
            <a:pPr marL="1028700" lvl="1" indent="-571500">
              <a:buFont typeface="Arial" panose="020B0604020202020204" pitchFamily="34" charset="0"/>
              <a:buChar char="•"/>
            </a:pPr>
            <a:r>
              <a:rPr lang="en-US" sz="2500" dirty="0"/>
              <a:t>A refund is the process in which any remaining funds not used for your tuition and fees are paid to you.</a:t>
            </a:r>
          </a:p>
          <a:p>
            <a:pPr marL="1028700" lvl="1" indent="-571500">
              <a:buFont typeface="Arial" panose="020B0604020202020204" pitchFamily="34" charset="0"/>
              <a:buChar char="•"/>
            </a:pPr>
            <a:r>
              <a:rPr lang="en-US" sz="2500" dirty="0"/>
              <a:t>Refunds will be released to the refund method that you have selected through Nelnet (Direct Deposit or Mailable Paper Check).  </a:t>
            </a:r>
          </a:p>
        </p:txBody>
      </p:sp>
    </p:spTree>
    <p:extLst>
      <p:ext uri="{BB962C8B-B14F-4D97-AF65-F5344CB8AC3E}">
        <p14:creationId xmlns:p14="http://schemas.microsoft.com/office/powerpoint/2010/main" val="86763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93583" y="-71657"/>
            <a:ext cx="12202456" cy="692965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18900" y="826678"/>
            <a:ext cx="8906979" cy="861774"/>
          </a:xfrm>
          <a:prstGeom prst="rect">
            <a:avLst/>
          </a:prstGeom>
          <a:noFill/>
        </p:spPr>
        <p:txBody>
          <a:bodyPr wrap="square" rtlCol="0">
            <a:spAutoFit/>
          </a:bodyPr>
          <a:lstStyle/>
          <a:p>
            <a:r>
              <a:rPr lang="en-US" sz="5000" b="1" dirty="0">
                <a:solidFill>
                  <a:srgbClr val="C00000"/>
                </a:solidFill>
              </a:rPr>
              <a:t>Refunds</a:t>
            </a:r>
          </a:p>
        </p:txBody>
      </p:sp>
      <p:sp>
        <p:nvSpPr>
          <p:cNvPr id="2" name="TextBox 1"/>
          <p:cNvSpPr txBox="1"/>
          <p:nvPr/>
        </p:nvSpPr>
        <p:spPr>
          <a:xfrm>
            <a:off x="418900" y="2259684"/>
            <a:ext cx="9532622" cy="3123932"/>
          </a:xfrm>
          <a:prstGeom prst="rect">
            <a:avLst/>
          </a:prstGeom>
          <a:noFill/>
        </p:spPr>
        <p:txBody>
          <a:bodyPr wrap="square" rtlCol="0">
            <a:spAutoFit/>
          </a:bodyPr>
          <a:lstStyle/>
          <a:p>
            <a:r>
              <a:rPr lang="en-US" sz="3600" b="1" dirty="0"/>
              <a:t>Who is Nelnet?</a:t>
            </a:r>
          </a:p>
          <a:p>
            <a:pPr marL="914400" lvl="1" indent="-457200">
              <a:buFont typeface="Arial" panose="020B0604020202020204" pitchFamily="34" charset="0"/>
              <a:buChar char="•"/>
            </a:pPr>
            <a:r>
              <a:rPr lang="en-US" sz="2500" dirty="0"/>
              <a:t>Nelnet Financial Solutions is the company we partner with to provide the students their refunds.  </a:t>
            </a:r>
          </a:p>
          <a:p>
            <a:pPr marL="914400" lvl="1" indent="-457200">
              <a:buFont typeface="Arial" panose="020B0604020202020204" pitchFamily="34" charset="0"/>
              <a:buChar char="•"/>
            </a:pPr>
            <a:r>
              <a:rPr lang="en-US" sz="2500" dirty="0"/>
              <a:t>Nelnet offers two options for students to receive their refunds</a:t>
            </a:r>
          </a:p>
          <a:p>
            <a:pPr marL="1371600" lvl="2" indent="-457200">
              <a:buFont typeface="Arial" panose="020B0604020202020204" pitchFamily="34" charset="0"/>
              <a:buChar char="•"/>
            </a:pPr>
            <a:r>
              <a:rPr lang="en-US" sz="2500" dirty="0"/>
              <a:t>Direct Deposit</a:t>
            </a:r>
          </a:p>
          <a:p>
            <a:pPr marL="1371600" lvl="2" indent="-457200">
              <a:buFont typeface="Arial" panose="020B0604020202020204" pitchFamily="34" charset="0"/>
              <a:buChar char="•"/>
            </a:pPr>
            <a:r>
              <a:rPr lang="en-US" sz="2500" dirty="0"/>
              <a:t>Mailable Paper Checks </a:t>
            </a:r>
          </a:p>
          <a:p>
            <a:endParaRPr lang="en-US" sz="3600" b="1" dirty="0"/>
          </a:p>
        </p:txBody>
      </p:sp>
    </p:spTree>
    <p:extLst>
      <p:ext uri="{BB962C8B-B14F-4D97-AF65-F5344CB8AC3E}">
        <p14:creationId xmlns:p14="http://schemas.microsoft.com/office/powerpoint/2010/main" val="471035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23116" y="-71657"/>
            <a:ext cx="12202456" cy="692965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418900" y="826678"/>
            <a:ext cx="8906979" cy="861774"/>
          </a:xfrm>
          <a:prstGeom prst="rect">
            <a:avLst/>
          </a:prstGeom>
          <a:noFill/>
        </p:spPr>
        <p:txBody>
          <a:bodyPr wrap="square" rtlCol="0">
            <a:spAutoFit/>
          </a:bodyPr>
          <a:lstStyle/>
          <a:p>
            <a:r>
              <a:rPr lang="en-US" sz="5000" b="1" dirty="0">
                <a:solidFill>
                  <a:srgbClr val="C00000"/>
                </a:solidFill>
              </a:rPr>
              <a:t>Refunds</a:t>
            </a:r>
          </a:p>
        </p:txBody>
      </p:sp>
      <p:sp>
        <p:nvSpPr>
          <p:cNvPr id="2" name="TextBox 1"/>
          <p:cNvSpPr txBox="1"/>
          <p:nvPr/>
        </p:nvSpPr>
        <p:spPr>
          <a:xfrm>
            <a:off x="418900" y="1691513"/>
            <a:ext cx="9532622" cy="1200329"/>
          </a:xfrm>
          <a:prstGeom prst="rect">
            <a:avLst/>
          </a:prstGeom>
          <a:noFill/>
        </p:spPr>
        <p:txBody>
          <a:bodyPr wrap="square" rtlCol="0">
            <a:spAutoFit/>
          </a:bodyPr>
          <a:lstStyle/>
          <a:p>
            <a:r>
              <a:rPr lang="en-US" sz="3600" b="1" dirty="0"/>
              <a:t>How do I set up my Refund Preference?</a:t>
            </a:r>
          </a:p>
          <a:p>
            <a:endParaRPr lang="en-US" sz="3600" b="1" dirty="0"/>
          </a:p>
        </p:txBody>
      </p:sp>
      <p:pic>
        <p:nvPicPr>
          <p:cNvPr id="8" name="Picture 7" descr="A screenshot of a computer&#10;&#10;Description automatically generated with medium confidence">
            <a:extLst>
              <a:ext uri="{FF2B5EF4-FFF2-40B4-BE49-F238E27FC236}">
                <a16:creationId xmlns:a16="http://schemas.microsoft.com/office/drawing/2014/main" id="{5386E6F1-4C16-63B1-7E9E-678698B00C21}"/>
              </a:ext>
            </a:extLst>
          </p:cNvPr>
          <p:cNvPicPr>
            <a:picLocks noChangeAspect="1"/>
          </p:cNvPicPr>
          <p:nvPr/>
        </p:nvPicPr>
        <p:blipFill>
          <a:blip r:embed="rId3"/>
          <a:stretch>
            <a:fillRect/>
          </a:stretch>
        </p:blipFill>
        <p:spPr>
          <a:xfrm>
            <a:off x="259754" y="2305497"/>
            <a:ext cx="5586242" cy="2349515"/>
          </a:xfrm>
          <a:prstGeom prst="rect">
            <a:avLst/>
          </a:prstGeom>
        </p:spPr>
      </p:pic>
      <p:sp>
        <p:nvSpPr>
          <p:cNvPr id="9" name="Arrow: Left 8">
            <a:extLst>
              <a:ext uri="{FF2B5EF4-FFF2-40B4-BE49-F238E27FC236}">
                <a16:creationId xmlns:a16="http://schemas.microsoft.com/office/drawing/2014/main" id="{E88461CE-8465-8B9F-FE8B-EC054C87A9B6}"/>
              </a:ext>
            </a:extLst>
          </p:cNvPr>
          <p:cNvSpPr/>
          <p:nvPr/>
        </p:nvSpPr>
        <p:spPr>
          <a:xfrm>
            <a:off x="5197926" y="2768333"/>
            <a:ext cx="648070" cy="16867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4232D94B-2FFF-1614-77A0-025088E6B6BA}"/>
              </a:ext>
            </a:extLst>
          </p:cNvPr>
          <p:cNvPicPr>
            <a:picLocks noChangeAspect="1"/>
          </p:cNvPicPr>
          <p:nvPr/>
        </p:nvPicPr>
        <p:blipFill>
          <a:blip r:embed="rId4"/>
          <a:stretch>
            <a:fillRect/>
          </a:stretch>
        </p:blipFill>
        <p:spPr>
          <a:xfrm>
            <a:off x="3641977" y="4160405"/>
            <a:ext cx="6216339" cy="2635102"/>
          </a:xfrm>
          <a:prstGeom prst="rect">
            <a:avLst/>
          </a:prstGeom>
        </p:spPr>
      </p:pic>
      <p:sp>
        <p:nvSpPr>
          <p:cNvPr id="7" name="Arrow: Left 6">
            <a:extLst>
              <a:ext uri="{FF2B5EF4-FFF2-40B4-BE49-F238E27FC236}">
                <a16:creationId xmlns:a16="http://schemas.microsoft.com/office/drawing/2014/main" id="{8B0B5D80-7BA0-16F1-C368-94D0D7B75D34}"/>
              </a:ext>
            </a:extLst>
          </p:cNvPr>
          <p:cNvSpPr/>
          <p:nvPr/>
        </p:nvSpPr>
        <p:spPr>
          <a:xfrm>
            <a:off x="4290047" y="5393618"/>
            <a:ext cx="648070" cy="16867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29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96691" y="-181099"/>
            <a:ext cx="1208908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323898" y="696452"/>
            <a:ext cx="8906979" cy="861774"/>
          </a:xfrm>
          <a:prstGeom prst="rect">
            <a:avLst/>
          </a:prstGeom>
          <a:noFill/>
        </p:spPr>
        <p:txBody>
          <a:bodyPr wrap="square" rtlCol="0">
            <a:spAutoFit/>
          </a:bodyPr>
          <a:lstStyle/>
          <a:p>
            <a:r>
              <a:rPr lang="en-US" sz="5000" b="1" dirty="0">
                <a:solidFill>
                  <a:srgbClr val="C00000"/>
                </a:solidFill>
              </a:rPr>
              <a:t>Refunds</a:t>
            </a:r>
          </a:p>
        </p:txBody>
      </p:sp>
      <p:sp>
        <p:nvSpPr>
          <p:cNvPr id="8" name="TextBox 7">
            <a:extLst>
              <a:ext uri="{FF2B5EF4-FFF2-40B4-BE49-F238E27FC236}">
                <a16:creationId xmlns:a16="http://schemas.microsoft.com/office/drawing/2014/main" id="{A4820A93-1E0F-CB69-6007-AF902219F1DF}"/>
              </a:ext>
            </a:extLst>
          </p:cNvPr>
          <p:cNvSpPr txBox="1"/>
          <p:nvPr/>
        </p:nvSpPr>
        <p:spPr>
          <a:xfrm>
            <a:off x="323898" y="1795054"/>
            <a:ext cx="6218808" cy="646331"/>
          </a:xfrm>
          <a:prstGeom prst="rect">
            <a:avLst/>
          </a:prstGeom>
          <a:noFill/>
        </p:spPr>
        <p:txBody>
          <a:bodyPr wrap="square">
            <a:spAutoFit/>
          </a:bodyPr>
          <a:lstStyle/>
          <a:p>
            <a:r>
              <a:rPr lang="en-US" sz="3600" dirty="0">
                <a:solidFill>
                  <a:schemeClr val="tx2">
                    <a:lumMod val="75000"/>
                  </a:schemeClr>
                </a:solidFill>
              </a:rPr>
              <a:t>Nelnet Student Choice Refunds</a:t>
            </a:r>
            <a:endParaRPr lang="en-US" sz="3600" dirty="0"/>
          </a:p>
        </p:txBody>
      </p:sp>
      <p:pic>
        <p:nvPicPr>
          <p:cNvPr id="11" name="Content Placeholder 6">
            <a:extLst>
              <a:ext uri="{FF2B5EF4-FFF2-40B4-BE49-F238E27FC236}">
                <a16:creationId xmlns:a16="http://schemas.microsoft.com/office/drawing/2014/main" id="{78DAEA51-3FE4-EF27-829E-D93DCAA8FCB4}"/>
              </a:ext>
            </a:extLst>
          </p:cNvPr>
          <p:cNvPicPr>
            <a:picLocks noChangeAspect="1"/>
          </p:cNvPicPr>
          <p:nvPr/>
        </p:nvPicPr>
        <p:blipFill>
          <a:blip r:embed="rId3"/>
          <a:stretch>
            <a:fillRect/>
          </a:stretch>
        </p:blipFill>
        <p:spPr>
          <a:xfrm>
            <a:off x="323898" y="2441386"/>
            <a:ext cx="9384842" cy="3133792"/>
          </a:xfrm>
          <a:prstGeom prst="rect">
            <a:avLst/>
          </a:prstGeom>
        </p:spPr>
      </p:pic>
      <p:sp>
        <p:nvSpPr>
          <p:cNvPr id="12" name="Rectangle 11">
            <a:extLst>
              <a:ext uri="{FF2B5EF4-FFF2-40B4-BE49-F238E27FC236}">
                <a16:creationId xmlns:a16="http://schemas.microsoft.com/office/drawing/2014/main" id="{EA3C8A46-4F01-31E0-8E5F-ACEA7D54F059}"/>
              </a:ext>
            </a:extLst>
          </p:cNvPr>
          <p:cNvSpPr/>
          <p:nvPr/>
        </p:nvSpPr>
        <p:spPr>
          <a:xfrm>
            <a:off x="5399432" y="4852801"/>
            <a:ext cx="2606040" cy="72237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Click “Select Refund Method” to define your refund method.</a:t>
            </a:r>
          </a:p>
        </p:txBody>
      </p:sp>
      <p:cxnSp>
        <p:nvCxnSpPr>
          <p:cNvPr id="13" name="Straight Arrow Connector 12">
            <a:extLst>
              <a:ext uri="{FF2B5EF4-FFF2-40B4-BE49-F238E27FC236}">
                <a16:creationId xmlns:a16="http://schemas.microsoft.com/office/drawing/2014/main" id="{CDEC4402-EC7A-4A61-8F02-1714F4137205}"/>
              </a:ext>
            </a:extLst>
          </p:cNvPr>
          <p:cNvCxnSpPr>
            <a:cxnSpLocks/>
          </p:cNvCxnSpPr>
          <p:nvPr/>
        </p:nvCxnSpPr>
        <p:spPr>
          <a:xfrm flipH="1" flipV="1">
            <a:off x="3496587" y="4432179"/>
            <a:ext cx="1769364" cy="420622"/>
          </a:xfrm>
          <a:prstGeom prst="straightConnector1">
            <a:avLst/>
          </a:prstGeom>
          <a:ln w="38100">
            <a:solidFill>
              <a:srgbClr val="A8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1033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3"/>
          <a:stretch>
            <a:fillRect/>
          </a:stretch>
        </p:blipFill>
        <p:spPr>
          <a:xfrm>
            <a:off x="0" y="16038"/>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53656" y="68324"/>
            <a:ext cx="10430980" cy="1754326"/>
          </a:xfrm>
          <a:prstGeom prst="rect">
            <a:avLst/>
          </a:prstGeom>
          <a:noFill/>
        </p:spPr>
        <p:txBody>
          <a:bodyPr wrap="square" lIns="91440" tIns="45720" rIns="91440" bIns="45720" rtlCol="0" anchor="t">
            <a:spAutoFit/>
          </a:bodyPr>
          <a:lstStyle/>
          <a:p>
            <a:r>
              <a:rPr lang="en-US" sz="5400" b="1" dirty="0">
                <a:solidFill>
                  <a:srgbClr val="C00000"/>
                </a:solidFill>
                <a:latin typeface="Calibri"/>
                <a:cs typeface="Calibri"/>
              </a:rPr>
              <a:t>First Things First-</a:t>
            </a:r>
            <a:endParaRPr lang="en-US" dirty="0"/>
          </a:p>
          <a:p>
            <a:r>
              <a:rPr lang="en-US" sz="5400" b="1" dirty="0">
                <a:solidFill>
                  <a:srgbClr val="C00000"/>
                </a:solidFill>
                <a:latin typeface="Calibri"/>
                <a:cs typeface="Calibri"/>
              </a:rPr>
              <a:t>Set Up Your PIN!!</a:t>
            </a:r>
            <a:endParaRPr lang="en-US" dirty="0"/>
          </a:p>
        </p:txBody>
      </p:sp>
      <p:sp>
        <p:nvSpPr>
          <p:cNvPr id="9" name="TextBox 8">
            <a:extLst>
              <a:ext uri="{FF2B5EF4-FFF2-40B4-BE49-F238E27FC236}">
                <a16:creationId xmlns:a16="http://schemas.microsoft.com/office/drawing/2014/main" id="{BA2720D2-206D-C94D-AE75-63BBD1ADEB71}"/>
              </a:ext>
            </a:extLst>
          </p:cNvPr>
          <p:cNvSpPr txBox="1"/>
          <p:nvPr/>
        </p:nvSpPr>
        <p:spPr>
          <a:xfrm>
            <a:off x="556058" y="2215488"/>
            <a:ext cx="9461246"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rPr>
              <a:t>The Bursar’s Office uses the PIN to be compliant with FERPA privacy and security policies.</a:t>
            </a:r>
          </a:p>
          <a:p>
            <a:pPr marL="285750" indent="-285750">
              <a:buFont typeface="Arial" panose="020B0604020202020204" pitchFamily="34" charset="0"/>
              <a:buChar char="•"/>
            </a:pPr>
            <a:r>
              <a:rPr lang="en-US" sz="2800" b="1" u="sng" dirty="0">
                <a:latin typeface="Calibri" panose="020F0502020204030204" pitchFamily="34" charset="0"/>
              </a:rPr>
              <a:t>Please note the Bursar’s office cannot, and will not, release information to anyone without a PIN.</a:t>
            </a:r>
            <a:endParaRPr lang="en-US" sz="2800" dirty="0">
              <a:latin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rPr>
              <a:t>When a student establishes a PIN, the student can share the PIN with a parent or any other individual, enabling them to have access to the student’s account.  It also allows our office to speak about the account over the phone.</a:t>
            </a:r>
          </a:p>
          <a:p>
            <a:pPr marL="285750" indent="-285750">
              <a:buFont typeface="Arial" panose="020B0604020202020204" pitchFamily="34" charset="0"/>
              <a:buChar char="•"/>
            </a:pPr>
            <a:r>
              <a:rPr lang="en-US" sz="2800" dirty="0">
                <a:latin typeface="Calibri" panose="020F0502020204030204" pitchFamily="34" charset="0"/>
              </a:rPr>
              <a:t>You may set up your PIN via ULINK     </a:t>
            </a:r>
          </a:p>
          <a:p>
            <a:pPr marL="285750" indent="-285750">
              <a:buFont typeface="Arial" panose="020B0604020202020204" pitchFamily="34" charset="0"/>
              <a:buChar char="•"/>
            </a:pPr>
            <a:endParaRPr lang="en-US" sz="2800" dirty="0">
              <a:latin typeface="Gotham Book" pitchFamily="2" charset="0"/>
            </a:endParaRPr>
          </a:p>
        </p:txBody>
      </p:sp>
    </p:spTree>
    <p:extLst>
      <p:ext uri="{BB962C8B-B14F-4D97-AF65-F5344CB8AC3E}">
        <p14:creationId xmlns:p14="http://schemas.microsoft.com/office/powerpoint/2010/main" val="2366428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71657"/>
            <a:ext cx="12202456" cy="692965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621872" y="779178"/>
            <a:ext cx="8906979" cy="861774"/>
          </a:xfrm>
          <a:prstGeom prst="rect">
            <a:avLst/>
          </a:prstGeom>
          <a:noFill/>
        </p:spPr>
        <p:txBody>
          <a:bodyPr wrap="square" rtlCol="0">
            <a:spAutoFit/>
          </a:bodyPr>
          <a:lstStyle/>
          <a:p>
            <a:r>
              <a:rPr lang="en-US" sz="5000" b="1" dirty="0">
                <a:solidFill>
                  <a:srgbClr val="C00000"/>
                </a:solidFill>
              </a:rPr>
              <a:t>Refunds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72" y="1835015"/>
            <a:ext cx="7560228" cy="4828921"/>
          </a:xfrm>
          <a:prstGeom prst="rect">
            <a:avLst/>
          </a:prstGeom>
        </p:spPr>
      </p:pic>
    </p:spTree>
    <p:extLst>
      <p:ext uri="{BB962C8B-B14F-4D97-AF65-F5344CB8AC3E}">
        <p14:creationId xmlns:p14="http://schemas.microsoft.com/office/powerpoint/2010/main" val="82305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71657"/>
            <a:ext cx="12202456" cy="692965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621872" y="779178"/>
            <a:ext cx="8906979" cy="861774"/>
          </a:xfrm>
          <a:prstGeom prst="rect">
            <a:avLst/>
          </a:prstGeom>
          <a:noFill/>
        </p:spPr>
        <p:txBody>
          <a:bodyPr wrap="square" rtlCol="0">
            <a:spAutoFit/>
          </a:bodyPr>
          <a:lstStyle/>
          <a:p>
            <a:r>
              <a:rPr lang="en-US" sz="5000" b="1" dirty="0">
                <a:solidFill>
                  <a:srgbClr val="C00000"/>
                </a:solidFill>
              </a:rPr>
              <a:t>Refunds</a:t>
            </a:r>
          </a:p>
        </p:txBody>
      </p:sp>
      <p:sp>
        <p:nvSpPr>
          <p:cNvPr id="5" name="TextBox 4">
            <a:extLst>
              <a:ext uri="{FF2B5EF4-FFF2-40B4-BE49-F238E27FC236}">
                <a16:creationId xmlns:a16="http://schemas.microsoft.com/office/drawing/2014/main" id="{11750AAF-3A2F-F05D-87F6-F8404431B578}"/>
              </a:ext>
            </a:extLst>
          </p:cNvPr>
          <p:cNvSpPr txBox="1"/>
          <p:nvPr/>
        </p:nvSpPr>
        <p:spPr>
          <a:xfrm>
            <a:off x="621872" y="1803082"/>
            <a:ext cx="7936202" cy="830997"/>
          </a:xfrm>
          <a:prstGeom prst="rect">
            <a:avLst/>
          </a:prstGeom>
          <a:noFill/>
        </p:spPr>
        <p:txBody>
          <a:bodyPr wrap="square">
            <a:spAutoFit/>
          </a:bodyPr>
          <a:lstStyle/>
          <a:p>
            <a:r>
              <a:rPr lang="en-US" sz="4800" dirty="0">
                <a:solidFill>
                  <a:srgbClr val="020202"/>
                </a:solidFill>
              </a:rPr>
              <a:t>Nelnet Student Choice Refunds</a:t>
            </a:r>
          </a:p>
        </p:txBody>
      </p:sp>
      <p:pic>
        <p:nvPicPr>
          <p:cNvPr id="7" name="Content Placeholder 3">
            <a:extLst>
              <a:ext uri="{FF2B5EF4-FFF2-40B4-BE49-F238E27FC236}">
                <a16:creationId xmlns:a16="http://schemas.microsoft.com/office/drawing/2014/main" id="{9D845C31-2E0A-4133-55F7-DD9966274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72" y="2734677"/>
            <a:ext cx="8062459" cy="4022725"/>
          </a:xfrm>
          <a:prstGeom prst="rect">
            <a:avLst/>
          </a:prstGeom>
        </p:spPr>
      </p:pic>
    </p:spTree>
    <p:extLst>
      <p:ext uri="{BB962C8B-B14F-4D97-AF65-F5344CB8AC3E}">
        <p14:creationId xmlns:p14="http://schemas.microsoft.com/office/powerpoint/2010/main" val="31559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71657"/>
            <a:ext cx="12202456" cy="692965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621872" y="779178"/>
            <a:ext cx="8906979" cy="861774"/>
          </a:xfrm>
          <a:prstGeom prst="rect">
            <a:avLst/>
          </a:prstGeom>
          <a:noFill/>
        </p:spPr>
        <p:txBody>
          <a:bodyPr wrap="square" rtlCol="0">
            <a:spAutoFit/>
          </a:bodyPr>
          <a:lstStyle/>
          <a:p>
            <a:r>
              <a:rPr lang="en-US" sz="5000" b="1" dirty="0">
                <a:solidFill>
                  <a:srgbClr val="C00000"/>
                </a:solidFill>
              </a:rPr>
              <a:t>Refunds</a:t>
            </a:r>
          </a:p>
        </p:txBody>
      </p:sp>
      <p:sp>
        <p:nvSpPr>
          <p:cNvPr id="5" name="TextBox 4">
            <a:extLst>
              <a:ext uri="{FF2B5EF4-FFF2-40B4-BE49-F238E27FC236}">
                <a16:creationId xmlns:a16="http://schemas.microsoft.com/office/drawing/2014/main" id="{11750AAF-3A2F-F05D-87F6-F8404431B578}"/>
              </a:ext>
            </a:extLst>
          </p:cNvPr>
          <p:cNvSpPr txBox="1"/>
          <p:nvPr/>
        </p:nvSpPr>
        <p:spPr>
          <a:xfrm>
            <a:off x="621872" y="1803082"/>
            <a:ext cx="7936202" cy="830997"/>
          </a:xfrm>
          <a:prstGeom prst="rect">
            <a:avLst/>
          </a:prstGeom>
          <a:noFill/>
        </p:spPr>
        <p:txBody>
          <a:bodyPr wrap="square">
            <a:spAutoFit/>
          </a:bodyPr>
          <a:lstStyle/>
          <a:p>
            <a:r>
              <a:rPr lang="en-US" sz="4800" dirty="0">
                <a:solidFill>
                  <a:srgbClr val="020202"/>
                </a:solidFill>
              </a:rPr>
              <a:t>Nelnet Student Choice Refunds</a:t>
            </a:r>
          </a:p>
        </p:txBody>
      </p:sp>
      <p:pic>
        <p:nvPicPr>
          <p:cNvPr id="2" name="Content Placeholder 6" descr="Graphical user interface, text, application, chat or text message&#10;&#10;Description automatically generated">
            <a:extLst>
              <a:ext uri="{FF2B5EF4-FFF2-40B4-BE49-F238E27FC236}">
                <a16:creationId xmlns:a16="http://schemas.microsoft.com/office/drawing/2014/main" id="{9BF34D43-21DD-BC02-DCBA-EDEC1FE04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014" y="2634079"/>
            <a:ext cx="8076694" cy="4022725"/>
          </a:xfrm>
          <a:prstGeom prst="rect">
            <a:avLst/>
          </a:prstGeom>
        </p:spPr>
      </p:pic>
    </p:spTree>
    <p:extLst>
      <p:ext uri="{BB962C8B-B14F-4D97-AF65-F5344CB8AC3E}">
        <p14:creationId xmlns:p14="http://schemas.microsoft.com/office/powerpoint/2010/main" val="495565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563365"/>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561405" y="307649"/>
            <a:ext cx="8906979" cy="861774"/>
          </a:xfrm>
          <a:prstGeom prst="rect">
            <a:avLst/>
          </a:prstGeom>
          <a:noFill/>
        </p:spPr>
        <p:txBody>
          <a:bodyPr wrap="square" rtlCol="0">
            <a:spAutoFit/>
          </a:bodyPr>
          <a:lstStyle/>
          <a:p>
            <a:r>
              <a:rPr lang="en-US" sz="5000" b="1" dirty="0">
                <a:solidFill>
                  <a:srgbClr val="C00000"/>
                </a:solidFill>
              </a:rPr>
              <a:t>Contact Us </a:t>
            </a:r>
          </a:p>
        </p:txBody>
      </p:sp>
      <p:sp>
        <p:nvSpPr>
          <p:cNvPr id="2" name="TextBox 1">
            <a:extLst>
              <a:ext uri="{FF2B5EF4-FFF2-40B4-BE49-F238E27FC236}">
                <a16:creationId xmlns:a16="http://schemas.microsoft.com/office/drawing/2014/main" id="{DC786C8A-C013-96CE-386C-0E2056BB542D}"/>
              </a:ext>
            </a:extLst>
          </p:cNvPr>
          <p:cNvSpPr txBox="1"/>
          <p:nvPr/>
        </p:nvSpPr>
        <p:spPr>
          <a:xfrm>
            <a:off x="561405" y="1471910"/>
            <a:ext cx="6373368" cy="5386090"/>
          </a:xfrm>
          <a:prstGeom prst="rect">
            <a:avLst/>
          </a:prstGeom>
          <a:noFill/>
        </p:spPr>
        <p:txBody>
          <a:bodyPr wrap="square" rtlCol="0">
            <a:spAutoFit/>
          </a:bodyPr>
          <a:lstStyle/>
          <a:p>
            <a:pPr algn="ctr"/>
            <a:r>
              <a:rPr lang="en-US" sz="3600" b="1" dirty="0"/>
              <a:t>Office of the Bursar</a:t>
            </a:r>
          </a:p>
          <a:p>
            <a:pPr algn="ctr"/>
            <a:r>
              <a:rPr lang="en-US" sz="2000" dirty="0"/>
              <a:t>Houchens Building</a:t>
            </a:r>
          </a:p>
          <a:p>
            <a:pPr algn="ctr"/>
            <a:r>
              <a:rPr lang="en-US" sz="2000" dirty="0"/>
              <a:t>Room 101</a:t>
            </a:r>
          </a:p>
          <a:p>
            <a:pPr algn="ctr"/>
            <a:r>
              <a:rPr lang="en-US" sz="2400" b="1" dirty="0"/>
              <a:t>Customer Service Lobby Hours  Monday-Friday</a:t>
            </a:r>
          </a:p>
          <a:p>
            <a:pPr algn="ctr"/>
            <a:r>
              <a:rPr lang="en-US" sz="2400" dirty="0"/>
              <a:t>9:00am– 5:00pm</a:t>
            </a:r>
          </a:p>
          <a:p>
            <a:pPr algn="ctr"/>
            <a:endParaRPr lang="en-US" sz="1400" dirty="0"/>
          </a:p>
          <a:p>
            <a:pPr algn="ctr"/>
            <a:r>
              <a:rPr lang="en-US" sz="2400" b="1" dirty="0"/>
              <a:t>Cashier Office Payment Hours and Customer Service Phone Hours  Monday – Friday</a:t>
            </a:r>
          </a:p>
          <a:p>
            <a:pPr algn="ctr"/>
            <a:r>
              <a:rPr lang="en-US" sz="2400" dirty="0"/>
              <a:t>9:00am – 4:30pm</a:t>
            </a:r>
          </a:p>
          <a:p>
            <a:pPr algn="ctr"/>
            <a:endParaRPr lang="en-US" sz="1400" b="1" dirty="0"/>
          </a:p>
          <a:p>
            <a:pPr algn="ctr"/>
            <a:r>
              <a:rPr lang="en-US" sz="2400" b="1" dirty="0"/>
              <a:t>Contact Information</a:t>
            </a:r>
          </a:p>
          <a:p>
            <a:pPr algn="ctr"/>
            <a:r>
              <a:rPr lang="en-US" sz="2400" b="1" dirty="0"/>
              <a:t>Telephone</a:t>
            </a:r>
          </a:p>
          <a:p>
            <a:pPr algn="ctr"/>
            <a:r>
              <a:rPr lang="en-US" sz="2400" dirty="0"/>
              <a:t>502-852-6503</a:t>
            </a:r>
          </a:p>
          <a:p>
            <a:pPr algn="ctr"/>
            <a:r>
              <a:rPr lang="en-US" sz="2400" b="1" dirty="0"/>
              <a:t>Email</a:t>
            </a:r>
          </a:p>
          <a:p>
            <a:pPr algn="ctr"/>
            <a:r>
              <a:rPr lang="en-US" sz="2400" dirty="0">
                <a:hlinkClick r:id="rId3"/>
              </a:rPr>
              <a:t>bursar@louisville.edu</a:t>
            </a:r>
            <a:r>
              <a:rPr lang="en-US" sz="2400" dirty="0"/>
              <a:t> </a:t>
            </a:r>
          </a:p>
        </p:txBody>
      </p:sp>
    </p:spTree>
    <p:extLst>
      <p:ext uri="{BB962C8B-B14F-4D97-AF65-F5344CB8AC3E}">
        <p14:creationId xmlns:p14="http://schemas.microsoft.com/office/powerpoint/2010/main" val="394750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903223"/>
            <a:ext cx="12192000" cy="7220197"/>
          </a:xfrm>
          <a:prstGeom prst="rect">
            <a:avLst/>
          </a:prstGeom>
        </p:spPr>
      </p:pic>
      <p:sp>
        <p:nvSpPr>
          <p:cNvPr id="4" name="TextBox 3"/>
          <p:cNvSpPr txBox="1"/>
          <p:nvPr/>
        </p:nvSpPr>
        <p:spPr>
          <a:xfrm>
            <a:off x="595429" y="674944"/>
            <a:ext cx="6244758" cy="923330"/>
          </a:xfrm>
          <a:prstGeom prst="rect">
            <a:avLst/>
          </a:prstGeom>
          <a:noFill/>
        </p:spPr>
        <p:txBody>
          <a:bodyPr wrap="square" rtlCol="0">
            <a:spAutoFit/>
          </a:bodyPr>
          <a:lstStyle/>
          <a:p>
            <a:endParaRPr lang="en-US" sz="5400" dirty="0">
              <a:latin typeface="Gotham Book"/>
            </a:endParaRPr>
          </a:p>
        </p:txBody>
      </p:sp>
      <p:sp>
        <p:nvSpPr>
          <p:cNvPr id="7" name="TextBox 6">
            <a:extLst>
              <a:ext uri="{FF2B5EF4-FFF2-40B4-BE49-F238E27FC236}">
                <a16:creationId xmlns:a16="http://schemas.microsoft.com/office/drawing/2014/main" id="{25351E8F-E681-B64A-8D09-5BD8BFF146AC}"/>
              </a:ext>
            </a:extLst>
          </p:cNvPr>
          <p:cNvSpPr txBox="1"/>
          <p:nvPr/>
        </p:nvSpPr>
        <p:spPr>
          <a:xfrm>
            <a:off x="595429" y="145261"/>
            <a:ext cx="10783905"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How do I set up the PIN?</a:t>
            </a:r>
          </a:p>
        </p:txBody>
      </p:sp>
      <p:pic>
        <p:nvPicPr>
          <p:cNvPr id="2" name="Picture 4" descr="Logo, company name&#10;&#10;Description automatically generated">
            <a:extLst>
              <a:ext uri="{FF2B5EF4-FFF2-40B4-BE49-F238E27FC236}">
                <a16:creationId xmlns:a16="http://schemas.microsoft.com/office/drawing/2014/main" id="{CA7390EC-B56B-EDA6-43EF-A0CE0E7A51C5}"/>
              </a:ext>
            </a:extLst>
          </p:cNvPr>
          <p:cNvPicPr>
            <a:picLocks noChangeAspect="1"/>
          </p:cNvPicPr>
          <p:nvPr/>
        </p:nvPicPr>
        <p:blipFill>
          <a:blip r:embed="rId3"/>
          <a:stretch>
            <a:fillRect/>
          </a:stretch>
        </p:blipFill>
        <p:spPr>
          <a:xfrm>
            <a:off x="598448" y="1139214"/>
            <a:ext cx="8868395" cy="3761970"/>
          </a:xfrm>
          <a:prstGeom prst="rect">
            <a:avLst/>
          </a:prstGeom>
        </p:spPr>
      </p:pic>
      <p:sp>
        <p:nvSpPr>
          <p:cNvPr id="6" name="Arrow: Up 5">
            <a:extLst>
              <a:ext uri="{FF2B5EF4-FFF2-40B4-BE49-F238E27FC236}">
                <a16:creationId xmlns:a16="http://schemas.microsoft.com/office/drawing/2014/main" id="{BA1DBB7D-C4C1-1A0D-4B3D-7B4CCEC99E37}"/>
              </a:ext>
            </a:extLst>
          </p:cNvPr>
          <p:cNvSpPr/>
          <p:nvPr/>
        </p:nvSpPr>
        <p:spPr>
          <a:xfrm>
            <a:off x="5877659" y="3602001"/>
            <a:ext cx="399585" cy="851127"/>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49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903223"/>
            <a:ext cx="12192000" cy="7220197"/>
          </a:xfrm>
          <a:prstGeom prst="rect">
            <a:avLst/>
          </a:prstGeom>
        </p:spPr>
      </p:pic>
      <p:sp>
        <p:nvSpPr>
          <p:cNvPr id="4" name="TextBox 3"/>
          <p:cNvSpPr txBox="1"/>
          <p:nvPr/>
        </p:nvSpPr>
        <p:spPr>
          <a:xfrm>
            <a:off x="595429" y="674944"/>
            <a:ext cx="6244758" cy="923330"/>
          </a:xfrm>
          <a:prstGeom prst="rect">
            <a:avLst/>
          </a:prstGeom>
          <a:noFill/>
        </p:spPr>
        <p:txBody>
          <a:bodyPr wrap="square" rtlCol="0">
            <a:spAutoFit/>
          </a:bodyPr>
          <a:lstStyle/>
          <a:p>
            <a:endParaRPr lang="en-US" sz="5400" dirty="0">
              <a:latin typeface="Gotham Book"/>
            </a:endParaRPr>
          </a:p>
        </p:txBody>
      </p:sp>
      <p:sp>
        <p:nvSpPr>
          <p:cNvPr id="7" name="TextBox 6">
            <a:extLst>
              <a:ext uri="{FF2B5EF4-FFF2-40B4-BE49-F238E27FC236}">
                <a16:creationId xmlns:a16="http://schemas.microsoft.com/office/drawing/2014/main" id="{25351E8F-E681-B64A-8D09-5BD8BFF146AC}"/>
              </a:ext>
            </a:extLst>
          </p:cNvPr>
          <p:cNvSpPr txBox="1"/>
          <p:nvPr/>
        </p:nvSpPr>
        <p:spPr>
          <a:xfrm>
            <a:off x="595429" y="145261"/>
            <a:ext cx="10783905"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How do I set up the PIN?</a:t>
            </a:r>
          </a:p>
        </p:txBody>
      </p:sp>
      <p:pic>
        <p:nvPicPr>
          <p:cNvPr id="5" name="Picture 5" descr="Graphical user interface, text, application, email&#10;&#10;Description automatically generated">
            <a:extLst>
              <a:ext uri="{FF2B5EF4-FFF2-40B4-BE49-F238E27FC236}">
                <a16:creationId xmlns:a16="http://schemas.microsoft.com/office/drawing/2014/main" id="{0BBEC942-472D-7690-F3DD-94C0EF2F8A8F}"/>
              </a:ext>
            </a:extLst>
          </p:cNvPr>
          <p:cNvPicPr>
            <a:picLocks noChangeAspect="1"/>
          </p:cNvPicPr>
          <p:nvPr/>
        </p:nvPicPr>
        <p:blipFill>
          <a:blip r:embed="rId3"/>
          <a:stretch>
            <a:fillRect/>
          </a:stretch>
        </p:blipFill>
        <p:spPr>
          <a:xfrm>
            <a:off x="595429" y="1083296"/>
            <a:ext cx="8941029" cy="4348690"/>
          </a:xfrm>
          <a:prstGeom prst="rect">
            <a:avLst/>
          </a:prstGeom>
        </p:spPr>
      </p:pic>
      <p:sp>
        <p:nvSpPr>
          <p:cNvPr id="8" name="Arrow: Up 7">
            <a:extLst>
              <a:ext uri="{FF2B5EF4-FFF2-40B4-BE49-F238E27FC236}">
                <a16:creationId xmlns:a16="http://schemas.microsoft.com/office/drawing/2014/main" id="{9ACD5DFE-3CB1-E58C-5946-1453D558D33D}"/>
              </a:ext>
            </a:extLst>
          </p:cNvPr>
          <p:cNvSpPr/>
          <p:nvPr/>
        </p:nvSpPr>
        <p:spPr>
          <a:xfrm rot="16200000">
            <a:off x="1855797" y="3804146"/>
            <a:ext cx="268835" cy="1073027"/>
          </a:xfrm>
          <a:prstGeom prst="upArrow">
            <a:avLst>
              <a:gd name="adj1" fmla="val 44654"/>
              <a:gd name="adj2" fmla="val 50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80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874784"/>
            <a:ext cx="12192000" cy="7220197"/>
          </a:xfrm>
          <a:prstGeom prst="rect">
            <a:avLst/>
          </a:prstGeom>
        </p:spPr>
      </p:pic>
      <p:sp>
        <p:nvSpPr>
          <p:cNvPr id="7" name="TextBox 6">
            <a:extLst>
              <a:ext uri="{FF2B5EF4-FFF2-40B4-BE49-F238E27FC236}">
                <a16:creationId xmlns:a16="http://schemas.microsoft.com/office/drawing/2014/main" id="{25351E8F-E681-B64A-8D09-5BD8BFF146AC}"/>
              </a:ext>
            </a:extLst>
          </p:cNvPr>
          <p:cNvSpPr txBox="1"/>
          <p:nvPr/>
        </p:nvSpPr>
        <p:spPr>
          <a:xfrm>
            <a:off x="595429" y="145261"/>
            <a:ext cx="10783905" cy="861774"/>
          </a:xfrm>
          <a:prstGeom prst="rect">
            <a:avLst/>
          </a:prstGeom>
          <a:noFill/>
        </p:spPr>
        <p:txBody>
          <a:bodyPr wrap="square" rtlCol="0">
            <a:spAutoFit/>
          </a:bodyPr>
          <a:lstStyle/>
          <a:p>
            <a:r>
              <a:rPr lang="en-US" sz="5000" b="1" dirty="0">
                <a:solidFill>
                  <a:srgbClr val="C00000"/>
                </a:solidFill>
                <a:latin typeface="Calibri" panose="020F0502020204030204" pitchFamily="34" charset="0"/>
              </a:rPr>
              <a:t>How do I set up the PIN?</a:t>
            </a:r>
          </a:p>
        </p:txBody>
      </p:sp>
      <p:pic>
        <p:nvPicPr>
          <p:cNvPr id="10" name="Content Placeholder 6">
            <a:extLst>
              <a:ext uri="{FF2B5EF4-FFF2-40B4-BE49-F238E27FC236}">
                <a16:creationId xmlns:a16="http://schemas.microsoft.com/office/drawing/2014/main" id="{4D145595-6FC5-8A23-7684-A0EB378587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429" y="1449529"/>
            <a:ext cx="8596312" cy="4499208"/>
          </a:xfrm>
          <a:prstGeom prst="rect">
            <a:avLst/>
          </a:prstGeom>
        </p:spPr>
      </p:pic>
      <p:sp>
        <p:nvSpPr>
          <p:cNvPr id="11" name="Arrow: Left 10">
            <a:extLst>
              <a:ext uri="{FF2B5EF4-FFF2-40B4-BE49-F238E27FC236}">
                <a16:creationId xmlns:a16="http://schemas.microsoft.com/office/drawing/2014/main" id="{92316C17-89DD-6B5F-0764-68A21CF1813F}"/>
              </a:ext>
            </a:extLst>
          </p:cNvPr>
          <p:cNvSpPr/>
          <p:nvPr/>
        </p:nvSpPr>
        <p:spPr>
          <a:xfrm>
            <a:off x="4292161" y="3883447"/>
            <a:ext cx="1040126" cy="15429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439AB55-10D3-35A8-255F-2E054151CF71}"/>
              </a:ext>
            </a:extLst>
          </p:cNvPr>
          <p:cNvSpPr/>
          <p:nvPr/>
        </p:nvSpPr>
        <p:spPr>
          <a:xfrm>
            <a:off x="2770632" y="1924812"/>
            <a:ext cx="914400" cy="1737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03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3"/>
          <a:stretch>
            <a:fillRect/>
          </a:stretch>
        </p:blipFill>
        <p:spPr>
          <a:xfrm>
            <a:off x="-106878" y="-29690"/>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381398" y="936847"/>
            <a:ext cx="11703723" cy="861774"/>
          </a:xfrm>
          <a:prstGeom prst="rect">
            <a:avLst/>
          </a:prstGeom>
          <a:noFill/>
        </p:spPr>
        <p:txBody>
          <a:bodyPr wrap="square" lIns="91440" tIns="45720" rIns="91440" bIns="45720" rtlCol="0" anchor="t">
            <a:spAutoFit/>
          </a:bodyPr>
          <a:lstStyle/>
          <a:p>
            <a:r>
              <a:rPr lang="en-US" sz="5000" b="1" dirty="0">
                <a:solidFill>
                  <a:srgbClr val="C00000"/>
                </a:solidFill>
                <a:latin typeface="Calibri"/>
                <a:cs typeface="Calibri"/>
              </a:rPr>
              <a:t>Set Up Delegated Access!</a:t>
            </a:r>
          </a:p>
        </p:txBody>
      </p:sp>
      <p:sp>
        <p:nvSpPr>
          <p:cNvPr id="2" name="Content Placeholder 2">
            <a:extLst>
              <a:ext uri="{FF2B5EF4-FFF2-40B4-BE49-F238E27FC236}">
                <a16:creationId xmlns:a16="http://schemas.microsoft.com/office/drawing/2014/main" id="{41BE68D3-1A53-62F7-B406-8FD3A010ABD3}"/>
              </a:ext>
            </a:extLst>
          </p:cNvPr>
          <p:cNvSpPr txBox="1">
            <a:spLocks/>
          </p:cNvSpPr>
          <p:nvPr/>
        </p:nvSpPr>
        <p:spPr>
          <a:xfrm>
            <a:off x="381398" y="2080137"/>
            <a:ext cx="9461245" cy="48288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buFont typeface="Arial" panose="020B0604020202020204" pitchFamily="34" charset="0"/>
              <a:buChar char="•"/>
            </a:pPr>
            <a:r>
              <a:rPr lang="en-US" dirty="0">
                <a:solidFill>
                  <a:schemeClr val="tx2">
                    <a:lumMod val="75000"/>
                  </a:schemeClr>
                </a:solidFill>
                <a:latin typeface="Calibri" panose="020F0502020204030204" pitchFamily="34" charset="0"/>
                <a:cs typeface="Calibri" panose="020F0502020204030204" pitchFamily="34" charset="0"/>
              </a:rPr>
              <a:t>We know that students often rely on the support and counsel of the people they trust to help navigate campus finances. We want to be able to talk with whoever you've chosen to represent you. At the same time, we're committed to honoring privacy rules, like </a:t>
            </a:r>
            <a:r>
              <a:rPr lang="en-US" u="sng" dirty="0">
                <a:solidFill>
                  <a:schemeClr val="tx2">
                    <a:lumMod val="7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FERPA</a:t>
            </a:r>
            <a:r>
              <a:rPr lang="en-US" dirty="0">
                <a:solidFill>
                  <a:schemeClr val="tx2">
                    <a:lumMod val="75000"/>
                  </a:schemeClr>
                </a:solidFill>
                <a:latin typeface="Calibri" panose="020F0502020204030204" pitchFamily="34" charset="0"/>
                <a:cs typeface="Calibri" panose="020F0502020204030204" pitchFamily="34" charset="0"/>
              </a:rPr>
              <a:t>.</a:t>
            </a:r>
          </a:p>
          <a:p>
            <a:pPr marL="285750" indent="-285750" algn="l">
              <a:lnSpc>
                <a:spcPct val="120000"/>
              </a:lnSpc>
              <a:buFont typeface="Arial" panose="020B0604020202020204" pitchFamily="34" charset="0"/>
              <a:buChar char="•"/>
            </a:pPr>
            <a:r>
              <a:rPr lang="en-US" b="1" dirty="0">
                <a:solidFill>
                  <a:schemeClr val="tx2">
                    <a:lumMod val="75000"/>
                  </a:schemeClr>
                </a:solidFill>
                <a:latin typeface="Calibri" panose="020F0502020204030204" pitchFamily="34" charset="0"/>
                <a:cs typeface="Calibri" panose="020F0502020204030204" pitchFamily="34" charset="0"/>
              </a:rPr>
              <a:t>Students, we need your permission to talk with </a:t>
            </a:r>
            <a:r>
              <a:rPr lang="en-US" b="1" i="1" dirty="0">
                <a:solidFill>
                  <a:schemeClr val="tx2">
                    <a:lumMod val="75000"/>
                  </a:schemeClr>
                </a:solidFill>
                <a:latin typeface="Calibri" panose="020F0502020204030204" pitchFamily="34" charset="0"/>
                <a:cs typeface="Calibri" panose="020F0502020204030204" pitchFamily="34" charset="0"/>
              </a:rPr>
              <a:t>anyone </a:t>
            </a:r>
            <a:r>
              <a:rPr lang="en-US" b="1" dirty="0">
                <a:solidFill>
                  <a:schemeClr val="tx2">
                    <a:lumMod val="75000"/>
                  </a:schemeClr>
                </a:solidFill>
                <a:latin typeface="Calibri" panose="020F0502020204030204" pitchFamily="34" charset="0"/>
                <a:cs typeface="Calibri" panose="020F0502020204030204" pitchFamily="34" charset="0"/>
              </a:rPr>
              <a:t>other than you about your University of Louisville account</a:t>
            </a:r>
            <a:r>
              <a:rPr lang="en-US" dirty="0">
                <a:solidFill>
                  <a:schemeClr val="tx2">
                    <a:lumMod val="75000"/>
                  </a:schemeClr>
                </a:solidFill>
                <a:latin typeface="Calibri" panose="020F0502020204030204" pitchFamily="34" charset="0"/>
                <a:cs typeface="Calibri" panose="020F0502020204030204" pitchFamily="34" charset="0"/>
              </a:rPr>
              <a:t>. UofL makes it easy for you to grant and maintain this permission through delegated access.</a:t>
            </a:r>
          </a:p>
          <a:p>
            <a:pPr marL="285750" indent="-285750" algn="l">
              <a:buFont typeface="Arial" panose="020B0604020202020204" pitchFamily="34" charset="0"/>
              <a:buChar char="•"/>
            </a:pPr>
            <a:r>
              <a:rPr lang="en-US" dirty="0">
                <a:solidFill>
                  <a:schemeClr val="tx2">
                    <a:lumMod val="75000"/>
                  </a:schemeClr>
                </a:solidFill>
                <a:latin typeface="Calibri" panose="020F0502020204030204" pitchFamily="34" charset="0"/>
                <a:cs typeface="Calibri" panose="020F0502020204030204" pitchFamily="34" charset="0"/>
              </a:rPr>
              <a:t>Add a delegate, or make changes, through </a:t>
            </a:r>
            <a:r>
              <a:rPr lang="en-US" dirty="0" err="1">
                <a:solidFill>
                  <a:schemeClr val="tx2">
                    <a:lumMod val="75000"/>
                  </a:schemeClr>
                </a:solidFill>
                <a:latin typeface="Calibri" panose="020F0502020204030204" pitchFamily="34" charset="0"/>
                <a:cs typeface="Calibri" panose="020F0502020204030204" pitchFamily="34" charset="0"/>
              </a:rPr>
              <a:t>Ulink</a:t>
            </a:r>
            <a:r>
              <a:rPr lang="en-US" dirty="0">
                <a:solidFill>
                  <a:schemeClr val="tx2">
                    <a:lumMod val="75000"/>
                  </a:schemeClr>
                </a:solidFill>
                <a:latin typeface="Calibri" panose="020F0502020204030204" pitchFamily="34" charset="0"/>
                <a:cs typeface="Calibri" panose="020F0502020204030204" pitchFamily="34" charset="0"/>
              </a:rPr>
              <a:t>.</a:t>
            </a:r>
          </a:p>
          <a:p>
            <a:pPr algn="l"/>
            <a:endParaRPr lang="en-US" sz="1400" dirty="0">
              <a:solidFill>
                <a:schemeClr val="tx2">
                  <a:lumMod val="75000"/>
                </a:schemeClr>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5862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608464"/>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223750" y="47489"/>
            <a:ext cx="11553927" cy="861774"/>
          </a:xfrm>
          <a:prstGeom prst="rect">
            <a:avLst/>
          </a:prstGeom>
          <a:noFill/>
        </p:spPr>
        <p:txBody>
          <a:bodyPr wrap="square" lIns="91440" tIns="45720" rIns="91440" bIns="45720" rtlCol="0" anchor="t">
            <a:spAutoFit/>
          </a:bodyPr>
          <a:lstStyle/>
          <a:p>
            <a:r>
              <a:rPr lang="en-US" sz="5000" b="1" dirty="0">
                <a:solidFill>
                  <a:srgbClr val="C00000"/>
                </a:solidFill>
                <a:latin typeface="Calibri"/>
                <a:cs typeface="Calibri"/>
              </a:rPr>
              <a:t>Set Up Delegated Access!</a:t>
            </a:r>
          </a:p>
        </p:txBody>
      </p:sp>
      <p:pic>
        <p:nvPicPr>
          <p:cNvPr id="2" name="Picture 3" descr="Logo, company name&#10;&#10;Description automatically generated">
            <a:extLst>
              <a:ext uri="{FF2B5EF4-FFF2-40B4-BE49-F238E27FC236}">
                <a16:creationId xmlns:a16="http://schemas.microsoft.com/office/drawing/2014/main" id="{8B5E2C9E-C1D5-AB99-1BA8-C7857951ED57}"/>
              </a:ext>
            </a:extLst>
          </p:cNvPr>
          <p:cNvPicPr>
            <a:picLocks noChangeAspect="1"/>
          </p:cNvPicPr>
          <p:nvPr/>
        </p:nvPicPr>
        <p:blipFill>
          <a:blip r:embed="rId3"/>
          <a:stretch>
            <a:fillRect/>
          </a:stretch>
        </p:blipFill>
        <p:spPr>
          <a:xfrm>
            <a:off x="240875" y="1081980"/>
            <a:ext cx="9408113" cy="4866757"/>
          </a:xfrm>
          <a:prstGeom prst="rect">
            <a:avLst/>
          </a:prstGeom>
        </p:spPr>
      </p:pic>
      <p:sp>
        <p:nvSpPr>
          <p:cNvPr id="5" name="Arrow: Up 4">
            <a:extLst>
              <a:ext uri="{FF2B5EF4-FFF2-40B4-BE49-F238E27FC236}">
                <a16:creationId xmlns:a16="http://schemas.microsoft.com/office/drawing/2014/main" id="{98652FEF-A92B-B973-05F4-883DA8096FBF}"/>
              </a:ext>
            </a:extLst>
          </p:cNvPr>
          <p:cNvSpPr/>
          <p:nvPr/>
        </p:nvSpPr>
        <p:spPr>
          <a:xfrm>
            <a:off x="5629076" y="4202074"/>
            <a:ext cx="371638" cy="1208657"/>
          </a:xfrm>
          <a:prstGeom prst="upArrow">
            <a:avLst>
              <a:gd name="adj1" fmla="val 50000"/>
              <a:gd name="adj2" fmla="val 5589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23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3D855-C61A-6D43-96F2-8F5129C6CE68}"/>
              </a:ext>
            </a:extLst>
          </p:cNvPr>
          <p:cNvPicPr>
            <a:picLocks noChangeAspect="1"/>
          </p:cNvPicPr>
          <p:nvPr/>
        </p:nvPicPr>
        <p:blipFill>
          <a:blip r:embed="rId2"/>
          <a:stretch>
            <a:fillRect/>
          </a:stretch>
        </p:blipFill>
        <p:spPr>
          <a:xfrm>
            <a:off x="0" y="-809632"/>
            <a:ext cx="12192000" cy="7220197"/>
          </a:xfrm>
          <a:prstGeom prst="rect">
            <a:avLst/>
          </a:prstGeom>
        </p:spPr>
      </p:pic>
      <p:sp>
        <p:nvSpPr>
          <p:cNvPr id="6" name="TextBox 5">
            <a:extLst>
              <a:ext uri="{FF2B5EF4-FFF2-40B4-BE49-F238E27FC236}">
                <a16:creationId xmlns:a16="http://schemas.microsoft.com/office/drawing/2014/main" id="{25351E8F-E681-B64A-8D09-5BD8BFF146AC}"/>
              </a:ext>
            </a:extLst>
          </p:cNvPr>
          <p:cNvSpPr txBox="1"/>
          <p:nvPr/>
        </p:nvSpPr>
        <p:spPr>
          <a:xfrm>
            <a:off x="240875" y="0"/>
            <a:ext cx="11553927" cy="861774"/>
          </a:xfrm>
          <a:prstGeom prst="rect">
            <a:avLst/>
          </a:prstGeom>
          <a:noFill/>
        </p:spPr>
        <p:txBody>
          <a:bodyPr wrap="square" lIns="91440" tIns="45720" rIns="91440" bIns="45720" rtlCol="0" anchor="t">
            <a:spAutoFit/>
          </a:bodyPr>
          <a:lstStyle/>
          <a:p>
            <a:r>
              <a:rPr lang="en-US" sz="5000" b="1" dirty="0">
                <a:solidFill>
                  <a:srgbClr val="C00000"/>
                </a:solidFill>
                <a:latin typeface="Calibri"/>
                <a:cs typeface="Calibri"/>
              </a:rPr>
              <a:t>Set Up Delegated Access!</a:t>
            </a:r>
          </a:p>
        </p:txBody>
      </p:sp>
      <p:pic>
        <p:nvPicPr>
          <p:cNvPr id="4" name="Picture 4" descr="Graphical user interface, text, application, email&#10;&#10;Description automatically generated">
            <a:extLst>
              <a:ext uri="{FF2B5EF4-FFF2-40B4-BE49-F238E27FC236}">
                <a16:creationId xmlns:a16="http://schemas.microsoft.com/office/drawing/2014/main" id="{0B4FC0BD-9888-2953-7C8E-3C7EF57A6555}"/>
              </a:ext>
            </a:extLst>
          </p:cNvPr>
          <p:cNvPicPr>
            <a:picLocks noChangeAspect="1"/>
          </p:cNvPicPr>
          <p:nvPr/>
        </p:nvPicPr>
        <p:blipFill>
          <a:blip r:embed="rId3"/>
          <a:stretch>
            <a:fillRect/>
          </a:stretch>
        </p:blipFill>
        <p:spPr>
          <a:xfrm>
            <a:off x="240875" y="1317428"/>
            <a:ext cx="9749067" cy="4827961"/>
          </a:xfrm>
          <a:prstGeom prst="rect">
            <a:avLst/>
          </a:prstGeom>
        </p:spPr>
      </p:pic>
      <p:sp>
        <p:nvSpPr>
          <p:cNvPr id="7" name="Arrow: Left 6">
            <a:extLst>
              <a:ext uri="{FF2B5EF4-FFF2-40B4-BE49-F238E27FC236}">
                <a16:creationId xmlns:a16="http://schemas.microsoft.com/office/drawing/2014/main" id="{7F24B427-AE13-F4BC-F8A4-8D6DF8508573}"/>
              </a:ext>
            </a:extLst>
          </p:cNvPr>
          <p:cNvSpPr/>
          <p:nvPr/>
        </p:nvSpPr>
        <p:spPr>
          <a:xfrm>
            <a:off x="1592020" y="5729555"/>
            <a:ext cx="878889" cy="22648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281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30872</TotalTime>
  <Words>1099</Words>
  <Application>Microsoft Office PowerPoint</Application>
  <PresentationFormat>Widescreen</PresentationFormat>
  <Paragraphs>135</Paragraphs>
  <Slides>33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Georgia</vt:lpstr>
      <vt:lpstr>Gotham Book</vt:lpstr>
      <vt:lpstr>proxima-nova-condensed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admcomm</dc:creator>
  <cp:lastModifiedBy>Meadows, Cari</cp:lastModifiedBy>
  <cp:revision>191</cp:revision>
  <dcterms:created xsi:type="dcterms:W3CDTF">2019-04-19T18:23:30Z</dcterms:created>
  <dcterms:modified xsi:type="dcterms:W3CDTF">2024-07-18T15:00:33Z</dcterms:modified>
</cp:coreProperties>
</file>