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66" r:id="rId4"/>
    <p:sldId id="257" r:id="rId5"/>
    <p:sldId id="262" r:id="rId6"/>
    <p:sldId id="259" r:id="rId7"/>
    <p:sldId id="260" r:id="rId8"/>
    <p:sldId id="261" r:id="rId9"/>
    <p:sldId id="267" r:id="rId10"/>
    <p:sldId id="268"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C347645-FB70-45D7-9E27-9293386A33BB}" type="datetimeFigureOut">
              <a:rPr lang="en-US" smtClean="0"/>
              <a:t>2/16/2017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3BC6BBEF-1C55-423C-90D1-C3815E6D1C36}" type="slidenum">
              <a:rPr lang="en-US" smtClean="0"/>
              <a:t>‹#›</a:t>
            </a:fld>
            <a:endParaRPr lang="en-US" dirty="0"/>
          </a:p>
        </p:txBody>
      </p:sp>
    </p:spTree>
    <p:extLst>
      <p:ext uri="{BB962C8B-B14F-4D97-AF65-F5344CB8AC3E}">
        <p14:creationId xmlns:p14="http://schemas.microsoft.com/office/powerpoint/2010/main" val="90755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347645-FB70-45D7-9E27-9293386A33BB}" type="datetimeFigureOut">
              <a:rPr lang="en-US" smtClean="0"/>
              <a:t>2/16/2017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C6BBEF-1C55-423C-90D1-C3815E6D1C36}" type="slidenum">
              <a:rPr lang="en-US" smtClean="0"/>
              <a:t>‹#›</a:t>
            </a:fld>
            <a:endParaRPr lang="en-US" dirty="0"/>
          </a:p>
        </p:txBody>
      </p:sp>
    </p:spTree>
    <p:extLst>
      <p:ext uri="{BB962C8B-B14F-4D97-AF65-F5344CB8AC3E}">
        <p14:creationId xmlns:p14="http://schemas.microsoft.com/office/powerpoint/2010/main" val="2281528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347645-FB70-45D7-9E27-9293386A33BB}" type="datetimeFigureOut">
              <a:rPr lang="en-US" smtClean="0"/>
              <a:t>2/16/2017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C6BBEF-1C55-423C-90D1-C3815E6D1C36}" type="slidenum">
              <a:rPr lang="en-US" smtClean="0"/>
              <a:t>‹#›</a:t>
            </a:fld>
            <a:endParaRPr lang="en-US" dirty="0"/>
          </a:p>
        </p:txBody>
      </p:sp>
    </p:spTree>
    <p:extLst>
      <p:ext uri="{BB962C8B-B14F-4D97-AF65-F5344CB8AC3E}">
        <p14:creationId xmlns:p14="http://schemas.microsoft.com/office/powerpoint/2010/main" val="623342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347645-FB70-45D7-9E27-9293386A33BB}" type="datetimeFigureOut">
              <a:rPr lang="en-US" smtClean="0"/>
              <a:t>2/16/2017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C6BBEF-1C55-423C-90D1-C3815E6D1C36}" type="slidenum">
              <a:rPr lang="en-US" smtClean="0"/>
              <a:t>‹#›</a:t>
            </a:fld>
            <a:endParaRPr lang="en-US" dirty="0"/>
          </a:p>
        </p:txBody>
      </p:sp>
    </p:spTree>
    <p:extLst>
      <p:ext uri="{BB962C8B-B14F-4D97-AF65-F5344CB8AC3E}">
        <p14:creationId xmlns:p14="http://schemas.microsoft.com/office/powerpoint/2010/main" val="1199154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EC347645-FB70-45D7-9E27-9293386A33BB}" type="datetimeFigureOut">
              <a:rPr lang="en-US" smtClean="0"/>
              <a:t>2/16/2017</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3BC6BBEF-1C55-423C-90D1-C3815E6D1C36}" type="slidenum">
              <a:rPr lang="en-US" smtClean="0"/>
              <a:t>‹#›</a:t>
            </a:fld>
            <a:endParaRPr lang="en-US" dirty="0"/>
          </a:p>
        </p:txBody>
      </p:sp>
    </p:spTree>
    <p:extLst>
      <p:ext uri="{BB962C8B-B14F-4D97-AF65-F5344CB8AC3E}">
        <p14:creationId xmlns:p14="http://schemas.microsoft.com/office/powerpoint/2010/main" val="480803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C347645-FB70-45D7-9E27-9293386A33BB}" type="datetimeFigureOut">
              <a:rPr lang="en-US" smtClean="0"/>
              <a:t>2/16/2017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BC6BBEF-1C55-423C-90D1-C3815E6D1C36}" type="slidenum">
              <a:rPr lang="en-US" smtClean="0"/>
              <a:t>‹#›</a:t>
            </a:fld>
            <a:endParaRPr lang="en-US" dirty="0"/>
          </a:p>
        </p:txBody>
      </p:sp>
    </p:spTree>
    <p:extLst>
      <p:ext uri="{BB962C8B-B14F-4D97-AF65-F5344CB8AC3E}">
        <p14:creationId xmlns:p14="http://schemas.microsoft.com/office/powerpoint/2010/main" val="457885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C347645-FB70-45D7-9E27-9293386A33BB}" type="datetimeFigureOut">
              <a:rPr lang="en-US" smtClean="0"/>
              <a:t>2/16/2017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BC6BBEF-1C55-423C-90D1-C3815E6D1C36}" type="slidenum">
              <a:rPr lang="en-US" smtClean="0"/>
              <a:t>‹#›</a:t>
            </a:fld>
            <a:endParaRPr lang="en-US" dirty="0"/>
          </a:p>
        </p:txBody>
      </p:sp>
    </p:spTree>
    <p:extLst>
      <p:ext uri="{BB962C8B-B14F-4D97-AF65-F5344CB8AC3E}">
        <p14:creationId xmlns:p14="http://schemas.microsoft.com/office/powerpoint/2010/main" val="3010783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C347645-FB70-45D7-9E27-9293386A33BB}" type="datetimeFigureOut">
              <a:rPr lang="en-US" smtClean="0"/>
              <a:t>2/16/2017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BC6BBEF-1C55-423C-90D1-C3815E6D1C36}" type="slidenum">
              <a:rPr lang="en-US" smtClean="0"/>
              <a:t>‹#›</a:t>
            </a:fld>
            <a:endParaRPr lang="en-US" dirty="0"/>
          </a:p>
        </p:txBody>
      </p:sp>
    </p:spTree>
    <p:extLst>
      <p:ext uri="{BB962C8B-B14F-4D97-AF65-F5344CB8AC3E}">
        <p14:creationId xmlns:p14="http://schemas.microsoft.com/office/powerpoint/2010/main" val="1148133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347645-FB70-45D7-9E27-9293386A33BB}" type="datetimeFigureOut">
              <a:rPr lang="en-US" smtClean="0"/>
              <a:t>2/16/2017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BC6BBEF-1C55-423C-90D1-C3815E6D1C36}" type="slidenum">
              <a:rPr lang="en-US" smtClean="0"/>
              <a:t>‹#›</a:t>
            </a:fld>
            <a:endParaRPr lang="en-US" dirty="0"/>
          </a:p>
        </p:txBody>
      </p:sp>
    </p:spTree>
    <p:extLst>
      <p:ext uri="{BB962C8B-B14F-4D97-AF65-F5344CB8AC3E}">
        <p14:creationId xmlns:p14="http://schemas.microsoft.com/office/powerpoint/2010/main" val="398958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347645-FB70-45D7-9E27-9293386A33BB}" type="datetimeFigureOut">
              <a:rPr lang="en-US" smtClean="0"/>
              <a:t>2/16/2017</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3BC6BBEF-1C55-423C-90D1-C3815E6D1C36}" type="slidenum">
              <a:rPr lang="en-US" smtClean="0"/>
              <a:t>‹#›</a:t>
            </a:fld>
            <a:endParaRPr lang="en-US" dirty="0"/>
          </a:p>
        </p:txBody>
      </p:sp>
    </p:spTree>
    <p:extLst>
      <p:ext uri="{BB962C8B-B14F-4D97-AF65-F5344CB8AC3E}">
        <p14:creationId xmlns:p14="http://schemas.microsoft.com/office/powerpoint/2010/main" val="2955537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347645-FB70-45D7-9E27-9293386A33BB}" type="datetimeFigureOut">
              <a:rPr lang="en-US" smtClean="0"/>
              <a:t>2/16/2017</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3BC6BBEF-1C55-423C-90D1-C3815E6D1C36}" type="slidenum">
              <a:rPr lang="en-US" smtClean="0"/>
              <a:t>‹#›</a:t>
            </a:fld>
            <a:endParaRPr lang="en-US" dirty="0"/>
          </a:p>
        </p:txBody>
      </p:sp>
    </p:spTree>
    <p:extLst>
      <p:ext uri="{BB962C8B-B14F-4D97-AF65-F5344CB8AC3E}">
        <p14:creationId xmlns:p14="http://schemas.microsoft.com/office/powerpoint/2010/main" val="615971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EC347645-FB70-45D7-9E27-9293386A33BB}" type="datetimeFigureOut">
              <a:rPr lang="en-US" smtClean="0"/>
              <a:t>2/16/2017</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3BC6BBEF-1C55-423C-90D1-C3815E6D1C36}" type="slidenum">
              <a:rPr lang="en-US" smtClean="0"/>
              <a:t>‹#›</a:t>
            </a:fld>
            <a:endParaRPr lang="en-US" dirty="0"/>
          </a:p>
        </p:txBody>
      </p:sp>
    </p:spTree>
    <p:extLst>
      <p:ext uri="{BB962C8B-B14F-4D97-AF65-F5344CB8AC3E}">
        <p14:creationId xmlns:p14="http://schemas.microsoft.com/office/powerpoint/2010/main" val="8192060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mailto:transdis@Louisville.edu"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mailto:transdis@louisville.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jp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hyperlink" Target="http://louisville.edu/braden/research/transdisciplinary-social-justice-research-consortium-cfp"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5459" y="1432223"/>
            <a:ext cx="10457645" cy="3035808"/>
          </a:xfrm>
        </p:spPr>
        <p:txBody>
          <a:bodyPr>
            <a:normAutofit/>
          </a:bodyPr>
          <a:lstStyle/>
          <a:p>
            <a:pPr algn="ctr"/>
            <a:r>
              <a:rPr lang="en-US" dirty="0" smtClean="0"/>
              <a:t>Student Fellowships FAQ</a:t>
            </a:r>
            <a:endParaRPr lang="en-US" dirty="0"/>
          </a:p>
        </p:txBody>
      </p:sp>
      <p:sp>
        <p:nvSpPr>
          <p:cNvPr id="3" name="Subtitle 2"/>
          <p:cNvSpPr>
            <a:spLocks noGrp="1"/>
          </p:cNvSpPr>
          <p:nvPr>
            <p:ph type="subTitle" idx="1"/>
          </p:nvPr>
        </p:nvSpPr>
        <p:spPr>
          <a:xfrm>
            <a:off x="1463040" y="492976"/>
            <a:ext cx="9144000" cy="1655762"/>
          </a:xfrm>
        </p:spPr>
        <p:txBody>
          <a:bodyPr/>
          <a:lstStyle/>
          <a:p>
            <a:r>
              <a:rPr lang="en-US" dirty="0" smtClean="0"/>
              <a:t>Cooperative Consortium for Transdisciplinary Social Justice Research </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7792" y="5021018"/>
            <a:ext cx="1699797" cy="1699797"/>
          </a:xfrm>
          <a:prstGeom prst="rect">
            <a:avLst/>
          </a:prstGeom>
        </p:spPr>
      </p:pic>
    </p:spTree>
    <p:extLst>
      <p:ext uri="{BB962C8B-B14F-4D97-AF65-F5344CB8AC3E}">
        <p14:creationId xmlns:p14="http://schemas.microsoft.com/office/powerpoint/2010/main" val="424641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162660"/>
            <a:ext cx="10058400" cy="1609344"/>
          </a:xfrm>
        </p:spPr>
        <p:txBody>
          <a:bodyPr/>
          <a:lstStyle/>
          <a:p>
            <a:r>
              <a:rPr lang="en-US" dirty="0" smtClean="0"/>
              <a:t> FAQs cont. </a:t>
            </a:r>
            <a:endParaRPr lang="en-US" dirty="0"/>
          </a:p>
        </p:txBody>
      </p:sp>
      <p:sp>
        <p:nvSpPr>
          <p:cNvPr id="3" name="Content Placeholder 2"/>
          <p:cNvSpPr>
            <a:spLocks noGrp="1"/>
          </p:cNvSpPr>
          <p:nvPr>
            <p:ph idx="1"/>
          </p:nvPr>
        </p:nvSpPr>
        <p:spPr>
          <a:xfrm>
            <a:off x="1069848" y="1788929"/>
            <a:ext cx="10379470" cy="4679485"/>
          </a:xfrm>
        </p:spPr>
        <p:txBody>
          <a:bodyPr>
            <a:normAutofit lnSpcReduction="10000"/>
          </a:bodyPr>
          <a:lstStyle/>
          <a:p>
            <a:r>
              <a:rPr lang="en-US" dirty="0" smtClean="0"/>
              <a:t>I’m </a:t>
            </a:r>
            <a:r>
              <a:rPr lang="en-US" dirty="0" smtClean="0"/>
              <a:t>already working with a faculty member on one of the Consortium’s research teams. What does this mean for me? </a:t>
            </a:r>
          </a:p>
          <a:p>
            <a:pPr lvl="1"/>
            <a:r>
              <a:rPr lang="en-US" dirty="0" smtClean="0">
                <a:solidFill>
                  <a:srgbClr val="FF0000"/>
                </a:solidFill>
              </a:rPr>
              <a:t>If the faculty member submits a proposal and receives funding support, a stipend for you may be part of what they request. Or if not, you may request assignment on that team when you complete the appropriate Consortium student application. </a:t>
            </a:r>
          </a:p>
          <a:p>
            <a:pPr lvl="0">
              <a:buClr>
                <a:srgbClr val="D34817">
                  <a:lumMod val="75000"/>
                </a:srgbClr>
              </a:buClr>
            </a:pPr>
            <a:r>
              <a:rPr lang="en-US" dirty="0" smtClean="0">
                <a:solidFill>
                  <a:prstClr val="black"/>
                </a:solidFill>
              </a:rPr>
              <a:t>How should my application be submitted? </a:t>
            </a:r>
            <a:endParaRPr lang="en-US" dirty="0">
              <a:solidFill>
                <a:prstClr val="black"/>
              </a:solidFill>
            </a:endParaRPr>
          </a:p>
          <a:p>
            <a:pPr lvl="1">
              <a:buClr>
                <a:srgbClr val="D34817">
                  <a:lumMod val="75000"/>
                </a:srgbClr>
              </a:buClr>
            </a:pPr>
            <a:r>
              <a:rPr lang="en-US" dirty="0" smtClean="0">
                <a:solidFill>
                  <a:srgbClr val="FF0000"/>
                </a:solidFill>
              </a:rPr>
              <a:t>Applications can be submitted in-person/mailed to the Anne Braden Institute or emailed to </a:t>
            </a:r>
            <a:r>
              <a:rPr lang="en-US" dirty="0" smtClean="0">
                <a:hlinkClick r:id="rId2"/>
              </a:rPr>
              <a:t>transdis@Louisville.edu</a:t>
            </a:r>
            <a:r>
              <a:rPr lang="en-US" dirty="0" smtClean="0"/>
              <a:t>. </a:t>
            </a:r>
            <a:r>
              <a:rPr lang="en-US" dirty="0" smtClean="0">
                <a:solidFill>
                  <a:srgbClr val="FF0000"/>
                </a:solidFill>
              </a:rPr>
              <a:t>Letters can be addressed to CCTSJR Review Committee. </a:t>
            </a:r>
          </a:p>
          <a:p>
            <a:pPr lvl="1">
              <a:buClr>
                <a:srgbClr val="D34817">
                  <a:lumMod val="75000"/>
                </a:srgbClr>
              </a:buClr>
            </a:pPr>
            <a:r>
              <a:rPr lang="en-US" dirty="0" smtClean="0">
                <a:solidFill>
                  <a:srgbClr val="FF0000"/>
                </a:solidFill>
              </a:rPr>
              <a:t>Applications submitted in-person/mailed in should have the student’s name on each page and arrive by 5:00pm on the deadline date. </a:t>
            </a:r>
          </a:p>
          <a:p>
            <a:pPr lvl="1">
              <a:buClr>
                <a:srgbClr val="D34817">
                  <a:lumMod val="75000"/>
                </a:srgbClr>
              </a:buClr>
            </a:pPr>
            <a:r>
              <a:rPr lang="en-US" dirty="0" smtClean="0">
                <a:solidFill>
                  <a:srgbClr val="FF0000"/>
                </a:solidFill>
              </a:rPr>
              <a:t>Emailed Applications should include the student’s name and the position they are applying for. Please attach the complete application to the email as a single document. </a:t>
            </a:r>
          </a:p>
          <a:p>
            <a:r>
              <a:rPr lang="en-US" dirty="0" smtClean="0"/>
              <a:t>Will my application still be considered if my recommendation letters and/or transcripts are submitted shortly after the submission deadline? </a:t>
            </a:r>
          </a:p>
          <a:p>
            <a:pPr lvl="1"/>
            <a:r>
              <a:rPr lang="en-US" dirty="0" smtClean="0">
                <a:solidFill>
                  <a:srgbClr val="FF0000"/>
                </a:solidFill>
              </a:rPr>
              <a:t>Complete </a:t>
            </a:r>
            <a:r>
              <a:rPr lang="en-US" dirty="0" smtClean="0">
                <a:solidFill>
                  <a:srgbClr val="FF0000"/>
                </a:solidFill>
              </a:rPr>
              <a:t>applications, including transcripts and recommendation letters must be submitted by the deadline for the application to be considered. </a:t>
            </a:r>
            <a:endParaRPr lang="en-US" dirty="0">
              <a:solidFill>
                <a:srgbClr val="FF0000"/>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75734" y="145735"/>
            <a:ext cx="1281303" cy="1626269"/>
          </a:xfrm>
          <a:prstGeom prst="rect">
            <a:avLst/>
          </a:prstGeom>
        </p:spPr>
      </p:pic>
    </p:spTree>
    <p:extLst>
      <p:ext uri="{BB962C8B-B14F-4D97-AF65-F5344CB8AC3E}">
        <p14:creationId xmlns:p14="http://schemas.microsoft.com/office/powerpoint/2010/main" val="1752140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For more Information</a:t>
            </a:r>
            <a:endParaRPr lang="en-US" dirty="0"/>
          </a:p>
        </p:txBody>
      </p:sp>
      <p:sp>
        <p:nvSpPr>
          <p:cNvPr id="8" name="Content Placeholder 7"/>
          <p:cNvSpPr>
            <a:spLocks noGrp="1"/>
          </p:cNvSpPr>
          <p:nvPr>
            <p:ph idx="1"/>
          </p:nvPr>
        </p:nvSpPr>
        <p:spPr/>
        <p:txBody>
          <a:bodyPr/>
          <a:lstStyle/>
          <a:p>
            <a:r>
              <a:rPr lang="en-US" sz="2800" dirty="0" smtClean="0"/>
              <a:t>Email: </a:t>
            </a:r>
            <a:r>
              <a:rPr lang="en-US" sz="2800" dirty="0" smtClean="0">
                <a:hlinkClick r:id="rId2"/>
              </a:rPr>
              <a:t>transdis@louisville.edu</a:t>
            </a:r>
            <a:r>
              <a:rPr lang="en-US" sz="2800" dirty="0" smtClean="0"/>
              <a:t> </a:t>
            </a:r>
          </a:p>
          <a:p>
            <a:r>
              <a:rPr lang="en-US" sz="2800" dirty="0" smtClean="0"/>
              <a:t>Office(s): </a:t>
            </a:r>
          </a:p>
          <a:p>
            <a:pPr lvl="1"/>
            <a:r>
              <a:rPr lang="en-US" sz="2800" dirty="0" smtClean="0"/>
              <a:t>Anne </a:t>
            </a:r>
            <a:r>
              <a:rPr lang="en-US" sz="2800" dirty="0"/>
              <a:t>Braden </a:t>
            </a:r>
            <a:r>
              <a:rPr lang="en-US" sz="2800" dirty="0" smtClean="0"/>
              <a:t>Institute, Ekstrom </a:t>
            </a:r>
            <a:r>
              <a:rPr lang="en-US" sz="2800" dirty="0"/>
              <a:t>Library Room 258, University of </a:t>
            </a:r>
            <a:r>
              <a:rPr lang="en-US" sz="2800" dirty="0" smtClean="0"/>
              <a:t>Louisville, Louisville</a:t>
            </a:r>
            <a:r>
              <a:rPr lang="en-US" sz="2800" dirty="0"/>
              <a:t>, KY 40292. </a:t>
            </a:r>
            <a:endParaRPr lang="en-US" sz="2800" dirty="0" smtClean="0"/>
          </a:p>
          <a:p>
            <a:pPr lvl="1"/>
            <a:r>
              <a:rPr lang="en-US" sz="2800" dirty="0" smtClean="0"/>
              <a:t>Muhammad Ali Institute, Ekstrom Library Room 280, </a:t>
            </a:r>
            <a:r>
              <a:rPr lang="en-US" sz="2800" dirty="0"/>
              <a:t>University of Louisville, Louisville, KY 40292. </a:t>
            </a:r>
            <a:endParaRPr lang="en-US" sz="2800" dirty="0" smtClean="0"/>
          </a:p>
          <a:p>
            <a:pPr marL="274320" lvl="1" indent="0">
              <a:buNone/>
            </a:pPr>
            <a:endParaRPr lang="en-US" sz="2800" dirty="0"/>
          </a:p>
          <a:p>
            <a:pPr lvl="1"/>
            <a:r>
              <a:rPr lang="en-US" sz="2800" dirty="0" smtClean="0"/>
              <a:t>Permanent </a:t>
            </a:r>
            <a:r>
              <a:rPr lang="en-US" sz="2800" dirty="0" smtClean="0"/>
              <a:t>Office </a:t>
            </a:r>
            <a:r>
              <a:rPr lang="en-US" sz="2800" dirty="0" smtClean="0"/>
              <a:t>location COMING SOON! </a:t>
            </a:r>
            <a:endParaRPr lang="en-US" sz="2800" dirty="0"/>
          </a:p>
          <a:p>
            <a:pPr lvl="1"/>
            <a:endParaRPr lang="en-US" dirty="0" smtClean="0"/>
          </a:p>
          <a:p>
            <a:endParaRPr lang="en-US"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40214" y="295142"/>
            <a:ext cx="2081010" cy="2081010"/>
          </a:xfrm>
          <a:prstGeom prst="rect">
            <a:avLst/>
          </a:prstGeom>
        </p:spPr>
      </p:pic>
    </p:spTree>
    <p:extLst>
      <p:ext uri="{BB962C8B-B14F-4D97-AF65-F5344CB8AC3E}">
        <p14:creationId xmlns:p14="http://schemas.microsoft.com/office/powerpoint/2010/main" val="3395862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Cooperative Consortium for Transdisciplinary Social Justice Research </a:t>
            </a:r>
          </a:p>
        </p:txBody>
      </p:sp>
      <p:sp>
        <p:nvSpPr>
          <p:cNvPr id="3" name="Content Placeholder 2"/>
          <p:cNvSpPr>
            <a:spLocks noGrp="1"/>
          </p:cNvSpPr>
          <p:nvPr>
            <p:ph idx="1"/>
          </p:nvPr>
        </p:nvSpPr>
        <p:spPr/>
        <p:txBody>
          <a:bodyPr>
            <a:normAutofit/>
          </a:bodyPr>
          <a:lstStyle/>
          <a:p>
            <a:r>
              <a:rPr lang="en-US" dirty="0" smtClean="0"/>
              <a:t>Dedicated </a:t>
            </a:r>
            <a:r>
              <a:rPr lang="en-US" dirty="0"/>
              <a:t>to understanding and finding new, innovative solutions to complex, intransigent social justice problems with a special emphasis on structural </a:t>
            </a:r>
            <a:r>
              <a:rPr lang="en-US" dirty="0" smtClean="0"/>
              <a:t>inequality  </a:t>
            </a:r>
          </a:p>
          <a:p>
            <a:r>
              <a:rPr lang="en-US" dirty="0" smtClean="0"/>
              <a:t>Will incubate</a:t>
            </a:r>
            <a:r>
              <a:rPr lang="en-US" dirty="0"/>
              <a:t>, support, and promote faculty and student involvement in University-wide social justice transdisciplinary research </a:t>
            </a:r>
            <a:r>
              <a:rPr lang="en-US" dirty="0" smtClean="0"/>
              <a:t>(TDR) including </a:t>
            </a:r>
            <a:r>
              <a:rPr lang="en-US" dirty="0"/>
              <a:t>research teams, projects, creative activities, and community-engaged scholarship. </a:t>
            </a:r>
          </a:p>
        </p:txBody>
      </p:sp>
      <p:pic>
        <p:nvPicPr>
          <p:cNvPr id="4" name="Picture 3"/>
          <p:cNvPicPr>
            <a:picLocks noChangeAspect="1"/>
          </p:cNvPicPr>
          <p:nvPr/>
        </p:nvPicPr>
        <p:blipFill>
          <a:blip r:embed="rId2" cstate="print">
            <a:clrChange>
              <a:clrFrom>
                <a:srgbClr val="000000">
                  <a:alpha val="0"/>
                </a:srgbClr>
              </a:clrFrom>
              <a:clrTo>
                <a:srgbClr val="000000">
                  <a:alpha val="0"/>
                </a:srgbClr>
              </a:clrTo>
            </a:clrChange>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092609" y="4766891"/>
            <a:ext cx="5035639" cy="2087107"/>
          </a:xfrm>
          <a:prstGeom prst="rect">
            <a:avLst/>
          </a:prstGeom>
        </p:spPr>
      </p:pic>
      <p:pic>
        <p:nvPicPr>
          <p:cNvPr id="5" name="Picture 4"/>
          <p:cNvPicPr>
            <a:picLocks noChangeAspect="1"/>
          </p:cNvPicPr>
          <p:nvPr/>
        </p:nvPicPr>
        <p:blipFill>
          <a:blip r:embed="rId3"/>
          <a:stretch>
            <a:fillRect/>
          </a:stretch>
        </p:blipFill>
        <p:spPr>
          <a:xfrm flipH="1">
            <a:off x="1056877" y="4762889"/>
            <a:ext cx="5035732" cy="2091109"/>
          </a:xfrm>
          <a:prstGeom prst="rect">
            <a:avLst/>
          </a:prstGeom>
        </p:spPr>
      </p:pic>
    </p:spTree>
    <p:extLst>
      <p:ext uri="{BB962C8B-B14F-4D97-AF65-F5344CB8AC3E}">
        <p14:creationId xmlns:p14="http://schemas.microsoft.com/office/powerpoint/2010/main" val="3701036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Consortium </a:t>
            </a:r>
            <a:r>
              <a:rPr lang="en-US" b="1" dirty="0"/>
              <a:t>Leadership </a:t>
            </a:r>
          </a:p>
        </p:txBody>
      </p:sp>
      <p:sp>
        <p:nvSpPr>
          <p:cNvPr id="3" name="Content Placeholder 2"/>
          <p:cNvSpPr>
            <a:spLocks noGrp="1"/>
          </p:cNvSpPr>
          <p:nvPr>
            <p:ph idx="1"/>
          </p:nvPr>
        </p:nvSpPr>
        <p:spPr>
          <a:xfrm>
            <a:off x="1069848" y="1889589"/>
            <a:ext cx="10058400" cy="4050792"/>
          </a:xfrm>
        </p:spPr>
        <p:txBody>
          <a:bodyPr>
            <a:normAutofit/>
          </a:bodyPr>
          <a:lstStyle/>
          <a:p>
            <a:pPr marL="0" indent="0">
              <a:buNone/>
            </a:pPr>
            <a:r>
              <a:rPr lang="en-US" b="1" dirty="0" smtClean="0"/>
              <a:t>Lead Partner Working Group:</a:t>
            </a:r>
          </a:p>
          <a:p>
            <a:pPr lvl="1"/>
            <a:r>
              <a:rPr lang="en-US" dirty="0" smtClean="0"/>
              <a:t>A&amp;S Anne </a:t>
            </a:r>
            <a:r>
              <a:rPr lang="en-US" dirty="0"/>
              <a:t>Braden </a:t>
            </a:r>
            <a:r>
              <a:rPr lang="en-US" dirty="0" smtClean="0"/>
              <a:t>Institute: </a:t>
            </a:r>
            <a:r>
              <a:rPr lang="en-US" dirty="0" smtClean="0"/>
              <a:t>Dr</a:t>
            </a:r>
            <a:r>
              <a:rPr lang="en-US" dirty="0" smtClean="0"/>
              <a:t>. </a:t>
            </a:r>
            <a:r>
              <a:rPr lang="en-US" dirty="0" smtClean="0"/>
              <a:t>Cate Fosl, Co-PI </a:t>
            </a:r>
            <a:endParaRPr lang="en-US" dirty="0"/>
          </a:p>
          <a:p>
            <a:pPr lvl="1"/>
            <a:r>
              <a:rPr lang="en-US" dirty="0" smtClean="0"/>
              <a:t>Muhammad Ali Institute: Prof. Enid Trucios-Haynes,  Co-PI</a:t>
            </a:r>
          </a:p>
          <a:p>
            <a:pPr lvl="1"/>
            <a:r>
              <a:rPr lang="en-US" dirty="0" smtClean="0"/>
              <a:t>Brandeis </a:t>
            </a:r>
            <a:r>
              <a:rPr lang="en-US" dirty="0"/>
              <a:t>Laboratory for Democracy and </a:t>
            </a:r>
            <a:r>
              <a:rPr lang="en-US" dirty="0" smtClean="0"/>
              <a:t>Citizenship: Prof. Cedric Powell, Co-Investigator </a:t>
            </a:r>
          </a:p>
          <a:p>
            <a:pPr lvl="1"/>
            <a:r>
              <a:rPr lang="en-US" dirty="0" smtClean="0"/>
              <a:t>HSC </a:t>
            </a:r>
            <a:r>
              <a:rPr lang="en-US" dirty="0"/>
              <a:t>Office of Health Affairs, Diversity, and </a:t>
            </a:r>
            <a:r>
              <a:rPr lang="en-US" dirty="0" smtClean="0"/>
              <a:t>Inclusion: </a:t>
            </a:r>
            <a:r>
              <a:rPr lang="en-US" dirty="0" smtClean="0"/>
              <a:t>Dr</a:t>
            </a:r>
            <a:r>
              <a:rPr lang="en-US" dirty="0" smtClean="0"/>
              <a:t>. </a:t>
            </a:r>
            <a:r>
              <a:rPr lang="en-US" dirty="0" smtClean="0"/>
              <a:t>Faye Jones, Co-I</a:t>
            </a:r>
            <a:r>
              <a:rPr lang="en-US" dirty="0"/>
              <a:t>nvestigator</a:t>
            </a:r>
            <a:endParaRPr lang="en-US" dirty="0" smtClean="0"/>
          </a:p>
          <a:p>
            <a:pPr lvl="1"/>
            <a:r>
              <a:rPr lang="en-US" dirty="0" smtClean="0"/>
              <a:t>SPHIS Commonwealth Institute of Kentucky: </a:t>
            </a:r>
            <a:r>
              <a:rPr lang="en-US" dirty="0" smtClean="0"/>
              <a:t>Dr</a:t>
            </a:r>
            <a:r>
              <a:rPr lang="en-US" dirty="0" smtClean="0"/>
              <a:t>. </a:t>
            </a:r>
            <a:r>
              <a:rPr lang="en-US" dirty="0" smtClean="0"/>
              <a:t>Monica </a:t>
            </a:r>
            <a:r>
              <a:rPr lang="en-US" dirty="0"/>
              <a:t>Wendel, </a:t>
            </a:r>
            <a:r>
              <a:rPr lang="en-US" dirty="0" smtClean="0"/>
              <a:t>Co-I</a:t>
            </a:r>
            <a:r>
              <a:rPr lang="en-US" dirty="0"/>
              <a:t>nvestigator</a:t>
            </a:r>
          </a:p>
          <a:p>
            <a:pPr lvl="1"/>
            <a:endParaRPr lang="en-US" dirty="0" smtClean="0"/>
          </a:p>
          <a:p>
            <a:pPr marL="0" indent="0">
              <a:buNone/>
            </a:pPr>
            <a:endParaRPr lang="en-US" dirty="0" smtClean="0"/>
          </a:p>
          <a:p>
            <a:pPr marL="0" indent="0">
              <a:buNone/>
            </a:pPr>
            <a:endParaRPr lang="en-US" dirty="0"/>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1064" y="4284581"/>
            <a:ext cx="3046625" cy="2302961"/>
          </a:xfrm>
          <a:prstGeom prst="rect">
            <a:avLst/>
          </a:prstGeom>
        </p:spPr>
      </p:pic>
      <p:sp>
        <p:nvSpPr>
          <p:cNvPr id="5" name="TextBox 4"/>
          <p:cNvSpPr txBox="1"/>
          <p:nvPr/>
        </p:nvSpPr>
        <p:spPr>
          <a:xfrm>
            <a:off x="3833561" y="6218210"/>
            <a:ext cx="4820230" cy="276999"/>
          </a:xfrm>
          <a:prstGeom prst="rect">
            <a:avLst/>
          </a:prstGeom>
          <a:noFill/>
        </p:spPr>
        <p:txBody>
          <a:bodyPr wrap="none" rtlCol="0">
            <a:spAutoFit/>
          </a:bodyPr>
          <a:lstStyle/>
          <a:p>
            <a:r>
              <a:rPr lang="en-US" sz="1200" dirty="0" smtClean="0"/>
              <a:t>Co-PIs, Professors Cate Fosl (left) and Enid Trucios-Haynes (right)</a:t>
            </a:r>
            <a:endParaRPr lang="en-US" sz="1200" dirty="0"/>
          </a:p>
        </p:txBody>
      </p:sp>
      <p:pic>
        <p:nvPicPr>
          <p:cNvPr id="6" name="Picture 5"/>
          <p:cNvPicPr>
            <a:picLocks noChangeAspect="1"/>
          </p:cNvPicPr>
          <p:nvPr/>
        </p:nvPicPr>
        <p:blipFill>
          <a:blip r:embed="rId3"/>
          <a:stretch>
            <a:fillRect/>
          </a:stretch>
        </p:blipFill>
        <p:spPr>
          <a:xfrm>
            <a:off x="10126627" y="339693"/>
            <a:ext cx="1700931" cy="1694835"/>
          </a:xfrm>
          <a:prstGeom prst="rect">
            <a:avLst/>
          </a:prstGeom>
        </p:spPr>
      </p:pic>
    </p:spTree>
    <p:extLst>
      <p:ext uri="{BB962C8B-B14F-4D97-AF65-F5344CB8AC3E}">
        <p14:creationId xmlns:p14="http://schemas.microsoft.com/office/powerpoint/2010/main" val="4264131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Fellowships Available</a:t>
            </a:r>
            <a:endParaRPr lang="en-US" dirty="0"/>
          </a:p>
        </p:txBody>
      </p:sp>
      <p:sp>
        <p:nvSpPr>
          <p:cNvPr id="5" name="Text Placeholder 4"/>
          <p:cNvSpPr>
            <a:spLocks noGrp="1"/>
          </p:cNvSpPr>
          <p:nvPr>
            <p:ph type="body" idx="1"/>
          </p:nvPr>
        </p:nvSpPr>
        <p:spPr>
          <a:xfrm>
            <a:off x="1069848" y="1932346"/>
            <a:ext cx="4754880" cy="640080"/>
          </a:xfrm>
        </p:spPr>
        <p:txBody>
          <a:bodyPr>
            <a:normAutofit/>
          </a:bodyPr>
          <a:lstStyle/>
          <a:p>
            <a:r>
              <a:rPr lang="en-US" sz="2800" dirty="0" smtClean="0"/>
              <a:t>Funded</a:t>
            </a:r>
            <a:endParaRPr lang="en-US" sz="2800" dirty="0"/>
          </a:p>
        </p:txBody>
      </p:sp>
      <p:sp>
        <p:nvSpPr>
          <p:cNvPr id="3" name="Content Placeholder 2"/>
          <p:cNvSpPr>
            <a:spLocks noGrp="1"/>
          </p:cNvSpPr>
          <p:nvPr>
            <p:ph sz="half" idx="2"/>
          </p:nvPr>
        </p:nvSpPr>
        <p:spPr/>
        <p:txBody>
          <a:bodyPr>
            <a:normAutofit/>
          </a:bodyPr>
          <a:lstStyle/>
          <a:p>
            <a:r>
              <a:rPr lang="en-US" sz="2400" dirty="0" smtClean="0"/>
              <a:t>PhD Fellowship </a:t>
            </a:r>
          </a:p>
          <a:p>
            <a:r>
              <a:rPr lang="en-US" sz="2400" dirty="0" smtClean="0"/>
              <a:t>Undergraduate Fellowships (7) </a:t>
            </a:r>
          </a:p>
          <a:p>
            <a:endParaRPr lang="en-US" sz="2400" dirty="0"/>
          </a:p>
          <a:p>
            <a:pPr marL="0" indent="0">
              <a:buNone/>
            </a:pPr>
            <a:r>
              <a:rPr lang="en-US" sz="2400" dirty="0" smtClean="0"/>
              <a:t> </a:t>
            </a:r>
            <a:endParaRPr lang="en-US" sz="2400" dirty="0"/>
          </a:p>
        </p:txBody>
      </p:sp>
      <p:sp>
        <p:nvSpPr>
          <p:cNvPr id="6" name="Text Placeholder 5"/>
          <p:cNvSpPr>
            <a:spLocks noGrp="1"/>
          </p:cNvSpPr>
          <p:nvPr>
            <p:ph type="body" sz="quarter" idx="3"/>
          </p:nvPr>
        </p:nvSpPr>
        <p:spPr/>
        <p:txBody>
          <a:bodyPr/>
          <a:lstStyle/>
          <a:p>
            <a:r>
              <a:rPr lang="en-US" sz="2800" dirty="0" smtClean="0"/>
              <a:t>Unfunded</a:t>
            </a:r>
            <a:r>
              <a:rPr lang="en-US" dirty="0" smtClean="0"/>
              <a:t> </a:t>
            </a:r>
            <a:endParaRPr lang="en-US" dirty="0"/>
          </a:p>
        </p:txBody>
      </p:sp>
      <p:sp>
        <p:nvSpPr>
          <p:cNvPr id="7" name="Content Placeholder 6"/>
          <p:cNvSpPr>
            <a:spLocks noGrp="1"/>
          </p:cNvSpPr>
          <p:nvPr>
            <p:ph sz="quarter" idx="4"/>
          </p:nvPr>
        </p:nvSpPr>
        <p:spPr>
          <a:xfrm>
            <a:off x="6373368" y="2670306"/>
            <a:ext cx="4754880" cy="3291840"/>
          </a:xfrm>
        </p:spPr>
        <p:txBody>
          <a:bodyPr>
            <a:normAutofit/>
          </a:bodyPr>
          <a:lstStyle/>
          <a:p>
            <a:r>
              <a:rPr lang="en-US" sz="2400" dirty="0" smtClean="0"/>
              <a:t>Student Scholar Activists  </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5109" y="4445466"/>
            <a:ext cx="7159237" cy="2093010"/>
          </a:xfrm>
          <a:prstGeom prst="rect">
            <a:avLst/>
          </a:prstGeom>
        </p:spPr>
      </p:pic>
      <p:pic>
        <p:nvPicPr>
          <p:cNvPr id="8" name="Picture 7"/>
          <p:cNvPicPr>
            <a:picLocks noChangeAspect="1"/>
          </p:cNvPicPr>
          <p:nvPr/>
        </p:nvPicPr>
        <p:blipFill>
          <a:blip r:embed="rId3"/>
          <a:stretch>
            <a:fillRect/>
          </a:stretch>
        </p:blipFill>
        <p:spPr>
          <a:xfrm>
            <a:off x="10915685" y="218168"/>
            <a:ext cx="821720" cy="818775"/>
          </a:xfrm>
          <a:prstGeom prst="rect">
            <a:avLst/>
          </a:prstGeom>
        </p:spPr>
      </p:pic>
    </p:spTree>
    <p:extLst>
      <p:ext uri="{BB962C8B-B14F-4D97-AF65-F5344CB8AC3E}">
        <p14:creationId xmlns:p14="http://schemas.microsoft.com/office/powerpoint/2010/main" val="33038964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5528" y="133168"/>
            <a:ext cx="10058400" cy="1275008"/>
          </a:xfrm>
        </p:spPr>
        <p:txBody>
          <a:bodyPr/>
          <a:lstStyle/>
          <a:p>
            <a:r>
              <a:rPr lang="en-US" dirty="0" smtClean="0"/>
              <a:t>Application Process</a:t>
            </a:r>
            <a:endParaRPr lang="en-US" dirty="0"/>
          </a:p>
        </p:txBody>
      </p:sp>
      <p:sp>
        <p:nvSpPr>
          <p:cNvPr id="3" name="Text Placeholder 2"/>
          <p:cNvSpPr>
            <a:spLocks noGrp="1"/>
          </p:cNvSpPr>
          <p:nvPr>
            <p:ph type="body" idx="1"/>
          </p:nvPr>
        </p:nvSpPr>
        <p:spPr>
          <a:xfrm>
            <a:off x="795528" y="1979637"/>
            <a:ext cx="4754880" cy="640080"/>
          </a:xfrm>
        </p:spPr>
        <p:txBody>
          <a:bodyPr/>
          <a:lstStyle/>
          <a:p>
            <a:r>
              <a:rPr lang="en-US" dirty="0" smtClean="0"/>
              <a:t>Funded</a:t>
            </a:r>
            <a:endParaRPr lang="en-US" dirty="0"/>
          </a:p>
        </p:txBody>
      </p:sp>
      <p:sp>
        <p:nvSpPr>
          <p:cNvPr id="4" name="Content Placeholder 3"/>
          <p:cNvSpPr>
            <a:spLocks noGrp="1"/>
          </p:cNvSpPr>
          <p:nvPr>
            <p:ph sz="half" idx="2"/>
          </p:nvPr>
        </p:nvSpPr>
        <p:spPr>
          <a:xfrm>
            <a:off x="795528" y="2658602"/>
            <a:ext cx="4754880" cy="4199397"/>
          </a:xfrm>
        </p:spPr>
        <p:txBody>
          <a:bodyPr>
            <a:normAutofit lnSpcReduction="10000"/>
          </a:bodyPr>
          <a:lstStyle/>
          <a:p>
            <a:r>
              <a:rPr lang="en-US" dirty="0" smtClean="0"/>
              <a:t>The </a:t>
            </a:r>
            <a:r>
              <a:rPr lang="en-US" dirty="0"/>
              <a:t>deadline for applications to be received is 5:00 p.m. </a:t>
            </a:r>
            <a:r>
              <a:rPr lang="en-US" dirty="0" smtClean="0"/>
              <a:t>on the date listed on the application </a:t>
            </a:r>
            <a:endParaRPr lang="en-US" dirty="0"/>
          </a:p>
          <a:p>
            <a:r>
              <a:rPr lang="en-US" dirty="0" smtClean="0"/>
              <a:t>Applications </a:t>
            </a:r>
            <a:r>
              <a:rPr lang="en-US" dirty="0"/>
              <a:t>may be submitted by mail if received by the deadline, or may be </a:t>
            </a:r>
            <a:r>
              <a:rPr lang="en-US" dirty="0" smtClean="0"/>
              <a:t>hand delivered </a:t>
            </a:r>
            <a:r>
              <a:rPr lang="en-US" dirty="0"/>
              <a:t>to the Anne Braden Institute, 258 Ekstrom Library, University of Louisville, </a:t>
            </a:r>
            <a:r>
              <a:rPr lang="en-US" dirty="0" smtClean="0"/>
              <a:t>Louisville, Kentucky</a:t>
            </a:r>
            <a:r>
              <a:rPr lang="en-US" dirty="0"/>
              <a:t>, 40292.</a:t>
            </a:r>
          </a:p>
          <a:p>
            <a:r>
              <a:rPr lang="en-US" dirty="0"/>
              <a:t>Finalists will be invited for interviews </a:t>
            </a:r>
            <a:r>
              <a:rPr lang="en-US" dirty="0" smtClean="0"/>
              <a:t>over the course of one week. </a:t>
            </a:r>
          </a:p>
          <a:p>
            <a:r>
              <a:rPr lang="en-US" dirty="0" smtClean="0"/>
              <a:t>The final decision and offers made two weeks after the last day in the interview week. </a:t>
            </a:r>
            <a:endParaRPr lang="en-US" dirty="0"/>
          </a:p>
        </p:txBody>
      </p:sp>
      <p:sp>
        <p:nvSpPr>
          <p:cNvPr id="5" name="Text Placeholder 4"/>
          <p:cNvSpPr>
            <a:spLocks noGrp="1"/>
          </p:cNvSpPr>
          <p:nvPr>
            <p:ph type="body" sz="quarter" idx="3"/>
          </p:nvPr>
        </p:nvSpPr>
        <p:spPr>
          <a:xfrm>
            <a:off x="6463540" y="1908133"/>
            <a:ext cx="4754880" cy="640080"/>
          </a:xfrm>
        </p:spPr>
        <p:txBody>
          <a:bodyPr/>
          <a:lstStyle/>
          <a:p>
            <a:r>
              <a:rPr lang="en-US" dirty="0" smtClean="0"/>
              <a:t>Unfunded </a:t>
            </a:r>
            <a:endParaRPr lang="en-US" dirty="0"/>
          </a:p>
        </p:txBody>
      </p:sp>
      <p:sp>
        <p:nvSpPr>
          <p:cNvPr id="6" name="Content Placeholder 5"/>
          <p:cNvSpPr>
            <a:spLocks noGrp="1"/>
          </p:cNvSpPr>
          <p:nvPr>
            <p:ph sz="quarter" idx="4"/>
          </p:nvPr>
        </p:nvSpPr>
        <p:spPr>
          <a:xfrm>
            <a:off x="6006974" y="2533138"/>
            <a:ext cx="5211446" cy="3986784"/>
          </a:xfrm>
        </p:spPr>
        <p:txBody>
          <a:bodyPr>
            <a:normAutofit/>
          </a:bodyPr>
          <a:lstStyle/>
          <a:p>
            <a:r>
              <a:rPr lang="en-US" dirty="0" smtClean="0"/>
              <a:t>There are three upcoming deadlines for Scholar Activists. Apply for the deadline that corresponds to the semester you want to begin working for the Consortium. All applications are due at 5:00pm. </a:t>
            </a:r>
          </a:p>
          <a:p>
            <a:r>
              <a:rPr lang="en-US" dirty="0" smtClean="0"/>
              <a:t>Applications </a:t>
            </a:r>
            <a:r>
              <a:rPr lang="en-US" dirty="0"/>
              <a:t>may be submitted by mail if received by the deadline, or may be hand delivered to the Anne Braden Institute, 258 Ekstrom Library, University of Louisville, Louisville, Kentucky, 40292.</a:t>
            </a:r>
          </a:p>
          <a:p>
            <a:r>
              <a:rPr lang="en-US" dirty="0" smtClean="0"/>
              <a:t>Students will be matched to ongoing research projects. </a:t>
            </a:r>
            <a:endParaRPr lang="en-US" dirty="0"/>
          </a:p>
        </p:txBody>
      </p:sp>
      <p:sp>
        <p:nvSpPr>
          <p:cNvPr id="7" name="TextBox 6"/>
          <p:cNvSpPr txBox="1"/>
          <p:nvPr/>
        </p:nvSpPr>
        <p:spPr>
          <a:xfrm>
            <a:off x="885700" y="1182661"/>
            <a:ext cx="10242548" cy="923330"/>
          </a:xfrm>
          <a:prstGeom prst="rect">
            <a:avLst/>
          </a:prstGeom>
          <a:noFill/>
        </p:spPr>
        <p:txBody>
          <a:bodyPr wrap="none" rtlCol="0">
            <a:spAutoFit/>
          </a:bodyPr>
          <a:lstStyle/>
          <a:p>
            <a:r>
              <a:rPr lang="en-US" dirty="0" smtClean="0"/>
              <a:t>All application forms can be found at on the Anne Braden Institute </a:t>
            </a:r>
            <a:r>
              <a:rPr lang="en-US" dirty="0"/>
              <a:t>website: </a:t>
            </a:r>
            <a:endParaRPr lang="en-US" dirty="0" smtClean="0"/>
          </a:p>
          <a:p>
            <a:r>
              <a:rPr lang="en-US" dirty="0" smtClean="0">
                <a:hlinkClick r:id="rId2"/>
              </a:rPr>
              <a:t>http</a:t>
            </a:r>
            <a:r>
              <a:rPr lang="en-US" dirty="0">
                <a:hlinkClick r:id="rId2"/>
              </a:rPr>
              <a:t>://</a:t>
            </a:r>
            <a:r>
              <a:rPr lang="en-US" dirty="0" smtClean="0">
                <a:hlinkClick r:id="rId2"/>
              </a:rPr>
              <a:t>louisville.edu/braden/research/transdisciplinary-social-justice-research-consortium-cfp</a:t>
            </a:r>
            <a:endParaRPr lang="en-US" dirty="0" smtClean="0"/>
          </a:p>
          <a:p>
            <a:endParaRPr lang="en-US" dirty="0" smtClean="0"/>
          </a:p>
        </p:txBody>
      </p:sp>
    </p:spTree>
    <p:extLst>
      <p:ext uri="{BB962C8B-B14F-4D97-AF65-F5344CB8AC3E}">
        <p14:creationId xmlns:p14="http://schemas.microsoft.com/office/powerpoint/2010/main" val="2111908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060704" y="125279"/>
            <a:ext cx="10058400" cy="1609344"/>
          </a:xfrm>
        </p:spPr>
        <p:txBody>
          <a:bodyPr/>
          <a:lstStyle/>
          <a:p>
            <a:r>
              <a:rPr lang="en-US" dirty="0" smtClean="0"/>
              <a:t>Doctoral Fellowship </a:t>
            </a:r>
            <a:endParaRPr lang="en-US" dirty="0"/>
          </a:p>
        </p:txBody>
      </p:sp>
      <p:sp>
        <p:nvSpPr>
          <p:cNvPr id="9" name="Text Placeholder 8"/>
          <p:cNvSpPr>
            <a:spLocks noGrp="1"/>
          </p:cNvSpPr>
          <p:nvPr>
            <p:ph type="body" idx="1"/>
          </p:nvPr>
        </p:nvSpPr>
        <p:spPr>
          <a:xfrm>
            <a:off x="1060704" y="1449050"/>
            <a:ext cx="4754880" cy="640080"/>
          </a:xfrm>
        </p:spPr>
        <p:txBody>
          <a:bodyPr/>
          <a:lstStyle/>
          <a:p>
            <a:r>
              <a:rPr lang="en-US" sz="2100" dirty="0" smtClean="0"/>
              <a:t>Description</a:t>
            </a:r>
            <a:r>
              <a:rPr lang="en-US" dirty="0" smtClean="0"/>
              <a:t> </a:t>
            </a:r>
            <a:endParaRPr lang="en-US" dirty="0"/>
          </a:p>
        </p:txBody>
      </p:sp>
      <p:sp>
        <p:nvSpPr>
          <p:cNvPr id="10" name="Content Placeholder 9"/>
          <p:cNvSpPr>
            <a:spLocks noGrp="1"/>
          </p:cNvSpPr>
          <p:nvPr>
            <p:ph sz="half" idx="2"/>
          </p:nvPr>
        </p:nvSpPr>
        <p:spPr>
          <a:xfrm>
            <a:off x="915300" y="2110380"/>
            <a:ext cx="5008981" cy="4257918"/>
          </a:xfrm>
        </p:spPr>
        <p:txBody>
          <a:bodyPr>
            <a:normAutofit fontScale="85000" lnSpcReduction="20000"/>
          </a:bodyPr>
          <a:lstStyle/>
          <a:p>
            <a:r>
              <a:rPr lang="en-US" dirty="0"/>
              <a:t>This position's primary responsibility will be to assist in </a:t>
            </a:r>
            <a:r>
              <a:rPr lang="en-US" dirty="0" smtClean="0"/>
              <a:t>operations </a:t>
            </a:r>
            <a:r>
              <a:rPr lang="en-US" dirty="0"/>
              <a:t>and support multiple research and program activities</a:t>
            </a:r>
            <a:r>
              <a:rPr lang="en-US" dirty="0" smtClean="0"/>
              <a:t>.</a:t>
            </a:r>
            <a:endParaRPr lang="en-US" dirty="0"/>
          </a:p>
          <a:p>
            <a:r>
              <a:rPr lang="en-US" dirty="0" smtClean="0"/>
              <a:t>Applicants must </a:t>
            </a:r>
            <a:r>
              <a:rPr lang="en-US" dirty="0"/>
              <a:t>be full-time UofL students accepted into a PhD degree-granting program. </a:t>
            </a:r>
            <a:endParaRPr lang="en-US" dirty="0" smtClean="0"/>
          </a:p>
          <a:p>
            <a:r>
              <a:rPr lang="en-US" dirty="0" smtClean="0"/>
              <a:t>Applicants </a:t>
            </a:r>
            <a:r>
              <a:rPr lang="en-US" dirty="0"/>
              <a:t>are required to have earned above a 3.0 cumulative GPA during their Master’s career or most recent full-time graduate </a:t>
            </a:r>
            <a:r>
              <a:rPr lang="en-US" dirty="0" smtClean="0"/>
              <a:t>semester</a:t>
            </a:r>
          </a:p>
          <a:p>
            <a:r>
              <a:rPr lang="en-US" dirty="0" smtClean="0"/>
              <a:t>The Doctoral Fellow will work 20 hours/week </a:t>
            </a:r>
          </a:p>
          <a:p>
            <a:r>
              <a:rPr lang="en-US" dirty="0" smtClean="0"/>
              <a:t>This position includes </a:t>
            </a:r>
            <a:r>
              <a:rPr lang="en-US" dirty="0"/>
              <a:t>full tuition and </a:t>
            </a:r>
            <a:r>
              <a:rPr lang="en-US" dirty="0" smtClean="0"/>
              <a:t>provides </a:t>
            </a:r>
            <a:r>
              <a:rPr lang="en-US" dirty="0"/>
              <a:t>a monthly stipend (the amount of which depends on the school/dept of the candidate chosen</a:t>
            </a:r>
            <a:r>
              <a:rPr lang="en-US" dirty="0" smtClean="0"/>
              <a:t>)</a:t>
            </a:r>
          </a:p>
          <a:p>
            <a:r>
              <a:rPr lang="en-US" dirty="0" smtClean="0"/>
              <a:t>At minimum, this is a two year commitment </a:t>
            </a:r>
          </a:p>
          <a:p>
            <a:r>
              <a:rPr lang="en-US" dirty="0" smtClean="0"/>
              <a:t>The position starts as soon as the fellow is able to begin. </a:t>
            </a:r>
          </a:p>
          <a:p>
            <a:endParaRPr lang="en-US" dirty="0" smtClean="0"/>
          </a:p>
          <a:p>
            <a:endParaRPr lang="en-US" dirty="0"/>
          </a:p>
        </p:txBody>
      </p:sp>
      <p:sp>
        <p:nvSpPr>
          <p:cNvPr id="11" name="Text Placeholder 10"/>
          <p:cNvSpPr>
            <a:spLocks noGrp="1"/>
          </p:cNvSpPr>
          <p:nvPr>
            <p:ph type="body" sz="quarter" idx="3"/>
          </p:nvPr>
        </p:nvSpPr>
        <p:spPr>
          <a:xfrm>
            <a:off x="6364224" y="1470300"/>
            <a:ext cx="4754880" cy="640080"/>
          </a:xfrm>
        </p:spPr>
        <p:txBody>
          <a:bodyPr/>
          <a:lstStyle/>
          <a:p>
            <a:r>
              <a:rPr lang="en-US" dirty="0" smtClean="0"/>
              <a:t>Seeking Applicants with Demonstrated Experience . . .</a:t>
            </a:r>
            <a:endParaRPr lang="en-US" dirty="0"/>
          </a:p>
        </p:txBody>
      </p:sp>
      <p:sp>
        <p:nvSpPr>
          <p:cNvPr id="12" name="Content Placeholder 11"/>
          <p:cNvSpPr>
            <a:spLocks noGrp="1"/>
          </p:cNvSpPr>
          <p:nvPr>
            <p:ph sz="quarter" idx="4"/>
          </p:nvPr>
        </p:nvSpPr>
        <p:spPr>
          <a:xfrm>
            <a:off x="6364224" y="2089130"/>
            <a:ext cx="4754880" cy="3945910"/>
          </a:xfrm>
        </p:spPr>
        <p:txBody>
          <a:bodyPr>
            <a:normAutofit fontScale="92500" lnSpcReduction="20000"/>
          </a:bodyPr>
          <a:lstStyle/>
          <a:p>
            <a:r>
              <a:rPr lang="en-US" dirty="0" smtClean="0"/>
              <a:t>1</a:t>
            </a:r>
            <a:r>
              <a:rPr lang="en-US" dirty="0"/>
              <a:t>) in effective interpersonal relationship-building  and communication skills, orally and in writing, with diverse constituencies;  </a:t>
            </a:r>
            <a:endParaRPr lang="en-US" dirty="0" smtClean="0"/>
          </a:p>
          <a:p>
            <a:r>
              <a:rPr lang="en-US" dirty="0" smtClean="0"/>
              <a:t>2</a:t>
            </a:r>
            <a:r>
              <a:rPr lang="en-US" dirty="0"/>
              <a:t>) in organization-building including exercising discretion and judgment in balancing a wide range of academic and community-based tasks; </a:t>
            </a:r>
            <a:endParaRPr lang="en-US" dirty="0" smtClean="0"/>
          </a:p>
          <a:p>
            <a:r>
              <a:rPr lang="en-US" dirty="0" smtClean="0"/>
              <a:t>3</a:t>
            </a:r>
            <a:r>
              <a:rPr lang="en-US" dirty="0"/>
              <a:t>) in developing and maintaining priorities in order to conduct multiple tasks in a given time frame; and </a:t>
            </a:r>
            <a:endParaRPr lang="en-US" dirty="0" smtClean="0"/>
          </a:p>
          <a:p>
            <a:r>
              <a:rPr lang="en-US" dirty="0" smtClean="0"/>
              <a:t>4</a:t>
            </a:r>
            <a:r>
              <a:rPr lang="en-US" dirty="0"/>
              <a:t>) as team player with a positive, outgoing attitude, as well as commitment to diversity and to social justice issues of the sort that underpin the Consortium.</a:t>
            </a:r>
          </a:p>
          <a:p>
            <a:pPr marL="0" indent="0">
              <a:buNone/>
            </a:pPr>
            <a:endParaRPr lang="en-US" dirty="0"/>
          </a:p>
          <a:p>
            <a:endParaRPr lang="en-US" dirty="0"/>
          </a:p>
        </p:txBody>
      </p:sp>
      <p:sp>
        <p:nvSpPr>
          <p:cNvPr id="2" name="TextBox 1"/>
          <p:cNvSpPr txBox="1"/>
          <p:nvPr/>
        </p:nvSpPr>
        <p:spPr>
          <a:xfrm>
            <a:off x="6809655" y="725211"/>
            <a:ext cx="4987393" cy="369332"/>
          </a:xfrm>
          <a:prstGeom prst="rect">
            <a:avLst/>
          </a:prstGeom>
          <a:noFill/>
        </p:spPr>
        <p:txBody>
          <a:bodyPr wrap="square" rtlCol="0">
            <a:spAutoFit/>
          </a:bodyPr>
          <a:lstStyle/>
          <a:p>
            <a:r>
              <a:rPr lang="en-US" dirty="0" smtClean="0">
                <a:solidFill>
                  <a:srgbClr val="FF0000"/>
                </a:solidFill>
              </a:rPr>
              <a:t>Applications are due March 20</a:t>
            </a:r>
            <a:r>
              <a:rPr lang="en-US" baseline="30000" dirty="0" smtClean="0">
                <a:solidFill>
                  <a:srgbClr val="FF0000"/>
                </a:solidFill>
              </a:rPr>
              <a:t>th</a:t>
            </a:r>
            <a:r>
              <a:rPr lang="en-US" dirty="0" smtClean="0">
                <a:solidFill>
                  <a:srgbClr val="FF0000"/>
                </a:solidFill>
              </a:rPr>
              <a:t> at 5:00pm </a:t>
            </a:r>
            <a:endParaRPr lang="en-US" dirty="0">
              <a:solidFill>
                <a:srgbClr val="FF0000"/>
              </a:solidFill>
            </a:endParaRPr>
          </a:p>
        </p:txBody>
      </p:sp>
    </p:spTree>
    <p:extLst>
      <p:ext uri="{BB962C8B-B14F-4D97-AF65-F5344CB8AC3E}">
        <p14:creationId xmlns:p14="http://schemas.microsoft.com/office/powerpoint/2010/main" val="922514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580" y="164592"/>
            <a:ext cx="10058400" cy="1609344"/>
          </a:xfrm>
        </p:spPr>
        <p:txBody>
          <a:bodyPr/>
          <a:lstStyle/>
          <a:p>
            <a:r>
              <a:rPr lang="en-US" dirty="0" smtClean="0"/>
              <a:t>Undergrad Fellowships </a:t>
            </a:r>
            <a:endParaRPr lang="en-US" dirty="0"/>
          </a:p>
        </p:txBody>
      </p:sp>
      <p:sp>
        <p:nvSpPr>
          <p:cNvPr id="8" name="Text Placeholder 7"/>
          <p:cNvSpPr>
            <a:spLocks noGrp="1"/>
          </p:cNvSpPr>
          <p:nvPr>
            <p:ph type="body" idx="1"/>
          </p:nvPr>
        </p:nvSpPr>
        <p:spPr>
          <a:xfrm>
            <a:off x="510776" y="1642219"/>
            <a:ext cx="4754880" cy="640080"/>
          </a:xfrm>
        </p:spPr>
        <p:txBody>
          <a:bodyPr/>
          <a:lstStyle/>
          <a:p>
            <a:r>
              <a:rPr lang="en-US" dirty="0" smtClean="0"/>
              <a:t>Basic Information </a:t>
            </a:r>
            <a:endParaRPr lang="en-US" dirty="0"/>
          </a:p>
        </p:txBody>
      </p:sp>
      <p:sp>
        <p:nvSpPr>
          <p:cNvPr id="5" name="Content Placeholder 4"/>
          <p:cNvSpPr>
            <a:spLocks noGrp="1"/>
          </p:cNvSpPr>
          <p:nvPr>
            <p:ph sz="half" idx="2"/>
          </p:nvPr>
        </p:nvSpPr>
        <p:spPr>
          <a:xfrm>
            <a:off x="648580" y="2450592"/>
            <a:ext cx="4754880" cy="3291840"/>
          </a:xfrm>
        </p:spPr>
        <p:txBody>
          <a:bodyPr>
            <a:normAutofit fontScale="92500" lnSpcReduction="20000"/>
          </a:bodyPr>
          <a:lstStyle/>
          <a:p>
            <a:r>
              <a:rPr lang="en-US" dirty="0" smtClean="0"/>
              <a:t>Two year commitment (Four Semesters </a:t>
            </a:r>
          </a:p>
          <a:p>
            <a:r>
              <a:rPr lang="en-US" dirty="0" smtClean="0"/>
              <a:t>Total program scholarship of $2000 ($500 each semester) </a:t>
            </a:r>
          </a:p>
          <a:p>
            <a:r>
              <a:rPr lang="en-US" dirty="0" smtClean="0"/>
              <a:t>Must maintain a 2.7 GPA </a:t>
            </a:r>
            <a:r>
              <a:rPr lang="en-US" dirty="0"/>
              <a:t>to be admitted to and continue in the program</a:t>
            </a:r>
            <a:endParaRPr lang="en-US" dirty="0" smtClean="0"/>
          </a:p>
          <a:p>
            <a:r>
              <a:rPr lang="en-US" dirty="0" smtClean="0"/>
              <a:t>Expected to work 5-10 hours/week on Consortium activities </a:t>
            </a:r>
            <a:endParaRPr lang="en-US" dirty="0"/>
          </a:p>
          <a:p>
            <a:r>
              <a:rPr lang="en-US" dirty="0"/>
              <a:t> </a:t>
            </a:r>
            <a:r>
              <a:rPr lang="en-US" dirty="0" smtClean="0"/>
              <a:t>UGRFs </a:t>
            </a:r>
            <a:r>
              <a:rPr lang="en-US" dirty="0"/>
              <a:t>will be matched with a research team that fits into </a:t>
            </a:r>
            <a:r>
              <a:rPr lang="en-US" dirty="0" smtClean="0"/>
              <a:t>their interests and/or </a:t>
            </a:r>
            <a:r>
              <a:rPr lang="en-US" dirty="0"/>
              <a:t>academic goals</a:t>
            </a:r>
            <a:r>
              <a:rPr lang="en-US" dirty="0" smtClean="0"/>
              <a:t>.</a:t>
            </a:r>
          </a:p>
          <a:p>
            <a:r>
              <a:rPr lang="en-US" dirty="0" smtClean="0"/>
              <a:t> </a:t>
            </a:r>
            <a:r>
              <a:rPr lang="en-US" dirty="0"/>
              <a:t>Offered to 7 Students </a:t>
            </a:r>
          </a:p>
          <a:p>
            <a:endParaRPr lang="en-US" dirty="0"/>
          </a:p>
        </p:txBody>
      </p:sp>
      <p:sp>
        <p:nvSpPr>
          <p:cNvPr id="9" name="Text Placeholder 8"/>
          <p:cNvSpPr>
            <a:spLocks noGrp="1"/>
          </p:cNvSpPr>
          <p:nvPr>
            <p:ph type="body" sz="quarter" idx="3"/>
          </p:nvPr>
        </p:nvSpPr>
        <p:spPr>
          <a:xfrm>
            <a:off x="5677780" y="1467612"/>
            <a:ext cx="4754880" cy="640080"/>
          </a:xfrm>
        </p:spPr>
        <p:txBody>
          <a:bodyPr/>
          <a:lstStyle/>
          <a:p>
            <a:r>
              <a:rPr lang="en-US" dirty="0" smtClean="0"/>
              <a:t>Expectations </a:t>
            </a:r>
            <a:endParaRPr lang="en-US" dirty="0"/>
          </a:p>
        </p:txBody>
      </p:sp>
      <p:sp>
        <p:nvSpPr>
          <p:cNvPr id="10" name="Content Placeholder 9"/>
          <p:cNvSpPr>
            <a:spLocks noGrp="1"/>
          </p:cNvSpPr>
          <p:nvPr>
            <p:ph sz="quarter" idx="4"/>
          </p:nvPr>
        </p:nvSpPr>
        <p:spPr>
          <a:xfrm>
            <a:off x="5935357" y="1770587"/>
            <a:ext cx="5655628" cy="5084064"/>
          </a:xfrm>
        </p:spPr>
        <p:txBody>
          <a:bodyPr>
            <a:normAutofit fontScale="70000" lnSpcReduction="20000"/>
          </a:bodyPr>
          <a:lstStyle/>
          <a:p>
            <a:pPr marL="0" indent="0">
              <a:buNone/>
            </a:pPr>
            <a:endParaRPr lang="en-US" dirty="0"/>
          </a:p>
          <a:p>
            <a:r>
              <a:rPr lang="en-US" sz="2600" dirty="0" smtClean="0"/>
              <a:t>Spend </a:t>
            </a:r>
            <a:r>
              <a:rPr lang="en-US" sz="2600" dirty="0"/>
              <a:t>an average of 5-10 hours per week, devoted to Consortium activities </a:t>
            </a:r>
          </a:p>
          <a:p>
            <a:r>
              <a:rPr lang="en-US" sz="2600" dirty="0" smtClean="0"/>
              <a:t>Select </a:t>
            </a:r>
            <a:r>
              <a:rPr lang="en-US" sz="2600" dirty="0"/>
              <a:t>an “expert area” on which to focus. Each student will develop expertise in an </a:t>
            </a:r>
            <a:r>
              <a:rPr lang="en-US" sz="2600" dirty="0" smtClean="0"/>
              <a:t>issue related </a:t>
            </a:r>
            <a:r>
              <a:rPr lang="en-US" sz="2600" dirty="0"/>
              <a:t>to social justice research. This will happen through working with a research team to provide students with exposure to practitioners in that area and hands-on </a:t>
            </a:r>
            <a:r>
              <a:rPr lang="en-US" sz="2600" dirty="0" smtClean="0"/>
              <a:t>participation. </a:t>
            </a:r>
            <a:endParaRPr lang="en-US" sz="2600" dirty="0"/>
          </a:p>
          <a:p>
            <a:r>
              <a:rPr lang="en-US" sz="2600" dirty="0" smtClean="0"/>
              <a:t>Provide </a:t>
            </a:r>
            <a:r>
              <a:rPr lang="en-US" sz="2600" dirty="0"/>
              <a:t>service to the university community as well as local, national, and/or international organizations and efforts related to </a:t>
            </a:r>
            <a:r>
              <a:rPr lang="en-US" sz="2600" dirty="0" smtClean="0"/>
              <a:t>social justice. </a:t>
            </a:r>
            <a:endParaRPr lang="en-US" sz="2600" dirty="0"/>
          </a:p>
          <a:p>
            <a:r>
              <a:rPr lang="en-US" sz="2600" dirty="0" smtClean="0"/>
              <a:t> </a:t>
            </a:r>
            <a:r>
              <a:rPr lang="en-US" sz="2600" dirty="0"/>
              <a:t>Conduct research activities on and off the University of Louisville Campus </a:t>
            </a:r>
          </a:p>
          <a:p>
            <a:r>
              <a:rPr lang="en-US" sz="2600" dirty="0" smtClean="0"/>
              <a:t>Help design </a:t>
            </a:r>
            <a:r>
              <a:rPr lang="en-US" sz="2600" dirty="0"/>
              <a:t>projects related to </a:t>
            </a:r>
            <a:r>
              <a:rPr lang="en-US" sz="2600" dirty="0" smtClean="0"/>
              <a:t>student’s interest area(s) </a:t>
            </a:r>
          </a:p>
          <a:p>
            <a:r>
              <a:rPr lang="en-US" sz="2600" dirty="0" smtClean="0"/>
              <a:t>Be recognized and celebrated for their efforts</a:t>
            </a:r>
            <a:endParaRPr lang="en-US" sz="2600" dirty="0"/>
          </a:p>
        </p:txBody>
      </p:sp>
      <p:sp>
        <p:nvSpPr>
          <p:cNvPr id="3" name="TextBox 2"/>
          <p:cNvSpPr txBox="1"/>
          <p:nvPr/>
        </p:nvSpPr>
        <p:spPr>
          <a:xfrm>
            <a:off x="7256857" y="737092"/>
            <a:ext cx="4697248" cy="369332"/>
          </a:xfrm>
          <a:prstGeom prst="rect">
            <a:avLst/>
          </a:prstGeom>
          <a:noFill/>
        </p:spPr>
        <p:txBody>
          <a:bodyPr wrap="none" rtlCol="0">
            <a:spAutoFit/>
          </a:bodyPr>
          <a:lstStyle/>
          <a:p>
            <a:r>
              <a:rPr lang="en-US" dirty="0" smtClean="0">
                <a:solidFill>
                  <a:srgbClr val="FF0000"/>
                </a:solidFill>
              </a:rPr>
              <a:t>Applications are due March 27</a:t>
            </a:r>
            <a:r>
              <a:rPr lang="en-US" baseline="30000" dirty="0" smtClean="0">
                <a:solidFill>
                  <a:srgbClr val="FF0000"/>
                </a:solidFill>
              </a:rPr>
              <a:t>th</a:t>
            </a:r>
            <a:r>
              <a:rPr lang="en-US" dirty="0" smtClean="0">
                <a:solidFill>
                  <a:srgbClr val="FF0000"/>
                </a:solidFill>
              </a:rPr>
              <a:t> at 5:00pm </a:t>
            </a:r>
            <a:endParaRPr lang="en-US" dirty="0">
              <a:solidFill>
                <a:srgbClr val="FF0000"/>
              </a:solidFill>
            </a:endParaRPr>
          </a:p>
        </p:txBody>
      </p:sp>
    </p:spTree>
    <p:extLst>
      <p:ext uri="{BB962C8B-B14F-4D97-AF65-F5344CB8AC3E}">
        <p14:creationId xmlns:p14="http://schemas.microsoft.com/office/powerpoint/2010/main" val="23595755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0"/>
            <a:ext cx="10058400" cy="1609344"/>
          </a:xfrm>
        </p:spPr>
        <p:txBody>
          <a:bodyPr/>
          <a:lstStyle/>
          <a:p>
            <a:r>
              <a:rPr lang="en-US" dirty="0" smtClean="0"/>
              <a:t>Student Scholar activists</a:t>
            </a:r>
            <a:endParaRPr lang="en-US" dirty="0"/>
          </a:p>
        </p:txBody>
      </p:sp>
      <p:sp>
        <p:nvSpPr>
          <p:cNvPr id="4" name="Text Placeholder 3"/>
          <p:cNvSpPr>
            <a:spLocks noGrp="1"/>
          </p:cNvSpPr>
          <p:nvPr>
            <p:ph idx="1"/>
          </p:nvPr>
        </p:nvSpPr>
        <p:spPr>
          <a:xfrm>
            <a:off x="1069848" y="1390918"/>
            <a:ext cx="10058400" cy="5164427"/>
          </a:xfrm>
        </p:spPr>
        <p:txBody>
          <a:bodyPr>
            <a:normAutofit fontScale="92500" lnSpcReduction="10000"/>
          </a:bodyPr>
          <a:lstStyle/>
          <a:p>
            <a:r>
              <a:rPr lang="en-US" dirty="0" smtClean="0"/>
              <a:t>Student Scholar Activists positions are open to both undergraduate and graduated students interested in social justice research. </a:t>
            </a:r>
          </a:p>
          <a:p>
            <a:r>
              <a:rPr lang="en-US" dirty="0"/>
              <a:t>Student Scholar Activists are </a:t>
            </a:r>
            <a:r>
              <a:rPr lang="en-US" dirty="0" smtClean="0"/>
              <a:t>not funded by the Consortium, but may be funded through other means. </a:t>
            </a:r>
          </a:p>
          <a:p>
            <a:r>
              <a:rPr lang="en-US" dirty="0" smtClean="0"/>
              <a:t>Applicants can list their preferred research team in their cover letter; otherwise they will be matched to a research team. The Consortium will attempt to match applicants with research teams that align with their research interests. However, the research focus of the various research teams changes and we cannot always guarantee applicants will be placed on a team that aligns with their interests. </a:t>
            </a:r>
          </a:p>
          <a:p>
            <a:r>
              <a:rPr lang="en-US" dirty="0"/>
              <a:t>Student Scholar Activists may </a:t>
            </a:r>
            <a:r>
              <a:rPr lang="en-US" dirty="0" smtClean="0"/>
              <a:t>be counted towards academic credit</a:t>
            </a:r>
            <a:r>
              <a:rPr lang="en-US" dirty="0"/>
              <a:t> </a:t>
            </a:r>
            <a:r>
              <a:rPr lang="en-US" dirty="0" smtClean="0"/>
              <a:t>if the student enrolls in an internship course and their placement at the Consortium is approved by their department. </a:t>
            </a:r>
          </a:p>
          <a:p>
            <a:r>
              <a:rPr lang="en-US" dirty="0" smtClean="0"/>
              <a:t>There will be three initial opportunities to apply to become a Student Scholar Activist: </a:t>
            </a:r>
          </a:p>
          <a:p>
            <a:pPr lvl="1"/>
            <a:r>
              <a:rPr lang="en-US" dirty="0" smtClean="0">
                <a:solidFill>
                  <a:srgbClr val="FF0000"/>
                </a:solidFill>
              </a:rPr>
              <a:t>Fall 2017 : August 1, 2017 </a:t>
            </a:r>
          </a:p>
          <a:p>
            <a:pPr lvl="1"/>
            <a:r>
              <a:rPr lang="en-US" dirty="0" smtClean="0">
                <a:solidFill>
                  <a:srgbClr val="FF0000"/>
                </a:solidFill>
              </a:rPr>
              <a:t>Spring 2018 : November 1, 2017 </a:t>
            </a:r>
          </a:p>
          <a:p>
            <a:pPr lvl="1"/>
            <a:r>
              <a:rPr lang="en-US" dirty="0" smtClean="0">
                <a:solidFill>
                  <a:srgbClr val="FF0000"/>
                </a:solidFill>
              </a:rPr>
              <a:t>Summer 2018: April 2, 2018</a:t>
            </a:r>
          </a:p>
          <a:p>
            <a:r>
              <a:rPr lang="en-US" dirty="0"/>
              <a:t>The length of Student Scholar </a:t>
            </a:r>
            <a:r>
              <a:rPr lang="en-US" dirty="0" smtClean="0"/>
              <a:t>Activists tenure </a:t>
            </a:r>
            <a:r>
              <a:rPr lang="en-US" dirty="0"/>
              <a:t>is flexible and can be negotiated. </a:t>
            </a:r>
          </a:p>
          <a:p>
            <a:pPr marL="0" indent="0">
              <a:buNone/>
            </a:pPr>
            <a:endParaRPr lang="en-US" dirty="0"/>
          </a:p>
        </p:txBody>
      </p:sp>
    </p:spTree>
    <p:extLst>
      <p:ext uri="{BB962C8B-B14F-4D97-AF65-F5344CB8AC3E}">
        <p14:creationId xmlns:p14="http://schemas.microsoft.com/office/powerpoint/2010/main" val="41349853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162660"/>
            <a:ext cx="10058400" cy="1609344"/>
          </a:xfrm>
        </p:spPr>
        <p:txBody>
          <a:bodyPr/>
          <a:lstStyle/>
          <a:p>
            <a:r>
              <a:rPr lang="en-US" dirty="0" smtClean="0"/>
              <a:t> FAQs</a:t>
            </a:r>
            <a:endParaRPr lang="en-US" dirty="0"/>
          </a:p>
        </p:txBody>
      </p:sp>
      <p:sp>
        <p:nvSpPr>
          <p:cNvPr id="3" name="Content Placeholder 2"/>
          <p:cNvSpPr>
            <a:spLocks noGrp="1"/>
          </p:cNvSpPr>
          <p:nvPr>
            <p:ph idx="1"/>
          </p:nvPr>
        </p:nvSpPr>
        <p:spPr>
          <a:xfrm>
            <a:off x="1069848" y="1926550"/>
            <a:ext cx="10058400" cy="4821979"/>
          </a:xfrm>
        </p:spPr>
        <p:txBody>
          <a:bodyPr>
            <a:normAutofit/>
          </a:bodyPr>
          <a:lstStyle/>
          <a:p>
            <a:r>
              <a:rPr lang="en-US" dirty="0" smtClean="0"/>
              <a:t>What if I’m already an Doctoral Fellow (or in a similar funded position)? Can I still apply for this fellowship? </a:t>
            </a:r>
          </a:p>
          <a:p>
            <a:pPr lvl="1"/>
            <a:r>
              <a:rPr lang="en-US" dirty="0" smtClean="0">
                <a:solidFill>
                  <a:srgbClr val="FF0000"/>
                </a:solidFill>
              </a:rPr>
              <a:t>Yes.  During the remainder of the Spring 2017 semester we ask that you work up to an additional 10 hours for the Consortium. You will be compensated with ex-pay. </a:t>
            </a:r>
            <a:r>
              <a:rPr lang="en-US" dirty="0">
                <a:solidFill>
                  <a:srgbClr val="FF0000"/>
                </a:solidFill>
              </a:rPr>
              <a:t> </a:t>
            </a:r>
            <a:r>
              <a:rPr lang="en-US" dirty="0" smtClean="0">
                <a:solidFill>
                  <a:srgbClr val="FF0000"/>
                </a:solidFill>
              </a:rPr>
              <a:t>You will transition from your current position to Consortium Doctoral Fellowship officially on July 1</a:t>
            </a:r>
            <a:r>
              <a:rPr lang="en-US" baseline="30000" dirty="0" smtClean="0">
                <a:solidFill>
                  <a:srgbClr val="FF0000"/>
                </a:solidFill>
              </a:rPr>
              <a:t>st</a:t>
            </a:r>
            <a:r>
              <a:rPr lang="en-US" dirty="0" smtClean="0">
                <a:solidFill>
                  <a:srgbClr val="FF0000"/>
                </a:solidFill>
              </a:rPr>
              <a:t>, 2017. </a:t>
            </a:r>
          </a:p>
          <a:p>
            <a:r>
              <a:rPr lang="en-US" dirty="0" smtClean="0"/>
              <a:t> Will the Consortium work with to set a schedule that works with my other commitments? </a:t>
            </a:r>
          </a:p>
          <a:p>
            <a:pPr lvl="1"/>
            <a:r>
              <a:rPr lang="en-US" dirty="0" smtClean="0">
                <a:solidFill>
                  <a:srgbClr val="FF0000"/>
                </a:solidFill>
              </a:rPr>
              <a:t>We will make every attempt to work with students and will accommodate class schedules. </a:t>
            </a:r>
          </a:p>
          <a:p>
            <a:r>
              <a:rPr lang="en-US" dirty="0" smtClean="0"/>
              <a:t>Can I apply if I’m an international student? </a:t>
            </a:r>
          </a:p>
          <a:p>
            <a:pPr lvl="1"/>
            <a:r>
              <a:rPr lang="en-US" dirty="0" smtClean="0">
                <a:solidFill>
                  <a:srgbClr val="FF0000"/>
                </a:solidFill>
              </a:rPr>
              <a:t>Yes. All full-time, UofL students are eligible to apply. We will offer you any assistance and connect you to the proper resources to ensure that your paperwork is in order. </a:t>
            </a:r>
          </a:p>
          <a:p>
            <a:pPr lvl="0">
              <a:buClr>
                <a:srgbClr val="D34817">
                  <a:lumMod val="75000"/>
                </a:srgbClr>
              </a:buClr>
            </a:pPr>
            <a:r>
              <a:rPr lang="en-US" dirty="0">
                <a:solidFill>
                  <a:prstClr val="black"/>
                </a:solidFill>
              </a:rPr>
              <a:t>I’m not in one of the seven participating schools or colleges. Can I still apply? </a:t>
            </a:r>
          </a:p>
          <a:p>
            <a:pPr lvl="1">
              <a:buClr>
                <a:srgbClr val="D34817">
                  <a:lumMod val="75000"/>
                </a:srgbClr>
              </a:buClr>
            </a:pPr>
            <a:r>
              <a:rPr lang="en-US" dirty="0">
                <a:solidFill>
                  <a:srgbClr val="FF0000"/>
                </a:solidFill>
              </a:rPr>
              <a:t>Yes. All full-time, UofL students are eligible to apply. </a:t>
            </a:r>
            <a:endParaRPr lang="en-US" dirty="0">
              <a:solidFill>
                <a:prstClr val="black"/>
              </a:solidFill>
            </a:endParaRPr>
          </a:p>
          <a:p>
            <a:pPr marL="274320" lvl="1" indent="0">
              <a:buNone/>
            </a:pPr>
            <a:endParaRPr lang="en-US" dirty="0" smtClean="0">
              <a:solidFill>
                <a:srgbClr val="FF0000"/>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75734" y="145735"/>
            <a:ext cx="1281303" cy="1626269"/>
          </a:xfrm>
          <a:prstGeom prst="rect">
            <a:avLst/>
          </a:prstGeom>
        </p:spPr>
      </p:pic>
    </p:spTree>
    <p:extLst>
      <p:ext uri="{BB962C8B-B14F-4D97-AF65-F5344CB8AC3E}">
        <p14:creationId xmlns:p14="http://schemas.microsoft.com/office/powerpoint/2010/main" val="41910318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637</TotalTime>
  <Words>1365</Words>
  <Application>Microsoft Office PowerPoint</Application>
  <PresentationFormat>Widescreen</PresentationFormat>
  <Paragraphs>102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Rockwell</vt:lpstr>
      <vt:lpstr>Rockwell Condensed</vt:lpstr>
      <vt:lpstr>Wingdings</vt:lpstr>
      <vt:lpstr>Wood Type</vt:lpstr>
      <vt:lpstr>Student Fellowships FAQ</vt:lpstr>
      <vt:lpstr>Cooperative Consortium for Transdisciplinary Social Justice Research </vt:lpstr>
      <vt:lpstr>Consortium Leadership </vt:lpstr>
      <vt:lpstr>Types of Fellowships Available</vt:lpstr>
      <vt:lpstr>Application Process</vt:lpstr>
      <vt:lpstr>Doctoral Fellowship </vt:lpstr>
      <vt:lpstr>Undergrad Fellowships </vt:lpstr>
      <vt:lpstr>Student Scholar activists</vt:lpstr>
      <vt:lpstr> FAQs</vt:lpstr>
      <vt:lpstr> FAQs cont. </vt:lpstr>
      <vt:lpstr>For more Information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Fellowship FAQ</dc:title>
  <dc:creator>Nia Holt</dc:creator>
  <cp:lastModifiedBy>Nia Holt</cp:lastModifiedBy>
  <cp:revision>47</cp:revision>
  <dcterms:created xsi:type="dcterms:W3CDTF">2017-01-26T16:31:24Z</dcterms:created>
  <dcterms:modified xsi:type="dcterms:W3CDTF">2017-02-16T17:28:04Z</dcterms:modified>
</cp:coreProperties>
</file>