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69" r:id="rId5"/>
    <p:sldId id="258" r:id="rId6"/>
    <p:sldId id="263" r:id="rId7"/>
    <p:sldId id="259" r:id="rId8"/>
    <p:sldId id="264" r:id="rId9"/>
    <p:sldId id="271" r:id="rId10"/>
    <p:sldId id="273" r:id="rId11"/>
    <p:sldId id="260" r:id="rId12"/>
    <p:sldId id="261" r:id="rId13"/>
    <p:sldId id="266" r:id="rId14"/>
    <p:sldId id="272" r:id="rId15"/>
    <p:sldId id="268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7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1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8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2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55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760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530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24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02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3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77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77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30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3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5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8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6929F3-B7E2-4E2F-86C0-7F2506F47063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75015A-EF16-4B93-A6C1-253A188B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6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iltomailtoethaynes@louisville.edu" TargetMode="External"/><Relationship Id="rId4" Type="http://schemas.openxmlformats.org/officeDocument/2006/relationships/hyperlink" Target="mailto:njholt01@louisville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fosl@louisvill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isville.edu/aliinstitute" TargetMode="External"/><Relationship Id="rId4" Type="http://schemas.openxmlformats.org/officeDocument/2006/relationships/hyperlink" Target="mailto:transdisciplinary@louisville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ouisville.edu/brade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341" y="1248629"/>
            <a:ext cx="6877318" cy="208136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University of Louisville Cooperative Consortium for Transdisciplinary </a:t>
            </a:r>
            <a:br>
              <a:rPr lang="en-US" sz="3200" b="1" dirty="0" smtClean="0"/>
            </a:br>
            <a:r>
              <a:rPr lang="en-US" sz="3200" b="1" dirty="0" smtClean="0"/>
              <a:t>Social Justice Research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5256"/>
            <a:ext cx="6400800" cy="14355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Call for Research </a:t>
            </a:r>
          </a:p>
          <a:p>
            <a:r>
              <a:rPr lang="en-US" sz="2800" dirty="0" smtClean="0"/>
              <a:t>Proposals Information 2017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66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What: Successful </a:t>
            </a:r>
            <a:r>
              <a:rPr lang="en-US" b="1" dirty="0" smtClean="0"/>
              <a:t>Proposals </a:t>
            </a:r>
            <a:r>
              <a:rPr lang="en-US" sz="3600" b="1" dirty="0" smtClean="0"/>
              <a:t>(pt. 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Justification for type(s) of grants requested:  should include budget and budget rationale</a:t>
            </a:r>
          </a:p>
          <a:p>
            <a:r>
              <a:rPr lang="en-US" sz="2200" dirty="0" smtClean="0"/>
              <a:t>Community partner commitment letter(s)</a:t>
            </a:r>
          </a:p>
          <a:p>
            <a:r>
              <a:rPr lang="en-US" sz="2200" dirty="0" smtClean="0"/>
              <a:t>Timeline with plan for outcomes and future support</a:t>
            </a:r>
          </a:p>
          <a:p>
            <a:r>
              <a:rPr lang="en-US" sz="2200" dirty="0" smtClean="0"/>
              <a:t>Maximum 2-page bibliography or citations list</a:t>
            </a:r>
          </a:p>
          <a:p>
            <a:r>
              <a:rPr lang="en-US" sz="2200" dirty="0" smtClean="0"/>
              <a:t>A 2-page-maximum CV on each participant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328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Where: UofL. It’s Happening Here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teams may have faculty members from other academic institutions. </a:t>
            </a:r>
          </a:p>
          <a:p>
            <a:r>
              <a:rPr lang="en-US" dirty="0" smtClean="0"/>
              <a:t>However, only UofL faculty members are eligible to apply for CCTSJR grants. Only </a:t>
            </a:r>
            <a:r>
              <a:rPr lang="en-US" dirty="0" err="1" smtClean="0"/>
              <a:t>UofL</a:t>
            </a:r>
            <a:r>
              <a:rPr lang="en-US" dirty="0" smtClean="0"/>
              <a:t> faculty members will be funded. </a:t>
            </a:r>
          </a:p>
          <a:p>
            <a:r>
              <a:rPr lang="en-US" dirty="0" smtClean="0"/>
              <a:t>Priority will be given to research teams that have more than one UofL faculty </a:t>
            </a:r>
            <a:r>
              <a:rPr lang="en-US" u="sng" dirty="0" smtClean="0"/>
              <a:t>and</a:t>
            </a:r>
            <a:r>
              <a:rPr lang="en-US" dirty="0" smtClean="0"/>
              <a:t> utilize the talents of UofL students.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9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799428"/>
            <a:ext cx="6798734" cy="1303867"/>
          </a:xfrm>
        </p:spPr>
        <p:txBody>
          <a:bodyPr/>
          <a:lstStyle/>
          <a:p>
            <a:r>
              <a:rPr lang="en-US" b="1" dirty="0" smtClean="0"/>
              <a:t>Expectations &amp; Outcomes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8" y="1931830"/>
            <a:ext cx="7267262" cy="4031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Fellows </a:t>
            </a:r>
            <a:r>
              <a:rPr lang="en-US" dirty="0" smtClean="0"/>
              <a:t>participate </a:t>
            </a:r>
            <a:r>
              <a:rPr lang="en-US" dirty="0"/>
              <a:t>in a network of </a:t>
            </a:r>
            <a:r>
              <a:rPr lang="en-US" dirty="0" smtClean="0"/>
              <a:t>scholar-activists</a:t>
            </a:r>
            <a:endParaRPr lang="en-US" dirty="0"/>
          </a:p>
          <a:p>
            <a:r>
              <a:rPr lang="en-US" dirty="0" smtClean="0"/>
              <a:t>Fellows are lead managers </a:t>
            </a:r>
            <a:r>
              <a:rPr lang="en-US" dirty="0"/>
              <a:t>of their </a:t>
            </a:r>
            <a:r>
              <a:rPr lang="en-US" dirty="0" smtClean="0"/>
              <a:t>project</a:t>
            </a:r>
            <a:endParaRPr lang="en-US" dirty="0"/>
          </a:p>
          <a:p>
            <a:r>
              <a:rPr lang="en-US" dirty="0" smtClean="0"/>
              <a:t>Fellows </a:t>
            </a:r>
            <a:r>
              <a:rPr lang="en-US" dirty="0"/>
              <a:t>agree to develop the research project in such a way that it will lead to a publication submission and/or a presentation in Year 2 </a:t>
            </a:r>
            <a:r>
              <a:rPr lang="en-US" dirty="0" smtClean="0"/>
              <a:t>at </a:t>
            </a:r>
            <a:r>
              <a:rPr lang="en-US" dirty="0"/>
              <a:t>a local, regional, national, or international forum. </a:t>
            </a:r>
          </a:p>
          <a:p>
            <a:r>
              <a:rPr lang="en-US" dirty="0" smtClean="0"/>
              <a:t>Multi-year fellows </a:t>
            </a:r>
            <a:r>
              <a:rPr lang="en-US" dirty="0"/>
              <a:t>agree to </a:t>
            </a:r>
            <a:r>
              <a:rPr lang="en-US" dirty="0" smtClean="0"/>
              <a:t>a </a:t>
            </a:r>
            <a:r>
              <a:rPr lang="en-US" dirty="0"/>
              <a:t>new publication submission and/or another presentation in Year 3 at a local, regional, national, or international forum.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8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744" y="966852"/>
            <a:ext cx="6798734" cy="1303867"/>
          </a:xfrm>
        </p:spPr>
        <p:txBody>
          <a:bodyPr/>
          <a:lstStyle/>
          <a:p>
            <a:r>
              <a:rPr lang="en-US" b="1" dirty="0" smtClean="0"/>
              <a:t>Expectations &amp; Outcomes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40170"/>
            <a:ext cx="7559899" cy="3599934"/>
          </a:xfrm>
        </p:spPr>
        <p:txBody>
          <a:bodyPr>
            <a:normAutofit/>
          </a:bodyPr>
          <a:lstStyle/>
          <a:p>
            <a:r>
              <a:rPr lang="en-US" dirty="0" smtClean="0"/>
              <a:t>An interim progress report and a detailed </a:t>
            </a:r>
            <a:r>
              <a:rPr lang="en-US" dirty="0"/>
              <a:t>annual report that includes evidence of community benefit, student benefits, identified opportunities for external funding, (as appropriate), and plans for sustaining or completing the project. </a:t>
            </a:r>
            <a:endParaRPr lang="en-US" dirty="0" smtClean="0"/>
          </a:p>
          <a:p>
            <a:r>
              <a:rPr lang="en-US" dirty="0" smtClean="0"/>
              <a:t>Participation </a:t>
            </a:r>
            <a:r>
              <a:rPr lang="en-US" dirty="0"/>
              <a:t>in the creation and support of a </a:t>
            </a:r>
            <a:r>
              <a:rPr lang="en-US" dirty="0" err="1" smtClean="0"/>
              <a:t>UofL</a:t>
            </a:r>
            <a:r>
              <a:rPr lang="en-US" dirty="0" smtClean="0"/>
              <a:t> social </a:t>
            </a:r>
            <a:r>
              <a:rPr lang="en-US" dirty="0"/>
              <a:t>justice research </a:t>
            </a:r>
            <a:r>
              <a:rPr lang="en-US" dirty="0" smtClean="0"/>
              <a:t>community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6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 smtClean="0"/>
              <a:t>Do you fund individual faculty? </a:t>
            </a:r>
            <a:r>
              <a:rPr lang="en-US" sz="2800" dirty="0" smtClean="0"/>
              <a:t>Research teams have priority, but for coming grant cycles, the Consortium will also offer “matchmaking” opportunities to support faculty in collaborating and moving their research in a </a:t>
            </a:r>
            <a:r>
              <a:rPr lang="en-US" sz="2800" dirty="0" err="1" smtClean="0"/>
              <a:t>transdisciplinary</a:t>
            </a:r>
            <a:r>
              <a:rPr lang="en-US" sz="2800" dirty="0" smtClean="0"/>
              <a:t> direction.   If you have an idea and aren’t sure, check with us!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Should I include a budget?  </a:t>
            </a:r>
            <a:r>
              <a:rPr lang="en-US" sz="2800" dirty="0" smtClean="0"/>
              <a:t>Yes!  It should be part of your justification for grants(s) requested, along with a budget rationale.  The standard UL budget/justification is not required, however.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717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Information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Consortium will hold host 3 </a:t>
            </a:r>
            <a:r>
              <a:rPr lang="en-US" b="1" i="1" dirty="0" smtClean="0"/>
              <a:t>Idea Incubator Sessions </a:t>
            </a:r>
            <a:r>
              <a:rPr lang="en-US" dirty="0" smtClean="0"/>
              <a:t>in January 2017: </a:t>
            </a:r>
          </a:p>
          <a:p>
            <a:pPr lvl="1"/>
            <a:r>
              <a:rPr lang="en-US" sz="2200" b="1" dirty="0"/>
              <a:t>Restorative Justice  - </a:t>
            </a:r>
            <a:r>
              <a:rPr lang="en-US" sz="2200" dirty="0"/>
              <a:t>Jan 23</a:t>
            </a:r>
            <a:r>
              <a:rPr lang="en-US" sz="2200" baseline="30000" dirty="0"/>
              <a:t>rd</a:t>
            </a:r>
            <a:r>
              <a:rPr lang="en-US" sz="2200" dirty="0"/>
              <a:t> , 12-1:15pm, </a:t>
            </a:r>
            <a:r>
              <a:rPr lang="en-US" sz="2200" dirty="0" err="1"/>
              <a:t>Ekstrom</a:t>
            </a:r>
            <a:r>
              <a:rPr lang="en-US" sz="2200" dirty="0"/>
              <a:t> Library </a:t>
            </a:r>
            <a:r>
              <a:rPr lang="en-US" sz="2200" dirty="0" err="1"/>
              <a:t>Rm</a:t>
            </a:r>
            <a:r>
              <a:rPr lang="en-US" sz="2200" dirty="0"/>
              <a:t> 254 </a:t>
            </a:r>
          </a:p>
          <a:p>
            <a:pPr lvl="1"/>
            <a:r>
              <a:rPr lang="en-US" sz="2200" b="1" dirty="0" smtClean="0"/>
              <a:t>Housing Justice - J</a:t>
            </a:r>
            <a:r>
              <a:rPr lang="en-US" sz="2200" dirty="0" smtClean="0"/>
              <a:t>an 24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12-1:15pm</a:t>
            </a:r>
            <a:r>
              <a:rPr lang="en-US" sz="2200" dirty="0"/>
              <a:t>, </a:t>
            </a:r>
            <a:r>
              <a:rPr lang="en-US" sz="2200" dirty="0" err="1" smtClean="0"/>
              <a:t>Ekstrom</a:t>
            </a:r>
            <a:r>
              <a:rPr lang="en-US" sz="2200" dirty="0" smtClean="0"/>
              <a:t> Library TILL (3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Floor) </a:t>
            </a:r>
          </a:p>
          <a:p>
            <a:pPr lvl="1"/>
            <a:r>
              <a:rPr lang="en-US" sz="2200" b="1" dirty="0"/>
              <a:t>Emerging Issues including Health Equity - </a:t>
            </a:r>
            <a:r>
              <a:rPr lang="en-US" sz="2200" dirty="0"/>
              <a:t>Jan 25</a:t>
            </a:r>
            <a:r>
              <a:rPr lang="en-US" sz="2200" baseline="30000" dirty="0"/>
              <a:t>th</a:t>
            </a:r>
            <a:r>
              <a:rPr lang="en-US" sz="2200" dirty="0"/>
              <a:t> 12-1:15pm; </a:t>
            </a:r>
            <a:r>
              <a:rPr lang="en-US" sz="2200" dirty="0" err="1"/>
              <a:t>Ekstrom</a:t>
            </a:r>
            <a:r>
              <a:rPr lang="en-US" sz="2200" dirty="0"/>
              <a:t> Library </a:t>
            </a:r>
            <a:r>
              <a:rPr lang="en-US" sz="2200" dirty="0" err="1"/>
              <a:t>Rm</a:t>
            </a:r>
            <a:r>
              <a:rPr lang="en-US" sz="2200" dirty="0"/>
              <a:t> 254</a:t>
            </a:r>
          </a:p>
          <a:p>
            <a:pPr lvl="1"/>
            <a:endParaRPr lang="en-US" sz="32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6560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still have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more information, contact Cate </a:t>
            </a:r>
            <a:r>
              <a:rPr lang="en-US" dirty="0" err="1" smtClean="0"/>
              <a:t>Fosl</a:t>
            </a:r>
            <a:r>
              <a:rPr lang="en-US" dirty="0" smtClean="0"/>
              <a:t> at 	</a:t>
            </a:r>
            <a:r>
              <a:rPr lang="en-US" dirty="0" smtClean="0">
                <a:hlinkClick r:id="rId2"/>
              </a:rPr>
              <a:t>cfosl@louisville.edu</a:t>
            </a:r>
            <a:r>
              <a:rPr lang="en-US" dirty="0" smtClean="0"/>
              <a:t> or Enid </a:t>
            </a:r>
            <a:r>
              <a:rPr lang="en-US" dirty="0" err="1" smtClean="0"/>
              <a:t>Trucios</a:t>
            </a:r>
            <a:r>
              <a:rPr lang="en-US" dirty="0" smtClean="0"/>
              <a:t>-Haynes at 	</a:t>
            </a:r>
            <a:r>
              <a:rPr lang="en-US" dirty="0" smtClean="0">
                <a:hlinkClick r:id="rId3"/>
              </a:rPr>
              <a:t>ethaynes@louisville.edu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Student opportunities will also be available soon.  	Interested students should contact graduate 	assistant Nia Holt at </a:t>
            </a:r>
            <a:r>
              <a:rPr lang="en-US" dirty="0" smtClean="0">
                <a:hlinkClick r:id="rId4"/>
              </a:rPr>
              <a:t>njholt01@louisville.edu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University Research Initiative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Consortium was created with funding from the Provost’s </a:t>
            </a:r>
            <a:r>
              <a:rPr lang="en-US" dirty="0" err="1"/>
              <a:t>iRFP</a:t>
            </a:r>
            <a:r>
              <a:rPr lang="en-US" dirty="0"/>
              <a:t> process and seven participating colleges and </a:t>
            </a:r>
            <a:r>
              <a:rPr lang="en-US" dirty="0" smtClean="0"/>
              <a:t>schools: </a:t>
            </a:r>
          </a:p>
          <a:p>
            <a:r>
              <a:rPr lang="en-US" dirty="0" smtClean="0"/>
              <a:t>Brandeis </a:t>
            </a:r>
            <a:r>
              <a:rPr lang="en-US" dirty="0"/>
              <a:t>School of </a:t>
            </a:r>
            <a:r>
              <a:rPr lang="en-US" dirty="0" smtClean="0"/>
              <a:t>Law</a:t>
            </a:r>
          </a:p>
          <a:p>
            <a:r>
              <a:rPr lang="en-US" dirty="0" smtClean="0"/>
              <a:t>College </a:t>
            </a:r>
            <a:r>
              <a:rPr lang="en-US" dirty="0"/>
              <a:t>of Arts &amp; </a:t>
            </a:r>
            <a:r>
              <a:rPr lang="en-US" dirty="0" smtClean="0"/>
              <a:t>Sciences </a:t>
            </a:r>
          </a:p>
          <a:p>
            <a:r>
              <a:rPr lang="en-US" dirty="0" smtClean="0"/>
              <a:t>College </a:t>
            </a:r>
            <a:r>
              <a:rPr lang="en-US" dirty="0"/>
              <a:t>of Education &amp; Human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Kent </a:t>
            </a:r>
            <a:r>
              <a:rPr lang="en-US" dirty="0"/>
              <a:t>School of Social </a:t>
            </a:r>
            <a:r>
              <a:rPr lang="en-US" dirty="0" smtClean="0"/>
              <a:t>Work </a:t>
            </a:r>
          </a:p>
          <a:p>
            <a:r>
              <a:rPr lang="en-US" dirty="0" smtClean="0"/>
              <a:t>School </a:t>
            </a:r>
            <a:r>
              <a:rPr lang="en-US" dirty="0"/>
              <a:t>of </a:t>
            </a:r>
            <a:r>
              <a:rPr lang="en-US" dirty="0" smtClean="0"/>
              <a:t>Nursing</a:t>
            </a:r>
          </a:p>
          <a:p>
            <a:r>
              <a:rPr lang="en-US" dirty="0" smtClean="0"/>
              <a:t>School </a:t>
            </a:r>
            <a:r>
              <a:rPr lang="en-US" dirty="0"/>
              <a:t>of Public Health &amp; Informational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School </a:t>
            </a:r>
            <a:r>
              <a:rPr lang="en-US" dirty="0"/>
              <a:t>of </a:t>
            </a:r>
            <a:r>
              <a:rPr lang="en-US" dirty="0" smtClean="0"/>
              <a:t>Medicine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1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Cooperative Consortium for Transdisciplinary Social Justice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Dedicated </a:t>
            </a:r>
            <a:r>
              <a:rPr lang="en-US" dirty="0"/>
              <a:t>to understanding and finding new, innovative solutions to complex, intransigent social justice problems with a special emphasis on structural </a:t>
            </a:r>
            <a:r>
              <a:rPr lang="en-US" dirty="0" smtClean="0"/>
              <a:t>inequality  </a:t>
            </a:r>
          </a:p>
          <a:p>
            <a:r>
              <a:rPr lang="en-US" dirty="0" smtClean="0"/>
              <a:t>Will incubate</a:t>
            </a:r>
            <a:r>
              <a:rPr lang="en-US" dirty="0"/>
              <a:t>, support, and promote faculty and student involvement in University-wide social justice transdisciplinary research </a:t>
            </a:r>
            <a:r>
              <a:rPr lang="en-US" dirty="0" smtClean="0"/>
              <a:t>(TDR) including </a:t>
            </a:r>
            <a:r>
              <a:rPr lang="en-US" dirty="0"/>
              <a:t>research teams, projects, creative activities, and community-engaged scholarship. </a:t>
            </a:r>
          </a:p>
        </p:txBody>
      </p:sp>
    </p:spTree>
    <p:extLst>
      <p:ext uri="{BB962C8B-B14F-4D97-AF65-F5344CB8AC3E}">
        <p14:creationId xmlns:p14="http://schemas.microsoft.com/office/powerpoint/2010/main" val="23615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Consortium </a:t>
            </a:r>
            <a:r>
              <a:rPr lang="en-US" b="1" dirty="0"/>
              <a:t>Leadership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Lead Partner Working Group:</a:t>
            </a:r>
          </a:p>
          <a:p>
            <a:pPr lvl="1"/>
            <a:r>
              <a:rPr lang="en-US" dirty="0" smtClean="0"/>
              <a:t>A&amp;S Anne </a:t>
            </a:r>
            <a:r>
              <a:rPr lang="en-US" dirty="0"/>
              <a:t>Braden </a:t>
            </a:r>
            <a:r>
              <a:rPr lang="en-US" dirty="0" smtClean="0"/>
              <a:t>Institute: Cate Fosl, Co-PI </a:t>
            </a:r>
            <a:endParaRPr lang="en-US" dirty="0"/>
          </a:p>
          <a:p>
            <a:pPr lvl="1"/>
            <a:r>
              <a:rPr lang="en-US" dirty="0" smtClean="0"/>
              <a:t>Muhammad Ali Institute: Enid Trucios-Haynes,  Co-PI</a:t>
            </a:r>
          </a:p>
          <a:p>
            <a:pPr lvl="1"/>
            <a:r>
              <a:rPr lang="en-US" dirty="0" smtClean="0"/>
              <a:t>Brandeis </a:t>
            </a:r>
            <a:r>
              <a:rPr lang="en-US" dirty="0"/>
              <a:t>Laboratory for Democracy and </a:t>
            </a:r>
            <a:r>
              <a:rPr lang="en-US" dirty="0" smtClean="0"/>
              <a:t>Citizenship: Cedric Powell, Co-Investigator </a:t>
            </a:r>
          </a:p>
          <a:p>
            <a:pPr lvl="1"/>
            <a:r>
              <a:rPr lang="en-US" dirty="0" smtClean="0"/>
              <a:t>HSC </a:t>
            </a:r>
            <a:r>
              <a:rPr lang="en-US" dirty="0"/>
              <a:t>Office of Health Affairs, Diversity, and </a:t>
            </a:r>
            <a:r>
              <a:rPr lang="en-US" dirty="0" smtClean="0"/>
              <a:t>Inclusion: Faye Jones, Co-I</a:t>
            </a:r>
            <a:r>
              <a:rPr lang="en-US" dirty="0"/>
              <a:t>nvestigator</a:t>
            </a:r>
            <a:endParaRPr lang="en-US" dirty="0" smtClean="0"/>
          </a:p>
          <a:p>
            <a:pPr lvl="1"/>
            <a:r>
              <a:rPr lang="en-US" dirty="0" smtClean="0"/>
              <a:t>SPHIS </a:t>
            </a:r>
            <a:r>
              <a:rPr lang="en-US" dirty="0"/>
              <a:t>Office of Public Health Practice: </a:t>
            </a:r>
            <a:r>
              <a:rPr lang="en-US" dirty="0" smtClean="0"/>
              <a:t>Monica </a:t>
            </a:r>
            <a:r>
              <a:rPr lang="en-US" dirty="0" err="1"/>
              <a:t>Wendel</a:t>
            </a:r>
            <a:r>
              <a:rPr lang="en-US" dirty="0"/>
              <a:t>, </a:t>
            </a:r>
            <a:r>
              <a:rPr lang="en-US" dirty="0" smtClean="0"/>
              <a:t>Co-I</a:t>
            </a:r>
            <a:r>
              <a:rPr lang="en-US" dirty="0"/>
              <a:t>nvestigator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3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51" y="905702"/>
            <a:ext cx="8229600" cy="112915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Call For Proposals for </a:t>
            </a:r>
            <a:br>
              <a:rPr lang="en-US" b="1" dirty="0" smtClean="0"/>
            </a:br>
            <a:r>
              <a:rPr lang="en-US" b="1" dirty="0" smtClean="0"/>
              <a:t>Faculty Grants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430" y="2485623"/>
            <a:ext cx="7289443" cy="3640540"/>
          </a:xfrm>
        </p:spPr>
        <p:txBody>
          <a:bodyPr>
            <a:normAutofit/>
          </a:bodyPr>
          <a:lstStyle/>
          <a:p>
            <a:r>
              <a:rPr lang="en-US" dirty="0" smtClean="0"/>
              <a:t>Faculty </a:t>
            </a:r>
            <a:r>
              <a:rPr lang="en-US" dirty="0"/>
              <a:t>Workload </a:t>
            </a:r>
            <a:r>
              <a:rPr lang="en-US" dirty="0" smtClean="0"/>
              <a:t>Fellowships</a:t>
            </a:r>
            <a:endParaRPr lang="en-US" dirty="0"/>
          </a:p>
          <a:p>
            <a:r>
              <a:rPr lang="en-US" dirty="0" smtClean="0"/>
              <a:t>Mini-Grant </a:t>
            </a:r>
            <a:r>
              <a:rPr lang="en-US" dirty="0"/>
              <a:t>Faculty </a:t>
            </a:r>
            <a:r>
              <a:rPr lang="en-US" dirty="0" smtClean="0"/>
              <a:t>Fellowships</a:t>
            </a:r>
            <a:endParaRPr lang="en-US" dirty="0"/>
          </a:p>
          <a:p>
            <a:r>
              <a:rPr lang="en-US" dirty="0" smtClean="0"/>
              <a:t>Grant Fellowships</a:t>
            </a:r>
          </a:p>
          <a:p>
            <a:pPr marL="0" indent="0">
              <a:buNone/>
            </a:pPr>
            <a:r>
              <a:rPr lang="en-US" dirty="0" smtClean="0"/>
              <a:t>Grants </a:t>
            </a:r>
            <a:r>
              <a:rPr lang="en-US" dirty="0"/>
              <a:t>and mini-grants are available according to the following schedule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Up to 7 one-year grants, non-renewable </a:t>
            </a:r>
          </a:p>
          <a:p>
            <a:pPr lvl="1"/>
            <a:r>
              <a:rPr lang="en-US" dirty="0" smtClean="0"/>
              <a:t>up to 10 renewable grants (assuming </a:t>
            </a:r>
            <a:r>
              <a:rPr lang="en-US" dirty="0" err="1" smtClean="0"/>
              <a:t>iRFP</a:t>
            </a:r>
            <a:r>
              <a:rPr lang="en-US" dirty="0" smtClean="0"/>
              <a:t> funding is renewed);  both 2-year and 3-year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6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Who: Eligibility for TDR Grants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TDR Social Justice Research Teams are top priority as defined in Call for Proposals</a:t>
            </a:r>
          </a:p>
          <a:p>
            <a:r>
              <a:rPr lang="en-US" dirty="0" smtClean="0"/>
              <a:t>Teams may apply for more than one grant, e.g., a Faculty Workload Fellowship and Mini-Grant</a:t>
            </a:r>
          </a:p>
          <a:p>
            <a:r>
              <a:rPr lang="en-US" dirty="0" smtClean="0"/>
              <a:t>All faculty are eligible to apply. Priority for a portion of grants to pledging units &amp; departments</a:t>
            </a:r>
          </a:p>
          <a:p>
            <a:r>
              <a:rPr lang="en-US" dirty="0" smtClean="0"/>
              <a:t>Teams must include a Community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6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When: Proposals Due Jan. 31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Proposals are due January 31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Call for Proposals available on Anne Braden Institute and Muhammad Ali Institute websites:  see </a:t>
            </a:r>
            <a:r>
              <a:rPr lang="en-US" dirty="0" smtClean="0">
                <a:hlinkClick r:id="rId2"/>
              </a:rPr>
              <a:t>www.Louisville.edu/braden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www.Louisville.edu/aliinstitute</a:t>
            </a:r>
            <a:endParaRPr lang="en-US" dirty="0" smtClean="0"/>
          </a:p>
          <a:p>
            <a:r>
              <a:rPr lang="en-US" dirty="0" smtClean="0"/>
              <a:t>Submit proposals to</a:t>
            </a:r>
            <a:r>
              <a:rPr lang="en-US" dirty="0"/>
              <a:t>: </a:t>
            </a:r>
            <a:r>
              <a:rPr lang="en-US" dirty="0" smtClean="0">
                <a:hlinkClick r:id="rId4"/>
              </a:rPr>
              <a:t>transdisciplinary@louisville.edu</a:t>
            </a:r>
            <a:endParaRPr lang="en-US" dirty="0" smtClean="0"/>
          </a:p>
          <a:p>
            <a:r>
              <a:rPr lang="en-US" dirty="0" smtClean="0"/>
              <a:t>Decisions will be made no later than March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Calendar Year Grant Period</a:t>
            </a:r>
          </a:p>
        </p:txBody>
      </p:sp>
    </p:spTree>
    <p:extLst>
      <p:ext uri="{BB962C8B-B14F-4D97-AF65-F5344CB8AC3E}">
        <p14:creationId xmlns:p14="http://schemas.microsoft.com/office/powerpoint/2010/main" val="288087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What: </a:t>
            </a:r>
            <a:r>
              <a:rPr lang="en-US" b="1" dirty="0" err="1" smtClean="0"/>
              <a:t>Transdisciplinary</a:t>
            </a:r>
            <a:r>
              <a:rPr lang="en-US" b="1" dirty="0" smtClean="0"/>
              <a:t> Social Justice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2446986"/>
            <a:ext cx="7727323" cy="36962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Transdisciplinary research integrates </a:t>
            </a:r>
            <a:r>
              <a:rPr lang="en-US" dirty="0"/>
              <a:t>the natural, social, and health sciences in a humanities context, and transcends their traditional boundaries” to create new forms of knowledge, typically developed with community practitioners. 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Our </a:t>
            </a:r>
            <a:r>
              <a:rPr lang="en-US" dirty="0"/>
              <a:t>definition of social justice relies on scholars </a:t>
            </a:r>
            <a:r>
              <a:rPr lang="en-US" dirty="0" smtClean="0"/>
              <a:t>who </a:t>
            </a:r>
            <a:r>
              <a:rPr lang="en-US" dirty="0"/>
              <a:t>conceptualize how systems activate and reinforce inequality. </a:t>
            </a:r>
            <a:r>
              <a:rPr lang="en-US" dirty="0" smtClean="0"/>
              <a:t>Our conception </a:t>
            </a:r>
            <a:r>
              <a:rPr lang="en-US" dirty="0"/>
              <a:t>of social justice is substantive, interactional, distributive, and grounded in rights movements of the past century.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08"/>
            <a:ext cx="8229600" cy="824117"/>
          </a:xfrm>
        </p:spPr>
        <p:txBody>
          <a:bodyPr/>
          <a:lstStyle/>
          <a:p>
            <a:r>
              <a:rPr lang="en-US" b="1" dirty="0" smtClean="0"/>
              <a:t>What: Successful Proposals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1815921"/>
            <a:ext cx="7856112" cy="45698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dirty="0" smtClean="0"/>
              <a:t>Successful Proposals will include . . .</a:t>
            </a:r>
          </a:p>
          <a:p>
            <a:endParaRPr lang="en-US" dirty="0"/>
          </a:p>
          <a:p>
            <a:r>
              <a:rPr lang="en-US" sz="2600" dirty="0"/>
              <a:t>Statement of social justice purpose/application. </a:t>
            </a:r>
          </a:p>
          <a:p>
            <a:r>
              <a:rPr lang="en-US" sz="2600" dirty="0" smtClean="0"/>
              <a:t>Description </a:t>
            </a:r>
            <a:r>
              <a:rPr lang="en-US" sz="2600" dirty="0"/>
              <a:t>of transdisciplinary research team and process that includes: </a:t>
            </a:r>
          </a:p>
          <a:p>
            <a:pPr lvl="1"/>
            <a:r>
              <a:rPr lang="en-US" sz="2600" dirty="0" smtClean="0"/>
              <a:t>Participation </a:t>
            </a:r>
            <a:r>
              <a:rPr lang="en-US" sz="2600" dirty="0"/>
              <a:t>of faculty in at least two units/colleges, or in the case of larger units/colleges, at least 3 </a:t>
            </a:r>
            <a:r>
              <a:rPr lang="en-US" sz="2600" dirty="0" smtClean="0"/>
              <a:t>departments</a:t>
            </a:r>
          </a:p>
          <a:p>
            <a:pPr lvl="1"/>
            <a:r>
              <a:rPr lang="en-US" sz="2600" dirty="0" smtClean="0"/>
              <a:t>Plan </a:t>
            </a:r>
            <a:r>
              <a:rPr lang="en-US" sz="2600" dirty="0"/>
              <a:t>for participation of at least one community partner throughout all phases of the research </a:t>
            </a:r>
            <a:r>
              <a:rPr lang="en-US" sz="2600" dirty="0" smtClean="0"/>
              <a:t>process </a:t>
            </a:r>
            <a:endParaRPr lang="en-US" sz="2600" dirty="0"/>
          </a:p>
          <a:p>
            <a:pPr lvl="1"/>
            <a:r>
              <a:rPr lang="en-US" sz="2600" dirty="0" smtClean="0"/>
              <a:t>Plan </a:t>
            </a:r>
            <a:r>
              <a:rPr lang="en-US" sz="2600" dirty="0"/>
              <a:t>for inclusion of graduate student and undergraduate student fellows in the </a:t>
            </a:r>
            <a:r>
              <a:rPr lang="en-US" sz="2600" dirty="0" smtClean="0"/>
              <a:t>research </a:t>
            </a:r>
          </a:p>
          <a:p>
            <a:pPr lvl="1"/>
            <a:r>
              <a:rPr lang="en-US" sz="2600" dirty="0" smtClean="0"/>
              <a:t>Some </a:t>
            </a:r>
            <a:r>
              <a:rPr lang="en-US" sz="2600" dirty="0"/>
              <a:t>discussion of methodologies to be </a:t>
            </a:r>
            <a:r>
              <a:rPr lang="en-US" sz="2600" dirty="0" smtClean="0"/>
              <a:t>employed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341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990</Words>
  <Application>Microsoft Macintosh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University of Louisville Cooperative Consortium for Transdisciplinary  Social Justice Research </vt:lpstr>
      <vt:lpstr>21st Century University Research Initiative </vt:lpstr>
      <vt:lpstr>Cooperative Consortium for Transdisciplinary Social Justice Research </vt:lpstr>
      <vt:lpstr>Consortium Leadership </vt:lpstr>
      <vt:lpstr>Call For Proposals for  Faculty Grants</vt:lpstr>
      <vt:lpstr>Who: Eligibility for TDR Grants </vt:lpstr>
      <vt:lpstr>When: Proposals Due Jan. 31 </vt:lpstr>
      <vt:lpstr>What: Transdisciplinary Social Justice Research</vt:lpstr>
      <vt:lpstr>What: Successful Proposals</vt:lpstr>
      <vt:lpstr>What: Successful Proposals (pt. 2)</vt:lpstr>
      <vt:lpstr>Where: UofL. It’s Happening Here.  </vt:lpstr>
      <vt:lpstr>Expectations &amp; Outcomes  </vt:lpstr>
      <vt:lpstr>Expectations &amp; Outcomes  </vt:lpstr>
      <vt:lpstr>FAQ’s</vt:lpstr>
      <vt:lpstr>Other Information </vt:lpstr>
      <vt:lpstr>If you still have questions…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Cooperative Consortium for Transdisciplanary Social Justice Research</dc:title>
  <dc:creator>Nia Holt</dc:creator>
  <cp:lastModifiedBy>Cate Fosl</cp:lastModifiedBy>
  <cp:revision>41</cp:revision>
  <dcterms:modified xsi:type="dcterms:W3CDTF">2017-01-16T17:42:47Z</dcterms:modified>
</cp:coreProperties>
</file>