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1"/>
  </p:sldMasterIdLst>
  <p:notesMasterIdLst>
    <p:notesMasterId r:id="rId36"/>
  </p:notesMasterIdLst>
  <p:sldIdLst>
    <p:sldId id="256" r:id="rId2"/>
    <p:sldId id="258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86" r:id="rId17"/>
    <p:sldId id="301" r:id="rId18"/>
    <p:sldId id="290" r:id="rId19"/>
    <p:sldId id="295" r:id="rId20"/>
    <p:sldId id="276" r:id="rId21"/>
    <p:sldId id="257" r:id="rId22"/>
    <p:sldId id="277" r:id="rId23"/>
    <p:sldId id="278" r:id="rId24"/>
    <p:sldId id="279" r:id="rId25"/>
    <p:sldId id="282" r:id="rId26"/>
    <p:sldId id="283" r:id="rId27"/>
    <p:sldId id="287" r:id="rId28"/>
    <p:sldId id="288" r:id="rId29"/>
    <p:sldId id="302" r:id="rId30"/>
    <p:sldId id="291" r:id="rId31"/>
    <p:sldId id="292" r:id="rId32"/>
    <p:sldId id="293" r:id="rId33"/>
    <p:sldId id="294" r:id="rId34"/>
    <p:sldId id="296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27"/>
  </p:normalViewPr>
  <p:slideViewPr>
    <p:cSldViewPr snapToGrid="0" snapToObjects="1">
      <p:cViewPr varScale="1">
        <p:scale>
          <a:sx n="74" d="100"/>
          <a:sy n="74" d="100"/>
        </p:scale>
        <p:origin x="18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liquidambar\Documents\State%20of%20the%20College\Budget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liquidambar\Documents\State%20of%20the%20College\Budget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liquidambar\Documents\State%20of%20the%20College\Budget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Credit Hours</a:t>
            </a:r>
          </a:p>
        </c:rich>
      </c:tx>
      <c:layout>
        <c:manualLayout>
          <c:xMode val="edge"/>
          <c:yMode val="edge"/>
          <c:x val="0.39670129212290822"/>
          <c:y val="8.14336816439985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416171224732457"/>
          <c:y val="0.1677431466899971"/>
          <c:w val="0.58466186673158127"/>
          <c:h val="0.61294546515018955"/>
        </c:manualLayout>
      </c:layout>
      <c:lineChart>
        <c:grouping val="standard"/>
        <c:varyColors val="0"/>
        <c:ser>
          <c:idx val="0"/>
          <c:order val="0"/>
          <c:tx>
            <c:strRef>
              <c:f>'Credit Hour Production'!$A$2</c:f>
              <c:strCache>
                <c:ptCount val="1"/>
                <c:pt idx="0">
                  <c:v>Undergrad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'Credit Hour Production'!$B$1:$F$1</c:f>
              <c:strCache>
                <c:ptCount val="5"/>
                <c:pt idx="0">
                  <c:v>FY18</c:v>
                </c:pt>
                <c:pt idx="1">
                  <c:v>FY19</c:v>
                </c:pt>
                <c:pt idx="2">
                  <c:v>FY20</c:v>
                </c:pt>
                <c:pt idx="3">
                  <c:v>FY21</c:v>
                </c:pt>
                <c:pt idx="4">
                  <c:v>FY22</c:v>
                </c:pt>
              </c:strCache>
            </c:strRef>
          </c:cat>
          <c:val>
            <c:numRef>
              <c:f>'Credit Hour Production'!$B$2:$F$2</c:f>
              <c:numCache>
                <c:formatCode>General</c:formatCode>
                <c:ptCount val="5"/>
                <c:pt idx="0">
                  <c:v>234390</c:v>
                </c:pt>
                <c:pt idx="1">
                  <c:v>230109</c:v>
                </c:pt>
                <c:pt idx="2">
                  <c:v>227833</c:v>
                </c:pt>
                <c:pt idx="3">
                  <c:v>220963</c:v>
                </c:pt>
                <c:pt idx="4">
                  <c:v>210905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79-5B48-A062-F4123F511E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6506736"/>
        <c:axId val="1716497632"/>
      </c:lineChart>
      <c:lineChart>
        <c:grouping val="standard"/>
        <c:varyColors val="0"/>
        <c:ser>
          <c:idx val="1"/>
          <c:order val="1"/>
          <c:tx>
            <c:strRef>
              <c:f>'Credit Hour Production'!$A$3</c:f>
              <c:strCache>
                <c:ptCount val="1"/>
                <c:pt idx="0">
                  <c:v>Dual Credit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'Credit Hour Production'!$B$1:$F$1</c:f>
              <c:strCache>
                <c:ptCount val="5"/>
                <c:pt idx="0">
                  <c:v>FY18</c:v>
                </c:pt>
                <c:pt idx="1">
                  <c:v>FY19</c:v>
                </c:pt>
                <c:pt idx="2">
                  <c:v>FY20</c:v>
                </c:pt>
                <c:pt idx="3">
                  <c:v>FY21</c:v>
                </c:pt>
                <c:pt idx="4">
                  <c:v>FY22</c:v>
                </c:pt>
              </c:strCache>
            </c:strRef>
          </c:cat>
          <c:val>
            <c:numRef>
              <c:f>'Credit Hour Production'!$B$3:$F$3</c:f>
              <c:numCache>
                <c:formatCode>General</c:formatCode>
                <c:ptCount val="5"/>
                <c:pt idx="0">
                  <c:v>3033</c:v>
                </c:pt>
                <c:pt idx="1">
                  <c:v>3353</c:v>
                </c:pt>
                <c:pt idx="2">
                  <c:v>4753</c:v>
                </c:pt>
                <c:pt idx="3">
                  <c:v>5326</c:v>
                </c:pt>
                <c:pt idx="4">
                  <c:v>6877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79-5B48-A062-F4123F511E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9288400"/>
        <c:axId val="369285920"/>
      </c:lineChart>
      <c:catAx>
        <c:axId val="1716506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16497632"/>
        <c:crosses val="autoZero"/>
        <c:auto val="1"/>
        <c:lblAlgn val="ctr"/>
        <c:lblOffset val="100"/>
        <c:noMultiLvlLbl val="0"/>
      </c:catAx>
      <c:valAx>
        <c:axId val="1716497632"/>
        <c:scaling>
          <c:orientation val="minMax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16506736"/>
        <c:crosses val="autoZero"/>
        <c:crossBetween val="between"/>
      </c:valAx>
      <c:valAx>
        <c:axId val="36928592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69288400"/>
        <c:crosses val="max"/>
        <c:crossBetween val="between"/>
      </c:valAx>
      <c:catAx>
        <c:axId val="3692884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9285920"/>
        <c:crosses val="autoZero"/>
        <c:auto val="1"/>
        <c:lblAlgn val="ctr"/>
        <c:lblOffset val="100"/>
        <c:noMultiLvlLbl val="0"/>
      </c:catAx>
      <c:spPr>
        <a:noFill/>
        <a:ln w="12700"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35275787401574804"/>
          <c:y val="0.6302077865266843"/>
          <c:w val="0.38678382503019459"/>
          <c:h val="7.38404053659959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166907261592305"/>
          <c:y val="0.1677431466899971"/>
          <c:w val="0.69777537182852145"/>
          <c:h val="0.71456364829396324"/>
        </c:manualLayout>
      </c:layout>
      <c:lineChart>
        <c:grouping val="standard"/>
        <c:varyColors val="0"/>
        <c:ser>
          <c:idx val="0"/>
          <c:order val="0"/>
          <c:tx>
            <c:strRef>
              <c:f>'Credit Hour Production'!$A$6</c:f>
              <c:strCache>
                <c:ptCount val="1"/>
                <c:pt idx="0">
                  <c:v>Graduate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'Credit Hour Production'!$B$1:$F$1</c:f>
              <c:strCache>
                <c:ptCount val="5"/>
                <c:pt idx="0">
                  <c:v>FY18</c:v>
                </c:pt>
                <c:pt idx="1">
                  <c:v>FY19</c:v>
                </c:pt>
                <c:pt idx="2">
                  <c:v>FY20</c:v>
                </c:pt>
                <c:pt idx="3">
                  <c:v>FY21</c:v>
                </c:pt>
                <c:pt idx="4">
                  <c:v>FY22</c:v>
                </c:pt>
              </c:strCache>
            </c:strRef>
          </c:cat>
          <c:val>
            <c:numRef>
              <c:f>'Credit Hour Production'!$B$6:$F$6</c:f>
              <c:numCache>
                <c:formatCode>General</c:formatCode>
                <c:ptCount val="5"/>
                <c:pt idx="0">
                  <c:v>4419743</c:v>
                </c:pt>
                <c:pt idx="1">
                  <c:v>4237935</c:v>
                </c:pt>
                <c:pt idx="2">
                  <c:v>5954935</c:v>
                </c:pt>
                <c:pt idx="3">
                  <c:v>5170898</c:v>
                </c:pt>
                <c:pt idx="4">
                  <c:v>5157788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F9-184F-A5E9-D8D4DE2CD9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4887952"/>
        <c:axId val="594889600"/>
      </c:lineChart>
      <c:catAx>
        <c:axId val="594887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4889600"/>
        <c:crosses val="autoZero"/>
        <c:auto val="1"/>
        <c:lblAlgn val="ctr"/>
        <c:lblOffset val="100"/>
        <c:noMultiLvlLbl val="0"/>
      </c:catAx>
      <c:valAx>
        <c:axId val="594889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4887952"/>
        <c:crosses val="autoZero"/>
        <c:crossBetween val="between"/>
      </c:valAx>
      <c:spPr>
        <a:noFill/>
        <a:ln w="1270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FY22 Tuition Revenue vs. Budget</a:t>
            </a:r>
          </a:p>
        </c:rich>
      </c:tx>
      <c:layout>
        <c:manualLayout>
          <c:xMode val="edge"/>
          <c:yMode val="edge"/>
          <c:x val="0.34888888888888892"/>
          <c:y val="5.09259259259259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033573928258967"/>
          <c:y val="0.15709499854184894"/>
          <c:w val="0.78910870516185472"/>
          <c:h val="0.720335374744823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'FY22 SCH Budget'!$B$2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'FY22 SCH Budget'!$A$3:$A$4</c:f>
              <c:strCache>
                <c:ptCount val="2"/>
                <c:pt idx="0">
                  <c:v>Undergratuate</c:v>
                </c:pt>
                <c:pt idx="1">
                  <c:v>Graduate</c:v>
                </c:pt>
              </c:strCache>
            </c:strRef>
          </c:cat>
          <c:val>
            <c:numRef>
              <c:f>'FY22 SCH Budget'!$B$3:$B$4</c:f>
              <c:numCache>
                <c:formatCode>General</c:formatCode>
                <c:ptCount val="2"/>
                <c:pt idx="0">
                  <c:v>73727393</c:v>
                </c:pt>
                <c:pt idx="1">
                  <c:v>4721592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09-0A41-B91A-A67A69B4E39B}"/>
            </c:ext>
          </c:extLst>
        </c:ser>
        <c:ser>
          <c:idx val="1"/>
          <c:order val="1"/>
          <c:tx>
            <c:strRef>
              <c:f>'FY22 SCH Budget'!$C$2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'FY22 SCH Budget'!$A$3:$A$4</c:f>
              <c:strCache>
                <c:ptCount val="2"/>
                <c:pt idx="0">
                  <c:v>Undergratuate</c:v>
                </c:pt>
                <c:pt idx="1">
                  <c:v>Graduate</c:v>
                </c:pt>
              </c:strCache>
            </c:strRef>
          </c:cat>
          <c:val>
            <c:numRef>
              <c:f>'FY22 SCH Budget'!$C$3:$C$4</c:f>
              <c:numCache>
                <c:formatCode>General</c:formatCode>
                <c:ptCount val="2"/>
                <c:pt idx="0">
                  <c:v>69572267.5</c:v>
                </c:pt>
                <c:pt idx="1">
                  <c:v>5157788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09-0A41-B91A-A67A69B4E3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9721135"/>
        <c:axId val="1229141663"/>
      </c:barChart>
      <c:catAx>
        <c:axId val="1229721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29141663"/>
        <c:crosses val="autoZero"/>
        <c:auto val="1"/>
        <c:lblAlgn val="ctr"/>
        <c:lblOffset val="100"/>
        <c:noMultiLvlLbl val="0"/>
      </c:catAx>
      <c:valAx>
        <c:axId val="12291416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29721135"/>
        <c:crosses val="autoZero"/>
        <c:crossBetween val="between"/>
      </c:valAx>
      <c:spPr>
        <a:noFill/>
        <a:ln w="12700"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68681605424321968"/>
          <c:y val="0.31056619511544109"/>
          <c:w val="0.26525656167979"/>
          <c:h val="7.22597757907380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0.03819</cdr:x>
      <cdr:y>0.06713</cdr:y>
    </cdr:from>
    <cdr:to>
      <cdr:x>0.09653</cdr:x>
      <cdr:y>0.82176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84841D49-184E-B412-D4E4-4F6DA156B47F}"/>
            </a:ext>
          </a:extLst>
        </cdr:cNvPr>
        <cdr:cNvSpPr txBox="1"/>
      </cdr:nvSpPr>
      <cdr:spPr>
        <a:xfrm xmlns:a="http://schemas.openxmlformats.org/drawingml/2006/main" rot="16200000">
          <a:off x="-727075" y="1085850"/>
          <a:ext cx="207010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Graduate Tuition Revenue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0.48333</cdr:x>
      <cdr:y>0.16737</cdr:y>
    </cdr:from>
    <cdr:to>
      <cdr:x>0.70417</cdr:x>
      <cdr:y>0.25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BD70398-82F2-C7D0-78FD-BB246A575C25}"/>
            </a:ext>
          </a:extLst>
        </cdr:cNvPr>
        <cdr:cNvSpPr txBox="1"/>
      </cdr:nvSpPr>
      <cdr:spPr>
        <a:xfrm xmlns:a="http://schemas.openxmlformats.org/drawingml/2006/main">
          <a:off x="2209800" y="501650"/>
          <a:ext cx="100965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($4,155,126)</a:t>
          </a:r>
        </a:p>
      </cdr:txBody>
    </cdr:sp>
  </cdr:relSizeAnchor>
  <cdr:relSizeAnchor xmlns:cdr="http://schemas.openxmlformats.org/drawingml/2006/chartDrawing">
    <cdr:from>
      <cdr:x>0.67917</cdr:x>
      <cdr:y>0.70551</cdr:y>
    </cdr:from>
    <cdr:to>
      <cdr:x>0.9</cdr:x>
      <cdr:y>0.78814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8787B47B-DE00-0034-58EF-30ECAB7C46F1}"/>
            </a:ext>
          </a:extLst>
        </cdr:cNvPr>
        <cdr:cNvSpPr txBox="1"/>
      </cdr:nvSpPr>
      <cdr:spPr>
        <a:xfrm xmlns:a="http://schemas.openxmlformats.org/drawingml/2006/main">
          <a:off x="3105150" y="2114550"/>
          <a:ext cx="100965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$43,6196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69326-70C9-6C47-8981-D033506BECD1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BA2C7-06B3-2A4E-A5BA-50A480BB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67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ADB33A1-1C0F-0B41-99C0-F811B3C9C3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616" y="2196388"/>
            <a:ext cx="4903470" cy="170307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BD6AAA9-1EA3-4A4F-8230-76E28D46C214}"/>
              </a:ext>
            </a:extLst>
          </p:cNvPr>
          <p:cNvCxnSpPr/>
          <p:nvPr userDrawn="1"/>
        </p:nvCxnSpPr>
        <p:spPr>
          <a:xfrm>
            <a:off x="5337546" y="2456121"/>
            <a:ext cx="0" cy="11908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3A490FB-1758-E642-BEC1-6C7F7AC7A7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20317" y="2514887"/>
            <a:ext cx="4593265" cy="1063256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94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FE8CA-AEB5-2843-A832-23EFF7A0D1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234099"/>
            <a:ext cx="10559902" cy="2903942"/>
          </a:xfrm>
        </p:spPr>
        <p:txBody>
          <a:bodyPr anchor="t">
            <a:normAutofit/>
          </a:bodyPr>
          <a:lstStyle>
            <a:lvl1pPr marL="342900" indent="-34290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2000" b="0" i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to edit master text styles</a:t>
            </a:r>
            <a:endParaRPr lang="en-US" dirty="0">
              <a:solidFill>
                <a:srgbClr val="FFFFFF"/>
              </a:solidFill>
              <a:effectLst/>
              <a:latin typeface="Helvetica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A79644B-9DD6-B842-9E09-61AC441BB4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882466"/>
            <a:ext cx="10103069" cy="1156541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 LONG VERSION WITH MULTIPLE LINES.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AC25F0-42A9-7449-8382-45F563AAB7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24044" y="6421980"/>
            <a:ext cx="2025650" cy="27305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ECE5102-9208-9E40-8E53-36066ADA10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65363"/>
            <a:ext cx="10560050" cy="812800"/>
          </a:xfr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2E7529FB-87E0-584A-8BA5-A1C34C4CE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230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harts_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B15F00-3CE7-4344-9563-F750CE6FE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42458B-FA0B-CF43-A098-C02AA004FE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C5E7825-BC06-A74A-B318-AB5F6C915F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882466"/>
            <a:ext cx="10103069" cy="1156541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 LONG VERSION WITH MULTIPLE LINES.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447930-19AC-CD42-A1F2-8CF10ED19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09233E-157D-9342-88AE-ECE6AB6BFD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5574" y="6421980"/>
            <a:ext cx="2025650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77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harts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B15F00-3CE7-4344-9563-F750CE6FE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42458B-FA0B-CF43-A098-C02AA004FE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C5E7825-BC06-A74A-B318-AB5F6C915F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882466"/>
            <a:ext cx="10103069" cy="1156541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 LONG VERSION WITH MULTIPLE LINES.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6B3912-2EAC-BC46-8A13-16D4C3B06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79CAE4-3A3F-FA4E-8262-D64300B2D8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5574" y="6421980"/>
            <a:ext cx="2025650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25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harts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B15F00-3CE7-4344-9563-F750CE6FE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42458B-FA0B-CF43-A098-C02AA004FE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C5E7825-BC06-A74A-B318-AB5F6C915F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882466"/>
            <a:ext cx="10103069" cy="1156541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 LONG VERSION WITH MULTIPLE LINES.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3BA73D-BE65-AE4F-A651-28378FDBE9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24044" y="6421980"/>
            <a:ext cx="2025650" cy="273050"/>
          </a:xfrm>
          <a:prstGeom prst="rect">
            <a:avLst/>
          </a:prstGeom>
        </p:spPr>
      </p:pic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DAE4088-3D86-814B-971E-13ADC9502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422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sho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AC048D0-1836-F948-BB96-269312D8DC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88472" y="1917290"/>
            <a:ext cx="5983768" cy="2584809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2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“SHORT LENGTH QUOTE LOREM IPSUM DOLER SIT AMET CURABITUR BLANDIT TEMPUS PORTITOR.”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9F7D67B8-4DED-4B45-812E-667E76CFA3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8472" y="4810760"/>
            <a:ext cx="3822700" cy="381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b="1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FIRST LAST NAME, TITLE</a:t>
            </a:r>
          </a:p>
        </p:txBody>
      </p:sp>
    </p:spTree>
    <p:extLst>
      <p:ext uri="{BB962C8B-B14F-4D97-AF65-F5344CB8AC3E}">
        <p14:creationId xmlns:p14="http://schemas.microsoft.com/office/powerpoint/2010/main" val="128535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Lo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BD7C8-2256-6645-8132-2136D4DA62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89704"/>
            <a:ext cx="7230602" cy="3372772"/>
          </a:xfrm>
        </p:spPr>
        <p:txBody>
          <a:bodyPr anchor="b">
            <a:noAutofit/>
          </a:bodyPr>
          <a:lstStyle>
            <a:lvl1pPr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“Click to edit Master title style”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EBC8ED5-C8B6-FF44-BC7D-D55B6C807C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1850" y="4815840"/>
            <a:ext cx="4786313" cy="385763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5260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1C84C-6423-8E48-9C7A-39CC630A12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323303"/>
            <a:ext cx="6162368" cy="285366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581A9D-4386-314C-8624-3A525D35B9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884903"/>
            <a:ext cx="6162367" cy="2260343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HEADLINE LOREM IPSUM DOLER SIT AMET CURABITUR BLANDIT TEMPUS PORTITOR.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C5A230F4-35F8-6D43-909E-3F273606B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5D1E47-5F55-7F42-B34E-43E45FE6D3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574" y="6421980"/>
            <a:ext cx="2025650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22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1C84C-6423-8E48-9C7A-39CC630A12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323303"/>
            <a:ext cx="6162368" cy="285366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581A9D-4386-314C-8624-3A525D35B9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884903"/>
            <a:ext cx="6162367" cy="2260343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HEADLINE LOREM IPSUM DOLER SIT AMET CURABITUR BLANDIT TEMPUS PORTITOR.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F8689F91-72D8-6747-A445-394CAFD30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4505E2-1821-1142-AE51-3F9DB41E9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574" y="6421980"/>
            <a:ext cx="2025650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10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1C84C-6423-8E48-9C7A-39CC630A12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323303"/>
            <a:ext cx="6162368" cy="285366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581A9D-4386-314C-8624-3A525D35B9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884903"/>
            <a:ext cx="6162367" cy="2260343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HEADLINE LOREM IPSUM DOLER SIT AMET CURABITUR BLANDIT TEMPUS PORTITOR.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4008C4C5-A83E-854B-B6AB-E48E07EE6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0B1759-43AA-5E4D-A141-9213E1BEF0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574" y="6421980"/>
            <a:ext cx="2025650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65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hort_w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1C84C-6423-8E48-9C7A-39CC630A12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323303"/>
            <a:ext cx="4028768" cy="285366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581A9D-4386-314C-8624-3A525D35B9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884903"/>
            <a:ext cx="3822291" cy="2260343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8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Lorem ipsum </a:t>
            </a:r>
            <a:r>
              <a:rPr lang="en-US" dirty="0" err="1"/>
              <a:t>doler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tempus </a:t>
            </a:r>
            <a:r>
              <a:rPr lang="en-US" dirty="0" err="1"/>
              <a:t>portitor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1985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490FB-1758-E642-BEC1-6C7F7AC7A7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6804" y="2126511"/>
            <a:ext cx="10664457" cy="845289"/>
          </a:xfrm>
        </p:spPr>
        <p:txBody>
          <a:bodyPr lIns="0" anchor="ctr" anchorCtr="0">
            <a:noAutofit/>
          </a:bodyPr>
          <a:lstStyle>
            <a:lvl1pPr algn="l">
              <a:defRPr sz="54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1EFF54-9761-9847-BCD7-9E14069884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4841" y="5396801"/>
            <a:ext cx="3541395" cy="1229995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CDAFC8-1762-4F47-B956-A9121D881E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7400" y="3347720"/>
            <a:ext cx="2606675" cy="42227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01.01.2022</a:t>
            </a:r>
          </a:p>
        </p:txBody>
      </p:sp>
    </p:spTree>
    <p:extLst>
      <p:ext uri="{BB962C8B-B14F-4D97-AF65-F5344CB8AC3E}">
        <p14:creationId xmlns:p14="http://schemas.microsoft.com/office/powerpoint/2010/main" val="15138083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hort_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D0AD883-A2AC-594C-9673-3B3A82032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3647EBE-2F75-4648-A475-10CC72F9D9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323303"/>
            <a:ext cx="6162368" cy="285366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E15B609-97D9-7C42-A3A0-91EE73A519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884903"/>
            <a:ext cx="6162367" cy="2260343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HEADLINE LOREM IPSUM DOLER SIT AMET CURABITUR BLANDIT TEMPUS PORTITOR.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EB7F3B-8B69-0A48-A750-2F21213F13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5574" y="6421980"/>
            <a:ext cx="2025650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663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hort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D0AD883-A2AC-594C-9673-3B3A82032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3647EBE-2F75-4648-A475-10CC72F9D9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323303"/>
            <a:ext cx="6162368" cy="285366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E15B609-97D9-7C42-A3A0-91EE73A519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884903"/>
            <a:ext cx="6162367" cy="2260343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HEADLINE LOREM IPSUM DOLER SIT AMET CURABITUR BLANDIT TEMPUS PORTITOR.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E559DC-760D-3341-A664-E26FE21D1F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5574" y="6421980"/>
            <a:ext cx="2025650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17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hort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3647EBE-2F75-4648-A475-10CC72F9D9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323303"/>
            <a:ext cx="6162368" cy="285366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E15B609-97D9-7C42-A3A0-91EE73A519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884903"/>
            <a:ext cx="6162367" cy="2260343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HEADLINE LOREM IPSUM DOLER SIT AMET CURABITUR BLANDIT TEMPUS PORTITOR.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6E54EA-9087-7042-A567-75E48CF817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29548" y="6421980"/>
            <a:ext cx="2025650" cy="27305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4FD6C0-98E1-9C47-AB49-D25DF869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07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red_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3647EBE-2F75-4648-A475-10CC72F9D9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323303"/>
            <a:ext cx="4156587" cy="285366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E15B609-97D9-7C42-A3A0-91EE73A519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09601"/>
            <a:ext cx="4038600" cy="2535646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Headline lorem ipsum </a:t>
            </a:r>
            <a:r>
              <a:rPr lang="en-US" dirty="0" err="1"/>
              <a:t>doler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tempus </a:t>
            </a:r>
            <a:r>
              <a:rPr lang="en-US" dirty="0" err="1"/>
              <a:t>portitor</a:t>
            </a:r>
            <a:r>
              <a:rPr lang="en-US" dirty="0"/>
              <a:t>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8D38BB-3AE3-CE42-AD2B-187BB93C97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22375" y="0"/>
            <a:ext cx="6469626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360287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ack_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3647EBE-2F75-4648-A475-10CC72F9D9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323303"/>
            <a:ext cx="4156587" cy="285366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E15B609-97D9-7C42-A3A0-91EE73A519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09601"/>
            <a:ext cx="4038600" cy="2535646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Headline lorem ipsum </a:t>
            </a:r>
            <a:r>
              <a:rPr lang="en-US" dirty="0" err="1"/>
              <a:t>doler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tempus </a:t>
            </a:r>
            <a:r>
              <a:rPr lang="en-US" dirty="0" err="1"/>
              <a:t>portitor</a:t>
            </a:r>
            <a:r>
              <a:rPr lang="en-US" dirty="0"/>
              <a:t>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8D38BB-3AE3-CE42-AD2B-187BB93C97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22375" y="0"/>
            <a:ext cx="6469626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712710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_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3647EBE-2F75-4648-A475-10CC72F9D9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323303"/>
            <a:ext cx="4156587" cy="285366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E15B609-97D9-7C42-A3A0-91EE73A519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09601"/>
            <a:ext cx="4038600" cy="2535646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Headline lorem ipsum </a:t>
            </a:r>
            <a:r>
              <a:rPr lang="en-US" dirty="0" err="1"/>
              <a:t>doler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tempus </a:t>
            </a:r>
            <a:r>
              <a:rPr lang="en-US" dirty="0" err="1"/>
              <a:t>portitor</a:t>
            </a:r>
            <a:r>
              <a:rPr lang="en-US" dirty="0"/>
              <a:t>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8D38BB-3AE3-CE42-AD2B-187BB93C97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22375" y="0"/>
            <a:ext cx="6469626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824317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red_image AL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3647EBE-2F75-4648-A475-10CC72F9D9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80471" y="3323303"/>
            <a:ext cx="4156587" cy="285366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E15B609-97D9-7C42-A3A0-91EE73A519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80471" y="609601"/>
            <a:ext cx="4038600" cy="2535646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Headline lorem ipsum </a:t>
            </a:r>
            <a:r>
              <a:rPr lang="en-US" dirty="0" err="1"/>
              <a:t>doler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tempus </a:t>
            </a:r>
            <a:r>
              <a:rPr lang="en-US" dirty="0" err="1"/>
              <a:t>portitor</a:t>
            </a:r>
            <a:r>
              <a:rPr lang="en-US" dirty="0"/>
              <a:t>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8D38BB-3AE3-CE42-AD2B-187BB93C97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358581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F39853AF-EC0E-A44F-8B9E-151CC6D4C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EEE197-3ED9-3C4B-A1B0-42A7DA3EDB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5574" y="6421980"/>
            <a:ext cx="2025650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551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red_image AL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3647EBE-2F75-4648-A475-10CC72F9D9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68263" y="2772697"/>
            <a:ext cx="3438832" cy="322498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E15B609-97D9-7C42-A3A0-91EE73A519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68262" y="681037"/>
            <a:ext cx="3360174" cy="1934344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Headline lorem ipsum </a:t>
            </a:r>
            <a:r>
              <a:rPr lang="en-US" dirty="0" err="1"/>
              <a:t>doler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tempus </a:t>
            </a:r>
            <a:r>
              <a:rPr lang="en-US" dirty="0" err="1"/>
              <a:t>portitor</a:t>
            </a:r>
            <a:r>
              <a:rPr lang="en-US" dirty="0"/>
              <a:t>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8D38BB-3AE3-CE42-AD2B-187BB93C97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305368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F39853AF-EC0E-A44F-8B9E-151CC6D4C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EEE197-3ED9-3C4B-A1B0-42A7DA3EDB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5574" y="6421980"/>
            <a:ext cx="2025650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648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ack_image AL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3647EBE-2F75-4648-A475-10CC72F9D9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80471" y="3323303"/>
            <a:ext cx="4156587" cy="285366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E15B609-97D9-7C42-A3A0-91EE73A519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80471" y="609601"/>
            <a:ext cx="4038600" cy="2535646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Headline lorem ipsum </a:t>
            </a:r>
            <a:r>
              <a:rPr lang="en-US" dirty="0" err="1"/>
              <a:t>doler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tempus </a:t>
            </a:r>
            <a:r>
              <a:rPr lang="en-US" dirty="0" err="1"/>
              <a:t>portitor</a:t>
            </a:r>
            <a:r>
              <a:rPr lang="en-US" dirty="0"/>
              <a:t>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8D38BB-3AE3-CE42-AD2B-187BB93C97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358581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F39853AF-EC0E-A44F-8B9E-151CC6D4C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EEE197-3ED9-3C4B-A1B0-42A7DA3EDB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5574" y="6421980"/>
            <a:ext cx="2025650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675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ack_image AL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3647EBE-2F75-4648-A475-10CC72F9D9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68263" y="2772697"/>
            <a:ext cx="3438832" cy="322498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E15B609-97D9-7C42-A3A0-91EE73A519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68262" y="681037"/>
            <a:ext cx="3360174" cy="1934344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Headline lorem ipsum </a:t>
            </a:r>
            <a:r>
              <a:rPr lang="en-US" dirty="0" err="1"/>
              <a:t>doler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tempus </a:t>
            </a:r>
            <a:r>
              <a:rPr lang="en-US" dirty="0" err="1"/>
              <a:t>portitor</a:t>
            </a:r>
            <a:r>
              <a:rPr lang="en-US" dirty="0"/>
              <a:t>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8D38BB-3AE3-CE42-AD2B-187BB93C97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305368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F39853AF-EC0E-A44F-8B9E-151CC6D4C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EEE197-3ED9-3C4B-A1B0-42A7DA3EDB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5574" y="6421980"/>
            <a:ext cx="2025650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24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C_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AC048D0-1836-F948-BB96-269312D8DC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25032" y="1733107"/>
            <a:ext cx="5723860" cy="1925711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 LONG VERSION WITH MULTIPLE LINES.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3D83DE-D6F4-324F-A8FF-A7F86E34F6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55074" y="5432648"/>
            <a:ext cx="3200400" cy="1225296"/>
          </a:xfrm>
          <a:prstGeom prst="rect">
            <a:avLst/>
          </a:prstGeo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95BDDABA-C480-294B-A9C3-E2EF45BA53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5032" y="3997960"/>
            <a:ext cx="2606675" cy="42227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January 1st, 2021</a:t>
            </a:r>
          </a:p>
        </p:txBody>
      </p:sp>
    </p:spTree>
    <p:extLst>
      <p:ext uri="{BB962C8B-B14F-4D97-AF65-F5344CB8AC3E}">
        <p14:creationId xmlns:p14="http://schemas.microsoft.com/office/powerpoint/2010/main" val="15269361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_image 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3647EBE-2F75-4648-A475-10CC72F9D9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80471" y="3323303"/>
            <a:ext cx="4156587" cy="285366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E15B609-97D9-7C42-A3A0-91EE73A519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80471" y="609601"/>
            <a:ext cx="4038600" cy="2535646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Headline lorem ipsum </a:t>
            </a:r>
            <a:r>
              <a:rPr lang="en-US" dirty="0" err="1"/>
              <a:t>doler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tempus </a:t>
            </a:r>
            <a:r>
              <a:rPr lang="en-US" dirty="0" err="1"/>
              <a:t>portitor</a:t>
            </a:r>
            <a:r>
              <a:rPr lang="en-US" dirty="0"/>
              <a:t>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8D38BB-3AE3-CE42-AD2B-187BB93C97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358581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8A2AEB-0299-D240-BBB5-C8C214265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29548" y="6421980"/>
            <a:ext cx="2025650" cy="273050"/>
          </a:xfrm>
          <a:prstGeom prst="rect">
            <a:avLst/>
          </a:prstGeom>
        </p:spPr>
      </p:pic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0B8C52B-1F7F-FC40-B5FB-71A1FA47F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73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_image AL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3647EBE-2F75-4648-A475-10CC72F9D9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68263" y="2772697"/>
            <a:ext cx="3438832" cy="322498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E15B609-97D9-7C42-A3A0-91EE73A519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68262" y="681037"/>
            <a:ext cx="3360174" cy="1934344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Headline lorem ipsum </a:t>
            </a:r>
            <a:r>
              <a:rPr lang="en-US" dirty="0" err="1"/>
              <a:t>doler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tempus </a:t>
            </a:r>
            <a:r>
              <a:rPr lang="en-US" dirty="0" err="1"/>
              <a:t>portitor</a:t>
            </a:r>
            <a:r>
              <a:rPr lang="en-US" dirty="0"/>
              <a:t>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8D38BB-3AE3-CE42-AD2B-187BB93C97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305368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C2B06D-3F13-7F44-A6DB-B0C08EB244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29548" y="6421980"/>
            <a:ext cx="2025650" cy="273050"/>
          </a:xfrm>
          <a:prstGeom prst="rect">
            <a:avLst/>
          </a:prstGeom>
        </p:spPr>
      </p:pic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D199E36-2A71-BD4E-AC75-2790769FE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3920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_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A4AE9-125A-EB48-9892-E4F876E153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08558"/>
            <a:ext cx="10515600" cy="1325563"/>
          </a:xfrm>
        </p:spPr>
        <p:txBody>
          <a:bodyPr/>
          <a:lstStyle>
            <a:lvl1pPr algn="ctr">
              <a:defRPr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81674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_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A4AE9-125A-EB48-9892-E4F876E153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08558"/>
            <a:ext cx="10515600" cy="1325563"/>
          </a:xfrm>
        </p:spPr>
        <p:txBody>
          <a:bodyPr/>
          <a:lstStyle>
            <a:lvl1pPr algn="ctr">
              <a:defRPr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70153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3647EBE-2F75-4648-A475-10CC72F9D9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88310" y="3057525"/>
            <a:ext cx="6272979" cy="3119438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E15B609-97D9-7C42-A3A0-91EE73A519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8310" y="609601"/>
            <a:ext cx="6272979" cy="2212257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Headline lorem ipsum </a:t>
            </a:r>
            <a:r>
              <a:rPr lang="en-US" dirty="0" err="1"/>
              <a:t>doler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tempus </a:t>
            </a:r>
            <a:r>
              <a:rPr lang="en-US" dirty="0" err="1"/>
              <a:t>portitor</a:t>
            </a:r>
            <a:r>
              <a:rPr lang="en-US" dirty="0"/>
              <a:t>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8D38BB-3AE3-CE42-AD2B-187BB93C97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4038600" cy="305783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C6321C0-258F-D34E-BE40-4EED71D3F2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057525"/>
            <a:ext cx="4038600" cy="380047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761346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red_4 imag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8D38BB-3AE3-CE42-AD2B-187BB93C97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27950" y="1"/>
            <a:ext cx="4464050" cy="305783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C6321C0-258F-D34E-BE40-4EED71D3F2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53399" y="3057525"/>
            <a:ext cx="4038600" cy="380047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75525EF-4A76-B245-A49A-4C8B530C8E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9037" y="2772697"/>
            <a:ext cx="3084873" cy="3500284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08B9E01-F96C-5D4D-942E-F823304667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9036" y="681037"/>
            <a:ext cx="3360174" cy="1934344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Headline lorem ipsum </a:t>
            </a:r>
            <a:r>
              <a:rPr lang="en-US" dirty="0" err="1"/>
              <a:t>doler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tempus </a:t>
            </a:r>
            <a:r>
              <a:rPr lang="en-US" dirty="0" err="1"/>
              <a:t>portitor</a:t>
            </a:r>
            <a:r>
              <a:rPr lang="en-US" dirty="0"/>
              <a:t>.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8E24DD8-E3CB-C44E-B124-2FED3EAC17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05313" y="0"/>
            <a:ext cx="3322637" cy="30575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43D30A8-A144-EF45-AFF8-031FA5665C0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05313" y="3057525"/>
            <a:ext cx="3748087" cy="380047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080766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ack_4 imag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8D38BB-3AE3-CE42-AD2B-187BB93C97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27950" y="1"/>
            <a:ext cx="4464050" cy="305783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C6321C0-258F-D34E-BE40-4EED71D3F2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53399" y="3057525"/>
            <a:ext cx="4038600" cy="380047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75525EF-4A76-B245-A49A-4C8B530C8E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9037" y="2772697"/>
            <a:ext cx="3084873" cy="3500284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08B9E01-F96C-5D4D-942E-F823304667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9036" y="681037"/>
            <a:ext cx="3360174" cy="1934344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Headline lorem ipsum </a:t>
            </a:r>
            <a:r>
              <a:rPr lang="en-US" dirty="0" err="1"/>
              <a:t>doler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tempus </a:t>
            </a:r>
            <a:r>
              <a:rPr lang="en-US" dirty="0" err="1"/>
              <a:t>portitor</a:t>
            </a:r>
            <a:r>
              <a:rPr lang="en-US" dirty="0"/>
              <a:t>.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8E24DD8-E3CB-C44E-B124-2FED3EAC17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05313" y="0"/>
            <a:ext cx="3322637" cy="30575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43D30A8-A144-EF45-AFF8-031FA5665C0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05313" y="3057525"/>
            <a:ext cx="3748087" cy="380047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272170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_4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8D38BB-3AE3-CE42-AD2B-187BB93C97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27950" y="1"/>
            <a:ext cx="4464050" cy="305783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C6321C0-258F-D34E-BE40-4EED71D3F2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53399" y="3057525"/>
            <a:ext cx="4038600" cy="380047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75525EF-4A76-B245-A49A-4C8B530C8E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9037" y="2772697"/>
            <a:ext cx="3084873" cy="3500284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08B9E01-F96C-5D4D-942E-F823304667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9036" y="681037"/>
            <a:ext cx="3360174" cy="1934344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Headline lorem ipsum </a:t>
            </a:r>
            <a:r>
              <a:rPr lang="en-US" dirty="0" err="1"/>
              <a:t>doler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tempus </a:t>
            </a:r>
            <a:r>
              <a:rPr lang="en-US" dirty="0" err="1"/>
              <a:t>portitor</a:t>
            </a:r>
            <a:r>
              <a:rPr lang="en-US" dirty="0"/>
              <a:t>.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8E24DD8-E3CB-C44E-B124-2FED3EAC17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05313" y="0"/>
            <a:ext cx="3322637" cy="30575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43D30A8-A144-EF45-AFF8-031FA5665C0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05313" y="3057525"/>
            <a:ext cx="3748087" cy="380047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140350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olumns_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FE8CA-AEB5-2843-A832-23EFF7A0D1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017795"/>
            <a:ext cx="3320845" cy="3127366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16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to edit master text styles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Nullam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dolor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nibh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ultricies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vehicula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Aenean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eu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leo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Pellentesque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ornare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sem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lacinia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venenatis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vestibulum. Lorem ipsum dolor sit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amet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consectetur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adipiscing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Cum sociis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natoque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penatibus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magnis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dis parturient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montes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ridiculus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mus.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A79644B-9DD6-B842-9E09-61AC441BB4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882466"/>
            <a:ext cx="10103069" cy="1154756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 long version with multiple lines.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238E63F-6339-AE45-9E3C-F99BC6D167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65363"/>
            <a:ext cx="3320845" cy="694147"/>
          </a:xfr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D0AD883-A2AC-594C-9673-3B3A82032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59272A-F6E1-784F-AD5C-985AE5CEEB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5574" y="6421980"/>
            <a:ext cx="2025650" cy="27305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42D1BFE-5068-1940-8E51-E9C1FC60955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435577" y="3022003"/>
            <a:ext cx="3320845" cy="3127366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16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to edit master text styles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Nullam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dolor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nibh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ultricies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vehicula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Aenean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eu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leo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Pellentesque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ornare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sem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lacinia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venenatis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vestibulum. Lorem ipsum dolor sit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amet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consectetur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adipiscing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Cum sociis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natoque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penatibus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magnis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dis parturient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montes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ridiculus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mus.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7FF33B68-64E6-C341-B24A-1178161650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35577" y="2269571"/>
            <a:ext cx="3320845" cy="694147"/>
          </a:xfr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C2E953D-43EE-A141-8B63-89E362573F4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32955" y="3017795"/>
            <a:ext cx="3320845" cy="3127366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16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to edit master text styles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Nullam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dolor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nibh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ultricies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vehicula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Aenean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eu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leo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Pellentesque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ornare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sem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lacinia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venenatis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vestibulum. Lorem ipsum dolor sit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amet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consectetur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adipiscing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Cum sociis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natoque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penatibus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magnis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dis parturient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montes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ridiculus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mus.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2B343060-2AD6-134F-8A99-204EFA63752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32955" y="2265363"/>
            <a:ext cx="3320845" cy="694147"/>
          </a:xfr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9C45948-1A02-2848-8588-4732A2AD978A}"/>
              </a:ext>
            </a:extLst>
          </p:cNvPr>
          <p:cNvCxnSpPr/>
          <p:nvPr userDrawn="1"/>
        </p:nvCxnSpPr>
        <p:spPr>
          <a:xfrm>
            <a:off x="4286864" y="2265363"/>
            <a:ext cx="0" cy="38797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D7244F8-F3EC-3E4A-AAF1-1409EA2551C9}"/>
              </a:ext>
            </a:extLst>
          </p:cNvPr>
          <p:cNvCxnSpPr/>
          <p:nvPr userDrawn="1"/>
        </p:nvCxnSpPr>
        <p:spPr>
          <a:xfrm>
            <a:off x="7900219" y="2265363"/>
            <a:ext cx="0" cy="38797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8953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olumns_red 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FE8CA-AEB5-2843-A832-23EFF7A0D1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017795"/>
            <a:ext cx="2789903" cy="3127366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16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to edit master text styles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Nullam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dolor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nibh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ultricies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vehicula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Aenean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eu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leo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Pellentesque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ornare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sem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lacinia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venenatis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vestibulum. Lorem ipsum dolor sit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amet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consectetur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adipiscing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Cum sociis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natoque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penatibus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magnis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dis parturient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montes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ridiculus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mus.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A79644B-9DD6-B842-9E09-61AC441BB4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14461" y="882466"/>
            <a:ext cx="6056662" cy="1154756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 long version with multiple lines.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D0AD883-A2AC-594C-9673-3B3A82032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59272A-F6E1-784F-AD5C-985AE5CEEB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574" y="6421980"/>
            <a:ext cx="2025650" cy="27305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42D1BFE-5068-1940-8E51-E9C1FC60955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014461" y="3022003"/>
            <a:ext cx="2988997" cy="3127366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16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to edit master text styles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Nullam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dolor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nibh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ultricies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vehicula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Aenean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eu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leo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Pellentesque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ornare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sem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lacinia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venenatis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vestibulum. Lorem ipsum dolor sit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amet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consectetur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adipiscing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Cum sociis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natoque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penatibus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magnis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dis parturient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montes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ridiculus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mus.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7FF33B68-64E6-C341-B24A-1178161650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14461" y="2269571"/>
            <a:ext cx="2988997" cy="694147"/>
          </a:xfr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63D3D37-AAAC-F648-B9CC-BB8668874428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298723" y="3017795"/>
            <a:ext cx="2988997" cy="3127366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16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to edit master text styles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Nullam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dolor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nibh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ultricies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vehicula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Aenean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eu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leo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Pellentesque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ornare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sem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lacinia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venenatis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vestibulum. Lorem ipsum dolor sit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amet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consectetur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adipiscing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Cum sociis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natoque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penatibus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magnis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dis parturient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montes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ridiculus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mus.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1CA54EE8-9480-804E-A890-1ADFA75586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98723" y="2265363"/>
            <a:ext cx="2988997" cy="694147"/>
          </a:xfr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65B1A84-3196-554A-A801-26C3736695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200" y="882466"/>
            <a:ext cx="2949575" cy="183538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4558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C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AC048D0-1836-F948-BB96-269312D8DC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25032" y="1733107"/>
            <a:ext cx="5723860" cy="1925711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 LONG VERSION WITH MULTIPLE LINES.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E73D03-15BD-014A-A9F7-9BD7AF8C3A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55074" y="5432648"/>
            <a:ext cx="3200400" cy="1225296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073A25-DD07-1340-B4B7-17B1037975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5032" y="3997960"/>
            <a:ext cx="2606675" cy="42227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January 1st, 2021</a:t>
            </a:r>
          </a:p>
        </p:txBody>
      </p:sp>
    </p:spTree>
    <p:extLst>
      <p:ext uri="{BB962C8B-B14F-4D97-AF65-F5344CB8AC3E}">
        <p14:creationId xmlns:p14="http://schemas.microsoft.com/office/powerpoint/2010/main" val="611304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olumns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FE8CA-AEB5-2843-A832-23EFF7A0D1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017795"/>
            <a:ext cx="3320845" cy="3127366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16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to edit master text styles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Nullam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dolor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nibh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ultricies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vehicula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Aenean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eu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leo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Pellentesque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ornare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sem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lacinia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venenatis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vestibulum. Lorem ipsum dolor sit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amet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consectetur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adipiscing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Cum sociis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natoque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penatibus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magnis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dis parturient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montes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ridiculus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mus.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A79644B-9DD6-B842-9E09-61AC441BB4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882466"/>
            <a:ext cx="10103069" cy="1154756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8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 long version with multiple lines.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238E63F-6339-AE45-9E3C-F99BC6D167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65363"/>
            <a:ext cx="3320845" cy="694147"/>
          </a:xfr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2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D0AD883-A2AC-594C-9673-3B3A82032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59272A-F6E1-784F-AD5C-985AE5CEEB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5574" y="6421980"/>
            <a:ext cx="2025650" cy="27305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42D1BFE-5068-1940-8E51-E9C1FC60955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435577" y="3022003"/>
            <a:ext cx="3320845" cy="3127366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16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to edit master text styles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Nullam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dolor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nibh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ultricies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vehicula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Aenean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eu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leo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Pellentesque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ornare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sem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lacinia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venenatis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vestibulum. Lorem ipsum dolor sit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amet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consectetur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adipiscing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Cum sociis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natoque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penatibus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magnis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dis parturient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montes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ridiculus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mus.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7FF33B68-64E6-C341-B24A-1178161650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35577" y="2269571"/>
            <a:ext cx="3320845" cy="694147"/>
          </a:xfr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2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C2E953D-43EE-A141-8B63-89E362573F4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32955" y="3017795"/>
            <a:ext cx="3320845" cy="3127366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16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to edit master text styles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Nullam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dolor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nibh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ultricies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vehicula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Aenean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eu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leo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Pellentesque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ornare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sem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lacinia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venenatis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vestibulum. Lorem ipsum dolor sit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amet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consectetur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adipiscing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Cum sociis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natoque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penatibus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magnis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dis parturient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montes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ridiculus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mus.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2B343060-2AD6-134F-8A99-204EFA63752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32955" y="2265363"/>
            <a:ext cx="3320845" cy="694147"/>
          </a:xfr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2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9C45948-1A02-2848-8588-4732A2AD978A}"/>
              </a:ext>
            </a:extLst>
          </p:cNvPr>
          <p:cNvCxnSpPr/>
          <p:nvPr userDrawn="1"/>
        </p:nvCxnSpPr>
        <p:spPr>
          <a:xfrm>
            <a:off x="4286864" y="2265363"/>
            <a:ext cx="0" cy="38797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D7244F8-F3EC-3E4A-AAF1-1409EA2551C9}"/>
              </a:ext>
            </a:extLst>
          </p:cNvPr>
          <p:cNvCxnSpPr/>
          <p:nvPr userDrawn="1"/>
        </p:nvCxnSpPr>
        <p:spPr>
          <a:xfrm>
            <a:off x="7900219" y="2265363"/>
            <a:ext cx="0" cy="38797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9413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olumns_black 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FE8CA-AEB5-2843-A832-23EFF7A0D1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017795"/>
            <a:ext cx="2789903" cy="3127366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16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to edit master text styles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Nullam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dolor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nibh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ultricies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vehicula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Aenean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eu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leo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Pellentesque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ornare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sem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lacinia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venenatis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vestibulum. Lorem ipsum dolor sit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amet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consectetur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adipiscing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Cum sociis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natoque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penatibus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magnis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dis parturient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montes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ridiculus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mus.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A79644B-9DD6-B842-9E09-61AC441BB4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14461" y="882466"/>
            <a:ext cx="6056662" cy="1154756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 long version with multiple lines.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D0AD883-A2AC-594C-9673-3B3A82032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59272A-F6E1-784F-AD5C-985AE5CEEB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574" y="6421980"/>
            <a:ext cx="2025650" cy="27305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42D1BFE-5068-1940-8E51-E9C1FC60955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014461" y="3022003"/>
            <a:ext cx="2988997" cy="3127366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16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to edit master text styles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Nullam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dolor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nibh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ultricies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vehicula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Aenean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eu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leo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Pellentesque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ornare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sem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lacinia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venenatis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vestibulum. Lorem ipsum dolor sit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amet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consectetur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adipiscing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Cum sociis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natoque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penatibus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magnis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dis parturient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montes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ridiculus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mus.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7FF33B68-64E6-C341-B24A-1178161650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14461" y="2269571"/>
            <a:ext cx="2988997" cy="694147"/>
          </a:xfr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2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63D3D37-AAAC-F648-B9CC-BB8668874428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298723" y="3017795"/>
            <a:ext cx="2988997" cy="3127366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16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to edit master text styles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Nullam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dolor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nibh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ultricies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vehicula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Aenean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eu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leo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Pellentesque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ornare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sem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lacinia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venenatis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vestibulum. Lorem ipsum dolor sit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amet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consectetur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adipiscing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Cum sociis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natoque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penatibus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magnis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dis parturient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montes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ridiculus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mus.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1CA54EE8-9480-804E-A890-1ADFA75586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98723" y="2265363"/>
            <a:ext cx="2988997" cy="694147"/>
          </a:xfr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2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65B1A84-3196-554A-A801-26C3736695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200" y="882466"/>
            <a:ext cx="2949575" cy="183538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88302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olumns_black AL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FE8CA-AEB5-2843-A832-23EFF7A0D1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017795"/>
            <a:ext cx="2789903" cy="3127366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16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to edit master text styles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Nullam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dolor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nibh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ultricies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vehicula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Aenean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eu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leo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Pellentesque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ornare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sem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lacinia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venenatis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vestibulum. Lorem ipsum dolor sit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amet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consectetur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adipiscing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Cum sociis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natoque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penatibus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magnis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dis parturient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montes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ridiculus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mus.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A79644B-9DD6-B842-9E09-61AC441BB4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14461" y="882466"/>
            <a:ext cx="6056662" cy="1154756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 long version with multiple lines.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42D1BFE-5068-1940-8E51-E9C1FC60955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014461" y="3022003"/>
            <a:ext cx="2988997" cy="3127366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16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to edit master text styles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Nullam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dolor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nibh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ultricies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vehicula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Aenean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eu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leo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Pellentesque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ornare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sem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lacinia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venenatis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vestibulum. Lorem ipsum dolor sit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amet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consectetur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adipiscing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Cum sociis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natoque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penatibus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magnis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dis parturient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montes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ridiculus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mus.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7FF33B68-64E6-C341-B24A-1178161650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14461" y="2269571"/>
            <a:ext cx="2988997" cy="694147"/>
          </a:xfr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2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63D3D37-AAAC-F648-B9CC-BB8668874428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298723" y="3017795"/>
            <a:ext cx="2988997" cy="3127366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16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to edit master text styles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Nullam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dolor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nibh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ultricies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vehicula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Aenean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eu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leo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Pellentesque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ornare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sem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lacinia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venenatis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vestibulum. Lorem ipsum dolor sit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amet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consectetur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adipiscing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Cum sociis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natoque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penatibus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magnis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dis parturient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montes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ridiculus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mus.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1CA54EE8-9480-804E-A890-1ADFA75586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98723" y="2265363"/>
            <a:ext cx="2988997" cy="694147"/>
          </a:xfr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2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65B1A84-3196-554A-A801-26C3736695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200" y="882466"/>
            <a:ext cx="2949575" cy="183538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D0AD883-A2AC-594C-9673-3B3A82032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59272A-F6E1-784F-AD5C-985AE5CEEB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574" y="6421980"/>
            <a:ext cx="2025650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35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olumns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FE8CA-AEB5-2843-A832-23EFF7A0D1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017795"/>
            <a:ext cx="3320845" cy="3127366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1600" b="0" i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to edit master text styles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Nullam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dolor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nibh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ultricies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vehicula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Aenean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eu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leo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Pellentesque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ornare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sem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lacinia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venenatis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vestibulum. Lorem ipsum dolor sit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amet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consectetur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adipiscing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Cum sociis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natoque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penatibus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magnis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dis parturient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montes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ridiculus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mus.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A79644B-9DD6-B842-9E09-61AC441BB4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882466"/>
            <a:ext cx="10103069" cy="1154756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800" b="1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 long version with multiple lines.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238E63F-6339-AE45-9E3C-F99BC6D167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65363"/>
            <a:ext cx="3320845" cy="694147"/>
          </a:xfr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2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42D1BFE-5068-1940-8E51-E9C1FC60955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435577" y="3022003"/>
            <a:ext cx="3320845" cy="3127366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1600" b="0" i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to edit master text styles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Nullam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dolor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nibh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ultricies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vehicula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Aenean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eu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leo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Pellentesque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ornare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sem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lacinia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venenatis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vestibulum. Lorem ipsum dolor sit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amet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consectetur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adipiscing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Cum sociis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natoque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penatibus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magnis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dis parturient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montes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ridiculus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mus.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7FF33B68-64E6-C341-B24A-1178161650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35577" y="2269571"/>
            <a:ext cx="3320845" cy="694147"/>
          </a:xfr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2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C2E953D-43EE-A141-8B63-89E362573F4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32955" y="3017795"/>
            <a:ext cx="3320845" cy="3127366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1600" b="0" i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to edit master text styles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Nullam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dolor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nibh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ultricies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vehicula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Aenean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eu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leo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Pellentesque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ornare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sem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lacinia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venenatis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vestibulum. Lorem ipsum dolor sit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amet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consectetur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adipiscing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Cum sociis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natoque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penatibus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magnis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dis parturient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montes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ridiculus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mus.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2B343060-2AD6-134F-8A99-204EFA63752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32955" y="2265363"/>
            <a:ext cx="3320845" cy="694147"/>
          </a:xfr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2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9C45948-1A02-2848-8588-4732A2AD978A}"/>
              </a:ext>
            </a:extLst>
          </p:cNvPr>
          <p:cNvCxnSpPr/>
          <p:nvPr userDrawn="1"/>
        </p:nvCxnSpPr>
        <p:spPr>
          <a:xfrm>
            <a:off x="4286864" y="2265363"/>
            <a:ext cx="0" cy="38797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D7244F8-F3EC-3E4A-AAF1-1409EA2551C9}"/>
              </a:ext>
            </a:extLst>
          </p:cNvPr>
          <p:cNvCxnSpPr/>
          <p:nvPr userDrawn="1"/>
        </p:nvCxnSpPr>
        <p:spPr>
          <a:xfrm>
            <a:off x="7900219" y="2265363"/>
            <a:ext cx="0" cy="38797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8B536CEC-E045-504C-B7BC-C0D93AD003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29548" y="6421980"/>
            <a:ext cx="2025650" cy="273050"/>
          </a:xfrm>
          <a:prstGeom prst="rect">
            <a:avLst/>
          </a:prstGeom>
        </p:spPr>
      </p:pic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DE6B4A2E-7D2F-354E-98DA-AD1F10B6F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92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olumns_white 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FE8CA-AEB5-2843-A832-23EFF7A0D1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017795"/>
            <a:ext cx="2789903" cy="3127366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16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to edit master text styles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Nullam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dolor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nibh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ultricies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vehicula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Aenean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eu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leo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Pellentesque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ornare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sem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lacinia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venenatis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vestibulum. Lorem ipsum dolor sit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amet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consectetur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adipiscing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Cum sociis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natoque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penatibus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magnis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dis parturient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montes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ridiculus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mus.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A79644B-9DD6-B842-9E09-61AC441BB4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14461" y="882466"/>
            <a:ext cx="6056662" cy="1154756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8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 long version with multiple lines.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42D1BFE-5068-1940-8E51-E9C1FC60955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014461" y="3022003"/>
            <a:ext cx="2988997" cy="3127366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1600" b="0" i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to edit master text styles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Nullam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dolor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nibh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ultricies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vehicula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Aenean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eu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leo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Pellentesque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ornare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sem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lacinia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venenatis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vestibulum. Lorem ipsum dolor sit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amet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consectetur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adipiscing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Cum sociis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natoque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penatibus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magnis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dis parturient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montes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ridiculus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mus.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7FF33B68-64E6-C341-B24A-1178161650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14461" y="2269571"/>
            <a:ext cx="2988997" cy="694147"/>
          </a:xfr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2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63D3D37-AAAC-F648-B9CC-BB8668874428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298723" y="3017795"/>
            <a:ext cx="2988997" cy="3127366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1600" b="0" i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to edit master text styles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Nullam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dolor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nibh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ultricies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vehicula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Aenean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eu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leo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Pellentesque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ornare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sem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lacinia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venenatis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vestibulum. Lorem ipsum dolor sit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amet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consectetur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adipiscing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Cum sociis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natoque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penatibus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magnis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dis parturient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montes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ridiculus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mus.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1CA54EE8-9480-804E-A890-1ADFA75586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98723" y="2265363"/>
            <a:ext cx="2988997" cy="694147"/>
          </a:xfr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2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65B1A84-3196-554A-A801-26C3736695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200" y="882466"/>
            <a:ext cx="2949575" cy="183538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E4D894-A29D-9643-8631-0B759B2E40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629548" y="6421980"/>
            <a:ext cx="2025650" cy="273050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30964279-42E7-9C4A-9068-DC846E790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0602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ullet points_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FE8CA-AEB5-2843-A832-23EFF7A0D1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201710"/>
            <a:ext cx="8227142" cy="4051606"/>
          </a:xfrm>
        </p:spPr>
        <p:txBody>
          <a:bodyPr anchor="t">
            <a:normAutofit/>
          </a:bodyPr>
          <a:lstStyle>
            <a:lvl1pPr marL="342900" indent="-34290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20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to edit master text styles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Nullam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dolor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nibh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ultricies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vehicula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Aenean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eu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leo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</a:t>
            </a:r>
          </a:p>
          <a:p>
            <a:endParaRPr lang="en-US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Pellentesque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ornare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sem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lacinia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venenatis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vestibulum. Lorem ipsum dolor sit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amet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consectetur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adipiscing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Cum sociis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natoque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penatibus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magnis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dis parturient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montes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ridiculus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mus.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A79644B-9DD6-B842-9E09-61AC441BB4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1" y="882466"/>
            <a:ext cx="8227142" cy="1156541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48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41358728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bullet points_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FE8CA-AEB5-2843-A832-23EFF7A0D1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201710"/>
            <a:ext cx="8227142" cy="4051606"/>
          </a:xfrm>
        </p:spPr>
        <p:txBody>
          <a:bodyPr anchor="t">
            <a:normAutofit/>
          </a:bodyPr>
          <a:lstStyle>
            <a:lvl1pPr marL="342900" indent="-34290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20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to edit master text styles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Nullam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dolor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nibh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ultricies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vehicula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Aenean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eu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leo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</a:t>
            </a:r>
          </a:p>
          <a:p>
            <a:endParaRPr lang="en-US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Pellentesque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ornare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sem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lacinia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venenatis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vestibulum. Lorem ipsum dolor sit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amet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consectetur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adipiscing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Cum sociis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natoque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penatibus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magnis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dis parturient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montes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ridiculus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mus.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A79644B-9DD6-B842-9E09-61AC441BB4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1" y="882466"/>
            <a:ext cx="8227142" cy="1156541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48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40199997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ullet points_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87A17D1-E46A-5C43-A8C2-07C98D08DE2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201710"/>
            <a:ext cx="8227142" cy="4051606"/>
          </a:xfrm>
        </p:spPr>
        <p:txBody>
          <a:bodyPr anchor="t">
            <a:normAutofit/>
          </a:bodyPr>
          <a:lstStyle>
            <a:lvl1pPr marL="342900" indent="-34290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20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to edit master text styles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Nullam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dolor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nibh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ultricies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vehicula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Aenean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eu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leo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</a:t>
            </a:r>
          </a:p>
          <a:p>
            <a:endParaRPr lang="en-US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Pellentesque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ornare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sem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lacinia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venenatis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vestibulum. Lorem ipsum dolor sit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amet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consectetur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adipiscing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Cum sociis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natoque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penatibus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magnis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dis parturient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montes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ridiculus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mus.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A3FCBAC-32A4-994B-B4B0-066131203B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1" y="882466"/>
            <a:ext cx="8227142" cy="1156541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48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0EF49D9-56C2-EF41-8E3E-962E613FB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52C8463-361F-594A-9E49-DBFD477671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5574" y="6421980"/>
            <a:ext cx="2025650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364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bullet points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87A17D1-E46A-5C43-A8C2-07C98D08DE2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201710"/>
            <a:ext cx="8227142" cy="4051606"/>
          </a:xfrm>
        </p:spPr>
        <p:txBody>
          <a:bodyPr anchor="t">
            <a:normAutofit/>
          </a:bodyPr>
          <a:lstStyle>
            <a:lvl1pPr marL="342900" indent="-34290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20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to edit master text styles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Nullam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dolor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nibh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ultricies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vehicula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Aenean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eu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leo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</a:t>
            </a:r>
          </a:p>
          <a:p>
            <a:endParaRPr lang="en-US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Pellentesque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ornare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sem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lacinia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venenatis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vestibulum. Lorem ipsum dolor sit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amet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consectetur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adipiscing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Cum sociis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natoque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penatibus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magnis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dis parturient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montes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ridiculus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mus.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A3FCBAC-32A4-994B-B4B0-066131203B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1" y="882466"/>
            <a:ext cx="8227142" cy="1156541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48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0EF49D9-56C2-EF41-8E3E-962E613FB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52C8463-361F-594A-9E49-DBFD477671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5574" y="6421980"/>
            <a:ext cx="2025650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224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Title_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490FB-1758-E642-BEC1-6C7F7AC7A7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6804" y="2126511"/>
            <a:ext cx="10664457" cy="845289"/>
          </a:xfrm>
        </p:spPr>
        <p:txBody>
          <a:bodyPr lIns="0" anchor="ctr" anchorCtr="0">
            <a:noAutofit/>
          </a:bodyPr>
          <a:lstStyle>
            <a:lvl1pPr algn="l">
              <a:defRPr sz="54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1EFF54-9761-9847-BCD7-9E14069884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4841" y="5396801"/>
            <a:ext cx="3541395" cy="122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00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B28072-7F74-D04A-A7DC-247EB2F93D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5574" y="6421980"/>
            <a:ext cx="2025650" cy="2730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FE8CA-AEB5-2843-A832-23EFF7A0D1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428999"/>
            <a:ext cx="7667847" cy="2747963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lang="en-US" sz="20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to edit master text styles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Nullam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dolor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nibh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ultricies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vehicula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Aenean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eu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leo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Pellentesque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ornare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sem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lacinia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venenatis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vestibulum. Lorem ipsum dolor sit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amet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consectetur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adipiscing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Cum sociis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natoque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penatibus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magnis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dis parturient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montes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ridiculus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mus.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A79644B-9DD6-B842-9E09-61AC441BB4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323900"/>
            <a:ext cx="7582786" cy="1925711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 LONG VERSION WITH MULTIPLE LINES.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3371ECA7-C5A5-8C46-9330-594E1EEDD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2190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Title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490FB-1758-E642-BEC1-6C7F7AC7A7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6804" y="2126511"/>
            <a:ext cx="10664457" cy="845289"/>
          </a:xfrm>
        </p:spPr>
        <p:txBody>
          <a:bodyPr lIns="0" anchor="ctr" anchorCtr="0">
            <a:noAutofit/>
          </a:bodyPr>
          <a:lstStyle>
            <a:lvl1pPr algn="l">
              <a:defRPr sz="54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1EFF54-9761-9847-BCD7-9E14069884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34841" y="5396801"/>
            <a:ext cx="3541395" cy="122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1302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Title_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490FB-1758-E642-BEC1-6C7F7AC7A7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6804" y="2126511"/>
            <a:ext cx="10664457" cy="845289"/>
          </a:xfrm>
        </p:spPr>
        <p:txBody>
          <a:bodyPr lIns="0" anchor="ctr" anchorCtr="0">
            <a:noAutofit/>
          </a:bodyPr>
          <a:lstStyle>
            <a:lvl1pPr algn="l">
              <a:defRPr sz="54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1EFF54-9761-9847-BCD7-9E14069884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34841" y="5396801"/>
            <a:ext cx="3541395" cy="122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065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Title_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490FB-1758-E642-BEC1-6C7F7AC7A7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6804" y="2126511"/>
            <a:ext cx="10664457" cy="845289"/>
          </a:xfrm>
        </p:spPr>
        <p:txBody>
          <a:bodyPr lIns="0" anchor="ctr" anchorCtr="0">
            <a:noAutofit/>
          </a:bodyPr>
          <a:lstStyle>
            <a:lvl1pPr algn="l">
              <a:defRPr sz="54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1EFF54-9761-9847-BCD7-9E14069884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34841" y="5396801"/>
            <a:ext cx="3541395" cy="122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9046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DA558-77FF-C716-8872-FA13F9858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CEDD69-40C2-B8D6-073B-1A7432544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75A94-B06A-3207-D39B-6D6371B79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D12A-B66F-934E-8B95-080E041C4E80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6CF95-ABFC-D922-FE1D-2B4FF62F1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76E61-CD50-549C-D8A3-AA08D4AF0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6CEA-677D-6741-B164-515D69668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861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20B53-4ECF-3C79-2E70-754BA1112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AD9AC-6671-FAAD-5CD3-CBF437B68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7F39F-319F-C240-226A-2EC1715C0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D12A-B66F-934E-8B95-080E041C4E80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6A4C8-D61E-C94E-425D-B79CEFFA4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6BF77-70FA-708D-03A9-252487738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6CEA-677D-6741-B164-515D69668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65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FE8CA-AEB5-2843-A832-23EFF7A0D1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428999"/>
            <a:ext cx="7667847" cy="2747963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lang="en-US" sz="20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to edit master text styles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Nullam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dolor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nibh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ultricies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vehicula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Aenean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eu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leo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Pellentesque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ornare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sem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lacinia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venenatis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vestibulum. Lorem ipsum dolor sit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amet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consectetur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adipiscing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Cum sociis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natoque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penatibus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magnis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dis parturient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montes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ridiculus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mus.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A79644B-9DD6-B842-9E09-61AC441BB4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323900"/>
            <a:ext cx="7582786" cy="1925711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 LONG VERSION WITH MULTIPLE LINES.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BD17D5CF-7D3D-7B45-B019-8CF04F7F8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1FBB05-6172-E548-9DA0-8B024AEC6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5574" y="6421980"/>
            <a:ext cx="2025650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203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A79644B-9DD6-B842-9E09-61AC441BB4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323900"/>
            <a:ext cx="7582786" cy="1925711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 LONG VERSION WITH MULTIPLE LINES.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B28072-7F74-D04A-A7DC-247EB2F93D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82422" y="6421980"/>
            <a:ext cx="2025650" cy="2730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4D3FBB-C602-434B-ADC4-CCA57B3576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624044" y="6421980"/>
            <a:ext cx="2025650" cy="27305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6C52D16-6F0B-2F4B-A990-688D17CC627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428999"/>
            <a:ext cx="7667847" cy="2747963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lang="en-US" sz="2000" b="0" i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to edit master text styles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8FB3BE4-9704-9F42-BC65-C600E3209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83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FE8CA-AEB5-2843-A832-23EFF7A0D1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234099"/>
            <a:ext cx="10559902" cy="2903942"/>
          </a:xfrm>
        </p:spPr>
        <p:txBody>
          <a:bodyPr anchor="t">
            <a:normAutofit/>
          </a:bodyPr>
          <a:lstStyle>
            <a:lvl1pPr marL="342900" indent="-34290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20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to edit master text styles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Nullam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dolor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nibh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ultricies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vehicula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Aenean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eu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leo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</a:t>
            </a:r>
          </a:p>
          <a:p>
            <a:endParaRPr lang="en-US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Pellentesque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ornare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sem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lacinia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venenatis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vestibulum. Lorem ipsum dolor sit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amet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consectetur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adipiscing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Cum sociis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natoque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penatibus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magnis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dis parturient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montes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ridiculus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mus.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A79644B-9DD6-B842-9E09-61AC441BB4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882466"/>
            <a:ext cx="10103069" cy="1156541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 LONG VERSION WITH MULTIPLE LINES.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238E63F-6339-AE45-9E3C-F99BC6D167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65363"/>
            <a:ext cx="10560050" cy="812800"/>
          </a:xfr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D0AD883-A2AC-594C-9673-3B3A82032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59272A-F6E1-784F-AD5C-985AE5CEEB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5574" y="6421980"/>
            <a:ext cx="2025650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95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FE8CA-AEB5-2843-A832-23EFF7A0D1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234099"/>
            <a:ext cx="10559902" cy="2903942"/>
          </a:xfrm>
        </p:spPr>
        <p:txBody>
          <a:bodyPr anchor="t">
            <a:normAutofit/>
          </a:bodyPr>
          <a:lstStyle>
            <a:lvl1pPr marL="342900" indent="-34290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20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to edit master text styles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Nullam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dolor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nibh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ultricies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vehicula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Aenean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eu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leo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</a:t>
            </a:r>
          </a:p>
          <a:p>
            <a:endParaRPr lang="en-US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Pellentesque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ornare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sem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lacinia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venenatis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vestibulum. Lorem ipsum dolor sit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amet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consectetur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adipiscing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Cum sociis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natoque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penatibus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magnis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dis parturient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montes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ridiculus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mus.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A79644B-9DD6-B842-9E09-61AC441BB4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882466"/>
            <a:ext cx="10103069" cy="1156541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 LONG VERSION WITH MULTIPLE LINES.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2D764882-F38C-2A48-B02D-293EBA46A2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65363"/>
            <a:ext cx="10560050" cy="812800"/>
          </a:xfr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D4AEBA0E-C468-B448-9981-7B2DF2101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5CEDBC-6004-9A4F-894A-0811BEF44C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5574" y="6421980"/>
            <a:ext cx="2025650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2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102C32-C0CD-7147-9116-6362E8C5B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44C2B-D5F6-2D41-9FF2-9C6FF0ADE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9D453-C143-CC4B-8EA5-2D84DB4BFA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27779-AE75-3845-820E-933D1A3560A8}" type="datetime1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66BC3-528D-6A42-A7CB-B95ED3730B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838F9-78A8-874D-9598-92670A028A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FF72C-5ACC-BF44-8A77-29ED5F2D2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9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53" r:id="rId11"/>
    <p:sldLayoutId id="2147483671" r:id="rId12"/>
    <p:sldLayoutId id="2147483672" r:id="rId13"/>
    <p:sldLayoutId id="2147483673" r:id="rId14"/>
    <p:sldLayoutId id="2147483651" r:id="rId15"/>
    <p:sldLayoutId id="2147483652" r:id="rId16"/>
    <p:sldLayoutId id="2147483674" r:id="rId17"/>
    <p:sldLayoutId id="2147483675" r:id="rId18"/>
    <p:sldLayoutId id="2147483679" r:id="rId19"/>
    <p:sldLayoutId id="2147483676" r:id="rId20"/>
    <p:sldLayoutId id="2147483677" r:id="rId21"/>
    <p:sldLayoutId id="2147483678" r:id="rId22"/>
    <p:sldLayoutId id="2147483683" r:id="rId23"/>
    <p:sldLayoutId id="2147483681" r:id="rId24"/>
    <p:sldLayoutId id="2147483682" r:id="rId25"/>
    <p:sldLayoutId id="2147483680" r:id="rId26"/>
    <p:sldLayoutId id="2147483695" r:id="rId27"/>
    <p:sldLayoutId id="2147483684" r:id="rId28"/>
    <p:sldLayoutId id="2147483696" r:id="rId29"/>
    <p:sldLayoutId id="2147483685" r:id="rId30"/>
    <p:sldLayoutId id="2147483697" r:id="rId31"/>
    <p:sldLayoutId id="2147483654" r:id="rId32"/>
    <p:sldLayoutId id="2147483686" r:id="rId33"/>
    <p:sldLayoutId id="2147483687" r:id="rId34"/>
    <p:sldLayoutId id="2147483698" r:id="rId35"/>
    <p:sldLayoutId id="2147483699" r:id="rId36"/>
    <p:sldLayoutId id="2147483700" r:id="rId37"/>
    <p:sldLayoutId id="2147483688" r:id="rId38"/>
    <p:sldLayoutId id="2147483701" r:id="rId39"/>
    <p:sldLayoutId id="2147483689" r:id="rId40"/>
    <p:sldLayoutId id="2147483702" r:id="rId41"/>
    <p:sldLayoutId id="2147483703" r:id="rId42"/>
    <p:sldLayoutId id="2147483690" r:id="rId43"/>
    <p:sldLayoutId id="2147483704" r:id="rId44"/>
    <p:sldLayoutId id="2147483692" r:id="rId45"/>
    <p:sldLayoutId id="2147483693" r:id="rId46"/>
    <p:sldLayoutId id="2147483691" r:id="rId47"/>
    <p:sldLayoutId id="2147483694" r:id="rId48"/>
    <p:sldLayoutId id="2147483705" r:id="rId49"/>
    <p:sldLayoutId id="2147483706" r:id="rId50"/>
    <p:sldLayoutId id="2147483707" r:id="rId51"/>
    <p:sldLayoutId id="2147483708" r:id="rId52"/>
    <p:sldLayoutId id="2147483709" r:id="rId53"/>
    <p:sldLayoutId id="2147483710" r:id="rId5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5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24.emf"/><Relationship Id="rId4" Type="http://schemas.openxmlformats.org/officeDocument/2006/relationships/package" Target="../embeddings/Microsoft_Excel_Worksheet2.xlsx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7F1F3-E61B-A341-957D-29EE9EEE1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0317" y="2514887"/>
            <a:ext cx="5283585" cy="1063256"/>
          </a:xfrm>
        </p:spPr>
        <p:txBody>
          <a:bodyPr/>
          <a:lstStyle/>
          <a:p>
            <a:r>
              <a:rPr lang="en-US" dirty="0"/>
              <a:t>College of Arts &amp; Sciences</a:t>
            </a:r>
            <a:br>
              <a:rPr lang="en-US" dirty="0"/>
            </a:br>
            <a:r>
              <a:rPr lang="en-US" sz="3200" b="0" dirty="0"/>
              <a:t>2022 STATE OF THE COLLEGE</a:t>
            </a:r>
          </a:p>
        </p:txBody>
      </p:sp>
    </p:spTree>
    <p:extLst>
      <p:ext uri="{BB962C8B-B14F-4D97-AF65-F5344CB8AC3E}">
        <p14:creationId xmlns:p14="http://schemas.microsoft.com/office/powerpoint/2010/main" val="841459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5FDB27-A3CE-A1D2-ED26-CE50722BF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313" y="2039007"/>
            <a:ext cx="10559902" cy="4302802"/>
          </a:xfrm>
        </p:spPr>
        <p:txBody>
          <a:bodyPr>
            <a:normAutofit/>
          </a:bodyPr>
          <a:lstStyle/>
          <a:p>
            <a:pPr marL="22860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s-E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Jinjun</a:t>
            </a:r>
            <a:r>
              <a:rPr lang="es-E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Liu (CHEM)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s-E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Simona </a:t>
            </a:r>
            <a:r>
              <a:rPr lang="es-E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Bertacco</a:t>
            </a:r>
            <a:r>
              <a:rPr lang="es-E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(COMP HUM)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Judith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Danovitch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(PSYCH)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Karen Christopher (SOC)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9AA8EC-2285-9E26-401A-B96AFB2879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PROMOTIONS TO FULL PROFESSOR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977937-28D6-890C-BA4B-79C231B7D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814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5FDB27-A3CE-A1D2-ED26-CE50722BF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313" y="2039007"/>
            <a:ext cx="10559902" cy="4302802"/>
          </a:xfrm>
        </p:spPr>
        <p:txBody>
          <a:bodyPr>
            <a:normAutofit/>
          </a:bodyPr>
          <a:lstStyle/>
          <a:p>
            <a:pPr marL="22860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Promotion to Senior Instructor (Term): 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Khaldoun Almousily (CML)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Promotion to Full Professor (Term): 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Lora Haynes (PSYCH)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9AA8EC-2285-9E26-401A-B96AFB2879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TERM FACULTY PROMOTIONS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977937-28D6-890C-BA4B-79C231B7D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04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5FDB27-A3CE-A1D2-ED26-CE50722BF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313" y="2039007"/>
            <a:ext cx="10559902" cy="4302802"/>
          </a:xfrm>
        </p:spPr>
        <p:txBody>
          <a:bodyPr>
            <a:normAutofit/>
          </a:bodyPr>
          <a:lstStyle/>
          <a:p>
            <a:pPr marL="22860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Richard Baldwin (CHEM), taking over from Frank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Zamborini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(interim)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Christopher Reitz (Art &amp; Design), taking over from Mary Carothers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Linda Fuselier (BIOL), taking over from Perri Eason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Yuxin Ma (WGST), serving as a one year acting chair, filling in for Dawn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Heinecken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David Roelfs (SOC), taking over from Gul Marshall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9AA8EC-2285-9E26-401A-B96AFB2879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 DEPARTMENT CHAIRS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977937-28D6-890C-BA4B-79C231B7D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225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5FDB27-A3CE-A1D2-ED26-CE50722BF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313" y="2039007"/>
            <a:ext cx="10559902" cy="4302802"/>
          </a:xfrm>
        </p:spPr>
        <p:txBody>
          <a:bodyPr>
            <a:normAutofit fontScale="77500" lnSpcReduction="20000"/>
          </a:bodyPr>
          <a:lstStyle/>
          <a:p>
            <a:pPr marL="77724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 Cashon, Graduate Education, replacing Latrica Best</a:t>
            </a:r>
            <a:endParaRPr lang="en-US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7724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Jason Gainous, Undergraduate Education, replacing Linda Fuselier</a:t>
            </a:r>
            <a:endParaRPr lang="en-US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7724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Michael Menze, Research, replacing Bob Buchanan</a:t>
            </a:r>
            <a:endParaRPr lang="en-US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7724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Susan Ryan, promoted to Senior Associate Dean of Faculty Affairs</a:t>
            </a:r>
            <a:endParaRPr lang="en-US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7724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David Schultz, Interim Senior Associate Dean of Finance and Strategy</a:t>
            </a:r>
          </a:p>
          <a:p>
            <a:pPr marL="77724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Jason Sievers, Interim Assistant Dean for Enrollment Management, replacing </a:t>
            </a:r>
            <a:r>
              <a:rPr lang="en-US" sz="23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Duaine</a:t>
            </a:r>
            <a:r>
              <a:rPr lang="en-US" sz="23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Pruitt</a:t>
            </a:r>
          </a:p>
          <a:p>
            <a:pPr marL="77724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Sherri Wallace, DECC Office (Interim), replacing Cherie Dawson-Edwards</a:t>
            </a:r>
            <a:endParaRPr lang="en-US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9AA8EC-2285-9E26-401A-B96AFB2879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ASSOCIATE DEANS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977937-28D6-890C-BA4B-79C231B7D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275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5FDB27-A3CE-A1D2-ED26-CE50722BF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313" y="2039007"/>
            <a:ext cx="10559902" cy="4302802"/>
          </a:xfrm>
        </p:spPr>
        <p:txBody>
          <a:bodyPr>
            <a:normAutofit/>
          </a:bodyPr>
          <a:lstStyle/>
          <a:p>
            <a:pPr marL="22860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Lt. Col. David Mott, Director of the Air Force ROTC program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Maj. Philip Duff, Director of the Army ROTC program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Jason Gainous, Interim Director of Liberal Studies, replacing John Hale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Mike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Bassi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Director of the Southern Police Institute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9AA8EC-2285-9E26-401A-B96AFB2879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 PROGRAM AND INSTITUTE DIRECTORS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977937-28D6-890C-BA4B-79C231B7D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144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5FDB27-A3CE-A1D2-ED26-CE50722BF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313" y="2039007"/>
            <a:ext cx="10559902" cy="4302802"/>
          </a:xfrm>
        </p:spPr>
        <p:txBody>
          <a:bodyPr>
            <a:normAutofit/>
          </a:bodyPr>
          <a:lstStyle/>
          <a:p>
            <a:pPr marL="22860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Ramonia Brents, Coordinator of International Programs</a:t>
            </a: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Allison Buchanan, Communications and Alumni Relations Coordinator, begins Oct. 31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Rae Stilwell, Web Developer, began September 19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9AA8EC-2285-9E26-401A-B96AFB2879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DEAN’S OFFICE STAFFING CHANGES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977937-28D6-890C-BA4B-79C231B7D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600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5FDB27-A3CE-A1D2-ED26-CE50722BF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313" y="2039007"/>
            <a:ext cx="10559902" cy="4302802"/>
          </a:xfrm>
        </p:spPr>
        <p:txBody>
          <a:bodyPr>
            <a:normAutofit/>
          </a:bodyPr>
          <a:lstStyle/>
          <a:p>
            <a:pPr marL="22860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en-US" sz="2400" dirty="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9AA8EC-2285-9E26-401A-B96AFB2879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FACULTY DEMOGRAPHICS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977937-28D6-890C-BA4B-79C231B7D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2B08E5F7-E94A-F4BD-5CFB-642D84643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579" y="2241494"/>
            <a:ext cx="7631949" cy="401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36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31B1F042-F4FF-5FB8-C699-0D6E6491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+mn-lt"/>
              </a:rPr>
              <a:t>Diversity Analysis 2016-20: BENCHMARKS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56D139-0BA5-3EFA-4675-F93AAA12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88613A1-7A00-4991-A53B-F8D7EDE1FA18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F1652B59-FB4B-95BB-9E27-4723020F75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355179"/>
              </p:ext>
            </p:extLst>
          </p:nvPr>
        </p:nvGraphicFramePr>
        <p:xfrm>
          <a:off x="1019869" y="1825625"/>
          <a:ext cx="10152265" cy="4351344"/>
        </p:xfrm>
        <a:graphic>
          <a:graphicData uri="http://schemas.openxmlformats.org/drawingml/2006/table">
            <a:tbl>
              <a:tblPr>
                <a:noFill/>
                <a:tableStyleId>{5C22544A-7EE6-4342-B048-85BDC9FD1C3A}</a:tableStyleId>
              </a:tblPr>
              <a:tblGrid>
                <a:gridCol w="1744689">
                  <a:extLst>
                    <a:ext uri="{9D8B030D-6E8A-4147-A177-3AD203B41FA5}">
                      <a16:colId xmlns:a16="http://schemas.microsoft.com/office/drawing/2014/main" val="3268111299"/>
                    </a:ext>
                  </a:extLst>
                </a:gridCol>
                <a:gridCol w="1387976">
                  <a:extLst>
                    <a:ext uri="{9D8B030D-6E8A-4147-A177-3AD203B41FA5}">
                      <a16:colId xmlns:a16="http://schemas.microsoft.com/office/drawing/2014/main" val="1529386876"/>
                    </a:ext>
                  </a:extLst>
                </a:gridCol>
                <a:gridCol w="1387976">
                  <a:extLst>
                    <a:ext uri="{9D8B030D-6E8A-4147-A177-3AD203B41FA5}">
                      <a16:colId xmlns:a16="http://schemas.microsoft.com/office/drawing/2014/main" val="3666940725"/>
                    </a:ext>
                  </a:extLst>
                </a:gridCol>
                <a:gridCol w="1387976">
                  <a:extLst>
                    <a:ext uri="{9D8B030D-6E8A-4147-A177-3AD203B41FA5}">
                      <a16:colId xmlns:a16="http://schemas.microsoft.com/office/drawing/2014/main" val="1592009850"/>
                    </a:ext>
                  </a:extLst>
                </a:gridCol>
                <a:gridCol w="1387976">
                  <a:extLst>
                    <a:ext uri="{9D8B030D-6E8A-4147-A177-3AD203B41FA5}">
                      <a16:colId xmlns:a16="http://schemas.microsoft.com/office/drawing/2014/main" val="1111735147"/>
                    </a:ext>
                  </a:extLst>
                </a:gridCol>
                <a:gridCol w="1387976">
                  <a:extLst>
                    <a:ext uri="{9D8B030D-6E8A-4147-A177-3AD203B41FA5}">
                      <a16:colId xmlns:a16="http://schemas.microsoft.com/office/drawing/2014/main" val="4146128214"/>
                    </a:ext>
                  </a:extLst>
                </a:gridCol>
                <a:gridCol w="1467696">
                  <a:extLst>
                    <a:ext uri="{9D8B030D-6E8A-4147-A177-3AD203B41FA5}">
                      <a16:colId xmlns:a16="http://schemas.microsoft.com/office/drawing/2014/main" val="1955728961"/>
                    </a:ext>
                  </a:extLst>
                </a:gridCol>
              </a:tblGrid>
              <a:tr h="2719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ALL RANKS</a:t>
                      </a:r>
                      <a:endParaRPr lang="en-US" sz="11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en-US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en-US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en-US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en-US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en-US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5-year % Change</a:t>
                      </a:r>
                      <a:endParaRPr lang="en-US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2857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6790735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cap="none" spc="0" dirty="0">
                          <a:solidFill>
                            <a:schemeClr val="accent2"/>
                          </a:solidFill>
                          <a:effectLst/>
                        </a:rPr>
                        <a:t>ACC</a:t>
                      </a:r>
                      <a:endParaRPr lang="en-US" sz="1100" b="1" i="0" u="none" strike="noStrike" cap="none" spc="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            46,127 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            46,948 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            47,858 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            48,836 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            49,000 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6.2%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4935843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1. BLACK</a:t>
                      </a:r>
                      <a:endParaRPr lang="en-US" sz="11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                   964 </a:t>
                      </a:r>
                      <a:endParaRPr lang="en-US" sz="11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               1,031 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               1,084 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               1,130 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               1,146 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18.9%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7811308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2. HISPANIC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               1,069 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               1,103 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               1,079 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               1,240 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               1,266 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18.4%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4369808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3. WHITE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            18,818 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            18,950 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            19,214 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            19,352 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            19,471 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3.5%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6346198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4. TOTAL</a:t>
                      </a:r>
                      <a:endParaRPr lang="en-US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            25,276 </a:t>
                      </a:r>
                      <a:endParaRPr lang="en-US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            25,864 </a:t>
                      </a:r>
                      <a:endParaRPr lang="en-US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            26,481 </a:t>
                      </a:r>
                      <a:endParaRPr lang="en-US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            27,114 </a:t>
                      </a:r>
                      <a:endParaRPr lang="en-US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            27,117 </a:t>
                      </a:r>
                      <a:endParaRPr lang="en-US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7.3%</a:t>
                      </a:r>
                      <a:endParaRPr lang="en-US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7181463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cap="none" spc="0" dirty="0">
                          <a:solidFill>
                            <a:schemeClr val="accent2"/>
                          </a:solidFill>
                          <a:effectLst/>
                        </a:rPr>
                        <a:t>CPE</a:t>
                      </a:r>
                      <a:endParaRPr lang="en-US" sz="1100" b="1" i="0" u="none" strike="noStrike" cap="none" spc="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            59,595 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            61,293 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            62,670 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            63,873 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            64,720 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8.6%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1199181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1. BLACK</a:t>
                      </a:r>
                      <a:endParaRPr lang="en-US" sz="11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               1,325 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               1,396 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               1,465 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               1,516 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               1,568 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18.3%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6377542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2. HISPANIC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               1,555 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               1,627 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               1,711 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               1,704 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               1,848 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18.8%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7424840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3. WHITE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            23,212 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            23,778 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            24,020 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            24,438 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            24,534 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5.7%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44891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4. TOTAL</a:t>
                      </a:r>
                      <a:endParaRPr lang="en-US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            33,503 </a:t>
                      </a:r>
                      <a:endParaRPr lang="en-US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            34,492 </a:t>
                      </a:r>
                      <a:endParaRPr lang="en-US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            35,474 </a:t>
                      </a:r>
                      <a:endParaRPr lang="en-US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            36,215 </a:t>
                      </a:r>
                      <a:endParaRPr lang="en-US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            36,770 </a:t>
                      </a:r>
                      <a:endParaRPr lang="en-US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9.8%</a:t>
                      </a:r>
                      <a:endParaRPr lang="en-US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7850356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cap="none" spc="0" dirty="0">
                          <a:solidFill>
                            <a:schemeClr val="accent2"/>
                          </a:solidFill>
                          <a:effectLst/>
                        </a:rPr>
                        <a:t>UOFL</a:t>
                      </a:r>
                      <a:endParaRPr lang="en-US" sz="1100" b="1" i="0" u="none" strike="noStrike" cap="none" spc="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               3,337 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               3,283 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               3,200 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               3,113 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               3,176 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-4.8%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923682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1. BLACK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                  112 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                  115 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                  103 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                     99 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                  112 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0.0%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855242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2. HISPANIC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                     51 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                     48 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                     52 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                     52 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                     56 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9.8%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0519796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3. WHITE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               1,332 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               1,306 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               1,269 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               1,234 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               1,256 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-5.7%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7583016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4. TOTAL</a:t>
                      </a:r>
                      <a:endParaRPr lang="en-US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               1,842 </a:t>
                      </a:r>
                      <a:endParaRPr lang="en-US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               1,814 </a:t>
                      </a:r>
                      <a:endParaRPr lang="en-US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               1,776 </a:t>
                      </a:r>
                      <a:endParaRPr lang="en-US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               1,728 </a:t>
                      </a:r>
                      <a:endParaRPr lang="en-US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               1,752 </a:t>
                      </a:r>
                      <a:endParaRPr lang="en-US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-4.9%</a:t>
                      </a:r>
                      <a:endParaRPr lang="en-US" sz="11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5" marR="5875" marT="40258" marB="40258" anchor="b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955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6325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5FDB27-A3CE-A1D2-ED26-CE50722BF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313" y="2039007"/>
            <a:ext cx="10559902" cy="4302802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Diversity &amp; Equity Advocates on hiring committees, faculty &amp; staff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A&amp;S faculty received GHEENS Foundation grants to conduct research with community partners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en-US" sz="2400" dirty="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9AA8EC-2285-9E26-401A-B96AFB2879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DECC OFFICE INITIATIVES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977937-28D6-890C-BA4B-79C231B7D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373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BB77A791-4E82-2F0C-E2E4-BC936203B7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6812453"/>
              </p:ext>
            </p:extLst>
          </p:nvPr>
        </p:nvGraphicFramePr>
        <p:xfrm>
          <a:off x="1620078" y="619794"/>
          <a:ext cx="8773314" cy="6238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4">
            <a:extLst>
              <a:ext uri="{FF2B5EF4-FFF2-40B4-BE49-F238E27FC236}">
                <a16:creationId xmlns:a16="http://schemas.microsoft.com/office/drawing/2014/main" id="{39DDEFB3-2225-8450-0EE1-290A0CD64D30}"/>
              </a:ext>
            </a:extLst>
          </p:cNvPr>
          <p:cNvSpPr txBox="1"/>
          <p:nvPr/>
        </p:nvSpPr>
        <p:spPr>
          <a:xfrm rot="16200000">
            <a:off x="1714276" y="2861126"/>
            <a:ext cx="1225550" cy="342900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</a:t>
            </a: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8D435E2A-402D-D642-9F7A-5752EE6C4FA9}"/>
              </a:ext>
            </a:extLst>
          </p:cNvPr>
          <p:cNvSpPr txBox="1"/>
          <p:nvPr/>
        </p:nvSpPr>
        <p:spPr>
          <a:xfrm rot="5400000">
            <a:off x="9028343" y="2978084"/>
            <a:ext cx="1028703" cy="342900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 Credit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5A69A6-76B2-DDBC-962F-702372A739F4}"/>
              </a:ext>
            </a:extLst>
          </p:cNvPr>
          <p:cNvSpPr txBox="1"/>
          <p:nvPr/>
        </p:nvSpPr>
        <p:spPr>
          <a:xfrm>
            <a:off x="2498501" y="158129"/>
            <a:ext cx="8673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Impact of Enrollment – Five-Year Trends</a:t>
            </a:r>
          </a:p>
        </p:txBody>
      </p:sp>
    </p:spTree>
    <p:extLst>
      <p:ext uri="{BB962C8B-B14F-4D97-AF65-F5344CB8AC3E}">
        <p14:creationId xmlns:p14="http://schemas.microsoft.com/office/powerpoint/2010/main" val="2916771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5FDB27-A3CE-A1D2-ED26-CE50722BF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420" y="1835239"/>
            <a:ext cx="10559902" cy="4302802"/>
          </a:xfrm>
        </p:spPr>
        <p:txBody>
          <a:bodyPr>
            <a:normAutofit/>
          </a:bodyPr>
          <a:lstStyle/>
          <a:p>
            <a:pPr marL="342900" marR="0" lvl="0" indent="-342900"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Context of the Past Year</a:t>
            </a:r>
          </a:p>
          <a:p>
            <a:pPr>
              <a:buFont typeface="Symbol" panose="05050102010706020507" pitchFamily="18" charset="2"/>
              <a:buChar char=""/>
            </a:pPr>
            <a:endParaRPr lang="en-US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Achievements and Current Situation</a:t>
            </a:r>
          </a:p>
          <a:p>
            <a:pPr>
              <a:buFont typeface="Symbol" panose="05050102010706020507" pitchFamily="18" charset="2"/>
              <a:buChar char=""/>
            </a:pPr>
            <a:endParaRPr lang="en-US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Goals for the Academic Year</a:t>
            </a:r>
          </a:p>
          <a:p>
            <a:pPr>
              <a:buFont typeface="Symbol" panose="05050102010706020507" pitchFamily="18" charset="2"/>
              <a:buChar char=""/>
            </a:pP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Symbol" panose="05050102010706020507" pitchFamily="18" charset="2"/>
              <a:buChar char=""/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4) Looking Ahead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9AA8EC-2285-9E26-401A-B96AFB2879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977937-28D6-890C-BA4B-79C231B7D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48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E5B3AC9-AA93-14F5-AA99-EB79675AC8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120433"/>
              </p:ext>
            </p:extLst>
          </p:nvPr>
        </p:nvGraphicFramePr>
        <p:xfrm>
          <a:off x="1705233" y="790832"/>
          <a:ext cx="7821826" cy="6067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4">
            <a:extLst>
              <a:ext uri="{FF2B5EF4-FFF2-40B4-BE49-F238E27FC236}">
                <a16:creationId xmlns:a16="http://schemas.microsoft.com/office/drawing/2014/main" id="{39DDEFB3-2225-8450-0EE1-290A0CD64D30}"/>
              </a:ext>
            </a:extLst>
          </p:cNvPr>
          <p:cNvSpPr txBox="1"/>
          <p:nvPr/>
        </p:nvSpPr>
        <p:spPr>
          <a:xfrm rot="16200000">
            <a:off x="-250989" y="1688336"/>
            <a:ext cx="1225550" cy="342900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8D435E2A-402D-D642-9F7A-5752EE6C4FA9}"/>
              </a:ext>
            </a:extLst>
          </p:cNvPr>
          <p:cNvSpPr txBox="1"/>
          <p:nvPr/>
        </p:nvSpPr>
        <p:spPr>
          <a:xfrm rot="5400000">
            <a:off x="4628986" y="1662939"/>
            <a:ext cx="1028703" cy="342900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5A69A6-76B2-DDBC-962F-702372A739F4}"/>
              </a:ext>
            </a:extLst>
          </p:cNvPr>
          <p:cNvSpPr txBox="1"/>
          <p:nvPr/>
        </p:nvSpPr>
        <p:spPr>
          <a:xfrm>
            <a:off x="2498501" y="158129"/>
            <a:ext cx="8673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Impact of Graduate Tuition – Five-Year Trends</a:t>
            </a:r>
          </a:p>
        </p:txBody>
      </p:sp>
    </p:spTree>
    <p:extLst>
      <p:ext uri="{BB962C8B-B14F-4D97-AF65-F5344CB8AC3E}">
        <p14:creationId xmlns:p14="http://schemas.microsoft.com/office/powerpoint/2010/main" val="1107375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9B63AFC-75DB-6119-1D25-57ADCDA3D2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6891399"/>
              </p:ext>
            </p:extLst>
          </p:nvPr>
        </p:nvGraphicFramePr>
        <p:xfrm>
          <a:off x="2114802" y="769508"/>
          <a:ext cx="7325760" cy="5495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E38119D-BC29-D944-CF7A-85F17C90AEF3}"/>
              </a:ext>
            </a:extLst>
          </p:cNvPr>
          <p:cNvSpPr txBox="1"/>
          <p:nvPr/>
        </p:nvSpPr>
        <p:spPr>
          <a:xfrm>
            <a:off x="2450062" y="307843"/>
            <a:ext cx="7643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Impact of Enrollment – Budget to Actual</a:t>
            </a:r>
          </a:p>
        </p:txBody>
      </p:sp>
    </p:spTree>
    <p:extLst>
      <p:ext uri="{BB962C8B-B14F-4D97-AF65-F5344CB8AC3E}">
        <p14:creationId xmlns:p14="http://schemas.microsoft.com/office/powerpoint/2010/main" val="2870576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09BCBA5-5434-F288-D832-5530D16E60FB}"/>
              </a:ext>
            </a:extLst>
          </p:cNvPr>
          <p:cNvSpPr txBox="1"/>
          <p:nvPr/>
        </p:nvSpPr>
        <p:spPr>
          <a:xfrm>
            <a:off x="4050142" y="306955"/>
            <a:ext cx="4496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FY22 Budget to Actuals</a:t>
            </a:r>
          </a:p>
          <a:p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FY23 Budget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84D612E-8D4B-C42C-B2F8-5C918A8E42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2276974"/>
              </p:ext>
            </p:extLst>
          </p:nvPr>
        </p:nvGraphicFramePr>
        <p:xfrm>
          <a:off x="1728111" y="1448226"/>
          <a:ext cx="8662843" cy="5102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575300" imgH="3136900" progId="Excel.Sheet.12">
                  <p:embed/>
                </p:oleObj>
              </mc:Choice>
              <mc:Fallback>
                <p:oleObj name="Worksheet" r:id="rId2" imgW="5575300" imgH="3136900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684D612E-8D4B-C42C-B2F8-5C918A8E42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28111" y="1448226"/>
                        <a:ext cx="8662843" cy="51028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2970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EC8FED-37CD-90C6-E59F-21D6342534E0}"/>
              </a:ext>
            </a:extLst>
          </p:cNvPr>
          <p:cNvSpPr txBox="1"/>
          <p:nvPr/>
        </p:nvSpPr>
        <p:spPr>
          <a:xfrm>
            <a:off x="3375716" y="158129"/>
            <a:ext cx="7275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FY22 and FY23 Endowment and Gifts Summary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D6774A3-70E1-0564-F1BB-5E889A52F7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459678"/>
              </p:ext>
            </p:extLst>
          </p:nvPr>
        </p:nvGraphicFramePr>
        <p:xfrm>
          <a:off x="553156" y="2120385"/>
          <a:ext cx="4930956" cy="2985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832100" imgH="1714500" progId="Excel.Sheet.12">
                  <p:embed/>
                </p:oleObj>
              </mc:Choice>
              <mc:Fallback>
                <p:oleObj name="Worksheet" r:id="rId2" imgW="2832100" imgH="1714500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2D6774A3-70E1-0564-F1BB-5E889A52F7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53156" y="2120385"/>
                        <a:ext cx="4930956" cy="29851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B7BD899-28DA-558C-925A-870B0EB493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611270"/>
              </p:ext>
            </p:extLst>
          </p:nvPr>
        </p:nvGraphicFramePr>
        <p:xfrm>
          <a:off x="5996131" y="2120385"/>
          <a:ext cx="5440255" cy="2463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2832100" imgH="1282700" progId="Excel.Sheet.12">
                  <p:embed/>
                </p:oleObj>
              </mc:Choice>
              <mc:Fallback>
                <p:oleObj name="Worksheet" r:id="rId4" imgW="2832100" imgH="1282700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B7BD899-28DA-558C-925A-870B0EB493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96131" y="2120385"/>
                        <a:ext cx="5440255" cy="24639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5890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5FDB27-A3CE-A1D2-ED26-CE50722BF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313" y="2039007"/>
            <a:ext cx="10559902" cy="4302802"/>
          </a:xfrm>
        </p:spPr>
        <p:txBody>
          <a:bodyPr>
            <a:normAutofit/>
          </a:bodyPr>
          <a:lstStyle/>
          <a:p>
            <a:pPr marL="22860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3434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43434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3434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FY22 Total:  $4,326,970, a 110% increase over FY21</a:t>
            </a:r>
            <a:endParaRPr lang="en-US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3444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7724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Effective July 1, 2022, Asma assumed a new position at UofL in Corporate and Foundation Relations, replaced by April Waddell. </a:t>
            </a:r>
          </a:p>
          <a:p>
            <a:pPr marL="77724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7724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Raise Some L 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reliminary) : A&amp;S had over 331 donors for a total of $73,885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9AA8EC-2285-9E26-401A-B96AFB2879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FUNDRAISING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977937-28D6-890C-BA4B-79C231B7D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0386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5FDB27-A3CE-A1D2-ED26-CE50722BF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313" y="2039007"/>
            <a:ext cx="10559902" cy="4302802"/>
          </a:xfrm>
        </p:spPr>
        <p:txBody>
          <a:bodyPr numCol="2">
            <a:normAutofit fontScale="92500" lnSpcReduction="2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9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9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Goldwater Scholars</a:t>
            </a:r>
            <a:endParaRPr lang="en-US" sz="19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Lori Porter, Physics and Astronomy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Afi Tagnedji, Chemistry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Christopher Trombley, Mathematics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Mitchell Scholarship</a:t>
            </a:r>
            <a:endParaRPr lang="en-US" sz="19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Samuel Kessler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Rangel Fellowship</a:t>
            </a:r>
            <a:endParaRPr lang="en-US" sz="19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Cornelius Sanford</a:t>
            </a:r>
            <a:br>
              <a:rPr lang="en-US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Pickering Fellowship</a:t>
            </a:r>
            <a:endParaRPr lang="en-US" sz="19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Benjamin Anderson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9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9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9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9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9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Fulbright Awards</a:t>
            </a:r>
            <a:endParaRPr lang="en-US" sz="19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Henrietta Ransdell – Thailand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Lauren Reuss – Thailand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Jessica Sanders – Thailand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9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Farhiya</a:t>
            </a:r>
            <a:r>
              <a:rPr lang="en-US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Shaban – Jordan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Emily Spicer - Czech Republic</a:t>
            </a:r>
            <a:br>
              <a:rPr lang="en-US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Boren Scholarships</a:t>
            </a:r>
            <a:endParaRPr lang="en-US" sz="19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Jacob </a:t>
            </a:r>
            <a:r>
              <a:rPr lang="en-US" sz="19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Foushee</a:t>
            </a:r>
            <a:r>
              <a:rPr lang="en-US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to study Turkish in Azerbaijan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Aditya Mehta: to study Portuguese in Brazil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Lexi Raikes: to study French in Senegal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9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Zharia</a:t>
            </a:r>
            <a:r>
              <a:rPr lang="en-US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Yeast: to study Korean in South Korea</a:t>
            </a:r>
            <a:br>
              <a:rPr lang="en-US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9AA8EC-2285-9E26-401A-B96AFB2879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2022 PRESTIGIOUS STUDENT SCHOLARSHIPS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977937-28D6-890C-BA4B-79C231B7D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7038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5FDB27-A3CE-A1D2-ED26-CE50722BF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313" y="2039007"/>
            <a:ext cx="10559902" cy="4302802"/>
          </a:xfrm>
        </p:spPr>
        <p:txBody>
          <a:bodyPr>
            <a:normAutofit/>
          </a:bodyPr>
          <a:lstStyle/>
          <a:p>
            <a:pPr marL="22860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2400" dirty="0">
                <a:latin typeface="+mn-lt"/>
              </a:rPr>
              <a:t>Spring 2022					14</a:t>
            </a:r>
          </a:p>
          <a:p>
            <a:pPr marL="342900" marR="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2400" dirty="0">
                <a:latin typeface="+mn-lt"/>
              </a:rPr>
              <a:t>Summer 2022					16</a:t>
            </a:r>
          </a:p>
          <a:p>
            <a:pPr marL="342900" marR="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2400" dirty="0">
                <a:latin typeface="+mn-lt"/>
              </a:rPr>
              <a:t>Fall 2022		  				  6</a:t>
            </a:r>
          </a:p>
          <a:p>
            <a:pPr marL="342900" marR="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2400" dirty="0">
                <a:latin typeface="+mn-lt"/>
              </a:rPr>
              <a:t>Number of unique A&amp;S programs supported	  9</a:t>
            </a:r>
          </a:p>
          <a:p>
            <a:pPr marL="342900" marR="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2400" dirty="0">
                <a:latin typeface="+mn-lt"/>
              </a:rPr>
              <a:t>Total number of awards				36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9AA8EC-2285-9E26-401A-B96AFB2879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UNDERGRADUATE MENTORED RESEARCH AWARDS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977937-28D6-890C-BA4B-79C231B7D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9798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5FDB27-A3CE-A1D2-ED26-CE50722BF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313" y="2039007"/>
            <a:ext cx="10559902" cy="4302802"/>
          </a:xfrm>
        </p:spPr>
        <p:txBody>
          <a:bodyPr>
            <a:normAutofit/>
          </a:bodyPr>
          <a:lstStyle/>
          <a:p>
            <a:pPr marL="22860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en-US" sz="2400" dirty="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9AA8EC-2285-9E26-401A-B96AFB2879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RESEARCH, SCHOLARSHIP, AND CREATIVE ACTIVITY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977937-28D6-890C-BA4B-79C231B7D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56CBAF1-9A3E-15DC-6AB7-33CB5D32DC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844800"/>
              </p:ext>
            </p:extLst>
          </p:nvPr>
        </p:nvGraphicFramePr>
        <p:xfrm>
          <a:off x="935785" y="2148339"/>
          <a:ext cx="9887928" cy="322873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699280">
                  <a:extLst>
                    <a:ext uri="{9D8B030D-6E8A-4147-A177-3AD203B41FA5}">
                      <a16:colId xmlns:a16="http://schemas.microsoft.com/office/drawing/2014/main" val="2942866561"/>
                    </a:ext>
                  </a:extLst>
                </a:gridCol>
                <a:gridCol w="5188648">
                  <a:extLst>
                    <a:ext uri="{9D8B030D-6E8A-4147-A177-3AD203B41FA5}">
                      <a16:colId xmlns:a16="http://schemas.microsoft.com/office/drawing/2014/main" val="1665956358"/>
                    </a:ext>
                  </a:extLst>
                </a:gridCol>
              </a:tblGrid>
              <a:tr h="6457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Category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2021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47321036"/>
                  </a:ext>
                </a:extLst>
              </a:tr>
              <a:tr h="6457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 publications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445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9709152"/>
                  </a:ext>
                </a:extLst>
              </a:tr>
              <a:tr h="6457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Books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07858684"/>
                  </a:ext>
                </a:extLst>
              </a:tr>
              <a:tr h="6457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Book sections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9366732"/>
                  </a:ext>
                </a:extLst>
              </a:tr>
              <a:tr h="6457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Refereed journal articles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315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01640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8465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5FDB27-A3CE-A1D2-ED26-CE50722BF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313" y="2039007"/>
            <a:ext cx="10559902" cy="4302802"/>
          </a:xfrm>
        </p:spPr>
        <p:txBody>
          <a:bodyPr>
            <a:normAutofit/>
          </a:bodyPr>
          <a:lstStyle/>
          <a:p>
            <a:pPr marL="22860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en-US" sz="2400" dirty="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9AA8EC-2285-9E26-401A-B96AFB2879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GRANT FUNDING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977937-28D6-890C-BA4B-79C231B7D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444D243-4A64-BE5C-91D0-DDDBAD2AD2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117396"/>
              </p:ext>
            </p:extLst>
          </p:nvPr>
        </p:nvGraphicFramePr>
        <p:xfrm>
          <a:off x="838199" y="2095888"/>
          <a:ext cx="10174358" cy="310227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5165036">
                  <a:extLst>
                    <a:ext uri="{9D8B030D-6E8A-4147-A177-3AD203B41FA5}">
                      <a16:colId xmlns:a16="http://schemas.microsoft.com/office/drawing/2014/main" val="504147394"/>
                    </a:ext>
                  </a:extLst>
                </a:gridCol>
                <a:gridCol w="5009322">
                  <a:extLst>
                    <a:ext uri="{9D8B030D-6E8A-4147-A177-3AD203B41FA5}">
                      <a16:colId xmlns:a16="http://schemas.microsoft.com/office/drawing/2014/main" val="4243980146"/>
                    </a:ext>
                  </a:extLst>
                </a:gridCol>
              </a:tblGrid>
              <a:tr h="4505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Category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2021-22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5626370"/>
                  </a:ext>
                </a:extLst>
              </a:tr>
              <a:tr h="4620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Grant funding for lead PIs only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$4.81 million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6809268"/>
                  </a:ext>
                </a:extLst>
              </a:tr>
              <a:tr h="8265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Grant funding, including PIs, Co-PIs, and Co-Is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$10.51 million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33353466"/>
                  </a:ext>
                </a:extLst>
              </a:tr>
              <a:tr h="4620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 number of active grants lead PIs only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02379027"/>
                  </a:ext>
                </a:extLst>
              </a:tr>
              <a:tr h="9011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 number of active grants, including lead PIs, Co-PIs, and Co-Is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179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89671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91348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5FDB27-A3CE-A1D2-ED26-CE50722BF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313" y="2039007"/>
            <a:ext cx="10559902" cy="4302802"/>
          </a:xfrm>
        </p:spPr>
        <p:txBody>
          <a:bodyPr>
            <a:normAutofit fontScale="92500" lnSpcReduction="1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 America’s Best Online Programs 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Criminal Justice: #16 (graduate)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Criminal Justice (best online Criminal Justice for veterans): #12 (graduate)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Specialty Ranking (bachelor’s) – Psychology:  #13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 America’s Best Graduate Schools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Biological Sciences: #175 (tie)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Biostatistics: #59 (tie)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Chemistry: #128 (ranked in 2022)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Clinical Psychology: #64 (ranked in 2020)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Criminology: #29 (ranked in 2021)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English: #89 (ranked in 2021)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Mathematics: #146 (ranked in 2022)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Physics: #149 (ranked in 2022)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Psychology: #111 (ranked in 2022)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Affairs: #88 (ranked in 2022)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Sociology: #106 (ranked in 2021)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9AA8EC-2285-9E26-401A-B96AFB2879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RANKINGS: U.S. NEWS &amp; WORLD REPORT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977937-28D6-890C-BA4B-79C231B7D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589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5FDB27-A3CE-A1D2-ED26-CE50722BF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313" y="2039007"/>
            <a:ext cx="10559902" cy="4302802"/>
          </a:xfrm>
        </p:spPr>
        <p:txBody>
          <a:bodyPr>
            <a:normAutofit/>
          </a:bodyPr>
          <a:lstStyle/>
          <a:p>
            <a:pPr marL="114300" marR="0" indent="-457200">
              <a:spcBef>
                <a:spcPts val="0"/>
              </a:spcBef>
              <a:spcAft>
                <a:spcPts val="0"/>
              </a:spcAft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Pandemic</a:t>
            </a:r>
          </a:p>
          <a:p>
            <a:pPr marL="114300" marR="0" indent="-457200">
              <a:spcBef>
                <a:spcPts val="0"/>
              </a:spcBef>
              <a:spcAft>
                <a:spcPts val="0"/>
              </a:spcAft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Search for a Dean</a:t>
            </a:r>
          </a:p>
          <a:p>
            <a:pPr marL="114300" marR="0" indent="-457200">
              <a:spcBef>
                <a:spcPts val="0"/>
              </a:spcBef>
              <a:spcAft>
                <a:spcPts val="0"/>
              </a:spcAft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Interim Provost and Interim President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9AA8EC-2285-9E26-401A-B96AFB2879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CONTEXT OF THE PAST YEAR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977937-28D6-890C-BA4B-79C231B7D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6968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5FDB27-A3CE-A1D2-ED26-CE50722BF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313" y="1493950"/>
            <a:ext cx="10559902" cy="4926168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Distinguished Faculty Award for Teaching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Matthieu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Dalle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Associate Professor, French</a:t>
            </a:r>
            <a:b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Distinguished Faculty Award for Scholarship, Research, and Creative Activity (Social Sciences)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Gilderbloom, Professor, Urban and Public Affairs</a:t>
            </a:r>
            <a:b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Distinguished Faculty Award in Scholarship, Research, and Creative Activity (Career Achievement)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Frederick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Luzzio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Professor, Chemistry</a:t>
            </a:r>
            <a:b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Distinguished Faculty Award for Service to the Profession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Yuxin Ma, Associate Professor, History</a:t>
            </a:r>
            <a:b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Distinguished Faculty Award for Scholarship, Research, and Creative Activity (Creative &amp; Performing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Arts)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Kristi Maxwell, Associate Professor, English</a:t>
            </a:r>
            <a:b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Distinguished Faculty Award for Scholarship, Research, and Creative Activity (Humanities):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Andrew Rabin, Professor, English</a:t>
            </a:r>
            <a:b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Olorunsola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Scholarship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Yara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Mekawi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Assistant Professor, Psychological and Brain Sciences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9AA8EC-2285-9E26-401A-B96AFB287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54170"/>
            <a:ext cx="10103069" cy="1139779"/>
          </a:xfrm>
        </p:spPr>
        <p:txBody>
          <a:bodyPr/>
          <a:lstStyle/>
          <a:p>
            <a:r>
              <a:rPr lang="en-US" dirty="0"/>
              <a:t>A&amp;S AWARDS: Distinguished Faculty Awards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977937-28D6-890C-BA4B-79C231B7D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3114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5FDB27-A3CE-A1D2-ED26-CE50722BF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313" y="1493949"/>
            <a:ext cx="10559902" cy="4847860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700" u="sng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Innovative Teaching Awards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7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(Individual) Danielle Franco, Associate Professor, Chemistry</a:t>
            </a:r>
            <a:br>
              <a:rPr lang="en-US" sz="17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7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(Team) </a:t>
            </a:r>
            <a:r>
              <a:rPr lang="en-US" sz="17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Mikus</a:t>
            </a:r>
            <a:r>
              <a:rPr lang="en-US" sz="17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Abolins-Abols</a:t>
            </a:r>
            <a:r>
              <a:rPr lang="en-US" sz="17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Assistant Professor (Term), Biology; Rachel Pigg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7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Assistant Professor, Biology; Shira Rabin, Associate Professor (Term), Biology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7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700" u="sng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Outstanding Performance Awards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7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Kimber Fogelman, Scientific Instrument Specialist, Chemistry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7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Clest</a:t>
            </a:r>
            <a:r>
              <a:rPr lang="en-US" sz="17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Lanier, Program Coordinator, Senior, Office of Diversity, Engagement, Culture &amp; Climate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7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Steve Riley, Instrument Specialist, Chemistry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7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Joshua </a:t>
            </a:r>
            <a:r>
              <a:rPr lang="en-US" sz="17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Rimmer</a:t>
            </a:r>
            <a:r>
              <a:rPr lang="en-US" sz="17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Machine Shop Staff, Physics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7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Bethany Smith, Fellowship Coordinator, Honors Program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7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700" u="sng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Outstanding Supervisor Awards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7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Danielle Dolan, Assistant Dean for Advising and Student Services (staff)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7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Regina Roebuck, Chair, Classical and Modern Languages (faculty)</a:t>
            </a:r>
            <a:endParaRPr lang="en-U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9AA8EC-2285-9E26-401A-B96AFB287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25004"/>
            <a:ext cx="10103069" cy="965914"/>
          </a:xfrm>
        </p:spPr>
        <p:txBody>
          <a:bodyPr/>
          <a:lstStyle/>
          <a:p>
            <a:r>
              <a:rPr lang="en-US" dirty="0"/>
              <a:t>A&amp;S AWARDS: Other Faculty &amp; Staff Awards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977937-28D6-890C-BA4B-79C231B7D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9896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5FDB27-A3CE-A1D2-ED26-CE50722BF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313" y="1378039"/>
            <a:ext cx="10559902" cy="4963770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700" u="sng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Community Engagement Awards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7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Thomas Wayne Edison, Associate Professor, Spanish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7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Lauren Heberle, Associate Professor, Sociology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7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Taleia Fisher Willis, Interim Director of Finance and Lead Fiscal Officer</a:t>
            </a:r>
            <a:br>
              <a:rPr lang="en-US" sz="17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7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700" u="sng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Diversity Champion Award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7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Yara </a:t>
            </a:r>
            <a:r>
              <a:rPr lang="en-US" sz="17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Mekawi</a:t>
            </a:r>
            <a:r>
              <a:rPr lang="en-US" sz="17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Assistant Professor, Psychological and Brain Sciences</a:t>
            </a:r>
            <a:br>
              <a:rPr lang="en-US" sz="17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7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700" u="sng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Outstanding Director of Undergraduate Studies Award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7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Judith </a:t>
            </a:r>
            <a:r>
              <a:rPr lang="en-US" sz="17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Danovitch</a:t>
            </a:r>
            <a:r>
              <a:rPr lang="en-US" sz="17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Professor, Psychological and Brain Sciences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7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700" u="sng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Outstanding Graduate Mentor Award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7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Lee Thompson, Assistant Professor, Chemistry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7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700" u="sng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Outstanding Director of Graduate Studies Award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7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Tamara </a:t>
            </a:r>
            <a:r>
              <a:rPr lang="en-US" sz="17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Sluss</a:t>
            </a:r>
            <a:r>
              <a:rPr lang="en-US" sz="17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Associate Professor (Term), Urban and Public Affairs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9AA8EC-2285-9E26-401A-B96AFB287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96215"/>
            <a:ext cx="10103069" cy="1010992"/>
          </a:xfrm>
        </p:spPr>
        <p:txBody>
          <a:bodyPr/>
          <a:lstStyle/>
          <a:p>
            <a:r>
              <a:rPr lang="en-US" dirty="0"/>
              <a:t>A&amp;S AWARDS: Other Faculty &amp; Staff Awards </a:t>
            </a:r>
            <a:r>
              <a:rPr lang="en-US" sz="2800" i="1" dirty="0"/>
              <a:t>(continued)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977937-28D6-890C-BA4B-79C231B7D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3427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5FDB27-A3CE-A1D2-ED26-CE50722BF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313" y="2039007"/>
            <a:ext cx="10559902" cy="4302802"/>
          </a:xfrm>
        </p:spPr>
        <p:txBody>
          <a:bodyPr>
            <a:normAutofit/>
          </a:bodyPr>
          <a:lstStyle/>
          <a:p>
            <a:pPr marL="22860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A&amp;S Alumni Fellow: </a:t>
            </a:r>
            <a:r>
              <a:rPr lang="en-US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Lois </a:t>
            </a:r>
            <a:r>
              <a:rPr lang="en-US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Cronholm</a:t>
            </a:r>
            <a:r>
              <a:rPr lang="en-US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(Ph.D. Biology)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former Biology Chair and A&amp;S Dean</a:t>
            </a:r>
            <a:endParaRPr lang="en-US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UofL Alumna of the Year: </a:t>
            </a:r>
            <a:r>
              <a:rPr lang="en-US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Lucy Helm </a:t>
            </a:r>
            <a:r>
              <a:rPr lang="en-US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(B.A. Political Science, J.D.)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former Starbucks executive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endParaRPr lang="en-US" i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endParaRPr lang="en-US" i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Diversity Leadership Award: </a:t>
            </a:r>
            <a:r>
              <a:rPr lang="en-US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Sadiqa</a:t>
            </a:r>
            <a:r>
              <a:rPr lang="en-US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Reynolds </a:t>
            </a:r>
            <a:r>
              <a:rPr lang="en-US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(B.A. Psychology, J.D. Kentucky)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former President and CEO of the </a:t>
            </a:r>
            <a:r>
              <a:rPr lang="en-US" i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Lousville</a:t>
            </a:r>
            <a:r>
              <a:rPr lang="en-US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Urban League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9AA8EC-2285-9E26-401A-B96AFB2879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ALUMNI AWARDS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977937-28D6-890C-BA4B-79C231B7D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7976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5FDB27-A3CE-A1D2-ED26-CE50722BF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313" y="2039007"/>
            <a:ext cx="10559902" cy="4302802"/>
          </a:xfrm>
        </p:spPr>
        <p:txBody>
          <a:bodyPr>
            <a:normAutofit/>
          </a:bodyPr>
          <a:lstStyle/>
          <a:p>
            <a:pPr marL="22860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1) Developing a culture of trust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2) Fostering student success and improving retention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endParaRPr lang="en-US" i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endParaRPr lang="en-US" i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9AA8EC-2285-9E26-401A-B96AFB2879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Priorities for 2022-2023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977937-28D6-890C-BA4B-79C231B7D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943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5FDB27-A3CE-A1D2-ED26-CE50722BF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313" y="2039007"/>
            <a:ext cx="10559902" cy="4302802"/>
          </a:xfrm>
        </p:spPr>
        <p:txBody>
          <a:bodyPr>
            <a:normAutofit/>
          </a:bodyPr>
          <a:lstStyle/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 Salmon, </a:t>
            </a:r>
            <a:r>
              <a:rPr lang="fr-FR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Psychological</a:t>
            </a:r>
            <a:r>
              <a:rPr lang="fr-F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Brain Sciences, 7/16/2022</a:t>
            </a:r>
          </a:p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Thomas Mackey, History, 7/1/2022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Rhonda Buchanan, Latin American and Latino Studies, 7/1/2022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Michael Williams, Comp Hum, 7/1/2022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Leslie Friesen, Fine Arts, 7/1/2022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Wendy Yoder, Classical and Modern Languages, 7/1/2022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Dave Brown, Physics, 7/1/2022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Geoffrey Nelson, Theatre Arts, 7/1/2022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D. A.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Masolo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Philosophy, 7/1/2022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9AA8EC-2285-9E26-401A-B96AFB2879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FACULTY RETIREMENTS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977937-28D6-890C-BA4B-79C231B7D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81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5FDB27-A3CE-A1D2-ED26-CE50722BF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313" y="2039007"/>
            <a:ext cx="10559902" cy="4302802"/>
          </a:xfrm>
        </p:spPr>
        <p:txBody>
          <a:bodyPr>
            <a:normAutofit/>
          </a:bodyPr>
          <a:lstStyle/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Hale, Asst. to Dean – A&amp;S Special Projects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Kim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Hosburgh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Program Asst., Sr., Psychology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Virginia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Munden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Program Manager, Criminal Justice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Juli Wagner, UBMI, Dean’s Office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9AA8EC-2285-9E26-401A-B96AFB2879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STAFF RETIREMENTS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977937-28D6-890C-BA4B-79C231B7D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798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5FDB27-A3CE-A1D2-ED26-CE50722BF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313" y="2039007"/>
            <a:ext cx="10559902" cy="4302802"/>
          </a:xfrm>
        </p:spPr>
        <p:txBody>
          <a:bodyPr>
            <a:noAutofit/>
          </a:bodyPr>
          <a:lstStyle/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Michael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Hottois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(Theatre Arts)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Arnold J. 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Karpoff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(Biology)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Charles Trapp (Chemistry)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Lee Shai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Weissbach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(History)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Arlene Brannon (Staff, Political Science)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9AA8EC-2285-9E26-401A-B96AFB2879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 MEMORIAM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977937-28D6-890C-BA4B-79C231B7D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893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5FDB27-A3CE-A1D2-ED26-CE50722BF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313" y="2039007"/>
            <a:ext cx="10559902" cy="4302802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Morgan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Balabanoff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Chemistry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Catron Booker, Biology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Rafael S. Demarco, Biology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Austin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Hubner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Communication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Siddhant Issar, Political Science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Felicia Jamison, History/Comp Hum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 Kolmann, Biology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Jennifer Pennington, Theatre Arts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Olivia Schuman, Philosophy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Nathan Smith, Art and Design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 Tamarit-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Galdón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Classical and Modern Languages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Patricia "Trysh" Wahlig, Art and Design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Jasmine Whiteside, Sociology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9AA8EC-2285-9E26-401A-B96AFB2879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 TENURE TRACK FACULTY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977937-28D6-890C-BA4B-79C231B7D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568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5FDB27-A3CE-A1D2-ED26-CE50722BF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313" y="2039007"/>
            <a:ext cx="10559902" cy="4302802"/>
          </a:xfrm>
        </p:spPr>
        <p:txBody>
          <a:bodyPr>
            <a:normAutofit/>
          </a:bodyPr>
          <a:lstStyle/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Sheryl "Sheri" Squires, Art and Design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Mariella "Mollie" Weisberg, Art and Design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Vilde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Lid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Aavitsland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Philosophy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Ryan Froese, Philosophy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Florence Goulesque, Classical and Modern Languages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LaShondra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Hood, Theatre Arts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Katie Hughes-Taylor, Criminal Justice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Francisco Meizoso, Classical and Modern Languages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Ajith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Rajapaksha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Physics and Astronomy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Samiyyah Sledge, Biology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Sanaya Stocke, Biology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Kalpana Venkatasubramanian, Geographical and Earth Sciences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9AA8EC-2285-9E26-401A-B96AFB2879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 TERM FACULTY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977937-28D6-890C-BA4B-79C231B7D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504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5FDB27-A3CE-A1D2-ED26-CE50722BF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313" y="2039007"/>
            <a:ext cx="10559902" cy="4302802"/>
          </a:xfrm>
        </p:spPr>
        <p:txBody>
          <a:bodyPr>
            <a:normAutofit/>
          </a:bodyPr>
          <a:lstStyle/>
          <a:p>
            <a:pPr marL="22860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Angela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Storey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(ANTH)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Yi (Jasmine) Wang (COMM)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Remington Smith (COMM)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Jason Naylor (GEOG)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Bradley Bowman (HIST)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Adam Enders (POLS)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Maria </a:t>
            </a:r>
            <a:r>
              <a:rPr lang="fr-FR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Kondaurova</a:t>
            </a:r>
            <a:r>
              <a:rPr lang="fr-F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(PSYCH)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Sara </a:t>
            </a:r>
            <a:r>
              <a:rPr lang="fr-FR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Bufferd</a:t>
            </a:r>
            <a:r>
              <a:rPr lang="fr-F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(PSYCH)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Janna Segal (THEA)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9AA8EC-2285-9E26-401A-B96AFB2879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PROMOTIONS TO ASSOCIATE PROFESSOR WITH TENURE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977937-28D6-890C-BA4B-79C231B7D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92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 of L_custom">
      <a:dk1>
        <a:srgbClr val="000000"/>
      </a:dk1>
      <a:lt1>
        <a:srgbClr val="FFFFFF"/>
      </a:lt1>
      <a:dk2>
        <a:srgbClr val="AC0000"/>
      </a:dk2>
      <a:lt2>
        <a:srgbClr val="FFFFFF"/>
      </a:lt2>
      <a:accent1>
        <a:srgbClr val="000000"/>
      </a:accent1>
      <a:accent2>
        <a:srgbClr val="AC0000"/>
      </a:accent2>
      <a:accent3>
        <a:srgbClr val="A5A5A5"/>
      </a:accent3>
      <a:accent4>
        <a:srgbClr val="796C53"/>
      </a:accent4>
      <a:accent5>
        <a:srgbClr val="CA932F"/>
      </a:accent5>
      <a:accent6>
        <a:srgbClr val="D9C982"/>
      </a:accent6>
      <a:hlink>
        <a:srgbClr val="FFFFFF"/>
      </a:hlink>
      <a:folHlink>
        <a:srgbClr val="26252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rtlCol="0">
        <a:spAutoFit/>
      </a:bodyPr>
      <a:lstStyle>
        <a:defPPr algn="l">
          <a:defRPr b="1" i="0" dirty="0" smtClean="0">
            <a:solidFill>
              <a:schemeClr val="bg1"/>
            </a:solidFill>
            <a:latin typeface="Arial Narrow" panose="020B0604020202020204" pitchFamily="34" charset="0"/>
            <a:cs typeface="Arial Narrow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2 A&amp;S Faculty Retreat" id="{ABA1EFD7-64C2-46BB-B5E2-F291E55D46B2}" vid="{659CCB24-6D54-4983-A703-1023E30D68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2022 A&amp;S Faculty Retreat</Template>
  <TotalTime>746</TotalTime>
  <Words>1972</Words>
  <Application>Microsoft Office PowerPoint</Application>
  <PresentationFormat>Widescreen</PresentationFormat>
  <Paragraphs>455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Arial Narrow</vt:lpstr>
      <vt:lpstr>Calibri</vt:lpstr>
      <vt:lpstr>Helvetica</vt:lpstr>
      <vt:lpstr>Symbol</vt:lpstr>
      <vt:lpstr>Office Theme</vt:lpstr>
      <vt:lpstr>Worksheet</vt:lpstr>
      <vt:lpstr>College of Arts &amp; Sciences 2022 STATE OF THE COLLEGE</vt:lpstr>
      <vt:lpstr>OVERVIEW</vt:lpstr>
      <vt:lpstr>CONTEXT OF THE PAST YEAR</vt:lpstr>
      <vt:lpstr>FACULTY RETIREMENTS</vt:lpstr>
      <vt:lpstr>STAFF RETIREMENTS</vt:lpstr>
      <vt:lpstr>IN MEMORIAM</vt:lpstr>
      <vt:lpstr>NEW TENURE TRACK FACULTY</vt:lpstr>
      <vt:lpstr>NEW TERM FACULTY</vt:lpstr>
      <vt:lpstr>PROMOTIONS TO ASSOCIATE PROFESSOR WITH TENURE</vt:lpstr>
      <vt:lpstr>PROMOTIONS TO FULL PROFESSOR</vt:lpstr>
      <vt:lpstr>TERM FACULTY PROMOTIONS</vt:lpstr>
      <vt:lpstr>NEW DEPARTMENT CHAIRS</vt:lpstr>
      <vt:lpstr>ASSOCIATE DEANS</vt:lpstr>
      <vt:lpstr>NEW PROGRAM AND INSTITUTE DIRECTORS</vt:lpstr>
      <vt:lpstr>DEAN’S OFFICE STAFFING CHANGES</vt:lpstr>
      <vt:lpstr>FACULTY DEMOGRAPHICS</vt:lpstr>
      <vt:lpstr>Diversity Analysis 2016-20: BENCHMARKS</vt:lpstr>
      <vt:lpstr>DECC OFFICE INITIATIVES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FUNDRAISING</vt:lpstr>
      <vt:lpstr>2022 PRESTIGIOUS STUDENT SCHOLARSHIPS</vt:lpstr>
      <vt:lpstr>UNDERGRADUATE MENTORED RESEARCH AWARDS</vt:lpstr>
      <vt:lpstr>RESEARCH, SCHOLARSHIP, AND CREATIVE ACTIVITY</vt:lpstr>
      <vt:lpstr>GRANT FUNDING</vt:lpstr>
      <vt:lpstr>RANKINGS: U.S. NEWS &amp; WORLD REPORT</vt:lpstr>
      <vt:lpstr>A&amp;S AWARDS: Distinguished Faculty Awards</vt:lpstr>
      <vt:lpstr>A&amp;S AWARDS: Other Faculty &amp; Staff Awards</vt:lpstr>
      <vt:lpstr>A&amp;S AWARDS: Other Faculty &amp; Staff Awards (continued)</vt:lpstr>
      <vt:lpstr>ALUMNI AWARDS</vt:lpstr>
      <vt:lpstr>Priorities for 2022-2023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of Arts &amp; Sciences 2022 FACULTY RETREAT</dc:title>
  <dc:subject/>
  <dc:creator>Wrinn, Julie</dc:creator>
  <cp:keywords>presentation, template</cp:keywords>
  <dc:description>Created by BVK</dc:description>
  <cp:lastModifiedBy>Wrinn, Julie</cp:lastModifiedBy>
  <cp:revision>37</cp:revision>
  <dcterms:created xsi:type="dcterms:W3CDTF">2022-08-13T23:48:50Z</dcterms:created>
  <dcterms:modified xsi:type="dcterms:W3CDTF">2022-11-07T21:30:49Z</dcterms:modified>
  <cp:category>template</cp:category>
</cp:coreProperties>
</file>