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4" d="100"/>
          <a:sy n="104" d="100"/>
        </p:scale>
        <p:origin x="-222"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E072EAB-FE1D-4DF1-B089-6B24252343F1}" type="datetimeFigureOut">
              <a:rPr lang="en-US" smtClean="0"/>
              <a:pPr/>
              <a:t>8/16/2011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D9261C9-E2E1-4E44-88BE-B43A012BE05B}"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D9261C9-E2E1-4E44-88BE-B43A012BE05B}" type="slidenum">
              <a:rPr lang="en-US" smtClean="0"/>
              <a:pPr/>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BFCA376-6738-4085-BC0B-096E6F1104CF}" type="datetimeFigureOut">
              <a:rPr lang="en-US" smtClean="0"/>
              <a:pPr/>
              <a:t>8/16/2011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EC2AE8-7BAA-41C9-AA89-E913B12A0EB9}"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BFCA376-6738-4085-BC0B-096E6F1104CF}" type="datetimeFigureOut">
              <a:rPr lang="en-US" smtClean="0"/>
              <a:pPr/>
              <a:t>8/16/2011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EC2AE8-7BAA-41C9-AA89-E913B12A0EB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BFCA376-6738-4085-BC0B-096E6F1104CF}" type="datetimeFigureOut">
              <a:rPr lang="en-US" smtClean="0"/>
              <a:pPr/>
              <a:t>8/16/2011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EC2AE8-7BAA-41C9-AA89-E913B12A0EB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BFCA376-6738-4085-BC0B-096E6F1104CF}" type="datetimeFigureOut">
              <a:rPr lang="en-US" smtClean="0"/>
              <a:pPr/>
              <a:t>8/16/2011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EC2AE8-7BAA-41C9-AA89-E913B12A0EB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BFCA376-6738-4085-BC0B-096E6F1104CF}" type="datetimeFigureOut">
              <a:rPr lang="en-US" smtClean="0"/>
              <a:pPr/>
              <a:t>8/16/2011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EC2AE8-7BAA-41C9-AA89-E913B12A0EB9}"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BFCA376-6738-4085-BC0B-096E6F1104CF}" type="datetimeFigureOut">
              <a:rPr lang="en-US" smtClean="0"/>
              <a:pPr/>
              <a:t>8/16/2011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EC2AE8-7BAA-41C9-AA89-E913B12A0EB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BFCA376-6738-4085-BC0B-096E6F1104CF}" type="datetimeFigureOut">
              <a:rPr lang="en-US" smtClean="0"/>
              <a:pPr/>
              <a:t>8/16/2011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DEC2AE8-7BAA-41C9-AA89-E913B12A0EB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BFCA376-6738-4085-BC0B-096E6F1104CF}" type="datetimeFigureOut">
              <a:rPr lang="en-US" smtClean="0"/>
              <a:pPr/>
              <a:t>8/16/2011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DEC2AE8-7BAA-41C9-AA89-E913B12A0EB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BFCA376-6738-4085-BC0B-096E6F1104CF}" type="datetimeFigureOut">
              <a:rPr lang="en-US" smtClean="0"/>
              <a:pPr/>
              <a:t>8/16/2011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DEC2AE8-7BAA-41C9-AA89-E913B12A0EB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BFCA376-6738-4085-BC0B-096E6F1104CF}" type="datetimeFigureOut">
              <a:rPr lang="en-US" smtClean="0"/>
              <a:pPr/>
              <a:t>8/16/2011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EC2AE8-7BAA-41C9-AA89-E913B12A0EB9}"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BFCA376-6738-4085-BC0B-096E6F1104CF}" type="datetimeFigureOut">
              <a:rPr lang="en-US" smtClean="0"/>
              <a:pPr/>
              <a:t>8/16/2011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EC2AE8-7BAA-41C9-AA89-E913B12A0EB9}"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5E9EFF">
                <a:alpha val="0"/>
              </a:srgbClr>
            </a:gs>
            <a:gs pos="39999">
              <a:srgbClr val="85C2FF"/>
            </a:gs>
            <a:gs pos="70000">
              <a:srgbClr val="C4D6EB"/>
            </a:gs>
            <a:gs pos="100000">
              <a:srgbClr val="FFEBFA"/>
            </a:gs>
          </a:gsLst>
          <a:lin ang="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BFCA376-6738-4085-BC0B-096E6F1104CF}" type="datetimeFigureOut">
              <a:rPr lang="en-US" smtClean="0"/>
              <a:pPr/>
              <a:t>8/16/2011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DEC2AE8-7BAA-41C9-AA89-E913B12A0EB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hyperlink" Target="http://louisville.edu/hr/benefits/policies/PER418.html" TargetMode="External"/><Relationship Id="rId5" Type="http://schemas.openxmlformats.org/officeDocument/2006/relationships/hyperlink" Target="http://louisville.edu/artsandsciences/faculty/faculty-affairs/Certification%20of%20HCP%20-%20Employee-1.pdf" TargetMode="External"/><Relationship Id="rId4" Type="http://schemas.openxmlformats.org/officeDocument/2006/relationships/hyperlink" Target="http://louisville.edu/artsandsciences/faculty/faculty-affairs/Faculty%20and%20Administrators%20Leave%20Request%20and%20Eligibility%20Rights.pdf"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alphaModFix amt="27000"/>
            <a:lum/>
          </a:blip>
          <a:srcRect/>
          <a:stretch>
            <a:fillRect l="-11000" r="-11000"/>
          </a:stretch>
        </a:blipFill>
        <a:effectLst/>
      </p:bgPr>
    </p:bg>
    <p:spTree>
      <p:nvGrpSpPr>
        <p:cNvPr id="1" name=""/>
        <p:cNvGrpSpPr/>
        <p:nvPr/>
      </p:nvGrpSpPr>
      <p:grpSpPr>
        <a:xfrm>
          <a:off x="0" y="0"/>
          <a:ext cx="0" cy="0"/>
          <a:chOff x="0" y="0"/>
          <a:chExt cx="0" cy="0"/>
        </a:xfrm>
      </p:grpSpPr>
      <p:sp>
        <p:nvSpPr>
          <p:cNvPr id="3" name="Rectangle 2"/>
          <p:cNvSpPr/>
          <p:nvPr/>
        </p:nvSpPr>
        <p:spPr>
          <a:xfrm>
            <a:off x="1684109" y="228600"/>
            <a:ext cx="5278241" cy="523220"/>
          </a:xfrm>
          <a:prstGeom prst="rect">
            <a:avLst/>
          </a:prstGeom>
        </p:spPr>
        <p:txBody>
          <a:bodyPr wrap="none">
            <a:spAutoFit/>
          </a:bodyPr>
          <a:lstStyle/>
          <a:p>
            <a:pPr algn="ctr"/>
            <a:r>
              <a:rPr lang="en-US" sz="2800" dirty="0" smtClean="0"/>
              <a:t>Faculty Parental Leave: The Basics*</a:t>
            </a:r>
            <a:endParaRPr lang="en-US" sz="2800" dirty="0"/>
          </a:p>
        </p:txBody>
      </p:sp>
      <p:sp>
        <p:nvSpPr>
          <p:cNvPr id="4" name="Rectangle 3"/>
          <p:cNvSpPr/>
          <p:nvPr/>
        </p:nvSpPr>
        <p:spPr>
          <a:xfrm>
            <a:off x="0" y="838200"/>
            <a:ext cx="9144000" cy="5755422"/>
          </a:xfrm>
          <a:prstGeom prst="rect">
            <a:avLst/>
          </a:prstGeom>
        </p:spPr>
        <p:txBody>
          <a:bodyPr wrap="square">
            <a:spAutoFit/>
          </a:bodyPr>
          <a:lstStyle/>
          <a:p>
            <a:r>
              <a:rPr lang="en-US" b="1" dirty="0" smtClean="0"/>
              <a:t>I</a:t>
            </a:r>
            <a:r>
              <a:rPr lang="en-US" sz="1400" b="1" dirty="0" smtClean="0"/>
              <a:t>. POLICY</a:t>
            </a:r>
          </a:p>
          <a:p>
            <a:r>
              <a:rPr lang="en-US" sz="1400" dirty="0" smtClean="0"/>
              <a:t> Eligible faculty will receive six weeks of paid parental leave in connection with the birth or adoption of a child.  The parental leave shall begin no sooner than two weeks before the anticipated delivery date or adoption, and must end no later than six weeks after the birth or adoption of the child. “Eligible" means any current university employee who has completed at least twelve (12) consecutive months of either full-time employment or at least .50 FTE employment.</a:t>
            </a:r>
          </a:p>
          <a:p>
            <a:endParaRPr lang="en-US" sz="1400" dirty="0" smtClean="0"/>
          </a:p>
          <a:p>
            <a:r>
              <a:rPr lang="en-US" sz="1400" b="1" dirty="0" smtClean="0"/>
              <a:t>II. PROCEDURE</a:t>
            </a:r>
            <a:r>
              <a:rPr lang="en-US" sz="1400" dirty="0" smtClean="0"/>
              <a:t> </a:t>
            </a:r>
          </a:p>
          <a:p>
            <a:r>
              <a:rPr lang="en-US" sz="1400" dirty="0" smtClean="0"/>
              <a:t>To receive parental leave, a faculty member must submit Request for Leave Form to the department chair; the request should indicate the days the leave begins and ends. Additionally, the FMLA Medical Certification Form must be completed by your medical professional.  </a:t>
            </a:r>
            <a:endParaRPr lang="en-US" sz="1400" dirty="0" smtClean="0"/>
          </a:p>
          <a:p>
            <a:endParaRPr lang="en-US" sz="1400" dirty="0" smtClean="0"/>
          </a:p>
          <a:p>
            <a:r>
              <a:rPr lang="en-US" sz="1400" dirty="0" smtClean="0">
                <a:hlinkClick r:id="rId4"/>
              </a:rPr>
              <a:t>http://</a:t>
            </a:r>
            <a:r>
              <a:rPr lang="en-US" sz="1400" dirty="0" smtClean="0">
                <a:hlinkClick r:id="rId4"/>
              </a:rPr>
              <a:t>louisville.edu/artsandsciences/faculty/faculty-affairs/Faculty%20and%20Administrators%20Leave%20Request%20and%20Eligibility%20Rights.pdf</a:t>
            </a:r>
            <a:endParaRPr lang="en-US" sz="1400" dirty="0" smtClean="0"/>
          </a:p>
          <a:p>
            <a:endParaRPr lang="en-US" sz="1400" dirty="0" smtClean="0"/>
          </a:p>
          <a:p>
            <a:r>
              <a:rPr lang="en-US" sz="1400" dirty="0" smtClean="0">
                <a:hlinkClick r:id="rId5"/>
              </a:rPr>
              <a:t>http://louisville.edu/artsandsciences/faculty/faculty-affairs/Certification%20of%20HCP%20-%</a:t>
            </a:r>
            <a:r>
              <a:rPr lang="en-US" sz="1400" dirty="0" smtClean="0">
                <a:hlinkClick r:id="rId5"/>
              </a:rPr>
              <a:t>20Employee-1.pdf</a:t>
            </a:r>
            <a:endParaRPr lang="en-US" sz="1400" dirty="0" smtClean="0"/>
          </a:p>
          <a:p>
            <a:endParaRPr lang="en-US" sz="1400" dirty="0" smtClean="0"/>
          </a:p>
          <a:p>
            <a:endParaRPr lang="en-US" sz="1400" dirty="0" smtClean="0"/>
          </a:p>
          <a:p>
            <a:r>
              <a:rPr lang="en-US" sz="1400" dirty="0" smtClean="0"/>
              <a:t>The department chair will report such request to the Dean explaining how teaching, research, and service assignments will be covered during the faculty member’s absence.</a:t>
            </a:r>
          </a:p>
          <a:p>
            <a:endParaRPr lang="en-US" sz="1400" dirty="0" smtClean="0"/>
          </a:p>
          <a:p>
            <a:r>
              <a:rPr lang="en-US" sz="1400" b="1" dirty="0" smtClean="0"/>
              <a:t>II. TENURE-TRACK FACULTY</a:t>
            </a:r>
          </a:p>
          <a:p>
            <a:r>
              <a:rPr lang="en-US" sz="1400" dirty="0" smtClean="0"/>
              <a:t>Tenure-track faculty may request a one-year extension of probationary period in writing to the Dean.</a:t>
            </a:r>
          </a:p>
          <a:p>
            <a:endParaRPr lang="en-US" sz="1400" dirty="0" smtClean="0"/>
          </a:p>
          <a:p>
            <a:r>
              <a:rPr lang="en-US" sz="1400" dirty="0" smtClean="0"/>
              <a:t>*</a:t>
            </a:r>
            <a:r>
              <a:rPr lang="en-US" sz="1400" dirty="0" smtClean="0"/>
              <a:t>This summary is not meant to substitute for the complete Parental Leave Policy, which may be viewed at </a:t>
            </a:r>
            <a:r>
              <a:rPr lang="en-US" sz="1400" dirty="0" smtClean="0">
                <a:hlinkClick r:id="rId6"/>
              </a:rPr>
              <a:t>http://</a:t>
            </a:r>
            <a:r>
              <a:rPr lang="en-US" sz="1400" dirty="0" smtClean="0">
                <a:hlinkClick r:id="rId6"/>
              </a:rPr>
              <a:t>louisville.edu/hr/benefits/policies/PER418.html</a:t>
            </a:r>
            <a:endParaRPr lang="en-US" sz="1400" dirty="0" smtClean="0"/>
          </a:p>
          <a:p>
            <a:endParaRPr lang="en-US" sz="14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90</TotalTime>
  <Words>11</Words>
  <Application>Microsoft Office PowerPoint</Application>
  <PresentationFormat>On-screen Show (4:3)</PresentationFormat>
  <Paragraphs>19</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Slide 1</vt:lpstr>
    </vt:vector>
  </TitlesOfParts>
  <Company>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Parental Leave Policy and Procedures</dc:title>
  <dc:creator>pdhens03</dc:creator>
  <cp:lastModifiedBy>pdhens03</cp:lastModifiedBy>
  <cp:revision>31</cp:revision>
  <dcterms:created xsi:type="dcterms:W3CDTF">2011-03-04T17:36:04Z</dcterms:created>
  <dcterms:modified xsi:type="dcterms:W3CDTF">2011-08-16T13:36:21Z</dcterms:modified>
</cp:coreProperties>
</file>