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303" r:id="rId2"/>
    <p:sldId id="383" r:id="rId3"/>
    <p:sldId id="384" r:id="rId4"/>
    <p:sldId id="385" r:id="rId5"/>
    <p:sldId id="387" r:id="rId6"/>
    <p:sldId id="389" r:id="rId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AE5F7CB-927F-4441-849B-96417700AC0E}">
          <p14:sldIdLst>
            <p14:sldId id="303"/>
            <p14:sldId id="383"/>
            <p14:sldId id="384"/>
            <p14:sldId id="385"/>
          </p14:sldIdLst>
        </p14:section>
        <p14:section name="Untitled Section" id="{70DB90A7-5310-4B96-AD4A-9E6EA04A9C73}">
          <p14:sldIdLst>
            <p14:sldId id="387"/>
            <p14:sldId id="389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00"/>
    <a:srgbClr val="B01A1A"/>
    <a:srgbClr val="DB6363"/>
    <a:srgbClr val="F2AEAC"/>
    <a:srgbClr val="C00000"/>
    <a:srgbClr val="4A7EBB"/>
    <a:srgbClr val="87CAEB"/>
    <a:srgbClr val="96D1EE"/>
    <a:srgbClr val="DA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294" autoAdjust="0"/>
    <p:restoredTop sz="53996" autoAdjust="0"/>
  </p:normalViewPr>
  <p:slideViewPr>
    <p:cSldViewPr showGuides="1">
      <p:cViewPr>
        <p:scale>
          <a:sx n="80" d="100"/>
          <a:sy n="80" d="100"/>
        </p:scale>
        <p:origin x="62" y="874"/>
      </p:cViewPr>
      <p:guideLst>
        <p:guide orient="horz" pos="1776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44CD83D-35B9-4E6F-B6D8-8AE747D52EAE}" type="datetimeFigureOut">
              <a:rPr lang="en-US" smtClean="0"/>
              <a:t>2/6/2013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E00DC3D-331D-48B2-8C23-FDA8CCE8A2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20967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00DC3D-331D-48B2-8C23-FDA8CCE8A29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73188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00DC3D-331D-48B2-8C23-FDA8CCE8A29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73188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00DC3D-331D-48B2-8C23-FDA8CCE8A29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73188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00DC3D-331D-48B2-8C23-FDA8CCE8A29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73188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00DC3D-331D-48B2-8C23-FDA8CCE8A29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73188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A5CAC-2D66-41F5-B0B6-04657F0DD502}" type="datetimeFigureOut">
              <a:rPr lang="en-US" smtClean="0"/>
              <a:t>2/6/2013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C1926-D452-474D-8087-3A41CC95EDA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61044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A5CAC-2D66-41F5-B0B6-04657F0DD502}" type="datetimeFigureOut">
              <a:rPr lang="en-US" smtClean="0"/>
              <a:t>2/6/2013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C1926-D452-474D-8087-3A41CC95EDA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1062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A5CAC-2D66-41F5-B0B6-04657F0DD502}" type="datetimeFigureOut">
              <a:rPr lang="en-US" smtClean="0"/>
              <a:t>2/6/2013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C1926-D452-474D-8087-3A41CC95EDA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1453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A5CAC-2D66-41F5-B0B6-04657F0DD502}" type="datetimeFigureOut">
              <a:rPr lang="en-US" smtClean="0"/>
              <a:t>2/6/2013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C1926-D452-474D-8087-3A41CC95EDA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604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A5CAC-2D66-41F5-B0B6-04657F0DD502}" type="datetimeFigureOut">
              <a:rPr lang="en-US" smtClean="0"/>
              <a:t>2/6/2013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C1926-D452-474D-8087-3A41CC95EDA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6652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A5CAC-2D66-41F5-B0B6-04657F0DD502}" type="datetimeFigureOut">
              <a:rPr lang="en-US" smtClean="0"/>
              <a:t>2/6/2013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C1926-D452-474D-8087-3A41CC95EDA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5118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A5CAC-2D66-41F5-B0B6-04657F0DD502}" type="datetimeFigureOut">
              <a:rPr lang="en-US" smtClean="0"/>
              <a:t>2/6/2013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C1926-D452-474D-8087-3A41CC95EDA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1699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A5CAC-2D66-41F5-B0B6-04657F0DD502}" type="datetimeFigureOut">
              <a:rPr lang="en-US" smtClean="0"/>
              <a:t>2/6/2013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C1926-D452-474D-8087-3A41CC95EDA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8703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A5CAC-2D66-41F5-B0B6-04657F0DD502}" type="datetimeFigureOut">
              <a:rPr lang="en-US" smtClean="0"/>
              <a:t>2/6/2013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C1926-D452-474D-8087-3A41CC95EDA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1064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A5CAC-2D66-41F5-B0B6-04657F0DD502}" type="datetimeFigureOut">
              <a:rPr lang="en-US" smtClean="0"/>
              <a:t>2/6/2013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C1926-D452-474D-8087-3A41CC95EDA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1658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A5CAC-2D66-41F5-B0B6-04657F0DD502}" type="datetimeFigureOut">
              <a:rPr lang="en-US" smtClean="0"/>
              <a:t>2/6/2013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C1926-D452-474D-8087-3A41CC95EDA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15537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7A5CAC-2D66-41F5-B0B6-04657F0DD502}" type="datetimeFigureOut">
              <a:rPr lang="en-US" smtClean="0"/>
              <a:t>2/6/2013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CC1926-D452-474D-8087-3A41CC95EDA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1473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029200"/>
            <a:ext cx="9144000" cy="1828800"/>
          </a:xfrm>
          <a:prstGeom prst="rect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838200" y="2558635"/>
            <a:ext cx="7391400" cy="4893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4000"/>
              </a:lnSpc>
            </a:pPr>
            <a:r>
              <a:rPr lang="en-US" sz="2400" b="1" cap="small" dirty="0" smtClean="0">
                <a:solidFill>
                  <a:srgbClr val="990000"/>
                </a:solidFill>
              </a:rPr>
              <a:t>21</a:t>
            </a:r>
            <a:r>
              <a:rPr lang="en-US" sz="2400" b="1" cap="small" baseline="30000" dirty="0" smtClean="0">
                <a:solidFill>
                  <a:srgbClr val="990000"/>
                </a:solidFill>
              </a:rPr>
              <a:t>st</a:t>
            </a:r>
            <a:r>
              <a:rPr lang="en-US" sz="2400" b="1" cap="small" dirty="0" smtClean="0">
                <a:solidFill>
                  <a:srgbClr val="990000"/>
                </a:solidFill>
              </a:rPr>
              <a:t> Century University Initiative</a:t>
            </a:r>
            <a:endParaRPr lang="en-US" sz="2400" b="1" i="1" dirty="0">
              <a:solidFill>
                <a:srgbClr val="99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1028700"/>
          </a:xfrm>
          <a:prstGeom prst="rect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2819400" y="3124200"/>
            <a:ext cx="3429000" cy="9103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4000"/>
              </a:lnSpc>
              <a:buSzPct val="90000"/>
            </a:pPr>
            <a:r>
              <a:rPr lang="en-US" sz="2400" b="1" i="1" cap="small" dirty="0" smtClean="0"/>
              <a:t>Steering Committee and Content Area Committees</a:t>
            </a:r>
            <a:endParaRPr lang="en-US" sz="2400" b="1" i="1" dirty="0"/>
          </a:p>
        </p:txBody>
      </p:sp>
      <p:sp>
        <p:nvSpPr>
          <p:cNvPr id="14" name="Rectangle 13"/>
          <p:cNvSpPr/>
          <p:nvPr/>
        </p:nvSpPr>
        <p:spPr>
          <a:xfrm>
            <a:off x="3657600" y="4240075"/>
            <a:ext cx="1905000" cy="4081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4000"/>
              </a:lnSpc>
              <a:buSzPct val="90000"/>
            </a:pPr>
            <a:r>
              <a:rPr lang="en-US" b="1" i="1" cap="small" dirty="0" smtClean="0">
                <a:solidFill>
                  <a:srgbClr val="990000"/>
                </a:solidFill>
              </a:rPr>
              <a:t>February, 2013</a:t>
            </a:r>
            <a:endParaRPr lang="en-US" b="1" i="1" dirty="0">
              <a:solidFill>
                <a:srgbClr val="990000"/>
              </a:solidFill>
            </a:endParaRPr>
          </a:p>
        </p:txBody>
      </p:sp>
      <p:pic>
        <p:nvPicPr>
          <p:cNvPr id="15" name="Picture 2" descr="E:\Signature without tag-png\UL_signature_fullcolo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9875" y="1381125"/>
            <a:ext cx="3524250" cy="752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3235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utoShape 12" descr="data:image/jpg;base64,/9j/4AAQSkZJRgABAQAAAQABAAD/2wCEAAkGBggGBQkIBwgKCQkKDRYODQwMDRoTFBAWHxwhKSgcHh4jJzIqIyUvLCoeKzs1KjM1ODg2ISo9QTAwQS43ODUBCQoKDQsNGQ4OGTUkHiQ1NTU1NTU1NTU1NTU1NTU1NTU1NTU1NTU1NTU1NTQ1NTU1NTU1MDUyMjI1NS81NTUvNP/AABEIABkAZAMBIgACEQEDEQH/xAAbAAACAwEBAQAAAAAAAAAAAAAABgMEBQEHAv/EADUQAAEDAwEEBggHAQAAAAAAAAECAwQABREhBhIxQSIyUXKhsRMVI1JhcYGRFCRCQ2Ki4Qf/xAAYAQEBAQEBAAAAAAAAAAAAAAADAgAEAf/EACcRAAIBAgMHBQAAAAAAAAAAAAECAAMRMdHwEhMhQoGhsSJBUZHB/9oADAMBAAIRAxEAPwD3Gq0+4xrXEVImPJaaTzPP4AczVmse4WP1ltDEkysORIzSilo8PSZ4kc9PKkphS3rPCFVLhfQLmV27zdrv0rTb0sRzwkTSRvfJA1qf1LPkazb1JP8AGMhLSR5nxrG2JvyMXRm6XFIfFydSy3Ie6W5kYCQTnHyqre7xf7jOXcLAzJMK2OYbQlI3J2D086g7oGicA5OtdRuG2UAA17mcwUFdpyWOvYfsaE7OQse1Ml89rslxXhnFdOzVoPWt7Cu8nPnSoNoU3fayM5cJcmFZHYgXGwtTCFvZ6SXFjGFDUYJxoO3XbuTMKRYbg7b5kpwx2FrQtqY6QF7pIwoK6XLTJx2DNQTVUi7GIEpEGyiaSdnbUjqQGEd1OKkFoiJ6qXUdx5afI0nW65TY2xdsahGZJvV1ZGXFuLd9EP1OEKOBgcBpk4rsO9XSJs9ebNdDJTcYkR12JKWMLfbwcKyD1xWK1Dza+Zhuhy9o5ohFo+ykyEj3VL3x/YE+NWEhQHSUD9MUoQr80/8A8zP51uRcUWtS1tl7LpWGznODvZ8az3Xpz9ssD7VxYjBuAhx2HLkOx23SpPEOjJUR2EnkTxqN0xPEyw6jCeg0Un2za9CdkpM12O5GebdWy0hbyn0urHAtqOqk/wC01xXHHYbLjyNxxaEqWn3SRqKh6TILmUtVXbZGOMlooooosKKKK005gdgqjckzHWkJiKUwpLgUpaUhe8n3dSMZq/RXoNp4ReKZYuLGPxN4laKBJMJZGMHTTTjj7VxT7haQkbTIZUniVNY3tRrg8OGPqabaje6tOKinEeMoBpsMD5zi1Klh15SmdporCcaAYJBx3seFR+sUtvtqXtCl1CXN7cbaKiRnq5GeWlbx61WWKraQDDxlIAqE4j6OcV7fOmsutq/ET7mlKQkhMJTYUeZJOB960nJN+nZRHgx4CD+5Jc9IoD4JTpn5mtyipNVb3CjroDtL3LEWLnpwzPeYDGy4bdM2VINxuCR7JyQPZtn4JHCt1G9uJ38b2NccM19UUb1GqcWMSnSSmLKIUUUUcSf/2Q=="/>
          <p:cNvSpPr>
            <a:spLocks noChangeAspect="1" noChangeArrowheads="1"/>
          </p:cNvSpPr>
          <p:nvPr/>
        </p:nvSpPr>
        <p:spPr bwMode="auto">
          <a:xfrm>
            <a:off x="215900" y="1587"/>
            <a:ext cx="952500" cy="238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914400"/>
            <a:ext cx="9144000" cy="0"/>
          </a:xfrm>
          <a:prstGeom prst="line">
            <a:avLst/>
          </a:prstGeom>
          <a:ln w="38100">
            <a:solidFill>
              <a:srgbClr val="99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0" y="6248400"/>
            <a:ext cx="9144000" cy="0"/>
          </a:xfrm>
          <a:prstGeom prst="line">
            <a:avLst/>
          </a:prstGeom>
          <a:ln w="38100">
            <a:solidFill>
              <a:srgbClr val="99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6934200" y="228600"/>
            <a:ext cx="2031891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b="1" i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DRAFT</a:t>
            </a:r>
            <a:endParaRPr lang="en-US" sz="2400" b="1" i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85799" y="1143000"/>
            <a:ext cx="7772401" cy="11991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600" b="1" dirty="0" smtClean="0"/>
              <a:t>To </a:t>
            </a:r>
            <a:r>
              <a:rPr lang="en-US" sz="1600" b="1" dirty="0"/>
              <a:t>advance the aims of the 21</a:t>
            </a:r>
            <a:r>
              <a:rPr lang="en-US" sz="1600" b="1" baseline="30000" dirty="0"/>
              <a:t>st</a:t>
            </a:r>
            <a:r>
              <a:rPr lang="en-US" sz="1600" b="1" dirty="0"/>
              <a:t> Century University Initiative, </a:t>
            </a:r>
            <a:r>
              <a:rPr lang="en-US" sz="1600" b="1" dirty="0" smtClean="0"/>
              <a:t>a </a:t>
            </a:r>
            <a:r>
              <a:rPr lang="en-US" sz="1600" b="1" dirty="0"/>
              <a:t>Steering Committee and Four Content Area Committees </a:t>
            </a:r>
            <a:r>
              <a:rPr lang="en-US" sz="1600" b="1" dirty="0" smtClean="0"/>
              <a:t>have been commissioned by the Provost to </a:t>
            </a:r>
            <a:r>
              <a:rPr lang="en-US" sz="1600" b="1" dirty="0"/>
              <a:t>broadly engage campus stakeholders in a series of discussions about the future of the University of Louisville.  </a:t>
            </a:r>
            <a:endParaRPr lang="en-US" sz="1600" b="1" dirty="0" smtClean="0"/>
          </a:p>
        </p:txBody>
      </p:sp>
      <p:pic>
        <p:nvPicPr>
          <p:cNvPr id="20" name="Picture 2" descr="E:\Signature without tag-png\UL_signature_fullcolo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245" y="152400"/>
            <a:ext cx="2845955" cy="607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457200" y="3900040"/>
            <a:ext cx="8001000" cy="1796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3550" indent="-238125" algn="just">
              <a:lnSpc>
                <a:spcPct val="114000"/>
              </a:lnSpc>
              <a:spcBef>
                <a:spcPts val="600"/>
              </a:spcBef>
              <a:spcAft>
                <a:spcPts val="300"/>
              </a:spcAft>
              <a:buFont typeface="Arial" pitchFamily="34" charset="0"/>
              <a:buChar char="•"/>
            </a:pPr>
            <a:r>
              <a:rPr lang="en-US" sz="1400" dirty="0"/>
              <a:t>Each of the four content area committees will lead an effort to provide perspectives about key questions facing the university and offer suggestions for moving the University forward</a:t>
            </a:r>
          </a:p>
          <a:p>
            <a:pPr marL="463550" indent="-238125" algn="just">
              <a:lnSpc>
                <a:spcPct val="114000"/>
              </a:lnSpc>
              <a:spcBef>
                <a:spcPts val="600"/>
              </a:spcBef>
              <a:spcAft>
                <a:spcPts val="300"/>
              </a:spcAft>
              <a:buFont typeface="Arial" pitchFamily="34" charset="0"/>
              <a:buChar char="•"/>
            </a:pPr>
            <a:r>
              <a:rPr lang="en-US" sz="1400" dirty="0"/>
              <a:t>Each content committee is composed of a “core” set of committee members, as well as an advisory group that will further break into subcommittees.   </a:t>
            </a:r>
          </a:p>
          <a:p>
            <a:pPr marL="463550" indent="-238125" algn="just">
              <a:lnSpc>
                <a:spcPct val="114000"/>
              </a:lnSpc>
              <a:spcBef>
                <a:spcPts val="600"/>
              </a:spcBef>
              <a:spcAft>
                <a:spcPts val="300"/>
              </a:spcAft>
              <a:buFont typeface="Arial" pitchFamily="34" charset="0"/>
              <a:buChar char="•"/>
            </a:pPr>
            <a:r>
              <a:rPr lang="en-US" sz="1400" dirty="0"/>
              <a:t>Each of the four committees will organize itself into </a:t>
            </a:r>
            <a:r>
              <a:rPr lang="en-US" sz="1400" dirty="0" smtClean="0"/>
              <a:t>subcommittees </a:t>
            </a:r>
            <a:r>
              <a:rPr lang="en-US" sz="1400" dirty="0"/>
              <a:t>for more focused deliberations on specific topics and issues.  </a:t>
            </a:r>
            <a:r>
              <a:rPr lang="en-US" sz="1400" dirty="0" smtClean="0"/>
              <a:t>(Some identified—others to be established at discretion of the committee)</a:t>
            </a:r>
            <a:endParaRPr lang="en-US" sz="1400" dirty="0"/>
          </a:p>
        </p:txBody>
      </p:sp>
      <p:sp>
        <p:nvSpPr>
          <p:cNvPr id="3" name="Rounded Rectangle 2"/>
          <p:cNvSpPr/>
          <p:nvPr/>
        </p:nvSpPr>
        <p:spPr>
          <a:xfrm>
            <a:off x="692150" y="2971800"/>
            <a:ext cx="1822450" cy="762000"/>
          </a:xfrm>
          <a:prstGeom prst="roundRect">
            <a:avLst/>
          </a:prstGeom>
          <a:solidFill>
            <a:srgbClr val="B01A1A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Technology, Demographics, and Engagement Committee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2673350" y="2971800"/>
            <a:ext cx="1822450" cy="762000"/>
          </a:xfrm>
          <a:prstGeom prst="roundRect">
            <a:avLst/>
          </a:prstGeom>
          <a:solidFill>
            <a:srgbClr val="B01A1A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Academic and Research Priorities Committee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4654550" y="2971800"/>
            <a:ext cx="1822450" cy="762000"/>
          </a:xfrm>
          <a:prstGeom prst="roundRect">
            <a:avLst/>
          </a:prstGeom>
          <a:solidFill>
            <a:srgbClr val="B01A1A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Financial Health Committee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6635750" y="2971800"/>
            <a:ext cx="1822450" cy="762000"/>
          </a:xfrm>
          <a:prstGeom prst="roundRect">
            <a:avLst/>
          </a:prstGeom>
          <a:solidFill>
            <a:srgbClr val="B01A1A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Culture of Excellence Committee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3663950" y="2209800"/>
            <a:ext cx="1822450" cy="457200"/>
          </a:xfrm>
          <a:prstGeom prst="roundRect">
            <a:avLst/>
          </a:prstGeom>
          <a:solidFill>
            <a:srgbClr val="B01A1A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21</a:t>
            </a:r>
            <a:r>
              <a:rPr lang="en-US" sz="1200" baseline="30000" dirty="0" smtClean="0"/>
              <a:t>st</a:t>
            </a:r>
            <a:r>
              <a:rPr lang="en-US" sz="1200" dirty="0" smtClean="0"/>
              <a:t> Century University Steering Committee</a:t>
            </a:r>
            <a:endParaRPr lang="en-US" sz="1200" dirty="0"/>
          </a:p>
        </p:txBody>
      </p:sp>
      <p:cxnSp>
        <p:nvCxnSpPr>
          <p:cNvPr id="6" name="Elbow Connector 5"/>
          <p:cNvCxnSpPr>
            <a:stCxn id="3" idx="0"/>
            <a:endCxn id="23" idx="0"/>
          </p:cNvCxnSpPr>
          <p:nvPr/>
        </p:nvCxnSpPr>
        <p:spPr>
          <a:xfrm rot="5400000" flipH="1" flipV="1">
            <a:off x="4575175" y="0"/>
            <a:ext cx="12700" cy="5943600"/>
          </a:xfrm>
          <a:prstGeom prst="bentConnector3">
            <a:avLst>
              <a:gd name="adj1" fmla="val 1332465"/>
            </a:avLst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V="1">
            <a:off x="3584575" y="2819400"/>
            <a:ext cx="0" cy="14605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V="1">
            <a:off x="5562600" y="2819400"/>
            <a:ext cx="0" cy="14605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V="1">
            <a:off x="4572000" y="2667000"/>
            <a:ext cx="0" cy="14605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7686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utoShape 12" descr="data:image/jpg;base64,/9j/4AAQSkZJRgABAQAAAQABAAD/2wCEAAkGBggGBQkIBwgKCQkKDRYODQwMDRoTFBAWHxwhKSgcHh4jJzIqIyUvLCoeKzs1KjM1ODg2ISo9QTAwQS43ODUBCQoKDQsNGQ4OGTUkHiQ1NTU1NTU1NTU1NTU1NTU1NTU1NTU1NTU1NTU1NTQ1NTU1NTU1MDUyMjI1NS81NTUvNP/AABEIABkAZAMBIgACEQEDEQH/xAAbAAACAwEBAQAAAAAAAAAAAAAABgMEBQEHAv/EADUQAAEDAwEEBggHAQAAAAAAAAECAwQABREhBhIxQSIyUXKhsRMVI1JhcYGRFCRCQ2Ki4Qf/xAAYAQEBAQEBAAAAAAAAAAAAAAADAgAEAf/EACcRAAIBAgMHBQAAAAAAAAAAAAECAAMRMdHwEhMhQoGhsSJBUZHB/9oADAMBAAIRAxEAPwD3Gq0+4xrXEVImPJaaTzPP4AczVmse4WP1ltDEkysORIzSilo8PSZ4kc9PKkphS3rPCFVLhfQLmV27zdrv0rTb0sRzwkTSRvfJA1qf1LPkazb1JP8AGMhLSR5nxrG2JvyMXRm6XFIfFydSy3Ie6W5kYCQTnHyqre7xf7jOXcLAzJMK2OYbQlI3J2D086g7oGicA5OtdRuG2UAA17mcwUFdpyWOvYfsaE7OQse1Ml89rslxXhnFdOzVoPWt7Cu8nPnSoNoU3fayM5cJcmFZHYgXGwtTCFvZ6SXFjGFDUYJxoO3XbuTMKRYbg7b5kpwx2FrQtqY6QF7pIwoK6XLTJx2DNQTVUi7GIEpEGyiaSdnbUjqQGEd1OKkFoiJ6qXUdx5afI0nW65TY2xdsahGZJvV1ZGXFuLd9EP1OEKOBgcBpk4rsO9XSJs9ebNdDJTcYkR12JKWMLfbwcKyD1xWK1Dza+Zhuhy9o5ohFo+ykyEj3VL3x/YE+NWEhQHSUD9MUoQr80/8A8zP51uRcUWtS1tl7LpWGznODvZ8az3Xpz9ssD7VxYjBuAhx2HLkOx23SpPEOjJUR2EnkTxqN0xPEyw6jCeg0Un2za9CdkpM12O5GebdWy0hbyn0urHAtqOqk/wC01xXHHYbLjyNxxaEqWn3SRqKh6TILmUtVXbZGOMlooooosKKKK005gdgqjckzHWkJiKUwpLgUpaUhe8n3dSMZq/RXoNp4ReKZYuLGPxN4laKBJMJZGMHTTTjj7VxT7haQkbTIZUniVNY3tRrg8OGPqabaje6tOKinEeMoBpsMD5zi1Klh15SmdporCcaAYJBx3seFR+sUtvtqXtCl1CXN7cbaKiRnq5GeWlbx61WWKraQDDxlIAqE4j6OcV7fOmsutq/ET7mlKQkhMJTYUeZJOB960nJN+nZRHgx4CD+5Jc9IoD4JTpn5mtyipNVb3CjroDtL3LEWLnpwzPeYDGy4bdM2VINxuCR7JyQPZtn4JHCt1G9uJ38b2NccM19UUb1GqcWMSnSSmLKIUUUUcSf/2Q=="/>
          <p:cNvSpPr>
            <a:spLocks noChangeAspect="1" noChangeArrowheads="1"/>
          </p:cNvSpPr>
          <p:nvPr/>
        </p:nvSpPr>
        <p:spPr bwMode="auto">
          <a:xfrm>
            <a:off x="215900" y="1587"/>
            <a:ext cx="952500" cy="238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914400"/>
            <a:ext cx="9144000" cy="0"/>
          </a:xfrm>
          <a:prstGeom prst="line">
            <a:avLst/>
          </a:prstGeom>
          <a:ln w="38100">
            <a:solidFill>
              <a:srgbClr val="99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0" y="6248400"/>
            <a:ext cx="9144000" cy="0"/>
          </a:xfrm>
          <a:prstGeom prst="line">
            <a:avLst/>
          </a:prstGeom>
          <a:ln w="38100">
            <a:solidFill>
              <a:srgbClr val="99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6934200" y="228600"/>
            <a:ext cx="2031891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b="1" i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DRAFT</a:t>
            </a:r>
            <a:endParaRPr lang="en-US" sz="2400" b="1" i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09600" y="1154668"/>
            <a:ext cx="7162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u="sng" dirty="0"/>
              <a:t>Technology, Demographics, and Engagement Committee</a:t>
            </a:r>
            <a:endParaRPr lang="en-US" sz="2000" u="sng" dirty="0"/>
          </a:p>
        </p:txBody>
      </p:sp>
      <p:sp>
        <p:nvSpPr>
          <p:cNvPr id="4" name="Rectangle 3"/>
          <p:cNvSpPr/>
          <p:nvPr/>
        </p:nvSpPr>
        <p:spPr>
          <a:xfrm>
            <a:off x="457199" y="4726907"/>
            <a:ext cx="4038601" cy="3730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600" dirty="0"/>
              <a:t> </a:t>
            </a:r>
          </a:p>
        </p:txBody>
      </p:sp>
      <p:pic>
        <p:nvPicPr>
          <p:cNvPr id="19" name="Picture 2" descr="E:\Signature without tag-png\UL_signature_fullcolo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245" y="152400"/>
            <a:ext cx="2845955" cy="607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838199" y="1789135"/>
            <a:ext cx="7848601" cy="3039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4000"/>
              </a:lnSpc>
            </a:pPr>
            <a:r>
              <a:rPr lang="en-US" sz="2400" dirty="0">
                <a:solidFill>
                  <a:srgbClr val="990000"/>
                </a:solidFill>
              </a:rPr>
              <a:t>Four subcommittees (among others determined by the committee) will report to the committee</a:t>
            </a:r>
            <a:r>
              <a:rPr lang="en-US" sz="2400" dirty="0" smtClean="0">
                <a:solidFill>
                  <a:srgbClr val="990000"/>
                </a:solidFill>
              </a:rPr>
              <a:t>:</a:t>
            </a:r>
          </a:p>
          <a:p>
            <a:pPr>
              <a:lnSpc>
                <a:spcPct val="114000"/>
              </a:lnSpc>
            </a:pPr>
            <a:endParaRPr lang="en-US" sz="2400" dirty="0">
              <a:solidFill>
                <a:srgbClr val="990000"/>
              </a:solidFill>
            </a:endParaRPr>
          </a:p>
          <a:p>
            <a:pPr marL="463550" lvl="1" indent="-238125">
              <a:lnSpc>
                <a:spcPct val="114000"/>
              </a:lnSpc>
              <a:buFont typeface="Arial" pitchFamily="34" charset="0"/>
              <a:buChar char="•"/>
            </a:pPr>
            <a:r>
              <a:rPr lang="en-US" sz="2400" i="1" dirty="0">
                <a:solidFill>
                  <a:srgbClr val="990000"/>
                </a:solidFill>
              </a:rPr>
              <a:t>Technology/On-Line Subcommittee</a:t>
            </a:r>
          </a:p>
          <a:p>
            <a:pPr marL="463550" lvl="1" indent="-238125">
              <a:lnSpc>
                <a:spcPct val="114000"/>
              </a:lnSpc>
              <a:buFont typeface="Arial" pitchFamily="34" charset="0"/>
              <a:buChar char="•"/>
            </a:pPr>
            <a:r>
              <a:rPr lang="en-US" sz="2400" i="1" dirty="0">
                <a:solidFill>
                  <a:srgbClr val="990000"/>
                </a:solidFill>
              </a:rPr>
              <a:t>Enrollment Subcommittee</a:t>
            </a:r>
          </a:p>
          <a:p>
            <a:pPr marL="463550" lvl="1" indent="-238125">
              <a:lnSpc>
                <a:spcPct val="114000"/>
              </a:lnSpc>
              <a:buFont typeface="Arial" pitchFamily="34" charset="0"/>
              <a:buChar char="•"/>
            </a:pPr>
            <a:r>
              <a:rPr lang="en-US" sz="2400" i="1" dirty="0">
                <a:solidFill>
                  <a:srgbClr val="990000"/>
                </a:solidFill>
              </a:rPr>
              <a:t>International Subcommittee</a:t>
            </a:r>
          </a:p>
          <a:p>
            <a:pPr marL="463550" lvl="1" indent="-238125">
              <a:lnSpc>
                <a:spcPct val="114000"/>
              </a:lnSpc>
              <a:buFont typeface="Arial" pitchFamily="34" charset="0"/>
              <a:buChar char="•"/>
            </a:pPr>
            <a:r>
              <a:rPr lang="en-US" sz="2400" i="1" dirty="0">
                <a:solidFill>
                  <a:srgbClr val="990000"/>
                </a:solidFill>
              </a:rPr>
              <a:t>Engagement Subcommittee </a:t>
            </a:r>
            <a:endParaRPr lang="en-US" sz="2400" i="1" dirty="0">
              <a:solidFill>
                <a:srgbClr val="99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2293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utoShape 12" descr="data:image/jpg;base64,/9j/4AAQSkZJRgABAQAAAQABAAD/2wCEAAkGBggGBQkIBwgKCQkKDRYODQwMDRoTFBAWHxwhKSgcHh4jJzIqIyUvLCoeKzs1KjM1ODg2ISo9QTAwQS43ODUBCQoKDQsNGQ4OGTUkHiQ1NTU1NTU1NTU1NTU1NTU1NTU1NTU1NTU1NTU1NTQ1NTU1NTU1MDUyMjI1NS81NTUvNP/AABEIABkAZAMBIgACEQEDEQH/xAAbAAACAwEBAQAAAAAAAAAAAAAABgMEBQEHAv/EADUQAAEDAwEEBggHAQAAAAAAAAECAwQABREhBhIxQSIyUXKhsRMVI1JhcYGRFCRCQ2Ki4Qf/xAAYAQEBAQEBAAAAAAAAAAAAAAADAgAEAf/EACcRAAIBAgMHBQAAAAAAAAAAAAECAAMRMdHwEhMhQoGhsSJBUZHB/9oADAMBAAIRAxEAPwD3Gq0+4xrXEVImPJaaTzPP4AczVmse4WP1ltDEkysORIzSilo8PSZ4kc9PKkphS3rPCFVLhfQLmV27zdrv0rTb0sRzwkTSRvfJA1qf1LPkazb1JP8AGMhLSR5nxrG2JvyMXRm6XFIfFydSy3Ie6W5kYCQTnHyqre7xf7jOXcLAzJMK2OYbQlI3J2D086g7oGicA5OtdRuG2UAA17mcwUFdpyWOvYfsaE7OQse1Ml89rslxXhnFdOzVoPWt7Cu8nPnSoNoU3fayM5cJcmFZHYgXGwtTCFvZ6SXFjGFDUYJxoO3XbuTMKRYbg7b5kpwx2FrQtqY6QF7pIwoK6XLTJx2DNQTVUi7GIEpEGyiaSdnbUjqQGEd1OKkFoiJ6qXUdx5afI0nW65TY2xdsahGZJvV1ZGXFuLd9EP1OEKOBgcBpk4rsO9XSJs9ebNdDJTcYkR12JKWMLfbwcKyD1xWK1Dza+Zhuhy9o5ohFo+ykyEj3VL3x/YE+NWEhQHSUD9MUoQr80/8A8zP51uRcUWtS1tl7LpWGznODvZ8az3Xpz9ssD7VxYjBuAhx2HLkOx23SpPEOjJUR2EnkTxqN0xPEyw6jCeg0Un2za9CdkpM12O5GebdWy0hbyn0urHAtqOqk/wC01xXHHYbLjyNxxaEqWn3SRqKh6TILmUtVXbZGOMlooooosKKKK005gdgqjckzHWkJiKUwpLgUpaUhe8n3dSMZq/RXoNp4ReKZYuLGPxN4laKBJMJZGMHTTTjj7VxT7haQkbTIZUniVNY3tRrg8OGPqabaje6tOKinEeMoBpsMD5zi1Klh15SmdporCcaAYJBx3seFR+sUtvtqXtCl1CXN7cbaKiRnq5GeWlbx61WWKraQDDxlIAqE4j6OcV7fOmsutq/ET7mlKQkhMJTYUeZJOB960nJN+nZRHgx4CD+5Jc9IoD4JTpn5mtyipNVb3CjroDtL3LEWLnpwzPeYDGy4bdM2VINxuCR7JyQPZtn4JHCt1G9uJ38b2NccM19UUb1GqcWMSnSSmLKIUUUUcSf/2Q=="/>
          <p:cNvSpPr>
            <a:spLocks noChangeAspect="1" noChangeArrowheads="1"/>
          </p:cNvSpPr>
          <p:nvPr/>
        </p:nvSpPr>
        <p:spPr bwMode="auto">
          <a:xfrm>
            <a:off x="215900" y="1587"/>
            <a:ext cx="952500" cy="238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914400"/>
            <a:ext cx="9144000" cy="0"/>
          </a:xfrm>
          <a:prstGeom prst="line">
            <a:avLst/>
          </a:prstGeom>
          <a:ln w="38100">
            <a:solidFill>
              <a:srgbClr val="99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0" y="6248400"/>
            <a:ext cx="9144000" cy="0"/>
          </a:xfrm>
          <a:prstGeom prst="line">
            <a:avLst/>
          </a:prstGeom>
          <a:ln w="38100">
            <a:solidFill>
              <a:srgbClr val="99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6934200" y="228600"/>
            <a:ext cx="2031891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b="1" i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DRAFT</a:t>
            </a:r>
            <a:endParaRPr lang="en-US" sz="2400" b="1" i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85800" y="1631585"/>
            <a:ext cx="7734301" cy="26499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990000"/>
                </a:solidFill>
              </a:rPr>
              <a:t>Three subcommittees (among others determined by the committee) will be established and report to the committee</a:t>
            </a:r>
            <a:r>
              <a:rPr lang="en-US" sz="2400" dirty="0" smtClean="0">
                <a:solidFill>
                  <a:srgbClr val="990000"/>
                </a:solidFill>
              </a:rPr>
              <a:t>:</a:t>
            </a:r>
          </a:p>
          <a:p>
            <a:endParaRPr lang="en-US" sz="2400" dirty="0">
              <a:solidFill>
                <a:srgbClr val="990000"/>
              </a:solidFill>
            </a:endParaRPr>
          </a:p>
          <a:p>
            <a:pPr marL="463550" lvl="0" indent="-238125">
              <a:lnSpc>
                <a:spcPct val="110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en-US" sz="2400" i="1" dirty="0">
                <a:solidFill>
                  <a:srgbClr val="990000"/>
                </a:solidFill>
              </a:rPr>
              <a:t>Academic Subcommittee</a:t>
            </a:r>
          </a:p>
          <a:p>
            <a:pPr marL="463550" lvl="0" indent="-238125">
              <a:lnSpc>
                <a:spcPct val="110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en-US" sz="2400" i="1" dirty="0">
                <a:solidFill>
                  <a:srgbClr val="990000"/>
                </a:solidFill>
              </a:rPr>
              <a:t>Research Subcommittee</a:t>
            </a:r>
          </a:p>
          <a:p>
            <a:pPr marL="463550" lvl="0" indent="-238125">
              <a:lnSpc>
                <a:spcPct val="110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en-US" sz="2400" i="1" dirty="0">
                <a:solidFill>
                  <a:srgbClr val="990000"/>
                </a:solidFill>
              </a:rPr>
              <a:t>Service Subcommittee</a:t>
            </a:r>
            <a:endParaRPr lang="en-US" sz="2400" i="1" dirty="0">
              <a:solidFill>
                <a:srgbClr val="99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09600" y="1154668"/>
            <a:ext cx="7162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u="sng" dirty="0"/>
              <a:t>Academic and Research Priorities Committee</a:t>
            </a:r>
            <a:endParaRPr lang="en-US" sz="2000" u="sng" dirty="0"/>
          </a:p>
        </p:txBody>
      </p:sp>
      <p:pic>
        <p:nvPicPr>
          <p:cNvPr id="20" name="Picture 2" descr="E:\Signature without tag-png\UL_signature_fullcolo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245" y="152400"/>
            <a:ext cx="2845955" cy="607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6598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utoShape 12" descr="data:image/jpg;base64,/9j/4AAQSkZJRgABAQAAAQABAAD/2wCEAAkGBggGBQkIBwgKCQkKDRYODQwMDRoTFBAWHxwhKSgcHh4jJzIqIyUvLCoeKzs1KjM1ODg2ISo9QTAwQS43ODUBCQoKDQsNGQ4OGTUkHiQ1NTU1NTU1NTU1NTU1NTU1NTU1NTU1NTU1NTU1NTQ1NTU1NTU1MDUyMjI1NS81NTUvNP/AABEIABkAZAMBIgACEQEDEQH/xAAbAAACAwEBAQAAAAAAAAAAAAAABgMEBQEHAv/EADUQAAEDAwEEBggHAQAAAAAAAAECAwQABREhBhIxQSIyUXKhsRMVI1JhcYGRFCRCQ2Ki4Qf/xAAYAQEBAQEBAAAAAAAAAAAAAAADAgAEAf/EACcRAAIBAgMHBQAAAAAAAAAAAAECAAMRMdHwEhMhQoGhsSJBUZHB/9oADAMBAAIRAxEAPwD3Gq0+4xrXEVImPJaaTzPP4AczVmse4WP1ltDEkysORIzSilo8PSZ4kc9PKkphS3rPCFVLhfQLmV27zdrv0rTb0sRzwkTSRvfJA1qf1LPkazb1JP8AGMhLSR5nxrG2JvyMXRm6XFIfFydSy3Ie6W5kYCQTnHyqre7xf7jOXcLAzJMK2OYbQlI3J2D086g7oGicA5OtdRuG2UAA17mcwUFdpyWOvYfsaE7OQse1Ml89rslxXhnFdOzVoPWt7Cu8nPnSoNoU3fayM5cJcmFZHYgXGwtTCFvZ6SXFjGFDUYJxoO3XbuTMKRYbg7b5kpwx2FrQtqY6QF7pIwoK6XLTJx2DNQTVUi7GIEpEGyiaSdnbUjqQGEd1OKkFoiJ6qXUdx5afI0nW65TY2xdsahGZJvV1ZGXFuLd9EP1OEKOBgcBpk4rsO9XSJs9ebNdDJTcYkR12JKWMLfbwcKyD1xWK1Dza+Zhuhy9o5ohFo+ykyEj3VL3x/YE+NWEhQHSUD9MUoQr80/8A8zP51uRcUWtS1tl7LpWGznODvZ8az3Xpz9ssD7VxYjBuAhx2HLkOx23SpPEOjJUR2EnkTxqN0xPEyw6jCeg0Un2za9CdkpM12O5GebdWy0hbyn0urHAtqOqk/wC01xXHHYbLjyNxxaEqWn3SRqKh6TILmUtVXbZGOMlooooosKKKK005gdgqjckzHWkJiKUwpLgUpaUhe8n3dSMZq/RXoNp4ReKZYuLGPxN4laKBJMJZGMHTTTjj7VxT7haQkbTIZUniVNY3tRrg8OGPqabaje6tOKinEeMoBpsMD5zi1Klh15SmdporCcaAYJBx3seFR+sUtvtqXtCl1CXN7cbaKiRnq5GeWlbx61WWKraQDDxlIAqE4j6OcV7fOmsutq/ET7mlKQkhMJTYUeZJOB960nJN+nZRHgx4CD+5Jc9IoD4JTpn5mtyipNVb3CjroDtL3LEWLnpwzPeYDGy4bdM2VINxuCR7JyQPZtn4JHCt1G9uJ38b2NccM19UUb1GqcWMSnSSmLKIUUUUcSf/2Q=="/>
          <p:cNvSpPr>
            <a:spLocks noChangeAspect="1" noChangeArrowheads="1"/>
          </p:cNvSpPr>
          <p:nvPr/>
        </p:nvSpPr>
        <p:spPr bwMode="auto">
          <a:xfrm>
            <a:off x="215900" y="1587"/>
            <a:ext cx="952500" cy="238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914400"/>
            <a:ext cx="9144000" cy="0"/>
          </a:xfrm>
          <a:prstGeom prst="line">
            <a:avLst/>
          </a:prstGeom>
          <a:ln w="38100">
            <a:solidFill>
              <a:srgbClr val="99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0" y="6248400"/>
            <a:ext cx="9144000" cy="0"/>
          </a:xfrm>
          <a:prstGeom prst="line">
            <a:avLst/>
          </a:prstGeom>
          <a:ln w="38100">
            <a:solidFill>
              <a:srgbClr val="99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6934200" y="228600"/>
            <a:ext cx="2031891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b="1" i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DRAFT</a:t>
            </a:r>
            <a:endParaRPr lang="en-US" sz="2400" b="1" i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85799" y="1600200"/>
            <a:ext cx="7848601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990000"/>
                </a:solidFill>
              </a:rPr>
              <a:t>Four subcommittees (among others determined by the committee) shall be established and report to the committee</a:t>
            </a:r>
            <a:r>
              <a:rPr lang="en-US" sz="2800" dirty="0" smtClean="0">
                <a:solidFill>
                  <a:srgbClr val="990000"/>
                </a:solidFill>
              </a:rPr>
              <a:t>:</a:t>
            </a:r>
          </a:p>
          <a:p>
            <a:endParaRPr lang="en-US" sz="2800" dirty="0">
              <a:solidFill>
                <a:srgbClr val="990000"/>
              </a:solidFill>
            </a:endParaRPr>
          </a:p>
          <a:p>
            <a:pPr marL="463550" lvl="0" indent="-238125">
              <a:buFont typeface="Arial" pitchFamily="34" charset="0"/>
              <a:buChar char="•"/>
            </a:pPr>
            <a:r>
              <a:rPr lang="en-US" sz="2800" i="1" dirty="0">
                <a:solidFill>
                  <a:srgbClr val="990000"/>
                </a:solidFill>
              </a:rPr>
              <a:t>Budget Model Subcommittee</a:t>
            </a:r>
          </a:p>
          <a:p>
            <a:pPr marL="463550" lvl="0" indent="-238125">
              <a:buFont typeface="Arial" pitchFamily="34" charset="0"/>
              <a:buChar char="•"/>
            </a:pPr>
            <a:r>
              <a:rPr lang="en-US" sz="2800" i="1" dirty="0">
                <a:solidFill>
                  <a:srgbClr val="990000"/>
                </a:solidFill>
              </a:rPr>
              <a:t>Business Services Subcommittee</a:t>
            </a:r>
          </a:p>
          <a:p>
            <a:pPr marL="463550" lvl="0" indent="-238125">
              <a:buFont typeface="Arial" pitchFamily="34" charset="0"/>
              <a:buChar char="•"/>
            </a:pPr>
            <a:r>
              <a:rPr lang="en-US" sz="2800" i="1" dirty="0">
                <a:solidFill>
                  <a:srgbClr val="990000"/>
                </a:solidFill>
              </a:rPr>
              <a:t>Asset Utilization </a:t>
            </a:r>
            <a:r>
              <a:rPr lang="en-US" sz="2800" i="1" dirty="0" smtClean="0">
                <a:solidFill>
                  <a:srgbClr val="990000"/>
                </a:solidFill>
              </a:rPr>
              <a:t>Subcommittee</a:t>
            </a:r>
          </a:p>
          <a:p>
            <a:pPr marL="463550" lvl="0" indent="-238125">
              <a:buFont typeface="Arial" pitchFamily="34" charset="0"/>
              <a:buChar char="•"/>
            </a:pPr>
            <a:r>
              <a:rPr lang="en-US" sz="2800" i="1" dirty="0" smtClean="0">
                <a:solidFill>
                  <a:srgbClr val="990000"/>
                </a:solidFill>
              </a:rPr>
              <a:t>Purchasing </a:t>
            </a:r>
            <a:r>
              <a:rPr lang="en-US" sz="2800" i="1" dirty="0">
                <a:solidFill>
                  <a:srgbClr val="990000"/>
                </a:solidFill>
              </a:rPr>
              <a:t>Subcommittee (in place)</a:t>
            </a:r>
            <a:endParaRPr lang="en-US" sz="2800" i="1" dirty="0">
              <a:solidFill>
                <a:srgbClr val="99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09600" y="1154668"/>
            <a:ext cx="7162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u="sng" dirty="0"/>
              <a:t>Financial Health Committee</a:t>
            </a:r>
          </a:p>
        </p:txBody>
      </p:sp>
      <p:pic>
        <p:nvPicPr>
          <p:cNvPr id="19" name="Picture 2" descr="E:\Signature without tag-png\UL_signature_fullcolo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245" y="152400"/>
            <a:ext cx="2845955" cy="607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204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utoShape 12" descr="data:image/jpg;base64,/9j/4AAQSkZJRgABAQAAAQABAAD/2wCEAAkGBggGBQkIBwgKCQkKDRYODQwMDRoTFBAWHxwhKSgcHh4jJzIqIyUvLCoeKzs1KjM1ODg2ISo9QTAwQS43ODUBCQoKDQsNGQ4OGTUkHiQ1NTU1NTU1NTU1NTU1NTU1NTU1NTU1NTU1NTU1NTQ1NTU1NTU1MDUyMjI1NS81NTUvNP/AABEIABkAZAMBIgACEQEDEQH/xAAbAAACAwEBAQAAAAAAAAAAAAAABgMEBQEHAv/EADUQAAEDAwEEBggHAQAAAAAAAAECAwQABREhBhIxQSIyUXKhsRMVI1JhcYGRFCRCQ2Ki4Qf/xAAYAQEBAQEBAAAAAAAAAAAAAAADAgAEAf/EACcRAAIBAgMHBQAAAAAAAAAAAAECAAMRMdHwEhMhQoGhsSJBUZHB/9oADAMBAAIRAxEAPwD3Gq0+4xrXEVImPJaaTzPP4AczVmse4WP1ltDEkysORIzSilo8PSZ4kc9PKkphS3rPCFVLhfQLmV27zdrv0rTb0sRzwkTSRvfJA1qf1LPkazb1JP8AGMhLSR5nxrG2JvyMXRm6XFIfFydSy3Ie6W5kYCQTnHyqre7xf7jOXcLAzJMK2OYbQlI3J2D086g7oGicA5OtdRuG2UAA17mcwUFdpyWOvYfsaE7OQse1Ml89rslxXhnFdOzVoPWt7Cu8nPnSoNoU3fayM5cJcmFZHYgXGwtTCFvZ6SXFjGFDUYJxoO3XbuTMKRYbg7b5kpwx2FrQtqY6QF7pIwoK6XLTJx2DNQTVUi7GIEpEGyiaSdnbUjqQGEd1OKkFoiJ6qXUdx5afI0nW65TY2xdsahGZJvV1ZGXFuLd9EP1OEKOBgcBpk4rsO9XSJs9ebNdDJTcYkR12JKWMLfbwcKyD1xWK1Dza+Zhuhy9o5ohFo+ykyEj3VL3x/YE+NWEhQHSUD9MUoQr80/8A8zP51uRcUWtS1tl7LpWGznODvZ8az3Xpz9ssD7VxYjBuAhx2HLkOx23SpPEOjJUR2EnkTxqN0xPEyw6jCeg0Un2za9CdkpM12O5GebdWy0hbyn0urHAtqOqk/wC01xXHHYbLjyNxxaEqWn3SRqKh6TILmUtVXbZGOMlooooosKKKK005gdgqjckzHWkJiKUwpLgUpaUhe8n3dSMZq/RXoNp4ReKZYuLGPxN4laKBJMJZGMHTTTjj7VxT7haQkbTIZUniVNY3tRrg8OGPqabaje6tOKinEeMoBpsMD5zi1Klh15SmdporCcaAYJBx3seFR+sUtvtqXtCl1CXN7cbaKiRnq5GeWlbx61WWKraQDDxlIAqE4j6OcV7fOmsutq/ET7mlKQkhMJTYUeZJOB960nJN+nZRHgx4CD+5Jc9IoD4JTpn5mtyipNVb3CjroDtL3LEWLnpwzPeYDGy4bdM2VINxuCR7JyQPZtn4JHCt1G9uJ38b2NccM19UUb1GqcWMSnSSmLKIUUUUcSf/2Q=="/>
          <p:cNvSpPr>
            <a:spLocks noChangeAspect="1" noChangeArrowheads="1"/>
          </p:cNvSpPr>
          <p:nvPr/>
        </p:nvSpPr>
        <p:spPr bwMode="auto">
          <a:xfrm>
            <a:off x="215900" y="1587"/>
            <a:ext cx="952500" cy="238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914400"/>
            <a:ext cx="9144000" cy="0"/>
          </a:xfrm>
          <a:prstGeom prst="line">
            <a:avLst/>
          </a:prstGeom>
          <a:ln w="38100">
            <a:solidFill>
              <a:srgbClr val="99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0" y="6248400"/>
            <a:ext cx="9144000" cy="0"/>
          </a:xfrm>
          <a:prstGeom prst="line">
            <a:avLst/>
          </a:prstGeom>
          <a:ln w="38100">
            <a:solidFill>
              <a:srgbClr val="99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6934200" y="228600"/>
            <a:ext cx="2031891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b="1" i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DRAFT</a:t>
            </a:r>
            <a:endParaRPr lang="en-US" sz="2400" b="1" i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85799" y="1600200"/>
            <a:ext cx="7848601" cy="32895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990000"/>
                </a:solidFill>
              </a:rPr>
              <a:t>Three subcommittees (among others determined by the committee) shall be established and report to the committee</a:t>
            </a:r>
            <a:r>
              <a:rPr lang="en-US" sz="2800" dirty="0" smtClean="0">
                <a:solidFill>
                  <a:srgbClr val="990000"/>
                </a:solidFill>
              </a:rPr>
              <a:t>:</a:t>
            </a:r>
          </a:p>
          <a:p>
            <a:endParaRPr lang="en-US" sz="2800" dirty="0">
              <a:solidFill>
                <a:srgbClr val="990000"/>
              </a:solidFill>
            </a:endParaRPr>
          </a:p>
          <a:p>
            <a:pPr marL="463550" lvl="0" indent="-238125">
              <a:lnSpc>
                <a:spcPct val="114000"/>
              </a:lnSpc>
              <a:buFont typeface="Arial" pitchFamily="34" charset="0"/>
              <a:buChar char="•"/>
            </a:pPr>
            <a:r>
              <a:rPr lang="en-US" sz="2800" i="1" dirty="0">
                <a:solidFill>
                  <a:srgbClr val="990000"/>
                </a:solidFill>
              </a:rPr>
              <a:t>Workplace Subcommittee</a:t>
            </a:r>
          </a:p>
          <a:p>
            <a:pPr marL="463550" lvl="0" indent="-238125">
              <a:lnSpc>
                <a:spcPct val="114000"/>
              </a:lnSpc>
              <a:buFont typeface="Arial" pitchFamily="34" charset="0"/>
              <a:buChar char="•"/>
            </a:pPr>
            <a:r>
              <a:rPr lang="en-US" sz="2800" i="1" dirty="0">
                <a:solidFill>
                  <a:srgbClr val="990000"/>
                </a:solidFill>
              </a:rPr>
              <a:t>Student Subcommittee</a:t>
            </a:r>
          </a:p>
          <a:p>
            <a:pPr marL="463550" lvl="0" indent="-238125">
              <a:lnSpc>
                <a:spcPct val="114000"/>
              </a:lnSpc>
              <a:buFont typeface="Arial" pitchFamily="34" charset="0"/>
              <a:buChar char="•"/>
            </a:pPr>
            <a:r>
              <a:rPr lang="en-US" sz="2800" i="1" dirty="0">
                <a:solidFill>
                  <a:srgbClr val="990000"/>
                </a:solidFill>
              </a:rPr>
              <a:t>Shared Governance </a:t>
            </a:r>
            <a:r>
              <a:rPr lang="en-US" sz="2800" i="1" dirty="0" smtClean="0">
                <a:solidFill>
                  <a:srgbClr val="990000"/>
                </a:solidFill>
              </a:rPr>
              <a:t>Subcommittee</a:t>
            </a:r>
            <a:endParaRPr lang="en-US" sz="2800" dirty="0"/>
          </a:p>
        </p:txBody>
      </p:sp>
      <p:sp>
        <p:nvSpPr>
          <p:cNvPr id="2" name="Rectangle 1"/>
          <p:cNvSpPr/>
          <p:nvPr/>
        </p:nvSpPr>
        <p:spPr>
          <a:xfrm>
            <a:off x="609600" y="1154668"/>
            <a:ext cx="7162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u="sng" dirty="0"/>
              <a:t>Culture of Excellence Committee</a:t>
            </a:r>
          </a:p>
        </p:txBody>
      </p:sp>
      <p:pic>
        <p:nvPicPr>
          <p:cNvPr id="19" name="Picture 2" descr="E:\Signature without tag-png\UL_signature_fullcolo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245" y="152400"/>
            <a:ext cx="2845955" cy="607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9722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18339</TotalTime>
  <Words>307</Words>
  <Application>Microsoft Office PowerPoint</Application>
  <PresentationFormat>On-screen Show (4:3)</PresentationFormat>
  <Paragraphs>49</Paragraphs>
  <Slides>6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owner</dc:creator>
  <cp:lastModifiedBy>Defacto</cp:lastModifiedBy>
  <cp:revision>290</cp:revision>
  <cp:lastPrinted>2013-02-06T22:41:08Z</cp:lastPrinted>
  <dcterms:created xsi:type="dcterms:W3CDTF">2011-10-02T23:20:24Z</dcterms:created>
  <dcterms:modified xsi:type="dcterms:W3CDTF">2013-02-06T22:41:51Z</dcterms:modified>
</cp:coreProperties>
</file>