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3" r:id="rId2"/>
    <p:sldId id="315" r:id="rId3"/>
    <p:sldId id="318" r:id="rId4"/>
    <p:sldId id="325" r:id="rId5"/>
    <p:sldId id="319" r:id="rId6"/>
    <p:sldId id="328" r:id="rId7"/>
    <p:sldId id="320" r:id="rId8"/>
    <p:sldId id="322" r:id="rId9"/>
    <p:sldId id="327" r:id="rId10"/>
    <p:sldId id="324" r:id="rId11"/>
    <p:sldId id="32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626" y="120"/>
      </p:cViewPr>
      <p:guideLst>
        <p:guide orient="horz" pos="1440"/>
        <p:guide pos="3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C369B-56DC-4C59-B74E-8F88AF6A75A8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0330D-9157-41C2-B67A-FE61E8BFA5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2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379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0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4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5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7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22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9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7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68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807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67FE5-3601-4DEA-AD55-4F002F184AA5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4F94-37D0-4F5C-A2C2-A8BD03DA9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7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encrypted-tbn1.gstatic.com/images?q=tbn:ANd9GcRGXWpOI85p_CfXI0njup3UsYlnUaw9o3_WAEdlDSS0C6_fmDs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8979"/>
            <a:ext cx="762000" cy="463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33400" y="990600"/>
            <a:ext cx="4267200" cy="0"/>
          </a:xfrm>
          <a:prstGeom prst="line">
            <a:avLst/>
          </a:prstGeom>
          <a:ln w="19050">
            <a:solidFill>
              <a:srgbClr val="D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33400" y="6248400"/>
            <a:ext cx="792480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28800" y="3810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DA0000"/>
                </a:solidFill>
                <a:latin typeface="Arial" pitchFamily="34" charset="0"/>
                <a:cs typeface="Arial" pitchFamily="34" charset="0"/>
              </a:rPr>
              <a:t>Student Committee – Recommendations</a:t>
            </a:r>
            <a:endParaRPr lang="en-US" sz="2800" dirty="0">
              <a:solidFill>
                <a:srgbClr val="DA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1143000"/>
            <a:ext cx="8229600" cy="653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sz="1600" dirty="0"/>
              <a:t>The Student Committee </a:t>
            </a:r>
            <a:r>
              <a:rPr lang="en-US" sz="1600" dirty="0" smtClean="0"/>
              <a:t>has framed their </a:t>
            </a:r>
            <a:r>
              <a:rPr lang="en-US" sz="1600" dirty="0"/>
              <a:t>discussion and </a:t>
            </a:r>
            <a:r>
              <a:rPr lang="en-US" sz="1600" dirty="0" smtClean="0"/>
              <a:t>their </a:t>
            </a:r>
            <a:r>
              <a:rPr lang="en-US" sz="1600" dirty="0"/>
              <a:t>corresponding </a:t>
            </a:r>
            <a:r>
              <a:rPr lang="en-US" sz="1600" dirty="0" smtClean="0"/>
              <a:t>recommendations </a:t>
            </a:r>
            <a:r>
              <a:rPr lang="en-US" sz="1600" dirty="0"/>
              <a:t>around </a:t>
            </a:r>
            <a:r>
              <a:rPr lang="en-US" sz="1600" dirty="0" smtClean="0"/>
              <a:t>four thematic areas of importance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019800" y="6367046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UNIVERSITY OF LOUISVILLE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09600" y="1905000"/>
            <a:ext cx="3886200" cy="3703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Space</a:t>
            </a:r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609600" y="4735056"/>
            <a:ext cx="3886200" cy="370344"/>
          </a:xfrm>
          <a:prstGeom prst="round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Communication</a:t>
            </a:r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4953000" y="1905000"/>
            <a:ext cx="3628570" cy="3703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Student Engagement</a:t>
            </a:r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5029200" y="4049256"/>
            <a:ext cx="3628570" cy="37034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Student Success</a:t>
            </a: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533400" y="2275344"/>
            <a:ext cx="3962400" cy="2402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Develop a more vibrant Student Union.  </a:t>
            </a: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Create more or centralized collaboration/meeting space(s)dedicated to graduate students</a:t>
            </a: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Improve </a:t>
            </a:r>
            <a:r>
              <a:rPr lang="en-US" sz="1100" dirty="0"/>
              <a:t>housing standards for live in students to promote healthy living, enhanced </a:t>
            </a:r>
            <a:r>
              <a:rPr lang="en-US" sz="1100" dirty="0" smtClean="0"/>
              <a:t>lifestyle </a:t>
            </a:r>
            <a:r>
              <a:rPr lang="en-US" sz="1100" dirty="0"/>
              <a:t>and affordability</a:t>
            </a: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Have more public/open spaces in housing for shared multipurpose student activities</a:t>
            </a: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Better enforce living standards at off-campus housing </a:t>
            </a:r>
            <a:r>
              <a:rPr lang="en-US" sz="1100" dirty="0" smtClean="0"/>
              <a:t>affiliates.  </a:t>
            </a:r>
            <a:endParaRPr lang="en-US" sz="1100" dirty="0"/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Keep library open 24 hours, </a:t>
            </a:r>
            <a:r>
              <a:rPr lang="en-US" sz="1100" dirty="0" smtClean="0"/>
              <a:t>only have provisional space @ 11</a:t>
            </a:r>
            <a:endParaRPr lang="en-US" sz="1100" dirty="0"/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Campus security needs </a:t>
            </a:r>
            <a:r>
              <a:rPr lang="en-US" sz="1100" dirty="0" smtClean="0"/>
              <a:t>to be </a:t>
            </a:r>
            <a:r>
              <a:rPr lang="en-US" sz="1100" dirty="0"/>
              <a:t>improved </a:t>
            </a:r>
            <a:endParaRPr lang="en-US" sz="1100" dirty="0" smtClean="0"/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Negotiate </a:t>
            </a:r>
            <a:r>
              <a:rPr lang="en-US" sz="1100" dirty="0"/>
              <a:t>more favorable and more flexible food purchase and pricing options with </a:t>
            </a:r>
            <a:r>
              <a:rPr lang="en-US" sz="1100" dirty="0" smtClean="0"/>
              <a:t>Sodexo</a:t>
            </a: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Build more on-campus housing space</a:t>
            </a:r>
            <a:endParaRPr lang="en-US" sz="1100" dirty="0"/>
          </a:p>
        </p:txBody>
      </p:sp>
      <p:sp>
        <p:nvSpPr>
          <p:cNvPr id="4" name="Rectangle 3"/>
          <p:cNvSpPr/>
          <p:nvPr/>
        </p:nvSpPr>
        <p:spPr>
          <a:xfrm>
            <a:off x="533400" y="5096803"/>
            <a:ext cx="3962400" cy="1151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Create more effective communication methods to notify students of events and activities either at or supported by the University</a:t>
            </a: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Enhance the University’s online/mobile App functionality to be a key communication tool.  </a:t>
            </a:r>
          </a:p>
          <a:p>
            <a:pPr marL="171450" lvl="0" indent="-171450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Centralize online calendars.  </a:t>
            </a:r>
          </a:p>
        </p:txBody>
      </p:sp>
      <p:sp>
        <p:nvSpPr>
          <p:cNvPr id="6" name="Rectangle 5"/>
          <p:cNvSpPr/>
          <p:nvPr/>
        </p:nvSpPr>
        <p:spPr>
          <a:xfrm>
            <a:off x="4989286" y="2286000"/>
            <a:ext cx="3668484" cy="1699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Organize a student engagement task force to improve student engagement amongst all students, while emphasizing lowest engaged diverse student </a:t>
            </a:r>
            <a:r>
              <a:rPr lang="en-US" sz="1100" dirty="0" smtClean="0"/>
              <a:t>populations</a:t>
            </a:r>
          </a:p>
          <a:p>
            <a:pPr marL="171450" lvl="0" indent="-17145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Better </a:t>
            </a:r>
            <a:r>
              <a:rPr lang="en-US" sz="1100" dirty="0"/>
              <a:t>coordinate and organize multiple mentoring staff that indoctrinates new students.  </a:t>
            </a:r>
          </a:p>
          <a:p>
            <a:pPr marL="171450" lvl="0" indent="-17145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Provide </a:t>
            </a:r>
            <a:r>
              <a:rPr lang="en-US" sz="1100" dirty="0"/>
              <a:t>more and better opportunities for student involvement in research</a:t>
            </a:r>
          </a:p>
          <a:p>
            <a:pPr marL="171450" lvl="0" indent="-17145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Track all faculty and student engagement thereby encouraging faculty to engage with students more.  </a:t>
            </a:r>
          </a:p>
        </p:txBody>
      </p:sp>
      <p:sp>
        <p:nvSpPr>
          <p:cNvPr id="7" name="Rectangle 6"/>
          <p:cNvSpPr/>
          <p:nvPr/>
        </p:nvSpPr>
        <p:spPr>
          <a:xfrm>
            <a:off x="5029200" y="4420850"/>
            <a:ext cx="3429000" cy="1903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Develop a centralized and/or more effective academic advisory counselling capability.  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Centralize online degree transfer process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Improve disclosure and transparency regarding use and allocation of Student Fees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Professors need to meet deadlines for notifying students of required textbooks.  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Publish complete professor evaluation’s </a:t>
            </a:r>
            <a:r>
              <a:rPr lang="en-US" sz="1100" dirty="0" smtClean="0"/>
              <a:t>online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Enhance retention programs aimed at risk students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 smtClean="0"/>
              <a:t>Foster and advance international service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4126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548755"/>
              </p:ext>
            </p:extLst>
          </p:nvPr>
        </p:nvGraphicFramePr>
        <p:xfrm>
          <a:off x="308429" y="1356907"/>
          <a:ext cx="8458200" cy="498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2105"/>
                <a:gridCol w="1353866"/>
                <a:gridCol w="2209800"/>
                <a:gridCol w="1832429"/>
              </a:tblGrid>
              <a:tr h="492245">
                <a:tc gridSpan="4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Quick Win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98848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/>
                        <a:t> Publish complete professor evaluation’s online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Faculty senate approval.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 faculty approval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Institutional Review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Publish complete professor evaluation online.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Leverage existing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technologies that publish evaluations</a:t>
                      </a:r>
                    </a:p>
                    <a:p>
                      <a:pPr algn="l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Blackboard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6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Must Haves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36093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/>
                        <a:t>Enhance retention programs aimed at students at risk of not</a:t>
                      </a:r>
                      <a:r>
                        <a:rPr lang="en-US" sz="1100" baseline="0" dirty="0" smtClean="0"/>
                        <a:t> re-enrolling for academic, financial or personal reasons                                             </a:t>
                      </a:r>
                      <a:endParaRPr lang="en-US" sz="1100" b="1" dirty="0" smtClean="0"/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Persistence in graduation committee is working on this.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 are involved in some of the subcommittees</a:t>
                      </a:r>
                    </a:p>
                    <a:p>
                      <a:pPr algn="l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Evaluate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student disciplinary procedures (some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universities allow students to stay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till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their sophomores, others terminate right away)</a:t>
                      </a:r>
                    </a:p>
                    <a:p>
                      <a:pPr marL="228600" indent="-228600" algn="l"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Have standard student follow up and reach out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program for fall-out students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 algn="l"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Leverage existing Connect/Porter Scholarship, Cardinal Covenant, programs that support retention.</a:t>
                      </a:r>
                    </a:p>
                    <a:p>
                      <a:pPr marL="228600" indent="-228600" algn="l"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Reverse degree" award through JCTC</a:t>
                      </a:r>
                    </a:p>
                    <a:p>
                      <a:pPr marL="228600" indent="-228600" algn="l"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Persistence to Graduation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group should increase student involvement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8412"/>
              </p:ext>
            </p:extLst>
          </p:nvPr>
        </p:nvGraphicFramePr>
        <p:xfrm>
          <a:off x="283028" y="838200"/>
          <a:ext cx="8631195" cy="329863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993689"/>
                <a:gridCol w="1447683"/>
                <a:gridCol w="2133600"/>
                <a:gridCol w="2056223"/>
              </a:tblGrid>
              <a:tr h="3298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Recommendation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People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Facilities,</a:t>
                      </a:r>
                      <a:r>
                        <a:rPr lang="en-US" sz="1200" baseline="0" dirty="0" smtClean="0"/>
                        <a:t> Technology, Data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152400"/>
            <a:ext cx="1981200" cy="52274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Student Success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172200" y="9416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Quick Wins   </a:t>
            </a:r>
            <a:r>
              <a:rPr lang="en-US" sz="1200" b="1" dirty="0" smtClean="0"/>
              <a:t>QW          </a:t>
            </a:r>
          </a:p>
          <a:p>
            <a:r>
              <a:rPr lang="en-US" sz="1200" dirty="0" smtClean="0"/>
              <a:t>Must Haves    </a:t>
            </a:r>
            <a:r>
              <a:rPr lang="en-US" sz="1200" b="1" dirty="0" smtClean="0"/>
              <a:t>MH            </a:t>
            </a:r>
            <a:r>
              <a:rPr lang="en-US" sz="1200" dirty="0" smtClean="0"/>
              <a:t>Should </a:t>
            </a:r>
            <a:r>
              <a:rPr lang="en-US" sz="1200" dirty="0"/>
              <a:t>Have   </a:t>
            </a:r>
            <a:r>
              <a:rPr lang="en-US" sz="1200" b="1" dirty="0"/>
              <a:t>SH</a:t>
            </a:r>
            <a:r>
              <a:rPr lang="en-US" sz="1200" dirty="0"/>
              <a:t> </a:t>
            </a:r>
          </a:p>
          <a:p>
            <a:r>
              <a:rPr lang="en-US" sz="1200" dirty="0" smtClean="0"/>
              <a:t>Big Impact, Big Cost   </a:t>
            </a:r>
            <a:r>
              <a:rPr lang="en-US" sz="1200" b="1" dirty="0" smtClean="0"/>
              <a:t>BIBC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6193971" y="117880"/>
            <a:ext cx="2743200" cy="6496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75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063504"/>
              </p:ext>
            </p:extLst>
          </p:nvPr>
        </p:nvGraphicFramePr>
        <p:xfrm>
          <a:off x="308429" y="1356907"/>
          <a:ext cx="8458200" cy="3313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2105"/>
                <a:gridCol w="1430066"/>
                <a:gridCol w="1984829"/>
                <a:gridCol w="1981200"/>
              </a:tblGrid>
              <a:tr h="3516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Must Haves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590965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Improve and add services for international students                   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Students.</a:t>
                      </a:r>
                    </a:p>
                    <a:p>
                      <a:pPr algn="l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International Student Head.</a:t>
                      </a:r>
                    </a:p>
                    <a:p>
                      <a:pPr algn="l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 Affairs.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 mentoring program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international students unique needs and student experience (travel, communication, cultural, etc.)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 system that can help them become engaged. 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 Indoctrination, orientation, support.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Communicate,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Advertise more often of events, activities, etc. to international students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38148"/>
              </p:ext>
            </p:extLst>
          </p:nvPr>
        </p:nvGraphicFramePr>
        <p:xfrm>
          <a:off x="283028" y="838200"/>
          <a:ext cx="8631195" cy="329863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993689"/>
                <a:gridCol w="1523883"/>
                <a:gridCol w="1981200"/>
                <a:gridCol w="2132423"/>
              </a:tblGrid>
              <a:tr h="3298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Recommendation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People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Facilities,</a:t>
                      </a:r>
                      <a:r>
                        <a:rPr lang="en-US" sz="1200" baseline="0" dirty="0" smtClean="0"/>
                        <a:t> Technology, Data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152400"/>
            <a:ext cx="1981200" cy="52274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Student Success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172200" y="9416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Quick Wins   </a:t>
            </a:r>
            <a:r>
              <a:rPr lang="en-US" sz="1200" b="1" dirty="0" smtClean="0"/>
              <a:t>QW          </a:t>
            </a:r>
          </a:p>
          <a:p>
            <a:r>
              <a:rPr lang="en-US" sz="1200" dirty="0" smtClean="0"/>
              <a:t>Must Haves    </a:t>
            </a:r>
            <a:r>
              <a:rPr lang="en-US" sz="1200" b="1" dirty="0" smtClean="0"/>
              <a:t>MH            </a:t>
            </a:r>
            <a:r>
              <a:rPr lang="en-US" sz="1200" dirty="0" smtClean="0"/>
              <a:t>Should </a:t>
            </a:r>
            <a:r>
              <a:rPr lang="en-US" sz="1200" dirty="0"/>
              <a:t>Have   </a:t>
            </a:r>
            <a:r>
              <a:rPr lang="en-US" sz="1200" b="1" dirty="0"/>
              <a:t>SH</a:t>
            </a:r>
            <a:r>
              <a:rPr lang="en-US" sz="1200" dirty="0"/>
              <a:t> </a:t>
            </a:r>
          </a:p>
          <a:p>
            <a:r>
              <a:rPr lang="en-US" sz="1200" dirty="0" smtClean="0"/>
              <a:t>Big Impact, Big Cost   </a:t>
            </a:r>
            <a:r>
              <a:rPr lang="en-US" sz="1200" b="1" dirty="0" smtClean="0"/>
              <a:t>BIBC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6193971" y="117880"/>
            <a:ext cx="2743200" cy="6496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2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190021"/>
              </p:ext>
            </p:extLst>
          </p:nvPr>
        </p:nvGraphicFramePr>
        <p:xfrm>
          <a:off x="380725" y="1295400"/>
          <a:ext cx="8486963" cy="5385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7909"/>
                <a:gridCol w="878566"/>
                <a:gridCol w="2390688"/>
                <a:gridCol w="2209800"/>
              </a:tblGrid>
              <a:tr h="304800">
                <a:tc gridSpan="4"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Quick</a:t>
                      </a:r>
                      <a:r>
                        <a:rPr 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Wins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219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Create more or centralized  meeting space(s)dedicated to graduate students                                                  </a:t>
                      </a:r>
                      <a:endParaRPr lang="en-US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Students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Business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-Affairs</a:t>
                      </a:r>
                    </a:p>
                    <a:p>
                      <a:pPr algn="l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Student-Affairs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dirty="0" smtClean="0"/>
                        <a:t>1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Find Central location (SAC, Davidson, Steckler) </a:t>
                      </a:r>
                    </a:p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Consult Students on Design</a:t>
                      </a:r>
                    </a:p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(Colorful, Open, Airy</a:t>
                      </a:r>
                      <a:r>
                        <a:rPr lang="en-US" sz="1200" baseline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Couch, Tables, Chairs,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Paint,</a:t>
                      </a:r>
                      <a:r>
                        <a:rPr lang="en-US" sz="1200" baseline="0" dirty="0" smtClean="0"/>
                        <a:t> Carpeting, Coffee Machine, Computer, Printer, TV,  </a:t>
                      </a:r>
                    </a:p>
                    <a:p>
                      <a:r>
                        <a:rPr lang="en-US" sz="1200" baseline="0" dirty="0" smtClean="0"/>
                        <a:t>Meeting Rooms, Size: Large Classroom</a:t>
                      </a:r>
                      <a:endParaRPr lang="en-US" sz="1200" dirty="0"/>
                    </a:p>
                  </a:txBody>
                  <a:tcPr/>
                </a:tc>
              </a:tr>
              <a:tr h="668870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Set</a:t>
                      </a:r>
                      <a:r>
                        <a:rPr lang="en-US" sz="1100" baseline="0" dirty="0" smtClean="0"/>
                        <a:t> and </a:t>
                      </a:r>
                      <a:r>
                        <a:rPr lang="en-US" sz="1100" dirty="0" smtClean="0"/>
                        <a:t>enforce service</a:t>
                      </a:r>
                      <a:r>
                        <a:rPr lang="en-US" sz="1100" baseline="0" dirty="0" smtClean="0"/>
                        <a:t> levels and conditions</a:t>
                      </a:r>
                      <a:r>
                        <a:rPr lang="en-US" sz="1100" dirty="0" smtClean="0"/>
                        <a:t> at off-campus housing affiliates.  Pertains to ensuring</a:t>
                      </a:r>
                      <a:r>
                        <a:rPr lang="en-US" sz="1100" baseline="0" dirty="0" smtClean="0"/>
                        <a:t> a customer/student friendly environment.  Plus, increase the level of communication and service to students as well as ongoing maintenance</a:t>
                      </a:r>
                      <a:r>
                        <a:rPr lang="en-US" sz="1100" dirty="0" smtClean="0"/>
                        <a:t>           </a:t>
                      </a:r>
                      <a:endParaRPr lang="en-US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Housing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Students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Affiliates-Property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Managers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Housing create awareness with stakeholders</a:t>
                      </a:r>
                    </a:p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Identify and set  standards</a:t>
                      </a:r>
                    </a:p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 procedures, e.g., grievances, response times, etc.</a:t>
                      </a:r>
                    </a:p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Continued commitment by affiliates and enforcement by housing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Could</a:t>
                      </a:r>
                      <a:r>
                        <a:rPr lang="en-US" sz="1200" baseline="0" dirty="0" smtClean="0"/>
                        <a:t> utilize student surveys, soliciting feedback relevant to standards set, (cleanliness, responsiveness, etc.) as encouragement and incentive for high levels of performance</a:t>
                      </a:r>
                      <a:endParaRPr lang="en-US" sz="1200" dirty="0"/>
                    </a:p>
                  </a:txBody>
                  <a:tcPr/>
                </a:tc>
              </a:tr>
              <a:tr h="302724">
                <a:tc gridSpan="4"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Must Haves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219"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 a more vibrant Student Union.                  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Students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Student- Affairs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Business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-Affairs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Phase</a:t>
                      </a:r>
                      <a:r>
                        <a:rPr lang="en-US" sz="1200" baseline="0" dirty="0" smtClean="0"/>
                        <a:t> 1) Improve current space</a:t>
                      </a:r>
                    </a:p>
                    <a:p>
                      <a:r>
                        <a:rPr lang="en-US" sz="1200" baseline="0" dirty="0" smtClean="0"/>
                        <a:t>Phase 2) Renovate bottom half on western side of building </a:t>
                      </a:r>
                    </a:p>
                    <a:p>
                      <a:r>
                        <a:rPr lang="en-US" sz="1200" baseline="0" dirty="0" smtClean="0"/>
                        <a:t>Phase 3) Repurpose office space &amp; storage space  for student use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making it more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Improvements</a:t>
                      </a:r>
                      <a:r>
                        <a:rPr lang="en-US" sz="1200" baseline="0" dirty="0" smtClean="0"/>
                        <a:t> – Space Planning, Interior Decorating, Paint,  Carpeting, Furniture, Carpentry, Artwork, etc.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Renovation – Construction</a:t>
                      </a:r>
                      <a:endParaRPr lang="en-US" sz="1200" dirty="0"/>
                    </a:p>
                  </a:txBody>
                  <a:tcPr/>
                </a:tc>
              </a:tr>
              <a:tr h="855784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Improve on-campus</a:t>
                      </a:r>
                      <a:r>
                        <a:rPr lang="en-US" sz="1100" baseline="0" dirty="0" smtClean="0"/>
                        <a:t> housing conditions</a:t>
                      </a:r>
                      <a:r>
                        <a:rPr lang="en-US" sz="1100" dirty="0" smtClean="0"/>
                        <a:t> to promote healthy living, enhanced lifestyle and affordability</a:t>
                      </a:r>
                    </a:p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/>
                        <a:t>                                                                 </a:t>
                      </a:r>
                      <a:endParaRPr lang="en-US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Housing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Housing Committee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Students</a:t>
                      </a:r>
                    </a:p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en-US" sz="1200" baseline="0" dirty="0" smtClean="0"/>
                        <a:t>Assess current conditions for improvement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en-US" sz="1200" baseline="0" dirty="0" smtClean="0"/>
                        <a:t>Develop plan &amp; investment required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en-US" sz="1200" baseline="0" dirty="0" smtClean="0"/>
                        <a:t>Ensure ongoing maintenance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Capital improvements to existing facilities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200081"/>
              </p:ext>
            </p:extLst>
          </p:nvPr>
        </p:nvGraphicFramePr>
        <p:xfrm>
          <a:off x="283028" y="838200"/>
          <a:ext cx="8556173" cy="32986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97357"/>
                <a:gridCol w="1039215"/>
                <a:gridCol w="2266829"/>
                <a:gridCol w="2152772"/>
              </a:tblGrid>
              <a:tr h="3298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People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Facilities, Technology, Data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04800" y="228256"/>
            <a:ext cx="2362200" cy="3703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Space</a:t>
            </a:r>
            <a:endParaRPr lang="en-US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143170" y="88605"/>
            <a:ext cx="2848429" cy="649645"/>
            <a:chOff x="6143170" y="88605"/>
            <a:chExt cx="2848429" cy="649645"/>
          </a:xfrm>
        </p:grpSpPr>
        <p:sp>
          <p:nvSpPr>
            <p:cNvPr id="6" name="TextBox 5"/>
            <p:cNvSpPr txBox="1"/>
            <p:nvPr/>
          </p:nvSpPr>
          <p:spPr>
            <a:xfrm>
              <a:off x="6143170" y="88605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Quick Wins   </a:t>
              </a:r>
              <a:r>
                <a:rPr lang="en-US" sz="1200" b="1" dirty="0" smtClean="0"/>
                <a:t>QW</a:t>
              </a:r>
              <a:endParaRPr lang="en-US" sz="1200" dirty="0" smtClean="0"/>
            </a:p>
            <a:p>
              <a:r>
                <a:rPr lang="en-US" sz="1200" dirty="0" smtClean="0"/>
                <a:t>Must Haves    </a:t>
              </a:r>
              <a:r>
                <a:rPr lang="en-US" sz="1200" b="1" dirty="0" smtClean="0"/>
                <a:t>MH</a:t>
              </a:r>
              <a:r>
                <a:rPr lang="en-US" sz="1200" dirty="0"/>
                <a:t> </a:t>
              </a:r>
              <a:r>
                <a:rPr lang="en-US" sz="1200" dirty="0" smtClean="0"/>
                <a:t>          Should </a:t>
              </a:r>
              <a:r>
                <a:rPr lang="en-US" sz="1200" dirty="0"/>
                <a:t>Have   </a:t>
              </a:r>
              <a:r>
                <a:rPr lang="en-US" sz="1200" b="1" dirty="0"/>
                <a:t>SH</a:t>
              </a:r>
              <a:r>
                <a:rPr lang="en-US" sz="1200" dirty="0"/>
                <a:t> </a:t>
              </a:r>
              <a:endParaRPr lang="en-US" sz="1200" b="1" dirty="0" smtClean="0"/>
            </a:p>
            <a:p>
              <a:r>
                <a:rPr lang="en-US" sz="1200" dirty="0" smtClean="0"/>
                <a:t>Big Impact, Big Cost   </a:t>
              </a:r>
              <a:r>
                <a:rPr lang="en-US" sz="1200" b="1" dirty="0" smtClean="0"/>
                <a:t>BIBC</a:t>
              </a:r>
              <a:endParaRPr lang="en-US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54056" y="88605"/>
              <a:ext cx="2837543" cy="6496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8319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72712"/>
              </p:ext>
            </p:extLst>
          </p:nvPr>
        </p:nvGraphicFramePr>
        <p:xfrm>
          <a:off x="304800" y="1295400"/>
          <a:ext cx="8645160" cy="4887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2105"/>
                <a:gridCol w="861695"/>
                <a:gridCol w="2587760"/>
                <a:gridCol w="2133600"/>
              </a:tblGrid>
              <a:tr h="304800">
                <a:tc gridSpan="4"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Must Have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70012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Campus security needs to be improved</a:t>
                      </a:r>
                      <a:endParaRPr lang="en-US" sz="11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Security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Local-Police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Coordinate with Local Police</a:t>
                      </a:r>
                    </a:p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Instruct Security  to be more visible  with active patrolling</a:t>
                      </a:r>
                    </a:p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Identify risk zones, e.g., parking, etc</a:t>
                      </a:r>
                    </a:p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Promote escort services</a:t>
                      </a:r>
                    </a:p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Awareness campaign for student involvement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More</a:t>
                      </a:r>
                      <a:r>
                        <a:rPr lang="en-US" sz="1200" baseline="0" dirty="0" smtClean="0"/>
                        <a:t> Cameras: Inside &amp; Outside</a:t>
                      </a:r>
                    </a:p>
                    <a:p>
                      <a:r>
                        <a:rPr lang="en-US" sz="1200" baseline="0" dirty="0" smtClean="0"/>
                        <a:t>Bicycle s</a:t>
                      </a:r>
                      <a:endParaRPr 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32">
                <a:tc gridSpan="4">
                  <a:txBody>
                    <a:bodyPr/>
                    <a:lstStyle/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Have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Keep library open 24 hours, provisional space left open after 11 pm is insufficient                             </a:t>
                      </a:r>
                      <a:endParaRPr lang="en-US" sz="1100" b="1" dirty="0" smtClean="0"/>
                    </a:p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1" dirty="0" smtClean="0"/>
                    </a:p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1" dirty="0" smtClean="0"/>
                    </a:p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Library- Staff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Student-Affairs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en-US" sz="1200" baseline="0" dirty="0" smtClean="0"/>
                        <a:t>Determine funding available to keep library open 24 hours  or later than currently permitted (all the time or at peak times)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en-US" sz="1200" baseline="0" dirty="0" smtClean="0"/>
                        <a:t>Consider alternate options of staying open later (but not 24 hrs) or expanding available  space for late hours (a floor, 2 floors, etc.)</a:t>
                      </a:r>
                      <a:endParaRPr 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More</a:t>
                      </a:r>
                      <a:r>
                        <a:rPr lang="en-US" sz="1200" baseline="0" dirty="0" smtClean="0"/>
                        <a:t> tables, desks, chairs</a:t>
                      </a:r>
                      <a:endParaRPr 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9532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Negotiate more favorable and more flexible food purchase and pricing options with Sodexo                     </a:t>
                      </a:r>
                      <a:r>
                        <a:rPr lang="en-US" sz="1100" b="1" baseline="0" dirty="0" smtClean="0"/>
                        <a:t>   </a:t>
                      </a:r>
                    </a:p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1" baseline="0" dirty="0" smtClean="0"/>
                    </a:p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1" baseline="0" dirty="0" smtClean="0"/>
                    </a:p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1" baseline="0" dirty="0" smtClean="0"/>
                    </a:p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Students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Business-Affairs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Contact-Liaison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Sodexco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en-US" sz="1200" baseline="0" dirty="0" smtClean="0"/>
                        <a:t>Perform economic analysis of: trading volume discounts vs greater flexibility,  choice and non-expiring food benefits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en-US" sz="1200" baseline="0" dirty="0" smtClean="0"/>
                        <a:t>Negotiate with Sodexco  </a:t>
                      </a:r>
                      <a:endParaRPr lang="en-US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44029"/>
              </p:ext>
            </p:extLst>
          </p:nvPr>
        </p:nvGraphicFramePr>
        <p:xfrm>
          <a:off x="283028" y="838200"/>
          <a:ext cx="8632372" cy="32986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7491"/>
                <a:gridCol w="1012881"/>
                <a:gridCol w="2362200"/>
                <a:gridCol w="2209800"/>
              </a:tblGrid>
              <a:tr h="3298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People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Facilities,</a:t>
                      </a:r>
                      <a:r>
                        <a:rPr lang="en-US" sz="1200" baseline="0" dirty="0" smtClean="0"/>
                        <a:t> Technology, Data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04800" y="228256"/>
            <a:ext cx="2362200" cy="3703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Space</a:t>
            </a:r>
            <a:endParaRPr lang="en-US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143170" y="88605"/>
            <a:ext cx="2848429" cy="649645"/>
            <a:chOff x="6143170" y="88605"/>
            <a:chExt cx="2848429" cy="649645"/>
          </a:xfrm>
        </p:grpSpPr>
        <p:sp>
          <p:nvSpPr>
            <p:cNvPr id="6" name="TextBox 5"/>
            <p:cNvSpPr txBox="1"/>
            <p:nvPr/>
          </p:nvSpPr>
          <p:spPr>
            <a:xfrm>
              <a:off x="6143170" y="88605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Quick Wins   </a:t>
              </a:r>
              <a:r>
                <a:rPr lang="en-US" sz="1200" b="1" dirty="0" smtClean="0"/>
                <a:t>QW</a:t>
              </a:r>
              <a:endParaRPr lang="en-US" sz="1200" dirty="0" smtClean="0"/>
            </a:p>
            <a:p>
              <a:r>
                <a:rPr lang="en-US" sz="1200" dirty="0" smtClean="0"/>
                <a:t>Must Haves    </a:t>
              </a:r>
              <a:r>
                <a:rPr lang="en-US" sz="1200" b="1" dirty="0" smtClean="0"/>
                <a:t>MH</a:t>
              </a:r>
              <a:r>
                <a:rPr lang="en-US" sz="1200" dirty="0"/>
                <a:t> </a:t>
              </a:r>
              <a:r>
                <a:rPr lang="en-US" sz="1200" dirty="0" smtClean="0"/>
                <a:t>          Should </a:t>
              </a:r>
              <a:r>
                <a:rPr lang="en-US" sz="1200" dirty="0"/>
                <a:t>Have   </a:t>
              </a:r>
              <a:r>
                <a:rPr lang="en-US" sz="1200" b="1" dirty="0"/>
                <a:t>SH</a:t>
              </a:r>
              <a:r>
                <a:rPr lang="en-US" sz="1200" dirty="0"/>
                <a:t> </a:t>
              </a:r>
              <a:endParaRPr lang="en-US" sz="1200" b="1" dirty="0" smtClean="0"/>
            </a:p>
            <a:p>
              <a:r>
                <a:rPr lang="en-US" sz="1200" dirty="0" smtClean="0"/>
                <a:t>Big Impact, Big Cost   </a:t>
              </a:r>
              <a:r>
                <a:rPr lang="en-US" sz="1200" b="1" dirty="0" smtClean="0"/>
                <a:t>BIBC</a:t>
              </a:r>
              <a:endParaRPr lang="en-US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54056" y="88605"/>
              <a:ext cx="2837543" cy="6496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7289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564540"/>
              </p:ext>
            </p:extLst>
          </p:nvPr>
        </p:nvGraphicFramePr>
        <p:xfrm>
          <a:off x="304800" y="1295400"/>
          <a:ext cx="8645160" cy="262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2105"/>
                <a:gridCol w="1052695"/>
                <a:gridCol w="2396760"/>
                <a:gridCol w="2133600"/>
              </a:tblGrid>
              <a:tr h="140462">
                <a:tc gridSpan="4"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 Have</a:t>
                      </a: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4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dirty="0" smtClean="0"/>
                        <a:t>Have more public/open spaces in housing for shared multipurpose student activities</a:t>
                      </a:r>
                      <a:endParaRPr lang="en-US" sz="11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Housing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Housing-Committee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Find available space in each housing facility</a:t>
                      </a:r>
                    </a:p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Repurpose the space for public space</a:t>
                      </a:r>
                    </a:p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Refurbish it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Couch, Tables, Chairs, Paint, Rugs, TV,  etc.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046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Big Impact Big Cost</a:t>
                      </a:r>
                    </a:p>
                    <a:p>
                      <a:pPr marL="0" lvl="0" indent="0" algn="l" defTabSz="914400" rtl="0" eaLnBrk="1" latinLnBrk="0" hangingPunct="1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endParaRPr lang="en-US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532"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Build</a:t>
                      </a:r>
                      <a:r>
                        <a:rPr lang="en-US" sz="11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more on-campus housing  B</a:t>
                      </a:r>
                      <a:r>
                        <a:rPr lang="en-US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IBC</a:t>
                      </a:r>
                    </a:p>
                    <a:p>
                      <a:pPr marL="0" lvl="0" indent="0" algn="l" defTabSz="914400" rtl="0" eaLnBrk="1" latinLnBrk="0" hangingPunct="1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President- Office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Development</a:t>
                      </a:r>
                    </a:p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Finance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Evaluate options and identify innovative financing options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AutoNum type="arabicParenR"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947242"/>
              </p:ext>
            </p:extLst>
          </p:nvPr>
        </p:nvGraphicFramePr>
        <p:xfrm>
          <a:off x="283028" y="838200"/>
          <a:ext cx="8632372" cy="32986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7491"/>
                <a:gridCol w="1165281"/>
                <a:gridCol w="2286000"/>
                <a:gridCol w="2133600"/>
              </a:tblGrid>
              <a:tr h="3298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People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Facilities,</a:t>
                      </a:r>
                      <a:r>
                        <a:rPr lang="en-US" sz="1200" baseline="0" dirty="0" smtClean="0"/>
                        <a:t> Technology, Data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04800" y="228256"/>
            <a:ext cx="2362200" cy="3703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Space</a:t>
            </a:r>
            <a:endParaRPr lang="en-US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143170" y="88605"/>
            <a:ext cx="2848429" cy="649645"/>
            <a:chOff x="6143170" y="88605"/>
            <a:chExt cx="2848429" cy="649645"/>
          </a:xfrm>
        </p:grpSpPr>
        <p:sp>
          <p:nvSpPr>
            <p:cNvPr id="6" name="TextBox 5"/>
            <p:cNvSpPr txBox="1"/>
            <p:nvPr/>
          </p:nvSpPr>
          <p:spPr>
            <a:xfrm>
              <a:off x="6143170" y="88605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Quick Wins   </a:t>
              </a:r>
              <a:r>
                <a:rPr lang="en-US" sz="1200" b="1" dirty="0" smtClean="0"/>
                <a:t>QW</a:t>
              </a:r>
              <a:endParaRPr lang="en-US" sz="1200" dirty="0" smtClean="0"/>
            </a:p>
            <a:p>
              <a:r>
                <a:rPr lang="en-US" sz="1200" dirty="0" smtClean="0"/>
                <a:t>Must Haves    </a:t>
              </a:r>
              <a:r>
                <a:rPr lang="en-US" sz="1200" b="1" dirty="0" smtClean="0"/>
                <a:t>MH</a:t>
              </a:r>
              <a:r>
                <a:rPr lang="en-US" sz="1200" dirty="0"/>
                <a:t> </a:t>
              </a:r>
              <a:r>
                <a:rPr lang="en-US" sz="1200" dirty="0" smtClean="0"/>
                <a:t>          Should </a:t>
              </a:r>
              <a:r>
                <a:rPr lang="en-US" sz="1200" dirty="0"/>
                <a:t>Have   </a:t>
              </a:r>
              <a:r>
                <a:rPr lang="en-US" sz="1200" b="1" dirty="0"/>
                <a:t>SH</a:t>
              </a:r>
              <a:r>
                <a:rPr lang="en-US" sz="1200" dirty="0"/>
                <a:t> </a:t>
              </a:r>
              <a:endParaRPr lang="en-US" sz="1200" b="1" dirty="0" smtClean="0"/>
            </a:p>
            <a:p>
              <a:r>
                <a:rPr lang="en-US" sz="1200" dirty="0" smtClean="0"/>
                <a:t>Big Impact, Big Cost   </a:t>
              </a:r>
              <a:r>
                <a:rPr lang="en-US" sz="1200" b="1" dirty="0" smtClean="0"/>
                <a:t>BIBC</a:t>
              </a:r>
              <a:endParaRPr lang="en-US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54056" y="88605"/>
              <a:ext cx="2837543" cy="6496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58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186253"/>
              </p:ext>
            </p:extLst>
          </p:nvPr>
        </p:nvGraphicFramePr>
        <p:xfrm>
          <a:off x="304800" y="1295400"/>
          <a:ext cx="7862210" cy="482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034"/>
                <a:gridCol w="1844966"/>
                <a:gridCol w="1828800"/>
                <a:gridCol w="1842410"/>
              </a:tblGrid>
              <a:tr h="381000">
                <a:tc gridSpan="3">
                  <a:txBody>
                    <a:bodyPr/>
                    <a:lstStyle/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Quick Win   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79184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Enhance the University’s online/mobile App functionality to be a key communication tool</a:t>
                      </a:r>
                      <a:r>
                        <a:rPr lang="en-US" sz="1100" baseline="0" dirty="0" smtClean="0"/>
                        <a:t>              </a:t>
                      </a:r>
                    </a:p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1" baseline="0" dirty="0" smtClean="0"/>
                    </a:p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baseline="0" dirty="0" smtClean="0"/>
                    </a:p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baseline="0" dirty="0" smtClean="0"/>
                    </a:p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1" baseline="0" dirty="0" smtClean="0"/>
                    </a:p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 Affairs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OCM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Expand existing </a:t>
                      </a:r>
                      <a:r>
                        <a:rPr lang="en-US" sz="1100" dirty="0" err="1" smtClean="0"/>
                        <a:t>Uof</a:t>
                      </a:r>
                      <a:r>
                        <a:rPr lang="en-US" sz="1100" dirty="0" smtClean="0"/>
                        <a:t> L app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Enhance Maps; Events Calendar elements of App  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/>
                        <a:t>Better, more useful UofL App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</a:tr>
              <a:tr h="341896">
                <a:tc gridSpan="3">
                  <a:txBody>
                    <a:bodyPr/>
                    <a:lstStyle/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/>
                        <a:t>Must Have</a:t>
                      </a:r>
                      <a:endParaRPr 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endParaRPr lang="en-US" sz="1400" b="1" dirty="0"/>
                    </a:p>
                  </a:txBody>
                  <a:tcPr/>
                </a:tc>
              </a:tr>
              <a:tr h="679184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Create more effective communication methods to notify students of events and activities either at or supported by the University                                        </a:t>
                      </a:r>
                    </a:p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>
                        <a:lnSpc>
                          <a:spcPct val="105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ct val="105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Identify student interests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desires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Streamline communications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Improve communication n layout and functionality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Consider different methods other than email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Identify # of students who have UofL email on phone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Assess emails that actually go o emails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 systems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Social media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Apps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721256"/>
              </p:ext>
            </p:extLst>
          </p:nvPr>
        </p:nvGraphicFramePr>
        <p:xfrm>
          <a:off x="283028" y="838200"/>
          <a:ext cx="8479972" cy="329863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93689"/>
                <a:gridCol w="1447683"/>
                <a:gridCol w="1676400"/>
                <a:gridCol w="2362200"/>
              </a:tblGrid>
              <a:tr h="3298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People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Facilities,</a:t>
                      </a:r>
                      <a:r>
                        <a:rPr lang="en-US" sz="1200" baseline="0" dirty="0" smtClean="0"/>
                        <a:t> Technology, Data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152400"/>
            <a:ext cx="2133600" cy="522744"/>
          </a:xfrm>
          <a:prstGeom prst="round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Communication</a:t>
            </a:r>
            <a:endParaRPr lang="en-US" sz="1600" dirty="0"/>
          </a:p>
        </p:txBody>
      </p:sp>
      <p:grpSp>
        <p:nvGrpSpPr>
          <p:cNvPr id="4" name="Group 3"/>
          <p:cNvGrpSpPr/>
          <p:nvPr/>
        </p:nvGrpSpPr>
        <p:grpSpPr>
          <a:xfrm>
            <a:off x="6143170" y="88605"/>
            <a:ext cx="2848429" cy="649645"/>
            <a:chOff x="6143170" y="88605"/>
            <a:chExt cx="2848429" cy="649645"/>
          </a:xfrm>
        </p:grpSpPr>
        <p:sp>
          <p:nvSpPr>
            <p:cNvPr id="9" name="TextBox 8"/>
            <p:cNvSpPr txBox="1"/>
            <p:nvPr/>
          </p:nvSpPr>
          <p:spPr>
            <a:xfrm>
              <a:off x="6143170" y="88605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Quick Wins   </a:t>
              </a:r>
              <a:r>
                <a:rPr lang="en-US" sz="1200" b="1" dirty="0" smtClean="0"/>
                <a:t>QW</a:t>
              </a:r>
              <a:endParaRPr lang="en-US" sz="1200" dirty="0" smtClean="0"/>
            </a:p>
            <a:p>
              <a:r>
                <a:rPr lang="en-US" sz="1200" dirty="0" smtClean="0"/>
                <a:t>Must Haves    </a:t>
              </a:r>
              <a:r>
                <a:rPr lang="en-US" sz="1200" b="1" dirty="0" smtClean="0"/>
                <a:t>MH</a:t>
              </a:r>
              <a:r>
                <a:rPr lang="en-US" sz="1200" dirty="0"/>
                <a:t> </a:t>
              </a:r>
              <a:r>
                <a:rPr lang="en-US" sz="1200" dirty="0" smtClean="0"/>
                <a:t>          Should </a:t>
              </a:r>
              <a:r>
                <a:rPr lang="en-US" sz="1200" dirty="0"/>
                <a:t>Have   </a:t>
              </a:r>
              <a:r>
                <a:rPr lang="en-US" sz="1200" b="1" dirty="0"/>
                <a:t>SH</a:t>
              </a:r>
              <a:r>
                <a:rPr lang="en-US" sz="1200" dirty="0"/>
                <a:t> </a:t>
              </a:r>
              <a:endParaRPr lang="en-US" sz="1200" b="1" dirty="0" smtClean="0"/>
            </a:p>
            <a:p>
              <a:r>
                <a:rPr lang="en-US" sz="1200" dirty="0" smtClean="0"/>
                <a:t>Big Impact, Big Cost   </a:t>
              </a:r>
              <a:r>
                <a:rPr lang="en-US" sz="1200" b="1" dirty="0" smtClean="0"/>
                <a:t>BIBC</a:t>
              </a:r>
              <a:endParaRPr lang="en-US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54056" y="88605"/>
              <a:ext cx="2837543" cy="6496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4843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379066"/>
              </p:ext>
            </p:extLst>
          </p:nvPr>
        </p:nvGraphicFramePr>
        <p:xfrm>
          <a:off x="304800" y="1295400"/>
          <a:ext cx="8610600" cy="5492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2105"/>
                <a:gridCol w="1738495"/>
                <a:gridCol w="1752600"/>
                <a:gridCol w="2057400"/>
              </a:tblGrid>
              <a:tr h="304800">
                <a:tc gridSpan="4">
                  <a:txBody>
                    <a:bodyPr/>
                    <a:lstStyle/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Quick Wins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9184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6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Organize a student engagement task force to improve student engagement amongst all students, while emphasizing lowest engaged diverse student populations       </a:t>
                      </a:r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Students from diverse groups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6688" indent="-166688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Create a process for assessing the reasons for low student engagement</a:t>
                      </a:r>
                    </a:p>
                    <a:p>
                      <a:pPr marL="166688" indent="-166688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Reach out</a:t>
                      </a:r>
                      <a:r>
                        <a:rPr lang="en-US" sz="1100" baseline="0" dirty="0" smtClean="0"/>
                        <a:t> to diverse students</a:t>
                      </a:r>
                    </a:p>
                    <a:p>
                      <a:pPr marL="166688" indent="-166688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/>
                        <a:t>Consider non-financial incentives to stimulate student engagement</a:t>
                      </a:r>
                    </a:p>
                    <a:p>
                      <a:pPr marL="166688" indent="-166688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/>
                        <a:t>Identify ways to illustrate value for participation and engagement</a:t>
                      </a:r>
                    </a:p>
                    <a:p>
                      <a:pPr marL="166688" indent="-166688">
                        <a:buFont typeface="Arial" panose="020B0604020202020204" pitchFamily="34" charset="0"/>
                        <a:buChar char="•"/>
                      </a:pPr>
                      <a:r>
                        <a:rPr lang="en-US" sz="1100" baseline="0" dirty="0" smtClean="0"/>
                        <a:t>Consider developing some form of  student engagement record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NA</a:t>
                      </a:r>
                      <a:endParaRPr lang="en-US" sz="1100" dirty="0"/>
                    </a:p>
                  </a:txBody>
                  <a:tcPr/>
                </a:tc>
              </a:tr>
              <a:tr h="679184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6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Better coordinate and organize multiple mentoring staff members that orients new students          </a:t>
                      </a:r>
                    </a:p>
                    <a:p>
                      <a:pPr marL="171450" lvl="0" indent="-171450">
                        <a:lnSpc>
                          <a:spcPct val="106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1" dirty="0" smtClean="0"/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Students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Faculty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Administrators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Reassess current programs and approaches to mentoring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Less focus on the benefits to the mentor and more focus on the mentee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Consider assignment of mentor once major is declared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NA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346896"/>
              </p:ext>
            </p:extLst>
          </p:nvPr>
        </p:nvGraphicFramePr>
        <p:xfrm>
          <a:off x="283028" y="838200"/>
          <a:ext cx="8632372" cy="329863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047491"/>
                <a:gridCol w="1774881"/>
                <a:gridCol w="1752600"/>
                <a:gridCol w="2057400"/>
              </a:tblGrid>
              <a:tr h="3298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People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Facilities,</a:t>
                      </a:r>
                      <a:r>
                        <a:rPr lang="en-US" sz="1200" baseline="0" dirty="0" smtClean="0"/>
                        <a:t> Technology, Data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04800" y="152400"/>
            <a:ext cx="2286000" cy="59882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Student Engagement</a:t>
            </a:r>
            <a:endParaRPr lang="en-US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143170" y="88605"/>
            <a:ext cx="2848429" cy="649645"/>
            <a:chOff x="6143170" y="88605"/>
            <a:chExt cx="2848429" cy="649645"/>
          </a:xfrm>
        </p:grpSpPr>
        <p:sp>
          <p:nvSpPr>
            <p:cNvPr id="6" name="TextBox 5"/>
            <p:cNvSpPr txBox="1"/>
            <p:nvPr/>
          </p:nvSpPr>
          <p:spPr>
            <a:xfrm>
              <a:off x="6143170" y="88605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Quick Wins   </a:t>
              </a:r>
              <a:r>
                <a:rPr lang="en-US" sz="1200" b="1" dirty="0" smtClean="0"/>
                <a:t>QW</a:t>
              </a:r>
              <a:endParaRPr lang="en-US" sz="1200" dirty="0" smtClean="0"/>
            </a:p>
            <a:p>
              <a:r>
                <a:rPr lang="en-US" sz="1200" dirty="0" smtClean="0"/>
                <a:t>Must Haves    </a:t>
              </a:r>
              <a:r>
                <a:rPr lang="en-US" sz="1200" b="1" dirty="0" smtClean="0"/>
                <a:t>MH</a:t>
              </a:r>
              <a:r>
                <a:rPr lang="en-US" sz="1200" dirty="0"/>
                <a:t> </a:t>
              </a:r>
              <a:r>
                <a:rPr lang="en-US" sz="1200" dirty="0" smtClean="0"/>
                <a:t>          Should </a:t>
              </a:r>
              <a:r>
                <a:rPr lang="en-US" sz="1200" dirty="0"/>
                <a:t>Have   </a:t>
              </a:r>
              <a:r>
                <a:rPr lang="en-US" sz="1200" b="1" dirty="0"/>
                <a:t>SH</a:t>
              </a:r>
              <a:r>
                <a:rPr lang="en-US" sz="1200" dirty="0"/>
                <a:t> </a:t>
              </a:r>
              <a:endParaRPr lang="en-US" sz="1200" b="1" dirty="0" smtClean="0"/>
            </a:p>
            <a:p>
              <a:r>
                <a:rPr lang="en-US" sz="1200" dirty="0" smtClean="0"/>
                <a:t>Big Impact, Big Cost   </a:t>
              </a:r>
              <a:r>
                <a:rPr lang="en-US" sz="1200" b="1" dirty="0" smtClean="0"/>
                <a:t>BIBC</a:t>
              </a:r>
              <a:endParaRPr lang="en-US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154056" y="88605"/>
              <a:ext cx="2837543" cy="6496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2153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98172"/>
              </p:ext>
            </p:extLst>
          </p:nvPr>
        </p:nvGraphicFramePr>
        <p:xfrm>
          <a:off x="304800" y="1295400"/>
          <a:ext cx="8610600" cy="5192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2105"/>
                <a:gridCol w="1281295"/>
                <a:gridCol w="2209800"/>
                <a:gridCol w="2057400"/>
              </a:tblGrid>
              <a:tr h="304800">
                <a:tc gridSpan="4">
                  <a:txBody>
                    <a:bodyPr/>
                    <a:lstStyle/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Quick Wins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9184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6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Provide more and better opportunities for student involvement in research            </a:t>
                      </a:r>
                    </a:p>
                    <a:p>
                      <a:pPr marL="171450" lvl="0" indent="-171450">
                        <a:lnSpc>
                          <a:spcPct val="106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dirty="0" smtClean="0"/>
                    </a:p>
                    <a:p>
                      <a:pPr marL="171450" lvl="0" indent="-171450">
                        <a:lnSpc>
                          <a:spcPct val="106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dirty="0" smtClean="0"/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/>
                        <a:t>  </a:t>
                      </a:r>
                      <a:endParaRPr lang="en-US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Faculty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 Affairs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central place to advertise research opportunities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 mentoring capability for proper selection of research opportunities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(Tougher in biological and natural sciences, because there is a lot more money involved.)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 a central clearinghouse to identify all research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opportunities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algn="l" defTabSz="914400" rtl="0" eaLnBrk="1" latinLnBrk="0" hangingPunct="1"/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94716">
                <a:tc gridSpan="4"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Must Have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9184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6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Track faculty and student engagement thereby encouraging faculty to engage with students more</a:t>
                      </a:r>
                      <a:r>
                        <a:rPr lang="en-US" sz="1100" baseline="0" dirty="0" smtClean="0"/>
                        <a:t> </a:t>
                      </a:r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aseline="0" dirty="0" smtClean="0"/>
                        <a:t>                                                        </a:t>
                      </a:r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aseline="0" dirty="0" smtClean="0"/>
                    </a:p>
                    <a:p>
                      <a:pPr marL="0" lvl="0" indent="0">
                        <a:lnSpc>
                          <a:spcPct val="106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aseline="0" dirty="0" smtClean="0"/>
                        <a:t>      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Faculty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FESI and NESI,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Advising student organizations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Faculty Senate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Evaluate professor evaluation process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Determine student engagement connections and experience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 faculty evaluations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Facilitate meetings with faculty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endParaRPr lang="en-US" sz="12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endParaRPr lang="en-US" sz="12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for keeping track of student faculty engagement</a:t>
                      </a:r>
                    </a:p>
                    <a:p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782224"/>
              </p:ext>
            </p:extLst>
          </p:nvPr>
        </p:nvGraphicFramePr>
        <p:xfrm>
          <a:off x="283028" y="838200"/>
          <a:ext cx="8632372" cy="329863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047491"/>
                <a:gridCol w="1317681"/>
                <a:gridCol w="2209800"/>
                <a:gridCol w="2057400"/>
              </a:tblGrid>
              <a:tr h="3298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People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Facilities,</a:t>
                      </a:r>
                      <a:r>
                        <a:rPr lang="en-US" sz="1200" baseline="0" dirty="0" smtClean="0"/>
                        <a:t> Technology, Data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04800" y="152400"/>
            <a:ext cx="2286000" cy="59882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Student Engagement</a:t>
            </a:r>
            <a:endParaRPr lang="en-US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143170" y="88605"/>
            <a:ext cx="2848429" cy="649645"/>
            <a:chOff x="6143170" y="88605"/>
            <a:chExt cx="2848429" cy="649645"/>
          </a:xfrm>
        </p:grpSpPr>
        <p:sp>
          <p:nvSpPr>
            <p:cNvPr id="6" name="TextBox 5"/>
            <p:cNvSpPr txBox="1"/>
            <p:nvPr/>
          </p:nvSpPr>
          <p:spPr>
            <a:xfrm>
              <a:off x="6143170" y="88605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Quick Wins   </a:t>
              </a:r>
              <a:r>
                <a:rPr lang="en-US" sz="1200" b="1" dirty="0" smtClean="0"/>
                <a:t>QW</a:t>
              </a:r>
              <a:endParaRPr lang="en-US" sz="1200" dirty="0" smtClean="0"/>
            </a:p>
            <a:p>
              <a:r>
                <a:rPr lang="en-US" sz="1200" dirty="0" smtClean="0"/>
                <a:t>Must Haves    </a:t>
              </a:r>
              <a:r>
                <a:rPr lang="en-US" sz="1200" b="1" dirty="0" smtClean="0"/>
                <a:t>MH</a:t>
              </a:r>
              <a:r>
                <a:rPr lang="en-US" sz="1200" dirty="0"/>
                <a:t> </a:t>
              </a:r>
              <a:r>
                <a:rPr lang="en-US" sz="1200" dirty="0" smtClean="0"/>
                <a:t>          Should </a:t>
              </a:r>
              <a:r>
                <a:rPr lang="en-US" sz="1200" dirty="0"/>
                <a:t>Have   </a:t>
              </a:r>
              <a:r>
                <a:rPr lang="en-US" sz="1200" b="1" dirty="0"/>
                <a:t>SH</a:t>
              </a:r>
              <a:r>
                <a:rPr lang="en-US" sz="1200" dirty="0"/>
                <a:t> </a:t>
              </a:r>
              <a:endParaRPr lang="en-US" sz="1200" b="1" dirty="0" smtClean="0"/>
            </a:p>
            <a:p>
              <a:r>
                <a:rPr lang="en-US" sz="1200" dirty="0" smtClean="0"/>
                <a:t>Big Impact, Big Cost   </a:t>
              </a:r>
              <a:r>
                <a:rPr lang="en-US" sz="1200" b="1" dirty="0" smtClean="0"/>
                <a:t>BIBC</a:t>
              </a:r>
              <a:endParaRPr lang="en-US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154056" y="88605"/>
              <a:ext cx="2837543" cy="6496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9343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441454"/>
              </p:ext>
            </p:extLst>
          </p:nvPr>
        </p:nvGraphicFramePr>
        <p:xfrm>
          <a:off x="304800" y="1295400"/>
          <a:ext cx="861060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2105"/>
                <a:gridCol w="1738495"/>
                <a:gridCol w="1676400"/>
                <a:gridCol w="2133600"/>
              </a:tblGrid>
              <a:tr h="381000">
                <a:tc gridSpan="4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Quick Win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3397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Develop a centralized and/or more effective academic advisory counselling capability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              </a:t>
                      </a: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Dr. Billingsly has been looking at centralizing the unit and add a career component.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Mike Day will chair a committee will look at standards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metrics.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Student s need to be involved--to figure out what's important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Janet Spence, Gail Rhodes chaired Persistence to Graduation committee, (functioning for five years)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Assess the standards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 to set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universal (centralized)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standards, processes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 University, 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Train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all advisory personnel.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Check inter-university transfer process.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Define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etention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through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graduation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success factors for informed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advising. 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Identify existing technologies that can support the initiative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9184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Centralize degree transfer process and graduation</a:t>
                      </a:r>
                      <a:r>
                        <a:rPr lang="en-US" sz="1100" baseline="0" dirty="0" smtClean="0"/>
                        <a:t> requests that are performed online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aseline="0" dirty="0" smtClean="0"/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baseline="0" dirty="0" smtClean="0"/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baseline="0" dirty="0" smtClean="0"/>
                        <a:t>                           </a:t>
                      </a:r>
                      <a:endParaRPr lang="en-US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Technology</a:t>
                      </a:r>
                    </a:p>
                    <a:p>
                      <a:pPr algn="l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Schools (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each school has different process)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A&amp;S</a:t>
                      </a:r>
                    </a:p>
                    <a:p>
                      <a:pPr algn="l"/>
                      <a:endParaRPr lang="en-US" sz="11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 status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update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 to inform students of progress.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 set standards across schools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Standardize technology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251767"/>
              </p:ext>
            </p:extLst>
          </p:nvPr>
        </p:nvGraphicFramePr>
        <p:xfrm>
          <a:off x="283028" y="838200"/>
          <a:ext cx="8632372" cy="329863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047491"/>
                <a:gridCol w="1774881"/>
                <a:gridCol w="1600200"/>
                <a:gridCol w="2209800"/>
              </a:tblGrid>
              <a:tr h="3298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Recommendation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People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Facilities,</a:t>
                      </a:r>
                      <a:r>
                        <a:rPr lang="en-US" sz="1200" baseline="0" dirty="0" smtClean="0"/>
                        <a:t> Technology, Data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152400"/>
            <a:ext cx="1981200" cy="52274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Student Success</a:t>
            </a:r>
            <a:endParaRPr lang="en-US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143170" y="88605"/>
            <a:ext cx="2848429" cy="649645"/>
            <a:chOff x="6143170" y="88605"/>
            <a:chExt cx="2848429" cy="649645"/>
          </a:xfrm>
        </p:grpSpPr>
        <p:sp>
          <p:nvSpPr>
            <p:cNvPr id="7" name="TextBox 6"/>
            <p:cNvSpPr txBox="1"/>
            <p:nvPr/>
          </p:nvSpPr>
          <p:spPr>
            <a:xfrm>
              <a:off x="6143170" y="88605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Quick Wins   </a:t>
              </a:r>
              <a:r>
                <a:rPr lang="en-US" sz="1200" b="1" dirty="0" smtClean="0"/>
                <a:t>QW</a:t>
              </a:r>
              <a:endParaRPr lang="en-US" sz="1200" dirty="0" smtClean="0"/>
            </a:p>
            <a:p>
              <a:r>
                <a:rPr lang="en-US" sz="1200" dirty="0" smtClean="0"/>
                <a:t>Must Haves    </a:t>
              </a:r>
              <a:r>
                <a:rPr lang="en-US" sz="1200" b="1" dirty="0" smtClean="0"/>
                <a:t>MH</a:t>
              </a:r>
              <a:r>
                <a:rPr lang="en-US" sz="1200" dirty="0"/>
                <a:t> </a:t>
              </a:r>
              <a:r>
                <a:rPr lang="en-US" sz="1200" dirty="0" smtClean="0"/>
                <a:t>          Should </a:t>
              </a:r>
              <a:r>
                <a:rPr lang="en-US" sz="1200" dirty="0"/>
                <a:t>Have   </a:t>
              </a:r>
              <a:r>
                <a:rPr lang="en-US" sz="1200" b="1" dirty="0"/>
                <a:t>SH</a:t>
              </a:r>
              <a:r>
                <a:rPr lang="en-US" sz="1200" dirty="0"/>
                <a:t> </a:t>
              </a:r>
              <a:endParaRPr lang="en-US" sz="1200" b="1" dirty="0" smtClean="0"/>
            </a:p>
            <a:p>
              <a:r>
                <a:rPr lang="en-US" sz="1200" dirty="0" smtClean="0"/>
                <a:t>Big Impact, Big Cost   </a:t>
              </a:r>
              <a:r>
                <a:rPr lang="en-US" sz="1200" b="1" dirty="0" smtClean="0"/>
                <a:t>BIBC</a:t>
              </a:r>
              <a:endParaRPr lang="en-US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154056" y="88605"/>
              <a:ext cx="2837543" cy="6496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713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786373"/>
              </p:ext>
            </p:extLst>
          </p:nvPr>
        </p:nvGraphicFramePr>
        <p:xfrm>
          <a:off x="304800" y="1295400"/>
          <a:ext cx="8610600" cy="4151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057400"/>
                <a:gridCol w="2209800"/>
                <a:gridCol w="1600200"/>
              </a:tblGrid>
              <a:tr h="381000">
                <a:tc gridSpan="4"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Quick Win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79184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Improve disclosure and transparency regarding use and allocation of Student Fees         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dirty="0" smtClean="0"/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dirty="0" smtClean="0"/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/>
                        <a:t>                          </a:t>
                      </a:r>
                      <a:endParaRPr lang="en-US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Jackson was going to send info about where money goes. </a:t>
                      </a:r>
                    </a:p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Budget office has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information 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 is available.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SGA could identify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needs more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disclosure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Schools, Departments, etc. would have to give back information about how funds are spent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Have Omnibus which shows where all the money goes. 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Publish information from the budget office that is available.  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Promote were current information that is already available can be found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Bursars Website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9184"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/>
                        <a:t>Professors need to meet deadlines for notifying students of required textbooks       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dirty="0" smtClean="0"/>
                    </a:p>
                    <a:p>
                      <a:pPr marL="171450" lvl="0" indent="-17145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100" dirty="0" smtClean="0"/>
                    </a:p>
                    <a:p>
                      <a:pPr marL="0" lvl="0" indent="0">
                        <a:lnSpc>
                          <a:spcPct val="107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100" dirty="0" smtClean="0"/>
                        <a:t>                                 </a:t>
                      </a:r>
                      <a:endParaRPr lang="en-US" sz="11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Faculty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Bookstore to determine what books to buy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to buy back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Evaluate current standards to insure enough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lead time is available for Faculty to assess, bookstore to order and student to be prepared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Professors need to meet deadlines for notifying students of required textbooks</a:t>
                      </a:r>
                    </a:p>
                    <a:p>
                      <a:pPr marL="228600" lvl="0" indent="-228600" algn="l" defTabSz="914400" rtl="0" eaLnBrk="1" latinLnBrk="0" hangingPunct="1">
                        <a:lnSpc>
                          <a:spcPct val="107000"/>
                        </a:lnSpc>
                        <a:buFont typeface="+mj-lt"/>
                        <a:buAutoNum type="arabicParenR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Penalize delinquent professors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 everything electronic like Medical School</a:t>
                      </a:r>
                    </a:p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608246"/>
              </p:ext>
            </p:extLst>
          </p:nvPr>
        </p:nvGraphicFramePr>
        <p:xfrm>
          <a:off x="283028" y="838200"/>
          <a:ext cx="8632372" cy="329863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764972"/>
                <a:gridCol w="2057400"/>
                <a:gridCol w="1905000"/>
                <a:gridCol w="1905000"/>
              </a:tblGrid>
              <a:tr h="3298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Recommendation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People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</a:t>
                      </a:r>
                      <a:endParaRPr 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Facilities,</a:t>
                      </a:r>
                      <a:r>
                        <a:rPr lang="en-US" sz="1200" baseline="0" dirty="0" smtClean="0"/>
                        <a:t> Technology, Data</a:t>
                      </a:r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152400"/>
            <a:ext cx="1981200" cy="52274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The Importance of Student Success</a:t>
            </a:r>
            <a:endParaRPr lang="en-US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6143170" y="88605"/>
            <a:ext cx="2848429" cy="649645"/>
            <a:chOff x="6143170" y="88605"/>
            <a:chExt cx="2848429" cy="649645"/>
          </a:xfrm>
        </p:grpSpPr>
        <p:sp>
          <p:nvSpPr>
            <p:cNvPr id="7" name="TextBox 6"/>
            <p:cNvSpPr txBox="1"/>
            <p:nvPr/>
          </p:nvSpPr>
          <p:spPr>
            <a:xfrm>
              <a:off x="6143170" y="88605"/>
              <a:ext cx="2743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Quick Wins   </a:t>
              </a:r>
              <a:r>
                <a:rPr lang="en-US" sz="1200" b="1" dirty="0" smtClean="0"/>
                <a:t>QW</a:t>
              </a:r>
              <a:endParaRPr lang="en-US" sz="1200" dirty="0" smtClean="0"/>
            </a:p>
            <a:p>
              <a:r>
                <a:rPr lang="en-US" sz="1200" dirty="0" smtClean="0"/>
                <a:t>Must Haves    </a:t>
              </a:r>
              <a:r>
                <a:rPr lang="en-US" sz="1200" b="1" dirty="0" smtClean="0"/>
                <a:t>MH</a:t>
              </a:r>
              <a:r>
                <a:rPr lang="en-US" sz="1200" dirty="0"/>
                <a:t> </a:t>
              </a:r>
              <a:r>
                <a:rPr lang="en-US" sz="1200" dirty="0" smtClean="0"/>
                <a:t>          Should </a:t>
              </a:r>
              <a:r>
                <a:rPr lang="en-US" sz="1200" dirty="0"/>
                <a:t>Have   </a:t>
              </a:r>
              <a:r>
                <a:rPr lang="en-US" sz="1200" b="1" dirty="0"/>
                <a:t>SH</a:t>
              </a:r>
              <a:r>
                <a:rPr lang="en-US" sz="1200" dirty="0"/>
                <a:t> </a:t>
              </a:r>
              <a:endParaRPr lang="en-US" sz="1200" b="1" dirty="0" smtClean="0"/>
            </a:p>
            <a:p>
              <a:r>
                <a:rPr lang="en-US" sz="1200" dirty="0" smtClean="0"/>
                <a:t>Big Impact, Big Cost   </a:t>
              </a:r>
              <a:r>
                <a:rPr lang="en-US" sz="1200" b="1" dirty="0" smtClean="0"/>
                <a:t>BIBC</a:t>
              </a:r>
              <a:endParaRPr lang="en-US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154056" y="88605"/>
              <a:ext cx="2837543" cy="64964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7312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5481</TotalTime>
  <Words>1900</Words>
  <Application>Microsoft Office PowerPoint</Application>
  <PresentationFormat>On-screen Show (4:3)</PresentationFormat>
  <Paragraphs>366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Excelcor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</dc:creator>
  <cp:lastModifiedBy>Scott</cp:lastModifiedBy>
  <cp:revision>205</cp:revision>
  <dcterms:created xsi:type="dcterms:W3CDTF">2013-06-25T15:08:45Z</dcterms:created>
  <dcterms:modified xsi:type="dcterms:W3CDTF">2014-06-26T19:32:28Z</dcterms:modified>
</cp:coreProperties>
</file>