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07" r:id="rId2"/>
    <p:sldId id="384" r:id="rId3"/>
    <p:sldId id="383" r:id="rId4"/>
    <p:sldId id="380" r:id="rId5"/>
    <p:sldId id="372" r:id="rId6"/>
    <p:sldId id="363" r:id="rId7"/>
    <p:sldId id="374" r:id="rId8"/>
    <p:sldId id="375" r:id="rId9"/>
    <p:sldId id="376" r:id="rId10"/>
    <p:sldId id="377" r:id="rId11"/>
    <p:sldId id="354" r:id="rId12"/>
    <p:sldId id="365" r:id="rId13"/>
    <p:sldId id="379" r:id="rId14"/>
    <p:sldId id="381" r:id="rId15"/>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816">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howGuides="1">
      <p:cViewPr>
        <p:scale>
          <a:sx n="77" d="100"/>
          <a:sy n="77" d="100"/>
        </p:scale>
        <p:origin x="-1716" y="-42"/>
      </p:cViewPr>
      <p:guideLst>
        <p:guide orient="horz" pos="816"/>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780" y="-78"/>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65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6688" y="0"/>
            <a:ext cx="3041650" cy="465138"/>
          </a:xfrm>
          <a:prstGeom prst="rect">
            <a:avLst/>
          </a:prstGeom>
        </p:spPr>
        <p:txBody>
          <a:bodyPr vert="horz" lIns="91440" tIns="45720" rIns="91440" bIns="45720" rtlCol="0"/>
          <a:lstStyle>
            <a:lvl1pPr algn="r">
              <a:defRPr sz="1200"/>
            </a:lvl1pPr>
          </a:lstStyle>
          <a:p>
            <a:fld id="{B65C67FA-3E8B-43CE-B888-8C9CB519FFF1}" type="datetimeFigureOut">
              <a:rPr lang="en-US" smtClean="0"/>
              <a:t>7/1/2014</a:t>
            </a:fld>
            <a:endParaRPr lang="en-US"/>
          </a:p>
        </p:txBody>
      </p:sp>
      <p:sp>
        <p:nvSpPr>
          <p:cNvPr id="4" name="Footer Placeholder 3"/>
          <p:cNvSpPr>
            <a:spLocks noGrp="1"/>
          </p:cNvSpPr>
          <p:nvPr>
            <p:ph type="ftr" sz="quarter" idx="2"/>
          </p:nvPr>
        </p:nvSpPr>
        <p:spPr>
          <a:xfrm>
            <a:off x="0" y="8839200"/>
            <a:ext cx="304165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6688" y="8839200"/>
            <a:ext cx="3041650" cy="465138"/>
          </a:xfrm>
          <a:prstGeom prst="rect">
            <a:avLst/>
          </a:prstGeom>
        </p:spPr>
        <p:txBody>
          <a:bodyPr vert="horz" lIns="91440" tIns="45720" rIns="91440" bIns="45720" rtlCol="0" anchor="b"/>
          <a:lstStyle>
            <a:lvl1pPr algn="r">
              <a:defRPr sz="1200"/>
            </a:lvl1pPr>
          </a:lstStyle>
          <a:p>
            <a:fld id="{B7253610-DC3C-490C-8916-AD85F24A9259}" type="slidenum">
              <a:rPr lang="en-US" smtClean="0"/>
              <a:t>‹#›</a:t>
            </a:fld>
            <a:endParaRPr lang="en-US"/>
          </a:p>
        </p:txBody>
      </p:sp>
    </p:spTree>
    <p:extLst>
      <p:ext uri="{BB962C8B-B14F-4D97-AF65-F5344CB8AC3E}">
        <p14:creationId xmlns:p14="http://schemas.microsoft.com/office/powerpoint/2010/main" val="27788586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65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6688" y="0"/>
            <a:ext cx="3041650" cy="465138"/>
          </a:xfrm>
          <a:prstGeom prst="rect">
            <a:avLst/>
          </a:prstGeom>
        </p:spPr>
        <p:txBody>
          <a:bodyPr vert="horz" lIns="91440" tIns="45720" rIns="91440" bIns="45720" rtlCol="0"/>
          <a:lstStyle>
            <a:lvl1pPr algn="r">
              <a:defRPr sz="1200"/>
            </a:lvl1pPr>
          </a:lstStyle>
          <a:p>
            <a:fld id="{4E48E7DB-6C3B-443E-B4BC-722E718A2BDE}" type="datetimeFigureOut">
              <a:rPr lang="en-US" smtClean="0"/>
              <a:t>7/1/2014</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9600"/>
            <a:ext cx="5616575" cy="41878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9200"/>
            <a:ext cx="304165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6688" y="8839200"/>
            <a:ext cx="3041650" cy="465138"/>
          </a:xfrm>
          <a:prstGeom prst="rect">
            <a:avLst/>
          </a:prstGeom>
        </p:spPr>
        <p:txBody>
          <a:bodyPr vert="horz" lIns="91440" tIns="45720" rIns="91440" bIns="45720" rtlCol="0" anchor="b"/>
          <a:lstStyle>
            <a:lvl1pPr algn="r">
              <a:defRPr sz="1200"/>
            </a:lvl1pPr>
          </a:lstStyle>
          <a:p>
            <a:fld id="{0C35AB1B-2A1D-4C91-8CF9-E3C9E646393A}" type="slidenum">
              <a:rPr lang="en-US" smtClean="0"/>
              <a:t>‹#›</a:t>
            </a:fld>
            <a:endParaRPr lang="en-US"/>
          </a:p>
        </p:txBody>
      </p:sp>
    </p:spTree>
    <p:extLst>
      <p:ext uri="{BB962C8B-B14F-4D97-AF65-F5344CB8AC3E}">
        <p14:creationId xmlns:p14="http://schemas.microsoft.com/office/powerpoint/2010/main" val="1147393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867FE5-3601-4DEA-AD55-4F002F184AA5}" type="datetimeFigureOut">
              <a:rPr lang="en-US" smtClean="0"/>
              <a:t>7/1/2014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AC4F94-37D0-4F5C-A2C2-A8BD03DA9C56}" type="slidenum">
              <a:rPr lang="en-US" smtClean="0"/>
              <a:t>‹#›</a:t>
            </a:fld>
            <a:endParaRPr lang="en-US" dirty="0"/>
          </a:p>
        </p:txBody>
      </p:sp>
    </p:spTree>
    <p:extLst>
      <p:ext uri="{BB962C8B-B14F-4D97-AF65-F5344CB8AC3E}">
        <p14:creationId xmlns:p14="http://schemas.microsoft.com/office/powerpoint/2010/main" val="1876379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867FE5-3601-4DEA-AD55-4F002F184AA5}" type="datetimeFigureOut">
              <a:rPr lang="en-US" smtClean="0"/>
              <a:t>7/1/2014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AC4F94-37D0-4F5C-A2C2-A8BD03DA9C56}" type="slidenum">
              <a:rPr lang="en-US" smtClean="0"/>
              <a:t>‹#›</a:t>
            </a:fld>
            <a:endParaRPr lang="en-US" dirty="0"/>
          </a:p>
        </p:txBody>
      </p:sp>
    </p:spTree>
    <p:extLst>
      <p:ext uri="{BB962C8B-B14F-4D97-AF65-F5344CB8AC3E}">
        <p14:creationId xmlns:p14="http://schemas.microsoft.com/office/powerpoint/2010/main" val="216850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867FE5-3601-4DEA-AD55-4F002F184AA5}" type="datetimeFigureOut">
              <a:rPr lang="en-US" smtClean="0"/>
              <a:t>7/1/2014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AC4F94-37D0-4F5C-A2C2-A8BD03DA9C56}" type="slidenum">
              <a:rPr lang="en-US" smtClean="0"/>
              <a:t>‹#›</a:t>
            </a:fld>
            <a:endParaRPr lang="en-US" dirty="0"/>
          </a:p>
        </p:txBody>
      </p:sp>
    </p:spTree>
    <p:extLst>
      <p:ext uri="{BB962C8B-B14F-4D97-AF65-F5344CB8AC3E}">
        <p14:creationId xmlns:p14="http://schemas.microsoft.com/office/powerpoint/2010/main" val="345649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867FE5-3601-4DEA-AD55-4F002F184AA5}" type="datetimeFigureOut">
              <a:rPr lang="en-US" smtClean="0"/>
              <a:t>7/1/2014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AC4F94-37D0-4F5C-A2C2-A8BD03DA9C56}" type="slidenum">
              <a:rPr lang="en-US" smtClean="0"/>
              <a:t>‹#›</a:t>
            </a:fld>
            <a:endParaRPr lang="en-US" dirty="0"/>
          </a:p>
        </p:txBody>
      </p:sp>
    </p:spTree>
    <p:extLst>
      <p:ext uri="{BB962C8B-B14F-4D97-AF65-F5344CB8AC3E}">
        <p14:creationId xmlns:p14="http://schemas.microsoft.com/office/powerpoint/2010/main" val="404696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867FE5-3601-4DEA-AD55-4F002F184AA5}" type="datetimeFigureOut">
              <a:rPr lang="en-US" smtClean="0"/>
              <a:t>7/1/2014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AC4F94-37D0-4F5C-A2C2-A8BD03DA9C56}" type="slidenum">
              <a:rPr lang="en-US" smtClean="0"/>
              <a:t>‹#›</a:t>
            </a:fld>
            <a:endParaRPr lang="en-US" dirty="0"/>
          </a:p>
        </p:txBody>
      </p:sp>
    </p:spTree>
    <p:extLst>
      <p:ext uri="{BB962C8B-B14F-4D97-AF65-F5344CB8AC3E}">
        <p14:creationId xmlns:p14="http://schemas.microsoft.com/office/powerpoint/2010/main" val="3983752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867FE5-3601-4DEA-AD55-4F002F184AA5}" type="datetimeFigureOut">
              <a:rPr lang="en-US" smtClean="0"/>
              <a:t>7/1/2014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AC4F94-37D0-4F5C-A2C2-A8BD03DA9C56}" type="slidenum">
              <a:rPr lang="en-US" smtClean="0"/>
              <a:t>‹#›</a:t>
            </a:fld>
            <a:endParaRPr lang="en-US" dirty="0"/>
          </a:p>
        </p:txBody>
      </p:sp>
    </p:spTree>
    <p:extLst>
      <p:ext uri="{BB962C8B-B14F-4D97-AF65-F5344CB8AC3E}">
        <p14:creationId xmlns:p14="http://schemas.microsoft.com/office/powerpoint/2010/main" val="219872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867FE5-3601-4DEA-AD55-4F002F184AA5}" type="datetimeFigureOut">
              <a:rPr lang="en-US" smtClean="0"/>
              <a:t>7/1/2014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2AC4F94-37D0-4F5C-A2C2-A8BD03DA9C56}" type="slidenum">
              <a:rPr lang="en-US" smtClean="0"/>
              <a:t>‹#›</a:t>
            </a:fld>
            <a:endParaRPr lang="en-US" dirty="0"/>
          </a:p>
        </p:txBody>
      </p:sp>
    </p:spTree>
    <p:extLst>
      <p:ext uri="{BB962C8B-B14F-4D97-AF65-F5344CB8AC3E}">
        <p14:creationId xmlns:p14="http://schemas.microsoft.com/office/powerpoint/2010/main" val="3322227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867FE5-3601-4DEA-AD55-4F002F184AA5}" type="datetimeFigureOut">
              <a:rPr lang="en-US" smtClean="0"/>
              <a:t>7/1/2014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2AC4F94-37D0-4F5C-A2C2-A8BD03DA9C56}" type="slidenum">
              <a:rPr lang="en-US" smtClean="0"/>
              <a:t>‹#›</a:t>
            </a:fld>
            <a:endParaRPr lang="en-US" dirty="0"/>
          </a:p>
        </p:txBody>
      </p:sp>
    </p:spTree>
    <p:extLst>
      <p:ext uri="{BB962C8B-B14F-4D97-AF65-F5344CB8AC3E}">
        <p14:creationId xmlns:p14="http://schemas.microsoft.com/office/powerpoint/2010/main" val="3497595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867FE5-3601-4DEA-AD55-4F002F184AA5}" type="datetimeFigureOut">
              <a:rPr lang="en-US" smtClean="0"/>
              <a:t>7/1/2014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2AC4F94-37D0-4F5C-A2C2-A8BD03DA9C56}" type="slidenum">
              <a:rPr lang="en-US" smtClean="0"/>
              <a:t>‹#›</a:t>
            </a:fld>
            <a:endParaRPr lang="en-US" dirty="0"/>
          </a:p>
        </p:txBody>
      </p:sp>
    </p:spTree>
    <p:extLst>
      <p:ext uri="{BB962C8B-B14F-4D97-AF65-F5344CB8AC3E}">
        <p14:creationId xmlns:p14="http://schemas.microsoft.com/office/powerpoint/2010/main" val="3607479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867FE5-3601-4DEA-AD55-4F002F184AA5}" type="datetimeFigureOut">
              <a:rPr lang="en-US" smtClean="0"/>
              <a:t>7/1/2014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AC4F94-37D0-4F5C-A2C2-A8BD03DA9C56}" type="slidenum">
              <a:rPr lang="en-US" smtClean="0"/>
              <a:t>‹#›</a:t>
            </a:fld>
            <a:endParaRPr lang="en-US" dirty="0"/>
          </a:p>
        </p:txBody>
      </p:sp>
    </p:spTree>
    <p:extLst>
      <p:ext uri="{BB962C8B-B14F-4D97-AF65-F5344CB8AC3E}">
        <p14:creationId xmlns:p14="http://schemas.microsoft.com/office/powerpoint/2010/main" val="3269685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867FE5-3601-4DEA-AD55-4F002F184AA5}" type="datetimeFigureOut">
              <a:rPr lang="en-US" smtClean="0"/>
              <a:t>7/1/2014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AC4F94-37D0-4F5C-A2C2-A8BD03DA9C56}" type="slidenum">
              <a:rPr lang="en-US" smtClean="0"/>
              <a:t>‹#›</a:t>
            </a:fld>
            <a:endParaRPr lang="en-US" dirty="0"/>
          </a:p>
        </p:txBody>
      </p:sp>
    </p:spTree>
    <p:extLst>
      <p:ext uri="{BB962C8B-B14F-4D97-AF65-F5344CB8AC3E}">
        <p14:creationId xmlns:p14="http://schemas.microsoft.com/office/powerpoint/2010/main" val="1994807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867FE5-3601-4DEA-AD55-4F002F184AA5}" type="datetimeFigureOut">
              <a:rPr lang="en-US" smtClean="0"/>
              <a:t>7/1/2014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AC4F94-37D0-4F5C-A2C2-A8BD03DA9C56}" type="slidenum">
              <a:rPr lang="en-US" smtClean="0"/>
              <a:t>‹#›</a:t>
            </a:fld>
            <a:endParaRPr lang="en-US" dirty="0"/>
          </a:p>
        </p:txBody>
      </p:sp>
    </p:spTree>
    <p:extLst>
      <p:ext uri="{BB962C8B-B14F-4D97-AF65-F5344CB8AC3E}">
        <p14:creationId xmlns:p14="http://schemas.microsoft.com/office/powerpoint/2010/main" val="4257743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43689"/>
            <a:ext cx="5867400" cy="1"/>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3" name="TextBox 12"/>
          <p:cNvSpPr txBox="1"/>
          <p:nvPr/>
        </p:nvSpPr>
        <p:spPr>
          <a:xfrm>
            <a:off x="533400" y="1245106"/>
            <a:ext cx="8229600" cy="5397119"/>
          </a:xfrm>
          <a:prstGeom prst="rect">
            <a:avLst/>
          </a:prstGeom>
          <a:noFill/>
        </p:spPr>
        <p:txBody>
          <a:bodyPr wrap="square" rtlCol="0">
            <a:spAutoFit/>
          </a:bodyPr>
          <a:lstStyle/>
          <a:p>
            <a:pPr lvl="0">
              <a:lnSpc>
                <a:spcPct val="114000"/>
              </a:lnSpc>
              <a:spcBef>
                <a:spcPts val="600"/>
              </a:spcBef>
              <a:spcAft>
                <a:spcPts val="600"/>
              </a:spcAft>
            </a:pPr>
            <a:r>
              <a:rPr lang="en-US" sz="2400" b="1" dirty="0" smtClean="0"/>
              <a:t>The 21</a:t>
            </a:r>
            <a:r>
              <a:rPr lang="en-US" sz="2400" b="1" baseline="30000" dirty="0" smtClean="0"/>
              <a:t>st</a:t>
            </a:r>
            <a:r>
              <a:rPr lang="en-US" sz="2400" b="1" dirty="0" smtClean="0"/>
              <a:t> Century International Subcommittee has developed broad-based recommendations in three (3) primary areas:</a:t>
            </a:r>
          </a:p>
          <a:p>
            <a:pPr lvl="1">
              <a:spcBef>
                <a:spcPts val="600"/>
              </a:spcBef>
              <a:spcAft>
                <a:spcPts val="600"/>
              </a:spcAft>
            </a:pPr>
            <a:r>
              <a:rPr lang="en-US" sz="2400" dirty="0" smtClean="0"/>
              <a:t>1.  Develop a dedicated, centralized Global Education and 	Engagement Center* with a senior level administrative 	position;</a:t>
            </a:r>
          </a:p>
          <a:p>
            <a:pPr marL="914400" lvl="1" indent="-457200">
              <a:spcBef>
                <a:spcPts val="600"/>
              </a:spcBef>
              <a:spcAft>
                <a:spcPts val="600"/>
              </a:spcAft>
              <a:buAutoNum type="arabicPeriod" startAt="2"/>
            </a:pPr>
            <a:r>
              <a:rPr lang="en-US" sz="2400" dirty="0" smtClean="0"/>
              <a:t>Improve education abroad opportunities and services while continuing to increase numbers;</a:t>
            </a:r>
          </a:p>
          <a:p>
            <a:pPr marL="914400" lvl="1" indent="-457200">
              <a:spcBef>
                <a:spcPts val="600"/>
              </a:spcBef>
              <a:spcAft>
                <a:spcPts val="600"/>
              </a:spcAft>
              <a:buAutoNum type="arabicPeriod" startAt="2"/>
            </a:pPr>
            <a:r>
              <a:rPr lang="en-US" sz="2400" dirty="0" smtClean="0"/>
              <a:t>Increase the number of international students and  improve their UofL experience.</a:t>
            </a:r>
          </a:p>
          <a:p>
            <a:pPr lvl="1">
              <a:spcBef>
                <a:spcPts val="600"/>
              </a:spcBef>
              <a:spcAft>
                <a:spcPts val="600"/>
              </a:spcAft>
            </a:pPr>
            <a:r>
              <a:rPr lang="en-US" sz="1600" i="1" dirty="0" smtClean="0"/>
              <a:t>*Note</a:t>
            </a:r>
            <a:r>
              <a:rPr lang="en-US" sz="1600" i="1" dirty="0"/>
              <a:t>: The provisional name of the centralized unit is meant to convey a broad international scope that extends to include the enrichment of the campus by including a global perspective throughout university programming.</a:t>
            </a:r>
          </a:p>
          <a:p>
            <a:pPr marL="914400" lvl="1" indent="-457200">
              <a:spcBef>
                <a:spcPts val="600"/>
              </a:spcBef>
              <a:spcAft>
                <a:spcPts val="600"/>
              </a:spcAft>
              <a:buAutoNum type="arabicPeriod" startAt="3"/>
            </a:pPr>
            <a:endParaRPr lang="en-US" sz="2400" dirty="0" smtClean="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19672665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p:cNvCxnSpPr/>
          <p:nvPr/>
        </p:nvCxnSpPr>
        <p:spPr>
          <a:xfrm>
            <a:off x="609600" y="6484005"/>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3" name="TextBox 12"/>
          <p:cNvSpPr txBox="1"/>
          <p:nvPr/>
        </p:nvSpPr>
        <p:spPr>
          <a:xfrm>
            <a:off x="304800" y="1002861"/>
            <a:ext cx="8458200" cy="5478423"/>
          </a:xfrm>
          <a:prstGeom prst="rect">
            <a:avLst/>
          </a:prstGeom>
          <a:noFill/>
        </p:spPr>
        <p:txBody>
          <a:bodyPr wrap="square" rtlCol="0">
            <a:spAutoFit/>
          </a:bodyPr>
          <a:lstStyle/>
          <a:p>
            <a:pPr lvl="1">
              <a:spcBef>
                <a:spcPts val="600"/>
              </a:spcBef>
              <a:spcAft>
                <a:spcPts val="600"/>
              </a:spcAft>
            </a:pPr>
            <a:r>
              <a:rPr lang="en-US" b="1" dirty="0" smtClean="0"/>
              <a:t>3</a:t>
            </a:r>
            <a:r>
              <a:rPr lang="en-US" b="1" dirty="0"/>
              <a:t>. Increase the number of international students and improve their UofL </a:t>
            </a:r>
            <a:r>
              <a:rPr lang="en-US" b="1" dirty="0" smtClean="0"/>
              <a:t>	experience:</a:t>
            </a:r>
          </a:p>
          <a:p>
            <a:pPr marL="742950" lvl="1" indent="-285750">
              <a:spcBef>
                <a:spcPts val="600"/>
              </a:spcBef>
              <a:spcAft>
                <a:spcPts val="600"/>
              </a:spcAft>
              <a:buFont typeface="Arial" pitchFamily="34" charset="0"/>
              <a:buChar char="•"/>
            </a:pPr>
            <a:r>
              <a:rPr lang="en-US" sz="1600" dirty="0" smtClean="0"/>
              <a:t>Employ or contract an experienced international recruiter and/or </a:t>
            </a:r>
            <a:r>
              <a:rPr lang="en-US" sz="1600" dirty="0"/>
              <a:t>utilize outside recruiting agents to increase international student and scholar numbers;</a:t>
            </a:r>
          </a:p>
          <a:p>
            <a:pPr marL="742950" lvl="1" indent="-285750">
              <a:spcBef>
                <a:spcPts val="600"/>
              </a:spcBef>
              <a:spcAft>
                <a:spcPts val="600"/>
              </a:spcAft>
              <a:buFont typeface="Arial" pitchFamily="34" charset="0"/>
              <a:buChar char="•"/>
            </a:pPr>
            <a:r>
              <a:rPr lang="en-US" sz="1600" dirty="0"/>
              <a:t>Recruit students from diverse locations</a:t>
            </a:r>
            <a:r>
              <a:rPr lang="en-US" sz="1600" dirty="0" smtClean="0"/>
              <a:t>;</a:t>
            </a:r>
          </a:p>
          <a:p>
            <a:pPr marL="742950" lvl="1" indent="-285750">
              <a:spcBef>
                <a:spcPts val="600"/>
              </a:spcBef>
              <a:spcAft>
                <a:spcPts val="600"/>
              </a:spcAft>
              <a:buFont typeface="Arial" pitchFamily="34" charset="0"/>
              <a:buChar char="•"/>
            </a:pPr>
            <a:r>
              <a:rPr lang="en-US" sz="1600" dirty="0" smtClean="0"/>
              <a:t>Provide informational admission materials digitally;</a:t>
            </a:r>
          </a:p>
          <a:p>
            <a:pPr marL="742950" lvl="1" indent="-285750">
              <a:spcBef>
                <a:spcPts val="600"/>
              </a:spcBef>
              <a:spcAft>
                <a:spcPts val="600"/>
              </a:spcAft>
              <a:buFont typeface="Arial" pitchFamily="34" charset="0"/>
              <a:buChar char="•"/>
            </a:pPr>
            <a:r>
              <a:rPr lang="en-US" sz="1600" dirty="0"/>
              <a:t>Provide scholarship funding for international students</a:t>
            </a:r>
            <a:r>
              <a:rPr lang="en-US" sz="1600" dirty="0" smtClean="0"/>
              <a:t>;</a:t>
            </a:r>
            <a:endParaRPr lang="en-US" sz="1600" dirty="0"/>
          </a:p>
          <a:p>
            <a:pPr marL="742950" lvl="1" indent="-285750">
              <a:spcBef>
                <a:spcPts val="600"/>
              </a:spcBef>
              <a:spcAft>
                <a:spcPts val="600"/>
              </a:spcAft>
              <a:buFont typeface="Arial" pitchFamily="34" charset="0"/>
              <a:buChar char="•"/>
            </a:pPr>
            <a:r>
              <a:rPr lang="en-US" sz="1600" dirty="0" smtClean="0"/>
              <a:t>Provide additional funding to develop </a:t>
            </a:r>
            <a:r>
              <a:rPr lang="en-US" sz="1600" dirty="0"/>
              <a:t>stronger </a:t>
            </a:r>
            <a:r>
              <a:rPr lang="en-US" sz="1600" dirty="0" smtClean="0"/>
              <a:t>orientation, concierge services and to increase and improve international student programming;</a:t>
            </a:r>
          </a:p>
          <a:p>
            <a:pPr marL="742950" lvl="1" indent="-285750">
              <a:spcBef>
                <a:spcPts val="600"/>
              </a:spcBef>
              <a:spcAft>
                <a:spcPts val="600"/>
              </a:spcAft>
              <a:buFont typeface="Arial" pitchFamily="34" charset="0"/>
              <a:buChar char="•"/>
            </a:pPr>
            <a:r>
              <a:rPr lang="en-US" sz="1600" dirty="0" smtClean="0"/>
              <a:t>Conduct ongoing evaluations of experiences of </a:t>
            </a:r>
            <a:r>
              <a:rPr lang="en-US" sz="1600" dirty="0"/>
              <a:t>international </a:t>
            </a:r>
            <a:r>
              <a:rPr lang="en-US" sz="1600" dirty="0" smtClean="0"/>
              <a:t>students and prepare annual reports identifying key metrics for successful experiences;</a:t>
            </a:r>
          </a:p>
          <a:p>
            <a:pPr marL="742950" lvl="1" indent="-285750">
              <a:spcBef>
                <a:spcPts val="600"/>
              </a:spcBef>
              <a:spcAft>
                <a:spcPts val="600"/>
              </a:spcAft>
              <a:buFont typeface="Arial" pitchFamily="34" charset="0"/>
              <a:buChar char="•"/>
            </a:pPr>
            <a:r>
              <a:rPr lang="en-US" sz="1600" dirty="0"/>
              <a:t>Create mentor or “buddy” </a:t>
            </a:r>
            <a:r>
              <a:rPr lang="en-US" sz="1600" dirty="0" smtClean="0"/>
              <a:t>support teams </a:t>
            </a:r>
            <a:r>
              <a:rPr lang="en-US" sz="1600" dirty="0"/>
              <a:t>for international </a:t>
            </a:r>
            <a:r>
              <a:rPr lang="en-US" sz="1600" dirty="0" smtClean="0"/>
              <a:t>students comprised of students and faculty to create a community of support for international students;</a:t>
            </a:r>
          </a:p>
          <a:p>
            <a:pPr marL="742950" lvl="1" indent="-285750">
              <a:spcBef>
                <a:spcPts val="600"/>
              </a:spcBef>
              <a:spcAft>
                <a:spcPts val="600"/>
              </a:spcAft>
              <a:buFont typeface="Arial" pitchFamily="34" charset="0"/>
              <a:buChar char="•"/>
            </a:pPr>
            <a:r>
              <a:rPr lang="en-US" sz="1600" dirty="0" smtClean="0"/>
              <a:t>Create a living-learning community option for students;</a:t>
            </a:r>
            <a:endParaRPr lang="en-US" sz="1600" dirty="0"/>
          </a:p>
          <a:p>
            <a:pPr marL="742950" lvl="1" indent="-285750">
              <a:spcBef>
                <a:spcPts val="600"/>
              </a:spcBef>
              <a:spcAft>
                <a:spcPts val="600"/>
              </a:spcAft>
              <a:buFont typeface="Arial" pitchFamily="34" charset="0"/>
              <a:buChar char="•"/>
            </a:pPr>
            <a:r>
              <a:rPr lang="en-US" sz="1600" dirty="0" smtClean="0"/>
              <a:t>Make UofL on-line courses available to students internationally, through alternative, open-source, on-line learning based systems, e.g. </a:t>
            </a:r>
            <a:r>
              <a:rPr lang="en-US" sz="1600" dirty="0" err="1" smtClean="0"/>
              <a:t>moodle</a:t>
            </a:r>
            <a:r>
              <a:rPr lang="en-US" sz="1600" dirty="0" smtClean="0"/>
              <a:t>.</a:t>
            </a:r>
            <a:endParaRPr lang="en-US" sz="1600" dirty="0"/>
          </a:p>
        </p:txBody>
      </p:sp>
      <p:sp>
        <p:nvSpPr>
          <p:cNvPr id="17" name="TextBox 16"/>
          <p:cNvSpPr txBox="1"/>
          <p:nvPr/>
        </p:nvSpPr>
        <p:spPr>
          <a:xfrm>
            <a:off x="6027964" y="6481284"/>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002861"/>
            <a:ext cx="5870575"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75030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2" name="Rectangle 1"/>
          <p:cNvSpPr/>
          <p:nvPr/>
        </p:nvSpPr>
        <p:spPr>
          <a:xfrm>
            <a:off x="190500" y="1009650"/>
            <a:ext cx="8610600" cy="5155899"/>
          </a:xfrm>
          <a:prstGeom prst="rect">
            <a:avLst/>
          </a:prstGeom>
        </p:spPr>
        <p:txBody>
          <a:bodyPr wrap="square">
            <a:spAutoFit/>
          </a:bodyPr>
          <a:lstStyle/>
          <a:p>
            <a:pPr marL="341313">
              <a:lnSpc>
                <a:spcPct val="114000"/>
              </a:lnSpc>
              <a:spcBef>
                <a:spcPts val="600"/>
              </a:spcBef>
              <a:spcAft>
                <a:spcPts val="600"/>
              </a:spcAft>
            </a:pPr>
            <a:r>
              <a:rPr lang="en-US" b="1" dirty="0"/>
              <a:t>Further considerations to increase the number of international students and improve their UofL experience:</a:t>
            </a:r>
          </a:p>
          <a:p>
            <a:pPr marL="627063" lvl="0" indent="-285750">
              <a:lnSpc>
                <a:spcPct val="114000"/>
              </a:lnSpc>
              <a:spcBef>
                <a:spcPts val="600"/>
              </a:spcBef>
              <a:spcAft>
                <a:spcPts val="600"/>
              </a:spcAft>
              <a:buFont typeface="Arial" panose="020B0604020202020204" pitchFamily="34" charset="0"/>
              <a:buChar char="•"/>
            </a:pPr>
            <a:r>
              <a:rPr lang="en-US" dirty="0" smtClean="0"/>
              <a:t>Return </a:t>
            </a:r>
            <a:r>
              <a:rPr lang="en-US" dirty="0"/>
              <a:t>a portion of international student tuition to the Global Education and Engagement </a:t>
            </a:r>
            <a:r>
              <a:rPr lang="en-US" dirty="0" smtClean="0"/>
              <a:t>Center </a:t>
            </a:r>
            <a:r>
              <a:rPr lang="en-US" dirty="0"/>
              <a:t>to support and fund </a:t>
            </a:r>
            <a:r>
              <a:rPr lang="en-US" dirty="0" smtClean="0"/>
              <a:t>services, staff, recruitment agents, programming, etc.;</a:t>
            </a:r>
          </a:p>
          <a:p>
            <a:pPr marL="627063" lvl="0" indent="-285750">
              <a:lnSpc>
                <a:spcPct val="114000"/>
              </a:lnSpc>
              <a:spcBef>
                <a:spcPts val="600"/>
              </a:spcBef>
              <a:spcAft>
                <a:spcPts val="600"/>
              </a:spcAft>
              <a:buFont typeface="Arial" panose="020B0604020202020204" pitchFamily="34" charset="0"/>
              <a:buChar char="•"/>
            </a:pPr>
            <a:r>
              <a:rPr lang="en-US" dirty="0" smtClean="0"/>
              <a:t>Enhance recruitment efforts through incentives to faculty who travel internationally, graduating international students, international Alumni clubs;</a:t>
            </a:r>
            <a:endParaRPr lang="en-US" dirty="0"/>
          </a:p>
          <a:p>
            <a:pPr marL="627063" lvl="0" indent="-285750">
              <a:lnSpc>
                <a:spcPct val="114000"/>
              </a:lnSpc>
              <a:spcBef>
                <a:spcPts val="600"/>
              </a:spcBef>
              <a:spcAft>
                <a:spcPts val="600"/>
              </a:spcAft>
              <a:buFont typeface="Arial" panose="020B0604020202020204" pitchFamily="34" charset="0"/>
              <a:buChar char="•"/>
            </a:pPr>
            <a:r>
              <a:rPr lang="en-US" dirty="0"/>
              <a:t>Better utilize existing </a:t>
            </a:r>
            <a:r>
              <a:rPr lang="en-US" dirty="0" smtClean="0"/>
              <a:t>business resources </a:t>
            </a:r>
            <a:r>
              <a:rPr lang="en-US" dirty="0"/>
              <a:t>and community relationships </a:t>
            </a:r>
            <a:r>
              <a:rPr lang="en-US" dirty="0" smtClean="0"/>
              <a:t>to collaborate and </a:t>
            </a:r>
            <a:r>
              <a:rPr lang="en-US" dirty="0"/>
              <a:t>recruit international students</a:t>
            </a:r>
            <a:r>
              <a:rPr lang="en-US" dirty="0" smtClean="0"/>
              <a:t>;</a:t>
            </a:r>
          </a:p>
          <a:p>
            <a:pPr marL="627063" indent="-285750">
              <a:lnSpc>
                <a:spcPct val="114000"/>
              </a:lnSpc>
              <a:spcBef>
                <a:spcPts val="600"/>
              </a:spcBef>
              <a:spcAft>
                <a:spcPts val="600"/>
              </a:spcAft>
              <a:buFont typeface="Arial" panose="020B0604020202020204" pitchFamily="34" charset="0"/>
              <a:buChar char="•"/>
            </a:pPr>
            <a:r>
              <a:rPr lang="en-US" dirty="0" smtClean="0"/>
              <a:t>Increase </a:t>
            </a:r>
            <a:r>
              <a:rPr lang="en-US" dirty="0"/>
              <a:t>staff to better accommodate and serve campus needs</a:t>
            </a:r>
            <a:r>
              <a:rPr lang="en-US" dirty="0" smtClean="0"/>
              <a:t>.</a:t>
            </a:r>
            <a:endParaRPr lang="en-US" dirty="0"/>
          </a:p>
          <a:p>
            <a:pPr marL="341313">
              <a:lnSpc>
                <a:spcPct val="114000"/>
              </a:lnSpc>
              <a:spcBef>
                <a:spcPts val="600"/>
              </a:spcBef>
              <a:spcAft>
                <a:spcPts val="600"/>
              </a:spcAft>
            </a:pPr>
            <a:r>
              <a:rPr lang="en-US" sz="1400" i="1" dirty="0" smtClean="0"/>
              <a:t>It has been suggested that by improving the overall international student experience at UofL there could be the added benefit of increased “word-of-mouth” recruitment through the international student body and his/ her family, village or community.</a:t>
            </a:r>
            <a:endParaRPr lang="en-US" sz="1400" dirty="0"/>
          </a:p>
          <a:p>
            <a:pPr marL="341313" lvl="0">
              <a:lnSpc>
                <a:spcPct val="114000"/>
              </a:lnSpc>
              <a:spcBef>
                <a:spcPts val="600"/>
              </a:spcBef>
              <a:spcAft>
                <a:spcPts val="600"/>
              </a:spcAft>
            </a:pPr>
            <a:endParaRPr lang="en-US" sz="1400" i="1" dirty="0"/>
          </a:p>
        </p:txBody>
      </p:sp>
    </p:spTree>
    <p:extLst>
      <p:ext uri="{BB962C8B-B14F-4D97-AF65-F5344CB8AC3E}">
        <p14:creationId xmlns:p14="http://schemas.microsoft.com/office/powerpoint/2010/main" val="5533547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752600" y="381000"/>
            <a:ext cx="58674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944430"/>
          </a:xfrm>
          <a:prstGeom prst="rect">
            <a:avLst/>
          </a:prstGeom>
          <a:noFill/>
        </p:spPr>
        <p:txBody>
          <a:bodyPr wrap="square" rtlCol="0">
            <a:spAutoFit/>
          </a:bodyPr>
          <a:lstStyle/>
          <a:p>
            <a:pPr lvl="0">
              <a:lnSpc>
                <a:spcPct val="108000"/>
              </a:lnSpc>
              <a:spcBef>
                <a:spcPts val="600"/>
              </a:spcBef>
            </a:pPr>
            <a:r>
              <a:rPr lang="en-US" b="1" dirty="0" smtClean="0"/>
              <a:t>Other considerations:</a:t>
            </a:r>
          </a:p>
          <a:p>
            <a:pPr lvl="0">
              <a:lnSpc>
                <a:spcPct val="108000"/>
              </a:lnSpc>
              <a:spcBef>
                <a:spcPts val="600"/>
              </a:spcBef>
            </a:pPr>
            <a:r>
              <a:rPr lang="en-US" b="1" dirty="0" smtClean="0"/>
              <a:t>Gain articulated leadership commitment and direction for internationalization efforts:</a:t>
            </a:r>
          </a:p>
          <a:p>
            <a:pPr marL="627063" lvl="0" indent="-285750">
              <a:lnSpc>
                <a:spcPct val="114000"/>
              </a:lnSpc>
              <a:spcBef>
                <a:spcPts val="600"/>
              </a:spcBef>
              <a:spcAft>
                <a:spcPts val="600"/>
              </a:spcAft>
              <a:buFont typeface="Arial" panose="020B0604020202020204" pitchFamily="34" charset="0"/>
              <a:buChar char="•"/>
            </a:pPr>
            <a:r>
              <a:rPr lang="en-US" sz="1600" dirty="0" smtClean="0"/>
              <a:t>Establish an executive leadership internationalization mission and vision statements, resulting in updated campus-wide mission and vision statements;</a:t>
            </a:r>
          </a:p>
          <a:p>
            <a:pPr marL="627063" lvl="0" indent="-285750">
              <a:lnSpc>
                <a:spcPct val="114000"/>
              </a:lnSpc>
              <a:spcBef>
                <a:spcPts val="600"/>
              </a:spcBef>
              <a:spcAft>
                <a:spcPts val="600"/>
              </a:spcAft>
              <a:buFont typeface="Arial" panose="020B0604020202020204" pitchFamily="34" charset="0"/>
              <a:buChar char="•"/>
            </a:pPr>
            <a:r>
              <a:rPr lang="en-US" sz="1600" dirty="0" smtClean="0"/>
              <a:t>Establish specific quantifiable objectives related to key internationalization metrics to gauge progress against the overall internationalization goals;</a:t>
            </a:r>
          </a:p>
          <a:p>
            <a:pPr marL="627063" lvl="0" indent="-285750">
              <a:lnSpc>
                <a:spcPct val="114000"/>
              </a:lnSpc>
              <a:spcBef>
                <a:spcPts val="600"/>
              </a:spcBef>
              <a:spcAft>
                <a:spcPts val="600"/>
              </a:spcAft>
              <a:buFont typeface="Arial" panose="020B0604020202020204" pitchFamily="34" charset="0"/>
              <a:buChar char="•"/>
            </a:pPr>
            <a:r>
              <a:rPr lang="en-US" sz="1600" dirty="0" smtClean="0"/>
              <a:t>Establish internationalization as the next QEP;</a:t>
            </a:r>
          </a:p>
          <a:p>
            <a:pPr marL="627063" lvl="0" indent="-285750">
              <a:lnSpc>
                <a:spcPct val="114000"/>
              </a:lnSpc>
              <a:spcBef>
                <a:spcPts val="600"/>
              </a:spcBef>
              <a:spcAft>
                <a:spcPts val="600"/>
              </a:spcAft>
              <a:buFont typeface="Arial" panose="020B0604020202020204" pitchFamily="34" charset="0"/>
              <a:buChar char="•"/>
            </a:pPr>
            <a:r>
              <a:rPr lang="en-US" sz="1600" dirty="0" smtClean="0"/>
              <a:t>Require all campus units to include internationalization in their specific strategic goals;</a:t>
            </a:r>
          </a:p>
          <a:p>
            <a:pPr marL="627063" indent="-285750">
              <a:lnSpc>
                <a:spcPct val="114000"/>
              </a:lnSpc>
              <a:spcBef>
                <a:spcPts val="600"/>
              </a:spcBef>
              <a:spcAft>
                <a:spcPts val="600"/>
              </a:spcAft>
              <a:buFont typeface="Arial" panose="020B0604020202020204" pitchFamily="34" charset="0"/>
              <a:buChar char="•"/>
            </a:pPr>
            <a:r>
              <a:rPr lang="en-US" sz="1600" dirty="0" smtClean="0"/>
              <a:t> Assign a dedicated </a:t>
            </a:r>
            <a:r>
              <a:rPr lang="en-US" sz="1600" dirty="0"/>
              <a:t>Development Officer to </a:t>
            </a:r>
            <a:r>
              <a:rPr lang="en-US" sz="1600" dirty="0" smtClean="0"/>
              <a:t>identify </a:t>
            </a:r>
            <a:r>
              <a:rPr lang="en-US" sz="1600" dirty="0"/>
              <a:t>development </a:t>
            </a:r>
            <a:r>
              <a:rPr lang="en-US" sz="1600" dirty="0" smtClean="0"/>
              <a:t>goals, strategies, and targets </a:t>
            </a:r>
            <a:r>
              <a:rPr lang="en-US" sz="1600" dirty="0"/>
              <a:t>for fundraising to support </a:t>
            </a:r>
            <a:r>
              <a:rPr lang="en-US" sz="1600" dirty="0" smtClean="0"/>
              <a:t>international initiatives.</a:t>
            </a:r>
            <a:endParaRPr lang="en-US" sz="1600" dirty="0"/>
          </a:p>
          <a:p>
            <a:pPr marL="627063" lvl="0" indent="-285750">
              <a:lnSpc>
                <a:spcPct val="114000"/>
              </a:lnSpc>
              <a:spcBef>
                <a:spcPts val="600"/>
              </a:spcBef>
              <a:spcAft>
                <a:spcPts val="600"/>
              </a:spcAft>
              <a:buFont typeface="Arial" panose="020B0604020202020204" pitchFamily="34" charset="0"/>
              <a:buChar char="•"/>
            </a:pPr>
            <a:endParaRPr lang="en-US" sz="1600" dirty="0" smtClean="0"/>
          </a:p>
          <a:p>
            <a:pPr marL="573088" lvl="0" indent="-231775">
              <a:lnSpc>
                <a:spcPct val="114000"/>
              </a:lnSpc>
              <a:spcBef>
                <a:spcPts val="600"/>
              </a:spcBef>
              <a:spcAft>
                <a:spcPts val="600"/>
              </a:spcAft>
              <a:buFont typeface="+mj-lt"/>
              <a:buAutoNum type="arabicPeriod"/>
            </a:pP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11572630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43689"/>
            <a:ext cx="5867400" cy="1"/>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2" name="TextBox 1"/>
          <p:cNvSpPr txBox="1"/>
          <p:nvPr/>
        </p:nvSpPr>
        <p:spPr>
          <a:xfrm>
            <a:off x="685800" y="1371600"/>
            <a:ext cx="6433457" cy="369332"/>
          </a:xfrm>
          <a:prstGeom prst="rect">
            <a:avLst/>
          </a:prstGeom>
          <a:noFill/>
        </p:spPr>
        <p:txBody>
          <a:bodyPr wrap="square" rtlCol="0">
            <a:spAutoFit/>
          </a:bodyPr>
          <a:lstStyle/>
          <a:p>
            <a:endParaRPr lang="en-US" dirty="0"/>
          </a:p>
        </p:txBody>
      </p:sp>
      <p:sp>
        <p:nvSpPr>
          <p:cNvPr id="3" name="TextBox 2"/>
          <p:cNvSpPr txBox="1"/>
          <p:nvPr/>
        </p:nvSpPr>
        <p:spPr>
          <a:xfrm>
            <a:off x="533401" y="1219200"/>
            <a:ext cx="7543800" cy="3231654"/>
          </a:xfrm>
          <a:prstGeom prst="rect">
            <a:avLst/>
          </a:prstGeom>
          <a:noFill/>
        </p:spPr>
        <p:txBody>
          <a:bodyPr wrap="square" rtlCol="0">
            <a:spAutoFit/>
          </a:bodyPr>
          <a:lstStyle/>
          <a:p>
            <a:r>
              <a:rPr lang="en-US" dirty="0"/>
              <a:t>Global Education and Engagement </a:t>
            </a:r>
            <a:r>
              <a:rPr lang="en-US" dirty="0" smtClean="0"/>
              <a:t>Center Vision statement </a:t>
            </a:r>
            <a:r>
              <a:rPr lang="en-US" dirty="0"/>
              <a:t>:</a:t>
            </a:r>
            <a:endParaRPr lang="en-US" dirty="0" smtClean="0"/>
          </a:p>
          <a:p>
            <a:endParaRPr lang="en-US" dirty="0"/>
          </a:p>
          <a:p>
            <a:r>
              <a:rPr lang="en-US" dirty="0"/>
              <a:t>By intertwining global learning throughout the curriculum and institution, the University of Louisville will facilitate the development of substantive international and intercultural knowledge, thus preparing students for local and global leadership. Through this integration, UofL further provides its students with both an understanding of our local, diverse community, as well as helping them develop the tools necessary to become active leaders and responsible members of </a:t>
            </a:r>
            <a:r>
              <a:rPr lang="en-US" dirty="0" smtClean="0"/>
              <a:t>an </a:t>
            </a:r>
            <a:r>
              <a:rPr lang="en-US" dirty="0"/>
              <a:t>increasingly interconnected, global society. </a:t>
            </a:r>
            <a:endParaRPr lang="en-US" dirty="0" smtClean="0"/>
          </a:p>
          <a:p>
            <a:endParaRPr lang="en-US" dirty="0"/>
          </a:p>
          <a:p>
            <a:endParaRPr lang="en-US" dirty="0"/>
          </a:p>
        </p:txBody>
      </p:sp>
    </p:spTree>
    <p:extLst>
      <p:ext uri="{BB962C8B-B14F-4D97-AF65-F5344CB8AC3E}">
        <p14:creationId xmlns:p14="http://schemas.microsoft.com/office/powerpoint/2010/main" val="8974058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43689"/>
            <a:ext cx="5867400" cy="1"/>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2" name="TextBox 1"/>
          <p:cNvSpPr txBox="1"/>
          <p:nvPr/>
        </p:nvSpPr>
        <p:spPr>
          <a:xfrm>
            <a:off x="685800" y="1371600"/>
            <a:ext cx="6433457" cy="369332"/>
          </a:xfrm>
          <a:prstGeom prst="rect">
            <a:avLst/>
          </a:prstGeom>
          <a:noFill/>
        </p:spPr>
        <p:txBody>
          <a:bodyPr wrap="square" rtlCol="0">
            <a:spAutoFit/>
          </a:bodyPr>
          <a:lstStyle/>
          <a:p>
            <a:endParaRPr lang="en-US" dirty="0"/>
          </a:p>
        </p:txBody>
      </p:sp>
      <p:sp>
        <p:nvSpPr>
          <p:cNvPr id="3" name="TextBox 2"/>
          <p:cNvSpPr txBox="1"/>
          <p:nvPr/>
        </p:nvSpPr>
        <p:spPr>
          <a:xfrm>
            <a:off x="381000" y="1219200"/>
            <a:ext cx="7848599" cy="3693319"/>
          </a:xfrm>
          <a:prstGeom prst="rect">
            <a:avLst/>
          </a:prstGeom>
          <a:noFill/>
        </p:spPr>
        <p:txBody>
          <a:bodyPr wrap="square" rtlCol="0">
            <a:spAutoFit/>
          </a:bodyPr>
          <a:lstStyle/>
          <a:p>
            <a:r>
              <a:rPr lang="en-US" dirty="0" smtClean="0"/>
              <a:t>Conclusion</a:t>
            </a:r>
            <a:r>
              <a:rPr lang="en-US" dirty="0"/>
              <a:t>:</a:t>
            </a:r>
            <a:endParaRPr lang="en-US" dirty="0" smtClean="0"/>
          </a:p>
          <a:p>
            <a:endParaRPr lang="en-US" dirty="0"/>
          </a:p>
          <a:p>
            <a:r>
              <a:rPr lang="en-US" dirty="0" smtClean="0"/>
              <a:t>Promoting international education as a core value of the University and fully integrating internationalization into current and future strategic institutional objectives and initiatives sets the stage for UofL to become a premier global university. </a:t>
            </a:r>
          </a:p>
          <a:p>
            <a:endParaRPr lang="en-US"/>
          </a:p>
          <a:p>
            <a:r>
              <a:rPr lang="en-US" smtClean="0"/>
              <a:t>Through </a:t>
            </a:r>
            <a:r>
              <a:rPr lang="en-US" dirty="0" smtClean="0"/>
              <a:t>the integrated efforts of the administration, faculty, academic professionals, staff, students, and alumni, UofL will integrate internationalization, establishing a community where international undertakings are no longer </a:t>
            </a:r>
          </a:p>
          <a:p>
            <a:r>
              <a:rPr lang="en-US" dirty="0" smtClean="0"/>
              <a:t>value-added events, but are seamlessly woven throughout the culture of our campus.</a:t>
            </a:r>
          </a:p>
          <a:p>
            <a:endParaRPr lang="en-US" dirty="0"/>
          </a:p>
        </p:txBody>
      </p:sp>
    </p:spTree>
    <p:extLst>
      <p:ext uri="{BB962C8B-B14F-4D97-AF65-F5344CB8AC3E}">
        <p14:creationId xmlns:p14="http://schemas.microsoft.com/office/powerpoint/2010/main" val="3710427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43689"/>
            <a:ext cx="5867400" cy="1"/>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3" name="TextBox 12"/>
          <p:cNvSpPr txBox="1"/>
          <p:nvPr/>
        </p:nvSpPr>
        <p:spPr>
          <a:xfrm>
            <a:off x="419100" y="970949"/>
            <a:ext cx="8610600" cy="5047536"/>
          </a:xfrm>
          <a:prstGeom prst="rect">
            <a:avLst/>
          </a:prstGeom>
          <a:noFill/>
        </p:spPr>
        <p:txBody>
          <a:bodyPr wrap="square" rtlCol="0">
            <a:spAutoFit/>
          </a:bodyPr>
          <a:lstStyle/>
          <a:p>
            <a:r>
              <a:rPr lang="en-US" b="1" dirty="0" smtClean="0"/>
              <a:t>Research shows that international education has a significant impact in the areas of:</a:t>
            </a:r>
          </a:p>
          <a:p>
            <a:pPr marL="742950" lvl="1" indent="-285750">
              <a:buFont typeface="Wingdings" panose="05000000000000000000" pitchFamily="2" charset="2"/>
              <a:buChar char="v"/>
            </a:pPr>
            <a:r>
              <a:rPr lang="en-US" dirty="0" smtClean="0"/>
              <a:t>Continued Language Use</a:t>
            </a:r>
          </a:p>
          <a:p>
            <a:pPr marL="742950" lvl="1" indent="-285750">
              <a:buFont typeface="Wingdings" panose="05000000000000000000" pitchFamily="2" charset="2"/>
              <a:buChar char="v"/>
            </a:pPr>
            <a:r>
              <a:rPr lang="en-US" dirty="0" smtClean="0"/>
              <a:t>Academic Attainment Measures</a:t>
            </a:r>
          </a:p>
          <a:p>
            <a:pPr marL="742950" lvl="1" indent="-285750">
              <a:buFont typeface="Wingdings" panose="05000000000000000000" pitchFamily="2" charset="2"/>
              <a:buChar char="v"/>
            </a:pPr>
            <a:r>
              <a:rPr lang="en-US" dirty="0" smtClean="0"/>
              <a:t>Intercultural and Personal Development</a:t>
            </a:r>
          </a:p>
          <a:p>
            <a:pPr marL="742950" lvl="1" indent="-285750">
              <a:buFont typeface="Wingdings" panose="05000000000000000000" pitchFamily="2" charset="2"/>
              <a:buChar char="v"/>
            </a:pPr>
            <a:r>
              <a:rPr lang="en-US" dirty="0" smtClean="0"/>
              <a:t>Career Choices </a:t>
            </a:r>
          </a:p>
          <a:p>
            <a:r>
              <a:rPr lang="en-US" sz="1000" dirty="0" smtClean="0"/>
              <a:t>Dwyer, M. (2004). More is better: The impact of study abroad program duration. </a:t>
            </a:r>
            <a:r>
              <a:rPr lang="en-US" sz="1000" i="1" dirty="0" smtClean="0"/>
              <a:t>The Interdisciplinary Journal of Study Abroad, 10</a:t>
            </a:r>
            <a:r>
              <a:rPr lang="en-US" sz="1000" dirty="0" smtClean="0"/>
              <a:t>, 151-163.</a:t>
            </a:r>
          </a:p>
          <a:p>
            <a:endParaRPr lang="en-US" sz="1000" dirty="0" smtClean="0"/>
          </a:p>
          <a:p>
            <a:endParaRPr lang="en-US" sz="1200" b="1" dirty="0" smtClean="0"/>
          </a:p>
          <a:p>
            <a:r>
              <a:rPr lang="en-US" sz="1400" b="1" dirty="0"/>
              <a:t>Global Engagement and Education for UofL Students and the UofL Community allows us to meet our 21</a:t>
            </a:r>
            <a:r>
              <a:rPr lang="en-US" sz="1400" b="1" baseline="30000" dirty="0"/>
              <a:t>st</a:t>
            </a:r>
            <a:r>
              <a:rPr lang="en-US" sz="1400" b="1" dirty="0"/>
              <a:t> Century obligations. Global Engagement and Education Initiatives will:</a:t>
            </a:r>
          </a:p>
          <a:p>
            <a:pPr marL="285750" indent="-285750">
              <a:buFont typeface="Arial" panose="020B0604020202020204" pitchFamily="34" charset="0"/>
              <a:buChar char="•"/>
            </a:pPr>
            <a:r>
              <a:rPr lang="en-US" sz="1400" dirty="0"/>
              <a:t>Heighten international awareness in all students</a:t>
            </a:r>
          </a:p>
          <a:p>
            <a:pPr marL="285750" lvl="0" indent="-285750">
              <a:buFont typeface="Arial" panose="020B0604020202020204" pitchFamily="34" charset="0"/>
              <a:buChar char="•"/>
            </a:pPr>
            <a:r>
              <a:rPr lang="en-US" sz="1400" dirty="0"/>
              <a:t>Fostering international cooperation and solidarity</a:t>
            </a:r>
          </a:p>
          <a:p>
            <a:pPr marL="285750" lvl="0" indent="-285750">
              <a:buFont typeface="Arial" panose="020B0604020202020204" pitchFamily="34" charset="0"/>
              <a:buChar char="•"/>
            </a:pPr>
            <a:r>
              <a:rPr lang="en-US" sz="1400" dirty="0"/>
              <a:t>Speak and communicate effectively in different languages (when applicable) </a:t>
            </a:r>
          </a:p>
          <a:p>
            <a:pPr marL="285750" lvl="0" indent="-285750">
              <a:buFont typeface="Arial" panose="020B0604020202020204" pitchFamily="34" charset="0"/>
              <a:buChar char="•"/>
            </a:pPr>
            <a:r>
              <a:rPr lang="en-US" sz="1400" dirty="0"/>
              <a:t>Gain knowledge in a unique learning environment</a:t>
            </a:r>
          </a:p>
          <a:p>
            <a:pPr marL="285750" lvl="0" indent="-285750">
              <a:buFont typeface="Arial" panose="020B0604020202020204" pitchFamily="34" charset="0"/>
              <a:buChar char="•"/>
            </a:pPr>
            <a:r>
              <a:rPr lang="en-US" sz="1400" dirty="0"/>
              <a:t>Expand personal, cultural, and academic perspectives</a:t>
            </a:r>
          </a:p>
          <a:p>
            <a:pPr marL="285750" lvl="0" indent="-285750">
              <a:buFont typeface="Arial" panose="020B0604020202020204" pitchFamily="34" charset="0"/>
              <a:buChar char="•"/>
            </a:pPr>
            <a:r>
              <a:rPr lang="en-US" sz="1400" dirty="0"/>
              <a:t>Be better prepared for life in an increasingly interconnected and dynamic world</a:t>
            </a:r>
          </a:p>
          <a:p>
            <a:pPr marL="285750" lvl="0" indent="-285750">
              <a:buFont typeface="Arial" panose="020B0604020202020204" pitchFamily="34" charset="0"/>
              <a:buChar char="•"/>
            </a:pPr>
            <a:r>
              <a:rPr lang="en-US" sz="1400" dirty="0"/>
              <a:t>Be exposed to different cultures</a:t>
            </a:r>
          </a:p>
          <a:p>
            <a:pPr marL="285750" lvl="0" indent="-285750">
              <a:buFont typeface="Arial" panose="020B0604020202020204" pitchFamily="34" charset="0"/>
              <a:buChar char="•"/>
            </a:pPr>
            <a:r>
              <a:rPr lang="en-US" sz="1400" dirty="0"/>
              <a:t>Grow as an individual </a:t>
            </a:r>
          </a:p>
          <a:p>
            <a:pPr marL="285750" indent="-285750">
              <a:buFont typeface="Arial" panose="020B0604020202020204" pitchFamily="34" charset="0"/>
              <a:buChar char="•"/>
            </a:pPr>
            <a:r>
              <a:rPr lang="en-US" sz="1400" dirty="0"/>
              <a:t>Analyze and solve complex problems here and abroad</a:t>
            </a:r>
          </a:p>
          <a:p>
            <a:pPr marL="285750" lvl="0" indent="-285750">
              <a:buFont typeface="Arial" panose="020B0604020202020204" pitchFamily="34" charset="0"/>
              <a:buChar char="•"/>
            </a:pPr>
            <a:r>
              <a:rPr lang="en-US" sz="1400" dirty="0"/>
              <a:t>Generalize learning to other settings</a:t>
            </a:r>
          </a:p>
          <a:p>
            <a:pPr marL="285750" lvl="0" indent="-285750">
              <a:buFont typeface="Arial" panose="020B0604020202020204" pitchFamily="34" charset="0"/>
              <a:buChar char="•"/>
            </a:pPr>
            <a:r>
              <a:rPr lang="en-US" sz="1400" dirty="0"/>
              <a:t>Increase our competitive edge in the job and </a:t>
            </a:r>
            <a:r>
              <a:rPr lang="en-US" dirty="0"/>
              <a:t>academic markets</a:t>
            </a:r>
          </a:p>
          <a:p>
            <a:pPr marL="285750" lvl="0" indent="-285750">
              <a:buFont typeface="Arial" panose="020B0604020202020204" pitchFamily="34" charset="0"/>
              <a:buChar char="•"/>
            </a:pPr>
            <a:r>
              <a:rPr lang="en-US" sz="1400" dirty="0"/>
              <a:t>Enable students to become global citizens</a:t>
            </a: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39551519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43689"/>
            <a:ext cx="5867400" cy="1"/>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886414154"/>
              </p:ext>
            </p:extLst>
          </p:nvPr>
        </p:nvGraphicFramePr>
        <p:xfrm>
          <a:off x="4953000" y="979716"/>
          <a:ext cx="3657600" cy="5192491"/>
        </p:xfrm>
        <a:graphic>
          <a:graphicData uri="http://schemas.openxmlformats.org/drawingml/2006/table">
            <a:tbl>
              <a:tblPr/>
              <a:tblGrid>
                <a:gridCol w="1752600"/>
                <a:gridCol w="685800"/>
                <a:gridCol w="685800"/>
                <a:gridCol w="533400"/>
              </a:tblGrid>
              <a:tr h="496555">
                <a:tc>
                  <a:txBody>
                    <a:bodyPr/>
                    <a:lstStyle/>
                    <a:p>
                      <a:pPr algn="l" fontAlgn="b"/>
                      <a:r>
                        <a:rPr lang="en-US" sz="1050" b="1" i="0" u="none" strike="noStrike" dirty="0">
                          <a:solidFill>
                            <a:srgbClr val="000000"/>
                          </a:solidFill>
                          <a:effectLst/>
                          <a:latin typeface="Calibri"/>
                        </a:rPr>
                        <a:t>International Students </a:t>
                      </a:r>
                      <a:r>
                        <a:rPr lang="en-US" sz="1050" b="1" i="0" u="none" strike="noStrike" dirty="0" smtClean="0">
                          <a:solidFill>
                            <a:srgbClr val="000000"/>
                          </a:solidFill>
                          <a:effectLst/>
                          <a:latin typeface="Calibri"/>
                        </a:rPr>
                        <a:t>UofL and ACC 2010-11 </a:t>
                      </a:r>
                      <a:r>
                        <a:rPr lang="en-US" sz="1050" b="1" i="0" u="none" strike="noStrike" dirty="0">
                          <a:solidFill>
                            <a:srgbClr val="000000"/>
                          </a:solidFill>
                          <a:effectLst/>
                          <a:latin typeface="Calibri"/>
                        </a:rPr>
                        <a:t>by percentage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0" i="0" u="none" strike="noStrike">
                          <a:solidFill>
                            <a:srgbClr val="000000"/>
                          </a:solidFill>
                          <a:effectLst/>
                          <a:latin typeface="Calibri"/>
                        </a:rPr>
                        <a:t>Int'l students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smtClean="0">
                          <a:solidFill>
                            <a:srgbClr val="000000"/>
                          </a:solidFill>
                          <a:effectLst/>
                          <a:latin typeface="Calibri"/>
                        </a:rPr>
                        <a:t>Population</a:t>
                      </a:r>
                      <a:endParaRPr lang="en-US" sz="11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smtClean="0">
                          <a:solidFill>
                            <a:srgbClr val="000000"/>
                          </a:solidFill>
                          <a:effectLst/>
                          <a:latin typeface="Calibri"/>
                        </a:rPr>
                        <a:t>     %</a:t>
                      </a:r>
                      <a:endParaRPr lang="en-US" sz="11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dirty="0">
                          <a:solidFill>
                            <a:srgbClr val="000000"/>
                          </a:solidFill>
                          <a:effectLst/>
                          <a:latin typeface="Calibri"/>
                        </a:rPr>
                        <a:t>Georgia </a:t>
                      </a:r>
                      <a:r>
                        <a:rPr lang="en-US" sz="1050" b="0" i="0" u="none" strike="noStrike" dirty="0" smtClean="0">
                          <a:solidFill>
                            <a:srgbClr val="000000"/>
                          </a:solidFill>
                          <a:effectLst/>
                          <a:latin typeface="Calibri"/>
                        </a:rPr>
                        <a:t>Tech</a:t>
                      </a:r>
                      <a:endParaRPr lang="en-US" sz="105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4943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20,720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23.86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dirty="0">
                          <a:solidFill>
                            <a:srgbClr val="000000"/>
                          </a:solidFill>
                          <a:effectLst/>
                          <a:latin typeface="Calibri"/>
                        </a:rPr>
                        <a:t>Duke University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2485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14,982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16.59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a:solidFill>
                            <a:srgbClr val="000000"/>
                          </a:solidFill>
                          <a:effectLst/>
                          <a:latin typeface="Calibri"/>
                        </a:rPr>
                        <a:t>Syracuse University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3050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20,407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14.95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a:solidFill>
                            <a:srgbClr val="000000"/>
                          </a:solidFill>
                          <a:effectLst/>
                          <a:latin typeface="Calibri"/>
                        </a:rPr>
                        <a:t>University of Miami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2182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15,657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13.94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a:solidFill>
                            <a:srgbClr val="000000"/>
                          </a:solidFill>
                          <a:effectLst/>
                          <a:latin typeface="Calibri"/>
                        </a:rPr>
                        <a:t>University of Virginia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2111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21,049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10.03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dirty="0" smtClean="0">
                          <a:solidFill>
                            <a:srgbClr val="000000"/>
                          </a:solidFill>
                          <a:effectLst/>
                          <a:latin typeface="Calibri"/>
                        </a:rPr>
                        <a:t>NC State </a:t>
                      </a:r>
                      <a:r>
                        <a:rPr lang="en-US" sz="1050" b="0" i="0" u="none" strike="noStrike" dirty="0">
                          <a:solidFill>
                            <a:srgbClr val="000000"/>
                          </a:solidFill>
                          <a:effectLst/>
                          <a:latin typeface="Calibri"/>
                        </a:rPr>
                        <a:t>University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3235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34,376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9.41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dirty="0">
                          <a:solidFill>
                            <a:srgbClr val="000000"/>
                          </a:solidFill>
                          <a:effectLst/>
                          <a:latin typeface="Calibri"/>
                        </a:rPr>
                        <a:t>University of </a:t>
                      </a:r>
                      <a:r>
                        <a:rPr lang="en-US" sz="1050" b="0" i="0" u="none" strike="noStrike" dirty="0" smtClean="0">
                          <a:solidFill>
                            <a:srgbClr val="000000"/>
                          </a:solidFill>
                          <a:effectLst/>
                          <a:latin typeface="Calibri"/>
                        </a:rPr>
                        <a:t>Maryland</a:t>
                      </a:r>
                      <a:endParaRPr lang="en-US" sz="105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3514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37,641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9.34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a:solidFill>
                            <a:srgbClr val="000000"/>
                          </a:solidFill>
                          <a:effectLst/>
                          <a:latin typeface="Calibri"/>
                        </a:rPr>
                        <a:t>University of Pittsburgh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2607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28,823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9.04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a:solidFill>
                            <a:srgbClr val="000000"/>
                          </a:solidFill>
                          <a:effectLst/>
                          <a:latin typeface="Calibri"/>
                        </a:rPr>
                        <a:t>Clemson University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1732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19,453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8.90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dirty="0">
                          <a:solidFill>
                            <a:srgbClr val="000000"/>
                          </a:solidFill>
                          <a:effectLst/>
                          <a:latin typeface="Calibri"/>
                        </a:rPr>
                        <a:t>Virginia </a:t>
                      </a:r>
                      <a:r>
                        <a:rPr lang="en-US" sz="1050" b="0" i="0" u="none" strike="noStrike" dirty="0" smtClean="0">
                          <a:solidFill>
                            <a:srgbClr val="000000"/>
                          </a:solidFill>
                          <a:effectLst/>
                          <a:latin typeface="Calibri"/>
                        </a:rPr>
                        <a:t>Tech</a:t>
                      </a:r>
                      <a:endParaRPr lang="en-US" sz="105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2427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31,006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7.83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a:solidFill>
                            <a:srgbClr val="000000"/>
                          </a:solidFill>
                          <a:effectLst/>
                          <a:latin typeface="Calibri"/>
                        </a:rPr>
                        <a:t>University of Notre Dame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870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11,992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7.25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a:solidFill>
                            <a:srgbClr val="000000"/>
                          </a:solidFill>
                          <a:effectLst/>
                          <a:latin typeface="Calibri"/>
                        </a:rPr>
                        <a:t>Boston College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1022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14,640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6.98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dirty="0" smtClean="0">
                          <a:solidFill>
                            <a:srgbClr val="000000"/>
                          </a:solidFill>
                          <a:effectLst/>
                          <a:latin typeface="Calibri"/>
                        </a:rPr>
                        <a:t>UNC: Chapel </a:t>
                      </a:r>
                      <a:r>
                        <a:rPr lang="en-US" sz="1050" b="0" i="0" u="none" strike="noStrike" dirty="0">
                          <a:solidFill>
                            <a:srgbClr val="000000"/>
                          </a:solidFill>
                          <a:effectLst/>
                          <a:latin typeface="Calibri"/>
                        </a:rPr>
                        <a:t>Hill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1674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29,390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5.70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dirty="0">
                          <a:solidFill>
                            <a:srgbClr val="000000"/>
                          </a:solidFill>
                          <a:effectLst/>
                          <a:latin typeface="Calibri"/>
                        </a:rPr>
                        <a:t>Florida State University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1688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39,531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4.27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a:solidFill>
                            <a:srgbClr val="000000"/>
                          </a:solidFill>
                          <a:effectLst/>
                          <a:latin typeface="Calibri"/>
                        </a:rPr>
                        <a:t>Wake Forest University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300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7,162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4.19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496">
                <a:tc>
                  <a:txBody>
                    <a:bodyPr/>
                    <a:lstStyle/>
                    <a:p>
                      <a:pPr algn="l" fontAlgn="b"/>
                      <a:r>
                        <a:rPr lang="en-US" sz="1050" b="0" i="0" u="none" strike="noStrike" dirty="0">
                          <a:solidFill>
                            <a:srgbClr val="000000"/>
                          </a:solidFill>
                          <a:effectLst/>
                          <a:latin typeface="Calibri"/>
                        </a:rPr>
                        <a:t>University of Louisville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050" b="0" i="0" u="none" strike="noStrike">
                          <a:solidFill>
                            <a:srgbClr val="000000"/>
                          </a:solidFill>
                          <a:effectLst/>
                          <a:latin typeface="Calibri"/>
                        </a:rPr>
                        <a:t>704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a:rPr>
                        <a:t>21,234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a:rPr>
                        <a:t>3.32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562051018"/>
              </p:ext>
            </p:extLst>
          </p:nvPr>
        </p:nvGraphicFramePr>
        <p:xfrm>
          <a:off x="555170" y="972979"/>
          <a:ext cx="3788229" cy="5199226"/>
        </p:xfrm>
        <a:graphic>
          <a:graphicData uri="http://schemas.openxmlformats.org/drawingml/2006/table">
            <a:tbl>
              <a:tblPr/>
              <a:tblGrid>
                <a:gridCol w="1815193"/>
                <a:gridCol w="710293"/>
                <a:gridCol w="710293"/>
                <a:gridCol w="552450"/>
              </a:tblGrid>
              <a:tr h="621778">
                <a:tc>
                  <a:txBody>
                    <a:bodyPr/>
                    <a:lstStyle/>
                    <a:p>
                      <a:pPr algn="l" fontAlgn="b"/>
                      <a:r>
                        <a:rPr lang="en-US" sz="1050" b="1" i="0" u="none" strike="noStrike" dirty="0">
                          <a:solidFill>
                            <a:srgbClr val="000000"/>
                          </a:solidFill>
                          <a:effectLst/>
                          <a:latin typeface="Calibri"/>
                        </a:rPr>
                        <a:t>Study Abroad UofL and ACC </a:t>
                      </a:r>
                      <a:r>
                        <a:rPr lang="en-US" sz="1050" b="1" i="0" u="none" strike="noStrike" dirty="0" smtClean="0">
                          <a:solidFill>
                            <a:srgbClr val="000000"/>
                          </a:solidFill>
                          <a:effectLst/>
                          <a:latin typeface="Calibri"/>
                        </a:rPr>
                        <a:t>2010-11 by percentage</a:t>
                      </a:r>
                      <a:endParaRPr lang="en-US" sz="105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50" b="0" i="0" u="none" strike="noStrike">
                          <a:solidFill>
                            <a:srgbClr val="000000"/>
                          </a:solidFill>
                          <a:effectLst/>
                          <a:latin typeface="Calibri"/>
                        </a:rPr>
                        <a:t>SA Students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smtClean="0">
                          <a:solidFill>
                            <a:srgbClr val="000000"/>
                          </a:solidFill>
                          <a:effectLst/>
                          <a:latin typeface="Calibri"/>
                        </a:rPr>
                        <a:t>Population</a:t>
                      </a:r>
                      <a:endParaRPr lang="en-US" sz="11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smtClean="0">
                          <a:solidFill>
                            <a:srgbClr val="000000"/>
                          </a:solidFill>
                          <a:effectLst/>
                          <a:latin typeface="Calibri"/>
                        </a:rPr>
                        <a:t>     %</a:t>
                      </a:r>
                      <a:endParaRPr lang="en-US" sz="11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37">
                <a:tc>
                  <a:txBody>
                    <a:bodyPr/>
                    <a:lstStyle/>
                    <a:p>
                      <a:pPr algn="l" fontAlgn="b"/>
                      <a:r>
                        <a:rPr lang="en-US" sz="1050" b="0" i="0" u="none" strike="noStrike" dirty="0">
                          <a:solidFill>
                            <a:srgbClr val="000000"/>
                          </a:solidFill>
                          <a:effectLst/>
                          <a:latin typeface="Calibri"/>
                        </a:rPr>
                        <a:t>Wake Forest University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1168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7,162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16.31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8551">
                <a:tc>
                  <a:txBody>
                    <a:bodyPr/>
                    <a:lstStyle/>
                    <a:p>
                      <a:pPr algn="l" fontAlgn="b"/>
                      <a:r>
                        <a:rPr lang="en-US" sz="1050" b="0" i="0" u="none" strike="noStrike" dirty="0">
                          <a:solidFill>
                            <a:srgbClr val="000000"/>
                          </a:solidFill>
                          <a:effectLst/>
                          <a:latin typeface="Calibri"/>
                        </a:rPr>
                        <a:t>University of Notre </a:t>
                      </a:r>
                      <a:r>
                        <a:rPr lang="en-US" sz="1050" b="0" i="0" u="none" strike="noStrike" dirty="0" smtClean="0">
                          <a:solidFill>
                            <a:srgbClr val="000000"/>
                          </a:solidFill>
                          <a:effectLst/>
                          <a:latin typeface="Calibri"/>
                        </a:rPr>
                        <a:t>Dame (2013)</a:t>
                      </a:r>
                      <a:endParaRPr lang="en-US" sz="105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a:solidFill>
                            <a:srgbClr val="000000"/>
                          </a:solidFill>
                          <a:effectLst/>
                          <a:latin typeface="Calibri"/>
                        </a:rPr>
                        <a:t>1636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11,992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13.64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37">
                <a:tc>
                  <a:txBody>
                    <a:bodyPr/>
                    <a:lstStyle/>
                    <a:p>
                      <a:pPr algn="l" fontAlgn="b"/>
                      <a:r>
                        <a:rPr lang="en-US" sz="1050" b="0" i="0" u="none" strike="noStrike" dirty="0">
                          <a:solidFill>
                            <a:srgbClr val="000000"/>
                          </a:solidFill>
                          <a:effectLst/>
                          <a:latin typeface="Calibri"/>
                        </a:rPr>
                        <a:t>Syracuse University (2013)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1975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20,407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9.68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37">
                <a:tc>
                  <a:txBody>
                    <a:bodyPr/>
                    <a:lstStyle/>
                    <a:p>
                      <a:pPr algn="l" fontAlgn="b"/>
                      <a:r>
                        <a:rPr lang="en-US" sz="1050" b="0" i="0" u="none" strike="noStrike" dirty="0">
                          <a:solidFill>
                            <a:srgbClr val="000000"/>
                          </a:solidFill>
                          <a:effectLst/>
                          <a:latin typeface="Calibri"/>
                        </a:rPr>
                        <a:t>Duke University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1328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14,982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8.86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37">
                <a:tc>
                  <a:txBody>
                    <a:bodyPr/>
                    <a:lstStyle/>
                    <a:p>
                      <a:pPr algn="l" fontAlgn="b"/>
                      <a:r>
                        <a:rPr lang="en-US" sz="1050" b="0" i="0" u="none" strike="noStrike" dirty="0">
                          <a:solidFill>
                            <a:srgbClr val="000000"/>
                          </a:solidFill>
                          <a:effectLst/>
                          <a:latin typeface="Calibri"/>
                        </a:rPr>
                        <a:t>University of Miami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1384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15,657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8.84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37">
                <a:tc>
                  <a:txBody>
                    <a:bodyPr/>
                    <a:lstStyle/>
                    <a:p>
                      <a:pPr algn="l" fontAlgn="b"/>
                      <a:r>
                        <a:rPr lang="en-US" sz="1050" b="0" i="0" u="none" strike="noStrike" dirty="0">
                          <a:solidFill>
                            <a:srgbClr val="000000"/>
                          </a:solidFill>
                          <a:effectLst/>
                          <a:latin typeface="Calibri"/>
                        </a:rPr>
                        <a:t>Clemson University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1599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19,453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8.22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37">
                <a:tc>
                  <a:txBody>
                    <a:bodyPr/>
                    <a:lstStyle/>
                    <a:p>
                      <a:pPr algn="l" fontAlgn="b"/>
                      <a:r>
                        <a:rPr lang="en-US" sz="1050" b="0" i="0" u="none" strike="noStrike">
                          <a:solidFill>
                            <a:srgbClr val="000000"/>
                          </a:solidFill>
                          <a:effectLst/>
                          <a:latin typeface="Calibri"/>
                        </a:rPr>
                        <a:t>Boston College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1107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14,640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7.56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37">
                <a:tc>
                  <a:txBody>
                    <a:bodyPr/>
                    <a:lstStyle/>
                    <a:p>
                      <a:pPr algn="l" fontAlgn="b"/>
                      <a:r>
                        <a:rPr lang="en-US" sz="1050" b="0" i="0" u="none" strike="noStrike" dirty="0">
                          <a:solidFill>
                            <a:srgbClr val="000000"/>
                          </a:solidFill>
                          <a:effectLst/>
                          <a:latin typeface="Calibri"/>
                        </a:rPr>
                        <a:t>Georgia </a:t>
                      </a:r>
                      <a:r>
                        <a:rPr lang="en-US" sz="1050" b="0" i="0" u="none" strike="noStrike" dirty="0" smtClean="0">
                          <a:solidFill>
                            <a:srgbClr val="000000"/>
                          </a:solidFill>
                          <a:effectLst/>
                          <a:latin typeface="Calibri"/>
                        </a:rPr>
                        <a:t>Tech</a:t>
                      </a:r>
                      <a:endParaRPr lang="en-US" sz="105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1404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20,720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6.78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37">
                <a:tc>
                  <a:txBody>
                    <a:bodyPr/>
                    <a:lstStyle/>
                    <a:p>
                      <a:pPr algn="l" fontAlgn="b"/>
                      <a:r>
                        <a:rPr lang="en-US" sz="1050" b="0" i="0" u="none" strike="noStrike" dirty="0">
                          <a:solidFill>
                            <a:srgbClr val="000000"/>
                          </a:solidFill>
                          <a:effectLst/>
                          <a:latin typeface="Calibri"/>
                        </a:rPr>
                        <a:t>University of Virginia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21,049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4.75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37">
                <a:tc>
                  <a:txBody>
                    <a:bodyPr/>
                    <a:lstStyle/>
                    <a:p>
                      <a:pPr algn="l" fontAlgn="b"/>
                      <a:r>
                        <a:rPr lang="en-US" sz="1050" b="0" i="0" u="none" strike="noStrike">
                          <a:solidFill>
                            <a:srgbClr val="000000"/>
                          </a:solidFill>
                          <a:effectLst/>
                          <a:latin typeface="Calibri"/>
                        </a:rPr>
                        <a:t>Florida State University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1693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39,531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4.28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8551">
                <a:tc>
                  <a:txBody>
                    <a:bodyPr/>
                    <a:lstStyle/>
                    <a:p>
                      <a:pPr algn="l" fontAlgn="b"/>
                      <a:r>
                        <a:rPr lang="en-US" sz="1050" b="0" i="0" u="none" strike="noStrike" dirty="0" smtClean="0">
                          <a:solidFill>
                            <a:srgbClr val="000000"/>
                          </a:solidFill>
                          <a:effectLst/>
                          <a:latin typeface="Calibri"/>
                        </a:rPr>
                        <a:t>UNC: Chapel </a:t>
                      </a:r>
                      <a:r>
                        <a:rPr lang="en-US" sz="1050" b="0" i="0" u="none" strike="noStrike" dirty="0">
                          <a:solidFill>
                            <a:srgbClr val="000000"/>
                          </a:solidFill>
                          <a:effectLst/>
                          <a:latin typeface="Calibri"/>
                        </a:rPr>
                        <a:t>Hill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1087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29,390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3.70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8551">
                <a:tc>
                  <a:txBody>
                    <a:bodyPr/>
                    <a:lstStyle/>
                    <a:p>
                      <a:pPr algn="l" fontAlgn="b"/>
                      <a:r>
                        <a:rPr lang="en-US" sz="1050" b="0" i="0" u="none" strike="noStrike" dirty="0">
                          <a:solidFill>
                            <a:srgbClr val="000000"/>
                          </a:solidFill>
                          <a:effectLst/>
                          <a:latin typeface="Calibri"/>
                        </a:rPr>
                        <a:t>University of </a:t>
                      </a:r>
                      <a:r>
                        <a:rPr lang="en-US" sz="1050" b="0" i="0" u="none" strike="noStrike" dirty="0" smtClean="0">
                          <a:solidFill>
                            <a:srgbClr val="000000"/>
                          </a:solidFill>
                          <a:effectLst/>
                          <a:latin typeface="Calibri"/>
                        </a:rPr>
                        <a:t>Maryland</a:t>
                      </a:r>
                      <a:endParaRPr lang="en-US" sz="105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1231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37,641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3.27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8551">
                <a:tc>
                  <a:txBody>
                    <a:bodyPr/>
                    <a:lstStyle/>
                    <a:p>
                      <a:pPr algn="l" fontAlgn="b"/>
                      <a:r>
                        <a:rPr lang="en-US" sz="1050" b="0" i="0" u="none" strike="noStrike" dirty="0">
                          <a:solidFill>
                            <a:srgbClr val="000000"/>
                          </a:solidFill>
                          <a:effectLst/>
                          <a:latin typeface="Calibri"/>
                        </a:rPr>
                        <a:t>Virginia </a:t>
                      </a:r>
                      <a:r>
                        <a:rPr lang="en-US" sz="1050" b="0" i="0" u="none" strike="noStrike" dirty="0" smtClean="0">
                          <a:solidFill>
                            <a:srgbClr val="000000"/>
                          </a:solidFill>
                          <a:effectLst/>
                          <a:latin typeface="Calibri"/>
                        </a:rPr>
                        <a:t>Tech</a:t>
                      </a:r>
                      <a:endParaRPr lang="en-US" sz="105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997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31,006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37">
                <a:tc>
                  <a:txBody>
                    <a:bodyPr/>
                    <a:lstStyle/>
                    <a:p>
                      <a:pPr algn="l" fontAlgn="b"/>
                      <a:r>
                        <a:rPr lang="en-US" sz="1050" b="0" i="0" u="none" strike="noStrike" dirty="0">
                          <a:solidFill>
                            <a:srgbClr val="000000"/>
                          </a:solidFill>
                          <a:effectLst/>
                          <a:latin typeface="Calibri"/>
                        </a:rPr>
                        <a:t>University of </a:t>
                      </a:r>
                      <a:r>
                        <a:rPr lang="en-US" sz="1050" b="0" i="0" u="none" strike="noStrike" dirty="0" smtClean="0">
                          <a:solidFill>
                            <a:srgbClr val="000000"/>
                          </a:solidFill>
                          <a:effectLst/>
                          <a:latin typeface="Calibri"/>
                        </a:rPr>
                        <a:t>Louisville</a:t>
                      </a:r>
                      <a:endParaRPr lang="en-US" sz="105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050" b="0" i="0" u="none" strike="noStrike" dirty="0">
                          <a:solidFill>
                            <a:srgbClr val="000000"/>
                          </a:solidFill>
                          <a:effectLst/>
                          <a:latin typeface="Calibri"/>
                        </a:rPr>
                        <a:t>631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a:rPr>
                        <a:t>21,234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a:rPr>
                        <a:t>2.97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41937">
                <a:tc>
                  <a:txBody>
                    <a:bodyPr/>
                    <a:lstStyle/>
                    <a:p>
                      <a:pPr algn="l" fontAlgn="b"/>
                      <a:r>
                        <a:rPr lang="en-US" sz="1050" b="0" i="0" u="none" strike="noStrike">
                          <a:solidFill>
                            <a:srgbClr val="000000"/>
                          </a:solidFill>
                          <a:effectLst/>
                          <a:latin typeface="Calibri"/>
                        </a:rPr>
                        <a:t>University of Pittsburgh (2013)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737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a:rPr>
                        <a:t>28,823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937">
                <a:tc>
                  <a:txBody>
                    <a:bodyPr/>
                    <a:lstStyle/>
                    <a:p>
                      <a:pPr algn="l" fontAlgn="b"/>
                      <a:r>
                        <a:rPr lang="en-US" sz="1050" b="0" i="0" u="none" strike="noStrike" dirty="0">
                          <a:solidFill>
                            <a:srgbClr val="000000"/>
                          </a:solidFill>
                          <a:effectLst/>
                          <a:latin typeface="Calibri"/>
                        </a:rPr>
                        <a:t>North Carolina State University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a:rPr>
                        <a:t>487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34,376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865366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43689"/>
            <a:ext cx="5867400" cy="1"/>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3" name="TextBox 12"/>
          <p:cNvSpPr txBox="1"/>
          <p:nvPr/>
        </p:nvSpPr>
        <p:spPr>
          <a:xfrm>
            <a:off x="533400" y="1752600"/>
            <a:ext cx="8229600" cy="3924151"/>
          </a:xfrm>
          <a:prstGeom prst="rect">
            <a:avLst/>
          </a:prstGeom>
          <a:noFill/>
        </p:spPr>
        <p:txBody>
          <a:bodyPr wrap="square" rtlCol="0">
            <a:spAutoFit/>
          </a:bodyPr>
          <a:lstStyle/>
          <a:p>
            <a:r>
              <a:rPr lang="en-US" dirty="0" smtClean="0"/>
              <a:t>Mission for the </a:t>
            </a:r>
            <a:r>
              <a:rPr lang="en-US" dirty="0"/>
              <a:t>Global Education and Engagement Center</a:t>
            </a:r>
            <a:endParaRPr lang="en-US" dirty="0" smtClean="0"/>
          </a:p>
          <a:p>
            <a:endParaRPr lang="en-US" dirty="0"/>
          </a:p>
          <a:p>
            <a:r>
              <a:rPr lang="en-US" dirty="0" smtClean="0"/>
              <a:t>International </a:t>
            </a:r>
            <a:r>
              <a:rPr lang="en-US" dirty="0"/>
              <a:t>education supports the core mission of the </a:t>
            </a:r>
            <a:r>
              <a:rPr lang="en-US" dirty="0" smtClean="0"/>
              <a:t>University </a:t>
            </a:r>
            <a:r>
              <a:rPr lang="en-US" dirty="0"/>
              <a:t>through research and scholarly pursuits, academic integration, engagement, and partnerships of the highest international standards by encouraging, supporting, and exposing members of our community to an interconnected and dynamic world.  </a:t>
            </a:r>
            <a:endParaRPr lang="en-US" dirty="0" smtClean="0"/>
          </a:p>
          <a:p>
            <a:endParaRPr lang="en-US" sz="1600" dirty="0"/>
          </a:p>
          <a:p>
            <a:r>
              <a:rPr lang="en-US" dirty="0"/>
              <a:t>We celebrate the diversity of our community, the Commonwealth of Kentucky, the nation, and the world by fostering international endeavors both locally and globally. Through high impact activities and critical thinking, the </a:t>
            </a:r>
            <a:r>
              <a:rPr lang="en-US" dirty="0" smtClean="0"/>
              <a:t>University </a:t>
            </a:r>
            <a:r>
              <a:rPr lang="en-US" dirty="0"/>
              <a:t>will inspire the success of our faculty, students, and staff to be competitive in an ever-changing international environment. </a:t>
            </a:r>
            <a:endParaRPr lang="en-US" sz="1600" dirty="0"/>
          </a:p>
          <a:p>
            <a:pPr lvl="1">
              <a:spcBef>
                <a:spcPts val="600"/>
              </a:spcBef>
              <a:spcAft>
                <a:spcPts val="600"/>
              </a:spcAft>
            </a:pPr>
            <a:endParaRPr lang="en-US" sz="2400" dirty="0" smtClean="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8974058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43689"/>
            <a:ext cx="5867400" cy="1"/>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367046"/>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9" name="Rectangle 8"/>
          <p:cNvSpPr/>
          <p:nvPr/>
        </p:nvSpPr>
        <p:spPr>
          <a:xfrm>
            <a:off x="381000" y="1295400"/>
            <a:ext cx="8229600" cy="5122684"/>
          </a:xfrm>
          <a:prstGeom prst="rect">
            <a:avLst/>
          </a:prstGeom>
        </p:spPr>
        <p:txBody>
          <a:bodyPr wrap="square">
            <a:spAutoFit/>
          </a:bodyPr>
          <a:lstStyle/>
          <a:p>
            <a:pPr indent="-457200">
              <a:lnSpc>
                <a:spcPct val="108000"/>
              </a:lnSpc>
              <a:spcBef>
                <a:spcPts val="600"/>
              </a:spcBef>
              <a:buAutoNum type="arabicPeriod"/>
            </a:pPr>
            <a:r>
              <a:rPr lang="en-US" b="1" dirty="0" smtClean="0"/>
              <a:t>Develop </a:t>
            </a:r>
            <a:r>
              <a:rPr lang="en-US" b="1" dirty="0"/>
              <a:t>a dedicated, centralized Global Education and Engagement Center</a:t>
            </a:r>
            <a:r>
              <a:rPr lang="en-US" b="1" dirty="0" smtClean="0"/>
              <a:t> </a:t>
            </a:r>
            <a:r>
              <a:rPr lang="en-US" b="1" dirty="0"/>
              <a:t>with </a:t>
            </a:r>
            <a:r>
              <a:rPr lang="en-US" b="1" dirty="0" smtClean="0"/>
              <a:t>	a </a:t>
            </a:r>
            <a:r>
              <a:rPr lang="en-US" b="1" dirty="0"/>
              <a:t>senior level administrative </a:t>
            </a:r>
            <a:r>
              <a:rPr lang="en-US" b="1" dirty="0" smtClean="0"/>
              <a:t>position:</a:t>
            </a:r>
          </a:p>
          <a:p>
            <a:pPr marL="627063" lvl="0" indent="-285750">
              <a:buFont typeface="Arial" panose="020B0604020202020204" pitchFamily="34" charset="0"/>
              <a:buChar char="•"/>
            </a:pPr>
            <a:endParaRPr lang="en-US" dirty="0" smtClean="0"/>
          </a:p>
          <a:p>
            <a:pPr marL="627063" lvl="0" indent="-285750">
              <a:buFont typeface="Arial" panose="020B0604020202020204" pitchFamily="34" charset="0"/>
              <a:buChar char="•"/>
            </a:pPr>
            <a:r>
              <a:rPr lang="en-US" dirty="0" smtClean="0"/>
              <a:t>The organization serves as the central operational and administrative office for all international programs to the maximum extent possible. Academic and other units may operate outside of the Center, but all administrative functions would ideally move into the Center for standardization and economy of scale;</a:t>
            </a:r>
          </a:p>
          <a:p>
            <a:pPr marL="573088" lvl="0" indent="-231775">
              <a:buFont typeface="+mj-lt"/>
              <a:buAutoNum type="arabicPeriod"/>
            </a:pPr>
            <a:endParaRPr lang="en-US" dirty="0" smtClean="0"/>
          </a:p>
          <a:p>
            <a:pPr marL="627063" lvl="0" indent="-285750">
              <a:buFont typeface="Arial" panose="020B0604020202020204" pitchFamily="34" charset="0"/>
              <a:buChar char="•"/>
            </a:pPr>
            <a:r>
              <a:rPr lang="en-US" dirty="0" smtClean="0"/>
              <a:t>The central organization is responsible for developing policies, procedures, reports, and providing administrative services. The central organization will have the authority to ensure other units follow University policies and procedures pertaining to all things international;</a:t>
            </a:r>
          </a:p>
          <a:p>
            <a:pPr marL="627063" lvl="0" indent="-285750">
              <a:buFont typeface="Arial" panose="020B0604020202020204" pitchFamily="34" charset="0"/>
              <a:buChar char="•"/>
            </a:pPr>
            <a:endParaRPr lang="en-US" dirty="0"/>
          </a:p>
          <a:p>
            <a:pPr marL="627063" lvl="0" indent="-285750">
              <a:buFont typeface="Arial" panose="020B0604020202020204" pitchFamily="34" charset="0"/>
              <a:buChar char="•"/>
            </a:pPr>
            <a:r>
              <a:rPr lang="en-US" dirty="0" smtClean="0"/>
              <a:t>The central organization will provide </a:t>
            </a:r>
            <a:r>
              <a:rPr lang="en-US" smtClean="0"/>
              <a:t>for continuous </a:t>
            </a:r>
            <a:r>
              <a:rPr lang="en-US" dirty="0" smtClean="0"/>
              <a:t>assessment of programs;</a:t>
            </a:r>
          </a:p>
          <a:p>
            <a:pPr marL="573088" lvl="0" indent="-231775">
              <a:buFont typeface="+mj-lt"/>
              <a:buAutoNum type="arabicPeriod"/>
            </a:pPr>
            <a:endParaRPr lang="en-US" dirty="0" smtClean="0"/>
          </a:p>
          <a:p>
            <a:pPr marL="627063" lvl="0" indent="-285750">
              <a:buFont typeface="Arial" panose="020B0604020202020204" pitchFamily="34" charset="0"/>
              <a:buChar char="•"/>
            </a:pPr>
            <a:r>
              <a:rPr lang="en-US" dirty="0" smtClean="0"/>
              <a:t>The central organization is responsible for employing technology to support internationalization efforts.</a:t>
            </a:r>
          </a:p>
          <a:p>
            <a:pPr marL="341313" lvl="0"/>
            <a:endParaRPr lang="en-US" dirty="0" smtClean="0"/>
          </a:p>
        </p:txBody>
      </p:sp>
    </p:spTree>
    <p:extLst>
      <p:ext uri="{BB962C8B-B14F-4D97-AF65-F5344CB8AC3E}">
        <p14:creationId xmlns:p14="http://schemas.microsoft.com/office/powerpoint/2010/main" val="17199583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752600" y="381000"/>
            <a:ext cx="58674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3" name="TextBox 12"/>
          <p:cNvSpPr txBox="1"/>
          <p:nvPr/>
        </p:nvSpPr>
        <p:spPr>
          <a:xfrm>
            <a:off x="533400" y="1020970"/>
            <a:ext cx="8229600" cy="5062476"/>
          </a:xfrm>
          <a:prstGeom prst="rect">
            <a:avLst/>
          </a:prstGeom>
          <a:noFill/>
        </p:spPr>
        <p:txBody>
          <a:bodyPr wrap="square" rtlCol="0">
            <a:spAutoFit/>
          </a:bodyPr>
          <a:lstStyle/>
          <a:p>
            <a:pPr marL="342900" lvl="1" indent="-342900">
              <a:lnSpc>
                <a:spcPct val="108000"/>
              </a:lnSpc>
              <a:spcBef>
                <a:spcPts val="600"/>
              </a:spcBef>
              <a:buAutoNum type="arabicPeriod"/>
            </a:pPr>
            <a:r>
              <a:rPr lang="en-US" b="1" dirty="0" smtClean="0"/>
              <a:t>Develop </a:t>
            </a:r>
            <a:r>
              <a:rPr lang="en-US" b="1" dirty="0"/>
              <a:t>a dedicated, centralized Global Education and Engagement Center</a:t>
            </a:r>
            <a:r>
              <a:rPr lang="en-US" dirty="0"/>
              <a:t> </a:t>
            </a:r>
            <a:r>
              <a:rPr lang="en-US" b="1" dirty="0" smtClean="0"/>
              <a:t>with </a:t>
            </a:r>
            <a:r>
              <a:rPr lang="en-US" b="1" dirty="0"/>
              <a:t>a </a:t>
            </a:r>
            <a:r>
              <a:rPr lang="en-US" b="1" dirty="0" smtClean="0"/>
              <a:t>	senior </a:t>
            </a:r>
            <a:r>
              <a:rPr lang="en-US" b="1" dirty="0"/>
              <a:t>level administrative </a:t>
            </a:r>
            <a:r>
              <a:rPr lang="en-US" b="1" dirty="0" smtClean="0"/>
              <a:t>position:</a:t>
            </a:r>
            <a:endParaRPr lang="en-US" b="1" dirty="0"/>
          </a:p>
          <a:p>
            <a:pPr marL="0" lvl="1">
              <a:lnSpc>
                <a:spcPct val="108000"/>
              </a:lnSpc>
              <a:spcBef>
                <a:spcPts val="600"/>
              </a:spcBef>
            </a:pPr>
            <a:r>
              <a:rPr lang="en-US" dirty="0" smtClean="0"/>
              <a:t>In cooperation with the Academic Units and related Service Centers, the senior level administrative position is </a:t>
            </a:r>
            <a:r>
              <a:rPr lang="en-US" dirty="0"/>
              <a:t>responsible </a:t>
            </a:r>
            <a:r>
              <a:rPr lang="en-US" dirty="0" smtClean="0"/>
              <a:t>to oversee and support:</a:t>
            </a:r>
          </a:p>
          <a:p>
            <a:pPr marL="627063" lvl="0" indent="-285750">
              <a:lnSpc>
                <a:spcPct val="114000"/>
              </a:lnSpc>
              <a:spcBef>
                <a:spcPts val="600"/>
              </a:spcBef>
              <a:spcAft>
                <a:spcPts val="600"/>
              </a:spcAft>
              <a:buFont typeface="Arial" panose="020B0604020202020204" pitchFamily="34" charset="0"/>
              <a:buChar char="•"/>
            </a:pPr>
            <a:r>
              <a:rPr lang="en-US" dirty="0" smtClean="0"/>
              <a:t> Developing, promoting</a:t>
            </a:r>
            <a:r>
              <a:rPr lang="en-US" dirty="0"/>
              <a:t>, </a:t>
            </a:r>
            <a:r>
              <a:rPr lang="en-US" dirty="0" smtClean="0"/>
              <a:t>facilitating, </a:t>
            </a:r>
            <a:r>
              <a:rPr lang="en-US" dirty="0"/>
              <a:t>and administering </a:t>
            </a:r>
            <a:r>
              <a:rPr lang="en-US" dirty="0" smtClean="0"/>
              <a:t>all university international initiatives;</a:t>
            </a:r>
          </a:p>
          <a:p>
            <a:pPr marL="627063" lvl="0" indent="-285750">
              <a:lnSpc>
                <a:spcPct val="114000"/>
              </a:lnSpc>
              <a:spcBef>
                <a:spcPts val="600"/>
              </a:spcBef>
              <a:spcAft>
                <a:spcPts val="600"/>
              </a:spcAft>
              <a:buFont typeface="Arial" panose="020B0604020202020204" pitchFamily="34" charset="0"/>
              <a:buChar char="•"/>
            </a:pPr>
            <a:r>
              <a:rPr lang="en-US" dirty="0" smtClean="0"/>
              <a:t>Establishing  university-wide expected outcomes, strategic tactics, and matrices based on best-practices set by NAFSA, the Forum on Education Abroad, TESOL International Association, and other related professional organizations;  </a:t>
            </a:r>
            <a:endParaRPr lang="en-US" dirty="0"/>
          </a:p>
          <a:p>
            <a:pPr marL="627063" indent="-285750">
              <a:lnSpc>
                <a:spcPct val="114000"/>
              </a:lnSpc>
              <a:spcBef>
                <a:spcPts val="600"/>
              </a:spcBef>
              <a:spcAft>
                <a:spcPts val="600"/>
              </a:spcAft>
              <a:buFont typeface="Arial" panose="020B0604020202020204" pitchFamily="34" charset="0"/>
              <a:buChar char="•"/>
            </a:pPr>
            <a:r>
              <a:rPr lang="en-US" dirty="0" smtClean="0"/>
              <a:t>And, as is consistent with the current organizational structure, and in recognition of the role of global initiatives, the position will be a direct </a:t>
            </a:r>
            <a:r>
              <a:rPr lang="en-US" dirty="0"/>
              <a:t>report to the </a:t>
            </a:r>
            <a:r>
              <a:rPr lang="en-US" dirty="0" smtClean="0"/>
              <a:t>Provost.*</a:t>
            </a:r>
            <a:endParaRPr lang="en-US" dirty="0"/>
          </a:p>
          <a:p>
            <a:pPr marL="798513" lvl="1">
              <a:lnSpc>
                <a:spcPct val="114000"/>
              </a:lnSpc>
              <a:spcBef>
                <a:spcPts val="600"/>
              </a:spcBef>
              <a:spcAft>
                <a:spcPts val="600"/>
              </a:spcAft>
            </a:pPr>
            <a:r>
              <a:rPr lang="en-US" sz="1200" i="1" dirty="0" smtClean="0"/>
              <a:t>*Current </a:t>
            </a:r>
            <a:r>
              <a:rPr lang="en-US" sz="1200" i="1" dirty="0"/>
              <a:t>direct Provost reports include: Undergraduate </a:t>
            </a:r>
            <a:r>
              <a:rPr lang="en-US" sz="1200" i="1" dirty="0" smtClean="0"/>
              <a:t>Affairs, </a:t>
            </a:r>
            <a:r>
              <a:rPr lang="en-US" sz="1200" i="1" dirty="0"/>
              <a:t>Graduate Affairs, Faculty Affairs, Academic Accountability, </a:t>
            </a:r>
            <a:r>
              <a:rPr lang="en-US" sz="1200" i="1" dirty="0" smtClean="0"/>
              <a:t>Diversity, and Academic Unit Deans. </a:t>
            </a:r>
            <a:r>
              <a:rPr lang="en-US" sz="1200" i="1" dirty="0"/>
              <a:t>International education </a:t>
            </a:r>
            <a:r>
              <a:rPr lang="en-US" sz="1200" i="1" dirty="0" smtClean="0"/>
              <a:t>encompasses all main components of university initiatives and therefore should be equivalent.</a:t>
            </a:r>
            <a:endParaRPr lang="en-US" sz="1200" i="1"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1398954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43689"/>
            <a:ext cx="5867400" cy="1"/>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2" name="Rectangle 1"/>
          <p:cNvSpPr/>
          <p:nvPr/>
        </p:nvSpPr>
        <p:spPr>
          <a:xfrm>
            <a:off x="914400" y="1752601"/>
            <a:ext cx="7391400" cy="1825180"/>
          </a:xfrm>
          <a:prstGeom prst="rect">
            <a:avLst/>
          </a:prstGeom>
        </p:spPr>
        <p:txBody>
          <a:bodyPr wrap="square">
            <a:spAutoFit/>
          </a:bodyPr>
          <a:lstStyle/>
          <a:p>
            <a:pPr marL="341313">
              <a:lnSpc>
                <a:spcPct val="114000"/>
              </a:lnSpc>
              <a:spcBef>
                <a:spcPts val="600"/>
              </a:spcBef>
              <a:spcAft>
                <a:spcPts val="600"/>
              </a:spcAft>
            </a:pPr>
            <a:r>
              <a:rPr lang="en-US" b="1" dirty="0"/>
              <a:t>Further considerations in the development of a dedicated, centralized Global Education and Engagement Center </a:t>
            </a:r>
            <a:r>
              <a:rPr lang="en-US" b="1" dirty="0" smtClean="0"/>
              <a:t>with </a:t>
            </a:r>
            <a:r>
              <a:rPr lang="en-US" b="1" dirty="0"/>
              <a:t>a senior level administrative position</a:t>
            </a:r>
            <a:r>
              <a:rPr lang="en-US" b="1" dirty="0" smtClean="0"/>
              <a:t>:</a:t>
            </a:r>
            <a:endParaRPr lang="en-US" b="1" dirty="0"/>
          </a:p>
          <a:p>
            <a:pPr marL="627063" lvl="0" indent="-285750">
              <a:lnSpc>
                <a:spcPct val="114000"/>
              </a:lnSpc>
              <a:spcBef>
                <a:spcPts val="600"/>
              </a:spcBef>
              <a:spcAft>
                <a:spcPts val="600"/>
              </a:spcAft>
              <a:buFont typeface="Arial" panose="020B0604020202020204" pitchFamily="34" charset="0"/>
              <a:buChar char="•"/>
            </a:pPr>
            <a:r>
              <a:rPr lang="en-US" dirty="0"/>
              <a:t>Provide additional financial, staff and space resources to create the Global Education and Engagement Center.</a:t>
            </a:r>
          </a:p>
        </p:txBody>
      </p:sp>
    </p:spTree>
    <p:extLst>
      <p:ext uri="{BB962C8B-B14F-4D97-AF65-F5344CB8AC3E}">
        <p14:creationId xmlns:p14="http://schemas.microsoft.com/office/powerpoint/2010/main" val="17199583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43689"/>
            <a:ext cx="5867400" cy="1"/>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9" name="Rectangle 8"/>
          <p:cNvSpPr/>
          <p:nvPr/>
        </p:nvSpPr>
        <p:spPr>
          <a:xfrm>
            <a:off x="304800" y="990600"/>
            <a:ext cx="8458200" cy="5109091"/>
          </a:xfrm>
          <a:prstGeom prst="rect">
            <a:avLst/>
          </a:prstGeom>
        </p:spPr>
        <p:txBody>
          <a:bodyPr wrap="square">
            <a:spAutoFit/>
          </a:bodyPr>
          <a:lstStyle/>
          <a:p>
            <a:pPr lvl="1">
              <a:spcBef>
                <a:spcPts val="600"/>
              </a:spcBef>
              <a:spcAft>
                <a:spcPts val="600"/>
              </a:spcAft>
            </a:pPr>
            <a:r>
              <a:rPr lang="en-US" b="1" dirty="0" smtClean="0"/>
              <a:t>2.  Improve education abroad </a:t>
            </a:r>
            <a:r>
              <a:rPr lang="en-US" b="1" dirty="0"/>
              <a:t>opportunities and services while continuing to </a:t>
            </a:r>
            <a:r>
              <a:rPr lang="en-US" b="1" dirty="0" smtClean="0"/>
              <a:t>	increase numbers</a:t>
            </a:r>
            <a:r>
              <a:rPr lang="en-US" dirty="0" smtClean="0"/>
              <a:t>:</a:t>
            </a:r>
            <a:endParaRPr lang="en-US" b="1" dirty="0"/>
          </a:p>
          <a:p>
            <a:pPr marL="742950" lvl="1" indent="-285750">
              <a:spcBef>
                <a:spcPts val="600"/>
              </a:spcBef>
              <a:spcAft>
                <a:spcPts val="600"/>
              </a:spcAft>
              <a:buFont typeface="Arial" pitchFamily="34" charset="0"/>
              <a:buChar char="•"/>
            </a:pPr>
            <a:r>
              <a:rPr lang="en-US" sz="1400" dirty="0" smtClean="0"/>
              <a:t>Support faculty and administrative efforts to include for credit study abroad and international educational experiences activities </a:t>
            </a:r>
            <a:r>
              <a:rPr lang="en-US" sz="1400" dirty="0"/>
              <a:t>in </a:t>
            </a:r>
            <a:r>
              <a:rPr lang="en-US" sz="1400" dirty="0" smtClean="0"/>
              <a:t>faculty teaching loads and for the purposes of promotion/tenure;</a:t>
            </a:r>
            <a:endParaRPr lang="en-US" sz="1400" dirty="0"/>
          </a:p>
          <a:p>
            <a:pPr marL="742950" lvl="1" indent="-285750">
              <a:spcBef>
                <a:spcPts val="600"/>
              </a:spcBef>
              <a:spcAft>
                <a:spcPts val="600"/>
              </a:spcAft>
              <a:buFont typeface="Arial" pitchFamily="34" charset="0"/>
              <a:buChar char="•"/>
            </a:pPr>
            <a:r>
              <a:rPr lang="en-US" sz="1400" dirty="0" smtClean="0"/>
              <a:t>Challenge faculty and administration to identify targeted majors/minors for including study abroad and international educational experiences as part of the required curriculum;</a:t>
            </a:r>
            <a:endParaRPr lang="en-US" sz="1400" dirty="0"/>
          </a:p>
          <a:p>
            <a:pPr marL="742950" lvl="1" indent="-285750">
              <a:spcBef>
                <a:spcPts val="600"/>
              </a:spcBef>
              <a:spcAft>
                <a:spcPts val="600"/>
              </a:spcAft>
              <a:buFont typeface="Arial" pitchFamily="34" charset="0"/>
              <a:buChar char="•"/>
            </a:pPr>
            <a:r>
              <a:rPr lang="en-US" sz="1400" dirty="0" smtClean="0"/>
              <a:t>Participation </a:t>
            </a:r>
            <a:r>
              <a:rPr lang="en-US" sz="1400" dirty="0"/>
              <a:t>in </a:t>
            </a:r>
            <a:r>
              <a:rPr lang="en-US" sz="1400" dirty="0" smtClean="0"/>
              <a:t>study abroad and international educational experiences </a:t>
            </a:r>
            <a:r>
              <a:rPr lang="en-US" sz="1400" dirty="0"/>
              <a:t>be increased through new, innovative programming, such as partial semesters, alternative spring breaks, etc</a:t>
            </a:r>
            <a:r>
              <a:rPr lang="en-US" sz="1400" dirty="0" smtClean="0"/>
              <a:t>.;</a:t>
            </a:r>
            <a:endParaRPr lang="en-US" sz="1400" dirty="0"/>
          </a:p>
          <a:p>
            <a:pPr marL="742950" lvl="1" indent="-285750">
              <a:spcBef>
                <a:spcPts val="600"/>
              </a:spcBef>
              <a:spcAft>
                <a:spcPts val="600"/>
              </a:spcAft>
              <a:buFont typeface="Arial" pitchFamily="34" charset="0"/>
              <a:buChar char="•"/>
            </a:pPr>
            <a:r>
              <a:rPr lang="en-US" sz="1400" dirty="0" smtClean="0"/>
              <a:t>Promote </a:t>
            </a:r>
            <a:r>
              <a:rPr lang="en-US" sz="1400" dirty="0"/>
              <a:t>diversity in student participation in </a:t>
            </a:r>
            <a:r>
              <a:rPr lang="en-US" sz="1400" dirty="0" smtClean="0"/>
              <a:t>study abroad and international educational experiences </a:t>
            </a:r>
            <a:r>
              <a:rPr lang="en-US" sz="1400" dirty="0"/>
              <a:t>programs;</a:t>
            </a:r>
          </a:p>
          <a:p>
            <a:pPr marL="742950" lvl="1" indent="-285750">
              <a:spcBef>
                <a:spcPts val="600"/>
              </a:spcBef>
              <a:spcAft>
                <a:spcPts val="600"/>
              </a:spcAft>
              <a:buFont typeface="Arial" pitchFamily="34" charset="0"/>
              <a:buChar char="•"/>
            </a:pPr>
            <a:r>
              <a:rPr lang="en-US" sz="1400" dirty="0"/>
              <a:t>Diversify </a:t>
            </a:r>
            <a:r>
              <a:rPr lang="en-US" sz="1400" dirty="0" smtClean="0"/>
              <a:t>locations </a:t>
            </a:r>
            <a:r>
              <a:rPr lang="en-US" sz="1400" dirty="0"/>
              <a:t>of </a:t>
            </a:r>
            <a:r>
              <a:rPr lang="en-US" sz="1400" dirty="0" smtClean="0"/>
              <a:t>study abroad and international educational experiences </a:t>
            </a:r>
            <a:r>
              <a:rPr lang="en-US" sz="1400" dirty="0"/>
              <a:t>programs;</a:t>
            </a:r>
          </a:p>
          <a:p>
            <a:pPr marL="742950" lvl="1" indent="-285750">
              <a:spcBef>
                <a:spcPts val="600"/>
              </a:spcBef>
              <a:spcAft>
                <a:spcPts val="600"/>
              </a:spcAft>
              <a:buFont typeface="Arial" pitchFamily="34" charset="0"/>
              <a:buChar char="•"/>
            </a:pPr>
            <a:r>
              <a:rPr lang="en-US" sz="1400" dirty="0" smtClean="0"/>
              <a:t>Integrate global educational experiences broadly across the curriculum, i.e., international internships, faculty exchanges, etc.;</a:t>
            </a:r>
            <a:endParaRPr lang="en-US" sz="1400" dirty="0"/>
          </a:p>
          <a:p>
            <a:pPr marL="742950" lvl="1" indent="-285750">
              <a:spcBef>
                <a:spcPts val="600"/>
              </a:spcBef>
              <a:spcAft>
                <a:spcPts val="600"/>
              </a:spcAft>
              <a:buFont typeface="Arial" pitchFamily="34" charset="0"/>
              <a:buChar char="•"/>
            </a:pPr>
            <a:r>
              <a:rPr lang="en-US" sz="1400" dirty="0"/>
              <a:t>Remove </a:t>
            </a:r>
            <a:r>
              <a:rPr lang="en-US" sz="1400" dirty="0" smtClean="0"/>
              <a:t>study abroad and international educational experiences barriers, i.e., financial aid, course transfers, CD credit, etc.;</a:t>
            </a:r>
            <a:endParaRPr lang="en-US" sz="1400" dirty="0"/>
          </a:p>
          <a:p>
            <a:pPr marL="742950" lvl="1" indent="-285750">
              <a:spcBef>
                <a:spcPts val="600"/>
              </a:spcBef>
              <a:spcAft>
                <a:spcPts val="600"/>
              </a:spcAft>
              <a:buFont typeface="Arial" pitchFamily="34" charset="0"/>
              <a:buChar char="•"/>
            </a:pPr>
            <a:r>
              <a:rPr lang="en-US" sz="1400" dirty="0" smtClean="0"/>
              <a:t>Promote study abroad and international educational experiences as a culminating undergraduate experience (CUE). </a:t>
            </a:r>
            <a:endParaRPr lang="en-US" sz="1400" dirty="0"/>
          </a:p>
        </p:txBody>
      </p:sp>
    </p:spTree>
    <p:extLst>
      <p:ext uri="{BB962C8B-B14F-4D97-AF65-F5344CB8AC3E}">
        <p14:creationId xmlns:p14="http://schemas.microsoft.com/office/powerpoint/2010/main" val="17199583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43689"/>
            <a:ext cx="5867400" cy="1"/>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5532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International Subcommittee</a:t>
            </a:r>
            <a:endParaRPr lang="en-US" sz="2800" dirty="0">
              <a:solidFill>
                <a:srgbClr val="DA0000"/>
              </a:solidFill>
              <a:latin typeface="Arial" pitchFamily="34" charset="0"/>
              <a:cs typeface="Arial" pitchFamily="34" charset="0"/>
            </a:endParaRPr>
          </a:p>
        </p:txBody>
      </p:sp>
      <p:sp>
        <p:nvSpPr>
          <p:cNvPr id="17" name="TextBox 16"/>
          <p:cNvSpPr txBox="1"/>
          <p:nvPr/>
        </p:nvSpPr>
        <p:spPr>
          <a:xfrm>
            <a:off x="6019800" y="6520934"/>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3" name="Rectangle 2"/>
          <p:cNvSpPr/>
          <p:nvPr/>
        </p:nvSpPr>
        <p:spPr>
          <a:xfrm>
            <a:off x="228600" y="946411"/>
            <a:ext cx="8523514" cy="5687967"/>
          </a:xfrm>
          <a:prstGeom prst="rect">
            <a:avLst/>
          </a:prstGeom>
        </p:spPr>
        <p:txBody>
          <a:bodyPr wrap="square">
            <a:spAutoFit/>
          </a:bodyPr>
          <a:lstStyle/>
          <a:p>
            <a:pPr marL="341313">
              <a:lnSpc>
                <a:spcPct val="114000"/>
              </a:lnSpc>
              <a:spcBef>
                <a:spcPts val="600"/>
              </a:spcBef>
              <a:spcAft>
                <a:spcPts val="600"/>
              </a:spcAft>
            </a:pPr>
            <a:r>
              <a:rPr lang="en-US" sz="1600" b="1" dirty="0"/>
              <a:t>Further considerations to improve </a:t>
            </a:r>
            <a:r>
              <a:rPr lang="en-US" sz="1600" b="1" dirty="0" smtClean="0"/>
              <a:t>study abroad and international educational experiences </a:t>
            </a:r>
            <a:r>
              <a:rPr lang="en-US" sz="1600" b="1" dirty="0"/>
              <a:t>opportunities and services while continuing to increase numbers: </a:t>
            </a:r>
            <a:endParaRPr lang="en-US" sz="1200" b="1" dirty="0"/>
          </a:p>
          <a:p>
            <a:pPr marL="627063" indent="-285750">
              <a:lnSpc>
                <a:spcPct val="114000"/>
              </a:lnSpc>
              <a:spcBef>
                <a:spcPts val="600"/>
              </a:spcBef>
              <a:spcAft>
                <a:spcPts val="600"/>
              </a:spcAft>
              <a:buFont typeface="Arial" panose="020B0604020202020204" pitchFamily="34" charset="0"/>
              <a:buChar char="•"/>
            </a:pPr>
            <a:r>
              <a:rPr lang="en-US" sz="1300" dirty="0"/>
              <a:t>Establish financial </a:t>
            </a:r>
            <a:r>
              <a:rPr lang="en-US" sz="1300" dirty="0" smtClean="0"/>
              <a:t>and philanthropic support for international travel and global initiatives including</a:t>
            </a:r>
            <a:r>
              <a:rPr lang="en-US" sz="1300" dirty="0"/>
              <a:t>: </a:t>
            </a:r>
          </a:p>
          <a:p>
            <a:pPr marL="1084263" lvl="1" indent="-285750">
              <a:lnSpc>
                <a:spcPct val="114000"/>
              </a:lnSpc>
              <a:spcBef>
                <a:spcPts val="600"/>
              </a:spcBef>
              <a:spcAft>
                <a:spcPts val="600"/>
              </a:spcAft>
              <a:buFont typeface="Arial" panose="020B0604020202020204" pitchFamily="34" charset="0"/>
              <a:buChar char="•"/>
            </a:pPr>
            <a:r>
              <a:rPr lang="en-US" sz="1300" dirty="0" smtClean="0"/>
              <a:t>Designate </a:t>
            </a:r>
            <a:r>
              <a:rPr lang="en-US" sz="1300" dirty="0"/>
              <a:t>specific </a:t>
            </a:r>
            <a:r>
              <a:rPr lang="en-US" sz="1300" dirty="0" smtClean="0"/>
              <a:t>scholarship funds </a:t>
            </a:r>
            <a:r>
              <a:rPr lang="en-US" sz="1300" dirty="0"/>
              <a:t>to support international travel for </a:t>
            </a:r>
            <a:r>
              <a:rPr lang="en-US" sz="1300" dirty="0" smtClean="0"/>
              <a:t>all students </a:t>
            </a:r>
            <a:r>
              <a:rPr lang="en-US" sz="1300" dirty="0"/>
              <a:t>participating in </a:t>
            </a:r>
            <a:r>
              <a:rPr lang="en-US" sz="1300" dirty="0" smtClean="0"/>
              <a:t>study abroad and international educational experiences; </a:t>
            </a:r>
          </a:p>
          <a:p>
            <a:pPr marL="1084263" lvl="1" indent="-285750">
              <a:lnSpc>
                <a:spcPct val="114000"/>
              </a:lnSpc>
              <a:spcBef>
                <a:spcPts val="600"/>
              </a:spcBef>
              <a:spcAft>
                <a:spcPts val="600"/>
              </a:spcAft>
              <a:buFont typeface="Arial" panose="020B0604020202020204" pitchFamily="34" charset="0"/>
              <a:buChar char="•"/>
            </a:pPr>
            <a:r>
              <a:rPr lang="en-US" sz="1300" dirty="0" smtClean="0"/>
              <a:t>Consider incentivizing academic units to also designate scholarship funds to support global education by matching “unit based” international scholarship/travel support.</a:t>
            </a:r>
          </a:p>
          <a:p>
            <a:pPr marL="1084263" lvl="1" indent="-285750">
              <a:lnSpc>
                <a:spcPct val="114000"/>
              </a:lnSpc>
              <a:spcBef>
                <a:spcPts val="600"/>
              </a:spcBef>
              <a:spcAft>
                <a:spcPts val="600"/>
              </a:spcAft>
              <a:buFont typeface="Arial" panose="020B0604020202020204" pitchFamily="34" charset="0"/>
              <a:buChar char="•"/>
            </a:pPr>
            <a:r>
              <a:rPr lang="en-US" sz="1300" dirty="0" smtClean="0"/>
              <a:t>Designate funds to assist faculty </a:t>
            </a:r>
            <a:r>
              <a:rPr lang="en-US" sz="1300" i="1" dirty="0" smtClean="0"/>
              <a:t>and</a:t>
            </a:r>
            <a:r>
              <a:rPr lang="en-US" sz="1300" dirty="0" smtClean="0"/>
              <a:t> staff in international travel initiatives;</a:t>
            </a:r>
            <a:endParaRPr lang="en-US" sz="1300" dirty="0"/>
          </a:p>
          <a:p>
            <a:pPr marL="1084263" lvl="1" indent="-285750">
              <a:lnSpc>
                <a:spcPct val="114000"/>
              </a:lnSpc>
              <a:spcBef>
                <a:spcPts val="600"/>
              </a:spcBef>
              <a:spcAft>
                <a:spcPts val="600"/>
              </a:spcAft>
              <a:buFont typeface="Arial" panose="020B0604020202020204" pitchFamily="34" charset="0"/>
              <a:buChar char="•"/>
            </a:pPr>
            <a:r>
              <a:rPr lang="en-US" sz="1300" dirty="0" smtClean="0"/>
              <a:t>Create </a:t>
            </a:r>
            <a:r>
              <a:rPr lang="en-US" sz="1300" dirty="0"/>
              <a:t>development goals and </a:t>
            </a:r>
            <a:r>
              <a:rPr lang="en-US" sz="1300" dirty="0" smtClean="0"/>
              <a:t>set fundraising </a:t>
            </a:r>
            <a:r>
              <a:rPr lang="en-US" sz="1300" dirty="0"/>
              <a:t>targets </a:t>
            </a:r>
            <a:r>
              <a:rPr lang="en-US" sz="1300" dirty="0" smtClean="0"/>
              <a:t>to support </a:t>
            </a:r>
            <a:r>
              <a:rPr lang="en-US" sz="1300" dirty="0"/>
              <a:t>international education </a:t>
            </a:r>
            <a:r>
              <a:rPr lang="en-US" sz="1300" dirty="0" smtClean="0"/>
              <a:t>in conjunction with </a:t>
            </a:r>
            <a:r>
              <a:rPr lang="en-US" sz="1300" dirty="0"/>
              <a:t>the UofL Foundation.</a:t>
            </a:r>
          </a:p>
          <a:p>
            <a:pPr marL="627063" indent="-285750">
              <a:lnSpc>
                <a:spcPct val="114000"/>
              </a:lnSpc>
              <a:spcBef>
                <a:spcPts val="600"/>
              </a:spcBef>
              <a:spcAft>
                <a:spcPts val="600"/>
              </a:spcAft>
              <a:buFont typeface="Arial" panose="020B0604020202020204" pitchFamily="34" charset="0"/>
              <a:buChar char="•"/>
            </a:pPr>
            <a:r>
              <a:rPr lang="en-US" sz="1300" dirty="0"/>
              <a:t>Establish model annual work plan guidelines and workload credit equivalencies for faculty who teach/participate in </a:t>
            </a:r>
            <a:r>
              <a:rPr lang="en-US" sz="1300" dirty="0" smtClean="0"/>
              <a:t>study abroad and international educational experiences </a:t>
            </a:r>
            <a:r>
              <a:rPr lang="en-US" sz="1300" dirty="0"/>
              <a:t>programs</a:t>
            </a:r>
            <a:r>
              <a:rPr lang="en-US" sz="1300" dirty="0" smtClean="0"/>
              <a:t>;</a:t>
            </a:r>
          </a:p>
          <a:p>
            <a:pPr marL="627063" indent="-285750">
              <a:lnSpc>
                <a:spcPct val="114000"/>
              </a:lnSpc>
              <a:spcBef>
                <a:spcPts val="600"/>
              </a:spcBef>
              <a:spcAft>
                <a:spcPts val="600"/>
              </a:spcAft>
              <a:buFont typeface="Arial" panose="020B0604020202020204" pitchFamily="34" charset="0"/>
              <a:buChar char="•"/>
            </a:pPr>
            <a:r>
              <a:rPr lang="en-US" sz="1300" dirty="0" smtClean="0"/>
              <a:t>Provide for continuous evaluation and assessment of faculty teaching in study abroad and international educational experiences programs consistent with the teaching evaluation process for other similar teaching activities;</a:t>
            </a:r>
            <a:endParaRPr lang="en-US" sz="1300" dirty="0"/>
          </a:p>
          <a:p>
            <a:pPr marL="627063" indent="-285750">
              <a:lnSpc>
                <a:spcPct val="114000"/>
              </a:lnSpc>
              <a:spcBef>
                <a:spcPts val="600"/>
              </a:spcBef>
              <a:spcAft>
                <a:spcPts val="600"/>
              </a:spcAft>
              <a:buFont typeface="Arial" panose="020B0604020202020204" pitchFamily="34" charset="0"/>
              <a:buChar char="•"/>
            </a:pPr>
            <a:r>
              <a:rPr lang="en-US" sz="1300" dirty="0"/>
              <a:t>Purchase and use of specialized </a:t>
            </a:r>
            <a:r>
              <a:rPr lang="en-US" sz="1300" dirty="0" smtClean="0"/>
              <a:t>study abroad and international educational experiences </a:t>
            </a:r>
            <a:r>
              <a:rPr lang="en-US" sz="1300" dirty="0"/>
              <a:t>software to facilitate </a:t>
            </a:r>
            <a:r>
              <a:rPr lang="en-US" sz="1300" dirty="0" smtClean="0"/>
              <a:t>study abroad and international educational experiences </a:t>
            </a:r>
            <a:r>
              <a:rPr lang="en-US" sz="1300" dirty="0"/>
              <a:t>procedures</a:t>
            </a:r>
            <a:r>
              <a:rPr lang="en-US" sz="1300" dirty="0" smtClean="0"/>
              <a:t>;</a:t>
            </a:r>
            <a:endParaRPr lang="en-US" sz="1300" dirty="0"/>
          </a:p>
          <a:p>
            <a:pPr marL="627063" indent="-285750">
              <a:lnSpc>
                <a:spcPct val="114000"/>
              </a:lnSpc>
              <a:spcBef>
                <a:spcPts val="600"/>
              </a:spcBef>
              <a:spcAft>
                <a:spcPts val="600"/>
              </a:spcAft>
              <a:buFont typeface="Arial" panose="020B0604020202020204" pitchFamily="34" charset="0"/>
              <a:buChar char="•"/>
            </a:pPr>
            <a:r>
              <a:rPr lang="en-US" sz="1300" dirty="0" smtClean="0"/>
              <a:t>Increase </a:t>
            </a:r>
            <a:r>
              <a:rPr lang="en-US" sz="1300" dirty="0"/>
              <a:t>staff to better accommodate and serve campus needs.</a:t>
            </a:r>
          </a:p>
        </p:txBody>
      </p:sp>
    </p:spTree>
    <p:extLst>
      <p:ext uri="{BB962C8B-B14F-4D97-AF65-F5344CB8AC3E}">
        <p14:creationId xmlns:p14="http://schemas.microsoft.com/office/powerpoint/2010/main" val="18691027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3562</TotalTime>
  <Words>1265</Words>
  <Application>Microsoft Office PowerPoint</Application>
  <PresentationFormat>On-screen Show (4:3)</PresentationFormat>
  <Paragraphs>263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Excelcor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Scott</dc:creator>
  <cp:lastModifiedBy>Scott</cp:lastModifiedBy>
  <cp:revision>209</cp:revision>
  <cp:lastPrinted>2014-01-15T18:19:43Z</cp:lastPrinted>
  <dcterms:created xsi:type="dcterms:W3CDTF">2013-06-25T15:08:45Z</dcterms:created>
  <dcterms:modified xsi:type="dcterms:W3CDTF">2014-07-01T12:05:23Z</dcterms:modified>
</cp:coreProperties>
</file>