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8"/>
  </p:notesMasterIdLst>
  <p:sldIdLst>
    <p:sldId id="293" r:id="rId2"/>
    <p:sldId id="256" r:id="rId3"/>
    <p:sldId id="257" r:id="rId4"/>
    <p:sldId id="266" r:id="rId5"/>
    <p:sldId id="267" r:id="rId6"/>
    <p:sldId id="269" r:id="rId7"/>
    <p:sldId id="303" r:id="rId8"/>
    <p:sldId id="304" r:id="rId9"/>
    <p:sldId id="305" r:id="rId10"/>
    <p:sldId id="306" r:id="rId11"/>
    <p:sldId id="307" r:id="rId12"/>
    <p:sldId id="308" r:id="rId13"/>
    <p:sldId id="309" r:id="rId14"/>
    <p:sldId id="310" r:id="rId15"/>
    <p:sldId id="311" r:id="rId16"/>
    <p:sldId id="271" r:id="rId17"/>
    <p:sldId id="272" r:id="rId18"/>
    <p:sldId id="273" r:id="rId19"/>
    <p:sldId id="274" r:id="rId20"/>
    <p:sldId id="276" r:id="rId21"/>
    <p:sldId id="277" r:id="rId22"/>
    <p:sldId id="278" r:id="rId23"/>
    <p:sldId id="279" r:id="rId24"/>
    <p:sldId id="281" r:id="rId25"/>
    <p:sldId id="282" r:id="rId26"/>
    <p:sldId id="283" r:id="rId27"/>
    <p:sldId id="284" r:id="rId28"/>
    <p:sldId id="285" r:id="rId29"/>
    <p:sldId id="286" r:id="rId30"/>
    <p:sldId id="287" r:id="rId31"/>
    <p:sldId id="288" r:id="rId32"/>
    <p:sldId id="289" r:id="rId33"/>
    <p:sldId id="294" r:id="rId34"/>
    <p:sldId id="295" r:id="rId35"/>
    <p:sldId id="296" r:id="rId36"/>
    <p:sldId id="297" r:id="rId37"/>
    <p:sldId id="298" r:id="rId38"/>
    <p:sldId id="299" r:id="rId39"/>
    <p:sldId id="300" r:id="rId40"/>
    <p:sldId id="323" r:id="rId41"/>
    <p:sldId id="324" r:id="rId42"/>
    <p:sldId id="325" r:id="rId43"/>
    <p:sldId id="326" r:id="rId44"/>
    <p:sldId id="327" r:id="rId45"/>
    <p:sldId id="328" r:id="rId46"/>
    <p:sldId id="313" r:id="rId47"/>
    <p:sldId id="314" r:id="rId48"/>
    <p:sldId id="315" r:id="rId49"/>
    <p:sldId id="316" r:id="rId50"/>
    <p:sldId id="317" r:id="rId51"/>
    <p:sldId id="318" r:id="rId52"/>
    <p:sldId id="319" r:id="rId53"/>
    <p:sldId id="320" r:id="rId54"/>
    <p:sldId id="321" r:id="rId55"/>
    <p:sldId id="322" r:id="rId56"/>
    <p:sldId id="302"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0000"/>
    <a:srgbClr val="860000"/>
    <a:srgbClr val="FFCC66"/>
    <a:srgbClr val="FF1515"/>
    <a:srgbClr val="600000"/>
    <a:srgbClr val="CC97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28" autoAdjust="0"/>
  </p:normalViewPr>
  <p:slideViewPr>
    <p:cSldViewPr>
      <p:cViewPr varScale="1">
        <p:scale>
          <a:sx n="95" d="100"/>
          <a:sy n="95" d="100"/>
        </p:scale>
        <p:origin x="-44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81BB2B23-8B9F-4EC0-9719-6ED1E9091BCE}" type="datetimeFigureOut">
              <a:rPr lang="en-US"/>
              <a:pPr/>
              <a:t>11/13/2009</a:t>
            </a:fld>
            <a:endParaRPr lang="en-US"/>
          </a:p>
        </p:txBody>
      </p:sp>
      <p:sp>
        <p:nvSpPr>
          <p:cNvPr id="1843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3F20B18C-349B-4C1B-BEB7-ADC31F29706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Ro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Ro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Ro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Ro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Ro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Ro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p:txBody>
          <a:bodyPr lIns="91430" tIns="45715" rIns="91430" bIns="45715"/>
          <a:lstStyle/>
          <a:p>
            <a:pPr>
              <a:spcBef>
                <a:spcPct val="0"/>
              </a:spcBef>
            </a:pPr>
            <a:endParaRPr lang="en-US"/>
          </a:p>
        </p:txBody>
      </p:sp>
      <p:sp>
        <p:nvSpPr>
          <p:cNvPr id="430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0" tIns="45715" rIns="91430" bIns="45715" anchor="b"/>
          <a:lstStyle/>
          <a:p>
            <a:pPr algn="r" defTabSz="895350"/>
            <a:fld id="{D574AE81-CBA1-4A4E-94D3-26CB9EFF44C2}" type="slidenum">
              <a:rPr lang="en-US" sz="1200">
                <a:latin typeface="Calibri" pitchFamily="34" charset="0"/>
              </a:rPr>
              <a:pPr algn="r" defTabSz="895350"/>
              <a:t>20</a:t>
            </a:fld>
            <a:endParaRPr lang="en-US" sz="12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p:txBody>
          <a:bodyPr lIns="91430" tIns="45715" rIns="91430" bIns="45715"/>
          <a:lstStyle/>
          <a:p>
            <a:pPr>
              <a:spcBef>
                <a:spcPct val="0"/>
              </a:spcBef>
            </a:pPr>
            <a:r>
              <a:rPr lang="en-US"/>
              <a:t>Define FGID</a:t>
            </a:r>
          </a:p>
          <a:p>
            <a:pPr>
              <a:spcBef>
                <a:spcPct val="0"/>
              </a:spcBef>
            </a:pPr>
            <a:endParaRPr lang="en-US"/>
          </a:p>
          <a:p>
            <a:pPr>
              <a:spcBef>
                <a:spcPct val="0"/>
              </a:spcBef>
            </a:pPr>
            <a:r>
              <a:rPr lang="en-US"/>
              <a:t>Explain how and why gastric motility  is important</a:t>
            </a:r>
          </a:p>
          <a:p>
            <a:pPr>
              <a:spcBef>
                <a:spcPct val="0"/>
              </a:spcBef>
            </a:pPr>
            <a:endParaRPr lang="en-US"/>
          </a:p>
          <a:p>
            <a:pPr>
              <a:spcBef>
                <a:spcPct val="0"/>
              </a:spcBef>
            </a:pPr>
            <a:r>
              <a:rPr lang="en-US"/>
              <a:t>Define gastroparesis</a:t>
            </a:r>
          </a:p>
          <a:p>
            <a:pPr>
              <a:spcBef>
                <a:spcPct val="0"/>
              </a:spcBef>
            </a:pPr>
            <a:endParaRPr lang="en-US"/>
          </a:p>
          <a:p>
            <a:pPr>
              <a:spcBef>
                <a:spcPct val="0"/>
              </a:spcBef>
            </a:pPr>
            <a:r>
              <a:rPr lang="en-US"/>
              <a:t>Define diabetic gastroparesis</a:t>
            </a:r>
          </a:p>
          <a:p>
            <a:pPr>
              <a:spcBef>
                <a:spcPct val="0"/>
              </a:spcBef>
            </a:pPr>
            <a:endParaRPr lang="en-US"/>
          </a:p>
          <a:p>
            <a:pPr>
              <a:spcBef>
                <a:spcPct val="0"/>
              </a:spcBef>
            </a:pPr>
            <a:r>
              <a:rPr lang="en-US"/>
              <a:t>State why diabetic gastroparesis is a problem</a:t>
            </a:r>
          </a:p>
          <a:p>
            <a:pPr>
              <a:spcBef>
                <a:spcPct val="0"/>
              </a:spcBef>
            </a:pPr>
            <a:endParaRPr lang="en-US"/>
          </a:p>
          <a:p>
            <a:pPr>
              <a:spcBef>
                <a:spcPct val="0"/>
              </a:spcBef>
            </a:pPr>
            <a:r>
              <a:rPr lang="en-US"/>
              <a:t>Present framework and identify some areas of research on diabetic gastroparesis</a:t>
            </a:r>
          </a:p>
        </p:txBody>
      </p:sp>
      <p:sp>
        <p:nvSpPr>
          <p:cNvPr id="4506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0" tIns="45715" rIns="91430" bIns="45715" anchor="b"/>
          <a:lstStyle/>
          <a:p>
            <a:pPr algn="r" defTabSz="895350"/>
            <a:fld id="{FD069C99-8223-468D-9C9A-D650FBC6259E}" type="slidenum">
              <a:rPr lang="en-US" sz="1200">
                <a:latin typeface="Calibri" pitchFamily="34" charset="0"/>
              </a:rPr>
              <a:pPr algn="r" defTabSz="895350"/>
              <a:t>21</a:t>
            </a:fld>
            <a:endParaRPr lang="en-US" sz="12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lIns="91430" tIns="45715" rIns="91430" bIns="45715"/>
          <a:lstStyle/>
          <a:p>
            <a:pPr marL="466618" lvl="1" defTabSz="933237" fontAlgn="auto">
              <a:spcBef>
                <a:spcPts val="0"/>
              </a:spcBef>
              <a:spcAft>
                <a:spcPts val="0"/>
              </a:spcAft>
              <a:buFont typeface="Wingdings" pitchFamily="2" charset="2"/>
              <a:buChar char="ü"/>
              <a:defRPr/>
            </a:pPr>
            <a:r>
              <a:rPr lang="en-US" dirty="0">
                <a:latin typeface="+mn-lt"/>
              </a:rPr>
              <a:t>Diabetes is a chronic disease of carbohydrate, fat, and protein metabolism caused by a defect in the secretion or activity of insulin. It is a leading cause of morbidity and mortality in the U.S. Resources utilized in caring for patients diagnosed with diabetes continue increase as the disease becomes more and more prevalent.</a:t>
            </a:r>
          </a:p>
          <a:p>
            <a:pPr marL="466618" lvl="1" defTabSz="933237" fontAlgn="auto">
              <a:spcBef>
                <a:spcPts val="0"/>
              </a:spcBef>
              <a:spcAft>
                <a:spcPts val="0"/>
              </a:spcAft>
              <a:defRPr/>
            </a:pPr>
            <a:endParaRPr lang="en-US" dirty="0">
              <a:latin typeface="+mn-lt"/>
            </a:endParaRPr>
          </a:p>
          <a:p>
            <a:pPr marL="466618" lvl="1" defTabSz="933237" fontAlgn="auto">
              <a:spcBef>
                <a:spcPts val="0"/>
              </a:spcBef>
              <a:spcAft>
                <a:spcPts val="0"/>
              </a:spcAft>
              <a:buFont typeface="Wingdings" pitchFamily="2" charset="2"/>
              <a:buChar char="ü"/>
              <a:defRPr/>
            </a:pPr>
            <a:r>
              <a:rPr lang="en-US" dirty="0">
                <a:latin typeface="+mn-lt"/>
              </a:rPr>
              <a:t>In 2007, 23.6 million people had diabetes. In 2008, Kentucky ranked 9</a:t>
            </a:r>
            <a:r>
              <a:rPr lang="en-US" baseline="30000" dirty="0">
                <a:latin typeface="+mn-lt"/>
              </a:rPr>
              <a:t>th</a:t>
            </a:r>
            <a:r>
              <a:rPr lang="en-US" dirty="0">
                <a:latin typeface="+mn-lt"/>
              </a:rPr>
              <a:t> in the nation for its prevalence of adults with diabetes. In 2006, over 445, 000 persons in Kentucky, with 10.1% of those cases occurring in Jefferson County were living with diabetes. </a:t>
            </a:r>
          </a:p>
          <a:p>
            <a:pPr marL="466618" lvl="1" defTabSz="933237" fontAlgn="auto">
              <a:spcBef>
                <a:spcPts val="0"/>
              </a:spcBef>
              <a:spcAft>
                <a:spcPts val="0"/>
              </a:spcAft>
              <a:buFont typeface="Wingdings" pitchFamily="2" charset="2"/>
              <a:buChar char="ü"/>
              <a:defRPr/>
            </a:pPr>
            <a:endParaRPr lang="en-US" dirty="0">
              <a:latin typeface="+mn-lt"/>
            </a:endParaRPr>
          </a:p>
          <a:p>
            <a:pPr marL="466618" lvl="1" defTabSz="933237" fontAlgn="auto">
              <a:spcBef>
                <a:spcPts val="0"/>
              </a:spcBef>
              <a:spcAft>
                <a:spcPts val="0"/>
              </a:spcAft>
              <a:buFont typeface="Wingdings" pitchFamily="2" charset="2"/>
              <a:buChar char="ü"/>
              <a:defRPr/>
            </a:pPr>
            <a:r>
              <a:rPr lang="en-US" dirty="0">
                <a:latin typeface="+mn-lt"/>
              </a:rPr>
              <a:t>Diabetes was the 6</a:t>
            </a:r>
            <a:r>
              <a:rPr lang="en-US" baseline="30000" dirty="0">
                <a:latin typeface="+mn-lt"/>
              </a:rPr>
              <a:t>th</a:t>
            </a:r>
            <a:r>
              <a:rPr lang="en-US" dirty="0">
                <a:latin typeface="+mn-lt"/>
              </a:rPr>
              <a:t> leading cause of death in Kentucky and the 5</a:t>
            </a:r>
            <a:r>
              <a:rPr lang="en-US" baseline="30000" dirty="0">
                <a:latin typeface="+mn-lt"/>
              </a:rPr>
              <a:t>th</a:t>
            </a:r>
            <a:r>
              <a:rPr lang="en-US" dirty="0">
                <a:latin typeface="+mn-lt"/>
              </a:rPr>
              <a:t> leading cause of death by disease in 2003. It accounted for 17.9% of all hospitalizations. </a:t>
            </a:r>
          </a:p>
          <a:p>
            <a:pPr lvl="1" fontAlgn="auto">
              <a:spcBef>
                <a:spcPts val="0"/>
              </a:spcBef>
              <a:spcAft>
                <a:spcPts val="0"/>
              </a:spcAft>
              <a:buFont typeface="Wingdings" pitchFamily="2" charset="2"/>
              <a:buNone/>
              <a:defRPr/>
            </a:pPr>
            <a:endParaRPr lang="en-US" sz="2000" dirty="0">
              <a:solidFill>
                <a:srgbClr val="FFFF00"/>
              </a:solidFill>
              <a:latin typeface="+mn-lt"/>
            </a:endParaRPr>
          </a:p>
          <a:p>
            <a:pPr lvl="1" fontAlgn="auto">
              <a:spcBef>
                <a:spcPts val="0"/>
              </a:spcBef>
              <a:spcAft>
                <a:spcPts val="0"/>
              </a:spcAft>
              <a:buFont typeface="Wingdings" pitchFamily="2" charset="2"/>
              <a:buChar char="ü"/>
              <a:defRPr/>
            </a:pPr>
            <a:r>
              <a:rPr lang="en-US" sz="2000" dirty="0">
                <a:solidFill>
                  <a:srgbClr val="FFFF00"/>
                </a:solidFill>
                <a:latin typeface="+mn-lt"/>
              </a:rPr>
              <a:t>Diabetic gastroparesis (DGP) occurs in 25-30% of patient with diabetes </a:t>
            </a:r>
          </a:p>
          <a:p>
            <a:pPr lvl="3" fontAlgn="auto">
              <a:spcBef>
                <a:spcPts val="0"/>
              </a:spcBef>
              <a:spcAft>
                <a:spcPts val="0"/>
              </a:spcAft>
              <a:buFont typeface="Wingdings" pitchFamily="2" charset="2"/>
              <a:buChar char="ü"/>
              <a:defRPr/>
            </a:pPr>
            <a:r>
              <a:rPr lang="en-US" dirty="0">
                <a:solidFill>
                  <a:srgbClr val="FFFF00"/>
                </a:solidFill>
                <a:latin typeface="+mn-lt"/>
              </a:rPr>
              <a:t>Over time the incidence increases up to 50% </a:t>
            </a:r>
          </a:p>
          <a:p>
            <a:pPr lvl="2" fontAlgn="auto">
              <a:spcBef>
                <a:spcPts val="0"/>
              </a:spcBef>
              <a:spcAft>
                <a:spcPts val="0"/>
              </a:spcAft>
              <a:buFont typeface="Wingdings" pitchFamily="2" charset="2"/>
              <a:buChar char="ü"/>
              <a:defRPr/>
            </a:pPr>
            <a:r>
              <a:rPr lang="en-US" sz="2000" dirty="0">
                <a:solidFill>
                  <a:srgbClr val="FFFF00"/>
                </a:solidFill>
                <a:latin typeface="+mn-lt"/>
              </a:rPr>
              <a:t>40-50% of patients with type 1 diabetes</a:t>
            </a:r>
          </a:p>
          <a:p>
            <a:pPr lvl="2" fontAlgn="auto">
              <a:spcBef>
                <a:spcPts val="0"/>
              </a:spcBef>
              <a:spcAft>
                <a:spcPts val="0"/>
              </a:spcAft>
              <a:buFont typeface="Wingdings" pitchFamily="2" charset="2"/>
              <a:buChar char="ü"/>
              <a:defRPr/>
            </a:pPr>
            <a:r>
              <a:rPr lang="en-US" sz="2000" dirty="0">
                <a:solidFill>
                  <a:srgbClr val="FFFF00"/>
                </a:solidFill>
                <a:latin typeface="+mn-lt"/>
              </a:rPr>
              <a:t>30-40% of patients with type 2 diabetes</a:t>
            </a:r>
          </a:p>
          <a:p>
            <a:pPr lvl="2" fontAlgn="auto">
              <a:spcBef>
                <a:spcPts val="0"/>
              </a:spcBef>
              <a:spcAft>
                <a:spcPts val="0"/>
              </a:spcAft>
              <a:buFont typeface="Wingdings" pitchFamily="2" charset="2"/>
              <a:buChar char="ü"/>
              <a:defRPr/>
            </a:pPr>
            <a:endParaRPr lang="en-US" sz="2000" dirty="0">
              <a:solidFill>
                <a:srgbClr val="FFFF00"/>
              </a:solidFill>
              <a:latin typeface="+mn-lt"/>
            </a:endParaRPr>
          </a:p>
          <a:p>
            <a:pPr marL="466618" lvl="1" defTabSz="933237" fontAlgn="auto">
              <a:spcBef>
                <a:spcPts val="0"/>
              </a:spcBef>
              <a:spcAft>
                <a:spcPts val="0"/>
              </a:spcAft>
              <a:buFont typeface="Wingdings" pitchFamily="2" charset="2"/>
              <a:buChar char="ü"/>
              <a:defRPr/>
            </a:pPr>
            <a:r>
              <a:rPr lang="en-US" sz="2000" dirty="0">
                <a:solidFill>
                  <a:srgbClr val="FFFF00"/>
                </a:solidFill>
                <a:latin typeface="+mn-lt"/>
              </a:rPr>
              <a:t>Makes harder to control blood glucose levels - (Increases risk of other complications)</a:t>
            </a:r>
          </a:p>
          <a:p>
            <a:pPr lvl="2" fontAlgn="auto">
              <a:spcBef>
                <a:spcPts val="0"/>
              </a:spcBef>
              <a:spcAft>
                <a:spcPts val="0"/>
              </a:spcAft>
              <a:buFont typeface="Wingdings" pitchFamily="2" charset="2"/>
              <a:buChar char="ü"/>
              <a:defRPr/>
            </a:pPr>
            <a:r>
              <a:rPr lang="en-US" sz="2000" dirty="0">
                <a:solidFill>
                  <a:srgbClr val="FFFF00"/>
                </a:solidFill>
                <a:latin typeface="+mn-lt"/>
              </a:rPr>
              <a:t>Creates an imbalance in insulin-nutrient availability</a:t>
            </a:r>
          </a:p>
          <a:p>
            <a:pPr lvl="2" fontAlgn="auto">
              <a:spcBef>
                <a:spcPts val="0"/>
              </a:spcBef>
              <a:spcAft>
                <a:spcPts val="0"/>
              </a:spcAft>
              <a:buFont typeface="Wingdings" pitchFamily="2" charset="2"/>
              <a:buChar char="ü"/>
              <a:defRPr/>
            </a:pPr>
            <a:r>
              <a:rPr lang="en-US" sz="2000" dirty="0">
                <a:solidFill>
                  <a:srgbClr val="FFFF00"/>
                </a:solidFill>
                <a:latin typeface="+mn-lt"/>
              </a:rPr>
              <a:t>Affects drug availability and metabolism</a:t>
            </a:r>
          </a:p>
          <a:p>
            <a:pPr lvl="2" fontAlgn="auto">
              <a:spcBef>
                <a:spcPts val="0"/>
              </a:spcBef>
              <a:spcAft>
                <a:spcPts val="0"/>
              </a:spcAft>
              <a:buFont typeface="Wingdings" pitchFamily="2" charset="2"/>
              <a:buNone/>
              <a:defRPr/>
            </a:pPr>
            <a:endParaRPr lang="en-US" sz="2000" dirty="0">
              <a:solidFill>
                <a:srgbClr val="FFFF00"/>
              </a:solidFill>
              <a:latin typeface="+mn-lt"/>
            </a:endParaRPr>
          </a:p>
          <a:p>
            <a:pPr lvl="1" fontAlgn="auto">
              <a:spcBef>
                <a:spcPts val="0"/>
              </a:spcBef>
              <a:spcAft>
                <a:spcPts val="0"/>
              </a:spcAft>
              <a:buFont typeface="Wingdings" pitchFamily="2" charset="2"/>
              <a:buChar char="ü"/>
              <a:defRPr/>
            </a:pPr>
            <a:r>
              <a:rPr lang="en-US" sz="2000" dirty="0">
                <a:solidFill>
                  <a:srgbClr val="FFFF00"/>
                </a:solidFill>
                <a:latin typeface="+mn-lt"/>
              </a:rPr>
              <a:t>Contributes to upper gastrointestinal (GI) symptoms (e.g., nausea, vomiting, early satiety, bloating, anorexia, abdominal pain)</a:t>
            </a:r>
          </a:p>
          <a:p>
            <a:pPr lvl="2" fontAlgn="auto">
              <a:spcBef>
                <a:spcPts val="0"/>
              </a:spcBef>
              <a:spcAft>
                <a:spcPts val="0"/>
              </a:spcAft>
              <a:buFont typeface="Wingdings" pitchFamily="2" charset="2"/>
              <a:buChar char="ü"/>
              <a:defRPr/>
            </a:pPr>
            <a:r>
              <a:rPr lang="en-US" sz="2000" dirty="0">
                <a:solidFill>
                  <a:srgbClr val="FFFF00"/>
                </a:solidFill>
                <a:latin typeface="+mn-lt"/>
              </a:rPr>
              <a:t>Can’t eat or digest nutrients normally</a:t>
            </a:r>
          </a:p>
          <a:p>
            <a:pPr lvl="2" fontAlgn="auto">
              <a:spcBef>
                <a:spcPts val="0"/>
              </a:spcBef>
              <a:spcAft>
                <a:spcPts val="0"/>
              </a:spcAft>
              <a:buFont typeface="Wingdings" pitchFamily="2" charset="2"/>
              <a:buNone/>
              <a:defRPr/>
            </a:pPr>
            <a:endParaRPr lang="en-US" sz="2000" dirty="0">
              <a:solidFill>
                <a:srgbClr val="FFFF00"/>
              </a:solidFill>
              <a:latin typeface="+mn-lt"/>
            </a:endParaRPr>
          </a:p>
          <a:p>
            <a:pPr lvl="1" fontAlgn="auto">
              <a:spcBef>
                <a:spcPts val="0"/>
              </a:spcBef>
              <a:spcAft>
                <a:spcPts val="0"/>
              </a:spcAft>
              <a:buFont typeface="Wingdings" pitchFamily="2" charset="2"/>
              <a:buChar char="ü"/>
              <a:defRPr/>
            </a:pPr>
            <a:r>
              <a:rPr lang="en-US" sz="2000" dirty="0">
                <a:solidFill>
                  <a:srgbClr val="FFFF00"/>
                </a:solidFill>
                <a:latin typeface="+mn-lt"/>
              </a:rPr>
              <a:t>Negatively affects their quality of life (QOL)</a:t>
            </a:r>
          </a:p>
          <a:p>
            <a:pPr lvl="2" fontAlgn="auto">
              <a:spcBef>
                <a:spcPts val="0"/>
              </a:spcBef>
              <a:spcAft>
                <a:spcPts val="0"/>
              </a:spcAft>
              <a:buFont typeface="Wingdings" pitchFamily="2" charset="2"/>
              <a:buChar char="ü"/>
              <a:defRPr/>
            </a:pPr>
            <a:r>
              <a:rPr lang="en-US" sz="2000" dirty="0">
                <a:solidFill>
                  <a:srgbClr val="FFFF00"/>
                </a:solidFill>
                <a:latin typeface="+mn-lt"/>
              </a:rPr>
              <a:t>Can’t participate in normal activities i.e., work, home management, social activities, etc </a:t>
            </a:r>
          </a:p>
          <a:p>
            <a:pPr lvl="2" fontAlgn="auto">
              <a:spcBef>
                <a:spcPts val="0"/>
              </a:spcBef>
              <a:spcAft>
                <a:spcPts val="0"/>
              </a:spcAft>
              <a:buFont typeface="Wingdings" pitchFamily="2" charset="2"/>
              <a:buNone/>
              <a:defRPr/>
            </a:pPr>
            <a:endParaRPr lang="en-US" sz="2000" dirty="0">
              <a:solidFill>
                <a:srgbClr val="FFFF00"/>
              </a:solidFill>
              <a:latin typeface="+mn-lt"/>
            </a:endParaRPr>
          </a:p>
          <a:p>
            <a:pPr lvl="1" fontAlgn="auto">
              <a:spcBef>
                <a:spcPts val="0"/>
              </a:spcBef>
              <a:spcAft>
                <a:spcPts val="0"/>
              </a:spcAft>
              <a:buFont typeface="Wingdings" pitchFamily="2" charset="2"/>
              <a:buChar char="ü"/>
              <a:defRPr/>
            </a:pPr>
            <a:r>
              <a:rPr lang="en-US" sz="2000" dirty="0">
                <a:solidFill>
                  <a:srgbClr val="FFFF00"/>
                </a:solidFill>
                <a:latin typeface="+mn-lt"/>
              </a:rPr>
              <a:t>Increases resource utilization (e.g. hospitalizations, LOS, tests).</a:t>
            </a:r>
          </a:p>
          <a:p>
            <a:pPr marL="933237" lvl="2" defTabSz="933237" fontAlgn="auto">
              <a:spcBef>
                <a:spcPts val="0"/>
              </a:spcBef>
              <a:spcAft>
                <a:spcPts val="0"/>
              </a:spcAft>
              <a:buFont typeface="Wingdings" pitchFamily="2" charset="2"/>
              <a:buChar char="ü"/>
              <a:defRPr/>
            </a:pPr>
            <a:r>
              <a:rPr lang="en-US" sz="2000" dirty="0">
                <a:latin typeface="+mn-lt"/>
              </a:rPr>
              <a:t>Data from the 1998 North Carolina Hospital Discharge database of gastroparesis discharges over a 1-year period showed that 1476 discharges accounted for $11, 378,446 in total charges and 7850 hospital days. Medicare was the primary payer in 52.1% of the cases. </a:t>
            </a:r>
          </a:p>
          <a:p>
            <a:pPr lvl="2" fontAlgn="auto">
              <a:spcBef>
                <a:spcPts val="0"/>
              </a:spcBef>
              <a:spcAft>
                <a:spcPts val="0"/>
              </a:spcAft>
              <a:buFont typeface="Wingdings" pitchFamily="2" charset="2"/>
              <a:buChar char="ü"/>
              <a:defRPr/>
            </a:pPr>
            <a:endParaRPr lang="en-US" sz="2000" dirty="0">
              <a:solidFill>
                <a:srgbClr val="FFFF00"/>
              </a:solidFill>
              <a:latin typeface="+mn-lt"/>
            </a:endParaRPr>
          </a:p>
          <a:p>
            <a:pPr lvl="1" fontAlgn="auto">
              <a:spcBef>
                <a:spcPts val="0"/>
              </a:spcBef>
              <a:spcAft>
                <a:spcPts val="0"/>
              </a:spcAft>
              <a:buFont typeface="Wingdings" pitchFamily="2" charset="2"/>
              <a:buNone/>
              <a:defRPr/>
            </a:pPr>
            <a:r>
              <a:rPr lang="en-US" sz="2000" dirty="0">
                <a:solidFill>
                  <a:srgbClr val="FFFF00"/>
                </a:solidFill>
                <a:latin typeface="+mn-lt"/>
              </a:rPr>
              <a:t>The engine and all of its parts must work in concert for the machine to run efficiently and effectively. One missing part may cause a problem or be the result of one. It is hard to determine which sometimes comes first, which further complicates finding the best solutions.</a:t>
            </a:r>
          </a:p>
          <a:p>
            <a:pPr lvl="2" fontAlgn="auto">
              <a:spcBef>
                <a:spcPts val="0"/>
              </a:spcBef>
              <a:spcAft>
                <a:spcPts val="0"/>
              </a:spcAft>
              <a:buFont typeface="Wingdings" pitchFamily="2" charset="2"/>
              <a:buNone/>
              <a:defRPr/>
            </a:pPr>
            <a:endParaRPr lang="en-US" sz="2000" dirty="0">
              <a:solidFill>
                <a:srgbClr val="FFFF00"/>
              </a:solidFill>
              <a:latin typeface="+mn-lt"/>
            </a:endParaRPr>
          </a:p>
        </p:txBody>
      </p:sp>
      <p:sp>
        <p:nvSpPr>
          <p:cNvPr id="4710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0" tIns="45715" rIns="91430" bIns="45715" anchor="b"/>
          <a:lstStyle/>
          <a:p>
            <a:pPr algn="r" defTabSz="895350"/>
            <a:fld id="{6A318CC0-F572-4B2F-BB24-F30CCF762F60}" type="slidenum">
              <a:rPr lang="en-US" sz="1200">
                <a:latin typeface="Calibri" pitchFamily="34" charset="0"/>
              </a:rPr>
              <a:pPr algn="r" defTabSz="895350"/>
              <a:t>22</a:t>
            </a:fld>
            <a:endParaRPr lang="en-US" sz="12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p:txBody>
          <a:bodyPr lIns="91430" tIns="45715" rIns="91430" bIns="45715"/>
          <a:lstStyle/>
          <a:p>
            <a:pPr>
              <a:spcBef>
                <a:spcPct val="0"/>
              </a:spcBef>
              <a:buFont typeface="Wingdings" pitchFamily="2" charset="2"/>
              <a:buChar char="ü"/>
            </a:pPr>
            <a:r>
              <a:rPr lang="en-US">
                <a:solidFill>
                  <a:srgbClr val="FFFF00"/>
                </a:solidFill>
              </a:rPr>
              <a:t>Why does gastroparesis occur?</a:t>
            </a:r>
          </a:p>
          <a:p>
            <a:pPr>
              <a:spcBef>
                <a:spcPct val="0"/>
              </a:spcBef>
              <a:buFont typeface="Wingdings" pitchFamily="2" charset="2"/>
              <a:buChar char="ü"/>
            </a:pPr>
            <a:r>
              <a:rPr lang="en-US">
                <a:solidFill>
                  <a:srgbClr val="FFFF00"/>
                </a:solidFill>
              </a:rPr>
              <a:t>Who is likely to get it?</a:t>
            </a:r>
          </a:p>
          <a:p>
            <a:pPr>
              <a:spcBef>
                <a:spcPct val="0"/>
              </a:spcBef>
              <a:buFont typeface="Wingdings" pitchFamily="2" charset="2"/>
              <a:buChar char="ü"/>
            </a:pPr>
            <a:r>
              <a:rPr lang="en-US">
                <a:solidFill>
                  <a:srgbClr val="FFFF00"/>
                </a:solidFill>
              </a:rPr>
              <a:t>What can we do to prevent it or slow its progression?</a:t>
            </a:r>
          </a:p>
          <a:p>
            <a:pPr>
              <a:spcBef>
                <a:spcPct val="0"/>
              </a:spcBef>
              <a:buFont typeface="Wingdings" pitchFamily="2" charset="2"/>
              <a:buChar char="ü"/>
            </a:pPr>
            <a:r>
              <a:rPr lang="en-US">
                <a:solidFill>
                  <a:srgbClr val="FFFF00"/>
                </a:solidFill>
              </a:rPr>
              <a:t>When should interventions begin? What type(s) are most effective?</a:t>
            </a:r>
          </a:p>
          <a:p>
            <a:pPr>
              <a:spcBef>
                <a:spcPct val="0"/>
              </a:spcBef>
              <a:buFont typeface="Wingdings" pitchFamily="2" charset="2"/>
              <a:buChar char="ü"/>
            </a:pPr>
            <a:r>
              <a:rPr lang="en-US">
                <a:solidFill>
                  <a:srgbClr val="FFFF00"/>
                </a:solidFill>
              </a:rPr>
              <a:t>How can we improve outcomes and decrease resource utilization for patients with gastroparesis?</a:t>
            </a:r>
          </a:p>
          <a:p>
            <a:pPr>
              <a:spcBef>
                <a:spcPct val="0"/>
              </a:spcBef>
              <a:buFont typeface="Wingdings" pitchFamily="2" charset="2"/>
              <a:buChar char="ü"/>
            </a:pPr>
            <a:endParaRPr lang="en-US">
              <a:solidFill>
                <a:srgbClr val="FFFF00"/>
              </a:solidFill>
            </a:endParaRPr>
          </a:p>
          <a:p>
            <a:pPr>
              <a:spcBef>
                <a:spcPct val="0"/>
              </a:spcBef>
              <a:buFont typeface="Wingdings" pitchFamily="2" charset="2"/>
              <a:buChar char="ü"/>
            </a:pPr>
            <a:r>
              <a:rPr lang="en-US">
                <a:solidFill>
                  <a:srgbClr val="FFFF00"/>
                </a:solidFill>
              </a:rPr>
              <a:t>Patient factors: age, gender, genetics, cultural or behavioral norms, psychosocial stability &amp; support</a:t>
            </a:r>
          </a:p>
          <a:p>
            <a:pPr>
              <a:spcBef>
                <a:spcPct val="0"/>
              </a:spcBef>
              <a:buFont typeface="Wingdings" pitchFamily="2" charset="2"/>
              <a:buChar char="ü"/>
            </a:pPr>
            <a:r>
              <a:rPr lang="en-US">
                <a:solidFill>
                  <a:srgbClr val="FFFF00"/>
                </a:solidFill>
              </a:rPr>
              <a:t>Environmental factors: exposure to some outside factors that predispose certain individuals/groups to gastroparesis</a:t>
            </a:r>
          </a:p>
          <a:p>
            <a:pPr>
              <a:spcBef>
                <a:spcPct val="0"/>
              </a:spcBef>
              <a:buFont typeface="Wingdings" pitchFamily="2" charset="2"/>
              <a:buChar char="ü"/>
            </a:pPr>
            <a:r>
              <a:rPr lang="en-US">
                <a:solidFill>
                  <a:srgbClr val="FFFF00"/>
                </a:solidFill>
              </a:rPr>
              <a:t>Healthcare factors: access to care, timely and proper diagnosis, initiation of interventions, followup care, financial burden (including cost of supplies, dietary changes)</a:t>
            </a:r>
          </a:p>
          <a:p>
            <a:pPr>
              <a:spcBef>
                <a:spcPct val="0"/>
              </a:spcBef>
              <a:buFont typeface="Wingdings" pitchFamily="2" charset="2"/>
              <a:buNone/>
            </a:pPr>
            <a:endParaRPr lang="en-US">
              <a:solidFill>
                <a:srgbClr val="FFFF00"/>
              </a:solidFill>
            </a:endParaRPr>
          </a:p>
          <a:p>
            <a:pPr>
              <a:spcBef>
                <a:spcPct val="0"/>
              </a:spcBef>
              <a:buFont typeface="Wingdings" pitchFamily="2" charset="2"/>
              <a:buChar char="ü"/>
            </a:pPr>
            <a:r>
              <a:rPr lang="en-US">
                <a:solidFill>
                  <a:srgbClr val="FFFF00"/>
                </a:solidFill>
              </a:rPr>
              <a:t>Woman’s disease… 50-85%</a:t>
            </a:r>
          </a:p>
          <a:p>
            <a:pPr>
              <a:spcBef>
                <a:spcPct val="0"/>
              </a:spcBef>
              <a:buFont typeface="Wingdings" pitchFamily="2" charset="2"/>
              <a:buChar char="ü"/>
            </a:pPr>
            <a:r>
              <a:rPr lang="en-US">
                <a:solidFill>
                  <a:srgbClr val="FFFF00"/>
                </a:solidFill>
              </a:rPr>
              <a:t>Minorities disproportionately affected by DM and its complications…why? Patient factors or healthcare practices?</a:t>
            </a:r>
          </a:p>
          <a:p>
            <a:pPr>
              <a:spcBef>
                <a:spcPct val="0"/>
              </a:spcBef>
              <a:buFont typeface="Wingdings" pitchFamily="2" charset="2"/>
              <a:buChar char="ü"/>
            </a:pPr>
            <a:r>
              <a:rPr lang="en-US">
                <a:solidFill>
                  <a:srgbClr val="FFFF00"/>
                </a:solidFill>
              </a:rPr>
              <a:t>What is the relationship between variables? Which ones have the highest impact on patient ability to cope with gastroparesis?</a:t>
            </a:r>
          </a:p>
          <a:p>
            <a:pPr>
              <a:spcBef>
                <a:spcPct val="0"/>
              </a:spcBef>
              <a:buFont typeface="Wingdings" pitchFamily="2" charset="2"/>
              <a:buChar char="ü"/>
            </a:pPr>
            <a:r>
              <a:rPr lang="en-US">
                <a:solidFill>
                  <a:srgbClr val="FFFF00"/>
                </a:solidFill>
              </a:rPr>
              <a:t>What kind of nursing directed teaching, follow-up, or support is needed to ensure that patients with gastroparesis comply with recommended treatments? (Improve glucose control, pharmacological therapy, nutritional therapy, pre- or post-surgical interventions)</a:t>
            </a:r>
          </a:p>
          <a:p>
            <a:pPr>
              <a:spcBef>
                <a:spcPct val="0"/>
              </a:spcBef>
            </a:pPr>
            <a:endParaRPr lang="en-US"/>
          </a:p>
        </p:txBody>
      </p:sp>
      <p:sp>
        <p:nvSpPr>
          <p:cNvPr id="4915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0" tIns="45715" rIns="91430" bIns="45715" anchor="b"/>
          <a:lstStyle/>
          <a:p>
            <a:pPr algn="r" defTabSz="895350"/>
            <a:fld id="{D8A9BE82-5FCA-4304-B6DD-C0F1ED84C8C1}" type="slidenum">
              <a:rPr lang="en-US" sz="1200">
                <a:latin typeface="Calibri" pitchFamily="34" charset="0"/>
              </a:rPr>
              <a:pPr algn="r" defTabSz="895350"/>
              <a:t>23</a:t>
            </a:fld>
            <a:endParaRPr lang="en-US" sz="12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A55DF425-B4CB-4B67-803C-9EFBE1240CAF}" type="slidenum">
              <a:rPr lang="en-US" sz="1200">
                <a:ea typeface="ヒラギノ角ゴ Pro W3" pitchFamily="-11" charset="-128"/>
              </a:rPr>
              <a:pPr algn="r" eaLnBrk="0" hangingPunct="0"/>
              <a:t>24</a:t>
            </a:fld>
            <a:endParaRPr lang="en-US" sz="1200">
              <a:ea typeface="ヒラギノ角ゴ Pro W3" pitchFamily="-11" charset="-128"/>
            </a:endParaRPr>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21BACC39-0C84-4684-B1FD-AC5300F22FA1}" type="slidenum">
              <a:rPr lang="en-US" sz="1200">
                <a:ea typeface="ヒラギノ角ゴ Pro W3" pitchFamily="-11" charset="-128"/>
              </a:rPr>
              <a:pPr algn="r" eaLnBrk="0" hangingPunct="0"/>
              <a:t>25</a:t>
            </a:fld>
            <a:endParaRPr lang="en-US" sz="1200">
              <a:ea typeface="ヒラギノ角ゴ Pro W3" pitchFamily="-11" charset="-128"/>
            </a:endParaRPr>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90000"/>
              </a:lnSpc>
            </a:pPr>
            <a:r>
              <a:rPr lang="en-US" sz="1100"/>
              <a:t>The project’s </a:t>
            </a:r>
            <a:r>
              <a:rPr lang="en-US" sz="1100" b="1"/>
              <a:t>specific aims</a:t>
            </a:r>
            <a:r>
              <a:rPr lang="en-US" sz="1100"/>
              <a:t> are to:</a:t>
            </a:r>
          </a:p>
          <a:p>
            <a:pPr>
              <a:lnSpc>
                <a:spcPct val="90000"/>
              </a:lnSpc>
              <a:buFont typeface="Calibri" pitchFamily="34" charset="0"/>
              <a:buAutoNum type="arabicPeriod"/>
            </a:pPr>
            <a:r>
              <a:rPr lang="en-US" sz="1100"/>
              <a:t>Evaluate the effect an individual’s SCI has on their sibling relationship and the siblings’ HRQOL over time. </a:t>
            </a:r>
          </a:p>
          <a:p>
            <a:pPr>
              <a:lnSpc>
                <a:spcPct val="90000"/>
              </a:lnSpc>
              <a:buFont typeface="Calibri" pitchFamily="34" charset="0"/>
              <a:buAutoNum type="arabicPeriod"/>
            </a:pPr>
            <a:r>
              <a:rPr lang="en-US" sz="1100"/>
              <a:t>Examine relationships among selected demographic variables, sibling relationship factors, siblings’ perceived and biologic stress, family coping and HRQOL.</a:t>
            </a:r>
          </a:p>
          <a:p>
            <a:pPr>
              <a:lnSpc>
                <a:spcPct val="90000"/>
              </a:lnSpc>
              <a:buFont typeface="Calibri" pitchFamily="34" charset="0"/>
              <a:buAutoNum type="arabicPeriod"/>
            </a:pPr>
            <a:r>
              <a:rPr lang="en-US" sz="1100"/>
              <a:t>Explore whether a family’s coping and HRQOL can be predicted from demographic variables, sibling relationship factors, or siblings’ perceived and biologic stress.</a:t>
            </a:r>
          </a:p>
          <a:p>
            <a:pPr>
              <a:lnSpc>
                <a:spcPct val="90000"/>
              </a:lnSpc>
            </a:pPr>
            <a:r>
              <a:rPr lang="en-US" sz="1100"/>
              <a:t>This mixed-method study will use both quantitative and qualitative methods to examine the sibling relationship experience in families having a child with a SCI (Creswell &amp; Plano-Clark, 2007). The study will be an observational, prospective design in which data will be collected upon hospital discharge, 3 months, 6 months, 1 year post injury. A mixed method approach (e.g., quantitative, biological, and qualitative) incorporating demographic variables, sibling relationship factors, family coping, health related quality of life (HRQOL) and stress indicators will be utilized. The experimental units for analysis will be the child experiencing the SCI, their sibling, and one of their parents. </a:t>
            </a:r>
          </a:p>
          <a:p>
            <a:pPr>
              <a:lnSpc>
                <a:spcPct val="90000"/>
              </a:lnSpc>
            </a:pPr>
            <a:r>
              <a:rPr lang="en-US" sz="1100"/>
              <a:t> Quantitative methods will involve the use of the Sibling Relationship Questionnaire Revised (SRQ-R), the Peds QL (HRQOL), and the F-Copes (family coping). Level of biological stress will be measured through 24 hour urine collections of cortisol and perceived stress through rating on a 10-point scale.</a:t>
            </a:r>
          </a:p>
          <a:p>
            <a:pPr>
              <a:lnSpc>
                <a:spcPct val="90000"/>
              </a:lnSpc>
            </a:pPr>
            <a:r>
              <a:rPr lang="en-US" sz="1100"/>
              <a:t>Qualitative methods will involve conducting interviews with siblings (the child with the SCI and their sibling) and a parent to obtain in-depth information about the sibling experiences from more than one family member.</a:t>
            </a:r>
          </a:p>
          <a:p>
            <a:pPr>
              <a:lnSpc>
                <a:spcPct val="90000"/>
              </a:lnSpc>
            </a:pPr>
            <a:endParaRPr lang="en-US" sz="1100"/>
          </a:p>
        </p:txBody>
      </p:sp>
      <p:sp>
        <p:nvSpPr>
          <p:cNvPr id="59396"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09BCB4A4-ECBB-459C-8FAF-01196CEB5E4E}" type="slidenum">
              <a:rPr lang="en-US" sz="1200">
                <a:ea typeface="ヒラギノ角ゴ Pro W3" pitchFamily="-11" charset="-128"/>
              </a:rPr>
              <a:pPr algn="r" eaLnBrk="0" hangingPunct="0"/>
              <a:t>27</a:t>
            </a:fld>
            <a:endParaRPr lang="en-US" sz="1200">
              <a:ea typeface="ヒラギノ角ゴ Pro W3" pitchFamily="-11"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xfrm>
            <a:off x="914400" y="4343400"/>
            <a:ext cx="5029200" cy="4114800"/>
          </a:xfrm>
        </p:spPr>
        <p:txBody>
          <a:bodyPr/>
          <a:lstStyle/>
          <a:p>
            <a:r>
              <a:rPr lang="en-US"/>
              <a:t>Looking for RA to help in Web site design &amp; setting up pre &amp; post testing on survey monkey</a:t>
            </a:r>
          </a:p>
        </p:txBody>
      </p:sp>
      <p:sp>
        <p:nvSpPr>
          <p:cNvPr id="6554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A58BFFB0-2359-466F-8FEC-A07A3660AD0E}" type="slidenum">
              <a:rPr lang="en-US" sz="1200">
                <a:ea typeface="ヒラギノ角ゴ Pro W3" pitchFamily="-11" charset="-128"/>
              </a:rPr>
              <a:pPr algn="r" eaLnBrk="0" hangingPunct="0"/>
              <a:t>30</a:t>
            </a:fld>
            <a:endParaRPr lang="en-US" sz="1200">
              <a:ea typeface="ヒラギノ角ゴ Pro W3" pitchFamily="-11"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Ro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Ro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Ro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Ro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Ro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Ro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Ro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Ro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Ro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Ro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Ro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Ro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Ro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Ro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Ro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Ro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Ro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Ro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Ro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Ro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Ro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Ro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Ro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9FDBCD-914A-41E4-909B-AE3C97F7C17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92AE90-151D-4597-8BB6-76C7AA48768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02C5CB-8204-4911-A2C7-45151743F1E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pPr>
              <a:defRPr/>
            </a:pPr>
            <a:fld id="{BA899230-8645-4836-AC55-BCE7EC7C78B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F39541-0C20-44BB-8DC8-663D2EAEC8E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F944DF-D0AF-4641-8B14-A3D69DA427E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56194F-968A-4A33-8534-25DACA4F021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3608FF9-8567-40DC-ABD6-9945CD37361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C2299C2-35C0-433F-B0E5-7543EBA83F6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54DCDB-3875-4343-8FBF-B927E42FAE6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212133-DB0D-48B9-8CE2-B054AD12433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3C7F99-B815-492A-AA0B-301440D3398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CC66"/>
            </a:gs>
            <a:gs pos="100000">
              <a:srgbClr val="CC9700"/>
            </a:gs>
          </a:gsLst>
          <a:lin ang="5400000" scaled="1"/>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776742C2-FDA6-49C7-AFD0-E69BF2659C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 id="2147483684"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p:txBody>
          <a:bodyPr/>
          <a:lstStyle/>
          <a:p>
            <a:r>
              <a:rPr lang="en-US" smtClean="0"/>
              <a:t>Robert Topp, RN, PhD</a:t>
            </a:r>
          </a:p>
        </p:txBody>
      </p:sp>
      <p:sp>
        <p:nvSpPr>
          <p:cNvPr id="82947" name="Rectangle 3"/>
          <p:cNvSpPr>
            <a:spLocks noGrp="1"/>
          </p:cNvSpPr>
          <p:nvPr>
            <p:ph type="body" idx="1"/>
          </p:nvPr>
        </p:nvSpPr>
        <p:spPr>
          <a:xfrm>
            <a:off x="304800" y="1600200"/>
            <a:ext cx="8839200" cy="4525963"/>
          </a:xfrm>
        </p:spPr>
        <p:txBody>
          <a:bodyPr/>
          <a:lstStyle/>
          <a:p>
            <a:pPr>
              <a:buFont typeface="Arial" charset="0"/>
              <a:buNone/>
            </a:pPr>
            <a:r>
              <a:rPr lang="en-US" sz="2800" smtClean="0"/>
              <a:t>Introduction</a:t>
            </a:r>
          </a:p>
          <a:p>
            <a:r>
              <a:rPr lang="en-US" sz="2800" smtClean="0"/>
              <a:t>Purpose of this meeting</a:t>
            </a:r>
          </a:p>
          <a:p>
            <a:r>
              <a:rPr lang="en-US" sz="2800" smtClean="0"/>
              <a:t>What is nursing &amp; nursing research</a:t>
            </a:r>
          </a:p>
          <a:p>
            <a:r>
              <a:rPr lang="en-US" sz="2800" smtClean="0"/>
              <a:t>Order of presentations</a:t>
            </a:r>
          </a:p>
          <a:p>
            <a:pPr lvl="1"/>
            <a:r>
              <a:rPr lang="en-US" sz="2400" smtClean="0"/>
              <a:t>SoN Faculty, SPHIS Faculty &amp; Collaboration Targets</a:t>
            </a:r>
          </a:p>
          <a:p>
            <a:r>
              <a:rPr lang="en-US" sz="2800" smtClean="0"/>
              <a:t>Deliverables</a:t>
            </a:r>
          </a:p>
          <a:p>
            <a:endParaRPr lang="en-US" sz="2800" smtClean="0"/>
          </a:p>
          <a:p>
            <a:r>
              <a:rPr lang="en-US" sz="2800" smtClean="0"/>
              <a:t>Valerie, Virginia, Lee, Sandra, Carlee, Diane, Said &amp; Peggy</a:t>
            </a:r>
          </a:p>
        </p:txBody>
      </p:sp>
      <p:pic>
        <p:nvPicPr>
          <p:cNvPr id="82948" name="Picture 4" descr="untitled"/>
          <p:cNvPicPr>
            <a:picLocks noChangeAspect="1" noChangeArrowheads="1"/>
          </p:cNvPicPr>
          <p:nvPr/>
        </p:nvPicPr>
        <p:blipFill>
          <a:blip r:embed="rId3" cstate="print"/>
          <a:srcRect/>
          <a:stretch>
            <a:fillRect/>
          </a:stretch>
        </p:blipFill>
        <p:spPr bwMode="auto">
          <a:xfrm>
            <a:off x="5867400" y="1295400"/>
            <a:ext cx="3048000" cy="19939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253536"/>
            <a:ext cx="8229600" cy="1143000"/>
          </a:xfrm>
          <a:noFill/>
          <a:ln/>
        </p:spPr>
        <p:txBody>
          <a:bodyPr anchor="b">
            <a:normAutofit/>
            <a:scene3d>
              <a:camera prst="orthographicFront"/>
              <a:lightRig rig="soft" dir="t">
                <a:rot lat="0" lon="0" rev="2400000"/>
              </a:lightRig>
            </a:scene3d>
            <a:sp3d>
              <a:bevelT w="19050" h="12700"/>
            </a:sp3d>
          </a:bodyPr>
          <a:lstStyle/>
          <a:p>
            <a:pPr marL="54864" algn="r" fontAlgn="auto">
              <a:spcAft>
                <a:spcPts val="0"/>
              </a:spcAft>
              <a:defRPr/>
            </a:pPr>
            <a:r>
              <a:rPr lang="en-US" sz="46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Picture the Difference</a:t>
            </a:r>
            <a:endParaRPr lang="en-US" sz="46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p:txBody>
      </p:sp>
      <p:pic>
        <p:nvPicPr>
          <p:cNvPr id="107523" name="Picture 4"/>
          <p:cNvPicPr>
            <a:picLocks noGrp="1" noChangeAspect="1" noChangeArrowheads="1"/>
          </p:cNvPicPr>
          <p:nvPr>
            <p:ph sz="half" idx="4294967295"/>
          </p:nvPr>
        </p:nvPicPr>
        <p:blipFill>
          <a:blip r:embed="rId3" cstate="print"/>
          <a:srcRect/>
          <a:stretch>
            <a:fillRect/>
          </a:stretch>
        </p:blipFill>
        <p:spPr>
          <a:xfrm>
            <a:off x="4957763" y="1600200"/>
            <a:ext cx="3419475" cy="4525963"/>
          </a:xfrm>
          <a:noFill/>
          <a:ln/>
        </p:spPr>
      </p:pic>
      <p:pic>
        <p:nvPicPr>
          <p:cNvPr id="107524" name="Picture 5"/>
          <p:cNvPicPr>
            <a:picLocks noGrp="1" noChangeAspect="1" noChangeArrowheads="1"/>
          </p:cNvPicPr>
          <p:nvPr>
            <p:ph sz="half" idx="4294967295"/>
          </p:nvPr>
        </p:nvPicPr>
        <p:blipFill>
          <a:blip r:embed="rId4" cstate="print"/>
          <a:srcRect/>
          <a:stretch>
            <a:fillRect/>
          </a:stretch>
        </p:blipFill>
        <p:spPr>
          <a:xfrm>
            <a:off x="228600" y="2133600"/>
            <a:ext cx="4419600" cy="3276600"/>
          </a:xfrm>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253536"/>
            <a:ext cx="8229600" cy="1143000"/>
          </a:xfrm>
          <a:noFill/>
          <a:ln/>
        </p:spPr>
        <p:txBody>
          <a:bodyPr anchor="b">
            <a:normAutofit/>
            <a:scene3d>
              <a:camera prst="orthographicFront"/>
              <a:lightRig rig="soft" dir="t">
                <a:rot lat="0" lon="0" rev="2400000"/>
              </a:lightRig>
            </a:scene3d>
            <a:sp3d>
              <a:bevelT w="19050" h="12700"/>
            </a:sp3d>
          </a:bodyPr>
          <a:lstStyle/>
          <a:p>
            <a:pPr marL="54864" algn="r" fontAlgn="auto">
              <a:spcAft>
                <a:spcPts val="0"/>
              </a:spcAft>
              <a:defRPr/>
            </a:pPr>
            <a:r>
              <a:rPr lang="en-US" sz="46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Picture the Difference</a:t>
            </a:r>
            <a:endParaRPr lang="en-US" sz="46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p:txBody>
      </p:sp>
      <p:pic>
        <p:nvPicPr>
          <p:cNvPr id="108547" name="Picture 4"/>
          <p:cNvPicPr>
            <a:picLocks noGrp="1" noChangeAspect="1" noChangeArrowheads="1"/>
          </p:cNvPicPr>
          <p:nvPr>
            <p:ph sz="half" idx="4294967295"/>
          </p:nvPr>
        </p:nvPicPr>
        <p:blipFill>
          <a:blip r:embed="rId3" cstate="print"/>
          <a:srcRect/>
          <a:stretch>
            <a:fillRect/>
          </a:stretch>
        </p:blipFill>
        <p:spPr>
          <a:xfrm>
            <a:off x="969963" y="1600200"/>
            <a:ext cx="3013075" cy="4525963"/>
          </a:xfrm>
          <a:noFill/>
          <a:ln/>
        </p:spPr>
      </p:pic>
      <p:pic>
        <p:nvPicPr>
          <p:cNvPr id="108548" name="Picture 4"/>
          <p:cNvPicPr>
            <a:picLocks noGrp="1" noChangeAspect="1" noChangeArrowheads="1"/>
          </p:cNvPicPr>
          <p:nvPr>
            <p:ph sz="half" idx="4294967295"/>
          </p:nvPr>
        </p:nvPicPr>
        <p:blipFill>
          <a:blip r:embed="rId4" cstate="print"/>
          <a:srcRect/>
          <a:stretch>
            <a:fillRect/>
          </a:stretch>
        </p:blipFill>
        <p:spPr>
          <a:xfrm>
            <a:off x="5029200" y="1635125"/>
            <a:ext cx="3048000" cy="4456113"/>
          </a:xfrm>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253536"/>
            <a:ext cx="8229600" cy="1143000"/>
          </a:xfrm>
          <a:noFill/>
          <a:ln/>
        </p:spPr>
        <p:txBody>
          <a:bodyPr anchor="b">
            <a:normAutofit/>
            <a:scene3d>
              <a:camera prst="orthographicFront"/>
              <a:lightRig rig="soft" dir="t">
                <a:rot lat="0" lon="0" rev="2400000"/>
              </a:lightRig>
            </a:scene3d>
            <a:sp3d>
              <a:bevelT w="19050" h="12700"/>
            </a:sp3d>
          </a:bodyPr>
          <a:lstStyle/>
          <a:p>
            <a:pPr marL="54864" algn="r" fontAlgn="auto">
              <a:spcAft>
                <a:spcPts val="0"/>
              </a:spcAft>
              <a:defRPr/>
            </a:pPr>
            <a:r>
              <a:rPr lang="en-US" sz="46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Picture the Difference</a:t>
            </a:r>
            <a:endParaRPr lang="en-US" sz="46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p:txBody>
      </p:sp>
      <p:pic>
        <p:nvPicPr>
          <p:cNvPr id="109571" name="Picture 5"/>
          <p:cNvPicPr>
            <a:picLocks noGrp="1" noChangeAspect="1" noChangeArrowheads="1"/>
          </p:cNvPicPr>
          <p:nvPr>
            <p:ph idx="4294967295"/>
          </p:nvPr>
        </p:nvPicPr>
        <p:blipFill>
          <a:blip r:embed="rId3" cstate="print"/>
          <a:srcRect/>
          <a:stretch>
            <a:fillRect/>
          </a:stretch>
        </p:blipFill>
        <p:spPr>
          <a:xfrm>
            <a:off x="1082675" y="1782763"/>
            <a:ext cx="7158038" cy="4267200"/>
          </a:xfrm>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53536"/>
            <a:ext cx="8229600" cy="1143000"/>
          </a:xfrm>
          <a:noFill/>
          <a:ln/>
        </p:spPr>
        <p:txBody>
          <a:bodyPr anchor="b">
            <a:normAutofit/>
            <a:scene3d>
              <a:camera prst="orthographicFront"/>
              <a:lightRig rig="soft" dir="t">
                <a:rot lat="0" lon="0" rev="2400000"/>
              </a:lightRig>
            </a:scene3d>
            <a:sp3d>
              <a:bevelT w="19050" h="12700"/>
            </a:sp3d>
          </a:bodyPr>
          <a:lstStyle/>
          <a:p>
            <a:pPr marL="54864" algn="r" fontAlgn="auto">
              <a:spcAft>
                <a:spcPts val="0"/>
              </a:spcAft>
              <a:defRPr/>
            </a:pPr>
            <a:r>
              <a:rPr lang="en-US" sz="46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How we Know </a:t>
            </a:r>
            <a:endParaRPr lang="en-US" sz="46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p:txBody>
      </p:sp>
      <p:sp>
        <p:nvSpPr>
          <p:cNvPr id="110595" name="Content Placeholder 2"/>
          <p:cNvSpPr>
            <a:spLocks noGrp="1"/>
          </p:cNvSpPr>
          <p:nvPr>
            <p:ph idx="4294967295"/>
          </p:nvPr>
        </p:nvSpPr>
        <p:spPr/>
        <p:txBody>
          <a:bodyPr/>
          <a:lstStyle/>
          <a:p>
            <a:pPr marL="292100" indent="-292100"/>
            <a:r>
              <a:rPr lang="en-US" sz="2800" smtClean="0"/>
              <a:t>Immense body of literature shows that to die in America, especially in the health care system is a harrowing experience (showing ineffective communication and being-with)</a:t>
            </a:r>
          </a:p>
          <a:p>
            <a:pPr marL="292100" indent="-292100"/>
            <a:endParaRPr lang="en-US" sz="2800" smtClean="0"/>
          </a:p>
          <a:p>
            <a:pPr marL="292100" indent="-292100"/>
            <a:r>
              <a:rPr lang="en-US" sz="2800" smtClean="0"/>
              <a:t>Interpretive Phenomenology was used to elicit tactic knowledge imbedded in the experiences of nurses who attend to dying (showing effective and communication and being-with.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53536"/>
            <a:ext cx="8229600" cy="1143000"/>
          </a:xfrm>
          <a:noFill/>
          <a:ln/>
        </p:spPr>
        <p:txBody>
          <a:bodyPr anchor="b">
            <a:normAutofit/>
            <a:scene3d>
              <a:camera prst="orthographicFront"/>
              <a:lightRig rig="soft" dir="t">
                <a:rot lat="0" lon="0" rev="2400000"/>
              </a:lightRig>
            </a:scene3d>
            <a:sp3d>
              <a:bevelT w="19050" h="12700"/>
            </a:sp3d>
          </a:bodyPr>
          <a:lstStyle/>
          <a:p>
            <a:pPr marL="54864" algn="r" fontAlgn="auto">
              <a:spcAft>
                <a:spcPts val="0"/>
              </a:spcAft>
              <a:defRPr/>
            </a:pPr>
            <a:r>
              <a:rPr lang="en-US" sz="46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How we Know</a:t>
            </a:r>
            <a:endParaRPr lang="en-US" sz="46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p:txBody>
      </p:sp>
      <p:sp>
        <p:nvSpPr>
          <p:cNvPr id="111619" name="Content Placeholder 2"/>
          <p:cNvSpPr>
            <a:spLocks noGrp="1"/>
          </p:cNvSpPr>
          <p:nvPr>
            <p:ph idx="4294967295"/>
          </p:nvPr>
        </p:nvSpPr>
        <p:spPr/>
        <p:txBody>
          <a:bodyPr/>
          <a:lstStyle/>
          <a:p>
            <a:pPr marL="292100" indent="-292100"/>
            <a:r>
              <a:rPr lang="en-US" smtClean="0"/>
              <a:t>Martin Heidegger’s philosophy provides the philosophical background and structures to interpret being-toward death.</a:t>
            </a:r>
          </a:p>
          <a:p>
            <a:pPr marL="292100" indent="-292100"/>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53536"/>
            <a:ext cx="8229600" cy="1143000"/>
          </a:xfrm>
          <a:noFill/>
          <a:ln/>
        </p:spPr>
        <p:txBody>
          <a:bodyPr anchor="b">
            <a:normAutofit/>
            <a:scene3d>
              <a:camera prst="orthographicFront"/>
              <a:lightRig rig="soft" dir="t">
                <a:rot lat="0" lon="0" rev="2400000"/>
              </a:lightRig>
            </a:scene3d>
            <a:sp3d>
              <a:bevelT w="19050" h="12700"/>
            </a:sp3d>
          </a:bodyPr>
          <a:lstStyle/>
          <a:p>
            <a:pPr marL="54864" algn="r" fontAlgn="auto">
              <a:spcAft>
                <a:spcPts val="0"/>
              </a:spcAft>
              <a:defRPr/>
            </a:pPr>
            <a:r>
              <a:rPr lang="en-US" sz="46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Now What?</a:t>
            </a:r>
            <a:endParaRPr lang="en-US" sz="46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p:txBody>
      </p:sp>
      <p:sp>
        <p:nvSpPr>
          <p:cNvPr id="3" name="Content Placeholder 2"/>
          <p:cNvSpPr>
            <a:spLocks noGrp="1"/>
          </p:cNvSpPr>
          <p:nvPr>
            <p:ph idx="4294967295"/>
          </p:nvPr>
        </p:nvSpPr>
        <p:spPr>
          <a:xfrm>
            <a:off x="457200" y="1646238"/>
            <a:ext cx="8229600" cy="4983162"/>
          </a:xfrm>
        </p:spPr>
        <p:txBody>
          <a:bodyPr>
            <a:normAutofit/>
          </a:bodyPr>
          <a:lstStyle/>
          <a:p>
            <a:pPr marL="292100" indent="-292100">
              <a:lnSpc>
                <a:spcPct val="80000"/>
              </a:lnSpc>
            </a:pPr>
            <a:r>
              <a:rPr lang="en-US" sz="2700" smtClean="0"/>
              <a:t>Demonstrate the differentials between and among providers of effective and ineffective end-of-life communication.</a:t>
            </a:r>
          </a:p>
          <a:p>
            <a:pPr marL="292100" indent="-292100">
              <a:lnSpc>
                <a:spcPct val="80000"/>
              </a:lnSpc>
            </a:pPr>
            <a:endParaRPr lang="en-US" sz="2700" smtClean="0"/>
          </a:p>
          <a:p>
            <a:pPr marL="292100" indent="-292100">
              <a:lnSpc>
                <a:spcPct val="80000"/>
              </a:lnSpc>
            </a:pPr>
            <a:r>
              <a:rPr lang="en-US" sz="2700" smtClean="0"/>
              <a:t>What are the barriers faced by providers who experience ineffectiveness in end-of-life encounters?</a:t>
            </a:r>
          </a:p>
          <a:p>
            <a:pPr marL="292100" indent="-292100">
              <a:lnSpc>
                <a:spcPct val="80000"/>
              </a:lnSpc>
            </a:pPr>
            <a:endParaRPr lang="en-US" sz="2700" smtClean="0"/>
          </a:p>
          <a:p>
            <a:pPr marL="292100" indent="-292100">
              <a:lnSpc>
                <a:spcPct val="80000"/>
              </a:lnSpc>
            </a:pPr>
            <a:r>
              <a:rPr lang="en-US" sz="2700" smtClean="0"/>
              <a:t>How do providers who are effective in end-of-life encounters do that? How did they get that way?</a:t>
            </a:r>
          </a:p>
          <a:p>
            <a:pPr marL="292100" indent="-292100">
              <a:lnSpc>
                <a:spcPct val="80000"/>
              </a:lnSpc>
            </a:pPr>
            <a:endParaRPr lang="en-US" sz="2700" smtClean="0"/>
          </a:p>
          <a:p>
            <a:pPr marL="292100" indent="-292100">
              <a:lnSpc>
                <a:spcPct val="80000"/>
              </a:lnSpc>
            </a:pPr>
            <a:r>
              <a:rPr lang="en-US" sz="2700" smtClean="0"/>
              <a:t>Of special interest are the mental mechanisms that account for a person moving toward more effective communication abilities.</a:t>
            </a:r>
          </a:p>
          <a:p>
            <a:pPr marL="292100" indent="-292100">
              <a:lnSpc>
                <a:spcPct val="80000"/>
              </a:lnSpc>
            </a:pPr>
            <a:endParaRPr lang="en-US" sz="2700" smtClean="0"/>
          </a:p>
          <a:p>
            <a:pPr marL="292100" indent="-292100">
              <a:lnSpc>
                <a:spcPct val="80000"/>
              </a:lnSpc>
            </a:pPr>
            <a:endParaRPr lang="en-US" sz="2700" smtClean="0"/>
          </a:p>
          <a:p>
            <a:pPr marL="292100" indent="-292100">
              <a:lnSpc>
                <a:spcPct val="80000"/>
              </a:lnSpc>
              <a:buFont typeface="Arial" charset="0"/>
              <a:buNone/>
            </a:pPr>
            <a:endParaRPr lang="en-US" sz="2700" smtClean="0"/>
          </a:p>
          <a:p>
            <a:pPr marL="292100" indent="-292100">
              <a:lnSpc>
                <a:spcPct val="80000"/>
              </a:lnSpc>
            </a:pPr>
            <a:endParaRPr lang="en-US" sz="27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ctrTitle" idx="4294967295"/>
          </p:nvPr>
        </p:nvSpPr>
        <p:spPr>
          <a:xfrm>
            <a:off x="685800" y="2130425"/>
            <a:ext cx="7772400" cy="1470025"/>
          </a:xfrm>
        </p:spPr>
        <p:txBody>
          <a:bodyPr/>
          <a:lstStyle/>
          <a:p>
            <a:r>
              <a:rPr lang="en-US" smtClean="0"/>
              <a:t>S. Lee Ridner</a:t>
            </a:r>
          </a:p>
        </p:txBody>
      </p:sp>
      <p:sp>
        <p:nvSpPr>
          <p:cNvPr id="7" name="Subtitle 6"/>
          <p:cNvSpPr>
            <a:spLocks noGrp="1"/>
          </p:cNvSpPr>
          <p:nvPr>
            <p:ph type="subTitle" idx="4294967295"/>
          </p:nvPr>
        </p:nvSpPr>
        <p:spPr>
          <a:xfrm>
            <a:off x="1371600" y="3886200"/>
            <a:ext cx="6400800" cy="1752600"/>
          </a:xfrm>
        </p:spPr>
        <p:txBody>
          <a:bodyPr rtlCol="0">
            <a:normAutofit/>
          </a:bodyPr>
          <a:lstStyle/>
          <a:p>
            <a:pPr marL="0" indent="0" algn="ctr" fontAlgn="auto">
              <a:spcAft>
                <a:spcPts val="0"/>
              </a:spcAft>
              <a:buFont typeface="Arial" pitchFamily="34" charset="0"/>
              <a:buNone/>
              <a:defRPr/>
            </a:pPr>
            <a:endParaRPr lang="en-US">
              <a:solidFill>
                <a:schemeClr val="tx1">
                  <a:tint val="7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p:txBody>
          <a:bodyPr/>
          <a:lstStyle/>
          <a:p>
            <a:r>
              <a:rPr lang="en-US" smtClean="0"/>
              <a:t>Current Research</a:t>
            </a:r>
          </a:p>
        </p:txBody>
      </p:sp>
      <p:sp>
        <p:nvSpPr>
          <p:cNvPr id="25603" name="Content Placeholder 2"/>
          <p:cNvSpPr>
            <a:spLocks noGrp="1"/>
          </p:cNvSpPr>
          <p:nvPr>
            <p:ph idx="4294967295"/>
          </p:nvPr>
        </p:nvSpPr>
        <p:spPr/>
        <p:txBody>
          <a:bodyPr/>
          <a:lstStyle/>
          <a:p>
            <a:r>
              <a:rPr lang="en-US" smtClean="0"/>
              <a:t>College health/risk behaviors</a:t>
            </a:r>
          </a:p>
          <a:p>
            <a:pPr lvl="1"/>
            <a:r>
              <a:rPr lang="en-US" smtClean="0"/>
              <a:t>Smoking</a:t>
            </a:r>
          </a:p>
          <a:p>
            <a:pPr lvl="2"/>
            <a:r>
              <a:rPr lang="en-US" smtClean="0"/>
              <a:t>Predictors</a:t>
            </a:r>
          </a:p>
          <a:p>
            <a:pPr lvl="2"/>
            <a:r>
              <a:rPr lang="en-US" smtClean="0"/>
              <a:t>Tobacco marketing</a:t>
            </a:r>
          </a:p>
          <a:p>
            <a:pPr lvl="2"/>
            <a:r>
              <a:rPr lang="en-US" smtClean="0"/>
              <a:t>Sexual minorities </a:t>
            </a:r>
          </a:p>
          <a:p>
            <a:pPr lvl="2"/>
            <a:r>
              <a:rPr lang="en-US" smtClean="0"/>
              <a:t>Smoke-free laws</a:t>
            </a:r>
          </a:p>
          <a:p>
            <a:pPr lvl="1"/>
            <a:r>
              <a:rPr lang="en-US" smtClean="0"/>
              <a:t>Nutrition</a:t>
            </a:r>
          </a:p>
          <a:p>
            <a:pPr lvl="1"/>
            <a:r>
              <a:rPr lang="en-US" smtClean="0"/>
              <a:t>Exercise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p:txBody>
          <a:bodyPr/>
          <a:lstStyle/>
          <a:p>
            <a:r>
              <a:rPr lang="en-US" smtClean="0"/>
              <a:t>Current Research</a:t>
            </a:r>
          </a:p>
        </p:txBody>
      </p:sp>
      <p:sp>
        <p:nvSpPr>
          <p:cNvPr id="26627" name="Content Placeholder 2"/>
          <p:cNvSpPr>
            <a:spLocks noGrp="1"/>
          </p:cNvSpPr>
          <p:nvPr>
            <p:ph idx="4294967295"/>
          </p:nvPr>
        </p:nvSpPr>
        <p:spPr/>
        <p:txBody>
          <a:bodyPr/>
          <a:lstStyle/>
          <a:p>
            <a:r>
              <a:rPr lang="en-US" smtClean="0"/>
              <a:t>Approach</a:t>
            </a:r>
          </a:p>
          <a:p>
            <a:pPr lvl="1"/>
            <a:r>
              <a:rPr lang="en-US" smtClean="0"/>
              <a:t>Quantitative</a:t>
            </a:r>
          </a:p>
          <a:p>
            <a:pPr lvl="1"/>
            <a:r>
              <a:rPr lang="en-US" smtClean="0"/>
              <a:t>Qualitative</a:t>
            </a:r>
          </a:p>
          <a:p>
            <a:r>
              <a:rPr lang="en-US" smtClean="0"/>
              <a:t>Theoretical Approaches</a:t>
            </a:r>
          </a:p>
          <a:p>
            <a:pPr lvl="1"/>
            <a:r>
              <a:rPr lang="en-US" smtClean="0"/>
              <a:t>Transtheoretical Model</a:t>
            </a:r>
          </a:p>
          <a:p>
            <a:pPr lvl="1"/>
            <a:r>
              <a:rPr lang="en-US" smtClean="0"/>
              <a:t>Social Cognitive Theory</a:t>
            </a:r>
          </a:p>
          <a:p>
            <a:pPr lvl="1"/>
            <a:r>
              <a:rPr lang="en-US" smtClean="0"/>
              <a:t>Theory of Planned Behavior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r>
              <a:rPr lang="en-US" smtClean="0"/>
              <a:t>Current Research</a:t>
            </a:r>
          </a:p>
        </p:txBody>
      </p:sp>
      <p:sp>
        <p:nvSpPr>
          <p:cNvPr id="27651" name="Content Placeholder 2"/>
          <p:cNvSpPr>
            <a:spLocks noGrp="1"/>
          </p:cNvSpPr>
          <p:nvPr>
            <p:ph idx="4294967295"/>
          </p:nvPr>
        </p:nvSpPr>
        <p:spPr/>
        <p:txBody>
          <a:bodyPr/>
          <a:lstStyle/>
          <a:p>
            <a:r>
              <a:rPr lang="en-US" smtClean="0"/>
              <a:t>Tobacco Marketing among College Students</a:t>
            </a:r>
          </a:p>
          <a:p>
            <a:pPr lvl="1"/>
            <a:r>
              <a:rPr lang="en-US" smtClean="0"/>
              <a:t>Explores direct and environmental marketing in night clubs and bars in cities with and without smoke-free laws</a:t>
            </a:r>
          </a:p>
          <a:p>
            <a:r>
              <a:rPr lang="en-US" smtClean="0"/>
              <a:t>Fit into College</a:t>
            </a:r>
          </a:p>
          <a:p>
            <a:pPr lvl="1"/>
            <a:r>
              <a:rPr lang="en-US" smtClean="0"/>
              <a:t>Educational program for incoming college freshmen to improve diet and exercise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609600"/>
            <a:ext cx="8534400" cy="2990850"/>
          </a:xfrm>
        </p:spPr>
        <p:txBody>
          <a:bodyPr rtlCol="0">
            <a:normAutofit fontScale="90000"/>
          </a:bodyPr>
          <a:lstStyle/>
          <a:p>
            <a:pPr fontAlgn="auto">
              <a:spcAft>
                <a:spcPts val="0"/>
              </a:spcAft>
              <a:defRPr/>
            </a:pPr>
            <a:r>
              <a:rPr lang="en-US" sz="3200" dirty="0" smtClean="0"/>
              <a:t/>
            </a:r>
            <a:br>
              <a:rPr lang="en-US" sz="3200" dirty="0" smtClean="0"/>
            </a:br>
            <a:r>
              <a:rPr lang="en-US" sz="1400" dirty="0" smtClean="0"/>
              <a:t/>
            </a:r>
            <a:br>
              <a:rPr lang="en-US" sz="1400" dirty="0" smtClean="0"/>
            </a:br>
            <a:r>
              <a:rPr lang="en-US" sz="4000" dirty="0" smtClean="0"/>
              <a:t/>
            </a:r>
            <a:br>
              <a:rPr lang="en-US" sz="4000" dirty="0" smtClean="0"/>
            </a:br>
            <a:r>
              <a:rPr lang="en-US" dirty="0" smtClean="0"/>
              <a:t> </a:t>
            </a:r>
            <a:r>
              <a:rPr lang="en-US" dirty="0" smtClean="0">
                <a:solidFill>
                  <a:srgbClr val="7E0000"/>
                </a:solidFill>
                <a:latin typeface="Times New Roman" pitchFamily="18" charset="0"/>
              </a:rPr>
              <a:t>Research Area of Interest:</a:t>
            </a:r>
            <a:br>
              <a:rPr lang="en-US" dirty="0" smtClean="0">
                <a:solidFill>
                  <a:srgbClr val="7E0000"/>
                </a:solidFill>
                <a:latin typeface="Times New Roman" pitchFamily="18" charset="0"/>
              </a:rPr>
            </a:br>
            <a:r>
              <a:rPr lang="en-US" dirty="0" smtClean="0">
                <a:solidFill>
                  <a:srgbClr val="7E0000"/>
                </a:solidFill>
                <a:latin typeface="Times New Roman" pitchFamily="18" charset="0"/>
              </a:rPr>
              <a:t>A New View of Successful Aging                      </a:t>
            </a:r>
            <a:r>
              <a:rPr lang="en-US" sz="4000" dirty="0" smtClean="0">
                <a:solidFill>
                  <a:srgbClr val="7E0000"/>
                </a:solidFill>
              </a:rPr>
              <a:t/>
            </a:r>
            <a:br>
              <a:rPr lang="en-US" sz="4000" dirty="0" smtClean="0">
                <a:solidFill>
                  <a:srgbClr val="7E0000"/>
                </a:solidFill>
              </a:rPr>
            </a:br>
            <a:endParaRPr lang="en-US" sz="4000" dirty="0" smtClean="0">
              <a:solidFill>
                <a:srgbClr val="7E0000"/>
              </a:solidFill>
            </a:endParaRPr>
          </a:p>
        </p:txBody>
      </p:sp>
      <p:sp>
        <p:nvSpPr>
          <p:cNvPr id="2051" name="Rectangle 3"/>
          <p:cNvSpPr>
            <a:spLocks noGrp="1" noChangeArrowheads="1"/>
          </p:cNvSpPr>
          <p:nvPr>
            <p:ph type="subTitle" idx="1"/>
          </p:nvPr>
        </p:nvSpPr>
        <p:spPr>
          <a:xfrm>
            <a:off x="1371600" y="4953000"/>
            <a:ext cx="6400800" cy="1752600"/>
          </a:xfrm>
        </p:spPr>
        <p:txBody>
          <a:bodyPr/>
          <a:lstStyle/>
          <a:p>
            <a:pPr>
              <a:lnSpc>
                <a:spcPct val="90000"/>
              </a:lnSpc>
            </a:pPr>
            <a:r>
              <a:rPr lang="en-US" sz="2800" smtClean="0">
                <a:solidFill>
                  <a:srgbClr val="600000"/>
                </a:solidFill>
              </a:rPr>
              <a:t>Valerie Lander McCarthy, PhD, RN</a:t>
            </a:r>
            <a:br>
              <a:rPr lang="en-US" sz="2800" smtClean="0">
                <a:solidFill>
                  <a:srgbClr val="600000"/>
                </a:solidFill>
              </a:rPr>
            </a:br>
            <a:r>
              <a:rPr lang="en-US" sz="2800" smtClean="0">
                <a:solidFill>
                  <a:srgbClr val="600000"/>
                </a:solidFill>
              </a:rPr>
              <a:t/>
            </a:r>
            <a:br>
              <a:rPr lang="en-US" sz="2800" smtClean="0">
                <a:solidFill>
                  <a:srgbClr val="600000"/>
                </a:solidFill>
              </a:rPr>
            </a:br>
            <a:endParaRPr lang="en-US" sz="2800" smtClean="0">
              <a:solidFill>
                <a:srgbClr val="6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idx="4294967295"/>
          </p:nvPr>
        </p:nvSpPr>
        <p:spPr>
          <a:xfrm>
            <a:off x="762000" y="685800"/>
            <a:ext cx="7772400" cy="990600"/>
          </a:xfrm>
        </p:spPr>
        <p:txBody>
          <a:bodyPr/>
          <a:lstStyle/>
          <a:p>
            <a:r>
              <a:rPr lang="en-US" i="1" smtClean="0">
                <a:solidFill>
                  <a:srgbClr val="860000"/>
                </a:solidFill>
                <a:latin typeface="Algerian" pitchFamily="82" charset="0"/>
              </a:rPr>
              <a:t>Research Interest</a:t>
            </a:r>
          </a:p>
        </p:txBody>
      </p:sp>
      <p:sp>
        <p:nvSpPr>
          <p:cNvPr id="3" name="Subtitle 2"/>
          <p:cNvSpPr>
            <a:spLocks noGrp="1"/>
          </p:cNvSpPr>
          <p:nvPr>
            <p:ph type="subTitle" idx="4294967295"/>
          </p:nvPr>
        </p:nvSpPr>
        <p:spPr>
          <a:xfrm>
            <a:off x="1371600" y="5791200"/>
            <a:ext cx="6400800" cy="381000"/>
          </a:xfrm>
        </p:spPr>
        <p:txBody>
          <a:bodyPr>
            <a:normAutofit/>
          </a:bodyPr>
          <a:lstStyle/>
          <a:p>
            <a:pPr marL="0" indent="0" algn="ctr">
              <a:lnSpc>
                <a:spcPct val="90000"/>
              </a:lnSpc>
              <a:buFont typeface="Arial" charset="0"/>
              <a:buNone/>
            </a:pPr>
            <a:r>
              <a:rPr lang="en-US" sz="2000" b="1" smtClean="0">
                <a:solidFill>
                  <a:srgbClr val="860000"/>
                </a:solidFill>
                <a:latin typeface="Lucida Handwriting" pitchFamily="66" charset="0"/>
              </a:rPr>
              <a:t>Sandra L. Holmes, Ph.D., APRN-BC, RN-BC</a:t>
            </a:r>
          </a:p>
        </p:txBody>
      </p:sp>
      <p:pic>
        <p:nvPicPr>
          <p:cNvPr id="41988" name="Picture 4" descr="stomach.jpg"/>
          <p:cNvPicPr>
            <a:picLocks noChangeAspect="1"/>
          </p:cNvPicPr>
          <p:nvPr/>
        </p:nvPicPr>
        <p:blipFill>
          <a:blip r:embed="rId3" cstate="print"/>
          <a:srcRect/>
          <a:stretch>
            <a:fillRect/>
          </a:stretch>
        </p:blipFill>
        <p:spPr bwMode="auto">
          <a:xfrm>
            <a:off x="1981200" y="1752600"/>
            <a:ext cx="51816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p:txBody>
          <a:bodyPr/>
          <a:lstStyle/>
          <a:p>
            <a:r>
              <a:rPr lang="en-US" smtClean="0">
                <a:solidFill>
                  <a:srgbClr val="860000"/>
                </a:solidFill>
                <a:latin typeface="Algerian" pitchFamily="82" charset="0"/>
              </a:rPr>
              <a:t>Research Interest</a:t>
            </a:r>
          </a:p>
        </p:txBody>
      </p:sp>
      <p:sp>
        <p:nvSpPr>
          <p:cNvPr id="44035" name="Content Placeholder 2"/>
          <p:cNvSpPr>
            <a:spLocks noGrp="1"/>
          </p:cNvSpPr>
          <p:nvPr>
            <p:ph idx="4294967295"/>
          </p:nvPr>
        </p:nvSpPr>
        <p:spPr>
          <a:xfrm>
            <a:off x="533400" y="2057400"/>
            <a:ext cx="8229600" cy="2743200"/>
          </a:xfrm>
        </p:spPr>
        <p:txBody>
          <a:bodyPr/>
          <a:lstStyle/>
          <a:p>
            <a:pPr>
              <a:buFont typeface="Arial" charset="0"/>
              <a:buNone/>
            </a:pPr>
            <a:r>
              <a:rPr lang="en-US" smtClean="0">
                <a:solidFill>
                  <a:srgbClr val="860000"/>
                </a:solidFill>
                <a:latin typeface="Times New Roman" pitchFamily="-108" charset="0"/>
                <a:cs typeface="Times New Roman" pitchFamily="-108" charset="0"/>
              </a:rPr>
              <a:t>Functional Gastrointestinal Disorders</a:t>
            </a:r>
          </a:p>
          <a:p>
            <a:pPr lvl="1">
              <a:buFont typeface="Wingdings" pitchFamily="2" charset="2"/>
              <a:buChar char="Ø"/>
            </a:pPr>
            <a:r>
              <a:rPr lang="en-US" smtClean="0">
                <a:solidFill>
                  <a:srgbClr val="860000"/>
                </a:solidFill>
                <a:latin typeface="Times New Roman" pitchFamily="-108" charset="0"/>
                <a:cs typeface="Times New Roman" pitchFamily="-108" charset="0"/>
              </a:rPr>
              <a:t>Gastric Motility</a:t>
            </a:r>
          </a:p>
          <a:p>
            <a:pPr lvl="2">
              <a:buFont typeface="Wingdings" pitchFamily="2" charset="2"/>
              <a:buChar char="Ø"/>
            </a:pPr>
            <a:r>
              <a:rPr lang="en-US" smtClean="0">
                <a:solidFill>
                  <a:srgbClr val="860000"/>
                </a:solidFill>
                <a:latin typeface="Times New Roman" pitchFamily="-108" charset="0"/>
                <a:cs typeface="Times New Roman" pitchFamily="-108" charset="0"/>
              </a:rPr>
              <a:t>Gastroparesis</a:t>
            </a:r>
          </a:p>
          <a:p>
            <a:pPr lvl="3">
              <a:buFont typeface="Wingdings" pitchFamily="2" charset="2"/>
              <a:buChar char="Ø"/>
            </a:pPr>
            <a:r>
              <a:rPr lang="en-US" smtClean="0">
                <a:solidFill>
                  <a:srgbClr val="860000"/>
                </a:solidFill>
                <a:latin typeface="Times New Roman" pitchFamily="-108" charset="0"/>
                <a:cs typeface="Times New Roman" pitchFamily="-108" charset="0"/>
              </a:rPr>
              <a:t>Diabetic Gastroparesis</a:t>
            </a:r>
          </a:p>
        </p:txBody>
      </p:sp>
      <p:pic>
        <p:nvPicPr>
          <p:cNvPr id="44036" name="Picture 3" descr="dys1.jpg"/>
          <p:cNvPicPr>
            <a:picLocks noChangeAspect="1"/>
          </p:cNvPicPr>
          <p:nvPr/>
        </p:nvPicPr>
        <p:blipFill>
          <a:blip r:embed="rId3" cstate="print"/>
          <a:srcRect/>
          <a:stretch>
            <a:fillRect/>
          </a:stretch>
        </p:blipFill>
        <p:spPr bwMode="auto">
          <a:xfrm>
            <a:off x="5068888" y="3048000"/>
            <a:ext cx="3844925"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p:txBody>
          <a:bodyPr/>
          <a:lstStyle/>
          <a:p>
            <a:r>
              <a:rPr lang="en-US" smtClean="0">
                <a:solidFill>
                  <a:srgbClr val="860000"/>
                </a:solidFill>
                <a:latin typeface="Algerian" pitchFamily="82" charset="0"/>
              </a:rPr>
              <a:t>Research Interest</a:t>
            </a:r>
          </a:p>
        </p:txBody>
      </p:sp>
      <p:sp>
        <p:nvSpPr>
          <p:cNvPr id="3" name="Content Placeholder 2"/>
          <p:cNvSpPr>
            <a:spLocks noGrp="1"/>
          </p:cNvSpPr>
          <p:nvPr>
            <p:ph idx="4294967295"/>
          </p:nvPr>
        </p:nvSpPr>
        <p:spPr>
          <a:xfrm>
            <a:off x="533400" y="2133600"/>
            <a:ext cx="8229600" cy="2590800"/>
          </a:xfrm>
        </p:spPr>
        <p:txBody>
          <a:bodyPr/>
          <a:lstStyle/>
          <a:p>
            <a:pPr>
              <a:buFont typeface="Wingdings" pitchFamily="2" charset="2"/>
              <a:buChar char="ü"/>
            </a:pPr>
            <a:r>
              <a:rPr lang="en-US" sz="2400" smtClean="0">
                <a:solidFill>
                  <a:srgbClr val="860000"/>
                </a:solidFill>
              </a:rPr>
              <a:t>Diabetes mellitus is a chronic disease that negatively affects morbidity and mortality</a:t>
            </a:r>
          </a:p>
          <a:p>
            <a:pPr>
              <a:buFont typeface="Wingdings" pitchFamily="2" charset="2"/>
              <a:buChar char="ü"/>
            </a:pPr>
            <a:r>
              <a:rPr lang="en-US" sz="2400" smtClean="0">
                <a:solidFill>
                  <a:srgbClr val="860000"/>
                </a:solidFill>
              </a:rPr>
              <a:t>Diabetes is the most common cause of gastroparesis</a:t>
            </a:r>
          </a:p>
          <a:p>
            <a:pPr>
              <a:buFont typeface="Wingdings" pitchFamily="2" charset="2"/>
              <a:buChar char="ü"/>
            </a:pPr>
            <a:r>
              <a:rPr lang="en-US" sz="2400" smtClean="0">
                <a:solidFill>
                  <a:srgbClr val="860000"/>
                </a:solidFill>
              </a:rPr>
              <a:t>Gastroparesis is a motility disorder that occurs when damage to the vagus nerve and muscles of the stomach cause it to empty too slowly </a:t>
            </a:r>
          </a:p>
        </p:txBody>
      </p:sp>
      <p:sp>
        <p:nvSpPr>
          <p:cNvPr id="4" name="TextBox 3"/>
          <p:cNvSpPr txBox="1">
            <a:spLocks noChangeArrowheads="1"/>
          </p:cNvSpPr>
          <p:nvPr/>
        </p:nvSpPr>
        <p:spPr bwMode="auto">
          <a:xfrm>
            <a:off x="609600" y="5181600"/>
            <a:ext cx="8077200" cy="457200"/>
          </a:xfrm>
          <a:prstGeom prst="rect">
            <a:avLst/>
          </a:prstGeom>
          <a:noFill/>
          <a:ln w="9525">
            <a:noFill/>
            <a:miter lim="800000"/>
            <a:headEnd/>
            <a:tailEnd/>
          </a:ln>
        </p:spPr>
        <p:txBody>
          <a:bodyPr>
            <a:spAutoFit/>
          </a:bodyPr>
          <a:lstStyle/>
          <a:p>
            <a:pPr>
              <a:buFont typeface="Wingdings" pitchFamily="2" charset="2"/>
              <a:buChar char="ü"/>
            </a:pPr>
            <a:r>
              <a:rPr lang="en-US" sz="2400" i="1">
                <a:solidFill>
                  <a:srgbClr val="860000"/>
                </a:solidFill>
                <a:latin typeface="Calibri" pitchFamily="34" charset="0"/>
              </a:rPr>
              <a:t>Gastroparesis complicates the care of patients with diabetes</a:t>
            </a:r>
            <a:r>
              <a:rPr lang="en-US" sz="2400" i="1">
                <a:solidFill>
                  <a:srgbClr val="FFFF00"/>
                </a:solidFill>
                <a:latin typeface="Calibri"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3">
                                            <p:txEl>
                                              <p:pRg st="1" end="1"/>
                                            </p:txEl>
                                          </p:spTgt>
                                        </p:tgtEl>
                                      </p:cBhvr>
                                    </p:animEffect>
                                    <p:set>
                                      <p:cBhvr>
                                        <p:cTn id="12"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3">
                                            <p:txEl>
                                              <p:pRg st="2" end="2"/>
                                            </p:txEl>
                                          </p:spTgt>
                                        </p:tgtEl>
                                      </p:cBhvr>
                                    </p:animEffect>
                                    <p:set>
                                      <p:cBhvr>
                                        <p:cTn id="17"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7-Point Star 30"/>
          <p:cNvSpPr/>
          <p:nvPr/>
        </p:nvSpPr>
        <p:spPr>
          <a:xfrm rot="19943036">
            <a:off x="5703888" y="1425575"/>
            <a:ext cx="2132012" cy="210185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idx="4294967295"/>
          </p:nvPr>
        </p:nvSpPr>
        <p:spPr>
          <a:xfrm>
            <a:off x="457200" y="152400"/>
            <a:ext cx="8229600" cy="609600"/>
          </a:xfrm>
        </p:spPr>
        <p:txBody>
          <a:bodyPr>
            <a:normAutofit/>
          </a:bodyPr>
          <a:lstStyle/>
          <a:p>
            <a:r>
              <a:rPr lang="en-US" sz="3600" smtClean="0">
                <a:solidFill>
                  <a:srgbClr val="860000"/>
                </a:solidFill>
                <a:latin typeface="Algerian" pitchFamily="82" charset="0"/>
              </a:rPr>
              <a:t>Research Interest</a:t>
            </a:r>
            <a:endParaRPr lang="en-US" sz="3600" smtClean="0">
              <a:solidFill>
                <a:srgbClr val="860000"/>
              </a:solidFill>
            </a:endParaRPr>
          </a:p>
        </p:txBody>
      </p:sp>
      <p:cxnSp>
        <p:nvCxnSpPr>
          <p:cNvPr id="14" name="Straight Arrow Connector 13"/>
          <p:cNvCxnSpPr/>
          <p:nvPr/>
        </p:nvCxnSpPr>
        <p:spPr>
          <a:xfrm rot="5400000" flipH="1" flipV="1">
            <a:off x="6095207" y="2513806"/>
            <a:ext cx="304800" cy="1587"/>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6247607" y="2513806"/>
            <a:ext cx="304800" cy="1587"/>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2" name="7-Point Star 31"/>
          <p:cNvSpPr/>
          <p:nvPr/>
        </p:nvSpPr>
        <p:spPr>
          <a:xfrm>
            <a:off x="3429000" y="2590800"/>
            <a:ext cx="2438400" cy="21336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135" name="TextBox 10"/>
          <p:cNvSpPr txBox="1">
            <a:spLocks noChangeArrowheads="1"/>
          </p:cNvSpPr>
          <p:nvPr/>
        </p:nvSpPr>
        <p:spPr bwMode="auto">
          <a:xfrm>
            <a:off x="3886200" y="3429000"/>
            <a:ext cx="1524000" cy="307975"/>
          </a:xfrm>
          <a:prstGeom prst="rect">
            <a:avLst/>
          </a:prstGeom>
          <a:noFill/>
          <a:ln w="9525">
            <a:noFill/>
            <a:miter lim="800000"/>
            <a:headEnd/>
            <a:tailEnd/>
          </a:ln>
        </p:spPr>
        <p:txBody>
          <a:bodyPr>
            <a:spAutoFit/>
          </a:bodyPr>
          <a:lstStyle/>
          <a:p>
            <a:pPr algn="ctr"/>
            <a:r>
              <a:rPr lang="en-US" sz="1400">
                <a:solidFill>
                  <a:srgbClr val="FFFF00"/>
                </a:solidFill>
                <a:latin typeface="Calibri" pitchFamily="34" charset="0"/>
              </a:rPr>
              <a:t>Gastroparesis</a:t>
            </a:r>
          </a:p>
        </p:txBody>
      </p:sp>
      <p:sp>
        <p:nvSpPr>
          <p:cNvPr id="48136" name="TextBox 12"/>
          <p:cNvSpPr txBox="1">
            <a:spLocks noChangeArrowheads="1"/>
          </p:cNvSpPr>
          <p:nvPr/>
        </p:nvSpPr>
        <p:spPr bwMode="auto">
          <a:xfrm>
            <a:off x="6096000" y="2295525"/>
            <a:ext cx="1524000" cy="523875"/>
          </a:xfrm>
          <a:prstGeom prst="rect">
            <a:avLst/>
          </a:prstGeom>
          <a:noFill/>
          <a:ln w="9525">
            <a:noFill/>
            <a:miter lim="800000"/>
            <a:headEnd/>
            <a:tailEnd/>
          </a:ln>
        </p:spPr>
        <p:txBody>
          <a:bodyPr>
            <a:spAutoFit/>
          </a:bodyPr>
          <a:lstStyle/>
          <a:p>
            <a:pPr algn="ctr"/>
            <a:r>
              <a:rPr lang="en-US" sz="1400">
                <a:solidFill>
                  <a:srgbClr val="FFFF00"/>
                </a:solidFill>
                <a:latin typeface="Calibri" pitchFamily="34" charset="0"/>
              </a:rPr>
              <a:t>GI Signs &amp; Symptoms</a:t>
            </a:r>
          </a:p>
        </p:txBody>
      </p:sp>
      <p:sp>
        <p:nvSpPr>
          <p:cNvPr id="34" name="7-Point Star 33"/>
          <p:cNvSpPr/>
          <p:nvPr/>
        </p:nvSpPr>
        <p:spPr>
          <a:xfrm rot="20422607">
            <a:off x="1458913" y="1338263"/>
            <a:ext cx="2060575" cy="208915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138" name="TextBox 11"/>
          <p:cNvSpPr txBox="1">
            <a:spLocks noChangeArrowheads="1"/>
          </p:cNvSpPr>
          <p:nvPr/>
        </p:nvSpPr>
        <p:spPr bwMode="auto">
          <a:xfrm>
            <a:off x="1752600" y="2057400"/>
            <a:ext cx="1524000" cy="738188"/>
          </a:xfrm>
          <a:prstGeom prst="rect">
            <a:avLst/>
          </a:prstGeom>
          <a:noFill/>
          <a:ln w="9525">
            <a:noFill/>
            <a:miter lim="800000"/>
            <a:headEnd/>
            <a:tailEnd/>
          </a:ln>
        </p:spPr>
        <p:txBody>
          <a:bodyPr>
            <a:spAutoFit/>
          </a:bodyPr>
          <a:lstStyle/>
          <a:p>
            <a:pPr algn="ctr"/>
            <a:r>
              <a:rPr lang="en-US" sz="1400">
                <a:solidFill>
                  <a:srgbClr val="FFFF00"/>
                </a:solidFill>
                <a:latin typeface="Calibri" pitchFamily="34" charset="0"/>
              </a:rPr>
              <a:t>Difficulty Managing Blood Glucose</a:t>
            </a:r>
          </a:p>
        </p:txBody>
      </p:sp>
      <p:sp>
        <p:nvSpPr>
          <p:cNvPr id="35" name="7-Point Star 34"/>
          <p:cNvSpPr/>
          <p:nvPr/>
        </p:nvSpPr>
        <p:spPr>
          <a:xfrm rot="19943036">
            <a:off x="2000250" y="4392613"/>
            <a:ext cx="1808163" cy="17653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140" name="TextBox 17"/>
          <p:cNvSpPr txBox="1">
            <a:spLocks noChangeArrowheads="1"/>
          </p:cNvSpPr>
          <p:nvPr/>
        </p:nvSpPr>
        <p:spPr bwMode="auto">
          <a:xfrm>
            <a:off x="2209800" y="5178425"/>
            <a:ext cx="1524000" cy="307975"/>
          </a:xfrm>
          <a:prstGeom prst="rect">
            <a:avLst/>
          </a:prstGeom>
          <a:noFill/>
          <a:ln w="9525">
            <a:noFill/>
            <a:miter lim="800000"/>
            <a:headEnd/>
            <a:tailEnd/>
          </a:ln>
        </p:spPr>
        <p:txBody>
          <a:bodyPr>
            <a:spAutoFit/>
          </a:bodyPr>
          <a:lstStyle/>
          <a:p>
            <a:pPr algn="ctr"/>
            <a:r>
              <a:rPr lang="en-US" sz="1400">
                <a:solidFill>
                  <a:srgbClr val="FFFF00"/>
                </a:solidFill>
                <a:latin typeface="Calibri" pitchFamily="34" charset="0"/>
              </a:rPr>
              <a:t>QOL</a:t>
            </a:r>
          </a:p>
        </p:txBody>
      </p:sp>
      <p:cxnSp>
        <p:nvCxnSpPr>
          <p:cNvPr id="19" name="Straight Arrow Connector 18"/>
          <p:cNvCxnSpPr/>
          <p:nvPr/>
        </p:nvCxnSpPr>
        <p:spPr>
          <a:xfrm rot="5400000">
            <a:off x="2515394" y="5333206"/>
            <a:ext cx="304800"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6" name="7-Point Star 35"/>
          <p:cNvSpPr/>
          <p:nvPr/>
        </p:nvSpPr>
        <p:spPr>
          <a:xfrm rot="1788954">
            <a:off x="5441950" y="4337050"/>
            <a:ext cx="1941513" cy="1774825"/>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143" name="TextBox 16"/>
          <p:cNvSpPr txBox="1">
            <a:spLocks noChangeArrowheads="1"/>
          </p:cNvSpPr>
          <p:nvPr/>
        </p:nvSpPr>
        <p:spPr bwMode="auto">
          <a:xfrm>
            <a:off x="5638800" y="5038725"/>
            <a:ext cx="1524000" cy="523875"/>
          </a:xfrm>
          <a:prstGeom prst="rect">
            <a:avLst/>
          </a:prstGeom>
          <a:noFill/>
          <a:ln w="9525">
            <a:noFill/>
            <a:miter lim="800000"/>
            <a:headEnd/>
            <a:tailEnd/>
          </a:ln>
        </p:spPr>
        <p:txBody>
          <a:bodyPr>
            <a:spAutoFit/>
          </a:bodyPr>
          <a:lstStyle/>
          <a:p>
            <a:pPr algn="ctr"/>
            <a:r>
              <a:rPr lang="en-US" sz="1400">
                <a:solidFill>
                  <a:srgbClr val="FFFF00"/>
                </a:solidFill>
                <a:latin typeface="Calibri" pitchFamily="34" charset="0"/>
              </a:rPr>
              <a:t>Resource Utilization</a:t>
            </a:r>
          </a:p>
        </p:txBody>
      </p:sp>
      <p:cxnSp>
        <p:nvCxnSpPr>
          <p:cNvPr id="15" name="Straight Arrow Connector 14"/>
          <p:cNvCxnSpPr/>
          <p:nvPr/>
        </p:nvCxnSpPr>
        <p:spPr>
          <a:xfrm rot="5400000" flipH="1" flipV="1">
            <a:off x="5790407" y="5257006"/>
            <a:ext cx="304800" cy="1587"/>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7" name="7-Point Star 36"/>
          <p:cNvSpPr/>
          <p:nvPr/>
        </p:nvSpPr>
        <p:spPr>
          <a:xfrm>
            <a:off x="3657600" y="5410200"/>
            <a:ext cx="1981200" cy="1447800"/>
          </a:xfrm>
          <a:prstGeom prst="star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7-Point Star 37"/>
          <p:cNvSpPr/>
          <p:nvPr/>
        </p:nvSpPr>
        <p:spPr>
          <a:xfrm>
            <a:off x="3657600" y="914400"/>
            <a:ext cx="1981200" cy="1600200"/>
          </a:xfrm>
          <a:prstGeom prst="star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7-Point Star 38"/>
          <p:cNvSpPr/>
          <p:nvPr/>
        </p:nvSpPr>
        <p:spPr>
          <a:xfrm rot="20045325">
            <a:off x="598488" y="3187700"/>
            <a:ext cx="1785937" cy="1803400"/>
          </a:xfrm>
          <a:prstGeom prst="star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7-Point Star 39"/>
          <p:cNvSpPr/>
          <p:nvPr/>
        </p:nvSpPr>
        <p:spPr>
          <a:xfrm rot="16760716">
            <a:off x="6906419" y="3272631"/>
            <a:ext cx="1812925" cy="1782763"/>
          </a:xfrm>
          <a:prstGeom prst="star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149" name="TextBox 20"/>
          <p:cNvSpPr txBox="1">
            <a:spLocks noChangeArrowheads="1"/>
          </p:cNvSpPr>
          <p:nvPr/>
        </p:nvSpPr>
        <p:spPr bwMode="auto">
          <a:xfrm>
            <a:off x="4038600" y="5876925"/>
            <a:ext cx="1219200" cy="523875"/>
          </a:xfrm>
          <a:prstGeom prst="rect">
            <a:avLst/>
          </a:prstGeom>
          <a:noFill/>
          <a:ln w="9525">
            <a:noFill/>
            <a:miter lim="800000"/>
            <a:headEnd/>
            <a:tailEnd/>
          </a:ln>
        </p:spPr>
        <p:txBody>
          <a:bodyPr>
            <a:spAutoFit/>
          </a:bodyPr>
          <a:lstStyle/>
          <a:p>
            <a:pPr algn="ctr"/>
            <a:r>
              <a:rPr lang="en-US" sz="1400">
                <a:solidFill>
                  <a:srgbClr val="FF0000"/>
                </a:solidFill>
                <a:latin typeface="Calibri" pitchFamily="34" charset="0"/>
              </a:rPr>
              <a:t>Healthcare Factors</a:t>
            </a:r>
          </a:p>
        </p:txBody>
      </p:sp>
      <p:sp>
        <p:nvSpPr>
          <p:cNvPr id="48150" name="TextBox 28"/>
          <p:cNvSpPr txBox="1">
            <a:spLocks noChangeArrowheads="1"/>
          </p:cNvSpPr>
          <p:nvPr/>
        </p:nvSpPr>
        <p:spPr bwMode="auto">
          <a:xfrm>
            <a:off x="7086600" y="4035425"/>
            <a:ext cx="1295400" cy="307975"/>
          </a:xfrm>
          <a:prstGeom prst="rect">
            <a:avLst/>
          </a:prstGeom>
          <a:noFill/>
          <a:ln w="9525">
            <a:noFill/>
            <a:miter lim="800000"/>
            <a:headEnd/>
            <a:tailEnd/>
          </a:ln>
        </p:spPr>
        <p:txBody>
          <a:bodyPr>
            <a:spAutoFit/>
          </a:bodyPr>
          <a:lstStyle/>
          <a:p>
            <a:pPr algn="ctr"/>
            <a:r>
              <a:rPr lang="en-US" sz="1400">
                <a:solidFill>
                  <a:srgbClr val="FF0000"/>
                </a:solidFill>
                <a:latin typeface="Calibri" pitchFamily="34" charset="0"/>
              </a:rPr>
              <a:t>Other</a:t>
            </a:r>
          </a:p>
        </p:txBody>
      </p:sp>
      <p:sp>
        <p:nvSpPr>
          <p:cNvPr id="48151" name="TextBox 22"/>
          <p:cNvSpPr txBox="1">
            <a:spLocks noChangeArrowheads="1"/>
          </p:cNvSpPr>
          <p:nvPr/>
        </p:nvSpPr>
        <p:spPr bwMode="auto">
          <a:xfrm>
            <a:off x="4038600" y="1457325"/>
            <a:ext cx="1219200" cy="523875"/>
          </a:xfrm>
          <a:prstGeom prst="rect">
            <a:avLst/>
          </a:prstGeom>
          <a:noFill/>
          <a:ln w="9525">
            <a:noFill/>
            <a:miter lim="800000"/>
            <a:headEnd/>
            <a:tailEnd/>
          </a:ln>
        </p:spPr>
        <p:txBody>
          <a:bodyPr>
            <a:spAutoFit/>
          </a:bodyPr>
          <a:lstStyle/>
          <a:p>
            <a:pPr algn="ctr"/>
            <a:r>
              <a:rPr lang="en-US" sz="1400">
                <a:solidFill>
                  <a:srgbClr val="FF0000"/>
                </a:solidFill>
                <a:latin typeface="Calibri" pitchFamily="34" charset="0"/>
              </a:rPr>
              <a:t>Patient Factors</a:t>
            </a:r>
          </a:p>
        </p:txBody>
      </p:sp>
      <p:sp>
        <p:nvSpPr>
          <p:cNvPr id="48152" name="TextBox 26"/>
          <p:cNvSpPr txBox="1">
            <a:spLocks noChangeArrowheads="1"/>
          </p:cNvSpPr>
          <p:nvPr/>
        </p:nvSpPr>
        <p:spPr bwMode="auto">
          <a:xfrm>
            <a:off x="838200" y="3810000"/>
            <a:ext cx="1295400" cy="523875"/>
          </a:xfrm>
          <a:prstGeom prst="rect">
            <a:avLst/>
          </a:prstGeom>
          <a:noFill/>
          <a:ln w="9525">
            <a:noFill/>
            <a:miter lim="800000"/>
            <a:headEnd/>
            <a:tailEnd/>
          </a:ln>
        </p:spPr>
        <p:txBody>
          <a:bodyPr>
            <a:spAutoFit/>
          </a:bodyPr>
          <a:lstStyle/>
          <a:p>
            <a:pPr algn="ctr"/>
            <a:r>
              <a:rPr lang="en-US" sz="1400">
                <a:solidFill>
                  <a:srgbClr val="FF0000"/>
                </a:solidFill>
                <a:latin typeface="Calibri" pitchFamily="34" charset="0"/>
              </a:rPr>
              <a:t>Environmental Factors</a:t>
            </a:r>
          </a:p>
        </p:txBody>
      </p:sp>
      <p:sp>
        <p:nvSpPr>
          <p:cNvPr id="25" name=" 3"/>
          <p:cNvSpPr/>
          <p:nvPr/>
        </p:nvSpPr>
        <p:spPr>
          <a:xfrm rot="19767229">
            <a:off x="152400" y="2986989"/>
            <a:ext cx="2315030" cy="2315030"/>
          </a:xfrm>
          <a:prstGeom prst="leftCircularArrow">
            <a:avLst>
              <a:gd name="adj1" fmla="val 6452"/>
              <a:gd name="adj2" fmla="val 429999"/>
              <a:gd name="adj3" fmla="val 10489124"/>
              <a:gd name="adj4" fmla="val 14837806"/>
              <a:gd name="adj5" fmla="val 7527"/>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6" name=" 3"/>
          <p:cNvSpPr/>
          <p:nvPr/>
        </p:nvSpPr>
        <p:spPr>
          <a:xfrm rot="11304189">
            <a:off x="6790421" y="3253082"/>
            <a:ext cx="2315030" cy="2315030"/>
          </a:xfrm>
          <a:prstGeom prst="leftCircularArrow">
            <a:avLst>
              <a:gd name="adj1" fmla="val 6452"/>
              <a:gd name="adj2" fmla="val 429999"/>
              <a:gd name="adj3" fmla="val 10489124"/>
              <a:gd name="adj4" fmla="val 14837806"/>
              <a:gd name="adj5" fmla="val 7527"/>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8" name=" 3"/>
          <p:cNvSpPr/>
          <p:nvPr/>
        </p:nvSpPr>
        <p:spPr>
          <a:xfrm rot="3835782">
            <a:off x="3515127" y="4990243"/>
            <a:ext cx="2315030" cy="2315030"/>
          </a:xfrm>
          <a:prstGeom prst="leftCircularArrow">
            <a:avLst>
              <a:gd name="adj1" fmla="val 6452"/>
              <a:gd name="adj2" fmla="val 429999"/>
              <a:gd name="adj3" fmla="val 10489124"/>
              <a:gd name="adj4" fmla="val 14837806"/>
              <a:gd name="adj5" fmla="val 7527"/>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30" name=" 3"/>
          <p:cNvSpPr/>
          <p:nvPr/>
        </p:nvSpPr>
        <p:spPr>
          <a:xfrm rot="3783088">
            <a:off x="3556357" y="588045"/>
            <a:ext cx="2315030" cy="2315030"/>
          </a:xfrm>
          <a:prstGeom prst="leftCircularArrow">
            <a:avLst>
              <a:gd name="adj1" fmla="val 6452"/>
              <a:gd name="adj2" fmla="val 429999"/>
              <a:gd name="adj3" fmla="val 10489124"/>
              <a:gd name="adj4" fmla="val 14837806"/>
              <a:gd name="adj5" fmla="val 7527"/>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33" name="Circular Arrow 32"/>
          <p:cNvSpPr/>
          <p:nvPr/>
        </p:nvSpPr>
        <p:spPr>
          <a:xfrm rot="11928634">
            <a:off x="3166544" y="2400592"/>
            <a:ext cx="2417034" cy="2553594"/>
          </a:xfrm>
          <a:prstGeom prst="circularArrow">
            <a:avLst>
              <a:gd name="adj1" fmla="val 4687"/>
              <a:gd name="adj2" fmla="val 299029"/>
              <a:gd name="adj3" fmla="val 2523572"/>
              <a:gd name="adj4" fmla="val 15845412"/>
              <a:gd name="adj5" fmla="val 5469"/>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42" name="Circular Arrow 41"/>
          <p:cNvSpPr/>
          <p:nvPr/>
        </p:nvSpPr>
        <p:spPr>
          <a:xfrm rot="1224959">
            <a:off x="918398" y="1081334"/>
            <a:ext cx="2496068" cy="2496068"/>
          </a:xfrm>
          <a:prstGeom prst="circularArrow">
            <a:avLst>
              <a:gd name="adj1" fmla="val 5984"/>
              <a:gd name="adj2" fmla="val 758619"/>
              <a:gd name="adj3" fmla="val 13313824"/>
              <a:gd name="adj4" fmla="val 9849766"/>
              <a:gd name="adj5" fmla="val 6981"/>
            </a:avLst>
          </a:prstGeom>
          <a:solidFill>
            <a:schemeClr val="accent1"/>
          </a:solidFill>
        </p:spPr>
        <p:style>
          <a:lnRef idx="0">
            <a:schemeClr val="lt1">
              <a:hueOff val="0"/>
              <a:satOff val="0"/>
              <a:lumOff val="0"/>
              <a:alphaOff val="0"/>
            </a:schemeClr>
          </a:lnRef>
          <a:fillRef idx="3">
            <a:schemeClr val="accent4">
              <a:hueOff val="-4464770"/>
              <a:satOff val="26899"/>
              <a:lumOff val="2156"/>
              <a:alphaOff val="0"/>
            </a:schemeClr>
          </a:fillRef>
          <a:effectRef idx="3">
            <a:schemeClr val="accent4">
              <a:hueOff val="-4464770"/>
              <a:satOff val="26899"/>
              <a:lumOff val="2156"/>
              <a:alphaOff val="0"/>
            </a:schemeClr>
          </a:effectRef>
          <a:fontRef idx="minor">
            <a:schemeClr val="lt1"/>
          </a:fontRef>
        </p:style>
      </p:sp>
      <p:sp>
        <p:nvSpPr>
          <p:cNvPr id="43" name="Circular Arrow 42"/>
          <p:cNvSpPr/>
          <p:nvPr/>
        </p:nvSpPr>
        <p:spPr>
          <a:xfrm rot="6174069">
            <a:off x="5657344" y="1085344"/>
            <a:ext cx="2496068" cy="2496068"/>
          </a:xfrm>
          <a:prstGeom prst="circularArrow">
            <a:avLst>
              <a:gd name="adj1" fmla="val 5984"/>
              <a:gd name="adj2" fmla="val 758619"/>
              <a:gd name="adj3" fmla="val 13313824"/>
              <a:gd name="adj4" fmla="val 9849766"/>
              <a:gd name="adj5" fmla="val 6981"/>
            </a:avLst>
          </a:prstGeom>
          <a:solidFill>
            <a:schemeClr val="accent1"/>
          </a:solidFill>
        </p:spPr>
        <p:style>
          <a:lnRef idx="0">
            <a:schemeClr val="lt1">
              <a:hueOff val="0"/>
              <a:satOff val="0"/>
              <a:lumOff val="0"/>
              <a:alphaOff val="0"/>
            </a:schemeClr>
          </a:lnRef>
          <a:fillRef idx="3">
            <a:schemeClr val="accent4">
              <a:hueOff val="-4464770"/>
              <a:satOff val="26899"/>
              <a:lumOff val="2156"/>
              <a:alphaOff val="0"/>
            </a:schemeClr>
          </a:fillRef>
          <a:effectRef idx="3">
            <a:schemeClr val="accent4">
              <a:hueOff val="-4464770"/>
              <a:satOff val="26899"/>
              <a:lumOff val="2156"/>
              <a:alphaOff val="0"/>
            </a:schemeClr>
          </a:effectRef>
          <a:fontRef idx="minor">
            <a:schemeClr val="lt1"/>
          </a:fontRef>
        </p:style>
      </p:sp>
      <p:sp>
        <p:nvSpPr>
          <p:cNvPr id="44" name="Circular Arrow 43"/>
          <p:cNvSpPr/>
          <p:nvPr/>
        </p:nvSpPr>
        <p:spPr>
          <a:xfrm rot="16767814">
            <a:off x="1579257" y="4226817"/>
            <a:ext cx="2496068" cy="2496068"/>
          </a:xfrm>
          <a:prstGeom prst="circularArrow">
            <a:avLst>
              <a:gd name="adj1" fmla="val 5984"/>
              <a:gd name="adj2" fmla="val 758619"/>
              <a:gd name="adj3" fmla="val 13313824"/>
              <a:gd name="adj4" fmla="val 9849766"/>
              <a:gd name="adj5" fmla="val 6981"/>
            </a:avLst>
          </a:prstGeom>
          <a:solidFill>
            <a:schemeClr val="accent1"/>
          </a:solidFill>
        </p:spPr>
        <p:style>
          <a:lnRef idx="0">
            <a:schemeClr val="lt1">
              <a:hueOff val="0"/>
              <a:satOff val="0"/>
              <a:lumOff val="0"/>
              <a:alphaOff val="0"/>
            </a:schemeClr>
          </a:lnRef>
          <a:fillRef idx="3">
            <a:schemeClr val="accent4">
              <a:hueOff val="-4464770"/>
              <a:satOff val="26899"/>
              <a:lumOff val="2156"/>
              <a:alphaOff val="0"/>
            </a:schemeClr>
          </a:fillRef>
          <a:effectRef idx="3">
            <a:schemeClr val="accent4">
              <a:hueOff val="-4464770"/>
              <a:satOff val="26899"/>
              <a:lumOff val="2156"/>
              <a:alphaOff val="0"/>
            </a:schemeClr>
          </a:effectRef>
          <a:fontRef idx="minor">
            <a:schemeClr val="lt1"/>
          </a:fontRef>
        </p:style>
      </p:sp>
      <p:sp>
        <p:nvSpPr>
          <p:cNvPr id="45" name="Circular Arrow 44"/>
          <p:cNvSpPr/>
          <p:nvPr/>
        </p:nvSpPr>
        <p:spPr>
          <a:xfrm rot="12704175">
            <a:off x="5296750" y="4153750"/>
            <a:ext cx="2496068" cy="2496068"/>
          </a:xfrm>
          <a:prstGeom prst="circularArrow">
            <a:avLst>
              <a:gd name="adj1" fmla="val 5984"/>
              <a:gd name="adj2" fmla="val 758619"/>
              <a:gd name="adj3" fmla="val 13313824"/>
              <a:gd name="adj4" fmla="val 9849766"/>
              <a:gd name="adj5" fmla="val 6981"/>
            </a:avLst>
          </a:prstGeom>
          <a:solidFill>
            <a:schemeClr val="accent1"/>
          </a:solidFill>
        </p:spPr>
        <p:style>
          <a:lnRef idx="0">
            <a:schemeClr val="lt1">
              <a:hueOff val="0"/>
              <a:satOff val="0"/>
              <a:lumOff val="0"/>
              <a:alphaOff val="0"/>
            </a:schemeClr>
          </a:lnRef>
          <a:fillRef idx="3">
            <a:schemeClr val="accent4">
              <a:hueOff val="-4464770"/>
              <a:satOff val="26899"/>
              <a:lumOff val="2156"/>
              <a:alphaOff val="0"/>
            </a:schemeClr>
          </a:fillRef>
          <a:effectRef idx="3">
            <a:schemeClr val="accent4">
              <a:hueOff val="-4464770"/>
              <a:satOff val="26899"/>
              <a:lumOff val="2156"/>
              <a:alphaOff val="0"/>
            </a:schemeClr>
          </a:effectRef>
          <a:fontRef idx="minor">
            <a:schemeClr val="lt1"/>
          </a:fontRef>
        </p:style>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ChangeArrowheads="1"/>
          </p:cNvSpPr>
          <p:nvPr/>
        </p:nvSpPr>
        <p:spPr bwMode="auto">
          <a:xfrm>
            <a:off x="0" y="0"/>
            <a:ext cx="9144000" cy="6858000"/>
          </a:xfrm>
          <a:prstGeom prst="rect">
            <a:avLst/>
          </a:prstGeom>
          <a:solidFill>
            <a:schemeClr val="bg1"/>
          </a:solidFill>
          <a:ln w="9525">
            <a:solidFill>
              <a:schemeClr val="bg1"/>
            </a:solidFill>
            <a:miter lim="800000"/>
            <a:headEnd/>
            <a:tailEnd/>
          </a:ln>
        </p:spPr>
        <p:txBody>
          <a:bodyPr wrap="none" anchor="ctr"/>
          <a:lstStyle/>
          <a:p>
            <a:pPr eaLnBrk="0" hangingPunct="0"/>
            <a:endParaRPr lang="en-US" sz="2400">
              <a:ea typeface="ヒラギノ角ゴ Pro W3" pitchFamily="-11" charset="-128"/>
            </a:endParaRPr>
          </a:p>
        </p:txBody>
      </p:sp>
      <p:pic>
        <p:nvPicPr>
          <p:cNvPr id="52227" name="Picture 5" descr="UofL_Stripe"/>
          <p:cNvPicPr>
            <a:picLocks noChangeAspect="1" noChangeArrowheads="1"/>
          </p:cNvPicPr>
          <p:nvPr/>
        </p:nvPicPr>
        <p:blipFill>
          <a:blip r:embed="rId3" cstate="print"/>
          <a:srcRect/>
          <a:stretch>
            <a:fillRect/>
          </a:stretch>
        </p:blipFill>
        <p:spPr bwMode="auto">
          <a:xfrm>
            <a:off x="0" y="4648200"/>
            <a:ext cx="9153525" cy="1150938"/>
          </a:xfrm>
          <a:prstGeom prst="rect">
            <a:avLst/>
          </a:prstGeom>
          <a:noFill/>
          <a:ln w="9525">
            <a:noFill/>
            <a:miter lim="800000"/>
            <a:headEnd/>
            <a:tailEnd/>
          </a:ln>
        </p:spPr>
      </p:pic>
      <p:sp>
        <p:nvSpPr>
          <p:cNvPr id="52228" name="Text Box 6"/>
          <p:cNvSpPr txBox="1">
            <a:spLocks noChangeArrowheads="1"/>
          </p:cNvSpPr>
          <p:nvPr/>
        </p:nvSpPr>
        <p:spPr bwMode="auto">
          <a:xfrm>
            <a:off x="0" y="4857750"/>
            <a:ext cx="9144000" cy="711200"/>
          </a:xfrm>
          <a:prstGeom prst="rect">
            <a:avLst/>
          </a:prstGeom>
          <a:noFill/>
          <a:ln w="9525">
            <a:noFill/>
            <a:miter lim="800000"/>
            <a:headEnd/>
            <a:tailEnd/>
          </a:ln>
        </p:spPr>
        <p:txBody>
          <a:bodyPr wrap="none"/>
          <a:lstStyle/>
          <a:p>
            <a:pPr algn="ctr" eaLnBrk="0" hangingPunct="0">
              <a:spcBef>
                <a:spcPct val="50000"/>
              </a:spcBef>
            </a:pPr>
            <a:r>
              <a:rPr lang="en-US" sz="4400">
                <a:solidFill>
                  <a:schemeClr val="bg1"/>
                </a:solidFill>
                <a:latin typeface="Helvetica 75 Bold" pitchFamily="1" charset="0"/>
                <a:ea typeface="ヒラギノ角ゴ Pro W3" pitchFamily="-11" charset="-128"/>
              </a:rPr>
              <a:t>Carlee Lehna, PhD, ARNP-BC</a:t>
            </a:r>
            <a:endParaRPr lang="en-US" sz="4000">
              <a:solidFill>
                <a:schemeClr val="bg1"/>
              </a:solidFill>
              <a:latin typeface="Helvetica 75 Bold" pitchFamily="1" charset="0"/>
              <a:ea typeface="ヒラギノ角ゴ Pro W3" pitchFamily="-11" charset="-128"/>
            </a:endParaRPr>
          </a:p>
        </p:txBody>
      </p:sp>
      <p:pic>
        <p:nvPicPr>
          <p:cNvPr id="52229" name="Picture 8" descr="Nursing-logo-nobird"/>
          <p:cNvPicPr>
            <a:picLocks noChangeAspect="1" noChangeArrowheads="1"/>
          </p:cNvPicPr>
          <p:nvPr/>
        </p:nvPicPr>
        <p:blipFill>
          <a:blip r:embed="rId4" cstate="print"/>
          <a:srcRect/>
          <a:stretch>
            <a:fillRect/>
          </a:stretch>
        </p:blipFill>
        <p:spPr bwMode="auto">
          <a:xfrm>
            <a:off x="1524000" y="1219200"/>
            <a:ext cx="6324600" cy="3114675"/>
          </a:xfrm>
          <a:prstGeom prst="rect">
            <a:avLst/>
          </a:prstGeom>
          <a:noFill/>
          <a:ln w="9525">
            <a:noFill/>
            <a:miter lim="800000"/>
            <a:headEnd/>
            <a:tailEnd/>
          </a:ln>
        </p:spPr>
      </p:pic>
      <p:pic>
        <p:nvPicPr>
          <p:cNvPr id="52230" name="Picture 11" descr="C:\Documents and Settings\carlee\Local Settings\Temporary Internet Files\Content.IE5\SJ33F51E\MCj04316220000[1].png"/>
          <p:cNvPicPr>
            <a:picLocks noChangeAspect="1" noChangeArrowheads="1"/>
          </p:cNvPicPr>
          <p:nvPr/>
        </p:nvPicPr>
        <p:blipFill>
          <a:blip r:embed="rId5" cstate="print"/>
          <a:srcRect/>
          <a:stretch>
            <a:fillRect/>
          </a:stretch>
        </p:blipFill>
        <p:spPr bwMode="auto">
          <a:xfrm>
            <a:off x="304800" y="0"/>
            <a:ext cx="171450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r>
              <a:rPr lang="en-US" smtClean="0"/>
              <a:t>Research Interests</a:t>
            </a:r>
          </a:p>
        </p:txBody>
      </p:sp>
      <p:sp>
        <p:nvSpPr>
          <p:cNvPr id="54275" name="Rectangle 3"/>
          <p:cNvSpPr>
            <a:spLocks noGrp="1" noChangeArrowheads="1"/>
          </p:cNvSpPr>
          <p:nvPr>
            <p:ph type="body" idx="4294967295"/>
          </p:nvPr>
        </p:nvSpPr>
        <p:spPr>
          <a:xfrm>
            <a:off x="685800" y="1524000"/>
            <a:ext cx="8153400" cy="4114800"/>
          </a:xfrm>
        </p:spPr>
        <p:txBody>
          <a:bodyPr/>
          <a:lstStyle/>
          <a:p>
            <a:r>
              <a:rPr lang="en-US" smtClean="0"/>
              <a:t>Families caring for a child with a chronic illness</a:t>
            </a:r>
          </a:p>
          <a:p>
            <a:pPr lvl="1"/>
            <a:r>
              <a:rPr lang="en-US" smtClean="0"/>
              <a:t>PhD 2008, UT Houston Health Science Center </a:t>
            </a:r>
          </a:p>
          <a:p>
            <a:pPr lvl="1"/>
            <a:r>
              <a:rPr lang="en-US" smtClean="0"/>
              <a:t>Dissertation: Sibling Experiences after a Major Childhood Burn Injury</a:t>
            </a:r>
          </a:p>
          <a:p>
            <a:pPr lvl="2"/>
            <a:r>
              <a:rPr lang="en-US" smtClean="0"/>
              <a:t>Purpose: To understand siblings’ experiences after a major childhood burn injury</a:t>
            </a:r>
          </a:p>
          <a:p>
            <a:pPr lvl="2">
              <a:lnSpc>
                <a:spcPct val="90000"/>
              </a:lnSpc>
            </a:pPr>
            <a:r>
              <a:rPr lang="en-US" smtClean="0"/>
              <a:t>Design: Mixed method/qualitative dominant design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p:txBody>
          <a:bodyPr/>
          <a:lstStyle/>
          <a:p>
            <a:r>
              <a:rPr lang="en-US" smtClean="0"/>
              <a:t>Sibling Experiences</a:t>
            </a:r>
          </a:p>
        </p:txBody>
      </p:sp>
      <p:sp>
        <p:nvSpPr>
          <p:cNvPr id="56323" name="Content Placeholder 2"/>
          <p:cNvSpPr>
            <a:spLocks noGrp="1"/>
          </p:cNvSpPr>
          <p:nvPr>
            <p:ph idx="4294967295"/>
          </p:nvPr>
        </p:nvSpPr>
        <p:spPr>
          <a:xfrm>
            <a:off x="304800" y="1066800"/>
            <a:ext cx="8839200" cy="4953000"/>
          </a:xfrm>
        </p:spPr>
        <p:txBody>
          <a:bodyPr/>
          <a:lstStyle/>
          <a:p>
            <a:r>
              <a:rPr lang="en-US" smtClean="0"/>
              <a:t>Articles In-press:</a:t>
            </a:r>
          </a:p>
          <a:p>
            <a:pPr marL="1257300" lvl="2" indent="-457200">
              <a:buFontTx/>
              <a:buAutoNum type="arabicPeriod"/>
            </a:pPr>
            <a:r>
              <a:rPr lang="en-US" smtClean="0"/>
              <a:t>Sibling Experiences after a Major Childhood Burn Injury. </a:t>
            </a:r>
            <a:r>
              <a:rPr lang="en-US" i="1" smtClean="0"/>
              <a:t>Pediatric Nursing</a:t>
            </a:r>
            <a:r>
              <a:rPr lang="en-US" smtClean="0"/>
              <a:t>.</a:t>
            </a:r>
          </a:p>
          <a:p>
            <a:pPr marL="1257300" lvl="2" indent="-457200">
              <a:buFontTx/>
              <a:buAutoNum type="arabicPeriod"/>
            </a:pPr>
            <a:r>
              <a:rPr lang="en-US" smtClean="0"/>
              <a:t>“Sibling Closeness,” a Concept Explication Using the Hybrid Model, in Siblings Experiencing a Major Burn Trauma. </a:t>
            </a:r>
            <a:r>
              <a:rPr lang="en-US" i="1" smtClean="0"/>
              <a:t>Southern Online Journal of Nursing Research.</a:t>
            </a:r>
          </a:p>
          <a:p>
            <a:r>
              <a:rPr lang="en-US" smtClean="0"/>
              <a:t>Article under review: </a:t>
            </a:r>
          </a:p>
          <a:p>
            <a:pPr marL="1257300" lvl="2" indent="-457200">
              <a:buFontTx/>
              <a:buAutoNum type="arabicPeriod"/>
            </a:pPr>
            <a:r>
              <a:rPr lang="en-US" smtClean="0"/>
              <a:t>Family Members Perceptions of Sibling Relationships after a Major Pediatric Burn Injury</a:t>
            </a:r>
          </a:p>
          <a:p>
            <a:pPr marL="857250" lvl="1" indent="-457200">
              <a:buFont typeface="Arial" charset="0"/>
              <a:buNone/>
            </a:pPr>
            <a:endParaRPr lang="en-US" smtClean="0"/>
          </a:p>
          <a:p>
            <a:pPr marL="1257300" lvl="2" indent="-457200">
              <a:buFontTx/>
              <a:buAutoNum type="arabicPeriod"/>
            </a:pPr>
            <a:endParaRPr lang="en-US" smtClean="0"/>
          </a:p>
          <a:p>
            <a:pPr>
              <a:buFont typeface="Arial" charset="0"/>
              <a:buNone/>
            </a:pPr>
            <a:r>
              <a:rPr lang="fr-FR" smtClean="0"/>
              <a:t> </a:t>
            </a:r>
            <a:endParaRPr lang="en-US" smtClean="0"/>
          </a:p>
          <a:p>
            <a:pPr marL="857250" lvl="1" indent="-457200">
              <a:buFont typeface="Arial" charset="0"/>
              <a:buNone/>
            </a:pPr>
            <a:endParaRPr lang="en-US" smtClean="0"/>
          </a:p>
          <a:p>
            <a:pPr marL="857250" lvl="1" indent="-457200">
              <a:buFontTx/>
              <a:buAutoNum type="arabicPeriod"/>
            </a:pPr>
            <a:endParaRPr 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p:txBody>
          <a:bodyPr/>
          <a:lstStyle/>
          <a:p>
            <a:r>
              <a:rPr lang="en-US" smtClean="0"/>
              <a:t>Sibling Experiences</a:t>
            </a:r>
          </a:p>
        </p:txBody>
      </p:sp>
      <p:sp>
        <p:nvSpPr>
          <p:cNvPr id="3" name="Content Placeholder 2"/>
          <p:cNvSpPr>
            <a:spLocks noGrp="1"/>
          </p:cNvSpPr>
          <p:nvPr>
            <p:ph idx="4294967295"/>
          </p:nvPr>
        </p:nvSpPr>
        <p:spPr>
          <a:xfrm>
            <a:off x="0" y="1066800"/>
            <a:ext cx="8915400" cy="4800600"/>
          </a:xfrm>
        </p:spPr>
        <p:txBody>
          <a:bodyPr/>
          <a:lstStyle/>
          <a:p>
            <a:r>
              <a:rPr lang="en-US" smtClean="0"/>
              <a:t>Proposed research: </a:t>
            </a:r>
          </a:p>
          <a:p>
            <a:pPr lvl="1"/>
            <a:r>
              <a:rPr lang="en-US" b="1" smtClean="0"/>
              <a:t>Purpose i</a:t>
            </a:r>
            <a:r>
              <a:rPr lang="en-US" smtClean="0"/>
              <a:t>s to understand sibling relationships in families experiencing a childhood spinal cord injury (SCI)</a:t>
            </a:r>
          </a:p>
          <a:p>
            <a:pPr lvl="1"/>
            <a:r>
              <a:rPr lang="en-US" smtClean="0"/>
              <a:t>Mixed Method research</a:t>
            </a:r>
          </a:p>
          <a:p>
            <a:pPr lvl="2"/>
            <a:r>
              <a:rPr lang="en-US" smtClean="0"/>
              <a:t>Observational, prospective at 3, 6, and 12 months</a:t>
            </a:r>
          </a:p>
          <a:p>
            <a:pPr lvl="2"/>
            <a:r>
              <a:rPr lang="en-US" smtClean="0"/>
              <a:t>Quantitative: Demographic variables, sibling relationship factors, family coping, health related QOL, and stress indicators</a:t>
            </a:r>
          </a:p>
          <a:p>
            <a:pPr lvl="2"/>
            <a:r>
              <a:rPr lang="en-US" smtClean="0"/>
              <a:t> Qualitative: Ethnographic interviews with narrative analysis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3048000" y="0"/>
            <a:ext cx="5715000" cy="990600"/>
          </a:xfrm>
        </p:spPr>
        <p:txBody>
          <a:bodyPr/>
          <a:lstStyle/>
          <a:p>
            <a:r>
              <a:rPr lang="en-US" smtClean="0"/>
              <a:t>Research Interests</a:t>
            </a:r>
          </a:p>
        </p:txBody>
      </p:sp>
      <p:sp>
        <p:nvSpPr>
          <p:cNvPr id="60419" name="Content Placeholder 2"/>
          <p:cNvSpPr>
            <a:spLocks noGrp="1"/>
          </p:cNvSpPr>
          <p:nvPr>
            <p:ph idx="4294967295"/>
          </p:nvPr>
        </p:nvSpPr>
        <p:spPr>
          <a:xfrm>
            <a:off x="685800" y="1066800"/>
            <a:ext cx="7772400" cy="4419600"/>
          </a:xfrm>
        </p:spPr>
        <p:txBody>
          <a:bodyPr/>
          <a:lstStyle/>
          <a:p>
            <a:r>
              <a:rPr lang="en-US" smtClean="0"/>
              <a:t>Burn Prevention (BP) </a:t>
            </a:r>
          </a:p>
          <a:p>
            <a:pPr lvl="1"/>
            <a:r>
              <a:rPr lang="en-US" smtClean="0"/>
              <a:t>Nurses’ Knowledge regarding BP</a:t>
            </a:r>
          </a:p>
          <a:p>
            <a:pPr lvl="2"/>
            <a:r>
              <a:rPr lang="en-US" b="1" smtClean="0"/>
              <a:t>Purpose: </a:t>
            </a:r>
            <a:r>
              <a:rPr lang="en-US" smtClean="0"/>
              <a:t>Explore nurses’ perceived burn prevention knowledge, their perceived ability to teach burn prevention, and their actual burn prevention knowledge, and test if their actual burn knowledge could be predicted by these perceived measures</a:t>
            </a:r>
          </a:p>
          <a:p>
            <a:pPr lvl="1">
              <a:buFont typeface="Arial" charset="0"/>
              <a:buNone/>
            </a:pPr>
            <a:endParaRPr lang="en-US" smtClean="0"/>
          </a:p>
        </p:txBody>
      </p:sp>
      <p:pic>
        <p:nvPicPr>
          <p:cNvPr id="60420" name="Picture 3" descr="C:\Documents and Settings\carlee\Local Settings\Temporary Internet Files\Content.IE5\61E5EEF6\MPj04026780000[1].jpg"/>
          <p:cNvPicPr>
            <a:picLocks noChangeAspect="1" noChangeArrowheads="1"/>
          </p:cNvPicPr>
          <p:nvPr/>
        </p:nvPicPr>
        <p:blipFill>
          <a:blip r:embed="rId3" cstate="print"/>
          <a:srcRect/>
          <a:stretch>
            <a:fillRect/>
          </a:stretch>
        </p:blipFill>
        <p:spPr bwMode="auto">
          <a:xfrm>
            <a:off x="5334000" y="4257675"/>
            <a:ext cx="3581400" cy="21431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p:txBody>
          <a:bodyPr/>
          <a:lstStyle/>
          <a:p>
            <a:r>
              <a:rPr lang="en-US" smtClean="0"/>
              <a:t>Nurses’ Knowledge</a:t>
            </a:r>
          </a:p>
        </p:txBody>
      </p:sp>
      <p:sp>
        <p:nvSpPr>
          <p:cNvPr id="3" name="Content Placeholder 2"/>
          <p:cNvSpPr>
            <a:spLocks noGrp="1"/>
          </p:cNvSpPr>
          <p:nvPr>
            <p:ph idx="4294967295"/>
          </p:nvPr>
        </p:nvSpPr>
        <p:spPr>
          <a:xfrm>
            <a:off x="685800" y="1371600"/>
            <a:ext cx="7772400" cy="4343400"/>
          </a:xfrm>
        </p:spPr>
        <p:txBody>
          <a:bodyPr/>
          <a:lstStyle/>
          <a:p>
            <a:pPr marL="342900" lvl="1" indent="-342900">
              <a:buFontTx/>
              <a:buChar char="•"/>
            </a:pPr>
            <a:r>
              <a:rPr lang="en-US" b="1" smtClean="0"/>
              <a:t>Article:</a:t>
            </a:r>
            <a:r>
              <a:rPr lang="en-US" smtClean="0"/>
              <a:t> </a:t>
            </a:r>
            <a:r>
              <a:rPr lang="en-US" b="1" smtClean="0"/>
              <a:t>Lehna, C.</a:t>
            </a:r>
            <a:r>
              <a:rPr lang="en-US" smtClean="0"/>
              <a:t>, &amp; Myers, J. (In-press). Does a nurse’s perceived burn prevention knowledge, and ability to teach burn prevention correlate with their actual burn prevention knowledge? </a:t>
            </a:r>
            <a:r>
              <a:rPr lang="en-US" i="1" smtClean="0"/>
              <a:t>Journal of Burn Care and Research.</a:t>
            </a:r>
            <a:endParaRPr lang="en-US" smtClean="0"/>
          </a:p>
          <a:p>
            <a:pPr marL="342900" lvl="1" indent="-342900"/>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715962"/>
          </a:xfrm>
        </p:spPr>
        <p:txBody>
          <a:bodyPr/>
          <a:lstStyle/>
          <a:p>
            <a:r>
              <a:rPr lang="en-US" sz="4000" b="1" smtClean="0">
                <a:solidFill>
                  <a:srgbClr val="7E0000"/>
                </a:solidFill>
                <a:latin typeface="Times New Roman" pitchFamily="-108" charset="0"/>
              </a:rPr>
              <a:t>Background on Successful Aging</a:t>
            </a:r>
          </a:p>
        </p:txBody>
      </p:sp>
      <p:sp>
        <p:nvSpPr>
          <p:cNvPr id="3075" name="Rectangle 3"/>
          <p:cNvSpPr>
            <a:spLocks noGrp="1" noChangeArrowheads="1"/>
          </p:cNvSpPr>
          <p:nvPr>
            <p:ph idx="1"/>
          </p:nvPr>
        </p:nvSpPr>
        <p:spPr>
          <a:xfrm>
            <a:off x="0" y="1295400"/>
            <a:ext cx="8763000" cy="5562600"/>
          </a:xfrm>
        </p:spPr>
        <p:txBody>
          <a:bodyPr/>
          <a:lstStyle/>
          <a:p>
            <a:pPr>
              <a:lnSpc>
                <a:spcPct val="80000"/>
              </a:lnSpc>
              <a:buFontTx/>
              <a:buNone/>
            </a:pPr>
            <a:r>
              <a:rPr lang="en-US" sz="1800" smtClean="0"/>
              <a:t>	</a:t>
            </a:r>
            <a:r>
              <a:rPr lang="en-US" sz="2400" smtClean="0">
                <a:solidFill>
                  <a:srgbClr val="860000"/>
                </a:solidFill>
              </a:rPr>
              <a:t>Successful aging, most commonly defined as the absence of disease and disability</a:t>
            </a:r>
            <a:r>
              <a:rPr lang="en-US" sz="2000" smtClean="0">
                <a:solidFill>
                  <a:srgbClr val="860000"/>
                </a:solidFill>
              </a:rPr>
              <a:t> (Rowe &amp; Kahn, 1998),</a:t>
            </a:r>
            <a:r>
              <a:rPr lang="en-US" sz="2400" smtClean="0">
                <a:solidFill>
                  <a:srgbClr val="860000"/>
                </a:solidFill>
              </a:rPr>
              <a:t> excludes 4 out of 5 older adults with some degree of chronic disease </a:t>
            </a:r>
          </a:p>
          <a:p>
            <a:pPr>
              <a:lnSpc>
                <a:spcPct val="80000"/>
              </a:lnSpc>
              <a:buFontTx/>
              <a:buNone/>
            </a:pPr>
            <a:endParaRPr lang="en-US" sz="900" smtClean="0">
              <a:solidFill>
                <a:srgbClr val="860000"/>
              </a:solidFill>
            </a:endParaRPr>
          </a:p>
          <a:p>
            <a:pPr>
              <a:lnSpc>
                <a:spcPct val="80000"/>
              </a:lnSpc>
              <a:buFontTx/>
              <a:buNone/>
            </a:pPr>
            <a:r>
              <a:rPr lang="en-US" sz="2000" smtClean="0">
                <a:solidFill>
                  <a:srgbClr val="860000"/>
                </a:solidFill>
              </a:rPr>
              <a:t>	</a:t>
            </a:r>
            <a:r>
              <a:rPr lang="en-US" sz="2400" smtClean="0">
                <a:solidFill>
                  <a:srgbClr val="860000"/>
                </a:solidFill>
              </a:rPr>
              <a:t>Social and environmental determinants of health aren’t adequately considered; instead the focus is on behavioral factors, disproportionately affecting low-income and minority populations </a:t>
            </a:r>
            <a:r>
              <a:rPr lang="en-US" sz="2000" smtClean="0">
                <a:solidFill>
                  <a:srgbClr val="860000"/>
                </a:solidFill>
              </a:rPr>
              <a:t>(Holstein &amp; Minkler, 2003) </a:t>
            </a:r>
          </a:p>
          <a:p>
            <a:pPr>
              <a:lnSpc>
                <a:spcPct val="80000"/>
              </a:lnSpc>
              <a:buFontTx/>
              <a:buNone/>
            </a:pPr>
            <a:endParaRPr lang="en-US" sz="900" smtClean="0">
              <a:solidFill>
                <a:srgbClr val="860000"/>
              </a:solidFill>
            </a:endParaRPr>
          </a:p>
          <a:p>
            <a:pPr>
              <a:lnSpc>
                <a:spcPct val="80000"/>
              </a:lnSpc>
              <a:buFontTx/>
              <a:buNone/>
            </a:pPr>
            <a:r>
              <a:rPr lang="en-US" sz="2400" smtClean="0">
                <a:solidFill>
                  <a:srgbClr val="860000"/>
                </a:solidFill>
              </a:rPr>
              <a:t>	Existential or spiritual factors, such as a sense of meaning or purpose in life, reported by elders as important to successful aging, have not been considered</a:t>
            </a:r>
            <a:r>
              <a:rPr lang="en-US" sz="2000" smtClean="0">
                <a:solidFill>
                  <a:srgbClr val="860000"/>
                </a:solidFill>
              </a:rPr>
              <a:t> (Sadler &amp; Biggs, 2007)</a:t>
            </a:r>
            <a:endParaRPr lang="en-US" sz="900" smtClean="0">
              <a:solidFill>
                <a:srgbClr val="860000"/>
              </a:solidFill>
            </a:endParaRPr>
          </a:p>
          <a:p>
            <a:pPr>
              <a:lnSpc>
                <a:spcPct val="80000"/>
              </a:lnSpc>
              <a:buFontTx/>
              <a:buNone/>
            </a:pPr>
            <a:endParaRPr lang="en-US" sz="900" smtClean="0">
              <a:solidFill>
                <a:srgbClr val="860000"/>
              </a:solidFill>
            </a:endParaRPr>
          </a:p>
          <a:p>
            <a:pPr>
              <a:lnSpc>
                <a:spcPct val="80000"/>
              </a:lnSpc>
              <a:buFontTx/>
              <a:buNone/>
            </a:pPr>
            <a:r>
              <a:rPr lang="en-US" sz="2400" smtClean="0">
                <a:solidFill>
                  <a:srgbClr val="860000"/>
                </a:solidFill>
              </a:rPr>
              <a:t>	A better understanding of how older adults adapt to the challenges of aging and the perspectives that shape their values and priorities is necessary for effective health and social policy, program development, and clinical practice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p:txBody>
          <a:bodyPr/>
          <a:lstStyle/>
          <a:p>
            <a:r>
              <a:rPr lang="en-US" smtClean="0"/>
              <a:t>Nurses’ Knowledge</a:t>
            </a:r>
          </a:p>
        </p:txBody>
      </p:sp>
      <p:sp>
        <p:nvSpPr>
          <p:cNvPr id="3" name="Content Placeholder 2"/>
          <p:cNvSpPr>
            <a:spLocks noGrp="1"/>
          </p:cNvSpPr>
          <p:nvPr>
            <p:ph idx="4294967295"/>
          </p:nvPr>
        </p:nvSpPr>
        <p:spPr>
          <a:xfrm>
            <a:off x="304800" y="990600"/>
            <a:ext cx="8839200" cy="5029200"/>
          </a:xfrm>
        </p:spPr>
        <p:txBody>
          <a:bodyPr/>
          <a:lstStyle/>
          <a:p>
            <a:pPr marL="342900" lvl="1" indent="-342900">
              <a:buFontTx/>
              <a:buChar char="•"/>
            </a:pPr>
            <a:r>
              <a:rPr lang="en-US" b="1" smtClean="0"/>
              <a:t>Funding: </a:t>
            </a:r>
          </a:p>
          <a:p>
            <a:pPr lvl="2"/>
            <a:r>
              <a:rPr lang="en-US" smtClean="0"/>
              <a:t>Intramural Research Initiation Grant: Measuring Nurses’ Burn Prevention Knowledge, Principle Investigator, University of Louisville, Research Initiative Grant, $2,645, 2008-2009.</a:t>
            </a:r>
          </a:p>
          <a:p>
            <a:pPr lvl="3"/>
            <a:r>
              <a:rPr lang="en-US" smtClean="0"/>
              <a:t>Instrument testing, just completed</a:t>
            </a:r>
          </a:p>
          <a:p>
            <a:pPr lvl="2"/>
            <a:r>
              <a:rPr lang="en-US" smtClean="0"/>
              <a:t>International Association of Firefighters Burn Foundation Grant: Measuring Changes in Nurses’ Burn Prevention Knowledge, Principle Investigator, University of Louisville, $24,072, November, 2009-2010.</a:t>
            </a:r>
          </a:p>
          <a:p>
            <a:pPr lvl="3"/>
            <a:r>
              <a:rPr lang="en-US" smtClean="0"/>
              <a:t>Pre &amp; post testing after an educational intervention at 3 sites (KY, AK, &amp; OH)</a:t>
            </a:r>
          </a:p>
          <a:p>
            <a:pPr lvl="2"/>
            <a:endParaRPr lang="en-US" smtClean="0"/>
          </a:p>
          <a:p>
            <a:endParaRPr 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2971800" y="212725"/>
            <a:ext cx="6172200" cy="685800"/>
          </a:xfrm>
        </p:spPr>
        <p:txBody>
          <a:bodyPr/>
          <a:lstStyle/>
          <a:p>
            <a:r>
              <a:rPr lang="en-US" smtClean="0"/>
              <a:t>Home Fire Safety Education Evaluation Pilot</a:t>
            </a:r>
          </a:p>
        </p:txBody>
      </p:sp>
      <p:sp>
        <p:nvSpPr>
          <p:cNvPr id="3" name="Content Placeholder 2"/>
          <p:cNvSpPr>
            <a:spLocks noGrp="1"/>
          </p:cNvSpPr>
          <p:nvPr>
            <p:ph idx="4294967295"/>
          </p:nvPr>
        </p:nvSpPr>
        <p:spPr>
          <a:xfrm>
            <a:off x="228600" y="1143000"/>
            <a:ext cx="8686800" cy="4724400"/>
          </a:xfrm>
        </p:spPr>
        <p:txBody>
          <a:bodyPr/>
          <a:lstStyle/>
          <a:p>
            <a:r>
              <a:rPr lang="en-US" smtClean="0"/>
              <a:t>Hazard House p</a:t>
            </a:r>
            <a:r>
              <a:rPr lang="en-US" b="1" smtClean="0"/>
              <a:t>urpose: </a:t>
            </a:r>
          </a:p>
          <a:p>
            <a:pPr lvl="2"/>
            <a:r>
              <a:rPr lang="en-US" smtClean="0"/>
              <a:t>The primary purpose of this project is to evaluate students’ (pre-K through 8</a:t>
            </a:r>
            <a:r>
              <a:rPr lang="en-US" baseline="30000" smtClean="0"/>
              <a:t>th</a:t>
            </a:r>
            <a:r>
              <a:rPr lang="en-US" smtClean="0"/>
              <a:t> grade) and possibly their parents’ home fire safety knowledge after seeing a standardized 30-mintue interactive home fire safety program</a:t>
            </a:r>
          </a:p>
          <a:p>
            <a:pPr lvl="2"/>
            <a:r>
              <a:rPr lang="en-US" smtClean="0"/>
              <a:t>A second purpose is to test age-appropriate quizzes </a:t>
            </a:r>
          </a:p>
          <a:p>
            <a:pPr lvl="2"/>
            <a:r>
              <a:rPr lang="en-US" smtClean="0"/>
              <a:t>An additional outcome would be to decrease the number of children injured in home fires within Jefferson County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2895600" y="212725"/>
            <a:ext cx="6248400" cy="685800"/>
          </a:xfrm>
        </p:spPr>
        <p:txBody>
          <a:bodyPr/>
          <a:lstStyle/>
          <a:p>
            <a:r>
              <a:rPr lang="en-US" smtClean="0"/>
              <a:t>Home Fire Safety Education Evaluation Pilot</a:t>
            </a:r>
          </a:p>
        </p:txBody>
      </p:sp>
      <p:sp>
        <p:nvSpPr>
          <p:cNvPr id="68611" name="Content Placeholder 2"/>
          <p:cNvSpPr>
            <a:spLocks noGrp="1"/>
          </p:cNvSpPr>
          <p:nvPr>
            <p:ph sz="half" idx="4294967295"/>
          </p:nvPr>
        </p:nvSpPr>
        <p:spPr>
          <a:xfrm>
            <a:off x="685800" y="1371600"/>
            <a:ext cx="7924800" cy="4114800"/>
          </a:xfrm>
        </p:spPr>
        <p:txBody>
          <a:bodyPr/>
          <a:lstStyle/>
          <a:p>
            <a:r>
              <a:rPr lang="en-US" sz="2800" smtClean="0"/>
              <a:t>Initial testing completed at one JCPS elementary</a:t>
            </a:r>
          </a:p>
          <a:p>
            <a:r>
              <a:rPr lang="en-US" sz="2800" smtClean="0"/>
              <a:t>Preliminary data analysis  begun</a:t>
            </a:r>
          </a:p>
        </p:txBody>
      </p:sp>
      <p:pic>
        <p:nvPicPr>
          <p:cNvPr id="68612" name="Picture 2" descr="C:\Documents and Settings\carlee\Local Settings\Temporary Internet Files\Content.IE5\4SOSCWTK\MCj02902930000[1].wmf"/>
          <p:cNvPicPr>
            <a:picLocks noGrp="1" noChangeAspect="1" noChangeArrowheads="1"/>
          </p:cNvPicPr>
          <p:nvPr>
            <p:ph sz="half" idx="4294967295"/>
          </p:nvPr>
        </p:nvPicPr>
        <p:blipFill>
          <a:blip r:embed="rId3" cstate="print"/>
          <a:srcRect/>
          <a:stretch>
            <a:fillRect/>
          </a:stretch>
        </p:blipFill>
        <p:spPr>
          <a:xfrm>
            <a:off x="2878138" y="3360738"/>
            <a:ext cx="2419350" cy="2765425"/>
          </a:xfrm>
          <a:noFill/>
        </p:spPr>
      </p:pic>
      <p:sp>
        <p:nvSpPr>
          <p:cNvPr id="68613" name="TextBox 5"/>
          <p:cNvSpPr txBox="1">
            <a:spLocks noChangeArrowheads="1"/>
          </p:cNvSpPr>
          <p:nvPr/>
        </p:nvSpPr>
        <p:spPr bwMode="auto">
          <a:xfrm>
            <a:off x="6629400" y="5334000"/>
            <a:ext cx="2133600" cy="584200"/>
          </a:xfrm>
          <a:prstGeom prst="rect">
            <a:avLst/>
          </a:prstGeom>
          <a:noFill/>
          <a:ln w="9525">
            <a:noFill/>
            <a:miter lim="800000"/>
            <a:headEnd/>
            <a:tailEnd/>
          </a:ln>
        </p:spPr>
        <p:txBody>
          <a:bodyPr>
            <a:spAutoFit/>
          </a:bodyPr>
          <a:lstStyle/>
          <a:p>
            <a:pPr eaLnBrk="0" hangingPunct="0"/>
            <a:r>
              <a:rPr lang="en-US" sz="3200" b="1">
                <a:ea typeface="ヒラギノ角ゴ Pro W3" pitchFamily="-11" charset="-128"/>
              </a:rPr>
              <a:t>THE END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ctrTitle"/>
          </p:nvPr>
        </p:nvSpPr>
        <p:spPr/>
        <p:txBody>
          <a:bodyPr/>
          <a:lstStyle/>
          <a:p>
            <a:r>
              <a:rPr lang="en-US" smtClean="0"/>
              <a:t>Diane Orr Chlebowy, PhD, RN</a:t>
            </a:r>
          </a:p>
        </p:txBody>
      </p:sp>
      <p:sp>
        <p:nvSpPr>
          <p:cNvPr id="84995" name="Rectangle 3"/>
          <p:cNvSpPr>
            <a:spLocks noGrp="1"/>
          </p:cNvSpPr>
          <p:nvPr>
            <p:ph type="subTitle" idx="1"/>
          </p:nvPr>
        </p:nvSpPr>
        <p:spPr>
          <a:xfrm>
            <a:off x="1371600" y="4038600"/>
            <a:ext cx="6400800" cy="1600200"/>
          </a:xfrm>
        </p:spPr>
        <p:txBody>
          <a:bodyPr/>
          <a:lstStyle/>
          <a:p>
            <a:endParaRPr lang="en-US" smtClean="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p:nvPr>
        </p:nvSpPr>
        <p:spPr/>
        <p:txBody>
          <a:bodyPr/>
          <a:lstStyle/>
          <a:p>
            <a:r>
              <a:rPr lang="en-US" smtClean="0"/>
              <a:t>Research Interests</a:t>
            </a:r>
          </a:p>
        </p:txBody>
      </p:sp>
      <p:sp>
        <p:nvSpPr>
          <p:cNvPr id="87043" name="Rectangle 3"/>
          <p:cNvSpPr>
            <a:spLocks noGrp="1"/>
          </p:cNvSpPr>
          <p:nvPr>
            <p:ph type="body" sz="half" idx="1"/>
          </p:nvPr>
        </p:nvSpPr>
        <p:spPr/>
        <p:txBody>
          <a:bodyPr/>
          <a:lstStyle/>
          <a:p>
            <a:r>
              <a:rPr lang="en-US" sz="2600" smtClean="0"/>
              <a:t>Type 2 diabetes mellitus self-care management </a:t>
            </a:r>
          </a:p>
          <a:p>
            <a:r>
              <a:rPr lang="en-US" sz="2600" smtClean="0"/>
              <a:t>Behavior change in adolescents and adults</a:t>
            </a:r>
          </a:p>
          <a:p>
            <a:r>
              <a:rPr lang="en-US" sz="2600" smtClean="0"/>
              <a:t>Health disparities research</a:t>
            </a:r>
          </a:p>
          <a:p>
            <a:r>
              <a:rPr lang="en-US" sz="2600" smtClean="0"/>
              <a:t>Motivational interviewing </a:t>
            </a:r>
          </a:p>
          <a:p>
            <a:r>
              <a:rPr lang="en-US" sz="2600" smtClean="0"/>
              <a:t>Metabolic syndrome and prevention of type 2 diabetes mellitus</a:t>
            </a:r>
          </a:p>
        </p:txBody>
      </p:sp>
      <p:graphicFrame>
        <p:nvGraphicFramePr>
          <p:cNvPr id="87044" name="Object 4"/>
          <p:cNvGraphicFramePr>
            <a:graphicFrameLocks noChangeAspect="1"/>
          </p:cNvGraphicFramePr>
          <p:nvPr>
            <p:ph sz="half" idx="2"/>
          </p:nvPr>
        </p:nvGraphicFramePr>
        <p:xfrm>
          <a:off x="5181600" y="1676400"/>
          <a:ext cx="3513138" cy="3733800"/>
        </p:xfrm>
        <a:graphic>
          <a:graphicData uri="http://schemas.openxmlformats.org/presentationml/2006/ole">
            <p:oleObj spid="_x0000_s87044" name="Chart" r:id="rId4" imgW="4038722" imgH="4524451" progId="MSGraph.Chart.8">
              <p:embed followColorScheme="full"/>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p:txBody>
          <a:bodyPr/>
          <a:lstStyle/>
          <a:p>
            <a:r>
              <a:rPr lang="en-US" smtClean="0"/>
              <a:t>Research Funding</a:t>
            </a:r>
          </a:p>
        </p:txBody>
      </p:sp>
      <p:sp>
        <p:nvSpPr>
          <p:cNvPr id="89091" name="Rectangle 3"/>
          <p:cNvSpPr>
            <a:spLocks noGrp="1"/>
          </p:cNvSpPr>
          <p:nvPr>
            <p:ph type="body" idx="1"/>
          </p:nvPr>
        </p:nvSpPr>
        <p:spPr/>
        <p:txBody>
          <a:bodyPr/>
          <a:lstStyle/>
          <a:p>
            <a:pPr>
              <a:lnSpc>
                <a:spcPct val="80000"/>
              </a:lnSpc>
            </a:pPr>
            <a:r>
              <a:rPr lang="en-US" sz="2500" b="1" smtClean="0"/>
              <a:t>Chlebowy, D.O.</a:t>
            </a:r>
            <a:r>
              <a:rPr lang="en-US" sz="2500" smtClean="0"/>
              <a:t> Impact of social support, self-efficacy, and outcome expectations on self-care behaviors and glycemic control in Caucasian and African American adults with type 2 diabetes, Kate Doyle New Investigator Award, American Association of Diabetes Educators, $5,000; Research Award, Sigma Theta Tau International, Delta Psi Chapter, $640.</a:t>
            </a:r>
          </a:p>
          <a:p>
            <a:pPr>
              <a:lnSpc>
                <a:spcPct val="80000"/>
              </a:lnSpc>
            </a:pPr>
            <a:endParaRPr lang="en-US" sz="2500" smtClean="0"/>
          </a:p>
          <a:p>
            <a:pPr>
              <a:lnSpc>
                <a:spcPct val="80000"/>
              </a:lnSpc>
            </a:pPr>
            <a:r>
              <a:rPr lang="en-US" sz="2400" i="1" smtClean="0"/>
              <a:t>Purpose - to examine the relationships of psychosocial variables (social support, self-efficacy, and outcome expectations) to diabetes self-care behaviors and glycemic control in Caucasian and African American adults with type 2 diabetes mellitus</a:t>
            </a:r>
            <a:r>
              <a:rPr lang="en-US" sz="2400" smtClean="0"/>
              <a:t> </a:t>
            </a:r>
            <a:endParaRPr lang="en-US" sz="2400" i="1" smtClean="0"/>
          </a:p>
          <a:p>
            <a:pPr>
              <a:lnSpc>
                <a:spcPct val="80000"/>
              </a:lnSpc>
            </a:pPr>
            <a:r>
              <a:rPr lang="en-US" sz="2400" i="1" smtClean="0"/>
              <a:t>Theoretical framework - Social Cognitive Theory</a:t>
            </a:r>
          </a:p>
          <a:p>
            <a:pPr>
              <a:lnSpc>
                <a:spcPct val="80000"/>
              </a:lnSpc>
            </a:pPr>
            <a:r>
              <a:rPr lang="en-US" sz="2400" i="1" smtClean="0"/>
              <a:t>Quantitative study - use of various instruments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p:nvPr>
        </p:nvSpPr>
        <p:spPr/>
        <p:txBody>
          <a:bodyPr/>
          <a:lstStyle/>
          <a:p>
            <a:r>
              <a:rPr lang="en-US" smtClean="0"/>
              <a:t>Research Funding</a:t>
            </a:r>
          </a:p>
        </p:txBody>
      </p:sp>
      <p:sp>
        <p:nvSpPr>
          <p:cNvPr id="91139" name="Rectangle 3"/>
          <p:cNvSpPr>
            <a:spLocks noGrp="1"/>
          </p:cNvSpPr>
          <p:nvPr>
            <p:ph type="body" idx="1"/>
          </p:nvPr>
        </p:nvSpPr>
        <p:spPr/>
        <p:txBody>
          <a:bodyPr/>
          <a:lstStyle/>
          <a:p>
            <a:r>
              <a:rPr lang="en-US" sz="2500" b="1" smtClean="0"/>
              <a:t>Chlebowy, D.O.</a:t>
            </a:r>
            <a:r>
              <a:rPr lang="en-US" sz="2500" smtClean="0"/>
              <a:t> (2007). Facilitators and barriers to self-management of type 2 diabetes among urban African American adults: Focus group findings, Intramural Research Incentive Grant, University of Louisville, $4,958.</a:t>
            </a:r>
          </a:p>
          <a:p>
            <a:endParaRPr lang="en-US" sz="2500" smtClean="0"/>
          </a:p>
          <a:p>
            <a:r>
              <a:rPr lang="en-US" sz="2400" i="1" smtClean="0"/>
              <a:t>Purpose - to identify the facilitators and barriers to self-management of type 2 diabetes among urban African American adults</a:t>
            </a:r>
            <a:r>
              <a:rPr lang="en-US" sz="2400" smtClean="0"/>
              <a:t> </a:t>
            </a:r>
          </a:p>
          <a:p>
            <a:r>
              <a:rPr lang="en-US" sz="2400" i="1" smtClean="0"/>
              <a:t>Qualitative study - use of focus group sessions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nvPr>
        </p:nvSpPr>
        <p:spPr/>
        <p:txBody>
          <a:bodyPr/>
          <a:lstStyle/>
          <a:p>
            <a:r>
              <a:rPr lang="en-US" smtClean="0"/>
              <a:t>Research Funding</a:t>
            </a:r>
          </a:p>
        </p:txBody>
      </p:sp>
      <p:sp>
        <p:nvSpPr>
          <p:cNvPr id="93187" name="Rectangle 3"/>
          <p:cNvSpPr>
            <a:spLocks noGrp="1"/>
          </p:cNvSpPr>
          <p:nvPr>
            <p:ph type="body" idx="1"/>
          </p:nvPr>
        </p:nvSpPr>
        <p:spPr/>
        <p:txBody>
          <a:bodyPr/>
          <a:lstStyle/>
          <a:p>
            <a:r>
              <a:rPr lang="en-US" sz="2500" smtClean="0"/>
              <a:t>Byers, D., Manley, D., Garth, K., &amp; </a:t>
            </a:r>
            <a:r>
              <a:rPr lang="en-US" sz="2500" b="1" smtClean="0"/>
              <a:t>Chlebowy, D.O</a:t>
            </a:r>
            <a:r>
              <a:rPr lang="en-US" sz="2500" smtClean="0"/>
              <a:t>. (2008). Facilitators and barriers to self-management of type 2 diabetes among rural African American adults, Murray State HSCS, $1,000.</a:t>
            </a:r>
          </a:p>
          <a:p>
            <a:endParaRPr lang="en-US" sz="2500" smtClean="0"/>
          </a:p>
          <a:p>
            <a:r>
              <a:rPr lang="en-US" sz="2400" i="1" smtClean="0"/>
              <a:t>Purpose - to identify the facilitators and barriers to self-management of type 2 diabetes among rural African American adults</a:t>
            </a:r>
            <a:r>
              <a:rPr lang="en-US" sz="2400" smtClean="0"/>
              <a:t> </a:t>
            </a:r>
            <a:endParaRPr lang="en-US" sz="2400" i="1" smtClean="0"/>
          </a:p>
          <a:p>
            <a:r>
              <a:rPr lang="en-US" sz="2400" i="1" smtClean="0"/>
              <a:t>Qualitative study - use of focus group sessions</a:t>
            </a:r>
          </a:p>
          <a:p>
            <a:endParaRPr lang="en-US" sz="24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p:cNvSpPr>
          <p:nvPr>
            <p:ph type="title"/>
          </p:nvPr>
        </p:nvSpPr>
        <p:spPr/>
        <p:txBody>
          <a:bodyPr/>
          <a:lstStyle/>
          <a:p>
            <a:r>
              <a:rPr lang="en-US" smtClean="0"/>
              <a:t>Research Funding</a:t>
            </a:r>
          </a:p>
        </p:txBody>
      </p:sp>
      <p:sp>
        <p:nvSpPr>
          <p:cNvPr id="95235" name="Rectangle 3"/>
          <p:cNvSpPr>
            <a:spLocks noGrp="1"/>
          </p:cNvSpPr>
          <p:nvPr>
            <p:ph type="body" idx="1"/>
          </p:nvPr>
        </p:nvSpPr>
        <p:spPr/>
        <p:txBody>
          <a:bodyPr/>
          <a:lstStyle/>
          <a:p>
            <a:pPr>
              <a:lnSpc>
                <a:spcPct val="80000"/>
              </a:lnSpc>
            </a:pPr>
            <a:r>
              <a:rPr lang="en-US" sz="2500" b="1" smtClean="0"/>
              <a:t>Chlebowy, D.O., </a:t>
            </a:r>
            <a:r>
              <a:rPr lang="en-US" sz="2500" smtClean="0"/>
              <a:t>El-Mallakh, P., Cloud, R., Myers, J., Kubiak, N., Wall, M.P., &amp; Burns, V. (2008). The effects of motivational interviewing on type 2 diabetes management in African American adults: A pilot study, Passport Health Plan’s Improved Health Outcomes Program, $50,000.</a:t>
            </a:r>
          </a:p>
          <a:p>
            <a:pPr>
              <a:lnSpc>
                <a:spcPct val="80000"/>
              </a:lnSpc>
            </a:pPr>
            <a:endParaRPr lang="en-US" sz="2500" smtClean="0"/>
          </a:p>
          <a:p>
            <a:pPr>
              <a:lnSpc>
                <a:spcPct val="80000"/>
              </a:lnSpc>
            </a:pPr>
            <a:r>
              <a:rPr lang="en-US" sz="2400" i="1" smtClean="0"/>
              <a:t>Purpose - to determine the effect of a motivational interviewing intervention on adherence to prescribed treatment regimens, diabetes markers, and number of unscheduled health care visits among African Americans with type 2 diabetes mellitus </a:t>
            </a:r>
            <a:endParaRPr lang="en-US" sz="2400" smtClean="0"/>
          </a:p>
          <a:p>
            <a:pPr>
              <a:lnSpc>
                <a:spcPct val="80000"/>
              </a:lnSpc>
            </a:pPr>
            <a:r>
              <a:rPr lang="en-US" sz="2400" i="1" smtClean="0"/>
              <a:t>Theoretical framework - Stages of Change Model</a:t>
            </a:r>
          </a:p>
          <a:p>
            <a:pPr>
              <a:lnSpc>
                <a:spcPct val="80000"/>
              </a:lnSpc>
            </a:pPr>
            <a:r>
              <a:rPr lang="en-US" sz="2400" i="1" smtClean="0"/>
              <a:t>Mixed method study - use of self-report logs, blood glucose monitoring print-outs, accelerometer print-outs, telephone calls; focus group sessions </a:t>
            </a:r>
            <a:r>
              <a:rPr lang="en-US" sz="2400" smtClean="0"/>
              <a:t> </a:t>
            </a:r>
            <a:r>
              <a:rPr lang="en-US" sz="2400" i="1" smtClean="0"/>
              <a:t>  </a:t>
            </a:r>
          </a:p>
          <a:p>
            <a:pPr>
              <a:lnSpc>
                <a:spcPct val="80000"/>
              </a:lnSpc>
            </a:pPr>
            <a:endParaRPr lang="en-US" sz="24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p:nvPr>
        </p:nvSpPr>
        <p:spPr/>
        <p:txBody>
          <a:bodyPr/>
          <a:lstStyle/>
          <a:p>
            <a:r>
              <a:rPr lang="en-US" smtClean="0"/>
              <a:t>Recently Submitted Proposals</a:t>
            </a:r>
          </a:p>
        </p:txBody>
      </p:sp>
      <p:sp>
        <p:nvSpPr>
          <p:cNvPr id="97283" name="Rectangle 3"/>
          <p:cNvSpPr>
            <a:spLocks noGrp="1"/>
          </p:cNvSpPr>
          <p:nvPr>
            <p:ph type="body" idx="1"/>
          </p:nvPr>
        </p:nvSpPr>
        <p:spPr/>
        <p:txBody>
          <a:bodyPr/>
          <a:lstStyle/>
          <a:p>
            <a:pPr>
              <a:lnSpc>
                <a:spcPct val="90000"/>
              </a:lnSpc>
            </a:pPr>
            <a:r>
              <a:rPr lang="en-US" sz="2500" b="1" smtClean="0"/>
              <a:t>Chlebowy, D.O.,</a:t>
            </a:r>
            <a:r>
              <a:rPr lang="en-US" sz="2500" smtClean="0"/>
              <a:t> Cloud, R., El-Mallakh, P., Jacks, D., Kubiak, N., Myers, J., Topp, R., Wall, M.P., &amp; Wedig, R. (2009). Enhancing self-care management among African Americans with type 2 diabetes, National Institutes of Health, $397,153.</a:t>
            </a:r>
          </a:p>
          <a:p>
            <a:pPr>
              <a:lnSpc>
                <a:spcPct val="90000"/>
              </a:lnSpc>
            </a:pPr>
            <a:endParaRPr lang="en-US" sz="2500" smtClean="0"/>
          </a:p>
          <a:p>
            <a:pPr>
              <a:lnSpc>
                <a:spcPct val="90000"/>
              </a:lnSpc>
            </a:pPr>
            <a:r>
              <a:rPr lang="en-US" sz="2500" b="1" smtClean="0"/>
              <a:t>Chlebowy, D.O.</a:t>
            </a:r>
            <a:r>
              <a:rPr lang="en-US" sz="2500" smtClean="0"/>
              <a:t> </a:t>
            </a:r>
            <a:r>
              <a:rPr lang="en-US" sz="2500" b="1" smtClean="0"/>
              <a:t>(co-PI),</a:t>
            </a:r>
            <a:r>
              <a:rPr lang="en-US" sz="2500" smtClean="0"/>
              <a:t> Lehna, C. (co-PI), Topp, R., Myers, J.,  Wedig, R., &amp; Jacks, D. (2009). A family centered intervention program for adolescents with metabolic syndrome or type 2 diabetes, National Institutes of Health, $428,454. </a:t>
            </a:r>
            <a:br>
              <a:rPr lang="en-US" sz="2500" smtClean="0"/>
            </a:br>
            <a:endParaRPr lang="en-US" sz="25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b="1" smtClean="0">
                <a:solidFill>
                  <a:srgbClr val="7E0000"/>
                </a:solidFill>
                <a:latin typeface="Times New Roman" pitchFamily="-108" charset="0"/>
              </a:rPr>
              <a:t>A New View of Successful Aging</a:t>
            </a:r>
            <a:endParaRPr lang="en-US" smtClean="0"/>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sz="2400" dirty="0" smtClean="0">
                <a:solidFill>
                  <a:srgbClr val="860000"/>
                </a:solidFill>
              </a:rPr>
              <a:t>“An individual’s perception of a favorable outcome in adapting to the cumulative physiologic and functional alterations associated with the passage of time, while experiencing spiritual connectedness, and a sense of meaning and purpose in life” </a:t>
            </a:r>
            <a:r>
              <a:rPr lang="en-US" sz="2000" dirty="0" smtClean="0">
                <a:solidFill>
                  <a:srgbClr val="860000"/>
                </a:solidFill>
              </a:rPr>
              <a:t>(Flood, 2003; p. 36)</a:t>
            </a:r>
          </a:p>
          <a:p>
            <a:pPr fontAlgn="auto">
              <a:spcAft>
                <a:spcPts val="0"/>
              </a:spcAft>
              <a:buFont typeface="Arial" pitchFamily="34" charset="0"/>
              <a:buChar char="•"/>
              <a:defRPr/>
            </a:pPr>
            <a:r>
              <a:rPr lang="en-US" sz="2400" dirty="0" smtClean="0">
                <a:solidFill>
                  <a:srgbClr val="860000"/>
                </a:solidFill>
              </a:rPr>
              <a:t>Two primary factors contribute to this new view of successful aging: </a:t>
            </a:r>
          </a:p>
          <a:p>
            <a:pPr lvl="1" fontAlgn="auto">
              <a:spcAft>
                <a:spcPts val="0"/>
              </a:spcAft>
              <a:buFont typeface="Arial" pitchFamily="34" charset="0"/>
              <a:buChar char="–"/>
              <a:defRPr/>
            </a:pPr>
            <a:r>
              <a:rPr lang="en-US" sz="2400" dirty="0" smtClean="0">
                <a:solidFill>
                  <a:srgbClr val="860000"/>
                </a:solidFill>
              </a:rPr>
              <a:t>Adaptation, reflecting older adults’ strategies for coping with the challenges of aging </a:t>
            </a:r>
          </a:p>
          <a:p>
            <a:pPr lvl="1" fontAlgn="auto">
              <a:lnSpc>
                <a:spcPct val="80000"/>
              </a:lnSpc>
              <a:spcAft>
                <a:spcPts val="0"/>
              </a:spcAft>
              <a:buFont typeface="Arial" pitchFamily="34" charset="0"/>
              <a:buChar char="–"/>
              <a:defRPr/>
            </a:pPr>
            <a:r>
              <a:rPr lang="en-US" sz="2400" dirty="0" smtClean="0">
                <a:solidFill>
                  <a:srgbClr val="860000"/>
                </a:solidFill>
              </a:rPr>
              <a:t>Transcendence, a developmental stage encompassing older adults’ unique perspectives on life based on accumulated experience and wisdom gained over a lifetime </a:t>
            </a:r>
            <a:r>
              <a:rPr lang="en-US" sz="2000" dirty="0" smtClean="0">
                <a:solidFill>
                  <a:srgbClr val="860000"/>
                </a:solidFill>
              </a:rPr>
              <a:t>(Flood, 2005)</a:t>
            </a:r>
          </a:p>
          <a:p>
            <a:pPr fontAlgn="auto">
              <a:spcAft>
                <a:spcPts val="0"/>
              </a:spcAft>
              <a:buFont typeface="Arial" pitchFamily="34" charset="0"/>
              <a:buChar char="•"/>
              <a:defRPr/>
            </a:pPr>
            <a:endParaRPr lang="en-US" sz="24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457200" y="3657600"/>
            <a:ext cx="5791200" cy="1738313"/>
          </a:xfrm>
          <a:prstGeom prst="rect">
            <a:avLst/>
          </a:prstGeom>
          <a:noFill/>
          <a:ln w="9525">
            <a:noFill/>
            <a:miter lim="800000"/>
            <a:headEnd/>
            <a:tailEnd/>
          </a:ln>
        </p:spPr>
        <p:txBody>
          <a:bodyPr>
            <a:spAutoFit/>
          </a:bodyPr>
          <a:lstStyle/>
          <a:p>
            <a:pPr eaLnBrk="0" hangingPunct="0">
              <a:lnSpc>
                <a:spcPct val="75000"/>
              </a:lnSpc>
              <a:spcBef>
                <a:spcPct val="50000"/>
              </a:spcBef>
            </a:pPr>
            <a:endParaRPr kumimoji="1" lang="en-US" sz="2400">
              <a:effectLst>
                <a:outerShdw blurRad="38100" dist="38100" dir="2700000" algn="tl">
                  <a:srgbClr val="FFFFFF"/>
                </a:outerShdw>
              </a:effectLst>
              <a:latin typeface="Tahoma" charset="0"/>
              <a:cs typeface="Arial" charset="0"/>
            </a:endParaRPr>
          </a:p>
          <a:p>
            <a:pPr eaLnBrk="0" hangingPunct="0">
              <a:lnSpc>
                <a:spcPct val="75000"/>
              </a:lnSpc>
              <a:spcBef>
                <a:spcPct val="50000"/>
              </a:spcBef>
            </a:pPr>
            <a:r>
              <a:rPr kumimoji="1" lang="en-US" sz="2400">
                <a:effectLst>
                  <a:outerShdw blurRad="38100" dist="38100" dir="2700000" algn="tl">
                    <a:srgbClr val="FFFFFF"/>
                  </a:outerShdw>
                </a:effectLst>
                <a:latin typeface="Tahoma" charset="0"/>
                <a:cs typeface="Arial" charset="0"/>
              </a:rPr>
              <a:t>Said Abusalem, PhD, RN</a:t>
            </a:r>
            <a:endParaRPr kumimoji="1" lang="en-US" sz="1200">
              <a:effectLst>
                <a:outerShdw blurRad="38100" dist="38100" dir="2700000" algn="tl">
                  <a:srgbClr val="FFFFFF"/>
                </a:outerShdw>
              </a:effectLst>
              <a:latin typeface="Tahoma" charset="0"/>
              <a:cs typeface="Arial" charset="0"/>
            </a:endParaRPr>
          </a:p>
          <a:p>
            <a:pPr eaLnBrk="0" hangingPunct="0">
              <a:lnSpc>
                <a:spcPct val="75000"/>
              </a:lnSpc>
              <a:spcBef>
                <a:spcPct val="50000"/>
              </a:spcBef>
            </a:pPr>
            <a:r>
              <a:rPr kumimoji="1" lang="en-US" sz="2400">
                <a:effectLst>
                  <a:outerShdw blurRad="38100" dist="38100" dir="2700000" algn="tl">
                    <a:srgbClr val="FFFFFF"/>
                  </a:outerShdw>
                </a:effectLst>
                <a:latin typeface="Tahoma" charset="0"/>
                <a:cs typeface="Arial" charset="0"/>
              </a:rPr>
              <a:t>University of Louisville</a:t>
            </a:r>
          </a:p>
          <a:p>
            <a:pPr eaLnBrk="0" hangingPunct="0">
              <a:lnSpc>
                <a:spcPct val="75000"/>
              </a:lnSpc>
              <a:spcBef>
                <a:spcPct val="50000"/>
              </a:spcBef>
            </a:pPr>
            <a:r>
              <a:rPr kumimoji="1" lang="en-US" sz="2400">
                <a:effectLst>
                  <a:outerShdw blurRad="38100" dist="38100" dir="2700000" algn="tl">
                    <a:srgbClr val="FFFFFF"/>
                  </a:outerShdw>
                </a:effectLst>
                <a:latin typeface="Tahoma" charset="0"/>
                <a:cs typeface="Arial" charset="0"/>
              </a:rPr>
              <a:t>School of Nursing</a:t>
            </a:r>
            <a:endParaRPr kumimoji="1" lang="en-US" sz="2000">
              <a:effectLst>
                <a:outerShdw blurRad="38100" dist="38100" dir="2700000" algn="tl">
                  <a:srgbClr val="FFFFFF"/>
                </a:outerShdw>
              </a:effectLst>
              <a:latin typeface="Tahoma" charset="0"/>
              <a:cs typeface="Arial" charset="0"/>
            </a:endParaRPr>
          </a:p>
        </p:txBody>
      </p:sp>
      <p:sp>
        <p:nvSpPr>
          <p:cNvPr id="133123" name="Rectangle 3"/>
          <p:cNvSpPr>
            <a:spLocks noGrp="1"/>
          </p:cNvSpPr>
          <p:nvPr>
            <p:ph type="ctrTitle"/>
          </p:nvPr>
        </p:nvSpPr>
        <p:spPr>
          <a:xfrm>
            <a:off x="685800" y="2189163"/>
            <a:ext cx="7772400" cy="1352550"/>
          </a:xfrm>
        </p:spPr>
        <p:txBody>
          <a:bodyPr/>
          <a:lstStyle/>
          <a:p>
            <a:r>
              <a:rPr lang="en-US" smtClean="0"/>
              <a:t>Research Interest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title"/>
          </p:nvPr>
        </p:nvSpPr>
        <p:spPr/>
        <p:txBody>
          <a:bodyPr/>
          <a:lstStyle/>
          <a:p>
            <a:r>
              <a:rPr lang="en-US" b="1" smtClean="0">
                <a:cs typeface="Times New Roman" pitchFamily="-108" charset="0"/>
              </a:rPr>
              <a:t>Patient Safety in Long term care</a:t>
            </a:r>
          </a:p>
        </p:txBody>
      </p:sp>
      <p:sp>
        <p:nvSpPr>
          <p:cNvPr id="135171" name="Rectangle 3"/>
          <p:cNvSpPr>
            <a:spLocks noGrp="1"/>
          </p:cNvSpPr>
          <p:nvPr>
            <p:ph type="body" idx="1"/>
          </p:nvPr>
        </p:nvSpPr>
        <p:spPr>
          <a:xfrm>
            <a:off x="838200" y="1752600"/>
            <a:ext cx="7408863" cy="3935413"/>
          </a:xfrm>
        </p:spPr>
        <p:txBody>
          <a:bodyPr/>
          <a:lstStyle/>
          <a:p>
            <a:pPr marL="571500" indent="-571500">
              <a:lnSpc>
                <a:spcPct val="90000"/>
              </a:lnSpc>
              <a:buFontTx/>
              <a:buNone/>
            </a:pPr>
            <a:r>
              <a:rPr lang="en-US" sz="2800" b="1" smtClean="0">
                <a:cs typeface="Times New Roman" pitchFamily="-108" charset="0"/>
              </a:rPr>
              <a:t>Dissertation</a:t>
            </a:r>
          </a:p>
          <a:p>
            <a:pPr marL="571500" indent="-571500">
              <a:lnSpc>
                <a:spcPct val="90000"/>
              </a:lnSpc>
              <a:buFontTx/>
              <a:buNone/>
            </a:pPr>
            <a:endParaRPr lang="en-US" sz="2800" b="1" smtClean="0">
              <a:cs typeface="Times New Roman" pitchFamily="-108" charset="0"/>
            </a:endParaRPr>
          </a:p>
          <a:p>
            <a:pPr marL="571500" indent="-571500">
              <a:lnSpc>
                <a:spcPct val="90000"/>
              </a:lnSpc>
              <a:buFontTx/>
              <a:buChar char="•"/>
            </a:pPr>
            <a:r>
              <a:rPr lang="en-US" sz="2600" smtClean="0">
                <a:cs typeface="Times New Roman" pitchFamily="-108" charset="0"/>
              </a:rPr>
              <a:t>The degree home health nurses have                                    been affected by the patient safety movement.</a:t>
            </a:r>
          </a:p>
          <a:p>
            <a:pPr marL="571500" indent="-571500">
              <a:lnSpc>
                <a:spcPct val="90000"/>
              </a:lnSpc>
              <a:buFontTx/>
              <a:buChar char="•"/>
            </a:pPr>
            <a:r>
              <a:rPr lang="en-US" sz="2600" smtClean="0">
                <a:cs typeface="Times New Roman" pitchFamily="-108" charset="0"/>
              </a:rPr>
              <a:t>Nurses and Healthcare perceived types and causes of care.</a:t>
            </a:r>
          </a:p>
          <a:p>
            <a:pPr marL="571500" indent="-571500">
              <a:lnSpc>
                <a:spcPct val="90000"/>
              </a:lnSpc>
              <a:buFontTx/>
              <a:buChar char="•"/>
            </a:pPr>
            <a:r>
              <a:rPr lang="en-US" sz="2600" smtClean="0">
                <a:cs typeface="Times New Roman" pitchFamily="-108" charset="0"/>
              </a:rPr>
              <a:t>Long term nurses coping with care errors and the effects of errors on their practice.</a:t>
            </a:r>
          </a:p>
          <a:p>
            <a:pPr marL="571500" indent="-571500">
              <a:lnSpc>
                <a:spcPct val="90000"/>
              </a:lnSpc>
              <a:buFontTx/>
              <a:buChar char="•"/>
            </a:pPr>
            <a:r>
              <a:rPr lang="en-US" sz="2600" smtClean="0">
                <a:cs typeface="Times New Roman" pitchFamily="-108" charset="0"/>
              </a:rPr>
              <a:t>How home health agencies deal with care errors. </a:t>
            </a:r>
          </a:p>
          <a:p>
            <a:pPr marL="571500" indent="-571500">
              <a:lnSpc>
                <a:spcPct val="90000"/>
              </a:lnSpc>
              <a:buFont typeface="Arial" charset="0"/>
              <a:buNone/>
            </a:pPr>
            <a:r>
              <a:rPr lang="en-US" sz="2600" smtClean="0"/>
              <a:t>	</a:t>
            </a:r>
            <a:endParaRPr lang="en-US" sz="2600" b="1"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p:cNvSpPr>
          <p:nvPr>
            <p:ph type="title"/>
          </p:nvPr>
        </p:nvSpPr>
        <p:spPr/>
        <p:txBody>
          <a:bodyPr/>
          <a:lstStyle/>
          <a:p>
            <a:r>
              <a:rPr lang="en-US" smtClean="0"/>
              <a:t>Research Interest </a:t>
            </a:r>
          </a:p>
        </p:txBody>
      </p:sp>
      <p:sp>
        <p:nvSpPr>
          <p:cNvPr id="137219" name="Rectangle 3"/>
          <p:cNvSpPr>
            <a:spLocks noGrp="1"/>
          </p:cNvSpPr>
          <p:nvPr>
            <p:ph type="body" idx="1"/>
          </p:nvPr>
        </p:nvSpPr>
        <p:spPr/>
        <p:txBody>
          <a:bodyPr/>
          <a:lstStyle/>
          <a:p>
            <a:r>
              <a:rPr lang="en-US" smtClean="0"/>
              <a:t>Nurses Job satisfaction in home healthcare.</a:t>
            </a:r>
          </a:p>
          <a:p>
            <a:pPr>
              <a:buFont typeface="Arial" charset="0"/>
              <a:buNone/>
            </a:pPr>
            <a:r>
              <a:rPr lang="en-US" smtClean="0"/>
              <a:t>	The degree of home health nurses' job satisfaction, and the differences in job satisfaction among home health nurses employed full time, part time, and per diem. </a:t>
            </a:r>
          </a:p>
          <a:p>
            <a:pPr>
              <a:buFont typeface="Arial" charset="0"/>
              <a:buNone/>
            </a:pPr>
            <a:endParaRPr lang="en-US" smtClean="0"/>
          </a:p>
          <a:p>
            <a:r>
              <a:rPr lang="en-US" smtClean="0"/>
              <a:t>Patient satisfaction measurement paper in home healthcare</a:t>
            </a:r>
          </a:p>
          <a:p>
            <a:endParaRPr lang="en-US" smtClean="0"/>
          </a:p>
          <a:p>
            <a:endParaRPr lang="en-US"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p:cNvSpPr>
          <p:nvPr>
            <p:ph type="title"/>
          </p:nvPr>
        </p:nvSpPr>
        <p:spPr>
          <a:xfrm>
            <a:off x="457200" y="277813"/>
            <a:ext cx="8382000" cy="1139825"/>
          </a:xfrm>
        </p:spPr>
        <p:txBody>
          <a:bodyPr/>
          <a:lstStyle/>
          <a:p>
            <a:r>
              <a:rPr lang="en-US" sz="3900" b="1" smtClean="0"/>
              <a:t>Predictors of Adverse Events in Nursing Homes</a:t>
            </a:r>
          </a:p>
        </p:txBody>
      </p:sp>
      <p:sp>
        <p:nvSpPr>
          <p:cNvPr id="139267" name="Rectangle 3"/>
          <p:cNvSpPr>
            <a:spLocks noGrp="1"/>
          </p:cNvSpPr>
          <p:nvPr>
            <p:ph type="body" idx="1"/>
          </p:nvPr>
        </p:nvSpPr>
        <p:spPr>
          <a:xfrm>
            <a:off x="304800" y="1447800"/>
            <a:ext cx="8610600" cy="5029200"/>
          </a:xfrm>
        </p:spPr>
        <p:txBody>
          <a:bodyPr/>
          <a:lstStyle/>
          <a:p>
            <a:pPr>
              <a:lnSpc>
                <a:spcPct val="90000"/>
              </a:lnSpc>
            </a:pPr>
            <a:r>
              <a:rPr lang="en-US" sz="2400" smtClean="0"/>
              <a:t>Aim 1: To identify predictors of adverse events in nursing homes</a:t>
            </a:r>
          </a:p>
          <a:p>
            <a:pPr>
              <a:lnSpc>
                <a:spcPct val="90000"/>
              </a:lnSpc>
              <a:buFont typeface="Arial" charset="0"/>
              <a:buNone/>
            </a:pPr>
            <a:endParaRPr lang="en-US" sz="2400" smtClean="0"/>
          </a:p>
          <a:p>
            <a:pPr>
              <a:lnSpc>
                <a:spcPct val="90000"/>
              </a:lnSpc>
            </a:pPr>
            <a:r>
              <a:rPr lang="en-US" sz="2400" smtClean="0"/>
              <a:t>RQ1: What are the rate of staff turnover, organizational commitment, staffing ratio, job satisfaction, leadership style, communication openness, and patient safety of nursing homes (rate of falls, skin breakdown/wounds, and nosocomial infections)?</a:t>
            </a:r>
          </a:p>
          <a:p>
            <a:pPr>
              <a:lnSpc>
                <a:spcPct val="90000"/>
              </a:lnSpc>
            </a:pPr>
            <a:r>
              <a:rPr lang="en-US" sz="2400" smtClean="0"/>
              <a:t>RQ2: What are the relationships between staff turnover, staffing ratios, type of shift worked, job satisfaction, , leadership style, communication openness, and adverse events in nursing homes (rate of falls, wounds and bed sores, cross infections)?</a:t>
            </a:r>
          </a:p>
          <a:p>
            <a:pPr>
              <a:lnSpc>
                <a:spcPct val="90000"/>
              </a:lnSpc>
            </a:pPr>
            <a:r>
              <a:rPr lang="en-US" sz="2400" smtClean="0"/>
              <a:t>RQ3:  Are the rate of staff turnover, organizational commitment, staffing ratio, job satisfaction, leadership style, communication openness, and type of shift worked predictors of adverse events in nursing homes?</a:t>
            </a:r>
          </a:p>
          <a:p>
            <a:pPr>
              <a:lnSpc>
                <a:spcPct val="90000"/>
              </a:lnSpc>
              <a:buFont typeface="Arial" charset="0"/>
              <a:buNone/>
            </a:pPr>
            <a:endParaRPr lang="en-US" sz="240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p:cNvSpPr>
          <p:nvPr>
            <p:ph type="title"/>
          </p:nvPr>
        </p:nvSpPr>
        <p:spPr>
          <a:xfrm>
            <a:off x="381000" y="304800"/>
            <a:ext cx="8610600" cy="1524000"/>
          </a:xfrm>
        </p:spPr>
        <p:txBody>
          <a:bodyPr/>
          <a:lstStyle/>
          <a:p>
            <a:r>
              <a:rPr lang="en-US" sz="3600" smtClean="0"/>
              <a:t>Predictors of Pneumonia and Influenza Vaccination Programs in Nursing Homes </a:t>
            </a:r>
            <a:br>
              <a:rPr lang="en-US" sz="3600" smtClean="0"/>
            </a:br>
            <a:r>
              <a:rPr lang="en-US" sz="2300" smtClean="0"/>
              <a:t>(Fall, 1999)</a:t>
            </a:r>
          </a:p>
        </p:txBody>
      </p:sp>
      <p:sp>
        <p:nvSpPr>
          <p:cNvPr id="141315" name="Rectangle 3"/>
          <p:cNvSpPr>
            <a:spLocks noGrp="1"/>
          </p:cNvSpPr>
          <p:nvPr>
            <p:ph type="body" idx="1"/>
          </p:nvPr>
        </p:nvSpPr>
        <p:spPr>
          <a:xfrm>
            <a:off x="381000" y="1752600"/>
            <a:ext cx="8458200" cy="4648200"/>
          </a:xfrm>
        </p:spPr>
        <p:txBody>
          <a:bodyPr/>
          <a:lstStyle/>
          <a:p>
            <a:pPr>
              <a:lnSpc>
                <a:spcPct val="90000"/>
              </a:lnSpc>
            </a:pPr>
            <a:r>
              <a:rPr lang="en-US" sz="2800" smtClean="0"/>
              <a:t>Secondary data analysis study of the 1995 National Nursing Home Survey.</a:t>
            </a:r>
          </a:p>
          <a:p>
            <a:pPr>
              <a:lnSpc>
                <a:spcPct val="90000"/>
              </a:lnSpc>
            </a:pPr>
            <a:r>
              <a:rPr lang="en-US" sz="2800" smtClean="0"/>
              <a:t>This study will examine the ability of several variables (type of ownership of facility, member of a chain or group, beds available, certification under Medicare and Medicaid, Medicare and Medicaid per diem rates, home health and hospice services, total full-time employees, the number of registered nurses on staff and the Metropolitan statistical area (MSA)) to predict the existence of influenza and pneumonia vaccination programs and the percent vaccinated in nursing homes.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p:cNvSpPr>
          <p:nvPr>
            <p:ph type="title"/>
          </p:nvPr>
        </p:nvSpPr>
        <p:spPr/>
        <p:txBody>
          <a:bodyPr/>
          <a:lstStyle/>
          <a:p>
            <a:r>
              <a:rPr lang="en-US" sz="4000" smtClean="0"/>
              <a:t>Pediatric Home Health Care</a:t>
            </a:r>
            <a:br>
              <a:rPr lang="en-US" sz="4000" smtClean="0"/>
            </a:br>
            <a:r>
              <a:rPr lang="en-US" sz="4000" smtClean="0"/>
              <a:t>(Spring, 2002)</a:t>
            </a:r>
          </a:p>
        </p:txBody>
      </p:sp>
      <p:sp>
        <p:nvSpPr>
          <p:cNvPr id="143363" name="Rectangle 3"/>
          <p:cNvSpPr>
            <a:spLocks noGrp="1"/>
          </p:cNvSpPr>
          <p:nvPr>
            <p:ph type="body" idx="1"/>
          </p:nvPr>
        </p:nvSpPr>
        <p:spPr>
          <a:xfrm>
            <a:off x="457200" y="1905000"/>
            <a:ext cx="8382000" cy="3724275"/>
          </a:xfrm>
        </p:spPr>
        <p:txBody>
          <a:bodyPr/>
          <a:lstStyle/>
          <a:p>
            <a:pPr>
              <a:lnSpc>
                <a:spcPct val="90000"/>
              </a:lnSpc>
            </a:pPr>
            <a:r>
              <a:rPr lang="en-US" smtClean="0"/>
              <a:t>Secondary data analysis of the National Home and Hospice Survey (NHHCS)1998.</a:t>
            </a:r>
          </a:p>
          <a:p>
            <a:pPr>
              <a:lnSpc>
                <a:spcPct val="90000"/>
              </a:lnSpc>
            </a:pPr>
            <a:r>
              <a:rPr lang="en-US" smtClean="0"/>
              <a:t>Characteristics of children receiving home health care.</a:t>
            </a:r>
          </a:p>
          <a:p>
            <a:pPr>
              <a:lnSpc>
                <a:spcPct val="90000"/>
              </a:lnSpc>
            </a:pPr>
            <a:r>
              <a:rPr lang="en-US" smtClean="0"/>
              <a:t>Different types of services provided to children through home healthcare.</a:t>
            </a:r>
          </a:p>
          <a:p>
            <a:pPr>
              <a:lnSpc>
                <a:spcPct val="90000"/>
              </a:lnSpc>
            </a:pPr>
            <a:r>
              <a:rPr lang="en-US" smtClean="0"/>
              <a:t>The relationship between selected home health characteristics and charges of care.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ctrTitle"/>
          </p:nvPr>
        </p:nvSpPr>
        <p:spPr/>
        <p:txBody>
          <a:bodyPr/>
          <a:lstStyle/>
          <a:p>
            <a:r>
              <a:rPr lang="en-US" smtClean="0"/>
              <a:t>Research Program</a:t>
            </a:r>
          </a:p>
        </p:txBody>
      </p:sp>
      <p:sp>
        <p:nvSpPr>
          <p:cNvPr id="118787" name="Rectangle 3"/>
          <p:cNvSpPr>
            <a:spLocks noGrp="1"/>
          </p:cNvSpPr>
          <p:nvPr>
            <p:ph type="subTitle" idx="1"/>
          </p:nvPr>
        </p:nvSpPr>
        <p:spPr/>
        <p:txBody>
          <a:bodyPr/>
          <a:lstStyle/>
          <a:p>
            <a:r>
              <a:rPr lang="en-US" smtClean="0">
                <a:solidFill>
                  <a:schemeClr val="tx1"/>
                </a:solidFill>
              </a:rPr>
              <a:t>Peggy El-Mallakh, PhD, RN</a:t>
            </a:r>
          </a:p>
          <a:p>
            <a:r>
              <a:rPr lang="en-US" smtClean="0">
                <a:solidFill>
                  <a:schemeClr val="tx1"/>
                </a:solidFill>
              </a:rPr>
              <a:t>School of Nursing</a:t>
            </a:r>
          </a:p>
          <a:p>
            <a:r>
              <a:rPr lang="en-US" smtClean="0">
                <a:solidFill>
                  <a:schemeClr val="tx1"/>
                </a:solidFill>
              </a:rPr>
              <a:t>University of Louisville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p:cNvSpPr>
          <p:nvPr>
            <p:ph type="title"/>
          </p:nvPr>
        </p:nvSpPr>
        <p:spPr/>
        <p:txBody>
          <a:bodyPr/>
          <a:lstStyle/>
          <a:p>
            <a:r>
              <a:rPr lang="en-US" smtClean="0"/>
              <a:t>Research Program</a:t>
            </a:r>
          </a:p>
        </p:txBody>
      </p:sp>
      <p:sp>
        <p:nvSpPr>
          <p:cNvPr id="120835" name="Rectangle 3"/>
          <p:cNvSpPr>
            <a:spLocks noGrp="1"/>
          </p:cNvSpPr>
          <p:nvPr>
            <p:ph type="body" idx="1"/>
          </p:nvPr>
        </p:nvSpPr>
        <p:spPr>
          <a:xfrm>
            <a:off x="457200" y="1600200"/>
            <a:ext cx="7542213" cy="4525963"/>
          </a:xfrm>
        </p:spPr>
        <p:txBody>
          <a:bodyPr/>
          <a:lstStyle/>
          <a:p>
            <a:r>
              <a:rPr lang="en-US" smtClean="0"/>
              <a:t>Co-morbid chronic mental illness and chronic physical illnesses</a:t>
            </a:r>
          </a:p>
          <a:p>
            <a:pPr lvl="1"/>
            <a:r>
              <a:rPr lang="en-US" smtClean="0"/>
              <a:t>Schizophrenia and diabetes mellitus</a:t>
            </a:r>
          </a:p>
          <a:p>
            <a:r>
              <a:rPr lang="en-US" smtClean="0"/>
              <a:t>Implementation Research</a:t>
            </a:r>
          </a:p>
          <a:p>
            <a:pPr lvl="1"/>
            <a:r>
              <a:rPr lang="en-US" smtClean="0"/>
              <a:t>Evidence-based Practices</a:t>
            </a:r>
          </a:p>
          <a:p>
            <a:pPr lvl="1"/>
            <a:r>
              <a:rPr lang="en-US" smtClean="0"/>
              <a:t>Interventionist adherence to study protocols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p:cNvSpPr>
          <p:nvPr>
            <p:ph type="title"/>
          </p:nvPr>
        </p:nvSpPr>
        <p:spPr/>
        <p:txBody>
          <a:bodyPr/>
          <a:lstStyle/>
          <a:p>
            <a:r>
              <a:rPr lang="en-US" smtClean="0"/>
              <a:t>Schizophrenia and Diabetes</a:t>
            </a:r>
          </a:p>
        </p:txBody>
      </p:sp>
      <p:sp>
        <p:nvSpPr>
          <p:cNvPr id="121859" name="Rectangle 3"/>
          <p:cNvSpPr>
            <a:spLocks noGrp="1"/>
          </p:cNvSpPr>
          <p:nvPr>
            <p:ph type="body" idx="1"/>
          </p:nvPr>
        </p:nvSpPr>
        <p:spPr/>
        <p:txBody>
          <a:bodyPr/>
          <a:lstStyle/>
          <a:p>
            <a:r>
              <a:rPr lang="en-US" smtClean="0"/>
              <a:t>Dissertation Research:</a:t>
            </a:r>
          </a:p>
          <a:p>
            <a:r>
              <a:rPr lang="en-US" smtClean="0"/>
              <a:t>Qualitative study</a:t>
            </a:r>
          </a:p>
          <a:p>
            <a:r>
              <a:rPr lang="en-US" smtClean="0"/>
              <a:t>Research questions:</a:t>
            </a:r>
          </a:p>
          <a:p>
            <a:pPr lvl="1"/>
            <a:r>
              <a:rPr lang="en-US" smtClean="0"/>
              <a:t>How to people with schizophrenia and diabetes develop an understanding of diabetes?</a:t>
            </a:r>
          </a:p>
          <a:p>
            <a:pPr lvl="1"/>
            <a:r>
              <a:rPr lang="en-US" smtClean="0"/>
              <a:t>What are the factors that influence their diabetes self-care?</a:t>
            </a:r>
          </a:p>
          <a:p>
            <a:endParaRPr lang="en-US"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p:cNvSpPr>
          <p:nvPr>
            <p:ph type="title"/>
          </p:nvPr>
        </p:nvSpPr>
        <p:spPr/>
        <p:txBody>
          <a:bodyPr/>
          <a:lstStyle/>
          <a:p>
            <a:r>
              <a:rPr lang="en-US" smtClean="0"/>
              <a:t>Schizophrenia and Diabetes</a:t>
            </a:r>
          </a:p>
        </p:txBody>
      </p:sp>
      <p:sp>
        <p:nvSpPr>
          <p:cNvPr id="122883" name="Rectangle 3"/>
          <p:cNvSpPr>
            <a:spLocks noGrp="1"/>
          </p:cNvSpPr>
          <p:nvPr>
            <p:ph type="body" idx="1"/>
          </p:nvPr>
        </p:nvSpPr>
        <p:spPr/>
        <p:txBody>
          <a:bodyPr/>
          <a:lstStyle/>
          <a:p>
            <a:r>
              <a:rPr lang="en-US" smtClean="0"/>
              <a:t>Dissertation Findings:</a:t>
            </a:r>
          </a:p>
          <a:p>
            <a:pPr lvl="1"/>
            <a:r>
              <a:rPr lang="en-US" smtClean="0"/>
              <a:t>Successful self-care depended on patients’ ability to understand schizophrenia, understand diabetes, and understand how symptoms of schizophrenia influenced their ability to care for their diabetes</a:t>
            </a:r>
          </a:p>
          <a:p>
            <a:pPr lvl="1"/>
            <a:r>
              <a:rPr lang="en-US" smtClean="0"/>
              <a:t>Family members played a crucial role in diabetes self-care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09600"/>
          </a:xfrm>
        </p:spPr>
        <p:txBody>
          <a:bodyPr rtlCol="0">
            <a:normAutofit fontScale="90000"/>
          </a:bodyPr>
          <a:lstStyle/>
          <a:p>
            <a:pPr fontAlgn="auto">
              <a:spcAft>
                <a:spcPts val="0"/>
              </a:spcAft>
              <a:defRPr/>
            </a:pPr>
            <a:r>
              <a:rPr lang="en-US" sz="3600" b="1" dirty="0" smtClean="0">
                <a:solidFill>
                  <a:srgbClr val="7E0000"/>
                </a:solidFill>
                <a:latin typeface="Times New Roman" pitchFamily="18" charset="0"/>
              </a:rPr>
              <a:t/>
            </a:r>
            <a:br>
              <a:rPr lang="en-US" sz="3600" b="1" dirty="0" smtClean="0">
                <a:solidFill>
                  <a:srgbClr val="7E0000"/>
                </a:solidFill>
                <a:latin typeface="Times New Roman" pitchFamily="18" charset="0"/>
              </a:rPr>
            </a:br>
            <a:r>
              <a:rPr lang="en-US" sz="3600" b="1" dirty="0" smtClean="0">
                <a:solidFill>
                  <a:srgbClr val="7E0000"/>
                </a:solidFill>
                <a:latin typeface="Times New Roman" pitchFamily="18" charset="0"/>
              </a:rPr>
              <a:t> Recent Studies of Successful Aging </a:t>
            </a:r>
            <a:br>
              <a:rPr lang="en-US" sz="3600" b="1" dirty="0" smtClean="0">
                <a:solidFill>
                  <a:srgbClr val="7E0000"/>
                </a:solidFill>
                <a:latin typeface="Times New Roman" pitchFamily="18" charset="0"/>
              </a:rPr>
            </a:br>
            <a:endParaRPr lang="en-US" sz="3600" dirty="0" smtClean="0"/>
          </a:p>
        </p:txBody>
      </p:sp>
      <p:sp>
        <p:nvSpPr>
          <p:cNvPr id="3" name="Content Placeholder 2"/>
          <p:cNvSpPr>
            <a:spLocks noGrp="1"/>
          </p:cNvSpPr>
          <p:nvPr>
            <p:ph idx="1"/>
          </p:nvPr>
        </p:nvSpPr>
        <p:spPr>
          <a:xfrm>
            <a:off x="152400" y="1066800"/>
            <a:ext cx="8839200" cy="5638800"/>
          </a:xfrm>
        </p:spPr>
        <p:txBody>
          <a:bodyPr rtlCol="0">
            <a:normAutofit lnSpcReduction="10000"/>
          </a:bodyPr>
          <a:lstStyle/>
          <a:p>
            <a:pPr fontAlgn="auto">
              <a:spcAft>
                <a:spcPts val="0"/>
              </a:spcAft>
              <a:buFont typeface="Arial" pitchFamily="34" charset="0"/>
              <a:buChar char="•"/>
              <a:defRPr/>
            </a:pPr>
            <a:r>
              <a:rPr lang="en-US" sz="1800" b="1" dirty="0" smtClean="0">
                <a:solidFill>
                  <a:srgbClr val="860000"/>
                </a:solidFill>
              </a:rPr>
              <a:t>FEASIBILITY STUDY: Mixed method cross-sectional survey study examined recruitment techniques, data collection methods and potential instruments among a convenience sample of adults aged 65+ (µ age= 86.7, range 65 – 100) in an urban, moderate-income independent and assisted living retirement community (N=20) </a:t>
            </a:r>
          </a:p>
          <a:p>
            <a:pPr lvl="1" fontAlgn="auto">
              <a:spcAft>
                <a:spcPts val="0"/>
              </a:spcAft>
              <a:buFont typeface="Arial" pitchFamily="34" charset="0"/>
              <a:buChar char="–"/>
              <a:defRPr/>
            </a:pPr>
            <a:r>
              <a:rPr lang="en-US" sz="1800" b="1" dirty="0" smtClean="0">
                <a:solidFill>
                  <a:srgbClr val="860000"/>
                </a:solidFill>
              </a:rPr>
              <a:t>Identified data collection methods, including consent, dementia screening and investigator-administered survey questionnaires in a single session, for small groups (n=5-7) versus one-on-one interviews</a:t>
            </a:r>
          </a:p>
          <a:p>
            <a:pPr lvl="1" fontAlgn="auto">
              <a:spcAft>
                <a:spcPts val="0"/>
              </a:spcAft>
              <a:buFont typeface="Arial" pitchFamily="34" charset="0"/>
              <a:buChar char="–"/>
              <a:defRPr/>
            </a:pPr>
            <a:r>
              <a:rPr lang="en-US" sz="1800" b="1" dirty="0" smtClean="0">
                <a:solidFill>
                  <a:srgbClr val="860000"/>
                </a:solidFill>
              </a:rPr>
              <a:t>Operationalized major study variables based on a regression model that explained 36.5% (F= 4.592, p= .027) of the variance in successful aging</a:t>
            </a:r>
          </a:p>
          <a:p>
            <a:pPr lvl="1" fontAlgn="auto">
              <a:spcAft>
                <a:spcPts val="0"/>
              </a:spcAft>
              <a:buFont typeface="Arial" pitchFamily="34" charset="0"/>
              <a:buChar char="–"/>
              <a:defRPr/>
            </a:pPr>
            <a:endParaRPr lang="en-US" sz="1000" b="1" dirty="0" smtClean="0">
              <a:solidFill>
                <a:srgbClr val="860000"/>
              </a:solidFill>
            </a:endParaRPr>
          </a:p>
          <a:p>
            <a:pPr fontAlgn="auto">
              <a:spcAft>
                <a:spcPts val="0"/>
              </a:spcAft>
              <a:buFont typeface="Arial" pitchFamily="34" charset="0"/>
              <a:buChar char="•"/>
              <a:defRPr/>
            </a:pPr>
            <a:r>
              <a:rPr lang="en-US" sz="1800" b="1" dirty="0" smtClean="0">
                <a:solidFill>
                  <a:srgbClr val="860000"/>
                </a:solidFill>
              </a:rPr>
              <a:t>DISSERTATION STUDY:  Cross-sectional descriptive survey study examined relationships of adaptation and transcendence with successful aging, controlling for age, income, function, and health among a random, stratified sample of adults aged 65+ (µ age= 80, range 65 – 95) in an urban, low-income independent and assisted living retirement community (N=123)</a:t>
            </a:r>
          </a:p>
          <a:p>
            <a:pPr lvl="1" fontAlgn="auto">
              <a:spcAft>
                <a:spcPts val="0"/>
              </a:spcAft>
              <a:buFont typeface="Arial" pitchFamily="34" charset="0"/>
              <a:buChar char="–"/>
              <a:defRPr/>
            </a:pPr>
            <a:r>
              <a:rPr lang="en-US" sz="1800" b="1" dirty="0" smtClean="0">
                <a:solidFill>
                  <a:srgbClr val="860000"/>
                </a:solidFill>
              </a:rPr>
              <a:t>Significant regression model found proactive coping and self-transcendence explained almost half of the variance in successful aging (Adjusted R</a:t>
            </a:r>
            <a:r>
              <a:rPr lang="en-US" sz="1800" baseline="30000" dirty="0" smtClean="0">
                <a:solidFill>
                  <a:srgbClr val="860000"/>
                </a:solidFill>
              </a:rPr>
              <a:t>2</a:t>
            </a:r>
            <a:r>
              <a:rPr lang="en-US" sz="1800" b="1" dirty="0" smtClean="0">
                <a:solidFill>
                  <a:srgbClr val="860000"/>
                </a:solidFill>
              </a:rPr>
              <a:t>= 45.4, F=10.22, p= .000), independent of age, income, function, and health </a:t>
            </a:r>
          </a:p>
          <a:p>
            <a:pPr lvl="1" fontAlgn="auto">
              <a:spcAft>
                <a:spcPts val="0"/>
              </a:spcAft>
              <a:buFont typeface="Arial" pitchFamily="34" charset="0"/>
              <a:buChar char="–"/>
              <a:defRPr/>
            </a:pPr>
            <a:r>
              <a:rPr lang="en-US" sz="1800" b="1" dirty="0" smtClean="0">
                <a:solidFill>
                  <a:srgbClr val="860000"/>
                </a:solidFill>
              </a:rPr>
              <a:t>Transcendence (</a:t>
            </a:r>
            <a:r>
              <a:rPr lang="el-GR" sz="1800" b="1" dirty="0" smtClean="0">
                <a:solidFill>
                  <a:srgbClr val="860000"/>
                </a:solidFill>
              </a:rPr>
              <a:t>β</a:t>
            </a:r>
            <a:r>
              <a:rPr lang="en-US" sz="1800" b="1" dirty="0" smtClean="0">
                <a:solidFill>
                  <a:srgbClr val="860000"/>
                </a:solidFill>
              </a:rPr>
              <a:t>= .199) accounted for 2.5 times the effect of adaptation (</a:t>
            </a:r>
            <a:r>
              <a:rPr lang="el-GR" sz="1800" b="1" dirty="0" smtClean="0">
                <a:solidFill>
                  <a:srgbClr val="860000"/>
                </a:solidFill>
              </a:rPr>
              <a:t>β</a:t>
            </a:r>
            <a:r>
              <a:rPr lang="en-US" sz="1800" b="1" dirty="0" smtClean="0">
                <a:solidFill>
                  <a:srgbClr val="860000"/>
                </a:solidFill>
              </a:rPr>
              <a:t>= .523)</a:t>
            </a:r>
          </a:p>
          <a:p>
            <a:pPr lvl="1" fontAlgn="auto">
              <a:spcAft>
                <a:spcPts val="0"/>
              </a:spcAft>
              <a:buFont typeface="Arial" pitchFamily="34" charset="0"/>
              <a:buChar char="–"/>
              <a:defRPr/>
            </a:pPr>
            <a:r>
              <a:rPr lang="en-US" sz="1800" b="1" dirty="0" smtClean="0">
                <a:solidFill>
                  <a:srgbClr val="860000"/>
                </a:solidFill>
              </a:rPr>
              <a:t>92% self-identified as aging successfully, regardless of objective scores on the SAI</a:t>
            </a:r>
            <a:endParaRPr lang="en-US" sz="1800" dirty="0" smtClean="0">
              <a:solidFill>
                <a:srgbClr val="86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p:txBody>
          <a:bodyPr/>
          <a:lstStyle/>
          <a:p>
            <a:r>
              <a:rPr lang="en-US" smtClean="0"/>
              <a:t>Schizophrenia and Diabetes</a:t>
            </a:r>
          </a:p>
        </p:txBody>
      </p:sp>
      <p:sp>
        <p:nvSpPr>
          <p:cNvPr id="123907" name="Rectangle 3"/>
          <p:cNvSpPr>
            <a:spLocks noGrp="1"/>
          </p:cNvSpPr>
          <p:nvPr>
            <p:ph type="body" idx="1"/>
          </p:nvPr>
        </p:nvSpPr>
        <p:spPr/>
        <p:txBody>
          <a:bodyPr/>
          <a:lstStyle/>
          <a:p>
            <a:pPr lvl="1"/>
            <a:r>
              <a:rPr lang="en-US" smtClean="0"/>
              <a:t>Poverty and material deprivation prevented patients from acquiring the resources they needed for adequate self-care</a:t>
            </a:r>
          </a:p>
          <a:p>
            <a:pPr lvl="1"/>
            <a:r>
              <a:rPr lang="en-US" smtClean="0"/>
              <a:t>Desire for health motivated adherence to self-care for both schizophrenia and diabetes</a:t>
            </a:r>
          </a:p>
          <a:p>
            <a:endParaRPr lang="en-US" smtClean="0"/>
          </a:p>
          <a:p>
            <a:endParaRPr lang="en-US"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p:cNvSpPr>
          <p:nvPr>
            <p:ph type="title"/>
          </p:nvPr>
        </p:nvSpPr>
        <p:spPr/>
        <p:txBody>
          <a:bodyPr/>
          <a:lstStyle/>
          <a:p>
            <a:r>
              <a:rPr lang="en-US" smtClean="0"/>
              <a:t>Schizophrenia and Diabetes</a:t>
            </a:r>
          </a:p>
        </p:txBody>
      </p:sp>
      <p:sp>
        <p:nvSpPr>
          <p:cNvPr id="124931" name="Rectangle 3"/>
          <p:cNvSpPr>
            <a:spLocks noGrp="1"/>
          </p:cNvSpPr>
          <p:nvPr>
            <p:ph type="body" idx="1"/>
          </p:nvPr>
        </p:nvSpPr>
        <p:spPr/>
        <p:txBody>
          <a:bodyPr/>
          <a:lstStyle/>
          <a:p>
            <a:r>
              <a:rPr lang="en-US" sz="2800" smtClean="0"/>
              <a:t>Current research: IRIG</a:t>
            </a:r>
          </a:p>
          <a:p>
            <a:r>
              <a:rPr lang="en-US" sz="2800" smtClean="0"/>
              <a:t>Family caregiving for people with schizophrenia and diabetes mellitus</a:t>
            </a:r>
          </a:p>
          <a:p>
            <a:pPr lvl="1"/>
            <a:r>
              <a:rPr lang="en-US" sz="2400" smtClean="0"/>
              <a:t>What do family caregivers know about diabetes and diabetes management  targets?</a:t>
            </a:r>
          </a:p>
          <a:p>
            <a:pPr lvl="1"/>
            <a:r>
              <a:rPr lang="en-US" sz="2400" smtClean="0"/>
              <a:t>What is the perceived burden of the caregiving role for family members?</a:t>
            </a:r>
          </a:p>
          <a:p>
            <a:pPr lvl="1"/>
            <a:r>
              <a:rPr lang="en-US" sz="2400" smtClean="0"/>
              <a:t>What are barriers and facilitators to the caregiving role?</a:t>
            </a:r>
          </a:p>
          <a:p>
            <a:endParaRPr lang="en-US" sz="280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p:nvPr>
        </p:nvSpPr>
        <p:spPr/>
        <p:txBody>
          <a:bodyPr/>
          <a:lstStyle/>
          <a:p>
            <a:r>
              <a:rPr lang="en-US" smtClean="0"/>
              <a:t>Family Caregiving Study</a:t>
            </a:r>
          </a:p>
        </p:txBody>
      </p:sp>
      <p:sp>
        <p:nvSpPr>
          <p:cNvPr id="125955" name="Rectangle 3"/>
          <p:cNvSpPr>
            <a:spLocks noGrp="1"/>
          </p:cNvSpPr>
          <p:nvPr>
            <p:ph type="body" idx="1"/>
          </p:nvPr>
        </p:nvSpPr>
        <p:spPr/>
        <p:txBody>
          <a:bodyPr/>
          <a:lstStyle/>
          <a:p>
            <a:r>
              <a:rPr lang="en-US" smtClean="0"/>
              <a:t>Quantitative:</a:t>
            </a:r>
          </a:p>
          <a:p>
            <a:pPr lvl="1"/>
            <a:r>
              <a:rPr lang="en-US" smtClean="0"/>
              <a:t>Michigan Diabetes Knowledge Test</a:t>
            </a:r>
          </a:p>
          <a:p>
            <a:pPr lvl="1"/>
            <a:r>
              <a:rPr lang="en-US" smtClean="0"/>
              <a:t>American Diabetes Association ABC Test</a:t>
            </a:r>
          </a:p>
          <a:p>
            <a:pPr lvl="1"/>
            <a:r>
              <a:rPr lang="en-US" smtClean="0"/>
              <a:t>Family Burden Interview Schedule</a:t>
            </a:r>
          </a:p>
          <a:p>
            <a:r>
              <a:rPr lang="en-US" smtClean="0"/>
              <a:t>Qualitative: </a:t>
            </a:r>
          </a:p>
          <a:p>
            <a:pPr lvl="1"/>
            <a:r>
              <a:rPr lang="en-US" smtClean="0"/>
              <a:t>What are the problems and issues related to the caregiving role?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p:cNvSpPr>
          <p:nvPr>
            <p:ph type="title"/>
          </p:nvPr>
        </p:nvSpPr>
        <p:spPr/>
        <p:txBody>
          <a:bodyPr/>
          <a:lstStyle/>
          <a:p>
            <a:r>
              <a:rPr lang="en-US" smtClean="0"/>
              <a:t>Schizophrenia and Diabetes</a:t>
            </a:r>
          </a:p>
        </p:txBody>
      </p:sp>
      <p:sp>
        <p:nvSpPr>
          <p:cNvPr id="126979" name="Rectangle 3"/>
          <p:cNvSpPr>
            <a:spLocks noGrp="1"/>
          </p:cNvSpPr>
          <p:nvPr>
            <p:ph type="body" idx="1"/>
          </p:nvPr>
        </p:nvSpPr>
        <p:spPr/>
        <p:txBody>
          <a:bodyPr/>
          <a:lstStyle/>
          <a:p>
            <a:r>
              <a:rPr lang="en-US" smtClean="0"/>
              <a:t>Future studies: </a:t>
            </a:r>
          </a:p>
          <a:p>
            <a:pPr lvl="1"/>
            <a:r>
              <a:rPr lang="en-US" smtClean="0"/>
              <a:t>In people with schizophrenia and diabetes mellitus: </a:t>
            </a:r>
          </a:p>
          <a:p>
            <a:pPr lvl="1"/>
            <a:r>
              <a:rPr lang="en-US" smtClean="0"/>
              <a:t>What are the relationships between: </a:t>
            </a:r>
          </a:p>
          <a:p>
            <a:pPr lvl="2"/>
            <a:r>
              <a:rPr lang="en-US" smtClean="0"/>
              <a:t>Cognitive functioning</a:t>
            </a:r>
          </a:p>
          <a:p>
            <a:pPr lvl="2"/>
            <a:r>
              <a:rPr lang="en-US" smtClean="0"/>
              <a:t>Diabetes knowledge</a:t>
            </a:r>
          </a:p>
          <a:p>
            <a:pPr lvl="2"/>
            <a:r>
              <a:rPr lang="en-US" smtClean="0"/>
              <a:t>Diabetes-related distress</a:t>
            </a:r>
          </a:p>
          <a:p>
            <a:pPr lvl="2"/>
            <a:r>
              <a:rPr lang="en-US" smtClean="0"/>
              <a:t>Diabetes problem-solving style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p:cNvSpPr>
          <p:nvPr>
            <p:ph type="title"/>
          </p:nvPr>
        </p:nvSpPr>
        <p:spPr/>
        <p:txBody>
          <a:bodyPr/>
          <a:lstStyle/>
          <a:p>
            <a:r>
              <a:rPr lang="en-US" smtClean="0"/>
              <a:t>Schizophrenia and Diabetes</a:t>
            </a:r>
          </a:p>
        </p:txBody>
      </p:sp>
      <p:sp>
        <p:nvSpPr>
          <p:cNvPr id="128003" name="Rectangle 3"/>
          <p:cNvSpPr>
            <a:spLocks noGrp="1"/>
          </p:cNvSpPr>
          <p:nvPr>
            <p:ph type="body" idx="1"/>
          </p:nvPr>
        </p:nvSpPr>
        <p:spPr/>
        <p:txBody>
          <a:bodyPr/>
          <a:lstStyle/>
          <a:p>
            <a:r>
              <a:rPr lang="en-US" smtClean="0"/>
              <a:t>Future studies: </a:t>
            </a:r>
          </a:p>
          <a:p>
            <a:r>
              <a:rPr lang="en-US" smtClean="0"/>
              <a:t>Intervention Development</a:t>
            </a:r>
          </a:p>
          <a:p>
            <a:pPr lvl="1"/>
            <a:r>
              <a:rPr lang="en-US" smtClean="0"/>
              <a:t>How can a diabetes educational/wellness intervention be tailored to meet the individual needs of people with schizophrenia?</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p:cNvSpPr>
          <p:nvPr>
            <p:ph type="title"/>
          </p:nvPr>
        </p:nvSpPr>
        <p:spPr/>
        <p:txBody>
          <a:bodyPr/>
          <a:lstStyle/>
          <a:p>
            <a:r>
              <a:rPr lang="en-US" smtClean="0"/>
              <a:t>Implementation Research</a:t>
            </a:r>
          </a:p>
        </p:txBody>
      </p:sp>
      <p:sp>
        <p:nvSpPr>
          <p:cNvPr id="129027" name="Rectangle 3"/>
          <p:cNvSpPr>
            <a:spLocks noGrp="1"/>
          </p:cNvSpPr>
          <p:nvPr>
            <p:ph type="body" idx="1"/>
          </p:nvPr>
        </p:nvSpPr>
        <p:spPr/>
        <p:txBody>
          <a:bodyPr/>
          <a:lstStyle/>
          <a:p>
            <a:pPr>
              <a:lnSpc>
                <a:spcPct val="90000"/>
              </a:lnSpc>
            </a:pPr>
            <a:r>
              <a:rPr lang="en-US" smtClean="0"/>
              <a:t>Previous study: </a:t>
            </a:r>
          </a:p>
          <a:p>
            <a:pPr lvl="1">
              <a:lnSpc>
                <a:spcPct val="90000"/>
              </a:lnSpc>
            </a:pPr>
            <a:r>
              <a:rPr lang="en-US" smtClean="0"/>
              <a:t>Prescriber fidelity to implementation of a medication management evidence-based practice in a community mental health clinic</a:t>
            </a:r>
          </a:p>
          <a:p>
            <a:pPr>
              <a:lnSpc>
                <a:spcPct val="90000"/>
              </a:lnSpc>
            </a:pPr>
            <a:r>
              <a:rPr lang="en-US" smtClean="0"/>
              <a:t>Current study: </a:t>
            </a:r>
          </a:p>
          <a:p>
            <a:pPr lvl="1">
              <a:lnSpc>
                <a:spcPct val="90000"/>
              </a:lnSpc>
            </a:pPr>
            <a:r>
              <a:rPr lang="en-US" smtClean="0"/>
              <a:t>Interventionist fidelity to a motivational interviewing intervention for African Americans with Type 2 diabetes</a:t>
            </a:r>
          </a:p>
          <a:p>
            <a:pPr>
              <a:lnSpc>
                <a:spcPct val="90000"/>
              </a:lnSpc>
            </a:pPr>
            <a:endParaRPr lang="en-US"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p:nvPr>
        </p:nvSpPr>
        <p:spPr/>
        <p:txBody>
          <a:bodyPr/>
          <a:lstStyle/>
          <a:p>
            <a:r>
              <a:rPr lang="en-US" smtClean="0"/>
              <a:t>Collaboration</a:t>
            </a:r>
          </a:p>
        </p:txBody>
      </p:sp>
      <p:pic>
        <p:nvPicPr>
          <p:cNvPr id="101380" name="Picture 4" descr="untitled1"/>
          <p:cNvPicPr>
            <a:picLocks noChangeAspect="1" noChangeArrowheads="1"/>
          </p:cNvPicPr>
          <p:nvPr>
            <p:ph type="body" idx="1"/>
          </p:nvPr>
        </p:nvPicPr>
        <p:blipFill>
          <a:blip r:embed="rId3" cstate="print"/>
          <a:srcRect/>
          <a:stretch>
            <a:fillRect/>
          </a:stretch>
        </p:blipFill>
        <p:spPr>
          <a:xfrm>
            <a:off x="1447800" y="1662113"/>
            <a:ext cx="6400800" cy="45085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868362"/>
          </a:xfrm>
        </p:spPr>
        <p:txBody>
          <a:bodyPr/>
          <a:lstStyle/>
          <a:p>
            <a:r>
              <a:rPr lang="en-US" sz="3600" b="1" smtClean="0">
                <a:solidFill>
                  <a:srgbClr val="7E0000"/>
                </a:solidFill>
                <a:latin typeface="Times New Roman" pitchFamily="-108" charset="0"/>
              </a:rPr>
              <a:t>Future Study of Successful Aging</a:t>
            </a:r>
            <a:endParaRPr lang="en-US" sz="3600" smtClean="0">
              <a:solidFill>
                <a:srgbClr val="7E0000"/>
              </a:solidFill>
            </a:endParaRPr>
          </a:p>
        </p:txBody>
      </p:sp>
      <p:sp>
        <p:nvSpPr>
          <p:cNvPr id="6147" name="Content Placeholder 2"/>
          <p:cNvSpPr>
            <a:spLocks noGrp="1"/>
          </p:cNvSpPr>
          <p:nvPr>
            <p:ph idx="1"/>
          </p:nvPr>
        </p:nvSpPr>
        <p:spPr>
          <a:xfrm>
            <a:off x="457200" y="1219200"/>
            <a:ext cx="8458200" cy="5486400"/>
          </a:xfrm>
        </p:spPr>
        <p:txBody>
          <a:bodyPr/>
          <a:lstStyle/>
          <a:p>
            <a:r>
              <a:rPr lang="en-US" sz="2400" b="1" smtClean="0">
                <a:solidFill>
                  <a:srgbClr val="860000"/>
                </a:solidFill>
              </a:rPr>
              <a:t>Multi-site study to examine factors that influence the decision to move into an independent and assisted living retirement community </a:t>
            </a:r>
          </a:p>
          <a:p>
            <a:pPr lvl="1"/>
            <a:r>
              <a:rPr lang="en-US" sz="2000" b="1" smtClean="0">
                <a:solidFill>
                  <a:srgbClr val="860000"/>
                </a:solidFill>
              </a:rPr>
              <a:t>Sample:  Non-demented older adults aged 65+</a:t>
            </a:r>
          </a:p>
          <a:p>
            <a:pPr lvl="1"/>
            <a:r>
              <a:rPr lang="en-US" sz="2000" b="1" smtClean="0">
                <a:solidFill>
                  <a:srgbClr val="860000"/>
                </a:solidFill>
              </a:rPr>
              <a:t>Settings: (1) Adults living in own homes, (2) low-income and (3) upper-income independent and assisted living retirement communities</a:t>
            </a:r>
          </a:p>
          <a:p>
            <a:endParaRPr lang="en-US" sz="1000" b="1" smtClean="0">
              <a:solidFill>
                <a:srgbClr val="860000"/>
              </a:solidFill>
            </a:endParaRPr>
          </a:p>
          <a:p>
            <a:r>
              <a:rPr lang="en-US" sz="2400" b="1" smtClean="0">
                <a:solidFill>
                  <a:srgbClr val="860000"/>
                </a:solidFill>
              </a:rPr>
              <a:t>Variables of interest:</a:t>
            </a:r>
          </a:p>
          <a:p>
            <a:pPr lvl="1"/>
            <a:r>
              <a:rPr lang="en-US" sz="2000" b="1" smtClean="0">
                <a:solidFill>
                  <a:srgbClr val="860000"/>
                </a:solidFill>
              </a:rPr>
              <a:t>Perceived factors considered in the decision</a:t>
            </a:r>
          </a:p>
          <a:p>
            <a:pPr lvl="1"/>
            <a:r>
              <a:rPr lang="en-US" sz="2000" b="1" smtClean="0">
                <a:solidFill>
                  <a:srgbClr val="860000"/>
                </a:solidFill>
              </a:rPr>
              <a:t>Proactive coping, self-transcendence, and successful aging</a:t>
            </a:r>
          </a:p>
          <a:p>
            <a:pPr lvl="1"/>
            <a:r>
              <a:rPr lang="en-US" sz="2000" b="1" smtClean="0">
                <a:solidFill>
                  <a:srgbClr val="860000"/>
                </a:solidFill>
              </a:rPr>
              <a:t>Age, race, function, income, health</a:t>
            </a:r>
          </a:p>
          <a:p>
            <a:pPr lvl="1"/>
            <a:r>
              <a:rPr lang="en-US" sz="2000" b="1" smtClean="0">
                <a:solidFill>
                  <a:srgbClr val="860000"/>
                </a:solidFill>
              </a:rPr>
              <a:t>Social support, self-efficacy, resilience, optimism, empowerment</a:t>
            </a:r>
          </a:p>
          <a:p>
            <a:pPr lvl="1"/>
            <a:r>
              <a:rPr lang="en-US" sz="2000" b="1" smtClean="0">
                <a:solidFill>
                  <a:srgbClr val="860000"/>
                </a:solidFill>
              </a:rPr>
              <a:t>Environment: neighborhood safety/crime, walkability, community services, access to healthcare</a:t>
            </a:r>
          </a:p>
          <a:p>
            <a:pPr lvl="1"/>
            <a:r>
              <a:rPr lang="en-US" sz="2000" b="1" smtClean="0">
                <a:solidFill>
                  <a:srgbClr val="860000"/>
                </a:solidFill>
              </a:rPr>
              <a:t>Comparative morbidity, mortality and costs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64234" y="381001"/>
            <a:ext cx="8229600" cy="2209800"/>
          </a:xfrm>
          <a:noFill/>
          <a:ln/>
        </p:spPr>
        <p:txBody>
          <a:bodyPr lIns="45720" rIns="228600" anchor="b">
            <a:normAutofit/>
            <a:scene3d>
              <a:camera prst="orthographicFront"/>
              <a:lightRig rig="soft" dir="t">
                <a:rot lat="0" lon="0" rev="2400000"/>
              </a:lightRig>
            </a:scene3d>
            <a:sp3d>
              <a:bevelT w="19050" h="12700"/>
            </a:sp3d>
          </a:bodyPr>
          <a:lstStyle/>
          <a:p>
            <a:pPr algn="r" fontAlgn="auto">
              <a:spcAft>
                <a:spcPts val="0"/>
              </a:spcAft>
              <a:defRPr/>
            </a:pPr>
            <a:r>
              <a:rPr lang="en-US" sz="48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Communicating Well in End-of Life care</a:t>
            </a:r>
            <a:endParaRPr lang="en-US" sz="48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p:txBody>
      </p:sp>
      <p:sp>
        <p:nvSpPr>
          <p:cNvPr id="103427" name="Subtitle 2"/>
          <p:cNvSpPr>
            <a:spLocks noGrp="1"/>
          </p:cNvSpPr>
          <p:nvPr>
            <p:ph type="subTitle" idx="4294967295"/>
          </p:nvPr>
        </p:nvSpPr>
        <p:spPr>
          <a:xfrm>
            <a:off x="2133600" y="2773363"/>
            <a:ext cx="6553200" cy="1752600"/>
          </a:xfrm>
        </p:spPr>
        <p:txBody>
          <a:bodyPr lIns="45720" rIns="246888"/>
          <a:lstStyle/>
          <a:p>
            <a:pPr marL="0" indent="0" algn="r">
              <a:buFont typeface="Arial" charset="0"/>
              <a:buNone/>
            </a:pPr>
            <a:r>
              <a:rPr lang="en-US" smtClean="0"/>
              <a:t>Virginia (Burton) Seno, PhD RN</a:t>
            </a:r>
          </a:p>
          <a:p>
            <a:pPr marL="0" indent="0" algn="r">
              <a:buFont typeface="Arial" charset="0"/>
              <a:buNone/>
            </a:pPr>
            <a:r>
              <a:rPr lang="en-US" smtClean="0"/>
              <a:t>University of Louisville</a:t>
            </a:r>
          </a:p>
          <a:p>
            <a:pPr marL="0" indent="0" algn="r">
              <a:buFont typeface="Arial" charset="0"/>
              <a:buNone/>
            </a:pPr>
            <a:r>
              <a:rPr lang="en-US" smtClean="0"/>
              <a:t>School of Nursing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53536"/>
            <a:ext cx="8229600" cy="1143000"/>
          </a:xfrm>
          <a:noFill/>
          <a:ln/>
        </p:spPr>
        <p:txBody>
          <a:bodyPr anchor="b">
            <a:normAutofit/>
            <a:scene3d>
              <a:camera prst="orthographicFront"/>
              <a:lightRig rig="soft" dir="t">
                <a:rot lat="0" lon="0" rev="2400000"/>
              </a:lightRig>
            </a:scene3d>
            <a:sp3d>
              <a:bevelT w="19050" h="12700"/>
            </a:sp3d>
          </a:bodyPr>
          <a:lstStyle/>
          <a:p>
            <a:pPr marL="54864" algn="r" fontAlgn="auto">
              <a:spcAft>
                <a:spcPts val="0"/>
              </a:spcAft>
              <a:defRPr/>
            </a:pPr>
            <a:r>
              <a:rPr lang="en-US" sz="46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What we Already Know</a:t>
            </a:r>
            <a:endParaRPr lang="en-US" sz="46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p:txBody>
      </p:sp>
      <p:sp>
        <p:nvSpPr>
          <p:cNvPr id="3" name="Content Placeholder 2"/>
          <p:cNvSpPr>
            <a:spLocks noGrp="1"/>
          </p:cNvSpPr>
          <p:nvPr>
            <p:ph idx="4294967295"/>
          </p:nvPr>
        </p:nvSpPr>
        <p:spPr/>
        <p:txBody>
          <a:bodyPr>
            <a:normAutofit/>
          </a:bodyPr>
          <a:lstStyle/>
          <a:p>
            <a:pPr marL="292100" indent="-292100" algn="ctr">
              <a:lnSpc>
                <a:spcPct val="80000"/>
              </a:lnSpc>
              <a:buFont typeface="Arial" charset="0"/>
              <a:buNone/>
            </a:pPr>
            <a:r>
              <a:rPr lang="en-US" sz="2900" b="1" smtClean="0"/>
              <a:t>Ineffective End- of- Life Communication Pattern</a:t>
            </a:r>
          </a:p>
          <a:p>
            <a:pPr marL="292100" indent="-292100" algn="ctr">
              <a:lnSpc>
                <a:spcPct val="80000"/>
              </a:lnSpc>
              <a:buFont typeface="Arial" charset="0"/>
              <a:buNone/>
            </a:pPr>
            <a:endParaRPr lang="en-US" sz="2900" b="1" smtClean="0"/>
          </a:p>
          <a:p>
            <a:pPr marL="292100" indent="-292100">
              <a:lnSpc>
                <a:spcPct val="80000"/>
              </a:lnSpc>
            </a:pPr>
            <a:r>
              <a:rPr lang="en-US" sz="2500" i="1" smtClean="0"/>
              <a:t>Evasive Flight From Death Pattern </a:t>
            </a:r>
            <a:r>
              <a:rPr lang="en-US" sz="1600" i="1" smtClean="0"/>
              <a:t>(Martin Heidegger)</a:t>
            </a:r>
          </a:p>
          <a:p>
            <a:pPr marL="639763" lvl="1" indent="-228600">
              <a:lnSpc>
                <a:spcPct val="80000"/>
              </a:lnSpc>
            </a:pPr>
            <a:r>
              <a:rPr lang="en-US" sz="2200" smtClean="0"/>
              <a:t>Concealing Reality</a:t>
            </a:r>
          </a:p>
          <a:p>
            <a:pPr marL="639763" lvl="1" indent="-228600">
              <a:lnSpc>
                <a:spcPct val="80000"/>
              </a:lnSpc>
            </a:pPr>
            <a:r>
              <a:rPr lang="en-US" sz="2200" smtClean="0"/>
              <a:t>Hedging</a:t>
            </a:r>
          </a:p>
          <a:p>
            <a:pPr marL="639763" lvl="1" indent="-228600">
              <a:lnSpc>
                <a:spcPct val="80000"/>
              </a:lnSpc>
            </a:pPr>
            <a:r>
              <a:rPr lang="en-US" sz="2200" smtClean="0"/>
              <a:t>Drawing to the ordinary</a:t>
            </a:r>
          </a:p>
          <a:p>
            <a:pPr marL="639763" lvl="1" indent="-228600">
              <a:lnSpc>
                <a:spcPct val="80000"/>
              </a:lnSpc>
            </a:pPr>
            <a:r>
              <a:rPr lang="en-US" sz="2200" smtClean="0"/>
              <a:t>Soothing Clichés</a:t>
            </a:r>
          </a:p>
          <a:p>
            <a:pPr marL="639763" lvl="1" indent="-228600">
              <a:lnSpc>
                <a:spcPct val="80000"/>
              </a:lnSpc>
            </a:pPr>
            <a:r>
              <a:rPr lang="en-US" sz="2200" smtClean="0"/>
              <a:t>Separating</a:t>
            </a:r>
          </a:p>
          <a:p>
            <a:pPr marL="639763" lvl="1" indent="-228600">
              <a:lnSpc>
                <a:spcPct val="80000"/>
              </a:lnSpc>
            </a:pPr>
            <a:endParaRPr lang="en-US" sz="2200" smtClean="0"/>
          </a:p>
          <a:p>
            <a:pPr marL="292100" indent="-292100">
              <a:lnSpc>
                <a:spcPct val="80000"/>
              </a:lnSpc>
            </a:pPr>
            <a:r>
              <a:rPr lang="en-US" sz="2500" smtClean="0"/>
              <a:t>These communication patterns create notable unmet needs for dying patients and their families (unrelieved pain, symptoms and unaddressed psycho-social spiritual needs)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53536"/>
            <a:ext cx="8229600" cy="1143000"/>
          </a:xfrm>
          <a:noFill/>
          <a:ln/>
        </p:spPr>
        <p:txBody>
          <a:bodyPr anchor="b">
            <a:normAutofit/>
            <a:scene3d>
              <a:camera prst="orthographicFront"/>
              <a:lightRig rig="soft" dir="t">
                <a:rot lat="0" lon="0" rev="2400000"/>
              </a:lightRig>
            </a:scene3d>
            <a:sp3d>
              <a:bevelT w="19050" h="12700"/>
            </a:sp3d>
          </a:bodyPr>
          <a:lstStyle/>
          <a:p>
            <a:pPr marL="54864" algn="r" fontAlgn="auto">
              <a:spcAft>
                <a:spcPts val="0"/>
              </a:spcAft>
              <a:defRPr/>
            </a:pPr>
            <a:r>
              <a:rPr lang="en-US" sz="46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What we Already Know</a:t>
            </a:r>
            <a:endParaRPr lang="en-US" sz="46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p:txBody>
      </p:sp>
      <p:sp>
        <p:nvSpPr>
          <p:cNvPr id="106499" name="Content Placeholder 3"/>
          <p:cNvSpPr>
            <a:spLocks noGrp="1"/>
          </p:cNvSpPr>
          <p:nvPr>
            <p:ph idx="4294967295"/>
          </p:nvPr>
        </p:nvSpPr>
        <p:spPr>
          <a:xfrm>
            <a:off x="457200" y="1524000"/>
            <a:ext cx="8229600" cy="4954588"/>
          </a:xfrm>
        </p:spPr>
        <p:txBody>
          <a:bodyPr>
            <a:spAutoFit/>
          </a:bodyPr>
          <a:lstStyle/>
          <a:p>
            <a:pPr marL="292100" indent="-292100" algn="ctr">
              <a:buFont typeface="Arial" charset="0"/>
              <a:buNone/>
            </a:pPr>
            <a:r>
              <a:rPr lang="en-US" b="1" smtClean="0"/>
              <a:t>Effective End- of- Life Communication Pattern</a:t>
            </a:r>
            <a:endParaRPr lang="en-US" sz="2800" b="1" smtClean="0"/>
          </a:p>
          <a:p>
            <a:pPr marL="292100" indent="-292100"/>
            <a:r>
              <a:rPr lang="en-US" sz="2800" i="1" smtClean="0"/>
              <a:t>Authentic Being-Toward Death Pattern </a:t>
            </a:r>
            <a:r>
              <a:rPr lang="en-US" sz="2000" i="1" smtClean="0"/>
              <a:t>(Heidegger)</a:t>
            </a:r>
          </a:p>
          <a:p>
            <a:pPr marL="639763" lvl="1" indent="-228600"/>
            <a:r>
              <a:rPr lang="en-US" sz="2200" smtClean="0"/>
              <a:t>Experience has brought Insight, acceptance (Death </a:t>
            </a:r>
            <a:r>
              <a:rPr lang="en-US" sz="2200" i="1" smtClean="0"/>
              <a:t>is</a:t>
            </a:r>
            <a:r>
              <a:rPr lang="en-US" sz="2200" smtClean="0"/>
              <a:t>) </a:t>
            </a:r>
            <a:r>
              <a:rPr lang="en-US" sz="2200" smtClean="0">
                <a:sym typeface="Wingdings" pitchFamily="2" charset="2"/>
              </a:rPr>
              <a:t></a:t>
            </a:r>
            <a:endParaRPr lang="en-US" sz="2200" smtClean="0"/>
          </a:p>
          <a:p>
            <a:pPr marL="639763" lvl="1" indent="-228600"/>
            <a:r>
              <a:rPr lang="en-US" sz="2200" smtClean="0"/>
              <a:t>Freedom from anxiety </a:t>
            </a:r>
            <a:r>
              <a:rPr lang="en-US" sz="2200" smtClean="0">
                <a:sym typeface="Wingdings" pitchFamily="2" charset="2"/>
              </a:rPr>
              <a:t></a:t>
            </a:r>
            <a:endParaRPr lang="en-US" sz="2200" smtClean="0"/>
          </a:p>
          <a:p>
            <a:pPr marL="639763" lvl="1" indent="-228600"/>
            <a:r>
              <a:rPr lang="en-US" sz="2200" smtClean="0"/>
              <a:t>Calm Quiet Mind </a:t>
            </a:r>
            <a:r>
              <a:rPr lang="en-US" sz="2200" smtClean="0">
                <a:sym typeface="Wingdings" pitchFamily="2" charset="2"/>
              </a:rPr>
              <a:t></a:t>
            </a:r>
            <a:endParaRPr lang="en-US" sz="2200" smtClean="0"/>
          </a:p>
          <a:p>
            <a:pPr marL="639763" lvl="1" indent="-228600"/>
            <a:r>
              <a:rPr lang="en-US" sz="2200" smtClean="0"/>
              <a:t>Able to call forth patient/family needs </a:t>
            </a:r>
            <a:r>
              <a:rPr lang="en-US" sz="2200" smtClean="0">
                <a:sym typeface="Wingdings" pitchFamily="2" charset="2"/>
              </a:rPr>
              <a:t></a:t>
            </a:r>
            <a:endParaRPr lang="en-US" sz="2200" smtClean="0"/>
          </a:p>
          <a:p>
            <a:pPr marL="639763" lvl="1" indent="-228600"/>
            <a:r>
              <a:rPr lang="en-US" sz="2200" smtClean="0"/>
              <a:t>Situate and regulate the environment</a:t>
            </a:r>
          </a:p>
          <a:p>
            <a:pPr marL="639763" lvl="1" indent="-228600"/>
            <a:endParaRPr lang="en-US" sz="2200" smtClean="0"/>
          </a:p>
          <a:p>
            <a:pPr marL="292100" indent="-292100"/>
            <a:r>
              <a:rPr lang="en-US" sz="2800" smtClean="0"/>
              <a:t>These communication patterns facilitate a good death, better end-of-life experiences for patients and families.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409</TotalTime>
  <Words>3580</Words>
  <Application>Microsoft Office PowerPoint</Application>
  <PresentationFormat>On-screen Show (4:3)</PresentationFormat>
  <Paragraphs>363</Paragraphs>
  <Slides>56</Slides>
  <Notes>56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7" baseType="lpstr">
      <vt:lpstr>Arial</vt:lpstr>
      <vt:lpstr>Calibri</vt:lpstr>
      <vt:lpstr>Times New Roman</vt:lpstr>
      <vt:lpstr>Wingdings</vt:lpstr>
      <vt:lpstr>Algerian</vt:lpstr>
      <vt:lpstr>Lucida Handwriting</vt:lpstr>
      <vt:lpstr>ヒラギノ角ゴ Pro W3</vt:lpstr>
      <vt:lpstr>Helvetica 75 Bold</vt:lpstr>
      <vt:lpstr>Tahoma</vt:lpstr>
      <vt:lpstr>Office Theme</vt:lpstr>
      <vt:lpstr>Microsoft Graph Chart</vt:lpstr>
      <vt:lpstr>Robert Topp, RN, PhD</vt:lpstr>
      <vt:lpstr>    Research Area of Interest: A New View of Successful Aging                       </vt:lpstr>
      <vt:lpstr>Background on Successful Aging</vt:lpstr>
      <vt:lpstr>A New View of Successful Aging</vt:lpstr>
      <vt:lpstr>  Recent Studies of Successful Aging  </vt:lpstr>
      <vt:lpstr>Future Study of Successful Aging</vt:lpstr>
      <vt:lpstr>Communicating Well in End-of Life care</vt:lpstr>
      <vt:lpstr>What we Already Know</vt:lpstr>
      <vt:lpstr>What we Already Know</vt:lpstr>
      <vt:lpstr>Picture the Difference</vt:lpstr>
      <vt:lpstr>Picture the Difference</vt:lpstr>
      <vt:lpstr>Picture the Difference</vt:lpstr>
      <vt:lpstr>How we Know </vt:lpstr>
      <vt:lpstr>How we Know</vt:lpstr>
      <vt:lpstr>Now What?</vt:lpstr>
      <vt:lpstr>S. Lee Ridner</vt:lpstr>
      <vt:lpstr>Current Research</vt:lpstr>
      <vt:lpstr>Current Research</vt:lpstr>
      <vt:lpstr>Current Research</vt:lpstr>
      <vt:lpstr>Research Interest</vt:lpstr>
      <vt:lpstr>Research Interest</vt:lpstr>
      <vt:lpstr>Research Interest</vt:lpstr>
      <vt:lpstr>Research Interest</vt:lpstr>
      <vt:lpstr>Slide 24</vt:lpstr>
      <vt:lpstr>Research Interests</vt:lpstr>
      <vt:lpstr>Sibling Experiences</vt:lpstr>
      <vt:lpstr>Sibling Experiences</vt:lpstr>
      <vt:lpstr>Research Interests</vt:lpstr>
      <vt:lpstr>Nurses’ Knowledge</vt:lpstr>
      <vt:lpstr>Nurses’ Knowledge</vt:lpstr>
      <vt:lpstr>Home Fire Safety Education Evaluation Pilot</vt:lpstr>
      <vt:lpstr>Home Fire Safety Education Evaluation Pilot</vt:lpstr>
      <vt:lpstr>Diane Orr Chlebowy, PhD, RN</vt:lpstr>
      <vt:lpstr>Research Interests</vt:lpstr>
      <vt:lpstr>Research Funding</vt:lpstr>
      <vt:lpstr>Research Funding</vt:lpstr>
      <vt:lpstr>Research Funding</vt:lpstr>
      <vt:lpstr>Research Funding</vt:lpstr>
      <vt:lpstr>Recently Submitted Proposals</vt:lpstr>
      <vt:lpstr>Research Interest</vt:lpstr>
      <vt:lpstr>Patient Safety in Long term care</vt:lpstr>
      <vt:lpstr>Research Interest </vt:lpstr>
      <vt:lpstr>Predictors of Adverse Events in Nursing Homes</vt:lpstr>
      <vt:lpstr>Predictors of Pneumonia and Influenza Vaccination Programs in Nursing Homes  (Fall, 1999)</vt:lpstr>
      <vt:lpstr>Pediatric Home Health Care (Spring, 2002)</vt:lpstr>
      <vt:lpstr>Research Program</vt:lpstr>
      <vt:lpstr>Research Program</vt:lpstr>
      <vt:lpstr>Schizophrenia and Diabetes</vt:lpstr>
      <vt:lpstr>Schizophrenia and Diabetes</vt:lpstr>
      <vt:lpstr>Schizophrenia and Diabetes</vt:lpstr>
      <vt:lpstr>Schizophrenia and Diabetes</vt:lpstr>
      <vt:lpstr>Family Caregiving Study</vt:lpstr>
      <vt:lpstr>Schizophrenia and Diabetes</vt:lpstr>
      <vt:lpstr>Schizophrenia and Diabetes</vt:lpstr>
      <vt:lpstr>Implementation Research</vt:lpstr>
      <vt:lpstr>Collaboration</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Research!Louisville   Exploring the Relationship of  Transcendence and Adaptation with a New View of Successful Aging  </dc:title>
  <dc:creator>Valerie</dc:creator>
  <cp:lastModifiedBy>John Myers</cp:lastModifiedBy>
  <cp:revision>69</cp:revision>
  <dcterms:created xsi:type="dcterms:W3CDTF">2009-10-05T23:57:50Z</dcterms:created>
  <dcterms:modified xsi:type="dcterms:W3CDTF">2009-11-13T16:05:30Z</dcterms:modified>
</cp:coreProperties>
</file>