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57" r:id="rId3"/>
    <p:sldId id="258" r:id="rId4"/>
    <p:sldId id="260" r:id="rId5"/>
    <p:sldId id="265" r:id="rId6"/>
    <p:sldId id="263" r:id="rId7"/>
    <p:sldId id="266" r:id="rId8"/>
    <p:sldId id="261" r:id="rId9"/>
    <p:sldId id="259" r:id="rId10"/>
    <p:sldId id="262" r:id="rId11"/>
    <p:sldId id="267" r:id="rId12"/>
    <p:sldId id="268" r:id="rId13"/>
    <p:sldId id="269" r:id="rId14"/>
    <p:sldId id="270" r:id="rId15"/>
    <p:sldId id="271" r:id="rId16"/>
    <p:sldId id="273" r:id="rId17"/>
    <p:sldId id="276" r:id="rId18"/>
    <p:sldId id="277" r:id="rId19"/>
    <p:sldId id="278" r:id="rId20"/>
    <p:sldId id="279" r:id="rId21"/>
    <p:sldId id="275" r:id="rId22"/>
    <p:sldId id="272" r:id="rId23"/>
  </p:sldIdLst>
  <p:sldSz cx="9144000" cy="6858000" type="screen4x3"/>
  <p:notesSz cx="6858000" cy="9083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712"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E517D7-3F74-4972-A974-62DC67FBE9D3}"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33FE59BE-7DDC-43D4-B745-980D9C053328}">
      <dgm:prSet phldrT="[Text]"/>
      <dgm:spPr/>
      <dgm:t>
        <a:bodyPr/>
        <a:lstStyle/>
        <a:p>
          <a:r>
            <a:rPr lang="en-US" dirty="0" smtClean="0"/>
            <a:t>Bread for the World Institute </a:t>
          </a:r>
        </a:p>
        <a:p>
          <a:r>
            <a:rPr lang="en-US" dirty="0" smtClean="0"/>
            <a:t>1,000 Days </a:t>
          </a:r>
          <a:endParaRPr lang="en-US" dirty="0"/>
        </a:p>
      </dgm:t>
    </dgm:pt>
    <dgm:pt modelId="{ABFEF40F-A583-4312-A9A8-A8CC15CCE628}" type="parTrans" cxnId="{00B0CD50-773F-4A52-82A2-2A2DBA53CBB3}">
      <dgm:prSet/>
      <dgm:spPr/>
      <dgm:t>
        <a:bodyPr/>
        <a:lstStyle/>
        <a:p>
          <a:endParaRPr lang="en-US"/>
        </a:p>
      </dgm:t>
    </dgm:pt>
    <dgm:pt modelId="{137DE6AC-9EEF-4649-88D5-A9DA3F489D31}" type="sibTrans" cxnId="{00B0CD50-773F-4A52-82A2-2A2DBA53CBB3}">
      <dgm:prSet/>
      <dgm:spPr/>
      <dgm:t>
        <a:bodyPr/>
        <a:lstStyle/>
        <a:p>
          <a:endParaRPr lang="en-US"/>
        </a:p>
      </dgm:t>
    </dgm:pt>
    <dgm:pt modelId="{206B5E37-1237-4B74-B69C-A93BCDE028D2}">
      <dgm:prSet phldrT="[Text]"/>
      <dgm:spPr/>
      <dgm:t>
        <a:bodyPr/>
        <a:lstStyle/>
        <a:p>
          <a:r>
            <a:rPr lang="en-US" dirty="0" smtClean="0"/>
            <a:t>  </a:t>
          </a:r>
          <a:endParaRPr lang="en-US" dirty="0"/>
        </a:p>
      </dgm:t>
    </dgm:pt>
    <dgm:pt modelId="{B35E91AF-77D0-4F52-B0FD-9A6139FDD380}" type="parTrans" cxnId="{BC912459-45EA-4BA3-8EF5-7ECB06CA28F8}">
      <dgm:prSet/>
      <dgm:spPr/>
      <dgm:t>
        <a:bodyPr/>
        <a:lstStyle/>
        <a:p>
          <a:endParaRPr lang="en-US"/>
        </a:p>
      </dgm:t>
    </dgm:pt>
    <dgm:pt modelId="{0462C28D-9D0D-4516-AEA3-99515073700E}" type="sibTrans" cxnId="{BC912459-45EA-4BA3-8EF5-7ECB06CA28F8}">
      <dgm:prSet/>
      <dgm:spPr/>
      <dgm:t>
        <a:bodyPr/>
        <a:lstStyle/>
        <a:p>
          <a:endParaRPr lang="en-US"/>
        </a:p>
      </dgm:t>
    </dgm:pt>
    <dgm:pt modelId="{5FC78C24-63B2-4547-8214-036083B704F8}">
      <dgm:prSet phldrT="[Text]"/>
      <dgm:spPr/>
      <dgm:t>
        <a:bodyPr/>
        <a:lstStyle/>
        <a:p>
          <a:r>
            <a:rPr lang="en-US" dirty="0" smtClean="0"/>
            <a:t>  </a:t>
          </a:r>
          <a:endParaRPr lang="en-US" dirty="0"/>
        </a:p>
      </dgm:t>
    </dgm:pt>
    <dgm:pt modelId="{A3CAC64B-7AAB-4DC4-B32C-0934D6471F16}" type="parTrans" cxnId="{D8FB96A3-823B-4E6D-A58B-1B896609FCEB}">
      <dgm:prSet/>
      <dgm:spPr/>
      <dgm:t>
        <a:bodyPr/>
        <a:lstStyle/>
        <a:p>
          <a:endParaRPr lang="en-US"/>
        </a:p>
      </dgm:t>
    </dgm:pt>
    <dgm:pt modelId="{785CACC0-121A-4FE4-BFEA-334E4BE0B21D}" type="sibTrans" cxnId="{D8FB96A3-823B-4E6D-A58B-1B896609FCEB}">
      <dgm:prSet/>
      <dgm:spPr/>
      <dgm:t>
        <a:bodyPr/>
        <a:lstStyle/>
        <a:p>
          <a:endParaRPr lang="en-US"/>
        </a:p>
      </dgm:t>
    </dgm:pt>
    <dgm:pt modelId="{EBBBD1E5-616E-4899-85C1-CB3300CC899A}">
      <dgm:prSet phldrT="[Text]"/>
      <dgm:spPr/>
      <dgm:t>
        <a:bodyPr/>
        <a:lstStyle/>
        <a:p>
          <a:r>
            <a:rPr lang="en-US" dirty="0" smtClean="0"/>
            <a:t>  </a:t>
          </a:r>
          <a:endParaRPr lang="en-US" dirty="0"/>
        </a:p>
      </dgm:t>
    </dgm:pt>
    <dgm:pt modelId="{2179C925-71F9-4542-95BE-BAC0E96297CD}" type="parTrans" cxnId="{EC54AB83-276B-4936-AFC5-A5728E65EB6B}">
      <dgm:prSet/>
      <dgm:spPr/>
      <dgm:t>
        <a:bodyPr/>
        <a:lstStyle/>
        <a:p>
          <a:endParaRPr lang="en-US"/>
        </a:p>
      </dgm:t>
    </dgm:pt>
    <dgm:pt modelId="{13E53634-B131-4DAA-A969-BBFA79213B61}" type="sibTrans" cxnId="{EC54AB83-276B-4936-AFC5-A5728E65EB6B}">
      <dgm:prSet/>
      <dgm:spPr/>
      <dgm:t>
        <a:bodyPr/>
        <a:lstStyle/>
        <a:p>
          <a:endParaRPr lang="en-US"/>
        </a:p>
      </dgm:t>
    </dgm:pt>
    <dgm:pt modelId="{BC83C86D-4D29-48DC-8F75-82FC898F085C}" type="pres">
      <dgm:prSet presAssocID="{98E517D7-3F74-4972-A974-62DC67FBE9D3}" presName="Name0" presStyleCnt="0">
        <dgm:presLayoutVars>
          <dgm:chMax val="1"/>
          <dgm:chPref val="1"/>
          <dgm:dir/>
          <dgm:animOne val="branch"/>
          <dgm:animLvl val="lvl"/>
        </dgm:presLayoutVars>
      </dgm:prSet>
      <dgm:spPr/>
      <dgm:t>
        <a:bodyPr/>
        <a:lstStyle/>
        <a:p>
          <a:endParaRPr lang="en-US"/>
        </a:p>
      </dgm:t>
    </dgm:pt>
    <dgm:pt modelId="{51D3BCB2-9B12-4F0E-B870-5ADAD3163C5B}" type="pres">
      <dgm:prSet presAssocID="{33FE59BE-7DDC-43D4-B745-980D9C053328}" presName="singleCycle" presStyleCnt="0"/>
      <dgm:spPr/>
    </dgm:pt>
    <dgm:pt modelId="{377ED557-79AF-43D1-A6C6-F31BB4D14932}" type="pres">
      <dgm:prSet presAssocID="{33FE59BE-7DDC-43D4-B745-980D9C053328}" presName="singleCenter" presStyleLbl="node1" presStyleIdx="0" presStyleCnt="4" custScaleX="316154" custScaleY="94594" custLinFactNeighborX="-1414" custLinFactNeighborY="-42316">
        <dgm:presLayoutVars>
          <dgm:chMax val="7"/>
          <dgm:chPref val="7"/>
        </dgm:presLayoutVars>
      </dgm:prSet>
      <dgm:spPr/>
      <dgm:t>
        <a:bodyPr/>
        <a:lstStyle/>
        <a:p>
          <a:endParaRPr lang="en-US"/>
        </a:p>
      </dgm:t>
    </dgm:pt>
    <dgm:pt modelId="{D582045F-7221-4445-A716-1BD4C1B43A15}" type="pres">
      <dgm:prSet presAssocID="{B35E91AF-77D0-4F52-B0FD-9A6139FDD380}" presName="Name56" presStyleLbl="parChTrans1D2" presStyleIdx="0" presStyleCnt="3"/>
      <dgm:spPr/>
      <dgm:t>
        <a:bodyPr/>
        <a:lstStyle/>
        <a:p>
          <a:endParaRPr lang="en-US"/>
        </a:p>
      </dgm:t>
    </dgm:pt>
    <dgm:pt modelId="{6830533E-731F-4E88-B993-7CAA105118B5}" type="pres">
      <dgm:prSet presAssocID="{206B5E37-1237-4B74-B69C-A93BCDE028D2}" presName="text0" presStyleLbl="node1" presStyleIdx="1" presStyleCnt="4" custScaleX="158513" custScaleY="139554" custRadScaleRad="48232" custRadScaleInc="-243233">
        <dgm:presLayoutVars>
          <dgm:bulletEnabled val="1"/>
        </dgm:presLayoutVars>
      </dgm:prSet>
      <dgm:spPr/>
      <dgm:t>
        <a:bodyPr/>
        <a:lstStyle/>
        <a:p>
          <a:endParaRPr lang="en-US"/>
        </a:p>
      </dgm:t>
    </dgm:pt>
    <dgm:pt modelId="{B04688D7-5076-4255-A99C-435BE6910290}" type="pres">
      <dgm:prSet presAssocID="{A3CAC64B-7AAB-4DC4-B32C-0934D6471F16}" presName="Name56" presStyleLbl="parChTrans1D2" presStyleIdx="1" presStyleCnt="3"/>
      <dgm:spPr/>
      <dgm:t>
        <a:bodyPr/>
        <a:lstStyle/>
        <a:p>
          <a:endParaRPr lang="en-US"/>
        </a:p>
      </dgm:t>
    </dgm:pt>
    <dgm:pt modelId="{B38A4E04-CA11-4D95-8757-DA67AF1D7B18}" type="pres">
      <dgm:prSet presAssocID="{5FC78C24-63B2-4547-8214-036083B704F8}" presName="text0" presStyleLbl="node1" presStyleIdx="2" presStyleCnt="4" custScaleX="391701" custScaleY="317695" custRadScaleRad="97755" custRadScaleInc="-18756">
        <dgm:presLayoutVars>
          <dgm:bulletEnabled val="1"/>
        </dgm:presLayoutVars>
      </dgm:prSet>
      <dgm:spPr/>
      <dgm:t>
        <a:bodyPr/>
        <a:lstStyle/>
        <a:p>
          <a:endParaRPr lang="en-US"/>
        </a:p>
      </dgm:t>
    </dgm:pt>
    <dgm:pt modelId="{0D993D7A-5272-4130-A213-40D2D5F048F2}" type="pres">
      <dgm:prSet presAssocID="{2179C925-71F9-4542-95BE-BAC0E96297CD}" presName="Name56" presStyleLbl="parChTrans1D2" presStyleIdx="2" presStyleCnt="3"/>
      <dgm:spPr/>
      <dgm:t>
        <a:bodyPr/>
        <a:lstStyle/>
        <a:p>
          <a:endParaRPr lang="en-US"/>
        </a:p>
      </dgm:t>
    </dgm:pt>
    <dgm:pt modelId="{B4DFCAAE-7886-432F-A16A-72E6C2BCDEFC}" type="pres">
      <dgm:prSet presAssocID="{EBBBD1E5-616E-4899-85C1-CB3300CC899A}" presName="text0" presStyleLbl="node1" presStyleIdx="3" presStyleCnt="4" custScaleX="162280" custScaleY="116824" custRadScaleRad="125810" custRadScaleInc="38195">
        <dgm:presLayoutVars>
          <dgm:bulletEnabled val="1"/>
        </dgm:presLayoutVars>
      </dgm:prSet>
      <dgm:spPr/>
      <dgm:t>
        <a:bodyPr/>
        <a:lstStyle/>
        <a:p>
          <a:endParaRPr lang="en-US"/>
        </a:p>
      </dgm:t>
    </dgm:pt>
  </dgm:ptLst>
  <dgm:cxnLst>
    <dgm:cxn modelId="{EC54AB83-276B-4936-AFC5-A5728E65EB6B}" srcId="{33FE59BE-7DDC-43D4-B745-980D9C053328}" destId="{EBBBD1E5-616E-4899-85C1-CB3300CC899A}" srcOrd="2" destOrd="0" parTransId="{2179C925-71F9-4542-95BE-BAC0E96297CD}" sibTransId="{13E53634-B131-4DAA-A969-BBFA79213B61}"/>
    <dgm:cxn modelId="{A96C8B80-A19E-4FEC-9031-6F67A535899C}" type="presOf" srcId="{98E517D7-3F74-4972-A974-62DC67FBE9D3}" destId="{BC83C86D-4D29-48DC-8F75-82FC898F085C}" srcOrd="0" destOrd="0" presId="urn:microsoft.com/office/officeart/2008/layout/RadialCluster"/>
    <dgm:cxn modelId="{C6350A40-BF41-4F58-8D48-73F29DB9D582}" type="presOf" srcId="{206B5E37-1237-4B74-B69C-A93BCDE028D2}" destId="{6830533E-731F-4E88-B993-7CAA105118B5}" srcOrd="0" destOrd="0" presId="urn:microsoft.com/office/officeart/2008/layout/RadialCluster"/>
    <dgm:cxn modelId="{B32082CB-E5F5-40F4-81D4-F1D40296777C}" type="presOf" srcId="{EBBBD1E5-616E-4899-85C1-CB3300CC899A}" destId="{B4DFCAAE-7886-432F-A16A-72E6C2BCDEFC}" srcOrd="0" destOrd="0" presId="urn:microsoft.com/office/officeart/2008/layout/RadialCluster"/>
    <dgm:cxn modelId="{D8F0F61E-0581-4EF4-ACD2-D4AB3236CEDC}" type="presOf" srcId="{5FC78C24-63B2-4547-8214-036083B704F8}" destId="{B38A4E04-CA11-4D95-8757-DA67AF1D7B18}" srcOrd="0" destOrd="0" presId="urn:microsoft.com/office/officeart/2008/layout/RadialCluster"/>
    <dgm:cxn modelId="{CF0EC650-26F4-4CF7-8D02-F8F327E6BBE0}" type="presOf" srcId="{33FE59BE-7DDC-43D4-B745-980D9C053328}" destId="{377ED557-79AF-43D1-A6C6-F31BB4D14932}" srcOrd="0" destOrd="0" presId="urn:microsoft.com/office/officeart/2008/layout/RadialCluster"/>
    <dgm:cxn modelId="{BD809343-4D2F-4C61-A2AE-6A50A707AA4F}" type="presOf" srcId="{A3CAC64B-7AAB-4DC4-B32C-0934D6471F16}" destId="{B04688D7-5076-4255-A99C-435BE6910290}" srcOrd="0" destOrd="0" presId="urn:microsoft.com/office/officeart/2008/layout/RadialCluster"/>
    <dgm:cxn modelId="{B3395239-CA8B-47D5-9FD9-8771F10093D2}" type="presOf" srcId="{2179C925-71F9-4542-95BE-BAC0E96297CD}" destId="{0D993D7A-5272-4130-A213-40D2D5F048F2}" srcOrd="0" destOrd="0" presId="urn:microsoft.com/office/officeart/2008/layout/RadialCluster"/>
    <dgm:cxn modelId="{00B0CD50-773F-4A52-82A2-2A2DBA53CBB3}" srcId="{98E517D7-3F74-4972-A974-62DC67FBE9D3}" destId="{33FE59BE-7DDC-43D4-B745-980D9C053328}" srcOrd="0" destOrd="0" parTransId="{ABFEF40F-A583-4312-A9A8-A8CC15CCE628}" sibTransId="{137DE6AC-9EEF-4649-88D5-A9DA3F489D31}"/>
    <dgm:cxn modelId="{9AA5555D-CA83-4571-B604-F4960755E683}" type="presOf" srcId="{B35E91AF-77D0-4F52-B0FD-9A6139FDD380}" destId="{D582045F-7221-4445-A716-1BD4C1B43A15}" srcOrd="0" destOrd="0" presId="urn:microsoft.com/office/officeart/2008/layout/RadialCluster"/>
    <dgm:cxn modelId="{BC912459-45EA-4BA3-8EF5-7ECB06CA28F8}" srcId="{33FE59BE-7DDC-43D4-B745-980D9C053328}" destId="{206B5E37-1237-4B74-B69C-A93BCDE028D2}" srcOrd="0" destOrd="0" parTransId="{B35E91AF-77D0-4F52-B0FD-9A6139FDD380}" sibTransId="{0462C28D-9D0D-4516-AEA3-99515073700E}"/>
    <dgm:cxn modelId="{D8FB96A3-823B-4E6D-A58B-1B896609FCEB}" srcId="{33FE59BE-7DDC-43D4-B745-980D9C053328}" destId="{5FC78C24-63B2-4547-8214-036083B704F8}" srcOrd="1" destOrd="0" parTransId="{A3CAC64B-7AAB-4DC4-B32C-0934D6471F16}" sibTransId="{785CACC0-121A-4FE4-BFEA-334E4BE0B21D}"/>
    <dgm:cxn modelId="{92566791-3553-429F-9402-C602B3C215FD}" type="presParOf" srcId="{BC83C86D-4D29-48DC-8F75-82FC898F085C}" destId="{51D3BCB2-9B12-4F0E-B870-5ADAD3163C5B}" srcOrd="0" destOrd="0" presId="urn:microsoft.com/office/officeart/2008/layout/RadialCluster"/>
    <dgm:cxn modelId="{8089E389-E98A-484C-B5D0-FF0DE1ED714F}" type="presParOf" srcId="{51D3BCB2-9B12-4F0E-B870-5ADAD3163C5B}" destId="{377ED557-79AF-43D1-A6C6-F31BB4D14932}" srcOrd="0" destOrd="0" presId="urn:microsoft.com/office/officeart/2008/layout/RadialCluster"/>
    <dgm:cxn modelId="{F85C417F-4BDC-4711-821B-D19E441AA329}" type="presParOf" srcId="{51D3BCB2-9B12-4F0E-B870-5ADAD3163C5B}" destId="{D582045F-7221-4445-A716-1BD4C1B43A15}" srcOrd="1" destOrd="0" presId="urn:microsoft.com/office/officeart/2008/layout/RadialCluster"/>
    <dgm:cxn modelId="{23974C51-6874-414B-9EB9-454184C7F307}" type="presParOf" srcId="{51D3BCB2-9B12-4F0E-B870-5ADAD3163C5B}" destId="{6830533E-731F-4E88-B993-7CAA105118B5}" srcOrd="2" destOrd="0" presId="urn:microsoft.com/office/officeart/2008/layout/RadialCluster"/>
    <dgm:cxn modelId="{5B1EDABC-E3E6-4BEB-B493-DB805F44AE2E}" type="presParOf" srcId="{51D3BCB2-9B12-4F0E-B870-5ADAD3163C5B}" destId="{B04688D7-5076-4255-A99C-435BE6910290}" srcOrd="3" destOrd="0" presId="urn:microsoft.com/office/officeart/2008/layout/RadialCluster"/>
    <dgm:cxn modelId="{B71BAA5D-2234-449C-A5B3-61D980B7DD5C}" type="presParOf" srcId="{51D3BCB2-9B12-4F0E-B870-5ADAD3163C5B}" destId="{B38A4E04-CA11-4D95-8757-DA67AF1D7B18}" srcOrd="4" destOrd="0" presId="urn:microsoft.com/office/officeart/2008/layout/RadialCluster"/>
    <dgm:cxn modelId="{7F52C18F-B735-426C-98EE-6E5D671A7B82}" type="presParOf" srcId="{51D3BCB2-9B12-4F0E-B870-5ADAD3163C5B}" destId="{0D993D7A-5272-4130-A213-40D2D5F048F2}" srcOrd="5" destOrd="0" presId="urn:microsoft.com/office/officeart/2008/layout/RadialCluster"/>
    <dgm:cxn modelId="{00E86649-B339-4BCE-8A88-04B277E07930}" type="presParOf" srcId="{51D3BCB2-9B12-4F0E-B870-5ADAD3163C5B}" destId="{B4DFCAAE-7886-432F-A16A-72E6C2BCDEFC}"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B6569E-943A-4320-821A-D8E3D5D3ECF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BF5ECDA0-D03A-4526-B2F3-4660BFED6C61}">
      <dgm:prSet phldrT="[Text]"/>
      <dgm:spPr/>
      <dgm:t>
        <a:bodyPr/>
        <a:lstStyle/>
        <a:p>
          <a:r>
            <a:rPr lang="en-US" dirty="0" smtClean="0"/>
            <a:t>Phase 1:  4/13/13</a:t>
          </a:r>
          <a:endParaRPr lang="en-US" dirty="0"/>
        </a:p>
      </dgm:t>
    </dgm:pt>
    <dgm:pt modelId="{B7C9B76E-D689-4B17-974F-84036DC2F9A8}" type="parTrans" cxnId="{EB49944B-9BDC-4171-AD3A-E0937FE64105}">
      <dgm:prSet/>
      <dgm:spPr/>
      <dgm:t>
        <a:bodyPr/>
        <a:lstStyle/>
        <a:p>
          <a:endParaRPr lang="en-US"/>
        </a:p>
      </dgm:t>
    </dgm:pt>
    <dgm:pt modelId="{65EBAFFB-354C-48E9-B426-38D235ACFBB1}" type="sibTrans" cxnId="{EB49944B-9BDC-4171-AD3A-E0937FE64105}">
      <dgm:prSet/>
      <dgm:spPr/>
      <dgm:t>
        <a:bodyPr/>
        <a:lstStyle/>
        <a:p>
          <a:endParaRPr lang="en-US"/>
        </a:p>
      </dgm:t>
    </dgm:pt>
    <dgm:pt modelId="{71ED2B53-2A26-45B9-B20D-9C7C0EDDA388}">
      <dgm:prSet phldrT="[Text]"/>
      <dgm:spPr/>
      <dgm:t>
        <a:bodyPr/>
        <a:lstStyle/>
        <a:p>
          <a:r>
            <a:rPr lang="en-US" dirty="0" smtClean="0"/>
            <a:t>Donated in </a:t>
          </a:r>
          <a:r>
            <a:rPr lang="en-US" dirty="0" err="1" smtClean="0"/>
            <a:t>Nunu’s</a:t>
          </a:r>
          <a:r>
            <a:rPr lang="en-US" dirty="0" smtClean="0"/>
            <a:t> memory</a:t>
          </a:r>
          <a:endParaRPr lang="en-US" dirty="0"/>
        </a:p>
      </dgm:t>
    </dgm:pt>
    <dgm:pt modelId="{3BE422B9-67AD-492C-86EA-9815A2483EE2}" type="parTrans" cxnId="{5859A26A-7988-4EC8-9620-4C0D26993154}">
      <dgm:prSet/>
      <dgm:spPr/>
      <dgm:t>
        <a:bodyPr/>
        <a:lstStyle/>
        <a:p>
          <a:endParaRPr lang="en-US"/>
        </a:p>
      </dgm:t>
    </dgm:pt>
    <dgm:pt modelId="{FB4D42D9-3292-431A-8684-14FE6B57C1A9}" type="sibTrans" cxnId="{5859A26A-7988-4EC8-9620-4C0D26993154}">
      <dgm:prSet/>
      <dgm:spPr/>
      <dgm:t>
        <a:bodyPr/>
        <a:lstStyle/>
        <a:p>
          <a:endParaRPr lang="en-US"/>
        </a:p>
      </dgm:t>
    </dgm:pt>
    <dgm:pt modelId="{EF1E3948-4217-4D16-935A-D9FE6A9F7139}">
      <dgm:prSet phldrT="[Text]"/>
      <dgm:spPr/>
      <dgm:t>
        <a:bodyPr/>
        <a:lstStyle/>
        <a:p>
          <a:r>
            <a:rPr lang="en-US" dirty="0" smtClean="0"/>
            <a:t>Created PEACE pledge group for 1,000 </a:t>
          </a:r>
          <a:r>
            <a:rPr lang="en-US" dirty="0" err="1" smtClean="0"/>
            <a:t>convos</a:t>
          </a:r>
          <a:endParaRPr lang="en-US" dirty="0"/>
        </a:p>
      </dgm:t>
    </dgm:pt>
    <dgm:pt modelId="{6CAC628D-425F-48E9-9196-B75E6D7856E5}" type="parTrans" cxnId="{002EB5E4-8F74-4110-9FBA-A9C053999861}">
      <dgm:prSet/>
      <dgm:spPr/>
      <dgm:t>
        <a:bodyPr/>
        <a:lstStyle/>
        <a:p>
          <a:endParaRPr lang="en-US"/>
        </a:p>
      </dgm:t>
    </dgm:pt>
    <dgm:pt modelId="{308B2B22-75F4-4D50-834B-CF870BA797CF}" type="sibTrans" cxnId="{002EB5E4-8F74-4110-9FBA-A9C053999861}">
      <dgm:prSet/>
      <dgm:spPr/>
      <dgm:t>
        <a:bodyPr/>
        <a:lstStyle/>
        <a:p>
          <a:endParaRPr lang="en-US"/>
        </a:p>
      </dgm:t>
    </dgm:pt>
    <dgm:pt modelId="{460A55CB-5D48-42E6-9AF0-28F5EA7F5424}">
      <dgm:prSet phldrT="[Text]"/>
      <dgm:spPr/>
      <dgm:t>
        <a:bodyPr/>
        <a:lstStyle/>
        <a:p>
          <a:r>
            <a:rPr lang="en-US" dirty="0" smtClean="0"/>
            <a:t>Phase 2:</a:t>
          </a:r>
          <a:br>
            <a:rPr lang="en-US" dirty="0" smtClean="0"/>
          </a:br>
          <a:r>
            <a:rPr lang="en-US" dirty="0" smtClean="0"/>
            <a:t>4/17/13</a:t>
          </a:r>
          <a:endParaRPr lang="en-US" dirty="0"/>
        </a:p>
      </dgm:t>
    </dgm:pt>
    <dgm:pt modelId="{E40E6965-1090-4427-A93C-97B3657D6B75}" type="parTrans" cxnId="{C965E6DD-871C-468D-A902-19F26228AB82}">
      <dgm:prSet/>
      <dgm:spPr/>
      <dgm:t>
        <a:bodyPr/>
        <a:lstStyle/>
        <a:p>
          <a:endParaRPr lang="en-US"/>
        </a:p>
      </dgm:t>
    </dgm:pt>
    <dgm:pt modelId="{574BBDC0-F49A-41F9-9D25-95F3C8BC351D}" type="sibTrans" cxnId="{C965E6DD-871C-468D-A902-19F26228AB82}">
      <dgm:prSet/>
      <dgm:spPr/>
      <dgm:t>
        <a:bodyPr/>
        <a:lstStyle/>
        <a:p>
          <a:endParaRPr lang="en-US"/>
        </a:p>
      </dgm:t>
    </dgm:pt>
    <dgm:pt modelId="{A8FC3F09-B4F1-48E4-818E-2719F5946860}">
      <dgm:prSet phldrT="[Text]"/>
      <dgm:spPr/>
      <dgm:t>
        <a:bodyPr/>
        <a:lstStyle/>
        <a:p>
          <a:r>
            <a:rPr lang="en-US" dirty="0" smtClean="0"/>
            <a:t>Share information with group via presentation</a:t>
          </a:r>
          <a:endParaRPr lang="en-US" dirty="0"/>
        </a:p>
      </dgm:t>
    </dgm:pt>
    <dgm:pt modelId="{B8CE1763-B79E-4EA1-9A10-5F70DD6D64B9}" type="parTrans" cxnId="{722DE4F8-5435-4A29-93B6-B1779045F814}">
      <dgm:prSet/>
      <dgm:spPr/>
      <dgm:t>
        <a:bodyPr/>
        <a:lstStyle/>
        <a:p>
          <a:endParaRPr lang="en-US"/>
        </a:p>
      </dgm:t>
    </dgm:pt>
    <dgm:pt modelId="{4013B081-0754-4598-A407-5754B4AFFBF5}" type="sibTrans" cxnId="{722DE4F8-5435-4A29-93B6-B1779045F814}">
      <dgm:prSet/>
      <dgm:spPr/>
      <dgm:t>
        <a:bodyPr/>
        <a:lstStyle/>
        <a:p>
          <a:endParaRPr lang="en-US"/>
        </a:p>
      </dgm:t>
    </dgm:pt>
    <dgm:pt modelId="{0BD69BD3-EB31-44D4-8466-552318C8AB31}">
      <dgm:prSet phldrT="[Text]"/>
      <dgm:spPr/>
      <dgm:t>
        <a:bodyPr/>
        <a:lstStyle/>
        <a:p>
          <a:r>
            <a:rPr lang="en-US" dirty="0" smtClean="0"/>
            <a:t>Phase 3:</a:t>
          </a:r>
        </a:p>
        <a:p>
          <a:r>
            <a:rPr lang="en-US" dirty="0" smtClean="0"/>
            <a:t>9/21/13</a:t>
          </a:r>
          <a:endParaRPr lang="en-US" dirty="0"/>
        </a:p>
      </dgm:t>
    </dgm:pt>
    <dgm:pt modelId="{06BF3E66-0880-489D-8274-3A307D4C911E}" type="parTrans" cxnId="{B9C0B69F-72D7-42E1-887E-6A7FC0D27CF5}">
      <dgm:prSet/>
      <dgm:spPr/>
      <dgm:t>
        <a:bodyPr/>
        <a:lstStyle/>
        <a:p>
          <a:endParaRPr lang="en-US"/>
        </a:p>
      </dgm:t>
    </dgm:pt>
    <dgm:pt modelId="{C39CBCDB-E907-4DA7-97BA-D90ECBF7AA14}" type="sibTrans" cxnId="{B9C0B69F-72D7-42E1-887E-6A7FC0D27CF5}">
      <dgm:prSet/>
      <dgm:spPr/>
      <dgm:t>
        <a:bodyPr/>
        <a:lstStyle/>
        <a:p>
          <a:endParaRPr lang="en-US"/>
        </a:p>
      </dgm:t>
    </dgm:pt>
    <dgm:pt modelId="{3CBE8D40-444C-43FD-8A30-AAB7DEA24AE8}">
      <dgm:prSet phldrT="[Text]"/>
      <dgm:spPr/>
      <dgm:t>
        <a:bodyPr/>
        <a:lstStyle/>
        <a:p>
          <a:r>
            <a:rPr lang="en-US" dirty="0" smtClean="0"/>
            <a:t>Completed at least 100 conversations about the importance of nutrition by Peace Day</a:t>
          </a:r>
          <a:endParaRPr lang="en-US" dirty="0"/>
        </a:p>
      </dgm:t>
    </dgm:pt>
    <dgm:pt modelId="{B98D3AB1-E24C-45F6-BB3C-B6B4FB7EE560}" type="parTrans" cxnId="{6C87C591-20FC-4CC5-80DB-5F15D3775599}">
      <dgm:prSet/>
      <dgm:spPr/>
      <dgm:t>
        <a:bodyPr/>
        <a:lstStyle/>
        <a:p>
          <a:endParaRPr lang="en-US"/>
        </a:p>
      </dgm:t>
    </dgm:pt>
    <dgm:pt modelId="{D0A1EDE4-F609-43CC-AA79-A6DE6E551724}" type="sibTrans" cxnId="{6C87C591-20FC-4CC5-80DB-5F15D3775599}">
      <dgm:prSet/>
      <dgm:spPr/>
      <dgm:t>
        <a:bodyPr/>
        <a:lstStyle/>
        <a:p>
          <a:endParaRPr lang="en-US"/>
        </a:p>
      </dgm:t>
    </dgm:pt>
    <dgm:pt modelId="{8526F536-B146-4661-8312-9E43C31D0700}">
      <dgm:prSet phldrT="[Text]"/>
      <dgm:spPr/>
      <dgm:t>
        <a:bodyPr/>
        <a:lstStyle/>
        <a:p>
          <a:r>
            <a:rPr lang="en-US" dirty="0" smtClean="0"/>
            <a:t>Social Media Action </a:t>
          </a:r>
          <a:endParaRPr lang="en-US" dirty="0"/>
        </a:p>
      </dgm:t>
    </dgm:pt>
    <dgm:pt modelId="{3CDAF29D-DB6F-4694-9538-4B6C8B93AF04}" type="parTrans" cxnId="{A44152FB-47CB-4211-B276-03D0AAD140D6}">
      <dgm:prSet/>
      <dgm:spPr/>
      <dgm:t>
        <a:bodyPr/>
        <a:lstStyle/>
        <a:p>
          <a:endParaRPr lang="en-US"/>
        </a:p>
      </dgm:t>
    </dgm:pt>
    <dgm:pt modelId="{974519BC-69E6-422C-B596-EC65953D568C}" type="sibTrans" cxnId="{A44152FB-47CB-4211-B276-03D0AAD140D6}">
      <dgm:prSet/>
      <dgm:spPr/>
      <dgm:t>
        <a:bodyPr/>
        <a:lstStyle/>
        <a:p>
          <a:endParaRPr lang="en-US"/>
        </a:p>
      </dgm:t>
    </dgm:pt>
    <dgm:pt modelId="{074CB8B6-7093-4A5E-B73D-3DD9ED9F874C}">
      <dgm:prSet phldrT="[Text]"/>
      <dgm:spPr/>
      <dgm:t>
        <a:bodyPr/>
        <a:lstStyle/>
        <a:p>
          <a:r>
            <a:rPr lang="en-US" dirty="0" smtClean="0"/>
            <a:t>Write Congress – Church presenting letters 4/27-28</a:t>
          </a:r>
          <a:endParaRPr lang="en-US" dirty="0"/>
        </a:p>
      </dgm:t>
    </dgm:pt>
    <dgm:pt modelId="{88D356D1-72ED-4DFE-99D5-3FFBD6CE5727}" type="parTrans" cxnId="{2FC002D7-9BDE-4352-B434-77BAC4C250EF}">
      <dgm:prSet/>
      <dgm:spPr/>
      <dgm:t>
        <a:bodyPr/>
        <a:lstStyle/>
        <a:p>
          <a:endParaRPr lang="en-US"/>
        </a:p>
      </dgm:t>
    </dgm:pt>
    <dgm:pt modelId="{81665B7F-2FE7-453E-BD55-D2A9358DBFE9}" type="sibTrans" cxnId="{2FC002D7-9BDE-4352-B434-77BAC4C250EF}">
      <dgm:prSet/>
      <dgm:spPr/>
      <dgm:t>
        <a:bodyPr/>
        <a:lstStyle/>
        <a:p>
          <a:endParaRPr lang="en-US"/>
        </a:p>
      </dgm:t>
    </dgm:pt>
    <dgm:pt modelId="{684B2992-7798-4C7E-A8B6-C5398FFA469C}">
      <dgm:prSet phldrT="[Text]"/>
      <dgm:spPr/>
      <dgm:t>
        <a:bodyPr/>
        <a:lstStyle/>
        <a:p>
          <a:r>
            <a:rPr lang="en-US" dirty="0" smtClean="0"/>
            <a:t>Continue to pray, donate, and be involved </a:t>
          </a:r>
          <a:endParaRPr lang="en-US" dirty="0"/>
        </a:p>
      </dgm:t>
    </dgm:pt>
    <dgm:pt modelId="{4CA761E6-E4CC-4E93-9C18-060B71A897A9}" type="parTrans" cxnId="{5DDC9CB2-C501-4D4D-A534-EFE13357C065}">
      <dgm:prSet/>
      <dgm:spPr/>
      <dgm:t>
        <a:bodyPr/>
        <a:lstStyle/>
        <a:p>
          <a:endParaRPr lang="en-US"/>
        </a:p>
      </dgm:t>
    </dgm:pt>
    <dgm:pt modelId="{7877F66D-4E9D-4B31-A86E-8967E1A35E2B}" type="sibTrans" cxnId="{5DDC9CB2-C501-4D4D-A534-EFE13357C065}">
      <dgm:prSet/>
      <dgm:spPr/>
      <dgm:t>
        <a:bodyPr/>
        <a:lstStyle/>
        <a:p>
          <a:endParaRPr lang="en-US"/>
        </a:p>
      </dgm:t>
    </dgm:pt>
    <dgm:pt modelId="{5B81E538-EAFA-47AD-B161-0E3268223E3E}">
      <dgm:prSet phldrT="[Text]"/>
      <dgm:spPr/>
      <dgm:t>
        <a:bodyPr/>
        <a:lstStyle/>
        <a:p>
          <a:r>
            <a:rPr lang="en-US" dirty="0" smtClean="0"/>
            <a:t>Get classmates involved </a:t>
          </a:r>
          <a:endParaRPr lang="en-US" dirty="0"/>
        </a:p>
      </dgm:t>
    </dgm:pt>
    <dgm:pt modelId="{D4454001-154B-40C9-8697-055672F70300}" type="parTrans" cxnId="{22DB2D75-C0FA-41E1-ACDD-853F9CF09CB2}">
      <dgm:prSet/>
      <dgm:spPr/>
    </dgm:pt>
    <dgm:pt modelId="{DA062098-34A1-40CA-B9A9-15D520997C94}" type="sibTrans" cxnId="{22DB2D75-C0FA-41E1-ACDD-853F9CF09CB2}">
      <dgm:prSet/>
      <dgm:spPr/>
    </dgm:pt>
    <dgm:pt modelId="{5877F3F3-5253-407A-A529-293B4C8CECD0}" type="pres">
      <dgm:prSet presAssocID="{65B6569E-943A-4320-821A-D8E3D5D3ECF3}" presName="linearFlow" presStyleCnt="0">
        <dgm:presLayoutVars>
          <dgm:dir/>
          <dgm:animLvl val="lvl"/>
          <dgm:resizeHandles val="exact"/>
        </dgm:presLayoutVars>
      </dgm:prSet>
      <dgm:spPr/>
      <dgm:t>
        <a:bodyPr/>
        <a:lstStyle/>
        <a:p>
          <a:endParaRPr lang="en-US"/>
        </a:p>
      </dgm:t>
    </dgm:pt>
    <dgm:pt modelId="{53121D6C-B66E-4D06-A9FC-688E2172DA83}" type="pres">
      <dgm:prSet presAssocID="{BF5ECDA0-D03A-4526-B2F3-4660BFED6C61}" presName="composite" presStyleCnt="0"/>
      <dgm:spPr/>
    </dgm:pt>
    <dgm:pt modelId="{81538572-4B79-4D22-A71C-CCD34D49CC31}" type="pres">
      <dgm:prSet presAssocID="{BF5ECDA0-D03A-4526-B2F3-4660BFED6C61}" presName="parentText" presStyleLbl="alignNode1" presStyleIdx="0" presStyleCnt="3">
        <dgm:presLayoutVars>
          <dgm:chMax val="1"/>
          <dgm:bulletEnabled val="1"/>
        </dgm:presLayoutVars>
      </dgm:prSet>
      <dgm:spPr/>
      <dgm:t>
        <a:bodyPr/>
        <a:lstStyle/>
        <a:p>
          <a:endParaRPr lang="en-US"/>
        </a:p>
      </dgm:t>
    </dgm:pt>
    <dgm:pt modelId="{2E40A2DB-28CB-4A11-8DC4-384CCF2361FF}" type="pres">
      <dgm:prSet presAssocID="{BF5ECDA0-D03A-4526-B2F3-4660BFED6C61}" presName="descendantText" presStyleLbl="alignAcc1" presStyleIdx="0" presStyleCnt="3">
        <dgm:presLayoutVars>
          <dgm:bulletEnabled val="1"/>
        </dgm:presLayoutVars>
      </dgm:prSet>
      <dgm:spPr/>
      <dgm:t>
        <a:bodyPr/>
        <a:lstStyle/>
        <a:p>
          <a:endParaRPr lang="en-US"/>
        </a:p>
      </dgm:t>
    </dgm:pt>
    <dgm:pt modelId="{C457A9AF-4FC4-4657-B77F-C26380CF927F}" type="pres">
      <dgm:prSet presAssocID="{65EBAFFB-354C-48E9-B426-38D235ACFBB1}" presName="sp" presStyleCnt="0"/>
      <dgm:spPr/>
    </dgm:pt>
    <dgm:pt modelId="{095582C0-0066-4F2A-A182-1C3FA5EA8230}" type="pres">
      <dgm:prSet presAssocID="{460A55CB-5D48-42E6-9AF0-28F5EA7F5424}" presName="composite" presStyleCnt="0"/>
      <dgm:spPr/>
    </dgm:pt>
    <dgm:pt modelId="{EDB548CF-E24A-4A65-9B51-BB241A17DE6D}" type="pres">
      <dgm:prSet presAssocID="{460A55CB-5D48-42E6-9AF0-28F5EA7F5424}" presName="parentText" presStyleLbl="alignNode1" presStyleIdx="1" presStyleCnt="3">
        <dgm:presLayoutVars>
          <dgm:chMax val="1"/>
          <dgm:bulletEnabled val="1"/>
        </dgm:presLayoutVars>
      </dgm:prSet>
      <dgm:spPr/>
      <dgm:t>
        <a:bodyPr/>
        <a:lstStyle/>
        <a:p>
          <a:endParaRPr lang="en-US"/>
        </a:p>
      </dgm:t>
    </dgm:pt>
    <dgm:pt modelId="{A7A50F82-3A8F-470C-999E-B92CADAB14E2}" type="pres">
      <dgm:prSet presAssocID="{460A55CB-5D48-42E6-9AF0-28F5EA7F5424}" presName="descendantText" presStyleLbl="alignAcc1" presStyleIdx="1" presStyleCnt="3">
        <dgm:presLayoutVars>
          <dgm:bulletEnabled val="1"/>
        </dgm:presLayoutVars>
      </dgm:prSet>
      <dgm:spPr/>
      <dgm:t>
        <a:bodyPr/>
        <a:lstStyle/>
        <a:p>
          <a:endParaRPr lang="en-US"/>
        </a:p>
      </dgm:t>
    </dgm:pt>
    <dgm:pt modelId="{80F9B0C7-A771-4F8D-B051-1C9440E663B9}" type="pres">
      <dgm:prSet presAssocID="{574BBDC0-F49A-41F9-9D25-95F3C8BC351D}" presName="sp" presStyleCnt="0"/>
      <dgm:spPr/>
    </dgm:pt>
    <dgm:pt modelId="{56CA49BD-B0C5-4789-9617-1FB9494BF6EE}" type="pres">
      <dgm:prSet presAssocID="{0BD69BD3-EB31-44D4-8466-552318C8AB31}" presName="composite" presStyleCnt="0"/>
      <dgm:spPr/>
    </dgm:pt>
    <dgm:pt modelId="{1C47F5ED-AA84-4297-AA53-577BF03855F6}" type="pres">
      <dgm:prSet presAssocID="{0BD69BD3-EB31-44D4-8466-552318C8AB31}" presName="parentText" presStyleLbl="alignNode1" presStyleIdx="2" presStyleCnt="3" custLinFactNeighborX="6301" custLinFactNeighborY="3062">
        <dgm:presLayoutVars>
          <dgm:chMax val="1"/>
          <dgm:bulletEnabled val="1"/>
        </dgm:presLayoutVars>
      </dgm:prSet>
      <dgm:spPr/>
      <dgm:t>
        <a:bodyPr/>
        <a:lstStyle/>
        <a:p>
          <a:endParaRPr lang="en-US"/>
        </a:p>
      </dgm:t>
    </dgm:pt>
    <dgm:pt modelId="{9D2AB3C2-59E9-4BE9-BFFF-DC83B4DCB5F6}" type="pres">
      <dgm:prSet presAssocID="{0BD69BD3-EB31-44D4-8466-552318C8AB31}" presName="descendantText" presStyleLbl="alignAcc1" presStyleIdx="2" presStyleCnt="3">
        <dgm:presLayoutVars>
          <dgm:bulletEnabled val="1"/>
        </dgm:presLayoutVars>
      </dgm:prSet>
      <dgm:spPr/>
      <dgm:t>
        <a:bodyPr/>
        <a:lstStyle/>
        <a:p>
          <a:endParaRPr lang="en-US"/>
        </a:p>
      </dgm:t>
    </dgm:pt>
  </dgm:ptLst>
  <dgm:cxnLst>
    <dgm:cxn modelId="{5859A26A-7988-4EC8-9620-4C0D26993154}" srcId="{BF5ECDA0-D03A-4526-B2F3-4660BFED6C61}" destId="{71ED2B53-2A26-45B9-B20D-9C7C0EDDA388}" srcOrd="0" destOrd="0" parTransId="{3BE422B9-67AD-492C-86EA-9815A2483EE2}" sibTransId="{FB4D42D9-3292-431A-8684-14FE6B57C1A9}"/>
    <dgm:cxn modelId="{6C87C591-20FC-4CC5-80DB-5F15D3775599}" srcId="{0BD69BD3-EB31-44D4-8466-552318C8AB31}" destId="{3CBE8D40-444C-43FD-8A30-AAB7DEA24AE8}" srcOrd="0" destOrd="0" parTransId="{B98D3AB1-E24C-45F6-BB3C-B6B4FB7EE560}" sibTransId="{D0A1EDE4-F609-43CC-AA79-A6DE6E551724}"/>
    <dgm:cxn modelId="{7F7CD19C-8957-479A-8501-87824676A4B9}" type="presOf" srcId="{3CBE8D40-444C-43FD-8A30-AAB7DEA24AE8}" destId="{9D2AB3C2-59E9-4BE9-BFFF-DC83B4DCB5F6}" srcOrd="0" destOrd="0" presId="urn:microsoft.com/office/officeart/2005/8/layout/chevron2"/>
    <dgm:cxn modelId="{3E4CD672-DA38-47CB-9203-9107ED02C5B3}" type="presOf" srcId="{BF5ECDA0-D03A-4526-B2F3-4660BFED6C61}" destId="{81538572-4B79-4D22-A71C-CCD34D49CC31}" srcOrd="0" destOrd="0" presId="urn:microsoft.com/office/officeart/2005/8/layout/chevron2"/>
    <dgm:cxn modelId="{FFEA8A83-EBC0-4B4B-AB81-D5184388C7BA}" type="presOf" srcId="{A8FC3F09-B4F1-48E4-818E-2719F5946860}" destId="{A7A50F82-3A8F-470C-999E-B92CADAB14E2}" srcOrd="0" destOrd="0" presId="urn:microsoft.com/office/officeart/2005/8/layout/chevron2"/>
    <dgm:cxn modelId="{1EA6DE63-112A-4E6F-A2EB-81A010FF1CDF}" type="presOf" srcId="{EF1E3948-4217-4D16-935A-D9FE6A9F7139}" destId="{2E40A2DB-28CB-4A11-8DC4-384CCF2361FF}" srcOrd="0" destOrd="2" presId="urn:microsoft.com/office/officeart/2005/8/layout/chevron2"/>
    <dgm:cxn modelId="{BA3689E7-44AC-4ED3-984D-C21112F2D4F8}" type="presOf" srcId="{5B81E538-EAFA-47AD-B161-0E3268223E3E}" destId="{A7A50F82-3A8F-470C-999E-B92CADAB14E2}" srcOrd="0" destOrd="2" presId="urn:microsoft.com/office/officeart/2005/8/layout/chevron2"/>
    <dgm:cxn modelId="{B047CC42-AD77-42EF-8287-5BA68B4D281E}" type="presOf" srcId="{8526F536-B146-4661-8312-9E43C31D0700}" destId="{2E40A2DB-28CB-4A11-8DC4-384CCF2361FF}" srcOrd="0" destOrd="1" presId="urn:microsoft.com/office/officeart/2005/8/layout/chevron2"/>
    <dgm:cxn modelId="{E4E5E4D9-45FC-4BEC-9706-3B89DCD052D6}" type="presOf" srcId="{684B2992-7798-4C7E-A8B6-C5398FFA469C}" destId="{9D2AB3C2-59E9-4BE9-BFFF-DC83B4DCB5F6}" srcOrd="0" destOrd="1" presId="urn:microsoft.com/office/officeart/2005/8/layout/chevron2"/>
    <dgm:cxn modelId="{2CE18756-9641-4E0F-994B-BB2A8A159C6B}" type="presOf" srcId="{0BD69BD3-EB31-44D4-8466-552318C8AB31}" destId="{1C47F5ED-AA84-4297-AA53-577BF03855F6}" srcOrd="0" destOrd="0" presId="urn:microsoft.com/office/officeart/2005/8/layout/chevron2"/>
    <dgm:cxn modelId="{A44152FB-47CB-4211-B276-03D0AAD140D6}" srcId="{BF5ECDA0-D03A-4526-B2F3-4660BFED6C61}" destId="{8526F536-B146-4661-8312-9E43C31D0700}" srcOrd="1" destOrd="0" parTransId="{3CDAF29D-DB6F-4694-9538-4B6C8B93AF04}" sibTransId="{974519BC-69E6-422C-B596-EC65953D568C}"/>
    <dgm:cxn modelId="{EB49944B-9BDC-4171-AD3A-E0937FE64105}" srcId="{65B6569E-943A-4320-821A-D8E3D5D3ECF3}" destId="{BF5ECDA0-D03A-4526-B2F3-4660BFED6C61}" srcOrd="0" destOrd="0" parTransId="{B7C9B76E-D689-4B17-974F-84036DC2F9A8}" sibTransId="{65EBAFFB-354C-48E9-B426-38D235ACFBB1}"/>
    <dgm:cxn modelId="{22DB2D75-C0FA-41E1-ACDD-853F9CF09CB2}" srcId="{460A55CB-5D48-42E6-9AF0-28F5EA7F5424}" destId="{5B81E538-EAFA-47AD-B161-0E3268223E3E}" srcOrd="2" destOrd="0" parTransId="{D4454001-154B-40C9-8697-055672F70300}" sibTransId="{DA062098-34A1-40CA-B9A9-15D520997C94}"/>
    <dgm:cxn modelId="{AD540911-35D2-49EE-8608-F49B8351005B}" type="presOf" srcId="{65B6569E-943A-4320-821A-D8E3D5D3ECF3}" destId="{5877F3F3-5253-407A-A529-293B4C8CECD0}" srcOrd="0" destOrd="0" presId="urn:microsoft.com/office/officeart/2005/8/layout/chevron2"/>
    <dgm:cxn modelId="{502867E8-E6D3-4210-9127-18516DADC248}" type="presOf" srcId="{074CB8B6-7093-4A5E-B73D-3DD9ED9F874C}" destId="{A7A50F82-3A8F-470C-999E-B92CADAB14E2}" srcOrd="0" destOrd="1" presId="urn:microsoft.com/office/officeart/2005/8/layout/chevron2"/>
    <dgm:cxn modelId="{2FC002D7-9BDE-4352-B434-77BAC4C250EF}" srcId="{460A55CB-5D48-42E6-9AF0-28F5EA7F5424}" destId="{074CB8B6-7093-4A5E-B73D-3DD9ED9F874C}" srcOrd="1" destOrd="0" parTransId="{88D356D1-72ED-4DFE-99D5-3FFBD6CE5727}" sibTransId="{81665B7F-2FE7-453E-BD55-D2A9358DBFE9}"/>
    <dgm:cxn modelId="{722DE4F8-5435-4A29-93B6-B1779045F814}" srcId="{460A55CB-5D48-42E6-9AF0-28F5EA7F5424}" destId="{A8FC3F09-B4F1-48E4-818E-2719F5946860}" srcOrd="0" destOrd="0" parTransId="{B8CE1763-B79E-4EA1-9A10-5F70DD6D64B9}" sibTransId="{4013B081-0754-4598-A407-5754B4AFFBF5}"/>
    <dgm:cxn modelId="{0519C916-34D3-4B29-9D0D-E45886EE7744}" type="presOf" srcId="{71ED2B53-2A26-45B9-B20D-9C7C0EDDA388}" destId="{2E40A2DB-28CB-4A11-8DC4-384CCF2361FF}" srcOrd="0" destOrd="0" presId="urn:microsoft.com/office/officeart/2005/8/layout/chevron2"/>
    <dgm:cxn modelId="{13AE9A47-9E45-4CEF-AE47-5F784998E60D}" type="presOf" srcId="{460A55CB-5D48-42E6-9AF0-28F5EA7F5424}" destId="{EDB548CF-E24A-4A65-9B51-BB241A17DE6D}" srcOrd="0" destOrd="0" presId="urn:microsoft.com/office/officeart/2005/8/layout/chevron2"/>
    <dgm:cxn modelId="{C965E6DD-871C-468D-A902-19F26228AB82}" srcId="{65B6569E-943A-4320-821A-D8E3D5D3ECF3}" destId="{460A55CB-5D48-42E6-9AF0-28F5EA7F5424}" srcOrd="1" destOrd="0" parTransId="{E40E6965-1090-4427-A93C-97B3657D6B75}" sibTransId="{574BBDC0-F49A-41F9-9D25-95F3C8BC351D}"/>
    <dgm:cxn modelId="{002EB5E4-8F74-4110-9FBA-A9C053999861}" srcId="{BF5ECDA0-D03A-4526-B2F3-4660BFED6C61}" destId="{EF1E3948-4217-4D16-935A-D9FE6A9F7139}" srcOrd="2" destOrd="0" parTransId="{6CAC628D-425F-48E9-9196-B75E6D7856E5}" sibTransId="{308B2B22-75F4-4D50-834B-CF870BA797CF}"/>
    <dgm:cxn modelId="{5DDC9CB2-C501-4D4D-A534-EFE13357C065}" srcId="{0BD69BD3-EB31-44D4-8466-552318C8AB31}" destId="{684B2992-7798-4C7E-A8B6-C5398FFA469C}" srcOrd="1" destOrd="0" parTransId="{4CA761E6-E4CC-4E93-9C18-060B71A897A9}" sibTransId="{7877F66D-4E9D-4B31-A86E-8967E1A35E2B}"/>
    <dgm:cxn modelId="{B9C0B69F-72D7-42E1-887E-6A7FC0D27CF5}" srcId="{65B6569E-943A-4320-821A-D8E3D5D3ECF3}" destId="{0BD69BD3-EB31-44D4-8466-552318C8AB31}" srcOrd="2" destOrd="0" parTransId="{06BF3E66-0880-489D-8274-3A307D4C911E}" sibTransId="{C39CBCDB-E907-4DA7-97BA-D90ECBF7AA14}"/>
    <dgm:cxn modelId="{F8E9DD23-8ECE-4B5B-A5F2-4929648E9B60}" type="presParOf" srcId="{5877F3F3-5253-407A-A529-293B4C8CECD0}" destId="{53121D6C-B66E-4D06-A9FC-688E2172DA83}" srcOrd="0" destOrd="0" presId="urn:microsoft.com/office/officeart/2005/8/layout/chevron2"/>
    <dgm:cxn modelId="{0BB86614-C229-48F6-8502-F7E672FAB1AB}" type="presParOf" srcId="{53121D6C-B66E-4D06-A9FC-688E2172DA83}" destId="{81538572-4B79-4D22-A71C-CCD34D49CC31}" srcOrd="0" destOrd="0" presId="urn:microsoft.com/office/officeart/2005/8/layout/chevron2"/>
    <dgm:cxn modelId="{9C46866C-24D9-40A0-A9F4-062C0FEB0F7B}" type="presParOf" srcId="{53121D6C-B66E-4D06-A9FC-688E2172DA83}" destId="{2E40A2DB-28CB-4A11-8DC4-384CCF2361FF}" srcOrd="1" destOrd="0" presId="urn:microsoft.com/office/officeart/2005/8/layout/chevron2"/>
    <dgm:cxn modelId="{B6D3AE92-1A30-41A3-A5B3-1EAD7E46FB89}" type="presParOf" srcId="{5877F3F3-5253-407A-A529-293B4C8CECD0}" destId="{C457A9AF-4FC4-4657-B77F-C26380CF927F}" srcOrd="1" destOrd="0" presId="urn:microsoft.com/office/officeart/2005/8/layout/chevron2"/>
    <dgm:cxn modelId="{A2DD5DBC-AF06-4ADB-9405-DBA17D9E45B2}" type="presParOf" srcId="{5877F3F3-5253-407A-A529-293B4C8CECD0}" destId="{095582C0-0066-4F2A-A182-1C3FA5EA8230}" srcOrd="2" destOrd="0" presId="urn:microsoft.com/office/officeart/2005/8/layout/chevron2"/>
    <dgm:cxn modelId="{7C8DB49E-913B-4863-BE88-D522BA840664}" type="presParOf" srcId="{095582C0-0066-4F2A-A182-1C3FA5EA8230}" destId="{EDB548CF-E24A-4A65-9B51-BB241A17DE6D}" srcOrd="0" destOrd="0" presId="urn:microsoft.com/office/officeart/2005/8/layout/chevron2"/>
    <dgm:cxn modelId="{C46A02F7-0AE3-45D0-AE65-EA6FF8263EBD}" type="presParOf" srcId="{095582C0-0066-4F2A-A182-1C3FA5EA8230}" destId="{A7A50F82-3A8F-470C-999E-B92CADAB14E2}" srcOrd="1" destOrd="0" presId="urn:microsoft.com/office/officeart/2005/8/layout/chevron2"/>
    <dgm:cxn modelId="{4900AD02-03D2-4B51-B011-C94DFC4DDE85}" type="presParOf" srcId="{5877F3F3-5253-407A-A529-293B4C8CECD0}" destId="{80F9B0C7-A771-4F8D-B051-1C9440E663B9}" srcOrd="3" destOrd="0" presId="urn:microsoft.com/office/officeart/2005/8/layout/chevron2"/>
    <dgm:cxn modelId="{2679CA2D-BFA6-4529-BD92-94C265E62C50}" type="presParOf" srcId="{5877F3F3-5253-407A-A529-293B4C8CECD0}" destId="{56CA49BD-B0C5-4789-9617-1FB9494BF6EE}" srcOrd="4" destOrd="0" presId="urn:microsoft.com/office/officeart/2005/8/layout/chevron2"/>
    <dgm:cxn modelId="{4DB62FAD-BDBB-4505-AE3A-57ADC57910F1}" type="presParOf" srcId="{56CA49BD-B0C5-4789-9617-1FB9494BF6EE}" destId="{1C47F5ED-AA84-4297-AA53-577BF03855F6}" srcOrd="0" destOrd="0" presId="urn:microsoft.com/office/officeart/2005/8/layout/chevron2"/>
    <dgm:cxn modelId="{2E4793F8-2281-43DC-BE51-2D0D02DDE3C4}" type="presParOf" srcId="{56CA49BD-B0C5-4789-9617-1FB9494BF6EE}" destId="{9D2AB3C2-59E9-4BE9-BFFF-DC83B4DCB5F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ED557-79AF-43D1-A6C6-F31BB4D14932}">
      <dsp:nvSpPr>
        <dsp:cNvPr id="0" name=""/>
        <dsp:cNvSpPr/>
      </dsp:nvSpPr>
      <dsp:spPr>
        <a:xfrm>
          <a:off x="1015096" y="0"/>
          <a:ext cx="5059096" cy="1513693"/>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r>
            <a:rPr lang="en-US" sz="2900" kern="1200" dirty="0" smtClean="0"/>
            <a:t>Bread for the World Institute </a:t>
          </a:r>
        </a:p>
        <a:p>
          <a:pPr lvl="0" algn="ctr" defTabSz="1289050">
            <a:lnSpc>
              <a:spcPct val="90000"/>
            </a:lnSpc>
            <a:spcBef>
              <a:spcPct val="0"/>
            </a:spcBef>
            <a:spcAft>
              <a:spcPct val="35000"/>
            </a:spcAft>
          </a:pPr>
          <a:r>
            <a:rPr lang="en-US" sz="2900" kern="1200" dirty="0" smtClean="0"/>
            <a:t>1,000 Days </a:t>
          </a:r>
          <a:endParaRPr lang="en-US" sz="2900" kern="1200" dirty="0"/>
        </a:p>
      </dsp:txBody>
      <dsp:txXfrm>
        <a:off x="1088988" y="73892"/>
        <a:ext cx="4911312" cy="1365909"/>
      </dsp:txXfrm>
    </dsp:sp>
    <dsp:sp modelId="{D582045F-7221-4445-A716-1BD4C1B43A15}">
      <dsp:nvSpPr>
        <dsp:cNvPr id="0" name=""/>
        <dsp:cNvSpPr/>
      </dsp:nvSpPr>
      <dsp:spPr>
        <a:xfrm rot="6066227">
          <a:off x="2469528" y="2276095"/>
          <a:ext cx="1553893" cy="0"/>
        </a:xfrm>
        <a:custGeom>
          <a:avLst/>
          <a:gdLst/>
          <a:ahLst/>
          <a:cxnLst/>
          <a:rect l="0" t="0" r="0" b="0"/>
          <a:pathLst>
            <a:path>
              <a:moveTo>
                <a:pt x="0" y="0"/>
              </a:moveTo>
              <a:lnTo>
                <a:pt x="1553893" y="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6830533E-731F-4E88-B993-7CAA105118B5}">
      <dsp:nvSpPr>
        <dsp:cNvPr id="0" name=""/>
        <dsp:cNvSpPr/>
      </dsp:nvSpPr>
      <dsp:spPr>
        <a:xfrm>
          <a:off x="2100286" y="3038497"/>
          <a:ext cx="1699471" cy="149620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  </a:t>
          </a:r>
          <a:endParaRPr lang="en-US" sz="3600" kern="1200" dirty="0"/>
        </a:p>
      </dsp:txBody>
      <dsp:txXfrm>
        <a:off x="2173325" y="3111536"/>
        <a:ext cx="1553393" cy="1350127"/>
      </dsp:txXfrm>
    </dsp:sp>
    <dsp:sp modelId="{B04688D7-5076-4255-A99C-435BE6910290}">
      <dsp:nvSpPr>
        <dsp:cNvPr id="0" name=""/>
        <dsp:cNvSpPr/>
      </dsp:nvSpPr>
      <dsp:spPr>
        <a:xfrm rot="3014779">
          <a:off x="4089817" y="1693618"/>
          <a:ext cx="468066" cy="0"/>
        </a:xfrm>
        <a:custGeom>
          <a:avLst/>
          <a:gdLst/>
          <a:ahLst/>
          <a:cxnLst/>
          <a:rect l="0" t="0" r="0" b="0"/>
          <a:pathLst>
            <a:path>
              <a:moveTo>
                <a:pt x="0" y="0"/>
              </a:moveTo>
              <a:lnTo>
                <a:pt x="468066" y="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B38A4E04-CA11-4D95-8757-DA67AF1D7B18}">
      <dsp:nvSpPr>
        <dsp:cNvPr id="0" name=""/>
        <dsp:cNvSpPr/>
      </dsp:nvSpPr>
      <dsp:spPr>
        <a:xfrm>
          <a:off x="3790337" y="1873543"/>
          <a:ext cx="4199559" cy="3406116"/>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  </a:t>
          </a:r>
          <a:endParaRPr lang="en-US" sz="3600" kern="1200" dirty="0"/>
        </a:p>
      </dsp:txBody>
      <dsp:txXfrm>
        <a:off x="3956610" y="2039816"/>
        <a:ext cx="3867013" cy="3073570"/>
      </dsp:txXfrm>
    </dsp:sp>
    <dsp:sp modelId="{0D993D7A-5272-4130-A213-40D2D5F048F2}">
      <dsp:nvSpPr>
        <dsp:cNvPr id="0" name=""/>
        <dsp:cNvSpPr/>
      </dsp:nvSpPr>
      <dsp:spPr>
        <a:xfrm rot="8265556">
          <a:off x="1357651" y="2036518"/>
          <a:ext cx="1555454" cy="0"/>
        </a:xfrm>
        <a:custGeom>
          <a:avLst/>
          <a:gdLst/>
          <a:ahLst/>
          <a:cxnLst/>
          <a:rect l="0" t="0" r="0" b="0"/>
          <a:pathLst>
            <a:path>
              <a:moveTo>
                <a:pt x="0" y="0"/>
              </a:moveTo>
              <a:lnTo>
                <a:pt x="1555454" y="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B4DFCAAE-7886-432F-A16A-72E6C2BCDEFC}">
      <dsp:nvSpPr>
        <dsp:cNvPr id="0" name=""/>
        <dsp:cNvSpPr/>
      </dsp:nvSpPr>
      <dsp:spPr>
        <a:xfrm>
          <a:off x="0" y="2559342"/>
          <a:ext cx="1739859" cy="1252509"/>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  </a:t>
          </a:r>
          <a:endParaRPr lang="en-US" sz="3600" kern="1200" dirty="0"/>
        </a:p>
      </dsp:txBody>
      <dsp:txXfrm>
        <a:off x="61142" y="2620484"/>
        <a:ext cx="1617575" cy="1130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38572-4B79-4D22-A71C-CCD34D49CC31}">
      <dsp:nvSpPr>
        <dsp:cNvPr id="0" name=""/>
        <dsp:cNvSpPr/>
      </dsp:nvSpPr>
      <dsp:spPr>
        <a:xfrm rot="5400000">
          <a:off x="-266634" y="269034"/>
          <a:ext cx="1777565" cy="1244296"/>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Phase 1:  4/13/13</a:t>
          </a:r>
          <a:endParaRPr lang="en-US" sz="1500" kern="1200" dirty="0"/>
        </a:p>
      </dsp:txBody>
      <dsp:txXfrm rot="-5400000">
        <a:off x="1" y="624547"/>
        <a:ext cx="1244296" cy="533269"/>
      </dsp:txXfrm>
    </dsp:sp>
    <dsp:sp modelId="{2E40A2DB-28CB-4A11-8DC4-384CCF2361FF}">
      <dsp:nvSpPr>
        <dsp:cNvPr id="0" name=""/>
        <dsp:cNvSpPr/>
      </dsp:nvSpPr>
      <dsp:spPr>
        <a:xfrm rot="5400000">
          <a:off x="3854439" y="-2607743"/>
          <a:ext cx="1155417" cy="6375703"/>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Donated in </a:t>
          </a:r>
          <a:r>
            <a:rPr lang="en-US" sz="2000" kern="1200" dirty="0" err="1" smtClean="0"/>
            <a:t>Nunu’s</a:t>
          </a:r>
          <a:r>
            <a:rPr lang="en-US" sz="2000" kern="1200" dirty="0" smtClean="0"/>
            <a:t> memory</a:t>
          </a:r>
          <a:endParaRPr lang="en-US" sz="2000" kern="1200" dirty="0"/>
        </a:p>
        <a:p>
          <a:pPr marL="228600" lvl="1" indent="-228600" algn="l" defTabSz="889000">
            <a:lnSpc>
              <a:spcPct val="90000"/>
            </a:lnSpc>
            <a:spcBef>
              <a:spcPct val="0"/>
            </a:spcBef>
            <a:spcAft>
              <a:spcPct val="15000"/>
            </a:spcAft>
            <a:buChar char="••"/>
          </a:pPr>
          <a:r>
            <a:rPr lang="en-US" sz="2000" kern="1200" dirty="0" smtClean="0"/>
            <a:t>Social Media Action </a:t>
          </a:r>
          <a:endParaRPr lang="en-US" sz="2000" kern="1200" dirty="0"/>
        </a:p>
        <a:p>
          <a:pPr marL="228600" lvl="1" indent="-228600" algn="l" defTabSz="889000">
            <a:lnSpc>
              <a:spcPct val="90000"/>
            </a:lnSpc>
            <a:spcBef>
              <a:spcPct val="0"/>
            </a:spcBef>
            <a:spcAft>
              <a:spcPct val="15000"/>
            </a:spcAft>
            <a:buChar char="••"/>
          </a:pPr>
          <a:r>
            <a:rPr lang="en-US" sz="2000" kern="1200" dirty="0" smtClean="0"/>
            <a:t>Created PEACE pledge group for 1,000 </a:t>
          </a:r>
          <a:r>
            <a:rPr lang="en-US" sz="2000" kern="1200" dirty="0" err="1" smtClean="0"/>
            <a:t>convos</a:t>
          </a:r>
          <a:endParaRPr lang="en-US" sz="2000" kern="1200" dirty="0"/>
        </a:p>
      </dsp:txBody>
      <dsp:txXfrm rot="-5400000">
        <a:off x="1244297" y="58802"/>
        <a:ext cx="6319300" cy="1042611"/>
      </dsp:txXfrm>
    </dsp:sp>
    <dsp:sp modelId="{EDB548CF-E24A-4A65-9B51-BB241A17DE6D}">
      <dsp:nvSpPr>
        <dsp:cNvPr id="0" name=""/>
        <dsp:cNvSpPr/>
      </dsp:nvSpPr>
      <dsp:spPr>
        <a:xfrm rot="5400000">
          <a:off x="-266634" y="1854351"/>
          <a:ext cx="1777565" cy="1244296"/>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Phase 2:</a:t>
          </a:r>
          <a:br>
            <a:rPr lang="en-US" sz="1500" kern="1200" dirty="0" smtClean="0"/>
          </a:br>
          <a:r>
            <a:rPr lang="en-US" sz="1500" kern="1200" dirty="0" smtClean="0"/>
            <a:t>4/17/13</a:t>
          </a:r>
          <a:endParaRPr lang="en-US" sz="1500" kern="1200" dirty="0"/>
        </a:p>
      </dsp:txBody>
      <dsp:txXfrm rot="-5400000">
        <a:off x="1" y="2209864"/>
        <a:ext cx="1244296" cy="533269"/>
      </dsp:txXfrm>
    </dsp:sp>
    <dsp:sp modelId="{A7A50F82-3A8F-470C-999E-B92CADAB14E2}">
      <dsp:nvSpPr>
        <dsp:cNvPr id="0" name=""/>
        <dsp:cNvSpPr/>
      </dsp:nvSpPr>
      <dsp:spPr>
        <a:xfrm rot="5400000">
          <a:off x="3854439" y="-1022425"/>
          <a:ext cx="1155417" cy="6375703"/>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Share information with group via presentation</a:t>
          </a:r>
          <a:endParaRPr lang="en-US" sz="2000" kern="1200" dirty="0"/>
        </a:p>
        <a:p>
          <a:pPr marL="228600" lvl="1" indent="-228600" algn="l" defTabSz="889000">
            <a:lnSpc>
              <a:spcPct val="90000"/>
            </a:lnSpc>
            <a:spcBef>
              <a:spcPct val="0"/>
            </a:spcBef>
            <a:spcAft>
              <a:spcPct val="15000"/>
            </a:spcAft>
            <a:buChar char="••"/>
          </a:pPr>
          <a:r>
            <a:rPr lang="en-US" sz="2000" kern="1200" dirty="0" smtClean="0"/>
            <a:t>Write Congress – Church presenting letters 4/27-28</a:t>
          </a:r>
          <a:endParaRPr lang="en-US" sz="2000" kern="1200" dirty="0"/>
        </a:p>
        <a:p>
          <a:pPr marL="228600" lvl="1" indent="-228600" algn="l" defTabSz="889000">
            <a:lnSpc>
              <a:spcPct val="90000"/>
            </a:lnSpc>
            <a:spcBef>
              <a:spcPct val="0"/>
            </a:spcBef>
            <a:spcAft>
              <a:spcPct val="15000"/>
            </a:spcAft>
            <a:buChar char="••"/>
          </a:pPr>
          <a:r>
            <a:rPr lang="en-US" sz="2000" kern="1200" dirty="0" smtClean="0"/>
            <a:t>Get classmates involved </a:t>
          </a:r>
          <a:endParaRPr lang="en-US" sz="2000" kern="1200" dirty="0"/>
        </a:p>
      </dsp:txBody>
      <dsp:txXfrm rot="-5400000">
        <a:off x="1244297" y="1644120"/>
        <a:ext cx="6319300" cy="1042611"/>
      </dsp:txXfrm>
    </dsp:sp>
    <dsp:sp modelId="{1C47F5ED-AA84-4297-AA53-577BF03855F6}">
      <dsp:nvSpPr>
        <dsp:cNvPr id="0" name=""/>
        <dsp:cNvSpPr/>
      </dsp:nvSpPr>
      <dsp:spPr>
        <a:xfrm rot="5400000">
          <a:off x="-188231" y="3442068"/>
          <a:ext cx="1777565" cy="1244296"/>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Phase 3:</a:t>
          </a:r>
        </a:p>
        <a:p>
          <a:pPr lvl="0" algn="ctr" defTabSz="666750">
            <a:lnSpc>
              <a:spcPct val="90000"/>
            </a:lnSpc>
            <a:spcBef>
              <a:spcPct val="0"/>
            </a:spcBef>
            <a:spcAft>
              <a:spcPct val="35000"/>
            </a:spcAft>
          </a:pPr>
          <a:r>
            <a:rPr lang="en-US" sz="1500" kern="1200" dirty="0" smtClean="0"/>
            <a:t>9/21/13</a:t>
          </a:r>
          <a:endParaRPr lang="en-US" sz="1500" kern="1200" dirty="0"/>
        </a:p>
      </dsp:txBody>
      <dsp:txXfrm rot="-5400000">
        <a:off x="78404" y="3797581"/>
        <a:ext cx="1244296" cy="533269"/>
      </dsp:txXfrm>
    </dsp:sp>
    <dsp:sp modelId="{9D2AB3C2-59E9-4BE9-BFFF-DC83B4DCB5F6}">
      <dsp:nvSpPr>
        <dsp:cNvPr id="0" name=""/>
        <dsp:cNvSpPr/>
      </dsp:nvSpPr>
      <dsp:spPr>
        <a:xfrm rot="5400000">
          <a:off x="3854439" y="562891"/>
          <a:ext cx="1155417" cy="6375703"/>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Completed at least 100 conversations about the importance of nutrition by Peace Day</a:t>
          </a:r>
          <a:endParaRPr lang="en-US" sz="2000" kern="1200" dirty="0"/>
        </a:p>
        <a:p>
          <a:pPr marL="228600" lvl="1" indent="-228600" algn="l" defTabSz="889000">
            <a:lnSpc>
              <a:spcPct val="90000"/>
            </a:lnSpc>
            <a:spcBef>
              <a:spcPct val="0"/>
            </a:spcBef>
            <a:spcAft>
              <a:spcPct val="15000"/>
            </a:spcAft>
            <a:buChar char="••"/>
          </a:pPr>
          <a:r>
            <a:rPr lang="en-US" sz="2000" kern="1200" dirty="0" smtClean="0"/>
            <a:t>Continue to pray, donate, and be involved </a:t>
          </a:r>
          <a:endParaRPr lang="en-US" sz="2000" kern="1200" dirty="0"/>
        </a:p>
      </dsp:txBody>
      <dsp:txXfrm rot="-5400000">
        <a:off x="1244297" y="3229437"/>
        <a:ext cx="6319300" cy="1042611"/>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4184"/>
          </a:xfrm>
          <a:prstGeom prst="rect">
            <a:avLst/>
          </a:prstGeom>
        </p:spPr>
        <p:txBody>
          <a:bodyPr vert="horz" lIns="91440" tIns="45720" rIns="91440" bIns="45720" rtlCol="0"/>
          <a:lstStyle>
            <a:lvl1pPr algn="r">
              <a:defRPr sz="1200"/>
            </a:lvl1pPr>
          </a:lstStyle>
          <a:p>
            <a:fld id="{0FBB79B5-FF44-4ED3-B621-9F2436EF6053}" type="datetimeFigureOut">
              <a:rPr lang="en-US" smtClean="0"/>
              <a:t>6/17/15</a:t>
            </a:fld>
            <a:endParaRPr lang="en-US" dirty="0"/>
          </a:p>
        </p:txBody>
      </p:sp>
      <p:sp>
        <p:nvSpPr>
          <p:cNvPr id="4" name="Footer Placeholder 3"/>
          <p:cNvSpPr>
            <a:spLocks noGrp="1"/>
          </p:cNvSpPr>
          <p:nvPr>
            <p:ph type="ftr" sz="quarter" idx="2"/>
          </p:nvPr>
        </p:nvSpPr>
        <p:spPr>
          <a:xfrm>
            <a:off x="0" y="8627915"/>
            <a:ext cx="2971800" cy="45418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27915"/>
            <a:ext cx="2971800" cy="454184"/>
          </a:xfrm>
          <a:prstGeom prst="rect">
            <a:avLst/>
          </a:prstGeom>
        </p:spPr>
        <p:txBody>
          <a:bodyPr vert="horz" lIns="91440" tIns="45720" rIns="91440" bIns="45720" rtlCol="0" anchor="b"/>
          <a:lstStyle>
            <a:lvl1pPr algn="r">
              <a:defRPr sz="1200"/>
            </a:lvl1pPr>
          </a:lstStyle>
          <a:p>
            <a:fld id="{A60C9A40-0AC7-4BF6-B7A2-992A79AED4DF}" type="slidenum">
              <a:rPr lang="en-US" smtClean="0"/>
              <a:t>‹#›</a:t>
            </a:fld>
            <a:endParaRPr lang="en-US" dirty="0"/>
          </a:p>
        </p:txBody>
      </p:sp>
    </p:spTree>
    <p:extLst>
      <p:ext uri="{BB962C8B-B14F-4D97-AF65-F5344CB8AC3E}">
        <p14:creationId xmlns:p14="http://schemas.microsoft.com/office/powerpoint/2010/main" val="1184649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4184"/>
          </a:xfrm>
          <a:prstGeom prst="rect">
            <a:avLst/>
          </a:prstGeom>
        </p:spPr>
        <p:txBody>
          <a:bodyPr vert="horz" lIns="91440" tIns="45720" rIns="91440" bIns="45720" rtlCol="0"/>
          <a:lstStyle>
            <a:lvl1pPr algn="r">
              <a:defRPr sz="1200"/>
            </a:lvl1pPr>
          </a:lstStyle>
          <a:p>
            <a:fld id="{47CB24E8-3EAD-4CD2-9084-4A6D59412501}" type="datetimeFigureOut">
              <a:rPr lang="en-US" smtClean="0"/>
              <a:t>6/17/15</a:t>
            </a:fld>
            <a:endParaRPr lang="en-US" dirty="0"/>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14746"/>
            <a:ext cx="5486400" cy="40876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7915"/>
            <a:ext cx="2971800" cy="45418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27915"/>
            <a:ext cx="2971800" cy="454184"/>
          </a:xfrm>
          <a:prstGeom prst="rect">
            <a:avLst/>
          </a:prstGeom>
        </p:spPr>
        <p:txBody>
          <a:bodyPr vert="horz" lIns="91440" tIns="45720" rIns="91440" bIns="45720" rtlCol="0" anchor="b"/>
          <a:lstStyle>
            <a:lvl1pPr algn="r">
              <a:defRPr sz="1200"/>
            </a:lvl1pPr>
          </a:lstStyle>
          <a:p>
            <a:fld id="{96BDF54C-088A-421F-8ABA-676AECBCD56F}" type="slidenum">
              <a:rPr lang="en-US" smtClean="0"/>
              <a:t>‹#›</a:t>
            </a:fld>
            <a:endParaRPr lang="en-US" dirty="0"/>
          </a:p>
        </p:txBody>
      </p:sp>
    </p:spTree>
    <p:extLst>
      <p:ext uri="{BB962C8B-B14F-4D97-AF65-F5344CB8AC3E}">
        <p14:creationId xmlns:p14="http://schemas.microsoft.com/office/powerpoint/2010/main" val="86856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BDF54C-088A-421F-8ABA-676AECBCD56F}" type="slidenum">
              <a:rPr lang="en-US" smtClean="0"/>
              <a:t>15</a:t>
            </a:fld>
            <a:endParaRPr lang="en-US"/>
          </a:p>
        </p:txBody>
      </p:sp>
    </p:spTree>
    <p:extLst>
      <p:ext uri="{BB962C8B-B14F-4D97-AF65-F5344CB8AC3E}">
        <p14:creationId xmlns:p14="http://schemas.microsoft.com/office/powerpoint/2010/main" val="351390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BDF54C-088A-421F-8ABA-676AECBCD56F}" type="slidenum">
              <a:rPr lang="en-US" smtClean="0"/>
              <a:t>16</a:t>
            </a:fld>
            <a:endParaRPr lang="en-US"/>
          </a:p>
        </p:txBody>
      </p:sp>
    </p:spTree>
    <p:extLst>
      <p:ext uri="{BB962C8B-B14F-4D97-AF65-F5344CB8AC3E}">
        <p14:creationId xmlns:p14="http://schemas.microsoft.com/office/powerpoint/2010/main" val="2942389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12DF4DA-BE90-4A66-9B0A-5F1244E9CDF0}" type="datetimeFigureOut">
              <a:rPr lang="en-US" smtClean="0"/>
              <a:t>6/17/15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612FE67-ACC8-45F4-BA99-D00696375252}"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2DF4DA-BE90-4A66-9B0A-5F1244E9CDF0}" type="datetimeFigureOut">
              <a:rPr lang="en-US" smtClean="0"/>
              <a:t>6/17/15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12FE67-ACC8-45F4-BA99-D0069637525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4612FE67-ACC8-45F4-BA99-D00696375252}"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2DF4DA-BE90-4A66-9B0A-5F1244E9CDF0}" type="datetimeFigureOut">
              <a:rPr lang="en-US" smtClean="0"/>
              <a:t>6/17/15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12DF4DA-BE90-4A66-9B0A-5F1244E9CDF0}" type="datetimeFigureOut">
              <a:rPr lang="en-US" smtClean="0"/>
              <a:t>6/17/15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4612FE67-ACC8-45F4-BA99-D00696375252}"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C12DF4DA-BE90-4A66-9B0A-5F1244E9CDF0}" type="datetimeFigureOut">
              <a:rPr lang="en-US" smtClean="0"/>
              <a:t>6/17/15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612FE67-ACC8-45F4-BA99-D00696375252}"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12DF4DA-BE90-4A66-9B0A-5F1244E9CDF0}" type="datetimeFigureOut">
              <a:rPr lang="en-US" smtClean="0"/>
              <a:t>6/17/15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12FE67-ACC8-45F4-BA99-D00696375252}" type="slidenum">
              <a:rPr lang="en-US" smtClean="0"/>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12DF4DA-BE90-4A66-9B0A-5F1244E9CDF0}" type="datetimeFigureOut">
              <a:rPr lang="en-US" smtClean="0"/>
              <a:t>6/17/15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612FE67-ACC8-45F4-BA99-D00696375252}"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12DF4DA-BE90-4A66-9B0A-5F1244E9CDF0}" type="datetimeFigureOut">
              <a:rPr lang="en-US" smtClean="0"/>
              <a:t>6/17/15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4612FE67-ACC8-45F4-BA99-D0069637525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12DF4DA-BE90-4A66-9B0A-5F1244E9CDF0}" type="datetimeFigureOut">
              <a:rPr lang="en-US" smtClean="0"/>
              <a:t>6/17/15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612FE67-ACC8-45F4-BA99-D0069637525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612FE67-ACC8-45F4-BA99-D00696375252}" type="slidenum">
              <a:rPr lang="en-US" smtClean="0"/>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C12DF4DA-BE90-4A66-9B0A-5F1244E9CDF0}" type="datetimeFigureOut">
              <a:rPr lang="en-US" smtClean="0"/>
              <a:t>6/17/15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4612FE67-ACC8-45F4-BA99-D00696375252}"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C12DF4DA-BE90-4A66-9B0A-5F1244E9CDF0}" type="datetimeFigureOut">
              <a:rPr lang="en-US" smtClean="0"/>
              <a:t>6/17/15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12DF4DA-BE90-4A66-9B0A-5F1244E9CDF0}" type="datetimeFigureOut">
              <a:rPr lang="en-US" smtClean="0"/>
              <a:t>6/17/15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612FE67-ACC8-45F4-BA99-D00696375252}"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hyperlink" Target="http://www.bread.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wmf"/><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wmf"/></Relationships>
</file>

<file path=ppt/slides/_rels/slide16.xml.rels><?xml version="1.0" encoding="UTF-8" standalone="yes"?>
<Relationships xmlns="http://schemas.openxmlformats.org/package/2006/relationships"><Relationship Id="rId3" Type="http://schemas.openxmlformats.org/officeDocument/2006/relationships/image" Target="../media/image26.wmf"/><Relationship Id="rId4" Type="http://schemas.openxmlformats.org/officeDocument/2006/relationships/image" Target="../media/image27.wmf"/><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wmf"/><Relationship Id="rId3" Type="http://schemas.openxmlformats.org/officeDocument/2006/relationships/image" Target="../media/image2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wmf"/><Relationship Id="rId3" Type="http://schemas.openxmlformats.org/officeDocument/2006/relationships/image" Target="../media/image3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7.wmf"/><Relationship Id="rId8" Type="http://schemas.openxmlformats.org/officeDocument/2006/relationships/image" Target="../media/image8.wmf"/><Relationship Id="rId9"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15.wmf"/><Relationship Id="rId1" Type="http://schemas.openxmlformats.org/officeDocument/2006/relationships/slideLayout" Target="../slideLayouts/slideLayout1.xml"/><Relationship Id="rId2" Type="http://schemas.openxmlformats.org/officeDocument/2006/relationships/image" Target="../media/image1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wmf"/><Relationship Id="rId3"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wmf"/><Relationship Id="rId3"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0"/>
            <a:ext cx="5715000" cy="2362200"/>
          </a:xfrm>
        </p:spPr>
        <p:txBody>
          <a:bodyPr>
            <a:normAutofit/>
          </a:bodyPr>
          <a:lstStyle/>
          <a:p>
            <a:r>
              <a:rPr lang="en-US" sz="4800" dirty="0" smtClean="0"/>
              <a:t>My name is Julie</a:t>
            </a:r>
            <a:br>
              <a:rPr lang="en-US" sz="4800" dirty="0" smtClean="0"/>
            </a:br>
            <a:r>
              <a:rPr lang="en-US" sz="4800" dirty="0" smtClean="0"/>
              <a:t>and </a:t>
            </a:r>
            <a:br>
              <a:rPr lang="en-US" sz="4800" dirty="0" smtClean="0"/>
            </a:br>
            <a:r>
              <a:rPr lang="en-US" sz="4800" dirty="0" smtClean="0"/>
              <a:t>I like to EAT </a:t>
            </a:r>
            <a:endParaRPr lang="en-US" sz="4800" b="1" dirty="0"/>
          </a:p>
        </p:txBody>
      </p:sp>
      <p:sp>
        <p:nvSpPr>
          <p:cNvPr id="3" name="TextBox 2"/>
          <p:cNvSpPr txBox="1"/>
          <p:nvPr/>
        </p:nvSpPr>
        <p:spPr>
          <a:xfrm>
            <a:off x="685800" y="2345226"/>
            <a:ext cx="7772400" cy="4770537"/>
          </a:xfrm>
          <a:prstGeom prst="rect">
            <a:avLst/>
          </a:prstGeom>
          <a:noFill/>
        </p:spPr>
        <p:txBody>
          <a:bodyPr wrap="square" rtlCol="0">
            <a:spAutoFit/>
          </a:bodyPr>
          <a:lstStyle/>
          <a:p>
            <a:r>
              <a:rPr lang="en-US" sz="3600" dirty="0" smtClean="0"/>
              <a:t/>
            </a:r>
            <a:br>
              <a:rPr lang="en-US" sz="3600" dirty="0" smtClean="0"/>
            </a:br>
            <a:r>
              <a:rPr lang="en-US" sz="4400" b="1" dirty="0" smtClean="0"/>
              <a:t>THINK GLOBAL</a:t>
            </a:r>
          </a:p>
          <a:p>
            <a:endParaRPr lang="en-US" sz="3600" dirty="0" smtClean="0"/>
          </a:p>
          <a:p>
            <a:endParaRPr lang="en-US" sz="3600" dirty="0" smtClean="0"/>
          </a:p>
          <a:p>
            <a:pPr algn="r"/>
            <a:r>
              <a:rPr lang="en-US" sz="3600" dirty="0" smtClean="0"/>
              <a:t/>
            </a:r>
            <a:br>
              <a:rPr lang="en-US" sz="3600" dirty="0" smtClean="0"/>
            </a:br>
            <a:r>
              <a:rPr lang="en-US" sz="4400" b="1" dirty="0" smtClean="0"/>
              <a:t>ACT LOCAL </a:t>
            </a:r>
          </a:p>
          <a:p>
            <a:pPr algn="ctr"/>
            <a:endParaRPr lang="en-US" sz="3600" dirty="0"/>
          </a:p>
          <a:p>
            <a:pPr algn="ctr"/>
            <a:endParaRPr lang="en-US" sz="3600" dirty="0"/>
          </a:p>
        </p:txBody>
      </p:sp>
      <p:pic>
        <p:nvPicPr>
          <p:cNvPr id="2049" name="Picture 1" descr="C:\Users\julie\AppData\Local\Microsoft\Windows\Temporary Internet Files\Content.IE5\HUWQX7JC\MP90044223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2514600"/>
            <a:ext cx="2819400" cy="18740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rowlanddesign.com/wp-content/uploads/2011/12/Large-Top-Image-u-of-l-camp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204855"/>
            <a:ext cx="4478932"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8419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a:t>
            </a:r>
            <a:endParaRPr lang="en-US" dirty="0"/>
          </a:p>
        </p:txBody>
      </p:sp>
      <p:sp>
        <p:nvSpPr>
          <p:cNvPr id="3" name="Content Placeholder 2"/>
          <p:cNvSpPr>
            <a:spLocks noGrp="1"/>
          </p:cNvSpPr>
          <p:nvPr>
            <p:ph sz="quarter" idx="1"/>
          </p:nvPr>
        </p:nvSpPr>
        <p:spPr>
          <a:xfrm>
            <a:off x="301752" y="1527048"/>
            <a:ext cx="8766048" cy="3959352"/>
          </a:xfrm>
        </p:spPr>
        <p:txBody>
          <a:bodyPr>
            <a:normAutofit fontScale="92500" lnSpcReduction="20000"/>
          </a:bodyPr>
          <a:lstStyle/>
          <a:p>
            <a:pPr algn="ctr"/>
            <a:endParaRPr lang="en-US" dirty="0" smtClean="0"/>
          </a:p>
          <a:p>
            <a:pPr algn="ctr"/>
            <a:r>
              <a:rPr lang="en-US" dirty="0" smtClean="0"/>
              <a:t>Donate @ </a:t>
            </a:r>
            <a:r>
              <a:rPr lang="en-US" sz="6000" dirty="0" smtClean="0">
                <a:hlinkClick r:id="rId2"/>
              </a:rPr>
              <a:t>www.bread.org</a:t>
            </a:r>
            <a:r>
              <a:rPr lang="en-US" sz="6000" dirty="0" smtClean="0"/>
              <a:t> </a:t>
            </a:r>
          </a:p>
          <a:p>
            <a:endParaRPr lang="en-US" dirty="0"/>
          </a:p>
          <a:p>
            <a:endParaRPr lang="en-US" dirty="0" smtClean="0"/>
          </a:p>
          <a:p>
            <a:r>
              <a:rPr lang="en-US" dirty="0" smtClean="0"/>
              <a:t>Make it special---donate in someone’s honor</a:t>
            </a:r>
          </a:p>
          <a:p>
            <a:endParaRPr lang="en-US" dirty="0" smtClean="0"/>
          </a:p>
          <a:p>
            <a:r>
              <a:rPr lang="en-US" dirty="0" smtClean="0"/>
              <a:t>My aunt </a:t>
            </a:r>
            <a:r>
              <a:rPr lang="en-US" dirty="0" err="1" smtClean="0"/>
              <a:t>Nunu</a:t>
            </a:r>
            <a:r>
              <a:rPr lang="en-US" dirty="0" smtClean="0"/>
              <a:t> loved to cook for her family and she passed away at age 49 the day after her daughter Caroline’s 8</a:t>
            </a:r>
            <a:r>
              <a:rPr lang="en-US" baseline="30000" dirty="0" smtClean="0"/>
              <a:t>th</a:t>
            </a:r>
            <a:r>
              <a:rPr lang="en-US" dirty="0" smtClean="0"/>
              <a:t> birthday in 2009, so I donated in her honor.</a:t>
            </a:r>
          </a:p>
        </p:txBody>
      </p:sp>
      <p:pic>
        <p:nvPicPr>
          <p:cNvPr id="3076" name="Picture 4" descr="C:\Users\julie\AppData\Local\Microsoft\Windows\Temporary Internet Files\Content.IE5\E5UJ0R0B\MP90044238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93012"/>
            <a:ext cx="1307626" cy="869187"/>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julie\AppData\Local\Microsoft\Windows\Temporary Internet Files\Content.IE5\HUWQX7JC\MP9004221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6655" y="502920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6396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INVOLVED </a:t>
            </a:r>
            <a:endParaRPr lang="en-US" dirty="0"/>
          </a:p>
        </p:txBody>
      </p:sp>
      <p:sp>
        <p:nvSpPr>
          <p:cNvPr id="3" name="Content Placeholder 2"/>
          <p:cNvSpPr>
            <a:spLocks noGrp="1"/>
          </p:cNvSpPr>
          <p:nvPr>
            <p:ph sz="quarter" idx="1"/>
          </p:nvPr>
        </p:nvSpPr>
        <p:spPr>
          <a:xfrm>
            <a:off x="152400" y="3276600"/>
            <a:ext cx="8763000" cy="2968752"/>
          </a:xfrm>
        </p:spPr>
        <p:txBody>
          <a:bodyPr>
            <a:normAutofit fontScale="70000" lnSpcReduction="20000"/>
          </a:bodyPr>
          <a:lstStyle/>
          <a:p>
            <a:r>
              <a:rPr lang="en-US" sz="3100" dirty="0" smtClean="0"/>
              <a:t>Join on Facebook </a:t>
            </a:r>
            <a:r>
              <a:rPr lang="en-US" sz="3100" dirty="0"/>
              <a:t>at www.facebook.com/womenoffaith1000days.</a:t>
            </a:r>
          </a:p>
          <a:p>
            <a:endParaRPr lang="en-US" sz="3100" dirty="0"/>
          </a:p>
          <a:p>
            <a:r>
              <a:rPr lang="en-US" sz="3100" dirty="0" smtClean="0"/>
              <a:t>Pledge </a:t>
            </a:r>
            <a:r>
              <a:rPr lang="en-US" sz="3100" dirty="0"/>
              <a:t>at www.bread.org/go/1000days to have 1,000 conversations.</a:t>
            </a:r>
          </a:p>
          <a:p>
            <a:endParaRPr lang="en-US" sz="3100" dirty="0"/>
          </a:p>
          <a:p>
            <a:r>
              <a:rPr lang="en-US" sz="3100" dirty="0" smtClean="0"/>
              <a:t>Engage </a:t>
            </a:r>
            <a:r>
              <a:rPr lang="en-US" sz="3100" dirty="0"/>
              <a:t>members of Congress in conversation.</a:t>
            </a:r>
          </a:p>
          <a:p>
            <a:endParaRPr lang="en-US" sz="3100" dirty="0" smtClean="0"/>
          </a:p>
          <a:p>
            <a:r>
              <a:rPr lang="en-US" sz="3100" dirty="0" smtClean="0"/>
              <a:t> </a:t>
            </a:r>
            <a:r>
              <a:rPr lang="en-US" sz="3100" dirty="0"/>
              <a:t>Pray for women and children who struggle </a:t>
            </a:r>
          </a:p>
          <a:p>
            <a:endParaRPr lang="en-US" dirty="0" smtClean="0"/>
          </a:p>
        </p:txBody>
      </p:sp>
      <p:sp>
        <p:nvSpPr>
          <p:cNvPr id="4" name="TextBox 3"/>
          <p:cNvSpPr txBox="1"/>
          <p:nvPr/>
        </p:nvSpPr>
        <p:spPr>
          <a:xfrm>
            <a:off x="1295400" y="1447800"/>
            <a:ext cx="6705600" cy="1077218"/>
          </a:xfrm>
          <a:prstGeom prst="rect">
            <a:avLst/>
          </a:prstGeom>
          <a:noFill/>
        </p:spPr>
        <p:txBody>
          <a:bodyPr wrap="square" rtlCol="0">
            <a:spAutoFit/>
          </a:bodyPr>
          <a:lstStyle/>
          <a:p>
            <a:r>
              <a:rPr lang="en-US" sz="3200" b="1" dirty="0"/>
              <a:t>No act of kindness, however small, is ever wasted. ~ Aesop</a:t>
            </a:r>
          </a:p>
        </p:txBody>
      </p:sp>
    </p:spTree>
    <p:extLst>
      <p:ext uri="{BB962C8B-B14F-4D97-AF65-F5344CB8AC3E}">
        <p14:creationId xmlns:p14="http://schemas.microsoft.com/office/powerpoint/2010/main" val="31797389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INVOLVED </a:t>
            </a:r>
            <a:endParaRPr lang="en-US" dirty="0"/>
          </a:p>
        </p:txBody>
      </p:sp>
      <p:sp>
        <p:nvSpPr>
          <p:cNvPr id="3" name="Content Placeholder 2"/>
          <p:cNvSpPr>
            <a:spLocks noGrp="1"/>
          </p:cNvSpPr>
          <p:nvPr>
            <p:ph sz="quarter" idx="1"/>
          </p:nvPr>
        </p:nvSpPr>
        <p:spPr/>
        <p:txBody>
          <a:bodyPr>
            <a:normAutofit/>
          </a:bodyPr>
          <a:lstStyle/>
          <a:p>
            <a:r>
              <a:rPr lang="en-US" dirty="0" smtClean="0"/>
              <a:t>Give a </a:t>
            </a:r>
            <a:r>
              <a:rPr lang="en-US" dirty="0"/>
              <a:t>presentation about maternal and child </a:t>
            </a:r>
            <a:r>
              <a:rPr lang="en-US" dirty="0" smtClean="0"/>
              <a:t>nutrition</a:t>
            </a:r>
            <a:r>
              <a:rPr lang="en-US" dirty="0"/>
              <a:t>.</a:t>
            </a:r>
          </a:p>
          <a:p>
            <a:r>
              <a:rPr lang="en-US" dirty="0" smtClean="0"/>
              <a:t>Include </a:t>
            </a:r>
            <a:r>
              <a:rPr lang="en-US" dirty="0"/>
              <a:t>a letter about maternal and child nutrition in your holiday cards.</a:t>
            </a:r>
          </a:p>
          <a:p>
            <a:r>
              <a:rPr lang="en-US" dirty="0" smtClean="0"/>
              <a:t>Share </a:t>
            </a:r>
            <a:r>
              <a:rPr lang="en-US" dirty="0"/>
              <a:t>information in posts on your Twitter or Facebook account or write an article on your blog. Include links to </a:t>
            </a:r>
            <a:r>
              <a:rPr lang="en-US" dirty="0" smtClean="0"/>
              <a:t>websites </a:t>
            </a:r>
            <a:r>
              <a:rPr lang="en-US" dirty="0"/>
              <a:t>where more information is available. </a:t>
            </a:r>
          </a:p>
          <a:p>
            <a:r>
              <a:rPr lang="en-US" dirty="0" smtClean="0"/>
              <a:t>Have </a:t>
            </a:r>
            <a:r>
              <a:rPr lang="en-US" dirty="0"/>
              <a:t>a conversation with parents at your child’s play group or “Mommy and Me” program.</a:t>
            </a:r>
          </a:p>
          <a:p>
            <a:endParaRPr lang="en-US" dirty="0"/>
          </a:p>
        </p:txBody>
      </p:sp>
    </p:spTree>
    <p:extLst>
      <p:ext uri="{BB962C8B-B14F-4D97-AF65-F5344CB8AC3E}">
        <p14:creationId xmlns:p14="http://schemas.microsoft.com/office/powerpoint/2010/main" val="39683216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2971343"/>
            <a:ext cx="6400800" cy="3810000"/>
          </a:xfrm>
        </p:spPr>
        <p:txBody>
          <a:bodyPr>
            <a:normAutofit/>
          </a:bodyPr>
          <a:lstStyle/>
          <a:p>
            <a:pPr marL="342900" indent="-342900">
              <a:buAutoNum type="arabicPeriod"/>
            </a:pPr>
            <a:r>
              <a:rPr lang="en-US" sz="1800" dirty="0" smtClean="0"/>
              <a:t>Donate in </a:t>
            </a:r>
            <a:r>
              <a:rPr lang="en-US" sz="1800" dirty="0" err="1" smtClean="0"/>
              <a:t>nunu’s</a:t>
            </a:r>
            <a:r>
              <a:rPr lang="en-US" sz="1800" dirty="0" smtClean="0"/>
              <a:t> memory</a:t>
            </a:r>
          </a:p>
          <a:p>
            <a:pPr marL="342900" indent="-342900">
              <a:buAutoNum type="arabicPeriod"/>
            </a:pPr>
            <a:r>
              <a:rPr lang="en-US" sz="1800" dirty="0" smtClean="0"/>
              <a:t>Like on </a:t>
            </a:r>
            <a:r>
              <a:rPr lang="en-US" sz="1800" dirty="0" err="1" smtClean="0"/>
              <a:t>facebook</a:t>
            </a:r>
            <a:endParaRPr lang="en-US" sz="1800" dirty="0" smtClean="0"/>
          </a:p>
          <a:p>
            <a:pPr marL="342900" indent="-342900">
              <a:buAutoNum type="arabicPeriod"/>
            </a:pPr>
            <a:r>
              <a:rPr lang="en-US" sz="1800" dirty="0" smtClean="0"/>
              <a:t>Share information with others</a:t>
            </a:r>
          </a:p>
          <a:p>
            <a:pPr marL="342900" indent="-342900">
              <a:buAutoNum type="arabicPeriod"/>
            </a:pPr>
            <a:r>
              <a:rPr lang="en-US" sz="1800" dirty="0" smtClean="0"/>
              <a:t>Write politicians</a:t>
            </a:r>
          </a:p>
          <a:p>
            <a:pPr marL="342900" indent="-342900">
              <a:buAutoNum type="arabicPeriod"/>
            </a:pPr>
            <a:r>
              <a:rPr lang="en-US" sz="1800" dirty="0" smtClean="0"/>
              <a:t>Pledge conversations – our group is named peace!  </a:t>
            </a:r>
          </a:p>
          <a:p>
            <a:pPr marL="342900" indent="-342900">
              <a:buAutoNum type="arabicPeriod"/>
            </a:pPr>
            <a:r>
              <a:rPr lang="en-US" sz="1800" dirty="0" smtClean="0"/>
              <a:t>Share on social media</a:t>
            </a:r>
          </a:p>
          <a:p>
            <a:pPr marL="342900" indent="-342900">
              <a:buAutoNum type="arabicPeriod"/>
            </a:pPr>
            <a:r>
              <a:rPr lang="en-US" sz="1800" dirty="0" smtClean="0"/>
              <a:t>Pray </a:t>
            </a:r>
            <a:endParaRPr lang="en-US" sz="1800" dirty="0"/>
          </a:p>
        </p:txBody>
      </p:sp>
      <p:sp>
        <p:nvSpPr>
          <p:cNvPr id="3" name="Title 2"/>
          <p:cNvSpPr>
            <a:spLocks noGrp="1"/>
          </p:cNvSpPr>
          <p:nvPr>
            <p:ph type="ctrTitle"/>
          </p:nvPr>
        </p:nvSpPr>
        <p:spPr>
          <a:xfrm>
            <a:off x="685800" y="381000"/>
            <a:ext cx="7772400" cy="914400"/>
          </a:xfrm>
        </p:spPr>
        <p:txBody>
          <a:bodyPr/>
          <a:lstStyle/>
          <a:p>
            <a:r>
              <a:rPr lang="en-US" dirty="0" smtClean="0"/>
              <a:t>My Checklist </a:t>
            </a:r>
            <a:endParaRPr lang="en-US" dirty="0"/>
          </a:p>
        </p:txBody>
      </p:sp>
      <p:pic>
        <p:nvPicPr>
          <p:cNvPr id="11266" name="Picture 2" descr="C:\Users\julie\AppData\Local\Microsoft\Windows\Temporary Internet Files\Content.IE5\BTLEC9TV\MC90043982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1" y="-175865"/>
            <a:ext cx="3123742" cy="312374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5" descr="data:image/jpeg;base64,/9j/4AAQSkZJRgABAQAAAQABAAD/2wCEAAkGBw0NDw4MDQ0QDQ0NEA8PDQwNERUMDAwNFRIXFhYRFBUZKCogGBolHRUVITIhJSkrMS8uFx8zODMsNygtLisBCgoKDg0OGxAQGiwgIB0sLCssLCwsNywsLS0rNzc3NCwsLCwsLCwsLywsLCwtLCwtLCssLCwsLCwsLCwsLCwsLP/AABEIAOEA4QMBIgACEQEDEQH/xAAcAAEAAgMBAQEAAAAAAAAAAAAAAQQDBQcGAgj/xABIEAACAQECBwkMCQMEAwAAAAAAAQIDBAURFSExUVJxBhIzQXKRocHRIkJTYXOBgpKiscLhBxMWMjQ1VJOyFCNiQ3Sz8Bck0v/EABoBAQADAQEBAAAAAAAAAAAAAAABAgMEBQb/xAAmEQEAAgECBQUBAQEAAAAAAAAAAQIDETIEEiEiMRNBQlFxYRQz/9oADAMBAAIRAxEAPwDuIB4Ddnurk3Kx2Se9jHDGtXi8Dk+OEHxLS/8Ar0x45vOkK2tFY1lu7+3Y2ayN0qf/ALFdZHGDwU4PRKWnxLD5jxVv3WXhaHgVZ0ovNTs6+r9r73SayyWJzyvuYcWl7DZ0qUYLBFYPe/Od9MNKe2sua2S1munRtFXLOU5eOpNyfTlIxdU0x532F6raqccjll0LKzC7yhqy6Ebayor4uqaY877Bi6ppjzvsM+MoasugYyhqy6B1GDF1TTHnfYMXVNMed9hnxlDVl0DGUNWXQOowYuqaY877Bi6ppjzvsM+MoasugYyhqy6B1GDF1TTHnfYMXVNMed9hnxlDVl0DGUNWXQOowYuqaY877Bi6ppjzvsM+MoasugYyhqy6B1GDF1TTHnfYMXVNMed9hnxlDVl0DGUNWXQOowYuqaY877Bi6ppjzvsM+MoasugnGMdWXQNZFfF1TTHnfYMX1NMed9hYxjDVl0DGMNWXQOowYvqaY877BGzV6eWDaemEt6zOrxhqy6DLTtdOXfYHolkGsj6se6S8LM0lXnJL/Tr/AN1P1sq8zR7C4929Cu1TtMVZ6jyKeHDQk9ve+fJ4zyc4RksEkmvGa+02Le91DKuOPGu0ytipfzGi1b2q7QmDmm5LdTKyuNntEnKzPJGTyuzvSv8ADxcXFofSk00mnhTyprKmjgy4pxzpLppeLQkAGS7ze7i+nZLP9XTeCvaMMYtZHCC+9NePKktuHiOb2Czb94Wu4jxaXoNnu0trtFuqpPDGk1QguT972nIUaahFRXF0vSenhpyUj7lyZLc1kzmorC3gSNVabZKeRdzHRxvaLdaN/LAvuxzeN6SsbRDMABYAAAAAAAAAAAAAAAACSMJmVlqvNSnt3kgMQM39LV8FU9SQ/pavgqnqSI1g0YSTN/S1fBVPUkfFSnKOSUZRbzKScW+cnUfdC0yhmyx1Xm82g2lGqprfR5uNM0xls1Z05YeLvlpREwLFus+Du4rI/vLQ9J7T6Pb5dSErFUeGVFb6i3ndLDgcfRbXma0HmWlJYM6a50yrdFqdktVKrhwKnUSm9NN5Jey2ZZKc9JheluWdXYgAeU7HFaMvrbRKo++nOo9rbfvZetlTewk1nzLayhdnCPkv3osXo+4jyupnsz5cLWAAsgAAAAAAAAAAAAAAD7p05TlGEIuUptRjFZXKTeBJAfVms9SrONKlB1Kk3gjCKwtv/vGe7uXcHCKU7bLfyz/UU24wj4pSWVvZg85uty25+Fhp4WlK01EvramfB/hH/FdOfQlvDz83EzM6U8OmmKI6yrWO76FBYKNGnSX+EVFva+MsgHJM6tgAADnf0lfiKHkX/NnRDnf0lfiKHkX/ADZ0cL/0hnl2vIAEnpuRs7BPDDBqvB5uIrXlDuk9ZdP/AHAZLsf3/R6xeXeel1FfdLcfaiprMHmgU9Kv0tzyzXZwj5L96LF6/cjyuple7OEfJfvRYvX7keV1MvPlVrAAWQAAAAAAAAAAACQAPYfRzdiqVp2uawxodzTw5vrZLK/NH+R486puDoKFgpPBgdWVSpLxvfuK6IxMOJty4/1pijWz0IAPLdYAAAK9ut1GzQdWvUjTgsmGXG9CWdvxI83U3e2NNqNKvNayjBJ7MMsJeuO1vEKzaI8vWHPPpK/EUPIv+bNr9v7J4CvzQ/8Ao8vusvqnb6tOpShOChDeNVMCbe+byYGzp4fFet9ZhlkvWa9GjBIO9zrt2557F1i8u89LqF2557F1i8e89LqK/JKmACyGW7OEfJfvRYvX7keV1M19y2uE6jWVPePI9qL96PDCODW6mVnyRPRrQAWAAAAAAAAAkAAASBB13ch+Asvk/iZyM65uR/AWXyfWzk4zZH62w+W4AB57pAAByPdRes7ZaZyb/tU5ShRj3qgng3214MPMuI1JEcyJParWKxpDhmdZ1CQCUBIAFy7s8ti6ybx7zz9RF3d9sXWY71rwjvML1siy6CvyPZgBV/roaJdAL8so1hVuDhn5OXviXb/bVODTwPf51k71lK4OGfk5e+Jd3Q8HDl/CxO5WNrUQtlRd9h5WUzQvF99BPY8BRBfSFNZbSNvpvPhjtWH3GaNopvNNed4PeaUkjlW55b1PDmykmiWTMZI1prNOXOyOVPO3QNRG11V33OkzIrdU/wAXtQ5ZTzQ2YNcrwlxxj0o+sYPUXOOWTmh0m7tw1CtQo1naKsXVpU6jilHAnKKeBZPGWf8Ax9Z/1NXmh2Hodzkt9YrFLNhs1neDRhpxNieTbPkiZ6u2MddPDxv/AI+s/wCpq80ew9RddijZqNOzxk5RpR3qlLO8uHLgLQM7ZLWjSZWisR4AAUWAAB45fR/Z/wBTV5o9g+wFD9RV5o9h7EG3+jJ9qenX6eO+wFn/AFFXmj2Hld192Urtq06Uak6n1kHPuksK7priOtnLvpZ/E2byD/mzfhst75IiZZZaxWusPKSt64o87wGKVsqPjS2LtK5J6ekOTWWzuebbqYW3kjneHSRfWen6XULlz1Nkesm+c9P0uoz+a3xa0Ak0UfdwcM/Jy98S7uh4OHL+FlK4OGfk5e+Jd3Q8HDl/CzOdy0bWgBINGYSAAJBIEEgBISCQO+7mfwNh/wBrZv8AiibI1u5n8DYf9rZv+KJsjwb7pepXxAACqQAAAAAAAA5f9LH4mzeQf82dQOX/AEsfibN5B/zZ08J/1hjn2PDkgHsOFsbmzz2R6yb4z0/S6hc2eeyPWTfGen6XUZ/Nf4taSAaKvq4OGfk5e+Jd3Q8HDl/CyncHCvycvfEuboODhy/hZlO5MbWhJBJozQSCQkAJAAkAASSBZheVqilGNprxjFJRjGtOMYpZkknkR9Y1tf6u0fvVO0qAjlj6TrK5jW1/q7R+9U7Ts+4ypKd32SU5SnJ08LlNuUpPC87ec4adw3Efl1j8l8TOPjYiKR+ujh57pbwAHmOwAAHAIXpa8C/9u0Zl/rVO0+saWv8AVWj96p2lOGZbEfR7/LH08zWVvGlr/VWj96p2mCvaKlVp1ak6jSwJ1Juo0tCbMZJOkGoASSNhc+eeyPWTe+eHpdQujPPZHrJvfPD0uoz+a3s1wJBoqm4eFfIl74lzdBwcOX8LKlw8K+RL3xLl/wDBw5fwsyncmNrRAkGigCQAJAAEgkAASABIJA7fuI/LrH5L4mcRO3biPy6x+T+JnFx2yP108NulvAAeW7AAAfnaGZbEfREMy2I+j6F5YSCQlBIJAv3Rnnsj1k3tnh6XULpzz2R6xeueHpdRn81vZQBINEFw8K+RL3xLl/8ABw5fwsqXFwr5Evei3f3Bw5fwsyncRtaMkEmigASABIAAkACQCUhIJAg7duJ/LrH5P4mcSO27ify6x+T+JnFx2yP10cPulvAAeW7AAAfniGZbEfREMy2I+j6F5gCQAJBIF66c89kesm9c8PS6hdWeeyPWL1zw9LqM/mv7KAANFU3Fwr5Evei5fvBw5fUypcfCvkS96Ld+/chy+pmU7iNrSAkGigSAAJBJIAEhIASABIAHbNxP5dY/J/Ezih2zcT+XWPyfxM4eO2R+ujh90t2ADzHYAAD89QzLYj6IhmWxH0fQvMACQkAAF+6s89kesXrnh6XULqzz2R6xeueHpdRn81vZQABoq+rj4V8iXvRcvxf248v4WVLDH6q0um88ZVKb2pte9GyvOlv6Uks67pebP0YTKdyY8PPAEmjMBIJAEgJASABIJAAEkJDte4r8usnk/iZxU7VuK/LrJ5P4mcfHbI/XRw+6W7AB5brAAB+fIZlsR9EQzLYiT6F5gAAkAAF+6u/9HrF654el1GW7YYIYdZ9CydpXvSXdJaI4ecyjet7KYN99mq2hgn1afZyWVN2lilZLxtGBYFOf9RT0NTe+fm32+XmLVKopxUlmksPyPX/SbcbtFnjbKUcNWyp79LPOzvLL1c+zfHObpte9f1Un3Mn3L4lLR5zHFb1McT7wteOW8x9q9vsv1U2u9llg/Fo8xXPS2ihGpFxksnE+NPSjRWqyTpPKsMeKazPsZvW2rOa6K5IBdUJBIAEgASCQlBIJAHadxX5dZPJ/Ezi56G7t2Vvs1KnZ6TpfV0lvY76nvpYPG8JzcTitkrEVa4rxWdZdiByb7f3lrUf2/mPt9eWtR/b+Zxf4sn8dHr1dZByf7fXlrUf2/mPt9eWmj+38x/iyfw9erysMy2IkJA9ZxgAAGShSc5KK870LSKNGU3gitr4ltNtZqCprAsred6SlraJiGRJRWDMormSKFgsztlqpUUn/AHqkYvSqffPzRTfmPq8bR/pxzv7z0LQew+jK5X3d4VFkadOz4eNd/Po3q9Ixvf06TaV615raPe/VR1VzIH2Dx3cHJd3O5CVjlK1WaGGySeGcIr8K3xYNTQ+LNoOtESSaaawp5GnlTRrhzTjtrCmTHF40lwiw3jvcEKmVcU87W3SbROMlhWCUX50z1O6P6PKVVyq2GUaE3ldnl+Hk/wDFrLDZlXiR4W3XRb7C39bQq0ks9RLf0X6Swx5z06ZKZNs9fpyWranlnq3ZSllWGD/xzcxXd0aKnPH5mOnetTjUZePMzJjZ+DXrfI00vCnaYpfhF6vzGKX4ReqTjV+D9r5DGr8H7XyJ7ztRip+EXqk4qfhF6pONX4P2vkMaPwftfId52oxU/CL1ScVvXXqjGj8H7XyJxm/B+18h3nRGK3rr1Rix665icZvwftfIYzep7XyHedDFj116oxY9dcxOMnqe18hjJ6ntfId6eiMWvXXMTi1665hjJ6ntfIYyep7XyHedDFr11zDFr11zDGT1Pa+Qxk9T2vkO86GLXrrmGLXrrmGMnqe18hjJ6ntfId50MWvX9ky07vgs+GW3IjFjJ6ntfI+J3jLiUVtyjS50bJJRWTAkvMkUrVbl92nlfHLiWw+bJYrZbGlRpVK3jjH+2n45fdXnZ7K4fo9yqpb5prP/AE1J5H4pz6lzmV70x9bStWtreHn9ye5mpeFTfzwwssH/AHKuZ1HqQfG9L4tp12jSjTjGnCKjCCUYRjkjGKWBJCjRhTjGnTioQgkowilGMUuJJZj7POz55yz/AB1Y8cUgABg0AAAAAHJt3PCS2nkQD28GyHn5dwSiQaqAAJEksAJSAAJAAAAAAAAAAA325ThVtQBnl2StTc7BR+7HYvcfYB4T0AAAA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7" descr="data:image/jpeg;base64,/9j/4AAQSkZJRgABAQAAAQABAAD/2wCEAAkGBw0NDw4MDQ0QDQ0NEA8PDQwNERUMDAwNFRIXFhYRFBUZKCogGBolHRUVITIhJSkrMS8uFx8zODMsNygtLisBCgoKDg0OGxAQGiwgIB0sLCssLCwsNywsLS0rNzc3NCwsLCwsLCwsLywsLCwtLCwtLCssLCwsLCwsLCwsLCwsLP/AABEIAOEA4QMBIgACEQEDEQH/xAAcAAEAAgMBAQEAAAAAAAAAAAAAAQQDBQcGAgj/xABIEAACAQECBwkMCQMEAwAAAAAAAQIDBAURFSExUVJxBhIzQXKRocHRIkJTYXOBgpKiscLhBxMWMjQ1VJOyFCNiQ3Sz8Bck0v/EABoBAQADAQEBAAAAAAAAAAAAAAABAgMEBQb/xAAmEQEAAgECBQUBAQEAAAAAAAAAAQIDETIEEiEiMRNBQlFxYRQz/9oADAMBAAIRAxEAPwDuIB4Ddnurk3Kx2Se9jHDGtXi8Dk+OEHxLS/8Ar0x45vOkK2tFY1lu7+3Y2ayN0qf/ALFdZHGDwU4PRKWnxLD5jxVv3WXhaHgVZ0ovNTs6+r9r73SayyWJzyvuYcWl7DZ0qUYLBFYPe/Od9MNKe2sua2S1munRtFXLOU5eOpNyfTlIxdU0x532F6raqccjll0LKzC7yhqy6Ebayor4uqaY877Bi6ppjzvsM+MoasugYyhqy6B1GDF1TTHnfYMXVNMed9hnxlDVl0DGUNWXQOowYuqaY877Bi6ppjzvsM+MoasugYyhqy6B1GDF1TTHnfYMXVNMed9hnxlDVl0DGUNWXQOowYuqaY877Bi6ppjzvsM+MoasugYyhqy6B1GDF1TTHnfYMXVNMed9hnxlDVl0DGUNWXQOowYuqaY877Bi6ppjzvsM+MoasugnGMdWXQNZFfF1TTHnfYMX1NMed9hYxjDVl0DGMNWXQOowYvqaY877BGzV6eWDaemEt6zOrxhqy6DLTtdOXfYHolkGsj6se6S8LM0lXnJL/Tr/AN1P1sq8zR7C4929Cu1TtMVZ6jyKeHDQk9ve+fJ4zyc4RksEkmvGa+02Le91DKuOPGu0ytipfzGi1b2q7QmDmm5LdTKyuNntEnKzPJGTyuzvSv8ADxcXFofSk00mnhTyprKmjgy4pxzpLppeLQkAGS7ze7i+nZLP9XTeCvaMMYtZHCC+9NePKktuHiOb2Czb94Wu4jxaXoNnu0trtFuqpPDGk1QguT972nIUaahFRXF0vSenhpyUj7lyZLc1kzmorC3gSNVabZKeRdzHRxvaLdaN/LAvuxzeN6SsbRDMABYAAAAAAAAAAAAAAAACSMJmVlqvNSnt3kgMQM39LV8FU9SQ/pavgqnqSI1g0YSTN/S1fBVPUkfFSnKOSUZRbzKScW+cnUfdC0yhmyx1Xm82g2lGqprfR5uNM0xls1Z05YeLvlpREwLFus+Du4rI/vLQ9J7T6Pb5dSErFUeGVFb6i3ndLDgcfRbXma0HmWlJYM6a50yrdFqdktVKrhwKnUSm9NN5Jey2ZZKc9JheluWdXYgAeU7HFaMvrbRKo++nOo9rbfvZetlTewk1nzLayhdnCPkv3osXo+4jyupnsz5cLWAAsgAAAAAAAAAAAAAAD7p05TlGEIuUptRjFZXKTeBJAfVms9SrONKlB1Kk3gjCKwtv/vGe7uXcHCKU7bLfyz/UU24wj4pSWVvZg85uty25+Fhp4WlK01EvramfB/hH/FdOfQlvDz83EzM6U8OmmKI6yrWO76FBYKNGnSX+EVFva+MsgHJM6tgAADnf0lfiKHkX/NnRDnf0lfiKHkX/ADZ0cL/0hnl2vIAEnpuRs7BPDDBqvB5uIrXlDuk9ZdP/AHAZLsf3/R6xeXeel1FfdLcfaiprMHmgU9Kv0tzyzXZwj5L96LF6/cjyuple7OEfJfvRYvX7keV1MvPlVrAAWQAAAAAAAAAAACQAPYfRzdiqVp2uawxodzTw5vrZLK/NH+R486puDoKFgpPBgdWVSpLxvfuK6IxMOJty4/1pijWz0IAPLdYAAAK9ut1GzQdWvUjTgsmGXG9CWdvxI83U3e2NNqNKvNayjBJ7MMsJeuO1vEKzaI8vWHPPpK/EUPIv+bNr9v7J4CvzQ/8Ao8vusvqnb6tOpShOChDeNVMCbe+byYGzp4fFet9ZhlkvWa9GjBIO9zrt2557F1i8u89LqF2557F1i8e89LqK/JKmACyGW7OEfJfvRYvX7keV1M19y2uE6jWVPePI9qL96PDCODW6mVnyRPRrQAWAAAAAAAAAkAAASBB13ch+Asvk/iZyM65uR/AWXyfWzk4zZH62w+W4AB57pAAByPdRes7ZaZyb/tU5ShRj3qgng3214MPMuI1JEcyJParWKxpDhmdZ1CQCUBIAFy7s8ti6ybx7zz9RF3d9sXWY71rwjvML1siy6CvyPZgBV/roaJdAL8so1hVuDhn5OXviXb/bVODTwPf51k71lK4OGfk5e+Jd3Q8HDl/CxO5WNrUQtlRd9h5WUzQvF99BPY8BRBfSFNZbSNvpvPhjtWH3GaNopvNNed4PeaUkjlW55b1PDmykmiWTMZI1prNOXOyOVPO3QNRG11V33OkzIrdU/wAXtQ5ZTzQ2YNcrwlxxj0o+sYPUXOOWTmh0m7tw1CtQo1naKsXVpU6jilHAnKKeBZPGWf8Ax9Z/1NXmh2Hodzkt9YrFLNhs1neDRhpxNieTbPkiZ6u2MddPDxv/AI+s/wCpq80ew9RddijZqNOzxk5RpR3qlLO8uHLgLQM7ZLWjSZWisR4AAUWAAB45fR/Z/wBTV5o9g+wFD9RV5o9h7EG3+jJ9qenX6eO+wFn/AFFXmj2Hld192Urtq06Uak6n1kHPuksK7priOtnLvpZ/E2byD/mzfhst75IiZZZaxWusPKSt64o87wGKVsqPjS2LtK5J6ekOTWWzuebbqYW3kjneHSRfWen6XULlz1Nkesm+c9P0uoz+a3xa0Ak0UfdwcM/Jy98S7uh4OHL+FlK4OGfk5e+Jd3Q8HDl/CzOdy0bWgBINGYSAAJBIEEgBISCQO+7mfwNh/wBrZv8AiibI1u5n8DYf9rZv+KJsjwb7pepXxAACqQAAAAAAAA5f9LH4mzeQf82dQOX/AEsfibN5B/zZ08J/1hjn2PDkgHsOFsbmzz2R6yb4z0/S6hc2eeyPWTfGen6XUZ/Nf4taSAaKvq4OGfk5e+Jd3Q8HDl/CyncHCvycvfEuboODhy/hZlO5MbWhJBJozQSCQkAJAAkAASSBZheVqilGNprxjFJRjGtOMYpZkknkR9Y1tf6u0fvVO0qAjlj6TrK5jW1/q7R+9U7Ts+4ypKd32SU5SnJ08LlNuUpPC87ec4adw3Efl1j8l8TOPjYiKR+ujh57pbwAHmOwAAHAIXpa8C/9u0Zl/rVO0+saWv8AVWj96p2lOGZbEfR7/LH08zWVvGlr/VWj96p2mCvaKlVp1ak6jSwJ1Juo0tCbMZJOkGoASSNhc+eeyPWTe+eHpdQujPPZHrJvfPD0uoz+a3s1wJBoqm4eFfIl74lzdBwcOX8LKlw8K+RL3xLl/wDBw5fwsyncmNrRAkGigCQAJAAEgkAASABIJA7fuI/LrH5L4mcRO3biPy6x+T+JnFx2yP108NulvAAeW7AAAfnaGZbEfREMy2I+j6F5YSCQlBIJAv3Rnnsj1k3tnh6XULpzz2R6xeueHpdRn81vZQBINEFw8K+RL3xLl/8ABw5fwsqXFwr5Evei3f3Bw5fwsyncRtaMkEmigASABIAAkACQCUhIJAg7duJ/LrH5P4mcSO27ify6x+T+JnFx2yP10cPulvAAeW7AAAfniGZbEfREMy2I+j6F5gCQAJBIF66c89kesm9c8PS6hdWeeyPWL1zw9LqM/mv7KAANFU3Fwr5Evei5fvBw5fUypcfCvkS96Ld+/chy+pmU7iNrSAkGigSAAJBJIAEhIASABIAHbNxP5dY/J/Ezih2zcT+XWPyfxM4eO2R+ujh90t2ADzHYAAD89QzLYj6IhmWxH0fQvMACQkAAF+6s89kesXrnh6XULqzz2R6xeueHpdRn81vZQABoq+rj4V8iXvRcvxf248v4WVLDH6q0um88ZVKb2pte9GyvOlv6Uks67pebP0YTKdyY8PPAEmjMBIJAEgJASABIJAAEkJDte4r8usnk/iZxU7VuK/LrJ5P4mcfHbI/XRw+6W7AB5brAAB+fIZlsR9EQzLYiT6F5gAAkAAF+6u/9HrF654el1GW7YYIYdZ9CydpXvSXdJaI4ecyjet7KYN99mq2hgn1afZyWVN2lilZLxtGBYFOf9RT0NTe+fm32+XmLVKopxUlmksPyPX/SbcbtFnjbKUcNWyp79LPOzvLL1c+zfHObpte9f1Un3Mn3L4lLR5zHFb1McT7wteOW8x9q9vsv1U2u9llg/Fo8xXPS2ihGpFxksnE+NPSjRWqyTpPKsMeKazPsZvW2rOa6K5IBdUJBIAEgASCQlBIJAHadxX5dZPJ/Ezi56G7t2Vvs1KnZ6TpfV0lvY76nvpYPG8JzcTitkrEVa4rxWdZdiByb7f3lrUf2/mPt9eWtR/b+Zxf4sn8dHr1dZByf7fXlrUf2/mPt9eWmj+38x/iyfw9erysMy2IkJA9ZxgAAGShSc5KK870LSKNGU3gitr4ltNtZqCprAsred6SlraJiGRJRWDMormSKFgsztlqpUUn/AHqkYvSqffPzRTfmPq8bR/pxzv7z0LQew+jK5X3d4VFkadOz4eNd/Po3q9Ixvf06TaV615raPe/VR1VzIH2Dx3cHJd3O5CVjlK1WaGGySeGcIr8K3xYNTQ+LNoOtESSaaawp5GnlTRrhzTjtrCmTHF40lwiw3jvcEKmVcU87W3SbROMlhWCUX50z1O6P6PKVVyq2GUaE3ldnl+Hk/wDFrLDZlXiR4W3XRb7C39bQq0ks9RLf0X6Swx5z06ZKZNs9fpyWranlnq3ZSllWGD/xzcxXd0aKnPH5mOnetTjUZePMzJjZ+DXrfI00vCnaYpfhF6vzGKX4ReqTjV+D9r5DGr8H7XyJ7ztRip+EXqk4qfhF6pONX4P2vkMaPwftfId52oxU/CL1ScVvXXqjGj8H7XyJxm/B+18h3nRGK3rr1Rix665icZvwftfIYzep7XyHedDFj116oxY9dcxOMnqe18hjJ6ntfId6eiMWvXXMTi1665hjJ6ntfIYyep7XyHedDFr11zDFr11zDGT1Pa+Qxk9T2vkO86GLXrrmGLXrrmGMnqe18hjJ6ntfId50MWvX9ky07vgs+GW3IjFjJ6ntfI+J3jLiUVtyjS50bJJRWTAkvMkUrVbl92nlfHLiWw+bJYrZbGlRpVK3jjH+2n45fdXnZ7K4fo9yqpb5prP/AE1J5H4pz6lzmV70x9bStWtreHn9ye5mpeFTfzwwssH/AHKuZ1HqQfG9L4tp12jSjTjGnCKjCCUYRjkjGKWBJCjRhTjGnTioQgkowilGMUuJJZj7POz55yz/AB1Y8cUgABg0AAAAAHJt3PCS2nkQD28GyHn5dwSiQaqAAJEksAJSAAJAAAAAAAAAAA325ThVtQBnl2StTc7BR+7HYvcfYB4T0AAAAA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95" y="2819400"/>
            <a:ext cx="1049770" cy="1049770"/>
          </a:xfrm>
          <a:prstGeom prst="rect">
            <a:avLst/>
          </a:prstGeom>
        </p:spPr>
      </p:pic>
      <p:pic>
        <p:nvPicPr>
          <p:cNvPr id="11278" name="Picture 14" descr="C:\Users\julie\AppData\Local\Microsoft\Windows\Temporary Internet Files\Content.IE5\HUWQX7JC\MC90029796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4072" y="5220441"/>
            <a:ext cx="7620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1618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381000"/>
            <a:ext cx="7772400" cy="838200"/>
          </a:xfrm>
        </p:spPr>
        <p:txBody>
          <a:bodyPr/>
          <a:lstStyle/>
          <a:p>
            <a:r>
              <a:rPr lang="en-US" dirty="0" smtClean="0"/>
              <a:t>TIMELINE </a:t>
            </a:r>
            <a:endParaRPr lang="en-US" dirty="0"/>
          </a:p>
        </p:txBody>
      </p:sp>
      <p:graphicFrame>
        <p:nvGraphicFramePr>
          <p:cNvPr id="5" name="Diagram 4"/>
          <p:cNvGraphicFramePr/>
          <p:nvPr>
            <p:extLst>
              <p:ext uri="{D42A27DB-BD31-4B8C-83A1-F6EECF244321}">
                <p14:modId xmlns:p14="http://schemas.microsoft.com/office/powerpoint/2010/main" val="379693455"/>
              </p:ext>
            </p:extLst>
          </p:nvPr>
        </p:nvGraphicFramePr>
        <p:xfrm>
          <a:off x="1066800" y="1524000"/>
          <a:ext cx="76200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78137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90600" y="1577340"/>
            <a:ext cx="6400800" cy="685800"/>
          </a:xfrm>
        </p:spPr>
        <p:txBody>
          <a:bodyPr/>
          <a:lstStyle/>
          <a:p>
            <a:r>
              <a:rPr lang="en-US" dirty="0" smtClean="0"/>
              <a:t>Personal contributions to date:  $25.00</a:t>
            </a:r>
          </a:p>
          <a:p>
            <a:endParaRPr lang="en-US" dirty="0"/>
          </a:p>
          <a:p>
            <a:endParaRPr lang="en-US" dirty="0" smtClean="0"/>
          </a:p>
        </p:txBody>
      </p:sp>
      <p:sp>
        <p:nvSpPr>
          <p:cNvPr id="3" name="Title 2"/>
          <p:cNvSpPr>
            <a:spLocks noGrp="1"/>
          </p:cNvSpPr>
          <p:nvPr>
            <p:ph type="ctrTitle"/>
          </p:nvPr>
        </p:nvSpPr>
        <p:spPr>
          <a:xfrm>
            <a:off x="685800" y="381000"/>
            <a:ext cx="7772400" cy="838200"/>
          </a:xfrm>
        </p:spPr>
        <p:txBody>
          <a:bodyPr/>
          <a:lstStyle/>
          <a:p>
            <a:r>
              <a:rPr lang="en-US" dirty="0" smtClean="0"/>
              <a:t>Budget Analysis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22595619"/>
              </p:ext>
            </p:extLst>
          </p:nvPr>
        </p:nvGraphicFramePr>
        <p:xfrm>
          <a:off x="271707" y="4343400"/>
          <a:ext cx="8686800" cy="1569720"/>
        </p:xfrm>
        <a:graphic>
          <a:graphicData uri="http://schemas.openxmlformats.org/drawingml/2006/table">
            <a:tbl>
              <a:tblPr firstRow="1" bandRow="1">
                <a:tableStyleId>{5C22544A-7EE6-4342-B048-85BDC9FD1C3A}</a:tableStyleId>
              </a:tblPr>
              <a:tblGrid>
                <a:gridCol w="1958788"/>
                <a:gridCol w="2043953"/>
                <a:gridCol w="2214282"/>
                <a:gridCol w="596153"/>
                <a:gridCol w="1873624"/>
              </a:tblGrid>
              <a:tr h="523240">
                <a:tc>
                  <a:txBody>
                    <a:bodyPr/>
                    <a:lstStyle/>
                    <a:p>
                      <a:r>
                        <a:rPr lang="en-US" dirty="0" smtClean="0"/>
                        <a:t>Location</a:t>
                      </a:r>
                      <a:endParaRPr lang="en-US" dirty="0"/>
                    </a:p>
                  </a:txBody>
                  <a:tcPr/>
                </a:tc>
                <a:tc>
                  <a:txBody>
                    <a:bodyPr/>
                    <a:lstStyle/>
                    <a:p>
                      <a:r>
                        <a:rPr lang="en-US" dirty="0" smtClean="0"/>
                        <a:t>Time</a:t>
                      </a:r>
                      <a:r>
                        <a:rPr lang="en-US" baseline="0" dirty="0" smtClean="0"/>
                        <a:t> Frame </a:t>
                      </a:r>
                      <a:endParaRPr lang="en-US" dirty="0"/>
                    </a:p>
                  </a:txBody>
                  <a:tcPr/>
                </a:tc>
                <a:tc>
                  <a:txBody>
                    <a:bodyPr/>
                    <a:lstStyle/>
                    <a:p>
                      <a:r>
                        <a:rPr lang="en-US" dirty="0" smtClean="0"/>
                        <a:t>Amount</a:t>
                      </a:r>
                      <a:r>
                        <a:rPr lang="en-US" baseline="0" dirty="0" smtClean="0"/>
                        <a:t> </a:t>
                      </a:r>
                      <a:endParaRPr lang="en-US" dirty="0"/>
                    </a:p>
                  </a:txBody>
                  <a:tcPr/>
                </a:tc>
                <a:tc>
                  <a:txBody>
                    <a:bodyPr/>
                    <a:lstStyle/>
                    <a:p>
                      <a:r>
                        <a:rPr lang="en-US" dirty="0" smtClean="0"/>
                        <a:t>To </a:t>
                      </a:r>
                      <a:endParaRPr lang="en-US" dirty="0"/>
                    </a:p>
                  </a:txBody>
                  <a:tcPr/>
                </a:tc>
                <a:tc>
                  <a:txBody>
                    <a:bodyPr/>
                    <a:lstStyle/>
                    <a:p>
                      <a:r>
                        <a:rPr lang="en-US" dirty="0" smtClean="0"/>
                        <a:t>Amount </a:t>
                      </a:r>
                      <a:endParaRPr lang="en-US" dirty="0"/>
                    </a:p>
                  </a:txBody>
                  <a:tcPr/>
                </a:tc>
              </a:tr>
              <a:tr h="523240">
                <a:tc>
                  <a:txBody>
                    <a:bodyPr/>
                    <a:lstStyle/>
                    <a:p>
                      <a:r>
                        <a:rPr lang="en-US" dirty="0" smtClean="0"/>
                        <a:t>Global </a:t>
                      </a:r>
                      <a:endParaRPr lang="en-US" dirty="0"/>
                    </a:p>
                  </a:txBody>
                  <a:tcPr/>
                </a:tc>
                <a:tc>
                  <a:txBody>
                    <a:bodyPr/>
                    <a:lstStyle/>
                    <a:p>
                      <a:r>
                        <a:rPr lang="en-US" dirty="0" smtClean="0"/>
                        <a:t>2000-2010</a:t>
                      </a:r>
                      <a:endParaRPr lang="en-US" dirty="0"/>
                    </a:p>
                  </a:txBody>
                  <a:tcPr/>
                </a:tc>
                <a:tc>
                  <a:txBody>
                    <a:bodyPr/>
                    <a:lstStyle/>
                    <a:p>
                      <a:r>
                        <a:rPr lang="en-US" dirty="0" smtClean="0"/>
                        <a:t>$8</a:t>
                      </a:r>
                      <a:r>
                        <a:rPr lang="en-US" baseline="0" dirty="0" smtClean="0"/>
                        <a:t> Billion</a:t>
                      </a:r>
                      <a:endParaRPr lang="en-US" dirty="0"/>
                    </a:p>
                  </a:txBody>
                  <a:tcPr/>
                </a:tc>
                <a:tc>
                  <a:txBody>
                    <a:bodyPr/>
                    <a:lstStyle/>
                    <a:p>
                      <a:endParaRPr lang="en-US" dirty="0"/>
                    </a:p>
                  </a:txBody>
                  <a:tcPr/>
                </a:tc>
                <a:tc>
                  <a:txBody>
                    <a:bodyPr/>
                    <a:lstStyle/>
                    <a:p>
                      <a:r>
                        <a:rPr lang="en-US" dirty="0" smtClean="0"/>
                        <a:t>$28 Billion</a:t>
                      </a:r>
                      <a:endParaRPr lang="en-US" dirty="0"/>
                    </a:p>
                  </a:txBody>
                  <a:tcPr/>
                </a:tc>
              </a:tr>
              <a:tr h="523240">
                <a:tc>
                  <a:txBody>
                    <a:bodyPr/>
                    <a:lstStyle/>
                    <a:p>
                      <a:r>
                        <a:rPr lang="en-US" dirty="0" smtClean="0"/>
                        <a:t>United States</a:t>
                      </a:r>
                      <a:endParaRPr lang="en-US" dirty="0"/>
                    </a:p>
                  </a:txBody>
                  <a:tcPr/>
                </a:tc>
                <a:tc>
                  <a:txBody>
                    <a:bodyPr/>
                    <a:lstStyle/>
                    <a:p>
                      <a:r>
                        <a:rPr lang="en-US" dirty="0" smtClean="0"/>
                        <a:t>2000-2009</a:t>
                      </a:r>
                      <a:endParaRPr lang="en-US" dirty="0"/>
                    </a:p>
                  </a:txBody>
                  <a:tcPr/>
                </a:tc>
                <a:tc>
                  <a:txBody>
                    <a:bodyPr/>
                    <a:lstStyle/>
                    <a:p>
                      <a:r>
                        <a:rPr lang="en-US" dirty="0" smtClean="0"/>
                        <a:t>$33 Billion</a:t>
                      </a:r>
                      <a:endParaRPr lang="en-US" dirty="0"/>
                    </a:p>
                  </a:txBody>
                  <a:tcPr/>
                </a:tc>
                <a:tc>
                  <a:txBody>
                    <a:bodyPr/>
                    <a:lstStyle/>
                    <a:p>
                      <a:endParaRPr lang="en-US" dirty="0"/>
                    </a:p>
                  </a:txBody>
                  <a:tcPr/>
                </a:tc>
                <a:tc>
                  <a:txBody>
                    <a:bodyPr/>
                    <a:lstStyle/>
                    <a:p>
                      <a:r>
                        <a:rPr lang="en-US" dirty="0" smtClean="0"/>
                        <a:t>$80 Billion</a:t>
                      </a:r>
                      <a:endParaRPr lang="en-US" dirty="0"/>
                    </a:p>
                  </a:txBody>
                  <a:tcPr/>
                </a:tc>
              </a:tr>
            </a:tbl>
          </a:graphicData>
        </a:graphic>
      </p:graphicFrame>
      <p:sp>
        <p:nvSpPr>
          <p:cNvPr id="6" name="TextBox 5"/>
          <p:cNvSpPr txBox="1"/>
          <p:nvPr/>
        </p:nvSpPr>
        <p:spPr>
          <a:xfrm>
            <a:off x="838200" y="3297060"/>
            <a:ext cx="7848600" cy="646331"/>
          </a:xfrm>
          <a:prstGeom prst="rect">
            <a:avLst/>
          </a:prstGeom>
          <a:noFill/>
        </p:spPr>
        <p:txBody>
          <a:bodyPr wrap="square" rtlCol="0">
            <a:spAutoFit/>
          </a:bodyPr>
          <a:lstStyle/>
          <a:p>
            <a:pPr algn="ctr"/>
            <a:r>
              <a:rPr lang="en-US" dirty="0" smtClean="0"/>
              <a:t>Bread for the World campaign has helped increase fundraising toward feeding the poor dramatically over the past decade.  </a:t>
            </a:r>
            <a:endParaRPr lang="en-US" dirty="0"/>
          </a:p>
        </p:txBody>
      </p:sp>
      <p:sp>
        <p:nvSpPr>
          <p:cNvPr id="7" name="TextBox 6"/>
          <p:cNvSpPr txBox="1"/>
          <p:nvPr/>
        </p:nvSpPr>
        <p:spPr>
          <a:xfrm>
            <a:off x="152400" y="6449417"/>
            <a:ext cx="10363200" cy="253916"/>
          </a:xfrm>
          <a:prstGeom prst="rect">
            <a:avLst/>
          </a:prstGeom>
          <a:noFill/>
        </p:spPr>
        <p:txBody>
          <a:bodyPr wrap="square" rtlCol="0">
            <a:spAutoFit/>
          </a:bodyPr>
          <a:lstStyle/>
          <a:p>
            <a:r>
              <a:rPr lang="en-US" sz="1050" smtClean="0"/>
              <a:t>http://www.bread.org/about-us/annual-reports/three-year-plans/three-year-plan-2010.pdf</a:t>
            </a:r>
            <a:endParaRPr lang="en-US" sz="1050" dirty="0"/>
          </a:p>
        </p:txBody>
      </p:sp>
      <p:pic>
        <p:nvPicPr>
          <p:cNvPr id="10242" name="Picture 2" descr="C:\Users\julie\AppData\Local\Microsoft\Windows\Temporary Internet Files\Content.IE5\BTLEC9TV\MC90001284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7200"/>
            <a:ext cx="1663294" cy="891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9972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65965" y="2381481"/>
            <a:ext cx="6629400" cy="1830302"/>
          </a:xfrm>
        </p:spPr>
        <p:txBody>
          <a:bodyPr>
            <a:normAutofit/>
          </a:bodyPr>
          <a:lstStyle/>
          <a:p>
            <a:endParaRPr lang="en-US" sz="1800" dirty="0"/>
          </a:p>
          <a:p>
            <a:r>
              <a:rPr lang="en-US" sz="1800" dirty="0" smtClean="0"/>
              <a:t>*lack of funding </a:t>
            </a:r>
          </a:p>
          <a:p>
            <a:r>
              <a:rPr lang="en-US" sz="1800" dirty="0" smtClean="0"/>
              <a:t>*Politicians with other priorities </a:t>
            </a:r>
          </a:p>
          <a:p>
            <a:r>
              <a:rPr lang="en-US" sz="1800" dirty="0" smtClean="0"/>
              <a:t>*charity mistrust</a:t>
            </a:r>
          </a:p>
          <a:p>
            <a:r>
              <a:rPr lang="en-US" sz="1800" dirty="0" smtClean="0"/>
              <a:t>*entitlement “fatigue” </a:t>
            </a:r>
          </a:p>
          <a:p>
            <a:endParaRPr lang="en-US" dirty="0"/>
          </a:p>
        </p:txBody>
      </p:sp>
      <p:sp>
        <p:nvSpPr>
          <p:cNvPr id="3" name="Title 2"/>
          <p:cNvSpPr>
            <a:spLocks noGrp="1"/>
          </p:cNvSpPr>
          <p:nvPr>
            <p:ph type="ctrTitle"/>
          </p:nvPr>
        </p:nvSpPr>
        <p:spPr/>
        <p:txBody>
          <a:bodyPr>
            <a:normAutofit fontScale="90000"/>
          </a:bodyPr>
          <a:lstStyle/>
          <a:p>
            <a:r>
              <a:rPr lang="en-US" dirty="0" smtClean="0"/>
              <a:t>OBSTACLES </a:t>
            </a:r>
            <a:br>
              <a:rPr lang="en-US" dirty="0" smtClean="0"/>
            </a:br>
            <a:r>
              <a:rPr lang="en-US" dirty="0" smtClean="0"/>
              <a:t>&amp; </a:t>
            </a:r>
            <a:br>
              <a:rPr lang="en-US" dirty="0" smtClean="0"/>
            </a:br>
            <a:r>
              <a:rPr lang="en-US" dirty="0" smtClean="0"/>
              <a:t>DIVIDERS </a:t>
            </a:r>
            <a:endParaRPr lang="en-US" dirty="0"/>
          </a:p>
        </p:txBody>
      </p:sp>
      <p:pic>
        <p:nvPicPr>
          <p:cNvPr id="14344" name="Picture 8" descr="C:\Users\julie\AppData\Local\Microsoft\Windows\Temporary Internet Files\Content.IE5\GD3DT4P1\MC9002953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262" y="317154"/>
            <a:ext cx="1925011"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C:\Users\julie\AppData\Local\Microsoft\Windows\Temporary Internet Files\Content.IE5\GD3DT4P1\MC91021744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0666" y="406762"/>
            <a:ext cx="1749399" cy="17268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1" y="4419600"/>
            <a:ext cx="8517664" cy="2062103"/>
          </a:xfrm>
          <a:prstGeom prst="rect">
            <a:avLst/>
          </a:prstGeom>
          <a:noFill/>
        </p:spPr>
        <p:txBody>
          <a:bodyPr wrap="square" rtlCol="0">
            <a:spAutoFit/>
          </a:bodyPr>
          <a:lstStyle/>
          <a:p>
            <a:pPr algn="ctr"/>
            <a:r>
              <a:rPr lang="en-US" sz="3200" dirty="0" smtClean="0"/>
              <a:t>“It’s easy to get people to donate to charity, like buy a coat at Christmas, but people are extremely resistant to advocacy.”  </a:t>
            </a:r>
          </a:p>
          <a:p>
            <a:pPr algn="ctr"/>
            <a:r>
              <a:rPr lang="en-US" sz="3200" dirty="0" smtClean="0"/>
              <a:t>Rosemary Cavanaugh</a:t>
            </a:r>
            <a:endParaRPr lang="en-US" sz="3200" dirty="0"/>
          </a:p>
        </p:txBody>
      </p:sp>
    </p:spTree>
    <p:extLst>
      <p:ext uri="{BB962C8B-B14F-4D97-AF65-F5344CB8AC3E}">
        <p14:creationId xmlns:p14="http://schemas.microsoft.com/office/powerpoint/2010/main" val="28652917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600200" y="2738287"/>
            <a:ext cx="6019800" cy="3733800"/>
          </a:xfrm>
        </p:spPr>
        <p:txBody>
          <a:bodyPr>
            <a:normAutofit fontScale="92500" lnSpcReduction="20000"/>
          </a:bodyPr>
          <a:lstStyle/>
          <a:p>
            <a:endParaRPr lang="en-US" sz="1900" dirty="0" smtClean="0"/>
          </a:p>
          <a:p>
            <a:r>
              <a:rPr lang="en-US" sz="1900" dirty="0" smtClean="0"/>
              <a:t>*EMOTION</a:t>
            </a:r>
          </a:p>
          <a:p>
            <a:r>
              <a:rPr lang="en-US" sz="1900" dirty="0" smtClean="0"/>
              <a:t>*PUBLIC PRESSURE </a:t>
            </a:r>
          </a:p>
          <a:p>
            <a:r>
              <a:rPr lang="en-US" sz="1900" dirty="0" smtClean="0"/>
              <a:t>*Awareness </a:t>
            </a:r>
          </a:p>
          <a:p>
            <a:r>
              <a:rPr lang="en-US" sz="1900" dirty="0" smtClean="0"/>
              <a:t>*FINANCIAL REASONING </a:t>
            </a:r>
          </a:p>
          <a:p>
            <a:endParaRPr lang="en-US" dirty="0"/>
          </a:p>
          <a:p>
            <a:endParaRPr lang="en-US" sz="2400" dirty="0" smtClean="0"/>
          </a:p>
          <a:p>
            <a:r>
              <a:rPr lang="en-US" sz="2400" dirty="0" smtClean="0"/>
              <a:t>*Every dollar spent on pregnant women in </a:t>
            </a:r>
            <a:r>
              <a:rPr lang="en-US" sz="2400" dirty="0" err="1" smtClean="0"/>
              <a:t>wic</a:t>
            </a:r>
            <a:r>
              <a:rPr lang="en-US" sz="2400" dirty="0" smtClean="0"/>
              <a:t> produces $1.92 to $4.21 in Medicaid savings for newborns and their mothers.  </a:t>
            </a:r>
          </a:p>
          <a:p>
            <a:endParaRPr lang="en-US" dirty="0"/>
          </a:p>
          <a:p>
            <a:endParaRPr lang="en-US" dirty="0" smtClean="0"/>
          </a:p>
        </p:txBody>
      </p:sp>
      <p:sp>
        <p:nvSpPr>
          <p:cNvPr id="3" name="Title 2"/>
          <p:cNvSpPr>
            <a:spLocks noGrp="1"/>
          </p:cNvSpPr>
          <p:nvPr>
            <p:ph type="ctrTitle"/>
          </p:nvPr>
        </p:nvSpPr>
        <p:spPr>
          <a:xfrm>
            <a:off x="228600" y="381000"/>
            <a:ext cx="6374783" cy="1560834"/>
          </a:xfrm>
        </p:spPr>
        <p:txBody>
          <a:bodyPr>
            <a:normAutofit fontScale="90000"/>
          </a:bodyPr>
          <a:lstStyle/>
          <a:p>
            <a:r>
              <a:rPr lang="en-US" dirty="0" smtClean="0"/>
              <a:t>STRATEGIES TO OVERCOME OBSTACLES </a:t>
            </a:r>
            <a:endParaRPr lang="en-US" dirty="0"/>
          </a:p>
        </p:txBody>
      </p:sp>
      <p:pic>
        <p:nvPicPr>
          <p:cNvPr id="16388" name="Picture 4" descr="C:\Users\julie\AppData\Local\Microsoft\Windows\Temporary Internet Files\Content.IE5\GD3DT4P1\MC90019860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4383" y="457200"/>
            <a:ext cx="1612271" cy="14456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6472087"/>
            <a:ext cx="8382000" cy="253916"/>
          </a:xfrm>
          <a:prstGeom prst="rect">
            <a:avLst/>
          </a:prstGeom>
          <a:noFill/>
        </p:spPr>
        <p:txBody>
          <a:bodyPr wrap="square" rtlCol="0">
            <a:spAutoFit/>
          </a:bodyPr>
          <a:lstStyle/>
          <a:p>
            <a:r>
              <a:rPr lang="en-US" sz="1050" dirty="0"/>
              <a:t>http://www.bread.org/hunger/maternal-child-nutrition/women-of-faith-for-the-1000.html</a:t>
            </a:r>
          </a:p>
        </p:txBody>
      </p:sp>
      <p:pic>
        <p:nvPicPr>
          <p:cNvPr id="16394" name="Picture 10" descr="C:\Users\julie\AppData\Local\Microsoft\Windows\Temporary Internet Files\Content.IE5\E5UJ0R0B\MC90034184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297382"/>
            <a:ext cx="1524000" cy="1338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1714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2819400"/>
            <a:ext cx="6400800" cy="4495800"/>
          </a:xfrm>
        </p:spPr>
        <p:txBody>
          <a:bodyPr/>
          <a:lstStyle/>
          <a:p>
            <a:pPr algn="l"/>
            <a:r>
              <a:rPr lang="en-US" dirty="0" smtClean="0"/>
              <a:t>“A ruler’s power is ultimately dependent on support from the people he would rule.” </a:t>
            </a:r>
          </a:p>
          <a:p>
            <a:pPr algn="l"/>
            <a:endParaRPr lang="en-US" dirty="0" smtClean="0"/>
          </a:p>
          <a:p>
            <a:pPr algn="l"/>
            <a:endParaRPr lang="en-US" dirty="0" smtClean="0"/>
          </a:p>
          <a:p>
            <a:pPr algn="l"/>
            <a:r>
              <a:rPr lang="en-US" dirty="0" smtClean="0"/>
              <a:t>Conversion mechanism of change---result of advocacy, people/politicians support cause (emotional and moral factors)</a:t>
            </a:r>
            <a:endParaRPr lang="en-US" dirty="0"/>
          </a:p>
          <a:p>
            <a:pPr algn="l"/>
            <a:endParaRPr lang="en-US" dirty="0" smtClean="0"/>
          </a:p>
          <a:p>
            <a:pPr algn="l"/>
            <a:r>
              <a:rPr lang="en-US" dirty="0" smtClean="0"/>
              <a:t> gene sharp on nonviolent action </a:t>
            </a:r>
            <a:endParaRPr lang="en-US" dirty="0"/>
          </a:p>
        </p:txBody>
      </p:sp>
      <p:sp>
        <p:nvSpPr>
          <p:cNvPr id="3" name="Title 2"/>
          <p:cNvSpPr>
            <a:spLocks noGrp="1"/>
          </p:cNvSpPr>
          <p:nvPr>
            <p:ph type="ctrTitle"/>
          </p:nvPr>
        </p:nvSpPr>
        <p:spPr>
          <a:xfrm>
            <a:off x="1676400" y="760333"/>
            <a:ext cx="5715000" cy="1219200"/>
          </a:xfrm>
        </p:spPr>
        <p:txBody>
          <a:bodyPr>
            <a:normAutofit fontScale="90000"/>
          </a:bodyPr>
          <a:lstStyle/>
          <a:p>
            <a:r>
              <a:rPr lang="en-US" dirty="0" smtClean="0"/>
              <a:t>CONNECTION </a:t>
            </a:r>
            <a:br>
              <a:rPr lang="en-US" dirty="0" smtClean="0"/>
            </a:br>
            <a:r>
              <a:rPr lang="en-US" dirty="0" smtClean="0"/>
              <a:t>WITH PEACE STUDIES </a:t>
            </a:r>
            <a:endParaRPr lang="en-US" dirty="0"/>
          </a:p>
        </p:txBody>
      </p:sp>
      <p:pic>
        <p:nvPicPr>
          <p:cNvPr id="19462" name="Picture 6" descr="C:\Users\julie\AppData\Local\Microsoft\Windows\Temporary Internet Files\Content.IE5\GD3DT4P1\MC90043254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1852" y="252852"/>
            <a:ext cx="1271148" cy="1271148"/>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228600" y="2743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53677" y="4114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4699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8534400" cy="1143000"/>
          </a:xfrm>
        </p:spPr>
        <p:txBody>
          <a:bodyPr>
            <a:normAutofit/>
          </a:bodyPr>
          <a:lstStyle/>
          <a:p>
            <a:r>
              <a:rPr lang="en-US" dirty="0" smtClean="0"/>
              <a:t>CONNECTION</a:t>
            </a:r>
            <a:br>
              <a:rPr lang="en-US" dirty="0" smtClean="0"/>
            </a:br>
            <a:r>
              <a:rPr lang="en-US" dirty="0" smtClean="0"/>
              <a:t>WITH PEACE STUDIES </a:t>
            </a:r>
            <a:endParaRPr lang="en-US" dirty="0"/>
          </a:p>
        </p:txBody>
      </p:sp>
      <p:pic>
        <p:nvPicPr>
          <p:cNvPr id="20483" name="Picture 3" descr="C:\Users\julie\AppData\Local\Microsoft\Windows\Temporary Internet Files\Content.IE5\HUWQX7JC\MP90043064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166256"/>
            <a:ext cx="1676400" cy="111585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
          </p:nvPr>
        </p:nvSpPr>
        <p:spPr/>
        <p:txBody>
          <a:bodyPr>
            <a:normAutofit/>
          </a:bodyPr>
          <a:lstStyle/>
          <a:p>
            <a:pPr algn="ctr"/>
            <a:r>
              <a:rPr lang="en-US" sz="2000" dirty="0" smtClean="0"/>
              <a:t>CREATE HOPE</a:t>
            </a:r>
          </a:p>
          <a:p>
            <a:pPr algn="ctr"/>
            <a:endParaRPr lang="en-US" sz="2000" dirty="0" smtClean="0"/>
          </a:p>
          <a:p>
            <a:pPr algn="ctr"/>
            <a:r>
              <a:rPr lang="en-US" sz="2000" dirty="0" smtClean="0"/>
              <a:t>CREATE DIAOLGUE</a:t>
            </a:r>
          </a:p>
          <a:p>
            <a:pPr algn="ctr"/>
            <a:endParaRPr lang="en-US" sz="2000" dirty="0" smtClean="0"/>
          </a:p>
          <a:p>
            <a:pPr algn="ctr"/>
            <a:r>
              <a:rPr lang="en-US" sz="2000" dirty="0" smtClean="0"/>
              <a:t>EXCHANGE EXPERIENCES</a:t>
            </a:r>
          </a:p>
          <a:p>
            <a:pPr algn="ctr"/>
            <a:endParaRPr lang="en-US" sz="2000" dirty="0" smtClean="0"/>
          </a:p>
          <a:p>
            <a:pPr algn="ctr"/>
            <a:r>
              <a:rPr lang="en-US" sz="2000" dirty="0" smtClean="0"/>
              <a:t>INCLUDE LOCAL AUTHORITIES</a:t>
            </a:r>
          </a:p>
          <a:p>
            <a:pPr algn="ctr"/>
            <a:endParaRPr lang="en-US" sz="2000" dirty="0" smtClean="0"/>
          </a:p>
          <a:p>
            <a:pPr algn="ctr"/>
            <a:r>
              <a:rPr lang="en-US" sz="2000" dirty="0" smtClean="0"/>
              <a:t>STRENGTHEN CIVIL ORGANIZATIONS </a:t>
            </a:r>
          </a:p>
          <a:p>
            <a:endParaRPr lang="en-US" dirty="0"/>
          </a:p>
          <a:p>
            <a:r>
              <a:rPr lang="en-US" sz="2000" dirty="0" smtClean="0"/>
              <a:t>PAUL VAN TONGEREN, REFLECTIONS ON PEACE BUILDING</a:t>
            </a:r>
            <a:endParaRPr lang="en-US" sz="2000" dirty="0"/>
          </a:p>
        </p:txBody>
      </p:sp>
      <p:sp>
        <p:nvSpPr>
          <p:cNvPr id="6" name="Right Arrow 5"/>
          <p:cNvSpPr/>
          <p:nvPr/>
        </p:nvSpPr>
        <p:spPr>
          <a:xfrm>
            <a:off x="2743200" y="153078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380072" y="22585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1994500" y="289587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684020" y="3657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256329" y="438454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59921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dirty="0" smtClean="0"/>
              <a:t/>
            </a:r>
            <a:br>
              <a:rPr lang="en-US" dirty="0" smtClean="0"/>
            </a:br>
            <a:r>
              <a:rPr lang="en-US" dirty="0" smtClean="0"/>
              <a:t>This is my entire world.  She makes me want to not only do better, but to </a:t>
            </a:r>
            <a:r>
              <a:rPr lang="en-US" b="1" i="1" dirty="0" smtClean="0"/>
              <a:t>BE BETTER.  </a:t>
            </a:r>
            <a:endParaRPr lang="en-US" b="1" i="1"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28600" y="2057400"/>
            <a:ext cx="3429000" cy="3429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447800"/>
            <a:ext cx="5167744" cy="5167744"/>
          </a:xfrm>
          <a:prstGeom prst="rect">
            <a:avLst/>
          </a:prstGeom>
        </p:spPr>
      </p:pic>
    </p:spTree>
    <p:extLst>
      <p:ext uri="{BB962C8B-B14F-4D97-AF65-F5344CB8AC3E}">
        <p14:creationId xmlns:p14="http://schemas.microsoft.com/office/powerpoint/2010/main" val="28387915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66800" y="2743006"/>
            <a:ext cx="6400800" cy="990600"/>
          </a:xfrm>
        </p:spPr>
        <p:txBody>
          <a:bodyPr/>
          <a:lstStyle/>
          <a:p>
            <a:r>
              <a:rPr lang="en-US" dirty="0" smtClean="0"/>
              <a:t>GOOD INTENTIONS  – MARY B. ANDERSON </a:t>
            </a:r>
            <a:endParaRPr lang="en-US" dirty="0"/>
          </a:p>
        </p:txBody>
      </p:sp>
      <p:sp>
        <p:nvSpPr>
          <p:cNvPr id="3" name="Title 2"/>
          <p:cNvSpPr>
            <a:spLocks noGrp="1"/>
          </p:cNvSpPr>
          <p:nvPr>
            <p:ph type="ctrTitle"/>
          </p:nvPr>
        </p:nvSpPr>
        <p:spPr/>
        <p:txBody>
          <a:bodyPr/>
          <a:lstStyle/>
          <a:p>
            <a:r>
              <a:rPr lang="en-US" dirty="0" smtClean="0"/>
              <a:t>CONNECTION </a:t>
            </a:r>
            <a:br>
              <a:rPr lang="en-US" dirty="0" smtClean="0"/>
            </a:br>
            <a:r>
              <a:rPr lang="en-US" dirty="0" smtClean="0"/>
              <a:t>WITH PEACE STUDIES</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5089" y="3048000"/>
            <a:ext cx="1440437" cy="2156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2455" y="3276600"/>
            <a:ext cx="7010400" cy="1323439"/>
          </a:xfrm>
          <a:prstGeom prst="rect">
            <a:avLst/>
          </a:prstGeom>
          <a:noFill/>
        </p:spPr>
        <p:txBody>
          <a:bodyPr wrap="square" rtlCol="0">
            <a:spAutoFit/>
          </a:bodyPr>
          <a:lstStyle/>
          <a:p>
            <a:pPr algn="ctr"/>
            <a:endParaRPr lang="en-US" sz="2400" b="1" dirty="0" smtClean="0"/>
          </a:p>
          <a:p>
            <a:pPr algn="ctr"/>
            <a:r>
              <a:rPr lang="en-US" sz="2400" b="1" dirty="0" smtClean="0"/>
              <a:t>WHY FOOD AID MUST BE FLEXIBLE</a:t>
            </a:r>
          </a:p>
          <a:p>
            <a:endParaRPr lang="en-US" dirty="0"/>
          </a:p>
          <a:p>
            <a:r>
              <a:rPr lang="en-US" sz="1400" dirty="0"/>
              <a:t>http://notes.bread.org/2013/04/why-food-aid-programs-must-be-flexible.html</a:t>
            </a:r>
          </a:p>
        </p:txBody>
      </p:sp>
      <p:sp>
        <p:nvSpPr>
          <p:cNvPr id="5" name="TextBox 4"/>
          <p:cNvSpPr txBox="1"/>
          <p:nvPr/>
        </p:nvSpPr>
        <p:spPr>
          <a:xfrm>
            <a:off x="27710" y="5517758"/>
            <a:ext cx="9843655" cy="523220"/>
          </a:xfrm>
          <a:prstGeom prst="rect">
            <a:avLst/>
          </a:prstGeom>
          <a:noFill/>
        </p:spPr>
        <p:txBody>
          <a:bodyPr wrap="square" rtlCol="0">
            <a:spAutoFit/>
          </a:bodyPr>
          <a:lstStyle/>
          <a:p>
            <a:r>
              <a:rPr lang="en-US" sz="2800" dirty="0" smtClean="0"/>
              <a:t>“God </a:t>
            </a:r>
            <a:r>
              <a:rPr lang="en-US" sz="2800" dirty="0"/>
              <a:t>save us from people who mean well</a:t>
            </a:r>
            <a:r>
              <a:rPr lang="en-US" sz="2800" dirty="0" smtClean="0"/>
              <a:t>.”  </a:t>
            </a:r>
            <a:r>
              <a:rPr lang="en-US" sz="2800" dirty="0" err="1" smtClean="0"/>
              <a:t>Vikram</a:t>
            </a:r>
            <a:r>
              <a:rPr lang="en-US" sz="2800" dirty="0" smtClean="0"/>
              <a:t> Seth  </a:t>
            </a:r>
            <a:endParaRPr lang="en-US" sz="2800" dirty="0"/>
          </a:p>
        </p:txBody>
      </p:sp>
    </p:spTree>
    <p:extLst>
      <p:ext uri="{BB962C8B-B14F-4D97-AF65-F5344CB8AC3E}">
        <p14:creationId xmlns:p14="http://schemas.microsoft.com/office/powerpoint/2010/main" val="9753670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2667000"/>
            <a:ext cx="8839200" cy="1371600"/>
          </a:xfrm>
        </p:spPr>
        <p:txBody>
          <a:bodyPr/>
          <a:lstStyle/>
          <a:p>
            <a:r>
              <a:rPr lang="en-US" dirty="0" smtClean="0"/>
              <a:t>IF ONE CHILD DOES NOT GO TO BED HUNGRY BECAUSE OF BREAD FOR THE WORLD, THEN IT HAS BEEN A SUCCESS.  </a:t>
            </a:r>
            <a:endParaRPr lang="en-US" dirty="0"/>
          </a:p>
        </p:txBody>
      </p:sp>
      <p:sp>
        <p:nvSpPr>
          <p:cNvPr id="3" name="Title 2"/>
          <p:cNvSpPr>
            <a:spLocks noGrp="1"/>
          </p:cNvSpPr>
          <p:nvPr>
            <p:ph type="ctrTitle"/>
          </p:nvPr>
        </p:nvSpPr>
        <p:spPr>
          <a:xfrm>
            <a:off x="0" y="6927"/>
            <a:ext cx="7772400" cy="1752600"/>
          </a:xfrm>
        </p:spPr>
        <p:txBody>
          <a:bodyPr>
            <a:normAutofit/>
          </a:bodyPr>
          <a:lstStyle/>
          <a:p>
            <a:r>
              <a:rPr lang="en-US" sz="3600" dirty="0" smtClean="0"/>
              <a:t>BAROMETER OF OVERALL SUCCESS </a:t>
            </a:r>
            <a:endParaRPr lang="en-US" sz="3600" dirty="0"/>
          </a:p>
        </p:txBody>
      </p:sp>
      <p:pic>
        <p:nvPicPr>
          <p:cNvPr id="17410" name="Picture 2" descr="C:\Users\julie\AppData\Local\Microsoft\Windows\Temporary Internet Files\Content.IE5\BTLEC9TV\MC90014986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0729" y="228600"/>
            <a:ext cx="1993271" cy="20551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3276600"/>
            <a:ext cx="3429000" cy="3429000"/>
          </a:xfrm>
          <a:prstGeom prst="rect">
            <a:avLst/>
          </a:prstGeom>
        </p:spPr>
      </p:pic>
    </p:spTree>
    <p:extLst>
      <p:ext uri="{BB962C8B-B14F-4D97-AF65-F5344CB8AC3E}">
        <p14:creationId xmlns:p14="http://schemas.microsoft.com/office/powerpoint/2010/main" val="29595082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BDAAkGBwgHBgkIBwgKCgkLDRYPDQwMDRsUFRAWIB0iIiAdHx8kKDQsJCYxJx8fLT0tMTU3Ojo6Iys/RD84QzQ5Ojf/2wBDAQoKCg0MDRoPDxo3JR8lNzc3Nzc3Nzc3Nzc3Nzc3Nzc3Nzc3Nzc3Nzc3Nzc3Nzc3Nzc3Nzc3Nzc3Nzc3Nzc3Nzf/wAARCADlANwDASIAAhEBAxEB/8QAHAABAAICAwEAAAAAAAAAAAAAAAEHAgMEBQgG/8QARhAAAQIDAQcQCAUEAwEAAAAAAAECAwQFEQYSITVzstEHExUXMUFRUlRVYXGSk6LBFCIyNnSBkcIWNFNysSNCYqEzgvDx/8QAGQEBAAMBAQAAAAAAAAAAAAAAAAEEBQID/8QAKhEAAgEDAwMEAgMBAQAAAAAAAAECAwQRFDFREiEzE0FScQWBIjKRYdH/2gAMAwEAAhEDEQA/ALxAAAAOprV0dKoqWT001sSy1ITPWevyTzJUXJ4RDaSyztgV1O6qDEVUkKY5ybzo8Sz/AElv8nXrqn1O3BISiJ1uXzPdWtV+x4u5pr3LVBVO2dVOQyfi0jbOqnIZPxaSdJV4I1NMtYFU7Z1U5DJ+LSNs6qchk/FpGkq8DU0y1gVTtnVTkMn4tI2zqpyGT8WkaSrwNTTLWBVO2dVOQyfi0jbOqnIZPxaRpKvA1NMtYFU7Z1U5DJ+LSNs6qchk/FpGkq8DU0y1gVTtnVTkMn4tI2zqpyGT8WkaSrwNTTLWBVO2dVOQyfi0jbOqnIZPxaRpKvA1NMtYFU7Z1U5DJ+LSNs6qchk/FpGkq8DU0y1gVW3VPqSL68hKKnQ5yeZ2lP1T5V7kbUJCLB4XwnI9Poti/wAkO2qr2JVxTfuWADgUqsU+rwtcp01DjIntNRbHN60XChzzwaaeGeyafdAAEEgA+K1SronUyRbTpR6tmZpq37kXCyHuL813Pqdwg5yUUczmoR6mdddrd26FEiU6hxERzVvYs0mGxd9GafpwleMhx5uK53rRHuW1z3Lur0qZyUqsxEw4Ibd1fI7yHDaxqMYiI1NxENenSjTWEZc5ym8yOsh0rBbFi/JqG5KVA31evzOyRpleHoeeUdbsXL8D+0Ni5fgf2jsr0XoGTrdi5fgf2hsZL8D+0dlekXoGUddsZL8D+0NjJfgf2jsb0XoGTrtjJfgf2hsZL8D+0dhei9AydctMl+B/aGxkvwP7R2F6L0E5R1+xkvwP7Q2Ml+B/aOwVpF6BlHA2Nl+B/aGxsvwP7Rz70iwE9jgbGy/A/tDY2X4H9o59hFgHY4K02X3r9P8AsaItLWy2FEt6HJ5naWCwDsdFBizdNmmxoESJAjsW1r2LYpalxN2rKwrZGpXsOfs9RyYGxtC9B8HGgsjMVkRLU/g6WKyLJzKK1yte1Ucx7VsXoVDyq0Y1F33PSnUlTeVseiQfP3E1/Z6jtiRVT0qCutx0TfXed808z6AyJRcXhmnGSksoLgQoW6mpOqtenJtVtYsRWw+hiYE/90l41J6w6dNPb7TYL1T6KefJZNcjQkX+5yWlyyj3bKl29kd7JwUgwGM37LV6zlsQwYbmoaBRkyWoZI0lDIHk2YWC9MyAMmFgsMxYCcmFhFhssIsAyYWCw59MpczU4+tSrMCe092BrU6dB9fI3IU+C1Fm1fMv375b1v0TzPGpXhT7Pc9qVGdTutiv3OY32nNTrWw1rGgfrQ+0hbcGlyEBESDJS7OlISWm/wBHg/pQ+yhXd8viWVZP5FO69BXcjQ+0g12D+rD7SFwrLwFSxYMNU/Yhj6FK8mg92g1y+JOjfyKiRWuS1qoqcKLaLDZMNRtSqTWoiIk7GsREsRPWMFQup5WSk+zwY2EKhlYQpJOTBUIM1MVBKMVOFU4WuS6uRPWZhTq3zmqYRG3zHNXfRUB0cnU1qTpG6SHAVf6U41YTk/y3Wr9cHzLkPPlGiul6vJRW4HMmGKnaQ9BmbeRxNPku2ksxaOJVsVzmQfmqUDIfmYHWn8F/VbFc5kH5qlA0/wDNQevyPSy2Z53e6PooZvaaWG5peKUjYhJCEg8gAAAAQADfJSsSdm4UtBT14jrEXg4V+RoPq7hJRHRJiccmFqJDZ88K+R51Z9EHI9aMOuaifUU+Sg0+VZLy7bGt3V33LvqpyQDGbbeWbSSSwgACCQAACoJrGdT+OjZxgpnNYzqfx0bONam5D+qMWX9mQpBJB0QQpipkpioOiDFTJTFQdI6SRxlL5dmch6GPPMjjKXy7c5D0MZ97vEt2mzOJVsVzmQfmqUDT/wA1B6/Iv6rYrnMg/NUoGn/moPX5HVlszm73R9Ew3NNLDc0vFKRtTcJQhNwkHkwAQAAAAD764piNoiO48Vy+XkfAlg3HYihfvfnKVbzx/st2fk/R3YAMs1QfH3RXUzEtUo0hT0Y3WEakWK5LVvlS2xE6EVPqfYFUVj3jrHxX2NLVrCM5/wAitdTlCH8TsPxRWOUp3bdA/FFY5S3u26DpiFND0qfxRn+rU+TJivWJGiRXWX8R6veqJZa5cKqYKSQehyQpCkqQoBiQpJCg6RipBKkA6R0kjjKXy7c5D0MeeZHGUvl25yHoYz73eJbtNmcSrYrnMg/NUoGn/moPX5F/VbFc5kH5qlA0/wDNQevyOrLZnN3uj6JhubuGlhubuF4pSNqbgIQkHmAACAQrmt9pyJ1rYSfV3FyktNy82k1LwYyNe2zXGI6zAvCcVanpx6j1pU/Ul0nyWuQ/1GdpCwrjVRaDBVqoqX78KL/kpzth6XzbJ9w3QcqBAgy0NIUvChwoabjIbUaifJDPr3Kqx6UjQoWzpS6mzYACoWwVNWXsbdHWEV7UX0rfX/BpbJxItLp8aI6JGkZWJEctrnPgtVV61sPehVVKTbR416TqxxkqjXIf6jO0hCxGfqM7SFq7D0vm2T7hugbD0vm2T7hugta2PBW0b5KqtRUtRUVOgExrxZ+oOhMayGs5FvWtSxERHWJYnyMS6nlZKbWHgEKCFBJBipkYqCUQpBKkA6R0kjjKXy7c5D0MeeZHGUvl25yHoYz73eJbtNmcSrYrnMg/NUoGn/moPX5F/VbFc5kH5qlA0/8ANQevyOrLZnN3uj6JhubuGhFRqWuVEThUxdOMbgYiuXh3EL6TZRnJLc5qbhJ1rpuK7cVGp0Ia3RHu3XuX5nfQys6y9jtrSLU4UOoIHpnPr/8ADuD7K4L/AIJz97f4Ura1U3FPv9TNVWVn7VVf6jN1ehSteQxRbLdlV6qyWD7UAGMbgAAAAAAIVbEVV3iTh1iN6PSZ2MmDW5eI76NUlLLwQ3hFRSj9cgJF/Vc6J2nKvmbTVKNvJSC3ght/g2G6YoUxJUgEhTEkwe9jPbcidYJJUhVswqcaJONTBDarl4VwIcSLFfEX13YOBNw6UWyHUS2NEjjKXy7M5D0MeeKfjGWyzM5D0OZt7vEvWezOJVsVzmQfmqefpR95GhORLVTQegatiucyD81Tz5A9th3Y7M5vPY7JYj4i2vW3oM2mlhuaaiMaZsQEISSeLABABJ3NAujmaFDjMl4MGIkVyOVYluCxOg6UHM4RmsSXY6hOUJdUXhn1+2DUeRyvi0n2VzNTi1ekQ5yOxjHuc5Fay2zAtm+U6WpcB7swP3xM5TPvKFOFPMVjualjXq1KuJvKwfRgAyzXB8FWLuJ+QrE7JQ5WWcyXi3jXOvrVS9RcOHpPvSmLqfeirfEfY0uWVOM5tSWexTvakqdPMXjud9th1Hkcp4tJxqjdxPVCQmJOLKyzWR4aw3K1XWoipZgwnywNNW1FPPSZeqrPt1HJScciIl42xEs3x6a7iN+pxSD16UefXLk5Szr95jTB03FXcvU+RxwOlE9cuTN8eK7deprUEKSMtkEKSQCTVT8Yy2WZnIehzzxT8Yy2WZnIehzIvd4mtZ7M4lWxXOZB+ap58ge2w9B1bFc5kH5qnnyB7TDux2Zxe+xz2m1pqabWmoZEzNCSEBJ4kkAAYABABJamp/7swP3xM5Sqi1dT/wB2YH74mcpSv/Evs0Px3mf1/wCH0YAMY3AUxdV70Vb4j7GlzlL3Ve9FW+I+xpe/H+R/RQ/IeJfZ1hAIU2DHCgEAkEKSQQdAhQQoJBBJAJNVPxjLZZmch6HPPFPxjLZZmch6HMi93ia1nsziVbFc5kH5qnnyB7TD0HVsVzmQfmqefIHtMO7H3OL32Oc02tNTTYhqGTI2C0gEnlgkWkAEYFoABILV1P8A3YgfviZylUlran3uxAykTOUo3/i/Zf8Ax3mf0fSAAxzbBS91XvTVviPtaXQUtdX701b4j7Wl78f5H9FH8h4l9nVgEGwY4AIIJBAAOgQSQCQpAUb4Bqp+MZbLMzkPQ554p+MZbLMzkPQ5kXu8TWs9mcSrYrnMg/NU8+QPaYeg6tiucyD81Tz5A9ph3Y+/6OL32OchmhrQzQ1DKkbARaCTzwSCACMEi0gAnALX1PvdiBlImcpU9pbGp77ry+UiZylG/wDF+y9+P8r+j6QAGObQKWur96at8R9rS6SlbrPemrfEfa0vWHkf0Ub/AMa+zqwCDXMkEAAAAgEgAgEggkIAaqfjGWyzM5D0OeeKfjGWyzM5D0OZF7vE1rPZnEq2K5zIPzVPPkD2mHoafhrGkZiE3dfCc1PminnlnqPai7y2KdWPuc3nsc1DJDBDJDVMpmaEmKKSScYJBAAwSQQAMElsannuvL5SJnKVNaWLcXdDSafQIMvOzsOFGa96qxyLalrlVN4p30XKlhLPcuWMlGplvHY+5B0f4voHOcL6O0D8X0DnOF9HaDJ9Gp8X/hretT+S/wBO8KVus96atl/taWd+L6BznC+jtBVl0ceFN3QVCZloiRIMWNfMem+l6ieRdsYTjUbax2Kd7OMqaSee515ABqGZgAgAkAEAAAAEEoCFwIqgk10/GMtlmZyHoc8/UKAs1WpCC3dfMMTxIegTIvd0atnswUXdnS3Um6Kbg3qpCiOWLCXha7D/AKW1PkXofK3f3OLXKakaVbbOy1qw047d9vmnT1njbVOiffZnrcU+uHbdFSQn3zUXf3zYhxGudCeqKioqLYrVOS1yOS1FNuMsmNKODO0m0xtFp0cYMrRaY2i0DBlaLTEAYJBAtAwSLSACcE2i0gAAC0gAkEAAAWkAEggkEg1R32Nvd9TN70YmHd4DVLS8eem4cCXhuiRorkaxjd9TicsI7hHLPq9S+lunK8s65v8ARk231u9frgRPpapbx1Fy1Eh0GkQpRqo6Kvrxnp/c9d35bydR25h16nqTytjZo0+iGAADxPU+KuzuHh1Zz56mXsKdXC9i4GxtDunf3+Eq2dk5unTLoE5BiQIzd1r0s/8AqHoc4tQp0lUoOtT0tCjs4IjbbOpd4tUbqUOz7orVbZT7rszz8kdybqIpl6R/j/stad1N6LHcrpd8zLKv9rHo5viRf5OAupbLW4KrHsyTdJcV7DkqO0nwVz6QnFUekJxVLG2rZbnWP3TdI2rZbnWP3TdJ1rKfJGknwVz6QnFUekJxVLG2rZbnWP3TdI2rZbnWP3TdI1lPkaSfBXPpCcVR6QnFUsbatludY/dN0jatludY/dN0jWU+RpJ8Fc+kJxVHpCcVSxtq2W51j903SNq2W51j903SNZT5GknwVzr6cVRr6cVSxtq2W51j903SNq2W51j903SNZT5GknwVzr6cVRr6cVSxtq2W51j903SNq2W51j903SNZT5GknwVzr6cVRr6cVSxtq2W51j903SNq2W51j903SNZT5GknwVzr6cVRr6cVfqWNtWy3Osfum6RtWy3Osfum6RrKfI0k+CudfTir9TB0dy7liFlN1LpVF9aqR1TohNQ7SQ1PKFKuR0Zkaacm9Gfg+iWHMr2HJ0rSfBVdJpE/WZnWZCXfFd/c7ca3rXeLcuRuRlrnoWuvVI889LHxrMDU4G9HTvn0EtLQJSCkGVgw4MNu4yG1GonyQ2lKtcyqdl2RbpW8Yd33YABWLAAAAAAAAAAAAAAAAAAAAAAAAAAAAAAAAAAAAAAAAA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p:nvSpPr>
        <p:spPr>
          <a:xfrm>
            <a:off x="515792" y="285028"/>
            <a:ext cx="8475808" cy="4401205"/>
          </a:xfrm>
          <a:prstGeom prst="rect">
            <a:avLst/>
          </a:prstGeom>
          <a:noFill/>
        </p:spPr>
        <p:txBody>
          <a:bodyPr wrap="square" rtlCol="0">
            <a:spAutoFit/>
          </a:bodyPr>
          <a:lstStyle/>
          <a:p>
            <a:pPr algn="ctr"/>
            <a:r>
              <a:rPr lang="en-US" sz="4000" b="1" dirty="0" smtClean="0"/>
              <a:t>“The </a:t>
            </a:r>
            <a:r>
              <a:rPr lang="en-US" sz="4000" b="1" dirty="0"/>
              <a:t>function of education is to teach one to think intensively and to think critically. Intelligence plus character - that is the goal of true education.”  </a:t>
            </a:r>
            <a:endParaRPr lang="en-US" sz="4000" b="1" dirty="0" smtClean="0"/>
          </a:p>
          <a:p>
            <a:pPr algn="ctr"/>
            <a:r>
              <a:rPr lang="en-US" sz="4000" b="1" dirty="0" smtClean="0"/>
              <a:t>Martin </a:t>
            </a:r>
            <a:r>
              <a:rPr lang="en-US" sz="4000" b="1" dirty="0"/>
              <a:t>Luther King, Jr. </a:t>
            </a:r>
          </a:p>
        </p:txBody>
      </p:sp>
      <p:sp>
        <p:nvSpPr>
          <p:cNvPr id="4" name="AutoShape 6" descr="data:image/jpeg;base64,/9j/4AAQSkZJRgABAQAAAQABAAD/2wCEAAkGBhMSERQUEhQUFBQVFRcVFBcVFRUUFRUUFBcVFRQUFBQXHCYeFxkkGRQUHy8gJCcpLCwsFR4xNTAqNSYrLCkBCQoKBQUFDQUFDSkYEhgpKSkpKSkpKSkpKSkpKSkpKSkpKSkpKSkpKSkpKSkpKSkpKSkpKSkpKSkpKSkpKSkpKf/AABEIALcBEwMBIgACEQEDEQH/xAAcAAAABwEBAAAAAAAAAAAAAAAAAQIDBAUGBwj/xAA9EAACAQIEAwYDBQcEAgMAAAABAgADEQQSITEFBkETIlFhcYEHMpFCobHB8BQVI1JictEzgrLhJPEIosL/xAAUAQEAAAAAAAAAAAAAAAAAAAAA/8QAFBEBAAAAAAAAAAAAAAAAAAAAAP/aAAwDAQACEQMRAD8A5IBpFZYVMaRwLpASrRpjeKYRsdYC1EWo3iVEcQaGA2TENFCFUGkALHlfSMptFqsBWaCnEw6V4DTixil1ENhAsAjFGoFGsRWfKLyMcO762MBL4gnyEaZouphWG4MR2f8A1ABMIEw2WEywFZooMI2BDCwHCIlYAYoQEQ4YEEAWhAQ4ICrQhDhqICSILRTCIIgCHCggArBDywQLKltHlTuxrDHQyVSGkCEwjbGO11ymMqsBwR5R3YzJDDuCBGaIaOFY2wgKpnSO2ja7RxTpABGkFNolmiqDW3gJfrCDWvFE3lny3wztqwuLrTs7eZv3B9QT/tgO8I5bapZ6gOuqqRsPEjxlz+7Mo2mw4dwrMbm/0juN4COhG+mwv5fq8DA1uHBtbD1tKjF8PA26bfrwm9xfCSik+tx087zMcT7p6dYGVxGDIkF0tLTE1NTK+s1zAYggggCGIUEBUEAh2gCFDtAIDlrCJEUUiLQHCI1aOMdImAkiAw7QrQDggggWODOhk3DEEStpqZIwrEEQJZAbcSJV3jtSplJjLUyQTAQBJOJ2AjNOnqBHcRvAjWjTx1o00Bax0jSIWPOIDF45SS+0QRCVyNjADDpN9yJw+1APbWoxY/2jRfuF/ec/16b9PXpO28s4BFpU6aspNNUU6jcCx+8GBqOX+GAKSy/frr+cm4rBqQ1wPPr00v8ASSuG4Yquo09o/jafdPnp47wMjxLAqAQN9Da3Q6Wuff6zl3MAAYgbH7r66zqXGamQlfYHU+PX1nNuYMLdjqR+PXw9IGExjbyCZbcRwJve2krKyWgMQQGHlgFBBaCApIvLBRGhi2gNERQiTFpvAXG2EcMSFgFlMTHGEQFgFBBBAEEEEC4wbCxvHaVMHaQ8ONI/hX1gO1sPqIVYWsokp3ldiqhzQFip3oKx1kdX1jrteA0RGL6xwRljAkrsItjeNLsI6pgJvG46wvEZYFny3w01sQigXt37aAHKVsCTtqQfabfjfBMZhmWtSAenuChsUa+odT021FwfATEcv16yVKjUBd0oVHOl+6uW+nU3I0m85P5l4jiqFVqTU670BetRcFDYsVVRmULmYKxsHG2ovuG35Z5nq1KYFQd4W8jb20Mtn4zrYnXx8DuLXmF4BxpKrXQGm5JV6TXBpuN1IP62ltzHmpUjUIIsN4DnMPGKNLvtdm6XPWcp45zwXYhUFgSL66j0kXjXMFSuwS5NzYDrqdpccH5JwQGbG4sLUUZuxpgkgeLlbn2094GQxHGGfTT6WvIWJIOvWbfjf7vUMtBUJ2vls3nuL9JisQgubffAiWh2gZbQQEmFDMKA9RXT3iyIKVrae8VAYtF0hAw8YKXWAbdYhYt2iADAWRpEWjojawCUwGGqw3gIggggT6YNoKBJMKk+kcwu4gS73Ei1/mvJjYbreQyp1gO4VARciN549hx3DGAukBmo0ZMeK31gFK8BVMx3pElLWi16QAq3jnYxwJHwmkDTfDLhZdsSwFwVWkPXvMw/4TpHLOExFFHpqqJTY95yihzsozEL/EOUAXNzoJQfBygvYVSRvVN/ZVE6XR4eoN7eep2t+BgZLB8jJRrmu7tVZrhcyouUXBX5FBY7gXOlzpIHxS4sFwwpDTS5632sPWaziHERm3AG+uwA1/Kcc+I/FTUqqSbhib/gPw++BicFStVpu2YoHBqZdGyAgsAfs6aZuk6BQ+FuIpjtcRXWgKxdanYstRf2WoAWp2IHfOwOo208cbwnFAVcvRrb9PETtPCeLN+zCm4vlWyk6XUDT6D7oHN/iRU4fUy/sq2ZFUFjRqUmawsMxKDObDe5nPsxm/5q4dnJNmXU28PEzH18DlBJgQTqI0Y45EbMArQQQoC6RjrGM0hrHiIBPCDQmiRAWwgU9IkiKVdYDgiFFo5aNkawCvrBUEK2sN9oCIIIIEsfLHcO+ojZXSSMNQgSe1++Rqr7w8kZqHeA5RewPpEZoYbuwwml/GAjpEhtYOkbXeBJqNt7fnAK9o3VbQSOatoF5h6oYCSmtYynTFWS4tAmOZjpA678Iq4WjVvsKv8A+Fm+xPGO1zUqZUad4k2020++cp+HeIIo1gNT2ga2+6gflN1geWu2p1O0qVKbVPlek2R0A1GU2I9biA/xrDBcLUqCqtwAAtiLjb3nC8bhnxOJspNzrrsoE6lxrhOMNJqdOpSxLqHAXOKWIqIPlPZnus9r3sRe1wNbTk1PjWIwpem9Mo+ocVEcOPIn/qBDxtHsKwubhSL23t4zsvDagqUKbKQQVBB6HTWcRxFbtGLdTNhyTxoohpHVQdLn5RvpAv8AjnF8twdV+p38ZznieMLsSZecxY8sx6akf9zK1XgNMYmSMHQD1EQsEDuqlm2TMwXMfIXv7To3MvJOBwFRqZDVu5mV3Y726gWS3laBzG9oFWXlTF0ldTTprub3VdR6Wjr4+kW/01y/2r/iBS0qWhMVJ+Nr0yUsCFGj2AuR4rfr5R7FcNVmAw2eqpF72/M2HtAp3EQiyXiMIVuNDbexFx5EbxgCATCEHgXziWMB1Wjb7w0iLwFKNYGMSTBAOCFBAmjaSqGgMig7R0tpAHanaR3bWPItzBUwvW8BKG4jxPdhUaNlJMTcWgNGItrFtGg+sBzEG0iM0cxJvLrln4f47Hkfs9BsnWq/8OkN9c5+bbZbmBQvUuLTQ8n8m43Gt/4tFmW9jUbuUl33c7+i3PlOwcpfArC4ez4xv2qpvksVoL5Zd399PKdSwmHRECU1VEUWVVAVVA2AA0Agcr4P8Nn4bSzVKwrNVYB1VSqJZWIsSSWO4JNumnjX8S50xT1FwuCTNXqAm+irTpqbBrk21NgSdvpOs8wYbPh6gG4GYeq6/l984xwPk+rWxrYjtHpUkGVihF2znVRcWK21It9kbQIqch8YWtTZigZhe61wz6fNqRe5Pgeu8yHOfD8XQqZcXSemxLFSxzhxcWPaAm+1/HWdc4rxbF8PU9kGq0jrTJAZlFr3tqCSPD6TlnNPPVfEsRWvY/ZqoAeuo7oIgZvA11F83WXvDCgJdNuvS3gZm3KnbT0knhuIKtbp+r6QJXGK5LHW/wCEpnOpk+qrVGKorOdrKpYj2AvJ2B5GxlUj+EUBFwapCD6at7WgUEnVOM1WUK7lwBZe0OYhRsAx1tNxgvhYF1rVC5/lQZF92Nyfa20vsLyglNb06QBAIulIvU2vYMczMfIQOXcPwNWs1kp38z3FA8SzG30lnjuWSMgo1krsb9pkVglIi3zVDcHfbfTaXPF+JLRbWlm3uK4IJI0PdI036yNi+cs9MBEy+Q0UeloFjwng/D8KFbGLWr699lVWSnvr2RNyvnqdZoMfzvwiil8Leo4uB3GU6ixBVgCJy3E4x2N2Y6+f10kNUJNgCYFxjqArO1VCLtrYbj18ZV4ikQdf17RqjXKN19PCTm4gH0I9PGBWlYgmTXo5CDYEXvlYXB9RLCjxCjsaFL3QfjAqaKRT0xeS6y0fshkPkcw+h/KRWMBkrrDZYCYowE2giLwQJKHaPsNJHpLJQEBCbwVKmsPrGah1gSA/dIjN4GqaRAN/G+2gOt9NICHaafk74aYviLZkXsqH2q9QHLp0prvUPpp5zf8Aw2+CoIXE8SW97NSwx2A3DV/P+jYdb7Ds6IFAULZRoAALADYADYQMFyr8IeG4exZP2mqPtV7ML/00vlHuCfOb1aQAsNANABoB7SDxHB5hem2RxqDt9R1ldwvmW91qjK6fN4eGYeUC0qkodRcSVh3BGkCOrrcagyCW7Nrg6X2JgWbCc/oUv2bE1qOyk3X+06pp5be031OoGFxMrzvgrGnX6LdHF7aHVDfprcf7hAzfEeNtQbK7MtO+isrVaJ1ubgKQg8mtvMnzrzf29HKjUGW5/wBLsjuLG5tpoZsa4plRmAcW+1mBBP8AUvSZ/Fci0sVVypSCk2Je6sEGlzoL33sL66QOTcP4LWxNTs6FNqrnXKg2HizaKo8yQJ0rlj4O5CKmLbMdD2dMkKPJqm7egsN951Tl7lXD4KiKVBMo3Zjq9Rv5nbqfDoBoI9jVAHQWgUlHhNKmoSmi01GwRQqj2EgYrCAHbTykt8eLx2piFI1A29fpAradJdALjrHuN8SFPAOoOWqCxB2JDG4s1tDt6SPUxAv4frQ+e0iY6ubajMDsRt5wOPV8DicVVLFGYkgFnNlHhd2326TT8M+FTsCa2IpppfJSBdiP72sF+hieL8LriqXpNdSflZgq28Qx6b+MRiOZ6uHVRlDMQRnD3UbeGpgZPj3CGoVWQm4Gx8RLvh2HoU6BYHNUIsb7C5BuAOoy295RcSxjVHLuQxP6sPCQhXKm6mw/W8BdWkTuOsYNOxl4aym61RlqC1wfMAgj2I+srsVQsdNRfeAdHGgjLU28eo94eNqISMljYWJHU+8YtHKdrQEBoCI4V8IAkCPbWHHKqRNGi1Rgig5mNlHieggIsIIQH6Oh94cB6i2kkB5FpNaPM0BTGR2aKJjDP9YDhfSdy+EHwsVETG4xL1TZ8PTYf6Q+zUcHdze4B+XTrtivg9yMMfijUrLfD4chmBGlSqdUpnxAtmI9B1npO3hAJj5Rt8SFFzt49B6wxUjGJcoMyi6/bXy6lfPy6wHiQbA2128/TxmJ584Q1MLiKN6ZHdcoBcBtM2XYjXUHcTQOcgvfPhX6j5qLE6Mp3yf8SL7Xs9SqioXw1ezHLcX2qUjpm/uB0NvI9YGV5D42zM1Cq9nAzBbjLUU7PTP8uu3TSaPmPEtToM9MWtvb+W+s5fzXwmrhXyqSHot2lGoNCUJ/QI/zN7yVzIOIYMNUAzd6nVHTOvdbf9awL3l/FB6QIN9tY5xamrqab/K4yn0PUeYNjMxyniDh8VVwjnqWp+a7j7rfSXfMtfIKZ8SR+cDl/M+FxuBYr2dWorG1N6asyNcgKGIuEbW1msPOdA5T4I1GgqtbORmqHxY6m3kNvO1+ss34mKioqkG4BfXbykqkwA8rQIvFMWKVMkm05hxjnAnMoJ3tvvYi/wB0d+JvNVrop620PScy/fHUalbFQdiRrr6i8DrXL47ZtSQdLeYvL9KCBbHoSNZz3lTjwqUUfRSCeuo10HrbTXwmjq8XXvEEMCNbG9ietvUQJFdFBsQCAf0bR2jghfoyG1x/Qep8x4ykbiN/m08+n1lbj+aUoiwZiRqFpnX1uLBbwNT8ReJvSQfsllZrAhSFNrW9xbp5TjZ5YxlYu/ZVG1LMQhAtuTfb6XMuMV8RMYbgLTsPlvmYr6m4zH2G8vODfFHC9gEqCutf7dwrUrncIRqq28YHKcRVA0F/A3FrH03En8H4QlUZmqEBdXVVu1r6gEm1yASDb1ml4pwOjiqna0jmW4zhdx/cNxp16zRYP4fpWYDDswZUzXAswP8AKDsfHwgcz45hSlQk3yOSUJYuct+6pY63C2HnaN0mZB3lPobg28rzq3E/hhiMql1UpScuQxyl7Ke6oF+tj0Gk53zRwqtSrKtRGXOitSsQwdH2yEb6kC28AsJhUZWYFcpGuoBUjWzAyCuGJuQDa+mh2m04P8N6r2ul2O/j5iaFOQ3Fx2bXVbm9kVV8SzEAD3gcwbCmGlG2p9B4n2llxLjNFWYU1zkEjN9jQ7qR8w8Lb+Mi4Xh9asdFJY75UNRlBvb+Gmq6rbvEbiBWVzbeb7kvkl6VsTWUrVYfwKbAgoGFjWcdDYkKp2vm8JqORPhQtK2JxSk1Fs1Km9myN0eoAcpcdFAsNyWNsup4hh2c2taxv53MDk+O5QoPUZnQhie9YkC+214J0Stw4ZjcAnrpBA8/K0JqsT0iYDmeCjSZ2VUGZmIVR4sxyqPqRGrzUfDLgpxXFMKouBTqCu500Wj39b+LBV/3QPSHJHLVPh+Ep4dLZgM1VgLdpWIGdz7iw8AAOkvC1pDXEZDZvlJ0bwJ6Meg85MvAS4DdbHoY0mMs2Spox+U9G9POLfTUa+UaxVBKy5ToRqCPmU9CD4wKvFMcI5JF8NUPfG/ZM2mb+w9fCV/HkdAhpnvUj2lBr/MCP9Mn+VgSvofKWmG4hmLYXEgCpY5SflrJtnW/UdR095msNi8oqYOqbVKDjIzHTsahIpP/AG5hl/pzeECw5ooJjsBTr0wdVV1uLMFcDMjDe42t4iYLlrF/u3EZXZsleoLjoG2DeXQTccm4iy4nCuLGm7OqnXuVSWI9nzj0tKDnPl/tkD0/npnNbxA6QNXxvhhepQxVKwqUz3v66Z3HqN/rJvNPCqmKoL2RGZWD2OmcW1UN0Mr+UMccRQS3hZvK2hv5zXJTAAA2AsIGD4biCpyspVgQGDaEH0O/rt4Xk3jHGxTRtbXB+o8PaaLifCErDXRx8rgajy8x5GcP+JeJxODbs6yEKSezqL/puB4N0a2pU6i/UawMrzbxjtKp16zNdobxmvjS5J8YKdXQnw/HpAn4PEVVbLRYqb3cjbyFj1te46zTcO4zZ0ao2enfLUvZSqmwLaWtl39Lyq4Qimkh62ufMk6y1xPLFU0+1QEX+hB8YHTcLg0Gyr9B+J6TH880KSGnkQCrUfQJZQVFs7Mo3tcAHe5EseSuOXwxSuctTDizlj81IA9nUJ690FSfFfONcP4a2LrNiWBse7TB+zTB09zufM+UDLPwyoo71Mi+x3GvnIq8lVndTTS621JIAvfz8h4dZ1L92sBa2m3lF0cNbpawgZLAcqrh8rMxNQfy3VR5Hq3vpNPwjjjUGBCg/cdZBxz3aPYDCFjAt+YuZK2JpGnSTLf+rUnw2lJwTlapUq0XrUyFw1MqgfXvAWUrfe195r+GcGsbmXWFoi59IEHlnAjsw3XX8bTPfFfg+OxFFKOCS6VG/wDIbOqd1fkpG/2Sbk/2gTY8u0sq1E/lqMPY2I/GWrUgQQdiYHDuWvgcxIfHVRl60aN9drZq2lvRR7zoWC4HRw9ko0lpolrKosATfvH+ZvM3MvCQCQLkBiL+NrX+l4xi6f2wLkCzDxXfQeIgLoHpIlZddYHxTZb0xmJt6W8b9BHab9qrXy3QixU3vsdeniLe8Bn93g6nrBJZYw4HkS8IwrwoBzr3/wAfuHjPi8QQLhadFT1GYl3/AOKTkInevghgsnDi/WrXdttggWmB56qx94HS+1i6S2+U28iSR7eEj21jytAU+cbaj0vGv2gddD4j8x/7khaw0vFVKKuNR79YEDi3DUxNPK5IK95KimzI42dT08xsRoZzLjvGmd6dQ5WxNDMFI7tPG0CLVaJvsWXXKdjlPSbvmGq2ETtQxK3Clbaa6C56Dpec94phqdYOael+89ImzK3SpRP6BEC15Y40hx1JcxJajZGYnNVw1SmXoGpm17VcpRiTclCetpocRWyVQOjTjy49qNajWDXNKpfwJW/fBB2PeJt5N4ztnLeHTF9lid0UZl8C/wDgfj6QLvgPBlw6NYWLsXbyJ6D0lpChPtAQ9YCV/GOFUMXRejiEWpTcaqfuKkaqw6EaiHWri9r6yNV4iqXudoHnn4ifC2rw5jUp3q4VicrgHNS10SqBtpoH2NukwrHT3nqHiPEe3Nh8huGUi4ZToQR4TmHMXIdDtLIMqvc02XRqZBGZGHyuouLX1t10gYTgGK1FM9WFvc2P4z05w/glM0MhGmUD7p5TxCilVIpuHCN3XAyhrdbX2v5z1VybxpMVg6NZNnUXH8rL3WU+YIIgYTinLgp4hUYXVmsfNSRofEdbGdD4XwNVQC2w00tD45wYVGp1QLlGuR4jb7pfUFso9IFYeFL1EyvE1CtU8BpN1WrDYbznXMOIsjeLMfuNoFNgMOatQ+U2HCODWtcSu+HvDs61KhGhaw9tJvMPhAsBlaFhGcAe8fWT8ULLKzhx7xgTMJSy1H/qsfoLSTiauVSfDWCmut4zXQO+Q7WDEeIB2PleAVXD/wAMADUa++5/EyuN76S7c2lfVpDN66/5gZ7FUTTYFTlVjYeAY/ZPkf8AqTcJiBsff18ZY4jDKVIYDKRY9NP8yhxNArcrmYAakA2I9ekCwfEi8KURx58R9CfvggeZ2hQQQFLPRnwoo5eFYXzDv7tUcwQQNnH6RgggKqqMt/CQsBj872GwgggP8bwaV6L0m2cW9DuCPQi84bxfFPhKpo1t1PdI103upG3oYIIFPjnFX5dWdlVTsS7HKoPTUm1/OehOU+GnB4HDUGChqdFEqZTcdoFHaEHrdrm/nBBAus4jVWrYQQQMrj6rBs19Rf6SnqcVGIdwhGXZTqCWG9wR6dYIIFfwzENZidCHKb9QbG0xvxO5i7MChSvmOYM225Ha2+gUe8KCBy5BvO1/AXjd6dbDknusKi77Po3/ANgT7wQQOxirGMViyqEg9IIIDfDj3cx8z+c5tzXje8B+tdfzhQQOjcl4Ts8JSGlytz6nX85e3gggRuIVLIfSVnCmuYIIF2pkGnjkOJemL51pozHoFJYKPMkhtvCHBAlVTKnEYnvgdIIID/Z33ldTcqxU+h63BhwQBU4XTJvaCCC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8" descr="data:image/jpeg;base64,/9j/4AAQSkZJRgABAQAAAQABAAD/2wCEAAkGBhMSERQUEhQUFBQVFRcVFBcVFRUUFRUUFBcVFRQUFBQXHCYeFxkkGRQUHy8gJCcpLCwsFR4xNTAqNSYrLCkBCQoKBQUFDQUFDSkYEhgpKSkpKSkpKSkpKSkpKSkpKSkpKSkpKSkpKSkpKSkpKSkpKSkpKSkpKSkpKSkpKSkpKf/AABEIALcBEwMBIgACEQEDEQH/xAAcAAAABwEBAAAAAAAAAAAAAAAAAQIDBAUGBwj/xAA9EAACAQIEAwYDBQcEAgMAAAABAgADEQQSITEFBkETIlFhcYEHMpFCobHB8BQVI1JictEzgrLhJPEIosL/xAAUAQEAAAAAAAAAAAAAAAAAAAAA/8QAFBEBAAAAAAAAAAAAAAAAAAAAAP/aAAwDAQACEQMRAD8A5IBpFZYVMaRwLpASrRpjeKYRsdYC1EWo3iVEcQaGA2TENFCFUGkALHlfSMptFqsBWaCnEw6V4DTixil1ENhAsAjFGoFGsRWfKLyMcO762MBL4gnyEaZouphWG4MR2f8A1ABMIEw2WEywFZooMI2BDCwHCIlYAYoQEQ4YEEAWhAQ4ICrQhDhqICSILRTCIIgCHCggArBDywQLKltHlTuxrDHQyVSGkCEwjbGO11ymMqsBwR5R3YzJDDuCBGaIaOFY2wgKpnSO2ja7RxTpABGkFNolmiqDW3gJfrCDWvFE3lny3wztqwuLrTs7eZv3B9QT/tgO8I5bapZ6gOuqqRsPEjxlz+7Mo2mw4dwrMbm/0juN4COhG+mwv5fq8DA1uHBtbD1tKjF8PA26bfrwm9xfCSik+tx087zMcT7p6dYGVxGDIkF0tLTE1NTK+s1zAYggggCGIUEBUEAh2gCFDtAIDlrCJEUUiLQHCI1aOMdImAkiAw7QrQDggggWODOhk3DEEStpqZIwrEEQJZAbcSJV3jtSplJjLUyQTAQBJOJ2AjNOnqBHcRvAjWjTx1o00Bax0jSIWPOIDF45SS+0QRCVyNjADDpN9yJw+1APbWoxY/2jRfuF/ec/16b9PXpO28s4BFpU6aspNNUU6jcCx+8GBqOX+GAKSy/frr+cm4rBqQ1wPPr00v8ASSuG4Yquo09o/jafdPnp47wMjxLAqAQN9Da3Q6Wuff6zl3MAAYgbH7r66zqXGamQlfYHU+PX1nNuYMLdjqR+PXw9IGExjbyCZbcRwJve2krKyWgMQQGHlgFBBaCApIvLBRGhi2gNERQiTFpvAXG2EcMSFgFlMTHGEQFgFBBBAEEEEC4wbCxvHaVMHaQ8ONI/hX1gO1sPqIVYWsokp3ldiqhzQFip3oKx1kdX1jrteA0RGL6xwRljAkrsItjeNLsI6pgJvG46wvEZYFny3w01sQigXt37aAHKVsCTtqQfabfjfBMZhmWtSAenuChsUa+odT021FwfATEcv16yVKjUBd0oVHOl+6uW+nU3I0m85P5l4jiqFVqTU670BetRcFDYsVVRmULmYKxsHG2ovuG35Z5nq1KYFQd4W8jb20Mtn4zrYnXx8DuLXmF4BxpKrXQGm5JV6TXBpuN1IP62ltzHmpUjUIIsN4DnMPGKNLvtdm6XPWcp45zwXYhUFgSL66j0kXjXMFSuwS5NzYDrqdpccH5JwQGbG4sLUUZuxpgkgeLlbn2094GQxHGGfTT6WvIWJIOvWbfjf7vUMtBUJ2vls3nuL9JisQgubffAiWh2gZbQQEmFDMKA9RXT3iyIKVrae8VAYtF0hAw8YKXWAbdYhYt2iADAWRpEWjojawCUwGGqw3gIggggT6YNoKBJMKk+kcwu4gS73Ei1/mvJjYbreQyp1gO4VARciN549hx3DGAukBmo0ZMeK31gFK8BVMx3pElLWi16QAq3jnYxwJHwmkDTfDLhZdsSwFwVWkPXvMw/4TpHLOExFFHpqqJTY95yihzsozEL/EOUAXNzoJQfBygvYVSRvVN/ZVE6XR4eoN7eep2t+BgZLB8jJRrmu7tVZrhcyouUXBX5FBY7gXOlzpIHxS4sFwwpDTS5632sPWaziHERm3AG+uwA1/Kcc+I/FTUqqSbhib/gPw++BicFStVpu2YoHBqZdGyAgsAfs6aZuk6BQ+FuIpjtcRXWgKxdanYstRf2WoAWp2IHfOwOo208cbwnFAVcvRrb9PETtPCeLN+zCm4vlWyk6XUDT6D7oHN/iRU4fUy/sq2ZFUFjRqUmawsMxKDObDe5nPsxm/5q4dnJNmXU28PEzH18DlBJgQTqI0Y45EbMArQQQoC6RjrGM0hrHiIBPCDQmiRAWwgU9IkiKVdYDgiFFo5aNkawCvrBUEK2sN9oCIIIIEsfLHcO+ojZXSSMNQgSe1++Rqr7w8kZqHeA5RewPpEZoYbuwwml/GAjpEhtYOkbXeBJqNt7fnAK9o3VbQSOatoF5h6oYCSmtYynTFWS4tAmOZjpA678Iq4WjVvsKv8A+Fm+xPGO1zUqZUad4k2020++cp+HeIIo1gNT2ga2+6gflN1geWu2p1O0qVKbVPlek2R0A1GU2I9biA/xrDBcLUqCqtwAAtiLjb3nC8bhnxOJspNzrrsoE6lxrhOMNJqdOpSxLqHAXOKWIqIPlPZnus9r3sRe1wNbTk1PjWIwpem9Mo+ocVEcOPIn/qBDxtHsKwubhSL23t4zsvDagqUKbKQQVBB6HTWcRxFbtGLdTNhyTxoohpHVQdLn5RvpAv8AjnF8twdV+p38ZznieMLsSZecxY8sx6akf9zK1XgNMYmSMHQD1EQsEDuqlm2TMwXMfIXv7To3MvJOBwFRqZDVu5mV3Y726gWS3laBzG9oFWXlTF0ldTTprub3VdR6Wjr4+kW/01y/2r/iBS0qWhMVJ+Nr0yUsCFGj2AuR4rfr5R7FcNVmAw2eqpF72/M2HtAp3EQiyXiMIVuNDbexFx5EbxgCATCEHgXziWMB1Wjb7w0iLwFKNYGMSTBAOCFBAmjaSqGgMig7R0tpAHanaR3bWPItzBUwvW8BKG4jxPdhUaNlJMTcWgNGItrFtGg+sBzEG0iM0cxJvLrln4f47Hkfs9BsnWq/8OkN9c5+bbZbmBQvUuLTQ8n8m43Gt/4tFmW9jUbuUl33c7+i3PlOwcpfArC4ez4xv2qpvksVoL5Zd399PKdSwmHRECU1VEUWVVAVVA2AA0Agcr4P8Nn4bSzVKwrNVYB1VSqJZWIsSSWO4JNumnjX8S50xT1FwuCTNXqAm+irTpqbBrk21NgSdvpOs8wYbPh6gG4GYeq6/l984xwPk+rWxrYjtHpUkGVihF2znVRcWK21It9kbQIqch8YWtTZigZhe61wz6fNqRe5Pgeu8yHOfD8XQqZcXSemxLFSxzhxcWPaAm+1/HWdc4rxbF8PU9kGq0jrTJAZlFr3tqCSPD6TlnNPPVfEsRWvY/ZqoAeuo7oIgZvA11F83WXvDCgJdNuvS3gZm3KnbT0knhuIKtbp+r6QJXGK5LHW/wCEpnOpk+qrVGKorOdrKpYj2AvJ2B5GxlUj+EUBFwapCD6at7WgUEnVOM1WUK7lwBZe0OYhRsAx1tNxgvhYF1rVC5/lQZF92Nyfa20vsLyglNb06QBAIulIvU2vYMczMfIQOXcPwNWs1kp38z3FA8SzG30lnjuWSMgo1krsb9pkVglIi3zVDcHfbfTaXPF+JLRbWlm3uK4IJI0PdI036yNi+cs9MBEy+Q0UeloFjwng/D8KFbGLWr699lVWSnvr2RNyvnqdZoMfzvwiil8Leo4uB3GU6ixBVgCJy3E4x2N2Y6+f10kNUJNgCYFxjqArO1VCLtrYbj18ZV4ikQdf17RqjXKN19PCTm4gH0I9PGBWlYgmTXo5CDYEXvlYXB9RLCjxCjsaFL3QfjAqaKRT0xeS6y0fshkPkcw+h/KRWMBkrrDZYCYowE2giLwQJKHaPsNJHpLJQEBCbwVKmsPrGah1gSA/dIjN4GqaRAN/G+2gOt9NICHaafk74aYviLZkXsqH2q9QHLp0prvUPpp5zf8Aw2+CoIXE8SW97NSwx2A3DV/P+jYdb7Ds6IFAULZRoAALADYADYQMFyr8IeG4exZP2mqPtV7ML/00vlHuCfOb1aQAsNANABoB7SDxHB5hem2RxqDt9R1ldwvmW91qjK6fN4eGYeUC0qkodRcSVh3BGkCOrrcagyCW7Nrg6X2JgWbCc/oUv2bE1qOyk3X+06pp5be031OoGFxMrzvgrGnX6LdHF7aHVDfprcf7hAzfEeNtQbK7MtO+isrVaJ1ubgKQg8mtvMnzrzf29HKjUGW5/wBLsjuLG5tpoZsa4plRmAcW+1mBBP8AUvSZ/Fci0sVVypSCk2Je6sEGlzoL33sL66QOTcP4LWxNTs6FNqrnXKg2HizaKo8yQJ0rlj4O5CKmLbMdD2dMkKPJqm7egsN951Tl7lXD4KiKVBMo3Zjq9Rv5nbqfDoBoI9jVAHQWgUlHhNKmoSmi01GwRQqj2EgYrCAHbTykt8eLx2piFI1A29fpAradJdALjrHuN8SFPAOoOWqCxB2JDG4s1tDt6SPUxAv4frQ+e0iY6ubajMDsRt5wOPV8DicVVLFGYkgFnNlHhd2326TT8M+FTsCa2IpppfJSBdiP72sF+hieL8LriqXpNdSflZgq28Qx6b+MRiOZ6uHVRlDMQRnD3UbeGpgZPj3CGoVWQm4Gx8RLvh2HoU6BYHNUIsb7C5BuAOoy295RcSxjVHLuQxP6sPCQhXKm6mw/W8BdWkTuOsYNOxl4aym61RlqC1wfMAgj2I+srsVQsdNRfeAdHGgjLU28eo94eNqISMljYWJHU+8YtHKdrQEBoCI4V8IAkCPbWHHKqRNGi1Rgig5mNlHieggIsIIQH6Oh94cB6i2kkB5FpNaPM0BTGR2aKJjDP9YDhfSdy+EHwsVETG4xL1TZ8PTYf6Q+zUcHdze4B+XTrtivg9yMMfijUrLfD4chmBGlSqdUpnxAtmI9B1npO3hAJj5Rt8SFFzt49B6wxUjGJcoMyi6/bXy6lfPy6wHiQbA2128/TxmJ584Q1MLiKN6ZHdcoBcBtM2XYjXUHcTQOcgvfPhX6j5qLE6Mp3yf8SL7Xs9SqioXw1ezHLcX2qUjpm/uB0NvI9YGV5D42zM1Cq9nAzBbjLUU7PTP8uu3TSaPmPEtToM9MWtvb+W+s5fzXwmrhXyqSHot2lGoNCUJ/QI/zN7yVzIOIYMNUAzd6nVHTOvdbf9awL3l/FB6QIN9tY5xamrqab/K4yn0PUeYNjMxyniDh8VVwjnqWp+a7j7rfSXfMtfIKZ8SR+cDl/M+FxuBYr2dWorG1N6asyNcgKGIuEbW1msPOdA5T4I1GgqtbORmqHxY6m3kNvO1+ss34mKioqkG4BfXbykqkwA8rQIvFMWKVMkm05hxjnAnMoJ3tvvYi/wB0d+JvNVrop620PScy/fHUalbFQdiRrr6i8DrXL47ZtSQdLeYvL9KCBbHoSNZz3lTjwqUUfRSCeuo10HrbTXwmjq8XXvEEMCNbG9ietvUQJFdFBsQCAf0bR2jghfoyG1x/Qep8x4ykbiN/m08+n1lbj+aUoiwZiRqFpnX1uLBbwNT8ReJvSQfsllZrAhSFNrW9xbp5TjZ5YxlYu/ZVG1LMQhAtuTfb6XMuMV8RMYbgLTsPlvmYr6m4zH2G8vODfFHC9gEqCutf7dwrUrncIRqq28YHKcRVA0F/A3FrH03En8H4QlUZmqEBdXVVu1r6gEm1yASDb1ml4pwOjiqna0jmW4zhdx/cNxp16zRYP4fpWYDDswZUzXAswP8AKDsfHwgcz45hSlQk3yOSUJYuct+6pY63C2HnaN0mZB3lPobg28rzq3E/hhiMql1UpScuQxyl7Ke6oF+tj0Gk53zRwqtSrKtRGXOitSsQwdH2yEb6kC28AsJhUZWYFcpGuoBUjWzAyCuGJuQDa+mh2m04P8N6r2ul2O/j5iaFOQ3Fx2bXVbm9kVV8SzEAD3gcwbCmGlG2p9B4n2llxLjNFWYU1zkEjN9jQ7qR8w8Lb+Mi4Xh9asdFJY75UNRlBvb+Gmq6rbvEbiBWVzbeb7kvkl6VsTWUrVYfwKbAgoGFjWcdDYkKp2vm8JqORPhQtK2JxSk1Fs1Km9myN0eoAcpcdFAsNyWNsup4hh2c2taxv53MDk+O5QoPUZnQhie9YkC+214J0Stw4ZjcAnrpBA8/K0JqsT0iYDmeCjSZ2VUGZmIVR4sxyqPqRGrzUfDLgpxXFMKouBTqCu500Wj39b+LBV/3QPSHJHLVPh+Ep4dLZgM1VgLdpWIGdz7iw8AAOkvC1pDXEZDZvlJ0bwJ6Meg85MvAS4DdbHoY0mMs2Spox+U9G9POLfTUa+UaxVBKy5ToRqCPmU9CD4wKvFMcI5JF8NUPfG/ZM2mb+w9fCV/HkdAhpnvUj2lBr/MCP9Mn+VgSvofKWmG4hmLYXEgCpY5SflrJtnW/UdR095msNi8oqYOqbVKDjIzHTsahIpP/AG5hl/pzeECw5ooJjsBTr0wdVV1uLMFcDMjDe42t4iYLlrF/u3EZXZsleoLjoG2DeXQTccm4iy4nCuLGm7OqnXuVSWI9nzj0tKDnPl/tkD0/npnNbxA6QNXxvhhepQxVKwqUz3v66Z3HqN/rJvNPCqmKoL2RGZWD2OmcW1UN0Mr+UMccRQS3hZvK2hv5zXJTAAA2AsIGD4biCpyspVgQGDaEH0O/rt4Xk3jHGxTRtbXB+o8PaaLifCErDXRx8rgajy8x5GcP+JeJxODbs6yEKSezqL/puB4N0a2pU6i/UawMrzbxjtKp16zNdobxmvjS5J8YKdXQnw/HpAn4PEVVbLRYqb3cjbyFj1te46zTcO4zZ0ao2enfLUvZSqmwLaWtl39Lyq4Qimkh62ufMk6y1xPLFU0+1QEX+hB8YHTcLg0Gyr9B+J6TH880KSGnkQCrUfQJZQVFs7Mo3tcAHe5EseSuOXwxSuctTDizlj81IA9nUJ690FSfFfONcP4a2LrNiWBse7TB+zTB09zufM+UDLPwyoo71Mi+x3GvnIq8lVndTTS621JIAvfz8h4dZ1L92sBa2m3lF0cNbpawgZLAcqrh8rMxNQfy3VR5Hq3vpNPwjjjUGBCg/cdZBxz3aPYDCFjAt+YuZK2JpGnSTLf+rUnw2lJwTlapUq0XrUyFw1MqgfXvAWUrfe195r+GcGsbmXWFoi59IEHlnAjsw3XX8bTPfFfg+OxFFKOCS6VG/wDIbOqd1fkpG/2Sbk/2gTY8u0sq1E/lqMPY2I/GWrUgQQdiYHDuWvgcxIfHVRl60aN9drZq2lvRR7zoWC4HRw9ko0lpolrKosATfvH+ZvM3MvCQCQLkBiL+NrX+l4xi6f2wLkCzDxXfQeIgLoHpIlZddYHxTZb0xmJt6W8b9BHab9qrXy3QixU3vsdeniLe8Bn93g6nrBJZYw4HkS8IwrwoBzr3/wAfuHjPi8QQLhadFT1GYl3/AOKTkInevghgsnDi/WrXdttggWmB56qx94HS+1i6S2+U28iSR7eEj21jytAU+cbaj0vGv2gddD4j8x/7khaw0vFVKKuNR79YEDi3DUxNPK5IK95KimzI42dT08xsRoZzLjvGmd6dQ5WxNDMFI7tPG0CLVaJvsWXXKdjlPSbvmGq2ETtQxK3Clbaa6C56Dpec94phqdYOael+89ImzK3SpRP6BEC15Y40hx1JcxJajZGYnNVw1SmXoGpm17VcpRiTclCetpocRWyVQOjTjy49qNajWDXNKpfwJW/fBB2PeJt5N4ztnLeHTF9lid0UZl8C/wDgfj6QLvgPBlw6NYWLsXbyJ6D0lpChPtAQ9YCV/GOFUMXRejiEWpTcaqfuKkaqw6EaiHWri9r6yNV4iqXudoHnn4ifC2rw5jUp3q4VicrgHNS10SqBtpoH2NukwrHT3nqHiPEe3Nh8huGUi4ZToQR4TmHMXIdDtLIMqvc02XRqZBGZGHyuouLX1t10gYTgGK1FM9WFvc2P4z05w/glM0MhGmUD7p5TxCilVIpuHCN3XAyhrdbX2v5z1VybxpMVg6NZNnUXH8rL3WU+YIIgYTinLgp4hUYXVmsfNSRofEdbGdD4XwNVQC2w00tD45wYVGp1QLlGuR4jb7pfUFso9IFYeFL1EyvE1CtU8BpN1WrDYbznXMOIsjeLMfuNoFNgMOatQ+U2HCODWtcSu+HvDs61KhGhaw9tJvMPhAsBlaFhGcAe8fWT8ULLKzhx7xgTMJSy1H/qsfoLSTiauVSfDWCmut4zXQO+Q7WDEeIB2PleAVXD/wAMADUa++5/EyuN76S7c2lfVpDN66/5gZ7FUTTYFTlVjYeAY/ZPkf8AqTcJiBsff18ZY4jDKVIYDKRY9NP8yhxNArcrmYAakA2I9ekCwfEi8KURx58R9CfvggeZ2hQQQFLPRnwoo5eFYXzDv7tUcwQQNnH6RgggKqqMt/CQsBj872GwgggP8bwaV6L0m2cW9DuCPQi84bxfFPhKpo1t1PdI103upG3oYIIFPjnFX5dWdlVTsS7HKoPTUm1/OehOU+GnB4HDUGChqdFEqZTcdoFHaEHrdrm/nBBAus4jVWrYQQQMrj6rBs19Rf6SnqcVGIdwhGXZTqCWG9wR6dYIIFfwzENZidCHKb9QbG0xvxO5i7MChSvmOYM225Ha2+gUe8KCBy5BvO1/AXjd6dbDknusKi77Po3/ANgT7wQQOxirGMViyqEg9IIIDfDj3cx8z+c5tzXje8B+tdfzhQQOjcl4Ts8JSGlytz6nX85e3gggRuIVLIfSVnCmuYIIF2pkGnjkOJemL51pozHoFJYKPMkhtvCHBAlVTKnEYnvgdIIID/Z33ldTcqxU+h63BhwQBU4XTJvaCCC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10" descr="data:image/jpeg;base64,/9j/4AAQSkZJRgABAQAAAQABAAD/2wCEAAkGBhMSERQUEhQUFBQVFRcVFBcVFRUUFRUUFBcVFRQUFBQXHCYeFxkkGRQUHy8gJCcpLCwsFR4xNTAqNSYrLCkBCQoKBQUFDQUFDSkYEhgpKSkpKSkpKSkpKSkpKSkpKSkpKSkpKSkpKSkpKSkpKSkpKSkpKSkpKSkpKSkpKSkpKf/AABEIALcBEwMBIgACEQEDEQH/xAAcAAAABwEBAAAAAAAAAAAAAAAAAQIDBAUGBwj/xAA9EAACAQIEAwYDBQcEAgMAAAABAgADEQQSITEFBkETIlFhcYEHMpFCobHB8BQVI1JictEzgrLhJPEIosL/xAAUAQEAAAAAAAAAAAAAAAAAAAAA/8QAFBEBAAAAAAAAAAAAAAAAAAAAAP/aAAwDAQACEQMRAD8A5IBpFZYVMaRwLpASrRpjeKYRsdYC1EWo3iVEcQaGA2TENFCFUGkALHlfSMptFqsBWaCnEw6V4DTixil1ENhAsAjFGoFGsRWfKLyMcO762MBL4gnyEaZouphWG4MR2f8A1ABMIEw2WEywFZooMI2BDCwHCIlYAYoQEQ4YEEAWhAQ4ICrQhDhqICSILRTCIIgCHCggArBDywQLKltHlTuxrDHQyVSGkCEwjbGO11ymMqsBwR5R3YzJDDuCBGaIaOFY2wgKpnSO2ja7RxTpABGkFNolmiqDW3gJfrCDWvFE3lny3wztqwuLrTs7eZv3B9QT/tgO8I5bapZ6gOuqqRsPEjxlz+7Mo2mw4dwrMbm/0juN4COhG+mwv5fq8DA1uHBtbD1tKjF8PA26bfrwm9xfCSik+tx087zMcT7p6dYGVxGDIkF0tLTE1NTK+s1zAYggggCGIUEBUEAh2gCFDtAIDlrCJEUUiLQHCI1aOMdImAkiAw7QrQDggggWODOhk3DEEStpqZIwrEEQJZAbcSJV3jtSplJjLUyQTAQBJOJ2AjNOnqBHcRvAjWjTx1o00Bax0jSIWPOIDF45SS+0QRCVyNjADDpN9yJw+1APbWoxY/2jRfuF/ec/16b9PXpO28s4BFpU6aspNNUU6jcCx+8GBqOX+GAKSy/frr+cm4rBqQ1wPPr00v8ASSuG4Yquo09o/jafdPnp47wMjxLAqAQN9Da3Q6Wuff6zl3MAAYgbH7r66zqXGamQlfYHU+PX1nNuYMLdjqR+PXw9IGExjbyCZbcRwJve2krKyWgMQQGHlgFBBaCApIvLBRGhi2gNERQiTFpvAXG2EcMSFgFlMTHGEQFgFBBBAEEEEC4wbCxvHaVMHaQ8ONI/hX1gO1sPqIVYWsokp3ldiqhzQFip3oKx1kdX1jrteA0RGL6xwRljAkrsItjeNLsI6pgJvG46wvEZYFny3w01sQigXt37aAHKVsCTtqQfabfjfBMZhmWtSAenuChsUa+odT021FwfATEcv16yVKjUBd0oVHOl+6uW+nU3I0m85P5l4jiqFVqTU670BetRcFDYsVVRmULmYKxsHG2ovuG35Z5nq1KYFQd4W8jb20Mtn4zrYnXx8DuLXmF4BxpKrXQGm5JV6TXBpuN1IP62ltzHmpUjUIIsN4DnMPGKNLvtdm6XPWcp45zwXYhUFgSL66j0kXjXMFSuwS5NzYDrqdpccH5JwQGbG4sLUUZuxpgkgeLlbn2094GQxHGGfTT6WvIWJIOvWbfjf7vUMtBUJ2vls3nuL9JisQgubffAiWh2gZbQQEmFDMKA9RXT3iyIKVrae8VAYtF0hAw8YKXWAbdYhYt2iADAWRpEWjojawCUwGGqw3gIggggT6YNoKBJMKk+kcwu4gS73Ei1/mvJjYbreQyp1gO4VARciN549hx3DGAukBmo0ZMeK31gFK8BVMx3pElLWi16QAq3jnYxwJHwmkDTfDLhZdsSwFwVWkPXvMw/4TpHLOExFFHpqqJTY95yihzsozEL/EOUAXNzoJQfBygvYVSRvVN/ZVE6XR4eoN7eep2t+BgZLB8jJRrmu7tVZrhcyouUXBX5FBY7gXOlzpIHxS4sFwwpDTS5632sPWaziHERm3AG+uwA1/Kcc+I/FTUqqSbhib/gPw++BicFStVpu2YoHBqZdGyAgsAfs6aZuk6BQ+FuIpjtcRXWgKxdanYstRf2WoAWp2IHfOwOo208cbwnFAVcvRrb9PETtPCeLN+zCm4vlWyk6XUDT6D7oHN/iRU4fUy/sq2ZFUFjRqUmawsMxKDObDe5nPsxm/5q4dnJNmXU28PEzH18DlBJgQTqI0Y45EbMArQQQoC6RjrGM0hrHiIBPCDQmiRAWwgU9IkiKVdYDgiFFo5aNkawCvrBUEK2sN9oCIIIIEsfLHcO+ojZXSSMNQgSe1++Rqr7w8kZqHeA5RewPpEZoYbuwwml/GAjpEhtYOkbXeBJqNt7fnAK9o3VbQSOatoF5h6oYCSmtYynTFWS4tAmOZjpA678Iq4WjVvsKv8A+Fm+xPGO1zUqZUad4k2020++cp+HeIIo1gNT2ga2+6gflN1geWu2p1O0qVKbVPlek2R0A1GU2I9biA/xrDBcLUqCqtwAAtiLjb3nC8bhnxOJspNzrrsoE6lxrhOMNJqdOpSxLqHAXOKWIqIPlPZnus9r3sRe1wNbTk1PjWIwpem9Mo+ocVEcOPIn/qBDxtHsKwubhSL23t4zsvDagqUKbKQQVBB6HTWcRxFbtGLdTNhyTxoohpHVQdLn5RvpAv8AjnF8twdV+p38ZznieMLsSZecxY8sx6akf9zK1XgNMYmSMHQD1EQsEDuqlm2TMwXMfIXv7To3MvJOBwFRqZDVu5mV3Y726gWS3laBzG9oFWXlTF0ldTTprub3VdR6Wjr4+kW/01y/2r/iBS0qWhMVJ+Nr0yUsCFGj2AuR4rfr5R7FcNVmAw2eqpF72/M2HtAp3EQiyXiMIVuNDbexFx5EbxgCATCEHgXziWMB1Wjb7w0iLwFKNYGMSTBAOCFBAmjaSqGgMig7R0tpAHanaR3bWPItzBUwvW8BKG4jxPdhUaNlJMTcWgNGItrFtGg+sBzEG0iM0cxJvLrln4f47Hkfs9BsnWq/8OkN9c5+bbZbmBQvUuLTQ8n8m43Gt/4tFmW9jUbuUl33c7+i3PlOwcpfArC4ez4xv2qpvksVoL5Zd399PKdSwmHRECU1VEUWVVAVVA2AA0Agcr4P8Nn4bSzVKwrNVYB1VSqJZWIsSSWO4JNumnjX8S50xT1FwuCTNXqAm+irTpqbBrk21NgSdvpOs8wYbPh6gG4GYeq6/l984xwPk+rWxrYjtHpUkGVihF2znVRcWK21It9kbQIqch8YWtTZigZhe61wz6fNqRe5Pgeu8yHOfD8XQqZcXSemxLFSxzhxcWPaAm+1/HWdc4rxbF8PU9kGq0jrTJAZlFr3tqCSPD6TlnNPPVfEsRWvY/ZqoAeuo7oIgZvA11F83WXvDCgJdNuvS3gZm3KnbT0knhuIKtbp+r6QJXGK5LHW/wCEpnOpk+qrVGKorOdrKpYj2AvJ2B5GxlUj+EUBFwapCD6at7WgUEnVOM1WUK7lwBZe0OYhRsAx1tNxgvhYF1rVC5/lQZF92Nyfa20vsLyglNb06QBAIulIvU2vYMczMfIQOXcPwNWs1kp38z3FA8SzG30lnjuWSMgo1krsb9pkVglIi3zVDcHfbfTaXPF+JLRbWlm3uK4IJI0PdI036yNi+cs9MBEy+Q0UeloFjwng/D8KFbGLWr699lVWSnvr2RNyvnqdZoMfzvwiil8Leo4uB3GU6ixBVgCJy3E4x2N2Y6+f10kNUJNgCYFxjqArO1VCLtrYbj18ZV4ikQdf17RqjXKN19PCTm4gH0I9PGBWlYgmTXo5CDYEXvlYXB9RLCjxCjsaFL3QfjAqaKRT0xeS6y0fshkPkcw+h/KRWMBkrrDZYCYowE2giLwQJKHaPsNJHpLJQEBCbwVKmsPrGah1gSA/dIjN4GqaRAN/G+2gOt9NICHaafk74aYviLZkXsqH2q9QHLp0prvUPpp5zf8Aw2+CoIXE8SW97NSwx2A3DV/P+jYdb7Ds6IFAULZRoAALADYADYQMFyr8IeG4exZP2mqPtV7ML/00vlHuCfOb1aQAsNANABoB7SDxHB5hem2RxqDt9R1ldwvmW91qjK6fN4eGYeUC0qkodRcSVh3BGkCOrrcagyCW7Nrg6X2JgWbCc/oUv2bE1qOyk3X+06pp5be031OoGFxMrzvgrGnX6LdHF7aHVDfprcf7hAzfEeNtQbK7MtO+isrVaJ1ubgKQg8mtvMnzrzf29HKjUGW5/wBLsjuLG5tpoZsa4plRmAcW+1mBBP8AUvSZ/Fci0sVVypSCk2Je6sEGlzoL33sL66QOTcP4LWxNTs6FNqrnXKg2HizaKo8yQJ0rlj4O5CKmLbMdD2dMkKPJqm7egsN951Tl7lXD4KiKVBMo3Zjq9Rv5nbqfDoBoI9jVAHQWgUlHhNKmoSmi01GwRQqj2EgYrCAHbTykt8eLx2piFI1A29fpAradJdALjrHuN8SFPAOoOWqCxB2JDG4s1tDt6SPUxAv4frQ+e0iY6ubajMDsRt5wOPV8DicVVLFGYkgFnNlHhd2326TT8M+FTsCa2IpppfJSBdiP72sF+hieL8LriqXpNdSflZgq28Qx6b+MRiOZ6uHVRlDMQRnD3UbeGpgZPj3CGoVWQm4Gx8RLvh2HoU6BYHNUIsb7C5BuAOoy295RcSxjVHLuQxP6sPCQhXKm6mw/W8BdWkTuOsYNOxl4aym61RlqC1wfMAgj2I+srsVQsdNRfeAdHGgjLU28eo94eNqISMljYWJHU+8YtHKdrQEBoCI4V8IAkCPbWHHKqRNGi1Rgig5mNlHieggIsIIQH6Oh94cB6i2kkB5FpNaPM0BTGR2aKJjDP9YDhfSdy+EHwsVETG4xL1TZ8PTYf6Q+zUcHdze4B+XTrtivg9yMMfijUrLfD4chmBGlSqdUpnxAtmI9B1npO3hAJj5Rt8SFFzt49B6wxUjGJcoMyi6/bXy6lfPy6wHiQbA2128/TxmJ584Q1MLiKN6ZHdcoBcBtM2XYjXUHcTQOcgvfPhX6j5qLE6Mp3yf8SL7Xs9SqioXw1ezHLcX2qUjpm/uB0NvI9YGV5D42zM1Cq9nAzBbjLUU7PTP8uu3TSaPmPEtToM9MWtvb+W+s5fzXwmrhXyqSHot2lGoNCUJ/QI/zN7yVzIOIYMNUAzd6nVHTOvdbf9awL3l/FB6QIN9tY5xamrqab/K4yn0PUeYNjMxyniDh8VVwjnqWp+a7j7rfSXfMtfIKZ8SR+cDl/M+FxuBYr2dWorG1N6asyNcgKGIuEbW1msPOdA5T4I1GgqtbORmqHxY6m3kNvO1+ss34mKioqkG4BfXbykqkwA8rQIvFMWKVMkm05hxjnAnMoJ3tvvYi/wB0d+JvNVrop620PScy/fHUalbFQdiRrr6i8DrXL47ZtSQdLeYvL9KCBbHoSNZz3lTjwqUUfRSCeuo10HrbTXwmjq8XXvEEMCNbG9ietvUQJFdFBsQCAf0bR2jghfoyG1x/Qep8x4ykbiN/m08+n1lbj+aUoiwZiRqFpnX1uLBbwNT8ReJvSQfsllZrAhSFNrW9xbp5TjZ5YxlYu/ZVG1LMQhAtuTfb6XMuMV8RMYbgLTsPlvmYr6m4zH2G8vODfFHC9gEqCutf7dwrUrncIRqq28YHKcRVA0F/A3FrH03En8H4QlUZmqEBdXVVu1r6gEm1yASDb1ml4pwOjiqna0jmW4zhdx/cNxp16zRYP4fpWYDDswZUzXAswP8AKDsfHwgcz45hSlQk3yOSUJYuct+6pY63C2HnaN0mZB3lPobg28rzq3E/hhiMql1UpScuQxyl7Ke6oF+tj0Gk53zRwqtSrKtRGXOitSsQwdH2yEb6kC28AsJhUZWYFcpGuoBUjWzAyCuGJuQDa+mh2m04P8N6r2ul2O/j5iaFOQ3Fx2bXVbm9kVV8SzEAD3gcwbCmGlG2p9B4n2llxLjNFWYU1zkEjN9jQ7qR8w8Lb+Mi4Xh9asdFJY75UNRlBvb+Gmq6rbvEbiBWVzbeb7kvkl6VsTWUrVYfwKbAgoGFjWcdDYkKp2vm8JqORPhQtK2JxSk1Fs1Km9myN0eoAcpcdFAsNyWNsup4hh2c2taxv53MDk+O5QoPUZnQhie9YkC+214J0Stw4ZjcAnrpBA8/K0JqsT0iYDmeCjSZ2VUGZmIVR4sxyqPqRGrzUfDLgpxXFMKouBTqCu500Wj39b+LBV/3QPSHJHLVPh+Ep4dLZgM1VgLdpWIGdz7iw8AAOkvC1pDXEZDZvlJ0bwJ6Meg85MvAS4DdbHoY0mMs2Spox+U9G9POLfTUa+UaxVBKy5ToRqCPmU9CD4wKvFMcI5JF8NUPfG/ZM2mb+w9fCV/HkdAhpnvUj2lBr/MCP9Mn+VgSvofKWmG4hmLYXEgCpY5SflrJtnW/UdR095msNi8oqYOqbVKDjIzHTsahIpP/AG5hl/pzeECw5ooJjsBTr0wdVV1uLMFcDMjDe42t4iYLlrF/u3EZXZsleoLjoG2DeXQTccm4iy4nCuLGm7OqnXuVSWI9nzj0tKDnPl/tkD0/npnNbxA6QNXxvhhepQxVKwqUz3v66Z3HqN/rJvNPCqmKoL2RGZWD2OmcW1UN0Mr+UMccRQS3hZvK2hv5zXJTAAA2AsIGD4biCpyspVgQGDaEH0O/rt4Xk3jHGxTRtbXB+o8PaaLifCErDXRx8rgajy8x5GcP+JeJxODbs6yEKSezqL/puB4N0a2pU6i/UawMrzbxjtKp16zNdobxmvjS5J8YKdXQnw/HpAn4PEVVbLRYqb3cjbyFj1te46zTcO4zZ0ao2enfLUvZSqmwLaWtl39Lyq4Qimkh62ufMk6y1xPLFU0+1QEX+hB8YHTcLg0Gyr9B+J6TH880KSGnkQCrUfQJZQVFs7Mo3tcAHe5EseSuOXwxSuctTDizlj81IA9nUJ690FSfFfONcP4a2LrNiWBse7TB+zTB09zufM+UDLPwyoo71Mi+x3GvnIq8lVndTTS621JIAvfz8h4dZ1L92sBa2m3lF0cNbpawgZLAcqrh8rMxNQfy3VR5Hq3vpNPwjjjUGBCg/cdZBxz3aPYDCFjAt+YuZK2JpGnSTLf+rUnw2lJwTlapUq0XrUyFw1MqgfXvAWUrfe195r+GcGsbmXWFoi59IEHlnAjsw3XX8bTPfFfg+OxFFKOCS6VG/wDIbOqd1fkpG/2Sbk/2gTY8u0sq1E/lqMPY2I/GWrUgQQdiYHDuWvgcxIfHVRl60aN9drZq2lvRR7zoWC4HRw9ko0lpolrKosATfvH+ZvM3MvCQCQLkBiL+NrX+l4xi6f2wLkCzDxXfQeIgLoHpIlZddYHxTZb0xmJt6W8b9BHab9qrXy3QixU3vsdeniLe8Bn93g6nrBJZYw4HkS8IwrwoBzr3/wAfuHjPi8QQLhadFT1GYl3/AOKTkInevghgsnDi/WrXdttggWmB56qx94HS+1i6S2+U28iSR7eEj21jytAU+cbaj0vGv2gddD4j8x/7khaw0vFVKKuNR79YEDi3DUxNPK5IK95KimzI42dT08xsRoZzLjvGmd6dQ5WxNDMFI7tPG0CLVaJvsWXXKdjlPSbvmGq2ETtQxK3Clbaa6C56Dpec94phqdYOael+89ImzK3SpRP6BEC15Y40hx1JcxJajZGYnNVw1SmXoGpm17VcpRiTclCetpocRWyVQOjTjy49qNajWDXNKpfwJW/fBB2PeJt5N4ztnLeHTF9lid0UZl8C/wDgfj6QLvgPBlw6NYWLsXbyJ6D0lpChPtAQ9YCV/GOFUMXRejiEWpTcaqfuKkaqw6EaiHWri9r6yNV4iqXudoHnn4ifC2rw5jUp3q4VicrgHNS10SqBtpoH2NukwrHT3nqHiPEe3Nh8huGUi4ZToQR4TmHMXIdDtLIMqvc02XRqZBGZGHyuouLX1t10gYTgGK1FM9WFvc2P4z05w/glM0MhGmUD7p5TxCilVIpuHCN3XAyhrdbX2v5z1VybxpMVg6NZNnUXH8rL3WU+YIIgYTinLgp4hUYXVmsfNSRofEdbGdD4XwNVQC2w00tD45wYVGp1QLlGuR4jb7pfUFso9IFYeFL1EyvE1CtU8BpN1WrDYbznXMOIsjeLMfuNoFNgMOatQ+U2HCODWtcSu+HvDs61KhGhaw9tJvMPhAsBlaFhGcAe8fWT8ULLKzhx7xgTMJSy1H/qsfoLSTiauVSfDWCmut4zXQO+Q7WDEeIB2PleAVXD/wAMADUa++5/EyuN76S7c2lfVpDN66/5gZ7FUTTYFTlVjYeAY/ZPkf8AqTcJiBsff18ZY4jDKVIYDKRY9NP8yhxNArcrmYAakA2I9ekCwfEi8KURx58R9CfvggeZ2hQQQFLPRnwoo5eFYXzDv7tUcwQQNnH6RgggKqqMt/CQsBj872GwgggP8bwaV6L0m2cW9DuCPQi84bxfFPhKpo1t1PdI103upG3oYIIFPjnFX5dWdlVTsS7HKoPTUm1/OehOU+GnB4HDUGChqdFEqZTcdoFHaEHrdrm/nBBAus4jVWrYQQQMrj6rBs19Rf6SnqcVGIdwhGXZTqCWG9wR6dYIIFfwzENZidCHKb9QbG0xvxO5i7MChSvmOYM225Ha2+gUe8KCBy5BvO1/AXjd6dbDknusKi77Po3/ANgT7wQQOxirGMViyqEg9IIIDfDj3cx8z+c5tzXje8B+tdfzhQQOjcl4Ts8JSGlytz6nX85e3gggRuIVLIfSVnCmuYIIF2pkGnjkOJemL51pozHoFJYKPMkhtvCHBAlVTKnEYnvgdIIID/Z33ldTcqxU+h63BhwQBU4XTJvaCCCB/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12" descr="data:image/jpeg;base64,/9j/4AAQSkZJRgABAQAAAQABAAD/2wCEAAkGBhMSERQUEhQUFBQVFRcVFBcVFRUUFRUUFBcVFRQUFBQXHCYeFxkkGRQUHy8gJCcpLCwsFR4xNTAqNSYrLCkBCQoKBQUFDQUFDSkYEhgpKSkpKSkpKSkpKSkpKSkpKSkpKSkpKSkpKSkpKSkpKSkpKSkpKSkpKSkpKSkpKSkpKf/AABEIALcBEwMBIgACEQEDEQH/xAAcAAAABwEBAAAAAAAAAAAAAAAAAQIDBAUGBwj/xAA9EAACAQIEAwYDBQcEAgMAAAABAgADEQQSITEFBkETIlFhcYEHMpFCobHB8BQVI1JictEzgrLhJPEIosL/xAAUAQEAAAAAAAAAAAAAAAAAAAAA/8QAFBEBAAAAAAAAAAAAAAAAAAAAAP/aAAwDAQACEQMRAD8A5IBpFZYVMaRwLpASrRpjeKYRsdYC1EWo3iVEcQaGA2TENFCFUGkALHlfSMptFqsBWaCnEw6V4DTixil1ENhAsAjFGoFGsRWfKLyMcO762MBL4gnyEaZouphWG4MR2f8A1ABMIEw2WEywFZooMI2BDCwHCIlYAYoQEQ4YEEAWhAQ4ICrQhDhqICSILRTCIIgCHCggArBDywQLKltHlTuxrDHQyVSGkCEwjbGO11ymMqsBwR5R3YzJDDuCBGaIaOFY2wgKpnSO2ja7RxTpABGkFNolmiqDW3gJfrCDWvFE3lny3wztqwuLrTs7eZv3B9QT/tgO8I5bapZ6gOuqqRsPEjxlz+7Mo2mw4dwrMbm/0juN4COhG+mwv5fq8DA1uHBtbD1tKjF8PA26bfrwm9xfCSik+tx087zMcT7p6dYGVxGDIkF0tLTE1NTK+s1zAYggggCGIUEBUEAh2gCFDtAIDlrCJEUUiLQHCI1aOMdImAkiAw7QrQDggggWODOhk3DEEStpqZIwrEEQJZAbcSJV3jtSplJjLUyQTAQBJOJ2AjNOnqBHcRvAjWjTx1o00Bax0jSIWPOIDF45SS+0QRCVyNjADDpN9yJw+1APbWoxY/2jRfuF/ec/16b9PXpO28s4BFpU6aspNNUU6jcCx+8GBqOX+GAKSy/frr+cm4rBqQ1wPPr00v8ASSuG4Yquo09o/jafdPnp47wMjxLAqAQN9Da3Q6Wuff6zl3MAAYgbH7r66zqXGamQlfYHU+PX1nNuYMLdjqR+PXw9IGExjbyCZbcRwJve2krKyWgMQQGHlgFBBaCApIvLBRGhi2gNERQiTFpvAXG2EcMSFgFlMTHGEQFgFBBBAEEEEC4wbCxvHaVMHaQ8ONI/hX1gO1sPqIVYWsokp3ldiqhzQFip3oKx1kdX1jrteA0RGL6xwRljAkrsItjeNLsI6pgJvG46wvEZYFny3w01sQigXt37aAHKVsCTtqQfabfjfBMZhmWtSAenuChsUa+odT021FwfATEcv16yVKjUBd0oVHOl+6uW+nU3I0m85P5l4jiqFVqTU670BetRcFDYsVVRmULmYKxsHG2ovuG35Z5nq1KYFQd4W8jb20Mtn4zrYnXx8DuLXmF4BxpKrXQGm5JV6TXBpuN1IP62ltzHmpUjUIIsN4DnMPGKNLvtdm6XPWcp45zwXYhUFgSL66j0kXjXMFSuwS5NzYDrqdpccH5JwQGbG4sLUUZuxpgkgeLlbn2094GQxHGGfTT6WvIWJIOvWbfjf7vUMtBUJ2vls3nuL9JisQgubffAiWh2gZbQQEmFDMKA9RXT3iyIKVrae8VAYtF0hAw8YKXWAbdYhYt2iADAWRpEWjojawCUwGGqw3gIggggT6YNoKBJMKk+kcwu4gS73Ei1/mvJjYbreQyp1gO4VARciN549hx3DGAukBmo0ZMeK31gFK8BVMx3pElLWi16QAq3jnYxwJHwmkDTfDLhZdsSwFwVWkPXvMw/4TpHLOExFFHpqqJTY95yihzsozEL/EOUAXNzoJQfBygvYVSRvVN/ZVE6XR4eoN7eep2t+BgZLB8jJRrmu7tVZrhcyouUXBX5FBY7gXOlzpIHxS4sFwwpDTS5632sPWaziHERm3AG+uwA1/Kcc+I/FTUqqSbhib/gPw++BicFStVpu2YoHBqZdGyAgsAfs6aZuk6BQ+FuIpjtcRXWgKxdanYstRf2WoAWp2IHfOwOo208cbwnFAVcvRrb9PETtPCeLN+zCm4vlWyk6XUDT6D7oHN/iRU4fUy/sq2ZFUFjRqUmawsMxKDObDe5nPsxm/5q4dnJNmXU28PEzH18DlBJgQTqI0Y45EbMArQQQoC6RjrGM0hrHiIBPCDQmiRAWwgU9IkiKVdYDgiFFo5aNkawCvrBUEK2sN9oCIIIIEsfLHcO+ojZXSSMNQgSe1++Rqr7w8kZqHeA5RewPpEZoYbuwwml/GAjpEhtYOkbXeBJqNt7fnAK9o3VbQSOatoF5h6oYCSmtYynTFWS4tAmOZjpA678Iq4WjVvsKv8A+Fm+xPGO1zUqZUad4k2020++cp+HeIIo1gNT2ga2+6gflN1geWu2p1O0qVKbVPlek2R0A1GU2I9biA/xrDBcLUqCqtwAAtiLjb3nC8bhnxOJspNzrrsoE6lxrhOMNJqdOpSxLqHAXOKWIqIPlPZnus9r3sRe1wNbTk1PjWIwpem9Mo+ocVEcOPIn/qBDxtHsKwubhSL23t4zsvDagqUKbKQQVBB6HTWcRxFbtGLdTNhyTxoohpHVQdLn5RvpAv8AjnF8twdV+p38ZznieMLsSZecxY8sx6akf9zK1XgNMYmSMHQD1EQsEDuqlm2TMwXMfIXv7To3MvJOBwFRqZDVu5mV3Y726gWS3laBzG9oFWXlTF0ldTTprub3VdR6Wjr4+kW/01y/2r/iBS0qWhMVJ+Nr0yUsCFGj2AuR4rfr5R7FcNVmAw2eqpF72/M2HtAp3EQiyXiMIVuNDbexFx5EbxgCATCEHgXziWMB1Wjb7w0iLwFKNYGMSTBAOCFBAmjaSqGgMig7R0tpAHanaR3bWPItzBUwvW8BKG4jxPdhUaNlJMTcWgNGItrFtGg+sBzEG0iM0cxJvLrln4f47Hkfs9BsnWq/8OkN9c5+bbZbmBQvUuLTQ8n8m43Gt/4tFmW9jUbuUl33c7+i3PlOwcpfArC4ez4xv2qpvksVoL5Zd399PKdSwmHRECU1VEUWVVAVVA2AA0Agcr4P8Nn4bSzVKwrNVYB1VSqJZWIsSSWO4JNumnjX8S50xT1FwuCTNXqAm+irTpqbBrk21NgSdvpOs8wYbPh6gG4GYeq6/l984xwPk+rWxrYjtHpUkGVihF2znVRcWK21It9kbQIqch8YWtTZigZhe61wz6fNqRe5Pgeu8yHOfD8XQqZcXSemxLFSxzhxcWPaAm+1/HWdc4rxbF8PU9kGq0jrTJAZlFr3tqCSPD6TlnNPPVfEsRWvY/ZqoAeuo7oIgZvA11F83WXvDCgJdNuvS3gZm3KnbT0knhuIKtbp+r6QJXGK5LHW/wCEpnOpk+qrVGKorOdrKpYj2AvJ2B5GxlUj+EUBFwapCD6at7WgUEnVOM1WUK7lwBZe0OYhRsAx1tNxgvhYF1rVC5/lQZF92Nyfa20vsLyglNb06QBAIulIvU2vYMczMfIQOXcPwNWs1kp38z3FA8SzG30lnjuWSMgo1krsb9pkVglIi3zVDcHfbfTaXPF+JLRbWlm3uK4IJI0PdI036yNi+cs9MBEy+Q0UeloFjwng/D8KFbGLWr699lVWSnvr2RNyvnqdZoMfzvwiil8Leo4uB3GU6ixBVgCJy3E4x2N2Y6+f10kNUJNgCYFxjqArO1VCLtrYbj18ZV4ikQdf17RqjXKN19PCTm4gH0I9PGBWlYgmTXo5CDYEXvlYXB9RLCjxCjsaFL3QfjAqaKRT0xeS6y0fshkPkcw+h/KRWMBkrrDZYCYowE2giLwQJKHaPsNJHpLJQEBCbwVKmsPrGah1gSA/dIjN4GqaRAN/G+2gOt9NICHaafk74aYviLZkXsqH2q9QHLp0prvUPpp5zf8Aw2+CoIXE8SW97NSwx2A3DV/P+jYdb7Ds6IFAULZRoAALADYADYQMFyr8IeG4exZP2mqPtV7ML/00vlHuCfOb1aQAsNANABoB7SDxHB5hem2RxqDt9R1ldwvmW91qjK6fN4eGYeUC0qkodRcSVh3BGkCOrrcagyCW7Nrg6X2JgWbCc/oUv2bE1qOyk3X+06pp5be031OoGFxMrzvgrGnX6LdHF7aHVDfprcf7hAzfEeNtQbK7MtO+isrVaJ1ubgKQg8mtvMnzrzf29HKjUGW5/wBLsjuLG5tpoZsa4plRmAcW+1mBBP8AUvSZ/Fci0sVVypSCk2Je6sEGlzoL33sL66QOTcP4LWxNTs6FNqrnXKg2HizaKo8yQJ0rlj4O5CKmLbMdD2dMkKPJqm7egsN951Tl7lXD4KiKVBMo3Zjq9Rv5nbqfDoBoI9jVAHQWgUlHhNKmoSmi01GwRQqj2EgYrCAHbTykt8eLx2piFI1A29fpAradJdALjrHuN8SFPAOoOWqCxB2JDG4s1tDt6SPUxAv4frQ+e0iY6ubajMDsRt5wOPV8DicVVLFGYkgFnNlHhd2326TT8M+FTsCa2IpppfJSBdiP72sF+hieL8LriqXpNdSflZgq28Qx6b+MRiOZ6uHVRlDMQRnD3UbeGpgZPj3CGoVWQm4Gx8RLvh2HoU6BYHNUIsb7C5BuAOoy295RcSxjVHLuQxP6sPCQhXKm6mw/W8BdWkTuOsYNOxl4aym61RlqC1wfMAgj2I+srsVQsdNRfeAdHGgjLU28eo94eNqISMljYWJHU+8YtHKdrQEBoCI4V8IAkCPbWHHKqRNGi1Rgig5mNlHieggIsIIQH6Oh94cB6i2kkB5FpNaPM0BTGR2aKJjDP9YDhfSdy+EHwsVETG4xL1TZ8PTYf6Q+zUcHdze4B+XTrtivg9yMMfijUrLfD4chmBGlSqdUpnxAtmI9B1npO3hAJj5Rt8SFFzt49B6wxUjGJcoMyi6/bXy6lfPy6wHiQbA2128/TxmJ584Q1MLiKN6ZHdcoBcBtM2XYjXUHcTQOcgvfPhX6j5qLE6Mp3yf8SL7Xs9SqioXw1ezHLcX2qUjpm/uB0NvI9YGV5D42zM1Cq9nAzBbjLUU7PTP8uu3TSaPmPEtToM9MWtvb+W+s5fzXwmrhXyqSHot2lGoNCUJ/QI/zN7yVzIOIYMNUAzd6nVHTOvdbf9awL3l/FB6QIN9tY5xamrqab/K4yn0PUeYNjMxyniDh8VVwjnqWp+a7j7rfSXfMtfIKZ8SR+cDl/M+FxuBYr2dWorG1N6asyNcgKGIuEbW1msPOdA5T4I1GgqtbORmqHxY6m3kNvO1+ss34mKioqkG4BfXbykqkwA8rQIvFMWKVMkm05hxjnAnMoJ3tvvYi/wB0d+JvNVrop620PScy/fHUalbFQdiRrr6i8DrXL47ZtSQdLeYvL9KCBbHoSNZz3lTjwqUUfRSCeuo10HrbTXwmjq8XXvEEMCNbG9ietvUQJFdFBsQCAf0bR2jghfoyG1x/Qep8x4ykbiN/m08+n1lbj+aUoiwZiRqFpnX1uLBbwNT8ReJvSQfsllZrAhSFNrW9xbp5TjZ5YxlYu/ZVG1LMQhAtuTfb6XMuMV8RMYbgLTsPlvmYr6m4zH2G8vODfFHC9gEqCutf7dwrUrncIRqq28YHKcRVA0F/A3FrH03En8H4QlUZmqEBdXVVu1r6gEm1yASDb1ml4pwOjiqna0jmW4zhdx/cNxp16zRYP4fpWYDDswZUzXAswP8AKDsfHwgcz45hSlQk3yOSUJYuct+6pY63C2HnaN0mZB3lPobg28rzq3E/hhiMql1UpScuQxyl7Ke6oF+tj0Gk53zRwqtSrKtRGXOitSsQwdH2yEb6kC28AsJhUZWYFcpGuoBUjWzAyCuGJuQDa+mh2m04P8N6r2ul2O/j5iaFOQ3Fx2bXVbm9kVV8SzEAD3gcwbCmGlG2p9B4n2llxLjNFWYU1zkEjN9jQ7qR8w8Lb+Mi4Xh9asdFJY75UNRlBvb+Gmq6rbvEbiBWVzbeb7kvkl6VsTWUrVYfwKbAgoGFjWcdDYkKp2vm8JqORPhQtK2JxSk1Fs1Km9myN0eoAcpcdFAsNyWNsup4hh2c2taxv53MDk+O5QoPUZnQhie9YkC+214J0Stw4ZjcAnrpBA8/K0JqsT0iYDmeCjSZ2VUGZmIVR4sxyqPqRGrzUfDLgpxXFMKouBTqCu500Wj39b+LBV/3QPSHJHLVPh+Ep4dLZgM1VgLdpWIGdz7iw8AAOkvC1pDXEZDZvlJ0bwJ6Meg85MvAS4DdbHoY0mMs2Spox+U9G9POLfTUa+UaxVBKy5ToRqCPmU9CD4wKvFMcI5JF8NUPfG/ZM2mb+w9fCV/HkdAhpnvUj2lBr/MCP9Mn+VgSvofKWmG4hmLYXEgCpY5SflrJtnW/UdR095msNi8oqYOqbVKDjIzHTsahIpP/AG5hl/pzeECw5ooJjsBTr0wdVV1uLMFcDMjDe42t4iYLlrF/u3EZXZsleoLjoG2DeXQTccm4iy4nCuLGm7OqnXuVSWI9nzj0tKDnPl/tkD0/npnNbxA6QNXxvhhepQxVKwqUz3v66Z3HqN/rJvNPCqmKoL2RGZWD2OmcW1UN0Mr+UMccRQS3hZvK2hv5zXJTAAA2AsIGD4biCpyspVgQGDaEH0O/rt4Xk3jHGxTRtbXB+o8PaaLifCErDXRx8rgajy8x5GcP+JeJxODbs6yEKSezqL/puB4N0a2pU6i/UawMrzbxjtKp16zNdobxmvjS5J8YKdXQnw/HpAn4PEVVbLRYqb3cjbyFj1te46zTcO4zZ0ao2enfLUvZSqmwLaWtl39Lyq4Qimkh62ufMk6y1xPLFU0+1QEX+hB8YHTcLg0Gyr9B+J6TH880KSGnkQCrUfQJZQVFs7Mo3tcAHe5EseSuOXwxSuctTDizlj81IA9nUJ690FSfFfONcP4a2LrNiWBse7TB+zTB09zufM+UDLPwyoo71Mi+x3GvnIq8lVndTTS621JIAvfz8h4dZ1L92sBa2m3lF0cNbpawgZLAcqrh8rMxNQfy3VR5Hq3vpNPwjjjUGBCg/cdZBxz3aPYDCFjAt+YuZK2JpGnSTLf+rUnw2lJwTlapUq0XrUyFw1MqgfXvAWUrfe195r+GcGsbmXWFoi59IEHlnAjsw3XX8bTPfFfg+OxFFKOCS6VG/wDIbOqd1fkpG/2Sbk/2gTY8u0sq1E/lqMPY2I/GWrUgQQdiYHDuWvgcxIfHVRl60aN9drZq2lvRR7zoWC4HRw9ko0lpolrKosATfvH+ZvM3MvCQCQLkBiL+NrX+l4xi6f2wLkCzDxXfQeIgLoHpIlZddYHxTZb0xmJt6W8b9BHab9qrXy3QixU3vsdeniLe8Bn93g6nrBJZYw4HkS8IwrwoBzr3/wAfuHjPi8QQLhadFT1GYl3/AOKTkInevghgsnDi/WrXdttggWmB56qx94HS+1i6S2+U28iSR7eEj21jytAU+cbaj0vGv2gddD4j8x/7khaw0vFVKKuNR79YEDi3DUxNPK5IK95KimzI42dT08xsRoZzLjvGmd6dQ5WxNDMFI7tPG0CLVaJvsWXXKdjlPSbvmGq2ETtQxK3Clbaa6C56Dpec94phqdYOael+89ImzK3SpRP6BEC15Y40hx1JcxJajZGYnNVw1SmXoGpm17VcpRiTclCetpocRWyVQOjTjy49qNajWDXNKpfwJW/fBB2PeJt5N4ztnLeHTF9lid0UZl8C/wDgfj6QLvgPBlw6NYWLsXbyJ6D0lpChPtAQ9YCV/GOFUMXRejiEWpTcaqfuKkaqw6EaiHWri9r6yNV4iqXudoHnn4ifC2rw5jUp3q4VicrgHNS10SqBtpoH2NukwrHT3nqHiPEe3Nh8huGUi4ZToQR4TmHMXIdDtLIMqvc02XRqZBGZGHyuouLX1t10gYTgGK1FM9WFvc2P4z05w/glM0MhGmUD7p5TxCilVIpuHCN3XAyhrdbX2v5z1VybxpMVg6NZNnUXH8rL3WU+YIIgYTinLgp4hUYXVmsfNSRofEdbGdD4XwNVQC2w00tD45wYVGp1QLlGuR4jb7pfUFso9IFYeFL1EyvE1CtU8BpN1WrDYbznXMOIsjeLMfuNoFNgMOatQ+U2HCODWtcSu+HvDs61KhGhaw9tJvMPhAsBlaFhGcAe8fWT8ULLKzhx7xgTMJSy1H/qsfoLSTiauVSfDWCmut4zXQO+Q7WDEeIB2PleAVXD/wAMADUa++5/EyuN76S7c2lfVpDN66/5gZ7FUTTYFTlVjYeAY/ZPkf8AqTcJiBsff18ZY4jDKVIYDKRY9NP8yhxNArcrmYAakA2I9ekCwfEi8KURx58R9CfvggeZ2hQQQFLPRnwoo5eFYXzDv7tUcwQQNnH6RgggKqqMt/CQsBj872GwgggP8bwaV6L0m2cW9DuCPQi84bxfFPhKpo1t1PdI103upG3oYIIFPjnFX5dWdlVTsS7HKoPTUm1/OehOU+GnB4HDUGChqdFEqZTcdoFHaEHrdrm/nBBAus4jVWrYQQQMrj6rBs19Rf6SnqcVGIdwhGXZTqCWG9wR6dYIIFfwzENZidCHKb9QbG0xvxO5i7MChSvmOYM225Ha2+gUe8KCBy5BvO1/AXjd6dbDknusKi77Po3/ANgT7wQQOxirGMViyqEg9IIIDfDj3cx8z+c5tzXje8B+tdfzhQQOjcl4Ts8JSGlytz6nX85e3gggRuIVLIfSVnCmuYIIF2pkGnjkOJemL51pozHoFJYKPMkhtvCHBAlVTKnEYnvgdIIID/Z33ldTcqxU+h63BhwQBU4XTJvaCCCB/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86231"/>
            <a:ext cx="3076575" cy="2047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52506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quarter" idx="1"/>
          </p:nvPr>
        </p:nvSpPr>
        <p:spPr>
          <a:xfrm>
            <a:off x="228600" y="228600"/>
            <a:ext cx="8503920" cy="914400"/>
          </a:xfrm>
        </p:spPr>
        <p:txBody>
          <a:bodyPr>
            <a:normAutofit/>
          </a:bodyPr>
          <a:lstStyle/>
          <a:p>
            <a:pPr algn="ctr"/>
            <a:r>
              <a:rPr lang="en-US" sz="4000" dirty="0" smtClean="0"/>
              <a:t>Project to combine:</a:t>
            </a:r>
            <a:endParaRPr lang="en-US" sz="4000" dirty="0"/>
          </a:p>
        </p:txBody>
      </p:sp>
      <p:graphicFrame>
        <p:nvGraphicFramePr>
          <p:cNvPr id="16" name="Diagram 15"/>
          <p:cNvGraphicFramePr/>
          <p:nvPr>
            <p:extLst>
              <p:ext uri="{D42A27DB-BD31-4B8C-83A1-F6EECF244321}">
                <p14:modId xmlns:p14="http://schemas.microsoft.com/office/powerpoint/2010/main" val="1436471503"/>
              </p:ext>
            </p:extLst>
          </p:nvPr>
        </p:nvGraphicFramePr>
        <p:xfrm>
          <a:off x="457200" y="1295400"/>
          <a:ext cx="84582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6" name="Picture 12" descr="C:\Users\julie\AppData\Local\Microsoft\Windows\Temporary Internet Files\Content.IE5\BTLEC9TV\MC90033549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3936454"/>
            <a:ext cx="1291681" cy="115886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julie\AppData\Local\Microsoft\Windows\Temporary Internet Files\Content.IE5\HUWQX7JC\MC900413440[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43199" y="4443463"/>
            <a:ext cx="1440873" cy="10509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0" y="3429000"/>
            <a:ext cx="2819400" cy="2819400"/>
          </a:xfrm>
          <a:prstGeom prst="rect">
            <a:avLst/>
          </a:prstGeom>
        </p:spPr>
      </p:pic>
    </p:spTree>
    <p:extLst>
      <p:ext uri="{BB962C8B-B14F-4D97-AF65-F5344CB8AC3E}">
        <p14:creationId xmlns:p14="http://schemas.microsoft.com/office/powerpoint/2010/main" val="41102448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133600" y="181477"/>
            <a:ext cx="4417025" cy="1198418"/>
          </a:xfrm>
        </p:spPr>
      </p:pic>
      <p:sp>
        <p:nvSpPr>
          <p:cNvPr id="7" name="TextBox 6"/>
          <p:cNvSpPr txBox="1"/>
          <p:nvPr/>
        </p:nvSpPr>
        <p:spPr>
          <a:xfrm>
            <a:off x="228600" y="1583515"/>
            <a:ext cx="8686800" cy="2062103"/>
          </a:xfrm>
          <a:prstGeom prst="rect">
            <a:avLst/>
          </a:prstGeom>
          <a:noFill/>
        </p:spPr>
        <p:txBody>
          <a:bodyPr wrap="square" rtlCol="0">
            <a:spAutoFit/>
          </a:bodyPr>
          <a:lstStyle/>
          <a:p>
            <a:r>
              <a:rPr lang="en-US" sz="3200" dirty="0" smtClean="0"/>
              <a:t>*Inclusive faith-based organization that works with political leaders to address hunger across the globe to help combat poverty and the issues that accompany it.  </a:t>
            </a:r>
            <a:endParaRPr lang="en-US" sz="3200" dirty="0"/>
          </a:p>
        </p:txBody>
      </p:sp>
      <p:sp>
        <p:nvSpPr>
          <p:cNvPr id="8" name="TextBox 7"/>
          <p:cNvSpPr txBox="1"/>
          <p:nvPr/>
        </p:nvSpPr>
        <p:spPr>
          <a:xfrm>
            <a:off x="1447800" y="3886200"/>
            <a:ext cx="6934200" cy="1200329"/>
          </a:xfrm>
          <a:prstGeom prst="rect">
            <a:avLst/>
          </a:prstGeom>
          <a:noFill/>
        </p:spPr>
        <p:txBody>
          <a:bodyPr wrap="square" rtlCol="0">
            <a:spAutoFit/>
          </a:bodyPr>
          <a:lstStyle/>
          <a:p>
            <a:r>
              <a:rPr lang="en-US" dirty="0" smtClean="0"/>
              <a:t>“Bread </a:t>
            </a:r>
            <a:r>
              <a:rPr lang="en-US" dirty="0"/>
              <a:t>for the World members write personal letters and emails and meet with our members of Congress. Working through our churches, campuses, and other organizations, we engage more people in advocacy</a:t>
            </a:r>
            <a:r>
              <a:rPr lang="en-US" dirty="0" smtClean="0"/>
              <a:t>.”</a:t>
            </a:r>
            <a:endParaRPr lang="en-US" dirty="0"/>
          </a:p>
        </p:txBody>
      </p:sp>
      <p:sp>
        <p:nvSpPr>
          <p:cNvPr id="9" name="TextBox 8"/>
          <p:cNvSpPr txBox="1"/>
          <p:nvPr/>
        </p:nvSpPr>
        <p:spPr>
          <a:xfrm>
            <a:off x="221673" y="6462148"/>
            <a:ext cx="4343400" cy="261610"/>
          </a:xfrm>
          <a:prstGeom prst="rect">
            <a:avLst/>
          </a:prstGeom>
          <a:noFill/>
        </p:spPr>
        <p:txBody>
          <a:bodyPr wrap="square" rtlCol="0">
            <a:spAutoFit/>
          </a:bodyPr>
          <a:lstStyle/>
          <a:p>
            <a:r>
              <a:rPr lang="en-US" sz="1100" dirty="0"/>
              <a:t>http://www.bread.org/about-us/</a:t>
            </a:r>
          </a:p>
        </p:txBody>
      </p:sp>
    </p:spTree>
    <p:extLst>
      <p:ext uri="{BB962C8B-B14F-4D97-AF65-F5344CB8AC3E}">
        <p14:creationId xmlns:p14="http://schemas.microsoft.com/office/powerpoint/2010/main" val="41912625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20000"/>
          </a:bodyPr>
          <a:lstStyle/>
          <a:p>
            <a:r>
              <a:rPr lang="en-US" dirty="0"/>
              <a:t>The 1,000 days from pregnancy through a child’s second birthday are the most crucial for a child’s development. But many women around the world don’t have access to proper nutrition for themselves or their children. Without adequate nutrition during this critical period, children suffer permanent cognitive and physical delays.</a:t>
            </a:r>
          </a:p>
        </p:txBody>
      </p:sp>
      <p:sp>
        <p:nvSpPr>
          <p:cNvPr id="3" name="Title 2"/>
          <p:cNvSpPr>
            <a:spLocks noGrp="1"/>
          </p:cNvSpPr>
          <p:nvPr>
            <p:ph type="ctrTitle"/>
          </p:nvPr>
        </p:nvSpPr>
        <p:spPr/>
        <p:txBody>
          <a:bodyPr/>
          <a:lstStyle/>
          <a:p>
            <a:r>
              <a:rPr lang="en-US" dirty="0" smtClean="0"/>
              <a:t> </a:t>
            </a:r>
            <a:endParaRPr lang="en-US" dirty="0"/>
          </a:p>
        </p:txBody>
      </p:sp>
      <p:pic>
        <p:nvPicPr>
          <p:cNvPr id="8194" name="Picture 2" descr="https://encrypted-tbn1.gstatic.com/images?q=tbn:ANd9GcROvJ3QGdO6Q_q05RkQFPG__0kOeXGcokae5ajesXBuCT9zCy8Pj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5410200"/>
            <a:ext cx="3733800" cy="10150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52400"/>
            <a:ext cx="3810000" cy="2356184"/>
          </a:xfrm>
          <a:prstGeom prst="rect">
            <a:avLst/>
          </a:prstGeom>
        </p:spPr>
      </p:pic>
    </p:spTree>
    <p:extLst>
      <p:ext uri="{BB962C8B-B14F-4D97-AF65-F5344CB8AC3E}">
        <p14:creationId xmlns:p14="http://schemas.microsoft.com/office/powerpoint/2010/main" val="35684847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50359" y="2667000"/>
            <a:ext cx="7768347" cy="3200400"/>
          </a:xfrm>
        </p:spPr>
        <p:txBody>
          <a:bodyPr>
            <a:normAutofit/>
          </a:bodyPr>
          <a:lstStyle/>
          <a:p>
            <a:r>
              <a:rPr lang="en-US" dirty="0" smtClean="0"/>
              <a:t>The </a:t>
            </a:r>
            <a:r>
              <a:rPr lang="en-US" dirty="0"/>
              <a:t>Goals seek to improve nutrition, eradicate hunger, improve maternal health, and reduce child mortality by improving nutrition for women and children during this critical 1,000-day window. We are also calling on the U.S. government to support the 16 million children in the United States who are at risk of hunger.</a:t>
            </a:r>
          </a:p>
        </p:txBody>
      </p:sp>
      <p:sp>
        <p:nvSpPr>
          <p:cNvPr id="3" name="Title 2"/>
          <p:cNvSpPr>
            <a:spLocks noGrp="1"/>
          </p:cNvSpPr>
          <p:nvPr>
            <p:ph type="ctrTitle"/>
          </p:nvPr>
        </p:nvSpPr>
        <p:spPr/>
        <p:txBody>
          <a:bodyPr>
            <a:normAutofit/>
          </a:bodyPr>
          <a:lstStyle/>
          <a:p>
            <a:r>
              <a:rPr lang="en-US" sz="5400" dirty="0" smtClean="0"/>
              <a:t>Women of Faith </a:t>
            </a:r>
            <a:endParaRPr lang="en-US" sz="5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5029200"/>
            <a:ext cx="2141706" cy="1324476"/>
          </a:xfrm>
          <a:prstGeom prst="rect">
            <a:avLst/>
          </a:prstGeom>
        </p:spPr>
      </p:pic>
    </p:spTree>
    <p:extLst>
      <p:ext uri="{BB962C8B-B14F-4D97-AF65-F5344CB8AC3E}">
        <p14:creationId xmlns:p14="http://schemas.microsoft.com/office/powerpoint/2010/main" val="35860236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23974" y="2819400"/>
            <a:ext cx="7134225" cy="3429000"/>
          </a:xfrm>
        </p:spPr>
        <p:txBody>
          <a:bodyPr>
            <a:normAutofit/>
          </a:bodyPr>
          <a:lstStyle/>
          <a:p>
            <a:pPr algn="l"/>
            <a:r>
              <a:rPr lang="en-US" dirty="0" smtClean="0"/>
              <a:t> </a:t>
            </a:r>
            <a:endParaRPr lang="en-US" dirty="0"/>
          </a:p>
          <a:p>
            <a:pPr algn="l"/>
            <a:r>
              <a:rPr lang="en-US" dirty="0" smtClean="0"/>
              <a:t>*children </a:t>
            </a:r>
            <a:r>
              <a:rPr lang="en-US" dirty="0"/>
              <a:t>grow </a:t>
            </a:r>
            <a:r>
              <a:rPr lang="en-US" dirty="0" smtClean="0"/>
              <a:t>taller</a:t>
            </a:r>
          </a:p>
          <a:p>
            <a:pPr algn="l"/>
            <a:r>
              <a:rPr lang="en-US" dirty="0"/>
              <a:t>*</a:t>
            </a:r>
            <a:r>
              <a:rPr lang="en-US" dirty="0" smtClean="0"/>
              <a:t>have </a:t>
            </a:r>
            <a:r>
              <a:rPr lang="en-US" dirty="0"/>
              <a:t>better vision, </a:t>
            </a:r>
          </a:p>
          <a:p>
            <a:pPr algn="l"/>
            <a:r>
              <a:rPr lang="en-US" dirty="0"/>
              <a:t>*</a:t>
            </a:r>
            <a:r>
              <a:rPr lang="en-US" dirty="0" smtClean="0"/>
              <a:t>stronger </a:t>
            </a:r>
            <a:r>
              <a:rPr lang="en-US" dirty="0"/>
              <a:t>immune </a:t>
            </a:r>
            <a:r>
              <a:rPr lang="en-US" dirty="0" smtClean="0"/>
              <a:t>systems</a:t>
            </a:r>
            <a:br>
              <a:rPr lang="en-US" dirty="0" smtClean="0"/>
            </a:br>
            <a:endParaRPr lang="en-US" dirty="0" smtClean="0"/>
          </a:p>
          <a:p>
            <a:pPr algn="l"/>
            <a:endParaRPr lang="en-US" dirty="0"/>
          </a:p>
          <a:p>
            <a:pPr algn="l"/>
            <a:r>
              <a:rPr lang="en-US" dirty="0" smtClean="0"/>
              <a:t>*improves intellectual capacity  </a:t>
            </a:r>
            <a:r>
              <a:rPr lang="en-US" dirty="0"/>
              <a:t>better success in school and </a:t>
            </a:r>
            <a:r>
              <a:rPr lang="en-US" dirty="0" smtClean="0"/>
              <a:t>work</a:t>
            </a:r>
          </a:p>
          <a:p>
            <a:pPr algn="l"/>
            <a:endParaRPr lang="en-US" dirty="0" smtClean="0"/>
          </a:p>
          <a:p>
            <a:pPr algn="l"/>
            <a:r>
              <a:rPr lang="en-US" dirty="0" smtClean="0"/>
              <a:t>*also </a:t>
            </a:r>
            <a:r>
              <a:rPr lang="en-US" dirty="0"/>
              <a:t>earn 10 percent more income throughout </a:t>
            </a:r>
            <a:r>
              <a:rPr lang="en-US" dirty="0" smtClean="0"/>
              <a:t>contributes </a:t>
            </a:r>
            <a:r>
              <a:rPr lang="en-US" dirty="0"/>
              <a:t>to a 2-3 </a:t>
            </a:r>
            <a:r>
              <a:rPr lang="en-US" dirty="0" smtClean="0"/>
              <a:t>% increase </a:t>
            </a:r>
            <a:r>
              <a:rPr lang="en-US" dirty="0"/>
              <a:t>in a country’s GDP.</a:t>
            </a:r>
          </a:p>
          <a:p>
            <a:pPr algn="l"/>
            <a:endParaRPr lang="en-US" dirty="0"/>
          </a:p>
        </p:txBody>
      </p:sp>
      <p:sp>
        <p:nvSpPr>
          <p:cNvPr id="3" name="Title 2"/>
          <p:cNvSpPr>
            <a:spLocks noGrp="1"/>
          </p:cNvSpPr>
          <p:nvPr>
            <p:ph type="ctrTitle"/>
          </p:nvPr>
        </p:nvSpPr>
        <p:spPr/>
        <p:txBody>
          <a:bodyPr/>
          <a:lstStyle/>
          <a:p>
            <a:r>
              <a:rPr lang="en-US" dirty="0" smtClean="0"/>
              <a:t>Better nutrition in first </a:t>
            </a:r>
            <a:br>
              <a:rPr lang="en-US" dirty="0" smtClean="0"/>
            </a:br>
            <a:r>
              <a:rPr lang="en-US" dirty="0" smtClean="0"/>
              <a:t>1,000 days = </a:t>
            </a:r>
            <a:endParaRPr lang="en-US" dirty="0"/>
          </a:p>
        </p:txBody>
      </p:sp>
      <p:pic>
        <p:nvPicPr>
          <p:cNvPr id="9219" name="Picture 3" descr="C:\Users\julie\AppData\Local\Microsoft\Windows\Temporary Internet Files\Content.IE5\HUWQX7JC\MC90035905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228600"/>
            <a:ext cx="1515939" cy="137160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julie\AppData\Local\Microsoft\Windows\Temporary Internet Files\Content.IE5\HUWQX7JC\MC9000787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559" y="3276600"/>
            <a:ext cx="653696" cy="1269206"/>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C:\Users\julie\AppData\Local\Microsoft\Windows\Temporary Internet Files\Content.IE5\HUWQX7JC\MC90031822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3637" y="2731491"/>
            <a:ext cx="1133241" cy="163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400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 </a:t>
            </a:r>
            <a:endParaRPr lang="en-US" dirty="0"/>
          </a:p>
        </p:txBody>
      </p:sp>
      <p:sp>
        <p:nvSpPr>
          <p:cNvPr id="4" name="Content Placeholder 3"/>
          <p:cNvSpPr txBox="1">
            <a:spLocks noGrp="1"/>
          </p:cNvSpPr>
          <p:nvPr>
            <p:ph sz="quarter" idx="1"/>
          </p:nvPr>
        </p:nvSpPr>
        <p:spPr>
          <a:xfrm>
            <a:off x="301752" y="1527048"/>
            <a:ext cx="8503920" cy="1754326"/>
          </a:xfrm>
          <a:prstGeom prst="rect">
            <a:avLst/>
          </a:prstGeom>
          <a:noFill/>
        </p:spPr>
        <p:txBody>
          <a:bodyPr wrap="square" rtlCol="0">
            <a:spAutoFit/>
          </a:bodyPr>
          <a:lstStyle/>
          <a:p>
            <a:r>
              <a:rPr lang="en-US" dirty="0" smtClean="0"/>
              <a:t>“Bread </a:t>
            </a:r>
            <a:r>
              <a:rPr lang="en-US" dirty="0"/>
              <a:t>for the World members write personal letters and emails and meet with our members of Congress. Working through our churches, campuses, and other organizations, we engage more people in advocacy</a:t>
            </a:r>
            <a:r>
              <a:rPr lang="en-US" dirty="0" smtClean="0"/>
              <a:t>.”</a:t>
            </a:r>
            <a:endParaRPr lang="en-US" dirty="0"/>
          </a:p>
        </p:txBody>
      </p:sp>
      <p:sp>
        <p:nvSpPr>
          <p:cNvPr id="5" name="TextBox 4"/>
          <p:cNvSpPr txBox="1"/>
          <p:nvPr/>
        </p:nvSpPr>
        <p:spPr>
          <a:xfrm>
            <a:off x="152400" y="6451558"/>
            <a:ext cx="3124200" cy="253916"/>
          </a:xfrm>
          <a:prstGeom prst="rect">
            <a:avLst/>
          </a:prstGeom>
          <a:noFill/>
        </p:spPr>
        <p:txBody>
          <a:bodyPr wrap="square" rtlCol="0">
            <a:spAutoFit/>
          </a:bodyPr>
          <a:lstStyle/>
          <a:p>
            <a:r>
              <a:rPr lang="en-US" sz="1050" dirty="0"/>
              <a:t>http://www.bread.org/about-us/</a:t>
            </a:r>
          </a:p>
        </p:txBody>
      </p:sp>
      <p:pic>
        <p:nvPicPr>
          <p:cNvPr id="4108" name="Picture 12" descr="C:\Users\julie\AppData\Local\Microsoft\Windows\Temporary Internet Files\Content.IE5\HUWQX7JC\MC90004815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8336" y="3351389"/>
            <a:ext cx="2675020" cy="3046745"/>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C:\Users\julie\AppData\Local\Microsoft\Windows\Temporary Internet Files\Content.IE5\BTLEC9TV\MP9004011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2906" y="3379098"/>
            <a:ext cx="1659678" cy="2488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7837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2819400"/>
            <a:ext cx="7924800" cy="3886200"/>
          </a:xfrm>
        </p:spPr>
        <p:txBody>
          <a:bodyPr>
            <a:normAutofit/>
          </a:bodyPr>
          <a:lstStyle/>
          <a:p>
            <a:r>
              <a:rPr lang="en-US" dirty="0" smtClean="0"/>
              <a:t>As college students, donating money can be difficult and so can finding time in our busy schedules…</a:t>
            </a:r>
          </a:p>
          <a:p>
            <a:r>
              <a:rPr lang="en-US" dirty="0" smtClean="0"/>
              <a:t>So…</a:t>
            </a:r>
            <a:endParaRPr lang="en-US" dirty="0"/>
          </a:p>
          <a:p>
            <a:r>
              <a:rPr lang="en-US" dirty="0" smtClean="0"/>
              <a:t>Letter to </a:t>
            </a:r>
            <a:r>
              <a:rPr lang="en-US" dirty="0" err="1" smtClean="0"/>
              <a:t>kentucky</a:t>
            </a:r>
            <a:r>
              <a:rPr lang="en-US" dirty="0" smtClean="0"/>
              <a:t> politicians from peace 325 class at university of </a:t>
            </a:r>
            <a:r>
              <a:rPr lang="en-US" dirty="0" err="1" smtClean="0"/>
              <a:t>louisville</a:t>
            </a:r>
            <a:endParaRPr lang="en-US" dirty="0" smtClean="0"/>
          </a:p>
          <a:p>
            <a:r>
              <a:rPr lang="en-US" dirty="0" smtClean="0"/>
              <a:t> </a:t>
            </a:r>
            <a:r>
              <a:rPr lang="en-US" sz="4400" dirty="0" smtClean="0"/>
              <a:t>Will you sign it? </a:t>
            </a:r>
            <a:endParaRPr lang="en-US" sz="4400" dirty="0"/>
          </a:p>
        </p:txBody>
      </p:sp>
      <p:sp>
        <p:nvSpPr>
          <p:cNvPr id="3" name="Title 2"/>
          <p:cNvSpPr>
            <a:spLocks noGrp="1"/>
          </p:cNvSpPr>
          <p:nvPr>
            <p:ph type="ctrTitle"/>
          </p:nvPr>
        </p:nvSpPr>
        <p:spPr>
          <a:xfrm>
            <a:off x="685800" y="381000"/>
            <a:ext cx="7772400" cy="1066800"/>
          </a:xfrm>
        </p:spPr>
        <p:txBody>
          <a:bodyPr/>
          <a:lstStyle/>
          <a:p>
            <a:r>
              <a:rPr lang="en-US" dirty="0" smtClean="0"/>
              <a:t>   Take Action NOW</a:t>
            </a:r>
            <a:endParaRPr lang="en-US" dirty="0"/>
          </a:p>
        </p:txBody>
      </p:sp>
      <p:pic>
        <p:nvPicPr>
          <p:cNvPr id="5" name="Picture 2" descr="C:\Users\julie\AppData\Local\Microsoft\Windows\Temporary Internet Files\Content.IE5\BTLEC9TV\MC9003114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68" y="152400"/>
            <a:ext cx="2198631" cy="233487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julie\AppData\Local\Microsoft\Windows\Temporary Internet Files\Content.IE5\HUWQX7JC\MM90017264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5257800"/>
            <a:ext cx="1343025" cy="110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19181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4355</TotalTime>
  <Words>981</Words>
  <Application>Microsoft Macintosh PowerPoint</Application>
  <PresentationFormat>On-screen Show (4:3)</PresentationFormat>
  <Paragraphs>147</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Civic</vt:lpstr>
      <vt:lpstr>My name is Julie and  I like to EAT </vt:lpstr>
      <vt:lpstr> This is my entire world.  She makes me want to not only do better, but to BE BETTER.  </vt:lpstr>
      <vt:lpstr>PowerPoint Presentation</vt:lpstr>
      <vt:lpstr>  </vt:lpstr>
      <vt:lpstr> </vt:lpstr>
      <vt:lpstr>Women of Faith </vt:lpstr>
      <vt:lpstr>Better nutrition in first  1,000 days = </vt:lpstr>
      <vt:lpstr>What can we do? </vt:lpstr>
      <vt:lpstr>   Take Action NOW</vt:lpstr>
      <vt:lpstr>What can we do?</vt:lpstr>
      <vt:lpstr>GETTING INVOLVED </vt:lpstr>
      <vt:lpstr>GETTING INVOLVED </vt:lpstr>
      <vt:lpstr>My Checklist </vt:lpstr>
      <vt:lpstr>TIMELINE </vt:lpstr>
      <vt:lpstr>Budget Analysis</vt:lpstr>
      <vt:lpstr>OBSTACLES  &amp;  DIVIDERS </vt:lpstr>
      <vt:lpstr>STRATEGIES TO OVERCOME OBSTACLES </vt:lpstr>
      <vt:lpstr>CONNECTION  WITH PEACE STUDIES </vt:lpstr>
      <vt:lpstr>CONNECTION WITH PEACE STUDIES </vt:lpstr>
      <vt:lpstr>CONNECTION  WITH PEACE STUDIES</vt:lpstr>
      <vt:lpstr>BAROMETER OF OVERALL SUCCESS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name is Julie   and   I like to EAT</dc:title>
  <dc:creator>julie</dc:creator>
  <cp:lastModifiedBy>Microsoft Office User</cp:lastModifiedBy>
  <cp:revision>45</cp:revision>
  <cp:lastPrinted>2013-04-16T16:12:52Z</cp:lastPrinted>
  <dcterms:created xsi:type="dcterms:W3CDTF">2013-04-13T15:44:25Z</dcterms:created>
  <dcterms:modified xsi:type="dcterms:W3CDTF">2015-06-17T22:25:50Z</dcterms:modified>
</cp:coreProperties>
</file>