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9" r:id="rId3"/>
    <p:sldId id="261" r:id="rId4"/>
    <p:sldId id="263" r:id="rId5"/>
    <p:sldId id="264" r:id="rId6"/>
    <p:sldId id="266" r:id="rId7"/>
    <p:sldId id="267" r:id="rId8"/>
    <p:sldId id="268" r:id="rId9"/>
    <p:sldId id="269" r:id="rId10"/>
    <p:sldId id="270" r:id="rId11"/>
    <p:sldId id="271" r:id="rId12"/>
    <p:sldId id="306" r:id="rId13"/>
    <p:sldId id="308" r:id="rId14"/>
    <p:sldId id="273" r:id="rId15"/>
    <p:sldId id="257" r:id="rId16"/>
    <p:sldId id="258" r:id="rId17"/>
    <p:sldId id="274" r:id="rId18"/>
    <p:sldId id="275" r:id="rId19"/>
    <p:sldId id="276" r:id="rId20"/>
    <p:sldId id="277" r:id="rId21"/>
    <p:sldId id="278" r:id="rId22"/>
    <p:sldId id="300" r:id="rId23"/>
    <p:sldId id="279" r:id="rId24"/>
    <p:sldId id="324" r:id="rId25"/>
    <p:sldId id="307" r:id="rId26"/>
    <p:sldId id="322" r:id="rId27"/>
    <p:sldId id="280" r:id="rId28"/>
    <p:sldId id="285" r:id="rId29"/>
    <p:sldId id="286" r:id="rId30"/>
    <p:sldId id="323" r:id="rId31"/>
    <p:sldId id="292" r:id="rId32"/>
    <p:sldId id="293" r:id="rId33"/>
    <p:sldId id="294" r:id="rId34"/>
    <p:sldId id="297" r:id="rId35"/>
    <p:sldId id="325" r:id="rId36"/>
    <p:sldId id="327" r:id="rId37"/>
    <p:sldId id="301" r:id="rId38"/>
    <p:sldId id="303" r:id="rId39"/>
    <p:sldId id="305" r:id="rId40"/>
    <p:sldId id="304" r:id="rId41"/>
    <p:sldId id="298" r:id="rId42"/>
    <p:sldId id="299" r:id="rId43"/>
    <p:sldId id="309" r:id="rId44"/>
    <p:sldId id="315" r:id="rId45"/>
    <p:sldId id="316" r:id="rId46"/>
    <p:sldId id="310" r:id="rId47"/>
    <p:sldId id="317" r:id="rId48"/>
    <p:sldId id="318" r:id="rId49"/>
    <p:sldId id="311" r:id="rId50"/>
    <p:sldId id="319" r:id="rId51"/>
    <p:sldId id="320" r:id="rId52"/>
    <p:sldId id="312" r:id="rId53"/>
    <p:sldId id="313" r:id="rId54"/>
    <p:sldId id="32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5EB0-D091-417E-ACD5-D65E1C7D8524}" type="datetime1">
              <a:rPr lang="en-US" smtClean="0"/>
              <a:pPr/>
              <a:t>8/26/2019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A09F9-C7D6-4C52-A7E8-5101239A0BA2}" type="datetime1">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FE64A4-35FB-42B6-9183-2C0CE0E36649}" type="datetime1">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5FF66B-9476-4BB3-85E9-E01854F07F90}" type="datetime1">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B23FBD-8F7D-4F85-8085-67BFDB05CB71}" type="datetime1">
              <a:rPr lang="en-US" smtClean="0"/>
              <a:pPr/>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8/26/2019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louisville.edu/micronano/users/lab-safet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louisville.edu/micronano/users/f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hyperlink" Target="http://louisville.edu/micronano/users/lab-safet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95" y="3457070"/>
            <a:ext cx="8952411" cy="1524000"/>
          </a:xfrm>
        </p:spPr>
        <p:txBody>
          <a:bodyPr>
            <a:noAutofit/>
          </a:bodyPr>
          <a:lstStyle/>
          <a:p>
            <a:pPr algn="ctr"/>
            <a:r>
              <a:rPr lang="en-US" sz="5000" dirty="0"/>
              <a:t>Micro/Nano Technology Center Orientation and Safety Training</a:t>
            </a:r>
          </a:p>
        </p:txBody>
      </p:sp>
      <p:sp>
        <p:nvSpPr>
          <p:cNvPr id="3" name="Subtitle 2"/>
          <p:cNvSpPr>
            <a:spLocks noGrp="1"/>
          </p:cNvSpPr>
          <p:nvPr>
            <p:ph type="subTitle" idx="1"/>
          </p:nvPr>
        </p:nvSpPr>
        <p:spPr>
          <a:xfrm>
            <a:off x="762000" y="5445523"/>
            <a:ext cx="6858000" cy="990600"/>
          </a:xfrm>
        </p:spPr>
        <p:txBody>
          <a:bodyPr/>
          <a:lstStyle/>
          <a:p>
            <a:pPr algn="ctr"/>
            <a:r>
              <a:rPr lang="en-US" dirty="0"/>
              <a:t>University of Louisville</a:t>
            </a:r>
          </a:p>
        </p:txBody>
      </p:sp>
    </p:spTree>
    <p:extLst>
      <p:ext uri="{BB962C8B-B14F-4D97-AF65-F5344CB8AC3E}">
        <p14:creationId xmlns:p14="http://schemas.microsoft.com/office/powerpoint/2010/main" val="159273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9017"/>
            <a:ext cx="6781800" cy="1600200"/>
          </a:xfrm>
        </p:spPr>
        <p:txBody>
          <a:bodyPr/>
          <a:lstStyle/>
          <a:p>
            <a:r>
              <a:rPr lang="en-US" dirty="0"/>
              <a:t>Laundry</a:t>
            </a:r>
          </a:p>
        </p:txBody>
      </p:sp>
      <p:sp>
        <p:nvSpPr>
          <p:cNvPr id="3" name="Content Placeholder 2"/>
          <p:cNvSpPr>
            <a:spLocks noGrp="1"/>
          </p:cNvSpPr>
          <p:nvPr>
            <p:ph idx="1"/>
          </p:nvPr>
        </p:nvSpPr>
        <p:spPr>
          <a:xfrm>
            <a:off x="762000" y="2247459"/>
            <a:ext cx="7543800" cy="3886200"/>
          </a:xfrm>
        </p:spPr>
        <p:txBody>
          <a:bodyPr/>
          <a:lstStyle/>
          <a:p>
            <a:r>
              <a:rPr lang="en-US" dirty="0"/>
              <a:t>Place contaminated or soiled gowns in the blue bin in gowning room.</a:t>
            </a:r>
          </a:p>
          <a:p>
            <a:r>
              <a:rPr lang="en-US" dirty="0"/>
              <a:t>Wash head garments after 2 weeks of usage.</a:t>
            </a:r>
          </a:p>
          <a:p>
            <a:pPr marL="0" indent="0">
              <a:buNone/>
            </a:pPr>
            <a:endParaRPr lang="en-US" dirty="0"/>
          </a:p>
        </p:txBody>
      </p:sp>
    </p:spTree>
    <p:extLst>
      <p:ext uri="{BB962C8B-B14F-4D97-AF65-F5344CB8AC3E}">
        <p14:creationId xmlns:p14="http://schemas.microsoft.com/office/powerpoint/2010/main" val="51847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549" y="3553097"/>
            <a:ext cx="9013371" cy="1676400"/>
          </a:xfrm>
        </p:spPr>
        <p:txBody>
          <a:bodyPr>
            <a:normAutofit fontScale="90000"/>
          </a:bodyPr>
          <a:lstStyle/>
          <a:p>
            <a:pPr algn="ctr"/>
            <a:r>
              <a:rPr lang="en-US" dirty="0"/>
              <a:t>Micro/NANO technology Center </a:t>
            </a:r>
            <a:br>
              <a:rPr lang="en-US" dirty="0"/>
            </a:br>
            <a:r>
              <a:rPr lang="en-US" dirty="0"/>
              <a:t>Safety Training</a:t>
            </a:r>
          </a:p>
        </p:txBody>
      </p:sp>
    </p:spTree>
    <p:extLst>
      <p:ext uri="{BB962C8B-B14F-4D97-AF65-F5344CB8AC3E}">
        <p14:creationId xmlns:p14="http://schemas.microsoft.com/office/powerpoint/2010/main" val="187972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72921"/>
            <a:ext cx="6781800" cy="885423"/>
          </a:xfrm>
        </p:spPr>
        <p:txBody>
          <a:bodyPr>
            <a:normAutofit fontScale="90000"/>
          </a:bodyPr>
          <a:lstStyle/>
          <a:p>
            <a:r>
              <a:rPr lang="en-US" dirty="0"/>
              <a:t>Entering the Cleanroom</a:t>
            </a:r>
          </a:p>
        </p:txBody>
      </p:sp>
      <p:pic>
        <p:nvPicPr>
          <p:cNvPr id="4" name="Picture 2" descr="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0800000">
            <a:off x="5056631" y="2133598"/>
            <a:ext cx="4021955" cy="301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74319" y="1863144"/>
            <a:ext cx="4853189" cy="4267690"/>
          </a:xfrm>
        </p:spPr>
        <p:txBody>
          <a:bodyPr>
            <a:normAutofit lnSpcReduction="10000"/>
          </a:bodyPr>
          <a:lstStyle/>
          <a:p>
            <a:r>
              <a:rPr lang="en-US" dirty="0"/>
              <a:t>Put on blue shoe covers (in a box outside the cleanroom door).</a:t>
            </a:r>
          </a:p>
          <a:p>
            <a:r>
              <a:rPr lang="en-US" dirty="0"/>
              <a:t>Step on the sticky pad to remove any dust from your feet.</a:t>
            </a:r>
          </a:p>
          <a:p>
            <a:r>
              <a:rPr lang="en-US" dirty="0"/>
              <a:t>Scan your ID card to unlock the door.</a:t>
            </a:r>
          </a:p>
          <a:p>
            <a:r>
              <a:rPr lang="en-US" dirty="0"/>
              <a:t>Place backpacks, jackets or unnecessary items in the lockers in the gowning room.</a:t>
            </a:r>
          </a:p>
          <a:p>
            <a:r>
              <a:rPr lang="en-US" dirty="0"/>
              <a:t>Do not leave items on the floor of the gowning room.</a:t>
            </a:r>
          </a:p>
          <a:p>
            <a:endParaRPr lang="en-US" dirty="0"/>
          </a:p>
        </p:txBody>
      </p:sp>
    </p:spTree>
    <p:extLst>
      <p:ext uri="{BB962C8B-B14F-4D97-AF65-F5344CB8AC3E}">
        <p14:creationId xmlns:p14="http://schemas.microsoft.com/office/powerpoint/2010/main" val="300569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76" y="471753"/>
            <a:ext cx="6781800" cy="885423"/>
          </a:xfrm>
        </p:spPr>
        <p:txBody>
          <a:bodyPr>
            <a:normAutofit fontScale="90000"/>
          </a:bodyPr>
          <a:lstStyle/>
          <a:p>
            <a:r>
              <a:rPr lang="en-US" dirty="0"/>
              <a:t>Basic Gowning Procedure</a:t>
            </a:r>
          </a:p>
        </p:txBody>
      </p:sp>
      <p:sp>
        <p:nvSpPr>
          <p:cNvPr id="3" name="Content Placeholder 2"/>
          <p:cNvSpPr>
            <a:spLocks noGrp="1"/>
          </p:cNvSpPr>
          <p:nvPr>
            <p:ph idx="1"/>
          </p:nvPr>
        </p:nvSpPr>
        <p:spPr>
          <a:xfrm>
            <a:off x="762000" y="1558344"/>
            <a:ext cx="5978434" cy="4591318"/>
          </a:xfrm>
        </p:spPr>
        <p:txBody>
          <a:bodyPr>
            <a:normAutofit/>
          </a:bodyPr>
          <a:lstStyle/>
          <a:p>
            <a:r>
              <a:rPr lang="en-US" dirty="0"/>
              <a:t>Put on head garment and a beard cover (if necessary).</a:t>
            </a:r>
          </a:p>
          <a:p>
            <a:r>
              <a:rPr lang="en-US" dirty="0"/>
              <a:t>Find an appropriate sized bunny suit off the rack and adorn.</a:t>
            </a:r>
          </a:p>
          <a:p>
            <a:r>
              <a:rPr lang="en-US" dirty="0"/>
              <a:t>Tuck in the tails of the head garment inside the bunny suit.</a:t>
            </a:r>
          </a:p>
          <a:p>
            <a:r>
              <a:rPr lang="en-US" dirty="0"/>
              <a:t>Find an appropriate sized pair of boots (color coded according to foot size)</a:t>
            </a:r>
          </a:p>
          <a:p>
            <a:r>
              <a:rPr lang="en-US" dirty="0"/>
              <a:t>Adorn safety glasses and gloves located near the door.  Make sure your gloves are covering the cuffs of your bunny suit.</a:t>
            </a:r>
          </a:p>
          <a:p>
            <a:endParaRPr lang="en-US" dirty="0"/>
          </a:p>
        </p:txBody>
      </p:sp>
      <p:pic>
        <p:nvPicPr>
          <p:cNvPr id="1026" name="Picture 2" descr="Imag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5871" t="30984" r="3324" b="31800"/>
          <a:stretch/>
        </p:blipFill>
        <p:spPr bwMode="auto">
          <a:xfrm rot="5400000">
            <a:off x="5710870" y="3031043"/>
            <a:ext cx="4175311"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85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2845"/>
            <a:ext cx="8085909" cy="1600200"/>
          </a:xfrm>
        </p:spPr>
        <p:txBody>
          <a:bodyPr>
            <a:normAutofit fontScale="90000"/>
          </a:bodyPr>
          <a:lstStyle/>
          <a:p>
            <a:pPr algn="ctr"/>
            <a:r>
              <a:rPr lang="en-US" dirty="0"/>
              <a:t>Personal Protective Equipment</a:t>
            </a:r>
            <a:br>
              <a:rPr lang="en-US" dirty="0"/>
            </a:br>
            <a:r>
              <a:rPr lang="en-US" dirty="0"/>
              <a:t>(PPE)</a:t>
            </a:r>
          </a:p>
        </p:txBody>
      </p:sp>
      <p:sp>
        <p:nvSpPr>
          <p:cNvPr id="3" name="Content Placeholder 2"/>
          <p:cNvSpPr>
            <a:spLocks noGrp="1"/>
          </p:cNvSpPr>
          <p:nvPr>
            <p:ph idx="1"/>
          </p:nvPr>
        </p:nvSpPr>
        <p:spPr>
          <a:xfrm>
            <a:off x="849086" y="1783079"/>
            <a:ext cx="7509164" cy="4295503"/>
          </a:xfrm>
        </p:spPr>
        <p:txBody>
          <a:bodyPr>
            <a:normAutofit/>
          </a:bodyPr>
          <a:lstStyle/>
          <a:p>
            <a:pPr marL="420624" indent="-384048" fontAlgn="auto">
              <a:spcAft>
                <a:spcPts val="0"/>
              </a:spcAft>
              <a:buFont typeface="Wingdings 2"/>
              <a:buChar char=""/>
              <a:defRPr/>
            </a:pPr>
            <a:endParaRPr lang="en-US" dirty="0"/>
          </a:p>
          <a:p>
            <a:pPr marL="420624" indent="-384048" fontAlgn="auto">
              <a:spcAft>
                <a:spcPts val="0"/>
              </a:spcAft>
              <a:buFont typeface="Wingdings 2"/>
              <a:buChar char=""/>
              <a:defRPr/>
            </a:pPr>
            <a:r>
              <a:rPr lang="en-US" dirty="0"/>
              <a:t>Always wear PPE when working with chemicals.</a:t>
            </a:r>
          </a:p>
          <a:p>
            <a:pPr marL="420624" indent="-384048" fontAlgn="auto">
              <a:spcAft>
                <a:spcPts val="0"/>
              </a:spcAft>
              <a:buFont typeface="Wingdings 2"/>
              <a:buChar char=""/>
              <a:defRPr/>
            </a:pPr>
            <a:r>
              <a:rPr lang="en-US" dirty="0"/>
              <a:t>PPE is chemical resistant, NOT chemical proof. </a:t>
            </a:r>
          </a:p>
          <a:p>
            <a:pPr marL="420624" indent="-384048" fontAlgn="auto">
              <a:spcAft>
                <a:spcPts val="0"/>
              </a:spcAft>
              <a:buFont typeface="Wingdings 2"/>
              <a:buChar char=""/>
              <a:defRPr/>
            </a:pPr>
            <a:r>
              <a:rPr lang="en-US" dirty="0"/>
              <a:t>Always inspect PPE before and after use.  Check for holes, stains and other indicators of contamination.</a:t>
            </a:r>
          </a:p>
          <a:p>
            <a:pPr marL="420624" indent="-384048" fontAlgn="auto">
              <a:spcAft>
                <a:spcPts val="0"/>
              </a:spcAft>
              <a:buFont typeface="Wingdings 2"/>
              <a:buChar char=""/>
              <a:defRPr/>
            </a:pPr>
            <a:r>
              <a:rPr lang="en-US" dirty="0"/>
              <a:t>Dry gloves before removing.</a:t>
            </a:r>
          </a:p>
          <a:p>
            <a:pPr marL="420624" indent="-384048" fontAlgn="auto">
              <a:spcAft>
                <a:spcPts val="0"/>
              </a:spcAft>
              <a:buFont typeface="Wingdings 2"/>
              <a:buChar char=""/>
              <a:defRPr/>
            </a:pPr>
            <a:r>
              <a:rPr lang="en-US" dirty="0"/>
              <a:t>Do not leave gloves inside out for the next person.</a:t>
            </a:r>
          </a:p>
          <a:p>
            <a:pPr marL="420624" indent="-384048" fontAlgn="auto">
              <a:spcAft>
                <a:spcPts val="0"/>
              </a:spcAft>
              <a:buFont typeface="Wingdings 2"/>
              <a:buChar char=""/>
              <a:defRPr/>
            </a:pPr>
            <a:r>
              <a:rPr lang="en-US" dirty="0"/>
              <a:t>Do not wear PPE outside of the wet bay.</a:t>
            </a:r>
          </a:p>
          <a:p>
            <a:pPr marL="420624" indent="-384048" fontAlgn="auto">
              <a:spcAft>
                <a:spcPts val="0"/>
              </a:spcAft>
              <a:buFont typeface="Wingdings 2"/>
              <a:buChar char=""/>
              <a:defRPr/>
            </a:pPr>
            <a:r>
              <a:rPr lang="en-US" dirty="0"/>
              <a:t>Users need Wet Bench training before they are allowed to process in the Wet Etch Bay.</a:t>
            </a:r>
          </a:p>
        </p:txBody>
      </p:sp>
    </p:spTree>
    <p:extLst>
      <p:ext uri="{BB962C8B-B14F-4D97-AF65-F5344CB8AC3E}">
        <p14:creationId xmlns:p14="http://schemas.microsoft.com/office/powerpoint/2010/main" val="233314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926" y="6188992"/>
            <a:ext cx="8795657" cy="572827"/>
          </a:xfrm>
        </p:spPr>
        <p:txBody>
          <a:bodyPr>
            <a:normAutofit fontScale="90000"/>
          </a:bodyPr>
          <a:lstStyle/>
          <a:p>
            <a:r>
              <a:rPr lang="en-US" sz="3600" dirty="0"/>
              <a:t>How to Wear Personal Protective Equipment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5647536"/>
              </p:ext>
            </p:extLst>
          </p:nvPr>
        </p:nvGraphicFramePr>
        <p:xfrm>
          <a:off x="414670" y="424542"/>
          <a:ext cx="8494199" cy="5060798"/>
        </p:xfrm>
        <a:graphic>
          <a:graphicData uri="http://schemas.openxmlformats.org/drawingml/2006/table">
            <a:tbl>
              <a:tblPr firstRow="1" bandRow="1">
                <a:tableStyleId>{2D5ABB26-0587-4C30-8999-92F81FD0307C}</a:tableStyleId>
              </a:tblPr>
              <a:tblGrid>
                <a:gridCol w="1975964">
                  <a:extLst>
                    <a:ext uri="{9D8B030D-6E8A-4147-A177-3AD203B41FA5}">
                      <a16:colId xmlns:a16="http://schemas.microsoft.com/office/drawing/2014/main" val="20000"/>
                    </a:ext>
                  </a:extLst>
                </a:gridCol>
                <a:gridCol w="1773117">
                  <a:extLst>
                    <a:ext uri="{9D8B030D-6E8A-4147-A177-3AD203B41FA5}">
                      <a16:colId xmlns:a16="http://schemas.microsoft.com/office/drawing/2014/main" val="20001"/>
                    </a:ext>
                  </a:extLst>
                </a:gridCol>
                <a:gridCol w="1734653">
                  <a:extLst>
                    <a:ext uri="{9D8B030D-6E8A-4147-A177-3AD203B41FA5}">
                      <a16:colId xmlns:a16="http://schemas.microsoft.com/office/drawing/2014/main" val="20002"/>
                    </a:ext>
                  </a:extLst>
                </a:gridCol>
                <a:gridCol w="3010465">
                  <a:extLst>
                    <a:ext uri="{9D8B030D-6E8A-4147-A177-3AD203B41FA5}">
                      <a16:colId xmlns:a16="http://schemas.microsoft.com/office/drawing/2014/main" val="20003"/>
                    </a:ext>
                  </a:extLst>
                </a:gridCol>
              </a:tblGrid>
              <a:tr h="1229926">
                <a:tc>
                  <a:txBody>
                    <a:bodyPr/>
                    <a:lstStyle/>
                    <a:p>
                      <a:r>
                        <a:rPr lang="en-US" sz="1600" dirty="0"/>
                        <a:t>1. Inspect Apron</a:t>
                      </a:r>
                    </a:p>
                  </a:txBody>
                  <a:tcPr/>
                </a:tc>
                <a:tc>
                  <a:txBody>
                    <a:bodyPr/>
                    <a:lstStyle/>
                    <a:p>
                      <a:r>
                        <a:rPr lang="en-US" sz="1600" dirty="0"/>
                        <a:t>2. Tie apron in</a:t>
                      </a:r>
                      <a:r>
                        <a:rPr lang="en-US" sz="1600" baseline="0" dirty="0"/>
                        <a:t> the back only.</a:t>
                      </a:r>
                      <a:endParaRPr lang="en-US" sz="1600" dirty="0"/>
                    </a:p>
                  </a:txBody>
                  <a:tcPr/>
                </a:tc>
                <a:tc>
                  <a:txBody>
                    <a:bodyPr/>
                    <a:lstStyle/>
                    <a:p>
                      <a:r>
                        <a:rPr lang="en-US" sz="1600" dirty="0"/>
                        <a:t>3. Use 10% IPA + Water on towel to clean Face Shield.</a:t>
                      </a:r>
                    </a:p>
                  </a:txBody>
                  <a:tcPr/>
                </a:tc>
                <a:tc>
                  <a:txBody>
                    <a:bodyPr/>
                    <a:lstStyle/>
                    <a:p>
                      <a:r>
                        <a:rPr lang="en-US" sz="1600" dirty="0"/>
                        <a:t>4. Put on the Face Shield.</a:t>
                      </a:r>
                    </a:p>
                  </a:txBody>
                  <a:tcPr/>
                </a:tc>
                <a:extLst>
                  <a:ext uri="{0D108BD9-81ED-4DB2-BD59-A6C34878D82A}">
                    <a16:rowId xmlns:a16="http://schemas.microsoft.com/office/drawing/2014/main" val="10000"/>
                  </a:ext>
                </a:extLst>
              </a:tr>
              <a:tr h="498803">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1"/>
                  </a:ext>
                </a:extLst>
              </a:tr>
              <a:tr h="1234362">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2"/>
                  </a:ext>
                </a:extLst>
              </a:tr>
              <a:tr h="1598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5. Adjust Face Shield.</a:t>
                      </a:r>
                    </a:p>
                    <a:p>
                      <a:endParaRPr lang="en-US"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6.</a:t>
                      </a:r>
                      <a:r>
                        <a:rPr lang="en-US" sz="1600" baseline="0" dirty="0"/>
                        <a:t>  Inspect Gloves for cracks</a:t>
                      </a:r>
                      <a:endParaRPr lang="en-US" sz="1600" dirty="0"/>
                    </a:p>
                    <a:p>
                      <a:pPr algn="ctr"/>
                      <a:endParaRPr lang="en-US" sz="1600" b="1" dirty="0"/>
                    </a:p>
                    <a:p>
                      <a:pPr algn="ctr"/>
                      <a:endParaRPr lang="en-US" sz="1600" b="1" dirty="0"/>
                    </a:p>
                  </a:txBody>
                  <a:tcPr/>
                </a:tc>
                <a:tc hMerge="1">
                  <a:txBody>
                    <a:bodyPr/>
                    <a:lstStyle/>
                    <a:p>
                      <a:pPr algn="ct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7.</a:t>
                      </a:r>
                      <a:r>
                        <a:rPr lang="en-US" sz="1600" baseline="0" dirty="0"/>
                        <a:t> Put on Chemical Resistant Gloves over apron sleeves</a:t>
                      </a:r>
                      <a:endParaRPr lang="en-US" sz="1600" dirty="0"/>
                    </a:p>
                    <a:p>
                      <a:endParaRPr lang="en-US" sz="1600" dirty="0"/>
                    </a:p>
                  </a:txBody>
                  <a:tcPr/>
                </a:tc>
                <a:extLst>
                  <a:ext uri="{0D108BD9-81ED-4DB2-BD59-A6C34878D82A}">
                    <a16:rowId xmlns:a16="http://schemas.microsoft.com/office/drawing/2014/main" val="10003"/>
                  </a:ext>
                </a:extLst>
              </a:tr>
              <a:tr h="498803">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13080" r="28762" b="2196"/>
          <a:stretch/>
        </p:blipFill>
        <p:spPr>
          <a:xfrm rot="5400000">
            <a:off x="6202340" y="4147203"/>
            <a:ext cx="2043220" cy="1670295"/>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r="24376" b="17871"/>
          <a:stretch/>
        </p:blipFill>
        <p:spPr>
          <a:xfrm rot="5400000">
            <a:off x="3188366" y="4280542"/>
            <a:ext cx="2406922" cy="1270678"/>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val="0"/>
              </a:ext>
            </a:extLst>
          </a:blip>
          <a:srcRect l="25594" b="4169"/>
          <a:stretch/>
        </p:blipFill>
        <p:spPr>
          <a:xfrm rot="5400000">
            <a:off x="365203" y="4168832"/>
            <a:ext cx="2313355" cy="1448364"/>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val="0"/>
              </a:ext>
            </a:extLst>
          </a:blip>
          <a:srcRect l="8296" r="35681" b="12208"/>
          <a:stretch/>
        </p:blipFill>
        <p:spPr>
          <a:xfrm rot="5400000">
            <a:off x="5770692" y="1095225"/>
            <a:ext cx="2597851" cy="1978960"/>
          </a:xfrm>
          <a:prstGeom prst="rect">
            <a:avLst/>
          </a:prstGeom>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val="0"/>
              </a:ext>
            </a:extLst>
          </a:blip>
          <a:srcRect l="6234" t="15492" r="42554" b="25733"/>
          <a:stretch/>
        </p:blipFill>
        <p:spPr>
          <a:xfrm rot="5400000">
            <a:off x="3935385" y="1719967"/>
            <a:ext cx="2183562" cy="1218242"/>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val="0"/>
              </a:ext>
            </a:extLst>
          </a:blip>
          <a:srcRect l="17254" t="20722" r="14090" b="22331"/>
          <a:stretch/>
        </p:blipFill>
        <p:spPr>
          <a:xfrm rot="5400000">
            <a:off x="2108664" y="1739749"/>
            <a:ext cx="2052764" cy="827693"/>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val="0"/>
              </a:ext>
            </a:extLst>
          </a:blip>
          <a:srcRect l="13460" t="15257" r="16571" b="11077"/>
          <a:stretch/>
        </p:blipFill>
        <p:spPr>
          <a:xfrm rot="5400000">
            <a:off x="322276" y="1387376"/>
            <a:ext cx="2399210" cy="1227909"/>
          </a:xfrm>
          <a:prstGeom prst="rect">
            <a:avLst/>
          </a:prstGeom>
        </p:spPr>
      </p:pic>
    </p:spTree>
    <p:extLst>
      <p:ext uri="{BB962C8B-B14F-4D97-AF65-F5344CB8AC3E}">
        <p14:creationId xmlns:p14="http://schemas.microsoft.com/office/powerpoint/2010/main" val="79409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2854" y="5189157"/>
            <a:ext cx="7543801"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Removal of  PPE</a:t>
            </a:r>
          </a:p>
        </p:txBody>
      </p:sp>
      <p:graphicFrame>
        <p:nvGraphicFramePr>
          <p:cNvPr id="5" name="Content Placeholder 3"/>
          <p:cNvGraphicFramePr>
            <a:graphicFrameLocks/>
          </p:cNvGraphicFramePr>
          <p:nvPr>
            <p:extLst>
              <p:ext uri="{D42A27DB-BD31-4B8C-83A1-F6EECF244321}">
                <p14:modId xmlns:p14="http://schemas.microsoft.com/office/powerpoint/2010/main" val="1687657517"/>
              </p:ext>
            </p:extLst>
          </p:nvPr>
        </p:nvGraphicFramePr>
        <p:xfrm>
          <a:off x="627072" y="545327"/>
          <a:ext cx="8116975" cy="4325239"/>
        </p:xfrm>
        <a:graphic>
          <a:graphicData uri="http://schemas.openxmlformats.org/drawingml/2006/table">
            <a:tbl>
              <a:tblPr firstRow="1" bandRow="1">
                <a:tableStyleId>{2D5ABB26-0587-4C30-8999-92F81FD0307C}</a:tableStyleId>
              </a:tblPr>
              <a:tblGrid>
                <a:gridCol w="3304848">
                  <a:extLst>
                    <a:ext uri="{9D8B030D-6E8A-4147-A177-3AD203B41FA5}">
                      <a16:colId xmlns:a16="http://schemas.microsoft.com/office/drawing/2014/main" val="20000"/>
                    </a:ext>
                  </a:extLst>
                </a:gridCol>
                <a:gridCol w="1694458">
                  <a:extLst>
                    <a:ext uri="{9D8B030D-6E8A-4147-A177-3AD203B41FA5}">
                      <a16:colId xmlns:a16="http://schemas.microsoft.com/office/drawing/2014/main" val="20001"/>
                    </a:ext>
                  </a:extLst>
                </a:gridCol>
                <a:gridCol w="3117669">
                  <a:extLst>
                    <a:ext uri="{9D8B030D-6E8A-4147-A177-3AD203B41FA5}">
                      <a16:colId xmlns:a16="http://schemas.microsoft.com/office/drawing/2014/main" val="20002"/>
                    </a:ext>
                  </a:extLst>
                </a:gridCol>
              </a:tblGrid>
              <a:tr h="1229926">
                <a:tc>
                  <a:txBody>
                    <a:bodyPr/>
                    <a:lstStyle/>
                    <a:p>
                      <a:r>
                        <a:rPr lang="en-US" sz="1600" dirty="0"/>
                        <a:t>1. Check gloves, apron</a:t>
                      </a:r>
                      <a:r>
                        <a:rPr lang="en-US" sz="1600" baseline="0" dirty="0"/>
                        <a:t> and face shield for contamination.  If they are not easily cleaned then them throw away.</a:t>
                      </a:r>
                      <a:endParaRPr lang="en-US" sz="1600" dirty="0"/>
                    </a:p>
                  </a:txBody>
                  <a:tcPr/>
                </a:tc>
                <a:tc>
                  <a:txBody>
                    <a:bodyPr/>
                    <a:lstStyle/>
                    <a:p>
                      <a:r>
                        <a:rPr lang="en-US" sz="1600" dirty="0"/>
                        <a:t>2. Wash</a:t>
                      </a:r>
                      <a:r>
                        <a:rPr lang="en-US" sz="1600" baseline="0" dirty="0"/>
                        <a:t> gloves</a:t>
                      </a:r>
                      <a:endParaRPr lang="en-US" sz="1600" dirty="0"/>
                    </a:p>
                  </a:txBody>
                  <a:tcPr/>
                </a:tc>
                <a:tc>
                  <a:txBody>
                    <a:bodyPr/>
                    <a:lstStyle/>
                    <a:p>
                      <a:r>
                        <a:rPr lang="en-US" sz="1600" dirty="0"/>
                        <a:t>3. Dry gloves using a towel.</a:t>
                      </a:r>
                    </a:p>
                  </a:txBody>
                  <a:tcPr/>
                </a:tc>
                <a:extLst>
                  <a:ext uri="{0D108BD9-81ED-4DB2-BD59-A6C34878D82A}">
                    <a16:rowId xmlns:a16="http://schemas.microsoft.com/office/drawing/2014/main" val="10000"/>
                  </a:ext>
                </a:extLst>
              </a:tr>
              <a:tr h="498803">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1"/>
                  </a:ext>
                </a:extLst>
              </a:tr>
              <a:tr h="498803">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2"/>
                  </a:ext>
                </a:extLst>
              </a:tr>
              <a:tr h="1598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4. Remove and hang</a:t>
                      </a:r>
                      <a:r>
                        <a:rPr lang="en-US" sz="1600" baseline="0" dirty="0"/>
                        <a:t> face shield.</a:t>
                      </a:r>
                      <a:endParaRPr lang="en-US" sz="1600" dirty="0"/>
                    </a:p>
                    <a:p>
                      <a:endParaRPr lang="en-US" sz="16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5.</a:t>
                      </a:r>
                      <a:r>
                        <a:rPr lang="en-US" sz="1600" b="0" baseline="0" dirty="0"/>
                        <a:t> Remove and hang apron.</a:t>
                      </a:r>
                      <a:endParaRPr lang="en-US" sz="1600" b="0" dirty="0"/>
                    </a:p>
                    <a:p>
                      <a:endParaRPr lang="en-US" sz="1600" dirty="0"/>
                    </a:p>
                    <a:p>
                      <a:pPr algn="ctr"/>
                      <a:endParaRPr lang="en-US" sz="1600" b="0" dirty="0"/>
                    </a:p>
                    <a:p>
                      <a:pPr algn="ctr"/>
                      <a:endParaRPr lang="en-US" sz="1600" b="1" dirty="0"/>
                    </a:p>
                  </a:txBody>
                  <a:tcPr/>
                </a:tc>
                <a:tc hMerge="1">
                  <a:txBody>
                    <a:bodyPr/>
                    <a:lstStyle/>
                    <a:p>
                      <a:pPr algn="ctr"/>
                      <a:endParaRPr lang="en-US" b="1" dirty="0"/>
                    </a:p>
                  </a:txBody>
                  <a:tcPr/>
                </a:tc>
                <a:extLst>
                  <a:ext uri="{0D108BD9-81ED-4DB2-BD59-A6C34878D82A}">
                    <a16:rowId xmlns:a16="http://schemas.microsoft.com/office/drawing/2014/main" val="10003"/>
                  </a:ext>
                </a:extLst>
              </a:tr>
              <a:tr h="498803">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pic>
        <p:nvPicPr>
          <p:cNvPr id="13" name="Picture 12" descr="P115015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41898" y="934649"/>
            <a:ext cx="1438855" cy="1918473"/>
          </a:xfrm>
          <a:prstGeom prst="rect">
            <a:avLst/>
          </a:prstGeom>
        </p:spPr>
      </p:pic>
      <p:pic>
        <p:nvPicPr>
          <p:cNvPr id="14" name="Picture 13" descr="P1150158.JPG"/>
          <p:cNvPicPr>
            <a:picLocks noChangeAspect="1"/>
          </p:cNvPicPr>
          <p:nvPr/>
        </p:nvPicPr>
        <p:blipFill rotWithShape="1">
          <a:blip r:embed="rId3" cstate="email">
            <a:extLst>
              <a:ext uri="{28A0092B-C50C-407E-A947-70E740481C1C}">
                <a14:useLocalDpi xmlns:a14="http://schemas.microsoft.com/office/drawing/2010/main" val="0"/>
              </a:ext>
            </a:extLst>
          </a:blip>
          <a:srcRect t="23936" b="18582"/>
          <a:stretch/>
        </p:blipFill>
        <p:spPr>
          <a:xfrm>
            <a:off x="5893552" y="934649"/>
            <a:ext cx="2503103" cy="1918473"/>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l="8296" r="35681" b="12208"/>
          <a:stretch/>
        </p:blipFill>
        <p:spPr>
          <a:xfrm rot="5400000">
            <a:off x="1238914" y="3700851"/>
            <a:ext cx="2597851" cy="1978960"/>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13460" t="15257" r="26337" b="11077"/>
          <a:stretch/>
        </p:blipFill>
        <p:spPr>
          <a:xfrm rot="5400000">
            <a:off x="4208887" y="3943848"/>
            <a:ext cx="2726935" cy="1622056"/>
          </a:xfrm>
          <a:prstGeom prst="rect">
            <a:avLst/>
          </a:prstGeom>
        </p:spPr>
      </p:pic>
    </p:spTree>
    <p:extLst>
      <p:ext uri="{BB962C8B-B14F-4D97-AF65-F5344CB8AC3E}">
        <p14:creationId xmlns:p14="http://schemas.microsoft.com/office/powerpoint/2010/main" val="1397796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Safety Data Sheets (SDS) </a:t>
            </a:r>
          </a:p>
        </p:txBody>
      </p:sp>
      <p:sp>
        <p:nvSpPr>
          <p:cNvPr id="3" name="Content Placeholder 2"/>
          <p:cNvSpPr>
            <a:spLocks noGrp="1"/>
          </p:cNvSpPr>
          <p:nvPr>
            <p:ph idx="1"/>
          </p:nvPr>
        </p:nvSpPr>
        <p:spPr/>
        <p:txBody>
          <a:bodyPr>
            <a:normAutofit lnSpcReduction="10000"/>
          </a:bodyPr>
          <a:lstStyle/>
          <a:p>
            <a:pPr marL="420624" indent="-384048">
              <a:buFont typeface="Wingdings 2"/>
              <a:buChar char=""/>
              <a:defRPr/>
            </a:pPr>
            <a:r>
              <a:rPr lang="en-US" dirty="0"/>
              <a:t>An SDS will give you valuable information about the chemical, its safety protocol and how to handle accidental exposure.</a:t>
            </a:r>
          </a:p>
          <a:p>
            <a:pPr marL="420624" indent="-384048" fontAlgn="auto">
              <a:spcAft>
                <a:spcPts val="0"/>
              </a:spcAft>
              <a:buFont typeface="Wingdings 2"/>
              <a:buChar char=""/>
              <a:defRPr/>
            </a:pPr>
            <a:endParaRPr lang="en-US" dirty="0"/>
          </a:p>
          <a:p>
            <a:pPr marL="420624" indent="-384048" fontAlgn="auto">
              <a:spcAft>
                <a:spcPts val="0"/>
              </a:spcAft>
              <a:buFont typeface="Wingdings 2"/>
              <a:buChar char=""/>
              <a:defRPr/>
            </a:pPr>
            <a:r>
              <a:rPr lang="en-US" dirty="0"/>
              <a:t>You must thoroughly review the chemical’s SDS before using the chemical.</a:t>
            </a:r>
          </a:p>
          <a:p>
            <a:pPr marL="36576" indent="0" fontAlgn="auto">
              <a:spcAft>
                <a:spcPts val="0"/>
              </a:spcAft>
              <a:buNone/>
              <a:defRPr/>
            </a:pPr>
            <a:endParaRPr lang="en-US" dirty="0"/>
          </a:p>
          <a:p>
            <a:pPr marL="420624" indent="-384048" fontAlgn="auto">
              <a:spcAft>
                <a:spcPts val="0"/>
              </a:spcAft>
              <a:buFont typeface="Wingdings 2"/>
              <a:buChar char=""/>
              <a:defRPr/>
            </a:pPr>
            <a:r>
              <a:rPr lang="en-US" dirty="0"/>
              <a:t>Copies of SDS’s for all chemicals can be found in:</a:t>
            </a:r>
          </a:p>
          <a:p>
            <a:pPr marL="722376" lvl="1">
              <a:buFont typeface="Wingdings 2"/>
              <a:buChar char=""/>
              <a:defRPr/>
            </a:pPr>
            <a:r>
              <a:rPr lang="en-US" dirty="0"/>
              <a:t>Gowning Room (SDS)</a:t>
            </a:r>
          </a:p>
          <a:p>
            <a:pPr marL="722376" lvl="1">
              <a:buFont typeface="Wingdings 2"/>
              <a:buChar char=""/>
              <a:defRPr/>
            </a:pPr>
            <a:r>
              <a:rPr lang="en-US" dirty="0"/>
              <a:t>Online</a:t>
            </a:r>
          </a:p>
        </p:txBody>
      </p:sp>
    </p:spTree>
    <p:extLst>
      <p:ext uri="{BB962C8B-B14F-4D97-AF65-F5344CB8AC3E}">
        <p14:creationId xmlns:p14="http://schemas.microsoft.com/office/powerpoint/2010/main" val="114027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20624" indent="-384048" fontAlgn="auto">
              <a:spcAft>
                <a:spcPts val="0"/>
              </a:spcAft>
              <a:buFont typeface="Wingdings 2"/>
              <a:buChar char=""/>
              <a:defRPr/>
            </a:pPr>
            <a:r>
              <a:rPr lang="en-US" dirty="0"/>
              <a:t>If you need a container for chemical processing you must first know what type of container to use (i.e. Pyrex or Nalgene).</a:t>
            </a:r>
          </a:p>
          <a:p>
            <a:pPr marL="420624" indent="-384048" fontAlgn="auto">
              <a:spcAft>
                <a:spcPts val="0"/>
              </a:spcAft>
              <a:buFont typeface="Wingdings 2"/>
              <a:buChar char=""/>
              <a:defRPr/>
            </a:pPr>
            <a:r>
              <a:rPr lang="en-US" dirty="0"/>
              <a:t>Always wear appropriate PPE.</a:t>
            </a:r>
          </a:p>
          <a:p>
            <a:pPr marL="420624" indent="-384048" fontAlgn="auto">
              <a:spcAft>
                <a:spcPts val="0"/>
              </a:spcAft>
              <a:buFont typeface="Wingdings 2"/>
              <a:buChar char=""/>
              <a:defRPr/>
            </a:pPr>
            <a:r>
              <a:rPr lang="en-US" dirty="0"/>
              <a:t>Always stand when working at any bench.</a:t>
            </a:r>
          </a:p>
          <a:p>
            <a:pPr marL="420624" indent="-384048" fontAlgn="auto">
              <a:spcAft>
                <a:spcPts val="0"/>
              </a:spcAft>
              <a:buFont typeface="Wingdings 2"/>
              <a:buChar char=""/>
              <a:defRPr/>
            </a:pPr>
            <a:r>
              <a:rPr lang="en-US" dirty="0"/>
              <a:t>Only work with chemicals in their designated areas.</a:t>
            </a:r>
          </a:p>
          <a:p>
            <a:pPr marL="420624" indent="-384048" fontAlgn="auto">
              <a:spcAft>
                <a:spcPts val="0"/>
              </a:spcAft>
              <a:buFont typeface="Wingdings 2"/>
              <a:buChar char=""/>
              <a:defRPr/>
            </a:pPr>
            <a:r>
              <a:rPr lang="en-US" dirty="0"/>
              <a:t>Chairs are not to be in front of the benches at any time.</a:t>
            </a:r>
          </a:p>
        </p:txBody>
      </p:sp>
      <p:sp>
        <p:nvSpPr>
          <p:cNvPr id="5" name="Title 1"/>
          <p:cNvSpPr>
            <a:spLocks noGrp="1"/>
          </p:cNvSpPr>
          <p:nvPr>
            <p:ph type="title"/>
          </p:nvPr>
        </p:nvSpPr>
        <p:spPr>
          <a:xfrm>
            <a:off x="0" y="4572000"/>
            <a:ext cx="9144000" cy="1600200"/>
          </a:xfrm>
        </p:spPr>
        <p:txBody>
          <a:bodyPr>
            <a:normAutofit fontScale="90000"/>
          </a:bodyPr>
          <a:lstStyle/>
          <a:p>
            <a:pPr algn="ctr"/>
            <a:r>
              <a:rPr lang="en-US" dirty="0"/>
              <a:t>Rules for Working with Chemicals</a:t>
            </a:r>
          </a:p>
        </p:txBody>
      </p:sp>
    </p:spTree>
    <p:extLst>
      <p:ext uri="{BB962C8B-B14F-4D97-AF65-F5344CB8AC3E}">
        <p14:creationId xmlns:p14="http://schemas.microsoft.com/office/powerpoint/2010/main" val="327190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6696"/>
            <a:ext cx="8235696" cy="3886200"/>
          </a:xfrm>
        </p:spPr>
        <p:txBody>
          <a:bodyPr/>
          <a:lstStyle/>
          <a:p>
            <a:pPr marL="420624" indent="-384048" fontAlgn="auto">
              <a:spcAft>
                <a:spcPts val="0"/>
              </a:spcAft>
              <a:buFont typeface="Wingdings 2"/>
              <a:buChar char=""/>
              <a:defRPr/>
            </a:pPr>
            <a:r>
              <a:rPr lang="en-US" dirty="0"/>
              <a:t>Most chemicals are clear and appear as water.  Assume all liquids are potentially dangerous if you do not know what they are.</a:t>
            </a:r>
          </a:p>
          <a:p>
            <a:pPr marL="420624" indent="-384048" fontAlgn="auto">
              <a:spcAft>
                <a:spcPts val="0"/>
              </a:spcAft>
              <a:buFont typeface="Wingdings 2"/>
              <a:buChar char=""/>
              <a:defRPr/>
            </a:pPr>
            <a:r>
              <a:rPr lang="en-US" dirty="0"/>
              <a:t>Only use dedicated tanks/baths as they are labeled.</a:t>
            </a:r>
          </a:p>
          <a:p>
            <a:pPr marL="420624" indent="-384048" fontAlgn="auto">
              <a:spcAft>
                <a:spcPts val="0"/>
              </a:spcAft>
              <a:buFont typeface="Wingdings 2"/>
              <a:buChar char=""/>
              <a:defRPr/>
            </a:pPr>
            <a:r>
              <a:rPr lang="en-US" dirty="0"/>
              <a:t>Uncap only one bottle at a time.  </a:t>
            </a:r>
          </a:p>
          <a:p>
            <a:pPr marL="420624" indent="-384048" fontAlgn="auto">
              <a:spcAft>
                <a:spcPts val="0"/>
              </a:spcAft>
              <a:buFont typeface="Wingdings 2"/>
              <a:buChar char=""/>
              <a:defRPr/>
            </a:pPr>
            <a:r>
              <a:rPr lang="en-US" dirty="0"/>
              <a:t>Pour chemicals slowly.</a:t>
            </a:r>
          </a:p>
          <a:p>
            <a:pPr marL="420624" indent="-384048" fontAlgn="auto">
              <a:spcAft>
                <a:spcPts val="0"/>
              </a:spcAft>
              <a:buFont typeface="Wingdings 2"/>
              <a:buChar char=""/>
              <a:defRPr/>
            </a:pPr>
            <a:r>
              <a:rPr lang="en-US" dirty="0"/>
              <a:t>Keep gloves dry and clean.</a:t>
            </a:r>
          </a:p>
          <a:p>
            <a:pPr marL="420624" indent="-384048">
              <a:buFont typeface="Wingdings 2"/>
              <a:buChar char=""/>
              <a:defRPr/>
            </a:pPr>
            <a:r>
              <a:rPr lang="en-US" dirty="0"/>
              <a:t>Common solvents: acetone, methanol, Isopropyl </a:t>
            </a:r>
            <a:r>
              <a:rPr lang="en-US" dirty="0" err="1"/>
              <a:t>Acohol</a:t>
            </a:r>
            <a:r>
              <a:rPr lang="en-US" dirty="0"/>
              <a:t> (IPA)</a:t>
            </a:r>
          </a:p>
          <a:p>
            <a:pPr marL="420624" indent="-384048" fontAlgn="auto">
              <a:spcAft>
                <a:spcPts val="0"/>
              </a:spcAft>
              <a:buFont typeface="Wingdings 2"/>
              <a:buChar char=""/>
              <a:defRPr/>
            </a:pPr>
            <a:endParaRPr lang="en-US" dirty="0"/>
          </a:p>
        </p:txBody>
      </p:sp>
      <p:sp>
        <p:nvSpPr>
          <p:cNvPr id="5" name="Title 1"/>
          <p:cNvSpPr txBox="1">
            <a:spLocks/>
          </p:cNvSpPr>
          <p:nvPr/>
        </p:nvSpPr>
        <p:spPr>
          <a:xfrm>
            <a:off x="0" y="4572000"/>
            <a:ext cx="9144000" cy="1600200"/>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000" dirty="0"/>
              <a:t>Rules for Working with Chemicals</a:t>
            </a:r>
          </a:p>
        </p:txBody>
      </p:sp>
    </p:spTree>
    <p:extLst>
      <p:ext uri="{BB962C8B-B14F-4D97-AF65-F5344CB8AC3E}">
        <p14:creationId xmlns:p14="http://schemas.microsoft.com/office/powerpoint/2010/main" val="190710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3339"/>
            <a:ext cx="6781800" cy="1600200"/>
          </a:xfrm>
        </p:spPr>
        <p:txBody>
          <a:bodyPr/>
          <a:lstStyle/>
          <a:p>
            <a:r>
              <a:rPr lang="en-US" dirty="0"/>
              <a:t>This Orientation</a:t>
            </a:r>
          </a:p>
        </p:txBody>
      </p:sp>
      <p:sp>
        <p:nvSpPr>
          <p:cNvPr id="3" name="Content Placeholder 2"/>
          <p:cNvSpPr>
            <a:spLocks noGrp="1"/>
          </p:cNvSpPr>
          <p:nvPr>
            <p:ph idx="1"/>
          </p:nvPr>
        </p:nvSpPr>
        <p:spPr>
          <a:xfrm>
            <a:off x="762000" y="2247460"/>
            <a:ext cx="7543800" cy="3886200"/>
          </a:xfrm>
        </p:spPr>
        <p:txBody>
          <a:bodyPr/>
          <a:lstStyle/>
          <a:p>
            <a:r>
              <a:rPr lang="en-US" dirty="0"/>
              <a:t>Is going to teach you basic rules and regulations, preventative safety measures, and how to respond to safety incidences.</a:t>
            </a:r>
          </a:p>
          <a:p>
            <a:endParaRPr lang="en-US" dirty="0"/>
          </a:p>
          <a:p>
            <a:r>
              <a:rPr lang="en-US" dirty="0"/>
              <a:t>This presentation will be available online: </a:t>
            </a:r>
            <a:r>
              <a:rPr lang="en-US" dirty="0">
                <a:hlinkClick r:id="rId2"/>
              </a:rPr>
              <a:t>http://louisville.edu/micronano/users/lab-safety</a:t>
            </a:r>
            <a:endParaRPr lang="en-US" dirty="0"/>
          </a:p>
          <a:p>
            <a:pPr marL="0" indent="0">
              <a:buNone/>
            </a:pPr>
            <a:endParaRPr lang="en-US" dirty="0"/>
          </a:p>
        </p:txBody>
      </p:sp>
    </p:spTree>
    <p:extLst>
      <p:ext uri="{BB962C8B-B14F-4D97-AF65-F5344CB8AC3E}">
        <p14:creationId xmlns:p14="http://schemas.microsoft.com/office/powerpoint/2010/main" val="296884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9144000" cy="1600200"/>
          </a:xfrm>
        </p:spPr>
        <p:txBody>
          <a:bodyPr>
            <a:normAutofit fontScale="90000"/>
          </a:bodyPr>
          <a:lstStyle/>
          <a:p>
            <a:pPr algn="ctr"/>
            <a:r>
              <a:rPr lang="en-US" dirty="0"/>
              <a:t>Rules for Working with Chemicals</a:t>
            </a:r>
          </a:p>
        </p:txBody>
      </p:sp>
      <p:sp>
        <p:nvSpPr>
          <p:cNvPr id="3" name="Content Placeholder 2"/>
          <p:cNvSpPr>
            <a:spLocks noGrp="1"/>
          </p:cNvSpPr>
          <p:nvPr>
            <p:ph idx="1"/>
          </p:nvPr>
        </p:nvSpPr>
        <p:spPr/>
        <p:txBody>
          <a:bodyPr>
            <a:normAutofit/>
          </a:bodyPr>
          <a:lstStyle/>
          <a:p>
            <a:r>
              <a:rPr lang="en-US" dirty="0"/>
              <a:t>When mixing chemicals:</a:t>
            </a:r>
          </a:p>
          <a:p>
            <a:pPr lvl="1"/>
            <a:r>
              <a:rPr lang="en-US" dirty="0"/>
              <a:t>Pour acids into water. </a:t>
            </a:r>
            <a:r>
              <a:rPr lang="en-US" b="1" i="1" u="sng" dirty="0"/>
              <a:t>NEVER pour water into acids.</a:t>
            </a:r>
          </a:p>
          <a:p>
            <a:pPr lvl="1"/>
            <a:r>
              <a:rPr lang="en-US" dirty="0"/>
              <a:t>Do not mix acids and solvents.</a:t>
            </a:r>
          </a:p>
          <a:p>
            <a:pPr lvl="1"/>
            <a:r>
              <a:rPr lang="en-US" dirty="0"/>
              <a:t>Do not mix halogenated solvents with non-halogenated solvents.</a:t>
            </a:r>
          </a:p>
          <a:p>
            <a:r>
              <a:rPr lang="en-US" dirty="0"/>
              <a:t>Do not leave chemicals unattended without being clearly labeled with the chemical name, date and your name.</a:t>
            </a:r>
          </a:p>
          <a:p>
            <a:r>
              <a:rPr lang="en-US" dirty="0"/>
              <a:t>Do not pour chemicals back into original container due to contamination issues.</a:t>
            </a:r>
          </a:p>
        </p:txBody>
      </p:sp>
    </p:spTree>
    <p:extLst>
      <p:ext uri="{BB962C8B-B14F-4D97-AF65-F5344CB8AC3E}">
        <p14:creationId xmlns:p14="http://schemas.microsoft.com/office/powerpoint/2010/main" val="66207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86968"/>
            <a:ext cx="7543800" cy="3886200"/>
          </a:xfrm>
        </p:spPr>
        <p:txBody>
          <a:bodyPr>
            <a:normAutofit lnSpcReduction="10000"/>
          </a:bodyPr>
          <a:lstStyle/>
          <a:p>
            <a:r>
              <a:rPr lang="en-US" dirty="0"/>
              <a:t>Always put the cap on securely on to containers and wipe away any drips on the side of the bottle.</a:t>
            </a:r>
          </a:p>
          <a:p>
            <a:pPr marL="0" indent="0">
              <a:buNone/>
            </a:pPr>
            <a:endParaRPr lang="en-US" dirty="0"/>
          </a:p>
          <a:p>
            <a:r>
              <a:rPr lang="en-US" dirty="0"/>
              <a:t>Make sure you know understand how to dispose of the chemical before processing.</a:t>
            </a:r>
          </a:p>
          <a:p>
            <a:pPr marL="0" indent="0">
              <a:buNone/>
            </a:pPr>
            <a:endParaRPr lang="en-US" dirty="0"/>
          </a:p>
          <a:p>
            <a:r>
              <a:rPr lang="en-US" b="1" u="sng" dirty="0"/>
              <a:t>Leave it cleaner than you found it.</a:t>
            </a:r>
          </a:p>
          <a:p>
            <a:pPr marL="0" indent="0">
              <a:buNone/>
            </a:pPr>
            <a:endParaRPr lang="en-US" b="1" u="sng" dirty="0"/>
          </a:p>
          <a:p>
            <a:r>
              <a:rPr lang="en-US" dirty="0"/>
              <a:t>Place empty bottles on the bottom shelf of the cabinet that it came from.</a:t>
            </a:r>
          </a:p>
        </p:txBody>
      </p:sp>
      <p:sp>
        <p:nvSpPr>
          <p:cNvPr id="5" name="Title 1"/>
          <p:cNvSpPr>
            <a:spLocks noGrp="1"/>
          </p:cNvSpPr>
          <p:nvPr>
            <p:ph type="title"/>
          </p:nvPr>
        </p:nvSpPr>
        <p:spPr>
          <a:xfrm>
            <a:off x="0" y="4572000"/>
            <a:ext cx="9144000" cy="1600200"/>
          </a:xfrm>
        </p:spPr>
        <p:txBody>
          <a:bodyPr>
            <a:normAutofit fontScale="90000"/>
          </a:bodyPr>
          <a:lstStyle/>
          <a:p>
            <a:pPr algn="ctr"/>
            <a:r>
              <a:rPr lang="en-US" dirty="0"/>
              <a:t>Rules for Working with Chemicals</a:t>
            </a:r>
          </a:p>
        </p:txBody>
      </p:sp>
    </p:spTree>
    <p:extLst>
      <p:ext uri="{BB962C8B-B14F-4D97-AF65-F5344CB8AC3E}">
        <p14:creationId xmlns:p14="http://schemas.microsoft.com/office/powerpoint/2010/main" val="149807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9144000" cy="1600200"/>
          </a:xfrm>
        </p:spPr>
        <p:txBody>
          <a:bodyPr>
            <a:normAutofit/>
          </a:bodyPr>
          <a:lstStyle/>
          <a:p>
            <a:pPr algn="ctr"/>
            <a:r>
              <a:rPr lang="en-US" dirty="0"/>
              <a:t>Waste</a:t>
            </a:r>
          </a:p>
        </p:txBody>
      </p:sp>
      <p:sp>
        <p:nvSpPr>
          <p:cNvPr id="3" name="Content Placeholder 2"/>
          <p:cNvSpPr>
            <a:spLocks noGrp="1"/>
          </p:cNvSpPr>
          <p:nvPr>
            <p:ph idx="1"/>
          </p:nvPr>
        </p:nvSpPr>
        <p:spPr>
          <a:xfrm>
            <a:off x="762000" y="685800"/>
            <a:ext cx="4352925" cy="5294376"/>
          </a:xfrm>
        </p:spPr>
        <p:txBody>
          <a:bodyPr>
            <a:normAutofit/>
          </a:bodyPr>
          <a:lstStyle/>
          <a:p>
            <a:pPr>
              <a:spcBef>
                <a:spcPts val="0"/>
              </a:spcBef>
              <a:spcAft>
                <a:spcPts val="600"/>
              </a:spcAft>
            </a:pPr>
            <a:r>
              <a:rPr lang="en-US" dirty="0"/>
              <a:t>Wipes, cotton swabs and solid waste must be disposed into the appropriate and designated trash containers.</a:t>
            </a:r>
          </a:p>
          <a:p>
            <a:pPr>
              <a:spcBef>
                <a:spcPts val="600"/>
              </a:spcBef>
              <a:spcAft>
                <a:spcPts val="600"/>
              </a:spcAft>
            </a:pPr>
            <a:r>
              <a:rPr lang="en-US" dirty="0"/>
              <a:t>Hazardous waste trash bins are located in the wet etch and photolithography bays.</a:t>
            </a:r>
          </a:p>
          <a:p>
            <a:pPr>
              <a:spcBef>
                <a:spcPts val="600"/>
              </a:spcBef>
            </a:pPr>
            <a:r>
              <a:rPr lang="en-US" dirty="0"/>
              <a:t>Wafers are to be disposed placed in the sharps bins located through the cleanroom.</a:t>
            </a:r>
          </a:p>
          <a:p>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14925" y="979218"/>
            <a:ext cx="3786188" cy="2839641"/>
          </a:xfrm>
          <a:prstGeom prst="rect">
            <a:avLst/>
          </a:prstGeom>
        </p:spPr>
      </p:pic>
      <p:cxnSp>
        <p:nvCxnSpPr>
          <p:cNvPr id="6" name="Straight Arrow Connector 5"/>
          <p:cNvCxnSpPr/>
          <p:nvPr/>
        </p:nvCxnSpPr>
        <p:spPr>
          <a:xfrm flipV="1">
            <a:off x="7434072" y="2902108"/>
            <a:ext cx="248171" cy="1246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14925" y="3990814"/>
            <a:ext cx="1828800" cy="369332"/>
          </a:xfrm>
          <a:prstGeom prst="rect">
            <a:avLst/>
          </a:prstGeom>
          <a:noFill/>
        </p:spPr>
        <p:txBody>
          <a:bodyPr wrap="square" rtlCol="0">
            <a:spAutoFit/>
          </a:bodyPr>
          <a:lstStyle/>
          <a:p>
            <a:r>
              <a:rPr lang="en-US" dirty="0"/>
              <a:t>Acid waste only</a:t>
            </a:r>
          </a:p>
        </p:txBody>
      </p:sp>
      <p:sp>
        <p:nvSpPr>
          <p:cNvPr id="10" name="TextBox 9"/>
          <p:cNvSpPr txBox="1"/>
          <p:nvPr/>
        </p:nvSpPr>
        <p:spPr>
          <a:xfrm>
            <a:off x="7156323" y="4096741"/>
            <a:ext cx="1828800" cy="369332"/>
          </a:xfrm>
          <a:prstGeom prst="rect">
            <a:avLst/>
          </a:prstGeom>
          <a:noFill/>
        </p:spPr>
        <p:txBody>
          <a:bodyPr wrap="square" rtlCol="0">
            <a:spAutoFit/>
          </a:bodyPr>
          <a:lstStyle/>
          <a:p>
            <a:r>
              <a:rPr lang="en-US" dirty="0"/>
              <a:t>Acid Bench</a:t>
            </a:r>
          </a:p>
        </p:txBody>
      </p:sp>
      <p:cxnSp>
        <p:nvCxnSpPr>
          <p:cNvPr id="11" name="Straight Arrow Connector 10"/>
          <p:cNvCxnSpPr/>
          <p:nvPr/>
        </p:nvCxnSpPr>
        <p:spPr>
          <a:xfrm flipV="1">
            <a:off x="5428534" y="2958072"/>
            <a:ext cx="362618" cy="1081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586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276599"/>
            <a:ext cx="7543800" cy="1906049"/>
          </a:xfrm>
        </p:spPr>
        <p:txBody>
          <a:bodyPr>
            <a:normAutofit/>
          </a:bodyPr>
          <a:lstStyle/>
          <a:p>
            <a:r>
              <a:rPr lang="en-US" dirty="0"/>
              <a:t>Responding to Safety Incidents</a:t>
            </a:r>
          </a:p>
        </p:txBody>
      </p:sp>
    </p:spTree>
    <p:extLst>
      <p:ext uri="{BB962C8B-B14F-4D97-AF65-F5344CB8AC3E}">
        <p14:creationId xmlns:p14="http://schemas.microsoft.com/office/powerpoint/2010/main" val="90491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1856"/>
            <a:ext cx="6781800" cy="1052040"/>
          </a:xfrm>
        </p:spPr>
        <p:txBody>
          <a:bodyPr/>
          <a:lstStyle/>
          <a:p>
            <a:pPr algn="ctr"/>
            <a:r>
              <a:rPr lang="en-US" dirty="0"/>
              <a:t>Buddy System</a:t>
            </a:r>
          </a:p>
        </p:txBody>
      </p:sp>
      <p:sp>
        <p:nvSpPr>
          <p:cNvPr id="3" name="Content Placeholder 2"/>
          <p:cNvSpPr>
            <a:spLocks noGrp="1"/>
          </p:cNvSpPr>
          <p:nvPr>
            <p:ph idx="1"/>
          </p:nvPr>
        </p:nvSpPr>
        <p:spPr>
          <a:xfrm>
            <a:off x="762000" y="1554000"/>
            <a:ext cx="7543800" cy="3886200"/>
          </a:xfrm>
        </p:spPr>
        <p:txBody>
          <a:bodyPr>
            <a:normAutofit lnSpcReduction="10000"/>
          </a:bodyPr>
          <a:lstStyle/>
          <a:p>
            <a:r>
              <a:rPr lang="en-US" dirty="0"/>
              <a:t>You are never allowed to work alone in the cleanroom.  </a:t>
            </a:r>
          </a:p>
          <a:p>
            <a:r>
              <a:rPr lang="en-US" dirty="0"/>
              <a:t>A cleanroom buddy is required before 9 am, after 5 pm Monday through Friday and on all weekends.</a:t>
            </a:r>
          </a:p>
          <a:p>
            <a:r>
              <a:rPr lang="en-US" dirty="0"/>
              <a:t>A cleanroom buddy is someone who also has access and is trained how to use the cleanroom.</a:t>
            </a:r>
          </a:p>
          <a:p>
            <a:r>
              <a:rPr lang="en-US" dirty="0"/>
              <a:t>If you see someone in distress you will automatically become their safety buddy.</a:t>
            </a:r>
          </a:p>
          <a:p>
            <a:r>
              <a:rPr lang="en-US" dirty="0"/>
              <a:t>Call 911.</a:t>
            </a:r>
          </a:p>
          <a:p>
            <a:r>
              <a:rPr lang="en-US" dirty="0"/>
              <a:t>Be sure you are wearing PPE before helping the victim.</a:t>
            </a:r>
          </a:p>
          <a:p>
            <a:r>
              <a:rPr lang="en-US" dirty="0"/>
              <a:t>Take the appropriate SDS to the ER.</a:t>
            </a:r>
          </a:p>
        </p:txBody>
      </p:sp>
    </p:spTree>
    <p:extLst>
      <p:ext uri="{BB962C8B-B14F-4D97-AF65-F5344CB8AC3E}">
        <p14:creationId xmlns:p14="http://schemas.microsoft.com/office/powerpoint/2010/main" val="502336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70500"/>
            <a:ext cx="9144000" cy="1600200"/>
          </a:xfrm>
        </p:spPr>
        <p:txBody>
          <a:bodyPr>
            <a:noAutofit/>
          </a:bodyPr>
          <a:lstStyle/>
          <a:p>
            <a:pPr algn="ctr"/>
            <a:r>
              <a:rPr lang="en-US" sz="3600" dirty="0"/>
              <a:t>Safety Station = Fire Extinguisher + Safety Shower + Eye Wash Station</a:t>
            </a:r>
          </a:p>
        </p:txBody>
      </p:sp>
      <p:sp>
        <p:nvSpPr>
          <p:cNvPr id="5" name="Content Placeholder 4"/>
          <p:cNvSpPr>
            <a:spLocks noGrp="1"/>
          </p:cNvSpPr>
          <p:nvPr>
            <p:ph idx="1"/>
          </p:nvPr>
        </p:nvSpPr>
        <p:spPr>
          <a:xfrm>
            <a:off x="762000" y="2104378"/>
            <a:ext cx="5085008" cy="3886200"/>
          </a:xfrm>
        </p:spPr>
        <p:txBody>
          <a:bodyPr/>
          <a:lstStyle/>
          <a:p>
            <a:r>
              <a:rPr lang="en-US" dirty="0"/>
              <a:t>There are safety stations located on the windowed wall at the end of every bay.</a:t>
            </a:r>
          </a:p>
          <a:p>
            <a:endParaRPr lang="en-US" dirty="0"/>
          </a:p>
          <a:p>
            <a:r>
              <a:rPr lang="en-US" dirty="0"/>
              <a:t>Pull down the handle to engage the safety shower.</a:t>
            </a:r>
          </a:p>
          <a:p>
            <a:endParaRPr lang="en-US" dirty="0"/>
          </a:p>
          <a:p>
            <a:r>
              <a:rPr lang="en-US" dirty="0"/>
              <a:t>Pull out the drawer to engage the eye wash station.</a:t>
            </a:r>
          </a:p>
        </p:txBody>
      </p:sp>
      <p:pic>
        <p:nvPicPr>
          <p:cNvPr id="2050" name="Picture 2" descr="C:\Users\Curt\AppData\Local\Microsoft\Windows\Temporary Internet Files\Content.Outlook\BWUXDDYG\image (10).jpe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5841" r="27330" b="32787"/>
          <a:stretch/>
        </p:blipFill>
        <p:spPr bwMode="auto">
          <a:xfrm rot="5400000">
            <a:off x="5427241" y="3233384"/>
            <a:ext cx="3940509" cy="1682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31421" y="2322446"/>
            <a:ext cx="1828800" cy="369332"/>
          </a:xfrm>
          <a:prstGeom prst="rect">
            <a:avLst/>
          </a:prstGeom>
          <a:noFill/>
        </p:spPr>
        <p:txBody>
          <a:bodyPr wrap="square" rtlCol="0">
            <a:spAutoFit/>
          </a:bodyPr>
          <a:lstStyle/>
          <a:p>
            <a:r>
              <a:rPr lang="en-US" dirty="0"/>
              <a:t>Safety Shower</a:t>
            </a:r>
          </a:p>
        </p:txBody>
      </p:sp>
      <p:cxnSp>
        <p:nvCxnSpPr>
          <p:cNvPr id="7" name="Straight Arrow Connector 6"/>
          <p:cNvCxnSpPr/>
          <p:nvPr/>
        </p:nvCxnSpPr>
        <p:spPr>
          <a:xfrm flipV="1">
            <a:off x="5769864" y="4591602"/>
            <a:ext cx="1751716" cy="977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44766" y="6276233"/>
            <a:ext cx="2340865" cy="369332"/>
          </a:xfrm>
          <a:prstGeom prst="rect">
            <a:avLst/>
          </a:prstGeom>
          <a:noFill/>
        </p:spPr>
        <p:txBody>
          <a:bodyPr wrap="square" rtlCol="0">
            <a:spAutoFit/>
          </a:bodyPr>
          <a:lstStyle/>
          <a:p>
            <a:r>
              <a:rPr lang="en-US" dirty="0"/>
              <a:t>Safety Shower Handle</a:t>
            </a:r>
          </a:p>
        </p:txBody>
      </p:sp>
      <p:sp>
        <p:nvSpPr>
          <p:cNvPr id="9" name="TextBox 8"/>
          <p:cNvSpPr txBox="1"/>
          <p:nvPr/>
        </p:nvSpPr>
        <p:spPr>
          <a:xfrm>
            <a:off x="4572000" y="5588244"/>
            <a:ext cx="1828800" cy="369332"/>
          </a:xfrm>
          <a:prstGeom prst="rect">
            <a:avLst/>
          </a:prstGeom>
          <a:noFill/>
        </p:spPr>
        <p:txBody>
          <a:bodyPr wrap="square" rtlCol="0">
            <a:spAutoFit/>
          </a:bodyPr>
          <a:lstStyle/>
          <a:p>
            <a:r>
              <a:rPr lang="en-US" dirty="0"/>
              <a:t>Eye Wash Station</a:t>
            </a:r>
          </a:p>
        </p:txBody>
      </p:sp>
      <p:cxnSp>
        <p:nvCxnSpPr>
          <p:cNvPr id="12" name="Straight Arrow Connector 11"/>
          <p:cNvCxnSpPr/>
          <p:nvPr/>
        </p:nvCxnSpPr>
        <p:spPr>
          <a:xfrm flipV="1">
            <a:off x="7150608" y="4609878"/>
            <a:ext cx="590427" cy="1704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86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1864073"/>
            <a:ext cx="5428488" cy="3886200"/>
          </a:xfrm>
        </p:spPr>
        <p:txBody>
          <a:bodyPr>
            <a:normAutofit fontScale="92500" lnSpcReduction="20000"/>
          </a:bodyPr>
          <a:lstStyle/>
          <a:p>
            <a:pPr marL="420624" indent="-384048" fontAlgn="auto">
              <a:spcAft>
                <a:spcPts val="0"/>
              </a:spcAft>
              <a:buFont typeface="Wingdings 2"/>
              <a:buChar char=""/>
              <a:defRPr/>
            </a:pPr>
            <a:r>
              <a:rPr lang="en-US" dirty="0"/>
              <a:t>You Hear: Horns going off </a:t>
            </a:r>
          </a:p>
          <a:p>
            <a:pPr marL="420624" indent="-384048" fontAlgn="auto">
              <a:spcAft>
                <a:spcPts val="0"/>
              </a:spcAft>
              <a:buFont typeface="Wingdings 2"/>
              <a:buChar char=""/>
              <a:defRPr/>
            </a:pPr>
            <a:r>
              <a:rPr lang="en-US" dirty="0"/>
              <a:t>You See: Flashing White or Blue Lights</a:t>
            </a:r>
          </a:p>
          <a:p>
            <a:pPr marL="36576" indent="0" fontAlgn="auto">
              <a:spcAft>
                <a:spcPts val="0"/>
              </a:spcAft>
              <a:buNone/>
              <a:defRPr/>
            </a:pPr>
            <a:endParaRPr lang="en-US" dirty="0"/>
          </a:p>
          <a:p>
            <a:pPr marL="420624" indent="-384048" fontAlgn="auto">
              <a:spcAft>
                <a:spcPts val="0"/>
              </a:spcAft>
              <a:buFont typeface="Wingdings 2"/>
              <a:buChar char=""/>
              <a:defRPr/>
            </a:pPr>
            <a:r>
              <a:rPr lang="en-US" sz="3200" u="sng" dirty="0"/>
              <a:t>You DO: Evacuate the Building Immediately!!</a:t>
            </a:r>
          </a:p>
          <a:p>
            <a:pPr marL="420624" indent="-384048" fontAlgn="auto">
              <a:spcAft>
                <a:spcPts val="0"/>
              </a:spcAft>
              <a:buFont typeface="Wingdings 2"/>
              <a:buChar char=""/>
              <a:defRPr/>
            </a:pPr>
            <a:endParaRPr lang="en-US" dirty="0"/>
          </a:p>
          <a:p>
            <a:pPr marL="420624" indent="-384048" fontAlgn="auto">
              <a:spcAft>
                <a:spcPts val="0"/>
              </a:spcAft>
              <a:buFont typeface="Wingdings 2"/>
              <a:buChar char=""/>
              <a:defRPr/>
            </a:pPr>
            <a:r>
              <a:rPr lang="en-US" dirty="0"/>
              <a:t>Warn others as you exit and assist them if needed.</a:t>
            </a:r>
          </a:p>
          <a:p>
            <a:pPr marL="420624" indent="-384048" fontAlgn="auto">
              <a:spcAft>
                <a:spcPts val="0"/>
              </a:spcAft>
              <a:buFont typeface="Wingdings 2"/>
              <a:buChar char=""/>
              <a:defRPr/>
            </a:pPr>
            <a:r>
              <a:rPr lang="en-US" dirty="0"/>
              <a:t>Do not attempt to de-gown.</a:t>
            </a:r>
          </a:p>
          <a:p>
            <a:pPr marL="420624" indent="-384048" fontAlgn="auto">
              <a:spcAft>
                <a:spcPts val="0"/>
              </a:spcAft>
              <a:buFont typeface="Wingdings 2"/>
              <a:buChar char=""/>
              <a:defRPr/>
            </a:pPr>
            <a:r>
              <a:rPr lang="en-US" dirty="0"/>
              <a:t>Do not try to finish an experiment or understand why the alarm is sounding.</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17715" t="12223" r="17182" b="25657"/>
          <a:stretch/>
        </p:blipFill>
        <p:spPr>
          <a:xfrm>
            <a:off x="7150608" y="1709929"/>
            <a:ext cx="1609344" cy="1598396"/>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21747" t="13066" r="11822" b="18661"/>
          <a:stretch/>
        </p:blipFill>
        <p:spPr>
          <a:xfrm>
            <a:off x="7194448" y="3992877"/>
            <a:ext cx="1655064" cy="1930909"/>
          </a:xfrm>
          <a:prstGeom prst="rect">
            <a:avLst/>
          </a:prstGeom>
        </p:spPr>
      </p:pic>
      <p:sp>
        <p:nvSpPr>
          <p:cNvPr id="7" name="Title 3"/>
          <p:cNvSpPr txBox="1">
            <a:spLocks/>
          </p:cNvSpPr>
          <p:nvPr/>
        </p:nvSpPr>
        <p:spPr>
          <a:xfrm>
            <a:off x="-118872" y="402899"/>
            <a:ext cx="9144000" cy="1544773"/>
          </a:xfrm>
          <a:prstGeom prst="rect">
            <a:avLst/>
          </a:prstGeom>
        </p:spPr>
        <p:txBody>
          <a:bodyPr vert="horz" lIns="91440" tIns="45720" rIns="91440" bIns="45720" rtlCol="0" anchor="b" anchorCtr="0">
            <a:normAutofit fontScale="92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Responding to Emergencies</a:t>
            </a:r>
          </a:p>
          <a:p>
            <a:pPr algn="ctr"/>
            <a:r>
              <a:rPr lang="en-US" dirty="0"/>
              <a:t>LEAVE IMMEDIATELY!!</a:t>
            </a:r>
          </a:p>
        </p:txBody>
      </p:sp>
      <p:sp>
        <p:nvSpPr>
          <p:cNvPr id="9" name="TextBox 8"/>
          <p:cNvSpPr txBox="1"/>
          <p:nvPr/>
        </p:nvSpPr>
        <p:spPr>
          <a:xfrm>
            <a:off x="5070348" y="2184113"/>
            <a:ext cx="2715768" cy="646331"/>
          </a:xfrm>
          <a:prstGeom prst="rect">
            <a:avLst/>
          </a:prstGeom>
          <a:noFill/>
        </p:spPr>
        <p:txBody>
          <a:bodyPr wrap="square" rtlCol="0">
            <a:spAutoFit/>
          </a:bodyPr>
          <a:lstStyle/>
          <a:p>
            <a:pPr algn="ctr"/>
            <a:r>
              <a:rPr lang="en-US" dirty="0"/>
              <a:t>Fire Alarm</a:t>
            </a:r>
          </a:p>
          <a:p>
            <a:pPr algn="ctr"/>
            <a:r>
              <a:rPr lang="en-US" dirty="0"/>
              <a:t> (white strobe)</a:t>
            </a:r>
          </a:p>
        </p:txBody>
      </p:sp>
      <p:sp>
        <p:nvSpPr>
          <p:cNvPr id="10" name="TextBox 9"/>
          <p:cNvSpPr txBox="1"/>
          <p:nvPr/>
        </p:nvSpPr>
        <p:spPr>
          <a:xfrm>
            <a:off x="5513832" y="4462581"/>
            <a:ext cx="1828800" cy="646331"/>
          </a:xfrm>
          <a:prstGeom prst="rect">
            <a:avLst/>
          </a:prstGeom>
          <a:noFill/>
        </p:spPr>
        <p:txBody>
          <a:bodyPr wrap="square" rtlCol="0">
            <a:spAutoFit/>
          </a:bodyPr>
          <a:lstStyle/>
          <a:p>
            <a:pPr algn="ctr"/>
            <a:r>
              <a:rPr lang="en-US" dirty="0"/>
              <a:t>Hazmat Alarm (Blue Strobe)</a:t>
            </a:r>
          </a:p>
        </p:txBody>
      </p:sp>
    </p:spTree>
    <p:extLst>
      <p:ext uri="{BB962C8B-B14F-4D97-AF65-F5344CB8AC3E}">
        <p14:creationId xmlns:p14="http://schemas.microsoft.com/office/powerpoint/2010/main" val="181125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81060"/>
            <a:ext cx="9144000" cy="945988"/>
          </a:xfrm>
        </p:spPr>
        <p:txBody>
          <a:bodyPr>
            <a:normAutofit/>
          </a:bodyPr>
          <a:lstStyle/>
          <a:p>
            <a:pPr algn="ctr"/>
            <a:r>
              <a:rPr lang="en-US" dirty="0"/>
              <a:t>Responding to Emergencies</a:t>
            </a:r>
          </a:p>
        </p:txBody>
      </p:sp>
      <p:sp>
        <p:nvSpPr>
          <p:cNvPr id="5" name="Content Placeholder 4"/>
          <p:cNvSpPr>
            <a:spLocks noGrp="1"/>
          </p:cNvSpPr>
          <p:nvPr>
            <p:ph idx="1"/>
          </p:nvPr>
        </p:nvSpPr>
        <p:spPr>
          <a:xfrm>
            <a:off x="762000" y="1638034"/>
            <a:ext cx="7543800" cy="3886200"/>
          </a:xfrm>
        </p:spPr>
        <p:txBody>
          <a:bodyPr/>
          <a:lstStyle/>
          <a:p>
            <a:r>
              <a:rPr lang="en-US" dirty="0"/>
              <a:t>An emergency poster is placed in the gowning room for quick reference, but the basic idea is to just get out of the building as quickly as possible.</a:t>
            </a:r>
          </a:p>
          <a:p>
            <a:endParaRPr lang="en-US" dirty="0"/>
          </a:p>
          <a:p>
            <a:r>
              <a:rPr lang="en-US" dirty="0"/>
              <a:t>Two important phone numbers:</a:t>
            </a:r>
          </a:p>
          <a:p>
            <a:pPr lvl="1"/>
            <a:r>
              <a:rPr lang="en-US" dirty="0"/>
              <a:t>911 – Emergency Services</a:t>
            </a:r>
          </a:p>
          <a:p>
            <a:pPr lvl="1"/>
            <a:r>
              <a:rPr lang="en-US" dirty="0"/>
              <a:t>502-589-8222 – Poison Control</a:t>
            </a:r>
          </a:p>
        </p:txBody>
      </p:sp>
    </p:spTree>
    <p:extLst>
      <p:ext uri="{BB962C8B-B14F-4D97-AF65-F5344CB8AC3E}">
        <p14:creationId xmlns:p14="http://schemas.microsoft.com/office/powerpoint/2010/main" val="852474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624"/>
            <a:ext cx="9144000" cy="813816"/>
          </a:xfrm>
        </p:spPr>
        <p:txBody>
          <a:bodyPr>
            <a:normAutofit fontScale="90000"/>
          </a:bodyPr>
          <a:lstStyle/>
          <a:p>
            <a:pPr algn="ctr"/>
            <a:r>
              <a:rPr lang="en-US" dirty="0"/>
              <a:t>Minor Chemical Spill on a Person</a:t>
            </a:r>
          </a:p>
        </p:txBody>
      </p:sp>
      <p:sp>
        <p:nvSpPr>
          <p:cNvPr id="3" name="Content Placeholder 2"/>
          <p:cNvSpPr>
            <a:spLocks noGrp="1"/>
          </p:cNvSpPr>
          <p:nvPr>
            <p:ph idx="1"/>
          </p:nvPr>
        </p:nvSpPr>
        <p:spPr>
          <a:xfrm>
            <a:off x="890016" y="1490472"/>
            <a:ext cx="7543800" cy="3886200"/>
          </a:xfrm>
        </p:spPr>
        <p:txBody>
          <a:bodyPr/>
          <a:lstStyle/>
          <a:p>
            <a:pPr marL="420624" indent="-384048" fontAlgn="auto">
              <a:spcAft>
                <a:spcPts val="0"/>
              </a:spcAft>
              <a:buFont typeface="Wingdings 2"/>
              <a:buChar char=""/>
              <a:defRPr/>
            </a:pPr>
            <a:r>
              <a:rPr lang="en-US" dirty="0"/>
              <a:t>Minor chemical spills are not life threatening, are not a health hazard and do not pose long-term health risks or risks of disfigurement.</a:t>
            </a:r>
          </a:p>
          <a:p>
            <a:pPr marL="420624" indent="-384048" fontAlgn="auto">
              <a:spcAft>
                <a:spcPts val="0"/>
              </a:spcAft>
              <a:buFont typeface="Wingdings 2"/>
              <a:buChar char=""/>
              <a:defRPr/>
            </a:pPr>
            <a:r>
              <a:rPr lang="en-US" dirty="0"/>
              <a:t>Call the MNTC staff and/or Poison Control.</a:t>
            </a:r>
          </a:p>
          <a:p>
            <a:pPr marL="420624" indent="-384048" fontAlgn="auto">
              <a:spcAft>
                <a:spcPts val="0"/>
              </a:spcAft>
              <a:buFont typeface="Wingdings 2"/>
              <a:buChar char=""/>
              <a:defRPr/>
            </a:pPr>
            <a:r>
              <a:rPr lang="en-US" dirty="0"/>
              <a:t>Place the affected skin under running water for 15 minutes.</a:t>
            </a:r>
          </a:p>
          <a:p>
            <a:pPr marL="420624" indent="-384048" fontAlgn="auto">
              <a:spcAft>
                <a:spcPts val="0"/>
              </a:spcAft>
              <a:buFont typeface="Wingdings 2"/>
              <a:buChar char=""/>
              <a:defRPr/>
            </a:pPr>
            <a:r>
              <a:rPr lang="en-US" dirty="0"/>
              <a:t>Remove any contaminated clothes or jewelry.</a:t>
            </a:r>
          </a:p>
          <a:p>
            <a:pPr marL="420624" indent="-384048" fontAlgn="auto">
              <a:spcAft>
                <a:spcPts val="0"/>
              </a:spcAft>
              <a:buFont typeface="Wingdings 2"/>
              <a:buChar char=""/>
              <a:defRPr/>
            </a:pPr>
            <a:r>
              <a:rPr lang="en-US" dirty="0"/>
              <a:t>If ER trip is needed, call 911, contact the MNTC staff and bring the SDS of the exposed chemical with you.</a:t>
            </a:r>
          </a:p>
        </p:txBody>
      </p:sp>
    </p:spTree>
    <p:extLst>
      <p:ext uri="{BB962C8B-B14F-4D97-AF65-F5344CB8AC3E}">
        <p14:creationId xmlns:p14="http://schemas.microsoft.com/office/powerpoint/2010/main" val="78917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919"/>
            <a:ext cx="9144000" cy="900267"/>
          </a:xfrm>
        </p:spPr>
        <p:txBody>
          <a:bodyPr>
            <a:normAutofit fontScale="90000"/>
          </a:bodyPr>
          <a:lstStyle/>
          <a:p>
            <a:pPr algn="ctr"/>
            <a:r>
              <a:rPr lang="en-US" dirty="0"/>
              <a:t>Major Chemical Spill on a Person</a:t>
            </a:r>
          </a:p>
        </p:txBody>
      </p:sp>
      <p:sp>
        <p:nvSpPr>
          <p:cNvPr id="3" name="Content Placeholder 2"/>
          <p:cNvSpPr>
            <a:spLocks noGrp="1"/>
          </p:cNvSpPr>
          <p:nvPr>
            <p:ph idx="1"/>
          </p:nvPr>
        </p:nvSpPr>
        <p:spPr>
          <a:xfrm>
            <a:off x="762000" y="1650074"/>
            <a:ext cx="7543800" cy="4220373"/>
          </a:xfrm>
        </p:spPr>
        <p:txBody>
          <a:bodyPr>
            <a:normAutofit/>
          </a:bodyPr>
          <a:lstStyle/>
          <a:p>
            <a:pPr marL="420624" indent="-384048" fontAlgn="auto">
              <a:spcAft>
                <a:spcPts val="0"/>
              </a:spcAft>
              <a:buFont typeface="Wingdings 2"/>
              <a:buChar char=""/>
              <a:defRPr/>
            </a:pPr>
            <a:r>
              <a:rPr lang="en-US" dirty="0"/>
              <a:t>Major spills are immediately life threatening, a health hazard or pose long-term health risks or risk of disfigurement.</a:t>
            </a:r>
          </a:p>
          <a:p>
            <a:pPr marL="420624" indent="-384048" fontAlgn="auto">
              <a:spcAft>
                <a:spcPts val="0"/>
              </a:spcAft>
              <a:buFont typeface="Wingdings 2"/>
              <a:buChar char=""/>
              <a:defRPr/>
            </a:pPr>
            <a:r>
              <a:rPr lang="en-US" dirty="0"/>
              <a:t>Get under a running safety shower and pull the handle. There will be a lot of water and alarms will go off. This will also notify the MNTC staff.</a:t>
            </a:r>
          </a:p>
          <a:p>
            <a:pPr marL="420624" indent="-384048">
              <a:buFont typeface="Wingdings 2"/>
              <a:buChar char=""/>
              <a:defRPr/>
            </a:pPr>
            <a:r>
              <a:rPr lang="en-US" dirty="0"/>
              <a:t>Have your buddy call 911 and request an ambulance.</a:t>
            </a:r>
          </a:p>
          <a:p>
            <a:pPr marL="420624" indent="-384048" fontAlgn="auto">
              <a:spcAft>
                <a:spcPts val="0"/>
              </a:spcAft>
              <a:buFont typeface="Wingdings 2"/>
              <a:buChar char=""/>
              <a:defRPr/>
            </a:pPr>
            <a:r>
              <a:rPr lang="en-US" dirty="0"/>
              <a:t>Remove all contaminated garments and jewelry.</a:t>
            </a:r>
          </a:p>
          <a:p>
            <a:pPr marL="420624" indent="-384048" fontAlgn="auto">
              <a:spcAft>
                <a:spcPts val="0"/>
              </a:spcAft>
              <a:buFont typeface="Wingdings 2"/>
              <a:buChar char=""/>
              <a:defRPr/>
            </a:pPr>
            <a:r>
              <a:rPr lang="en-US" dirty="0"/>
              <a:t>Have your buddy bring the SDS of the exposed with you to the ER.</a:t>
            </a:r>
          </a:p>
        </p:txBody>
      </p:sp>
    </p:spTree>
    <p:extLst>
      <p:ext uri="{BB962C8B-B14F-4D97-AF65-F5344CB8AC3E}">
        <p14:creationId xmlns:p14="http://schemas.microsoft.com/office/powerpoint/2010/main" val="360277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6178"/>
            <a:ext cx="6781800" cy="1600200"/>
          </a:xfrm>
        </p:spPr>
        <p:txBody>
          <a:bodyPr/>
          <a:lstStyle/>
          <a:p>
            <a:r>
              <a:rPr lang="en-US" dirty="0"/>
              <a:t>Responsibilities</a:t>
            </a:r>
          </a:p>
        </p:txBody>
      </p:sp>
      <p:sp>
        <p:nvSpPr>
          <p:cNvPr id="3" name="Content Placeholder 2"/>
          <p:cNvSpPr>
            <a:spLocks noGrp="1"/>
          </p:cNvSpPr>
          <p:nvPr>
            <p:ph idx="1"/>
          </p:nvPr>
        </p:nvSpPr>
        <p:spPr>
          <a:xfrm>
            <a:off x="762000" y="2195975"/>
            <a:ext cx="7543800" cy="3886200"/>
          </a:xfrm>
        </p:spPr>
        <p:txBody>
          <a:bodyPr/>
          <a:lstStyle/>
          <a:p>
            <a:r>
              <a:rPr lang="en-US" dirty="0"/>
              <a:t>As a user of the MNTC facilities you must follow all of the rules listed in the presentation.</a:t>
            </a:r>
          </a:p>
          <a:p>
            <a:endParaRPr lang="en-US" dirty="0"/>
          </a:p>
          <a:p>
            <a:r>
              <a:rPr lang="en-US" dirty="0"/>
              <a:t>If you fail to follow these rules, consequences can happen – including the potential loss of facility access.</a:t>
            </a:r>
          </a:p>
        </p:txBody>
      </p:sp>
    </p:spTree>
    <p:extLst>
      <p:ext uri="{BB962C8B-B14F-4D97-AF65-F5344CB8AC3E}">
        <p14:creationId xmlns:p14="http://schemas.microsoft.com/office/powerpoint/2010/main" val="840433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856"/>
            <a:ext cx="9144000" cy="1134336"/>
          </a:xfrm>
        </p:spPr>
        <p:txBody>
          <a:bodyPr>
            <a:normAutofit/>
          </a:bodyPr>
          <a:lstStyle/>
          <a:p>
            <a:pPr algn="ctr"/>
            <a:r>
              <a:rPr lang="en-US" dirty="0"/>
              <a:t>Chemical Splash in the Eyes</a:t>
            </a:r>
          </a:p>
        </p:txBody>
      </p:sp>
      <p:sp>
        <p:nvSpPr>
          <p:cNvPr id="3" name="Content Placeholder 2"/>
          <p:cNvSpPr>
            <a:spLocks noGrp="1"/>
          </p:cNvSpPr>
          <p:nvPr>
            <p:ph idx="1"/>
          </p:nvPr>
        </p:nvSpPr>
        <p:spPr>
          <a:xfrm>
            <a:off x="762000" y="1549753"/>
            <a:ext cx="7543800" cy="3886200"/>
          </a:xfrm>
        </p:spPr>
        <p:txBody>
          <a:bodyPr>
            <a:normAutofit lnSpcReduction="10000"/>
          </a:bodyPr>
          <a:lstStyle/>
          <a:p>
            <a:r>
              <a:rPr lang="en-US" dirty="0"/>
              <a:t>If you are wearing contacts – take them out!</a:t>
            </a:r>
          </a:p>
          <a:p>
            <a:pPr marL="0" indent="0">
              <a:buNone/>
            </a:pPr>
            <a:endParaRPr lang="en-US" dirty="0"/>
          </a:p>
          <a:p>
            <a:r>
              <a:rPr lang="en-US" dirty="0"/>
              <a:t>Flush eyes in eyewash fountain for 15 minutes. There will be a lot of water and alarms will go off. This will also notify the MNTC staff.</a:t>
            </a:r>
          </a:p>
          <a:p>
            <a:endParaRPr lang="en-US" dirty="0"/>
          </a:p>
          <a:p>
            <a:r>
              <a:rPr lang="en-US" dirty="0"/>
              <a:t>Have your buddy call 911.</a:t>
            </a:r>
          </a:p>
          <a:p>
            <a:endParaRPr lang="en-US" dirty="0"/>
          </a:p>
          <a:p>
            <a:r>
              <a:rPr lang="en-US" dirty="0"/>
              <a:t>Go to the ER and bring the SDS of the chemical that was exposed.</a:t>
            </a:r>
          </a:p>
        </p:txBody>
      </p:sp>
    </p:spTree>
    <p:extLst>
      <p:ext uri="{BB962C8B-B14F-4D97-AF65-F5344CB8AC3E}">
        <p14:creationId xmlns:p14="http://schemas.microsoft.com/office/powerpoint/2010/main" val="3989628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pPr algn="ctr"/>
            <a:r>
              <a:rPr lang="en-US" dirty="0"/>
              <a:t>Hydrofluoric Acid (HF)</a:t>
            </a:r>
          </a:p>
        </p:txBody>
      </p:sp>
      <p:sp>
        <p:nvSpPr>
          <p:cNvPr id="3" name="Content Placeholder 2"/>
          <p:cNvSpPr>
            <a:spLocks noGrp="1"/>
          </p:cNvSpPr>
          <p:nvPr>
            <p:ph idx="1"/>
          </p:nvPr>
        </p:nvSpPr>
        <p:spPr>
          <a:xfrm>
            <a:off x="185928" y="1685924"/>
            <a:ext cx="5885688" cy="3886200"/>
          </a:xfrm>
        </p:spPr>
        <p:txBody>
          <a:bodyPr>
            <a:normAutofit fontScale="92500"/>
          </a:bodyPr>
          <a:lstStyle/>
          <a:p>
            <a:pPr marL="420624" indent="-384048" fontAlgn="auto">
              <a:spcAft>
                <a:spcPts val="0"/>
              </a:spcAft>
              <a:buFont typeface="Wingdings 2"/>
              <a:buChar char=""/>
              <a:defRPr/>
            </a:pPr>
            <a:r>
              <a:rPr lang="en-US" dirty="0"/>
              <a:t>HF is a very dangerous chemical. If contact occurs:</a:t>
            </a:r>
          </a:p>
          <a:p>
            <a:pPr marL="722376" lvl="1">
              <a:buFont typeface="Wingdings 2"/>
              <a:buChar char=""/>
              <a:defRPr/>
            </a:pPr>
            <a:r>
              <a:rPr lang="en-US" dirty="0"/>
              <a:t>Immediately rinse affected skin with water.</a:t>
            </a:r>
          </a:p>
          <a:p>
            <a:pPr marL="722376" lvl="1">
              <a:buFont typeface="Wingdings 2"/>
              <a:buChar char=""/>
              <a:defRPr/>
            </a:pPr>
            <a:r>
              <a:rPr lang="en-US" dirty="0"/>
              <a:t>Remove all jewelry or clothing exposed to HF.</a:t>
            </a:r>
          </a:p>
          <a:p>
            <a:pPr marL="722376" lvl="1">
              <a:buFont typeface="Wingdings 2"/>
              <a:buChar char=""/>
              <a:defRPr/>
            </a:pPr>
            <a:r>
              <a:rPr lang="en-US" dirty="0"/>
              <a:t>Have your cleanroom buddy CALL 911.</a:t>
            </a:r>
          </a:p>
          <a:p>
            <a:pPr marL="722376" lvl="1">
              <a:buFont typeface="Wingdings 2"/>
              <a:buChar char=""/>
              <a:defRPr/>
            </a:pPr>
            <a:r>
              <a:rPr lang="en-US" dirty="0"/>
              <a:t>After washing for 5 minutes, do not dry the skin.</a:t>
            </a:r>
          </a:p>
          <a:p>
            <a:pPr marL="722376" lvl="1">
              <a:buFont typeface="Wingdings 2"/>
              <a:buChar char=""/>
              <a:defRPr/>
            </a:pPr>
            <a:r>
              <a:rPr lang="en-US" dirty="0"/>
              <a:t>Cover entire affected area with calcium </a:t>
            </a:r>
            <a:r>
              <a:rPr lang="en-US" dirty="0" err="1"/>
              <a:t>gluconate</a:t>
            </a:r>
            <a:r>
              <a:rPr lang="en-US" dirty="0"/>
              <a:t> gel (</a:t>
            </a:r>
            <a:r>
              <a:rPr lang="en-US" dirty="0" err="1"/>
              <a:t>Calgonate</a:t>
            </a:r>
            <a:r>
              <a:rPr lang="en-US" dirty="0"/>
              <a:t>).</a:t>
            </a:r>
          </a:p>
          <a:p>
            <a:pPr marL="722376" lvl="1">
              <a:buFont typeface="Wingdings 2"/>
              <a:buChar char=""/>
              <a:defRPr/>
            </a:pPr>
            <a:r>
              <a:rPr lang="en-US" dirty="0"/>
              <a:t>Continuously apply fresh gel while on the way to the ER and while waiting.</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b="29746"/>
          <a:stretch/>
        </p:blipFill>
        <p:spPr>
          <a:xfrm rot="5400000">
            <a:off x="5378100" y="2723484"/>
            <a:ext cx="4386263" cy="2311143"/>
          </a:xfrm>
          <a:prstGeom prst="rect">
            <a:avLst/>
          </a:prstGeom>
        </p:spPr>
      </p:pic>
      <p:cxnSp>
        <p:nvCxnSpPr>
          <p:cNvPr id="6" name="Straight Arrow Connector 5"/>
          <p:cNvCxnSpPr/>
          <p:nvPr/>
        </p:nvCxnSpPr>
        <p:spPr>
          <a:xfrm flipV="1">
            <a:off x="3730752" y="4059936"/>
            <a:ext cx="2980944" cy="539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329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0351"/>
            <a:ext cx="9144000" cy="921937"/>
          </a:xfrm>
        </p:spPr>
        <p:txBody>
          <a:bodyPr>
            <a:normAutofit/>
          </a:bodyPr>
          <a:lstStyle/>
          <a:p>
            <a:pPr algn="ctr"/>
            <a:r>
              <a:rPr lang="en-US" dirty="0"/>
              <a:t>Hydrofluoric Acid (HF) in Eyes</a:t>
            </a:r>
          </a:p>
        </p:txBody>
      </p:sp>
      <p:sp>
        <p:nvSpPr>
          <p:cNvPr id="3" name="Content Placeholder 2"/>
          <p:cNvSpPr>
            <a:spLocks noGrp="1"/>
          </p:cNvSpPr>
          <p:nvPr>
            <p:ph idx="1"/>
          </p:nvPr>
        </p:nvSpPr>
        <p:spPr>
          <a:xfrm>
            <a:off x="585978" y="1452288"/>
            <a:ext cx="4406500" cy="3886200"/>
          </a:xfrm>
        </p:spPr>
        <p:txBody>
          <a:bodyPr>
            <a:normAutofit fontScale="92500"/>
          </a:bodyPr>
          <a:lstStyle/>
          <a:p>
            <a:r>
              <a:rPr lang="en-US" dirty="0"/>
              <a:t>Flush eyes at eyewash station for 5 minutes</a:t>
            </a:r>
          </a:p>
          <a:p>
            <a:r>
              <a:rPr lang="en-US" dirty="0"/>
              <a:t>After 5 minutes, switch to calcium gluconate (</a:t>
            </a:r>
            <a:r>
              <a:rPr lang="en-US" dirty="0" err="1"/>
              <a:t>Calgonate</a:t>
            </a:r>
            <a:r>
              <a:rPr lang="en-US" dirty="0"/>
              <a:t>) eyewash.</a:t>
            </a:r>
          </a:p>
          <a:p>
            <a:r>
              <a:rPr lang="en-US" dirty="0"/>
              <a:t>Have your cleanroom buddy call 911 and request an ambulance.</a:t>
            </a:r>
          </a:p>
          <a:p>
            <a:r>
              <a:rPr lang="en-US" dirty="0"/>
              <a:t>Continue flushing until reaching the ER.</a:t>
            </a:r>
          </a:p>
          <a:p>
            <a:r>
              <a:rPr lang="en-US" dirty="0"/>
              <a:t>Bring the HF SDS to the ER.</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b="29746"/>
          <a:stretch/>
        </p:blipFill>
        <p:spPr>
          <a:xfrm rot="5400000">
            <a:off x="4472844" y="2723484"/>
            <a:ext cx="4386263" cy="2311143"/>
          </a:xfrm>
          <a:prstGeom prst="rect">
            <a:avLst/>
          </a:prstGeom>
        </p:spPr>
      </p:pic>
      <p:cxnSp>
        <p:nvCxnSpPr>
          <p:cNvPr id="6" name="Straight Arrow Connector 5"/>
          <p:cNvCxnSpPr/>
          <p:nvPr/>
        </p:nvCxnSpPr>
        <p:spPr>
          <a:xfrm>
            <a:off x="4572000" y="3008376"/>
            <a:ext cx="1536192" cy="870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07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911"/>
            <a:ext cx="9144000" cy="919683"/>
          </a:xfrm>
        </p:spPr>
        <p:txBody>
          <a:bodyPr/>
          <a:lstStyle/>
          <a:p>
            <a:pPr algn="ctr"/>
            <a:r>
              <a:rPr lang="en-US" dirty="0"/>
              <a:t>Chemical Spills</a:t>
            </a:r>
          </a:p>
        </p:txBody>
      </p:sp>
      <p:sp>
        <p:nvSpPr>
          <p:cNvPr id="5" name="Content Placeholder 4"/>
          <p:cNvSpPr>
            <a:spLocks noGrp="1"/>
          </p:cNvSpPr>
          <p:nvPr>
            <p:ph sz="half" idx="2"/>
          </p:nvPr>
        </p:nvSpPr>
        <p:spPr>
          <a:xfrm>
            <a:off x="524256" y="1592478"/>
            <a:ext cx="8253984" cy="2878938"/>
          </a:xfrm>
        </p:spPr>
        <p:txBody>
          <a:bodyPr>
            <a:normAutofit/>
          </a:bodyPr>
          <a:lstStyle/>
          <a:p>
            <a:pPr marL="36576" indent="0" algn="ctr" fontAlgn="auto">
              <a:spcAft>
                <a:spcPts val="0"/>
              </a:spcAft>
              <a:buNone/>
              <a:defRPr/>
            </a:pPr>
            <a:r>
              <a:rPr lang="en-US" dirty="0"/>
              <a:t>If the spill did not come into contact with your body then contact the MNTC staff for cleanup protocol.</a:t>
            </a:r>
          </a:p>
        </p:txBody>
      </p:sp>
    </p:spTree>
    <p:extLst>
      <p:ext uri="{BB962C8B-B14F-4D97-AF65-F5344CB8AC3E}">
        <p14:creationId xmlns:p14="http://schemas.microsoft.com/office/powerpoint/2010/main" val="14892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61"/>
            <a:ext cx="6781800" cy="1600200"/>
          </a:xfrm>
        </p:spPr>
        <p:txBody>
          <a:bodyPr/>
          <a:lstStyle/>
          <a:p>
            <a:r>
              <a:rPr lang="en-US" dirty="0"/>
              <a:t>Mercury Spills</a:t>
            </a:r>
          </a:p>
        </p:txBody>
      </p:sp>
      <p:sp>
        <p:nvSpPr>
          <p:cNvPr id="3" name="Content Placeholder 2"/>
          <p:cNvSpPr>
            <a:spLocks noGrp="1"/>
          </p:cNvSpPr>
          <p:nvPr>
            <p:ph idx="1"/>
          </p:nvPr>
        </p:nvSpPr>
        <p:spPr>
          <a:xfrm>
            <a:off x="762000" y="2146495"/>
            <a:ext cx="7543800" cy="3886200"/>
          </a:xfrm>
        </p:spPr>
        <p:txBody>
          <a:bodyPr/>
          <a:lstStyle/>
          <a:p>
            <a:r>
              <a:rPr lang="en-US" dirty="0"/>
              <a:t>If a Mercury Lamp explodes in the </a:t>
            </a:r>
            <a:r>
              <a:rPr lang="en-US" dirty="0" err="1"/>
              <a:t>Suss</a:t>
            </a:r>
            <a:r>
              <a:rPr lang="en-US" dirty="0"/>
              <a:t> Aligner:</a:t>
            </a:r>
          </a:p>
          <a:p>
            <a:pPr lvl="1"/>
            <a:r>
              <a:rPr lang="en-US" dirty="0"/>
              <a:t>Evacuate the cleanroom and activate the blue HAZMAT alarm.</a:t>
            </a:r>
          </a:p>
          <a:p>
            <a:pPr lvl="1"/>
            <a:r>
              <a:rPr lang="en-US" dirty="0"/>
              <a:t>Warn others as you exit.</a:t>
            </a:r>
          </a:p>
          <a:p>
            <a:pPr lvl="1"/>
            <a:r>
              <a:rPr lang="en-US" dirty="0"/>
              <a:t>Do not attempt to de-gown.</a:t>
            </a:r>
          </a:p>
          <a:p>
            <a:pPr lvl="1"/>
            <a:r>
              <a:rPr lang="en-US" dirty="0"/>
              <a:t>Do not try to finish an experiment.</a:t>
            </a:r>
          </a:p>
          <a:p>
            <a:pPr lvl="1"/>
            <a:r>
              <a:rPr lang="en-US" dirty="0"/>
              <a:t>Call 911 and alert them if anyone is injured.</a:t>
            </a:r>
          </a:p>
        </p:txBody>
      </p:sp>
    </p:spTree>
    <p:extLst>
      <p:ext uri="{BB962C8B-B14F-4D97-AF65-F5344CB8AC3E}">
        <p14:creationId xmlns:p14="http://schemas.microsoft.com/office/powerpoint/2010/main" val="1447733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9692"/>
            <a:ext cx="9144000" cy="988328"/>
          </a:xfrm>
        </p:spPr>
        <p:txBody>
          <a:bodyPr>
            <a:normAutofit/>
          </a:bodyPr>
          <a:lstStyle/>
          <a:p>
            <a:pPr algn="ctr"/>
            <a:r>
              <a:rPr lang="en-US" dirty="0"/>
              <a:t>Flammable Solids on Skin</a:t>
            </a:r>
          </a:p>
        </p:txBody>
      </p:sp>
      <p:sp>
        <p:nvSpPr>
          <p:cNvPr id="3" name="Content Placeholder 2"/>
          <p:cNvSpPr>
            <a:spLocks noGrp="1"/>
          </p:cNvSpPr>
          <p:nvPr>
            <p:ph idx="1"/>
          </p:nvPr>
        </p:nvSpPr>
        <p:spPr>
          <a:xfrm>
            <a:off x="990600" y="2075688"/>
            <a:ext cx="7543800" cy="2689112"/>
          </a:xfrm>
        </p:spPr>
        <p:txBody>
          <a:bodyPr/>
          <a:lstStyle/>
          <a:p>
            <a:r>
              <a:rPr lang="en-US" dirty="0"/>
              <a:t>Brush off as much solid material as possible.</a:t>
            </a:r>
          </a:p>
          <a:p>
            <a:pPr marL="0" indent="0">
              <a:buNone/>
            </a:pPr>
            <a:endParaRPr lang="en-US" dirty="0"/>
          </a:p>
          <a:p>
            <a:r>
              <a:rPr lang="en-US" dirty="0"/>
              <a:t>Treat the exposure like a small spill on the skin.</a:t>
            </a:r>
          </a:p>
          <a:p>
            <a:pPr marL="0" indent="0">
              <a:buNone/>
            </a:pPr>
            <a:endParaRPr lang="en-US" dirty="0"/>
          </a:p>
          <a:p>
            <a:r>
              <a:rPr lang="en-US" dirty="0"/>
              <a:t>Check the SDS before using any chemical – some flammable solids react with water!</a:t>
            </a:r>
          </a:p>
        </p:txBody>
      </p:sp>
    </p:spTree>
    <p:extLst>
      <p:ext uri="{BB962C8B-B14F-4D97-AF65-F5344CB8AC3E}">
        <p14:creationId xmlns:p14="http://schemas.microsoft.com/office/powerpoint/2010/main" val="4237420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3339"/>
            <a:ext cx="6781800" cy="1600200"/>
          </a:xfrm>
        </p:spPr>
        <p:txBody>
          <a:bodyPr>
            <a:normAutofit fontScale="90000"/>
          </a:bodyPr>
          <a:lstStyle/>
          <a:p>
            <a:r>
              <a:rPr lang="en-US" dirty="0"/>
              <a:t>First Aid for Other (Minor) Incidents</a:t>
            </a:r>
          </a:p>
        </p:txBody>
      </p:sp>
      <p:sp>
        <p:nvSpPr>
          <p:cNvPr id="3" name="Content Placeholder 2"/>
          <p:cNvSpPr>
            <a:spLocks noGrp="1"/>
          </p:cNvSpPr>
          <p:nvPr>
            <p:ph idx="1"/>
          </p:nvPr>
        </p:nvSpPr>
        <p:spPr>
          <a:xfrm>
            <a:off x="762000" y="2230298"/>
            <a:ext cx="7543800" cy="3886200"/>
          </a:xfrm>
        </p:spPr>
        <p:txBody>
          <a:bodyPr>
            <a:normAutofit fontScale="92500"/>
          </a:bodyPr>
          <a:lstStyle/>
          <a:p>
            <a:pPr marL="420624" indent="-384048" fontAlgn="auto">
              <a:spcAft>
                <a:spcPts val="0"/>
              </a:spcAft>
              <a:buFont typeface="Wingdings" pitchFamily="2" charset="2"/>
              <a:buChar char="Ø"/>
              <a:defRPr/>
            </a:pPr>
            <a:r>
              <a:rPr lang="en-US" dirty="0"/>
              <a:t>Thermal Burn</a:t>
            </a:r>
          </a:p>
          <a:p>
            <a:pPr marL="722376" lvl="1">
              <a:buFont typeface="Wingdings 2"/>
              <a:buChar char=""/>
              <a:defRPr/>
            </a:pPr>
            <a:r>
              <a:rPr lang="en-US" dirty="0"/>
              <a:t>Immerse burned area in cold water.</a:t>
            </a:r>
          </a:p>
          <a:p>
            <a:pPr marL="722376" lvl="1">
              <a:buFont typeface="Wingdings 2"/>
              <a:buChar char=""/>
              <a:defRPr/>
            </a:pPr>
            <a:r>
              <a:rPr lang="en-US" dirty="0"/>
              <a:t>Cover with sterile dressing.</a:t>
            </a:r>
          </a:p>
          <a:p>
            <a:pPr marL="722376" lvl="1">
              <a:buFont typeface="Wingdings 2"/>
              <a:buChar char=""/>
              <a:defRPr/>
            </a:pPr>
            <a:r>
              <a:rPr lang="en-US" dirty="0"/>
              <a:t>Call 911 if the burn is severe.</a:t>
            </a:r>
          </a:p>
          <a:p>
            <a:pPr marL="420624" indent="-384048" fontAlgn="auto">
              <a:spcAft>
                <a:spcPts val="0"/>
              </a:spcAft>
              <a:buFont typeface="Wingdings" pitchFamily="2" charset="2"/>
              <a:buChar char="Ø"/>
              <a:defRPr/>
            </a:pPr>
            <a:r>
              <a:rPr lang="en-US" dirty="0"/>
              <a:t>Bleeding</a:t>
            </a:r>
          </a:p>
          <a:p>
            <a:pPr marL="722376" lvl="1">
              <a:buFont typeface="Wingdings 2"/>
              <a:buChar char=""/>
              <a:defRPr/>
            </a:pPr>
            <a:r>
              <a:rPr lang="en-US" dirty="0"/>
              <a:t>Place clean pad and pressure on the wound.</a:t>
            </a:r>
          </a:p>
          <a:p>
            <a:pPr marL="722376" lvl="1">
              <a:buFont typeface="Wingdings 2"/>
              <a:buChar char=""/>
              <a:defRPr/>
            </a:pPr>
            <a:r>
              <a:rPr lang="en-US" dirty="0"/>
              <a:t>If excessive get medical attention.</a:t>
            </a:r>
          </a:p>
          <a:p>
            <a:pPr marL="379476" indent="-342900" fontAlgn="auto">
              <a:spcAft>
                <a:spcPts val="0"/>
              </a:spcAft>
              <a:buFont typeface="Wingdings" pitchFamily="2" charset="2"/>
              <a:buChar char="Ø"/>
              <a:defRPr/>
            </a:pPr>
            <a:r>
              <a:rPr lang="en-US" dirty="0"/>
              <a:t>Clothing Fire</a:t>
            </a:r>
          </a:p>
          <a:p>
            <a:pPr marL="722376" lvl="1">
              <a:buFont typeface="Wingdings 2"/>
              <a:buChar char=""/>
              <a:defRPr/>
            </a:pPr>
            <a:r>
              <a:rPr lang="en-US" dirty="0"/>
              <a:t>Douse victim with safety shower or smother with fire blanket.</a:t>
            </a:r>
          </a:p>
          <a:p>
            <a:pPr marL="420624" indent="-384048" fontAlgn="auto">
              <a:spcAft>
                <a:spcPts val="0"/>
              </a:spcAft>
              <a:buFont typeface="Wingdings" pitchFamily="2" charset="2"/>
              <a:buChar char="Ø"/>
              <a:defRPr/>
            </a:pPr>
            <a:r>
              <a:rPr lang="en-US" dirty="0"/>
              <a:t>If unsure - CALL 911!</a:t>
            </a:r>
          </a:p>
        </p:txBody>
      </p:sp>
    </p:spTree>
    <p:extLst>
      <p:ext uri="{BB962C8B-B14F-4D97-AF65-F5344CB8AC3E}">
        <p14:creationId xmlns:p14="http://schemas.microsoft.com/office/powerpoint/2010/main" val="2648293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276599"/>
            <a:ext cx="7543800" cy="1906049"/>
          </a:xfrm>
        </p:spPr>
        <p:txBody>
          <a:bodyPr>
            <a:normAutofit/>
          </a:bodyPr>
          <a:lstStyle/>
          <a:p>
            <a:r>
              <a:rPr lang="en-US" dirty="0"/>
              <a:t>Equipment Usage</a:t>
            </a:r>
          </a:p>
        </p:txBody>
      </p:sp>
    </p:spTree>
    <p:extLst>
      <p:ext uri="{BB962C8B-B14F-4D97-AF65-F5344CB8AC3E}">
        <p14:creationId xmlns:p14="http://schemas.microsoft.com/office/powerpoint/2010/main" val="565711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014984"/>
            <a:ext cx="9144000" cy="907158"/>
          </a:xfrm>
        </p:spPr>
        <p:txBody>
          <a:bodyPr>
            <a:normAutofit fontScale="90000"/>
          </a:bodyPr>
          <a:lstStyle/>
          <a:p>
            <a:pPr algn="ctr"/>
            <a:r>
              <a:rPr lang="en-US" dirty="0"/>
              <a:t>Facility Online Management</a:t>
            </a:r>
            <a:br>
              <a:rPr lang="en-US" dirty="0"/>
            </a:br>
            <a:r>
              <a:rPr lang="en-US" dirty="0"/>
              <a:t>(FOM)</a:t>
            </a:r>
          </a:p>
        </p:txBody>
      </p:sp>
      <p:sp>
        <p:nvSpPr>
          <p:cNvPr id="3" name="Content Placeholder 2"/>
          <p:cNvSpPr>
            <a:spLocks noGrp="1"/>
          </p:cNvSpPr>
          <p:nvPr>
            <p:ph idx="1"/>
          </p:nvPr>
        </p:nvSpPr>
        <p:spPr>
          <a:xfrm>
            <a:off x="762000" y="1894006"/>
            <a:ext cx="7543800" cy="4630896"/>
          </a:xfrm>
        </p:spPr>
        <p:txBody>
          <a:bodyPr>
            <a:normAutofit fontScale="92500" lnSpcReduction="20000"/>
          </a:bodyPr>
          <a:lstStyle/>
          <a:p>
            <a:pPr marL="342900" lvl="0" indent="-342900" eaLnBrk="0" fontAlgn="base" hangingPunct="0">
              <a:lnSpc>
                <a:spcPct val="150000"/>
              </a:lnSpc>
              <a:spcBef>
                <a:spcPct val="0"/>
              </a:spcBef>
              <a:spcAft>
                <a:spcPct val="0"/>
              </a:spcAft>
              <a:buClr>
                <a:srgbClr val="FF0000"/>
              </a:buClr>
              <a:buSzPct val="120000"/>
            </a:pPr>
            <a:r>
              <a:rPr lang="en-US" sz="2800" dirty="0">
                <a:ea typeface="Times New Roman" panose="02020603050405020304" pitchFamily="18" charset="0"/>
                <a:cs typeface="Arial" panose="020B0604020202020204" pitchFamily="34" charset="0"/>
              </a:rPr>
              <a:t>Set up your FOM account.</a:t>
            </a:r>
          </a:p>
          <a:p>
            <a:pPr marL="342900" lvl="0" indent="-342900" eaLnBrk="0" fontAlgn="base" hangingPunct="0">
              <a:lnSpc>
                <a:spcPct val="150000"/>
              </a:lnSpc>
              <a:spcBef>
                <a:spcPct val="0"/>
              </a:spcBef>
              <a:spcAft>
                <a:spcPct val="0"/>
              </a:spcAft>
              <a:buClr>
                <a:srgbClr val="FF0000"/>
              </a:buClr>
              <a:buSzPct val="120000"/>
            </a:pPr>
            <a:r>
              <a:rPr lang="en-US" sz="2800" dirty="0">
                <a:ea typeface="Times New Roman" panose="02020603050405020304" pitchFamily="18" charset="0"/>
                <a:cs typeface="Arial" panose="020B0604020202020204" pitchFamily="34" charset="0"/>
              </a:rPr>
              <a:t>Request for training on specific tools.</a:t>
            </a:r>
          </a:p>
          <a:p>
            <a:pPr marL="342900" lvl="0" indent="-342900" eaLnBrk="0" fontAlgn="base" hangingPunct="0">
              <a:lnSpc>
                <a:spcPct val="150000"/>
              </a:lnSpc>
              <a:spcBef>
                <a:spcPct val="0"/>
              </a:spcBef>
              <a:spcAft>
                <a:spcPct val="0"/>
              </a:spcAft>
              <a:buClr>
                <a:srgbClr val="FF0000"/>
              </a:buClr>
              <a:buSzPct val="120000"/>
            </a:pPr>
            <a:r>
              <a:rPr lang="en-US" sz="2800" dirty="0">
                <a:ea typeface="Times New Roman" panose="02020603050405020304" pitchFamily="18" charset="0"/>
                <a:cs typeface="Arial" panose="020B0604020202020204" pitchFamily="34" charset="0"/>
              </a:rPr>
              <a:t>Reserve the tools you need for processing.</a:t>
            </a:r>
          </a:p>
          <a:p>
            <a:pPr marL="342900" lvl="0" indent="-342900" eaLnBrk="0" fontAlgn="base" hangingPunct="0">
              <a:lnSpc>
                <a:spcPct val="150000"/>
              </a:lnSpc>
              <a:spcBef>
                <a:spcPct val="0"/>
              </a:spcBef>
              <a:spcAft>
                <a:spcPct val="0"/>
              </a:spcAft>
              <a:buClr>
                <a:srgbClr val="FF0000"/>
              </a:buClr>
              <a:buSzPct val="120000"/>
            </a:pPr>
            <a:r>
              <a:rPr lang="en-US" sz="2800" dirty="0">
                <a:ea typeface="Times New Roman" panose="02020603050405020304" pitchFamily="18" charset="0"/>
                <a:cs typeface="Arial" panose="020B0604020202020204" pitchFamily="34" charset="0"/>
              </a:rPr>
              <a:t>Communicate with the MNTC staff, other users and supervisors.</a:t>
            </a:r>
          </a:p>
          <a:p>
            <a:pPr marL="342900" lvl="0" indent="-342900" eaLnBrk="0" fontAlgn="base" hangingPunct="0">
              <a:lnSpc>
                <a:spcPct val="150000"/>
              </a:lnSpc>
              <a:spcBef>
                <a:spcPct val="0"/>
              </a:spcBef>
              <a:spcAft>
                <a:spcPct val="0"/>
              </a:spcAft>
              <a:buClr>
                <a:srgbClr val="FF0000"/>
              </a:buClr>
              <a:buSzPct val="120000"/>
            </a:pPr>
            <a:r>
              <a:rPr lang="en-US" sz="2800" dirty="0">
                <a:ea typeface="Times New Roman" panose="02020603050405020304" pitchFamily="18" charset="0"/>
                <a:cs typeface="Arial" panose="020B0604020202020204" pitchFamily="34" charset="0"/>
              </a:rPr>
              <a:t>Generate financial and usage reports and keep access of your tab.</a:t>
            </a:r>
          </a:p>
          <a:p>
            <a:pPr marL="0" lvl="0" indent="0" algn="ctr" eaLnBrk="0" fontAlgn="base" hangingPunct="0">
              <a:lnSpc>
                <a:spcPct val="150000"/>
              </a:lnSpc>
              <a:spcBef>
                <a:spcPct val="0"/>
              </a:spcBef>
              <a:spcAft>
                <a:spcPct val="0"/>
              </a:spcAft>
              <a:buClr>
                <a:srgbClr val="FF0000"/>
              </a:buClr>
              <a:buSzPct val="120000"/>
              <a:buNone/>
            </a:pPr>
            <a:r>
              <a:rPr lang="en-US" dirty="0">
                <a:ea typeface="Times New Roman" panose="02020603050405020304" pitchFamily="18" charset="0"/>
                <a:cs typeface="Arial" panose="020B0604020202020204" pitchFamily="34" charset="0"/>
              </a:rPr>
              <a:t>Create your FOM account at: </a:t>
            </a:r>
            <a:r>
              <a:rPr lang="en-US" dirty="0">
                <a:ea typeface="Times New Roman" panose="02020603050405020304" pitchFamily="18" charset="0"/>
                <a:cs typeface="Arial" panose="020B0604020202020204" pitchFamily="34" charset="0"/>
                <a:hlinkClick r:id="rId2"/>
              </a:rPr>
              <a:t>http://louisville.edu/micronano/users/fom</a:t>
            </a:r>
            <a:endParaRPr lang="en-US" dirty="0">
              <a:ea typeface="Times New Roman" panose="02020603050405020304" pitchFamily="18" charset="0"/>
              <a:cs typeface="Arial" panose="020B0604020202020204" pitchFamily="34" charset="0"/>
            </a:endParaRPr>
          </a:p>
          <a:p>
            <a:pPr marL="342900" lvl="0" indent="-342900" eaLnBrk="0" fontAlgn="base" hangingPunct="0">
              <a:lnSpc>
                <a:spcPct val="150000"/>
              </a:lnSpc>
              <a:spcBef>
                <a:spcPct val="0"/>
              </a:spcBef>
              <a:spcAft>
                <a:spcPct val="0"/>
              </a:spcAft>
              <a:buClr>
                <a:srgbClr val="FF0000"/>
              </a:buClr>
              <a:buSzPct val="120000"/>
            </a:pPr>
            <a:endParaRPr lang="en-US"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3064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4822"/>
            <a:ext cx="6781800" cy="950491"/>
          </a:xfrm>
        </p:spPr>
        <p:txBody>
          <a:bodyPr>
            <a:normAutofit/>
          </a:bodyPr>
          <a:lstStyle/>
          <a:p>
            <a:r>
              <a:rPr lang="en-US" dirty="0"/>
              <a:t>FOM Registration</a:t>
            </a:r>
          </a:p>
        </p:txBody>
      </p:sp>
      <p:grpSp>
        <p:nvGrpSpPr>
          <p:cNvPr id="4" name="Group 3"/>
          <p:cNvGrpSpPr>
            <a:grpSpLocks noChangeAspect="1"/>
          </p:cNvGrpSpPr>
          <p:nvPr/>
        </p:nvGrpSpPr>
        <p:grpSpPr>
          <a:xfrm>
            <a:off x="655062" y="1828800"/>
            <a:ext cx="7833877" cy="3587262"/>
            <a:chOff x="0" y="0"/>
            <a:chExt cx="4572000" cy="2092461"/>
          </a:xfrm>
        </p:grpSpPr>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20526" r="13602" b="9210"/>
            <a:stretch/>
          </p:blipFill>
          <p:spPr bwMode="auto">
            <a:xfrm>
              <a:off x="0" y="0"/>
              <a:ext cx="4572000" cy="2092461"/>
            </a:xfrm>
            <a:prstGeom prst="rect">
              <a:avLst/>
            </a:prstGeom>
            <a:ln w="12700">
              <a:solidFill>
                <a:schemeClr val="bg1"/>
              </a:solidFill>
            </a:ln>
            <a:extLst>
              <a:ext uri="{53640926-AAD7-44D8-BBD7-CCE9431645EC}">
                <a14:shadowObscured xmlns:a14="http://schemas.microsoft.com/office/drawing/2010/main"/>
              </a:ext>
            </a:extLst>
          </p:spPr>
        </p:pic>
        <p:sp>
          <p:nvSpPr>
            <p:cNvPr id="6" name="Oval 5"/>
            <p:cNvSpPr/>
            <p:nvPr/>
          </p:nvSpPr>
          <p:spPr>
            <a:xfrm>
              <a:off x="2675882" y="987327"/>
              <a:ext cx="942449" cy="44300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grpSp>
    </p:spTree>
    <p:extLst>
      <p:ext uri="{BB962C8B-B14F-4D97-AF65-F5344CB8AC3E}">
        <p14:creationId xmlns:p14="http://schemas.microsoft.com/office/powerpoint/2010/main" val="381137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7543800" cy="1888888"/>
          </a:xfrm>
        </p:spPr>
        <p:txBody>
          <a:bodyPr>
            <a:normAutofit/>
          </a:bodyPr>
          <a:lstStyle/>
          <a:p>
            <a:r>
              <a:rPr lang="en-US" dirty="0"/>
              <a:t>General Rules</a:t>
            </a:r>
          </a:p>
        </p:txBody>
      </p:sp>
    </p:spTree>
    <p:extLst>
      <p:ext uri="{BB962C8B-B14F-4D97-AF65-F5344CB8AC3E}">
        <p14:creationId xmlns:p14="http://schemas.microsoft.com/office/powerpoint/2010/main" val="3398870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4822"/>
            <a:ext cx="6781800" cy="950491"/>
          </a:xfrm>
        </p:spPr>
        <p:txBody>
          <a:bodyPr>
            <a:normAutofit/>
          </a:bodyPr>
          <a:lstStyle/>
          <a:p>
            <a:r>
              <a:rPr lang="en-US" dirty="0"/>
              <a:t>FOM Reservations</a:t>
            </a:r>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t="11005" b="6930"/>
          <a:stretch/>
        </p:blipFill>
        <p:spPr>
          <a:xfrm>
            <a:off x="155457" y="1499745"/>
            <a:ext cx="6658674" cy="3072255"/>
          </a:xfrm>
          <a:prstGeom prst="rect">
            <a:avLst/>
          </a:prstGeom>
          <a:ln w="19050">
            <a:solidFill>
              <a:schemeClr val="bg1"/>
            </a:solidFill>
          </a:ln>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rcRect l="11588" t="10392" r="14597" b="16017"/>
          <a:stretch/>
        </p:blipFill>
        <p:spPr>
          <a:xfrm>
            <a:off x="3103805" y="3167136"/>
            <a:ext cx="5576556" cy="3125803"/>
          </a:xfrm>
          <a:prstGeom prst="rect">
            <a:avLst/>
          </a:prstGeom>
          <a:ln w="19050">
            <a:solidFill>
              <a:schemeClr val="bg1"/>
            </a:solidFill>
          </a:ln>
        </p:spPr>
      </p:pic>
    </p:spTree>
    <p:extLst>
      <p:ext uri="{BB962C8B-B14F-4D97-AF65-F5344CB8AC3E}">
        <p14:creationId xmlns:p14="http://schemas.microsoft.com/office/powerpoint/2010/main" val="3480638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752" y="393192"/>
            <a:ext cx="6781800" cy="877824"/>
          </a:xfrm>
        </p:spPr>
        <p:txBody>
          <a:bodyPr>
            <a:normAutofit fontScale="90000"/>
          </a:bodyPr>
          <a:lstStyle/>
          <a:p>
            <a:pPr algn="ctr"/>
            <a:r>
              <a:rPr lang="en-US" dirty="0"/>
              <a:t>More Information</a:t>
            </a:r>
          </a:p>
        </p:txBody>
      </p:sp>
      <p:sp>
        <p:nvSpPr>
          <p:cNvPr id="3" name="Content Placeholder 2"/>
          <p:cNvSpPr>
            <a:spLocks noGrp="1"/>
          </p:cNvSpPr>
          <p:nvPr>
            <p:ph idx="1"/>
          </p:nvPr>
        </p:nvSpPr>
        <p:spPr>
          <a:xfrm>
            <a:off x="800100" y="1228813"/>
            <a:ext cx="7543800" cy="3886200"/>
          </a:xfrm>
        </p:spPr>
        <p:txBody>
          <a:bodyPr/>
          <a:lstStyle/>
          <a:p>
            <a:pPr marL="420624" indent="-384048" fontAlgn="auto">
              <a:spcAft>
                <a:spcPts val="0"/>
              </a:spcAft>
              <a:buFont typeface="Wingdings 2"/>
              <a:buChar char=""/>
              <a:defRPr/>
            </a:pPr>
            <a:r>
              <a:rPr lang="en-US" dirty="0"/>
              <a:t>Check out our website for more information: </a:t>
            </a:r>
            <a:r>
              <a:rPr lang="en-US" dirty="0">
                <a:hlinkClick r:id="rId2"/>
              </a:rPr>
              <a:t>http://louisville.edu/micronano/users/lab-safety</a:t>
            </a:r>
            <a:endParaRPr lang="en-US" dirty="0"/>
          </a:p>
          <a:p>
            <a:pPr marL="36576" indent="0" fontAlgn="auto">
              <a:spcAft>
                <a:spcPts val="0"/>
              </a:spcAft>
              <a:buNone/>
              <a:defRPr/>
            </a:pPr>
            <a:endParaRPr lang="en-US" dirty="0"/>
          </a:p>
          <a:p>
            <a:pPr marL="420624" indent="-384048" fontAlgn="auto">
              <a:spcAft>
                <a:spcPts val="0"/>
              </a:spcAft>
              <a:buFont typeface="Wingdings 2"/>
              <a:buChar char=""/>
              <a:defRPr/>
            </a:pPr>
            <a:r>
              <a:rPr lang="en-US" dirty="0"/>
              <a:t>You can access SDS’s, standard operating procedures (SOP’s), the safety quiz and safety presentation, request equipment training and schedule use of equipment.</a:t>
            </a:r>
          </a:p>
        </p:txBody>
      </p:sp>
    </p:spTree>
    <p:extLst>
      <p:ext uri="{BB962C8B-B14F-4D97-AF65-F5344CB8AC3E}">
        <p14:creationId xmlns:p14="http://schemas.microsoft.com/office/powerpoint/2010/main" val="3882710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2648"/>
            <a:ext cx="9144000" cy="877824"/>
          </a:xfrm>
        </p:spPr>
        <p:txBody>
          <a:bodyPr>
            <a:normAutofit fontScale="90000"/>
          </a:bodyPr>
          <a:lstStyle/>
          <a:p>
            <a:pPr algn="ctr"/>
            <a:r>
              <a:rPr lang="en-US" dirty="0"/>
              <a:t>So… When do I get my access?</a:t>
            </a:r>
          </a:p>
        </p:txBody>
      </p:sp>
      <p:sp>
        <p:nvSpPr>
          <p:cNvPr id="3" name="Content Placeholder 2"/>
          <p:cNvSpPr>
            <a:spLocks noGrp="1"/>
          </p:cNvSpPr>
          <p:nvPr>
            <p:ph idx="1"/>
          </p:nvPr>
        </p:nvSpPr>
        <p:spPr>
          <a:xfrm>
            <a:off x="800100" y="1856232"/>
            <a:ext cx="7543800" cy="3886200"/>
          </a:xfrm>
        </p:spPr>
        <p:txBody>
          <a:bodyPr/>
          <a:lstStyle/>
          <a:p>
            <a:r>
              <a:rPr lang="en-US" dirty="0"/>
              <a:t>Complete your safety quiz and return it to the MNTC Staff.</a:t>
            </a:r>
          </a:p>
          <a:p>
            <a:r>
              <a:rPr lang="en-US" dirty="0"/>
              <a:t>Make sure to provide your advisor’s </a:t>
            </a:r>
            <a:r>
              <a:rPr lang="en-US" dirty="0" err="1"/>
              <a:t>speedtype</a:t>
            </a:r>
            <a:r>
              <a:rPr lang="en-US" dirty="0"/>
              <a:t> on your quiz!</a:t>
            </a:r>
          </a:p>
          <a:p>
            <a:r>
              <a:rPr lang="en-US" dirty="0"/>
              <a:t>Go through a process review with an MNTC staff member to learn more about which equipment you will need for </a:t>
            </a:r>
            <a:r>
              <a:rPr lang="en-US"/>
              <a:t>your process</a:t>
            </a:r>
            <a:endParaRPr lang="en-US" dirty="0"/>
          </a:p>
          <a:p>
            <a:r>
              <a:rPr lang="en-US" dirty="0"/>
              <a:t>You will then be given cleanroom access and can sign up for training on specific tools.</a:t>
            </a:r>
          </a:p>
        </p:txBody>
      </p:sp>
    </p:spTree>
    <p:extLst>
      <p:ext uri="{BB962C8B-B14F-4D97-AF65-F5344CB8AC3E}">
        <p14:creationId xmlns:p14="http://schemas.microsoft.com/office/powerpoint/2010/main" val="2963802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2336"/>
            <a:ext cx="9144000" cy="733422"/>
          </a:xfrm>
        </p:spPr>
        <p:txBody>
          <a:bodyPr>
            <a:normAutofit/>
          </a:bodyPr>
          <a:lstStyle/>
          <a:p>
            <a:pPr algn="ctr"/>
            <a:r>
              <a:rPr lang="en-US" sz="4000" dirty="0"/>
              <a:t>Appendix I – Chemical Classifications</a:t>
            </a:r>
          </a:p>
        </p:txBody>
      </p:sp>
      <p:sp>
        <p:nvSpPr>
          <p:cNvPr id="3" name="Content Placeholder 2"/>
          <p:cNvSpPr>
            <a:spLocks noGrp="1"/>
          </p:cNvSpPr>
          <p:nvPr>
            <p:ph idx="1"/>
          </p:nvPr>
        </p:nvSpPr>
        <p:spPr>
          <a:xfrm>
            <a:off x="762000" y="1135758"/>
            <a:ext cx="7543800" cy="4879776"/>
          </a:xfrm>
        </p:spPr>
        <p:txBody>
          <a:bodyPr>
            <a:normAutofit/>
          </a:bodyPr>
          <a:lstStyle/>
          <a:p>
            <a:r>
              <a:rPr lang="en-US" sz="2200" dirty="0"/>
              <a:t>Acids: Acids have a pH of less than 7. Chemicals can be identified as acids if they have a name ending in ‘acid’ or if their chemical formula is of the form HX(</a:t>
            </a:r>
            <a:r>
              <a:rPr lang="en-US" sz="2200" dirty="0" err="1"/>
              <a:t>aq</a:t>
            </a:r>
            <a:r>
              <a:rPr lang="en-US" sz="2200" dirty="0"/>
              <a:t>) or </a:t>
            </a:r>
            <a:r>
              <a:rPr lang="en-US" sz="2200" dirty="0" err="1"/>
              <a:t>HaXbOc</a:t>
            </a:r>
            <a:r>
              <a:rPr lang="en-US" sz="2200" dirty="0"/>
              <a:t>.</a:t>
            </a:r>
          </a:p>
          <a:p>
            <a:r>
              <a:rPr lang="en-US" sz="2200" dirty="0"/>
              <a:t>Bases/Caustics: Bases have a pH of greater than 7. Chemicals can be identified as bases if they contain hydroxide (OH-), or hydrogen carbonate (HCO3-) anions. Ammonia (NH3) is also a base.</a:t>
            </a:r>
          </a:p>
          <a:p>
            <a:r>
              <a:rPr lang="en-US" sz="2200" dirty="0"/>
              <a:t>Corrosives: Corrosives have the tendency to cause deterioration of metal surfaces. Strong acids and bases are corrosives. Corrosives are chemicals which erode the skin and the respiratory epithelium and can be very damaging to the eyes. When inhaled, the vapors of corrosives can cause severe bronchial irritation.</a:t>
            </a:r>
            <a:endParaRPr lang="en-US" sz="2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0783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4822"/>
            <a:ext cx="9144000" cy="747906"/>
          </a:xfrm>
        </p:spPr>
        <p:txBody>
          <a:bodyPr>
            <a:normAutofit/>
          </a:bodyPr>
          <a:lstStyle/>
          <a:p>
            <a:pPr algn="ctr"/>
            <a:r>
              <a:rPr lang="en-US" sz="4000" dirty="0"/>
              <a:t>Appendix I – Chemical Classifications</a:t>
            </a:r>
          </a:p>
        </p:txBody>
      </p:sp>
      <p:sp>
        <p:nvSpPr>
          <p:cNvPr id="3" name="Content Placeholder 2"/>
          <p:cNvSpPr>
            <a:spLocks noGrp="1"/>
          </p:cNvSpPr>
          <p:nvPr>
            <p:ph idx="1"/>
          </p:nvPr>
        </p:nvSpPr>
        <p:spPr>
          <a:xfrm>
            <a:off x="762000" y="1252728"/>
            <a:ext cx="7543800" cy="4762806"/>
          </a:xfrm>
        </p:spPr>
        <p:txBody>
          <a:bodyPr>
            <a:normAutofit fontScale="92500" lnSpcReduction="10000"/>
          </a:bodyPr>
          <a:lstStyle/>
          <a:p>
            <a:r>
              <a:rPr lang="en-US" dirty="0"/>
              <a:t>Flammables: Compounds whose vapors are easily ignitable at room temperature. Flammables can be identified by looking at the MSDS sheet for the chemical.</a:t>
            </a:r>
          </a:p>
          <a:p>
            <a:r>
              <a:rPr lang="en-US" dirty="0"/>
              <a:t>Halogenated Solvents: Halogenated solvents contain an element from the halogenated (second to last) column on the periodic table. These elements are: Fluorine, Chlorine, Bromine, Iodine, and Astatine.</a:t>
            </a:r>
          </a:p>
          <a:p>
            <a:r>
              <a:rPr lang="en-US" dirty="0"/>
              <a:t>Non-Halogenated Solvents: Any solvent that does not contain an element from the halogen class (second from last column of the periodic table).</a:t>
            </a:r>
          </a:p>
          <a:p>
            <a:r>
              <a:rPr lang="en-US" dirty="0"/>
              <a:t>Inorganic Acids: acids have chemical formulas that do not contain carbon.</a:t>
            </a:r>
          </a:p>
          <a:p>
            <a:r>
              <a:rPr lang="en-US" dirty="0"/>
              <a:t>Organic Acids: acids have chemical formulas which contains carbon.</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9322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950"/>
            <a:ext cx="9144000" cy="757050"/>
          </a:xfrm>
        </p:spPr>
        <p:txBody>
          <a:bodyPr>
            <a:normAutofit/>
          </a:bodyPr>
          <a:lstStyle/>
          <a:p>
            <a:pPr algn="ctr"/>
            <a:r>
              <a:rPr lang="en-US" sz="4000" dirty="0"/>
              <a:t>Appendix I – Chemical Classifications</a:t>
            </a:r>
          </a:p>
        </p:txBody>
      </p:sp>
      <p:sp>
        <p:nvSpPr>
          <p:cNvPr id="3" name="Content Placeholder 2"/>
          <p:cNvSpPr>
            <a:spLocks noGrp="1"/>
          </p:cNvSpPr>
          <p:nvPr>
            <p:ph idx="1"/>
          </p:nvPr>
        </p:nvSpPr>
        <p:spPr>
          <a:xfrm>
            <a:off x="762000" y="1060704"/>
            <a:ext cx="7543800" cy="4954830"/>
          </a:xfrm>
        </p:spPr>
        <p:txBody>
          <a:bodyPr>
            <a:normAutofit fontScale="85000" lnSpcReduction="20000"/>
          </a:bodyPr>
          <a:lstStyle/>
          <a:p>
            <a:r>
              <a:rPr lang="en-US" dirty="0"/>
              <a:t>Oxidizing Agents: Materials which gains electrons when they react with other substances.  This reaction may result in explosion or fire.</a:t>
            </a:r>
          </a:p>
          <a:p>
            <a:r>
              <a:rPr lang="en-US" dirty="0"/>
              <a:t>Peroxide Forming Compounds:  Peroxides form by the reaction of the chemical with oxygen allowed in the headspace of chemical containers once the container is opened for the first time. Peroxide formation in laboratory solutions and reagents by auto-oxidation has caused many laboratory accidents, including unexpected explosions of residues remaining after solvent distillation.</a:t>
            </a:r>
          </a:p>
          <a:p>
            <a:r>
              <a:rPr lang="en-US" dirty="0"/>
              <a:t>Reducing Agents: which become an electron donor when they react.</a:t>
            </a:r>
          </a:p>
          <a:p>
            <a:r>
              <a:rPr lang="en-US" dirty="0"/>
              <a:t>Solvents: The component of the solution that is present in the greatest amount and is capable of dissolving another substance.</a:t>
            </a:r>
          </a:p>
          <a:p>
            <a:r>
              <a:rPr lang="en-US" dirty="0"/>
              <a:t>Toxic: Containing or being poisonous material especially when capable of causing death or serious debilitation. Exposure to chemicals in the laboratory can occur by several different routes: (1) inhalation, (2) contact with skin or eyes, (3) ingestion, and (4) injection. Toxicity information is available on the material safety data sheet of each chemical.</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95488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6124"/>
            <a:ext cx="6781800" cy="1065931"/>
          </a:xfrm>
        </p:spPr>
        <p:txBody>
          <a:bodyPr>
            <a:normAutofit/>
          </a:bodyPr>
          <a:lstStyle/>
          <a:p>
            <a:r>
              <a:rPr lang="en-US" dirty="0"/>
              <a:t>Appendix II – HCS Label</a:t>
            </a:r>
          </a:p>
        </p:txBody>
      </p:sp>
      <p:sp>
        <p:nvSpPr>
          <p:cNvPr id="3" name="Content Placeholder 2"/>
          <p:cNvSpPr>
            <a:spLocks noGrp="1"/>
          </p:cNvSpPr>
          <p:nvPr>
            <p:ph idx="1"/>
          </p:nvPr>
        </p:nvSpPr>
        <p:spPr>
          <a:xfrm>
            <a:off x="427762" y="1744186"/>
            <a:ext cx="5749634" cy="4443479"/>
          </a:xfrm>
        </p:spPr>
        <p:txBody>
          <a:bodyPr>
            <a:normAutofit fontScale="92500"/>
          </a:bodyPr>
          <a:lstStyle/>
          <a:p>
            <a:r>
              <a:rPr lang="en-US" dirty="0">
                <a:ea typeface="Times New Roman" panose="02020603050405020304" pitchFamily="18" charset="0"/>
                <a:cs typeface="Arial" panose="020B0604020202020204" pitchFamily="34" charset="0"/>
              </a:rPr>
              <a:t>Health Hazard: </a:t>
            </a:r>
            <a:r>
              <a:rPr lang="en-US" dirty="0"/>
              <a:t>Carcinogen, Mutagenicity, Reproductive Toxicity, Respiratory Sensitizer, Target Organ Toxicity, Aspiration Toxicity</a:t>
            </a:r>
          </a:p>
          <a:p>
            <a:pPr>
              <a:spcBef>
                <a:spcPts val="600"/>
              </a:spcBef>
            </a:pPr>
            <a:endParaRPr lang="en-US" sz="1300" dirty="0"/>
          </a:p>
          <a:p>
            <a:r>
              <a:rPr lang="en-US" dirty="0"/>
              <a:t>Flame: Flammables, </a:t>
            </a:r>
            <a:r>
              <a:rPr lang="en-US" dirty="0" err="1"/>
              <a:t>Pyrophorics</a:t>
            </a:r>
            <a:r>
              <a:rPr lang="en-US" dirty="0"/>
              <a:t>, Self-Heating, Emits Flammable Gas, Self-</a:t>
            </a:r>
            <a:r>
              <a:rPr lang="en-US" dirty="0" err="1"/>
              <a:t>Reactives</a:t>
            </a:r>
            <a:r>
              <a:rPr lang="en-US" dirty="0"/>
              <a:t>, Organic Peroxides</a:t>
            </a:r>
          </a:p>
          <a:p>
            <a:endParaRPr lang="en-US" sz="1300" dirty="0"/>
          </a:p>
          <a:p>
            <a:r>
              <a:rPr lang="en-US" dirty="0"/>
              <a:t>Exclamation Mark: Irritant (skin and eye), Skin Sensitizer, Acute Toxicity (harmful), Narcotic Effects, Respiratory Tract Irritant, Hazardous to Ozone Layer (Non-Mandatory)</a:t>
            </a:r>
          </a:p>
          <a:p>
            <a:pPr eaLnBrk="0" fontAlgn="base" hangingPunct="0">
              <a:lnSpc>
                <a:spcPct val="150000"/>
              </a:lnSpc>
              <a:spcBef>
                <a:spcPct val="0"/>
              </a:spcBef>
              <a:spcAft>
                <a:spcPct val="0"/>
              </a:spcAft>
              <a:buClr>
                <a:srgbClr val="FF0000"/>
              </a:buClr>
              <a:buSzPct val="120000"/>
            </a:pPr>
            <a:endParaRPr lang="en-US" dirty="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7396" y="1645704"/>
            <a:ext cx="1366405" cy="136640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77395" y="3127976"/>
            <a:ext cx="1366405" cy="136640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65271" y="4610248"/>
            <a:ext cx="1366405" cy="1366405"/>
          </a:xfrm>
          <a:prstGeom prst="rect">
            <a:avLst/>
          </a:prstGeom>
        </p:spPr>
      </p:pic>
    </p:spTree>
    <p:extLst>
      <p:ext uri="{BB962C8B-B14F-4D97-AF65-F5344CB8AC3E}">
        <p14:creationId xmlns:p14="http://schemas.microsoft.com/office/powerpoint/2010/main" val="4155438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6124"/>
            <a:ext cx="6781800" cy="1065931"/>
          </a:xfrm>
        </p:spPr>
        <p:txBody>
          <a:bodyPr>
            <a:normAutofit/>
          </a:bodyPr>
          <a:lstStyle/>
          <a:p>
            <a:r>
              <a:rPr lang="en-US" dirty="0"/>
              <a:t>Appendix II – HCS Label</a:t>
            </a:r>
          </a:p>
        </p:txBody>
      </p:sp>
      <p:sp>
        <p:nvSpPr>
          <p:cNvPr id="3" name="Content Placeholder 2"/>
          <p:cNvSpPr>
            <a:spLocks noGrp="1"/>
          </p:cNvSpPr>
          <p:nvPr>
            <p:ph idx="1"/>
          </p:nvPr>
        </p:nvSpPr>
        <p:spPr>
          <a:xfrm>
            <a:off x="403512" y="2286937"/>
            <a:ext cx="5749634" cy="3761945"/>
          </a:xfrm>
        </p:spPr>
        <p:txBody>
          <a:bodyPr>
            <a:normAutofit/>
          </a:bodyPr>
          <a:lstStyle/>
          <a:p>
            <a:r>
              <a:rPr lang="en-US" sz="2200" dirty="0">
                <a:ea typeface="Times New Roman" panose="02020603050405020304" pitchFamily="18" charset="0"/>
                <a:cs typeface="Arial" panose="020B0604020202020204" pitchFamily="34" charset="0"/>
              </a:rPr>
              <a:t>Gas Cylinder: Gasses under Pressure</a:t>
            </a:r>
            <a:endParaRPr lang="en-US" sz="2200" dirty="0"/>
          </a:p>
          <a:p>
            <a:endParaRPr lang="en-US" sz="2200" dirty="0"/>
          </a:p>
          <a:p>
            <a:endParaRPr lang="en-US" sz="2200" dirty="0"/>
          </a:p>
          <a:p>
            <a:r>
              <a:rPr lang="en-US" sz="2200" dirty="0"/>
              <a:t>Corrosion: Skin Corrosion/Burns, Eye Damage, Corrosive to Metals</a:t>
            </a:r>
          </a:p>
          <a:p>
            <a:endParaRPr lang="en-US" sz="2200" dirty="0"/>
          </a:p>
          <a:p>
            <a:endParaRPr lang="en-US" sz="2200" dirty="0"/>
          </a:p>
          <a:p>
            <a:r>
              <a:rPr lang="en-US" sz="2200" dirty="0"/>
              <a:t>Exploding Bomb: Explosives, Self-</a:t>
            </a:r>
            <a:r>
              <a:rPr lang="en-US" sz="2200" dirty="0" err="1"/>
              <a:t>Reactives</a:t>
            </a:r>
            <a:r>
              <a:rPr lang="en-US" sz="2200" dirty="0"/>
              <a:t>, Organic Peroxides</a:t>
            </a:r>
          </a:p>
          <a:p>
            <a:endParaRPr lang="en-US" dirty="0"/>
          </a:p>
          <a:p>
            <a:pPr eaLnBrk="0" fontAlgn="base" hangingPunct="0">
              <a:lnSpc>
                <a:spcPct val="150000"/>
              </a:lnSpc>
              <a:spcBef>
                <a:spcPct val="0"/>
              </a:spcBef>
              <a:spcAft>
                <a:spcPct val="0"/>
              </a:spcAft>
              <a:buClr>
                <a:srgbClr val="FF0000"/>
              </a:buClr>
              <a:buSzPct val="120000"/>
            </a:pP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53146" y="1684599"/>
            <a:ext cx="1354280" cy="135428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77393" y="3151423"/>
            <a:ext cx="1366405" cy="136640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7395" y="4630372"/>
            <a:ext cx="1366405" cy="1366405"/>
          </a:xfrm>
          <a:prstGeom prst="rect">
            <a:avLst/>
          </a:prstGeom>
        </p:spPr>
      </p:pic>
    </p:spTree>
    <p:extLst>
      <p:ext uri="{BB962C8B-B14F-4D97-AF65-F5344CB8AC3E}">
        <p14:creationId xmlns:p14="http://schemas.microsoft.com/office/powerpoint/2010/main" val="3081778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6124"/>
            <a:ext cx="6781800" cy="1065931"/>
          </a:xfrm>
        </p:spPr>
        <p:txBody>
          <a:bodyPr>
            <a:normAutofit/>
          </a:bodyPr>
          <a:lstStyle/>
          <a:p>
            <a:r>
              <a:rPr lang="en-US" dirty="0"/>
              <a:t>Appendix II – HCS Label</a:t>
            </a:r>
          </a:p>
        </p:txBody>
      </p:sp>
      <p:sp>
        <p:nvSpPr>
          <p:cNvPr id="3" name="Content Placeholder 2"/>
          <p:cNvSpPr>
            <a:spLocks noGrp="1"/>
          </p:cNvSpPr>
          <p:nvPr>
            <p:ph idx="1"/>
          </p:nvPr>
        </p:nvSpPr>
        <p:spPr>
          <a:xfrm>
            <a:off x="439887" y="1871953"/>
            <a:ext cx="5749634" cy="4443479"/>
          </a:xfrm>
        </p:spPr>
        <p:txBody>
          <a:bodyPr>
            <a:normAutofit/>
          </a:bodyPr>
          <a:lstStyle/>
          <a:p>
            <a:r>
              <a:rPr lang="en-US" sz="2200" dirty="0">
                <a:ea typeface="Times New Roman" panose="02020603050405020304" pitchFamily="18" charset="0"/>
                <a:cs typeface="Arial" panose="020B0604020202020204" pitchFamily="34" charset="0"/>
              </a:rPr>
              <a:t>Flame over Circle: Oxidizers</a:t>
            </a:r>
            <a:endParaRPr lang="en-US" sz="2200" dirty="0"/>
          </a:p>
          <a:p>
            <a:endParaRPr lang="en-US" sz="2200" dirty="0"/>
          </a:p>
          <a:p>
            <a:endParaRPr lang="en-US" sz="2200" dirty="0"/>
          </a:p>
          <a:p>
            <a:r>
              <a:rPr lang="en-US" sz="2200" dirty="0"/>
              <a:t>Environment: Aquatic Toxicity</a:t>
            </a:r>
          </a:p>
          <a:p>
            <a:endParaRPr lang="en-US" sz="2200" dirty="0"/>
          </a:p>
          <a:p>
            <a:endParaRPr lang="en-US" sz="2200" dirty="0"/>
          </a:p>
          <a:p>
            <a:r>
              <a:rPr lang="en-US" sz="2200" dirty="0"/>
              <a:t>Skull-and-Crossbones: Acute Toxicity (fatal or toxic)</a:t>
            </a:r>
          </a:p>
          <a:p>
            <a:pPr eaLnBrk="0" fontAlgn="base" hangingPunct="0">
              <a:lnSpc>
                <a:spcPct val="150000"/>
              </a:lnSpc>
              <a:spcBef>
                <a:spcPct val="0"/>
              </a:spcBef>
              <a:spcAft>
                <a:spcPct val="0"/>
              </a:spcAft>
              <a:buClr>
                <a:srgbClr val="FF0000"/>
              </a:buClr>
              <a:buSzPct val="120000"/>
            </a:pPr>
            <a:endParaRPr lang="en-US" sz="2200" dirty="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89521" y="1697244"/>
            <a:ext cx="1354280" cy="135428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1646" y="3171622"/>
            <a:ext cx="1378530" cy="137853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13771" y="4656182"/>
            <a:ext cx="1366405" cy="1366405"/>
          </a:xfrm>
          <a:prstGeom prst="rect">
            <a:avLst/>
          </a:prstGeom>
        </p:spPr>
      </p:pic>
    </p:spTree>
    <p:extLst>
      <p:ext uri="{BB962C8B-B14F-4D97-AF65-F5344CB8AC3E}">
        <p14:creationId xmlns:p14="http://schemas.microsoft.com/office/powerpoint/2010/main" val="2271537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4822"/>
            <a:ext cx="6781800" cy="1600200"/>
          </a:xfrm>
        </p:spPr>
        <p:txBody>
          <a:bodyPr>
            <a:normAutofit fontScale="90000"/>
          </a:bodyPr>
          <a:lstStyle/>
          <a:p>
            <a:r>
              <a:rPr lang="en-US" dirty="0"/>
              <a:t>Appendix III – Common Acids in the Cleanroom</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68405876"/>
              </p:ext>
            </p:extLst>
          </p:nvPr>
        </p:nvGraphicFramePr>
        <p:xfrm>
          <a:off x="762000" y="2201433"/>
          <a:ext cx="7543800" cy="333756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880151867"/>
                    </a:ext>
                  </a:extLst>
                </a:gridCol>
                <a:gridCol w="2514600">
                  <a:extLst>
                    <a:ext uri="{9D8B030D-6E8A-4147-A177-3AD203B41FA5}">
                      <a16:colId xmlns:a16="http://schemas.microsoft.com/office/drawing/2014/main" val="1041015134"/>
                    </a:ext>
                  </a:extLst>
                </a:gridCol>
                <a:gridCol w="2514600">
                  <a:extLst>
                    <a:ext uri="{9D8B030D-6E8A-4147-A177-3AD203B41FA5}">
                      <a16:colId xmlns:a16="http://schemas.microsoft.com/office/drawing/2014/main" val="1428655553"/>
                    </a:ext>
                  </a:extLst>
                </a:gridCol>
              </a:tblGrid>
              <a:tr h="370840">
                <a:tc>
                  <a:txBody>
                    <a:bodyPr/>
                    <a:lstStyle/>
                    <a:p>
                      <a:r>
                        <a:rPr lang="en-US" dirty="0"/>
                        <a:t>Chemical</a:t>
                      </a:r>
                    </a:p>
                  </a:txBody>
                  <a:tcPr/>
                </a:tc>
                <a:tc>
                  <a:txBody>
                    <a:bodyPr/>
                    <a:lstStyle/>
                    <a:p>
                      <a:r>
                        <a:rPr lang="en-US" dirty="0"/>
                        <a:t>Formula</a:t>
                      </a:r>
                    </a:p>
                  </a:txBody>
                  <a:tcPr/>
                </a:tc>
                <a:tc>
                  <a:txBody>
                    <a:bodyPr/>
                    <a:lstStyle/>
                    <a:p>
                      <a:r>
                        <a:rPr lang="en-US" dirty="0"/>
                        <a:t>Concentration</a:t>
                      </a:r>
                    </a:p>
                  </a:txBody>
                  <a:tcPr/>
                </a:tc>
                <a:extLst>
                  <a:ext uri="{0D108BD9-81ED-4DB2-BD59-A6C34878D82A}">
                    <a16:rowId xmlns:a16="http://schemas.microsoft.com/office/drawing/2014/main" val="3810733343"/>
                  </a:ext>
                </a:extLst>
              </a:tr>
              <a:tr h="370840">
                <a:tc>
                  <a:txBody>
                    <a:bodyPr/>
                    <a:lstStyle/>
                    <a:p>
                      <a:r>
                        <a:rPr lang="en-US" dirty="0"/>
                        <a:t>Acetic Acid</a:t>
                      </a:r>
                    </a:p>
                  </a:txBody>
                  <a:tcPr/>
                </a:tc>
                <a:tc>
                  <a:txBody>
                    <a:bodyPr/>
                    <a:lstStyle/>
                    <a:p>
                      <a:r>
                        <a:rPr lang="en-US" dirty="0"/>
                        <a:t>CH3COOH</a:t>
                      </a:r>
                    </a:p>
                  </a:txBody>
                  <a:tcPr/>
                </a:tc>
                <a:tc>
                  <a:txBody>
                    <a:bodyPr/>
                    <a:lstStyle/>
                    <a:p>
                      <a:r>
                        <a:rPr lang="en-US" dirty="0"/>
                        <a:t>95%</a:t>
                      </a:r>
                    </a:p>
                  </a:txBody>
                  <a:tcPr/>
                </a:tc>
                <a:extLst>
                  <a:ext uri="{0D108BD9-81ED-4DB2-BD59-A6C34878D82A}">
                    <a16:rowId xmlns:a16="http://schemas.microsoft.com/office/drawing/2014/main" val="831316522"/>
                  </a:ext>
                </a:extLst>
              </a:tr>
              <a:tr h="370840">
                <a:tc>
                  <a:txBody>
                    <a:bodyPr/>
                    <a:lstStyle/>
                    <a:p>
                      <a:r>
                        <a:rPr lang="en-US" dirty="0"/>
                        <a:t>Hydrofluoric Acid</a:t>
                      </a:r>
                    </a:p>
                  </a:txBody>
                  <a:tcPr/>
                </a:tc>
                <a:tc>
                  <a:txBody>
                    <a:bodyPr/>
                    <a:lstStyle/>
                    <a:p>
                      <a:r>
                        <a:rPr lang="en-US" dirty="0"/>
                        <a:t>HF</a:t>
                      </a:r>
                    </a:p>
                  </a:txBody>
                  <a:tcPr/>
                </a:tc>
                <a:tc>
                  <a:txBody>
                    <a:bodyPr/>
                    <a:lstStyle/>
                    <a:p>
                      <a:r>
                        <a:rPr lang="en-US" dirty="0"/>
                        <a:t>49%</a:t>
                      </a:r>
                    </a:p>
                  </a:txBody>
                  <a:tcPr/>
                </a:tc>
                <a:extLst>
                  <a:ext uri="{0D108BD9-81ED-4DB2-BD59-A6C34878D82A}">
                    <a16:rowId xmlns:a16="http://schemas.microsoft.com/office/drawing/2014/main" val="1753281621"/>
                  </a:ext>
                </a:extLst>
              </a:tr>
              <a:tr h="370840">
                <a:tc>
                  <a:txBody>
                    <a:bodyPr/>
                    <a:lstStyle/>
                    <a:p>
                      <a:r>
                        <a:rPr lang="en-US" dirty="0"/>
                        <a:t>Hydrochloric Acid</a:t>
                      </a:r>
                    </a:p>
                  </a:txBody>
                  <a:tcPr/>
                </a:tc>
                <a:tc>
                  <a:txBody>
                    <a:bodyPr/>
                    <a:lstStyle/>
                    <a:p>
                      <a:r>
                        <a:rPr lang="en-US" dirty="0" err="1"/>
                        <a:t>HCl</a:t>
                      </a:r>
                      <a:endParaRPr lang="en-US" dirty="0"/>
                    </a:p>
                  </a:txBody>
                  <a:tcPr/>
                </a:tc>
                <a:tc>
                  <a:txBody>
                    <a:bodyPr/>
                    <a:lstStyle/>
                    <a:p>
                      <a:r>
                        <a:rPr lang="en-US" dirty="0"/>
                        <a:t>36%</a:t>
                      </a:r>
                    </a:p>
                  </a:txBody>
                  <a:tcPr/>
                </a:tc>
                <a:extLst>
                  <a:ext uri="{0D108BD9-81ED-4DB2-BD59-A6C34878D82A}">
                    <a16:rowId xmlns:a16="http://schemas.microsoft.com/office/drawing/2014/main" val="558407546"/>
                  </a:ext>
                </a:extLst>
              </a:tr>
              <a:tr h="370840">
                <a:tc>
                  <a:txBody>
                    <a:bodyPr/>
                    <a:lstStyle/>
                    <a:p>
                      <a:r>
                        <a:rPr lang="en-US" dirty="0"/>
                        <a:t>Nitric Acid</a:t>
                      </a:r>
                    </a:p>
                  </a:txBody>
                  <a:tcPr/>
                </a:tc>
                <a:tc>
                  <a:txBody>
                    <a:bodyPr/>
                    <a:lstStyle/>
                    <a:p>
                      <a:r>
                        <a:rPr lang="en-US" dirty="0"/>
                        <a:t>HNO3</a:t>
                      </a:r>
                    </a:p>
                  </a:txBody>
                  <a:tcPr/>
                </a:tc>
                <a:tc>
                  <a:txBody>
                    <a:bodyPr/>
                    <a:lstStyle/>
                    <a:p>
                      <a:r>
                        <a:rPr lang="en-US" dirty="0"/>
                        <a:t>68%</a:t>
                      </a:r>
                    </a:p>
                  </a:txBody>
                  <a:tcPr/>
                </a:tc>
                <a:extLst>
                  <a:ext uri="{0D108BD9-81ED-4DB2-BD59-A6C34878D82A}">
                    <a16:rowId xmlns:a16="http://schemas.microsoft.com/office/drawing/2014/main" val="2893016396"/>
                  </a:ext>
                </a:extLst>
              </a:tr>
              <a:tr h="370840">
                <a:tc>
                  <a:txBody>
                    <a:bodyPr/>
                    <a:lstStyle/>
                    <a:p>
                      <a:r>
                        <a:rPr lang="en-US" dirty="0"/>
                        <a:t>Phosphoric</a:t>
                      </a:r>
                      <a:r>
                        <a:rPr lang="en-US" baseline="0" dirty="0"/>
                        <a:t> Acid</a:t>
                      </a:r>
                      <a:endParaRPr lang="en-US" dirty="0"/>
                    </a:p>
                  </a:txBody>
                  <a:tcPr/>
                </a:tc>
                <a:tc>
                  <a:txBody>
                    <a:bodyPr/>
                    <a:lstStyle/>
                    <a:p>
                      <a:r>
                        <a:rPr lang="en-US" dirty="0"/>
                        <a:t>H2PO4</a:t>
                      </a:r>
                    </a:p>
                  </a:txBody>
                  <a:tcPr/>
                </a:tc>
                <a:tc>
                  <a:txBody>
                    <a:bodyPr/>
                    <a:lstStyle/>
                    <a:p>
                      <a:r>
                        <a:rPr lang="en-US" dirty="0"/>
                        <a:t>85%</a:t>
                      </a:r>
                    </a:p>
                  </a:txBody>
                  <a:tcPr/>
                </a:tc>
                <a:extLst>
                  <a:ext uri="{0D108BD9-81ED-4DB2-BD59-A6C34878D82A}">
                    <a16:rowId xmlns:a16="http://schemas.microsoft.com/office/drawing/2014/main" val="4101986828"/>
                  </a:ext>
                </a:extLst>
              </a:tr>
              <a:tr h="370840">
                <a:tc>
                  <a:txBody>
                    <a:bodyPr/>
                    <a:lstStyle/>
                    <a:p>
                      <a:r>
                        <a:rPr lang="en-US" dirty="0"/>
                        <a:t>Sulfuric Acid</a:t>
                      </a:r>
                    </a:p>
                  </a:txBody>
                  <a:tcPr/>
                </a:tc>
                <a:tc>
                  <a:txBody>
                    <a:bodyPr/>
                    <a:lstStyle/>
                    <a:p>
                      <a:r>
                        <a:rPr lang="en-US" dirty="0"/>
                        <a:t>H3SO4</a:t>
                      </a:r>
                    </a:p>
                  </a:txBody>
                  <a:tcPr/>
                </a:tc>
                <a:tc>
                  <a:txBody>
                    <a:bodyPr/>
                    <a:lstStyle/>
                    <a:p>
                      <a:r>
                        <a:rPr lang="en-US" dirty="0"/>
                        <a:t>96%</a:t>
                      </a:r>
                    </a:p>
                  </a:txBody>
                  <a:tcPr/>
                </a:tc>
                <a:extLst>
                  <a:ext uri="{0D108BD9-81ED-4DB2-BD59-A6C34878D82A}">
                    <a16:rowId xmlns:a16="http://schemas.microsoft.com/office/drawing/2014/main" val="4037640810"/>
                  </a:ext>
                </a:extLst>
              </a:tr>
              <a:tr h="370840">
                <a:tc>
                  <a:txBody>
                    <a:bodyPr/>
                    <a:lstStyle/>
                    <a:p>
                      <a:r>
                        <a:rPr lang="en-US" dirty="0"/>
                        <a:t>Hydrogen Peroxide</a:t>
                      </a:r>
                    </a:p>
                  </a:txBody>
                  <a:tcPr/>
                </a:tc>
                <a:tc>
                  <a:txBody>
                    <a:bodyPr/>
                    <a:lstStyle/>
                    <a:p>
                      <a:r>
                        <a:rPr lang="en-US" dirty="0"/>
                        <a:t>H2O2</a:t>
                      </a:r>
                    </a:p>
                  </a:txBody>
                  <a:tcPr/>
                </a:tc>
                <a:tc>
                  <a:txBody>
                    <a:bodyPr/>
                    <a:lstStyle/>
                    <a:p>
                      <a:r>
                        <a:rPr lang="en-US" dirty="0"/>
                        <a:t>30%</a:t>
                      </a:r>
                    </a:p>
                  </a:txBody>
                  <a:tcPr/>
                </a:tc>
                <a:extLst>
                  <a:ext uri="{0D108BD9-81ED-4DB2-BD59-A6C34878D82A}">
                    <a16:rowId xmlns:a16="http://schemas.microsoft.com/office/drawing/2014/main" val="1612946208"/>
                  </a:ext>
                </a:extLst>
              </a:tr>
              <a:tr h="370840">
                <a:tc>
                  <a:txBody>
                    <a:bodyPr/>
                    <a:lstStyle/>
                    <a:p>
                      <a:r>
                        <a:rPr lang="en-US" dirty="0"/>
                        <a:t>Buffered Oxide Etch</a:t>
                      </a:r>
                    </a:p>
                  </a:txBody>
                  <a:tcPr/>
                </a:tc>
                <a:tc>
                  <a:txBody>
                    <a:bodyPr/>
                    <a:lstStyle/>
                    <a:p>
                      <a:r>
                        <a:rPr lang="en-US" dirty="0"/>
                        <a:t>NH4 / HF</a:t>
                      </a:r>
                    </a:p>
                  </a:txBody>
                  <a:tcPr/>
                </a:tc>
                <a:tc>
                  <a:txBody>
                    <a:bodyPr/>
                    <a:lstStyle/>
                    <a:p>
                      <a:r>
                        <a:rPr lang="en-US" dirty="0"/>
                        <a:t>50% / 10%</a:t>
                      </a:r>
                    </a:p>
                  </a:txBody>
                  <a:tcPr/>
                </a:tc>
                <a:extLst>
                  <a:ext uri="{0D108BD9-81ED-4DB2-BD59-A6C34878D82A}">
                    <a16:rowId xmlns:a16="http://schemas.microsoft.com/office/drawing/2014/main" val="544284075"/>
                  </a:ext>
                </a:extLst>
              </a:tr>
            </a:tbl>
          </a:graphicData>
        </a:graphic>
      </p:graphicFrame>
    </p:spTree>
    <p:extLst>
      <p:ext uri="{BB962C8B-B14F-4D97-AF65-F5344CB8AC3E}">
        <p14:creationId xmlns:p14="http://schemas.microsoft.com/office/powerpoint/2010/main" val="380279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67534"/>
            <a:ext cx="6781800" cy="1091159"/>
          </a:xfrm>
        </p:spPr>
        <p:txBody>
          <a:bodyPr>
            <a:normAutofit fontScale="90000"/>
          </a:bodyPr>
          <a:lstStyle/>
          <a:p>
            <a:r>
              <a:rPr lang="en-US" dirty="0"/>
              <a:t>MNTC Cleanroom Access</a:t>
            </a:r>
          </a:p>
        </p:txBody>
      </p:sp>
      <p:sp>
        <p:nvSpPr>
          <p:cNvPr id="5" name="Content Placeholder 4"/>
          <p:cNvSpPr>
            <a:spLocks noGrp="1"/>
          </p:cNvSpPr>
          <p:nvPr>
            <p:ph idx="1"/>
          </p:nvPr>
        </p:nvSpPr>
        <p:spPr>
          <a:xfrm>
            <a:off x="762000" y="1801271"/>
            <a:ext cx="7543800" cy="4290916"/>
          </a:xfrm>
        </p:spPr>
        <p:txBody>
          <a:bodyPr>
            <a:normAutofit/>
          </a:bodyPr>
          <a:lstStyle/>
          <a:p>
            <a:pPr marL="420624" indent="-384048" fontAlgn="auto">
              <a:spcAft>
                <a:spcPts val="0"/>
              </a:spcAft>
              <a:buFont typeface="Wingdings 2"/>
              <a:buChar char=""/>
              <a:defRPr/>
            </a:pPr>
            <a:r>
              <a:rPr lang="en-US" dirty="0"/>
              <a:t>To enter the cleanroom you should complete:</a:t>
            </a:r>
          </a:p>
          <a:p>
            <a:pPr marL="722376" lvl="1">
              <a:buFont typeface="Wingdings 2"/>
              <a:buChar char=""/>
              <a:defRPr/>
            </a:pPr>
            <a:r>
              <a:rPr lang="en-US" dirty="0"/>
              <a:t>General Lab Safety Training (DEHS - suggested)</a:t>
            </a:r>
          </a:p>
          <a:p>
            <a:pPr marL="722376" lvl="1">
              <a:buFont typeface="Wingdings 2"/>
              <a:buChar char=""/>
              <a:defRPr/>
            </a:pPr>
            <a:r>
              <a:rPr lang="en-US" dirty="0"/>
              <a:t>Hazardous Waste Safety Training (DEHS - suggested)</a:t>
            </a:r>
          </a:p>
          <a:p>
            <a:pPr marL="722376" lvl="1">
              <a:buFont typeface="Wingdings 2"/>
              <a:buChar char=""/>
              <a:defRPr/>
            </a:pPr>
            <a:r>
              <a:rPr lang="en-US" dirty="0"/>
              <a:t>Safety Training followed by a Safety Quiz (MUST pass)</a:t>
            </a:r>
          </a:p>
          <a:p>
            <a:pPr marL="722376" lvl="1">
              <a:buFont typeface="Wingdings 2"/>
              <a:buChar char=""/>
              <a:defRPr/>
            </a:pPr>
            <a:r>
              <a:rPr lang="en-US" dirty="0"/>
              <a:t>Users must provide a </a:t>
            </a:r>
            <a:r>
              <a:rPr lang="en-US" dirty="0" err="1"/>
              <a:t>Speedtype</a:t>
            </a:r>
            <a:r>
              <a:rPr lang="en-US" dirty="0"/>
              <a:t> number and complete a process review with a staff member.</a:t>
            </a:r>
          </a:p>
          <a:p>
            <a:pPr marL="722376" lvl="1">
              <a:buFont typeface="Wingdings 2"/>
              <a:buChar char=""/>
              <a:defRPr/>
            </a:pPr>
            <a:r>
              <a:rPr lang="en-US" dirty="0"/>
              <a:t>Process Specific Training (Provided by the MNTC Staff)</a:t>
            </a:r>
          </a:p>
          <a:p>
            <a:endParaRPr lang="en-US" dirty="0"/>
          </a:p>
        </p:txBody>
      </p:sp>
    </p:spTree>
    <p:extLst>
      <p:ext uri="{BB962C8B-B14F-4D97-AF65-F5344CB8AC3E}">
        <p14:creationId xmlns:p14="http://schemas.microsoft.com/office/powerpoint/2010/main" val="3134004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4822"/>
            <a:ext cx="6781800" cy="1600200"/>
          </a:xfrm>
        </p:spPr>
        <p:txBody>
          <a:bodyPr>
            <a:normAutofit fontScale="90000"/>
          </a:bodyPr>
          <a:lstStyle/>
          <a:p>
            <a:r>
              <a:rPr lang="en-US" dirty="0"/>
              <a:t>Appendix IV – Common Bases in the Cleanroom</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90012369"/>
              </p:ext>
            </p:extLst>
          </p:nvPr>
        </p:nvGraphicFramePr>
        <p:xfrm>
          <a:off x="762000" y="2930096"/>
          <a:ext cx="7543800" cy="22250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880151867"/>
                    </a:ext>
                  </a:extLst>
                </a:gridCol>
                <a:gridCol w="2514600">
                  <a:extLst>
                    <a:ext uri="{9D8B030D-6E8A-4147-A177-3AD203B41FA5}">
                      <a16:colId xmlns:a16="http://schemas.microsoft.com/office/drawing/2014/main" val="1041015134"/>
                    </a:ext>
                  </a:extLst>
                </a:gridCol>
                <a:gridCol w="2514600">
                  <a:extLst>
                    <a:ext uri="{9D8B030D-6E8A-4147-A177-3AD203B41FA5}">
                      <a16:colId xmlns:a16="http://schemas.microsoft.com/office/drawing/2014/main" val="1428655553"/>
                    </a:ext>
                  </a:extLst>
                </a:gridCol>
              </a:tblGrid>
              <a:tr h="370840">
                <a:tc>
                  <a:txBody>
                    <a:bodyPr/>
                    <a:lstStyle/>
                    <a:p>
                      <a:r>
                        <a:rPr lang="en-US" dirty="0"/>
                        <a:t>Chemical</a:t>
                      </a:r>
                    </a:p>
                  </a:txBody>
                  <a:tcPr/>
                </a:tc>
                <a:tc>
                  <a:txBody>
                    <a:bodyPr/>
                    <a:lstStyle/>
                    <a:p>
                      <a:r>
                        <a:rPr lang="en-US" dirty="0"/>
                        <a:t>Formula</a:t>
                      </a:r>
                    </a:p>
                  </a:txBody>
                  <a:tcPr/>
                </a:tc>
                <a:tc>
                  <a:txBody>
                    <a:bodyPr/>
                    <a:lstStyle/>
                    <a:p>
                      <a:r>
                        <a:rPr lang="en-US" dirty="0"/>
                        <a:t>Concentration</a:t>
                      </a:r>
                    </a:p>
                  </a:txBody>
                  <a:tcPr/>
                </a:tc>
                <a:extLst>
                  <a:ext uri="{0D108BD9-81ED-4DB2-BD59-A6C34878D82A}">
                    <a16:rowId xmlns:a16="http://schemas.microsoft.com/office/drawing/2014/main" val="3810733343"/>
                  </a:ext>
                </a:extLst>
              </a:tr>
              <a:tr h="370840">
                <a:tc>
                  <a:txBody>
                    <a:bodyPr/>
                    <a:lstStyle/>
                    <a:p>
                      <a:r>
                        <a:rPr lang="en-US" dirty="0"/>
                        <a:t>Ammonium</a:t>
                      </a:r>
                      <a:r>
                        <a:rPr lang="en-US" baseline="0" dirty="0"/>
                        <a:t> Hydroxide</a:t>
                      </a:r>
                      <a:endParaRPr lang="en-US" dirty="0"/>
                    </a:p>
                  </a:txBody>
                  <a:tcPr/>
                </a:tc>
                <a:tc>
                  <a:txBody>
                    <a:bodyPr/>
                    <a:lstStyle/>
                    <a:p>
                      <a:r>
                        <a:rPr lang="en-US" dirty="0"/>
                        <a:t>NH4OH</a:t>
                      </a:r>
                    </a:p>
                  </a:txBody>
                  <a:tcPr/>
                </a:tc>
                <a:tc>
                  <a:txBody>
                    <a:bodyPr/>
                    <a:lstStyle/>
                    <a:p>
                      <a:r>
                        <a:rPr lang="en-US" dirty="0"/>
                        <a:t>25%</a:t>
                      </a:r>
                    </a:p>
                  </a:txBody>
                  <a:tcPr/>
                </a:tc>
                <a:extLst>
                  <a:ext uri="{0D108BD9-81ED-4DB2-BD59-A6C34878D82A}">
                    <a16:rowId xmlns:a16="http://schemas.microsoft.com/office/drawing/2014/main" val="831316522"/>
                  </a:ext>
                </a:extLst>
              </a:tr>
              <a:tr h="370840">
                <a:tc>
                  <a:txBody>
                    <a:bodyPr/>
                    <a:lstStyle/>
                    <a:p>
                      <a:r>
                        <a:rPr lang="en-US" dirty="0"/>
                        <a:t>Ammonium</a:t>
                      </a:r>
                      <a:r>
                        <a:rPr lang="en-US" baseline="0" dirty="0"/>
                        <a:t> Fluoride</a:t>
                      </a:r>
                      <a:endParaRPr lang="en-US" dirty="0"/>
                    </a:p>
                  </a:txBody>
                  <a:tcPr/>
                </a:tc>
                <a:tc>
                  <a:txBody>
                    <a:bodyPr/>
                    <a:lstStyle/>
                    <a:p>
                      <a:r>
                        <a:rPr lang="en-US" dirty="0"/>
                        <a:t>NH4F</a:t>
                      </a:r>
                    </a:p>
                  </a:txBody>
                  <a:tcPr/>
                </a:tc>
                <a:tc>
                  <a:txBody>
                    <a:bodyPr/>
                    <a:lstStyle/>
                    <a:p>
                      <a:r>
                        <a:rPr lang="en-US" dirty="0"/>
                        <a:t>40%</a:t>
                      </a:r>
                    </a:p>
                  </a:txBody>
                  <a:tcPr/>
                </a:tc>
                <a:extLst>
                  <a:ext uri="{0D108BD9-81ED-4DB2-BD59-A6C34878D82A}">
                    <a16:rowId xmlns:a16="http://schemas.microsoft.com/office/drawing/2014/main" val="1753281621"/>
                  </a:ext>
                </a:extLst>
              </a:tr>
              <a:tr h="370840">
                <a:tc>
                  <a:txBody>
                    <a:bodyPr/>
                    <a:lstStyle/>
                    <a:p>
                      <a:r>
                        <a:rPr lang="en-US" dirty="0"/>
                        <a:t>Potassium</a:t>
                      </a:r>
                      <a:r>
                        <a:rPr lang="en-US" baseline="0" dirty="0"/>
                        <a:t> Hydroxide</a:t>
                      </a:r>
                      <a:endParaRPr lang="en-US" dirty="0"/>
                    </a:p>
                  </a:txBody>
                  <a:tcPr/>
                </a:tc>
                <a:tc>
                  <a:txBody>
                    <a:bodyPr/>
                    <a:lstStyle/>
                    <a:p>
                      <a:r>
                        <a:rPr lang="en-US" dirty="0"/>
                        <a:t>KOH</a:t>
                      </a:r>
                    </a:p>
                  </a:txBody>
                  <a:tcPr/>
                </a:tc>
                <a:tc>
                  <a:txBody>
                    <a:bodyPr/>
                    <a:lstStyle/>
                    <a:p>
                      <a:r>
                        <a:rPr lang="en-US" dirty="0"/>
                        <a:t>45%</a:t>
                      </a:r>
                    </a:p>
                  </a:txBody>
                  <a:tcPr/>
                </a:tc>
                <a:extLst>
                  <a:ext uri="{0D108BD9-81ED-4DB2-BD59-A6C34878D82A}">
                    <a16:rowId xmlns:a16="http://schemas.microsoft.com/office/drawing/2014/main" val="558407546"/>
                  </a:ext>
                </a:extLst>
              </a:tr>
              <a:tr h="370840">
                <a:tc>
                  <a:txBody>
                    <a:bodyPr/>
                    <a:lstStyle/>
                    <a:p>
                      <a:r>
                        <a:rPr lang="en-US" dirty="0"/>
                        <a:t>Sodium</a:t>
                      </a:r>
                      <a:r>
                        <a:rPr lang="en-US" baseline="0" dirty="0"/>
                        <a:t> Hydroxide</a:t>
                      </a:r>
                      <a:endParaRPr lang="en-US" dirty="0"/>
                    </a:p>
                  </a:txBody>
                  <a:tcPr/>
                </a:tc>
                <a:tc>
                  <a:txBody>
                    <a:bodyPr/>
                    <a:lstStyle/>
                    <a:p>
                      <a:r>
                        <a:rPr lang="en-US" dirty="0" err="1"/>
                        <a:t>NaOH</a:t>
                      </a:r>
                      <a:endParaRPr lang="en-US" dirty="0"/>
                    </a:p>
                  </a:txBody>
                  <a:tcPr/>
                </a:tc>
                <a:tc>
                  <a:txBody>
                    <a:bodyPr/>
                    <a:lstStyle/>
                    <a:p>
                      <a:r>
                        <a:rPr lang="en-US" dirty="0"/>
                        <a:t>50%</a:t>
                      </a:r>
                    </a:p>
                  </a:txBody>
                  <a:tcPr/>
                </a:tc>
                <a:extLst>
                  <a:ext uri="{0D108BD9-81ED-4DB2-BD59-A6C34878D82A}">
                    <a16:rowId xmlns:a16="http://schemas.microsoft.com/office/drawing/2014/main" val="2893016396"/>
                  </a:ext>
                </a:extLst>
              </a:tr>
              <a:tr h="370840">
                <a:tc>
                  <a:txBody>
                    <a:bodyPr/>
                    <a:lstStyle/>
                    <a:p>
                      <a:r>
                        <a:rPr lang="en-US" dirty="0"/>
                        <a:t>TMAH</a:t>
                      </a:r>
                    </a:p>
                  </a:txBody>
                  <a:tcPr/>
                </a:tc>
                <a:tc>
                  <a:txBody>
                    <a:bodyPr/>
                    <a:lstStyle/>
                    <a:p>
                      <a:r>
                        <a:rPr lang="en-US" sz="1800" b="0" i="0" u="none" strike="noStrike" kern="1200" baseline="0" dirty="0">
                          <a:solidFill>
                            <a:schemeClr val="dk1"/>
                          </a:solidFill>
                          <a:latin typeface="+mn-lt"/>
                          <a:ea typeface="+mn-ea"/>
                          <a:cs typeface="+mn-cs"/>
                        </a:rPr>
                        <a:t>(CH3)4NOH</a:t>
                      </a:r>
                      <a:endParaRPr lang="en-US" dirty="0"/>
                    </a:p>
                  </a:txBody>
                  <a:tcPr/>
                </a:tc>
                <a:tc>
                  <a:txBody>
                    <a:bodyPr/>
                    <a:lstStyle/>
                    <a:p>
                      <a:r>
                        <a:rPr lang="en-US" dirty="0"/>
                        <a:t>25%</a:t>
                      </a:r>
                    </a:p>
                  </a:txBody>
                  <a:tcPr/>
                </a:tc>
                <a:extLst>
                  <a:ext uri="{0D108BD9-81ED-4DB2-BD59-A6C34878D82A}">
                    <a16:rowId xmlns:a16="http://schemas.microsoft.com/office/drawing/2014/main" val="4101986828"/>
                  </a:ext>
                </a:extLst>
              </a:tr>
            </a:tbl>
          </a:graphicData>
        </a:graphic>
      </p:graphicFrame>
    </p:spTree>
    <p:extLst>
      <p:ext uri="{BB962C8B-B14F-4D97-AF65-F5344CB8AC3E}">
        <p14:creationId xmlns:p14="http://schemas.microsoft.com/office/powerpoint/2010/main" val="319971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4822"/>
            <a:ext cx="6781800" cy="1600200"/>
          </a:xfrm>
        </p:spPr>
        <p:txBody>
          <a:bodyPr>
            <a:normAutofit fontScale="90000"/>
          </a:bodyPr>
          <a:lstStyle/>
          <a:p>
            <a:r>
              <a:rPr lang="en-US" dirty="0"/>
              <a:t>Appendix V – Common Solvents in Cleanroom</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96797889"/>
              </p:ext>
            </p:extLst>
          </p:nvPr>
        </p:nvGraphicFramePr>
        <p:xfrm>
          <a:off x="762000" y="2520087"/>
          <a:ext cx="7543800" cy="296672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880151867"/>
                    </a:ext>
                  </a:extLst>
                </a:gridCol>
                <a:gridCol w="2514600">
                  <a:extLst>
                    <a:ext uri="{9D8B030D-6E8A-4147-A177-3AD203B41FA5}">
                      <a16:colId xmlns:a16="http://schemas.microsoft.com/office/drawing/2014/main" val="1041015134"/>
                    </a:ext>
                  </a:extLst>
                </a:gridCol>
                <a:gridCol w="2514600">
                  <a:extLst>
                    <a:ext uri="{9D8B030D-6E8A-4147-A177-3AD203B41FA5}">
                      <a16:colId xmlns:a16="http://schemas.microsoft.com/office/drawing/2014/main" val="1428655553"/>
                    </a:ext>
                  </a:extLst>
                </a:gridCol>
              </a:tblGrid>
              <a:tr h="370840">
                <a:tc>
                  <a:txBody>
                    <a:bodyPr/>
                    <a:lstStyle/>
                    <a:p>
                      <a:r>
                        <a:rPr lang="en-US" dirty="0"/>
                        <a:t>Chemical</a:t>
                      </a:r>
                    </a:p>
                  </a:txBody>
                  <a:tcPr/>
                </a:tc>
                <a:tc>
                  <a:txBody>
                    <a:bodyPr/>
                    <a:lstStyle/>
                    <a:p>
                      <a:r>
                        <a:rPr lang="en-US" dirty="0"/>
                        <a:t>Formula</a:t>
                      </a:r>
                    </a:p>
                  </a:txBody>
                  <a:tcPr/>
                </a:tc>
                <a:tc>
                  <a:txBody>
                    <a:bodyPr/>
                    <a:lstStyle/>
                    <a:p>
                      <a:r>
                        <a:rPr lang="en-US" dirty="0"/>
                        <a:t>Concentration</a:t>
                      </a:r>
                    </a:p>
                  </a:txBody>
                  <a:tcPr/>
                </a:tc>
                <a:extLst>
                  <a:ext uri="{0D108BD9-81ED-4DB2-BD59-A6C34878D82A}">
                    <a16:rowId xmlns:a16="http://schemas.microsoft.com/office/drawing/2014/main" val="3810733343"/>
                  </a:ext>
                </a:extLst>
              </a:tr>
              <a:tr h="370840">
                <a:tc>
                  <a:txBody>
                    <a:bodyPr/>
                    <a:lstStyle/>
                    <a:p>
                      <a:r>
                        <a:rPr lang="en-US" dirty="0"/>
                        <a:t>2-Propanol</a:t>
                      </a:r>
                    </a:p>
                  </a:txBody>
                  <a:tcPr/>
                </a:tc>
                <a:tc>
                  <a:txBody>
                    <a:bodyPr/>
                    <a:lstStyle/>
                    <a:p>
                      <a:r>
                        <a:rPr lang="en-US" dirty="0"/>
                        <a:t>CH3CHOHCH3</a:t>
                      </a:r>
                    </a:p>
                  </a:txBody>
                  <a:tcPr/>
                </a:tc>
                <a:tc>
                  <a:txBody>
                    <a:bodyPr/>
                    <a:lstStyle/>
                    <a:p>
                      <a:r>
                        <a:rPr lang="en-US" dirty="0"/>
                        <a:t>100%</a:t>
                      </a:r>
                    </a:p>
                  </a:txBody>
                  <a:tcPr/>
                </a:tc>
                <a:extLst>
                  <a:ext uri="{0D108BD9-81ED-4DB2-BD59-A6C34878D82A}">
                    <a16:rowId xmlns:a16="http://schemas.microsoft.com/office/drawing/2014/main" val="831316522"/>
                  </a:ext>
                </a:extLst>
              </a:tr>
              <a:tr h="370840">
                <a:tc>
                  <a:txBody>
                    <a:bodyPr/>
                    <a:lstStyle/>
                    <a:p>
                      <a:r>
                        <a:rPr lang="en-US" sz="1800" b="0" i="0" u="none" strike="noStrike" kern="1200" baseline="0" dirty="0">
                          <a:solidFill>
                            <a:schemeClr val="dk1"/>
                          </a:solidFill>
                          <a:latin typeface="+mn-lt"/>
                          <a:ea typeface="+mn-ea"/>
                          <a:cs typeface="+mn-cs"/>
                        </a:rPr>
                        <a:t>Acetone</a:t>
                      </a:r>
                      <a:endParaRPr lang="en-US" dirty="0"/>
                    </a:p>
                  </a:txBody>
                  <a:tcPr/>
                </a:tc>
                <a:tc>
                  <a:txBody>
                    <a:bodyPr/>
                    <a:lstStyle/>
                    <a:p>
                      <a:r>
                        <a:rPr lang="en-US" sz="1800" b="0" i="0" u="none" strike="noStrike" kern="1200" baseline="0" dirty="0">
                          <a:solidFill>
                            <a:schemeClr val="dk1"/>
                          </a:solidFill>
                          <a:latin typeface="+mn-lt"/>
                          <a:ea typeface="+mn-ea"/>
                          <a:cs typeface="+mn-cs"/>
                        </a:rPr>
                        <a:t>CH3COCH3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a:t>
                      </a:r>
                    </a:p>
                  </a:txBody>
                  <a:tcPr/>
                </a:tc>
                <a:extLst>
                  <a:ext uri="{0D108BD9-81ED-4DB2-BD59-A6C34878D82A}">
                    <a16:rowId xmlns:a16="http://schemas.microsoft.com/office/drawing/2014/main" val="1753281621"/>
                  </a:ext>
                </a:extLst>
              </a:tr>
              <a:tr h="370840">
                <a:tc>
                  <a:txBody>
                    <a:bodyPr/>
                    <a:lstStyle/>
                    <a:p>
                      <a:r>
                        <a:rPr lang="en-US" sz="1800" b="0" i="0" u="none" strike="noStrike" kern="1200" baseline="0" dirty="0">
                          <a:solidFill>
                            <a:schemeClr val="dk1"/>
                          </a:solidFill>
                          <a:latin typeface="+mn-lt"/>
                          <a:ea typeface="+mn-ea"/>
                          <a:cs typeface="+mn-cs"/>
                        </a:rPr>
                        <a:t>Chlorobenzene</a:t>
                      </a:r>
                      <a:endParaRPr lang="en-US" dirty="0"/>
                    </a:p>
                  </a:txBody>
                  <a:tcPr/>
                </a:tc>
                <a:tc>
                  <a:txBody>
                    <a:bodyPr/>
                    <a:lstStyle/>
                    <a:p>
                      <a:r>
                        <a:rPr lang="en-US" sz="1800" b="0" i="0" u="none" strike="noStrike" kern="1200" baseline="0" dirty="0">
                          <a:solidFill>
                            <a:schemeClr val="dk1"/>
                          </a:solidFill>
                          <a:latin typeface="+mn-lt"/>
                          <a:ea typeface="+mn-ea"/>
                          <a:cs typeface="+mn-cs"/>
                        </a:rPr>
                        <a:t>C6H5Cl</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a:t>
                      </a:r>
                    </a:p>
                  </a:txBody>
                  <a:tcPr/>
                </a:tc>
                <a:extLst>
                  <a:ext uri="{0D108BD9-81ED-4DB2-BD59-A6C34878D82A}">
                    <a16:rowId xmlns:a16="http://schemas.microsoft.com/office/drawing/2014/main" val="558407546"/>
                  </a:ext>
                </a:extLst>
              </a:tr>
              <a:tr h="370840">
                <a:tc>
                  <a:txBody>
                    <a:bodyPr/>
                    <a:lstStyle/>
                    <a:p>
                      <a:r>
                        <a:rPr lang="en-US" sz="1800" b="0" i="0" u="none" strike="noStrike" kern="1200" baseline="0" dirty="0">
                          <a:solidFill>
                            <a:schemeClr val="dk1"/>
                          </a:solidFill>
                          <a:latin typeface="+mn-lt"/>
                          <a:ea typeface="+mn-ea"/>
                          <a:cs typeface="+mn-cs"/>
                        </a:rPr>
                        <a:t>Methanol</a:t>
                      </a:r>
                      <a:endParaRPr lang="en-US" dirty="0"/>
                    </a:p>
                  </a:txBody>
                  <a:tcPr/>
                </a:tc>
                <a:tc>
                  <a:txBody>
                    <a:bodyPr/>
                    <a:lstStyle/>
                    <a:p>
                      <a:r>
                        <a:rPr lang="en-US" sz="1800" b="0" i="0" u="none" strike="noStrike" kern="1200" baseline="0" dirty="0">
                          <a:solidFill>
                            <a:schemeClr val="dk1"/>
                          </a:solidFill>
                          <a:latin typeface="+mn-lt"/>
                          <a:ea typeface="+mn-ea"/>
                          <a:cs typeface="+mn-cs"/>
                        </a:rPr>
                        <a:t>CH3OH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a:t>
                      </a:r>
                    </a:p>
                  </a:txBody>
                  <a:tcPr/>
                </a:tc>
                <a:extLst>
                  <a:ext uri="{0D108BD9-81ED-4DB2-BD59-A6C34878D82A}">
                    <a16:rowId xmlns:a16="http://schemas.microsoft.com/office/drawing/2014/main" val="2893016396"/>
                  </a:ext>
                </a:extLst>
              </a:tr>
              <a:tr h="370840">
                <a:tc>
                  <a:txBody>
                    <a:bodyPr/>
                    <a:lstStyle/>
                    <a:p>
                      <a:r>
                        <a:rPr lang="en-US" sz="1800" b="0" i="0" u="none" strike="noStrike" kern="1200" baseline="0">
                          <a:solidFill>
                            <a:schemeClr val="dk1"/>
                          </a:solidFill>
                          <a:latin typeface="+mn-lt"/>
                          <a:ea typeface="+mn-ea"/>
                          <a:cs typeface="+mn-cs"/>
                        </a:rPr>
                        <a:t>Toluene</a:t>
                      </a:r>
                      <a:endParaRPr lang="en-US" dirty="0"/>
                    </a:p>
                  </a:txBody>
                  <a:tcPr/>
                </a:tc>
                <a:tc>
                  <a:txBody>
                    <a:bodyPr/>
                    <a:lstStyle/>
                    <a:p>
                      <a:r>
                        <a:rPr lang="en-US" sz="1800" b="0" i="0" u="none" strike="noStrike" kern="1200" baseline="0" dirty="0">
                          <a:solidFill>
                            <a:schemeClr val="dk1"/>
                          </a:solidFill>
                          <a:latin typeface="+mn-lt"/>
                          <a:ea typeface="+mn-ea"/>
                          <a:cs typeface="+mn-cs"/>
                        </a:rPr>
                        <a:t>C6H5CH3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a:t>
                      </a:r>
                    </a:p>
                  </a:txBody>
                  <a:tcPr/>
                </a:tc>
                <a:extLst>
                  <a:ext uri="{0D108BD9-81ED-4DB2-BD59-A6C34878D82A}">
                    <a16:rowId xmlns:a16="http://schemas.microsoft.com/office/drawing/2014/main" val="4101986828"/>
                  </a:ext>
                </a:extLst>
              </a:tr>
              <a:tr h="370840">
                <a:tc>
                  <a:txBody>
                    <a:bodyPr/>
                    <a:lstStyle/>
                    <a:p>
                      <a:r>
                        <a:rPr lang="en-US" sz="1800" b="0" i="0" u="none" strike="noStrike" kern="1200" baseline="0" dirty="0">
                          <a:solidFill>
                            <a:schemeClr val="dk1"/>
                          </a:solidFill>
                          <a:latin typeface="+mn-lt"/>
                          <a:ea typeface="+mn-ea"/>
                          <a:cs typeface="+mn-cs"/>
                        </a:rPr>
                        <a:t>Trichloroethylene</a:t>
                      </a:r>
                      <a:endParaRPr lang="en-US" dirty="0"/>
                    </a:p>
                  </a:txBody>
                  <a:tcPr/>
                </a:tc>
                <a:tc>
                  <a:txBody>
                    <a:bodyPr/>
                    <a:lstStyle/>
                    <a:p>
                      <a:r>
                        <a:rPr lang="en-US" sz="1800" b="0" i="0" u="none" strike="noStrike" kern="1200" baseline="0" dirty="0">
                          <a:solidFill>
                            <a:schemeClr val="dk1"/>
                          </a:solidFill>
                          <a:latin typeface="+mn-lt"/>
                          <a:ea typeface="+mn-ea"/>
                          <a:cs typeface="+mn-cs"/>
                        </a:rPr>
                        <a:t>C2HCl3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a:t>
                      </a:r>
                    </a:p>
                  </a:txBody>
                  <a:tcPr/>
                </a:tc>
                <a:extLst>
                  <a:ext uri="{0D108BD9-81ED-4DB2-BD59-A6C34878D82A}">
                    <a16:rowId xmlns:a16="http://schemas.microsoft.com/office/drawing/2014/main" val="4037640810"/>
                  </a:ext>
                </a:extLst>
              </a:tr>
              <a:tr h="370840">
                <a:tc>
                  <a:txBody>
                    <a:bodyPr/>
                    <a:lstStyle/>
                    <a:p>
                      <a:r>
                        <a:rPr lang="en-US" sz="1800" b="0" i="0" u="none" strike="noStrike" kern="1200" baseline="0" dirty="0">
                          <a:solidFill>
                            <a:schemeClr val="dk1"/>
                          </a:solidFill>
                          <a:latin typeface="+mn-lt"/>
                          <a:ea typeface="+mn-ea"/>
                          <a:cs typeface="+mn-cs"/>
                        </a:rPr>
                        <a:t>Xylene</a:t>
                      </a:r>
                      <a:endParaRPr lang="en-US" dirty="0"/>
                    </a:p>
                  </a:txBody>
                  <a:tcPr/>
                </a:tc>
                <a:tc>
                  <a:txBody>
                    <a:bodyPr/>
                    <a:lstStyle/>
                    <a:p>
                      <a:r>
                        <a:rPr lang="en-US" sz="1800" b="0" i="0" u="none" strike="noStrike" kern="1200" baseline="0" dirty="0">
                          <a:solidFill>
                            <a:schemeClr val="dk1"/>
                          </a:solidFill>
                          <a:latin typeface="+mn-lt"/>
                          <a:ea typeface="+mn-ea"/>
                          <a:cs typeface="+mn-cs"/>
                        </a:rPr>
                        <a:t>C6H4(CH3)2</a:t>
                      </a:r>
                      <a:endParaRPr lang="en-US" dirty="0"/>
                    </a:p>
                  </a:txBody>
                  <a:tcPr/>
                </a:tc>
                <a:tc>
                  <a:txBody>
                    <a:bodyPr/>
                    <a:lstStyle/>
                    <a:p>
                      <a:r>
                        <a:rPr lang="en-US" dirty="0"/>
                        <a:t>90%</a:t>
                      </a:r>
                    </a:p>
                  </a:txBody>
                  <a:tcPr/>
                </a:tc>
                <a:extLst>
                  <a:ext uri="{0D108BD9-81ED-4DB2-BD59-A6C34878D82A}">
                    <a16:rowId xmlns:a16="http://schemas.microsoft.com/office/drawing/2014/main" val="1612946208"/>
                  </a:ext>
                </a:extLst>
              </a:tr>
            </a:tbl>
          </a:graphicData>
        </a:graphic>
      </p:graphicFrame>
    </p:spTree>
    <p:extLst>
      <p:ext uri="{BB962C8B-B14F-4D97-AF65-F5344CB8AC3E}">
        <p14:creationId xmlns:p14="http://schemas.microsoft.com/office/powerpoint/2010/main" val="1428363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4822"/>
            <a:ext cx="6781800" cy="1600200"/>
          </a:xfrm>
        </p:spPr>
        <p:txBody>
          <a:bodyPr>
            <a:normAutofit fontScale="90000"/>
          </a:bodyPr>
          <a:lstStyle/>
          <a:p>
            <a:r>
              <a:rPr lang="en-US" dirty="0"/>
              <a:t>Appendix VI – Common Corrosives</a:t>
            </a:r>
          </a:p>
        </p:txBody>
      </p:sp>
      <p:sp>
        <p:nvSpPr>
          <p:cNvPr id="3" name="Content Placeholder 2"/>
          <p:cNvSpPr>
            <a:spLocks noGrp="1"/>
          </p:cNvSpPr>
          <p:nvPr>
            <p:ph idx="1"/>
          </p:nvPr>
        </p:nvSpPr>
        <p:spPr>
          <a:xfrm>
            <a:off x="762000" y="2129334"/>
            <a:ext cx="7543800" cy="3886200"/>
          </a:xfrm>
        </p:spPr>
        <p:txBody>
          <a:bodyPr>
            <a:normAutofit fontScale="92500" lnSpcReduction="20000"/>
          </a:bodyPr>
          <a:lstStyle/>
          <a:p>
            <a:r>
              <a:rPr lang="en-US" dirty="0"/>
              <a:t>Ammonium Fluoride</a:t>
            </a:r>
          </a:p>
          <a:p>
            <a:r>
              <a:rPr lang="en-US" dirty="0"/>
              <a:t>Ammonium Hydroxide</a:t>
            </a:r>
          </a:p>
          <a:p>
            <a:r>
              <a:rPr lang="en-US" dirty="0"/>
              <a:t>Ammonium Hydroxide</a:t>
            </a:r>
          </a:p>
          <a:p>
            <a:r>
              <a:rPr lang="en-US" dirty="0"/>
              <a:t>Buffered Oxide Etch (BOE)</a:t>
            </a:r>
          </a:p>
          <a:p>
            <a:r>
              <a:rPr lang="en-US" dirty="0"/>
              <a:t>Hydrochloric Acid</a:t>
            </a:r>
          </a:p>
          <a:p>
            <a:r>
              <a:rPr lang="en-US" dirty="0"/>
              <a:t>Aluminum Etch 80-15-3-2</a:t>
            </a:r>
          </a:p>
          <a:p>
            <a:r>
              <a:rPr lang="en-US" dirty="0"/>
              <a:t>Hydrofluoric Acid</a:t>
            </a:r>
          </a:p>
          <a:p>
            <a:r>
              <a:rPr lang="en-US" dirty="0"/>
              <a:t>Phosphoric Acid</a:t>
            </a:r>
          </a:p>
          <a:p>
            <a:r>
              <a:rPr lang="en-US" dirty="0"/>
              <a:t>Potassium Hydroxide</a:t>
            </a:r>
          </a:p>
          <a:p>
            <a:r>
              <a:rPr lang="en-US" dirty="0"/>
              <a:t>Resist Developer</a:t>
            </a:r>
          </a:p>
          <a:p>
            <a:r>
              <a:rPr lang="en-US" dirty="0"/>
              <a:t>Sulfuric Acid</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35855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4822"/>
            <a:ext cx="6781800" cy="1600200"/>
          </a:xfrm>
        </p:spPr>
        <p:txBody>
          <a:bodyPr>
            <a:normAutofit fontScale="90000"/>
          </a:bodyPr>
          <a:lstStyle/>
          <a:p>
            <a:r>
              <a:rPr lang="en-US" dirty="0"/>
              <a:t>Appendix VII – Incompatible Chemicals</a:t>
            </a:r>
          </a:p>
        </p:txBody>
      </p:sp>
      <p:sp>
        <p:nvSpPr>
          <p:cNvPr id="3" name="Content Placeholder 2"/>
          <p:cNvSpPr>
            <a:spLocks noGrp="1"/>
          </p:cNvSpPr>
          <p:nvPr>
            <p:ph idx="1"/>
          </p:nvPr>
        </p:nvSpPr>
        <p:spPr>
          <a:xfrm>
            <a:off x="607256" y="2074311"/>
            <a:ext cx="3810000" cy="3886200"/>
          </a:xfrm>
        </p:spPr>
        <p:txBody>
          <a:bodyPr>
            <a:normAutofit fontScale="70000" lnSpcReduction="20000"/>
          </a:bodyPr>
          <a:lstStyle/>
          <a:p>
            <a:pPr>
              <a:lnSpc>
                <a:spcPct val="120000"/>
              </a:lnSpc>
              <a:spcBef>
                <a:spcPts val="0"/>
              </a:spcBef>
            </a:pPr>
            <a:r>
              <a:rPr lang="en-US" dirty="0"/>
              <a:t>Acetic Acid</a:t>
            </a:r>
          </a:p>
          <a:p>
            <a:r>
              <a:rPr lang="en-US" dirty="0"/>
              <a:t>Ferric Chloride</a:t>
            </a:r>
          </a:p>
          <a:p>
            <a:r>
              <a:rPr lang="en-US" dirty="0"/>
              <a:t>Hydrogen Peroxide</a:t>
            </a:r>
          </a:p>
          <a:p>
            <a:r>
              <a:rPr lang="en-US" dirty="0"/>
              <a:t>Mercury</a:t>
            </a:r>
          </a:p>
          <a:p>
            <a:r>
              <a:rPr lang="en-US" dirty="0"/>
              <a:t>Nitric Acid</a:t>
            </a:r>
          </a:p>
          <a:p>
            <a:r>
              <a:rPr lang="en-US" dirty="0"/>
              <a:t>All Acids (ex. Hydrochloric, hydrofluoric)</a:t>
            </a:r>
          </a:p>
          <a:p>
            <a:r>
              <a:rPr lang="en-US" dirty="0"/>
              <a:t>Oxidizers (ex. Permanganates, inorganic peroxides, persulfates, perchlorates)</a:t>
            </a:r>
          </a:p>
          <a:p>
            <a:r>
              <a:rPr lang="en-US" dirty="0"/>
              <a:t>Water </a:t>
            </a:r>
            <a:r>
              <a:rPr lang="en-US" dirty="0" err="1"/>
              <a:t>Reactives</a:t>
            </a:r>
            <a:r>
              <a:rPr lang="en-US" dirty="0"/>
              <a:t> (sodium, potassium, metal hydrides, hydrolysable halides)</a:t>
            </a:r>
          </a:p>
          <a:p>
            <a:r>
              <a:rPr lang="en-US" dirty="0"/>
              <a:t>NANO-STRIP</a:t>
            </a:r>
          </a:p>
          <a:p>
            <a:r>
              <a:rPr lang="en-US" dirty="0"/>
              <a:t>Sulfuric Acid</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4" name="Content Placeholder 2"/>
          <p:cNvSpPr txBox="1">
            <a:spLocks/>
          </p:cNvSpPr>
          <p:nvPr/>
        </p:nvSpPr>
        <p:spPr>
          <a:xfrm>
            <a:off x="4262510" y="2074311"/>
            <a:ext cx="4529797" cy="3886200"/>
          </a:xfrm>
          <a:prstGeom prst="rect">
            <a:avLst/>
          </a:prstGeom>
        </p:spPr>
        <p:txBody>
          <a:bodyPr vert="horz" lIns="91440" tIns="45720" rIns="91440" bIns="45720" rtlCol="0" anchor="ctr" anchorCtr="0">
            <a:normAutofit fontScale="70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dirty="0"/>
              <a:t>Nitric Acid, Ethylene Glycol, Peroxides, Permanganates</a:t>
            </a:r>
          </a:p>
          <a:p>
            <a:r>
              <a:rPr lang="en-US" dirty="0"/>
              <a:t>Aluminum</a:t>
            </a:r>
          </a:p>
          <a:p>
            <a:r>
              <a:rPr lang="en-US" dirty="0"/>
              <a:t>Copper, Chromium, Iron, Alcohols, Acetone, Organics</a:t>
            </a:r>
          </a:p>
          <a:p>
            <a:r>
              <a:rPr lang="en-US" dirty="0"/>
              <a:t>Ammonia</a:t>
            </a:r>
          </a:p>
          <a:p>
            <a:r>
              <a:rPr lang="en-US" dirty="0"/>
              <a:t>Photoresist Developer, Acetic Acid, Flammable </a:t>
            </a:r>
            <a:r>
              <a:rPr lang="en-US" dirty="0" err="1"/>
              <a:t>Liguids</a:t>
            </a:r>
            <a:r>
              <a:rPr lang="en-US" dirty="0"/>
              <a:t>, Flammable Gases</a:t>
            </a:r>
          </a:p>
          <a:p>
            <a:r>
              <a:rPr lang="en-US" dirty="0"/>
              <a:t>All Bases (ex. Sodium cyanide, potassium hydroxide, sodium hydroxide)</a:t>
            </a:r>
          </a:p>
          <a:p>
            <a:r>
              <a:rPr lang="en-US" dirty="0"/>
              <a:t>Flammables, organic materials, reducing agents (ex. Zinc, alkaline metals, formic acid)</a:t>
            </a:r>
          </a:p>
          <a:p>
            <a:r>
              <a:rPr lang="en-US" dirty="0"/>
              <a:t>Water</a:t>
            </a:r>
          </a:p>
          <a:p>
            <a:r>
              <a:rPr lang="en-US" dirty="0"/>
              <a:t>Solvents</a:t>
            </a:r>
          </a:p>
          <a:p>
            <a:r>
              <a:rPr lang="en-US" dirty="0"/>
              <a:t>Solvents</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929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4822"/>
            <a:ext cx="6781800" cy="1600200"/>
          </a:xfrm>
        </p:spPr>
        <p:txBody>
          <a:bodyPr>
            <a:normAutofit fontScale="90000"/>
          </a:bodyPr>
          <a:lstStyle/>
          <a:p>
            <a:r>
              <a:rPr lang="en-US" dirty="0"/>
              <a:t>Appendix VII – Incompatible Chemicals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1997630"/>
              </p:ext>
            </p:extLst>
          </p:nvPr>
        </p:nvGraphicFramePr>
        <p:xfrm>
          <a:off x="732692" y="2039367"/>
          <a:ext cx="7678615" cy="4663440"/>
        </p:xfrm>
        <a:graphic>
          <a:graphicData uri="http://schemas.openxmlformats.org/drawingml/2006/table">
            <a:tbl>
              <a:tblPr firstRow="1" bandRow="1">
                <a:tableStyleId>{5C22544A-7EE6-4342-B048-85BDC9FD1C3A}</a:tableStyleId>
              </a:tblPr>
              <a:tblGrid>
                <a:gridCol w="3331698">
                  <a:extLst>
                    <a:ext uri="{9D8B030D-6E8A-4147-A177-3AD203B41FA5}">
                      <a16:colId xmlns:a16="http://schemas.microsoft.com/office/drawing/2014/main" val="1763667260"/>
                    </a:ext>
                  </a:extLst>
                </a:gridCol>
                <a:gridCol w="4346917">
                  <a:extLst>
                    <a:ext uri="{9D8B030D-6E8A-4147-A177-3AD203B41FA5}">
                      <a16:colId xmlns:a16="http://schemas.microsoft.com/office/drawing/2014/main" val="2113718443"/>
                    </a:ext>
                  </a:extLst>
                </a:gridCol>
              </a:tblGrid>
              <a:tr h="370840">
                <a:tc>
                  <a:txBody>
                    <a:bodyPr/>
                    <a:lstStyle/>
                    <a:p>
                      <a:r>
                        <a:rPr lang="en-US" sz="1300" dirty="0"/>
                        <a:t>Chemical</a:t>
                      </a:r>
                    </a:p>
                  </a:txBody>
                  <a:tcPr/>
                </a:tc>
                <a:tc>
                  <a:txBody>
                    <a:bodyPr/>
                    <a:lstStyle/>
                    <a:p>
                      <a:r>
                        <a:rPr lang="en-US" sz="1300" dirty="0"/>
                        <a:t>Chemical</a:t>
                      </a:r>
                    </a:p>
                  </a:txBody>
                  <a:tcPr/>
                </a:tc>
                <a:extLst>
                  <a:ext uri="{0D108BD9-81ED-4DB2-BD59-A6C34878D82A}">
                    <a16:rowId xmlns:a16="http://schemas.microsoft.com/office/drawing/2014/main" val="2731430680"/>
                  </a:ext>
                </a:extLst>
              </a:tr>
              <a:tr h="370840">
                <a:tc>
                  <a:txBody>
                    <a:bodyPr/>
                    <a:lstStyle/>
                    <a:p>
                      <a:r>
                        <a:rPr lang="en-US" sz="1300" dirty="0"/>
                        <a:t>Acetic Acid</a:t>
                      </a:r>
                    </a:p>
                  </a:txBody>
                  <a:tcPr/>
                </a:tc>
                <a:tc>
                  <a:txBody>
                    <a:bodyPr/>
                    <a:lstStyle/>
                    <a:p>
                      <a:r>
                        <a:rPr lang="en-US" sz="1300" dirty="0"/>
                        <a:t>Nitric Acid, Ethylene Glycol, </a:t>
                      </a:r>
                    </a:p>
                  </a:txBody>
                  <a:tcPr/>
                </a:tc>
                <a:extLst>
                  <a:ext uri="{0D108BD9-81ED-4DB2-BD59-A6C34878D82A}">
                    <a16:rowId xmlns:a16="http://schemas.microsoft.com/office/drawing/2014/main" val="15830217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Ferric Chloride</a:t>
                      </a:r>
                    </a:p>
                  </a:txBody>
                  <a:tcPr/>
                </a:tc>
                <a:tc>
                  <a:txBody>
                    <a:bodyPr/>
                    <a:lstStyle/>
                    <a:p>
                      <a:r>
                        <a:rPr lang="en-US" sz="1300" dirty="0"/>
                        <a:t>Peroxides, Permanganates</a:t>
                      </a:r>
                    </a:p>
                    <a:p>
                      <a:r>
                        <a:rPr lang="en-US" sz="1300" dirty="0"/>
                        <a:t>Aluminum</a:t>
                      </a:r>
                    </a:p>
                  </a:txBody>
                  <a:tcPr/>
                </a:tc>
                <a:extLst>
                  <a:ext uri="{0D108BD9-81ED-4DB2-BD59-A6C34878D82A}">
                    <a16:rowId xmlns:a16="http://schemas.microsoft.com/office/drawing/2014/main" val="15336693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Hydrogen Peroxide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Copper, Chromium, Iron, Alcohols, Acetone, Organics</a:t>
                      </a:r>
                    </a:p>
                  </a:txBody>
                  <a:tcPr/>
                </a:tc>
                <a:extLst>
                  <a:ext uri="{0D108BD9-81ED-4DB2-BD59-A6C34878D82A}">
                    <a16:rowId xmlns:a16="http://schemas.microsoft.com/office/drawing/2014/main" val="3952155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Mercury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Ammonia</a:t>
                      </a:r>
                    </a:p>
                  </a:txBody>
                  <a:tcPr/>
                </a:tc>
                <a:extLst>
                  <a:ext uri="{0D108BD9-81ED-4DB2-BD59-A6C34878D82A}">
                    <a16:rowId xmlns:a16="http://schemas.microsoft.com/office/drawing/2014/main" val="3917282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Nitric Acid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Photoresist Developer, Acetic Acid, Flammable Liquids, Flammable Gases</a:t>
                      </a:r>
                    </a:p>
                  </a:txBody>
                  <a:tcPr/>
                </a:tc>
                <a:extLst>
                  <a:ext uri="{0D108BD9-81ED-4DB2-BD59-A6C34878D82A}">
                    <a16:rowId xmlns:a16="http://schemas.microsoft.com/office/drawing/2014/main" val="42497246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All Acids (ex. Hydrochloric, hydrofluoric)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All Bases (ex. Sodium cyanide, potassium hydroxide, sodium hydroxide)</a:t>
                      </a:r>
                    </a:p>
                  </a:txBody>
                  <a:tcPr/>
                </a:tc>
                <a:extLst>
                  <a:ext uri="{0D108BD9-81ED-4DB2-BD59-A6C34878D82A}">
                    <a16:rowId xmlns:a16="http://schemas.microsoft.com/office/drawing/2014/main" val="559942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Oxidizers (ex. Permanganates, inorganic peroxides, persulfates, perchlorates)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Flammables, organic materials, reducing agents (ex. Zinc, alkaline metals, formic acid)</a:t>
                      </a:r>
                    </a:p>
                  </a:txBody>
                  <a:tcPr/>
                </a:tc>
                <a:extLst>
                  <a:ext uri="{0D108BD9-81ED-4DB2-BD59-A6C34878D82A}">
                    <a16:rowId xmlns:a16="http://schemas.microsoft.com/office/drawing/2014/main" val="2621438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Water </a:t>
                      </a:r>
                      <a:r>
                        <a:rPr lang="en-US" sz="1300" dirty="0" err="1"/>
                        <a:t>Reactives</a:t>
                      </a:r>
                      <a:r>
                        <a:rPr lang="en-US" sz="1300" dirty="0"/>
                        <a:t> (sodium, potassium, metal hydrides, hydrolysable halides)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Water</a:t>
                      </a:r>
                    </a:p>
                  </a:txBody>
                  <a:tcPr/>
                </a:tc>
                <a:extLst>
                  <a:ext uri="{0D108BD9-81ED-4DB2-BD59-A6C34878D82A}">
                    <a16:rowId xmlns:a16="http://schemas.microsoft.com/office/drawing/2014/main" val="1811221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NANO-STRIP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Solvents</a:t>
                      </a:r>
                    </a:p>
                  </a:txBody>
                  <a:tcPr/>
                </a:tc>
                <a:extLst>
                  <a:ext uri="{0D108BD9-81ED-4DB2-BD59-A6C34878D82A}">
                    <a16:rowId xmlns:a16="http://schemas.microsoft.com/office/drawing/2014/main" val="32712642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Sulfuric Acid</a:t>
                      </a:r>
                      <a:endParaRPr lang="en-US" sz="1300" dirty="0">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Solvents</a:t>
                      </a:r>
                      <a:endParaRPr lang="en-US" sz="1300" dirty="0">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20709223"/>
                  </a:ext>
                </a:extLst>
              </a:tr>
            </a:tbl>
          </a:graphicData>
        </a:graphic>
      </p:graphicFrame>
    </p:spTree>
    <p:extLst>
      <p:ext uri="{BB962C8B-B14F-4D97-AF65-F5344CB8AC3E}">
        <p14:creationId xmlns:p14="http://schemas.microsoft.com/office/powerpoint/2010/main" val="18778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5795"/>
            <a:ext cx="6781800" cy="1600200"/>
          </a:xfrm>
        </p:spPr>
        <p:txBody>
          <a:bodyPr>
            <a:normAutofit fontScale="90000"/>
          </a:bodyPr>
          <a:lstStyle/>
          <a:p>
            <a:r>
              <a:rPr lang="en-US" dirty="0"/>
              <a:t>MNTC Cleanroom Safety</a:t>
            </a:r>
          </a:p>
        </p:txBody>
      </p:sp>
      <p:sp>
        <p:nvSpPr>
          <p:cNvPr id="3" name="Content Placeholder 2"/>
          <p:cNvSpPr>
            <a:spLocks noGrp="1"/>
          </p:cNvSpPr>
          <p:nvPr>
            <p:ph idx="1"/>
          </p:nvPr>
        </p:nvSpPr>
        <p:spPr>
          <a:xfrm>
            <a:off x="762000" y="2041526"/>
            <a:ext cx="7543800" cy="3886200"/>
          </a:xfrm>
        </p:spPr>
        <p:txBody>
          <a:bodyPr>
            <a:normAutofit fontScale="92500" lnSpcReduction="10000"/>
          </a:bodyPr>
          <a:lstStyle/>
          <a:p>
            <a:pPr marL="420624" indent="-384048" fontAlgn="auto">
              <a:spcAft>
                <a:spcPts val="0"/>
              </a:spcAft>
              <a:buFont typeface="Wingdings 2"/>
              <a:buChar char=""/>
              <a:defRPr/>
            </a:pPr>
            <a:r>
              <a:rPr lang="en-US" dirty="0"/>
              <a:t>Only trained individuals may enter the cleanroom.</a:t>
            </a:r>
          </a:p>
          <a:p>
            <a:pPr marL="420624" indent="-384048" fontAlgn="auto">
              <a:spcAft>
                <a:spcPts val="0"/>
              </a:spcAft>
              <a:buFont typeface="Wingdings 2"/>
              <a:buChar char=""/>
              <a:defRPr/>
            </a:pPr>
            <a:r>
              <a:rPr lang="en-US" dirty="0"/>
              <a:t>All equipment usage must be logged both digitally and in logbooks where applicable.</a:t>
            </a:r>
          </a:p>
          <a:p>
            <a:pPr marL="420624" indent="-384048" fontAlgn="auto">
              <a:spcAft>
                <a:spcPts val="0"/>
              </a:spcAft>
              <a:buFont typeface="Wingdings 2"/>
              <a:buChar char=""/>
              <a:defRPr/>
            </a:pPr>
            <a:r>
              <a:rPr lang="en-US" dirty="0"/>
              <a:t>In order to use equipment you must be a certified user through FOM.</a:t>
            </a:r>
          </a:p>
          <a:p>
            <a:pPr marL="420624" indent="-384048" fontAlgn="auto">
              <a:spcAft>
                <a:spcPts val="0"/>
              </a:spcAft>
              <a:buFont typeface="Wingdings 2"/>
              <a:buChar char=""/>
              <a:defRPr/>
            </a:pPr>
            <a:r>
              <a:rPr lang="en-US" dirty="0"/>
              <a:t>Review Safety Data Sheets (SDS) for any chemicals you may use.</a:t>
            </a:r>
          </a:p>
          <a:p>
            <a:pPr marL="420624" indent="-384048" fontAlgn="auto">
              <a:spcAft>
                <a:spcPts val="0"/>
              </a:spcAft>
              <a:buFont typeface="Wingdings 2"/>
              <a:buChar char=""/>
              <a:defRPr/>
            </a:pPr>
            <a:r>
              <a:rPr lang="en-US" dirty="0"/>
              <a:t>Check any item used (especially gowns and PPE) for contamination before use.</a:t>
            </a:r>
          </a:p>
          <a:p>
            <a:pPr marL="420624" indent="-384048" fontAlgn="auto">
              <a:spcAft>
                <a:spcPts val="0"/>
              </a:spcAft>
              <a:buFont typeface="Wingdings 2"/>
              <a:buChar char=""/>
              <a:defRPr/>
            </a:pPr>
            <a:r>
              <a:rPr lang="en-US" dirty="0"/>
              <a:t>Do not bring non-essential items into the cleanroom.</a:t>
            </a:r>
          </a:p>
          <a:p>
            <a:pPr marL="420624" indent="-384048" fontAlgn="auto">
              <a:spcAft>
                <a:spcPts val="0"/>
              </a:spcAft>
              <a:buFont typeface="Wingdings 2"/>
              <a:buChar char=""/>
              <a:defRPr/>
            </a:pPr>
            <a:r>
              <a:rPr lang="en-US" dirty="0"/>
              <a:t>NEVER, EVER WORK ALONE!</a:t>
            </a:r>
          </a:p>
        </p:txBody>
      </p:sp>
    </p:spTree>
    <p:extLst>
      <p:ext uri="{BB962C8B-B14F-4D97-AF65-F5344CB8AC3E}">
        <p14:creationId xmlns:p14="http://schemas.microsoft.com/office/powerpoint/2010/main" val="198737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0500"/>
            <a:ext cx="6781800" cy="1600200"/>
          </a:xfrm>
        </p:spPr>
        <p:txBody>
          <a:bodyPr/>
          <a:lstStyle/>
          <a:p>
            <a:r>
              <a:rPr lang="en-US" dirty="0"/>
              <a:t>Cleanroom Integrity</a:t>
            </a:r>
          </a:p>
        </p:txBody>
      </p:sp>
      <p:sp>
        <p:nvSpPr>
          <p:cNvPr id="3" name="Content Placeholder 2"/>
          <p:cNvSpPr>
            <a:spLocks noGrp="1"/>
          </p:cNvSpPr>
          <p:nvPr>
            <p:ph idx="1"/>
          </p:nvPr>
        </p:nvSpPr>
        <p:spPr>
          <a:xfrm>
            <a:off x="762000" y="2077850"/>
            <a:ext cx="7543800" cy="3886200"/>
          </a:xfrm>
        </p:spPr>
        <p:txBody>
          <a:bodyPr/>
          <a:lstStyle/>
          <a:p>
            <a:pPr marL="420624" indent="-384048" fontAlgn="auto">
              <a:spcAft>
                <a:spcPts val="0"/>
              </a:spcAft>
              <a:buFont typeface="Wingdings 2"/>
              <a:buChar char=""/>
              <a:defRPr/>
            </a:pPr>
            <a:r>
              <a:rPr lang="en-US" dirty="0"/>
              <a:t>No food, drinks, smoking, chewing gum or pencils.</a:t>
            </a:r>
          </a:p>
          <a:p>
            <a:pPr marL="420624" indent="-384048" fontAlgn="auto">
              <a:spcAft>
                <a:spcPts val="0"/>
              </a:spcAft>
              <a:buFont typeface="Wingdings 2"/>
              <a:buChar char=""/>
              <a:defRPr/>
            </a:pPr>
            <a:r>
              <a:rPr lang="en-US" dirty="0"/>
              <a:t>Only necessary items are allowed in the cleanroom (such as laptops, notebooks, pens, and samples)</a:t>
            </a:r>
          </a:p>
          <a:p>
            <a:pPr marL="420624" indent="-384048" fontAlgn="auto">
              <a:spcAft>
                <a:spcPts val="0"/>
              </a:spcAft>
              <a:buFont typeface="Wingdings 2"/>
              <a:buChar char=""/>
              <a:defRPr/>
            </a:pPr>
            <a:r>
              <a:rPr lang="en-US" b="1" dirty="0"/>
              <a:t>Leave it cleaner than you found it!</a:t>
            </a:r>
            <a:endParaRPr lang="en-US" dirty="0"/>
          </a:p>
        </p:txBody>
      </p:sp>
    </p:spTree>
    <p:extLst>
      <p:ext uri="{BB962C8B-B14F-4D97-AF65-F5344CB8AC3E}">
        <p14:creationId xmlns:p14="http://schemas.microsoft.com/office/powerpoint/2010/main" val="221058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61"/>
            <a:ext cx="6781800" cy="1600200"/>
          </a:xfrm>
        </p:spPr>
        <p:txBody>
          <a:bodyPr/>
          <a:lstStyle/>
          <a:p>
            <a:r>
              <a:rPr lang="en-US" dirty="0"/>
              <a:t>Appropriate Attire</a:t>
            </a:r>
          </a:p>
        </p:txBody>
      </p:sp>
      <p:sp>
        <p:nvSpPr>
          <p:cNvPr id="3" name="Content Placeholder 2"/>
          <p:cNvSpPr>
            <a:spLocks noGrp="1"/>
          </p:cNvSpPr>
          <p:nvPr>
            <p:ph idx="1"/>
          </p:nvPr>
        </p:nvSpPr>
        <p:spPr>
          <a:xfrm>
            <a:off x="762000" y="2087861"/>
            <a:ext cx="7543800" cy="3886200"/>
          </a:xfrm>
        </p:spPr>
        <p:txBody>
          <a:bodyPr/>
          <a:lstStyle/>
          <a:p>
            <a:pPr marL="36576" indent="0" fontAlgn="auto">
              <a:spcAft>
                <a:spcPts val="0"/>
              </a:spcAft>
              <a:buNone/>
              <a:defRPr/>
            </a:pPr>
            <a:endParaRPr lang="en-US" dirty="0"/>
          </a:p>
          <a:p>
            <a:pPr marL="420624" indent="-384048" fontAlgn="auto">
              <a:spcAft>
                <a:spcPts val="0"/>
              </a:spcAft>
              <a:buFont typeface="Wingdings 2"/>
              <a:buChar char=""/>
              <a:defRPr/>
            </a:pPr>
            <a:r>
              <a:rPr lang="en-US" dirty="0"/>
              <a:t>Contacts can be a safety concern.</a:t>
            </a:r>
          </a:p>
          <a:p>
            <a:pPr marL="420624" indent="-384048" fontAlgn="auto">
              <a:spcAft>
                <a:spcPts val="0"/>
              </a:spcAft>
              <a:buFont typeface="Wingdings 2"/>
              <a:buChar char=""/>
              <a:defRPr/>
            </a:pPr>
            <a:r>
              <a:rPr lang="en-US" dirty="0"/>
              <a:t>Full length pants must be worn at all times.</a:t>
            </a:r>
          </a:p>
          <a:p>
            <a:pPr marL="420624" indent="-384048" fontAlgn="auto">
              <a:spcAft>
                <a:spcPts val="0"/>
              </a:spcAft>
              <a:buFont typeface="Wingdings 2"/>
              <a:buChar char=""/>
              <a:defRPr/>
            </a:pPr>
            <a:r>
              <a:rPr lang="en-US" dirty="0"/>
              <a:t>Only closed-toed shoes are allowed. No heels, sandals or flip flops allowed.</a:t>
            </a:r>
          </a:p>
          <a:p>
            <a:pPr marL="420624" indent="-384048" fontAlgn="auto">
              <a:spcAft>
                <a:spcPts val="0"/>
              </a:spcAft>
              <a:buFont typeface="Wingdings 2"/>
              <a:buChar char=""/>
              <a:defRPr/>
            </a:pPr>
            <a:r>
              <a:rPr lang="en-US" dirty="0"/>
              <a:t>Bunny suit, head garment, safety glasses, boots, mustache/beard nets and nitrile gloves </a:t>
            </a:r>
            <a:r>
              <a:rPr lang="en-US" b="1" u="sng" dirty="0"/>
              <a:t>must</a:t>
            </a:r>
            <a:r>
              <a:rPr lang="en-US" dirty="0"/>
              <a:t> be worn at all times inside the cleanroom.</a:t>
            </a:r>
          </a:p>
        </p:txBody>
      </p:sp>
    </p:spTree>
    <p:extLst>
      <p:ext uri="{BB962C8B-B14F-4D97-AF65-F5344CB8AC3E}">
        <p14:creationId xmlns:p14="http://schemas.microsoft.com/office/powerpoint/2010/main" val="77812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1983"/>
            <a:ext cx="6781800" cy="1600200"/>
          </a:xfrm>
        </p:spPr>
        <p:txBody>
          <a:bodyPr/>
          <a:lstStyle/>
          <a:p>
            <a:r>
              <a:rPr lang="en-US" dirty="0"/>
              <a:t>Hours of Operation</a:t>
            </a:r>
          </a:p>
        </p:txBody>
      </p:sp>
      <p:sp>
        <p:nvSpPr>
          <p:cNvPr id="3" name="Content Placeholder 2"/>
          <p:cNvSpPr>
            <a:spLocks noGrp="1"/>
          </p:cNvSpPr>
          <p:nvPr>
            <p:ph idx="1"/>
          </p:nvPr>
        </p:nvSpPr>
        <p:spPr>
          <a:xfrm>
            <a:off x="762000" y="2333264"/>
            <a:ext cx="7543800" cy="3886200"/>
          </a:xfrm>
        </p:spPr>
        <p:txBody>
          <a:bodyPr/>
          <a:lstStyle/>
          <a:p>
            <a:r>
              <a:rPr lang="en-US" dirty="0"/>
              <a:t>Open 24/7 during the week and upon request during weekends.</a:t>
            </a:r>
          </a:p>
          <a:p>
            <a:r>
              <a:rPr lang="en-US" dirty="0"/>
              <a:t>Staff hours are 9AM-5PM, Monday through Friday (with the exception of U of L holidays).</a:t>
            </a:r>
          </a:p>
          <a:p>
            <a:r>
              <a:rPr lang="en-US" dirty="0"/>
              <a:t>Never work alone or without a buddy!!</a:t>
            </a:r>
          </a:p>
        </p:txBody>
      </p:sp>
    </p:spTree>
    <p:extLst>
      <p:ext uri="{BB962C8B-B14F-4D97-AF65-F5344CB8AC3E}">
        <p14:creationId xmlns:p14="http://schemas.microsoft.com/office/powerpoint/2010/main" val="458443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0</TotalTime>
  <Words>3125</Words>
  <Application>Microsoft Office PowerPoint</Application>
  <PresentationFormat>On-screen Show (4:3)</PresentationFormat>
  <Paragraphs>407</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Impact</vt:lpstr>
      <vt:lpstr>Times New Roman</vt:lpstr>
      <vt:lpstr>Wingdings</vt:lpstr>
      <vt:lpstr>Wingdings 2</vt:lpstr>
      <vt:lpstr>NewsPrint</vt:lpstr>
      <vt:lpstr>Micro/Nano Technology Center Orientation and Safety Training</vt:lpstr>
      <vt:lpstr>This Orientation</vt:lpstr>
      <vt:lpstr>Responsibilities</vt:lpstr>
      <vt:lpstr>General Rules</vt:lpstr>
      <vt:lpstr>MNTC Cleanroom Access</vt:lpstr>
      <vt:lpstr>MNTC Cleanroom Safety</vt:lpstr>
      <vt:lpstr>Cleanroom Integrity</vt:lpstr>
      <vt:lpstr>Appropriate Attire</vt:lpstr>
      <vt:lpstr>Hours of Operation</vt:lpstr>
      <vt:lpstr>Laundry</vt:lpstr>
      <vt:lpstr>Micro/NANO technology Center  Safety Training</vt:lpstr>
      <vt:lpstr>Entering the Cleanroom</vt:lpstr>
      <vt:lpstr>Basic Gowning Procedure</vt:lpstr>
      <vt:lpstr>Personal Protective Equipment (PPE)</vt:lpstr>
      <vt:lpstr>How to Wear Personal Protective Equipment</vt:lpstr>
      <vt:lpstr>PowerPoint Presentation</vt:lpstr>
      <vt:lpstr>Safety Data Sheets (SDS) </vt:lpstr>
      <vt:lpstr>Rules for Working with Chemicals</vt:lpstr>
      <vt:lpstr>PowerPoint Presentation</vt:lpstr>
      <vt:lpstr>Rules for Working with Chemicals</vt:lpstr>
      <vt:lpstr>Rules for Working with Chemicals</vt:lpstr>
      <vt:lpstr>Waste</vt:lpstr>
      <vt:lpstr>Responding to Safety Incidents</vt:lpstr>
      <vt:lpstr>Buddy System</vt:lpstr>
      <vt:lpstr>Safety Station = Fire Extinguisher + Safety Shower + Eye Wash Station</vt:lpstr>
      <vt:lpstr>PowerPoint Presentation</vt:lpstr>
      <vt:lpstr>Responding to Emergencies</vt:lpstr>
      <vt:lpstr>Minor Chemical Spill on a Person</vt:lpstr>
      <vt:lpstr>Major Chemical Spill on a Person</vt:lpstr>
      <vt:lpstr>Chemical Splash in the Eyes</vt:lpstr>
      <vt:lpstr>Hydrofluoric Acid (HF)</vt:lpstr>
      <vt:lpstr>Hydrofluoric Acid (HF) in Eyes</vt:lpstr>
      <vt:lpstr>Chemical Spills</vt:lpstr>
      <vt:lpstr>Mercury Spills</vt:lpstr>
      <vt:lpstr>Flammable Solids on Skin</vt:lpstr>
      <vt:lpstr>First Aid for Other (Minor) Incidents</vt:lpstr>
      <vt:lpstr>Equipment Usage</vt:lpstr>
      <vt:lpstr>Facility Online Management (FOM)</vt:lpstr>
      <vt:lpstr>FOM Registration</vt:lpstr>
      <vt:lpstr>FOM Reservations</vt:lpstr>
      <vt:lpstr>More Information</vt:lpstr>
      <vt:lpstr>So… When do I get my access?</vt:lpstr>
      <vt:lpstr>Appendix I – Chemical Classifications</vt:lpstr>
      <vt:lpstr>Appendix I – Chemical Classifications</vt:lpstr>
      <vt:lpstr>Appendix I – Chemical Classifications</vt:lpstr>
      <vt:lpstr>Appendix II – HCS Label</vt:lpstr>
      <vt:lpstr>Appendix II – HCS Label</vt:lpstr>
      <vt:lpstr>Appendix II – HCS Label</vt:lpstr>
      <vt:lpstr>Appendix III – Common Acids in the Cleanroom</vt:lpstr>
      <vt:lpstr>Appendix IV – Common Bases in the Cleanroom</vt:lpstr>
      <vt:lpstr>Appendix V – Common Solvents in Cleanroom</vt:lpstr>
      <vt:lpstr>Appendix VI – Common Corrosives</vt:lpstr>
      <vt:lpstr>Appendix VII – Incompatible Chemicals</vt:lpstr>
      <vt:lpstr>Appendix VII – Incompatible Chemicals</vt:lpstr>
    </vt:vector>
  </TitlesOfParts>
  <Company>University of Louisville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Micro/Nano Technology Center Orientation and Safety Training</dc:title>
  <dc:creator>Caitlin Grothaus</dc:creator>
  <cp:lastModifiedBy>Curt M</cp:lastModifiedBy>
  <cp:revision>111</cp:revision>
  <dcterms:created xsi:type="dcterms:W3CDTF">2012-08-17T19:36:49Z</dcterms:created>
  <dcterms:modified xsi:type="dcterms:W3CDTF">2019-08-26T20:12:26Z</dcterms:modified>
</cp:coreProperties>
</file>