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583693F-E4A3-124D-94B8-B7360E0C8401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7548F6C-7D21-2A49-8F93-DC45A1F95F0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uisville.edu/campushealth/services" TargetMode="External"/><Relationship Id="rId2" Type="http://schemas.openxmlformats.org/officeDocument/2006/relationships/hyperlink" Target="http://louisville.edu/studyabroad/resources/school-of-medic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ppliesoverseas.org/" TargetMode="External"/><Relationship Id="rId4" Type="http://schemas.openxmlformats.org/officeDocument/2006/relationships/hyperlink" Target="http://www.uoflvaccinesandtravel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oflvaccinesandtravel.com" TargetMode="External"/><Relationship Id="rId2" Type="http://schemas.openxmlformats.org/officeDocument/2006/relationships/hyperlink" Target="http://louisville.edu/campushealt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nc.cdc.gov/travel/destinations/lis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tep.state.gov/ste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a Wild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2150848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Louisville Global Health Lecture series</a:t>
            </a:r>
          </a:p>
          <a:p>
            <a:r>
              <a:rPr lang="en-US" dirty="0" smtClean="0"/>
              <a:t>Sarah Couch</a:t>
            </a:r>
            <a:r>
              <a:rPr lang="en-US" smtClean="0"/>
              <a:t>, MS4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“</a:t>
            </a:r>
            <a:r>
              <a:rPr lang="en-US" sz="2400" i="1" dirty="0" smtClean="0"/>
              <a:t>Life’s tough…Wear a helmet”</a:t>
            </a:r>
          </a:p>
        </p:txBody>
      </p:sp>
    </p:spTree>
    <p:extLst>
      <p:ext uri="{BB962C8B-B14F-4D97-AF65-F5344CB8AC3E}">
        <p14:creationId xmlns:p14="http://schemas.microsoft.com/office/powerpoint/2010/main" val="388467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Carry-On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1673"/>
            <a:ext cx="4971287" cy="5368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 Toiletries</a:t>
            </a:r>
          </a:p>
          <a:p>
            <a:r>
              <a:rPr lang="en-US" dirty="0" smtClean="0"/>
              <a:t>1 or 2 empty water bottles – </a:t>
            </a:r>
            <a:r>
              <a:rPr lang="en-US" dirty="0" err="1" smtClean="0"/>
              <a:t>nalgene</a:t>
            </a:r>
            <a:r>
              <a:rPr lang="en-US" dirty="0" smtClean="0"/>
              <a:t>, </a:t>
            </a:r>
            <a:r>
              <a:rPr lang="en-US" dirty="0" err="1" smtClean="0"/>
              <a:t>camelbak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and water purification items</a:t>
            </a:r>
          </a:p>
          <a:p>
            <a:r>
              <a:rPr lang="en-US" dirty="0" smtClean="0"/>
              <a:t>Some snacks</a:t>
            </a:r>
          </a:p>
          <a:p>
            <a:r>
              <a:rPr lang="en-US" dirty="0" smtClean="0"/>
              <a:t>Travel entertainment: light reading or the such</a:t>
            </a:r>
          </a:p>
          <a:p>
            <a:r>
              <a:rPr lang="en-US" dirty="0" smtClean="0"/>
              <a:t>Phones?</a:t>
            </a:r>
          </a:p>
          <a:p>
            <a:pPr lvl="1"/>
            <a:r>
              <a:rPr lang="en-US" dirty="0" smtClean="0"/>
              <a:t>Look into short term international phone plans</a:t>
            </a:r>
          </a:p>
          <a:p>
            <a:pPr lvl="1"/>
            <a:r>
              <a:rPr lang="en-US" dirty="0" smtClean="0"/>
              <a:t>Does yours work internationally? Cost?  Disable by removing SIM card if unsure.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004" y="2099864"/>
            <a:ext cx="2095500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7565" y="1443701"/>
            <a:ext cx="80928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878" y="3928003"/>
            <a:ext cx="2543755" cy="23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“Other” Luggage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418502"/>
          </a:xfrm>
        </p:spPr>
        <p:txBody>
          <a:bodyPr>
            <a:normAutofit/>
          </a:bodyPr>
          <a:lstStyle/>
          <a:p>
            <a:r>
              <a:rPr lang="en-US" dirty="0" smtClean="0"/>
              <a:t>A note on your clothes:</a:t>
            </a:r>
          </a:p>
          <a:p>
            <a:pPr lvl="1"/>
            <a:r>
              <a:rPr lang="en-US" dirty="0" smtClean="0"/>
              <a:t>What is the culture? Head, Shoulders, Knees and Toes</a:t>
            </a:r>
          </a:p>
          <a:p>
            <a:pPr lvl="1"/>
            <a:r>
              <a:rPr lang="en-US" dirty="0" smtClean="0"/>
              <a:t>Will you need a clothes line?—YES.  </a:t>
            </a:r>
          </a:p>
          <a:p>
            <a:r>
              <a:rPr lang="en-US" dirty="0" smtClean="0"/>
              <a:t>Shoes: Toes</a:t>
            </a:r>
          </a:p>
          <a:p>
            <a:r>
              <a:rPr lang="en-US" dirty="0" smtClean="0"/>
              <a:t>Light: you will probably need a personal light</a:t>
            </a:r>
          </a:p>
          <a:p>
            <a:r>
              <a:rPr lang="en-US" dirty="0" smtClean="0"/>
              <a:t>Gifts for your hosts/ new friends</a:t>
            </a:r>
          </a:p>
          <a:p>
            <a:r>
              <a:rPr lang="en-US" dirty="0" smtClean="0"/>
              <a:t>Toiletries: </a:t>
            </a:r>
            <a:r>
              <a:rPr lang="en-US" dirty="0" err="1" smtClean="0"/>
              <a:t>Ziplocks</a:t>
            </a:r>
            <a:r>
              <a:rPr lang="en-US" dirty="0" smtClean="0"/>
              <a:t> are your friend!</a:t>
            </a:r>
          </a:p>
          <a:p>
            <a:r>
              <a:rPr lang="en-US" dirty="0" smtClean="0"/>
              <a:t>Duct tape: it’s just good to have around</a:t>
            </a:r>
          </a:p>
        </p:txBody>
      </p:sp>
    </p:spTree>
    <p:extLst>
      <p:ext uri="{BB962C8B-B14F-4D97-AF65-F5344CB8AC3E}">
        <p14:creationId xmlns:p14="http://schemas.microsoft.com/office/powerpoint/2010/main" val="197725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will you be gone?</a:t>
            </a:r>
          </a:p>
          <a:p>
            <a:r>
              <a:rPr lang="en-US" dirty="0" smtClean="0"/>
              <a:t>Will you need any tampons/pads/Diva cups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r>
              <a:rPr lang="en-US" dirty="0" smtClean="0"/>
              <a:t>Pack it all. Not available at the corner store in many places. </a:t>
            </a:r>
          </a:p>
          <a:p>
            <a:r>
              <a:rPr lang="en-US" dirty="0" smtClean="0"/>
              <a:t>If on a pharmacologic agent..</a:t>
            </a:r>
          </a:p>
          <a:p>
            <a:pPr lvl="1"/>
            <a:r>
              <a:rPr lang="en-US" dirty="0" smtClean="0"/>
              <a:t>Consider skipping placebo week</a:t>
            </a:r>
          </a:p>
          <a:p>
            <a:pPr lvl="1"/>
            <a:r>
              <a:rPr lang="en-US" dirty="0" smtClean="0"/>
              <a:t> Pills, </a:t>
            </a:r>
            <a:r>
              <a:rPr lang="en-US" dirty="0" err="1" smtClean="0"/>
              <a:t>NuvaRing</a:t>
            </a:r>
            <a:r>
              <a:rPr lang="en-US" dirty="0" smtClean="0"/>
              <a:t> or patch</a:t>
            </a:r>
          </a:p>
          <a:p>
            <a:pPr lvl="1"/>
            <a:r>
              <a:rPr lang="en-US" dirty="0" smtClean="0"/>
              <a:t>Contraception medication = Increased risk of DVTs and 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4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Diseases we don’t think about: Rabies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238"/>
            <a:ext cx="3926165" cy="55268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Post Exposure Care</a:t>
            </a:r>
          </a:p>
          <a:p>
            <a:pPr lvl="1"/>
            <a:r>
              <a:rPr lang="en-US" dirty="0" smtClean="0"/>
              <a:t>Wash with soap+ water, then alcohol or iodine</a:t>
            </a:r>
          </a:p>
          <a:p>
            <a:pPr lvl="1"/>
            <a:r>
              <a:rPr lang="en-US" dirty="0" smtClean="0"/>
              <a:t>IF NOT immunized: give immunoglobulin @ bite + immunization (4 doses) + stop </a:t>
            </a:r>
            <a:r>
              <a:rPr lang="en-US" dirty="0" err="1" smtClean="0"/>
              <a:t>chloroquine</a:t>
            </a:r>
            <a:r>
              <a:rPr lang="en-US" dirty="0" smtClean="0"/>
              <a:t> or </a:t>
            </a:r>
            <a:r>
              <a:rPr lang="en-US" dirty="0" err="1" smtClean="0"/>
              <a:t>Mefloquine</a:t>
            </a:r>
            <a:r>
              <a:rPr lang="en-US" dirty="0" smtClean="0"/>
              <a:t> as they can interfere</a:t>
            </a:r>
          </a:p>
          <a:p>
            <a:r>
              <a:rPr lang="en-US" dirty="0" smtClean="0"/>
              <a:t>As you travel: pre-exposure prophylaxis </a:t>
            </a:r>
          </a:p>
          <a:p>
            <a:pPr lvl="1"/>
            <a:r>
              <a:rPr lang="en-US" dirty="0" smtClean="0"/>
              <a:t>Recommended for: long term travelers or if traveling to area where Immunoglobulin not widely available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236" y="1550894"/>
            <a:ext cx="5148088" cy="36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14" y="121023"/>
            <a:ext cx="4066281" cy="182186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Malaria and other Insect vector illnesses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42891"/>
            <a:ext cx="4572000" cy="4575269"/>
          </a:xfrm>
        </p:spPr>
        <p:txBody>
          <a:bodyPr/>
          <a:lstStyle/>
          <a:p>
            <a:r>
              <a:rPr lang="en-US" dirty="0" err="1" smtClean="0"/>
              <a:t>Permethrin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Soak clothes + bed nets</a:t>
            </a:r>
          </a:p>
          <a:p>
            <a:r>
              <a:rPr lang="en-US" dirty="0" smtClean="0"/>
              <a:t>Bed Nets:</a:t>
            </a:r>
          </a:p>
          <a:p>
            <a:pPr lvl="1"/>
            <a:r>
              <a:rPr lang="en-US" dirty="0" smtClean="0"/>
              <a:t>They are hot, only useful if … used!</a:t>
            </a:r>
          </a:p>
          <a:p>
            <a:r>
              <a:rPr lang="en-US" dirty="0" smtClean="0"/>
              <a:t>DEET:</a:t>
            </a:r>
          </a:p>
          <a:p>
            <a:pPr lvl="1"/>
            <a:r>
              <a:rPr lang="en-US" dirty="0" smtClean="0"/>
              <a:t>Topical application with 35% will be enough</a:t>
            </a:r>
          </a:p>
          <a:p>
            <a:pPr lvl="1"/>
            <a:r>
              <a:rPr lang="en-US" dirty="0" smtClean="0"/>
              <a:t>DEET + plastics = Melting…</a:t>
            </a:r>
          </a:p>
          <a:p>
            <a:pPr lvl="1"/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388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450"/>
            <a:ext cx="7770813" cy="984996"/>
          </a:xfrm>
        </p:spPr>
        <p:txBody>
          <a:bodyPr/>
          <a:lstStyle/>
          <a:p>
            <a:r>
              <a:rPr lang="en-US" dirty="0" smtClean="0"/>
              <a:t>Malaria Prophylaxis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28" y="795387"/>
            <a:ext cx="6049345" cy="3617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37716"/>
            <a:ext cx="9144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Atovaquone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Proguanil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Malarone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</a:t>
            </a:r>
          </a:p>
          <a:p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Not used in patients: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renal impairment, kids &lt;5 or pregnant women,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T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ake with food; start 1-2 days prior, then daily, and 1 week after</a:t>
            </a:r>
          </a:p>
          <a:p>
            <a:r>
              <a:rPr lang="en-US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Chloroquine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only useful if malaria is sensitive</a:t>
            </a: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Doxycycline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Not used in: kids &lt;8 or pregnant women,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Caution: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Photosensetivity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!! And pill esophagitis 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1-2 days before travel, daily, 4 weeks after return</a:t>
            </a:r>
          </a:p>
          <a:p>
            <a:r>
              <a:rPr lang="en-US" strike="sngStrike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Mefloquine</a:t>
            </a:r>
            <a:r>
              <a:rPr lang="en-US" strike="sngStrik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—Not for those with history of seizures, depression or psych illnesses</a:t>
            </a:r>
          </a:p>
          <a:p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60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Travelers Diarrhea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86" y="1379110"/>
            <a:ext cx="4566505" cy="4747053"/>
          </a:xfrm>
        </p:spPr>
        <p:txBody>
          <a:bodyPr>
            <a:normAutofit/>
          </a:bodyPr>
          <a:lstStyle/>
          <a:p>
            <a:r>
              <a:rPr lang="en-US" dirty="0" smtClean="0"/>
              <a:t>What puts you at risk?</a:t>
            </a:r>
          </a:p>
          <a:p>
            <a:pPr lvl="1"/>
            <a:r>
              <a:rPr lang="en-US" dirty="0" smtClean="0"/>
              <a:t>“lack of dietary discretion”</a:t>
            </a:r>
          </a:p>
          <a:p>
            <a:pPr lvl="1"/>
            <a:r>
              <a:rPr lang="en-US" dirty="0" smtClean="0"/>
              <a:t>Low Gastric acidity: taking antacids, PPIs?</a:t>
            </a:r>
          </a:p>
          <a:p>
            <a:pPr lvl="1"/>
            <a:r>
              <a:rPr lang="en-US" dirty="0" smtClean="0"/>
              <a:t>Age 15-29</a:t>
            </a:r>
          </a:p>
          <a:p>
            <a:r>
              <a:rPr lang="en-US" dirty="0" smtClean="0"/>
              <a:t>What does it mean?</a:t>
            </a:r>
          </a:p>
          <a:p>
            <a:pPr lvl="1"/>
            <a:r>
              <a:rPr lang="en-US" dirty="0" smtClean="0"/>
              <a:t>3+ unformed stools with at least 1: Nausea, Vomiting, Cramps, fever or blood in stool</a:t>
            </a:r>
          </a:p>
          <a:p>
            <a:pPr lvl="1"/>
            <a:r>
              <a:rPr lang="en-US" dirty="0" smtClean="0"/>
              <a:t>Blood or mucus is unusual (5-15%)</a:t>
            </a:r>
          </a:p>
          <a:p>
            <a:pPr lvl="1"/>
            <a:r>
              <a:rPr lang="en-US" b="1" dirty="0" smtClean="0"/>
              <a:t>Usually self limited = 3-5 days</a:t>
            </a:r>
            <a:endParaRPr lang="en-US" b="1" dirty="0"/>
          </a:p>
        </p:txBody>
      </p:sp>
      <p:pic>
        <p:nvPicPr>
          <p:cNvPr id="4" name="Picture 3" descr="DSCN058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891" y="1379110"/>
            <a:ext cx="4236109" cy="31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24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Travelers Diarrhea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16" y="1550894"/>
            <a:ext cx="5418166" cy="4763460"/>
          </a:xfrm>
        </p:spPr>
        <p:txBody>
          <a:bodyPr/>
          <a:lstStyle/>
          <a:p>
            <a:r>
              <a:rPr lang="en-US" dirty="0" smtClean="0"/>
              <a:t>“but I eat this all the time”</a:t>
            </a:r>
          </a:p>
          <a:p>
            <a:pPr lvl="1"/>
            <a:r>
              <a:rPr lang="en-US" dirty="0" smtClean="0"/>
              <a:t>Ice?</a:t>
            </a:r>
          </a:p>
          <a:p>
            <a:pPr lvl="1"/>
            <a:r>
              <a:rPr lang="en-US" dirty="0" smtClean="0"/>
              <a:t>Washed vegetables?</a:t>
            </a:r>
          </a:p>
          <a:p>
            <a:pPr lvl="1"/>
            <a:r>
              <a:rPr lang="en-US" dirty="0" smtClean="0"/>
              <a:t>Sitting out?</a:t>
            </a:r>
          </a:p>
          <a:p>
            <a:r>
              <a:rPr lang="en-US" dirty="0" smtClean="0"/>
              <a:t>Packaged - Boiled – Cooked – YOU peeled it!</a:t>
            </a:r>
          </a:p>
          <a:p>
            <a:r>
              <a:rPr lang="en-US" dirty="0" smtClean="0"/>
              <a:t>Drinks ok if: Boiled, </a:t>
            </a:r>
            <a:r>
              <a:rPr lang="en-US" dirty="0"/>
              <a:t>C</a:t>
            </a:r>
            <a:r>
              <a:rPr lang="en-US" dirty="0" smtClean="0"/>
              <a:t>anned or Pasteurized, coconut water, Beer or Wine</a:t>
            </a:r>
          </a:p>
          <a:p>
            <a:r>
              <a:rPr lang="en-US" dirty="0" smtClean="0"/>
              <a:t>Wash your hands … with the right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Try a probiotic prophylaxis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0130620_1256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372" y="1655876"/>
            <a:ext cx="3531628" cy="26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1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Travelers Diarrhea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75" y="1550894"/>
            <a:ext cx="4956912" cy="4575269"/>
          </a:xfrm>
        </p:spPr>
        <p:txBody>
          <a:bodyPr/>
          <a:lstStyle/>
          <a:p>
            <a:r>
              <a:rPr lang="en-US" dirty="0" smtClean="0"/>
              <a:t>In Country:</a:t>
            </a:r>
          </a:p>
          <a:p>
            <a:pPr lvl="1"/>
            <a:r>
              <a:rPr lang="en-US" dirty="0" smtClean="0"/>
              <a:t>People make food for you?</a:t>
            </a:r>
          </a:p>
          <a:p>
            <a:pPr lvl="1"/>
            <a:r>
              <a:rPr lang="en-US" dirty="0" smtClean="0"/>
              <a:t>Offer you drinks?</a:t>
            </a:r>
          </a:p>
          <a:p>
            <a:pPr lvl="1"/>
            <a:r>
              <a:rPr lang="en-US" dirty="0" smtClean="0"/>
              <a:t>Risk is dose dependent</a:t>
            </a:r>
          </a:p>
          <a:p>
            <a:pPr marL="349250" lvl="1" indent="0">
              <a:buNone/>
            </a:pPr>
            <a:endParaRPr lang="en-US" sz="2000" dirty="0" smtClean="0"/>
          </a:p>
          <a:p>
            <a:r>
              <a:rPr lang="en-US" dirty="0" smtClean="0"/>
              <a:t>On the plane</a:t>
            </a:r>
          </a:p>
          <a:p>
            <a:pPr lvl="1"/>
            <a:r>
              <a:rPr lang="en-US" dirty="0" smtClean="0"/>
              <a:t>All food is prepared and loaded into the plane from your departure city…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472" y="1406418"/>
            <a:ext cx="3654528" cy="545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24767"/>
            <a:ext cx="7770813" cy="1093215"/>
          </a:xfrm>
        </p:spPr>
        <p:txBody>
          <a:bodyPr/>
          <a:lstStyle/>
          <a:p>
            <a:r>
              <a:rPr lang="en-US" dirty="0" smtClean="0"/>
              <a:t>If you get 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36" y="818256"/>
            <a:ext cx="6711888" cy="6039744"/>
          </a:xfrm>
        </p:spPr>
        <p:txBody>
          <a:bodyPr>
            <a:normAutofit fontScale="62500" lnSpcReduction="20000"/>
          </a:bodyPr>
          <a:lstStyle/>
          <a:p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Early Treatment </a:t>
            </a:r>
            <a:r>
              <a:rPr lang="en-US" sz="3100" dirty="0"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- Controls symptoms and shortens duration by 1-2 days.</a:t>
            </a:r>
          </a:p>
          <a:p>
            <a:r>
              <a:rPr lang="en-US" sz="4500" b="1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Oral rehydration!!</a:t>
            </a:r>
          </a:p>
          <a:p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Bismuth subsalicylate (</a:t>
            </a:r>
            <a:r>
              <a:rPr lang="en-US" sz="3100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Pepto-bismol</a:t>
            </a:r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) – </a:t>
            </a:r>
          </a:p>
          <a:p>
            <a:pPr lvl="1"/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2 tablets an hour (or one ounce) - per hour up to 8 hours</a:t>
            </a:r>
          </a:p>
          <a:p>
            <a:r>
              <a:rPr lang="en-US" sz="3100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Antimotility</a:t>
            </a:r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agents </a:t>
            </a:r>
          </a:p>
          <a:p>
            <a:pPr lvl="1"/>
            <a:r>
              <a:rPr lang="en-US" sz="3100" b="1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Loperamide</a:t>
            </a:r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is only one safe; decreases stools by 60%</a:t>
            </a:r>
          </a:p>
          <a:p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Antibiotics - </a:t>
            </a:r>
          </a:p>
          <a:p>
            <a:pPr lvl="1"/>
            <a:r>
              <a:rPr lang="en-US" sz="3100" b="1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Ciprofloxacin </a:t>
            </a:r>
          </a:p>
          <a:p>
            <a:pPr lvl="2"/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500mg twice a day for 1 day; if not improved, complete 3 day course</a:t>
            </a:r>
          </a:p>
          <a:p>
            <a:pPr lvl="1"/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Azithromycin </a:t>
            </a:r>
          </a:p>
          <a:p>
            <a:pPr lvl="2"/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1 gram (may cause nausea) once or 500mg q day X 3 days</a:t>
            </a:r>
          </a:p>
          <a:p>
            <a:pPr lvl="1"/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Resistance is growing to </a:t>
            </a:r>
            <a:r>
              <a:rPr lang="en-US" sz="3100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cipro</a:t>
            </a:r>
            <a:r>
              <a:rPr lang="en-US" sz="3100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- 70% campylobacter resistance in Asia (Thailand) and subcontinent</a:t>
            </a:r>
          </a:p>
          <a:p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endParaRPr lang="en-US" dirty="0"/>
          </a:p>
        </p:txBody>
      </p:sp>
      <p:pic>
        <p:nvPicPr>
          <p:cNvPr id="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324" y="1550894"/>
            <a:ext cx="1975556" cy="425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65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High </a:t>
            </a:r>
            <a:r>
              <a:rPr lang="en-US" dirty="0"/>
              <a:t>P</a:t>
            </a:r>
            <a:r>
              <a:rPr lang="en-US" dirty="0" smtClean="0"/>
              <a:t>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Travel preparation – Steps before you go</a:t>
            </a:r>
          </a:p>
          <a:p>
            <a:r>
              <a:rPr lang="en-US" sz="2800" dirty="0" smtClean="0"/>
              <a:t>Packing: the What and How</a:t>
            </a:r>
          </a:p>
          <a:p>
            <a:r>
              <a:rPr lang="en-US" sz="2800" dirty="0"/>
              <a:t>Y</a:t>
            </a:r>
            <a:r>
              <a:rPr lang="en-US" sz="2800" dirty="0" smtClean="0"/>
              <a:t>our health</a:t>
            </a:r>
          </a:p>
          <a:p>
            <a:r>
              <a:rPr lang="en-US" sz="2800" dirty="0" smtClean="0"/>
              <a:t>Food and Water preparation</a:t>
            </a:r>
          </a:p>
          <a:p>
            <a:r>
              <a:rPr lang="en-US" sz="2800" dirty="0" smtClean="0"/>
              <a:t>How to promote the general welfare – Choices to promote safety.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1953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690" y="1901731"/>
            <a:ext cx="5000978" cy="4257022"/>
          </a:xfrm>
        </p:spPr>
        <p:txBody>
          <a:bodyPr/>
          <a:lstStyle/>
          <a:p>
            <a:r>
              <a:rPr lang="en-US" dirty="0" smtClean="0"/>
              <a:t>Bottled Water</a:t>
            </a:r>
          </a:p>
          <a:p>
            <a:r>
              <a:rPr lang="en-US" dirty="0" smtClean="0"/>
              <a:t>Heat – rolling boil x 10 min</a:t>
            </a:r>
          </a:p>
          <a:p>
            <a:r>
              <a:rPr lang="en-US" dirty="0" smtClean="0"/>
              <a:t>Filtration</a:t>
            </a:r>
          </a:p>
          <a:p>
            <a:r>
              <a:rPr lang="en-US" dirty="0" smtClean="0"/>
              <a:t>Halogenation: iodine or chlorine tabs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94" y="1550894"/>
            <a:ext cx="3325906" cy="498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23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Scope of Practice:</a:t>
            </a:r>
          </a:p>
          <a:p>
            <a:pPr lvl="1"/>
            <a:r>
              <a:rPr lang="en-US" sz="2400" dirty="0" smtClean="0"/>
              <a:t>Disclose</a:t>
            </a:r>
          </a:p>
          <a:p>
            <a:pPr lvl="1"/>
            <a:r>
              <a:rPr lang="en-US" sz="2400" dirty="0" smtClean="0"/>
              <a:t>Best Rules:</a:t>
            </a:r>
          </a:p>
          <a:p>
            <a:pPr marL="860425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IF YOU AREN’T ALLOWED TO DO IT INDEPENDENTLY IN A </a:t>
            </a:r>
            <a:r>
              <a:rPr lang="en-US" sz="2400" dirty="0" smtClean="0"/>
              <a:t>U.S. </a:t>
            </a:r>
            <a:r>
              <a:rPr lang="en-US" sz="2400" dirty="0"/>
              <a:t>HOSPITAL, YOU PROBABLY SHOULDN’T DO IT </a:t>
            </a:r>
            <a:r>
              <a:rPr lang="en-US" sz="2400" dirty="0" smtClean="0"/>
              <a:t>INDEPENDANTLY SOMEWHERE ELSE.</a:t>
            </a:r>
            <a:endParaRPr lang="en-US" sz="2400" dirty="0"/>
          </a:p>
          <a:p>
            <a:pPr marL="860425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health and well being of the international patient is just as important as an American patient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2748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Taking pictures of Patients:</a:t>
            </a:r>
          </a:p>
          <a:p>
            <a:pPr lvl="1"/>
            <a:r>
              <a:rPr lang="en-US" sz="2400" dirty="0" smtClean="0"/>
              <a:t>Get consent</a:t>
            </a:r>
          </a:p>
          <a:p>
            <a:pPr lvl="1"/>
            <a:r>
              <a:rPr lang="en-US" sz="2400" dirty="0" smtClean="0"/>
              <a:t>Be especially conscious of taking pictures of other people’s children</a:t>
            </a:r>
          </a:p>
          <a:p>
            <a:pPr lvl="1"/>
            <a:r>
              <a:rPr lang="en-US" sz="2400" dirty="0" smtClean="0"/>
              <a:t>DO NOT post pictures of wounds/disease or people’s faces to Facebook or other social media.</a:t>
            </a:r>
          </a:p>
          <a:p>
            <a:pPr lvl="1"/>
            <a:r>
              <a:rPr lang="en-US" sz="2400" dirty="0" smtClean="0"/>
              <a:t>Going to use it for a presentation or publications?</a:t>
            </a:r>
          </a:p>
          <a:p>
            <a:pPr lvl="2"/>
            <a:r>
              <a:rPr lang="en-US" sz="2400" dirty="0"/>
              <a:t>Special U of L form for clinical </a:t>
            </a:r>
            <a:r>
              <a:rPr lang="en-US" sz="2400" dirty="0" smtClean="0"/>
              <a:t>photography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05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09" y="1761437"/>
            <a:ext cx="3858861" cy="43647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Traveling in country:</a:t>
            </a:r>
          </a:p>
          <a:p>
            <a:pPr lvl="1"/>
            <a:r>
              <a:rPr lang="en-US" sz="2400" dirty="0" smtClean="0"/>
              <a:t>Public Transportation?</a:t>
            </a:r>
          </a:p>
          <a:p>
            <a:pPr lvl="1"/>
            <a:r>
              <a:rPr lang="en-US" sz="2400" dirty="0" smtClean="0"/>
              <a:t>Motor bikes? Helmets?</a:t>
            </a:r>
          </a:p>
          <a:p>
            <a:pPr lvl="1"/>
            <a:r>
              <a:rPr lang="en-US" sz="2400" dirty="0" smtClean="0"/>
              <a:t>Road accidents are the #1 source of mortality for international volunteers</a:t>
            </a:r>
          </a:p>
        </p:txBody>
      </p:sp>
      <p:pic>
        <p:nvPicPr>
          <p:cNvPr id="4" name="Picture 3" descr="DSC0476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9070" y="1761437"/>
            <a:ext cx="5134930" cy="40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Sex</a:t>
            </a:r>
          </a:p>
          <a:p>
            <a:r>
              <a:rPr lang="en-US" sz="2800" dirty="0" smtClean="0"/>
              <a:t>Drugs</a:t>
            </a:r>
          </a:p>
          <a:p>
            <a:r>
              <a:rPr lang="en-US" sz="2800" dirty="0" smtClean="0"/>
              <a:t>Rock and Roll (aka “The Club”)</a:t>
            </a:r>
          </a:p>
          <a:p>
            <a:r>
              <a:rPr lang="en-US" sz="2800" dirty="0" smtClean="0"/>
              <a:t>Tattoos</a:t>
            </a:r>
          </a:p>
          <a:p>
            <a:r>
              <a:rPr lang="en-US" sz="2800" dirty="0" smtClean="0"/>
              <a:t>Traveling with strangers</a:t>
            </a:r>
          </a:p>
        </p:txBody>
      </p:sp>
    </p:spTree>
    <p:extLst>
      <p:ext uri="{BB962C8B-B14F-4D97-AF65-F5344CB8AC3E}">
        <p14:creationId xmlns:p14="http://schemas.microsoft.com/office/powerpoint/2010/main" val="3936743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936"/>
            <a:ext cx="8229600" cy="4163175"/>
          </a:xfrm>
        </p:spPr>
        <p:txBody>
          <a:bodyPr>
            <a:normAutofit/>
          </a:bodyPr>
          <a:lstStyle/>
          <a:p>
            <a:r>
              <a:rPr lang="en-US" b="1" dirty="0" smtClean="0"/>
              <a:t>UofL travel forms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hlinkClick r:id="rId2"/>
              </a:rPr>
              <a:t>http://louisville.edu/studyabroad/resources/school-of-medicine</a:t>
            </a:r>
            <a:endParaRPr lang="en-US" dirty="0" smtClean="0"/>
          </a:p>
          <a:p>
            <a:r>
              <a:rPr lang="en-US" b="1" dirty="0" smtClean="0"/>
              <a:t>Student Health </a:t>
            </a:r>
            <a:r>
              <a:rPr lang="en-US" dirty="0" smtClean="0"/>
              <a:t>for travel prep:</a:t>
            </a:r>
          </a:p>
          <a:p>
            <a:pPr lvl="1"/>
            <a:r>
              <a:rPr lang="en-US" dirty="0" smtClean="0">
                <a:hlinkClick r:id="rId3"/>
              </a:rPr>
              <a:t>http://louisville.edu/campushealth/services</a:t>
            </a:r>
            <a:endParaRPr lang="en-US" dirty="0" smtClean="0"/>
          </a:p>
          <a:p>
            <a:r>
              <a:rPr lang="en-US" b="1" dirty="0" smtClean="0"/>
              <a:t>UofL Travel Clinic </a:t>
            </a:r>
            <a:r>
              <a:rPr lang="en-US" dirty="0" smtClean="0"/>
              <a:t>(another option)</a:t>
            </a:r>
          </a:p>
          <a:p>
            <a:pPr lvl="1"/>
            <a:r>
              <a:rPr lang="en-US" dirty="0" smtClean="0">
                <a:hlinkClick r:id="rId4"/>
              </a:rPr>
              <a:t>http://www.uoflvaccinesandtravel.com/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 smtClean="0"/>
              <a:t>Supplies Over Seas</a:t>
            </a:r>
            <a:r>
              <a:rPr lang="en-US" dirty="0" smtClean="0"/>
              <a:t>: can buy items – good for group travel</a:t>
            </a:r>
          </a:p>
          <a:p>
            <a:pPr lvl="1"/>
            <a:r>
              <a:rPr lang="en-US" dirty="0" smtClean="0">
                <a:hlinkClick r:id="rId5"/>
              </a:rPr>
              <a:t>http://www.suppliesoverseas.org/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091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Go: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190" y="1284021"/>
            <a:ext cx="4944212" cy="557397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Vaccines</a:t>
            </a:r>
          </a:p>
          <a:p>
            <a:pPr lvl="1"/>
            <a:r>
              <a:rPr lang="en-US" dirty="0" smtClean="0"/>
              <a:t>You’ll need the basics</a:t>
            </a:r>
          </a:p>
          <a:p>
            <a:pPr lvl="1"/>
            <a:r>
              <a:rPr lang="en-US" dirty="0" smtClean="0"/>
              <a:t>Plus what is common in your destination</a:t>
            </a:r>
          </a:p>
          <a:p>
            <a:pPr lvl="1"/>
            <a:r>
              <a:rPr lang="en-US" b="1" dirty="0" smtClean="0"/>
              <a:t>Where</a:t>
            </a:r>
            <a:r>
              <a:rPr lang="en-US" dirty="0" smtClean="0"/>
              <a:t> to get them? U of L Student Health or U of L Travel Clinic</a:t>
            </a:r>
          </a:p>
          <a:p>
            <a:pPr lvl="2"/>
            <a:r>
              <a:rPr lang="en-US" dirty="0">
                <a:hlinkClick r:id="rId2"/>
              </a:rPr>
              <a:t>http://louisville.edu/</a:t>
            </a:r>
            <a:r>
              <a:rPr lang="en-US" dirty="0" smtClean="0">
                <a:hlinkClick r:id="rId2"/>
              </a:rPr>
              <a:t>campushealth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www.uoflvaccinesandtravel.com</a:t>
            </a:r>
            <a:r>
              <a:rPr lang="en-US" dirty="0" smtClean="0"/>
              <a:t> </a:t>
            </a:r>
          </a:p>
          <a:p>
            <a:pPr lvl="1"/>
            <a:r>
              <a:rPr lang="en-US" sz="2600" b="1" u="sng" dirty="0" smtClean="0"/>
              <a:t>Good Resource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>
                <a:hlinkClick r:id="rId4"/>
              </a:rPr>
              <a:t>http://wwwnc.cdc.gov/travel/destinations/list</a:t>
            </a:r>
            <a:endParaRPr lang="en-US" dirty="0" smtClean="0"/>
          </a:p>
          <a:p>
            <a:r>
              <a:rPr lang="en-US" dirty="0" smtClean="0"/>
              <a:t>Medications</a:t>
            </a:r>
          </a:p>
          <a:p>
            <a:pPr lvl="1"/>
            <a:r>
              <a:rPr lang="en-US" dirty="0" smtClean="0"/>
              <a:t>Malaria prophylaxis</a:t>
            </a:r>
          </a:p>
          <a:p>
            <a:pPr lvl="1"/>
            <a:r>
              <a:rPr lang="en-US" dirty="0" smtClean="0"/>
              <a:t>Travelers Diarrhea Medication</a:t>
            </a:r>
          </a:p>
          <a:p>
            <a:pPr lvl="1"/>
            <a:r>
              <a:rPr lang="en-US" dirty="0" smtClean="0"/>
              <a:t>Altitude sickness medication</a:t>
            </a:r>
          </a:p>
          <a:p>
            <a:pPr lvl="1"/>
            <a:r>
              <a:rPr lang="en-US" dirty="0" smtClean="0"/>
              <a:t>HIV prophylaxis kit (one per team)</a:t>
            </a:r>
          </a:p>
          <a:p>
            <a:pPr lvl="1"/>
            <a:r>
              <a:rPr lang="en-US" dirty="0" smtClean="0"/>
              <a:t>Your Personal </a:t>
            </a:r>
            <a:r>
              <a:rPr lang="en-US" dirty="0"/>
              <a:t>M</a:t>
            </a:r>
            <a:r>
              <a:rPr lang="en-US" dirty="0" smtClean="0"/>
              <a:t>edications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782" y="1417173"/>
            <a:ext cx="3627217" cy="544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2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26"/>
            <a:ext cx="5077605" cy="1429871"/>
          </a:xfrm>
        </p:spPr>
        <p:txBody>
          <a:bodyPr/>
          <a:lstStyle/>
          <a:p>
            <a:r>
              <a:rPr lang="en-US" dirty="0" smtClean="0"/>
              <a:t>Before you Go: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05" y="1082563"/>
            <a:ext cx="4284179" cy="5659798"/>
          </a:xfrm>
        </p:spPr>
        <p:txBody>
          <a:bodyPr>
            <a:normAutofit/>
          </a:bodyPr>
          <a:lstStyle/>
          <a:p>
            <a:r>
              <a:rPr lang="en-US" dirty="0" smtClean="0"/>
              <a:t>Trip details:</a:t>
            </a:r>
          </a:p>
          <a:p>
            <a:pPr lvl="1"/>
            <a:r>
              <a:rPr lang="en-US" dirty="0" smtClean="0"/>
              <a:t>Do you need a visa before you land?</a:t>
            </a:r>
          </a:p>
          <a:p>
            <a:pPr lvl="1"/>
            <a:r>
              <a:rPr lang="en-US" dirty="0" smtClean="0"/>
              <a:t>What is your flight itinerary? PRINT IT OUT</a:t>
            </a:r>
          </a:p>
          <a:p>
            <a:pPr lvl="1"/>
            <a:r>
              <a:rPr lang="en-US" dirty="0" smtClean="0"/>
              <a:t>Where are you staying? Who are your contacts in country? PRINT THESE OUT</a:t>
            </a:r>
          </a:p>
          <a:p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Evacuation insurance (most US health policies do not cover services abroad) Required by UofL</a:t>
            </a:r>
          </a:p>
          <a:p>
            <a:pPr lvl="1"/>
            <a:r>
              <a:rPr lang="en-US" dirty="0" smtClean="0"/>
              <a:t>Malpractice insurance</a:t>
            </a:r>
          </a:p>
          <a:p>
            <a:pPr lvl="1"/>
            <a:r>
              <a:rPr lang="en-US" dirty="0" smtClean="0"/>
              <a:t>Emergency contact information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53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897820"/>
          </a:xfrm>
        </p:spPr>
        <p:txBody>
          <a:bodyPr/>
          <a:lstStyle/>
          <a:p>
            <a:r>
              <a:rPr lang="en-US" dirty="0" smtClean="0"/>
              <a:t>Before you Go: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50" y="1018844"/>
            <a:ext cx="4357441" cy="5191467"/>
          </a:xfrm>
        </p:spPr>
        <p:txBody>
          <a:bodyPr>
            <a:normAutofit/>
          </a:bodyPr>
          <a:lstStyle/>
          <a:p>
            <a:r>
              <a:rPr lang="en-US" dirty="0" smtClean="0"/>
              <a:t>Treat clothes to repel mosquitos with </a:t>
            </a:r>
            <a:r>
              <a:rPr lang="en-US" dirty="0" err="1" smtClean="0"/>
              <a:t>Permethrin</a:t>
            </a:r>
            <a:r>
              <a:rPr lang="en-US" dirty="0" smtClean="0"/>
              <a:t> solution</a:t>
            </a:r>
          </a:p>
          <a:p>
            <a:r>
              <a:rPr lang="en-US" dirty="0" smtClean="0"/>
              <a:t>Other paper work: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Copies of: Passport, Credit Cards you are taking, other Identification</a:t>
            </a:r>
          </a:p>
          <a:p>
            <a:r>
              <a:rPr lang="en-US" dirty="0" smtClean="0"/>
              <a:t>Register with the Department of State STEP program</a:t>
            </a:r>
          </a:p>
          <a:p>
            <a:pPr lvl="1"/>
            <a:r>
              <a:rPr lang="en-US" dirty="0" smtClean="0"/>
              <a:t>They will keep you update with travel warnings for your destination</a:t>
            </a:r>
          </a:p>
          <a:p>
            <a:pPr lvl="1"/>
            <a:r>
              <a:rPr lang="en-US" dirty="0">
                <a:hlinkClick r:id="rId2"/>
              </a:rPr>
              <a:t>https://step.state.gov/step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69" y="879276"/>
            <a:ext cx="3985816" cy="597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88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3556"/>
          </a:xfrm>
        </p:spPr>
        <p:txBody>
          <a:bodyPr/>
          <a:lstStyle/>
          <a:p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35" y="739708"/>
            <a:ext cx="8449565" cy="538645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“Smart Travelers Enrollment Program”</a:t>
            </a:r>
          </a:p>
          <a:p>
            <a:pPr marL="0" indent="0">
              <a:buNone/>
            </a:pPr>
            <a:r>
              <a:rPr lang="en-US" sz="2800" dirty="0" smtClean="0"/>
              <a:t>You’re Smart!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89" y="2130179"/>
            <a:ext cx="7260078" cy="450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and HOW to 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65" y="1550894"/>
            <a:ext cx="4465593" cy="4814228"/>
          </a:xfrm>
        </p:spPr>
        <p:txBody>
          <a:bodyPr/>
          <a:lstStyle/>
          <a:p>
            <a:r>
              <a:rPr lang="en-US" dirty="0" smtClean="0"/>
              <a:t>The general approach is dividing between your carry on and checked bags.</a:t>
            </a:r>
          </a:p>
          <a:p>
            <a:r>
              <a:rPr lang="en-US" dirty="0" smtClean="0"/>
              <a:t>Different Trips different approaches:</a:t>
            </a:r>
          </a:p>
          <a:p>
            <a:pPr lvl="1"/>
            <a:r>
              <a:rPr lang="en-US" dirty="0" smtClean="0"/>
              <a:t>Personal items</a:t>
            </a:r>
          </a:p>
          <a:p>
            <a:pPr lvl="1"/>
            <a:r>
              <a:rPr lang="en-US" dirty="0" smtClean="0"/>
              <a:t>Medical supplies</a:t>
            </a:r>
          </a:p>
          <a:p>
            <a:pPr lvl="1"/>
            <a:r>
              <a:rPr lang="en-US" dirty="0" smtClean="0"/>
              <a:t>KNOW YOUR AIRLINE baggage requirements</a:t>
            </a:r>
          </a:p>
          <a:p>
            <a:pPr lvl="1"/>
            <a:r>
              <a:rPr lang="en-US" dirty="0" smtClean="0"/>
              <a:t>They sometimes make you prove the size!</a:t>
            </a:r>
          </a:p>
          <a:p>
            <a:pPr lvl="1"/>
            <a:r>
              <a:rPr lang="en-US" dirty="0" smtClean="0"/>
              <a:t>Weigh bags—usually 50lb limit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558" y="1967902"/>
            <a:ext cx="3968952" cy="39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4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Your Carry-On: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“What if I don’t get my luggage when we arrive”</a:t>
            </a:r>
          </a:p>
          <a:p>
            <a:r>
              <a:rPr lang="en-US" dirty="0" smtClean="0"/>
              <a:t>All of those Copies:</a:t>
            </a:r>
          </a:p>
          <a:p>
            <a:pPr lvl="1"/>
            <a:r>
              <a:rPr lang="en-US" dirty="0" smtClean="0"/>
              <a:t>Travel Itinerary, in country </a:t>
            </a:r>
            <a:r>
              <a:rPr lang="en-US" dirty="0"/>
              <a:t>c</a:t>
            </a:r>
            <a:r>
              <a:rPr lang="en-US" dirty="0" smtClean="0"/>
              <a:t>ontacts, insurance information, travel agent information, credit cards, passport</a:t>
            </a:r>
          </a:p>
          <a:p>
            <a:r>
              <a:rPr lang="en-US" dirty="0" smtClean="0"/>
              <a:t>And the Originals:</a:t>
            </a:r>
          </a:p>
          <a:p>
            <a:pPr lvl="1"/>
            <a:r>
              <a:rPr lang="en-US" dirty="0" smtClean="0"/>
              <a:t>Passport (check expiration date)</a:t>
            </a:r>
          </a:p>
          <a:p>
            <a:pPr lvl="2"/>
            <a:r>
              <a:rPr lang="en-US" dirty="0" smtClean="0"/>
              <a:t>With a visa if required before entry</a:t>
            </a:r>
          </a:p>
          <a:p>
            <a:pPr lvl="1"/>
            <a:r>
              <a:rPr lang="en-US" dirty="0" smtClean="0"/>
              <a:t>Proof of immunization (yellow fever card)</a:t>
            </a:r>
          </a:p>
          <a:p>
            <a:pPr lvl="1"/>
            <a:r>
              <a:rPr lang="en-US" dirty="0" smtClean="0"/>
              <a:t>Personal money, credit card/debit card</a:t>
            </a:r>
          </a:p>
          <a:p>
            <a:pPr lvl="1"/>
            <a:r>
              <a:rPr lang="en-US" dirty="0" smtClean="0"/>
              <a:t>Airline Tickets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6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Carry-On: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19" y="1549202"/>
            <a:ext cx="7884459" cy="47025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of your medications: OTCs, malaria, tummy medicine,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400" dirty="0" smtClean="0"/>
              <a:t>Valuables: Camera (with batteries), small electronics if you are taking them, outlet converter</a:t>
            </a:r>
          </a:p>
          <a:p>
            <a:r>
              <a:rPr lang="en-US" sz="2400" dirty="0" smtClean="0"/>
              <a:t>CLOTHES: bring at least one extra day of cloths and probably some extra underwear, sun glasses!</a:t>
            </a:r>
          </a:p>
          <a:p>
            <a:r>
              <a:rPr lang="en-US" sz="2400" dirty="0" smtClean="0"/>
              <a:t>Medical equipment you need to do your work—stethoscope, </a:t>
            </a:r>
            <a:r>
              <a:rPr lang="en-US" sz="2400" dirty="0" err="1" smtClean="0"/>
              <a:t>otoscope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400" dirty="0" smtClean="0"/>
              <a:t>Letter of Invitation or Declaration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859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4315</TotalTime>
  <Words>1194</Words>
  <Application>Microsoft Office PowerPoint</Application>
  <PresentationFormat>On-screen Show (4:3)</PresentationFormat>
  <Paragraphs>194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Story</vt:lpstr>
      <vt:lpstr>It’s a Wild World</vt:lpstr>
      <vt:lpstr>The High Points</vt:lpstr>
      <vt:lpstr>Before you Go:</vt:lpstr>
      <vt:lpstr>Before you Go:</vt:lpstr>
      <vt:lpstr>Before you Go:</vt:lpstr>
      <vt:lpstr>STEP</vt:lpstr>
      <vt:lpstr>What and HOW to pack</vt:lpstr>
      <vt:lpstr>Your Carry-On:</vt:lpstr>
      <vt:lpstr>Your Carry-On:</vt:lpstr>
      <vt:lpstr>Your Carry-On</vt:lpstr>
      <vt:lpstr>“Other” Luggage</vt:lpstr>
      <vt:lpstr>Ladies:</vt:lpstr>
      <vt:lpstr>Diseases we don’t think about: Rabies</vt:lpstr>
      <vt:lpstr>Malaria and other Insect vector illnesses</vt:lpstr>
      <vt:lpstr>Malaria Prophylaxis</vt:lpstr>
      <vt:lpstr>Travelers Diarrhea</vt:lpstr>
      <vt:lpstr>Travelers Diarrhea</vt:lpstr>
      <vt:lpstr>Travelers Diarrhea</vt:lpstr>
      <vt:lpstr>If you get it:</vt:lpstr>
      <vt:lpstr>Clean Water?</vt:lpstr>
      <vt:lpstr>Smart Decisions</vt:lpstr>
      <vt:lpstr>Smart Decisions</vt:lpstr>
      <vt:lpstr>Smart Decisions</vt:lpstr>
      <vt:lpstr>Safe Decisions</vt:lpstr>
      <vt:lpstr>Other Important Links</vt:lpstr>
    </vt:vector>
  </TitlesOfParts>
  <Company>University of Louisville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Wild World</dc:title>
  <dc:creator>Sarah Couch</dc:creator>
  <cp:lastModifiedBy>Keibler,Michael Scott</cp:lastModifiedBy>
  <cp:revision>31</cp:revision>
  <dcterms:created xsi:type="dcterms:W3CDTF">2014-09-11T14:59:29Z</dcterms:created>
  <dcterms:modified xsi:type="dcterms:W3CDTF">2016-02-01T18:38:55Z</dcterms:modified>
</cp:coreProperties>
</file>