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8" r:id="rId4"/>
    <p:sldId id="257"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4" r:id="rId19"/>
    <p:sldId id="275" r:id="rId20"/>
    <p:sldId id="276" r:id="rId21"/>
    <p:sldId id="277" r:id="rId22"/>
    <p:sldId id="278" r:id="rId23"/>
    <p:sldId id="279" r:id="rId24"/>
    <p:sldId id="280"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8" d="100"/>
          <a:sy n="88" d="100"/>
        </p:scale>
        <p:origin x="451"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AC01DE5-8B5D-493D-988C-4A1211BBC94A}" type="datetimeFigureOut">
              <a:rPr lang="en-US" smtClean="0"/>
              <a:t>8/22/2017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48821C7-72C9-4582-9264-D98283621C7C}" type="slidenum">
              <a:rPr lang="en-US" smtClean="0"/>
              <a:t>‹#›</a:t>
            </a:fld>
            <a:endParaRPr lang="en-US" dirty="0"/>
          </a:p>
        </p:txBody>
      </p:sp>
    </p:spTree>
    <p:extLst>
      <p:ext uri="{BB962C8B-B14F-4D97-AF65-F5344CB8AC3E}">
        <p14:creationId xmlns:p14="http://schemas.microsoft.com/office/powerpoint/2010/main" val="2496888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C01DE5-8B5D-493D-988C-4A1211BBC94A}" type="datetimeFigureOut">
              <a:rPr lang="en-US" smtClean="0"/>
              <a:t>8/22/2017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48821C7-72C9-4582-9264-D98283621C7C}" type="slidenum">
              <a:rPr lang="en-US" smtClean="0"/>
              <a:t>‹#›</a:t>
            </a:fld>
            <a:endParaRPr lang="en-US" dirty="0"/>
          </a:p>
        </p:txBody>
      </p:sp>
    </p:spTree>
    <p:extLst>
      <p:ext uri="{BB962C8B-B14F-4D97-AF65-F5344CB8AC3E}">
        <p14:creationId xmlns:p14="http://schemas.microsoft.com/office/powerpoint/2010/main" val="2655522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C01DE5-8B5D-493D-988C-4A1211BBC94A}" type="datetimeFigureOut">
              <a:rPr lang="en-US" smtClean="0"/>
              <a:t>8/22/2017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48821C7-72C9-4582-9264-D98283621C7C}" type="slidenum">
              <a:rPr lang="en-US" smtClean="0"/>
              <a:t>‹#›</a:t>
            </a:fld>
            <a:endParaRPr lang="en-US" dirty="0"/>
          </a:p>
        </p:txBody>
      </p:sp>
    </p:spTree>
    <p:extLst>
      <p:ext uri="{BB962C8B-B14F-4D97-AF65-F5344CB8AC3E}">
        <p14:creationId xmlns:p14="http://schemas.microsoft.com/office/powerpoint/2010/main" val="3064754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C01DE5-8B5D-493D-988C-4A1211BBC94A}" type="datetimeFigureOut">
              <a:rPr lang="en-US" smtClean="0"/>
              <a:t>8/22/2017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48821C7-72C9-4582-9264-D98283621C7C}" type="slidenum">
              <a:rPr lang="en-US" smtClean="0"/>
              <a:t>‹#›</a:t>
            </a:fld>
            <a:endParaRPr lang="en-US" dirty="0"/>
          </a:p>
        </p:txBody>
      </p:sp>
    </p:spTree>
    <p:extLst>
      <p:ext uri="{BB962C8B-B14F-4D97-AF65-F5344CB8AC3E}">
        <p14:creationId xmlns:p14="http://schemas.microsoft.com/office/powerpoint/2010/main" val="1334485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AC01DE5-8B5D-493D-988C-4A1211BBC94A}" type="datetimeFigureOut">
              <a:rPr lang="en-US" smtClean="0"/>
              <a:t>8/22/2017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48821C7-72C9-4582-9264-D98283621C7C}" type="slidenum">
              <a:rPr lang="en-US" smtClean="0"/>
              <a:t>‹#›</a:t>
            </a:fld>
            <a:endParaRPr lang="en-US" dirty="0"/>
          </a:p>
        </p:txBody>
      </p:sp>
    </p:spTree>
    <p:extLst>
      <p:ext uri="{BB962C8B-B14F-4D97-AF65-F5344CB8AC3E}">
        <p14:creationId xmlns:p14="http://schemas.microsoft.com/office/powerpoint/2010/main" val="185551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AC01DE5-8B5D-493D-988C-4A1211BBC94A}" type="datetimeFigureOut">
              <a:rPr lang="en-US" smtClean="0"/>
              <a:t>8/22/2017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48821C7-72C9-4582-9264-D98283621C7C}" type="slidenum">
              <a:rPr lang="en-US" smtClean="0"/>
              <a:t>‹#›</a:t>
            </a:fld>
            <a:endParaRPr lang="en-US" dirty="0"/>
          </a:p>
        </p:txBody>
      </p:sp>
    </p:spTree>
    <p:extLst>
      <p:ext uri="{BB962C8B-B14F-4D97-AF65-F5344CB8AC3E}">
        <p14:creationId xmlns:p14="http://schemas.microsoft.com/office/powerpoint/2010/main" val="2900351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AC01DE5-8B5D-493D-988C-4A1211BBC94A}" type="datetimeFigureOut">
              <a:rPr lang="en-US" smtClean="0"/>
              <a:t>8/22/2017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48821C7-72C9-4582-9264-D98283621C7C}" type="slidenum">
              <a:rPr lang="en-US" smtClean="0"/>
              <a:t>‹#›</a:t>
            </a:fld>
            <a:endParaRPr lang="en-US" dirty="0"/>
          </a:p>
        </p:txBody>
      </p:sp>
    </p:spTree>
    <p:extLst>
      <p:ext uri="{BB962C8B-B14F-4D97-AF65-F5344CB8AC3E}">
        <p14:creationId xmlns:p14="http://schemas.microsoft.com/office/powerpoint/2010/main" val="1812750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AC01DE5-8B5D-493D-988C-4A1211BBC94A}" type="datetimeFigureOut">
              <a:rPr lang="en-US" smtClean="0"/>
              <a:t>8/22/2017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48821C7-72C9-4582-9264-D98283621C7C}" type="slidenum">
              <a:rPr lang="en-US" smtClean="0"/>
              <a:t>‹#›</a:t>
            </a:fld>
            <a:endParaRPr lang="en-US" dirty="0"/>
          </a:p>
        </p:txBody>
      </p:sp>
    </p:spTree>
    <p:extLst>
      <p:ext uri="{BB962C8B-B14F-4D97-AF65-F5344CB8AC3E}">
        <p14:creationId xmlns:p14="http://schemas.microsoft.com/office/powerpoint/2010/main" val="3285231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C01DE5-8B5D-493D-988C-4A1211BBC94A}" type="datetimeFigureOut">
              <a:rPr lang="en-US" smtClean="0"/>
              <a:t>8/22/2017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48821C7-72C9-4582-9264-D98283621C7C}" type="slidenum">
              <a:rPr lang="en-US" smtClean="0"/>
              <a:t>‹#›</a:t>
            </a:fld>
            <a:endParaRPr lang="en-US" dirty="0"/>
          </a:p>
        </p:txBody>
      </p:sp>
    </p:spTree>
    <p:extLst>
      <p:ext uri="{BB962C8B-B14F-4D97-AF65-F5344CB8AC3E}">
        <p14:creationId xmlns:p14="http://schemas.microsoft.com/office/powerpoint/2010/main" val="4221920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C01DE5-8B5D-493D-988C-4A1211BBC94A}" type="datetimeFigureOut">
              <a:rPr lang="en-US" smtClean="0"/>
              <a:t>8/22/2017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48821C7-72C9-4582-9264-D98283621C7C}" type="slidenum">
              <a:rPr lang="en-US" smtClean="0"/>
              <a:t>‹#›</a:t>
            </a:fld>
            <a:endParaRPr lang="en-US" dirty="0"/>
          </a:p>
        </p:txBody>
      </p:sp>
    </p:spTree>
    <p:extLst>
      <p:ext uri="{BB962C8B-B14F-4D97-AF65-F5344CB8AC3E}">
        <p14:creationId xmlns:p14="http://schemas.microsoft.com/office/powerpoint/2010/main" val="297012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C01DE5-8B5D-493D-988C-4A1211BBC94A}" type="datetimeFigureOut">
              <a:rPr lang="en-US" smtClean="0"/>
              <a:t>8/22/2017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48821C7-72C9-4582-9264-D98283621C7C}" type="slidenum">
              <a:rPr lang="en-US" smtClean="0"/>
              <a:t>‹#›</a:t>
            </a:fld>
            <a:endParaRPr lang="en-US" dirty="0"/>
          </a:p>
        </p:txBody>
      </p:sp>
    </p:spTree>
    <p:extLst>
      <p:ext uri="{BB962C8B-B14F-4D97-AF65-F5344CB8AC3E}">
        <p14:creationId xmlns:p14="http://schemas.microsoft.com/office/powerpoint/2010/main" val="821723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C01DE5-8B5D-493D-988C-4A1211BBC94A}" type="datetimeFigureOut">
              <a:rPr lang="en-US" smtClean="0"/>
              <a:t>8/22/2017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8821C7-72C9-4582-9264-D98283621C7C}" type="slidenum">
              <a:rPr lang="en-US" smtClean="0"/>
              <a:t>‹#›</a:t>
            </a:fld>
            <a:endParaRPr lang="en-US" dirty="0"/>
          </a:p>
        </p:txBody>
      </p:sp>
    </p:spTree>
    <p:extLst>
      <p:ext uri="{BB962C8B-B14F-4D97-AF65-F5344CB8AC3E}">
        <p14:creationId xmlns:p14="http://schemas.microsoft.com/office/powerpoint/2010/main" val="2806457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www.emra.org/" TargetMode="External"/><Relationship Id="rId2" Type="http://schemas.openxmlformats.org/officeDocument/2006/relationships/hyperlink" Target="http://www.acep.org/" TargetMode="External"/><Relationship Id="rId1" Type="http://schemas.openxmlformats.org/officeDocument/2006/relationships/slideLayout" Target="../slideLayouts/slideLayout3.xml"/><Relationship Id="rId6" Type="http://schemas.openxmlformats.org/officeDocument/2006/relationships/hyperlink" Target="http://www.abem.org/" TargetMode="External"/><Relationship Id="rId5" Type="http://schemas.openxmlformats.org/officeDocument/2006/relationships/hyperlink" Target="http://www.aaem.org/" TargetMode="External"/><Relationship Id="rId4" Type="http://schemas.openxmlformats.org/officeDocument/2006/relationships/hyperlink" Target="http://www.saem.org/"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4</a:t>
            </a:r>
            <a:r>
              <a:rPr lang="en-US" baseline="30000" dirty="0" smtClean="0"/>
              <a:t>th</a:t>
            </a:r>
            <a:r>
              <a:rPr lang="en-US" dirty="0" smtClean="0"/>
              <a:t> </a:t>
            </a:r>
            <a:r>
              <a:rPr lang="en-US" smtClean="0"/>
              <a:t>Year Medical </a:t>
            </a:r>
            <a:r>
              <a:rPr lang="en-US" dirty="0" smtClean="0"/>
              <a:t>Student</a:t>
            </a:r>
            <a:br>
              <a:rPr lang="en-US" dirty="0" smtClean="0"/>
            </a:br>
            <a:r>
              <a:rPr lang="en-US" dirty="0" smtClean="0"/>
              <a:t>Emergency Medicine Rotation </a:t>
            </a:r>
            <a:endParaRPr lang="en-US" dirty="0"/>
          </a:p>
        </p:txBody>
      </p:sp>
      <p:sp>
        <p:nvSpPr>
          <p:cNvPr id="3" name="Subtitle 2"/>
          <p:cNvSpPr>
            <a:spLocks noGrp="1"/>
          </p:cNvSpPr>
          <p:nvPr>
            <p:ph type="subTitle" idx="1"/>
          </p:nvPr>
        </p:nvSpPr>
        <p:spPr/>
        <p:txBody>
          <a:bodyPr/>
          <a:lstStyle/>
          <a:p>
            <a:r>
              <a:rPr lang="en-US" dirty="0" smtClean="0"/>
              <a:t>WELCOME TO LOUISVILLE!</a:t>
            </a:r>
            <a:endParaRPr lang="en-US" dirty="0"/>
          </a:p>
        </p:txBody>
      </p:sp>
    </p:spTree>
    <p:extLst>
      <p:ext uri="{BB962C8B-B14F-4D97-AF65-F5344CB8AC3E}">
        <p14:creationId xmlns:p14="http://schemas.microsoft.com/office/powerpoint/2010/main" val="57402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636718"/>
            <a:ext cx="10515600" cy="828189"/>
          </a:xfrm>
        </p:spPr>
        <p:txBody>
          <a:bodyPr>
            <a:normAutofit fontScale="90000"/>
          </a:bodyPr>
          <a:lstStyle/>
          <a:p>
            <a:pPr algn="ctr"/>
            <a:r>
              <a:rPr lang="en-US" b="1" dirty="0" smtClean="0">
                <a:solidFill>
                  <a:schemeClr val="bg1"/>
                </a:solidFill>
              </a:rPr>
              <a:t>Scheduling and Attendance</a:t>
            </a:r>
            <a:endParaRPr lang="en-US" b="1" dirty="0">
              <a:solidFill>
                <a:schemeClr val="bg1"/>
              </a:solidFill>
            </a:endParaRPr>
          </a:p>
        </p:txBody>
      </p:sp>
      <p:sp>
        <p:nvSpPr>
          <p:cNvPr id="3" name="Text Placeholder 2"/>
          <p:cNvSpPr>
            <a:spLocks noGrp="1"/>
          </p:cNvSpPr>
          <p:nvPr>
            <p:ph type="body" idx="1"/>
          </p:nvPr>
        </p:nvSpPr>
        <p:spPr>
          <a:xfrm>
            <a:off x="831850" y="1464907"/>
            <a:ext cx="10515600" cy="4624744"/>
          </a:xfrm>
        </p:spPr>
        <p:txBody>
          <a:bodyPr/>
          <a:lstStyle/>
          <a:p>
            <a:pPr marL="342900" indent="-342900">
              <a:buClr>
                <a:srgbClr val="C00000"/>
              </a:buClr>
              <a:buFont typeface="Wingdings" panose="05000000000000000000" pitchFamily="2" charset="2"/>
              <a:buChar char="§"/>
            </a:pPr>
            <a:r>
              <a:rPr lang="en-US" dirty="0" smtClean="0">
                <a:solidFill>
                  <a:schemeClr val="tx1"/>
                </a:solidFill>
              </a:rPr>
              <a:t>Scheduling coverage is part of the EM career. Therefore, we leave it to YOU to create your own schedules. Here are the rules:</a:t>
            </a:r>
          </a:p>
          <a:p>
            <a:pPr marL="800100" lvl="1" indent="-342900">
              <a:buClr>
                <a:srgbClr val="C00000"/>
              </a:buClr>
              <a:buFont typeface="Wingdings" panose="05000000000000000000" pitchFamily="2" charset="2"/>
              <a:buChar char="§"/>
            </a:pPr>
            <a:r>
              <a:rPr lang="en-US" dirty="0" smtClean="0">
                <a:solidFill>
                  <a:schemeClr val="tx1"/>
                </a:solidFill>
              </a:rPr>
              <a:t>Students are required to work 15 shifts in the ED, 4 of which must be on a weekend.</a:t>
            </a:r>
          </a:p>
          <a:p>
            <a:pPr marL="1257300" lvl="2" indent="-342900">
              <a:buClr>
                <a:srgbClr val="C00000"/>
              </a:buClr>
              <a:buFont typeface="Arial" panose="020B0604020202020204" pitchFamily="34" charset="0"/>
              <a:buChar char="•"/>
            </a:pPr>
            <a:r>
              <a:rPr lang="en-US" dirty="0" smtClean="0">
                <a:solidFill>
                  <a:schemeClr val="tx1"/>
                </a:solidFill>
              </a:rPr>
              <a:t>Your 15 shifts must be </a:t>
            </a:r>
            <a:r>
              <a:rPr lang="en-US" b="1" i="1" dirty="0" smtClean="0">
                <a:solidFill>
                  <a:schemeClr val="tx1"/>
                </a:solidFill>
              </a:rPr>
              <a:t>evenly </a:t>
            </a:r>
            <a:r>
              <a:rPr lang="en-US" dirty="0" smtClean="0">
                <a:solidFill>
                  <a:schemeClr val="tx1"/>
                </a:solidFill>
              </a:rPr>
              <a:t>divided between the three shift times each day</a:t>
            </a:r>
          </a:p>
          <a:p>
            <a:pPr marL="1714500" lvl="3" indent="-342900">
              <a:buClr>
                <a:srgbClr val="C00000"/>
              </a:buClr>
              <a:buFont typeface="Courier New" panose="02070309020205020404" pitchFamily="49" charset="0"/>
              <a:buChar char="o"/>
            </a:pPr>
            <a:r>
              <a:rPr lang="en-US" dirty="0" smtClean="0">
                <a:solidFill>
                  <a:schemeClr val="tx1"/>
                </a:solidFill>
              </a:rPr>
              <a:t>08:00 AM – 04:00 PM </a:t>
            </a:r>
          </a:p>
          <a:p>
            <a:pPr marL="1714500" lvl="3" indent="-342900">
              <a:buClr>
                <a:srgbClr val="C00000"/>
              </a:buClr>
              <a:buFont typeface="Courier New" panose="02070309020205020404" pitchFamily="49" charset="0"/>
              <a:buChar char="o"/>
            </a:pPr>
            <a:r>
              <a:rPr lang="en-US" dirty="0" smtClean="0">
                <a:solidFill>
                  <a:schemeClr val="tx1"/>
                </a:solidFill>
              </a:rPr>
              <a:t>04</a:t>
            </a:r>
            <a:r>
              <a:rPr lang="en-US" dirty="0" smtClean="0">
                <a:solidFill>
                  <a:schemeClr val="tx1"/>
                </a:solidFill>
                <a:sym typeface="Wingdings" panose="05000000000000000000" pitchFamily="2" charset="2"/>
              </a:rPr>
              <a:t>:00 PM – 11:00 PM</a:t>
            </a:r>
          </a:p>
          <a:p>
            <a:pPr marL="1714500" lvl="3" indent="-342900">
              <a:buClr>
                <a:srgbClr val="C00000"/>
              </a:buClr>
              <a:buFont typeface="Courier New" panose="02070309020205020404" pitchFamily="49" charset="0"/>
              <a:buChar char="o"/>
            </a:pPr>
            <a:r>
              <a:rPr lang="en-US" dirty="0" smtClean="0">
                <a:solidFill>
                  <a:schemeClr val="tx1"/>
                </a:solidFill>
                <a:sym typeface="Wingdings" panose="05000000000000000000" pitchFamily="2" charset="2"/>
              </a:rPr>
              <a:t>11:00 PM – 08:00 AM</a:t>
            </a:r>
          </a:p>
          <a:p>
            <a:pPr marL="800100" lvl="1" indent="-342900">
              <a:buClr>
                <a:srgbClr val="C00000"/>
              </a:buClr>
              <a:buFont typeface="Arial" panose="020B0604020202020204" pitchFamily="34" charset="0"/>
              <a:buChar char="•"/>
            </a:pPr>
            <a:r>
              <a:rPr lang="en-US" dirty="0" smtClean="0">
                <a:solidFill>
                  <a:schemeClr val="tx1"/>
                </a:solidFill>
              </a:rPr>
              <a:t>You will need to be available the entire four weeks of your rotation. You cannot frontload or backload your schedule to complete it in a shorter time.  </a:t>
            </a:r>
          </a:p>
          <a:p>
            <a:pPr marL="800100" lvl="1" indent="-342900">
              <a:buClr>
                <a:srgbClr val="C00000"/>
              </a:buClr>
              <a:buFont typeface="Arial" panose="020B0604020202020204" pitchFamily="34" charset="0"/>
              <a:buChar char="•"/>
            </a:pPr>
            <a:r>
              <a:rPr lang="en-US" dirty="0" smtClean="0">
                <a:solidFill>
                  <a:schemeClr val="tx1"/>
                </a:solidFill>
              </a:rPr>
              <a:t>You may not work more than 5 consecutive days, and must have at least 8 hours between shifts.  </a:t>
            </a:r>
          </a:p>
          <a:p>
            <a:pPr marL="800100" lvl="1" indent="-342900">
              <a:buClr>
                <a:srgbClr val="C00000"/>
              </a:buClr>
              <a:buFont typeface="Arial" panose="020B0604020202020204" pitchFamily="34" charset="0"/>
              <a:buChar char="•"/>
            </a:pPr>
            <a:r>
              <a:rPr lang="en-US" dirty="0" smtClean="0">
                <a:solidFill>
                  <a:schemeClr val="tx1"/>
                </a:solidFill>
              </a:rPr>
              <a:t>No more than 2 students may work the same shift</a:t>
            </a:r>
          </a:p>
          <a:p>
            <a:pPr marL="800100" lvl="1" indent="-342900">
              <a:buClr>
                <a:srgbClr val="C00000"/>
              </a:buClr>
              <a:buFont typeface="Arial" panose="020B0604020202020204" pitchFamily="34" charset="0"/>
              <a:buChar char="•"/>
            </a:pPr>
            <a:r>
              <a:rPr lang="en-US" dirty="0">
                <a:solidFill>
                  <a:schemeClr val="tx1"/>
                </a:solidFill>
              </a:rPr>
              <a:t>Switching is allowed, but you are responsible for finding a student to switch.  </a:t>
            </a:r>
            <a:r>
              <a:rPr lang="en-US" dirty="0">
                <a:solidFill>
                  <a:srgbClr val="FF0000"/>
                </a:solidFill>
              </a:rPr>
              <a:t>All </a:t>
            </a:r>
            <a:r>
              <a:rPr lang="en-US" dirty="0" smtClean="0">
                <a:solidFill>
                  <a:srgbClr val="FF0000"/>
                </a:solidFill>
              </a:rPr>
              <a:t>switches need to be approved by Alescia McKeel </a:t>
            </a:r>
            <a:r>
              <a:rPr lang="en-US" dirty="0">
                <a:solidFill>
                  <a:srgbClr val="FF0000"/>
                </a:solidFill>
              </a:rPr>
              <a:t>24 hours before the scheduled shift</a:t>
            </a:r>
            <a:r>
              <a:rPr lang="en-US" dirty="0">
                <a:solidFill>
                  <a:schemeClr val="tx1"/>
                </a:solidFill>
              </a:rPr>
              <a:t>. </a:t>
            </a:r>
          </a:p>
          <a:p>
            <a:pPr marL="800100" lvl="1" indent="-342900">
              <a:buClr>
                <a:srgbClr val="C00000"/>
              </a:buClr>
              <a:buFont typeface="Arial" panose="020B0604020202020204" pitchFamily="34" charset="0"/>
              <a:buChar char="•"/>
            </a:pPr>
            <a:endParaRPr lang="en-US" dirty="0">
              <a:solidFill>
                <a:schemeClr val="tx1"/>
              </a:solidFill>
            </a:endParaRPr>
          </a:p>
        </p:txBody>
      </p:sp>
    </p:spTree>
    <p:extLst>
      <p:ext uri="{BB962C8B-B14F-4D97-AF65-F5344CB8AC3E}">
        <p14:creationId xmlns:p14="http://schemas.microsoft.com/office/powerpoint/2010/main" val="1094876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636718"/>
            <a:ext cx="10515600" cy="828189"/>
          </a:xfrm>
        </p:spPr>
        <p:txBody>
          <a:bodyPr>
            <a:normAutofit fontScale="90000"/>
          </a:bodyPr>
          <a:lstStyle/>
          <a:p>
            <a:pPr algn="ctr"/>
            <a:r>
              <a:rPr lang="en-US" b="1" dirty="0" smtClean="0">
                <a:solidFill>
                  <a:schemeClr val="bg1"/>
                </a:solidFill>
              </a:rPr>
              <a:t>Scheduling and Attendance</a:t>
            </a:r>
            <a:endParaRPr lang="en-US" b="1" dirty="0">
              <a:solidFill>
                <a:schemeClr val="bg1"/>
              </a:solidFill>
            </a:endParaRPr>
          </a:p>
        </p:txBody>
      </p:sp>
      <p:sp>
        <p:nvSpPr>
          <p:cNvPr id="3" name="Text Placeholder 2"/>
          <p:cNvSpPr>
            <a:spLocks noGrp="1"/>
          </p:cNvSpPr>
          <p:nvPr>
            <p:ph type="body" idx="1"/>
          </p:nvPr>
        </p:nvSpPr>
        <p:spPr>
          <a:xfrm>
            <a:off x="831850" y="1464907"/>
            <a:ext cx="10515600" cy="4624744"/>
          </a:xfrm>
        </p:spPr>
        <p:txBody>
          <a:bodyPr>
            <a:normAutofit lnSpcReduction="10000"/>
          </a:bodyPr>
          <a:lstStyle/>
          <a:p>
            <a:pPr lvl="1">
              <a:buClr>
                <a:srgbClr val="C00000"/>
              </a:buClr>
            </a:pPr>
            <a:r>
              <a:rPr lang="en-US" sz="2400" dirty="0" smtClean="0">
                <a:solidFill>
                  <a:schemeClr val="tx1"/>
                </a:solidFill>
              </a:rPr>
              <a:t>Other Responsibilities:</a:t>
            </a:r>
          </a:p>
          <a:p>
            <a:pPr marL="1257300" lvl="2" indent="-342900">
              <a:buClr>
                <a:srgbClr val="C00000"/>
              </a:buClr>
              <a:buFont typeface="Wingdings" panose="05000000000000000000" pitchFamily="2" charset="2"/>
              <a:buChar char="§"/>
            </a:pPr>
            <a:r>
              <a:rPr lang="en-US" sz="2000" dirty="0" smtClean="0">
                <a:solidFill>
                  <a:schemeClr val="tx1"/>
                </a:solidFill>
              </a:rPr>
              <a:t>Student Didactic Lectures: These are </a:t>
            </a:r>
            <a:r>
              <a:rPr lang="en-US" sz="2000" b="1" dirty="0" smtClean="0">
                <a:solidFill>
                  <a:srgbClr val="C00000"/>
                </a:solidFill>
              </a:rPr>
              <a:t>mandatory </a:t>
            </a:r>
            <a:r>
              <a:rPr lang="en-US" sz="2000" dirty="0" smtClean="0">
                <a:solidFill>
                  <a:schemeClr val="tx1"/>
                </a:solidFill>
              </a:rPr>
              <a:t>lectures/hands-on teaching sessions presented by the residents. The schedule will be provided to you by Alescia McKeel. Every student </a:t>
            </a:r>
            <a:r>
              <a:rPr lang="en-US" sz="2000" i="1" dirty="0" smtClean="0">
                <a:solidFill>
                  <a:schemeClr val="tx1"/>
                </a:solidFill>
              </a:rPr>
              <a:t>must </a:t>
            </a:r>
            <a:r>
              <a:rPr lang="en-US" sz="2000" dirty="0" smtClean="0">
                <a:solidFill>
                  <a:schemeClr val="tx1"/>
                </a:solidFill>
              </a:rPr>
              <a:t>attend each of these unless you worked the 11PM – 8AM shift just prior. </a:t>
            </a:r>
          </a:p>
          <a:p>
            <a:pPr marL="1257300" lvl="2" indent="-342900">
              <a:buClr>
                <a:srgbClr val="C00000"/>
              </a:buClr>
              <a:buFont typeface="Wingdings" panose="05000000000000000000" pitchFamily="2" charset="2"/>
              <a:buChar char="§"/>
            </a:pPr>
            <a:r>
              <a:rPr lang="en-US" sz="2000" dirty="0" smtClean="0">
                <a:solidFill>
                  <a:schemeClr val="tx1"/>
                </a:solidFill>
              </a:rPr>
              <a:t>Resident Lectures: The department has lectures scheduled for the residents each Wednesday morning, typically 9AM -12PM. They are held in the ED conference room and cover a wide array of useful topics. It is </a:t>
            </a:r>
            <a:r>
              <a:rPr lang="en-US" sz="2000" i="1" dirty="0" smtClean="0">
                <a:solidFill>
                  <a:schemeClr val="tx1"/>
                </a:solidFill>
              </a:rPr>
              <a:t>highly</a:t>
            </a:r>
            <a:r>
              <a:rPr lang="en-US" sz="2000" dirty="0" smtClean="0">
                <a:solidFill>
                  <a:schemeClr val="tx1"/>
                </a:solidFill>
              </a:rPr>
              <a:t> </a:t>
            </a:r>
            <a:r>
              <a:rPr lang="en-US" sz="2000" i="1" dirty="0" smtClean="0">
                <a:solidFill>
                  <a:schemeClr val="tx1"/>
                </a:solidFill>
              </a:rPr>
              <a:t>recommended</a:t>
            </a:r>
            <a:r>
              <a:rPr lang="en-US" sz="2000" dirty="0" smtClean="0">
                <a:solidFill>
                  <a:schemeClr val="tx1"/>
                </a:solidFill>
              </a:rPr>
              <a:t> that you attend these conferences during your rotation. Topics and exact times can be found on the conference schedule posted on the conference room door.</a:t>
            </a:r>
          </a:p>
          <a:p>
            <a:pPr marL="1257300" lvl="2" indent="-342900">
              <a:buClr>
                <a:srgbClr val="C00000"/>
              </a:buClr>
              <a:buFont typeface="Wingdings" panose="05000000000000000000" pitchFamily="2" charset="2"/>
              <a:buChar char="§"/>
            </a:pPr>
            <a:r>
              <a:rPr lang="en-US" sz="2000" dirty="0" smtClean="0">
                <a:solidFill>
                  <a:schemeClr val="tx1"/>
                </a:solidFill>
              </a:rPr>
              <a:t>16</a:t>
            </a:r>
            <a:r>
              <a:rPr lang="en-US" sz="2000" baseline="30000" dirty="0" smtClean="0">
                <a:solidFill>
                  <a:schemeClr val="tx1"/>
                </a:solidFill>
              </a:rPr>
              <a:t>th</a:t>
            </a:r>
            <a:r>
              <a:rPr lang="en-US" sz="2000" dirty="0" smtClean="0">
                <a:solidFill>
                  <a:schemeClr val="tx1"/>
                </a:solidFill>
              </a:rPr>
              <a:t> Shift: In addition to the 15 shifts you must complete in the ED, you must also do one extra shift during your rotation with </a:t>
            </a:r>
            <a:r>
              <a:rPr lang="en-US" sz="2000" b="1" dirty="0" smtClean="0">
                <a:solidFill>
                  <a:schemeClr val="tx1"/>
                </a:solidFill>
              </a:rPr>
              <a:t>one</a:t>
            </a:r>
            <a:r>
              <a:rPr lang="en-US" sz="2000" dirty="0" smtClean="0">
                <a:solidFill>
                  <a:schemeClr val="tx1"/>
                </a:solidFill>
              </a:rPr>
              <a:t> of the following:</a:t>
            </a:r>
          </a:p>
          <a:p>
            <a:pPr marL="1714500" lvl="3" indent="-342900">
              <a:buClr>
                <a:srgbClr val="C00000"/>
              </a:buClr>
              <a:buFont typeface="Arial" panose="020B0604020202020204" pitchFamily="34" charset="0"/>
              <a:buChar char="•"/>
            </a:pPr>
            <a:r>
              <a:rPr lang="en-US" dirty="0" smtClean="0">
                <a:solidFill>
                  <a:schemeClr val="tx1"/>
                </a:solidFill>
              </a:rPr>
              <a:t>Procedural shift in the ED</a:t>
            </a:r>
          </a:p>
          <a:p>
            <a:pPr marL="1714500" lvl="3" indent="-342900">
              <a:buClr>
                <a:srgbClr val="C00000"/>
              </a:buClr>
              <a:buFont typeface="Arial" panose="020B0604020202020204" pitchFamily="34" charset="0"/>
              <a:buChar char="•"/>
            </a:pPr>
            <a:r>
              <a:rPr lang="en-US" dirty="0" smtClean="0">
                <a:solidFill>
                  <a:schemeClr val="tx1"/>
                </a:solidFill>
              </a:rPr>
              <a:t>Poison Control shadow</a:t>
            </a:r>
          </a:p>
          <a:p>
            <a:pPr marL="1714500" lvl="3" indent="-342900">
              <a:buClr>
                <a:srgbClr val="C00000"/>
              </a:buClr>
              <a:buFont typeface="Arial" panose="020B0604020202020204" pitchFamily="34" charset="0"/>
              <a:buChar char="•"/>
            </a:pPr>
            <a:r>
              <a:rPr lang="en-US" dirty="0" smtClean="0">
                <a:solidFill>
                  <a:schemeClr val="tx1"/>
                </a:solidFill>
              </a:rPr>
              <a:t>Air Methods helicopter ride-along</a:t>
            </a:r>
          </a:p>
          <a:p>
            <a:pPr marL="1714500" lvl="3" indent="-342900">
              <a:buClr>
                <a:srgbClr val="C00000"/>
              </a:buClr>
              <a:buFont typeface="Arial" panose="020B0604020202020204" pitchFamily="34" charset="0"/>
              <a:buChar char="•"/>
            </a:pPr>
            <a:r>
              <a:rPr lang="en-US" dirty="0" smtClean="0">
                <a:solidFill>
                  <a:schemeClr val="tx1"/>
                </a:solidFill>
              </a:rPr>
              <a:t>Louisville Metro EMS ambulance ride-along</a:t>
            </a:r>
            <a:endParaRPr lang="en-US" dirty="0">
              <a:solidFill>
                <a:schemeClr val="tx1"/>
              </a:solidFill>
            </a:endParaRPr>
          </a:p>
        </p:txBody>
      </p:sp>
    </p:spTree>
    <p:extLst>
      <p:ext uri="{BB962C8B-B14F-4D97-AF65-F5344CB8AC3E}">
        <p14:creationId xmlns:p14="http://schemas.microsoft.com/office/powerpoint/2010/main" val="1028142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636718"/>
            <a:ext cx="10515600" cy="828189"/>
          </a:xfrm>
        </p:spPr>
        <p:txBody>
          <a:bodyPr>
            <a:normAutofit fontScale="90000"/>
          </a:bodyPr>
          <a:lstStyle/>
          <a:p>
            <a:pPr algn="ctr"/>
            <a:r>
              <a:rPr lang="en-US" b="1" dirty="0" smtClean="0">
                <a:solidFill>
                  <a:schemeClr val="bg1"/>
                </a:solidFill>
              </a:rPr>
              <a:t>Late/Missed Shift</a:t>
            </a:r>
            <a:endParaRPr lang="en-US" b="1" dirty="0">
              <a:solidFill>
                <a:schemeClr val="bg1"/>
              </a:solidFill>
            </a:endParaRPr>
          </a:p>
        </p:txBody>
      </p:sp>
      <p:sp>
        <p:nvSpPr>
          <p:cNvPr id="3" name="Text Placeholder 2"/>
          <p:cNvSpPr>
            <a:spLocks noGrp="1"/>
          </p:cNvSpPr>
          <p:nvPr>
            <p:ph type="body" idx="1"/>
          </p:nvPr>
        </p:nvSpPr>
        <p:spPr>
          <a:xfrm>
            <a:off x="831850" y="1464907"/>
            <a:ext cx="10515600" cy="4624744"/>
          </a:xfrm>
        </p:spPr>
        <p:txBody>
          <a:bodyPr>
            <a:normAutofit/>
          </a:bodyPr>
          <a:lstStyle/>
          <a:p>
            <a:pPr lvl="1">
              <a:buClr>
                <a:srgbClr val="C00000"/>
              </a:buClr>
            </a:pPr>
            <a:endParaRPr lang="en-US" sz="2400" dirty="0" smtClean="0">
              <a:solidFill>
                <a:schemeClr val="tx1"/>
              </a:solidFill>
            </a:endParaRPr>
          </a:p>
          <a:p>
            <a:pPr lvl="1">
              <a:buClr>
                <a:srgbClr val="C00000"/>
              </a:buClr>
            </a:pPr>
            <a:r>
              <a:rPr lang="en-US" sz="2400" dirty="0" smtClean="0">
                <a:solidFill>
                  <a:schemeClr val="tx1"/>
                </a:solidFill>
              </a:rPr>
              <a:t>In the event that you are unable to attend a shift or will be late due to an emergency or illness, you are responsible for:</a:t>
            </a:r>
          </a:p>
          <a:p>
            <a:pPr marL="1257300" lvl="2" indent="-342900">
              <a:buClr>
                <a:srgbClr val="C00000"/>
              </a:buClr>
              <a:buFont typeface="Wingdings" panose="05000000000000000000" pitchFamily="2" charset="2"/>
              <a:buChar char="§"/>
            </a:pPr>
            <a:r>
              <a:rPr lang="en-US" dirty="0" smtClean="0">
                <a:solidFill>
                  <a:schemeClr val="tx1"/>
                </a:solidFill>
              </a:rPr>
              <a:t>Calling the main department at (502) 562-3015 and alerting the third year resident currently working.</a:t>
            </a:r>
          </a:p>
          <a:p>
            <a:pPr marL="1257300" lvl="2" indent="-342900">
              <a:buClr>
                <a:srgbClr val="C00000"/>
              </a:buClr>
              <a:buFont typeface="Wingdings" panose="05000000000000000000" pitchFamily="2" charset="2"/>
              <a:buChar char="§"/>
            </a:pPr>
            <a:r>
              <a:rPr lang="en-US" dirty="0" smtClean="0">
                <a:solidFill>
                  <a:schemeClr val="tx1"/>
                </a:solidFill>
              </a:rPr>
              <a:t>Calling your student coordinator (Alescia McKeel) at (502) 852-1035 to alert her and reschedule your shift. </a:t>
            </a:r>
            <a:r>
              <a:rPr lang="en-US" b="1" dirty="0" smtClean="0">
                <a:solidFill>
                  <a:schemeClr val="tx1"/>
                </a:solidFill>
              </a:rPr>
              <a:t>You will be responsible for making up any missed shifts</a:t>
            </a:r>
            <a:r>
              <a:rPr lang="en-US" dirty="0" smtClean="0">
                <a:solidFill>
                  <a:schemeClr val="tx1"/>
                </a:solidFill>
              </a:rPr>
              <a:t>.</a:t>
            </a:r>
          </a:p>
          <a:p>
            <a:pPr lvl="1">
              <a:buClr>
                <a:srgbClr val="C00000"/>
              </a:buClr>
            </a:pPr>
            <a:endParaRPr lang="en-US" dirty="0" smtClean="0">
              <a:solidFill>
                <a:schemeClr val="tx1"/>
              </a:solidFill>
            </a:endParaRPr>
          </a:p>
          <a:p>
            <a:pPr lvl="1">
              <a:buClr>
                <a:srgbClr val="C00000"/>
              </a:buClr>
            </a:pPr>
            <a:r>
              <a:rPr lang="en-US" sz="2400" dirty="0" smtClean="0">
                <a:solidFill>
                  <a:schemeClr val="tx1"/>
                </a:solidFill>
              </a:rPr>
              <a:t>If you find out that you will not be able to work a shift 24+ hours in advance, you </a:t>
            </a:r>
            <a:r>
              <a:rPr lang="en-US" sz="2400" b="1" dirty="0" smtClean="0">
                <a:solidFill>
                  <a:schemeClr val="tx1"/>
                </a:solidFill>
              </a:rPr>
              <a:t>must contact Alescia ASAP to reschedule the shift. </a:t>
            </a:r>
            <a:r>
              <a:rPr lang="en-US" sz="2400" dirty="0" smtClean="0">
                <a:solidFill>
                  <a:schemeClr val="tx1"/>
                </a:solidFill>
              </a:rPr>
              <a:t>Again, you are able to switch shifts with other students, but it is your responsibility to arrange this. </a:t>
            </a:r>
          </a:p>
        </p:txBody>
      </p:sp>
    </p:spTree>
    <p:extLst>
      <p:ext uri="{BB962C8B-B14F-4D97-AF65-F5344CB8AC3E}">
        <p14:creationId xmlns:p14="http://schemas.microsoft.com/office/powerpoint/2010/main" val="2964906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636718"/>
            <a:ext cx="10515600" cy="828189"/>
          </a:xfrm>
        </p:spPr>
        <p:txBody>
          <a:bodyPr>
            <a:normAutofit fontScale="90000"/>
          </a:bodyPr>
          <a:lstStyle/>
          <a:p>
            <a:pPr algn="ctr"/>
            <a:r>
              <a:rPr lang="en-US" b="1" dirty="0" smtClean="0">
                <a:solidFill>
                  <a:schemeClr val="bg1"/>
                </a:solidFill>
              </a:rPr>
              <a:t>Interview Season</a:t>
            </a:r>
            <a:endParaRPr lang="en-US" b="1" dirty="0">
              <a:solidFill>
                <a:schemeClr val="bg1"/>
              </a:solidFill>
            </a:endParaRPr>
          </a:p>
        </p:txBody>
      </p:sp>
      <p:sp>
        <p:nvSpPr>
          <p:cNvPr id="3" name="Text Placeholder 2"/>
          <p:cNvSpPr>
            <a:spLocks noGrp="1"/>
          </p:cNvSpPr>
          <p:nvPr>
            <p:ph type="body" idx="1"/>
          </p:nvPr>
        </p:nvSpPr>
        <p:spPr>
          <a:xfrm>
            <a:off x="831850" y="1464907"/>
            <a:ext cx="10515600" cy="4624744"/>
          </a:xfrm>
        </p:spPr>
        <p:txBody>
          <a:bodyPr>
            <a:normAutofit/>
          </a:bodyPr>
          <a:lstStyle/>
          <a:p>
            <a:pPr marL="800100" lvl="1" indent="-342900">
              <a:buClr>
                <a:srgbClr val="C00000"/>
              </a:buClr>
              <a:buFont typeface="Wingdings" panose="05000000000000000000" pitchFamily="2" charset="2"/>
              <a:buChar char="§"/>
            </a:pPr>
            <a:r>
              <a:rPr lang="en-US" sz="2400" dirty="0" smtClean="0">
                <a:solidFill>
                  <a:schemeClr val="tx1"/>
                </a:solidFill>
              </a:rPr>
              <a:t>Interviews are important!</a:t>
            </a:r>
          </a:p>
          <a:p>
            <a:pPr marL="800100" lvl="1" indent="-342900">
              <a:buClr>
                <a:srgbClr val="C00000"/>
              </a:buClr>
              <a:buFont typeface="Wingdings" panose="05000000000000000000" pitchFamily="2" charset="2"/>
              <a:buChar char="§"/>
            </a:pPr>
            <a:r>
              <a:rPr lang="en-US" sz="2400" dirty="0" smtClean="0">
                <a:solidFill>
                  <a:schemeClr val="tx1"/>
                </a:solidFill>
              </a:rPr>
              <a:t>Your schedule should accommodate most of your interviews as your schedule is self-made and flexible.</a:t>
            </a:r>
          </a:p>
          <a:p>
            <a:pPr marL="800100" lvl="1" indent="-342900">
              <a:buClr>
                <a:srgbClr val="C00000"/>
              </a:buClr>
              <a:buFont typeface="Wingdings" panose="05000000000000000000" pitchFamily="2" charset="2"/>
              <a:buChar char="§"/>
            </a:pPr>
            <a:r>
              <a:rPr lang="en-US" sz="2400" dirty="0" smtClean="0">
                <a:solidFill>
                  <a:schemeClr val="tx1"/>
                </a:solidFill>
              </a:rPr>
              <a:t>You are required to complete 15 shifts, regardless if you have 0 interviews or 12. </a:t>
            </a:r>
          </a:p>
          <a:p>
            <a:pPr marL="800100" lvl="1" indent="-342900">
              <a:buClr>
                <a:srgbClr val="C00000"/>
              </a:buClr>
              <a:buFont typeface="Wingdings" panose="05000000000000000000" pitchFamily="2" charset="2"/>
              <a:buChar char="§"/>
            </a:pPr>
            <a:r>
              <a:rPr lang="en-US" sz="2400" dirty="0" smtClean="0">
                <a:solidFill>
                  <a:schemeClr val="tx1"/>
                </a:solidFill>
              </a:rPr>
              <a:t>If you have an interview scheduled on a day you are supposed to work, it is </a:t>
            </a:r>
            <a:r>
              <a:rPr lang="en-US" sz="2400" b="1" dirty="0" smtClean="0">
                <a:solidFill>
                  <a:srgbClr val="C00000"/>
                </a:solidFill>
              </a:rPr>
              <a:t>your </a:t>
            </a:r>
            <a:r>
              <a:rPr lang="en-US" sz="2400" dirty="0" smtClean="0">
                <a:solidFill>
                  <a:schemeClr val="tx1"/>
                </a:solidFill>
              </a:rPr>
              <a:t>responsibility to switch shifts and make it up. </a:t>
            </a:r>
          </a:p>
          <a:p>
            <a:pPr marL="800100" lvl="1" indent="-342900">
              <a:buClr>
                <a:srgbClr val="C00000"/>
              </a:buClr>
              <a:buFont typeface="Wingdings" panose="05000000000000000000" pitchFamily="2" charset="2"/>
              <a:buChar char="§"/>
            </a:pPr>
            <a:r>
              <a:rPr lang="en-US" sz="2400" dirty="0" smtClean="0">
                <a:solidFill>
                  <a:schemeClr val="tx1"/>
                </a:solidFill>
              </a:rPr>
              <a:t>If you are applying to UofL for a residency, there is a chance that you will interview </a:t>
            </a:r>
            <a:r>
              <a:rPr lang="en-US" sz="2400" u="sng" dirty="0" smtClean="0">
                <a:solidFill>
                  <a:schemeClr val="tx1"/>
                </a:solidFill>
              </a:rPr>
              <a:t>during the month of your rotation. </a:t>
            </a:r>
            <a:endParaRPr lang="en-US" sz="2400" dirty="0" smtClean="0">
              <a:solidFill>
                <a:schemeClr val="tx1"/>
              </a:solidFill>
            </a:endParaRPr>
          </a:p>
          <a:p>
            <a:pPr marL="1257300" lvl="2" indent="-342900">
              <a:buClr>
                <a:srgbClr val="C00000"/>
              </a:buClr>
              <a:buFont typeface="Arial" panose="020B0604020202020204" pitchFamily="34" charset="0"/>
              <a:buChar char="•"/>
            </a:pPr>
            <a:r>
              <a:rPr lang="en-US" sz="2200" dirty="0" smtClean="0">
                <a:solidFill>
                  <a:schemeClr val="tx1"/>
                </a:solidFill>
              </a:rPr>
              <a:t>The interview day will be announced in time for you to change your schedule (if necessary)</a:t>
            </a:r>
          </a:p>
        </p:txBody>
      </p:sp>
    </p:spTree>
    <p:extLst>
      <p:ext uri="{BB962C8B-B14F-4D97-AF65-F5344CB8AC3E}">
        <p14:creationId xmlns:p14="http://schemas.microsoft.com/office/powerpoint/2010/main" val="156603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636718"/>
            <a:ext cx="10515600" cy="828189"/>
          </a:xfrm>
        </p:spPr>
        <p:txBody>
          <a:bodyPr>
            <a:normAutofit fontScale="90000"/>
          </a:bodyPr>
          <a:lstStyle/>
          <a:p>
            <a:pPr algn="ctr"/>
            <a:r>
              <a:rPr lang="en-US" b="1" dirty="0" smtClean="0">
                <a:solidFill>
                  <a:schemeClr val="bg1"/>
                </a:solidFill>
              </a:rPr>
              <a:t>Student Roles and Responsibility</a:t>
            </a:r>
            <a:endParaRPr lang="en-US" b="1" dirty="0">
              <a:solidFill>
                <a:schemeClr val="bg1"/>
              </a:solidFill>
            </a:endParaRPr>
          </a:p>
        </p:txBody>
      </p:sp>
      <p:sp>
        <p:nvSpPr>
          <p:cNvPr id="3" name="Text Placeholder 2"/>
          <p:cNvSpPr>
            <a:spLocks noGrp="1"/>
          </p:cNvSpPr>
          <p:nvPr>
            <p:ph type="body" idx="1"/>
          </p:nvPr>
        </p:nvSpPr>
        <p:spPr>
          <a:xfrm>
            <a:off x="831850" y="2099143"/>
            <a:ext cx="10515600" cy="3990507"/>
          </a:xfrm>
        </p:spPr>
        <p:txBody>
          <a:bodyPr>
            <a:normAutofit/>
          </a:bodyPr>
          <a:lstStyle/>
          <a:p>
            <a:pPr lvl="1">
              <a:buClr>
                <a:srgbClr val="C00000"/>
              </a:buClr>
            </a:pPr>
            <a:r>
              <a:rPr lang="en-US" sz="2800" dirty="0" smtClean="0">
                <a:solidFill>
                  <a:schemeClr val="tx1"/>
                </a:solidFill>
              </a:rPr>
              <a:t>All students are responsible for the following:</a:t>
            </a:r>
          </a:p>
          <a:p>
            <a:pPr marL="1257300" lvl="2" indent="-342900">
              <a:buClr>
                <a:srgbClr val="C00000"/>
              </a:buClr>
              <a:buFont typeface="Wingdings" panose="05000000000000000000" pitchFamily="2" charset="2"/>
              <a:buChar char="§"/>
            </a:pPr>
            <a:r>
              <a:rPr lang="en-US" sz="2200" dirty="0" smtClean="0">
                <a:solidFill>
                  <a:schemeClr val="tx1"/>
                </a:solidFill>
              </a:rPr>
              <a:t>Completing histories and physicals </a:t>
            </a:r>
          </a:p>
          <a:p>
            <a:pPr marL="1257300" lvl="2" indent="-342900">
              <a:buClr>
                <a:srgbClr val="C00000"/>
              </a:buClr>
              <a:buFont typeface="Wingdings" panose="05000000000000000000" pitchFamily="2" charset="2"/>
              <a:buChar char="§"/>
            </a:pPr>
            <a:r>
              <a:rPr lang="en-US" sz="2200" dirty="0" smtClean="0">
                <a:solidFill>
                  <a:schemeClr val="tx1"/>
                </a:solidFill>
              </a:rPr>
              <a:t>Formulating clinical decisions	</a:t>
            </a:r>
          </a:p>
          <a:p>
            <a:pPr marL="1257300" lvl="2" indent="-342900">
              <a:buClr>
                <a:srgbClr val="C00000"/>
              </a:buClr>
              <a:buFont typeface="Wingdings" panose="05000000000000000000" pitchFamily="2" charset="2"/>
              <a:buChar char="§"/>
            </a:pPr>
            <a:r>
              <a:rPr lang="en-US" sz="2200" dirty="0" smtClean="0">
                <a:solidFill>
                  <a:schemeClr val="tx1"/>
                </a:solidFill>
              </a:rPr>
              <a:t>Ordering treatment and additional tests with supervision</a:t>
            </a:r>
          </a:p>
          <a:p>
            <a:pPr marL="1257300" lvl="2" indent="-342900">
              <a:buClr>
                <a:srgbClr val="C00000"/>
              </a:buClr>
              <a:buFont typeface="Wingdings" panose="05000000000000000000" pitchFamily="2" charset="2"/>
              <a:buChar char="§"/>
            </a:pPr>
            <a:r>
              <a:rPr lang="en-US" sz="2200" dirty="0" smtClean="0">
                <a:solidFill>
                  <a:schemeClr val="tx1"/>
                </a:solidFill>
              </a:rPr>
              <a:t>Learning and performing procedures</a:t>
            </a:r>
          </a:p>
          <a:p>
            <a:pPr marL="1257300" lvl="2" indent="-342900">
              <a:buClr>
                <a:srgbClr val="C00000"/>
              </a:buClr>
              <a:buFont typeface="Wingdings" panose="05000000000000000000" pitchFamily="2" charset="2"/>
              <a:buChar char="§"/>
            </a:pPr>
            <a:r>
              <a:rPr lang="en-US" sz="2200" dirty="0" smtClean="0">
                <a:solidFill>
                  <a:schemeClr val="tx1"/>
                </a:solidFill>
              </a:rPr>
              <a:t>Determining patient disposition</a:t>
            </a:r>
          </a:p>
          <a:p>
            <a:pPr marL="1257300" lvl="2" indent="-342900">
              <a:buClr>
                <a:srgbClr val="C00000"/>
              </a:buClr>
              <a:buFont typeface="Wingdings" panose="05000000000000000000" pitchFamily="2" charset="2"/>
              <a:buChar char="§"/>
            </a:pPr>
            <a:r>
              <a:rPr lang="en-US" sz="2200" dirty="0" smtClean="0">
                <a:solidFill>
                  <a:schemeClr val="tx1"/>
                </a:solidFill>
              </a:rPr>
              <a:t>Learning how to obtain and completing consultation as directed by your resident</a:t>
            </a:r>
          </a:p>
          <a:p>
            <a:pPr marL="1257300" lvl="2" indent="-342900">
              <a:buClr>
                <a:srgbClr val="C00000"/>
              </a:buClr>
              <a:buFont typeface="Wingdings" panose="05000000000000000000" pitchFamily="2" charset="2"/>
              <a:buChar char="§"/>
            </a:pPr>
            <a:r>
              <a:rPr lang="en-US" sz="2200" dirty="0" smtClean="0">
                <a:solidFill>
                  <a:schemeClr val="tx1"/>
                </a:solidFill>
              </a:rPr>
              <a:t>Assisting in treatment of critically ill patients in the trauma room (Room 9)</a:t>
            </a:r>
          </a:p>
          <a:p>
            <a:pPr marL="1257300" lvl="2" indent="-342900">
              <a:buClr>
                <a:srgbClr val="C00000"/>
              </a:buClr>
              <a:buFont typeface="Wingdings" panose="05000000000000000000" pitchFamily="2" charset="2"/>
              <a:buChar char="§"/>
            </a:pPr>
            <a:r>
              <a:rPr lang="en-US" sz="2200" dirty="0" smtClean="0">
                <a:solidFill>
                  <a:schemeClr val="tx1"/>
                </a:solidFill>
              </a:rPr>
              <a:t>Check your email daily for updates</a:t>
            </a:r>
          </a:p>
        </p:txBody>
      </p:sp>
    </p:spTree>
    <p:extLst>
      <p:ext uri="{BB962C8B-B14F-4D97-AF65-F5344CB8AC3E}">
        <p14:creationId xmlns:p14="http://schemas.microsoft.com/office/powerpoint/2010/main" val="3196782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636718"/>
            <a:ext cx="10515600" cy="828189"/>
          </a:xfrm>
        </p:spPr>
        <p:txBody>
          <a:bodyPr>
            <a:normAutofit fontScale="90000"/>
          </a:bodyPr>
          <a:lstStyle/>
          <a:p>
            <a:pPr algn="ctr"/>
            <a:r>
              <a:rPr lang="en-US" b="1" dirty="0" smtClean="0">
                <a:solidFill>
                  <a:schemeClr val="bg1"/>
                </a:solidFill>
              </a:rPr>
              <a:t>Typical Student Shift</a:t>
            </a:r>
            <a:endParaRPr lang="en-US" b="1" dirty="0">
              <a:solidFill>
                <a:schemeClr val="bg1"/>
              </a:solidFill>
            </a:endParaRPr>
          </a:p>
        </p:txBody>
      </p:sp>
      <p:sp>
        <p:nvSpPr>
          <p:cNvPr id="3" name="Text Placeholder 2"/>
          <p:cNvSpPr>
            <a:spLocks noGrp="1"/>
          </p:cNvSpPr>
          <p:nvPr>
            <p:ph type="body" idx="1"/>
          </p:nvPr>
        </p:nvSpPr>
        <p:spPr>
          <a:xfrm>
            <a:off x="831850" y="1464907"/>
            <a:ext cx="10515600" cy="4624744"/>
          </a:xfrm>
        </p:spPr>
        <p:txBody>
          <a:bodyPr>
            <a:normAutofit lnSpcReduction="10000"/>
          </a:bodyPr>
          <a:lstStyle/>
          <a:p>
            <a:pPr marL="800100" lvl="1" indent="-342900">
              <a:buClr>
                <a:srgbClr val="C00000"/>
              </a:buClr>
              <a:buFont typeface="Wingdings" panose="05000000000000000000" pitchFamily="2" charset="2"/>
              <a:buChar char="§"/>
            </a:pPr>
            <a:endParaRPr lang="en-US" sz="2200" dirty="0" smtClean="0">
              <a:solidFill>
                <a:schemeClr val="tx1"/>
              </a:solidFill>
            </a:endParaRPr>
          </a:p>
          <a:p>
            <a:pPr marL="800100" lvl="1" indent="-342900">
              <a:buClr>
                <a:srgbClr val="C00000"/>
              </a:buClr>
              <a:buFont typeface="Wingdings" panose="05000000000000000000" pitchFamily="2" charset="2"/>
              <a:buChar char="§"/>
            </a:pPr>
            <a:r>
              <a:rPr lang="en-US" dirty="0" smtClean="0">
                <a:solidFill>
                  <a:schemeClr val="tx1"/>
                </a:solidFill>
              </a:rPr>
              <a:t>Arrive 15 minutes early to your shift</a:t>
            </a:r>
          </a:p>
          <a:p>
            <a:pPr marL="800100" lvl="1" indent="-342900">
              <a:buClr>
                <a:srgbClr val="C00000"/>
              </a:buClr>
              <a:buFont typeface="Wingdings" panose="05000000000000000000" pitchFamily="2" charset="2"/>
              <a:buChar char="§"/>
            </a:pPr>
            <a:r>
              <a:rPr lang="en-US" dirty="0" smtClean="0">
                <a:solidFill>
                  <a:schemeClr val="tx1"/>
                </a:solidFill>
              </a:rPr>
              <a:t>At the beginning of each shift, all residents and attending(s) will round on all patients in the department. At this time, the leaving residents will turn over their remaining patients to the oncoming team. </a:t>
            </a:r>
          </a:p>
          <a:p>
            <a:pPr marL="800100" lvl="1" indent="-342900">
              <a:buClr>
                <a:srgbClr val="C00000"/>
              </a:buClr>
              <a:buFont typeface="Wingdings" panose="05000000000000000000" pitchFamily="2" charset="2"/>
              <a:buChar char="§"/>
            </a:pPr>
            <a:r>
              <a:rPr lang="en-US" dirty="0" smtClean="0">
                <a:solidFill>
                  <a:schemeClr val="tx1"/>
                </a:solidFill>
              </a:rPr>
              <a:t>Make sure that each patient you go to see appears stable. If the patient appears to be unstable or have a true emergency, get a resident </a:t>
            </a:r>
            <a:r>
              <a:rPr lang="en-US" dirty="0" smtClean="0">
                <a:solidFill>
                  <a:srgbClr val="C00000"/>
                </a:solidFill>
              </a:rPr>
              <a:t>immediately</a:t>
            </a:r>
            <a:r>
              <a:rPr lang="en-US" dirty="0" smtClean="0">
                <a:solidFill>
                  <a:schemeClr val="tx1"/>
                </a:solidFill>
              </a:rPr>
              <a:t>. </a:t>
            </a:r>
            <a:r>
              <a:rPr lang="en-US" u="sng" dirty="0" smtClean="0">
                <a:solidFill>
                  <a:srgbClr val="C00000"/>
                </a:solidFill>
              </a:rPr>
              <a:t>Caution will never be viewed as a weakness.</a:t>
            </a:r>
            <a:r>
              <a:rPr lang="en-US" dirty="0" smtClean="0">
                <a:solidFill>
                  <a:schemeClr val="tx1"/>
                </a:solidFill>
              </a:rPr>
              <a:t> If a resident is not immediately available, ask a secretary or nurse to page the resident to the room STAT. </a:t>
            </a:r>
          </a:p>
          <a:p>
            <a:pPr marL="800100" lvl="1" indent="-342900">
              <a:buClr>
                <a:srgbClr val="C00000"/>
              </a:buClr>
              <a:buFont typeface="Wingdings" panose="05000000000000000000" pitchFamily="2" charset="2"/>
              <a:buChar char="§"/>
            </a:pPr>
            <a:r>
              <a:rPr lang="en-US" dirty="0" smtClean="0">
                <a:solidFill>
                  <a:schemeClr val="tx1"/>
                </a:solidFill>
              </a:rPr>
              <a:t>Take the patient’s history, PMHx, etc. Perform a physical exam. </a:t>
            </a:r>
          </a:p>
          <a:p>
            <a:pPr marL="800100" lvl="1" indent="-342900">
              <a:buClr>
                <a:srgbClr val="C00000"/>
              </a:buClr>
              <a:buFont typeface="Wingdings" panose="05000000000000000000" pitchFamily="2" charset="2"/>
              <a:buChar char="§"/>
            </a:pPr>
            <a:r>
              <a:rPr lang="en-US" dirty="0" smtClean="0">
                <a:solidFill>
                  <a:schemeClr val="tx1"/>
                </a:solidFill>
              </a:rPr>
              <a:t>Formulate a DDx and plan of action.</a:t>
            </a:r>
          </a:p>
          <a:p>
            <a:pPr marL="800100" lvl="1" indent="-342900">
              <a:buClr>
                <a:srgbClr val="C00000"/>
              </a:buClr>
              <a:buFont typeface="Wingdings" panose="05000000000000000000" pitchFamily="2" charset="2"/>
              <a:buChar char="§"/>
            </a:pPr>
            <a:r>
              <a:rPr lang="en-US" dirty="0" smtClean="0">
                <a:solidFill>
                  <a:schemeClr val="tx1"/>
                </a:solidFill>
              </a:rPr>
              <a:t> Present a concise history, physical, diagnosis, and plan to an upper-level resident. Include interpretation of completed labs/imaging/EKG as well as what else you would like to order and likely disposition (See slide 17).</a:t>
            </a:r>
          </a:p>
          <a:p>
            <a:pPr marL="800100" lvl="1" indent="-342900">
              <a:buClr>
                <a:srgbClr val="C00000"/>
              </a:buClr>
              <a:buFont typeface="Wingdings" panose="05000000000000000000" pitchFamily="2" charset="2"/>
              <a:buChar char="§"/>
            </a:pPr>
            <a:r>
              <a:rPr lang="en-US" dirty="0" smtClean="0">
                <a:solidFill>
                  <a:schemeClr val="tx1"/>
                </a:solidFill>
              </a:rPr>
              <a:t>Continue to follow-up with your patient, his/her lab/imaging results, and disposition until discharged or admitted.</a:t>
            </a:r>
            <a:endParaRPr lang="en-US" dirty="0" smtClean="0">
              <a:solidFill>
                <a:srgbClr val="C00000"/>
              </a:solidFill>
            </a:endParaRPr>
          </a:p>
        </p:txBody>
      </p:sp>
    </p:spTree>
    <p:extLst>
      <p:ext uri="{BB962C8B-B14F-4D97-AF65-F5344CB8AC3E}">
        <p14:creationId xmlns:p14="http://schemas.microsoft.com/office/powerpoint/2010/main" val="2692133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636718"/>
            <a:ext cx="10515600" cy="828189"/>
          </a:xfrm>
        </p:spPr>
        <p:txBody>
          <a:bodyPr>
            <a:normAutofit fontScale="90000"/>
          </a:bodyPr>
          <a:lstStyle/>
          <a:p>
            <a:pPr algn="ctr"/>
            <a:r>
              <a:rPr lang="en-US" b="1" dirty="0" smtClean="0">
                <a:solidFill>
                  <a:schemeClr val="bg1"/>
                </a:solidFill>
              </a:rPr>
              <a:t>Typical Student Shift</a:t>
            </a:r>
            <a:endParaRPr lang="en-US" b="1" dirty="0">
              <a:solidFill>
                <a:schemeClr val="bg1"/>
              </a:solidFill>
            </a:endParaRPr>
          </a:p>
        </p:txBody>
      </p:sp>
      <p:sp>
        <p:nvSpPr>
          <p:cNvPr id="3" name="Text Placeholder 2"/>
          <p:cNvSpPr>
            <a:spLocks noGrp="1"/>
          </p:cNvSpPr>
          <p:nvPr>
            <p:ph type="body" idx="1"/>
          </p:nvPr>
        </p:nvSpPr>
        <p:spPr>
          <a:xfrm>
            <a:off x="831850" y="1464907"/>
            <a:ext cx="10515600" cy="4624744"/>
          </a:xfrm>
        </p:spPr>
        <p:txBody>
          <a:bodyPr>
            <a:normAutofit lnSpcReduction="10000"/>
          </a:bodyPr>
          <a:lstStyle/>
          <a:p>
            <a:pPr marL="800100" lvl="1" indent="-342900">
              <a:buClr>
                <a:srgbClr val="C00000"/>
              </a:buClr>
              <a:buFont typeface="Wingdings" panose="05000000000000000000" pitchFamily="2" charset="2"/>
              <a:buChar char="§"/>
            </a:pPr>
            <a:endParaRPr lang="en-US" sz="2200" dirty="0" smtClean="0">
              <a:solidFill>
                <a:schemeClr val="tx1"/>
              </a:solidFill>
            </a:endParaRPr>
          </a:p>
          <a:p>
            <a:pPr marL="800100" lvl="1" indent="-342900">
              <a:buClr>
                <a:srgbClr val="C00000"/>
              </a:buClr>
              <a:buFont typeface="Wingdings" panose="05000000000000000000" pitchFamily="2" charset="2"/>
              <a:buChar char="§"/>
            </a:pPr>
            <a:r>
              <a:rPr lang="en-US" dirty="0" smtClean="0">
                <a:solidFill>
                  <a:schemeClr val="tx1"/>
                </a:solidFill>
              </a:rPr>
              <a:t>Your resident will then see the patient, and they will assist you in ordering relevant studies. </a:t>
            </a:r>
          </a:p>
          <a:p>
            <a:pPr marL="800100" lvl="1" indent="-342900">
              <a:buClr>
                <a:srgbClr val="C00000"/>
              </a:buClr>
              <a:buFont typeface="Wingdings" panose="05000000000000000000" pitchFamily="2" charset="2"/>
              <a:buChar char="§"/>
            </a:pPr>
            <a:r>
              <a:rPr lang="en-US" dirty="0" smtClean="0">
                <a:solidFill>
                  <a:schemeClr val="tx1"/>
                </a:solidFill>
              </a:rPr>
              <a:t>Once the orders are placed, be sure to follow up and get the results of the labs and x-rays. However, you must be quick or the residents will beat you to it!</a:t>
            </a:r>
          </a:p>
          <a:p>
            <a:pPr marL="800100" lvl="1" indent="-342900">
              <a:buClr>
                <a:srgbClr val="C00000"/>
              </a:buClr>
              <a:buFont typeface="Wingdings" panose="05000000000000000000" pitchFamily="2" charset="2"/>
              <a:buChar char="§"/>
            </a:pPr>
            <a:r>
              <a:rPr lang="en-US" dirty="0" smtClean="0">
                <a:solidFill>
                  <a:schemeClr val="tx1"/>
                </a:solidFill>
              </a:rPr>
              <a:t>Once disposition is determined, the resident will guide you in obtaining consultation, admission, or discharge</a:t>
            </a:r>
          </a:p>
          <a:p>
            <a:pPr marL="800100" lvl="1" indent="-342900">
              <a:buClr>
                <a:srgbClr val="C00000"/>
              </a:buClr>
              <a:buFont typeface="Wingdings" panose="05000000000000000000" pitchFamily="2" charset="2"/>
              <a:buChar char="§"/>
            </a:pPr>
            <a:r>
              <a:rPr lang="en-US" dirty="0" smtClean="0">
                <a:solidFill>
                  <a:schemeClr val="tx1"/>
                </a:solidFill>
              </a:rPr>
              <a:t>If procedures are necessary, you will be expected to participate</a:t>
            </a:r>
          </a:p>
          <a:p>
            <a:pPr marL="800100" lvl="1" indent="-342900">
              <a:buClr>
                <a:srgbClr val="C00000"/>
              </a:buClr>
              <a:buFont typeface="Wingdings" panose="05000000000000000000" pitchFamily="2" charset="2"/>
              <a:buChar char="§"/>
            </a:pPr>
            <a:r>
              <a:rPr lang="en-US" dirty="0" smtClean="0">
                <a:solidFill>
                  <a:schemeClr val="tx1"/>
                </a:solidFill>
              </a:rPr>
              <a:t>Learn something from every patient you see. Try to pick up a wide range of chief complaints and patients. </a:t>
            </a:r>
          </a:p>
          <a:p>
            <a:pPr marL="800100" lvl="1" indent="-342900">
              <a:buClr>
                <a:srgbClr val="C00000"/>
              </a:buClr>
              <a:buFont typeface="Wingdings" panose="05000000000000000000" pitchFamily="2" charset="2"/>
              <a:buChar char="§"/>
            </a:pPr>
            <a:r>
              <a:rPr lang="en-US" dirty="0" smtClean="0">
                <a:solidFill>
                  <a:schemeClr val="tx1"/>
                </a:solidFill>
              </a:rPr>
              <a:t>Keep enough patients to stay active but not overwhelmed. </a:t>
            </a:r>
          </a:p>
          <a:p>
            <a:pPr marL="800100" lvl="1" indent="-342900">
              <a:buClr>
                <a:srgbClr val="C00000"/>
              </a:buClr>
              <a:buFont typeface="Wingdings" panose="05000000000000000000" pitchFamily="2" charset="2"/>
              <a:buChar char="§"/>
            </a:pPr>
            <a:r>
              <a:rPr lang="en-US" dirty="0" smtClean="0">
                <a:solidFill>
                  <a:schemeClr val="tx1"/>
                </a:solidFill>
              </a:rPr>
              <a:t>At the end of the shift, we will round again. </a:t>
            </a:r>
            <a:r>
              <a:rPr lang="en-US" b="1" u="sng" dirty="0" smtClean="0">
                <a:solidFill>
                  <a:schemeClr val="tx1"/>
                </a:solidFill>
              </a:rPr>
              <a:t>DO NOT LEAVE UNTIL ROUNDS HAVE FINISHED!</a:t>
            </a:r>
          </a:p>
          <a:p>
            <a:pPr marL="1257300" lvl="2" indent="-342900">
              <a:buClr>
                <a:srgbClr val="C00000"/>
              </a:buClr>
              <a:buFont typeface="Arial" panose="020B0604020202020204" pitchFamily="34" charset="0"/>
              <a:buChar char="•"/>
            </a:pPr>
            <a:r>
              <a:rPr lang="en-US" dirty="0" smtClean="0">
                <a:solidFill>
                  <a:schemeClr val="tx1"/>
                </a:solidFill>
              </a:rPr>
              <a:t>You may be called to present on any of your patients that are being turned over. This will be like your initial presentation (slide 17 for example).</a:t>
            </a:r>
            <a:r>
              <a:rPr lang="en-US" dirty="0" smtClean="0">
                <a:solidFill>
                  <a:srgbClr val="C00000"/>
                </a:solidFill>
              </a:rPr>
              <a:t> </a:t>
            </a:r>
            <a:r>
              <a:rPr lang="en-US" dirty="0" smtClean="0">
                <a:solidFill>
                  <a:schemeClr val="tx1"/>
                </a:solidFill>
              </a:rPr>
              <a:t>Be prepared to be asked questions. You are not expected to know everything, but you will be responsible for the basics. Know why you ordered/performed what you did.</a:t>
            </a:r>
          </a:p>
        </p:txBody>
      </p:sp>
    </p:spTree>
    <p:extLst>
      <p:ext uri="{BB962C8B-B14F-4D97-AF65-F5344CB8AC3E}">
        <p14:creationId xmlns:p14="http://schemas.microsoft.com/office/powerpoint/2010/main" val="33232742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636718"/>
            <a:ext cx="10515600" cy="828189"/>
          </a:xfrm>
        </p:spPr>
        <p:txBody>
          <a:bodyPr>
            <a:normAutofit fontScale="90000"/>
          </a:bodyPr>
          <a:lstStyle/>
          <a:p>
            <a:pPr algn="ctr"/>
            <a:r>
              <a:rPr lang="en-US" b="1" dirty="0" smtClean="0">
                <a:solidFill>
                  <a:schemeClr val="bg1"/>
                </a:solidFill>
              </a:rPr>
              <a:t>Example Presentation</a:t>
            </a:r>
            <a:endParaRPr lang="en-US" b="1" dirty="0">
              <a:solidFill>
                <a:schemeClr val="bg1"/>
              </a:solidFill>
            </a:endParaRPr>
          </a:p>
        </p:txBody>
      </p:sp>
      <p:sp>
        <p:nvSpPr>
          <p:cNvPr id="3" name="Text Placeholder 2"/>
          <p:cNvSpPr>
            <a:spLocks noGrp="1"/>
          </p:cNvSpPr>
          <p:nvPr>
            <p:ph type="body" idx="1"/>
          </p:nvPr>
        </p:nvSpPr>
        <p:spPr>
          <a:xfrm>
            <a:off x="831850" y="1464907"/>
            <a:ext cx="10515600" cy="4624744"/>
          </a:xfrm>
        </p:spPr>
        <p:txBody>
          <a:bodyPr>
            <a:normAutofit/>
          </a:bodyPr>
          <a:lstStyle/>
          <a:p>
            <a:pPr lvl="1">
              <a:buClr>
                <a:srgbClr val="C00000"/>
              </a:buClr>
            </a:pPr>
            <a:r>
              <a:rPr lang="en-US" sz="2200" dirty="0" smtClean="0">
                <a:solidFill>
                  <a:schemeClr val="tx1"/>
                </a:solidFill>
              </a:rPr>
              <a:t>Pt is a 67 y/o AA male. Presented to the ED today with worsening angina with exertion. Pain free on presentation. Came because his wife made him. Hx of CAD, CABG. Pt is a smoker for 40 years. PEx is unremarkable. Labs so far all negative, including cardiac enzymes. EKG unchanged from 6 months ago, with evidence of an old inferior infarct. Last cath 3 years ago. Pt has had ASA, O2, IV and lovenox. Suspect unstable angina. Will consult Cardiology. Plan for Cardiology admission for likely repeat cath. </a:t>
            </a:r>
          </a:p>
          <a:p>
            <a:pPr lvl="1">
              <a:buClr>
                <a:srgbClr val="C00000"/>
              </a:buClr>
            </a:pPr>
            <a:endParaRPr lang="en-US" sz="2200" dirty="0">
              <a:solidFill>
                <a:schemeClr val="tx1"/>
              </a:solidFill>
            </a:endParaRPr>
          </a:p>
          <a:p>
            <a:pPr marL="800100" lvl="1" indent="-342900">
              <a:buClr>
                <a:srgbClr val="C00000"/>
              </a:buClr>
              <a:buFont typeface="Wingdings" panose="05000000000000000000" pitchFamily="2" charset="2"/>
              <a:buChar char="§"/>
            </a:pPr>
            <a:r>
              <a:rPr lang="en-US" sz="2200" dirty="0" smtClean="0">
                <a:solidFill>
                  <a:schemeClr val="tx1"/>
                </a:solidFill>
              </a:rPr>
              <a:t>If you use a term, know the definition. A likely question here is “What are the different types of angina and how do you treat them?”</a:t>
            </a:r>
          </a:p>
          <a:p>
            <a:pPr marL="800100" lvl="1" indent="-342900">
              <a:buClr>
                <a:srgbClr val="C00000"/>
              </a:buClr>
              <a:buFont typeface="Wingdings" panose="05000000000000000000" pitchFamily="2" charset="2"/>
              <a:buChar char="§"/>
            </a:pPr>
            <a:r>
              <a:rPr lang="en-US" sz="2200" dirty="0" smtClean="0">
                <a:solidFill>
                  <a:schemeClr val="tx1"/>
                </a:solidFill>
              </a:rPr>
              <a:t>Know why you did things. “Why did you give this patient lovenox?”</a:t>
            </a:r>
          </a:p>
          <a:p>
            <a:pPr marL="800100" lvl="1" indent="-342900">
              <a:buClr>
                <a:srgbClr val="C00000"/>
              </a:buClr>
              <a:buFont typeface="Wingdings" panose="05000000000000000000" pitchFamily="2" charset="2"/>
              <a:buChar char="§"/>
            </a:pPr>
            <a:r>
              <a:rPr lang="en-US" sz="2200" dirty="0" smtClean="0">
                <a:solidFill>
                  <a:schemeClr val="tx1"/>
                </a:solidFill>
              </a:rPr>
              <a:t>Questions are meant to teach, not punish</a:t>
            </a:r>
          </a:p>
        </p:txBody>
      </p:sp>
    </p:spTree>
    <p:extLst>
      <p:ext uri="{BB962C8B-B14F-4D97-AF65-F5344CB8AC3E}">
        <p14:creationId xmlns:p14="http://schemas.microsoft.com/office/powerpoint/2010/main" val="2056960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636718"/>
            <a:ext cx="10515600" cy="828189"/>
          </a:xfrm>
        </p:spPr>
        <p:txBody>
          <a:bodyPr>
            <a:normAutofit fontScale="90000"/>
          </a:bodyPr>
          <a:lstStyle/>
          <a:p>
            <a:pPr algn="ctr"/>
            <a:r>
              <a:rPr lang="en-US" b="1" dirty="0" smtClean="0">
                <a:solidFill>
                  <a:schemeClr val="bg1"/>
                </a:solidFill>
              </a:rPr>
              <a:t>Resources and Reading</a:t>
            </a:r>
            <a:endParaRPr lang="en-US" b="1" dirty="0">
              <a:solidFill>
                <a:schemeClr val="bg1"/>
              </a:solidFill>
            </a:endParaRPr>
          </a:p>
        </p:txBody>
      </p:sp>
      <p:sp>
        <p:nvSpPr>
          <p:cNvPr id="3" name="Text Placeholder 2"/>
          <p:cNvSpPr>
            <a:spLocks noGrp="1"/>
          </p:cNvSpPr>
          <p:nvPr>
            <p:ph type="body" idx="1"/>
          </p:nvPr>
        </p:nvSpPr>
        <p:spPr>
          <a:xfrm>
            <a:off x="831850" y="1464907"/>
            <a:ext cx="10515600" cy="4624744"/>
          </a:xfrm>
        </p:spPr>
        <p:txBody>
          <a:bodyPr>
            <a:normAutofit/>
          </a:bodyPr>
          <a:lstStyle/>
          <a:p>
            <a:pPr lvl="1">
              <a:buClr>
                <a:srgbClr val="C00000"/>
              </a:buClr>
            </a:pPr>
            <a:r>
              <a:rPr lang="en-US" sz="2800" dirty="0" smtClean="0">
                <a:solidFill>
                  <a:schemeClr val="tx1"/>
                </a:solidFill>
              </a:rPr>
              <a:t>Books</a:t>
            </a:r>
          </a:p>
          <a:p>
            <a:pPr marL="1257300" lvl="2" indent="-342900">
              <a:buClr>
                <a:srgbClr val="C00000"/>
              </a:buClr>
              <a:buFont typeface="Wingdings" panose="05000000000000000000" pitchFamily="2" charset="2"/>
              <a:buChar char="§"/>
            </a:pPr>
            <a:r>
              <a:rPr lang="en-US" sz="2000" dirty="0" smtClean="0">
                <a:solidFill>
                  <a:schemeClr val="tx1"/>
                </a:solidFill>
              </a:rPr>
              <a:t>Rosen’s and Tintinalli’s are the staples for Emergency Medicine</a:t>
            </a:r>
          </a:p>
          <a:p>
            <a:pPr marL="1257300" lvl="2" indent="-342900">
              <a:buClr>
                <a:srgbClr val="C00000"/>
              </a:buClr>
              <a:buFont typeface="Wingdings" panose="05000000000000000000" pitchFamily="2" charset="2"/>
              <a:buChar char="§"/>
            </a:pPr>
            <a:r>
              <a:rPr lang="en-US" sz="2000" dirty="0" smtClean="0">
                <a:solidFill>
                  <a:schemeClr val="tx1"/>
                </a:solidFill>
              </a:rPr>
              <a:t>Read about the topics outlined in the study guide</a:t>
            </a:r>
          </a:p>
          <a:p>
            <a:pPr marL="1257300" lvl="2" indent="-342900">
              <a:buClr>
                <a:srgbClr val="C00000"/>
              </a:buClr>
              <a:buFont typeface="Wingdings" panose="05000000000000000000" pitchFamily="2" charset="2"/>
              <a:buChar char="§"/>
            </a:pPr>
            <a:r>
              <a:rPr lang="en-US" sz="2000" dirty="0" smtClean="0">
                <a:solidFill>
                  <a:schemeClr val="tx1"/>
                </a:solidFill>
              </a:rPr>
              <a:t>All students are provided with a loaned copy of </a:t>
            </a:r>
            <a:r>
              <a:rPr lang="en-US" sz="2000" u="sng" dirty="0" smtClean="0">
                <a:solidFill>
                  <a:schemeClr val="tx1"/>
                </a:solidFill>
              </a:rPr>
              <a:t>Step-Up to </a:t>
            </a:r>
            <a:r>
              <a:rPr lang="en-US" sz="2000" u="sng" smtClean="0">
                <a:solidFill>
                  <a:schemeClr val="tx1"/>
                </a:solidFill>
              </a:rPr>
              <a:t>Emergency Medicine</a:t>
            </a:r>
            <a:endParaRPr lang="en-US" sz="2000" dirty="0" smtClean="0">
              <a:solidFill>
                <a:schemeClr val="tx1"/>
              </a:solidFill>
            </a:endParaRPr>
          </a:p>
          <a:p>
            <a:pPr marL="800100" lvl="1" indent="-342900">
              <a:buClr>
                <a:srgbClr val="C00000"/>
              </a:buClr>
              <a:buFont typeface="Wingdings" panose="05000000000000000000" pitchFamily="2" charset="2"/>
              <a:buChar char="§"/>
            </a:pPr>
            <a:endParaRPr lang="en-US" sz="2200" dirty="0" smtClean="0">
              <a:solidFill>
                <a:schemeClr val="tx1"/>
              </a:solidFill>
            </a:endParaRPr>
          </a:p>
          <a:p>
            <a:pPr lvl="1">
              <a:buClr>
                <a:srgbClr val="C00000"/>
              </a:buClr>
            </a:pPr>
            <a:r>
              <a:rPr lang="en-US" sz="2800" dirty="0" smtClean="0">
                <a:solidFill>
                  <a:schemeClr val="tx1"/>
                </a:solidFill>
              </a:rPr>
              <a:t>Organizations</a:t>
            </a:r>
          </a:p>
          <a:p>
            <a:pPr marL="1371600" lvl="2" indent="-457200">
              <a:buClr>
                <a:srgbClr val="C00000"/>
              </a:buClr>
              <a:buFont typeface="Wingdings" panose="05000000000000000000" pitchFamily="2" charset="2"/>
              <a:buChar char="§"/>
            </a:pPr>
            <a:r>
              <a:rPr lang="en-US" sz="2800" u="sng" dirty="0" smtClean="0">
                <a:hlinkClick r:id="rId2"/>
              </a:rPr>
              <a:t>www.acep.org</a:t>
            </a:r>
            <a:endParaRPr lang="en-US" sz="2800" dirty="0" smtClean="0"/>
          </a:p>
          <a:p>
            <a:pPr marL="1371600" lvl="2" indent="-457200">
              <a:buClr>
                <a:srgbClr val="C00000"/>
              </a:buClr>
              <a:buFont typeface="Wingdings" panose="05000000000000000000" pitchFamily="2" charset="2"/>
              <a:buChar char="§"/>
            </a:pPr>
            <a:r>
              <a:rPr lang="en-US" sz="2800" dirty="0" smtClean="0">
                <a:solidFill>
                  <a:schemeClr val="tx1"/>
                </a:solidFill>
                <a:hlinkClick r:id="rId3"/>
              </a:rPr>
              <a:t>www.emra.org</a:t>
            </a:r>
            <a:endParaRPr lang="en-US" sz="2800" dirty="0" smtClean="0">
              <a:solidFill>
                <a:schemeClr val="tx1"/>
              </a:solidFill>
            </a:endParaRPr>
          </a:p>
          <a:p>
            <a:pPr marL="1371600" lvl="2" indent="-457200">
              <a:buClr>
                <a:srgbClr val="C00000"/>
              </a:buClr>
              <a:buFont typeface="Wingdings" panose="05000000000000000000" pitchFamily="2" charset="2"/>
              <a:buChar char="§"/>
            </a:pPr>
            <a:r>
              <a:rPr lang="en-US" sz="2800" dirty="0" smtClean="0">
                <a:solidFill>
                  <a:schemeClr val="tx1"/>
                </a:solidFill>
                <a:hlinkClick r:id="rId4"/>
              </a:rPr>
              <a:t>www.saem.org</a:t>
            </a:r>
            <a:endParaRPr lang="en-US" sz="2800" dirty="0" smtClean="0">
              <a:solidFill>
                <a:schemeClr val="tx1"/>
              </a:solidFill>
            </a:endParaRPr>
          </a:p>
          <a:p>
            <a:pPr marL="1371600" lvl="2" indent="-457200">
              <a:buClr>
                <a:srgbClr val="C00000"/>
              </a:buClr>
              <a:buFont typeface="Wingdings" panose="05000000000000000000" pitchFamily="2" charset="2"/>
              <a:buChar char="§"/>
            </a:pPr>
            <a:r>
              <a:rPr lang="en-US" sz="2800" dirty="0" smtClean="0">
                <a:solidFill>
                  <a:schemeClr val="tx1"/>
                </a:solidFill>
                <a:hlinkClick r:id="rId5"/>
              </a:rPr>
              <a:t>www.aaem.org</a:t>
            </a:r>
            <a:endParaRPr lang="en-US" sz="2800" dirty="0" smtClean="0">
              <a:solidFill>
                <a:schemeClr val="tx1"/>
              </a:solidFill>
            </a:endParaRPr>
          </a:p>
          <a:p>
            <a:pPr marL="1371600" lvl="2" indent="-457200">
              <a:buClr>
                <a:srgbClr val="C00000"/>
              </a:buClr>
              <a:buFont typeface="Wingdings" panose="05000000000000000000" pitchFamily="2" charset="2"/>
              <a:buChar char="§"/>
            </a:pPr>
            <a:r>
              <a:rPr lang="en-US" sz="2800" dirty="0" smtClean="0">
                <a:solidFill>
                  <a:schemeClr val="tx1"/>
                </a:solidFill>
                <a:hlinkClick r:id="rId6"/>
              </a:rPr>
              <a:t>www.abem.org</a:t>
            </a:r>
            <a:endParaRPr lang="en-US" sz="2800" dirty="0" smtClean="0">
              <a:solidFill>
                <a:schemeClr val="tx1"/>
              </a:solidFill>
            </a:endParaRPr>
          </a:p>
        </p:txBody>
      </p:sp>
    </p:spTree>
    <p:extLst>
      <p:ext uri="{BB962C8B-B14F-4D97-AF65-F5344CB8AC3E}">
        <p14:creationId xmlns:p14="http://schemas.microsoft.com/office/powerpoint/2010/main" val="1823479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636718"/>
            <a:ext cx="10515600" cy="828189"/>
          </a:xfrm>
        </p:spPr>
        <p:txBody>
          <a:bodyPr>
            <a:normAutofit fontScale="90000"/>
          </a:bodyPr>
          <a:lstStyle/>
          <a:p>
            <a:pPr algn="ctr"/>
            <a:r>
              <a:rPr lang="en-US" b="1" dirty="0" smtClean="0">
                <a:solidFill>
                  <a:schemeClr val="bg1"/>
                </a:solidFill>
              </a:rPr>
              <a:t>Evaluation</a:t>
            </a:r>
            <a:endParaRPr lang="en-US" b="1" dirty="0">
              <a:solidFill>
                <a:schemeClr val="bg1"/>
              </a:solidFill>
            </a:endParaRPr>
          </a:p>
        </p:txBody>
      </p:sp>
      <p:sp>
        <p:nvSpPr>
          <p:cNvPr id="3" name="Text Placeholder 2"/>
          <p:cNvSpPr>
            <a:spLocks noGrp="1"/>
          </p:cNvSpPr>
          <p:nvPr>
            <p:ph type="body" idx="1"/>
          </p:nvPr>
        </p:nvSpPr>
        <p:spPr>
          <a:xfrm>
            <a:off x="831850" y="1464907"/>
            <a:ext cx="10515600" cy="4624744"/>
          </a:xfrm>
        </p:spPr>
        <p:txBody>
          <a:bodyPr>
            <a:normAutofit/>
          </a:bodyPr>
          <a:lstStyle/>
          <a:p>
            <a:pPr lvl="1">
              <a:buClr>
                <a:srgbClr val="C00000"/>
              </a:buClr>
            </a:pPr>
            <a:r>
              <a:rPr lang="en-US" sz="2800" dirty="0" smtClean="0">
                <a:solidFill>
                  <a:schemeClr val="tx1"/>
                </a:solidFill>
              </a:rPr>
              <a:t>Student grades will be compiled from two components:</a:t>
            </a:r>
          </a:p>
          <a:p>
            <a:pPr marL="1371600" lvl="2" indent="-457200">
              <a:buClr>
                <a:srgbClr val="C00000"/>
              </a:buClr>
              <a:buFont typeface="Wingdings" panose="05000000000000000000" pitchFamily="2" charset="2"/>
              <a:buChar char="§"/>
            </a:pPr>
            <a:r>
              <a:rPr lang="en-US" sz="2600" dirty="0" smtClean="0">
                <a:solidFill>
                  <a:schemeClr val="tx1"/>
                </a:solidFill>
              </a:rPr>
              <a:t>Shift evaluations will count for </a:t>
            </a:r>
            <a:r>
              <a:rPr lang="en-US" sz="2600" b="1" dirty="0" smtClean="0">
                <a:solidFill>
                  <a:srgbClr val="C00000"/>
                </a:solidFill>
              </a:rPr>
              <a:t>70%</a:t>
            </a:r>
            <a:r>
              <a:rPr lang="en-US" sz="2600" dirty="0" smtClean="0">
                <a:solidFill>
                  <a:schemeClr val="tx1"/>
                </a:solidFill>
              </a:rPr>
              <a:t> of you final grade</a:t>
            </a:r>
          </a:p>
          <a:p>
            <a:pPr marL="1828800" lvl="3" indent="-457200">
              <a:buClr>
                <a:srgbClr val="C00000"/>
              </a:buClr>
              <a:buFont typeface="Arial" panose="020B0604020202020204" pitchFamily="34" charset="0"/>
              <a:buChar char="•"/>
            </a:pPr>
            <a:r>
              <a:rPr lang="en-US" sz="2000" dirty="0" smtClean="0">
                <a:solidFill>
                  <a:schemeClr val="tx1"/>
                </a:solidFill>
              </a:rPr>
              <a:t>An evaluation will be completed from your upper-level resident at the end of each shift</a:t>
            </a:r>
          </a:p>
          <a:p>
            <a:pPr marL="1828800" lvl="3" indent="-457200">
              <a:buClr>
                <a:srgbClr val="C00000"/>
              </a:buClr>
              <a:buFont typeface="Arial" panose="020B0604020202020204" pitchFamily="34" charset="0"/>
              <a:buChar char="•"/>
            </a:pPr>
            <a:r>
              <a:rPr lang="en-US" sz="2000" dirty="0" smtClean="0">
                <a:solidFill>
                  <a:schemeClr val="tx1"/>
                </a:solidFill>
              </a:rPr>
              <a:t>Each student should have a </a:t>
            </a:r>
            <a:r>
              <a:rPr lang="en-US" sz="2000" i="1" dirty="0" smtClean="0">
                <a:solidFill>
                  <a:schemeClr val="tx1"/>
                </a:solidFill>
              </a:rPr>
              <a:t>minimum of 10 evaluations</a:t>
            </a:r>
          </a:p>
          <a:p>
            <a:pPr marL="1371600" lvl="2" indent="-457200">
              <a:buClr>
                <a:srgbClr val="C00000"/>
              </a:buClr>
              <a:buFont typeface="Wingdings" panose="05000000000000000000" pitchFamily="2" charset="2"/>
              <a:buChar char="§"/>
            </a:pPr>
            <a:r>
              <a:rPr lang="en-US" sz="2600" dirty="0" smtClean="0">
                <a:solidFill>
                  <a:schemeClr val="tx1"/>
                </a:solidFill>
              </a:rPr>
              <a:t>End-of-clerkship exam will account for </a:t>
            </a:r>
            <a:r>
              <a:rPr lang="en-US" sz="2600" b="1" dirty="0" smtClean="0">
                <a:solidFill>
                  <a:srgbClr val="FF0000"/>
                </a:solidFill>
              </a:rPr>
              <a:t>30%</a:t>
            </a:r>
            <a:r>
              <a:rPr lang="en-US" sz="2600" dirty="0" smtClean="0">
                <a:solidFill>
                  <a:schemeClr val="tx1"/>
                </a:solidFill>
              </a:rPr>
              <a:t> of you final grade</a:t>
            </a:r>
          </a:p>
          <a:p>
            <a:pPr marL="1714500" lvl="3" indent="-342900">
              <a:buClr>
                <a:srgbClr val="C00000"/>
              </a:buClr>
              <a:buFont typeface="Arial" panose="020B0604020202020204" pitchFamily="34" charset="0"/>
              <a:buChar char="•"/>
            </a:pPr>
            <a:r>
              <a:rPr lang="en-US" sz="2000" dirty="0" smtClean="0">
                <a:solidFill>
                  <a:schemeClr val="tx1"/>
                </a:solidFill>
              </a:rPr>
              <a:t>Online, NBME exam. The date and time will be provided </a:t>
            </a:r>
            <a:r>
              <a:rPr lang="en-US" sz="2000" dirty="0">
                <a:solidFill>
                  <a:schemeClr val="tx1"/>
                </a:solidFill>
              </a:rPr>
              <a:t>d</a:t>
            </a:r>
            <a:r>
              <a:rPr lang="en-US" sz="2000" dirty="0" smtClean="0">
                <a:solidFill>
                  <a:schemeClr val="tx1"/>
                </a:solidFill>
              </a:rPr>
              <a:t>uring orientation</a:t>
            </a:r>
          </a:p>
          <a:p>
            <a:pPr marL="1714500" lvl="3" indent="-342900">
              <a:buClr>
                <a:srgbClr val="C00000"/>
              </a:buClr>
              <a:buFont typeface="Arial" panose="020B0604020202020204" pitchFamily="34" charset="0"/>
              <a:buChar char="•"/>
            </a:pPr>
            <a:r>
              <a:rPr lang="en-US" sz="2000" dirty="0" smtClean="0">
                <a:solidFill>
                  <a:schemeClr val="tx1"/>
                </a:solidFill>
              </a:rPr>
              <a:t>See study guide for list of topics covered</a:t>
            </a:r>
          </a:p>
          <a:p>
            <a:pPr marL="1257300" lvl="2" indent="-342900">
              <a:buClr>
                <a:srgbClr val="C00000"/>
              </a:buClr>
              <a:buFont typeface="Wingdings" panose="05000000000000000000" pitchFamily="2" charset="2"/>
              <a:buChar char="§"/>
            </a:pPr>
            <a:r>
              <a:rPr lang="en-US" sz="2600" dirty="0" smtClean="0">
                <a:solidFill>
                  <a:srgbClr val="FF0000"/>
                </a:solidFill>
              </a:rPr>
              <a:t>Final grade breakdown</a:t>
            </a:r>
          </a:p>
          <a:p>
            <a:pPr marL="1714500" lvl="3" indent="-342900">
              <a:buClr>
                <a:srgbClr val="C00000"/>
              </a:buClr>
              <a:buFont typeface="Wingdings" panose="05000000000000000000" pitchFamily="2" charset="2"/>
              <a:buChar char="§"/>
            </a:pPr>
            <a:r>
              <a:rPr lang="en-US" sz="2200" dirty="0" smtClean="0">
                <a:solidFill>
                  <a:schemeClr val="tx1"/>
                </a:solidFill>
              </a:rPr>
              <a:t>90 or higher : Honors</a:t>
            </a:r>
          </a:p>
          <a:p>
            <a:pPr marL="1714500" lvl="3" indent="-342900">
              <a:buClr>
                <a:srgbClr val="C00000"/>
              </a:buClr>
              <a:buFont typeface="Wingdings" panose="05000000000000000000" pitchFamily="2" charset="2"/>
              <a:buChar char="§"/>
            </a:pPr>
            <a:r>
              <a:rPr lang="en-US" sz="2200" dirty="0" smtClean="0">
                <a:solidFill>
                  <a:schemeClr val="tx1"/>
                </a:solidFill>
              </a:rPr>
              <a:t>89.4  - 60.0 : Pass</a:t>
            </a:r>
          </a:p>
          <a:p>
            <a:pPr marL="1714500" lvl="3" indent="-342900">
              <a:buClr>
                <a:srgbClr val="C00000"/>
              </a:buClr>
              <a:buFont typeface="Wingdings" panose="05000000000000000000" pitchFamily="2" charset="2"/>
              <a:buChar char="§"/>
            </a:pPr>
            <a:r>
              <a:rPr lang="en-US" sz="2200" dirty="0" smtClean="0">
                <a:solidFill>
                  <a:schemeClr val="tx1"/>
                </a:solidFill>
              </a:rPr>
              <a:t>Below 60 : Fail</a:t>
            </a:r>
          </a:p>
        </p:txBody>
      </p:sp>
    </p:spTree>
    <p:extLst>
      <p:ext uri="{BB962C8B-B14F-4D97-AF65-F5344CB8AC3E}">
        <p14:creationId xmlns:p14="http://schemas.microsoft.com/office/powerpoint/2010/main" val="3186611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97"/>
            <a:ext cx="12192000" cy="6858594"/>
          </a:xfrm>
          <a:prstGeom prst="rect">
            <a:avLst/>
          </a:prstGeom>
        </p:spPr>
      </p:pic>
    </p:spTree>
    <p:extLst>
      <p:ext uri="{BB962C8B-B14F-4D97-AF65-F5344CB8AC3E}">
        <p14:creationId xmlns:p14="http://schemas.microsoft.com/office/powerpoint/2010/main" val="379464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636718"/>
            <a:ext cx="10515600" cy="828189"/>
          </a:xfrm>
        </p:spPr>
        <p:txBody>
          <a:bodyPr>
            <a:normAutofit fontScale="90000"/>
          </a:bodyPr>
          <a:lstStyle/>
          <a:p>
            <a:pPr algn="ctr"/>
            <a:r>
              <a:rPr lang="en-US" b="1" dirty="0" smtClean="0">
                <a:solidFill>
                  <a:schemeClr val="bg1"/>
                </a:solidFill>
              </a:rPr>
              <a:t>Evaluation</a:t>
            </a:r>
            <a:endParaRPr lang="en-US" b="1" dirty="0">
              <a:solidFill>
                <a:schemeClr val="bg1"/>
              </a:solidFill>
            </a:endParaRPr>
          </a:p>
        </p:txBody>
      </p:sp>
      <p:sp>
        <p:nvSpPr>
          <p:cNvPr id="3" name="Text Placeholder 2"/>
          <p:cNvSpPr>
            <a:spLocks noGrp="1"/>
          </p:cNvSpPr>
          <p:nvPr>
            <p:ph type="body" idx="1"/>
          </p:nvPr>
        </p:nvSpPr>
        <p:spPr>
          <a:xfrm>
            <a:off x="831850" y="1464907"/>
            <a:ext cx="10515600" cy="4624744"/>
          </a:xfrm>
        </p:spPr>
        <p:txBody>
          <a:bodyPr>
            <a:normAutofit/>
          </a:bodyPr>
          <a:lstStyle/>
          <a:p>
            <a:pPr lvl="1">
              <a:buClr>
                <a:srgbClr val="C00000"/>
              </a:buClr>
            </a:pPr>
            <a:r>
              <a:rPr lang="en-US" sz="2800" dirty="0" smtClean="0">
                <a:solidFill>
                  <a:schemeClr val="tx1"/>
                </a:solidFill>
              </a:rPr>
              <a:t>Shift Evaluations are based on core competencies</a:t>
            </a:r>
          </a:p>
          <a:p>
            <a:pPr marL="1371600" lvl="2" indent="-457200">
              <a:buClr>
                <a:srgbClr val="C00000"/>
              </a:buClr>
              <a:buFont typeface="Wingdings" panose="05000000000000000000" pitchFamily="2" charset="2"/>
              <a:buChar char="§"/>
            </a:pPr>
            <a:r>
              <a:rPr lang="en-US" sz="2600" dirty="0" smtClean="0">
                <a:solidFill>
                  <a:schemeClr val="tx1"/>
                </a:solidFill>
              </a:rPr>
              <a:t>Patient Care</a:t>
            </a:r>
          </a:p>
          <a:p>
            <a:pPr marL="1371600" lvl="2" indent="-457200">
              <a:buClr>
                <a:srgbClr val="C00000"/>
              </a:buClr>
              <a:buFont typeface="Wingdings" panose="05000000000000000000" pitchFamily="2" charset="2"/>
              <a:buChar char="§"/>
            </a:pPr>
            <a:r>
              <a:rPr lang="en-US" sz="2600" dirty="0" smtClean="0">
                <a:solidFill>
                  <a:schemeClr val="tx1"/>
                </a:solidFill>
              </a:rPr>
              <a:t>Medical Knowledge</a:t>
            </a:r>
          </a:p>
          <a:p>
            <a:pPr marL="1371600" lvl="2" indent="-457200">
              <a:buClr>
                <a:srgbClr val="C00000"/>
              </a:buClr>
              <a:buFont typeface="Wingdings" panose="05000000000000000000" pitchFamily="2" charset="2"/>
              <a:buChar char="§"/>
            </a:pPr>
            <a:r>
              <a:rPr lang="en-US" sz="2600" dirty="0" smtClean="0">
                <a:solidFill>
                  <a:schemeClr val="tx1"/>
                </a:solidFill>
              </a:rPr>
              <a:t>Problem-based Learning</a:t>
            </a:r>
          </a:p>
          <a:p>
            <a:pPr marL="1371600" lvl="2" indent="-457200">
              <a:buClr>
                <a:srgbClr val="C00000"/>
              </a:buClr>
              <a:buFont typeface="Wingdings" panose="05000000000000000000" pitchFamily="2" charset="2"/>
              <a:buChar char="§"/>
            </a:pPr>
            <a:r>
              <a:rPr lang="en-US" sz="2600" dirty="0" smtClean="0">
                <a:solidFill>
                  <a:schemeClr val="tx1"/>
                </a:solidFill>
              </a:rPr>
              <a:t>Interpersonal Communication Skills</a:t>
            </a:r>
          </a:p>
          <a:p>
            <a:pPr marL="1371600" lvl="2" indent="-457200">
              <a:buClr>
                <a:srgbClr val="C00000"/>
              </a:buClr>
              <a:buFont typeface="Wingdings" panose="05000000000000000000" pitchFamily="2" charset="2"/>
              <a:buChar char="§"/>
            </a:pPr>
            <a:r>
              <a:rPr lang="en-US" sz="2600" dirty="0" smtClean="0">
                <a:solidFill>
                  <a:schemeClr val="tx1"/>
                </a:solidFill>
              </a:rPr>
              <a:t>Professionalism</a:t>
            </a:r>
          </a:p>
          <a:p>
            <a:pPr marL="1371600" lvl="2" indent="-457200">
              <a:buClr>
                <a:srgbClr val="C00000"/>
              </a:buClr>
              <a:buFont typeface="Wingdings" panose="05000000000000000000" pitchFamily="2" charset="2"/>
              <a:buChar char="§"/>
            </a:pPr>
            <a:r>
              <a:rPr lang="en-US" sz="2600" dirty="0" smtClean="0">
                <a:solidFill>
                  <a:schemeClr val="tx1"/>
                </a:solidFill>
              </a:rPr>
              <a:t>Systems Based Practice</a:t>
            </a:r>
          </a:p>
        </p:txBody>
      </p:sp>
    </p:spTree>
    <p:extLst>
      <p:ext uri="{BB962C8B-B14F-4D97-AF65-F5344CB8AC3E}">
        <p14:creationId xmlns:p14="http://schemas.microsoft.com/office/powerpoint/2010/main" val="21151612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7264" y="353914"/>
            <a:ext cx="10515600" cy="828189"/>
          </a:xfrm>
        </p:spPr>
        <p:txBody>
          <a:bodyPr>
            <a:normAutofit fontScale="90000"/>
          </a:bodyPr>
          <a:lstStyle/>
          <a:p>
            <a:pPr algn="ctr"/>
            <a:r>
              <a:rPr lang="en-US" b="1" dirty="0" smtClean="0">
                <a:solidFill>
                  <a:schemeClr val="bg1"/>
                </a:solidFill>
              </a:rPr>
              <a:t>Evaluation</a:t>
            </a:r>
            <a:endParaRPr lang="en-US" b="1" dirty="0">
              <a:solidFill>
                <a:schemeClr val="bg1"/>
              </a:solidFill>
            </a:endParaRPr>
          </a:p>
        </p:txBody>
      </p:sp>
      <p:pic>
        <p:nvPicPr>
          <p:cNvPr id="4" name="Picture 3"/>
          <p:cNvPicPr>
            <a:picLocks noChangeAspect="1"/>
          </p:cNvPicPr>
          <p:nvPr/>
        </p:nvPicPr>
        <p:blipFill rotWithShape="1">
          <a:blip r:embed="rId2"/>
          <a:srcRect l="21604" t="1980" r="19637" b="2323"/>
          <a:stretch/>
        </p:blipFill>
        <p:spPr>
          <a:xfrm>
            <a:off x="3839033" y="1182103"/>
            <a:ext cx="4501234" cy="5498282"/>
          </a:xfrm>
          <a:prstGeom prst="rect">
            <a:avLst/>
          </a:prstGeom>
        </p:spPr>
      </p:pic>
    </p:spTree>
    <p:extLst>
      <p:ext uri="{BB962C8B-B14F-4D97-AF65-F5344CB8AC3E}">
        <p14:creationId xmlns:p14="http://schemas.microsoft.com/office/powerpoint/2010/main" val="2058337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636718"/>
            <a:ext cx="10515600" cy="828189"/>
          </a:xfrm>
        </p:spPr>
        <p:txBody>
          <a:bodyPr>
            <a:normAutofit fontScale="90000"/>
          </a:bodyPr>
          <a:lstStyle/>
          <a:p>
            <a:pPr algn="ctr"/>
            <a:r>
              <a:rPr lang="en-US" b="1" dirty="0" smtClean="0">
                <a:solidFill>
                  <a:schemeClr val="bg1"/>
                </a:solidFill>
              </a:rPr>
              <a:t>Evaluation Surveys</a:t>
            </a:r>
            <a:endParaRPr lang="en-US" b="1" dirty="0">
              <a:solidFill>
                <a:schemeClr val="bg1"/>
              </a:solidFill>
            </a:endParaRPr>
          </a:p>
        </p:txBody>
      </p:sp>
      <p:sp>
        <p:nvSpPr>
          <p:cNvPr id="3" name="Text Placeholder 2"/>
          <p:cNvSpPr>
            <a:spLocks noGrp="1"/>
          </p:cNvSpPr>
          <p:nvPr>
            <p:ph type="body" idx="1"/>
          </p:nvPr>
        </p:nvSpPr>
        <p:spPr>
          <a:xfrm>
            <a:off x="831850" y="1464907"/>
            <a:ext cx="10515600" cy="4624744"/>
          </a:xfrm>
        </p:spPr>
        <p:txBody>
          <a:bodyPr>
            <a:normAutofit/>
          </a:bodyPr>
          <a:lstStyle/>
          <a:p>
            <a:pPr lvl="1" algn="ctr">
              <a:buClr>
                <a:srgbClr val="C00000"/>
              </a:buClr>
            </a:pPr>
            <a:r>
              <a:rPr lang="en-US" sz="2800" dirty="0" smtClean="0">
                <a:solidFill>
                  <a:schemeClr val="tx1"/>
                </a:solidFill>
              </a:rPr>
              <a:t>After your final shift and written exam, you will be asked to evaluate the residents </a:t>
            </a:r>
          </a:p>
          <a:p>
            <a:pPr marL="914400" lvl="1" indent="-457200">
              <a:buClr>
                <a:srgbClr val="C00000"/>
              </a:buClr>
              <a:buFont typeface="Wingdings" panose="05000000000000000000" pitchFamily="2" charset="2"/>
              <a:buChar char="§"/>
            </a:pPr>
            <a:r>
              <a:rPr lang="en-US" sz="2600" dirty="0" smtClean="0">
                <a:solidFill>
                  <a:schemeClr val="tx1"/>
                </a:solidFill>
              </a:rPr>
              <a:t>Please fill these out honestly. Your responses are anonymous. We value your feedback greatly, especially on the effectiveness of the rotation. </a:t>
            </a:r>
          </a:p>
          <a:p>
            <a:pPr marL="914400" lvl="1" indent="-457200">
              <a:buClr>
                <a:srgbClr val="C00000"/>
              </a:buClr>
              <a:buFont typeface="Wingdings" panose="05000000000000000000" pitchFamily="2" charset="2"/>
              <a:buChar char="§"/>
            </a:pPr>
            <a:r>
              <a:rPr lang="en-US" sz="2600" dirty="0" smtClean="0">
                <a:solidFill>
                  <a:schemeClr val="tx1"/>
                </a:solidFill>
              </a:rPr>
              <a:t>You will receive an email with the links to these surveys prior to your Shelf exam</a:t>
            </a:r>
          </a:p>
          <a:p>
            <a:pPr marL="1371600" lvl="2" indent="-457200">
              <a:buClr>
                <a:srgbClr val="C00000"/>
              </a:buClr>
              <a:buFont typeface="Arial" panose="020B0604020202020204" pitchFamily="34" charset="0"/>
              <a:buChar char="•"/>
            </a:pPr>
            <a:r>
              <a:rPr lang="en-US" sz="2400" b="1" dirty="0" smtClean="0">
                <a:solidFill>
                  <a:srgbClr val="FF0000"/>
                </a:solidFill>
              </a:rPr>
              <a:t>These must be completed to receive your final grade</a:t>
            </a:r>
          </a:p>
        </p:txBody>
      </p:sp>
    </p:spTree>
    <p:extLst>
      <p:ext uri="{BB962C8B-B14F-4D97-AF65-F5344CB8AC3E}">
        <p14:creationId xmlns:p14="http://schemas.microsoft.com/office/powerpoint/2010/main" val="11058802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636718"/>
            <a:ext cx="10515600" cy="828189"/>
          </a:xfrm>
        </p:spPr>
        <p:txBody>
          <a:bodyPr>
            <a:normAutofit fontScale="90000"/>
          </a:bodyPr>
          <a:lstStyle/>
          <a:p>
            <a:pPr algn="ctr"/>
            <a:r>
              <a:rPr lang="en-US" b="1" dirty="0" smtClean="0">
                <a:solidFill>
                  <a:schemeClr val="bg1"/>
                </a:solidFill>
              </a:rPr>
              <a:t>Important to Know</a:t>
            </a:r>
            <a:endParaRPr lang="en-US" b="1" dirty="0">
              <a:solidFill>
                <a:schemeClr val="bg1"/>
              </a:solidFill>
            </a:endParaRPr>
          </a:p>
        </p:txBody>
      </p:sp>
      <p:sp>
        <p:nvSpPr>
          <p:cNvPr id="3" name="Text Placeholder 2"/>
          <p:cNvSpPr>
            <a:spLocks noGrp="1"/>
          </p:cNvSpPr>
          <p:nvPr>
            <p:ph type="body" idx="1"/>
          </p:nvPr>
        </p:nvSpPr>
        <p:spPr>
          <a:xfrm>
            <a:off x="831850" y="1464907"/>
            <a:ext cx="10515600" cy="4624744"/>
          </a:xfrm>
        </p:spPr>
        <p:txBody>
          <a:bodyPr>
            <a:normAutofit/>
          </a:bodyPr>
          <a:lstStyle/>
          <a:p>
            <a:pPr lvl="1">
              <a:buClr>
                <a:srgbClr val="C00000"/>
              </a:buClr>
            </a:pPr>
            <a:endParaRPr lang="en-US" sz="3200" dirty="0" smtClean="0">
              <a:solidFill>
                <a:schemeClr val="tx1"/>
              </a:solidFill>
            </a:endParaRPr>
          </a:p>
          <a:p>
            <a:pPr lvl="1">
              <a:buClr>
                <a:srgbClr val="C00000"/>
              </a:buClr>
            </a:pPr>
            <a:r>
              <a:rPr lang="en-US" sz="3200" b="1" dirty="0" smtClean="0">
                <a:solidFill>
                  <a:srgbClr val="C00000"/>
                </a:solidFill>
              </a:rPr>
              <a:t>Your final grade will not be released until you have:</a:t>
            </a:r>
          </a:p>
          <a:p>
            <a:pPr marL="1428750" lvl="2" indent="-514350">
              <a:buClr>
                <a:srgbClr val="C00000"/>
              </a:buClr>
              <a:buFont typeface="+mj-lt"/>
              <a:buAutoNum type="alphaLcParenR"/>
            </a:pPr>
            <a:r>
              <a:rPr lang="en-US" sz="3000" dirty="0" smtClean="0">
                <a:solidFill>
                  <a:schemeClr val="tx1"/>
                </a:solidFill>
              </a:rPr>
              <a:t>Completed the resident and course evaluation</a:t>
            </a:r>
          </a:p>
          <a:p>
            <a:pPr marL="1428750" lvl="2" indent="-514350">
              <a:buClr>
                <a:srgbClr val="C00000"/>
              </a:buClr>
              <a:buFont typeface="+mj-lt"/>
              <a:buAutoNum type="alphaLcParenR"/>
            </a:pPr>
            <a:r>
              <a:rPr lang="en-US" sz="3000" dirty="0" smtClean="0">
                <a:solidFill>
                  <a:schemeClr val="tx1"/>
                </a:solidFill>
              </a:rPr>
              <a:t>Signed ALL of your patient charts</a:t>
            </a:r>
          </a:p>
          <a:p>
            <a:pPr marL="1428750" lvl="2" indent="-514350">
              <a:buClr>
                <a:srgbClr val="C00000"/>
              </a:buClr>
              <a:buFont typeface="+mj-lt"/>
              <a:buAutoNum type="alphaLcParenR"/>
            </a:pPr>
            <a:r>
              <a:rPr lang="en-US" sz="3000" dirty="0" smtClean="0">
                <a:solidFill>
                  <a:schemeClr val="tx1"/>
                </a:solidFill>
              </a:rPr>
              <a:t>Returned your completed 16</a:t>
            </a:r>
            <a:r>
              <a:rPr lang="en-US" sz="3000" baseline="30000" dirty="0" smtClean="0">
                <a:solidFill>
                  <a:schemeClr val="tx1"/>
                </a:solidFill>
              </a:rPr>
              <a:t>th</a:t>
            </a:r>
            <a:r>
              <a:rPr lang="en-US" sz="3000" dirty="0" smtClean="0">
                <a:solidFill>
                  <a:schemeClr val="tx1"/>
                </a:solidFill>
              </a:rPr>
              <a:t> Shift form to Alescia</a:t>
            </a:r>
          </a:p>
        </p:txBody>
      </p:sp>
    </p:spTree>
    <p:extLst>
      <p:ext uri="{BB962C8B-B14F-4D97-AF65-F5344CB8AC3E}">
        <p14:creationId xmlns:p14="http://schemas.microsoft.com/office/powerpoint/2010/main" val="5981908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636718"/>
            <a:ext cx="10515600" cy="828189"/>
          </a:xfrm>
        </p:spPr>
        <p:txBody>
          <a:bodyPr>
            <a:normAutofit fontScale="90000"/>
          </a:bodyPr>
          <a:lstStyle/>
          <a:p>
            <a:pPr algn="ctr"/>
            <a:r>
              <a:rPr lang="en-US" b="1" dirty="0" smtClean="0">
                <a:solidFill>
                  <a:schemeClr val="bg1"/>
                </a:solidFill>
              </a:rPr>
              <a:t>Study Guide</a:t>
            </a:r>
            <a:endParaRPr lang="en-US" b="1" dirty="0">
              <a:solidFill>
                <a:schemeClr val="bg1"/>
              </a:solidFill>
            </a:endParaRPr>
          </a:p>
        </p:txBody>
      </p:sp>
      <p:sp>
        <p:nvSpPr>
          <p:cNvPr id="3" name="Text Placeholder 2"/>
          <p:cNvSpPr>
            <a:spLocks noGrp="1"/>
          </p:cNvSpPr>
          <p:nvPr>
            <p:ph type="body" idx="1"/>
          </p:nvPr>
        </p:nvSpPr>
        <p:spPr>
          <a:xfrm>
            <a:off x="831850" y="1464907"/>
            <a:ext cx="10515600" cy="4624744"/>
          </a:xfrm>
        </p:spPr>
        <p:txBody>
          <a:bodyPr>
            <a:normAutofit/>
          </a:bodyPr>
          <a:lstStyle/>
          <a:p>
            <a:pPr lvl="1">
              <a:buClr>
                <a:srgbClr val="C00000"/>
              </a:buClr>
            </a:pPr>
            <a:endParaRPr lang="en-US" sz="3200" dirty="0">
              <a:solidFill>
                <a:schemeClr val="tx1"/>
              </a:solidFill>
            </a:endParaRPr>
          </a:p>
          <a:p>
            <a:pPr lvl="1" algn="ctr">
              <a:buClr>
                <a:srgbClr val="C00000"/>
              </a:buClr>
            </a:pPr>
            <a:r>
              <a:rPr lang="en-US" sz="3200" dirty="0" smtClean="0">
                <a:solidFill>
                  <a:schemeClr val="tx1"/>
                </a:solidFill>
              </a:rPr>
              <a:t>The following information is meant as a </a:t>
            </a:r>
            <a:r>
              <a:rPr lang="en-US" sz="3200" i="1" dirty="0" smtClean="0">
                <a:solidFill>
                  <a:schemeClr val="tx1"/>
                </a:solidFill>
              </a:rPr>
              <a:t>broad</a:t>
            </a:r>
            <a:r>
              <a:rPr lang="en-US" sz="3200" dirty="0" smtClean="0">
                <a:solidFill>
                  <a:schemeClr val="tx1"/>
                </a:solidFill>
              </a:rPr>
              <a:t> guide for the questions you may encounter on the final exam. Any and everything about each topic is fair game!</a:t>
            </a:r>
          </a:p>
        </p:txBody>
      </p:sp>
    </p:spTree>
    <p:extLst>
      <p:ext uri="{BB962C8B-B14F-4D97-AF65-F5344CB8AC3E}">
        <p14:creationId xmlns:p14="http://schemas.microsoft.com/office/powerpoint/2010/main" val="36295645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99724"/>
          </a:xfrm>
        </p:spPr>
        <p:txBody>
          <a:bodyPr>
            <a:normAutofit/>
          </a:bodyPr>
          <a:lstStyle/>
          <a:p>
            <a:pPr algn="ctr"/>
            <a:r>
              <a:rPr lang="en-US" sz="5400" b="1" dirty="0" smtClean="0">
                <a:solidFill>
                  <a:schemeClr val="bg1"/>
                </a:solidFill>
              </a:rPr>
              <a:t>Study Guide</a:t>
            </a:r>
            <a:endParaRPr lang="en-US" sz="5400" b="1" dirty="0">
              <a:solidFill>
                <a:schemeClr val="bg1"/>
              </a:solidFill>
            </a:endParaRPr>
          </a:p>
        </p:txBody>
      </p:sp>
      <p:sp>
        <p:nvSpPr>
          <p:cNvPr id="3" name="Content Placeholder 2"/>
          <p:cNvSpPr>
            <a:spLocks noGrp="1"/>
          </p:cNvSpPr>
          <p:nvPr>
            <p:ph sz="half" idx="1"/>
          </p:nvPr>
        </p:nvSpPr>
        <p:spPr/>
        <p:txBody>
          <a:bodyPr/>
          <a:lstStyle/>
          <a:p>
            <a:pPr marL="0" indent="0">
              <a:buNone/>
            </a:pPr>
            <a:r>
              <a:rPr lang="en-US" b="1" dirty="0" smtClean="0">
                <a:solidFill>
                  <a:srgbClr val="C00000"/>
                </a:solidFill>
              </a:rPr>
              <a:t>HEENT</a:t>
            </a:r>
          </a:p>
          <a:p>
            <a:pPr lvl="1">
              <a:buClr>
                <a:srgbClr val="C00000"/>
              </a:buClr>
              <a:buFont typeface="Wingdings" panose="05000000000000000000" pitchFamily="2" charset="2"/>
              <a:buChar char="§"/>
            </a:pPr>
            <a:r>
              <a:rPr lang="en-US" dirty="0" smtClean="0"/>
              <a:t>Otitis media</a:t>
            </a:r>
          </a:p>
          <a:p>
            <a:pPr lvl="1">
              <a:buClr>
                <a:srgbClr val="C00000"/>
              </a:buClr>
              <a:buFont typeface="Wingdings" panose="05000000000000000000" pitchFamily="2" charset="2"/>
              <a:buChar char="§"/>
            </a:pPr>
            <a:r>
              <a:rPr lang="en-US" dirty="0" smtClean="0"/>
              <a:t>Bell’s Palsy</a:t>
            </a:r>
          </a:p>
          <a:p>
            <a:pPr lvl="1">
              <a:buClr>
                <a:srgbClr val="C00000"/>
              </a:buClr>
              <a:buFont typeface="Wingdings" panose="05000000000000000000" pitchFamily="2" charset="2"/>
              <a:buChar char="§"/>
            </a:pPr>
            <a:r>
              <a:rPr lang="en-US" dirty="0" smtClean="0"/>
              <a:t>“The red eye”</a:t>
            </a:r>
          </a:p>
          <a:p>
            <a:pPr lvl="1">
              <a:buClr>
                <a:srgbClr val="C00000"/>
              </a:buClr>
              <a:buFont typeface="Wingdings" panose="05000000000000000000" pitchFamily="2" charset="2"/>
              <a:buChar char="§"/>
            </a:pPr>
            <a:r>
              <a:rPr lang="en-US" dirty="0" smtClean="0"/>
              <a:t>Pharyngitis</a:t>
            </a:r>
          </a:p>
          <a:p>
            <a:pPr lvl="1">
              <a:buClr>
                <a:srgbClr val="C00000"/>
              </a:buClr>
              <a:buFont typeface="Wingdings" panose="05000000000000000000" pitchFamily="2" charset="2"/>
              <a:buChar char="§"/>
            </a:pPr>
            <a:r>
              <a:rPr lang="en-US" dirty="0" smtClean="0"/>
              <a:t>Vertigo</a:t>
            </a:r>
          </a:p>
          <a:p>
            <a:pPr lvl="1">
              <a:buClr>
                <a:srgbClr val="C00000"/>
              </a:buClr>
              <a:buFont typeface="Wingdings" panose="05000000000000000000" pitchFamily="2" charset="2"/>
              <a:buChar char="§"/>
            </a:pPr>
            <a:r>
              <a:rPr lang="en-US" dirty="0" smtClean="0"/>
              <a:t>Ocular foreign body</a:t>
            </a:r>
          </a:p>
          <a:p>
            <a:pPr lvl="1">
              <a:buClr>
                <a:srgbClr val="C00000"/>
              </a:buClr>
              <a:buFont typeface="Wingdings" panose="05000000000000000000" pitchFamily="2" charset="2"/>
              <a:buChar char="§"/>
            </a:pPr>
            <a:r>
              <a:rPr lang="en-US" dirty="0" smtClean="0"/>
              <a:t>Glaucoma</a:t>
            </a:r>
          </a:p>
          <a:p>
            <a:pPr lvl="1">
              <a:buClr>
                <a:srgbClr val="C00000"/>
              </a:buClr>
              <a:buFont typeface="Wingdings" panose="05000000000000000000" pitchFamily="2" charset="2"/>
              <a:buChar char="§"/>
            </a:pPr>
            <a:r>
              <a:rPr lang="en-US" dirty="0" smtClean="0"/>
              <a:t>Epistaxis</a:t>
            </a:r>
          </a:p>
          <a:p>
            <a:pPr lvl="1">
              <a:buClr>
                <a:srgbClr val="C00000"/>
              </a:buClr>
              <a:buFont typeface="Wingdings" panose="05000000000000000000" pitchFamily="2" charset="2"/>
              <a:buChar char="§"/>
            </a:pPr>
            <a:r>
              <a:rPr lang="en-US" dirty="0" smtClean="0"/>
              <a:t>Globe rupture</a:t>
            </a:r>
            <a:endParaRPr lang="en-US" dirty="0"/>
          </a:p>
        </p:txBody>
      </p:sp>
      <p:sp>
        <p:nvSpPr>
          <p:cNvPr id="4" name="Content Placeholder 3"/>
          <p:cNvSpPr>
            <a:spLocks noGrp="1"/>
          </p:cNvSpPr>
          <p:nvPr>
            <p:ph sz="half" idx="2"/>
          </p:nvPr>
        </p:nvSpPr>
        <p:spPr/>
        <p:txBody>
          <a:bodyPr/>
          <a:lstStyle/>
          <a:p>
            <a:pPr marL="0" indent="0">
              <a:buNone/>
            </a:pPr>
            <a:r>
              <a:rPr lang="en-US" b="1" dirty="0" smtClean="0">
                <a:solidFill>
                  <a:srgbClr val="C00000"/>
                </a:solidFill>
              </a:rPr>
              <a:t>Environmental</a:t>
            </a:r>
          </a:p>
          <a:p>
            <a:pPr lvl="1">
              <a:buClr>
                <a:srgbClr val="C00000"/>
              </a:buClr>
              <a:buFont typeface="Wingdings" panose="05000000000000000000" pitchFamily="2" charset="2"/>
              <a:buChar char="§"/>
            </a:pPr>
            <a:r>
              <a:rPr lang="en-US" dirty="0" smtClean="0"/>
              <a:t>Lightning</a:t>
            </a:r>
          </a:p>
          <a:p>
            <a:pPr lvl="1">
              <a:buClr>
                <a:srgbClr val="C00000"/>
              </a:buClr>
              <a:buFont typeface="Wingdings" panose="05000000000000000000" pitchFamily="2" charset="2"/>
              <a:buChar char="§"/>
            </a:pPr>
            <a:r>
              <a:rPr lang="en-US" dirty="0" smtClean="0"/>
              <a:t>Hypothermia</a:t>
            </a:r>
          </a:p>
          <a:p>
            <a:pPr lvl="1">
              <a:buClr>
                <a:srgbClr val="C00000"/>
              </a:buClr>
              <a:buFont typeface="Wingdings" panose="05000000000000000000" pitchFamily="2" charset="2"/>
              <a:buChar char="§"/>
            </a:pPr>
            <a:r>
              <a:rPr lang="en-US" dirty="0" smtClean="0"/>
              <a:t>Hyperthermia</a:t>
            </a:r>
          </a:p>
          <a:p>
            <a:pPr lvl="1">
              <a:buClr>
                <a:srgbClr val="C00000"/>
              </a:buClr>
              <a:buFont typeface="Wingdings" panose="05000000000000000000" pitchFamily="2" charset="2"/>
              <a:buChar char="§"/>
            </a:pPr>
            <a:r>
              <a:rPr lang="en-US" dirty="0" smtClean="0"/>
              <a:t>Diving</a:t>
            </a:r>
          </a:p>
          <a:p>
            <a:pPr lvl="1">
              <a:buClr>
                <a:srgbClr val="C00000"/>
              </a:buClr>
              <a:buFont typeface="Wingdings" panose="05000000000000000000" pitchFamily="2" charset="2"/>
              <a:buChar char="§"/>
            </a:pPr>
            <a:r>
              <a:rPr lang="en-US" dirty="0" smtClean="0"/>
              <a:t>High altitude sickness</a:t>
            </a:r>
          </a:p>
          <a:p>
            <a:pPr lvl="1">
              <a:buClr>
                <a:srgbClr val="C00000"/>
              </a:buClr>
              <a:buFont typeface="Wingdings" panose="05000000000000000000" pitchFamily="2" charset="2"/>
              <a:buChar char="§"/>
            </a:pPr>
            <a:r>
              <a:rPr lang="en-US" dirty="0" smtClean="0"/>
              <a:t>Drowning</a:t>
            </a:r>
            <a:endParaRPr lang="en-US" dirty="0"/>
          </a:p>
        </p:txBody>
      </p:sp>
    </p:spTree>
    <p:extLst>
      <p:ext uri="{BB962C8B-B14F-4D97-AF65-F5344CB8AC3E}">
        <p14:creationId xmlns:p14="http://schemas.microsoft.com/office/powerpoint/2010/main" val="18495629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99724"/>
          </a:xfrm>
        </p:spPr>
        <p:txBody>
          <a:bodyPr>
            <a:normAutofit/>
          </a:bodyPr>
          <a:lstStyle/>
          <a:p>
            <a:pPr algn="ctr"/>
            <a:r>
              <a:rPr lang="en-US" sz="5400" b="1" dirty="0" smtClean="0">
                <a:solidFill>
                  <a:schemeClr val="bg1"/>
                </a:solidFill>
              </a:rPr>
              <a:t>Study Guide</a:t>
            </a:r>
            <a:endParaRPr lang="en-US" sz="5400" b="1" dirty="0">
              <a:solidFill>
                <a:schemeClr val="bg1"/>
              </a:solidFill>
            </a:endParaRPr>
          </a:p>
        </p:txBody>
      </p:sp>
      <p:sp>
        <p:nvSpPr>
          <p:cNvPr id="3" name="Content Placeholder 2"/>
          <p:cNvSpPr>
            <a:spLocks noGrp="1"/>
          </p:cNvSpPr>
          <p:nvPr>
            <p:ph sz="half" idx="1"/>
          </p:nvPr>
        </p:nvSpPr>
        <p:spPr/>
        <p:txBody>
          <a:bodyPr/>
          <a:lstStyle/>
          <a:p>
            <a:pPr marL="0" indent="0">
              <a:buNone/>
            </a:pPr>
            <a:r>
              <a:rPr lang="en-US" b="1" dirty="0" smtClean="0">
                <a:solidFill>
                  <a:srgbClr val="C00000"/>
                </a:solidFill>
              </a:rPr>
              <a:t>Toxicology</a:t>
            </a:r>
          </a:p>
          <a:p>
            <a:pPr lvl="1">
              <a:buClr>
                <a:srgbClr val="C00000"/>
              </a:buClr>
              <a:buFont typeface="Wingdings" panose="05000000000000000000" pitchFamily="2" charset="2"/>
              <a:buChar char="§"/>
            </a:pPr>
            <a:r>
              <a:rPr lang="en-US" dirty="0" smtClean="0"/>
              <a:t>Beta-blockers</a:t>
            </a:r>
          </a:p>
          <a:p>
            <a:pPr lvl="1">
              <a:buClr>
                <a:srgbClr val="C00000"/>
              </a:buClr>
              <a:buFont typeface="Wingdings" panose="05000000000000000000" pitchFamily="2" charset="2"/>
              <a:buChar char="§"/>
            </a:pPr>
            <a:r>
              <a:rPr lang="en-US" dirty="0" smtClean="0"/>
              <a:t>Snake bite</a:t>
            </a:r>
          </a:p>
          <a:p>
            <a:pPr lvl="1">
              <a:buClr>
                <a:srgbClr val="C00000"/>
              </a:buClr>
              <a:buFont typeface="Wingdings" panose="05000000000000000000" pitchFamily="2" charset="2"/>
              <a:buChar char="§"/>
            </a:pPr>
            <a:r>
              <a:rPr lang="en-US" dirty="0" smtClean="0"/>
              <a:t>Cyanide</a:t>
            </a:r>
          </a:p>
          <a:p>
            <a:pPr lvl="1">
              <a:buClr>
                <a:srgbClr val="C00000"/>
              </a:buClr>
              <a:buFont typeface="Wingdings" panose="05000000000000000000" pitchFamily="2" charset="2"/>
              <a:buChar char="§"/>
            </a:pPr>
            <a:r>
              <a:rPr lang="en-US" dirty="0" smtClean="0"/>
              <a:t>Tylenol</a:t>
            </a:r>
          </a:p>
          <a:p>
            <a:pPr lvl="1">
              <a:buClr>
                <a:srgbClr val="C00000"/>
              </a:buClr>
              <a:buFont typeface="Wingdings" panose="05000000000000000000" pitchFamily="2" charset="2"/>
              <a:buChar char="§"/>
            </a:pPr>
            <a:r>
              <a:rPr lang="en-US" dirty="0" smtClean="0"/>
              <a:t>ASA</a:t>
            </a:r>
          </a:p>
          <a:p>
            <a:pPr lvl="1">
              <a:buClr>
                <a:srgbClr val="C00000"/>
              </a:buClr>
              <a:buFont typeface="Wingdings" panose="05000000000000000000" pitchFamily="2" charset="2"/>
              <a:buChar char="§"/>
            </a:pPr>
            <a:r>
              <a:rPr lang="en-US" dirty="0" smtClean="0"/>
              <a:t>TCA</a:t>
            </a:r>
          </a:p>
          <a:p>
            <a:pPr lvl="1">
              <a:buClr>
                <a:srgbClr val="C00000"/>
              </a:buClr>
              <a:buFont typeface="Wingdings" panose="05000000000000000000" pitchFamily="2" charset="2"/>
              <a:buChar char="§"/>
            </a:pPr>
            <a:r>
              <a:rPr lang="en-US" dirty="0" smtClean="0"/>
              <a:t>EtOH</a:t>
            </a:r>
          </a:p>
          <a:p>
            <a:pPr lvl="1">
              <a:buClr>
                <a:srgbClr val="C00000"/>
              </a:buClr>
              <a:buFont typeface="Wingdings" panose="05000000000000000000" pitchFamily="2" charset="2"/>
              <a:buChar char="§"/>
            </a:pPr>
            <a:r>
              <a:rPr lang="en-US" dirty="0" smtClean="0"/>
              <a:t>CO</a:t>
            </a:r>
          </a:p>
          <a:p>
            <a:pPr lvl="1">
              <a:buClr>
                <a:srgbClr val="C00000"/>
              </a:buClr>
              <a:buFont typeface="Wingdings" panose="05000000000000000000" pitchFamily="2" charset="2"/>
              <a:buChar char="§"/>
            </a:pPr>
            <a:r>
              <a:rPr lang="en-US" dirty="0" smtClean="0"/>
              <a:t>Spider bite</a:t>
            </a:r>
          </a:p>
        </p:txBody>
      </p:sp>
      <p:sp>
        <p:nvSpPr>
          <p:cNvPr id="4" name="Content Placeholder 3"/>
          <p:cNvSpPr>
            <a:spLocks noGrp="1"/>
          </p:cNvSpPr>
          <p:nvPr>
            <p:ph sz="half" idx="2"/>
          </p:nvPr>
        </p:nvSpPr>
        <p:spPr/>
        <p:txBody>
          <a:bodyPr/>
          <a:lstStyle/>
          <a:p>
            <a:pPr marL="0" indent="0">
              <a:buNone/>
            </a:pPr>
            <a:r>
              <a:rPr lang="en-US" b="1" dirty="0" smtClean="0">
                <a:solidFill>
                  <a:srgbClr val="C00000"/>
                </a:solidFill>
              </a:rPr>
              <a:t>Trauma</a:t>
            </a:r>
          </a:p>
          <a:p>
            <a:pPr lvl="1">
              <a:buClr>
                <a:srgbClr val="C00000"/>
              </a:buClr>
              <a:buFont typeface="Wingdings" panose="05000000000000000000" pitchFamily="2" charset="2"/>
              <a:buChar char="§"/>
            </a:pPr>
            <a:r>
              <a:rPr lang="en-US" dirty="0" smtClean="0"/>
              <a:t>Resuscitation</a:t>
            </a:r>
          </a:p>
          <a:p>
            <a:pPr lvl="1">
              <a:buClr>
                <a:srgbClr val="C00000"/>
              </a:buClr>
              <a:buFont typeface="Wingdings" panose="05000000000000000000" pitchFamily="2" charset="2"/>
              <a:buChar char="§"/>
            </a:pPr>
            <a:r>
              <a:rPr lang="en-US" dirty="0" smtClean="0"/>
              <a:t>Management of multiple trauma</a:t>
            </a:r>
          </a:p>
          <a:p>
            <a:pPr lvl="1">
              <a:buClr>
                <a:srgbClr val="C00000"/>
              </a:buClr>
              <a:buFont typeface="Wingdings" panose="05000000000000000000" pitchFamily="2" charset="2"/>
              <a:buChar char="§"/>
            </a:pPr>
            <a:r>
              <a:rPr lang="en-US" dirty="0" smtClean="0"/>
              <a:t>Burns</a:t>
            </a:r>
          </a:p>
          <a:p>
            <a:pPr lvl="1">
              <a:buClr>
                <a:srgbClr val="C00000"/>
              </a:buClr>
              <a:buFont typeface="Wingdings" panose="05000000000000000000" pitchFamily="2" charset="2"/>
              <a:buChar char="§"/>
            </a:pPr>
            <a:r>
              <a:rPr lang="en-US" dirty="0" smtClean="0"/>
              <a:t>Cervical X-rays</a:t>
            </a:r>
          </a:p>
          <a:p>
            <a:pPr lvl="1">
              <a:buClr>
                <a:srgbClr val="C00000"/>
              </a:buClr>
              <a:buFont typeface="Wingdings" panose="05000000000000000000" pitchFamily="2" charset="2"/>
              <a:buChar char="§"/>
            </a:pPr>
            <a:r>
              <a:rPr lang="en-US" dirty="0" smtClean="0"/>
              <a:t>EMS Management </a:t>
            </a:r>
          </a:p>
          <a:p>
            <a:pPr lvl="1">
              <a:buClr>
                <a:srgbClr val="C00000"/>
              </a:buClr>
              <a:buFont typeface="Wingdings" panose="05000000000000000000" pitchFamily="2" charset="2"/>
              <a:buChar char="§"/>
            </a:pPr>
            <a:r>
              <a:rPr lang="en-US" dirty="0" smtClean="0"/>
              <a:t>Shock</a:t>
            </a:r>
            <a:endParaRPr lang="en-US" dirty="0"/>
          </a:p>
        </p:txBody>
      </p:sp>
    </p:spTree>
    <p:extLst>
      <p:ext uri="{BB962C8B-B14F-4D97-AF65-F5344CB8AC3E}">
        <p14:creationId xmlns:p14="http://schemas.microsoft.com/office/powerpoint/2010/main" val="36147566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99724"/>
          </a:xfrm>
        </p:spPr>
        <p:txBody>
          <a:bodyPr>
            <a:normAutofit/>
          </a:bodyPr>
          <a:lstStyle/>
          <a:p>
            <a:pPr algn="ctr"/>
            <a:r>
              <a:rPr lang="en-US" sz="5400" b="1" dirty="0" smtClean="0">
                <a:solidFill>
                  <a:schemeClr val="bg1"/>
                </a:solidFill>
              </a:rPr>
              <a:t>Study Guide</a:t>
            </a:r>
            <a:endParaRPr lang="en-US" sz="5400" b="1" dirty="0">
              <a:solidFill>
                <a:schemeClr val="bg1"/>
              </a:solidFill>
            </a:endParaRPr>
          </a:p>
        </p:txBody>
      </p:sp>
      <p:sp>
        <p:nvSpPr>
          <p:cNvPr id="3" name="Content Placeholder 2"/>
          <p:cNvSpPr>
            <a:spLocks noGrp="1"/>
          </p:cNvSpPr>
          <p:nvPr>
            <p:ph sz="half" idx="1"/>
          </p:nvPr>
        </p:nvSpPr>
        <p:spPr/>
        <p:txBody>
          <a:bodyPr/>
          <a:lstStyle/>
          <a:p>
            <a:pPr marL="0" indent="0">
              <a:buNone/>
            </a:pPr>
            <a:r>
              <a:rPr lang="en-US" b="1" dirty="0" smtClean="0">
                <a:solidFill>
                  <a:srgbClr val="C00000"/>
                </a:solidFill>
              </a:rPr>
              <a:t>Respiratory</a:t>
            </a:r>
          </a:p>
          <a:p>
            <a:pPr lvl="1">
              <a:buClr>
                <a:srgbClr val="C00000"/>
              </a:buClr>
              <a:buFont typeface="Wingdings" panose="05000000000000000000" pitchFamily="2" charset="2"/>
              <a:buChar char="§"/>
            </a:pPr>
            <a:r>
              <a:rPr lang="en-US" dirty="0" smtClean="0"/>
              <a:t>Dyspnea</a:t>
            </a:r>
          </a:p>
          <a:p>
            <a:pPr lvl="1">
              <a:buClr>
                <a:srgbClr val="C00000"/>
              </a:buClr>
              <a:buFont typeface="Wingdings" panose="05000000000000000000" pitchFamily="2" charset="2"/>
              <a:buChar char="§"/>
            </a:pPr>
            <a:r>
              <a:rPr lang="en-US" dirty="0" smtClean="0"/>
              <a:t>Airway Management</a:t>
            </a:r>
          </a:p>
          <a:p>
            <a:pPr lvl="1">
              <a:buClr>
                <a:srgbClr val="C00000"/>
              </a:buClr>
              <a:buFont typeface="Wingdings" panose="05000000000000000000" pitchFamily="2" charset="2"/>
              <a:buChar char="§"/>
            </a:pPr>
            <a:r>
              <a:rPr lang="en-US" dirty="0" smtClean="0"/>
              <a:t>ABG’s</a:t>
            </a:r>
          </a:p>
          <a:p>
            <a:pPr lvl="1">
              <a:buClr>
                <a:srgbClr val="C00000"/>
              </a:buClr>
              <a:buFont typeface="Wingdings" panose="05000000000000000000" pitchFamily="2" charset="2"/>
              <a:buChar char="§"/>
            </a:pPr>
            <a:r>
              <a:rPr lang="en-US" dirty="0" smtClean="0"/>
              <a:t>PE</a:t>
            </a:r>
          </a:p>
          <a:p>
            <a:pPr lvl="1">
              <a:buClr>
                <a:srgbClr val="C00000"/>
              </a:buClr>
              <a:buFont typeface="Wingdings" panose="05000000000000000000" pitchFamily="2" charset="2"/>
              <a:buChar char="§"/>
            </a:pPr>
            <a:r>
              <a:rPr lang="en-US" dirty="0" smtClean="0"/>
              <a:t>PNA</a:t>
            </a:r>
          </a:p>
          <a:p>
            <a:pPr lvl="1">
              <a:buClr>
                <a:srgbClr val="C00000"/>
              </a:buClr>
              <a:buFont typeface="Wingdings" panose="05000000000000000000" pitchFamily="2" charset="2"/>
              <a:buChar char="§"/>
            </a:pPr>
            <a:r>
              <a:rPr lang="en-US" dirty="0" smtClean="0"/>
              <a:t>Asthma/COPD</a:t>
            </a:r>
          </a:p>
          <a:p>
            <a:pPr marL="0" indent="0">
              <a:buClr>
                <a:srgbClr val="C00000"/>
              </a:buClr>
              <a:buNone/>
            </a:pPr>
            <a:r>
              <a:rPr lang="en-US" b="1" dirty="0" smtClean="0">
                <a:solidFill>
                  <a:srgbClr val="C00000"/>
                </a:solidFill>
              </a:rPr>
              <a:t>Wounds</a:t>
            </a:r>
          </a:p>
          <a:p>
            <a:pPr lvl="1">
              <a:buClr>
                <a:srgbClr val="C00000"/>
              </a:buClr>
              <a:buFont typeface="Wingdings" panose="05000000000000000000" pitchFamily="2" charset="2"/>
              <a:buChar char="§"/>
            </a:pPr>
            <a:r>
              <a:rPr lang="en-US" dirty="0" smtClean="0"/>
              <a:t>Suturing</a:t>
            </a:r>
          </a:p>
          <a:p>
            <a:pPr lvl="1">
              <a:buClr>
                <a:srgbClr val="C00000"/>
              </a:buClr>
              <a:buFont typeface="Wingdings" panose="05000000000000000000" pitchFamily="2" charset="2"/>
              <a:buChar char="§"/>
            </a:pPr>
            <a:r>
              <a:rPr lang="en-US" dirty="0" smtClean="0"/>
              <a:t>Wound Care</a:t>
            </a:r>
          </a:p>
        </p:txBody>
      </p:sp>
      <p:sp>
        <p:nvSpPr>
          <p:cNvPr id="4" name="Content Placeholder 3"/>
          <p:cNvSpPr>
            <a:spLocks noGrp="1"/>
          </p:cNvSpPr>
          <p:nvPr>
            <p:ph sz="half" idx="2"/>
          </p:nvPr>
        </p:nvSpPr>
        <p:spPr/>
        <p:txBody>
          <a:bodyPr/>
          <a:lstStyle/>
          <a:p>
            <a:pPr marL="0" indent="0">
              <a:buNone/>
            </a:pPr>
            <a:r>
              <a:rPr lang="en-US" b="1" dirty="0" smtClean="0">
                <a:solidFill>
                  <a:srgbClr val="C00000"/>
                </a:solidFill>
              </a:rPr>
              <a:t>Abdomen</a:t>
            </a:r>
          </a:p>
          <a:p>
            <a:pPr lvl="1">
              <a:buClr>
                <a:srgbClr val="C00000"/>
              </a:buClr>
              <a:buFont typeface="Wingdings" panose="05000000000000000000" pitchFamily="2" charset="2"/>
              <a:buChar char="§"/>
            </a:pPr>
            <a:r>
              <a:rPr lang="en-US" dirty="0" smtClean="0"/>
              <a:t>Gallbladder</a:t>
            </a:r>
          </a:p>
          <a:p>
            <a:pPr lvl="1">
              <a:buClr>
                <a:srgbClr val="C00000"/>
              </a:buClr>
              <a:buFont typeface="Wingdings" panose="05000000000000000000" pitchFamily="2" charset="2"/>
              <a:buChar char="§"/>
            </a:pPr>
            <a:r>
              <a:rPr lang="en-US" dirty="0" smtClean="0"/>
              <a:t>Pyelonephritis</a:t>
            </a:r>
          </a:p>
          <a:p>
            <a:pPr lvl="1">
              <a:buClr>
                <a:srgbClr val="C00000"/>
              </a:buClr>
              <a:buFont typeface="Wingdings" panose="05000000000000000000" pitchFamily="2" charset="2"/>
              <a:buChar char="§"/>
            </a:pPr>
            <a:r>
              <a:rPr lang="en-US" dirty="0" smtClean="0"/>
              <a:t>Abdominal pain</a:t>
            </a:r>
          </a:p>
          <a:p>
            <a:pPr lvl="1">
              <a:buClr>
                <a:srgbClr val="C00000"/>
              </a:buClr>
              <a:buFont typeface="Wingdings" panose="05000000000000000000" pitchFamily="2" charset="2"/>
              <a:buChar char="§"/>
            </a:pPr>
            <a:r>
              <a:rPr lang="en-US" dirty="0" smtClean="0"/>
              <a:t>Acute abdomen</a:t>
            </a:r>
          </a:p>
          <a:p>
            <a:pPr lvl="1">
              <a:buClr>
                <a:srgbClr val="C00000"/>
              </a:buClr>
              <a:buFont typeface="Wingdings" panose="05000000000000000000" pitchFamily="2" charset="2"/>
              <a:buChar char="§"/>
            </a:pPr>
            <a:r>
              <a:rPr lang="en-US" dirty="0" smtClean="0"/>
              <a:t>SBO</a:t>
            </a:r>
          </a:p>
          <a:p>
            <a:pPr lvl="1">
              <a:buClr>
                <a:srgbClr val="C00000"/>
              </a:buClr>
              <a:buFont typeface="Wingdings" panose="05000000000000000000" pitchFamily="2" charset="2"/>
              <a:buChar char="§"/>
            </a:pPr>
            <a:r>
              <a:rPr lang="en-US" dirty="0" smtClean="0"/>
              <a:t>Mesenteric ischemia</a:t>
            </a:r>
          </a:p>
          <a:p>
            <a:pPr marL="0" indent="0">
              <a:buClr>
                <a:srgbClr val="C00000"/>
              </a:buClr>
              <a:buNone/>
            </a:pPr>
            <a:r>
              <a:rPr lang="en-US" b="1" dirty="0" smtClean="0">
                <a:solidFill>
                  <a:srgbClr val="C00000"/>
                </a:solidFill>
              </a:rPr>
              <a:t>Pediatrics</a:t>
            </a:r>
          </a:p>
          <a:p>
            <a:pPr lvl="1">
              <a:buClr>
                <a:srgbClr val="C00000"/>
              </a:buClr>
              <a:buFont typeface="Wingdings" panose="05000000000000000000" pitchFamily="2" charset="2"/>
              <a:buChar char="§"/>
            </a:pPr>
            <a:r>
              <a:rPr lang="en-US" dirty="0" smtClean="0"/>
              <a:t>Trauma</a:t>
            </a:r>
          </a:p>
          <a:p>
            <a:pPr lvl="1">
              <a:buClr>
                <a:srgbClr val="C00000"/>
              </a:buClr>
              <a:buFont typeface="Wingdings" panose="05000000000000000000" pitchFamily="2" charset="2"/>
              <a:buChar char="§"/>
            </a:pPr>
            <a:r>
              <a:rPr lang="en-US" dirty="0" smtClean="0"/>
              <a:t>Infections</a:t>
            </a:r>
          </a:p>
        </p:txBody>
      </p:sp>
    </p:spTree>
    <p:extLst>
      <p:ext uri="{BB962C8B-B14F-4D97-AF65-F5344CB8AC3E}">
        <p14:creationId xmlns:p14="http://schemas.microsoft.com/office/powerpoint/2010/main" val="17893940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99724"/>
          </a:xfrm>
        </p:spPr>
        <p:txBody>
          <a:bodyPr>
            <a:normAutofit/>
          </a:bodyPr>
          <a:lstStyle/>
          <a:p>
            <a:pPr algn="ctr"/>
            <a:r>
              <a:rPr lang="en-US" sz="5400" b="1" dirty="0" smtClean="0">
                <a:solidFill>
                  <a:schemeClr val="bg1"/>
                </a:solidFill>
              </a:rPr>
              <a:t>Study Guide</a:t>
            </a:r>
            <a:endParaRPr lang="en-US" sz="5400" b="1" dirty="0">
              <a:solidFill>
                <a:schemeClr val="bg1"/>
              </a:solidFill>
            </a:endParaRPr>
          </a:p>
        </p:txBody>
      </p:sp>
      <p:sp>
        <p:nvSpPr>
          <p:cNvPr id="3" name="Content Placeholder 2"/>
          <p:cNvSpPr>
            <a:spLocks noGrp="1"/>
          </p:cNvSpPr>
          <p:nvPr>
            <p:ph sz="half" idx="1"/>
          </p:nvPr>
        </p:nvSpPr>
        <p:spPr/>
        <p:txBody>
          <a:bodyPr>
            <a:normAutofit lnSpcReduction="10000"/>
          </a:bodyPr>
          <a:lstStyle/>
          <a:p>
            <a:pPr marL="0" indent="0">
              <a:buNone/>
            </a:pPr>
            <a:r>
              <a:rPr lang="en-US" b="1" dirty="0" smtClean="0">
                <a:solidFill>
                  <a:srgbClr val="C00000"/>
                </a:solidFill>
              </a:rPr>
              <a:t>OB/GYN</a:t>
            </a:r>
          </a:p>
          <a:p>
            <a:pPr lvl="1">
              <a:buClr>
                <a:srgbClr val="C00000"/>
              </a:buClr>
              <a:buFont typeface="Wingdings" panose="05000000000000000000" pitchFamily="2" charset="2"/>
              <a:buChar char="§"/>
            </a:pPr>
            <a:r>
              <a:rPr lang="en-US" dirty="0" smtClean="0"/>
              <a:t>Pregnancy</a:t>
            </a:r>
          </a:p>
          <a:p>
            <a:pPr lvl="1">
              <a:buClr>
                <a:srgbClr val="C00000"/>
              </a:buClr>
              <a:buFont typeface="Wingdings" panose="05000000000000000000" pitchFamily="2" charset="2"/>
              <a:buChar char="§"/>
            </a:pPr>
            <a:r>
              <a:rPr lang="en-US" dirty="0" smtClean="0"/>
              <a:t>Eclampsia</a:t>
            </a:r>
          </a:p>
          <a:p>
            <a:pPr lvl="1">
              <a:buClr>
                <a:srgbClr val="C00000"/>
              </a:buClr>
              <a:buFont typeface="Wingdings" panose="05000000000000000000" pitchFamily="2" charset="2"/>
              <a:buChar char="§"/>
            </a:pPr>
            <a:r>
              <a:rPr lang="en-US" dirty="0" smtClean="0"/>
              <a:t>Abortions</a:t>
            </a:r>
          </a:p>
          <a:p>
            <a:pPr lvl="1">
              <a:buClr>
                <a:srgbClr val="C00000"/>
              </a:buClr>
              <a:buFont typeface="Wingdings" panose="05000000000000000000" pitchFamily="2" charset="2"/>
              <a:buChar char="§"/>
            </a:pPr>
            <a:r>
              <a:rPr lang="en-US" dirty="0" smtClean="0"/>
              <a:t>Vaginal bleeding</a:t>
            </a:r>
          </a:p>
          <a:p>
            <a:pPr lvl="1">
              <a:buClr>
                <a:srgbClr val="C00000"/>
              </a:buClr>
              <a:buFont typeface="Wingdings" panose="05000000000000000000" pitchFamily="2" charset="2"/>
              <a:buChar char="§"/>
            </a:pPr>
            <a:r>
              <a:rPr lang="en-US" dirty="0" smtClean="0"/>
              <a:t>Ectopic Pregnancy</a:t>
            </a:r>
          </a:p>
          <a:p>
            <a:pPr lvl="1">
              <a:buClr>
                <a:srgbClr val="C00000"/>
              </a:buClr>
              <a:buFont typeface="Wingdings" panose="05000000000000000000" pitchFamily="2" charset="2"/>
              <a:buChar char="§"/>
            </a:pPr>
            <a:r>
              <a:rPr lang="en-US" dirty="0" smtClean="0"/>
              <a:t>PID</a:t>
            </a:r>
          </a:p>
          <a:p>
            <a:pPr marL="0" indent="0">
              <a:buClr>
                <a:srgbClr val="C00000"/>
              </a:buClr>
              <a:buNone/>
            </a:pPr>
            <a:r>
              <a:rPr lang="en-US" b="1" dirty="0" smtClean="0">
                <a:solidFill>
                  <a:srgbClr val="C00000"/>
                </a:solidFill>
              </a:rPr>
              <a:t>Dermatology</a:t>
            </a:r>
          </a:p>
          <a:p>
            <a:pPr lvl="1">
              <a:buClr>
                <a:srgbClr val="C00000"/>
              </a:buClr>
              <a:buFont typeface="Wingdings" panose="05000000000000000000" pitchFamily="2" charset="2"/>
              <a:buChar char="§"/>
            </a:pPr>
            <a:r>
              <a:rPr lang="en-US" dirty="0" smtClean="0"/>
              <a:t>Stevens Johnson Syndrome</a:t>
            </a:r>
          </a:p>
          <a:p>
            <a:pPr lvl="1">
              <a:buClr>
                <a:srgbClr val="C00000"/>
              </a:buClr>
              <a:buFont typeface="Wingdings" panose="05000000000000000000" pitchFamily="2" charset="2"/>
              <a:buChar char="§"/>
            </a:pPr>
            <a:r>
              <a:rPr lang="en-US" dirty="0" smtClean="0"/>
              <a:t>RMSF</a:t>
            </a:r>
          </a:p>
          <a:p>
            <a:pPr lvl="1">
              <a:buClr>
                <a:srgbClr val="C00000"/>
              </a:buClr>
              <a:buFont typeface="Wingdings" panose="05000000000000000000" pitchFamily="2" charset="2"/>
              <a:buChar char="§"/>
            </a:pPr>
            <a:r>
              <a:rPr lang="en-US" dirty="0" smtClean="0"/>
              <a:t>Lyme Disease</a:t>
            </a:r>
          </a:p>
        </p:txBody>
      </p:sp>
      <p:sp>
        <p:nvSpPr>
          <p:cNvPr id="4" name="Content Placeholder 3"/>
          <p:cNvSpPr>
            <a:spLocks noGrp="1"/>
          </p:cNvSpPr>
          <p:nvPr>
            <p:ph sz="half" idx="2"/>
          </p:nvPr>
        </p:nvSpPr>
        <p:spPr/>
        <p:txBody>
          <a:bodyPr>
            <a:normAutofit lnSpcReduction="10000"/>
          </a:bodyPr>
          <a:lstStyle/>
          <a:p>
            <a:pPr marL="0" indent="0">
              <a:buNone/>
            </a:pPr>
            <a:r>
              <a:rPr lang="en-US" b="1" dirty="0" smtClean="0">
                <a:solidFill>
                  <a:srgbClr val="C00000"/>
                </a:solidFill>
              </a:rPr>
              <a:t>Neurology</a:t>
            </a:r>
          </a:p>
          <a:p>
            <a:pPr lvl="1">
              <a:buClr>
                <a:srgbClr val="C00000"/>
              </a:buClr>
              <a:buFont typeface="Wingdings" panose="05000000000000000000" pitchFamily="2" charset="2"/>
              <a:buChar char="§"/>
            </a:pPr>
            <a:r>
              <a:rPr lang="en-US" dirty="0" smtClean="0"/>
              <a:t>Meningitis</a:t>
            </a:r>
          </a:p>
          <a:p>
            <a:pPr lvl="1">
              <a:buClr>
                <a:srgbClr val="C00000"/>
              </a:buClr>
              <a:buFont typeface="Wingdings" panose="05000000000000000000" pitchFamily="2" charset="2"/>
              <a:buChar char="§"/>
            </a:pPr>
            <a:r>
              <a:rPr lang="en-US" dirty="0" smtClean="0"/>
              <a:t>CVA/Stroke</a:t>
            </a:r>
          </a:p>
          <a:p>
            <a:pPr lvl="1">
              <a:buClr>
                <a:srgbClr val="C00000"/>
              </a:buClr>
              <a:buFont typeface="Wingdings" panose="05000000000000000000" pitchFamily="2" charset="2"/>
              <a:buChar char="§"/>
            </a:pPr>
            <a:r>
              <a:rPr lang="en-US" dirty="0" smtClean="0"/>
              <a:t>Mimicry of CVA</a:t>
            </a:r>
          </a:p>
          <a:p>
            <a:pPr lvl="1">
              <a:buClr>
                <a:srgbClr val="C00000"/>
              </a:buClr>
              <a:buFont typeface="Wingdings" panose="05000000000000000000" pitchFamily="2" charset="2"/>
              <a:buChar char="§"/>
            </a:pPr>
            <a:r>
              <a:rPr lang="en-US" dirty="0" smtClean="0"/>
              <a:t>Seizures</a:t>
            </a:r>
          </a:p>
          <a:p>
            <a:pPr lvl="1">
              <a:buClr>
                <a:srgbClr val="C00000"/>
              </a:buClr>
              <a:buFont typeface="Wingdings" panose="05000000000000000000" pitchFamily="2" charset="2"/>
              <a:buChar char="§"/>
            </a:pPr>
            <a:r>
              <a:rPr lang="en-US" dirty="0" smtClean="0"/>
              <a:t>Headaches</a:t>
            </a:r>
          </a:p>
          <a:p>
            <a:pPr marL="0" indent="0">
              <a:buClr>
                <a:srgbClr val="C00000"/>
              </a:buClr>
              <a:buNone/>
            </a:pPr>
            <a:r>
              <a:rPr lang="en-US" b="1" dirty="0" smtClean="0">
                <a:solidFill>
                  <a:srgbClr val="C00000"/>
                </a:solidFill>
              </a:rPr>
              <a:t>Psychiatric</a:t>
            </a:r>
          </a:p>
          <a:p>
            <a:pPr lvl="1">
              <a:buClr>
                <a:srgbClr val="C00000"/>
              </a:buClr>
              <a:buFont typeface="Wingdings" panose="05000000000000000000" pitchFamily="2" charset="2"/>
              <a:buChar char="§"/>
            </a:pPr>
            <a:r>
              <a:rPr lang="en-US" dirty="0" smtClean="0"/>
              <a:t>Safety Measures</a:t>
            </a:r>
          </a:p>
          <a:p>
            <a:pPr lvl="1">
              <a:buClr>
                <a:srgbClr val="C00000"/>
              </a:buClr>
              <a:buFont typeface="Wingdings" panose="05000000000000000000" pitchFamily="2" charset="2"/>
              <a:buChar char="§"/>
            </a:pPr>
            <a:r>
              <a:rPr lang="en-US" dirty="0" smtClean="0"/>
              <a:t>Suicidal/Homicidal Pt</a:t>
            </a:r>
          </a:p>
          <a:p>
            <a:pPr lvl="1">
              <a:buClr>
                <a:srgbClr val="C00000"/>
              </a:buClr>
              <a:buFont typeface="Wingdings" panose="05000000000000000000" pitchFamily="2" charset="2"/>
              <a:buChar char="§"/>
            </a:pPr>
            <a:r>
              <a:rPr lang="en-US" dirty="0" smtClean="0"/>
              <a:t>Psychosis</a:t>
            </a:r>
          </a:p>
        </p:txBody>
      </p:sp>
    </p:spTree>
    <p:extLst>
      <p:ext uri="{BB962C8B-B14F-4D97-AF65-F5344CB8AC3E}">
        <p14:creationId xmlns:p14="http://schemas.microsoft.com/office/powerpoint/2010/main" val="11270864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99724"/>
          </a:xfrm>
        </p:spPr>
        <p:txBody>
          <a:bodyPr>
            <a:normAutofit/>
          </a:bodyPr>
          <a:lstStyle/>
          <a:p>
            <a:pPr algn="ctr"/>
            <a:r>
              <a:rPr lang="en-US" sz="5400" b="1" dirty="0" smtClean="0">
                <a:solidFill>
                  <a:schemeClr val="bg1"/>
                </a:solidFill>
              </a:rPr>
              <a:t>Study Guide</a:t>
            </a:r>
            <a:endParaRPr lang="en-US" sz="5400" b="1" dirty="0">
              <a:solidFill>
                <a:schemeClr val="bg1"/>
              </a:solidFill>
            </a:endParaRPr>
          </a:p>
        </p:txBody>
      </p:sp>
      <p:sp>
        <p:nvSpPr>
          <p:cNvPr id="3" name="Content Placeholder 2"/>
          <p:cNvSpPr>
            <a:spLocks noGrp="1"/>
          </p:cNvSpPr>
          <p:nvPr>
            <p:ph sz="half" idx="1"/>
          </p:nvPr>
        </p:nvSpPr>
        <p:spPr/>
        <p:txBody>
          <a:bodyPr>
            <a:normAutofit lnSpcReduction="10000"/>
          </a:bodyPr>
          <a:lstStyle/>
          <a:p>
            <a:pPr marL="0" indent="0">
              <a:buNone/>
            </a:pPr>
            <a:r>
              <a:rPr lang="en-US" b="1" dirty="0" smtClean="0">
                <a:solidFill>
                  <a:srgbClr val="C00000"/>
                </a:solidFill>
              </a:rPr>
              <a:t>Orthopedics</a:t>
            </a:r>
          </a:p>
          <a:p>
            <a:pPr lvl="1">
              <a:buClr>
                <a:srgbClr val="C00000"/>
              </a:buClr>
              <a:buFont typeface="Wingdings" panose="05000000000000000000" pitchFamily="2" charset="2"/>
              <a:buChar char="§"/>
            </a:pPr>
            <a:r>
              <a:rPr lang="en-US" dirty="0" smtClean="0"/>
              <a:t>Sprains</a:t>
            </a:r>
          </a:p>
          <a:p>
            <a:pPr lvl="1">
              <a:buClr>
                <a:srgbClr val="C00000"/>
              </a:buClr>
              <a:buFont typeface="Wingdings" panose="05000000000000000000" pitchFamily="2" charset="2"/>
              <a:buChar char="§"/>
            </a:pPr>
            <a:r>
              <a:rPr lang="en-US" dirty="0" smtClean="0"/>
              <a:t>Splints</a:t>
            </a:r>
          </a:p>
          <a:p>
            <a:pPr lvl="1">
              <a:buClr>
                <a:srgbClr val="C00000"/>
              </a:buClr>
              <a:buFont typeface="Wingdings" panose="05000000000000000000" pitchFamily="2" charset="2"/>
              <a:buChar char="§"/>
            </a:pPr>
            <a:r>
              <a:rPr lang="en-US" dirty="0" smtClean="0"/>
              <a:t>Fractures</a:t>
            </a:r>
          </a:p>
          <a:p>
            <a:pPr lvl="1">
              <a:buClr>
                <a:srgbClr val="C00000"/>
              </a:buClr>
              <a:buFont typeface="Wingdings" panose="05000000000000000000" pitchFamily="2" charset="2"/>
              <a:buChar char="§"/>
            </a:pPr>
            <a:r>
              <a:rPr lang="en-US" dirty="0" smtClean="0"/>
              <a:t>Hand Injuries</a:t>
            </a:r>
          </a:p>
          <a:p>
            <a:pPr lvl="1">
              <a:buClr>
                <a:srgbClr val="C00000"/>
              </a:buClr>
              <a:buFont typeface="Wingdings" panose="05000000000000000000" pitchFamily="2" charset="2"/>
              <a:buChar char="§"/>
            </a:pPr>
            <a:r>
              <a:rPr lang="en-US" dirty="0" smtClean="0"/>
              <a:t>Arthritis</a:t>
            </a:r>
          </a:p>
          <a:p>
            <a:pPr marL="0" indent="0">
              <a:buClr>
                <a:srgbClr val="C00000"/>
              </a:buClr>
              <a:buNone/>
            </a:pPr>
            <a:r>
              <a:rPr lang="en-US" b="1" dirty="0" smtClean="0">
                <a:solidFill>
                  <a:srgbClr val="C00000"/>
                </a:solidFill>
              </a:rPr>
              <a:t>Cardiology</a:t>
            </a:r>
          </a:p>
          <a:p>
            <a:pPr lvl="1">
              <a:buClr>
                <a:srgbClr val="C00000"/>
              </a:buClr>
              <a:buFont typeface="Wingdings" panose="05000000000000000000" pitchFamily="2" charset="2"/>
              <a:buChar char="§"/>
            </a:pPr>
            <a:r>
              <a:rPr lang="en-US" dirty="0" smtClean="0"/>
              <a:t>MI</a:t>
            </a:r>
          </a:p>
          <a:p>
            <a:pPr lvl="1">
              <a:buClr>
                <a:srgbClr val="C00000"/>
              </a:buClr>
              <a:buFont typeface="Wingdings" panose="05000000000000000000" pitchFamily="2" charset="2"/>
              <a:buChar char="§"/>
            </a:pPr>
            <a:r>
              <a:rPr lang="en-US" dirty="0" smtClean="0"/>
              <a:t>Arrhythmias</a:t>
            </a:r>
          </a:p>
          <a:p>
            <a:pPr lvl="1">
              <a:buClr>
                <a:srgbClr val="C00000"/>
              </a:buClr>
              <a:buFont typeface="Wingdings" panose="05000000000000000000" pitchFamily="2" charset="2"/>
              <a:buChar char="§"/>
            </a:pPr>
            <a:r>
              <a:rPr lang="en-US" dirty="0" smtClean="0"/>
              <a:t>CXR</a:t>
            </a:r>
          </a:p>
          <a:p>
            <a:pPr lvl="1">
              <a:buClr>
                <a:srgbClr val="C00000"/>
              </a:buClr>
              <a:buFont typeface="Wingdings" panose="05000000000000000000" pitchFamily="2" charset="2"/>
              <a:buChar char="§"/>
            </a:pPr>
            <a:r>
              <a:rPr lang="en-US" dirty="0" smtClean="0"/>
              <a:t>ACLS</a:t>
            </a:r>
          </a:p>
        </p:txBody>
      </p:sp>
      <p:sp>
        <p:nvSpPr>
          <p:cNvPr id="4" name="Content Placeholder 3"/>
          <p:cNvSpPr>
            <a:spLocks noGrp="1"/>
          </p:cNvSpPr>
          <p:nvPr>
            <p:ph sz="half" idx="2"/>
          </p:nvPr>
        </p:nvSpPr>
        <p:spPr/>
        <p:txBody>
          <a:bodyPr>
            <a:normAutofit lnSpcReduction="10000"/>
          </a:bodyPr>
          <a:lstStyle/>
          <a:p>
            <a:pPr marL="0" indent="0">
              <a:buNone/>
            </a:pPr>
            <a:r>
              <a:rPr lang="en-US" b="1" dirty="0" smtClean="0">
                <a:solidFill>
                  <a:srgbClr val="C00000"/>
                </a:solidFill>
              </a:rPr>
              <a:t>Endocrine</a:t>
            </a:r>
          </a:p>
          <a:p>
            <a:pPr lvl="1">
              <a:buClr>
                <a:srgbClr val="C00000"/>
              </a:buClr>
              <a:buFont typeface="Wingdings" panose="05000000000000000000" pitchFamily="2" charset="2"/>
              <a:buChar char="§"/>
            </a:pPr>
            <a:r>
              <a:rPr lang="en-US" dirty="0" smtClean="0"/>
              <a:t>Adrenal</a:t>
            </a:r>
          </a:p>
          <a:p>
            <a:pPr lvl="1">
              <a:buClr>
                <a:srgbClr val="C00000"/>
              </a:buClr>
              <a:buFont typeface="Wingdings" panose="05000000000000000000" pitchFamily="2" charset="2"/>
              <a:buChar char="§"/>
            </a:pPr>
            <a:r>
              <a:rPr lang="en-US" dirty="0" smtClean="0"/>
              <a:t>Thyroid</a:t>
            </a:r>
          </a:p>
          <a:p>
            <a:pPr lvl="1">
              <a:buClr>
                <a:srgbClr val="C00000"/>
              </a:buClr>
              <a:buFont typeface="Wingdings" panose="05000000000000000000" pitchFamily="2" charset="2"/>
              <a:buChar char="§"/>
            </a:pPr>
            <a:r>
              <a:rPr lang="en-US" dirty="0" smtClean="0"/>
              <a:t>Anaphylaxis</a:t>
            </a:r>
          </a:p>
          <a:p>
            <a:pPr lvl="1">
              <a:buClr>
                <a:srgbClr val="C00000"/>
              </a:buClr>
              <a:buFont typeface="Wingdings" panose="05000000000000000000" pitchFamily="2" charset="2"/>
              <a:buChar char="§"/>
            </a:pPr>
            <a:r>
              <a:rPr lang="en-US" dirty="0" smtClean="0"/>
              <a:t>Graves Disease</a:t>
            </a:r>
          </a:p>
          <a:p>
            <a:pPr lvl="1">
              <a:buClr>
                <a:srgbClr val="C00000"/>
              </a:buClr>
              <a:buFont typeface="Wingdings" panose="05000000000000000000" pitchFamily="2" charset="2"/>
              <a:buChar char="§"/>
            </a:pPr>
            <a:r>
              <a:rPr lang="en-US" dirty="0" smtClean="0"/>
              <a:t>DKA</a:t>
            </a:r>
          </a:p>
        </p:txBody>
      </p:sp>
    </p:spTree>
    <p:extLst>
      <p:ext uri="{BB962C8B-B14F-4D97-AF65-F5344CB8AC3E}">
        <p14:creationId xmlns:p14="http://schemas.microsoft.com/office/powerpoint/2010/main" val="4274601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402448"/>
            <a:ext cx="10515600" cy="1325563"/>
          </a:xfrm>
        </p:spPr>
        <p:txBody>
          <a:bodyPr/>
          <a:lstStyle/>
          <a:p>
            <a:pPr algn="ctr"/>
            <a:r>
              <a:rPr lang="en-US" b="1" dirty="0" smtClean="0">
                <a:solidFill>
                  <a:schemeClr val="bg1"/>
                </a:solidFill>
              </a:rPr>
              <a:t>Table of Contents</a:t>
            </a:r>
            <a:endParaRPr lang="en-US" b="1" dirty="0">
              <a:solidFill>
                <a:schemeClr val="bg1"/>
              </a:solidFill>
            </a:endParaRPr>
          </a:p>
        </p:txBody>
      </p:sp>
      <p:sp>
        <p:nvSpPr>
          <p:cNvPr id="3" name="Content Placeholder 2"/>
          <p:cNvSpPr>
            <a:spLocks noGrp="1"/>
          </p:cNvSpPr>
          <p:nvPr>
            <p:ph idx="1"/>
          </p:nvPr>
        </p:nvSpPr>
        <p:spPr>
          <a:xfrm>
            <a:off x="838201" y="2129775"/>
            <a:ext cx="4956110" cy="4115847"/>
          </a:xfrm>
        </p:spPr>
        <p:txBody>
          <a:bodyPr>
            <a:normAutofit fontScale="92500" lnSpcReduction="10000"/>
          </a:bodyPr>
          <a:lstStyle/>
          <a:p>
            <a:pPr>
              <a:buClr>
                <a:srgbClr val="C00000"/>
              </a:buClr>
              <a:buFont typeface="Wingdings" panose="05000000000000000000" pitchFamily="2" charset="2"/>
              <a:buChar char="§"/>
            </a:pPr>
            <a:r>
              <a:rPr lang="en-US" dirty="0" smtClean="0"/>
              <a:t>Welcome		</a:t>
            </a:r>
          </a:p>
          <a:p>
            <a:pPr>
              <a:buClr>
                <a:srgbClr val="C00000"/>
              </a:buClr>
              <a:buFont typeface="Wingdings" panose="05000000000000000000" pitchFamily="2" charset="2"/>
              <a:buChar char="§"/>
            </a:pPr>
            <a:r>
              <a:rPr lang="en-US" dirty="0" smtClean="0"/>
              <a:t>Introduction to EM</a:t>
            </a:r>
          </a:p>
          <a:p>
            <a:pPr>
              <a:buClr>
                <a:srgbClr val="C00000"/>
              </a:buClr>
              <a:buFont typeface="Wingdings" panose="05000000000000000000" pitchFamily="2" charset="2"/>
              <a:buChar char="§"/>
            </a:pPr>
            <a:r>
              <a:rPr lang="en-US" dirty="0" smtClean="0"/>
              <a:t>Orientation</a:t>
            </a:r>
          </a:p>
          <a:p>
            <a:pPr>
              <a:buClr>
                <a:srgbClr val="C00000"/>
              </a:buClr>
              <a:buFont typeface="Wingdings" panose="05000000000000000000" pitchFamily="2" charset="2"/>
              <a:buChar char="§"/>
            </a:pPr>
            <a:r>
              <a:rPr lang="en-US" dirty="0" smtClean="0"/>
              <a:t>Scheduling and Attendance</a:t>
            </a:r>
          </a:p>
          <a:p>
            <a:pPr>
              <a:buClr>
                <a:srgbClr val="C00000"/>
              </a:buClr>
              <a:buFont typeface="Wingdings" panose="05000000000000000000" pitchFamily="2" charset="2"/>
              <a:buChar char="§"/>
            </a:pPr>
            <a:r>
              <a:rPr lang="en-US" dirty="0" smtClean="0"/>
              <a:t>Student Roles and Responsibility</a:t>
            </a:r>
          </a:p>
          <a:p>
            <a:pPr>
              <a:buClr>
                <a:srgbClr val="C00000"/>
              </a:buClr>
              <a:buFont typeface="Wingdings" panose="05000000000000000000" pitchFamily="2" charset="2"/>
              <a:buChar char="§"/>
            </a:pPr>
            <a:r>
              <a:rPr lang="en-US" dirty="0" smtClean="0"/>
              <a:t>Typical Student Shift</a:t>
            </a:r>
          </a:p>
          <a:p>
            <a:pPr>
              <a:buClr>
                <a:srgbClr val="C00000"/>
              </a:buClr>
              <a:buFont typeface="Wingdings" panose="05000000000000000000" pitchFamily="2" charset="2"/>
              <a:buChar char="§"/>
            </a:pPr>
            <a:r>
              <a:rPr lang="en-US" dirty="0" smtClean="0"/>
              <a:t>Didactics</a:t>
            </a:r>
          </a:p>
          <a:p>
            <a:pPr>
              <a:buClr>
                <a:srgbClr val="C00000"/>
              </a:buClr>
              <a:buFont typeface="Wingdings" panose="05000000000000000000" pitchFamily="2" charset="2"/>
              <a:buChar char="§"/>
            </a:pPr>
            <a:r>
              <a:rPr lang="en-US" dirty="0" smtClean="0"/>
              <a:t>Resources and Reading</a:t>
            </a:r>
          </a:p>
          <a:p>
            <a:pPr>
              <a:buClr>
                <a:srgbClr val="C00000"/>
              </a:buClr>
              <a:buFont typeface="Wingdings" panose="05000000000000000000" pitchFamily="2" charset="2"/>
              <a:buChar char="§"/>
            </a:pPr>
            <a:r>
              <a:rPr lang="en-US" dirty="0" smtClean="0"/>
              <a:t>Evaluation</a:t>
            </a:r>
            <a:endParaRPr lang="en-US" dirty="0"/>
          </a:p>
        </p:txBody>
      </p:sp>
      <p:sp>
        <p:nvSpPr>
          <p:cNvPr id="4" name="TextBox 3"/>
          <p:cNvSpPr txBox="1"/>
          <p:nvPr/>
        </p:nvSpPr>
        <p:spPr>
          <a:xfrm>
            <a:off x="6428623" y="2125950"/>
            <a:ext cx="5346440" cy="4031873"/>
          </a:xfrm>
          <a:prstGeom prst="rect">
            <a:avLst/>
          </a:prstGeom>
          <a:noFill/>
        </p:spPr>
        <p:txBody>
          <a:bodyPr wrap="square" rtlCol="0">
            <a:spAutoFit/>
          </a:bodyPr>
          <a:lstStyle/>
          <a:p>
            <a:pPr marL="285750" indent="-285750">
              <a:buClr>
                <a:srgbClr val="C00000"/>
              </a:buClr>
              <a:buFont typeface="Wingdings" panose="05000000000000000000" pitchFamily="2" charset="2"/>
              <a:buChar char="§"/>
            </a:pPr>
            <a:r>
              <a:rPr lang="en-US" sz="2600" dirty="0" smtClean="0"/>
              <a:t>Study Guide</a:t>
            </a:r>
          </a:p>
          <a:p>
            <a:pPr marL="285750" indent="-285750">
              <a:buClr>
                <a:srgbClr val="C00000"/>
              </a:buClr>
              <a:buFont typeface="Wingdings" panose="05000000000000000000" pitchFamily="2" charset="2"/>
              <a:buChar char="§"/>
            </a:pPr>
            <a:r>
              <a:rPr lang="en-US" sz="2600" dirty="0" smtClean="0"/>
              <a:t>Hospital Policies</a:t>
            </a:r>
          </a:p>
          <a:p>
            <a:pPr marL="285750" indent="-285750">
              <a:buClr>
                <a:srgbClr val="C00000"/>
              </a:buClr>
              <a:buFont typeface="Wingdings" panose="05000000000000000000" pitchFamily="2" charset="2"/>
              <a:buChar char="§"/>
            </a:pPr>
            <a:r>
              <a:rPr lang="en-US" sz="2600" dirty="0" smtClean="0"/>
              <a:t>The Department</a:t>
            </a:r>
          </a:p>
          <a:p>
            <a:pPr marL="742950" lvl="1" indent="-285750">
              <a:buClr>
                <a:srgbClr val="C00000"/>
              </a:buClr>
              <a:buFont typeface="Arial" panose="020B0604020202020204" pitchFamily="34" charset="0"/>
              <a:buChar char="•"/>
            </a:pPr>
            <a:r>
              <a:rPr lang="en-US" dirty="0" smtClean="0"/>
              <a:t>Triage</a:t>
            </a:r>
          </a:p>
          <a:p>
            <a:pPr marL="742950" lvl="1" indent="-285750">
              <a:buClr>
                <a:srgbClr val="C00000"/>
              </a:buClr>
              <a:buFont typeface="Arial" panose="020B0604020202020204" pitchFamily="34" charset="0"/>
              <a:buChar char="•"/>
            </a:pPr>
            <a:r>
              <a:rPr lang="en-US" dirty="0" smtClean="0"/>
              <a:t>Room 9 </a:t>
            </a:r>
          </a:p>
          <a:p>
            <a:pPr marL="742950" lvl="1" indent="-285750">
              <a:buClr>
                <a:srgbClr val="C00000"/>
              </a:buClr>
              <a:buFont typeface="Arial" panose="020B0604020202020204" pitchFamily="34" charset="0"/>
              <a:buChar char="•"/>
            </a:pPr>
            <a:r>
              <a:rPr lang="en-US" dirty="0" smtClean="0"/>
              <a:t>Main Department</a:t>
            </a:r>
          </a:p>
          <a:p>
            <a:pPr marL="742950" lvl="1" indent="-285750">
              <a:buClr>
                <a:srgbClr val="C00000"/>
              </a:buClr>
              <a:buFont typeface="Arial" panose="020B0604020202020204" pitchFamily="34" charset="0"/>
              <a:buChar char="•"/>
            </a:pPr>
            <a:r>
              <a:rPr lang="en-US" dirty="0" smtClean="0"/>
              <a:t>X-Ray</a:t>
            </a:r>
          </a:p>
          <a:p>
            <a:pPr marL="742950" lvl="1" indent="-285750">
              <a:buClr>
                <a:srgbClr val="C00000"/>
              </a:buClr>
              <a:buFont typeface="Arial" panose="020B0604020202020204" pitchFamily="34" charset="0"/>
              <a:buChar char="•"/>
            </a:pPr>
            <a:r>
              <a:rPr lang="en-US" dirty="0" smtClean="0"/>
              <a:t>EPS</a:t>
            </a:r>
          </a:p>
          <a:p>
            <a:pPr marL="742950" lvl="1" indent="-285750">
              <a:buClr>
                <a:srgbClr val="C00000"/>
              </a:buClr>
              <a:buFont typeface="Arial" panose="020B0604020202020204" pitchFamily="34" charset="0"/>
              <a:buChar char="•"/>
            </a:pPr>
            <a:r>
              <a:rPr lang="en-US" dirty="0" smtClean="0"/>
              <a:t>First Care</a:t>
            </a:r>
          </a:p>
          <a:p>
            <a:pPr marL="285750" indent="-285750">
              <a:buClr>
                <a:srgbClr val="C00000"/>
              </a:buClr>
              <a:buFont typeface="Wingdings" panose="05000000000000000000" pitchFamily="2" charset="2"/>
              <a:buChar char="§"/>
            </a:pPr>
            <a:r>
              <a:rPr lang="en-US" sz="2600" dirty="0" smtClean="0"/>
              <a:t>Important Names and Numbers</a:t>
            </a:r>
          </a:p>
          <a:p>
            <a:pPr marL="285750" indent="-285750">
              <a:buClr>
                <a:srgbClr val="C00000"/>
              </a:buClr>
              <a:buFont typeface="Wingdings" panose="05000000000000000000" pitchFamily="2" charset="2"/>
              <a:buChar char="§"/>
            </a:pPr>
            <a:r>
              <a:rPr lang="en-US" sz="2600" dirty="0" smtClean="0"/>
              <a:t>Louisville Info</a:t>
            </a:r>
          </a:p>
          <a:p>
            <a:pPr lvl="1">
              <a:buClr>
                <a:srgbClr val="C00000"/>
              </a:buClr>
            </a:pPr>
            <a:endParaRPr lang="en-US" dirty="0" smtClean="0"/>
          </a:p>
        </p:txBody>
      </p:sp>
    </p:spTree>
    <p:extLst>
      <p:ext uri="{BB962C8B-B14F-4D97-AF65-F5344CB8AC3E}">
        <p14:creationId xmlns:p14="http://schemas.microsoft.com/office/powerpoint/2010/main" val="2922614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636718"/>
            <a:ext cx="10515600" cy="828189"/>
          </a:xfrm>
        </p:spPr>
        <p:txBody>
          <a:bodyPr>
            <a:normAutofit fontScale="90000"/>
          </a:bodyPr>
          <a:lstStyle/>
          <a:p>
            <a:pPr algn="ctr"/>
            <a:r>
              <a:rPr lang="en-US" b="1" dirty="0" smtClean="0">
                <a:solidFill>
                  <a:schemeClr val="bg1"/>
                </a:solidFill>
              </a:rPr>
              <a:t>Hospital Policies</a:t>
            </a:r>
            <a:endParaRPr lang="en-US" b="1" dirty="0">
              <a:solidFill>
                <a:schemeClr val="bg1"/>
              </a:solidFill>
            </a:endParaRPr>
          </a:p>
        </p:txBody>
      </p:sp>
      <p:sp>
        <p:nvSpPr>
          <p:cNvPr id="3" name="Text Placeholder 2"/>
          <p:cNvSpPr>
            <a:spLocks noGrp="1"/>
          </p:cNvSpPr>
          <p:nvPr>
            <p:ph type="body" idx="1"/>
          </p:nvPr>
        </p:nvSpPr>
        <p:spPr>
          <a:xfrm>
            <a:off x="831850" y="1464907"/>
            <a:ext cx="10515600" cy="4624744"/>
          </a:xfrm>
        </p:spPr>
        <p:txBody>
          <a:bodyPr>
            <a:normAutofit fontScale="92500"/>
          </a:bodyPr>
          <a:lstStyle/>
          <a:p>
            <a:pPr lvl="1">
              <a:buClr>
                <a:srgbClr val="C00000"/>
              </a:buClr>
            </a:pPr>
            <a:endParaRPr lang="en-US" sz="3200" dirty="0">
              <a:solidFill>
                <a:schemeClr val="tx1"/>
              </a:solidFill>
            </a:endParaRPr>
          </a:p>
          <a:p>
            <a:pPr lvl="1">
              <a:buClr>
                <a:srgbClr val="C00000"/>
              </a:buClr>
            </a:pPr>
            <a:r>
              <a:rPr lang="en-US" sz="3200" dirty="0" smtClean="0">
                <a:solidFill>
                  <a:schemeClr val="tx1"/>
                </a:solidFill>
              </a:rPr>
              <a:t>Fire Safety: we follow the RACE method</a:t>
            </a:r>
          </a:p>
          <a:p>
            <a:pPr marL="914400" lvl="1" indent="-457200">
              <a:buClr>
                <a:srgbClr val="C00000"/>
              </a:buClr>
              <a:buFont typeface="Wingdings" panose="05000000000000000000" pitchFamily="2" charset="2"/>
              <a:buChar char="§"/>
            </a:pPr>
            <a:r>
              <a:rPr lang="en-US" sz="3200" dirty="0" smtClean="0">
                <a:solidFill>
                  <a:schemeClr val="tx1"/>
                </a:solidFill>
              </a:rPr>
              <a:t>R – </a:t>
            </a:r>
            <a:r>
              <a:rPr lang="en-US" sz="3200" b="1" dirty="0" smtClean="0">
                <a:solidFill>
                  <a:schemeClr val="tx1"/>
                </a:solidFill>
              </a:rPr>
              <a:t>Rescue</a:t>
            </a:r>
            <a:r>
              <a:rPr lang="en-US" sz="3200" dirty="0" smtClean="0">
                <a:solidFill>
                  <a:schemeClr val="tx1"/>
                </a:solidFill>
              </a:rPr>
              <a:t> persons from fire, know exit locations and fire compartments, feel doors for heat, search while yelling “blue flash” or “fire”</a:t>
            </a:r>
          </a:p>
          <a:p>
            <a:pPr marL="914400" lvl="1" indent="-457200">
              <a:buClr>
                <a:srgbClr val="C00000"/>
              </a:buClr>
              <a:buFont typeface="Wingdings" panose="05000000000000000000" pitchFamily="2" charset="2"/>
              <a:buChar char="§"/>
            </a:pPr>
            <a:r>
              <a:rPr lang="en-US" sz="3200" dirty="0" smtClean="0">
                <a:solidFill>
                  <a:schemeClr val="tx1"/>
                </a:solidFill>
              </a:rPr>
              <a:t>A – </a:t>
            </a:r>
            <a:r>
              <a:rPr lang="en-US" sz="3200" b="1" dirty="0" smtClean="0">
                <a:solidFill>
                  <a:schemeClr val="tx1"/>
                </a:solidFill>
              </a:rPr>
              <a:t>Activate</a:t>
            </a:r>
            <a:r>
              <a:rPr lang="en-US" sz="3200" dirty="0" smtClean="0">
                <a:solidFill>
                  <a:schemeClr val="tx1"/>
                </a:solidFill>
              </a:rPr>
              <a:t> alarm pull station while yelling “blue flash” or “fire”. Dial 20 (code phone) to report fire location</a:t>
            </a:r>
          </a:p>
          <a:p>
            <a:pPr marL="914400" lvl="1" indent="-457200">
              <a:buClr>
                <a:srgbClr val="C00000"/>
              </a:buClr>
              <a:buFont typeface="Wingdings" panose="05000000000000000000" pitchFamily="2" charset="2"/>
              <a:buChar char="§"/>
            </a:pPr>
            <a:r>
              <a:rPr lang="en-US" sz="3200" dirty="0" smtClean="0">
                <a:solidFill>
                  <a:schemeClr val="tx1"/>
                </a:solidFill>
              </a:rPr>
              <a:t>C – </a:t>
            </a:r>
            <a:r>
              <a:rPr lang="en-US" sz="3200" b="1" dirty="0" smtClean="0">
                <a:solidFill>
                  <a:schemeClr val="tx1"/>
                </a:solidFill>
              </a:rPr>
              <a:t>Control/Contain</a:t>
            </a:r>
            <a:r>
              <a:rPr lang="en-US" sz="3200" dirty="0" smtClean="0">
                <a:solidFill>
                  <a:schemeClr val="tx1"/>
                </a:solidFill>
              </a:rPr>
              <a:t> the fire, </a:t>
            </a:r>
            <a:r>
              <a:rPr lang="en-US" sz="3200" b="1" dirty="0" smtClean="0">
                <a:solidFill>
                  <a:schemeClr val="tx1"/>
                </a:solidFill>
              </a:rPr>
              <a:t>Close</a:t>
            </a:r>
            <a:r>
              <a:rPr lang="en-US" sz="3200" dirty="0" smtClean="0">
                <a:solidFill>
                  <a:schemeClr val="tx1"/>
                </a:solidFill>
              </a:rPr>
              <a:t> all windows and doors</a:t>
            </a:r>
          </a:p>
          <a:p>
            <a:pPr marL="914400" lvl="1" indent="-457200">
              <a:buClr>
                <a:srgbClr val="C00000"/>
              </a:buClr>
              <a:buFont typeface="Wingdings" panose="05000000000000000000" pitchFamily="2" charset="2"/>
              <a:buChar char="§"/>
            </a:pPr>
            <a:r>
              <a:rPr lang="en-US" sz="3200" dirty="0" smtClean="0">
                <a:solidFill>
                  <a:schemeClr val="tx1"/>
                </a:solidFill>
              </a:rPr>
              <a:t>E – </a:t>
            </a:r>
            <a:r>
              <a:rPr lang="en-US" sz="3200" b="1" dirty="0" smtClean="0">
                <a:solidFill>
                  <a:schemeClr val="tx1"/>
                </a:solidFill>
              </a:rPr>
              <a:t>Extinguish </a:t>
            </a:r>
            <a:r>
              <a:rPr lang="en-US" sz="3200" dirty="0" smtClean="0">
                <a:solidFill>
                  <a:schemeClr val="tx1"/>
                </a:solidFill>
              </a:rPr>
              <a:t>or </a:t>
            </a:r>
            <a:r>
              <a:rPr lang="en-US" sz="3200" b="1" dirty="0" smtClean="0">
                <a:solidFill>
                  <a:schemeClr val="tx1"/>
                </a:solidFill>
              </a:rPr>
              <a:t>evacuate</a:t>
            </a:r>
            <a:r>
              <a:rPr lang="en-US" sz="3200" dirty="0" smtClean="0">
                <a:solidFill>
                  <a:schemeClr val="tx1"/>
                </a:solidFill>
              </a:rPr>
              <a:t> using portable fire extinguishers</a:t>
            </a:r>
          </a:p>
        </p:txBody>
      </p:sp>
    </p:spTree>
    <p:extLst>
      <p:ext uri="{BB962C8B-B14F-4D97-AF65-F5344CB8AC3E}">
        <p14:creationId xmlns:p14="http://schemas.microsoft.com/office/powerpoint/2010/main" val="23581028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636718"/>
            <a:ext cx="10515600" cy="828189"/>
          </a:xfrm>
        </p:spPr>
        <p:txBody>
          <a:bodyPr>
            <a:normAutofit fontScale="90000"/>
          </a:bodyPr>
          <a:lstStyle/>
          <a:p>
            <a:pPr algn="ctr"/>
            <a:r>
              <a:rPr lang="en-US" b="1" dirty="0" smtClean="0">
                <a:solidFill>
                  <a:schemeClr val="bg1"/>
                </a:solidFill>
              </a:rPr>
              <a:t>Hospital Policies</a:t>
            </a:r>
            <a:endParaRPr lang="en-US" b="1" dirty="0">
              <a:solidFill>
                <a:schemeClr val="bg1"/>
              </a:solidFill>
            </a:endParaRPr>
          </a:p>
        </p:txBody>
      </p:sp>
      <p:sp>
        <p:nvSpPr>
          <p:cNvPr id="3" name="Text Placeholder 2"/>
          <p:cNvSpPr>
            <a:spLocks noGrp="1"/>
          </p:cNvSpPr>
          <p:nvPr>
            <p:ph type="body" idx="1"/>
          </p:nvPr>
        </p:nvSpPr>
        <p:spPr>
          <a:xfrm>
            <a:off x="831850" y="1464907"/>
            <a:ext cx="10515600" cy="4624744"/>
          </a:xfrm>
        </p:spPr>
        <p:txBody>
          <a:bodyPr>
            <a:normAutofit lnSpcReduction="10000"/>
          </a:bodyPr>
          <a:lstStyle/>
          <a:p>
            <a:pPr lvl="1">
              <a:buClr>
                <a:srgbClr val="C00000"/>
              </a:buClr>
            </a:pPr>
            <a:endParaRPr lang="en-US" sz="3200" dirty="0">
              <a:solidFill>
                <a:schemeClr val="tx1"/>
              </a:solidFill>
            </a:endParaRPr>
          </a:p>
          <a:p>
            <a:pPr lvl="1">
              <a:buClr>
                <a:srgbClr val="C00000"/>
              </a:buClr>
            </a:pPr>
            <a:r>
              <a:rPr lang="en-US" sz="3200" b="1" dirty="0" smtClean="0">
                <a:solidFill>
                  <a:schemeClr val="tx1"/>
                </a:solidFill>
              </a:rPr>
              <a:t>Blood Exposure – </a:t>
            </a:r>
            <a:r>
              <a:rPr lang="en-US" sz="3200" dirty="0" smtClean="0">
                <a:solidFill>
                  <a:schemeClr val="tx1"/>
                </a:solidFill>
              </a:rPr>
              <a:t>If you experience a needle stick or other occupational blood exposure, please do the following:</a:t>
            </a:r>
          </a:p>
          <a:p>
            <a:pPr marL="1371600" lvl="2" indent="-457200">
              <a:buClr>
                <a:srgbClr val="C00000"/>
              </a:buClr>
              <a:buFont typeface="Wingdings" panose="05000000000000000000" pitchFamily="2" charset="2"/>
              <a:buChar char="§"/>
            </a:pPr>
            <a:r>
              <a:rPr lang="en-US" sz="3000" dirty="0" smtClean="0">
                <a:solidFill>
                  <a:schemeClr val="tx1"/>
                </a:solidFill>
              </a:rPr>
              <a:t>Obtain consent for the patient involved for HIV testing and contact the nursing supervisor and attending</a:t>
            </a:r>
          </a:p>
          <a:p>
            <a:pPr marL="1371600" lvl="2" indent="-457200">
              <a:buClr>
                <a:srgbClr val="C00000"/>
              </a:buClr>
              <a:buFont typeface="Wingdings" panose="05000000000000000000" pitchFamily="2" charset="2"/>
              <a:buChar char="§"/>
            </a:pPr>
            <a:r>
              <a:rPr lang="en-US" sz="3000" dirty="0" smtClean="0">
                <a:solidFill>
                  <a:schemeClr val="tx1"/>
                </a:solidFill>
              </a:rPr>
              <a:t>Complete an incident report</a:t>
            </a:r>
          </a:p>
          <a:p>
            <a:pPr marL="1371600" lvl="2" indent="-457200">
              <a:buClr>
                <a:srgbClr val="C00000"/>
              </a:buClr>
              <a:buFont typeface="Wingdings" panose="05000000000000000000" pitchFamily="2" charset="2"/>
              <a:buChar char="§"/>
            </a:pPr>
            <a:r>
              <a:rPr lang="en-US" sz="3000" dirty="0" smtClean="0">
                <a:solidFill>
                  <a:schemeClr val="tx1"/>
                </a:solidFill>
              </a:rPr>
              <a:t>If you have a needle stick from a high-risk patient, call (502) 852-6446 </a:t>
            </a:r>
            <a:r>
              <a:rPr lang="en-US" sz="3000" u="sng" dirty="0" smtClean="0">
                <a:solidFill>
                  <a:schemeClr val="tx1"/>
                </a:solidFill>
              </a:rPr>
              <a:t>immediately</a:t>
            </a:r>
            <a:r>
              <a:rPr lang="en-US" sz="3000" dirty="0">
                <a:solidFill>
                  <a:schemeClr val="tx1"/>
                </a:solidFill>
              </a:rPr>
              <a:t> </a:t>
            </a:r>
            <a:r>
              <a:rPr lang="en-US" sz="3000" dirty="0" smtClean="0">
                <a:solidFill>
                  <a:schemeClr val="tx1"/>
                </a:solidFill>
              </a:rPr>
              <a:t>and ask to speak with MD on call. Start PEP within one hour. </a:t>
            </a:r>
          </a:p>
          <a:p>
            <a:pPr marL="1371600" lvl="2" indent="-457200">
              <a:buClr>
                <a:srgbClr val="C00000"/>
              </a:buClr>
              <a:buFont typeface="Wingdings" panose="05000000000000000000" pitchFamily="2" charset="2"/>
              <a:buChar char="§"/>
            </a:pPr>
            <a:r>
              <a:rPr lang="en-US" sz="3000" dirty="0" smtClean="0">
                <a:solidFill>
                  <a:schemeClr val="tx1"/>
                </a:solidFill>
              </a:rPr>
              <a:t>Follow all exposure protocol and if you have any </a:t>
            </a:r>
            <a:r>
              <a:rPr lang="en-US" sz="3000" dirty="0">
                <a:solidFill>
                  <a:schemeClr val="tx1"/>
                </a:solidFill>
              </a:rPr>
              <a:t>q</a:t>
            </a:r>
            <a:r>
              <a:rPr lang="en-US" sz="3000" dirty="0" smtClean="0">
                <a:solidFill>
                  <a:schemeClr val="tx1"/>
                </a:solidFill>
              </a:rPr>
              <a:t>uestions, call (502) 852-6446, which is answered 24/7</a:t>
            </a:r>
          </a:p>
        </p:txBody>
      </p:sp>
    </p:spTree>
    <p:extLst>
      <p:ext uri="{BB962C8B-B14F-4D97-AF65-F5344CB8AC3E}">
        <p14:creationId xmlns:p14="http://schemas.microsoft.com/office/powerpoint/2010/main" val="16419103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58322"/>
          </a:xfrm>
        </p:spPr>
        <p:txBody>
          <a:bodyPr/>
          <a:lstStyle/>
          <a:p>
            <a:pPr algn="ctr"/>
            <a:r>
              <a:rPr lang="en-US" b="1" dirty="0" smtClean="0">
                <a:solidFill>
                  <a:schemeClr val="bg1"/>
                </a:solidFill>
              </a:rPr>
              <a:t>The Department</a:t>
            </a:r>
            <a:endParaRPr lang="en-US" b="1" dirty="0">
              <a:solidFill>
                <a:schemeClr val="bg1"/>
              </a:solidFill>
            </a:endParaRPr>
          </a:p>
        </p:txBody>
      </p:sp>
      <p:sp>
        <p:nvSpPr>
          <p:cNvPr id="3" name="Content Placeholder 2"/>
          <p:cNvSpPr>
            <a:spLocks noGrp="1"/>
          </p:cNvSpPr>
          <p:nvPr>
            <p:ph sz="half" idx="1"/>
          </p:nvPr>
        </p:nvSpPr>
        <p:spPr/>
        <p:txBody>
          <a:bodyPr/>
          <a:lstStyle/>
          <a:p>
            <a:pPr marL="0" indent="0">
              <a:buNone/>
            </a:pPr>
            <a:r>
              <a:rPr lang="en-US" dirty="0" smtClean="0"/>
              <a:t>The following is a quick tour of our department of our department, with relevant information about each area. </a:t>
            </a:r>
          </a:p>
          <a:p>
            <a:pPr marL="0" indent="0">
              <a:buNone/>
            </a:pPr>
            <a:endParaRPr lang="en-US" dirty="0"/>
          </a:p>
          <a:p>
            <a:pPr marL="0" indent="0">
              <a:buNone/>
            </a:pPr>
            <a:r>
              <a:rPr lang="en-US" dirty="0" smtClean="0"/>
              <a:t>This will give you an idea of the layout of the ED, where people can be found, and the ED flow</a:t>
            </a:r>
            <a:endParaRPr lang="en-US" dirty="0"/>
          </a:p>
        </p:txBody>
      </p:sp>
      <p:pic>
        <p:nvPicPr>
          <p:cNvPr id="5" name="Picture 4"/>
          <p:cNvPicPr>
            <a:picLocks noChangeAspect="1"/>
          </p:cNvPicPr>
          <p:nvPr/>
        </p:nvPicPr>
        <p:blipFill rotWithShape="1">
          <a:blip r:embed="rId2"/>
          <a:srcRect l="53334" t="19661" r="6157" b="4474"/>
          <a:stretch/>
        </p:blipFill>
        <p:spPr>
          <a:xfrm>
            <a:off x="7032396" y="1423448"/>
            <a:ext cx="3704734" cy="5203597"/>
          </a:xfrm>
          <a:prstGeom prst="rect">
            <a:avLst/>
          </a:prstGeom>
        </p:spPr>
      </p:pic>
    </p:spTree>
    <p:extLst>
      <p:ext uri="{BB962C8B-B14F-4D97-AF65-F5344CB8AC3E}">
        <p14:creationId xmlns:p14="http://schemas.microsoft.com/office/powerpoint/2010/main" val="29611639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58322"/>
          </a:xfrm>
        </p:spPr>
        <p:txBody>
          <a:bodyPr/>
          <a:lstStyle/>
          <a:p>
            <a:pPr algn="ctr"/>
            <a:r>
              <a:rPr lang="en-US" b="1" dirty="0" smtClean="0">
                <a:solidFill>
                  <a:schemeClr val="bg1"/>
                </a:solidFill>
              </a:rPr>
              <a:t>Triage</a:t>
            </a:r>
            <a:endParaRPr lang="en-US" b="1" dirty="0">
              <a:solidFill>
                <a:schemeClr val="bg1"/>
              </a:solidFill>
            </a:endParaRPr>
          </a:p>
        </p:txBody>
      </p:sp>
      <p:sp>
        <p:nvSpPr>
          <p:cNvPr id="3" name="Content Placeholder 2"/>
          <p:cNvSpPr>
            <a:spLocks noGrp="1"/>
          </p:cNvSpPr>
          <p:nvPr>
            <p:ph sz="half" idx="1"/>
          </p:nvPr>
        </p:nvSpPr>
        <p:spPr/>
        <p:txBody>
          <a:bodyPr/>
          <a:lstStyle/>
          <a:p>
            <a:pPr marL="0" indent="0">
              <a:buNone/>
            </a:pPr>
            <a:r>
              <a:rPr lang="en-US" dirty="0" smtClean="0"/>
              <a:t>Patients sign in here and are sent to the proper location based on illness</a:t>
            </a:r>
          </a:p>
          <a:p>
            <a:pPr marL="0" indent="0">
              <a:buNone/>
            </a:pPr>
            <a:endParaRPr lang="en-US" dirty="0" smtClean="0"/>
          </a:p>
          <a:p>
            <a:pPr marL="0" indent="0">
              <a:buNone/>
            </a:pPr>
            <a:r>
              <a:rPr lang="en-US" dirty="0" smtClean="0"/>
              <a:t>Occasionally, residents are called to triage for evaluation of a pediatric patient, abnormal triage EKG, etc. </a:t>
            </a:r>
            <a:endParaRPr lang="en-US" dirty="0"/>
          </a:p>
        </p:txBody>
      </p:sp>
      <p:pic>
        <p:nvPicPr>
          <p:cNvPr id="4" name="Picture 3"/>
          <p:cNvPicPr>
            <a:picLocks noChangeAspect="1"/>
          </p:cNvPicPr>
          <p:nvPr/>
        </p:nvPicPr>
        <p:blipFill rotWithShape="1">
          <a:blip r:embed="rId2"/>
          <a:srcRect l="50653" t="31755" r="7086" b="25776"/>
          <a:stretch/>
        </p:blipFill>
        <p:spPr>
          <a:xfrm>
            <a:off x="7032395" y="2139885"/>
            <a:ext cx="3864991" cy="2912882"/>
          </a:xfrm>
          <a:prstGeom prst="rect">
            <a:avLst/>
          </a:prstGeom>
        </p:spPr>
      </p:pic>
    </p:spTree>
    <p:extLst>
      <p:ext uri="{BB962C8B-B14F-4D97-AF65-F5344CB8AC3E}">
        <p14:creationId xmlns:p14="http://schemas.microsoft.com/office/powerpoint/2010/main" val="23915754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58322"/>
          </a:xfrm>
        </p:spPr>
        <p:txBody>
          <a:bodyPr/>
          <a:lstStyle/>
          <a:p>
            <a:pPr algn="ctr"/>
            <a:r>
              <a:rPr lang="en-US" b="1" dirty="0" smtClean="0">
                <a:solidFill>
                  <a:schemeClr val="bg1"/>
                </a:solidFill>
              </a:rPr>
              <a:t>Room 9</a:t>
            </a:r>
            <a:endParaRPr lang="en-US" b="1" dirty="0">
              <a:solidFill>
                <a:schemeClr val="bg1"/>
              </a:solidFill>
            </a:endParaRPr>
          </a:p>
        </p:txBody>
      </p:sp>
      <p:sp>
        <p:nvSpPr>
          <p:cNvPr id="3" name="Content Placeholder 2"/>
          <p:cNvSpPr>
            <a:spLocks noGrp="1"/>
          </p:cNvSpPr>
          <p:nvPr>
            <p:ph sz="half" idx="1"/>
          </p:nvPr>
        </p:nvSpPr>
        <p:spPr/>
        <p:txBody>
          <a:bodyPr/>
          <a:lstStyle/>
          <a:p>
            <a:pPr marL="0" indent="0">
              <a:buNone/>
            </a:pPr>
            <a:r>
              <a:rPr lang="en-US" dirty="0" smtClean="0"/>
              <a:t>Room 9 is our medical and trauma resuscitation room. There are four bays, one of which is seen here.</a:t>
            </a:r>
          </a:p>
          <a:p>
            <a:pPr marL="0" indent="0">
              <a:buNone/>
            </a:pPr>
            <a:endParaRPr lang="en-US" dirty="0" smtClean="0"/>
          </a:p>
          <a:p>
            <a:pPr marL="0" indent="0">
              <a:buNone/>
            </a:pPr>
            <a:r>
              <a:rPr lang="en-US" dirty="0" smtClean="0"/>
              <a:t>When you are in the ED and hear a buzzer sound followed by a “Room 9” page, please stop what you are doing and proceed to Room 9.</a:t>
            </a:r>
            <a:endParaRPr lang="en-US" dirty="0"/>
          </a:p>
        </p:txBody>
      </p:sp>
      <p:pic>
        <p:nvPicPr>
          <p:cNvPr id="5" name="Picture 4"/>
          <p:cNvPicPr>
            <a:picLocks noChangeAspect="1"/>
          </p:cNvPicPr>
          <p:nvPr/>
        </p:nvPicPr>
        <p:blipFill rotWithShape="1">
          <a:blip r:embed="rId2"/>
          <a:srcRect l="58384" t="17599" r="2550" b="3237"/>
          <a:stretch/>
        </p:blipFill>
        <p:spPr>
          <a:xfrm>
            <a:off x="7400041" y="1286374"/>
            <a:ext cx="3572760" cy="5429839"/>
          </a:xfrm>
          <a:prstGeom prst="rect">
            <a:avLst/>
          </a:prstGeom>
        </p:spPr>
      </p:pic>
    </p:spTree>
    <p:extLst>
      <p:ext uri="{BB962C8B-B14F-4D97-AF65-F5344CB8AC3E}">
        <p14:creationId xmlns:p14="http://schemas.microsoft.com/office/powerpoint/2010/main" val="26003565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58322"/>
          </a:xfrm>
        </p:spPr>
        <p:txBody>
          <a:bodyPr/>
          <a:lstStyle/>
          <a:p>
            <a:pPr algn="ctr"/>
            <a:r>
              <a:rPr lang="en-US" b="1" dirty="0" smtClean="0">
                <a:solidFill>
                  <a:schemeClr val="bg1"/>
                </a:solidFill>
              </a:rPr>
              <a:t>Room 9</a:t>
            </a:r>
            <a:endParaRPr lang="en-US" b="1" dirty="0">
              <a:solidFill>
                <a:schemeClr val="bg1"/>
              </a:solidFill>
            </a:endParaRPr>
          </a:p>
        </p:txBody>
      </p:sp>
      <p:sp>
        <p:nvSpPr>
          <p:cNvPr id="3" name="Content Placeholder 2"/>
          <p:cNvSpPr>
            <a:spLocks noGrp="1"/>
          </p:cNvSpPr>
          <p:nvPr>
            <p:ph sz="half" idx="1"/>
          </p:nvPr>
        </p:nvSpPr>
        <p:spPr/>
        <p:txBody>
          <a:bodyPr/>
          <a:lstStyle/>
          <a:p>
            <a:pPr marL="0" indent="0">
              <a:buNone/>
            </a:pPr>
            <a:r>
              <a:rPr lang="en-US" dirty="0" smtClean="0"/>
              <a:t>Generally, only critically ill patients are seen in Room 9. Everything we need is right at hand and things move very quickly. </a:t>
            </a:r>
          </a:p>
          <a:p>
            <a:pPr marL="0" indent="0">
              <a:buNone/>
            </a:pPr>
            <a:endParaRPr lang="en-US" dirty="0" smtClean="0"/>
          </a:p>
          <a:p>
            <a:pPr marL="0" indent="0">
              <a:buNone/>
            </a:pPr>
            <a:r>
              <a:rPr lang="en-US" dirty="0" smtClean="0"/>
              <a:t>As your rotation progresses, you will be asked to participate with increasing frequency in Room 9, so pay close attention!</a:t>
            </a:r>
            <a:endParaRPr lang="en-US" dirty="0"/>
          </a:p>
        </p:txBody>
      </p:sp>
      <p:pic>
        <p:nvPicPr>
          <p:cNvPr id="4" name="Picture 3"/>
          <p:cNvPicPr>
            <a:picLocks noChangeAspect="1"/>
          </p:cNvPicPr>
          <p:nvPr/>
        </p:nvPicPr>
        <p:blipFill>
          <a:blip r:embed="rId2"/>
          <a:stretch>
            <a:fillRect/>
          </a:stretch>
        </p:blipFill>
        <p:spPr>
          <a:xfrm>
            <a:off x="7235355" y="3847526"/>
            <a:ext cx="3584759" cy="2688569"/>
          </a:xfrm>
          <a:prstGeom prst="rect">
            <a:avLst/>
          </a:prstGeom>
        </p:spPr>
      </p:pic>
      <p:pic>
        <p:nvPicPr>
          <p:cNvPr id="6" name="Picture 5"/>
          <p:cNvPicPr>
            <a:picLocks noChangeAspect="1"/>
          </p:cNvPicPr>
          <p:nvPr/>
        </p:nvPicPr>
        <p:blipFill>
          <a:blip r:embed="rId3"/>
          <a:stretch>
            <a:fillRect/>
          </a:stretch>
        </p:blipFill>
        <p:spPr>
          <a:xfrm>
            <a:off x="7235356" y="1083543"/>
            <a:ext cx="3584759" cy="2688569"/>
          </a:xfrm>
          <a:prstGeom prst="rect">
            <a:avLst/>
          </a:prstGeom>
        </p:spPr>
      </p:pic>
    </p:spTree>
    <p:extLst>
      <p:ext uri="{BB962C8B-B14F-4D97-AF65-F5344CB8AC3E}">
        <p14:creationId xmlns:p14="http://schemas.microsoft.com/office/powerpoint/2010/main" val="2989811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58322"/>
          </a:xfrm>
        </p:spPr>
        <p:txBody>
          <a:bodyPr/>
          <a:lstStyle/>
          <a:p>
            <a:pPr algn="ctr"/>
            <a:r>
              <a:rPr lang="en-US" b="1" dirty="0" smtClean="0">
                <a:solidFill>
                  <a:schemeClr val="bg1"/>
                </a:solidFill>
              </a:rPr>
              <a:t>Room 9</a:t>
            </a:r>
            <a:endParaRPr lang="en-US" b="1" dirty="0">
              <a:solidFill>
                <a:schemeClr val="bg1"/>
              </a:solidFill>
            </a:endParaRPr>
          </a:p>
        </p:txBody>
      </p:sp>
      <p:sp>
        <p:nvSpPr>
          <p:cNvPr id="3" name="Content Placeholder 2"/>
          <p:cNvSpPr>
            <a:spLocks noGrp="1"/>
          </p:cNvSpPr>
          <p:nvPr>
            <p:ph sz="half" idx="1"/>
          </p:nvPr>
        </p:nvSpPr>
        <p:spPr/>
        <p:txBody>
          <a:bodyPr>
            <a:normAutofit fontScale="92500" lnSpcReduction="20000"/>
          </a:bodyPr>
          <a:lstStyle/>
          <a:p>
            <a:pPr marL="0" indent="0">
              <a:buNone/>
            </a:pPr>
            <a:r>
              <a:rPr lang="en-US" dirty="0" smtClean="0"/>
              <a:t>As the residents become more comfortable with your skills, you may be asked to perform procedures in Room 9. So read up on nasal and oral intubation, chest tubes, central lines, and splints</a:t>
            </a:r>
          </a:p>
          <a:p>
            <a:pPr marL="0" indent="0">
              <a:buNone/>
            </a:pPr>
            <a:endParaRPr lang="en-US" dirty="0" smtClean="0"/>
          </a:p>
          <a:p>
            <a:pPr marL="0" indent="0">
              <a:buNone/>
            </a:pPr>
            <a:r>
              <a:rPr lang="en-US" dirty="0" smtClean="0"/>
              <a:t>If you do not know how to perform a procedure or are uncomfortable doing it, say so! </a:t>
            </a:r>
            <a:r>
              <a:rPr lang="en-US" u="sng" dirty="0" smtClean="0">
                <a:solidFill>
                  <a:srgbClr val="C00000"/>
                </a:solidFill>
              </a:rPr>
              <a:t>Do not pretend to know how to do something you don’t know how to do</a:t>
            </a:r>
            <a:r>
              <a:rPr lang="en-US" dirty="0" smtClean="0"/>
              <a:t>.</a:t>
            </a:r>
            <a:r>
              <a:rPr lang="en-US" dirty="0" smtClean="0">
                <a:solidFill>
                  <a:srgbClr val="C00000"/>
                </a:solidFill>
              </a:rPr>
              <a:t>  </a:t>
            </a:r>
            <a:r>
              <a:rPr lang="en-US" dirty="0" smtClean="0"/>
              <a:t>Your resident will teach you, and you can do the next one.</a:t>
            </a:r>
          </a:p>
        </p:txBody>
      </p:sp>
      <p:pic>
        <p:nvPicPr>
          <p:cNvPr id="5" name="Picture 4"/>
          <p:cNvPicPr>
            <a:picLocks noChangeAspect="1"/>
          </p:cNvPicPr>
          <p:nvPr/>
        </p:nvPicPr>
        <p:blipFill rotWithShape="1">
          <a:blip r:embed="rId2"/>
          <a:srcRect l="58178" t="17736" r="2240" b="2962"/>
          <a:stretch/>
        </p:blipFill>
        <p:spPr>
          <a:xfrm>
            <a:off x="7371761" y="1197205"/>
            <a:ext cx="3619893" cy="5439265"/>
          </a:xfrm>
          <a:prstGeom prst="rect">
            <a:avLst/>
          </a:prstGeom>
        </p:spPr>
      </p:pic>
    </p:spTree>
    <p:extLst>
      <p:ext uri="{BB962C8B-B14F-4D97-AF65-F5344CB8AC3E}">
        <p14:creationId xmlns:p14="http://schemas.microsoft.com/office/powerpoint/2010/main" val="10106538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58322"/>
          </a:xfrm>
        </p:spPr>
        <p:txBody>
          <a:bodyPr/>
          <a:lstStyle/>
          <a:p>
            <a:pPr algn="ctr"/>
            <a:r>
              <a:rPr lang="en-US" b="1" dirty="0" smtClean="0">
                <a:solidFill>
                  <a:schemeClr val="bg1"/>
                </a:solidFill>
              </a:rPr>
              <a:t>Room 9</a:t>
            </a:r>
            <a:endParaRPr lang="en-US" b="1" dirty="0">
              <a:solidFill>
                <a:schemeClr val="bg1"/>
              </a:solidFill>
            </a:endParaRPr>
          </a:p>
        </p:txBody>
      </p:sp>
      <p:sp>
        <p:nvSpPr>
          <p:cNvPr id="3" name="Content Placeholder 2"/>
          <p:cNvSpPr>
            <a:spLocks noGrp="1"/>
          </p:cNvSpPr>
          <p:nvPr>
            <p:ph sz="half" idx="1"/>
          </p:nvPr>
        </p:nvSpPr>
        <p:spPr/>
        <p:txBody>
          <a:bodyPr>
            <a:normAutofit fontScale="92500" lnSpcReduction="20000"/>
          </a:bodyPr>
          <a:lstStyle/>
          <a:p>
            <a:pPr marL="0" indent="0">
              <a:buNone/>
            </a:pPr>
            <a:r>
              <a:rPr lang="en-US" dirty="0" smtClean="0"/>
              <a:t>Sometimes Room 9 patients are not serious and you may be dismissed to the department. When dismissed, please return to the department and continue seeing patients. </a:t>
            </a:r>
          </a:p>
          <a:p>
            <a:pPr marL="0" indent="0">
              <a:buNone/>
            </a:pPr>
            <a:endParaRPr lang="en-US" dirty="0" smtClean="0"/>
          </a:p>
          <a:p>
            <a:pPr marL="0" indent="0">
              <a:buNone/>
            </a:pPr>
            <a:r>
              <a:rPr lang="en-US" dirty="0" smtClean="0"/>
              <a:t>Sometimes the patient is too ill to be a teaching case. In this instance, you may be asked to stand aside and watch. This is only ever done when a patient’s life is on the line. Please do so quickly and do not take it personally.</a:t>
            </a:r>
          </a:p>
        </p:txBody>
      </p:sp>
      <p:pic>
        <p:nvPicPr>
          <p:cNvPr id="4" name="Picture 3"/>
          <p:cNvPicPr>
            <a:picLocks noChangeAspect="1"/>
          </p:cNvPicPr>
          <p:nvPr/>
        </p:nvPicPr>
        <p:blipFill>
          <a:blip r:embed="rId2"/>
          <a:stretch>
            <a:fillRect/>
          </a:stretch>
        </p:blipFill>
        <p:spPr>
          <a:xfrm>
            <a:off x="8234598" y="1198596"/>
            <a:ext cx="3584759" cy="2688569"/>
          </a:xfrm>
          <a:prstGeom prst="rect">
            <a:avLst/>
          </a:prstGeom>
        </p:spPr>
      </p:pic>
      <p:pic>
        <p:nvPicPr>
          <p:cNvPr id="6" name="Picture 5"/>
          <p:cNvPicPr>
            <a:picLocks noChangeAspect="1"/>
          </p:cNvPicPr>
          <p:nvPr/>
        </p:nvPicPr>
        <p:blipFill>
          <a:blip r:embed="rId3"/>
          <a:stretch>
            <a:fillRect/>
          </a:stretch>
        </p:blipFill>
        <p:spPr>
          <a:xfrm>
            <a:off x="6641467" y="4001294"/>
            <a:ext cx="3584759" cy="2688569"/>
          </a:xfrm>
          <a:prstGeom prst="rect">
            <a:avLst/>
          </a:prstGeom>
        </p:spPr>
      </p:pic>
    </p:spTree>
    <p:extLst>
      <p:ext uri="{BB962C8B-B14F-4D97-AF65-F5344CB8AC3E}">
        <p14:creationId xmlns:p14="http://schemas.microsoft.com/office/powerpoint/2010/main" val="5877410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58322"/>
          </a:xfrm>
        </p:spPr>
        <p:txBody>
          <a:bodyPr/>
          <a:lstStyle/>
          <a:p>
            <a:pPr algn="ctr"/>
            <a:r>
              <a:rPr lang="en-US" b="1" dirty="0" smtClean="0">
                <a:solidFill>
                  <a:schemeClr val="bg1"/>
                </a:solidFill>
              </a:rPr>
              <a:t>Main Department</a:t>
            </a:r>
            <a:endParaRPr lang="en-US" b="1" dirty="0">
              <a:solidFill>
                <a:schemeClr val="bg1"/>
              </a:solidFill>
            </a:endParaRPr>
          </a:p>
        </p:txBody>
      </p:sp>
      <p:sp>
        <p:nvSpPr>
          <p:cNvPr id="3" name="Content Placeholder 2"/>
          <p:cNvSpPr>
            <a:spLocks noGrp="1"/>
          </p:cNvSpPr>
          <p:nvPr>
            <p:ph sz="half" idx="1"/>
          </p:nvPr>
        </p:nvSpPr>
        <p:spPr/>
        <p:txBody>
          <a:bodyPr>
            <a:normAutofit lnSpcReduction="10000"/>
          </a:bodyPr>
          <a:lstStyle/>
          <a:p>
            <a:pPr marL="0" indent="0">
              <a:buNone/>
            </a:pPr>
            <a:r>
              <a:rPr lang="en-US" dirty="0" smtClean="0"/>
              <a:t>This is a partial view of the main department. The design is an arena style with patient rooms on the periphery and staff seating located centrally</a:t>
            </a:r>
          </a:p>
          <a:p>
            <a:pPr marL="0" indent="0">
              <a:buNone/>
            </a:pPr>
            <a:endParaRPr lang="en-US" dirty="0" smtClean="0"/>
          </a:p>
          <a:p>
            <a:pPr marL="0" indent="0">
              <a:buNone/>
            </a:pPr>
            <a:r>
              <a:rPr lang="en-US" dirty="0" smtClean="0"/>
              <a:t>This is a view of where the residents and attendings sit and work. Please sit at the single monitor computers – upper levels will sit at the double-monitors. </a:t>
            </a:r>
          </a:p>
        </p:txBody>
      </p:sp>
      <p:pic>
        <p:nvPicPr>
          <p:cNvPr id="5" name="Picture 4"/>
          <p:cNvPicPr>
            <a:picLocks noChangeAspect="1"/>
          </p:cNvPicPr>
          <p:nvPr/>
        </p:nvPicPr>
        <p:blipFill>
          <a:blip r:embed="rId2"/>
          <a:stretch>
            <a:fillRect/>
          </a:stretch>
        </p:blipFill>
        <p:spPr>
          <a:xfrm>
            <a:off x="6537719" y="1331364"/>
            <a:ext cx="3377477" cy="2536156"/>
          </a:xfrm>
          <a:prstGeom prst="rect">
            <a:avLst/>
          </a:prstGeom>
        </p:spPr>
      </p:pic>
      <p:pic>
        <p:nvPicPr>
          <p:cNvPr id="7" name="Picture 6"/>
          <p:cNvPicPr>
            <a:picLocks noChangeAspect="1"/>
          </p:cNvPicPr>
          <p:nvPr/>
        </p:nvPicPr>
        <p:blipFill>
          <a:blip r:embed="rId3"/>
          <a:stretch>
            <a:fillRect/>
          </a:stretch>
        </p:blipFill>
        <p:spPr>
          <a:xfrm>
            <a:off x="7829191" y="4001294"/>
            <a:ext cx="3377477" cy="2536156"/>
          </a:xfrm>
          <a:prstGeom prst="rect">
            <a:avLst/>
          </a:prstGeom>
        </p:spPr>
      </p:pic>
    </p:spTree>
    <p:extLst>
      <p:ext uri="{BB962C8B-B14F-4D97-AF65-F5344CB8AC3E}">
        <p14:creationId xmlns:p14="http://schemas.microsoft.com/office/powerpoint/2010/main" val="6178547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58322"/>
          </a:xfrm>
        </p:spPr>
        <p:txBody>
          <a:bodyPr/>
          <a:lstStyle/>
          <a:p>
            <a:pPr algn="ctr"/>
            <a:r>
              <a:rPr lang="en-US" b="1" dirty="0" smtClean="0">
                <a:solidFill>
                  <a:schemeClr val="bg1"/>
                </a:solidFill>
              </a:rPr>
              <a:t>Main Department</a:t>
            </a:r>
            <a:endParaRPr lang="en-US" b="1" dirty="0">
              <a:solidFill>
                <a:schemeClr val="bg1"/>
              </a:solidFill>
            </a:endParaRPr>
          </a:p>
        </p:txBody>
      </p:sp>
      <p:sp>
        <p:nvSpPr>
          <p:cNvPr id="3" name="Content Placeholder 2"/>
          <p:cNvSpPr>
            <a:spLocks noGrp="1"/>
          </p:cNvSpPr>
          <p:nvPr>
            <p:ph sz="half" idx="1"/>
          </p:nvPr>
        </p:nvSpPr>
        <p:spPr/>
        <p:txBody>
          <a:bodyPr>
            <a:normAutofit fontScale="85000" lnSpcReduction="10000"/>
          </a:bodyPr>
          <a:lstStyle/>
          <a:p>
            <a:pPr marL="0" indent="0">
              <a:buNone/>
            </a:pPr>
            <a:r>
              <a:rPr lang="en-US" dirty="0" smtClean="0"/>
              <a:t>This is a picture of the glass room in the center of the dept. We call it the “fish bowl”. This is where our consulting services will do their work. That is Dr. Danzl, our chairman, on the phone. Of note, his name also appears on the cover of Rosen’s.</a:t>
            </a:r>
          </a:p>
          <a:p>
            <a:pPr marL="0" indent="0">
              <a:buNone/>
            </a:pPr>
            <a:endParaRPr lang="en-US" dirty="0" smtClean="0"/>
          </a:p>
          <a:p>
            <a:pPr marL="0" indent="0">
              <a:buNone/>
            </a:pPr>
            <a:r>
              <a:rPr lang="en-US" dirty="0" smtClean="0"/>
              <a:t>The phones and radios in this picture are located behind the resident’s seat. These are used to take transfer calls from EMS and AirMethods. </a:t>
            </a:r>
            <a:r>
              <a:rPr lang="en-US" dirty="0" smtClean="0">
                <a:solidFill>
                  <a:srgbClr val="C00000"/>
                </a:solidFill>
              </a:rPr>
              <a:t>Please do not use these phones at any time. </a:t>
            </a:r>
            <a:endParaRPr lang="en-US" dirty="0" smtClean="0"/>
          </a:p>
        </p:txBody>
      </p:sp>
      <p:pic>
        <p:nvPicPr>
          <p:cNvPr id="4" name="Picture 3"/>
          <p:cNvPicPr>
            <a:picLocks noChangeAspect="1"/>
          </p:cNvPicPr>
          <p:nvPr/>
        </p:nvPicPr>
        <p:blipFill rotWithShape="1">
          <a:blip r:embed="rId2"/>
          <a:srcRect l="58280" t="17599" r="2240" b="3237"/>
          <a:stretch/>
        </p:blipFill>
        <p:spPr>
          <a:xfrm>
            <a:off x="7475455" y="1286374"/>
            <a:ext cx="3610467" cy="5429839"/>
          </a:xfrm>
          <a:prstGeom prst="rect">
            <a:avLst/>
          </a:prstGeom>
        </p:spPr>
      </p:pic>
    </p:spTree>
    <p:extLst>
      <p:ext uri="{BB962C8B-B14F-4D97-AF65-F5344CB8AC3E}">
        <p14:creationId xmlns:p14="http://schemas.microsoft.com/office/powerpoint/2010/main" val="1177063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Welcome</a:t>
            </a:r>
            <a:endParaRPr lang="en-US" b="1" dirty="0">
              <a:solidFill>
                <a:schemeClr val="bg1"/>
              </a:solidFill>
            </a:endParaRPr>
          </a:p>
        </p:txBody>
      </p:sp>
      <p:sp>
        <p:nvSpPr>
          <p:cNvPr id="3" name="Content Placeholder 2"/>
          <p:cNvSpPr>
            <a:spLocks noGrp="1"/>
          </p:cNvSpPr>
          <p:nvPr>
            <p:ph idx="1"/>
          </p:nvPr>
        </p:nvSpPr>
        <p:spPr/>
        <p:txBody>
          <a:bodyPr>
            <a:normAutofit fontScale="92500" lnSpcReduction="10000"/>
          </a:bodyPr>
          <a:lstStyle/>
          <a:p>
            <a:pPr marL="0" indent="0" algn="ctr">
              <a:buNone/>
            </a:pPr>
            <a:r>
              <a:rPr lang="en-US" dirty="0" smtClean="0"/>
              <a:t>Welcome to the University of Louisville Department of Emergency Medicine! Founded in 1971, we are one of the oldest programs in the country. Here you will find an atmosphere that promotes clinical excellence and education through collegiality among the residents, attending physicians and staff. Our stability is rooted in dedicated faculty, institutional support, and the recruitment of fun, energetic, and hardworking residents that thrive in the setting of autonomous yet supervised practice. It is the approach that hones our residents’ clinical and decision making skills well prior to their graduation. </a:t>
            </a:r>
          </a:p>
          <a:p>
            <a:pPr marL="0" indent="0" algn="ctr">
              <a:buNone/>
            </a:pPr>
            <a:endParaRPr lang="en-US" dirty="0"/>
          </a:p>
          <a:p>
            <a:pPr marL="0" indent="0" algn="ctr">
              <a:buNone/>
            </a:pPr>
            <a:r>
              <a:rPr lang="en-US" dirty="0" smtClean="0"/>
              <a:t>Again, welcome. Prepare to work hard, study, and learn skills that you can use throughout your career. </a:t>
            </a:r>
            <a:endParaRPr lang="en-US" dirty="0"/>
          </a:p>
        </p:txBody>
      </p:sp>
    </p:spTree>
    <p:extLst>
      <p:ext uri="{BB962C8B-B14F-4D97-AF65-F5344CB8AC3E}">
        <p14:creationId xmlns:p14="http://schemas.microsoft.com/office/powerpoint/2010/main" val="41105204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58322"/>
          </a:xfrm>
        </p:spPr>
        <p:txBody>
          <a:bodyPr/>
          <a:lstStyle/>
          <a:p>
            <a:pPr algn="ctr"/>
            <a:r>
              <a:rPr lang="en-US" b="1" dirty="0" smtClean="0">
                <a:solidFill>
                  <a:schemeClr val="bg1"/>
                </a:solidFill>
              </a:rPr>
              <a:t>Main Department</a:t>
            </a:r>
            <a:endParaRPr lang="en-US" b="1" dirty="0">
              <a:solidFill>
                <a:schemeClr val="bg1"/>
              </a:solidFill>
            </a:endParaRPr>
          </a:p>
        </p:txBody>
      </p:sp>
      <p:sp>
        <p:nvSpPr>
          <p:cNvPr id="3" name="Content Placeholder 2"/>
          <p:cNvSpPr>
            <a:spLocks noGrp="1"/>
          </p:cNvSpPr>
          <p:nvPr>
            <p:ph sz="half" idx="1"/>
          </p:nvPr>
        </p:nvSpPr>
        <p:spPr/>
        <p:txBody>
          <a:bodyPr>
            <a:normAutofit fontScale="92500"/>
          </a:bodyPr>
          <a:lstStyle/>
          <a:p>
            <a:pPr marL="0" indent="0">
              <a:buNone/>
            </a:pPr>
            <a:r>
              <a:rPr lang="en-US" dirty="0" smtClean="0"/>
              <a:t>Remember, EM is a team sport and collegiality is a hallmark of our program. Can you imagine what it would be like if no one took pride in keeping the ED clean?</a:t>
            </a:r>
          </a:p>
          <a:p>
            <a:pPr marL="0" indent="0">
              <a:buNone/>
            </a:pPr>
            <a:endParaRPr lang="en-US" dirty="0" smtClean="0"/>
          </a:p>
          <a:p>
            <a:pPr marL="0" indent="0">
              <a:buNone/>
            </a:pPr>
            <a:r>
              <a:rPr lang="en-US" dirty="0" smtClean="0"/>
              <a:t>An important thing to learn is that being nice to nurses and other staff will save you a lot of time and work. Plus, they deserve it. They work even harder than we do. </a:t>
            </a:r>
          </a:p>
        </p:txBody>
      </p:sp>
      <p:pic>
        <p:nvPicPr>
          <p:cNvPr id="5" name="Picture 4"/>
          <p:cNvPicPr>
            <a:picLocks noChangeAspect="1"/>
          </p:cNvPicPr>
          <p:nvPr/>
        </p:nvPicPr>
        <p:blipFill rotWithShape="1">
          <a:blip r:embed="rId2"/>
          <a:srcRect l="58280" t="19523" r="7188" b="8873"/>
          <a:stretch/>
        </p:blipFill>
        <p:spPr>
          <a:xfrm>
            <a:off x="7400042" y="1545611"/>
            <a:ext cx="3157980" cy="4911366"/>
          </a:xfrm>
          <a:prstGeom prst="rect">
            <a:avLst/>
          </a:prstGeom>
        </p:spPr>
      </p:pic>
    </p:spTree>
    <p:extLst>
      <p:ext uri="{BB962C8B-B14F-4D97-AF65-F5344CB8AC3E}">
        <p14:creationId xmlns:p14="http://schemas.microsoft.com/office/powerpoint/2010/main" val="1176409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58322"/>
          </a:xfrm>
        </p:spPr>
        <p:txBody>
          <a:bodyPr/>
          <a:lstStyle/>
          <a:p>
            <a:pPr algn="ctr"/>
            <a:r>
              <a:rPr lang="en-US" b="1" dirty="0" smtClean="0">
                <a:solidFill>
                  <a:schemeClr val="bg1"/>
                </a:solidFill>
              </a:rPr>
              <a:t>Main Department</a:t>
            </a:r>
            <a:endParaRPr lang="en-US" b="1" dirty="0">
              <a:solidFill>
                <a:schemeClr val="bg1"/>
              </a:solidFill>
            </a:endParaRPr>
          </a:p>
        </p:txBody>
      </p:sp>
      <p:sp>
        <p:nvSpPr>
          <p:cNvPr id="3" name="Content Placeholder 2"/>
          <p:cNvSpPr>
            <a:spLocks noGrp="1"/>
          </p:cNvSpPr>
          <p:nvPr>
            <p:ph sz="half" idx="1"/>
          </p:nvPr>
        </p:nvSpPr>
        <p:spPr/>
        <p:txBody>
          <a:bodyPr>
            <a:normAutofit/>
          </a:bodyPr>
          <a:lstStyle/>
          <a:p>
            <a:pPr marL="0" indent="0">
              <a:buNone/>
            </a:pPr>
            <a:r>
              <a:rPr lang="en-US" dirty="0" smtClean="0"/>
              <a:t>Often, a patient or family will ask for food or drink. Other times it may be clinically important for the patient to eat/drink (diabetics, PO before d/c, etc.). Pictured here is the fridge and coffee maker where you can get drinks or crackers. Additional food is located at the secretary’s desk. </a:t>
            </a:r>
          </a:p>
        </p:txBody>
      </p:sp>
      <p:pic>
        <p:nvPicPr>
          <p:cNvPr id="4" name="Picture 3"/>
          <p:cNvPicPr>
            <a:picLocks noChangeAspect="1"/>
          </p:cNvPicPr>
          <p:nvPr/>
        </p:nvPicPr>
        <p:blipFill>
          <a:blip r:embed="rId2"/>
          <a:stretch>
            <a:fillRect/>
          </a:stretch>
        </p:blipFill>
        <p:spPr>
          <a:xfrm>
            <a:off x="7144137" y="2107289"/>
            <a:ext cx="3578662" cy="3133616"/>
          </a:xfrm>
          <a:prstGeom prst="rect">
            <a:avLst/>
          </a:prstGeom>
        </p:spPr>
      </p:pic>
    </p:spTree>
    <p:extLst>
      <p:ext uri="{BB962C8B-B14F-4D97-AF65-F5344CB8AC3E}">
        <p14:creationId xmlns:p14="http://schemas.microsoft.com/office/powerpoint/2010/main" val="15654762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58322"/>
          </a:xfrm>
        </p:spPr>
        <p:txBody>
          <a:bodyPr/>
          <a:lstStyle/>
          <a:p>
            <a:pPr algn="ctr"/>
            <a:r>
              <a:rPr lang="en-US" b="1" dirty="0" smtClean="0">
                <a:solidFill>
                  <a:schemeClr val="bg1"/>
                </a:solidFill>
              </a:rPr>
              <a:t>Radiology</a:t>
            </a:r>
            <a:endParaRPr lang="en-US" b="1" dirty="0">
              <a:solidFill>
                <a:schemeClr val="bg1"/>
              </a:solidFill>
            </a:endParaRPr>
          </a:p>
        </p:txBody>
      </p:sp>
      <p:sp>
        <p:nvSpPr>
          <p:cNvPr id="3" name="Content Placeholder 2"/>
          <p:cNvSpPr>
            <a:spLocks noGrp="1"/>
          </p:cNvSpPr>
          <p:nvPr>
            <p:ph sz="half" idx="1"/>
          </p:nvPr>
        </p:nvSpPr>
        <p:spPr/>
        <p:txBody>
          <a:bodyPr>
            <a:normAutofit/>
          </a:bodyPr>
          <a:lstStyle/>
          <a:p>
            <a:pPr marL="0" indent="0">
              <a:buNone/>
            </a:pPr>
            <a:r>
              <a:rPr lang="en-US" dirty="0" smtClean="0"/>
              <a:t>We have our own dedicated radiology suites and CT scanner. They are located in the hall just behind the department. This is also where you can find our radiologists for direct consultation. </a:t>
            </a:r>
          </a:p>
        </p:txBody>
      </p:sp>
      <p:pic>
        <p:nvPicPr>
          <p:cNvPr id="5" name="Picture 4"/>
          <p:cNvPicPr>
            <a:picLocks noChangeAspect="1"/>
          </p:cNvPicPr>
          <p:nvPr/>
        </p:nvPicPr>
        <p:blipFill>
          <a:blip r:embed="rId2"/>
          <a:stretch>
            <a:fillRect/>
          </a:stretch>
        </p:blipFill>
        <p:spPr>
          <a:xfrm>
            <a:off x="6990259" y="2160130"/>
            <a:ext cx="3584759" cy="2688569"/>
          </a:xfrm>
          <a:prstGeom prst="rect">
            <a:avLst/>
          </a:prstGeom>
        </p:spPr>
      </p:pic>
    </p:spTree>
    <p:extLst>
      <p:ext uri="{BB962C8B-B14F-4D97-AF65-F5344CB8AC3E}">
        <p14:creationId xmlns:p14="http://schemas.microsoft.com/office/powerpoint/2010/main" val="14175944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58322"/>
          </a:xfrm>
        </p:spPr>
        <p:txBody>
          <a:bodyPr/>
          <a:lstStyle/>
          <a:p>
            <a:pPr algn="ctr"/>
            <a:r>
              <a:rPr lang="en-US" b="1" dirty="0" smtClean="0">
                <a:solidFill>
                  <a:schemeClr val="bg1"/>
                </a:solidFill>
              </a:rPr>
              <a:t>EPS</a:t>
            </a:r>
            <a:endParaRPr lang="en-US" b="1" dirty="0">
              <a:solidFill>
                <a:schemeClr val="bg1"/>
              </a:solidFill>
            </a:endParaRPr>
          </a:p>
        </p:txBody>
      </p:sp>
      <p:sp>
        <p:nvSpPr>
          <p:cNvPr id="3" name="Content Placeholder 2"/>
          <p:cNvSpPr>
            <a:spLocks noGrp="1"/>
          </p:cNvSpPr>
          <p:nvPr>
            <p:ph sz="half" idx="1"/>
          </p:nvPr>
        </p:nvSpPr>
        <p:spPr/>
        <p:txBody>
          <a:bodyPr>
            <a:normAutofit/>
          </a:bodyPr>
          <a:lstStyle/>
          <a:p>
            <a:pPr marL="0" indent="0">
              <a:buNone/>
            </a:pPr>
            <a:r>
              <a:rPr lang="en-US" dirty="0" smtClean="0"/>
              <a:t>EPS (Emergency Psychiatric Services) is our department for EM patients that present with only psychiatric complaints. Psychiatrists staff this area 24/7. Patients with both psych and medical complaints will be seen in the main ED, and then transferred to EPS once medically cleared. </a:t>
            </a:r>
          </a:p>
        </p:txBody>
      </p:sp>
      <p:pic>
        <p:nvPicPr>
          <p:cNvPr id="4" name="Picture 3"/>
          <p:cNvPicPr>
            <a:picLocks noChangeAspect="1"/>
          </p:cNvPicPr>
          <p:nvPr/>
        </p:nvPicPr>
        <p:blipFill>
          <a:blip r:embed="rId2"/>
          <a:stretch>
            <a:fillRect/>
          </a:stretch>
        </p:blipFill>
        <p:spPr>
          <a:xfrm>
            <a:off x="7073180" y="1559634"/>
            <a:ext cx="3664014" cy="4883319"/>
          </a:xfrm>
          <a:prstGeom prst="rect">
            <a:avLst/>
          </a:prstGeom>
        </p:spPr>
      </p:pic>
    </p:spTree>
    <p:extLst>
      <p:ext uri="{BB962C8B-B14F-4D97-AF65-F5344CB8AC3E}">
        <p14:creationId xmlns:p14="http://schemas.microsoft.com/office/powerpoint/2010/main" val="29385633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58322"/>
          </a:xfrm>
        </p:spPr>
        <p:txBody>
          <a:bodyPr/>
          <a:lstStyle/>
          <a:p>
            <a:pPr algn="ctr"/>
            <a:r>
              <a:rPr lang="en-US" b="1" dirty="0" smtClean="0">
                <a:solidFill>
                  <a:schemeClr val="bg1"/>
                </a:solidFill>
              </a:rPr>
              <a:t>First Care</a:t>
            </a:r>
            <a:endParaRPr lang="en-US" b="1" dirty="0">
              <a:solidFill>
                <a:schemeClr val="bg1"/>
              </a:solidFill>
            </a:endParaRPr>
          </a:p>
        </p:txBody>
      </p:sp>
      <p:sp>
        <p:nvSpPr>
          <p:cNvPr id="3" name="Content Placeholder 2"/>
          <p:cNvSpPr>
            <a:spLocks noGrp="1"/>
          </p:cNvSpPr>
          <p:nvPr>
            <p:ph sz="half" idx="1"/>
          </p:nvPr>
        </p:nvSpPr>
        <p:spPr/>
        <p:txBody>
          <a:bodyPr>
            <a:normAutofit/>
          </a:bodyPr>
          <a:lstStyle/>
          <a:p>
            <a:pPr marL="0" indent="0">
              <a:buNone/>
            </a:pPr>
            <a:r>
              <a:rPr lang="en-US" dirty="0" smtClean="0"/>
              <a:t>First Care is a fast track area. It is staffed by midlevel providers. Patients presenting to the ED with minor complaints are sent here.</a:t>
            </a:r>
          </a:p>
        </p:txBody>
      </p:sp>
      <p:pic>
        <p:nvPicPr>
          <p:cNvPr id="6" name="Picture 5"/>
          <p:cNvPicPr>
            <a:picLocks noChangeAspect="1"/>
          </p:cNvPicPr>
          <p:nvPr/>
        </p:nvPicPr>
        <p:blipFill>
          <a:blip r:embed="rId2"/>
          <a:stretch>
            <a:fillRect/>
          </a:stretch>
        </p:blipFill>
        <p:spPr>
          <a:xfrm>
            <a:off x="7216502" y="2508922"/>
            <a:ext cx="3584759" cy="2688569"/>
          </a:xfrm>
          <a:prstGeom prst="rect">
            <a:avLst/>
          </a:prstGeom>
        </p:spPr>
      </p:pic>
    </p:spTree>
    <p:extLst>
      <p:ext uri="{BB962C8B-B14F-4D97-AF65-F5344CB8AC3E}">
        <p14:creationId xmlns:p14="http://schemas.microsoft.com/office/powerpoint/2010/main" val="6655123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Important Contacts</a:t>
            </a:r>
            <a:endParaRPr lang="en-US" b="1" dirty="0">
              <a:solidFill>
                <a:schemeClr val="bg1"/>
              </a:solidFill>
            </a:endParaRPr>
          </a:p>
        </p:txBody>
      </p:sp>
      <p:sp>
        <p:nvSpPr>
          <p:cNvPr id="3" name="Content Placeholder 2"/>
          <p:cNvSpPr>
            <a:spLocks noGrp="1"/>
          </p:cNvSpPr>
          <p:nvPr>
            <p:ph idx="1"/>
          </p:nvPr>
        </p:nvSpPr>
        <p:spPr/>
        <p:txBody>
          <a:bodyPr/>
          <a:lstStyle/>
          <a:p>
            <a:pPr>
              <a:buClr>
                <a:srgbClr val="C00000"/>
              </a:buClr>
              <a:buFont typeface="Wingdings" panose="05000000000000000000" pitchFamily="2" charset="2"/>
              <a:buChar char="§"/>
            </a:pPr>
            <a:r>
              <a:rPr lang="en-US" dirty="0" smtClean="0"/>
              <a:t>Course Director</a:t>
            </a:r>
          </a:p>
          <a:p>
            <a:pPr marL="457200" lvl="1" indent="0">
              <a:buClr>
                <a:srgbClr val="C00000"/>
              </a:buClr>
              <a:buNone/>
            </a:pPr>
            <a:r>
              <a:rPr lang="en-US" dirty="0" smtClean="0"/>
              <a:t>Raymond Orthober, MD</a:t>
            </a:r>
          </a:p>
          <a:p>
            <a:pPr marL="457200" lvl="1" indent="0">
              <a:buClr>
                <a:srgbClr val="C00000"/>
              </a:buClr>
              <a:buNone/>
            </a:pPr>
            <a:r>
              <a:rPr lang="en-US" u="sng" dirty="0"/>
              <a:t>raymondorthober@hotmail.com</a:t>
            </a:r>
            <a:endParaRPr lang="en-US" dirty="0"/>
          </a:p>
          <a:p>
            <a:pPr marL="457200" lvl="1" indent="0">
              <a:buClr>
                <a:srgbClr val="C00000"/>
              </a:buClr>
              <a:buNone/>
            </a:pPr>
            <a:r>
              <a:rPr lang="en-US" dirty="0"/>
              <a:t>Cell/text  </a:t>
            </a:r>
            <a:r>
              <a:rPr lang="en-US" dirty="0" smtClean="0"/>
              <a:t>502-759-0515</a:t>
            </a:r>
            <a:endParaRPr lang="en-US" dirty="0"/>
          </a:p>
          <a:p>
            <a:pPr>
              <a:buClr>
                <a:srgbClr val="C00000"/>
              </a:buClr>
              <a:buFont typeface="Wingdings" panose="05000000000000000000" pitchFamily="2" charset="2"/>
              <a:buChar char="§"/>
            </a:pPr>
            <a:r>
              <a:rPr lang="en-US" dirty="0" smtClean="0"/>
              <a:t>Student Coordinator</a:t>
            </a:r>
          </a:p>
          <a:p>
            <a:pPr marL="457200" lvl="1" indent="0">
              <a:buClr>
                <a:srgbClr val="C00000"/>
              </a:buClr>
              <a:buNone/>
            </a:pPr>
            <a:r>
              <a:rPr lang="en-US" dirty="0" smtClean="0"/>
              <a:t>Alescia McKeel</a:t>
            </a:r>
          </a:p>
          <a:p>
            <a:pPr marL="457200" lvl="1" indent="0">
              <a:buClr>
                <a:srgbClr val="C00000"/>
              </a:buClr>
              <a:buNone/>
            </a:pPr>
            <a:r>
              <a:rPr lang="en-US" dirty="0" smtClean="0"/>
              <a:t>akbjel01@louisville.edu</a:t>
            </a:r>
          </a:p>
          <a:p>
            <a:pPr marL="457200" lvl="1" indent="0">
              <a:buClr>
                <a:srgbClr val="C00000"/>
              </a:buClr>
              <a:buNone/>
            </a:pPr>
            <a:r>
              <a:rPr lang="en-US" dirty="0" smtClean="0"/>
              <a:t>502-852-1035</a:t>
            </a:r>
            <a:endParaRPr lang="en-US" dirty="0"/>
          </a:p>
          <a:p>
            <a:pPr>
              <a:buClr>
                <a:srgbClr val="C00000"/>
              </a:buClr>
              <a:buFont typeface="Wingdings" panose="05000000000000000000" pitchFamily="2" charset="2"/>
              <a:buChar char="§"/>
            </a:pPr>
            <a:r>
              <a:rPr lang="en-US" dirty="0" smtClean="0"/>
              <a:t>Help Desk (IT)</a:t>
            </a:r>
          </a:p>
          <a:p>
            <a:pPr marL="457200" lvl="1" indent="0">
              <a:buClr>
                <a:srgbClr val="C00000"/>
              </a:buClr>
              <a:buNone/>
            </a:pPr>
            <a:r>
              <a:rPr lang="en-US" dirty="0" smtClean="0"/>
              <a:t>502-562-3637 (3637 from ED phone)</a:t>
            </a:r>
          </a:p>
        </p:txBody>
      </p:sp>
    </p:spTree>
    <p:extLst>
      <p:ext uri="{BB962C8B-B14F-4D97-AF65-F5344CB8AC3E}">
        <p14:creationId xmlns:p14="http://schemas.microsoft.com/office/powerpoint/2010/main" val="1696919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636718"/>
            <a:ext cx="10515600" cy="828189"/>
          </a:xfrm>
        </p:spPr>
        <p:txBody>
          <a:bodyPr>
            <a:normAutofit fontScale="90000"/>
          </a:bodyPr>
          <a:lstStyle/>
          <a:p>
            <a:pPr algn="ctr"/>
            <a:r>
              <a:rPr lang="en-US" b="1" dirty="0" smtClean="0">
                <a:solidFill>
                  <a:schemeClr val="bg1"/>
                </a:solidFill>
              </a:rPr>
              <a:t>Introduction to EM</a:t>
            </a:r>
            <a:endParaRPr lang="en-US" b="1" dirty="0">
              <a:solidFill>
                <a:schemeClr val="bg1"/>
              </a:solidFill>
            </a:endParaRPr>
          </a:p>
        </p:txBody>
      </p:sp>
      <p:sp>
        <p:nvSpPr>
          <p:cNvPr id="3" name="Text Placeholder 2"/>
          <p:cNvSpPr>
            <a:spLocks noGrp="1"/>
          </p:cNvSpPr>
          <p:nvPr>
            <p:ph type="body" idx="1"/>
          </p:nvPr>
        </p:nvSpPr>
        <p:spPr>
          <a:xfrm>
            <a:off x="831850" y="1464907"/>
            <a:ext cx="10515600" cy="4624744"/>
          </a:xfrm>
        </p:spPr>
        <p:txBody>
          <a:bodyPr/>
          <a:lstStyle/>
          <a:p>
            <a:pPr algn="ctr"/>
            <a:r>
              <a:rPr lang="en-US" dirty="0" smtClean="0"/>
              <a:t> </a:t>
            </a:r>
            <a:r>
              <a:rPr lang="en-US" dirty="0" smtClean="0">
                <a:solidFill>
                  <a:schemeClr val="tx1"/>
                </a:solidFill>
              </a:rPr>
              <a:t>Emergency Medicine is a fun, fast-paced, fluid, and exciting specialty. We treat whatever may show up at the door. You will have the opportunity to provide critical, surgical, medical, gynecological, obstetrical, psychiatric, and even palliative care to a wide range of patients. </a:t>
            </a:r>
          </a:p>
          <a:p>
            <a:pPr algn="ctr"/>
            <a:r>
              <a:rPr lang="en-US" dirty="0" smtClean="0">
                <a:solidFill>
                  <a:schemeClr val="tx1"/>
                </a:solidFill>
              </a:rPr>
              <a:t>Procedures abound in the emergency department and you are invited to participate. Frequently, we perform trauma and medical resuscitations, FAST scan ultrasounds, central venous line placements, tube thoracostomy, fracture &amp; dislocation reduction and splinting, intubation, incision &amp; drainage, and laceration repair. </a:t>
            </a:r>
          </a:p>
          <a:p>
            <a:pPr algn="ctr"/>
            <a:endParaRPr lang="en-US" dirty="0">
              <a:solidFill>
                <a:schemeClr val="tx1"/>
              </a:solidFill>
            </a:endParaRPr>
          </a:p>
          <a:p>
            <a:pPr algn="ctr"/>
            <a:r>
              <a:rPr lang="en-US" dirty="0" smtClean="0">
                <a:solidFill>
                  <a:schemeClr val="tx1"/>
                </a:solidFill>
              </a:rPr>
              <a:t>We have a lot for you to do and learn. Come to the shift excited and be prepared to get you hands dirty. </a:t>
            </a:r>
            <a:endParaRPr lang="en-US" dirty="0"/>
          </a:p>
        </p:txBody>
      </p:sp>
    </p:spTree>
    <p:extLst>
      <p:ext uri="{BB962C8B-B14F-4D97-AF65-F5344CB8AC3E}">
        <p14:creationId xmlns:p14="http://schemas.microsoft.com/office/powerpoint/2010/main" val="1423494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636718"/>
            <a:ext cx="10515600" cy="828189"/>
          </a:xfrm>
        </p:spPr>
        <p:txBody>
          <a:bodyPr>
            <a:normAutofit fontScale="90000"/>
          </a:bodyPr>
          <a:lstStyle/>
          <a:p>
            <a:pPr algn="ctr"/>
            <a:r>
              <a:rPr lang="en-US" b="1" dirty="0" smtClean="0">
                <a:solidFill>
                  <a:schemeClr val="bg1"/>
                </a:solidFill>
              </a:rPr>
              <a:t>Introduction to EM</a:t>
            </a:r>
            <a:endParaRPr lang="en-US" b="1" dirty="0">
              <a:solidFill>
                <a:schemeClr val="bg1"/>
              </a:solidFill>
            </a:endParaRPr>
          </a:p>
        </p:txBody>
      </p:sp>
      <p:sp>
        <p:nvSpPr>
          <p:cNvPr id="3" name="Text Placeholder 2"/>
          <p:cNvSpPr>
            <a:spLocks noGrp="1"/>
          </p:cNvSpPr>
          <p:nvPr>
            <p:ph type="body" idx="1"/>
          </p:nvPr>
        </p:nvSpPr>
        <p:spPr>
          <a:xfrm>
            <a:off x="831850" y="1464907"/>
            <a:ext cx="10515600" cy="4624744"/>
          </a:xfrm>
        </p:spPr>
        <p:txBody>
          <a:bodyPr/>
          <a:lstStyle/>
          <a:p>
            <a:pPr algn="ctr"/>
            <a:r>
              <a:rPr lang="en-US" sz="3200" u="sng" dirty="0" smtClean="0">
                <a:solidFill>
                  <a:schemeClr val="tx1"/>
                </a:solidFill>
              </a:rPr>
              <a:t>Student Goals and Objectives</a:t>
            </a:r>
          </a:p>
          <a:p>
            <a:pPr marL="800100" lvl="1" indent="-342900">
              <a:buClr>
                <a:srgbClr val="C00000"/>
              </a:buClr>
              <a:buFont typeface="Wingdings" panose="05000000000000000000" pitchFamily="2" charset="2"/>
              <a:buChar char="§"/>
            </a:pPr>
            <a:r>
              <a:rPr lang="en-US" sz="2400" dirty="0" smtClean="0">
                <a:solidFill>
                  <a:schemeClr val="tx1"/>
                </a:solidFill>
              </a:rPr>
              <a:t>Develop good clinical judgement and learn to apply it to patient care</a:t>
            </a:r>
          </a:p>
          <a:p>
            <a:pPr marL="800100" lvl="1" indent="-342900">
              <a:buClr>
                <a:srgbClr val="C00000"/>
              </a:buClr>
              <a:buFont typeface="Wingdings" panose="05000000000000000000" pitchFamily="2" charset="2"/>
              <a:buChar char="§"/>
            </a:pPr>
            <a:r>
              <a:rPr lang="en-US" sz="2400" dirty="0" smtClean="0">
                <a:solidFill>
                  <a:schemeClr val="tx1"/>
                </a:solidFill>
              </a:rPr>
              <a:t>Deliver appropriate and compassionate emergency care</a:t>
            </a:r>
          </a:p>
          <a:p>
            <a:pPr marL="800100" lvl="1" indent="-342900">
              <a:buClr>
                <a:srgbClr val="C00000"/>
              </a:buClr>
              <a:buFont typeface="Wingdings" panose="05000000000000000000" pitchFamily="2" charset="2"/>
              <a:buChar char="§"/>
            </a:pPr>
            <a:r>
              <a:rPr lang="en-US" sz="2400" dirty="0" smtClean="0">
                <a:solidFill>
                  <a:schemeClr val="tx1"/>
                </a:solidFill>
              </a:rPr>
              <a:t>Broaden and apply you medical knowledge to patient care</a:t>
            </a:r>
          </a:p>
          <a:p>
            <a:pPr marL="800100" lvl="1" indent="-342900">
              <a:buClr>
                <a:srgbClr val="C00000"/>
              </a:buClr>
              <a:buFont typeface="Wingdings" panose="05000000000000000000" pitchFamily="2" charset="2"/>
              <a:buChar char="§"/>
            </a:pPr>
            <a:r>
              <a:rPr lang="en-US" sz="2400" dirty="0" smtClean="0">
                <a:solidFill>
                  <a:schemeClr val="tx1"/>
                </a:solidFill>
              </a:rPr>
              <a:t>Work to communicate effectively with both patients and colleagues</a:t>
            </a:r>
          </a:p>
          <a:p>
            <a:pPr marL="800100" lvl="1" indent="-342900">
              <a:buClr>
                <a:srgbClr val="C00000"/>
              </a:buClr>
              <a:buFont typeface="Wingdings" panose="05000000000000000000" pitchFamily="2" charset="2"/>
              <a:buChar char="§"/>
            </a:pPr>
            <a:r>
              <a:rPr lang="en-US" sz="2400" dirty="0" smtClean="0">
                <a:solidFill>
                  <a:schemeClr val="tx1"/>
                </a:solidFill>
              </a:rPr>
              <a:t>Always remain ethical, responsible, and reliable</a:t>
            </a:r>
          </a:p>
          <a:p>
            <a:pPr marL="800100" lvl="1" indent="-342900">
              <a:buClr>
                <a:srgbClr val="C00000"/>
              </a:buClr>
              <a:buFont typeface="Wingdings" panose="05000000000000000000" pitchFamily="2" charset="2"/>
              <a:buChar char="§"/>
            </a:pPr>
            <a:r>
              <a:rPr lang="en-US" sz="2400" dirty="0" smtClean="0">
                <a:solidFill>
                  <a:schemeClr val="tx1"/>
                </a:solidFill>
              </a:rPr>
              <a:t>Learn what resources are available to the ED and how to utilize them</a:t>
            </a:r>
          </a:p>
          <a:p>
            <a:pPr marL="800100" lvl="1" indent="-342900">
              <a:buClr>
                <a:srgbClr val="C00000"/>
              </a:buClr>
              <a:buFont typeface="Wingdings" panose="05000000000000000000" pitchFamily="2" charset="2"/>
              <a:buChar char="§"/>
            </a:pPr>
            <a:r>
              <a:rPr lang="en-US" sz="2400" dirty="0" smtClean="0">
                <a:solidFill>
                  <a:schemeClr val="tx1"/>
                </a:solidFill>
              </a:rPr>
              <a:t>Learn to recognize and treat a patient in distress</a:t>
            </a:r>
            <a:endParaRPr lang="en-US" sz="2400" dirty="0">
              <a:solidFill>
                <a:schemeClr val="tx1"/>
              </a:solidFill>
            </a:endParaRPr>
          </a:p>
        </p:txBody>
      </p:sp>
    </p:spTree>
    <p:extLst>
      <p:ext uri="{BB962C8B-B14F-4D97-AF65-F5344CB8AC3E}">
        <p14:creationId xmlns:p14="http://schemas.microsoft.com/office/powerpoint/2010/main" val="2279439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636718"/>
            <a:ext cx="10515600" cy="828189"/>
          </a:xfrm>
        </p:spPr>
        <p:txBody>
          <a:bodyPr>
            <a:normAutofit fontScale="90000"/>
          </a:bodyPr>
          <a:lstStyle/>
          <a:p>
            <a:pPr algn="ctr"/>
            <a:r>
              <a:rPr lang="en-US" b="1" dirty="0" smtClean="0">
                <a:solidFill>
                  <a:schemeClr val="bg1"/>
                </a:solidFill>
              </a:rPr>
              <a:t>Introduction to EM</a:t>
            </a:r>
            <a:endParaRPr lang="en-US" b="1" dirty="0">
              <a:solidFill>
                <a:schemeClr val="bg1"/>
              </a:solidFill>
            </a:endParaRPr>
          </a:p>
        </p:txBody>
      </p:sp>
      <p:sp>
        <p:nvSpPr>
          <p:cNvPr id="3" name="Text Placeholder 2"/>
          <p:cNvSpPr>
            <a:spLocks noGrp="1"/>
          </p:cNvSpPr>
          <p:nvPr>
            <p:ph type="body" idx="1"/>
          </p:nvPr>
        </p:nvSpPr>
        <p:spPr>
          <a:xfrm>
            <a:off x="831850" y="1464907"/>
            <a:ext cx="10515600" cy="4624744"/>
          </a:xfrm>
        </p:spPr>
        <p:txBody>
          <a:bodyPr/>
          <a:lstStyle/>
          <a:p>
            <a:pPr algn="ctr"/>
            <a:r>
              <a:rPr lang="en-US" sz="3200" u="sng" dirty="0" smtClean="0">
                <a:solidFill>
                  <a:schemeClr val="tx1"/>
                </a:solidFill>
              </a:rPr>
              <a:t>Student Core Competencies</a:t>
            </a:r>
          </a:p>
          <a:p>
            <a:pPr marL="1257300" lvl="2" indent="-342900">
              <a:buClr>
                <a:srgbClr val="C00000"/>
              </a:buClr>
              <a:buFont typeface="Wingdings" panose="05000000000000000000" pitchFamily="2" charset="2"/>
              <a:buChar char="§"/>
            </a:pPr>
            <a:endParaRPr lang="en-US" sz="2400" dirty="0" smtClean="0">
              <a:solidFill>
                <a:schemeClr val="tx1"/>
              </a:solidFill>
            </a:endParaRPr>
          </a:p>
          <a:p>
            <a:pPr marL="1257300" lvl="2" indent="-342900">
              <a:buClr>
                <a:srgbClr val="C00000"/>
              </a:buClr>
              <a:buFont typeface="Wingdings" panose="05000000000000000000" pitchFamily="2" charset="2"/>
              <a:buChar char="§"/>
            </a:pPr>
            <a:r>
              <a:rPr lang="en-US" sz="2400" dirty="0" smtClean="0">
                <a:solidFill>
                  <a:schemeClr val="tx1"/>
                </a:solidFill>
              </a:rPr>
              <a:t>Patient Care</a:t>
            </a:r>
          </a:p>
          <a:p>
            <a:pPr marL="1257300" lvl="2" indent="-342900">
              <a:buClr>
                <a:srgbClr val="C00000"/>
              </a:buClr>
              <a:buFont typeface="Wingdings" panose="05000000000000000000" pitchFamily="2" charset="2"/>
              <a:buChar char="§"/>
            </a:pPr>
            <a:r>
              <a:rPr lang="en-US" sz="2400" dirty="0" smtClean="0">
                <a:solidFill>
                  <a:schemeClr val="tx1"/>
                </a:solidFill>
              </a:rPr>
              <a:t>Medical Knowledge</a:t>
            </a:r>
          </a:p>
          <a:p>
            <a:pPr marL="1257300" lvl="2" indent="-342900">
              <a:buClr>
                <a:srgbClr val="C00000"/>
              </a:buClr>
              <a:buFont typeface="Wingdings" panose="05000000000000000000" pitchFamily="2" charset="2"/>
              <a:buChar char="§"/>
            </a:pPr>
            <a:r>
              <a:rPr lang="en-US" sz="2400" dirty="0" smtClean="0">
                <a:solidFill>
                  <a:schemeClr val="tx1"/>
                </a:solidFill>
              </a:rPr>
              <a:t>Problem-based Learning</a:t>
            </a:r>
          </a:p>
          <a:p>
            <a:pPr marL="1257300" lvl="2" indent="-342900">
              <a:buClr>
                <a:srgbClr val="C00000"/>
              </a:buClr>
              <a:buFont typeface="Wingdings" panose="05000000000000000000" pitchFamily="2" charset="2"/>
              <a:buChar char="§"/>
            </a:pPr>
            <a:r>
              <a:rPr lang="en-US" sz="2400" dirty="0" smtClean="0">
                <a:solidFill>
                  <a:schemeClr val="tx1"/>
                </a:solidFill>
              </a:rPr>
              <a:t>Interpersonal Communication Skills</a:t>
            </a:r>
          </a:p>
          <a:p>
            <a:pPr marL="1257300" lvl="2" indent="-342900">
              <a:buClr>
                <a:srgbClr val="C00000"/>
              </a:buClr>
              <a:buFont typeface="Wingdings" panose="05000000000000000000" pitchFamily="2" charset="2"/>
              <a:buChar char="§"/>
            </a:pPr>
            <a:r>
              <a:rPr lang="en-US" sz="2400" dirty="0" smtClean="0">
                <a:solidFill>
                  <a:schemeClr val="tx1"/>
                </a:solidFill>
              </a:rPr>
              <a:t>Professionalism </a:t>
            </a:r>
          </a:p>
          <a:p>
            <a:pPr marL="1257300" lvl="2" indent="-342900">
              <a:buClr>
                <a:srgbClr val="C00000"/>
              </a:buClr>
              <a:buFont typeface="Wingdings" panose="05000000000000000000" pitchFamily="2" charset="2"/>
              <a:buChar char="§"/>
            </a:pPr>
            <a:r>
              <a:rPr lang="en-US" sz="2400" dirty="0" smtClean="0">
                <a:solidFill>
                  <a:schemeClr val="tx1"/>
                </a:solidFill>
              </a:rPr>
              <a:t>Systems-based Practice</a:t>
            </a:r>
            <a:endParaRPr lang="en-US" sz="2400" dirty="0">
              <a:solidFill>
                <a:schemeClr val="tx1"/>
              </a:solidFill>
            </a:endParaRPr>
          </a:p>
        </p:txBody>
      </p:sp>
    </p:spTree>
    <p:extLst>
      <p:ext uri="{BB962C8B-B14F-4D97-AF65-F5344CB8AC3E}">
        <p14:creationId xmlns:p14="http://schemas.microsoft.com/office/powerpoint/2010/main" val="1363767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636718"/>
            <a:ext cx="10515600" cy="828189"/>
          </a:xfrm>
        </p:spPr>
        <p:txBody>
          <a:bodyPr>
            <a:normAutofit fontScale="90000"/>
          </a:bodyPr>
          <a:lstStyle/>
          <a:p>
            <a:pPr algn="ctr"/>
            <a:r>
              <a:rPr lang="en-US" b="1" dirty="0" smtClean="0">
                <a:solidFill>
                  <a:schemeClr val="bg1"/>
                </a:solidFill>
              </a:rPr>
              <a:t>Introduction to EM</a:t>
            </a:r>
            <a:endParaRPr lang="en-US" b="1" dirty="0">
              <a:solidFill>
                <a:schemeClr val="bg1"/>
              </a:solidFill>
            </a:endParaRPr>
          </a:p>
        </p:txBody>
      </p:sp>
      <p:sp>
        <p:nvSpPr>
          <p:cNvPr id="3" name="Text Placeholder 2"/>
          <p:cNvSpPr>
            <a:spLocks noGrp="1"/>
          </p:cNvSpPr>
          <p:nvPr>
            <p:ph type="body" idx="1"/>
          </p:nvPr>
        </p:nvSpPr>
        <p:spPr>
          <a:xfrm>
            <a:off x="831850" y="1464907"/>
            <a:ext cx="10515600" cy="4624744"/>
          </a:xfrm>
        </p:spPr>
        <p:txBody>
          <a:bodyPr/>
          <a:lstStyle/>
          <a:p>
            <a:pPr algn="ctr"/>
            <a:r>
              <a:rPr lang="en-US" sz="3200" u="sng" dirty="0" smtClean="0">
                <a:solidFill>
                  <a:schemeClr val="tx1"/>
                </a:solidFill>
              </a:rPr>
              <a:t>What we expect of you:</a:t>
            </a:r>
          </a:p>
          <a:p>
            <a:pPr marL="342900" indent="-342900">
              <a:buClr>
                <a:srgbClr val="C00000"/>
              </a:buClr>
              <a:buFont typeface="Wingdings" panose="05000000000000000000" pitchFamily="2" charset="2"/>
              <a:buChar char="§"/>
            </a:pPr>
            <a:r>
              <a:rPr lang="en-US" dirty="0" smtClean="0">
                <a:solidFill>
                  <a:schemeClr val="tx1"/>
                </a:solidFill>
              </a:rPr>
              <a:t>Strong work ethic with a desire to learn and then teach what you learn. </a:t>
            </a:r>
          </a:p>
          <a:p>
            <a:pPr marL="342900" indent="-342900">
              <a:buClr>
                <a:srgbClr val="C00000"/>
              </a:buClr>
              <a:buFont typeface="Wingdings" panose="05000000000000000000" pitchFamily="2" charset="2"/>
              <a:buChar char="§"/>
            </a:pPr>
            <a:r>
              <a:rPr lang="en-US" dirty="0" smtClean="0">
                <a:solidFill>
                  <a:schemeClr val="tx1"/>
                </a:solidFill>
              </a:rPr>
              <a:t>Punctuality</a:t>
            </a:r>
          </a:p>
          <a:p>
            <a:pPr marL="342900" indent="-342900">
              <a:buClr>
                <a:srgbClr val="C00000"/>
              </a:buClr>
              <a:buFont typeface="Wingdings" panose="05000000000000000000" pitchFamily="2" charset="2"/>
              <a:buChar char="§"/>
            </a:pPr>
            <a:r>
              <a:rPr lang="en-US" dirty="0" smtClean="0">
                <a:solidFill>
                  <a:schemeClr val="tx1"/>
                </a:solidFill>
              </a:rPr>
              <a:t>Follow-through with what you are asked/volunteer to do</a:t>
            </a:r>
          </a:p>
          <a:p>
            <a:pPr marL="342900" indent="-342900">
              <a:buClr>
                <a:srgbClr val="C00000"/>
              </a:buClr>
              <a:buFont typeface="Wingdings" panose="05000000000000000000" pitchFamily="2" charset="2"/>
              <a:buChar char="§"/>
            </a:pPr>
            <a:r>
              <a:rPr lang="en-US" dirty="0" smtClean="0">
                <a:solidFill>
                  <a:schemeClr val="tx1"/>
                </a:solidFill>
              </a:rPr>
              <a:t>If a patient appears to be in distress, you need to </a:t>
            </a:r>
            <a:r>
              <a:rPr lang="en-US" dirty="0" smtClean="0">
                <a:solidFill>
                  <a:srgbClr val="FF0000"/>
                </a:solidFill>
              </a:rPr>
              <a:t>IMMEDIATELY </a:t>
            </a:r>
            <a:r>
              <a:rPr lang="en-US" dirty="0" smtClean="0">
                <a:solidFill>
                  <a:schemeClr val="tx1"/>
                </a:solidFill>
              </a:rPr>
              <a:t>get help from an upper level resident or attending. </a:t>
            </a:r>
            <a:r>
              <a:rPr lang="en-US" b="1" dirty="0" smtClean="0">
                <a:solidFill>
                  <a:srgbClr val="FF0000"/>
                </a:solidFill>
              </a:rPr>
              <a:t>DO NOT</a:t>
            </a:r>
            <a:r>
              <a:rPr lang="en-US" dirty="0" smtClean="0">
                <a:solidFill>
                  <a:schemeClr val="tx1"/>
                </a:solidFill>
              </a:rPr>
              <a:t> try to handle it yourself!</a:t>
            </a:r>
          </a:p>
          <a:p>
            <a:pPr marL="342900" indent="-342900">
              <a:buClr>
                <a:srgbClr val="C00000"/>
              </a:buClr>
              <a:buFont typeface="Wingdings" panose="05000000000000000000" pitchFamily="2" charset="2"/>
              <a:buChar char="§"/>
            </a:pPr>
            <a:r>
              <a:rPr lang="en-US" dirty="0" smtClean="0">
                <a:solidFill>
                  <a:schemeClr val="tx1"/>
                </a:solidFill>
              </a:rPr>
              <a:t>Professionalism is a must! All staff – from environmental services to patients and consultants – are to be addressed in a professional and respectful manner. Remember, this is a team sport</a:t>
            </a:r>
            <a:endParaRPr lang="en-US" dirty="0">
              <a:solidFill>
                <a:srgbClr val="FF0000"/>
              </a:solidFill>
            </a:endParaRPr>
          </a:p>
          <a:p>
            <a:pPr marL="342900" indent="-342900">
              <a:buClr>
                <a:srgbClr val="C00000"/>
              </a:buClr>
              <a:buFont typeface="Wingdings" panose="05000000000000000000" pitchFamily="2" charset="2"/>
              <a:buChar char="§"/>
            </a:pPr>
            <a:endParaRPr lang="en-US" dirty="0">
              <a:solidFill>
                <a:schemeClr val="tx1"/>
              </a:solidFill>
            </a:endParaRPr>
          </a:p>
        </p:txBody>
      </p:sp>
    </p:spTree>
    <p:extLst>
      <p:ext uri="{BB962C8B-B14F-4D97-AF65-F5344CB8AC3E}">
        <p14:creationId xmlns:p14="http://schemas.microsoft.com/office/powerpoint/2010/main" val="3834855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636718"/>
            <a:ext cx="10515600" cy="828189"/>
          </a:xfrm>
        </p:spPr>
        <p:txBody>
          <a:bodyPr>
            <a:normAutofit fontScale="90000"/>
          </a:bodyPr>
          <a:lstStyle/>
          <a:p>
            <a:pPr algn="ctr"/>
            <a:r>
              <a:rPr lang="en-US" b="1" dirty="0" smtClean="0">
                <a:solidFill>
                  <a:schemeClr val="bg1"/>
                </a:solidFill>
              </a:rPr>
              <a:t>Orientation</a:t>
            </a:r>
            <a:endParaRPr lang="en-US" b="1" dirty="0">
              <a:solidFill>
                <a:schemeClr val="bg1"/>
              </a:solidFill>
            </a:endParaRPr>
          </a:p>
        </p:txBody>
      </p:sp>
      <p:sp>
        <p:nvSpPr>
          <p:cNvPr id="3" name="Text Placeholder 2"/>
          <p:cNvSpPr>
            <a:spLocks noGrp="1"/>
          </p:cNvSpPr>
          <p:nvPr>
            <p:ph type="body" idx="1"/>
          </p:nvPr>
        </p:nvSpPr>
        <p:spPr>
          <a:xfrm>
            <a:off x="831850" y="1464907"/>
            <a:ext cx="10515600" cy="4624744"/>
          </a:xfrm>
        </p:spPr>
        <p:txBody>
          <a:bodyPr>
            <a:normAutofit lnSpcReduction="10000"/>
          </a:bodyPr>
          <a:lstStyle/>
          <a:p>
            <a:pPr marL="342900" indent="-342900">
              <a:buClr>
                <a:srgbClr val="C00000"/>
              </a:buClr>
              <a:buFont typeface="Wingdings" panose="05000000000000000000" pitchFamily="2" charset="2"/>
              <a:buChar char="§"/>
            </a:pPr>
            <a:endParaRPr lang="en-US" b="1" dirty="0" smtClean="0">
              <a:solidFill>
                <a:srgbClr val="C00000"/>
              </a:solidFill>
            </a:endParaRPr>
          </a:p>
          <a:p>
            <a:pPr marL="342900" indent="-342900">
              <a:buClr>
                <a:srgbClr val="C00000"/>
              </a:buClr>
              <a:buFont typeface="Wingdings" panose="05000000000000000000" pitchFamily="2" charset="2"/>
              <a:buChar char="§"/>
            </a:pPr>
            <a:r>
              <a:rPr lang="en-US" b="1" dirty="0" smtClean="0">
                <a:solidFill>
                  <a:srgbClr val="C00000"/>
                </a:solidFill>
              </a:rPr>
              <a:t>On your first day, arrive in the ED academic office at 9:00 AM. It is located adjacent to the emergency department. Just ask anyone at the ED secretary’s desk and they will show you back. </a:t>
            </a:r>
          </a:p>
          <a:p>
            <a:pPr marL="342900" indent="-342900">
              <a:buClr>
                <a:srgbClr val="C00000"/>
              </a:buClr>
              <a:buFont typeface="Wingdings" panose="05000000000000000000" pitchFamily="2" charset="2"/>
              <a:buChar char="§"/>
            </a:pPr>
            <a:r>
              <a:rPr lang="en-US" dirty="0" smtClean="0">
                <a:solidFill>
                  <a:schemeClr val="tx1"/>
                </a:solidFill>
              </a:rPr>
              <a:t>Dress code is business casual</a:t>
            </a:r>
          </a:p>
          <a:p>
            <a:pPr marL="342900" indent="-342900">
              <a:buClr>
                <a:srgbClr val="C00000"/>
              </a:buClr>
              <a:buFont typeface="Wingdings" panose="05000000000000000000" pitchFamily="2" charset="2"/>
              <a:buChar char="§"/>
            </a:pPr>
            <a:r>
              <a:rPr lang="en-US" dirty="0" smtClean="0">
                <a:solidFill>
                  <a:schemeClr val="tx1"/>
                </a:solidFill>
              </a:rPr>
              <a:t>You will be making your own schedule this day, so bring your phone, planner, lunch napkin, or whatever else you use for organization. </a:t>
            </a:r>
          </a:p>
          <a:p>
            <a:pPr marL="342900" indent="-342900">
              <a:buClr>
                <a:srgbClr val="C00000"/>
              </a:buClr>
              <a:buFont typeface="Wingdings" panose="05000000000000000000" pitchFamily="2" charset="2"/>
              <a:buChar char="§"/>
            </a:pPr>
            <a:r>
              <a:rPr lang="en-US" dirty="0" smtClean="0">
                <a:solidFill>
                  <a:schemeClr val="tx1"/>
                </a:solidFill>
              </a:rPr>
              <a:t>You will tour the department, be given your badge, and all other formalities this day. </a:t>
            </a:r>
          </a:p>
          <a:p>
            <a:pPr marL="342900" indent="-342900">
              <a:buClr>
                <a:srgbClr val="C00000"/>
              </a:buClr>
              <a:buFont typeface="Wingdings" panose="05000000000000000000" pitchFamily="2" charset="2"/>
              <a:buChar char="§"/>
            </a:pPr>
            <a:r>
              <a:rPr lang="en-US" dirty="0" smtClean="0">
                <a:solidFill>
                  <a:schemeClr val="tx1"/>
                </a:solidFill>
              </a:rPr>
              <a:t>This will also be your opportunity to meet with the student coordinator, review the syllabus, ask questions, and get to know the other students on the rotation</a:t>
            </a:r>
          </a:p>
          <a:p>
            <a:pPr marL="342900" indent="-342900">
              <a:buClr>
                <a:srgbClr val="C00000"/>
              </a:buClr>
              <a:buFont typeface="Wingdings" panose="05000000000000000000" pitchFamily="2" charset="2"/>
              <a:buChar char="§"/>
            </a:pPr>
            <a:r>
              <a:rPr lang="en-US" dirty="0" smtClean="0">
                <a:solidFill>
                  <a:schemeClr val="tx1"/>
                </a:solidFill>
              </a:rPr>
              <a:t>Plan for this orientation to last ~3 hours </a:t>
            </a:r>
            <a:endParaRPr lang="en-US" dirty="0">
              <a:solidFill>
                <a:schemeClr val="tx1"/>
              </a:solidFill>
            </a:endParaRPr>
          </a:p>
        </p:txBody>
      </p:sp>
    </p:spTree>
    <p:extLst>
      <p:ext uri="{BB962C8B-B14F-4D97-AF65-F5344CB8AC3E}">
        <p14:creationId xmlns:p14="http://schemas.microsoft.com/office/powerpoint/2010/main" val="8337465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TotalTime>
  <Words>3160</Words>
  <Application>Microsoft Office PowerPoint</Application>
  <PresentationFormat>Widescreen</PresentationFormat>
  <Paragraphs>347</Paragraphs>
  <Slides>45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Calibri</vt:lpstr>
      <vt:lpstr>Calibri Light</vt:lpstr>
      <vt:lpstr>Courier New</vt:lpstr>
      <vt:lpstr>Wingdings</vt:lpstr>
      <vt:lpstr>Office Theme</vt:lpstr>
      <vt:lpstr>4th Year Medical Student Emergency Medicine Rotation </vt:lpstr>
      <vt:lpstr>PowerPoint Presentation</vt:lpstr>
      <vt:lpstr>Table of Contents</vt:lpstr>
      <vt:lpstr>Welcome</vt:lpstr>
      <vt:lpstr>Introduction to EM</vt:lpstr>
      <vt:lpstr>Introduction to EM</vt:lpstr>
      <vt:lpstr>Introduction to EM</vt:lpstr>
      <vt:lpstr>Introduction to EM</vt:lpstr>
      <vt:lpstr>Orientation</vt:lpstr>
      <vt:lpstr>Scheduling and Attendance</vt:lpstr>
      <vt:lpstr>Scheduling and Attendance</vt:lpstr>
      <vt:lpstr>Late/Missed Shift</vt:lpstr>
      <vt:lpstr>Interview Season</vt:lpstr>
      <vt:lpstr>Student Roles and Responsibility</vt:lpstr>
      <vt:lpstr>Typical Student Shift</vt:lpstr>
      <vt:lpstr>Typical Student Shift</vt:lpstr>
      <vt:lpstr>Example Presentation</vt:lpstr>
      <vt:lpstr>Resources and Reading</vt:lpstr>
      <vt:lpstr>Evaluation</vt:lpstr>
      <vt:lpstr>Evaluation</vt:lpstr>
      <vt:lpstr>Evaluation</vt:lpstr>
      <vt:lpstr>Evaluation Surveys</vt:lpstr>
      <vt:lpstr>Important to Know</vt:lpstr>
      <vt:lpstr>Study Guide</vt:lpstr>
      <vt:lpstr>Study Guide</vt:lpstr>
      <vt:lpstr>Study Guide</vt:lpstr>
      <vt:lpstr>Study Guide</vt:lpstr>
      <vt:lpstr>Study Guide</vt:lpstr>
      <vt:lpstr>Study Guide</vt:lpstr>
      <vt:lpstr>Hospital Policies</vt:lpstr>
      <vt:lpstr>Hospital Policies</vt:lpstr>
      <vt:lpstr>The Department</vt:lpstr>
      <vt:lpstr>Triage</vt:lpstr>
      <vt:lpstr>Room 9</vt:lpstr>
      <vt:lpstr>Room 9</vt:lpstr>
      <vt:lpstr>Room 9</vt:lpstr>
      <vt:lpstr>Room 9</vt:lpstr>
      <vt:lpstr>Main Department</vt:lpstr>
      <vt:lpstr>Main Department</vt:lpstr>
      <vt:lpstr>Main Department</vt:lpstr>
      <vt:lpstr>Main Department</vt:lpstr>
      <vt:lpstr>Radiology</vt:lpstr>
      <vt:lpstr>EPS</vt:lpstr>
      <vt:lpstr>First Care</vt:lpstr>
      <vt:lpstr>Important Contacts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4th Year Medical Student Emergency Medicine Rotation</dc:title>
  <dc:creator>Bjelland,Alescia Katherine</dc:creator>
  <cp:lastModifiedBy>Thixton,Robin Elizabeth</cp:lastModifiedBy>
  <cp:revision>41</cp:revision>
  <dcterms:created xsi:type="dcterms:W3CDTF">2016-02-19T14:18:43Z</dcterms:created>
  <dcterms:modified xsi:type="dcterms:W3CDTF">2017-08-22T12:55:18Z</dcterms:modified>
</cp:coreProperties>
</file>