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6"/>
  </p:notesMasterIdLst>
  <p:sldIdLst>
    <p:sldId id="256" r:id="rId3"/>
    <p:sldId id="269" r:id="rId4"/>
    <p:sldId id="259" r:id="rId5"/>
    <p:sldId id="260" r:id="rId6"/>
    <p:sldId id="261" r:id="rId7"/>
    <p:sldId id="262" r:id="rId8"/>
    <p:sldId id="264" r:id="rId9"/>
    <p:sldId id="265" r:id="rId10"/>
    <p:sldId id="270" r:id="rId11"/>
    <p:sldId id="257" r:id="rId12"/>
    <p:sldId id="266" r:id="rId13"/>
    <p:sldId id="284" r:id="rId14"/>
    <p:sldId id="271" r:id="rId15"/>
    <p:sldId id="276" r:id="rId16"/>
    <p:sldId id="273" r:id="rId17"/>
    <p:sldId id="280" r:id="rId18"/>
    <p:sldId id="281" r:id="rId19"/>
    <p:sldId id="282" r:id="rId20"/>
    <p:sldId id="272" r:id="rId21"/>
    <p:sldId id="274" r:id="rId22"/>
    <p:sldId id="283" r:id="rId23"/>
    <p:sldId id="286" r:id="rId24"/>
    <p:sldId id="267"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07" autoAdjust="0"/>
    <p:restoredTop sz="74355" autoAdjust="0"/>
  </p:normalViewPr>
  <p:slideViewPr>
    <p:cSldViewPr snapToGrid="0">
      <p:cViewPr>
        <p:scale>
          <a:sx n="56" d="100"/>
          <a:sy n="56" d="100"/>
        </p:scale>
        <p:origin x="434" y="470"/>
      </p:cViewPr>
      <p:guideLst>
        <p:guide orient="horz" pos="2160"/>
        <p:guide pos="3840"/>
      </p:guideLst>
    </p:cSldViewPr>
  </p:slideViewPr>
  <p:outlineViewPr>
    <p:cViewPr>
      <p:scale>
        <a:sx n="33" d="100"/>
        <a:sy n="33" d="100"/>
      </p:scale>
      <p:origin x="0" y="-25015"/>
    </p:cViewPr>
  </p:outlineViewPr>
  <p:notesTextViewPr>
    <p:cViewPr>
      <p:scale>
        <a:sx n="1" d="1"/>
        <a:sy n="1" d="1"/>
      </p:scale>
      <p:origin x="0" y="0"/>
    </p:cViewPr>
  </p:notesTextViewPr>
  <p:sorterViewPr>
    <p:cViewPr>
      <p:scale>
        <a:sx n="100" d="100"/>
        <a:sy n="100" d="100"/>
      </p:scale>
      <p:origin x="0" y="-794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6DE54F-092E-416F-A75F-42BC1DF450E9}" type="datetimeFigureOut">
              <a:rPr lang="en-US" smtClean="0"/>
              <a:t>3/21/2017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EFA762-B607-406D-B5FC-D34CE0B39A91}" type="slidenum">
              <a:rPr lang="en-US" smtClean="0"/>
              <a:t>‹#›</a:t>
            </a:fld>
            <a:endParaRPr lang="en-US"/>
          </a:p>
        </p:txBody>
      </p:sp>
    </p:spTree>
    <p:extLst>
      <p:ext uri="{BB962C8B-B14F-4D97-AF65-F5344CB8AC3E}">
        <p14:creationId xmlns:p14="http://schemas.microsoft.com/office/powerpoint/2010/main" val="1888932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a:p>
        </p:txBody>
      </p:sp>
      <p:sp>
        <p:nvSpPr>
          <p:cNvPr id="4" name="Slide Number Placeholder 3"/>
          <p:cNvSpPr>
            <a:spLocks noGrp="1"/>
          </p:cNvSpPr>
          <p:nvPr>
            <p:ph type="sldNum" sz="quarter" idx="10"/>
          </p:nvPr>
        </p:nvSpPr>
        <p:spPr/>
        <p:txBody>
          <a:bodyPr/>
          <a:lstStyle/>
          <a:p>
            <a:fld id="{01EFA762-B607-406D-B5FC-D34CE0B39A91}" type="slidenum">
              <a:rPr lang="en-US" smtClean="0"/>
              <a:t>1</a:t>
            </a:fld>
            <a:endParaRPr lang="en-US"/>
          </a:p>
        </p:txBody>
      </p:sp>
    </p:spTree>
    <p:extLst>
      <p:ext uri="{BB962C8B-B14F-4D97-AF65-F5344CB8AC3E}">
        <p14:creationId xmlns:p14="http://schemas.microsoft.com/office/powerpoint/2010/main" val="1717353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12</a:t>
            </a:fld>
            <a:endParaRPr lang="en-US"/>
          </a:p>
        </p:txBody>
      </p:sp>
    </p:spTree>
    <p:extLst>
      <p:ext uri="{BB962C8B-B14F-4D97-AF65-F5344CB8AC3E}">
        <p14:creationId xmlns:p14="http://schemas.microsoft.com/office/powerpoint/2010/main" val="3184873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13</a:t>
            </a:fld>
            <a:endParaRPr lang="en-US"/>
          </a:p>
        </p:txBody>
      </p:sp>
    </p:spTree>
    <p:extLst>
      <p:ext uri="{BB962C8B-B14F-4D97-AF65-F5344CB8AC3E}">
        <p14:creationId xmlns:p14="http://schemas.microsoft.com/office/powerpoint/2010/main" val="2698787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1EFA762-B607-406D-B5FC-D34CE0B39A91}" type="slidenum">
              <a:rPr lang="en-US" smtClean="0"/>
              <a:t>14</a:t>
            </a:fld>
            <a:endParaRPr lang="en-US"/>
          </a:p>
        </p:txBody>
      </p:sp>
    </p:spTree>
    <p:extLst>
      <p:ext uri="{BB962C8B-B14F-4D97-AF65-F5344CB8AC3E}">
        <p14:creationId xmlns:p14="http://schemas.microsoft.com/office/powerpoint/2010/main" val="1058141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1EFA762-B607-406D-B5FC-D34CE0B39A91}" type="slidenum">
              <a:rPr lang="en-US" smtClean="0"/>
              <a:t>15</a:t>
            </a:fld>
            <a:endParaRPr lang="en-US"/>
          </a:p>
        </p:txBody>
      </p:sp>
    </p:spTree>
    <p:extLst>
      <p:ext uri="{BB962C8B-B14F-4D97-AF65-F5344CB8AC3E}">
        <p14:creationId xmlns:p14="http://schemas.microsoft.com/office/powerpoint/2010/main" val="3858715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16</a:t>
            </a:fld>
            <a:endParaRPr lang="en-US"/>
          </a:p>
        </p:txBody>
      </p:sp>
    </p:spTree>
    <p:extLst>
      <p:ext uri="{BB962C8B-B14F-4D97-AF65-F5344CB8AC3E}">
        <p14:creationId xmlns:p14="http://schemas.microsoft.com/office/powerpoint/2010/main" val="7954275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17</a:t>
            </a:fld>
            <a:endParaRPr lang="en-US"/>
          </a:p>
        </p:txBody>
      </p:sp>
    </p:spTree>
    <p:extLst>
      <p:ext uri="{BB962C8B-B14F-4D97-AF65-F5344CB8AC3E}">
        <p14:creationId xmlns:p14="http://schemas.microsoft.com/office/powerpoint/2010/main" val="74244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1EFA762-B607-406D-B5FC-D34CE0B39A91}" type="slidenum">
              <a:rPr lang="en-US" smtClean="0"/>
              <a:t>18</a:t>
            </a:fld>
            <a:endParaRPr lang="en-US"/>
          </a:p>
        </p:txBody>
      </p:sp>
    </p:spTree>
    <p:extLst>
      <p:ext uri="{BB962C8B-B14F-4D97-AF65-F5344CB8AC3E}">
        <p14:creationId xmlns:p14="http://schemas.microsoft.com/office/powerpoint/2010/main" val="19458244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19</a:t>
            </a:fld>
            <a:endParaRPr lang="en-US"/>
          </a:p>
        </p:txBody>
      </p:sp>
    </p:spTree>
    <p:extLst>
      <p:ext uri="{BB962C8B-B14F-4D97-AF65-F5344CB8AC3E}">
        <p14:creationId xmlns:p14="http://schemas.microsoft.com/office/powerpoint/2010/main" val="2268910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20</a:t>
            </a:fld>
            <a:endParaRPr lang="en-US"/>
          </a:p>
        </p:txBody>
      </p:sp>
    </p:spTree>
    <p:extLst>
      <p:ext uri="{BB962C8B-B14F-4D97-AF65-F5344CB8AC3E}">
        <p14:creationId xmlns:p14="http://schemas.microsoft.com/office/powerpoint/2010/main" val="6900570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1EFA762-B607-406D-B5FC-D34CE0B39A91}" type="slidenum">
              <a:rPr lang="en-US" smtClean="0"/>
              <a:t>21</a:t>
            </a:fld>
            <a:endParaRPr lang="en-US"/>
          </a:p>
        </p:txBody>
      </p:sp>
    </p:spTree>
    <p:extLst>
      <p:ext uri="{BB962C8B-B14F-4D97-AF65-F5344CB8AC3E}">
        <p14:creationId xmlns:p14="http://schemas.microsoft.com/office/powerpoint/2010/main" val="3862259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p>
        </p:txBody>
      </p:sp>
      <p:sp>
        <p:nvSpPr>
          <p:cNvPr id="4" name="Slide Number Placeholder 3"/>
          <p:cNvSpPr>
            <a:spLocks noGrp="1"/>
          </p:cNvSpPr>
          <p:nvPr>
            <p:ph type="sldNum" sz="quarter" idx="10"/>
          </p:nvPr>
        </p:nvSpPr>
        <p:spPr/>
        <p:txBody>
          <a:bodyPr/>
          <a:lstStyle/>
          <a:p>
            <a:fld id="{01EFA762-B607-406D-B5FC-D34CE0B39A91}" type="slidenum">
              <a:rPr lang="en-US" smtClean="0"/>
              <a:t>2</a:t>
            </a:fld>
            <a:endParaRPr lang="en-US"/>
          </a:p>
        </p:txBody>
      </p:sp>
    </p:spTree>
    <p:extLst>
      <p:ext uri="{BB962C8B-B14F-4D97-AF65-F5344CB8AC3E}">
        <p14:creationId xmlns:p14="http://schemas.microsoft.com/office/powerpoint/2010/main" val="6481294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22</a:t>
            </a:fld>
            <a:endParaRPr lang="en-US"/>
          </a:p>
        </p:txBody>
      </p:sp>
    </p:spTree>
    <p:extLst>
      <p:ext uri="{BB962C8B-B14F-4D97-AF65-F5344CB8AC3E}">
        <p14:creationId xmlns:p14="http://schemas.microsoft.com/office/powerpoint/2010/main" val="32921880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23</a:t>
            </a:fld>
            <a:endParaRPr lang="en-US"/>
          </a:p>
        </p:txBody>
      </p:sp>
    </p:spTree>
    <p:extLst>
      <p:ext uri="{BB962C8B-B14F-4D97-AF65-F5344CB8AC3E}">
        <p14:creationId xmlns:p14="http://schemas.microsoft.com/office/powerpoint/2010/main" val="1079739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3</a:t>
            </a:fld>
            <a:endParaRPr lang="en-US"/>
          </a:p>
        </p:txBody>
      </p:sp>
    </p:spTree>
    <p:extLst>
      <p:ext uri="{BB962C8B-B14F-4D97-AF65-F5344CB8AC3E}">
        <p14:creationId xmlns:p14="http://schemas.microsoft.com/office/powerpoint/2010/main" val="2223599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6</a:t>
            </a:fld>
            <a:endParaRPr lang="en-US"/>
          </a:p>
        </p:txBody>
      </p:sp>
    </p:spTree>
    <p:extLst>
      <p:ext uri="{BB962C8B-B14F-4D97-AF65-F5344CB8AC3E}">
        <p14:creationId xmlns:p14="http://schemas.microsoft.com/office/powerpoint/2010/main" val="1380633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764AA69-9DFA-4B11-BB00-52A646D791E2}"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262666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8</a:t>
            </a:fld>
            <a:endParaRPr lang="en-US"/>
          </a:p>
        </p:txBody>
      </p:sp>
    </p:spTree>
    <p:extLst>
      <p:ext uri="{BB962C8B-B14F-4D97-AF65-F5344CB8AC3E}">
        <p14:creationId xmlns:p14="http://schemas.microsoft.com/office/powerpoint/2010/main" val="16534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EFA762-B607-406D-B5FC-D34CE0B39A91}" type="slidenum">
              <a:rPr lang="en-US" smtClean="0"/>
              <a:t>9</a:t>
            </a:fld>
            <a:endParaRPr lang="en-US"/>
          </a:p>
        </p:txBody>
      </p:sp>
    </p:spTree>
    <p:extLst>
      <p:ext uri="{BB962C8B-B14F-4D97-AF65-F5344CB8AC3E}">
        <p14:creationId xmlns:p14="http://schemas.microsoft.com/office/powerpoint/2010/main" val="1542316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1EFA762-B607-406D-B5FC-D34CE0B39A91}" type="slidenum">
              <a:rPr lang="en-US" smtClean="0"/>
              <a:t>10</a:t>
            </a:fld>
            <a:endParaRPr lang="en-US"/>
          </a:p>
        </p:txBody>
      </p:sp>
    </p:spTree>
    <p:extLst>
      <p:ext uri="{BB962C8B-B14F-4D97-AF65-F5344CB8AC3E}">
        <p14:creationId xmlns:p14="http://schemas.microsoft.com/office/powerpoint/2010/main" val="2300619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01EFA762-B607-406D-B5FC-D34CE0B39A91}" type="slidenum">
              <a:rPr lang="en-US" smtClean="0"/>
              <a:t>11</a:t>
            </a:fld>
            <a:endParaRPr lang="en-US"/>
          </a:p>
        </p:txBody>
      </p:sp>
    </p:spTree>
    <p:extLst>
      <p:ext uri="{BB962C8B-B14F-4D97-AF65-F5344CB8AC3E}">
        <p14:creationId xmlns:p14="http://schemas.microsoft.com/office/powerpoint/2010/main" val="279311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E863215-B7DF-4C65-816B-5ACAAF258507}" type="datetimeFigureOut">
              <a:rPr lang="en-US" smtClean="0"/>
              <a:t>3/21/2017</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826B7CB-1DD7-4CCD-9DDF-9C26B93917D8}" type="slidenum">
              <a:rPr lang="en-US" smtClean="0"/>
              <a:t>‹#›</a:t>
            </a:fld>
            <a:endParaRPr lang="en-US"/>
          </a:p>
        </p:txBody>
      </p:sp>
    </p:spTree>
    <p:extLst>
      <p:ext uri="{BB962C8B-B14F-4D97-AF65-F5344CB8AC3E}">
        <p14:creationId xmlns:p14="http://schemas.microsoft.com/office/powerpoint/2010/main" val="2162889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863215-B7DF-4C65-816B-5ACAAF258507}"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26B7CB-1DD7-4CCD-9DDF-9C26B93917D8}" type="slidenum">
              <a:rPr lang="en-US" smtClean="0"/>
              <a:t>‹#›</a:t>
            </a:fld>
            <a:endParaRPr lang="en-US"/>
          </a:p>
        </p:txBody>
      </p:sp>
    </p:spTree>
    <p:extLst>
      <p:ext uri="{BB962C8B-B14F-4D97-AF65-F5344CB8AC3E}">
        <p14:creationId xmlns:p14="http://schemas.microsoft.com/office/powerpoint/2010/main" val="385708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E863215-B7DF-4C65-816B-5ACAAF258507}" type="datetimeFigureOut">
              <a:rPr lang="en-US" smtClean="0"/>
              <a:t>3/21/2017</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826B7CB-1DD7-4CCD-9DDF-9C26B93917D8}" type="slidenum">
              <a:rPr lang="en-US" smtClean="0"/>
              <a:t>‹#›</a:t>
            </a:fld>
            <a:endParaRPr lang="en-US"/>
          </a:p>
        </p:txBody>
      </p:sp>
    </p:spTree>
    <p:extLst>
      <p:ext uri="{BB962C8B-B14F-4D97-AF65-F5344CB8AC3E}">
        <p14:creationId xmlns:p14="http://schemas.microsoft.com/office/powerpoint/2010/main" val="1710566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9513F7-B5B6-42DD-92F2-912C6EBE9A0A}"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962790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9513F7-B5B6-42DD-92F2-912C6EBE9A0A}"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1678884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9513F7-B5B6-42DD-92F2-912C6EBE9A0A}"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3503848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9513F7-B5B6-42DD-92F2-912C6EBE9A0A}"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4221826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9513F7-B5B6-42DD-92F2-912C6EBE9A0A}" type="datetimeFigureOut">
              <a:rPr lang="en-US" smtClean="0"/>
              <a:t>3/21/2017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2987773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9513F7-B5B6-42DD-92F2-912C6EBE9A0A}" type="datetimeFigureOut">
              <a:rPr lang="en-US" smtClean="0"/>
              <a:t>3/21/2017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3893860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513F7-B5B6-42DD-92F2-912C6EBE9A0A}" type="datetimeFigureOut">
              <a:rPr lang="en-US" smtClean="0"/>
              <a:t>3/21/2017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10984676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9513F7-B5B6-42DD-92F2-912C6EBE9A0A}"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238144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863215-B7DF-4C65-816B-5ACAAF258507}"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826B7CB-1DD7-4CCD-9DDF-9C26B93917D8}" type="slidenum">
              <a:rPr lang="en-US" smtClean="0"/>
              <a:t>‹#›</a:t>
            </a:fld>
            <a:endParaRPr lang="en-US"/>
          </a:p>
        </p:txBody>
      </p:sp>
    </p:spTree>
    <p:extLst>
      <p:ext uri="{BB962C8B-B14F-4D97-AF65-F5344CB8AC3E}">
        <p14:creationId xmlns:p14="http://schemas.microsoft.com/office/powerpoint/2010/main" val="19018746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9513F7-B5B6-42DD-92F2-912C6EBE9A0A}"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15690090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9513F7-B5B6-42DD-92F2-912C6EBE9A0A}"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25200401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9513F7-B5B6-42DD-92F2-912C6EBE9A0A}" type="datetimeFigureOut">
              <a:rPr lang="en-US" smtClean="0"/>
              <a:t>3/21/2017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24588-64C1-4787-A4E8-3BA9FEF04F9E}" type="slidenum">
              <a:rPr lang="en-US" smtClean="0"/>
              <a:t>‹#›</a:t>
            </a:fld>
            <a:endParaRPr lang="en-US"/>
          </a:p>
        </p:txBody>
      </p:sp>
    </p:spTree>
    <p:extLst>
      <p:ext uri="{BB962C8B-B14F-4D97-AF65-F5344CB8AC3E}">
        <p14:creationId xmlns:p14="http://schemas.microsoft.com/office/powerpoint/2010/main" val="26904649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5225"/>
            <a:ext cx="2844800" cy="476250"/>
          </a:xfrm>
        </p:spPr>
        <p:txBody>
          <a:bodyPr/>
          <a:lstStyle>
            <a:lvl1pPr>
              <a:defRPr/>
            </a:lvl1pPr>
          </a:lstStyle>
          <a:p>
            <a:endParaRPr lang="en-US" dirty="0"/>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endParaRPr lang="en-US" dirty="0"/>
          </a:p>
        </p:txBody>
      </p:sp>
      <p:sp>
        <p:nvSpPr>
          <p:cNvPr id="7" name="Slide Number Placeholder 6"/>
          <p:cNvSpPr>
            <a:spLocks noGrp="1"/>
          </p:cNvSpPr>
          <p:nvPr>
            <p:ph type="sldNum" sz="quarter" idx="12"/>
          </p:nvPr>
        </p:nvSpPr>
        <p:spPr>
          <a:xfrm>
            <a:off x="8737600" y="6245225"/>
            <a:ext cx="2844800" cy="476250"/>
          </a:xfrm>
        </p:spPr>
        <p:txBody>
          <a:bodyPr/>
          <a:lstStyle>
            <a:lvl1pPr>
              <a:defRPr/>
            </a:lvl1pPr>
          </a:lstStyle>
          <a:p>
            <a:fld id="{CEAB4914-CDC8-42E5-8473-24E8865317E6}" type="slidenum">
              <a:rPr lang="en-US"/>
              <a:pPr/>
              <a:t>‹#›</a:t>
            </a:fld>
            <a:endParaRPr lang="en-US" dirty="0"/>
          </a:p>
        </p:txBody>
      </p:sp>
    </p:spTree>
    <p:extLst>
      <p:ext uri="{BB962C8B-B14F-4D97-AF65-F5344CB8AC3E}">
        <p14:creationId xmlns:p14="http://schemas.microsoft.com/office/powerpoint/2010/main" val="3539773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E863215-B7DF-4C65-816B-5ACAAF258507}" type="datetimeFigureOut">
              <a:rPr lang="en-US" smtClean="0"/>
              <a:t>3/21/2017</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826B7CB-1DD7-4CCD-9DDF-9C26B93917D8}" type="slidenum">
              <a:rPr lang="en-US" smtClean="0"/>
              <a:t>‹#›</a:t>
            </a:fld>
            <a:endParaRPr lang="en-US"/>
          </a:p>
        </p:txBody>
      </p:sp>
    </p:spTree>
    <p:extLst>
      <p:ext uri="{BB962C8B-B14F-4D97-AF65-F5344CB8AC3E}">
        <p14:creationId xmlns:p14="http://schemas.microsoft.com/office/powerpoint/2010/main" val="2629324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863215-B7DF-4C65-816B-5ACAAF258507}"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26B7CB-1DD7-4CCD-9DDF-9C26B93917D8}" type="slidenum">
              <a:rPr lang="en-US" smtClean="0"/>
              <a:t>‹#›</a:t>
            </a:fld>
            <a:endParaRPr lang="en-US"/>
          </a:p>
        </p:txBody>
      </p:sp>
    </p:spTree>
    <p:extLst>
      <p:ext uri="{BB962C8B-B14F-4D97-AF65-F5344CB8AC3E}">
        <p14:creationId xmlns:p14="http://schemas.microsoft.com/office/powerpoint/2010/main" val="72752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863215-B7DF-4C65-816B-5ACAAF258507}" type="datetimeFigureOut">
              <a:rPr lang="en-US" smtClean="0"/>
              <a:t>3/21/2017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26B7CB-1DD7-4CCD-9DDF-9C26B93917D8}" type="slidenum">
              <a:rPr lang="en-US" smtClean="0"/>
              <a:t>‹#›</a:t>
            </a:fld>
            <a:endParaRPr lang="en-US"/>
          </a:p>
        </p:txBody>
      </p:sp>
    </p:spTree>
    <p:extLst>
      <p:ext uri="{BB962C8B-B14F-4D97-AF65-F5344CB8AC3E}">
        <p14:creationId xmlns:p14="http://schemas.microsoft.com/office/powerpoint/2010/main" val="105853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863215-B7DF-4C65-816B-5ACAAF258507}" type="datetimeFigureOut">
              <a:rPr lang="en-US" smtClean="0"/>
              <a:t>3/21/2017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26B7CB-1DD7-4CCD-9DDF-9C26B93917D8}" type="slidenum">
              <a:rPr lang="en-US" smtClean="0"/>
              <a:t>‹#›</a:t>
            </a:fld>
            <a:endParaRPr lang="en-US"/>
          </a:p>
        </p:txBody>
      </p:sp>
    </p:spTree>
    <p:extLst>
      <p:ext uri="{BB962C8B-B14F-4D97-AF65-F5344CB8AC3E}">
        <p14:creationId xmlns:p14="http://schemas.microsoft.com/office/powerpoint/2010/main" val="117388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863215-B7DF-4C65-816B-5ACAAF258507}" type="datetimeFigureOut">
              <a:rPr lang="en-US" smtClean="0"/>
              <a:t>3/21/2017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26B7CB-1DD7-4CCD-9DDF-9C26B93917D8}" type="slidenum">
              <a:rPr lang="en-US" smtClean="0"/>
              <a:t>‹#›</a:t>
            </a:fld>
            <a:endParaRPr lang="en-US"/>
          </a:p>
        </p:txBody>
      </p:sp>
    </p:spTree>
    <p:extLst>
      <p:ext uri="{BB962C8B-B14F-4D97-AF65-F5344CB8AC3E}">
        <p14:creationId xmlns:p14="http://schemas.microsoft.com/office/powerpoint/2010/main" val="689014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E863215-B7DF-4C65-816B-5ACAAF258507}" type="datetimeFigureOut">
              <a:rPr lang="en-US" smtClean="0"/>
              <a:t>3/21/2017</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826B7CB-1DD7-4CCD-9DDF-9C26B93917D8}" type="slidenum">
              <a:rPr lang="en-US" smtClean="0"/>
              <a:t>‹#›</a:t>
            </a:fld>
            <a:endParaRPr lang="en-US"/>
          </a:p>
        </p:txBody>
      </p:sp>
    </p:spTree>
    <p:extLst>
      <p:ext uri="{BB962C8B-B14F-4D97-AF65-F5344CB8AC3E}">
        <p14:creationId xmlns:p14="http://schemas.microsoft.com/office/powerpoint/2010/main" val="1372837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E863215-B7DF-4C65-816B-5ACAAF258507}" type="datetimeFigureOut">
              <a:rPr lang="en-US" smtClean="0"/>
              <a:t>3/21/2017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26B7CB-1DD7-4CCD-9DDF-9C26B93917D8}" type="slidenum">
              <a:rPr lang="en-US" smtClean="0"/>
              <a:t>‹#›</a:t>
            </a:fld>
            <a:endParaRPr lang="en-US"/>
          </a:p>
        </p:txBody>
      </p:sp>
    </p:spTree>
    <p:extLst>
      <p:ext uri="{BB962C8B-B14F-4D97-AF65-F5344CB8AC3E}">
        <p14:creationId xmlns:p14="http://schemas.microsoft.com/office/powerpoint/2010/main" val="2619360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E863215-B7DF-4C65-816B-5ACAAF258507}" type="datetimeFigureOut">
              <a:rPr lang="en-US" smtClean="0"/>
              <a:t>3/21/2017</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826B7CB-1DD7-4CCD-9DDF-9C26B93917D8}"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8862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513F7-B5B6-42DD-92F2-912C6EBE9A0A}" type="datetimeFigureOut">
              <a:rPr lang="en-US" smtClean="0"/>
              <a:t>3/21/2017</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924588-64C1-4787-A4E8-3BA9FEF04F9E}" type="slidenum">
              <a:rPr lang="en-US" smtClean="0"/>
              <a:t>‹#›</a:t>
            </a:fld>
            <a:endParaRPr lang="en-US"/>
          </a:p>
        </p:txBody>
      </p:sp>
    </p:spTree>
    <p:extLst>
      <p:ext uri="{BB962C8B-B14F-4D97-AF65-F5344CB8AC3E}">
        <p14:creationId xmlns:p14="http://schemas.microsoft.com/office/powerpoint/2010/main" val="22117382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1" y="1020431"/>
            <a:ext cx="11102300" cy="1475013"/>
          </a:xfrm>
        </p:spPr>
        <p:txBody>
          <a:bodyPr/>
          <a:lstStyle/>
          <a:p>
            <a:r>
              <a:rPr lang="en-US" dirty="0"/>
              <a:t>Writing in the workplace:</a:t>
            </a:r>
            <a:endParaRPr lang="en-US" sz="2600" dirty="0">
              <a:solidFill>
                <a:schemeClr val="accent2"/>
              </a:solidFill>
            </a:endParaRPr>
          </a:p>
        </p:txBody>
      </p:sp>
      <p:sp>
        <p:nvSpPr>
          <p:cNvPr id="3" name="Subtitle 2"/>
          <p:cNvSpPr>
            <a:spLocks noGrp="1"/>
          </p:cNvSpPr>
          <p:nvPr>
            <p:ph type="subTitle" idx="1"/>
          </p:nvPr>
        </p:nvSpPr>
        <p:spPr>
          <a:xfrm>
            <a:off x="472440" y="2495445"/>
            <a:ext cx="11247120" cy="590321"/>
          </a:xfrm>
        </p:spPr>
        <p:txBody>
          <a:bodyPr>
            <a:normAutofit/>
          </a:bodyPr>
          <a:lstStyle/>
          <a:p>
            <a:r>
              <a:rPr lang="en-US" sz="2100" dirty="0"/>
              <a:t>Resources and Strategies</a:t>
            </a:r>
          </a:p>
        </p:txBody>
      </p:sp>
      <p:sp>
        <p:nvSpPr>
          <p:cNvPr id="4" name="TextBox 3"/>
          <p:cNvSpPr txBox="1"/>
          <p:nvPr/>
        </p:nvSpPr>
        <p:spPr>
          <a:xfrm>
            <a:off x="472440" y="3352026"/>
            <a:ext cx="11247120" cy="2616101"/>
          </a:xfrm>
          <a:prstGeom prst="rect">
            <a:avLst/>
          </a:prstGeom>
          <a:noFill/>
        </p:spPr>
        <p:txBody>
          <a:bodyPr wrap="square" rtlCol="0">
            <a:spAutoFit/>
          </a:bodyPr>
          <a:lstStyle/>
          <a:p>
            <a:pPr algn="r">
              <a:spcAft>
                <a:spcPts val="600"/>
              </a:spcAft>
            </a:pPr>
            <a:r>
              <a:rPr lang="en-US" sz="2600" dirty="0">
                <a:solidFill>
                  <a:schemeClr val="bg1"/>
                </a:solidFill>
              </a:rPr>
              <a:t>Jessica Newman</a:t>
            </a:r>
          </a:p>
          <a:p>
            <a:pPr algn="r">
              <a:spcAft>
                <a:spcPts val="600"/>
              </a:spcAft>
            </a:pPr>
            <a:r>
              <a:rPr lang="en-US" sz="1000" dirty="0">
                <a:solidFill>
                  <a:schemeClr val="bg1"/>
                </a:solidFill>
              </a:rPr>
              <a:t>  </a:t>
            </a:r>
          </a:p>
          <a:p>
            <a:pPr algn="r">
              <a:spcAft>
                <a:spcPts val="600"/>
              </a:spcAft>
            </a:pPr>
            <a:r>
              <a:rPr lang="en-US" sz="2200" dirty="0">
                <a:solidFill>
                  <a:schemeClr val="bg1"/>
                </a:solidFill>
              </a:rPr>
              <a:t>Assistant Director for Graduate Student Writing</a:t>
            </a:r>
          </a:p>
          <a:p>
            <a:pPr algn="r">
              <a:spcAft>
                <a:spcPts val="600"/>
              </a:spcAft>
            </a:pPr>
            <a:r>
              <a:rPr lang="en-US" sz="2200" dirty="0">
                <a:solidFill>
                  <a:schemeClr val="bg1"/>
                </a:solidFill>
              </a:rPr>
              <a:t>University Writing Center</a:t>
            </a:r>
          </a:p>
          <a:p>
            <a:pPr algn="r">
              <a:spcAft>
                <a:spcPts val="600"/>
              </a:spcAft>
            </a:pPr>
            <a:r>
              <a:rPr lang="en-US" sz="2200" dirty="0">
                <a:solidFill>
                  <a:schemeClr val="bg1"/>
                </a:solidFill>
              </a:rPr>
              <a:t>University of Louisville</a:t>
            </a:r>
          </a:p>
          <a:p>
            <a:pPr algn="r">
              <a:spcAft>
                <a:spcPts val="600"/>
              </a:spcAft>
            </a:pPr>
            <a:r>
              <a:rPr lang="en-US" sz="1000" dirty="0">
                <a:solidFill>
                  <a:schemeClr val="bg1"/>
                </a:solidFill>
              </a:rPr>
              <a:t>   </a:t>
            </a:r>
          </a:p>
          <a:p>
            <a:pPr>
              <a:spcAft>
                <a:spcPts val="600"/>
              </a:spcAft>
            </a:pPr>
            <a:r>
              <a:rPr lang="en-US" sz="2200" dirty="0">
                <a:solidFill>
                  <a:schemeClr val="bg1"/>
                </a:solidFill>
              </a:rPr>
              <a:t>March 22, 2017 													 jessica.newman.</a:t>
            </a:r>
            <a:r>
              <a:rPr lang="en-US" sz="2200" dirty="0">
                <a:solidFill>
                  <a:schemeClr val="bg1"/>
                </a:solidFill>
                <a:latin typeface="Calibri" panose="020F0502020204030204" pitchFamily="34" charset="0"/>
                <a:cs typeface="Calibri" panose="020F0502020204030204" pitchFamily="34" charset="0"/>
              </a:rPr>
              <a:t>1</a:t>
            </a:r>
            <a:r>
              <a:rPr lang="en-US" sz="2200" dirty="0">
                <a:solidFill>
                  <a:schemeClr val="bg1"/>
                </a:solidFill>
              </a:rPr>
              <a:t>@louisville.edu </a:t>
            </a:r>
          </a:p>
        </p:txBody>
      </p:sp>
    </p:spTree>
    <p:extLst>
      <p:ext uri="{BB962C8B-B14F-4D97-AF65-F5344CB8AC3E}">
        <p14:creationId xmlns:p14="http://schemas.microsoft.com/office/powerpoint/2010/main" val="3852103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Rhetorical situation</a:t>
            </a:r>
          </a:p>
        </p:txBody>
      </p:sp>
      <p:sp>
        <p:nvSpPr>
          <p:cNvPr id="3" name="Content Placeholder 2"/>
          <p:cNvSpPr>
            <a:spLocks noGrp="1"/>
          </p:cNvSpPr>
          <p:nvPr>
            <p:ph sz="half" idx="1"/>
          </p:nvPr>
        </p:nvSpPr>
        <p:spPr>
          <a:xfrm>
            <a:off x="581193" y="2228003"/>
            <a:ext cx="1494097" cy="3633047"/>
          </a:xfrm>
        </p:spPr>
        <p:txBody>
          <a:bodyPr anchor="t">
            <a:normAutofit/>
          </a:bodyPr>
          <a:lstStyle/>
          <a:p>
            <a:pPr marL="0" indent="0">
              <a:buNone/>
            </a:pPr>
            <a:r>
              <a:rPr lang="en-US" sz="2200" dirty="0"/>
              <a:t>Purpose</a:t>
            </a:r>
          </a:p>
          <a:p>
            <a:pPr marL="0" indent="0">
              <a:buNone/>
            </a:pPr>
            <a:r>
              <a:rPr lang="en-US" sz="1000" dirty="0"/>
              <a:t>  </a:t>
            </a:r>
          </a:p>
          <a:p>
            <a:pPr marL="0" indent="0">
              <a:buNone/>
            </a:pPr>
            <a:r>
              <a:rPr lang="en-US" sz="2200" dirty="0"/>
              <a:t>Audience</a:t>
            </a:r>
          </a:p>
          <a:p>
            <a:pPr marL="0" indent="0">
              <a:buNone/>
            </a:pPr>
            <a:r>
              <a:rPr lang="en-US" sz="1000" dirty="0"/>
              <a:t>   </a:t>
            </a:r>
          </a:p>
          <a:p>
            <a:pPr marL="0" indent="0">
              <a:buNone/>
            </a:pPr>
            <a:r>
              <a:rPr lang="en-US" sz="2200" dirty="0"/>
              <a:t>Genre</a:t>
            </a:r>
          </a:p>
          <a:p>
            <a:pPr marL="0" indent="0">
              <a:buNone/>
            </a:pPr>
            <a:r>
              <a:rPr lang="en-US" sz="1000" dirty="0"/>
              <a:t>   </a:t>
            </a:r>
          </a:p>
        </p:txBody>
      </p:sp>
      <p:sp>
        <p:nvSpPr>
          <p:cNvPr id="4" name="Content Placeholder 3"/>
          <p:cNvSpPr>
            <a:spLocks noGrp="1"/>
          </p:cNvSpPr>
          <p:nvPr>
            <p:ph sz="half" idx="2"/>
          </p:nvPr>
        </p:nvSpPr>
        <p:spPr>
          <a:xfrm>
            <a:off x="2393343" y="2228003"/>
            <a:ext cx="9217466" cy="3633047"/>
          </a:xfrm>
        </p:spPr>
        <p:txBody>
          <a:bodyPr anchor="t">
            <a:normAutofit/>
          </a:bodyPr>
          <a:lstStyle/>
          <a:p>
            <a:pPr marL="0" indent="0">
              <a:buNone/>
            </a:pPr>
            <a:r>
              <a:rPr lang="en-US" sz="2200" dirty="0"/>
              <a:t>Why are you communicating?</a:t>
            </a:r>
          </a:p>
          <a:p>
            <a:pPr marL="0" indent="0">
              <a:buNone/>
            </a:pPr>
            <a:endParaRPr lang="en-US" sz="1000" dirty="0"/>
          </a:p>
          <a:p>
            <a:pPr marL="0" indent="0">
              <a:buNone/>
            </a:pPr>
            <a:r>
              <a:rPr lang="en-US" sz="2200" dirty="0"/>
              <a:t>Who are you communicating with?</a:t>
            </a:r>
          </a:p>
          <a:p>
            <a:pPr marL="0" indent="0">
              <a:buNone/>
            </a:pPr>
            <a:endParaRPr lang="en-US" sz="1000" dirty="0"/>
          </a:p>
          <a:p>
            <a:pPr marL="0" indent="0">
              <a:buNone/>
            </a:pPr>
            <a:r>
              <a:rPr lang="en-US" sz="2200" dirty="0"/>
              <a:t>What type of writing are you using/creating?</a:t>
            </a:r>
          </a:p>
          <a:p>
            <a:pPr marL="0" indent="0">
              <a:buNone/>
            </a:pPr>
            <a:r>
              <a:rPr lang="en-US" sz="1000" dirty="0"/>
              <a:t>  </a:t>
            </a:r>
          </a:p>
        </p:txBody>
      </p:sp>
    </p:spTree>
    <p:extLst>
      <p:ext uri="{BB962C8B-B14F-4D97-AF65-F5344CB8AC3E}">
        <p14:creationId xmlns:p14="http://schemas.microsoft.com/office/powerpoint/2010/main" val="218880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Email etiquette: genre-appropriate moves</a:t>
            </a:r>
          </a:p>
        </p:txBody>
      </p:sp>
      <p:sp>
        <p:nvSpPr>
          <p:cNvPr id="3" name="Content Placeholder 2"/>
          <p:cNvSpPr>
            <a:spLocks noGrp="1"/>
          </p:cNvSpPr>
          <p:nvPr>
            <p:ph sz="half" idx="1"/>
          </p:nvPr>
        </p:nvSpPr>
        <p:spPr/>
        <p:txBody>
          <a:bodyPr anchor="t">
            <a:normAutofit/>
          </a:bodyPr>
          <a:lstStyle/>
          <a:p>
            <a:pPr marL="0" indent="0">
              <a:lnSpc>
                <a:spcPct val="200000"/>
              </a:lnSpc>
              <a:buNone/>
            </a:pPr>
            <a:r>
              <a:rPr lang="en-US" sz="2200" dirty="0"/>
              <a:t>Subject line</a:t>
            </a:r>
          </a:p>
          <a:p>
            <a:pPr marL="0" indent="0">
              <a:lnSpc>
                <a:spcPct val="200000"/>
              </a:lnSpc>
              <a:buNone/>
            </a:pPr>
            <a:r>
              <a:rPr lang="en-US" sz="2200" dirty="0"/>
              <a:t>Greeting and sign-off</a:t>
            </a:r>
          </a:p>
          <a:p>
            <a:pPr marL="0" indent="0">
              <a:lnSpc>
                <a:spcPct val="200000"/>
              </a:lnSpc>
              <a:buNone/>
            </a:pPr>
            <a:r>
              <a:rPr lang="en-US" sz="2200" dirty="0"/>
              <a:t>Action items</a:t>
            </a:r>
          </a:p>
          <a:p>
            <a:pPr>
              <a:lnSpc>
                <a:spcPct val="200000"/>
              </a:lnSpc>
            </a:pPr>
            <a:endParaRPr lang="en-US" dirty="0"/>
          </a:p>
        </p:txBody>
      </p:sp>
      <p:sp>
        <p:nvSpPr>
          <p:cNvPr id="4" name="Content Placeholder 3"/>
          <p:cNvSpPr>
            <a:spLocks noGrp="1"/>
          </p:cNvSpPr>
          <p:nvPr>
            <p:ph sz="half" idx="2"/>
          </p:nvPr>
        </p:nvSpPr>
        <p:spPr>
          <a:xfrm>
            <a:off x="6096000" y="2228003"/>
            <a:ext cx="5634251" cy="3633047"/>
          </a:xfrm>
        </p:spPr>
        <p:txBody>
          <a:bodyPr anchor="t">
            <a:normAutofit/>
          </a:bodyPr>
          <a:lstStyle/>
          <a:p>
            <a:pPr marL="0" indent="0">
              <a:lnSpc>
                <a:spcPct val="200000"/>
              </a:lnSpc>
              <a:buNone/>
            </a:pPr>
            <a:r>
              <a:rPr lang="en-US" sz="2200" dirty="0"/>
              <a:t>Include all necessary details</a:t>
            </a:r>
          </a:p>
          <a:p>
            <a:pPr marL="0" indent="0">
              <a:lnSpc>
                <a:spcPct val="200000"/>
              </a:lnSpc>
              <a:buNone/>
            </a:pPr>
            <a:r>
              <a:rPr lang="en-US" sz="2200" dirty="0"/>
              <a:t>Pay attention to To/CC and Reply/Reply All</a:t>
            </a:r>
          </a:p>
          <a:p>
            <a:pPr marL="0" indent="0">
              <a:lnSpc>
                <a:spcPct val="200000"/>
              </a:lnSpc>
              <a:buNone/>
            </a:pPr>
            <a:r>
              <a:rPr lang="en-US" sz="2000" dirty="0">
                <a:solidFill>
                  <a:srgbClr val="FF0000"/>
                </a:solidFill>
                <a:latin typeface="Kristen ITC" panose="03050502040202030202" pitchFamily="66" charset="0"/>
              </a:rPr>
              <a:t>Use </a:t>
            </a:r>
            <a:r>
              <a:rPr lang="en-US" sz="2000" b="1" dirty="0">
                <a:solidFill>
                  <a:schemeClr val="accent2"/>
                </a:solidFill>
                <a:latin typeface="Kristen ITC" panose="03050502040202030202" pitchFamily="66" charset="0"/>
              </a:rPr>
              <a:t>PROFESSIONAL</a:t>
            </a:r>
            <a:r>
              <a:rPr lang="en-US" sz="2000" dirty="0">
                <a:solidFill>
                  <a:srgbClr val="FF0000"/>
                </a:solidFill>
                <a:latin typeface="Kristen ITC" panose="03050502040202030202" pitchFamily="66" charset="0"/>
              </a:rPr>
              <a:t> fonts and formatting</a:t>
            </a:r>
            <a:endParaRPr lang="en-US" sz="2000" dirty="0"/>
          </a:p>
          <a:p>
            <a:pPr marL="0" indent="0">
              <a:lnSpc>
                <a:spcPct val="200000"/>
              </a:lnSpc>
              <a:buNone/>
            </a:pPr>
            <a:endParaRPr lang="en-US" sz="2000" dirty="0"/>
          </a:p>
        </p:txBody>
      </p:sp>
    </p:spTree>
    <p:extLst>
      <p:ext uri="{BB962C8B-B14F-4D97-AF65-F5344CB8AC3E}">
        <p14:creationId xmlns:p14="http://schemas.microsoft.com/office/powerpoint/2010/main" val="222855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ask yourself these questions</a:t>
            </a:r>
          </a:p>
        </p:txBody>
      </p:sp>
      <p:sp>
        <p:nvSpPr>
          <p:cNvPr id="5" name="Content Placeholder 4"/>
          <p:cNvSpPr>
            <a:spLocks noGrp="1"/>
          </p:cNvSpPr>
          <p:nvPr>
            <p:ph idx="1"/>
          </p:nvPr>
        </p:nvSpPr>
        <p:spPr/>
        <p:txBody>
          <a:bodyPr anchor="t">
            <a:normAutofit/>
          </a:bodyPr>
          <a:lstStyle/>
          <a:p>
            <a:pPr marL="0" indent="0">
              <a:lnSpc>
                <a:spcPct val="150000"/>
              </a:lnSpc>
              <a:buNone/>
            </a:pPr>
            <a:r>
              <a:rPr lang="en-US" sz="2200" dirty="0"/>
              <a:t>What is the rhetorical situation?</a:t>
            </a:r>
          </a:p>
          <a:p>
            <a:pPr marL="0" indent="0">
              <a:lnSpc>
                <a:spcPct val="150000"/>
              </a:lnSpc>
              <a:buNone/>
            </a:pPr>
            <a:r>
              <a:rPr lang="en-US" sz="2200" dirty="0"/>
              <a:t>Are you following genre conventions?</a:t>
            </a:r>
          </a:p>
          <a:p>
            <a:pPr marL="0" indent="0">
              <a:lnSpc>
                <a:spcPct val="150000"/>
              </a:lnSpc>
              <a:buNone/>
            </a:pPr>
            <a:r>
              <a:rPr lang="en-US" sz="2200" dirty="0"/>
              <a:t>Is your tone/level of professionalism appropriate?</a:t>
            </a:r>
          </a:p>
          <a:p>
            <a:pPr marL="0" indent="0">
              <a:lnSpc>
                <a:spcPct val="150000"/>
              </a:lnSpc>
              <a:buNone/>
            </a:pPr>
            <a:r>
              <a:rPr lang="en-US" sz="2200" dirty="0"/>
              <a:t>Would the reader be able to understand what you are saying?</a:t>
            </a:r>
          </a:p>
          <a:p>
            <a:pPr marL="0" indent="0">
              <a:lnSpc>
                <a:spcPct val="150000"/>
              </a:lnSpc>
              <a:buNone/>
            </a:pPr>
            <a:r>
              <a:rPr lang="en-US" sz="2200" dirty="0"/>
              <a:t>Is it obvious what you want the reader to do with this information?</a:t>
            </a:r>
          </a:p>
          <a:p>
            <a:pPr marL="0" indent="0">
              <a:lnSpc>
                <a:spcPct val="150000"/>
              </a:lnSpc>
              <a:buNone/>
            </a:pPr>
            <a:endParaRPr lang="en-US" sz="2200" dirty="0"/>
          </a:p>
        </p:txBody>
      </p:sp>
    </p:spTree>
    <p:extLst>
      <p:ext uri="{BB962C8B-B14F-4D97-AF65-F5344CB8AC3E}">
        <p14:creationId xmlns:p14="http://schemas.microsoft.com/office/powerpoint/2010/main" val="2187311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writing principles</a:t>
            </a:r>
          </a:p>
        </p:txBody>
      </p:sp>
      <p:sp>
        <p:nvSpPr>
          <p:cNvPr id="3" name="Content Placeholder 2"/>
          <p:cNvSpPr>
            <a:spLocks noGrp="1"/>
          </p:cNvSpPr>
          <p:nvPr>
            <p:ph idx="1"/>
          </p:nvPr>
        </p:nvSpPr>
        <p:spPr/>
        <p:txBody>
          <a:bodyPr anchor="t">
            <a:normAutofit/>
          </a:bodyPr>
          <a:lstStyle/>
          <a:p>
            <a:pPr marL="0" indent="0">
              <a:buNone/>
            </a:pPr>
            <a:r>
              <a:rPr lang="en-US" sz="2200" dirty="0"/>
              <a:t>Clarity</a:t>
            </a:r>
          </a:p>
          <a:p>
            <a:pPr marL="0" indent="0">
              <a:buNone/>
            </a:pPr>
            <a:r>
              <a:rPr lang="en-US" sz="1000" dirty="0"/>
              <a:t>   </a:t>
            </a:r>
          </a:p>
          <a:p>
            <a:pPr marL="0" indent="0">
              <a:buNone/>
            </a:pPr>
            <a:r>
              <a:rPr lang="en-US" sz="2200" dirty="0"/>
              <a:t>Concision</a:t>
            </a:r>
          </a:p>
          <a:p>
            <a:pPr marL="0" indent="0">
              <a:buNone/>
            </a:pPr>
            <a:r>
              <a:rPr lang="en-US" sz="1000" dirty="0"/>
              <a:t>   </a:t>
            </a:r>
          </a:p>
          <a:p>
            <a:pPr marL="0" indent="0">
              <a:buNone/>
            </a:pPr>
            <a:r>
              <a:rPr lang="en-US" sz="2200" dirty="0"/>
              <a:t>Active Voice</a:t>
            </a:r>
          </a:p>
          <a:p>
            <a:r>
              <a:rPr lang="en-US" sz="2000" dirty="0"/>
              <a:t>Active voice: 	She wrote the report.</a:t>
            </a:r>
          </a:p>
          <a:p>
            <a:r>
              <a:rPr lang="en-US" sz="2000" dirty="0"/>
              <a:t>Passive voice: 	The report was written by her.</a:t>
            </a:r>
          </a:p>
        </p:txBody>
      </p:sp>
    </p:spTree>
    <p:extLst>
      <p:ext uri="{BB962C8B-B14F-4D97-AF65-F5344CB8AC3E}">
        <p14:creationId xmlns:p14="http://schemas.microsoft.com/office/powerpoint/2010/main" val="239120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Paramedic method</a:t>
            </a:r>
          </a:p>
        </p:txBody>
      </p:sp>
      <p:sp>
        <p:nvSpPr>
          <p:cNvPr id="5" name="Content Placeholder 4"/>
          <p:cNvSpPr>
            <a:spLocks noGrp="1"/>
          </p:cNvSpPr>
          <p:nvPr>
            <p:ph sz="half" idx="1"/>
          </p:nvPr>
        </p:nvSpPr>
        <p:spPr/>
        <p:txBody>
          <a:bodyPr anchor="t">
            <a:normAutofit/>
          </a:bodyPr>
          <a:lstStyle/>
          <a:p>
            <a:pPr marL="457200" indent="-457200">
              <a:lnSpc>
                <a:spcPct val="150000"/>
              </a:lnSpc>
              <a:buFont typeface="+mj-lt"/>
              <a:buAutoNum type="arabicPeriod"/>
            </a:pPr>
            <a:r>
              <a:rPr lang="en-US" sz="2200" dirty="0"/>
              <a:t>Circle the prepositions</a:t>
            </a:r>
          </a:p>
        </p:txBody>
      </p:sp>
      <p:sp>
        <p:nvSpPr>
          <p:cNvPr id="7" name="Content Placeholder 6"/>
          <p:cNvSpPr>
            <a:spLocks noGrp="1"/>
          </p:cNvSpPr>
          <p:nvPr>
            <p:ph sz="half" idx="2"/>
          </p:nvPr>
        </p:nvSpPr>
        <p:spPr>
          <a:xfrm>
            <a:off x="6188417" y="2228003"/>
            <a:ext cx="5422392" cy="4281979"/>
          </a:xfrm>
        </p:spPr>
        <p:txBody>
          <a:bodyPr anchor="t">
            <a:normAutofit/>
          </a:bodyPr>
          <a:lstStyle/>
          <a:p>
            <a:pPr marL="457200" indent="-457200">
              <a:lnSpc>
                <a:spcPct val="150000"/>
              </a:lnSpc>
              <a:buFont typeface="+mj-lt"/>
              <a:buAutoNum type="arabicPeriod" startAt="2"/>
            </a:pPr>
            <a:r>
              <a:rPr lang="en-US" sz="2200" dirty="0"/>
              <a:t>Draw a box around the "is" verb forms</a:t>
            </a:r>
          </a:p>
          <a:p>
            <a:pPr marL="457200" indent="-457200">
              <a:lnSpc>
                <a:spcPct val="150000"/>
              </a:lnSpc>
              <a:buFont typeface="+mj-lt"/>
              <a:buAutoNum type="arabicPeriod" startAt="2"/>
            </a:pPr>
            <a:r>
              <a:rPr lang="en-US" sz="2200" dirty="0"/>
              <a:t>Ask, "Where's the action?"</a:t>
            </a:r>
          </a:p>
          <a:p>
            <a:pPr marL="457200" indent="-457200">
              <a:lnSpc>
                <a:spcPct val="150000"/>
              </a:lnSpc>
              <a:buFont typeface="+mj-lt"/>
              <a:buAutoNum type="arabicPeriod" startAt="2"/>
            </a:pPr>
            <a:r>
              <a:rPr lang="en-US" sz="2200" dirty="0"/>
              <a:t>Change the "action" into a simple verb</a:t>
            </a:r>
          </a:p>
          <a:p>
            <a:pPr marL="457200" indent="-457200">
              <a:lnSpc>
                <a:spcPct val="150000"/>
              </a:lnSpc>
              <a:buFont typeface="+mj-lt"/>
              <a:buAutoNum type="arabicPeriod" startAt="2"/>
            </a:pPr>
            <a:r>
              <a:rPr lang="en-US" sz="2200" dirty="0"/>
              <a:t>Turn the doer into the subject</a:t>
            </a:r>
          </a:p>
          <a:p>
            <a:pPr marL="0" indent="0">
              <a:lnSpc>
                <a:spcPct val="150000"/>
              </a:lnSpc>
              <a:buNone/>
            </a:pPr>
            <a:r>
              <a:rPr lang="en-US" sz="1000" dirty="0"/>
              <a:t>   </a:t>
            </a:r>
          </a:p>
          <a:p>
            <a:pPr marL="457200" indent="-457200">
              <a:lnSpc>
                <a:spcPct val="150000"/>
              </a:lnSpc>
              <a:buFont typeface="+mj-lt"/>
              <a:buAutoNum type="arabicPeriod" startAt="6"/>
            </a:pPr>
            <a:r>
              <a:rPr lang="en-US" sz="2200" dirty="0"/>
              <a:t>Eliminate unnecessary words</a:t>
            </a:r>
          </a:p>
        </p:txBody>
      </p:sp>
      <p:graphicFrame>
        <p:nvGraphicFramePr>
          <p:cNvPr id="8" name="Table 7"/>
          <p:cNvGraphicFramePr>
            <a:graphicFrameLocks noGrp="1"/>
          </p:cNvGraphicFramePr>
          <p:nvPr>
            <p:extLst>
              <p:ext uri="{D42A27DB-BD31-4B8C-83A1-F6EECF244321}">
                <p14:modId xmlns:p14="http://schemas.microsoft.com/office/powerpoint/2010/main" val="3718501909"/>
              </p:ext>
            </p:extLst>
          </p:nvPr>
        </p:nvGraphicFramePr>
        <p:xfrm>
          <a:off x="726920" y="3769315"/>
          <a:ext cx="3682875" cy="1981200"/>
        </p:xfrm>
        <a:graphic>
          <a:graphicData uri="http://schemas.openxmlformats.org/drawingml/2006/table">
            <a:tbl>
              <a:tblPr firstRow="1" bandRow="1">
                <a:tableStyleId>{2D5ABB26-0587-4C30-8999-92F81FD0307C}</a:tableStyleId>
              </a:tblPr>
              <a:tblGrid>
                <a:gridCol w="1227625">
                  <a:extLst>
                    <a:ext uri="{9D8B030D-6E8A-4147-A177-3AD203B41FA5}">
                      <a16:colId xmlns:a16="http://schemas.microsoft.com/office/drawing/2014/main" val="4212896768"/>
                    </a:ext>
                  </a:extLst>
                </a:gridCol>
                <a:gridCol w="1227625">
                  <a:extLst>
                    <a:ext uri="{9D8B030D-6E8A-4147-A177-3AD203B41FA5}">
                      <a16:colId xmlns:a16="http://schemas.microsoft.com/office/drawing/2014/main" val="3410552506"/>
                    </a:ext>
                  </a:extLst>
                </a:gridCol>
                <a:gridCol w="1227625">
                  <a:extLst>
                    <a:ext uri="{9D8B030D-6E8A-4147-A177-3AD203B41FA5}">
                      <a16:colId xmlns:a16="http://schemas.microsoft.com/office/drawing/2014/main" val="1822161529"/>
                    </a:ext>
                  </a:extLst>
                </a:gridCol>
              </a:tblGrid>
              <a:tr h="370840">
                <a:tc gridSpan="3">
                  <a:txBody>
                    <a:bodyPr/>
                    <a:lstStyle/>
                    <a:p>
                      <a:pPr algn="ctr"/>
                      <a:r>
                        <a:rPr lang="en-US" sz="2000" dirty="0"/>
                        <a:t>Some</a:t>
                      </a:r>
                      <a:r>
                        <a:rPr lang="en-US" sz="2000" baseline="0" dirty="0"/>
                        <a:t> Common Preposition</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509205891"/>
                  </a:ext>
                </a:extLst>
              </a:tr>
              <a:tr h="370840">
                <a:tc>
                  <a:txBody>
                    <a:bodyPr/>
                    <a:lstStyle/>
                    <a:p>
                      <a:r>
                        <a:rPr lang="en-US" sz="2000" dirty="0"/>
                        <a:t>of</a:t>
                      </a:r>
                    </a:p>
                  </a:txBody>
                  <a:tcPr>
                    <a:lnL w="12700" cap="flat" cmpd="sng" algn="ctr">
                      <a:solidFill>
                        <a:schemeClr val="tx1"/>
                      </a:solidFill>
                      <a:prstDash val="solid"/>
                      <a:round/>
                      <a:headEnd type="none" w="med" len="med"/>
                      <a:tailEnd type="none" w="med" len="med"/>
                    </a:lnL>
                  </a:tcPr>
                </a:tc>
                <a:tc>
                  <a:txBody>
                    <a:bodyPr/>
                    <a:lstStyle/>
                    <a:p>
                      <a:pPr algn="ctr"/>
                      <a:r>
                        <a:rPr lang="en-US" sz="2000" dirty="0"/>
                        <a:t>in</a:t>
                      </a:r>
                    </a:p>
                  </a:txBody>
                  <a:tcPr/>
                </a:tc>
                <a:tc>
                  <a:txBody>
                    <a:bodyPr/>
                    <a:lstStyle/>
                    <a:p>
                      <a:pPr algn="r"/>
                      <a:r>
                        <a:rPr lang="en-US" sz="2000" dirty="0"/>
                        <a:t>to</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02322872"/>
                  </a:ext>
                </a:extLst>
              </a:tr>
              <a:tr h="370840">
                <a:tc>
                  <a:txBody>
                    <a:bodyPr/>
                    <a:lstStyle/>
                    <a:p>
                      <a:r>
                        <a:rPr lang="en-US" sz="2000" dirty="0"/>
                        <a:t>for</a:t>
                      </a:r>
                    </a:p>
                  </a:txBody>
                  <a:tcPr>
                    <a:lnL w="12700" cap="flat" cmpd="sng" algn="ctr">
                      <a:solidFill>
                        <a:schemeClr val="tx1"/>
                      </a:solidFill>
                      <a:prstDash val="solid"/>
                      <a:round/>
                      <a:headEnd type="none" w="med" len="med"/>
                      <a:tailEnd type="none" w="med" len="med"/>
                    </a:lnL>
                  </a:tcPr>
                </a:tc>
                <a:tc>
                  <a:txBody>
                    <a:bodyPr/>
                    <a:lstStyle/>
                    <a:p>
                      <a:pPr algn="ctr"/>
                      <a:r>
                        <a:rPr lang="en-US" sz="2000" dirty="0"/>
                        <a:t>with</a:t>
                      </a:r>
                    </a:p>
                  </a:txBody>
                  <a:tcPr/>
                </a:tc>
                <a:tc>
                  <a:txBody>
                    <a:bodyPr/>
                    <a:lstStyle/>
                    <a:p>
                      <a:pPr algn="r"/>
                      <a:r>
                        <a:rPr lang="en-US" sz="2000" dirty="0"/>
                        <a:t>on</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653577"/>
                  </a:ext>
                </a:extLst>
              </a:tr>
              <a:tr h="370840">
                <a:tc>
                  <a:txBody>
                    <a:bodyPr/>
                    <a:lstStyle/>
                    <a:p>
                      <a:r>
                        <a:rPr lang="en-US" sz="2000" dirty="0"/>
                        <a:t>at</a:t>
                      </a:r>
                    </a:p>
                  </a:txBody>
                  <a:tcPr>
                    <a:lnL w="12700" cap="flat" cmpd="sng" algn="ctr">
                      <a:solidFill>
                        <a:schemeClr val="tx1"/>
                      </a:solidFill>
                      <a:prstDash val="solid"/>
                      <a:round/>
                      <a:headEnd type="none" w="med" len="med"/>
                      <a:tailEnd type="none" w="med" len="med"/>
                    </a:lnL>
                  </a:tcPr>
                </a:tc>
                <a:tc>
                  <a:txBody>
                    <a:bodyPr/>
                    <a:lstStyle/>
                    <a:p>
                      <a:pPr algn="ctr"/>
                      <a:r>
                        <a:rPr lang="en-US" sz="2000" dirty="0"/>
                        <a:t>as</a:t>
                      </a:r>
                    </a:p>
                  </a:txBody>
                  <a:tcPr/>
                </a:tc>
                <a:tc>
                  <a:txBody>
                    <a:bodyPr/>
                    <a:lstStyle/>
                    <a:p>
                      <a:pPr algn="r"/>
                      <a:r>
                        <a:rPr lang="en-US" sz="2000" dirty="0"/>
                        <a:t>by</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6787378"/>
                  </a:ext>
                </a:extLst>
              </a:tr>
              <a:tr h="370840">
                <a:tc>
                  <a:txBody>
                    <a:bodyPr/>
                    <a:lstStyle/>
                    <a:p>
                      <a:r>
                        <a:rPr lang="en-US" sz="2000" dirty="0"/>
                        <a:t>about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US" sz="2000" dirty="0"/>
                        <a:t>like</a:t>
                      </a:r>
                    </a:p>
                  </a:txBody>
                  <a:tcPr>
                    <a:lnB w="12700" cap="flat" cmpd="sng" algn="ctr">
                      <a:solidFill>
                        <a:schemeClr val="tx1"/>
                      </a:solidFill>
                      <a:prstDash val="solid"/>
                      <a:round/>
                      <a:headEnd type="none" w="med" len="med"/>
                      <a:tailEnd type="none" w="med" len="med"/>
                    </a:lnB>
                  </a:tcPr>
                </a:tc>
                <a:tc>
                  <a:txBody>
                    <a:bodyPr/>
                    <a:lstStyle/>
                    <a:p>
                      <a:pPr algn="r"/>
                      <a:r>
                        <a:rPr lang="en-US" sz="2000" dirty="0"/>
                        <a:t>between</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0217230"/>
                  </a:ext>
                </a:extLst>
              </a:tr>
            </a:tbl>
          </a:graphicData>
        </a:graphic>
      </p:graphicFrame>
      <p:sp>
        <p:nvSpPr>
          <p:cNvPr id="6" name="TextBox 5"/>
          <p:cNvSpPr txBox="1"/>
          <p:nvPr/>
        </p:nvSpPr>
        <p:spPr>
          <a:xfrm>
            <a:off x="9703264" y="6026968"/>
            <a:ext cx="2228268" cy="646331"/>
          </a:xfrm>
          <a:prstGeom prst="rect">
            <a:avLst/>
          </a:prstGeom>
          <a:noFill/>
        </p:spPr>
        <p:txBody>
          <a:bodyPr wrap="square" rtlCol="0">
            <a:spAutoFit/>
          </a:bodyPr>
          <a:lstStyle/>
          <a:p>
            <a:pPr algn="r"/>
            <a:r>
              <a:rPr lang="en-US" dirty="0"/>
              <a:t>adapted from </a:t>
            </a:r>
          </a:p>
          <a:p>
            <a:r>
              <a:rPr lang="en-US" dirty="0"/>
              <a:t>Purdue OWL/Lanham</a:t>
            </a:r>
          </a:p>
        </p:txBody>
      </p:sp>
    </p:spTree>
    <p:extLst>
      <p:ext uri="{BB962C8B-B14F-4D97-AF65-F5344CB8AC3E}">
        <p14:creationId xmlns:p14="http://schemas.microsoft.com/office/powerpoint/2010/main" val="14659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1193" y="4333470"/>
            <a:ext cx="11029614" cy="1231106"/>
          </a:xfrm>
          <a:prstGeom prst="rect">
            <a:avLst/>
          </a:prstGeom>
          <a:noFill/>
        </p:spPr>
        <p:txBody>
          <a:bodyPr wrap="square" rtlCol="0">
            <a:spAutoFit/>
          </a:bodyPr>
          <a:lstStyle/>
          <a:p>
            <a:r>
              <a:rPr lang="en-US" sz="2600" spc="150" dirty="0"/>
              <a:t>I think that in this paragraph is a demonstration of the use of good style in the writing and creation of a report.</a:t>
            </a:r>
          </a:p>
          <a:p>
            <a:endParaRPr lang="en-US" sz="2200" dirty="0"/>
          </a:p>
        </p:txBody>
      </p:sp>
      <p:sp>
        <p:nvSpPr>
          <p:cNvPr id="2" name="Title 1"/>
          <p:cNvSpPr>
            <a:spLocks noGrp="1"/>
          </p:cNvSpPr>
          <p:nvPr>
            <p:ph type="title"/>
          </p:nvPr>
        </p:nvSpPr>
        <p:spPr/>
        <p:txBody>
          <a:bodyPr/>
          <a:lstStyle/>
          <a:p>
            <a:r>
              <a:rPr lang="en-US" dirty="0"/>
              <a:t>Paramedic method</a:t>
            </a:r>
          </a:p>
        </p:txBody>
      </p:sp>
      <p:sp>
        <p:nvSpPr>
          <p:cNvPr id="3" name="Content Placeholder 2"/>
          <p:cNvSpPr>
            <a:spLocks noGrp="1"/>
          </p:cNvSpPr>
          <p:nvPr>
            <p:ph sz="half" idx="1"/>
          </p:nvPr>
        </p:nvSpPr>
        <p:spPr>
          <a:xfrm>
            <a:off x="581193" y="2228004"/>
            <a:ext cx="5422390" cy="2057750"/>
          </a:xfrm>
        </p:spPr>
        <p:txBody>
          <a:bodyPr anchor="t">
            <a:normAutofit/>
          </a:bodyPr>
          <a:lstStyle/>
          <a:p>
            <a:pPr marL="457200" indent="-457200">
              <a:buFont typeface="+mj-lt"/>
              <a:buAutoNum type="arabicPeriod"/>
            </a:pPr>
            <a:r>
              <a:rPr lang="en-US" sz="2200" dirty="0"/>
              <a:t>Circle the prepositions</a:t>
            </a:r>
          </a:p>
          <a:p>
            <a:pPr marL="457200" indent="-457200">
              <a:buFont typeface="+mj-lt"/>
              <a:buAutoNum type="arabicPeriod"/>
            </a:pPr>
            <a:r>
              <a:rPr lang="en-US" sz="2200" dirty="0"/>
              <a:t>Draw a box around the "is" verb forms</a:t>
            </a:r>
          </a:p>
          <a:p>
            <a:pPr marL="457200" indent="-457200">
              <a:buFont typeface="+mj-lt"/>
              <a:buAutoNum type="arabicPeriod"/>
            </a:pPr>
            <a:r>
              <a:rPr lang="en-US" sz="2200" dirty="0"/>
              <a:t>Ask, "Where's the action?"</a:t>
            </a:r>
          </a:p>
        </p:txBody>
      </p:sp>
      <p:sp>
        <p:nvSpPr>
          <p:cNvPr id="5" name="Content Placeholder 4"/>
          <p:cNvSpPr>
            <a:spLocks noGrp="1"/>
          </p:cNvSpPr>
          <p:nvPr>
            <p:ph sz="half" idx="2"/>
          </p:nvPr>
        </p:nvSpPr>
        <p:spPr>
          <a:xfrm>
            <a:off x="6188417" y="2228003"/>
            <a:ext cx="5422392" cy="2057751"/>
          </a:xfrm>
        </p:spPr>
        <p:txBody>
          <a:bodyPr anchor="t">
            <a:normAutofit/>
          </a:bodyPr>
          <a:lstStyle/>
          <a:p>
            <a:pPr marL="457200" indent="-457200">
              <a:buFont typeface="+mj-lt"/>
              <a:buAutoNum type="arabicPeriod" startAt="4"/>
            </a:pPr>
            <a:r>
              <a:rPr lang="en-US" sz="2200" dirty="0"/>
              <a:t>Change the "action" into a simple verb</a:t>
            </a:r>
          </a:p>
          <a:p>
            <a:pPr marL="457200" indent="-457200">
              <a:buFont typeface="+mj-lt"/>
              <a:buAutoNum type="arabicPeriod" startAt="5"/>
            </a:pPr>
            <a:r>
              <a:rPr lang="en-US" sz="2200" dirty="0"/>
              <a:t>Turn the doer into the subject</a:t>
            </a:r>
          </a:p>
        </p:txBody>
      </p:sp>
      <p:sp>
        <p:nvSpPr>
          <p:cNvPr id="4" name="TextBox 3"/>
          <p:cNvSpPr txBox="1"/>
          <p:nvPr/>
        </p:nvSpPr>
        <p:spPr>
          <a:xfrm>
            <a:off x="9703264" y="6026968"/>
            <a:ext cx="2228268" cy="646331"/>
          </a:xfrm>
          <a:prstGeom prst="rect">
            <a:avLst/>
          </a:prstGeom>
          <a:noFill/>
        </p:spPr>
        <p:txBody>
          <a:bodyPr wrap="square" rtlCol="0">
            <a:spAutoFit/>
          </a:bodyPr>
          <a:lstStyle/>
          <a:p>
            <a:pPr algn="r"/>
            <a:r>
              <a:rPr lang="en-US" dirty="0"/>
              <a:t>adapted from </a:t>
            </a:r>
          </a:p>
          <a:p>
            <a:r>
              <a:rPr lang="en-US" dirty="0"/>
              <a:t>Purdue OWL/Lanham</a:t>
            </a:r>
          </a:p>
        </p:txBody>
      </p:sp>
      <p:sp>
        <p:nvSpPr>
          <p:cNvPr id="7" name="Oval 6"/>
          <p:cNvSpPr/>
          <p:nvPr/>
        </p:nvSpPr>
        <p:spPr>
          <a:xfrm>
            <a:off x="2405347" y="4272952"/>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8052095" y="4272952"/>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9667552" y="4275066"/>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p:nvSpPr>
        <p:spPr>
          <a:xfrm>
            <a:off x="1412560" y="4726382"/>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p:nvSpPr>
        <p:spPr>
          <a:xfrm>
            <a:off x="5632704" y="4739367"/>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5051336" y="4241143"/>
            <a:ext cx="357809" cy="66595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12486" y="5255231"/>
            <a:ext cx="2735197" cy="461665"/>
          </a:xfrm>
          <a:prstGeom prst="rect">
            <a:avLst/>
          </a:prstGeom>
          <a:noFill/>
        </p:spPr>
        <p:txBody>
          <a:bodyPr wrap="square" rtlCol="0">
            <a:spAutoFit/>
          </a:bodyPr>
          <a:lstStyle/>
          <a:p>
            <a:r>
              <a:rPr lang="en-US" sz="2400" dirty="0">
                <a:solidFill>
                  <a:schemeClr val="accent2"/>
                </a:solidFill>
              </a:rPr>
              <a:t>action</a:t>
            </a:r>
          </a:p>
        </p:txBody>
      </p:sp>
      <p:cxnSp>
        <p:nvCxnSpPr>
          <p:cNvPr id="15" name="Straight Arrow Connector 14"/>
          <p:cNvCxnSpPr/>
          <p:nvPr/>
        </p:nvCxnSpPr>
        <p:spPr>
          <a:xfrm flipH="1">
            <a:off x="7451678" y="4857934"/>
            <a:ext cx="157828" cy="431417"/>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762377" y="4743406"/>
            <a:ext cx="217952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436414" y="5255231"/>
            <a:ext cx="2735197" cy="461665"/>
          </a:xfrm>
          <a:prstGeom prst="rect">
            <a:avLst/>
          </a:prstGeom>
          <a:noFill/>
        </p:spPr>
        <p:txBody>
          <a:bodyPr wrap="square" rtlCol="0">
            <a:spAutoFit/>
          </a:bodyPr>
          <a:lstStyle/>
          <a:p>
            <a:r>
              <a:rPr lang="en-US" sz="2400" dirty="0">
                <a:solidFill>
                  <a:schemeClr val="accent2"/>
                </a:solidFill>
              </a:rPr>
              <a:t>demonstrates</a:t>
            </a:r>
          </a:p>
        </p:txBody>
      </p:sp>
      <p:cxnSp>
        <p:nvCxnSpPr>
          <p:cNvPr id="29" name="Straight Arrow Connector 28"/>
          <p:cNvCxnSpPr/>
          <p:nvPr/>
        </p:nvCxnSpPr>
        <p:spPr>
          <a:xfrm>
            <a:off x="7777798" y="5520333"/>
            <a:ext cx="62117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78514" y="4733257"/>
            <a:ext cx="208986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3485134" y="4855448"/>
            <a:ext cx="93993" cy="864561"/>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317207" y="5687986"/>
            <a:ext cx="2735197" cy="461665"/>
          </a:xfrm>
          <a:prstGeom prst="rect">
            <a:avLst/>
          </a:prstGeom>
          <a:noFill/>
        </p:spPr>
        <p:txBody>
          <a:bodyPr wrap="square" rtlCol="0">
            <a:spAutoFit/>
          </a:bodyPr>
          <a:lstStyle/>
          <a:p>
            <a:r>
              <a:rPr lang="en-US" sz="2400" dirty="0">
                <a:solidFill>
                  <a:schemeClr val="accent2"/>
                </a:solidFill>
              </a:rPr>
              <a:t>this paragraph</a:t>
            </a:r>
          </a:p>
        </p:txBody>
      </p:sp>
      <p:sp>
        <p:nvSpPr>
          <p:cNvPr id="37" name="TextBox 36"/>
          <p:cNvSpPr txBox="1"/>
          <p:nvPr/>
        </p:nvSpPr>
        <p:spPr>
          <a:xfrm>
            <a:off x="11050759" y="900658"/>
            <a:ext cx="415024" cy="646331"/>
          </a:xfrm>
          <a:prstGeom prst="rect">
            <a:avLst/>
          </a:prstGeom>
          <a:solidFill>
            <a:schemeClr val="accent1"/>
          </a:solidFill>
          <a:ln>
            <a:solidFill>
              <a:schemeClr val="bg1"/>
            </a:solidFill>
          </a:ln>
        </p:spPr>
        <p:txBody>
          <a:bodyPr wrap="square" rtlCol="0">
            <a:spAutoFit/>
          </a:bodyPr>
          <a:lstStyle/>
          <a:p>
            <a:r>
              <a:rPr lang="en-US" sz="3600" b="1" dirty="0">
                <a:solidFill>
                  <a:schemeClr val="bg1"/>
                </a:solidFill>
              </a:rPr>
              <a:t>1</a:t>
            </a:r>
          </a:p>
        </p:txBody>
      </p:sp>
      <p:sp>
        <p:nvSpPr>
          <p:cNvPr id="42" name="TextBox 41"/>
          <p:cNvSpPr txBox="1"/>
          <p:nvPr/>
        </p:nvSpPr>
        <p:spPr>
          <a:xfrm>
            <a:off x="11050759" y="900657"/>
            <a:ext cx="415024" cy="646331"/>
          </a:xfrm>
          <a:prstGeom prst="rect">
            <a:avLst/>
          </a:prstGeom>
          <a:solidFill>
            <a:schemeClr val="accent1"/>
          </a:solidFill>
          <a:ln>
            <a:solidFill>
              <a:schemeClr val="bg1"/>
            </a:solidFill>
          </a:ln>
        </p:spPr>
        <p:txBody>
          <a:bodyPr wrap="square" rtlCol="0">
            <a:spAutoFit/>
          </a:bodyPr>
          <a:lstStyle/>
          <a:p>
            <a:r>
              <a:rPr lang="en-US" sz="3600" b="1" dirty="0">
                <a:solidFill>
                  <a:schemeClr val="bg1"/>
                </a:solidFill>
              </a:rPr>
              <a:t>2</a:t>
            </a:r>
          </a:p>
        </p:txBody>
      </p:sp>
      <p:sp>
        <p:nvSpPr>
          <p:cNvPr id="43" name="TextBox 42"/>
          <p:cNvSpPr txBox="1"/>
          <p:nvPr/>
        </p:nvSpPr>
        <p:spPr>
          <a:xfrm>
            <a:off x="11050759" y="900656"/>
            <a:ext cx="415024" cy="646331"/>
          </a:xfrm>
          <a:prstGeom prst="rect">
            <a:avLst/>
          </a:prstGeom>
          <a:solidFill>
            <a:schemeClr val="accent1"/>
          </a:solidFill>
          <a:ln>
            <a:solidFill>
              <a:schemeClr val="bg1"/>
            </a:solidFill>
          </a:ln>
        </p:spPr>
        <p:txBody>
          <a:bodyPr wrap="square" rtlCol="0">
            <a:spAutoFit/>
          </a:bodyPr>
          <a:lstStyle/>
          <a:p>
            <a:r>
              <a:rPr lang="en-US" sz="3600" b="1" dirty="0">
                <a:solidFill>
                  <a:schemeClr val="bg1"/>
                </a:solidFill>
              </a:rPr>
              <a:t>3</a:t>
            </a:r>
          </a:p>
        </p:txBody>
      </p:sp>
      <p:sp>
        <p:nvSpPr>
          <p:cNvPr id="44" name="TextBox 43"/>
          <p:cNvSpPr txBox="1"/>
          <p:nvPr/>
        </p:nvSpPr>
        <p:spPr>
          <a:xfrm>
            <a:off x="11050759" y="900656"/>
            <a:ext cx="415024" cy="646331"/>
          </a:xfrm>
          <a:prstGeom prst="rect">
            <a:avLst/>
          </a:prstGeom>
          <a:solidFill>
            <a:schemeClr val="accent1"/>
          </a:solidFill>
          <a:ln>
            <a:solidFill>
              <a:schemeClr val="bg1"/>
            </a:solidFill>
          </a:ln>
        </p:spPr>
        <p:txBody>
          <a:bodyPr wrap="square" rtlCol="0">
            <a:spAutoFit/>
          </a:bodyPr>
          <a:lstStyle/>
          <a:p>
            <a:r>
              <a:rPr lang="en-US" sz="3600" b="1" dirty="0">
                <a:solidFill>
                  <a:schemeClr val="bg1"/>
                </a:solidFill>
              </a:rPr>
              <a:t>4</a:t>
            </a:r>
          </a:p>
        </p:txBody>
      </p:sp>
      <p:sp>
        <p:nvSpPr>
          <p:cNvPr id="45" name="TextBox 44"/>
          <p:cNvSpPr txBox="1"/>
          <p:nvPr/>
        </p:nvSpPr>
        <p:spPr>
          <a:xfrm>
            <a:off x="11050759" y="892791"/>
            <a:ext cx="415024" cy="646331"/>
          </a:xfrm>
          <a:prstGeom prst="rect">
            <a:avLst/>
          </a:prstGeom>
          <a:solidFill>
            <a:schemeClr val="accent1"/>
          </a:solidFill>
          <a:ln>
            <a:solidFill>
              <a:schemeClr val="bg1"/>
            </a:solidFill>
          </a:ln>
        </p:spPr>
        <p:txBody>
          <a:bodyPr wrap="square" rtlCol="0">
            <a:spAutoFit/>
          </a:bodyPr>
          <a:lstStyle/>
          <a:p>
            <a:r>
              <a:rPr lang="en-US" sz="3600" b="1" dirty="0">
                <a:solidFill>
                  <a:schemeClr val="bg1"/>
                </a:solidFill>
              </a:rPr>
              <a:t>5</a:t>
            </a:r>
          </a:p>
        </p:txBody>
      </p:sp>
    </p:spTree>
    <p:extLst>
      <p:ext uri="{BB962C8B-B14F-4D97-AF65-F5344CB8AC3E}">
        <p14:creationId xmlns:p14="http://schemas.microsoft.com/office/powerpoint/2010/main" val="48179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10" grpId="0" animBg="1"/>
      <p:bldP spid="11" grpId="0" animBg="1"/>
      <p:bldP spid="12" grpId="0" animBg="1"/>
      <p:bldP spid="13" grpId="0" animBg="1"/>
      <p:bldP spid="8" grpId="0" animBg="1"/>
      <p:bldP spid="9" grpId="0"/>
      <p:bldP spid="25" grpId="0"/>
      <p:bldP spid="39" grpId="0"/>
      <p:bldP spid="37" grpId="0" animBg="1"/>
      <p:bldP spid="42" grpId="0" animBg="1"/>
      <p:bldP spid="43" grpId="0" animBg="1"/>
      <p:bldP spid="44" grpId="0" animBg="1"/>
      <p:bldP spid="4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81193" y="4333470"/>
            <a:ext cx="11029614" cy="1231106"/>
          </a:xfrm>
          <a:prstGeom prst="rect">
            <a:avLst/>
          </a:prstGeom>
          <a:noFill/>
        </p:spPr>
        <p:txBody>
          <a:bodyPr wrap="square" rtlCol="0">
            <a:spAutoFit/>
          </a:bodyPr>
          <a:lstStyle/>
          <a:p>
            <a:r>
              <a:rPr lang="en-US" sz="2600" spc="150" dirty="0"/>
              <a:t>I think that in this paragraph is a demonstration of the use of good style in the writing and creation of a report.</a:t>
            </a:r>
          </a:p>
          <a:p>
            <a:endParaRPr lang="en-US" sz="2200" dirty="0"/>
          </a:p>
        </p:txBody>
      </p:sp>
      <p:sp>
        <p:nvSpPr>
          <p:cNvPr id="2" name="Title 1"/>
          <p:cNvSpPr>
            <a:spLocks noGrp="1"/>
          </p:cNvSpPr>
          <p:nvPr>
            <p:ph type="title"/>
          </p:nvPr>
        </p:nvSpPr>
        <p:spPr/>
        <p:txBody>
          <a:bodyPr/>
          <a:lstStyle/>
          <a:p>
            <a:r>
              <a:rPr lang="en-US" dirty="0"/>
              <a:t>Paramedic method</a:t>
            </a:r>
          </a:p>
        </p:txBody>
      </p:sp>
      <p:sp>
        <p:nvSpPr>
          <p:cNvPr id="3" name="Content Placeholder 2"/>
          <p:cNvSpPr>
            <a:spLocks noGrp="1"/>
          </p:cNvSpPr>
          <p:nvPr>
            <p:ph sz="half" idx="1"/>
          </p:nvPr>
        </p:nvSpPr>
        <p:spPr/>
        <p:txBody>
          <a:bodyPr anchor="t">
            <a:normAutofit/>
          </a:bodyPr>
          <a:lstStyle/>
          <a:p>
            <a:pPr marL="457200" indent="-457200">
              <a:buFont typeface="+mj-lt"/>
              <a:buAutoNum type="arabicPeriod" startAt="6"/>
            </a:pPr>
            <a:r>
              <a:rPr lang="en-US" sz="2200" dirty="0"/>
              <a:t>Eliminate unnecessary words</a:t>
            </a:r>
          </a:p>
          <a:p>
            <a:pPr marL="0" indent="0">
              <a:buNone/>
            </a:pPr>
            <a:endParaRPr lang="en-US" sz="2600" dirty="0"/>
          </a:p>
        </p:txBody>
      </p:sp>
      <p:sp>
        <p:nvSpPr>
          <p:cNvPr id="4" name="TextBox 3"/>
          <p:cNvSpPr txBox="1"/>
          <p:nvPr/>
        </p:nvSpPr>
        <p:spPr>
          <a:xfrm>
            <a:off x="9703264" y="6026968"/>
            <a:ext cx="2228268" cy="646331"/>
          </a:xfrm>
          <a:prstGeom prst="rect">
            <a:avLst/>
          </a:prstGeom>
          <a:noFill/>
        </p:spPr>
        <p:txBody>
          <a:bodyPr wrap="square" rtlCol="0">
            <a:spAutoFit/>
          </a:bodyPr>
          <a:lstStyle/>
          <a:p>
            <a:pPr algn="r"/>
            <a:r>
              <a:rPr lang="en-US" dirty="0"/>
              <a:t>adapted from </a:t>
            </a:r>
          </a:p>
          <a:p>
            <a:r>
              <a:rPr lang="en-US" dirty="0"/>
              <a:t>Purdue OWL/Lanham</a:t>
            </a:r>
          </a:p>
        </p:txBody>
      </p:sp>
      <p:sp>
        <p:nvSpPr>
          <p:cNvPr id="7" name="Oval 6"/>
          <p:cNvSpPr/>
          <p:nvPr/>
        </p:nvSpPr>
        <p:spPr>
          <a:xfrm>
            <a:off x="2405347" y="4272952"/>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8052095" y="4272952"/>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9667552" y="4275066"/>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p:nvSpPr>
        <p:spPr>
          <a:xfrm>
            <a:off x="1412560" y="4726382"/>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p:nvSpPr>
        <p:spPr>
          <a:xfrm>
            <a:off x="5629618" y="4739367"/>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5051336" y="4241143"/>
            <a:ext cx="357809" cy="66595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812486" y="5255231"/>
            <a:ext cx="2735197" cy="461665"/>
          </a:xfrm>
          <a:prstGeom prst="rect">
            <a:avLst/>
          </a:prstGeom>
          <a:noFill/>
        </p:spPr>
        <p:txBody>
          <a:bodyPr wrap="square" rtlCol="0">
            <a:spAutoFit/>
          </a:bodyPr>
          <a:lstStyle/>
          <a:p>
            <a:r>
              <a:rPr lang="en-US" sz="2400" dirty="0">
                <a:solidFill>
                  <a:schemeClr val="accent2"/>
                </a:solidFill>
              </a:rPr>
              <a:t>action</a:t>
            </a:r>
          </a:p>
        </p:txBody>
      </p:sp>
      <p:cxnSp>
        <p:nvCxnSpPr>
          <p:cNvPr id="19" name="Straight Connector 18"/>
          <p:cNvCxnSpPr/>
          <p:nvPr/>
        </p:nvCxnSpPr>
        <p:spPr>
          <a:xfrm>
            <a:off x="5762377" y="4743406"/>
            <a:ext cx="217952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436414" y="5255231"/>
            <a:ext cx="2735197" cy="461665"/>
          </a:xfrm>
          <a:prstGeom prst="rect">
            <a:avLst/>
          </a:prstGeom>
          <a:noFill/>
        </p:spPr>
        <p:txBody>
          <a:bodyPr wrap="square" rtlCol="0">
            <a:spAutoFit/>
          </a:bodyPr>
          <a:lstStyle/>
          <a:p>
            <a:r>
              <a:rPr lang="en-US" sz="2400" dirty="0">
                <a:solidFill>
                  <a:schemeClr val="accent2"/>
                </a:solidFill>
              </a:rPr>
              <a:t>demonstrates</a:t>
            </a:r>
          </a:p>
        </p:txBody>
      </p:sp>
      <p:cxnSp>
        <p:nvCxnSpPr>
          <p:cNvPr id="29" name="Straight Arrow Connector 28"/>
          <p:cNvCxnSpPr/>
          <p:nvPr/>
        </p:nvCxnSpPr>
        <p:spPr>
          <a:xfrm>
            <a:off x="7777798" y="5520333"/>
            <a:ext cx="62117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878514" y="4733257"/>
            <a:ext cx="208986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3485134" y="4855448"/>
            <a:ext cx="93993" cy="864561"/>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317207" y="5687986"/>
            <a:ext cx="2735197" cy="461665"/>
          </a:xfrm>
          <a:prstGeom prst="rect">
            <a:avLst/>
          </a:prstGeom>
          <a:noFill/>
        </p:spPr>
        <p:txBody>
          <a:bodyPr wrap="square" rtlCol="0">
            <a:spAutoFit/>
          </a:bodyPr>
          <a:lstStyle/>
          <a:p>
            <a:r>
              <a:rPr lang="en-US" sz="2400" dirty="0">
                <a:solidFill>
                  <a:schemeClr val="accent2"/>
                </a:solidFill>
              </a:rPr>
              <a:t>this paragraph</a:t>
            </a:r>
          </a:p>
        </p:txBody>
      </p:sp>
      <p:sp>
        <p:nvSpPr>
          <p:cNvPr id="37" name="TextBox 36"/>
          <p:cNvSpPr txBox="1"/>
          <p:nvPr/>
        </p:nvSpPr>
        <p:spPr>
          <a:xfrm>
            <a:off x="11043935" y="900658"/>
            <a:ext cx="415024" cy="646331"/>
          </a:xfrm>
          <a:prstGeom prst="rect">
            <a:avLst/>
          </a:prstGeom>
          <a:solidFill>
            <a:schemeClr val="accent1"/>
          </a:solidFill>
          <a:ln>
            <a:solidFill>
              <a:schemeClr val="bg1"/>
            </a:solidFill>
          </a:ln>
        </p:spPr>
        <p:txBody>
          <a:bodyPr wrap="square" rtlCol="0">
            <a:spAutoFit/>
          </a:bodyPr>
          <a:lstStyle/>
          <a:p>
            <a:r>
              <a:rPr lang="en-US" sz="3600" b="1" dirty="0">
                <a:solidFill>
                  <a:schemeClr val="bg1"/>
                </a:solidFill>
              </a:rPr>
              <a:t>6</a:t>
            </a:r>
          </a:p>
        </p:txBody>
      </p:sp>
      <p:sp>
        <p:nvSpPr>
          <p:cNvPr id="17" name="TextBox 16"/>
          <p:cNvSpPr txBox="1"/>
          <p:nvPr/>
        </p:nvSpPr>
        <p:spPr>
          <a:xfrm>
            <a:off x="526601" y="3423281"/>
            <a:ext cx="4092731" cy="892552"/>
          </a:xfrm>
          <a:prstGeom prst="rect">
            <a:avLst/>
          </a:prstGeom>
          <a:noFill/>
        </p:spPr>
        <p:txBody>
          <a:bodyPr wrap="square" rtlCol="0">
            <a:spAutoFit/>
          </a:bodyPr>
          <a:lstStyle/>
          <a:p>
            <a:r>
              <a:rPr lang="en-US" sz="2600" dirty="0"/>
              <a:t>This paragraph demonstrates</a:t>
            </a:r>
          </a:p>
          <a:p>
            <a:endParaRPr lang="en-US" sz="2600" dirty="0"/>
          </a:p>
        </p:txBody>
      </p:sp>
      <p:cxnSp>
        <p:nvCxnSpPr>
          <p:cNvPr id="34" name="Straight Connector 33"/>
          <p:cNvCxnSpPr/>
          <p:nvPr/>
        </p:nvCxnSpPr>
        <p:spPr>
          <a:xfrm>
            <a:off x="661916" y="4603671"/>
            <a:ext cx="172733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469763" y="4603671"/>
            <a:ext cx="1139336"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7451678" y="4857934"/>
            <a:ext cx="157828" cy="431417"/>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526815" y="3416233"/>
            <a:ext cx="2078701" cy="492443"/>
          </a:xfrm>
          <a:prstGeom prst="rect">
            <a:avLst/>
          </a:prstGeom>
          <a:noFill/>
        </p:spPr>
        <p:txBody>
          <a:bodyPr wrap="square" rtlCol="0">
            <a:spAutoFit/>
          </a:bodyPr>
          <a:lstStyle/>
          <a:p>
            <a:r>
              <a:rPr lang="en-US" sz="2600" dirty="0"/>
              <a:t>good style in</a:t>
            </a:r>
          </a:p>
        </p:txBody>
      </p:sp>
      <p:cxnSp>
        <p:nvCxnSpPr>
          <p:cNvPr id="40" name="Straight Connector 39"/>
          <p:cNvCxnSpPr/>
          <p:nvPr/>
        </p:nvCxnSpPr>
        <p:spPr>
          <a:xfrm>
            <a:off x="3612704" y="5015379"/>
            <a:ext cx="192828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6307021" y="3416233"/>
            <a:ext cx="2368890" cy="492443"/>
          </a:xfrm>
          <a:prstGeom prst="rect">
            <a:avLst/>
          </a:prstGeom>
          <a:noFill/>
        </p:spPr>
        <p:txBody>
          <a:bodyPr wrap="square" rtlCol="0">
            <a:spAutoFit/>
          </a:bodyPr>
          <a:lstStyle/>
          <a:p>
            <a:r>
              <a:rPr lang="en-US" sz="2600" dirty="0"/>
              <a:t>report writing.</a:t>
            </a:r>
          </a:p>
        </p:txBody>
      </p:sp>
    </p:spTree>
    <p:extLst>
      <p:ext uri="{BB962C8B-B14F-4D97-AF65-F5344CB8AC3E}">
        <p14:creationId xmlns:p14="http://schemas.microsoft.com/office/powerpoint/2010/main" val="33749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7" grpId="0" animBg="1"/>
      <p:bldP spid="23" grpId="0"/>
      <p:bldP spid="4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Paramedic method: Your turn</a:t>
            </a:r>
          </a:p>
        </p:txBody>
      </p:sp>
      <p:sp>
        <p:nvSpPr>
          <p:cNvPr id="5" name="Content Placeholder 4"/>
          <p:cNvSpPr>
            <a:spLocks noGrp="1"/>
          </p:cNvSpPr>
          <p:nvPr>
            <p:ph sz="half" idx="1"/>
          </p:nvPr>
        </p:nvSpPr>
        <p:spPr/>
        <p:txBody>
          <a:bodyPr anchor="t">
            <a:normAutofit/>
          </a:bodyPr>
          <a:lstStyle/>
          <a:p>
            <a:pPr marL="457200" indent="-457200">
              <a:buFont typeface="+mj-lt"/>
              <a:buAutoNum type="arabicPeriod"/>
            </a:pPr>
            <a:r>
              <a:rPr lang="en-US" sz="2200" dirty="0"/>
              <a:t>Circle the prepositions</a:t>
            </a:r>
          </a:p>
          <a:p>
            <a:pPr marL="457200" indent="-457200">
              <a:buFont typeface="+mj-lt"/>
              <a:buAutoNum type="arabicPeriod"/>
            </a:pPr>
            <a:r>
              <a:rPr lang="en-US" sz="2200" dirty="0"/>
              <a:t>Draw a box around the "is" verb forms</a:t>
            </a:r>
          </a:p>
          <a:p>
            <a:pPr marL="457200" indent="-457200">
              <a:buFont typeface="+mj-lt"/>
              <a:buAutoNum type="arabicPeriod"/>
            </a:pPr>
            <a:r>
              <a:rPr lang="en-US" sz="2200" dirty="0"/>
              <a:t>Ask, "Where's the action?"</a:t>
            </a:r>
          </a:p>
        </p:txBody>
      </p:sp>
      <p:sp>
        <p:nvSpPr>
          <p:cNvPr id="6" name="Content Placeholder 5"/>
          <p:cNvSpPr>
            <a:spLocks noGrp="1"/>
          </p:cNvSpPr>
          <p:nvPr>
            <p:ph sz="half" idx="2"/>
          </p:nvPr>
        </p:nvSpPr>
        <p:spPr>
          <a:xfrm>
            <a:off x="6188417" y="2228003"/>
            <a:ext cx="5422392" cy="1866325"/>
          </a:xfrm>
        </p:spPr>
        <p:txBody>
          <a:bodyPr anchor="t">
            <a:normAutofit/>
          </a:bodyPr>
          <a:lstStyle/>
          <a:p>
            <a:pPr marL="457200" indent="-457200">
              <a:buFont typeface="+mj-lt"/>
              <a:buAutoNum type="arabicPeriod" startAt="4"/>
            </a:pPr>
            <a:r>
              <a:rPr lang="en-US" sz="2200" dirty="0"/>
              <a:t>Change the "action" into a simple verb</a:t>
            </a:r>
          </a:p>
          <a:p>
            <a:pPr marL="457200" indent="-457200">
              <a:buFont typeface="+mj-lt"/>
              <a:buAutoNum type="arabicPeriod" startAt="5"/>
            </a:pPr>
            <a:r>
              <a:rPr lang="en-US" sz="2200" dirty="0"/>
              <a:t>Turn the doer into the subject</a:t>
            </a:r>
          </a:p>
          <a:p>
            <a:pPr marL="457200" indent="-457200">
              <a:buFont typeface="+mj-lt"/>
              <a:buAutoNum type="arabicPeriod" startAt="5"/>
            </a:pPr>
            <a:r>
              <a:rPr lang="en-US" sz="2200" dirty="0"/>
              <a:t>Eliminate unnecessary words</a:t>
            </a:r>
          </a:p>
          <a:p>
            <a:pPr marL="0" indent="0">
              <a:buNone/>
            </a:pPr>
            <a:endParaRPr lang="en-US" sz="2200" dirty="0"/>
          </a:p>
        </p:txBody>
      </p:sp>
      <p:sp>
        <p:nvSpPr>
          <p:cNvPr id="7" name="TextBox 6"/>
          <p:cNvSpPr txBox="1"/>
          <p:nvPr/>
        </p:nvSpPr>
        <p:spPr>
          <a:xfrm>
            <a:off x="581193" y="4506364"/>
            <a:ext cx="11029616" cy="954107"/>
          </a:xfrm>
          <a:prstGeom prst="rect">
            <a:avLst/>
          </a:prstGeom>
          <a:noFill/>
        </p:spPr>
        <p:txBody>
          <a:bodyPr wrap="square" rtlCol="0">
            <a:spAutoFit/>
          </a:bodyPr>
          <a:lstStyle/>
          <a:p>
            <a:r>
              <a:rPr lang="en-US" sz="2800" dirty="0"/>
              <a:t>I would argue that the email was written by her in a clear and concise manner.</a:t>
            </a:r>
          </a:p>
        </p:txBody>
      </p:sp>
    </p:spTree>
    <p:extLst>
      <p:ext uri="{BB962C8B-B14F-4D97-AF65-F5344CB8AC3E}">
        <p14:creationId xmlns:p14="http://schemas.microsoft.com/office/powerpoint/2010/main" val="2050579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Paramedic method</a:t>
            </a:r>
          </a:p>
        </p:txBody>
      </p:sp>
      <p:sp>
        <p:nvSpPr>
          <p:cNvPr id="3" name="Content Placeholder 2"/>
          <p:cNvSpPr>
            <a:spLocks noGrp="1"/>
          </p:cNvSpPr>
          <p:nvPr>
            <p:ph idx="1"/>
          </p:nvPr>
        </p:nvSpPr>
        <p:spPr>
          <a:xfrm>
            <a:off x="581192" y="2160024"/>
            <a:ext cx="11029615" cy="3678303"/>
          </a:xfrm>
        </p:spPr>
        <p:txBody>
          <a:bodyPr anchor="t"/>
          <a:lstStyle/>
          <a:p>
            <a:pPr marL="0" indent="0">
              <a:buNone/>
            </a:pPr>
            <a:r>
              <a:rPr lang="en-US" sz="2600" spc="150" dirty="0">
                <a:solidFill>
                  <a:schemeClr val="tx1"/>
                </a:solidFill>
              </a:rPr>
              <a:t>I would argue that the email was written by her in a clear and concise manner.</a:t>
            </a:r>
          </a:p>
          <a:p>
            <a:pPr marL="0" indent="0">
              <a:buNone/>
            </a:pPr>
            <a:endParaRPr lang="en-US" spc="150" dirty="0"/>
          </a:p>
          <a:p>
            <a:pPr marL="0" indent="0">
              <a:buNone/>
            </a:pPr>
            <a:endParaRPr lang="en-US" dirty="0"/>
          </a:p>
          <a:p>
            <a:pPr marL="0" indent="0">
              <a:buNone/>
            </a:pPr>
            <a:endParaRPr lang="en-US" dirty="0"/>
          </a:p>
          <a:p>
            <a:pPr marL="0" indent="0">
              <a:buNone/>
            </a:pPr>
            <a:r>
              <a:rPr lang="en-US" sz="2600" dirty="0">
                <a:solidFill>
                  <a:schemeClr val="tx1"/>
                </a:solidFill>
              </a:rPr>
              <a:t>She wrote a clear and concise email.</a:t>
            </a:r>
          </a:p>
        </p:txBody>
      </p:sp>
      <p:sp>
        <p:nvSpPr>
          <p:cNvPr id="5" name="Rectangle 4"/>
          <p:cNvSpPr/>
          <p:nvPr/>
        </p:nvSpPr>
        <p:spPr>
          <a:xfrm>
            <a:off x="5058151" y="2050678"/>
            <a:ext cx="605662" cy="66595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620969" y="2440433"/>
            <a:ext cx="292804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8758403" y="2929864"/>
            <a:ext cx="2735197" cy="461665"/>
          </a:xfrm>
          <a:prstGeom prst="rect">
            <a:avLst/>
          </a:prstGeom>
          <a:noFill/>
        </p:spPr>
        <p:txBody>
          <a:bodyPr wrap="square" rtlCol="0">
            <a:spAutoFit/>
          </a:bodyPr>
          <a:lstStyle/>
          <a:p>
            <a:r>
              <a:rPr lang="en-US" sz="2400" dirty="0">
                <a:solidFill>
                  <a:schemeClr val="accent2"/>
                </a:solidFill>
              </a:rPr>
              <a:t>she</a:t>
            </a:r>
          </a:p>
        </p:txBody>
      </p:sp>
      <p:sp>
        <p:nvSpPr>
          <p:cNvPr id="8" name="Oval 7"/>
          <p:cNvSpPr/>
          <p:nvPr/>
        </p:nvSpPr>
        <p:spPr>
          <a:xfrm>
            <a:off x="7989582" y="2050677"/>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661916" y="2835050"/>
            <a:ext cx="112594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6949630" y="2050678"/>
            <a:ext cx="374172" cy="634143"/>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4935598" y="3051351"/>
            <a:ext cx="2735197" cy="461665"/>
          </a:xfrm>
          <a:prstGeom prst="rect">
            <a:avLst/>
          </a:prstGeom>
          <a:noFill/>
        </p:spPr>
        <p:txBody>
          <a:bodyPr wrap="square" rtlCol="0">
            <a:spAutoFit/>
          </a:bodyPr>
          <a:lstStyle/>
          <a:p>
            <a:r>
              <a:rPr lang="en-US" sz="2400" dirty="0">
                <a:solidFill>
                  <a:schemeClr val="accent2"/>
                </a:solidFill>
              </a:rPr>
              <a:t>action</a:t>
            </a:r>
          </a:p>
        </p:txBody>
      </p:sp>
      <p:sp>
        <p:nvSpPr>
          <p:cNvPr id="13" name="TextBox 12"/>
          <p:cNvSpPr txBox="1"/>
          <p:nvPr/>
        </p:nvSpPr>
        <p:spPr>
          <a:xfrm>
            <a:off x="6559526" y="3051351"/>
            <a:ext cx="2735197" cy="461665"/>
          </a:xfrm>
          <a:prstGeom prst="rect">
            <a:avLst/>
          </a:prstGeom>
          <a:noFill/>
        </p:spPr>
        <p:txBody>
          <a:bodyPr wrap="square" rtlCol="0">
            <a:spAutoFit/>
          </a:bodyPr>
          <a:lstStyle/>
          <a:p>
            <a:r>
              <a:rPr lang="en-US" sz="2400" dirty="0">
                <a:solidFill>
                  <a:schemeClr val="accent2"/>
                </a:solidFill>
              </a:rPr>
              <a:t>wrote</a:t>
            </a:r>
          </a:p>
        </p:txBody>
      </p:sp>
      <p:cxnSp>
        <p:nvCxnSpPr>
          <p:cNvPr id="14" name="Straight Arrow Connector 13"/>
          <p:cNvCxnSpPr/>
          <p:nvPr/>
        </p:nvCxnSpPr>
        <p:spPr>
          <a:xfrm>
            <a:off x="5900910" y="3316453"/>
            <a:ext cx="62117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540991" y="2654054"/>
            <a:ext cx="833071" cy="465837"/>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732053" y="2578748"/>
            <a:ext cx="1132772"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7763528" y="2646527"/>
            <a:ext cx="1008523" cy="404824"/>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437875" y="2578748"/>
            <a:ext cx="47100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706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confusions</a:t>
            </a:r>
          </a:p>
        </p:txBody>
      </p:sp>
      <p:sp>
        <p:nvSpPr>
          <p:cNvPr id="3" name="Content Placeholder 2"/>
          <p:cNvSpPr>
            <a:spLocks noGrp="1"/>
          </p:cNvSpPr>
          <p:nvPr>
            <p:ph sz="half" idx="1"/>
          </p:nvPr>
        </p:nvSpPr>
        <p:spPr/>
        <p:txBody>
          <a:bodyPr anchor="t">
            <a:noAutofit/>
          </a:bodyPr>
          <a:lstStyle/>
          <a:p>
            <a:pPr marL="0" indent="0">
              <a:buNone/>
            </a:pPr>
            <a:r>
              <a:rPr lang="en-US" sz="2200" dirty="0"/>
              <a:t>Word choice/inflection</a:t>
            </a:r>
          </a:p>
          <a:p>
            <a:r>
              <a:rPr lang="en-US" sz="2200" dirty="0"/>
              <a:t>me/myself</a:t>
            </a:r>
          </a:p>
          <a:p>
            <a:r>
              <a:rPr lang="en-US" sz="2200" dirty="0"/>
              <a:t>i.e./e.g.</a:t>
            </a:r>
          </a:p>
          <a:p>
            <a:pPr marL="0" indent="0">
              <a:buNone/>
            </a:pPr>
            <a:endParaRPr lang="en-US" sz="2200" dirty="0"/>
          </a:p>
          <a:p>
            <a:pPr marL="0" indent="0">
              <a:buNone/>
            </a:pPr>
            <a:r>
              <a:rPr lang="en-US" sz="2200" dirty="0"/>
              <a:t>Grammar</a:t>
            </a:r>
          </a:p>
          <a:p>
            <a:r>
              <a:rPr lang="en-US" sz="2200" dirty="0"/>
              <a:t>sentence fragments or run-ons</a:t>
            </a:r>
          </a:p>
          <a:p>
            <a:r>
              <a:rPr lang="en-US" sz="2200" dirty="0"/>
              <a:t>misplaced/dangling modifiers</a:t>
            </a:r>
          </a:p>
          <a:p>
            <a:r>
              <a:rPr lang="en-US" sz="2200" dirty="0"/>
              <a:t>unclear pronoun references</a:t>
            </a:r>
          </a:p>
          <a:p>
            <a:r>
              <a:rPr lang="en-US" sz="2200" dirty="0"/>
              <a:t>inconsistent verb tense</a:t>
            </a:r>
          </a:p>
        </p:txBody>
      </p:sp>
      <p:sp>
        <p:nvSpPr>
          <p:cNvPr id="4" name="Content Placeholder 3"/>
          <p:cNvSpPr>
            <a:spLocks noGrp="1"/>
          </p:cNvSpPr>
          <p:nvPr>
            <p:ph sz="half" idx="2"/>
          </p:nvPr>
        </p:nvSpPr>
        <p:spPr/>
        <p:txBody>
          <a:bodyPr anchor="t">
            <a:noAutofit/>
          </a:bodyPr>
          <a:lstStyle/>
          <a:p>
            <a:pPr marL="0" indent="0">
              <a:buNone/>
            </a:pPr>
            <a:r>
              <a:rPr lang="en-US" sz="2200" dirty="0"/>
              <a:t>Punctuation</a:t>
            </a:r>
          </a:p>
          <a:p>
            <a:r>
              <a:rPr lang="en-US" sz="2200" dirty="0"/>
              <a:t>commas</a:t>
            </a:r>
          </a:p>
          <a:p>
            <a:r>
              <a:rPr lang="en-US" sz="2200" dirty="0"/>
              <a:t>apostrophes</a:t>
            </a:r>
          </a:p>
          <a:p>
            <a:pPr marL="0" indent="0">
              <a:buNone/>
            </a:pPr>
            <a:endParaRPr lang="en-US" sz="2200" dirty="0"/>
          </a:p>
          <a:p>
            <a:pPr marL="0" indent="0">
              <a:buNone/>
            </a:pPr>
            <a:r>
              <a:rPr lang="en-US" sz="2200" dirty="0"/>
              <a:t>Spelling</a:t>
            </a:r>
          </a:p>
          <a:p>
            <a:r>
              <a:rPr lang="en-US" sz="2200" dirty="0"/>
              <a:t>than/then</a:t>
            </a:r>
          </a:p>
          <a:p>
            <a:r>
              <a:rPr lang="en-US" sz="2200" dirty="0"/>
              <a:t>its/it’s</a:t>
            </a:r>
          </a:p>
          <a:p>
            <a:r>
              <a:rPr lang="en-US" sz="2200" dirty="0"/>
              <a:t>their/there/they’re</a:t>
            </a:r>
          </a:p>
          <a:p>
            <a:r>
              <a:rPr lang="en-US" sz="2200" dirty="0"/>
              <a:t>affect/effect</a:t>
            </a:r>
          </a:p>
        </p:txBody>
      </p:sp>
    </p:spTree>
    <p:extLst>
      <p:ext uri="{BB962C8B-B14F-4D97-AF65-F5344CB8AC3E}">
        <p14:creationId xmlns:p14="http://schemas.microsoft.com/office/powerpoint/2010/main" val="17075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581192" y="2180496"/>
            <a:ext cx="11029615" cy="4254594"/>
          </a:xfrm>
        </p:spPr>
        <p:txBody>
          <a:bodyPr anchor="t">
            <a:normAutofit/>
          </a:bodyPr>
          <a:lstStyle/>
          <a:p>
            <a:pPr marL="0" indent="0">
              <a:spcAft>
                <a:spcPts val="800"/>
              </a:spcAft>
              <a:buNone/>
            </a:pPr>
            <a:r>
              <a:rPr lang="en-US" sz="2200" dirty="0"/>
              <a:t>Writing Center Overview</a:t>
            </a:r>
          </a:p>
          <a:p>
            <a:pPr marL="0" indent="0">
              <a:spcAft>
                <a:spcPts val="800"/>
              </a:spcAft>
              <a:buNone/>
            </a:pPr>
            <a:r>
              <a:rPr lang="en-US" sz="800" dirty="0"/>
              <a:t>   </a:t>
            </a:r>
          </a:p>
          <a:p>
            <a:pPr marL="0" indent="0">
              <a:spcAft>
                <a:spcPts val="800"/>
              </a:spcAft>
              <a:buNone/>
            </a:pPr>
            <a:r>
              <a:rPr lang="en-US" sz="2200" dirty="0"/>
              <a:t>Rhetorical Situation</a:t>
            </a:r>
          </a:p>
          <a:p>
            <a:pPr marL="0" indent="0">
              <a:spcAft>
                <a:spcPts val="800"/>
              </a:spcAft>
              <a:buNone/>
            </a:pPr>
            <a:r>
              <a:rPr lang="en-US" sz="800" dirty="0"/>
              <a:t>  </a:t>
            </a:r>
          </a:p>
          <a:p>
            <a:pPr marL="0" indent="0">
              <a:spcAft>
                <a:spcPts val="800"/>
              </a:spcAft>
              <a:buNone/>
            </a:pPr>
            <a:r>
              <a:rPr lang="en-US" sz="2200" dirty="0"/>
              <a:t>Business Writing Principles and the Paramedic Method</a:t>
            </a:r>
          </a:p>
          <a:p>
            <a:pPr marL="0" indent="0">
              <a:spcAft>
                <a:spcPts val="800"/>
              </a:spcAft>
              <a:buNone/>
            </a:pPr>
            <a:r>
              <a:rPr lang="en-US" sz="800" dirty="0"/>
              <a:t>  </a:t>
            </a:r>
          </a:p>
          <a:p>
            <a:pPr marL="0" indent="0">
              <a:spcAft>
                <a:spcPts val="800"/>
              </a:spcAft>
              <a:buNone/>
            </a:pPr>
            <a:r>
              <a:rPr lang="en-US" sz="2200" dirty="0"/>
              <a:t>Common Confusions</a:t>
            </a:r>
          </a:p>
          <a:p>
            <a:pPr marL="0" indent="0">
              <a:spcAft>
                <a:spcPts val="800"/>
              </a:spcAft>
              <a:buNone/>
            </a:pPr>
            <a:r>
              <a:rPr lang="en-US" sz="800" dirty="0"/>
              <a:t> </a:t>
            </a:r>
          </a:p>
          <a:p>
            <a:pPr marL="0" indent="0">
              <a:spcAft>
                <a:spcPts val="800"/>
              </a:spcAft>
              <a:buNone/>
            </a:pPr>
            <a:r>
              <a:rPr lang="en-US" sz="2200" dirty="0"/>
              <a:t>Other Strategies</a:t>
            </a:r>
          </a:p>
        </p:txBody>
      </p:sp>
    </p:spTree>
    <p:extLst>
      <p:ext uri="{BB962C8B-B14F-4D97-AF65-F5344CB8AC3E}">
        <p14:creationId xmlns:p14="http://schemas.microsoft.com/office/powerpoint/2010/main" val="1932467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make your own list of things to check</a:t>
            </a:r>
          </a:p>
        </p:txBody>
      </p:sp>
      <p:sp>
        <p:nvSpPr>
          <p:cNvPr id="3" name="Content Placeholder 2"/>
          <p:cNvSpPr>
            <a:spLocks noGrp="1"/>
          </p:cNvSpPr>
          <p:nvPr>
            <p:ph idx="1"/>
          </p:nvPr>
        </p:nvSpPr>
        <p:spPr/>
        <p:txBody>
          <a:bodyPr anchor="t">
            <a:normAutofit/>
          </a:bodyPr>
          <a:lstStyle/>
          <a:p>
            <a:pPr marL="0" indent="0" algn="ctr">
              <a:lnSpc>
                <a:spcPct val="200000"/>
              </a:lnSpc>
              <a:buNone/>
            </a:pPr>
            <a:r>
              <a:rPr lang="en-US" sz="2200" dirty="0"/>
              <a:t>Including:</a:t>
            </a:r>
          </a:p>
          <a:p>
            <a:pPr marL="0" indent="0">
              <a:lnSpc>
                <a:spcPct val="200000"/>
              </a:lnSpc>
              <a:buNone/>
            </a:pPr>
            <a:r>
              <a:rPr lang="en-US" sz="2200" dirty="0"/>
              <a:t>Your own common confusions</a:t>
            </a:r>
          </a:p>
          <a:p>
            <a:pPr marL="0" indent="0">
              <a:lnSpc>
                <a:spcPct val="200000"/>
              </a:lnSpc>
              <a:buNone/>
            </a:pPr>
            <a:r>
              <a:rPr lang="en-US" sz="2200" dirty="0"/>
              <a:t>Reminders of other things to look out for</a:t>
            </a:r>
          </a:p>
          <a:p>
            <a:pPr marL="0" indent="0">
              <a:lnSpc>
                <a:spcPct val="200000"/>
              </a:lnSpc>
              <a:buNone/>
            </a:pPr>
            <a:endParaRPr lang="en-US" sz="2200" dirty="0"/>
          </a:p>
        </p:txBody>
      </p:sp>
    </p:spTree>
    <p:extLst>
      <p:ext uri="{BB962C8B-B14F-4D97-AF65-F5344CB8AC3E}">
        <p14:creationId xmlns:p14="http://schemas.microsoft.com/office/powerpoint/2010/main" val="2876179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Strategies</a:t>
            </a:r>
          </a:p>
        </p:txBody>
      </p:sp>
      <p:sp>
        <p:nvSpPr>
          <p:cNvPr id="3" name="Content Placeholder 2"/>
          <p:cNvSpPr>
            <a:spLocks noGrp="1"/>
          </p:cNvSpPr>
          <p:nvPr>
            <p:ph sz="half" idx="1"/>
          </p:nvPr>
        </p:nvSpPr>
        <p:spPr/>
        <p:txBody>
          <a:bodyPr anchor="t">
            <a:normAutofit/>
          </a:bodyPr>
          <a:lstStyle/>
          <a:p>
            <a:pPr marL="0" indent="0">
              <a:lnSpc>
                <a:spcPct val="150000"/>
              </a:lnSpc>
              <a:buNone/>
            </a:pPr>
            <a:r>
              <a:rPr lang="en-US" sz="2200" dirty="0"/>
              <a:t>Read out loud</a:t>
            </a:r>
          </a:p>
          <a:p>
            <a:pPr marL="0" indent="0">
              <a:lnSpc>
                <a:spcPct val="150000"/>
              </a:lnSpc>
              <a:buNone/>
            </a:pPr>
            <a:r>
              <a:rPr lang="en-US" sz="2200" dirty="0"/>
              <a:t>Print out to review</a:t>
            </a:r>
          </a:p>
          <a:p>
            <a:pPr marL="0" indent="0">
              <a:lnSpc>
                <a:spcPct val="150000"/>
              </a:lnSpc>
              <a:buNone/>
            </a:pPr>
            <a:r>
              <a:rPr lang="en-US" sz="2200" dirty="0"/>
              <a:t>Don’t write on your phone</a:t>
            </a:r>
          </a:p>
        </p:txBody>
      </p:sp>
      <p:sp>
        <p:nvSpPr>
          <p:cNvPr id="4" name="Content Placeholder 3"/>
          <p:cNvSpPr>
            <a:spLocks noGrp="1"/>
          </p:cNvSpPr>
          <p:nvPr>
            <p:ph sz="half" idx="2"/>
          </p:nvPr>
        </p:nvSpPr>
        <p:spPr/>
        <p:txBody>
          <a:bodyPr anchor="t">
            <a:normAutofit/>
          </a:bodyPr>
          <a:lstStyle/>
          <a:p>
            <a:pPr marL="0" indent="0" algn="r">
              <a:lnSpc>
                <a:spcPct val="150000"/>
              </a:lnSpc>
              <a:buNone/>
            </a:pPr>
            <a:r>
              <a:rPr lang="en-US" sz="2200" dirty="0"/>
              <a:t>Use models</a:t>
            </a:r>
          </a:p>
          <a:p>
            <a:pPr marL="0" indent="0" algn="r">
              <a:lnSpc>
                <a:spcPct val="150000"/>
              </a:lnSpc>
              <a:buNone/>
            </a:pPr>
            <a:r>
              <a:rPr lang="en-US" sz="2200" dirty="0"/>
              <a:t>Use spell check</a:t>
            </a:r>
          </a:p>
          <a:p>
            <a:pPr marL="0" indent="0" algn="r">
              <a:lnSpc>
                <a:spcPct val="150000"/>
              </a:lnSpc>
              <a:buNone/>
            </a:pPr>
            <a:r>
              <a:rPr lang="en-US" sz="2200" dirty="0"/>
              <a:t>Get the details right</a:t>
            </a:r>
          </a:p>
          <a:p>
            <a:pPr marL="0" indent="0" algn="r">
              <a:lnSpc>
                <a:spcPct val="150000"/>
              </a:lnSpc>
              <a:buNone/>
            </a:pPr>
            <a:endParaRPr lang="en-US" sz="2200" dirty="0"/>
          </a:p>
          <a:p>
            <a:pPr marL="0" indent="0" algn="r">
              <a:buNone/>
            </a:pPr>
            <a:endParaRPr lang="en-US" sz="2200" dirty="0"/>
          </a:p>
        </p:txBody>
      </p:sp>
      <p:sp>
        <p:nvSpPr>
          <p:cNvPr id="5" name="TextBox 4"/>
          <p:cNvSpPr txBox="1"/>
          <p:nvPr/>
        </p:nvSpPr>
        <p:spPr>
          <a:xfrm>
            <a:off x="5628190" y="4537275"/>
            <a:ext cx="935621" cy="430887"/>
          </a:xfrm>
          <a:prstGeom prst="rect">
            <a:avLst/>
          </a:prstGeom>
          <a:noFill/>
        </p:spPr>
        <p:txBody>
          <a:bodyPr wrap="square" rtlCol="0">
            <a:spAutoFit/>
          </a:bodyPr>
          <a:lstStyle/>
          <a:p>
            <a:pPr algn="ctr"/>
            <a:r>
              <a:rPr lang="en-US" sz="2200" dirty="0"/>
              <a:t>Listen</a:t>
            </a:r>
            <a:r>
              <a:rPr lang="en-US" dirty="0"/>
              <a:t>!</a:t>
            </a:r>
          </a:p>
        </p:txBody>
      </p:sp>
    </p:spTree>
    <p:extLst>
      <p:ext uri="{BB962C8B-B14F-4D97-AF65-F5344CB8AC3E}">
        <p14:creationId xmlns:p14="http://schemas.microsoft.com/office/powerpoint/2010/main" val="1480735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Reflection (II)</a:t>
            </a:r>
          </a:p>
        </p:txBody>
      </p:sp>
      <p:sp>
        <p:nvSpPr>
          <p:cNvPr id="3" name="Content Placeholder 2"/>
          <p:cNvSpPr>
            <a:spLocks noGrp="1"/>
          </p:cNvSpPr>
          <p:nvPr>
            <p:ph idx="1"/>
          </p:nvPr>
        </p:nvSpPr>
        <p:spPr/>
        <p:txBody>
          <a:bodyPr anchor="t">
            <a:normAutofit/>
          </a:bodyPr>
          <a:lstStyle/>
          <a:p>
            <a:pPr marL="0" indent="0">
              <a:buNone/>
            </a:pPr>
            <a:r>
              <a:rPr lang="en-US" sz="2200" dirty="0"/>
              <a:t>What is the most useful concept that you will take away from this presentation?</a:t>
            </a:r>
          </a:p>
          <a:p>
            <a:pPr marL="0" indent="0">
              <a:buNone/>
            </a:pPr>
            <a:endParaRPr lang="en-US" sz="2200" dirty="0"/>
          </a:p>
          <a:p>
            <a:pPr marL="0" indent="0">
              <a:buNone/>
            </a:pPr>
            <a:r>
              <a:rPr lang="en-US" sz="2200" dirty="0"/>
              <a:t>Which of these strategies (if any) have you already been using?</a:t>
            </a:r>
          </a:p>
          <a:p>
            <a:pPr marL="0" indent="0">
              <a:buNone/>
            </a:pPr>
            <a:endParaRPr lang="en-US" sz="2200" dirty="0"/>
          </a:p>
          <a:p>
            <a:pPr marL="0" indent="0">
              <a:buNone/>
            </a:pPr>
            <a:r>
              <a:rPr lang="en-US" sz="2200" dirty="0"/>
              <a:t>How can you use these strategies to address the stressors that you wrote about earlier? To address areas where you could improve?</a:t>
            </a:r>
          </a:p>
        </p:txBody>
      </p:sp>
    </p:spTree>
    <p:extLst>
      <p:ext uri="{BB962C8B-B14F-4D97-AF65-F5344CB8AC3E}">
        <p14:creationId xmlns:p14="http://schemas.microsoft.com/office/powerpoint/2010/main" val="3605820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nchor="ctr">
            <a:normAutofit/>
          </a:bodyPr>
          <a:lstStyle/>
          <a:p>
            <a:pPr marL="0" indent="0" algn="ctr">
              <a:buNone/>
            </a:pPr>
            <a:r>
              <a:rPr lang="en-US" sz="8000" b="1" dirty="0">
                <a:solidFill>
                  <a:schemeClr val="accent1"/>
                </a:solidFill>
              </a:rPr>
              <a:t>? ? ?</a:t>
            </a:r>
          </a:p>
        </p:txBody>
      </p:sp>
    </p:spTree>
    <p:extLst>
      <p:ext uri="{BB962C8B-B14F-4D97-AF65-F5344CB8AC3E}">
        <p14:creationId xmlns:p14="http://schemas.microsoft.com/office/powerpoint/2010/main" val="431351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685801"/>
            <a:ext cx="7772400" cy="1470025"/>
          </a:xfrm>
        </p:spPr>
        <p:txBody>
          <a:bodyPr>
            <a:normAutofit/>
          </a:bodyPr>
          <a:lstStyle/>
          <a:p>
            <a:br>
              <a:rPr lang="en-US" dirty="0"/>
            </a:br>
            <a:endParaRPr lang="en-US" dirty="0"/>
          </a:p>
        </p:txBody>
      </p:sp>
      <p:sp>
        <p:nvSpPr>
          <p:cNvPr id="3" name="Subtitle 2"/>
          <p:cNvSpPr>
            <a:spLocks noGrp="1"/>
          </p:cNvSpPr>
          <p:nvPr>
            <p:ph type="subTitle" idx="1"/>
          </p:nvPr>
        </p:nvSpPr>
        <p:spPr>
          <a:xfrm>
            <a:off x="7230214" y="609600"/>
            <a:ext cx="2971800" cy="2514600"/>
          </a:xfrm>
        </p:spPr>
        <p:txBody>
          <a:bodyPr>
            <a:normAutofit fontScale="25000" lnSpcReduction="20000"/>
          </a:bodyPr>
          <a:lstStyle/>
          <a:p>
            <a:r>
              <a:rPr lang="en-US" sz="12800" dirty="0">
                <a:solidFill>
                  <a:schemeClr val="tx1"/>
                </a:solidFill>
                <a:latin typeface="Arial" pitchFamily="34" charset="0"/>
                <a:cs typeface="Arial" pitchFamily="34" charset="0"/>
              </a:rPr>
              <a:t>Ekstrom Library </a:t>
            </a:r>
            <a:br>
              <a:rPr lang="en-US" sz="12800" dirty="0">
                <a:solidFill>
                  <a:schemeClr val="tx1"/>
                </a:solidFill>
                <a:latin typeface="Arial" pitchFamily="34" charset="0"/>
                <a:cs typeface="Arial" pitchFamily="34" charset="0"/>
              </a:rPr>
            </a:br>
            <a:r>
              <a:rPr lang="en-US" sz="12800" dirty="0">
                <a:solidFill>
                  <a:schemeClr val="tx1"/>
                </a:solidFill>
                <a:latin typeface="Arial" pitchFamily="34" charset="0"/>
                <a:cs typeface="Arial" pitchFamily="34" charset="0"/>
              </a:rPr>
              <a:t>Room 132</a:t>
            </a:r>
          </a:p>
          <a:p>
            <a:r>
              <a:rPr lang="en-US" sz="9600" dirty="0">
                <a:solidFill>
                  <a:schemeClr val="tx1"/>
                </a:solidFill>
                <a:latin typeface="Arial" pitchFamily="34" charset="0"/>
                <a:cs typeface="Arial" pitchFamily="34" charset="0"/>
              </a:rPr>
              <a:t> </a:t>
            </a:r>
          </a:p>
          <a:p>
            <a:r>
              <a:rPr lang="en-US" sz="12800" dirty="0">
                <a:solidFill>
                  <a:schemeClr val="tx1"/>
                </a:solidFill>
                <a:latin typeface="Arial" pitchFamily="34" charset="0"/>
                <a:cs typeface="Arial" pitchFamily="34" charset="0"/>
              </a:rPr>
              <a:t>(502) 852-2173</a:t>
            </a:r>
          </a:p>
          <a:p>
            <a:r>
              <a:rPr lang="en-US" sz="12800" dirty="0">
                <a:solidFill>
                  <a:schemeClr val="tx1"/>
                </a:solidFill>
                <a:latin typeface="Arial" pitchFamily="34" charset="0"/>
                <a:cs typeface="Arial" pitchFamily="34" charset="0"/>
              </a:rPr>
              <a:t> </a:t>
            </a:r>
          </a:p>
          <a:p>
            <a:endParaRPr lang="en-US" dirty="0"/>
          </a:p>
        </p:txBody>
      </p:sp>
      <p:pic>
        <p:nvPicPr>
          <p:cNvPr id="5" name="Picture 4" descr="wc logo.JPG"/>
          <p:cNvPicPr>
            <a:picLocks noChangeAspect="1"/>
          </p:cNvPicPr>
          <p:nvPr/>
        </p:nvPicPr>
        <p:blipFill>
          <a:blip r:embed="rId3" cstate="print"/>
          <a:srcRect t="8170" b="8170"/>
          <a:stretch>
            <a:fillRect/>
          </a:stretch>
        </p:blipFill>
        <p:spPr>
          <a:xfrm>
            <a:off x="1303135" y="304801"/>
            <a:ext cx="4299966" cy="2779771"/>
          </a:xfrm>
          <a:prstGeom prst="rect">
            <a:avLst/>
          </a:prstGeom>
        </p:spPr>
      </p:pic>
      <p:sp>
        <p:nvSpPr>
          <p:cNvPr id="7" name="TextBox 6"/>
          <p:cNvSpPr txBox="1"/>
          <p:nvPr/>
        </p:nvSpPr>
        <p:spPr>
          <a:xfrm>
            <a:off x="1205218" y="3822540"/>
            <a:ext cx="4495800" cy="1877437"/>
          </a:xfrm>
          <a:prstGeom prst="rect">
            <a:avLst/>
          </a:prstGeom>
          <a:noFill/>
        </p:spPr>
        <p:txBody>
          <a:bodyPr wrap="square" rtlCol="0">
            <a:spAutoFit/>
          </a:bodyPr>
          <a:lstStyle/>
          <a:p>
            <a:pPr algn="ctr" defTabSz="914400"/>
            <a:r>
              <a:rPr lang="en-US" sz="2800" kern="0" dirty="0">
                <a:solidFill>
                  <a:sysClr val="windowText" lastClr="000000"/>
                </a:solidFill>
                <a:latin typeface="Arial" pitchFamily="34" charset="0"/>
                <a:cs typeface="Arial" pitchFamily="34" charset="0"/>
              </a:rPr>
              <a:t>louisville.edu/</a:t>
            </a:r>
            <a:r>
              <a:rPr lang="en-US" sz="2800" kern="0" dirty="0" err="1">
                <a:solidFill>
                  <a:sysClr val="windowText" lastClr="000000"/>
                </a:solidFill>
                <a:latin typeface="Arial" pitchFamily="34" charset="0"/>
                <a:cs typeface="Arial" pitchFamily="34" charset="0"/>
              </a:rPr>
              <a:t>writingcenter</a:t>
            </a:r>
            <a:endParaRPr lang="en-US" sz="2800" kern="0" dirty="0">
              <a:solidFill>
                <a:sysClr val="windowText" lastClr="000000"/>
              </a:solidFill>
              <a:latin typeface="Arial" pitchFamily="34" charset="0"/>
              <a:cs typeface="Arial" pitchFamily="34" charset="0"/>
            </a:endParaRPr>
          </a:p>
          <a:p>
            <a:pPr defTabSz="914400"/>
            <a:endParaRPr lang="en-US" sz="3200" kern="0" dirty="0">
              <a:solidFill>
                <a:sysClr val="windowText" lastClr="000000"/>
              </a:solidFill>
              <a:latin typeface="Arial" pitchFamily="34" charset="0"/>
              <a:cs typeface="Arial" pitchFamily="34" charset="0"/>
            </a:endParaRPr>
          </a:p>
          <a:p>
            <a:pPr algn="ctr" defTabSz="914400"/>
            <a:r>
              <a:rPr lang="en-US" sz="3200" kern="0" dirty="0">
                <a:solidFill>
                  <a:sysClr val="windowText" lastClr="000000"/>
                </a:solidFill>
                <a:latin typeface="Arial" pitchFamily="34" charset="0"/>
                <a:cs typeface="Arial" pitchFamily="34" charset="0"/>
              </a:rPr>
              <a:t>writing @ louisville.edu</a:t>
            </a:r>
          </a:p>
          <a:p>
            <a:pPr defTabSz="914400"/>
            <a:endParaRPr lang="en-US" sz="2400" kern="0" dirty="0">
              <a:solidFill>
                <a:sysClr val="windowText" lastClr="000000"/>
              </a:solidFill>
            </a:endParaRPr>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t="6106" b="12897"/>
          <a:stretch/>
        </p:blipFill>
        <p:spPr>
          <a:xfrm>
            <a:off x="6613950" y="3443243"/>
            <a:ext cx="4204328" cy="2553648"/>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2941823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University Writing Center:</a:t>
            </a:r>
            <a:br>
              <a:rPr lang="en-US" dirty="0">
                <a:latin typeface="Arial" pitchFamily="34" charset="0"/>
                <a:cs typeface="Arial" pitchFamily="34" charset="0"/>
              </a:rPr>
            </a:br>
            <a:r>
              <a:rPr lang="en-US" u="sng" dirty="0">
                <a:latin typeface="Arial" pitchFamily="34" charset="0"/>
                <a:cs typeface="Arial" pitchFamily="34" charset="0"/>
              </a:rPr>
              <a:t>What We Do</a:t>
            </a:r>
            <a:endParaRPr lang="en-US" dirty="0"/>
          </a:p>
        </p:txBody>
      </p:sp>
      <p:sp>
        <p:nvSpPr>
          <p:cNvPr id="3" name="Content Placeholder 2"/>
          <p:cNvSpPr>
            <a:spLocks noGrp="1"/>
          </p:cNvSpPr>
          <p:nvPr>
            <p:ph sz="half" idx="1"/>
          </p:nvPr>
        </p:nvSpPr>
        <p:spPr/>
        <p:txBody>
          <a:bodyPr>
            <a:normAutofit fontScale="77500" lnSpcReduction="20000"/>
          </a:bodyPr>
          <a:lstStyle/>
          <a:p>
            <a:pPr>
              <a:buNone/>
            </a:pPr>
            <a:r>
              <a:rPr lang="en-US" dirty="0">
                <a:latin typeface="Arial" pitchFamily="34" charset="0"/>
                <a:cs typeface="Arial" pitchFamily="34" charset="0"/>
              </a:rPr>
              <a:t>We serve </a:t>
            </a:r>
            <a:r>
              <a:rPr lang="en-US" i="1" dirty="0">
                <a:latin typeface="Arial" pitchFamily="34" charset="0"/>
                <a:cs typeface="Arial" pitchFamily="34" charset="0"/>
              </a:rPr>
              <a:t>everyone </a:t>
            </a:r>
            <a:r>
              <a:rPr lang="en-US" dirty="0">
                <a:latin typeface="Arial" pitchFamily="34" charset="0"/>
                <a:cs typeface="Arial" pitchFamily="34" charset="0"/>
              </a:rPr>
              <a:t>in the UofL community, including undergraduates, graduate students, faculty, and staff. </a:t>
            </a:r>
          </a:p>
          <a:p>
            <a:pPr>
              <a:buNone/>
            </a:pPr>
            <a:r>
              <a:rPr lang="en-US" dirty="0">
                <a:latin typeface="Arial" pitchFamily="34" charset="0"/>
                <a:cs typeface="Arial" pitchFamily="34" charset="0"/>
              </a:rPr>
              <a:t> </a:t>
            </a:r>
          </a:p>
          <a:p>
            <a:pPr>
              <a:buNone/>
            </a:pPr>
            <a:r>
              <a:rPr lang="en-US" dirty="0">
                <a:latin typeface="Arial" pitchFamily="34" charset="0"/>
                <a:cs typeface="Arial" pitchFamily="34" charset="0"/>
              </a:rPr>
              <a:t>We help at any point in the writing process:</a:t>
            </a:r>
          </a:p>
          <a:p>
            <a:pPr>
              <a:buFont typeface="Wingdings" panose="05000000000000000000" pitchFamily="2" charset="2"/>
              <a:buChar char="ü"/>
            </a:pPr>
            <a:r>
              <a:rPr lang="en-US" dirty="0">
                <a:latin typeface="Arial" pitchFamily="34" charset="0"/>
                <a:cs typeface="Arial" pitchFamily="34" charset="0"/>
              </a:rPr>
              <a:t>Getting started on an idea</a:t>
            </a:r>
          </a:p>
          <a:p>
            <a:pPr>
              <a:buFont typeface="Wingdings" panose="05000000000000000000" pitchFamily="2" charset="2"/>
              <a:buChar char="ü"/>
            </a:pPr>
            <a:r>
              <a:rPr lang="en-US" dirty="0">
                <a:latin typeface="Arial" pitchFamily="34" charset="0"/>
                <a:cs typeface="Arial" pitchFamily="34" charset="0"/>
              </a:rPr>
              <a:t>Working on a draft in progress</a:t>
            </a:r>
          </a:p>
          <a:p>
            <a:pPr>
              <a:buFont typeface="Wingdings" panose="05000000000000000000" pitchFamily="2" charset="2"/>
              <a:buChar char="ü"/>
            </a:pPr>
            <a:r>
              <a:rPr lang="en-US" dirty="0">
                <a:latin typeface="Arial" pitchFamily="34" charset="0"/>
                <a:cs typeface="Arial" pitchFamily="34" charset="0"/>
              </a:rPr>
              <a:t>Revising a completed draft</a:t>
            </a:r>
          </a:p>
          <a:p>
            <a:pPr>
              <a:buFont typeface="Wingdings" panose="05000000000000000000" pitchFamily="2" charset="2"/>
              <a:buChar char="ü"/>
            </a:pPr>
            <a:r>
              <a:rPr lang="en-US" dirty="0">
                <a:latin typeface="Arial" pitchFamily="34" charset="0"/>
                <a:cs typeface="Arial" pitchFamily="34" charset="0"/>
              </a:rPr>
              <a:t>Copyediting and polishing a final draft.</a:t>
            </a:r>
          </a:p>
          <a:p>
            <a:endParaRPr lang="en-US" dirty="0"/>
          </a:p>
        </p:txBody>
      </p:sp>
      <p:sp>
        <p:nvSpPr>
          <p:cNvPr id="4" name="Text Placeholder 3"/>
          <p:cNvSpPr>
            <a:spLocks noGrp="1"/>
          </p:cNvSpPr>
          <p:nvPr>
            <p:ph type="body" sz="half" idx="2"/>
          </p:nvPr>
        </p:nvSpPr>
        <p:spPr/>
        <p:txBody>
          <a:bodyPr>
            <a:normAutofit/>
          </a:bodyPr>
          <a:lstStyle/>
          <a:p>
            <a:endParaRPr lang="en-US" dirty="0"/>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20066" r="6289" b="7817"/>
          <a:stretch/>
        </p:blipFill>
        <p:spPr>
          <a:xfrm>
            <a:off x="6248400" y="1905001"/>
            <a:ext cx="4173244" cy="3917209"/>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159650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University Writing Center:</a:t>
            </a:r>
            <a:br>
              <a:rPr lang="en-US" dirty="0">
                <a:latin typeface="Arial" pitchFamily="34" charset="0"/>
                <a:cs typeface="Arial" pitchFamily="34" charset="0"/>
              </a:rPr>
            </a:br>
            <a:r>
              <a:rPr lang="en-US" u="sng" dirty="0">
                <a:latin typeface="Arial" pitchFamily="34" charset="0"/>
                <a:cs typeface="Arial" pitchFamily="34" charset="0"/>
              </a:rPr>
              <a:t>What We Do</a:t>
            </a:r>
            <a:endParaRPr lang="en-US" u="sng" dirty="0"/>
          </a:p>
        </p:txBody>
      </p:sp>
      <p:sp>
        <p:nvSpPr>
          <p:cNvPr id="4" name="Text Placeholder 3"/>
          <p:cNvSpPr>
            <a:spLocks noGrp="1"/>
          </p:cNvSpPr>
          <p:nvPr>
            <p:ph type="body" sz="half" idx="2"/>
          </p:nvPr>
        </p:nvSpPr>
        <p:spPr>
          <a:xfrm>
            <a:off x="6172200" y="1752601"/>
            <a:ext cx="4038600" cy="4525963"/>
          </a:xfrm>
        </p:spPr>
        <p:txBody>
          <a:bodyPr>
            <a:normAutofit fontScale="85000" lnSpcReduction="10000"/>
          </a:bodyPr>
          <a:lstStyle/>
          <a:p>
            <a:pPr>
              <a:buNone/>
            </a:pPr>
            <a:r>
              <a:rPr lang="en-US" dirty="0">
                <a:latin typeface="Arial" pitchFamily="34" charset="0"/>
                <a:cs typeface="Arial" pitchFamily="34" charset="0"/>
              </a:rPr>
              <a:t>We can help with:</a:t>
            </a:r>
          </a:p>
          <a:p>
            <a:pPr marL="857250" lvl="1" indent="-457200">
              <a:buFont typeface="Wingdings" panose="05000000000000000000" pitchFamily="2" charset="2"/>
              <a:buChar char="ü"/>
            </a:pPr>
            <a:r>
              <a:rPr lang="en-US" dirty="0">
                <a:latin typeface="Arial" pitchFamily="34" charset="0"/>
                <a:cs typeface="Arial" pitchFamily="34" charset="0"/>
              </a:rPr>
              <a:t>Seminar Papers</a:t>
            </a:r>
          </a:p>
          <a:p>
            <a:pPr marL="857250" lvl="1" indent="-457200">
              <a:buFont typeface="Wingdings" panose="05000000000000000000" pitchFamily="2" charset="2"/>
              <a:buChar char="ü"/>
            </a:pPr>
            <a:r>
              <a:rPr lang="en-US" dirty="0">
                <a:latin typeface="Arial" pitchFamily="34" charset="0"/>
                <a:cs typeface="Arial" pitchFamily="34" charset="0"/>
              </a:rPr>
              <a:t>Thesis or Dissertation</a:t>
            </a:r>
          </a:p>
          <a:p>
            <a:pPr marL="857250" lvl="1" indent="-457200">
              <a:buFont typeface="Wingdings" panose="05000000000000000000" pitchFamily="2" charset="2"/>
              <a:buChar char="ü"/>
            </a:pPr>
            <a:r>
              <a:rPr lang="en-US" dirty="0">
                <a:latin typeface="Arial" pitchFamily="34" charset="0"/>
                <a:cs typeface="Arial" pitchFamily="34" charset="0"/>
              </a:rPr>
              <a:t>Journal Articles </a:t>
            </a:r>
          </a:p>
          <a:p>
            <a:pPr marL="857250" lvl="1" indent="-457200">
              <a:buFont typeface="Wingdings" panose="05000000000000000000" pitchFamily="2" charset="2"/>
              <a:buChar char="ü"/>
            </a:pPr>
            <a:r>
              <a:rPr lang="en-US" dirty="0">
                <a:latin typeface="Arial" pitchFamily="34" charset="0"/>
                <a:cs typeface="Arial" pitchFamily="34" charset="0"/>
              </a:rPr>
              <a:t>Personal Statements</a:t>
            </a:r>
          </a:p>
          <a:p>
            <a:pPr marL="857250" lvl="1" indent="-457200">
              <a:buFont typeface="Wingdings" panose="05000000000000000000" pitchFamily="2" charset="2"/>
              <a:buChar char="ü"/>
            </a:pPr>
            <a:r>
              <a:rPr lang="en-US" dirty="0">
                <a:latin typeface="Arial" pitchFamily="34" charset="0"/>
                <a:cs typeface="Arial" pitchFamily="34" charset="0"/>
              </a:rPr>
              <a:t>CV/Resumes</a:t>
            </a:r>
          </a:p>
          <a:p>
            <a:pPr marL="857250" lvl="1" indent="-457200">
              <a:buFont typeface="Wingdings" panose="05000000000000000000" pitchFamily="2" charset="2"/>
              <a:buChar char="ü"/>
            </a:pPr>
            <a:r>
              <a:rPr lang="en-US" dirty="0">
                <a:latin typeface="Arial" pitchFamily="34" charset="0"/>
                <a:cs typeface="Arial" pitchFamily="34" charset="0"/>
              </a:rPr>
              <a:t>Job/Scholarship Applications</a:t>
            </a:r>
          </a:p>
          <a:p>
            <a:pPr marL="857250" lvl="1" indent="-457200">
              <a:buFont typeface="Wingdings" panose="05000000000000000000" pitchFamily="2" charset="2"/>
              <a:buChar char="ü"/>
            </a:pPr>
            <a:r>
              <a:rPr lang="en-US" dirty="0">
                <a:latin typeface="Arial" pitchFamily="34" charset="0"/>
                <a:cs typeface="Arial" pitchFamily="34" charset="0"/>
              </a:rPr>
              <a:t>Grant Applications</a:t>
            </a:r>
          </a:p>
          <a:p>
            <a:pPr marL="857250" lvl="1" indent="-457200">
              <a:buFont typeface="Wingdings" panose="05000000000000000000" pitchFamily="2" charset="2"/>
              <a:buChar char="ü"/>
            </a:pPr>
            <a:r>
              <a:rPr lang="en-US" dirty="0">
                <a:latin typeface="Arial" pitchFamily="34" charset="0"/>
                <a:cs typeface="Arial" pitchFamily="34" charset="0"/>
              </a:rPr>
              <a:t>Co-op or Internship Reports</a:t>
            </a:r>
            <a:endParaRPr lang="en-US" dirty="0"/>
          </a:p>
        </p:txBody>
      </p:sp>
      <p:pic>
        <p:nvPicPr>
          <p:cNvPr id="6" name="Content Placeholder 5"/>
          <p:cNvPicPr>
            <a:picLocks noGrp="1" noChangeAspect="1"/>
          </p:cNvPicPr>
          <p:nvPr>
            <p:ph sz="half" idx="1"/>
          </p:nvPr>
        </p:nvPicPr>
        <p:blipFill rotWithShape="1">
          <a:blip r:embed="rId2" cstate="print">
            <a:extLst>
              <a:ext uri="{28A0092B-C50C-407E-A947-70E740481C1C}">
                <a14:useLocalDpi xmlns:a14="http://schemas.microsoft.com/office/drawing/2010/main" val="0"/>
              </a:ext>
            </a:extLst>
          </a:blip>
          <a:srcRect r="13267"/>
          <a:stretch/>
        </p:blipFill>
        <p:spPr>
          <a:xfrm>
            <a:off x="1828800" y="2057401"/>
            <a:ext cx="4038600" cy="3495191"/>
          </a:xfr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403447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University Writing Center:</a:t>
            </a:r>
            <a:br>
              <a:rPr lang="en-US" dirty="0">
                <a:latin typeface="Arial" pitchFamily="34" charset="0"/>
                <a:cs typeface="Arial" pitchFamily="34" charset="0"/>
              </a:rPr>
            </a:br>
            <a:r>
              <a:rPr lang="en-US" u="sng" dirty="0">
                <a:latin typeface="Arial" pitchFamily="34" charset="0"/>
                <a:cs typeface="Arial" pitchFamily="34" charset="0"/>
              </a:rPr>
              <a:t>How We Do It</a:t>
            </a:r>
            <a:endParaRPr lang="en-US" u="sng" dirty="0"/>
          </a:p>
        </p:txBody>
      </p:sp>
      <p:sp>
        <p:nvSpPr>
          <p:cNvPr id="3" name="Content Placeholder 2"/>
          <p:cNvSpPr>
            <a:spLocks noGrp="1"/>
          </p:cNvSpPr>
          <p:nvPr>
            <p:ph sz="half" idx="1"/>
          </p:nvPr>
        </p:nvSpPr>
        <p:spPr>
          <a:xfrm>
            <a:off x="609600" y="1676400"/>
            <a:ext cx="10972800" cy="4648200"/>
          </a:xfrm>
        </p:spPr>
        <p:txBody>
          <a:bodyPr>
            <a:noAutofit/>
          </a:bodyPr>
          <a:lstStyle/>
          <a:p>
            <a:pPr>
              <a:buNone/>
            </a:pPr>
            <a:r>
              <a:rPr lang="en-US" sz="2600" b="1" dirty="0">
                <a:latin typeface="Arial" pitchFamily="34" charset="0"/>
                <a:cs typeface="Arial" pitchFamily="34" charset="0"/>
              </a:rPr>
              <a:t>Individual Appointments in the Writing Center: </a:t>
            </a:r>
          </a:p>
          <a:p>
            <a:pPr>
              <a:buNone/>
            </a:pPr>
            <a:r>
              <a:rPr lang="en-US" sz="1000" b="1" dirty="0">
                <a:latin typeface="Arial" pitchFamily="34" charset="0"/>
                <a:cs typeface="Arial" pitchFamily="34" charset="0"/>
              </a:rPr>
              <a:t>  </a:t>
            </a:r>
          </a:p>
          <a:p>
            <a:pPr marL="0" indent="0">
              <a:buNone/>
            </a:pPr>
            <a:r>
              <a:rPr lang="en-US" sz="2600" dirty="0">
                <a:latin typeface="Arial" pitchFamily="34" charset="0"/>
                <a:cs typeface="Arial" pitchFamily="34" charset="0"/>
              </a:rPr>
              <a:t>Appointments are 50 minutes long and start at the top of the hour.</a:t>
            </a:r>
          </a:p>
          <a:p>
            <a:pPr marL="0" indent="0">
              <a:buNone/>
            </a:pPr>
            <a:r>
              <a:rPr lang="en-US" sz="1000" dirty="0">
                <a:latin typeface="Arial" pitchFamily="34" charset="0"/>
                <a:cs typeface="Arial" pitchFamily="34" charset="0"/>
              </a:rPr>
              <a:t>   </a:t>
            </a:r>
          </a:p>
          <a:p>
            <a:pPr marL="0" indent="0">
              <a:buNone/>
            </a:pPr>
            <a:r>
              <a:rPr lang="en-US" sz="2600" dirty="0">
                <a:latin typeface="Arial" pitchFamily="34" charset="0"/>
                <a:cs typeface="Arial" pitchFamily="34" charset="0"/>
              </a:rPr>
              <a:t>Writers bring any writing or notes relevant to the project.</a:t>
            </a:r>
          </a:p>
          <a:p>
            <a:pPr marL="0" indent="0">
              <a:buNone/>
            </a:pPr>
            <a:r>
              <a:rPr lang="en-US" sz="1000" dirty="0">
                <a:latin typeface="Arial" pitchFamily="34" charset="0"/>
                <a:cs typeface="Arial" pitchFamily="34" charset="0"/>
              </a:rPr>
              <a:t>   </a:t>
            </a:r>
          </a:p>
          <a:p>
            <a:pPr marL="0" indent="0">
              <a:buNone/>
            </a:pPr>
            <a:r>
              <a:rPr lang="en-US" sz="2600" dirty="0">
                <a:latin typeface="Arial" pitchFamily="34" charset="0"/>
                <a:cs typeface="Arial" pitchFamily="34" charset="0"/>
              </a:rPr>
              <a:t>Consultants ask about the writer’s concerns, read through the draft with the writer, and ask questions and offer suggestions about how to improve the draft. Our goal is both to help writers with their current projects, and offer strategies to help with future writing tasks. </a:t>
            </a:r>
            <a:r>
              <a:rPr lang="en-US" sz="2600" b="1" dirty="0">
                <a:latin typeface="Arial" pitchFamily="34" charset="0"/>
                <a:cs typeface="Arial" pitchFamily="34" charset="0"/>
              </a:rPr>
              <a:t>We are not an editing service,</a:t>
            </a:r>
            <a:r>
              <a:rPr lang="en-US" sz="2600" dirty="0">
                <a:latin typeface="Arial" pitchFamily="34" charset="0"/>
                <a:cs typeface="Arial" pitchFamily="34" charset="0"/>
              </a:rPr>
              <a:t> but work to help people become better writers.</a:t>
            </a:r>
          </a:p>
        </p:txBody>
      </p:sp>
    </p:spTree>
    <p:extLst>
      <p:ext uri="{BB962C8B-B14F-4D97-AF65-F5344CB8AC3E}">
        <p14:creationId xmlns:p14="http://schemas.microsoft.com/office/powerpoint/2010/main" val="1794181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latin typeface="Arial" pitchFamily="34" charset="0"/>
                <a:cs typeface="Arial" pitchFamily="34" charset="0"/>
              </a:rPr>
              <a:t>University Writing Center:</a:t>
            </a:r>
            <a:br>
              <a:rPr lang="en-US" dirty="0">
                <a:latin typeface="Arial" pitchFamily="34" charset="0"/>
                <a:cs typeface="Arial" pitchFamily="34" charset="0"/>
              </a:rPr>
            </a:br>
            <a:r>
              <a:rPr lang="en-US" u="sng" dirty="0">
                <a:latin typeface="Arial" pitchFamily="34" charset="0"/>
                <a:cs typeface="Arial" pitchFamily="34" charset="0"/>
              </a:rPr>
              <a:t>Spring 2017 Locations and Hours</a:t>
            </a:r>
            <a:endParaRPr lang="en-US" u="sng" dirty="0"/>
          </a:p>
        </p:txBody>
      </p:sp>
      <p:sp>
        <p:nvSpPr>
          <p:cNvPr id="6" name="Content Placeholder 5"/>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Belknap Campus – </a:t>
            </a:r>
            <a:r>
              <a:rPr lang="en-US" dirty="0" err="1">
                <a:latin typeface="Arial" panose="020B0604020202020204" pitchFamily="34" charset="0"/>
                <a:cs typeface="Arial" panose="020B0604020202020204" pitchFamily="34" charset="0"/>
              </a:rPr>
              <a:t>Ekstrom</a:t>
            </a:r>
            <a:r>
              <a:rPr lang="en-US" dirty="0">
                <a:latin typeface="Arial" panose="020B0604020202020204" pitchFamily="34" charset="0"/>
                <a:cs typeface="Arial" panose="020B0604020202020204" pitchFamily="34" charset="0"/>
              </a:rPr>
              <a:t> Library, Room 132</a:t>
            </a:r>
          </a:p>
          <a:p>
            <a:pPr marL="457200" lvl="1" indent="0">
              <a:buNone/>
            </a:pPr>
            <a:r>
              <a:rPr lang="en-US" dirty="0">
                <a:latin typeface="Arial" panose="020B0604020202020204" pitchFamily="34" charset="0"/>
                <a:cs typeface="Arial" panose="020B0604020202020204" pitchFamily="34" charset="0"/>
              </a:rPr>
              <a:t>Mon, Tues, &amp; Fri: 9 am – 5 pm</a:t>
            </a:r>
          </a:p>
          <a:p>
            <a:pPr marL="457200" lvl="1" indent="0">
              <a:buNone/>
            </a:pPr>
            <a:r>
              <a:rPr lang="en-US" dirty="0">
                <a:latin typeface="Arial" panose="020B0604020202020204" pitchFamily="34" charset="0"/>
                <a:cs typeface="Arial" panose="020B0604020202020204" pitchFamily="34" charset="0"/>
              </a:rPr>
              <a:t>Wed &amp; Thurs: 9 am – 8 pm </a:t>
            </a:r>
          </a:p>
          <a:p>
            <a:pPr marL="457200" lvl="1" indent="0">
              <a:buNone/>
            </a:pPr>
            <a:r>
              <a:rPr lang="en-US" dirty="0">
                <a:latin typeface="Arial" panose="020B0604020202020204" pitchFamily="34" charset="0"/>
                <a:cs typeface="Arial" panose="020B0604020202020204" pitchFamily="34" charset="0"/>
              </a:rPr>
              <a:t>Sat: 1 pm – 4 pm</a:t>
            </a:r>
          </a:p>
          <a:p>
            <a:pPr marL="0" indent="0">
              <a:buNone/>
            </a:pPr>
            <a:r>
              <a:rPr lang="en-US" dirty="0">
                <a:latin typeface="Arial" panose="020B0604020202020204" pitchFamily="34" charset="0"/>
                <a:cs typeface="Arial" panose="020B0604020202020204" pitchFamily="34" charset="0"/>
              </a:rPr>
              <a:t>Health Sciences Campus – Instructional Building, Room 120</a:t>
            </a:r>
          </a:p>
          <a:p>
            <a:pPr marL="457200" lvl="1" indent="0">
              <a:buNone/>
            </a:pPr>
            <a:r>
              <a:rPr lang="en-US" dirty="0">
                <a:latin typeface="Arial" panose="020B0604020202020204" pitchFamily="34" charset="0"/>
                <a:cs typeface="Arial" panose="020B0604020202020204" pitchFamily="34" charset="0"/>
              </a:rPr>
              <a:t>Wed: 10 am – 3 pm </a:t>
            </a:r>
          </a:p>
          <a:p>
            <a:pPr marL="457200" lvl="1" indent="0">
              <a:buNone/>
            </a:pPr>
            <a:r>
              <a:rPr lang="en-US" dirty="0">
                <a:latin typeface="Arial" panose="020B0604020202020204" pitchFamily="34" charset="0"/>
                <a:cs typeface="Arial" panose="020B0604020202020204" pitchFamily="34" charset="0"/>
              </a:rPr>
              <a:t>Fri:  1 pm – 6 pm</a:t>
            </a:r>
          </a:p>
          <a:p>
            <a:pPr marL="457200" lvl="1" indent="0">
              <a:buNone/>
            </a:pPr>
            <a:endParaRPr lang="en-US" dirty="0"/>
          </a:p>
        </p:txBody>
      </p:sp>
    </p:spTree>
    <p:extLst>
      <p:ext uri="{BB962C8B-B14F-4D97-AF65-F5344CB8AC3E}">
        <p14:creationId xmlns:p14="http://schemas.microsoft.com/office/powerpoint/2010/main" val="16432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itchFamily="34" charset="0"/>
                <a:cs typeface="Arial" pitchFamily="34" charset="0"/>
              </a:rPr>
              <a:t>University Writing Center:</a:t>
            </a:r>
            <a:br>
              <a:rPr lang="en-US" dirty="0">
                <a:latin typeface="Arial" pitchFamily="34" charset="0"/>
                <a:cs typeface="Arial" pitchFamily="34" charset="0"/>
              </a:rPr>
            </a:br>
            <a:r>
              <a:rPr lang="en-US" u="sng" dirty="0">
                <a:latin typeface="Arial" pitchFamily="34" charset="0"/>
                <a:cs typeface="Arial" pitchFamily="34" charset="0"/>
              </a:rPr>
              <a:t>How to Make an Appointment</a:t>
            </a:r>
            <a:endParaRPr lang="en-US" u="sng" dirty="0"/>
          </a:p>
        </p:txBody>
      </p:sp>
      <p:sp>
        <p:nvSpPr>
          <p:cNvPr id="3" name="Content Placeholder 2"/>
          <p:cNvSpPr>
            <a:spLocks noGrp="1"/>
          </p:cNvSpPr>
          <p:nvPr>
            <p:ph sz="half" idx="1"/>
          </p:nvPr>
        </p:nvSpPr>
        <p:spPr>
          <a:xfrm>
            <a:off x="609599" y="1828801"/>
            <a:ext cx="10972801" cy="4525963"/>
          </a:xfrm>
        </p:spPr>
        <p:txBody>
          <a:bodyPr>
            <a:normAutofit fontScale="25000" lnSpcReduction="20000"/>
          </a:bodyPr>
          <a:lstStyle/>
          <a:p>
            <a:pPr>
              <a:buNone/>
            </a:pPr>
            <a:r>
              <a:rPr lang="en-US" sz="8000" dirty="0">
                <a:latin typeface="Arial" pitchFamily="34" charset="0"/>
                <a:cs typeface="Arial" pitchFamily="34" charset="0"/>
              </a:rPr>
              <a:t>1. Use our online scheduling system. Go to louisville.edu/</a:t>
            </a:r>
            <a:r>
              <a:rPr lang="en-US" sz="8000" dirty="0" err="1">
                <a:latin typeface="Arial" pitchFamily="34" charset="0"/>
                <a:cs typeface="Arial" pitchFamily="34" charset="0"/>
              </a:rPr>
              <a:t>writingcenter</a:t>
            </a:r>
            <a:r>
              <a:rPr lang="en-US" sz="8000" dirty="0">
                <a:latin typeface="Arial" pitchFamily="34" charset="0"/>
                <a:cs typeface="Arial" pitchFamily="34" charset="0"/>
              </a:rPr>
              <a:t> and click on “Appointments.”</a:t>
            </a:r>
          </a:p>
          <a:p>
            <a:pPr>
              <a:buNone/>
            </a:pPr>
            <a:endParaRPr lang="en-US" sz="5600" dirty="0">
              <a:latin typeface="Arial" pitchFamily="34" charset="0"/>
              <a:cs typeface="Arial" pitchFamily="34" charset="0"/>
            </a:endParaRPr>
          </a:p>
          <a:p>
            <a:pPr>
              <a:buNone/>
            </a:pPr>
            <a:r>
              <a:rPr lang="en-US" sz="8000" dirty="0">
                <a:latin typeface="Arial" pitchFamily="34" charset="0"/>
                <a:cs typeface="Arial" pitchFamily="34" charset="0"/>
              </a:rPr>
              <a:t>2. Call our main number: 502-852-2173</a:t>
            </a:r>
          </a:p>
          <a:p>
            <a:pPr>
              <a:buNone/>
            </a:pPr>
            <a:endParaRPr lang="en-US" sz="5600" dirty="0">
              <a:latin typeface="Arial" pitchFamily="34" charset="0"/>
              <a:cs typeface="Arial" pitchFamily="34" charset="0"/>
            </a:endParaRPr>
          </a:p>
          <a:p>
            <a:pPr>
              <a:buNone/>
            </a:pPr>
            <a:r>
              <a:rPr lang="en-US" sz="8000" dirty="0">
                <a:latin typeface="Arial" pitchFamily="34" charset="0"/>
                <a:cs typeface="Arial" pitchFamily="34" charset="0"/>
              </a:rPr>
              <a:t>3. Stop by our offices. </a:t>
            </a:r>
          </a:p>
          <a:p>
            <a:pPr>
              <a:buNone/>
            </a:pPr>
            <a:r>
              <a:rPr lang="en-US" sz="8000" dirty="0">
                <a:latin typeface="Arial" pitchFamily="34" charset="0"/>
                <a:cs typeface="Arial" pitchFamily="34" charset="0"/>
              </a:rPr>
              <a:t> </a:t>
            </a:r>
            <a:endParaRPr lang="en-US" sz="5600" dirty="0">
              <a:latin typeface="Arial" pitchFamily="34" charset="0"/>
              <a:cs typeface="Arial" pitchFamily="34" charset="0"/>
            </a:endParaRPr>
          </a:p>
          <a:p>
            <a:pPr marL="0" indent="0">
              <a:buNone/>
            </a:pPr>
            <a:r>
              <a:rPr lang="en-US" sz="8000" dirty="0">
                <a:latin typeface="Arial" pitchFamily="34" charset="0"/>
                <a:cs typeface="Arial" pitchFamily="34" charset="0"/>
              </a:rPr>
              <a:t>Appointments last 50 minutes and start at the top of the hour.</a:t>
            </a:r>
          </a:p>
          <a:p>
            <a:pPr marL="0" indent="0">
              <a:buNone/>
            </a:pPr>
            <a:endParaRPr lang="en-US" sz="4800" dirty="0">
              <a:latin typeface="Arial" pitchFamily="34" charset="0"/>
              <a:cs typeface="Arial" pitchFamily="34" charset="0"/>
            </a:endParaRPr>
          </a:p>
          <a:p>
            <a:pPr marL="0" indent="0">
              <a:buNone/>
            </a:pPr>
            <a:r>
              <a:rPr lang="en-US" sz="8000" dirty="0">
                <a:latin typeface="Arial" pitchFamily="34" charset="0"/>
                <a:cs typeface="Arial" pitchFamily="34" charset="0"/>
              </a:rPr>
              <a:t>Walk-ins are welcome, but making an appointment will insure people see a consultant.</a:t>
            </a:r>
          </a:p>
          <a:p>
            <a:pPr marL="0" indent="0">
              <a:buNone/>
            </a:pPr>
            <a:endParaRPr lang="en-US" sz="4800" dirty="0">
              <a:latin typeface="Arial" pitchFamily="34" charset="0"/>
              <a:cs typeface="Arial" pitchFamily="34" charset="0"/>
            </a:endParaRPr>
          </a:p>
          <a:p>
            <a:pPr marL="0" indent="0">
              <a:buNone/>
            </a:pPr>
            <a:r>
              <a:rPr lang="en-US" sz="8000" dirty="0">
                <a:latin typeface="Arial" pitchFamily="34" charset="0"/>
                <a:cs typeface="Arial" pitchFamily="34" charset="0"/>
              </a:rPr>
              <a:t>People can schedule multiple appointments at one time. There is a limit of three appointments/week.</a:t>
            </a:r>
          </a:p>
          <a:p>
            <a:pPr marL="0" indent="0">
              <a:buNone/>
            </a:pPr>
            <a:endParaRPr lang="en-US" sz="4800" dirty="0">
              <a:latin typeface="Arial" pitchFamily="34" charset="0"/>
              <a:cs typeface="Arial" pitchFamily="34" charset="0"/>
            </a:endParaRPr>
          </a:p>
          <a:p>
            <a:pPr marL="0" indent="0">
              <a:buNone/>
            </a:pPr>
            <a:r>
              <a:rPr lang="en-US" sz="8000" dirty="0">
                <a:latin typeface="Arial" pitchFamily="34" charset="0"/>
                <a:cs typeface="Arial" pitchFamily="34" charset="0"/>
              </a:rPr>
              <a:t>You can make appointments with the same consultant.</a:t>
            </a:r>
          </a:p>
          <a:p>
            <a:pPr marL="0" indent="0">
              <a:buNone/>
            </a:pPr>
            <a:endParaRPr lang="en-US" sz="4800" dirty="0">
              <a:latin typeface="Arial" pitchFamily="34" charset="0"/>
              <a:cs typeface="Arial" pitchFamily="34" charset="0"/>
            </a:endParaRPr>
          </a:p>
          <a:p>
            <a:pPr marL="0" indent="0">
              <a:buNone/>
            </a:pPr>
            <a:r>
              <a:rPr lang="en-US" sz="8000" dirty="0">
                <a:latin typeface="Arial" pitchFamily="34" charset="0"/>
                <a:cs typeface="Arial" pitchFamily="34" charset="0"/>
              </a:rPr>
              <a:t>If the schedule is full, you can put your name on an electronic Waitlist to be notified of an opening. </a:t>
            </a:r>
          </a:p>
          <a:p>
            <a:pPr marL="0" indent="0">
              <a:buNone/>
            </a:pPr>
            <a:endParaRPr lang="en-US" sz="8000" dirty="0">
              <a:latin typeface="Arial" pitchFamily="34" charset="0"/>
              <a:cs typeface="Arial" pitchFamily="34" charset="0"/>
            </a:endParaRPr>
          </a:p>
          <a:p>
            <a:pPr>
              <a:buNone/>
            </a:pPr>
            <a:endParaRPr lang="en-US" sz="48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4016323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Reflection (1)</a:t>
            </a:r>
          </a:p>
        </p:txBody>
      </p:sp>
      <p:sp>
        <p:nvSpPr>
          <p:cNvPr id="3" name="Content Placeholder 2"/>
          <p:cNvSpPr>
            <a:spLocks noGrp="1"/>
          </p:cNvSpPr>
          <p:nvPr>
            <p:ph idx="1"/>
          </p:nvPr>
        </p:nvSpPr>
        <p:spPr/>
        <p:txBody>
          <a:bodyPr anchor="t">
            <a:normAutofit/>
          </a:bodyPr>
          <a:lstStyle/>
          <a:p>
            <a:pPr marL="0" indent="0">
              <a:buNone/>
            </a:pPr>
            <a:r>
              <a:rPr lang="en-US" sz="2200" dirty="0"/>
              <a:t>What are some types of writing that you do in the workplace?</a:t>
            </a:r>
          </a:p>
          <a:p>
            <a:pPr marL="0" indent="0">
              <a:buNone/>
            </a:pPr>
            <a:endParaRPr lang="en-US" sz="2200" dirty="0"/>
          </a:p>
          <a:p>
            <a:pPr marL="0" indent="0">
              <a:buNone/>
            </a:pPr>
            <a:r>
              <a:rPr lang="en-US" sz="2200" dirty="0"/>
              <a:t>What are some things that you enjoy and some things that stress you out about written workplace communication?</a:t>
            </a:r>
          </a:p>
          <a:p>
            <a:pPr marL="0" indent="0">
              <a:buNone/>
            </a:pPr>
            <a:endParaRPr lang="en-US" sz="2200" dirty="0"/>
          </a:p>
          <a:p>
            <a:pPr marL="0" indent="0">
              <a:buNone/>
            </a:pPr>
            <a:r>
              <a:rPr lang="en-US" sz="2200" dirty="0"/>
              <a:t>What aspects of written workplace communication are you good at? Where could you improve?</a:t>
            </a:r>
          </a:p>
        </p:txBody>
      </p:sp>
    </p:spTree>
    <p:extLst>
      <p:ext uri="{BB962C8B-B14F-4D97-AF65-F5344CB8AC3E}">
        <p14:creationId xmlns:p14="http://schemas.microsoft.com/office/powerpoint/2010/main" val="185235670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6216</TotalTime>
  <Words>885</Words>
  <Application>Microsoft Office PowerPoint</Application>
  <PresentationFormat>Widescreen</PresentationFormat>
  <Paragraphs>247</Paragraphs>
  <Slides>23</Slides>
  <Notes>21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Calibri</vt:lpstr>
      <vt:lpstr>Gill Sans MT</vt:lpstr>
      <vt:lpstr>Kristen ITC</vt:lpstr>
      <vt:lpstr>Wingdings</vt:lpstr>
      <vt:lpstr>Wingdings 2</vt:lpstr>
      <vt:lpstr>Dividend</vt:lpstr>
      <vt:lpstr>Office Theme</vt:lpstr>
      <vt:lpstr>Writing in the workplace:</vt:lpstr>
      <vt:lpstr>agenda</vt:lpstr>
      <vt:lpstr> </vt:lpstr>
      <vt:lpstr>University Writing Center: What We Do</vt:lpstr>
      <vt:lpstr>University Writing Center: What We Do</vt:lpstr>
      <vt:lpstr>University Writing Center: How We Do It</vt:lpstr>
      <vt:lpstr>University Writing Center: Spring 2017 Locations and Hours</vt:lpstr>
      <vt:lpstr>University Writing Center: How to Make an Appointment</vt:lpstr>
      <vt:lpstr>Reflection (1)</vt:lpstr>
      <vt:lpstr>Rhetorical situation</vt:lpstr>
      <vt:lpstr>Email etiquette: genre-appropriate moves</vt:lpstr>
      <vt:lpstr>Strategies: ask yourself these questions</vt:lpstr>
      <vt:lpstr>business writing principles</vt:lpstr>
      <vt:lpstr>Strategies: Paramedic method</vt:lpstr>
      <vt:lpstr>Paramedic method</vt:lpstr>
      <vt:lpstr>Paramedic method</vt:lpstr>
      <vt:lpstr>Paramedic method: Your turn</vt:lpstr>
      <vt:lpstr>Paramedic method</vt:lpstr>
      <vt:lpstr>Common confusions</vt:lpstr>
      <vt:lpstr>Strategies: make your own list of things to check</vt:lpstr>
      <vt:lpstr>Other Strategies</vt:lpstr>
      <vt:lpstr>Reflection (II)</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N</dc:creator>
  <cp:lastModifiedBy>J N</cp:lastModifiedBy>
  <cp:revision>691</cp:revision>
  <dcterms:created xsi:type="dcterms:W3CDTF">2017-03-09T18:10:59Z</dcterms:created>
  <dcterms:modified xsi:type="dcterms:W3CDTF">2017-03-22T01:30:48Z</dcterms:modified>
</cp:coreProperties>
</file>