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77" r:id="rId5"/>
    <p:sldId id="261" r:id="rId6"/>
    <p:sldId id="260" r:id="rId7"/>
    <p:sldId id="263" r:id="rId8"/>
    <p:sldId id="279" r:id="rId9"/>
    <p:sldId id="270" r:id="rId10"/>
    <p:sldId id="264" r:id="rId11"/>
    <p:sldId id="262" r:id="rId12"/>
    <p:sldId id="265" r:id="rId13"/>
    <p:sldId id="266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3" autoAdjust="0"/>
    <p:restoredTop sz="94660"/>
  </p:normalViewPr>
  <p:slideViewPr>
    <p:cSldViewPr>
      <p:cViewPr>
        <p:scale>
          <a:sx n="108" d="100"/>
          <a:sy n="108" d="100"/>
        </p:scale>
        <p:origin x="-170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7BCB3-5D57-4680-85B0-D6C576808D16}" type="datetimeFigureOut">
              <a:rPr lang="en-US" smtClean="0"/>
              <a:t>2/4/2015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AAACD-409A-4F8D-AC00-88BE4E51CF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01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090F0-AD62-3649-A07A-9BFA782A2D2B}" type="datetimeFigureOut">
              <a:rPr lang="en-US" smtClean="0"/>
              <a:t>2/4/2015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E9B7B-BBF7-D641-8760-AFC426E36C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0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32C5496-9FE7-45E5-A718-4861D4861F6B}" type="datetimeFigureOut">
              <a:rPr lang="en-US" smtClean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3A747-B916-488A-9D3E-071AD8D031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5496-9FE7-45E5-A718-4861D4861F6B}" type="datetimeFigureOut">
              <a:rPr lang="en-US" smtClean="0"/>
              <a:t>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A747-B916-488A-9D3E-071AD8D0312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5496-9FE7-45E5-A718-4861D4861F6B}" type="datetimeFigureOut">
              <a:rPr lang="en-US" smtClean="0"/>
              <a:t>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A747-B916-488A-9D3E-071AD8D0312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5496-9FE7-45E5-A718-4861D4861F6B}" type="datetimeFigureOut">
              <a:rPr lang="en-US" smtClean="0"/>
              <a:t>2/4/2015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A747-B916-488A-9D3E-071AD8D031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5496-9FE7-45E5-A718-4861D4861F6B}" type="datetimeFigureOut">
              <a:rPr lang="en-US" smtClean="0"/>
              <a:t>2/4/2015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A747-B916-488A-9D3E-071AD8D031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5496-9FE7-45E5-A718-4861D4861F6B}" type="datetimeFigureOut">
              <a:rPr lang="en-US" smtClean="0"/>
              <a:t>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A747-B916-488A-9D3E-071AD8D031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332C5496-9FE7-45E5-A718-4861D4861F6B}" type="datetimeFigureOut">
              <a:rPr lang="en-US" smtClean="0"/>
              <a:t>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A747-B916-488A-9D3E-071AD8D0312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5496-9FE7-45E5-A718-4861D4861F6B}" type="datetimeFigureOut">
              <a:rPr lang="en-US" smtClean="0"/>
              <a:t>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A747-B916-488A-9D3E-071AD8D031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5496-9FE7-45E5-A718-4861D4861F6B}" type="datetimeFigureOut">
              <a:rPr lang="en-US" smtClean="0"/>
              <a:t>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A747-B916-488A-9D3E-071AD8D0312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5496-9FE7-45E5-A718-4861D4861F6B}" type="datetimeFigureOut">
              <a:rPr lang="en-US" smtClean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A747-B916-488A-9D3E-071AD8D031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5496-9FE7-45E5-A718-4861D4861F6B}" type="datetimeFigureOut">
              <a:rPr lang="en-US" smtClean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A747-B916-488A-9D3E-071AD8D031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332C5496-9FE7-45E5-A718-4861D4861F6B}" type="datetimeFigureOut">
              <a:rPr lang="en-US" smtClean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A747-B916-488A-9D3E-071AD8D031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332C5496-9FE7-45E5-A718-4861D4861F6B}" type="datetimeFigureOut">
              <a:rPr lang="en-US" smtClean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3A747-B916-488A-9D3E-071AD8D0312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332C5496-9FE7-45E5-A718-4861D4861F6B}" type="datetimeFigureOut">
              <a:rPr lang="en-US" smtClean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C443A747-B916-488A-9D3E-071AD8D0312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332C5496-9FE7-45E5-A718-4861D4861F6B}" type="datetimeFigureOut">
              <a:rPr lang="en-US" smtClean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A747-B916-488A-9D3E-071AD8D031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C443A747-B916-488A-9D3E-071AD8D0312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5496-9FE7-45E5-A718-4861D4861F6B}" type="datetimeFigureOut">
              <a:rPr lang="en-US" smtClean="0"/>
              <a:t>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A747-B916-488A-9D3E-071AD8D031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5496-9FE7-45E5-A718-4861D4861F6B}" type="datetimeFigureOut">
              <a:rPr lang="en-US" smtClean="0"/>
              <a:t>2/4/2015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A747-B916-488A-9D3E-071AD8D031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5496-9FE7-45E5-A718-4861D4861F6B}" type="datetimeFigureOut">
              <a:rPr lang="en-US" smtClean="0"/>
              <a:t>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A747-B916-488A-9D3E-071AD8D0312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32C5496-9FE7-45E5-A718-4861D4861F6B}" type="datetimeFigureOut">
              <a:rPr lang="en-US" smtClean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C443A747-B916-488A-9D3E-071AD8D0312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343400"/>
            <a:ext cx="5458968" cy="1048684"/>
          </a:xfrm>
        </p:spPr>
        <p:txBody>
          <a:bodyPr>
            <a:normAutofit/>
          </a:bodyPr>
          <a:lstStyle/>
          <a:p>
            <a:r>
              <a:rPr lang="en-US" dirty="0" smtClean="0"/>
              <a:t>  LCME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5486400"/>
            <a:ext cx="5458968" cy="6217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February 4,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29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6934200" cy="609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Action Plan:  ED-33 Integration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763000" cy="3429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Revise </a:t>
            </a:r>
            <a:r>
              <a:rPr lang="en-US" sz="2400" dirty="0"/>
              <a:t>SOM educational leadership model </a:t>
            </a:r>
            <a:r>
              <a:rPr lang="en-US" sz="2400" dirty="0" smtClean="0"/>
              <a:t>and EPC subcommittee structure to </a:t>
            </a:r>
            <a:r>
              <a:rPr lang="en-US" sz="2400" dirty="0"/>
              <a:t>reflect importance of educational </a:t>
            </a:r>
            <a:r>
              <a:rPr lang="en-US" sz="2400" dirty="0" smtClean="0"/>
              <a:t>mission &amp; </a:t>
            </a:r>
            <a:r>
              <a:rPr lang="en-US" sz="2400" dirty="0"/>
              <a:t>position school to achieve its educational goals</a:t>
            </a:r>
          </a:p>
          <a:p>
            <a:r>
              <a:rPr lang="en-US" sz="2400" dirty="0" smtClean="0"/>
              <a:t>Increase horizontal &amp; vertical integration across all 4 years</a:t>
            </a:r>
          </a:p>
          <a:p>
            <a:r>
              <a:rPr lang="en-US" sz="2400" dirty="0" smtClean="0"/>
              <a:t>Fully utilize RedMed to evaluate all aspects of the curriculum </a:t>
            </a:r>
          </a:p>
        </p:txBody>
      </p:sp>
    </p:spTree>
    <p:extLst>
      <p:ext uri="{BB962C8B-B14F-4D97-AF65-F5344CB8AC3E}">
        <p14:creationId xmlns:p14="http://schemas.microsoft.com/office/powerpoint/2010/main" val="243011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001000" cy="4572000"/>
          </a:xfrm>
        </p:spPr>
        <p:txBody>
          <a:bodyPr>
            <a:noAutofit/>
          </a:bodyPr>
          <a:lstStyle/>
          <a:p>
            <a:r>
              <a:rPr lang="en-US" sz="2400" dirty="0"/>
              <a:t>Year 1: N</a:t>
            </a:r>
            <a:r>
              <a:rPr lang="en-US" sz="2400" dirty="0" smtClean="0"/>
              <a:t>ew </a:t>
            </a:r>
            <a:r>
              <a:rPr lang="en-US" sz="2400" dirty="0"/>
              <a:t>integrated </a:t>
            </a:r>
            <a:r>
              <a:rPr lang="en-US" sz="2400" dirty="0" smtClean="0"/>
              <a:t>curriculum launched August </a:t>
            </a:r>
            <a:r>
              <a:rPr lang="en-US" sz="2400" dirty="0"/>
              <a:t>2014</a:t>
            </a:r>
          </a:p>
          <a:p>
            <a:r>
              <a:rPr lang="en-US" sz="2400" dirty="0"/>
              <a:t>Year 2: Increase collaboration among course directors to enhance horizontal </a:t>
            </a:r>
            <a:r>
              <a:rPr lang="en-US" sz="2400" dirty="0" smtClean="0"/>
              <a:t>integration (temporal integration, </a:t>
            </a:r>
            <a:r>
              <a:rPr lang="en-US" sz="2400" dirty="0" err="1" smtClean="0"/>
              <a:t>iTBL</a:t>
            </a:r>
            <a:r>
              <a:rPr lang="en-US" sz="2400" dirty="0" smtClean="0"/>
              <a:t>, PBL) </a:t>
            </a:r>
            <a:endParaRPr lang="en-US" sz="2400" dirty="0"/>
          </a:p>
          <a:p>
            <a:r>
              <a:rPr lang="en-US" sz="2400" dirty="0"/>
              <a:t>Year 3: Increase basic science integration in clinical years and introduce emerging topics of importance across clerkships</a:t>
            </a:r>
          </a:p>
          <a:p>
            <a:r>
              <a:rPr lang="en-US" sz="2400" dirty="0"/>
              <a:t>Year 4: Increase focus on preparation for residency 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6508377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ED-33 Integration (cont.)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996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6736977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Action Plan:  ED-5-A, ED-8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7924800" cy="44958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ED-5-A: </a:t>
            </a:r>
            <a:r>
              <a:rPr lang="en-US" sz="2400" dirty="0">
                <a:solidFill>
                  <a:schemeClr val="accent1"/>
                </a:solidFill>
              </a:rPr>
              <a:t>S</a:t>
            </a:r>
            <a:r>
              <a:rPr lang="en-US" sz="2400" dirty="0" smtClean="0">
                <a:solidFill>
                  <a:schemeClr val="accent1"/>
                </a:solidFill>
              </a:rPr>
              <a:t>elf-directed learning: </a:t>
            </a:r>
            <a:r>
              <a:rPr lang="en-US" sz="2400" dirty="0" smtClean="0"/>
              <a:t>Increase learning experiences that require students to develop &amp; master their own learning objectives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ED-8: Comparability across </a:t>
            </a:r>
            <a:r>
              <a:rPr lang="en-US" sz="2400" dirty="0">
                <a:solidFill>
                  <a:schemeClr val="accent1"/>
                </a:solidFill>
              </a:rPr>
              <a:t>c</a:t>
            </a:r>
            <a:r>
              <a:rPr lang="en-US" sz="2400" dirty="0" smtClean="0">
                <a:solidFill>
                  <a:schemeClr val="accent1"/>
                </a:solidFill>
              </a:rPr>
              <a:t>linical sites: </a:t>
            </a:r>
            <a:r>
              <a:rPr lang="en-US" sz="2400" dirty="0" smtClean="0"/>
              <a:t>Implement new system for collecting, analyzing, and monitoring site-specific data on student learning experience </a:t>
            </a:r>
          </a:p>
        </p:txBody>
      </p:sp>
    </p:spTree>
    <p:extLst>
      <p:ext uri="{BB962C8B-B14F-4D97-AF65-F5344CB8AC3E}">
        <p14:creationId xmlns:p14="http://schemas.microsoft.com/office/powerpoint/2010/main" val="33007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6508377" cy="4572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Action Plan:  ED-35, ED-32, ED-31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543801" cy="39163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ED-35: Curriculum Review:</a:t>
            </a:r>
            <a:r>
              <a:rPr lang="en-US" sz="2400" dirty="0" smtClean="0"/>
              <a:t> Revise EPC system for curriculum review at the objective, course, and entire curriculum levels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ED-32: Narrative feedback: </a:t>
            </a:r>
            <a:r>
              <a:rPr lang="en-US" sz="2400" dirty="0"/>
              <a:t>Revise EPC policy to require narrative feedback in specific preclinical courses when </a:t>
            </a:r>
            <a:r>
              <a:rPr lang="en-US" sz="2400" dirty="0" smtClean="0"/>
              <a:t>appropriate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ED-31: Formative Feedback: </a:t>
            </a:r>
            <a:r>
              <a:rPr lang="en-US" sz="2400" dirty="0" smtClean="0">
                <a:solidFill>
                  <a:schemeClr val="tx1"/>
                </a:solidFill>
              </a:rPr>
              <a:t>Provide opportunities for 1</a:t>
            </a:r>
            <a:r>
              <a:rPr lang="en-US" sz="2400" baseline="30000" dirty="0" smtClean="0">
                <a:solidFill>
                  <a:schemeClr val="tx1"/>
                </a:solidFill>
              </a:rPr>
              <a:t>st</a:t>
            </a:r>
            <a:r>
              <a:rPr lang="en-US" sz="2400" dirty="0" smtClean="0">
                <a:solidFill>
                  <a:schemeClr val="tx1"/>
                </a:solidFill>
              </a:rPr>
              <a:t> and 2</a:t>
            </a:r>
            <a:r>
              <a:rPr lang="en-US" sz="2400" baseline="30000" dirty="0" smtClean="0">
                <a:solidFill>
                  <a:schemeClr val="tx1"/>
                </a:solidFill>
              </a:rPr>
              <a:t>nd</a:t>
            </a:r>
            <a:r>
              <a:rPr lang="en-US" sz="2400" dirty="0" smtClean="0">
                <a:solidFill>
                  <a:schemeClr val="tx1"/>
                </a:solidFill>
              </a:rPr>
              <a:t> year students to identify their strengths &amp; </a:t>
            </a:r>
            <a:r>
              <a:rPr lang="en-US" sz="2400" smtClean="0">
                <a:solidFill>
                  <a:schemeClr val="tx1"/>
                </a:solidFill>
              </a:rPr>
              <a:t>weaknesses </a:t>
            </a: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9118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6508377" cy="533400"/>
          </a:xfrm>
        </p:spPr>
        <p:txBody>
          <a:bodyPr/>
          <a:lstStyle/>
          <a:p>
            <a:r>
              <a:rPr lang="en-US" sz="3200" dirty="0" smtClean="0"/>
              <a:t>Next Steps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077200" cy="4572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October 2014: </a:t>
            </a:r>
            <a:r>
              <a:rPr lang="en-US" sz="2400" dirty="0"/>
              <a:t>LCME </a:t>
            </a:r>
            <a:r>
              <a:rPr lang="en-US" sz="2400" dirty="0" smtClean="0"/>
              <a:t>endorsed </a:t>
            </a:r>
            <a:r>
              <a:rPr lang="en-US" sz="2400" dirty="0"/>
              <a:t>action plans</a:t>
            </a:r>
          </a:p>
          <a:p>
            <a:r>
              <a:rPr lang="en-US" sz="2400" dirty="0" smtClean="0"/>
              <a:t>AY 2014-2015: Action Plans implemented</a:t>
            </a:r>
          </a:p>
          <a:p>
            <a:r>
              <a:rPr lang="en-US" sz="2400" dirty="0" smtClean="0"/>
              <a:t>February 2015: Student Survey on LCME requested items</a:t>
            </a:r>
          </a:p>
          <a:p>
            <a:r>
              <a:rPr lang="en-US" sz="2400" dirty="0" smtClean="0"/>
              <a:t>March 25, 2015: Submit Briefing Book</a:t>
            </a:r>
          </a:p>
          <a:p>
            <a:r>
              <a:rPr lang="en-US" sz="2400" dirty="0" smtClean="0"/>
              <a:t>May 10 – 13, 2015: Limited Site Visit</a:t>
            </a:r>
          </a:p>
          <a:p>
            <a:r>
              <a:rPr lang="en-US" sz="2400" dirty="0"/>
              <a:t>October </a:t>
            </a:r>
            <a:r>
              <a:rPr lang="en-US" sz="2400" dirty="0" smtClean="0"/>
              <a:t>2015: Reconsideration of probation </a:t>
            </a:r>
          </a:p>
          <a:p>
            <a:r>
              <a:rPr lang="en-US" sz="2400" dirty="0" smtClean="0"/>
              <a:t>Continue to engage faculty, staff and students</a:t>
            </a:r>
          </a:p>
        </p:txBody>
      </p:sp>
    </p:spTree>
    <p:extLst>
      <p:ext uri="{BB962C8B-B14F-4D97-AF65-F5344CB8AC3E}">
        <p14:creationId xmlns:p14="http://schemas.microsoft.com/office/powerpoint/2010/main" val="13861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08377" cy="685800"/>
          </a:xfrm>
        </p:spPr>
        <p:txBody>
          <a:bodyPr/>
          <a:lstStyle/>
          <a:p>
            <a:r>
              <a:rPr lang="en-US" sz="4000" dirty="0" smtClean="0"/>
              <a:t>Update Overview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6508377" cy="39163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Renovation Projects</a:t>
            </a:r>
          </a:p>
          <a:p>
            <a:r>
              <a:rPr lang="en-US" sz="3200" dirty="0" smtClean="0"/>
              <a:t>Major Curriculum Changes</a:t>
            </a:r>
          </a:p>
          <a:p>
            <a:r>
              <a:rPr lang="en-US" sz="3200" dirty="0" smtClean="0"/>
              <a:t>Action Plan Highlights</a:t>
            </a:r>
          </a:p>
          <a:p>
            <a:r>
              <a:rPr lang="en-US" sz="3200" dirty="0" smtClean="0"/>
              <a:t>Next Steps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308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508377" cy="1219200"/>
          </a:xfrm>
        </p:spPr>
        <p:txBody>
          <a:bodyPr/>
          <a:lstStyle/>
          <a:p>
            <a:r>
              <a:rPr lang="en-US" sz="4000" dirty="0" err="1" smtClean="0"/>
              <a:t>Kornhauser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Library Renovation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98674"/>
            <a:ext cx="6400800" cy="389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8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508377" cy="1295400"/>
          </a:xfrm>
        </p:spPr>
        <p:txBody>
          <a:bodyPr/>
          <a:lstStyle/>
          <a:p>
            <a:r>
              <a:rPr lang="en-US" sz="4000" dirty="0" err="1" smtClean="0"/>
              <a:t>Kornhauser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Library Renovation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123"/>
            <a:ext cx="6629400" cy="43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1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6508377" cy="838200"/>
          </a:xfrm>
        </p:spPr>
        <p:txBody>
          <a:bodyPr/>
          <a:lstStyle/>
          <a:p>
            <a:r>
              <a:rPr lang="en-US" sz="4000" dirty="0" smtClean="0"/>
              <a:t>Instructional Building</a:t>
            </a:r>
            <a:br>
              <a:rPr lang="en-US" sz="4000" dirty="0" smtClean="0"/>
            </a:br>
            <a:r>
              <a:rPr lang="en-US" sz="4000" dirty="0" smtClean="0"/>
              <a:t>Renovation</a:t>
            </a:r>
            <a:endParaRPr lang="en-US" sz="4000" dirty="0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5913627" cy="3851638"/>
          </a:xfrm>
        </p:spPr>
      </p:pic>
    </p:spTree>
    <p:extLst>
      <p:ext uri="{BB962C8B-B14F-4D97-AF65-F5344CB8AC3E}">
        <p14:creationId xmlns:p14="http://schemas.microsoft.com/office/powerpoint/2010/main" val="41427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08377" cy="1143000"/>
          </a:xfrm>
        </p:spPr>
        <p:txBody>
          <a:bodyPr/>
          <a:lstStyle/>
          <a:p>
            <a:r>
              <a:rPr lang="en-US" sz="4000" dirty="0" smtClean="0"/>
              <a:t>Instructional Building Renovation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09800"/>
            <a:ext cx="5707483" cy="380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08377" cy="609600"/>
          </a:xfrm>
        </p:spPr>
        <p:txBody>
          <a:bodyPr/>
          <a:lstStyle/>
          <a:p>
            <a:r>
              <a:rPr lang="en-US" sz="4000" dirty="0" smtClean="0"/>
              <a:t>New First Year Curriculum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2057400"/>
            <a:ext cx="8153400" cy="21335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Integrated across disciplines</a:t>
            </a:r>
          </a:p>
          <a:p>
            <a:r>
              <a:rPr lang="en-US" sz="2400" dirty="0" smtClean="0"/>
              <a:t>Collaboration among course directors and clinical educators</a:t>
            </a:r>
          </a:p>
          <a:p>
            <a:r>
              <a:rPr lang="en-US" sz="2400" dirty="0" smtClean="0"/>
              <a:t>Clinical integration from Day 1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0"/>
            <a:ext cx="9144000" cy="186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7086601" cy="1143000"/>
          </a:xfrm>
        </p:spPr>
        <p:txBody>
          <a:bodyPr/>
          <a:lstStyle/>
          <a:p>
            <a:r>
              <a:rPr lang="en-US" sz="3200" dirty="0" smtClean="0"/>
              <a:t>Proposed Second Year Curriculum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582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2396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239000" cy="1676400"/>
          </a:xfrm>
        </p:spPr>
        <p:txBody>
          <a:bodyPr>
            <a:noAutofit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200" dirty="0" smtClean="0"/>
              <a:t>Action Plan Updates: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8392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Educational Program: ED-33, ED-5-A, ED-32, ED-35, </a:t>
            </a:r>
          </a:p>
          <a:p>
            <a:r>
              <a:rPr lang="en-US" sz="2400" dirty="0" smtClean="0"/>
              <a:t>Educational Resources: ER-4, ER-7, ER-9</a:t>
            </a:r>
          </a:p>
        </p:txBody>
      </p:sp>
    </p:spTree>
    <p:extLst>
      <p:ext uri="{BB962C8B-B14F-4D97-AF65-F5344CB8AC3E}">
        <p14:creationId xmlns:p14="http://schemas.microsoft.com/office/powerpoint/2010/main" val="26090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1768</TotalTime>
  <Words>347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Plaza</vt:lpstr>
      <vt:lpstr>  LCME Update</vt:lpstr>
      <vt:lpstr>Update Overview</vt:lpstr>
      <vt:lpstr>Kornhauser  Library Renovation</vt:lpstr>
      <vt:lpstr>Kornhauser  Library Renovation</vt:lpstr>
      <vt:lpstr>Instructional Building Renovation</vt:lpstr>
      <vt:lpstr>Instructional Building Renovation</vt:lpstr>
      <vt:lpstr>New First Year Curriculum</vt:lpstr>
      <vt:lpstr>Proposed Second Year Curriculum </vt:lpstr>
      <vt:lpstr>  Action Plan Updates: </vt:lpstr>
      <vt:lpstr>Action Plan:  ED-33 Integration</vt:lpstr>
      <vt:lpstr>ED-33 Integration (cont.)</vt:lpstr>
      <vt:lpstr>Action Plan:  ED-5-A, ED-8</vt:lpstr>
      <vt:lpstr>Action Plan:  ED-35, ED-32, ED-31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Dean’s Open Forum:  LCME Update</dc:title>
  <dc:creator>rbgree01</dc:creator>
  <cp:lastModifiedBy>Mucker,Michelle L.</cp:lastModifiedBy>
  <cp:revision>59</cp:revision>
  <cp:lastPrinted>2015-02-04T16:15:35Z</cp:lastPrinted>
  <dcterms:created xsi:type="dcterms:W3CDTF">2014-05-17T10:53:02Z</dcterms:created>
  <dcterms:modified xsi:type="dcterms:W3CDTF">2015-02-04T16:16:05Z</dcterms:modified>
</cp:coreProperties>
</file>