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258" r:id="rId3"/>
    <p:sldId id="259" r:id="rId4"/>
    <p:sldId id="260" r:id="rId5"/>
    <p:sldId id="262" r:id="rId6"/>
    <p:sldId id="263" r:id="rId7"/>
    <p:sldId id="264" r:id="rId8"/>
    <p:sldId id="265" r:id="rId9"/>
    <p:sldId id="266" r:id="rId10"/>
    <p:sldId id="267" r:id="rId11"/>
    <p:sldId id="268" r:id="rId12"/>
    <p:sldId id="271" r:id="rId13"/>
    <p:sldId id="272" r:id="rId14"/>
    <p:sldId id="275" r:id="rId15"/>
    <p:sldId id="276" r:id="rId16"/>
    <p:sldId id="273" r:id="rId17"/>
    <p:sldId id="279" r:id="rId18"/>
    <p:sldId id="278" r:id="rId19"/>
    <p:sldId id="274" r:id="rId20"/>
    <p:sldId id="280" r:id="rId21"/>
    <p:sldId id="282" r:id="rId22"/>
    <p:sldId id="283" r:id="rId23"/>
    <p:sldId id="269" r:id="rId24"/>
    <p:sldId id="270" r:id="rId25"/>
    <p:sldId id="285"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0140A-546E-46E7-98C8-A6C32DECEA00}"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22E395B9-395C-4974-9916-3FCC125EA3CE}">
      <dgm:prSet/>
      <dgm:spPr/>
      <dgm:t>
        <a:bodyPr/>
        <a:lstStyle/>
        <a:p>
          <a:pPr rtl="0"/>
          <a:endParaRPr lang="en-US" baseline="0" dirty="0"/>
        </a:p>
      </dgm:t>
    </dgm:pt>
    <dgm:pt modelId="{016B017D-4B80-4810-A6AC-E83325958FBF}" type="parTrans" cxnId="{AF7A5994-483B-405E-A4B2-C8A2AB9970F3}">
      <dgm:prSet/>
      <dgm:spPr/>
      <dgm:t>
        <a:bodyPr/>
        <a:lstStyle/>
        <a:p>
          <a:endParaRPr lang="en-US"/>
        </a:p>
      </dgm:t>
    </dgm:pt>
    <dgm:pt modelId="{DC933747-507D-48EB-97A8-3028386FC8DB}" type="sibTrans" cxnId="{AF7A5994-483B-405E-A4B2-C8A2AB9970F3}">
      <dgm:prSet/>
      <dgm:spPr/>
      <dgm:t>
        <a:bodyPr/>
        <a:lstStyle/>
        <a:p>
          <a:endParaRPr lang="en-US"/>
        </a:p>
      </dgm:t>
    </dgm:pt>
    <dgm:pt modelId="{4097CDA8-5C8F-46D0-B5BC-E93055AF0FA4}">
      <dgm:prSet/>
      <dgm:spPr/>
      <dgm:t>
        <a:bodyPr/>
        <a:lstStyle/>
        <a:p>
          <a:pPr rtl="0"/>
          <a:endParaRPr lang="en-US" baseline="0" dirty="0"/>
        </a:p>
      </dgm:t>
    </dgm:pt>
    <dgm:pt modelId="{3E7FD1AD-9578-4F71-A198-2412EDD04582}" type="parTrans" cxnId="{57E770AC-01C4-47D0-82E6-95796D0F9216}">
      <dgm:prSet/>
      <dgm:spPr/>
      <dgm:t>
        <a:bodyPr/>
        <a:lstStyle/>
        <a:p>
          <a:endParaRPr lang="en-US"/>
        </a:p>
      </dgm:t>
    </dgm:pt>
    <dgm:pt modelId="{A4A65361-3205-40C3-A4E3-6D50513EDBE3}" type="sibTrans" cxnId="{57E770AC-01C4-47D0-82E6-95796D0F9216}">
      <dgm:prSet/>
      <dgm:spPr/>
      <dgm:t>
        <a:bodyPr/>
        <a:lstStyle/>
        <a:p>
          <a:endParaRPr lang="en-US"/>
        </a:p>
      </dgm:t>
    </dgm:pt>
    <dgm:pt modelId="{85C69193-D218-44F4-9013-1936CA93F985}">
      <dgm:prSet/>
      <dgm:spPr/>
      <dgm:t>
        <a:bodyPr/>
        <a:lstStyle/>
        <a:p>
          <a:pPr rtl="0"/>
          <a:endParaRPr lang="en-US" baseline="0" dirty="0"/>
        </a:p>
      </dgm:t>
    </dgm:pt>
    <dgm:pt modelId="{612CE27D-6471-4F3C-976F-05318A63320F}" type="parTrans" cxnId="{DE1E7E09-82DF-4A1B-AD20-3CC414F2BFEE}">
      <dgm:prSet/>
      <dgm:spPr/>
      <dgm:t>
        <a:bodyPr/>
        <a:lstStyle/>
        <a:p>
          <a:endParaRPr lang="en-US"/>
        </a:p>
      </dgm:t>
    </dgm:pt>
    <dgm:pt modelId="{09DE420D-1E8D-4C06-873A-5D6411FD825E}" type="sibTrans" cxnId="{DE1E7E09-82DF-4A1B-AD20-3CC414F2BFEE}">
      <dgm:prSet/>
      <dgm:spPr/>
      <dgm:t>
        <a:bodyPr/>
        <a:lstStyle/>
        <a:p>
          <a:endParaRPr lang="en-US"/>
        </a:p>
      </dgm:t>
    </dgm:pt>
    <dgm:pt modelId="{D943F475-400C-4E89-A313-FA7BDF3155F5}" type="pres">
      <dgm:prSet presAssocID="{D9E0140A-546E-46E7-98C8-A6C32DECEA00}" presName="theList" presStyleCnt="0">
        <dgm:presLayoutVars>
          <dgm:dir/>
          <dgm:animLvl val="lvl"/>
          <dgm:resizeHandles val="exact"/>
        </dgm:presLayoutVars>
      </dgm:prSet>
      <dgm:spPr/>
      <dgm:t>
        <a:bodyPr/>
        <a:lstStyle/>
        <a:p>
          <a:endParaRPr lang="en-US"/>
        </a:p>
      </dgm:t>
    </dgm:pt>
    <dgm:pt modelId="{469C9580-4711-4E58-9ABB-13D1A27F235E}" type="pres">
      <dgm:prSet presAssocID="{22E395B9-395C-4974-9916-3FCC125EA3CE}" presName="compNode" presStyleCnt="0"/>
      <dgm:spPr/>
    </dgm:pt>
    <dgm:pt modelId="{FC1F003F-D685-4541-9B54-9916AF4A1CFF}" type="pres">
      <dgm:prSet presAssocID="{22E395B9-395C-4974-9916-3FCC125EA3CE}" presName="noGeometry" presStyleCnt="0"/>
      <dgm:spPr/>
    </dgm:pt>
    <dgm:pt modelId="{D841CEF9-CA16-48F0-9C45-F25C943C8495}" type="pres">
      <dgm:prSet presAssocID="{22E395B9-395C-4974-9916-3FCC125EA3CE}" presName="childTextVisible" presStyleLbl="bgAccFollowNode1" presStyleIdx="0" presStyleCnt="3" custLinFactNeighborX="-1917" custLinFactNeighborY="1189">
        <dgm:presLayoutVars>
          <dgm:bulletEnabled val="1"/>
        </dgm:presLayoutVars>
      </dgm:prSet>
      <dgm:spPr/>
    </dgm:pt>
    <dgm:pt modelId="{7A7F0344-06FD-49E0-8E63-E9B0B7F3E787}" type="pres">
      <dgm:prSet presAssocID="{22E395B9-395C-4974-9916-3FCC125EA3CE}" presName="childTextHidden" presStyleLbl="bgAccFollowNode1" presStyleIdx="0" presStyleCnt="3"/>
      <dgm:spPr/>
    </dgm:pt>
    <dgm:pt modelId="{B11BFF86-32AB-486E-939F-499B302658CA}" type="pres">
      <dgm:prSet presAssocID="{22E395B9-395C-4974-9916-3FCC125EA3CE}" presName="parentText" presStyleLbl="node1" presStyleIdx="0" presStyleCnt="3">
        <dgm:presLayoutVars>
          <dgm:chMax val="1"/>
          <dgm:bulletEnabled val="1"/>
        </dgm:presLayoutVars>
      </dgm:prSet>
      <dgm:spPr/>
      <dgm:t>
        <a:bodyPr/>
        <a:lstStyle/>
        <a:p>
          <a:endParaRPr lang="en-US"/>
        </a:p>
      </dgm:t>
    </dgm:pt>
    <dgm:pt modelId="{1117981D-9B58-45FD-8B95-1608891671DE}" type="pres">
      <dgm:prSet presAssocID="{22E395B9-395C-4974-9916-3FCC125EA3CE}" presName="aSpace" presStyleCnt="0"/>
      <dgm:spPr/>
    </dgm:pt>
    <dgm:pt modelId="{2068B437-88C1-4043-9679-5006368E0D5C}" type="pres">
      <dgm:prSet presAssocID="{4097CDA8-5C8F-46D0-B5BC-E93055AF0FA4}" presName="compNode" presStyleCnt="0"/>
      <dgm:spPr/>
    </dgm:pt>
    <dgm:pt modelId="{46746A5C-EC32-4806-978B-10179F5F2A6F}" type="pres">
      <dgm:prSet presAssocID="{4097CDA8-5C8F-46D0-B5BC-E93055AF0FA4}" presName="noGeometry" presStyleCnt="0"/>
      <dgm:spPr/>
    </dgm:pt>
    <dgm:pt modelId="{F1C41FDA-DB9B-4D06-B132-9BFF9BE377D1}" type="pres">
      <dgm:prSet presAssocID="{4097CDA8-5C8F-46D0-B5BC-E93055AF0FA4}" presName="childTextVisible" presStyleLbl="bgAccFollowNode1" presStyleIdx="1" presStyleCnt="3">
        <dgm:presLayoutVars>
          <dgm:bulletEnabled val="1"/>
        </dgm:presLayoutVars>
      </dgm:prSet>
      <dgm:spPr/>
    </dgm:pt>
    <dgm:pt modelId="{A2D73A92-8474-4935-8032-5C215C9E37C9}" type="pres">
      <dgm:prSet presAssocID="{4097CDA8-5C8F-46D0-B5BC-E93055AF0FA4}" presName="childTextHidden" presStyleLbl="bgAccFollowNode1" presStyleIdx="1" presStyleCnt="3"/>
      <dgm:spPr/>
    </dgm:pt>
    <dgm:pt modelId="{31DBAD93-1936-4606-BC39-6CD5C4A5D232}" type="pres">
      <dgm:prSet presAssocID="{4097CDA8-5C8F-46D0-B5BC-E93055AF0FA4}" presName="parentText" presStyleLbl="node1" presStyleIdx="1" presStyleCnt="3">
        <dgm:presLayoutVars>
          <dgm:chMax val="1"/>
          <dgm:bulletEnabled val="1"/>
        </dgm:presLayoutVars>
      </dgm:prSet>
      <dgm:spPr/>
      <dgm:t>
        <a:bodyPr/>
        <a:lstStyle/>
        <a:p>
          <a:endParaRPr lang="en-US"/>
        </a:p>
      </dgm:t>
    </dgm:pt>
    <dgm:pt modelId="{97FB0790-03DB-41C9-B74C-8A8CA7D283A5}" type="pres">
      <dgm:prSet presAssocID="{4097CDA8-5C8F-46D0-B5BC-E93055AF0FA4}" presName="aSpace" presStyleCnt="0"/>
      <dgm:spPr/>
    </dgm:pt>
    <dgm:pt modelId="{7044129C-38CC-4499-8A1D-B8E60D2C9F74}" type="pres">
      <dgm:prSet presAssocID="{85C69193-D218-44F4-9013-1936CA93F985}" presName="compNode" presStyleCnt="0"/>
      <dgm:spPr/>
    </dgm:pt>
    <dgm:pt modelId="{5D98FDFF-9A23-4F3C-AE32-B843B92E1D8D}" type="pres">
      <dgm:prSet presAssocID="{85C69193-D218-44F4-9013-1936CA93F985}" presName="noGeometry" presStyleCnt="0"/>
      <dgm:spPr/>
    </dgm:pt>
    <dgm:pt modelId="{92F480B5-866B-486A-9B3B-AB9288A9805E}" type="pres">
      <dgm:prSet presAssocID="{85C69193-D218-44F4-9013-1936CA93F985}" presName="childTextVisible" presStyleLbl="bgAccFollowNode1" presStyleIdx="2" presStyleCnt="3">
        <dgm:presLayoutVars>
          <dgm:bulletEnabled val="1"/>
        </dgm:presLayoutVars>
      </dgm:prSet>
      <dgm:spPr/>
    </dgm:pt>
    <dgm:pt modelId="{93D5CD77-3F4B-4171-A3D0-68BFB69C8780}" type="pres">
      <dgm:prSet presAssocID="{85C69193-D218-44F4-9013-1936CA93F985}" presName="childTextHidden" presStyleLbl="bgAccFollowNode1" presStyleIdx="2" presStyleCnt="3"/>
      <dgm:spPr/>
    </dgm:pt>
    <dgm:pt modelId="{3FD3463E-C3A7-4931-97B4-9D4A82F50751}" type="pres">
      <dgm:prSet presAssocID="{85C69193-D218-44F4-9013-1936CA93F985}" presName="parentText" presStyleLbl="node1" presStyleIdx="2" presStyleCnt="3">
        <dgm:presLayoutVars>
          <dgm:chMax val="1"/>
          <dgm:bulletEnabled val="1"/>
        </dgm:presLayoutVars>
      </dgm:prSet>
      <dgm:spPr/>
      <dgm:t>
        <a:bodyPr/>
        <a:lstStyle/>
        <a:p>
          <a:endParaRPr lang="en-US"/>
        </a:p>
      </dgm:t>
    </dgm:pt>
  </dgm:ptLst>
  <dgm:cxnLst>
    <dgm:cxn modelId="{A4501355-3D81-4112-9719-BCD5F5AF2528}" type="presOf" srcId="{85C69193-D218-44F4-9013-1936CA93F985}" destId="{3FD3463E-C3A7-4931-97B4-9D4A82F50751}" srcOrd="0" destOrd="0" presId="urn:microsoft.com/office/officeart/2005/8/layout/hProcess6"/>
    <dgm:cxn modelId="{8B09675C-B91A-4876-9500-BEDC6177A4C6}" type="presOf" srcId="{4097CDA8-5C8F-46D0-B5BC-E93055AF0FA4}" destId="{31DBAD93-1936-4606-BC39-6CD5C4A5D232}" srcOrd="0" destOrd="0" presId="urn:microsoft.com/office/officeart/2005/8/layout/hProcess6"/>
    <dgm:cxn modelId="{DE1E7E09-82DF-4A1B-AD20-3CC414F2BFEE}" srcId="{D9E0140A-546E-46E7-98C8-A6C32DECEA00}" destId="{85C69193-D218-44F4-9013-1936CA93F985}" srcOrd="2" destOrd="0" parTransId="{612CE27D-6471-4F3C-976F-05318A63320F}" sibTransId="{09DE420D-1E8D-4C06-873A-5D6411FD825E}"/>
    <dgm:cxn modelId="{0B48B3F7-6A44-4C85-BDBC-F4B7AC812AD6}" type="presOf" srcId="{22E395B9-395C-4974-9916-3FCC125EA3CE}" destId="{B11BFF86-32AB-486E-939F-499B302658CA}" srcOrd="0" destOrd="0" presId="urn:microsoft.com/office/officeart/2005/8/layout/hProcess6"/>
    <dgm:cxn modelId="{AF7A5994-483B-405E-A4B2-C8A2AB9970F3}" srcId="{D9E0140A-546E-46E7-98C8-A6C32DECEA00}" destId="{22E395B9-395C-4974-9916-3FCC125EA3CE}" srcOrd="0" destOrd="0" parTransId="{016B017D-4B80-4810-A6AC-E83325958FBF}" sibTransId="{DC933747-507D-48EB-97A8-3028386FC8DB}"/>
    <dgm:cxn modelId="{57E770AC-01C4-47D0-82E6-95796D0F9216}" srcId="{D9E0140A-546E-46E7-98C8-A6C32DECEA00}" destId="{4097CDA8-5C8F-46D0-B5BC-E93055AF0FA4}" srcOrd="1" destOrd="0" parTransId="{3E7FD1AD-9578-4F71-A198-2412EDD04582}" sibTransId="{A4A65361-3205-40C3-A4E3-6D50513EDBE3}"/>
    <dgm:cxn modelId="{1D3F7E57-03FD-4566-AE22-B4F4DAD485ED}" type="presOf" srcId="{D9E0140A-546E-46E7-98C8-A6C32DECEA00}" destId="{D943F475-400C-4E89-A313-FA7BDF3155F5}" srcOrd="0" destOrd="0" presId="urn:microsoft.com/office/officeart/2005/8/layout/hProcess6"/>
    <dgm:cxn modelId="{003C2229-9657-4A24-B3FA-1871C5C39E66}" type="presParOf" srcId="{D943F475-400C-4E89-A313-FA7BDF3155F5}" destId="{469C9580-4711-4E58-9ABB-13D1A27F235E}" srcOrd="0" destOrd="0" presId="urn:microsoft.com/office/officeart/2005/8/layout/hProcess6"/>
    <dgm:cxn modelId="{2E21B831-A15F-492B-9431-625BCA234F72}" type="presParOf" srcId="{469C9580-4711-4E58-9ABB-13D1A27F235E}" destId="{FC1F003F-D685-4541-9B54-9916AF4A1CFF}" srcOrd="0" destOrd="0" presId="urn:microsoft.com/office/officeart/2005/8/layout/hProcess6"/>
    <dgm:cxn modelId="{240ADBDD-037D-430B-B09B-564FBCC08E5E}" type="presParOf" srcId="{469C9580-4711-4E58-9ABB-13D1A27F235E}" destId="{D841CEF9-CA16-48F0-9C45-F25C943C8495}" srcOrd="1" destOrd="0" presId="urn:microsoft.com/office/officeart/2005/8/layout/hProcess6"/>
    <dgm:cxn modelId="{ADA59A74-CA71-4CA2-A600-0EF5AD016E9A}" type="presParOf" srcId="{469C9580-4711-4E58-9ABB-13D1A27F235E}" destId="{7A7F0344-06FD-49E0-8E63-E9B0B7F3E787}" srcOrd="2" destOrd="0" presId="urn:microsoft.com/office/officeart/2005/8/layout/hProcess6"/>
    <dgm:cxn modelId="{DFB818F7-98AE-41C3-8C4D-4AD6F84DD686}" type="presParOf" srcId="{469C9580-4711-4E58-9ABB-13D1A27F235E}" destId="{B11BFF86-32AB-486E-939F-499B302658CA}" srcOrd="3" destOrd="0" presId="urn:microsoft.com/office/officeart/2005/8/layout/hProcess6"/>
    <dgm:cxn modelId="{CEF6ED18-A325-423B-BB96-6F56DAFA1216}" type="presParOf" srcId="{D943F475-400C-4E89-A313-FA7BDF3155F5}" destId="{1117981D-9B58-45FD-8B95-1608891671DE}" srcOrd="1" destOrd="0" presId="urn:microsoft.com/office/officeart/2005/8/layout/hProcess6"/>
    <dgm:cxn modelId="{E61718C0-A5E1-4440-B06A-C6ED2825D012}" type="presParOf" srcId="{D943F475-400C-4E89-A313-FA7BDF3155F5}" destId="{2068B437-88C1-4043-9679-5006368E0D5C}" srcOrd="2" destOrd="0" presId="urn:microsoft.com/office/officeart/2005/8/layout/hProcess6"/>
    <dgm:cxn modelId="{326C4847-715E-4A14-88E4-CC8337C1393A}" type="presParOf" srcId="{2068B437-88C1-4043-9679-5006368E0D5C}" destId="{46746A5C-EC32-4806-978B-10179F5F2A6F}" srcOrd="0" destOrd="0" presId="urn:microsoft.com/office/officeart/2005/8/layout/hProcess6"/>
    <dgm:cxn modelId="{6F6D0FAB-A4C5-494F-B035-F00192887A3A}" type="presParOf" srcId="{2068B437-88C1-4043-9679-5006368E0D5C}" destId="{F1C41FDA-DB9B-4D06-B132-9BFF9BE377D1}" srcOrd="1" destOrd="0" presId="urn:microsoft.com/office/officeart/2005/8/layout/hProcess6"/>
    <dgm:cxn modelId="{4B326BA1-44BD-489C-B30A-A7A1C5704334}" type="presParOf" srcId="{2068B437-88C1-4043-9679-5006368E0D5C}" destId="{A2D73A92-8474-4935-8032-5C215C9E37C9}" srcOrd="2" destOrd="0" presId="urn:microsoft.com/office/officeart/2005/8/layout/hProcess6"/>
    <dgm:cxn modelId="{61EE7C2E-A627-4B1F-AF7C-012DB83FC399}" type="presParOf" srcId="{2068B437-88C1-4043-9679-5006368E0D5C}" destId="{31DBAD93-1936-4606-BC39-6CD5C4A5D232}" srcOrd="3" destOrd="0" presId="urn:microsoft.com/office/officeart/2005/8/layout/hProcess6"/>
    <dgm:cxn modelId="{104E9331-3776-49F4-A6F5-0A1E01200D8F}" type="presParOf" srcId="{D943F475-400C-4E89-A313-FA7BDF3155F5}" destId="{97FB0790-03DB-41C9-B74C-8A8CA7D283A5}" srcOrd="3" destOrd="0" presId="urn:microsoft.com/office/officeart/2005/8/layout/hProcess6"/>
    <dgm:cxn modelId="{69A9C1FA-3AAF-4F41-A34B-4E864B47D70C}" type="presParOf" srcId="{D943F475-400C-4E89-A313-FA7BDF3155F5}" destId="{7044129C-38CC-4499-8A1D-B8E60D2C9F74}" srcOrd="4" destOrd="0" presId="urn:microsoft.com/office/officeart/2005/8/layout/hProcess6"/>
    <dgm:cxn modelId="{692BD1C7-8BD8-40A6-BCCB-4F6C11FF483E}" type="presParOf" srcId="{7044129C-38CC-4499-8A1D-B8E60D2C9F74}" destId="{5D98FDFF-9A23-4F3C-AE32-B843B92E1D8D}" srcOrd="0" destOrd="0" presId="urn:microsoft.com/office/officeart/2005/8/layout/hProcess6"/>
    <dgm:cxn modelId="{4963D784-6484-4AC3-96D7-DC9F7EB7E7B3}" type="presParOf" srcId="{7044129C-38CC-4499-8A1D-B8E60D2C9F74}" destId="{92F480B5-866B-486A-9B3B-AB9288A9805E}" srcOrd="1" destOrd="0" presId="urn:microsoft.com/office/officeart/2005/8/layout/hProcess6"/>
    <dgm:cxn modelId="{049DBEF4-B598-4E1F-A4E9-ACF52BB62988}" type="presParOf" srcId="{7044129C-38CC-4499-8A1D-B8E60D2C9F74}" destId="{93D5CD77-3F4B-4171-A3D0-68BFB69C8780}" srcOrd="2" destOrd="0" presId="urn:microsoft.com/office/officeart/2005/8/layout/hProcess6"/>
    <dgm:cxn modelId="{920CF906-A435-471B-B07B-25FEF4480E13}" type="presParOf" srcId="{7044129C-38CC-4499-8A1D-B8E60D2C9F74}" destId="{3FD3463E-C3A7-4931-97B4-9D4A82F50751}" srcOrd="3" destOrd="0" presId="urn:microsoft.com/office/officeart/2005/8/layout/hProcess6"/>
  </dgm:cxnLst>
  <dgm:bg/>
  <dgm:whole/>
</dgm:dataModel>
</file>

<file path=ppt/diagrams/data2.xml><?xml version="1.0" encoding="utf-8"?>
<dgm:dataModel xmlns:dgm="http://schemas.openxmlformats.org/drawingml/2006/diagram" xmlns:a="http://schemas.openxmlformats.org/drawingml/2006/main">
  <dgm:ptLst>
    <dgm:pt modelId="{B07B566E-F39E-4680-89BA-00A6319B938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66AD00B-08BC-4984-8144-9672E991066E}">
      <dgm:prSet custT="1"/>
      <dgm:spPr/>
      <dgm:t>
        <a:bodyPr/>
        <a:lstStyle/>
        <a:p>
          <a:pPr rtl="0"/>
          <a:r>
            <a:rPr lang="en-US" sz="1800" baseline="0" dirty="0" smtClean="0"/>
            <a:t>“Reduce the amount of memorization required for tests, I feel I don’t learn as much by doing this.”</a:t>
          </a:r>
          <a:endParaRPr lang="en-US" sz="1800" dirty="0"/>
        </a:p>
      </dgm:t>
    </dgm:pt>
    <dgm:pt modelId="{FC3F8743-402C-4081-915B-B852123BB2EC}" type="parTrans" cxnId="{5F567D05-F4BF-4284-8009-249B7E707BB3}">
      <dgm:prSet/>
      <dgm:spPr/>
      <dgm:t>
        <a:bodyPr/>
        <a:lstStyle/>
        <a:p>
          <a:endParaRPr lang="en-US"/>
        </a:p>
      </dgm:t>
    </dgm:pt>
    <dgm:pt modelId="{70E9076C-9837-4E0B-BB6E-562FFE2322C9}" type="sibTrans" cxnId="{5F567D05-F4BF-4284-8009-249B7E707BB3}">
      <dgm:prSet/>
      <dgm:spPr/>
      <dgm:t>
        <a:bodyPr/>
        <a:lstStyle/>
        <a:p>
          <a:endParaRPr lang="en-US"/>
        </a:p>
      </dgm:t>
    </dgm:pt>
    <dgm:pt modelId="{84FD0E55-0E0B-4E15-A69D-A8BA34477363}">
      <dgm:prSet custT="1"/>
      <dgm:spPr/>
      <dgm:t>
        <a:bodyPr/>
        <a:lstStyle/>
        <a:p>
          <a:pPr rtl="0"/>
          <a:r>
            <a:rPr lang="en-US" sz="1800" baseline="0" dirty="0" smtClean="0"/>
            <a:t>“Decrease the memorization required, can’t remember it all.”</a:t>
          </a:r>
          <a:endParaRPr lang="en-US" sz="1800" dirty="0"/>
        </a:p>
      </dgm:t>
    </dgm:pt>
    <dgm:pt modelId="{42117AC2-42A9-4A7C-9D77-5A8B1B8DC4DF}" type="parTrans" cxnId="{3B08F372-3260-4C17-9275-D71B8609F8D1}">
      <dgm:prSet/>
      <dgm:spPr/>
      <dgm:t>
        <a:bodyPr/>
        <a:lstStyle/>
        <a:p>
          <a:endParaRPr lang="en-US"/>
        </a:p>
      </dgm:t>
    </dgm:pt>
    <dgm:pt modelId="{AFB9556F-BB7C-412C-BDE5-AA6120472626}" type="sibTrans" cxnId="{3B08F372-3260-4C17-9275-D71B8609F8D1}">
      <dgm:prSet/>
      <dgm:spPr/>
      <dgm:t>
        <a:bodyPr/>
        <a:lstStyle/>
        <a:p>
          <a:endParaRPr lang="en-US"/>
        </a:p>
      </dgm:t>
    </dgm:pt>
    <dgm:pt modelId="{B92083FE-19CC-4E46-B45A-E0CF6F4D6BF8}">
      <dgm:prSet custT="1"/>
      <dgm:spPr/>
      <dgm:t>
        <a:bodyPr/>
        <a:lstStyle/>
        <a:p>
          <a:pPr rtl="0"/>
          <a:r>
            <a:rPr lang="en-US" sz="1800" baseline="0" dirty="0" smtClean="0"/>
            <a:t>“Too much memorization and no sufficient critical analysis.”</a:t>
          </a:r>
          <a:endParaRPr lang="en-US" sz="1800" dirty="0"/>
        </a:p>
      </dgm:t>
    </dgm:pt>
    <dgm:pt modelId="{40F91C4C-7A57-40FA-B259-BEC0F7E641EF}" type="parTrans" cxnId="{214D5DED-93C3-40C2-9E53-03D3C06B46E7}">
      <dgm:prSet/>
      <dgm:spPr/>
      <dgm:t>
        <a:bodyPr/>
        <a:lstStyle/>
        <a:p>
          <a:endParaRPr lang="en-US"/>
        </a:p>
      </dgm:t>
    </dgm:pt>
    <dgm:pt modelId="{8F859BA4-D14A-4ED3-8A34-2FD08FB8D601}" type="sibTrans" cxnId="{214D5DED-93C3-40C2-9E53-03D3C06B46E7}">
      <dgm:prSet/>
      <dgm:spPr/>
      <dgm:t>
        <a:bodyPr/>
        <a:lstStyle/>
        <a:p>
          <a:endParaRPr lang="en-US"/>
        </a:p>
      </dgm:t>
    </dgm:pt>
    <dgm:pt modelId="{EDC473E3-73FC-4867-91A8-85853F269440}">
      <dgm:prSet custT="1"/>
      <dgm:spPr/>
      <dgm:t>
        <a:bodyPr/>
        <a:lstStyle/>
        <a:p>
          <a:pPr rtl="0"/>
          <a:r>
            <a:rPr lang="en-US" sz="1800" baseline="0" dirty="0" smtClean="0"/>
            <a:t>“The subject testing is not challenging due to memorization.”</a:t>
          </a:r>
          <a:endParaRPr lang="en-US" sz="1800" dirty="0"/>
        </a:p>
      </dgm:t>
    </dgm:pt>
    <dgm:pt modelId="{6DADA9B1-79B0-4E77-9209-12DE823FA24B}" type="parTrans" cxnId="{2C9D0338-F679-46AE-942A-66D099A36890}">
      <dgm:prSet/>
      <dgm:spPr/>
      <dgm:t>
        <a:bodyPr/>
        <a:lstStyle/>
        <a:p>
          <a:endParaRPr lang="en-US"/>
        </a:p>
      </dgm:t>
    </dgm:pt>
    <dgm:pt modelId="{0971D6BB-9952-475D-806A-2E45E7B73A2B}" type="sibTrans" cxnId="{2C9D0338-F679-46AE-942A-66D099A36890}">
      <dgm:prSet/>
      <dgm:spPr/>
      <dgm:t>
        <a:bodyPr/>
        <a:lstStyle/>
        <a:p>
          <a:endParaRPr lang="en-US"/>
        </a:p>
      </dgm:t>
    </dgm:pt>
    <dgm:pt modelId="{78B66DD2-AAA7-4A2E-8375-93021102D972}">
      <dgm:prSet custT="1"/>
      <dgm:spPr/>
      <dgm:t>
        <a:bodyPr/>
        <a:lstStyle/>
        <a:p>
          <a:pPr rtl="0"/>
          <a:r>
            <a:rPr lang="en-US" sz="1800" baseline="0" dirty="0" smtClean="0"/>
            <a:t>“Regurgitated material (can just read chapters for tests).”</a:t>
          </a:r>
          <a:endParaRPr lang="en-US" sz="1800" dirty="0"/>
        </a:p>
      </dgm:t>
    </dgm:pt>
    <dgm:pt modelId="{F4CC4660-F583-445A-A2D4-D0A0FAF92EC3}" type="parTrans" cxnId="{6455F5C2-95E9-477F-8879-6CE4529F3664}">
      <dgm:prSet/>
      <dgm:spPr/>
      <dgm:t>
        <a:bodyPr/>
        <a:lstStyle/>
        <a:p>
          <a:endParaRPr lang="en-US"/>
        </a:p>
      </dgm:t>
    </dgm:pt>
    <dgm:pt modelId="{D29AAA19-9FC8-4B3B-B8FE-F6EE6EF736B4}" type="sibTrans" cxnId="{6455F5C2-95E9-477F-8879-6CE4529F3664}">
      <dgm:prSet/>
      <dgm:spPr/>
      <dgm:t>
        <a:bodyPr/>
        <a:lstStyle/>
        <a:p>
          <a:endParaRPr lang="en-US"/>
        </a:p>
      </dgm:t>
    </dgm:pt>
    <dgm:pt modelId="{D07F456A-554B-497C-9737-C94298CCC443}">
      <dgm:prSet custT="1"/>
      <dgm:spPr/>
      <dgm:t>
        <a:bodyPr/>
        <a:lstStyle/>
        <a:p>
          <a:pPr rtl="0"/>
          <a:r>
            <a:rPr lang="en-US" sz="1600" baseline="0" dirty="0" smtClean="0"/>
            <a:t>One student even suggested that student learning could be improved by offering a course that would aid in memorization.</a:t>
          </a:r>
          <a:endParaRPr lang="en-US" sz="1600" dirty="0"/>
        </a:p>
      </dgm:t>
    </dgm:pt>
    <dgm:pt modelId="{17874743-E41F-4A56-A33D-895295F45F0D}" type="parTrans" cxnId="{BC86DD94-E863-4938-935E-754D9D64660D}">
      <dgm:prSet/>
      <dgm:spPr/>
      <dgm:t>
        <a:bodyPr/>
        <a:lstStyle/>
        <a:p>
          <a:endParaRPr lang="en-US"/>
        </a:p>
      </dgm:t>
    </dgm:pt>
    <dgm:pt modelId="{B99E5CCB-1B27-4EE3-9F2A-89929E8F8460}" type="sibTrans" cxnId="{BC86DD94-E863-4938-935E-754D9D64660D}">
      <dgm:prSet/>
      <dgm:spPr/>
      <dgm:t>
        <a:bodyPr/>
        <a:lstStyle/>
        <a:p>
          <a:endParaRPr lang="en-US"/>
        </a:p>
      </dgm:t>
    </dgm:pt>
    <dgm:pt modelId="{ADAD15A7-C974-4FA6-91DC-787BF51ED57E}">
      <dgm:prSet/>
      <dgm:spPr/>
      <dgm:t>
        <a:bodyPr/>
        <a:lstStyle/>
        <a:p>
          <a:pPr rtl="0"/>
          <a:endParaRPr lang="en-US" baseline="0" dirty="0"/>
        </a:p>
      </dgm:t>
    </dgm:pt>
    <dgm:pt modelId="{ABAEFB4A-F8F4-4098-8950-F1AE0D582E99}" type="parTrans" cxnId="{3315BA27-1368-483B-A72C-7EF4ED046169}">
      <dgm:prSet/>
      <dgm:spPr/>
      <dgm:t>
        <a:bodyPr/>
        <a:lstStyle/>
        <a:p>
          <a:endParaRPr lang="en-US"/>
        </a:p>
      </dgm:t>
    </dgm:pt>
    <dgm:pt modelId="{4D8ED301-1564-4952-8915-32729ECB363B}" type="sibTrans" cxnId="{3315BA27-1368-483B-A72C-7EF4ED046169}">
      <dgm:prSet/>
      <dgm:spPr/>
      <dgm:t>
        <a:bodyPr/>
        <a:lstStyle/>
        <a:p>
          <a:endParaRPr lang="en-US"/>
        </a:p>
      </dgm:t>
    </dgm:pt>
    <dgm:pt modelId="{6939B110-00F7-4565-A990-8A77D63C8E23}" type="pres">
      <dgm:prSet presAssocID="{B07B566E-F39E-4680-89BA-00A6319B9384}" presName="compositeShape" presStyleCnt="0">
        <dgm:presLayoutVars>
          <dgm:chMax val="7"/>
          <dgm:dir/>
          <dgm:resizeHandles val="exact"/>
        </dgm:presLayoutVars>
      </dgm:prSet>
      <dgm:spPr/>
      <dgm:t>
        <a:bodyPr/>
        <a:lstStyle/>
        <a:p>
          <a:endParaRPr lang="en-US"/>
        </a:p>
      </dgm:t>
    </dgm:pt>
    <dgm:pt modelId="{768A9D93-1D6A-4473-A65D-6E3B405AC6DB}" type="pres">
      <dgm:prSet presAssocID="{E66AD00B-08BC-4984-8144-9672E991066E}" presName="circ1" presStyleLbl="vennNode1" presStyleIdx="0" presStyleCnt="7" custLinFactNeighborX="157" custLinFactNeighborY="-11157"/>
      <dgm:spPr/>
      <dgm:t>
        <a:bodyPr/>
        <a:lstStyle/>
        <a:p>
          <a:endParaRPr lang="en-US"/>
        </a:p>
      </dgm:t>
    </dgm:pt>
    <dgm:pt modelId="{E91ABA13-3F45-4380-8950-5D94161AFB3F}" type="pres">
      <dgm:prSet presAssocID="{E66AD00B-08BC-4984-8144-9672E991066E}" presName="circ1Tx" presStyleLbl="revTx" presStyleIdx="0" presStyleCnt="0" custScaleX="169203" custLinFactNeighborX="539">
        <dgm:presLayoutVars>
          <dgm:chMax val="0"/>
          <dgm:chPref val="0"/>
          <dgm:bulletEnabled val="1"/>
        </dgm:presLayoutVars>
      </dgm:prSet>
      <dgm:spPr/>
      <dgm:t>
        <a:bodyPr/>
        <a:lstStyle/>
        <a:p>
          <a:endParaRPr lang="en-US"/>
        </a:p>
      </dgm:t>
    </dgm:pt>
    <dgm:pt modelId="{8C6DA614-3E18-4608-B0FD-AA2474D39E07}" type="pres">
      <dgm:prSet presAssocID="{84FD0E55-0E0B-4E15-A69D-A8BA34477363}" presName="circ2" presStyleLbl="vennNode1" presStyleIdx="1" presStyleCnt="7" custLinFactNeighborX="157" custLinFactNeighborY="-11157"/>
      <dgm:spPr/>
    </dgm:pt>
    <dgm:pt modelId="{35511794-C6BB-42A0-8EC6-CF59ED60E27D}" type="pres">
      <dgm:prSet presAssocID="{84FD0E55-0E0B-4E15-A69D-A8BA34477363}" presName="circ2Tx" presStyleLbl="revTx" presStyleIdx="0" presStyleCnt="0" custScaleX="123561" custLinFactNeighborX="12314" custLinFactNeighborY="535">
        <dgm:presLayoutVars>
          <dgm:chMax val="0"/>
          <dgm:chPref val="0"/>
          <dgm:bulletEnabled val="1"/>
        </dgm:presLayoutVars>
      </dgm:prSet>
      <dgm:spPr/>
      <dgm:t>
        <a:bodyPr/>
        <a:lstStyle/>
        <a:p>
          <a:endParaRPr lang="en-US"/>
        </a:p>
      </dgm:t>
    </dgm:pt>
    <dgm:pt modelId="{0BF2BBBC-9E05-4B91-BCAD-DE425341F2F1}" type="pres">
      <dgm:prSet presAssocID="{B92083FE-19CC-4E46-B45A-E0CF6F4D6BF8}" presName="circ3" presStyleLbl="vennNode1" presStyleIdx="2" presStyleCnt="7" custLinFactNeighborX="157" custLinFactNeighborY="-11157"/>
      <dgm:spPr/>
    </dgm:pt>
    <dgm:pt modelId="{CC312E66-B5F5-443B-A807-83C60F5294E1}" type="pres">
      <dgm:prSet presAssocID="{B92083FE-19CC-4E46-B45A-E0CF6F4D6BF8}" presName="circ3Tx" presStyleLbl="revTx" presStyleIdx="0" presStyleCnt="0" custScaleX="127045" custLinFactNeighborX="2711" custLinFactNeighborY="12766">
        <dgm:presLayoutVars>
          <dgm:chMax val="0"/>
          <dgm:chPref val="0"/>
          <dgm:bulletEnabled val="1"/>
        </dgm:presLayoutVars>
      </dgm:prSet>
      <dgm:spPr/>
      <dgm:t>
        <a:bodyPr/>
        <a:lstStyle/>
        <a:p>
          <a:endParaRPr lang="en-US"/>
        </a:p>
      </dgm:t>
    </dgm:pt>
    <dgm:pt modelId="{DCA12B25-B552-43E8-B1E2-4431340A96DB}" type="pres">
      <dgm:prSet presAssocID="{EDC473E3-73FC-4867-91A8-85853F269440}" presName="circ4" presStyleLbl="vennNode1" presStyleIdx="3" presStyleCnt="7" custLinFactNeighborX="157" custLinFactNeighborY="-11157"/>
      <dgm:spPr/>
    </dgm:pt>
    <dgm:pt modelId="{DAE5CC34-8145-4B4E-AB2F-08EBE8D15472}" type="pres">
      <dgm:prSet presAssocID="{EDC473E3-73FC-4867-91A8-85853F269440}" presName="circ4Tx" presStyleLbl="revTx" presStyleIdx="0" presStyleCnt="0" custScaleX="160440" custLinFactNeighborX="-99165">
        <dgm:presLayoutVars>
          <dgm:chMax val="0"/>
          <dgm:chPref val="0"/>
          <dgm:bulletEnabled val="1"/>
        </dgm:presLayoutVars>
      </dgm:prSet>
      <dgm:spPr/>
      <dgm:t>
        <a:bodyPr/>
        <a:lstStyle/>
        <a:p>
          <a:endParaRPr lang="en-US"/>
        </a:p>
      </dgm:t>
    </dgm:pt>
    <dgm:pt modelId="{653B19C5-D95C-486C-85F2-5B4E09D238F5}" type="pres">
      <dgm:prSet presAssocID="{78B66DD2-AAA7-4A2E-8375-93021102D972}" presName="circ5" presStyleLbl="vennNode1" presStyleIdx="4" presStyleCnt="7" custLinFactNeighborX="157" custLinFactNeighborY="-11157"/>
      <dgm:spPr/>
    </dgm:pt>
    <dgm:pt modelId="{F0273737-AA55-4954-B022-8989DB81C995}" type="pres">
      <dgm:prSet presAssocID="{78B66DD2-AAA7-4A2E-8375-93021102D972}" presName="circ5Tx" presStyleLbl="revTx" presStyleIdx="0" presStyleCnt="0" custScaleX="122060" custLinFactY="-25718" custLinFactNeighborX="-40194" custLinFactNeighborY="-100000">
        <dgm:presLayoutVars>
          <dgm:chMax val="0"/>
          <dgm:chPref val="0"/>
          <dgm:bulletEnabled val="1"/>
        </dgm:presLayoutVars>
      </dgm:prSet>
      <dgm:spPr/>
      <dgm:t>
        <a:bodyPr/>
        <a:lstStyle/>
        <a:p>
          <a:endParaRPr lang="en-US"/>
        </a:p>
      </dgm:t>
    </dgm:pt>
    <dgm:pt modelId="{0832ED23-624A-4B93-8461-013A68C79D0E}" type="pres">
      <dgm:prSet presAssocID="{D07F456A-554B-497C-9737-C94298CCC443}" presName="circ6" presStyleLbl="vennNode1" presStyleIdx="5" presStyleCnt="7" custLinFactNeighborX="157" custLinFactNeighborY="-11157"/>
      <dgm:spPr/>
    </dgm:pt>
    <dgm:pt modelId="{E9D0B507-48E7-478C-9D14-0D9F02F00BCF}" type="pres">
      <dgm:prSet presAssocID="{D07F456A-554B-497C-9737-C94298CCC443}" presName="circ6Tx" presStyleLbl="revTx" presStyleIdx="0" presStyleCnt="0" custScaleX="123883" custLinFactY="-24906" custLinFactNeighborX="-13977" custLinFactNeighborY="-100000">
        <dgm:presLayoutVars>
          <dgm:chMax val="0"/>
          <dgm:chPref val="0"/>
          <dgm:bulletEnabled val="1"/>
        </dgm:presLayoutVars>
      </dgm:prSet>
      <dgm:spPr/>
      <dgm:t>
        <a:bodyPr/>
        <a:lstStyle/>
        <a:p>
          <a:endParaRPr lang="en-US"/>
        </a:p>
      </dgm:t>
    </dgm:pt>
    <dgm:pt modelId="{931DDD92-1AB7-49B7-9A7A-50DE7B57B2B1}" type="pres">
      <dgm:prSet presAssocID="{ADAD15A7-C974-4FA6-91DC-787BF51ED57E}" presName="circ7" presStyleLbl="vennNode1" presStyleIdx="6" presStyleCnt="7" custLinFactNeighborX="157" custLinFactNeighborY="-11157"/>
      <dgm:spPr/>
    </dgm:pt>
    <dgm:pt modelId="{7579507A-9184-45F1-8869-DA95EF97BC21}" type="pres">
      <dgm:prSet presAssocID="{ADAD15A7-C974-4FA6-91DC-787BF51ED57E}" presName="circ7Tx" presStyleLbl="revTx" presStyleIdx="0" presStyleCnt="0">
        <dgm:presLayoutVars>
          <dgm:chMax val="0"/>
          <dgm:chPref val="0"/>
          <dgm:bulletEnabled val="1"/>
        </dgm:presLayoutVars>
      </dgm:prSet>
      <dgm:spPr/>
      <dgm:t>
        <a:bodyPr/>
        <a:lstStyle/>
        <a:p>
          <a:endParaRPr lang="en-US"/>
        </a:p>
      </dgm:t>
    </dgm:pt>
  </dgm:ptLst>
  <dgm:cxnLst>
    <dgm:cxn modelId="{2FCAAF5F-DF24-463D-829A-8DA423AB0E15}" type="presOf" srcId="{B07B566E-F39E-4680-89BA-00A6319B9384}" destId="{6939B110-00F7-4565-A990-8A77D63C8E23}" srcOrd="0" destOrd="0" presId="urn:microsoft.com/office/officeart/2005/8/layout/venn1"/>
    <dgm:cxn modelId="{214D5DED-93C3-40C2-9E53-03D3C06B46E7}" srcId="{B07B566E-F39E-4680-89BA-00A6319B9384}" destId="{B92083FE-19CC-4E46-B45A-E0CF6F4D6BF8}" srcOrd="2" destOrd="0" parTransId="{40F91C4C-7A57-40FA-B259-BEC0F7E641EF}" sibTransId="{8F859BA4-D14A-4ED3-8A34-2FD08FB8D601}"/>
    <dgm:cxn modelId="{2C9D0338-F679-46AE-942A-66D099A36890}" srcId="{B07B566E-F39E-4680-89BA-00A6319B9384}" destId="{EDC473E3-73FC-4867-91A8-85853F269440}" srcOrd="3" destOrd="0" parTransId="{6DADA9B1-79B0-4E77-9209-12DE823FA24B}" sibTransId="{0971D6BB-9952-475D-806A-2E45E7B73A2B}"/>
    <dgm:cxn modelId="{2E35A3DA-573A-4ACE-A419-BB092E22E637}" type="presOf" srcId="{78B66DD2-AAA7-4A2E-8375-93021102D972}" destId="{F0273737-AA55-4954-B022-8989DB81C995}" srcOrd="0" destOrd="0" presId="urn:microsoft.com/office/officeart/2005/8/layout/venn1"/>
    <dgm:cxn modelId="{6A5DE0BC-FE2D-4263-82C2-14B77C082E77}" type="presOf" srcId="{EDC473E3-73FC-4867-91A8-85853F269440}" destId="{DAE5CC34-8145-4B4E-AB2F-08EBE8D15472}" srcOrd="0" destOrd="0" presId="urn:microsoft.com/office/officeart/2005/8/layout/venn1"/>
    <dgm:cxn modelId="{3315BA27-1368-483B-A72C-7EF4ED046169}" srcId="{B07B566E-F39E-4680-89BA-00A6319B9384}" destId="{ADAD15A7-C974-4FA6-91DC-787BF51ED57E}" srcOrd="6" destOrd="0" parTransId="{ABAEFB4A-F8F4-4098-8950-F1AE0D582E99}" sibTransId="{4D8ED301-1564-4952-8915-32729ECB363B}"/>
    <dgm:cxn modelId="{5F567D05-F4BF-4284-8009-249B7E707BB3}" srcId="{B07B566E-F39E-4680-89BA-00A6319B9384}" destId="{E66AD00B-08BC-4984-8144-9672E991066E}" srcOrd="0" destOrd="0" parTransId="{FC3F8743-402C-4081-915B-B852123BB2EC}" sibTransId="{70E9076C-9837-4E0B-BB6E-562FFE2322C9}"/>
    <dgm:cxn modelId="{3B08F372-3260-4C17-9275-D71B8609F8D1}" srcId="{B07B566E-F39E-4680-89BA-00A6319B9384}" destId="{84FD0E55-0E0B-4E15-A69D-A8BA34477363}" srcOrd="1" destOrd="0" parTransId="{42117AC2-42A9-4A7C-9D77-5A8B1B8DC4DF}" sibTransId="{AFB9556F-BB7C-412C-BDE5-AA6120472626}"/>
    <dgm:cxn modelId="{2287DAC9-8117-4498-AB7E-E38BEE871C9A}" type="presOf" srcId="{84FD0E55-0E0B-4E15-A69D-A8BA34477363}" destId="{35511794-C6BB-42A0-8EC6-CF59ED60E27D}" srcOrd="0" destOrd="0" presId="urn:microsoft.com/office/officeart/2005/8/layout/venn1"/>
    <dgm:cxn modelId="{112E715B-4F70-414D-B0F2-DA6FD5763F64}" type="presOf" srcId="{B92083FE-19CC-4E46-B45A-E0CF6F4D6BF8}" destId="{CC312E66-B5F5-443B-A807-83C60F5294E1}" srcOrd="0" destOrd="0" presId="urn:microsoft.com/office/officeart/2005/8/layout/venn1"/>
    <dgm:cxn modelId="{BC86DD94-E863-4938-935E-754D9D64660D}" srcId="{B07B566E-F39E-4680-89BA-00A6319B9384}" destId="{D07F456A-554B-497C-9737-C94298CCC443}" srcOrd="5" destOrd="0" parTransId="{17874743-E41F-4A56-A33D-895295F45F0D}" sibTransId="{B99E5CCB-1B27-4EE3-9F2A-89929E8F8460}"/>
    <dgm:cxn modelId="{44AD09CF-A336-419A-AC9F-3A964D21F385}" type="presOf" srcId="{ADAD15A7-C974-4FA6-91DC-787BF51ED57E}" destId="{7579507A-9184-45F1-8869-DA95EF97BC21}" srcOrd="0" destOrd="0" presId="urn:microsoft.com/office/officeart/2005/8/layout/venn1"/>
    <dgm:cxn modelId="{6455F5C2-95E9-477F-8879-6CE4529F3664}" srcId="{B07B566E-F39E-4680-89BA-00A6319B9384}" destId="{78B66DD2-AAA7-4A2E-8375-93021102D972}" srcOrd="4" destOrd="0" parTransId="{F4CC4660-F583-445A-A2D4-D0A0FAF92EC3}" sibTransId="{D29AAA19-9FC8-4B3B-B8FE-F6EE6EF736B4}"/>
    <dgm:cxn modelId="{55B11CD6-C696-4BD8-978D-5623A9120A4D}" type="presOf" srcId="{D07F456A-554B-497C-9737-C94298CCC443}" destId="{E9D0B507-48E7-478C-9D14-0D9F02F00BCF}" srcOrd="0" destOrd="0" presId="urn:microsoft.com/office/officeart/2005/8/layout/venn1"/>
    <dgm:cxn modelId="{3357D1F2-B466-403D-B7E5-1A35DA7EEBF1}" type="presOf" srcId="{E66AD00B-08BC-4984-8144-9672E991066E}" destId="{E91ABA13-3F45-4380-8950-5D94161AFB3F}" srcOrd="0" destOrd="0" presId="urn:microsoft.com/office/officeart/2005/8/layout/venn1"/>
    <dgm:cxn modelId="{66D4B301-6DC3-4C34-BEFC-5670CD8D2BCE}" type="presParOf" srcId="{6939B110-00F7-4565-A990-8A77D63C8E23}" destId="{768A9D93-1D6A-4473-A65D-6E3B405AC6DB}" srcOrd="0" destOrd="0" presId="urn:microsoft.com/office/officeart/2005/8/layout/venn1"/>
    <dgm:cxn modelId="{941395E3-8E52-4A7C-95E4-D9CD70176BF2}" type="presParOf" srcId="{6939B110-00F7-4565-A990-8A77D63C8E23}" destId="{E91ABA13-3F45-4380-8950-5D94161AFB3F}" srcOrd="1" destOrd="0" presId="urn:microsoft.com/office/officeart/2005/8/layout/venn1"/>
    <dgm:cxn modelId="{6FA0B1CC-7FED-42C2-98F6-865DA9107569}" type="presParOf" srcId="{6939B110-00F7-4565-A990-8A77D63C8E23}" destId="{8C6DA614-3E18-4608-B0FD-AA2474D39E07}" srcOrd="2" destOrd="0" presId="urn:microsoft.com/office/officeart/2005/8/layout/venn1"/>
    <dgm:cxn modelId="{C14331F9-8AD2-498E-93AD-632E303B3DC6}" type="presParOf" srcId="{6939B110-00F7-4565-A990-8A77D63C8E23}" destId="{35511794-C6BB-42A0-8EC6-CF59ED60E27D}" srcOrd="3" destOrd="0" presId="urn:microsoft.com/office/officeart/2005/8/layout/venn1"/>
    <dgm:cxn modelId="{49AC5767-91D3-49B1-B425-8BE33808F869}" type="presParOf" srcId="{6939B110-00F7-4565-A990-8A77D63C8E23}" destId="{0BF2BBBC-9E05-4B91-BCAD-DE425341F2F1}" srcOrd="4" destOrd="0" presId="urn:microsoft.com/office/officeart/2005/8/layout/venn1"/>
    <dgm:cxn modelId="{67FDB61F-FFD6-4923-B6E6-4109837ED964}" type="presParOf" srcId="{6939B110-00F7-4565-A990-8A77D63C8E23}" destId="{CC312E66-B5F5-443B-A807-83C60F5294E1}" srcOrd="5" destOrd="0" presId="urn:microsoft.com/office/officeart/2005/8/layout/venn1"/>
    <dgm:cxn modelId="{F99B8958-4157-425A-BC91-D2AAB019CC71}" type="presParOf" srcId="{6939B110-00F7-4565-A990-8A77D63C8E23}" destId="{DCA12B25-B552-43E8-B1E2-4431340A96DB}" srcOrd="6" destOrd="0" presId="urn:microsoft.com/office/officeart/2005/8/layout/venn1"/>
    <dgm:cxn modelId="{80229911-D179-4F3E-82FE-CFA32296F4B8}" type="presParOf" srcId="{6939B110-00F7-4565-A990-8A77D63C8E23}" destId="{DAE5CC34-8145-4B4E-AB2F-08EBE8D15472}" srcOrd="7" destOrd="0" presId="urn:microsoft.com/office/officeart/2005/8/layout/venn1"/>
    <dgm:cxn modelId="{6FB37119-0160-4C26-9CB2-C99611EFABA5}" type="presParOf" srcId="{6939B110-00F7-4565-A990-8A77D63C8E23}" destId="{653B19C5-D95C-486C-85F2-5B4E09D238F5}" srcOrd="8" destOrd="0" presId="urn:microsoft.com/office/officeart/2005/8/layout/venn1"/>
    <dgm:cxn modelId="{70C3A1DC-99CC-48CD-8694-9CF97DE91D77}" type="presParOf" srcId="{6939B110-00F7-4565-A990-8A77D63C8E23}" destId="{F0273737-AA55-4954-B022-8989DB81C995}" srcOrd="9" destOrd="0" presId="urn:microsoft.com/office/officeart/2005/8/layout/venn1"/>
    <dgm:cxn modelId="{F94149BE-117D-43F8-B54D-9ADE1C5A81E4}" type="presParOf" srcId="{6939B110-00F7-4565-A990-8A77D63C8E23}" destId="{0832ED23-624A-4B93-8461-013A68C79D0E}" srcOrd="10" destOrd="0" presId="urn:microsoft.com/office/officeart/2005/8/layout/venn1"/>
    <dgm:cxn modelId="{19A299F6-99A0-4510-A215-6E40A7B19B05}" type="presParOf" srcId="{6939B110-00F7-4565-A990-8A77D63C8E23}" destId="{E9D0B507-48E7-478C-9D14-0D9F02F00BCF}" srcOrd="11" destOrd="0" presId="urn:microsoft.com/office/officeart/2005/8/layout/venn1"/>
    <dgm:cxn modelId="{A05A219E-6439-4EA5-A3CA-31306F772CAB}" type="presParOf" srcId="{6939B110-00F7-4565-A990-8A77D63C8E23}" destId="{931DDD92-1AB7-49B7-9A7A-50DE7B57B2B1}" srcOrd="12" destOrd="0" presId="urn:microsoft.com/office/officeart/2005/8/layout/venn1"/>
    <dgm:cxn modelId="{7E646C30-BA60-4C71-8960-5BED646A11CB}" type="presParOf" srcId="{6939B110-00F7-4565-A990-8A77D63C8E23}" destId="{7579507A-9184-45F1-8869-DA95EF97BC21}" srcOrd="13" destOrd="0" presId="urn:microsoft.com/office/officeart/2005/8/layout/venn1"/>
  </dgm:cxnLst>
  <dgm:bg/>
  <dgm:whole/>
</dgm:dataModel>
</file>

<file path=ppt/diagrams/data3.xml><?xml version="1.0" encoding="utf-8"?>
<dgm:dataModel xmlns:dgm="http://schemas.openxmlformats.org/drawingml/2006/diagram" xmlns:a="http://schemas.openxmlformats.org/drawingml/2006/main">
  <dgm:ptLst>
    <dgm:pt modelId="{14F2E232-0A36-4872-8611-7135625E47D4}" type="doc">
      <dgm:prSet loTypeId="urn:microsoft.com/office/officeart/2005/8/layout/venn3" loCatId="relationship" qsTypeId="urn:microsoft.com/office/officeart/2005/8/quickstyle/simple2" qsCatId="simple" csTypeId="urn:microsoft.com/office/officeart/2005/8/colors/accent1_2" csCatId="accent1" phldr="1"/>
      <dgm:spPr/>
      <dgm:t>
        <a:bodyPr/>
        <a:lstStyle/>
        <a:p>
          <a:endParaRPr lang="en-US"/>
        </a:p>
      </dgm:t>
    </dgm:pt>
    <dgm:pt modelId="{86600277-17B9-4F27-A62C-0F31B94A61EA}">
      <dgm:prSet custT="1"/>
      <dgm:spPr/>
      <dgm:t>
        <a:bodyPr/>
        <a:lstStyle/>
        <a:p>
          <a:pPr rtl="0"/>
          <a:r>
            <a:rPr lang="en-US" sz="2400" dirty="0" smtClean="0"/>
            <a:t>Sharpen our existing focus on building critical thinking skills in the  </a:t>
          </a:r>
          <a:r>
            <a:rPr lang="en-US" sz="2400" b="1" dirty="0" smtClean="0"/>
            <a:t>general education</a:t>
          </a:r>
          <a:r>
            <a:rPr lang="en-US" sz="2400" dirty="0" smtClean="0"/>
            <a:t> program…</a:t>
          </a:r>
          <a:endParaRPr lang="en-US" sz="2400" dirty="0"/>
        </a:p>
      </dgm:t>
    </dgm:pt>
    <dgm:pt modelId="{EE20C705-B9AC-49D5-BAB1-C47DECE77465}" type="parTrans" cxnId="{6B4058C4-9F42-4766-A334-9B4947CF1E9C}">
      <dgm:prSet/>
      <dgm:spPr/>
      <dgm:t>
        <a:bodyPr/>
        <a:lstStyle/>
        <a:p>
          <a:endParaRPr lang="en-US"/>
        </a:p>
      </dgm:t>
    </dgm:pt>
    <dgm:pt modelId="{415F2498-BB5A-4CCE-96A2-A0159CB79B86}" type="sibTrans" cxnId="{6B4058C4-9F42-4766-A334-9B4947CF1E9C}">
      <dgm:prSet/>
      <dgm:spPr/>
      <dgm:t>
        <a:bodyPr/>
        <a:lstStyle/>
        <a:p>
          <a:endParaRPr lang="en-US"/>
        </a:p>
      </dgm:t>
    </dgm:pt>
    <dgm:pt modelId="{28017EB3-8947-44FA-BB51-52DAE938CED3}">
      <dgm:prSet custT="1"/>
      <dgm:spPr/>
      <dgm:t>
        <a:bodyPr/>
        <a:lstStyle/>
        <a:p>
          <a:pPr rtl="0"/>
          <a:r>
            <a:rPr lang="en-US" sz="2000" dirty="0" smtClean="0"/>
            <a:t>…..continuing through </a:t>
          </a:r>
          <a:r>
            <a:rPr lang="en-US" sz="2000" b="1" dirty="0" smtClean="0"/>
            <a:t>undergraduate major courses </a:t>
          </a:r>
          <a:r>
            <a:rPr lang="en-US" sz="2000" dirty="0" smtClean="0"/>
            <a:t>with an emphasis on applying and refining those skills…</a:t>
          </a:r>
          <a:endParaRPr lang="en-US" sz="2000" dirty="0"/>
        </a:p>
      </dgm:t>
    </dgm:pt>
    <dgm:pt modelId="{D3F59B36-8624-4F97-8A90-3DD65D242082}" type="parTrans" cxnId="{590E0C21-E506-4B7A-9872-D968DFA83FF2}">
      <dgm:prSet/>
      <dgm:spPr/>
      <dgm:t>
        <a:bodyPr/>
        <a:lstStyle/>
        <a:p>
          <a:endParaRPr lang="en-US"/>
        </a:p>
      </dgm:t>
    </dgm:pt>
    <dgm:pt modelId="{060541D8-D8B3-45E4-A278-9CE796EB37DC}" type="sibTrans" cxnId="{590E0C21-E506-4B7A-9872-D968DFA83FF2}">
      <dgm:prSet/>
      <dgm:spPr/>
      <dgm:t>
        <a:bodyPr/>
        <a:lstStyle/>
        <a:p>
          <a:endParaRPr lang="en-US"/>
        </a:p>
      </dgm:t>
    </dgm:pt>
    <dgm:pt modelId="{AECAC90C-4F74-43F1-A2D0-63BA865DCFC6}">
      <dgm:prSet custT="1"/>
      <dgm:spPr/>
      <dgm:t>
        <a:bodyPr/>
        <a:lstStyle/>
        <a:p>
          <a:r>
            <a:rPr lang="en-US" sz="2000" dirty="0" smtClean="0"/>
            <a:t>…resulting in a </a:t>
          </a:r>
          <a:r>
            <a:rPr lang="en-US" sz="2000" b="1" dirty="0" smtClean="0"/>
            <a:t>culminating experience, </a:t>
          </a:r>
          <a:r>
            <a:rPr lang="en-US" sz="2000" dirty="0" smtClean="0"/>
            <a:t>such as a thesis, service learning project, internship or capstone project that fosters engagement</a:t>
          </a:r>
          <a:endParaRPr lang="en-US" sz="2000" dirty="0"/>
        </a:p>
      </dgm:t>
    </dgm:pt>
    <dgm:pt modelId="{154F0F89-5FC3-49CB-A293-6F6EFA822FC1}" type="parTrans" cxnId="{A531A9F7-D996-4AA0-A0F4-C1ABB26F30DB}">
      <dgm:prSet/>
      <dgm:spPr/>
      <dgm:t>
        <a:bodyPr/>
        <a:lstStyle/>
        <a:p>
          <a:endParaRPr lang="en-US"/>
        </a:p>
      </dgm:t>
    </dgm:pt>
    <dgm:pt modelId="{4F31D3FF-BC1A-401C-A0B8-A378337E0B76}" type="sibTrans" cxnId="{A531A9F7-D996-4AA0-A0F4-C1ABB26F30DB}">
      <dgm:prSet/>
      <dgm:spPr/>
      <dgm:t>
        <a:bodyPr/>
        <a:lstStyle/>
        <a:p>
          <a:endParaRPr lang="en-US"/>
        </a:p>
      </dgm:t>
    </dgm:pt>
    <dgm:pt modelId="{07963B1A-ED77-4B1B-A294-66134C8AACE1}" type="pres">
      <dgm:prSet presAssocID="{14F2E232-0A36-4872-8611-7135625E47D4}" presName="Name0" presStyleCnt="0">
        <dgm:presLayoutVars>
          <dgm:dir/>
          <dgm:resizeHandles val="exact"/>
        </dgm:presLayoutVars>
      </dgm:prSet>
      <dgm:spPr/>
      <dgm:t>
        <a:bodyPr/>
        <a:lstStyle/>
        <a:p>
          <a:endParaRPr lang="en-US"/>
        </a:p>
      </dgm:t>
    </dgm:pt>
    <dgm:pt modelId="{D8C2C4C6-A6B2-43D2-8DAC-C0AC7D075E16}" type="pres">
      <dgm:prSet presAssocID="{86600277-17B9-4F27-A62C-0F31B94A61EA}" presName="Name5" presStyleLbl="vennNode1" presStyleIdx="0" presStyleCnt="3" custLinFactNeighborX="-11886">
        <dgm:presLayoutVars>
          <dgm:bulletEnabled val="1"/>
        </dgm:presLayoutVars>
      </dgm:prSet>
      <dgm:spPr/>
      <dgm:t>
        <a:bodyPr/>
        <a:lstStyle/>
        <a:p>
          <a:endParaRPr lang="en-US"/>
        </a:p>
      </dgm:t>
    </dgm:pt>
    <dgm:pt modelId="{30D12ADC-A0D1-4DBD-9957-F3023355F7B6}" type="pres">
      <dgm:prSet presAssocID="{415F2498-BB5A-4CCE-96A2-A0159CB79B86}" presName="space" presStyleCnt="0"/>
      <dgm:spPr/>
      <dgm:t>
        <a:bodyPr/>
        <a:lstStyle/>
        <a:p>
          <a:endParaRPr lang="en-US"/>
        </a:p>
      </dgm:t>
    </dgm:pt>
    <dgm:pt modelId="{21BDF79B-CAAB-4E94-8969-2681786197D9}" type="pres">
      <dgm:prSet presAssocID="{28017EB3-8947-44FA-BB51-52DAE938CED3}" presName="Name5" presStyleLbl="vennNode1" presStyleIdx="1" presStyleCnt="3">
        <dgm:presLayoutVars>
          <dgm:bulletEnabled val="1"/>
        </dgm:presLayoutVars>
      </dgm:prSet>
      <dgm:spPr/>
      <dgm:t>
        <a:bodyPr/>
        <a:lstStyle/>
        <a:p>
          <a:endParaRPr lang="en-US"/>
        </a:p>
      </dgm:t>
    </dgm:pt>
    <dgm:pt modelId="{E4DAB496-3F88-4A77-AA33-EEC00B1F70C2}" type="pres">
      <dgm:prSet presAssocID="{060541D8-D8B3-45E4-A278-9CE796EB37DC}" presName="space" presStyleCnt="0"/>
      <dgm:spPr/>
      <dgm:t>
        <a:bodyPr/>
        <a:lstStyle/>
        <a:p>
          <a:endParaRPr lang="en-US"/>
        </a:p>
      </dgm:t>
    </dgm:pt>
    <dgm:pt modelId="{8078A0A0-B53E-40D1-96E6-CA90C0086F74}" type="pres">
      <dgm:prSet presAssocID="{AECAC90C-4F74-43F1-A2D0-63BA865DCFC6}" presName="Name5" presStyleLbl="vennNode1" presStyleIdx="2" presStyleCnt="3">
        <dgm:presLayoutVars>
          <dgm:bulletEnabled val="1"/>
        </dgm:presLayoutVars>
      </dgm:prSet>
      <dgm:spPr/>
      <dgm:t>
        <a:bodyPr/>
        <a:lstStyle/>
        <a:p>
          <a:endParaRPr lang="en-US"/>
        </a:p>
      </dgm:t>
    </dgm:pt>
  </dgm:ptLst>
  <dgm:cxnLst>
    <dgm:cxn modelId="{117BFF28-5495-46D5-9A03-AADE47E760E3}" type="presOf" srcId="{28017EB3-8947-44FA-BB51-52DAE938CED3}" destId="{21BDF79B-CAAB-4E94-8969-2681786197D9}" srcOrd="0" destOrd="0" presId="urn:microsoft.com/office/officeart/2005/8/layout/venn3"/>
    <dgm:cxn modelId="{3412DBDF-DA60-48B0-98A8-6F1D35CCC63D}" type="presOf" srcId="{86600277-17B9-4F27-A62C-0F31B94A61EA}" destId="{D8C2C4C6-A6B2-43D2-8DAC-C0AC7D075E16}" srcOrd="0" destOrd="0" presId="urn:microsoft.com/office/officeart/2005/8/layout/venn3"/>
    <dgm:cxn modelId="{A531A9F7-D996-4AA0-A0F4-C1ABB26F30DB}" srcId="{14F2E232-0A36-4872-8611-7135625E47D4}" destId="{AECAC90C-4F74-43F1-A2D0-63BA865DCFC6}" srcOrd="2" destOrd="0" parTransId="{154F0F89-5FC3-49CB-A293-6F6EFA822FC1}" sibTransId="{4F31D3FF-BC1A-401C-A0B8-A378337E0B76}"/>
    <dgm:cxn modelId="{6B4058C4-9F42-4766-A334-9B4947CF1E9C}" srcId="{14F2E232-0A36-4872-8611-7135625E47D4}" destId="{86600277-17B9-4F27-A62C-0F31B94A61EA}" srcOrd="0" destOrd="0" parTransId="{EE20C705-B9AC-49D5-BAB1-C47DECE77465}" sibTransId="{415F2498-BB5A-4CCE-96A2-A0159CB79B86}"/>
    <dgm:cxn modelId="{4683C230-46B4-4D9B-B816-8E8600B02F31}" type="presOf" srcId="{14F2E232-0A36-4872-8611-7135625E47D4}" destId="{07963B1A-ED77-4B1B-A294-66134C8AACE1}" srcOrd="0" destOrd="0" presId="urn:microsoft.com/office/officeart/2005/8/layout/venn3"/>
    <dgm:cxn modelId="{5B7288C8-3698-48B9-9A04-0B22E6C3A70B}" type="presOf" srcId="{AECAC90C-4F74-43F1-A2D0-63BA865DCFC6}" destId="{8078A0A0-B53E-40D1-96E6-CA90C0086F74}" srcOrd="0" destOrd="0" presId="urn:microsoft.com/office/officeart/2005/8/layout/venn3"/>
    <dgm:cxn modelId="{590E0C21-E506-4B7A-9872-D968DFA83FF2}" srcId="{14F2E232-0A36-4872-8611-7135625E47D4}" destId="{28017EB3-8947-44FA-BB51-52DAE938CED3}" srcOrd="1" destOrd="0" parTransId="{D3F59B36-8624-4F97-8A90-3DD65D242082}" sibTransId="{060541D8-D8B3-45E4-A278-9CE796EB37DC}"/>
    <dgm:cxn modelId="{D6E428E5-BADA-4CA9-B5D3-33439CBCE28A}" type="presParOf" srcId="{07963B1A-ED77-4B1B-A294-66134C8AACE1}" destId="{D8C2C4C6-A6B2-43D2-8DAC-C0AC7D075E16}" srcOrd="0" destOrd="0" presId="urn:microsoft.com/office/officeart/2005/8/layout/venn3"/>
    <dgm:cxn modelId="{FC5FB2EC-C5A3-49C1-86EF-74F6A92FFE55}" type="presParOf" srcId="{07963B1A-ED77-4B1B-A294-66134C8AACE1}" destId="{30D12ADC-A0D1-4DBD-9957-F3023355F7B6}" srcOrd="1" destOrd="0" presId="urn:microsoft.com/office/officeart/2005/8/layout/venn3"/>
    <dgm:cxn modelId="{D7EE5E16-6BFE-4BBB-BAC1-EF8791D92C31}" type="presParOf" srcId="{07963B1A-ED77-4B1B-A294-66134C8AACE1}" destId="{21BDF79B-CAAB-4E94-8969-2681786197D9}" srcOrd="2" destOrd="0" presId="urn:microsoft.com/office/officeart/2005/8/layout/venn3"/>
    <dgm:cxn modelId="{D997D124-DF15-459D-B4EF-78BC99FF52EA}" type="presParOf" srcId="{07963B1A-ED77-4B1B-A294-66134C8AACE1}" destId="{E4DAB496-3F88-4A77-AA33-EEC00B1F70C2}" srcOrd="3" destOrd="0" presId="urn:microsoft.com/office/officeart/2005/8/layout/venn3"/>
    <dgm:cxn modelId="{B994E73B-5841-4819-888A-A98E9FA4C78D}" type="presParOf" srcId="{07963B1A-ED77-4B1B-A294-66134C8AACE1}" destId="{8078A0A0-B53E-40D1-96E6-CA90C0086F74}" srcOrd="4" destOrd="0" presId="urn:microsoft.com/office/officeart/2005/8/layout/venn3"/>
  </dgm:cxnLst>
  <dgm:bg/>
  <dgm:whole/>
</dgm:dataModel>
</file>

<file path=ppt/diagrams/data4.xml><?xml version="1.0" encoding="utf-8"?>
<dgm:dataModel xmlns:dgm="http://schemas.openxmlformats.org/drawingml/2006/diagram" xmlns:a="http://schemas.openxmlformats.org/drawingml/2006/main">
  <dgm:ptLst>
    <dgm:pt modelId="{446EACD7-A35A-43A3-B8BC-8E647FC0B5AD}" type="doc">
      <dgm:prSet loTypeId="urn:microsoft.com/office/officeart/2005/8/layout/process4" loCatId="process" qsTypeId="urn:microsoft.com/office/officeart/2005/8/quickstyle/simple3" qsCatId="simple" csTypeId="urn:microsoft.com/office/officeart/2005/8/colors/accent1_2" csCatId="accent1" phldr="1"/>
      <dgm:spPr/>
      <dgm:t>
        <a:bodyPr/>
        <a:lstStyle/>
        <a:p>
          <a:endParaRPr lang="en-US"/>
        </a:p>
      </dgm:t>
    </dgm:pt>
    <dgm:pt modelId="{ED567C6B-76F8-4779-9539-A5014019A4D3}">
      <dgm:prSet/>
      <dgm:spPr/>
      <dgm:t>
        <a:bodyPr/>
        <a:lstStyle/>
        <a:p>
          <a:pPr rtl="0"/>
          <a:r>
            <a:rPr lang="en-US" b="1" dirty="0" smtClean="0"/>
            <a:t>Critical thinking is </a:t>
          </a:r>
          <a:endParaRPr lang="en-US" dirty="0"/>
        </a:p>
      </dgm:t>
    </dgm:pt>
    <dgm:pt modelId="{ACCBB250-24EB-4ED9-B03E-E9B0890DB48D}" type="parTrans" cxnId="{98CFCACF-E8AC-4789-92F3-272C7F3E2ED9}">
      <dgm:prSet/>
      <dgm:spPr/>
      <dgm:t>
        <a:bodyPr/>
        <a:lstStyle/>
        <a:p>
          <a:endParaRPr lang="en-US"/>
        </a:p>
      </dgm:t>
    </dgm:pt>
    <dgm:pt modelId="{740AD145-9D45-41A3-9E18-16FE659E98A3}" type="sibTrans" cxnId="{98CFCACF-E8AC-4789-92F3-272C7F3E2ED9}">
      <dgm:prSet/>
      <dgm:spPr/>
      <dgm:t>
        <a:bodyPr/>
        <a:lstStyle/>
        <a:p>
          <a:endParaRPr lang="en-US"/>
        </a:p>
      </dgm:t>
    </dgm:pt>
    <dgm:pt modelId="{9CA917FC-1420-4E2B-9387-13D79BE405B8}">
      <dgm:prSet/>
      <dgm:spPr/>
      <dgm:t>
        <a:bodyPr/>
        <a:lstStyle/>
        <a:p>
          <a:pPr rtl="0"/>
          <a:r>
            <a:rPr lang="en-US" b="1" i="1" dirty="0" smtClean="0"/>
            <a:t>the </a:t>
          </a:r>
          <a:r>
            <a:rPr lang="en-US" b="1" i="1" u="sng" dirty="0" smtClean="0"/>
            <a:t>intellectually disciplined process</a:t>
          </a:r>
        </a:p>
      </dgm:t>
    </dgm:pt>
    <dgm:pt modelId="{40996887-9E4E-4C05-85B5-EEFFCFD0CBE0}" type="parTrans" cxnId="{BD1D2F40-2BF6-4806-975F-73FCA2D344AC}">
      <dgm:prSet/>
      <dgm:spPr/>
      <dgm:t>
        <a:bodyPr/>
        <a:lstStyle/>
        <a:p>
          <a:endParaRPr lang="en-US"/>
        </a:p>
      </dgm:t>
    </dgm:pt>
    <dgm:pt modelId="{141552E9-5465-4D47-9DDE-13784EE84540}" type="sibTrans" cxnId="{BD1D2F40-2BF6-4806-975F-73FCA2D344AC}">
      <dgm:prSet/>
      <dgm:spPr/>
      <dgm:t>
        <a:bodyPr/>
        <a:lstStyle/>
        <a:p>
          <a:endParaRPr lang="en-US"/>
        </a:p>
      </dgm:t>
    </dgm:pt>
    <dgm:pt modelId="{99A94FD6-F4CB-4751-A08B-0AC6242A2BFF}">
      <dgm:prSet/>
      <dgm:spPr/>
      <dgm:t>
        <a:bodyPr/>
        <a:lstStyle/>
        <a:p>
          <a:pPr rtl="0"/>
          <a:r>
            <a:rPr lang="en-US" b="1" i="1" dirty="0" smtClean="0"/>
            <a:t>a </a:t>
          </a:r>
          <a:r>
            <a:rPr lang="en-US" b="1" i="1" u="sng" dirty="0" smtClean="0"/>
            <a:t>guide to belief and action</a:t>
          </a:r>
          <a:r>
            <a:rPr lang="en-US" b="1" i="1" dirty="0" smtClean="0"/>
            <a:t>.</a:t>
          </a:r>
          <a:endParaRPr lang="en-US" dirty="0"/>
        </a:p>
      </dgm:t>
    </dgm:pt>
    <dgm:pt modelId="{4D5724D0-6A90-4411-9B92-540ECAB365B2}" type="parTrans" cxnId="{2E72CBBE-9B71-4A6E-B259-46233E463DDD}">
      <dgm:prSet/>
      <dgm:spPr/>
      <dgm:t>
        <a:bodyPr/>
        <a:lstStyle/>
        <a:p>
          <a:endParaRPr lang="en-US"/>
        </a:p>
      </dgm:t>
    </dgm:pt>
    <dgm:pt modelId="{F7D741B4-6A11-4808-9DED-B61033A07203}" type="sibTrans" cxnId="{2E72CBBE-9B71-4A6E-B259-46233E463DDD}">
      <dgm:prSet/>
      <dgm:spPr/>
      <dgm:t>
        <a:bodyPr/>
        <a:lstStyle/>
        <a:p>
          <a:endParaRPr lang="en-US"/>
        </a:p>
      </dgm:t>
    </dgm:pt>
    <dgm:pt modelId="{789F8D77-36C5-4B1A-9F37-44DD52ED860F}">
      <dgm:prSet/>
      <dgm:spPr/>
      <dgm:t>
        <a:bodyPr/>
        <a:lstStyle/>
        <a:p>
          <a:r>
            <a:rPr lang="en-US" b="1" dirty="0" smtClean="0"/>
            <a:t>that results in</a:t>
          </a:r>
          <a:endParaRPr lang="en-US" b="1" dirty="0"/>
        </a:p>
      </dgm:t>
    </dgm:pt>
    <dgm:pt modelId="{B785653C-D772-4BDA-A0F7-F97FAB967D61}" type="parTrans" cxnId="{D9DE29FB-077B-410D-B562-19B9AF3F5117}">
      <dgm:prSet/>
      <dgm:spPr/>
      <dgm:t>
        <a:bodyPr/>
        <a:lstStyle/>
        <a:p>
          <a:endParaRPr lang="en-US"/>
        </a:p>
      </dgm:t>
    </dgm:pt>
    <dgm:pt modelId="{0F627BA8-064D-4AA8-8913-5C37B11F1A87}" type="sibTrans" cxnId="{D9DE29FB-077B-410D-B562-19B9AF3F5117}">
      <dgm:prSet/>
      <dgm:spPr/>
      <dgm:t>
        <a:bodyPr/>
        <a:lstStyle/>
        <a:p>
          <a:endParaRPr lang="en-US"/>
        </a:p>
      </dgm:t>
    </dgm:pt>
    <dgm:pt modelId="{BB381097-F61A-4165-8C50-AF090351BC5D}" type="pres">
      <dgm:prSet presAssocID="{446EACD7-A35A-43A3-B8BC-8E647FC0B5AD}" presName="Name0" presStyleCnt="0">
        <dgm:presLayoutVars>
          <dgm:dir/>
          <dgm:animLvl val="lvl"/>
          <dgm:resizeHandles val="exact"/>
        </dgm:presLayoutVars>
      </dgm:prSet>
      <dgm:spPr/>
      <dgm:t>
        <a:bodyPr/>
        <a:lstStyle/>
        <a:p>
          <a:endParaRPr lang="en-US"/>
        </a:p>
      </dgm:t>
    </dgm:pt>
    <dgm:pt modelId="{72E034EC-BBCF-42A0-A31F-D49481B28A81}" type="pres">
      <dgm:prSet presAssocID="{99A94FD6-F4CB-4751-A08B-0AC6242A2BFF}" presName="boxAndChildren" presStyleCnt="0"/>
      <dgm:spPr/>
    </dgm:pt>
    <dgm:pt modelId="{B4D29C00-287F-4DAB-8A10-FEAF6BD89362}" type="pres">
      <dgm:prSet presAssocID="{99A94FD6-F4CB-4751-A08B-0AC6242A2BFF}" presName="parentTextBox" presStyleLbl="node1" presStyleIdx="0" presStyleCnt="4" custLinFactNeighborX="6849" custLinFactNeighborY="3255"/>
      <dgm:spPr/>
      <dgm:t>
        <a:bodyPr/>
        <a:lstStyle/>
        <a:p>
          <a:endParaRPr lang="en-US"/>
        </a:p>
      </dgm:t>
    </dgm:pt>
    <dgm:pt modelId="{D60344CA-A16B-42EB-8138-505A85E67A59}" type="pres">
      <dgm:prSet presAssocID="{0F627BA8-064D-4AA8-8913-5C37B11F1A87}" presName="sp" presStyleCnt="0"/>
      <dgm:spPr/>
    </dgm:pt>
    <dgm:pt modelId="{DA836E62-666A-4F8A-87F1-227A3FEEACEE}" type="pres">
      <dgm:prSet presAssocID="{789F8D77-36C5-4B1A-9F37-44DD52ED860F}" presName="arrowAndChildren" presStyleCnt="0"/>
      <dgm:spPr/>
    </dgm:pt>
    <dgm:pt modelId="{0F0255A8-DF9B-4BBC-8803-FD313633F3F4}" type="pres">
      <dgm:prSet presAssocID="{789F8D77-36C5-4B1A-9F37-44DD52ED860F}" presName="parentTextArrow" presStyleLbl="node1" presStyleIdx="1" presStyleCnt="4"/>
      <dgm:spPr/>
      <dgm:t>
        <a:bodyPr/>
        <a:lstStyle/>
        <a:p>
          <a:endParaRPr lang="en-US"/>
        </a:p>
      </dgm:t>
    </dgm:pt>
    <dgm:pt modelId="{0041CC0E-29B0-43BE-97D3-0E58F76900E2}" type="pres">
      <dgm:prSet presAssocID="{141552E9-5465-4D47-9DDE-13784EE84540}" presName="sp" presStyleCnt="0"/>
      <dgm:spPr/>
    </dgm:pt>
    <dgm:pt modelId="{65028762-C0AC-4DC2-9883-B08E9EC09A06}" type="pres">
      <dgm:prSet presAssocID="{9CA917FC-1420-4E2B-9387-13D79BE405B8}" presName="arrowAndChildren" presStyleCnt="0"/>
      <dgm:spPr/>
    </dgm:pt>
    <dgm:pt modelId="{E4634895-A8FB-47DE-9861-04A3CAA6248A}" type="pres">
      <dgm:prSet presAssocID="{9CA917FC-1420-4E2B-9387-13D79BE405B8}" presName="parentTextArrow" presStyleLbl="node1" presStyleIdx="2" presStyleCnt="4"/>
      <dgm:spPr/>
      <dgm:t>
        <a:bodyPr/>
        <a:lstStyle/>
        <a:p>
          <a:endParaRPr lang="en-US"/>
        </a:p>
      </dgm:t>
    </dgm:pt>
    <dgm:pt modelId="{CE8785D7-0227-4926-ACC8-E8DC1010890C}" type="pres">
      <dgm:prSet presAssocID="{740AD145-9D45-41A3-9E18-16FE659E98A3}" presName="sp" presStyleCnt="0"/>
      <dgm:spPr/>
    </dgm:pt>
    <dgm:pt modelId="{7084A08B-2CD1-4159-A7A5-47BFA41376B6}" type="pres">
      <dgm:prSet presAssocID="{ED567C6B-76F8-4779-9539-A5014019A4D3}" presName="arrowAndChildren" presStyleCnt="0"/>
      <dgm:spPr/>
    </dgm:pt>
    <dgm:pt modelId="{4E0A75CE-FF52-41E0-AF28-476C79CA24FB}" type="pres">
      <dgm:prSet presAssocID="{ED567C6B-76F8-4779-9539-A5014019A4D3}" presName="parentTextArrow" presStyleLbl="node1" presStyleIdx="3" presStyleCnt="4" custLinFactNeighborX="1370" custLinFactNeighborY="-46"/>
      <dgm:spPr/>
      <dgm:t>
        <a:bodyPr/>
        <a:lstStyle/>
        <a:p>
          <a:endParaRPr lang="en-US"/>
        </a:p>
      </dgm:t>
    </dgm:pt>
  </dgm:ptLst>
  <dgm:cxnLst>
    <dgm:cxn modelId="{BD1D2F40-2BF6-4806-975F-73FCA2D344AC}" srcId="{446EACD7-A35A-43A3-B8BC-8E647FC0B5AD}" destId="{9CA917FC-1420-4E2B-9387-13D79BE405B8}" srcOrd="1" destOrd="0" parTransId="{40996887-9E4E-4C05-85B5-EEFFCFD0CBE0}" sibTransId="{141552E9-5465-4D47-9DDE-13784EE84540}"/>
    <dgm:cxn modelId="{2E72CBBE-9B71-4A6E-B259-46233E463DDD}" srcId="{446EACD7-A35A-43A3-B8BC-8E647FC0B5AD}" destId="{99A94FD6-F4CB-4751-A08B-0AC6242A2BFF}" srcOrd="3" destOrd="0" parTransId="{4D5724D0-6A90-4411-9B92-540ECAB365B2}" sibTransId="{F7D741B4-6A11-4808-9DED-B61033A07203}"/>
    <dgm:cxn modelId="{C5BE5413-97E7-4B6B-95AA-04651058FF9B}" type="presOf" srcId="{789F8D77-36C5-4B1A-9F37-44DD52ED860F}" destId="{0F0255A8-DF9B-4BBC-8803-FD313633F3F4}" srcOrd="0" destOrd="0" presId="urn:microsoft.com/office/officeart/2005/8/layout/process4"/>
    <dgm:cxn modelId="{F3355495-6648-4F30-89F5-D276D94AFC76}" type="presOf" srcId="{446EACD7-A35A-43A3-B8BC-8E647FC0B5AD}" destId="{BB381097-F61A-4165-8C50-AF090351BC5D}" srcOrd="0" destOrd="0" presId="urn:microsoft.com/office/officeart/2005/8/layout/process4"/>
    <dgm:cxn modelId="{F713161D-6985-4867-80D8-3F9E161BD863}" type="presOf" srcId="{9CA917FC-1420-4E2B-9387-13D79BE405B8}" destId="{E4634895-A8FB-47DE-9861-04A3CAA6248A}" srcOrd="0" destOrd="0" presId="urn:microsoft.com/office/officeart/2005/8/layout/process4"/>
    <dgm:cxn modelId="{2BA86F2D-25AD-4FA3-A08D-D9A8E85E6F9D}" type="presOf" srcId="{99A94FD6-F4CB-4751-A08B-0AC6242A2BFF}" destId="{B4D29C00-287F-4DAB-8A10-FEAF6BD89362}" srcOrd="0" destOrd="0" presId="urn:microsoft.com/office/officeart/2005/8/layout/process4"/>
    <dgm:cxn modelId="{98CFCACF-E8AC-4789-92F3-272C7F3E2ED9}" srcId="{446EACD7-A35A-43A3-B8BC-8E647FC0B5AD}" destId="{ED567C6B-76F8-4779-9539-A5014019A4D3}" srcOrd="0" destOrd="0" parTransId="{ACCBB250-24EB-4ED9-B03E-E9B0890DB48D}" sibTransId="{740AD145-9D45-41A3-9E18-16FE659E98A3}"/>
    <dgm:cxn modelId="{E837DCED-2573-475F-9D92-DE3A37577476}" type="presOf" srcId="{ED567C6B-76F8-4779-9539-A5014019A4D3}" destId="{4E0A75CE-FF52-41E0-AF28-476C79CA24FB}" srcOrd="0" destOrd="0" presId="urn:microsoft.com/office/officeart/2005/8/layout/process4"/>
    <dgm:cxn modelId="{D9DE29FB-077B-410D-B562-19B9AF3F5117}" srcId="{446EACD7-A35A-43A3-B8BC-8E647FC0B5AD}" destId="{789F8D77-36C5-4B1A-9F37-44DD52ED860F}" srcOrd="2" destOrd="0" parTransId="{B785653C-D772-4BDA-A0F7-F97FAB967D61}" sibTransId="{0F627BA8-064D-4AA8-8913-5C37B11F1A87}"/>
    <dgm:cxn modelId="{876A1627-C8D6-4A4E-80D8-3878CC42B2D4}" type="presParOf" srcId="{BB381097-F61A-4165-8C50-AF090351BC5D}" destId="{72E034EC-BBCF-42A0-A31F-D49481B28A81}" srcOrd="0" destOrd="0" presId="urn:microsoft.com/office/officeart/2005/8/layout/process4"/>
    <dgm:cxn modelId="{3A183A53-E6E9-4C1A-BEAC-3B467E24DC53}" type="presParOf" srcId="{72E034EC-BBCF-42A0-A31F-D49481B28A81}" destId="{B4D29C00-287F-4DAB-8A10-FEAF6BD89362}" srcOrd="0" destOrd="0" presId="urn:microsoft.com/office/officeart/2005/8/layout/process4"/>
    <dgm:cxn modelId="{A7DA8917-888F-4513-BBA4-1FF5683C0915}" type="presParOf" srcId="{BB381097-F61A-4165-8C50-AF090351BC5D}" destId="{D60344CA-A16B-42EB-8138-505A85E67A59}" srcOrd="1" destOrd="0" presId="urn:microsoft.com/office/officeart/2005/8/layout/process4"/>
    <dgm:cxn modelId="{FF66274D-09A6-498D-90E9-01B55301CD06}" type="presParOf" srcId="{BB381097-F61A-4165-8C50-AF090351BC5D}" destId="{DA836E62-666A-4F8A-87F1-227A3FEEACEE}" srcOrd="2" destOrd="0" presId="urn:microsoft.com/office/officeart/2005/8/layout/process4"/>
    <dgm:cxn modelId="{F15FCBBD-7058-4094-B953-5C47230ECE6A}" type="presParOf" srcId="{DA836E62-666A-4F8A-87F1-227A3FEEACEE}" destId="{0F0255A8-DF9B-4BBC-8803-FD313633F3F4}" srcOrd="0" destOrd="0" presId="urn:microsoft.com/office/officeart/2005/8/layout/process4"/>
    <dgm:cxn modelId="{D9DE8DB8-7D68-4821-B55D-770F3F664985}" type="presParOf" srcId="{BB381097-F61A-4165-8C50-AF090351BC5D}" destId="{0041CC0E-29B0-43BE-97D3-0E58F76900E2}" srcOrd="3" destOrd="0" presId="urn:microsoft.com/office/officeart/2005/8/layout/process4"/>
    <dgm:cxn modelId="{596665EF-CC2E-4A76-9DB1-06D36828B30B}" type="presParOf" srcId="{BB381097-F61A-4165-8C50-AF090351BC5D}" destId="{65028762-C0AC-4DC2-9883-B08E9EC09A06}" srcOrd="4" destOrd="0" presId="urn:microsoft.com/office/officeart/2005/8/layout/process4"/>
    <dgm:cxn modelId="{FB323AE0-9ED9-4C78-B3A4-592B36F596C9}" type="presParOf" srcId="{65028762-C0AC-4DC2-9883-B08E9EC09A06}" destId="{E4634895-A8FB-47DE-9861-04A3CAA6248A}" srcOrd="0" destOrd="0" presId="urn:microsoft.com/office/officeart/2005/8/layout/process4"/>
    <dgm:cxn modelId="{5265795B-2704-4A6E-8569-BC56ECBBBAF5}" type="presParOf" srcId="{BB381097-F61A-4165-8C50-AF090351BC5D}" destId="{CE8785D7-0227-4926-ACC8-E8DC1010890C}" srcOrd="5" destOrd="0" presId="urn:microsoft.com/office/officeart/2005/8/layout/process4"/>
    <dgm:cxn modelId="{594E3A77-32BD-4D73-82C8-46B75CFB9B1F}" type="presParOf" srcId="{BB381097-F61A-4165-8C50-AF090351BC5D}" destId="{7084A08B-2CD1-4159-A7A5-47BFA41376B6}" srcOrd="6" destOrd="0" presId="urn:microsoft.com/office/officeart/2005/8/layout/process4"/>
    <dgm:cxn modelId="{E4F3CB78-5F1F-4EE9-9EC4-D1343DE5716B}" type="presParOf" srcId="{7084A08B-2CD1-4159-A7A5-47BFA41376B6}" destId="{4E0A75CE-FF52-41E0-AF28-476C79CA24FB}"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1FAE19-D1D7-4CDF-BA38-F53BCB734822}" type="datetimeFigureOut">
              <a:rPr lang="en-US" smtClean="0"/>
              <a:t>2/27/2008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700C9-D503-4EBA-BDF9-9C79750F9C4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B5622-A9DC-408A-8E64-9B3E6526C335}" type="datetimeFigureOut">
              <a:rPr lang="en-US" smtClean="0"/>
              <a:pPr/>
              <a:t>2/27/2008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A51B2-BF4F-4DC5-A3D0-31809F136E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t>
            </a:r>
            <a:r>
              <a:rPr lang="en-US" baseline="0" dirty="0" smtClean="0"/>
              <a:t> </a:t>
            </a:r>
            <a:r>
              <a:rPr lang="en-US" baseline="0" dirty="0" err="1" smtClean="0"/>
              <a:t>Mardis</a:t>
            </a:r>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Patty</a:t>
            </a:r>
          </a:p>
          <a:p>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Patty</a:t>
            </a:r>
          </a:p>
          <a:p>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defTabSz="914851"/>
            <a:fld id="{0B1E0CCD-1022-4A1E-8837-7DC73F8525EC}" type="slidenum">
              <a:rPr lang="en-US" smtClean="0"/>
              <a:pPr defTabSz="914851"/>
              <a:t>12</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8132" name="Slide Number Placeholder 3"/>
          <p:cNvSpPr>
            <a:spLocks noGrp="1"/>
          </p:cNvSpPr>
          <p:nvPr>
            <p:ph type="sldNum" sz="quarter" idx="5"/>
          </p:nvPr>
        </p:nvSpPr>
        <p:spPr>
          <a:noFill/>
        </p:spPr>
        <p:txBody>
          <a:bodyPr/>
          <a:lstStyle/>
          <a:p>
            <a:pPr defTabSz="914437"/>
            <a:fld id="{92BBEC1E-B31C-46EA-8699-F59D3E30A0E0}" type="slidenum">
              <a:rPr lang="en-US" smtClean="0"/>
              <a:pPr defTabSz="914437"/>
              <a:t>16</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pPr defTabSz="914437"/>
            <a:fld id="{C724E411-1BD4-43F6-B944-97CDD0A2F9BD}" type="slidenum">
              <a:rPr lang="en-US" smtClean="0"/>
              <a:pPr defTabSz="914437"/>
              <a:t>19</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Patty</a:t>
            </a:r>
          </a:p>
          <a:p>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Patty</a:t>
            </a:r>
          </a:p>
          <a:p>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Hannah</a:t>
            </a:r>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a:t>
            </a:r>
            <a:r>
              <a:rPr lang="en-US" baseline="0" dirty="0" smtClean="0"/>
              <a:t> </a:t>
            </a:r>
            <a:r>
              <a:rPr lang="en-US" baseline="0" dirty="0" err="1" smtClean="0"/>
              <a:t>Mardis</a:t>
            </a:r>
            <a:endParaRPr lang="en-US" dirty="0" smtClean="0"/>
          </a:p>
          <a:p>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Patty</a:t>
            </a:r>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Patty</a:t>
            </a:r>
          </a:p>
          <a:p>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Patty</a:t>
            </a:r>
          </a:p>
          <a:p>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Patty</a:t>
            </a:r>
          </a:p>
          <a:p>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Patty</a:t>
            </a:r>
          </a:p>
        </p:txBody>
      </p:sp>
      <p:sp>
        <p:nvSpPr>
          <p:cNvPr id="4" name="Slide Number Placeholder 3"/>
          <p:cNvSpPr>
            <a:spLocks noGrp="1"/>
          </p:cNvSpPr>
          <p:nvPr>
            <p:ph type="sldNum" sz="quarter" idx="10"/>
          </p:nvPr>
        </p:nvSpPr>
        <p:spPr/>
        <p:txBody>
          <a:bodyPr/>
          <a:lstStyle/>
          <a:p>
            <a:fld id="{3533076A-B306-4D38-952A-8560ACDD0F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Patty</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Patty</a:t>
            </a:r>
          </a:p>
          <a:p>
            <a:endParaRPr lang="en-US" dirty="0"/>
          </a:p>
        </p:txBody>
      </p:sp>
      <p:sp>
        <p:nvSpPr>
          <p:cNvPr id="4" name="Slide Number Placeholder 3"/>
          <p:cNvSpPr>
            <a:spLocks noGrp="1"/>
          </p:cNvSpPr>
          <p:nvPr>
            <p:ph type="sldNum" sz="quarter" idx="10"/>
          </p:nvPr>
        </p:nvSpPr>
        <p:spPr/>
        <p:txBody>
          <a:bodyPr/>
          <a:lstStyle/>
          <a:p>
            <a:fld id="{3533076A-B306-4D38-952A-8560ACDD0F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903618" name="Object 2"/>
          <p:cNvGraphicFramePr>
            <a:graphicFrameLocks noChangeAspect="1"/>
          </p:cNvGraphicFramePr>
          <p:nvPr/>
        </p:nvGraphicFramePr>
        <p:xfrm>
          <a:off x="0" y="0"/>
          <a:ext cx="9144000" cy="6864350"/>
        </p:xfrm>
        <a:graphic>
          <a:graphicData uri="http://schemas.openxmlformats.org/presentationml/2006/ole">
            <p:oleObj spid="_x0000_s2050" name="Photo Editor Photo" r:id="rId3" imgW="9514286" imgH="7144747" progId="">
              <p:embed/>
            </p:oleObj>
          </a:graphicData>
        </a:graphic>
      </p:graphicFrame>
      <p:sp>
        <p:nvSpPr>
          <p:cNvPr id="1903619" name="Rectangle 3"/>
          <p:cNvSpPr>
            <a:spLocks noGrp="1" noChangeAspect="1" noChangeArrowheads="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1903620" name="Rectangle 4"/>
          <p:cNvSpPr>
            <a:spLocks noGrp="1" noChangeAspec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903621" name="Line 5"/>
          <p:cNvSpPr>
            <a:spLocks noChangeShapeType="1"/>
          </p:cNvSpPr>
          <p:nvPr/>
        </p:nvSpPr>
        <p:spPr bwMode="auto">
          <a:xfrm>
            <a:off x="803275" y="1127125"/>
            <a:ext cx="7519988" cy="0"/>
          </a:xfrm>
          <a:prstGeom prst="line">
            <a:avLst/>
          </a:prstGeom>
          <a:noFill/>
          <a:ln w="57150" cmpd="thickThin">
            <a:solidFill>
              <a:srgbClr val="5E5E5E"/>
            </a:solidFill>
            <a:round/>
            <a:headEnd/>
            <a:tailEnd/>
          </a:ln>
          <a:effectLst/>
        </p:spPr>
        <p:txBody>
          <a:bodyPr wrap="none"/>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7813"/>
            <a:ext cx="1927225" cy="6351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7813"/>
            <a:ext cx="5629275" cy="6351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60475"/>
            <a:ext cx="377825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2650" y="1260475"/>
            <a:ext cx="377825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667093" name="Object 21"/>
          <p:cNvGraphicFramePr>
            <a:graphicFrameLocks noChangeAspect="1"/>
          </p:cNvGraphicFramePr>
          <p:nvPr/>
        </p:nvGraphicFramePr>
        <p:xfrm>
          <a:off x="0" y="0"/>
          <a:ext cx="9144000" cy="6864350"/>
        </p:xfrm>
        <a:graphic>
          <a:graphicData uri="http://schemas.openxmlformats.org/presentationml/2006/ole">
            <p:oleObj spid="_x0000_s1026" name="Photo Editor Photo" r:id="rId14" imgW="9514286" imgH="7144747" progId="">
              <p:embed/>
            </p:oleObj>
          </a:graphicData>
        </a:graphic>
      </p:graphicFrame>
      <p:sp>
        <p:nvSpPr>
          <p:cNvPr id="1667075" name="Rectangle 3"/>
          <p:cNvSpPr>
            <a:spLocks noGrp="1" noChangeAspect="1" noChangeArrowheads="1"/>
          </p:cNvSpPr>
          <p:nvPr>
            <p:ph type="title"/>
          </p:nvPr>
        </p:nvSpPr>
        <p:spPr bwMode="auto">
          <a:xfrm>
            <a:off x="788988" y="341313"/>
            <a:ext cx="7529512" cy="6794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Ideas to Action</a:t>
            </a:r>
          </a:p>
        </p:txBody>
      </p:sp>
      <p:sp>
        <p:nvSpPr>
          <p:cNvPr id="1667076" name="Rectangle 4"/>
          <p:cNvSpPr>
            <a:spLocks noGrp="1" noChangeAspect="1" noChangeArrowheads="1"/>
          </p:cNvSpPr>
          <p:nvPr>
            <p:ph type="body" idx="1"/>
          </p:nvPr>
        </p:nvSpPr>
        <p:spPr bwMode="auto">
          <a:xfrm>
            <a:off x="762000" y="1260475"/>
            <a:ext cx="7708900" cy="53689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US" dirty="0" smtClean="0"/>
          </a:p>
          <a:p>
            <a:pPr lvl="0"/>
            <a:endParaRPr lang="en-US" dirty="0" smtClean="0"/>
          </a:p>
          <a:p>
            <a:pPr lvl="0"/>
            <a:r>
              <a:rPr lang="en-US" dirty="0" smtClean="0"/>
              <a:t>Using Critical Thinking to Foster Student Learning and Community Engagement</a:t>
            </a:r>
          </a:p>
          <a:p>
            <a:pPr lvl="0"/>
            <a:endParaRPr lang="en-US" dirty="0" smtClean="0"/>
          </a:p>
          <a:p>
            <a:pPr lvl="0"/>
            <a:endParaRPr lang="en-US" dirty="0" smtClean="0"/>
          </a:p>
          <a:p>
            <a:pPr lvl="0"/>
            <a:r>
              <a:rPr lang="en-US" sz="2400" dirty="0" smtClean="0"/>
              <a:t>Patricia R. Payette, Ph.D.</a:t>
            </a:r>
          </a:p>
          <a:p>
            <a:pPr lvl="0"/>
            <a:r>
              <a:rPr lang="en-US" sz="2400" dirty="0" smtClean="0"/>
              <a:t>Hannah Anthony</a:t>
            </a:r>
          </a:p>
          <a:p>
            <a:pPr lvl="0"/>
            <a:r>
              <a:rPr lang="en-US" sz="2400" dirty="0" smtClean="0"/>
              <a:t>February 6, 2008</a:t>
            </a:r>
            <a:endParaRPr lang="en-US" dirty="0" smtClean="0"/>
          </a:p>
        </p:txBody>
      </p:sp>
      <p:sp>
        <p:nvSpPr>
          <p:cNvPr id="1667089" name="Line 17"/>
          <p:cNvSpPr>
            <a:spLocks noChangeShapeType="1"/>
          </p:cNvSpPr>
          <p:nvPr/>
        </p:nvSpPr>
        <p:spPr bwMode="auto">
          <a:xfrm>
            <a:off x="803275" y="1127125"/>
            <a:ext cx="7519988" cy="0"/>
          </a:xfrm>
          <a:prstGeom prst="line">
            <a:avLst/>
          </a:prstGeom>
          <a:noFill/>
          <a:ln w="57150" cmpd="thickThin">
            <a:solidFill>
              <a:srgbClr val="5E5E5E"/>
            </a:solidFill>
            <a:round/>
            <a:headEnd/>
            <a:tailEnd/>
          </a:ln>
          <a:effectLst/>
        </p:spPr>
        <p:txBody>
          <a:bodyPr wrap="none"/>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ts val="3600"/>
        </a:lnSpc>
        <a:spcBef>
          <a:spcPct val="0"/>
        </a:spcBef>
        <a:spcAft>
          <a:spcPct val="0"/>
        </a:spcAft>
        <a:defRPr sz="5400">
          <a:solidFill>
            <a:srgbClr val="5E5E5E"/>
          </a:solidFill>
          <a:latin typeface="+mj-lt"/>
          <a:ea typeface="+mj-ea"/>
          <a:cs typeface="+mj-cs"/>
        </a:defRPr>
      </a:lvl1pPr>
      <a:lvl2pPr algn="l" rtl="0" eaLnBrk="1" fontAlgn="base" hangingPunct="1">
        <a:lnSpc>
          <a:spcPts val="3600"/>
        </a:lnSpc>
        <a:spcBef>
          <a:spcPct val="0"/>
        </a:spcBef>
        <a:spcAft>
          <a:spcPct val="0"/>
        </a:spcAft>
        <a:defRPr sz="3600">
          <a:solidFill>
            <a:srgbClr val="5E5E5E"/>
          </a:solidFill>
          <a:latin typeface="Century Gothic" pitchFamily="34" charset="0"/>
        </a:defRPr>
      </a:lvl2pPr>
      <a:lvl3pPr algn="l" rtl="0" eaLnBrk="1" fontAlgn="base" hangingPunct="1">
        <a:lnSpc>
          <a:spcPts val="3600"/>
        </a:lnSpc>
        <a:spcBef>
          <a:spcPct val="0"/>
        </a:spcBef>
        <a:spcAft>
          <a:spcPct val="0"/>
        </a:spcAft>
        <a:defRPr sz="3600">
          <a:solidFill>
            <a:srgbClr val="5E5E5E"/>
          </a:solidFill>
          <a:latin typeface="Century Gothic" pitchFamily="34" charset="0"/>
        </a:defRPr>
      </a:lvl3pPr>
      <a:lvl4pPr algn="l" rtl="0" eaLnBrk="1" fontAlgn="base" hangingPunct="1">
        <a:lnSpc>
          <a:spcPts val="3600"/>
        </a:lnSpc>
        <a:spcBef>
          <a:spcPct val="0"/>
        </a:spcBef>
        <a:spcAft>
          <a:spcPct val="0"/>
        </a:spcAft>
        <a:defRPr sz="3600">
          <a:solidFill>
            <a:srgbClr val="5E5E5E"/>
          </a:solidFill>
          <a:latin typeface="Century Gothic" pitchFamily="34" charset="0"/>
        </a:defRPr>
      </a:lvl4pPr>
      <a:lvl5pPr algn="l" rtl="0" eaLnBrk="1" fontAlgn="base" hangingPunct="1">
        <a:lnSpc>
          <a:spcPts val="3600"/>
        </a:lnSpc>
        <a:spcBef>
          <a:spcPct val="0"/>
        </a:spcBef>
        <a:spcAft>
          <a:spcPct val="0"/>
        </a:spcAft>
        <a:defRPr sz="3600">
          <a:solidFill>
            <a:srgbClr val="5E5E5E"/>
          </a:solidFill>
          <a:latin typeface="Century Gothic" pitchFamily="34" charset="0"/>
        </a:defRPr>
      </a:lvl5pPr>
      <a:lvl6pPr marL="457200" algn="l" rtl="0" eaLnBrk="1" fontAlgn="base" hangingPunct="1">
        <a:lnSpc>
          <a:spcPts val="3600"/>
        </a:lnSpc>
        <a:spcBef>
          <a:spcPct val="0"/>
        </a:spcBef>
        <a:spcAft>
          <a:spcPct val="0"/>
        </a:spcAft>
        <a:defRPr sz="3600">
          <a:solidFill>
            <a:srgbClr val="5E5E5E"/>
          </a:solidFill>
          <a:latin typeface="Century Gothic" pitchFamily="34" charset="0"/>
        </a:defRPr>
      </a:lvl6pPr>
      <a:lvl7pPr marL="914400" algn="l" rtl="0" eaLnBrk="1" fontAlgn="base" hangingPunct="1">
        <a:lnSpc>
          <a:spcPts val="3600"/>
        </a:lnSpc>
        <a:spcBef>
          <a:spcPct val="0"/>
        </a:spcBef>
        <a:spcAft>
          <a:spcPct val="0"/>
        </a:spcAft>
        <a:defRPr sz="3600">
          <a:solidFill>
            <a:srgbClr val="5E5E5E"/>
          </a:solidFill>
          <a:latin typeface="Century Gothic" pitchFamily="34" charset="0"/>
        </a:defRPr>
      </a:lvl7pPr>
      <a:lvl8pPr marL="1371600" algn="l" rtl="0" eaLnBrk="1" fontAlgn="base" hangingPunct="1">
        <a:lnSpc>
          <a:spcPts val="3600"/>
        </a:lnSpc>
        <a:spcBef>
          <a:spcPct val="0"/>
        </a:spcBef>
        <a:spcAft>
          <a:spcPct val="0"/>
        </a:spcAft>
        <a:defRPr sz="3600">
          <a:solidFill>
            <a:srgbClr val="5E5E5E"/>
          </a:solidFill>
          <a:latin typeface="Century Gothic" pitchFamily="34" charset="0"/>
        </a:defRPr>
      </a:lvl8pPr>
      <a:lvl9pPr marL="1828800" algn="l" rtl="0" eaLnBrk="1" fontAlgn="base" hangingPunct="1">
        <a:lnSpc>
          <a:spcPts val="3600"/>
        </a:lnSpc>
        <a:spcBef>
          <a:spcPct val="0"/>
        </a:spcBef>
        <a:spcAft>
          <a:spcPct val="0"/>
        </a:spcAft>
        <a:defRPr sz="3600">
          <a:solidFill>
            <a:srgbClr val="5E5E5E"/>
          </a:solidFill>
          <a:latin typeface="Century Gothic" pitchFamily="34" charset="0"/>
        </a:defRPr>
      </a:lvl9pPr>
    </p:titleStyle>
    <p:bodyStyle>
      <a:lvl1pPr marL="342900" indent="-342900" algn="ctr" rtl="0" eaLnBrk="1" fontAlgn="base" hangingPunct="1">
        <a:spcBef>
          <a:spcPts val="0"/>
        </a:spcBef>
        <a:spcAft>
          <a:spcPct val="0"/>
        </a:spcAft>
        <a:buClr>
          <a:srgbClr val="003870"/>
        </a:buClr>
        <a:buSzPct val="75000"/>
        <a:buFont typeface="Wingdings" pitchFamily="2" charset="2"/>
        <a:buNone/>
        <a:defRPr sz="4000" baseline="0">
          <a:solidFill>
            <a:srgbClr val="003870"/>
          </a:solidFill>
          <a:latin typeface="+mn-lt"/>
          <a:ea typeface="+mn-ea"/>
          <a:cs typeface="+mn-cs"/>
        </a:defRPr>
      </a:lvl1pPr>
      <a:lvl2pPr marL="742950" indent="-285750" algn="l" rtl="0" eaLnBrk="1" fontAlgn="base" hangingPunct="1">
        <a:spcBef>
          <a:spcPct val="0"/>
        </a:spcBef>
        <a:spcAft>
          <a:spcPct val="0"/>
        </a:spcAft>
        <a:buClr>
          <a:srgbClr val="003870"/>
        </a:buClr>
        <a:defRPr sz="2000">
          <a:solidFill>
            <a:srgbClr val="002D5A"/>
          </a:solidFill>
          <a:latin typeface="+mn-lt"/>
        </a:defRPr>
      </a:lvl2pPr>
      <a:lvl3pPr marL="1143000" indent="-228600" algn="l" rtl="0" eaLnBrk="1" fontAlgn="base" hangingPunct="1">
        <a:spcBef>
          <a:spcPct val="0"/>
        </a:spcBef>
        <a:spcAft>
          <a:spcPct val="0"/>
        </a:spcAft>
        <a:buClr>
          <a:srgbClr val="003870"/>
        </a:buClr>
        <a:defRPr>
          <a:solidFill>
            <a:srgbClr val="003870"/>
          </a:solidFill>
          <a:latin typeface="+mn-lt"/>
        </a:defRPr>
      </a:lvl3pPr>
      <a:lvl4pPr marL="1600200" indent="-228600" algn="l" rtl="0" eaLnBrk="1" fontAlgn="base" hangingPunct="1">
        <a:spcBef>
          <a:spcPct val="0"/>
        </a:spcBef>
        <a:spcAft>
          <a:spcPct val="0"/>
        </a:spcAft>
        <a:buClr>
          <a:srgbClr val="003870"/>
        </a:buClr>
        <a:defRPr sz="1600">
          <a:solidFill>
            <a:srgbClr val="003870"/>
          </a:solidFill>
          <a:latin typeface="+mn-lt"/>
        </a:defRPr>
      </a:lvl4pPr>
      <a:lvl5pPr marL="2057400" indent="-228600" algn="l" rtl="0" eaLnBrk="1" fontAlgn="base" hangingPunct="1">
        <a:spcBef>
          <a:spcPct val="0"/>
        </a:spcBef>
        <a:spcAft>
          <a:spcPct val="0"/>
        </a:spcAft>
        <a:buClr>
          <a:srgbClr val="003870"/>
        </a:buClr>
        <a:defRPr sz="1400">
          <a:solidFill>
            <a:srgbClr val="003870"/>
          </a:solidFill>
          <a:latin typeface="+mn-lt"/>
        </a:defRPr>
      </a:lvl5pPr>
      <a:lvl6pPr marL="2514600" indent="-228600" algn="l" rtl="0" eaLnBrk="1" fontAlgn="base" hangingPunct="1">
        <a:spcBef>
          <a:spcPct val="0"/>
        </a:spcBef>
        <a:spcAft>
          <a:spcPct val="0"/>
        </a:spcAft>
        <a:buClr>
          <a:srgbClr val="003870"/>
        </a:buClr>
        <a:defRPr sz="1400">
          <a:solidFill>
            <a:srgbClr val="003870"/>
          </a:solidFill>
          <a:latin typeface="+mn-lt"/>
        </a:defRPr>
      </a:lvl6pPr>
      <a:lvl7pPr marL="2971800" indent="-228600" algn="l" rtl="0" eaLnBrk="1" fontAlgn="base" hangingPunct="1">
        <a:spcBef>
          <a:spcPct val="0"/>
        </a:spcBef>
        <a:spcAft>
          <a:spcPct val="0"/>
        </a:spcAft>
        <a:buClr>
          <a:srgbClr val="003870"/>
        </a:buClr>
        <a:defRPr sz="1400">
          <a:solidFill>
            <a:srgbClr val="003870"/>
          </a:solidFill>
          <a:latin typeface="+mn-lt"/>
        </a:defRPr>
      </a:lvl7pPr>
      <a:lvl8pPr marL="3429000" indent="-228600" algn="l" rtl="0" eaLnBrk="1" fontAlgn="base" hangingPunct="1">
        <a:spcBef>
          <a:spcPct val="0"/>
        </a:spcBef>
        <a:spcAft>
          <a:spcPct val="0"/>
        </a:spcAft>
        <a:buClr>
          <a:srgbClr val="003870"/>
        </a:buClr>
        <a:defRPr sz="1400">
          <a:solidFill>
            <a:srgbClr val="003870"/>
          </a:solidFill>
          <a:latin typeface="+mn-lt"/>
        </a:defRPr>
      </a:lvl8pPr>
      <a:lvl9pPr marL="3886200" indent="-228600" algn="l" rtl="0" eaLnBrk="1" fontAlgn="base" hangingPunct="1">
        <a:spcBef>
          <a:spcPct val="0"/>
        </a:spcBef>
        <a:spcAft>
          <a:spcPct val="0"/>
        </a:spcAft>
        <a:buClr>
          <a:srgbClr val="003870"/>
        </a:buClr>
        <a:defRPr sz="1400">
          <a:solidFill>
            <a:srgbClr val="00387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patty.payette@louisville.edu"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mailto:hannah.gatlin@louisville.edu" TargetMode="External"/><Relationship Id="rId5" Type="http://schemas.openxmlformats.org/officeDocument/2006/relationships/hyperlink" Target="mailto:edna.ross@louisville.edu" TargetMode="External"/><Relationship Id="rId4" Type="http://schemas.openxmlformats.org/officeDocument/2006/relationships/hyperlink" Target="mailto:cathy.bays@louisville.ed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to Action (</a:t>
            </a:r>
            <a:r>
              <a:rPr lang="en-US" dirty="0" smtClean="0">
                <a:latin typeface="Century" pitchFamily="18" charset="0"/>
              </a:rPr>
              <a:t>I</a:t>
            </a:r>
            <a:r>
              <a:rPr lang="en-US" dirty="0" smtClean="0"/>
              <a:t>2A)</a:t>
            </a:r>
            <a:endParaRPr lang="en-US" dirty="0"/>
          </a:p>
        </p:txBody>
      </p:sp>
      <p:sp>
        <p:nvSpPr>
          <p:cNvPr id="3" name="Content Placeholder 2"/>
          <p:cNvSpPr>
            <a:spLocks noGrp="1"/>
          </p:cNvSpPr>
          <p:nvPr>
            <p:ph idx="1"/>
          </p:nvPr>
        </p:nvSpPr>
        <p:spPr>
          <a:xfrm>
            <a:off x="152400" y="1371601"/>
            <a:ext cx="8839200" cy="5486400"/>
          </a:xfrm>
        </p:spPr>
        <p:txBody>
          <a:bodyPr>
            <a:normAutofit/>
          </a:bodyPr>
          <a:lstStyle/>
          <a:p>
            <a:pPr lvl="0" algn="ctr">
              <a:spcAft>
                <a:spcPts val="0"/>
              </a:spcAft>
              <a:buNone/>
            </a:pPr>
            <a:r>
              <a:rPr lang="en-US" sz="5400" dirty="0" smtClean="0"/>
              <a:t>Introduction to </a:t>
            </a:r>
            <a:r>
              <a:rPr lang="en-US" sz="5400" dirty="0" smtClean="0">
                <a:latin typeface="Century" pitchFamily="18" charset="0"/>
              </a:rPr>
              <a:t>I</a:t>
            </a:r>
            <a:r>
              <a:rPr lang="en-US" sz="5400" dirty="0" smtClean="0"/>
              <a:t>2A </a:t>
            </a:r>
          </a:p>
          <a:p>
            <a:pPr lvl="0" algn="ctr">
              <a:buNone/>
            </a:pPr>
            <a:endParaRPr lang="en-US" dirty="0" smtClean="0"/>
          </a:p>
          <a:p>
            <a:pPr lvl="0" algn="ctr">
              <a:buNone/>
            </a:pPr>
            <a:r>
              <a:rPr lang="en-US" dirty="0" smtClean="0"/>
              <a:t>A session for </a:t>
            </a:r>
            <a:r>
              <a:rPr lang="en-US" dirty="0" err="1" smtClean="0"/>
              <a:t>UofL’s</a:t>
            </a:r>
            <a:r>
              <a:rPr lang="en-US" dirty="0" smtClean="0"/>
              <a:t> </a:t>
            </a:r>
          </a:p>
          <a:p>
            <a:pPr lvl="0" algn="ctr">
              <a:buNone/>
            </a:pPr>
            <a:r>
              <a:rPr lang="en-US" dirty="0" smtClean="0"/>
              <a:t>Library Faculty</a:t>
            </a:r>
          </a:p>
          <a:p>
            <a:pPr lvl="0" algn="ctr">
              <a:buNone/>
            </a:pPr>
            <a:endParaRPr lang="en-US" dirty="0" smtClean="0"/>
          </a:p>
          <a:p>
            <a:pPr lvl="0" algn="ctr">
              <a:buNone/>
            </a:pPr>
            <a:endParaRPr lang="en-US" dirty="0" smtClean="0"/>
          </a:p>
          <a:p>
            <a:pPr lvl="0" algn="ctr">
              <a:spcAft>
                <a:spcPts val="600"/>
              </a:spcAft>
              <a:buNone/>
            </a:pPr>
            <a:r>
              <a:rPr lang="en-US" sz="1800" dirty="0" smtClean="0"/>
              <a:t>Patricia R. Payette, Ph.D.</a:t>
            </a:r>
          </a:p>
          <a:p>
            <a:pPr lvl="0" algn="ctr">
              <a:buNone/>
            </a:pPr>
            <a:endParaRPr lang="en-US" sz="1800" dirty="0" smtClean="0"/>
          </a:p>
          <a:p>
            <a:pPr lvl="0" algn="ctr">
              <a:buNone/>
            </a:pPr>
            <a:r>
              <a:rPr lang="en-US" sz="1800" dirty="0" smtClean="0"/>
              <a:t>February 27, 2008</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ChangeArrowheads="1"/>
          </p:cNvSpPr>
          <p:nvPr/>
        </p:nvSpPr>
        <p:spPr bwMode="auto">
          <a:xfrm>
            <a:off x="0" y="304800"/>
            <a:ext cx="9144000" cy="2492990"/>
          </a:xfrm>
          <a:prstGeom prst="rect">
            <a:avLst/>
          </a:prstGeom>
          <a:noFill/>
          <a:ln w="9525">
            <a:noFill/>
            <a:miter lim="800000"/>
            <a:headEnd/>
            <a:tailEnd/>
          </a:ln>
        </p:spPr>
        <p:txBody>
          <a:bodyPr wrap="square">
            <a:spAutoFit/>
          </a:bodyPr>
          <a:lstStyle/>
          <a:p>
            <a:pPr algn="ctr"/>
            <a:r>
              <a:rPr lang="en-US" sz="3200" dirty="0">
                <a:latin typeface="+mj-lt"/>
              </a:rPr>
              <a:t>Critical Thinking </a:t>
            </a:r>
            <a:r>
              <a:rPr lang="en-US" sz="3200" dirty="0" smtClean="0">
                <a:latin typeface="+mj-lt"/>
              </a:rPr>
              <a:t>definition adopted </a:t>
            </a:r>
            <a:r>
              <a:rPr lang="en-US" sz="3200" dirty="0">
                <a:latin typeface="+mj-lt"/>
              </a:rPr>
              <a:t>for </a:t>
            </a:r>
            <a:r>
              <a:rPr lang="en-US" sz="3200" dirty="0">
                <a:latin typeface="Century" pitchFamily="18" charset="0"/>
              </a:rPr>
              <a:t>I</a:t>
            </a:r>
            <a:r>
              <a:rPr lang="en-US" sz="3200" dirty="0">
                <a:latin typeface="+mj-lt"/>
              </a:rPr>
              <a:t>2A </a:t>
            </a:r>
            <a:endParaRPr lang="en-US" sz="3200" dirty="0" smtClean="0">
              <a:latin typeface="+mj-lt"/>
            </a:endParaRPr>
          </a:p>
          <a:p>
            <a:pPr algn="ctr"/>
            <a:endParaRPr lang="en-US" sz="2800" dirty="0" smtClean="0"/>
          </a:p>
          <a:p>
            <a:pPr algn="ctr"/>
            <a:r>
              <a:rPr lang="en-US" sz="2400" dirty="0" smtClean="0"/>
              <a:t>(</a:t>
            </a:r>
            <a:r>
              <a:rPr lang="en-US" sz="2400" dirty="0"/>
              <a:t>From: </a:t>
            </a:r>
            <a:r>
              <a:rPr lang="en-US" sz="2400" dirty="0" err="1"/>
              <a:t>Scriven</a:t>
            </a:r>
            <a:r>
              <a:rPr lang="en-US" sz="2400" dirty="0"/>
              <a:t> and Paul, 2003) </a:t>
            </a:r>
            <a:r>
              <a:rPr lang="en-US" sz="1800" dirty="0"/>
              <a:t/>
            </a:r>
            <a:br>
              <a:rPr lang="en-US" sz="1800" dirty="0"/>
            </a:br>
            <a:endParaRPr lang="en-US" sz="1800" b="1" dirty="0"/>
          </a:p>
          <a:p>
            <a:endParaRPr lang="en-US" sz="1800" b="1" dirty="0"/>
          </a:p>
          <a:p>
            <a:endParaRPr lang="en-US" sz="1800" b="1" dirty="0"/>
          </a:p>
          <a:p>
            <a:endParaRPr lang="en-US" sz="1800" b="1" dirty="0"/>
          </a:p>
        </p:txBody>
      </p:sp>
      <p:graphicFrame>
        <p:nvGraphicFramePr>
          <p:cNvPr id="4" name="Diagram 3"/>
          <p:cNvGraphicFramePr/>
          <p:nvPr/>
        </p:nvGraphicFramePr>
        <p:xfrm>
          <a:off x="1752600" y="2438400"/>
          <a:ext cx="5562600" cy="313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a:bodyPr>
          <a:lstStyle/>
          <a:p>
            <a:r>
              <a:rPr lang="en-US" sz="3800" dirty="0" smtClean="0"/>
              <a:t>A Well-Cultivated Critical Thinker (p. 2):</a:t>
            </a:r>
          </a:p>
        </p:txBody>
      </p:sp>
      <p:sp>
        <p:nvSpPr>
          <p:cNvPr id="14339" name="Rectangle 3"/>
          <p:cNvSpPr>
            <a:spLocks noGrp="1" noChangeArrowheads="1"/>
          </p:cNvSpPr>
          <p:nvPr>
            <p:ph idx="1"/>
          </p:nvPr>
        </p:nvSpPr>
        <p:spPr>
          <a:xfrm>
            <a:off x="381000" y="1981200"/>
            <a:ext cx="8458200" cy="4876800"/>
          </a:xfrm>
        </p:spPr>
        <p:txBody>
          <a:bodyPr/>
          <a:lstStyle/>
          <a:p>
            <a:pPr algn="l" eaLnBrk="1" hangingPunct="1">
              <a:lnSpc>
                <a:spcPct val="80000"/>
              </a:lnSpc>
              <a:buFont typeface="Wingdings" pitchFamily="2" charset="2"/>
              <a:buChar char="§"/>
            </a:pPr>
            <a:r>
              <a:rPr lang="en-US" sz="2400" dirty="0" smtClean="0"/>
              <a:t>Raises vital questions and problems, formulating them clearly and precisely</a:t>
            </a:r>
          </a:p>
          <a:p>
            <a:pPr algn="l" eaLnBrk="1" hangingPunct="1">
              <a:lnSpc>
                <a:spcPct val="80000"/>
              </a:lnSpc>
              <a:buFont typeface="Wingdings" pitchFamily="2" charset="2"/>
              <a:buChar char="§"/>
            </a:pPr>
            <a:endParaRPr lang="en-US" sz="2400" dirty="0" smtClean="0"/>
          </a:p>
          <a:p>
            <a:pPr algn="l" eaLnBrk="1" hangingPunct="1">
              <a:lnSpc>
                <a:spcPct val="80000"/>
              </a:lnSpc>
              <a:buFont typeface="Wingdings" pitchFamily="2" charset="2"/>
              <a:buChar char="§"/>
            </a:pPr>
            <a:r>
              <a:rPr lang="en-US" sz="2400" dirty="0" smtClean="0"/>
              <a:t>Gathers and assesses relevant information, using abstract ideas to interpret it effectively</a:t>
            </a:r>
          </a:p>
          <a:p>
            <a:pPr algn="l" eaLnBrk="1" hangingPunct="1">
              <a:lnSpc>
                <a:spcPct val="80000"/>
              </a:lnSpc>
              <a:buFont typeface="Wingdings" pitchFamily="2" charset="2"/>
              <a:buChar char="§"/>
            </a:pPr>
            <a:endParaRPr lang="en-US" sz="2400" dirty="0" smtClean="0"/>
          </a:p>
          <a:p>
            <a:pPr algn="l" eaLnBrk="1" hangingPunct="1">
              <a:lnSpc>
                <a:spcPct val="80000"/>
              </a:lnSpc>
              <a:buFont typeface="Wingdings" pitchFamily="2" charset="2"/>
              <a:buChar char="§"/>
            </a:pPr>
            <a:r>
              <a:rPr lang="en-US" sz="2400" dirty="0" smtClean="0"/>
              <a:t>Comes to well-reasoned conclusions and solutions, testing them against relevant criteria and standards</a:t>
            </a:r>
          </a:p>
          <a:p>
            <a:pPr algn="l" eaLnBrk="1" hangingPunct="1">
              <a:lnSpc>
                <a:spcPct val="80000"/>
              </a:lnSpc>
              <a:buFont typeface="Wingdings" pitchFamily="2" charset="2"/>
              <a:buChar char="§"/>
            </a:pPr>
            <a:endParaRPr lang="en-US" sz="2400" dirty="0" smtClean="0"/>
          </a:p>
          <a:p>
            <a:pPr algn="l" eaLnBrk="1" hangingPunct="1">
              <a:lnSpc>
                <a:spcPct val="80000"/>
              </a:lnSpc>
              <a:buFont typeface="Wingdings" pitchFamily="2" charset="2"/>
              <a:buChar char="§"/>
            </a:pPr>
            <a:r>
              <a:rPr lang="en-US" sz="2400" dirty="0" smtClean="0"/>
              <a:t>Thinks open mindedly within alternative systems of thought, recognizing and assessing, as needs be, their assumptions, implications, and practical consequences</a:t>
            </a:r>
          </a:p>
          <a:p>
            <a:pPr algn="l" eaLnBrk="1" hangingPunct="1">
              <a:lnSpc>
                <a:spcPct val="80000"/>
              </a:lnSpc>
              <a:buFont typeface="Wingdings" pitchFamily="2" charset="2"/>
              <a:buChar char="§"/>
            </a:pPr>
            <a:endParaRPr lang="en-US" sz="2400" dirty="0" smtClean="0"/>
          </a:p>
          <a:p>
            <a:pPr algn="l" eaLnBrk="1" hangingPunct="1">
              <a:lnSpc>
                <a:spcPct val="80000"/>
              </a:lnSpc>
              <a:buFont typeface="Wingdings" pitchFamily="2" charset="2"/>
              <a:buChar char="§"/>
            </a:pPr>
            <a:r>
              <a:rPr lang="en-US" sz="2400" dirty="0" smtClean="0"/>
              <a:t>Communicates effectively with others in figuring out solutions to complex problems</a:t>
            </a:r>
          </a:p>
          <a:p>
            <a:pPr eaLnBrk="1" hangingPunct="1">
              <a:lnSpc>
                <a:spcPct val="80000"/>
              </a:lnSpc>
            </a:pPr>
            <a:endParaRPr lang="en-US" sz="2000" dirty="0" smtClean="0"/>
          </a:p>
        </p:txBody>
      </p:sp>
      <p:sp>
        <p:nvSpPr>
          <p:cNvPr id="4" name="TextBox 3"/>
          <p:cNvSpPr txBox="1"/>
          <p:nvPr/>
        </p:nvSpPr>
        <p:spPr>
          <a:xfrm>
            <a:off x="762000" y="1143000"/>
            <a:ext cx="7467600" cy="584775"/>
          </a:xfrm>
          <a:prstGeom prst="rect">
            <a:avLst/>
          </a:prstGeom>
          <a:noFill/>
        </p:spPr>
        <p:txBody>
          <a:bodyPr wrap="square" rtlCol="0">
            <a:spAutoFit/>
          </a:bodyPr>
          <a:lstStyle/>
          <a:p>
            <a:pPr algn="ctr"/>
            <a:r>
              <a:rPr lang="en-US" sz="1600" dirty="0" smtClean="0"/>
              <a:t> (Richard Paul and Linda Elder, the Foundation for Critical Thinking:</a:t>
            </a:r>
            <a:br>
              <a:rPr lang="en-US" sz="1600" dirty="0" smtClean="0"/>
            </a:br>
            <a:r>
              <a:rPr lang="en-US" sz="1600" dirty="0" smtClean="0"/>
              <a:t> http://www.criticalthinking.org/)</a:t>
            </a:r>
            <a:endParaRPr lang="en-US" sz="16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 calcmode="lin" valueType="num">
                                      <p:cBhvr>
                                        <p:cTn id="15" dur="10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433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33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 calcmode="lin" valueType="num">
                                      <p:cBhvr>
                                        <p:cTn id="23" dur="10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433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33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anim calcmode="lin" valueType="num">
                                      <p:cBhvr>
                                        <p:cTn id="31" dur="10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4339">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433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33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4339">
                                            <p:txEl>
                                              <p:pRg st="8" end="8"/>
                                            </p:txEl>
                                          </p:spTgt>
                                        </p:tgtEl>
                                        <p:attrNameLst>
                                          <p:attrName>style.visibility</p:attrName>
                                        </p:attrNameLst>
                                      </p:cBhvr>
                                      <p:to>
                                        <p:strVal val="visible"/>
                                      </p:to>
                                    </p:set>
                                    <p:anim calcmode="lin" valueType="num">
                                      <p:cBhvr>
                                        <p:cTn id="39" dur="1000" fill="hold"/>
                                        <p:tgtEl>
                                          <p:spTgt spid="14339">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4339">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433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4339">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600200" y="3581400"/>
            <a:ext cx="1905000" cy="646331"/>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800" dirty="0" smtClean="0"/>
              <a:t>Which </a:t>
            </a:r>
            <a:r>
              <a:rPr lang="en-US" sz="1800" dirty="0"/>
              <a:t>leads to     </a:t>
            </a:r>
            <a:r>
              <a:rPr lang="en-US" sz="1800" dirty="0" smtClean="0"/>
              <a:t>deeper</a:t>
            </a:r>
            <a:endParaRPr lang="en-US" sz="1800" dirty="0"/>
          </a:p>
        </p:txBody>
      </p:sp>
      <p:sp>
        <p:nvSpPr>
          <p:cNvPr id="4100" name="Rectangle 2"/>
          <p:cNvSpPr>
            <a:spLocks noGrp="1" noChangeArrowheads="1"/>
          </p:cNvSpPr>
          <p:nvPr>
            <p:ph type="title"/>
          </p:nvPr>
        </p:nvSpPr>
        <p:spPr>
          <a:xfrm>
            <a:off x="0" y="0"/>
            <a:ext cx="9144000" cy="1143000"/>
          </a:xfrm>
        </p:spPr>
        <p:txBody>
          <a:bodyPr/>
          <a:lstStyle/>
          <a:p>
            <a:pPr eaLnBrk="1" hangingPunct="1">
              <a:lnSpc>
                <a:spcPct val="100000"/>
              </a:lnSpc>
            </a:pPr>
            <a:r>
              <a:rPr lang="en-US" sz="4400" dirty="0" smtClean="0"/>
              <a:t>Paul-Elder Critical Thinking Model</a:t>
            </a:r>
          </a:p>
        </p:txBody>
      </p:sp>
      <p:sp>
        <p:nvSpPr>
          <p:cNvPr id="4101" name="Rectangle 3"/>
          <p:cNvSpPr>
            <a:spLocks noGrp="1" noChangeArrowheads="1"/>
          </p:cNvSpPr>
          <p:nvPr>
            <p:ph type="body" idx="1"/>
          </p:nvPr>
        </p:nvSpPr>
        <p:spPr>
          <a:xfrm>
            <a:off x="228600" y="1219200"/>
            <a:ext cx="3962400" cy="533400"/>
          </a:xfrm>
          <a:ln>
            <a:solidFill>
              <a:schemeClr val="hlink"/>
            </a:solidFill>
          </a:ln>
        </p:spPr>
        <p:txBody>
          <a:bodyPr/>
          <a:lstStyle/>
          <a:p>
            <a:pPr eaLnBrk="1" hangingPunct="1">
              <a:buFont typeface="Wingdings" pitchFamily="2" charset="2"/>
              <a:buNone/>
            </a:pPr>
            <a:r>
              <a:rPr lang="en-US" sz="2800" b="1" dirty="0" smtClean="0">
                <a:solidFill>
                  <a:schemeClr val="accent2">
                    <a:lumMod val="10000"/>
                  </a:schemeClr>
                </a:solidFill>
              </a:rPr>
              <a:t>Intellectual Standards</a:t>
            </a:r>
          </a:p>
        </p:txBody>
      </p:sp>
      <p:sp>
        <p:nvSpPr>
          <p:cNvPr id="4103" name="Rectangle 5"/>
          <p:cNvSpPr>
            <a:spLocks noChangeArrowheads="1"/>
          </p:cNvSpPr>
          <p:nvPr/>
        </p:nvSpPr>
        <p:spPr bwMode="auto">
          <a:xfrm>
            <a:off x="4724400" y="2590800"/>
            <a:ext cx="4267200" cy="533400"/>
          </a:xfrm>
          <a:prstGeom prst="rect">
            <a:avLst/>
          </a:prstGeom>
          <a:noFill/>
          <a:ln w="9525">
            <a:solidFill>
              <a:schemeClr val="hlink"/>
            </a:solidFill>
            <a:miter lim="800000"/>
            <a:headEnd/>
            <a:tailEnd/>
          </a:ln>
        </p:spPr>
        <p:txBody>
          <a:bodyPr/>
          <a:lstStyle/>
          <a:p>
            <a:pPr marL="342900" indent="-342900" algn="ctr" eaLnBrk="1" hangingPunct="1">
              <a:spcBef>
                <a:spcPct val="20000"/>
              </a:spcBef>
              <a:buClr>
                <a:srgbClr val="AB0810"/>
              </a:buClr>
              <a:buFont typeface="Wingdings" pitchFamily="2" charset="2"/>
              <a:buNone/>
            </a:pPr>
            <a:r>
              <a:rPr lang="en-US" sz="2800" b="1" dirty="0"/>
              <a:t>Elements of Reasoning</a:t>
            </a:r>
          </a:p>
        </p:txBody>
      </p:sp>
      <p:sp>
        <p:nvSpPr>
          <p:cNvPr id="4104" name="Rectangle 6"/>
          <p:cNvSpPr>
            <a:spLocks noChangeArrowheads="1"/>
          </p:cNvSpPr>
          <p:nvPr/>
        </p:nvSpPr>
        <p:spPr bwMode="auto">
          <a:xfrm>
            <a:off x="0" y="4419600"/>
            <a:ext cx="4343400" cy="533400"/>
          </a:xfrm>
          <a:prstGeom prst="rect">
            <a:avLst/>
          </a:prstGeom>
          <a:noFill/>
          <a:ln w="9525">
            <a:solidFill>
              <a:schemeClr val="hlink"/>
            </a:solidFill>
            <a:miter lim="800000"/>
            <a:headEnd/>
            <a:tailEnd/>
          </a:ln>
        </p:spPr>
        <p:txBody>
          <a:bodyPr/>
          <a:lstStyle/>
          <a:p>
            <a:pPr marL="342900" indent="-342900" algn="ctr" eaLnBrk="1" hangingPunct="1">
              <a:spcBef>
                <a:spcPct val="20000"/>
              </a:spcBef>
              <a:buClr>
                <a:srgbClr val="AB0810"/>
              </a:buClr>
              <a:buFont typeface="Wingdings" pitchFamily="2" charset="2"/>
              <a:buNone/>
            </a:pPr>
            <a:r>
              <a:rPr lang="en-US" sz="2800" b="1" dirty="0"/>
              <a:t>Intellectual Traits</a:t>
            </a:r>
          </a:p>
        </p:txBody>
      </p:sp>
      <p:sp>
        <p:nvSpPr>
          <p:cNvPr id="4105" name="AutoShape 7"/>
          <p:cNvSpPr>
            <a:spLocks noChangeArrowheads="1"/>
          </p:cNvSpPr>
          <p:nvPr/>
        </p:nvSpPr>
        <p:spPr bwMode="auto">
          <a:xfrm flipV="1">
            <a:off x="4572000" y="1371600"/>
            <a:ext cx="28194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6">
              <a:lumMod val="75000"/>
            </a:schemeClr>
          </a:solidFill>
          <a:ln w="9525">
            <a:solidFill>
              <a:schemeClr val="tx1"/>
            </a:solidFill>
            <a:miter lim="800000"/>
            <a:headEnd/>
            <a:tailEnd/>
          </a:ln>
        </p:spPr>
        <p:txBody>
          <a:bodyPr wrap="none" anchor="ctr"/>
          <a:lstStyle/>
          <a:p>
            <a:endParaRPr lang="en-US"/>
          </a:p>
        </p:txBody>
      </p:sp>
      <p:sp>
        <p:nvSpPr>
          <p:cNvPr id="4106" name="Text Box 8"/>
          <p:cNvSpPr txBox="1">
            <a:spLocks noChangeArrowheads="1"/>
          </p:cNvSpPr>
          <p:nvPr/>
        </p:nvSpPr>
        <p:spPr bwMode="auto">
          <a:xfrm>
            <a:off x="4495800" y="1295400"/>
            <a:ext cx="2743200" cy="830997"/>
          </a:xfrm>
          <a:prstGeom prst="rect">
            <a:avLst/>
          </a:prstGeom>
          <a:noFill/>
          <a:ln w="9525">
            <a:noFill/>
            <a:miter lim="800000"/>
            <a:headEnd/>
            <a:tailEnd/>
          </a:ln>
        </p:spPr>
        <p:txBody>
          <a:bodyPr wrap="square">
            <a:spAutoFit/>
          </a:bodyPr>
          <a:lstStyle/>
          <a:p>
            <a:r>
              <a:rPr lang="en-US" sz="2300" dirty="0"/>
              <a:t>Must be </a:t>
            </a:r>
            <a:r>
              <a:rPr lang="en-US" sz="2300" dirty="0" smtClean="0"/>
              <a:t>applied</a:t>
            </a:r>
            <a:endParaRPr lang="en-US" sz="2300" dirty="0"/>
          </a:p>
          <a:p>
            <a:r>
              <a:rPr lang="en-US" sz="2300" dirty="0"/>
              <a:t>		to</a:t>
            </a:r>
          </a:p>
        </p:txBody>
      </p:sp>
      <p:sp>
        <p:nvSpPr>
          <p:cNvPr id="4107" name="AutoShape 9"/>
          <p:cNvSpPr>
            <a:spLocks noChangeArrowheads="1"/>
          </p:cNvSpPr>
          <p:nvPr/>
        </p:nvSpPr>
        <p:spPr bwMode="auto">
          <a:xfrm rot="16200000" flipH="1">
            <a:off x="5715000" y="4191000"/>
            <a:ext cx="1219200" cy="3200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6">
              <a:lumMod val="75000"/>
            </a:schemeClr>
          </a:solidFill>
          <a:ln w="9525">
            <a:solidFill>
              <a:schemeClr val="tx1"/>
            </a:solidFill>
            <a:miter lim="800000"/>
            <a:headEnd/>
            <a:tailEnd/>
          </a:ln>
        </p:spPr>
        <p:txBody>
          <a:bodyPr wrap="none" anchor="ctr"/>
          <a:lstStyle/>
          <a:p>
            <a:endParaRPr lang="en-US"/>
          </a:p>
        </p:txBody>
      </p:sp>
      <p:sp>
        <p:nvSpPr>
          <p:cNvPr id="4108" name="Text Box 10"/>
          <p:cNvSpPr txBox="1">
            <a:spLocks noChangeArrowheads="1"/>
          </p:cNvSpPr>
          <p:nvPr/>
        </p:nvSpPr>
        <p:spPr bwMode="auto">
          <a:xfrm>
            <a:off x="5562600" y="5791200"/>
            <a:ext cx="1592263" cy="457200"/>
          </a:xfrm>
          <a:prstGeom prst="rect">
            <a:avLst/>
          </a:prstGeom>
          <a:noFill/>
          <a:ln w="9525" algn="ctr">
            <a:noFill/>
            <a:miter lim="800000"/>
            <a:headEnd/>
            <a:tailEnd/>
          </a:ln>
        </p:spPr>
        <p:txBody>
          <a:bodyPr wrap="none">
            <a:spAutoFit/>
          </a:bodyPr>
          <a:lstStyle/>
          <a:p>
            <a:pPr algn="ctr"/>
            <a:r>
              <a:rPr lang="en-US" sz="2400"/>
              <a:t>to develop</a:t>
            </a:r>
          </a:p>
        </p:txBody>
      </p:sp>
      <p:sp>
        <p:nvSpPr>
          <p:cNvPr id="4109" name="Text Box 11"/>
          <p:cNvSpPr txBox="1">
            <a:spLocks noChangeArrowheads="1"/>
          </p:cNvSpPr>
          <p:nvPr/>
        </p:nvSpPr>
        <p:spPr bwMode="auto">
          <a:xfrm>
            <a:off x="228600" y="2057400"/>
            <a:ext cx="1049338" cy="457200"/>
          </a:xfrm>
          <a:prstGeom prst="rect">
            <a:avLst/>
          </a:prstGeom>
          <a:noFill/>
          <a:ln w="9525" algn="ctr">
            <a:noFill/>
            <a:miter lim="800000"/>
            <a:headEnd/>
            <a:tailEnd/>
          </a:ln>
        </p:spPr>
        <p:txBody>
          <a:bodyPr wrap="none">
            <a:spAutoFit/>
          </a:bodyPr>
          <a:lstStyle/>
          <a:p>
            <a:pPr algn="ctr"/>
            <a:r>
              <a:rPr lang="en-US" sz="2400"/>
              <a:t>Clarity</a:t>
            </a:r>
          </a:p>
        </p:txBody>
      </p:sp>
      <p:sp>
        <p:nvSpPr>
          <p:cNvPr id="4110" name="Text Box 12"/>
          <p:cNvSpPr txBox="1">
            <a:spLocks noChangeArrowheads="1"/>
          </p:cNvSpPr>
          <p:nvPr/>
        </p:nvSpPr>
        <p:spPr bwMode="auto">
          <a:xfrm>
            <a:off x="228600" y="1752600"/>
            <a:ext cx="1438275" cy="457200"/>
          </a:xfrm>
          <a:prstGeom prst="rect">
            <a:avLst/>
          </a:prstGeom>
          <a:noFill/>
          <a:ln w="9525" algn="ctr">
            <a:noFill/>
            <a:miter lim="800000"/>
            <a:headEnd/>
            <a:tailEnd/>
          </a:ln>
        </p:spPr>
        <p:txBody>
          <a:bodyPr wrap="none">
            <a:spAutoFit/>
          </a:bodyPr>
          <a:lstStyle/>
          <a:p>
            <a:pPr algn="ctr"/>
            <a:r>
              <a:rPr lang="en-US" sz="2400"/>
              <a:t>Accuracy</a:t>
            </a:r>
          </a:p>
        </p:txBody>
      </p:sp>
      <p:sp>
        <p:nvSpPr>
          <p:cNvPr id="4111" name="Text Box 13"/>
          <p:cNvSpPr txBox="1">
            <a:spLocks noChangeArrowheads="1"/>
          </p:cNvSpPr>
          <p:nvPr/>
        </p:nvSpPr>
        <p:spPr bwMode="auto">
          <a:xfrm>
            <a:off x="2209800" y="1752600"/>
            <a:ext cx="1439863" cy="457200"/>
          </a:xfrm>
          <a:prstGeom prst="rect">
            <a:avLst/>
          </a:prstGeom>
          <a:noFill/>
          <a:ln w="9525" algn="ctr">
            <a:noFill/>
            <a:miter lim="800000"/>
            <a:headEnd/>
            <a:tailEnd/>
          </a:ln>
        </p:spPr>
        <p:txBody>
          <a:bodyPr wrap="none">
            <a:spAutoFit/>
          </a:bodyPr>
          <a:lstStyle/>
          <a:p>
            <a:pPr algn="ctr"/>
            <a:r>
              <a:rPr lang="en-US" sz="2400"/>
              <a:t>Precision</a:t>
            </a:r>
          </a:p>
        </p:txBody>
      </p:sp>
      <p:sp>
        <p:nvSpPr>
          <p:cNvPr id="4112" name="Text Box 14"/>
          <p:cNvSpPr txBox="1">
            <a:spLocks noChangeArrowheads="1"/>
          </p:cNvSpPr>
          <p:nvPr/>
        </p:nvSpPr>
        <p:spPr bwMode="auto">
          <a:xfrm>
            <a:off x="2209800" y="2362200"/>
            <a:ext cx="1830388" cy="457200"/>
          </a:xfrm>
          <a:prstGeom prst="rect">
            <a:avLst/>
          </a:prstGeom>
          <a:noFill/>
          <a:ln w="9525" algn="ctr">
            <a:noFill/>
            <a:miter lim="800000"/>
            <a:headEnd/>
            <a:tailEnd/>
          </a:ln>
        </p:spPr>
        <p:txBody>
          <a:bodyPr wrap="none">
            <a:spAutoFit/>
          </a:bodyPr>
          <a:lstStyle/>
          <a:p>
            <a:pPr algn="ctr"/>
            <a:r>
              <a:rPr lang="en-US" sz="2400"/>
              <a:t>Significance</a:t>
            </a:r>
          </a:p>
        </p:txBody>
      </p:sp>
      <p:sp>
        <p:nvSpPr>
          <p:cNvPr id="4113" name="Text Box 15"/>
          <p:cNvSpPr txBox="1">
            <a:spLocks noChangeArrowheads="1"/>
          </p:cNvSpPr>
          <p:nvPr/>
        </p:nvSpPr>
        <p:spPr bwMode="auto">
          <a:xfrm>
            <a:off x="228600" y="2362200"/>
            <a:ext cx="1627188" cy="457200"/>
          </a:xfrm>
          <a:prstGeom prst="rect">
            <a:avLst/>
          </a:prstGeom>
          <a:noFill/>
          <a:ln w="9525" algn="ctr">
            <a:noFill/>
            <a:miter lim="800000"/>
            <a:headEnd/>
            <a:tailEnd/>
          </a:ln>
        </p:spPr>
        <p:txBody>
          <a:bodyPr wrap="none">
            <a:spAutoFit/>
          </a:bodyPr>
          <a:lstStyle/>
          <a:p>
            <a:pPr algn="ctr"/>
            <a:r>
              <a:rPr lang="en-US" sz="2400"/>
              <a:t>Relevance</a:t>
            </a:r>
          </a:p>
        </p:txBody>
      </p:sp>
      <p:sp>
        <p:nvSpPr>
          <p:cNvPr id="4114" name="Text Box 16"/>
          <p:cNvSpPr txBox="1">
            <a:spLocks noChangeArrowheads="1"/>
          </p:cNvSpPr>
          <p:nvPr/>
        </p:nvSpPr>
        <p:spPr bwMode="auto">
          <a:xfrm>
            <a:off x="228600" y="3048000"/>
            <a:ext cx="1658938" cy="457200"/>
          </a:xfrm>
          <a:prstGeom prst="rect">
            <a:avLst/>
          </a:prstGeom>
          <a:noFill/>
          <a:ln w="9525" algn="ctr">
            <a:noFill/>
            <a:miter lim="800000"/>
            <a:headEnd/>
            <a:tailEnd/>
          </a:ln>
        </p:spPr>
        <p:txBody>
          <a:bodyPr wrap="none">
            <a:spAutoFit/>
          </a:bodyPr>
          <a:lstStyle/>
          <a:p>
            <a:pPr algn="ctr"/>
            <a:r>
              <a:rPr lang="en-US" sz="2400"/>
              <a:t>Sufficiency</a:t>
            </a:r>
          </a:p>
        </p:txBody>
      </p:sp>
      <p:sp>
        <p:nvSpPr>
          <p:cNvPr id="4115" name="Text Box 17"/>
          <p:cNvSpPr txBox="1">
            <a:spLocks noChangeArrowheads="1"/>
          </p:cNvSpPr>
          <p:nvPr/>
        </p:nvSpPr>
        <p:spPr bwMode="auto">
          <a:xfrm>
            <a:off x="228600" y="2667000"/>
            <a:ext cx="1152525" cy="457200"/>
          </a:xfrm>
          <a:prstGeom prst="rect">
            <a:avLst/>
          </a:prstGeom>
          <a:noFill/>
          <a:ln w="9525" algn="ctr">
            <a:noFill/>
            <a:miter lim="800000"/>
            <a:headEnd/>
            <a:tailEnd/>
          </a:ln>
        </p:spPr>
        <p:txBody>
          <a:bodyPr wrap="none">
            <a:spAutoFit/>
          </a:bodyPr>
          <a:lstStyle/>
          <a:p>
            <a:pPr algn="ctr"/>
            <a:r>
              <a:rPr lang="en-US" sz="2400"/>
              <a:t>Logical</a:t>
            </a:r>
          </a:p>
        </p:txBody>
      </p:sp>
      <p:sp>
        <p:nvSpPr>
          <p:cNvPr id="4116" name="Text Box 18"/>
          <p:cNvSpPr txBox="1">
            <a:spLocks noChangeArrowheads="1"/>
          </p:cNvSpPr>
          <p:nvPr/>
        </p:nvSpPr>
        <p:spPr bwMode="auto">
          <a:xfrm>
            <a:off x="2209800" y="3048000"/>
            <a:ext cx="1252538" cy="457200"/>
          </a:xfrm>
          <a:prstGeom prst="rect">
            <a:avLst/>
          </a:prstGeom>
          <a:noFill/>
          <a:ln w="9525" algn="ctr">
            <a:noFill/>
            <a:miter lim="800000"/>
            <a:headEnd/>
            <a:tailEnd/>
          </a:ln>
        </p:spPr>
        <p:txBody>
          <a:bodyPr wrap="none">
            <a:spAutoFit/>
          </a:bodyPr>
          <a:lstStyle/>
          <a:p>
            <a:pPr algn="ctr"/>
            <a:r>
              <a:rPr lang="en-US" sz="2400"/>
              <a:t>Breadth</a:t>
            </a:r>
          </a:p>
        </p:txBody>
      </p:sp>
      <p:sp>
        <p:nvSpPr>
          <p:cNvPr id="4117" name="Text Box 19"/>
          <p:cNvSpPr txBox="1">
            <a:spLocks noChangeArrowheads="1"/>
          </p:cNvSpPr>
          <p:nvPr/>
        </p:nvSpPr>
        <p:spPr bwMode="auto">
          <a:xfrm>
            <a:off x="2209800" y="2667000"/>
            <a:ext cx="1354138" cy="457200"/>
          </a:xfrm>
          <a:prstGeom prst="rect">
            <a:avLst/>
          </a:prstGeom>
          <a:noFill/>
          <a:ln w="9525" algn="ctr">
            <a:noFill/>
            <a:miter lim="800000"/>
            <a:headEnd/>
            <a:tailEnd/>
          </a:ln>
        </p:spPr>
        <p:txBody>
          <a:bodyPr wrap="none">
            <a:spAutoFit/>
          </a:bodyPr>
          <a:lstStyle/>
          <a:p>
            <a:pPr algn="ctr"/>
            <a:r>
              <a:rPr lang="en-US" sz="2400"/>
              <a:t>Fairness</a:t>
            </a:r>
          </a:p>
        </p:txBody>
      </p:sp>
      <p:sp>
        <p:nvSpPr>
          <p:cNvPr id="4118" name="Text Box 20"/>
          <p:cNvSpPr txBox="1">
            <a:spLocks noChangeArrowheads="1"/>
          </p:cNvSpPr>
          <p:nvPr/>
        </p:nvSpPr>
        <p:spPr bwMode="auto">
          <a:xfrm>
            <a:off x="2209800" y="2057400"/>
            <a:ext cx="998538" cy="457200"/>
          </a:xfrm>
          <a:prstGeom prst="rect">
            <a:avLst/>
          </a:prstGeom>
          <a:noFill/>
          <a:ln w="9525" algn="ctr">
            <a:noFill/>
            <a:miter lim="800000"/>
            <a:headEnd/>
            <a:tailEnd/>
          </a:ln>
        </p:spPr>
        <p:txBody>
          <a:bodyPr wrap="none">
            <a:spAutoFit/>
          </a:bodyPr>
          <a:lstStyle/>
          <a:p>
            <a:pPr algn="ctr"/>
            <a:r>
              <a:rPr lang="en-US" sz="2400"/>
              <a:t>Depth</a:t>
            </a:r>
          </a:p>
        </p:txBody>
      </p:sp>
      <p:sp>
        <p:nvSpPr>
          <p:cNvPr id="4119" name="Text Box 21"/>
          <p:cNvSpPr txBox="1">
            <a:spLocks noChangeArrowheads="1"/>
          </p:cNvSpPr>
          <p:nvPr/>
        </p:nvSpPr>
        <p:spPr bwMode="auto">
          <a:xfrm>
            <a:off x="4954588" y="3581400"/>
            <a:ext cx="1557337" cy="457200"/>
          </a:xfrm>
          <a:prstGeom prst="rect">
            <a:avLst/>
          </a:prstGeom>
          <a:noFill/>
          <a:ln w="9525" algn="ctr">
            <a:noFill/>
            <a:miter lim="800000"/>
            <a:headEnd/>
            <a:tailEnd/>
          </a:ln>
        </p:spPr>
        <p:txBody>
          <a:bodyPr wrap="none">
            <a:spAutoFit/>
          </a:bodyPr>
          <a:lstStyle/>
          <a:p>
            <a:pPr algn="ctr"/>
            <a:r>
              <a:rPr lang="en-US" sz="2400"/>
              <a:t>Questions</a:t>
            </a:r>
          </a:p>
        </p:txBody>
      </p:sp>
      <p:sp>
        <p:nvSpPr>
          <p:cNvPr id="4120" name="Text Box 22"/>
          <p:cNvSpPr txBox="1">
            <a:spLocks noChangeArrowheads="1"/>
          </p:cNvSpPr>
          <p:nvPr/>
        </p:nvSpPr>
        <p:spPr bwMode="auto">
          <a:xfrm>
            <a:off x="4994275" y="3276600"/>
            <a:ext cx="1473200" cy="457200"/>
          </a:xfrm>
          <a:prstGeom prst="rect">
            <a:avLst/>
          </a:prstGeom>
          <a:noFill/>
          <a:ln w="9525" algn="ctr">
            <a:noFill/>
            <a:miter lim="800000"/>
            <a:headEnd/>
            <a:tailEnd/>
          </a:ln>
        </p:spPr>
        <p:txBody>
          <a:bodyPr wrap="none">
            <a:spAutoFit/>
          </a:bodyPr>
          <a:lstStyle/>
          <a:p>
            <a:pPr algn="ctr"/>
            <a:r>
              <a:rPr lang="en-US" sz="2400"/>
              <a:t>Purposes</a:t>
            </a:r>
          </a:p>
        </p:txBody>
      </p:sp>
      <p:sp>
        <p:nvSpPr>
          <p:cNvPr id="4121" name="Text Box 23"/>
          <p:cNvSpPr txBox="1">
            <a:spLocks noChangeArrowheads="1"/>
          </p:cNvSpPr>
          <p:nvPr/>
        </p:nvSpPr>
        <p:spPr bwMode="auto">
          <a:xfrm>
            <a:off x="6986588" y="3276600"/>
            <a:ext cx="1608137" cy="457200"/>
          </a:xfrm>
          <a:prstGeom prst="rect">
            <a:avLst/>
          </a:prstGeom>
          <a:noFill/>
          <a:ln w="9525" algn="ctr">
            <a:noFill/>
            <a:miter lim="800000"/>
            <a:headEnd/>
            <a:tailEnd/>
          </a:ln>
        </p:spPr>
        <p:txBody>
          <a:bodyPr wrap="none">
            <a:spAutoFit/>
          </a:bodyPr>
          <a:lstStyle/>
          <a:p>
            <a:pPr algn="ctr"/>
            <a:r>
              <a:rPr lang="en-US" sz="2400"/>
              <a:t>Inferences</a:t>
            </a:r>
          </a:p>
        </p:txBody>
      </p:sp>
      <p:sp>
        <p:nvSpPr>
          <p:cNvPr id="4122" name="Text Box 24"/>
          <p:cNvSpPr txBox="1">
            <a:spLocks noChangeArrowheads="1"/>
          </p:cNvSpPr>
          <p:nvPr/>
        </p:nvSpPr>
        <p:spPr bwMode="auto">
          <a:xfrm>
            <a:off x="4703763" y="3886200"/>
            <a:ext cx="2065337" cy="457200"/>
          </a:xfrm>
          <a:prstGeom prst="rect">
            <a:avLst/>
          </a:prstGeom>
          <a:noFill/>
          <a:ln w="9525" algn="ctr">
            <a:noFill/>
            <a:miter lim="800000"/>
            <a:headEnd/>
            <a:tailEnd/>
          </a:ln>
        </p:spPr>
        <p:txBody>
          <a:bodyPr wrap="none">
            <a:spAutoFit/>
          </a:bodyPr>
          <a:lstStyle/>
          <a:p>
            <a:pPr algn="ctr"/>
            <a:r>
              <a:rPr lang="en-US" sz="2400"/>
              <a:t>Points of view</a:t>
            </a:r>
          </a:p>
        </p:txBody>
      </p:sp>
      <p:sp>
        <p:nvSpPr>
          <p:cNvPr id="4123" name="Text Box 25"/>
          <p:cNvSpPr txBox="1">
            <a:spLocks noChangeArrowheads="1"/>
          </p:cNvSpPr>
          <p:nvPr/>
        </p:nvSpPr>
        <p:spPr bwMode="auto">
          <a:xfrm>
            <a:off x="4879975" y="4191000"/>
            <a:ext cx="1709738" cy="457200"/>
          </a:xfrm>
          <a:prstGeom prst="rect">
            <a:avLst/>
          </a:prstGeom>
          <a:noFill/>
          <a:ln w="9525" algn="ctr">
            <a:noFill/>
            <a:miter lim="800000"/>
            <a:headEnd/>
            <a:tailEnd/>
          </a:ln>
        </p:spPr>
        <p:txBody>
          <a:bodyPr wrap="none">
            <a:spAutoFit/>
          </a:bodyPr>
          <a:lstStyle/>
          <a:p>
            <a:pPr algn="ctr"/>
            <a:r>
              <a:rPr lang="en-US" sz="2400"/>
              <a:t>Information</a:t>
            </a:r>
          </a:p>
        </p:txBody>
      </p:sp>
      <p:sp>
        <p:nvSpPr>
          <p:cNvPr id="4124" name="Text Box 26"/>
          <p:cNvSpPr txBox="1">
            <a:spLocks noChangeArrowheads="1"/>
          </p:cNvSpPr>
          <p:nvPr/>
        </p:nvSpPr>
        <p:spPr bwMode="auto">
          <a:xfrm>
            <a:off x="7053263" y="3581400"/>
            <a:ext cx="1473200" cy="457200"/>
          </a:xfrm>
          <a:prstGeom prst="rect">
            <a:avLst/>
          </a:prstGeom>
          <a:noFill/>
          <a:ln w="9525" algn="ctr">
            <a:noFill/>
            <a:miter lim="800000"/>
            <a:headEnd/>
            <a:tailEnd/>
          </a:ln>
        </p:spPr>
        <p:txBody>
          <a:bodyPr wrap="none">
            <a:spAutoFit/>
          </a:bodyPr>
          <a:lstStyle/>
          <a:p>
            <a:pPr algn="ctr"/>
            <a:r>
              <a:rPr lang="en-US" sz="2400"/>
              <a:t>Concepts</a:t>
            </a:r>
          </a:p>
        </p:txBody>
      </p:sp>
      <p:sp>
        <p:nvSpPr>
          <p:cNvPr id="4125" name="Text Box 27"/>
          <p:cNvSpPr txBox="1">
            <a:spLocks noChangeArrowheads="1"/>
          </p:cNvSpPr>
          <p:nvPr/>
        </p:nvSpPr>
        <p:spPr bwMode="auto">
          <a:xfrm>
            <a:off x="6823075" y="4191000"/>
            <a:ext cx="1930400" cy="457200"/>
          </a:xfrm>
          <a:prstGeom prst="rect">
            <a:avLst/>
          </a:prstGeom>
          <a:noFill/>
          <a:ln w="9525" algn="ctr">
            <a:noFill/>
            <a:miter lim="800000"/>
            <a:headEnd/>
            <a:tailEnd/>
          </a:ln>
        </p:spPr>
        <p:txBody>
          <a:bodyPr wrap="none">
            <a:spAutoFit/>
          </a:bodyPr>
          <a:lstStyle/>
          <a:p>
            <a:pPr algn="ctr"/>
            <a:r>
              <a:rPr lang="en-US" sz="2400"/>
              <a:t>Assumptions</a:t>
            </a:r>
          </a:p>
        </p:txBody>
      </p:sp>
      <p:sp>
        <p:nvSpPr>
          <p:cNvPr id="4126" name="Text Box 28"/>
          <p:cNvSpPr txBox="1">
            <a:spLocks noChangeArrowheads="1"/>
          </p:cNvSpPr>
          <p:nvPr/>
        </p:nvSpPr>
        <p:spPr bwMode="auto">
          <a:xfrm>
            <a:off x="6894513" y="3886200"/>
            <a:ext cx="1795462" cy="457200"/>
          </a:xfrm>
          <a:prstGeom prst="rect">
            <a:avLst/>
          </a:prstGeom>
          <a:noFill/>
          <a:ln w="9525" algn="ctr">
            <a:noFill/>
            <a:miter lim="800000"/>
            <a:headEnd/>
            <a:tailEnd/>
          </a:ln>
        </p:spPr>
        <p:txBody>
          <a:bodyPr wrap="none">
            <a:spAutoFit/>
          </a:bodyPr>
          <a:lstStyle/>
          <a:p>
            <a:pPr algn="ctr"/>
            <a:r>
              <a:rPr lang="en-US" sz="2400"/>
              <a:t>Implications</a:t>
            </a:r>
          </a:p>
        </p:txBody>
      </p:sp>
      <p:sp>
        <p:nvSpPr>
          <p:cNvPr id="4127" name="Text Box 29"/>
          <p:cNvSpPr txBox="1">
            <a:spLocks noChangeArrowheads="1"/>
          </p:cNvSpPr>
          <p:nvPr/>
        </p:nvSpPr>
        <p:spPr bwMode="auto">
          <a:xfrm>
            <a:off x="457200" y="5029200"/>
            <a:ext cx="1270000" cy="457200"/>
          </a:xfrm>
          <a:prstGeom prst="rect">
            <a:avLst/>
          </a:prstGeom>
          <a:noFill/>
          <a:ln w="9525" algn="ctr">
            <a:noFill/>
            <a:miter lim="800000"/>
            <a:headEnd/>
            <a:tailEnd/>
          </a:ln>
        </p:spPr>
        <p:txBody>
          <a:bodyPr wrap="none">
            <a:spAutoFit/>
          </a:bodyPr>
          <a:lstStyle/>
          <a:p>
            <a:pPr algn="ctr"/>
            <a:r>
              <a:rPr lang="en-US" sz="2400"/>
              <a:t>Humility</a:t>
            </a:r>
          </a:p>
        </p:txBody>
      </p:sp>
      <p:sp>
        <p:nvSpPr>
          <p:cNvPr id="4128" name="Text Box 30"/>
          <p:cNvSpPr txBox="1">
            <a:spLocks noChangeArrowheads="1"/>
          </p:cNvSpPr>
          <p:nvPr/>
        </p:nvSpPr>
        <p:spPr bwMode="auto">
          <a:xfrm>
            <a:off x="381000" y="5334000"/>
            <a:ext cx="1557338" cy="457200"/>
          </a:xfrm>
          <a:prstGeom prst="rect">
            <a:avLst/>
          </a:prstGeom>
          <a:noFill/>
          <a:ln w="9525" algn="ctr">
            <a:noFill/>
            <a:miter lim="800000"/>
            <a:headEnd/>
            <a:tailEnd/>
          </a:ln>
        </p:spPr>
        <p:txBody>
          <a:bodyPr wrap="none">
            <a:spAutoFit/>
          </a:bodyPr>
          <a:lstStyle/>
          <a:p>
            <a:pPr algn="ctr"/>
            <a:r>
              <a:rPr lang="en-US" sz="2400"/>
              <a:t>Autonomy</a:t>
            </a:r>
          </a:p>
        </p:txBody>
      </p:sp>
      <p:sp>
        <p:nvSpPr>
          <p:cNvPr id="4129" name="Text Box 31"/>
          <p:cNvSpPr txBox="1">
            <a:spLocks noChangeArrowheads="1"/>
          </p:cNvSpPr>
          <p:nvPr/>
        </p:nvSpPr>
        <p:spPr bwMode="auto">
          <a:xfrm>
            <a:off x="228600" y="5791200"/>
            <a:ext cx="1830388" cy="641350"/>
          </a:xfrm>
          <a:prstGeom prst="rect">
            <a:avLst/>
          </a:prstGeom>
          <a:noFill/>
          <a:ln w="9525" algn="ctr">
            <a:noFill/>
            <a:miter lim="800000"/>
            <a:headEnd/>
            <a:tailEnd/>
          </a:ln>
        </p:spPr>
        <p:txBody>
          <a:bodyPr wrap="none">
            <a:spAutoFit/>
          </a:bodyPr>
          <a:lstStyle/>
          <a:p>
            <a:pPr algn="ctr">
              <a:lnSpc>
                <a:spcPct val="75000"/>
              </a:lnSpc>
            </a:pPr>
            <a:r>
              <a:rPr lang="en-US" sz="2400"/>
              <a:t>Fair-</a:t>
            </a:r>
          </a:p>
          <a:p>
            <a:pPr algn="ctr">
              <a:lnSpc>
                <a:spcPct val="75000"/>
              </a:lnSpc>
            </a:pPr>
            <a:r>
              <a:rPr lang="en-US" sz="2400"/>
              <a:t>mindedness</a:t>
            </a:r>
          </a:p>
        </p:txBody>
      </p:sp>
      <p:sp>
        <p:nvSpPr>
          <p:cNvPr id="4130" name="Text Box 32"/>
          <p:cNvSpPr txBox="1">
            <a:spLocks noChangeArrowheads="1"/>
          </p:cNvSpPr>
          <p:nvPr/>
        </p:nvSpPr>
        <p:spPr bwMode="auto">
          <a:xfrm>
            <a:off x="457200" y="6248400"/>
            <a:ext cx="1355725" cy="457200"/>
          </a:xfrm>
          <a:prstGeom prst="rect">
            <a:avLst/>
          </a:prstGeom>
          <a:noFill/>
          <a:ln w="9525" algn="ctr">
            <a:noFill/>
            <a:miter lim="800000"/>
            <a:headEnd/>
            <a:tailEnd/>
          </a:ln>
        </p:spPr>
        <p:txBody>
          <a:bodyPr wrap="none">
            <a:spAutoFit/>
          </a:bodyPr>
          <a:lstStyle/>
          <a:p>
            <a:pPr algn="ctr"/>
            <a:r>
              <a:rPr lang="en-US" sz="2400"/>
              <a:t>Courage</a:t>
            </a:r>
          </a:p>
        </p:txBody>
      </p:sp>
      <p:sp>
        <p:nvSpPr>
          <p:cNvPr id="4131" name="Text Box 33"/>
          <p:cNvSpPr txBox="1">
            <a:spLocks noChangeArrowheads="1"/>
          </p:cNvSpPr>
          <p:nvPr/>
        </p:nvSpPr>
        <p:spPr bwMode="auto">
          <a:xfrm>
            <a:off x="2133600" y="6064250"/>
            <a:ext cx="2051050" cy="641350"/>
          </a:xfrm>
          <a:prstGeom prst="rect">
            <a:avLst/>
          </a:prstGeom>
          <a:noFill/>
          <a:ln w="9525" algn="ctr">
            <a:noFill/>
            <a:miter lim="800000"/>
            <a:headEnd/>
            <a:tailEnd/>
          </a:ln>
        </p:spPr>
        <p:txBody>
          <a:bodyPr wrap="none">
            <a:spAutoFit/>
          </a:bodyPr>
          <a:lstStyle/>
          <a:p>
            <a:pPr algn="ctr">
              <a:lnSpc>
                <a:spcPct val="75000"/>
              </a:lnSpc>
            </a:pPr>
            <a:r>
              <a:rPr lang="en-US" sz="2400"/>
              <a:t>Confidence in</a:t>
            </a:r>
          </a:p>
          <a:p>
            <a:pPr algn="ctr">
              <a:lnSpc>
                <a:spcPct val="75000"/>
              </a:lnSpc>
            </a:pPr>
            <a:r>
              <a:rPr lang="en-US" sz="2400"/>
              <a:t>reasoning</a:t>
            </a:r>
          </a:p>
        </p:txBody>
      </p:sp>
      <p:sp>
        <p:nvSpPr>
          <p:cNvPr id="4132" name="Text Box 34"/>
          <p:cNvSpPr txBox="1">
            <a:spLocks noChangeArrowheads="1"/>
          </p:cNvSpPr>
          <p:nvPr/>
        </p:nvSpPr>
        <p:spPr bwMode="auto">
          <a:xfrm>
            <a:off x="2514600" y="5638800"/>
            <a:ext cx="1268413" cy="457200"/>
          </a:xfrm>
          <a:prstGeom prst="rect">
            <a:avLst/>
          </a:prstGeom>
          <a:noFill/>
          <a:ln w="9525" algn="ctr">
            <a:noFill/>
            <a:miter lim="800000"/>
            <a:headEnd/>
            <a:tailEnd/>
          </a:ln>
        </p:spPr>
        <p:txBody>
          <a:bodyPr wrap="none">
            <a:spAutoFit/>
          </a:bodyPr>
          <a:lstStyle/>
          <a:p>
            <a:pPr algn="ctr"/>
            <a:r>
              <a:rPr lang="en-US" sz="2400"/>
              <a:t>Integrity</a:t>
            </a:r>
          </a:p>
        </p:txBody>
      </p:sp>
      <p:sp>
        <p:nvSpPr>
          <p:cNvPr id="4133" name="Text Box 35"/>
          <p:cNvSpPr txBox="1">
            <a:spLocks noChangeArrowheads="1"/>
          </p:cNvSpPr>
          <p:nvPr/>
        </p:nvSpPr>
        <p:spPr bwMode="auto">
          <a:xfrm>
            <a:off x="2446338" y="5334000"/>
            <a:ext cx="1387475" cy="457200"/>
          </a:xfrm>
          <a:prstGeom prst="rect">
            <a:avLst/>
          </a:prstGeom>
          <a:noFill/>
          <a:ln w="9525" algn="ctr">
            <a:noFill/>
            <a:miter lim="800000"/>
            <a:headEnd/>
            <a:tailEnd/>
          </a:ln>
        </p:spPr>
        <p:txBody>
          <a:bodyPr wrap="none">
            <a:spAutoFit/>
          </a:bodyPr>
          <a:lstStyle/>
          <a:p>
            <a:pPr algn="ctr"/>
            <a:r>
              <a:rPr lang="en-US" sz="2400"/>
              <a:t>Empathy</a:t>
            </a:r>
          </a:p>
        </p:txBody>
      </p:sp>
      <p:sp>
        <p:nvSpPr>
          <p:cNvPr id="4134" name="Text Box 36"/>
          <p:cNvSpPr txBox="1">
            <a:spLocks noChangeArrowheads="1"/>
          </p:cNvSpPr>
          <p:nvPr/>
        </p:nvSpPr>
        <p:spPr bwMode="auto">
          <a:xfrm>
            <a:off x="2108200" y="5029200"/>
            <a:ext cx="2066925" cy="457200"/>
          </a:xfrm>
          <a:prstGeom prst="rect">
            <a:avLst/>
          </a:prstGeom>
          <a:noFill/>
          <a:ln w="9525" algn="ctr">
            <a:noFill/>
            <a:miter lim="800000"/>
            <a:headEnd/>
            <a:tailEnd/>
          </a:ln>
        </p:spPr>
        <p:txBody>
          <a:bodyPr wrap="none">
            <a:spAutoFit/>
          </a:bodyPr>
          <a:lstStyle/>
          <a:p>
            <a:pPr algn="ctr"/>
            <a:r>
              <a:rPr lang="en-US" sz="2400"/>
              <a:t>Perseverance</a:t>
            </a:r>
          </a:p>
        </p:txBody>
      </p:sp>
      <p:sp>
        <p:nvSpPr>
          <p:cNvPr id="38" name="AutoShape 9"/>
          <p:cNvSpPr>
            <a:spLocks noChangeArrowheads="1"/>
          </p:cNvSpPr>
          <p:nvPr/>
        </p:nvSpPr>
        <p:spPr bwMode="auto">
          <a:xfrm flipH="1">
            <a:off x="990600" y="3429000"/>
            <a:ext cx="784225" cy="8858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6">
              <a:lumMod val="75000"/>
            </a:schemeClr>
          </a:solidFill>
          <a:ln w="9525">
            <a:solidFill>
              <a:schemeClr val="tx1"/>
            </a:solidFill>
            <a:miter lim="800000"/>
            <a:headEnd/>
            <a:tailEnd/>
          </a:ln>
        </p:spPr>
        <p:txBody>
          <a:bodyPr wrap="none" anchor="ctr"/>
          <a:lstStyle/>
          <a:p>
            <a:pPr>
              <a:defRPr/>
            </a:pPr>
            <a:endParaRPr lang="en-US" spc="-3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0"/>
            <a:ext cx="9144000" cy="1143000"/>
          </a:xfrm>
        </p:spPr>
        <p:txBody>
          <a:bodyPr/>
          <a:lstStyle/>
          <a:p>
            <a:pPr eaLnBrk="1" hangingPunct="1"/>
            <a:r>
              <a:rPr lang="en-US" dirty="0" smtClean="0"/>
              <a:t>8 Elements Thought (p.3):</a:t>
            </a:r>
          </a:p>
        </p:txBody>
      </p:sp>
      <p:sp>
        <p:nvSpPr>
          <p:cNvPr id="5" name="Oval 4"/>
          <p:cNvSpPr/>
          <p:nvPr/>
        </p:nvSpPr>
        <p:spPr bwMode="auto">
          <a:xfrm>
            <a:off x="1752600" y="1143000"/>
            <a:ext cx="5638800" cy="5562600"/>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
                <a:schemeClr val="accent1"/>
              </a:buClr>
              <a:buSzPct val="110000"/>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cxnSp>
        <p:nvCxnSpPr>
          <p:cNvPr id="7" name="Straight Connector 6"/>
          <p:cNvCxnSpPr>
            <a:stCxn id="5" idx="1"/>
            <a:endCxn id="5" idx="5"/>
          </p:cNvCxnSpPr>
          <p:nvPr/>
        </p:nvCxnSpPr>
        <p:spPr bwMode="auto">
          <a:xfrm rot="16200000" flipH="1">
            <a:off x="2605323" y="1930684"/>
            <a:ext cx="3933354" cy="39872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a:stCxn id="5" idx="3"/>
            <a:endCxn id="5" idx="7"/>
          </p:cNvCxnSpPr>
          <p:nvPr/>
        </p:nvCxnSpPr>
        <p:spPr bwMode="auto">
          <a:xfrm rot="5400000" flipH="1" flipV="1">
            <a:off x="2605323" y="1930684"/>
            <a:ext cx="3933354" cy="39872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5" idx="4"/>
            <a:endCxn id="5" idx="0"/>
          </p:cNvCxnSpPr>
          <p:nvPr/>
        </p:nvCxnSpPr>
        <p:spPr bwMode="auto">
          <a:xfrm rot="5400000" flipH="1">
            <a:off x="1790700" y="3924300"/>
            <a:ext cx="5562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a:stCxn id="5" idx="2"/>
            <a:endCxn id="5" idx="6"/>
          </p:cNvCxnSpPr>
          <p:nvPr/>
        </p:nvCxnSpPr>
        <p:spPr bwMode="auto">
          <a:xfrm rot="10800000" flipH="1">
            <a:off x="1752600" y="3924300"/>
            <a:ext cx="563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4724400" y="1676400"/>
            <a:ext cx="1371600" cy="892552"/>
          </a:xfrm>
          <a:prstGeom prst="rect">
            <a:avLst/>
          </a:prstGeom>
          <a:noFill/>
        </p:spPr>
        <p:txBody>
          <a:bodyPr wrap="square" rtlCol="0">
            <a:spAutoFit/>
          </a:bodyPr>
          <a:lstStyle/>
          <a:p>
            <a:r>
              <a:rPr lang="en-US" sz="2000" b="1" dirty="0" smtClean="0"/>
              <a:t>Purpose</a:t>
            </a:r>
          </a:p>
          <a:p>
            <a:r>
              <a:rPr lang="en-US" sz="1600" dirty="0" smtClean="0"/>
              <a:t>Goals, objectives</a:t>
            </a:r>
            <a:endParaRPr lang="en-US" sz="1600" dirty="0"/>
          </a:p>
        </p:txBody>
      </p:sp>
      <p:sp>
        <p:nvSpPr>
          <p:cNvPr id="15" name="TextBox 14"/>
          <p:cNvSpPr txBox="1"/>
          <p:nvPr/>
        </p:nvSpPr>
        <p:spPr>
          <a:xfrm>
            <a:off x="5638800" y="2819400"/>
            <a:ext cx="1676400" cy="954107"/>
          </a:xfrm>
          <a:prstGeom prst="rect">
            <a:avLst/>
          </a:prstGeom>
          <a:noFill/>
        </p:spPr>
        <p:txBody>
          <a:bodyPr wrap="square" rtlCol="0">
            <a:spAutoFit/>
          </a:bodyPr>
          <a:lstStyle/>
          <a:p>
            <a:r>
              <a:rPr lang="en-US" sz="2000" b="1" dirty="0" smtClean="0"/>
              <a:t>Question </a:t>
            </a:r>
          </a:p>
          <a:p>
            <a:r>
              <a:rPr lang="en-US" sz="2000" b="1" dirty="0" smtClean="0"/>
              <a:t>at issue</a:t>
            </a:r>
          </a:p>
          <a:p>
            <a:r>
              <a:rPr lang="en-US" sz="1600" dirty="0" smtClean="0"/>
              <a:t>Problem, issue</a:t>
            </a:r>
            <a:endParaRPr lang="en-US" sz="1600" dirty="0"/>
          </a:p>
        </p:txBody>
      </p:sp>
      <p:sp>
        <p:nvSpPr>
          <p:cNvPr id="16" name="TextBox 15"/>
          <p:cNvSpPr txBox="1"/>
          <p:nvPr/>
        </p:nvSpPr>
        <p:spPr>
          <a:xfrm>
            <a:off x="5791200" y="4038600"/>
            <a:ext cx="1752600" cy="1138773"/>
          </a:xfrm>
          <a:prstGeom prst="rect">
            <a:avLst/>
          </a:prstGeom>
          <a:noFill/>
        </p:spPr>
        <p:txBody>
          <a:bodyPr wrap="square" rtlCol="0">
            <a:spAutoFit/>
          </a:bodyPr>
          <a:lstStyle/>
          <a:p>
            <a:r>
              <a:rPr lang="en-US" sz="2000" b="1" dirty="0" smtClean="0"/>
              <a:t>Information</a:t>
            </a:r>
          </a:p>
          <a:p>
            <a:r>
              <a:rPr lang="en-US" sz="1600" dirty="0" smtClean="0"/>
              <a:t>Data, facts, observations, experiences</a:t>
            </a:r>
            <a:endParaRPr lang="en-US" sz="1600" dirty="0"/>
          </a:p>
        </p:txBody>
      </p:sp>
      <p:sp>
        <p:nvSpPr>
          <p:cNvPr id="17" name="TextBox 16"/>
          <p:cNvSpPr txBox="1"/>
          <p:nvPr/>
        </p:nvSpPr>
        <p:spPr>
          <a:xfrm>
            <a:off x="4495800" y="4953000"/>
            <a:ext cx="2057400" cy="1446550"/>
          </a:xfrm>
          <a:prstGeom prst="rect">
            <a:avLst/>
          </a:prstGeom>
          <a:noFill/>
        </p:spPr>
        <p:txBody>
          <a:bodyPr wrap="square" rtlCol="0">
            <a:spAutoFit/>
          </a:bodyPr>
          <a:lstStyle/>
          <a:p>
            <a:r>
              <a:rPr lang="en-US" sz="1600" dirty="0" smtClean="0"/>
              <a:t>Conclusions, solutions </a:t>
            </a:r>
            <a:r>
              <a:rPr lang="en-US" sz="2000" b="1" dirty="0" smtClean="0"/>
              <a:t>Interpretation and Inference</a:t>
            </a:r>
          </a:p>
          <a:p>
            <a:endParaRPr lang="en-US" sz="1600" dirty="0"/>
          </a:p>
        </p:txBody>
      </p:sp>
      <p:sp>
        <p:nvSpPr>
          <p:cNvPr id="18" name="TextBox 17"/>
          <p:cNvSpPr txBox="1"/>
          <p:nvPr/>
        </p:nvSpPr>
        <p:spPr>
          <a:xfrm>
            <a:off x="2590800" y="4800600"/>
            <a:ext cx="2057400" cy="1631216"/>
          </a:xfrm>
          <a:prstGeom prst="rect">
            <a:avLst/>
          </a:prstGeom>
          <a:noFill/>
        </p:spPr>
        <p:txBody>
          <a:bodyPr wrap="square" rtlCol="0">
            <a:spAutoFit/>
          </a:bodyPr>
          <a:lstStyle/>
          <a:p>
            <a:pPr algn="r"/>
            <a:r>
              <a:rPr lang="en-US" sz="1600" dirty="0" smtClean="0"/>
              <a:t>Theories, definitions, </a:t>
            </a:r>
          </a:p>
          <a:p>
            <a:pPr algn="r"/>
            <a:r>
              <a:rPr lang="en-US" sz="1600" dirty="0" smtClean="0"/>
              <a:t>laws, principles, models</a:t>
            </a:r>
          </a:p>
          <a:p>
            <a:pPr algn="r"/>
            <a:r>
              <a:rPr lang="en-US" sz="2000" b="1" dirty="0" smtClean="0"/>
              <a:t>Concepts</a:t>
            </a:r>
          </a:p>
          <a:p>
            <a:pPr algn="r"/>
            <a:endParaRPr lang="en-US" sz="1600" dirty="0"/>
          </a:p>
        </p:txBody>
      </p:sp>
      <p:sp>
        <p:nvSpPr>
          <p:cNvPr id="19" name="TextBox 18"/>
          <p:cNvSpPr txBox="1"/>
          <p:nvPr/>
        </p:nvSpPr>
        <p:spPr>
          <a:xfrm>
            <a:off x="1981200" y="3962400"/>
            <a:ext cx="2209800" cy="1138773"/>
          </a:xfrm>
          <a:prstGeom prst="rect">
            <a:avLst/>
          </a:prstGeom>
          <a:noFill/>
        </p:spPr>
        <p:txBody>
          <a:bodyPr wrap="square" rtlCol="0">
            <a:spAutoFit/>
          </a:bodyPr>
          <a:lstStyle/>
          <a:p>
            <a:r>
              <a:rPr lang="en-US" sz="2000" b="1" dirty="0" smtClean="0"/>
              <a:t>Assumptions</a:t>
            </a:r>
          </a:p>
          <a:p>
            <a:r>
              <a:rPr lang="en-US" sz="1600" dirty="0" smtClean="0"/>
              <a:t>Presuppositions, axioms, taking for granted</a:t>
            </a:r>
            <a:endParaRPr lang="en-US" sz="1600" dirty="0"/>
          </a:p>
        </p:txBody>
      </p:sp>
      <p:sp>
        <p:nvSpPr>
          <p:cNvPr id="20" name="TextBox 19"/>
          <p:cNvSpPr txBox="1"/>
          <p:nvPr/>
        </p:nvSpPr>
        <p:spPr>
          <a:xfrm>
            <a:off x="1752600" y="3124200"/>
            <a:ext cx="2667000" cy="707886"/>
          </a:xfrm>
          <a:prstGeom prst="rect">
            <a:avLst/>
          </a:prstGeom>
          <a:noFill/>
        </p:spPr>
        <p:txBody>
          <a:bodyPr wrap="square" rtlCol="0">
            <a:spAutoFit/>
          </a:bodyPr>
          <a:lstStyle/>
          <a:p>
            <a:r>
              <a:rPr lang="en-US" sz="2000" b="1" dirty="0" smtClean="0"/>
              <a:t>Implications </a:t>
            </a:r>
          </a:p>
          <a:p>
            <a:r>
              <a:rPr lang="en-US" sz="2000" b="1" dirty="0"/>
              <a:t>a</a:t>
            </a:r>
            <a:r>
              <a:rPr lang="en-US" sz="2000" b="1" dirty="0" smtClean="0"/>
              <a:t>nd consequences</a:t>
            </a:r>
            <a:endParaRPr lang="en-US" sz="1600" dirty="0"/>
          </a:p>
        </p:txBody>
      </p:sp>
      <p:sp>
        <p:nvSpPr>
          <p:cNvPr id="21" name="TextBox 20"/>
          <p:cNvSpPr txBox="1"/>
          <p:nvPr/>
        </p:nvSpPr>
        <p:spPr>
          <a:xfrm>
            <a:off x="2895600" y="1524000"/>
            <a:ext cx="1828800" cy="1384995"/>
          </a:xfrm>
          <a:prstGeom prst="rect">
            <a:avLst/>
          </a:prstGeom>
          <a:noFill/>
        </p:spPr>
        <p:txBody>
          <a:bodyPr wrap="square" rtlCol="0">
            <a:spAutoFit/>
          </a:bodyPr>
          <a:lstStyle/>
          <a:p>
            <a:r>
              <a:rPr lang="en-US" sz="2000" b="1" dirty="0" smtClean="0"/>
              <a:t>Point of View</a:t>
            </a:r>
          </a:p>
          <a:p>
            <a:r>
              <a:rPr lang="en-US" sz="1600" dirty="0" smtClean="0"/>
              <a:t>Frames of reference,   </a:t>
            </a:r>
          </a:p>
          <a:p>
            <a:r>
              <a:rPr lang="en-US" sz="1600" dirty="0"/>
              <a:t> </a:t>
            </a:r>
            <a:r>
              <a:rPr lang="en-US" sz="1600" dirty="0" smtClean="0"/>
              <a:t>    perspectives, </a:t>
            </a:r>
          </a:p>
          <a:p>
            <a:r>
              <a:rPr lang="en-US" sz="1600" dirty="0"/>
              <a:t> </a:t>
            </a:r>
            <a:r>
              <a:rPr lang="en-US" sz="1600" dirty="0" smtClean="0"/>
              <a:t>       orientations</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79450"/>
          </a:xfrm>
        </p:spPr>
        <p:txBody>
          <a:bodyPr/>
          <a:lstStyle/>
          <a:p>
            <a:pPr>
              <a:lnSpc>
                <a:spcPct val="100000"/>
              </a:lnSpc>
            </a:pPr>
            <a:r>
              <a:rPr lang="en-US" sz="5000" dirty="0" smtClean="0"/>
              <a:t>Using the Elements</a:t>
            </a:r>
            <a:endParaRPr lang="en-US" sz="4000" dirty="0"/>
          </a:p>
        </p:txBody>
      </p:sp>
      <p:sp>
        <p:nvSpPr>
          <p:cNvPr id="3" name="Content Placeholder 2"/>
          <p:cNvSpPr>
            <a:spLocks noGrp="1"/>
          </p:cNvSpPr>
          <p:nvPr>
            <p:ph idx="1"/>
          </p:nvPr>
        </p:nvSpPr>
        <p:spPr>
          <a:xfrm>
            <a:off x="762000" y="1295400"/>
            <a:ext cx="7708900" cy="5334000"/>
          </a:xfrm>
        </p:spPr>
        <p:txBody>
          <a:bodyPr/>
          <a:lstStyle/>
          <a:p>
            <a:pPr>
              <a:spcAft>
                <a:spcPts val="3000"/>
              </a:spcAft>
            </a:pPr>
            <a:r>
              <a:rPr lang="en-US" dirty="0" smtClean="0"/>
              <a:t>Social Work</a:t>
            </a:r>
            <a:endParaRPr lang="en-US" u="sng" dirty="0" smtClean="0"/>
          </a:p>
          <a:p>
            <a:r>
              <a:rPr lang="en-US" u="sng" dirty="0" smtClean="0"/>
              <a:t>Before</a:t>
            </a:r>
            <a:r>
              <a:rPr lang="en-US" dirty="0" smtClean="0"/>
              <a:t>: (A prompt question)</a:t>
            </a:r>
          </a:p>
          <a:p>
            <a:endParaRPr lang="en-US" i="1" dirty="0" smtClean="0">
              <a:solidFill>
                <a:schemeClr val="accent4">
                  <a:lumMod val="95000"/>
                  <a:lumOff val="5000"/>
                </a:schemeClr>
              </a:solidFill>
            </a:endParaRPr>
          </a:p>
          <a:p>
            <a:r>
              <a:rPr lang="en-US" i="1" dirty="0" smtClean="0">
                <a:solidFill>
                  <a:schemeClr val="accent4">
                    <a:lumMod val="95000"/>
                    <a:lumOff val="5000"/>
                  </a:schemeClr>
                </a:solidFill>
              </a:rPr>
              <a:t>Identify an ethical issue or high risk incident and analyze how you responded to it this month.</a:t>
            </a:r>
            <a:endParaRPr lang="en-US" dirty="0" smtClean="0">
              <a:solidFill>
                <a:schemeClr val="accent4">
                  <a:lumMod val="95000"/>
                  <a:lumOff val="5000"/>
                </a:schemeClr>
              </a:solidFill>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79450"/>
          </a:xfrm>
        </p:spPr>
        <p:txBody>
          <a:bodyPr/>
          <a:lstStyle/>
          <a:p>
            <a:pPr>
              <a:lnSpc>
                <a:spcPct val="100000"/>
              </a:lnSpc>
            </a:pPr>
            <a:r>
              <a:rPr lang="en-US" sz="5000" dirty="0" smtClean="0"/>
              <a:t>Using the Elements</a:t>
            </a:r>
            <a:endParaRPr lang="en-US" sz="4000" dirty="0"/>
          </a:p>
        </p:txBody>
      </p:sp>
      <p:sp>
        <p:nvSpPr>
          <p:cNvPr id="3" name="Content Placeholder 2"/>
          <p:cNvSpPr>
            <a:spLocks noGrp="1"/>
          </p:cNvSpPr>
          <p:nvPr>
            <p:ph idx="1"/>
          </p:nvPr>
        </p:nvSpPr>
        <p:spPr>
          <a:xfrm>
            <a:off x="762000" y="1295400"/>
            <a:ext cx="7708900" cy="5334000"/>
          </a:xfrm>
        </p:spPr>
        <p:txBody>
          <a:bodyPr/>
          <a:lstStyle/>
          <a:p>
            <a:pPr>
              <a:spcAft>
                <a:spcPts val="2400"/>
              </a:spcAft>
            </a:pPr>
            <a:r>
              <a:rPr lang="en-US" dirty="0" smtClean="0"/>
              <a:t>Social Work</a:t>
            </a:r>
            <a:endParaRPr lang="en-US" u="sng" dirty="0" smtClean="0"/>
          </a:p>
          <a:p>
            <a:pPr>
              <a:spcAft>
                <a:spcPts val="1200"/>
              </a:spcAft>
            </a:pPr>
            <a:r>
              <a:rPr lang="en-US" u="sng" dirty="0" smtClean="0"/>
              <a:t>After</a:t>
            </a:r>
            <a:r>
              <a:rPr lang="en-US" dirty="0" smtClean="0"/>
              <a:t>: (A prompt question)</a:t>
            </a:r>
          </a:p>
          <a:p>
            <a:r>
              <a:rPr lang="en-US" sz="2200" dirty="0" smtClean="0">
                <a:solidFill>
                  <a:schemeClr val="accent4">
                    <a:lumMod val="95000"/>
                    <a:lumOff val="5000"/>
                  </a:schemeClr>
                </a:solidFill>
              </a:rPr>
              <a:t>Briefly describe an ethical </a:t>
            </a:r>
            <a:r>
              <a:rPr lang="en-US" sz="2200" b="1" dirty="0" smtClean="0">
                <a:solidFill>
                  <a:schemeClr val="accent4">
                    <a:lumMod val="95000"/>
                    <a:lumOff val="5000"/>
                  </a:schemeClr>
                </a:solidFill>
              </a:rPr>
              <a:t>problem </a:t>
            </a:r>
            <a:r>
              <a:rPr lang="en-US" sz="2200" dirty="0" smtClean="0">
                <a:solidFill>
                  <a:schemeClr val="accent4">
                    <a:lumMod val="95000"/>
                    <a:lumOff val="5000"/>
                  </a:schemeClr>
                </a:solidFill>
              </a:rPr>
              <a:t>or high risk incident that you responded to this past month.  Provide at least two examples of </a:t>
            </a:r>
            <a:r>
              <a:rPr lang="en-US" sz="2200" b="1" dirty="0" smtClean="0">
                <a:solidFill>
                  <a:schemeClr val="accent4">
                    <a:lumMod val="95000"/>
                    <a:lumOff val="5000"/>
                  </a:schemeClr>
                </a:solidFill>
              </a:rPr>
              <a:t>evidence</a:t>
            </a:r>
            <a:r>
              <a:rPr lang="en-US" sz="2200" dirty="0" smtClean="0">
                <a:solidFill>
                  <a:schemeClr val="accent4">
                    <a:lumMod val="95000"/>
                    <a:lumOff val="5000"/>
                  </a:schemeClr>
                </a:solidFill>
              </a:rPr>
              <a:t> or pieces of information that informed your response or reaction.  What were possible </a:t>
            </a:r>
            <a:r>
              <a:rPr lang="en-US" sz="2200" b="1" dirty="0" smtClean="0">
                <a:solidFill>
                  <a:schemeClr val="accent4">
                    <a:lumMod val="95000"/>
                    <a:lumOff val="5000"/>
                  </a:schemeClr>
                </a:solidFill>
              </a:rPr>
              <a:t>solutions</a:t>
            </a:r>
            <a:r>
              <a:rPr lang="en-US" sz="2200" dirty="0" smtClean="0">
                <a:solidFill>
                  <a:schemeClr val="accent4">
                    <a:lumMod val="95000"/>
                    <a:lumOff val="5000"/>
                  </a:schemeClr>
                </a:solidFill>
              </a:rPr>
              <a:t>, what were the </a:t>
            </a:r>
            <a:r>
              <a:rPr lang="en-US" sz="2200" b="1" dirty="0" smtClean="0">
                <a:solidFill>
                  <a:schemeClr val="accent4">
                    <a:lumMod val="95000"/>
                    <a:lumOff val="5000"/>
                  </a:schemeClr>
                </a:solidFill>
              </a:rPr>
              <a:t>consequences,</a:t>
            </a:r>
            <a:r>
              <a:rPr lang="en-US" sz="2200" dirty="0" smtClean="0">
                <a:solidFill>
                  <a:schemeClr val="accent4">
                    <a:lumMod val="95000"/>
                    <a:lumOff val="5000"/>
                  </a:schemeClr>
                </a:solidFill>
              </a:rPr>
              <a:t> and what did you decide to do?  Based on your reflection, how could you have responded differently?  Are there other </a:t>
            </a:r>
            <a:r>
              <a:rPr lang="en-US" sz="2200" b="1" dirty="0" smtClean="0">
                <a:solidFill>
                  <a:schemeClr val="accent4">
                    <a:lumMod val="95000"/>
                    <a:lumOff val="5000"/>
                  </a:schemeClr>
                </a:solidFill>
              </a:rPr>
              <a:t>points of view</a:t>
            </a:r>
            <a:r>
              <a:rPr lang="en-US" sz="2200" dirty="0" smtClean="0">
                <a:solidFill>
                  <a:schemeClr val="accent4">
                    <a:lumMod val="95000"/>
                    <a:lumOff val="5000"/>
                  </a:schemeClr>
                </a:solidFill>
              </a:rPr>
              <a:t> or perspectives that did—or might have—influenced your decision?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143000"/>
          </a:xfrm>
        </p:spPr>
        <p:txBody>
          <a:bodyPr/>
          <a:lstStyle/>
          <a:p>
            <a:pPr eaLnBrk="1" hangingPunct="1"/>
            <a:r>
              <a:rPr lang="en-US" sz="4400" dirty="0" smtClean="0"/>
              <a:t>Standards for Thinking (p. 8-10)</a:t>
            </a:r>
          </a:p>
        </p:txBody>
      </p:sp>
      <p:sp>
        <p:nvSpPr>
          <p:cNvPr id="30723" name="Rectangle 4"/>
          <p:cNvSpPr>
            <a:spLocks noGrp="1" noChangeArrowheads="1"/>
          </p:cNvSpPr>
          <p:nvPr>
            <p:ph type="body" sz="half" idx="1"/>
          </p:nvPr>
        </p:nvSpPr>
        <p:spPr>
          <a:xfrm>
            <a:off x="304800" y="914400"/>
            <a:ext cx="4343400" cy="5943600"/>
          </a:xfrm>
        </p:spPr>
        <p:txBody>
          <a:bodyPr/>
          <a:lstStyle/>
          <a:p>
            <a:pPr algn="l" eaLnBrk="1" hangingPunct="1">
              <a:lnSpc>
                <a:spcPct val="80000"/>
              </a:lnSpc>
              <a:buFont typeface="Wingdings" pitchFamily="2" charset="2"/>
              <a:buNone/>
            </a:pPr>
            <a:r>
              <a:rPr lang="en-US" sz="1400" i="1" u="sng" dirty="0" smtClean="0"/>
              <a:t>Central six Standards</a:t>
            </a:r>
          </a:p>
          <a:p>
            <a:pPr algn="l" eaLnBrk="1" hangingPunct="1">
              <a:lnSpc>
                <a:spcPct val="80000"/>
              </a:lnSpc>
              <a:buFont typeface="Wingdings" pitchFamily="2" charset="2"/>
              <a:buNone/>
            </a:pPr>
            <a:endParaRPr lang="en-US" sz="1400" i="1" u="sng" dirty="0" smtClean="0"/>
          </a:p>
          <a:p>
            <a:pPr algn="l" eaLnBrk="1" hangingPunct="1">
              <a:lnSpc>
                <a:spcPct val="80000"/>
              </a:lnSpc>
              <a:buFont typeface="Wingdings" pitchFamily="2" charset="2"/>
              <a:buNone/>
            </a:pPr>
            <a:r>
              <a:rPr lang="en-US" sz="1400" b="1" dirty="0" smtClean="0"/>
              <a:t>CLARITY</a:t>
            </a:r>
          </a:p>
          <a:p>
            <a:pPr algn="l" eaLnBrk="1" hangingPunct="1">
              <a:lnSpc>
                <a:spcPct val="80000"/>
              </a:lnSpc>
              <a:buFont typeface="Wingdings" pitchFamily="2" charset="2"/>
              <a:buNone/>
            </a:pPr>
            <a:r>
              <a:rPr lang="en-US" sz="1400" dirty="0" smtClean="0"/>
              <a:t>  Could you elaborate?</a:t>
            </a:r>
          </a:p>
          <a:p>
            <a:pPr algn="l" eaLnBrk="1" hangingPunct="1">
              <a:lnSpc>
                <a:spcPct val="80000"/>
              </a:lnSpc>
              <a:buFont typeface="Wingdings" pitchFamily="2" charset="2"/>
              <a:buNone/>
            </a:pPr>
            <a:r>
              <a:rPr lang="en-US" sz="1400" dirty="0" smtClean="0"/>
              <a:t>  Could you illustrate what you mean?</a:t>
            </a:r>
          </a:p>
          <a:p>
            <a:pPr algn="l" eaLnBrk="1" hangingPunct="1">
              <a:lnSpc>
                <a:spcPct val="80000"/>
              </a:lnSpc>
              <a:buFont typeface="Wingdings" pitchFamily="2" charset="2"/>
              <a:buNone/>
            </a:pPr>
            <a:r>
              <a:rPr lang="en-US" sz="1400" dirty="0" smtClean="0"/>
              <a:t>  Could you give me an example?</a:t>
            </a:r>
          </a:p>
          <a:p>
            <a:pPr algn="l" eaLnBrk="1" hangingPunct="1">
              <a:lnSpc>
                <a:spcPct val="80000"/>
              </a:lnSpc>
              <a:buFont typeface="Wingdings" pitchFamily="2" charset="2"/>
              <a:buNone/>
            </a:pPr>
            <a:endParaRPr lang="en-US" sz="1400" dirty="0" smtClean="0"/>
          </a:p>
          <a:p>
            <a:pPr algn="l" eaLnBrk="1" hangingPunct="1">
              <a:lnSpc>
                <a:spcPct val="80000"/>
              </a:lnSpc>
              <a:buFont typeface="Wingdings" pitchFamily="2" charset="2"/>
              <a:buNone/>
            </a:pPr>
            <a:r>
              <a:rPr lang="en-US" sz="1400" b="1" dirty="0" smtClean="0"/>
              <a:t>ACCURACY</a:t>
            </a:r>
          </a:p>
          <a:p>
            <a:pPr algn="l" eaLnBrk="1" hangingPunct="1">
              <a:lnSpc>
                <a:spcPct val="80000"/>
              </a:lnSpc>
              <a:buFont typeface="Wingdings" pitchFamily="2" charset="2"/>
              <a:buNone/>
            </a:pPr>
            <a:r>
              <a:rPr lang="en-US" sz="1400" dirty="0" smtClean="0"/>
              <a:t>  How could we check on that?</a:t>
            </a:r>
          </a:p>
          <a:p>
            <a:pPr algn="l" eaLnBrk="1" hangingPunct="1">
              <a:lnSpc>
                <a:spcPct val="80000"/>
              </a:lnSpc>
              <a:buFont typeface="Wingdings" pitchFamily="2" charset="2"/>
              <a:buNone/>
            </a:pPr>
            <a:r>
              <a:rPr lang="en-US" sz="1400" dirty="0" smtClean="0"/>
              <a:t>  How could we find out if that is true?</a:t>
            </a:r>
          </a:p>
          <a:p>
            <a:pPr algn="l" eaLnBrk="1" hangingPunct="1">
              <a:lnSpc>
                <a:spcPct val="80000"/>
              </a:lnSpc>
              <a:buFont typeface="Wingdings" pitchFamily="2" charset="2"/>
              <a:buNone/>
            </a:pPr>
            <a:r>
              <a:rPr lang="en-US" sz="1400" dirty="0" smtClean="0"/>
              <a:t>  How could we verify or test that?</a:t>
            </a:r>
          </a:p>
          <a:p>
            <a:pPr algn="l" eaLnBrk="1" hangingPunct="1">
              <a:lnSpc>
                <a:spcPct val="80000"/>
              </a:lnSpc>
              <a:buFont typeface="Wingdings" pitchFamily="2" charset="2"/>
              <a:buNone/>
            </a:pPr>
            <a:endParaRPr lang="en-US" sz="1400" b="1" dirty="0" smtClean="0"/>
          </a:p>
          <a:p>
            <a:pPr algn="l" eaLnBrk="1" hangingPunct="1">
              <a:lnSpc>
                <a:spcPct val="80000"/>
              </a:lnSpc>
              <a:buFont typeface="Wingdings" pitchFamily="2" charset="2"/>
              <a:buNone/>
            </a:pPr>
            <a:r>
              <a:rPr lang="en-US" sz="1400" b="1" dirty="0" smtClean="0"/>
              <a:t>PRECISION</a:t>
            </a:r>
          </a:p>
          <a:p>
            <a:pPr algn="l" eaLnBrk="1" hangingPunct="1">
              <a:lnSpc>
                <a:spcPct val="80000"/>
              </a:lnSpc>
              <a:buFont typeface="Wingdings" pitchFamily="2" charset="2"/>
              <a:buNone/>
            </a:pPr>
            <a:r>
              <a:rPr lang="en-US" sz="1400" dirty="0" smtClean="0"/>
              <a:t>  Could you be more specific?</a:t>
            </a:r>
          </a:p>
          <a:p>
            <a:pPr algn="l" eaLnBrk="1" hangingPunct="1">
              <a:lnSpc>
                <a:spcPct val="80000"/>
              </a:lnSpc>
              <a:buFont typeface="Wingdings" pitchFamily="2" charset="2"/>
              <a:buNone/>
            </a:pPr>
            <a:r>
              <a:rPr lang="en-US" sz="1400" dirty="0" smtClean="0"/>
              <a:t>  Could you give me more details?</a:t>
            </a:r>
          </a:p>
          <a:p>
            <a:pPr algn="l" eaLnBrk="1" hangingPunct="1">
              <a:lnSpc>
                <a:spcPct val="80000"/>
              </a:lnSpc>
              <a:buFont typeface="Wingdings" pitchFamily="2" charset="2"/>
              <a:buNone/>
            </a:pPr>
            <a:r>
              <a:rPr lang="en-US" sz="1400" dirty="0" smtClean="0"/>
              <a:t>  Could you be more exact?</a:t>
            </a:r>
          </a:p>
          <a:p>
            <a:pPr algn="l" eaLnBrk="1" hangingPunct="1">
              <a:lnSpc>
                <a:spcPct val="80000"/>
              </a:lnSpc>
              <a:buFont typeface="Wingdings" pitchFamily="2" charset="2"/>
              <a:buNone/>
            </a:pPr>
            <a:endParaRPr lang="en-US" sz="1400" b="1" dirty="0" smtClean="0"/>
          </a:p>
          <a:p>
            <a:pPr algn="l" eaLnBrk="1" hangingPunct="1">
              <a:lnSpc>
                <a:spcPct val="80000"/>
              </a:lnSpc>
              <a:buFont typeface="Wingdings" pitchFamily="2" charset="2"/>
              <a:buNone/>
            </a:pPr>
            <a:r>
              <a:rPr lang="en-US" sz="1400" b="1" dirty="0" smtClean="0"/>
              <a:t>RELEVANCE</a:t>
            </a:r>
          </a:p>
          <a:p>
            <a:pPr algn="l" eaLnBrk="1" hangingPunct="1">
              <a:lnSpc>
                <a:spcPct val="80000"/>
              </a:lnSpc>
              <a:buFont typeface="Wingdings" pitchFamily="2" charset="2"/>
              <a:buNone/>
            </a:pPr>
            <a:r>
              <a:rPr lang="en-US" sz="1400" dirty="0" smtClean="0"/>
              <a:t>  How does that relate to the problem?</a:t>
            </a:r>
          </a:p>
          <a:p>
            <a:pPr algn="l" eaLnBrk="1" hangingPunct="1">
              <a:lnSpc>
                <a:spcPct val="80000"/>
              </a:lnSpc>
              <a:buFont typeface="Wingdings" pitchFamily="2" charset="2"/>
              <a:buNone/>
            </a:pPr>
            <a:r>
              <a:rPr lang="en-US" sz="1400" dirty="0" smtClean="0"/>
              <a:t>  How does that bear on the question?</a:t>
            </a:r>
          </a:p>
          <a:p>
            <a:pPr algn="l" eaLnBrk="1" hangingPunct="1">
              <a:lnSpc>
                <a:spcPct val="80000"/>
              </a:lnSpc>
              <a:buFont typeface="Wingdings" pitchFamily="2" charset="2"/>
              <a:buNone/>
            </a:pPr>
            <a:r>
              <a:rPr lang="en-US" sz="1400" dirty="0" smtClean="0"/>
              <a:t>  How does that help us with the issue?</a:t>
            </a:r>
          </a:p>
          <a:p>
            <a:pPr algn="l" eaLnBrk="1" hangingPunct="1">
              <a:lnSpc>
                <a:spcPct val="80000"/>
              </a:lnSpc>
              <a:buFont typeface="Wingdings" pitchFamily="2" charset="2"/>
              <a:buNone/>
            </a:pPr>
            <a:endParaRPr lang="en-US" sz="1400" b="1" dirty="0" smtClean="0"/>
          </a:p>
          <a:p>
            <a:pPr algn="l" eaLnBrk="1" hangingPunct="1">
              <a:lnSpc>
                <a:spcPct val="80000"/>
              </a:lnSpc>
              <a:buFont typeface="Wingdings" pitchFamily="2" charset="2"/>
              <a:buNone/>
            </a:pPr>
            <a:r>
              <a:rPr lang="en-US" sz="1400" b="1" dirty="0" smtClean="0"/>
              <a:t>DEPTH</a:t>
            </a:r>
          </a:p>
          <a:p>
            <a:pPr algn="l" eaLnBrk="1" hangingPunct="1">
              <a:lnSpc>
                <a:spcPct val="80000"/>
              </a:lnSpc>
              <a:buFont typeface="Wingdings" pitchFamily="2" charset="2"/>
              <a:buNone/>
            </a:pPr>
            <a:r>
              <a:rPr lang="en-US" sz="1400" dirty="0" smtClean="0"/>
              <a:t>  What factors make this difficult?</a:t>
            </a:r>
          </a:p>
          <a:p>
            <a:pPr algn="l" eaLnBrk="1" hangingPunct="1">
              <a:lnSpc>
                <a:spcPct val="80000"/>
              </a:lnSpc>
              <a:buFont typeface="Wingdings" pitchFamily="2" charset="2"/>
              <a:buNone/>
            </a:pPr>
            <a:r>
              <a:rPr lang="en-US" sz="1400" dirty="0" smtClean="0"/>
              <a:t>  What are some of the complexities of this question?</a:t>
            </a:r>
          </a:p>
          <a:p>
            <a:pPr algn="l" eaLnBrk="1" hangingPunct="1">
              <a:lnSpc>
                <a:spcPct val="80000"/>
              </a:lnSpc>
              <a:buFont typeface="Wingdings" pitchFamily="2" charset="2"/>
              <a:buNone/>
            </a:pPr>
            <a:r>
              <a:rPr lang="en-US" sz="1400" dirty="0" smtClean="0"/>
              <a:t>  What are some of the difficulties we need to deal with? </a:t>
            </a:r>
          </a:p>
          <a:p>
            <a:pPr algn="l" eaLnBrk="1" hangingPunct="1">
              <a:lnSpc>
                <a:spcPct val="80000"/>
              </a:lnSpc>
              <a:buFont typeface="Wingdings" pitchFamily="2" charset="2"/>
              <a:buNone/>
            </a:pPr>
            <a:endParaRPr lang="en-US" sz="1400" b="1" dirty="0" smtClean="0"/>
          </a:p>
          <a:p>
            <a:pPr algn="l" eaLnBrk="1" hangingPunct="1">
              <a:lnSpc>
                <a:spcPct val="80000"/>
              </a:lnSpc>
              <a:buFont typeface="Wingdings" pitchFamily="2" charset="2"/>
              <a:buNone/>
            </a:pPr>
            <a:r>
              <a:rPr lang="en-US" sz="1400" b="1" dirty="0" smtClean="0"/>
              <a:t>BREADTH</a:t>
            </a:r>
          </a:p>
          <a:p>
            <a:pPr algn="l" eaLnBrk="1" hangingPunct="1">
              <a:lnSpc>
                <a:spcPct val="80000"/>
              </a:lnSpc>
              <a:buFont typeface="Wingdings" pitchFamily="2" charset="2"/>
              <a:buNone/>
            </a:pPr>
            <a:r>
              <a:rPr lang="en-US" sz="1400" b="1" dirty="0" smtClean="0"/>
              <a:t>  </a:t>
            </a:r>
            <a:r>
              <a:rPr lang="en-US" sz="1400" dirty="0" smtClean="0"/>
              <a:t>Do we need to look at this from another perspective?</a:t>
            </a:r>
          </a:p>
          <a:p>
            <a:pPr algn="l" eaLnBrk="1" hangingPunct="1">
              <a:lnSpc>
                <a:spcPct val="80000"/>
              </a:lnSpc>
              <a:buFont typeface="Wingdings" pitchFamily="2" charset="2"/>
              <a:buNone/>
            </a:pPr>
            <a:r>
              <a:rPr lang="en-US" sz="1400" dirty="0" smtClean="0"/>
              <a:t>  Do we need to consider another point of view?</a:t>
            </a:r>
          </a:p>
          <a:p>
            <a:pPr algn="l" eaLnBrk="1" hangingPunct="1">
              <a:lnSpc>
                <a:spcPct val="80000"/>
              </a:lnSpc>
              <a:buFont typeface="Wingdings" pitchFamily="2" charset="2"/>
              <a:buNone/>
            </a:pPr>
            <a:r>
              <a:rPr lang="en-US" sz="1400" dirty="0" smtClean="0"/>
              <a:t>  Do we need to look at this in other ways?</a:t>
            </a:r>
          </a:p>
          <a:p>
            <a:pPr eaLnBrk="1" hangingPunct="1">
              <a:lnSpc>
                <a:spcPct val="80000"/>
              </a:lnSpc>
              <a:buFont typeface="Wingdings" pitchFamily="2" charset="2"/>
              <a:buNone/>
            </a:pPr>
            <a:endParaRPr lang="en-US" sz="1600" dirty="0" smtClean="0"/>
          </a:p>
        </p:txBody>
      </p:sp>
      <p:sp>
        <p:nvSpPr>
          <p:cNvPr id="30724" name="Rectangle 5"/>
          <p:cNvSpPr>
            <a:spLocks noGrp="1" noChangeArrowheads="1"/>
          </p:cNvSpPr>
          <p:nvPr>
            <p:ph type="body" sz="half" idx="2"/>
          </p:nvPr>
        </p:nvSpPr>
        <p:spPr>
          <a:xfrm>
            <a:off x="4953000" y="1219200"/>
            <a:ext cx="4191000" cy="5334000"/>
          </a:xfrm>
        </p:spPr>
        <p:txBody>
          <a:bodyPr/>
          <a:lstStyle/>
          <a:p>
            <a:pPr algn="l" eaLnBrk="1" hangingPunct="1">
              <a:lnSpc>
                <a:spcPct val="80000"/>
              </a:lnSpc>
              <a:buFont typeface="Wingdings" pitchFamily="2" charset="2"/>
              <a:buNone/>
            </a:pPr>
            <a:r>
              <a:rPr lang="en-US" sz="1400" b="1" dirty="0" smtClean="0"/>
              <a:t>LOGIC</a:t>
            </a:r>
          </a:p>
          <a:p>
            <a:pPr algn="l" eaLnBrk="1" hangingPunct="1">
              <a:lnSpc>
                <a:spcPct val="80000"/>
              </a:lnSpc>
              <a:buFont typeface="Wingdings" pitchFamily="2" charset="2"/>
              <a:buNone/>
            </a:pPr>
            <a:r>
              <a:rPr lang="en-US" sz="1400" dirty="0" smtClean="0"/>
              <a:t>  Does all of this make sense together?</a:t>
            </a:r>
          </a:p>
          <a:p>
            <a:pPr algn="l" eaLnBrk="1" hangingPunct="1">
              <a:lnSpc>
                <a:spcPct val="80000"/>
              </a:lnSpc>
              <a:buFont typeface="Wingdings" pitchFamily="2" charset="2"/>
              <a:buNone/>
            </a:pPr>
            <a:r>
              <a:rPr lang="en-US" sz="1400" dirty="0" smtClean="0"/>
              <a:t>  Does your first paragraph fit in with your last one?</a:t>
            </a:r>
          </a:p>
          <a:p>
            <a:pPr algn="l" eaLnBrk="1" hangingPunct="1">
              <a:lnSpc>
                <a:spcPct val="80000"/>
              </a:lnSpc>
              <a:buFont typeface="Wingdings" pitchFamily="2" charset="2"/>
              <a:buNone/>
            </a:pPr>
            <a:r>
              <a:rPr lang="en-US" sz="1400" dirty="0" smtClean="0"/>
              <a:t>  Does what you say follow from the evidence?</a:t>
            </a:r>
          </a:p>
          <a:p>
            <a:pPr algn="l" eaLnBrk="1" hangingPunct="1">
              <a:lnSpc>
                <a:spcPct val="80000"/>
              </a:lnSpc>
              <a:buFont typeface="Wingdings" pitchFamily="2" charset="2"/>
              <a:buNone/>
            </a:pPr>
            <a:endParaRPr lang="en-US" sz="1400" b="1" dirty="0" smtClean="0"/>
          </a:p>
          <a:p>
            <a:pPr algn="l" eaLnBrk="1" hangingPunct="1">
              <a:lnSpc>
                <a:spcPct val="80000"/>
              </a:lnSpc>
              <a:buFont typeface="Wingdings" pitchFamily="2" charset="2"/>
              <a:buNone/>
            </a:pPr>
            <a:r>
              <a:rPr lang="en-US" sz="1400" b="1" dirty="0" smtClean="0"/>
              <a:t>SIGNIFICANCE</a:t>
            </a:r>
          </a:p>
          <a:p>
            <a:pPr algn="l" eaLnBrk="1" hangingPunct="1">
              <a:lnSpc>
                <a:spcPct val="80000"/>
              </a:lnSpc>
              <a:buFont typeface="Wingdings" pitchFamily="2" charset="2"/>
              <a:buNone/>
            </a:pPr>
            <a:r>
              <a:rPr lang="en-US" sz="1400" dirty="0" smtClean="0"/>
              <a:t>  Is this the most important problem to consider?</a:t>
            </a:r>
          </a:p>
          <a:p>
            <a:pPr algn="l" eaLnBrk="1" hangingPunct="1">
              <a:lnSpc>
                <a:spcPct val="80000"/>
              </a:lnSpc>
              <a:buFont typeface="Wingdings" pitchFamily="2" charset="2"/>
              <a:buNone/>
            </a:pPr>
            <a:r>
              <a:rPr lang="en-US" sz="1400" dirty="0" smtClean="0"/>
              <a:t>  Is this the central idea to focus on?</a:t>
            </a:r>
          </a:p>
          <a:p>
            <a:pPr algn="l" eaLnBrk="1" hangingPunct="1">
              <a:lnSpc>
                <a:spcPct val="80000"/>
              </a:lnSpc>
              <a:buFont typeface="Wingdings" pitchFamily="2" charset="2"/>
              <a:buNone/>
            </a:pPr>
            <a:r>
              <a:rPr lang="en-US" sz="1400" dirty="0" smtClean="0"/>
              <a:t>  Which of these facts are most important?</a:t>
            </a:r>
          </a:p>
          <a:p>
            <a:pPr algn="l" eaLnBrk="1" hangingPunct="1">
              <a:lnSpc>
                <a:spcPct val="80000"/>
              </a:lnSpc>
              <a:buFont typeface="Wingdings" pitchFamily="2" charset="2"/>
              <a:buNone/>
            </a:pPr>
            <a:endParaRPr lang="en-US" sz="1400" b="1" dirty="0" smtClean="0"/>
          </a:p>
          <a:p>
            <a:pPr algn="l" eaLnBrk="1" hangingPunct="1">
              <a:lnSpc>
                <a:spcPct val="80000"/>
              </a:lnSpc>
              <a:buFont typeface="Wingdings" pitchFamily="2" charset="2"/>
              <a:buNone/>
            </a:pPr>
            <a:r>
              <a:rPr lang="en-US" sz="1400" b="1" dirty="0" smtClean="0"/>
              <a:t>FAIRNESS</a:t>
            </a:r>
          </a:p>
          <a:p>
            <a:pPr algn="l" eaLnBrk="1" hangingPunct="1">
              <a:lnSpc>
                <a:spcPct val="80000"/>
              </a:lnSpc>
              <a:buFont typeface="Wingdings" pitchFamily="2" charset="2"/>
              <a:buNone/>
            </a:pPr>
            <a:r>
              <a:rPr lang="en-US" sz="1400" dirty="0" smtClean="0"/>
              <a:t>  Is my thinking justifiable in context?</a:t>
            </a:r>
          </a:p>
          <a:p>
            <a:pPr algn="l" eaLnBrk="1" hangingPunct="1">
              <a:lnSpc>
                <a:spcPct val="80000"/>
              </a:lnSpc>
              <a:buFont typeface="Wingdings" pitchFamily="2" charset="2"/>
              <a:buNone/>
            </a:pPr>
            <a:r>
              <a:rPr lang="en-US" sz="1400" dirty="0" smtClean="0"/>
              <a:t>  Am I taking into account the thinking of others?</a:t>
            </a:r>
          </a:p>
          <a:p>
            <a:pPr algn="l" eaLnBrk="1" hangingPunct="1">
              <a:lnSpc>
                <a:spcPct val="80000"/>
              </a:lnSpc>
              <a:buFont typeface="Wingdings" pitchFamily="2" charset="2"/>
              <a:buNone/>
            </a:pPr>
            <a:r>
              <a:rPr lang="en-US" sz="1400" dirty="0" smtClean="0"/>
              <a:t>  Is my purpose fair given the situation?</a:t>
            </a:r>
          </a:p>
          <a:p>
            <a:pPr algn="l" eaLnBrk="1" hangingPunct="1">
              <a:lnSpc>
                <a:spcPct val="80000"/>
              </a:lnSpc>
              <a:buFont typeface="Wingdings" pitchFamily="2" charset="2"/>
              <a:buNone/>
            </a:pPr>
            <a:r>
              <a:rPr lang="en-US" sz="1400" dirty="0" smtClean="0"/>
              <a:t>  Am I using my concepts in keeping with educated usage, or am I distorting them to get what I want?</a:t>
            </a:r>
          </a:p>
          <a:p>
            <a:pPr algn="l" eaLnBrk="1" hangingPunct="1">
              <a:lnSpc>
                <a:spcPct val="80000"/>
              </a:lnSpc>
              <a:buFont typeface="Wingdings" pitchFamily="2" charset="2"/>
              <a:buNone/>
            </a:pPr>
            <a:endParaRPr lang="en-US" sz="1400" dirty="0" smtClean="0"/>
          </a:p>
          <a:p>
            <a:pPr algn="l" eaLnBrk="1" hangingPunct="1">
              <a:lnSpc>
                <a:spcPct val="80000"/>
              </a:lnSpc>
              <a:buFont typeface="Wingdings" pitchFamily="2" charset="2"/>
              <a:buNone/>
            </a:pPr>
            <a:r>
              <a:rPr lang="en-US" sz="1400" b="1" dirty="0" smtClean="0"/>
              <a:t>COMPLETENESS</a:t>
            </a:r>
            <a:endParaRPr lang="en-US" sz="1400" dirty="0" smtClean="0"/>
          </a:p>
          <a:p>
            <a:pPr algn="l" eaLnBrk="1" hangingPunct="1">
              <a:lnSpc>
                <a:spcPct val="80000"/>
              </a:lnSpc>
              <a:buFont typeface="Wingdings" pitchFamily="2" charset="2"/>
              <a:buNone/>
            </a:pPr>
            <a:r>
              <a:rPr lang="en-US" sz="1400" b="1" dirty="0" smtClean="0"/>
              <a:t>  </a:t>
            </a:r>
            <a:r>
              <a:rPr lang="en-US" sz="1400" dirty="0" smtClean="0"/>
              <a:t>How complete are the facts related to the issue?</a:t>
            </a:r>
            <a:endParaRPr lang="en-US" sz="1400" b="1" dirty="0" smtClean="0"/>
          </a:p>
          <a:p>
            <a:pPr algn="l" eaLnBrk="1" hangingPunct="1">
              <a:lnSpc>
                <a:spcPct val="80000"/>
              </a:lnSpc>
              <a:buFont typeface="Wingdings" pitchFamily="2" charset="2"/>
              <a:buNone/>
            </a:pPr>
            <a:r>
              <a:rPr lang="en-US" sz="1400" b="1" dirty="0" smtClean="0"/>
              <a:t>  </a:t>
            </a:r>
            <a:r>
              <a:rPr lang="en-US" sz="1400" dirty="0" smtClean="0"/>
              <a:t>How complete is the description?</a:t>
            </a:r>
          </a:p>
          <a:p>
            <a:pPr algn="l" eaLnBrk="1" hangingPunct="1">
              <a:lnSpc>
                <a:spcPct val="80000"/>
              </a:lnSpc>
              <a:buFont typeface="Wingdings" pitchFamily="2" charset="2"/>
              <a:buNone/>
            </a:pPr>
            <a:r>
              <a:rPr lang="en-US" sz="1400" b="1" dirty="0" smtClean="0"/>
              <a:t>  </a:t>
            </a:r>
            <a:r>
              <a:rPr lang="en-US" sz="1400" dirty="0" smtClean="0"/>
              <a:t>Is the description of each perspective complete?</a:t>
            </a:r>
            <a:endParaRPr lang="en-US" sz="1400" b="1" dirty="0" smtClean="0"/>
          </a:p>
        </p:txBody>
      </p:sp>
      <p:sp>
        <p:nvSpPr>
          <p:cNvPr id="5" name="Rectangle 4"/>
          <p:cNvSpPr/>
          <p:nvPr/>
        </p:nvSpPr>
        <p:spPr bwMode="auto">
          <a:xfrm>
            <a:off x="4572000" y="1219200"/>
            <a:ext cx="76200" cy="548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
                <a:schemeClr val="accent1"/>
              </a:buClr>
              <a:buSzPct val="110000"/>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79450"/>
          </a:xfrm>
        </p:spPr>
        <p:txBody>
          <a:bodyPr/>
          <a:lstStyle/>
          <a:p>
            <a:pPr>
              <a:lnSpc>
                <a:spcPct val="100000"/>
              </a:lnSpc>
            </a:pPr>
            <a:r>
              <a:rPr lang="en-US" sz="5000" dirty="0" smtClean="0"/>
              <a:t>Using the Standards</a:t>
            </a:r>
            <a:endParaRPr lang="en-US" sz="4000" dirty="0"/>
          </a:p>
        </p:txBody>
      </p:sp>
      <p:sp>
        <p:nvSpPr>
          <p:cNvPr id="3" name="Content Placeholder 2"/>
          <p:cNvSpPr>
            <a:spLocks noGrp="1"/>
          </p:cNvSpPr>
          <p:nvPr>
            <p:ph idx="1"/>
          </p:nvPr>
        </p:nvSpPr>
        <p:spPr>
          <a:xfrm>
            <a:off x="762000" y="1295400"/>
            <a:ext cx="7708900" cy="5334000"/>
          </a:xfrm>
        </p:spPr>
        <p:txBody>
          <a:bodyPr/>
          <a:lstStyle/>
          <a:p>
            <a:pPr>
              <a:spcAft>
                <a:spcPts val="3000"/>
              </a:spcAft>
            </a:pPr>
            <a:r>
              <a:rPr lang="en-US" dirty="0" smtClean="0"/>
              <a:t>Humanities</a:t>
            </a:r>
            <a:endParaRPr lang="en-US" u="sng" dirty="0" smtClean="0"/>
          </a:p>
          <a:p>
            <a:r>
              <a:rPr lang="en-US" u="sng" dirty="0" smtClean="0"/>
              <a:t>Before</a:t>
            </a:r>
            <a:r>
              <a:rPr lang="en-US" dirty="0" smtClean="0"/>
              <a:t>:  </a:t>
            </a:r>
            <a:r>
              <a:rPr lang="en-US" dirty="0" smtClean="0">
                <a:solidFill>
                  <a:schemeClr val="accent4">
                    <a:lumMod val="95000"/>
                    <a:lumOff val="5000"/>
                  </a:schemeClr>
                </a:solidFill>
              </a:rPr>
              <a:t>Create a sophisticated argument that includes a thesis and supporting evidence from the text.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79450"/>
          </a:xfrm>
        </p:spPr>
        <p:txBody>
          <a:bodyPr/>
          <a:lstStyle/>
          <a:p>
            <a:pPr>
              <a:lnSpc>
                <a:spcPct val="100000"/>
              </a:lnSpc>
            </a:pPr>
            <a:r>
              <a:rPr lang="en-US" sz="5000" dirty="0" smtClean="0"/>
              <a:t>Using the Elements</a:t>
            </a:r>
            <a:endParaRPr lang="en-US" sz="4000" dirty="0"/>
          </a:p>
        </p:txBody>
      </p:sp>
      <p:sp>
        <p:nvSpPr>
          <p:cNvPr id="3" name="Content Placeholder 2"/>
          <p:cNvSpPr>
            <a:spLocks noGrp="1"/>
          </p:cNvSpPr>
          <p:nvPr>
            <p:ph idx="1"/>
          </p:nvPr>
        </p:nvSpPr>
        <p:spPr>
          <a:xfrm>
            <a:off x="152400" y="1295400"/>
            <a:ext cx="8839200" cy="5334000"/>
          </a:xfrm>
        </p:spPr>
        <p:txBody>
          <a:bodyPr/>
          <a:lstStyle/>
          <a:p>
            <a:pPr>
              <a:spcAft>
                <a:spcPts val="1200"/>
              </a:spcAft>
            </a:pPr>
            <a:r>
              <a:rPr lang="en-US" dirty="0" smtClean="0"/>
              <a:t>Humanities </a:t>
            </a:r>
            <a:r>
              <a:rPr lang="en-US" u="sng" dirty="0" smtClean="0"/>
              <a:t>After</a:t>
            </a:r>
            <a:r>
              <a:rPr lang="en-US" dirty="0" smtClean="0"/>
              <a:t>: (Example) </a:t>
            </a:r>
          </a:p>
          <a:p>
            <a:pPr algn="l">
              <a:spcAft>
                <a:spcPts val="1200"/>
              </a:spcAft>
            </a:pPr>
            <a:r>
              <a:rPr lang="en-US" sz="1900" b="1" dirty="0" smtClean="0"/>
              <a:t> </a:t>
            </a:r>
            <a:r>
              <a:rPr lang="en-US" sz="2000" b="1" dirty="0" smtClean="0"/>
              <a:t>Accuracy</a:t>
            </a:r>
            <a:r>
              <a:rPr lang="en-US" sz="2000" dirty="0" smtClean="0"/>
              <a:t>:  does your thesis hold if you consider the whole range of texts?  Does it hold if you consider the internal contradictions within texts?</a:t>
            </a:r>
          </a:p>
          <a:p>
            <a:pPr algn="l"/>
            <a:r>
              <a:rPr lang="en-US" sz="2000" b="1" dirty="0" smtClean="0"/>
              <a:t> Precision</a:t>
            </a:r>
            <a:r>
              <a:rPr lang="en-US" sz="2000" dirty="0" smtClean="0"/>
              <a:t>:  Does your thesis require qualification in order to be completely accurate?  (For example, does what you say about the sonneteers hold for all the sonneteers or only for some of them?)</a:t>
            </a:r>
          </a:p>
          <a:p>
            <a:pPr algn="l"/>
            <a:r>
              <a:rPr lang="en-US" sz="2000" b="1" dirty="0" smtClean="0"/>
              <a:t> Depth</a:t>
            </a:r>
            <a:r>
              <a:rPr lang="en-US" sz="2000" dirty="0" smtClean="0"/>
              <a:t>:  Is your thesis complex enough to deal with the complexity of the texts?</a:t>
            </a:r>
          </a:p>
          <a:p>
            <a:pPr algn="l"/>
            <a:r>
              <a:rPr lang="en-US" sz="2000" b="1" dirty="0" smtClean="0"/>
              <a:t> Breadth</a:t>
            </a:r>
            <a:r>
              <a:rPr lang="en-US" sz="2000" dirty="0" smtClean="0"/>
              <a:t>:  Is your thesis complex enough to deal with the range of evidence?</a:t>
            </a:r>
          </a:p>
          <a:p>
            <a:pPr algn="l"/>
            <a:r>
              <a:rPr lang="en-US" sz="2000" b="1" dirty="0" smtClean="0"/>
              <a:t> Logic</a:t>
            </a:r>
            <a:r>
              <a:rPr lang="en-US" sz="2000" dirty="0" smtClean="0"/>
              <a:t>:  Look at the transitions between paragraphs:  do these “signpost” the way your argument is put together?  If you are comparing, have you used the same criteria on both sides of the comparison?  If you are classifying, are the categories distinct and not overlapping?</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143000"/>
          </a:xfrm>
        </p:spPr>
        <p:txBody>
          <a:bodyPr/>
          <a:lstStyle/>
          <a:p>
            <a:r>
              <a:rPr lang="en-US" sz="4800" dirty="0" smtClean="0"/>
              <a:t>Improve Thinking: </a:t>
            </a:r>
            <a:br>
              <a:rPr lang="en-US" sz="4800" dirty="0" smtClean="0"/>
            </a:br>
            <a:r>
              <a:rPr lang="en-US" sz="4800" dirty="0" smtClean="0"/>
              <a:t>The Intellectual Traits (p.13-15)</a:t>
            </a:r>
          </a:p>
        </p:txBody>
      </p:sp>
      <p:sp>
        <p:nvSpPr>
          <p:cNvPr id="34819" name="Rectangle 4"/>
          <p:cNvSpPr>
            <a:spLocks noGrp="1" noChangeArrowheads="1"/>
          </p:cNvSpPr>
          <p:nvPr>
            <p:ph type="body" sz="half" idx="1"/>
          </p:nvPr>
        </p:nvSpPr>
        <p:spPr>
          <a:xfrm>
            <a:off x="1295400" y="1524000"/>
            <a:ext cx="3276600" cy="4144963"/>
          </a:xfrm>
        </p:spPr>
        <p:txBody>
          <a:bodyPr/>
          <a:lstStyle/>
          <a:p>
            <a:pPr algn="l">
              <a:spcAft>
                <a:spcPts val="1200"/>
              </a:spcAft>
              <a:buFont typeface="Arial" pitchFamily="34" charset="0"/>
              <a:buChar char="•"/>
            </a:pPr>
            <a:r>
              <a:rPr lang="en-US" sz="3200" dirty="0" smtClean="0"/>
              <a:t>Intellectual Humility</a:t>
            </a:r>
          </a:p>
          <a:p>
            <a:pPr algn="l">
              <a:spcAft>
                <a:spcPts val="1200"/>
              </a:spcAft>
              <a:buFont typeface="Arial" pitchFamily="34" charset="0"/>
              <a:buChar char="•"/>
            </a:pPr>
            <a:r>
              <a:rPr lang="en-US" sz="3200" dirty="0" smtClean="0"/>
              <a:t>Intellectual Courage</a:t>
            </a:r>
          </a:p>
          <a:p>
            <a:pPr algn="l">
              <a:spcAft>
                <a:spcPts val="1200"/>
              </a:spcAft>
              <a:buFont typeface="Arial" pitchFamily="34" charset="0"/>
              <a:buChar char="•"/>
            </a:pPr>
            <a:r>
              <a:rPr lang="en-US" sz="3200" dirty="0" smtClean="0"/>
              <a:t>Intellectual Empathy</a:t>
            </a:r>
          </a:p>
          <a:p>
            <a:pPr algn="l">
              <a:spcAft>
                <a:spcPts val="1200"/>
              </a:spcAft>
              <a:buFont typeface="Arial" pitchFamily="34" charset="0"/>
              <a:buChar char="•"/>
            </a:pPr>
            <a:r>
              <a:rPr lang="en-US" sz="3200" dirty="0" smtClean="0"/>
              <a:t>Intellectual Autonomy</a:t>
            </a:r>
          </a:p>
          <a:p>
            <a:pPr>
              <a:buFont typeface="Wingdings" pitchFamily="2" charset="2"/>
              <a:buNone/>
            </a:pPr>
            <a:endParaRPr lang="en-US" sz="3200" dirty="0" smtClean="0"/>
          </a:p>
        </p:txBody>
      </p:sp>
      <p:sp>
        <p:nvSpPr>
          <p:cNvPr id="34820" name="Rectangle 5"/>
          <p:cNvSpPr>
            <a:spLocks noGrp="1" noChangeArrowheads="1"/>
          </p:cNvSpPr>
          <p:nvPr>
            <p:ph type="body" sz="half" idx="2"/>
          </p:nvPr>
        </p:nvSpPr>
        <p:spPr>
          <a:xfrm>
            <a:off x="4648200" y="1524000"/>
            <a:ext cx="4038600" cy="4144963"/>
          </a:xfrm>
        </p:spPr>
        <p:txBody>
          <a:bodyPr/>
          <a:lstStyle/>
          <a:p>
            <a:pPr algn="l">
              <a:spcAft>
                <a:spcPts val="1200"/>
              </a:spcAft>
              <a:buFont typeface="Arial" pitchFamily="34" charset="0"/>
              <a:buChar char="•"/>
            </a:pPr>
            <a:r>
              <a:rPr lang="en-US" sz="3200" dirty="0" smtClean="0"/>
              <a:t>Intellectual Integrity</a:t>
            </a:r>
          </a:p>
          <a:p>
            <a:pPr algn="l">
              <a:spcAft>
                <a:spcPts val="1200"/>
              </a:spcAft>
              <a:buFont typeface="Arial" pitchFamily="34" charset="0"/>
              <a:buChar char="•"/>
            </a:pPr>
            <a:r>
              <a:rPr lang="en-US" sz="3200" dirty="0" smtClean="0"/>
              <a:t>Intellectual Perseverance</a:t>
            </a:r>
          </a:p>
          <a:p>
            <a:pPr algn="l">
              <a:spcAft>
                <a:spcPts val="1200"/>
              </a:spcAft>
              <a:buFont typeface="Arial" pitchFamily="34" charset="0"/>
              <a:buChar char="•"/>
            </a:pPr>
            <a:r>
              <a:rPr lang="en-US" sz="3200" dirty="0" smtClean="0"/>
              <a:t>Confidence in Reason</a:t>
            </a:r>
          </a:p>
          <a:p>
            <a:pPr algn="l">
              <a:spcAft>
                <a:spcPts val="1200"/>
              </a:spcAft>
              <a:buFont typeface="Arial" pitchFamily="34" charset="0"/>
              <a:buChar char="•"/>
            </a:pPr>
            <a:r>
              <a:rPr lang="en-US" sz="3200" dirty="0" err="1" smtClean="0"/>
              <a:t>Fairmindedness</a:t>
            </a:r>
            <a:endParaRPr lang="en-US" sz="3200"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CS.gif"/>
          <p:cNvPicPr>
            <a:picLocks noChangeAspect="1"/>
          </p:cNvPicPr>
          <p:nvPr/>
        </p:nvPicPr>
        <p:blipFill>
          <a:blip r:embed="rId3"/>
          <a:stretch>
            <a:fillRect/>
          </a:stretch>
        </p:blipFill>
        <p:spPr>
          <a:xfrm>
            <a:off x="-152400" y="3733800"/>
            <a:ext cx="1987358" cy="2028334"/>
          </a:xfrm>
          <a:prstGeom prst="ellipse">
            <a:avLst/>
          </a:prstGeom>
          <a:ln>
            <a:noFill/>
          </a:ln>
          <a:effectLst>
            <a:softEdge rad="112500"/>
          </a:effectLst>
        </p:spPr>
      </p:pic>
      <p:sp>
        <p:nvSpPr>
          <p:cNvPr id="4098" name="Rectangle 2"/>
          <p:cNvSpPr>
            <a:spLocks noGrp="1" noChangeArrowheads="1"/>
          </p:cNvSpPr>
          <p:nvPr>
            <p:ph type="title"/>
          </p:nvPr>
        </p:nvSpPr>
        <p:spPr>
          <a:xfrm>
            <a:off x="152400" y="457200"/>
            <a:ext cx="8839200" cy="609600"/>
          </a:xfrm>
        </p:spPr>
        <p:txBody>
          <a:bodyPr/>
          <a:lstStyle/>
          <a:p>
            <a:pPr eaLnBrk="1" hangingPunct="1">
              <a:spcAft>
                <a:spcPts val="1800"/>
              </a:spcAft>
            </a:pPr>
            <a:r>
              <a:rPr lang="en-US" sz="4200" dirty="0" smtClean="0"/>
              <a:t>Ideas to Action:</a:t>
            </a:r>
          </a:p>
        </p:txBody>
      </p:sp>
      <p:sp>
        <p:nvSpPr>
          <p:cNvPr id="4099" name="Rectangle 3"/>
          <p:cNvSpPr>
            <a:spLocks noGrp="1" noChangeArrowheads="1"/>
          </p:cNvSpPr>
          <p:nvPr>
            <p:ph idx="1"/>
          </p:nvPr>
        </p:nvSpPr>
        <p:spPr>
          <a:xfrm>
            <a:off x="762000" y="2667000"/>
            <a:ext cx="7708900" cy="3810000"/>
          </a:xfrm>
        </p:spPr>
        <p:txBody>
          <a:bodyPr/>
          <a:lstStyle/>
          <a:p>
            <a:pPr eaLnBrk="1" hangingPunct="1">
              <a:buFont typeface="Wingdings" pitchFamily="2" charset="2"/>
              <a:buNone/>
            </a:pPr>
            <a:r>
              <a:rPr lang="en-US" sz="3600" dirty="0" smtClean="0"/>
              <a:t>Ideas to Action (</a:t>
            </a:r>
            <a:r>
              <a:rPr lang="en-US" sz="3600" dirty="0" smtClean="0">
                <a:latin typeface="Century" pitchFamily="18" charset="0"/>
              </a:rPr>
              <a:t>I</a:t>
            </a:r>
            <a:r>
              <a:rPr lang="en-US" sz="3600" dirty="0" smtClean="0"/>
              <a:t>2A) is our Quality Enhancement Plan (QEP), and we need to show measurable progress to the Southern Association of Colleges and Schools (SACS) by April 2012.</a:t>
            </a:r>
          </a:p>
        </p:txBody>
      </p:sp>
      <p:sp>
        <p:nvSpPr>
          <p:cNvPr id="6" name="TextBox 5"/>
          <p:cNvSpPr txBox="1"/>
          <p:nvPr/>
        </p:nvSpPr>
        <p:spPr>
          <a:xfrm>
            <a:off x="152400" y="1143000"/>
            <a:ext cx="8839200" cy="1077218"/>
          </a:xfrm>
          <a:prstGeom prst="rect">
            <a:avLst/>
          </a:prstGeom>
          <a:noFill/>
        </p:spPr>
        <p:txBody>
          <a:bodyPr wrap="square" rtlCol="0">
            <a:spAutoFit/>
          </a:bodyPr>
          <a:lstStyle/>
          <a:p>
            <a:pPr algn="ctr"/>
            <a:r>
              <a:rPr lang="en-US" sz="3200" dirty="0" smtClean="0"/>
              <a:t>Using Critical Thinking to Foster Student Learning and Community Engagement</a:t>
            </a:r>
            <a:endParaRPr lang="en-US" sz="3200" dirty="0"/>
          </a:p>
        </p:txBody>
      </p:sp>
    </p:spTree>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79450"/>
          </a:xfrm>
        </p:spPr>
        <p:txBody>
          <a:bodyPr/>
          <a:lstStyle/>
          <a:p>
            <a:pPr>
              <a:lnSpc>
                <a:spcPct val="100000"/>
              </a:lnSpc>
            </a:pPr>
            <a:r>
              <a:rPr lang="en-US" sz="5000" dirty="0" smtClean="0"/>
              <a:t>Using the Intellectual Traits</a:t>
            </a:r>
            <a:endParaRPr lang="en-US" sz="4000" dirty="0"/>
          </a:p>
        </p:txBody>
      </p:sp>
      <p:sp>
        <p:nvSpPr>
          <p:cNvPr id="3" name="Content Placeholder 2"/>
          <p:cNvSpPr>
            <a:spLocks noGrp="1"/>
          </p:cNvSpPr>
          <p:nvPr>
            <p:ph idx="1"/>
          </p:nvPr>
        </p:nvSpPr>
        <p:spPr>
          <a:xfrm>
            <a:off x="762000" y="1295400"/>
            <a:ext cx="7708900" cy="5334000"/>
          </a:xfrm>
        </p:spPr>
        <p:txBody>
          <a:bodyPr/>
          <a:lstStyle/>
          <a:p>
            <a:pPr>
              <a:spcAft>
                <a:spcPts val="3000"/>
              </a:spcAft>
            </a:pPr>
            <a:r>
              <a:rPr lang="en-US" dirty="0" smtClean="0"/>
              <a:t>Communication</a:t>
            </a:r>
            <a:endParaRPr lang="en-US" u="sng" dirty="0" smtClean="0"/>
          </a:p>
          <a:p>
            <a:r>
              <a:rPr lang="en-US" u="sng" dirty="0" smtClean="0"/>
              <a:t>Before</a:t>
            </a:r>
            <a:r>
              <a:rPr lang="en-US" dirty="0" smtClean="0"/>
              <a:t>:  </a:t>
            </a:r>
            <a:r>
              <a:rPr lang="en-US" dirty="0" smtClean="0"/>
              <a:t>(Goals for Students)</a:t>
            </a:r>
            <a:endParaRPr lang="en-US" dirty="0" smtClean="0"/>
          </a:p>
          <a:p>
            <a:endParaRPr lang="en-US" dirty="0" smtClean="0"/>
          </a:p>
          <a:p>
            <a:pPr marL="514350" indent="-514350">
              <a:buAutoNum type="arabicPeriod"/>
            </a:pPr>
            <a:r>
              <a:rPr lang="en-US" sz="3000" dirty="0" smtClean="0">
                <a:solidFill>
                  <a:schemeClr val="accent4">
                    <a:lumMod val="95000"/>
                    <a:lumOff val="5000"/>
                  </a:schemeClr>
                </a:solidFill>
              </a:rPr>
              <a:t>To understand the communication goals of their particular career path.</a:t>
            </a:r>
          </a:p>
          <a:p>
            <a:pPr marL="514350" indent="-514350">
              <a:buAutoNum type="arabicPeriod"/>
            </a:pPr>
            <a:endParaRPr lang="en-US" sz="3000" dirty="0" smtClean="0">
              <a:solidFill>
                <a:schemeClr val="accent4">
                  <a:lumMod val="95000"/>
                  <a:lumOff val="5000"/>
                </a:schemeClr>
              </a:solidFill>
            </a:endParaRPr>
          </a:p>
          <a:p>
            <a:r>
              <a:rPr lang="en-US" sz="3000" dirty="0" smtClean="0">
                <a:solidFill>
                  <a:schemeClr val="accent4">
                    <a:lumMod val="95000"/>
                    <a:lumOff val="5000"/>
                  </a:schemeClr>
                </a:solidFill>
              </a:rPr>
              <a:t>2.  How web standards aid in communicating effectively online.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79450"/>
          </a:xfrm>
        </p:spPr>
        <p:txBody>
          <a:bodyPr/>
          <a:lstStyle/>
          <a:p>
            <a:pPr>
              <a:lnSpc>
                <a:spcPct val="100000"/>
              </a:lnSpc>
            </a:pPr>
            <a:r>
              <a:rPr lang="en-US" sz="5000" dirty="0" smtClean="0"/>
              <a:t>Using the Intellectual Traits</a:t>
            </a:r>
            <a:endParaRPr lang="en-US" sz="4000" dirty="0"/>
          </a:p>
        </p:txBody>
      </p:sp>
      <p:sp>
        <p:nvSpPr>
          <p:cNvPr id="3" name="Content Placeholder 2"/>
          <p:cNvSpPr>
            <a:spLocks noGrp="1"/>
          </p:cNvSpPr>
          <p:nvPr>
            <p:ph idx="1"/>
          </p:nvPr>
        </p:nvSpPr>
        <p:spPr>
          <a:xfrm>
            <a:off x="762000" y="1295400"/>
            <a:ext cx="7708900" cy="5334000"/>
          </a:xfrm>
        </p:spPr>
        <p:txBody>
          <a:bodyPr/>
          <a:lstStyle/>
          <a:p>
            <a:pPr>
              <a:spcAft>
                <a:spcPts val="3000"/>
              </a:spcAft>
            </a:pPr>
            <a:r>
              <a:rPr lang="en-US" dirty="0" smtClean="0"/>
              <a:t>Communication</a:t>
            </a:r>
            <a:endParaRPr lang="en-US" u="sng" dirty="0" smtClean="0"/>
          </a:p>
          <a:p>
            <a:pPr>
              <a:spcAft>
                <a:spcPts val="1200"/>
              </a:spcAft>
            </a:pPr>
            <a:r>
              <a:rPr lang="en-US" u="sng" dirty="0" smtClean="0"/>
              <a:t>After</a:t>
            </a:r>
            <a:r>
              <a:rPr lang="en-US" dirty="0" smtClean="0"/>
              <a:t>:  (Goals)</a:t>
            </a:r>
          </a:p>
          <a:p>
            <a:r>
              <a:rPr lang="en-US" sz="2000" dirty="0" smtClean="0">
                <a:solidFill>
                  <a:schemeClr val="accent4">
                    <a:lumMod val="95000"/>
                    <a:lumOff val="5000"/>
                  </a:schemeClr>
                </a:solidFill>
              </a:rPr>
              <a:t>The first goal is that the students will develop </a:t>
            </a:r>
            <a:r>
              <a:rPr lang="en-US" sz="2000" b="1" dirty="0" smtClean="0">
                <a:solidFill>
                  <a:schemeClr val="accent4">
                    <a:lumMod val="95000"/>
                    <a:lumOff val="5000"/>
                  </a:schemeClr>
                </a:solidFill>
              </a:rPr>
              <a:t>intellectual autonomy</a:t>
            </a:r>
            <a:r>
              <a:rPr lang="en-US" sz="2000" dirty="0" smtClean="0">
                <a:solidFill>
                  <a:schemeClr val="accent4">
                    <a:lumMod val="95000"/>
                    <a:lumOff val="5000"/>
                  </a:schemeClr>
                </a:solidFill>
              </a:rPr>
              <a:t> as they work on the semester-long project.  Periodically, I will check on the student’s progress but I will expect them to conduct the research and build the demonstration website on their own.  </a:t>
            </a:r>
          </a:p>
          <a:p>
            <a:r>
              <a:rPr lang="en-US" sz="2000" dirty="0" smtClean="0">
                <a:solidFill>
                  <a:schemeClr val="accent4">
                    <a:lumMod val="95000"/>
                    <a:lumOff val="5000"/>
                  </a:schemeClr>
                </a:solidFill>
              </a:rPr>
              <a:t> </a:t>
            </a:r>
          </a:p>
          <a:p>
            <a:r>
              <a:rPr lang="en-US" sz="2000" dirty="0" smtClean="0">
                <a:solidFill>
                  <a:schemeClr val="accent4">
                    <a:lumMod val="95000"/>
                    <a:lumOff val="5000"/>
                  </a:schemeClr>
                </a:solidFill>
              </a:rPr>
              <a:t>This will also build </a:t>
            </a:r>
            <a:r>
              <a:rPr lang="en-US" sz="2000" b="1" dirty="0" smtClean="0">
                <a:solidFill>
                  <a:schemeClr val="accent4">
                    <a:lumMod val="95000"/>
                    <a:lumOff val="5000"/>
                  </a:schemeClr>
                </a:solidFill>
              </a:rPr>
              <a:t>intellectual perseverance </a:t>
            </a:r>
            <a:r>
              <a:rPr lang="en-US" sz="2000" dirty="0" smtClean="0">
                <a:solidFill>
                  <a:schemeClr val="accent4">
                    <a:lumMod val="95000"/>
                    <a:lumOff val="5000"/>
                  </a:schemeClr>
                </a:solidFill>
              </a:rPr>
              <a:t>as the students learn to plan the project and work consistently on it for the semester.  The third goal is to build </a:t>
            </a:r>
            <a:r>
              <a:rPr lang="en-US" sz="2000" b="1" dirty="0" smtClean="0">
                <a:solidFill>
                  <a:schemeClr val="accent4">
                    <a:lumMod val="95000"/>
                    <a:lumOff val="5000"/>
                  </a:schemeClr>
                </a:solidFill>
              </a:rPr>
              <a:t>confidence in reason </a:t>
            </a:r>
            <a:r>
              <a:rPr lang="en-US" sz="2000" dirty="0" smtClean="0">
                <a:solidFill>
                  <a:schemeClr val="accent4">
                    <a:lumMod val="95000"/>
                    <a:lumOff val="5000"/>
                  </a:schemeClr>
                </a:solidFill>
              </a:rPr>
              <a:t>as students learn how their critical thinking skills can be applied in their career success.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Pulling it All Together</a:t>
            </a:r>
            <a:endParaRPr lang="en-US" dirty="0"/>
          </a:p>
        </p:txBody>
      </p:sp>
      <p:sp>
        <p:nvSpPr>
          <p:cNvPr id="3" name="Content Placeholder 2"/>
          <p:cNvSpPr>
            <a:spLocks noGrp="1"/>
          </p:cNvSpPr>
          <p:nvPr>
            <p:ph idx="1"/>
          </p:nvPr>
        </p:nvSpPr>
        <p:spPr>
          <a:xfrm>
            <a:off x="228600" y="1260475"/>
            <a:ext cx="8610600" cy="5368925"/>
          </a:xfrm>
        </p:spPr>
        <p:txBody>
          <a:bodyPr/>
          <a:lstStyle/>
          <a:p>
            <a:pPr>
              <a:spcAft>
                <a:spcPts val="1800"/>
              </a:spcAft>
            </a:pPr>
            <a:r>
              <a:rPr lang="en-US" sz="3500" dirty="0" smtClean="0"/>
              <a:t>Communication Capstone Assignment</a:t>
            </a:r>
          </a:p>
          <a:p>
            <a:pPr lvl="0" algn="l">
              <a:spcAft>
                <a:spcPts val="1200"/>
              </a:spcAft>
              <a:buFont typeface="Arial" pitchFamily="34" charset="0"/>
              <a:buChar char="•"/>
            </a:pPr>
            <a:r>
              <a:rPr lang="en-US" sz="2200" dirty="0" smtClean="0">
                <a:solidFill>
                  <a:schemeClr val="accent4">
                    <a:lumMod val="95000"/>
                    <a:lumOff val="5000"/>
                  </a:schemeClr>
                </a:solidFill>
              </a:rPr>
              <a:t>The written assignment will use the Paul Elder language</a:t>
            </a:r>
          </a:p>
          <a:p>
            <a:pPr lvl="0" algn="l">
              <a:spcAft>
                <a:spcPts val="1200"/>
              </a:spcAft>
              <a:buFont typeface="Arial" pitchFamily="34" charset="0"/>
              <a:buChar char="•"/>
            </a:pPr>
            <a:r>
              <a:rPr lang="en-US" sz="2200" dirty="0" smtClean="0">
                <a:solidFill>
                  <a:schemeClr val="accent4">
                    <a:lumMod val="95000"/>
                    <a:lumOff val="5000"/>
                  </a:schemeClr>
                </a:solidFill>
              </a:rPr>
              <a:t>During an internship orientation that has already occurred, I used the Paul Elder language and sensitized students to the notion of critical thinking and problem-solution documentation as criteria for evaluation of their internship</a:t>
            </a:r>
          </a:p>
          <a:p>
            <a:pPr lvl="0" algn="l">
              <a:spcAft>
                <a:spcPts val="1200"/>
              </a:spcAft>
              <a:buFont typeface="Arial" pitchFamily="34" charset="0"/>
              <a:buChar char="•"/>
            </a:pPr>
            <a:r>
              <a:rPr lang="en-US" sz="2200" dirty="0" smtClean="0">
                <a:solidFill>
                  <a:schemeClr val="accent4">
                    <a:lumMod val="95000"/>
                    <a:lumOff val="5000"/>
                  </a:schemeClr>
                </a:solidFill>
              </a:rPr>
              <a:t>Students keep a daily work diary during the internship and have been asked to be cognizant throughout and to document problem-solution situations, their use of relevant Communication theory/concepts, and their efforts to use those concepts/theories to make inferences and interpretations that will ultimately assist in problem-solving.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88" y="152400"/>
            <a:ext cx="7529512" cy="868363"/>
          </a:xfrm>
        </p:spPr>
        <p:txBody>
          <a:bodyPr>
            <a:normAutofit/>
          </a:bodyPr>
          <a:lstStyle/>
          <a:p>
            <a:r>
              <a:rPr lang="en-US" dirty="0" smtClean="0"/>
              <a:t>What you can do:</a:t>
            </a:r>
            <a:endParaRPr lang="en-US" dirty="0"/>
          </a:p>
        </p:txBody>
      </p:sp>
      <p:sp>
        <p:nvSpPr>
          <p:cNvPr id="3" name="Rectangle 2"/>
          <p:cNvSpPr/>
          <p:nvPr/>
        </p:nvSpPr>
        <p:spPr>
          <a:xfrm>
            <a:off x="381000" y="1295400"/>
            <a:ext cx="8091447" cy="5293757"/>
          </a:xfrm>
          <a:prstGeom prst="rect">
            <a:avLst/>
          </a:prstGeom>
        </p:spPr>
        <p:txBody>
          <a:bodyPr wrap="square">
            <a:spAutoFit/>
          </a:bodyPr>
          <a:lstStyle/>
          <a:p>
            <a:pPr marL="342900" indent="-342900">
              <a:buAutoNum type="arabicPeriod"/>
            </a:pPr>
            <a:r>
              <a:rPr lang="en-US" sz="2000" dirty="0" smtClean="0"/>
              <a:t>Become aware and discuss with your colleagues </a:t>
            </a:r>
            <a:r>
              <a:rPr lang="en-US" sz="2000" b="1" i="1" dirty="0" smtClean="0"/>
              <a:t>how</a:t>
            </a:r>
            <a:r>
              <a:rPr lang="en-US" sz="2000" b="1" dirty="0" smtClean="0"/>
              <a:t> and </a:t>
            </a:r>
            <a:r>
              <a:rPr lang="en-US" sz="2000" b="1" i="1" dirty="0" smtClean="0"/>
              <a:t>why</a:t>
            </a:r>
            <a:r>
              <a:rPr lang="en-US" sz="2000" b="1" dirty="0" smtClean="0"/>
              <a:t> critical thinking is important</a:t>
            </a:r>
            <a:r>
              <a:rPr lang="en-US" sz="2000" dirty="0" smtClean="0"/>
              <a:t> to your work. </a:t>
            </a:r>
          </a:p>
          <a:p>
            <a:pPr marL="342900" indent="-342900">
              <a:buAutoNum type="arabicPeriod"/>
            </a:pPr>
            <a:endParaRPr lang="en-US" sz="2000" dirty="0" smtClean="0"/>
          </a:p>
          <a:p>
            <a:pPr marL="342900" indent="-342900"/>
            <a:r>
              <a:rPr lang="en-US" sz="2000" dirty="0" smtClean="0"/>
              <a:t>2. </a:t>
            </a:r>
            <a:r>
              <a:rPr lang="en-US" sz="2000" b="1" dirty="0" smtClean="0"/>
              <a:t>Model for students</a:t>
            </a:r>
            <a:r>
              <a:rPr lang="en-US" sz="2000" dirty="0" smtClean="0"/>
              <a:t>—in a very explicit way—how </a:t>
            </a:r>
            <a:r>
              <a:rPr lang="en-US" sz="2000" i="1" dirty="0" smtClean="0"/>
              <a:t>you</a:t>
            </a:r>
            <a:r>
              <a:rPr lang="en-US" sz="2000" dirty="0" smtClean="0"/>
              <a:t> </a:t>
            </a:r>
            <a:r>
              <a:rPr lang="en-US" sz="2000" b="1" dirty="0" smtClean="0"/>
              <a:t>“think things through.”</a:t>
            </a:r>
            <a:r>
              <a:rPr lang="en-US" sz="2000" dirty="0" smtClean="0"/>
              <a:t>  Give the gift of your time, your mentorship in issues large and small.  </a:t>
            </a:r>
          </a:p>
          <a:p>
            <a:pPr marL="342900" indent="-342900"/>
            <a:endParaRPr lang="en-US" sz="2000" dirty="0" smtClean="0"/>
          </a:p>
          <a:p>
            <a:pPr marL="342900" indent="-342900"/>
            <a:r>
              <a:rPr lang="en-US" sz="2000" dirty="0" smtClean="0"/>
              <a:t>3. Remember that students are on a </a:t>
            </a:r>
            <a:r>
              <a:rPr lang="en-US" sz="2000" b="1" dirty="0" smtClean="0"/>
              <a:t>developmental path.</a:t>
            </a:r>
            <a:r>
              <a:rPr lang="en-US" sz="2000" dirty="0" smtClean="0"/>
              <a:t>  Meet them where they are in terms of their readiness for complex decision making.   Sometimes the comfort zone is for absolute “rights and wrongs.”</a:t>
            </a:r>
          </a:p>
          <a:p>
            <a:pPr marL="342900" indent="-342900"/>
            <a:endParaRPr lang="en-US" sz="2000" dirty="0" smtClean="0"/>
          </a:p>
          <a:p>
            <a:pPr marL="342900" indent="-342900"/>
            <a:r>
              <a:rPr lang="en-US" sz="2000" dirty="0" smtClean="0"/>
              <a:t>4. Never forget that at the heart of critical thinking is learning to </a:t>
            </a:r>
            <a:r>
              <a:rPr lang="en-US" sz="2000" b="1" dirty="0" smtClean="0"/>
              <a:t>ask relevant, important questions. </a:t>
            </a:r>
            <a:r>
              <a:rPr lang="en-US" sz="2000" dirty="0" smtClean="0"/>
              <a:t> To re-evaluate, to reconsider and reflect on the answers –and then ask the next set of questions—are the intellectual habits of mind we wish to cultivate in our students.</a:t>
            </a:r>
          </a:p>
          <a:p>
            <a:pPr marL="342900" indent="-342900"/>
            <a:endParaRPr lang="en-US" sz="2000" dirty="0" smtClean="0"/>
          </a:p>
          <a:p>
            <a:pPr marL="342900" indent="-34290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800" decel="100000"/>
                                        <p:tgtEl>
                                          <p:spTgt spid="3">
                                            <p:txEl>
                                              <p:pRg st="4" end="4"/>
                                            </p:txEl>
                                          </p:spTgt>
                                        </p:tgtEl>
                                      </p:cBhvr>
                                    </p:animEffect>
                                    <p:anim calcmode="lin" valueType="num">
                                      <p:cBhvr>
                                        <p:cTn id="2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800" decel="100000"/>
                                        <p:tgtEl>
                                          <p:spTgt spid="3">
                                            <p:txEl>
                                              <p:pRg st="6" end="6"/>
                                            </p:txEl>
                                          </p:spTgt>
                                        </p:tgtEl>
                                      </p:cBhvr>
                                    </p:animEffect>
                                    <p:anim calcmode="lin" valueType="num">
                                      <p:cBhvr>
                                        <p:cTn id="3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hkgatl01\Local Settings\Temporary Internet Files\Content.IE5\K86DX8O0\MCj04160140000[1].wmf"/>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rot="1383978">
            <a:off x="7594363" y="3034345"/>
            <a:ext cx="1854200" cy="1803400"/>
          </a:xfrm>
          <a:prstGeom prst="rect">
            <a:avLst/>
          </a:prstGeom>
          <a:noFill/>
        </p:spPr>
      </p:pic>
      <p:sp>
        <p:nvSpPr>
          <p:cNvPr id="3" name="Title 2"/>
          <p:cNvSpPr>
            <a:spLocks noGrp="1"/>
          </p:cNvSpPr>
          <p:nvPr>
            <p:ph type="title"/>
          </p:nvPr>
        </p:nvSpPr>
        <p:spPr>
          <a:xfrm>
            <a:off x="228600" y="341313"/>
            <a:ext cx="8686800" cy="679450"/>
          </a:xfrm>
        </p:spPr>
        <p:txBody>
          <a:bodyPr>
            <a:noAutofit/>
          </a:bodyPr>
          <a:lstStyle/>
          <a:p>
            <a:r>
              <a:rPr lang="en-US" sz="3600" dirty="0" smtClean="0"/>
              <a:t>Library Faculty &amp; </a:t>
            </a:r>
            <a:r>
              <a:rPr lang="en-US" sz="3600" dirty="0" smtClean="0">
                <a:latin typeface="Century" pitchFamily="18" charset="0"/>
              </a:rPr>
              <a:t>I</a:t>
            </a:r>
            <a:r>
              <a:rPr lang="en-US" sz="3600" dirty="0" smtClean="0"/>
              <a:t>2A…the next steps!</a:t>
            </a:r>
            <a:endParaRPr lang="en-US" sz="3600" dirty="0"/>
          </a:p>
        </p:txBody>
      </p:sp>
      <p:sp>
        <p:nvSpPr>
          <p:cNvPr id="4" name="Content Placeholder 3"/>
          <p:cNvSpPr>
            <a:spLocks noGrp="1"/>
          </p:cNvSpPr>
          <p:nvPr>
            <p:ph idx="1"/>
          </p:nvPr>
        </p:nvSpPr>
        <p:spPr>
          <a:xfrm>
            <a:off x="762000" y="1524000"/>
            <a:ext cx="7708900" cy="5105400"/>
          </a:xfrm>
        </p:spPr>
        <p:txBody>
          <a:bodyPr/>
          <a:lstStyle/>
          <a:p>
            <a:pPr algn="l">
              <a:spcBef>
                <a:spcPts val="600"/>
              </a:spcBef>
              <a:spcAft>
                <a:spcPts val="600"/>
              </a:spcAft>
              <a:buFont typeface="Wingdings" pitchFamily="2" charset="2"/>
              <a:buChar char="§"/>
            </a:pPr>
            <a:r>
              <a:rPr lang="en-US" sz="2800" dirty="0" smtClean="0"/>
              <a:t>Familiarity with shared goals and missions </a:t>
            </a:r>
          </a:p>
          <a:p>
            <a:pPr algn="l">
              <a:spcBef>
                <a:spcPts val="1200"/>
              </a:spcBef>
              <a:spcAft>
                <a:spcPts val="0"/>
              </a:spcAft>
              <a:buFont typeface="Wingdings" pitchFamily="2" charset="2"/>
              <a:buChar char="§"/>
            </a:pPr>
            <a:r>
              <a:rPr lang="en-US" sz="2800" dirty="0" smtClean="0"/>
              <a:t>Shared vocabulary around critical thinking</a:t>
            </a:r>
          </a:p>
          <a:p>
            <a:pPr algn="l">
              <a:spcAft>
                <a:spcPts val="600"/>
              </a:spcAft>
            </a:pPr>
            <a:r>
              <a:rPr lang="en-US" sz="2800" dirty="0" smtClean="0"/>
              <a:t>   </a:t>
            </a:r>
            <a:r>
              <a:rPr lang="en-US" sz="1800" dirty="0" smtClean="0"/>
              <a:t>(Paul-Elder Model)</a:t>
            </a:r>
          </a:p>
          <a:p>
            <a:pPr algn="l">
              <a:spcBef>
                <a:spcPts val="1200"/>
              </a:spcBef>
              <a:spcAft>
                <a:spcPts val="600"/>
              </a:spcAft>
              <a:buFont typeface="Wingdings" pitchFamily="2" charset="2"/>
              <a:buChar char="§"/>
            </a:pPr>
            <a:r>
              <a:rPr lang="en-US" sz="2800" dirty="0" smtClean="0"/>
              <a:t>Opportunities for culminating experiences outside the traditional format</a:t>
            </a:r>
          </a:p>
          <a:p>
            <a:pPr algn="l">
              <a:spcBef>
                <a:spcPts val="1200"/>
              </a:spcBef>
              <a:spcAft>
                <a:spcPts val="600"/>
              </a:spcAft>
              <a:buFont typeface="Wingdings" pitchFamily="2" charset="2"/>
              <a:buChar char="§"/>
            </a:pPr>
            <a:r>
              <a:rPr lang="en-US" sz="2800" dirty="0" smtClean="0"/>
              <a:t>Task Group Library Liaison</a:t>
            </a:r>
          </a:p>
          <a:p>
            <a:pPr algn="l">
              <a:spcBef>
                <a:spcPts val="1200"/>
              </a:spcBef>
              <a:spcAft>
                <a:spcPts val="600"/>
              </a:spcAft>
              <a:buFont typeface="Wingdings" pitchFamily="2" charset="2"/>
              <a:buChar char="§"/>
            </a:pPr>
            <a:r>
              <a:rPr lang="en-US" sz="2800" dirty="0" smtClean="0"/>
              <a:t>Workshops and training</a:t>
            </a:r>
            <a:endParaRPr lang="en-US" sz="2800" dirty="0"/>
          </a:p>
        </p:txBody>
      </p:sp>
      <p:pic>
        <p:nvPicPr>
          <p:cNvPr id="7170" name="Picture 2" descr="C:\Documents and Settings\hkgatl01\Local Settings\Temporary Internet Files\Content.IE5\K86DX8O0\MCj04160140000[1].wmf"/>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rot="1383978">
            <a:off x="6451363" y="4558346"/>
            <a:ext cx="1854200" cy="1803400"/>
          </a:xfrm>
          <a:prstGeom prst="rect">
            <a:avLst/>
          </a:prstGeom>
          <a:noFill/>
        </p:spPr>
      </p:pic>
      <p:pic>
        <p:nvPicPr>
          <p:cNvPr id="5" name="Picture 2" descr="C:\Documents and Settings\hkgatl01\Local Settings\Temporary Internet Files\Content.IE5\K86DX8O0\MCj04160140000[1].wmf"/>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rot="1383978">
            <a:off x="5384562" y="6158545"/>
            <a:ext cx="1854200" cy="1803400"/>
          </a:xfrm>
          <a:prstGeom prst="rect">
            <a:avLst/>
          </a:prstGeom>
          <a:noFill/>
        </p:spPr>
      </p:pic>
      <p:pic>
        <p:nvPicPr>
          <p:cNvPr id="7" name="Picture 2" descr="C:\Documents and Settings\hkgatl01\Local Settings\Temporary Internet Files\Content.IE5\K86DX8O0\MCj04160140000[1].wmf"/>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rot="1383978">
            <a:off x="8661164" y="1434144"/>
            <a:ext cx="1854200" cy="180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10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100"/>
                                        <p:tgtEl>
                                          <p:spTgt spid="4">
                                            <p:txEl>
                                              <p:pRg st="0" end="0"/>
                                            </p:txEl>
                                          </p:spTgt>
                                        </p:tgtEl>
                                        <p:attrNameLst>
                                          <p:attrName>fill.type</p:attrName>
                                        </p:attrNameLst>
                                      </p:cBhvr>
                                      <p:to>
                                        <p:strVal val="solid"/>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6" dur="10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10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8" dur="100"/>
                                        <p:tgtEl>
                                          <p:spTgt spid="4">
                                            <p:txEl>
                                              <p:pRg st="1" end="1"/>
                                            </p:txEl>
                                          </p:spTgt>
                                        </p:tgtEl>
                                        <p:attrNameLst>
                                          <p:attrName>fill.type</p:attrName>
                                        </p:attrNameLst>
                                      </p:cBhvr>
                                      <p:to>
                                        <p:strVal val="solid"/>
                                      </p:to>
                                    </p:set>
                                  </p:childTnLst>
                                </p:cTn>
                              </p:par>
                            </p:childTnLst>
                          </p:cTn>
                        </p:par>
                        <p:par>
                          <p:cTn id="19" fill="hold">
                            <p:stCondLst>
                              <p:cond delay="1950"/>
                            </p:stCondLst>
                            <p:childTnLst>
                              <p:par>
                                <p:cTn id="20" presetID="10" presetClass="entr" presetSubtype="0"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9" dur="10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10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31" dur="100"/>
                                        <p:tgtEl>
                                          <p:spTgt spid="4">
                                            <p:txEl>
                                              <p:pRg st="3" end="3"/>
                                            </p:txEl>
                                          </p:spTgt>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38" dur="10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10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40" dur="100"/>
                                        <p:tgtEl>
                                          <p:spTgt spid="4">
                                            <p:txEl>
                                              <p:pRg st="4" end="4"/>
                                            </p:txEl>
                                          </p:spTgt>
                                        </p:tgtEl>
                                        <p:attrNameLst>
                                          <p:attrName>fill.type</p:attrName>
                                        </p:attrNameLst>
                                      </p:cBhvr>
                                      <p:to>
                                        <p:strVal val="solid"/>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47" dur="10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10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49" dur="100"/>
                                        <p:tgtEl>
                                          <p:spTgt spid="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TextBox 2"/>
          <p:cNvSpPr txBox="1"/>
          <p:nvPr/>
        </p:nvSpPr>
        <p:spPr>
          <a:xfrm>
            <a:off x="0" y="1905000"/>
            <a:ext cx="9144000" cy="2831544"/>
          </a:xfrm>
          <a:prstGeom prst="rect">
            <a:avLst/>
          </a:prstGeom>
          <a:noFill/>
        </p:spPr>
        <p:txBody>
          <a:bodyPr wrap="square" rtlCol="0">
            <a:spAutoFit/>
          </a:bodyPr>
          <a:lstStyle/>
          <a:p>
            <a:pPr algn="ctr"/>
            <a:r>
              <a:rPr lang="en-US" sz="4000" dirty="0" smtClean="0">
                <a:solidFill>
                  <a:schemeClr val="accent4">
                    <a:lumMod val="95000"/>
                    <a:lumOff val="5000"/>
                  </a:schemeClr>
                </a:solidFill>
                <a:latin typeface="Times New Roman" pitchFamily="18" charset="0"/>
                <a:ea typeface="Calibri" pitchFamily="34" charset="0"/>
                <a:cs typeface="Times New Roman" pitchFamily="18" charset="0"/>
              </a:rPr>
              <a:t>More resources available on </a:t>
            </a:r>
          </a:p>
          <a:p>
            <a:pPr algn="ctr"/>
            <a:r>
              <a:rPr lang="en-US" sz="4000" dirty="0" smtClean="0">
                <a:solidFill>
                  <a:schemeClr val="accent4">
                    <a:lumMod val="95000"/>
                    <a:lumOff val="5000"/>
                  </a:schemeClr>
                </a:solidFill>
                <a:latin typeface="Times New Roman" pitchFamily="18" charset="0"/>
                <a:ea typeface="Calibri" pitchFamily="34" charset="0"/>
                <a:cs typeface="Times New Roman" pitchFamily="18" charset="0"/>
              </a:rPr>
              <a:t>I2A &amp; Critical Thinking</a:t>
            </a:r>
          </a:p>
          <a:p>
            <a:pPr algn="ctr"/>
            <a:endParaRPr lang="en-US" sz="4000" dirty="0" smtClean="0">
              <a:solidFill>
                <a:srgbClr val="FF0000"/>
              </a:solidFill>
              <a:latin typeface="Times New Roman" pitchFamily="18" charset="0"/>
              <a:ea typeface="Calibri" pitchFamily="34" charset="0"/>
              <a:cs typeface="Times New Roman" pitchFamily="18" charset="0"/>
            </a:endParaRPr>
          </a:p>
          <a:p>
            <a:pPr algn="ctr"/>
            <a:r>
              <a:rPr lang="en-US" sz="4000" dirty="0" smtClean="0">
                <a:solidFill>
                  <a:srgbClr val="FF0000"/>
                </a:solidFill>
                <a:latin typeface="Times New Roman" pitchFamily="18" charset="0"/>
                <a:ea typeface="Calibri" pitchFamily="34" charset="0"/>
                <a:cs typeface="Times New Roman" pitchFamily="18" charset="0"/>
              </a:rPr>
              <a:t>http://www.louisville.edu/ideastoaction</a:t>
            </a:r>
          </a:p>
          <a:p>
            <a:pPr algn="ctr"/>
            <a:endParaRPr 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latin typeface="Cambria" pitchFamily="18" charset="0"/>
              </a:rPr>
              <a:t>I2A Team</a:t>
            </a:r>
          </a:p>
        </p:txBody>
      </p:sp>
      <p:sp>
        <p:nvSpPr>
          <p:cNvPr id="9219" name="Rectangle 1"/>
          <p:cNvSpPr>
            <a:spLocks noChangeArrowheads="1"/>
          </p:cNvSpPr>
          <p:nvPr/>
        </p:nvSpPr>
        <p:spPr bwMode="auto">
          <a:xfrm>
            <a:off x="1752600" y="2057400"/>
            <a:ext cx="5715000" cy="4093428"/>
          </a:xfrm>
          <a:prstGeom prst="rect">
            <a:avLst/>
          </a:prstGeom>
          <a:noFill/>
          <a:ln w="9525">
            <a:noFill/>
            <a:miter lim="800000"/>
            <a:headEnd/>
            <a:tailEnd/>
          </a:ln>
        </p:spPr>
        <p:txBody>
          <a:bodyPr wrap="square" anchor="ctr">
            <a:spAutoFit/>
          </a:bodyPr>
          <a:lstStyle/>
          <a:p>
            <a:r>
              <a:rPr lang="en-US" sz="2000" dirty="0">
                <a:latin typeface="Times New Roman" pitchFamily="18" charset="0"/>
                <a:ea typeface="Calibri" pitchFamily="34" charset="0"/>
                <a:cs typeface="Times New Roman" pitchFamily="18" charset="0"/>
              </a:rPr>
              <a:t>Dr. Patty Payette, I2A Executive Director: </a:t>
            </a:r>
            <a:r>
              <a:rPr lang="en-US" sz="2000" dirty="0">
                <a:latin typeface="Times New Roman" pitchFamily="18" charset="0"/>
                <a:ea typeface="Calibri" pitchFamily="34" charset="0"/>
                <a:cs typeface="Times New Roman" pitchFamily="18" charset="0"/>
                <a:hlinkClick r:id="rId3"/>
              </a:rPr>
              <a:t>patty.payette@louisville.edu</a:t>
            </a:r>
            <a:r>
              <a:rPr lang="en-US" sz="2000" dirty="0">
                <a:latin typeface="Times New Roman" pitchFamily="18" charset="0"/>
                <a:ea typeface="Calibri" pitchFamily="34" charset="0"/>
                <a:cs typeface="Times New Roman" pitchFamily="18" charset="0"/>
              </a:rPr>
              <a:t>, 852-5171</a:t>
            </a:r>
          </a:p>
          <a:p>
            <a:endParaRPr lang="en-US" sz="2000" dirty="0">
              <a:ea typeface="Calibri" pitchFamily="34" charset="0"/>
              <a:cs typeface="Times New Roman" pitchFamily="18" charset="0"/>
            </a:endParaRPr>
          </a:p>
          <a:p>
            <a:r>
              <a:rPr lang="en-US" sz="2000" dirty="0">
                <a:latin typeface="Times New Roman" pitchFamily="18" charset="0"/>
                <a:ea typeface="Calibri" pitchFamily="34" charset="0"/>
                <a:cs typeface="Times New Roman" pitchFamily="18" charset="0"/>
              </a:rPr>
              <a:t>Dr. Cathy Bays, Delphi Specialist for Assessment: </a:t>
            </a:r>
            <a:r>
              <a:rPr lang="en-US" sz="2000" dirty="0">
                <a:latin typeface="Times New Roman" pitchFamily="18" charset="0"/>
                <a:ea typeface="Calibri" pitchFamily="34" charset="0"/>
                <a:cs typeface="Times New Roman" pitchFamily="18" charset="0"/>
                <a:hlinkClick r:id="rId4"/>
              </a:rPr>
              <a:t>cathy.bays@louisville.edu</a:t>
            </a:r>
            <a:r>
              <a:rPr lang="en-US" sz="2000" dirty="0">
                <a:latin typeface="Times New Roman" pitchFamily="18" charset="0"/>
                <a:ea typeface="Calibri" pitchFamily="34" charset="0"/>
                <a:cs typeface="Times New Roman" pitchFamily="18" charset="0"/>
              </a:rPr>
              <a:t>, 852-5138</a:t>
            </a:r>
          </a:p>
          <a:p>
            <a:endParaRPr lang="en-US" sz="2000" dirty="0">
              <a:ea typeface="Calibri" pitchFamily="34" charset="0"/>
              <a:cs typeface="Times New Roman" pitchFamily="18" charset="0"/>
            </a:endParaRPr>
          </a:p>
          <a:p>
            <a:r>
              <a:rPr lang="en-US" sz="2000" dirty="0">
                <a:latin typeface="Times New Roman" pitchFamily="18" charset="0"/>
                <a:ea typeface="Calibri" pitchFamily="34" charset="0"/>
                <a:cs typeface="Times New Roman" pitchFamily="18" charset="0"/>
              </a:rPr>
              <a:t>Dr. Edna Ross, Delphi Specialist for Critical Thinking: </a:t>
            </a:r>
            <a:r>
              <a:rPr lang="en-US" sz="2000" dirty="0">
                <a:latin typeface="Times New Roman" pitchFamily="18" charset="0"/>
                <a:ea typeface="Calibri" pitchFamily="34" charset="0"/>
                <a:cs typeface="Times New Roman" pitchFamily="18" charset="0"/>
                <a:hlinkClick r:id="rId5"/>
              </a:rPr>
              <a:t>edna.ross@louisville.edu</a:t>
            </a:r>
            <a:r>
              <a:rPr lang="en-US" sz="2000" dirty="0">
                <a:latin typeface="Times New Roman" pitchFamily="18" charset="0"/>
                <a:ea typeface="Calibri" pitchFamily="34" charset="0"/>
                <a:cs typeface="Times New Roman" pitchFamily="18" charset="0"/>
              </a:rPr>
              <a:t>, 852-5105</a:t>
            </a:r>
          </a:p>
          <a:p>
            <a:endParaRPr lang="en-US" sz="2000" dirty="0">
              <a:latin typeface="Times New Roman" pitchFamily="18" charset="0"/>
              <a:ea typeface="Calibri" pitchFamily="34" charset="0"/>
              <a:cs typeface="Times New Roman" pitchFamily="18" charset="0"/>
            </a:endParaRPr>
          </a:p>
          <a:p>
            <a:r>
              <a:rPr lang="en-US" sz="2000" dirty="0">
                <a:latin typeface="Times New Roman" pitchFamily="18" charset="0"/>
                <a:ea typeface="Calibri" pitchFamily="34" charset="0"/>
                <a:cs typeface="Times New Roman" pitchFamily="18" charset="0"/>
              </a:rPr>
              <a:t>Hannah Anthony, </a:t>
            </a:r>
            <a:r>
              <a:rPr lang="en-US" sz="2000" dirty="0" smtClean="0">
                <a:latin typeface="Times New Roman" pitchFamily="18" charset="0"/>
                <a:ea typeface="Calibri" pitchFamily="34" charset="0"/>
                <a:cs typeface="Times New Roman" pitchFamily="18" charset="0"/>
              </a:rPr>
              <a:t>I2A Program </a:t>
            </a:r>
            <a:r>
              <a:rPr lang="en-US" sz="2000" dirty="0">
                <a:latin typeface="Times New Roman" pitchFamily="18" charset="0"/>
                <a:ea typeface="Calibri" pitchFamily="34" charset="0"/>
                <a:cs typeface="Times New Roman" pitchFamily="18" charset="0"/>
              </a:rPr>
              <a:t>Assistant Senior: </a:t>
            </a:r>
            <a:r>
              <a:rPr lang="en-US" sz="2000" dirty="0">
                <a:latin typeface="Times New Roman" pitchFamily="18" charset="0"/>
                <a:ea typeface="Calibri" pitchFamily="34" charset="0"/>
                <a:cs typeface="Times New Roman" pitchFamily="18" charset="0"/>
                <a:hlinkClick r:id="rId6"/>
              </a:rPr>
              <a:t>hannah.gatlin@louisville.edu</a:t>
            </a:r>
            <a:r>
              <a:rPr lang="en-US" sz="2000" dirty="0">
                <a:latin typeface="Times New Roman" pitchFamily="18" charset="0"/>
                <a:ea typeface="Calibri" pitchFamily="34" charset="0"/>
                <a:cs typeface="Times New Roman" pitchFamily="18" charset="0"/>
              </a:rPr>
              <a:t>, </a:t>
            </a:r>
            <a:r>
              <a:rPr lang="en-US" sz="2000" dirty="0" smtClean="0">
                <a:latin typeface="Times New Roman" pitchFamily="18" charset="0"/>
                <a:ea typeface="Calibri" pitchFamily="34" charset="0"/>
                <a:cs typeface="Times New Roman" pitchFamily="18" charset="0"/>
              </a:rPr>
              <a:t>852-7611</a:t>
            </a:r>
          </a:p>
          <a:p>
            <a:endParaRPr lang="en-US" sz="2000" dirty="0" smtClean="0">
              <a:latin typeface="Times New Roman" pitchFamily="18" charset="0"/>
              <a:ea typeface="Calibri" pitchFamily="34" charset="0"/>
              <a:cs typeface="Times New Roman" pitchFamily="18" charset="0"/>
            </a:endParaRPr>
          </a:p>
          <a:p>
            <a:endParaRPr lang="en-US" sz="2000" dirty="0">
              <a:ea typeface="Calibri" pitchFamily="34" charset="0"/>
              <a:cs typeface="Times New Roman" pitchFamily="18" charset="0"/>
            </a:endParaRPr>
          </a:p>
        </p:txBody>
      </p:sp>
      <p:sp>
        <p:nvSpPr>
          <p:cNvPr id="5" name="TextBox 4"/>
          <p:cNvSpPr txBox="1"/>
          <p:nvPr/>
        </p:nvSpPr>
        <p:spPr>
          <a:xfrm>
            <a:off x="0" y="1219200"/>
            <a:ext cx="9144000" cy="800219"/>
          </a:xfrm>
          <a:prstGeom prst="rect">
            <a:avLst/>
          </a:prstGeom>
          <a:noFill/>
        </p:spPr>
        <p:txBody>
          <a:bodyPr wrap="square" rtlCol="0">
            <a:spAutoFit/>
          </a:bodyPr>
          <a:lstStyle/>
          <a:p>
            <a:pPr algn="ctr"/>
            <a:r>
              <a:rPr lang="en-US" sz="2800" dirty="0" smtClean="0">
                <a:solidFill>
                  <a:srgbClr val="FF0000"/>
                </a:solidFill>
                <a:latin typeface="Times New Roman" pitchFamily="18" charset="0"/>
                <a:ea typeface="Calibri" pitchFamily="34" charset="0"/>
                <a:cs typeface="Times New Roman" pitchFamily="18" charset="0"/>
              </a:rPr>
              <a:t>http://www.louisville.edu/ideastoaction</a:t>
            </a:r>
          </a:p>
          <a:p>
            <a:pPr algn="ctr"/>
            <a:endParaRPr lang="en-US" dirty="0">
              <a:solidFill>
                <a:srgbClr val="FF0000"/>
              </a:solidFill>
            </a:endParaRPr>
          </a:p>
        </p:txBody>
      </p:sp>
      <p:sp>
        <p:nvSpPr>
          <p:cNvPr id="6" name="TextBox 5"/>
          <p:cNvSpPr txBox="1"/>
          <p:nvPr/>
        </p:nvSpPr>
        <p:spPr>
          <a:xfrm>
            <a:off x="0" y="6057781"/>
            <a:ext cx="9144000" cy="800219"/>
          </a:xfrm>
          <a:prstGeom prst="rect">
            <a:avLst/>
          </a:prstGeom>
          <a:noFill/>
        </p:spPr>
        <p:txBody>
          <a:bodyPr wrap="square" rtlCol="0">
            <a:spAutoFit/>
          </a:bodyPr>
          <a:lstStyle/>
          <a:p>
            <a:pPr algn="ctr"/>
            <a:r>
              <a:rPr lang="en-US" sz="2800" dirty="0" smtClean="0">
                <a:solidFill>
                  <a:srgbClr val="FF0000"/>
                </a:solidFill>
                <a:latin typeface="Times New Roman" pitchFamily="18" charset="0"/>
                <a:ea typeface="Calibri" pitchFamily="34" charset="0"/>
                <a:cs typeface="Times New Roman" pitchFamily="18" charset="0"/>
              </a:rPr>
              <a:t>http://www.louisville.edu/ideastoaction</a:t>
            </a:r>
          </a:p>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0"/>
            <a:ext cx="9144000" cy="868363"/>
          </a:xfrm>
        </p:spPr>
        <p:txBody>
          <a:bodyPr/>
          <a:lstStyle/>
          <a:p>
            <a:pPr eaLnBrk="1" hangingPunct="1"/>
            <a:r>
              <a:rPr lang="en-US" sz="4400" dirty="0" smtClean="0">
                <a:latin typeface="Century" pitchFamily="18" charset="0"/>
              </a:rPr>
              <a:t>I</a:t>
            </a:r>
            <a:r>
              <a:rPr lang="en-US" sz="4400" dirty="0" smtClean="0"/>
              <a:t>2A and “Connecting the Dots”</a:t>
            </a:r>
          </a:p>
        </p:txBody>
      </p:sp>
      <p:graphicFrame>
        <p:nvGraphicFramePr>
          <p:cNvPr id="5" name="Content Placeholder 4"/>
          <p:cNvGraphicFramePr>
            <a:graphicFrameLocks noGrp="1"/>
          </p:cNvGraphicFramePr>
          <p:nvPr>
            <p:ph idx="1"/>
          </p:nvPr>
        </p:nvGraphicFramePr>
        <p:xfrm>
          <a:off x="838200" y="3200400"/>
          <a:ext cx="7620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 y="1447800"/>
            <a:ext cx="7924800" cy="3016210"/>
          </a:xfrm>
          <a:prstGeom prst="rect">
            <a:avLst/>
          </a:prstGeom>
          <a:noFill/>
        </p:spPr>
        <p:txBody>
          <a:bodyPr wrap="square" rtlCol="0">
            <a:spAutoFit/>
          </a:bodyPr>
          <a:lstStyle/>
          <a:p>
            <a:pPr algn="ctr"/>
            <a:r>
              <a:rPr lang="en-US" sz="2200" dirty="0" smtClean="0"/>
              <a:t>“Our extensive consultation with all University constituencies yielded a surprisingly strong and clear call for education focused on the </a:t>
            </a:r>
            <a:r>
              <a:rPr lang="en-US" sz="2200" b="1" dirty="0" smtClean="0"/>
              <a:t>skills and knowledge </a:t>
            </a:r>
            <a:r>
              <a:rPr lang="en-US" sz="2200" dirty="0" smtClean="0"/>
              <a:t>needed to deal with </a:t>
            </a:r>
            <a:r>
              <a:rPr lang="en-US" sz="2200" b="1" dirty="0" smtClean="0"/>
              <a:t>real-world issues and problems</a:t>
            </a:r>
            <a:r>
              <a:rPr lang="en-US" sz="2200" dirty="0" smtClean="0"/>
              <a:t>, an education in which </a:t>
            </a:r>
            <a:r>
              <a:rPr lang="en-US" sz="2200" b="1" dirty="0" smtClean="0"/>
              <a:t>students can see the importance of the parts (the courses) to the whole</a:t>
            </a:r>
            <a:r>
              <a:rPr lang="en-US" sz="2200" dirty="0" smtClean="0"/>
              <a:t> (their education as citizens and workers).” [QEP Report, 2007] </a:t>
            </a:r>
          </a:p>
          <a:p>
            <a:pPr lvl="0"/>
            <a:endParaRPr lang="en-US" dirty="0" smtClean="0"/>
          </a:p>
          <a:p>
            <a:endParaRPr lang="en-US" dirty="0"/>
          </a:p>
        </p:txBody>
      </p:sp>
      <p:sp>
        <p:nvSpPr>
          <p:cNvPr id="7" name="TextBox 6"/>
          <p:cNvSpPr txBox="1"/>
          <p:nvPr/>
        </p:nvSpPr>
        <p:spPr>
          <a:xfrm>
            <a:off x="2133600" y="6273225"/>
            <a:ext cx="4876800" cy="584775"/>
          </a:xfrm>
          <a:prstGeom prst="rect">
            <a:avLst/>
          </a:prstGeom>
          <a:noFill/>
        </p:spPr>
        <p:txBody>
          <a:bodyPr wrap="square" rtlCol="0">
            <a:spAutoFit/>
          </a:bodyPr>
          <a:lstStyle/>
          <a:p>
            <a:r>
              <a:rPr lang="en-US" sz="1400" dirty="0" smtClean="0">
                <a:solidFill>
                  <a:schemeClr val="bg1">
                    <a:lumMod val="50000"/>
                  </a:schemeClr>
                </a:solidFill>
              </a:rPr>
              <a:t>http://louisville.edu/ideastoaction/files/finalreport.pdf</a:t>
            </a:r>
          </a:p>
          <a:p>
            <a:endParaRPr lang="en-US" dirty="0"/>
          </a:p>
        </p:txBody>
      </p:sp>
      <p:sp>
        <p:nvSpPr>
          <p:cNvPr id="8" name="TextBox 7"/>
          <p:cNvSpPr txBox="1"/>
          <p:nvPr/>
        </p:nvSpPr>
        <p:spPr>
          <a:xfrm>
            <a:off x="838200" y="4419600"/>
            <a:ext cx="2438400" cy="769441"/>
          </a:xfrm>
          <a:prstGeom prst="rect">
            <a:avLst/>
          </a:prstGeom>
          <a:noFill/>
        </p:spPr>
        <p:txBody>
          <a:bodyPr wrap="square" rtlCol="0">
            <a:spAutoFit/>
          </a:bodyPr>
          <a:lstStyle/>
          <a:p>
            <a:r>
              <a:rPr lang="en-US" sz="2200" b="1" dirty="0" smtClean="0"/>
              <a:t>skills and knowledge</a:t>
            </a:r>
            <a:endParaRPr lang="en-US" sz="2200" b="1" dirty="0"/>
          </a:p>
        </p:txBody>
      </p:sp>
      <p:sp>
        <p:nvSpPr>
          <p:cNvPr id="9" name="TextBox 8"/>
          <p:cNvSpPr txBox="1"/>
          <p:nvPr/>
        </p:nvSpPr>
        <p:spPr>
          <a:xfrm>
            <a:off x="3429000" y="4419600"/>
            <a:ext cx="2667000" cy="769441"/>
          </a:xfrm>
          <a:prstGeom prst="rect">
            <a:avLst/>
          </a:prstGeom>
          <a:noFill/>
        </p:spPr>
        <p:txBody>
          <a:bodyPr wrap="square" rtlCol="0">
            <a:spAutoFit/>
          </a:bodyPr>
          <a:lstStyle/>
          <a:p>
            <a:r>
              <a:rPr lang="en-US" sz="2200" b="1" dirty="0" smtClean="0"/>
              <a:t>real-world issues &amp; problems</a:t>
            </a:r>
            <a:endParaRPr lang="en-US" sz="2200" b="1" dirty="0"/>
          </a:p>
        </p:txBody>
      </p:sp>
      <p:sp>
        <p:nvSpPr>
          <p:cNvPr id="10" name="TextBox 9"/>
          <p:cNvSpPr txBox="1"/>
          <p:nvPr/>
        </p:nvSpPr>
        <p:spPr>
          <a:xfrm>
            <a:off x="6096000" y="4419600"/>
            <a:ext cx="2895600" cy="769441"/>
          </a:xfrm>
          <a:prstGeom prst="rect">
            <a:avLst/>
          </a:prstGeom>
          <a:noFill/>
        </p:spPr>
        <p:txBody>
          <a:bodyPr wrap="square" rtlCol="0">
            <a:spAutoFit/>
          </a:bodyPr>
          <a:lstStyle/>
          <a:p>
            <a:r>
              <a:rPr lang="en-US" sz="2200" b="1" dirty="0" smtClean="0"/>
              <a:t>the parts to the whole</a:t>
            </a:r>
            <a:endParaRPr lang="en-US" sz="2200" b="1"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152400"/>
            <a:ext cx="7793038" cy="1143000"/>
          </a:xfrm>
        </p:spPr>
        <p:txBody>
          <a:bodyPr/>
          <a:lstStyle/>
          <a:p>
            <a:r>
              <a:rPr lang="en-US" sz="4400" dirty="0"/>
              <a:t>From student focus groups:</a:t>
            </a:r>
          </a:p>
        </p:txBody>
      </p:sp>
      <p:graphicFrame>
        <p:nvGraphicFramePr>
          <p:cNvPr id="4" name="Content Placeholder 3"/>
          <p:cNvGraphicFramePr>
            <a:graphicFrameLocks noGrp="1"/>
          </p:cNvGraphicFramePr>
          <p:nvPr>
            <p:ph idx="1"/>
          </p:nvPr>
        </p:nvGraphicFramePr>
        <p:xfrm>
          <a:off x="152400" y="1447800"/>
          <a:ext cx="8763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z="4000" dirty="0">
                <a:latin typeface="Century" pitchFamily="18" charset="0"/>
              </a:rPr>
              <a:t>I</a:t>
            </a:r>
            <a:r>
              <a:rPr lang="en-US" sz="4000" dirty="0"/>
              <a:t>2A:  The Learning Paradigm</a:t>
            </a:r>
          </a:p>
        </p:txBody>
      </p:sp>
      <p:sp>
        <p:nvSpPr>
          <p:cNvPr id="139267" name="Rectangle 3"/>
          <p:cNvSpPr>
            <a:spLocks noChangeArrowheads="1"/>
          </p:cNvSpPr>
          <p:nvPr/>
        </p:nvSpPr>
        <p:spPr bwMode="auto">
          <a:xfrm>
            <a:off x="304800" y="1524000"/>
            <a:ext cx="5943600" cy="21336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None/>
            </a:pPr>
            <a:r>
              <a:rPr lang="en-US" sz="1800" b="1" dirty="0" smtClean="0"/>
              <a:t>The </a:t>
            </a:r>
            <a:r>
              <a:rPr lang="en-US" sz="1800" b="1" dirty="0"/>
              <a:t>(OLD)  Instruction Paradigm Mission </a:t>
            </a:r>
            <a:r>
              <a:rPr lang="en-US" b="1" dirty="0" smtClean="0"/>
              <a:t>&amp;</a:t>
            </a:r>
            <a:r>
              <a:rPr lang="en-US" sz="1800" b="1" dirty="0" smtClean="0"/>
              <a:t> </a:t>
            </a:r>
            <a:r>
              <a:rPr lang="en-US" sz="1800" b="1" dirty="0"/>
              <a:t>Purposes</a:t>
            </a:r>
            <a:endParaRPr lang="en-US" sz="1800" dirty="0"/>
          </a:p>
          <a:p>
            <a:pPr marL="342900" indent="-342900">
              <a:spcBef>
                <a:spcPct val="20000"/>
              </a:spcBef>
              <a:buClr>
                <a:schemeClr val="folHlink"/>
              </a:buClr>
              <a:buSzPct val="60000"/>
              <a:buFont typeface="Wingdings" pitchFamily="2" charset="2"/>
              <a:buChar char="n"/>
            </a:pPr>
            <a:r>
              <a:rPr lang="en-US" sz="1800" dirty="0"/>
              <a:t>Provide/deliver instruction</a:t>
            </a:r>
          </a:p>
          <a:p>
            <a:pPr marL="342900" indent="-342900">
              <a:spcBef>
                <a:spcPct val="20000"/>
              </a:spcBef>
              <a:buClr>
                <a:schemeClr val="folHlink"/>
              </a:buClr>
              <a:buSzPct val="60000"/>
              <a:buFont typeface="Wingdings" pitchFamily="2" charset="2"/>
              <a:buChar char="n"/>
            </a:pPr>
            <a:r>
              <a:rPr lang="en-US" sz="1800" dirty="0"/>
              <a:t>Transfer knowledge from faculty to students</a:t>
            </a:r>
          </a:p>
          <a:p>
            <a:pPr marL="342900" indent="-342900">
              <a:spcBef>
                <a:spcPct val="20000"/>
              </a:spcBef>
              <a:buClr>
                <a:schemeClr val="folHlink"/>
              </a:buClr>
              <a:buSzPct val="60000"/>
              <a:buFont typeface="Wingdings" pitchFamily="2" charset="2"/>
              <a:buChar char="n"/>
            </a:pPr>
            <a:r>
              <a:rPr lang="en-US" sz="1800" dirty="0"/>
              <a:t>Offer courses and programs</a:t>
            </a:r>
          </a:p>
          <a:p>
            <a:pPr marL="342900" indent="-342900">
              <a:spcBef>
                <a:spcPct val="20000"/>
              </a:spcBef>
              <a:buClr>
                <a:schemeClr val="folHlink"/>
              </a:buClr>
              <a:buSzPct val="60000"/>
              <a:buFont typeface="Wingdings" pitchFamily="2" charset="2"/>
              <a:buChar char="n"/>
            </a:pPr>
            <a:r>
              <a:rPr lang="en-US" sz="1800" dirty="0"/>
              <a:t>Improve the quality of instruction</a:t>
            </a:r>
          </a:p>
          <a:p>
            <a:pPr marL="342900" indent="-342900">
              <a:spcBef>
                <a:spcPct val="20000"/>
              </a:spcBef>
              <a:buClr>
                <a:schemeClr val="folHlink"/>
              </a:buClr>
              <a:buSzPct val="60000"/>
              <a:buFont typeface="Wingdings" pitchFamily="2" charset="2"/>
              <a:buChar char="n"/>
            </a:pPr>
            <a:r>
              <a:rPr lang="en-US" sz="1800" dirty="0"/>
              <a:t>Achieve access for diverse students</a:t>
            </a:r>
          </a:p>
          <a:p>
            <a:pPr marL="342900" indent="-342900">
              <a:spcBef>
                <a:spcPct val="20000"/>
              </a:spcBef>
              <a:buClr>
                <a:schemeClr val="folHlink"/>
              </a:buClr>
              <a:buSzPct val="60000"/>
              <a:buFont typeface="Wingdings" pitchFamily="2" charset="2"/>
              <a:buChar char="n"/>
            </a:pPr>
            <a:endParaRPr lang="en-US" sz="1800" dirty="0"/>
          </a:p>
        </p:txBody>
      </p:sp>
      <p:sp>
        <p:nvSpPr>
          <p:cNvPr id="139269" name="Rectangle 5"/>
          <p:cNvSpPr>
            <a:spLocks noChangeArrowheads="1"/>
          </p:cNvSpPr>
          <p:nvPr/>
        </p:nvSpPr>
        <p:spPr bwMode="auto">
          <a:xfrm>
            <a:off x="5638800" y="1524000"/>
            <a:ext cx="3352800" cy="1631216"/>
          </a:xfrm>
          <a:prstGeom prst="rect">
            <a:avLst/>
          </a:prstGeom>
          <a:noFill/>
          <a:ln w="9525">
            <a:noFill/>
            <a:miter lim="800000"/>
            <a:headEnd/>
            <a:tailEnd/>
          </a:ln>
          <a:effectLst/>
        </p:spPr>
        <p:txBody>
          <a:bodyPr wrap="square">
            <a:spAutoFit/>
          </a:bodyPr>
          <a:lstStyle/>
          <a:p>
            <a:pPr algn="r"/>
            <a:r>
              <a:rPr lang="en-US" sz="2000" i="1" dirty="0">
                <a:solidFill>
                  <a:srgbClr val="000000"/>
                </a:solidFill>
                <a:ea typeface="ＭＳ Ｐゴシック" pitchFamily="34" charset="-128"/>
              </a:rPr>
              <a:t>The focus moves from what the instructor is doing or covering to what students are learning….</a:t>
            </a:r>
          </a:p>
        </p:txBody>
      </p:sp>
      <p:sp>
        <p:nvSpPr>
          <p:cNvPr id="139270" name="Curved Left Arrow 9"/>
          <p:cNvSpPr>
            <a:spLocks noChangeArrowheads="1"/>
          </p:cNvSpPr>
          <p:nvPr/>
        </p:nvSpPr>
        <p:spPr bwMode="auto">
          <a:xfrm rot="21055629">
            <a:off x="6112800" y="2682407"/>
            <a:ext cx="1340573" cy="2252349"/>
          </a:xfrm>
          <a:prstGeom prst="curvedLeftArrow">
            <a:avLst>
              <a:gd name="adj1" fmla="val 24986"/>
              <a:gd name="adj2" fmla="val 61397"/>
              <a:gd name="adj3" fmla="val 25509"/>
            </a:avLst>
          </a:prstGeom>
          <a:solidFill>
            <a:schemeClr val="accent1"/>
          </a:solidFill>
          <a:ln w="9525" algn="ctr">
            <a:solidFill>
              <a:schemeClr val="tx1"/>
            </a:solidFill>
            <a:round/>
            <a:headEnd/>
            <a:tailEnd/>
          </a:ln>
        </p:spPr>
        <p:txBody>
          <a:bodyPr/>
          <a:lstStyle/>
          <a:p>
            <a:pPr eaLnBrk="0" hangingPunct="0"/>
            <a:endParaRPr lang="en-US" sz="1200">
              <a:latin typeface="Arial" charset="0"/>
              <a:ea typeface="ＭＳ Ｐゴシック" pitchFamily="34" charset="-128"/>
            </a:endParaRPr>
          </a:p>
        </p:txBody>
      </p:sp>
      <p:sp>
        <p:nvSpPr>
          <p:cNvPr id="139271" name="Rectangle 7"/>
          <p:cNvSpPr>
            <a:spLocks noChangeArrowheads="1"/>
          </p:cNvSpPr>
          <p:nvPr/>
        </p:nvSpPr>
        <p:spPr bwMode="auto">
          <a:xfrm>
            <a:off x="304800" y="4572000"/>
            <a:ext cx="7924800" cy="1892826"/>
          </a:xfrm>
          <a:prstGeom prst="rect">
            <a:avLst/>
          </a:prstGeom>
          <a:noFill/>
          <a:ln w="9525">
            <a:noFill/>
            <a:miter lim="800000"/>
            <a:headEnd/>
            <a:tailEnd/>
          </a:ln>
          <a:effectLst/>
        </p:spPr>
        <p:txBody>
          <a:bodyPr wrap="square">
            <a:spAutoFit/>
          </a:bodyPr>
          <a:lstStyle/>
          <a:p>
            <a:pPr eaLnBrk="0" hangingPunct="0">
              <a:lnSpc>
                <a:spcPct val="50000"/>
              </a:lnSpc>
              <a:spcBef>
                <a:spcPct val="50000"/>
              </a:spcBef>
              <a:buFont typeface="Arial" charset="0"/>
              <a:buNone/>
            </a:pPr>
            <a:r>
              <a:rPr lang="en-US" sz="1800" b="1" dirty="0">
                <a:solidFill>
                  <a:schemeClr val="tx2"/>
                </a:solidFill>
                <a:ea typeface="ＭＳ Ｐゴシック" pitchFamily="34" charset="-128"/>
              </a:rPr>
              <a:t>The  (NEW) Learning Paradigm</a:t>
            </a:r>
            <a:r>
              <a:rPr lang="en-US" sz="1800" dirty="0">
                <a:solidFill>
                  <a:schemeClr val="tx2"/>
                </a:solidFill>
                <a:ea typeface="ＭＳ Ｐゴシック" pitchFamily="34" charset="-128"/>
              </a:rPr>
              <a:t> </a:t>
            </a:r>
            <a:r>
              <a:rPr lang="en-US" sz="1800" b="1" dirty="0">
                <a:solidFill>
                  <a:schemeClr val="tx2"/>
                </a:solidFill>
                <a:ea typeface="ＭＳ Ｐゴシック" pitchFamily="34" charset="-128"/>
              </a:rPr>
              <a:t>Mission and Purposes</a:t>
            </a:r>
            <a:endParaRPr lang="en-US" sz="1800" dirty="0">
              <a:solidFill>
                <a:schemeClr val="tx2"/>
              </a:solidFill>
              <a:ea typeface="ＭＳ Ｐゴシック" pitchFamily="34" charset="-128"/>
            </a:endParaRPr>
          </a:p>
          <a:p>
            <a:pPr eaLnBrk="0" hangingPunct="0">
              <a:lnSpc>
                <a:spcPct val="50000"/>
              </a:lnSpc>
              <a:spcBef>
                <a:spcPct val="50000"/>
              </a:spcBef>
              <a:buFont typeface="Arial" charset="0"/>
              <a:buChar char="•"/>
            </a:pPr>
            <a:r>
              <a:rPr lang="en-US" sz="1800" dirty="0">
                <a:solidFill>
                  <a:schemeClr val="tx2"/>
                </a:solidFill>
                <a:ea typeface="ＭＳ Ｐゴシック" pitchFamily="34" charset="-128"/>
              </a:rPr>
              <a:t> Produce learning</a:t>
            </a:r>
          </a:p>
          <a:p>
            <a:pPr eaLnBrk="0" hangingPunct="0">
              <a:lnSpc>
                <a:spcPct val="50000"/>
              </a:lnSpc>
              <a:spcBef>
                <a:spcPct val="50000"/>
              </a:spcBef>
              <a:buFont typeface="Arial" charset="0"/>
              <a:buChar char="•"/>
            </a:pPr>
            <a:r>
              <a:rPr lang="en-US" sz="1800" dirty="0">
                <a:solidFill>
                  <a:schemeClr val="tx2"/>
                </a:solidFill>
                <a:ea typeface="ＭＳ Ｐゴシック" pitchFamily="34" charset="-128"/>
              </a:rPr>
              <a:t> Elicit students </a:t>
            </a:r>
            <a:r>
              <a:rPr lang="en-US" sz="1800" dirty="0" smtClean="0">
                <a:solidFill>
                  <a:schemeClr val="tx2"/>
                </a:solidFill>
                <a:ea typeface="ＭＳ Ｐゴシック" pitchFamily="34" charset="-128"/>
              </a:rPr>
              <a:t>discovery </a:t>
            </a:r>
            <a:r>
              <a:rPr lang="en-US" sz="1800" dirty="0">
                <a:solidFill>
                  <a:schemeClr val="tx2"/>
                </a:solidFill>
                <a:ea typeface="ＭＳ Ｐゴシック" pitchFamily="34" charset="-128"/>
              </a:rPr>
              <a:t>and construction of knowledge</a:t>
            </a:r>
          </a:p>
          <a:p>
            <a:pPr eaLnBrk="0" hangingPunct="0">
              <a:lnSpc>
                <a:spcPct val="50000"/>
              </a:lnSpc>
              <a:spcBef>
                <a:spcPct val="50000"/>
              </a:spcBef>
              <a:buFont typeface="Arial" charset="0"/>
              <a:buChar char="•"/>
            </a:pPr>
            <a:r>
              <a:rPr lang="en-US" sz="1800" dirty="0">
                <a:solidFill>
                  <a:schemeClr val="tx2"/>
                </a:solidFill>
                <a:ea typeface="ＭＳ Ｐゴシック" pitchFamily="34" charset="-128"/>
              </a:rPr>
              <a:t> Create powerful learning environments</a:t>
            </a:r>
          </a:p>
          <a:p>
            <a:pPr eaLnBrk="0" hangingPunct="0">
              <a:lnSpc>
                <a:spcPct val="50000"/>
              </a:lnSpc>
              <a:spcBef>
                <a:spcPct val="50000"/>
              </a:spcBef>
              <a:buFont typeface="Arial" charset="0"/>
              <a:buChar char="•"/>
            </a:pPr>
            <a:r>
              <a:rPr lang="en-US" sz="1800" dirty="0">
                <a:solidFill>
                  <a:schemeClr val="tx2"/>
                </a:solidFill>
                <a:ea typeface="ＭＳ Ｐゴシック" pitchFamily="34" charset="-128"/>
              </a:rPr>
              <a:t> Improve the quality of learning</a:t>
            </a:r>
          </a:p>
          <a:p>
            <a:pPr eaLnBrk="0" hangingPunct="0">
              <a:lnSpc>
                <a:spcPct val="50000"/>
              </a:lnSpc>
              <a:spcBef>
                <a:spcPct val="50000"/>
              </a:spcBef>
              <a:buFont typeface="Arial" charset="0"/>
              <a:buChar char="•"/>
            </a:pPr>
            <a:r>
              <a:rPr lang="en-US" sz="1800" dirty="0">
                <a:solidFill>
                  <a:schemeClr val="tx2"/>
                </a:solidFill>
                <a:ea typeface="ＭＳ Ｐゴシック" pitchFamily="34" charset="-128"/>
              </a:rPr>
              <a:t> Achieve success for diverse students</a:t>
            </a:r>
            <a:endParaRPr lang="en-US" sz="1200" dirty="0">
              <a:latin typeface="Arial" charset="0"/>
              <a:ea typeface="ＭＳ Ｐゴシック" pitchFamily="34" charset="-128"/>
            </a:endParaRPr>
          </a:p>
          <a:p>
            <a:pPr eaLnBrk="0" hangingPunct="0">
              <a:lnSpc>
                <a:spcPct val="50000"/>
              </a:lnSpc>
              <a:spcBef>
                <a:spcPct val="50000"/>
              </a:spcBef>
              <a:buFont typeface="Arial" charset="0"/>
              <a:buChar char="•"/>
            </a:pPr>
            <a:endParaRPr lang="en-US" sz="1800" dirty="0">
              <a:solidFill>
                <a:srgbClr val="008080"/>
              </a:solidFill>
              <a:latin typeface="Times New Roman" pitchFamily="18" charset="0"/>
              <a:ea typeface="ＭＳ Ｐゴシック" pitchFamily="34" charset="-128"/>
            </a:endParaRPr>
          </a:p>
        </p:txBody>
      </p:sp>
      <p:sp>
        <p:nvSpPr>
          <p:cNvPr id="139274" name="Rectangle 10"/>
          <p:cNvSpPr>
            <a:spLocks noChangeArrowheads="1"/>
          </p:cNvSpPr>
          <p:nvPr/>
        </p:nvSpPr>
        <p:spPr bwMode="auto">
          <a:xfrm>
            <a:off x="304800" y="1524000"/>
            <a:ext cx="5791200" cy="2133600"/>
          </a:xfrm>
          <a:prstGeom prst="rect">
            <a:avLst/>
          </a:prstGeom>
          <a:noFill/>
          <a:ln w="9525">
            <a:solidFill>
              <a:schemeClr val="tx1"/>
            </a:solidFill>
            <a:miter lim="800000"/>
            <a:headEnd/>
            <a:tailEnd/>
          </a:ln>
          <a:effectLst/>
        </p:spPr>
        <p:txBody>
          <a:bodyPr wrap="none" anchor="ctr"/>
          <a:lstStyle/>
          <a:p>
            <a:endParaRPr lang="en-US"/>
          </a:p>
        </p:txBody>
      </p:sp>
      <p:sp>
        <p:nvSpPr>
          <p:cNvPr id="139275" name="Rectangle 11"/>
          <p:cNvSpPr>
            <a:spLocks noChangeArrowheads="1"/>
          </p:cNvSpPr>
          <p:nvPr/>
        </p:nvSpPr>
        <p:spPr bwMode="auto">
          <a:xfrm>
            <a:off x="381000" y="4267200"/>
            <a:ext cx="6400800" cy="2286000"/>
          </a:xfrm>
          <a:prstGeom prst="rect">
            <a:avLst/>
          </a:prstGeom>
          <a:noFill/>
          <a:ln w="9525">
            <a:solidFill>
              <a:schemeClr val="tx1"/>
            </a:solidFill>
            <a:miter lim="800000"/>
            <a:headEnd/>
            <a:tailEnd/>
          </a:ln>
          <a:effectLst/>
        </p:spPr>
        <p:txBody>
          <a:bodyPr wrap="none" anchor="ctr"/>
          <a:lstStyle/>
          <a:p>
            <a:endParaRPr lang="en-US"/>
          </a:p>
        </p:txBody>
      </p:sp>
      <p:sp>
        <p:nvSpPr>
          <p:cNvPr id="139276" name="Rectangle 12"/>
          <p:cNvSpPr>
            <a:spLocks noChangeArrowheads="1"/>
          </p:cNvSpPr>
          <p:nvPr/>
        </p:nvSpPr>
        <p:spPr bwMode="auto">
          <a:xfrm>
            <a:off x="7162800" y="5842337"/>
            <a:ext cx="1981200" cy="1015663"/>
          </a:xfrm>
          <a:prstGeom prst="rect">
            <a:avLst/>
          </a:prstGeom>
          <a:noFill/>
          <a:ln w="9525">
            <a:noFill/>
            <a:miter lim="800000"/>
            <a:headEnd/>
            <a:tailEnd/>
          </a:ln>
          <a:effectLst/>
        </p:spPr>
        <p:txBody>
          <a:bodyPr wrap="square" anchor="ctr">
            <a:spAutoFit/>
          </a:bodyPr>
          <a:lstStyle/>
          <a:p>
            <a:pPr algn="r"/>
            <a:r>
              <a:rPr lang="en-US" sz="1000" dirty="0"/>
              <a:t>From </a:t>
            </a:r>
            <a:r>
              <a:rPr lang="en-US" sz="1000" i="1" dirty="0"/>
              <a:t>Teaching to Learning: A New Paradigm for Undergraduate Education </a:t>
            </a:r>
            <a:r>
              <a:rPr lang="en-US" sz="1000" dirty="0"/>
              <a:t>Robert B. Barr and John </a:t>
            </a:r>
            <a:r>
              <a:rPr lang="en-US" sz="1000" dirty="0" err="1"/>
              <a:t>Tagg</a:t>
            </a:r>
            <a:r>
              <a:rPr lang="en-US" sz="1000" dirty="0"/>
              <a:t>, November/December 1995, Change Magazine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39267"/>
                                        </p:tgtEl>
                                      </p:cBhvr>
                                    </p:animEffect>
                                    <p:anim calcmode="lin" valueType="num">
                                      <p:cBhvr>
                                        <p:cTn id="7" dur="1000"/>
                                        <p:tgtEl>
                                          <p:spTgt spid="139267"/>
                                        </p:tgtEl>
                                        <p:attrNameLst>
                                          <p:attrName>ppt_x</p:attrName>
                                        </p:attrNameLst>
                                      </p:cBhvr>
                                      <p:tavLst>
                                        <p:tav tm="0">
                                          <p:val>
                                            <p:strVal val="ppt_x"/>
                                          </p:val>
                                        </p:tav>
                                        <p:tav tm="100000">
                                          <p:val>
                                            <p:strVal val="ppt_x"/>
                                          </p:val>
                                        </p:tav>
                                      </p:tavLst>
                                    </p:anim>
                                    <p:anim calcmode="lin" valueType="num">
                                      <p:cBhvr>
                                        <p:cTn id="8" dur="100" decel="100000"/>
                                        <p:tgtEl>
                                          <p:spTgt spid="139267"/>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39267"/>
                                        </p:tgtEl>
                                        <p:attrNameLst>
                                          <p:attrName>ppt_y</p:attrName>
                                        </p:attrNameLst>
                                      </p:cBhvr>
                                      <p:tavLst>
                                        <p:tav tm="0">
                                          <p:val>
                                            <p:strVal val="ppt_y"/>
                                          </p:val>
                                        </p:tav>
                                        <p:tav tm="100000">
                                          <p:val>
                                            <p:strVal val="ppt_y+1"/>
                                          </p:val>
                                        </p:tav>
                                      </p:tavLst>
                                    </p:anim>
                                    <p:set>
                                      <p:cBhvr>
                                        <p:cTn id="10" dur="1" fill="hold">
                                          <p:stCondLst>
                                            <p:cond delay="999"/>
                                          </p:stCondLst>
                                        </p:cTn>
                                        <p:tgtEl>
                                          <p:spTgt spid="139267"/>
                                        </p:tgtEl>
                                        <p:attrNameLst>
                                          <p:attrName>style.visibility</p:attrName>
                                        </p:attrNameLst>
                                      </p:cBhvr>
                                      <p:to>
                                        <p:strVal val="hidden"/>
                                      </p:to>
                                    </p:set>
                                  </p:childTnLst>
                                </p:cTn>
                              </p:par>
                              <p:par>
                                <p:cTn id="11" presetID="37" presetClass="exit" presetSubtype="0" fill="hold" grpId="0" nodeType="withEffect">
                                  <p:stCondLst>
                                    <p:cond delay="0"/>
                                  </p:stCondLst>
                                  <p:childTnLst>
                                    <p:animEffect transition="out" filter="fade">
                                      <p:cBhvr>
                                        <p:cTn id="12" dur="1000"/>
                                        <p:tgtEl>
                                          <p:spTgt spid="139274"/>
                                        </p:tgtEl>
                                      </p:cBhvr>
                                    </p:animEffect>
                                    <p:anim calcmode="lin" valueType="num">
                                      <p:cBhvr>
                                        <p:cTn id="13" dur="1000"/>
                                        <p:tgtEl>
                                          <p:spTgt spid="139274"/>
                                        </p:tgtEl>
                                        <p:attrNameLst>
                                          <p:attrName>ppt_x</p:attrName>
                                        </p:attrNameLst>
                                      </p:cBhvr>
                                      <p:tavLst>
                                        <p:tav tm="0">
                                          <p:val>
                                            <p:strVal val="ppt_x"/>
                                          </p:val>
                                        </p:tav>
                                        <p:tav tm="100000">
                                          <p:val>
                                            <p:strVal val="ppt_x"/>
                                          </p:val>
                                        </p:tav>
                                      </p:tavLst>
                                    </p:anim>
                                    <p:anim calcmode="lin" valueType="num">
                                      <p:cBhvr>
                                        <p:cTn id="14" dur="100" decel="100000"/>
                                        <p:tgtEl>
                                          <p:spTgt spid="139274"/>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39274"/>
                                        </p:tgtEl>
                                        <p:attrNameLst>
                                          <p:attrName>ppt_y</p:attrName>
                                        </p:attrNameLst>
                                      </p:cBhvr>
                                      <p:tavLst>
                                        <p:tav tm="0">
                                          <p:val>
                                            <p:strVal val="ppt_y"/>
                                          </p:val>
                                        </p:tav>
                                        <p:tav tm="100000">
                                          <p:val>
                                            <p:strVal val="ppt_y+1"/>
                                          </p:val>
                                        </p:tav>
                                      </p:tavLst>
                                    </p:anim>
                                    <p:set>
                                      <p:cBhvr>
                                        <p:cTn id="16" dur="1" fill="hold">
                                          <p:stCondLst>
                                            <p:cond delay="999"/>
                                          </p:stCondLst>
                                        </p:cTn>
                                        <p:tgtEl>
                                          <p:spTgt spid="13927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9270"/>
                                        </p:tgtEl>
                                      </p:cBhvr>
                                    </p:animEffect>
                                    <p:set>
                                      <p:cBhvr>
                                        <p:cTn id="19" dur="1" fill="hold">
                                          <p:stCondLst>
                                            <p:cond delay="499"/>
                                          </p:stCondLst>
                                        </p:cTn>
                                        <p:tgtEl>
                                          <p:spTgt spid="139270"/>
                                        </p:tgtEl>
                                        <p:attrNameLst>
                                          <p:attrName>style.visibility</p:attrName>
                                        </p:attrNameLst>
                                      </p:cBhvr>
                                      <p:to>
                                        <p:strVal val="hidden"/>
                                      </p:to>
                                    </p:set>
                                  </p:childTnLst>
                                </p:cTn>
                              </p:par>
                            </p:childTnLst>
                          </p:cTn>
                        </p:par>
                        <p:par>
                          <p:cTn id="20" fill="hold">
                            <p:stCondLst>
                              <p:cond delay="1000"/>
                            </p:stCondLst>
                            <p:childTnLst>
                              <p:par>
                                <p:cTn id="21" presetID="0" presetClass="path" presetSubtype="0" accel="50000" decel="50000" fill="hold" grpId="0" nodeType="afterEffect">
                                  <p:stCondLst>
                                    <p:cond delay="0"/>
                                  </p:stCondLst>
                                  <p:childTnLst>
                                    <p:animMotion origin="layout" path="M 0 -3.7037E-6 L -0.28333 0.1588 " pathEditMode="relative" rAng="0" ptsTypes="AA">
                                      <p:cBhvr>
                                        <p:cTn id="22" dur="2000" fill="hold"/>
                                        <p:tgtEl>
                                          <p:spTgt spid="139269"/>
                                        </p:tgtEl>
                                        <p:attrNameLst>
                                          <p:attrName>ppt_x</p:attrName>
                                          <p:attrName>ppt_y</p:attrName>
                                        </p:attrNameLst>
                                      </p:cBhvr>
                                      <p:rCtr x="-142" y="79"/>
                                    </p:animMotion>
                                  </p:childTnLst>
                                </p:cTn>
                              </p:par>
                            </p:childTnLst>
                          </p:cTn>
                        </p:par>
                        <p:par>
                          <p:cTn id="23" fill="hold">
                            <p:stCondLst>
                              <p:cond delay="3000"/>
                            </p:stCondLst>
                            <p:childTnLst>
                              <p:par>
                                <p:cTn id="24" presetID="6" presetClass="emph" presetSubtype="0" fill="hold" grpId="1" nodeType="afterEffect">
                                  <p:stCondLst>
                                    <p:cond delay="0"/>
                                  </p:stCondLst>
                                  <p:childTnLst>
                                    <p:animScale>
                                      <p:cBhvr>
                                        <p:cTn id="25" dur="3000" fill="hold"/>
                                        <p:tgtEl>
                                          <p:spTgt spid="139269"/>
                                        </p:tgtEl>
                                      </p:cBhvr>
                                      <p:by x="150000" y="150000"/>
                                    </p:animScale>
                                  </p:childTnLst>
                                </p:cTn>
                              </p:par>
                            </p:childTnLst>
                          </p:cTn>
                        </p:par>
                        <p:par>
                          <p:cTn id="26" fill="hold">
                            <p:stCondLst>
                              <p:cond delay="6000"/>
                            </p:stCondLst>
                            <p:childTnLst>
                              <p:par>
                                <p:cTn id="27" presetID="10" presetClass="exit" presetSubtype="0" fill="hold" grpId="2" nodeType="afterEffect">
                                  <p:stCondLst>
                                    <p:cond delay="0"/>
                                  </p:stCondLst>
                                  <p:childTnLst>
                                    <p:animEffect transition="out" filter="fade">
                                      <p:cBhvr>
                                        <p:cTn id="28" dur="1000"/>
                                        <p:tgtEl>
                                          <p:spTgt spid="139269"/>
                                        </p:tgtEl>
                                      </p:cBhvr>
                                    </p:animEffect>
                                    <p:set>
                                      <p:cBhvr>
                                        <p:cTn id="29" dur="1" fill="hold">
                                          <p:stCondLst>
                                            <p:cond delay="999"/>
                                          </p:stCondLst>
                                        </p:cTn>
                                        <p:tgtEl>
                                          <p:spTgt spid="139269"/>
                                        </p:tgtEl>
                                        <p:attrNameLst>
                                          <p:attrName>style.visibility</p:attrName>
                                        </p:attrNameLst>
                                      </p:cBhvr>
                                      <p:to>
                                        <p:strVal val="hidden"/>
                                      </p:to>
                                    </p:set>
                                  </p:childTnLst>
                                </p:cTn>
                              </p:par>
                            </p:childTnLst>
                          </p:cTn>
                        </p:par>
                        <p:par>
                          <p:cTn id="30" fill="hold">
                            <p:stCondLst>
                              <p:cond delay="7000"/>
                            </p:stCondLst>
                            <p:childTnLst>
                              <p:par>
                                <p:cTn id="31" presetID="56" presetClass="path" presetSubtype="0" accel="50000" decel="50000" fill="hold" grpId="0" nodeType="afterEffect">
                                  <p:stCondLst>
                                    <p:cond delay="0"/>
                                  </p:stCondLst>
                                  <p:iterate type="lt">
                                    <p:tmPct val="0"/>
                                  </p:iterate>
                                  <p:childTnLst>
                                    <p:animMotion origin="layout" path="M 3.33333E-6 3.7037E-7 L 0.16666 -0.22685 " pathEditMode="relative" rAng="0" ptsTypes="AA">
                                      <p:cBhvr>
                                        <p:cTn id="32" dur="1000" fill="hold"/>
                                        <p:tgtEl>
                                          <p:spTgt spid="139271"/>
                                        </p:tgtEl>
                                        <p:attrNameLst>
                                          <p:attrName>ppt_x</p:attrName>
                                          <p:attrName>ppt_y</p:attrName>
                                        </p:attrNameLst>
                                      </p:cBhvr>
                                      <p:rCtr x="83" y="-113"/>
                                    </p:animMotion>
                                  </p:childTnLst>
                                </p:cTn>
                              </p:par>
                              <p:par>
                                <p:cTn id="33" presetID="1" presetClass="exit" presetSubtype="0" fill="hold" grpId="0" nodeType="withEffect">
                                  <p:stCondLst>
                                    <p:cond delay="0"/>
                                  </p:stCondLst>
                                  <p:childTnLst>
                                    <p:set>
                                      <p:cBhvr>
                                        <p:cTn id="34" dur="1" fill="hold">
                                          <p:stCondLst>
                                            <p:cond delay="0"/>
                                          </p:stCondLst>
                                        </p:cTn>
                                        <p:tgtEl>
                                          <p:spTgt spid="139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139269" grpId="0"/>
      <p:bldP spid="139269" grpId="1"/>
      <p:bldP spid="139269" grpId="2"/>
      <p:bldP spid="139270" grpId="0" animBg="1"/>
      <p:bldP spid="139271" grpId="0"/>
      <p:bldP spid="139274" grpId="0" animBg="1"/>
      <p:bldP spid="1392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04800" y="341313"/>
            <a:ext cx="8458200" cy="679450"/>
          </a:xfrm>
        </p:spPr>
        <p:txBody>
          <a:bodyPr/>
          <a:lstStyle/>
          <a:p>
            <a:r>
              <a:rPr lang="en-US" sz="4000" dirty="0">
                <a:latin typeface="Century" pitchFamily="18" charset="0"/>
              </a:rPr>
              <a:t>I</a:t>
            </a:r>
            <a:r>
              <a:rPr lang="en-US" sz="4000" dirty="0"/>
              <a:t>2A: What are the components?</a:t>
            </a:r>
          </a:p>
        </p:txBody>
      </p:sp>
      <p:graphicFrame>
        <p:nvGraphicFramePr>
          <p:cNvPr id="4" name="Diagram 3"/>
          <p:cNvGraphicFramePr/>
          <p:nvPr/>
        </p:nvGraphicFramePr>
        <p:xfrm>
          <a:off x="152400" y="1447800"/>
          <a:ext cx="8763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41313"/>
            <a:ext cx="8610600" cy="679450"/>
          </a:xfrm>
        </p:spPr>
        <p:txBody>
          <a:bodyPr/>
          <a:lstStyle/>
          <a:p>
            <a:r>
              <a:rPr lang="en-US" dirty="0" smtClean="0"/>
              <a:t>What is Critical Thinking?</a:t>
            </a:r>
            <a:endParaRPr lang="en-US" dirty="0"/>
          </a:p>
        </p:txBody>
      </p:sp>
      <p:sp>
        <p:nvSpPr>
          <p:cNvPr id="11" name="TextBox 10"/>
          <p:cNvSpPr txBox="1"/>
          <p:nvPr/>
        </p:nvSpPr>
        <p:spPr>
          <a:xfrm>
            <a:off x="914400" y="1600200"/>
            <a:ext cx="7010400" cy="3077766"/>
          </a:xfrm>
          <a:prstGeom prst="rect">
            <a:avLst/>
          </a:prstGeom>
          <a:noFill/>
        </p:spPr>
        <p:txBody>
          <a:bodyPr wrap="square" rtlCol="0">
            <a:spAutoFit/>
          </a:bodyPr>
          <a:lstStyle/>
          <a:p>
            <a:pPr>
              <a:defRPr/>
            </a:pPr>
            <a:endParaRPr lang="en-US" sz="4400" kern="0" dirty="0" smtClean="0">
              <a:solidFill>
                <a:schemeClr val="tx2"/>
              </a:solidFill>
            </a:endParaRPr>
          </a:p>
          <a:p>
            <a:pPr algn="ctr">
              <a:defRPr/>
            </a:pPr>
            <a:r>
              <a:rPr lang="en-US" sz="4400" kern="0" dirty="0" smtClean="0">
                <a:solidFill>
                  <a:schemeClr val="tx2"/>
                </a:solidFill>
              </a:rPr>
              <a:t>“Higher-Order Thinking”</a:t>
            </a:r>
          </a:p>
          <a:p>
            <a:pPr algn="ctr">
              <a:defRPr/>
            </a:pPr>
            <a:endParaRPr lang="en-US" sz="4400" kern="0" dirty="0" smtClean="0">
              <a:solidFill>
                <a:schemeClr val="tx2"/>
              </a:solidFill>
            </a:endParaRPr>
          </a:p>
          <a:p>
            <a:pPr algn="ctr">
              <a:defRPr/>
            </a:pPr>
            <a:r>
              <a:rPr lang="en-US" sz="4400" kern="0" dirty="0" smtClean="0">
                <a:solidFill>
                  <a:schemeClr val="tx2"/>
                </a:solidFill>
              </a:rPr>
              <a:t>“Complex Thinking”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52400"/>
            <a:ext cx="8534400" cy="1143000"/>
          </a:xfrm>
        </p:spPr>
        <p:txBody>
          <a:bodyPr>
            <a:normAutofit/>
          </a:bodyPr>
          <a:lstStyle/>
          <a:p>
            <a:r>
              <a:rPr lang="en-US" sz="4400" dirty="0" smtClean="0"/>
              <a:t>What is Critical Thinking?</a:t>
            </a:r>
            <a:endParaRPr lang="en-US" sz="2800" dirty="0" smtClean="0"/>
          </a:p>
        </p:txBody>
      </p:sp>
      <p:sp>
        <p:nvSpPr>
          <p:cNvPr id="6" name="TextBox 5"/>
          <p:cNvSpPr txBox="1"/>
          <p:nvPr/>
        </p:nvSpPr>
        <p:spPr>
          <a:xfrm>
            <a:off x="457200" y="1295400"/>
            <a:ext cx="8229600" cy="120015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Wingdings" pitchFamily="2" charset="2"/>
              <a:buChar char="ü"/>
              <a:defRPr/>
            </a:pPr>
            <a:r>
              <a:rPr lang="en-US" sz="3600" dirty="0">
                <a:latin typeface="Arno Pro Smbd" pitchFamily="18" charset="0"/>
              </a:rPr>
              <a:t>The words ‘critical’ and ‘criteria’ come from the same root word meaning </a:t>
            </a:r>
            <a:r>
              <a:rPr lang="en-US" sz="3600" dirty="0" smtClean="0">
                <a:latin typeface="Arno Pro Smbd" pitchFamily="18" charset="0"/>
              </a:rPr>
              <a:t>judgment</a:t>
            </a:r>
            <a:endParaRPr lang="en-US" sz="3600" dirty="0">
              <a:solidFill>
                <a:srgbClr val="FF0000"/>
              </a:solidFill>
              <a:latin typeface="+mn-lt"/>
            </a:endParaRPr>
          </a:p>
        </p:txBody>
      </p:sp>
      <p:sp>
        <p:nvSpPr>
          <p:cNvPr id="7" name="TextBox 6"/>
          <p:cNvSpPr txBox="1"/>
          <p:nvPr/>
        </p:nvSpPr>
        <p:spPr>
          <a:xfrm>
            <a:off x="304800" y="2971800"/>
            <a:ext cx="8610600" cy="35052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80000"/>
              </a:lnSpc>
              <a:defRPr/>
            </a:pPr>
            <a:r>
              <a:rPr lang="en-US" sz="5400" dirty="0">
                <a:solidFill>
                  <a:schemeClr val="tx1"/>
                </a:solidFill>
                <a:cs typeface="Tahoma" pitchFamily="34" charset="0"/>
              </a:rPr>
              <a:t>Critical Thinking is reasonable, reflective thinking that is focused on deciding what to believe or do. </a:t>
            </a:r>
            <a:r>
              <a:rPr lang="en-US" dirty="0">
                <a:solidFill>
                  <a:schemeClr val="tx1"/>
                </a:solidFill>
                <a:cs typeface="Tahoma" pitchFamily="34" charset="0"/>
              </a:rPr>
              <a:t>(Robert Ennis)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fontScale="90000"/>
          </a:bodyPr>
          <a:lstStyle/>
          <a:p>
            <a:pPr>
              <a:defRPr/>
            </a:pPr>
            <a:r>
              <a:rPr lang="en-US" sz="4400" dirty="0" smtClean="0"/>
              <a:t>What Critical Thinking is </a:t>
            </a:r>
            <a:r>
              <a:rPr lang="en-US" sz="4400" i="1" dirty="0" smtClean="0"/>
              <a:t>NOT</a:t>
            </a:r>
            <a:r>
              <a:rPr lang="en-US" b="1" i="1" dirty="0" smtClean="0">
                <a:effectLst>
                  <a:outerShdw blurRad="38100" dist="38100" dir="2700000" algn="tl">
                    <a:srgbClr val="000000">
                      <a:alpha val="43137"/>
                    </a:srgbClr>
                  </a:outerShdw>
                </a:effectLst>
              </a:rPr>
              <a:t/>
            </a:r>
            <a:br>
              <a:rPr lang="en-US" b="1" i="1" dirty="0" smtClean="0">
                <a:effectLst>
                  <a:outerShdw blurRad="38100" dist="38100" dir="2700000" algn="tl">
                    <a:srgbClr val="000000">
                      <a:alpha val="43137"/>
                    </a:srgbClr>
                  </a:outerShdw>
                </a:effectLst>
              </a:rPr>
            </a:br>
            <a:endParaRPr lang="en-US" dirty="0"/>
          </a:p>
        </p:txBody>
      </p:sp>
      <p:sp>
        <p:nvSpPr>
          <p:cNvPr id="19459" name="Content Placeholder 2"/>
          <p:cNvSpPr>
            <a:spLocks noGrp="1"/>
          </p:cNvSpPr>
          <p:nvPr>
            <p:ph idx="1"/>
          </p:nvPr>
        </p:nvSpPr>
        <p:spPr>
          <a:xfrm>
            <a:off x="228600" y="1371600"/>
            <a:ext cx="8610600" cy="5181600"/>
          </a:xfrm>
        </p:spPr>
        <p:txBody>
          <a:bodyPr>
            <a:normAutofit/>
          </a:bodyPr>
          <a:lstStyle/>
          <a:p>
            <a:pPr>
              <a:spcAft>
                <a:spcPts val="3000"/>
              </a:spcAft>
              <a:buFont typeface="Wingdings" pitchFamily="2" charset="2"/>
              <a:buNone/>
            </a:pPr>
            <a:r>
              <a:rPr lang="en-US" sz="3000" dirty="0" smtClean="0"/>
              <a:t>The problem of “egocentric” thinking (p. 21):</a:t>
            </a:r>
          </a:p>
          <a:p>
            <a:pPr algn="l">
              <a:spcAft>
                <a:spcPts val="1800"/>
              </a:spcAft>
              <a:buFont typeface="Wingdings" pitchFamily="2" charset="2"/>
              <a:buChar char="§"/>
            </a:pPr>
            <a:r>
              <a:rPr lang="en-US" sz="3200" dirty="0" smtClean="0"/>
              <a:t>Leads to self-serving perspectives and evaluations</a:t>
            </a:r>
          </a:p>
          <a:p>
            <a:pPr algn="l">
              <a:spcAft>
                <a:spcPts val="1800"/>
              </a:spcAft>
              <a:buFont typeface="Wingdings" pitchFamily="2" charset="2"/>
              <a:buChar char="§"/>
            </a:pPr>
            <a:r>
              <a:rPr lang="en-US" sz="3200" dirty="0" smtClean="0"/>
              <a:t>Leads to a false sense of objectivity</a:t>
            </a:r>
          </a:p>
          <a:p>
            <a:pPr algn="l">
              <a:spcAft>
                <a:spcPts val="1800"/>
              </a:spcAft>
              <a:buFont typeface="Wingdings" pitchFamily="2" charset="2"/>
              <a:buChar char="§"/>
            </a:pPr>
            <a:r>
              <a:rPr lang="en-US" sz="3200" dirty="0" smtClean="0"/>
              <a:t>Leads to flawed thinking</a:t>
            </a:r>
          </a:p>
          <a:p>
            <a:pPr algn="l">
              <a:buFont typeface="Wingdings" pitchFamily="2" charset="2"/>
              <a:buChar char="§"/>
            </a:pPr>
            <a:r>
              <a:rPr lang="en-US" sz="3200" dirty="0" smtClean="0"/>
              <a:t>Lends itself to the unconscious substitution of subjective intuitions for intellectual standards in 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anim calcmode="lin" valueType="num">
                                      <p:cBhvr>
                                        <p:cTn id="8" dur="500" fill="hold"/>
                                        <p:tgtEl>
                                          <p:spTgt spid="19459">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 calcmode="lin" valueType="num">
                                      <p:cBhvr>
                                        <p:cTn id="14" dur="1000" fill="hold"/>
                                        <p:tgtEl>
                                          <p:spTgt spid="1945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94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94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 calcmode="lin" valueType="num">
                                      <p:cBhvr>
                                        <p:cTn id="21" dur="1000" fill="hold"/>
                                        <p:tgtEl>
                                          <p:spTgt spid="194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94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94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 calcmode="lin" valueType="num">
                                      <p:cBhvr>
                                        <p:cTn id="28" dur="1000" fill="hold"/>
                                        <p:tgtEl>
                                          <p:spTgt spid="1945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94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945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9459">
                                            <p:txEl>
                                              <p:pRg st="4" end="4"/>
                                            </p:txEl>
                                          </p:spTgt>
                                        </p:tgtEl>
                                        <p:attrNameLst>
                                          <p:attrName>style.visibility</p:attrName>
                                        </p:attrNameLst>
                                      </p:cBhvr>
                                      <p:to>
                                        <p:strVal val="visible"/>
                                      </p:to>
                                    </p:set>
                                    <p:anim calcmode="lin" valueType="num">
                                      <p:cBhvr>
                                        <p:cTn id="35" dur="1000" fill="hold"/>
                                        <p:tgtEl>
                                          <p:spTgt spid="19459">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1945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theme/theme1.xml><?xml version="1.0" encoding="utf-8"?>
<a:theme xmlns:a="http://schemas.openxmlformats.org/drawingml/2006/main" name="thinker">
  <a:themeElements>
    <a:clrScheme name="">
      <a:dk1>
        <a:srgbClr val="000000"/>
      </a:dk1>
      <a:lt1>
        <a:srgbClr val="FFFFFF"/>
      </a:lt1>
      <a:dk2>
        <a:srgbClr val="000066"/>
      </a:dk2>
      <a:lt2>
        <a:srgbClr val="6E6E6E"/>
      </a:lt2>
      <a:accent1>
        <a:srgbClr val="4591F3"/>
      </a:accent1>
      <a:accent2>
        <a:srgbClr val="C2DCFF"/>
      </a:accent2>
      <a:accent3>
        <a:srgbClr val="FFFFFF"/>
      </a:accent3>
      <a:accent4>
        <a:srgbClr val="000000"/>
      </a:accent4>
      <a:accent5>
        <a:srgbClr val="B0C7F8"/>
      </a:accent5>
      <a:accent6>
        <a:srgbClr val="B0C7E7"/>
      </a:accent6>
      <a:hlink>
        <a:srgbClr val="91B5E8"/>
      </a:hlink>
      <a:folHlink>
        <a:srgbClr val="CCCCCC"/>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accent1"/>
          </a:buClr>
          <a:buSzPct val="110000"/>
          <a:buFontTx/>
          <a:buNone/>
          <a:tabLst/>
          <a:defRPr kumimoji="0" lang="en-US" sz="2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accent1"/>
          </a:buClr>
          <a:buSzPct val="110000"/>
          <a:buFontTx/>
          <a:buNone/>
          <a:tabLst/>
          <a:defRPr kumimoji="0" lang="en-US" sz="2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Default Design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Default Design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Default Design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
      <a:clrScheme name="Default Design 6">
        <a:dk1>
          <a:srgbClr val="080808"/>
        </a:dk1>
        <a:lt1>
          <a:srgbClr val="F8F8F8"/>
        </a:lt1>
        <a:dk2>
          <a:srgbClr val="080808"/>
        </a:dk2>
        <a:lt2>
          <a:srgbClr val="000000"/>
        </a:lt2>
        <a:accent1>
          <a:srgbClr val="4A78B7"/>
        </a:accent1>
        <a:accent2>
          <a:srgbClr val="4A78B7"/>
        </a:accent2>
        <a:accent3>
          <a:srgbClr val="FBFBFB"/>
        </a:accent3>
        <a:accent4>
          <a:srgbClr val="060606"/>
        </a:accent4>
        <a:accent5>
          <a:srgbClr val="B1BED8"/>
        </a:accent5>
        <a:accent6>
          <a:srgbClr val="426CA6"/>
        </a:accent6>
        <a:hlink>
          <a:srgbClr val="CC9900"/>
        </a:hlink>
        <a:folHlink>
          <a:srgbClr val="9966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8F8F8"/>
        </a:lt1>
        <a:dk2>
          <a:srgbClr val="FFFFFF"/>
        </a:dk2>
        <a:lt2>
          <a:srgbClr val="CCCCCC"/>
        </a:lt2>
        <a:accent1>
          <a:srgbClr val="99CCCC"/>
        </a:accent1>
        <a:accent2>
          <a:srgbClr val="336666"/>
        </a:accent2>
        <a:accent3>
          <a:srgbClr val="FBFBFB"/>
        </a:accent3>
        <a:accent4>
          <a:srgbClr val="000000"/>
        </a:accent4>
        <a:accent5>
          <a:srgbClr val="CAE2E2"/>
        </a:accent5>
        <a:accent6>
          <a:srgbClr val="2D5C5C"/>
        </a:accent6>
        <a:hlink>
          <a:srgbClr val="669999"/>
        </a:hlink>
        <a:folHlink>
          <a:srgbClr val="CCCCC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8F8F8"/>
        </a:lt1>
        <a:dk2>
          <a:srgbClr val="5E8AC5"/>
        </a:dk2>
        <a:lt2>
          <a:srgbClr val="6E6E6E"/>
        </a:lt2>
        <a:accent1>
          <a:srgbClr val="4591F3"/>
        </a:accent1>
        <a:accent2>
          <a:srgbClr val="C2DCFF"/>
        </a:accent2>
        <a:accent3>
          <a:srgbClr val="FBFBFB"/>
        </a:accent3>
        <a:accent4>
          <a:srgbClr val="000000"/>
        </a:accent4>
        <a:accent5>
          <a:srgbClr val="B0C7F8"/>
        </a:accent5>
        <a:accent6>
          <a:srgbClr val="B0C7E7"/>
        </a:accent6>
        <a:hlink>
          <a:srgbClr val="91B5E8"/>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thinker</Template>
  <TotalTime>48</TotalTime>
  <Words>1898</Words>
  <Application>Microsoft Office PowerPoint</Application>
  <PresentationFormat>On-screen Show (4:3)</PresentationFormat>
  <Paragraphs>292</Paragraphs>
  <Slides>26</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thinker</vt:lpstr>
      <vt:lpstr>Photo Editor Photo</vt:lpstr>
      <vt:lpstr>Ideas to Action (I2A)</vt:lpstr>
      <vt:lpstr>Ideas to Action:</vt:lpstr>
      <vt:lpstr>I2A and “Connecting the Dots”</vt:lpstr>
      <vt:lpstr>From student focus groups:</vt:lpstr>
      <vt:lpstr>I2A:  The Learning Paradigm</vt:lpstr>
      <vt:lpstr>I2A: What are the components?</vt:lpstr>
      <vt:lpstr>What is Critical Thinking?</vt:lpstr>
      <vt:lpstr>What is Critical Thinking?</vt:lpstr>
      <vt:lpstr>What Critical Thinking is NOT </vt:lpstr>
      <vt:lpstr>Slide 10</vt:lpstr>
      <vt:lpstr>A Well-Cultivated Critical Thinker (p. 2):</vt:lpstr>
      <vt:lpstr>Paul-Elder Critical Thinking Model</vt:lpstr>
      <vt:lpstr>8 Elements Thought (p.3):</vt:lpstr>
      <vt:lpstr>Using the Elements</vt:lpstr>
      <vt:lpstr>Using the Elements</vt:lpstr>
      <vt:lpstr>Standards for Thinking (p. 8-10)</vt:lpstr>
      <vt:lpstr>Using the Standards</vt:lpstr>
      <vt:lpstr>Using the Elements</vt:lpstr>
      <vt:lpstr>Improve Thinking:  The Intellectual Traits (p.13-15)</vt:lpstr>
      <vt:lpstr>Using the Intellectual Traits</vt:lpstr>
      <vt:lpstr>Using the Intellectual Traits</vt:lpstr>
      <vt:lpstr>Pulling it All Together</vt:lpstr>
      <vt:lpstr>What you can do:</vt:lpstr>
      <vt:lpstr>Library Faculty &amp; I2A…the next steps!</vt:lpstr>
      <vt:lpstr>Additional Resources</vt:lpstr>
      <vt:lpstr>I2A Team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to Action (I2A)</dc:title>
  <dc:creator>hkgatl01</dc:creator>
  <cp:lastModifiedBy>hkgatl01</cp:lastModifiedBy>
  <cp:revision>6</cp:revision>
  <dcterms:created xsi:type="dcterms:W3CDTF">2008-02-27T15:56:38Z</dcterms:created>
  <dcterms:modified xsi:type="dcterms:W3CDTF">2008-02-27T17:41:28Z</dcterms:modified>
</cp:coreProperties>
</file>