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confusion of two sites, especially when looking @ support sites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price of WordPress hosting, buying own domain name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Elizabeth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Elizabeth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these are going to be at the top usually. linking them together helps. Forecast structure of workshop, focusing on wordpress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Elizabeth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Elizabeth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achel.gramer@louisville.edu" TargetMode="External"/><Relationship Id="rId3" Type="http://schemas.openxmlformats.org/officeDocument/2006/relationships/hyperlink" Target="mailto:efcham01@louisville.edu" TargetMode="Externa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00.png"/><Relationship Id="rId3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6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10" Type="http://schemas.openxmlformats.org/officeDocument/2006/relationships/hyperlink" Target="http://kshannonhoward.com/" TargetMode="External"/><Relationship Id="rId4" Type="http://schemas.openxmlformats.org/officeDocument/2006/relationships/hyperlink" Target="http://elizzybeth.com" TargetMode="External"/><Relationship Id="rId3" Type="http://schemas.openxmlformats.org/officeDocument/2006/relationships/hyperlink" Target="https://rgramer.wordpress.com/" TargetMode="External"/><Relationship Id="rId9" Type="http://schemas.openxmlformats.org/officeDocument/2006/relationships/hyperlink" Target="http://novelideas19c.wordpress.com/" TargetMode="External"/><Relationship Id="rId6" Type="http://schemas.openxmlformats.org/officeDocument/2006/relationships/hyperlink" Target="http://www.robertjterry.me/" TargetMode="External"/><Relationship Id="rId5" Type="http://schemas.openxmlformats.org/officeDocument/2006/relationships/hyperlink" Target="http://elizabethfchamberlain.wordpress.com" TargetMode="External"/><Relationship Id="rId8" Type="http://schemas.openxmlformats.org/officeDocument/2006/relationships/hyperlink" Target="http://shyamsharma.net/" TargetMode="External"/><Relationship Id="rId7" Type="http://schemas.openxmlformats.org/officeDocument/2006/relationships/hyperlink" Target="http://andreasviklund.com/" TargetMode="Externa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8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7.jp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09.png"/><Relationship Id="rId3" Type="http://schemas.openxmlformats.org/officeDocument/2006/relationships/image" Target="../media/image03.png"/><Relationship Id="rId6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ouisville.academia.edu/ElizabethChamberlain/" TargetMode="Externa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inkedin.com/pub/elizabeth-chamberlain/4a/626/4a9" TargetMode="Externa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witter.com/rachelgramer" TargetMode="Externa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65619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 Searchable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191290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Portfolios for the Job Search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Elizabeth Chamberlain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efcham01@louisville.edu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Rachel Gramer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rachel.gramer@louisville.edu</a:t>
            </a:r>
            <a:r>
              <a:rPr lang="en" sz="2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28 January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611050" y="1289225"/>
            <a:ext cx="7688399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</a:rPr>
              <a:t>.com vs .org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ctrTitle"/>
          </p:nvPr>
        </p:nvSpPr>
        <p:spPr>
          <a:xfrm>
            <a:off x="685800" y="25879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own domain?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WordPress?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but can be an asset</a:t>
            </a:r>
          </a:p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 obligatory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subTitle"/>
          </p:nvPr>
        </p:nvSpPr>
        <p:spPr>
          <a:xfrm>
            <a:off x="685800" y="3333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—Shyam Sharma (Stony Brook)</a:t>
            </a:r>
          </a:p>
        </p:txBody>
      </p:sp>
      <p:sp>
        <p:nvSpPr>
          <p:cNvPr id="95" name="Shape 95"/>
          <p:cNvSpPr txBox="1"/>
          <p:nvPr>
            <p:ph type="ctrTitle"/>
          </p:nvPr>
        </p:nvSpPr>
        <p:spPr>
          <a:xfrm>
            <a:off x="685800" y="2076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“was mentioned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three times</a:t>
            </a:r>
            <a:r>
              <a:rPr lang="en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in the search process”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subTitle"/>
          </p:nvPr>
        </p:nvSpPr>
        <p:spPr>
          <a:xfrm>
            <a:off x="685800" y="4179278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—Tika Lamsal (University of San Francisco)</a:t>
            </a:r>
          </a:p>
        </p:txBody>
      </p:sp>
      <p:sp>
        <p:nvSpPr>
          <p:cNvPr id="101" name="Shape 101"/>
          <p:cNvSpPr txBox="1"/>
          <p:nvPr>
            <p:ph type="ctrTitle"/>
          </p:nvPr>
        </p:nvSpPr>
        <p:spPr>
          <a:xfrm>
            <a:off x="685800" y="2922567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“a couple of the programs told me during the campus interview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that they were </a:t>
            </a:r>
            <a:r>
              <a:rPr lang="en">
                <a:solidFill>
                  <a:srgbClr val="FF0000"/>
                </a:solidFill>
              </a:rPr>
              <a:t>impressed</a:t>
            </a:r>
            <a:r>
              <a:rPr lang="en"/>
              <a:t> by it”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subTitle"/>
          </p:nvPr>
        </p:nvSpPr>
        <p:spPr>
          <a:xfrm>
            <a:off x="685800" y="43264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—Rob Terry (Armstrong)</a:t>
            </a:r>
          </a:p>
        </p:txBody>
      </p:sp>
      <p:sp>
        <p:nvSpPr>
          <p:cNvPr id="107" name="Shape 107"/>
          <p:cNvSpPr txBox="1"/>
          <p:nvPr>
            <p:ph type="ctrTitle"/>
          </p:nvPr>
        </p:nvSpPr>
        <p:spPr>
          <a:xfrm>
            <a:off x="685800" y="30697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“Armstrong's interviewers did indeed mention them [...] one of the two </a:t>
            </a:r>
            <a:r>
              <a:rPr lang="en">
                <a:solidFill>
                  <a:srgbClr val="FF0000"/>
                </a:solidFill>
              </a:rPr>
              <a:t>remembered </a:t>
            </a:r>
            <a:r>
              <a:rPr lang="en">
                <a:solidFill>
                  <a:srgbClr val="FFFFFF"/>
                </a:solidFill>
              </a:rPr>
              <a:t>my graphics</a:t>
            </a:r>
            <a:r>
              <a:rPr lang="en"/>
              <a:t>”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subTitle"/>
          </p:nvPr>
        </p:nvSpPr>
        <p:spPr>
          <a:xfrm>
            <a:off x="685800" y="3561178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—Shannon Howard (University of Alabama)</a:t>
            </a:r>
          </a:p>
        </p:txBody>
      </p:sp>
      <p:sp>
        <p:nvSpPr>
          <p:cNvPr id="113" name="Shape 113"/>
          <p:cNvSpPr txBox="1"/>
          <p:nvPr>
            <p:ph type="ctrTitle"/>
          </p:nvPr>
        </p:nvSpPr>
        <p:spPr>
          <a:xfrm>
            <a:off x="685800" y="2304467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>
                <a:solidFill>
                  <a:srgbClr val="FF0000"/>
                </a:solidFill>
              </a:rPr>
              <a:t>hits to the site</a:t>
            </a:r>
            <a:r>
              <a:rPr lang="en"/>
              <a:t> [...] were from the places I was visiting at the time.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when?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—Bronwyn Williams</a:t>
            </a:r>
          </a:p>
        </p:txBody>
      </p:sp>
      <p:sp>
        <p:nvSpPr>
          <p:cNvPr id="124" name="Shape 124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“finish your dissertation”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404725" y="309075"/>
            <a:ext cx="5251799" cy="92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>
                <a:solidFill>
                  <a:srgbClr val="666666"/>
                </a:solidFill>
              </a:rPr>
              <a:t>Trey:</a:t>
            </a:r>
            <a:r>
              <a:rPr b="1" lang="en" sz="3000">
                <a:solidFill>
                  <a:srgbClr val="FFFFFF"/>
                </a:solidFill>
              </a:rPr>
              <a:t> “incrementally… started before my </a:t>
            </a:r>
            <a:r>
              <a:rPr b="1" lang="en" sz="3000">
                <a:solidFill>
                  <a:srgbClr val="FF0000"/>
                </a:solidFill>
              </a:rPr>
              <a:t>first</a:t>
            </a:r>
            <a:r>
              <a:rPr b="1" lang="en" sz="3000">
                <a:solidFill>
                  <a:srgbClr val="FFFFFF"/>
                </a:solidFill>
              </a:rPr>
              <a:t> year”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04725" y="3402075"/>
            <a:ext cx="4272600" cy="92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666666"/>
                </a:solidFill>
              </a:rPr>
              <a:t>Shannon:</a:t>
            </a:r>
            <a:r>
              <a:rPr b="1" lang="en" sz="3000">
                <a:solidFill>
                  <a:srgbClr val="B7B7B7"/>
                </a:solidFill>
              </a:rPr>
              <a:t> </a:t>
            </a:r>
            <a:r>
              <a:rPr b="1" lang="en" sz="3000">
                <a:solidFill>
                  <a:srgbClr val="FFFFFF"/>
                </a:solidFill>
              </a:rPr>
              <a:t>“in my </a:t>
            </a:r>
            <a:r>
              <a:rPr b="1" lang="en" sz="3000">
                <a:solidFill>
                  <a:srgbClr val="FF0000"/>
                </a:solidFill>
              </a:rPr>
              <a:t>second</a:t>
            </a:r>
            <a:r>
              <a:rPr b="1" lang="en" sz="3000">
                <a:solidFill>
                  <a:srgbClr val="FFFFFF"/>
                </a:solidFill>
              </a:rPr>
              <a:t> year—it was really skeletal then”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715975" y="1637150"/>
            <a:ext cx="5305799" cy="1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>
                <a:solidFill>
                  <a:srgbClr val="666666"/>
                </a:solidFill>
              </a:rPr>
              <a:t>Rob:</a:t>
            </a:r>
            <a:r>
              <a:rPr b="1" lang="en" sz="3000">
                <a:solidFill>
                  <a:srgbClr val="FFFFFF"/>
                </a:solidFill>
              </a:rPr>
              <a:t> “</a:t>
            </a:r>
            <a:r>
              <a:rPr b="1" lang="en" sz="3000">
                <a:solidFill>
                  <a:srgbClr val="FF0000"/>
                </a:solidFill>
              </a:rPr>
              <a:t>after</a:t>
            </a:r>
            <a:r>
              <a:rPr b="1" lang="en" sz="3000">
                <a:solidFill>
                  <a:srgbClr val="FFFFFF"/>
                </a:solidFill>
              </a:rPr>
              <a:t> I went over my resume and cover letter a few times for different jobs”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549" y="1016225"/>
            <a:ext cx="7710900" cy="38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37" y="168487"/>
            <a:ext cx="256222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845" y="0"/>
            <a:ext cx="678031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subTitle"/>
          </p:nvPr>
        </p:nvSpPr>
        <p:spPr>
          <a:xfrm>
            <a:off x="685800" y="3016678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—Trey Conatser</a:t>
            </a:r>
          </a:p>
        </p:txBody>
      </p:sp>
      <p:sp>
        <p:nvSpPr>
          <p:cNvPr id="142" name="Shape 142"/>
          <p:cNvSpPr txBox="1"/>
          <p:nvPr>
            <p:ph type="ctrTitle"/>
          </p:nvPr>
        </p:nvSpPr>
        <p:spPr>
          <a:xfrm>
            <a:off x="685800" y="1759967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“At some point, it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000"/>
              <a:t>becomes a </a:t>
            </a:r>
            <a:r>
              <a:rPr lang="en" sz="4000">
                <a:solidFill>
                  <a:srgbClr val="FF0000"/>
                </a:solidFill>
              </a:rPr>
              <a:t>feedback loop</a:t>
            </a:r>
            <a:r>
              <a:rPr lang="en" sz="4000"/>
              <a:t>.”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3090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Rachel Gramer: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https://rgramer.wordpress.com/</a:t>
            </a:r>
            <a:r>
              <a:rPr lang="en" sz="2400"/>
              <a:t> 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Elizabeth Chamberlain: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http://elizzybeth.com</a:t>
            </a:r>
            <a:r>
              <a:rPr lang="en" sz="2400"/>
              <a:t>,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http://elizabethfchamberlain.wordpress.com</a:t>
            </a:r>
            <a:r>
              <a:rPr lang="en" sz="2400"/>
              <a:t> 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Rob Terry: </a:t>
            </a:r>
            <a:r>
              <a:rPr lang="en" sz="2400" u="sng">
                <a:solidFill>
                  <a:schemeClr val="hlink"/>
                </a:solidFill>
                <a:hlinkClick r:id="rId6"/>
              </a:rPr>
              <a:t>http://www.robertjterry.me/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Modeled his site on Andreas Viklund’s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http://andreasviklund.com/</a:t>
            </a:r>
            <a:r>
              <a:rPr lang="en"/>
              <a:t> 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Shyam Sharma: </a:t>
            </a:r>
            <a:r>
              <a:rPr lang="en" sz="2400" u="sng">
                <a:solidFill>
                  <a:schemeClr val="hlink"/>
                </a:solidFill>
                <a:hlinkClick r:id="rId8"/>
              </a:rPr>
              <a:t>http://shyamsharma.net/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Trey Conatser: </a:t>
            </a:r>
            <a:r>
              <a:rPr lang="en" sz="2400" u="sng">
                <a:solidFill>
                  <a:schemeClr val="hlink"/>
                </a:solidFill>
                <a:hlinkClick r:id="rId9"/>
              </a:rPr>
              <a:t>http://novelideas19c.wordpress.com/</a:t>
            </a:r>
            <a:r>
              <a:rPr lang="en" sz="2400"/>
              <a:t> 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Shannon Howard: </a:t>
            </a:r>
            <a:r>
              <a:rPr lang="en" sz="2400" u="sng">
                <a:solidFill>
                  <a:schemeClr val="hlink"/>
                </a:solidFill>
                <a:hlinkClick r:id="rId10"/>
              </a:rPr>
              <a:t>http://kshannonhoward.com/</a:t>
            </a:r>
            <a:r>
              <a:rPr lang="en" sz="24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WordPress Demo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693" y="0"/>
            <a:ext cx="61606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9632"/>
            <a:ext cx="9143999" cy="3324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963" y="0"/>
            <a:ext cx="643607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668" y="0"/>
            <a:ext cx="665466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2782"/>
            <a:ext cx="9144000" cy="4057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90" y="0"/>
            <a:ext cx="82082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843700" y="-66600"/>
            <a:ext cx="1309799" cy="4661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001" y="0"/>
            <a:ext cx="6565999" cy="41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/>
              <a:t>can’t be this bad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92" y="0"/>
            <a:ext cx="82730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7659750" y="-44400"/>
            <a:ext cx="1309799" cy="4661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9" y="0"/>
            <a:ext cx="867287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0" y="-51800"/>
            <a:ext cx="1139700" cy="4142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27" y="0"/>
            <a:ext cx="88639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 rot="5400000">
            <a:off x="-488525" y="355150"/>
            <a:ext cx="1990800" cy="11324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55"/>
            <a:ext cx="9144000" cy="488858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-103575" y="1879800"/>
            <a:ext cx="1309799" cy="466199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3702"/>
            <a:ext cx="9143999" cy="459609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-170175" y="1484525"/>
            <a:ext cx="1309799" cy="46619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552350" y="725325"/>
            <a:ext cx="1309799" cy="46619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1050925" y="3060875"/>
            <a:ext cx="1309799" cy="46619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41" y="0"/>
            <a:ext cx="849911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0" y="2705650"/>
            <a:ext cx="1236000" cy="39509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546" y="0"/>
            <a:ext cx="64889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3552350" y="725325"/>
            <a:ext cx="1309799" cy="46619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080525" y="2491025"/>
            <a:ext cx="1309799" cy="4661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080525" y="3115675"/>
            <a:ext cx="979799" cy="30479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else?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subTitle"/>
          </p:nvPr>
        </p:nvSpPr>
        <p:spPr>
          <a:xfrm>
            <a:off x="616425" y="1632866"/>
            <a:ext cx="7772400" cy="277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Set-up or update Academia, LinkedIn, or Twitter accounts</a:t>
            </a:r>
          </a:p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Check Facebook privacy settings</a:t>
            </a:r>
          </a:p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Build a Wordpress profile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We’re here to help!</a:t>
            </a:r>
          </a:p>
        </p:txBody>
      </p:sp>
      <p:sp>
        <p:nvSpPr>
          <p:cNvPr id="240" name="Shape 240"/>
          <p:cNvSpPr txBox="1"/>
          <p:nvPr>
            <p:ph type="ctrTitle"/>
          </p:nvPr>
        </p:nvSpPr>
        <p:spPr>
          <a:xfrm>
            <a:off x="685800" y="3345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it yourself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492" y="0"/>
            <a:ext cx="77450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00" y="162800"/>
            <a:ext cx="2493600" cy="24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125" y="162800"/>
            <a:ext cx="2331674" cy="233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3350" y="2553375"/>
            <a:ext cx="2719650" cy="24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549" y="2656400"/>
            <a:ext cx="2191574" cy="219157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5945550" y="787325"/>
            <a:ext cx="30683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When people Google you now, what message do they get about you?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What message do you want them to get?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5200" y="1257300"/>
            <a:ext cx="2493600" cy="24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3344100" y="4062425"/>
            <a:ext cx="2455799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000" u="sng">
                <a:solidFill>
                  <a:schemeClr val="hlink"/>
                </a:solidFill>
                <a:hlinkClick r:id="rId4"/>
              </a:rPr>
              <a:t>Elizabeth's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212" y="1286575"/>
            <a:ext cx="2191574" cy="21915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3476250" y="4076675"/>
            <a:ext cx="2191499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 u="sng">
                <a:solidFill>
                  <a:schemeClr val="hlink"/>
                </a:solidFill>
                <a:hlinkClick r:id="rId4"/>
              </a:rPr>
              <a:t>Elizabeth's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162" y="1136425"/>
            <a:ext cx="2331674" cy="23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3715950" y="3854250"/>
            <a:ext cx="18966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 u="sng">
                <a:solidFill>
                  <a:schemeClr val="hlink"/>
                </a:solidFill>
                <a:hlinkClick r:id="rId4"/>
              </a:rPr>
              <a:t>Rachel’s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350" y="1357625"/>
            <a:ext cx="2719650" cy="24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