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267" r:id="rId3"/>
    <p:sldId id="304" r:id="rId4"/>
    <p:sldId id="259" r:id="rId5"/>
    <p:sldId id="327" r:id="rId6"/>
    <p:sldId id="317" r:id="rId7"/>
    <p:sldId id="334" r:id="rId8"/>
    <p:sldId id="335" r:id="rId9"/>
    <p:sldId id="274" r:id="rId10"/>
    <p:sldId id="275" r:id="rId11"/>
    <p:sldId id="353" r:id="rId12"/>
    <p:sldId id="332" r:id="rId13"/>
    <p:sldId id="325" r:id="rId14"/>
    <p:sldId id="326" r:id="rId15"/>
    <p:sldId id="330" r:id="rId16"/>
    <p:sldId id="338" r:id="rId17"/>
    <p:sldId id="329" r:id="rId18"/>
    <p:sldId id="328" r:id="rId19"/>
    <p:sldId id="284" r:id="rId20"/>
    <p:sldId id="268" r:id="rId21"/>
    <p:sldId id="269" r:id="rId22"/>
    <p:sldId id="308" r:id="rId23"/>
    <p:sldId id="360" r:id="rId24"/>
    <p:sldId id="364" r:id="rId25"/>
    <p:sldId id="344" r:id="rId26"/>
    <p:sldId id="357" r:id="rId27"/>
    <p:sldId id="354" r:id="rId28"/>
    <p:sldId id="355" r:id="rId29"/>
    <p:sldId id="356" r:id="rId30"/>
    <p:sldId id="321" r:id="rId31"/>
    <p:sldId id="350" r:id="rId32"/>
    <p:sldId id="339" r:id="rId33"/>
    <p:sldId id="340" r:id="rId34"/>
    <p:sldId id="341" r:id="rId35"/>
    <p:sldId id="342" r:id="rId36"/>
    <p:sldId id="346" r:id="rId37"/>
    <p:sldId id="347" r:id="rId38"/>
    <p:sldId id="348" r:id="rId39"/>
    <p:sldId id="349" r:id="rId40"/>
    <p:sldId id="351" r:id="rId41"/>
    <p:sldId id="352" r:id="rId42"/>
    <p:sldId id="295" r:id="rId43"/>
    <p:sldId id="343" r:id="rId44"/>
    <p:sldId id="278" r:id="rId45"/>
    <p:sldId id="279" r:id="rId46"/>
    <p:sldId id="312" r:id="rId47"/>
    <p:sldId id="280" r:id="rId48"/>
    <p:sldId id="281" r:id="rId49"/>
    <p:sldId id="316" r:id="rId50"/>
    <p:sldId id="358" r:id="rId51"/>
    <p:sldId id="359" r:id="rId52"/>
    <p:sldId id="345" r:id="rId53"/>
    <p:sldId id="362" r:id="rId54"/>
    <p:sldId id="363" r:id="rId55"/>
    <p:sldId id="36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4227" autoAdjust="0"/>
  </p:normalViewPr>
  <p:slideViewPr>
    <p:cSldViewPr snapToGrid="0" snapToObjects="1">
      <p:cViewPr varScale="1">
        <p:scale>
          <a:sx n="134" d="100"/>
          <a:sy n="134" d="100"/>
        </p:scale>
        <p:origin x="-120" y="-184"/>
      </p:cViewPr>
      <p:guideLst>
        <p:guide orient="horz" pos="2160"/>
        <p:guide pos="2880"/>
      </p:guideLst>
    </p:cSldViewPr>
  </p:slideViewPr>
  <p:outlineViewPr>
    <p:cViewPr>
      <p:scale>
        <a:sx n="33" d="100"/>
        <a:sy n="33" d="100"/>
      </p:scale>
      <p:origin x="0" y="-18828"/>
    </p:cViewPr>
  </p:outlineViewPr>
  <p:notesTextViewPr>
    <p:cViewPr>
      <p:scale>
        <a:sx n="3" d="2"/>
        <a:sy n="3" d="2"/>
      </p:scale>
      <p:origin x="0" y="0"/>
    </p:cViewPr>
  </p:notesTextViewPr>
  <p:sorterViewPr>
    <p:cViewPr>
      <p:scale>
        <a:sx n="100" d="100"/>
        <a:sy n="100" d="100"/>
      </p:scale>
      <p:origin x="0" y="3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FF0B63-F3FA-4F46-8F89-957F73952DFB}" type="datetimeFigureOut">
              <a:rPr lang="en-US" smtClean="0"/>
              <a:t>4/16/15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FEB60C-E00C-1F4E-9C4E-109B4510832F}" type="slidenum">
              <a:rPr lang="en-US" smtClean="0"/>
              <a:t>‹#›</a:t>
            </a:fld>
            <a:endParaRPr lang="en-US"/>
          </a:p>
        </p:txBody>
      </p:sp>
    </p:spTree>
    <p:extLst>
      <p:ext uri="{BB962C8B-B14F-4D97-AF65-F5344CB8AC3E}">
        <p14:creationId xmlns:p14="http://schemas.microsoft.com/office/powerpoint/2010/main" val="473821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2BA41-4169-1B4D-B615-6D516372A08C}" type="datetimeFigureOut">
              <a:rPr lang="en-US" smtClean="0"/>
              <a:t>4/16/15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A6AD7-B73E-EF40-8C0D-CBD0C94E5BC3}" type="slidenum">
              <a:rPr lang="en-US" smtClean="0"/>
              <a:t>‹#›</a:t>
            </a:fld>
            <a:endParaRPr lang="en-US"/>
          </a:p>
        </p:txBody>
      </p:sp>
    </p:spTree>
    <p:extLst>
      <p:ext uri="{BB962C8B-B14F-4D97-AF65-F5344CB8AC3E}">
        <p14:creationId xmlns:p14="http://schemas.microsoft.com/office/powerpoint/2010/main" val="41368654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1</a:t>
            </a:fld>
            <a:endParaRPr lang="en-US"/>
          </a:p>
        </p:txBody>
      </p:sp>
    </p:spTree>
    <p:extLst>
      <p:ext uri="{BB962C8B-B14F-4D97-AF65-F5344CB8AC3E}">
        <p14:creationId xmlns:p14="http://schemas.microsoft.com/office/powerpoint/2010/main" val="109454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10</a:t>
            </a:fld>
            <a:endParaRPr lang="en-US"/>
          </a:p>
        </p:txBody>
      </p:sp>
    </p:spTree>
    <p:extLst>
      <p:ext uri="{BB962C8B-B14F-4D97-AF65-F5344CB8AC3E}">
        <p14:creationId xmlns:p14="http://schemas.microsoft.com/office/powerpoint/2010/main" val="413245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11</a:t>
            </a:fld>
            <a:endParaRPr lang="en-US"/>
          </a:p>
        </p:txBody>
      </p:sp>
    </p:spTree>
    <p:extLst>
      <p:ext uri="{BB962C8B-B14F-4D97-AF65-F5344CB8AC3E}">
        <p14:creationId xmlns:p14="http://schemas.microsoft.com/office/powerpoint/2010/main" val="365165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12</a:t>
            </a:fld>
            <a:endParaRPr lang="en-US"/>
          </a:p>
        </p:txBody>
      </p:sp>
    </p:spTree>
    <p:extLst>
      <p:ext uri="{BB962C8B-B14F-4D97-AF65-F5344CB8AC3E}">
        <p14:creationId xmlns:p14="http://schemas.microsoft.com/office/powerpoint/2010/main" val="374480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considerations: Some students will behaviorally resist.  Consider 1) Is eye gaze the best communication option? [If not, what has the transdisciplinary team considered, such as a change in respiration, crying, a finger movement, etc.?] 2) Is the reinforcer sufficiently preferred? 3) Does the student have access to the reinforcer under other circumstances, impacting the student’s interest/satiation?</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13</a:t>
            </a:fld>
            <a:endParaRPr lang="en-US" dirty="0"/>
          </a:p>
        </p:txBody>
      </p:sp>
    </p:spTree>
    <p:extLst>
      <p:ext uri="{BB962C8B-B14F-4D97-AF65-F5344CB8AC3E}">
        <p14:creationId xmlns:p14="http://schemas.microsoft.com/office/powerpoint/2010/main" val="291071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Instruction should begin with one preferred item.  Item discrimination should be introduced after consistency of tracking one item</a:t>
            </a:r>
            <a:r>
              <a:rPr lang="en-US" baseline="0" dirty="0" smtClean="0"/>
              <a:t> ha</a:t>
            </a:r>
            <a:r>
              <a:rPr lang="en-US" dirty="0" smtClean="0"/>
              <a:t>s been established.  </a:t>
            </a:r>
          </a:p>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14</a:t>
            </a:fld>
            <a:endParaRPr lang="en-US" dirty="0"/>
          </a:p>
        </p:txBody>
      </p:sp>
    </p:spTree>
    <p:extLst>
      <p:ext uri="{BB962C8B-B14F-4D97-AF65-F5344CB8AC3E}">
        <p14:creationId xmlns:p14="http://schemas.microsoft.com/office/powerpoint/2010/main" val="296039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15</a:t>
            </a:fld>
            <a:endParaRPr lang="en-US"/>
          </a:p>
        </p:txBody>
      </p:sp>
    </p:spTree>
    <p:extLst>
      <p:ext uri="{BB962C8B-B14F-4D97-AF65-F5344CB8AC3E}">
        <p14:creationId xmlns:p14="http://schemas.microsoft.com/office/powerpoint/2010/main" val="93326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16</a:t>
            </a:fld>
            <a:endParaRPr lang="en-US"/>
          </a:p>
        </p:txBody>
      </p:sp>
    </p:spTree>
    <p:extLst>
      <p:ext uri="{BB962C8B-B14F-4D97-AF65-F5344CB8AC3E}">
        <p14:creationId xmlns:p14="http://schemas.microsoft.com/office/powerpoint/2010/main" val="254811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17</a:t>
            </a:fld>
            <a:endParaRPr lang="en-US"/>
          </a:p>
        </p:txBody>
      </p:sp>
    </p:spTree>
    <p:extLst>
      <p:ext uri="{BB962C8B-B14F-4D97-AF65-F5344CB8AC3E}">
        <p14:creationId xmlns:p14="http://schemas.microsoft.com/office/powerpoint/2010/main" val="3097548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Considerations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 not deliver the attentional cue or verbal request more than once per item presentation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Limit visual and verbal</a:t>
            </a:r>
            <a:r>
              <a:rPr lang="en-US" baseline="0" dirty="0" smtClean="0"/>
              <a:t> distractions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Regarding step 6, some students may be prompted through a familiar established activity (e.g. clapping, raising hands, touching body parts, etc.). Be conscious to reinforce only the desired response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FCEA6AD7-B73E-EF40-8C0D-CBD0C94E5BC3}" type="slidenum">
              <a:rPr lang="en-US" smtClean="0"/>
              <a:t>18</a:t>
            </a:fld>
            <a:endParaRPr lang="en-US" dirty="0"/>
          </a:p>
        </p:txBody>
      </p:sp>
    </p:spTree>
    <p:extLst>
      <p:ext uri="{BB962C8B-B14F-4D97-AF65-F5344CB8AC3E}">
        <p14:creationId xmlns:p14="http://schemas.microsoft.com/office/powerpoint/2010/main" val="146078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19</a:t>
            </a:fld>
            <a:endParaRPr lang="en-US" dirty="0"/>
          </a:p>
        </p:txBody>
      </p:sp>
    </p:spTree>
    <p:extLst>
      <p:ext uri="{BB962C8B-B14F-4D97-AF65-F5344CB8AC3E}">
        <p14:creationId xmlns:p14="http://schemas.microsoft.com/office/powerpoint/2010/main" val="126431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2</a:t>
            </a:fld>
            <a:endParaRPr lang="en-US"/>
          </a:p>
        </p:txBody>
      </p:sp>
    </p:spTree>
    <p:extLst>
      <p:ext uri="{BB962C8B-B14F-4D97-AF65-F5344CB8AC3E}">
        <p14:creationId xmlns:p14="http://schemas.microsoft.com/office/powerpoint/2010/main" val="107464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20</a:t>
            </a:fld>
            <a:endParaRPr lang="en-US"/>
          </a:p>
        </p:txBody>
      </p:sp>
    </p:spTree>
    <p:extLst>
      <p:ext uri="{BB962C8B-B14F-4D97-AF65-F5344CB8AC3E}">
        <p14:creationId xmlns:p14="http://schemas.microsoft.com/office/powerpoint/2010/main" val="118457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21</a:t>
            </a:fld>
            <a:endParaRPr lang="en-US"/>
          </a:p>
        </p:txBody>
      </p:sp>
    </p:spTree>
    <p:extLst>
      <p:ext uri="{BB962C8B-B14F-4D97-AF65-F5344CB8AC3E}">
        <p14:creationId xmlns:p14="http://schemas.microsoft.com/office/powerpoint/2010/main" val="2945555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22</a:t>
            </a:fld>
            <a:endParaRPr lang="en-US"/>
          </a:p>
        </p:txBody>
      </p:sp>
    </p:spTree>
    <p:extLst>
      <p:ext uri="{BB962C8B-B14F-4D97-AF65-F5344CB8AC3E}">
        <p14:creationId xmlns:p14="http://schemas.microsoft.com/office/powerpoint/2010/main" val="402433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23</a:t>
            </a:fld>
            <a:endParaRPr lang="en-US"/>
          </a:p>
        </p:txBody>
      </p:sp>
    </p:spTree>
    <p:extLst>
      <p:ext uri="{BB962C8B-B14F-4D97-AF65-F5344CB8AC3E}">
        <p14:creationId xmlns:p14="http://schemas.microsoft.com/office/powerpoint/2010/main" val="1062203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24</a:t>
            </a:fld>
            <a:endParaRPr lang="en-US"/>
          </a:p>
        </p:txBody>
      </p:sp>
    </p:spTree>
    <p:extLst>
      <p:ext uri="{BB962C8B-B14F-4D97-AF65-F5344CB8AC3E}">
        <p14:creationId xmlns:p14="http://schemas.microsoft.com/office/powerpoint/2010/main" val="196220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25</a:t>
            </a:fld>
            <a:endParaRPr lang="en-US"/>
          </a:p>
        </p:txBody>
      </p:sp>
    </p:spTree>
    <p:extLst>
      <p:ext uri="{BB962C8B-B14F-4D97-AF65-F5344CB8AC3E}">
        <p14:creationId xmlns:p14="http://schemas.microsoft.com/office/powerpoint/2010/main" val="3560790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26</a:t>
            </a:fld>
            <a:endParaRPr lang="en-US"/>
          </a:p>
        </p:txBody>
      </p:sp>
    </p:spTree>
    <p:extLst>
      <p:ext uri="{BB962C8B-B14F-4D97-AF65-F5344CB8AC3E}">
        <p14:creationId xmlns:p14="http://schemas.microsoft.com/office/powerpoint/2010/main" val="68448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27</a:t>
            </a:fld>
            <a:endParaRPr lang="en-US"/>
          </a:p>
        </p:txBody>
      </p:sp>
    </p:spTree>
    <p:extLst>
      <p:ext uri="{BB962C8B-B14F-4D97-AF65-F5344CB8AC3E}">
        <p14:creationId xmlns:p14="http://schemas.microsoft.com/office/powerpoint/2010/main" val="1283722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28</a:t>
            </a:fld>
            <a:endParaRPr lang="en-US"/>
          </a:p>
        </p:txBody>
      </p:sp>
    </p:spTree>
    <p:extLst>
      <p:ext uri="{BB962C8B-B14F-4D97-AF65-F5344CB8AC3E}">
        <p14:creationId xmlns:p14="http://schemas.microsoft.com/office/powerpoint/2010/main" val="290354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29</a:t>
            </a:fld>
            <a:endParaRPr lang="en-US"/>
          </a:p>
        </p:txBody>
      </p:sp>
    </p:spTree>
    <p:extLst>
      <p:ext uri="{BB962C8B-B14F-4D97-AF65-F5344CB8AC3E}">
        <p14:creationId xmlns:p14="http://schemas.microsoft.com/office/powerpoint/2010/main" val="215419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a:t>
            </a:fld>
            <a:endParaRPr lang="en-US"/>
          </a:p>
        </p:txBody>
      </p:sp>
    </p:spTree>
    <p:extLst>
      <p:ext uri="{BB962C8B-B14F-4D97-AF65-F5344CB8AC3E}">
        <p14:creationId xmlns:p14="http://schemas.microsoft.com/office/powerpoint/2010/main" val="2448921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strategies</a:t>
            </a:r>
            <a:r>
              <a:rPr lang="en-US" baseline="0" dirty="0" smtClean="0"/>
              <a:t> that are discussed in other modules. We want the audience of this module to understand these strategies apply. </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30</a:t>
            </a:fld>
            <a:endParaRPr lang="en-US"/>
          </a:p>
        </p:txBody>
      </p:sp>
    </p:spTree>
    <p:extLst>
      <p:ext uri="{BB962C8B-B14F-4D97-AF65-F5344CB8AC3E}">
        <p14:creationId xmlns:p14="http://schemas.microsoft.com/office/powerpoint/2010/main" val="2922561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31</a:t>
            </a:fld>
            <a:endParaRPr lang="en-US"/>
          </a:p>
        </p:txBody>
      </p:sp>
    </p:spTree>
    <p:extLst>
      <p:ext uri="{BB962C8B-B14F-4D97-AF65-F5344CB8AC3E}">
        <p14:creationId xmlns:p14="http://schemas.microsoft.com/office/powerpoint/2010/main" val="31959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32</a:t>
            </a:fld>
            <a:endParaRPr lang="en-US"/>
          </a:p>
        </p:txBody>
      </p:sp>
    </p:spTree>
    <p:extLst>
      <p:ext uri="{BB962C8B-B14F-4D97-AF65-F5344CB8AC3E}">
        <p14:creationId xmlns:p14="http://schemas.microsoft.com/office/powerpoint/2010/main" val="2029231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33</a:t>
            </a:fld>
            <a:endParaRPr lang="en-US"/>
          </a:p>
        </p:txBody>
      </p:sp>
    </p:spTree>
    <p:extLst>
      <p:ext uri="{BB962C8B-B14F-4D97-AF65-F5344CB8AC3E}">
        <p14:creationId xmlns:p14="http://schemas.microsoft.com/office/powerpoint/2010/main" val="3977335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34</a:t>
            </a:fld>
            <a:endParaRPr lang="en-US"/>
          </a:p>
        </p:txBody>
      </p:sp>
    </p:spTree>
    <p:extLst>
      <p:ext uri="{BB962C8B-B14F-4D97-AF65-F5344CB8AC3E}">
        <p14:creationId xmlns:p14="http://schemas.microsoft.com/office/powerpoint/2010/main" val="2442237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35</a:t>
            </a:fld>
            <a:endParaRPr lang="en-US"/>
          </a:p>
        </p:txBody>
      </p:sp>
    </p:spTree>
    <p:extLst>
      <p:ext uri="{BB962C8B-B14F-4D97-AF65-F5344CB8AC3E}">
        <p14:creationId xmlns:p14="http://schemas.microsoft.com/office/powerpoint/2010/main" val="3595072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36</a:t>
            </a:fld>
            <a:endParaRPr lang="en-US"/>
          </a:p>
        </p:txBody>
      </p:sp>
    </p:spTree>
    <p:extLst>
      <p:ext uri="{BB962C8B-B14F-4D97-AF65-F5344CB8AC3E}">
        <p14:creationId xmlns:p14="http://schemas.microsoft.com/office/powerpoint/2010/main" val="90062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district, the SLP or OT</a:t>
            </a:r>
            <a:r>
              <a:rPr lang="en-US" baseline="0" dirty="0" smtClean="0"/>
              <a:t> may assist with feeding. </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37</a:t>
            </a:fld>
            <a:endParaRPr lang="en-US"/>
          </a:p>
        </p:txBody>
      </p:sp>
    </p:spTree>
    <p:extLst>
      <p:ext uri="{BB962C8B-B14F-4D97-AF65-F5344CB8AC3E}">
        <p14:creationId xmlns:p14="http://schemas.microsoft.com/office/powerpoint/2010/main" val="470218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38</a:t>
            </a:fld>
            <a:endParaRPr lang="en-US"/>
          </a:p>
        </p:txBody>
      </p:sp>
    </p:spTree>
    <p:extLst>
      <p:ext uri="{BB962C8B-B14F-4D97-AF65-F5344CB8AC3E}">
        <p14:creationId xmlns:p14="http://schemas.microsoft.com/office/powerpoint/2010/main" val="2517133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39</a:t>
            </a:fld>
            <a:endParaRPr lang="en-US"/>
          </a:p>
        </p:txBody>
      </p:sp>
    </p:spTree>
    <p:extLst>
      <p:ext uri="{BB962C8B-B14F-4D97-AF65-F5344CB8AC3E}">
        <p14:creationId xmlns:p14="http://schemas.microsoft.com/office/powerpoint/2010/main" val="39877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4</a:t>
            </a:fld>
            <a:endParaRPr lang="en-US"/>
          </a:p>
        </p:txBody>
      </p:sp>
    </p:spTree>
    <p:extLst>
      <p:ext uri="{BB962C8B-B14F-4D97-AF65-F5344CB8AC3E}">
        <p14:creationId xmlns:p14="http://schemas.microsoft.com/office/powerpoint/2010/main" val="2971263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DISCUSSION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CEA6AD7-B73E-EF40-8C0D-CBD0C94E5BC3}" type="slidenum">
              <a:rPr lang="en-US" smtClean="0"/>
              <a:t>40</a:t>
            </a:fld>
            <a:endParaRPr lang="en-US"/>
          </a:p>
        </p:txBody>
      </p:sp>
    </p:spTree>
    <p:extLst>
      <p:ext uri="{BB962C8B-B14F-4D97-AF65-F5344CB8AC3E}">
        <p14:creationId xmlns:p14="http://schemas.microsoft.com/office/powerpoint/2010/main" val="3019104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41</a:t>
            </a:fld>
            <a:endParaRPr lang="en-US"/>
          </a:p>
        </p:txBody>
      </p:sp>
    </p:spTree>
    <p:extLst>
      <p:ext uri="{BB962C8B-B14F-4D97-AF65-F5344CB8AC3E}">
        <p14:creationId xmlns:p14="http://schemas.microsoft.com/office/powerpoint/2010/main" val="3931815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Can we apply “shaping” to evolution of motivators? How do we connect a</a:t>
            </a:r>
            <a:r>
              <a:rPr lang="en-US" baseline="0" dirty="0" smtClean="0">
                <a:solidFill>
                  <a:srgbClr val="FF0000"/>
                </a:solidFill>
              </a:rPr>
              <a:t> familiar reinforcer to a less familiar reinforcer and shape over a matter of time.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CEA6AD7-B73E-EF40-8C0D-CBD0C94E5BC3}" type="slidenum">
              <a:rPr lang="en-US" smtClean="0"/>
              <a:t>42</a:t>
            </a:fld>
            <a:endParaRPr lang="en-US"/>
          </a:p>
        </p:txBody>
      </p:sp>
    </p:spTree>
    <p:extLst>
      <p:ext uri="{BB962C8B-B14F-4D97-AF65-F5344CB8AC3E}">
        <p14:creationId xmlns:p14="http://schemas.microsoft.com/office/powerpoint/2010/main" val="1279853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43</a:t>
            </a:fld>
            <a:endParaRPr lang="en-US"/>
          </a:p>
        </p:txBody>
      </p:sp>
    </p:spTree>
    <p:extLst>
      <p:ext uri="{BB962C8B-B14F-4D97-AF65-F5344CB8AC3E}">
        <p14:creationId xmlns:p14="http://schemas.microsoft.com/office/powerpoint/2010/main" val="2547364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44</a:t>
            </a:fld>
            <a:endParaRPr lang="en-US"/>
          </a:p>
        </p:txBody>
      </p:sp>
    </p:spTree>
    <p:extLst>
      <p:ext uri="{BB962C8B-B14F-4D97-AF65-F5344CB8AC3E}">
        <p14:creationId xmlns:p14="http://schemas.microsoft.com/office/powerpoint/2010/main" val="1131885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45</a:t>
            </a:fld>
            <a:endParaRPr lang="en-US"/>
          </a:p>
        </p:txBody>
      </p:sp>
    </p:spTree>
    <p:extLst>
      <p:ext uri="{BB962C8B-B14F-4D97-AF65-F5344CB8AC3E}">
        <p14:creationId xmlns:p14="http://schemas.microsoft.com/office/powerpoint/2010/main" val="460192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a:t>
            </a:r>
            <a:r>
              <a:rPr lang="en-US" baseline="0" dirty="0" smtClean="0"/>
              <a:t> CENTRAL.ORG</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46</a:t>
            </a:fld>
            <a:endParaRPr lang="en-US"/>
          </a:p>
        </p:txBody>
      </p:sp>
    </p:spTree>
    <p:extLst>
      <p:ext uri="{BB962C8B-B14F-4D97-AF65-F5344CB8AC3E}">
        <p14:creationId xmlns:p14="http://schemas.microsoft.com/office/powerpoint/2010/main" val="3527678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47</a:t>
            </a:fld>
            <a:endParaRPr lang="en-US"/>
          </a:p>
        </p:txBody>
      </p:sp>
    </p:spTree>
    <p:extLst>
      <p:ext uri="{BB962C8B-B14F-4D97-AF65-F5344CB8AC3E}">
        <p14:creationId xmlns:p14="http://schemas.microsoft.com/office/powerpoint/2010/main" val="3405885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CEA6AD7-B73E-EF40-8C0D-CBD0C94E5BC3}" type="slidenum">
              <a:rPr lang="en-US" smtClean="0"/>
              <a:t>48</a:t>
            </a:fld>
            <a:endParaRPr lang="en-US"/>
          </a:p>
        </p:txBody>
      </p:sp>
    </p:spTree>
    <p:extLst>
      <p:ext uri="{BB962C8B-B14F-4D97-AF65-F5344CB8AC3E}">
        <p14:creationId xmlns:p14="http://schemas.microsoft.com/office/powerpoint/2010/main" val="215064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49</a:t>
            </a:fld>
            <a:endParaRPr lang="en-US"/>
          </a:p>
        </p:txBody>
      </p:sp>
    </p:spTree>
    <p:extLst>
      <p:ext uri="{BB962C8B-B14F-4D97-AF65-F5344CB8AC3E}">
        <p14:creationId xmlns:p14="http://schemas.microsoft.com/office/powerpoint/2010/main" val="252071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5</a:t>
            </a:fld>
            <a:endParaRPr lang="en-US"/>
          </a:p>
        </p:txBody>
      </p:sp>
    </p:spTree>
    <p:extLst>
      <p:ext uri="{BB962C8B-B14F-4D97-AF65-F5344CB8AC3E}">
        <p14:creationId xmlns:p14="http://schemas.microsoft.com/office/powerpoint/2010/main" val="3842371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50</a:t>
            </a:fld>
            <a:endParaRPr lang="en-US"/>
          </a:p>
        </p:txBody>
      </p:sp>
    </p:spTree>
    <p:extLst>
      <p:ext uri="{BB962C8B-B14F-4D97-AF65-F5344CB8AC3E}">
        <p14:creationId xmlns:p14="http://schemas.microsoft.com/office/powerpoint/2010/main" val="1221996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51</a:t>
            </a:fld>
            <a:endParaRPr lang="en-US"/>
          </a:p>
        </p:txBody>
      </p:sp>
    </p:spTree>
    <p:extLst>
      <p:ext uri="{BB962C8B-B14F-4D97-AF65-F5344CB8AC3E}">
        <p14:creationId xmlns:p14="http://schemas.microsoft.com/office/powerpoint/2010/main" val="394376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52</a:t>
            </a:fld>
            <a:endParaRPr lang="en-US"/>
          </a:p>
        </p:txBody>
      </p:sp>
    </p:spTree>
    <p:extLst>
      <p:ext uri="{BB962C8B-B14F-4D97-AF65-F5344CB8AC3E}">
        <p14:creationId xmlns:p14="http://schemas.microsoft.com/office/powerpoint/2010/main" val="435951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53</a:t>
            </a:fld>
            <a:endParaRPr lang="en-US"/>
          </a:p>
        </p:txBody>
      </p:sp>
    </p:spTree>
    <p:extLst>
      <p:ext uri="{BB962C8B-B14F-4D97-AF65-F5344CB8AC3E}">
        <p14:creationId xmlns:p14="http://schemas.microsoft.com/office/powerpoint/2010/main" val="370024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54</a:t>
            </a:fld>
            <a:endParaRPr lang="en-US"/>
          </a:p>
        </p:txBody>
      </p:sp>
    </p:spTree>
    <p:extLst>
      <p:ext uri="{BB962C8B-B14F-4D97-AF65-F5344CB8AC3E}">
        <p14:creationId xmlns:p14="http://schemas.microsoft.com/office/powerpoint/2010/main" val="2861180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55</a:t>
            </a:fld>
            <a:endParaRPr lang="en-US"/>
          </a:p>
        </p:txBody>
      </p:sp>
    </p:spTree>
    <p:extLst>
      <p:ext uri="{BB962C8B-B14F-4D97-AF65-F5344CB8AC3E}">
        <p14:creationId xmlns:p14="http://schemas.microsoft.com/office/powerpoint/2010/main" val="137769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6</a:t>
            </a:fld>
            <a:endParaRPr lang="en-US"/>
          </a:p>
        </p:txBody>
      </p:sp>
    </p:spTree>
    <p:extLst>
      <p:ext uri="{BB962C8B-B14F-4D97-AF65-F5344CB8AC3E}">
        <p14:creationId xmlns:p14="http://schemas.microsoft.com/office/powerpoint/2010/main" val="360172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always be thinking</a:t>
            </a:r>
            <a:r>
              <a:rPr lang="en-US" baseline="0" dirty="0" smtClean="0"/>
              <a:t> in terms of long range goals. A students future does not need to only be considered when they hit transition age. For instance if a student struggles with handwriting what other forms of expressing knowledge are available what other skills can be taught to make up for lack of handwriting skills. What is the ultimate outcome? </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7</a:t>
            </a:fld>
            <a:endParaRPr lang="en-US"/>
          </a:p>
        </p:txBody>
      </p:sp>
    </p:spTree>
    <p:extLst>
      <p:ext uri="{BB962C8B-B14F-4D97-AF65-F5344CB8AC3E}">
        <p14:creationId xmlns:p14="http://schemas.microsoft.com/office/powerpoint/2010/main" val="105248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8</a:t>
            </a:fld>
            <a:endParaRPr lang="en-US"/>
          </a:p>
        </p:txBody>
      </p:sp>
    </p:spTree>
    <p:extLst>
      <p:ext uri="{BB962C8B-B14F-4D97-AF65-F5344CB8AC3E}">
        <p14:creationId xmlns:p14="http://schemas.microsoft.com/office/powerpoint/2010/main" val="388539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6AD7-B73E-EF40-8C0D-CBD0C94E5BC3}" type="slidenum">
              <a:rPr lang="en-US" smtClean="0"/>
              <a:t>9</a:t>
            </a:fld>
            <a:endParaRPr lang="en-US"/>
          </a:p>
        </p:txBody>
      </p:sp>
    </p:spTree>
    <p:extLst>
      <p:ext uri="{BB962C8B-B14F-4D97-AF65-F5344CB8AC3E}">
        <p14:creationId xmlns:p14="http://schemas.microsoft.com/office/powerpoint/2010/main" val="25503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6501" y="1919481"/>
            <a:ext cx="7634395" cy="1605337"/>
          </a:xfrm>
        </p:spPr>
        <p:txBody>
          <a:bodyPr/>
          <a:lstStyle/>
          <a:p>
            <a:r>
              <a:rPr lang="en-US" dirty="0" smtClean="0"/>
              <a:t>Click to edit Master title style</a:t>
            </a:r>
            <a:endParaRPr lang="en-US" dirty="0"/>
          </a:p>
        </p:txBody>
      </p:sp>
      <p:sp>
        <p:nvSpPr>
          <p:cNvPr id="14" name="Rectangle 13"/>
          <p:cNvSpPr/>
          <p:nvPr userDrawn="1"/>
        </p:nvSpPr>
        <p:spPr>
          <a:xfrm>
            <a:off x="0" y="3772990"/>
            <a:ext cx="9144000" cy="1120690"/>
          </a:xfrm>
          <a:prstGeom prst="rect">
            <a:avLst/>
          </a:prstGeom>
          <a:solidFill>
            <a:srgbClr val="A3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cxnSp>
        <p:nvCxnSpPr>
          <p:cNvPr id="9" name="Straight Connector 8"/>
          <p:cNvCxnSpPr/>
          <p:nvPr userDrawn="1"/>
        </p:nvCxnSpPr>
        <p:spPr>
          <a:xfrm flipH="1">
            <a:off x="199222"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329702" y="0"/>
            <a:ext cx="12452" cy="6858000"/>
          </a:xfrm>
          <a:prstGeom prst="line">
            <a:avLst/>
          </a:prstGeom>
          <a:ln w="762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2634" y="0"/>
            <a:ext cx="12452" cy="6858000"/>
          </a:xfrm>
          <a:prstGeom prst="line">
            <a:avLst/>
          </a:prstGeom>
          <a:ln w="3175"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615566" y="0"/>
            <a:ext cx="12452" cy="6858000"/>
          </a:xfrm>
          <a:prstGeom prst="line">
            <a:avLst/>
          </a:prstGeom>
          <a:ln w="127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758498"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855258" y="5068009"/>
            <a:ext cx="5917141" cy="10813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PLASH logo with tagline.png"/>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947011" y="183476"/>
            <a:ext cx="2366725" cy="1584641"/>
          </a:xfrm>
          <a:prstGeom prst="rect">
            <a:avLst/>
          </a:prstGeom>
          <a:ln w="38100" cap="sq">
            <a:no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6" name="TextBox 5"/>
          <p:cNvSpPr txBox="1"/>
          <p:nvPr userDrawn="1"/>
        </p:nvSpPr>
        <p:spPr>
          <a:xfrm>
            <a:off x="758498" y="6345391"/>
            <a:ext cx="838231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tint val="75000"/>
                  </a:prstClr>
                </a:solidFill>
                <a:effectLst/>
                <a:uLnTx/>
                <a:uFillTx/>
                <a:latin typeface="+mn-lt"/>
                <a:ea typeface="+mn-ea"/>
                <a:cs typeface="+mn-cs"/>
              </a:rPr>
              <a:t>SPLASH is a professional development program sponsored by the Kentucky Department of Education and hosted by the University of Louisville.  </a:t>
            </a:r>
          </a:p>
          <a:p>
            <a:endParaRPr lang="en-US" sz="1100" dirty="0"/>
          </a:p>
        </p:txBody>
      </p:sp>
    </p:spTree>
    <p:extLst>
      <p:ext uri="{BB962C8B-B14F-4D97-AF65-F5344CB8AC3E}">
        <p14:creationId xmlns:p14="http://schemas.microsoft.com/office/powerpoint/2010/main" val="249940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110607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90010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50" y="175022"/>
            <a:ext cx="780275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84050" y="1793104"/>
            <a:ext cx="7802750" cy="47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1386611"/>
            <a:ext cx="9144000" cy="298851"/>
          </a:xfrm>
          <a:prstGeom prst="rect">
            <a:avLst/>
          </a:prstGeom>
          <a:solidFill>
            <a:srgbClr val="A30000"/>
          </a:solidFill>
          <a:ln>
            <a:solidFill>
              <a:srgbClr val="A3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flipH="1">
            <a:off x="199222"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329702" y="0"/>
            <a:ext cx="12452" cy="6858000"/>
          </a:xfrm>
          <a:prstGeom prst="line">
            <a:avLst/>
          </a:prstGeom>
          <a:ln w="762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472634" y="0"/>
            <a:ext cx="12452" cy="6858000"/>
          </a:xfrm>
          <a:prstGeom prst="line">
            <a:avLst/>
          </a:prstGeom>
          <a:ln w="3175"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15566" y="0"/>
            <a:ext cx="12452" cy="6858000"/>
          </a:xfrm>
          <a:prstGeom prst="line">
            <a:avLst/>
          </a:prstGeom>
          <a:ln w="127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758498"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pic>
        <p:nvPicPr>
          <p:cNvPr id="4" name="Picture 3" descr="SPLASH Logo.jpg.png.jpg"/>
          <p:cNvPicPr>
            <a:picLocks noChangeAspect="1"/>
          </p:cNvPicPr>
          <p:nvPr userDrawn="1"/>
        </p:nvPicPr>
        <p:blipFill>
          <a:blip r:embed="rId2">
            <a:alphaModFix amt="88000"/>
            <a:extLst>
              <a:ext uri="{28A0092B-C50C-407E-A947-70E740481C1C}">
                <a14:useLocalDpi xmlns:a14="http://schemas.microsoft.com/office/drawing/2010/main" val="0"/>
              </a:ext>
            </a:extLst>
          </a:blip>
          <a:stretch>
            <a:fillRect/>
          </a:stretch>
        </p:blipFill>
        <p:spPr>
          <a:xfrm>
            <a:off x="7620473" y="6126163"/>
            <a:ext cx="1523527" cy="731837"/>
          </a:xfrm>
          <a:prstGeom prst="rect">
            <a:avLst/>
          </a:prstGeom>
        </p:spPr>
      </p:pic>
    </p:spTree>
    <p:extLst>
      <p:ext uri="{BB962C8B-B14F-4D97-AF65-F5344CB8AC3E}">
        <p14:creationId xmlns:p14="http://schemas.microsoft.com/office/powerpoint/2010/main" val="200147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19267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98" y="137665"/>
            <a:ext cx="7815202"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71598" y="1911503"/>
            <a:ext cx="372297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43206" y="1936132"/>
            <a:ext cx="37435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1386611"/>
            <a:ext cx="9144000" cy="298851"/>
          </a:xfrm>
          <a:prstGeom prst="rect">
            <a:avLst/>
          </a:prstGeom>
          <a:solidFill>
            <a:srgbClr val="A30000"/>
          </a:solidFill>
          <a:ln>
            <a:solidFill>
              <a:srgbClr val="A3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199222"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329702" y="0"/>
            <a:ext cx="12452" cy="6858000"/>
          </a:xfrm>
          <a:prstGeom prst="line">
            <a:avLst/>
          </a:prstGeom>
          <a:ln w="762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2634" y="0"/>
            <a:ext cx="12452" cy="6858000"/>
          </a:xfrm>
          <a:prstGeom prst="line">
            <a:avLst/>
          </a:prstGeom>
          <a:ln w="3175"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615566" y="0"/>
            <a:ext cx="12452" cy="6858000"/>
          </a:xfrm>
          <a:prstGeom prst="line">
            <a:avLst/>
          </a:prstGeom>
          <a:ln w="127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758498"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pic>
        <p:nvPicPr>
          <p:cNvPr id="15" name="Picture 14" descr="SPLASH Logo.jpg.png.jpg"/>
          <p:cNvPicPr>
            <a:picLocks noChangeAspect="1"/>
          </p:cNvPicPr>
          <p:nvPr userDrawn="1"/>
        </p:nvPicPr>
        <p:blipFill>
          <a:blip r:embed="rId2">
            <a:alphaModFix amt="90000"/>
            <a:extLst>
              <a:ext uri="{28A0092B-C50C-407E-A947-70E740481C1C}">
                <a14:useLocalDpi xmlns:a14="http://schemas.microsoft.com/office/drawing/2010/main" val="0"/>
              </a:ext>
            </a:extLst>
          </a:blip>
          <a:stretch>
            <a:fillRect/>
          </a:stretch>
        </p:blipFill>
        <p:spPr>
          <a:xfrm>
            <a:off x="7620473" y="6126163"/>
            <a:ext cx="1523527" cy="731837"/>
          </a:xfrm>
          <a:prstGeom prst="rect">
            <a:avLst/>
          </a:prstGeom>
        </p:spPr>
      </p:pic>
    </p:spTree>
    <p:extLst>
      <p:ext uri="{BB962C8B-B14F-4D97-AF65-F5344CB8AC3E}">
        <p14:creationId xmlns:p14="http://schemas.microsoft.com/office/powerpoint/2010/main" val="7123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402647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225564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285954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387659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4955BB3-A2A9-4B48-BD10-F08F1729E07F}" type="slidenum">
              <a:rPr lang="en-US" smtClean="0"/>
              <a:t>‹#›</a:t>
            </a:fld>
            <a:endParaRPr lang="en-US"/>
          </a:p>
        </p:txBody>
      </p:sp>
    </p:spTree>
    <p:extLst>
      <p:ext uri="{BB962C8B-B14F-4D97-AF65-F5344CB8AC3E}">
        <p14:creationId xmlns:p14="http://schemas.microsoft.com/office/powerpoint/2010/main" val="25318085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30000"/>
            </a:gs>
            <a:gs pos="37000">
              <a:srgbClr val="FFFFFF"/>
            </a:gs>
          </a:gsLst>
          <a:lin ang="342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5BB3-A2A9-4B48-BD10-F08F1729E07F}" type="slidenum">
              <a:rPr lang="en-US" smtClean="0"/>
              <a:t>‹#›</a:t>
            </a:fld>
            <a:endParaRPr lang="en-US" dirty="0"/>
          </a:p>
        </p:txBody>
      </p:sp>
    </p:spTree>
    <p:extLst>
      <p:ext uri="{BB962C8B-B14F-4D97-AF65-F5344CB8AC3E}">
        <p14:creationId xmlns:p14="http://schemas.microsoft.com/office/powerpoint/2010/main" val="49137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mast.ecu.edu/modules/ps/"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2.xml"/><Relationship Id="rId5" Type="http://schemas.openxmlformats.org/officeDocument/2006/relationships/image" Target="../media/image5.png"/><Relationship Id="rId1" Type="http://schemas.microsoft.com/office/2007/relationships/media" Target="../media/media1.mov"/><Relationship Id="rId2" Type="http://schemas.openxmlformats.org/officeDocument/2006/relationships/video" Target="../media/media1.mov"/></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fAdEOXD9Tvk"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bYKUxOdUAao"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factoregon.org/wp-content/uploads/2013/12/Courtade-Browder-Article1.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academyofstlouis.org/index.php?option=com_content&amp;view=article&amp;id=118:what-is-functionalsocial-curriculum&amp;catid=37:aostl&amp;Itemid=21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vcuautismcenter.org/resources/content.cfm/983" TargetMode="External"/><Relationship Id="rId4" Type="http://schemas.openxmlformats.org/officeDocument/2006/relationships/hyperlink" Target="http://www.kansasasd.com/news.php?sid=299" TargetMode="External"/><Relationship Id="rId5" Type="http://schemas.openxmlformats.org/officeDocument/2006/relationships/hyperlink" Target="http://www.theqmrp.com/qinfo/prompting.php"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files.eric.ed.gov/fulltext/EJ762919.pdf" TargetMode="External"/><Relationship Id="rId4" Type="http://schemas.openxmlformats.org/officeDocument/2006/relationships/hyperlink" Target="https://gseuphsdlibrary.files.wordpress.com/2013/03/teaching-core-content-with-real-life-applications-to-secondary-students-with-moderate-and-severe-disabilities.pdf"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scienceofbehavior.com/lms/mod/glossary/view.php?id=408&amp;mod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0.xml"/><Relationship Id="rId5" Type="http://schemas.openxmlformats.org/officeDocument/2006/relationships/image" Target="../media/image9.png"/><Relationship Id="rId1" Type="http://schemas.microsoft.com/office/2007/relationships/media" Target="../media/media2.MOV"/><Relationship Id="rId2" Type="http://schemas.openxmlformats.org/officeDocument/2006/relationships/video" Target="../media/media2.MOV"/></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1.xml"/><Relationship Id="rId5" Type="http://schemas.openxmlformats.org/officeDocument/2006/relationships/image" Target="../media/image10.png"/><Relationship Id="rId1" Type="http://schemas.microsoft.com/office/2007/relationships/media" Target="../media/media3.MOV"/><Relationship Id="rId2" Type="http://schemas.openxmlformats.org/officeDocument/2006/relationships/video" Target="../media/media3.MO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interventioncentral.org/behavioral-interventions/special-needs/forced-choice-reinforcer-assessment-guideline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hyperlink" Target="http://www.kypeersupport.org/" TargetMode="External"/><Relationship Id="rId4" Type="http://schemas.openxmlformats.org/officeDocument/2006/relationships/hyperlink" Target="http://www.kypeertutoring.org/" TargetMode="External"/><Relationship Id="rId5" Type="http://schemas.openxmlformats.org/officeDocument/2006/relationships/hyperlink" Target="http://bestbuddies.org/"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SPLASH</a:t>
            </a:r>
            <a:br>
              <a:rPr lang="en-US" dirty="0" smtClean="0"/>
            </a:br>
            <a:r>
              <a:rPr lang="en-US" dirty="0" smtClean="0"/>
              <a:t>Meaningful Instruction for Students with the Most Complex Needs</a:t>
            </a:r>
            <a:endParaRPr lang="en-US" dirty="0"/>
          </a:p>
        </p:txBody>
      </p:sp>
      <p:sp>
        <p:nvSpPr>
          <p:cNvPr id="4" name="Subtitle 3"/>
          <p:cNvSpPr>
            <a:spLocks noGrp="1"/>
          </p:cNvSpPr>
          <p:nvPr>
            <p:ph type="subTitle" idx="1"/>
          </p:nvPr>
        </p:nvSpPr>
        <p:spPr/>
        <p:txBody>
          <a:bodyPr>
            <a:normAutofit/>
          </a:bodyPr>
          <a:lstStyle/>
          <a:p>
            <a:r>
              <a:rPr lang="en-US" sz="2400" dirty="0" smtClean="0"/>
              <a:t>Created by JCPS</a:t>
            </a:r>
            <a:endParaRPr lang="en-US" sz="2400" dirty="0"/>
          </a:p>
        </p:txBody>
      </p:sp>
    </p:spTree>
    <p:extLst>
      <p:ext uri="{BB962C8B-B14F-4D97-AF65-F5344CB8AC3E}">
        <p14:creationId xmlns:p14="http://schemas.microsoft.com/office/powerpoint/2010/main" val="35080637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Communication for Students with Complex Needs </a:t>
            </a:r>
            <a:endParaRPr lang="en-US" sz="3200" dirty="0"/>
          </a:p>
        </p:txBody>
      </p:sp>
      <p:sp>
        <p:nvSpPr>
          <p:cNvPr id="3" name="Content Placeholder 2"/>
          <p:cNvSpPr>
            <a:spLocks noGrp="1"/>
          </p:cNvSpPr>
          <p:nvPr>
            <p:ph idx="1"/>
          </p:nvPr>
        </p:nvSpPr>
        <p:spPr/>
        <p:txBody>
          <a:bodyPr>
            <a:normAutofit fontScale="85000" lnSpcReduction="20000"/>
          </a:bodyPr>
          <a:lstStyle/>
          <a:p>
            <a:pPr marL="57150" indent="0">
              <a:buNone/>
            </a:pPr>
            <a:r>
              <a:rPr lang="en-US" dirty="0" smtClean="0"/>
              <a:t>How </a:t>
            </a:r>
            <a:r>
              <a:rPr lang="en-US" dirty="0"/>
              <a:t>to determine a response mode?</a:t>
            </a:r>
          </a:p>
          <a:p>
            <a:pPr lvl="1"/>
            <a:r>
              <a:rPr lang="en-US" dirty="0" smtClean="0"/>
              <a:t>A </a:t>
            </a:r>
            <a:r>
              <a:rPr lang="en-US" dirty="0"/>
              <a:t>functional communication system is necessary for educational participation</a:t>
            </a:r>
            <a:r>
              <a:rPr lang="en-US" dirty="0" smtClean="0"/>
              <a:t>.</a:t>
            </a:r>
          </a:p>
          <a:p>
            <a:pPr lvl="2"/>
            <a:r>
              <a:rPr lang="en-US" dirty="0" smtClean="0"/>
              <a:t>A functional communication system is dependent on the abilities of the student. This could include:</a:t>
            </a:r>
          </a:p>
          <a:p>
            <a:pPr lvl="3"/>
            <a:r>
              <a:rPr lang="en-US" dirty="0"/>
              <a:t>C</a:t>
            </a:r>
            <a:r>
              <a:rPr lang="en-US" dirty="0" smtClean="0"/>
              <a:t>hange of facial expression or body tension,</a:t>
            </a:r>
          </a:p>
          <a:p>
            <a:pPr lvl="3"/>
            <a:r>
              <a:rPr lang="en-US" dirty="0" smtClean="0"/>
              <a:t>Cries or laughter, </a:t>
            </a:r>
          </a:p>
          <a:p>
            <a:pPr lvl="3"/>
            <a:r>
              <a:rPr lang="en-US" dirty="0"/>
              <a:t>P</a:t>
            </a:r>
            <a:r>
              <a:rPr lang="en-US" dirty="0" smtClean="0"/>
              <a:t>ointing or touching, </a:t>
            </a:r>
          </a:p>
          <a:p>
            <a:pPr lvl="3"/>
            <a:r>
              <a:rPr lang="en-US" dirty="0" smtClean="0"/>
              <a:t>Eye gaze</a:t>
            </a:r>
          </a:p>
          <a:p>
            <a:pPr lvl="3"/>
            <a:r>
              <a:rPr lang="en-US" dirty="0" smtClean="0"/>
              <a:t>Vocalizations, </a:t>
            </a:r>
          </a:p>
          <a:p>
            <a:pPr lvl="3"/>
            <a:r>
              <a:rPr lang="en-US" dirty="0"/>
              <a:t>S</a:t>
            </a:r>
            <a:r>
              <a:rPr lang="en-US" dirty="0" smtClean="0"/>
              <a:t>ign language or a picture communication system, </a:t>
            </a:r>
          </a:p>
          <a:p>
            <a:pPr lvl="3"/>
            <a:r>
              <a:rPr lang="en-US" dirty="0"/>
              <a:t>V</a:t>
            </a:r>
            <a:r>
              <a:rPr lang="en-US" dirty="0" smtClean="0"/>
              <a:t>erbal communication, etc.</a:t>
            </a:r>
            <a:endParaRPr lang="en-US" dirty="0"/>
          </a:p>
          <a:p>
            <a:pPr lvl="1"/>
            <a:r>
              <a:rPr lang="en-US" dirty="0" smtClean="0"/>
              <a:t>A transdisciplinary approach </a:t>
            </a:r>
            <a:r>
              <a:rPr lang="en-US" dirty="0"/>
              <a:t>should be taken when developing a communication system for each individual student, based on </a:t>
            </a:r>
            <a:r>
              <a:rPr lang="en-US" dirty="0" smtClean="0"/>
              <a:t>his/her abilities.</a:t>
            </a:r>
          </a:p>
          <a:p>
            <a:endParaRPr lang="en-US" dirty="0"/>
          </a:p>
        </p:txBody>
      </p:sp>
    </p:spTree>
    <p:extLst>
      <p:ext uri="{BB962C8B-B14F-4D97-AF65-F5344CB8AC3E}">
        <p14:creationId xmlns:p14="http://schemas.microsoft.com/office/powerpoint/2010/main" val="1857601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for Students with Complex Needs </a:t>
            </a:r>
          </a:p>
        </p:txBody>
      </p:sp>
      <p:sp>
        <p:nvSpPr>
          <p:cNvPr id="3" name="Content Placeholder 2"/>
          <p:cNvSpPr>
            <a:spLocks noGrp="1"/>
          </p:cNvSpPr>
          <p:nvPr>
            <p:ph idx="1"/>
          </p:nvPr>
        </p:nvSpPr>
        <p:spPr/>
        <p:txBody>
          <a:bodyPr>
            <a:noAutofit/>
          </a:bodyPr>
          <a:lstStyle/>
          <a:p>
            <a:r>
              <a:rPr lang="en-US" sz="2800" dirty="0"/>
              <a:t>How </a:t>
            </a:r>
            <a:r>
              <a:rPr lang="en-US" sz="2800" dirty="0" smtClean="0"/>
              <a:t>to teach students and assess learning?</a:t>
            </a:r>
          </a:p>
          <a:p>
            <a:pPr lvl="1"/>
            <a:r>
              <a:rPr lang="en-US" sz="2400" dirty="0" smtClean="0"/>
              <a:t>Challenging behavior should be perceived as communication.</a:t>
            </a:r>
          </a:p>
          <a:p>
            <a:pPr lvl="1"/>
            <a:r>
              <a:rPr lang="en-US" sz="2400" dirty="0" smtClean="0"/>
              <a:t>Students with significant disabilities have a small repertoire of communicative responses that serve multiple functions. </a:t>
            </a:r>
          </a:p>
          <a:p>
            <a:pPr lvl="2"/>
            <a:r>
              <a:rPr lang="en-US" sz="2200" dirty="0" smtClean="0"/>
              <a:t>For example, crying may be used to express: frustration, discomfort, need/ want, or exhaustion.</a:t>
            </a:r>
          </a:p>
          <a:p>
            <a:pPr lvl="1"/>
            <a:r>
              <a:rPr lang="en-US" sz="2400" dirty="0" smtClean="0"/>
              <a:t>Replacement behaviors should be identified for problem behaviors and taught systematically.</a:t>
            </a:r>
          </a:p>
          <a:p>
            <a:pPr lvl="2"/>
            <a:r>
              <a:rPr lang="en-US" sz="2200" dirty="0" smtClean="0"/>
              <a:t>Replacement behaviors should be functionally </a:t>
            </a:r>
          </a:p>
          <a:p>
            <a:pPr marL="914400" lvl="2" indent="0">
              <a:buNone/>
            </a:pPr>
            <a:r>
              <a:rPr lang="en-US" sz="2200" dirty="0"/>
              <a:t> </a:t>
            </a:r>
            <a:r>
              <a:rPr lang="en-US" sz="2200" dirty="0" smtClean="0"/>
              <a:t>   equivalent to the problem behavior. </a:t>
            </a:r>
          </a:p>
          <a:p>
            <a:pPr lvl="1"/>
            <a:endParaRPr lang="en-US" sz="2400" dirty="0"/>
          </a:p>
          <a:p>
            <a:endParaRPr lang="en-US" sz="2400" dirty="0"/>
          </a:p>
        </p:txBody>
      </p:sp>
    </p:spTree>
    <p:extLst>
      <p:ext uri="{BB962C8B-B14F-4D97-AF65-F5344CB8AC3E}">
        <p14:creationId xmlns:p14="http://schemas.microsoft.com/office/powerpoint/2010/main" val="4118868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Examples of Communication</a:t>
            </a:r>
            <a:endParaRPr lang="en-US" sz="3600" dirty="0"/>
          </a:p>
        </p:txBody>
      </p:sp>
      <p:sp>
        <p:nvSpPr>
          <p:cNvPr id="3" name="Content Placeholder 2"/>
          <p:cNvSpPr>
            <a:spLocks noGrp="1"/>
          </p:cNvSpPr>
          <p:nvPr>
            <p:ph idx="1"/>
          </p:nvPr>
        </p:nvSpPr>
        <p:spPr/>
        <p:txBody>
          <a:bodyPr>
            <a:normAutofit/>
          </a:bodyPr>
          <a:lstStyle/>
          <a:p>
            <a:r>
              <a:rPr lang="en-US" sz="2400" dirty="0" smtClean="0"/>
              <a:t>Use of </a:t>
            </a:r>
            <a:r>
              <a:rPr lang="en-US" sz="2400" dirty="0"/>
              <a:t>p</a:t>
            </a:r>
            <a:r>
              <a:rPr lang="en-US" sz="2400" dirty="0" smtClean="0"/>
              <a:t>ictures </a:t>
            </a:r>
          </a:p>
          <a:p>
            <a:r>
              <a:rPr lang="en-US" sz="2400" dirty="0" smtClean="0"/>
              <a:t>Objects</a:t>
            </a:r>
          </a:p>
          <a:p>
            <a:r>
              <a:rPr lang="en-US" sz="2400" dirty="0" smtClean="0"/>
              <a:t>High </a:t>
            </a:r>
            <a:r>
              <a:rPr lang="en-US" sz="2400" dirty="0"/>
              <a:t>t</a:t>
            </a:r>
            <a:r>
              <a:rPr lang="en-US" sz="2400" dirty="0" smtClean="0"/>
              <a:t>ech devices</a:t>
            </a:r>
          </a:p>
          <a:p>
            <a:r>
              <a:rPr lang="en-US" sz="2400" dirty="0" smtClean="0"/>
              <a:t>Gestures</a:t>
            </a:r>
          </a:p>
          <a:p>
            <a:r>
              <a:rPr lang="en-US" sz="2400" dirty="0" smtClean="0"/>
              <a:t>Facial expression</a:t>
            </a:r>
          </a:p>
          <a:p>
            <a:r>
              <a:rPr lang="en-US" sz="2400" dirty="0" smtClean="0"/>
              <a:t>Change in posture/muscle tone</a:t>
            </a:r>
          </a:p>
          <a:p>
            <a:r>
              <a:rPr lang="en-US" sz="2400" dirty="0" smtClean="0"/>
              <a:t>Vocalizations</a:t>
            </a:r>
          </a:p>
          <a:p>
            <a:r>
              <a:rPr lang="en-US" sz="2400" dirty="0" smtClean="0"/>
              <a:t>Eye gaze</a:t>
            </a:r>
            <a:endParaRPr lang="en-US" sz="2400" dirty="0"/>
          </a:p>
        </p:txBody>
      </p:sp>
    </p:spTree>
    <p:extLst>
      <p:ext uri="{BB962C8B-B14F-4D97-AF65-F5344CB8AC3E}">
        <p14:creationId xmlns:p14="http://schemas.microsoft.com/office/powerpoint/2010/main" val="209091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50" y="0"/>
            <a:ext cx="7802750" cy="812800"/>
          </a:xfrm>
        </p:spPr>
        <p:txBody>
          <a:bodyPr>
            <a:noAutofit/>
          </a:bodyPr>
          <a:lstStyle/>
          <a:p>
            <a:r>
              <a:rPr lang="en-US" sz="3600" dirty="0"/>
              <a:t/>
            </a:r>
            <a:br>
              <a:rPr lang="en-US" sz="3600" dirty="0"/>
            </a:br>
            <a:r>
              <a:rPr lang="en-US" sz="3600" dirty="0" smtClean="0"/>
              <a:t>Sample Communication Instruction:</a:t>
            </a:r>
            <a:br>
              <a:rPr lang="en-US" sz="3600" dirty="0" smtClean="0"/>
            </a:br>
            <a:r>
              <a:rPr lang="en-US" sz="3600" dirty="0" smtClean="0"/>
              <a:t>Eye Gaze </a:t>
            </a:r>
            <a:endParaRPr lang="en-US" sz="3600" dirty="0"/>
          </a:p>
        </p:txBody>
      </p:sp>
      <p:sp>
        <p:nvSpPr>
          <p:cNvPr id="3" name="Content Placeholder 2"/>
          <p:cNvSpPr>
            <a:spLocks noGrp="1"/>
          </p:cNvSpPr>
          <p:nvPr>
            <p:ph idx="1"/>
          </p:nvPr>
        </p:nvSpPr>
        <p:spPr/>
        <p:txBody>
          <a:bodyPr>
            <a:normAutofit/>
          </a:bodyPr>
          <a:lstStyle/>
          <a:p>
            <a:pPr marL="0" indent="0">
              <a:buNone/>
            </a:pPr>
            <a:r>
              <a:rPr lang="en-US" sz="2800" dirty="0" smtClean="0"/>
              <a:t>Can the student track a highly preferred item?</a:t>
            </a:r>
          </a:p>
          <a:p>
            <a:pPr lvl="1"/>
            <a:r>
              <a:rPr lang="en-US" dirty="0" smtClean="0"/>
              <a:t>Use a highly preferred item that can be immediately reinforced. </a:t>
            </a:r>
          </a:p>
          <a:p>
            <a:pPr lvl="1"/>
            <a:r>
              <a:rPr lang="en-US" dirty="0" smtClean="0"/>
              <a:t>Using repeated trials to present the item, move the item in different areas within the student’s visual field</a:t>
            </a:r>
          </a:p>
          <a:p>
            <a:pPr lvl="2"/>
            <a:r>
              <a:rPr lang="en-US" sz="2800" dirty="0" smtClean="0"/>
              <a:t>Cue: What do you want? (Note: Do not say “Look at___”)</a:t>
            </a:r>
          </a:p>
        </p:txBody>
      </p:sp>
    </p:spTree>
    <p:extLst>
      <p:ext uri="{BB962C8B-B14F-4D97-AF65-F5344CB8AC3E}">
        <p14:creationId xmlns:p14="http://schemas.microsoft.com/office/powerpoint/2010/main" val="347644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Sample Communication Instruction:</a:t>
            </a:r>
            <a:br>
              <a:rPr lang="en-US" sz="3600" dirty="0"/>
            </a:br>
            <a:r>
              <a:rPr lang="en-US" sz="3600" dirty="0"/>
              <a:t>Eye Gaze</a:t>
            </a:r>
          </a:p>
        </p:txBody>
      </p:sp>
      <p:sp>
        <p:nvSpPr>
          <p:cNvPr id="3" name="Content Placeholder 2"/>
          <p:cNvSpPr>
            <a:spLocks noGrp="1"/>
          </p:cNvSpPr>
          <p:nvPr>
            <p:ph idx="1"/>
          </p:nvPr>
        </p:nvSpPr>
        <p:spPr/>
        <p:txBody>
          <a:bodyPr>
            <a:normAutofit/>
          </a:bodyPr>
          <a:lstStyle/>
          <a:p>
            <a:r>
              <a:rPr lang="en-US" sz="2800" dirty="0" smtClean="0"/>
              <a:t>Place item directly where the student is already looking.</a:t>
            </a:r>
          </a:p>
          <a:p>
            <a:pPr lvl="1"/>
            <a:r>
              <a:rPr lang="en-US" dirty="0" smtClean="0"/>
              <a:t>Immediately reinforce with taste of/use of item.</a:t>
            </a:r>
          </a:p>
          <a:p>
            <a:r>
              <a:rPr lang="en-US" sz="2800" dirty="0" smtClean="0"/>
              <a:t>Gradually move the item into positions where the child has to adjust eye gaze.</a:t>
            </a:r>
          </a:p>
          <a:p>
            <a:pPr lvl="1"/>
            <a:r>
              <a:rPr lang="en-US" dirty="0" smtClean="0"/>
              <a:t>Immediately </a:t>
            </a:r>
            <a:r>
              <a:rPr lang="en-US" dirty="0"/>
              <a:t>reinforce with taste of/use of item</a:t>
            </a:r>
            <a:r>
              <a:rPr lang="en-US" dirty="0" smtClean="0"/>
              <a:t>.</a:t>
            </a:r>
          </a:p>
          <a:p>
            <a:r>
              <a:rPr lang="en-US" sz="2800" dirty="0"/>
              <a:t>I</a:t>
            </a:r>
            <a:r>
              <a:rPr lang="en-US" sz="2800" dirty="0" smtClean="0"/>
              <a:t>ntroduce discrimination training.</a:t>
            </a:r>
            <a:endParaRPr lang="en-US" sz="2800" dirty="0"/>
          </a:p>
          <a:p>
            <a:endParaRPr lang="en-US" dirty="0" smtClean="0"/>
          </a:p>
        </p:txBody>
      </p:sp>
    </p:spTree>
    <p:extLst>
      <p:ext uri="{BB962C8B-B14F-4D97-AF65-F5344CB8AC3E}">
        <p14:creationId xmlns:p14="http://schemas.microsoft.com/office/powerpoint/2010/main" val="172664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Considerations</a:t>
            </a:r>
            <a:r>
              <a:rPr lang="en-US" dirty="0" smtClean="0"/>
              <a:t> for Eye Gaze Instruction</a:t>
            </a:r>
            <a:endParaRPr lang="en-US" dirty="0"/>
          </a:p>
        </p:txBody>
      </p:sp>
      <p:sp>
        <p:nvSpPr>
          <p:cNvPr id="3" name="Content Placeholder 2"/>
          <p:cNvSpPr>
            <a:spLocks noGrp="1"/>
          </p:cNvSpPr>
          <p:nvPr>
            <p:ph idx="1"/>
          </p:nvPr>
        </p:nvSpPr>
        <p:spPr/>
        <p:txBody>
          <a:bodyPr>
            <a:normAutofit/>
          </a:bodyPr>
          <a:lstStyle/>
          <a:p>
            <a:r>
              <a:rPr lang="en-US" sz="2400" dirty="0" smtClean="0"/>
              <a:t>Use Systematic </a:t>
            </a:r>
            <a:r>
              <a:rPr lang="en-US" sz="2400" dirty="0"/>
              <a:t>Instruction procedures </a:t>
            </a:r>
            <a:endParaRPr lang="en-US" sz="2400" dirty="0" smtClean="0"/>
          </a:p>
          <a:p>
            <a:pPr marL="0" indent="0">
              <a:buNone/>
            </a:pPr>
            <a:r>
              <a:rPr lang="en-US" sz="2000" dirty="0"/>
              <a:t> </a:t>
            </a:r>
            <a:r>
              <a:rPr lang="en-US" sz="2000" dirty="0" smtClean="0"/>
              <a:t>                 (</a:t>
            </a:r>
            <a:r>
              <a:rPr lang="en-US" sz="2000" dirty="0"/>
              <a:t>see: </a:t>
            </a:r>
            <a:r>
              <a:rPr lang="en-US" sz="2000" dirty="0">
                <a:hlinkClick r:id="rId3"/>
              </a:rPr>
              <a:t>http://mast.ecu.edu/modules/ps</a:t>
            </a:r>
            <a:r>
              <a:rPr lang="en-US" sz="2000" dirty="0" smtClean="0">
                <a:hlinkClick r:id="rId3"/>
              </a:rPr>
              <a:t>/</a:t>
            </a:r>
            <a:r>
              <a:rPr lang="en-US" sz="2000" dirty="0" smtClean="0"/>
              <a:t>)  </a:t>
            </a:r>
          </a:p>
          <a:p>
            <a:r>
              <a:rPr lang="en-US" sz="2400" dirty="0" smtClean="0"/>
              <a:t>Practice designing lessons using Systematic Instruction (sample planning form follows)</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49" y="4126932"/>
            <a:ext cx="3057686" cy="2385522"/>
          </a:xfrm>
          <a:prstGeom prst="rect">
            <a:avLst/>
          </a:prstGeom>
        </p:spPr>
      </p:pic>
      <p:sp>
        <p:nvSpPr>
          <p:cNvPr id="5" name="TextBox 4"/>
          <p:cNvSpPr txBox="1"/>
          <p:nvPr/>
        </p:nvSpPr>
        <p:spPr>
          <a:xfrm>
            <a:off x="1255363" y="6534834"/>
            <a:ext cx="1890793" cy="215444"/>
          </a:xfrm>
          <a:prstGeom prst="rect">
            <a:avLst/>
          </a:prstGeom>
          <a:noFill/>
        </p:spPr>
        <p:txBody>
          <a:bodyPr wrap="square" rtlCol="0">
            <a:spAutoFit/>
          </a:bodyPr>
          <a:lstStyle/>
          <a:p>
            <a:r>
              <a:rPr lang="en-US" sz="800" dirty="0" smtClean="0"/>
              <a:t>Image: http</a:t>
            </a:r>
            <a:r>
              <a:rPr lang="en-US" sz="800" dirty="0"/>
              <a:t>://aalzamel.wikispaces.com/</a:t>
            </a:r>
          </a:p>
        </p:txBody>
      </p:sp>
    </p:spTree>
    <p:extLst>
      <p:ext uri="{BB962C8B-B14F-4D97-AF65-F5344CB8AC3E}">
        <p14:creationId xmlns:p14="http://schemas.microsoft.com/office/powerpoint/2010/main" val="33178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Sample Planning Form for Systematic Instruction</a:t>
            </a:r>
            <a:endParaRPr lang="en-US" sz="3600" dirty="0"/>
          </a:p>
        </p:txBody>
      </p:sp>
      <p:sp>
        <p:nvSpPr>
          <p:cNvPr id="4" name="Content Placeholder 3"/>
          <p:cNvSpPr>
            <a:spLocks noGrp="1" noChangeArrowheads="1"/>
          </p:cNvSpPr>
          <p:nvPr>
            <p:ph idx="1"/>
          </p:nvPr>
        </p:nvSpPr>
        <p:spPr bwMode="auto">
          <a:xfrm>
            <a:off x="884050" y="1567456"/>
            <a:ext cx="7802750" cy="5170646"/>
          </a:xfrm>
          <a:prstGeom prst="rect">
            <a:avLst/>
          </a:prstGeom>
          <a:noFill/>
          <a:ln w="9525">
            <a:noFill/>
            <a:miter lim="800000"/>
            <a:headEnd/>
            <a:tailEnd/>
          </a:ln>
        </p:spPr>
        <p:txBody>
          <a:bodyPr wrap="square" lIns="0" tIns="0" rIns="0" bIns="0" anchor="ctr">
            <a:spAutoFit/>
          </a:bodyPr>
          <a:lstStyle/>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Student: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Activity: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FORMAT</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Materials: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Setting(s):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Instructor(s):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Set Up/# of trials: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Instructional task:	Discrete or Chained  (Circle one)</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INSTRUCTIONAL PROCEDURES</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Instructional Method:  (Check one)</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_____	None (simultaneous prompting)</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_____	Time delay (constant or progressive) (Circle one)</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	Least intrusive prompts</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_____	Most to least intrusive prompts</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_____	Graduated guidance</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_____	Stimulus fading or shaping</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_____	Other (describe) 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Prompting:  </a:t>
            </a:r>
            <a:r>
              <a:rPr lang="en-US" sz="105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specific verbal/physical cues do you use?  What do you say or do to introduce the activity?)</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Exact prompts to be used: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Schedule for fading prompts:  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Feedback/Reinforcement Procedures</a:t>
            </a: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do you do when the student does well?  Makes an error? </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often do you reinforce?)</a:t>
            </a: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Correct: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Error correction: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Fading schedule for praise:  </a:t>
            </a: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GENERALIZATION PROCEDURES</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is done to help the student be successful in other environments and with other people?)</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Comments/Notes:</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r"/>
                <a:tab pos="2743200" algn="ctr"/>
                <a:tab pos="5486400" algn="r"/>
              </a:tabLst>
            </a:pPr>
            <a:r>
              <a:rPr lang="en-US" sz="105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________________________________________________________________________</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54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Additional Considerations for Eye Gaze:</a:t>
            </a:r>
            <a:endParaRPr lang="en-US" sz="3600" dirty="0"/>
          </a:p>
        </p:txBody>
      </p:sp>
      <p:sp>
        <p:nvSpPr>
          <p:cNvPr id="3" name="Content Placeholder 2"/>
          <p:cNvSpPr>
            <a:spLocks noGrp="1"/>
          </p:cNvSpPr>
          <p:nvPr>
            <p:ph idx="1"/>
          </p:nvPr>
        </p:nvSpPr>
        <p:spPr>
          <a:xfrm>
            <a:off x="791062" y="1715614"/>
            <a:ext cx="7802750" cy="5064896"/>
          </a:xfrm>
        </p:spPr>
        <p:txBody>
          <a:bodyPr>
            <a:normAutofit fontScale="77500" lnSpcReduction="20000"/>
          </a:bodyPr>
          <a:lstStyle/>
          <a:p>
            <a:r>
              <a:rPr lang="en-US" dirty="0"/>
              <a:t>The discriminator can be a non-preferred item, or an item that is significantly different from the preferred item (size, color, dimensions [photo vs object], etc.)</a:t>
            </a:r>
          </a:p>
          <a:p>
            <a:r>
              <a:rPr lang="en-US" dirty="0" smtClean="0"/>
              <a:t>Keep choice items within the parameters of the field of vision previously established </a:t>
            </a:r>
          </a:p>
          <a:p>
            <a:r>
              <a:rPr lang="en-US" dirty="0" smtClean="0"/>
              <a:t>Background options: 1) clear 2) high-contrast color</a:t>
            </a:r>
          </a:p>
          <a:p>
            <a:r>
              <a:rPr lang="en-US" dirty="0" smtClean="0"/>
              <a:t>Placement: vertical or horizontal (consider student’s ability to cross midline)</a:t>
            </a:r>
          </a:p>
          <a:p>
            <a:r>
              <a:rPr lang="en-US" dirty="0" smtClean="0"/>
              <a:t>Size: should reflect student’s visual abilities</a:t>
            </a:r>
          </a:p>
          <a:p>
            <a:r>
              <a:rPr lang="en-US" dirty="0" smtClean="0"/>
              <a:t>Objects: should have significantly different tactile qualities (if using objects due to low vision, or cortical vision blindness, allow for tactile cuing)</a:t>
            </a:r>
          </a:p>
          <a:p>
            <a:r>
              <a:rPr lang="en-US" dirty="0" smtClean="0"/>
              <a:t>Wait time: consider student’s ability to visually focus</a:t>
            </a:r>
          </a:p>
          <a:p>
            <a:endParaRPr lang="en-US" dirty="0"/>
          </a:p>
        </p:txBody>
      </p:sp>
    </p:spTree>
    <p:extLst>
      <p:ext uri="{BB962C8B-B14F-4D97-AF65-F5344CB8AC3E}">
        <p14:creationId xmlns:p14="http://schemas.microsoft.com/office/powerpoint/2010/main" val="120265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Error Correction for Eye Gaze</a:t>
            </a:r>
            <a:endParaRPr lang="en-US" sz="36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Ignore incorrect response</a:t>
            </a:r>
          </a:p>
          <a:p>
            <a:pPr marL="514350" indent="-514350">
              <a:buFont typeface="+mj-lt"/>
              <a:buAutoNum type="arabicPeriod"/>
            </a:pPr>
            <a:r>
              <a:rPr lang="en-US" sz="2400" dirty="0" smtClean="0"/>
              <a:t>Remove the item from visual field</a:t>
            </a:r>
          </a:p>
          <a:p>
            <a:pPr marL="514350" indent="-514350">
              <a:buFont typeface="+mj-lt"/>
              <a:buAutoNum type="arabicPeriod"/>
            </a:pPr>
            <a:r>
              <a:rPr lang="en-US" sz="2400" dirty="0"/>
              <a:t>C</a:t>
            </a:r>
            <a:r>
              <a:rPr lang="en-US" sz="2400" dirty="0" smtClean="0"/>
              <a:t>ount to 3</a:t>
            </a:r>
          </a:p>
          <a:p>
            <a:pPr marL="514350" indent="-514350">
              <a:buFont typeface="+mj-lt"/>
              <a:buAutoNum type="arabicPeriod"/>
            </a:pPr>
            <a:r>
              <a:rPr lang="en-US" sz="2400" dirty="0" smtClean="0"/>
              <a:t>Repeat instruction while prompting the student to the correct response (i.e., controlling prompt; move item within the student’s field of gaze) </a:t>
            </a:r>
          </a:p>
          <a:p>
            <a:pPr marL="514350" indent="-514350">
              <a:buFont typeface="+mj-lt"/>
              <a:buAutoNum type="arabicPeriod"/>
            </a:pPr>
            <a:r>
              <a:rPr lang="en-US" sz="2400" dirty="0" smtClean="0"/>
              <a:t>Reinforce correct response with use of/taste of item, paired with descriptive verbal praise (ex: “Great job! You chose ___).</a:t>
            </a:r>
          </a:p>
          <a:p>
            <a:pPr marL="514350" indent="-514350">
              <a:buFont typeface="+mj-lt"/>
              <a:buAutoNum type="arabicPeriod"/>
            </a:pPr>
            <a:r>
              <a:rPr lang="en-US" sz="2400" dirty="0" smtClean="0"/>
              <a:t>Remove items from visual field and present again in a rearranged order.</a:t>
            </a:r>
          </a:p>
          <a:p>
            <a:pPr marL="514350" indent="-514350">
              <a:buFont typeface="+mj-lt"/>
              <a:buAutoNum type="arabicPeriod"/>
            </a:pPr>
            <a:endParaRPr lang="en-US" dirty="0" smtClean="0"/>
          </a:p>
          <a:p>
            <a:endParaRPr lang="en-US" dirty="0" smtClean="0"/>
          </a:p>
          <a:p>
            <a:endParaRPr lang="en-US" dirty="0" smtClean="0"/>
          </a:p>
        </p:txBody>
      </p:sp>
    </p:spTree>
    <p:extLst>
      <p:ext uri="{BB962C8B-B14F-4D97-AF65-F5344CB8AC3E}">
        <p14:creationId xmlns:p14="http://schemas.microsoft.com/office/powerpoint/2010/main" val="18136219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for Students with Complex Needs </a:t>
            </a:r>
          </a:p>
        </p:txBody>
      </p:sp>
      <p:sp>
        <p:nvSpPr>
          <p:cNvPr id="3" name="Content Placeholder 2"/>
          <p:cNvSpPr>
            <a:spLocks noGrp="1"/>
          </p:cNvSpPr>
          <p:nvPr>
            <p:ph idx="1"/>
          </p:nvPr>
        </p:nvSpPr>
        <p:spPr/>
        <p:txBody>
          <a:bodyPr>
            <a:normAutofit/>
          </a:bodyPr>
          <a:lstStyle/>
          <a:p>
            <a:r>
              <a:rPr lang="en-US" dirty="0"/>
              <a:t>I</a:t>
            </a:r>
            <a:r>
              <a:rPr lang="en-US" dirty="0" smtClean="0"/>
              <a:t>dentify </a:t>
            </a:r>
            <a:r>
              <a:rPr lang="en-US" dirty="0"/>
              <a:t>a response </a:t>
            </a:r>
            <a:r>
              <a:rPr lang="en-US" dirty="0" smtClean="0"/>
              <a:t>mode</a:t>
            </a:r>
          </a:p>
          <a:p>
            <a:pPr lvl="1"/>
            <a:r>
              <a:rPr lang="en-US" dirty="0" smtClean="0"/>
              <a:t>Determine student limitations and abilities through a transdisciplinary approach.</a:t>
            </a:r>
          </a:p>
          <a:p>
            <a:pPr lvl="3"/>
            <a:r>
              <a:rPr lang="en-US" dirty="0" smtClean="0"/>
              <a:t>Physical Therapist</a:t>
            </a:r>
          </a:p>
          <a:p>
            <a:pPr lvl="3"/>
            <a:r>
              <a:rPr lang="en-US" dirty="0" smtClean="0"/>
              <a:t>Occupational Therapist</a:t>
            </a:r>
          </a:p>
          <a:p>
            <a:pPr lvl="3"/>
            <a:r>
              <a:rPr lang="en-US" dirty="0" smtClean="0"/>
              <a:t>Speech Therapist</a:t>
            </a:r>
          </a:p>
          <a:p>
            <a:pPr lvl="3"/>
            <a:r>
              <a:rPr lang="en-US" dirty="0" smtClean="0"/>
              <a:t>Vision/Hearing Teachers</a:t>
            </a:r>
          </a:p>
          <a:p>
            <a:pPr lvl="3"/>
            <a:r>
              <a:rPr lang="en-US" dirty="0" smtClean="0"/>
              <a:t>Special Education Teacher</a:t>
            </a:r>
          </a:p>
          <a:p>
            <a:pPr lvl="3"/>
            <a:r>
              <a:rPr lang="en-US" dirty="0" smtClean="0"/>
              <a:t>Paraprofessionals</a:t>
            </a:r>
          </a:p>
          <a:p>
            <a:pPr lvl="3"/>
            <a:r>
              <a:rPr lang="en-US" dirty="0" smtClean="0"/>
              <a:t>General Education Teachers</a:t>
            </a:r>
            <a:endParaRPr lang="en-US" dirty="0"/>
          </a:p>
          <a:p>
            <a:endParaRPr lang="en-US" dirty="0"/>
          </a:p>
        </p:txBody>
      </p:sp>
    </p:spTree>
    <p:extLst>
      <p:ext uri="{BB962C8B-B14F-4D97-AF65-F5344CB8AC3E}">
        <p14:creationId xmlns:p14="http://schemas.microsoft.com/office/powerpoint/2010/main" val="15024835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Goals</a:t>
            </a:r>
            <a:endParaRPr lang="en-US" sz="3600" dirty="0"/>
          </a:p>
        </p:txBody>
      </p:sp>
      <p:sp>
        <p:nvSpPr>
          <p:cNvPr id="3" name="Content Placeholder 2"/>
          <p:cNvSpPr>
            <a:spLocks noGrp="1"/>
          </p:cNvSpPr>
          <p:nvPr>
            <p:ph idx="1"/>
          </p:nvPr>
        </p:nvSpPr>
        <p:spPr/>
        <p:txBody>
          <a:bodyPr>
            <a:normAutofit/>
          </a:bodyPr>
          <a:lstStyle/>
          <a:p>
            <a:r>
              <a:rPr lang="en-US" sz="2800" b="1" dirty="0" smtClean="0"/>
              <a:t>Knowledge: </a:t>
            </a:r>
            <a:r>
              <a:rPr lang="en-US" sz="2800" dirty="0" smtClean="0"/>
              <a:t>What does independence mean for an individual?</a:t>
            </a:r>
          </a:p>
          <a:p>
            <a:r>
              <a:rPr lang="en-US" sz="2800" b="1" dirty="0" smtClean="0"/>
              <a:t>Method: </a:t>
            </a:r>
            <a:r>
              <a:rPr lang="en-US" sz="2800" dirty="0"/>
              <a:t>How can we </a:t>
            </a:r>
            <a:r>
              <a:rPr lang="en-US" sz="2800" dirty="0" smtClean="0"/>
              <a:t>instruct to the </a:t>
            </a:r>
            <a:r>
              <a:rPr lang="en-US" sz="2800" dirty="0"/>
              <a:t>highest level of independence </a:t>
            </a:r>
            <a:r>
              <a:rPr lang="en-US" sz="2800" dirty="0" smtClean="0"/>
              <a:t>for </a:t>
            </a:r>
            <a:r>
              <a:rPr lang="en-US" sz="2800" dirty="0"/>
              <a:t>our </a:t>
            </a:r>
            <a:r>
              <a:rPr lang="en-US" sz="2800" dirty="0" smtClean="0"/>
              <a:t>students?</a:t>
            </a:r>
            <a:endParaRPr lang="en-US" sz="2800" dirty="0"/>
          </a:p>
          <a:p>
            <a:r>
              <a:rPr lang="en-US" sz="2800" b="1" dirty="0" smtClean="0"/>
              <a:t>Purpose: </a:t>
            </a:r>
            <a:r>
              <a:rPr lang="en-US" sz="2800" dirty="0"/>
              <a:t>Why are increasing levels of independence important for our students’ quality of life?</a:t>
            </a:r>
          </a:p>
          <a:p>
            <a:r>
              <a:rPr lang="en-US" sz="2800" b="1" dirty="0" smtClean="0"/>
              <a:t>Forms: </a:t>
            </a:r>
            <a:r>
              <a:rPr lang="en-US" sz="2800" dirty="0"/>
              <a:t>How does independence impact quality of life</a:t>
            </a:r>
            <a:r>
              <a:rPr lang="en-US" sz="2800" dirty="0" smtClean="0"/>
              <a:t>?</a:t>
            </a:r>
            <a:endParaRPr lang="en-US" sz="2800" dirty="0"/>
          </a:p>
        </p:txBody>
      </p:sp>
    </p:spTree>
    <p:extLst>
      <p:ext uri="{BB962C8B-B14F-4D97-AF65-F5344CB8AC3E}">
        <p14:creationId xmlns:p14="http://schemas.microsoft.com/office/powerpoint/2010/main" val="7866825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for Students with Complex Needs </a:t>
            </a:r>
          </a:p>
        </p:txBody>
      </p:sp>
      <p:sp>
        <p:nvSpPr>
          <p:cNvPr id="3" name="Content Placeholder 2"/>
          <p:cNvSpPr>
            <a:spLocks noGrp="1"/>
          </p:cNvSpPr>
          <p:nvPr>
            <p:ph idx="1"/>
          </p:nvPr>
        </p:nvSpPr>
        <p:spPr/>
        <p:txBody>
          <a:bodyPr>
            <a:normAutofit fontScale="92500" lnSpcReduction="10000"/>
          </a:bodyPr>
          <a:lstStyle/>
          <a:p>
            <a:r>
              <a:rPr lang="en-US" dirty="0" smtClean="0"/>
              <a:t>Identify </a:t>
            </a:r>
            <a:r>
              <a:rPr lang="en-US" dirty="0"/>
              <a:t>a response </a:t>
            </a:r>
            <a:r>
              <a:rPr lang="en-US" dirty="0" smtClean="0"/>
              <a:t>mode</a:t>
            </a:r>
          </a:p>
          <a:p>
            <a:pPr lvl="1"/>
            <a:r>
              <a:rPr lang="en-US" dirty="0" smtClean="0"/>
              <a:t>What are the physical capabilities of the student?</a:t>
            </a:r>
          </a:p>
          <a:p>
            <a:pPr lvl="2"/>
            <a:r>
              <a:rPr lang="en-US" dirty="0" smtClean="0"/>
              <a:t>Pointing or touching</a:t>
            </a:r>
          </a:p>
          <a:p>
            <a:pPr lvl="2"/>
            <a:r>
              <a:rPr lang="en-US" dirty="0" smtClean="0"/>
              <a:t>Eye gaze</a:t>
            </a:r>
          </a:p>
          <a:p>
            <a:pPr lvl="2"/>
            <a:r>
              <a:rPr lang="en-US" dirty="0" smtClean="0"/>
              <a:t>Limb movement (head, foot, finger, etc.)</a:t>
            </a:r>
          </a:p>
          <a:p>
            <a:pPr lvl="2"/>
            <a:r>
              <a:rPr lang="en-US" dirty="0" smtClean="0"/>
              <a:t>Changes in facial expressions</a:t>
            </a:r>
          </a:p>
          <a:p>
            <a:pPr lvl="2"/>
            <a:r>
              <a:rPr lang="en-US" dirty="0" smtClean="0"/>
              <a:t>Changes in posture </a:t>
            </a:r>
          </a:p>
          <a:p>
            <a:pPr lvl="2"/>
            <a:r>
              <a:rPr lang="en-US" dirty="0" smtClean="0"/>
              <a:t>Vocalizations/sounds </a:t>
            </a:r>
          </a:p>
          <a:p>
            <a:pPr lvl="2"/>
            <a:r>
              <a:rPr lang="en-US" dirty="0" smtClean="0"/>
              <a:t>Crying and laughing</a:t>
            </a:r>
          </a:p>
          <a:p>
            <a:pPr lvl="1"/>
            <a:r>
              <a:rPr lang="en-US" dirty="0" smtClean="0"/>
              <a:t>Placement of answer choices within a student’s visual field should be considered (top to bottom, left to right, crossing midline). </a:t>
            </a:r>
          </a:p>
          <a:p>
            <a:pPr lvl="2"/>
            <a:endParaRPr lang="en-US" dirty="0"/>
          </a:p>
          <a:p>
            <a:endParaRPr lang="en-US" dirty="0"/>
          </a:p>
        </p:txBody>
      </p:sp>
    </p:spTree>
    <p:extLst>
      <p:ext uri="{BB962C8B-B14F-4D97-AF65-F5344CB8AC3E}">
        <p14:creationId xmlns:p14="http://schemas.microsoft.com/office/powerpoint/2010/main" val="3514135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for Students with Complex Needs </a:t>
            </a:r>
          </a:p>
        </p:txBody>
      </p:sp>
      <p:sp>
        <p:nvSpPr>
          <p:cNvPr id="3" name="Content Placeholder 2"/>
          <p:cNvSpPr>
            <a:spLocks noGrp="1"/>
          </p:cNvSpPr>
          <p:nvPr>
            <p:ph idx="1"/>
          </p:nvPr>
        </p:nvSpPr>
        <p:spPr/>
        <p:txBody>
          <a:bodyPr>
            <a:normAutofit fontScale="92500"/>
          </a:bodyPr>
          <a:lstStyle/>
          <a:p>
            <a:r>
              <a:rPr lang="en-US" dirty="0" smtClean="0"/>
              <a:t>Interpreting responses</a:t>
            </a:r>
          </a:p>
          <a:p>
            <a:pPr lvl="1"/>
            <a:r>
              <a:rPr lang="en-US" dirty="0" smtClean="0"/>
              <a:t>Once the response mode has been determined, practice and reinforce it in an adaptive setting. </a:t>
            </a:r>
          </a:p>
          <a:p>
            <a:pPr lvl="2"/>
            <a:r>
              <a:rPr lang="en-US" dirty="0" smtClean="0"/>
              <a:t>Have the student’s needs been met?</a:t>
            </a:r>
          </a:p>
          <a:p>
            <a:pPr lvl="3"/>
            <a:r>
              <a:rPr lang="en-US" dirty="0" smtClean="0"/>
              <a:t>When the student uses eye gaze, pointing, touching a switch, etc. to select a food item, does he/she consume it?</a:t>
            </a:r>
          </a:p>
          <a:p>
            <a:pPr lvl="3"/>
            <a:r>
              <a:rPr lang="en-US" dirty="0" smtClean="0"/>
              <a:t>When the student indicates he/she wants a desired item, does he/she play with it?</a:t>
            </a:r>
          </a:p>
          <a:p>
            <a:pPr lvl="3"/>
            <a:r>
              <a:rPr lang="en-US" dirty="0" smtClean="0"/>
              <a:t>Is the response consistent even when the answer choices are in a different order or location? </a:t>
            </a:r>
          </a:p>
          <a:p>
            <a:pPr lvl="2"/>
            <a:r>
              <a:rPr lang="en-US" dirty="0" smtClean="0"/>
              <a:t>Data should be collected regularly on student choices to ensure responses are accurate and intentional. </a:t>
            </a:r>
          </a:p>
          <a:p>
            <a:pPr lvl="2"/>
            <a:endParaRPr lang="en-US" dirty="0" smtClean="0"/>
          </a:p>
          <a:p>
            <a:pPr lvl="3"/>
            <a:endParaRPr lang="en-US" dirty="0" smtClean="0"/>
          </a:p>
          <a:p>
            <a:endParaRPr lang="en-US" dirty="0"/>
          </a:p>
        </p:txBody>
      </p:sp>
    </p:spTree>
    <p:extLst>
      <p:ext uri="{BB962C8B-B14F-4D97-AF65-F5344CB8AC3E}">
        <p14:creationId xmlns:p14="http://schemas.microsoft.com/office/powerpoint/2010/main" val="39929709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for Students with Complex Needs </a:t>
            </a:r>
          </a:p>
        </p:txBody>
      </p:sp>
      <p:sp>
        <p:nvSpPr>
          <p:cNvPr id="4" name="Content Placeholder 3"/>
          <p:cNvSpPr>
            <a:spLocks noGrp="1"/>
          </p:cNvSpPr>
          <p:nvPr>
            <p:ph idx="1"/>
          </p:nvPr>
        </p:nvSpPr>
        <p:spPr/>
        <p:txBody>
          <a:bodyPr/>
          <a:lstStyle/>
          <a:p>
            <a:r>
              <a:rPr lang="en-US" dirty="0"/>
              <a:t>How to interpret responses?</a:t>
            </a:r>
          </a:p>
          <a:p>
            <a:pPr marL="0" indent="0">
              <a:buNone/>
            </a:pPr>
            <a:r>
              <a:rPr lang="en-US" dirty="0" smtClean="0"/>
              <a:t>    </a:t>
            </a:r>
            <a:endParaRPr lang="en-US" dirty="0"/>
          </a:p>
        </p:txBody>
      </p:sp>
      <p:pic>
        <p:nvPicPr>
          <p:cNvPr id="5" name="Ethan's Choice - Small.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33650" y="2286000"/>
            <a:ext cx="4703884" cy="2637692"/>
          </a:xfrm>
          <a:prstGeom prst="rect">
            <a:avLst/>
          </a:prstGeom>
        </p:spPr>
      </p:pic>
      <p:sp>
        <p:nvSpPr>
          <p:cNvPr id="7" name="Rectangle 6"/>
          <p:cNvSpPr/>
          <p:nvPr/>
        </p:nvSpPr>
        <p:spPr>
          <a:xfrm>
            <a:off x="1254369" y="5265232"/>
            <a:ext cx="7139354" cy="1200329"/>
          </a:xfrm>
          <a:prstGeom prst="rect">
            <a:avLst/>
          </a:prstGeom>
        </p:spPr>
        <p:txBody>
          <a:bodyPr wrap="square">
            <a:spAutoFit/>
          </a:bodyPr>
          <a:lstStyle/>
          <a:p>
            <a:pPr marL="285750" indent="-285750">
              <a:buFont typeface="Arial" panose="020B0604020202020204" pitchFamily="34" charset="0"/>
              <a:buChar char="•"/>
            </a:pPr>
            <a:r>
              <a:rPr lang="en-US" dirty="0" smtClean="0"/>
              <a:t>Were you able to interpret this student’s response?</a:t>
            </a:r>
          </a:p>
          <a:p>
            <a:pPr marL="285750" indent="-285750">
              <a:buFont typeface="Arial" panose="020B0604020202020204" pitchFamily="34" charset="0"/>
              <a:buChar char="•"/>
            </a:pPr>
            <a:r>
              <a:rPr lang="en-US" dirty="0" smtClean="0"/>
              <a:t>Why </a:t>
            </a:r>
            <a:r>
              <a:rPr lang="en-US" dirty="0"/>
              <a:t>or why not?</a:t>
            </a:r>
          </a:p>
          <a:p>
            <a:pPr marL="285750" indent="-285750">
              <a:buFont typeface="Arial" panose="020B0604020202020204" pitchFamily="34" charset="0"/>
              <a:buChar char="•"/>
            </a:pPr>
            <a:r>
              <a:rPr lang="en-US" dirty="0" smtClean="0"/>
              <a:t>What prerequisite skills would you want to know about in regards to this student?  </a:t>
            </a:r>
          </a:p>
        </p:txBody>
      </p:sp>
    </p:spTree>
    <p:extLst>
      <p:ext uri="{BB962C8B-B14F-4D97-AF65-F5344CB8AC3E}">
        <p14:creationId xmlns:p14="http://schemas.microsoft.com/office/powerpoint/2010/main" val="374184229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for Students with Complex Needs </a:t>
            </a:r>
          </a:p>
        </p:txBody>
      </p:sp>
      <p:sp>
        <p:nvSpPr>
          <p:cNvPr id="3" name="Content Placeholder 2"/>
          <p:cNvSpPr>
            <a:spLocks noGrp="1"/>
          </p:cNvSpPr>
          <p:nvPr>
            <p:ph idx="1"/>
          </p:nvPr>
        </p:nvSpPr>
        <p:spPr/>
        <p:txBody>
          <a:bodyPr>
            <a:normAutofit/>
          </a:bodyPr>
          <a:lstStyle/>
          <a:p>
            <a:pPr marL="0" indent="0">
              <a:buNone/>
            </a:pPr>
            <a:r>
              <a:rPr lang="en-US" dirty="0" smtClean="0"/>
              <a:t> Providing access to communication:</a:t>
            </a:r>
          </a:p>
          <a:p>
            <a:pPr marL="0" indent="0">
              <a:buNone/>
            </a:pPr>
            <a:endParaRPr lang="en-US" dirty="0"/>
          </a:p>
          <a:p>
            <a:pPr marL="0" indent="0">
              <a:buNone/>
            </a:pPr>
            <a:endParaRPr lang="en-US" dirty="0" smtClean="0"/>
          </a:p>
          <a:p>
            <a:pPr marL="0" indent="0">
              <a:buNone/>
            </a:pPr>
            <a:endParaRPr lang="en-US" sz="2800" u="sng" dirty="0" smtClean="0">
              <a:hlinkClick r:id="rId3"/>
            </a:endParaRPr>
          </a:p>
          <a:p>
            <a:pPr marL="0" indent="0">
              <a:buNone/>
            </a:pPr>
            <a:endParaRPr lang="en-US" sz="2800" u="sng" dirty="0">
              <a:hlinkClick r:id="rId3"/>
            </a:endParaRPr>
          </a:p>
          <a:p>
            <a:pPr marL="0" indent="0">
              <a:buNone/>
            </a:pPr>
            <a:endParaRPr lang="en-US" sz="2800" u="sng" dirty="0" smtClean="0">
              <a:hlinkClick r:id="rId3"/>
            </a:endParaRPr>
          </a:p>
          <a:p>
            <a:pPr marL="0" indent="0">
              <a:buNone/>
            </a:pPr>
            <a:r>
              <a:rPr lang="en-US" sz="2800" u="sng" dirty="0" smtClean="0">
                <a:hlinkClick r:id="rId3"/>
              </a:rPr>
              <a:t>http://www.youtube.com/watch?v=fAdEOXD9Tvk</a:t>
            </a:r>
            <a:endParaRPr lang="en-US" sz="2800" u="sng" dirty="0"/>
          </a:p>
          <a:p>
            <a:pPr marL="0" indent="0">
              <a:buNone/>
            </a:pPr>
            <a:endParaRPr lang="en-US" sz="28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737" y="2632365"/>
            <a:ext cx="2753633" cy="223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2668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for Students with Complex Needs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	Assistive Technology in action: Meet Jared.</a:t>
            </a:r>
            <a:r>
              <a:rPr lang="en-US" u="sng" dirty="0">
                <a:hlinkClick r:id="rId3"/>
              </a:rPr>
              <a:t> </a:t>
            </a:r>
            <a:endParaRPr lang="en-US" u="sng" dirty="0" smtClean="0">
              <a:hlinkClick r:id="rId3"/>
            </a:endParaRPr>
          </a:p>
          <a:p>
            <a:pPr marL="0" indent="0">
              <a:buNone/>
            </a:pPr>
            <a:endParaRPr lang="en-US" sz="2400" u="sng" dirty="0">
              <a:hlinkClick r:id="rId3"/>
            </a:endParaRPr>
          </a:p>
          <a:p>
            <a:pPr marL="0" indent="0">
              <a:buNone/>
            </a:pPr>
            <a:endParaRPr lang="en-US" sz="2400" u="sng" dirty="0" smtClean="0">
              <a:hlinkClick r:id="rId3"/>
            </a:endParaRPr>
          </a:p>
          <a:p>
            <a:pPr marL="0" indent="0">
              <a:buNone/>
            </a:pPr>
            <a:endParaRPr lang="en-US" sz="2400" u="sng" dirty="0">
              <a:hlinkClick r:id="rId3"/>
            </a:endParaRPr>
          </a:p>
          <a:p>
            <a:pPr marL="0" indent="0">
              <a:buNone/>
            </a:pPr>
            <a:endParaRPr lang="en-US" sz="2400" u="sng" dirty="0" smtClean="0">
              <a:hlinkClick r:id="rId3"/>
            </a:endParaRPr>
          </a:p>
          <a:p>
            <a:pPr marL="0" indent="0">
              <a:buNone/>
            </a:pPr>
            <a:endParaRPr lang="en-US" sz="2400" u="sng" dirty="0">
              <a:hlinkClick r:id="rId3"/>
            </a:endParaRPr>
          </a:p>
          <a:p>
            <a:pPr marL="0" indent="0">
              <a:buNone/>
            </a:pPr>
            <a:endParaRPr lang="en-US" sz="2400" u="sng" dirty="0" smtClean="0">
              <a:hlinkClick r:id="rId3"/>
            </a:endParaRPr>
          </a:p>
          <a:p>
            <a:pPr marL="0" indent="0">
              <a:buNone/>
            </a:pPr>
            <a:r>
              <a:rPr lang="en-US" sz="2400" u="sng" dirty="0" smtClean="0">
                <a:hlinkClick r:id="rId3"/>
              </a:rPr>
              <a:t>http</a:t>
            </a:r>
            <a:r>
              <a:rPr lang="en-US" sz="2400" u="sng" dirty="0">
                <a:hlinkClick r:id="rId3"/>
              </a:rPr>
              <a:t>://</a:t>
            </a:r>
            <a:r>
              <a:rPr lang="en-US" sz="2400" u="sng" dirty="0" smtClean="0">
                <a:hlinkClick r:id="rId3"/>
              </a:rPr>
              <a:t>www.youtube.com/watch?v=bYKUxOdUAao</a:t>
            </a:r>
            <a:endParaRPr lang="en-US" sz="2400" u="sng" dirty="0" smtClean="0"/>
          </a:p>
          <a:p>
            <a:pPr marL="0" indent="0">
              <a:buNone/>
            </a:pP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040" y="2966910"/>
            <a:ext cx="2642821" cy="246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2299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Instructional Strategies </a:t>
            </a:r>
            <a:endParaRPr lang="en-US" sz="3600" dirty="0"/>
          </a:p>
        </p:txBody>
      </p:sp>
      <p:sp>
        <p:nvSpPr>
          <p:cNvPr id="3" name="Content Placeholder 2"/>
          <p:cNvSpPr>
            <a:spLocks noGrp="1"/>
          </p:cNvSpPr>
          <p:nvPr>
            <p:ph idx="1"/>
          </p:nvPr>
        </p:nvSpPr>
        <p:spPr/>
        <p:txBody>
          <a:bodyPr/>
          <a:lstStyle/>
          <a:p>
            <a:r>
              <a:rPr lang="en-US" dirty="0" smtClean="0"/>
              <a:t>Why teach standards-based instruction?</a:t>
            </a:r>
          </a:p>
          <a:p>
            <a:pPr marL="0" indent="0">
              <a:buNone/>
            </a:pPr>
            <a:endParaRPr lang="en-US" dirty="0" smtClean="0"/>
          </a:p>
          <a:p>
            <a:pPr marL="457200" lvl="1" indent="0">
              <a:buNone/>
            </a:pPr>
            <a:r>
              <a:rPr lang="en-US" dirty="0" smtClean="0"/>
              <a:t>“Increased academic competence </a:t>
            </a:r>
            <a:r>
              <a:rPr lang="en-US" dirty="0"/>
              <a:t>adds to the options </a:t>
            </a:r>
            <a:r>
              <a:rPr lang="en-US" dirty="0" smtClean="0"/>
              <a:t>students with </a:t>
            </a:r>
            <a:r>
              <a:rPr lang="en-US" dirty="0"/>
              <a:t>severe disabilities will have as </a:t>
            </a:r>
            <a:r>
              <a:rPr lang="en-US" dirty="0" smtClean="0"/>
              <a:t>adults…”</a:t>
            </a:r>
          </a:p>
          <a:p>
            <a:pPr marL="457200" lvl="1" indent="0">
              <a:buNone/>
            </a:pPr>
            <a:r>
              <a:rPr lang="en-US" sz="1800" dirty="0">
                <a:hlinkClick r:id="rId3"/>
              </a:rPr>
              <a:t>http://</a:t>
            </a:r>
            <a:r>
              <a:rPr lang="en-US" sz="1800" dirty="0" smtClean="0">
                <a:hlinkClick r:id="rId3"/>
              </a:rPr>
              <a:t>factoregon.org/wp-content/uploads/2013/12/Courtade-Browder-Article1.pdf</a:t>
            </a:r>
            <a:endParaRPr lang="en-US" sz="1800" dirty="0" smtClean="0"/>
          </a:p>
          <a:p>
            <a:pPr marL="457200" lvl="1" indent="0">
              <a:buNone/>
            </a:pPr>
            <a:endParaRPr lang="en-US" dirty="0" smtClean="0"/>
          </a:p>
        </p:txBody>
      </p:sp>
    </p:spTree>
    <p:extLst>
      <p:ext uri="{BB962C8B-B14F-4D97-AF65-F5344CB8AC3E}">
        <p14:creationId xmlns:p14="http://schemas.microsoft.com/office/powerpoint/2010/main" val="19881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Strategies</a:t>
            </a:r>
            <a:endParaRPr lang="en-US" dirty="0"/>
          </a:p>
        </p:txBody>
      </p:sp>
      <p:sp>
        <p:nvSpPr>
          <p:cNvPr id="3" name="Content Placeholder 2"/>
          <p:cNvSpPr>
            <a:spLocks noGrp="1"/>
          </p:cNvSpPr>
          <p:nvPr>
            <p:ph idx="1"/>
          </p:nvPr>
        </p:nvSpPr>
        <p:spPr/>
        <p:txBody>
          <a:bodyPr>
            <a:normAutofit/>
          </a:bodyPr>
          <a:lstStyle/>
          <a:p>
            <a:r>
              <a:rPr lang="en-US" sz="2400" dirty="0"/>
              <a:t>Why teach </a:t>
            </a:r>
            <a:r>
              <a:rPr lang="en-US" sz="2400" dirty="0" smtClean="0"/>
              <a:t>a functional curriculum?</a:t>
            </a:r>
            <a:endParaRPr lang="en-US" sz="2400" dirty="0"/>
          </a:p>
          <a:p>
            <a:r>
              <a:rPr lang="en-US" sz="2400" dirty="0" smtClean="0"/>
              <a:t>“A functional curriculum </a:t>
            </a:r>
            <a:r>
              <a:rPr lang="en-US" sz="2400" dirty="0"/>
              <a:t>is a curriculum in which the student learns functional skills</a:t>
            </a:r>
            <a:br>
              <a:rPr lang="en-US" sz="2400" dirty="0"/>
            </a:br>
            <a:r>
              <a:rPr lang="en-US" sz="2400" dirty="0"/>
              <a:t>in the most appropriate setting for specific skill acquisition and focuses </a:t>
            </a:r>
            <a:r>
              <a:rPr lang="en-US" sz="2400" dirty="0" smtClean="0"/>
              <a:t>on present </a:t>
            </a:r>
            <a:r>
              <a:rPr lang="en-US" sz="2400" dirty="0"/>
              <a:t>and future needs</a:t>
            </a:r>
            <a:r>
              <a:rPr lang="en-US" sz="2400" dirty="0" smtClean="0"/>
              <a:t>.”</a:t>
            </a:r>
          </a:p>
          <a:p>
            <a:r>
              <a:rPr lang="en-US" sz="2400" dirty="0"/>
              <a:t>A</a:t>
            </a:r>
            <a:r>
              <a:rPr lang="en-US" sz="2400" dirty="0" smtClean="0"/>
              <a:t>reas </a:t>
            </a:r>
            <a:r>
              <a:rPr lang="en-US" sz="2400" dirty="0"/>
              <a:t>applied to the </a:t>
            </a:r>
            <a:r>
              <a:rPr lang="en-US" sz="2400" dirty="0" smtClean="0"/>
              <a:t>functional </a:t>
            </a:r>
            <a:r>
              <a:rPr lang="en-US" sz="2400" dirty="0"/>
              <a:t>c</a:t>
            </a:r>
            <a:r>
              <a:rPr lang="en-US" sz="2400" dirty="0" smtClean="0"/>
              <a:t>urriculum </a:t>
            </a:r>
            <a:r>
              <a:rPr lang="en-US" sz="2400" dirty="0"/>
              <a:t>are based upon the student’s level of competency </a:t>
            </a:r>
            <a:r>
              <a:rPr lang="en-US" sz="2400" dirty="0" smtClean="0"/>
              <a:t>and designed </a:t>
            </a:r>
            <a:r>
              <a:rPr lang="en-US" sz="2400" dirty="0"/>
              <a:t>to increase the </a:t>
            </a:r>
            <a:r>
              <a:rPr lang="en-US" sz="2400" dirty="0" smtClean="0"/>
              <a:t>following areas </a:t>
            </a:r>
            <a:r>
              <a:rPr lang="en-US" sz="2400" dirty="0"/>
              <a:t>of </a:t>
            </a:r>
            <a:r>
              <a:rPr lang="en-US" sz="2400" dirty="0" smtClean="0"/>
              <a:t>function: Math, Science, Reading/Comp., Writing, Consumer Skills, Social Studies, Social Skills, Music, Art., P.E. etc. </a:t>
            </a:r>
            <a:endParaRPr lang="en-US" sz="2400" dirty="0"/>
          </a:p>
          <a:p>
            <a:pPr marL="0" indent="0">
              <a:buNone/>
            </a:pPr>
            <a:r>
              <a:rPr lang="en-US" sz="1600" dirty="0">
                <a:hlinkClick r:id="rId3"/>
              </a:rPr>
              <a:t>http://</a:t>
            </a:r>
            <a:r>
              <a:rPr lang="en-US" sz="1600" dirty="0" smtClean="0">
                <a:hlinkClick r:id="rId3"/>
              </a:rPr>
              <a:t>www.academyofstlouis.org/index.php?option=com_content&amp;view=article&amp;id=118:what-is-functionalsocial-curriculum&amp;catid=37:aostl&amp;Itemid=215</a:t>
            </a:r>
            <a:endParaRPr lang="en-US" sz="1600" dirty="0" smtClean="0"/>
          </a:p>
          <a:p>
            <a:endParaRPr lang="en-US" sz="2400" dirty="0"/>
          </a:p>
        </p:txBody>
      </p:sp>
    </p:spTree>
    <p:extLst>
      <p:ext uri="{BB962C8B-B14F-4D97-AF65-F5344CB8AC3E}">
        <p14:creationId xmlns:p14="http://schemas.microsoft.com/office/powerpoint/2010/main" val="283937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Instructional Strategies </a:t>
            </a:r>
          </a:p>
        </p:txBody>
      </p:sp>
      <p:sp>
        <p:nvSpPr>
          <p:cNvPr id="3" name="Content Placeholder 2"/>
          <p:cNvSpPr>
            <a:spLocks noGrp="1"/>
          </p:cNvSpPr>
          <p:nvPr>
            <p:ph idx="1"/>
          </p:nvPr>
        </p:nvSpPr>
        <p:spPr/>
        <p:txBody>
          <a:bodyPr>
            <a:normAutofit/>
          </a:bodyPr>
          <a:lstStyle/>
          <a:p>
            <a:r>
              <a:rPr lang="en-US" dirty="0"/>
              <a:t>How </a:t>
            </a:r>
            <a:r>
              <a:rPr lang="en-US" dirty="0" smtClean="0"/>
              <a:t>to teach students and assess learning?</a:t>
            </a:r>
          </a:p>
          <a:p>
            <a:pPr lvl="1"/>
            <a:r>
              <a:rPr lang="en-US" dirty="0" smtClean="0"/>
              <a:t>Students with complex needs learn most effectively through systematic instruction. </a:t>
            </a:r>
          </a:p>
          <a:p>
            <a:pPr lvl="2"/>
            <a:r>
              <a:rPr lang="en-US" dirty="0" smtClean="0"/>
              <a:t>Discrete trial</a:t>
            </a:r>
          </a:p>
          <a:p>
            <a:pPr lvl="2"/>
            <a:r>
              <a:rPr lang="en-US" dirty="0" smtClean="0"/>
              <a:t>Repetitive </a:t>
            </a:r>
            <a:r>
              <a:rPr lang="en-US" dirty="0"/>
              <a:t>p</a:t>
            </a:r>
            <a:r>
              <a:rPr lang="en-US" dirty="0" smtClean="0"/>
              <a:t>ractice/massed trials</a:t>
            </a:r>
          </a:p>
          <a:p>
            <a:pPr lvl="2"/>
            <a:r>
              <a:rPr lang="en-US" dirty="0" smtClean="0"/>
              <a:t>Task analysis/chained tasks</a:t>
            </a:r>
          </a:p>
          <a:p>
            <a:pPr lvl="2"/>
            <a:r>
              <a:rPr lang="en-US" dirty="0" smtClean="0"/>
              <a:t>Errorless learning</a:t>
            </a:r>
          </a:p>
          <a:p>
            <a:pPr lvl="2"/>
            <a:r>
              <a:rPr lang="en-US" dirty="0" smtClean="0"/>
              <a:t>Simultaneous prompting procedure</a:t>
            </a:r>
          </a:p>
          <a:p>
            <a:pPr lvl="2"/>
            <a:r>
              <a:rPr lang="en-US" dirty="0" smtClean="0"/>
              <a:t>Time delay strategies</a:t>
            </a:r>
          </a:p>
          <a:p>
            <a:pPr lvl="2"/>
            <a:r>
              <a:rPr lang="en-US" dirty="0" smtClean="0"/>
              <a:t>Engineering environment for learning</a:t>
            </a:r>
          </a:p>
          <a:p>
            <a:pPr lvl="2"/>
            <a:endParaRPr lang="en-US" dirty="0"/>
          </a:p>
          <a:p>
            <a:endParaRPr lang="en-US" dirty="0"/>
          </a:p>
        </p:txBody>
      </p:sp>
    </p:spTree>
    <p:extLst>
      <p:ext uri="{BB962C8B-B14F-4D97-AF65-F5344CB8AC3E}">
        <p14:creationId xmlns:p14="http://schemas.microsoft.com/office/powerpoint/2010/main" val="39696462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Instructional Strategies </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Critical skills to be taught…</a:t>
            </a:r>
          </a:p>
          <a:p>
            <a:pPr marL="0" indent="0">
              <a:buNone/>
            </a:pPr>
            <a:endParaRPr lang="en-US" dirty="0"/>
          </a:p>
          <a:p>
            <a:pPr marL="0" indent="0">
              <a:buNone/>
            </a:pPr>
            <a:r>
              <a:rPr lang="en-US" sz="3000" u="sng" dirty="0" smtClean="0"/>
              <a:t>Choice </a:t>
            </a:r>
            <a:r>
              <a:rPr lang="en-US" sz="3000" u="sng" dirty="0"/>
              <a:t>Making – Skills Involved</a:t>
            </a:r>
          </a:p>
          <a:p>
            <a:r>
              <a:rPr lang="en-US" sz="3000" dirty="0" smtClean="0"/>
              <a:t>Ability </a:t>
            </a:r>
            <a:r>
              <a:rPr lang="en-US" sz="3000" dirty="0"/>
              <a:t>to focus on </a:t>
            </a:r>
            <a:r>
              <a:rPr lang="en-US" sz="3000" dirty="0" smtClean="0"/>
              <a:t>multiple options </a:t>
            </a:r>
            <a:r>
              <a:rPr lang="en-US" sz="3000" dirty="0"/>
              <a:t>(visual, tactile or auditory skills to recognize distinct </a:t>
            </a:r>
            <a:r>
              <a:rPr lang="en-US" sz="3000" dirty="0" smtClean="0"/>
              <a:t>characteristics).</a:t>
            </a:r>
          </a:p>
          <a:p>
            <a:r>
              <a:rPr lang="en-US" sz="3000" dirty="0" smtClean="0"/>
              <a:t>Ability to discriminate between options.</a:t>
            </a:r>
            <a:endParaRPr lang="en-US" sz="3000" dirty="0"/>
          </a:p>
          <a:p>
            <a:r>
              <a:rPr lang="en-US" sz="3000" dirty="0"/>
              <a:t>Ability to recognize either/or (take one – leave one)</a:t>
            </a:r>
          </a:p>
          <a:p>
            <a:r>
              <a:rPr lang="en-US" sz="3000" dirty="0"/>
              <a:t>Ability to indicate option (physical or computer aided)</a:t>
            </a:r>
          </a:p>
          <a:p>
            <a:r>
              <a:rPr lang="en-US" sz="3000" dirty="0"/>
              <a:t>Motivation toward selection</a:t>
            </a:r>
          </a:p>
          <a:p>
            <a:endParaRPr lang="en-US" dirty="0"/>
          </a:p>
        </p:txBody>
      </p:sp>
    </p:spTree>
    <p:extLst>
      <p:ext uri="{BB962C8B-B14F-4D97-AF65-F5344CB8AC3E}">
        <p14:creationId xmlns:p14="http://schemas.microsoft.com/office/powerpoint/2010/main" val="8930879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Instructional Strategies </a:t>
            </a:r>
          </a:p>
        </p:txBody>
      </p:sp>
      <p:sp>
        <p:nvSpPr>
          <p:cNvPr id="3" name="Content Placeholder 2"/>
          <p:cNvSpPr>
            <a:spLocks noGrp="1"/>
          </p:cNvSpPr>
          <p:nvPr>
            <p:ph idx="1"/>
          </p:nvPr>
        </p:nvSpPr>
        <p:spPr/>
        <p:txBody>
          <a:bodyPr>
            <a:normAutofit/>
          </a:bodyPr>
          <a:lstStyle/>
          <a:p>
            <a:r>
              <a:rPr lang="en-US" sz="2800" dirty="0" smtClean="0"/>
              <a:t>There is a chronology of independence.</a:t>
            </a:r>
          </a:p>
          <a:p>
            <a:r>
              <a:rPr lang="en-US" sz="2800" dirty="0" smtClean="0"/>
              <a:t>Prompting hierarchies are designed to teach independence by gradually diminishing supports or providing supports as needed.</a:t>
            </a:r>
          </a:p>
          <a:p>
            <a:pPr lvl="1"/>
            <a:r>
              <a:rPr lang="en-US" dirty="0" smtClean="0"/>
              <a:t>Below are several links with examples/ explanations of prompting hierarchies.</a:t>
            </a:r>
          </a:p>
          <a:p>
            <a:pPr marL="457200" lvl="1" indent="0">
              <a:buNone/>
            </a:pPr>
            <a:r>
              <a:rPr lang="en-US" sz="1600" dirty="0">
                <a:hlinkClick r:id="rId3"/>
              </a:rPr>
              <a:t>http://</a:t>
            </a:r>
            <a:r>
              <a:rPr lang="en-US" sz="1600" dirty="0" smtClean="0">
                <a:hlinkClick r:id="rId3"/>
              </a:rPr>
              <a:t>www.vcuautismcenter.org/resources/content.cfm/983</a:t>
            </a:r>
            <a:endParaRPr lang="en-US" sz="1600" dirty="0" smtClean="0"/>
          </a:p>
          <a:p>
            <a:pPr marL="457200" lvl="1" indent="0">
              <a:buNone/>
            </a:pPr>
            <a:r>
              <a:rPr lang="en-US" sz="1600" dirty="0">
                <a:hlinkClick r:id="rId4"/>
              </a:rPr>
              <a:t>http://</a:t>
            </a:r>
            <a:r>
              <a:rPr lang="en-US" sz="1600" dirty="0" smtClean="0">
                <a:hlinkClick r:id="rId4"/>
              </a:rPr>
              <a:t>www.kansasasd.com/news.php?sid=299</a:t>
            </a:r>
            <a:endParaRPr lang="en-US" sz="1600" dirty="0" smtClean="0"/>
          </a:p>
          <a:p>
            <a:pPr marL="457200" lvl="1" indent="0">
              <a:buNone/>
            </a:pPr>
            <a:r>
              <a:rPr lang="en-US" sz="1600" dirty="0" smtClean="0">
                <a:hlinkClick r:id="rId5"/>
              </a:rPr>
              <a:t>http</a:t>
            </a:r>
            <a:r>
              <a:rPr lang="en-US" sz="1600" dirty="0">
                <a:hlinkClick r:id="rId5"/>
              </a:rPr>
              <a:t>://</a:t>
            </a:r>
            <a:r>
              <a:rPr lang="en-US" sz="1600" dirty="0" smtClean="0">
                <a:hlinkClick r:id="rId5"/>
              </a:rPr>
              <a:t>www.theqmrp.com/qinfo/prompting.php</a:t>
            </a:r>
            <a:endParaRPr lang="en-US" sz="1600" dirty="0" smtClean="0"/>
          </a:p>
          <a:p>
            <a:pPr marL="457200" lvl="1" indent="0">
              <a:buNone/>
            </a:pPr>
            <a:endParaRPr lang="en-US" sz="1400" dirty="0"/>
          </a:p>
        </p:txBody>
      </p:sp>
    </p:spTree>
    <p:extLst>
      <p:ext uri="{BB962C8B-B14F-4D97-AF65-F5344CB8AC3E}">
        <p14:creationId xmlns:p14="http://schemas.microsoft.com/office/powerpoint/2010/main" val="18901555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0" algn="ctr">
              <a:buNone/>
            </a:pPr>
            <a:r>
              <a:rPr lang="en-US" sz="3600" b="1" dirty="0" smtClean="0"/>
              <a:t>Who are our targeted students?</a:t>
            </a:r>
          </a:p>
        </p:txBody>
      </p:sp>
      <p:sp>
        <p:nvSpPr>
          <p:cNvPr id="3" name="Content Placeholder 2"/>
          <p:cNvSpPr>
            <a:spLocks noGrp="1"/>
          </p:cNvSpPr>
          <p:nvPr>
            <p:ph idx="1"/>
          </p:nvPr>
        </p:nvSpPr>
        <p:spPr>
          <a:xfrm>
            <a:off x="884050" y="1843547"/>
            <a:ext cx="7802750" cy="4668907"/>
          </a:xfrm>
        </p:spPr>
        <p:txBody>
          <a:bodyPr>
            <a:normAutofit/>
          </a:bodyPr>
          <a:lstStyle/>
          <a:p>
            <a:pPr lvl="1"/>
            <a:r>
              <a:rPr lang="en-US" sz="1800" dirty="0" smtClean="0"/>
              <a:t>“Students communicate primarily through cries, facial expressions, change in muscle tone but no clear use of objects/textures, regularized gestures, pictures, signs etc. to communicate. Student alerts to sensory input from another person (auditory, visual, touch, movement) but requires actual physical assistance to follow simple directions. Or the student’s response to sensory stimuli (e.g., sound/voice; sight/gesture; touch; movement; smell) is unclear.”</a:t>
            </a:r>
          </a:p>
          <a:p>
            <a:pPr lvl="3"/>
            <a:r>
              <a:rPr lang="en-US" sz="1800" i="1" dirty="0" smtClean="0"/>
              <a:t>Alternate Assessment Dimension B, KDE</a:t>
            </a:r>
          </a:p>
          <a:p>
            <a:pPr marL="1371600" lvl="3" indent="0">
              <a:buNone/>
            </a:pPr>
            <a:endParaRPr lang="en-US" sz="1800" i="1" dirty="0" smtClean="0"/>
          </a:p>
          <a:p>
            <a:pPr lvl="1"/>
            <a:r>
              <a:rPr lang="en-US" sz="1800" dirty="0" smtClean="0"/>
              <a:t>“In most instances, these students require extensive physical care-feeding, changing, and repositioning. This consumes a great deal of time from the educational staff that works with students with the most significant needs.”</a:t>
            </a:r>
          </a:p>
          <a:p>
            <a:pPr marL="457200" lvl="1" indent="0">
              <a:buNone/>
            </a:pPr>
            <a:r>
              <a:rPr lang="en-US" sz="1800" dirty="0" smtClean="0"/>
              <a:t>		-</a:t>
            </a:r>
            <a:r>
              <a:rPr lang="en-US" sz="1800" i="1" dirty="0" smtClean="0"/>
              <a:t>n2y Active Participation Guidelines </a:t>
            </a:r>
          </a:p>
        </p:txBody>
      </p:sp>
    </p:spTree>
    <p:extLst>
      <p:ext uri="{BB962C8B-B14F-4D97-AF65-F5344CB8AC3E}">
        <p14:creationId xmlns:p14="http://schemas.microsoft.com/office/powerpoint/2010/main" val="26832684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Instructional Strategies </a:t>
            </a:r>
          </a:p>
        </p:txBody>
      </p:sp>
      <p:sp>
        <p:nvSpPr>
          <p:cNvPr id="3" name="Content Placeholder 2"/>
          <p:cNvSpPr>
            <a:spLocks noGrp="1"/>
          </p:cNvSpPr>
          <p:nvPr>
            <p:ph idx="1"/>
          </p:nvPr>
        </p:nvSpPr>
        <p:spPr/>
        <p:txBody>
          <a:bodyPr>
            <a:normAutofit fontScale="85000" lnSpcReduction="20000"/>
          </a:bodyPr>
          <a:lstStyle/>
          <a:p>
            <a:pPr lvl="0"/>
            <a:r>
              <a:rPr lang="en-US" sz="2000" dirty="0" smtClean="0"/>
              <a:t>Make instruction meaningful </a:t>
            </a:r>
          </a:p>
          <a:p>
            <a:pPr lvl="0"/>
            <a:r>
              <a:rPr lang="en-US" sz="2000" dirty="0" smtClean="0"/>
              <a:t>Use multiple exemplars</a:t>
            </a:r>
          </a:p>
          <a:p>
            <a:pPr lvl="0"/>
            <a:r>
              <a:rPr lang="en-US" sz="2000" dirty="0" smtClean="0"/>
              <a:t>Use massed trials</a:t>
            </a:r>
          </a:p>
          <a:p>
            <a:pPr lvl="0"/>
            <a:r>
              <a:rPr lang="en-US" sz="2000" dirty="0" smtClean="0"/>
              <a:t>Embed core content into life </a:t>
            </a:r>
            <a:r>
              <a:rPr lang="en-US" sz="2000" dirty="0"/>
              <a:t>skills </a:t>
            </a:r>
            <a:r>
              <a:rPr lang="en-US" sz="2000" dirty="0" smtClean="0"/>
              <a:t>instruction </a:t>
            </a:r>
            <a:endParaRPr lang="en-US" sz="2000" dirty="0"/>
          </a:p>
          <a:p>
            <a:pPr lvl="0"/>
            <a:r>
              <a:rPr lang="en-US" sz="2000" dirty="0"/>
              <a:t>T</a:t>
            </a:r>
            <a:r>
              <a:rPr lang="en-US" sz="2000" dirty="0" smtClean="0"/>
              <a:t>ask analyze </a:t>
            </a:r>
            <a:r>
              <a:rPr lang="en-US" sz="2000" dirty="0"/>
              <a:t>to teach grade-appropriate </a:t>
            </a:r>
            <a:r>
              <a:rPr lang="en-US" sz="2000" dirty="0" smtClean="0"/>
              <a:t>literature and content</a:t>
            </a:r>
            <a:endParaRPr lang="en-US" sz="2000" dirty="0"/>
          </a:p>
          <a:p>
            <a:pPr lvl="0"/>
            <a:r>
              <a:rPr lang="en-US" sz="2000" dirty="0" smtClean="0"/>
              <a:t>Use Constant </a:t>
            </a:r>
            <a:r>
              <a:rPr lang="en-US" sz="2000" dirty="0"/>
              <a:t>T</a:t>
            </a:r>
            <a:r>
              <a:rPr lang="en-US" sz="2000" dirty="0" smtClean="0"/>
              <a:t>ime </a:t>
            </a:r>
            <a:r>
              <a:rPr lang="en-US" sz="2000" dirty="0"/>
              <a:t>D</a:t>
            </a:r>
            <a:r>
              <a:rPr lang="en-US" sz="2000" dirty="0" smtClean="0"/>
              <a:t>elay (CTD) to </a:t>
            </a:r>
            <a:r>
              <a:rPr lang="en-US" sz="2000" dirty="0"/>
              <a:t>teach content vocabulary</a:t>
            </a:r>
          </a:p>
          <a:p>
            <a:pPr lvl="0"/>
            <a:r>
              <a:rPr lang="en-US" sz="2000" dirty="0" smtClean="0"/>
              <a:t>Scaffold lessons to include multiple </a:t>
            </a:r>
            <a:r>
              <a:rPr lang="en-US" sz="2000" dirty="0"/>
              <a:t>levels </a:t>
            </a:r>
            <a:r>
              <a:rPr lang="en-US" sz="2000" dirty="0" smtClean="0"/>
              <a:t>of </a:t>
            </a:r>
            <a:r>
              <a:rPr lang="en-US" sz="2000" dirty="0"/>
              <a:t>communication - abstract symbolic, concrete symbolic and pre-symbolic</a:t>
            </a:r>
          </a:p>
          <a:p>
            <a:pPr marL="0" indent="0">
              <a:buNone/>
            </a:pPr>
            <a:endParaRPr lang="en-US" sz="2000" u="sng" dirty="0" smtClean="0">
              <a:hlinkClick r:id="rId3"/>
            </a:endParaRPr>
          </a:p>
          <a:p>
            <a:r>
              <a:rPr lang="en-US" sz="2000" dirty="0"/>
              <a:t>Browder, D. M., </a:t>
            </a:r>
            <a:r>
              <a:rPr lang="en-US" sz="2000" dirty="0" err="1"/>
              <a:t>Wakeman</a:t>
            </a:r>
            <a:r>
              <a:rPr lang="en-US" sz="2000" dirty="0"/>
              <a:t>, S. Y., Flowers, C., </a:t>
            </a:r>
            <a:r>
              <a:rPr lang="en-US" sz="2000" dirty="0" err="1"/>
              <a:t>Rickelman</a:t>
            </a:r>
            <a:r>
              <a:rPr lang="en-US" sz="2000" dirty="0"/>
              <a:t>, R. J., </a:t>
            </a:r>
            <a:r>
              <a:rPr lang="en-US" sz="2000" dirty="0" err="1"/>
              <a:t>Pugalee</a:t>
            </a:r>
            <a:r>
              <a:rPr lang="en-US" sz="2000" dirty="0"/>
              <a:t>, D., </a:t>
            </a:r>
            <a:r>
              <a:rPr lang="en-US" sz="2000" dirty="0" smtClean="0"/>
              <a:t>	&amp;</a:t>
            </a:r>
            <a:r>
              <a:rPr lang="en-US" sz="2000" dirty="0"/>
              <a:t> </a:t>
            </a:r>
            <a:r>
              <a:rPr lang="en-US" sz="2000" dirty="0" err="1"/>
              <a:t>Karvonen</a:t>
            </a:r>
            <a:r>
              <a:rPr lang="en-US" sz="2000" dirty="0"/>
              <a:t>, M. (2007). Creating access to the general curriculum with links to </a:t>
            </a:r>
            <a:r>
              <a:rPr lang="en-US" sz="2000" dirty="0" smtClean="0"/>
              <a:t>	grade </a:t>
            </a:r>
            <a:r>
              <a:rPr lang="en-US" sz="2000" dirty="0"/>
              <a:t>level content for students with significant cognitive disabilities: An </a:t>
            </a:r>
            <a:r>
              <a:rPr lang="en-US" sz="2000" dirty="0" smtClean="0"/>
              <a:t>	explication </a:t>
            </a:r>
            <a:r>
              <a:rPr lang="en-US" sz="2000" dirty="0"/>
              <a:t>of the concept. </a:t>
            </a:r>
            <a:r>
              <a:rPr lang="en-US" sz="2000" i="1" dirty="0"/>
              <a:t>The Journal of Special Education, 41</a:t>
            </a:r>
            <a:r>
              <a:rPr lang="en-US" sz="2000" dirty="0"/>
              <a:t>, 2-16.</a:t>
            </a:r>
          </a:p>
          <a:p>
            <a:pPr lvl="1"/>
            <a:r>
              <a:rPr lang="en-US" sz="1600" u="sng" dirty="0" smtClean="0">
                <a:hlinkClick r:id="rId3"/>
              </a:rPr>
              <a:t> http</a:t>
            </a:r>
            <a:r>
              <a:rPr lang="en-US" sz="1600" u="sng" dirty="0">
                <a:hlinkClick r:id="rId3"/>
              </a:rPr>
              <a:t>://files.eric.ed.gov/fulltext/EJ762919.pdf</a:t>
            </a:r>
            <a:endParaRPr lang="en-US" sz="1600" dirty="0"/>
          </a:p>
          <a:p>
            <a:pPr marL="0" indent="0">
              <a:buNone/>
            </a:pPr>
            <a:endParaRPr lang="en-US" sz="2000" dirty="0"/>
          </a:p>
          <a:p>
            <a:r>
              <a:rPr lang="en-US" sz="1800" dirty="0"/>
              <a:t>Collins, B. C., Karl, J., Riggs, L., Galloway, C. G., &amp; Hager, K. D. (2010). Teaching core content with real life applications to secondary students with moderate severe disabilities. </a:t>
            </a:r>
            <a:r>
              <a:rPr lang="en-US" sz="1800" i="1" dirty="0"/>
              <a:t>TEACHING Exceptional Children, 43, </a:t>
            </a:r>
            <a:r>
              <a:rPr lang="en-US" sz="1800" dirty="0"/>
              <a:t>52-59.</a:t>
            </a:r>
          </a:p>
          <a:p>
            <a:pPr lvl="1"/>
            <a:r>
              <a:rPr lang="en-US" sz="1600" u="sng" dirty="0" smtClean="0">
                <a:hlinkClick r:id="rId4"/>
              </a:rPr>
              <a:t>https</a:t>
            </a:r>
            <a:r>
              <a:rPr lang="en-US" sz="1600" u="sng" dirty="0">
                <a:hlinkClick r:id="rId4"/>
              </a:rPr>
              <a:t>://gseuphsdlibrary.files.wordpress.com/2013/03/teaching-core-content-with-real-life-applications-to-secondary-students-with-moderate-and-severe-disabilities.pdf</a:t>
            </a:r>
            <a:endParaRPr lang="en-US" sz="1600" dirty="0"/>
          </a:p>
          <a:p>
            <a:endParaRPr lang="en-US" sz="1500" dirty="0">
              <a:solidFill>
                <a:srgbClr val="FF0000"/>
              </a:solidFill>
            </a:endParaRPr>
          </a:p>
        </p:txBody>
      </p:sp>
    </p:spTree>
    <p:extLst>
      <p:ext uri="{BB962C8B-B14F-4D97-AF65-F5344CB8AC3E}">
        <p14:creationId xmlns:p14="http://schemas.microsoft.com/office/powerpoint/2010/main" val="27023872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Instructional Strategies </a:t>
            </a:r>
          </a:p>
        </p:txBody>
      </p:sp>
      <p:sp>
        <p:nvSpPr>
          <p:cNvPr id="3" name="Content Placeholder 2"/>
          <p:cNvSpPr>
            <a:spLocks noGrp="1"/>
          </p:cNvSpPr>
          <p:nvPr>
            <p:ph idx="1"/>
          </p:nvPr>
        </p:nvSpPr>
        <p:spPr/>
        <p:txBody>
          <a:bodyPr>
            <a:normAutofit/>
          </a:bodyPr>
          <a:lstStyle/>
          <a:p>
            <a:r>
              <a:rPr lang="en-US" altLang="en-US" sz="2800" dirty="0" smtClean="0"/>
              <a:t>The Principle of Partial Participation </a:t>
            </a:r>
          </a:p>
          <a:p>
            <a:r>
              <a:rPr lang="en-US" altLang="en-US" sz="2800" dirty="0" smtClean="0"/>
              <a:t>All </a:t>
            </a:r>
            <a:r>
              <a:rPr lang="en-US" altLang="en-US" sz="2800" dirty="0"/>
              <a:t>children can participate in activities to the extent permitted by their disability. Participation </a:t>
            </a:r>
            <a:r>
              <a:rPr lang="en-US" altLang="en-US" sz="2800" dirty="0" smtClean="0"/>
              <a:t>is supported </a:t>
            </a:r>
            <a:r>
              <a:rPr lang="en-US" altLang="en-US" sz="2800" dirty="0"/>
              <a:t>by.. </a:t>
            </a:r>
          </a:p>
          <a:p>
            <a:pPr lvl="1"/>
            <a:r>
              <a:rPr lang="en-US" altLang="en-US" sz="2400" dirty="0" smtClean="0"/>
              <a:t> </a:t>
            </a:r>
            <a:r>
              <a:rPr lang="en-US" altLang="en-US" sz="2400" dirty="0"/>
              <a:t>Modifying m</a:t>
            </a:r>
            <a:r>
              <a:rPr lang="en-US" altLang="en-US" sz="2400" dirty="0" smtClean="0"/>
              <a:t>aterials</a:t>
            </a:r>
          </a:p>
          <a:p>
            <a:pPr lvl="1"/>
            <a:r>
              <a:rPr lang="en-US" altLang="en-US" sz="2400" dirty="0" smtClean="0"/>
              <a:t> </a:t>
            </a:r>
            <a:r>
              <a:rPr lang="en-US" altLang="en-US" sz="2400" dirty="0"/>
              <a:t>Modifying or </a:t>
            </a:r>
            <a:r>
              <a:rPr lang="en-US" altLang="en-US" sz="2400" dirty="0" smtClean="0"/>
              <a:t>altering </a:t>
            </a:r>
            <a:r>
              <a:rPr lang="en-US" altLang="en-US" sz="2400" dirty="0"/>
              <a:t>t</a:t>
            </a:r>
            <a:r>
              <a:rPr lang="en-US" altLang="en-US" sz="2400" dirty="0" smtClean="0"/>
              <a:t>ask </a:t>
            </a:r>
            <a:r>
              <a:rPr lang="en-US" altLang="en-US" sz="2400" dirty="0"/>
              <a:t>r</a:t>
            </a:r>
            <a:r>
              <a:rPr lang="en-US" altLang="en-US" sz="2400" dirty="0" smtClean="0"/>
              <a:t>equirements </a:t>
            </a:r>
          </a:p>
          <a:p>
            <a:pPr lvl="1"/>
            <a:r>
              <a:rPr lang="en-US" altLang="en-US" sz="2400" dirty="0" smtClean="0"/>
              <a:t> Prompting strategies </a:t>
            </a:r>
            <a:endParaRPr lang="en-US" altLang="en-US" sz="2400" dirty="0"/>
          </a:p>
          <a:p>
            <a:pPr lvl="1"/>
            <a:r>
              <a:rPr lang="en-US" altLang="en-US" sz="2400" dirty="0" smtClean="0"/>
              <a:t> </a:t>
            </a:r>
            <a:r>
              <a:rPr lang="en-US" altLang="en-US" sz="2400" dirty="0"/>
              <a:t>Providing </a:t>
            </a:r>
            <a:r>
              <a:rPr lang="en-US" altLang="en-US" sz="2400" dirty="0" smtClean="0"/>
              <a:t>direct assistance (</a:t>
            </a:r>
            <a:r>
              <a:rPr lang="en-US" altLang="en-US" sz="2400" dirty="0"/>
              <a:t>peer or adult)</a:t>
            </a:r>
          </a:p>
          <a:p>
            <a:pPr>
              <a:lnSpc>
                <a:spcPct val="90000"/>
              </a:lnSpc>
            </a:pPr>
            <a:endParaRPr lang="en-US" altLang="en-US" sz="2800" dirty="0">
              <a:latin typeface="Courier" pitchFamily="1" charset="0"/>
            </a:endParaRPr>
          </a:p>
          <a:p>
            <a:pPr>
              <a:lnSpc>
                <a:spcPct val="90000"/>
              </a:lnSpc>
            </a:pPr>
            <a:endParaRPr lang="en-US" altLang="en-US" sz="2800" dirty="0"/>
          </a:p>
          <a:p>
            <a:pPr lvl="1"/>
            <a:endParaRPr lang="en-US" altLang="en-US" dirty="0"/>
          </a:p>
          <a:p>
            <a:endParaRPr lang="en-US" dirty="0"/>
          </a:p>
        </p:txBody>
      </p:sp>
    </p:spTree>
    <p:extLst>
      <p:ext uri="{BB962C8B-B14F-4D97-AF65-F5344CB8AC3E}">
        <p14:creationId xmlns:p14="http://schemas.microsoft.com/office/powerpoint/2010/main" val="1164077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Instructional Strategies </a:t>
            </a:r>
          </a:p>
        </p:txBody>
      </p:sp>
      <p:sp>
        <p:nvSpPr>
          <p:cNvPr id="3" name="Content Placeholder 2"/>
          <p:cNvSpPr>
            <a:spLocks noGrp="1"/>
          </p:cNvSpPr>
          <p:nvPr>
            <p:ph idx="1"/>
          </p:nvPr>
        </p:nvSpPr>
        <p:spPr/>
        <p:txBody>
          <a:bodyPr>
            <a:normAutofit/>
          </a:bodyPr>
          <a:lstStyle/>
          <a:p>
            <a:r>
              <a:rPr lang="en-US" sz="2400" i="1" dirty="0" smtClean="0"/>
              <a:t>Strategies that can help promote understanding include:</a:t>
            </a:r>
          </a:p>
          <a:p>
            <a:r>
              <a:rPr lang="en-US" sz="2400" b="1" dirty="0" smtClean="0">
                <a:solidFill>
                  <a:srgbClr val="FF0000"/>
                </a:solidFill>
              </a:rPr>
              <a:t>Stimulus Pairing for Reinforcement</a:t>
            </a:r>
            <a:r>
              <a:rPr lang="en-US" sz="2400" dirty="0" smtClean="0"/>
              <a:t> </a:t>
            </a:r>
            <a:r>
              <a:rPr lang="en-US" sz="2400" dirty="0"/>
              <a:t>-  </a:t>
            </a:r>
            <a:r>
              <a:rPr lang="en-US" sz="2400" dirty="0" smtClean="0"/>
              <a:t>Strategically presenting </a:t>
            </a:r>
            <a:r>
              <a:rPr lang="en-US" sz="2400" dirty="0"/>
              <a:t>a neutral stimulus with </a:t>
            </a:r>
            <a:r>
              <a:rPr lang="en-US" sz="2400" dirty="0" smtClean="0"/>
              <a:t>an established stimulus in order to transfer the reinforcing qualities to the neutral stimulus.</a:t>
            </a:r>
          </a:p>
          <a:p>
            <a:pPr marL="0" indent="0">
              <a:buNone/>
            </a:pPr>
            <a:r>
              <a:rPr lang="en-US" sz="2400" dirty="0"/>
              <a:t>	</a:t>
            </a:r>
            <a:r>
              <a:rPr lang="en-US" sz="2400" dirty="0" smtClean="0"/>
              <a:t>This is often required because our students have limited repertoire of learned behaviors and  reinforcers.  It allows us to expand or </a:t>
            </a:r>
            <a:r>
              <a:rPr lang="en-US" sz="2400" b="1" dirty="0" smtClean="0">
                <a:solidFill>
                  <a:srgbClr val="FF0000"/>
                </a:solidFill>
              </a:rPr>
              <a:t>shape</a:t>
            </a:r>
            <a:r>
              <a:rPr lang="en-US" sz="2400" dirty="0" smtClean="0"/>
              <a:t> the behavioral response or reinforcement that our students prefer (for instance from primary to social). </a:t>
            </a:r>
            <a:endParaRPr lang="en-US" sz="2400" dirty="0"/>
          </a:p>
        </p:txBody>
      </p:sp>
    </p:spTree>
    <p:extLst>
      <p:ext uri="{BB962C8B-B14F-4D97-AF65-F5344CB8AC3E}">
        <p14:creationId xmlns:p14="http://schemas.microsoft.com/office/powerpoint/2010/main" val="312920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Instructional Strategies </a:t>
            </a:r>
          </a:p>
        </p:txBody>
      </p:sp>
      <p:sp>
        <p:nvSpPr>
          <p:cNvPr id="3" name="Content Placeholder 2"/>
          <p:cNvSpPr>
            <a:spLocks noGrp="1"/>
          </p:cNvSpPr>
          <p:nvPr>
            <p:ph idx="1"/>
          </p:nvPr>
        </p:nvSpPr>
        <p:spPr/>
        <p:txBody>
          <a:bodyPr>
            <a:normAutofit/>
          </a:bodyPr>
          <a:lstStyle/>
          <a:p>
            <a:r>
              <a:rPr lang="en-US" sz="2400" b="1" dirty="0" smtClean="0">
                <a:solidFill>
                  <a:srgbClr val="FF0000"/>
                </a:solidFill>
              </a:rPr>
              <a:t>Shaping</a:t>
            </a:r>
            <a:r>
              <a:rPr lang="en-US" sz="2400" dirty="0"/>
              <a:t>: Teaching new behaviors by systematically reinforcing successive approximations toward the behavioral objective</a:t>
            </a:r>
            <a:r>
              <a:rPr lang="en-US" sz="2400" dirty="0" smtClean="0"/>
              <a:t>.</a:t>
            </a:r>
          </a:p>
          <a:p>
            <a:pPr marL="0" indent="0">
              <a:buNone/>
            </a:pPr>
            <a:endParaRPr lang="en-US" sz="2400" dirty="0" smtClean="0"/>
          </a:p>
          <a:p>
            <a:r>
              <a:rPr lang="en-US" sz="2400" dirty="0" smtClean="0"/>
              <a:t>Our students often need the small, interim steps provided by shaping in order to learn new skills.</a:t>
            </a:r>
            <a:endParaRPr lang="en-US" sz="2400" dirty="0"/>
          </a:p>
        </p:txBody>
      </p:sp>
      <p:sp>
        <p:nvSpPr>
          <p:cNvPr id="4" name="TextBox 3"/>
          <p:cNvSpPr txBox="1"/>
          <p:nvPr/>
        </p:nvSpPr>
        <p:spPr>
          <a:xfrm>
            <a:off x="884050" y="5307129"/>
            <a:ext cx="7601876" cy="668297"/>
          </a:xfrm>
          <a:prstGeom prst="rect">
            <a:avLst/>
          </a:prstGeom>
          <a:noFill/>
        </p:spPr>
        <p:txBody>
          <a:bodyPr wrap="square" rtlCol="0">
            <a:spAutoFit/>
          </a:bodyPr>
          <a:lstStyle/>
          <a:p>
            <a:r>
              <a:rPr lang="en-US" dirty="0">
                <a:hlinkClick r:id="rId3"/>
              </a:rPr>
              <a:t>http://www.scienceofbehavior.com/lms/mod/glossary/view.php?id=408&amp;</a:t>
            </a:r>
            <a:r>
              <a:rPr lang="en-US" dirty="0" smtClean="0">
                <a:hlinkClick r:id="rId3"/>
              </a:rPr>
              <a:t>mode</a:t>
            </a:r>
            <a:r>
              <a:rPr lang="en-US" dirty="0" smtClean="0"/>
              <a:t>=</a:t>
            </a:r>
            <a:r>
              <a:rPr lang="en-US" dirty="0" err="1"/>
              <a:t>letter&amp;hook</a:t>
            </a:r>
            <a:r>
              <a:rPr lang="en-US" dirty="0"/>
              <a:t>=</a:t>
            </a:r>
            <a:r>
              <a:rPr lang="en-US" dirty="0" err="1"/>
              <a:t>S&amp;sortkey</a:t>
            </a:r>
            <a:r>
              <a:rPr lang="en-US" dirty="0"/>
              <a:t>=&amp;</a:t>
            </a:r>
            <a:r>
              <a:rPr lang="en-US" dirty="0" err="1"/>
              <a:t>sortorder</a:t>
            </a:r>
            <a:r>
              <a:rPr lang="en-US" dirty="0"/>
              <a:t>=&amp;</a:t>
            </a:r>
            <a:r>
              <a:rPr lang="en-US" dirty="0" err="1"/>
              <a:t>fullsearch</a:t>
            </a:r>
            <a:r>
              <a:rPr lang="en-US" dirty="0"/>
              <a:t>=0&amp;page=9</a:t>
            </a:r>
          </a:p>
        </p:txBody>
      </p:sp>
    </p:spTree>
    <p:extLst>
      <p:ext uri="{BB962C8B-B14F-4D97-AF65-F5344CB8AC3E}">
        <p14:creationId xmlns:p14="http://schemas.microsoft.com/office/powerpoint/2010/main" val="3780511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Instructional Strategies </a:t>
            </a:r>
            <a:endParaRPr lang="en-US" sz="3600" dirty="0"/>
          </a:p>
        </p:txBody>
      </p:sp>
      <p:sp>
        <p:nvSpPr>
          <p:cNvPr id="3" name="Content Placeholder 2"/>
          <p:cNvSpPr>
            <a:spLocks noGrp="1"/>
          </p:cNvSpPr>
          <p:nvPr>
            <p:ph idx="1"/>
          </p:nvPr>
        </p:nvSpPr>
        <p:spPr/>
        <p:txBody>
          <a:bodyPr>
            <a:normAutofit/>
          </a:bodyPr>
          <a:lstStyle/>
          <a:p>
            <a:r>
              <a:rPr lang="en-US" sz="2400" dirty="0" smtClean="0"/>
              <a:t>An example of </a:t>
            </a:r>
            <a:r>
              <a:rPr lang="en-US" sz="2400" b="1" dirty="0" smtClean="0">
                <a:solidFill>
                  <a:srgbClr val="FF0000"/>
                </a:solidFill>
              </a:rPr>
              <a:t>shaping</a:t>
            </a:r>
            <a:r>
              <a:rPr lang="en-US" sz="2400" dirty="0" smtClean="0"/>
              <a:t> would be teaching a child to sign “eat”. At first the child would be reinforced by moving his hand near his face.  Once that skill has been established, the instructor would require a more precise sign, perhaps touching his mouth.  If the child is able to bring his fingertips together to touch his mouth, that would be required next. Once the skill level progresses to each next step, the child is no longer reinforced for approximations. Rather, the higher level of proficiency is required for reinforcement.</a:t>
            </a:r>
          </a:p>
          <a:p>
            <a:pPr marL="514350" indent="-514350">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643287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Instructing to the Highest Level of Independence</a:t>
            </a:r>
          </a:p>
        </p:txBody>
      </p:sp>
      <p:sp>
        <p:nvSpPr>
          <p:cNvPr id="3" name="Content Placeholder 2"/>
          <p:cNvSpPr>
            <a:spLocks noGrp="1"/>
          </p:cNvSpPr>
          <p:nvPr>
            <p:ph idx="1"/>
          </p:nvPr>
        </p:nvSpPr>
        <p:spPr>
          <a:xfrm>
            <a:off x="884050" y="1657977"/>
            <a:ext cx="7802750" cy="4719350"/>
          </a:xfrm>
        </p:spPr>
        <p:txBody>
          <a:bodyPr/>
          <a:lstStyle/>
          <a:p>
            <a:pPr marL="0" indent="0">
              <a:buNone/>
            </a:pPr>
            <a:r>
              <a:rPr lang="en-US" sz="2800" dirty="0" smtClean="0"/>
              <a:t>An example of pairing:</a:t>
            </a:r>
          </a:p>
          <a:p>
            <a:endParaRPr lang="en-US" dirty="0"/>
          </a:p>
          <a:p>
            <a:endParaRPr lang="en-US" dirty="0" smtClean="0"/>
          </a:p>
          <a:p>
            <a:endParaRPr lang="en-US" dirty="0"/>
          </a:p>
          <a:p>
            <a:endParaRPr lang="en-US" dirty="0" smtClean="0"/>
          </a:p>
          <a:p>
            <a:endParaRPr lang="en-US" dirty="0"/>
          </a:p>
        </p:txBody>
      </p:sp>
      <p:pic>
        <p:nvPicPr>
          <p:cNvPr id="5" name="Picture 4" descr="Screen Shot 2015-04-14 at 12.2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378" y="2379612"/>
            <a:ext cx="5644716" cy="3642087"/>
          </a:xfrm>
          <a:prstGeom prst="rect">
            <a:avLst/>
          </a:prstGeom>
        </p:spPr>
      </p:pic>
      <p:sp>
        <p:nvSpPr>
          <p:cNvPr id="6" name="TextBox 5"/>
          <p:cNvSpPr txBox="1"/>
          <p:nvPr/>
        </p:nvSpPr>
        <p:spPr>
          <a:xfrm>
            <a:off x="1499378" y="6177272"/>
            <a:ext cx="5449905" cy="400110"/>
          </a:xfrm>
          <a:prstGeom prst="rect">
            <a:avLst/>
          </a:prstGeom>
          <a:noFill/>
        </p:spPr>
        <p:txBody>
          <a:bodyPr wrap="none" rtlCol="0">
            <a:spAutoFit/>
          </a:bodyPr>
          <a:lstStyle/>
          <a:p>
            <a:r>
              <a:rPr lang="en-US" sz="2000" dirty="0"/>
              <a:t>https://</a:t>
            </a:r>
            <a:r>
              <a:rPr lang="en-US" sz="2000" dirty="0" err="1"/>
              <a:t>www.youtube.com</a:t>
            </a:r>
            <a:r>
              <a:rPr lang="en-US" sz="2000" dirty="0"/>
              <a:t>/</a:t>
            </a:r>
            <a:r>
              <a:rPr lang="en-US" sz="2000" dirty="0" err="1"/>
              <a:t>watch?v</a:t>
            </a:r>
            <a:r>
              <a:rPr lang="en-US" sz="2000" dirty="0"/>
              <a:t>=FIJRw40mJ6c</a:t>
            </a:r>
          </a:p>
        </p:txBody>
      </p:sp>
    </p:spTree>
    <p:extLst>
      <p:ext uri="{BB962C8B-B14F-4D97-AF65-F5344CB8AC3E}">
        <p14:creationId xmlns:p14="http://schemas.microsoft.com/office/powerpoint/2010/main" val="1088454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50" y="175022"/>
            <a:ext cx="7486227" cy="903501"/>
          </a:xfrm>
        </p:spPr>
        <p:txBody>
          <a:bodyPr>
            <a:noAutofit/>
          </a:bodyPr>
          <a:lstStyle/>
          <a:p>
            <a:r>
              <a:rPr lang="en-US" sz="3600" dirty="0" smtClean="0"/>
              <a:t>Engagement</a:t>
            </a:r>
            <a:endParaRPr lang="en-US" sz="3600" dirty="0"/>
          </a:p>
        </p:txBody>
      </p:sp>
      <p:sp>
        <p:nvSpPr>
          <p:cNvPr id="3" name="Content Placeholder 2"/>
          <p:cNvSpPr>
            <a:spLocks noGrp="1"/>
          </p:cNvSpPr>
          <p:nvPr>
            <p:ph idx="1"/>
          </p:nvPr>
        </p:nvSpPr>
        <p:spPr>
          <a:xfrm>
            <a:off x="884050" y="1699846"/>
            <a:ext cx="7802750" cy="4812608"/>
          </a:xfrm>
        </p:spPr>
        <p:txBody>
          <a:bodyPr>
            <a:normAutofit/>
          </a:bodyPr>
          <a:lstStyle/>
          <a:p>
            <a:r>
              <a:rPr lang="en-US" dirty="0"/>
              <a:t>How </a:t>
            </a:r>
            <a:r>
              <a:rPr lang="en-US" dirty="0" smtClean="0"/>
              <a:t>to engage the student?</a:t>
            </a:r>
          </a:p>
          <a:p>
            <a:pPr marL="0" indent="0">
              <a:buNone/>
            </a:pPr>
            <a:r>
              <a:rPr lang="en-US" dirty="0" smtClean="0"/>
              <a:t>			</a:t>
            </a:r>
            <a:endParaRPr lang="en-US" dirty="0"/>
          </a:p>
        </p:txBody>
      </p:sp>
      <p:sp>
        <p:nvSpPr>
          <p:cNvPr id="4" name="Rectangle 3"/>
          <p:cNvSpPr/>
          <p:nvPr/>
        </p:nvSpPr>
        <p:spPr>
          <a:xfrm>
            <a:off x="907495" y="2361253"/>
            <a:ext cx="7685520" cy="4124206"/>
          </a:xfrm>
          <a:prstGeom prst="rect">
            <a:avLst/>
          </a:prstGeom>
        </p:spPr>
        <p:txBody>
          <a:bodyPr wrap="square">
            <a:spAutoFit/>
          </a:bodyPr>
          <a:lstStyle/>
          <a:p>
            <a:pPr marL="914400" lvl="1" indent="-457200">
              <a:buFont typeface="Arial" panose="020B0604020202020204" pitchFamily="34" charset="0"/>
              <a:buChar char="•"/>
            </a:pPr>
            <a:r>
              <a:rPr lang="en-US" sz="2600" dirty="0" smtClean="0"/>
              <a:t>Use </a:t>
            </a:r>
            <a:r>
              <a:rPr lang="en-US" sz="2600" dirty="0"/>
              <a:t>a multi-sensory approach to keep students </a:t>
            </a:r>
            <a:r>
              <a:rPr lang="en-US" sz="2600" dirty="0" smtClean="0"/>
              <a:t>engaged.</a:t>
            </a:r>
          </a:p>
          <a:p>
            <a:pPr marL="914400" lvl="1" indent="-457200">
              <a:buFont typeface="Arial" panose="020B0604020202020204" pitchFamily="34" charset="0"/>
              <a:buChar char="•"/>
            </a:pPr>
            <a:r>
              <a:rPr lang="en-US" sz="2600" dirty="0" smtClean="0"/>
              <a:t>Work </a:t>
            </a:r>
            <a:r>
              <a:rPr lang="en-US" sz="2600" dirty="0"/>
              <a:t>with PT to determine the best positioning </a:t>
            </a:r>
            <a:r>
              <a:rPr lang="en-US" sz="2600" dirty="0" smtClean="0"/>
              <a:t>options </a:t>
            </a:r>
            <a:r>
              <a:rPr lang="en-US" sz="2600" dirty="0"/>
              <a:t>to encourage the student’s alertness. </a:t>
            </a:r>
          </a:p>
          <a:p>
            <a:pPr marL="914400" lvl="1" indent="-457200">
              <a:buFont typeface="Arial" panose="020B0604020202020204" pitchFamily="34" charset="0"/>
              <a:buChar char="•"/>
            </a:pPr>
            <a:r>
              <a:rPr lang="en-US" sz="2600" dirty="0" smtClean="0"/>
              <a:t>Work </a:t>
            </a:r>
            <a:r>
              <a:rPr lang="en-US" sz="2600" dirty="0"/>
              <a:t>with OT to determine </a:t>
            </a:r>
            <a:r>
              <a:rPr lang="en-US" sz="2600" dirty="0" smtClean="0"/>
              <a:t> if the student needs increased or decreased stimulation.</a:t>
            </a:r>
          </a:p>
          <a:p>
            <a:pPr marL="914400" lvl="1" indent="-457200">
              <a:buFont typeface="Arial" panose="020B0604020202020204" pitchFamily="34" charset="0"/>
              <a:buChar char="•"/>
            </a:pPr>
            <a:r>
              <a:rPr lang="en-US" sz="2600" dirty="0" smtClean="0"/>
              <a:t>Consult SLP to determine communication needs (expressive, receptive, visual materials, assistive technology).</a:t>
            </a:r>
            <a:endParaRPr lang="en-US" sz="2600" dirty="0"/>
          </a:p>
          <a:p>
            <a:pPr marL="914400" lvl="1" indent="-457200">
              <a:buFont typeface="Arial" panose="020B0604020202020204" pitchFamily="34" charset="0"/>
              <a:buChar char="•"/>
            </a:pPr>
            <a:r>
              <a:rPr lang="en-US" sz="2600" dirty="0" smtClean="0"/>
              <a:t>Determine the schedule of reinforcement.</a:t>
            </a:r>
            <a:r>
              <a:rPr lang="en-US" sz="2800" dirty="0" smtClean="0"/>
              <a:t> </a:t>
            </a:r>
          </a:p>
        </p:txBody>
      </p:sp>
    </p:spTree>
    <p:extLst>
      <p:ext uri="{BB962C8B-B14F-4D97-AF65-F5344CB8AC3E}">
        <p14:creationId xmlns:p14="http://schemas.microsoft.com/office/powerpoint/2010/main" val="26841156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050" y="1699846"/>
            <a:ext cx="7802750" cy="4812608"/>
          </a:xfrm>
        </p:spPr>
        <p:txBody>
          <a:bodyPr>
            <a:normAutofit/>
          </a:bodyPr>
          <a:lstStyle/>
          <a:p>
            <a:pPr marL="0" indent="0">
              <a:buNone/>
            </a:pPr>
            <a:r>
              <a:rPr lang="en-US" sz="2800" u="sng" dirty="0" smtClean="0"/>
              <a:t>Work </a:t>
            </a:r>
            <a:r>
              <a:rPr lang="en-US" sz="2800" u="sng" dirty="0"/>
              <a:t>with OT to determine :</a:t>
            </a:r>
          </a:p>
          <a:p>
            <a:pPr marL="285750" indent="-285750">
              <a:buFontTx/>
              <a:buChar char="-"/>
            </a:pPr>
            <a:r>
              <a:rPr lang="en-US" sz="2800" dirty="0"/>
              <a:t>Strategies for alerting the student.</a:t>
            </a:r>
          </a:p>
          <a:p>
            <a:pPr marL="285750" indent="-285750">
              <a:buFontTx/>
              <a:buChar char="-"/>
            </a:pPr>
            <a:r>
              <a:rPr lang="en-US" sz="2800" dirty="0"/>
              <a:t>Calming strategies</a:t>
            </a:r>
          </a:p>
          <a:p>
            <a:pPr marL="285750" indent="-285750">
              <a:buFontTx/>
              <a:buChar char="-"/>
            </a:pPr>
            <a:r>
              <a:rPr lang="en-US" sz="2800" dirty="0"/>
              <a:t>Development of a sensory diet</a:t>
            </a:r>
          </a:p>
          <a:p>
            <a:pPr marL="285750" indent="-285750">
              <a:buFontTx/>
              <a:buChar char="-"/>
            </a:pPr>
            <a:r>
              <a:rPr lang="en-US" sz="2800" dirty="0"/>
              <a:t>Feeding strategies</a:t>
            </a:r>
          </a:p>
          <a:p>
            <a:pPr marL="285750" indent="-285750">
              <a:buFontTx/>
              <a:buChar char="-"/>
            </a:pPr>
            <a:r>
              <a:rPr lang="en-US" sz="2800" dirty="0"/>
              <a:t>Access to instructional materials</a:t>
            </a:r>
          </a:p>
          <a:p>
            <a:endParaRPr lang="en-US" dirty="0"/>
          </a:p>
          <a:p>
            <a:endParaRPr lang="en-US" dirty="0"/>
          </a:p>
        </p:txBody>
      </p:sp>
      <p:sp>
        <p:nvSpPr>
          <p:cNvPr id="4" name="Rectangle 3"/>
          <p:cNvSpPr/>
          <p:nvPr/>
        </p:nvSpPr>
        <p:spPr>
          <a:xfrm>
            <a:off x="438572" y="2884473"/>
            <a:ext cx="7685520" cy="523220"/>
          </a:xfrm>
          <a:prstGeom prst="rect">
            <a:avLst/>
          </a:prstGeom>
        </p:spPr>
        <p:txBody>
          <a:bodyPr wrap="square">
            <a:spAutoFit/>
          </a:bodyPr>
          <a:lstStyle/>
          <a:p>
            <a:r>
              <a:rPr lang="en-US" sz="2800" dirty="0"/>
              <a:t>	</a:t>
            </a:r>
          </a:p>
        </p:txBody>
      </p:sp>
      <p:sp>
        <p:nvSpPr>
          <p:cNvPr id="6" name="Title 5"/>
          <p:cNvSpPr>
            <a:spLocks noGrp="1"/>
          </p:cNvSpPr>
          <p:nvPr>
            <p:ph type="title"/>
          </p:nvPr>
        </p:nvSpPr>
        <p:spPr/>
        <p:txBody>
          <a:bodyPr>
            <a:noAutofit/>
          </a:bodyPr>
          <a:lstStyle/>
          <a:p>
            <a:r>
              <a:rPr lang="en-US" sz="3600" dirty="0" smtClean="0"/>
              <a:t>Engagement </a:t>
            </a:r>
            <a:endParaRPr lang="en-US" sz="3600" dirty="0"/>
          </a:p>
        </p:txBody>
      </p:sp>
    </p:spTree>
    <p:extLst>
      <p:ext uri="{BB962C8B-B14F-4D97-AF65-F5344CB8AC3E}">
        <p14:creationId xmlns:p14="http://schemas.microsoft.com/office/powerpoint/2010/main" val="2907862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Engagement</a:t>
            </a:r>
            <a:r>
              <a:rPr lang="en-US" sz="3200" dirty="0" smtClean="0"/>
              <a:t> </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800" u="sng" dirty="0" smtClean="0"/>
              <a:t>Work </a:t>
            </a:r>
            <a:r>
              <a:rPr lang="en-US" sz="2800" u="sng" dirty="0"/>
              <a:t>with PT to determine :</a:t>
            </a:r>
          </a:p>
          <a:p>
            <a:pPr marL="285750" indent="-285750">
              <a:buFontTx/>
              <a:buChar char="-"/>
            </a:pPr>
            <a:r>
              <a:rPr lang="en-US" sz="2800" dirty="0"/>
              <a:t>Positioning needs for instructional, leisure, feeding activities, etc.</a:t>
            </a:r>
          </a:p>
          <a:p>
            <a:pPr lvl="1">
              <a:buFontTx/>
              <a:buChar char="-"/>
            </a:pPr>
            <a:r>
              <a:rPr lang="en-US" dirty="0"/>
              <a:t>Consider bean bag, mat on floor, stander, chair, etc.</a:t>
            </a:r>
          </a:p>
          <a:p>
            <a:pPr marL="285750" indent="-285750">
              <a:buFontTx/>
              <a:buChar char="-"/>
            </a:pPr>
            <a:r>
              <a:rPr lang="en-US" sz="2800" dirty="0"/>
              <a:t>How long can the student be in this position?</a:t>
            </a:r>
          </a:p>
          <a:p>
            <a:pPr marL="285750" indent="-285750">
              <a:buFontTx/>
              <a:buChar char="-"/>
            </a:pPr>
            <a:r>
              <a:rPr lang="en-US" sz="2800" dirty="0"/>
              <a:t>Recommendations for structuring the physical environment.</a:t>
            </a:r>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314581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19" y="156613"/>
            <a:ext cx="7802750" cy="1143000"/>
          </a:xfrm>
        </p:spPr>
        <p:txBody>
          <a:bodyPr>
            <a:noAutofit/>
          </a:bodyPr>
          <a:lstStyle/>
          <a:p>
            <a:r>
              <a:rPr lang="en-US" sz="3600" dirty="0" smtClean="0"/>
              <a:t>Engagement </a:t>
            </a:r>
            <a:endParaRPr lang="en-US" sz="3600" dirty="0"/>
          </a:p>
        </p:txBody>
      </p:sp>
      <p:sp>
        <p:nvSpPr>
          <p:cNvPr id="3" name="Content Placeholder 2"/>
          <p:cNvSpPr>
            <a:spLocks noGrp="1"/>
          </p:cNvSpPr>
          <p:nvPr>
            <p:ph idx="1"/>
          </p:nvPr>
        </p:nvSpPr>
        <p:spPr/>
        <p:txBody>
          <a:bodyPr/>
          <a:lstStyle/>
          <a:p>
            <a:pPr marL="0" indent="0">
              <a:buNone/>
            </a:pPr>
            <a:r>
              <a:rPr lang="en-US" sz="2800" u="sng" dirty="0" smtClean="0"/>
              <a:t>Work with the SLP to determine: </a:t>
            </a:r>
          </a:p>
          <a:p>
            <a:pPr lvl="1"/>
            <a:r>
              <a:rPr lang="en-US" dirty="0"/>
              <a:t>A</a:t>
            </a:r>
            <a:r>
              <a:rPr lang="en-US" dirty="0" smtClean="0"/>
              <a:t>ppropriate assistive technology</a:t>
            </a:r>
          </a:p>
          <a:p>
            <a:pPr lvl="1"/>
            <a:r>
              <a:rPr lang="en-US" dirty="0"/>
              <a:t>R</a:t>
            </a:r>
            <a:r>
              <a:rPr lang="en-US" dirty="0" smtClean="0"/>
              <a:t>eceptive and expressive needs of the student. </a:t>
            </a:r>
          </a:p>
          <a:p>
            <a:pPr lvl="1"/>
            <a:r>
              <a:rPr lang="en-US" dirty="0" smtClean="0"/>
              <a:t>Effective feeding strategies </a:t>
            </a:r>
          </a:p>
          <a:p>
            <a:pPr lvl="1"/>
            <a:r>
              <a:rPr lang="en-US" dirty="0" smtClean="0"/>
              <a:t>Functional communication systems to be used across settings</a:t>
            </a:r>
          </a:p>
          <a:p>
            <a:pPr lvl="1"/>
            <a:r>
              <a:rPr lang="en-US" dirty="0" smtClean="0"/>
              <a:t>Effective materials to facilitate communication</a:t>
            </a:r>
            <a:endParaRPr lang="en-US" dirty="0"/>
          </a:p>
        </p:txBody>
      </p:sp>
    </p:spTree>
    <p:extLst>
      <p:ext uri="{BB962C8B-B14F-4D97-AF65-F5344CB8AC3E}">
        <p14:creationId xmlns:p14="http://schemas.microsoft.com/office/powerpoint/2010/main" val="166851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Other Possible </a:t>
            </a:r>
            <a:r>
              <a:rPr lang="en-US" sz="3600" b="1" dirty="0" smtClean="0"/>
              <a:t>Characteristics</a:t>
            </a:r>
            <a:endParaRPr lang="en-US" sz="3600" dirty="0"/>
          </a:p>
        </p:txBody>
      </p:sp>
      <p:sp>
        <p:nvSpPr>
          <p:cNvPr id="4" name="Content Placeholder 3"/>
          <p:cNvSpPr>
            <a:spLocks noGrp="1"/>
          </p:cNvSpPr>
          <p:nvPr>
            <p:ph sz="half" idx="2"/>
          </p:nvPr>
        </p:nvSpPr>
        <p:spPr>
          <a:xfrm>
            <a:off x="457200" y="1902709"/>
            <a:ext cx="4040188" cy="4223453"/>
          </a:xfrm>
        </p:spPr>
        <p:txBody>
          <a:bodyPr/>
          <a:lstStyle/>
          <a:p>
            <a:r>
              <a:rPr lang="en-US" dirty="0" smtClean="0"/>
              <a:t>Lack </a:t>
            </a:r>
            <a:r>
              <a:rPr lang="en-US" dirty="0"/>
              <a:t>of meaningful </a:t>
            </a:r>
            <a:r>
              <a:rPr lang="en-US" dirty="0" smtClean="0"/>
              <a:t>communication (receptive and/ or expressive)</a:t>
            </a:r>
            <a:endParaRPr lang="en-US" dirty="0"/>
          </a:p>
          <a:p>
            <a:r>
              <a:rPr lang="en-US" dirty="0"/>
              <a:t>Lack of joint attention</a:t>
            </a:r>
          </a:p>
          <a:p>
            <a:r>
              <a:rPr lang="en-US" dirty="0"/>
              <a:t>Significant physical and medical needs</a:t>
            </a:r>
          </a:p>
          <a:p>
            <a:r>
              <a:rPr lang="en-US" dirty="0"/>
              <a:t>Poor stamina </a:t>
            </a:r>
          </a:p>
          <a:p>
            <a:endParaRPr lang="en-US" dirty="0"/>
          </a:p>
        </p:txBody>
      </p:sp>
      <p:sp>
        <p:nvSpPr>
          <p:cNvPr id="6" name="Content Placeholder 5"/>
          <p:cNvSpPr>
            <a:spLocks noGrp="1"/>
          </p:cNvSpPr>
          <p:nvPr>
            <p:ph sz="quarter" idx="4"/>
          </p:nvPr>
        </p:nvSpPr>
        <p:spPr>
          <a:xfrm>
            <a:off x="4645025" y="1902709"/>
            <a:ext cx="4041775" cy="3951288"/>
          </a:xfrm>
        </p:spPr>
        <p:txBody>
          <a:bodyPr/>
          <a:lstStyle/>
          <a:p>
            <a:r>
              <a:rPr lang="en-US" dirty="0" smtClean="0"/>
              <a:t>Inconsistent </a:t>
            </a:r>
            <a:r>
              <a:rPr lang="en-US" dirty="0"/>
              <a:t>participation (i.e. alertness, response</a:t>
            </a:r>
            <a:r>
              <a:rPr lang="en-US" dirty="0" smtClean="0"/>
              <a:t>) </a:t>
            </a:r>
          </a:p>
          <a:p>
            <a:r>
              <a:rPr lang="en-US" dirty="0" smtClean="0"/>
              <a:t>Limited mobility</a:t>
            </a:r>
          </a:p>
          <a:p>
            <a:r>
              <a:rPr lang="en-US" dirty="0" smtClean="0"/>
              <a:t>Cognitive abilities which cannot be measured</a:t>
            </a:r>
          </a:p>
          <a:p>
            <a:endParaRPr lang="en-US" dirty="0"/>
          </a:p>
          <a:p>
            <a:endParaRPr lang="en-US" dirty="0"/>
          </a:p>
        </p:txBody>
      </p:sp>
    </p:spTree>
    <p:extLst>
      <p:ext uri="{BB962C8B-B14F-4D97-AF65-F5344CB8AC3E}">
        <p14:creationId xmlns:p14="http://schemas.microsoft.com/office/powerpoint/2010/main" val="19545818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Engagement</a:t>
            </a:r>
            <a:endParaRPr lang="en-US" sz="3600" dirty="0"/>
          </a:p>
        </p:txBody>
      </p:sp>
      <p:sp>
        <p:nvSpPr>
          <p:cNvPr id="3" name="Content Placeholder 2"/>
          <p:cNvSpPr>
            <a:spLocks noGrp="1"/>
          </p:cNvSpPr>
          <p:nvPr>
            <p:ph idx="1"/>
          </p:nvPr>
        </p:nvSpPr>
        <p:spPr/>
        <p:txBody>
          <a:bodyPr/>
          <a:lstStyle/>
          <a:p>
            <a:r>
              <a:rPr lang="en-US" dirty="0"/>
              <a:t>How </a:t>
            </a:r>
            <a:r>
              <a:rPr lang="en-US" dirty="0" smtClean="0"/>
              <a:t>to </a:t>
            </a:r>
            <a:r>
              <a:rPr lang="en-US" dirty="0"/>
              <a:t>engage the student</a:t>
            </a:r>
            <a:r>
              <a:rPr lang="en-US" dirty="0" smtClean="0"/>
              <a:t>? </a:t>
            </a:r>
          </a:p>
          <a:p>
            <a:pPr marL="0" indent="0">
              <a:buNone/>
            </a:pPr>
            <a:endParaRPr lang="en-US" dirty="0" smtClean="0"/>
          </a:p>
        </p:txBody>
      </p:sp>
      <p:pic>
        <p:nvPicPr>
          <p:cNvPr id="4" name="Engag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96562" y="2327030"/>
            <a:ext cx="5202115" cy="2930769"/>
          </a:xfrm>
          <a:prstGeom prst="rect">
            <a:avLst/>
          </a:prstGeom>
        </p:spPr>
      </p:pic>
      <p:sp>
        <p:nvSpPr>
          <p:cNvPr id="5" name="TextBox 4"/>
          <p:cNvSpPr txBox="1"/>
          <p:nvPr/>
        </p:nvSpPr>
        <p:spPr>
          <a:xfrm>
            <a:off x="1148862" y="5638800"/>
            <a:ext cx="697523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Does this student appear to be engaged?</a:t>
            </a:r>
          </a:p>
          <a:p>
            <a:pPr marL="285750" indent="-285750">
              <a:buFont typeface="Arial" panose="020B0604020202020204" pitchFamily="34" charset="0"/>
              <a:buChar char="•"/>
            </a:pPr>
            <a:r>
              <a:rPr lang="en-US" dirty="0" smtClean="0"/>
              <a:t>Why or why not?</a:t>
            </a:r>
          </a:p>
          <a:p>
            <a:pPr marL="285750" indent="-285750">
              <a:buFont typeface="Arial" panose="020B0604020202020204" pitchFamily="34" charset="0"/>
              <a:buChar char="•"/>
            </a:pPr>
            <a:r>
              <a:rPr lang="en-US" dirty="0" smtClean="0"/>
              <a:t>What would increase the student’s engagement?</a:t>
            </a:r>
            <a:endParaRPr lang="en-US" dirty="0" smtClean="0">
              <a:solidFill>
                <a:srgbClr val="FF0000"/>
              </a:solidFill>
            </a:endParaRPr>
          </a:p>
          <a:p>
            <a:endParaRPr lang="en-US" dirty="0"/>
          </a:p>
        </p:txBody>
      </p:sp>
    </p:spTree>
    <p:extLst>
      <p:ext uri="{BB962C8B-B14F-4D97-AF65-F5344CB8AC3E}">
        <p14:creationId xmlns:p14="http://schemas.microsoft.com/office/powerpoint/2010/main" val="387178345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Engagement</a:t>
            </a:r>
            <a:r>
              <a:rPr lang="en-US" sz="3200" dirty="0" smtClean="0"/>
              <a:t> </a:t>
            </a:r>
            <a:endParaRPr lang="en-US" sz="3200" dirty="0"/>
          </a:p>
        </p:txBody>
      </p:sp>
      <p:sp>
        <p:nvSpPr>
          <p:cNvPr id="3" name="Content Placeholder 2"/>
          <p:cNvSpPr>
            <a:spLocks noGrp="1"/>
          </p:cNvSpPr>
          <p:nvPr>
            <p:ph idx="1"/>
          </p:nvPr>
        </p:nvSpPr>
        <p:spPr/>
        <p:txBody>
          <a:bodyPr/>
          <a:lstStyle/>
          <a:p>
            <a:r>
              <a:rPr lang="en-US" dirty="0"/>
              <a:t>How </a:t>
            </a:r>
            <a:r>
              <a:rPr lang="en-US" dirty="0" smtClean="0"/>
              <a:t>to engage </a:t>
            </a:r>
            <a:r>
              <a:rPr lang="en-US" dirty="0"/>
              <a:t>the student</a:t>
            </a:r>
            <a:r>
              <a:rPr lang="en-US" dirty="0" smtClean="0"/>
              <a:t>? </a:t>
            </a:r>
          </a:p>
          <a:p>
            <a:pPr marL="0" indent="0">
              <a:buNone/>
            </a:pPr>
            <a:endParaRPr lang="en-US" dirty="0" smtClean="0"/>
          </a:p>
        </p:txBody>
      </p:sp>
      <p:pic>
        <p:nvPicPr>
          <p:cNvPr id="5" name="engage 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6900" y="2350478"/>
            <a:ext cx="5178669" cy="2917560"/>
          </a:xfrm>
          <a:prstGeom prst="rect">
            <a:avLst/>
          </a:prstGeom>
        </p:spPr>
      </p:pic>
      <p:sp>
        <p:nvSpPr>
          <p:cNvPr id="4" name="Rectangle 3"/>
          <p:cNvSpPr/>
          <p:nvPr/>
        </p:nvSpPr>
        <p:spPr>
          <a:xfrm>
            <a:off x="1336431" y="5657671"/>
            <a:ext cx="6740769" cy="1200329"/>
          </a:xfrm>
          <a:prstGeom prst="rect">
            <a:avLst/>
          </a:prstGeom>
        </p:spPr>
        <p:txBody>
          <a:bodyPr wrap="square">
            <a:spAutoFit/>
          </a:bodyPr>
          <a:lstStyle/>
          <a:p>
            <a:pPr marL="285750" indent="-285750">
              <a:buFont typeface="Arial" panose="020B0604020202020204" pitchFamily="34" charset="0"/>
              <a:buChar char="•"/>
            </a:pPr>
            <a:r>
              <a:rPr lang="en-US" dirty="0" smtClean="0"/>
              <a:t>Does this student appear to be engaged?</a:t>
            </a:r>
          </a:p>
          <a:p>
            <a:pPr marL="285750" indent="-285750">
              <a:buFont typeface="Arial" panose="020B0604020202020204" pitchFamily="34" charset="0"/>
              <a:buChar char="•"/>
            </a:pPr>
            <a:r>
              <a:rPr lang="en-US" dirty="0" smtClean="0"/>
              <a:t>Why </a:t>
            </a:r>
            <a:r>
              <a:rPr lang="en-US" dirty="0"/>
              <a:t>or why not?</a:t>
            </a:r>
          </a:p>
          <a:p>
            <a:pPr marL="285750" indent="-285750">
              <a:buFont typeface="Arial" panose="020B0604020202020204" pitchFamily="34" charset="0"/>
              <a:buChar char="•"/>
            </a:pPr>
            <a:r>
              <a:rPr lang="en-US" dirty="0"/>
              <a:t>What would increase the student’s engagement</a:t>
            </a:r>
            <a:r>
              <a:rPr lang="en-US" dirty="0" smtClean="0"/>
              <a:t>?</a:t>
            </a:r>
            <a:endParaRPr lang="en-US" dirty="0">
              <a:solidFill>
                <a:srgbClr val="FF0000"/>
              </a:solidFill>
            </a:endParaRPr>
          </a:p>
          <a:p>
            <a:endParaRPr lang="en-US" dirty="0"/>
          </a:p>
        </p:txBody>
      </p:sp>
    </p:spTree>
    <p:extLst>
      <p:ext uri="{BB962C8B-B14F-4D97-AF65-F5344CB8AC3E}">
        <p14:creationId xmlns:p14="http://schemas.microsoft.com/office/powerpoint/2010/main" val="335963377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Motivation</a:t>
            </a:r>
            <a:endParaRPr lang="en-US" sz="36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Why is Motivation/reinforcement so important?</a:t>
            </a:r>
          </a:p>
          <a:p>
            <a:pPr marL="0" indent="0">
              <a:buNone/>
            </a:pPr>
            <a:r>
              <a:rPr lang="en-US" dirty="0"/>
              <a:t>	</a:t>
            </a:r>
            <a:r>
              <a:rPr lang="en-US" dirty="0" smtClean="0"/>
              <a:t>For a student who will likely not be gaining intrinsic reinforcement for </a:t>
            </a:r>
          </a:p>
          <a:p>
            <a:pPr marL="0" indent="0">
              <a:buNone/>
            </a:pPr>
            <a:endParaRPr lang="en-US" dirty="0" smtClean="0"/>
          </a:p>
          <a:p>
            <a:r>
              <a:rPr lang="en-US" dirty="0" smtClean="0"/>
              <a:t>How </a:t>
            </a:r>
            <a:r>
              <a:rPr lang="en-US" dirty="0"/>
              <a:t>do you motivate the student?</a:t>
            </a:r>
          </a:p>
          <a:p>
            <a:r>
              <a:rPr lang="en-US" dirty="0" smtClean="0"/>
              <a:t>It can be difficult to determine motivators.</a:t>
            </a:r>
          </a:p>
          <a:p>
            <a:r>
              <a:rPr lang="en-US" dirty="0" smtClean="0"/>
              <a:t>Identifying effective motivators is critical to the success of teaching students with complex needs.</a:t>
            </a:r>
          </a:p>
          <a:p>
            <a:r>
              <a:rPr lang="en-US" dirty="0" smtClean="0"/>
              <a:t> Often times, identified effective motivators are not socially/age appropriate, however, they can be used and shaped over time.</a:t>
            </a:r>
          </a:p>
          <a:p>
            <a:pPr marL="0" indent="0">
              <a:buNone/>
            </a:pPr>
            <a:endParaRPr lang="en-US" dirty="0" smtClean="0"/>
          </a:p>
          <a:p>
            <a:r>
              <a:rPr lang="en-US" dirty="0" smtClean="0"/>
              <a:t>Examples: </a:t>
            </a:r>
          </a:p>
          <a:p>
            <a:pPr lvl="1"/>
            <a:r>
              <a:rPr lang="en-US" dirty="0" smtClean="0"/>
              <a:t>Hugs should be shaped to more socially acceptable/age appropriate behaviors (e.g., handshakes/high fives).</a:t>
            </a:r>
          </a:p>
          <a:p>
            <a:pPr lvl="1"/>
            <a:r>
              <a:rPr lang="en-US" dirty="0"/>
              <a:t>Barney videos can be shaped towards more </a:t>
            </a:r>
            <a:r>
              <a:rPr lang="en-US" dirty="0" smtClean="0"/>
              <a:t>socially/acceptable </a:t>
            </a:r>
            <a:r>
              <a:rPr lang="en-US" dirty="0"/>
              <a:t>videos. </a:t>
            </a:r>
            <a:endParaRPr lang="en-US" dirty="0" smtClean="0"/>
          </a:p>
          <a:p>
            <a:pPr lvl="1"/>
            <a:endParaRPr lang="en-US" dirty="0" smtClean="0"/>
          </a:p>
          <a:p>
            <a:pPr marL="0" indent="0">
              <a:buNone/>
            </a:pPr>
            <a:r>
              <a:rPr lang="en-US" dirty="0" smtClean="0"/>
              <a:t>	</a:t>
            </a:r>
            <a:endParaRPr lang="en-US" sz="2800" dirty="0"/>
          </a:p>
        </p:txBody>
      </p:sp>
    </p:spTree>
    <p:extLst>
      <p:ext uri="{BB962C8B-B14F-4D97-AF65-F5344CB8AC3E}">
        <p14:creationId xmlns:p14="http://schemas.microsoft.com/office/powerpoint/2010/main" val="2384016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Motivation</a:t>
            </a:r>
            <a:endParaRPr lang="en-US" sz="3600" dirty="0"/>
          </a:p>
        </p:txBody>
      </p:sp>
      <p:sp>
        <p:nvSpPr>
          <p:cNvPr id="3" name="Content Placeholder 2"/>
          <p:cNvSpPr>
            <a:spLocks noGrp="1"/>
          </p:cNvSpPr>
          <p:nvPr>
            <p:ph idx="1"/>
          </p:nvPr>
        </p:nvSpPr>
        <p:spPr/>
        <p:txBody>
          <a:bodyPr/>
          <a:lstStyle/>
          <a:p>
            <a:pPr marL="0" indent="0">
              <a:buNone/>
            </a:pPr>
            <a:r>
              <a:rPr lang="en-US" sz="2000" dirty="0" smtClean="0"/>
              <a:t>A </a:t>
            </a:r>
            <a:r>
              <a:rPr lang="en-US" sz="2000" dirty="0"/>
              <a:t>word about “satiation”</a:t>
            </a:r>
          </a:p>
          <a:p>
            <a:pPr lvl="2"/>
            <a:r>
              <a:rPr lang="en-US" sz="2000" dirty="0"/>
              <a:t>Limited experience and access to novel motivators and overexposure to familiar motivators can cause students to satiate on or become tired of even highly preferred items. </a:t>
            </a:r>
          </a:p>
          <a:p>
            <a:pPr lvl="3"/>
            <a:r>
              <a:rPr lang="en-US" dirty="0"/>
              <a:t>Condition responses to new  reinforcement/motivators </a:t>
            </a:r>
          </a:p>
          <a:p>
            <a:pPr lvl="4"/>
            <a:r>
              <a:rPr lang="en-US" dirty="0"/>
              <a:t>Stimulus pairing, stimulus shaping</a:t>
            </a:r>
          </a:p>
          <a:p>
            <a:pPr lvl="3"/>
            <a:r>
              <a:rPr lang="en-US" dirty="0"/>
              <a:t>Rotate reinforcement/motivators. </a:t>
            </a:r>
          </a:p>
          <a:p>
            <a:pPr lvl="4"/>
            <a:r>
              <a:rPr lang="en-US" dirty="0"/>
              <a:t>Strategically offer motivators </a:t>
            </a:r>
          </a:p>
          <a:p>
            <a:pPr lvl="4"/>
            <a:r>
              <a:rPr lang="en-US" dirty="0"/>
              <a:t>Document use of motivators in order to analyze effectiveness  </a:t>
            </a:r>
          </a:p>
          <a:p>
            <a:pPr marL="1828800" lvl="4" indent="0">
              <a:buNone/>
            </a:pPr>
            <a:r>
              <a:rPr lang="en-US" dirty="0"/>
              <a:t>      and track rotation</a:t>
            </a:r>
          </a:p>
          <a:p>
            <a:endParaRPr lang="en-US" sz="2000" dirty="0"/>
          </a:p>
        </p:txBody>
      </p:sp>
    </p:spTree>
    <p:extLst>
      <p:ext uri="{BB962C8B-B14F-4D97-AF65-F5344CB8AC3E}">
        <p14:creationId xmlns:p14="http://schemas.microsoft.com/office/powerpoint/2010/main" val="4094021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Motivation</a:t>
            </a:r>
            <a:endParaRPr lang="en-US" sz="3600" dirty="0"/>
          </a:p>
        </p:txBody>
      </p:sp>
      <p:sp>
        <p:nvSpPr>
          <p:cNvPr id="3" name="Content Placeholder 2"/>
          <p:cNvSpPr>
            <a:spLocks noGrp="1"/>
          </p:cNvSpPr>
          <p:nvPr>
            <p:ph idx="1"/>
          </p:nvPr>
        </p:nvSpPr>
        <p:spPr/>
        <p:txBody>
          <a:bodyPr>
            <a:normAutofit/>
          </a:bodyPr>
          <a:lstStyle/>
          <a:p>
            <a:r>
              <a:rPr lang="en-US" sz="2400" dirty="0"/>
              <a:t>How </a:t>
            </a:r>
            <a:r>
              <a:rPr lang="en-US" sz="2400" dirty="0" smtClean="0"/>
              <a:t>do you motivate the student? The reward must match the effort.</a:t>
            </a:r>
          </a:p>
          <a:p>
            <a:pPr marL="0" indent="0">
              <a:buNone/>
            </a:pPr>
            <a:r>
              <a:rPr lang="en-US" sz="2400" dirty="0" smtClean="0"/>
              <a:t>	-Interview parents to identify </a:t>
            </a:r>
            <a:r>
              <a:rPr lang="en-US" sz="2400" dirty="0"/>
              <a:t>interests</a:t>
            </a:r>
            <a:r>
              <a:rPr lang="en-US" sz="2400" dirty="0" smtClean="0"/>
              <a:t>, items, and 	activities </a:t>
            </a:r>
            <a:r>
              <a:rPr lang="en-US" sz="2400" dirty="0"/>
              <a:t>that </a:t>
            </a:r>
            <a:r>
              <a:rPr lang="en-US" sz="2400" dirty="0" smtClean="0"/>
              <a:t>motivate their child.</a:t>
            </a:r>
          </a:p>
          <a:p>
            <a:pPr marL="0" indent="0">
              <a:buNone/>
            </a:pPr>
            <a:r>
              <a:rPr lang="en-US" sz="2400" dirty="0" smtClean="0"/>
              <a:t>	-Conduct preference  assessments.</a:t>
            </a:r>
          </a:p>
          <a:p>
            <a:pPr marL="0" indent="0">
              <a:buNone/>
            </a:pPr>
            <a:r>
              <a:rPr lang="en-US" sz="2400" dirty="0"/>
              <a:t>	</a:t>
            </a:r>
            <a:r>
              <a:rPr lang="en-US" sz="2400" dirty="0" smtClean="0"/>
              <a:t>-Keep a running record of items and activities that the 	student shows interest in. </a:t>
            </a:r>
          </a:p>
          <a:p>
            <a:pPr marL="0" indent="0">
              <a:buNone/>
            </a:pPr>
            <a:r>
              <a:rPr lang="en-US" sz="2400" dirty="0" smtClean="0"/>
              <a:t>	-Have immediate access to preferred items and activities.</a:t>
            </a:r>
          </a:p>
          <a:p>
            <a:pPr marL="0" indent="0">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954" y="5279716"/>
            <a:ext cx="2371737" cy="157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2173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Motivation</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41" y="1335975"/>
            <a:ext cx="6520916" cy="558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52343" y="3810948"/>
            <a:ext cx="2426566" cy="1077218"/>
          </a:xfrm>
          <a:prstGeom prst="rect">
            <a:avLst/>
          </a:prstGeom>
        </p:spPr>
        <p:txBody>
          <a:bodyPr wrap="square">
            <a:spAutoFit/>
          </a:bodyPr>
          <a:lstStyle/>
          <a:p>
            <a:r>
              <a:rPr lang="en-US" sz="1600" dirty="0" smtClean="0"/>
              <a:t>Select the interest inventory appropriate for your student, based on abilities and needs. </a:t>
            </a:r>
            <a:endParaRPr lang="en-US" sz="1600" dirty="0"/>
          </a:p>
        </p:txBody>
      </p:sp>
    </p:spTree>
    <p:extLst>
      <p:ext uri="{BB962C8B-B14F-4D97-AF65-F5344CB8AC3E}">
        <p14:creationId xmlns:p14="http://schemas.microsoft.com/office/powerpoint/2010/main" val="29673242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Additional Information and Resources on Preference Assessments</a:t>
            </a:r>
            <a:endParaRPr lang="en-US" sz="3600" dirty="0"/>
          </a:p>
        </p:txBody>
      </p:sp>
      <p:sp>
        <p:nvSpPr>
          <p:cNvPr id="3" name="Content Placeholder 2"/>
          <p:cNvSpPr>
            <a:spLocks noGrp="1"/>
          </p:cNvSpPr>
          <p:nvPr>
            <p:ph idx="1"/>
          </p:nvPr>
        </p:nvSpPr>
        <p:spPr/>
        <p:txBody>
          <a:bodyPr>
            <a:normAutofit/>
          </a:bodyPr>
          <a:lstStyle/>
          <a:p>
            <a:pPr marL="0" indent="0">
              <a:buNone/>
            </a:pPr>
            <a:endParaRPr lang="en-US" sz="2400" u="sng" dirty="0" smtClean="0">
              <a:hlinkClick r:id="rId3"/>
            </a:endParaRPr>
          </a:p>
          <a:p>
            <a:r>
              <a:rPr lang="en-US" sz="2400" u="sng" dirty="0" smtClean="0">
                <a:hlinkClick r:id="rId3"/>
              </a:rPr>
              <a:t>http</a:t>
            </a:r>
            <a:r>
              <a:rPr lang="en-US" sz="2400" u="sng" dirty="0">
                <a:hlinkClick r:id="rId3"/>
              </a:rPr>
              <a:t>://www.interventioncentral.org/behavioral-interventions/special-needs/forced-choice-reinforcer-assessment-guidelines</a:t>
            </a:r>
            <a:endParaRPr lang="en-US" sz="2400" dirty="0">
              <a:solidFill>
                <a:srgbClr val="FF0000"/>
              </a:solidFill>
            </a:endParaRPr>
          </a:p>
        </p:txBody>
      </p:sp>
    </p:spTree>
    <p:extLst>
      <p:ext uri="{BB962C8B-B14F-4D97-AF65-F5344CB8AC3E}">
        <p14:creationId xmlns:p14="http://schemas.microsoft.com/office/powerpoint/2010/main" val="4252555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50" y="175022"/>
            <a:ext cx="7486227" cy="903501"/>
          </a:xfrm>
        </p:spPr>
        <p:txBody>
          <a:bodyPr>
            <a:noAutofit/>
          </a:bodyPr>
          <a:lstStyle/>
          <a:p>
            <a:r>
              <a:rPr lang="en-US" sz="3600" dirty="0" smtClean="0"/>
              <a:t>Motivation Activity</a:t>
            </a:r>
            <a:endParaRPr lang="en-US" sz="3600" dirty="0"/>
          </a:p>
        </p:txBody>
      </p:sp>
      <p:sp>
        <p:nvSpPr>
          <p:cNvPr id="3" name="Content Placeholder 2"/>
          <p:cNvSpPr>
            <a:spLocks noGrp="1"/>
          </p:cNvSpPr>
          <p:nvPr>
            <p:ph idx="1"/>
          </p:nvPr>
        </p:nvSpPr>
        <p:spPr>
          <a:xfrm>
            <a:off x="884050" y="1676400"/>
            <a:ext cx="7802750" cy="4812608"/>
          </a:xfrm>
        </p:spPr>
        <p:txBody>
          <a:bodyPr>
            <a:normAutofit/>
          </a:bodyPr>
          <a:lstStyle/>
          <a:p>
            <a:pPr marL="0" indent="0" algn="ctr">
              <a:buNone/>
            </a:pPr>
            <a:r>
              <a:rPr lang="en-US" sz="2400" dirty="0" smtClean="0"/>
              <a:t>Complete the following inventory for a student you know.</a:t>
            </a:r>
            <a:endParaRPr lang="en-US" sz="2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293257"/>
            <a:ext cx="8286750" cy="456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0101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50" y="175022"/>
            <a:ext cx="7486227" cy="903501"/>
          </a:xfrm>
        </p:spPr>
        <p:txBody>
          <a:bodyPr>
            <a:noAutofit/>
          </a:bodyPr>
          <a:lstStyle/>
          <a:p>
            <a:r>
              <a:rPr lang="en-US" sz="3600" dirty="0" smtClean="0"/>
              <a:t>Motivation Activity</a:t>
            </a:r>
            <a:endParaRPr lang="en-US" sz="3600" dirty="0"/>
          </a:p>
        </p:txBody>
      </p:sp>
      <p:sp>
        <p:nvSpPr>
          <p:cNvPr id="3" name="Content Placeholder 2"/>
          <p:cNvSpPr>
            <a:spLocks noGrp="1"/>
          </p:cNvSpPr>
          <p:nvPr>
            <p:ph idx="1"/>
          </p:nvPr>
        </p:nvSpPr>
        <p:spPr>
          <a:xfrm>
            <a:off x="884050" y="1699846"/>
            <a:ext cx="7802750" cy="4812608"/>
          </a:xfrm>
        </p:spPr>
        <p:txBody>
          <a:bodyPr>
            <a:normAutofit/>
          </a:bodyPr>
          <a:lstStyle/>
          <a:p>
            <a:pPr marL="457200" lvl="1" indent="0">
              <a:buNone/>
            </a:pPr>
            <a:r>
              <a:rPr lang="en-US" b="1" dirty="0" smtClean="0"/>
              <a:t>Activity Continued</a:t>
            </a:r>
          </a:p>
          <a:p>
            <a:pPr marL="457200" lvl="1" indent="0">
              <a:buNone/>
            </a:pPr>
            <a:r>
              <a:rPr lang="en-US" dirty="0" smtClean="0"/>
              <a:t>After completing the interest inventory:</a:t>
            </a:r>
          </a:p>
          <a:p>
            <a:pPr lvl="1"/>
            <a:r>
              <a:rPr lang="en-US" dirty="0" smtClean="0"/>
              <a:t>What did you determine to be the most motivating?</a:t>
            </a:r>
          </a:p>
          <a:p>
            <a:pPr lvl="1"/>
            <a:r>
              <a:rPr lang="en-US" dirty="0" smtClean="0"/>
              <a:t>What did you determine to be the least motivating?</a:t>
            </a:r>
          </a:p>
          <a:p>
            <a:pPr lvl="1"/>
            <a:r>
              <a:rPr lang="en-US" dirty="0" smtClean="0"/>
              <a:t>Did this help to expand choices to offer the student?</a:t>
            </a:r>
          </a:p>
          <a:p>
            <a:pPr marL="0" indent="0">
              <a:buNone/>
            </a:pPr>
            <a:endParaRPr lang="en-US" dirty="0"/>
          </a:p>
        </p:txBody>
      </p:sp>
    </p:spTree>
    <p:extLst>
      <p:ext uri="{BB962C8B-B14F-4D97-AF65-F5344CB8AC3E}">
        <p14:creationId xmlns:p14="http://schemas.microsoft.com/office/powerpoint/2010/main" val="19227498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Reinforcement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Schedule of reinforcement defines how, when, and why it will be delivered.</a:t>
            </a:r>
            <a:endParaRPr lang="en-US" dirty="0"/>
          </a:p>
          <a:p>
            <a:r>
              <a:rPr lang="en-US" dirty="0" smtClean="0"/>
              <a:t>Continuous reinforcement provides reinforcement for each and every instance of the target behavior. </a:t>
            </a:r>
          </a:p>
          <a:p>
            <a:pPr lvl="1"/>
            <a:r>
              <a:rPr lang="en-US" dirty="0" smtClean="0"/>
              <a:t>Good for introducing new skills or for a student with poor engagement </a:t>
            </a:r>
          </a:p>
        </p:txBody>
      </p:sp>
    </p:spTree>
    <p:extLst>
      <p:ext uri="{BB962C8B-B14F-4D97-AF65-F5344CB8AC3E}">
        <p14:creationId xmlns:p14="http://schemas.microsoft.com/office/powerpoint/2010/main" val="343474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Purpose of this Module</a:t>
            </a:r>
            <a:endParaRPr lang="en-US" sz="3600" dirty="0"/>
          </a:p>
        </p:txBody>
      </p:sp>
      <p:sp>
        <p:nvSpPr>
          <p:cNvPr id="8" name="Content Placeholder 7"/>
          <p:cNvSpPr>
            <a:spLocks noGrp="1"/>
          </p:cNvSpPr>
          <p:nvPr>
            <p:ph idx="1"/>
          </p:nvPr>
        </p:nvSpPr>
        <p:spPr/>
        <p:txBody>
          <a:bodyPr>
            <a:normAutofit/>
          </a:bodyPr>
          <a:lstStyle/>
          <a:p>
            <a:r>
              <a:rPr lang="en-US" sz="2800" dirty="0" smtClean="0"/>
              <a:t>SPLASH Training provides instruction across a broad range of classroom practices.  This module is designed to extend on many of the topics previously introduced to address the needs of students with the most complex needs. </a:t>
            </a:r>
            <a:endParaRPr lang="en-US" sz="2800" dirty="0"/>
          </a:p>
        </p:txBody>
      </p:sp>
    </p:spTree>
    <p:extLst>
      <p:ext uri="{BB962C8B-B14F-4D97-AF65-F5344CB8AC3E}">
        <p14:creationId xmlns:p14="http://schemas.microsoft.com/office/powerpoint/2010/main" val="2315989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a:t>
            </a:r>
            <a:endParaRPr lang="en-US" dirty="0"/>
          </a:p>
        </p:txBody>
      </p:sp>
      <p:sp>
        <p:nvSpPr>
          <p:cNvPr id="3" name="Content Placeholder 2"/>
          <p:cNvSpPr>
            <a:spLocks noGrp="1"/>
          </p:cNvSpPr>
          <p:nvPr>
            <p:ph idx="1"/>
          </p:nvPr>
        </p:nvSpPr>
        <p:spPr/>
        <p:txBody>
          <a:bodyPr/>
          <a:lstStyle/>
          <a:p>
            <a:r>
              <a:rPr lang="en-US" dirty="0"/>
              <a:t>Intermittent reinforcement provides reinforcement for some but not all instances of target behavior (or responses)</a:t>
            </a:r>
          </a:p>
          <a:p>
            <a:pPr lvl="1"/>
            <a:r>
              <a:rPr lang="en-US" dirty="0" smtClean="0"/>
              <a:t>Recommended for maintenance of skills </a:t>
            </a:r>
          </a:p>
          <a:p>
            <a:pPr lvl="1"/>
            <a:r>
              <a:rPr lang="en-US" dirty="0" smtClean="0"/>
              <a:t>Can be used when thinning reinforcement </a:t>
            </a:r>
            <a:endParaRPr lang="en-US" dirty="0"/>
          </a:p>
          <a:p>
            <a:pPr lvl="1"/>
            <a:r>
              <a:rPr lang="en-US" dirty="0" smtClean="0"/>
              <a:t>Increases engagement and motivation</a:t>
            </a:r>
          </a:p>
        </p:txBody>
      </p:sp>
    </p:spTree>
    <p:extLst>
      <p:ext uri="{BB962C8B-B14F-4D97-AF65-F5344CB8AC3E}">
        <p14:creationId xmlns:p14="http://schemas.microsoft.com/office/powerpoint/2010/main" val="2335730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Reinforcement</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3002" y="2000249"/>
            <a:ext cx="6868498" cy="4270151"/>
          </a:xfrm>
        </p:spPr>
      </p:pic>
    </p:spTree>
    <p:extLst>
      <p:ext uri="{BB962C8B-B14F-4D97-AF65-F5344CB8AC3E}">
        <p14:creationId xmlns:p14="http://schemas.microsoft.com/office/powerpoint/2010/main" val="1450162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50" y="175022"/>
            <a:ext cx="7486227" cy="903501"/>
          </a:xfrm>
        </p:spPr>
        <p:txBody>
          <a:bodyPr>
            <a:noAutofit/>
          </a:bodyPr>
          <a:lstStyle/>
          <a:p>
            <a:r>
              <a:rPr lang="en-US" sz="3600" dirty="0" smtClean="0"/>
              <a:t>Reinforcement </a:t>
            </a:r>
            <a:endParaRPr lang="en-US" sz="3600" dirty="0"/>
          </a:p>
        </p:txBody>
      </p:sp>
      <p:sp>
        <p:nvSpPr>
          <p:cNvPr id="3" name="Content Placeholder 2"/>
          <p:cNvSpPr>
            <a:spLocks noGrp="1"/>
          </p:cNvSpPr>
          <p:nvPr>
            <p:ph idx="1"/>
          </p:nvPr>
        </p:nvSpPr>
        <p:spPr>
          <a:xfrm>
            <a:off x="884050" y="2361252"/>
            <a:ext cx="7802750" cy="4151201"/>
          </a:xfrm>
        </p:spPr>
        <p:txBody>
          <a:bodyPr>
            <a:normAutofit/>
          </a:bodyPr>
          <a:lstStyle/>
          <a:p>
            <a:pPr marL="0" indent="0">
              <a:buNone/>
            </a:pPr>
            <a:r>
              <a:rPr lang="en-US" dirty="0" smtClean="0"/>
              <a:t>	</a:t>
            </a:r>
            <a:endParaRPr lang="en-US" dirty="0"/>
          </a:p>
        </p:txBody>
      </p:sp>
      <p:sp>
        <p:nvSpPr>
          <p:cNvPr id="4" name="Rectangle 3"/>
          <p:cNvSpPr/>
          <p:nvPr/>
        </p:nvSpPr>
        <p:spPr>
          <a:xfrm>
            <a:off x="942665" y="1969367"/>
            <a:ext cx="7685520" cy="4154984"/>
          </a:xfrm>
          <a:prstGeom prst="rect">
            <a:avLst/>
          </a:prstGeom>
        </p:spPr>
        <p:txBody>
          <a:bodyPr wrap="square">
            <a:spAutoFit/>
          </a:bodyPr>
          <a:lstStyle/>
          <a:p>
            <a:pPr lvl="1"/>
            <a:r>
              <a:rPr lang="en-US" sz="2400" dirty="0" smtClean="0"/>
              <a:t>Factors to consider:</a:t>
            </a:r>
          </a:p>
          <a:p>
            <a:pPr marL="800100" lvl="1" indent="-342900">
              <a:buFont typeface="Arial" panose="020B0604020202020204" pitchFamily="34" charset="0"/>
              <a:buChar char="•"/>
            </a:pPr>
            <a:r>
              <a:rPr lang="en-US" sz="2400" dirty="0" smtClean="0"/>
              <a:t>How often  should the student be offered the reinforcer? (e.g., continuous, variable ratio/interval)</a:t>
            </a:r>
          </a:p>
          <a:p>
            <a:pPr marL="914400" lvl="1" indent="-457200">
              <a:buFont typeface="Arial" panose="020B0604020202020204" pitchFamily="34" charset="0"/>
              <a:buChar char="•"/>
            </a:pPr>
            <a:r>
              <a:rPr lang="en-US" sz="2400" dirty="0" smtClean="0"/>
              <a:t>How much time is needed with each reinforcer?</a:t>
            </a:r>
          </a:p>
          <a:p>
            <a:pPr marL="1371600" lvl="2" indent="-457200">
              <a:buFont typeface="Wingdings" panose="05000000000000000000" pitchFamily="2" charset="2"/>
              <a:buChar char="Ø"/>
            </a:pPr>
            <a:r>
              <a:rPr lang="en-US" sz="2400" dirty="0" smtClean="0"/>
              <a:t>Does the student need to be reinforced in-between each expected response? (</a:t>
            </a:r>
            <a:r>
              <a:rPr lang="en-US" sz="2400" dirty="0" err="1" smtClean="0"/>
              <a:t>intertrial</a:t>
            </a:r>
            <a:r>
              <a:rPr lang="en-US" sz="2400" dirty="0" smtClean="0"/>
              <a:t>)</a:t>
            </a:r>
          </a:p>
          <a:p>
            <a:pPr marL="1371600" lvl="2" indent="-457200">
              <a:buFont typeface="Wingdings" panose="05000000000000000000" pitchFamily="2" charset="2"/>
              <a:buChar char="Ø"/>
            </a:pPr>
            <a:r>
              <a:rPr lang="en-US" sz="2400" dirty="0" smtClean="0"/>
              <a:t>Can the student stay focused for multiple response opportunities?</a:t>
            </a:r>
          </a:p>
          <a:p>
            <a:pPr marL="914400" lvl="1" indent="-457200">
              <a:buFont typeface="Arial" panose="020B0604020202020204" pitchFamily="34" charset="0"/>
              <a:buChar char="•"/>
            </a:pPr>
            <a:r>
              <a:rPr lang="en-US" sz="2400" dirty="0" smtClean="0"/>
              <a:t>How much time does a student need in order to produce a response (processing time/response interval).</a:t>
            </a:r>
            <a:endParaRPr lang="en-US" sz="2400" dirty="0"/>
          </a:p>
        </p:txBody>
      </p:sp>
    </p:spTree>
    <p:extLst>
      <p:ext uri="{BB962C8B-B14F-4D97-AF65-F5344CB8AC3E}">
        <p14:creationId xmlns:p14="http://schemas.microsoft.com/office/powerpoint/2010/main" val="2124005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Meaningful Relationships</a:t>
            </a:r>
            <a:endParaRPr lang="en-US" sz="3600" dirty="0"/>
          </a:p>
        </p:txBody>
      </p:sp>
      <p:sp>
        <p:nvSpPr>
          <p:cNvPr id="3" name="Content Placeholder 2"/>
          <p:cNvSpPr>
            <a:spLocks noGrp="1"/>
          </p:cNvSpPr>
          <p:nvPr>
            <p:ph idx="1"/>
          </p:nvPr>
        </p:nvSpPr>
        <p:spPr/>
        <p:txBody>
          <a:bodyPr/>
          <a:lstStyle/>
          <a:p>
            <a:r>
              <a:rPr lang="en-US" dirty="0" smtClean="0"/>
              <a:t>Without deliberate interventions, our students with the most severe needs will not be likely to form meaningful relationships with peers. </a:t>
            </a:r>
          </a:p>
          <a:p>
            <a:r>
              <a:rPr lang="en-US" dirty="0" smtClean="0"/>
              <a:t>One of the important ways we achieve “least restrictive environment” is through consideration of access to nondisabled peers. </a:t>
            </a:r>
            <a:endParaRPr lang="en-US" dirty="0"/>
          </a:p>
        </p:txBody>
      </p:sp>
    </p:spTree>
    <p:extLst>
      <p:ext uri="{BB962C8B-B14F-4D97-AF65-F5344CB8AC3E}">
        <p14:creationId xmlns:p14="http://schemas.microsoft.com/office/powerpoint/2010/main" val="4187732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Meaningful Relationships</a:t>
            </a:r>
            <a:endParaRPr lang="en-US" sz="3600" dirty="0"/>
          </a:p>
        </p:txBody>
      </p:sp>
      <p:sp>
        <p:nvSpPr>
          <p:cNvPr id="3" name="Content Placeholder 2"/>
          <p:cNvSpPr>
            <a:spLocks noGrp="1"/>
          </p:cNvSpPr>
          <p:nvPr>
            <p:ph idx="1"/>
          </p:nvPr>
        </p:nvSpPr>
        <p:spPr/>
        <p:txBody>
          <a:bodyPr/>
          <a:lstStyle/>
          <a:p>
            <a:r>
              <a:rPr lang="en-US" dirty="0" smtClean="0"/>
              <a:t>KY Peer Support Network Project</a:t>
            </a:r>
          </a:p>
          <a:p>
            <a:pPr lvl="1"/>
            <a:r>
              <a:rPr lang="en-US" dirty="0" smtClean="0">
                <a:hlinkClick r:id="rId3"/>
              </a:rPr>
              <a:t>http</a:t>
            </a:r>
            <a:r>
              <a:rPr lang="en-US" dirty="0">
                <a:hlinkClick r:id="rId3"/>
              </a:rPr>
              <a:t>://www.kypeersupport.org</a:t>
            </a:r>
            <a:r>
              <a:rPr lang="en-US" dirty="0" smtClean="0">
                <a:hlinkClick r:id="rId3"/>
              </a:rPr>
              <a:t>/</a:t>
            </a:r>
            <a:endParaRPr lang="en-US" dirty="0" smtClean="0"/>
          </a:p>
          <a:p>
            <a:pPr marL="457200" lvl="1" indent="0">
              <a:buNone/>
            </a:pPr>
            <a:endParaRPr lang="en-US" dirty="0" smtClean="0"/>
          </a:p>
          <a:p>
            <a:r>
              <a:rPr lang="en-US" dirty="0" smtClean="0"/>
              <a:t>KY Peer Buddies</a:t>
            </a:r>
          </a:p>
          <a:p>
            <a:pPr lvl="1"/>
            <a:r>
              <a:rPr lang="en-US" dirty="0">
                <a:hlinkClick r:id="rId4"/>
              </a:rPr>
              <a:t>http://www.kypeertutoring.org</a:t>
            </a:r>
            <a:r>
              <a:rPr lang="en-US" dirty="0" smtClean="0">
                <a:hlinkClick r:id="rId4"/>
              </a:rPr>
              <a:t>/</a:t>
            </a:r>
            <a:endParaRPr lang="en-US" dirty="0"/>
          </a:p>
          <a:p>
            <a:endParaRPr lang="en-US" dirty="0" smtClean="0"/>
          </a:p>
          <a:p>
            <a:r>
              <a:rPr lang="en-US" dirty="0" err="1" smtClean="0"/>
              <a:t>BestBuddies</a:t>
            </a:r>
            <a:endParaRPr lang="en-US" dirty="0" smtClean="0"/>
          </a:p>
          <a:p>
            <a:pPr lvl="1"/>
            <a:r>
              <a:rPr lang="en-US" dirty="0">
                <a:hlinkClick r:id="rId5"/>
              </a:rPr>
              <a:t>http://bestbuddies.org</a:t>
            </a:r>
            <a:r>
              <a:rPr lang="en-US" dirty="0" smtClean="0">
                <a:hlinkClick r:id="rId5"/>
              </a:rPr>
              <a:t>/</a:t>
            </a:r>
            <a:endParaRPr lang="en-US" dirty="0" smtClean="0"/>
          </a:p>
          <a:p>
            <a:pPr lvl="1"/>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4269993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Meaningful Relationships with Peers</a:t>
            </a:r>
            <a:endParaRPr lang="en-US" sz="3600" dirty="0"/>
          </a:p>
        </p:txBody>
      </p:sp>
      <p:sp>
        <p:nvSpPr>
          <p:cNvPr id="3" name="Content Placeholder 2"/>
          <p:cNvSpPr>
            <a:spLocks noGrp="1"/>
          </p:cNvSpPr>
          <p:nvPr>
            <p:ph idx="1"/>
          </p:nvPr>
        </p:nvSpPr>
        <p:spPr/>
        <p:txBody>
          <a:bodyPr>
            <a:normAutofit/>
          </a:bodyPr>
          <a:lstStyle/>
          <a:p>
            <a:pPr algn="ctr"/>
            <a:endParaRPr lang="en-US" dirty="0" smtClean="0"/>
          </a:p>
          <a:p>
            <a:pPr marL="0" indent="0" algn="ctr">
              <a:buNone/>
            </a:pPr>
            <a:r>
              <a:rPr lang="en-US" dirty="0" smtClean="0"/>
              <a:t>“If you haven’t learned the meaning of friendship, you haven’t learned anything.”</a:t>
            </a:r>
          </a:p>
          <a:p>
            <a:pPr lvl="1" algn="ctr"/>
            <a:r>
              <a:rPr lang="en-US" sz="3200" dirty="0" smtClean="0"/>
              <a:t>Muhammad Ali</a:t>
            </a:r>
          </a:p>
        </p:txBody>
      </p:sp>
    </p:spTree>
    <p:extLst>
      <p:ext uri="{BB962C8B-B14F-4D97-AF65-F5344CB8AC3E}">
        <p14:creationId xmlns:p14="http://schemas.microsoft.com/office/powerpoint/2010/main" val="3547898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Expectations for ALL Students</a:t>
            </a:r>
            <a:endParaRPr lang="en-US" sz="3600" dirty="0"/>
          </a:p>
        </p:txBody>
      </p:sp>
      <p:sp>
        <p:nvSpPr>
          <p:cNvPr id="3" name="Content Placeholder 2"/>
          <p:cNvSpPr>
            <a:spLocks noGrp="1"/>
          </p:cNvSpPr>
          <p:nvPr>
            <p:ph idx="1"/>
          </p:nvPr>
        </p:nvSpPr>
        <p:spPr/>
        <p:txBody>
          <a:bodyPr/>
          <a:lstStyle/>
          <a:p>
            <a:pPr marL="457200" lvl="1" indent="0">
              <a:buNone/>
            </a:pPr>
            <a:endParaRPr lang="en-US" dirty="0"/>
          </a:p>
          <a:p>
            <a:pPr lvl="1">
              <a:buFont typeface="Arial" panose="020B0604020202020204" pitchFamily="34" charset="0"/>
              <a:buChar char="•"/>
            </a:pPr>
            <a:r>
              <a:rPr lang="en-US" dirty="0" smtClean="0"/>
              <a:t>Communication</a:t>
            </a:r>
            <a:endParaRPr lang="en-US" dirty="0"/>
          </a:p>
          <a:p>
            <a:pPr lvl="1">
              <a:buFont typeface="Arial" panose="020B0604020202020204" pitchFamily="34" charset="0"/>
              <a:buChar char="•"/>
            </a:pPr>
            <a:r>
              <a:rPr lang="en-US" dirty="0" smtClean="0"/>
              <a:t>Functional skills</a:t>
            </a:r>
          </a:p>
          <a:p>
            <a:pPr lvl="1">
              <a:buFont typeface="Arial" panose="020B0604020202020204" pitchFamily="34" charset="0"/>
              <a:buChar char="•"/>
            </a:pPr>
            <a:r>
              <a:rPr lang="en-US" dirty="0" smtClean="0"/>
              <a:t>Academic skills</a:t>
            </a:r>
          </a:p>
          <a:p>
            <a:pPr lvl="1">
              <a:buFont typeface="Arial" panose="020B0604020202020204" pitchFamily="34" charset="0"/>
              <a:buChar char="•"/>
            </a:pPr>
            <a:r>
              <a:rPr lang="en-US" dirty="0" smtClean="0"/>
              <a:t>Meaningful relationships with peers</a:t>
            </a:r>
          </a:p>
        </p:txBody>
      </p:sp>
    </p:spTree>
    <p:extLst>
      <p:ext uri="{BB962C8B-B14F-4D97-AF65-F5344CB8AC3E}">
        <p14:creationId xmlns:p14="http://schemas.microsoft.com/office/powerpoint/2010/main" val="190162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Power of Communication </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Every person wants to make choices and have some form of control over their life. </a:t>
            </a:r>
          </a:p>
          <a:p>
            <a:r>
              <a:rPr lang="en-US" dirty="0" smtClean="0"/>
              <a:t>Our students need to be taught skills to allow them to share in decision making.</a:t>
            </a:r>
          </a:p>
          <a:p>
            <a:r>
              <a:rPr lang="en-US" dirty="0" smtClean="0"/>
              <a:t>These students will have care givers involved in every aspect of their lives. Without some communication skills they will have no self- determination. </a:t>
            </a:r>
          </a:p>
          <a:p>
            <a:r>
              <a:rPr lang="en-US" dirty="0" smtClean="0"/>
              <a:t>Determining a consistent form of interpreting students’ wants is important for all people who will communicate with students throughout their life.</a:t>
            </a:r>
          </a:p>
        </p:txBody>
      </p:sp>
    </p:spTree>
    <p:extLst>
      <p:ext uri="{BB962C8B-B14F-4D97-AF65-F5344CB8AC3E}">
        <p14:creationId xmlns:p14="http://schemas.microsoft.com/office/powerpoint/2010/main" val="32753292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Power of Communication</a:t>
            </a:r>
            <a:endParaRPr lang="en-US" sz="4000" dirty="0"/>
          </a:p>
        </p:txBody>
      </p:sp>
      <p:sp>
        <p:nvSpPr>
          <p:cNvPr id="3" name="Content Placeholder 2"/>
          <p:cNvSpPr>
            <a:spLocks noGrp="1"/>
          </p:cNvSpPr>
          <p:nvPr>
            <p:ph idx="1"/>
          </p:nvPr>
        </p:nvSpPr>
        <p:spPr/>
        <p:txBody>
          <a:bodyPr>
            <a:normAutofit/>
          </a:bodyPr>
          <a:lstStyle/>
          <a:p>
            <a:r>
              <a:rPr lang="en-US" sz="2400" dirty="0" smtClean="0"/>
              <a:t>Individuals who cannot make or communicate choices will have all decisions made for them. These decisions may be made by people who do not know the student or their history. </a:t>
            </a:r>
          </a:p>
          <a:p>
            <a:r>
              <a:rPr lang="en-US" sz="2400" dirty="0" smtClean="0"/>
              <a:t>People with disabilities have more opportunities to interact with their community than in the past and need the means to communicate.</a:t>
            </a:r>
          </a:p>
          <a:p>
            <a:r>
              <a:rPr lang="en-US" sz="2400" dirty="0" smtClean="0"/>
              <a:t>It is important to offer opportunities to participate in making decisions about their living, recreational, and vocational options.</a:t>
            </a:r>
            <a:endParaRPr lang="en-US" sz="2400" dirty="0"/>
          </a:p>
        </p:txBody>
      </p:sp>
    </p:spTree>
    <p:extLst>
      <p:ext uri="{BB962C8B-B14F-4D97-AF65-F5344CB8AC3E}">
        <p14:creationId xmlns:p14="http://schemas.microsoft.com/office/powerpoint/2010/main" val="28586161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Communication for Students with Complex Needs</a:t>
            </a:r>
            <a:endParaRPr lang="en-US" sz="3600" dirty="0"/>
          </a:p>
        </p:txBody>
      </p:sp>
      <p:sp>
        <p:nvSpPr>
          <p:cNvPr id="3" name="Content Placeholder 2"/>
          <p:cNvSpPr>
            <a:spLocks noGrp="1"/>
          </p:cNvSpPr>
          <p:nvPr>
            <p:ph idx="1"/>
          </p:nvPr>
        </p:nvSpPr>
        <p:spPr/>
        <p:txBody>
          <a:bodyPr>
            <a:normAutofit/>
          </a:bodyPr>
          <a:lstStyle/>
          <a:p>
            <a:pPr marL="0" indent="0">
              <a:buNone/>
            </a:pPr>
            <a:r>
              <a:rPr lang="en-US" sz="2800" dirty="0" smtClean="0"/>
              <a:t>Independence for students with complex needs means being able to communicate: wants, needs, discomfort, happiness, likes, dislikes, choices, etc. </a:t>
            </a:r>
            <a:endParaRPr lang="en-US" sz="2800" dirty="0"/>
          </a:p>
        </p:txBody>
      </p:sp>
      <p:pic>
        <p:nvPicPr>
          <p:cNvPr id="4" name="Picture 3"/>
          <p:cNvPicPr>
            <a:picLocks noChangeAspect="1"/>
          </p:cNvPicPr>
          <p:nvPr/>
        </p:nvPicPr>
        <p:blipFill>
          <a:blip r:embed="rId3"/>
          <a:stretch>
            <a:fillRect/>
          </a:stretch>
        </p:blipFill>
        <p:spPr>
          <a:xfrm>
            <a:off x="4210493" y="3797363"/>
            <a:ext cx="3674795" cy="2438335"/>
          </a:xfrm>
          <a:prstGeom prst="rect">
            <a:avLst/>
          </a:prstGeom>
        </p:spPr>
      </p:pic>
    </p:spTree>
    <p:extLst>
      <p:ext uri="{BB962C8B-B14F-4D97-AF65-F5344CB8AC3E}">
        <p14:creationId xmlns:p14="http://schemas.microsoft.com/office/powerpoint/2010/main" val="16195831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LAS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SPLASH Template.potx</Template>
  <TotalTime>39370</TotalTime>
  <Words>3020</Words>
  <Application>Microsoft Macintosh PowerPoint</Application>
  <PresentationFormat>On-screen Show (4:3)</PresentationFormat>
  <Paragraphs>450</Paragraphs>
  <Slides>55</Slides>
  <Notes>55</Notes>
  <HiddenSlides>0</HiddenSlides>
  <MMClips>3</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SPLASH Template</vt:lpstr>
      <vt:lpstr>SPLASH Meaningful Instruction for Students with the Most Complex Needs</vt:lpstr>
      <vt:lpstr>Goals</vt:lpstr>
      <vt:lpstr>Who are our targeted students?</vt:lpstr>
      <vt:lpstr>Other Possible Characteristics</vt:lpstr>
      <vt:lpstr>Purpose of this Module</vt:lpstr>
      <vt:lpstr>Expectations for ALL Students</vt:lpstr>
      <vt:lpstr>The Power of Communication </vt:lpstr>
      <vt:lpstr>The Power of Communication</vt:lpstr>
      <vt:lpstr>Communication for Students with Complex Needs</vt:lpstr>
      <vt:lpstr>Communication for Students with Complex Needs </vt:lpstr>
      <vt:lpstr>Communication for Students with Complex Needs </vt:lpstr>
      <vt:lpstr>Examples of Communication</vt:lpstr>
      <vt:lpstr> Sample Communication Instruction: Eye Gaze </vt:lpstr>
      <vt:lpstr>Sample Communication Instruction: Eye Gaze</vt:lpstr>
      <vt:lpstr>Considerations for Eye Gaze Instruction</vt:lpstr>
      <vt:lpstr>Sample Planning Form for Systematic Instruction</vt:lpstr>
      <vt:lpstr>Additional Considerations for Eye Gaze:</vt:lpstr>
      <vt:lpstr>Error Correction for Eye Gaze</vt:lpstr>
      <vt:lpstr>Communication for Students with Complex Needs </vt:lpstr>
      <vt:lpstr>Communication for Students with Complex Needs </vt:lpstr>
      <vt:lpstr>Communication for Students with Complex Needs </vt:lpstr>
      <vt:lpstr>Communication for Students with Complex Needs </vt:lpstr>
      <vt:lpstr>Communication for Students with Complex Needs </vt:lpstr>
      <vt:lpstr>Communication for Students with Complex Needs </vt:lpstr>
      <vt:lpstr>Instructional Strategies </vt:lpstr>
      <vt:lpstr>Instructional Strategies</vt:lpstr>
      <vt:lpstr>Instructional Strategies </vt:lpstr>
      <vt:lpstr>Instructional Strategies </vt:lpstr>
      <vt:lpstr>Instructional Strategies </vt:lpstr>
      <vt:lpstr>Instructional Strategies </vt:lpstr>
      <vt:lpstr>Instructional Strategies </vt:lpstr>
      <vt:lpstr>Instructional Strategies </vt:lpstr>
      <vt:lpstr>Instructional Strategies </vt:lpstr>
      <vt:lpstr>Instructional Strategies </vt:lpstr>
      <vt:lpstr>Instructing to the Highest Level of Independence</vt:lpstr>
      <vt:lpstr>Engagement</vt:lpstr>
      <vt:lpstr>Engagement </vt:lpstr>
      <vt:lpstr>Engagement </vt:lpstr>
      <vt:lpstr>Engagement </vt:lpstr>
      <vt:lpstr>Engagement</vt:lpstr>
      <vt:lpstr>Engagement </vt:lpstr>
      <vt:lpstr>Motivation</vt:lpstr>
      <vt:lpstr>Motivation</vt:lpstr>
      <vt:lpstr>Motivation</vt:lpstr>
      <vt:lpstr>Motivation</vt:lpstr>
      <vt:lpstr>Additional Information and Resources on Preference Assessments</vt:lpstr>
      <vt:lpstr>Motivation Activity</vt:lpstr>
      <vt:lpstr>Motivation Activity</vt:lpstr>
      <vt:lpstr>Reinforcement </vt:lpstr>
      <vt:lpstr>Reinforcement  </vt:lpstr>
      <vt:lpstr>Reinforcement</vt:lpstr>
      <vt:lpstr>Reinforcement </vt:lpstr>
      <vt:lpstr>Meaningful Relationships</vt:lpstr>
      <vt:lpstr>Meaningful Relationships</vt:lpstr>
      <vt:lpstr>Meaningful Relationships with Peers</vt:lpstr>
    </vt:vector>
  </TitlesOfParts>
  <Company>University of Louisville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Shipman</dc:creator>
  <cp:lastModifiedBy>Stacy Shipman</cp:lastModifiedBy>
  <cp:revision>192</cp:revision>
  <cp:lastPrinted>2015-04-17T14:58:10Z</cp:lastPrinted>
  <dcterms:created xsi:type="dcterms:W3CDTF">2013-11-01T15:01:44Z</dcterms:created>
  <dcterms:modified xsi:type="dcterms:W3CDTF">2015-04-17T14:58:43Z</dcterms:modified>
</cp:coreProperties>
</file>