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257" r:id="rId2"/>
    <p:sldId id="306" r:id="rId3"/>
    <p:sldId id="307" r:id="rId4"/>
    <p:sldId id="339" r:id="rId5"/>
    <p:sldId id="329" r:id="rId6"/>
    <p:sldId id="330" r:id="rId7"/>
    <p:sldId id="325" r:id="rId8"/>
    <p:sldId id="331" r:id="rId9"/>
    <p:sldId id="332" r:id="rId10"/>
    <p:sldId id="326" r:id="rId11"/>
    <p:sldId id="333" r:id="rId12"/>
    <p:sldId id="327" r:id="rId13"/>
    <p:sldId id="334" r:id="rId14"/>
    <p:sldId id="301" r:id="rId15"/>
    <p:sldId id="342" r:id="rId16"/>
    <p:sldId id="259" r:id="rId17"/>
    <p:sldId id="302" r:id="rId18"/>
    <p:sldId id="260" r:id="rId19"/>
    <p:sldId id="261" r:id="rId20"/>
    <p:sldId id="321" r:id="rId21"/>
    <p:sldId id="262" r:id="rId22"/>
    <p:sldId id="312" r:id="rId23"/>
    <p:sldId id="313" r:id="rId24"/>
    <p:sldId id="263" r:id="rId25"/>
    <p:sldId id="264" r:id="rId26"/>
    <p:sldId id="305" r:id="rId27"/>
    <p:sldId id="304" r:id="rId28"/>
    <p:sldId id="267" r:id="rId29"/>
    <p:sldId id="310" r:id="rId30"/>
    <p:sldId id="341" r:id="rId31"/>
    <p:sldId id="271" r:id="rId32"/>
    <p:sldId id="315" r:id="rId33"/>
    <p:sldId id="272" r:id="rId34"/>
    <p:sldId id="317" r:id="rId35"/>
    <p:sldId id="343" r:id="rId36"/>
    <p:sldId id="335" r:id="rId37"/>
    <p:sldId id="336" r:id="rId38"/>
    <p:sldId id="337" r:id="rId39"/>
    <p:sldId id="338" r:id="rId40"/>
    <p:sldId id="273" r:id="rId41"/>
    <p:sldId id="340"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309" r:id="rId56"/>
    <p:sldId id="293" r:id="rId57"/>
    <p:sldId id="294" r:id="rId58"/>
    <p:sldId id="295" r:id="rId59"/>
    <p:sldId id="320" r:id="rId60"/>
    <p:sldId id="300" r:id="rId61"/>
    <p:sldId id="323" r:id="rId62"/>
    <p:sldId id="324" r:id="rId63"/>
    <p:sldId id="303"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187" autoAdjust="0"/>
  </p:normalViewPr>
  <p:slideViewPr>
    <p:cSldViewPr snapToGrid="0" snapToObjects="1">
      <p:cViewPr>
        <p:scale>
          <a:sx n="72" d="100"/>
          <a:sy n="72" d="100"/>
        </p:scale>
        <p:origin x="-2344" y="-760"/>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26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E18DD-FD1B-4B61-94AB-14FA8F267441}" type="doc">
      <dgm:prSet loTypeId="urn:microsoft.com/office/officeart/2005/8/layout/cycle4#1" loCatId="cycle" qsTypeId="urn:microsoft.com/office/officeart/2005/8/quickstyle/simple2" qsCatId="simple" csTypeId="urn:microsoft.com/office/officeart/2005/8/colors/accent1_2" csCatId="accent1" phldr="1"/>
      <dgm:spPr/>
      <dgm:t>
        <a:bodyPr/>
        <a:lstStyle/>
        <a:p>
          <a:endParaRPr lang="en-US"/>
        </a:p>
      </dgm:t>
    </dgm:pt>
    <dgm:pt modelId="{8D315645-5413-45A3-9883-7ABE0B0BEDBC}">
      <dgm:prSet phldrT="[Text]" custT="1"/>
      <dgm:spPr>
        <a:solidFill>
          <a:schemeClr val="accent2">
            <a:lumMod val="75000"/>
          </a:schemeClr>
        </a:solidFill>
      </dgm:spPr>
      <dgm:t>
        <a:bodyPr/>
        <a:lstStyle/>
        <a:p>
          <a:pPr algn="l"/>
          <a:r>
            <a:rPr lang="en-US" sz="1600" dirty="0" smtClean="0">
              <a:latin typeface="Arial" pitchFamily="34" charset="0"/>
              <a:cs typeface="Arial" pitchFamily="34" charset="0"/>
            </a:rPr>
            <a:t>Assistive Technology supports and services; AT devices, training, instructional strategies</a:t>
          </a:r>
          <a:r>
            <a:rPr lang="en-US" sz="1500" dirty="0" smtClean="0"/>
            <a:t/>
          </a:r>
          <a:br>
            <a:rPr lang="en-US" sz="1500" dirty="0" smtClean="0"/>
          </a:br>
          <a:endParaRPr lang="en-US" sz="1500" dirty="0"/>
        </a:p>
      </dgm:t>
    </dgm:pt>
    <dgm:pt modelId="{A4749574-DF83-497F-BC8E-2D0A602ACA7E}" type="parTrans" cxnId="{A8890B8A-E3C7-4697-904C-F6355C52CE29}">
      <dgm:prSet/>
      <dgm:spPr/>
      <dgm:t>
        <a:bodyPr/>
        <a:lstStyle/>
        <a:p>
          <a:endParaRPr lang="en-US"/>
        </a:p>
      </dgm:t>
    </dgm:pt>
    <dgm:pt modelId="{A469684D-0FCE-4DA7-8631-A3826C33117E}" type="sibTrans" cxnId="{A8890B8A-E3C7-4697-904C-F6355C52CE29}">
      <dgm:prSet/>
      <dgm:spPr/>
      <dgm:t>
        <a:bodyPr/>
        <a:lstStyle/>
        <a:p>
          <a:endParaRPr lang="en-US"/>
        </a:p>
      </dgm:t>
    </dgm:pt>
    <dgm:pt modelId="{D033905A-128D-44A7-BB32-47D0DA70F2FE}">
      <dgm:prSet phldrT="[Text]" custT="1"/>
      <dgm:spPr>
        <a:noFill/>
        <a:ln>
          <a:solidFill>
            <a:schemeClr val="accent2"/>
          </a:solidFill>
        </a:ln>
      </dgm:spPr>
      <dgm:t>
        <a:bodyPr/>
        <a:lstStyle/>
        <a:p>
          <a:r>
            <a:rPr lang="en-US" sz="1400" b="1" dirty="0" smtClean="0">
              <a:latin typeface="Arial" pitchFamily="34" charset="0"/>
              <a:cs typeface="Arial" pitchFamily="34" charset="0"/>
            </a:rPr>
            <a:t>SETT Framework (Zabala) </a:t>
          </a:r>
          <a:endParaRPr lang="en-US" sz="1400" b="1" dirty="0">
            <a:latin typeface="Arial" pitchFamily="34" charset="0"/>
            <a:cs typeface="Arial" pitchFamily="34" charset="0"/>
          </a:endParaRPr>
        </a:p>
      </dgm:t>
    </dgm:pt>
    <dgm:pt modelId="{8655EF85-D063-430B-B3EF-1163F01BE1EC}" type="parTrans" cxnId="{1E20DB50-BA29-4AE4-B38F-90202A7990DD}">
      <dgm:prSet/>
      <dgm:spPr/>
      <dgm:t>
        <a:bodyPr/>
        <a:lstStyle/>
        <a:p>
          <a:endParaRPr lang="en-US"/>
        </a:p>
      </dgm:t>
    </dgm:pt>
    <dgm:pt modelId="{5C612237-0789-43B8-A22D-2FF39F9CF10F}" type="sibTrans" cxnId="{1E20DB50-BA29-4AE4-B38F-90202A7990DD}">
      <dgm:prSet/>
      <dgm:spPr/>
      <dgm:t>
        <a:bodyPr/>
        <a:lstStyle/>
        <a:p>
          <a:endParaRPr lang="en-US"/>
        </a:p>
      </dgm:t>
    </dgm:pt>
    <dgm:pt modelId="{9227BAC6-28D4-4F01-90FC-A8C3F42DA698}">
      <dgm:prSet phldrT="[Text]"/>
      <dgm:spPr>
        <a:solidFill>
          <a:srgbClr val="953735"/>
        </a:solidFill>
      </dgm:spPr>
      <dgm:t>
        <a:bodyPr/>
        <a:lstStyle/>
        <a:p>
          <a:pPr algn="l"/>
          <a:r>
            <a:rPr lang="en-US" dirty="0" smtClean="0">
              <a:latin typeface="Arial" pitchFamily="34" charset="0"/>
              <a:cs typeface="Arial" pitchFamily="34" charset="0"/>
            </a:rPr>
            <a:t>Access to the general curriculum; high expectations</a:t>
          </a:r>
        </a:p>
        <a:p>
          <a:pPr algn="l"/>
          <a:endParaRPr lang="en-US" dirty="0">
            <a:latin typeface="Arial" pitchFamily="34" charset="0"/>
            <a:cs typeface="Arial" pitchFamily="34" charset="0"/>
          </a:endParaRPr>
        </a:p>
      </dgm:t>
    </dgm:pt>
    <dgm:pt modelId="{08D256E4-4CD9-4C3B-BD84-44DC526B364D}" type="parTrans" cxnId="{0D50CA6D-FA9B-418E-A56E-B0A3B9AEA53B}">
      <dgm:prSet/>
      <dgm:spPr/>
      <dgm:t>
        <a:bodyPr/>
        <a:lstStyle/>
        <a:p>
          <a:endParaRPr lang="en-US"/>
        </a:p>
      </dgm:t>
    </dgm:pt>
    <dgm:pt modelId="{21510900-8692-48ED-84A3-D89324014840}" type="sibTrans" cxnId="{0D50CA6D-FA9B-418E-A56E-B0A3B9AEA53B}">
      <dgm:prSet/>
      <dgm:spPr/>
      <dgm:t>
        <a:bodyPr/>
        <a:lstStyle/>
        <a:p>
          <a:endParaRPr lang="en-US"/>
        </a:p>
      </dgm:t>
    </dgm:pt>
    <dgm:pt modelId="{B14A6F00-474B-42BA-A051-3D71AFBBF8C4}">
      <dgm:prSet phldrT="[Text]" custT="1"/>
      <dgm:spPr>
        <a:noFill/>
        <a:ln>
          <a:solidFill>
            <a:srgbClr val="C0504D"/>
          </a:solidFill>
        </a:ln>
      </dgm:spPr>
      <dgm:t>
        <a:bodyPr/>
        <a:lstStyle/>
        <a:p>
          <a:r>
            <a:rPr lang="en-US" sz="1800" dirty="0" smtClean="0">
              <a:latin typeface="Arial" pitchFamily="34" charset="0"/>
              <a:cs typeface="Arial" pitchFamily="34" charset="0"/>
            </a:rPr>
            <a:t>Least Dangerous Assumption</a:t>
          </a:r>
          <a:endParaRPr lang="en-US" sz="1800" dirty="0">
            <a:latin typeface="Arial" pitchFamily="34" charset="0"/>
            <a:cs typeface="Arial" pitchFamily="34" charset="0"/>
          </a:endParaRPr>
        </a:p>
      </dgm:t>
    </dgm:pt>
    <dgm:pt modelId="{DB107357-BA66-4669-B983-0C7D726E5429}" type="parTrans" cxnId="{76ADCC84-FE47-4515-8294-734E58C09EBF}">
      <dgm:prSet/>
      <dgm:spPr/>
      <dgm:t>
        <a:bodyPr/>
        <a:lstStyle/>
        <a:p>
          <a:endParaRPr lang="en-US"/>
        </a:p>
      </dgm:t>
    </dgm:pt>
    <dgm:pt modelId="{C1985128-F4CA-4EEC-A071-1AEAC422A8FF}" type="sibTrans" cxnId="{76ADCC84-FE47-4515-8294-734E58C09EBF}">
      <dgm:prSet/>
      <dgm:spPr/>
      <dgm:t>
        <a:bodyPr/>
        <a:lstStyle/>
        <a:p>
          <a:endParaRPr lang="en-US"/>
        </a:p>
      </dgm:t>
    </dgm:pt>
    <dgm:pt modelId="{ED7C7AC5-05AA-4F10-A322-793A2E78EB3E}">
      <dgm:prSet phldrT="[Text]"/>
      <dgm:spPr>
        <a:solidFill>
          <a:srgbClr val="953735"/>
        </a:solidFill>
      </dgm:spPr>
      <dgm:t>
        <a:bodyPr/>
        <a:lstStyle/>
        <a:p>
          <a:pPr algn="l"/>
          <a:r>
            <a:rPr lang="en-US" dirty="0" smtClean="0">
              <a:latin typeface="Arial" pitchFamily="34" charset="0"/>
              <a:cs typeface="Arial" pitchFamily="34" charset="0"/>
            </a:rPr>
            <a:t>Further strategies based on research.</a:t>
          </a:r>
          <a:endParaRPr lang="en-US" dirty="0">
            <a:latin typeface="Arial" pitchFamily="34" charset="0"/>
            <a:cs typeface="Arial" pitchFamily="34" charset="0"/>
          </a:endParaRPr>
        </a:p>
      </dgm:t>
    </dgm:pt>
    <dgm:pt modelId="{5D20C128-0DC9-4461-86B4-F310F13F3003}" type="parTrans" cxnId="{335B4701-786D-4CA0-ACA9-BADB2CF6E484}">
      <dgm:prSet/>
      <dgm:spPr/>
      <dgm:t>
        <a:bodyPr/>
        <a:lstStyle/>
        <a:p>
          <a:endParaRPr lang="en-US"/>
        </a:p>
      </dgm:t>
    </dgm:pt>
    <dgm:pt modelId="{D7D00FB2-28B0-4483-908A-CD467A39352C}" type="sibTrans" cxnId="{335B4701-786D-4CA0-ACA9-BADB2CF6E484}">
      <dgm:prSet/>
      <dgm:spPr/>
      <dgm:t>
        <a:bodyPr/>
        <a:lstStyle/>
        <a:p>
          <a:endParaRPr lang="en-US"/>
        </a:p>
      </dgm:t>
    </dgm:pt>
    <dgm:pt modelId="{71DB0F3C-2C30-4081-BA29-02855C0DEC16}">
      <dgm:prSet phldrT="[Text]" custT="1"/>
      <dgm:spPr>
        <a:ln>
          <a:solidFill>
            <a:srgbClr val="C0504D"/>
          </a:solidFill>
        </a:ln>
      </dgm:spPr>
      <dgm:t>
        <a:bodyPr/>
        <a:lstStyle/>
        <a:p>
          <a:r>
            <a:rPr lang="en-US" sz="2400" dirty="0" smtClean="0">
              <a:latin typeface="Arial" pitchFamily="34" charset="0"/>
              <a:cs typeface="Arial" pitchFamily="34" charset="0"/>
            </a:rPr>
            <a:t>Other research</a:t>
          </a:r>
          <a:endParaRPr lang="en-US" sz="2400" dirty="0">
            <a:latin typeface="Arial" pitchFamily="34" charset="0"/>
            <a:cs typeface="Arial" pitchFamily="34" charset="0"/>
          </a:endParaRPr>
        </a:p>
      </dgm:t>
    </dgm:pt>
    <dgm:pt modelId="{F5A5C8C2-7D3E-45F9-B307-6B2DAF4AAEB7}" type="parTrans" cxnId="{9F5A64D2-C10B-43CE-877A-80C6391E746C}">
      <dgm:prSet/>
      <dgm:spPr/>
      <dgm:t>
        <a:bodyPr/>
        <a:lstStyle/>
        <a:p>
          <a:endParaRPr lang="en-US"/>
        </a:p>
      </dgm:t>
    </dgm:pt>
    <dgm:pt modelId="{001B4B70-830B-4E76-B0CB-F6C03CE35974}" type="sibTrans" cxnId="{9F5A64D2-C10B-43CE-877A-80C6391E746C}">
      <dgm:prSet/>
      <dgm:spPr/>
      <dgm:t>
        <a:bodyPr/>
        <a:lstStyle/>
        <a:p>
          <a:endParaRPr lang="en-US"/>
        </a:p>
      </dgm:t>
    </dgm:pt>
    <dgm:pt modelId="{EBA5B79D-E136-44C3-A941-785E58AF4C63}">
      <dgm:prSet phldrT="[Text]"/>
      <dgm:spPr>
        <a:solidFill>
          <a:srgbClr val="953735"/>
        </a:solidFill>
      </dgm:spPr>
      <dgm:t>
        <a:bodyPr/>
        <a:lstStyle/>
        <a:p>
          <a:pPr algn="l"/>
          <a:r>
            <a:rPr lang="en-US" dirty="0" smtClean="0">
              <a:latin typeface="Arial" pitchFamily="34" charset="0"/>
              <a:cs typeface="Arial" pitchFamily="34" charset="0"/>
            </a:rPr>
            <a:t>Multiple </a:t>
          </a:r>
        </a:p>
        <a:p>
          <a:pPr algn="l"/>
          <a:r>
            <a:rPr lang="en-US" dirty="0" smtClean="0">
              <a:latin typeface="Arial" pitchFamily="34" charset="0"/>
              <a:cs typeface="Arial" pitchFamily="34" charset="0"/>
            </a:rPr>
            <a:t>means of representation, interaction/ expression, and engagement</a:t>
          </a:r>
          <a:endParaRPr lang="en-US" dirty="0">
            <a:latin typeface="Arial" pitchFamily="34" charset="0"/>
            <a:cs typeface="Arial" pitchFamily="34" charset="0"/>
          </a:endParaRPr>
        </a:p>
      </dgm:t>
    </dgm:pt>
    <dgm:pt modelId="{4E11E9C1-B9DF-48B2-9370-59C792F9AB5E}" type="parTrans" cxnId="{D3F726B7-8900-4341-B668-BFBD5F3997C2}">
      <dgm:prSet/>
      <dgm:spPr/>
      <dgm:t>
        <a:bodyPr/>
        <a:lstStyle/>
        <a:p>
          <a:endParaRPr lang="en-US"/>
        </a:p>
      </dgm:t>
    </dgm:pt>
    <dgm:pt modelId="{44BA22CF-B294-45D7-A56D-29389C3DC211}" type="sibTrans" cxnId="{D3F726B7-8900-4341-B668-BFBD5F3997C2}">
      <dgm:prSet/>
      <dgm:spPr/>
      <dgm:t>
        <a:bodyPr/>
        <a:lstStyle/>
        <a:p>
          <a:endParaRPr lang="en-US"/>
        </a:p>
      </dgm:t>
    </dgm:pt>
    <dgm:pt modelId="{011E8A4B-C519-4F30-8B7F-FFB146583CDF}">
      <dgm:prSet phldrT="[Text]" custT="1"/>
      <dgm:spPr>
        <a:noFill/>
        <a:ln>
          <a:solidFill>
            <a:schemeClr val="accent2"/>
          </a:solidFill>
        </a:ln>
      </dgm:spPr>
      <dgm:t>
        <a:bodyPr/>
        <a:lstStyle/>
        <a:p>
          <a:r>
            <a:rPr lang="en-US" sz="1400" dirty="0" smtClean="0">
              <a:latin typeface="Arial" pitchFamily="34" charset="0"/>
              <a:cs typeface="Arial" pitchFamily="34" charset="0"/>
            </a:rPr>
            <a:t>Student</a:t>
          </a:r>
          <a:endParaRPr lang="en-US" sz="1400" dirty="0">
            <a:latin typeface="Arial" pitchFamily="34" charset="0"/>
            <a:cs typeface="Arial" pitchFamily="34" charset="0"/>
          </a:endParaRPr>
        </a:p>
      </dgm:t>
    </dgm:pt>
    <dgm:pt modelId="{D887344A-0E30-47EB-9402-2A7F4103706A}" type="parTrans" cxnId="{07779D89-D202-4377-9EE5-7E61EB097FAE}">
      <dgm:prSet/>
      <dgm:spPr/>
      <dgm:t>
        <a:bodyPr/>
        <a:lstStyle/>
        <a:p>
          <a:endParaRPr lang="en-US"/>
        </a:p>
      </dgm:t>
    </dgm:pt>
    <dgm:pt modelId="{BD8B17C8-2C4A-4C93-9673-7DC0A6B019EE}" type="sibTrans" cxnId="{07779D89-D202-4377-9EE5-7E61EB097FAE}">
      <dgm:prSet/>
      <dgm:spPr/>
      <dgm:t>
        <a:bodyPr/>
        <a:lstStyle/>
        <a:p>
          <a:endParaRPr lang="en-US"/>
        </a:p>
      </dgm:t>
    </dgm:pt>
    <dgm:pt modelId="{D1EC367C-0282-404C-9C0C-2131778EED06}">
      <dgm:prSet phldrT="[Text]" custT="1"/>
      <dgm:spPr>
        <a:noFill/>
        <a:ln>
          <a:solidFill>
            <a:schemeClr val="accent2"/>
          </a:solidFill>
        </a:ln>
      </dgm:spPr>
      <dgm:t>
        <a:bodyPr/>
        <a:lstStyle/>
        <a:p>
          <a:r>
            <a:rPr lang="en-US" sz="1400" dirty="0" smtClean="0">
              <a:latin typeface="Arial" pitchFamily="34" charset="0"/>
              <a:cs typeface="Arial" pitchFamily="34" charset="0"/>
            </a:rPr>
            <a:t>Environment</a:t>
          </a:r>
          <a:endParaRPr lang="en-US" sz="1400" dirty="0">
            <a:latin typeface="Arial" pitchFamily="34" charset="0"/>
            <a:cs typeface="Arial" pitchFamily="34" charset="0"/>
          </a:endParaRPr>
        </a:p>
      </dgm:t>
    </dgm:pt>
    <dgm:pt modelId="{2C824BA2-A47E-433E-9064-98DB56F726E5}" type="parTrans" cxnId="{1A7E5AB2-401C-442E-AD7C-32DC51D32B0A}">
      <dgm:prSet/>
      <dgm:spPr/>
      <dgm:t>
        <a:bodyPr/>
        <a:lstStyle/>
        <a:p>
          <a:endParaRPr lang="en-US"/>
        </a:p>
      </dgm:t>
    </dgm:pt>
    <dgm:pt modelId="{9BE3E732-EF17-4C7F-B264-9245A2A33DC3}" type="sibTrans" cxnId="{1A7E5AB2-401C-442E-AD7C-32DC51D32B0A}">
      <dgm:prSet/>
      <dgm:spPr/>
      <dgm:t>
        <a:bodyPr/>
        <a:lstStyle/>
        <a:p>
          <a:endParaRPr lang="en-US"/>
        </a:p>
      </dgm:t>
    </dgm:pt>
    <dgm:pt modelId="{D645D02F-2F0C-43D4-8AB9-08B99F70FB59}">
      <dgm:prSet phldrT="[Text]" custT="1"/>
      <dgm:spPr>
        <a:noFill/>
        <a:ln>
          <a:solidFill>
            <a:schemeClr val="accent2"/>
          </a:solidFill>
        </a:ln>
      </dgm:spPr>
      <dgm:t>
        <a:bodyPr/>
        <a:lstStyle/>
        <a:p>
          <a:r>
            <a:rPr lang="en-US" sz="1400" dirty="0" smtClean="0">
              <a:latin typeface="Arial" pitchFamily="34" charset="0"/>
              <a:cs typeface="Arial" pitchFamily="34" charset="0"/>
            </a:rPr>
            <a:t>Task</a:t>
          </a:r>
          <a:endParaRPr lang="en-US" sz="1400" dirty="0">
            <a:latin typeface="Arial" pitchFamily="34" charset="0"/>
            <a:cs typeface="Arial" pitchFamily="34" charset="0"/>
          </a:endParaRPr>
        </a:p>
      </dgm:t>
    </dgm:pt>
    <dgm:pt modelId="{8771AB40-53A8-4135-AE6C-6591DB4661BE}" type="parTrans" cxnId="{F8C3B947-85B6-42A7-84EB-7712C01124BF}">
      <dgm:prSet/>
      <dgm:spPr/>
      <dgm:t>
        <a:bodyPr/>
        <a:lstStyle/>
        <a:p>
          <a:endParaRPr lang="en-US"/>
        </a:p>
      </dgm:t>
    </dgm:pt>
    <dgm:pt modelId="{EDB25464-A87A-48AB-942D-441BF0FD9CDB}" type="sibTrans" cxnId="{F8C3B947-85B6-42A7-84EB-7712C01124BF}">
      <dgm:prSet/>
      <dgm:spPr/>
      <dgm:t>
        <a:bodyPr/>
        <a:lstStyle/>
        <a:p>
          <a:endParaRPr lang="en-US"/>
        </a:p>
      </dgm:t>
    </dgm:pt>
    <dgm:pt modelId="{ADC6C83A-4947-450F-AA00-78BC485DFCE9}">
      <dgm:prSet phldrT="[Text]" custT="1"/>
      <dgm:spPr>
        <a:noFill/>
        <a:ln>
          <a:solidFill>
            <a:schemeClr val="accent2"/>
          </a:solidFill>
        </a:ln>
      </dgm:spPr>
      <dgm:t>
        <a:bodyPr/>
        <a:lstStyle/>
        <a:p>
          <a:r>
            <a:rPr lang="en-US" sz="1400" dirty="0" smtClean="0">
              <a:latin typeface="Arial" pitchFamily="34" charset="0"/>
              <a:cs typeface="Arial" pitchFamily="34" charset="0"/>
            </a:rPr>
            <a:t>Tools</a:t>
          </a:r>
          <a:endParaRPr lang="en-US" sz="1400" dirty="0">
            <a:latin typeface="Arial" pitchFamily="34" charset="0"/>
            <a:cs typeface="Arial" pitchFamily="34" charset="0"/>
          </a:endParaRPr>
        </a:p>
      </dgm:t>
    </dgm:pt>
    <dgm:pt modelId="{74E6EF64-441F-4BD1-9C15-73F2CCB245BE}" type="parTrans" cxnId="{4EBAAD4B-39C5-4BA4-BA52-3D778DED8C17}">
      <dgm:prSet/>
      <dgm:spPr/>
      <dgm:t>
        <a:bodyPr/>
        <a:lstStyle/>
        <a:p>
          <a:endParaRPr lang="en-US"/>
        </a:p>
      </dgm:t>
    </dgm:pt>
    <dgm:pt modelId="{FFCA0C0C-ADDD-400A-A756-753D170BD0C8}" type="sibTrans" cxnId="{4EBAAD4B-39C5-4BA4-BA52-3D778DED8C17}">
      <dgm:prSet/>
      <dgm:spPr/>
      <dgm:t>
        <a:bodyPr/>
        <a:lstStyle/>
        <a:p>
          <a:endParaRPr lang="en-US"/>
        </a:p>
      </dgm:t>
    </dgm:pt>
    <dgm:pt modelId="{95B9513C-BE29-4318-A7E1-BB3633DF4B50}">
      <dgm:prSet phldrT="[Text]">
        <dgm:style>
          <a:lnRef idx="2">
            <a:schemeClr val="accent2"/>
          </a:lnRef>
          <a:fillRef idx="1">
            <a:schemeClr val="lt1"/>
          </a:fillRef>
          <a:effectRef idx="0">
            <a:schemeClr val="accent2"/>
          </a:effectRef>
          <a:fontRef idx="minor">
            <a:schemeClr val="dk1"/>
          </a:fontRef>
        </dgm:style>
      </dgm:prSet>
      <dgm:spPr>
        <a:ln/>
      </dgm:spPr>
      <dgm:t>
        <a:bodyPr/>
        <a:lstStyle/>
        <a:p>
          <a:endParaRPr lang="en-US" sz="1100" dirty="0"/>
        </a:p>
      </dgm:t>
    </dgm:pt>
    <dgm:pt modelId="{E04CDFC4-B7E8-4972-AAEB-CA48C3690523}" type="parTrans" cxnId="{116979B9-EAAD-4B13-9742-C5237636E376}">
      <dgm:prSet/>
      <dgm:spPr/>
      <dgm:t>
        <a:bodyPr/>
        <a:lstStyle/>
        <a:p>
          <a:endParaRPr lang="en-US"/>
        </a:p>
      </dgm:t>
    </dgm:pt>
    <dgm:pt modelId="{2B5730E2-170E-45DB-933D-FB28A68E515B}" type="sibTrans" cxnId="{116979B9-EAAD-4B13-9742-C5237636E376}">
      <dgm:prSet/>
      <dgm:spPr/>
      <dgm:t>
        <a:bodyPr/>
        <a:lstStyle/>
        <a:p>
          <a:endParaRPr lang="en-US"/>
        </a:p>
      </dgm:t>
    </dgm:pt>
    <dgm:pt modelId="{0C2DCE3D-4E3C-4786-9D65-352BCFBFB8EB}">
      <dgm:prSet phldrT="[Text]" custT="1"/>
      <dgm:spPr>
        <a:noFill/>
        <a:ln>
          <a:solidFill>
            <a:schemeClr val="accent2"/>
          </a:solidFill>
        </a:ln>
      </dgm:spPr>
      <dgm:t>
        <a:bodyPr/>
        <a:lstStyle/>
        <a:p>
          <a:r>
            <a:rPr lang="en-US" sz="1400" dirty="0" smtClean="0">
              <a:latin typeface="Arial" pitchFamily="34" charset="0"/>
              <a:cs typeface="Arial" pitchFamily="34" charset="0"/>
            </a:rPr>
            <a:t>Physical </a:t>
          </a:r>
          <a:endParaRPr lang="en-US" sz="1400" dirty="0">
            <a:latin typeface="Arial" pitchFamily="34" charset="0"/>
            <a:cs typeface="Arial" pitchFamily="34" charset="0"/>
          </a:endParaRPr>
        </a:p>
      </dgm:t>
    </dgm:pt>
    <dgm:pt modelId="{632B10CB-1D57-4B2B-80F4-08866F13C5DD}" type="parTrans" cxnId="{EA6BDBF8-8252-4E2D-9217-BF88C92CFFC0}">
      <dgm:prSet/>
      <dgm:spPr/>
      <dgm:t>
        <a:bodyPr/>
        <a:lstStyle/>
        <a:p>
          <a:endParaRPr lang="en-US"/>
        </a:p>
      </dgm:t>
    </dgm:pt>
    <dgm:pt modelId="{49A451F1-BBD3-495D-8C9A-DA562370FCBE}" type="sibTrans" cxnId="{EA6BDBF8-8252-4E2D-9217-BF88C92CFFC0}">
      <dgm:prSet/>
      <dgm:spPr/>
      <dgm:t>
        <a:bodyPr/>
        <a:lstStyle/>
        <a:p>
          <a:endParaRPr lang="en-US"/>
        </a:p>
      </dgm:t>
    </dgm:pt>
    <dgm:pt modelId="{4C24FEA2-35F9-490A-B60A-1A376CC30574}">
      <dgm:prSet phldrT="[Text]" custT="1"/>
      <dgm:spPr>
        <a:noFill/>
        <a:ln>
          <a:solidFill>
            <a:schemeClr val="accent2"/>
          </a:solidFill>
        </a:ln>
      </dgm:spPr>
      <dgm:t>
        <a:bodyPr/>
        <a:lstStyle/>
        <a:p>
          <a:r>
            <a:rPr lang="en-US" sz="1400" dirty="0" smtClean="0">
              <a:latin typeface="Arial" pitchFamily="34" charset="0"/>
              <a:cs typeface="Arial" pitchFamily="34" charset="0"/>
            </a:rPr>
            <a:t>Instructional</a:t>
          </a:r>
          <a:endParaRPr lang="en-US" sz="1400" dirty="0">
            <a:latin typeface="Arial" pitchFamily="34" charset="0"/>
            <a:cs typeface="Arial" pitchFamily="34" charset="0"/>
          </a:endParaRPr>
        </a:p>
      </dgm:t>
    </dgm:pt>
    <dgm:pt modelId="{B3235606-7146-42BB-B3F8-17CC4152D1C9}" type="parTrans" cxnId="{591C9623-52FD-4309-99F0-E56CE772F147}">
      <dgm:prSet/>
      <dgm:spPr/>
      <dgm:t>
        <a:bodyPr/>
        <a:lstStyle/>
        <a:p>
          <a:endParaRPr lang="en-US"/>
        </a:p>
      </dgm:t>
    </dgm:pt>
    <dgm:pt modelId="{ECEC08EB-792F-4940-93C0-08572CD7BB04}" type="sibTrans" cxnId="{591C9623-52FD-4309-99F0-E56CE772F147}">
      <dgm:prSet/>
      <dgm:spPr/>
      <dgm:t>
        <a:bodyPr/>
        <a:lstStyle/>
        <a:p>
          <a:endParaRPr lang="en-US"/>
        </a:p>
      </dgm:t>
    </dgm:pt>
    <dgm:pt modelId="{A657614F-F2DD-4D9E-A0B0-2F2BFD26C10A}">
      <dgm:prSet phldrT="[Text]" custT="1">
        <dgm:style>
          <a:lnRef idx="2">
            <a:schemeClr val="accent2"/>
          </a:lnRef>
          <a:fillRef idx="1">
            <a:schemeClr val="lt1"/>
          </a:fillRef>
          <a:effectRef idx="0">
            <a:schemeClr val="accent2"/>
          </a:effectRef>
          <a:fontRef idx="minor">
            <a:schemeClr val="dk1"/>
          </a:fontRef>
        </dgm:style>
      </dgm:prSet>
      <dgm:spPr>
        <a:ln/>
      </dgm:spPr>
      <dgm:t>
        <a:bodyPr/>
        <a:lstStyle/>
        <a:p>
          <a:r>
            <a:rPr lang="en-US" sz="1300" dirty="0" smtClean="0">
              <a:latin typeface="Arial" pitchFamily="34" charset="0"/>
              <a:cs typeface="Arial" pitchFamily="34" charset="0"/>
            </a:rPr>
            <a:t>Affective Networks</a:t>
          </a:r>
          <a:endParaRPr lang="en-US" sz="1300" dirty="0">
            <a:latin typeface="Arial" pitchFamily="34" charset="0"/>
            <a:cs typeface="Arial" pitchFamily="34" charset="0"/>
          </a:endParaRPr>
        </a:p>
      </dgm:t>
    </dgm:pt>
    <dgm:pt modelId="{9D469C1A-D2CF-42B6-85D8-437D1FE8B39B}" type="sibTrans" cxnId="{C14C666C-4A2B-4EA4-9A89-20F4CFB8CCC3}">
      <dgm:prSet/>
      <dgm:spPr/>
      <dgm:t>
        <a:bodyPr/>
        <a:lstStyle/>
        <a:p>
          <a:endParaRPr lang="en-US"/>
        </a:p>
      </dgm:t>
    </dgm:pt>
    <dgm:pt modelId="{73BB8FB7-A988-4749-AD63-94CF8EB0B7BD}" type="parTrans" cxnId="{C14C666C-4A2B-4EA4-9A89-20F4CFB8CCC3}">
      <dgm:prSet/>
      <dgm:spPr/>
      <dgm:t>
        <a:bodyPr/>
        <a:lstStyle/>
        <a:p>
          <a:endParaRPr lang="en-US"/>
        </a:p>
      </dgm:t>
    </dgm:pt>
    <dgm:pt modelId="{13B5FB29-8ED7-4C31-8A65-385968C50E61}">
      <dgm:prSet phldrT="[Text]" custT="1">
        <dgm:style>
          <a:lnRef idx="2">
            <a:schemeClr val="accent2"/>
          </a:lnRef>
          <a:fillRef idx="1">
            <a:schemeClr val="lt1"/>
          </a:fillRef>
          <a:effectRef idx="0">
            <a:schemeClr val="accent2"/>
          </a:effectRef>
          <a:fontRef idx="minor">
            <a:schemeClr val="dk1"/>
          </a:fontRef>
        </dgm:style>
      </dgm:prSet>
      <dgm:spPr>
        <a:ln/>
      </dgm:spPr>
      <dgm:t>
        <a:bodyPr/>
        <a:lstStyle/>
        <a:p>
          <a:r>
            <a:rPr lang="en-US" sz="1300" dirty="0" smtClean="0">
              <a:latin typeface="Arial" pitchFamily="34" charset="0"/>
              <a:cs typeface="Arial" pitchFamily="34" charset="0"/>
            </a:rPr>
            <a:t>Strategic Networks</a:t>
          </a:r>
          <a:endParaRPr lang="en-US" sz="1300" dirty="0">
            <a:latin typeface="Arial" pitchFamily="34" charset="0"/>
            <a:cs typeface="Arial" pitchFamily="34" charset="0"/>
          </a:endParaRPr>
        </a:p>
      </dgm:t>
    </dgm:pt>
    <dgm:pt modelId="{9DFBB8E6-FFEB-4DC0-BE81-B313139B510C}" type="sibTrans" cxnId="{13E6BC5B-6264-4345-A712-CD345729F981}">
      <dgm:prSet/>
      <dgm:spPr/>
      <dgm:t>
        <a:bodyPr/>
        <a:lstStyle/>
        <a:p>
          <a:endParaRPr lang="en-US"/>
        </a:p>
      </dgm:t>
    </dgm:pt>
    <dgm:pt modelId="{CE04F20E-56EE-4F1F-9A3D-ACB286C22A4B}" type="parTrans" cxnId="{13E6BC5B-6264-4345-A712-CD345729F981}">
      <dgm:prSet/>
      <dgm:spPr/>
      <dgm:t>
        <a:bodyPr/>
        <a:lstStyle/>
        <a:p>
          <a:endParaRPr lang="en-US"/>
        </a:p>
      </dgm:t>
    </dgm:pt>
    <dgm:pt modelId="{628A582F-FE90-4360-BDC6-21A253C4871C}">
      <dgm:prSet phldrT="[Text]" custT="1">
        <dgm:style>
          <a:lnRef idx="2">
            <a:schemeClr val="accent2"/>
          </a:lnRef>
          <a:fillRef idx="1">
            <a:schemeClr val="lt1"/>
          </a:fillRef>
          <a:effectRef idx="0">
            <a:schemeClr val="accent2"/>
          </a:effectRef>
          <a:fontRef idx="minor">
            <a:schemeClr val="dk1"/>
          </a:fontRef>
        </dgm:style>
      </dgm:prSet>
      <dgm:spPr>
        <a:ln/>
      </dgm:spPr>
      <dgm:t>
        <a:bodyPr/>
        <a:lstStyle/>
        <a:p>
          <a:r>
            <a:rPr lang="en-US" sz="1300" dirty="0" smtClean="0">
              <a:latin typeface="Arial" pitchFamily="34" charset="0"/>
              <a:cs typeface="Arial" pitchFamily="34" charset="0"/>
            </a:rPr>
            <a:t>Recognition Networks</a:t>
          </a:r>
          <a:endParaRPr lang="en-US" sz="1300" dirty="0">
            <a:latin typeface="Arial" pitchFamily="34" charset="0"/>
            <a:cs typeface="Arial" pitchFamily="34" charset="0"/>
          </a:endParaRPr>
        </a:p>
      </dgm:t>
    </dgm:pt>
    <dgm:pt modelId="{0CCD9D2E-4542-45EF-AF6D-C5FA9D81F7B0}" type="sibTrans" cxnId="{E417CFDE-DE88-4C2B-BD5D-A04617E53C93}">
      <dgm:prSet/>
      <dgm:spPr/>
      <dgm:t>
        <a:bodyPr/>
        <a:lstStyle/>
        <a:p>
          <a:endParaRPr lang="en-US"/>
        </a:p>
      </dgm:t>
    </dgm:pt>
    <dgm:pt modelId="{7224918E-DBD9-4C42-B03A-C1E7EF9B51CE}" type="parTrans" cxnId="{E417CFDE-DE88-4C2B-BD5D-A04617E53C93}">
      <dgm:prSet/>
      <dgm:spPr/>
      <dgm:t>
        <a:bodyPr/>
        <a:lstStyle/>
        <a:p>
          <a:endParaRPr lang="en-US"/>
        </a:p>
      </dgm:t>
    </dgm:pt>
    <dgm:pt modelId="{2F6193B7-524C-4621-B2DE-5B153B8A2686}">
      <dgm:prSet phldrT="[Text]" custT="1">
        <dgm:style>
          <a:lnRef idx="2">
            <a:schemeClr val="accent2"/>
          </a:lnRef>
          <a:fillRef idx="1">
            <a:schemeClr val="lt1"/>
          </a:fillRef>
          <a:effectRef idx="0">
            <a:schemeClr val="accent2"/>
          </a:effectRef>
          <a:fontRef idx="minor">
            <a:schemeClr val="dk1"/>
          </a:fontRef>
        </dgm:style>
      </dgm:prSet>
      <dgm:spPr>
        <a:ln/>
      </dgm:spPr>
      <dgm:t>
        <a:bodyPr/>
        <a:lstStyle/>
        <a:p>
          <a:r>
            <a:rPr lang="en-US" sz="1300" b="1" dirty="0" smtClean="0">
              <a:latin typeface="Arial" pitchFamily="34" charset="0"/>
              <a:cs typeface="Arial" pitchFamily="34" charset="0"/>
            </a:rPr>
            <a:t>Universal Design   for Learning, UDL </a:t>
          </a:r>
          <a:r>
            <a:rPr lang="en-US" sz="1300" dirty="0" smtClean="0">
              <a:latin typeface="Arial" pitchFamily="34" charset="0"/>
              <a:cs typeface="Arial" pitchFamily="34" charset="0"/>
            </a:rPr>
            <a:t>(CAST)</a:t>
          </a:r>
          <a:endParaRPr lang="en-US" sz="1300" dirty="0">
            <a:latin typeface="Arial" pitchFamily="34" charset="0"/>
            <a:cs typeface="Arial" pitchFamily="34" charset="0"/>
          </a:endParaRPr>
        </a:p>
      </dgm:t>
    </dgm:pt>
    <dgm:pt modelId="{2FAF5DA1-78C5-47AE-B2B6-DECB16041028}" type="parTrans" cxnId="{AF0FA230-2D60-476A-902E-E00268EEEB77}">
      <dgm:prSet/>
      <dgm:spPr/>
      <dgm:t>
        <a:bodyPr/>
        <a:lstStyle/>
        <a:p>
          <a:endParaRPr lang="en-US"/>
        </a:p>
      </dgm:t>
    </dgm:pt>
    <dgm:pt modelId="{81B6A6E3-D8E9-490A-9E88-47E70F8455E4}" type="sibTrans" cxnId="{AF0FA230-2D60-476A-902E-E00268EEEB77}">
      <dgm:prSet/>
      <dgm:spPr/>
      <dgm:t>
        <a:bodyPr/>
        <a:lstStyle/>
        <a:p>
          <a:endParaRPr lang="en-US"/>
        </a:p>
      </dgm:t>
    </dgm:pt>
    <dgm:pt modelId="{9B2DA0F8-F7B2-4209-8152-DEB404616DE0}">
      <dgm:prSet phldrT="[Text]" custT="1"/>
      <dgm:spPr>
        <a:noFill/>
        <a:ln>
          <a:solidFill>
            <a:srgbClr val="C0504D"/>
          </a:solidFill>
        </a:ln>
      </dgm:spPr>
      <dgm:t>
        <a:bodyPr/>
        <a:lstStyle/>
        <a:p>
          <a:r>
            <a:rPr lang="en-US" sz="1800" dirty="0" smtClean="0">
              <a:latin typeface="Arial" pitchFamily="34" charset="0"/>
              <a:cs typeface="Arial" pitchFamily="34" charset="0"/>
            </a:rPr>
            <a:t>Anne Donellan</a:t>
          </a:r>
          <a:endParaRPr lang="en-US" sz="1800" dirty="0">
            <a:latin typeface="Arial" pitchFamily="34" charset="0"/>
            <a:cs typeface="Arial" pitchFamily="34" charset="0"/>
          </a:endParaRPr>
        </a:p>
      </dgm:t>
    </dgm:pt>
    <dgm:pt modelId="{60578796-4841-425C-8271-96A2593CDD38}" type="parTrans" cxnId="{72DE6C91-1025-473C-BDAD-FB189992A987}">
      <dgm:prSet/>
      <dgm:spPr/>
      <dgm:t>
        <a:bodyPr/>
        <a:lstStyle/>
        <a:p>
          <a:endParaRPr lang="en-US"/>
        </a:p>
      </dgm:t>
    </dgm:pt>
    <dgm:pt modelId="{B8D5650A-8A25-4228-B704-6490497C8D59}" type="sibTrans" cxnId="{72DE6C91-1025-473C-BDAD-FB189992A987}">
      <dgm:prSet/>
      <dgm:spPr/>
      <dgm:t>
        <a:bodyPr/>
        <a:lstStyle/>
        <a:p>
          <a:endParaRPr lang="en-US"/>
        </a:p>
      </dgm:t>
    </dgm:pt>
    <dgm:pt modelId="{45626152-A570-4D8C-8E0F-882B92E16E73}" type="pres">
      <dgm:prSet presAssocID="{685E18DD-FD1B-4B61-94AB-14FA8F267441}" presName="cycleMatrixDiagram" presStyleCnt="0">
        <dgm:presLayoutVars>
          <dgm:chMax val="1"/>
          <dgm:dir/>
          <dgm:animLvl val="lvl"/>
          <dgm:resizeHandles val="exact"/>
        </dgm:presLayoutVars>
      </dgm:prSet>
      <dgm:spPr/>
      <dgm:t>
        <a:bodyPr/>
        <a:lstStyle/>
        <a:p>
          <a:endParaRPr lang="en-US"/>
        </a:p>
      </dgm:t>
    </dgm:pt>
    <dgm:pt modelId="{D095DE45-282D-4539-9A3B-AB9D59B0BECE}" type="pres">
      <dgm:prSet presAssocID="{685E18DD-FD1B-4B61-94AB-14FA8F267441}" presName="children" presStyleCnt="0"/>
      <dgm:spPr/>
    </dgm:pt>
    <dgm:pt modelId="{8CD6A00E-71E1-450F-B6CE-9639D8DA71A7}" type="pres">
      <dgm:prSet presAssocID="{685E18DD-FD1B-4B61-94AB-14FA8F267441}" presName="child1group" presStyleCnt="0"/>
      <dgm:spPr/>
    </dgm:pt>
    <dgm:pt modelId="{ABF79A2F-5D52-46BD-95E7-002AD95271DD}" type="pres">
      <dgm:prSet presAssocID="{685E18DD-FD1B-4B61-94AB-14FA8F267441}" presName="child1" presStyleLbl="bgAcc1" presStyleIdx="0" presStyleCnt="4" custScaleX="119691" custLinFactNeighborX="-14882" custLinFactNeighborY="-2050"/>
      <dgm:spPr/>
      <dgm:t>
        <a:bodyPr/>
        <a:lstStyle/>
        <a:p>
          <a:endParaRPr lang="en-US"/>
        </a:p>
      </dgm:t>
    </dgm:pt>
    <dgm:pt modelId="{2A3129AC-1CE0-4F04-B903-C20F967E2525}" type="pres">
      <dgm:prSet presAssocID="{685E18DD-FD1B-4B61-94AB-14FA8F267441}" presName="child1Text" presStyleLbl="bgAcc1" presStyleIdx="0" presStyleCnt="4">
        <dgm:presLayoutVars>
          <dgm:bulletEnabled val="1"/>
        </dgm:presLayoutVars>
      </dgm:prSet>
      <dgm:spPr/>
      <dgm:t>
        <a:bodyPr/>
        <a:lstStyle/>
        <a:p>
          <a:endParaRPr lang="en-US"/>
        </a:p>
      </dgm:t>
    </dgm:pt>
    <dgm:pt modelId="{90B7B6DC-2209-484C-9977-9B0346A6089E}" type="pres">
      <dgm:prSet presAssocID="{685E18DD-FD1B-4B61-94AB-14FA8F267441}" presName="child2group" presStyleCnt="0"/>
      <dgm:spPr/>
    </dgm:pt>
    <dgm:pt modelId="{A332EE85-FBE3-45E3-9397-0FDF5A099402}" type="pres">
      <dgm:prSet presAssocID="{685E18DD-FD1B-4B61-94AB-14FA8F267441}" presName="child2" presStyleLbl="bgAcc1" presStyleIdx="1" presStyleCnt="4"/>
      <dgm:spPr/>
      <dgm:t>
        <a:bodyPr/>
        <a:lstStyle/>
        <a:p>
          <a:endParaRPr lang="en-US"/>
        </a:p>
      </dgm:t>
    </dgm:pt>
    <dgm:pt modelId="{55C810F0-56F5-440C-8D04-0AA5E02C644C}" type="pres">
      <dgm:prSet presAssocID="{685E18DD-FD1B-4B61-94AB-14FA8F267441}" presName="child2Text" presStyleLbl="bgAcc1" presStyleIdx="1" presStyleCnt="4">
        <dgm:presLayoutVars>
          <dgm:bulletEnabled val="1"/>
        </dgm:presLayoutVars>
      </dgm:prSet>
      <dgm:spPr/>
      <dgm:t>
        <a:bodyPr/>
        <a:lstStyle/>
        <a:p>
          <a:endParaRPr lang="en-US"/>
        </a:p>
      </dgm:t>
    </dgm:pt>
    <dgm:pt modelId="{5900DABB-BA44-4A44-BAE7-F9A2BB05B151}" type="pres">
      <dgm:prSet presAssocID="{685E18DD-FD1B-4B61-94AB-14FA8F267441}" presName="child3group" presStyleCnt="0"/>
      <dgm:spPr/>
    </dgm:pt>
    <dgm:pt modelId="{86A30486-B71C-49F5-AD2C-A31BFF9C777A}" type="pres">
      <dgm:prSet presAssocID="{685E18DD-FD1B-4B61-94AB-14FA8F267441}" presName="child3" presStyleLbl="bgAcc1" presStyleIdx="2" presStyleCnt="4"/>
      <dgm:spPr/>
      <dgm:t>
        <a:bodyPr/>
        <a:lstStyle/>
        <a:p>
          <a:endParaRPr lang="en-US"/>
        </a:p>
      </dgm:t>
    </dgm:pt>
    <dgm:pt modelId="{0BC19430-0890-4C36-8BC2-D9F6011B44C8}" type="pres">
      <dgm:prSet presAssocID="{685E18DD-FD1B-4B61-94AB-14FA8F267441}" presName="child3Text" presStyleLbl="bgAcc1" presStyleIdx="2" presStyleCnt="4">
        <dgm:presLayoutVars>
          <dgm:bulletEnabled val="1"/>
        </dgm:presLayoutVars>
      </dgm:prSet>
      <dgm:spPr/>
      <dgm:t>
        <a:bodyPr/>
        <a:lstStyle/>
        <a:p>
          <a:endParaRPr lang="en-US"/>
        </a:p>
      </dgm:t>
    </dgm:pt>
    <dgm:pt modelId="{98E07F49-FDEC-4C40-9A9A-B53925F94C0B}" type="pres">
      <dgm:prSet presAssocID="{685E18DD-FD1B-4B61-94AB-14FA8F267441}" presName="child4group" presStyleCnt="0"/>
      <dgm:spPr/>
    </dgm:pt>
    <dgm:pt modelId="{CD573838-86FC-4A43-B14B-E78E68B61698}" type="pres">
      <dgm:prSet presAssocID="{685E18DD-FD1B-4B61-94AB-14FA8F267441}" presName="child4" presStyleLbl="bgAcc1" presStyleIdx="3" presStyleCnt="4" custScaleY="119011" custLinFactNeighborX="-22622" custLinFactNeighborY="-685"/>
      <dgm:spPr/>
      <dgm:t>
        <a:bodyPr/>
        <a:lstStyle/>
        <a:p>
          <a:endParaRPr lang="en-US"/>
        </a:p>
      </dgm:t>
    </dgm:pt>
    <dgm:pt modelId="{7208155B-3655-4E96-9130-F21631A0716E}" type="pres">
      <dgm:prSet presAssocID="{685E18DD-FD1B-4B61-94AB-14FA8F267441}" presName="child4Text" presStyleLbl="bgAcc1" presStyleIdx="3" presStyleCnt="4">
        <dgm:presLayoutVars>
          <dgm:bulletEnabled val="1"/>
        </dgm:presLayoutVars>
      </dgm:prSet>
      <dgm:spPr/>
      <dgm:t>
        <a:bodyPr/>
        <a:lstStyle/>
        <a:p>
          <a:endParaRPr lang="en-US"/>
        </a:p>
      </dgm:t>
    </dgm:pt>
    <dgm:pt modelId="{05CD1FE6-0500-47D7-98E3-66E2A41EA7B8}" type="pres">
      <dgm:prSet presAssocID="{685E18DD-FD1B-4B61-94AB-14FA8F267441}" presName="childPlaceholder" presStyleCnt="0"/>
      <dgm:spPr/>
    </dgm:pt>
    <dgm:pt modelId="{FCF6AF6C-76BC-4968-AF78-5992DD80C7B4}" type="pres">
      <dgm:prSet presAssocID="{685E18DD-FD1B-4B61-94AB-14FA8F267441}" presName="circle" presStyleCnt="0"/>
      <dgm:spPr/>
    </dgm:pt>
    <dgm:pt modelId="{7D3E00E4-DED6-4B61-8116-610DE3D80BA4}" type="pres">
      <dgm:prSet presAssocID="{685E18DD-FD1B-4B61-94AB-14FA8F267441}" presName="quadrant1" presStyleLbl="node1" presStyleIdx="0" presStyleCnt="4" custScaleX="102699" custLinFactNeighborX="1206">
        <dgm:presLayoutVars>
          <dgm:chMax val="1"/>
          <dgm:bulletEnabled val="1"/>
        </dgm:presLayoutVars>
      </dgm:prSet>
      <dgm:spPr/>
      <dgm:t>
        <a:bodyPr/>
        <a:lstStyle/>
        <a:p>
          <a:endParaRPr lang="en-US"/>
        </a:p>
      </dgm:t>
    </dgm:pt>
    <dgm:pt modelId="{4BD97709-CFB3-426E-A419-93C9C2DE027C}" type="pres">
      <dgm:prSet presAssocID="{685E18DD-FD1B-4B61-94AB-14FA8F267441}" presName="quadrant2" presStyleLbl="node1" presStyleIdx="1" presStyleCnt="4">
        <dgm:presLayoutVars>
          <dgm:chMax val="1"/>
          <dgm:bulletEnabled val="1"/>
        </dgm:presLayoutVars>
      </dgm:prSet>
      <dgm:spPr/>
      <dgm:t>
        <a:bodyPr/>
        <a:lstStyle/>
        <a:p>
          <a:endParaRPr lang="en-US"/>
        </a:p>
      </dgm:t>
    </dgm:pt>
    <dgm:pt modelId="{76D2818E-225C-4DB7-B400-D1CDD31C3B84}" type="pres">
      <dgm:prSet presAssocID="{685E18DD-FD1B-4B61-94AB-14FA8F267441}" presName="quadrant3" presStyleLbl="node1" presStyleIdx="2" presStyleCnt="4">
        <dgm:presLayoutVars>
          <dgm:chMax val="1"/>
          <dgm:bulletEnabled val="1"/>
        </dgm:presLayoutVars>
      </dgm:prSet>
      <dgm:spPr/>
      <dgm:t>
        <a:bodyPr/>
        <a:lstStyle/>
        <a:p>
          <a:endParaRPr lang="en-US"/>
        </a:p>
      </dgm:t>
    </dgm:pt>
    <dgm:pt modelId="{B0E7F1CF-B2FA-47ED-9F42-E1B80B3A6F4F}" type="pres">
      <dgm:prSet presAssocID="{685E18DD-FD1B-4B61-94AB-14FA8F267441}" presName="quadrant4" presStyleLbl="node1" presStyleIdx="3" presStyleCnt="4" custLinFactNeighborY="728">
        <dgm:presLayoutVars>
          <dgm:chMax val="1"/>
          <dgm:bulletEnabled val="1"/>
        </dgm:presLayoutVars>
      </dgm:prSet>
      <dgm:spPr/>
      <dgm:t>
        <a:bodyPr/>
        <a:lstStyle/>
        <a:p>
          <a:endParaRPr lang="en-US"/>
        </a:p>
      </dgm:t>
    </dgm:pt>
    <dgm:pt modelId="{62C78E91-5F88-4997-BFAA-4683D62936A1}" type="pres">
      <dgm:prSet presAssocID="{685E18DD-FD1B-4B61-94AB-14FA8F267441}" presName="quadrantPlaceholder" presStyleCnt="0"/>
      <dgm:spPr/>
    </dgm:pt>
    <dgm:pt modelId="{3252E6D3-E956-41DD-A972-4AE195E77022}" type="pres">
      <dgm:prSet presAssocID="{685E18DD-FD1B-4B61-94AB-14FA8F267441}" presName="center1" presStyleLbl="fgShp" presStyleIdx="0" presStyleCnt="2"/>
      <dgm:spPr/>
    </dgm:pt>
    <dgm:pt modelId="{D1266C50-FDDC-4B01-A748-DE011A0E902D}" type="pres">
      <dgm:prSet presAssocID="{685E18DD-FD1B-4B61-94AB-14FA8F267441}" presName="center2" presStyleLbl="fgShp" presStyleIdx="1" presStyleCnt="2"/>
      <dgm:spPr/>
    </dgm:pt>
  </dgm:ptLst>
  <dgm:cxnLst>
    <dgm:cxn modelId="{C02573CF-CE6C-4F18-A54C-11B5FB92FE05}" type="presOf" srcId="{A657614F-F2DD-4D9E-A0B0-2F2BFD26C10A}" destId="{7208155B-3655-4E96-9130-F21631A0716E}" srcOrd="1" destOrd="3" presId="urn:microsoft.com/office/officeart/2005/8/layout/cycle4#1"/>
    <dgm:cxn modelId="{F8C3B947-85B6-42A7-84EB-7712C01124BF}" srcId="{D033905A-128D-44A7-BB32-47D0DA70F2FE}" destId="{D645D02F-2F0C-43D4-8AB9-08B99F70FB59}" srcOrd="2" destOrd="0" parTransId="{8771AB40-53A8-4135-AE6C-6591DB4661BE}" sibTransId="{EDB25464-A87A-48AB-942D-441BF0FD9CDB}"/>
    <dgm:cxn modelId="{2DA87428-12BC-479D-9CE9-4E6B5DB65C55}" type="presOf" srcId="{2F6193B7-524C-4621-B2DE-5B153B8A2686}" destId="{CD573838-86FC-4A43-B14B-E78E68B61698}" srcOrd="0" destOrd="0" presId="urn:microsoft.com/office/officeart/2005/8/layout/cycle4#1"/>
    <dgm:cxn modelId="{DA64D86F-8957-42DD-A7D9-A31DBCEA9D63}" type="presOf" srcId="{9227BAC6-28D4-4F01-90FC-A8C3F42DA698}" destId="{4BD97709-CFB3-426E-A419-93C9C2DE027C}" srcOrd="0" destOrd="0" presId="urn:microsoft.com/office/officeart/2005/8/layout/cycle4#1"/>
    <dgm:cxn modelId="{4EBAAD4B-39C5-4BA4-BA52-3D778DED8C17}" srcId="{D033905A-128D-44A7-BB32-47D0DA70F2FE}" destId="{ADC6C83A-4947-450F-AA00-78BC485DFCE9}" srcOrd="3" destOrd="0" parTransId="{74E6EF64-441F-4BD1-9C15-73F2CCB245BE}" sibTransId="{FFCA0C0C-ADDD-400A-A756-753D170BD0C8}"/>
    <dgm:cxn modelId="{69AFC9D1-D9BA-4A87-8EF6-26F98363669C}" type="presOf" srcId="{B14A6F00-474B-42BA-A051-3D71AFBBF8C4}" destId="{55C810F0-56F5-440C-8D04-0AA5E02C644C}" srcOrd="1" destOrd="0" presId="urn:microsoft.com/office/officeart/2005/8/layout/cycle4#1"/>
    <dgm:cxn modelId="{335B4701-786D-4CA0-ACA9-BADB2CF6E484}" srcId="{685E18DD-FD1B-4B61-94AB-14FA8F267441}" destId="{ED7C7AC5-05AA-4F10-A322-793A2E78EB3E}" srcOrd="2" destOrd="0" parTransId="{5D20C128-0DC9-4461-86B4-F310F13F3003}" sibTransId="{D7D00FB2-28B0-4483-908A-CD467A39352C}"/>
    <dgm:cxn modelId="{CE5EF3F7-0D13-4594-81CC-525645089E11}" type="presOf" srcId="{9B2DA0F8-F7B2-4209-8152-DEB404616DE0}" destId="{A332EE85-FBE3-45E3-9397-0FDF5A099402}" srcOrd="0" destOrd="1" presId="urn:microsoft.com/office/officeart/2005/8/layout/cycle4#1"/>
    <dgm:cxn modelId="{0AFB162B-A03E-4DE5-BB0B-9BEB7BB4AEDC}" type="presOf" srcId="{D033905A-128D-44A7-BB32-47D0DA70F2FE}" destId="{ABF79A2F-5D52-46BD-95E7-002AD95271DD}" srcOrd="0" destOrd="0" presId="urn:microsoft.com/office/officeart/2005/8/layout/cycle4#1"/>
    <dgm:cxn modelId="{B612E4DD-256E-4089-BD9F-C150266221A0}" type="presOf" srcId="{D033905A-128D-44A7-BB32-47D0DA70F2FE}" destId="{2A3129AC-1CE0-4F04-B903-C20F967E2525}" srcOrd="1" destOrd="0" presId="urn:microsoft.com/office/officeart/2005/8/layout/cycle4#1"/>
    <dgm:cxn modelId="{1E7AC22A-1316-4040-AEFF-8DB772EEB313}" type="presOf" srcId="{D645D02F-2F0C-43D4-8AB9-08B99F70FB59}" destId="{ABF79A2F-5D52-46BD-95E7-002AD95271DD}" srcOrd="0" destOrd="5" presId="urn:microsoft.com/office/officeart/2005/8/layout/cycle4#1"/>
    <dgm:cxn modelId="{899164E3-F251-4526-AAC3-49260A7A3A56}" type="presOf" srcId="{A657614F-F2DD-4D9E-A0B0-2F2BFD26C10A}" destId="{CD573838-86FC-4A43-B14B-E78E68B61698}" srcOrd="0" destOrd="3" presId="urn:microsoft.com/office/officeart/2005/8/layout/cycle4#1"/>
    <dgm:cxn modelId="{3552572B-5F04-41E4-A166-18473D5E5DC0}" type="presOf" srcId="{ADC6C83A-4947-450F-AA00-78BC485DFCE9}" destId="{ABF79A2F-5D52-46BD-95E7-002AD95271DD}" srcOrd="0" destOrd="6" presId="urn:microsoft.com/office/officeart/2005/8/layout/cycle4#1"/>
    <dgm:cxn modelId="{6EEC359D-F9E2-4249-862B-6F9415CEE78F}" type="presOf" srcId="{71DB0F3C-2C30-4081-BA29-02855C0DEC16}" destId="{86A30486-B71C-49F5-AD2C-A31BFF9C777A}" srcOrd="0" destOrd="0" presId="urn:microsoft.com/office/officeart/2005/8/layout/cycle4#1"/>
    <dgm:cxn modelId="{3C0D5B35-9671-425E-957D-65AE1CB5F075}" type="presOf" srcId="{D1EC367C-0282-404C-9C0C-2131778EED06}" destId="{ABF79A2F-5D52-46BD-95E7-002AD95271DD}" srcOrd="0" destOrd="2" presId="urn:microsoft.com/office/officeart/2005/8/layout/cycle4#1"/>
    <dgm:cxn modelId="{13E6BC5B-6264-4345-A712-CD345729F981}" srcId="{2F6193B7-524C-4621-B2DE-5B153B8A2686}" destId="{13B5FB29-8ED7-4C31-8A65-385968C50E61}" srcOrd="1" destOrd="0" parTransId="{CE04F20E-56EE-4F1F-9A3D-ACB286C22A4B}" sibTransId="{9DFBB8E6-FFEB-4DC0-BE81-B313139B510C}"/>
    <dgm:cxn modelId="{116979B9-EAAD-4B13-9742-C5237636E376}" srcId="{EBA5B79D-E136-44C3-A941-785E58AF4C63}" destId="{95B9513C-BE29-4318-A7E1-BB3633DF4B50}" srcOrd="1" destOrd="0" parTransId="{E04CDFC4-B7E8-4972-AAEB-CA48C3690523}" sibTransId="{2B5730E2-170E-45DB-933D-FB28A68E515B}"/>
    <dgm:cxn modelId="{376136F6-C7C1-4ECA-91CB-EDE2F9DC2EC5}" type="presOf" srcId="{0C2DCE3D-4E3C-4786-9D65-352BCFBFB8EB}" destId="{2A3129AC-1CE0-4F04-B903-C20F967E2525}" srcOrd="1" destOrd="3" presId="urn:microsoft.com/office/officeart/2005/8/layout/cycle4#1"/>
    <dgm:cxn modelId="{53E989E2-A31E-41A7-B469-1EB434D4C80E}" type="presOf" srcId="{628A582F-FE90-4360-BDC6-21A253C4871C}" destId="{7208155B-3655-4E96-9130-F21631A0716E}" srcOrd="1" destOrd="1" presId="urn:microsoft.com/office/officeart/2005/8/layout/cycle4#1"/>
    <dgm:cxn modelId="{7D320756-BAD6-438D-9D03-E551CF2A3292}" type="presOf" srcId="{D1EC367C-0282-404C-9C0C-2131778EED06}" destId="{2A3129AC-1CE0-4F04-B903-C20F967E2525}" srcOrd="1" destOrd="2" presId="urn:microsoft.com/office/officeart/2005/8/layout/cycle4#1"/>
    <dgm:cxn modelId="{E417CFDE-DE88-4C2B-BD5D-A04617E53C93}" srcId="{2F6193B7-524C-4621-B2DE-5B153B8A2686}" destId="{628A582F-FE90-4360-BDC6-21A253C4871C}" srcOrd="0" destOrd="0" parTransId="{7224918E-DBD9-4C42-B03A-C1E7EF9B51CE}" sibTransId="{0CCD9D2E-4542-45EF-AF6D-C5FA9D81F7B0}"/>
    <dgm:cxn modelId="{A8890B8A-E3C7-4697-904C-F6355C52CE29}" srcId="{685E18DD-FD1B-4B61-94AB-14FA8F267441}" destId="{8D315645-5413-45A3-9883-7ABE0B0BEDBC}" srcOrd="0" destOrd="0" parTransId="{A4749574-DF83-497F-BC8E-2D0A602ACA7E}" sibTransId="{A469684D-0FCE-4DA7-8631-A3826C33117E}"/>
    <dgm:cxn modelId="{4CEA68A0-FE51-4EDB-83D0-79719732CC6B}" type="presOf" srcId="{2F6193B7-524C-4621-B2DE-5B153B8A2686}" destId="{7208155B-3655-4E96-9130-F21631A0716E}" srcOrd="1" destOrd="0" presId="urn:microsoft.com/office/officeart/2005/8/layout/cycle4#1"/>
    <dgm:cxn modelId="{1A8E6CEB-84D9-406E-82B5-FD72018A1FBF}" type="presOf" srcId="{685E18DD-FD1B-4B61-94AB-14FA8F267441}" destId="{45626152-A570-4D8C-8E0F-882B92E16E73}" srcOrd="0" destOrd="0" presId="urn:microsoft.com/office/officeart/2005/8/layout/cycle4#1"/>
    <dgm:cxn modelId="{AF0FA230-2D60-476A-902E-E00268EEEB77}" srcId="{EBA5B79D-E136-44C3-A941-785E58AF4C63}" destId="{2F6193B7-524C-4621-B2DE-5B153B8A2686}" srcOrd="0" destOrd="0" parTransId="{2FAF5DA1-78C5-47AE-B2B6-DECB16041028}" sibTransId="{81B6A6E3-D8E9-490A-9E88-47E70F8455E4}"/>
    <dgm:cxn modelId="{9F5A64D2-C10B-43CE-877A-80C6391E746C}" srcId="{ED7C7AC5-05AA-4F10-A322-793A2E78EB3E}" destId="{71DB0F3C-2C30-4081-BA29-02855C0DEC16}" srcOrd="0" destOrd="0" parTransId="{F5A5C8C2-7D3E-45F9-B307-6B2DAF4AAEB7}" sibTransId="{001B4B70-830B-4E76-B0CB-F6C03CE35974}"/>
    <dgm:cxn modelId="{5E93C0CA-E7A1-41FE-8029-2A8E1873C82F}" type="presOf" srcId="{13B5FB29-8ED7-4C31-8A65-385968C50E61}" destId="{CD573838-86FC-4A43-B14B-E78E68B61698}" srcOrd="0" destOrd="2" presId="urn:microsoft.com/office/officeart/2005/8/layout/cycle4#1"/>
    <dgm:cxn modelId="{C14C666C-4A2B-4EA4-9A89-20F4CFB8CCC3}" srcId="{2F6193B7-524C-4621-B2DE-5B153B8A2686}" destId="{A657614F-F2DD-4D9E-A0B0-2F2BFD26C10A}" srcOrd="2" destOrd="0" parTransId="{73BB8FB7-A988-4749-AD63-94CF8EB0B7BD}" sibTransId="{9D469C1A-D2CF-42B6-85D8-437D1FE8B39B}"/>
    <dgm:cxn modelId="{FA273415-BE74-4954-802D-87B4C15E2A6D}" type="presOf" srcId="{ADC6C83A-4947-450F-AA00-78BC485DFCE9}" destId="{2A3129AC-1CE0-4F04-B903-C20F967E2525}" srcOrd="1" destOrd="6" presId="urn:microsoft.com/office/officeart/2005/8/layout/cycle4#1"/>
    <dgm:cxn modelId="{9F1585A8-2327-47CC-A5BB-A7368D8C70B1}" type="presOf" srcId="{95B9513C-BE29-4318-A7E1-BB3633DF4B50}" destId="{CD573838-86FC-4A43-B14B-E78E68B61698}" srcOrd="0" destOrd="4" presId="urn:microsoft.com/office/officeart/2005/8/layout/cycle4#1"/>
    <dgm:cxn modelId="{591C9623-52FD-4309-99F0-E56CE772F147}" srcId="{D1EC367C-0282-404C-9C0C-2131778EED06}" destId="{4C24FEA2-35F9-490A-B60A-1A376CC30574}" srcOrd="1" destOrd="0" parTransId="{B3235606-7146-42BB-B3F8-17CC4152D1C9}" sibTransId="{ECEC08EB-792F-4940-93C0-08572CD7BB04}"/>
    <dgm:cxn modelId="{03FF0EBE-7FD5-4417-8B08-16BDDEC39CDD}" type="presOf" srcId="{B14A6F00-474B-42BA-A051-3D71AFBBF8C4}" destId="{A332EE85-FBE3-45E3-9397-0FDF5A099402}" srcOrd="0" destOrd="0" presId="urn:microsoft.com/office/officeart/2005/8/layout/cycle4#1"/>
    <dgm:cxn modelId="{D3F726B7-8900-4341-B668-BFBD5F3997C2}" srcId="{685E18DD-FD1B-4B61-94AB-14FA8F267441}" destId="{EBA5B79D-E136-44C3-A941-785E58AF4C63}" srcOrd="3" destOrd="0" parTransId="{4E11E9C1-B9DF-48B2-9370-59C792F9AB5E}" sibTransId="{44BA22CF-B294-45D7-A56D-29389C3DC211}"/>
    <dgm:cxn modelId="{EA6BDBF8-8252-4E2D-9217-BF88C92CFFC0}" srcId="{D1EC367C-0282-404C-9C0C-2131778EED06}" destId="{0C2DCE3D-4E3C-4786-9D65-352BCFBFB8EB}" srcOrd="0" destOrd="0" parTransId="{632B10CB-1D57-4B2B-80F4-08866F13C5DD}" sibTransId="{49A451F1-BBD3-495D-8C9A-DA562370FCBE}"/>
    <dgm:cxn modelId="{72DE6C91-1025-473C-BDAD-FB189992A987}" srcId="{9227BAC6-28D4-4F01-90FC-A8C3F42DA698}" destId="{9B2DA0F8-F7B2-4209-8152-DEB404616DE0}" srcOrd="1" destOrd="0" parTransId="{60578796-4841-425C-8271-96A2593CDD38}" sibTransId="{B8D5650A-8A25-4228-B704-6490497C8D59}"/>
    <dgm:cxn modelId="{7E28156E-E5EE-4C90-B382-394228290F3D}" type="presOf" srcId="{011E8A4B-C519-4F30-8B7F-FFB146583CDF}" destId="{ABF79A2F-5D52-46BD-95E7-002AD95271DD}" srcOrd="0" destOrd="1" presId="urn:microsoft.com/office/officeart/2005/8/layout/cycle4#1"/>
    <dgm:cxn modelId="{0D50CA6D-FA9B-418E-A56E-B0A3B9AEA53B}" srcId="{685E18DD-FD1B-4B61-94AB-14FA8F267441}" destId="{9227BAC6-28D4-4F01-90FC-A8C3F42DA698}" srcOrd="1" destOrd="0" parTransId="{08D256E4-4CD9-4C3B-BD84-44DC526B364D}" sibTransId="{21510900-8692-48ED-84A3-D89324014840}"/>
    <dgm:cxn modelId="{ADF56BFA-D319-4635-859C-7B3996780295}" type="presOf" srcId="{628A582F-FE90-4360-BDC6-21A253C4871C}" destId="{CD573838-86FC-4A43-B14B-E78E68B61698}" srcOrd="0" destOrd="1" presId="urn:microsoft.com/office/officeart/2005/8/layout/cycle4#1"/>
    <dgm:cxn modelId="{0D5F94CF-CF4E-4855-8E48-53088240D0B3}" type="presOf" srcId="{4C24FEA2-35F9-490A-B60A-1A376CC30574}" destId="{2A3129AC-1CE0-4F04-B903-C20F967E2525}" srcOrd="1" destOrd="4" presId="urn:microsoft.com/office/officeart/2005/8/layout/cycle4#1"/>
    <dgm:cxn modelId="{1E20DB50-BA29-4AE4-B38F-90202A7990DD}" srcId="{8D315645-5413-45A3-9883-7ABE0B0BEDBC}" destId="{D033905A-128D-44A7-BB32-47D0DA70F2FE}" srcOrd="0" destOrd="0" parTransId="{8655EF85-D063-430B-B3EF-1163F01BE1EC}" sibTransId="{5C612237-0789-43B8-A22D-2FF39F9CF10F}"/>
    <dgm:cxn modelId="{07779D89-D202-4377-9EE5-7E61EB097FAE}" srcId="{D033905A-128D-44A7-BB32-47D0DA70F2FE}" destId="{011E8A4B-C519-4F30-8B7F-FFB146583CDF}" srcOrd="0" destOrd="0" parTransId="{D887344A-0E30-47EB-9402-2A7F4103706A}" sibTransId="{BD8B17C8-2C4A-4C93-9673-7DC0A6B019EE}"/>
    <dgm:cxn modelId="{3B03A86A-6D73-4B9A-8174-8534A72E0E1E}" type="presOf" srcId="{D645D02F-2F0C-43D4-8AB9-08B99F70FB59}" destId="{2A3129AC-1CE0-4F04-B903-C20F967E2525}" srcOrd="1" destOrd="5" presId="urn:microsoft.com/office/officeart/2005/8/layout/cycle4#1"/>
    <dgm:cxn modelId="{8E88B438-9A26-4522-BBED-4B8CBDB798C3}" type="presOf" srcId="{9B2DA0F8-F7B2-4209-8152-DEB404616DE0}" destId="{55C810F0-56F5-440C-8D04-0AA5E02C644C}" srcOrd="1" destOrd="1" presId="urn:microsoft.com/office/officeart/2005/8/layout/cycle4#1"/>
    <dgm:cxn modelId="{5D15A174-A905-4892-A04B-B2C996658BFE}" type="presOf" srcId="{71DB0F3C-2C30-4081-BA29-02855C0DEC16}" destId="{0BC19430-0890-4C36-8BC2-D9F6011B44C8}" srcOrd="1" destOrd="0" presId="urn:microsoft.com/office/officeart/2005/8/layout/cycle4#1"/>
    <dgm:cxn modelId="{7F8A179B-DA13-4063-8A93-8465A3BD1FBA}" type="presOf" srcId="{011E8A4B-C519-4F30-8B7F-FFB146583CDF}" destId="{2A3129AC-1CE0-4F04-B903-C20F967E2525}" srcOrd="1" destOrd="1" presId="urn:microsoft.com/office/officeart/2005/8/layout/cycle4#1"/>
    <dgm:cxn modelId="{509A76BF-E9DC-4DA8-92BC-ACEBD22FE05A}" type="presOf" srcId="{95B9513C-BE29-4318-A7E1-BB3633DF4B50}" destId="{7208155B-3655-4E96-9130-F21631A0716E}" srcOrd="1" destOrd="4" presId="urn:microsoft.com/office/officeart/2005/8/layout/cycle4#1"/>
    <dgm:cxn modelId="{375F3F90-EDE2-4811-BE11-E69278C0618C}" type="presOf" srcId="{ED7C7AC5-05AA-4F10-A322-793A2E78EB3E}" destId="{76D2818E-225C-4DB7-B400-D1CDD31C3B84}" srcOrd="0" destOrd="0" presId="urn:microsoft.com/office/officeart/2005/8/layout/cycle4#1"/>
    <dgm:cxn modelId="{14278B79-DAB7-40F4-91DF-0AD8681CDBD0}" type="presOf" srcId="{4C24FEA2-35F9-490A-B60A-1A376CC30574}" destId="{ABF79A2F-5D52-46BD-95E7-002AD95271DD}" srcOrd="0" destOrd="4" presId="urn:microsoft.com/office/officeart/2005/8/layout/cycle4#1"/>
    <dgm:cxn modelId="{8893EAB3-6B69-4C11-AD33-F1288D02656E}" type="presOf" srcId="{EBA5B79D-E136-44C3-A941-785E58AF4C63}" destId="{B0E7F1CF-B2FA-47ED-9F42-E1B80B3A6F4F}" srcOrd="0" destOrd="0" presId="urn:microsoft.com/office/officeart/2005/8/layout/cycle4#1"/>
    <dgm:cxn modelId="{E27C13EF-92CF-4B68-BE3D-A7682D8B06A2}" type="presOf" srcId="{0C2DCE3D-4E3C-4786-9D65-352BCFBFB8EB}" destId="{ABF79A2F-5D52-46BD-95E7-002AD95271DD}" srcOrd="0" destOrd="3" presId="urn:microsoft.com/office/officeart/2005/8/layout/cycle4#1"/>
    <dgm:cxn modelId="{B4A5A20B-6934-47FE-B284-B579CD6B95A5}" type="presOf" srcId="{13B5FB29-8ED7-4C31-8A65-385968C50E61}" destId="{7208155B-3655-4E96-9130-F21631A0716E}" srcOrd="1" destOrd="2" presId="urn:microsoft.com/office/officeart/2005/8/layout/cycle4#1"/>
    <dgm:cxn modelId="{76ADCC84-FE47-4515-8294-734E58C09EBF}" srcId="{9227BAC6-28D4-4F01-90FC-A8C3F42DA698}" destId="{B14A6F00-474B-42BA-A051-3D71AFBBF8C4}" srcOrd="0" destOrd="0" parTransId="{DB107357-BA66-4669-B983-0C7D726E5429}" sibTransId="{C1985128-F4CA-4EEC-A071-1AEAC422A8FF}"/>
    <dgm:cxn modelId="{1A7E5AB2-401C-442E-AD7C-32DC51D32B0A}" srcId="{D033905A-128D-44A7-BB32-47D0DA70F2FE}" destId="{D1EC367C-0282-404C-9C0C-2131778EED06}" srcOrd="1" destOrd="0" parTransId="{2C824BA2-A47E-433E-9064-98DB56F726E5}" sibTransId="{9BE3E732-EF17-4C7F-B264-9245A2A33DC3}"/>
    <dgm:cxn modelId="{647B74A0-B61F-49E6-8E4A-1F936A0C5680}" type="presOf" srcId="{8D315645-5413-45A3-9883-7ABE0B0BEDBC}" destId="{7D3E00E4-DED6-4B61-8116-610DE3D80BA4}" srcOrd="0" destOrd="0" presId="urn:microsoft.com/office/officeart/2005/8/layout/cycle4#1"/>
    <dgm:cxn modelId="{E3B7E235-7E66-43EE-A02B-DA5D259F4021}" type="presParOf" srcId="{45626152-A570-4D8C-8E0F-882B92E16E73}" destId="{D095DE45-282D-4539-9A3B-AB9D59B0BECE}" srcOrd="0" destOrd="0" presId="urn:microsoft.com/office/officeart/2005/8/layout/cycle4#1"/>
    <dgm:cxn modelId="{CD395561-EF0B-4219-9E38-77BEA385AF5C}" type="presParOf" srcId="{D095DE45-282D-4539-9A3B-AB9D59B0BECE}" destId="{8CD6A00E-71E1-450F-B6CE-9639D8DA71A7}" srcOrd="0" destOrd="0" presId="urn:microsoft.com/office/officeart/2005/8/layout/cycle4#1"/>
    <dgm:cxn modelId="{B4DDC2C6-2646-4FEE-B3CD-2EBD2650C43A}" type="presParOf" srcId="{8CD6A00E-71E1-450F-B6CE-9639D8DA71A7}" destId="{ABF79A2F-5D52-46BD-95E7-002AD95271DD}" srcOrd="0" destOrd="0" presId="urn:microsoft.com/office/officeart/2005/8/layout/cycle4#1"/>
    <dgm:cxn modelId="{FC020A59-8BF4-4FCE-86B5-9446A38792F8}" type="presParOf" srcId="{8CD6A00E-71E1-450F-B6CE-9639D8DA71A7}" destId="{2A3129AC-1CE0-4F04-B903-C20F967E2525}" srcOrd="1" destOrd="0" presId="urn:microsoft.com/office/officeart/2005/8/layout/cycle4#1"/>
    <dgm:cxn modelId="{601DEA48-C90F-472D-A2A1-603504C2BC4C}" type="presParOf" srcId="{D095DE45-282D-4539-9A3B-AB9D59B0BECE}" destId="{90B7B6DC-2209-484C-9977-9B0346A6089E}" srcOrd="1" destOrd="0" presId="urn:microsoft.com/office/officeart/2005/8/layout/cycle4#1"/>
    <dgm:cxn modelId="{68CD174B-08A5-4FFC-9606-7F69A81D4F15}" type="presParOf" srcId="{90B7B6DC-2209-484C-9977-9B0346A6089E}" destId="{A332EE85-FBE3-45E3-9397-0FDF5A099402}" srcOrd="0" destOrd="0" presId="urn:microsoft.com/office/officeart/2005/8/layout/cycle4#1"/>
    <dgm:cxn modelId="{38B41B38-416F-48D0-BFA8-B0D7A0690FE7}" type="presParOf" srcId="{90B7B6DC-2209-484C-9977-9B0346A6089E}" destId="{55C810F0-56F5-440C-8D04-0AA5E02C644C}" srcOrd="1" destOrd="0" presId="urn:microsoft.com/office/officeart/2005/8/layout/cycle4#1"/>
    <dgm:cxn modelId="{6285C9C6-93EA-4310-B254-2214B6D632A1}" type="presParOf" srcId="{D095DE45-282D-4539-9A3B-AB9D59B0BECE}" destId="{5900DABB-BA44-4A44-BAE7-F9A2BB05B151}" srcOrd="2" destOrd="0" presId="urn:microsoft.com/office/officeart/2005/8/layout/cycle4#1"/>
    <dgm:cxn modelId="{081275B8-D5B5-4F3E-BD43-364C33F05448}" type="presParOf" srcId="{5900DABB-BA44-4A44-BAE7-F9A2BB05B151}" destId="{86A30486-B71C-49F5-AD2C-A31BFF9C777A}" srcOrd="0" destOrd="0" presId="urn:microsoft.com/office/officeart/2005/8/layout/cycle4#1"/>
    <dgm:cxn modelId="{8585BCCB-B03E-443A-97CD-3D4BA228E1FA}" type="presParOf" srcId="{5900DABB-BA44-4A44-BAE7-F9A2BB05B151}" destId="{0BC19430-0890-4C36-8BC2-D9F6011B44C8}" srcOrd="1" destOrd="0" presId="urn:microsoft.com/office/officeart/2005/8/layout/cycle4#1"/>
    <dgm:cxn modelId="{BFA59332-C228-4080-94A9-14B9B8C4DE4F}" type="presParOf" srcId="{D095DE45-282D-4539-9A3B-AB9D59B0BECE}" destId="{98E07F49-FDEC-4C40-9A9A-B53925F94C0B}" srcOrd="3" destOrd="0" presId="urn:microsoft.com/office/officeart/2005/8/layout/cycle4#1"/>
    <dgm:cxn modelId="{DAFD841C-C086-4036-AC2A-C5DDDA74ADB7}" type="presParOf" srcId="{98E07F49-FDEC-4C40-9A9A-B53925F94C0B}" destId="{CD573838-86FC-4A43-B14B-E78E68B61698}" srcOrd="0" destOrd="0" presId="urn:microsoft.com/office/officeart/2005/8/layout/cycle4#1"/>
    <dgm:cxn modelId="{CD892B6C-ADC2-435E-8A3A-0FD220496AB3}" type="presParOf" srcId="{98E07F49-FDEC-4C40-9A9A-B53925F94C0B}" destId="{7208155B-3655-4E96-9130-F21631A0716E}" srcOrd="1" destOrd="0" presId="urn:microsoft.com/office/officeart/2005/8/layout/cycle4#1"/>
    <dgm:cxn modelId="{8A787BFC-E162-4C75-8C54-1ABFEB40AA16}" type="presParOf" srcId="{D095DE45-282D-4539-9A3B-AB9D59B0BECE}" destId="{05CD1FE6-0500-47D7-98E3-66E2A41EA7B8}" srcOrd="4" destOrd="0" presId="urn:microsoft.com/office/officeart/2005/8/layout/cycle4#1"/>
    <dgm:cxn modelId="{C9AFAAB9-0435-4830-B427-9C39B7087A74}" type="presParOf" srcId="{45626152-A570-4D8C-8E0F-882B92E16E73}" destId="{FCF6AF6C-76BC-4968-AF78-5992DD80C7B4}" srcOrd="1" destOrd="0" presId="urn:microsoft.com/office/officeart/2005/8/layout/cycle4#1"/>
    <dgm:cxn modelId="{83D65F54-BE30-466A-9C06-EACE9FA2A728}" type="presParOf" srcId="{FCF6AF6C-76BC-4968-AF78-5992DD80C7B4}" destId="{7D3E00E4-DED6-4B61-8116-610DE3D80BA4}" srcOrd="0" destOrd="0" presId="urn:microsoft.com/office/officeart/2005/8/layout/cycle4#1"/>
    <dgm:cxn modelId="{192B9324-BDEB-417E-986E-AB8C08A9A07E}" type="presParOf" srcId="{FCF6AF6C-76BC-4968-AF78-5992DD80C7B4}" destId="{4BD97709-CFB3-426E-A419-93C9C2DE027C}" srcOrd="1" destOrd="0" presId="urn:microsoft.com/office/officeart/2005/8/layout/cycle4#1"/>
    <dgm:cxn modelId="{2FD64D07-FD50-4094-ADCA-27F37D56DD34}" type="presParOf" srcId="{FCF6AF6C-76BC-4968-AF78-5992DD80C7B4}" destId="{76D2818E-225C-4DB7-B400-D1CDD31C3B84}" srcOrd="2" destOrd="0" presId="urn:microsoft.com/office/officeart/2005/8/layout/cycle4#1"/>
    <dgm:cxn modelId="{91E419AE-A04A-45AD-AD79-5457C70C58BF}" type="presParOf" srcId="{FCF6AF6C-76BC-4968-AF78-5992DD80C7B4}" destId="{B0E7F1CF-B2FA-47ED-9F42-E1B80B3A6F4F}" srcOrd="3" destOrd="0" presId="urn:microsoft.com/office/officeart/2005/8/layout/cycle4#1"/>
    <dgm:cxn modelId="{0AB686A6-528C-4A4C-AED1-88CCB7891794}" type="presParOf" srcId="{FCF6AF6C-76BC-4968-AF78-5992DD80C7B4}" destId="{62C78E91-5F88-4997-BFAA-4683D62936A1}" srcOrd="4" destOrd="0" presId="urn:microsoft.com/office/officeart/2005/8/layout/cycle4#1"/>
    <dgm:cxn modelId="{1665C8C9-6F0E-4E01-B625-E524870AD520}" type="presParOf" srcId="{45626152-A570-4D8C-8E0F-882B92E16E73}" destId="{3252E6D3-E956-41DD-A972-4AE195E77022}" srcOrd="2" destOrd="0" presId="urn:microsoft.com/office/officeart/2005/8/layout/cycle4#1"/>
    <dgm:cxn modelId="{A9A921FC-C45C-4A95-BDB8-E9436CE204D5}" type="presParOf" srcId="{45626152-A570-4D8C-8E0F-882B92E16E73}" destId="{D1266C50-FDDC-4B01-A748-DE011A0E902D}"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30486-B71C-49F5-AD2C-A31BFF9C777A}">
      <dsp:nvSpPr>
        <dsp:cNvPr id="0" name=""/>
        <dsp:cNvSpPr/>
      </dsp:nvSpPr>
      <dsp:spPr>
        <a:xfrm>
          <a:off x="5102326" y="3683790"/>
          <a:ext cx="2705425" cy="1752502"/>
        </a:xfrm>
        <a:prstGeom prst="roundRect">
          <a:avLst>
            <a:gd name="adj" fmla="val 10000"/>
          </a:avLst>
        </a:prstGeom>
        <a:solidFill>
          <a:schemeClr val="lt1">
            <a:alpha val="90000"/>
            <a:hueOff val="0"/>
            <a:satOff val="0"/>
            <a:lumOff val="0"/>
            <a:alphaOff val="0"/>
          </a:schemeClr>
        </a:solidFill>
        <a:ln w="25400" cap="flat" cmpd="sng" algn="ctr">
          <a:solidFill>
            <a:srgbClr val="C0504D"/>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Arial" pitchFamily="34" charset="0"/>
              <a:cs typeface="Arial" pitchFamily="34" charset="0"/>
            </a:rPr>
            <a:t>Other research</a:t>
          </a:r>
          <a:endParaRPr lang="en-US" sz="2400" kern="1200" dirty="0">
            <a:latin typeface="Arial" pitchFamily="34" charset="0"/>
            <a:cs typeface="Arial" pitchFamily="34" charset="0"/>
          </a:endParaRPr>
        </a:p>
      </dsp:txBody>
      <dsp:txXfrm>
        <a:off x="5952450" y="4160413"/>
        <a:ext cx="1816803" cy="1237382"/>
      </dsp:txXfrm>
    </dsp:sp>
    <dsp:sp modelId="{CD573838-86FC-4A43-B14B-E78E68B61698}">
      <dsp:nvSpPr>
        <dsp:cNvPr id="0" name=""/>
        <dsp:cNvSpPr/>
      </dsp:nvSpPr>
      <dsp:spPr>
        <a:xfrm>
          <a:off x="76189" y="3505201"/>
          <a:ext cx="2705425" cy="2085670"/>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smtClean="0">
              <a:latin typeface="Arial" pitchFamily="34" charset="0"/>
              <a:cs typeface="Arial" pitchFamily="34" charset="0"/>
            </a:rPr>
            <a:t>Universal Design   for Learning, UDL </a:t>
          </a:r>
          <a:r>
            <a:rPr lang="en-US" sz="1300" kern="1200" dirty="0" smtClean="0">
              <a:latin typeface="Arial" pitchFamily="34" charset="0"/>
              <a:cs typeface="Arial" pitchFamily="34" charset="0"/>
            </a:rPr>
            <a:t>(CAST)</a:t>
          </a:r>
          <a:endParaRPr lang="en-US" sz="1300" kern="1200" dirty="0">
            <a:latin typeface="Arial" pitchFamily="34" charset="0"/>
            <a:cs typeface="Arial" pitchFamily="34" charset="0"/>
          </a:endParaRPr>
        </a:p>
        <a:p>
          <a:pPr marL="228600" lvl="2" indent="-114300" algn="l" defTabSz="577850">
            <a:lnSpc>
              <a:spcPct val="90000"/>
            </a:lnSpc>
            <a:spcBef>
              <a:spcPct val="0"/>
            </a:spcBef>
            <a:spcAft>
              <a:spcPct val="15000"/>
            </a:spcAft>
            <a:buChar char="••"/>
          </a:pPr>
          <a:r>
            <a:rPr lang="en-US" sz="1300" kern="1200" dirty="0" smtClean="0">
              <a:latin typeface="Arial" pitchFamily="34" charset="0"/>
              <a:cs typeface="Arial" pitchFamily="34" charset="0"/>
            </a:rPr>
            <a:t>Recognition Networks</a:t>
          </a:r>
          <a:endParaRPr lang="en-US" sz="1300" kern="1200" dirty="0">
            <a:latin typeface="Arial" pitchFamily="34" charset="0"/>
            <a:cs typeface="Arial" pitchFamily="34" charset="0"/>
          </a:endParaRPr>
        </a:p>
        <a:p>
          <a:pPr marL="228600" lvl="2" indent="-114300" algn="l" defTabSz="577850">
            <a:lnSpc>
              <a:spcPct val="90000"/>
            </a:lnSpc>
            <a:spcBef>
              <a:spcPct val="0"/>
            </a:spcBef>
            <a:spcAft>
              <a:spcPct val="15000"/>
            </a:spcAft>
            <a:buChar char="••"/>
          </a:pPr>
          <a:r>
            <a:rPr lang="en-US" sz="1300" kern="1200" dirty="0" smtClean="0">
              <a:latin typeface="Arial" pitchFamily="34" charset="0"/>
              <a:cs typeface="Arial" pitchFamily="34" charset="0"/>
            </a:rPr>
            <a:t>Strategic Networks</a:t>
          </a:r>
          <a:endParaRPr lang="en-US" sz="1300" kern="1200" dirty="0">
            <a:latin typeface="Arial" pitchFamily="34" charset="0"/>
            <a:cs typeface="Arial" pitchFamily="34" charset="0"/>
          </a:endParaRPr>
        </a:p>
        <a:p>
          <a:pPr marL="228600" lvl="2" indent="-114300" algn="l" defTabSz="577850">
            <a:lnSpc>
              <a:spcPct val="90000"/>
            </a:lnSpc>
            <a:spcBef>
              <a:spcPct val="0"/>
            </a:spcBef>
            <a:spcAft>
              <a:spcPct val="15000"/>
            </a:spcAft>
            <a:buChar char="••"/>
          </a:pPr>
          <a:r>
            <a:rPr lang="en-US" sz="1300" kern="1200" dirty="0" smtClean="0">
              <a:latin typeface="Arial" pitchFamily="34" charset="0"/>
              <a:cs typeface="Arial" pitchFamily="34" charset="0"/>
            </a:rPr>
            <a:t>Affective Networks</a:t>
          </a:r>
          <a:endParaRPr lang="en-US" sz="1300" kern="1200" dirty="0">
            <a:latin typeface="Arial" pitchFamily="34" charset="0"/>
            <a:cs typeface="Arial" pitchFamily="34" charset="0"/>
          </a:endParaRPr>
        </a:p>
        <a:p>
          <a:pPr marL="57150" lvl="1" indent="-57150" algn="l" defTabSz="488950">
            <a:lnSpc>
              <a:spcPct val="90000"/>
            </a:lnSpc>
            <a:spcBef>
              <a:spcPct val="0"/>
            </a:spcBef>
            <a:spcAft>
              <a:spcPct val="15000"/>
            </a:spcAft>
            <a:buChar char="••"/>
          </a:pPr>
          <a:endParaRPr lang="en-US" sz="1100" kern="1200" dirty="0"/>
        </a:p>
      </dsp:txBody>
      <dsp:txXfrm>
        <a:off x="122004" y="4072434"/>
        <a:ext cx="1802167" cy="1472622"/>
      </dsp:txXfrm>
    </dsp:sp>
    <dsp:sp modelId="{A332EE85-FBE3-45E3-9397-0FDF5A099402}">
      <dsp:nvSpPr>
        <dsp:cNvPr id="0" name=""/>
        <dsp:cNvSpPr/>
      </dsp:nvSpPr>
      <dsp:spPr>
        <a:xfrm>
          <a:off x="5102326" y="-40276"/>
          <a:ext cx="2705425" cy="1752502"/>
        </a:xfrm>
        <a:prstGeom prst="roundRect">
          <a:avLst>
            <a:gd name="adj" fmla="val 10000"/>
          </a:avLst>
        </a:prstGeom>
        <a:noFill/>
        <a:ln w="25400" cap="flat" cmpd="sng" algn="ctr">
          <a:solidFill>
            <a:srgbClr val="C0504D"/>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Least Dangerous Assumption</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Anne Donellan</a:t>
          </a:r>
          <a:endParaRPr lang="en-US" sz="1800" kern="1200" dirty="0">
            <a:latin typeface="Arial" pitchFamily="34" charset="0"/>
            <a:cs typeface="Arial" pitchFamily="34" charset="0"/>
          </a:endParaRPr>
        </a:p>
      </dsp:txBody>
      <dsp:txXfrm>
        <a:off x="5952450" y="-1779"/>
        <a:ext cx="1816803" cy="1237382"/>
      </dsp:txXfrm>
    </dsp:sp>
    <dsp:sp modelId="{ABF79A2F-5D52-46BD-95E7-002AD95271DD}">
      <dsp:nvSpPr>
        <dsp:cNvPr id="0" name=""/>
        <dsp:cNvSpPr/>
      </dsp:nvSpPr>
      <dsp:spPr>
        <a:xfrm>
          <a:off x="19226" y="-40276"/>
          <a:ext cx="3238150" cy="1752502"/>
        </a:xfrm>
        <a:prstGeom prst="roundRect">
          <a:avLst>
            <a:gd name="adj" fmla="val 10000"/>
          </a:avLst>
        </a:prstGeom>
        <a:no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latin typeface="Arial" pitchFamily="34" charset="0"/>
              <a:cs typeface="Arial" pitchFamily="34" charset="0"/>
            </a:rPr>
            <a:t>SETT Framework (Zabala) </a:t>
          </a:r>
          <a:endParaRPr lang="en-US" sz="1400" b="1" kern="1200" dirty="0">
            <a:latin typeface="Arial" pitchFamily="34" charset="0"/>
            <a:cs typeface="Arial" pitchFamily="34" charset="0"/>
          </a:endParaRPr>
        </a:p>
        <a:p>
          <a:pPr marL="228600" lvl="2"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Student</a:t>
          </a:r>
          <a:endParaRPr lang="en-US" sz="1400" kern="1200" dirty="0">
            <a:latin typeface="Arial" pitchFamily="34" charset="0"/>
            <a:cs typeface="Arial" pitchFamily="34" charset="0"/>
          </a:endParaRPr>
        </a:p>
        <a:p>
          <a:pPr marL="228600" lvl="2"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Environment</a:t>
          </a:r>
          <a:endParaRPr lang="en-US" sz="1400" kern="1200" dirty="0">
            <a:latin typeface="Arial" pitchFamily="34" charset="0"/>
            <a:cs typeface="Arial" pitchFamily="34" charset="0"/>
          </a:endParaRPr>
        </a:p>
        <a:p>
          <a:pPr marL="342900" lvl="3"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Physical </a:t>
          </a:r>
          <a:endParaRPr lang="en-US" sz="1400" kern="1200" dirty="0">
            <a:latin typeface="Arial" pitchFamily="34" charset="0"/>
            <a:cs typeface="Arial" pitchFamily="34" charset="0"/>
          </a:endParaRPr>
        </a:p>
        <a:p>
          <a:pPr marL="342900" lvl="3"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Instructional</a:t>
          </a:r>
          <a:endParaRPr lang="en-US" sz="1400" kern="1200" dirty="0">
            <a:latin typeface="Arial" pitchFamily="34" charset="0"/>
            <a:cs typeface="Arial" pitchFamily="34" charset="0"/>
          </a:endParaRPr>
        </a:p>
        <a:p>
          <a:pPr marL="228600" lvl="2"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Task</a:t>
          </a:r>
          <a:endParaRPr lang="en-US" sz="1400" kern="1200" dirty="0">
            <a:latin typeface="Arial" pitchFamily="34" charset="0"/>
            <a:cs typeface="Arial" pitchFamily="34" charset="0"/>
          </a:endParaRPr>
        </a:p>
        <a:p>
          <a:pPr marL="228600" lvl="2"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Tools</a:t>
          </a:r>
          <a:endParaRPr lang="en-US" sz="1400" kern="1200" dirty="0">
            <a:latin typeface="Arial" pitchFamily="34" charset="0"/>
            <a:cs typeface="Arial" pitchFamily="34" charset="0"/>
          </a:endParaRPr>
        </a:p>
      </dsp:txBody>
      <dsp:txXfrm>
        <a:off x="57723" y="-1779"/>
        <a:ext cx="2189711" cy="1237382"/>
      </dsp:txXfrm>
    </dsp:sp>
    <dsp:sp modelId="{7D3E00E4-DED6-4B61-8116-610DE3D80BA4}">
      <dsp:nvSpPr>
        <dsp:cNvPr id="0" name=""/>
        <dsp:cNvSpPr/>
      </dsp:nvSpPr>
      <dsp:spPr>
        <a:xfrm>
          <a:off x="1685276" y="355179"/>
          <a:ext cx="2435357" cy="2371354"/>
        </a:xfrm>
        <a:prstGeom prst="pieWedge">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latin typeface="Arial" pitchFamily="34" charset="0"/>
              <a:cs typeface="Arial" pitchFamily="34" charset="0"/>
            </a:rPr>
            <a:t>Assistive Technology supports and services; AT devices, training, instructional strategies</a:t>
          </a:r>
          <a:r>
            <a:rPr lang="en-US" sz="1500" kern="1200" dirty="0" smtClean="0"/>
            <a:t/>
          </a:r>
          <a:br>
            <a:rPr lang="en-US" sz="1500" kern="1200" dirty="0" smtClean="0"/>
          </a:br>
          <a:endParaRPr lang="en-US" sz="1500" kern="1200" dirty="0"/>
        </a:p>
      </dsp:txBody>
      <dsp:txXfrm>
        <a:off x="2398576" y="1049733"/>
        <a:ext cx="1722057" cy="1676800"/>
      </dsp:txXfrm>
    </dsp:sp>
    <dsp:sp modelId="{4BD97709-CFB3-426E-A419-93C9C2DE027C}">
      <dsp:nvSpPr>
        <dsp:cNvPr id="0" name=""/>
        <dsp:cNvSpPr/>
      </dsp:nvSpPr>
      <dsp:spPr>
        <a:xfrm rot="5400000">
          <a:off x="4169565" y="355179"/>
          <a:ext cx="2371354" cy="2371354"/>
        </a:xfrm>
        <a:prstGeom prst="pieWedge">
          <a:avLst/>
        </a:prstGeom>
        <a:solidFill>
          <a:srgbClr val="95373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latin typeface="Arial" pitchFamily="34" charset="0"/>
              <a:cs typeface="Arial" pitchFamily="34" charset="0"/>
            </a:rPr>
            <a:t>Access to the general curriculum; high expectations</a:t>
          </a:r>
        </a:p>
        <a:p>
          <a:pPr lvl="0" algn="l" defTabSz="711200">
            <a:lnSpc>
              <a:spcPct val="90000"/>
            </a:lnSpc>
            <a:spcBef>
              <a:spcPct val="0"/>
            </a:spcBef>
            <a:spcAft>
              <a:spcPct val="35000"/>
            </a:spcAft>
          </a:pPr>
          <a:endParaRPr lang="en-US" sz="1600" kern="1200" dirty="0">
            <a:latin typeface="Arial" pitchFamily="34" charset="0"/>
            <a:cs typeface="Arial" pitchFamily="34" charset="0"/>
          </a:endParaRPr>
        </a:p>
      </dsp:txBody>
      <dsp:txXfrm rot="-5400000">
        <a:off x="4169565" y="1049733"/>
        <a:ext cx="1676800" cy="1676800"/>
      </dsp:txXfrm>
    </dsp:sp>
    <dsp:sp modelId="{76D2818E-225C-4DB7-B400-D1CDD31C3B84}">
      <dsp:nvSpPr>
        <dsp:cNvPr id="0" name=""/>
        <dsp:cNvSpPr/>
      </dsp:nvSpPr>
      <dsp:spPr>
        <a:xfrm rot="10800000">
          <a:off x="4169565" y="2836065"/>
          <a:ext cx="2371354" cy="2371354"/>
        </a:xfrm>
        <a:prstGeom prst="pieWedge">
          <a:avLst/>
        </a:prstGeom>
        <a:solidFill>
          <a:srgbClr val="95373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latin typeface="Arial" pitchFamily="34" charset="0"/>
              <a:cs typeface="Arial" pitchFamily="34" charset="0"/>
            </a:rPr>
            <a:t>Further strategies based on research.</a:t>
          </a:r>
          <a:endParaRPr lang="en-US" sz="1600" kern="1200" dirty="0">
            <a:latin typeface="Arial" pitchFamily="34" charset="0"/>
            <a:cs typeface="Arial" pitchFamily="34" charset="0"/>
          </a:endParaRPr>
        </a:p>
      </dsp:txBody>
      <dsp:txXfrm rot="10800000">
        <a:off x="4169565" y="2836065"/>
        <a:ext cx="1676800" cy="1676800"/>
      </dsp:txXfrm>
    </dsp:sp>
    <dsp:sp modelId="{B0E7F1CF-B2FA-47ED-9F42-E1B80B3A6F4F}">
      <dsp:nvSpPr>
        <dsp:cNvPr id="0" name=""/>
        <dsp:cNvSpPr/>
      </dsp:nvSpPr>
      <dsp:spPr>
        <a:xfrm rot="16200000">
          <a:off x="1688679" y="2853329"/>
          <a:ext cx="2371354" cy="2371354"/>
        </a:xfrm>
        <a:prstGeom prst="pieWedge">
          <a:avLst/>
        </a:prstGeom>
        <a:solidFill>
          <a:srgbClr val="95373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latin typeface="Arial" pitchFamily="34" charset="0"/>
              <a:cs typeface="Arial" pitchFamily="34" charset="0"/>
            </a:rPr>
            <a:t>Multiple </a:t>
          </a:r>
        </a:p>
        <a:p>
          <a:pPr lvl="0" algn="l" defTabSz="711200">
            <a:lnSpc>
              <a:spcPct val="90000"/>
            </a:lnSpc>
            <a:spcBef>
              <a:spcPct val="0"/>
            </a:spcBef>
            <a:spcAft>
              <a:spcPct val="35000"/>
            </a:spcAft>
          </a:pPr>
          <a:r>
            <a:rPr lang="en-US" sz="1600" kern="1200" dirty="0" smtClean="0">
              <a:latin typeface="Arial" pitchFamily="34" charset="0"/>
              <a:cs typeface="Arial" pitchFamily="34" charset="0"/>
            </a:rPr>
            <a:t>means of representation, interaction/ expression, and engagement</a:t>
          </a:r>
          <a:endParaRPr lang="en-US" sz="1600" kern="1200" dirty="0">
            <a:latin typeface="Arial" pitchFamily="34" charset="0"/>
            <a:cs typeface="Arial" pitchFamily="34" charset="0"/>
          </a:endParaRPr>
        </a:p>
      </dsp:txBody>
      <dsp:txXfrm rot="5400000">
        <a:off x="2383233" y="2853329"/>
        <a:ext cx="1676800" cy="1676800"/>
      </dsp:txXfrm>
    </dsp:sp>
    <dsp:sp modelId="{3252E6D3-E956-41DD-A972-4AE195E77022}">
      <dsp:nvSpPr>
        <dsp:cNvPr id="0" name=""/>
        <dsp:cNvSpPr/>
      </dsp:nvSpPr>
      <dsp:spPr>
        <a:xfrm>
          <a:off x="3705426" y="2288408"/>
          <a:ext cx="818747" cy="711954"/>
        </a:xfrm>
        <a:prstGeom prst="circularArrow">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1266C50-FDDC-4B01-A748-DE011A0E902D}">
      <dsp:nvSpPr>
        <dsp:cNvPr id="0" name=""/>
        <dsp:cNvSpPr/>
      </dsp:nvSpPr>
      <dsp:spPr>
        <a:xfrm rot="10800000">
          <a:off x="3705426" y="2562237"/>
          <a:ext cx="818747" cy="711954"/>
        </a:xfrm>
        <a:prstGeom prst="circularArrow">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SPLASH:  AT Module</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FC4F24-4638-9B4D-A163-1F6681107892}" type="datetime1">
              <a:rPr lang="en-US" smtClean="0"/>
              <a:t>2/26/15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FEB60C-E00C-1F4E-9C4E-109B4510832F}" type="slidenum">
              <a:rPr lang="en-US" smtClean="0"/>
              <a:t>‹#›</a:t>
            </a:fld>
            <a:endParaRPr lang="en-US" dirty="0"/>
          </a:p>
        </p:txBody>
      </p:sp>
    </p:spTree>
    <p:extLst>
      <p:ext uri="{BB962C8B-B14F-4D97-AF65-F5344CB8AC3E}">
        <p14:creationId xmlns:p14="http://schemas.microsoft.com/office/powerpoint/2010/main" val="473821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SPLASH:  AT Module</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9CD2F0-E77A-114A-BE6E-DD4EAFE86C4B}" type="datetime1">
              <a:rPr lang="en-US" smtClean="0"/>
              <a:t>2/26/15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A6AD7-B73E-EF40-8C0D-CBD0C94E5BC3}" type="slidenum">
              <a:rPr lang="en-US" smtClean="0"/>
              <a:t>‹#›</a:t>
            </a:fld>
            <a:endParaRPr lang="en-US" dirty="0"/>
          </a:p>
        </p:txBody>
      </p:sp>
    </p:spTree>
    <p:extLst>
      <p:ext uri="{BB962C8B-B14F-4D97-AF65-F5344CB8AC3E}">
        <p14:creationId xmlns:p14="http://schemas.microsoft.com/office/powerpoint/2010/main" val="4136865445"/>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Welcome to </a:t>
            </a:r>
            <a:r>
              <a:rPr lang="en-US" altLang="en-US" b="1" dirty="0" smtClean="0"/>
              <a:t>Module 7</a:t>
            </a:r>
            <a:r>
              <a:rPr lang="en-US" altLang="en-US" dirty="0" smtClean="0"/>
              <a:t> focused on </a:t>
            </a:r>
            <a:r>
              <a:rPr lang="en-US" altLang="en-US" b="1" dirty="0" smtClean="0"/>
              <a:t>assistive technology </a:t>
            </a:r>
            <a:r>
              <a:rPr lang="en-US" altLang="en-US" dirty="0" smtClean="0"/>
              <a:t>for students with moderate to severe disabilities.  This training is designed as a self-study.  It has notes on each page that are written as if the presenter were speaking directly to you.  It also includes activities for you to complete along the way.  Some of these will require you to complete outside of this presentation in preparation for the next school year.  You will have a total of 3 homework assignments to prepare for next school year.  For study ease, we suggest you print the presentation in “notes” format so that you can more clearly see the notes as you view the material in “presentation” mode on the computer.  You are welcome to do the activities on your printed copy as you go for ease of sharing with your coach when they come for their observation or if you have a phone consultation prior to an on-site visit.</a:t>
            </a:r>
          </a:p>
          <a:p>
            <a:pPr eaLnBrk="1" hangingPunct="1">
              <a:spcBef>
                <a:spcPct val="0"/>
              </a:spcBef>
            </a:pPr>
            <a:endParaRPr lang="en-US" altLang="en-US" dirty="0" smtClean="0"/>
          </a:p>
          <a:p>
            <a:pPr eaLnBrk="1" hangingPunct="1">
              <a:spcBef>
                <a:spcPct val="0"/>
              </a:spcBef>
            </a:pPr>
            <a:r>
              <a:rPr lang="en-US" altLang="en-US" dirty="0" smtClean="0"/>
              <a:t>You are </a:t>
            </a:r>
            <a:r>
              <a:rPr lang="en-US" altLang="en-US" b="1" dirty="0" smtClean="0"/>
              <a:t>to complete this</a:t>
            </a:r>
            <a:r>
              <a:rPr lang="en-US" altLang="en-US" b="1" baseline="0" dirty="0" smtClean="0"/>
              <a:t> module as delineated on the SPLASH Schedule/Expectation sheet</a:t>
            </a:r>
            <a:r>
              <a:rPr lang="en-US" altLang="en-US" dirty="0" smtClean="0"/>
              <a:t>.  Please contact your coach if you have any questions as you go through this presentation.  Your coach will do a classroom observation with the expectation that you will have incorporated or expanded assistive technology into your instruction.  </a:t>
            </a:r>
          </a:p>
          <a:p>
            <a:pPr eaLnBrk="1" hangingPunct="1">
              <a:spcBef>
                <a:spcPct val="0"/>
              </a:spcBef>
            </a:pPr>
            <a:endParaRPr lang="en-US" altLang="en-US" dirty="0" smtClean="0"/>
          </a:p>
          <a:p>
            <a:pPr eaLnBrk="1" hangingPunct="1">
              <a:spcBef>
                <a:spcPct val="0"/>
              </a:spcBef>
            </a:pPr>
            <a:endParaRPr lang="en-US" altLang="en-US" dirty="0"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F368D3-C52A-4C79-BF39-D83DDE1FD0C1}" type="slidenum">
              <a:rPr lang="en-US"/>
              <a:pPr fontAlgn="base">
                <a:spcBef>
                  <a:spcPct val="0"/>
                </a:spcBef>
                <a:spcAft>
                  <a:spcPct val="0"/>
                </a:spcAft>
                <a:defRPr/>
              </a:pPr>
              <a:t>1</a:t>
            </a:fld>
            <a:endParaRPr lang="en-US" dirty="0"/>
          </a:p>
        </p:txBody>
      </p:sp>
      <p:sp>
        <p:nvSpPr>
          <p:cNvPr id="2" name="Date Placeholder 1"/>
          <p:cNvSpPr>
            <a:spLocks noGrp="1"/>
          </p:cNvSpPr>
          <p:nvPr>
            <p:ph type="dt" idx="10"/>
          </p:nvPr>
        </p:nvSpPr>
        <p:spPr/>
        <p:txBody>
          <a:bodyPr/>
          <a:lstStyle/>
          <a:p>
            <a:fld id="{6A84DD6B-FDD6-C846-B786-9ADCE48C74E8}"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5044FE-0134-4C12-AAF1-1926BB1B8B86}" type="slidenum">
              <a:rPr lang="en-US"/>
              <a:pPr fontAlgn="base">
                <a:spcBef>
                  <a:spcPct val="0"/>
                </a:spcBef>
                <a:spcAft>
                  <a:spcPct val="0"/>
                </a:spcAft>
                <a:defRPr/>
              </a:pPr>
              <a:t>12</a:t>
            </a:fld>
            <a:endParaRPr lang="en-US" dirty="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Engagement is addressed in many ways.  Here, a topic that might not keep Marvin engaged for more than a minute is made more interesting through a partnership with a peer.  In the bottom picture the student can engage in the material knowing expectations for the activity through the use of a mini-schedule.  The length of time the experiment takes is a barrier for some students.  Breaking it down removes that barrier of time.  </a:t>
            </a:r>
          </a:p>
          <a:p>
            <a:pPr eaLnBrk="1" hangingPunct="1">
              <a:spcBef>
                <a:spcPct val="0"/>
              </a:spcBef>
            </a:pPr>
            <a:endParaRPr lang="en-US" altLang="en-US" dirty="0" smtClean="0"/>
          </a:p>
          <a:p>
            <a:pPr eaLnBrk="1" hangingPunct="1">
              <a:spcBef>
                <a:spcPct val="0"/>
              </a:spcBef>
            </a:pPr>
            <a:r>
              <a:rPr lang="en-US" altLang="en-US" dirty="0" smtClean="0"/>
              <a:t>Many teachers fall into the trap of using the same lesson plans from year to year without any regard to the individuality of their students.  An even bigger misstep is disregard for student motivation.</a:t>
            </a:r>
            <a:r>
              <a:rPr lang="en-US" altLang="en-US" baseline="0" dirty="0" smtClean="0"/>
              <a:t>  </a:t>
            </a:r>
            <a:r>
              <a:rPr lang="en-US" altLang="en-US" dirty="0" smtClean="0"/>
              <a:t> What is going to get this student excited and motivated to approach and stay engaged?  Changing up and individualizing your lesson plans will keep both you and student engaged!  I have observed many teachers doing to same standards and each one has used different methods-.</a:t>
            </a:r>
            <a:r>
              <a:rPr lang="en-US" altLang="en-US" baseline="0" dirty="0" smtClean="0"/>
              <a:t>  S</a:t>
            </a:r>
            <a:r>
              <a:rPr lang="en-US" altLang="en-US" dirty="0" smtClean="0"/>
              <a:t>ome were creative and engaging and others lacked effort on the teacher’s part.  Remember to use items they are familiar with or think of unique ways to introduce new concepts through multisensory approaches.</a:t>
            </a:r>
            <a:r>
              <a:rPr lang="en-US" altLang="en-US" baseline="0" dirty="0" smtClean="0"/>
              <a:t>  U</a:t>
            </a:r>
            <a:r>
              <a:rPr lang="en-US" altLang="en-US" dirty="0" smtClean="0"/>
              <a:t>se all the senses whenever possible.  As a teacher, be excited and interested in what you are teaching!  If you don’t look enthused with the content, neither will your students.</a:t>
            </a:r>
          </a:p>
        </p:txBody>
      </p:sp>
      <p:sp>
        <p:nvSpPr>
          <p:cNvPr id="2" name="Date Placeholder 1"/>
          <p:cNvSpPr>
            <a:spLocks noGrp="1"/>
          </p:cNvSpPr>
          <p:nvPr>
            <p:ph type="dt" idx="10"/>
          </p:nvPr>
        </p:nvSpPr>
        <p:spPr/>
        <p:txBody>
          <a:bodyPr/>
          <a:lstStyle/>
          <a:p>
            <a:fld id="{9D70F936-9BE0-2D4F-931E-109015AE6956}"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SPLASH:  AT Module</a:t>
            </a:r>
          </a:p>
        </p:txBody>
      </p:sp>
      <p:sp>
        <p:nvSpPr>
          <p:cNvPr id="8090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9EC8BC-0F6B-43D5-8A94-A2F0DDD9C544}" type="slidenum">
              <a:rPr lang="en-US"/>
              <a:pPr fontAlgn="base">
                <a:spcBef>
                  <a:spcPct val="0"/>
                </a:spcBef>
                <a:spcAft>
                  <a:spcPct val="0"/>
                </a:spcAft>
                <a:defRPr/>
              </a:pPr>
              <a:t>13</a:t>
            </a:fld>
            <a:endParaRPr lang="en-US" dirty="0"/>
          </a:p>
        </p:txBody>
      </p:sp>
      <p:sp>
        <p:nvSpPr>
          <p:cNvPr id="10650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Instructional Materials/Engagement:  </a:t>
            </a:r>
            <a:r>
              <a:rPr lang="en-US" altLang="en-US" dirty="0" smtClean="0"/>
              <a:t>Provide options in the ways students are motivated or engaged.</a:t>
            </a:r>
          </a:p>
          <a:p>
            <a:pPr eaLnBrk="1" hangingPunct="1">
              <a:spcBef>
                <a:spcPct val="0"/>
              </a:spcBef>
              <a:buFontTx/>
              <a:buChar char="•"/>
            </a:pPr>
            <a:r>
              <a:rPr lang="en-US" altLang="en-US" i="1" dirty="0" smtClean="0"/>
              <a:t>Alternatives for recruiting interest</a:t>
            </a:r>
          </a:p>
          <a:p>
            <a:pPr eaLnBrk="1" hangingPunct="1">
              <a:spcBef>
                <a:spcPct val="0"/>
              </a:spcBef>
              <a:buFontTx/>
              <a:buChar char="•"/>
            </a:pPr>
            <a:r>
              <a:rPr lang="en-US" altLang="en-US" i="1" dirty="0" smtClean="0"/>
              <a:t>Alternatives for sustaining engagement</a:t>
            </a:r>
            <a:r>
              <a:rPr lang="en-US" altLang="en-US" dirty="0" smtClean="0"/>
              <a:t> </a:t>
            </a:r>
          </a:p>
          <a:p>
            <a:pPr eaLnBrk="1" hangingPunct="1">
              <a:spcBef>
                <a:spcPct val="0"/>
              </a:spcBef>
              <a:buFontTx/>
              <a:buChar char="•"/>
            </a:pPr>
            <a:r>
              <a:rPr lang="en-US" altLang="en-US" dirty="0" smtClean="0"/>
              <a:t>Alternatives for rewarding achievements  (CAST, 2005)</a:t>
            </a:r>
          </a:p>
          <a:p>
            <a:pPr eaLnBrk="1" hangingPunct="1">
              <a:spcBef>
                <a:spcPct val="0"/>
              </a:spcBef>
            </a:pPr>
            <a:endParaRPr lang="en-US" altLang="en-US" dirty="0" smtClean="0"/>
          </a:p>
          <a:p>
            <a:pPr eaLnBrk="1" hangingPunct="1">
              <a:spcBef>
                <a:spcPct val="0"/>
              </a:spcBef>
            </a:pPr>
            <a:r>
              <a:rPr lang="en-US" altLang="en-US" dirty="0" smtClean="0"/>
              <a:t>To engage learners teachers must provide options in the ways that students are motivated or engaged.  </a:t>
            </a:r>
          </a:p>
          <a:p>
            <a:pPr eaLnBrk="1" hangingPunct="1">
              <a:spcBef>
                <a:spcPct val="0"/>
              </a:spcBef>
            </a:pPr>
            <a:endParaRPr lang="en-US" altLang="en-US" dirty="0" smtClean="0"/>
          </a:p>
          <a:p>
            <a:pPr eaLnBrk="1" hangingPunct="1">
              <a:spcBef>
                <a:spcPct val="0"/>
              </a:spcBef>
            </a:pPr>
            <a:r>
              <a:rPr lang="en-US" altLang="en-US" dirty="0" smtClean="0"/>
              <a:t>A high school class is learning about biodiversity.  To engage this student’s interest, the student is offered choices of pictures to illustrate a variety of genes, some of which pertain to a personal area of interest.  In this case the student is interested in horses, and the picture is of a crowd at a horse race.  Once offered this selection the student’s interest was captured and linked to the topic which may have originally lacked a motivator.  </a:t>
            </a:r>
          </a:p>
          <a:p>
            <a:pPr eaLnBrk="1" hangingPunct="1">
              <a:spcBef>
                <a:spcPct val="0"/>
              </a:spcBef>
            </a:pPr>
            <a:endParaRPr lang="en-US" altLang="en-US" dirty="0" smtClean="0"/>
          </a:p>
          <a:p>
            <a:pPr eaLnBrk="1" hangingPunct="1">
              <a:spcBef>
                <a:spcPct val="0"/>
              </a:spcBef>
            </a:pPr>
            <a:r>
              <a:rPr lang="en-US" altLang="en-US" dirty="0" smtClean="0"/>
              <a:t>Once the student is interested in the learning topic, the student will need further alternatives for sustaining engagement.  Continuing to ensure that materials available are of interest is most important.   Consider color, texture, shape, size, multimedia, smell, movement, ease of use, level of challenge, etc.  </a:t>
            </a:r>
          </a:p>
          <a:p>
            <a:pPr eaLnBrk="1" hangingPunct="1">
              <a:spcBef>
                <a:spcPct val="0"/>
              </a:spcBef>
            </a:pPr>
            <a:endParaRPr lang="en-US" altLang="en-US" dirty="0" smtClean="0"/>
          </a:p>
        </p:txBody>
      </p:sp>
      <p:sp>
        <p:nvSpPr>
          <p:cNvPr id="2" name="Date Placeholder 1"/>
          <p:cNvSpPr>
            <a:spLocks noGrp="1"/>
          </p:cNvSpPr>
          <p:nvPr>
            <p:ph type="dt" idx="10"/>
          </p:nvPr>
        </p:nvSpPr>
        <p:spPr/>
        <p:txBody>
          <a:bodyPr/>
          <a:lstStyle/>
          <a:p>
            <a:fld id="{5CC35986-5E32-204E-B774-CD46D4B847B9}" type="datetime1">
              <a:rPr lang="en-US" smtClean="0"/>
              <a:t>2/26/15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term does not include a medical device that is surgically implanted, or the replacement of such device.</a:t>
            </a:r>
            <a:endParaRPr lang="en-US" dirty="0"/>
          </a:p>
        </p:txBody>
      </p:sp>
      <p:sp>
        <p:nvSpPr>
          <p:cNvPr id="4" name="Header Placeholder 3"/>
          <p:cNvSpPr>
            <a:spLocks noGrp="1"/>
          </p:cNvSpPr>
          <p:nvPr>
            <p:ph type="hdr" sz="quarter" idx="10"/>
          </p:nvPr>
        </p:nvSpPr>
        <p:spPr/>
        <p:txBody>
          <a:bodyPr/>
          <a:lstStyle/>
          <a:p>
            <a:r>
              <a:rPr lang="en-US" dirty="0" smtClean="0"/>
              <a:t>SPLASH:  AT Module</a:t>
            </a:r>
            <a:endParaRPr lang="en-US" dirty="0"/>
          </a:p>
        </p:txBody>
      </p:sp>
      <p:sp>
        <p:nvSpPr>
          <p:cNvPr id="5" name="Date Placeholder 4"/>
          <p:cNvSpPr>
            <a:spLocks noGrp="1"/>
          </p:cNvSpPr>
          <p:nvPr>
            <p:ph type="dt" idx="11"/>
          </p:nvPr>
        </p:nvSpPr>
        <p:spPr/>
        <p:txBody>
          <a:bodyPr/>
          <a:lstStyle/>
          <a:p>
            <a:fld id="{AA9CD2F0-E77A-114A-BE6E-DD4EAFE86C4B}" type="datetime1">
              <a:rPr lang="en-US" smtClean="0"/>
              <a:t>2/26/15</a:t>
            </a:fld>
            <a:endParaRPr lang="en-US" dirty="0"/>
          </a:p>
        </p:txBody>
      </p:sp>
      <p:sp>
        <p:nvSpPr>
          <p:cNvPr id="6" name="Slide Number Placeholder 5"/>
          <p:cNvSpPr>
            <a:spLocks noGrp="1"/>
          </p:cNvSpPr>
          <p:nvPr>
            <p:ph type="sldNum" sz="quarter" idx="12"/>
          </p:nvPr>
        </p:nvSpPr>
        <p:spPr/>
        <p:txBody>
          <a:bodyPr/>
          <a:lstStyle/>
          <a:p>
            <a:fld id="{FCEA6AD7-B73E-EF40-8C0D-CBD0C94E5BC3}" type="slidenum">
              <a:rPr lang="en-US" smtClean="0"/>
              <a:t>14</a:t>
            </a:fld>
            <a:endParaRPr lang="en-US" dirty="0"/>
          </a:p>
        </p:txBody>
      </p:sp>
    </p:spTree>
    <p:extLst>
      <p:ext uri="{BB962C8B-B14F-4D97-AF65-F5344CB8AC3E}">
        <p14:creationId xmlns:p14="http://schemas.microsoft.com/office/powerpoint/2010/main" val="3827851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hangingPunct="1">
              <a:defRPr/>
            </a:pPr>
            <a:r>
              <a:rPr lang="en-US" dirty="0" smtClean="0"/>
              <a:t>IDEA legislation requires that students with disabilities be provided</a:t>
            </a:r>
            <a:r>
              <a:rPr lang="en-US" baseline="0" dirty="0" smtClean="0"/>
              <a:t> </a:t>
            </a:r>
            <a:r>
              <a:rPr lang="en-US" dirty="0" smtClean="0"/>
              <a:t>the supports they need as a part of their Specially Designed Instruction (SDI).  It is important that you understand the definitions of these supports as well as knowing where to reference the supports as the ARC develops a student’s IEP. </a:t>
            </a:r>
          </a:p>
          <a:p>
            <a:pPr eaLnBrk="1" hangingPunct="1">
              <a:defRPr/>
            </a:pPr>
            <a:endParaRPr lang="en-US" dirty="0" smtClean="0"/>
          </a:p>
          <a:p>
            <a:pPr eaLnBrk="1" hangingPunct="1">
              <a:defRPr/>
            </a:pPr>
            <a:r>
              <a:rPr lang="en-US" b="1" u="sng" dirty="0" smtClean="0"/>
              <a:t>Assistive technology should be used as support for access, learning and performing daily tasks</a:t>
            </a:r>
          </a:p>
          <a:p>
            <a:pPr eaLnBrk="1" hangingPunct="1">
              <a:buFont typeface="Arial" pitchFamily="34" charset="0"/>
              <a:buChar char="•"/>
              <a:defRPr/>
            </a:pPr>
            <a:r>
              <a:rPr lang="en-US" dirty="0" smtClean="0"/>
              <a:t>Assistive technology needs must be considered along with a student's other educational needs. </a:t>
            </a:r>
          </a:p>
          <a:p>
            <a:pPr eaLnBrk="1" hangingPunct="1">
              <a:buFont typeface="Arial" pitchFamily="34" charset="0"/>
              <a:buChar char="•"/>
              <a:defRPr/>
            </a:pPr>
            <a:r>
              <a:rPr lang="en-US" dirty="0" smtClean="0"/>
              <a:t>Needs for technology must be identified on an individual basis. </a:t>
            </a:r>
          </a:p>
          <a:p>
            <a:pPr eaLnBrk="1" hangingPunct="1">
              <a:buFont typeface="Arial" pitchFamily="34" charset="0"/>
              <a:buChar char="•"/>
              <a:defRPr/>
            </a:pPr>
            <a:r>
              <a:rPr lang="en-US" dirty="0" smtClean="0"/>
              <a:t>Identification of technology needs must involve parents, the student when appropriate, and a multidisciplinary team. </a:t>
            </a:r>
          </a:p>
          <a:p>
            <a:pPr eaLnBrk="1" hangingPunct="1">
              <a:buFont typeface="Arial" pitchFamily="34" charset="0"/>
              <a:buChar char="•"/>
              <a:defRPr/>
            </a:pPr>
            <a:r>
              <a:rPr lang="en-US" dirty="0" smtClean="0"/>
              <a:t>Parents or other IEP Team members can ask for additional evaluation or an independent evaluation to determine assistive technology needs. </a:t>
            </a:r>
          </a:p>
          <a:p>
            <a:pPr eaLnBrk="1" hangingPunct="1">
              <a:buFont typeface="Arial" pitchFamily="34" charset="0"/>
              <a:buChar char="•"/>
              <a:defRPr/>
            </a:pPr>
            <a:r>
              <a:rPr lang="en-US" dirty="0" smtClean="0"/>
              <a:t>When an evaluation is being conducted, consider mobility, fine-motor skills, communication, and alternatives to traditional learning approaches. </a:t>
            </a:r>
          </a:p>
          <a:p>
            <a:pPr eaLnBrk="1" hangingPunct="1">
              <a:buFont typeface="Arial" pitchFamily="34" charset="0"/>
              <a:buChar char="•"/>
              <a:defRPr/>
            </a:pPr>
            <a:r>
              <a:rPr lang="en-US" dirty="0" smtClean="0"/>
              <a:t>Lack of availability of equipment or cost alone cannot be used as an excuse for denying assistive technology services. </a:t>
            </a:r>
          </a:p>
          <a:p>
            <a:pPr eaLnBrk="1" hangingPunct="1">
              <a:buFont typeface="Arial" pitchFamily="34" charset="0"/>
              <a:buChar char="•"/>
              <a:defRPr/>
            </a:pPr>
            <a:r>
              <a:rPr lang="en-US" dirty="0" smtClean="0"/>
              <a:t>If included in the IEP, assistive technology services and devices must be provided at no cost to the family. </a:t>
            </a:r>
          </a:p>
          <a:p>
            <a:pPr eaLnBrk="1" hangingPunct="1">
              <a:buFont typeface="Arial" pitchFamily="34" charset="0"/>
              <a:buChar char="•"/>
              <a:defRPr/>
            </a:pPr>
            <a:r>
              <a:rPr lang="en-US" dirty="0" smtClean="0"/>
              <a:t>Parents always have the right to appeal if assistive technology services are denied. </a:t>
            </a:r>
          </a:p>
          <a:p>
            <a:pPr eaLnBrk="1" hangingPunct="1">
              <a:defRPr/>
            </a:pPr>
            <a:endParaRPr lang="en-US" b="1" dirty="0" smtClean="0"/>
          </a:p>
          <a:p>
            <a:pPr eaLnBrk="1" hangingPunct="1">
              <a:defRPr/>
            </a:pPr>
            <a:endParaRPr lang="en-US" dirty="0" smtClean="0"/>
          </a:p>
          <a:p>
            <a:pPr eaLnBrk="1" hangingPunct="1">
              <a:defRPr/>
            </a:pPr>
            <a:r>
              <a:rPr lang="en-US" dirty="0" smtClean="0"/>
              <a:t>The last definition is taken from the </a:t>
            </a:r>
            <a:r>
              <a:rPr lang="en-US" b="1" dirty="0" smtClean="0"/>
              <a:t>Kentucky Administrative Regulation for Special Education Programs (KAR).  </a:t>
            </a:r>
            <a:r>
              <a:rPr lang="en-US" dirty="0" smtClean="0"/>
              <a:t>The KAR discusses obligations on the part of the school to ensure the student’s needs are being addressed via his related services or supplemental aids and services.  You will also locate assistive technology within the </a:t>
            </a:r>
            <a:r>
              <a:rPr lang="en-US" b="1" dirty="0" smtClean="0"/>
              <a:t>Definitions</a:t>
            </a:r>
            <a:r>
              <a:rPr lang="en-US" dirty="0" smtClean="0"/>
              <a:t> section (002) and the </a:t>
            </a:r>
            <a:r>
              <a:rPr lang="en-US" b="1" dirty="0" smtClean="0"/>
              <a:t>Individual education program </a:t>
            </a:r>
            <a:r>
              <a:rPr lang="en-US" dirty="0" smtClean="0"/>
              <a:t>section (320).</a:t>
            </a:r>
          </a:p>
          <a:p>
            <a:pPr eaLnBrk="1" hangingPunct="1">
              <a:defRPr/>
            </a:pPr>
            <a:endParaRPr lang="en-US" b="1" dirty="0" smtClean="0"/>
          </a:p>
          <a:p>
            <a:pPr eaLnBrk="1" hangingPunct="1">
              <a:defRPr/>
            </a:pPr>
            <a:r>
              <a:rPr lang="en-US" b="1" dirty="0" smtClean="0"/>
              <a:t>http://education.ky.gov/specialed/excep/Pages/Kentucky-Administrative-Regulations-and-Federal-IDEA-Regulations-for-Special-Education.aspx </a:t>
            </a:r>
          </a:p>
          <a:p>
            <a:pPr eaLnBrk="1" hangingPunct="1">
              <a:defRPr/>
            </a:pPr>
            <a:r>
              <a:rPr lang="en-US" b="0" dirty="0" smtClean="0"/>
              <a:t>On this website,</a:t>
            </a:r>
            <a:r>
              <a:rPr lang="en-US" b="0" baseline="0" dirty="0" smtClean="0"/>
              <a:t> you will find links to the IDEA 2008 and the KAR.</a:t>
            </a:r>
            <a:endParaRPr lang="en-US" b="0" dirty="0" smtClean="0"/>
          </a:p>
          <a:p>
            <a:pPr eaLnBrk="1" hangingPunct="1">
              <a:defRPr/>
            </a:pPr>
            <a:endParaRPr lang="en-US" b="1" dirty="0" smtClean="0"/>
          </a:p>
          <a:p>
            <a:pPr eaLnBrk="1" hangingPunct="1">
              <a:defRPr/>
            </a:pPr>
            <a:r>
              <a:rPr lang="en-US" b="1" dirty="0" smtClean="0"/>
              <a:t>http://education.ky.gov/specialed/excep/Documents/Kentucky%20Administrative%20Regulations.pdf</a:t>
            </a:r>
          </a:p>
          <a:p>
            <a:pPr eaLnBrk="1" hangingPunct="1">
              <a:defRPr/>
            </a:pPr>
            <a:r>
              <a:rPr lang="en-US" b="0" dirty="0" smtClean="0"/>
              <a:t>This link will take you directly to the KAR.</a:t>
            </a:r>
          </a:p>
          <a:p>
            <a:pPr eaLnBrk="1" hangingPunct="1">
              <a:defRPr/>
            </a:pPr>
            <a:endParaRPr lang="en-US" b="0" dirty="0" smtClean="0"/>
          </a:p>
          <a:p>
            <a:pPr eaLnBrk="1" hangingPunct="1">
              <a:defRPr/>
            </a:pPr>
            <a:r>
              <a:rPr lang="en-US" b="1" dirty="0" smtClean="0"/>
              <a:t>http://education.ky.gov/specialed/excep/Pages/IEP-Guidance-and-Documents.aspx </a:t>
            </a:r>
          </a:p>
          <a:p>
            <a:pPr eaLnBrk="1" hangingPunct="1">
              <a:defRPr/>
            </a:pPr>
            <a:r>
              <a:rPr lang="en-US" b="0" dirty="0" smtClean="0"/>
              <a:t>This link will take you directly to the IEP Guidance Document which will discuss related services and</a:t>
            </a:r>
            <a:r>
              <a:rPr lang="en-US" b="0" baseline="0" dirty="0" smtClean="0"/>
              <a:t> </a:t>
            </a:r>
            <a:r>
              <a:rPr lang="en-US" dirty="0" smtClean="0"/>
              <a:t>supplemental aids and services. </a:t>
            </a:r>
            <a:endParaRPr lang="en-US" b="1" dirty="0" smtClean="0"/>
          </a:p>
          <a:p>
            <a:pPr eaLnBrk="1" hangingPunct="1">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(4) "Assistive technology service</a:t>
            </a:r>
            <a:r>
              <a:rPr lang="en-US" sz="1200" kern="1200" dirty="0" smtClean="0">
                <a:solidFill>
                  <a:schemeClr val="tx1"/>
                </a:solidFill>
                <a:effectLst/>
                <a:latin typeface="+mn-lt"/>
                <a:ea typeface="+mn-ea"/>
                <a:cs typeface="+mn-cs"/>
              </a:rPr>
              <a:t>" means any service that directly assists a child with a disability in the selection, acquisition, or use of an assistive technology device. This term shall include: (a) The evaluation of the needs of a child with a disability, including a functional evaluation of the child in the child’s customary environment; (b) Purchasing, leasing, or otherwise providing for the acquisition of assistive technology devices by children with disabilities; (c) Selecting, designing, fitting, customizing, adapting, applying, maintaining, repairing, or replacing assistive technology devices; (d) Coordinating and using other therapies, interventions, or services with assistive technology devices, like those associated with existing education and rehabilitation plans and programs;(e) Training or technical assistance for a child with a disability or, if appropriate, that child's family; and (f) Training or technical assistance for professionals (including individuals providing education or rehabilitation services), employers, or other individuals who provide services to, employ, or are otherwise substantially involved in the major life functions of the child.</a:t>
            </a:r>
            <a:br>
              <a:rPr lang="en-US" sz="1200" kern="1200" dirty="0" smtClean="0">
                <a:solidFill>
                  <a:schemeClr val="tx1"/>
                </a:solidFill>
                <a:effectLst/>
                <a:latin typeface="+mn-lt"/>
                <a:ea typeface="+mn-ea"/>
                <a:cs typeface="+mn-cs"/>
              </a:rPr>
            </a:br>
            <a:endParaRPr lang="en-US" dirty="0" smtClean="0"/>
          </a:p>
          <a:p>
            <a:pPr eaLnBrk="1" hangingPunct="1">
              <a:defRPr/>
            </a:pPr>
            <a:endParaRPr lang="en-US" b="1" dirty="0" smtClean="0"/>
          </a:p>
          <a:p>
            <a:pPr eaLnBrk="1" hangingPunct="1">
              <a:defRPr/>
            </a:pPr>
            <a:endParaRPr lang="en-US" b="1" dirty="0" smtClean="0"/>
          </a:p>
        </p:txBody>
      </p:sp>
      <p:sp>
        <p:nvSpPr>
          <p:cNvPr id="5" name="Slide Number Placeholder 4"/>
          <p:cNvSpPr>
            <a:spLocks noGrp="1"/>
          </p:cNvSpPr>
          <p:nvPr>
            <p:ph type="sldNum" sz="quarter" idx="5"/>
          </p:nvPr>
        </p:nvSpPr>
        <p:spPr/>
        <p:txBody>
          <a:bodyPr/>
          <a:lstStyle/>
          <a:p>
            <a:pPr>
              <a:defRPr/>
            </a:pPr>
            <a:fld id="{6C9C52D9-6602-47D0-80AB-FFF3F3FA8337}" type="slidenum">
              <a:rPr lang="en-US" smtClean="0"/>
              <a:pPr>
                <a:defRPr/>
              </a:pPr>
              <a:t>16</a:t>
            </a:fld>
            <a:endParaRPr lang="en-US" dirty="0"/>
          </a:p>
        </p:txBody>
      </p:sp>
      <p:sp>
        <p:nvSpPr>
          <p:cNvPr id="2" name="Date Placeholder 1"/>
          <p:cNvSpPr>
            <a:spLocks noGrp="1"/>
          </p:cNvSpPr>
          <p:nvPr>
            <p:ph type="dt" idx="10"/>
          </p:nvPr>
        </p:nvSpPr>
        <p:spPr/>
        <p:txBody>
          <a:bodyPr/>
          <a:lstStyle/>
          <a:p>
            <a:fld id="{906AD5D6-C75B-5845-BC5A-39561F43706D}" type="datetime1">
              <a:rPr lang="en-US" smtClean="0"/>
              <a:t>2/26/15</a:t>
            </a:fld>
            <a:endParaRPr lang="en-US" dirty="0"/>
          </a:p>
        </p:txBody>
      </p:sp>
      <p:sp>
        <p:nvSpPr>
          <p:cNvPr id="6" name="Header Placeholder 5"/>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Services:  Identifying items, adapting instruction</a:t>
            </a:r>
            <a:r>
              <a:rPr lang="en-US" baseline="0" dirty="0" smtClean="0"/>
              <a:t>al materials, training &amp; technical assistance, AT evaluation</a:t>
            </a:r>
          </a:p>
          <a:p>
            <a:endParaRPr lang="en-US" baseline="0" dirty="0" smtClean="0"/>
          </a:p>
          <a:p>
            <a:r>
              <a:rPr lang="en-US" baseline="0" dirty="0" smtClean="0"/>
              <a:t>LEA – Local Education Agency</a:t>
            </a:r>
          </a:p>
          <a:p>
            <a:r>
              <a:rPr lang="en-US" baseline="0" dirty="0" smtClean="0"/>
              <a:t>KAR- Kentucky Administrative Regulations</a:t>
            </a:r>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17</a:t>
            </a:fld>
            <a:endParaRPr lang="en-US" dirty="0"/>
          </a:p>
        </p:txBody>
      </p:sp>
      <p:sp>
        <p:nvSpPr>
          <p:cNvPr id="5" name="Date Placeholder 4"/>
          <p:cNvSpPr>
            <a:spLocks noGrp="1"/>
          </p:cNvSpPr>
          <p:nvPr>
            <p:ph type="dt" idx="11"/>
          </p:nvPr>
        </p:nvSpPr>
        <p:spPr/>
        <p:txBody>
          <a:bodyPr/>
          <a:lstStyle/>
          <a:p>
            <a:fld id="{25E52626-CBCC-FD44-8EAC-C93BA3AEC11B}" type="datetime1">
              <a:rPr lang="en-US" smtClean="0"/>
              <a:t>2/26/15</a:t>
            </a:fld>
            <a:endParaRPr lang="en-US" dirty="0"/>
          </a:p>
        </p:txBody>
      </p:sp>
      <p:sp>
        <p:nvSpPr>
          <p:cNvPr id="6" name="Header Placeholder 5"/>
          <p:cNvSpPr>
            <a:spLocks noGrp="1"/>
          </p:cNvSpPr>
          <p:nvPr>
            <p:ph type="hdr" sz="quarter" idx="12"/>
          </p:nvPr>
        </p:nvSpPr>
        <p:spPr/>
        <p:txBody>
          <a:bodyPr/>
          <a:lstStyle/>
          <a:p>
            <a:r>
              <a:rPr lang="en-US" dirty="0" smtClean="0"/>
              <a:t>SPLASH:  AT Module</a:t>
            </a:r>
            <a:endParaRPr lang="en-US" dirty="0"/>
          </a:p>
        </p:txBody>
      </p:sp>
    </p:spTree>
    <p:extLst>
      <p:ext uri="{BB962C8B-B14F-4D97-AF65-F5344CB8AC3E}">
        <p14:creationId xmlns:p14="http://schemas.microsoft.com/office/powerpoint/2010/main" val="4109385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As you see there is a continuum of assistive technology types ranging from low tech to high tech.  There is such a wide range of assistive technology available today, there should be some type of assistive technology available to assist and support your students.  The challenge is staying current with what is available.  We will be sharing different examples of assistive technology ranging from no tech to high tech.  </a:t>
            </a:r>
          </a:p>
          <a:p>
            <a:pPr eaLnBrk="1" hangingPunct="1"/>
            <a:endParaRPr lang="en-US" altLang="en-US" dirty="0" smtClean="0"/>
          </a:p>
          <a:p>
            <a:pPr eaLnBrk="1" hangingPunct="1"/>
            <a:r>
              <a:rPr lang="en-US" altLang="en-US" dirty="0" smtClean="0"/>
              <a:t>Another challenge is to not grow comfortable with the assistive technology you use in your classroom and not seek out new or different devices.  As an advocate for your students, it is your obligation to  make sure to keep abreast of what is going on in the field of assistive technology to ensure you are aware of new devices.  Another reason to keep current is because as your students grow and advance, so will their need for different/updated devices.   </a:t>
            </a:r>
          </a:p>
        </p:txBody>
      </p:sp>
      <p:sp>
        <p:nvSpPr>
          <p:cNvPr id="5" name="Slide Number Placeholder 4"/>
          <p:cNvSpPr>
            <a:spLocks noGrp="1"/>
          </p:cNvSpPr>
          <p:nvPr>
            <p:ph type="sldNum" sz="quarter" idx="5"/>
          </p:nvPr>
        </p:nvSpPr>
        <p:spPr/>
        <p:txBody>
          <a:bodyPr/>
          <a:lstStyle/>
          <a:p>
            <a:pPr>
              <a:defRPr/>
            </a:pPr>
            <a:fld id="{9B816F9F-2169-4745-8E5D-17A4BCCFF9A9}" type="slidenum">
              <a:rPr lang="en-US" smtClean="0"/>
              <a:pPr>
                <a:defRPr/>
              </a:pPr>
              <a:t>18</a:t>
            </a:fld>
            <a:endParaRPr lang="en-US" dirty="0"/>
          </a:p>
        </p:txBody>
      </p:sp>
      <p:sp>
        <p:nvSpPr>
          <p:cNvPr id="2" name="Date Placeholder 1"/>
          <p:cNvSpPr>
            <a:spLocks noGrp="1"/>
          </p:cNvSpPr>
          <p:nvPr>
            <p:ph type="dt" idx="10"/>
          </p:nvPr>
        </p:nvSpPr>
        <p:spPr/>
        <p:txBody>
          <a:bodyPr/>
          <a:lstStyle/>
          <a:p>
            <a:fld id="{7983BF2E-5D5B-9449-8DD3-5A96EB9EF354}"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5" name="Slide Number Placeholder 4"/>
          <p:cNvSpPr>
            <a:spLocks noGrp="1"/>
          </p:cNvSpPr>
          <p:nvPr>
            <p:ph type="sldNum" sz="quarter" idx="5"/>
          </p:nvPr>
        </p:nvSpPr>
        <p:spPr/>
        <p:txBody>
          <a:bodyPr/>
          <a:lstStyle/>
          <a:p>
            <a:pPr>
              <a:defRPr/>
            </a:pPr>
            <a:fld id="{CF827841-E348-48A8-9B9D-612171B8D8DF}" type="slidenum">
              <a:rPr lang="en-US" smtClean="0"/>
              <a:pPr>
                <a:defRPr/>
              </a:pPr>
              <a:t>19</a:t>
            </a:fld>
            <a:endParaRPr lang="en-US" dirty="0"/>
          </a:p>
        </p:txBody>
      </p:sp>
      <p:sp>
        <p:nvSpPr>
          <p:cNvPr id="2" name="Date Placeholder 1"/>
          <p:cNvSpPr>
            <a:spLocks noGrp="1"/>
          </p:cNvSpPr>
          <p:nvPr>
            <p:ph type="dt" idx="10"/>
          </p:nvPr>
        </p:nvSpPr>
        <p:spPr/>
        <p:txBody>
          <a:bodyPr/>
          <a:lstStyle/>
          <a:p>
            <a:fld id="{7522CE29-F25F-6D4F-AE70-2A15C55134FF}"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defRPr/>
            </a:pPr>
            <a:r>
              <a:rPr lang="en-US" b="1" dirty="0" smtClean="0"/>
              <a:t>Please go to the website cited and read through pages 4- 6 (Start reading where you see the word “Positioning”). </a:t>
            </a:r>
            <a:r>
              <a:rPr lang="en-US" dirty="0" smtClean="0"/>
              <a:t> These pages will provide more detail about each of these common assistive technology applications.</a:t>
            </a:r>
          </a:p>
          <a:p>
            <a:pPr eaLnBrk="1" hangingPunct="1">
              <a:defRPr/>
            </a:pPr>
            <a:endParaRPr lang="en-US" dirty="0" smtClean="0"/>
          </a:p>
          <a:p>
            <a:pPr eaLnBrk="1" hangingPunct="1">
              <a:defRPr/>
            </a:pPr>
            <a:r>
              <a:rPr lang="en-US" b="1" u="sng" dirty="0" smtClean="0"/>
              <a:t>After reading this section, reflect/respond to the questions</a:t>
            </a:r>
            <a:r>
              <a:rPr lang="en-US" b="1" u="sng" baseline="0" dirty="0" smtClean="0"/>
              <a:t> on slide 22</a:t>
            </a:r>
            <a:r>
              <a:rPr lang="en-US" b="1" u="sng" dirty="0" smtClean="0"/>
              <a:t>:</a:t>
            </a:r>
          </a:p>
          <a:p>
            <a:pPr eaLnBrk="1" hangingPunct="1">
              <a:defRPr/>
            </a:pPr>
            <a:endParaRPr lang="en-US" b="1" u="sng" dirty="0" smtClean="0"/>
          </a:p>
          <a:p>
            <a:pPr eaLnBrk="1" hangingPunct="1">
              <a:defRPr/>
            </a:pPr>
            <a:r>
              <a:rPr lang="en-US" b="0" u="none" dirty="0" smtClean="0">
                <a:solidFill>
                  <a:srgbClr val="FF0000"/>
                </a:solidFill>
              </a:rPr>
              <a:t>Link does not</a:t>
            </a:r>
            <a:r>
              <a:rPr lang="en-US" b="0" u="none" baseline="0" dirty="0" smtClean="0">
                <a:solidFill>
                  <a:srgbClr val="FF0000"/>
                </a:solidFill>
              </a:rPr>
              <a:t> have much here as described.</a:t>
            </a:r>
            <a:endParaRPr lang="en-US" b="0" u="none" dirty="0" smtClean="0">
              <a:solidFill>
                <a:srgbClr val="FF0000"/>
              </a:solidFill>
            </a:endParaRPr>
          </a:p>
          <a:p>
            <a:pPr eaLnBrk="1" hangingPunct="1">
              <a:defRPr/>
            </a:pPr>
            <a:endParaRPr lang="en-US" dirty="0" smtClean="0"/>
          </a:p>
        </p:txBody>
      </p:sp>
      <p:sp>
        <p:nvSpPr>
          <p:cNvPr id="5" name="Slide Number Placeholder 4"/>
          <p:cNvSpPr>
            <a:spLocks noGrp="1"/>
          </p:cNvSpPr>
          <p:nvPr>
            <p:ph type="sldNum" sz="quarter" idx="5"/>
          </p:nvPr>
        </p:nvSpPr>
        <p:spPr/>
        <p:txBody>
          <a:bodyPr/>
          <a:lstStyle/>
          <a:p>
            <a:pPr>
              <a:defRPr/>
            </a:pPr>
            <a:fld id="{8E1D1A07-B509-461F-86DA-999FDDFD29C7}" type="slidenum">
              <a:rPr lang="en-US" smtClean="0"/>
              <a:pPr>
                <a:defRPr/>
              </a:pPr>
              <a:t>21</a:t>
            </a:fld>
            <a:endParaRPr lang="en-US" dirty="0"/>
          </a:p>
        </p:txBody>
      </p:sp>
      <p:sp>
        <p:nvSpPr>
          <p:cNvPr id="2" name="Date Placeholder 1"/>
          <p:cNvSpPr>
            <a:spLocks noGrp="1"/>
          </p:cNvSpPr>
          <p:nvPr>
            <p:ph type="dt" idx="10"/>
          </p:nvPr>
        </p:nvSpPr>
        <p:spPr/>
        <p:txBody>
          <a:bodyPr/>
          <a:lstStyle/>
          <a:p>
            <a:fld id="{C4447863-809B-064D-8AC6-CB9772BDC64E}" type="datetime1">
              <a:rPr lang="en-US" smtClean="0"/>
              <a:t>2/26/15</a:t>
            </a:fld>
            <a:endParaRPr lang="en-US" dirty="0"/>
          </a:p>
        </p:txBody>
      </p:sp>
      <p:sp>
        <p:nvSpPr>
          <p:cNvPr id="6" name="Header Placeholder 5"/>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Cannot find 70 page document referenced here.  Link does not work</a:t>
            </a:r>
            <a:endParaRPr lang="en-US" dirty="0"/>
          </a:p>
        </p:txBody>
      </p:sp>
      <p:sp>
        <p:nvSpPr>
          <p:cNvPr id="4" name="Header Placeholder 3"/>
          <p:cNvSpPr>
            <a:spLocks noGrp="1"/>
          </p:cNvSpPr>
          <p:nvPr>
            <p:ph type="hdr" sz="quarter" idx="10"/>
          </p:nvPr>
        </p:nvSpPr>
        <p:spPr/>
        <p:txBody>
          <a:bodyPr/>
          <a:lstStyle/>
          <a:p>
            <a:r>
              <a:rPr lang="en-US" dirty="0" smtClean="0"/>
              <a:t>SPLASH:  AT Module</a:t>
            </a:r>
            <a:endParaRPr lang="en-US" dirty="0"/>
          </a:p>
        </p:txBody>
      </p:sp>
      <p:sp>
        <p:nvSpPr>
          <p:cNvPr id="5" name="Date Placeholder 4"/>
          <p:cNvSpPr>
            <a:spLocks noGrp="1"/>
          </p:cNvSpPr>
          <p:nvPr>
            <p:ph type="dt" idx="11"/>
          </p:nvPr>
        </p:nvSpPr>
        <p:spPr/>
        <p:txBody>
          <a:bodyPr/>
          <a:lstStyle/>
          <a:p>
            <a:fld id="{AA9CD2F0-E77A-114A-BE6E-DD4EAFE86C4B}" type="datetime1">
              <a:rPr lang="en-US" smtClean="0"/>
              <a:t>2/26/15</a:t>
            </a:fld>
            <a:endParaRPr lang="en-US" dirty="0"/>
          </a:p>
        </p:txBody>
      </p:sp>
      <p:sp>
        <p:nvSpPr>
          <p:cNvPr id="6" name="Slide Number Placeholder 5"/>
          <p:cNvSpPr>
            <a:spLocks noGrp="1"/>
          </p:cNvSpPr>
          <p:nvPr>
            <p:ph type="sldNum" sz="quarter" idx="12"/>
          </p:nvPr>
        </p:nvSpPr>
        <p:spPr/>
        <p:txBody>
          <a:bodyPr/>
          <a:lstStyle/>
          <a:p>
            <a:fld id="{FCEA6AD7-B73E-EF40-8C0D-CBD0C94E5BC3}" type="slidenum">
              <a:rPr lang="en-US" smtClean="0"/>
              <a:t>22</a:t>
            </a:fld>
            <a:endParaRPr lang="en-US" dirty="0"/>
          </a:p>
        </p:txBody>
      </p:sp>
    </p:spTree>
    <p:extLst>
      <p:ext uri="{BB962C8B-B14F-4D97-AF65-F5344CB8AC3E}">
        <p14:creationId xmlns:p14="http://schemas.microsoft.com/office/powerpoint/2010/main" val="1787849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US" altLang="en-US" dirty="0" smtClean="0"/>
              <a:t>See slide 23 for directions.</a:t>
            </a:r>
          </a:p>
          <a:p>
            <a:pPr marL="0" indent="0">
              <a:buFont typeface="+mj-lt"/>
              <a:buNone/>
              <a:defRPr/>
            </a:pPr>
            <a:endParaRPr lang="en-US" dirty="0"/>
          </a:p>
        </p:txBody>
      </p:sp>
      <p:sp>
        <p:nvSpPr>
          <p:cNvPr id="5" name="Slide Number Placeholder 4"/>
          <p:cNvSpPr>
            <a:spLocks noGrp="1"/>
          </p:cNvSpPr>
          <p:nvPr>
            <p:ph type="sldNum" sz="quarter" idx="5"/>
          </p:nvPr>
        </p:nvSpPr>
        <p:spPr/>
        <p:txBody>
          <a:bodyPr/>
          <a:lstStyle/>
          <a:p>
            <a:pPr>
              <a:defRPr/>
            </a:pPr>
            <a:fld id="{7D64703A-9C6A-4525-A4CF-C22D9C21AB0F}" type="slidenum">
              <a:rPr lang="en-US" smtClean="0"/>
              <a:pPr>
                <a:defRPr/>
              </a:pPr>
              <a:t>24</a:t>
            </a:fld>
            <a:endParaRPr lang="en-US" dirty="0"/>
          </a:p>
        </p:txBody>
      </p:sp>
      <p:sp>
        <p:nvSpPr>
          <p:cNvPr id="2" name="Date Placeholder 1"/>
          <p:cNvSpPr>
            <a:spLocks noGrp="1"/>
          </p:cNvSpPr>
          <p:nvPr>
            <p:ph type="dt" idx="10"/>
          </p:nvPr>
        </p:nvSpPr>
        <p:spPr/>
        <p:txBody>
          <a:bodyPr/>
          <a:lstStyle/>
          <a:p>
            <a:fld id="{99582811-BA4E-6B4A-83DB-873CFE290056}" type="datetime1">
              <a:rPr lang="en-US" smtClean="0"/>
              <a:t>2/26/15</a:t>
            </a:fld>
            <a:endParaRPr lang="en-US" dirty="0"/>
          </a:p>
        </p:txBody>
      </p:sp>
      <p:sp>
        <p:nvSpPr>
          <p:cNvPr id="6" name="Header Placeholder 5"/>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Abbreviations:</a:t>
            </a:r>
          </a:p>
          <a:p>
            <a:r>
              <a:rPr lang="en-US" dirty="0" smtClean="0"/>
              <a:t>Assistive Technology (AT)</a:t>
            </a:r>
          </a:p>
          <a:p>
            <a:r>
              <a:rPr lang="en-US" dirty="0" smtClean="0"/>
              <a:t>College &amp; Career Ready</a:t>
            </a:r>
            <a:r>
              <a:rPr lang="en-US" baseline="0" dirty="0" smtClean="0"/>
              <a:t> (CCR)</a:t>
            </a:r>
          </a:p>
          <a:p>
            <a:r>
              <a:rPr lang="en-US" baseline="0" dirty="0" smtClean="0"/>
              <a:t>Moderate/Severe Disabilities (MSD)</a:t>
            </a:r>
          </a:p>
          <a:p>
            <a:r>
              <a:rPr lang="en-US" baseline="0" dirty="0" smtClean="0"/>
              <a:t>Universal Design for Learning (UDL)</a:t>
            </a:r>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2</a:t>
            </a:fld>
            <a:endParaRPr lang="en-US" dirty="0"/>
          </a:p>
        </p:txBody>
      </p:sp>
      <p:sp>
        <p:nvSpPr>
          <p:cNvPr id="5" name="Date Placeholder 4"/>
          <p:cNvSpPr>
            <a:spLocks noGrp="1"/>
          </p:cNvSpPr>
          <p:nvPr>
            <p:ph type="dt" idx="11"/>
          </p:nvPr>
        </p:nvSpPr>
        <p:spPr/>
        <p:txBody>
          <a:bodyPr/>
          <a:lstStyle/>
          <a:p>
            <a:fld id="{941BED68-3D96-9A42-ADBE-1B80C2A4DD1F}" type="datetime1">
              <a:rPr lang="en-US" smtClean="0"/>
              <a:t>2/26/15</a:t>
            </a:fld>
            <a:endParaRPr lang="en-US" dirty="0"/>
          </a:p>
        </p:txBody>
      </p:sp>
      <p:sp>
        <p:nvSpPr>
          <p:cNvPr id="6" name="Header Placeholder 5"/>
          <p:cNvSpPr>
            <a:spLocks noGrp="1"/>
          </p:cNvSpPr>
          <p:nvPr>
            <p:ph type="hdr" sz="quarter" idx="12"/>
          </p:nvPr>
        </p:nvSpPr>
        <p:spPr/>
        <p:txBody>
          <a:bodyPr/>
          <a:lstStyle/>
          <a:p>
            <a:r>
              <a:rPr lang="en-US" dirty="0" smtClean="0"/>
              <a:t>SPLASH:  AT Module</a:t>
            </a:r>
            <a:endParaRPr lang="en-US" dirty="0"/>
          </a:p>
        </p:txBody>
      </p:sp>
    </p:spTree>
    <p:extLst>
      <p:ext uri="{BB962C8B-B14F-4D97-AF65-F5344CB8AC3E}">
        <p14:creationId xmlns:p14="http://schemas.microsoft.com/office/powerpoint/2010/main" val="3128195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See slide 23 for directions.</a:t>
            </a:r>
          </a:p>
        </p:txBody>
      </p:sp>
      <p:sp>
        <p:nvSpPr>
          <p:cNvPr id="5" name="Slide Number Placeholder 4"/>
          <p:cNvSpPr>
            <a:spLocks noGrp="1"/>
          </p:cNvSpPr>
          <p:nvPr>
            <p:ph type="sldNum" sz="quarter" idx="5"/>
          </p:nvPr>
        </p:nvSpPr>
        <p:spPr/>
        <p:txBody>
          <a:bodyPr/>
          <a:lstStyle/>
          <a:p>
            <a:pPr>
              <a:defRPr/>
            </a:pPr>
            <a:fld id="{B019D147-BECE-4B35-9932-DE7BE08750B8}" type="slidenum">
              <a:rPr lang="en-US" smtClean="0"/>
              <a:pPr>
                <a:defRPr/>
              </a:pPr>
              <a:t>25</a:t>
            </a:fld>
            <a:endParaRPr lang="en-US" dirty="0"/>
          </a:p>
        </p:txBody>
      </p:sp>
      <p:sp>
        <p:nvSpPr>
          <p:cNvPr id="2" name="Date Placeholder 1"/>
          <p:cNvSpPr>
            <a:spLocks noGrp="1"/>
          </p:cNvSpPr>
          <p:nvPr>
            <p:ph type="dt" idx="10"/>
          </p:nvPr>
        </p:nvSpPr>
        <p:spPr/>
        <p:txBody>
          <a:bodyPr/>
          <a:lstStyle/>
          <a:p>
            <a:fld id="{632329D6-90F1-3A43-B517-DDC370F3BE71}"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See slide 23 for directions.</a:t>
            </a:r>
          </a:p>
          <a:p>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26</a:t>
            </a:fld>
            <a:endParaRPr lang="en-US" dirty="0"/>
          </a:p>
        </p:txBody>
      </p:sp>
      <p:sp>
        <p:nvSpPr>
          <p:cNvPr id="5" name="Date Placeholder 4"/>
          <p:cNvSpPr>
            <a:spLocks noGrp="1"/>
          </p:cNvSpPr>
          <p:nvPr>
            <p:ph type="dt" idx="11"/>
          </p:nvPr>
        </p:nvSpPr>
        <p:spPr/>
        <p:txBody>
          <a:bodyPr/>
          <a:lstStyle/>
          <a:p>
            <a:fld id="{DDF9DA63-89FD-C949-82A3-B13ABB986053}" type="datetime1">
              <a:rPr lang="en-US" smtClean="0"/>
              <a:t>2/26/15</a:t>
            </a:fld>
            <a:endParaRPr lang="en-US" dirty="0"/>
          </a:p>
        </p:txBody>
      </p:sp>
      <p:sp>
        <p:nvSpPr>
          <p:cNvPr id="6" name="Header Placeholder 5"/>
          <p:cNvSpPr>
            <a:spLocks noGrp="1"/>
          </p:cNvSpPr>
          <p:nvPr>
            <p:ph type="hdr" sz="quarter" idx="12"/>
          </p:nvPr>
        </p:nvSpPr>
        <p:spPr/>
        <p:txBody>
          <a:bodyPr/>
          <a:lstStyle/>
          <a:p>
            <a:r>
              <a:rPr lang="en-US" dirty="0" smtClean="0"/>
              <a:t>SPLASH:  AT Module</a:t>
            </a:r>
            <a:endParaRPr lang="en-US" dirty="0"/>
          </a:p>
        </p:txBody>
      </p:sp>
    </p:spTree>
    <p:extLst>
      <p:ext uri="{BB962C8B-B14F-4D97-AF65-F5344CB8AC3E}">
        <p14:creationId xmlns:p14="http://schemas.microsoft.com/office/powerpoint/2010/main" val="2413531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See slide 23 for directions.</a:t>
            </a:r>
          </a:p>
          <a:p>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27</a:t>
            </a:fld>
            <a:endParaRPr lang="en-US" dirty="0"/>
          </a:p>
        </p:txBody>
      </p:sp>
      <p:sp>
        <p:nvSpPr>
          <p:cNvPr id="5" name="Date Placeholder 4"/>
          <p:cNvSpPr>
            <a:spLocks noGrp="1"/>
          </p:cNvSpPr>
          <p:nvPr>
            <p:ph type="dt" idx="11"/>
          </p:nvPr>
        </p:nvSpPr>
        <p:spPr/>
        <p:txBody>
          <a:bodyPr/>
          <a:lstStyle/>
          <a:p>
            <a:fld id="{EEA3125C-02EC-4443-8882-1F456E523BA8}" type="datetime1">
              <a:rPr lang="en-US" smtClean="0"/>
              <a:t>2/26/15</a:t>
            </a:fld>
            <a:endParaRPr lang="en-US" dirty="0"/>
          </a:p>
        </p:txBody>
      </p:sp>
      <p:sp>
        <p:nvSpPr>
          <p:cNvPr id="6" name="Header Placeholder 5"/>
          <p:cNvSpPr>
            <a:spLocks noGrp="1"/>
          </p:cNvSpPr>
          <p:nvPr>
            <p:ph type="hdr" sz="quarter" idx="12"/>
          </p:nvPr>
        </p:nvSpPr>
        <p:spPr/>
        <p:txBody>
          <a:bodyPr/>
          <a:lstStyle/>
          <a:p>
            <a:r>
              <a:rPr lang="en-US" dirty="0" smtClean="0"/>
              <a:t>SPLASH:  AT Module</a:t>
            </a:r>
            <a:endParaRPr lang="en-US" dirty="0"/>
          </a:p>
        </p:txBody>
      </p:sp>
    </p:spTree>
    <p:extLst>
      <p:ext uri="{BB962C8B-B14F-4D97-AF65-F5344CB8AC3E}">
        <p14:creationId xmlns:p14="http://schemas.microsoft.com/office/powerpoint/2010/main" val="248647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See slide 23 for directions.</a:t>
            </a:r>
          </a:p>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97B35B19-DE2B-455F-9979-1224A3A9E5B6}" type="slidenum">
              <a:rPr lang="en-US" smtClean="0"/>
              <a:pPr>
                <a:defRPr/>
              </a:pPr>
              <a:t>28</a:t>
            </a:fld>
            <a:endParaRPr lang="en-US" dirty="0"/>
          </a:p>
        </p:txBody>
      </p:sp>
      <p:sp>
        <p:nvSpPr>
          <p:cNvPr id="2" name="Date Placeholder 1"/>
          <p:cNvSpPr>
            <a:spLocks noGrp="1"/>
          </p:cNvSpPr>
          <p:nvPr>
            <p:ph type="dt" idx="10"/>
          </p:nvPr>
        </p:nvSpPr>
        <p:spPr/>
        <p:txBody>
          <a:bodyPr/>
          <a:lstStyle/>
          <a:p>
            <a:fld id="{4986569F-63C5-AD4C-BCF2-93FCE2BC4E66}"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Abbreviations:</a:t>
            </a:r>
          </a:p>
          <a:p>
            <a:r>
              <a:rPr lang="en-US" dirty="0" smtClean="0"/>
              <a:t>Assistive Technology (AT)</a:t>
            </a:r>
          </a:p>
          <a:p>
            <a:r>
              <a:rPr lang="en-US" dirty="0" smtClean="0"/>
              <a:t>College &amp; Career Ready</a:t>
            </a:r>
            <a:r>
              <a:rPr lang="en-US" baseline="0" dirty="0" smtClean="0"/>
              <a:t> (CCR)</a:t>
            </a:r>
          </a:p>
          <a:p>
            <a:r>
              <a:rPr lang="en-US" baseline="0" dirty="0" smtClean="0"/>
              <a:t>Moderate/Severe Disabilities (MSD)</a:t>
            </a:r>
          </a:p>
          <a:p>
            <a:r>
              <a:rPr lang="en-US" baseline="0" dirty="0" smtClean="0"/>
              <a:t>Universal Design for Learning (UDL)</a:t>
            </a:r>
            <a:endParaRPr lang="en-US" dirty="0" smtClean="0"/>
          </a:p>
          <a:p>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29</a:t>
            </a:fld>
            <a:endParaRPr lang="en-US" dirty="0"/>
          </a:p>
        </p:txBody>
      </p:sp>
      <p:sp>
        <p:nvSpPr>
          <p:cNvPr id="5" name="Date Placeholder 4"/>
          <p:cNvSpPr>
            <a:spLocks noGrp="1"/>
          </p:cNvSpPr>
          <p:nvPr>
            <p:ph type="dt" idx="11"/>
          </p:nvPr>
        </p:nvSpPr>
        <p:spPr/>
        <p:txBody>
          <a:bodyPr/>
          <a:lstStyle/>
          <a:p>
            <a:fld id="{45482473-3FBE-624A-AF17-29DCFCC7322E}" type="datetime1">
              <a:rPr lang="en-US" smtClean="0"/>
              <a:t>2/26/15</a:t>
            </a:fld>
            <a:endParaRPr lang="en-US" dirty="0"/>
          </a:p>
        </p:txBody>
      </p:sp>
      <p:sp>
        <p:nvSpPr>
          <p:cNvPr id="6" name="Header Placeholder 5"/>
          <p:cNvSpPr>
            <a:spLocks noGrp="1"/>
          </p:cNvSpPr>
          <p:nvPr>
            <p:ph type="hdr" sz="quarter" idx="12"/>
          </p:nvPr>
        </p:nvSpPr>
        <p:spPr/>
        <p:txBody>
          <a:bodyPr/>
          <a:lstStyle/>
          <a:p>
            <a:r>
              <a:rPr lang="en-US" dirty="0" smtClean="0"/>
              <a:t>SPLASH:  AT Module</a:t>
            </a:r>
            <a:endParaRPr lang="en-US" dirty="0"/>
          </a:p>
        </p:txBody>
      </p:sp>
    </p:spTree>
    <p:extLst>
      <p:ext uri="{BB962C8B-B14F-4D97-AF65-F5344CB8AC3E}">
        <p14:creationId xmlns:p14="http://schemas.microsoft.com/office/powerpoint/2010/main" val="2176245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SPLASH:  AT Module</a:t>
            </a:r>
          </a:p>
        </p:txBody>
      </p:sp>
      <p:sp>
        <p:nvSpPr>
          <p:cNvPr id="860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 can use UDL principles to guide instruction.  Think about removing barriers via the 3 UDL principles: Multiple means of </a:t>
            </a:r>
            <a:r>
              <a:rPr lang="en-US" altLang="en-US" b="1" dirty="0" smtClean="0"/>
              <a:t>representation, expression and engagement.   </a:t>
            </a:r>
            <a:r>
              <a:rPr lang="en-US" altLang="en-US" dirty="0" smtClean="0"/>
              <a:t>If we have removed barriers in these 3 areas then we have addressed accessibility.  As a check we can ask these 3 questions.  </a:t>
            </a:r>
          </a:p>
          <a:p>
            <a:pPr eaLnBrk="1" hangingPunct="1">
              <a:spcBef>
                <a:spcPct val="0"/>
              </a:spcBef>
            </a:pPr>
            <a:endParaRPr lang="en-US" altLang="en-US" i="1" dirty="0" smtClean="0"/>
          </a:p>
          <a:p>
            <a:pPr eaLnBrk="1" hangingPunct="1">
              <a:spcBef>
                <a:spcPct val="0"/>
              </a:spcBef>
            </a:pPr>
            <a:r>
              <a:rPr lang="en-US" altLang="en-US" i="1" dirty="0" smtClean="0"/>
              <a:t>Is the student actively participating in each part of the instructional activity?</a:t>
            </a:r>
            <a:r>
              <a:rPr lang="en-US" altLang="en-US" dirty="0" smtClean="0"/>
              <a:t>  That may include reading, writing, speaking, listening, answering questions, doing research, taking tests, etc.  These activities may be done in the context of different instructional formats such as group or individual work.  The focus is not upon </a:t>
            </a:r>
            <a:r>
              <a:rPr lang="en-US" altLang="en-US" i="1" dirty="0" smtClean="0"/>
              <a:t>which</a:t>
            </a:r>
            <a:r>
              <a:rPr lang="en-US" altLang="en-US" dirty="0" smtClean="0"/>
              <a:t> instructional activities will the student participate in but </a:t>
            </a:r>
            <a:r>
              <a:rPr lang="en-US" altLang="en-US" i="1" dirty="0" smtClean="0"/>
              <a:t>how</a:t>
            </a:r>
            <a:r>
              <a:rPr lang="en-US" altLang="en-US" dirty="0" smtClean="0"/>
              <a:t>.</a:t>
            </a:r>
            <a:endParaRPr lang="en-US" altLang="en-US" i="1" dirty="0" smtClean="0"/>
          </a:p>
          <a:p>
            <a:pPr eaLnBrk="1" hangingPunct="1">
              <a:spcBef>
                <a:spcPct val="0"/>
              </a:spcBef>
            </a:pPr>
            <a:r>
              <a:rPr lang="en-US" altLang="en-US" i="1" dirty="0" smtClean="0"/>
              <a:t>What is needed to engage the student in the instruction?</a:t>
            </a:r>
            <a:r>
              <a:rPr lang="en-US" altLang="en-US" dirty="0" smtClean="0"/>
              <a:t>  This may not require anything additional to what all students are receiving, but using student interests can facilitate interest. </a:t>
            </a:r>
          </a:p>
          <a:p>
            <a:pPr eaLnBrk="1" hangingPunct="1">
              <a:spcBef>
                <a:spcPct val="0"/>
              </a:spcBef>
            </a:pPr>
            <a:endParaRPr lang="en-US" altLang="en-US" i="1" dirty="0" smtClean="0"/>
          </a:p>
          <a:p>
            <a:pPr eaLnBrk="1" hangingPunct="1">
              <a:spcBef>
                <a:spcPct val="0"/>
              </a:spcBef>
            </a:pPr>
            <a:r>
              <a:rPr lang="en-US" altLang="en-US" i="1" dirty="0" smtClean="0"/>
              <a:t>Does the student have a means to demonstrate the knowledge, skills, concepts acquired?</a:t>
            </a:r>
            <a:r>
              <a:rPr lang="en-US" altLang="en-US" dirty="0" smtClean="0"/>
              <a:t> Even though the student may be learning more complex and sophisticated ways to communicate knowledge, it may be preferable to rely on a more established means of communication so that the demonstration of new knowledge is not compounded by a “new” communication mode, as well. </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61446"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4E0BE6-D643-45D4-A7E3-2E71B077F725}" type="slidenum">
              <a:rPr lang="en-US"/>
              <a:pPr fontAlgn="base">
                <a:spcBef>
                  <a:spcPct val="0"/>
                </a:spcBef>
                <a:spcAft>
                  <a:spcPct val="0"/>
                </a:spcAft>
                <a:defRPr/>
              </a:pPr>
              <a:t>30</a:t>
            </a:fld>
            <a:endParaRPr lang="en-US" dirty="0"/>
          </a:p>
        </p:txBody>
      </p:sp>
      <p:sp>
        <p:nvSpPr>
          <p:cNvPr id="2" name="Date Placeholder 1"/>
          <p:cNvSpPr>
            <a:spLocks noGrp="1"/>
          </p:cNvSpPr>
          <p:nvPr>
            <p:ph type="dt" idx="10"/>
          </p:nvPr>
        </p:nvSpPr>
        <p:spPr/>
        <p:txBody>
          <a:bodyPr/>
          <a:lstStyle/>
          <a:p>
            <a:fld id="{8DF75B77-E1D1-8C43-B9DB-BC6CA7254060}" type="datetime1">
              <a:rPr lang="en-US" smtClean="0"/>
              <a:t>2/26/15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t">
              <a:defRPr/>
            </a:pPr>
            <a:r>
              <a:rPr lang="en-US" dirty="0" smtClean="0"/>
              <a:t>We tend to think of barriers as being only physical, because they can be readily seen.  Navigating a wheelchair though a classroom is often hazardous and many times the student has to sit to the side or at the back of the room.  The desk does not allow the wheelchair to get close enough to use the surface.  However barriers come in many forms.  </a:t>
            </a:r>
          </a:p>
          <a:p>
            <a:pPr fontAlgn="t">
              <a:defRPr/>
            </a:pPr>
            <a:endParaRPr lang="en-US" dirty="0" smtClean="0"/>
          </a:p>
          <a:p>
            <a:pPr fontAlgn="t">
              <a:defRPr/>
            </a:pPr>
            <a:r>
              <a:rPr lang="en-US" dirty="0" smtClean="0"/>
              <a:t>Sometimes attitudes and low expectations are the biggest barrier.  If we don’t expect a student to learn, we are less likely to make that effort to teach and provide learning opportunities.  We prove ourselves correct – at least we think of it that way.  I was right – that student can’t learn.  </a:t>
            </a:r>
          </a:p>
          <a:p>
            <a:pPr fontAlgn="t">
              <a:defRPr/>
            </a:pPr>
            <a:endParaRPr lang="en-US" dirty="0" smtClean="0"/>
          </a:p>
          <a:p>
            <a:pPr fontAlgn="t">
              <a:defRPr/>
            </a:pPr>
            <a:r>
              <a:rPr lang="en-US" b="0" dirty="0" smtClean="0"/>
              <a:t>Instructional</a:t>
            </a:r>
            <a:r>
              <a:rPr lang="en-US" b="0" baseline="0" dirty="0" smtClean="0"/>
              <a:t> – Students have limited reading/writing abilities then they will have limited access to content.  We need to make adaptations/modifications to bridge their access through other modes of responding (ex.  Text reader, scribe, picture choices, etc.)</a:t>
            </a:r>
            <a:endParaRPr lang="en-US" b="0" dirty="0" smtClean="0"/>
          </a:p>
          <a:p>
            <a:pPr fontAlgn="t">
              <a:defRPr/>
            </a:pPr>
            <a:endParaRPr lang="en-US" b="1" dirty="0" smtClean="0"/>
          </a:p>
          <a:p>
            <a:pPr fontAlgn="t">
              <a:defRPr/>
            </a:pPr>
            <a:r>
              <a:rPr lang="en-US" b="1" dirty="0" smtClean="0"/>
              <a:t> </a:t>
            </a:r>
          </a:p>
          <a:p>
            <a:pPr>
              <a:defRPr/>
            </a:pPr>
            <a:endParaRPr lang="en-US" dirty="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139584-499A-41AB-B04A-F3923B30D0D3}" type="slidenum">
              <a:rPr lang="en-US"/>
              <a:pPr fontAlgn="base">
                <a:spcBef>
                  <a:spcPct val="0"/>
                </a:spcBef>
                <a:spcAft>
                  <a:spcPct val="0"/>
                </a:spcAft>
                <a:defRPr/>
              </a:pPr>
              <a:t>31</a:t>
            </a:fld>
            <a:endParaRPr lang="en-US" dirty="0"/>
          </a:p>
        </p:txBody>
      </p:sp>
      <p:sp>
        <p:nvSpPr>
          <p:cNvPr id="2" name="Date Placeholder 1"/>
          <p:cNvSpPr>
            <a:spLocks noGrp="1"/>
          </p:cNvSpPr>
          <p:nvPr>
            <p:ph type="dt" idx="10"/>
          </p:nvPr>
        </p:nvSpPr>
        <p:spPr/>
        <p:txBody>
          <a:bodyPr/>
          <a:lstStyle/>
          <a:p>
            <a:fld id="{E3A33B4B-8705-A945-8E6D-00849242C52E}" type="datetime1">
              <a:rPr lang="en-US" smtClean="0"/>
              <a:t>2/26/15</a:t>
            </a:fld>
            <a:endParaRPr lang="en-US" dirty="0"/>
          </a:p>
        </p:txBody>
      </p:sp>
      <p:sp>
        <p:nvSpPr>
          <p:cNvPr id="4" name="Header Placeholder 3"/>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t" hangingPunct="1">
              <a:spcBef>
                <a:spcPct val="0"/>
              </a:spcBef>
            </a:pPr>
            <a:r>
              <a:rPr lang="en-US" altLang="en-US" dirty="0" smtClean="0"/>
              <a:t>To address the reading standard and the assessment target, in this general education classroom, instructional activities are set around the novel </a:t>
            </a:r>
            <a:r>
              <a:rPr lang="en-US" altLang="en-US" i="1" u="sng" dirty="0" smtClean="0"/>
              <a:t>Island of the Blue Dolphin</a:t>
            </a:r>
            <a:r>
              <a:rPr lang="en-US" altLang="en-US" u="sng" dirty="0" smtClean="0"/>
              <a:t> </a:t>
            </a:r>
            <a:r>
              <a:rPr lang="en-US" altLang="en-US" dirty="0" smtClean="0"/>
              <a:t>by Scott O’Dell.  The left column shows what typical instructional activities might be in a 5</a:t>
            </a:r>
            <a:r>
              <a:rPr lang="en-US" altLang="en-US" baseline="30000" dirty="0" smtClean="0"/>
              <a:t>th</a:t>
            </a:r>
            <a:r>
              <a:rPr lang="en-US" altLang="en-US" dirty="0" smtClean="0"/>
              <a:t> grade classroom as the novel is introduced.  The column on the right looks at barriers to learning.  </a:t>
            </a:r>
          </a:p>
          <a:p>
            <a:pPr eaLnBrk="1" fontAlgn="t" hangingPunct="1">
              <a:spcBef>
                <a:spcPct val="0"/>
              </a:spcBef>
            </a:pPr>
            <a:endParaRPr lang="en-US" altLang="en-US" dirty="0" smtClean="0"/>
          </a:p>
          <a:p>
            <a:pPr eaLnBrk="1" fontAlgn="t" hangingPunct="1">
              <a:spcBef>
                <a:spcPct val="0"/>
              </a:spcBef>
            </a:pPr>
            <a:r>
              <a:rPr lang="en-US" altLang="en-US" dirty="0" smtClean="0"/>
              <a:t>Instructional barriers:</a:t>
            </a:r>
          </a:p>
          <a:p>
            <a:pPr eaLnBrk="1" fontAlgn="t" hangingPunct="1">
              <a:spcBef>
                <a:spcPct val="0"/>
              </a:spcBef>
            </a:pPr>
            <a:r>
              <a:rPr lang="en-US" altLang="en-US" dirty="0" smtClean="0"/>
              <a:t>Look at Instructional</a:t>
            </a:r>
            <a:r>
              <a:rPr lang="en-US" altLang="en-US" baseline="0" dirty="0" smtClean="0"/>
              <a:t> Activities</a:t>
            </a:r>
            <a:r>
              <a:rPr lang="en-US" altLang="en-US" dirty="0" smtClean="0"/>
              <a:t> carefully.  All the barriers are to do with instructional methods, materials and mode of demonstration of knowledge.  The student is NOT the barrier.  We are all different and learn in different ways; diversity is natural.  Instruction and materials must reflect that.  We often unintentionally create the barriers in a classroom because we do not offer options in the way we teach and the way students demonstrate learning.  These classroom activities really offer some variation in learning methods and materials but there are still hidden barriers.  We need to look at how our students learn and then determine the barriers in the way we teach and the materials we use.  </a:t>
            </a:r>
          </a:p>
          <a:p>
            <a:pPr eaLnBrk="1" fontAlgn="t" hangingPunct="1">
              <a:spcBef>
                <a:spcPct val="0"/>
              </a:spcBef>
            </a:pPr>
            <a:endParaRPr lang="en-US" altLang="en-US" dirty="0" smtClean="0"/>
          </a:p>
          <a:p>
            <a:pPr eaLnBrk="1" fontAlgn="t" hangingPunct="1">
              <a:spcBef>
                <a:spcPct val="0"/>
              </a:spcBef>
            </a:pPr>
            <a:endParaRPr lang="en-US" altLang="en-US" dirty="0" smtClean="0"/>
          </a:p>
          <a:p>
            <a:pPr eaLnBrk="1" fontAlgn="t" hangingPunct="1">
              <a:spcBef>
                <a:spcPct val="0"/>
              </a:spcBef>
            </a:pPr>
            <a:r>
              <a:rPr lang="en-US" altLang="en-US" b="1" dirty="0" smtClean="0"/>
              <a:t>What are some barriers you have experienced in a collaborative setting?  Be sure to include instructional methods and materials.</a:t>
            </a:r>
          </a:p>
          <a:p>
            <a:pPr eaLnBrk="1" fontAlgn="t"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b="1" dirty="0" smtClean="0"/>
          </a:p>
          <a:p>
            <a:pPr eaLnBrk="1" hangingPunct="1">
              <a:spcBef>
                <a:spcPct val="0"/>
              </a:spcBef>
            </a:pPr>
            <a:endParaRPr lang="en-US" altLang="en-US" dirty="0" smtClean="0"/>
          </a:p>
        </p:txBody>
      </p:sp>
      <p:sp>
        <p:nvSpPr>
          <p:cNvPr id="5427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43661A-C520-4FE0-8E9B-BC6180AE2D6B}" type="slidenum">
              <a:rPr lang="en-US"/>
              <a:pPr fontAlgn="base">
                <a:spcBef>
                  <a:spcPct val="0"/>
                </a:spcBef>
                <a:spcAft>
                  <a:spcPct val="0"/>
                </a:spcAft>
                <a:defRPr/>
              </a:pPr>
              <a:t>33</a:t>
            </a:fld>
            <a:endParaRPr lang="en-US" dirty="0"/>
          </a:p>
        </p:txBody>
      </p:sp>
      <p:sp>
        <p:nvSpPr>
          <p:cNvPr id="5427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SPLASH:  AT Module</a:t>
            </a:r>
          </a:p>
        </p:txBody>
      </p:sp>
      <p:sp>
        <p:nvSpPr>
          <p:cNvPr id="2" name="Date Placeholder 1"/>
          <p:cNvSpPr>
            <a:spLocks noGrp="1"/>
          </p:cNvSpPr>
          <p:nvPr>
            <p:ph type="dt" idx="10"/>
          </p:nvPr>
        </p:nvSpPr>
        <p:spPr/>
        <p:txBody>
          <a:bodyPr/>
          <a:lstStyle/>
          <a:p>
            <a:fld id="{3B84A345-AD52-3940-8DFD-487184B571F0}" type="datetime1">
              <a:rPr lang="en-US" smtClean="0"/>
              <a:t>2/26/15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Abbreviations:</a:t>
            </a:r>
          </a:p>
          <a:p>
            <a:r>
              <a:rPr lang="en-US" dirty="0" smtClean="0"/>
              <a:t>Assistive Technology (AT)</a:t>
            </a:r>
          </a:p>
          <a:p>
            <a:r>
              <a:rPr lang="en-US" dirty="0" smtClean="0"/>
              <a:t>College &amp; Career Ready</a:t>
            </a:r>
            <a:r>
              <a:rPr lang="en-US" baseline="0" dirty="0" smtClean="0"/>
              <a:t> (CCR)</a:t>
            </a:r>
          </a:p>
          <a:p>
            <a:r>
              <a:rPr lang="en-US" baseline="0" dirty="0" smtClean="0"/>
              <a:t>Moderate/Severe Disabilities (MSD)</a:t>
            </a:r>
          </a:p>
          <a:p>
            <a:r>
              <a:rPr lang="en-US" baseline="0" dirty="0" smtClean="0"/>
              <a:t>Universal Design for Learning (UDL)</a:t>
            </a:r>
            <a:endParaRPr lang="en-US" dirty="0" smtClean="0"/>
          </a:p>
          <a:p>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35</a:t>
            </a:fld>
            <a:endParaRPr lang="en-US" dirty="0"/>
          </a:p>
        </p:txBody>
      </p:sp>
      <p:sp>
        <p:nvSpPr>
          <p:cNvPr id="5" name="Date Placeholder 4"/>
          <p:cNvSpPr>
            <a:spLocks noGrp="1"/>
          </p:cNvSpPr>
          <p:nvPr>
            <p:ph type="dt" idx="11"/>
          </p:nvPr>
        </p:nvSpPr>
        <p:spPr/>
        <p:txBody>
          <a:bodyPr/>
          <a:lstStyle/>
          <a:p>
            <a:fld id="{EFA16647-4AD1-2344-8F25-20F0D2A6C7B0}" type="datetime1">
              <a:rPr lang="en-US" smtClean="0"/>
              <a:t>2/26/15</a:t>
            </a:fld>
            <a:endParaRPr lang="en-US" dirty="0"/>
          </a:p>
        </p:txBody>
      </p:sp>
      <p:sp>
        <p:nvSpPr>
          <p:cNvPr id="6" name="Header Placeholder 5"/>
          <p:cNvSpPr>
            <a:spLocks noGrp="1"/>
          </p:cNvSpPr>
          <p:nvPr>
            <p:ph type="hdr" sz="quarter" idx="12"/>
          </p:nvPr>
        </p:nvSpPr>
        <p:spPr/>
        <p:txBody>
          <a:bodyPr/>
          <a:lstStyle/>
          <a:p>
            <a:r>
              <a:rPr lang="en-US" dirty="0" smtClean="0"/>
              <a:t>SPLASH:  AT Module</a:t>
            </a:r>
            <a:endParaRPr lang="en-US" dirty="0"/>
          </a:p>
        </p:txBody>
      </p:sp>
    </p:spTree>
    <p:extLst>
      <p:ext uri="{BB962C8B-B14F-4D97-AF65-F5344CB8AC3E}">
        <p14:creationId xmlns:p14="http://schemas.microsoft.com/office/powerpoint/2010/main" val="3393789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following slides are going to walk you through an evaluation/analysis of a student.  This will help you to see how to analyze his needs based on curriculum and instruction, as well as the specific needs of the student.  You will be introduced to various concepts as we move through these slides.</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3B8100-90D7-4EFF-B7FE-92859CE45F9C}" type="slidenum">
              <a:rPr lang="en-US"/>
              <a:pPr fontAlgn="base">
                <a:spcBef>
                  <a:spcPct val="0"/>
                </a:spcBef>
                <a:spcAft>
                  <a:spcPct val="0"/>
                </a:spcAft>
                <a:defRPr/>
              </a:pPr>
              <a:t>37</a:t>
            </a:fld>
            <a:endParaRPr lang="en-US" dirty="0"/>
          </a:p>
        </p:txBody>
      </p:sp>
      <p:sp>
        <p:nvSpPr>
          <p:cNvPr id="2" name="Date Placeholder 1"/>
          <p:cNvSpPr>
            <a:spLocks noGrp="1"/>
          </p:cNvSpPr>
          <p:nvPr>
            <p:ph type="dt" idx="10"/>
          </p:nvPr>
        </p:nvSpPr>
        <p:spPr/>
        <p:txBody>
          <a:bodyPr/>
          <a:lstStyle/>
          <a:p>
            <a:fld id="{97D13ECA-E396-BC49-9747-9DD65586F76D}"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Abbreviations:</a:t>
            </a:r>
          </a:p>
          <a:p>
            <a:r>
              <a:rPr lang="en-US" dirty="0" smtClean="0"/>
              <a:t>Assistive Technology (AT)</a:t>
            </a:r>
          </a:p>
          <a:p>
            <a:r>
              <a:rPr lang="en-US" dirty="0" smtClean="0"/>
              <a:t>College &amp; Career Ready</a:t>
            </a:r>
            <a:r>
              <a:rPr lang="en-US" baseline="0" dirty="0" smtClean="0"/>
              <a:t> (CCR)</a:t>
            </a:r>
          </a:p>
          <a:p>
            <a:r>
              <a:rPr lang="en-US" baseline="0" dirty="0" smtClean="0"/>
              <a:t>Moderate/Severe Disabilities (MSD)</a:t>
            </a:r>
          </a:p>
          <a:p>
            <a:r>
              <a:rPr lang="en-US" baseline="0" dirty="0" smtClean="0"/>
              <a:t>Universal Design for Learning (UDL)</a:t>
            </a:r>
            <a:endParaRPr lang="en-US" dirty="0" smtClean="0"/>
          </a:p>
          <a:p>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3</a:t>
            </a:fld>
            <a:endParaRPr lang="en-US" dirty="0"/>
          </a:p>
        </p:txBody>
      </p:sp>
      <p:sp>
        <p:nvSpPr>
          <p:cNvPr id="5" name="Date Placeholder 4"/>
          <p:cNvSpPr>
            <a:spLocks noGrp="1"/>
          </p:cNvSpPr>
          <p:nvPr>
            <p:ph type="dt" idx="11"/>
          </p:nvPr>
        </p:nvSpPr>
        <p:spPr/>
        <p:txBody>
          <a:bodyPr/>
          <a:lstStyle/>
          <a:p>
            <a:fld id="{66ED0EE9-01C7-0244-AE4F-C73D655344EF}" type="datetime1">
              <a:rPr lang="en-US" smtClean="0"/>
              <a:t>2/26/15</a:t>
            </a:fld>
            <a:endParaRPr lang="en-US" dirty="0"/>
          </a:p>
        </p:txBody>
      </p:sp>
      <p:sp>
        <p:nvSpPr>
          <p:cNvPr id="6" name="Header Placeholder 5"/>
          <p:cNvSpPr>
            <a:spLocks noGrp="1"/>
          </p:cNvSpPr>
          <p:nvPr>
            <p:ph type="hdr" sz="quarter" idx="12"/>
          </p:nvPr>
        </p:nvSpPr>
        <p:spPr/>
        <p:txBody>
          <a:bodyPr/>
          <a:lstStyle/>
          <a:p>
            <a:r>
              <a:rPr lang="en-US" dirty="0" smtClean="0"/>
              <a:t>SPLASH:  AT Module</a:t>
            </a:r>
            <a:endParaRPr lang="en-US" dirty="0"/>
          </a:p>
        </p:txBody>
      </p:sp>
    </p:spTree>
    <p:extLst>
      <p:ext uri="{BB962C8B-B14F-4D97-AF65-F5344CB8AC3E}">
        <p14:creationId xmlns:p14="http://schemas.microsoft.com/office/powerpoint/2010/main" val="558697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r>
              <a:rPr lang="en-US" altLang="en-US" dirty="0" smtClean="0"/>
              <a:t>This is David and he is a 5</a:t>
            </a:r>
            <a:r>
              <a:rPr lang="en-US" altLang="en-US" baseline="30000" dirty="0" smtClean="0"/>
              <a:t>th</a:t>
            </a:r>
            <a:r>
              <a:rPr lang="en-US" altLang="en-US" dirty="0" smtClean="0"/>
              <a:t> grade student at Anywhere Elementary.  Take a moment to read through the information about David.  David can be a challenge in the classroom as he is excitable and strong willed.  Does he sound like a student that you have had in the past or currently have in your classroom? Let’s continue on through the slides to learn more on how to meet his needs as well as the needs of your students.</a:t>
            </a:r>
          </a:p>
          <a:p>
            <a:pPr eaLnBrk="1" hangingPunct="1">
              <a:spcBef>
                <a:spcPct val="0"/>
              </a:spcBef>
            </a:pPr>
            <a:endParaRPr lang="en-US" altLang="en-US"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altLang="en-US" dirty="0" smtClean="0"/>
              <a:t>right arm.  </a:t>
            </a:r>
          </a:p>
          <a:p>
            <a:pPr marL="0" marR="0" indent="0" algn="l" defTabSz="457200" rtl="0" eaLnBrk="1" fontAlgn="auto" latinLnBrk="0" hangingPunct="1">
              <a:lnSpc>
                <a:spcPct val="100000"/>
              </a:lnSpc>
              <a:spcBef>
                <a:spcPct val="0"/>
              </a:spcBef>
              <a:spcAft>
                <a:spcPts val="0"/>
              </a:spcAft>
              <a:buClrTx/>
              <a:buSzTx/>
              <a:buFontTx/>
              <a:buNone/>
              <a:tabLst/>
              <a:defRPr/>
            </a:pPr>
            <a:r>
              <a:rPr lang="en-US" altLang="en-US" dirty="0" smtClean="0"/>
              <a:t>Make sure student is seated correctly in his chair –desk or his tray. </a:t>
            </a:r>
          </a:p>
          <a:p>
            <a:pPr eaLnBrk="1" hangingPunct="1">
              <a:spcBef>
                <a:spcPct val="0"/>
              </a:spcBef>
            </a:pPr>
            <a:endParaRPr lang="en-US" altLang="en-US" dirty="0"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4F35E6-9ADB-4213-8803-DD4C9CA25473}" type="slidenum">
              <a:rPr lang="en-US"/>
              <a:pPr fontAlgn="base">
                <a:spcBef>
                  <a:spcPct val="0"/>
                </a:spcBef>
                <a:spcAft>
                  <a:spcPct val="0"/>
                </a:spcAft>
                <a:defRPr/>
              </a:pPr>
              <a:t>38</a:t>
            </a:fld>
            <a:endParaRPr lang="en-US" dirty="0"/>
          </a:p>
        </p:txBody>
      </p:sp>
      <p:sp>
        <p:nvSpPr>
          <p:cNvPr id="2" name="Date Placeholder 1"/>
          <p:cNvSpPr>
            <a:spLocks noGrp="1"/>
          </p:cNvSpPr>
          <p:nvPr>
            <p:ph type="dt" idx="10"/>
          </p:nvPr>
        </p:nvSpPr>
        <p:spPr/>
        <p:txBody>
          <a:bodyPr/>
          <a:lstStyle/>
          <a:p>
            <a:fld id="{E05D392E-7A8D-F54A-B829-72F67D36C34B}"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Throughout the presentation we will use this example – a 5</a:t>
            </a:r>
            <a:r>
              <a:rPr lang="en-US" altLang="en-US" baseline="30000" dirty="0" smtClean="0"/>
              <a:t>th</a:t>
            </a:r>
            <a:r>
              <a:rPr lang="en-US" altLang="en-US" dirty="0" smtClean="0"/>
              <a:t> grade reading assessment target linked closely to the reading content standards for all students.  This is the standard that we are going to use for David.</a:t>
            </a:r>
          </a:p>
          <a:p>
            <a:pPr eaLnBrk="1" hangingPunct="1">
              <a:spcBef>
                <a:spcPct val="0"/>
              </a:spcBef>
            </a:pPr>
            <a:endParaRPr lang="en-US" altLang="en-US" dirty="0" smtClean="0"/>
          </a:p>
          <a:p>
            <a:pPr eaLnBrk="1" hangingPunct="1">
              <a:spcBef>
                <a:spcPct val="0"/>
              </a:spcBef>
            </a:pPr>
            <a:r>
              <a:rPr lang="en-US" altLang="en-US" i="1" dirty="0" smtClean="0"/>
              <a:t>Objective:</a:t>
            </a:r>
          </a:p>
          <a:p>
            <a:pPr eaLnBrk="1" hangingPunct="1">
              <a:spcBef>
                <a:spcPct val="0"/>
              </a:spcBef>
            </a:pPr>
            <a:r>
              <a:rPr lang="en-US" altLang="en-US" b="1" i="1" dirty="0" smtClean="0"/>
              <a:t>The student will identify two or more main ideas of a text and how they are supported by key details. </a:t>
            </a:r>
          </a:p>
          <a:p>
            <a:endParaRPr lang="en-US" altLang="en-US" b="1" i="1" dirty="0" smtClean="0"/>
          </a:p>
          <a:p>
            <a:r>
              <a:rPr lang="en-US" altLang="en-US" dirty="0" smtClean="0"/>
              <a:t>READING STANDARDS FOR INFORMATIONAL TEXT 	</a:t>
            </a:r>
          </a:p>
          <a:p>
            <a:pPr eaLnBrk="1" hangingPunct="1">
              <a:spcBef>
                <a:spcPct val="0"/>
              </a:spcBef>
            </a:pPr>
            <a:endParaRPr lang="en-US" altLang="en-US" b="1" i="1" dirty="0" smtClean="0"/>
          </a:p>
          <a:p>
            <a:pPr eaLnBrk="1" hangingPunct="1">
              <a:spcBef>
                <a:spcPct val="0"/>
              </a:spcBef>
            </a:pPr>
            <a:endParaRPr lang="en-US" altLang="en-US" dirty="0"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1C610F-B076-4B14-AE81-914ECF52F404}" type="slidenum">
              <a:rPr lang="en-US"/>
              <a:pPr fontAlgn="base">
                <a:spcBef>
                  <a:spcPct val="0"/>
                </a:spcBef>
                <a:spcAft>
                  <a:spcPct val="0"/>
                </a:spcAft>
                <a:defRPr/>
              </a:pPr>
              <a:t>39</a:t>
            </a:fld>
            <a:endParaRPr lang="en-US" dirty="0"/>
          </a:p>
        </p:txBody>
      </p:sp>
      <p:sp>
        <p:nvSpPr>
          <p:cNvPr id="2" name="Date Placeholder 1"/>
          <p:cNvSpPr>
            <a:spLocks noGrp="1"/>
          </p:cNvSpPr>
          <p:nvPr>
            <p:ph type="dt" idx="10"/>
          </p:nvPr>
        </p:nvSpPr>
        <p:spPr/>
        <p:txBody>
          <a:bodyPr/>
          <a:lstStyle/>
          <a:p>
            <a:fld id="{2B6124A9-1F7F-2F45-9CEC-34865C8B4714}"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800" dirty="0"/>
              <a:t>Looking at this chart provides some </a:t>
            </a:r>
            <a:r>
              <a:rPr lang="en-US" altLang="en-US" sz="800" dirty="0" smtClean="0"/>
              <a:t>research-based </a:t>
            </a:r>
            <a:r>
              <a:rPr lang="en-US" altLang="en-US" sz="800" dirty="0"/>
              <a:t>strategies that we can use to help support students.  We talked about physical barriers, students who cannot manage steps often have to come into the school by a back way which is often dangerous in itself.  We are more aware of physical barriers and there are </a:t>
            </a:r>
            <a:r>
              <a:rPr lang="en-US" altLang="en-US" sz="800" dirty="0" smtClean="0"/>
              <a:t>more</a:t>
            </a:r>
            <a:r>
              <a:rPr lang="en-US" altLang="en-US" sz="800" baseline="0" dirty="0" smtClean="0"/>
              <a:t> </a:t>
            </a:r>
            <a:r>
              <a:rPr lang="en-US" altLang="en-US" sz="800" dirty="0" smtClean="0"/>
              <a:t>efforts </a:t>
            </a:r>
            <a:r>
              <a:rPr lang="en-US" altLang="en-US" sz="800" dirty="0"/>
              <a:t>made to make the environment accessible </a:t>
            </a:r>
            <a:r>
              <a:rPr lang="en-US" altLang="en-US" sz="800" dirty="0" smtClean="0"/>
              <a:t>(e.g. sidewalk </a:t>
            </a:r>
            <a:r>
              <a:rPr lang="en-US" altLang="en-US" sz="800" dirty="0"/>
              <a:t>curb cuts, ramps that are engineered to be part of the architectural design, elevators, captioning on </a:t>
            </a:r>
            <a:r>
              <a:rPr lang="en-US" altLang="en-US" sz="800" dirty="0" smtClean="0"/>
              <a:t>television).  </a:t>
            </a:r>
            <a:r>
              <a:rPr lang="en-US" altLang="en-US" sz="800" dirty="0"/>
              <a:t>The others will be addressed in the next slides with more information in other modules or materials </a:t>
            </a:r>
            <a:r>
              <a:rPr lang="en-US" altLang="en-US" sz="800" dirty="0" smtClean="0"/>
              <a:t>available</a:t>
            </a:r>
            <a:r>
              <a:rPr lang="en-US" altLang="en-US" sz="800" baseline="0" dirty="0" smtClean="0"/>
              <a:t> (</a:t>
            </a:r>
            <a:r>
              <a:rPr lang="en-US" altLang="en-US" sz="800" dirty="0" smtClean="0"/>
              <a:t> </a:t>
            </a:r>
            <a:r>
              <a:rPr lang="en-US" altLang="en-US" sz="800" dirty="0"/>
              <a:t>e.g. Assistive Technology module with Dr. Joy </a:t>
            </a:r>
            <a:r>
              <a:rPr lang="en-US" altLang="en-US" sz="800" dirty="0" smtClean="0"/>
              <a:t>Zabala).</a:t>
            </a:r>
            <a:endParaRPr lang="en-US" altLang="en-US" sz="800" dirty="0"/>
          </a:p>
          <a:p>
            <a:pPr eaLnBrk="1" hangingPunct="1">
              <a:spcBef>
                <a:spcPct val="0"/>
              </a:spcBef>
            </a:pPr>
            <a:r>
              <a:rPr lang="en-US" altLang="en-US" sz="800" dirty="0"/>
              <a:t> </a:t>
            </a:r>
          </a:p>
          <a:p>
            <a:pPr eaLnBrk="1" hangingPunct="1">
              <a:spcBef>
                <a:spcPct val="0"/>
              </a:spcBef>
            </a:pPr>
            <a:r>
              <a:rPr lang="en-US" altLang="en-US" sz="800" dirty="0"/>
              <a:t>We mentioned that lack of expectations can be a </a:t>
            </a:r>
            <a:r>
              <a:rPr lang="en-US" altLang="en-US" sz="800" dirty="0" smtClean="0"/>
              <a:t>barrier.</a:t>
            </a:r>
            <a:r>
              <a:rPr lang="en-US" altLang="en-US" sz="800" baseline="0" dirty="0" smtClean="0"/>
              <a:t>  </a:t>
            </a:r>
            <a:r>
              <a:rPr lang="en-US" altLang="en-US" sz="800" dirty="0" smtClean="0"/>
              <a:t> </a:t>
            </a:r>
            <a:r>
              <a:rPr lang="en-US" altLang="en-US" sz="800" dirty="0"/>
              <a:t>T</a:t>
            </a:r>
            <a:r>
              <a:rPr lang="en-US" altLang="en-US" sz="800" dirty="0" smtClean="0"/>
              <a:t>his </a:t>
            </a:r>
            <a:r>
              <a:rPr lang="en-US" altLang="en-US" sz="800" dirty="0"/>
              <a:t>is the </a:t>
            </a:r>
            <a:r>
              <a:rPr lang="en-US" altLang="en-US" sz="800" b="1" dirty="0"/>
              <a:t>Least Dangerous Assumption </a:t>
            </a:r>
            <a:r>
              <a:rPr lang="en-US" altLang="en-US" sz="800" dirty="0"/>
              <a:t>from Anne Donellan’s work.  We have talked about this in terms of a barrier which is perhaps the greatest barrier of all – that of not presuming competence (kids with severe </a:t>
            </a:r>
            <a:r>
              <a:rPr lang="en-US" altLang="en-US" sz="800" dirty="0" smtClean="0"/>
              <a:t>intellectual </a:t>
            </a:r>
            <a:r>
              <a:rPr lang="en-US" altLang="en-US" sz="800" dirty="0"/>
              <a:t>disabilities can’t learn beyond preconceived levels).  If a teacher believes a student with a severe </a:t>
            </a:r>
            <a:r>
              <a:rPr lang="en-US" altLang="en-US" sz="800" dirty="0" smtClean="0"/>
              <a:t>intellectual disability </a:t>
            </a:r>
            <a:r>
              <a:rPr lang="en-US" altLang="en-US" sz="800" dirty="0"/>
              <a:t>can’t learn certain concepts, the instruction will most likely be substandard because on some level (conscience or subconscious) the teacher has already set the student up to fail.  Many students within this population are never exposed to many educational opportunities/experiences within the general setting because it’s either presumed not appropriate nor beneficial to that particular student.  As a classroom teacher, it is your ethical responsibility to provide instruction that </a:t>
            </a:r>
            <a:r>
              <a:rPr lang="en-US" altLang="en-US" sz="800" dirty="0" smtClean="0"/>
              <a:t>is rigorous</a:t>
            </a:r>
            <a:r>
              <a:rPr lang="en-US" altLang="en-US" sz="800" baseline="0" dirty="0" smtClean="0"/>
              <a:t> and </a:t>
            </a:r>
            <a:r>
              <a:rPr lang="en-US" altLang="en-US" sz="800" dirty="0" smtClean="0"/>
              <a:t>aligned </a:t>
            </a:r>
            <a:r>
              <a:rPr lang="en-US" altLang="en-US" sz="800" dirty="0"/>
              <a:t>with the standards, </a:t>
            </a:r>
            <a:r>
              <a:rPr lang="en-US" altLang="en-US" sz="800" dirty="0" smtClean="0"/>
              <a:t>and </a:t>
            </a:r>
            <a:r>
              <a:rPr lang="en-US" altLang="en-US" sz="800" dirty="0"/>
              <a:t>designed to meet the needs of your students.</a:t>
            </a:r>
          </a:p>
          <a:p>
            <a:pPr eaLnBrk="1" hangingPunct="1">
              <a:spcBef>
                <a:spcPct val="0"/>
              </a:spcBef>
            </a:pPr>
            <a:endParaRPr lang="en-US" altLang="en-US" sz="800" dirty="0"/>
          </a:p>
          <a:p>
            <a:pPr eaLnBrk="1" hangingPunct="1">
              <a:spcBef>
                <a:spcPct val="0"/>
              </a:spcBef>
            </a:pPr>
            <a:r>
              <a:rPr lang="en-US" altLang="en-US" sz="800" dirty="0"/>
              <a:t>Anne Donnellan notes</a:t>
            </a:r>
            <a:r>
              <a:rPr lang="en-US" altLang="en-US" sz="800" dirty="0" smtClean="0"/>
              <a:t>… “</a:t>
            </a:r>
            <a:r>
              <a:rPr lang="en-US" altLang="en-US" sz="800" i="1" dirty="0" smtClean="0"/>
              <a:t>that </a:t>
            </a:r>
            <a:r>
              <a:rPr lang="en-US" altLang="en-US" sz="800" i="1" dirty="0"/>
              <a:t>educators lack data on outcomes of educational interventions with handicapped students, the criterion of the least dangerous assumption is presented as an interim standard. The criterion holds that without conclusive data educational decisions should be based on assumptions which, if incorrect, for potential will provide the least danger for independent </a:t>
            </a:r>
            <a:r>
              <a:rPr lang="en-US" altLang="en-US" sz="800" i="1" dirty="0" smtClean="0"/>
              <a:t>functioning”. </a:t>
            </a:r>
            <a:r>
              <a:rPr lang="en-US" altLang="en-US" sz="800" i="1" dirty="0"/>
              <a:t>(CL)</a:t>
            </a:r>
          </a:p>
          <a:p>
            <a:pPr eaLnBrk="1" hangingPunct="1">
              <a:spcBef>
                <a:spcPct val="0"/>
              </a:spcBef>
            </a:pPr>
            <a:endParaRPr lang="en-US" altLang="en-US" sz="800" dirty="0"/>
          </a:p>
          <a:p>
            <a:pPr eaLnBrk="1" hangingPunct="1">
              <a:spcBef>
                <a:spcPct val="0"/>
              </a:spcBef>
            </a:pPr>
            <a:r>
              <a:rPr lang="en-US" altLang="en-US" sz="800" dirty="0"/>
              <a:t>There is a lot of information on this slide… we will break the components down and discuss on the next few slides.  </a:t>
            </a:r>
          </a:p>
          <a:p>
            <a:pPr eaLnBrk="1" hangingPunct="1">
              <a:spcBef>
                <a:spcPct val="0"/>
              </a:spcBef>
            </a:pPr>
            <a:r>
              <a:rPr lang="en-US" altLang="en-US" sz="800" dirty="0"/>
              <a:t>Understand first and foremost as an </a:t>
            </a:r>
            <a:r>
              <a:rPr lang="en-US" altLang="en-US" sz="800" dirty="0" smtClean="0"/>
              <a:t>educator, you</a:t>
            </a:r>
            <a:r>
              <a:rPr lang="en-US" altLang="en-US" sz="800" baseline="0" dirty="0" smtClean="0"/>
              <a:t> are</a:t>
            </a:r>
            <a:r>
              <a:rPr lang="en-US" altLang="en-US" sz="800" dirty="0" smtClean="0"/>
              <a:t> </a:t>
            </a:r>
            <a:r>
              <a:rPr lang="en-US" altLang="en-US" sz="800" dirty="0"/>
              <a:t>to </a:t>
            </a:r>
            <a:r>
              <a:rPr lang="en-US" altLang="en-US" sz="800" b="1" dirty="0"/>
              <a:t>presume competence (assume all students CAN learn)</a:t>
            </a:r>
            <a:r>
              <a:rPr lang="en-US" altLang="en-US" sz="800" dirty="0"/>
              <a:t> for each and every one of your students. </a:t>
            </a:r>
          </a:p>
          <a:p>
            <a:pPr eaLnBrk="1" hangingPunct="1">
              <a:spcBef>
                <a:spcPct val="0"/>
              </a:spcBef>
            </a:pPr>
            <a:r>
              <a:rPr lang="en-US" altLang="en-US" sz="800" dirty="0"/>
              <a:t> </a:t>
            </a:r>
          </a:p>
          <a:p>
            <a:pPr eaLnBrk="1" hangingPunct="1">
              <a:spcBef>
                <a:spcPct val="0"/>
              </a:spcBef>
            </a:pPr>
            <a:r>
              <a:rPr lang="en-US" altLang="en-US" sz="800" dirty="0"/>
              <a:t>We have had so many teachers in the past couple of years comment to us, “Hey, I didn’t realize he could learn that and he did!”  There is nothing more powerful and fulfilling as a teacher to see your students </a:t>
            </a:r>
            <a:r>
              <a:rPr lang="en-US" altLang="en-US" sz="800" dirty="0" smtClean="0"/>
              <a:t>learn.</a:t>
            </a:r>
            <a:r>
              <a:rPr lang="en-US" altLang="en-US" sz="800" baseline="0" dirty="0" smtClean="0"/>
              <a:t>  Therefore, s</a:t>
            </a:r>
            <a:r>
              <a:rPr lang="en-US" altLang="en-US" sz="800" dirty="0" smtClean="0"/>
              <a:t>et </a:t>
            </a:r>
            <a:r>
              <a:rPr lang="en-US" altLang="en-US" sz="800" dirty="0"/>
              <a:t>the stage by employing the tools and strategies listed above and stepback and plan to be in awe!</a:t>
            </a:r>
            <a:endParaRPr lang="en-US" altLang="en-US" sz="800" b="1" dirty="0"/>
          </a:p>
        </p:txBody>
      </p:sp>
      <p:sp>
        <p:nvSpPr>
          <p:cNvPr id="55301"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C93998-E34B-4E40-84EB-138C66397023}" type="slidenum">
              <a:rPr lang="en-US"/>
              <a:pPr fontAlgn="base">
                <a:spcBef>
                  <a:spcPct val="0"/>
                </a:spcBef>
                <a:spcAft>
                  <a:spcPct val="0"/>
                </a:spcAft>
                <a:defRPr/>
              </a:pPr>
              <a:t>40</a:t>
            </a:fld>
            <a:endParaRPr lang="en-US" dirty="0"/>
          </a:p>
        </p:txBody>
      </p:sp>
      <p:sp>
        <p:nvSpPr>
          <p:cNvPr id="2" name="Date Placeholder 1"/>
          <p:cNvSpPr>
            <a:spLocks noGrp="1"/>
          </p:cNvSpPr>
          <p:nvPr>
            <p:ph type="dt" idx="10"/>
          </p:nvPr>
        </p:nvSpPr>
        <p:spPr/>
        <p:txBody>
          <a:bodyPr/>
          <a:lstStyle/>
          <a:p>
            <a:fld id="{110EDAB5-1C58-EA4F-AEDC-5D3903C46A24}"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Lets talk about </a:t>
            </a:r>
            <a:r>
              <a:rPr lang="en-US" b="1" dirty="0" smtClean="0"/>
              <a:t>Least Dangerous Assumption </a:t>
            </a:r>
            <a:r>
              <a:rPr lang="en-US" dirty="0" smtClean="0"/>
              <a:t>in our own lives. I must believe that all of you are committed to helping your students learn and that you CAN do this.  You must believe that I know how to do this and that the strategies I will show you, work.  When we bring this to our own lives, it is not always easy to do.</a:t>
            </a:r>
          </a:p>
          <a:p>
            <a:pPr>
              <a:spcBef>
                <a:spcPct val="0"/>
              </a:spcBef>
            </a:pPr>
            <a:r>
              <a:rPr lang="en-US" dirty="0" smtClean="0"/>
              <a:t>We cannot talk about supports or assistive technology if we are not willing to commit ourselves to this assumption.  We cannot talk about supports to learn if we don’t believe students can learn.  </a:t>
            </a:r>
          </a:p>
          <a:p>
            <a:pPr>
              <a:spcBef>
                <a:spcPct val="0"/>
              </a:spcBef>
            </a:pPr>
            <a:endParaRPr lang="en-US" b="1" dirty="0" smtClean="0"/>
          </a:p>
        </p:txBody>
      </p:sp>
      <p:sp>
        <p:nvSpPr>
          <p:cNvPr id="56325"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F95246-6D86-4622-8A7A-A127F3206EC0}" type="slidenum">
              <a:rPr lang="en-US"/>
              <a:pPr fontAlgn="base">
                <a:spcBef>
                  <a:spcPct val="0"/>
                </a:spcBef>
                <a:spcAft>
                  <a:spcPct val="0"/>
                </a:spcAft>
              </a:pPr>
              <a:t>41</a:t>
            </a:fld>
            <a:endParaRPr lang="en-US" dirty="0"/>
          </a:p>
        </p:txBody>
      </p:sp>
      <p:sp>
        <p:nvSpPr>
          <p:cNvPr id="2" name="Date Placeholder 1"/>
          <p:cNvSpPr>
            <a:spLocks noGrp="1"/>
          </p:cNvSpPr>
          <p:nvPr>
            <p:ph type="dt" idx="10"/>
          </p:nvPr>
        </p:nvSpPr>
        <p:spPr/>
        <p:txBody>
          <a:bodyPr/>
          <a:lstStyle/>
          <a:p>
            <a:fld id="{8C213A64-95C2-5948-869F-638867E2A9B1}"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dirty="0" smtClean="0"/>
              <a:t>This is just a brief into </a:t>
            </a:r>
            <a:r>
              <a:rPr lang="en-US" dirty="0" smtClean="0"/>
              <a:t>Joy Zabala has developed a simple decision making  framework for supporting student’s in learning – The </a:t>
            </a:r>
            <a:r>
              <a:rPr lang="en-US" b="1" dirty="0" smtClean="0"/>
              <a:t>SETT Framework- </a:t>
            </a:r>
            <a:r>
              <a:rPr lang="en-US" dirty="0" smtClean="0"/>
              <a:t>Student, Environment, Task, Tool.   As teachers we sometimes head straight for the TOOL before we have considered our student’s needs or the TASK they need to accomplish.  </a:t>
            </a:r>
          </a:p>
          <a:p>
            <a:pPr eaLnBrk="1" hangingPunct="1">
              <a:spcBef>
                <a:spcPct val="0"/>
              </a:spcBef>
              <a:defRPr/>
            </a:pPr>
            <a:endParaRPr lang="en-US" dirty="0" smtClean="0"/>
          </a:p>
          <a:p>
            <a:pPr marL="336488" indent="-336488">
              <a:spcBef>
                <a:spcPct val="0"/>
              </a:spcBef>
              <a:buFont typeface="+mj-lt"/>
              <a:buAutoNum type="arabicPeriod"/>
              <a:defRPr/>
            </a:pPr>
            <a:r>
              <a:rPr lang="en-US" sz="1800" b="1" u="sng" dirty="0"/>
              <a:t>S</a:t>
            </a:r>
            <a:r>
              <a:rPr lang="en-US" b="1" u="sng" dirty="0" smtClean="0"/>
              <a:t>tudent</a:t>
            </a:r>
            <a:r>
              <a:rPr lang="en-US" dirty="0" smtClean="0"/>
              <a:t>:   As Special Education Teachers we are skilled at knowing our students well.  With our students with the most significant disabilities this is no different.  We know what our student’s physical needs and strengths are and what we can build on.  We must use the student’s ABILITIES to access tools to reach the goal of learning.  We must consider the student in all decisions and not base decisions on what is easiest.</a:t>
            </a:r>
          </a:p>
          <a:p>
            <a:pPr marL="224325" indent="-224325">
              <a:spcBef>
                <a:spcPct val="0"/>
              </a:spcBef>
              <a:buFont typeface="+mj-lt"/>
              <a:buAutoNum type="arabicPeriod"/>
              <a:defRPr/>
            </a:pPr>
            <a:endParaRPr lang="en-US" dirty="0" smtClean="0"/>
          </a:p>
          <a:p>
            <a:pPr marL="224325" indent="-224325">
              <a:spcBef>
                <a:spcPct val="0"/>
              </a:spcBef>
              <a:buFont typeface="+mj-lt"/>
              <a:buAutoNum type="arabicPeriod"/>
              <a:defRPr/>
            </a:pPr>
            <a:r>
              <a:rPr lang="en-US" b="1" u="sng" dirty="0" smtClean="0"/>
              <a:t>Environment</a:t>
            </a:r>
            <a:r>
              <a:rPr lang="en-US" dirty="0" smtClean="0"/>
              <a:t>:  We must look at both the physical and instructional environment.</a:t>
            </a:r>
          </a:p>
          <a:p>
            <a:pPr marL="224325" indent="-224325">
              <a:spcBef>
                <a:spcPct val="0"/>
              </a:spcBef>
              <a:buFont typeface="+mj-lt"/>
              <a:buAutoNum type="arabicPeriod"/>
              <a:defRPr/>
            </a:pPr>
            <a:endParaRPr lang="en-US" dirty="0" smtClean="0"/>
          </a:p>
          <a:p>
            <a:pPr marL="224325" indent="-224325">
              <a:spcBef>
                <a:spcPct val="0"/>
              </a:spcBef>
              <a:buFont typeface="+mj-lt"/>
              <a:buAutoNum type="arabicPeriod"/>
              <a:defRPr/>
            </a:pPr>
            <a:r>
              <a:rPr lang="en-US" b="1" u="sng" dirty="0" smtClean="0"/>
              <a:t>Task</a:t>
            </a:r>
            <a:r>
              <a:rPr lang="en-US" dirty="0" smtClean="0"/>
              <a:t>:  The activities that the student must engage in or accomplish.</a:t>
            </a:r>
          </a:p>
          <a:p>
            <a:pPr marL="224325" indent="-224325">
              <a:spcBef>
                <a:spcPct val="0"/>
              </a:spcBef>
              <a:buFont typeface="+mj-lt"/>
              <a:buAutoNum type="arabicPeriod"/>
              <a:defRPr/>
            </a:pPr>
            <a:endParaRPr lang="en-US" dirty="0" smtClean="0"/>
          </a:p>
          <a:p>
            <a:pPr marL="224325" indent="-224325">
              <a:spcBef>
                <a:spcPct val="0"/>
              </a:spcBef>
              <a:buFont typeface="+mj-lt"/>
              <a:buAutoNum type="arabicPeriod"/>
              <a:defRPr/>
            </a:pPr>
            <a:r>
              <a:rPr lang="en-US" dirty="0" smtClean="0"/>
              <a:t>Then the </a:t>
            </a:r>
            <a:r>
              <a:rPr lang="en-US" b="1" u="sng" dirty="0" smtClean="0"/>
              <a:t>TOOL</a:t>
            </a:r>
            <a:r>
              <a:rPr lang="en-US" dirty="0" smtClean="0"/>
              <a:t>….</a:t>
            </a:r>
          </a:p>
          <a:p>
            <a:pPr marL="224325" indent="-224325">
              <a:spcBef>
                <a:spcPct val="0"/>
              </a:spcBef>
              <a:defRPr/>
            </a:pPr>
            <a:endParaRPr lang="en-US" dirty="0" smtClean="0"/>
          </a:p>
          <a:p>
            <a:pPr marL="224325" indent="-224325">
              <a:spcBef>
                <a:spcPct val="0"/>
              </a:spcBef>
              <a:defRPr/>
            </a:pPr>
            <a:endParaRPr lang="en-US" dirty="0"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BAAFD1-0452-47DF-9FE0-C26E61A1177D}" type="slidenum">
              <a:rPr lang="en-US"/>
              <a:pPr fontAlgn="base">
                <a:spcBef>
                  <a:spcPct val="0"/>
                </a:spcBef>
                <a:spcAft>
                  <a:spcPct val="0"/>
                </a:spcAft>
                <a:defRPr/>
              </a:pPr>
              <a:t>42</a:t>
            </a:fld>
            <a:endParaRPr lang="en-US" dirty="0"/>
          </a:p>
        </p:txBody>
      </p:sp>
      <p:sp>
        <p:nvSpPr>
          <p:cNvPr id="2" name="Date Placeholder 1"/>
          <p:cNvSpPr>
            <a:spLocks noGrp="1"/>
          </p:cNvSpPr>
          <p:nvPr>
            <p:ph type="dt" idx="10"/>
          </p:nvPr>
        </p:nvSpPr>
        <p:spPr/>
        <p:txBody>
          <a:bodyPr/>
          <a:lstStyle/>
          <a:p>
            <a:fld id="{D9B9872C-CB98-C148-9F75-4FC033AAA022}"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is not just a list of AT devices.  Accommodations are tools.  The modifications we make to instruction are tools – the student cannot participate in the general education activities if they are not modified.  Students need services – the student cannot function to make the most of their abilities if they don’t get OT, PT, Speech services as appropriate.  Training and clear documentation of their performance is the key to finding and funding communication systems and other AT.  </a:t>
            </a:r>
          </a:p>
          <a:p>
            <a:pPr eaLnBrk="1" hangingPunct="1">
              <a:spcBef>
                <a:spcPct val="0"/>
              </a:spcBef>
            </a:pPr>
            <a:endParaRPr lang="en-US" altLang="en-US" dirty="0" smtClean="0"/>
          </a:p>
          <a:p>
            <a:pPr eaLnBrk="1" hangingPunct="1">
              <a:spcBef>
                <a:spcPct val="0"/>
              </a:spcBef>
            </a:pPr>
            <a:r>
              <a:rPr lang="en-US" altLang="en-US" dirty="0" smtClean="0"/>
              <a:t>NIMAS – National Instructional Materials Accessibility Standard. </a:t>
            </a:r>
          </a:p>
        </p:txBody>
      </p:sp>
      <p:sp>
        <p:nvSpPr>
          <p:cNvPr id="634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SPLASH:  AT Module</a:t>
            </a:r>
          </a:p>
        </p:txBody>
      </p:sp>
      <p:sp>
        <p:nvSpPr>
          <p:cNvPr id="63494"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0E2E70-0493-4B18-B172-3AE8C1FAD956}" type="slidenum">
              <a:rPr lang="en-US"/>
              <a:pPr fontAlgn="base">
                <a:spcBef>
                  <a:spcPct val="0"/>
                </a:spcBef>
                <a:spcAft>
                  <a:spcPct val="0"/>
                </a:spcAft>
                <a:defRPr/>
              </a:pPr>
              <a:t>43</a:t>
            </a:fld>
            <a:endParaRPr lang="en-US" dirty="0"/>
          </a:p>
        </p:txBody>
      </p:sp>
      <p:sp>
        <p:nvSpPr>
          <p:cNvPr id="2" name="Date Placeholder 1"/>
          <p:cNvSpPr>
            <a:spLocks noGrp="1"/>
          </p:cNvSpPr>
          <p:nvPr>
            <p:ph type="dt" idx="10"/>
          </p:nvPr>
        </p:nvSpPr>
        <p:spPr/>
        <p:txBody>
          <a:bodyPr/>
          <a:lstStyle/>
          <a:p>
            <a:fld id="{75EBBD0D-0C21-154E-8208-7152A1E8E1CC}" type="datetime1">
              <a:rPr lang="en-US" smtClean="0"/>
              <a:t>2/26/15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 as teachers, need tools</a:t>
            </a:r>
            <a:r>
              <a:rPr lang="en-US" altLang="en-US" baseline="0" dirty="0" smtClean="0"/>
              <a:t> (e.g. </a:t>
            </a:r>
            <a:r>
              <a:rPr lang="en-US" altLang="en-US" dirty="0" smtClean="0"/>
              <a:t>training in using AT, particularly communication devices, resources, funding).  We need to ensure we are able to support the student and so we</a:t>
            </a:r>
            <a:r>
              <a:rPr lang="en-US" altLang="en-US" baseline="0" dirty="0" smtClean="0"/>
              <a:t> </a:t>
            </a:r>
            <a:r>
              <a:rPr lang="en-US" altLang="en-US" dirty="0" smtClean="0"/>
              <a:t>need the resources to do it.   If  our students are to access the full curriculum this will include general education curriculum maps, timely provision of lesson plans, text books so we can modify the instruction, and time to meet and have on-going plan with general education teachers</a:t>
            </a:r>
            <a:r>
              <a:rPr lang="en-US" altLang="en-US" baseline="0" dirty="0" smtClean="0"/>
              <a:t> who </a:t>
            </a:r>
            <a:r>
              <a:rPr lang="en-US" altLang="en-US" dirty="0" smtClean="0"/>
              <a:t>are the</a:t>
            </a:r>
            <a:r>
              <a:rPr lang="en-US" altLang="en-US" baseline="0" dirty="0" smtClean="0"/>
              <a:t> </a:t>
            </a:r>
            <a:r>
              <a:rPr lang="en-US" altLang="en-US" dirty="0" smtClean="0"/>
              <a:t>content experts.</a:t>
            </a:r>
            <a:r>
              <a:rPr lang="en-US" altLang="en-US" baseline="0" dirty="0" smtClean="0"/>
              <a:t>  It is important to </a:t>
            </a:r>
            <a:r>
              <a:rPr lang="en-US" altLang="en-US" dirty="0" smtClean="0"/>
              <a:t>utilize these folks to help you understanding the content so that you can better adapt instruction to meet the student’s needs.</a:t>
            </a:r>
          </a:p>
        </p:txBody>
      </p:sp>
      <p:sp>
        <p:nvSpPr>
          <p:cNvPr id="6451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SPLASH:  AT Module</a:t>
            </a:r>
          </a:p>
        </p:txBody>
      </p:sp>
      <p:sp>
        <p:nvSpPr>
          <p:cNvPr id="6451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D12058-E5D7-4CB2-869C-72B5B157EB96}" type="slidenum">
              <a:rPr lang="en-US"/>
              <a:pPr fontAlgn="base">
                <a:spcBef>
                  <a:spcPct val="0"/>
                </a:spcBef>
                <a:spcAft>
                  <a:spcPct val="0"/>
                </a:spcAft>
                <a:defRPr/>
              </a:pPr>
              <a:t>44</a:t>
            </a:fld>
            <a:endParaRPr lang="en-US" dirty="0"/>
          </a:p>
        </p:txBody>
      </p:sp>
      <p:sp>
        <p:nvSpPr>
          <p:cNvPr id="2" name="Date Placeholder 1"/>
          <p:cNvSpPr>
            <a:spLocks noGrp="1"/>
          </p:cNvSpPr>
          <p:nvPr>
            <p:ph type="dt" idx="10"/>
          </p:nvPr>
        </p:nvSpPr>
        <p:spPr/>
        <p:txBody>
          <a:bodyPr/>
          <a:lstStyle/>
          <a:p>
            <a:fld id="{FC7696C2-235B-CF40-A7CA-EEC39E2286D0}" type="datetime1">
              <a:rPr lang="en-US" smtClean="0"/>
              <a:t>2/26/15</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dirty="0" smtClean="0"/>
          </a:p>
          <a:p>
            <a:pPr eaLnBrk="1" hangingPunct="1"/>
            <a:r>
              <a:rPr lang="en-US" altLang="en-US" b="1" u="sng" dirty="0" smtClean="0"/>
              <a:t>HOMEWORK for this Fall</a:t>
            </a:r>
          </a:p>
          <a:p>
            <a:pPr eaLnBrk="1" hangingPunct="1"/>
            <a:endParaRPr lang="en-US" altLang="en-US" b="1" dirty="0" smtClean="0"/>
          </a:p>
          <a:p>
            <a:pPr eaLnBrk="1" hangingPunct="1"/>
            <a:r>
              <a:rPr lang="en-US" altLang="en-US" b="1" dirty="0" smtClean="0"/>
              <a:t>Use the SETT Framework as a part of your instructional planning for this fall for at least 3 students for one lesson in one content area.  Plan to share these with your coach– they may ask for these via email or request you share these when they do an on-site observation.</a:t>
            </a:r>
          </a:p>
          <a:p>
            <a:pPr eaLnBrk="1" hangingPunct="1"/>
            <a:endParaRPr lang="en-US" alt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Multiple Perspectives: </a:t>
            </a:r>
            <a:r>
              <a:rPr lang="en-US" sz="1200" kern="1200" dirty="0" smtClean="0">
                <a:solidFill>
                  <a:schemeClr val="tx1"/>
                </a:solidFill>
                <a:effectLst/>
                <a:latin typeface="+mn-lt"/>
                <a:ea typeface="+mn-ea"/>
                <a:cs typeface="+mn-cs"/>
              </a:rPr>
              <a:t>Everyone involved beings different knowledge, skills, experience, and ideas to the table. Although multiple perspectives can be challenging at times they are critical to the development of the accurate, complete development of shared knowledge. Not only are the multiple professional perspectives important to include, but also those of the student and the parents. This can make the difference between success and lack there-of.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Environments </a:t>
            </a:r>
            <a:endParaRPr lang="en-US" dirty="0" smtClean="0"/>
          </a:p>
          <a:p>
            <a:r>
              <a:rPr lang="en-US" sz="1200" kern="1200" dirty="0" smtClean="0">
                <a:solidFill>
                  <a:schemeClr val="tx1"/>
                </a:solidFill>
                <a:effectLst/>
                <a:latin typeface="+mn-lt"/>
                <a:ea typeface="+mn-ea"/>
                <a:cs typeface="+mn-cs"/>
              </a:rPr>
              <a:t>Arrangement (instructional, physical) </a:t>
            </a:r>
          </a:p>
          <a:p>
            <a:r>
              <a:rPr lang="en-US" sz="1200" kern="1200" dirty="0" smtClean="0">
                <a:solidFill>
                  <a:schemeClr val="tx1"/>
                </a:solidFill>
                <a:effectLst/>
                <a:latin typeface="+mn-lt"/>
                <a:ea typeface="+mn-ea"/>
                <a:cs typeface="+mn-cs"/>
              </a:rPr>
              <a:t>Support (available to both the student and the staff) </a:t>
            </a:r>
          </a:p>
          <a:p>
            <a:r>
              <a:rPr lang="en-US" sz="1200" kern="1200" dirty="0" smtClean="0">
                <a:solidFill>
                  <a:schemeClr val="tx1"/>
                </a:solidFill>
                <a:effectLst/>
                <a:latin typeface="+mn-lt"/>
                <a:ea typeface="+mn-ea"/>
                <a:cs typeface="+mn-cs"/>
              </a:rPr>
              <a:t>Materials and Equipment (commonly used by others in the environments) </a:t>
            </a:r>
          </a:p>
          <a:p>
            <a:r>
              <a:rPr lang="en-US" sz="1200" kern="1200" dirty="0" smtClean="0">
                <a:solidFill>
                  <a:schemeClr val="tx1"/>
                </a:solidFill>
                <a:effectLst/>
                <a:latin typeface="+mn-lt"/>
                <a:ea typeface="+mn-ea"/>
                <a:cs typeface="+mn-cs"/>
              </a:rPr>
              <a:t>Access Issues (technological, physical, instructional) </a:t>
            </a:r>
          </a:p>
          <a:p>
            <a:r>
              <a:rPr lang="en-US" sz="1200" kern="1200" dirty="0" smtClean="0">
                <a:solidFill>
                  <a:schemeClr val="tx1"/>
                </a:solidFill>
                <a:effectLst/>
                <a:latin typeface="+mn-lt"/>
                <a:ea typeface="+mn-ea"/>
                <a:cs typeface="+mn-cs"/>
              </a:rPr>
              <a:t>Attitudes and Expectations (staff, family, other)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Tasks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INFORMATION SPECIFICALLY RELATED TO THE DETAILS OF THE TASKS THAT ARE CURRENTLY REQUIRED OF THE STUDENT OR WILL BE REQUIRED IN THE NEAR FUTURE. </a:t>
            </a:r>
            <a:endParaRPr lang="en-US" dirty="0" smtClean="0"/>
          </a:p>
          <a:p>
            <a:r>
              <a:rPr lang="en-US" sz="1200" kern="1200" dirty="0" smtClean="0">
                <a:solidFill>
                  <a:schemeClr val="tx1"/>
                </a:solidFill>
                <a:effectLst/>
                <a:latin typeface="+mn-lt"/>
                <a:ea typeface="+mn-ea"/>
                <a:cs typeface="+mn-cs"/>
              </a:rPr>
              <a:t>What SPECIFIC tasks occur in the student’s natural environments that enable progress toward mastery of IEP goals and objectives? </a:t>
            </a:r>
          </a:p>
          <a:p>
            <a:r>
              <a:rPr lang="en-US" sz="1200" kern="1200" dirty="0" smtClean="0">
                <a:solidFill>
                  <a:schemeClr val="tx1"/>
                </a:solidFill>
                <a:effectLst/>
                <a:latin typeface="+mn-lt"/>
                <a:ea typeface="+mn-ea"/>
                <a:cs typeface="+mn-cs"/>
              </a:rPr>
              <a:t>What SPECIFIC tasks are required for active involvement in identified environments? (related to communication, instruction, participation, productivity, environmental control)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Tools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eaLnBrk="1" hangingPunct="1"/>
            <a:endParaRPr lang="en-US" altLang="en-US" b="1" dirty="0" smtClean="0"/>
          </a:p>
        </p:txBody>
      </p:sp>
      <p:sp>
        <p:nvSpPr>
          <p:cNvPr id="5" name="Slide Number Placeholder 4"/>
          <p:cNvSpPr>
            <a:spLocks noGrp="1"/>
          </p:cNvSpPr>
          <p:nvPr>
            <p:ph type="sldNum" sz="quarter" idx="5"/>
          </p:nvPr>
        </p:nvSpPr>
        <p:spPr/>
        <p:txBody>
          <a:bodyPr/>
          <a:lstStyle/>
          <a:p>
            <a:pPr>
              <a:defRPr/>
            </a:pPr>
            <a:fld id="{80A301DA-B12E-4D25-8E21-9ACC0D337879}" type="slidenum">
              <a:rPr lang="en-US" smtClean="0"/>
              <a:pPr>
                <a:defRPr/>
              </a:pPr>
              <a:t>45</a:t>
            </a:fld>
            <a:endParaRPr lang="en-US" dirty="0"/>
          </a:p>
        </p:txBody>
      </p:sp>
      <p:sp>
        <p:nvSpPr>
          <p:cNvPr id="2" name="Date Placeholder 1"/>
          <p:cNvSpPr>
            <a:spLocks noGrp="1"/>
          </p:cNvSpPr>
          <p:nvPr>
            <p:ph type="dt" idx="10"/>
          </p:nvPr>
        </p:nvSpPr>
        <p:spPr/>
        <p:txBody>
          <a:bodyPr/>
          <a:lstStyle/>
          <a:p>
            <a:fld id="{186BB543-C260-0649-A0A8-D3AAD2D4B776}"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A5A445-AB59-4B41-AE35-C62D8792FE44}" type="slidenum">
              <a:rPr lang="en-US"/>
              <a:pPr fontAlgn="base">
                <a:spcBef>
                  <a:spcPct val="0"/>
                </a:spcBef>
                <a:spcAft>
                  <a:spcPct val="0"/>
                </a:spcAft>
                <a:defRPr/>
              </a:pPr>
              <a:t>46</a:t>
            </a:fld>
            <a:endParaRPr lang="en-US" dirty="0"/>
          </a:p>
        </p:txBody>
      </p:sp>
      <p:sp>
        <p:nvSpPr>
          <p:cNvPr id="2" name="Date Placeholder 1"/>
          <p:cNvSpPr>
            <a:spLocks noGrp="1"/>
          </p:cNvSpPr>
          <p:nvPr>
            <p:ph type="dt" idx="10"/>
          </p:nvPr>
        </p:nvSpPr>
        <p:spPr/>
        <p:txBody>
          <a:bodyPr/>
          <a:lstStyle/>
          <a:p>
            <a:fld id="{5DF73A78-B0A7-B24E-9683-DFAC5627ECAC}"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 have talked about identifying barriers and have shown a some examples of how that can be addressed but the task can still be daunting. </a:t>
            </a:r>
          </a:p>
          <a:p>
            <a:pPr eaLnBrk="1" hangingPunct="1">
              <a:spcBef>
                <a:spcPct val="0"/>
              </a:spcBef>
            </a:pPr>
            <a:endParaRPr lang="en-US" altLang="en-US" dirty="0" smtClean="0"/>
          </a:p>
          <a:p>
            <a:pPr eaLnBrk="1" hangingPunct="1">
              <a:spcBef>
                <a:spcPct val="0"/>
              </a:spcBef>
            </a:pPr>
            <a:r>
              <a:rPr lang="en-US" altLang="en-US" b="1" i="1" dirty="0" smtClean="0"/>
              <a:t>	</a:t>
            </a: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D3E7CA-6913-46AF-BEC7-7F7E0EE07BAD}" type="slidenum">
              <a:rPr lang="en-US"/>
              <a:pPr fontAlgn="base">
                <a:spcBef>
                  <a:spcPct val="0"/>
                </a:spcBef>
                <a:spcAft>
                  <a:spcPct val="0"/>
                </a:spcAft>
                <a:defRPr/>
              </a:pPr>
              <a:t>47</a:t>
            </a:fld>
            <a:endParaRPr lang="en-US" dirty="0"/>
          </a:p>
        </p:txBody>
      </p:sp>
      <p:sp>
        <p:nvSpPr>
          <p:cNvPr id="2" name="Date Placeholder 1"/>
          <p:cNvSpPr>
            <a:spLocks noGrp="1"/>
          </p:cNvSpPr>
          <p:nvPr>
            <p:ph type="dt" idx="10"/>
          </p:nvPr>
        </p:nvSpPr>
        <p:spPr/>
        <p:txBody>
          <a:bodyPr/>
          <a:lstStyle/>
          <a:p>
            <a:fld id="{17DA85CB-AAD0-9A47-B7BF-09C6B68CDDD4}"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Universal Design for Learning has a great deal of research behind how individuals learn.  They identify many barriers that exist for the great variety of learners in our schools.  If we think about the needs of the greatest number of students at the onset of instruction then we can minimize the barriers that exist through the way we approach it.  They suggest options within the 3 main areas that when included in instruction will help the greatest number of learners achieve the outcomes of instruction.  In the next few slides we address a selection of those options.  This is only the essence of UDL. We are using UDL not just only as a framework of thinking, but we are using this as the areas that UDL can support </a:t>
            </a:r>
            <a:r>
              <a:rPr lang="en-US" altLang="en-US" b="1" dirty="0" smtClean="0"/>
              <a:t>representation, expression and engagement</a:t>
            </a:r>
            <a:r>
              <a:rPr lang="en-US" altLang="en-US" dirty="0" smtClean="0"/>
              <a:t>.   The following slides will focus on these 3 areas</a:t>
            </a:r>
          </a:p>
          <a:p>
            <a:pPr eaLnBrk="1" hangingPunct="1">
              <a:spcBef>
                <a:spcPct val="0"/>
              </a:spcBef>
            </a:pPr>
            <a:endParaRPr lang="en-US" altLang="en-US" b="1" dirty="0" smtClean="0"/>
          </a:p>
          <a:p>
            <a:pPr eaLnBrk="1" hangingPunct="1">
              <a:spcBef>
                <a:spcPct val="0"/>
              </a:spcBef>
            </a:pPr>
            <a:endParaRPr lang="en-US" altLang="en-US" b="1" dirty="0" smtClean="0"/>
          </a:p>
        </p:txBody>
      </p:sp>
      <p:sp>
        <p:nvSpPr>
          <p:cNvPr id="57349"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6F69BE-CA21-46E3-A0D0-8BE051A0AA2E}" type="slidenum">
              <a:rPr lang="en-US"/>
              <a:pPr fontAlgn="base">
                <a:spcBef>
                  <a:spcPct val="0"/>
                </a:spcBef>
                <a:spcAft>
                  <a:spcPct val="0"/>
                </a:spcAft>
                <a:defRPr/>
              </a:pPr>
              <a:t>5</a:t>
            </a:fld>
            <a:endParaRPr lang="en-US" dirty="0"/>
          </a:p>
        </p:txBody>
      </p:sp>
      <p:sp>
        <p:nvSpPr>
          <p:cNvPr id="2" name="Date Placeholder 1"/>
          <p:cNvSpPr>
            <a:spLocks noGrp="1"/>
          </p:cNvSpPr>
          <p:nvPr>
            <p:ph type="dt" idx="10"/>
          </p:nvPr>
        </p:nvSpPr>
        <p:spPr/>
        <p:txBody>
          <a:bodyPr/>
          <a:lstStyle/>
          <a:p>
            <a:fld id="{C3028A1E-6C17-6041-9DF1-9797CBCE6C1C}"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this slide, we are looking at what goes on within the general education environment and what is expected of all students.  Once the tasks are clear and we have addressed the skills and what is expected of the student, we can then see how to involve students with the most significant cognitive disabilities.  </a:t>
            </a:r>
            <a:endParaRPr lang="en-US" altLang="en-US" b="1" dirty="0" smtClean="0"/>
          </a:p>
          <a:p>
            <a:pPr eaLnBrk="1" hangingPunct="1">
              <a:spcBef>
                <a:spcPct val="0"/>
              </a:spcBef>
            </a:pPr>
            <a:endParaRPr lang="en-US" altLang="en-US" dirty="0" smtClean="0"/>
          </a:p>
        </p:txBody>
      </p:sp>
      <p:sp>
        <p:nvSpPr>
          <p:cNvPr id="67589"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3C6C6A-47D9-4849-A243-E67D1D99E4CA}" type="slidenum">
              <a:rPr lang="en-US"/>
              <a:pPr fontAlgn="base">
                <a:spcBef>
                  <a:spcPct val="0"/>
                </a:spcBef>
                <a:spcAft>
                  <a:spcPct val="0"/>
                </a:spcAft>
                <a:defRPr/>
              </a:pPr>
              <a:t>48</a:t>
            </a:fld>
            <a:endParaRPr lang="en-US" dirty="0"/>
          </a:p>
        </p:txBody>
      </p:sp>
      <p:sp>
        <p:nvSpPr>
          <p:cNvPr id="67590"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SPLASH:  AT Module</a:t>
            </a:r>
          </a:p>
        </p:txBody>
      </p:sp>
      <p:sp>
        <p:nvSpPr>
          <p:cNvPr id="2" name="Date Placeholder 1"/>
          <p:cNvSpPr>
            <a:spLocks noGrp="1"/>
          </p:cNvSpPr>
          <p:nvPr>
            <p:ph type="dt" idx="10"/>
          </p:nvPr>
        </p:nvSpPr>
        <p:spPr/>
        <p:txBody>
          <a:bodyPr/>
          <a:lstStyle/>
          <a:p>
            <a:fld id="{1FEDFBFB-BA3C-8C4E-9477-FA67EC126BE4}" type="datetime1">
              <a:rPr lang="en-US" smtClean="0"/>
              <a:t>2/26/15</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this slide we are looking at the skills in a different way – looking for essence of what the skill is.   You will begin to see that when re-worded to capture the essence of what the student really has to do, we begin to see some repetition.  </a:t>
            </a:r>
          </a:p>
          <a:p>
            <a:pPr eaLnBrk="1" hangingPunct="1">
              <a:spcBef>
                <a:spcPct val="0"/>
              </a:spcBef>
            </a:pPr>
            <a:endParaRPr lang="en-US" altLang="en-US" dirty="0" smtClean="0"/>
          </a:p>
          <a:p>
            <a:pPr eaLnBrk="1" hangingPunct="1">
              <a:spcBef>
                <a:spcPct val="0"/>
              </a:spcBef>
            </a:pPr>
            <a:endParaRPr lang="en-US" altLang="en-US" b="1" dirty="0" smtClean="0"/>
          </a:p>
          <a:p>
            <a:pPr eaLnBrk="1" hangingPunct="1">
              <a:spcBef>
                <a:spcPct val="0"/>
              </a:spcBef>
            </a:pPr>
            <a:endParaRPr lang="en-US" altLang="en-US" dirty="0" smtClean="0"/>
          </a:p>
        </p:txBody>
      </p:sp>
      <p:sp>
        <p:nvSpPr>
          <p:cNvPr id="6861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A006F5-6830-4A17-B696-20F9F5EDE06B}" type="slidenum">
              <a:rPr lang="en-US"/>
              <a:pPr fontAlgn="base">
                <a:spcBef>
                  <a:spcPct val="0"/>
                </a:spcBef>
                <a:spcAft>
                  <a:spcPct val="0"/>
                </a:spcAft>
                <a:defRPr/>
              </a:pPr>
              <a:t>49</a:t>
            </a:fld>
            <a:endParaRPr lang="en-US" dirty="0"/>
          </a:p>
        </p:txBody>
      </p:sp>
      <p:sp>
        <p:nvSpPr>
          <p:cNvPr id="68614"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SPLASH:  AT Module</a:t>
            </a:r>
          </a:p>
        </p:txBody>
      </p:sp>
      <p:sp>
        <p:nvSpPr>
          <p:cNvPr id="2" name="Date Placeholder 1"/>
          <p:cNvSpPr>
            <a:spLocks noGrp="1"/>
          </p:cNvSpPr>
          <p:nvPr>
            <p:ph type="dt" idx="10"/>
          </p:nvPr>
        </p:nvSpPr>
        <p:spPr/>
        <p:txBody>
          <a:bodyPr/>
          <a:lstStyle/>
          <a:p>
            <a:fld id="{0E0ADCF6-C6D0-364D-A8F4-03F9CC25763A}" type="datetime1">
              <a:rPr lang="en-US" smtClean="0"/>
              <a:t>2/26/15</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Remove extraneous information and concentrate on skills and the pattern becomes clear.</a:t>
            </a:r>
          </a:p>
          <a:p>
            <a:pPr eaLnBrk="1" hangingPunct="1">
              <a:spcBef>
                <a:spcPct val="0"/>
              </a:spcBef>
            </a:pPr>
            <a:endParaRPr lang="en-US" altLang="en-US" b="1" dirty="0" smtClean="0"/>
          </a:p>
          <a:p>
            <a:pPr eaLnBrk="1" hangingPunct="1">
              <a:spcBef>
                <a:spcPct val="0"/>
              </a:spcBef>
            </a:pPr>
            <a:endParaRPr lang="en-US" altLang="en-US" dirty="0" smtClean="0"/>
          </a:p>
        </p:txBody>
      </p:sp>
      <p:sp>
        <p:nvSpPr>
          <p:cNvPr id="6963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3DF023-8EB0-4532-A6CD-85A34E8CA6FB}" type="slidenum">
              <a:rPr lang="en-US"/>
              <a:pPr fontAlgn="base">
                <a:spcBef>
                  <a:spcPct val="0"/>
                </a:spcBef>
                <a:spcAft>
                  <a:spcPct val="0"/>
                </a:spcAft>
                <a:defRPr/>
              </a:pPr>
              <a:t>50</a:t>
            </a:fld>
            <a:endParaRPr lang="en-US" dirty="0"/>
          </a:p>
        </p:txBody>
      </p:sp>
      <p:sp>
        <p:nvSpPr>
          <p:cNvPr id="6963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SPLASH:  AT Module</a:t>
            </a:r>
          </a:p>
        </p:txBody>
      </p:sp>
      <p:sp>
        <p:nvSpPr>
          <p:cNvPr id="2" name="Date Placeholder 1"/>
          <p:cNvSpPr>
            <a:spLocks noGrp="1"/>
          </p:cNvSpPr>
          <p:nvPr>
            <p:ph type="dt" idx="10"/>
          </p:nvPr>
        </p:nvSpPr>
        <p:spPr/>
        <p:txBody>
          <a:bodyPr/>
          <a:lstStyle/>
          <a:p>
            <a:fld id="{5F3C08FD-0848-DC44-8813-2C298F3B52EE}" type="datetime1">
              <a:rPr lang="en-US" smtClean="0"/>
              <a:t>2/26/15</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Now we have pulled the tasks required for the activities in this unit and you can clearly see the repetitions.  As more tasks are added from other content areas, more tasks will be included BUT many of them are repeated – e.g., reading – you will be reading in language arts but also in science and math.</a:t>
            </a:r>
          </a:p>
        </p:txBody>
      </p:sp>
      <p:sp>
        <p:nvSpPr>
          <p:cNvPr id="70661"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E21125-485C-41A2-81F5-54692EBBC708}" type="slidenum">
              <a:rPr lang="en-US"/>
              <a:pPr fontAlgn="base">
                <a:spcBef>
                  <a:spcPct val="0"/>
                </a:spcBef>
                <a:spcAft>
                  <a:spcPct val="0"/>
                </a:spcAft>
                <a:defRPr/>
              </a:pPr>
              <a:t>51</a:t>
            </a:fld>
            <a:endParaRPr lang="en-US" dirty="0"/>
          </a:p>
        </p:txBody>
      </p:sp>
      <p:sp>
        <p:nvSpPr>
          <p:cNvPr id="70662"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SPLASH:  AT Module</a:t>
            </a:r>
          </a:p>
        </p:txBody>
      </p:sp>
      <p:sp>
        <p:nvSpPr>
          <p:cNvPr id="2" name="Date Placeholder 1"/>
          <p:cNvSpPr>
            <a:spLocks noGrp="1"/>
          </p:cNvSpPr>
          <p:nvPr>
            <p:ph type="dt" idx="10"/>
          </p:nvPr>
        </p:nvSpPr>
        <p:spPr/>
        <p:txBody>
          <a:bodyPr/>
          <a:lstStyle/>
          <a:p>
            <a:fld id="{8F05B4B3-EFB9-8845-9C02-4CE5BA83959E}" type="datetime1">
              <a:rPr lang="en-US" smtClean="0"/>
              <a:t>2/26/15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These repeated tasks become a “menu” that can be addressed for the student.  </a:t>
            </a:r>
          </a:p>
          <a:p>
            <a:pPr eaLnBrk="1" hangingPunct="1">
              <a:spcBef>
                <a:spcPct val="0"/>
              </a:spcBef>
            </a:pPr>
            <a:r>
              <a:rPr lang="en-US" altLang="en-US" dirty="0" smtClean="0"/>
              <a:t>How will the student read?</a:t>
            </a:r>
          </a:p>
          <a:p>
            <a:pPr eaLnBrk="1" hangingPunct="1">
              <a:spcBef>
                <a:spcPct val="0"/>
              </a:spcBef>
            </a:pPr>
            <a:r>
              <a:rPr lang="en-US" altLang="en-US" dirty="0" smtClean="0"/>
              <a:t>What is required for the student to read?</a:t>
            </a:r>
          </a:p>
          <a:p>
            <a:pPr eaLnBrk="1" hangingPunct="1">
              <a:spcBef>
                <a:spcPct val="0"/>
              </a:spcBef>
            </a:pPr>
            <a:r>
              <a:rPr lang="en-US" altLang="en-US" dirty="0" smtClean="0"/>
              <a:t>How do we know the student is reading?</a:t>
            </a:r>
          </a:p>
          <a:p>
            <a:pPr eaLnBrk="1" hangingPunct="1">
              <a:spcBef>
                <a:spcPct val="0"/>
              </a:spcBef>
            </a:pPr>
            <a:r>
              <a:rPr lang="en-US" altLang="en-US" dirty="0" smtClean="0"/>
              <a:t>This information can be supplied on the “Menu of Supports” and be provided to all those that are working with the student – general education teacher, para-professional, peer, etc.</a:t>
            </a:r>
          </a:p>
          <a:p>
            <a:pPr eaLnBrk="1" hangingPunct="1">
              <a:spcBef>
                <a:spcPct val="0"/>
              </a:spcBef>
            </a:pPr>
            <a:r>
              <a:rPr lang="en-US" altLang="en-US" dirty="0" smtClean="0"/>
              <a:t> </a:t>
            </a:r>
          </a:p>
        </p:txBody>
      </p:sp>
      <p:sp>
        <p:nvSpPr>
          <p:cNvPr id="7168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3F256A-FB53-43BA-B532-9E7A688F79D6}" type="slidenum">
              <a:rPr lang="en-US"/>
              <a:pPr fontAlgn="base">
                <a:spcBef>
                  <a:spcPct val="0"/>
                </a:spcBef>
                <a:spcAft>
                  <a:spcPct val="0"/>
                </a:spcAft>
                <a:defRPr/>
              </a:pPr>
              <a:t>52</a:t>
            </a:fld>
            <a:endParaRPr lang="en-US" dirty="0"/>
          </a:p>
        </p:txBody>
      </p:sp>
      <p:sp>
        <p:nvSpPr>
          <p:cNvPr id="71686"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SPLASH:  AT Module</a:t>
            </a:r>
          </a:p>
        </p:txBody>
      </p:sp>
      <p:sp>
        <p:nvSpPr>
          <p:cNvPr id="2" name="Date Placeholder 1"/>
          <p:cNvSpPr>
            <a:spLocks noGrp="1"/>
          </p:cNvSpPr>
          <p:nvPr>
            <p:ph type="dt" idx="10"/>
          </p:nvPr>
        </p:nvSpPr>
        <p:spPr/>
        <p:txBody>
          <a:bodyPr/>
          <a:lstStyle/>
          <a:p>
            <a:fld id="{660DF313-7A91-914E-BE89-84B9B2D25D7D}" type="datetime1">
              <a:rPr lang="en-US" smtClean="0"/>
              <a:t>2/26/15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SPLASH:  AT Module</a:t>
            </a:r>
          </a:p>
        </p:txBody>
      </p:sp>
      <p:sp>
        <p:nvSpPr>
          <p:cNvPr id="983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is a useful tool to record the ways in which a student will participate during a variety of tasks.  Once this is established we can then worry about the content.    This tool can be given to all those who work with the student – teachers, para-professionals, even student.  Replace the text in the menu with a description of how the individual will participate:</a:t>
            </a:r>
          </a:p>
          <a:p>
            <a:pPr eaLnBrk="1" hangingPunct="1">
              <a:spcBef>
                <a:spcPct val="0"/>
              </a:spcBef>
            </a:pPr>
            <a:endParaRPr lang="en-US" altLang="en-US"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altLang="en-US" dirty="0" smtClean="0"/>
              <a:t>E.g. Listen during lecture:  Prepare David for some time seated – follow brief exercise routine designed for this purpose and stretch out right arm.  Make sure student is seated correctly in his chair – buttocks towards back of seat, truck stable, harness fastened, materials placed on no-slip matting slightly to the right of midline on the desk or his tray.  Limit the number of items on his tray to 3.  Ensure his communication materials are accessible and ready to use.  Using enlarged graphics from the focus of the text David will select the graphics as he hears them and place them on a Velcro strip at the top of his work folder.  He may need a peer to make sure the folder remains flat on the table. </a:t>
            </a:r>
          </a:p>
          <a:p>
            <a:pPr eaLnBrk="1" hangingPunct="1">
              <a:spcBef>
                <a:spcPct val="0"/>
              </a:spcBef>
            </a:pPr>
            <a:endParaRPr lang="en-US" altLang="en-US" dirty="0" smtClean="0"/>
          </a:p>
          <a:p>
            <a:pPr eaLnBrk="1" hangingPunct="1">
              <a:spcBef>
                <a:spcPct val="0"/>
              </a:spcBef>
            </a:pPr>
            <a:endParaRPr lang="en-US" altLang="en-US" b="1" dirty="0" smtClean="0">
              <a:solidFill>
                <a:srgbClr val="FFFF00"/>
              </a:solidFill>
            </a:endParaRPr>
          </a:p>
          <a:p>
            <a:pPr eaLnBrk="1" hangingPunct="1">
              <a:spcBef>
                <a:spcPct val="0"/>
              </a:spcBef>
            </a:pPr>
            <a:r>
              <a:rPr lang="en-US" altLang="en-US" b="1" dirty="0" smtClean="0">
                <a:solidFill>
                  <a:srgbClr val="FFFF00"/>
                </a:solidFill>
              </a:rPr>
              <a:t>Think of a student in your classroom, how do you know they are really listening ?</a:t>
            </a:r>
          </a:p>
        </p:txBody>
      </p:sp>
      <p:sp>
        <p:nvSpPr>
          <p:cNvPr id="72710"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A38284-6340-416A-AC1D-479674C97E8D}" type="slidenum">
              <a:rPr lang="en-US"/>
              <a:pPr fontAlgn="base">
                <a:spcBef>
                  <a:spcPct val="0"/>
                </a:spcBef>
                <a:spcAft>
                  <a:spcPct val="0"/>
                </a:spcAft>
                <a:defRPr/>
              </a:pPr>
              <a:t>53</a:t>
            </a:fld>
            <a:endParaRPr lang="en-US" dirty="0"/>
          </a:p>
        </p:txBody>
      </p:sp>
      <p:sp>
        <p:nvSpPr>
          <p:cNvPr id="2" name="Date Placeholder 1"/>
          <p:cNvSpPr>
            <a:spLocks noGrp="1"/>
          </p:cNvSpPr>
          <p:nvPr>
            <p:ph type="dt" idx="10"/>
          </p:nvPr>
        </p:nvSpPr>
        <p:spPr/>
        <p:txBody>
          <a:bodyPr/>
          <a:lstStyle/>
          <a:p>
            <a:fld id="{F3F7B79D-D1FB-1F4C-A712-2C393FB25C4E}" type="datetime1">
              <a:rPr lang="en-US" smtClean="0"/>
              <a:t>2/26/15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Lets make a rough menu of supports for David, with what we know.</a:t>
            </a:r>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5F224C-1AD4-4D44-9682-C1E06D986E77}" type="slidenum">
              <a:rPr lang="en-US"/>
              <a:pPr fontAlgn="base">
                <a:spcBef>
                  <a:spcPct val="0"/>
                </a:spcBef>
                <a:spcAft>
                  <a:spcPct val="0"/>
                </a:spcAft>
                <a:defRPr/>
              </a:pPr>
              <a:t>54</a:t>
            </a:fld>
            <a:endParaRPr lang="en-US" dirty="0"/>
          </a:p>
        </p:txBody>
      </p:sp>
      <p:sp>
        <p:nvSpPr>
          <p:cNvPr id="2" name="Date Placeholder 1"/>
          <p:cNvSpPr>
            <a:spLocks noGrp="1"/>
          </p:cNvSpPr>
          <p:nvPr>
            <p:ph type="dt" idx="10"/>
          </p:nvPr>
        </p:nvSpPr>
        <p:spPr/>
        <p:txBody>
          <a:bodyPr/>
          <a:lstStyle/>
          <a:p>
            <a:fld id="{224050AA-E0AD-6A46-9E67-EA4EDC0F5126}"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Abbreviations:</a:t>
            </a:r>
          </a:p>
          <a:p>
            <a:r>
              <a:rPr lang="en-US" dirty="0" smtClean="0"/>
              <a:t>Assistive Technology (AT)</a:t>
            </a:r>
          </a:p>
          <a:p>
            <a:r>
              <a:rPr lang="en-US" dirty="0" smtClean="0"/>
              <a:t>College &amp; Career Ready</a:t>
            </a:r>
            <a:r>
              <a:rPr lang="en-US" baseline="0" dirty="0" smtClean="0"/>
              <a:t> (CCR)</a:t>
            </a:r>
          </a:p>
          <a:p>
            <a:r>
              <a:rPr lang="en-US" baseline="0" dirty="0" smtClean="0"/>
              <a:t>Moderate/Severe Disabilities (MSD)</a:t>
            </a:r>
          </a:p>
          <a:p>
            <a:r>
              <a:rPr lang="en-US" baseline="0" dirty="0" smtClean="0"/>
              <a:t>Universal Design for Learning (UDL)</a:t>
            </a:r>
            <a:endParaRPr lang="en-US" dirty="0" smtClean="0"/>
          </a:p>
          <a:p>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55</a:t>
            </a:fld>
            <a:endParaRPr lang="en-US" dirty="0"/>
          </a:p>
        </p:txBody>
      </p:sp>
      <p:sp>
        <p:nvSpPr>
          <p:cNvPr id="5" name="Date Placeholder 4"/>
          <p:cNvSpPr>
            <a:spLocks noGrp="1"/>
          </p:cNvSpPr>
          <p:nvPr>
            <p:ph type="dt" idx="11"/>
          </p:nvPr>
        </p:nvSpPr>
        <p:spPr/>
        <p:txBody>
          <a:bodyPr/>
          <a:lstStyle/>
          <a:p>
            <a:fld id="{7A42ADDA-9061-074F-9BDA-7C0BC639EB76}" type="datetime1">
              <a:rPr lang="en-US" smtClean="0"/>
              <a:t>2/26/15</a:t>
            </a:fld>
            <a:endParaRPr lang="en-US" dirty="0"/>
          </a:p>
        </p:txBody>
      </p:sp>
      <p:sp>
        <p:nvSpPr>
          <p:cNvPr id="6" name="Header Placeholder 5"/>
          <p:cNvSpPr>
            <a:spLocks noGrp="1"/>
          </p:cNvSpPr>
          <p:nvPr>
            <p:ph type="hdr" sz="quarter" idx="12"/>
          </p:nvPr>
        </p:nvSpPr>
        <p:spPr/>
        <p:txBody>
          <a:bodyPr/>
          <a:lstStyle/>
          <a:p>
            <a:r>
              <a:rPr lang="en-US" dirty="0" smtClean="0"/>
              <a:t>SPLASH:  AT Module</a:t>
            </a:r>
            <a:endParaRPr lang="en-US" dirty="0"/>
          </a:p>
        </p:txBody>
      </p:sp>
    </p:spTree>
    <p:extLst>
      <p:ext uri="{BB962C8B-B14F-4D97-AF65-F5344CB8AC3E}">
        <p14:creationId xmlns:p14="http://schemas.microsoft.com/office/powerpoint/2010/main" val="42198523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20040" marR="0" indent="-320040" algn="l" defTabSz="457200" rtl="0" eaLnBrk="1" fontAlgn="auto" latinLnBrk="0" hangingPunct="1">
              <a:lnSpc>
                <a:spcPct val="100000"/>
              </a:lnSpc>
              <a:spcBef>
                <a:spcPts val="0"/>
              </a:spcBef>
              <a:spcAft>
                <a:spcPts val="0"/>
              </a:spcAft>
              <a:buClrTx/>
              <a:buSzTx/>
              <a:buFont typeface="Wingdings"/>
              <a:buNone/>
              <a:tabLst/>
              <a:defRPr/>
            </a:pPr>
            <a:r>
              <a:rPr lang="en-US" altLang="en-US" sz="1200" b="0" dirty="0" smtClean="0">
                <a:latin typeface="Calibri" pitchFamily="34" charset="0"/>
              </a:rPr>
              <a:t>KCAS</a:t>
            </a:r>
          </a:p>
          <a:p>
            <a:pPr marL="320040" marR="0" indent="-320040" algn="l" defTabSz="457200" rtl="0" eaLnBrk="1" fontAlgn="auto" latinLnBrk="0" hangingPunct="1">
              <a:lnSpc>
                <a:spcPct val="100000"/>
              </a:lnSpc>
              <a:spcBef>
                <a:spcPts val="0"/>
              </a:spcBef>
              <a:spcAft>
                <a:spcPts val="0"/>
              </a:spcAft>
              <a:buClrTx/>
              <a:buSzTx/>
              <a:buFont typeface="Wingdings"/>
              <a:buNone/>
              <a:tabLst/>
              <a:defRPr/>
            </a:pPr>
            <a:r>
              <a:rPr lang="en-US" altLang="en-US" sz="1200" b="1" dirty="0" smtClean="0">
                <a:latin typeface="Calibri" pitchFamily="34" charset="0"/>
              </a:rPr>
              <a:t>RIT.2 </a:t>
            </a:r>
            <a:r>
              <a:rPr lang="en-US" altLang="en-US" sz="1200" dirty="0" smtClean="0"/>
              <a:t>	</a:t>
            </a:r>
            <a:r>
              <a:rPr lang="en-US" altLang="en-US" sz="1200" b="1" i="1" dirty="0" smtClean="0">
                <a:solidFill>
                  <a:srgbClr val="953735"/>
                </a:solidFill>
                <a:latin typeface="Calibri" pitchFamily="34" charset="0"/>
              </a:rPr>
              <a:t>Determine two or main ideas of a text and explain how they are supported by key details; summarize the text.  </a:t>
            </a:r>
          </a:p>
          <a:p>
            <a:pPr marL="320040" indent="-320040" eaLnBrk="1" fontAlgn="auto" hangingPunct="1">
              <a:spcAft>
                <a:spcPts val="0"/>
              </a:spcAft>
              <a:buFont typeface="Wingdings"/>
              <a:buNone/>
              <a:defRPr/>
            </a:pPr>
            <a:r>
              <a:rPr lang="en-US" altLang="en-US" sz="1200" dirty="0" smtClean="0"/>
              <a:t>READING STANDARDS FOR INFORMATIONAL TEXT </a:t>
            </a:r>
            <a:endParaRPr lang="en-US" altLang="en-US" sz="1200" b="1" dirty="0" smtClean="0">
              <a:solidFill>
                <a:srgbClr val="00B050"/>
              </a:solidFill>
            </a:endParaRPr>
          </a:p>
          <a:p>
            <a:pPr eaLnBrk="1" hangingPunct="1">
              <a:spcBef>
                <a:spcPct val="0"/>
              </a:spcBef>
              <a:buFont typeface="Wingdings 2" pitchFamily="18" charset="2"/>
              <a:buNone/>
            </a:pPr>
            <a:endParaRPr lang="en-US" altLang="en-US" sz="1200" b="1" i="1" dirty="0" smtClean="0">
              <a:solidFill>
                <a:srgbClr val="953735"/>
              </a:solidFill>
              <a:latin typeface="Calibri" pitchFamily="34" charset="0"/>
            </a:endParaRPr>
          </a:p>
          <a:p>
            <a:pPr marL="274320" marR="0" indent="-274320" algn="l" defTabSz="457200" rtl="0" eaLnBrk="1" fontAlgn="auto" latinLnBrk="0" hangingPunct="1">
              <a:lnSpc>
                <a:spcPct val="100000"/>
              </a:lnSpc>
              <a:spcBef>
                <a:spcPts val="0"/>
              </a:spcBef>
              <a:spcAft>
                <a:spcPts val="0"/>
              </a:spcAft>
              <a:buClrTx/>
              <a:buSzTx/>
              <a:buFont typeface="Wingdings 2"/>
              <a:buNone/>
              <a:tabLst/>
              <a:defRPr/>
            </a:pPr>
            <a:r>
              <a:rPr lang="en-US" sz="1200" kern="1200" dirty="0" smtClean="0">
                <a:solidFill>
                  <a:schemeClr val="tx1"/>
                </a:solidFill>
                <a:effectLst/>
                <a:latin typeface="+mn-lt"/>
                <a:ea typeface="+mn-ea"/>
                <a:cs typeface="+mn-cs"/>
              </a:rPr>
              <a:t>Alternate K-PREP Content Aligned Standards </a:t>
            </a:r>
            <a:endParaRPr lang="en-US" dirty="0" smtClean="0"/>
          </a:p>
          <a:p>
            <a:pPr marL="274320" marR="0" indent="-274320" algn="l" defTabSz="457200" rtl="0" eaLnBrk="1" fontAlgn="auto" latinLnBrk="0" hangingPunct="1">
              <a:lnSpc>
                <a:spcPct val="100000"/>
              </a:lnSpc>
              <a:spcBef>
                <a:spcPts val="0"/>
              </a:spcBef>
              <a:spcAft>
                <a:spcPts val="0"/>
              </a:spcAft>
              <a:buClrTx/>
              <a:buSzTx/>
              <a:buFont typeface="Wingdings 2"/>
              <a:buNone/>
              <a:tabLst/>
              <a:defRPr/>
            </a:pPr>
            <a:r>
              <a:rPr lang="en-US" sz="1200" b="1" i="1" dirty="0" smtClean="0">
                <a:latin typeface="Calibri" pitchFamily="34" charset="0"/>
              </a:rPr>
              <a:t>R-5.4  </a:t>
            </a:r>
            <a:r>
              <a:rPr lang="en-US" sz="1200" b="1" i="1" dirty="0" smtClean="0">
                <a:solidFill>
                  <a:schemeClr val="accent2">
                    <a:lumMod val="75000"/>
                  </a:schemeClr>
                </a:solidFill>
                <a:latin typeface="Calibri" pitchFamily="34" charset="0"/>
              </a:rPr>
              <a:t>Determine two or more main ideas of a text and how they are supported by key details.</a:t>
            </a:r>
          </a:p>
          <a:p>
            <a:pPr marL="274320" indent="-274320" algn="l" eaLnBrk="1" fontAlgn="auto" hangingPunct="1">
              <a:spcAft>
                <a:spcPts val="0"/>
              </a:spcAft>
              <a:buFont typeface="Wingdings 2"/>
              <a:buNone/>
              <a:defRPr/>
            </a:pPr>
            <a:r>
              <a:rPr lang="en-US" sz="1200" dirty="0" smtClean="0"/>
              <a:t>READING STANDARDS FOR INFORMATIONAL TEXT </a:t>
            </a:r>
          </a:p>
          <a:p>
            <a:pPr marL="320040" indent="-320040" eaLnBrk="1" fontAlgn="auto" hangingPunct="1">
              <a:spcAft>
                <a:spcPts val="0"/>
              </a:spcAft>
              <a:buFont typeface="Wingdings"/>
              <a:buNone/>
              <a:defRPr/>
            </a:pPr>
            <a:endParaRPr lang="en-US" altLang="en-US" sz="1200" b="1" i="1" dirty="0" smtClean="0">
              <a:solidFill>
                <a:schemeClr val="accent2">
                  <a:lumMod val="75000"/>
                </a:schemeClr>
              </a:solidFill>
              <a:latin typeface="Calibri" pitchFamily="34" charset="0"/>
            </a:endParaRPr>
          </a:p>
          <a:p>
            <a:pPr eaLnBrk="1" hangingPunct="1">
              <a:spcBef>
                <a:spcPct val="0"/>
              </a:spcBef>
              <a:buFont typeface="Wingdings 2" pitchFamily="18" charset="2"/>
              <a:buNone/>
            </a:pPr>
            <a:endParaRPr lang="en-US" altLang="en-US" sz="800" b="1" i="1" dirty="0" smtClean="0">
              <a:solidFill>
                <a:srgbClr val="00B050"/>
              </a:solidFill>
              <a:latin typeface="Calibri" pitchFamily="34" charset="0"/>
            </a:endParaRPr>
          </a:p>
          <a:p>
            <a:pPr marL="320040" indent="-320040" eaLnBrk="1" fontAlgn="auto" hangingPunct="1">
              <a:spcAft>
                <a:spcPts val="0"/>
              </a:spcAft>
              <a:buFont typeface="Wingdings"/>
              <a:buNone/>
              <a:defRPr/>
            </a:pPr>
            <a:endParaRPr lang="en-US" sz="1200" b="1" i="1" dirty="0" smtClean="0">
              <a:solidFill>
                <a:schemeClr val="accent2">
                  <a:lumMod val="75000"/>
                </a:schemeClr>
              </a:solidFill>
              <a:latin typeface="Calibri" pitchFamily="34" charset="0"/>
            </a:endParaRPr>
          </a:p>
          <a:p>
            <a:pPr eaLnBrk="1" hangingPunct="1">
              <a:spcBef>
                <a:spcPct val="0"/>
              </a:spcBef>
            </a:pPr>
            <a:endParaRPr lang="en-US" altLang="en-US" dirty="0"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4093E6-3DB9-49C0-9DD1-27AD17B71443}" type="slidenum">
              <a:rPr lang="en-US"/>
              <a:pPr fontAlgn="base">
                <a:spcBef>
                  <a:spcPct val="0"/>
                </a:spcBef>
                <a:spcAft>
                  <a:spcPct val="0"/>
                </a:spcAft>
                <a:defRPr/>
              </a:pPr>
              <a:t>56</a:t>
            </a:fld>
            <a:endParaRPr lang="en-US" dirty="0"/>
          </a:p>
        </p:txBody>
      </p:sp>
      <p:sp>
        <p:nvSpPr>
          <p:cNvPr id="2" name="Date Placeholder 1"/>
          <p:cNvSpPr>
            <a:spLocks noGrp="1"/>
          </p:cNvSpPr>
          <p:nvPr>
            <p:ph type="dt" idx="10"/>
          </p:nvPr>
        </p:nvSpPr>
        <p:spPr/>
        <p:txBody>
          <a:bodyPr/>
          <a:lstStyle/>
          <a:p>
            <a:fld id="{F98440E5-8B37-8744-8775-0F1EC4126D89}"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74320" indent="-274320" algn="l" eaLnBrk="1" fontAlgn="auto" hangingPunct="1">
              <a:spcAft>
                <a:spcPts val="0"/>
              </a:spcAft>
              <a:buFont typeface="Wingdings 2"/>
              <a:buNone/>
              <a:defRPr/>
            </a:pPr>
            <a:r>
              <a:rPr lang="en-US" sz="1200" b="1" i="1" dirty="0" smtClean="0">
                <a:latin typeface="Calibri" pitchFamily="34" charset="0"/>
              </a:rPr>
              <a:t>R-5.4  </a:t>
            </a:r>
            <a:r>
              <a:rPr lang="en-US" sz="1200" dirty="0" smtClean="0"/>
              <a:t>READING STANDARDS FOR INFORMATIONAL TEXT </a:t>
            </a:r>
          </a:p>
          <a:p>
            <a:pPr marL="320040" indent="-320040" eaLnBrk="1" fontAlgn="auto" hangingPunct="1">
              <a:spcAft>
                <a:spcPts val="0"/>
              </a:spcAft>
              <a:buFont typeface="Wingdings"/>
              <a:buNone/>
              <a:defRPr/>
            </a:pPr>
            <a:r>
              <a:rPr lang="en-US" sz="1200" b="1" i="1" dirty="0" smtClean="0">
                <a:solidFill>
                  <a:schemeClr val="accent2">
                    <a:lumMod val="75000"/>
                  </a:schemeClr>
                </a:solidFill>
                <a:latin typeface="Calibri" pitchFamily="34" charset="0"/>
              </a:rPr>
              <a:t>Determine two or more main ideas of a text and how they are supported by key details.</a:t>
            </a:r>
          </a:p>
          <a:p>
            <a:pPr marL="320040" indent="-320040" eaLnBrk="1" fontAlgn="auto" hangingPunct="1">
              <a:spcAft>
                <a:spcPts val="0"/>
              </a:spcAft>
              <a:buFont typeface="Wingdings"/>
              <a:buNone/>
              <a:defRPr/>
            </a:pPr>
            <a:endParaRPr lang="en-US" altLang="en-US" sz="1200" b="1" i="1" dirty="0" smtClean="0">
              <a:solidFill>
                <a:schemeClr val="accent2">
                  <a:lumMod val="75000"/>
                </a:schemeClr>
              </a:solidFill>
              <a:latin typeface="Calibri" pitchFamily="34" charset="0"/>
            </a:endParaRPr>
          </a:p>
          <a:p>
            <a:pPr marL="320040" indent="-320040" eaLnBrk="1" fontAlgn="auto" hangingPunct="1">
              <a:spcAft>
                <a:spcPts val="0"/>
              </a:spcAft>
              <a:buFont typeface="Wingdings"/>
              <a:buNone/>
              <a:defRPr/>
            </a:pPr>
            <a:r>
              <a:rPr lang="en-US" altLang="en-US" sz="1200" b="1" dirty="0" smtClean="0">
                <a:latin typeface="Calibri" pitchFamily="34" charset="0"/>
              </a:rPr>
              <a:t>RIT.2 </a:t>
            </a:r>
            <a:r>
              <a:rPr lang="en-US" altLang="en-US" sz="1200" dirty="0" smtClean="0"/>
              <a:t>	READING STANDARDS FOR INFORMATIONAL TEXT </a:t>
            </a:r>
            <a:endParaRPr lang="en-US" altLang="en-US" sz="1200" b="1" dirty="0" smtClean="0">
              <a:solidFill>
                <a:srgbClr val="00B050"/>
              </a:solidFill>
            </a:endParaRPr>
          </a:p>
          <a:p>
            <a:pPr eaLnBrk="1" hangingPunct="1">
              <a:spcBef>
                <a:spcPct val="0"/>
              </a:spcBef>
              <a:buFont typeface="Wingdings 2" pitchFamily="18" charset="2"/>
              <a:buNone/>
            </a:pPr>
            <a:r>
              <a:rPr lang="en-US" altLang="en-US" sz="1200" b="1" i="1" dirty="0" smtClean="0">
                <a:solidFill>
                  <a:srgbClr val="953735"/>
                </a:solidFill>
                <a:latin typeface="Calibri" pitchFamily="34" charset="0"/>
              </a:rPr>
              <a:t>Determine two or main ideas of a text and explain how they are supported by key details; summarize the text.  </a:t>
            </a:r>
          </a:p>
          <a:p>
            <a:pPr eaLnBrk="1" hangingPunct="1">
              <a:spcBef>
                <a:spcPct val="0"/>
              </a:spcBef>
            </a:pPr>
            <a:endParaRPr lang="en-US" altLang="en-US" dirty="0" smtClean="0"/>
          </a:p>
          <a:p>
            <a:pPr eaLnBrk="1" hangingPunct="1">
              <a:spcBef>
                <a:spcPct val="0"/>
              </a:spcBef>
            </a:pPr>
            <a:r>
              <a:rPr lang="en-US" altLang="en-US" dirty="0" smtClean="0"/>
              <a:t>Looking ahead at the standard and how general education teachers will approach it, we find that it makes sense to let our students experience some of the elements that will be addressed within the lesson – for example, we cannot take for granted that everyone has had the chance to see the ocean, feel the water and smell the salt water.  How can we bring this experience to our students?  Access not limited to sitting in the classroom listening to a teacher.</a:t>
            </a:r>
          </a:p>
          <a:p>
            <a:pPr eaLnBrk="1" hangingPunct="1">
              <a:spcBef>
                <a:spcPct val="0"/>
              </a:spcBef>
            </a:pPr>
            <a:r>
              <a:rPr lang="en-US" altLang="en-US" dirty="0" smtClean="0"/>
              <a:t>Consider lack of background knowledge that our students have. Can you bring sand and water in, show pictures/video of the ocean</a:t>
            </a:r>
            <a:r>
              <a:rPr lang="en-US" altLang="en-US" baseline="0" dirty="0" smtClean="0"/>
              <a:t> </a:t>
            </a:r>
            <a:r>
              <a:rPr lang="en-US" altLang="en-US" dirty="0" smtClean="0"/>
              <a:t> to bring in background knowledge to help the student’s understand components of what is an island?</a:t>
            </a:r>
          </a:p>
          <a:p>
            <a:pPr eaLnBrk="1" hangingPunct="1">
              <a:spcBef>
                <a:spcPct val="0"/>
              </a:spcBef>
            </a:pPr>
            <a:endParaRPr lang="en-US" altLang="en-US" b="0" dirty="0" smtClean="0"/>
          </a:p>
          <a:p>
            <a:pPr eaLnBrk="1" hangingPunct="1">
              <a:spcBef>
                <a:spcPct val="0"/>
              </a:spcBef>
            </a:pPr>
            <a:r>
              <a:rPr lang="en-US" altLang="en-US" b="1" dirty="0" smtClean="0"/>
              <a:t>Emphasis that you must bring the activity to the student. </a:t>
            </a:r>
          </a:p>
          <a:p>
            <a:pPr eaLnBrk="1" hangingPunct="1">
              <a:spcBef>
                <a:spcPct val="0"/>
              </a:spcBef>
            </a:pPr>
            <a:endParaRPr lang="en-US" altLang="en-US" b="1" dirty="0" smtClean="0"/>
          </a:p>
          <a:p>
            <a:pPr eaLnBrk="1" hangingPunct="1">
              <a:spcBef>
                <a:spcPct val="0"/>
              </a:spcBef>
            </a:pPr>
            <a:r>
              <a:rPr lang="en-US" altLang="en-US" b="1" dirty="0" smtClean="0"/>
              <a:t>http://www.missionscalifornia.com/stories/lone-woman-san-nicolas-island.html</a:t>
            </a:r>
          </a:p>
          <a:p>
            <a:pPr eaLnBrk="1" hangingPunct="1">
              <a:spcBef>
                <a:spcPct val="0"/>
              </a:spcBef>
            </a:pPr>
            <a:r>
              <a:rPr lang="en-US" altLang="en-US" b="0" dirty="0" smtClean="0"/>
              <a:t>Link to story of Sinforsa Sanchez Nidever who inspired the story of</a:t>
            </a:r>
            <a:r>
              <a:rPr lang="en-US" altLang="en-US" b="0" i="0" dirty="0" smtClean="0"/>
              <a:t> the </a:t>
            </a:r>
            <a:r>
              <a:rPr lang="en-US" altLang="en-US" b="0" i="1" dirty="0" smtClean="0"/>
              <a:t>Island of the Blue Dolphin</a:t>
            </a:r>
            <a:r>
              <a:rPr lang="en-US" altLang="en-US" b="0" dirty="0" smtClean="0"/>
              <a:t>.  Use this information to give students the background information on women</a:t>
            </a:r>
            <a:r>
              <a:rPr lang="en-US" altLang="en-US" b="0" baseline="0" dirty="0" smtClean="0"/>
              <a:t> who inspired the story.</a:t>
            </a:r>
            <a:endParaRPr lang="en-US" altLang="en-US" b="0" dirty="0" smtClean="0"/>
          </a:p>
          <a:p>
            <a:pPr eaLnBrk="1" hangingPunct="1">
              <a:spcBef>
                <a:spcPct val="0"/>
              </a:spcBef>
            </a:pPr>
            <a:endParaRPr lang="en-US" altLang="en-US" b="1"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444613-A4C2-4E37-BB8B-CAF4C46F1F03}" type="slidenum">
              <a:rPr lang="en-US"/>
              <a:pPr fontAlgn="base">
                <a:spcBef>
                  <a:spcPct val="0"/>
                </a:spcBef>
                <a:spcAft>
                  <a:spcPct val="0"/>
                </a:spcAft>
                <a:defRPr/>
              </a:pPr>
              <a:t>57</a:t>
            </a:fld>
            <a:endParaRPr lang="en-US" dirty="0"/>
          </a:p>
        </p:txBody>
      </p:sp>
      <p:sp>
        <p:nvSpPr>
          <p:cNvPr id="2" name="Date Placeholder 1"/>
          <p:cNvSpPr>
            <a:spLocks noGrp="1"/>
          </p:cNvSpPr>
          <p:nvPr>
            <p:ph type="dt" idx="10"/>
          </p:nvPr>
        </p:nvSpPr>
        <p:spPr/>
        <p:txBody>
          <a:bodyPr/>
          <a:lstStyle/>
          <a:p>
            <a:fld id="{DE85DEBC-E27A-A548-B743-2406E356582E}"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D337AD-177E-49A8-9576-1A40C0439317}" type="slidenum">
              <a:rPr lang="en-US"/>
              <a:pPr fontAlgn="base">
                <a:spcBef>
                  <a:spcPct val="0"/>
                </a:spcBef>
                <a:spcAft>
                  <a:spcPct val="0"/>
                </a:spcAft>
                <a:defRPr/>
              </a:pPr>
              <a:t>7</a:t>
            </a:fld>
            <a:endParaRPr lang="en-US" dirty="0"/>
          </a:p>
        </p:txBody>
      </p:sp>
      <p:sp>
        <p:nvSpPr>
          <p:cNvPr id="8294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Think about the barriers that exist in this classroom as the teacher addresses topics and concepts in science. These students are non-readers.  Text is a barrier, the abstract nature of the understanding the phases of the moon is a barrier, etc.  The teacher is addressing these barriers by modeling the phases of the moon with simple materials.  Accessibility is addressed through models.  The text book exists but Marvin has a summary of information to look at using symbols.  Paige is engaged by the balloon and can experience the effects of static electricity as she rubs the balloon on her sweater and it sticks to the wall.  </a:t>
            </a:r>
          </a:p>
          <a:p>
            <a:pPr eaLnBrk="1" hangingPunct="1">
              <a:spcBef>
                <a:spcPct val="0"/>
              </a:spcBef>
            </a:pPr>
            <a:endParaRPr lang="en-US" altLang="en-US" dirty="0" smtClean="0"/>
          </a:p>
          <a:p>
            <a:pPr eaLnBrk="1" hangingPunct="1">
              <a:spcBef>
                <a:spcPct val="0"/>
              </a:spcBef>
            </a:pPr>
            <a:r>
              <a:rPr lang="en-US" altLang="en-US" b="1" dirty="0" smtClean="0"/>
              <a:t>These are questions that you can embed into your instructional planning as part of a process to ensure your students can access learning.  </a:t>
            </a:r>
          </a:p>
          <a:p>
            <a:pPr eaLnBrk="1" hangingPunct="1">
              <a:spcBef>
                <a:spcPct val="0"/>
              </a:spcBef>
            </a:pPr>
            <a:endParaRPr lang="en-US" altLang="en-US" dirty="0" smtClean="0"/>
          </a:p>
        </p:txBody>
      </p:sp>
      <p:sp>
        <p:nvSpPr>
          <p:cNvPr id="82949"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36898759-837B-4DF7-8F8E-E0B076324009}" type="slidenum">
              <a:rPr lang="en-US" altLang="en-US" sz="1200">
                <a:latin typeface="Calibri" pitchFamily="34" charset="0"/>
              </a:rPr>
              <a:pPr algn="r" eaLnBrk="1" hangingPunct="1"/>
              <a:t>7</a:t>
            </a:fld>
            <a:endParaRPr lang="en-US" altLang="en-US" sz="1200" dirty="0">
              <a:latin typeface="Calibri" pitchFamily="34" charset="0"/>
            </a:endParaRPr>
          </a:p>
        </p:txBody>
      </p:sp>
      <p:sp>
        <p:nvSpPr>
          <p:cNvPr id="2" name="Date Placeholder 1"/>
          <p:cNvSpPr>
            <a:spLocks noGrp="1"/>
          </p:cNvSpPr>
          <p:nvPr>
            <p:ph type="dt" idx="10"/>
          </p:nvPr>
        </p:nvSpPr>
        <p:spPr/>
        <p:txBody>
          <a:bodyPr/>
          <a:lstStyle/>
          <a:p>
            <a:fld id="{AD9E82BF-70EF-F242-9012-5AF6E5F333C1}"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marL="320040" indent="-320040" eaLnBrk="1" fontAlgn="auto" hangingPunct="1">
              <a:spcAft>
                <a:spcPts val="0"/>
              </a:spcAft>
              <a:buFont typeface="Wingdings"/>
              <a:buNone/>
              <a:defRPr/>
            </a:pPr>
            <a:r>
              <a:rPr lang="en-US" sz="1200" b="1" dirty="0" smtClean="0">
                <a:solidFill>
                  <a:srgbClr val="A30000"/>
                </a:solidFill>
                <a:latin typeface="Arial" pitchFamily="34" charset="0"/>
                <a:cs typeface="Arial" pitchFamily="34" charset="0"/>
              </a:rPr>
              <a:t>General education activity:</a:t>
            </a:r>
          </a:p>
          <a:p>
            <a:pPr marL="0" indent="0" eaLnBrk="1" fontAlgn="auto" hangingPunct="1">
              <a:spcAft>
                <a:spcPts val="0"/>
              </a:spcAft>
              <a:buFont typeface="+mj-lt"/>
              <a:buNone/>
              <a:tabLst>
                <a:tab pos="0" algn="l"/>
              </a:tabLst>
              <a:defRPr/>
            </a:pPr>
            <a:r>
              <a:rPr lang="en-US" sz="1200" dirty="0" smtClean="0">
                <a:latin typeface="Arial" pitchFamily="34" charset="0"/>
                <a:cs typeface="Arial" pitchFamily="34" charset="0"/>
              </a:rPr>
              <a:t>Introduce the novel, Island of the Blue Dolphins.   </a:t>
            </a:r>
          </a:p>
          <a:p>
            <a:pPr marL="0" indent="0" eaLnBrk="1" fontAlgn="auto" hangingPunct="1">
              <a:spcAft>
                <a:spcPts val="0"/>
              </a:spcAft>
              <a:buFont typeface="+mj-lt"/>
              <a:buNone/>
              <a:tabLst>
                <a:tab pos="0" algn="l"/>
              </a:tabLst>
              <a:defRPr/>
            </a:pPr>
            <a:r>
              <a:rPr lang="en-US" sz="1200" dirty="0" smtClean="0">
                <a:latin typeface="Arial" pitchFamily="34" charset="0"/>
                <a:cs typeface="Arial" pitchFamily="34" charset="0"/>
              </a:rPr>
              <a:t>Predict what may happen in the story.  </a:t>
            </a:r>
          </a:p>
          <a:p>
            <a:pPr marL="0" indent="0" eaLnBrk="1" fontAlgn="auto" hangingPunct="1">
              <a:spcAft>
                <a:spcPts val="0"/>
              </a:spcAft>
              <a:buFont typeface="+mj-lt"/>
              <a:buNone/>
              <a:tabLst>
                <a:tab pos="0" algn="l"/>
              </a:tabLst>
              <a:defRPr/>
            </a:pPr>
            <a:r>
              <a:rPr lang="en-US" sz="1200" dirty="0" smtClean="0">
                <a:latin typeface="Arial" pitchFamily="34" charset="0"/>
                <a:cs typeface="Arial" pitchFamily="34" charset="0"/>
              </a:rPr>
              <a:t>Read the first few chapters in class, taking turns reading.</a:t>
            </a:r>
          </a:p>
          <a:p>
            <a:pPr marL="0" indent="0" eaLnBrk="1" fontAlgn="auto" hangingPunct="1">
              <a:spcAft>
                <a:spcPts val="0"/>
              </a:spcAft>
              <a:buFont typeface="+mj-lt"/>
              <a:buNone/>
              <a:tabLst>
                <a:tab pos="0" algn="l"/>
              </a:tabLst>
              <a:defRPr/>
            </a:pPr>
            <a:endParaRPr lang="en-US" sz="1100" dirty="0" smtClean="0">
              <a:latin typeface="Arial" pitchFamily="34" charset="0"/>
              <a:cs typeface="Arial" pitchFamily="34" charset="0"/>
            </a:endParaRPr>
          </a:p>
          <a:p>
            <a:pPr eaLnBrk="1" hangingPunct="1">
              <a:spcBef>
                <a:spcPct val="0"/>
              </a:spcBef>
            </a:pPr>
            <a:r>
              <a:rPr lang="en-US" altLang="en-US" b="0" dirty="0" smtClean="0"/>
              <a:t>Adaption:  The</a:t>
            </a:r>
            <a:r>
              <a:rPr lang="en-US" altLang="en-US" b="0" baseline="0" dirty="0" smtClean="0"/>
              <a:t> Island of the Blue Dolphins has been adapted using WWS to provide visual supports for the text.</a:t>
            </a:r>
          </a:p>
          <a:p>
            <a:pPr eaLnBrk="1" hangingPunct="1">
              <a:spcBef>
                <a:spcPct val="0"/>
              </a:spcBef>
            </a:pPr>
            <a:endParaRPr lang="en-US" altLang="en-US" b="0"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altLang="en-US" dirty="0" smtClean="0"/>
              <a:t>List other ways the text and activities could be adapted to meet the specific needs of your students. </a:t>
            </a:r>
          </a:p>
          <a:p>
            <a:pPr eaLnBrk="1" hangingPunct="1">
              <a:spcBef>
                <a:spcPct val="0"/>
              </a:spcBef>
            </a:pPr>
            <a:endParaRPr lang="en-US" altLang="en-US" b="0" baseline="0" dirty="0" smtClean="0"/>
          </a:p>
          <a:p>
            <a:pPr eaLnBrk="1" hangingPunct="1">
              <a:spcBef>
                <a:spcPct val="0"/>
              </a:spcBef>
            </a:pPr>
            <a:endParaRPr lang="en-US" altLang="en-US" b="0" baseline="0" dirty="0" smtClean="0"/>
          </a:p>
          <a:p>
            <a:pPr eaLnBrk="1" hangingPunct="1">
              <a:spcBef>
                <a:spcPct val="0"/>
              </a:spcBef>
            </a:pPr>
            <a:endParaRPr lang="en-US" altLang="en-US" b="0" baseline="0" dirty="0"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4A9ED1-CEF7-43AA-9B20-3A7A787591A5}" type="slidenum">
              <a:rPr lang="en-US"/>
              <a:pPr fontAlgn="base">
                <a:spcBef>
                  <a:spcPct val="0"/>
                </a:spcBef>
                <a:spcAft>
                  <a:spcPct val="0"/>
                </a:spcAft>
                <a:defRPr/>
              </a:pPr>
              <a:t>58</a:t>
            </a:fld>
            <a:endParaRPr lang="en-US" dirty="0"/>
          </a:p>
        </p:txBody>
      </p:sp>
      <p:sp>
        <p:nvSpPr>
          <p:cNvPr id="2" name="Date Placeholder 1"/>
          <p:cNvSpPr>
            <a:spLocks noGrp="1"/>
          </p:cNvSpPr>
          <p:nvPr>
            <p:ph type="dt" idx="10"/>
          </p:nvPr>
        </p:nvSpPr>
        <p:spPr/>
        <p:txBody>
          <a:bodyPr/>
          <a:lstStyle/>
          <a:p>
            <a:fld id="{B094434B-64FF-9E4F-BE7C-1465874EE774}"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A6AD7-B73E-EF40-8C0D-CBD0C94E5BC3}" type="slidenum">
              <a:rPr lang="en-US" smtClean="0"/>
              <a:t>59</a:t>
            </a:fld>
            <a:endParaRPr lang="en-US" dirty="0"/>
          </a:p>
        </p:txBody>
      </p:sp>
      <p:sp>
        <p:nvSpPr>
          <p:cNvPr id="5" name="Date Placeholder 4"/>
          <p:cNvSpPr>
            <a:spLocks noGrp="1"/>
          </p:cNvSpPr>
          <p:nvPr>
            <p:ph type="dt" idx="11"/>
          </p:nvPr>
        </p:nvSpPr>
        <p:spPr/>
        <p:txBody>
          <a:bodyPr/>
          <a:lstStyle/>
          <a:p>
            <a:fld id="{90D567D2-63CC-884D-BC05-6A270D014AC7}" type="datetime1">
              <a:rPr lang="en-US" smtClean="0"/>
              <a:t>2/26/15</a:t>
            </a:fld>
            <a:endParaRPr lang="en-US" dirty="0"/>
          </a:p>
        </p:txBody>
      </p:sp>
      <p:sp>
        <p:nvSpPr>
          <p:cNvPr id="6" name="Header Placeholder 5"/>
          <p:cNvSpPr>
            <a:spLocks noGrp="1"/>
          </p:cNvSpPr>
          <p:nvPr>
            <p:ph type="hdr" sz="quarter" idx="12"/>
          </p:nvPr>
        </p:nvSpPr>
        <p:spPr/>
        <p:txBody>
          <a:bodyPr/>
          <a:lstStyle/>
          <a:p>
            <a:r>
              <a:rPr lang="en-US" dirty="0" smtClean="0"/>
              <a:t>SPLASH:  AT Module</a:t>
            </a:r>
            <a:endParaRPr lang="en-US" dirty="0"/>
          </a:p>
        </p:txBody>
      </p:sp>
    </p:spTree>
    <p:extLst>
      <p:ext uri="{BB962C8B-B14F-4D97-AF65-F5344CB8AC3E}">
        <p14:creationId xmlns:p14="http://schemas.microsoft.com/office/powerpoint/2010/main" val="10805865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Do your students really have ACCESS to the instruction???</a:t>
            </a:r>
          </a:p>
          <a:p>
            <a:pPr eaLnBrk="1" hangingPunct="1">
              <a:spcBef>
                <a:spcPct val="0"/>
              </a:spcBef>
            </a:pPr>
            <a:endParaRPr lang="en-US" altLang="en-US" dirty="0" smtClean="0"/>
          </a:p>
          <a:p>
            <a:pPr eaLnBrk="1" hangingPunct="1">
              <a:spcBef>
                <a:spcPct val="0"/>
              </a:spcBef>
            </a:pPr>
            <a:r>
              <a:rPr lang="en-US" altLang="en-US" b="1" u="sng" dirty="0" smtClean="0"/>
              <a:t>HOMEWORK</a:t>
            </a:r>
          </a:p>
          <a:p>
            <a:pPr eaLnBrk="1" hangingPunct="1">
              <a:spcBef>
                <a:spcPct val="0"/>
              </a:spcBef>
            </a:pPr>
            <a:r>
              <a:rPr lang="en-US" altLang="en-US" dirty="0" smtClean="0"/>
              <a:t>Use the questions as a guide for you to respond on how your instructional planning and delivery ensure these are occurring OR on how you plan to address each of 3 questions to improve and ensure they will occur in the future.  </a:t>
            </a:r>
            <a:r>
              <a:rPr lang="en-US" altLang="en-US" b="1" dirty="0" smtClean="0"/>
              <a:t>Share a copy of this plan with both your </a:t>
            </a:r>
            <a:r>
              <a:rPr lang="en-US" altLang="en-US" b="1" u="sng" dirty="0" smtClean="0"/>
              <a:t>coach</a:t>
            </a:r>
            <a:r>
              <a:rPr lang="en-US" altLang="en-US" b="1" dirty="0" smtClean="0"/>
              <a:t> and </a:t>
            </a:r>
            <a:r>
              <a:rPr lang="en-US" altLang="en-US" b="1" u="sng" dirty="0" smtClean="0"/>
              <a:t>building principal via email</a:t>
            </a:r>
            <a:r>
              <a:rPr lang="en-US" altLang="en-US" b="1" dirty="0" smtClean="0"/>
              <a:t>.  </a:t>
            </a:r>
            <a:r>
              <a:rPr lang="en-US" altLang="en-US" dirty="0" smtClean="0"/>
              <a:t>In sharing with your principal, make sure you explain these are part of your instructional goals this year to improve planning for your students and you would like them to use this when observing you.  </a:t>
            </a:r>
          </a:p>
          <a:p>
            <a:pPr eaLnBrk="1" hangingPunct="1">
              <a:spcBef>
                <a:spcPct val="0"/>
              </a:spcBef>
            </a:pPr>
            <a:r>
              <a:rPr lang="en-US" altLang="en-US" dirty="0" smtClean="0"/>
              <a:t>A few outcomes from this activity are:</a:t>
            </a:r>
          </a:p>
          <a:p>
            <a:pPr eaLnBrk="1" hangingPunct="1">
              <a:spcBef>
                <a:spcPct val="0"/>
              </a:spcBef>
              <a:buFontTx/>
              <a:buChar char="•"/>
            </a:pPr>
            <a:r>
              <a:rPr lang="en-US" altLang="en-US" dirty="0" smtClean="0"/>
              <a:t>You have also increased the understanding/built background knowledge for your principal in understanding your classroom and its unique needs, challenges, and opportunities!  </a:t>
            </a:r>
          </a:p>
          <a:p>
            <a:pPr eaLnBrk="1" hangingPunct="1">
              <a:spcBef>
                <a:spcPct val="0"/>
              </a:spcBef>
              <a:buFontTx/>
              <a:buChar char="•"/>
            </a:pPr>
            <a:r>
              <a:rPr lang="en-US" altLang="en-US" dirty="0" smtClean="0"/>
              <a:t>You have also increased you own accountability and that will only make you strive to do that much better.</a:t>
            </a:r>
          </a:p>
          <a:p>
            <a:pPr eaLnBrk="1" hangingPunct="1">
              <a:spcBef>
                <a:spcPct val="0"/>
              </a:spcBef>
              <a:buFontTx/>
              <a:buChar char="•"/>
            </a:pPr>
            <a:r>
              <a:rPr lang="en-US" altLang="en-US" dirty="0" smtClean="0"/>
              <a:t>Ultimately, you have analyzed how you plan instruction and identified areas in which you are meeting student needs and areas for which you can improve, with a plan on how to improve in the specific areas.</a:t>
            </a:r>
          </a:p>
          <a:p>
            <a:pPr eaLnBrk="1" hangingPunct="1">
              <a:spcBef>
                <a:spcPct val="0"/>
              </a:spcBef>
            </a:pPr>
            <a:endParaRPr lang="en-US" altLang="en-US" dirty="0" smtClean="0"/>
          </a:p>
          <a:p>
            <a:pPr eaLnBrk="1" hangingPunct="1">
              <a:spcBef>
                <a:spcPct val="0"/>
              </a:spcBef>
            </a:pPr>
            <a:r>
              <a:rPr lang="en-US" altLang="en-US" dirty="0" smtClean="0"/>
              <a:t>We hope you found this format one with which you were able to learn.  Again, do not hesitate to contact your coach if you have any questions while going through this self-guided study</a:t>
            </a:r>
            <a:endParaRPr lang="en-US" altLang="en-US" dirty="0" smtClean="0">
              <a:sym typeface="Wingdings" pitchFamily="2" charset="2"/>
            </a:endParaRP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4F58DB-F538-48FA-93C0-80E276C5834E}" type="slidenum">
              <a:rPr lang="en-US"/>
              <a:pPr fontAlgn="base">
                <a:spcBef>
                  <a:spcPct val="0"/>
                </a:spcBef>
                <a:spcAft>
                  <a:spcPct val="0"/>
                </a:spcAft>
                <a:defRPr/>
              </a:pPr>
              <a:t>60</a:t>
            </a:fld>
            <a:endParaRPr lang="en-US" dirty="0"/>
          </a:p>
        </p:txBody>
      </p:sp>
      <p:sp>
        <p:nvSpPr>
          <p:cNvPr id="2" name="Date Placeholder 1"/>
          <p:cNvSpPr>
            <a:spLocks noGrp="1"/>
          </p:cNvSpPr>
          <p:nvPr>
            <p:ph type="dt" idx="10"/>
          </p:nvPr>
        </p:nvSpPr>
        <p:spPr/>
        <p:txBody>
          <a:bodyPr/>
          <a:lstStyle/>
          <a:p>
            <a:fld id="{EDF6D424-6A57-714A-B845-32F3EA9FD1E3}"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SPLASH:  AT Module</a:t>
            </a:r>
          </a:p>
        </p:txBody>
      </p:sp>
      <p:sp>
        <p:nvSpPr>
          <p:cNvPr id="7782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3B72D4-B405-4895-8B50-D344F23B2E24}" type="slidenum">
              <a:rPr lang="en-US"/>
              <a:pPr fontAlgn="base">
                <a:spcBef>
                  <a:spcPct val="0"/>
                </a:spcBef>
                <a:spcAft>
                  <a:spcPct val="0"/>
                </a:spcAft>
                <a:defRPr/>
              </a:pPr>
              <a:t>8</a:t>
            </a:fld>
            <a:endParaRPr lang="en-US" dirty="0"/>
          </a:p>
        </p:txBody>
      </p:sp>
      <p:sp>
        <p:nvSpPr>
          <p:cNvPr id="1034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3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defRPr/>
            </a:pPr>
            <a:r>
              <a:rPr lang="en-US" dirty="0" smtClean="0"/>
              <a:t>NOTE:  Using the UDL Guidelines matrix, we will move through the following slides in groups categorized first by the curriculum element (instructional materials, teaching methods, assessment methods), and second by the principles of UDL (representation, expression, and engagement).  The bullets provide the means to support each area, and the italicized text highlights the example illustrated on each slide.  </a:t>
            </a:r>
          </a:p>
          <a:p>
            <a:pPr eaLnBrk="1" hangingPunct="1">
              <a:spcBef>
                <a:spcPct val="0"/>
              </a:spcBef>
              <a:defRPr/>
            </a:pPr>
            <a:endParaRPr lang="en-US" b="1" dirty="0" smtClean="0"/>
          </a:p>
          <a:p>
            <a:pPr eaLnBrk="1" hangingPunct="1">
              <a:spcBef>
                <a:spcPct val="0"/>
              </a:spcBef>
              <a:defRPr/>
            </a:pPr>
            <a:r>
              <a:rPr lang="en-US" b="1" dirty="0" smtClean="0"/>
              <a:t>INSTRUCTIONAL MATERIALS</a:t>
            </a:r>
          </a:p>
          <a:p>
            <a:pPr eaLnBrk="1" hangingPunct="1">
              <a:spcBef>
                <a:spcPct val="0"/>
              </a:spcBef>
              <a:defRPr/>
            </a:pPr>
            <a:endParaRPr lang="en-US" b="1" dirty="0" smtClean="0"/>
          </a:p>
          <a:p>
            <a:pPr eaLnBrk="1" hangingPunct="1">
              <a:spcBef>
                <a:spcPct val="0"/>
              </a:spcBef>
              <a:defRPr/>
            </a:pPr>
            <a:r>
              <a:rPr lang="en-US" b="1" dirty="0" smtClean="0"/>
              <a:t>Instructional Materials / Representation</a:t>
            </a:r>
            <a:r>
              <a:rPr lang="en-US" dirty="0" smtClean="0"/>
              <a:t>: </a:t>
            </a:r>
          </a:p>
          <a:p>
            <a:pPr eaLnBrk="1" hangingPunct="1">
              <a:spcBef>
                <a:spcPct val="0"/>
              </a:spcBef>
              <a:defRPr/>
            </a:pPr>
            <a:r>
              <a:rPr lang="en-US" dirty="0" smtClean="0"/>
              <a:t>Provide options in the way information is presented. </a:t>
            </a:r>
          </a:p>
          <a:p>
            <a:pPr eaLnBrk="1" hangingPunct="1">
              <a:spcBef>
                <a:spcPct val="0"/>
              </a:spcBef>
              <a:buFontTx/>
              <a:buChar char="•"/>
              <a:defRPr/>
            </a:pPr>
            <a:r>
              <a:rPr lang="en-US" dirty="0" smtClean="0"/>
              <a:t>Perceptual options</a:t>
            </a:r>
          </a:p>
          <a:p>
            <a:pPr eaLnBrk="1" hangingPunct="1">
              <a:spcBef>
                <a:spcPct val="0"/>
              </a:spcBef>
              <a:buFontTx/>
              <a:buChar char="•"/>
              <a:defRPr/>
            </a:pPr>
            <a:r>
              <a:rPr lang="en-US" dirty="0" smtClean="0"/>
              <a:t>Linguistic options</a:t>
            </a:r>
          </a:p>
          <a:p>
            <a:pPr eaLnBrk="1" hangingPunct="1">
              <a:spcBef>
                <a:spcPct val="0"/>
              </a:spcBef>
              <a:buFontTx/>
              <a:buChar char="•"/>
              <a:defRPr/>
            </a:pPr>
            <a:r>
              <a:rPr lang="en-US" i="1" dirty="0" smtClean="0"/>
              <a:t>Cognitive and background knowledge options</a:t>
            </a:r>
            <a:r>
              <a:rPr lang="en-US" dirty="0" smtClean="0"/>
              <a:t> (CAST, 2005)</a:t>
            </a:r>
          </a:p>
          <a:p>
            <a:pPr eaLnBrk="1" hangingPunct="1">
              <a:spcBef>
                <a:spcPct val="0"/>
              </a:spcBef>
              <a:defRPr/>
            </a:pPr>
            <a:endParaRPr lang="en-US" dirty="0" smtClean="0"/>
          </a:p>
          <a:p>
            <a:pPr eaLnBrk="1" hangingPunct="1">
              <a:spcBef>
                <a:spcPct val="0"/>
              </a:spcBef>
              <a:defRPr/>
            </a:pPr>
            <a:r>
              <a:rPr lang="en-US" dirty="0" smtClean="0"/>
              <a:t>Background knowledge is the frame of all new knowledge.  Some students with significant cognitive disabilities may not have a  sound base from which to conceptualize new information due to limited experiences.   Providing background information increases the base from which a student can conceptualize new information.  New learning is integrated into networks that have been shaped by previous learning (CAST).  Linking new knowledge with something the learner already knows provides a structure from which to work.  For example, using the home as a starting point may provide a link from which the student can begin to anchor new knowledge.  This slide illustrates the introduction of a new topic.  The student is asked to bring something from home which will provide an anchor for a discussion of a new environment or biome – the rainforest.  The photographs provide discussion of where the student lives and what there is around them – grass, flowers, dog, and a sound clip is included.  With this grounding of the home being a place to live, the rainforest is introduced as a place where other animals and people live.  The digital format allows the manipulation of pictures, sound, and video which offer opportunities for recruiting interest in the topic and sustaining engagement, and the focus of sound and animation have the potential to highlight critical features and provide real life examples, which support the UDL framework.  </a:t>
            </a:r>
          </a:p>
        </p:txBody>
      </p:sp>
      <p:sp>
        <p:nvSpPr>
          <p:cNvPr id="2" name="Date Placeholder 1"/>
          <p:cNvSpPr>
            <a:spLocks noGrp="1"/>
          </p:cNvSpPr>
          <p:nvPr>
            <p:ph type="dt" idx="10"/>
          </p:nvPr>
        </p:nvSpPr>
        <p:spPr/>
        <p:txBody>
          <a:bodyPr/>
          <a:lstStyle/>
          <a:p>
            <a:fld id="{219DCE28-E822-2742-A895-532BD24E7F32}" type="datetime1">
              <a:rPr lang="en-US" smtClean="0"/>
              <a:t>2/26/15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SPLASH:  AT Module</a:t>
            </a:r>
          </a:p>
        </p:txBody>
      </p:sp>
      <p:sp>
        <p:nvSpPr>
          <p:cNvPr id="7885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72114C-C5C4-4D7B-B11B-FA1E0A97F4F1}" type="slidenum">
              <a:rPr lang="en-US"/>
              <a:pPr fontAlgn="base">
                <a:spcBef>
                  <a:spcPct val="0"/>
                </a:spcBef>
                <a:spcAft>
                  <a:spcPct val="0"/>
                </a:spcAft>
                <a:defRPr/>
              </a:pPr>
              <a:t>9</a:t>
            </a:fld>
            <a:endParaRPr lang="en-US" dirty="0"/>
          </a:p>
        </p:txBody>
      </p:sp>
      <p:sp>
        <p:nvSpPr>
          <p:cNvPr id="10445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Rectangle 3"/>
          <p:cNvSpPr>
            <a:spLocks noGrp="1" noChangeArrowheads="1"/>
          </p:cNvSpPr>
          <p:nvPr>
            <p:ph type="body" idx="1"/>
          </p:nvPr>
        </p:nvSpPr>
        <p:spPr/>
        <p:txBody>
          <a:bodyPr>
            <a:normAutofit fontScale="92500" lnSpcReduction="20000"/>
          </a:bodyPr>
          <a:lstStyle/>
          <a:p>
            <a:pPr>
              <a:lnSpc>
                <a:spcPct val="80000"/>
              </a:lnSpc>
              <a:defRPr/>
            </a:pPr>
            <a:r>
              <a:rPr lang="en-US" b="1" dirty="0"/>
              <a:t>Instructional Materials / Representation</a:t>
            </a:r>
            <a:r>
              <a:rPr lang="en-US" dirty="0"/>
              <a:t>: Provide options in the way information is presented. </a:t>
            </a:r>
          </a:p>
          <a:p>
            <a:pPr>
              <a:lnSpc>
                <a:spcPct val="80000"/>
              </a:lnSpc>
              <a:buFontTx/>
              <a:buChar char="•"/>
              <a:defRPr/>
            </a:pPr>
            <a:r>
              <a:rPr lang="en-US" i="1" dirty="0"/>
              <a:t>Perceptual options</a:t>
            </a:r>
          </a:p>
          <a:p>
            <a:pPr>
              <a:lnSpc>
                <a:spcPct val="80000"/>
              </a:lnSpc>
              <a:buFontTx/>
              <a:buChar char="•"/>
              <a:defRPr/>
            </a:pPr>
            <a:r>
              <a:rPr lang="en-US" i="1" dirty="0"/>
              <a:t>Linguistic options</a:t>
            </a:r>
          </a:p>
          <a:p>
            <a:pPr>
              <a:lnSpc>
                <a:spcPct val="80000"/>
              </a:lnSpc>
              <a:buFontTx/>
              <a:buChar char="•"/>
              <a:defRPr/>
            </a:pPr>
            <a:r>
              <a:rPr lang="en-US" dirty="0"/>
              <a:t>Cognitive and background knowledge options (CAST, 2005)</a:t>
            </a:r>
          </a:p>
          <a:p>
            <a:pPr>
              <a:lnSpc>
                <a:spcPct val="80000"/>
              </a:lnSpc>
              <a:defRPr/>
            </a:pPr>
            <a:endParaRPr lang="en-US" b="1" dirty="0"/>
          </a:p>
          <a:p>
            <a:pPr>
              <a:lnSpc>
                <a:spcPct val="80000"/>
              </a:lnSpc>
              <a:defRPr/>
            </a:pPr>
            <a:r>
              <a:rPr lang="en-US" dirty="0"/>
              <a:t>Multimedia tools are not new to teachers, but they may not be used consistently.  It takes time to locate and prepare materials, and schools are not always equipped with the latest technology.  However, for students with complex needs, these tools are essential to facilitate learning, and the likelihood of success for all students is increased.  </a:t>
            </a:r>
          </a:p>
          <a:p>
            <a:pPr>
              <a:lnSpc>
                <a:spcPct val="80000"/>
              </a:lnSpc>
              <a:defRPr/>
            </a:pPr>
            <a:endParaRPr lang="en-US" dirty="0"/>
          </a:p>
          <a:p>
            <a:pPr>
              <a:lnSpc>
                <a:spcPct val="80000"/>
              </a:lnSpc>
              <a:defRPr/>
            </a:pPr>
            <a:r>
              <a:rPr lang="en-US" b="1" dirty="0"/>
              <a:t>Resources to Support Perceptual and Linguistic Options:</a:t>
            </a:r>
          </a:p>
          <a:p>
            <a:pPr>
              <a:lnSpc>
                <a:spcPct val="80000"/>
              </a:lnSpc>
              <a:defRPr/>
            </a:pPr>
            <a:r>
              <a:rPr lang="en-US" b="1" i="1" dirty="0"/>
              <a:t>What is KET EncycloMedia?</a:t>
            </a:r>
            <a:endParaRPr lang="en-US" b="1" dirty="0"/>
          </a:p>
          <a:p>
            <a:pPr>
              <a:lnSpc>
                <a:spcPct val="80000"/>
              </a:lnSpc>
              <a:defRPr/>
            </a:pPr>
            <a:r>
              <a:rPr lang="en-US" dirty="0"/>
              <a:t>KET EncycloMedia is a comprehensive online multimedia learning service offering downloadable/streamable video, a library of still photos and clip art, quizzes and lesson plans, a “this day in history” calendar, among other resources.  It includes the popular Discovery Education </a:t>
            </a:r>
            <a:r>
              <a:rPr lang="en-US" i="1" dirty="0"/>
              <a:t>unitedstreaming</a:t>
            </a:r>
            <a:r>
              <a:rPr lang="en-US" dirty="0"/>
              <a:t> multimedia service, which has already been used successfully in several Kentucky school districts, as well as 50 hours of KET-produced video on Kentucky subjects. All of the materials—including the </a:t>
            </a:r>
            <a:r>
              <a:rPr lang="en-US" i="1" dirty="0"/>
              <a:t>united</a:t>
            </a:r>
            <a:r>
              <a:rPr lang="en-US" dirty="0"/>
              <a:t> library of more than 40,000 video clips—have been indexed to Kentucky academic standards. KET EncycloMedia is free to KY schools! (KET)</a:t>
            </a:r>
          </a:p>
          <a:p>
            <a:pPr>
              <a:lnSpc>
                <a:spcPct val="80000"/>
              </a:lnSpc>
              <a:defRPr/>
            </a:pPr>
            <a:r>
              <a:rPr lang="en-US" dirty="0"/>
              <a:t>http://www.ket.org/education/encyclomedia.htm#faq     </a:t>
            </a:r>
          </a:p>
          <a:p>
            <a:pPr>
              <a:lnSpc>
                <a:spcPct val="80000"/>
              </a:lnSpc>
              <a:defRPr/>
            </a:pPr>
            <a:endParaRPr lang="en-US" dirty="0"/>
          </a:p>
          <a:p>
            <a:pPr>
              <a:lnSpc>
                <a:spcPct val="80000"/>
              </a:lnSpc>
              <a:defRPr/>
            </a:pPr>
            <a:r>
              <a:rPr lang="en-US" b="1" dirty="0"/>
              <a:t>Boardmaker, Mayer Johnson</a:t>
            </a:r>
          </a:p>
          <a:p>
            <a:pPr>
              <a:lnSpc>
                <a:spcPct val="80000"/>
              </a:lnSpc>
              <a:defRPr/>
            </a:pPr>
            <a:r>
              <a:rPr lang="en-US" b="1" dirty="0"/>
              <a:t>“</a:t>
            </a:r>
            <a:r>
              <a:rPr lang="en-US" dirty="0"/>
              <a:t>Boardmaker is software that allows the user to design and create printed symbol-based communication and educational materials with Picture Communication Symbols and other pictures and graphics in 42 languages!”  (Mayer Johnson)  When combined with Speaking Dynamically Pro (Mayer Johnson), it creates augmentative and alternative communication (AAC) software for creating speaking communication boards. </a:t>
            </a:r>
          </a:p>
          <a:p>
            <a:pPr>
              <a:lnSpc>
                <a:spcPct val="80000"/>
              </a:lnSpc>
              <a:defRPr/>
            </a:pPr>
            <a:r>
              <a:rPr lang="en-US" dirty="0"/>
              <a:t>http://www.mayer-johnson.com/MainBoardmaker.aspx?MainCategoryID=5419 </a:t>
            </a:r>
          </a:p>
          <a:p>
            <a:pPr>
              <a:lnSpc>
                <a:spcPct val="80000"/>
              </a:lnSpc>
              <a:defRPr/>
            </a:pPr>
            <a:endParaRPr lang="en-US" dirty="0"/>
          </a:p>
          <a:p>
            <a:pPr>
              <a:lnSpc>
                <a:spcPct val="80000"/>
              </a:lnSpc>
              <a:defRPr/>
            </a:pPr>
            <a:r>
              <a:rPr lang="en-US" b="1" dirty="0"/>
              <a:t>SET BC</a:t>
            </a:r>
            <a:r>
              <a:rPr lang="en-US" dirty="0"/>
              <a:t> “is a collection of downloadable visual supports that can be used by students for both receptive and expressive communication in the classroom, at home, and in the community. This searchable database allows you to find a wide range of useful visual supports for different curriculum areas, activities, and events. PictureSET resources are created and updated by dedicated professionals working with students in British Columbia.”   (SET-BC)</a:t>
            </a:r>
          </a:p>
          <a:p>
            <a:pPr>
              <a:lnSpc>
                <a:spcPct val="80000"/>
              </a:lnSpc>
              <a:defRPr/>
            </a:pPr>
            <a:r>
              <a:rPr lang="en-US" dirty="0"/>
              <a:t>http://</a:t>
            </a:r>
            <a:r>
              <a:rPr lang="en-US" dirty="0" smtClean="0"/>
              <a:t>www.setbc.org/setbc/communication/frame_pictureset.html</a:t>
            </a:r>
          </a:p>
          <a:p>
            <a:pPr>
              <a:lnSpc>
                <a:spcPct val="80000"/>
              </a:lnSpc>
              <a:defRPr/>
            </a:pPr>
            <a:endParaRPr lang="en-US" dirty="0"/>
          </a:p>
          <a:p>
            <a:pPr>
              <a:lnSpc>
                <a:spcPct val="80000"/>
              </a:lnSpc>
              <a:defRPr/>
            </a:pPr>
            <a:endParaRPr lang="en-US" dirty="0"/>
          </a:p>
          <a:p>
            <a:pPr>
              <a:lnSpc>
                <a:spcPct val="80000"/>
              </a:lnSpc>
              <a:defRPr/>
            </a:pPr>
            <a:endParaRPr lang="en-US" dirty="0"/>
          </a:p>
          <a:p>
            <a:pPr>
              <a:lnSpc>
                <a:spcPct val="80000"/>
              </a:lnSpc>
              <a:defRPr/>
            </a:pPr>
            <a:endParaRPr lang="en-US" sz="800" dirty="0">
              <a:latin typeface="Times New Roman" pitchFamily="18" charset="0"/>
            </a:endParaRPr>
          </a:p>
        </p:txBody>
      </p:sp>
      <p:sp>
        <p:nvSpPr>
          <p:cNvPr id="2" name="Date Placeholder 1"/>
          <p:cNvSpPr>
            <a:spLocks noGrp="1"/>
          </p:cNvSpPr>
          <p:nvPr>
            <p:ph type="dt" idx="10"/>
          </p:nvPr>
        </p:nvSpPr>
        <p:spPr/>
        <p:txBody>
          <a:bodyPr/>
          <a:lstStyle/>
          <a:p>
            <a:fld id="{4BBDEA15-2F7D-8E49-9531-C9EC49C8CE86}" type="datetime1">
              <a:rPr lang="en-US" smtClean="0"/>
              <a:t>2/26/15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ADB04-1519-483B-A827-B34E612F5695}" type="slidenum">
              <a:rPr lang="en-US"/>
              <a:pPr fontAlgn="base">
                <a:spcBef>
                  <a:spcPct val="0"/>
                </a:spcBef>
                <a:spcAft>
                  <a:spcPct val="0"/>
                </a:spcAft>
                <a:defRPr/>
              </a:pPr>
              <a:t>10</a:t>
            </a:fld>
            <a:endParaRPr lang="en-US" dirty="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Look for barriers here.  Again, the text book is a barrier but the teacher is using a newspaper with Marvin with pictures that are interesting to him and he is looking for shapes within the pictures.  He is then able to show what he knows by using software that produces symbol based text and text-to-speech.  He is writing but using a means that he can understand.  He can create his sentence with a click of the mouse instead of laboring over letters that he doesn’t understand.  </a:t>
            </a:r>
          </a:p>
          <a:p>
            <a:pPr eaLnBrk="1" hangingPunct="1">
              <a:spcBef>
                <a:spcPct val="0"/>
              </a:spcBef>
            </a:pPr>
            <a:endParaRPr lang="en-US" altLang="en-US" dirty="0" smtClean="0"/>
          </a:p>
          <a:p>
            <a:pPr eaLnBrk="1" hangingPunct="1">
              <a:spcBef>
                <a:spcPct val="0"/>
              </a:spcBef>
            </a:pPr>
            <a:r>
              <a:rPr lang="en-US" altLang="en-US" b="1" dirty="0" smtClean="0"/>
              <a:t>What are some ways you are ensuring your students can interact with instruction and materials and can demonstrate learning?</a:t>
            </a:r>
          </a:p>
        </p:txBody>
      </p:sp>
      <p:sp>
        <p:nvSpPr>
          <p:cNvPr id="2" name="Date Placeholder 1"/>
          <p:cNvSpPr>
            <a:spLocks noGrp="1"/>
          </p:cNvSpPr>
          <p:nvPr>
            <p:ph type="dt" idx="10"/>
          </p:nvPr>
        </p:nvSpPr>
        <p:spPr/>
        <p:txBody>
          <a:bodyPr/>
          <a:lstStyle/>
          <a:p>
            <a:fld id="{47DBE3B6-7587-5245-981A-E4FF3779BBCB}" type="datetime1">
              <a:rPr lang="en-US" smtClean="0"/>
              <a:t>2/26/15</a:t>
            </a:fld>
            <a:endParaRPr lang="en-US" dirty="0"/>
          </a:p>
        </p:txBody>
      </p:sp>
      <p:sp>
        <p:nvSpPr>
          <p:cNvPr id="3" name="Header Placeholder 2"/>
          <p:cNvSpPr>
            <a:spLocks noGrp="1"/>
          </p:cNvSpPr>
          <p:nvPr>
            <p:ph type="hdr" sz="quarter" idx="11"/>
          </p:nvPr>
        </p:nvSpPr>
        <p:spPr/>
        <p:txBody>
          <a:bodyPr/>
          <a:lstStyle/>
          <a:p>
            <a:r>
              <a:rPr lang="en-US" dirty="0" smtClean="0"/>
              <a:t>SPLASH:  AT Module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SPLASH:  AT Module</a:t>
            </a:r>
          </a:p>
        </p:txBody>
      </p:sp>
      <p:sp>
        <p:nvSpPr>
          <p:cNvPr id="7987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FFA457-BEC2-426E-9918-DC4860BBEACA}" type="slidenum">
              <a:rPr lang="en-US"/>
              <a:pPr fontAlgn="base">
                <a:spcBef>
                  <a:spcPct val="0"/>
                </a:spcBef>
                <a:spcAft>
                  <a:spcPct val="0"/>
                </a:spcAft>
                <a:defRPr/>
              </a:pPr>
              <a:t>11</a:t>
            </a:fld>
            <a:endParaRPr lang="en-US" dirty="0"/>
          </a:p>
        </p:txBody>
      </p:sp>
      <p:sp>
        <p:nvSpPr>
          <p:cNvPr id="105477" name="Rectangle 2"/>
          <p:cNvSpPr>
            <a:spLocks noGrp="1" noRot="1" noChangeAspect="1" noChangeArrowheads="1" noTextEdit="1"/>
          </p:cNvSpPr>
          <p:nvPr>
            <p:ph type="sldImg"/>
          </p:nvPr>
        </p:nvSpPr>
        <p:spPr bwMode="auto">
          <a:xfrm>
            <a:off x="1149350" y="688975"/>
            <a:ext cx="4564063" cy="34242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8" name="Rectangle 3"/>
          <p:cNvSpPr>
            <a:spLocks noGrp="1" noChangeArrowheads="1"/>
          </p:cNvSpPr>
          <p:nvPr>
            <p:ph type="body" idx="1"/>
          </p:nvPr>
        </p:nvSpPr>
        <p:spPr bwMode="auto">
          <a:xfrm>
            <a:off x="914711" y="4345587"/>
            <a:ext cx="5028579" cy="4109803"/>
          </a:xfrm>
          <a:solidFill>
            <a:srgbClr val="FFFFFF"/>
          </a:solidFill>
          <a:ln w="12700" cap="flat">
            <a:solidFill>
              <a:srgbClr val="000000"/>
            </a:solidFill>
            <a:miter lim="800000"/>
            <a:headEnd/>
            <a:tailEnd/>
          </a:ln>
        </p:spPr>
        <p:txBody>
          <a:bodyPr wrap="square" lIns="90335" tIns="45168" rIns="90335" bIns="45168" numCol="1" anchor="t" anchorCtr="0" compatLnSpc="1">
            <a:prstTxWarp prst="textNoShape">
              <a:avLst/>
            </a:prstTxWarp>
          </a:bodyPr>
          <a:lstStyle/>
          <a:p>
            <a:pPr eaLnBrk="1" hangingPunct="1">
              <a:spcBef>
                <a:spcPct val="0"/>
              </a:spcBef>
            </a:pPr>
            <a:r>
              <a:rPr lang="en-US" altLang="en-US" b="1" dirty="0" smtClean="0"/>
              <a:t>Instructional Materials/Expression: </a:t>
            </a:r>
            <a:r>
              <a:rPr lang="en-US" altLang="en-US" dirty="0" smtClean="0"/>
              <a:t>Provide options in the way students can express what they know</a:t>
            </a:r>
          </a:p>
          <a:p>
            <a:pPr eaLnBrk="1" hangingPunct="1">
              <a:spcBef>
                <a:spcPct val="0"/>
              </a:spcBef>
              <a:buFontTx/>
              <a:buChar char="•"/>
            </a:pPr>
            <a:r>
              <a:rPr lang="en-US" altLang="en-US" dirty="0" smtClean="0"/>
              <a:t>Motor skills required for action</a:t>
            </a:r>
          </a:p>
          <a:p>
            <a:pPr eaLnBrk="1" hangingPunct="1">
              <a:spcBef>
                <a:spcPct val="0"/>
              </a:spcBef>
              <a:buFontTx/>
              <a:buChar char="•"/>
            </a:pPr>
            <a:r>
              <a:rPr lang="en-US" altLang="en-US" i="1" dirty="0" smtClean="0"/>
              <a:t>Tools and media for expression</a:t>
            </a:r>
          </a:p>
          <a:p>
            <a:pPr eaLnBrk="1" hangingPunct="1">
              <a:spcBef>
                <a:spcPct val="0"/>
              </a:spcBef>
              <a:buFontTx/>
              <a:buChar char="•"/>
            </a:pPr>
            <a:r>
              <a:rPr lang="en-US" altLang="en-US" dirty="0" smtClean="0"/>
              <a:t>Levels of scaffolding for learning (CAST, 2005)</a:t>
            </a:r>
          </a:p>
          <a:p>
            <a:pPr eaLnBrk="1" hangingPunct="1">
              <a:spcBef>
                <a:spcPct val="0"/>
              </a:spcBef>
              <a:buFontTx/>
              <a:buChar char="•"/>
            </a:pPr>
            <a:endParaRPr lang="en-US" altLang="en-US" dirty="0" smtClean="0"/>
          </a:p>
          <a:p>
            <a:pPr eaLnBrk="1" hangingPunct="1">
              <a:spcBef>
                <a:spcPct val="0"/>
              </a:spcBef>
            </a:pPr>
            <a:r>
              <a:rPr lang="en-US" altLang="en-US" dirty="0" smtClean="0"/>
              <a:t>The graphics provide examples of assistive technology used to allow learners to share what they know.   These examples are by no means exhaustive, in fact, barely scratch the surface, but they do range from low-tech to high-tech devices.</a:t>
            </a:r>
          </a:p>
          <a:p>
            <a:pPr eaLnBrk="1" hangingPunct="1">
              <a:spcBef>
                <a:spcPct val="0"/>
              </a:spcBef>
            </a:pPr>
            <a:endParaRPr lang="en-US" altLang="en-US" dirty="0" smtClean="0"/>
          </a:p>
          <a:p>
            <a:pPr eaLnBrk="1" hangingPunct="1">
              <a:spcBef>
                <a:spcPct val="0"/>
              </a:spcBef>
            </a:pPr>
            <a:r>
              <a:rPr lang="en-US" altLang="en-US" dirty="0" smtClean="0"/>
              <a:t>Consider drawing as a means for expression, sentence strips, a graphic organizer using software such as Inspiration, Read and Write Gold -version 8, etc.  Include a graphic capturing device such as PC Notetaker which transfers a scribed image to digital form when it can be shared, enlarged, made audible, and animated.  BuildAbility (Don Johnston) captures the drawing strokes or images that are created and replays them as an animation.  It is captivating.   One young man created his first drawing with this software.  He used the mouse to create a Wooly Mammoth illustrating mammals from the Ice Age.  He was motivated by the ability to re-play his drawing strokes.  To the novice it may be confused for experimenting with the mouse, but the animation clearly shows how the student draws the long hair of the creature and the tusks.  He took a printed copy home to his family where it has been framed along with the drawings of his siblings.  His mother reported it was the first time he had recorded something like this.</a:t>
            </a:r>
          </a:p>
          <a:p>
            <a:pPr eaLnBrk="1" hangingPunct="1">
              <a:spcBef>
                <a:spcPct val="0"/>
              </a:spcBef>
            </a:pPr>
            <a:r>
              <a:rPr lang="en-US" altLang="en-US" dirty="0" smtClean="0"/>
              <a:t> </a:t>
            </a:r>
          </a:p>
          <a:p>
            <a:pPr eaLnBrk="1" hangingPunct="1">
              <a:spcBef>
                <a:spcPct val="0"/>
              </a:spcBef>
            </a:pPr>
            <a:r>
              <a:rPr lang="en-US" altLang="en-US" dirty="0" smtClean="0"/>
              <a:t>The folder activity created with Boardmaker (Mayer-Johnson) provides cards that can be manipulated in a variety of ways.  They can be used to support the recognition networks in terms of providing visual cues to the instructional content, and the same cards can provide ways a learner may demonstrate what they know.  </a:t>
            </a:r>
          </a:p>
          <a:p>
            <a:pPr eaLnBrk="1" hangingPunct="1">
              <a:spcBef>
                <a:spcPct val="0"/>
              </a:spcBef>
            </a:pPr>
            <a:endParaRPr lang="en-US" altLang="en-US" dirty="0" smtClean="0"/>
          </a:p>
          <a:p>
            <a:pPr eaLnBrk="1" hangingPunct="1">
              <a:spcBef>
                <a:spcPct val="0"/>
              </a:spcBef>
            </a:pPr>
            <a:r>
              <a:rPr lang="en-US" altLang="en-US" dirty="0" smtClean="0"/>
              <a:t>TechTalk - This type of device has 8 pictures and up to 16 levels.  A message can be recorded for each square.  The user selects a cell and the recorded message is heard.</a:t>
            </a:r>
          </a:p>
          <a:p>
            <a:pPr eaLnBrk="1" hangingPunct="1">
              <a:spcBef>
                <a:spcPct val="0"/>
              </a:spcBef>
            </a:pPr>
            <a:endParaRPr lang="en-US" altLang="en-US" dirty="0" smtClean="0"/>
          </a:p>
          <a:p>
            <a:pPr eaLnBrk="1" hangingPunct="1">
              <a:spcBef>
                <a:spcPct val="0"/>
              </a:spcBef>
            </a:pPr>
            <a:r>
              <a:rPr lang="en-US" altLang="en-US" dirty="0" smtClean="0"/>
              <a:t>The Tango communication device (Blink Twice) </a:t>
            </a:r>
          </a:p>
          <a:p>
            <a:pPr eaLnBrk="1" hangingPunct="1">
              <a:spcBef>
                <a:spcPct val="0"/>
              </a:spcBef>
            </a:pPr>
            <a:endParaRPr lang="en-US" altLang="en-US" dirty="0" smtClean="0"/>
          </a:p>
          <a:p>
            <a:pPr eaLnBrk="1" hangingPunct="1">
              <a:spcBef>
                <a:spcPct val="0"/>
              </a:spcBef>
            </a:pPr>
            <a:r>
              <a:rPr lang="en-US" altLang="en-US" dirty="0" smtClean="0"/>
              <a:t>A text/symbol word processing software provides the means for a student to write using graphics.  The flexibility of the software allows a wide variety of formats to support learners working on many different levels. </a:t>
            </a:r>
          </a:p>
        </p:txBody>
      </p:sp>
      <p:sp>
        <p:nvSpPr>
          <p:cNvPr id="2" name="Date Placeholder 1"/>
          <p:cNvSpPr>
            <a:spLocks noGrp="1"/>
          </p:cNvSpPr>
          <p:nvPr>
            <p:ph type="dt" idx="10"/>
          </p:nvPr>
        </p:nvSpPr>
        <p:spPr/>
        <p:txBody>
          <a:bodyPr/>
          <a:lstStyle/>
          <a:p>
            <a:fld id="{AE5A467E-DB9C-164E-9B58-7FB0C0B3D6E4}" type="datetime1">
              <a:rPr lang="en-US" smtClean="0"/>
              <a:t>2/26/15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6501" y="1919481"/>
            <a:ext cx="7634395" cy="1605337"/>
          </a:xfrm>
        </p:spPr>
        <p:txBody>
          <a:bodyPr/>
          <a:lstStyle/>
          <a:p>
            <a:r>
              <a:rPr lang="en-US" dirty="0" smtClean="0"/>
              <a:t>Click to edit Master title style</a:t>
            </a:r>
            <a:endParaRPr lang="en-US" dirty="0"/>
          </a:p>
        </p:txBody>
      </p:sp>
      <p:sp>
        <p:nvSpPr>
          <p:cNvPr id="14" name="Rectangle 13"/>
          <p:cNvSpPr/>
          <p:nvPr userDrawn="1"/>
        </p:nvSpPr>
        <p:spPr>
          <a:xfrm>
            <a:off x="0" y="3772990"/>
            <a:ext cx="9144000" cy="1120690"/>
          </a:xfrm>
          <a:prstGeom prst="rect">
            <a:avLst/>
          </a:prstGeom>
          <a:solidFill>
            <a:srgbClr val="A3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cxnSp>
        <p:nvCxnSpPr>
          <p:cNvPr id="9" name="Straight Connector 8"/>
          <p:cNvCxnSpPr/>
          <p:nvPr userDrawn="1"/>
        </p:nvCxnSpPr>
        <p:spPr>
          <a:xfrm flipH="1">
            <a:off x="199222" y="0"/>
            <a:ext cx="12452" cy="6858000"/>
          </a:xfrm>
          <a:prstGeom prst="line">
            <a:avLst/>
          </a:prstGeom>
          <a:ln>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329702" y="0"/>
            <a:ext cx="12452" cy="6858000"/>
          </a:xfrm>
          <a:prstGeom prst="line">
            <a:avLst/>
          </a:prstGeom>
          <a:ln w="76200" cmpd="sng">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472634" y="0"/>
            <a:ext cx="12452" cy="6858000"/>
          </a:xfrm>
          <a:prstGeom prst="line">
            <a:avLst/>
          </a:prstGeom>
          <a:ln w="3175" cmpd="sng">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615566" y="0"/>
            <a:ext cx="12452" cy="6858000"/>
          </a:xfrm>
          <a:prstGeom prst="line">
            <a:avLst/>
          </a:prstGeom>
          <a:ln w="12700" cmpd="sng">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758498" y="0"/>
            <a:ext cx="12452" cy="6858000"/>
          </a:xfrm>
          <a:prstGeom prst="line">
            <a:avLst/>
          </a:prstGeom>
          <a:ln>
            <a:solidFill>
              <a:srgbClr val="A30000"/>
            </a:solidFill>
          </a:ln>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855258" y="5068009"/>
            <a:ext cx="5917141" cy="108132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SPLASH logo with tagline.png"/>
          <p:cNvPicPr>
            <a:picLocks noChangeAspect="1"/>
          </p:cNvPicPr>
          <p:nvPr userDrawn="1"/>
        </p:nvPicPr>
        <p:blipFill>
          <a:blip r:embed="rId2">
            <a:alphaModFix amt="75000"/>
            <a:extLst>
              <a:ext uri="{28A0092B-C50C-407E-A947-70E740481C1C}">
                <a14:useLocalDpi xmlns:a14="http://schemas.microsoft.com/office/drawing/2010/main" val="0"/>
              </a:ext>
            </a:extLst>
          </a:blip>
          <a:stretch>
            <a:fillRect/>
          </a:stretch>
        </p:blipFill>
        <p:spPr>
          <a:xfrm>
            <a:off x="947011" y="183476"/>
            <a:ext cx="2366725" cy="1584641"/>
          </a:xfrm>
          <a:prstGeom prst="rect">
            <a:avLst/>
          </a:prstGeom>
          <a:ln w="38100" cap="sq">
            <a:no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sp>
        <p:nvSpPr>
          <p:cNvPr id="6" name="TextBox 5"/>
          <p:cNvSpPr txBox="1"/>
          <p:nvPr userDrawn="1"/>
        </p:nvSpPr>
        <p:spPr>
          <a:xfrm>
            <a:off x="770950" y="6476196"/>
            <a:ext cx="8291874"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smtClean="0">
                <a:solidFill>
                  <a:prstClr val="black"/>
                </a:solidFill>
                <a:latin typeface="+mn-lt"/>
              </a:rPr>
              <a:t>SPLASH is a low incidence initiative of the OSEP funded Kentucky</a:t>
            </a:r>
            <a:r>
              <a:rPr lang="en-US" sz="1100" baseline="0" dirty="0" smtClean="0">
                <a:solidFill>
                  <a:prstClr val="black"/>
                </a:solidFill>
                <a:latin typeface="+mn-lt"/>
              </a:rPr>
              <a:t> </a:t>
            </a:r>
            <a:r>
              <a:rPr lang="en-US" sz="1100" dirty="0" smtClean="0">
                <a:solidFill>
                  <a:prstClr val="black"/>
                </a:solidFill>
                <a:latin typeface="+mn-lt"/>
              </a:rPr>
              <a:t>State Professional Development Grant hosted by the University of Louisville</a:t>
            </a:r>
            <a:endParaRPr lang="en-US" sz="1100" dirty="0"/>
          </a:p>
        </p:txBody>
      </p:sp>
    </p:spTree>
    <p:extLst>
      <p:ext uri="{BB962C8B-B14F-4D97-AF65-F5344CB8AC3E}">
        <p14:creationId xmlns:p14="http://schemas.microsoft.com/office/powerpoint/2010/main" val="2499401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04955BB3-A2A9-4B48-BD10-F08F1729E07F}" type="slidenum">
              <a:rPr lang="en-US" smtClean="0"/>
              <a:t>‹#›</a:t>
            </a:fld>
            <a:endParaRPr lang="en-US" dirty="0"/>
          </a:p>
        </p:txBody>
      </p:sp>
    </p:spTree>
    <p:extLst>
      <p:ext uri="{BB962C8B-B14F-4D97-AF65-F5344CB8AC3E}">
        <p14:creationId xmlns:p14="http://schemas.microsoft.com/office/powerpoint/2010/main" val="110607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04955BB3-A2A9-4B48-BD10-F08F1729E07F}" type="slidenum">
              <a:rPr lang="en-US" smtClean="0"/>
              <a:t>‹#›</a:t>
            </a:fld>
            <a:endParaRPr lang="en-US" dirty="0"/>
          </a:p>
        </p:txBody>
      </p:sp>
    </p:spTree>
    <p:extLst>
      <p:ext uri="{BB962C8B-B14F-4D97-AF65-F5344CB8AC3E}">
        <p14:creationId xmlns:p14="http://schemas.microsoft.com/office/powerpoint/2010/main" val="900100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3058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481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38481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7039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Rectangle 1"/>
          <p:cNvSpPr/>
          <p:nvPr/>
        </p:nvSpPr>
        <p:spPr>
          <a:xfrm flipV="1">
            <a:off x="68263" y="1485900"/>
            <a:ext cx="9007475" cy="9048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p:nvSpPr>
        <p:spPr>
          <a:xfrm>
            <a:off x="68263" y="1435100"/>
            <a:ext cx="9007475" cy="444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68263" y="1574800"/>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ooter Placeholder 5"/>
          <p:cNvSpPr>
            <a:spLocks noGrp="1"/>
          </p:cNvSpPr>
          <p:nvPr>
            <p:ph type="ftr" sz="quarter" idx="10"/>
          </p:nvPr>
        </p:nvSpPr>
        <p:spPr>
          <a:xfrm>
            <a:off x="914400" y="6172200"/>
            <a:ext cx="3886200" cy="457200"/>
          </a:xfrm>
        </p:spPr>
        <p:txBody>
          <a:bodyPr/>
          <a:lstStyle>
            <a:lvl1pPr>
              <a:defRPr/>
            </a:lvl1pPr>
          </a:lstStyle>
          <a:p>
            <a:pPr>
              <a:defRPr/>
            </a:pPr>
            <a:endParaRPr lang="en-US" dirty="0"/>
          </a:p>
        </p:txBody>
      </p:sp>
      <p:sp>
        <p:nvSpPr>
          <p:cNvPr id="6" name="Slide Number Placeholder 6"/>
          <p:cNvSpPr>
            <a:spLocks noGrp="1"/>
          </p:cNvSpPr>
          <p:nvPr>
            <p:ph type="sldNum" sz="quarter" idx="11"/>
          </p:nvPr>
        </p:nvSpPr>
        <p:spPr>
          <a:xfrm>
            <a:off x="146050" y="6208713"/>
            <a:ext cx="457200" cy="457200"/>
          </a:xfrm>
        </p:spPr>
        <p:txBody>
          <a:bodyPr/>
          <a:lstStyle>
            <a:lvl1pPr>
              <a:defRPr/>
            </a:lvl1pPr>
          </a:lstStyle>
          <a:p>
            <a:pPr>
              <a:defRPr/>
            </a:pPr>
            <a:fld id="{C461CCF0-2677-40AF-9370-762F028C3D30}" type="slidenum">
              <a:rPr lang="en-US"/>
              <a:pPr>
                <a:defRPr/>
              </a:pPr>
              <a:t>‹#›</a:t>
            </a:fld>
            <a:endParaRPr lang="en-US" dirty="0"/>
          </a:p>
        </p:txBody>
      </p:sp>
    </p:spTree>
    <p:extLst>
      <p:ext uri="{BB962C8B-B14F-4D97-AF65-F5344CB8AC3E}">
        <p14:creationId xmlns:p14="http://schemas.microsoft.com/office/powerpoint/2010/main" val="1779826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2" name="Rectangle 1"/>
          <p:cNvSpPr/>
          <p:nvPr/>
        </p:nvSpPr>
        <p:spPr>
          <a:xfrm flipV="1">
            <a:off x="68263" y="1485900"/>
            <a:ext cx="9007475" cy="9048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p:nvSpPr>
        <p:spPr>
          <a:xfrm>
            <a:off x="68263" y="1435100"/>
            <a:ext cx="9007475" cy="444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68263" y="1574800"/>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ooter Placeholder 5"/>
          <p:cNvSpPr>
            <a:spLocks noGrp="1"/>
          </p:cNvSpPr>
          <p:nvPr>
            <p:ph type="ftr" sz="quarter" idx="10"/>
          </p:nvPr>
        </p:nvSpPr>
        <p:spPr>
          <a:xfrm>
            <a:off x="914400" y="6172200"/>
            <a:ext cx="3886200" cy="457200"/>
          </a:xfrm>
        </p:spPr>
        <p:txBody>
          <a:bodyPr/>
          <a:lstStyle>
            <a:lvl1pPr>
              <a:defRPr/>
            </a:lvl1pPr>
          </a:lstStyle>
          <a:p>
            <a:pPr>
              <a:defRPr/>
            </a:pPr>
            <a:endParaRPr lang="en-US" dirty="0"/>
          </a:p>
        </p:txBody>
      </p:sp>
      <p:sp>
        <p:nvSpPr>
          <p:cNvPr id="6" name="Slide Number Placeholder 6"/>
          <p:cNvSpPr>
            <a:spLocks noGrp="1"/>
          </p:cNvSpPr>
          <p:nvPr>
            <p:ph type="sldNum" sz="quarter" idx="11"/>
          </p:nvPr>
        </p:nvSpPr>
        <p:spPr>
          <a:xfrm>
            <a:off x="146050" y="6208713"/>
            <a:ext cx="457200" cy="457200"/>
          </a:xfrm>
        </p:spPr>
        <p:txBody>
          <a:bodyPr/>
          <a:lstStyle>
            <a:lvl1pPr>
              <a:defRPr/>
            </a:lvl1pPr>
          </a:lstStyle>
          <a:p>
            <a:pPr>
              <a:defRPr/>
            </a:pPr>
            <a:fld id="{09A42C0A-8368-4711-89EB-0406EAD8DFAA}" type="slidenum">
              <a:rPr lang="en-US"/>
              <a:pPr>
                <a:defRPr/>
              </a:pPr>
              <a:t>‹#›</a:t>
            </a:fld>
            <a:endParaRPr lang="en-US" dirty="0"/>
          </a:p>
        </p:txBody>
      </p:sp>
    </p:spTree>
    <p:extLst>
      <p:ext uri="{BB962C8B-B14F-4D97-AF65-F5344CB8AC3E}">
        <p14:creationId xmlns:p14="http://schemas.microsoft.com/office/powerpoint/2010/main" val="2437388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dirty="0" smtClean="0"/>
          </a:p>
        </p:txBody>
      </p:sp>
      <p:sp>
        <p:nvSpPr>
          <p:cNvPr id="4" name="Rectangle 70"/>
          <p:cNvSpPr>
            <a:spLocks noGrp="1" noChangeArrowheads="1"/>
          </p:cNvSpPr>
          <p:nvPr>
            <p:ph type="ftr" sz="quarter" idx="10"/>
          </p:nvPr>
        </p:nvSpPr>
        <p:spPr/>
        <p:txBody>
          <a:bodyPr/>
          <a:lstStyle>
            <a:lvl1pPr algn="ctr">
              <a:defRPr/>
            </a:lvl1pPr>
          </a:lstStyle>
          <a:p>
            <a:pPr>
              <a:defRPr/>
            </a:pPr>
            <a:endParaRPr lang="en-US" dirty="0"/>
          </a:p>
        </p:txBody>
      </p:sp>
    </p:spTree>
    <p:extLst>
      <p:ext uri="{BB962C8B-B14F-4D97-AF65-F5344CB8AC3E}">
        <p14:creationId xmlns:p14="http://schemas.microsoft.com/office/powerpoint/2010/main" val="390698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4050" y="175022"/>
            <a:ext cx="7802750" cy="1143000"/>
          </a:xfrm>
        </p:spPr>
        <p:txBody>
          <a:bodyPr/>
          <a:lstStyle>
            <a:lvl1pPr>
              <a:defRPr>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84050" y="1793104"/>
            <a:ext cx="7802750" cy="4719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1386611"/>
            <a:ext cx="9144000" cy="298851"/>
          </a:xfrm>
          <a:prstGeom prst="rect">
            <a:avLst/>
          </a:prstGeom>
          <a:solidFill>
            <a:srgbClr val="A30000"/>
          </a:solidFill>
          <a:ln>
            <a:solidFill>
              <a:srgbClr val="A3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flipH="1">
            <a:off x="199222" y="0"/>
            <a:ext cx="12452" cy="6858000"/>
          </a:xfrm>
          <a:prstGeom prst="line">
            <a:avLst/>
          </a:prstGeom>
          <a:ln>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H="1">
            <a:off x="329702" y="0"/>
            <a:ext cx="12452" cy="6858000"/>
          </a:xfrm>
          <a:prstGeom prst="line">
            <a:avLst/>
          </a:prstGeom>
          <a:ln w="76200" cmpd="sng">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472634" y="0"/>
            <a:ext cx="12452" cy="6858000"/>
          </a:xfrm>
          <a:prstGeom prst="line">
            <a:avLst/>
          </a:prstGeom>
          <a:ln w="3175" cmpd="sng">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615566" y="0"/>
            <a:ext cx="12452" cy="6858000"/>
          </a:xfrm>
          <a:prstGeom prst="line">
            <a:avLst/>
          </a:prstGeom>
          <a:ln w="12700" cmpd="sng">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758498" y="0"/>
            <a:ext cx="12452" cy="6858000"/>
          </a:xfrm>
          <a:prstGeom prst="line">
            <a:avLst/>
          </a:prstGeom>
          <a:ln>
            <a:solidFill>
              <a:srgbClr val="A30000"/>
            </a:solidFill>
          </a:ln>
        </p:spPr>
        <p:style>
          <a:lnRef idx="2">
            <a:schemeClr val="accent1"/>
          </a:lnRef>
          <a:fillRef idx="0">
            <a:schemeClr val="accent1"/>
          </a:fillRef>
          <a:effectRef idx="1">
            <a:schemeClr val="accent1"/>
          </a:effectRef>
          <a:fontRef idx="minor">
            <a:schemeClr val="tx1"/>
          </a:fontRef>
        </p:style>
      </p:cxnSp>
      <p:pic>
        <p:nvPicPr>
          <p:cNvPr id="4" name="Picture 3" descr="SPLASH Logo.jpg.png.jpg"/>
          <p:cNvPicPr>
            <a:picLocks noChangeAspect="1"/>
          </p:cNvPicPr>
          <p:nvPr userDrawn="1"/>
        </p:nvPicPr>
        <p:blipFill>
          <a:blip r:embed="rId2">
            <a:alphaModFix amt="88000"/>
            <a:extLst>
              <a:ext uri="{28A0092B-C50C-407E-A947-70E740481C1C}">
                <a14:useLocalDpi xmlns:a14="http://schemas.microsoft.com/office/drawing/2010/main" val="0"/>
              </a:ext>
            </a:extLst>
          </a:blip>
          <a:stretch>
            <a:fillRect/>
          </a:stretch>
        </p:blipFill>
        <p:spPr>
          <a:xfrm>
            <a:off x="7620473" y="6126163"/>
            <a:ext cx="1523527" cy="731837"/>
          </a:xfrm>
          <a:prstGeom prst="rect">
            <a:avLst/>
          </a:prstGeom>
        </p:spPr>
      </p:pic>
    </p:spTree>
    <p:extLst>
      <p:ext uri="{BB962C8B-B14F-4D97-AF65-F5344CB8AC3E}">
        <p14:creationId xmlns:p14="http://schemas.microsoft.com/office/powerpoint/2010/main" val="200147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04955BB3-A2A9-4B48-BD10-F08F1729E07F}" type="slidenum">
              <a:rPr lang="en-US" smtClean="0"/>
              <a:t>‹#›</a:t>
            </a:fld>
            <a:endParaRPr lang="en-US" dirty="0"/>
          </a:p>
        </p:txBody>
      </p:sp>
    </p:spTree>
    <p:extLst>
      <p:ext uri="{BB962C8B-B14F-4D97-AF65-F5344CB8AC3E}">
        <p14:creationId xmlns:p14="http://schemas.microsoft.com/office/powerpoint/2010/main" val="192670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98" y="137665"/>
            <a:ext cx="7815202"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71598" y="1911503"/>
            <a:ext cx="372297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43206" y="1936132"/>
            <a:ext cx="37435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1386611"/>
            <a:ext cx="9144000" cy="298851"/>
          </a:xfrm>
          <a:prstGeom prst="rect">
            <a:avLst/>
          </a:prstGeom>
          <a:solidFill>
            <a:srgbClr val="A30000"/>
          </a:solidFill>
          <a:ln>
            <a:solidFill>
              <a:srgbClr val="A3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flipH="1">
            <a:off x="199222" y="0"/>
            <a:ext cx="12452" cy="6858000"/>
          </a:xfrm>
          <a:prstGeom prst="line">
            <a:avLst/>
          </a:prstGeom>
          <a:ln>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329702" y="0"/>
            <a:ext cx="12452" cy="6858000"/>
          </a:xfrm>
          <a:prstGeom prst="line">
            <a:avLst/>
          </a:prstGeom>
          <a:ln w="76200" cmpd="sng">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472634" y="0"/>
            <a:ext cx="12452" cy="6858000"/>
          </a:xfrm>
          <a:prstGeom prst="line">
            <a:avLst/>
          </a:prstGeom>
          <a:ln w="3175" cmpd="sng">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615566" y="0"/>
            <a:ext cx="12452" cy="6858000"/>
          </a:xfrm>
          <a:prstGeom prst="line">
            <a:avLst/>
          </a:prstGeom>
          <a:ln w="12700" cmpd="sng">
            <a:solidFill>
              <a:srgbClr val="A3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758498" y="0"/>
            <a:ext cx="12452" cy="6858000"/>
          </a:xfrm>
          <a:prstGeom prst="line">
            <a:avLst/>
          </a:prstGeom>
          <a:ln>
            <a:solidFill>
              <a:srgbClr val="A30000"/>
            </a:solidFill>
          </a:ln>
        </p:spPr>
        <p:style>
          <a:lnRef idx="2">
            <a:schemeClr val="accent1"/>
          </a:lnRef>
          <a:fillRef idx="0">
            <a:schemeClr val="accent1"/>
          </a:fillRef>
          <a:effectRef idx="1">
            <a:schemeClr val="accent1"/>
          </a:effectRef>
          <a:fontRef idx="minor">
            <a:schemeClr val="tx1"/>
          </a:fontRef>
        </p:style>
      </p:cxnSp>
      <p:pic>
        <p:nvPicPr>
          <p:cNvPr id="15" name="Picture 14" descr="SPLASH Logo.jpg.png.jpg"/>
          <p:cNvPicPr>
            <a:picLocks noChangeAspect="1"/>
          </p:cNvPicPr>
          <p:nvPr userDrawn="1"/>
        </p:nvPicPr>
        <p:blipFill>
          <a:blip r:embed="rId2">
            <a:alphaModFix amt="90000"/>
            <a:extLst>
              <a:ext uri="{28A0092B-C50C-407E-A947-70E740481C1C}">
                <a14:useLocalDpi xmlns:a14="http://schemas.microsoft.com/office/drawing/2010/main" val="0"/>
              </a:ext>
            </a:extLst>
          </a:blip>
          <a:stretch>
            <a:fillRect/>
          </a:stretch>
        </p:blipFill>
        <p:spPr>
          <a:xfrm>
            <a:off x="7620473" y="6126163"/>
            <a:ext cx="1523527" cy="731837"/>
          </a:xfrm>
          <a:prstGeom prst="rect">
            <a:avLst/>
          </a:prstGeom>
        </p:spPr>
      </p:pic>
    </p:spTree>
    <p:extLst>
      <p:ext uri="{BB962C8B-B14F-4D97-AF65-F5344CB8AC3E}">
        <p14:creationId xmlns:p14="http://schemas.microsoft.com/office/powerpoint/2010/main" val="71238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04955BB3-A2A9-4B48-BD10-F08F1729E07F}" type="slidenum">
              <a:rPr lang="en-US" smtClean="0"/>
              <a:t>‹#›</a:t>
            </a:fld>
            <a:endParaRPr lang="en-US" dirty="0"/>
          </a:p>
        </p:txBody>
      </p:sp>
    </p:spTree>
    <p:extLst>
      <p:ext uri="{BB962C8B-B14F-4D97-AF65-F5344CB8AC3E}">
        <p14:creationId xmlns:p14="http://schemas.microsoft.com/office/powerpoint/2010/main" val="402647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04955BB3-A2A9-4B48-BD10-F08F1729E07F}" type="slidenum">
              <a:rPr lang="en-US" smtClean="0"/>
              <a:t>‹#›</a:t>
            </a:fld>
            <a:endParaRPr lang="en-US" dirty="0"/>
          </a:p>
        </p:txBody>
      </p:sp>
    </p:spTree>
    <p:extLst>
      <p:ext uri="{BB962C8B-B14F-4D97-AF65-F5344CB8AC3E}">
        <p14:creationId xmlns:p14="http://schemas.microsoft.com/office/powerpoint/2010/main" val="225564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04955BB3-A2A9-4B48-BD10-F08F1729E07F}" type="slidenum">
              <a:rPr lang="en-US" smtClean="0"/>
              <a:t>‹#›</a:t>
            </a:fld>
            <a:endParaRPr lang="en-US" dirty="0"/>
          </a:p>
        </p:txBody>
      </p:sp>
    </p:spTree>
    <p:extLst>
      <p:ext uri="{BB962C8B-B14F-4D97-AF65-F5344CB8AC3E}">
        <p14:creationId xmlns:p14="http://schemas.microsoft.com/office/powerpoint/2010/main" val="285954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04955BB3-A2A9-4B48-BD10-F08F1729E07F}" type="slidenum">
              <a:rPr lang="en-US" smtClean="0"/>
              <a:t>‹#›</a:t>
            </a:fld>
            <a:endParaRPr lang="en-US" dirty="0"/>
          </a:p>
        </p:txBody>
      </p:sp>
    </p:spTree>
    <p:extLst>
      <p:ext uri="{BB962C8B-B14F-4D97-AF65-F5344CB8AC3E}">
        <p14:creationId xmlns:p14="http://schemas.microsoft.com/office/powerpoint/2010/main" val="387659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04955BB3-A2A9-4B48-BD10-F08F1729E07F}" type="slidenum">
              <a:rPr lang="en-US" smtClean="0"/>
              <a:t>‹#›</a:t>
            </a:fld>
            <a:endParaRPr lang="en-US" dirty="0"/>
          </a:p>
        </p:txBody>
      </p:sp>
    </p:spTree>
    <p:extLst>
      <p:ext uri="{BB962C8B-B14F-4D97-AF65-F5344CB8AC3E}">
        <p14:creationId xmlns:p14="http://schemas.microsoft.com/office/powerpoint/2010/main" val="25318085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55BB3-A2A9-4B48-BD10-F08F1729E07F}" type="slidenum">
              <a:rPr lang="en-US" smtClean="0"/>
              <a:t>‹#›</a:t>
            </a:fld>
            <a:endParaRPr lang="en-US" dirty="0"/>
          </a:p>
        </p:txBody>
      </p:sp>
    </p:spTree>
    <p:extLst>
      <p:ext uri="{BB962C8B-B14F-4D97-AF65-F5344CB8AC3E}">
        <p14:creationId xmlns:p14="http://schemas.microsoft.com/office/powerpoint/2010/main" val="491373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media/image30.jpeg"/><Relationship Id="rId13" Type="http://schemas.openxmlformats.org/officeDocument/2006/relationships/image" Target="../media/image31.jpeg"/><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9.xml"/><Relationship Id="rId4" Type="http://schemas.openxmlformats.org/officeDocument/2006/relationships/image" Target="../media/image24.jpeg"/><Relationship Id="rId5" Type="http://schemas.openxmlformats.org/officeDocument/2006/relationships/image" Target="../media/image25.wmf"/><Relationship Id="rId6" Type="http://schemas.openxmlformats.org/officeDocument/2006/relationships/image" Target="../media/image26.png"/><Relationship Id="rId7" Type="http://schemas.openxmlformats.org/officeDocument/2006/relationships/image" Target="../media/image27.wmf"/><Relationship Id="rId8" Type="http://schemas.openxmlformats.org/officeDocument/2006/relationships/oleObject" Target="../embeddings/oleObject1.bin"/><Relationship Id="rId9" Type="http://schemas.openxmlformats.org/officeDocument/2006/relationships/image" Target="../media/image23.png"/><Relationship Id="rId10"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vats.org/aboutat.ht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vats.org/aboutat.htm" TargetMode="External"/><Relationship Id="rId4" Type="http://schemas.openxmlformats.org/officeDocument/2006/relationships/hyperlink" Target="http://www.education.ky.gov/KDE/Instructional+Resources/Exceptional+Children/Parent+Involvement/"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hyperlink" Target="http://images.google.com/imgres?imgurl=http://kcmc.umf.maine.edu/at/Images/writingbird.jpg&amp;imgrefurl=http://kcmc.umf.maine.edu/at/itemPg.php?cat=&amp;item=1520%20&amp;title=Writing%20Bird&amp;usg=__VPX6S8hByme7_prc6xKRzFT8Sr4=&amp;h=1200&amp;w=1600&amp;sz=72&amp;hl=en&amp;start=116&amp;itbs=1&amp;tbnid=ssERVFESLpXdEM:&amp;tbnh=113&amp;tbnw=150&amp;prev=/images?q=assistive+technology+devices&amp;start=108&amp;hl=en&amp;sa=N&amp;tbo=1&amp;gbv=2&amp;ndsp=18&amp;tbs=isch:1" TargetMode="External"/><Relationship Id="rId5" Type="http://schemas.openxmlformats.org/officeDocument/2006/relationships/image" Target="../media/image37.jpeg"/><Relationship Id="rId6" Type="http://schemas.openxmlformats.org/officeDocument/2006/relationships/image" Target="../media/image38.png"/><Relationship Id="rId7" Type="http://schemas.openxmlformats.org/officeDocument/2006/relationships/image" Target="../media/image39.jpeg"/><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hyperlink" Target="http://wwrc.virginia.gov/images/at-2.jpg" TargetMode="External"/><Relationship Id="rId5" Type="http://schemas.openxmlformats.org/officeDocument/2006/relationships/image" Target="../media/image41.jpeg"/><Relationship Id="rId6"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hyperlink" Target="http://images.google.com/imgres?imgurl=http://husd-at.com/Assistive%20Pics/Phonic%20Ear.jpg&amp;imgrefurl=http://husd-at.com/Participation%20Tools.html&amp;usg=__lH5mBsSteDg5137KXFu1RzbYTNU=&amp;h=252&amp;w=294&amp;sz=13&amp;hl=en&amp;start=8&amp;itbs=1&amp;tbnid=zE8l4RXrqa9U6M:&amp;tbnh=99&amp;tbnw=115&amp;prev=/images?q=Phonic+ear&amp;hl=en&amp;sa=G&amp;tbo=1&amp;gbv=2&amp;tbs=isch:1" TargetMode="External"/><Relationship Id="rId4" Type="http://schemas.openxmlformats.org/officeDocument/2006/relationships/image" Target="../media/image43.jpeg"/><Relationship Id="rId5" Type="http://schemas.openxmlformats.org/officeDocument/2006/relationships/hyperlink" Target="http://www.beyondplay.com/ITEMS/A247.HTM" TargetMode="External"/><Relationship Id="rId6" Type="http://schemas.openxmlformats.org/officeDocument/2006/relationships/image" Target="../media/image44.jpeg"/><Relationship Id="rId7" Type="http://schemas.openxmlformats.org/officeDocument/2006/relationships/hyperlink" Target="http://images.google.com/imgres?imgurl=http://www.lausd.k12.ca.us/lausd/offices/spec_ed/AT/images/springboard.jpg&amp;imgrefurl=http://www.lausd.k12.ca.us/lausd/offices/spec_ed/AT/communication.htm&amp;usg=__3cDCxDbJLsB4nWBQ52xnnK0Y6VM=&amp;h=284&amp;w=310&amp;sz=67&amp;hl=en&amp;start=14&amp;itbs=1&amp;tbnid=B2V90VZgM14eiM:&amp;tbnh=107&amp;tbnw=117&amp;prev=/images?q=Communication+boards&amp;hl=en&amp;sa=G&amp;tbo=1&amp;gbv=2&amp;tbs=isch:1" TargetMode="External"/><Relationship Id="rId8" Type="http://schemas.openxmlformats.org/officeDocument/2006/relationships/image" Target="../media/image45.jpeg"/><Relationship Id="rId9" Type="http://schemas.openxmlformats.org/officeDocument/2006/relationships/hyperlink" Target="http://www.ncrel.org/sdrs/areas/issues/methods/technlgy/te7assist.htm" TargetMode="External"/><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hyperlink" Target="http://images.google.com/imgres?imgurl=http://www.dory.com.tw/images/products/MONITOR/p3-b.jpg&amp;imgrefurl=http://www.dory.com.tw/product/MONITOR/03.html&amp;usg=__ht0bGk5B8Yr7_-yDwpsvoUOfkxc=&amp;h=180&amp;w=180&amp;sz=45&amp;hl=en&amp;start=105&amp;um=1&amp;itbs=1&amp;tbnid=hkD8UcPOPoyGUM:&amp;tbnh=101&amp;tbnw=101&amp;prev=/images?q=computer+screen+magnifier&amp;start=90&amp;um=1&amp;hl=en&amp;sa=N&amp;tbo=1&amp;ndsp=18&amp;tbs=isch:1" TargetMode="External"/><Relationship Id="rId4" Type="http://schemas.openxmlformats.org/officeDocument/2006/relationships/image" Target="../media/image49.jpeg"/><Relationship Id="rId5" Type="http://schemas.openxmlformats.org/officeDocument/2006/relationships/hyperlink" Target="http://images.google.com/imgres?imgurl=http://techbridgeworld.files.wordpress.com/2009/01/54.jpg&amp;imgrefurl=http://techbridgeworld.wordpress.com/2009/01/22/a-second-chance-at-learning-braille/&amp;usg=__tKO2M_jQ5cjRGfGHm56_WbKtOOU=&amp;h=768&amp;w=1024&amp;sz=165&amp;hl=en&amp;start=70&amp;um=1&amp;itbs=1&amp;tbnid=2CFqUV2yFib45M:&amp;tbnh=113&amp;tbnw=150&amp;prev=/images?q=Slate+and+Braille+stylus&amp;start=54&amp;um=1&amp;hl=en&amp;sa=N&amp;tbo=1&amp;ndsp=18&amp;tbs=isch:1" TargetMode="External"/><Relationship Id="rId6" Type="http://schemas.openxmlformats.org/officeDocument/2006/relationships/image" Target="../media/image50.jpeg"/><Relationship Id="rId7" Type="http://schemas.openxmlformats.org/officeDocument/2006/relationships/hyperlink" Target="http://images.google.com/imgres?imgurl=http://images.amazon.com/images/P/B0002I1JL4.01._PE20_SCMZZZZZZZ_.jpg&amp;imgrefurl=http://www.ats-group.net/translators/electronic-translator-6.html&amp;usg=___kAEU6lzjsyxnpCrKuy1fwGRJOg=&amp;h=176&amp;w=176&amp;sz=9&amp;hl=en&amp;start=31&amp;um=1&amp;itbs=1&amp;tbnid=PdDdeQWEI7DHnM:&amp;tbnh=100&amp;tbnw=100&amp;prev=/images?q=Talking+electronic+dictionary,+thesaurus,+spell+checker&amp;start=18&amp;um=1&amp;hl=en&amp;sa=N&amp;tbo=1&amp;ndsp=18&amp;tbs=isch:1" TargetMode="External"/><Relationship Id="rId8" Type="http://schemas.openxmlformats.org/officeDocument/2006/relationships/image" Target="../media/image51.jpe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5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5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DvKnY0g6e4" TargetMode="Externa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hyperlink" Target="http://www.joyzabala.com/" TargetMode="External"/><Relationship Id="rId5" Type="http://schemas.openxmlformats.org/officeDocument/2006/relationships/image" Target="../media/image56.png"/><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5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5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5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5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ric.edu/sherlockcenter/resourcelib.html" TargetMode="Externa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63.xml.rels><?xml version="1.0" encoding="UTF-8" standalone="yes"?>
<Relationships xmlns="http://schemas.openxmlformats.org/package/2006/relationships"><Relationship Id="rId3" Type="http://schemas.openxmlformats.org/officeDocument/2006/relationships/hyperlink" Target="http://bookbuilder.cast.org/" TargetMode="External"/><Relationship Id="rId4" Type="http://schemas.openxmlformats.org/officeDocument/2006/relationships/hyperlink" Target="http://cast.org/index.html" TargetMode="External"/><Relationship Id="rId5" Type="http://schemas.openxmlformats.org/officeDocument/2006/relationships/hyperlink" Target="http://www.joyzabala.com/" TargetMode="External"/><Relationship Id="rId6" Type="http://schemas.openxmlformats.org/officeDocument/2006/relationships/hyperlink" Target="http://www.lrc.ky.gov/kar/707/001/290.htm" TargetMode="External"/><Relationship Id="rId7" Type="http://schemas.openxmlformats.org/officeDocument/2006/relationships/hyperlink" Target="http://www.lrc.ky.gov/kar/TITLE707.HTM" TargetMode="External"/><Relationship Id="rId8" Type="http://schemas.openxmlformats.org/officeDocument/2006/relationships/hyperlink" Target="http://www.missionscalifornia.com/stories/lone-woman-san-nicolas-island.html" TargetMode="External"/><Relationship Id="rId9" Type="http://schemas.openxmlformats.org/officeDocument/2006/relationships/hyperlink" Target="http://www.ncrel.org/sdrs/areas/issues/methods/technlgy/te7assist.htm" TargetMode="External"/><Relationship Id="rId10" Type="http://schemas.openxmlformats.org/officeDocument/2006/relationships/hyperlink" Target="http://www.setbc.org" TargetMode="External"/><Relationship Id="rId11" Type="http://schemas.openxmlformats.org/officeDocument/2006/relationships/hyperlink" Target="http://www.vats.org/aboutat.htm" TargetMode="External"/><Relationship Id="rId1" Type="http://schemas.openxmlformats.org/officeDocument/2006/relationships/slideLayout" Target="../slideLayouts/slideLayout2.xml"/><Relationship Id="rId2" Type="http://schemas.openxmlformats.org/officeDocument/2006/relationships/hyperlink" Target="http://natri.uky.edu/resources/fundamentals/defined.html%23defini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png"/><Relationship Id="rId9" Type="http://schemas.openxmlformats.org/officeDocument/2006/relationships/hyperlink" Target="file:///C:\Program%20Files\Google\Google%20Earth\GoogleEarth.exe" TargetMode="External"/><Relationship Id="rId10" Type="http://schemas.openxmlformats.org/officeDocument/2006/relationships/image" Target="../media/image14.png"/><Relationship Id="rId11"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hyperlink" Target="http://www.mayer-johnson.com/MainBoardmaker.aspx?MainCategoryID=5419" TargetMode="External"/><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hyperlink" Target="http://www.ket.org/education/encyclomedia.htm%23faq" TargetMode="External"/><Relationship Id="rId8" Type="http://schemas.openxmlformats.org/officeDocument/2006/relationships/image" Target="../media/image19.png"/><Relationship Id="rId9" Type="http://schemas.openxmlformats.org/officeDocument/2006/relationships/hyperlink" Target="http://www.setbc.org/setbc/communication/frame_pictureset.html" TargetMode="External"/><Relationship Id="rId10"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8780" y="3963602"/>
            <a:ext cx="7469578" cy="2567825"/>
          </a:xfrm>
        </p:spPr>
        <p:txBody>
          <a:bodyPr>
            <a:noAutofit/>
          </a:bodyPr>
          <a:lstStyle/>
          <a:p>
            <a:pPr eaLnBrk="1" fontAlgn="auto" hangingPunct="1">
              <a:spcAft>
                <a:spcPts val="0"/>
              </a:spcAft>
              <a:buFont typeface="Wingdings"/>
              <a:buNone/>
              <a:defRPr/>
            </a:pPr>
            <a:r>
              <a:rPr lang="en-US" sz="2000" dirty="0" smtClean="0"/>
              <a:t>SPLASH Module 7</a:t>
            </a:r>
          </a:p>
          <a:p>
            <a:pPr eaLnBrk="1" fontAlgn="auto" hangingPunct="1">
              <a:spcAft>
                <a:spcPts val="0"/>
              </a:spcAft>
              <a:buFont typeface="Wingdings"/>
              <a:buNone/>
              <a:defRPr/>
            </a:pPr>
            <a:r>
              <a:rPr lang="en-US" sz="2000" dirty="0" smtClean="0"/>
              <a:t>January 2015</a:t>
            </a:r>
          </a:p>
          <a:p>
            <a:pPr eaLnBrk="1" fontAlgn="auto" hangingPunct="1">
              <a:spcAft>
                <a:spcPts val="0"/>
              </a:spcAft>
              <a:buFont typeface="Wingdings"/>
              <a:buNone/>
              <a:defRPr/>
            </a:pPr>
            <a:endParaRPr lang="en-US" sz="2000" dirty="0" smtClean="0"/>
          </a:p>
          <a:p>
            <a:pPr eaLnBrk="1" fontAlgn="auto" hangingPunct="1">
              <a:buFont typeface="Wingdings"/>
              <a:buNone/>
              <a:defRPr/>
            </a:pPr>
            <a:r>
              <a:rPr lang="en-US" sz="2000" dirty="0" smtClean="0">
                <a:solidFill>
                  <a:schemeClr val="accent2">
                    <a:lumMod val="75000"/>
                  </a:schemeClr>
                </a:solidFill>
              </a:rPr>
              <a:t>Content written in cooperation with ILSSA/Anne Denham. the Kentucky Department of Education Toyah Robey</a:t>
            </a:r>
            <a:r>
              <a:rPr lang="en-US" sz="2000" dirty="0">
                <a:solidFill>
                  <a:schemeClr val="accent2">
                    <a:lumMod val="75000"/>
                  </a:schemeClr>
                </a:solidFill>
              </a:rPr>
              <a:t>,</a:t>
            </a:r>
            <a:r>
              <a:rPr lang="en-US" sz="2000" dirty="0" smtClean="0">
                <a:solidFill>
                  <a:schemeClr val="accent2">
                    <a:lumMod val="75000"/>
                  </a:schemeClr>
                </a:solidFill>
              </a:rPr>
              <a:t> &amp; </a:t>
            </a:r>
          </a:p>
          <a:p>
            <a:pPr eaLnBrk="1" fontAlgn="auto" hangingPunct="1">
              <a:buFont typeface="Wingdings"/>
              <a:buNone/>
              <a:defRPr/>
            </a:pPr>
            <a:r>
              <a:rPr lang="en-US" sz="2000" dirty="0">
                <a:solidFill>
                  <a:schemeClr val="accent2">
                    <a:lumMod val="75000"/>
                  </a:schemeClr>
                </a:solidFill>
              </a:rPr>
              <a:t>t</a:t>
            </a:r>
            <a:r>
              <a:rPr lang="en-US" sz="2000" dirty="0" smtClean="0">
                <a:solidFill>
                  <a:schemeClr val="accent2">
                    <a:lumMod val="75000"/>
                  </a:schemeClr>
                </a:solidFill>
              </a:rPr>
              <a:t>he Kentucky Low Incidence Consultants</a:t>
            </a:r>
          </a:p>
          <a:p>
            <a:pPr eaLnBrk="1" fontAlgn="auto" hangingPunct="1">
              <a:spcAft>
                <a:spcPts val="0"/>
              </a:spcAft>
              <a:buFont typeface="Wingdings"/>
              <a:buNone/>
              <a:defRPr/>
            </a:pPr>
            <a:r>
              <a:rPr lang="en-US" sz="2000" dirty="0" smtClean="0">
                <a:solidFill>
                  <a:schemeClr val="accent2">
                    <a:lumMod val="75000"/>
                  </a:schemeClr>
                </a:solidFill>
              </a:rPr>
              <a:t> </a:t>
            </a:r>
          </a:p>
        </p:txBody>
      </p:sp>
      <p:sp>
        <p:nvSpPr>
          <p:cNvPr id="17411" name="Title 1"/>
          <p:cNvSpPr>
            <a:spLocks noGrp="1"/>
          </p:cNvSpPr>
          <p:nvPr>
            <p:ph type="ctrTitle"/>
          </p:nvPr>
        </p:nvSpPr>
        <p:spPr>
          <a:xfrm>
            <a:off x="513608" y="1936667"/>
            <a:ext cx="8229600" cy="1676400"/>
          </a:xfrm>
        </p:spPr>
        <p:txBody>
          <a:bodyPr>
            <a:normAutofit fontScale="90000"/>
          </a:bodyPr>
          <a:lstStyle/>
          <a:p>
            <a:pPr eaLnBrk="1" hangingPunct="1"/>
            <a:r>
              <a:rPr lang="en-US" altLang="en-US" dirty="0" smtClean="0">
                <a:solidFill>
                  <a:schemeClr val="accent2">
                    <a:lumMod val="75000"/>
                  </a:schemeClr>
                </a:solidFill>
              </a:rPr>
              <a:t>Using Supports and Assistive Technology (AT) to Facilitate Learning</a:t>
            </a:r>
          </a:p>
        </p:txBody>
      </p:sp>
    </p:spTree>
    <p:extLst>
      <p:ext uri="{BB962C8B-B14F-4D97-AF65-F5344CB8AC3E}">
        <p14:creationId xmlns:p14="http://schemas.microsoft.com/office/powerpoint/2010/main" val="19344761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p:cNvSpPr>
          <p:nvPr>
            <p:ph type="title" idx="4294967295"/>
          </p:nvPr>
        </p:nvSpPr>
        <p:spPr>
          <a:xfrm>
            <a:off x="685800" y="304800"/>
            <a:ext cx="8458200" cy="868363"/>
          </a:xfrm>
        </p:spPr>
        <p:txBody>
          <a:bodyPr>
            <a:normAutofit/>
          </a:bodyPr>
          <a:lstStyle/>
          <a:p>
            <a:pPr eaLnBrk="1" fontAlgn="auto" hangingPunct="1">
              <a:spcAft>
                <a:spcPts val="0"/>
              </a:spcAft>
              <a:defRPr/>
            </a:pPr>
            <a:r>
              <a:rPr lang="en-US" sz="3600" b="1" dirty="0" smtClean="0">
                <a:solidFill>
                  <a:srgbClr val="A30000"/>
                </a:solidFill>
              </a:rPr>
              <a:t>Principles of Universal Design for Learning</a:t>
            </a:r>
          </a:p>
        </p:txBody>
      </p:sp>
      <p:sp>
        <p:nvSpPr>
          <p:cNvPr id="37891" name="Rectangle 3"/>
          <p:cNvSpPr>
            <a:spLocks noGrp="1"/>
          </p:cNvSpPr>
          <p:nvPr>
            <p:ph type="body" sz="half" idx="4294967295"/>
          </p:nvPr>
        </p:nvSpPr>
        <p:spPr>
          <a:xfrm>
            <a:off x="362430" y="1438037"/>
            <a:ext cx="4186237" cy="3810000"/>
          </a:xfrm>
        </p:spPr>
        <p:txBody>
          <a:bodyPr/>
          <a:lstStyle/>
          <a:p>
            <a:pPr eaLnBrk="1" hangingPunct="1"/>
            <a:r>
              <a:rPr lang="en-US" altLang="en-US" sz="3200" dirty="0" smtClean="0">
                <a:latin typeface="Calibri" pitchFamily="34" charset="0"/>
              </a:rPr>
              <a:t>Multiple means of </a:t>
            </a:r>
            <a:r>
              <a:rPr lang="en-US" altLang="en-US" sz="3200" b="1" u="sng" dirty="0" smtClean="0">
                <a:solidFill>
                  <a:srgbClr val="A30000"/>
                </a:solidFill>
                <a:latin typeface="Calibri" pitchFamily="34" charset="0"/>
              </a:rPr>
              <a:t>expression</a:t>
            </a:r>
            <a:r>
              <a:rPr lang="en-US" altLang="en-US" sz="3200" dirty="0" smtClean="0">
                <a:latin typeface="Calibri" pitchFamily="34" charset="0"/>
              </a:rPr>
              <a:t>,</a:t>
            </a:r>
            <a:r>
              <a:rPr lang="en-US" altLang="en-US" sz="3200" i="1" dirty="0" smtClean="0">
                <a:latin typeface="Calibri" pitchFamily="34" charset="0"/>
              </a:rPr>
              <a:t> to provide learners alternatives for demonstrating what they know</a:t>
            </a:r>
            <a:r>
              <a:rPr lang="en-US" altLang="en-US" sz="2000" i="1" dirty="0" smtClean="0">
                <a:latin typeface="Calibri" pitchFamily="34" charset="0"/>
              </a:rPr>
              <a:t> </a:t>
            </a:r>
            <a:endParaRPr lang="en-US" altLang="en-US" sz="2000" dirty="0" smtClean="0">
              <a:latin typeface="Calibri" pitchFamily="34" charset="0"/>
            </a:endParaRPr>
          </a:p>
        </p:txBody>
      </p:sp>
      <p:pic>
        <p:nvPicPr>
          <p:cNvPr id="37892" name="Picture 2"/>
          <p:cNvPicPr>
            <a:picLocks noChangeAspect="1" noChangeArrowheads="1"/>
          </p:cNvPicPr>
          <p:nvPr/>
        </p:nvPicPr>
        <p:blipFill>
          <a:blip r:embed="rId3">
            <a:extLst>
              <a:ext uri="{28A0092B-C50C-407E-A947-70E740481C1C}">
                <a14:useLocalDpi xmlns:a14="http://schemas.microsoft.com/office/drawing/2010/main" val="0"/>
              </a:ext>
            </a:extLst>
          </a:blip>
          <a:srcRect t="17033" b="4613"/>
          <a:stretch>
            <a:fillRect/>
          </a:stretch>
        </p:blipFill>
        <p:spPr bwMode="auto">
          <a:xfrm>
            <a:off x="4776492" y="1841761"/>
            <a:ext cx="4179888"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descr="A:\Image02.jpg"/>
          <p:cNvPicPr>
            <a:picLocks noChangeAspect="1" noChangeArrowheads="1"/>
          </p:cNvPicPr>
          <p:nvPr/>
        </p:nvPicPr>
        <p:blipFill>
          <a:blip r:embed="rId4">
            <a:extLst>
              <a:ext uri="{28A0092B-C50C-407E-A947-70E740481C1C}">
                <a14:useLocalDpi xmlns:a14="http://schemas.microsoft.com/office/drawing/2010/main" val="0"/>
              </a:ext>
            </a:extLst>
          </a:blip>
          <a:srcRect l="15730" t="7082" r="14607" b="22095"/>
          <a:stretch>
            <a:fillRect/>
          </a:stretch>
        </p:blipFill>
        <p:spPr bwMode="auto">
          <a:xfrm>
            <a:off x="5048250" y="4457700"/>
            <a:ext cx="37798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7"/>
          <p:cNvSpPr txBox="1">
            <a:spLocks noChangeArrowheads="1"/>
          </p:cNvSpPr>
          <p:nvPr/>
        </p:nvSpPr>
        <p:spPr bwMode="auto">
          <a:xfrm>
            <a:off x="5029200" y="5638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latin typeface="Tw Cen MT" pitchFamily="34" charset="0"/>
              </a:rPr>
              <a:t>Identifying shapes</a:t>
            </a:r>
          </a:p>
        </p:txBody>
      </p:sp>
      <p:sp>
        <p:nvSpPr>
          <p:cNvPr id="37895" name="Rectangle 6"/>
          <p:cNvSpPr>
            <a:spLocks noChangeArrowheads="1"/>
          </p:cNvSpPr>
          <p:nvPr/>
        </p:nvSpPr>
        <p:spPr bwMode="auto">
          <a:xfrm>
            <a:off x="0" y="4669631"/>
            <a:ext cx="4635371" cy="197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547688" indent="-2286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19088" lvl="1" indent="0" eaLnBrk="1" hangingPunct="1">
              <a:lnSpc>
                <a:spcPct val="120000"/>
              </a:lnSpc>
              <a:spcBef>
                <a:spcPts val="375"/>
              </a:spcBef>
              <a:buClr>
                <a:schemeClr val="accent2"/>
              </a:buClr>
              <a:buSzPct val="85000"/>
            </a:pPr>
            <a:r>
              <a:rPr lang="en-US" altLang="en-US" sz="2000" dirty="0">
                <a:cs typeface="Arial" pitchFamily="34" charset="0"/>
              </a:rPr>
              <a:t>Can the student </a:t>
            </a:r>
            <a:r>
              <a:rPr lang="en-US" altLang="en-US" sz="2000" b="1" i="1" dirty="0">
                <a:solidFill>
                  <a:srgbClr val="A30000"/>
                </a:solidFill>
                <a:cs typeface="Arial" pitchFamily="34" charset="0"/>
              </a:rPr>
              <a:t>interact</a:t>
            </a:r>
            <a:r>
              <a:rPr lang="en-US" altLang="en-US" sz="2000" dirty="0">
                <a:cs typeface="Arial" pitchFamily="34" charset="0"/>
              </a:rPr>
              <a:t> with instruction and materials?  </a:t>
            </a:r>
            <a:endParaRPr lang="en-US" altLang="en-US" sz="2000" dirty="0" smtClean="0">
              <a:cs typeface="Arial" pitchFamily="34" charset="0"/>
            </a:endParaRPr>
          </a:p>
          <a:p>
            <a:pPr marL="319088" lvl="1" indent="0" eaLnBrk="1" hangingPunct="1">
              <a:lnSpc>
                <a:spcPct val="120000"/>
              </a:lnSpc>
              <a:spcBef>
                <a:spcPts val="375"/>
              </a:spcBef>
              <a:buClr>
                <a:schemeClr val="accent2"/>
              </a:buClr>
              <a:buSzPct val="85000"/>
            </a:pPr>
            <a:r>
              <a:rPr lang="en-US" altLang="en-US" sz="2000" dirty="0" smtClean="0">
                <a:cs typeface="Arial" pitchFamily="34" charset="0"/>
              </a:rPr>
              <a:t>Does </a:t>
            </a:r>
            <a:r>
              <a:rPr lang="en-US" altLang="en-US" sz="2000" dirty="0">
                <a:cs typeface="Arial" pitchFamily="34" charset="0"/>
              </a:rPr>
              <a:t>the student have the means to </a:t>
            </a:r>
            <a:r>
              <a:rPr lang="en-US" altLang="en-US" sz="2000" b="1" i="1" dirty="0">
                <a:solidFill>
                  <a:srgbClr val="A30000"/>
                </a:solidFill>
                <a:cs typeface="Arial" pitchFamily="34" charset="0"/>
              </a:rPr>
              <a:t>demonstrate</a:t>
            </a:r>
            <a:r>
              <a:rPr lang="en-US" altLang="en-US" sz="2000" dirty="0">
                <a:cs typeface="Arial" pitchFamily="34" charset="0"/>
              </a:rPr>
              <a:t> knowledge, skills, and concepts acquired?  </a:t>
            </a:r>
          </a:p>
        </p:txBody>
      </p:sp>
    </p:spTree>
    <p:extLst>
      <p:ext uri="{BB962C8B-B14F-4D97-AF65-F5344CB8AC3E}">
        <p14:creationId xmlns:p14="http://schemas.microsoft.com/office/powerpoint/2010/main" val="10528647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2348588" y="1924050"/>
            <a:ext cx="609600" cy="533400"/>
            <a:chOff x="3264" y="1584"/>
            <a:chExt cx="384" cy="336"/>
          </a:xfrm>
        </p:grpSpPr>
        <p:sp>
          <p:nvSpPr>
            <p:cNvPr id="59425" name="Line 39"/>
            <p:cNvSpPr>
              <a:spLocks noChangeShapeType="1"/>
            </p:cNvSpPr>
            <p:nvPr/>
          </p:nvSpPr>
          <p:spPr bwMode="auto">
            <a:xfrm flipH="1" flipV="1">
              <a:off x="3264" y="1584"/>
              <a:ext cx="33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9426" name="Line 40"/>
            <p:cNvSpPr>
              <a:spLocks noChangeShapeType="1"/>
            </p:cNvSpPr>
            <p:nvPr/>
          </p:nvSpPr>
          <p:spPr bwMode="auto">
            <a:xfrm flipV="1">
              <a:off x="3264" y="1584"/>
              <a:ext cx="384"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grpSp>
      <p:sp>
        <p:nvSpPr>
          <p:cNvPr id="152597" name="Text Box 21"/>
          <p:cNvSpPr txBox="1">
            <a:spLocks noChangeArrowheads="1"/>
          </p:cNvSpPr>
          <p:nvPr/>
        </p:nvSpPr>
        <p:spPr bwMode="auto">
          <a:xfrm>
            <a:off x="6534150" y="1406525"/>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dirty="0">
                <a:cs typeface="Arial" pitchFamily="34" charset="0"/>
              </a:rPr>
              <a:t>Tango!  Blink Twice</a:t>
            </a:r>
          </a:p>
        </p:txBody>
      </p:sp>
      <p:pic>
        <p:nvPicPr>
          <p:cNvPr id="152598" name="Picture 22" descr="bmaker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7538" y="3419475"/>
            <a:ext cx="171926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99" name="Text Box 23"/>
          <p:cNvSpPr txBox="1">
            <a:spLocks noChangeArrowheads="1"/>
          </p:cNvSpPr>
          <p:nvPr/>
        </p:nvSpPr>
        <p:spPr bwMode="auto">
          <a:xfrm>
            <a:off x="7261225" y="5781675"/>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dirty="0">
                <a:cs typeface="Arial" pitchFamily="34" charset="0"/>
              </a:rPr>
              <a:t>Boardmaker,</a:t>
            </a:r>
            <a:r>
              <a:rPr lang="en-US" altLang="en-US" dirty="0">
                <a:cs typeface="Arial" pitchFamily="34" charset="0"/>
              </a:rPr>
              <a:t> Mayer Johnson</a:t>
            </a:r>
          </a:p>
        </p:txBody>
      </p:sp>
      <p:pic>
        <p:nvPicPr>
          <p:cNvPr id="152600" name="Picture 24" descr="dra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725" y="1678157"/>
            <a:ext cx="10668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601" name="Text Box 25"/>
          <p:cNvSpPr txBox="1">
            <a:spLocks noChangeArrowheads="1"/>
          </p:cNvSpPr>
          <p:nvPr/>
        </p:nvSpPr>
        <p:spPr bwMode="auto">
          <a:xfrm>
            <a:off x="304800" y="245745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dirty="0">
                <a:cs typeface="Arial" pitchFamily="34" charset="0"/>
              </a:rPr>
              <a:t>Drawing</a:t>
            </a:r>
          </a:p>
        </p:txBody>
      </p:sp>
      <p:pic>
        <p:nvPicPr>
          <p:cNvPr id="152605" name="Picture 29" descr="BuildAbil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0702" y="4800600"/>
            <a:ext cx="26955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2"/>
          <p:cNvGrpSpPr>
            <a:grpSpLocks/>
          </p:cNvGrpSpPr>
          <p:nvPr/>
        </p:nvGrpSpPr>
        <p:grpSpPr bwMode="auto">
          <a:xfrm>
            <a:off x="1905000" y="1666875"/>
            <a:ext cx="1143000" cy="990600"/>
            <a:chOff x="3072" y="1440"/>
            <a:chExt cx="720" cy="624"/>
          </a:xfrm>
        </p:grpSpPr>
        <p:sp>
          <p:nvSpPr>
            <p:cNvPr id="59420" name="Oval 33"/>
            <p:cNvSpPr>
              <a:spLocks noChangeArrowheads="1"/>
            </p:cNvSpPr>
            <p:nvPr/>
          </p:nvSpPr>
          <p:spPr bwMode="auto">
            <a:xfrm>
              <a:off x="3600" y="1440"/>
              <a:ext cx="192" cy="192"/>
            </a:xfrm>
            <a:prstGeom prst="ellipse">
              <a:avLst/>
            </a:prstGeom>
            <a:solidFill>
              <a:schemeClr val="accent1"/>
            </a:solidFill>
            <a:ln w="9525" algn="ctr">
              <a:solidFill>
                <a:schemeClr val="tx1"/>
              </a:solidFill>
              <a:round/>
              <a:headEnd/>
              <a:tailEnd/>
            </a:ln>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latin typeface="Tw Cen MT" pitchFamily="34" charset="0"/>
              </a:endParaRPr>
            </a:p>
          </p:txBody>
        </p:sp>
        <p:sp>
          <p:nvSpPr>
            <p:cNvPr id="59421" name="Oval 34"/>
            <p:cNvSpPr>
              <a:spLocks noChangeArrowheads="1"/>
            </p:cNvSpPr>
            <p:nvPr/>
          </p:nvSpPr>
          <p:spPr bwMode="auto">
            <a:xfrm>
              <a:off x="3600" y="1872"/>
              <a:ext cx="192" cy="192"/>
            </a:xfrm>
            <a:prstGeom prst="ellipse">
              <a:avLst/>
            </a:prstGeom>
            <a:solidFill>
              <a:schemeClr val="accent1"/>
            </a:solidFill>
            <a:ln w="9525" algn="ctr">
              <a:solidFill>
                <a:schemeClr val="tx1"/>
              </a:solidFill>
              <a:round/>
              <a:headEnd/>
              <a:tailEnd/>
            </a:ln>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latin typeface="Tw Cen MT" pitchFamily="34" charset="0"/>
              </a:endParaRPr>
            </a:p>
          </p:txBody>
        </p:sp>
        <p:sp>
          <p:nvSpPr>
            <p:cNvPr id="59422" name="Oval 35"/>
            <p:cNvSpPr>
              <a:spLocks noChangeArrowheads="1"/>
            </p:cNvSpPr>
            <p:nvPr/>
          </p:nvSpPr>
          <p:spPr bwMode="auto">
            <a:xfrm>
              <a:off x="3072" y="1440"/>
              <a:ext cx="192" cy="192"/>
            </a:xfrm>
            <a:prstGeom prst="ellipse">
              <a:avLst/>
            </a:prstGeom>
            <a:solidFill>
              <a:schemeClr val="accent1"/>
            </a:solidFill>
            <a:ln w="9525" algn="ctr">
              <a:solidFill>
                <a:schemeClr val="tx1"/>
              </a:solidFill>
              <a:round/>
              <a:headEnd/>
              <a:tailEnd/>
            </a:ln>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latin typeface="Tw Cen MT" pitchFamily="34" charset="0"/>
              </a:endParaRPr>
            </a:p>
          </p:txBody>
        </p:sp>
        <p:sp>
          <p:nvSpPr>
            <p:cNvPr id="59423" name="Oval 36"/>
            <p:cNvSpPr>
              <a:spLocks noChangeArrowheads="1"/>
            </p:cNvSpPr>
            <p:nvPr/>
          </p:nvSpPr>
          <p:spPr bwMode="auto">
            <a:xfrm>
              <a:off x="3072" y="1872"/>
              <a:ext cx="192" cy="192"/>
            </a:xfrm>
            <a:prstGeom prst="ellipse">
              <a:avLst/>
            </a:prstGeom>
            <a:solidFill>
              <a:schemeClr val="accent1"/>
            </a:solidFill>
            <a:ln w="9525" algn="ctr">
              <a:solidFill>
                <a:schemeClr val="tx1"/>
              </a:solidFill>
              <a:round/>
              <a:headEnd/>
              <a:tailEnd/>
            </a:ln>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latin typeface="Tw Cen MT" pitchFamily="34" charset="0"/>
              </a:endParaRPr>
            </a:p>
          </p:txBody>
        </p:sp>
        <p:sp>
          <p:nvSpPr>
            <p:cNvPr id="59424" name="Oval 37"/>
            <p:cNvSpPr>
              <a:spLocks noChangeArrowheads="1"/>
            </p:cNvSpPr>
            <p:nvPr/>
          </p:nvSpPr>
          <p:spPr bwMode="auto">
            <a:xfrm>
              <a:off x="3360" y="1680"/>
              <a:ext cx="192" cy="192"/>
            </a:xfrm>
            <a:prstGeom prst="ellipse">
              <a:avLst/>
            </a:prstGeom>
            <a:solidFill>
              <a:schemeClr val="accent1"/>
            </a:solidFill>
            <a:ln w="9525" algn="ctr">
              <a:solidFill>
                <a:schemeClr val="tx1"/>
              </a:solidFill>
              <a:round/>
              <a:headEnd/>
              <a:tailEnd/>
            </a:ln>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latin typeface="Tw Cen MT" pitchFamily="34" charset="0"/>
              </a:endParaRPr>
            </a:p>
          </p:txBody>
        </p:sp>
      </p:grpSp>
      <p:sp>
        <p:nvSpPr>
          <p:cNvPr id="152617" name="Rectangle 41"/>
          <p:cNvSpPr>
            <a:spLocks noChangeArrowheads="1"/>
          </p:cNvSpPr>
          <p:nvPr/>
        </p:nvSpPr>
        <p:spPr bwMode="auto">
          <a:xfrm>
            <a:off x="3678237" y="1666875"/>
            <a:ext cx="2417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a:cs typeface="Arial" pitchFamily="34" charset="0"/>
              </a:rPr>
              <a:t>Graphic Organizer</a:t>
            </a:r>
          </a:p>
        </p:txBody>
      </p:sp>
      <p:pic>
        <p:nvPicPr>
          <p:cNvPr id="152618" name="Picture 42" descr="stamp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170" y="1120936"/>
            <a:ext cx="9906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3"/>
          <p:cNvGrpSpPr>
            <a:grpSpLocks/>
          </p:cNvGrpSpPr>
          <p:nvPr/>
        </p:nvGrpSpPr>
        <p:grpSpPr bwMode="auto">
          <a:xfrm>
            <a:off x="304800" y="2898775"/>
            <a:ext cx="2682875" cy="376238"/>
            <a:chOff x="288" y="2602"/>
            <a:chExt cx="1690" cy="237"/>
          </a:xfrm>
        </p:grpSpPr>
        <p:sp>
          <p:nvSpPr>
            <p:cNvPr id="59417" name="Rectangle 44"/>
            <p:cNvSpPr>
              <a:spLocks noChangeArrowheads="1"/>
            </p:cNvSpPr>
            <p:nvPr/>
          </p:nvSpPr>
          <p:spPr bwMode="auto">
            <a:xfrm>
              <a:off x="288" y="2602"/>
              <a:ext cx="882" cy="237"/>
            </a:xfrm>
            <a:prstGeom prst="rect">
              <a:avLst/>
            </a:prstGeom>
            <a:solidFill>
              <a:schemeClr val="accent1"/>
            </a:solidFill>
            <a:ln w="9525" algn="ctr">
              <a:solidFill>
                <a:schemeClr val="tx1"/>
              </a:solidFill>
              <a:miter lim="800000"/>
              <a:headEnd/>
              <a:tailEnd/>
            </a:ln>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latin typeface="Tw Cen MT" pitchFamily="34" charset="0"/>
                </a:rPr>
                <a:t>A plant has </a:t>
              </a:r>
            </a:p>
          </p:txBody>
        </p:sp>
        <p:sp>
          <p:nvSpPr>
            <p:cNvPr id="59418" name="Rectangle 45"/>
            <p:cNvSpPr>
              <a:spLocks noChangeArrowheads="1"/>
            </p:cNvSpPr>
            <p:nvPr/>
          </p:nvSpPr>
          <p:spPr bwMode="auto">
            <a:xfrm>
              <a:off x="1200" y="2602"/>
              <a:ext cx="538" cy="237"/>
            </a:xfrm>
            <a:prstGeom prst="rect">
              <a:avLst/>
            </a:prstGeom>
            <a:solidFill>
              <a:schemeClr val="accent1"/>
            </a:solidFill>
            <a:ln w="9525" algn="ctr">
              <a:solidFill>
                <a:schemeClr val="tx1"/>
              </a:solidFill>
              <a:miter lim="800000"/>
              <a:headEnd/>
              <a:tailEnd/>
            </a:ln>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latin typeface="Tw Cen MT" pitchFamily="34" charset="0"/>
                </a:rPr>
                <a:t>leaves</a:t>
              </a:r>
            </a:p>
          </p:txBody>
        </p:sp>
        <p:sp>
          <p:nvSpPr>
            <p:cNvPr id="59419" name="Rectangle 46"/>
            <p:cNvSpPr>
              <a:spLocks noChangeArrowheads="1"/>
            </p:cNvSpPr>
            <p:nvPr/>
          </p:nvSpPr>
          <p:spPr bwMode="auto">
            <a:xfrm>
              <a:off x="1776" y="2640"/>
              <a:ext cx="202" cy="198"/>
            </a:xfrm>
            <a:prstGeom prst="rect">
              <a:avLst/>
            </a:prstGeom>
            <a:solidFill>
              <a:schemeClr val="accent1"/>
            </a:solidFill>
            <a:ln w="9525" algn="ctr">
              <a:solidFill>
                <a:schemeClr val="tx1"/>
              </a:solidFill>
              <a:miter lim="800000"/>
              <a:headEnd/>
              <a:tailEnd/>
            </a:ln>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dirty="0">
                  <a:latin typeface="Tw Cen MT" pitchFamily="34" charset="0"/>
                  <a:cs typeface="Arial" pitchFamily="34" charset="0"/>
                </a:rPr>
                <a:t>●</a:t>
              </a:r>
            </a:p>
          </p:txBody>
        </p:sp>
      </p:grpSp>
      <p:sp>
        <p:nvSpPr>
          <p:cNvPr id="152623" name="Rectangle 47"/>
          <p:cNvSpPr>
            <a:spLocks noChangeArrowheads="1"/>
          </p:cNvSpPr>
          <p:nvPr/>
        </p:nvSpPr>
        <p:spPr bwMode="auto">
          <a:xfrm>
            <a:off x="493501" y="3228975"/>
            <a:ext cx="21034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a:cs typeface="Arial" pitchFamily="34" charset="0"/>
              </a:rPr>
              <a:t>Sentence strips</a:t>
            </a:r>
          </a:p>
        </p:txBody>
      </p:sp>
      <p:graphicFrame>
        <p:nvGraphicFramePr>
          <p:cNvPr id="152624" name="Object 2"/>
          <p:cNvGraphicFramePr>
            <a:graphicFrameLocks noGrp="1" noChangeAspect="1"/>
          </p:cNvGraphicFramePr>
          <p:nvPr>
            <p:ph sz="quarter" idx="4294967295"/>
            <p:extLst>
              <p:ext uri="{D42A27DB-BD31-4B8C-83A1-F6EECF244321}">
                <p14:modId xmlns:p14="http://schemas.microsoft.com/office/powerpoint/2010/main" val="2934878423"/>
              </p:ext>
            </p:extLst>
          </p:nvPr>
        </p:nvGraphicFramePr>
        <p:xfrm>
          <a:off x="304800" y="3733800"/>
          <a:ext cx="2970213" cy="1730375"/>
        </p:xfrm>
        <a:graphic>
          <a:graphicData uri="http://schemas.openxmlformats.org/presentationml/2006/ole">
            <mc:AlternateContent xmlns:mc="http://schemas.openxmlformats.org/markup-compatibility/2006">
              <mc:Choice xmlns:v="urn:schemas-microsoft-com:vml" Requires="v">
                <p:oleObj spid="_x0000_s2066" name="Bitmap Image" r:id="rId8" imgW="8535591" imgH="4971429" progId="">
                  <p:embed/>
                </p:oleObj>
              </mc:Choice>
              <mc:Fallback>
                <p:oleObj name="Bitmap Image" r:id="rId8" imgW="8535591" imgH="4971429"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733800"/>
                        <a:ext cx="2970213" cy="173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2595" name="Picture 19" descr="Introducing FL4SH and tango!"/>
          <p:cNvPicPr>
            <a:picLocks noChangeAspect="1" noChangeArrowheads="1"/>
          </p:cNvPicPr>
          <p:nvPr/>
        </p:nvPicPr>
        <p:blipFill>
          <a:blip r:embed="rId10">
            <a:extLst>
              <a:ext uri="{28A0092B-C50C-407E-A947-70E740481C1C}">
                <a14:useLocalDpi xmlns:a14="http://schemas.microsoft.com/office/drawing/2010/main" val="0"/>
              </a:ext>
            </a:extLst>
          </a:blip>
          <a:srcRect l="1340" t="46625" r="49071" b="1302"/>
          <a:stretch>
            <a:fillRect/>
          </a:stretch>
        </p:blipFill>
        <p:spPr bwMode="auto">
          <a:xfrm>
            <a:off x="6096000" y="1828800"/>
            <a:ext cx="281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603" name="Picture 27" descr="BuildAbilit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62650" y="4343400"/>
            <a:ext cx="1143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2800" b="1" dirty="0">
                <a:solidFill>
                  <a:srgbClr val="A30000"/>
                </a:solidFill>
                <a:latin typeface="+mj-lt"/>
                <a:ea typeface="+mj-ea"/>
                <a:cs typeface="+mj-cs"/>
              </a:rPr>
              <a:t>Multiple Means of </a:t>
            </a:r>
            <a:r>
              <a:rPr lang="en-US" sz="2800" b="1" i="1" dirty="0">
                <a:solidFill>
                  <a:srgbClr val="A30000"/>
                </a:solidFill>
                <a:latin typeface="+mj-lt"/>
                <a:ea typeface="+mj-ea"/>
                <a:cs typeface="+mj-cs"/>
              </a:rPr>
              <a:t>Expression</a:t>
            </a:r>
            <a:r>
              <a:rPr lang="en-US" sz="2000" b="1" dirty="0">
                <a:solidFill>
                  <a:srgbClr val="A30000"/>
                </a:solidFill>
                <a:latin typeface="+mj-lt"/>
                <a:ea typeface="+mj-ea"/>
                <a:cs typeface="+mj-cs"/>
              </a:rPr>
              <a:t/>
            </a:r>
            <a:br>
              <a:rPr lang="en-US" sz="2000" b="1" dirty="0">
                <a:solidFill>
                  <a:srgbClr val="A30000"/>
                </a:solidFill>
                <a:latin typeface="+mj-lt"/>
                <a:ea typeface="+mj-ea"/>
                <a:cs typeface="+mj-cs"/>
              </a:rPr>
            </a:br>
            <a:r>
              <a:rPr lang="en-US" sz="2000" dirty="0">
                <a:solidFill>
                  <a:srgbClr val="A30000"/>
                </a:solidFill>
                <a:latin typeface="+mj-lt"/>
                <a:ea typeface="+mj-ea"/>
                <a:cs typeface="+mj-cs"/>
              </a:rPr>
              <a:t>Options in w</a:t>
            </a:r>
            <a:r>
              <a:rPr lang="en-US" sz="2000" i="1" dirty="0">
                <a:solidFill>
                  <a:srgbClr val="A30000"/>
                </a:solidFill>
                <a:latin typeface="+mj-lt"/>
                <a:ea typeface="+mj-ea"/>
                <a:cs typeface="+mj-cs"/>
              </a:rPr>
              <a:t>ays to interact with materials and demonstrate learning</a:t>
            </a:r>
            <a:endParaRPr lang="en-US" sz="2400" i="1" dirty="0">
              <a:solidFill>
                <a:srgbClr val="A30000"/>
              </a:solidFill>
              <a:latin typeface="+mj-lt"/>
              <a:ea typeface="+mj-ea"/>
              <a:cs typeface="+mj-cs"/>
            </a:endParaRPr>
          </a:p>
        </p:txBody>
      </p:sp>
      <p:pic>
        <p:nvPicPr>
          <p:cNvPr id="59412" name="Picture 8" descr="http://www.aspencountry.com/assets/product_images/product_lib/36000-36999/36433.jpg"/>
          <p:cNvPicPr>
            <a:picLocks noChangeAspect="1" noChangeArrowheads="1"/>
          </p:cNvPicPr>
          <p:nvPr/>
        </p:nvPicPr>
        <p:blipFill>
          <a:blip r:embed="rId12">
            <a:extLst>
              <a:ext uri="{28A0092B-C50C-407E-A947-70E740481C1C}">
                <a14:useLocalDpi xmlns:a14="http://schemas.microsoft.com/office/drawing/2010/main" val="0"/>
              </a:ext>
            </a:extLst>
          </a:blip>
          <a:srcRect l="21429" r="17857"/>
          <a:stretch>
            <a:fillRect/>
          </a:stretch>
        </p:blipFill>
        <p:spPr bwMode="auto">
          <a:xfrm>
            <a:off x="3200400" y="3810000"/>
            <a:ext cx="8794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3" name="Picture 11" descr="1-JB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729670">
            <a:off x="2532063" y="5067300"/>
            <a:ext cx="9493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626" name="Rectangle 50"/>
          <p:cNvSpPr>
            <a:spLocks noChangeArrowheads="1"/>
          </p:cNvSpPr>
          <p:nvPr/>
        </p:nvSpPr>
        <p:spPr bwMode="auto">
          <a:xfrm>
            <a:off x="533400" y="5562600"/>
            <a:ext cx="28987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a:cs typeface="Arial" pitchFamily="34" charset="0"/>
              </a:rPr>
              <a:t>Writing with Symbols 2000, Widgit</a:t>
            </a:r>
          </a:p>
        </p:txBody>
      </p:sp>
      <p:sp>
        <p:nvSpPr>
          <p:cNvPr id="59415" name="TextBox 35"/>
          <p:cNvSpPr txBox="1">
            <a:spLocks noChangeArrowheads="1"/>
          </p:cNvSpPr>
          <p:nvPr/>
        </p:nvSpPr>
        <p:spPr bwMode="auto">
          <a:xfrm>
            <a:off x="4114800" y="41910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cs typeface="Arial" pitchFamily="34" charset="0"/>
              </a:rPr>
              <a:t>Use a model</a:t>
            </a:r>
          </a:p>
        </p:txBody>
      </p:sp>
      <p:sp>
        <p:nvSpPr>
          <p:cNvPr id="38" name="Oval Callout 37"/>
          <p:cNvSpPr/>
          <p:nvPr/>
        </p:nvSpPr>
        <p:spPr>
          <a:xfrm>
            <a:off x="3581400" y="2286000"/>
            <a:ext cx="2514600" cy="1295400"/>
          </a:xfrm>
          <a:prstGeom prst="wedgeEllipseCallout">
            <a:avLst>
              <a:gd name="adj1" fmla="val 34412"/>
              <a:gd name="adj2" fmla="val 9746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latin typeface="Arial" pitchFamily="34" charset="0"/>
                <a:cs typeface="Arial" pitchFamily="34" charset="0"/>
              </a:rPr>
              <a:t>Eye gaze, pointing, smiling, body tension</a:t>
            </a:r>
          </a:p>
          <a:p>
            <a:pPr algn="ctr" fontAlgn="auto">
              <a:spcBef>
                <a:spcPts val="0"/>
              </a:spcBef>
              <a:spcAft>
                <a:spcPts val="0"/>
              </a:spcAft>
              <a:defRPr/>
            </a:pPr>
            <a:endParaRPr lang="en-US" dirty="0"/>
          </a:p>
        </p:txBody>
      </p:sp>
    </p:spTree>
    <p:extLst>
      <p:ext uri="{BB962C8B-B14F-4D97-AF65-F5344CB8AC3E}">
        <p14:creationId xmlns:p14="http://schemas.microsoft.com/office/powerpoint/2010/main" val="26044476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52595"/>
                                        </p:tgtEl>
                                        <p:attrNameLst>
                                          <p:attrName>style.visibility</p:attrName>
                                        </p:attrNameLst>
                                      </p:cBhvr>
                                      <p:to>
                                        <p:strVal val="visible"/>
                                      </p:to>
                                    </p:set>
                                    <p:anim calcmode="lin" valueType="num">
                                      <p:cBhvr>
                                        <p:cTn id="7" dur="2000" fill="hold"/>
                                        <p:tgtEl>
                                          <p:spTgt spid="152595"/>
                                        </p:tgtEl>
                                        <p:attrNameLst>
                                          <p:attrName>ppt_w</p:attrName>
                                        </p:attrNameLst>
                                      </p:cBhvr>
                                      <p:tavLst>
                                        <p:tav tm="0">
                                          <p:val>
                                            <p:fltVal val="0"/>
                                          </p:val>
                                        </p:tav>
                                        <p:tav tm="100000">
                                          <p:val>
                                            <p:strVal val="#ppt_w"/>
                                          </p:val>
                                        </p:tav>
                                      </p:tavLst>
                                    </p:anim>
                                    <p:anim calcmode="lin" valueType="num">
                                      <p:cBhvr>
                                        <p:cTn id="8" dur="2000" fill="hold"/>
                                        <p:tgtEl>
                                          <p:spTgt spid="15259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52597"/>
                                        </p:tgtEl>
                                        <p:attrNameLst>
                                          <p:attrName>style.visibility</p:attrName>
                                        </p:attrNameLst>
                                      </p:cBhvr>
                                      <p:to>
                                        <p:strVal val="visible"/>
                                      </p:to>
                                    </p:set>
                                    <p:anim calcmode="lin" valueType="num">
                                      <p:cBhvr>
                                        <p:cTn id="11" dur="2000" fill="hold"/>
                                        <p:tgtEl>
                                          <p:spTgt spid="152597"/>
                                        </p:tgtEl>
                                        <p:attrNameLst>
                                          <p:attrName>ppt_w</p:attrName>
                                        </p:attrNameLst>
                                      </p:cBhvr>
                                      <p:tavLst>
                                        <p:tav tm="0">
                                          <p:val>
                                            <p:fltVal val="0"/>
                                          </p:val>
                                        </p:tav>
                                        <p:tav tm="100000">
                                          <p:val>
                                            <p:strVal val="#ppt_w"/>
                                          </p:val>
                                        </p:tav>
                                      </p:tavLst>
                                    </p:anim>
                                    <p:anim calcmode="lin" valueType="num">
                                      <p:cBhvr>
                                        <p:cTn id="12" dur="2000" fill="hold"/>
                                        <p:tgtEl>
                                          <p:spTgt spid="152597"/>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152618"/>
                                        </p:tgtEl>
                                        <p:attrNameLst>
                                          <p:attrName>style.visibility</p:attrName>
                                        </p:attrNameLst>
                                      </p:cBhvr>
                                      <p:to>
                                        <p:strVal val="visible"/>
                                      </p:to>
                                    </p:set>
                                    <p:anim calcmode="lin" valueType="num">
                                      <p:cBhvr>
                                        <p:cTn id="17" dur="2000" fill="hold"/>
                                        <p:tgtEl>
                                          <p:spTgt spid="152618"/>
                                        </p:tgtEl>
                                        <p:attrNameLst>
                                          <p:attrName>ppt_w</p:attrName>
                                        </p:attrNameLst>
                                      </p:cBhvr>
                                      <p:tavLst>
                                        <p:tav tm="0">
                                          <p:val>
                                            <p:fltVal val="0"/>
                                          </p:val>
                                        </p:tav>
                                        <p:tav tm="100000">
                                          <p:val>
                                            <p:strVal val="#ppt_w"/>
                                          </p:val>
                                        </p:tav>
                                      </p:tavLst>
                                    </p:anim>
                                    <p:anim calcmode="lin" valueType="num">
                                      <p:cBhvr>
                                        <p:cTn id="18" dur="2000" fill="hold"/>
                                        <p:tgtEl>
                                          <p:spTgt spid="152618"/>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152600"/>
                                        </p:tgtEl>
                                        <p:attrNameLst>
                                          <p:attrName>style.visibility</p:attrName>
                                        </p:attrNameLst>
                                      </p:cBhvr>
                                      <p:to>
                                        <p:strVal val="visible"/>
                                      </p:to>
                                    </p:set>
                                    <p:anim calcmode="lin" valueType="num">
                                      <p:cBhvr>
                                        <p:cTn id="21" dur="2000" fill="hold"/>
                                        <p:tgtEl>
                                          <p:spTgt spid="152600"/>
                                        </p:tgtEl>
                                        <p:attrNameLst>
                                          <p:attrName>ppt_w</p:attrName>
                                        </p:attrNameLst>
                                      </p:cBhvr>
                                      <p:tavLst>
                                        <p:tav tm="0">
                                          <p:val>
                                            <p:fltVal val="0"/>
                                          </p:val>
                                        </p:tav>
                                        <p:tav tm="100000">
                                          <p:val>
                                            <p:strVal val="#ppt_w"/>
                                          </p:val>
                                        </p:tav>
                                      </p:tavLst>
                                    </p:anim>
                                    <p:anim calcmode="lin" valueType="num">
                                      <p:cBhvr>
                                        <p:cTn id="22" dur="2000" fill="hold"/>
                                        <p:tgtEl>
                                          <p:spTgt spid="152600"/>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52601"/>
                                        </p:tgtEl>
                                        <p:attrNameLst>
                                          <p:attrName>style.visibility</p:attrName>
                                        </p:attrNameLst>
                                      </p:cBhvr>
                                      <p:to>
                                        <p:strVal val="visible"/>
                                      </p:to>
                                    </p:set>
                                    <p:anim calcmode="lin" valueType="num">
                                      <p:cBhvr>
                                        <p:cTn id="25" dur="2000" fill="hold"/>
                                        <p:tgtEl>
                                          <p:spTgt spid="152601"/>
                                        </p:tgtEl>
                                        <p:attrNameLst>
                                          <p:attrName>ppt_w</p:attrName>
                                        </p:attrNameLst>
                                      </p:cBhvr>
                                      <p:tavLst>
                                        <p:tav tm="0">
                                          <p:val>
                                            <p:fltVal val="0"/>
                                          </p:val>
                                        </p:tav>
                                        <p:tav tm="100000">
                                          <p:val>
                                            <p:strVal val="#ppt_w"/>
                                          </p:val>
                                        </p:tav>
                                      </p:tavLst>
                                    </p:anim>
                                    <p:anim calcmode="lin" valueType="num">
                                      <p:cBhvr>
                                        <p:cTn id="26" dur="2000" fill="hold"/>
                                        <p:tgtEl>
                                          <p:spTgt spid="152601"/>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2000" fill="hold"/>
                                        <p:tgtEl>
                                          <p:spTgt spid="3"/>
                                        </p:tgtEl>
                                        <p:attrNameLst>
                                          <p:attrName>ppt_w</p:attrName>
                                        </p:attrNameLst>
                                      </p:cBhvr>
                                      <p:tavLst>
                                        <p:tav tm="0">
                                          <p:val>
                                            <p:fltVal val="0"/>
                                          </p:val>
                                        </p:tav>
                                        <p:tav tm="100000">
                                          <p:val>
                                            <p:strVal val="#ppt_w"/>
                                          </p:val>
                                        </p:tav>
                                      </p:tavLst>
                                    </p:anim>
                                    <p:anim calcmode="lin" valueType="num">
                                      <p:cBhvr>
                                        <p:cTn id="30" dur="2000" fill="hold"/>
                                        <p:tgtEl>
                                          <p:spTgt spid="3"/>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2000" fill="hold"/>
                                        <p:tgtEl>
                                          <p:spTgt spid="2"/>
                                        </p:tgtEl>
                                        <p:attrNameLst>
                                          <p:attrName>ppt_w</p:attrName>
                                        </p:attrNameLst>
                                      </p:cBhvr>
                                      <p:tavLst>
                                        <p:tav tm="0">
                                          <p:val>
                                            <p:fltVal val="0"/>
                                          </p:val>
                                        </p:tav>
                                        <p:tav tm="100000">
                                          <p:val>
                                            <p:strVal val="#ppt_w"/>
                                          </p:val>
                                        </p:tav>
                                      </p:tavLst>
                                    </p:anim>
                                    <p:anim calcmode="lin" valueType="num">
                                      <p:cBhvr>
                                        <p:cTn id="34" dur="2000" fill="hold"/>
                                        <p:tgtEl>
                                          <p:spTgt spid="2"/>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152617"/>
                                        </p:tgtEl>
                                        <p:attrNameLst>
                                          <p:attrName>style.visibility</p:attrName>
                                        </p:attrNameLst>
                                      </p:cBhvr>
                                      <p:to>
                                        <p:strVal val="visible"/>
                                      </p:to>
                                    </p:set>
                                    <p:anim calcmode="lin" valueType="num">
                                      <p:cBhvr>
                                        <p:cTn id="37" dur="2000" fill="hold"/>
                                        <p:tgtEl>
                                          <p:spTgt spid="152617"/>
                                        </p:tgtEl>
                                        <p:attrNameLst>
                                          <p:attrName>ppt_w</p:attrName>
                                        </p:attrNameLst>
                                      </p:cBhvr>
                                      <p:tavLst>
                                        <p:tav tm="0">
                                          <p:val>
                                            <p:fltVal val="0"/>
                                          </p:val>
                                        </p:tav>
                                        <p:tav tm="100000">
                                          <p:val>
                                            <p:strVal val="#ppt_w"/>
                                          </p:val>
                                        </p:tav>
                                      </p:tavLst>
                                    </p:anim>
                                    <p:anim calcmode="lin" valueType="num">
                                      <p:cBhvr>
                                        <p:cTn id="38" dur="2000" fill="hold"/>
                                        <p:tgtEl>
                                          <p:spTgt spid="152617"/>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2000" fill="hold"/>
                                        <p:tgtEl>
                                          <p:spTgt spid="4"/>
                                        </p:tgtEl>
                                        <p:attrNameLst>
                                          <p:attrName>ppt_w</p:attrName>
                                        </p:attrNameLst>
                                      </p:cBhvr>
                                      <p:tavLst>
                                        <p:tav tm="0">
                                          <p:val>
                                            <p:fltVal val="0"/>
                                          </p:val>
                                        </p:tav>
                                        <p:tav tm="100000">
                                          <p:val>
                                            <p:strVal val="#ppt_w"/>
                                          </p:val>
                                        </p:tav>
                                      </p:tavLst>
                                    </p:anim>
                                    <p:anim calcmode="lin" valueType="num">
                                      <p:cBhvr>
                                        <p:cTn id="42" dur="2000" fill="hold"/>
                                        <p:tgtEl>
                                          <p:spTgt spid="4"/>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152623"/>
                                        </p:tgtEl>
                                        <p:attrNameLst>
                                          <p:attrName>style.visibility</p:attrName>
                                        </p:attrNameLst>
                                      </p:cBhvr>
                                      <p:to>
                                        <p:strVal val="visible"/>
                                      </p:to>
                                    </p:set>
                                    <p:anim calcmode="lin" valueType="num">
                                      <p:cBhvr>
                                        <p:cTn id="45" dur="2000" fill="hold"/>
                                        <p:tgtEl>
                                          <p:spTgt spid="152623"/>
                                        </p:tgtEl>
                                        <p:attrNameLst>
                                          <p:attrName>ppt_w</p:attrName>
                                        </p:attrNameLst>
                                      </p:cBhvr>
                                      <p:tavLst>
                                        <p:tav tm="0">
                                          <p:val>
                                            <p:fltVal val="0"/>
                                          </p:val>
                                        </p:tav>
                                        <p:tav tm="100000">
                                          <p:val>
                                            <p:strVal val="#ppt_w"/>
                                          </p:val>
                                        </p:tav>
                                      </p:tavLst>
                                    </p:anim>
                                    <p:anim calcmode="lin" valueType="num">
                                      <p:cBhvr>
                                        <p:cTn id="46" dur="2000" fill="hold"/>
                                        <p:tgtEl>
                                          <p:spTgt spid="152623"/>
                                        </p:tgtEl>
                                        <p:attrNameLst>
                                          <p:attrName>ppt_h</p:attrName>
                                        </p:attrNameLst>
                                      </p:cBhvr>
                                      <p:tavLst>
                                        <p:tav tm="0">
                                          <p:val>
                                            <p:strVal val="#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10" fill="hold" nodeType="clickEffect">
                                  <p:stCondLst>
                                    <p:cond delay="0"/>
                                  </p:stCondLst>
                                  <p:childTnLst>
                                    <p:set>
                                      <p:cBhvr>
                                        <p:cTn id="50" dur="1" fill="hold">
                                          <p:stCondLst>
                                            <p:cond delay="0"/>
                                          </p:stCondLst>
                                        </p:cTn>
                                        <p:tgtEl>
                                          <p:spTgt spid="152598"/>
                                        </p:tgtEl>
                                        <p:attrNameLst>
                                          <p:attrName>style.visibility</p:attrName>
                                        </p:attrNameLst>
                                      </p:cBhvr>
                                      <p:to>
                                        <p:strVal val="visible"/>
                                      </p:to>
                                    </p:set>
                                    <p:anim calcmode="lin" valueType="num">
                                      <p:cBhvr>
                                        <p:cTn id="51" dur="2000" fill="hold"/>
                                        <p:tgtEl>
                                          <p:spTgt spid="152598"/>
                                        </p:tgtEl>
                                        <p:attrNameLst>
                                          <p:attrName>ppt_w</p:attrName>
                                        </p:attrNameLst>
                                      </p:cBhvr>
                                      <p:tavLst>
                                        <p:tav tm="0">
                                          <p:val>
                                            <p:fltVal val="0"/>
                                          </p:val>
                                        </p:tav>
                                        <p:tav tm="100000">
                                          <p:val>
                                            <p:strVal val="#ppt_w"/>
                                          </p:val>
                                        </p:tav>
                                      </p:tavLst>
                                    </p:anim>
                                    <p:anim calcmode="lin" valueType="num">
                                      <p:cBhvr>
                                        <p:cTn id="52" dur="2000" fill="hold"/>
                                        <p:tgtEl>
                                          <p:spTgt spid="152598"/>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152599"/>
                                        </p:tgtEl>
                                        <p:attrNameLst>
                                          <p:attrName>style.visibility</p:attrName>
                                        </p:attrNameLst>
                                      </p:cBhvr>
                                      <p:to>
                                        <p:strVal val="visible"/>
                                      </p:to>
                                    </p:set>
                                    <p:anim calcmode="lin" valueType="num">
                                      <p:cBhvr>
                                        <p:cTn id="55" dur="2000" fill="hold"/>
                                        <p:tgtEl>
                                          <p:spTgt spid="152599"/>
                                        </p:tgtEl>
                                        <p:attrNameLst>
                                          <p:attrName>ppt_w</p:attrName>
                                        </p:attrNameLst>
                                      </p:cBhvr>
                                      <p:tavLst>
                                        <p:tav tm="0">
                                          <p:val>
                                            <p:fltVal val="0"/>
                                          </p:val>
                                        </p:tav>
                                        <p:tav tm="100000">
                                          <p:val>
                                            <p:strVal val="#ppt_w"/>
                                          </p:val>
                                        </p:tav>
                                      </p:tavLst>
                                    </p:anim>
                                    <p:anim calcmode="lin" valueType="num">
                                      <p:cBhvr>
                                        <p:cTn id="56" dur="2000" fill="hold"/>
                                        <p:tgtEl>
                                          <p:spTgt spid="152599"/>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nodeType="clickEffect">
                                  <p:stCondLst>
                                    <p:cond delay="0"/>
                                  </p:stCondLst>
                                  <p:childTnLst>
                                    <p:set>
                                      <p:cBhvr>
                                        <p:cTn id="60" dur="1" fill="hold">
                                          <p:stCondLst>
                                            <p:cond delay="0"/>
                                          </p:stCondLst>
                                        </p:cTn>
                                        <p:tgtEl>
                                          <p:spTgt spid="152624"/>
                                        </p:tgtEl>
                                        <p:attrNameLst>
                                          <p:attrName>style.visibility</p:attrName>
                                        </p:attrNameLst>
                                      </p:cBhvr>
                                      <p:to>
                                        <p:strVal val="visible"/>
                                      </p:to>
                                    </p:set>
                                    <p:anim calcmode="lin" valueType="num">
                                      <p:cBhvr>
                                        <p:cTn id="61" dur="2000" fill="hold"/>
                                        <p:tgtEl>
                                          <p:spTgt spid="152624"/>
                                        </p:tgtEl>
                                        <p:attrNameLst>
                                          <p:attrName>ppt_w</p:attrName>
                                        </p:attrNameLst>
                                      </p:cBhvr>
                                      <p:tavLst>
                                        <p:tav tm="0">
                                          <p:val>
                                            <p:fltVal val="0"/>
                                          </p:val>
                                        </p:tav>
                                        <p:tav tm="100000">
                                          <p:val>
                                            <p:strVal val="#ppt_w"/>
                                          </p:val>
                                        </p:tav>
                                      </p:tavLst>
                                    </p:anim>
                                    <p:anim calcmode="lin" valueType="num">
                                      <p:cBhvr>
                                        <p:cTn id="62" dur="2000" fill="hold"/>
                                        <p:tgtEl>
                                          <p:spTgt spid="152624"/>
                                        </p:tgtEl>
                                        <p:attrNameLst>
                                          <p:attrName>ppt_h</p:attrName>
                                        </p:attrNameLst>
                                      </p:cBhvr>
                                      <p:tavLst>
                                        <p:tav tm="0">
                                          <p:val>
                                            <p:strVal val="#ppt_h"/>
                                          </p:val>
                                        </p:tav>
                                        <p:tav tm="100000">
                                          <p:val>
                                            <p:strVal val="#ppt_h"/>
                                          </p:val>
                                        </p:tav>
                                      </p:tavLst>
                                    </p:anim>
                                  </p:childTnLst>
                                </p:cTn>
                              </p:par>
                              <p:par>
                                <p:cTn id="63" presetID="17" presetClass="entr" presetSubtype="10" fill="hold" grpId="0" nodeType="withEffect">
                                  <p:stCondLst>
                                    <p:cond delay="0"/>
                                  </p:stCondLst>
                                  <p:childTnLst>
                                    <p:set>
                                      <p:cBhvr>
                                        <p:cTn id="64" dur="1" fill="hold">
                                          <p:stCondLst>
                                            <p:cond delay="0"/>
                                          </p:stCondLst>
                                        </p:cTn>
                                        <p:tgtEl>
                                          <p:spTgt spid="152626"/>
                                        </p:tgtEl>
                                        <p:attrNameLst>
                                          <p:attrName>style.visibility</p:attrName>
                                        </p:attrNameLst>
                                      </p:cBhvr>
                                      <p:to>
                                        <p:strVal val="visible"/>
                                      </p:to>
                                    </p:set>
                                    <p:anim calcmode="lin" valueType="num">
                                      <p:cBhvr>
                                        <p:cTn id="65" dur="2000" fill="hold"/>
                                        <p:tgtEl>
                                          <p:spTgt spid="152626"/>
                                        </p:tgtEl>
                                        <p:attrNameLst>
                                          <p:attrName>ppt_w</p:attrName>
                                        </p:attrNameLst>
                                      </p:cBhvr>
                                      <p:tavLst>
                                        <p:tav tm="0">
                                          <p:val>
                                            <p:fltVal val="0"/>
                                          </p:val>
                                        </p:tav>
                                        <p:tav tm="100000">
                                          <p:val>
                                            <p:strVal val="#ppt_w"/>
                                          </p:val>
                                        </p:tav>
                                      </p:tavLst>
                                    </p:anim>
                                    <p:anim calcmode="lin" valueType="num">
                                      <p:cBhvr>
                                        <p:cTn id="66" dur="2000" fill="hold"/>
                                        <p:tgtEl>
                                          <p:spTgt spid="152626"/>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10" fill="hold" nodeType="clickEffect">
                                  <p:stCondLst>
                                    <p:cond delay="0"/>
                                  </p:stCondLst>
                                  <p:childTnLst>
                                    <p:set>
                                      <p:cBhvr>
                                        <p:cTn id="70" dur="1" fill="hold">
                                          <p:stCondLst>
                                            <p:cond delay="0"/>
                                          </p:stCondLst>
                                        </p:cTn>
                                        <p:tgtEl>
                                          <p:spTgt spid="152603"/>
                                        </p:tgtEl>
                                        <p:attrNameLst>
                                          <p:attrName>style.visibility</p:attrName>
                                        </p:attrNameLst>
                                      </p:cBhvr>
                                      <p:to>
                                        <p:strVal val="visible"/>
                                      </p:to>
                                    </p:set>
                                    <p:anim calcmode="lin" valueType="num">
                                      <p:cBhvr>
                                        <p:cTn id="71" dur="2000" fill="hold"/>
                                        <p:tgtEl>
                                          <p:spTgt spid="152603"/>
                                        </p:tgtEl>
                                        <p:attrNameLst>
                                          <p:attrName>ppt_w</p:attrName>
                                        </p:attrNameLst>
                                      </p:cBhvr>
                                      <p:tavLst>
                                        <p:tav tm="0">
                                          <p:val>
                                            <p:fltVal val="0"/>
                                          </p:val>
                                        </p:tav>
                                        <p:tav tm="100000">
                                          <p:val>
                                            <p:strVal val="#ppt_w"/>
                                          </p:val>
                                        </p:tav>
                                      </p:tavLst>
                                    </p:anim>
                                    <p:anim calcmode="lin" valueType="num">
                                      <p:cBhvr>
                                        <p:cTn id="72" dur="2000" fill="hold"/>
                                        <p:tgtEl>
                                          <p:spTgt spid="152603"/>
                                        </p:tgtEl>
                                        <p:attrNameLst>
                                          <p:attrName>ppt_h</p:attrName>
                                        </p:attrNameLst>
                                      </p:cBhvr>
                                      <p:tavLst>
                                        <p:tav tm="0">
                                          <p:val>
                                            <p:strVal val="#ppt_h"/>
                                          </p:val>
                                        </p:tav>
                                        <p:tav tm="100000">
                                          <p:val>
                                            <p:strVal val="#ppt_h"/>
                                          </p:val>
                                        </p:tav>
                                      </p:tavLst>
                                    </p:anim>
                                  </p:childTnLst>
                                </p:cTn>
                              </p:par>
                              <p:par>
                                <p:cTn id="73" presetID="17" presetClass="entr" presetSubtype="10" fill="hold" nodeType="withEffect">
                                  <p:stCondLst>
                                    <p:cond delay="0"/>
                                  </p:stCondLst>
                                  <p:childTnLst>
                                    <p:set>
                                      <p:cBhvr>
                                        <p:cTn id="74" dur="1" fill="hold">
                                          <p:stCondLst>
                                            <p:cond delay="0"/>
                                          </p:stCondLst>
                                        </p:cTn>
                                        <p:tgtEl>
                                          <p:spTgt spid="152605"/>
                                        </p:tgtEl>
                                        <p:attrNameLst>
                                          <p:attrName>style.visibility</p:attrName>
                                        </p:attrNameLst>
                                      </p:cBhvr>
                                      <p:to>
                                        <p:strVal val="visible"/>
                                      </p:to>
                                    </p:set>
                                    <p:anim calcmode="lin" valueType="num">
                                      <p:cBhvr>
                                        <p:cTn id="75" dur="2000" fill="hold"/>
                                        <p:tgtEl>
                                          <p:spTgt spid="152605"/>
                                        </p:tgtEl>
                                        <p:attrNameLst>
                                          <p:attrName>ppt_w</p:attrName>
                                        </p:attrNameLst>
                                      </p:cBhvr>
                                      <p:tavLst>
                                        <p:tav tm="0">
                                          <p:val>
                                            <p:fltVal val="0"/>
                                          </p:val>
                                        </p:tav>
                                        <p:tav tm="100000">
                                          <p:val>
                                            <p:strVal val="#ppt_w"/>
                                          </p:val>
                                        </p:tav>
                                      </p:tavLst>
                                    </p:anim>
                                    <p:anim calcmode="lin" valueType="num">
                                      <p:cBhvr>
                                        <p:cTn id="76" dur="2000" fill="hold"/>
                                        <p:tgtEl>
                                          <p:spTgt spid="1526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7" grpId="0"/>
      <p:bldP spid="152599" grpId="0"/>
      <p:bldP spid="152601" grpId="0"/>
      <p:bldP spid="152617" grpId="0"/>
      <p:bldP spid="152623" grpId="0"/>
      <p:bldP spid="1526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p:cNvSpPr>
          <p:nvPr>
            <p:ph type="title" idx="4294967295"/>
          </p:nvPr>
        </p:nvSpPr>
        <p:spPr>
          <a:xfrm>
            <a:off x="685800" y="274638"/>
            <a:ext cx="8458200" cy="944562"/>
          </a:xfrm>
        </p:spPr>
        <p:txBody>
          <a:bodyPr>
            <a:normAutofit/>
          </a:bodyPr>
          <a:lstStyle/>
          <a:p>
            <a:pPr eaLnBrk="1" fontAlgn="auto" hangingPunct="1">
              <a:spcAft>
                <a:spcPts val="0"/>
              </a:spcAft>
              <a:defRPr/>
            </a:pPr>
            <a:r>
              <a:rPr lang="en-US" sz="3600" b="1" dirty="0" smtClean="0">
                <a:solidFill>
                  <a:srgbClr val="A30000"/>
                </a:solidFill>
              </a:rPr>
              <a:t>Principles of Universal Design for Learning</a:t>
            </a:r>
          </a:p>
        </p:txBody>
      </p:sp>
      <p:sp>
        <p:nvSpPr>
          <p:cNvPr id="38915" name="Rectangle 3"/>
          <p:cNvSpPr>
            <a:spLocks noGrp="1"/>
          </p:cNvSpPr>
          <p:nvPr>
            <p:ph type="body" sz="half" idx="4294967295"/>
          </p:nvPr>
        </p:nvSpPr>
        <p:spPr>
          <a:xfrm>
            <a:off x="538162" y="1383466"/>
            <a:ext cx="4262438" cy="3810000"/>
          </a:xfrm>
        </p:spPr>
        <p:txBody>
          <a:bodyPr/>
          <a:lstStyle/>
          <a:p>
            <a:pPr eaLnBrk="1" hangingPunct="1">
              <a:lnSpc>
                <a:spcPct val="90000"/>
              </a:lnSpc>
            </a:pPr>
            <a:r>
              <a:rPr lang="en-US" altLang="en-US" sz="3200" dirty="0" smtClean="0">
                <a:latin typeface="Calibri" pitchFamily="34" charset="0"/>
              </a:rPr>
              <a:t>Multiple means of </a:t>
            </a:r>
            <a:r>
              <a:rPr lang="en-US" altLang="en-US" sz="3200" b="1" u="sng" dirty="0" smtClean="0">
                <a:solidFill>
                  <a:srgbClr val="A30000"/>
                </a:solidFill>
                <a:latin typeface="Calibri" pitchFamily="34" charset="0"/>
              </a:rPr>
              <a:t>engagement</a:t>
            </a:r>
            <a:r>
              <a:rPr lang="en-US" altLang="en-US" sz="3200" dirty="0" smtClean="0">
                <a:latin typeface="Calibri" pitchFamily="34" charset="0"/>
              </a:rPr>
              <a:t>,</a:t>
            </a:r>
            <a:r>
              <a:rPr lang="en-US" altLang="en-US" sz="3200" i="1" dirty="0" smtClean="0">
                <a:latin typeface="Calibri" pitchFamily="34" charset="0"/>
              </a:rPr>
              <a:t> to tap into learners' interests, offer appropriate challenges, and increase motivation</a:t>
            </a:r>
            <a:endParaRPr lang="en-US" altLang="en-US" sz="3900" b="1" i="1" dirty="0" smtClean="0">
              <a:latin typeface="Calibri" pitchFamily="34" charset="0"/>
            </a:endParaRPr>
          </a:p>
        </p:txBody>
      </p:sp>
      <p:pic>
        <p:nvPicPr>
          <p:cNvPr id="38916" name="Picture 2" descr="A:\Image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638" y="1371600"/>
            <a:ext cx="31242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Electricity,1"/>
          <p:cNvPicPr>
            <a:picLocks noChangeAspect="1" noChangeArrowheads="1"/>
          </p:cNvPicPr>
          <p:nvPr/>
        </p:nvPicPr>
        <p:blipFill>
          <a:blip r:embed="rId4">
            <a:extLst>
              <a:ext uri="{28A0092B-C50C-407E-A947-70E740481C1C}">
                <a14:useLocalDpi xmlns:a14="http://schemas.microsoft.com/office/drawing/2010/main" val="0"/>
              </a:ext>
            </a:extLst>
          </a:blip>
          <a:srcRect t="6213"/>
          <a:stretch>
            <a:fillRect/>
          </a:stretch>
        </p:blipFill>
        <p:spPr bwMode="auto">
          <a:xfrm>
            <a:off x="5410200" y="4072731"/>
            <a:ext cx="3195638"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8"/>
          <p:cNvSpPr txBox="1">
            <a:spLocks noChangeArrowheads="1"/>
          </p:cNvSpPr>
          <p:nvPr/>
        </p:nvSpPr>
        <p:spPr bwMode="auto">
          <a:xfrm>
            <a:off x="5716774" y="3564489"/>
            <a:ext cx="2657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latin typeface="Tw Cen MT" pitchFamily="34" charset="0"/>
              </a:rPr>
              <a:t>Working with a friend</a:t>
            </a:r>
          </a:p>
        </p:txBody>
      </p:sp>
      <p:sp>
        <p:nvSpPr>
          <p:cNvPr id="38919" name="TextBox 9"/>
          <p:cNvSpPr txBox="1">
            <a:spLocks noChangeArrowheads="1"/>
          </p:cNvSpPr>
          <p:nvPr/>
        </p:nvSpPr>
        <p:spPr bwMode="auto">
          <a:xfrm>
            <a:off x="5921470" y="6356109"/>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latin typeface="Tw Cen MT" pitchFamily="34" charset="0"/>
              </a:rPr>
              <a:t>Maintaining focus</a:t>
            </a:r>
          </a:p>
        </p:txBody>
      </p:sp>
      <p:sp>
        <p:nvSpPr>
          <p:cNvPr id="38920" name="Rectangle 7"/>
          <p:cNvSpPr>
            <a:spLocks noChangeArrowheads="1"/>
          </p:cNvSpPr>
          <p:nvPr/>
        </p:nvSpPr>
        <p:spPr bwMode="auto">
          <a:xfrm>
            <a:off x="446696" y="4673600"/>
            <a:ext cx="4572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dirty="0">
                <a:cs typeface="Arial" pitchFamily="34" charset="0"/>
              </a:rPr>
              <a:t>What will </a:t>
            </a:r>
            <a:r>
              <a:rPr lang="en-US" altLang="en-US" sz="2000" i="1" dirty="0">
                <a:solidFill>
                  <a:srgbClr val="A30000"/>
                </a:solidFill>
                <a:cs typeface="Arial" pitchFamily="34" charset="0"/>
              </a:rPr>
              <a:t>engage</a:t>
            </a:r>
            <a:r>
              <a:rPr lang="en-US" altLang="en-US" sz="2000" dirty="0">
                <a:cs typeface="Arial" pitchFamily="34" charset="0"/>
              </a:rPr>
              <a:t> the student in the activity?  </a:t>
            </a:r>
            <a:endParaRPr lang="en-US" altLang="en-US" sz="2000" dirty="0" smtClean="0">
              <a:cs typeface="Arial" pitchFamily="34" charset="0"/>
            </a:endParaRPr>
          </a:p>
          <a:p>
            <a:pPr eaLnBrk="1" hangingPunct="1"/>
            <a:endParaRPr lang="en-US" altLang="en-US" sz="2000" dirty="0" smtClean="0">
              <a:cs typeface="Arial" pitchFamily="34" charset="0"/>
            </a:endParaRPr>
          </a:p>
          <a:p>
            <a:pPr eaLnBrk="1" hangingPunct="1"/>
            <a:r>
              <a:rPr lang="en-US" altLang="en-US" sz="2000" dirty="0" smtClean="0">
                <a:cs typeface="Arial" pitchFamily="34" charset="0"/>
              </a:rPr>
              <a:t>How </a:t>
            </a:r>
            <a:r>
              <a:rPr lang="en-US" altLang="en-US" sz="2000" dirty="0">
                <a:cs typeface="Arial" pitchFamily="34" charset="0"/>
              </a:rPr>
              <a:t>will the student remain motivated long enough to learn? </a:t>
            </a:r>
            <a:endParaRPr lang="en-US" altLang="en-US" sz="2000" dirty="0">
              <a:latin typeface="Tw Cen MT" pitchFamily="34" charset="0"/>
            </a:endParaRPr>
          </a:p>
        </p:txBody>
      </p:sp>
    </p:spTree>
    <p:extLst>
      <p:ext uri="{BB962C8B-B14F-4D97-AF65-F5344CB8AC3E}">
        <p14:creationId xmlns:p14="http://schemas.microsoft.com/office/powerpoint/2010/main" val="11433672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l="8340" t="8340" r="8249" b="8249"/>
          <a:stretch>
            <a:fillRect/>
          </a:stretch>
        </p:blipFill>
        <p:spPr bwMode="auto">
          <a:xfrm>
            <a:off x="152400" y="16002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5"/>
          <p:cNvSpPr txBox="1">
            <a:spLocks noChangeArrowheads="1"/>
          </p:cNvSpPr>
          <p:nvPr/>
        </p:nvSpPr>
        <p:spPr bwMode="auto">
          <a:xfrm>
            <a:off x="4572000" y="1676400"/>
            <a:ext cx="388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dirty="0">
                <a:cs typeface="Arial" pitchFamily="34" charset="0"/>
              </a:rPr>
              <a:t>Use a personal area of interest to recruit attention.</a:t>
            </a:r>
            <a:r>
              <a:rPr lang="en-US" altLang="en-US" dirty="0">
                <a:cs typeface="Arial" pitchFamily="34" charset="0"/>
              </a:rPr>
              <a:t>  </a:t>
            </a:r>
          </a:p>
        </p:txBody>
      </p:sp>
      <p:pic>
        <p:nvPicPr>
          <p:cNvPr id="60422" name="Picture 7"/>
          <p:cNvPicPr>
            <a:picLocks noChangeAspect="1" noChangeArrowheads="1"/>
          </p:cNvPicPr>
          <p:nvPr/>
        </p:nvPicPr>
        <p:blipFill>
          <a:blip r:embed="rId4">
            <a:extLst>
              <a:ext uri="{28A0092B-C50C-407E-A947-70E740481C1C}">
                <a14:useLocalDpi xmlns:a14="http://schemas.microsoft.com/office/drawing/2010/main" val="0"/>
              </a:ext>
            </a:extLst>
          </a:blip>
          <a:srcRect r="15625" b="12500"/>
          <a:stretch>
            <a:fillRect/>
          </a:stretch>
        </p:blipFill>
        <p:spPr bwMode="auto">
          <a:xfrm>
            <a:off x="4343400" y="2514600"/>
            <a:ext cx="4572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 Box 8"/>
          <p:cNvSpPr txBox="1">
            <a:spLocks noChangeArrowheads="1"/>
          </p:cNvSpPr>
          <p:nvPr/>
        </p:nvSpPr>
        <p:spPr bwMode="auto">
          <a:xfrm>
            <a:off x="228600" y="4572000"/>
            <a:ext cx="4038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000" dirty="0">
                <a:cs typeface="Arial" pitchFamily="34" charset="0"/>
              </a:rPr>
              <a:t>A clickable puzzle created using Classroom Suite (IntelliTools), maintains student interest through physical movement with auditory feedback, contrasting color, music, and animation at completion.</a:t>
            </a:r>
          </a:p>
        </p:txBody>
      </p:sp>
      <p:sp>
        <p:nvSpPr>
          <p:cNvPr id="10" name="Rectangle 2"/>
          <p:cNvSpPr txBox="1">
            <a:spLocks noChangeArrowheads="1"/>
          </p:cNvSpPr>
          <p:nvPr/>
        </p:nvSpPr>
        <p:spPr>
          <a:xfrm>
            <a:off x="-533400" y="-76200"/>
            <a:ext cx="10287000" cy="1419225"/>
          </a:xfrm>
          <a:prstGeom prst="rect">
            <a:avLst/>
          </a:prstGeom>
        </p:spPr>
        <p:txBody>
          <a:bodyPr anchor="ctr"/>
          <a:lstStyle/>
          <a:p>
            <a:pPr algn="ctr" fontAlgn="auto">
              <a:spcAft>
                <a:spcPts val="0"/>
              </a:spcAft>
              <a:defRPr/>
            </a:pPr>
            <a:r>
              <a:rPr lang="en-US" sz="2800" b="1" dirty="0">
                <a:solidFill>
                  <a:srgbClr val="953735"/>
                </a:solidFill>
                <a:latin typeface="+mj-lt"/>
                <a:ea typeface="+mj-ea"/>
                <a:cs typeface="+mj-cs"/>
              </a:rPr>
              <a:t>Multiple Means of </a:t>
            </a:r>
            <a:r>
              <a:rPr lang="en-US" sz="2800" b="1" i="1" dirty="0">
                <a:solidFill>
                  <a:srgbClr val="953735"/>
                </a:solidFill>
                <a:latin typeface="+mj-lt"/>
                <a:ea typeface="+mj-ea"/>
                <a:cs typeface="+mj-cs"/>
              </a:rPr>
              <a:t>Engagement</a:t>
            </a:r>
            <a:r>
              <a:rPr lang="en-US" sz="2800" b="1" dirty="0">
                <a:solidFill>
                  <a:srgbClr val="953735"/>
                </a:solidFill>
                <a:latin typeface="+mj-lt"/>
                <a:ea typeface="+mj-ea"/>
                <a:cs typeface="+mj-cs"/>
              </a:rPr>
              <a:t/>
            </a:r>
            <a:br>
              <a:rPr lang="en-US" sz="2800" b="1" dirty="0">
                <a:solidFill>
                  <a:srgbClr val="953735"/>
                </a:solidFill>
                <a:latin typeface="+mj-lt"/>
                <a:ea typeface="+mj-ea"/>
                <a:cs typeface="+mj-cs"/>
              </a:rPr>
            </a:br>
            <a:r>
              <a:rPr lang="en-US" sz="2800" i="1" dirty="0">
                <a:solidFill>
                  <a:srgbClr val="953735"/>
                </a:solidFill>
                <a:latin typeface="+mj-lt"/>
                <a:ea typeface="+mj-ea"/>
                <a:cs typeface="+mj-cs"/>
              </a:rPr>
              <a:t>Provide Options for </a:t>
            </a:r>
          </a:p>
          <a:p>
            <a:pPr algn="ctr" fontAlgn="auto">
              <a:spcAft>
                <a:spcPts val="0"/>
              </a:spcAft>
              <a:defRPr/>
            </a:pPr>
            <a:r>
              <a:rPr lang="en-US" sz="2800" i="1" dirty="0">
                <a:solidFill>
                  <a:srgbClr val="953735"/>
                </a:solidFill>
                <a:latin typeface="+mj-lt"/>
                <a:ea typeface="+mj-ea"/>
                <a:cs typeface="+mj-cs"/>
              </a:rPr>
              <a:t>recruiting interest, sustaining effort, and self regulation</a:t>
            </a:r>
          </a:p>
        </p:txBody>
      </p:sp>
    </p:spTree>
    <p:extLst>
      <p:ext uri="{BB962C8B-B14F-4D97-AF65-F5344CB8AC3E}">
        <p14:creationId xmlns:p14="http://schemas.microsoft.com/office/powerpoint/2010/main" val="12618351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2111" y="175022"/>
            <a:ext cx="8523111" cy="1143000"/>
          </a:xfrm>
        </p:spPr>
        <p:txBody>
          <a:bodyPr>
            <a:normAutofit fontScale="90000"/>
          </a:bodyPr>
          <a:lstStyle/>
          <a:p>
            <a:r>
              <a:rPr lang="en-US" dirty="0" smtClean="0"/>
              <a:t/>
            </a:r>
            <a:br>
              <a:rPr lang="en-US" dirty="0" smtClean="0"/>
            </a:br>
            <a:r>
              <a:rPr lang="en-US" dirty="0" smtClean="0"/>
              <a:t>IDEA </a:t>
            </a:r>
            <a:r>
              <a:rPr lang="en-US" dirty="0"/>
              <a:t>(2004), Section 300.5 </a:t>
            </a:r>
            <a:r>
              <a:rPr lang="en-US" dirty="0" smtClean="0"/>
              <a:t/>
            </a:r>
            <a:br>
              <a:rPr lang="en-US" dirty="0" smtClean="0"/>
            </a:br>
            <a:r>
              <a:rPr lang="en-US" dirty="0" smtClean="0"/>
              <a:t>Assistive </a:t>
            </a:r>
            <a:r>
              <a:rPr lang="en-US" dirty="0"/>
              <a:t>Technology Device</a:t>
            </a:r>
            <a:br>
              <a:rPr lang="en-US" dirty="0"/>
            </a:br>
            <a:endParaRPr lang="en-US" dirty="0"/>
          </a:p>
        </p:txBody>
      </p:sp>
      <p:sp>
        <p:nvSpPr>
          <p:cNvPr id="5" name="Content Placeholder 4"/>
          <p:cNvSpPr>
            <a:spLocks noGrp="1"/>
          </p:cNvSpPr>
          <p:nvPr>
            <p:ph idx="1"/>
          </p:nvPr>
        </p:nvSpPr>
        <p:spPr>
          <a:xfrm>
            <a:off x="884050" y="1976548"/>
            <a:ext cx="7802750" cy="4719350"/>
          </a:xfrm>
        </p:spPr>
        <p:txBody>
          <a:bodyPr>
            <a:normAutofit fontScale="70000" lnSpcReduction="20000"/>
          </a:bodyPr>
          <a:lstStyle/>
          <a:p>
            <a:pPr marL="685800" lvl="1" indent="-685800">
              <a:buFont typeface="Arial"/>
              <a:buChar char="•"/>
            </a:pPr>
            <a:r>
              <a:rPr lang="en-US" sz="5600" dirty="0"/>
              <a:t>A</a:t>
            </a:r>
            <a:r>
              <a:rPr lang="en-US" sz="5600" dirty="0" smtClean="0"/>
              <a:t>ny </a:t>
            </a:r>
            <a:r>
              <a:rPr lang="en-US" sz="5600" dirty="0"/>
              <a:t>item, piece of equipment or product system, </a:t>
            </a:r>
            <a:endParaRPr lang="en-US" sz="5600" dirty="0" smtClean="0"/>
          </a:p>
          <a:p>
            <a:pPr marL="685800" lvl="1" indent="-685800">
              <a:buFont typeface="Arial"/>
              <a:buChar char="•"/>
            </a:pPr>
            <a:r>
              <a:rPr lang="en-US" sz="5600" dirty="0"/>
              <a:t>W</a:t>
            </a:r>
            <a:r>
              <a:rPr lang="en-US" sz="5600" dirty="0" smtClean="0"/>
              <a:t>hether </a:t>
            </a:r>
            <a:r>
              <a:rPr lang="en-US" sz="5600" dirty="0"/>
              <a:t>acquired commercially off the shelf, modified, or customized, </a:t>
            </a:r>
            <a:endParaRPr lang="en-US" sz="5600" dirty="0" smtClean="0"/>
          </a:p>
          <a:p>
            <a:pPr marL="685800" lvl="1" indent="-685800">
              <a:buFont typeface="Arial"/>
              <a:buChar char="•"/>
            </a:pPr>
            <a:r>
              <a:rPr lang="en-US" sz="5600" dirty="0"/>
              <a:t>T</a:t>
            </a:r>
            <a:r>
              <a:rPr lang="en-US" sz="5600" dirty="0" smtClean="0"/>
              <a:t>hat </a:t>
            </a:r>
            <a:r>
              <a:rPr lang="en-US" sz="5600" dirty="0"/>
              <a:t>is used to increase, maintain, or improve the functional capabilities of children with disabilities.   </a:t>
            </a:r>
            <a:endParaRPr lang="en-US" sz="5600" dirty="0" smtClean="0"/>
          </a:p>
          <a:p>
            <a:pPr marL="342900" lvl="1" indent="-342900">
              <a:buFont typeface="Arial"/>
              <a:buChar char="•"/>
            </a:pPr>
            <a:endParaRPr lang="en-US" sz="5600" dirty="0"/>
          </a:p>
        </p:txBody>
      </p:sp>
    </p:spTree>
    <p:extLst>
      <p:ext uri="{BB962C8B-B14F-4D97-AF65-F5344CB8AC3E}">
        <p14:creationId xmlns:p14="http://schemas.microsoft.com/office/powerpoint/2010/main" val="418624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
            </a:r>
            <a:br>
              <a:rPr lang="en-US" i="1" dirty="0" smtClean="0"/>
            </a:br>
            <a:r>
              <a:rPr lang="en-US" i="1" dirty="0" smtClean="0"/>
              <a:t> </a:t>
            </a:r>
            <a:r>
              <a:rPr lang="en-US" dirty="0"/>
              <a:t>IDEA (2004), Section 300.6 </a:t>
            </a:r>
            <a:r>
              <a:rPr lang="en-US" dirty="0" smtClean="0"/>
              <a:t/>
            </a:r>
            <a:br>
              <a:rPr lang="en-US" dirty="0" smtClean="0"/>
            </a:br>
            <a:r>
              <a:rPr lang="en-US" dirty="0" smtClean="0"/>
              <a:t>Assistive </a:t>
            </a:r>
            <a:r>
              <a:rPr lang="en-US" dirty="0"/>
              <a:t>Technology Service</a:t>
            </a:r>
            <a:br>
              <a:rPr lang="en-US" dirty="0"/>
            </a:br>
            <a:endParaRPr lang="en-US" b="1" dirty="0"/>
          </a:p>
        </p:txBody>
      </p:sp>
      <p:sp>
        <p:nvSpPr>
          <p:cNvPr id="3" name="Content Placeholder 2"/>
          <p:cNvSpPr>
            <a:spLocks noGrp="1"/>
          </p:cNvSpPr>
          <p:nvPr>
            <p:ph idx="1"/>
          </p:nvPr>
        </p:nvSpPr>
        <p:spPr>
          <a:xfrm>
            <a:off x="884050" y="1793104"/>
            <a:ext cx="7802750" cy="4719350"/>
          </a:xfrm>
        </p:spPr>
        <p:txBody>
          <a:bodyPr>
            <a:normAutofit fontScale="55000" lnSpcReduction="20000"/>
          </a:bodyPr>
          <a:lstStyle/>
          <a:p>
            <a:pPr marL="0" indent="0">
              <a:buNone/>
            </a:pPr>
            <a:r>
              <a:rPr lang="en-US" i="1" dirty="0"/>
              <a:t>Assistive technology service</a:t>
            </a:r>
            <a:r>
              <a:rPr lang="en-US" dirty="0"/>
              <a:t>  means any service that directly assists a child with a disability in the selection, acquisition, or use of an assistive technology device. The term </a:t>
            </a:r>
            <a:r>
              <a:rPr lang="en-US" dirty="0" smtClean="0"/>
              <a:t>includes—</a:t>
            </a:r>
            <a:endParaRPr lang="en-US" dirty="0"/>
          </a:p>
          <a:p>
            <a:pPr marL="0" indent="0">
              <a:buNone/>
            </a:pPr>
            <a:r>
              <a:rPr lang="en-US" dirty="0" smtClean="0"/>
              <a:t>	(</a:t>
            </a:r>
            <a:r>
              <a:rPr lang="en-US" dirty="0"/>
              <a:t>a) The evaluation of the needs of a child with a disability, including a </a:t>
            </a:r>
            <a:r>
              <a:rPr lang="en-US" dirty="0" smtClean="0"/>
              <a:t>	functional </a:t>
            </a:r>
            <a:r>
              <a:rPr lang="en-US" dirty="0"/>
              <a:t>evaluation of the child in the child’s customary environment;</a:t>
            </a:r>
          </a:p>
          <a:p>
            <a:pPr marL="0" indent="0">
              <a:buNone/>
            </a:pPr>
            <a:r>
              <a:rPr lang="en-US" dirty="0" smtClean="0"/>
              <a:t>	(</a:t>
            </a:r>
            <a:r>
              <a:rPr lang="en-US" dirty="0"/>
              <a:t>b) Purchasing, leasing, or otherwise providing for the acquisition of assistive </a:t>
            </a:r>
            <a:r>
              <a:rPr lang="en-US" dirty="0" smtClean="0"/>
              <a:t>	technology </a:t>
            </a:r>
            <a:r>
              <a:rPr lang="en-US" dirty="0"/>
              <a:t>devices by children with disabilities;</a:t>
            </a:r>
          </a:p>
          <a:p>
            <a:pPr marL="0" indent="0">
              <a:buNone/>
            </a:pPr>
            <a:r>
              <a:rPr lang="en-US" dirty="0" smtClean="0"/>
              <a:t>	(</a:t>
            </a:r>
            <a:r>
              <a:rPr lang="en-US" dirty="0"/>
              <a:t>c) Selecting, designing, fitting, customizing, adapting, applying, maintaining, </a:t>
            </a:r>
            <a:r>
              <a:rPr lang="en-US" dirty="0" smtClean="0"/>
              <a:t>	repairing</a:t>
            </a:r>
            <a:r>
              <a:rPr lang="en-US" dirty="0"/>
              <a:t>, or replacing assistive technology devices;</a:t>
            </a:r>
          </a:p>
          <a:p>
            <a:pPr marL="0" indent="0">
              <a:buNone/>
            </a:pPr>
            <a:r>
              <a:rPr lang="en-US" dirty="0" smtClean="0"/>
              <a:t>	(</a:t>
            </a:r>
            <a:r>
              <a:rPr lang="en-US" dirty="0"/>
              <a:t>d) Coordinating and using other therapies, interventions, or services with </a:t>
            </a:r>
            <a:r>
              <a:rPr lang="en-US" dirty="0" smtClean="0"/>
              <a:t>	assistive </a:t>
            </a:r>
            <a:r>
              <a:rPr lang="en-US" dirty="0"/>
              <a:t>technology devices, such as those associated with existing </a:t>
            </a:r>
            <a:r>
              <a:rPr lang="en-US" dirty="0" smtClean="0"/>
              <a:t>	education </a:t>
            </a:r>
            <a:r>
              <a:rPr lang="en-US" dirty="0"/>
              <a:t>and rehabilitation plans and programs;</a:t>
            </a:r>
          </a:p>
          <a:p>
            <a:pPr marL="0" indent="0">
              <a:buNone/>
            </a:pPr>
            <a:r>
              <a:rPr lang="en-US" dirty="0" smtClean="0"/>
              <a:t>	(</a:t>
            </a:r>
            <a:r>
              <a:rPr lang="en-US" dirty="0"/>
              <a:t>e) Training or technical assistance for a child with a disability or, if </a:t>
            </a:r>
            <a:r>
              <a:rPr lang="en-US" dirty="0" smtClean="0"/>
              <a:t>	appropriate</a:t>
            </a:r>
            <a:r>
              <a:rPr lang="en-US" dirty="0"/>
              <a:t>, that child’s family; and</a:t>
            </a:r>
          </a:p>
          <a:p>
            <a:pPr marL="0" indent="0">
              <a:buNone/>
            </a:pPr>
            <a:r>
              <a:rPr lang="en-US" dirty="0" smtClean="0"/>
              <a:t>	(</a:t>
            </a:r>
            <a:r>
              <a:rPr lang="en-US" dirty="0"/>
              <a:t>f) Training or technical assistance for professionals (including individuals </a:t>
            </a:r>
            <a:r>
              <a:rPr lang="en-US" dirty="0" smtClean="0"/>
              <a:t>	providing </a:t>
            </a:r>
            <a:r>
              <a:rPr lang="en-US" dirty="0"/>
              <a:t>education or rehabilitation services), employers, or other </a:t>
            </a:r>
            <a:r>
              <a:rPr lang="en-US" dirty="0" smtClean="0"/>
              <a:t>	individuals </a:t>
            </a:r>
            <a:r>
              <a:rPr lang="en-US" dirty="0"/>
              <a:t>who provide services to, employ, or are otherwise substantially </a:t>
            </a:r>
            <a:r>
              <a:rPr lang="en-US" dirty="0" smtClean="0"/>
              <a:t>	involved </a:t>
            </a:r>
            <a:r>
              <a:rPr lang="en-US" dirty="0"/>
              <a:t>in the major life functions of that child</a:t>
            </a:r>
            <a:r>
              <a:rPr lang="en-US" dirty="0" smtClean="0"/>
              <a:t>.</a:t>
            </a:r>
          </a:p>
          <a:p>
            <a:pPr marL="0" indent="0">
              <a:buNone/>
            </a:pPr>
            <a:endParaRPr lang="en-US" dirty="0"/>
          </a:p>
        </p:txBody>
      </p:sp>
    </p:spTree>
    <p:extLst>
      <p:ext uri="{BB962C8B-B14F-4D97-AF65-F5344CB8AC3E}">
        <p14:creationId xmlns:p14="http://schemas.microsoft.com/office/powerpoint/2010/main" val="394323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11954" y="175022"/>
            <a:ext cx="8332046" cy="1143000"/>
          </a:xfrm>
        </p:spPr>
        <p:txBody>
          <a:bodyPr>
            <a:normAutofit/>
          </a:bodyPr>
          <a:lstStyle/>
          <a:p>
            <a:pPr eaLnBrk="1" hangingPunct="1"/>
            <a:r>
              <a:rPr lang="en-US" altLang="en-US" dirty="0" smtClean="0">
                <a:solidFill>
                  <a:schemeClr val="accent2">
                    <a:lumMod val="75000"/>
                  </a:schemeClr>
                </a:solidFill>
              </a:rPr>
              <a:t>Assistive Technology </a:t>
            </a:r>
          </a:p>
        </p:txBody>
      </p:sp>
      <p:sp>
        <p:nvSpPr>
          <p:cNvPr id="3" name="Content Placeholder 2"/>
          <p:cNvSpPr>
            <a:spLocks noGrp="1"/>
          </p:cNvSpPr>
          <p:nvPr>
            <p:ph sz="quarter" idx="1"/>
          </p:nvPr>
        </p:nvSpPr>
        <p:spPr>
          <a:xfrm>
            <a:off x="397705" y="1781299"/>
            <a:ext cx="8746295" cy="4568403"/>
          </a:xfrm>
        </p:spPr>
        <p:txBody>
          <a:bodyPr>
            <a:normAutofit fontScale="25000" lnSpcReduction="20000"/>
          </a:bodyPr>
          <a:lstStyle/>
          <a:p>
            <a:pPr marL="400050" lvl="1" indent="0">
              <a:buNone/>
              <a:defRPr/>
            </a:pPr>
            <a:r>
              <a:rPr lang="en-US" sz="5600" dirty="0" smtClean="0"/>
              <a:t>      </a:t>
            </a:r>
          </a:p>
          <a:p>
            <a:pPr marL="400050" lvl="1" indent="0">
              <a:buNone/>
              <a:defRPr/>
            </a:pPr>
            <a:r>
              <a:rPr lang="en-US" sz="8000" dirty="0" smtClean="0"/>
              <a:t>Assistive technologies include </a:t>
            </a:r>
          </a:p>
          <a:p>
            <a:pPr marL="674370" lvl="1" indent="-274320">
              <a:buFont typeface="Wingdings 2"/>
              <a:buChar char=""/>
              <a:defRPr/>
            </a:pPr>
            <a:r>
              <a:rPr lang="en-US" sz="8000" dirty="0"/>
              <a:t>M</a:t>
            </a:r>
            <a:r>
              <a:rPr lang="en-US" sz="8000" dirty="0" smtClean="0"/>
              <a:t>echanical, electronic, and microprocessor-based equipment</a:t>
            </a:r>
          </a:p>
          <a:p>
            <a:pPr marL="674370" lvl="1" indent="-274320">
              <a:buFont typeface="Wingdings 2"/>
              <a:buChar char=""/>
              <a:defRPr/>
            </a:pPr>
            <a:r>
              <a:rPr lang="en-US" sz="8000" dirty="0"/>
              <a:t>N</a:t>
            </a:r>
            <a:r>
              <a:rPr lang="en-US" sz="8000" dirty="0" smtClean="0"/>
              <a:t>on-mechanical and non-electronic aids</a:t>
            </a:r>
          </a:p>
          <a:p>
            <a:pPr marL="674370" lvl="1" indent="-274320">
              <a:buFont typeface="Wingdings 2"/>
              <a:buChar char=""/>
              <a:defRPr/>
            </a:pPr>
            <a:r>
              <a:rPr lang="en-US" sz="8000" dirty="0"/>
              <a:t>S</a:t>
            </a:r>
            <a:r>
              <a:rPr lang="en-US" sz="8000" dirty="0" smtClean="0"/>
              <a:t>pecialized </a:t>
            </a:r>
            <a:r>
              <a:rPr lang="en-US" sz="8000" dirty="0"/>
              <a:t>instructional materials, services, and strategies that people with disabilities can use either to </a:t>
            </a:r>
          </a:p>
          <a:p>
            <a:pPr marL="800100" lvl="2" indent="0">
              <a:buNone/>
              <a:defRPr/>
            </a:pPr>
            <a:r>
              <a:rPr lang="en-US" sz="7600" dirty="0"/>
              <a:t>(a) assist them in learning, </a:t>
            </a:r>
          </a:p>
          <a:p>
            <a:pPr marL="800100" lvl="2" indent="0">
              <a:buNone/>
              <a:defRPr/>
            </a:pPr>
            <a:r>
              <a:rPr lang="en-US" sz="7600" dirty="0"/>
              <a:t>(b) make the environment more accessible, </a:t>
            </a:r>
          </a:p>
          <a:p>
            <a:pPr marL="800100" lvl="2" indent="0">
              <a:buNone/>
              <a:defRPr/>
            </a:pPr>
            <a:r>
              <a:rPr lang="en-US" sz="7600" dirty="0"/>
              <a:t>(c) enable them to compete in the workplace, </a:t>
            </a:r>
          </a:p>
          <a:p>
            <a:pPr marL="800100" lvl="2" indent="0">
              <a:buNone/>
              <a:defRPr/>
            </a:pPr>
            <a:r>
              <a:rPr lang="en-US" sz="7600" dirty="0"/>
              <a:t>(d) enhance their independence, </a:t>
            </a:r>
          </a:p>
          <a:p>
            <a:pPr marL="800100" lvl="2" indent="0">
              <a:buNone/>
              <a:defRPr/>
            </a:pPr>
            <a:r>
              <a:rPr lang="en-US" sz="7600" dirty="0"/>
              <a:t>(e) otherwise improve their quality of life. </a:t>
            </a:r>
          </a:p>
          <a:p>
            <a:pPr marL="400050" lvl="1" indent="0">
              <a:buNone/>
              <a:defRPr/>
            </a:pPr>
            <a:endParaRPr lang="en-US" sz="8000" dirty="0" smtClean="0"/>
          </a:p>
          <a:p>
            <a:pPr marL="674370" lvl="1" indent="-274320" algn="just">
              <a:buFont typeface="Wingdings 2"/>
              <a:buChar char=""/>
              <a:defRPr/>
            </a:pPr>
            <a:r>
              <a:rPr lang="en-US" sz="8000" dirty="0"/>
              <a:t>These may include commercially available or "home made" devices that are specially designed to meet the idiosyncratic needs of a particular individual.  </a:t>
            </a:r>
            <a:endParaRPr lang="en-US" sz="8000" dirty="0" smtClean="0"/>
          </a:p>
          <a:p>
            <a:pPr marL="400050" lvl="1" indent="0" algn="ctr">
              <a:buNone/>
              <a:defRPr/>
            </a:pPr>
            <a:endParaRPr lang="en-US" sz="8000" dirty="0" smtClean="0"/>
          </a:p>
          <a:p>
            <a:pPr marL="400050" lvl="1" indent="0">
              <a:buNone/>
              <a:defRPr/>
            </a:pPr>
            <a:r>
              <a:rPr lang="en-US" sz="8000" dirty="0" smtClean="0"/>
              <a:t>Blackhurst </a:t>
            </a:r>
            <a:r>
              <a:rPr lang="en-US" sz="8000" dirty="0"/>
              <a:t>&amp; Lahm, 2000, p. </a:t>
            </a:r>
            <a:r>
              <a:rPr lang="en-US" sz="8000" dirty="0" smtClean="0"/>
              <a:t>7</a:t>
            </a:r>
            <a:r>
              <a:rPr lang="en-US" sz="8000" dirty="0"/>
              <a:t/>
            </a:r>
            <a:br>
              <a:rPr lang="en-US" sz="8000" dirty="0"/>
            </a:br>
            <a:endParaRPr lang="en-US" sz="7600" dirty="0" smtClean="0"/>
          </a:p>
          <a:p>
            <a:pPr marL="400050" lvl="1" indent="0">
              <a:buNone/>
              <a:defRPr/>
            </a:pPr>
            <a:endParaRPr lang="en-US" sz="5600" dirty="0" smtClean="0"/>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7028357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111" y="175022"/>
            <a:ext cx="8572487" cy="1143000"/>
          </a:xfrm>
        </p:spPr>
        <p:txBody>
          <a:bodyPr>
            <a:normAutofit/>
          </a:bodyPr>
          <a:lstStyle/>
          <a:p>
            <a:r>
              <a:rPr lang="en-US" altLang="en-US" dirty="0" smtClean="0"/>
              <a:t>KAR Assistive Technology </a:t>
            </a:r>
            <a:endParaRPr lang="en-US" dirty="0"/>
          </a:p>
        </p:txBody>
      </p:sp>
      <p:sp>
        <p:nvSpPr>
          <p:cNvPr id="5" name="Content Placeholder 4"/>
          <p:cNvSpPr>
            <a:spLocks noGrp="1"/>
          </p:cNvSpPr>
          <p:nvPr>
            <p:ph idx="1"/>
          </p:nvPr>
        </p:nvSpPr>
        <p:spPr/>
        <p:txBody>
          <a:bodyPr>
            <a:normAutofit fontScale="32500" lnSpcReduction="20000"/>
          </a:bodyPr>
          <a:lstStyle/>
          <a:p>
            <a:pPr marL="0" lvl="1" indent="0">
              <a:buNone/>
            </a:pPr>
            <a:r>
              <a:rPr lang="en-US" sz="8000" dirty="0"/>
              <a:t>Section 7. Assistive </a:t>
            </a:r>
            <a:r>
              <a:rPr lang="en-US" sz="8000" dirty="0" smtClean="0"/>
              <a:t>Technology.  (1) AN </a:t>
            </a:r>
            <a:r>
              <a:rPr lang="en-US" sz="8000" dirty="0"/>
              <a:t>LEA shall ensure that assistive technology </a:t>
            </a:r>
            <a:r>
              <a:rPr lang="en-US" sz="8000" b="1" dirty="0">
                <a:solidFill>
                  <a:srgbClr val="FF0000"/>
                </a:solidFill>
              </a:rPr>
              <a:t>devices</a:t>
            </a:r>
            <a:r>
              <a:rPr lang="en-US" sz="8000" dirty="0"/>
              <a:t> or assistive technology </a:t>
            </a:r>
            <a:r>
              <a:rPr lang="en-US" sz="8000" b="1" dirty="0">
                <a:solidFill>
                  <a:srgbClr val="FF0000"/>
                </a:solidFill>
              </a:rPr>
              <a:t>services</a:t>
            </a:r>
            <a:r>
              <a:rPr lang="en-US" sz="8000" dirty="0"/>
              <a:t>, or both, as defined in 707 KAR 1:280(3) or (4) are </a:t>
            </a:r>
            <a:r>
              <a:rPr lang="en-US" sz="8000" dirty="0">
                <a:solidFill>
                  <a:srgbClr val="FF0000"/>
                </a:solidFill>
              </a:rPr>
              <a:t>made available to a child with a disability</a:t>
            </a:r>
            <a:r>
              <a:rPr lang="en-US" sz="8000" dirty="0"/>
              <a:t> if required as part of the child’s special education, related services, or supplemental aids and services  </a:t>
            </a:r>
            <a:endParaRPr lang="en-US" sz="8000" dirty="0" smtClean="0"/>
          </a:p>
          <a:p>
            <a:pPr marL="0" lvl="1" indent="0">
              <a:buNone/>
            </a:pPr>
            <a:endParaRPr lang="en-US" sz="8000" dirty="0" smtClean="0"/>
          </a:p>
          <a:p>
            <a:pPr marL="0" lvl="1" indent="0">
              <a:buNone/>
            </a:pPr>
            <a:r>
              <a:rPr lang="en-US" sz="8000" dirty="0" smtClean="0"/>
              <a:t>(</a:t>
            </a:r>
            <a:r>
              <a:rPr lang="en-US" sz="8000" dirty="0"/>
              <a:t>2) On a case-by-case basis, the </a:t>
            </a:r>
            <a:r>
              <a:rPr lang="en-US" sz="8000" dirty="0">
                <a:solidFill>
                  <a:srgbClr val="FF0000"/>
                </a:solidFill>
              </a:rPr>
              <a:t>use of school-purchased assistive technology devices in a child’s home or in other settings </a:t>
            </a:r>
            <a:r>
              <a:rPr lang="en-US" sz="8000" dirty="0"/>
              <a:t>is required if the ARC determines that the child needs access to those devices in order to receive FAPE. </a:t>
            </a:r>
            <a:endParaRPr lang="en-US" sz="8000" dirty="0" smtClean="0"/>
          </a:p>
          <a:p>
            <a:pPr marL="0" lvl="1" indent="0">
              <a:buNone/>
            </a:pPr>
            <a:r>
              <a:rPr lang="en-US" sz="8000" dirty="0" smtClean="0"/>
              <a:t> </a:t>
            </a:r>
          </a:p>
          <a:p>
            <a:pPr marL="0" lvl="1" indent="0">
              <a:buNone/>
            </a:pPr>
            <a:r>
              <a:rPr lang="en-US" sz="6200" dirty="0" smtClean="0"/>
              <a:t>707 </a:t>
            </a:r>
            <a:r>
              <a:rPr lang="en-US" sz="6200" dirty="0"/>
              <a:t>KAR 1:290 Free Appropriate Public Education, p. </a:t>
            </a:r>
            <a:r>
              <a:rPr lang="en-US" sz="6200" dirty="0" smtClean="0"/>
              <a:t>12</a:t>
            </a:r>
          </a:p>
          <a:p>
            <a:pPr marL="342900" lvl="1" indent="-342900">
              <a:buFont typeface="Arial"/>
              <a:buChar char="•"/>
            </a:pPr>
            <a:endParaRPr lang="en-US" sz="8000" dirty="0"/>
          </a:p>
          <a:p>
            <a:pPr marL="342900" lvl="1" indent="-342900">
              <a:buFont typeface="Arial"/>
              <a:buChar char="•"/>
            </a:pPr>
            <a:endParaRPr lang="en-US" sz="8000" dirty="0" smtClean="0"/>
          </a:p>
          <a:p>
            <a:endParaRPr lang="en-US" dirty="0"/>
          </a:p>
        </p:txBody>
      </p:sp>
    </p:spTree>
    <p:extLst>
      <p:ext uri="{BB962C8B-B14F-4D97-AF65-F5344CB8AC3E}">
        <p14:creationId xmlns:p14="http://schemas.microsoft.com/office/powerpoint/2010/main" val="819821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pPr eaLnBrk="1" hangingPunct="1"/>
            <a:r>
              <a:rPr lang="en-US" altLang="en-US" dirty="0" smtClean="0">
                <a:solidFill>
                  <a:schemeClr val="accent2">
                    <a:lumMod val="75000"/>
                  </a:schemeClr>
                </a:solidFill>
              </a:rPr>
              <a:t>Continuum of Assistive Technology</a:t>
            </a:r>
          </a:p>
        </p:txBody>
      </p:sp>
      <p:sp>
        <p:nvSpPr>
          <p:cNvPr id="3" name="Content Placeholder 2"/>
          <p:cNvSpPr>
            <a:spLocks noGrp="1"/>
          </p:cNvSpPr>
          <p:nvPr>
            <p:ph sz="quarter" idx="1"/>
          </p:nvPr>
        </p:nvSpPr>
        <p:spPr>
          <a:xfrm>
            <a:off x="1526673" y="1943863"/>
            <a:ext cx="7279190" cy="4572000"/>
          </a:xfrm>
        </p:spPr>
        <p:txBody>
          <a:bodyPr>
            <a:normAutofit fontScale="70000" lnSpcReduction="20000"/>
          </a:bodyPr>
          <a:lstStyle/>
          <a:p>
            <a:pPr marL="274320" indent="-274320" eaLnBrk="1" fontAlgn="auto" hangingPunct="1">
              <a:spcAft>
                <a:spcPts val="0"/>
              </a:spcAft>
              <a:buFont typeface="Wingdings 2"/>
              <a:buChar char=""/>
              <a:defRPr/>
            </a:pPr>
            <a:r>
              <a:rPr lang="en-US" b="1" dirty="0" smtClean="0"/>
              <a:t>High Tech- </a:t>
            </a:r>
            <a:r>
              <a:rPr lang="en-US" dirty="0" smtClean="0"/>
              <a:t>devices  that integrate sophisticated electronics or computers.</a:t>
            </a:r>
          </a:p>
          <a:p>
            <a:pPr marL="274320" indent="-274320" eaLnBrk="1" fontAlgn="auto" hangingPunct="1">
              <a:spcAft>
                <a:spcPts val="0"/>
              </a:spcAft>
              <a:buFont typeface="Wingdings 2"/>
              <a:buChar char=""/>
              <a:defRPr/>
            </a:pPr>
            <a:r>
              <a:rPr lang="en-US" b="1" dirty="0" smtClean="0"/>
              <a:t>Medium Tech- </a:t>
            </a:r>
            <a:r>
              <a:rPr lang="en-US" dirty="0" smtClean="0"/>
              <a:t>devices that are relatively complicated mechanical devices, such as wheelchairs. </a:t>
            </a:r>
          </a:p>
          <a:p>
            <a:pPr marL="274320" indent="-274320" eaLnBrk="1" fontAlgn="auto" hangingPunct="1">
              <a:spcAft>
                <a:spcPts val="0"/>
              </a:spcAft>
              <a:buFont typeface="Wingdings 2"/>
              <a:buChar char=""/>
              <a:defRPr/>
            </a:pPr>
            <a:r>
              <a:rPr lang="en-US" b="1" dirty="0" smtClean="0"/>
              <a:t>Low Tech- </a:t>
            </a:r>
            <a:r>
              <a:rPr lang="en-US" dirty="0" smtClean="0"/>
              <a:t>items that are less sophisticated and can include devices such as adapted spoon handles, non-tipping drinking cups, Velcro tabs to keep positioning pads in place, wrist splints, clipboards to hold papers steady, or pencil grips. </a:t>
            </a:r>
          </a:p>
          <a:p>
            <a:pPr marL="274320" indent="-274320" eaLnBrk="1" fontAlgn="auto" hangingPunct="1">
              <a:spcAft>
                <a:spcPts val="0"/>
              </a:spcAft>
              <a:buFont typeface="Wingdings 2"/>
              <a:buChar char=""/>
              <a:defRPr/>
            </a:pPr>
            <a:r>
              <a:rPr lang="en-US" b="1" dirty="0" smtClean="0"/>
              <a:t>No Tech- </a:t>
            </a:r>
            <a:r>
              <a:rPr lang="en-US" dirty="0" smtClean="0"/>
              <a:t>solutions that are those that make use of procedures, services, and existing conditions that do not involve the use of devices or equipment. These might include services such as physical therapy, occupational therapy or the services of other specialists. </a:t>
            </a:r>
          </a:p>
          <a:p>
            <a:pPr marL="274320" indent="-274320" eaLnBrk="1" fontAlgn="auto" hangingPunct="1">
              <a:spcAft>
                <a:spcPts val="0"/>
              </a:spcAft>
              <a:buFont typeface="Wingdings 2"/>
              <a:buChar char=""/>
              <a:defRPr/>
            </a:pPr>
            <a:endParaRPr lang="en-US" b="1" dirty="0" smtClean="0"/>
          </a:p>
          <a:p>
            <a:pPr marL="274320" indent="-274320" eaLnBrk="1" fontAlgn="auto" hangingPunct="1">
              <a:spcAft>
                <a:spcPts val="0"/>
              </a:spcAft>
              <a:buFont typeface="Wingdings 2"/>
              <a:buChar char=""/>
              <a:defRPr/>
            </a:pPr>
            <a:endParaRPr lang="en-US" dirty="0"/>
          </a:p>
        </p:txBody>
      </p:sp>
      <p:sp>
        <p:nvSpPr>
          <p:cNvPr id="5" name="Up Arrow 4"/>
          <p:cNvSpPr/>
          <p:nvPr/>
        </p:nvSpPr>
        <p:spPr>
          <a:xfrm>
            <a:off x="884050" y="1943863"/>
            <a:ext cx="685800" cy="4114800"/>
          </a:xfrm>
          <a:prstGeom prst="upArrow">
            <a:avLst/>
          </a:prstGeom>
          <a:solidFill>
            <a:schemeClr val="accent2">
              <a:lumMod val="75000"/>
            </a:schemeClr>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4491984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smtClean="0">
                <a:solidFill>
                  <a:schemeClr val="accent2">
                    <a:lumMod val="75000"/>
                  </a:schemeClr>
                </a:solidFill>
              </a:rPr>
              <a:t>Thoughts on How to Apply</a:t>
            </a:r>
          </a:p>
        </p:txBody>
      </p:sp>
      <p:sp>
        <p:nvSpPr>
          <p:cNvPr id="21507" name="Content Placeholder 2"/>
          <p:cNvSpPr>
            <a:spLocks noGrp="1"/>
          </p:cNvSpPr>
          <p:nvPr>
            <p:ph sz="quarter" idx="1"/>
          </p:nvPr>
        </p:nvSpPr>
        <p:spPr>
          <a:xfrm>
            <a:off x="515380" y="1800307"/>
            <a:ext cx="8504238" cy="4790497"/>
          </a:xfrm>
        </p:spPr>
        <p:txBody>
          <a:bodyPr>
            <a:normAutofit fontScale="92500"/>
          </a:bodyPr>
          <a:lstStyle/>
          <a:p>
            <a:pPr marL="0" indent="0" eaLnBrk="1" hangingPunct="1">
              <a:buNone/>
            </a:pPr>
            <a:r>
              <a:rPr lang="en-US" altLang="en-US" sz="3000" b="1" dirty="0" smtClean="0"/>
              <a:t>	</a:t>
            </a:r>
            <a:r>
              <a:rPr lang="en-US" altLang="en-US" sz="2600" b="1" dirty="0" smtClean="0"/>
              <a:t>Begin with no-tech and work up the continuum is essential</a:t>
            </a:r>
          </a:p>
          <a:p>
            <a:pPr lvl="1" eaLnBrk="1" hangingPunct="1"/>
            <a:r>
              <a:rPr lang="en-US" altLang="en-US" sz="2600" b="1" dirty="0" smtClean="0"/>
              <a:t>Example: </a:t>
            </a:r>
            <a:r>
              <a:rPr lang="en-US" altLang="en-US" sz="2600" dirty="0" smtClean="0"/>
              <a:t>In teaching a student that has limited use with one arm to use a mixing bowl to prepare ingredients for cooking</a:t>
            </a:r>
          </a:p>
          <a:p>
            <a:pPr lvl="1" eaLnBrk="1" hangingPunct="1"/>
            <a:r>
              <a:rPr lang="en-US" altLang="en-US" sz="2600" dirty="0" smtClean="0"/>
              <a:t>it might be better for a home economics teacher to teach that student how to wedge the bowl into a drawer and hold it with a hip while stirring, rather than request the purchase of an expensive medium-tech electric mixer that is equipped to stabilize the mixing bowl while it is being operated.</a:t>
            </a:r>
          </a:p>
          <a:p>
            <a:pPr lvl="1" eaLnBrk="1" hangingPunct="1"/>
            <a:r>
              <a:rPr lang="en-US" altLang="en-US" sz="2600" dirty="0" smtClean="0"/>
              <a:t>Additional information about assistive technologies, including devices and services that they encompass, is provided by Blackhurst and Lahm (2000). </a:t>
            </a:r>
          </a:p>
          <a:p>
            <a:pPr eaLnBrk="1" hangingPunct="1"/>
            <a:endParaRPr lang="en-US" altLang="en-US" sz="2600" dirty="0" smtClean="0"/>
          </a:p>
        </p:txBody>
      </p:sp>
    </p:spTree>
    <p:extLst>
      <p:ext uri="{BB962C8B-B14F-4D97-AF65-F5344CB8AC3E}">
        <p14:creationId xmlns:p14="http://schemas.microsoft.com/office/powerpoint/2010/main" val="23053738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solidFill>
                  <a:schemeClr val="accent2">
                    <a:lumMod val="75000"/>
                  </a:schemeClr>
                </a:solidFill>
              </a:rPr>
              <a:t>Targets</a:t>
            </a:r>
            <a:endParaRPr lang="en-US" b="1" dirty="0"/>
          </a:p>
        </p:txBody>
      </p:sp>
      <p:sp>
        <p:nvSpPr>
          <p:cNvPr id="5" name="Text Placeholder 4"/>
          <p:cNvSpPr>
            <a:spLocks noGrp="1"/>
          </p:cNvSpPr>
          <p:nvPr>
            <p:ph type="body" idx="1"/>
          </p:nvPr>
        </p:nvSpPr>
        <p:spPr/>
        <p:txBody>
          <a:bodyPr/>
          <a:lstStyle/>
          <a:p>
            <a:r>
              <a:rPr lang="en-US" dirty="0" smtClean="0"/>
              <a:t>Goal Statement</a:t>
            </a:r>
            <a:endParaRPr lang="en-US" dirty="0"/>
          </a:p>
        </p:txBody>
      </p:sp>
      <p:sp>
        <p:nvSpPr>
          <p:cNvPr id="6" name="Content Placeholder 5"/>
          <p:cNvSpPr>
            <a:spLocks noGrp="1"/>
          </p:cNvSpPr>
          <p:nvPr>
            <p:ph sz="half" idx="2"/>
          </p:nvPr>
        </p:nvSpPr>
        <p:spPr/>
        <p:txBody>
          <a:bodyPr>
            <a:normAutofit fontScale="85000" lnSpcReduction="10000"/>
          </a:bodyPr>
          <a:lstStyle/>
          <a:p>
            <a:r>
              <a:rPr lang="en-US" dirty="0"/>
              <a:t>To understand the definition &amp; continuum of </a:t>
            </a:r>
            <a:r>
              <a:rPr lang="en-US" dirty="0" smtClean="0"/>
              <a:t>UDL &amp; AT </a:t>
            </a:r>
            <a:r>
              <a:rPr lang="en-US" dirty="0"/>
              <a:t>supports for students with MSD.</a:t>
            </a:r>
          </a:p>
          <a:p>
            <a:r>
              <a:rPr lang="en-US" dirty="0"/>
              <a:t>To remove barriers to learning for students with MSD using principles of UDL &amp; AT supports.</a:t>
            </a:r>
          </a:p>
          <a:p>
            <a:r>
              <a:rPr lang="en-US" dirty="0" smtClean="0"/>
              <a:t>To </a:t>
            </a:r>
            <a:r>
              <a:rPr lang="en-US" dirty="0"/>
              <a:t>understand how to match supports in UDL &amp; AT to the needs of students with MSD.</a:t>
            </a:r>
          </a:p>
          <a:p>
            <a:r>
              <a:rPr lang="en-US" dirty="0"/>
              <a:t>To understand the impact of principles of UDL &amp; AT supports on learning for students with MSD to be CCR.</a:t>
            </a:r>
          </a:p>
          <a:p>
            <a:endParaRPr lang="en-US" dirty="0"/>
          </a:p>
        </p:txBody>
      </p:sp>
      <p:sp>
        <p:nvSpPr>
          <p:cNvPr id="7" name="Text Placeholder 6"/>
          <p:cNvSpPr>
            <a:spLocks noGrp="1"/>
          </p:cNvSpPr>
          <p:nvPr>
            <p:ph type="body" sz="quarter" idx="3"/>
          </p:nvPr>
        </p:nvSpPr>
        <p:spPr/>
        <p:txBody>
          <a:bodyPr/>
          <a:lstStyle/>
          <a:p>
            <a:r>
              <a:rPr lang="en-US" dirty="0" smtClean="0"/>
              <a:t>Goal Question</a:t>
            </a:r>
            <a:endParaRPr lang="en-US" dirty="0"/>
          </a:p>
        </p:txBody>
      </p:sp>
      <p:sp>
        <p:nvSpPr>
          <p:cNvPr id="8" name="Content Placeholder 7"/>
          <p:cNvSpPr>
            <a:spLocks noGrp="1"/>
          </p:cNvSpPr>
          <p:nvPr>
            <p:ph sz="quarter" idx="4"/>
          </p:nvPr>
        </p:nvSpPr>
        <p:spPr/>
        <p:txBody>
          <a:bodyPr>
            <a:normAutofit fontScale="85000" lnSpcReduction="20000"/>
          </a:bodyPr>
          <a:lstStyle/>
          <a:p>
            <a:r>
              <a:rPr lang="en-US" dirty="0"/>
              <a:t>What are the principles of UDL and the continuum of AT supports</a:t>
            </a:r>
            <a:r>
              <a:rPr lang="en-US" dirty="0" smtClean="0"/>
              <a:t>?</a:t>
            </a:r>
            <a:endParaRPr lang="en-US" dirty="0"/>
          </a:p>
          <a:p>
            <a:r>
              <a:rPr lang="en-US" dirty="0"/>
              <a:t>How can you identify barriers to learning for students with MSD &amp; match supports in UDL &amp; AT to meet their needs?</a:t>
            </a:r>
          </a:p>
          <a:p>
            <a:r>
              <a:rPr lang="en-US" dirty="0" smtClean="0"/>
              <a:t>How </a:t>
            </a:r>
            <a:r>
              <a:rPr lang="en-US" dirty="0"/>
              <a:t>can we use the various options of UDL and AT supports to meet the needs of students with MSD?</a:t>
            </a:r>
          </a:p>
          <a:p>
            <a:r>
              <a:rPr lang="en-US" dirty="0" smtClean="0"/>
              <a:t>Why </a:t>
            </a:r>
            <a:r>
              <a:rPr lang="en-US" dirty="0"/>
              <a:t>is the use of UDL &amp; AT important for students with MSD to be CCR? </a:t>
            </a:r>
            <a:endParaRPr lang="en-US" dirty="0" smtClean="0"/>
          </a:p>
          <a:p>
            <a:endParaRPr lang="en-US" dirty="0"/>
          </a:p>
          <a:p>
            <a:endParaRPr lang="en-US" dirty="0"/>
          </a:p>
        </p:txBody>
      </p:sp>
      <p:pic>
        <p:nvPicPr>
          <p:cNvPr id="9" name="Picture 7" descr="C:\Documents and Settings\trobey\Local Settings\Temporary Internet Files\Content.IE5\CZ05WOUS\MP90034138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177" y="152400"/>
            <a:ext cx="1141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Documents and Settings\trobey\Local Settings\Temporary Internet Files\Content.IE5\9PNMTSJW\MP90043317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1769" y="414057"/>
            <a:ext cx="1494741" cy="112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4457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indent="0">
              <a:buNone/>
            </a:pPr>
            <a:endParaRPr lang="en-US" altLang="en-US" dirty="0" smtClean="0"/>
          </a:p>
          <a:p>
            <a:pPr marL="0" indent="0" algn="ctr">
              <a:buNone/>
            </a:pPr>
            <a:r>
              <a:rPr lang="en-US" altLang="en-US" dirty="0" smtClean="0"/>
              <a:t>What </a:t>
            </a:r>
            <a:r>
              <a:rPr lang="en-US" altLang="en-US" dirty="0"/>
              <a:t>are some examples of no-tech you currently use in your classroom with your students?</a:t>
            </a:r>
          </a:p>
          <a:p>
            <a:endParaRPr lang="en-US" dirty="0"/>
          </a:p>
        </p:txBody>
      </p:sp>
    </p:spTree>
    <p:extLst>
      <p:ext uri="{BB962C8B-B14F-4D97-AF65-F5344CB8AC3E}">
        <p14:creationId xmlns:p14="http://schemas.microsoft.com/office/powerpoint/2010/main" val="2607691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63911" y="175022"/>
            <a:ext cx="8480089" cy="1143000"/>
          </a:xfrm>
        </p:spPr>
        <p:txBody>
          <a:bodyPr>
            <a:noAutofit/>
          </a:bodyPr>
          <a:lstStyle/>
          <a:p>
            <a:pPr eaLnBrk="1" hangingPunct="1"/>
            <a:r>
              <a:rPr lang="en-US" altLang="en-US" sz="3600" dirty="0" smtClean="0">
                <a:solidFill>
                  <a:srgbClr val="A30000"/>
                </a:solidFill>
              </a:rPr>
              <a:t>Common Assistive Technology Applications</a:t>
            </a:r>
          </a:p>
        </p:txBody>
      </p:sp>
      <p:sp>
        <p:nvSpPr>
          <p:cNvPr id="3" name="Content Placeholder 2"/>
          <p:cNvSpPr>
            <a:spLocks noGrp="1"/>
          </p:cNvSpPr>
          <p:nvPr>
            <p:ph sz="quarter" idx="1"/>
          </p:nvPr>
        </p:nvSpPr>
        <p:spPr>
          <a:xfrm>
            <a:off x="1287277" y="1959196"/>
            <a:ext cx="6115245" cy="4572000"/>
          </a:xfrm>
        </p:spPr>
        <p:txBody>
          <a:bodyPr>
            <a:normAutofit fontScale="70000" lnSpcReduction="20000"/>
          </a:bodyPr>
          <a:lstStyle/>
          <a:p>
            <a:pPr marL="274320" indent="-274320" eaLnBrk="1" fontAlgn="auto" hangingPunct="1">
              <a:spcAft>
                <a:spcPts val="0"/>
              </a:spcAft>
              <a:buFont typeface="Wingdings 2"/>
              <a:buChar char=""/>
              <a:defRPr/>
            </a:pPr>
            <a:r>
              <a:rPr lang="en-US" sz="3400" dirty="0" smtClean="0"/>
              <a:t>Positioning</a:t>
            </a:r>
          </a:p>
          <a:p>
            <a:pPr marL="274320" indent="-274320" eaLnBrk="1" fontAlgn="auto" hangingPunct="1">
              <a:spcAft>
                <a:spcPts val="0"/>
              </a:spcAft>
              <a:buFont typeface="Wingdings 2"/>
              <a:buChar char=""/>
              <a:defRPr/>
            </a:pPr>
            <a:r>
              <a:rPr lang="en-US" sz="3400" dirty="0" smtClean="0"/>
              <a:t>Access</a:t>
            </a:r>
          </a:p>
          <a:p>
            <a:pPr marL="274320" indent="-274320" eaLnBrk="1" fontAlgn="auto" hangingPunct="1">
              <a:spcAft>
                <a:spcPts val="0"/>
              </a:spcAft>
              <a:buFont typeface="Wingdings 2"/>
              <a:buChar char=""/>
              <a:defRPr/>
            </a:pPr>
            <a:r>
              <a:rPr lang="en-US" sz="3400" dirty="0" smtClean="0"/>
              <a:t>Environmental Control</a:t>
            </a:r>
          </a:p>
          <a:p>
            <a:pPr marL="274320" indent="-274320" eaLnBrk="1" fontAlgn="auto" hangingPunct="1">
              <a:spcAft>
                <a:spcPts val="0"/>
              </a:spcAft>
              <a:buFont typeface="Wingdings 2"/>
              <a:buChar char=""/>
              <a:defRPr/>
            </a:pPr>
            <a:r>
              <a:rPr lang="en-US" sz="3400" dirty="0" smtClean="0"/>
              <a:t>Augmentative Communication</a:t>
            </a:r>
          </a:p>
          <a:p>
            <a:pPr marL="274320" indent="-274320" eaLnBrk="1" fontAlgn="auto" hangingPunct="1">
              <a:spcAft>
                <a:spcPts val="0"/>
              </a:spcAft>
              <a:buFont typeface="Wingdings 2"/>
              <a:buChar char=""/>
              <a:defRPr/>
            </a:pPr>
            <a:r>
              <a:rPr lang="en-US" sz="3400" dirty="0" smtClean="0"/>
              <a:t>Assistive Listening</a:t>
            </a:r>
          </a:p>
          <a:p>
            <a:pPr marL="274320" indent="-274320" eaLnBrk="1" fontAlgn="auto" hangingPunct="1">
              <a:spcAft>
                <a:spcPts val="0"/>
              </a:spcAft>
              <a:buFont typeface="Wingdings 2"/>
              <a:buChar char=""/>
              <a:defRPr/>
            </a:pPr>
            <a:r>
              <a:rPr lang="en-US" sz="3400" dirty="0" smtClean="0"/>
              <a:t>Visual Aids</a:t>
            </a:r>
          </a:p>
          <a:p>
            <a:pPr marL="274320" indent="-274320" eaLnBrk="1" fontAlgn="auto" hangingPunct="1">
              <a:spcAft>
                <a:spcPts val="0"/>
              </a:spcAft>
              <a:buFont typeface="Wingdings 2"/>
              <a:buChar char=""/>
              <a:defRPr/>
            </a:pPr>
            <a:r>
              <a:rPr lang="en-US" sz="3400" dirty="0" smtClean="0"/>
              <a:t>Mobility</a:t>
            </a:r>
          </a:p>
          <a:p>
            <a:pPr marL="274320" indent="-274320" eaLnBrk="1" fontAlgn="auto" hangingPunct="1">
              <a:spcAft>
                <a:spcPts val="0"/>
              </a:spcAft>
              <a:buFont typeface="Wingdings 2"/>
              <a:buChar char=""/>
              <a:defRPr/>
            </a:pPr>
            <a:r>
              <a:rPr lang="en-US" sz="3400" dirty="0" smtClean="0"/>
              <a:t>Computer-Based Instruction</a:t>
            </a:r>
          </a:p>
          <a:p>
            <a:pPr marL="274320" indent="-274320" eaLnBrk="1" fontAlgn="auto" hangingPunct="1">
              <a:spcAft>
                <a:spcPts val="0"/>
              </a:spcAft>
              <a:buFont typeface="Wingdings 2"/>
              <a:buChar char=""/>
              <a:defRPr/>
            </a:pPr>
            <a:r>
              <a:rPr lang="en-US" sz="3400" dirty="0" smtClean="0"/>
              <a:t>Social Interaction and Recreation</a:t>
            </a:r>
          </a:p>
          <a:p>
            <a:pPr marL="274320" indent="-274320" eaLnBrk="1" fontAlgn="auto" hangingPunct="1">
              <a:spcAft>
                <a:spcPts val="0"/>
              </a:spcAft>
              <a:buFont typeface="Wingdings 2"/>
              <a:buChar char=""/>
              <a:defRPr/>
            </a:pPr>
            <a:r>
              <a:rPr lang="en-US" sz="3400" dirty="0" smtClean="0"/>
              <a:t>Self-Care</a:t>
            </a:r>
          </a:p>
          <a:p>
            <a:pPr marL="274320" indent="-274320" eaLnBrk="1" fontAlgn="auto" hangingPunct="1">
              <a:spcAft>
                <a:spcPts val="0"/>
              </a:spcAft>
              <a:buFont typeface="Wingdings 2"/>
              <a:buNone/>
              <a:defRPr/>
            </a:pPr>
            <a:endParaRPr lang="en-US" sz="3400" dirty="0" smtClean="0"/>
          </a:p>
          <a:p>
            <a:pPr marL="274320" indent="-274320" eaLnBrk="1" fontAlgn="auto" hangingPunct="1">
              <a:spcAft>
                <a:spcPts val="0"/>
              </a:spcAft>
              <a:buFont typeface="Wingdings 2"/>
              <a:buNone/>
              <a:defRPr/>
            </a:pPr>
            <a:r>
              <a:rPr lang="en-US" sz="3400" dirty="0" smtClean="0">
                <a:hlinkClick r:id="rId3"/>
              </a:rPr>
              <a:t>http://www.vats.org/aboutat.htm</a:t>
            </a:r>
            <a:endParaRPr lang="en-US" sz="3400" dirty="0" smtClean="0"/>
          </a:p>
          <a:p>
            <a:pPr marL="274320" indent="-274320" eaLnBrk="1" fontAlgn="auto" hangingPunct="1">
              <a:spcAft>
                <a:spcPts val="0"/>
              </a:spcAft>
              <a:buFont typeface="Wingdings 2"/>
              <a:buNone/>
              <a:defRPr/>
            </a:pPr>
            <a:endParaRPr lang="en-US" dirty="0"/>
          </a:p>
        </p:txBody>
      </p:sp>
    </p:spTree>
    <p:extLst>
      <p:ext uri="{BB962C8B-B14F-4D97-AF65-F5344CB8AC3E}">
        <p14:creationId xmlns:p14="http://schemas.microsoft.com/office/powerpoint/2010/main" val="4741430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3"/>
              </a:rPr>
              <a:t/>
            </a:r>
            <a:br>
              <a:rPr lang="en-US" dirty="0" smtClean="0">
                <a:hlinkClick r:id="rId3"/>
              </a:rPr>
            </a:br>
            <a:r>
              <a:rPr lang="en-US" dirty="0" smtClean="0">
                <a:hlinkClick r:id="rId3"/>
              </a:rPr>
              <a:t>http</a:t>
            </a:r>
            <a:r>
              <a:rPr lang="en-US" dirty="0">
                <a:hlinkClick r:id="rId3"/>
              </a:rPr>
              <a:t>://www.vats.org/</a:t>
            </a:r>
            <a:r>
              <a:rPr lang="en-US" dirty="0" smtClean="0">
                <a:hlinkClick r:id="rId3"/>
              </a:rPr>
              <a:t>aboutat.htm</a:t>
            </a:r>
            <a:r>
              <a:rPr lang="en-US" dirty="0" smtClean="0"/>
              <a:t/>
            </a:r>
            <a:br>
              <a:rPr lang="en-US" dirty="0" smtClean="0"/>
            </a:br>
            <a:r>
              <a:rPr lang="en-US" b="1" dirty="0" smtClean="0"/>
              <a:t> </a:t>
            </a:r>
            <a:r>
              <a:rPr lang="en-US" b="1" dirty="0"/>
              <a:t>pages 4- 6 </a:t>
            </a:r>
            <a:r>
              <a:rPr lang="en-US" dirty="0"/>
              <a:t/>
            </a:r>
            <a:br>
              <a:rPr lang="en-US" dirty="0"/>
            </a:br>
            <a:endParaRPr lang="en-US" dirty="0"/>
          </a:p>
        </p:txBody>
      </p:sp>
      <p:sp>
        <p:nvSpPr>
          <p:cNvPr id="3" name="Content Placeholder 2"/>
          <p:cNvSpPr>
            <a:spLocks noGrp="1"/>
          </p:cNvSpPr>
          <p:nvPr>
            <p:ph idx="1"/>
          </p:nvPr>
        </p:nvSpPr>
        <p:spPr>
          <a:xfrm>
            <a:off x="884050" y="1793104"/>
            <a:ext cx="8259950" cy="4719350"/>
          </a:xfrm>
        </p:spPr>
        <p:txBody>
          <a:bodyPr>
            <a:noAutofit/>
          </a:bodyPr>
          <a:lstStyle/>
          <a:p>
            <a:pPr marL="0" indent="0">
              <a:buNone/>
              <a:defRPr/>
            </a:pPr>
            <a:r>
              <a:rPr lang="en-US" sz="1600" b="1" u="sng" dirty="0"/>
              <a:t>After reading this section, reflect/respond to the following questions:</a:t>
            </a:r>
          </a:p>
          <a:p>
            <a:pPr>
              <a:defRPr/>
            </a:pPr>
            <a:endParaRPr lang="en-US" sz="1600" dirty="0"/>
          </a:p>
          <a:p>
            <a:pPr marL="224325" indent="-224325">
              <a:buFont typeface="+mj-lt"/>
              <a:buAutoNum type="arabicPeriod"/>
              <a:defRPr/>
            </a:pPr>
            <a:r>
              <a:rPr lang="en-US" sz="1600" dirty="0"/>
              <a:t>Were you aware that assistive technology had this many applications?  Consider how many of these are currently used in your classroom.  Please identify what you currently use in your classroom- list by individual application with the specific assistive technology used in each of the areas.</a:t>
            </a:r>
          </a:p>
          <a:p>
            <a:pPr marL="224325" indent="-224325">
              <a:defRPr/>
            </a:pPr>
            <a:endParaRPr lang="en-US" sz="1600" dirty="0"/>
          </a:p>
          <a:p>
            <a:pPr>
              <a:defRPr/>
            </a:pPr>
            <a:endParaRPr lang="en-US" sz="1600" dirty="0"/>
          </a:p>
          <a:p>
            <a:pPr marL="224325" indent="-224325">
              <a:buFont typeface="+mj-lt"/>
              <a:buAutoNum type="arabicPeriod" startAt="2"/>
              <a:defRPr/>
            </a:pPr>
            <a:r>
              <a:rPr lang="en-US" sz="1600" dirty="0"/>
              <a:t>Will this list help you as a teacher when evaluating assistive technology needs in the future?  How could you incorporate this list in your evaluation?</a:t>
            </a:r>
          </a:p>
          <a:p>
            <a:pPr marL="224325" indent="-224325">
              <a:defRPr/>
            </a:pPr>
            <a:endParaRPr lang="en-US" sz="1600" dirty="0"/>
          </a:p>
          <a:p>
            <a:pPr marL="224325" indent="-224325">
              <a:defRPr/>
            </a:pPr>
            <a:endParaRPr lang="en-US" sz="1600" dirty="0"/>
          </a:p>
          <a:p>
            <a:pPr marL="224325" indent="-224325">
              <a:buFont typeface="+mj-lt"/>
              <a:buAutoNum type="arabicPeriod" startAt="3"/>
              <a:defRPr/>
            </a:pPr>
            <a:r>
              <a:rPr lang="en-US" sz="1600" dirty="0"/>
              <a:t>This link was developed by the parent group, </a:t>
            </a:r>
            <a:r>
              <a:rPr lang="en-US" sz="1600" b="1" dirty="0"/>
              <a:t>Parents, Let’s Unite for Kids (PLUK)</a:t>
            </a:r>
            <a:r>
              <a:rPr lang="en-US" sz="1600" dirty="0"/>
              <a:t>.  This is an excellent resource that you may want to share with parents.  It is 70 pages to print, but well worth the information!  This site is also available through the KDE Special Education Parent page. </a:t>
            </a:r>
            <a:r>
              <a:rPr lang="en-US" sz="1600" dirty="0">
                <a:hlinkClick r:id="rId4"/>
              </a:rPr>
              <a:t>http://www.education.ky.gov/KDE/Instructional+Resources/Exceptional+Children/Parent+Involvement/</a:t>
            </a:r>
            <a:r>
              <a:rPr lang="en-US" sz="1600" dirty="0"/>
              <a:t>  </a:t>
            </a:r>
          </a:p>
          <a:p>
            <a:pPr marL="224325" indent="-224325">
              <a:buFont typeface="+mj-lt"/>
              <a:buAutoNum type="arabicPeriod" startAt="3"/>
              <a:defRPr/>
            </a:pPr>
            <a:endParaRPr lang="en-US" sz="1600" dirty="0" smtClean="0"/>
          </a:p>
          <a:p>
            <a:pPr marL="0" indent="0">
              <a:buNone/>
              <a:defRPr/>
            </a:pPr>
            <a:endParaRPr lang="en-US" sz="1600" dirty="0" smtClean="0"/>
          </a:p>
          <a:p>
            <a:pPr marL="0" indent="0">
              <a:buNone/>
              <a:defRPr/>
            </a:pPr>
            <a:endParaRPr lang="en-US" sz="1600" dirty="0" smtClean="0"/>
          </a:p>
          <a:p>
            <a:pPr marL="0" indent="0">
              <a:buNone/>
              <a:defRPr/>
            </a:pPr>
            <a:r>
              <a:rPr lang="en-US" sz="1600" dirty="0" smtClean="0"/>
              <a:t> </a:t>
            </a:r>
            <a:endParaRPr lang="en-US" sz="1600" dirty="0"/>
          </a:p>
        </p:txBody>
      </p:sp>
    </p:spTree>
    <p:extLst>
      <p:ext uri="{BB962C8B-B14F-4D97-AF65-F5344CB8AC3E}">
        <p14:creationId xmlns:p14="http://schemas.microsoft.com/office/powerpoint/2010/main" val="374732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a:t>
            </a:r>
            <a:endParaRPr lang="en-US" dirty="0"/>
          </a:p>
        </p:txBody>
      </p:sp>
      <p:sp>
        <p:nvSpPr>
          <p:cNvPr id="3" name="Content Placeholder 2"/>
          <p:cNvSpPr>
            <a:spLocks noGrp="1"/>
          </p:cNvSpPr>
          <p:nvPr>
            <p:ph idx="1"/>
          </p:nvPr>
        </p:nvSpPr>
        <p:spPr/>
        <p:txBody>
          <a:bodyPr>
            <a:normAutofit fontScale="85000" lnSpcReduction="10000"/>
          </a:bodyPr>
          <a:lstStyle/>
          <a:p>
            <a:pPr marL="224325" indent="-224325">
              <a:buFont typeface="+mj-lt"/>
              <a:buAutoNum type="arabicPeriod"/>
              <a:defRPr/>
            </a:pPr>
            <a:r>
              <a:rPr lang="en-US" dirty="0" smtClean="0"/>
              <a:t>  As </a:t>
            </a:r>
            <a:r>
              <a:rPr lang="en-US" dirty="0"/>
              <a:t>you review each of the following 4 </a:t>
            </a:r>
            <a:r>
              <a:rPr lang="en-US" dirty="0" smtClean="0"/>
              <a:t>slides, </a:t>
            </a:r>
            <a:r>
              <a:rPr lang="en-US" dirty="0"/>
              <a:t>use a highlighter to mark the assistive technology that you have used with students </a:t>
            </a:r>
            <a:r>
              <a:rPr lang="en-US" dirty="0" smtClean="0"/>
              <a:t>or </a:t>
            </a:r>
            <a:r>
              <a:rPr lang="en-US" dirty="0"/>
              <a:t>have had </a:t>
            </a:r>
            <a:r>
              <a:rPr lang="en-US" dirty="0" smtClean="0"/>
              <a:t>experience.  </a:t>
            </a:r>
            <a:endParaRPr lang="en-US" dirty="0"/>
          </a:p>
          <a:p>
            <a:pPr marL="224325" indent="-224325">
              <a:buFont typeface="+mj-lt"/>
              <a:buAutoNum type="arabicPeriod"/>
              <a:defRPr/>
            </a:pPr>
            <a:r>
              <a:rPr lang="en-US" dirty="0" smtClean="0"/>
              <a:t>  Once </a:t>
            </a:r>
            <a:r>
              <a:rPr lang="en-US" dirty="0"/>
              <a:t>you have finished reviewing and highlighting, evaluate if the assistive technology you use falls across the continuum of low tech to high tech.  Record your findings. </a:t>
            </a:r>
          </a:p>
          <a:p>
            <a:pPr marL="224325" indent="-224325">
              <a:buFont typeface="+mj-lt"/>
              <a:buAutoNum type="arabicPeriod"/>
              <a:defRPr/>
            </a:pPr>
            <a:r>
              <a:rPr lang="en-US" dirty="0" smtClean="0"/>
              <a:t>  Review </a:t>
            </a:r>
            <a:r>
              <a:rPr lang="en-US" dirty="0"/>
              <a:t>each of the four pages and indicate an approximate percentage of the assistive technology you did </a:t>
            </a:r>
            <a:r>
              <a:rPr lang="en-US" u="sng" dirty="0" smtClean="0"/>
              <a:t>not</a:t>
            </a:r>
            <a:r>
              <a:rPr lang="en-US" dirty="0" smtClean="0"/>
              <a:t> </a:t>
            </a:r>
            <a:r>
              <a:rPr lang="en-US" dirty="0"/>
              <a:t>highlight.  Identify at least 7 devices that could potentially be appropriate for your students.  </a:t>
            </a:r>
          </a:p>
          <a:p>
            <a:endParaRPr lang="en-US" dirty="0"/>
          </a:p>
        </p:txBody>
      </p:sp>
    </p:spTree>
    <p:extLst>
      <p:ext uri="{BB962C8B-B14F-4D97-AF65-F5344CB8AC3E}">
        <p14:creationId xmlns:p14="http://schemas.microsoft.com/office/powerpoint/2010/main" val="2102436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301625" y="2471738"/>
            <a:ext cx="4041775" cy="3817937"/>
          </a:xfrm>
        </p:spPr>
        <p:txBody>
          <a:bodyPr>
            <a:normAutofit fontScale="32500" lnSpcReduction="20000"/>
          </a:bodyPr>
          <a:lstStyle/>
          <a:p>
            <a:pPr marL="274320" indent="-274320" eaLnBrk="1" fontAlgn="auto" hangingPunct="1">
              <a:spcAft>
                <a:spcPts val="0"/>
              </a:spcAft>
              <a:buFont typeface="Wingdings 2"/>
              <a:buChar char=""/>
              <a:defRPr/>
            </a:pPr>
            <a:r>
              <a:rPr lang="en-US" sz="3700" dirty="0" smtClean="0"/>
              <a:t>Adapted common tools (e.g., big pencils) </a:t>
            </a:r>
            <a:br>
              <a:rPr lang="en-US" sz="3700" dirty="0" smtClean="0"/>
            </a:br>
            <a:r>
              <a:rPr lang="en-US" sz="3700" dirty="0" smtClean="0"/>
              <a:t>A roller-ball (or tracker-ball) pointing device with a separate button for clicking </a:t>
            </a:r>
          </a:p>
          <a:p>
            <a:pPr marL="274320" indent="-274320" eaLnBrk="1" fontAlgn="auto" hangingPunct="1">
              <a:spcAft>
                <a:spcPts val="0"/>
              </a:spcAft>
              <a:buFont typeface="Wingdings 2"/>
              <a:buChar char=""/>
              <a:defRPr/>
            </a:pPr>
            <a:r>
              <a:rPr lang="en-US" sz="3700" dirty="0" smtClean="0"/>
              <a:t>Adapted handles (e.g., pencil grips) </a:t>
            </a:r>
          </a:p>
          <a:p>
            <a:pPr marL="274320" indent="-274320" eaLnBrk="1" fontAlgn="auto" hangingPunct="1">
              <a:spcAft>
                <a:spcPts val="0"/>
              </a:spcAft>
              <a:buFont typeface="Wingdings 2"/>
              <a:buChar char=""/>
              <a:defRPr/>
            </a:pPr>
            <a:r>
              <a:rPr lang="en-US" sz="3700" dirty="0" smtClean="0"/>
              <a:t>Scotch tape to hold paper in place, Velcro, slant borders </a:t>
            </a:r>
          </a:p>
          <a:p>
            <a:pPr marL="274320" indent="-274320" eaLnBrk="1" fontAlgn="auto" hangingPunct="1">
              <a:spcAft>
                <a:spcPts val="0"/>
              </a:spcAft>
              <a:buFont typeface="Wingdings 2"/>
              <a:buChar char=""/>
              <a:defRPr/>
            </a:pPr>
            <a:r>
              <a:rPr lang="en-US" sz="3700" dirty="0" smtClean="0"/>
              <a:t>Adapted book-page turners or fluffers </a:t>
            </a:r>
          </a:p>
          <a:p>
            <a:pPr marL="274320" indent="-274320" eaLnBrk="1" fontAlgn="auto" hangingPunct="1">
              <a:spcAft>
                <a:spcPts val="0"/>
              </a:spcAft>
              <a:buFont typeface="Wingdings 2"/>
              <a:buChar char=""/>
              <a:defRPr/>
            </a:pPr>
            <a:r>
              <a:rPr lang="en-US" sz="3700" dirty="0" smtClean="0"/>
              <a:t>Adapted paper (different sizes) </a:t>
            </a:r>
          </a:p>
          <a:p>
            <a:pPr marL="274320" indent="-274320" eaLnBrk="1" fontAlgn="auto" hangingPunct="1">
              <a:spcAft>
                <a:spcPts val="0"/>
              </a:spcAft>
              <a:buFont typeface="Wingdings 2"/>
              <a:buChar char=""/>
              <a:defRPr/>
            </a:pPr>
            <a:r>
              <a:rPr lang="en-US" sz="3700" dirty="0" smtClean="0"/>
              <a:t>Built-up stylus </a:t>
            </a:r>
          </a:p>
          <a:p>
            <a:pPr marL="274320" indent="-274320" eaLnBrk="1" fontAlgn="auto" hangingPunct="1">
              <a:spcAft>
                <a:spcPts val="0"/>
              </a:spcAft>
              <a:buFont typeface="Wingdings 2"/>
              <a:buChar char=""/>
              <a:defRPr/>
            </a:pPr>
            <a:r>
              <a:rPr lang="en-US" sz="3700" dirty="0" smtClean="0"/>
              <a:t>T-bar to assist with typing </a:t>
            </a:r>
          </a:p>
          <a:p>
            <a:pPr marL="274320" indent="-274320" eaLnBrk="1" fontAlgn="auto" hangingPunct="1">
              <a:spcAft>
                <a:spcPts val="0"/>
              </a:spcAft>
              <a:buFont typeface="Wingdings 2"/>
              <a:buChar char=""/>
              <a:defRPr/>
            </a:pPr>
            <a:r>
              <a:rPr lang="en-US" sz="3700" dirty="0" smtClean="0"/>
              <a:t>Switches </a:t>
            </a:r>
          </a:p>
          <a:p>
            <a:pPr marL="274320" indent="-274320" eaLnBrk="1" fontAlgn="auto" hangingPunct="1">
              <a:spcAft>
                <a:spcPts val="0"/>
              </a:spcAft>
              <a:buFont typeface="Wingdings 2"/>
              <a:buChar char=""/>
              <a:defRPr/>
            </a:pPr>
            <a:r>
              <a:rPr lang="en-US" sz="3700" dirty="0" smtClean="0"/>
              <a:t>Head pointers </a:t>
            </a:r>
          </a:p>
          <a:p>
            <a:pPr marL="274320" indent="-274320" eaLnBrk="1" fontAlgn="auto" hangingPunct="1">
              <a:spcAft>
                <a:spcPts val="0"/>
              </a:spcAft>
              <a:buFont typeface="Wingdings 2"/>
              <a:buChar char=""/>
              <a:defRPr/>
            </a:pPr>
            <a:r>
              <a:rPr lang="en-US" sz="3700" dirty="0" smtClean="0"/>
              <a:t>Joysticks </a:t>
            </a:r>
          </a:p>
          <a:p>
            <a:pPr marL="274320" indent="-274320" eaLnBrk="1" fontAlgn="auto" hangingPunct="1">
              <a:spcAft>
                <a:spcPts val="0"/>
              </a:spcAft>
              <a:buFont typeface="Wingdings 2"/>
              <a:buChar char=""/>
              <a:defRPr/>
            </a:pPr>
            <a:r>
              <a:rPr lang="en-US" sz="3700" dirty="0" smtClean="0"/>
              <a:t>Adapted mouse </a:t>
            </a:r>
          </a:p>
          <a:p>
            <a:pPr marL="274320" indent="-274320" eaLnBrk="1" fontAlgn="auto" hangingPunct="1">
              <a:spcAft>
                <a:spcPts val="0"/>
              </a:spcAft>
              <a:buFont typeface="Wingdings 2"/>
              <a:buChar char=""/>
              <a:defRPr/>
            </a:pPr>
            <a:r>
              <a:rPr lang="en-US" sz="3700" dirty="0" smtClean="0"/>
              <a:t>Typewriter </a:t>
            </a:r>
          </a:p>
          <a:p>
            <a:pPr marL="274320" indent="-274320" eaLnBrk="1" fontAlgn="auto" hangingPunct="1">
              <a:spcAft>
                <a:spcPts val="0"/>
              </a:spcAft>
              <a:buFont typeface="Wingdings 2"/>
              <a:buChar char=""/>
              <a:defRPr/>
            </a:pPr>
            <a:r>
              <a:rPr lang="en-US" sz="3700" dirty="0" smtClean="0"/>
              <a:t>A mouth stick to press keys on the keyboard </a:t>
            </a:r>
          </a:p>
          <a:p>
            <a:pPr marL="274320" indent="-274320" eaLnBrk="1" fontAlgn="auto" hangingPunct="1">
              <a:spcAft>
                <a:spcPts val="0"/>
              </a:spcAft>
              <a:buFont typeface="Wingdings 2"/>
              <a:buChar char=""/>
              <a:defRPr/>
            </a:pPr>
            <a:r>
              <a:rPr lang="en-US" sz="3700" dirty="0" smtClean="0"/>
              <a:t>Foot pedals or hardware switches instead of a mouse to operate a technology device </a:t>
            </a:r>
          </a:p>
          <a:p>
            <a:pPr marL="274320" indent="-274320" eaLnBrk="1" fontAlgn="auto" hangingPunct="1">
              <a:spcAft>
                <a:spcPts val="0"/>
              </a:spcAft>
              <a:buFont typeface="Wingdings 2"/>
              <a:buChar char=""/>
              <a:defRPr/>
            </a:pPr>
            <a:r>
              <a:rPr lang="en-US" sz="3700" dirty="0" smtClean="0"/>
              <a:t>Arm support </a:t>
            </a:r>
          </a:p>
          <a:p>
            <a:pPr marL="274320" indent="-274320" eaLnBrk="1" fontAlgn="auto" hangingPunct="1">
              <a:spcAft>
                <a:spcPts val="0"/>
              </a:spcAft>
              <a:buFont typeface="Wingdings 2"/>
              <a:buChar char=""/>
              <a:defRPr/>
            </a:pPr>
            <a:r>
              <a:rPr lang="en-US" sz="3700" dirty="0" smtClean="0"/>
              <a:t>Slant board </a:t>
            </a:r>
          </a:p>
          <a:p>
            <a:pPr marL="274320" indent="-274320" eaLnBrk="1" fontAlgn="auto" hangingPunct="1">
              <a:spcAft>
                <a:spcPts val="0"/>
              </a:spcAft>
              <a:buFont typeface="Wingdings 2"/>
              <a:buChar char=""/>
              <a:defRPr/>
            </a:pPr>
            <a:r>
              <a:rPr lang="en-US" sz="3700" dirty="0" smtClean="0"/>
              <a:t>Tilt board </a:t>
            </a:r>
          </a:p>
          <a:p>
            <a:pPr marL="274320" indent="-274320" eaLnBrk="1" fontAlgn="auto" hangingPunct="1">
              <a:spcAft>
                <a:spcPts val="0"/>
              </a:spcAft>
              <a:buFont typeface="Wingdings 2"/>
              <a:buChar char=""/>
              <a:defRPr/>
            </a:pPr>
            <a:endParaRPr lang="en-US" dirty="0"/>
          </a:p>
        </p:txBody>
      </p:sp>
      <p:sp>
        <p:nvSpPr>
          <p:cNvPr id="7" name="Content Placeholder 6"/>
          <p:cNvSpPr>
            <a:spLocks noGrp="1"/>
          </p:cNvSpPr>
          <p:nvPr>
            <p:ph sz="quarter" idx="4"/>
          </p:nvPr>
        </p:nvSpPr>
        <p:spPr>
          <a:xfrm>
            <a:off x="4800600" y="2471738"/>
            <a:ext cx="4038600" cy="3821112"/>
          </a:xfrm>
        </p:spPr>
        <p:txBody>
          <a:bodyPr>
            <a:normAutofit fontScale="70000" lnSpcReduction="20000"/>
          </a:bodyPr>
          <a:lstStyle/>
          <a:p>
            <a:pPr marL="274320" indent="-274320" eaLnBrk="1" fontAlgn="auto" hangingPunct="1">
              <a:spcAft>
                <a:spcPts val="0"/>
              </a:spcAft>
              <a:buFont typeface="Wingdings 2"/>
              <a:buChar char=""/>
              <a:defRPr/>
            </a:pPr>
            <a:r>
              <a:rPr lang="en-US" sz="1900" dirty="0" smtClean="0"/>
              <a:t>Book holders </a:t>
            </a:r>
          </a:p>
          <a:p>
            <a:pPr marL="274320" indent="-274320" eaLnBrk="1" fontAlgn="auto" hangingPunct="1">
              <a:spcAft>
                <a:spcPts val="0"/>
              </a:spcAft>
              <a:buFont typeface="Wingdings 2"/>
              <a:buChar char=""/>
              <a:defRPr/>
            </a:pPr>
            <a:r>
              <a:rPr lang="en-US" sz="1900" dirty="0" smtClean="0"/>
              <a:t>Key guards </a:t>
            </a:r>
          </a:p>
          <a:p>
            <a:pPr marL="274320" indent="-274320" eaLnBrk="1" fontAlgn="auto" hangingPunct="1">
              <a:spcAft>
                <a:spcPts val="0"/>
              </a:spcAft>
              <a:buFont typeface="Wingdings 2"/>
              <a:buChar char=""/>
              <a:defRPr/>
            </a:pPr>
            <a:r>
              <a:rPr lang="en-US" sz="1900" dirty="0" smtClean="0"/>
              <a:t>Onscreen keyboards </a:t>
            </a:r>
          </a:p>
          <a:p>
            <a:pPr marL="274320" indent="-274320" eaLnBrk="1" fontAlgn="auto" hangingPunct="1">
              <a:spcAft>
                <a:spcPts val="0"/>
              </a:spcAft>
              <a:buFont typeface="Wingdings 2"/>
              <a:buChar char=""/>
              <a:defRPr/>
            </a:pPr>
            <a:r>
              <a:rPr lang="en-US" sz="1900" dirty="0" smtClean="0"/>
              <a:t>Touch-sensitive colored lights </a:t>
            </a:r>
          </a:p>
          <a:p>
            <a:pPr marL="274320" indent="-274320" eaLnBrk="1" fontAlgn="auto" hangingPunct="1">
              <a:spcAft>
                <a:spcPts val="0"/>
              </a:spcAft>
              <a:buFont typeface="Wingdings 2"/>
              <a:buChar char=""/>
              <a:defRPr/>
            </a:pPr>
            <a:r>
              <a:rPr lang="en-US" sz="1900" dirty="0" smtClean="0"/>
              <a:t>Voice input or output devices </a:t>
            </a:r>
          </a:p>
          <a:p>
            <a:pPr marL="274320" indent="-274320" eaLnBrk="1" fontAlgn="auto" hangingPunct="1">
              <a:spcAft>
                <a:spcPts val="0"/>
              </a:spcAft>
              <a:buFont typeface="Wingdings 2"/>
              <a:buChar char=""/>
              <a:defRPr/>
            </a:pPr>
            <a:r>
              <a:rPr lang="en-US" sz="1900" dirty="0" smtClean="0"/>
              <a:t>Voice-recognition software (turns the spoken word into the typed word) </a:t>
            </a:r>
          </a:p>
          <a:p>
            <a:pPr marL="274320" indent="-274320" eaLnBrk="1" fontAlgn="auto" hangingPunct="1">
              <a:spcAft>
                <a:spcPts val="0"/>
              </a:spcAft>
              <a:buFont typeface="Wingdings 2"/>
              <a:buChar char=""/>
              <a:defRPr/>
            </a:pPr>
            <a:r>
              <a:rPr lang="en-US" sz="1900" dirty="0" smtClean="0"/>
              <a:t>Eye-controlled computer-input devices </a:t>
            </a:r>
          </a:p>
          <a:p>
            <a:pPr marL="274320" indent="-274320" eaLnBrk="1" fontAlgn="auto" hangingPunct="1">
              <a:spcAft>
                <a:spcPts val="0"/>
              </a:spcAft>
              <a:buFont typeface="Wingdings 2"/>
              <a:buChar char=""/>
              <a:defRPr/>
            </a:pPr>
            <a:r>
              <a:rPr lang="en-US" sz="1900" dirty="0" smtClean="0"/>
              <a:t>Computer-access modification software or hardware </a:t>
            </a:r>
          </a:p>
          <a:p>
            <a:pPr marL="274320" indent="-274320" eaLnBrk="1" fontAlgn="auto" hangingPunct="1">
              <a:spcAft>
                <a:spcPts val="0"/>
              </a:spcAft>
              <a:buFont typeface="Wingdings 2"/>
              <a:buChar char=""/>
              <a:defRPr/>
            </a:pPr>
            <a:r>
              <a:rPr lang="en-US" sz="1900" dirty="0" smtClean="0"/>
              <a:t>Touch window </a:t>
            </a:r>
          </a:p>
          <a:p>
            <a:pPr marL="274320" indent="-274320" eaLnBrk="1" fontAlgn="auto" hangingPunct="1">
              <a:spcAft>
                <a:spcPts val="0"/>
              </a:spcAft>
              <a:buFont typeface="Wingdings 2"/>
              <a:buChar char=""/>
              <a:defRPr/>
            </a:pPr>
            <a:r>
              <a:rPr lang="en-US" sz="1900" dirty="0" smtClean="0"/>
              <a:t>Portable word processor </a:t>
            </a:r>
          </a:p>
          <a:p>
            <a:pPr marL="274320" indent="-274320" eaLnBrk="1" fontAlgn="auto" hangingPunct="1">
              <a:spcAft>
                <a:spcPts val="0"/>
              </a:spcAft>
              <a:buFont typeface="Wingdings 2"/>
              <a:buChar char=""/>
              <a:defRPr/>
            </a:pPr>
            <a:r>
              <a:rPr lang="en-US" sz="1900" dirty="0" smtClean="0"/>
              <a:t>Word-completion utilities </a:t>
            </a:r>
          </a:p>
          <a:p>
            <a:pPr marL="274320" indent="-274320" eaLnBrk="1" fontAlgn="auto" hangingPunct="1">
              <a:spcAft>
                <a:spcPts val="0"/>
              </a:spcAft>
              <a:buFont typeface="Wingdings 2"/>
              <a:buChar char=""/>
              <a:defRPr/>
            </a:pPr>
            <a:r>
              <a:rPr lang="en-US" sz="1900" dirty="0" smtClean="0"/>
              <a:t>Adaptive switches (primary mouse) </a:t>
            </a:r>
          </a:p>
          <a:p>
            <a:pPr marL="274320" indent="-274320" eaLnBrk="1" fontAlgn="auto" hangingPunct="1">
              <a:spcAft>
                <a:spcPts val="0"/>
              </a:spcAft>
              <a:buFont typeface="Wingdings 2"/>
              <a:buChar char=""/>
              <a:defRPr/>
            </a:pPr>
            <a:r>
              <a:rPr lang="en-US" sz="1900" dirty="0" smtClean="0"/>
              <a:t>Alternative keyboards (e.g., keyboards with easy access, touch keyboards) </a:t>
            </a:r>
          </a:p>
          <a:p>
            <a:pPr marL="274320" indent="-274320" eaLnBrk="1" fontAlgn="auto" hangingPunct="1">
              <a:spcAft>
                <a:spcPts val="0"/>
              </a:spcAft>
              <a:buFont typeface="Wingdings 2"/>
              <a:buChar char=""/>
              <a:defRPr/>
            </a:pPr>
            <a:r>
              <a:rPr lang="en-US" sz="1900" dirty="0" smtClean="0"/>
              <a:t>Keyboards with accessibility options to input or encode text </a:t>
            </a:r>
          </a:p>
          <a:p>
            <a:pPr marL="274320" indent="-274320" eaLnBrk="1" fontAlgn="auto" hangingPunct="1">
              <a:spcAft>
                <a:spcPts val="0"/>
              </a:spcAft>
              <a:buFont typeface="Wingdings 2"/>
              <a:buChar char=""/>
              <a:defRPr/>
            </a:pPr>
            <a:endParaRPr lang="en-US" dirty="0"/>
          </a:p>
        </p:txBody>
      </p:sp>
      <p:sp>
        <p:nvSpPr>
          <p:cNvPr id="2" name="Title 1"/>
          <p:cNvSpPr>
            <a:spLocks noGrp="1"/>
          </p:cNvSpPr>
          <p:nvPr>
            <p:ph type="title"/>
          </p:nvPr>
        </p:nvSpPr>
        <p:spPr>
          <a:xfrm>
            <a:off x="304800" y="220455"/>
            <a:ext cx="8534400" cy="1075141"/>
          </a:xfrm>
        </p:spPr>
        <p:txBody>
          <a:bodyPr>
            <a:noAutofit/>
          </a:bodyPr>
          <a:lstStyle/>
          <a:p>
            <a:pPr algn="l" eaLnBrk="1" fontAlgn="auto" hangingPunct="1">
              <a:spcAft>
                <a:spcPts val="0"/>
              </a:spcAft>
              <a:defRPr/>
            </a:pPr>
            <a:r>
              <a:rPr lang="en-US" sz="2400" b="1" dirty="0" smtClean="0">
                <a:solidFill>
                  <a:srgbClr val="A30000"/>
                </a:solidFill>
              </a:rPr>
              <a:t>Assistive Technology for Access:</a:t>
            </a:r>
            <a:r>
              <a:rPr lang="en-US" sz="2400" dirty="0" smtClean="0">
                <a:solidFill>
                  <a:srgbClr val="A30000"/>
                </a:solidFill>
              </a:rPr>
              <a:t> Aids students who have difficulties in accessing communication, learning tools, or </a:t>
            </a:r>
            <a:br>
              <a:rPr lang="en-US" sz="2400" dirty="0" smtClean="0">
                <a:solidFill>
                  <a:srgbClr val="A30000"/>
                </a:solidFill>
              </a:rPr>
            </a:br>
            <a:r>
              <a:rPr lang="en-US" sz="2400" dirty="0" smtClean="0">
                <a:solidFill>
                  <a:srgbClr val="A30000"/>
                </a:solidFill>
              </a:rPr>
              <a:t>engaging in classroom or home activities. </a:t>
            </a:r>
            <a:endParaRPr lang="en-US" sz="2400" dirty="0">
              <a:solidFill>
                <a:srgbClr val="A30000"/>
              </a:solidFill>
            </a:endParaRPr>
          </a:p>
        </p:txBody>
      </p:sp>
      <p:pic>
        <p:nvPicPr>
          <p:cNvPr id="23558" name="Picture 2" descr="http://www.eastersealstech.com/mcp/uploads/Students%20with%20Disabilit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524000"/>
            <a:ext cx="20447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descr="http://t1.gstatic.com/images?q=tbn:ssERVFESLpXdEM:http://kcmc.umf.maine.edu/at/Images/writingbird.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886200"/>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http://www.abilitynet.org.uk/images/at-montag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9092" y="1100138"/>
            <a:ext cx="2381508" cy="158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3" descr="C:\Documents and Settings\trobey\Local Settings\Temporary Internet Files\Content.IE5\Q49W10MB\MP900448452[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36399">
            <a:off x="7916864" y="376237"/>
            <a:ext cx="1101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TextBox 9"/>
          <p:cNvSpPr txBox="1">
            <a:spLocks noChangeArrowheads="1"/>
          </p:cNvSpPr>
          <p:nvPr/>
        </p:nvSpPr>
        <p:spPr bwMode="auto">
          <a:xfrm>
            <a:off x="7980363" y="707231"/>
            <a:ext cx="8588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100" dirty="0"/>
              <a:t>Homework</a:t>
            </a:r>
          </a:p>
        </p:txBody>
      </p:sp>
    </p:spTree>
    <p:extLst>
      <p:ext uri="{BB962C8B-B14F-4D97-AF65-F5344CB8AC3E}">
        <p14:creationId xmlns:p14="http://schemas.microsoft.com/office/powerpoint/2010/main" val="25516629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Autofit/>
          </a:bodyPr>
          <a:lstStyle/>
          <a:p>
            <a:pPr algn="l" eaLnBrk="1" hangingPunct="1"/>
            <a:r>
              <a:rPr lang="en-US" altLang="en-US" sz="2000" b="1" dirty="0" smtClean="0">
                <a:solidFill>
                  <a:srgbClr val="A30000"/>
                </a:solidFill>
              </a:rPr>
              <a:t>AT for Communication:</a:t>
            </a:r>
            <a:r>
              <a:rPr lang="en-US" altLang="en-US" sz="2000" dirty="0" smtClean="0">
                <a:solidFill>
                  <a:srgbClr val="A30000"/>
                </a:solidFill>
              </a:rPr>
              <a:t> Aids students who have difficulty in communicating effectively (i.e., they have unintelligible speech, have no or very little verbal skills, or have limited language proficiency). </a:t>
            </a:r>
          </a:p>
        </p:txBody>
      </p:sp>
      <p:sp>
        <p:nvSpPr>
          <p:cNvPr id="3" name="Content Placeholder 2"/>
          <p:cNvSpPr>
            <a:spLocks noGrp="1"/>
          </p:cNvSpPr>
          <p:nvPr>
            <p:ph idx="1"/>
          </p:nvPr>
        </p:nvSpPr>
        <p:spPr/>
        <p:txBody>
          <a:bodyPr>
            <a:normAutofit fontScale="40000" lnSpcReduction="20000"/>
          </a:bodyPr>
          <a:lstStyle/>
          <a:p>
            <a:pPr marL="274320" indent="-274320" eaLnBrk="1" fontAlgn="auto" hangingPunct="1">
              <a:spcAft>
                <a:spcPts val="0"/>
              </a:spcAft>
              <a:buFont typeface="Wingdings 2"/>
              <a:buChar char=""/>
              <a:defRPr/>
            </a:pPr>
            <a:r>
              <a:rPr lang="en-US" dirty="0" smtClean="0"/>
              <a:t>Pictures, photographs, objects </a:t>
            </a:r>
          </a:p>
          <a:p>
            <a:pPr marL="274320" indent="-274320" eaLnBrk="1" fontAlgn="auto" hangingPunct="1">
              <a:spcAft>
                <a:spcPts val="0"/>
              </a:spcAft>
              <a:buFont typeface="Wingdings 2"/>
              <a:buChar char=""/>
              <a:defRPr/>
            </a:pPr>
            <a:r>
              <a:rPr lang="en-US" dirty="0" smtClean="0"/>
              <a:t>Communication boards </a:t>
            </a:r>
          </a:p>
          <a:p>
            <a:pPr marL="274320" indent="-274320" eaLnBrk="1" fontAlgn="auto" hangingPunct="1">
              <a:spcAft>
                <a:spcPts val="0"/>
              </a:spcAft>
              <a:buFont typeface="Wingdings 2"/>
              <a:buChar char=""/>
              <a:defRPr/>
            </a:pPr>
            <a:r>
              <a:rPr lang="en-US" dirty="0" smtClean="0"/>
              <a:t>Communication books </a:t>
            </a:r>
          </a:p>
          <a:p>
            <a:pPr marL="274320" indent="-274320" eaLnBrk="1" fontAlgn="auto" hangingPunct="1">
              <a:spcAft>
                <a:spcPts val="0"/>
              </a:spcAft>
              <a:buFont typeface="Wingdings 2"/>
              <a:buChar char=""/>
              <a:defRPr/>
            </a:pPr>
            <a:r>
              <a:rPr lang="en-US" dirty="0" smtClean="0"/>
              <a:t>Eye-gaze or eye-pointing systems </a:t>
            </a:r>
          </a:p>
          <a:p>
            <a:pPr marL="274320" indent="-274320" eaLnBrk="1" fontAlgn="auto" hangingPunct="1">
              <a:spcAft>
                <a:spcPts val="0"/>
              </a:spcAft>
              <a:buFont typeface="Wingdings 2"/>
              <a:buChar char=""/>
              <a:defRPr/>
            </a:pPr>
            <a:r>
              <a:rPr lang="en-US" dirty="0" smtClean="0"/>
              <a:t>Simple voice-output devices </a:t>
            </a:r>
          </a:p>
          <a:p>
            <a:pPr marL="274320" indent="-274320" eaLnBrk="1" fontAlgn="auto" hangingPunct="1">
              <a:spcAft>
                <a:spcPts val="0"/>
              </a:spcAft>
              <a:buFont typeface="Wingdings 2"/>
              <a:buChar char=""/>
              <a:defRPr/>
            </a:pPr>
            <a:r>
              <a:rPr lang="en-US" dirty="0" smtClean="0"/>
              <a:t>Word cards or word manipulatives </a:t>
            </a:r>
          </a:p>
          <a:p>
            <a:pPr marL="274320" indent="-274320" eaLnBrk="1" fontAlgn="auto" hangingPunct="1">
              <a:spcAft>
                <a:spcPts val="0"/>
              </a:spcAft>
              <a:buFont typeface="Wingdings 2"/>
              <a:buChar char=""/>
              <a:defRPr/>
            </a:pPr>
            <a:r>
              <a:rPr lang="en-US" dirty="0" smtClean="0"/>
              <a:t>Word window </a:t>
            </a:r>
          </a:p>
          <a:p>
            <a:pPr marL="274320" indent="-274320" eaLnBrk="1" fontAlgn="auto" hangingPunct="1">
              <a:spcAft>
                <a:spcPts val="0"/>
              </a:spcAft>
              <a:buFont typeface="Wingdings 2"/>
              <a:buChar char=""/>
              <a:defRPr/>
            </a:pPr>
            <a:r>
              <a:rPr lang="en-US" dirty="0" smtClean="0"/>
              <a:t>Writing guides </a:t>
            </a:r>
          </a:p>
          <a:p>
            <a:pPr marL="274320" indent="-274320" eaLnBrk="1" fontAlgn="auto" hangingPunct="1">
              <a:spcAft>
                <a:spcPts val="0"/>
              </a:spcAft>
              <a:buFont typeface="Wingdings 2"/>
              <a:buChar char=""/>
              <a:defRPr/>
            </a:pPr>
            <a:r>
              <a:rPr lang="en-US" dirty="0" smtClean="0"/>
              <a:t>Voice-output devices with levels </a:t>
            </a:r>
          </a:p>
          <a:p>
            <a:pPr marL="274320" indent="-274320" eaLnBrk="1" fontAlgn="auto" hangingPunct="1">
              <a:spcAft>
                <a:spcPts val="0"/>
              </a:spcAft>
              <a:buFont typeface="Wingdings 2"/>
              <a:buChar char=""/>
              <a:defRPr/>
            </a:pPr>
            <a:r>
              <a:rPr lang="en-US" dirty="0" smtClean="0"/>
              <a:t>Voice output with icon sequencing </a:t>
            </a:r>
          </a:p>
          <a:p>
            <a:pPr marL="274320" indent="-274320" eaLnBrk="1" fontAlgn="auto" hangingPunct="1">
              <a:spcAft>
                <a:spcPts val="0"/>
              </a:spcAft>
              <a:buFont typeface="Wingdings 2"/>
              <a:buChar char=""/>
              <a:defRPr/>
            </a:pPr>
            <a:r>
              <a:rPr lang="en-US" dirty="0" smtClean="0"/>
              <a:t>Communication software (allows for communication boards and visual displays) </a:t>
            </a:r>
          </a:p>
          <a:p>
            <a:pPr marL="274320" indent="-274320" eaLnBrk="1" fontAlgn="auto" hangingPunct="1">
              <a:spcAft>
                <a:spcPts val="0"/>
              </a:spcAft>
              <a:buFont typeface="Wingdings 2"/>
              <a:buChar char=""/>
              <a:defRPr/>
            </a:pPr>
            <a:r>
              <a:rPr lang="en-US" dirty="0" smtClean="0"/>
              <a:t>Augmentative communication devices (visual display, printed or speech output) </a:t>
            </a:r>
          </a:p>
          <a:p>
            <a:pPr marL="274320" indent="-274320" eaLnBrk="1" fontAlgn="auto" hangingPunct="1">
              <a:spcAft>
                <a:spcPts val="0"/>
              </a:spcAft>
              <a:buFont typeface="Wingdings 2"/>
              <a:buChar char=""/>
              <a:defRPr/>
            </a:pPr>
            <a:r>
              <a:rPr lang="en-US" dirty="0" smtClean="0"/>
              <a:t>Dedicated augmentative communication system </a:t>
            </a:r>
          </a:p>
          <a:p>
            <a:pPr marL="274320" indent="-274320" eaLnBrk="1" fontAlgn="auto" hangingPunct="1">
              <a:spcAft>
                <a:spcPts val="0"/>
              </a:spcAft>
              <a:buFont typeface="Wingdings 2"/>
              <a:buChar char=""/>
              <a:defRPr/>
            </a:pPr>
            <a:r>
              <a:rPr lang="en-US" dirty="0" smtClean="0"/>
              <a:t>Text-to-voice and voice-to-text software </a:t>
            </a:r>
          </a:p>
          <a:p>
            <a:pPr marL="274320" indent="-274320" eaLnBrk="1" fontAlgn="auto" hangingPunct="1">
              <a:spcAft>
                <a:spcPts val="0"/>
              </a:spcAft>
              <a:buFont typeface="Wingdings 2"/>
              <a:buChar char=""/>
              <a:defRPr/>
            </a:pPr>
            <a:r>
              <a:rPr lang="en-US" dirty="0" smtClean="0"/>
              <a:t>Talking word processing with writing support </a:t>
            </a:r>
          </a:p>
          <a:p>
            <a:pPr marL="274320" indent="-274320" eaLnBrk="1" fontAlgn="auto" hangingPunct="1">
              <a:spcAft>
                <a:spcPts val="0"/>
              </a:spcAft>
              <a:buFont typeface="Wingdings 2"/>
              <a:buChar char=""/>
              <a:defRPr/>
            </a:pPr>
            <a:r>
              <a:rPr lang="en-US" dirty="0" smtClean="0"/>
              <a:t>Word prediction, abbreviation, or expansion options to reduce keystrokes </a:t>
            </a:r>
          </a:p>
          <a:p>
            <a:pPr marL="274320" indent="-274320" eaLnBrk="1" fontAlgn="auto" hangingPunct="1">
              <a:spcAft>
                <a:spcPts val="0"/>
              </a:spcAft>
              <a:buFont typeface="Wingdings 2"/>
              <a:buChar char=""/>
              <a:defRPr/>
            </a:pPr>
            <a:r>
              <a:rPr lang="en-US" dirty="0" smtClean="0"/>
              <a:t>Software that allows communication via pictures and symbols </a:t>
            </a:r>
          </a:p>
          <a:p>
            <a:pPr marL="274320" indent="-274320" eaLnBrk="1" fontAlgn="auto" hangingPunct="1">
              <a:spcAft>
                <a:spcPts val="0"/>
              </a:spcAft>
              <a:buFont typeface="Wingdings 2"/>
              <a:buChar char=""/>
              <a:defRPr/>
            </a:pPr>
            <a:r>
              <a:rPr lang="en-US" dirty="0" smtClean="0"/>
              <a:t>Head-pointing devices </a:t>
            </a:r>
          </a:p>
          <a:p>
            <a:pPr marL="274320" indent="-274320" eaLnBrk="1" fontAlgn="auto" hangingPunct="1">
              <a:spcAft>
                <a:spcPts val="0"/>
              </a:spcAft>
              <a:buFont typeface="Wingdings 2"/>
              <a:buChar char=""/>
              <a:defRPr/>
            </a:pPr>
            <a:r>
              <a:rPr lang="en-US" dirty="0" smtClean="0"/>
              <a:t>Touch screens </a:t>
            </a:r>
          </a:p>
          <a:p>
            <a:pPr marL="274320" indent="-274320" eaLnBrk="1" fontAlgn="auto" hangingPunct="1">
              <a:spcAft>
                <a:spcPts val="0"/>
              </a:spcAft>
              <a:buFont typeface="Wingdings 2"/>
              <a:buChar char=""/>
              <a:defRPr/>
            </a:pPr>
            <a:r>
              <a:rPr lang="en-US" dirty="0" smtClean="0"/>
              <a:t>Translating devices: voice language (e.g., English) to output different voice language (e.g., Spanish) </a:t>
            </a:r>
          </a:p>
          <a:p>
            <a:pPr marL="274320" indent="-274320" eaLnBrk="1" fontAlgn="auto" hangingPunct="1">
              <a:spcAft>
                <a:spcPts val="0"/>
              </a:spcAft>
              <a:buFont typeface="Wingdings 2"/>
              <a:buChar char=""/>
              <a:defRPr/>
            </a:pPr>
            <a:r>
              <a:rPr lang="en-US" dirty="0" smtClean="0"/>
              <a:t>Electronic and software dictionaries</a:t>
            </a:r>
          </a:p>
          <a:p>
            <a:pPr marL="274320" indent="-274320" eaLnBrk="1" fontAlgn="auto" hangingPunct="1">
              <a:spcAft>
                <a:spcPts val="0"/>
              </a:spcAft>
              <a:buFont typeface="Wingdings 2"/>
              <a:buChar char=""/>
              <a:defRPr/>
            </a:pPr>
            <a:endParaRPr lang="en-US" dirty="0"/>
          </a:p>
        </p:txBody>
      </p:sp>
      <p:pic>
        <p:nvPicPr>
          <p:cNvPr id="24581" name="Picture 2" descr="http://bethwaitetech.com/images/100_16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828800"/>
            <a:ext cx="16637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descr="See full size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775075"/>
            <a:ext cx="16764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6" descr="http://www.pbs.org/parents/inclusivecommunities/images/assistivetech/communication_devic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828800"/>
            <a:ext cx="17462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9503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nSpc>
                <a:spcPct val="90000"/>
              </a:lnSpc>
            </a:pPr>
            <a:r>
              <a:rPr lang="en-US" sz="3600" b="1" dirty="0" smtClean="0">
                <a:solidFill>
                  <a:srgbClr val="A30000"/>
                </a:solidFill>
              </a:rPr>
              <a:t/>
            </a:r>
            <a:br>
              <a:rPr lang="en-US" sz="3600" b="1" dirty="0" smtClean="0">
                <a:solidFill>
                  <a:srgbClr val="A30000"/>
                </a:solidFill>
              </a:rPr>
            </a:br>
            <a:r>
              <a:rPr lang="en-US" sz="3600" b="1" dirty="0" smtClean="0">
                <a:solidFill>
                  <a:srgbClr val="A30000"/>
                </a:solidFill>
              </a:rPr>
              <a:t>Assistive </a:t>
            </a:r>
            <a:r>
              <a:rPr lang="en-US" sz="3600" b="1" dirty="0">
                <a:solidFill>
                  <a:srgbClr val="A30000"/>
                </a:solidFill>
              </a:rPr>
              <a:t>Technology for Hearing:</a:t>
            </a:r>
            <a:r>
              <a:rPr lang="en-US" sz="3600" dirty="0">
                <a:solidFill>
                  <a:srgbClr val="A30000"/>
                </a:solidFill>
              </a:rPr>
              <a:t> Aids students who </a:t>
            </a:r>
            <a:r>
              <a:rPr lang="en-US" sz="3600" dirty="0" smtClean="0">
                <a:solidFill>
                  <a:srgbClr val="A30000"/>
                </a:solidFill>
              </a:rPr>
              <a:t>are </a:t>
            </a:r>
            <a:r>
              <a:rPr lang="en-US" sz="3600" dirty="0">
                <a:solidFill>
                  <a:srgbClr val="A30000"/>
                </a:solidFill>
              </a:rPr>
              <a:t>deaf or hard-of-</a:t>
            </a:r>
            <a:r>
              <a:rPr lang="en-US" sz="3600" dirty="0" smtClean="0">
                <a:solidFill>
                  <a:srgbClr val="A30000"/>
                </a:solidFill>
              </a:rPr>
              <a:t>hearing </a:t>
            </a:r>
            <a:r>
              <a:rPr lang="en-US" dirty="0"/>
              <a:t/>
            </a:r>
            <a:br>
              <a:rPr lang="en-US" dirty="0"/>
            </a:br>
            <a:endParaRPr lang="en-US" dirty="0"/>
          </a:p>
        </p:txBody>
      </p:sp>
      <p:sp>
        <p:nvSpPr>
          <p:cNvPr id="5" name="Content Placeholder 4"/>
          <p:cNvSpPr>
            <a:spLocks noGrp="1"/>
          </p:cNvSpPr>
          <p:nvPr>
            <p:ph sz="half" idx="1"/>
          </p:nvPr>
        </p:nvSpPr>
        <p:spPr/>
        <p:txBody>
          <a:bodyPr>
            <a:normAutofit fontScale="85000" lnSpcReduction="20000"/>
          </a:bodyPr>
          <a:lstStyle/>
          <a:p>
            <a:pPr marL="274320" indent="-274320">
              <a:buFont typeface="Wingdings 2"/>
              <a:buChar char=""/>
              <a:defRPr/>
            </a:pPr>
            <a:r>
              <a:rPr lang="en-US" dirty="0"/>
              <a:t>Hearing aids</a:t>
            </a:r>
          </a:p>
          <a:p>
            <a:pPr marL="274320" indent="-274320">
              <a:buFont typeface="Wingdings 2"/>
              <a:buChar char=""/>
              <a:defRPr/>
            </a:pPr>
            <a:r>
              <a:rPr lang="en-US" dirty="0"/>
              <a:t>Signaling devices </a:t>
            </a:r>
          </a:p>
          <a:p>
            <a:pPr marL="274320" indent="-274320">
              <a:buFont typeface="Wingdings 2"/>
              <a:buChar char=""/>
              <a:defRPr/>
            </a:pPr>
            <a:r>
              <a:rPr lang="en-US" dirty="0"/>
              <a:t>Vibrotactile switch </a:t>
            </a:r>
          </a:p>
          <a:p>
            <a:pPr marL="274320" indent="-274320">
              <a:buFont typeface="Wingdings 2"/>
              <a:buChar char=""/>
              <a:defRPr/>
            </a:pPr>
            <a:r>
              <a:rPr lang="en-US" dirty="0"/>
              <a:t>Pictures, photographs, objects </a:t>
            </a:r>
          </a:p>
          <a:p>
            <a:pPr marL="274320" indent="-274320">
              <a:buFont typeface="Wingdings 2"/>
              <a:buChar char=""/>
              <a:defRPr/>
            </a:pPr>
            <a:r>
              <a:rPr lang="en-US" dirty="0"/>
              <a:t>Communication boards </a:t>
            </a:r>
          </a:p>
          <a:p>
            <a:pPr marL="274320" indent="-274320">
              <a:buFont typeface="Wingdings 2"/>
              <a:buChar char=""/>
              <a:defRPr/>
            </a:pPr>
            <a:r>
              <a:rPr lang="en-US" dirty="0"/>
              <a:t>Assistive listening devices (e.g., amplified phone system) </a:t>
            </a:r>
          </a:p>
          <a:p>
            <a:pPr marL="274320" indent="-274320">
              <a:buFont typeface="Wingdings 2"/>
              <a:buChar char=""/>
              <a:defRPr/>
            </a:pPr>
            <a:r>
              <a:rPr lang="en-US" dirty="0"/>
              <a:t>Phonic ear </a:t>
            </a:r>
          </a:p>
          <a:p>
            <a:pPr marL="274320" indent="-274320">
              <a:buFont typeface="Wingdings 2"/>
              <a:buChar char=""/>
              <a:defRPr/>
            </a:pPr>
            <a:r>
              <a:rPr lang="en-US" dirty="0"/>
              <a:t>Headphones (to keep the listener focused, adjust sound, etc.) </a:t>
            </a:r>
          </a:p>
          <a:p>
            <a:pPr marL="0" indent="0">
              <a:buNone/>
            </a:pPr>
            <a:endParaRPr lang="en-US" dirty="0"/>
          </a:p>
        </p:txBody>
      </p:sp>
      <p:sp>
        <p:nvSpPr>
          <p:cNvPr id="6" name="Content Placeholder 5"/>
          <p:cNvSpPr>
            <a:spLocks noGrp="1"/>
          </p:cNvSpPr>
          <p:nvPr>
            <p:ph sz="half" idx="2"/>
          </p:nvPr>
        </p:nvSpPr>
        <p:spPr/>
        <p:txBody>
          <a:bodyPr>
            <a:normAutofit fontScale="85000" lnSpcReduction="20000"/>
          </a:bodyPr>
          <a:lstStyle/>
          <a:p>
            <a:pPr marL="274320" indent="-274320">
              <a:buFont typeface="Wingdings 2"/>
              <a:buChar char=""/>
              <a:defRPr/>
            </a:pPr>
            <a:r>
              <a:rPr lang="en-US" dirty="0"/>
              <a:t>FM amplification systems (e.g., auditory trainer) </a:t>
            </a:r>
          </a:p>
          <a:p>
            <a:pPr marL="274320" indent="-274320">
              <a:buFont typeface="Wingdings 2"/>
              <a:buChar char=""/>
              <a:defRPr/>
            </a:pPr>
            <a:r>
              <a:rPr lang="en-US" dirty="0"/>
              <a:t>TDD/TTY for phone service </a:t>
            </a:r>
          </a:p>
          <a:p>
            <a:pPr marL="274320" indent="-274320">
              <a:buFont typeface="Wingdings 2"/>
              <a:buChar char=""/>
              <a:defRPr/>
            </a:pPr>
            <a:r>
              <a:rPr lang="en-US" dirty="0"/>
              <a:t>Closed-captioning television </a:t>
            </a:r>
          </a:p>
          <a:p>
            <a:pPr marL="274320" indent="-274320">
              <a:buFont typeface="Wingdings 2"/>
              <a:buChar char=""/>
              <a:defRPr/>
            </a:pPr>
            <a:r>
              <a:rPr lang="en-US" dirty="0"/>
              <a:t>Real-time captioning </a:t>
            </a:r>
          </a:p>
          <a:p>
            <a:pPr marL="274320" indent="-274320">
              <a:buFont typeface="Wingdings 2"/>
              <a:buChar char=""/>
              <a:defRPr/>
            </a:pPr>
            <a:r>
              <a:rPr lang="en-US" dirty="0"/>
              <a:t>CD-based (text)books, electronic books </a:t>
            </a:r>
          </a:p>
          <a:p>
            <a:pPr marL="274320" indent="-274320">
              <a:buFont typeface="Wingdings 2"/>
              <a:buChar char=""/>
              <a:defRPr/>
            </a:pPr>
            <a:r>
              <a:rPr lang="en-US" dirty="0"/>
              <a:t>Audio-voice amplification device for teachers </a:t>
            </a:r>
          </a:p>
          <a:p>
            <a:pPr marL="274320" indent="-274320">
              <a:buFont typeface="Wingdings 2"/>
              <a:buChar char=""/>
              <a:defRPr/>
            </a:pPr>
            <a:r>
              <a:rPr lang="en-US" dirty="0"/>
              <a:t>Telecaption decoders </a:t>
            </a:r>
          </a:p>
          <a:p>
            <a:pPr marL="274320" indent="-274320">
              <a:buFont typeface="Wingdings 2"/>
              <a:buChar char=""/>
              <a:defRPr/>
            </a:pPr>
            <a:r>
              <a:rPr lang="en-US" dirty="0"/>
              <a:t>Vibrotactile systems</a:t>
            </a:r>
          </a:p>
          <a:p>
            <a:endParaRPr lang="en-US" dirty="0"/>
          </a:p>
        </p:txBody>
      </p:sp>
      <p:pic>
        <p:nvPicPr>
          <p:cNvPr id="7" name="Picture 4" descr="http://t1.gstatic.com/images?q=tbn:zE8l4RXrqa9U6M:http://husd-at.com/Assistive%2520Pics/Phonic%2520Ea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6647" y="2616201"/>
            <a:ext cx="1387353"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appy Face and Textured Switche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954" y="1911503"/>
            <a:ext cx="1347252" cy="96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t1.gstatic.com/images?q=tbn:B2V90VZgM14eiM:http://www.lausd.k12.ca.us/lausd/offices/spec_ed/AT/images/springboard.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0763" y="4655270"/>
            <a:ext cx="842443" cy="77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199445" y="6252612"/>
            <a:ext cx="7078981" cy="646331"/>
          </a:xfrm>
          <a:prstGeom prst="rect">
            <a:avLst/>
          </a:prstGeom>
          <a:noFill/>
        </p:spPr>
        <p:txBody>
          <a:bodyPr wrap="none" rtlCol="0">
            <a:spAutoFit/>
          </a:bodyPr>
          <a:lstStyle/>
          <a:p>
            <a:r>
              <a:rPr lang="en-US" altLang="en-US" dirty="0">
                <a:solidFill>
                  <a:srgbClr val="FFFFFF"/>
                </a:solidFill>
                <a:hlinkClick r:id="rId9"/>
              </a:rPr>
              <a:t>http://www.ncrel.org/sdrs/areas/issues/methods/technlgy/te7assist.htm</a:t>
            </a:r>
            <a:endParaRPr lang="en-US" altLang="en-US" dirty="0">
              <a:solidFill>
                <a:srgbClr val="FFFFFF"/>
              </a:solidFill>
            </a:endParaRPr>
          </a:p>
          <a:p>
            <a:endParaRPr lang="en-US" dirty="0"/>
          </a:p>
        </p:txBody>
      </p:sp>
    </p:spTree>
    <p:extLst>
      <p:ext uri="{BB962C8B-B14F-4D97-AF65-F5344CB8AC3E}">
        <p14:creationId xmlns:p14="http://schemas.microsoft.com/office/powerpoint/2010/main" val="509314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1598" y="137665"/>
            <a:ext cx="8272402" cy="1143000"/>
          </a:xfrm>
        </p:spPr>
        <p:txBody>
          <a:bodyPr>
            <a:noAutofit/>
          </a:bodyPr>
          <a:lstStyle/>
          <a:p>
            <a:r>
              <a:rPr lang="en-US" sz="2400" b="1" dirty="0">
                <a:solidFill>
                  <a:srgbClr val="A30000"/>
                </a:solidFill>
              </a:rPr>
              <a:t>Assistive Technology for Learning and Studying:</a:t>
            </a:r>
            <a:r>
              <a:rPr lang="en-US" sz="2400" dirty="0">
                <a:solidFill>
                  <a:srgbClr val="A30000"/>
                </a:solidFill>
              </a:rPr>
              <a:t> Aids </a:t>
            </a:r>
            <a:r>
              <a:rPr lang="en-US" sz="2400" dirty="0" smtClean="0">
                <a:solidFill>
                  <a:srgbClr val="A30000"/>
                </a:solidFill>
              </a:rPr>
              <a:t/>
            </a:r>
            <a:br>
              <a:rPr lang="en-US" sz="2400" dirty="0" smtClean="0">
                <a:solidFill>
                  <a:srgbClr val="A30000"/>
                </a:solidFill>
              </a:rPr>
            </a:br>
            <a:r>
              <a:rPr lang="en-US" sz="2400" dirty="0" smtClean="0">
                <a:solidFill>
                  <a:srgbClr val="A30000"/>
                </a:solidFill>
              </a:rPr>
              <a:t>students </a:t>
            </a:r>
            <a:r>
              <a:rPr lang="en-US" sz="2400" dirty="0">
                <a:solidFill>
                  <a:srgbClr val="A30000"/>
                </a:solidFill>
              </a:rPr>
              <a:t>with disabilities </a:t>
            </a:r>
            <a:r>
              <a:rPr lang="en-US" sz="2400" dirty="0" smtClean="0">
                <a:solidFill>
                  <a:srgbClr val="A30000"/>
                </a:solidFill>
              </a:rPr>
              <a:t>to </a:t>
            </a:r>
            <a:r>
              <a:rPr lang="en-US" sz="2400" dirty="0">
                <a:solidFill>
                  <a:srgbClr val="A30000"/>
                </a:solidFill>
              </a:rPr>
              <a:t>increase, maintain, or </a:t>
            </a:r>
            <a:r>
              <a:rPr lang="en-US" sz="2400" dirty="0" smtClean="0">
                <a:solidFill>
                  <a:srgbClr val="A30000"/>
                </a:solidFill>
              </a:rPr>
              <a:t/>
            </a:r>
            <a:br>
              <a:rPr lang="en-US" sz="2400" dirty="0" smtClean="0">
                <a:solidFill>
                  <a:srgbClr val="A30000"/>
                </a:solidFill>
              </a:rPr>
            </a:br>
            <a:r>
              <a:rPr lang="en-US" sz="2400" dirty="0" smtClean="0">
                <a:solidFill>
                  <a:srgbClr val="A30000"/>
                </a:solidFill>
              </a:rPr>
              <a:t>improve </a:t>
            </a:r>
            <a:r>
              <a:rPr lang="en-US" sz="2400" dirty="0">
                <a:solidFill>
                  <a:srgbClr val="A30000"/>
                </a:solidFill>
              </a:rPr>
              <a:t>their functional capabilities.</a:t>
            </a:r>
          </a:p>
        </p:txBody>
      </p:sp>
      <p:sp>
        <p:nvSpPr>
          <p:cNvPr id="5" name="Content Placeholder 4"/>
          <p:cNvSpPr>
            <a:spLocks noGrp="1"/>
          </p:cNvSpPr>
          <p:nvPr>
            <p:ph sz="half" idx="1"/>
          </p:nvPr>
        </p:nvSpPr>
        <p:spPr/>
        <p:txBody>
          <a:bodyPr>
            <a:normAutofit fontScale="55000" lnSpcReduction="20000"/>
          </a:bodyPr>
          <a:lstStyle/>
          <a:p>
            <a:pPr marL="274320" indent="-274320">
              <a:buFont typeface="Wingdings 2"/>
              <a:buChar char=""/>
              <a:defRPr/>
            </a:pPr>
            <a:r>
              <a:rPr lang="en-US" dirty="0"/>
              <a:t>Highlighting tape </a:t>
            </a:r>
          </a:p>
          <a:p>
            <a:pPr marL="274320" indent="-274320">
              <a:buFont typeface="Wingdings 2"/>
              <a:buChar char=""/>
              <a:defRPr/>
            </a:pPr>
            <a:r>
              <a:rPr lang="en-US" dirty="0"/>
              <a:t>Post-It notes </a:t>
            </a:r>
          </a:p>
          <a:p>
            <a:pPr marL="274320" indent="-274320">
              <a:buFont typeface="Wingdings 2"/>
              <a:buChar char=""/>
              <a:defRPr/>
            </a:pPr>
            <a:r>
              <a:rPr lang="en-US" dirty="0"/>
              <a:t>Picture schedule </a:t>
            </a:r>
          </a:p>
          <a:p>
            <a:pPr marL="274320" indent="-274320">
              <a:buFont typeface="Wingdings 2"/>
              <a:buChar char=""/>
              <a:defRPr/>
            </a:pPr>
            <a:r>
              <a:rPr lang="en-US" dirty="0"/>
              <a:t>Written schedule </a:t>
            </a:r>
          </a:p>
          <a:p>
            <a:pPr marL="274320" indent="-274320">
              <a:buFont typeface="Wingdings 2"/>
              <a:buChar char=""/>
              <a:defRPr/>
            </a:pPr>
            <a:r>
              <a:rPr lang="en-US" dirty="0"/>
              <a:t>Social stories </a:t>
            </a:r>
          </a:p>
          <a:p>
            <a:pPr marL="274320" indent="-274320">
              <a:buFont typeface="Wingdings 2"/>
              <a:buChar char=""/>
              <a:defRPr/>
            </a:pPr>
            <a:r>
              <a:rPr lang="en-US" dirty="0"/>
              <a:t>Written or picture-supported directions </a:t>
            </a:r>
          </a:p>
          <a:p>
            <a:pPr marL="274320" indent="-274320">
              <a:buFont typeface="Wingdings 2"/>
              <a:buChar char=""/>
              <a:defRPr/>
            </a:pPr>
            <a:r>
              <a:rPr lang="en-US" dirty="0"/>
              <a:t>Aids to help find materials (e.g., color tabs) </a:t>
            </a:r>
          </a:p>
          <a:p>
            <a:pPr marL="274320" indent="-274320">
              <a:buFont typeface="Wingdings 2"/>
              <a:buChar char=""/>
              <a:defRPr/>
            </a:pPr>
            <a:r>
              <a:rPr lang="en-US" dirty="0"/>
              <a:t>Editing devices: correction fluid (such as Liquid </a:t>
            </a:r>
            <a:r>
              <a:rPr lang="en-US" dirty="0" smtClean="0"/>
              <a:t>Paper </a:t>
            </a:r>
            <a:r>
              <a:rPr lang="en-US" dirty="0"/>
              <a:t>or Wite </a:t>
            </a:r>
            <a:r>
              <a:rPr lang="en-US" dirty="0" smtClean="0"/>
              <a:t>Out) </a:t>
            </a:r>
            <a:r>
              <a:rPr lang="en-US" dirty="0"/>
              <a:t>correction tape, correction pen, highlight tape </a:t>
            </a:r>
          </a:p>
          <a:p>
            <a:pPr marL="274320" indent="-274320">
              <a:buFont typeface="Wingdings 2"/>
              <a:buChar char=""/>
              <a:defRPr/>
            </a:pPr>
            <a:r>
              <a:rPr lang="en-US" dirty="0"/>
              <a:t>Sentence windows </a:t>
            </a:r>
          </a:p>
          <a:p>
            <a:pPr marL="274320" indent="-274320">
              <a:buFont typeface="Wingdings 2"/>
              <a:buChar char=""/>
              <a:defRPr/>
            </a:pPr>
            <a:r>
              <a:rPr lang="en-US" dirty="0"/>
              <a:t>Graphic organizers to visually help in developing and structuring ideas </a:t>
            </a:r>
          </a:p>
          <a:p>
            <a:pPr marL="274320" indent="-274320">
              <a:buFont typeface="Wingdings 2"/>
              <a:buChar char=""/>
              <a:defRPr/>
            </a:pPr>
            <a:r>
              <a:rPr lang="en-US" dirty="0"/>
              <a:t>Single-word scanners (reading pens) or hand held scanners </a:t>
            </a:r>
            <a:endParaRPr lang="en-US" dirty="0" smtClean="0"/>
          </a:p>
          <a:p>
            <a:pPr marL="274320" indent="-274320">
              <a:buFont typeface="Wingdings 2"/>
              <a:buChar char=""/>
              <a:defRPr/>
            </a:pPr>
            <a:r>
              <a:rPr lang="en-US" dirty="0"/>
              <a:t>Portable word processors </a:t>
            </a:r>
          </a:p>
          <a:p>
            <a:pPr marL="274320" indent="-274320">
              <a:buFont typeface="Wingdings 2"/>
              <a:buChar char=""/>
              <a:defRPr/>
            </a:pPr>
            <a:r>
              <a:rPr lang="en-US" dirty="0"/>
              <a:t>Talking word processors </a:t>
            </a:r>
          </a:p>
          <a:p>
            <a:pPr marL="274320" indent="-274320">
              <a:buFont typeface="Wingdings 2"/>
              <a:buChar char=""/>
              <a:defRPr/>
            </a:pPr>
            <a:r>
              <a:rPr lang="en-US" dirty="0"/>
              <a:t>Hand held computers </a:t>
            </a:r>
          </a:p>
          <a:p>
            <a:pPr marL="274320" indent="-274320">
              <a:buFont typeface="Wingdings 2"/>
              <a:buChar char=""/>
              <a:defRPr/>
            </a:pPr>
            <a:endParaRPr lang="en-US" dirty="0"/>
          </a:p>
          <a:p>
            <a:endParaRPr lang="en-US" dirty="0"/>
          </a:p>
        </p:txBody>
      </p:sp>
      <p:sp>
        <p:nvSpPr>
          <p:cNvPr id="6" name="Content Placeholder 5"/>
          <p:cNvSpPr>
            <a:spLocks noGrp="1"/>
          </p:cNvSpPr>
          <p:nvPr>
            <p:ph sz="half" idx="2"/>
          </p:nvPr>
        </p:nvSpPr>
        <p:spPr/>
        <p:txBody>
          <a:bodyPr>
            <a:normAutofit fontScale="55000" lnSpcReduction="20000"/>
          </a:bodyPr>
          <a:lstStyle/>
          <a:p>
            <a:pPr marL="274320" indent="-274320">
              <a:buFont typeface="Wingdings 2"/>
              <a:buChar char=""/>
              <a:defRPr/>
            </a:pPr>
            <a:r>
              <a:rPr lang="en-US" dirty="0" smtClean="0"/>
              <a:t>Voice</a:t>
            </a:r>
            <a:r>
              <a:rPr lang="en-US" dirty="0"/>
              <a:t>-recognition products </a:t>
            </a:r>
          </a:p>
          <a:p>
            <a:pPr marL="274320" indent="-274320">
              <a:buFont typeface="Wingdings 2"/>
              <a:buChar char=""/>
              <a:defRPr/>
            </a:pPr>
            <a:r>
              <a:rPr lang="en-US" dirty="0"/>
              <a:t>Software for organizing ideas and studying </a:t>
            </a:r>
          </a:p>
          <a:p>
            <a:pPr marL="274320" indent="-274320">
              <a:buFont typeface="Wingdings 2"/>
              <a:buChar char=""/>
              <a:defRPr/>
            </a:pPr>
            <a:r>
              <a:rPr lang="en-US" dirty="0"/>
              <a:t>Electronic organizers or reminders </a:t>
            </a:r>
          </a:p>
          <a:p>
            <a:pPr marL="274320" indent="-274320">
              <a:buFont typeface="Wingdings 2"/>
              <a:buChar char=""/>
              <a:defRPr/>
            </a:pPr>
            <a:r>
              <a:rPr lang="en-US" dirty="0"/>
              <a:t>Word-prediction software (assists in spelling and sentence construction) </a:t>
            </a:r>
          </a:p>
          <a:p>
            <a:pPr marL="274320" indent="-274320">
              <a:buFont typeface="Wingdings 2"/>
              <a:buChar char=""/>
              <a:defRPr/>
            </a:pPr>
            <a:r>
              <a:rPr lang="en-US" dirty="0"/>
              <a:t>Multimedia software for production of ideas (e.g., PowerPoint®) </a:t>
            </a:r>
          </a:p>
          <a:p>
            <a:pPr marL="274320" indent="-274320">
              <a:buFont typeface="Wingdings 2"/>
              <a:buChar char=""/>
              <a:defRPr/>
            </a:pPr>
            <a:r>
              <a:rPr lang="en-US" dirty="0"/>
              <a:t>Talking electronic device or software to pronounce challenging words </a:t>
            </a:r>
          </a:p>
          <a:p>
            <a:pPr marL="274320" indent="-274320">
              <a:buFont typeface="Wingdings 2"/>
              <a:buChar char=""/>
              <a:defRPr/>
            </a:pPr>
            <a:r>
              <a:rPr lang="en-US" dirty="0"/>
              <a:t>Graphic organizer software </a:t>
            </a:r>
          </a:p>
          <a:p>
            <a:pPr marL="274320" indent="-274320">
              <a:buFont typeface="Wingdings 2"/>
              <a:buChar char=""/>
              <a:defRPr/>
            </a:pPr>
            <a:r>
              <a:rPr lang="en-US" dirty="0"/>
              <a:t>Software for concept development, manipulation of objects, math computations </a:t>
            </a:r>
          </a:p>
          <a:p>
            <a:pPr marL="274320" indent="-274320">
              <a:buFont typeface="Wingdings 2"/>
              <a:buChar char=""/>
              <a:defRPr/>
            </a:pPr>
            <a:r>
              <a:rPr lang="en-US" dirty="0"/>
              <a:t>Portable word processor to keyboard instead of write </a:t>
            </a:r>
          </a:p>
          <a:p>
            <a:pPr marL="274320" indent="-274320">
              <a:buFont typeface="Wingdings 2"/>
              <a:buChar char=""/>
              <a:defRPr/>
            </a:pPr>
            <a:r>
              <a:rPr lang="en-US" dirty="0"/>
              <a:t>Closed-captioning television </a:t>
            </a:r>
          </a:p>
          <a:p>
            <a:pPr marL="274320" indent="-274320">
              <a:buFont typeface="Wingdings 2"/>
              <a:buChar char=""/>
              <a:defRPr/>
            </a:pPr>
            <a:r>
              <a:rPr lang="en-US" dirty="0"/>
              <a:t>Text-reading software </a:t>
            </a:r>
          </a:p>
          <a:p>
            <a:pPr marL="274320" indent="-274320">
              <a:buFont typeface="Wingdings 2"/>
              <a:buChar char=""/>
              <a:defRPr/>
            </a:pPr>
            <a:r>
              <a:rPr lang="en-US" dirty="0"/>
              <a:t>Tactile or voice-output measuring devices</a:t>
            </a:r>
          </a:p>
          <a:p>
            <a:endParaRPr lang="en-US" dirty="0"/>
          </a:p>
        </p:txBody>
      </p:sp>
      <p:pic>
        <p:nvPicPr>
          <p:cNvPr id="7" name="Picture 6" descr="http://www.abledata.com/product_images/images/01A02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408" y="1809954"/>
            <a:ext cx="1699160" cy="10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dynavoxtech.com/gfx/tips/09apr-vvmax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7134" y="5917438"/>
            <a:ext cx="1626099" cy="94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content.answers.com/main/content/img/CDE/_ACCES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2563" y="5287136"/>
            <a:ext cx="1325376" cy="157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120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53374" y="533400"/>
            <a:ext cx="7985826" cy="758825"/>
          </a:xfrm>
        </p:spPr>
        <p:txBody>
          <a:bodyPr>
            <a:normAutofit fontScale="90000"/>
          </a:bodyPr>
          <a:lstStyle/>
          <a:p>
            <a:pPr algn="l" eaLnBrk="1" hangingPunct="1"/>
            <a:r>
              <a:rPr lang="en-US" altLang="en-US" sz="2400" b="1" dirty="0" smtClean="0">
                <a:solidFill>
                  <a:srgbClr val="A30000"/>
                </a:solidFill>
              </a:rPr>
              <a:t>Assistive Technology for Vision:</a:t>
            </a:r>
            <a:r>
              <a:rPr lang="en-US" altLang="en-US" sz="2400" dirty="0" smtClean="0">
                <a:solidFill>
                  <a:srgbClr val="A30000"/>
                </a:solidFill>
              </a:rPr>
              <a:t> Aids students who are blind or visually impaired.</a:t>
            </a:r>
            <a:br>
              <a:rPr lang="en-US" altLang="en-US" sz="2400" dirty="0" smtClean="0">
                <a:solidFill>
                  <a:srgbClr val="A30000"/>
                </a:solidFill>
              </a:rPr>
            </a:br>
            <a:endParaRPr lang="en-US" altLang="en-US" sz="2400" dirty="0" smtClean="0">
              <a:solidFill>
                <a:srgbClr val="A30000"/>
              </a:solidFill>
            </a:endParaRPr>
          </a:p>
        </p:txBody>
      </p:sp>
      <p:sp>
        <p:nvSpPr>
          <p:cNvPr id="3" name="Content Placeholder 2"/>
          <p:cNvSpPr>
            <a:spLocks noGrp="1"/>
          </p:cNvSpPr>
          <p:nvPr>
            <p:ph sz="half" idx="1"/>
          </p:nvPr>
        </p:nvSpPr>
        <p:spPr>
          <a:xfrm>
            <a:off x="800100" y="1916112"/>
            <a:ext cx="4038600" cy="4681538"/>
          </a:xfrm>
        </p:spPr>
        <p:txBody>
          <a:bodyPr>
            <a:normAutofit fontScale="55000" lnSpcReduction="20000"/>
          </a:bodyPr>
          <a:lstStyle/>
          <a:p>
            <a:pPr marL="274320" indent="-274320" eaLnBrk="1" fontAlgn="auto" hangingPunct="1">
              <a:spcAft>
                <a:spcPts val="0"/>
              </a:spcAft>
              <a:buFont typeface="Wingdings 2"/>
              <a:buChar char=""/>
              <a:defRPr/>
            </a:pPr>
            <a:r>
              <a:rPr lang="en-US" dirty="0" smtClean="0"/>
              <a:t>Eyeglasses </a:t>
            </a:r>
          </a:p>
          <a:p>
            <a:pPr marL="274320" indent="-274320" eaLnBrk="1" fontAlgn="auto" hangingPunct="1">
              <a:spcAft>
                <a:spcPts val="0"/>
              </a:spcAft>
              <a:buFont typeface="Wingdings 2"/>
              <a:buChar char=""/>
              <a:defRPr/>
            </a:pPr>
            <a:r>
              <a:rPr lang="en-US" dirty="0" smtClean="0"/>
              <a:t>Large-print books </a:t>
            </a:r>
          </a:p>
          <a:p>
            <a:pPr marL="274320" indent="-274320" eaLnBrk="1" fontAlgn="auto" hangingPunct="1">
              <a:spcAft>
                <a:spcPts val="0"/>
              </a:spcAft>
              <a:buFont typeface="Wingdings 2"/>
              <a:buChar char=""/>
              <a:defRPr/>
            </a:pPr>
            <a:r>
              <a:rPr lang="en-US" dirty="0" smtClean="0"/>
              <a:t>Books on tape </a:t>
            </a:r>
          </a:p>
          <a:p>
            <a:pPr marL="274320" indent="-274320" eaLnBrk="1" fontAlgn="auto" hangingPunct="1">
              <a:spcAft>
                <a:spcPts val="0"/>
              </a:spcAft>
              <a:buFont typeface="Wingdings 2"/>
              <a:buChar char=""/>
              <a:defRPr/>
            </a:pPr>
            <a:r>
              <a:rPr lang="en-US" dirty="0" smtClean="0"/>
              <a:t>Magnifying glass </a:t>
            </a:r>
          </a:p>
          <a:p>
            <a:pPr marL="274320" indent="-274320" eaLnBrk="1" fontAlgn="auto" hangingPunct="1">
              <a:spcAft>
                <a:spcPts val="0"/>
              </a:spcAft>
              <a:buFont typeface="Wingdings 2"/>
              <a:buChar char=""/>
              <a:defRPr/>
            </a:pPr>
            <a:r>
              <a:rPr lang="en-US" dirty="0" smtClean="0"/>
              <a:t>Slate and Braille stylus </a:t>
            </a:r>
          </a:p>
          <a:p>
            <a:pPr marL="274320" indent="-274320" eaLnBrk="1" fontAlgn="auto" hangingPunct="1">
              <a:spcAft>
                <a:spcPts val="0"/>
              </a:spcAft>
              <a:buFont typeface="Wingdings 2"/>
              <a:buChar char=""/>
              <a:defRPr/>
            </a:pPr>
            <a:r>
              <a:rPr lang="en-US" dirty="0" smtClean="0"/>
              <a:t>Stencil </a:t>
            </a:r>
          </a:p>
          <a:p>
            <a:pPr marL="274320" indent="-274320" eaLnBrk="1" fontAlgn="auto" hangingPunct="1">
              <a:spcAft>
                <a:spcPts val="0"/>
              </a:spcAft>
              <a:buFont typeface="Wingdings 2"/>
              <a:buChar char=""/>
              <a:defRPr/>
            </a:pPr>
            <a:r>
              <a:rPr lang="en-US" dirty="0" smtClean="0"/>
              <a:t>Tape recorder </a:t>
            </a:r>
          </a:p>
          <a:p>
            <a:pPr marL="274320" indent="-274320" eaLnBrk="1" fontAlgn="auto" hangingPunct="1">
              <a:spcAft>
                <a:spcPts val="0"/>
              </a:spcAft>
              <a:buFont typeface="Wingdings 2"/>
              <a:buChar char=""/>
              <a:defRPr/>
            </a:pPr>
            <a:r>
              <a:rPr lang="en-US" dirty="0" smtClean="0"/>
              <a:t>Cassettes </a:t>
            </a:r>
          </a:p>
          <a:p>
            <a:pPr marL="274320" indent="-274320" eaLnBrk="1" fontAlgn="auto" hangingPunct="1">
              <a:spcAft>
                <a:spcPts val="0"/>
              </a:spcAft>
              <a:buFont typeface="Wingdings 2"/>
              <a:buChar char=""/>
              <a:defRPr/>
            </a:pPr>
            <a:r>
              <a:rPr lang="en-US" dirty="0" smtClean="0"/>
              <a:t>Stereo headphones </a:t>
            </a:r>
          </a:p>
          <a:p>
            <a:pPr marL="274320" indent="-274320" eaLnBrk="1" fontAlgn="auto" hangingPunct="1">
              <a:spcAft>
                <a:spcPts val="0"/>
              </a:spcAft>
              <a:buFont typeface="Wingdings 2"/>
              <a:buChar char=""/>
              <a:defRPr/>
            </a:pPr>
            <a:r>
              <a:rPr lang="en-US" dirty="0" smtClean="0"/>
              <a:t>Lighting contrasts </a:t>
            </a:r>
          </a:p>
          <a:p>
            <a:pPr marL="274320" indent="-274320" eaLnBrk="1" fontAlgn="auto" hangingPunct="1">
              <a:spcAft>
                <a:spcPts val="0"/>
              </a:spcAft>
              <a:buFont typeface="Wingdings 2"/>
              <a:buChar char=""/>
              <a:defRPr/>
            </a:pPr>
            <a:r>
              <a:rPr lang="en-US" dirty="0" smtClean="0"/>
              <a:t>Adapted paper (e.g., raised surfaces, highlighted lines, various colors, sizes) </a:t>
            </a:r>
          </a:p>
          <a:p>
            <a:pPr marL="274320" indent="-274320" eaLnBrk="1" fontAlgn="auto" hangingPunct="1">
              <a:spcAft>
                <a:spcPts val="0"/>
              </a:spcAft>
              <a:buFont typeface="Wingdings 2"/>
              <a:buChar char=""/>
              <a:defRPr/>
            </a:pPr>
            <a:r>
              <a:rPr lang="en-US" dirty="0" smtClean="0"/>
              <a:t>Pen lights </a:t>
            </a:r>
          </a:p>
          <a:p>
            <a:pPr marL="274320" indent="-274320" eaLnBrk="1" fontAlgn="auto" hangingPunct="1">
              <a:spcAft>
                <a:spcPts val="0"/>
              </a:spcAft>
              <a:buFont typeface="Wingdings 2"/>
              <a:buChar char=""/>
              <a:defRPr/>
            </a:pPr>
            <a:r>
              <a:rPr lang="en-US" dirty="0" smtClean="0"/>
              <a:t>Calculator with large keys or large display </a:t>
            </a:r>
          </a:p>
          <a:p>
            <a:pPr marL="274320" indent="-274320" eaLnBrk="1" fontAlgn="auto" hangingPunct="1">
              <a:spcAft>
                <a:spcPts val="0"/>
              </a:spcAft>
              <a:buFont typeface="Wingdings 2"/>
              <a:buChar char=""/>
              <a:defRPr/>
            </a:pPr>
            <a:r>
              <a:rPr lang="en-US" dirty="0" smtClean="0"/>
              <a:t>Talking calculators </a:t>
            </a:r>
          </a:p>
          <a:p>
            <a:pPr marL="274320" indent="-274320" eaLnBrk="1" fontAlgn="auto" hangingPunct="1">
              <a:spcAft>
                <a:spcPts val="0"/>
              </a:spcAft>
              <a:buFont typeface="Wingdings 2"/>
              <a:buChar char=""/>
              <a:defRPr/>
            </a:pPr>
            <a:r>
              <a:rPr lang="en-US" dirty="0" smtClean="0"/>
              <a:t>Self-sticking notes (such as Post-It notes) </a:t>
            </a:r>
          </a:p>
          <a:p>
            <a:pPr marL="274320" indent="-274320" eaLnBrk="1" fontAlgn="auto" hangingPunct="1">
              <a:spcAft>
                <a:spcPts val="0"/>
              </a:spcAft>
              <a:buFont typeface="Wingdings 2"/>
              <a:buChar char=""/>
              <a:defRPr/>
            </a:pPr>
            <a:r>
              <a:rPr lang="en-US" dirty="0" smtClean="0"/>
              <a:t>Highlighters </a:t>
            </a:r>
          </a:p>
          <a:p>
            <a:pPr marL="274320" indent="-274320" eaLnBrk="1" fontAlgn="auto" hangingPunct="1">
              <a:spcAft>
                <a:spcPts val="0"/>
              </a:spcAft>
              <a:buFont typeface="Wingdings 2"/>
              <a:buChar char=""/>
              <a:defRPr/>
            </a:pPr>
            <a:r>
              <a:rPr lang="en-US" dirty="0" smtClean="0"/>
              <a:t>Color-blind aids </a:t>
            </a:r>
          </a:p>
          <a:p>
            <a:pPr marL="274320" indent="-274320" eaLnBrk="1" fontAlgn="auto" hangingPunct="1">
              <a:spcAft>
                <a:spcPts val="0"/>
              </a:spcAft>
              <a:buFont typeface="Wingdings 2"/>
              <a:buNone/>
              <a:defRPr/>
            </a:pPr>
            <a:endParaRPr lang="en-US" dirty="0"/>
          </a:p>
        </p:txBody>
      </p:sp>
      <p:sp>
        <p:nvSpPr>
          <p:cNvPr id="8" name="Content Placeholder 7"/>
          <p:cNvSpPr>
            <a:spLocks noGrp="1"/>
          </p:cNvSpPr>
          <p:nvPr>
            <p:ph sz="half" idx="2"/>
          </p:nvPr>
        </p:nvSpPr>
        <p:spPr>
          <a:xfrm>
            <a:off x="4838700" y="1916112"/>
            <a:ext cx="4038600" cy="4681538"/>
          </a:xfrm>
        </p:spPr>
        <p:txBody>
          <a:bodyPr>
            <a:normAutofit fontScale="55000" lnSpcReduction="20000"/>
          </a:bodyPr>
          <a:lstStyle/>
          <a:p>
            <a:pPr marL="274320" indent="-274320" eaLnBrk="1" fontAlgn="auto" hangingPunct="1">
              <a:spcAft>
                <a:spcPts val="0"/>
              </a:spcAft>
              <a:buFont typeface="Wingdings 2"/>
              <a:buChar char=""/>
              <a:defRPr/>
            </a:pPr>
            <a:r>
              <a:rPr lang="en-US" dirty="0" smtClean="0"/>
              <a:t>Braille writer (to take notes, store information, print in various formats) </a:t>
            </a:r>
          </a:p>
          <a:p>
            <a:pPr marL="274320" indent="-274320" eaLnBrk="1" fontAlgn="auto" hangingPunct="1">
              <a:spcAft>
                <a:spcPts val="0"/>
              </a:spcAft>
              <a:buFont typeface="Wingdings 2"/>
              <a:buChar char=""/>
              <a:defRPr/>
            </a:pPr>
            <a:r>
              <a:rPr lang="en-US" dirty="0" smtClean="0"/>
              <a:t>Braille translation software (translates inputted text that can be Brailled) </a:t>
            </a:r>
          </a:p>
          <a:p>
            <a:pPr marL="274320" indent="-274320" eaLnBrk="1" fontAlgn="auto" hangingPunct="1">
              <a:spcAft>
                <a:spcPts val="0"/>
              </a:spcAft>
              <a:buFont typeface="Wingdings 2"/>
              <a:buChar char=""/>
              <a:defRPr/>
            </a:pPr>
            <a:r>
              <a:rPr lang="en-US" dirty="0" smtClean="0"/>
              <a:t>Braille printer </a:t>
            </a:r>
          </a:p>
          <a:p>
            <a:pPr marL="274320" indent="-274320" eaLnBrk="1" fontAlgn="auto" hangingPunct="1">
              <a:spcAft>
                <a:spcPts val="0"/>
              </a:spcAft>
              <a:buFont typeface="Wingdings 2"/>
              <a:buChar char=""/>
              <a:defRPr/>
            </a:pPr>
            <a:r>
              <a:rPr lang="en-US" dirty="0" smtClean="0"/>
              <a:t>Computer with speech output or feedback </a:t>
            </a:r>
          </a:p>
          <a:p>
            <a:pPr marL="274320" indent="-274320" eaLnBrk="1" fontAlgn="auto" hangingPunct="1">
              <a:spcAft>
                <a:spcPts val="0"/>
              </a:spcAft>
              <a:buFont typeface="Wingdings 2"/>
              <a:buChar char=""/>
              <a:defRPr/>
            </a:pPr>
            <a:r>
              <a:rPr lang="en-US" dirty="0" smtClean="0"/>
              <a:t>Operating system special-accessibility options (screen enlargement, adjustment of keyboard, sound, display, mouse) </a:t>
            </a:r>
          </a:p>
          <a:p>
            <a:pPr marL="274320" indent="-274320" eaLnBrk="1" fontAlgn="auto" hangingPunct="1">
              <a:spcAft>
                <a:spcPts val="0"/>
              </a:spcAft>
              <a:buFont typeface="Wingdings 2"/>
              <a:buChar char=""/>
              <a:defRPr/>
            </a:pPr>
            <a:r>
              <a:rPr lang="en-US" dirty="0" smtClean="0"/>
              <a:t>Closed-circuit television </a:t>
            </a:r>
          </a:p>
          <a:p>
            <a:pPr marL="274320" indent="-274320" eaLnBrk="1" fontAlgn="auto" hangingPunct="1">
              <a:spcAft>
                <a:spcPts val="0"/>
              </a:spcAft>
              <a:buFont typeface="Wingdings 2"/>
              <a:buChar char=""/>
              <a:defRPr/>
            </a:pPr>
            <a:r>
              <a:rPr lang="en-US" dirty="0" smtClean="0"/>
              <a:t>Computer-screen magnifiers </a:t>
            </a:r>
          </a:p>
          <a:p>
            <a:pPr marL="274320" indent="-274320" eaLnBrk="1" fontAlgn="auto" hangingPunct="1">
              <a:spcAft>
                <a:spcPts val="0"/>
              </a:spcAft>
              <a:buFont typeface="Wingdings 2"/>
              <a:buChar char=""/>
              <a:defRPr/>
            </a:pPr>
            <a:r>
              <a:rPr lang="en-US" dirty="0" smtClean="0"/>
              <a:t>Letter- or word-magnification software </a:t>
            </a:r>
          </a:p>
          <a:p>
            <a:pPr marL="274320" indent="-274320" eaLnBrk="1" fontAlgn="auto" hangingPunct="1">
              <a:spcAft>
                <a:spcPts val="0"/>
              </a:spcAft>
              <a:buFont typeface="Wingdings 2"/>
              <a:buChar char=""/>
              <a:defRPr/>
            </a:pPr>
            <a:r>
              <a:rPr lang="en-US" dirty="0" smtClean="0"/>
              <a:t>Glare-reduction screens </a:t>
            </a:r>
          </a:p>
          <a:p>
            <a:pPr marL="274320" indent="-274320" eaLnBrk="1" fontAlgn="auto" hangingPunct="1">
              <a:spcAft>
                <a:spcPts val="0"/>
              </a:spcAft>
              <a:buFont typeface="Wingdings 2"/>
              <a:buChar char=""/>
              <a:defRPr/>
            </a:pPr>
            <a:r>
              <a:rPr lang="en-US" dirty="0" smtClean="0"/>
              <a:t>Talking electronic dictionary, thesaurus, spell checker </a:t>
            </a:r>
          </a:p>
          <a:p>
            <a:pPr marL="274320" indent="-274320">
              <a:buFont typeface="Wingdings 2"/>
              <a:buChar char=""/>
              <a:defRPr/>
            </a:pPr>
            <a:r>
              <a:rPr lang="en-US" dirty="0"/>
              <a:t>Voice-output screen-reading software </a:t>
            </a:r>
          </a:p>
          <a:p>
            <a:pPr marL="274320" indent="-274320">
              <a:buFont typeface="Wingdings 2"/>
              <a:buChar char=""/>
              <a:defRPr/>
            </a:pPr>
            <a:r>
              <a:rPr lang="en-US" dirty="0"/>
              <a:t>Voice amplification or voice projector </a:t>
            </a:r>
          </a:p>
          <a:p>
            <a:pPr marL="274320" indent="-274320">
              <a:buFont typeface="Wingdings 2"/>
              <a:buChar char=""/>
              <a:defRPr/>
            </a:pPr>
            <a:r>
              <a:rPr lang="en-US" dirty="0" smtClean="0"/>
              <a:t>Screen </a:t>
            </a:r>
            <a:r>
              <a:rPr lang="en-US" dirty="0"/>
              <a:t>readers </a:t>
            </a:r>
          </a:p>
          <a:p>
            <a:pPr marL="274320" indent="-274320" eaLnBrk="1" fontAlgn="auto" hangingPunct="1">
              <a:spcAft>
                <a:spcPts val="0"/>
              </a:spcAft>
              <a:buFont typeface="Wingdings 2"/>
              <a:buChar char=""/>
              <a:defRPr/>
            </a:pPr>
            <a:r>
              <a:rPr lang="en-US" dirty="0" smtClean="0"/>
              <a:t>Video magnifiers </a:t>
            </a:r>
          </a:p>
          <a:p>
            <a:pPr marL="274320" indent="-274320" eaLnBrk="1" fontAlgn="auto" hangingPunct="1">
              <a:spcAft>
                <a:spcPts val="0"/>
              </a:spcAft>
              <a:buFont typeface="Wingdings 2"/>
              <a:buNone/>
              <a:defRPr/>
            </a:pPr>
            <a:endParaRPr lang="en-US" dirty="0"/>
          </a:p>
        </p:txBody>
      </p:sp>
      <p:pic>
        <p:nvPicPr>
          <p:cNvPr id="27654" name="Picture 2" descr="http://t0.gstatic.com/images?q=tbn:hkD8UcPOPoyGUM:http://www.dory.com.tw/images/products/MONITOR/p3-b.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704" y="1780553"/>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descr="http://t2.gstatic.com/images?q=tbn:2CFqUV2yFib45M:http://techbridgeworld.files.wordpress.com/2009/01/54.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7901" y="5633214"/>
            <a:ext cx="1626098" cy="122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descr="http://t1.gstatic.com/images?q=tbn:PdDdeQWEI7DHnM:http://images.amazon.com/images/P/B0002I1JL4.01._PE20_SCMZZZZZZZ_.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760" y="5633214"/>
            <a:ext cx="1202940" cy="120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0694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b="1" dirty="0"/>
              <a:t>Targets</a:t>
            </a:r>
            <a:endParaRPr lang="en-US" dirty="0"/>
          </a:p>
        </p:txBody>
      </p:sp>
      <p:sp>
        <p:nvSpPr>
          <p:cNvPr id="8" name="Content Placeholder 7"/>
          <p:cNvSpPr>
            <a:spLocks noGrp="1"/>
          </p:cNvSpPr>
          <p:nvPr>
            <p:ph idx="1"/>
          </p:nvPr>
        </p:nvSpPr>
        <p:spPr/>
        <p:txBody>
          <a:bodyPr/>
          <a:lstStyle/>
          <a:p>
            <a:pPr marL="0" indent="0">
              <a:buNone/>
            </a:pPr>
            <a:endParaRPr lang="en-US" dirty="0" smtClean="0"/>
          </a:p>
          <a:p>
            <a:pPr marL="0" indent="0">
              <a:buNone/>
            </a:pPr>
            <a:r>
              <a:rPr lang="en-US" dirty="0" smtClean="0"/>
              <a:t>To </a:t>
            </a:r>
            <a:r>
              <a:rPr lang="en-US" dirty="0"/>
              <a:t>remove barriers to learning for students with MSD using principles of UDL &amp; AT supports</a:t>
            </a:r>
            <a:r>
              <a:rPr lang="en-US" dirty="0" smtClean="0"/>
              <a:t>.</a:t>
            </a:r>
          </a:p>
          <a:p>
            <a:pPr marL="0" indent="0">
              <a:buNone/>
            </a:pPr>
            <a:endParaRPr lang="en-US" dirty="0"/>
          </a:p>
          <a:p>
            <a:pPr marL="0" indent="0">
              <a:buNone/>
            </a:pPr>
            <a:r>
              <a:rPr lang="en-US" dirty="0"/>
              <a:t>How can you identify barriers to learning for students with MSD &amp; match supports in UDL &amp; AT to meet their needs?</a:t>
            </a:r>
          </a:p>
          <a:p>
            <a:pPr marL="0" indent="0">
              <a:buNone/>
            </a:pPr>
            <a:endParaRPr lang="en-US" dirty="0" smtClean="0"/>
          </a:p>
          <a:p>
            <a:pPr marL="0" indent="0">
              <a:buNone/>
            </a:pPr>
            <a:endParaRPr lang="en-US" dirty="0"/>
          </a:p>
          <a:p>
            <a:pPr marL="0" indent="0">
              <a:buNone/>
            </a:pPr>
            <a:endParaRPr lang="en-US" dirty="0" smtClean="0"/>
          </a:p>
          <a:p>
            <a:endParaRPr lang="en-US" dirty="0"/>
          </a:p>
        </p:txBody>
      </p:sp>
      <p:pic>
        <p:nvPicPr>
          <p:cNvPr id="9" name="Picture 8" descr="C:\Documents and Settings\trobey\Local Settings\Temporary Internet Files\Content.IE5\9PNMTSJW\MP9004331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47" y="196966"/>
            <a:ext cx="1494741" cy="112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C:\Documents and Settings\trobey\Local Settings\Temporary Internet Files\Content.IE5\CZ05WOUS\MP90034138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2177" y="152400"/>
            <a:ext cx="863601" cy="121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1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b="1" dirty="0"/>
              <a:t>Targets</a:t>
            </a:r>
            <a:endParaRPr lang="en-US" dirty="0"/>
          </a:p>
        </p:txBody>
      </p:sp>
      <p:sp>
        <p:nvSpPr>
          <p:cNvPr id="8" name="Content Placeholder 7"/>
          <p:cNvSpPr>
            <a:spLocks noGrp="1"/>
          </p:cNvSpPr>
          <p:nvPr>
            <p:ph idx="1"/>
          </p:nvPr>
        </p:nvSpPr>
        <p:spPr/>
        <p:txBody>
          <a:bodyPr>
            <a:normAutofit/>
          </a:bodyPr>
          <a:lstStyle/>
          <a:p>
            <a:pPr marL="0" indent="0">
              <a:buNone/>
            </a:pPr>
            <a:endParaRPr lang="en-US" dirty="0" smtClean="0"/>
          </a:p>
          <a:p>
            <a:pPr marL="0" indent="0">
              <a:buNone/>
            </a:pPr>
            <a:r>
              <a:rPr lang="en-US" dirty="0" smtClean="0"/>
              <a:t>To </a:t>
            </a:r>
            <a:r>
              <a:rPr lang="en-US" dirty="0"/>
              <a:t>understand the definition &amp; continuum of </a:t>
            </a:r>
            <a:r>
              <a:rPr lang="en-US" dirty="0" smtClean="0"/>
              <a:t>UDL </a:t>
            </a:r>
            <a:r>
              <a:rPr lang="en-US" dirty="0"/>
              <a:t>&amp; </a:t>
            </a:r>
            <a:r>
              <a:rPr lang="en-US" dirty="0" smtClean="0"/>
              <a:t>AT supports </a:t>
            </a:r>
            <a:r>
              <a:rPr lang="en-US" dirty="0"/>
              <a:t>for students with </a:t>
            </a:r>
            <a:r>
              <a:rPr lang="en-US" dirty="0" smtClean="0"/>
              <a:t>MSD.</a:t>
            </a:r>
          </a:p>
          <a:p>
            <a:pPr marL="0" indent="0">
              <a:buNone/>
            </a:pPr>
            <a:endParaRPr lang="en-US" dirty="0"/>
          </a:p>
          <a:p>
            <a:pPr marL="0" indent="0">
              <a:buNone/>
            </a:pPr>
            <a:r>
              <a:rPr lang="en-US" dirty="0"/>
              <a:t>What are the principles of UDL and the continuum of AT supports?</a:t>
            </a:r>
          </a:p>
          <a:p>
            <a:pPr marL="0" indent="0">
              <a:buNone/>
            </a:pPr>
            <a:endParaRPr lang="en-US" dirty="0"/>
          </a:p>
          <a:p>
            <a:endParaRPr lang="en-US" dirty="0"/>
          </a:p>
        </p:txBody>
      </p:sp>
      <p:pic>
        <p:nvPicPr>
          <p:cNvPr id="9" name="Picture 8" descr="C:\Documents and Settings\trobey\Local Settings\Temporary Internet Files\Content.IE5\9PNMTSJW\MP9004331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880" y="175022"/>
            <a:ext cx="1494741" cy="112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C:\Documents and Settings\trobey\Local Settings\Temporary Internet Files\Content.IE5\CZ05WOUS\MP90034138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2177" y="152400"/>
            <a:ext cx="863601" cy="121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6106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381000"/>
            <a:ext cx="7772400" cy="948435"/>
          </a:xfrm>
        </p:spPr>
        <p:txBody>
          <a:bodyPr>
            <a:normAutofit/>
          </a:bodyPr>
          <a:lstStyle/>
          <a:p>
            <a:pPr eaLnBrk="1" hangingPunct="1"/>
            <a:r>
              <a:rPr lang="en-US" altLang="en-US" sz="2800" b="1" dirty="0" smtClean="0">
                <a:solidFill>
                  <a:srgbClr val="A30000"/>
                </a:solidFill>
              </a:rPr>
              <a:t>Using UDL Principles to Remove or </a:t>
            </a:r>
            <a:br>
              <a:rPr lang="en-US" altLang="en-US" sz="2800" b="1" dirty="0" smtClean="0">
                <a:solidFill>
                  <a:srgbClr val="A30000"/>
                </a:solidFill>
              </a:rPr>
            </a:br>
            <a:r>
              <a:rPr lang="en-US" altLang="en-US" sz="2800" b="1" dirty="0" smtClean="0">
                <a:solidFill>
                  <a:srgbClr val="A30000"/>
                </a:solidFill>
              </a:rPr>
              <a:t>Reduce Barriers to Learning</a:t>
            </a:r>
          </a:p>
        </p:txBody>
      </p:sp>
      <p:sp>
        <p:nvSpPr>
          <p:cNvPr id="39940" name="Rectangle 3"/>
          <p:cNvSpPr>
            <a:spLocks noGrp="1" noChangeArrowheads="1"/>
          </p:cNvSpPr>
          <p:nvPr>
            <p:ph sz="quarter" idx="1"/>
          </p:nvPr>
        </p:nvSpPr>
        <p:spPr>
          <a:xfrm>
            <a:off x="479778" y="1825540"/>
            <a:ext cx="8207022" cy="5029200"/>
          </a:xfrm>
        </p:spPr>
        <p:txBody>
          <a:bodyPr>
            <a:normAutofit fontScale="77500" lnSpcReduction="20000"/>
          </a:bodyPr>
          <a:lstStyle/>
          <a:p>
            <a:pPr lvl="1">
              <a:lnSpc>
                <a:spcPct val="120000"/>
              </a:lnSpc>
              <a:buFont typeface="Arial"/>
              <a:buChar char="•"/>
            </a:pPr>
            <a:r>
              <a:rPr lang="en-US" altLang="en-US" dirty="0">
                <a:solidFill>
                  <a:srgbClr val="A30000"/>
                </a:solidFill>
                <a:latin typeface="Arial"/>
                <a:cs typeface="Arial"/>
              </a:rPr>
              <a:t> </a:t>
            </a:r>
            <a:r>
              <a:rPr lang="en-US" altLang="en-US" dirty="0" smtClean="0">
                <a:solidFill>
                  <a:srgbClr val="A30000"/>
                </a:solidFill>
                <a:latin typeface="Arial"/>
                <a:cs typeface="Arial"/>
              </a:rPr>
              <a:t> Is the student actively participating in each part of the 	instructional activity moving towards outcomes linked to 	the grade level content standard?</a:t>
            </a:r>
          </a:p>
          <a:p>
            <a:pPr lvl="1">
              <a:lnSpc>
                <a:spcPct val="120000"/>
              </a:lnSpc>
              <a:buFont typeface="Arial"/>
              <a:buChar char="•"/>
            </a:pPr>
            <a:r>
              <a:rPr lang="en-US" altLang="en-US" dirty="0" smtClean="0">
                <a:solidFill>
                  <a:srgbClr val="A30000"/>
                </a:solidFill>
                <a:latin typeface="Arial" pitchFamily="34" charset="0"/>
                <a:cs typeface="Arial" pitchFamily="34" charset="0"/>
              </a:rPr>
              <a:t>  Can the student </a:t>
            </a:r>
            <a:r>
              <a:rPr lang="en-US" altLang="en-US" b="1" i="1" dirty="0" smtClean="0">
                <a:solidFill>
                  <a:srgbClr val="A30000"/>
                </a:solidFill>
                <a:latin typeface="Arial" pitchFamily="34" charset="0"/>
                <a:cs typeface="Arial" pitchFamily="34" charset="0"/>
              </a:rPr>
              <a:t>access</a:t>
            </a:r>
            <a:r>
              <a:rPr lang="en-US" altLang="en-US" dirty="0" smtClean="0">
                <a:solidFill>
                  <a:srgbClr val="A30000"/>
                </a:solidFill>
                <a:latin typeface="Arial" pitchFamily="34" charset="0"/>
                <a:cs typeface="Arial" pitchFamily="34" charset="0"/>
              </a:rPr>
              <a:t> instruction? Is targeted 	information provided in student’s mode of 	communication? </a:t>
            </a:r>
          </a:p>
          <a:p>
            <a:pPr lvl="1">
              <a:lnSpc>
                <a:spcPct val="120000"/>
              </a:lnSpc>
              <a:buFont typeface="Arial"/>
              <a:buChar char="•"/>
            </a:pPr>
            <a:r>
              <a:rPr lang="en-US" altLang="en-US" dirty="0" smtClean="0">
                <a:solidFill>
                  <a:srgbClr val="A30000"/>
                </a:solidFill>
                <a:latin typeface="Arial" pitchFamily="34" charset="0"/>
                <a:cs typeface="Arial" pitchFamily="34" charset="0"/>
              </a:rPr>
              <a:t>  Can the student </a:t>
            </a:r>
            <a:r>
              <a:rPr lang="en-US" altLang="en-US" b="1" i="1" dirty="0" smtClean="0">
                <a:solidFill>
                  <a:srgbClr val="A30000"/>
                </a:solidFill>
                <a:latin typeface="Arial" pitchFamily="34" charset="0"/>
                <a:cs typeface="Arial" pitchFamily="34" charset="0"/>
              </a:rPr>
              <a:t>interact</a:t>
            </a:r>
            <a:r>
              <a:rPr lang="en-US" altLang="en-US" dirty="0" smtClean="0">
                <a:solidFill>
                  <a:srgbClr val="A30000"/>
                </a:solidFill>
                <a:latin typeface="Arial" pitchFamily="34" charset="0"/>
                <a:cs typeface="Arial" pitchFamily="34" charset="0"/>
              </a:rPr>
              <a:t> with instruction and 	materials?  Does the student have the means to   	</a:t>
            </a:r>
            <a:r>
              <a:rPr lang="en-US" altLang="en-US" b="1" i="1" dirty="0" smtClean="0">
                <a:solidFill>
                  <a:srgbClr val="A30000"/>
                </a:solidFill>
                <a:latin typeface="Arial" pitchFamily="34" charset="0"/>
                <a:cs typeface="Arial" pitchFamily="34" charset="0"/>
              </a:rPr>
              <a:t>demonstrate knowledge, skills, and concepts 	</a:t>
            </a:r>
            <a:r>
              <a:rPr lang="en-US" altLang="en-US" dirty="0" smtClean="0">
                <a:solidFill>
                  <a:srgbClr val="A30000"/>
                </a:solidFill>
                <a:latin typeface="Arial" pitchFamily="34" charset="0"/>
                <a:cs typeface="Arial" pitchFamily="34" charset="0"/>
              </a:rPr>
              <a:t>acquired?  </a:t>
            </a:r>
          </a:p>
          <a:p>
            <a:pPr lvl="1">
              <a:lnSpc>
                <a:spcPct val="120000"/>
              </a:lnSpc>
              <a:buFont typeface="Arial"/>
              <a:buChar char="•"/>
            </a:pPr>
            <a:r>
              <a:rPr lang="en-US" altLang="en-US" dirty="0" smtClean="0">
                <a:solidFill>
                  <a:srgbClr val="A30000"/>
                </a:solidFill>
                <a:latin typeface="Arial" pitchFamily="34" charset="0"/>
                <a:cs typeface="Arial" pitchFamily="34" charset="0"/>
              </a:rPr>
              <a:t>  What will </a:t>
            </a:r>
            <a:r>
              <a:rPr lang="en-US" altLang="en-US" b="1" i="1" dirty="0" smtClean="0">
                <a:solidFill>
                  <a:srgbClr val="A30000"/>
                </a:solidFill>
                <a:latin typeface="Arial" pitchFamily="34" charset="0"/>
                <a:cs typeface="Arial" pitchFamily="34" charset="0"/>
              </a:rPr>
              <a:t>engage</a:t>
            </a:r>
            <a:r>
              <a:rPr lang="en-US" altLang="en-US" dirty="0" smtClean="0">
                <a:solidFill>
                  <a:srgbClr val="A30000"/>
                </a:solidFill>
                <a:latin typeface="Arial" pitchFamily="34" charset="0"/>
                <a:cs typeface="Arial" pitchFamily="34" charset="0"/>
              </a:rPr>
              <a:t> the student in the activity?  How will 	the student remain motivated long enough to learn?  </a:t>
            </a:r>
          </a:p>
          <a:p>
            <a:pPr marL="319088" indent="-319088" eaLnBrk="1" hangingPunct="1">
              <a:lnSpc>
                <a:spcPct val="80000"/>
              </a:lnSpc>
              <a:buFont typeface="Wingdings" pitchFamily="2" charset="2"/>
              <a:buNone/>
            </a:pPr>
            <a:endParaRPr lang="en-US" altLang="en-US" sz="2800" dirty="0" smtClean="0"/>
          </a:p>
        </p:txBody>
      </p:sp>
    </p:spTree>
    <p:extLst>
      <p:ext uri="{BB962C8B-B14F-4D97-AF65-F5344CB8AC3E}">
        <p14:creationId xmlns:p14="http://schemas.microsoft.com/office/powerpoint/2010/main" val="3813907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47800"/>
            <a:ext cx="50419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2"/>
          <p:cNvSpPr txBox="1">
            <a:spLocks noChangeArrowheads="1"/>
          </p:cNvSpPr>
          <p:nvPr/>
        </p:nvSpPr>
        <p:spPr bwMode="auto">
          <a:xfrm>
            <a:off x="1143000" y="3962400"/>
            <a:ext cx="7467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2800" b="1" dirty="0">
              <a:latin typeface="Tw Cen MT" pitchFamily="34" charset="0"/>
            </a:endParaRPr>
          </a:p>
          <a:p>
            <a:pPr eaLnBrk="1" hangingPunct="1">
              <a:buFont typeface="Arial" pitchFamily="34" charset="0"/>
              <a:buChar char="•"/>
            </a:pPr>
            <a:r>
              <a:rPr lang="en-US" altLang="en-US" sz="2800" dirty="0">
                <a:latin typeface="Tw Cen MT" pitchFamily="34" charset="0"/>
              </a:rPr>
              <a:t>Physical- crowed classrooms and hallways</a:t>
            </a:r>
          </a:p>
          <a:p>
            <a:pPr eaLnBrk="1" hangingPunct="1">
              <a:buFont typeface="Arial" pitchFamily="34" charset="0"/>
              <a:buChar char="•"/>
            </a:pPr>
            <a:r>
              <a:rPr lang="en-US" altLang="en-US" sz="2800" dirty="0">
                <a:latin typeface="Tw Cen MT" pitchFamily="34" charset="0"/>
              </a:rPr>
              <a:t>Attitudinal- low expectations for learners</a:t>
            </a:r>
          </a:p>
          <a:p>
            <a:pPr eaLnBrk="1" hangingPunct="1">
              <a:buFont typeface="Arial" pitchFamily="34" charset="0"/>
              <a:buChar char="•"/>
            </a:pPr>
            <a:r>
              <a:rPr lang="en-US" altLang="en-US" sz="2800" dirty="0">
                <a:latin typeface="Tw Cen MT" pitchFamily="34" charset="0"/>
              </a:rPr>
              <a:t>Instructional- poor instruction or no access to   </a:t>
            </a:r>
          </a:p>
          <a:p>
            <a:pPr eaLnBrk="1" hangingPunct="1"/>
            <a:r>
              <a:rPr lang="en-US" altLang="en-US" sz="2800" dirty="0">
                <a:latin typeface="Tw Cen MT" pitchFamily="34" charset="0"/>
              </a:rPr>
              <a:t> instruction</a:t>
            </a:r>
          </a:p>
          <a:p>
            <a:pPr eaLnBrk="1" hangingPunct="1"/>
            <a:endParaRPr lang="en-US" altLang="en-US" dirty="0">
              <a:latin typeface="Tw Cen MT" pitchFamily="34" charset="0"/>
            </a:endParaRPr>
          </a:p>
        </p:txBody>
      </p:sp>
      <p:sp>
        <p:nvSpPr>
          <p:cNvPr id="31748" name="Rectangle 3"/>
          <p:cNvSpPr>
            <a:spLocks noChangeArrowheads="1"/>
          </p:cNvSpPr>
          <p:nvPr/>
        </p:nvSpPr>
        <p:spPr bwMode="auto">
          <a:xfrm>
            <a:off x="2209800" y="609600"/>
            <a:ext cx="49101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400" b="1" dirty="0">
                <a:solidFill>
                  <a:srgbClr val="953735"/>
                </a:solidFill>
                <a:latin typeface="Tw Cen MT" pitchFamily="34" charset="0"/>
              </a:rPr>
              <a:t>Barriers to Learning </a:t>
            </a:r>
          </a:p>
        </p:txBody>
      </p:sp>
    </p:spTree>
    <p:extLst>
      <p:ext uri="{BB962C8B-B14F-4D97-AF65-F5344CB8AC3E}">
        <p14:creationId xmlns:p14="http://schemas.microsoft.com/office/powerpoint/2010/main" val="290588688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normAutofit/>
          </a:bodyPr>
          <a:lstStyle/>
          <a:p>
            <a:pPr marL="0" indent="0" fontAlgn="t">
              <a:buNone/>
              <a:defRPr/>
            </a:pPr>
            <a:endParaRPr lang="en-US" dirty="0" smtClean="0"/>
          </a:p>
          <a:p>
            <a:pPr marL="0" indent="0" algn="ctr" fontAlgn="t">
              <a:buNone/>
              <a:defRPr/>
            </a:pPr>
            <a:r>
              <a:rPr lang="en-US" dirty="0" smtClean="0"/>
              <a:t>List some statements that teachers, classroom assistants, or administrators have made that are indicative of low expectations.</a:t>
            </a:r>
            <a:endParaRPr lang="en-US" dirty="0"/>
          </a:p>
          <a:p>
            <a:pPr marL="224325" indent="-224325" algn="ctr" fontAlgn="t">
              <a:buFont typeface="+mj-lt"/>
              <a:buAutoNum type="arabicPeriod"/>
              <a:defRPr/>
            </a:pPr>
            <a:endParaRPr lang="en-US" dirty="0"/>
          </a:p>
          <a:p>
            <a:pPr marL="0" indent="0" algn="ctr" fontAlgn="t">
              <a:buNone/>
              <a:defRPr/>
            </a:pPr>
            <a:r>
              <a:rPr lang="en-US" dirty="0" smtClean="0"/>
              <a:t>What </a:t>
            </a:r>
            <a:r>
              <a:rPr lang="en-US" dirty="0"/>
              <a:t>are some other barriers that students with disabilities may encounter?</a:t>
            </a:r>
          </a:p>
          <a:p>
            <a:endParaRPr lang="en-US" dirty="0"/>
          </a:p>
        </p:txBody>
      </p:sp>
    </p:spTree>
    <p:extLst>
      <p:ext uri="{BB962C8B-B14F-4D97-AF65-F5344CB8AC3E}">
        <p14:creationId xmlns:p14="http://schemas.microsoft.com/office/powerpoint/2010/main" val="39578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87855167"/>
              </p:ext>
            </p:extLst>
          </p:nvPr>
        </p:nvGraphicFramePr>
        <p:xfrm>
          <a:off x="381000" y="981075"/>
          <a:ext cx="8382000" cy="5513388"/>
        </p:xfrm>
        <a:graphic>
          <a:graphicData uri="http://schemas.openxmlformats.org/drawingml/2006/table">
            <a:tbl>
              <a:tblPr/>
              <a:tblGrid>
                <a:gridCol w="4267200"/>
                <a:gridCol w="4114800"/>
              </a:tblGrid>
              <a:tr h="1463217">
                <a:tc>
                  <a:txBody>
                    <a:bodyPr/>
                    <a:lstStyle/>
                    <a:p>
                      <a:pPr marL="0" indent="0">
                        <a:lnSpc>
                          <a:spcPct val="100000"/>
                        </a:lnSpc>
                        <a:buFont typeface="+mj-lt"/>
                        <a:buNone/>
                      </a:pPr>
                      <a:endParaRPr lang="en-US" sz="800" b="0" kern="1200" dirty="0" smtClean="0">
                        <a:solidFill>
                          <a:schemeClr val="tx1"/>
                        </a:solidFill>
                        <a:latin typeface="Arial" pitchFamily="34" charset="0"/>
                        <a:ea typeface="+mn-ea"/>
                        <a:cs typeface="Arial" pitchFamily="34" charset="0"/>
                      </a:endParaRPr>
                    </a:p>
                    <a:p>
                      <a:pPr marL="0" indent="0">
                        <a:lnSpc>
                          <a:spcPct val="100000"/>
                        </a:lnSpc>
                        <a:buFont typeface="+mj-lt"/>
                        <a:buNone/>
                      </a:pPr>
                      <a:r>
                        <a:rPr lang="en-US" sz="1400" b="0" kern="1200" dirty="0" smtClean="0">
                          <a:solidFill>
                            <a:schemeClr val="tx1"/>
                          </a:solidFill>
                          <a:latin typeface="Arial" pitchFamily="34" charset="0"/>
                          <a:ea typeface="+mn-ea"/>
                          <a:cs typeface="Arial" pitchFamily="34" charset="0"/>
                        </a:rPr>
                        <a:t>Research</a:t>
                      </a:r>
                      <a:r>
                        <a:rPr lang="en-US" sz="1400" b="0" kern="1200" baseline="0" dirty="0" smtClean="0">
                          <a:solidFill>
                            <a:schemeClr val="tx1"/>
                          </a:solidFill>
                          <a:latin typeface="Arial" pitchFamily="34" charset="0"/>
                          <a:ea typeface="+mn-ea"/>
                          <a:cs typeface="Arial" pitchFamily="34" charset="0"/>
                        </a:rPr>
                        <a:t> an excerpt from a newspaper report  from 1853 in groups; “</a:t>
                      </a:r>
                      <a:r>
                        <a:rPr lang="en-US" sz="1400" dirty="0" smtClean="0"/>
                        <a:t>The wild woman who was found on the island of San Nicolas about 70 miles from the coast, west of Santa Barbara …..”   Make notes and report out</a:t>
                      </a:r>
                      <a:r>
                        <a:rPr lang="en-US" sz="1400" baseline="0" dirty="0" smtClean="0"/>
                        <a:t> to class.</a:t>
                      </a:r>
                      <a:endParaRPr lang="en-US" sz="1400" b="0" kern="1200" dirty="0" smtClean="0">
                        <a:solidFill>
                          <a:schemeClr val="tx1"/>
                        </a:solidFill>
                        <a:latin typeface="Arial" pitchFamily="34" charset="0"/>
                        <a:ea typeface="+mn-ea"/>
                        <a:cs typeface="Arial" pitchFamily="34"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Arial" pitchFamily="34" charset="0"/>
                        <a:buChar char="•"/>
                        <a:tabLst>
                          <a:tab pos="228600" algn="l"/>
                        </a:tabLst>
                      </a:pPr>
                      <a:r>
                        <a:rPr lang="en-US" sz="1800" b="1" i="0" dirty="0" smtClean="0">
                          <a:latin typeface="Arial" pitchFamily="34" charset="0"/>
                          <a:ea typeface="Times New Roman"/>
                          <a:cs typeface="Arial" pitchFamily="34" charset="0"/>
                        </a:rPr>
                        <a:t>Reading text </a:t>
                      </a:r>
                    </a:p>
                    <a:p>
                      <a:pPr marL="342900" marR="0" lvl="0" indent="-342900">
                        <a:spcBef>
                          <a:spcPts val="0"/>
                        </a:spcBef>
                        <a:spcAft>
                          <a:spcPts val="0"/>
                        </a:spcAft>
                        <a:buFont typeface="Arial" pitchFamily="34" charset="0"/>
                        <a:buChar char="•"/>
                        <a:tabLst>
                          <a:tab pos="228600" algn="l"/>
                        </a:tabLst>
                      </a:pPr>
                      <a:r>
                        <a:rPr lang="en-US" sz="1800" b="1" i="0" dirty="0" smtClean="0">
                          <a:latin typeface="Arial" pitchFamily="34" charset="0"/>
                          <a:ea typeface="Times New Roman"/>
                          <a:cs typeface="Arial" pitchFamily="34" charset="0"/>
                        </a:rPr>
                        <a:t>writing notes </a:t>
                      </a:r>
                    </a:p>
                    <a:p>
                      <a:pPr marL="342900" marR="0" lvl="0" indent="-342900">
                        <a:spcBef>
                          <a:spcPts val="0"/>
                        </a:spcBef>
                        <a:spcAft>
                          <a:spcPts val="0"/>
                        </a:spcAft>
                        <a:buFont typeface="Arial" pitchFamily="34" charset="0"/>
                        <a:buChar char="•"/>
                        <a:tabLst>
                          <a:tab pos="228600" algn="l"/>
                        </a:tabLst>
                      </a:pPr>
                      <a:r>
                        <a:rPr lang="en-US" sz="1800" b="1" i="0" dirty="0" smtClean="0">
                          <a:latin typeface="Arial" pitchFamily="34" charset="0"/>
                          <a:ea typeface="Times New Roman"/>
                          <a:cs typeface="Arial" pitchFamily="34" charset="0"/>
                        </a:rPr>
                        <a:t>Speaking to</a:t>
                      </a:r>
                      <a:r>
                        <a:rPr lang="en-US" sz="1800" b="1" i="0" baseline="0" dirty="0" smtClean="0">
                          <a:latin typeface="Arial" pitchFamily="34" charset="0"/>
                          <a:ea typeface="Times New Roman"/>
                          <a:cs typeface="Arial" pitchFamily="34" charset="0"/>
                        </a:rPr>
                        <a:t> ask Qs or to participate in group discussions.</a:t>
                      </a:r>
                      <a:endParaRPr lang="en-US" sz="1800" b="1" i="0" dirty="0" smtClean="0">
                        <a:latin typeface="Arial" pitchFamily="34" charset="0"/>
                        <a:ea typeface="Times New Roman"/>
                        <a:cs typeface="Arial" pitchFamily="34" charset="0"/>
                      </a:endParaRPr>
                    </a:p>
                    <a:p>
                      <a:pPr marL="342900" marR="0" lvl="0" indent="-342900">
                        <a:spcBef>
                          <a:spcPts val="0"/>
                        </a:spcBef>
                        <a:spcAft>
                          <a:spcPts val="0"/>
                        </a:spcAft>
                        <a:buFont typeface="+mj-lt"/>
                        <a:buNone/>
                        <a:tabLst>
                          <a:tab pos="228600" algn="l"/>
                        </a:tabLst>
                      </a:pPr>
                      <a:endParaRPr lang="en-US" sz="2400" b="1" i="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829022">
                <a:tc>
                  <a:txBody>
                    <a:bodyPr/>
                    <a:lstStyle/>
                    <a:p>
                      <a:pPr lvl="0"/>
                      <a:endParaRPr lang="en-US" sz="900" kern="1200" dirty="0" smtClean="0">
                        <a:solidFill>
                          <a:schemeClr val="tx1"/>
                        </a:solidFill>
                        <a:latin typeface="Arial" pitchFamily="34" charset="0"/>
                        <a:ea typeface="+mn-ea"/>
                        <a:cs typeface="Arial" pitchFamily="34" charset="0"/>
                      </a:endParaRPr>
                    </a:p>
                    <a:p>
                      <a:pPr lvl="0"/>
                      <a:r>
                        <a:rPr lang="en-US" sz="1400" kern="1200" dirty="0" smtClean="0">
                          <a:solidFill>
                            <a:schemeClr val="tx1"/>
                          </a:solidFill>
                          <a:latin typeface="Arial" pitchFamily="34" charset="0"/>
                          <a:ea typeface="+mn-ea"/>
                          <a:cs typeface="Arial" pitchFamily="34" charset="0"/>
                        </a:rPr>
                        <a:t>Research the lives of the</a:t>
                      </a:r>
                      <a:r>
                        <a:rPr lang="en-US" sz="1400" kern="1200" baseline="0" dirty="0" smtClean="0">
                          <a:solidFill>
                            <a:schemeClr val="tx1"/>
                          </a:solidFill>
                          <a:latin typeface="Arial" pitchFamily="34" charset="0"/>
                          <a:ea typeface="+mn-ea"/>
                          <a:cs typeface="Arial" pitchFamily="34" charset="0"/>
                        </a:rPr>
                        <a:t> Nicoleno, a Native American tribe living on San Nicolas Island in California in groups.  Create a poster to show who the people were, how they lived, island location, etc. </a:t>
                      </a:r>
                    </a:p>
                    <a:p>
                      <a:pPr lvl="0"/>
                      <a:r>
                        <a:rPr lang="en-US" sz="1400" kern="1200" baseline="0" dirty="0" smtClean="0">
                          <a:solidFill>
                            <a:schemeClr val="tx1"/>
                          </a:solidFill>
                          <a:latin typeface="Arial" pitchFamily="34" charset="0"/>
                          <a:ea typeface="+mn-ea"/>
                          <a:cs typeface="Arial" pitchFamily="34" charset="0"/>
                        </a:rPr>
                        <a:t>Share poster with class.  </a:t>
                      </a:r>
                      <a:endParaRPr lang="en-US" sz="1400" kern="1200" dirty="0">
                        <a:solidFill>
                          <a:schemeClr val="tx1"/>
                        </a:solidFill>
                        <a:latin typeface="Arial" pitchFamily="34" charset="0"/>
                        <a:ea typeface="+mn-ea"/>
                        <a:cs typeface="Arial" pitchFamily="34"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Arial" pitchFamily="34" charset="0"/>
                        <a:buChar char="•"/>
                        <a:tabLst>
                          <a:tab pos="228600" algn="l"/>
                        </a:tabLst>
                      </a:pPr>
                      <a:r>
                        <a:rPr lang="en-US" sz="1800" b="1" i="0" dirty="0" smtClean="0">
                          <a:latin typeface="Arial" pitchFamily="34" charset="0"/>
                          <a:ea typeface="Times New Roman"/>
                          <a:cs typeface="Arial" pitchFamily="34" charset="0"/>
                        </a:rPr>
                        <a:t>Read text</a:t>
                      </a:r>
                    </a:p>
                    <a:p>
                      <a:pPr marL="342900" marR="0" lvl="0" indent="-342900">
                        <a:spcBef>
                          <a:spcPts val="0"/>
                        </a:spcBef>
                        <a:spcAft>
                          <a:spcPts val="0"/>
                        </a:spcAft>
                        <a:buFont typeface="Arial" pitchFamily="34" charset="0"/>
                        <a:buChar char="•"/>
                        <a:tabLst>
                          <a:tab pos="228600" algn="l"/>
                        </a:tabLst>
                      </a:pPr>
                      <a:r>
                        <a:rPr lang="en-US" sz="1800" b="1" i="0" dirty="0" smtClean="0">
                          <a:latin typeface="Arial" pitchFamily="34" charset="0"/>
                          <a:ea typeface="Times New Roman"/>
                          <a:cs typeface="Arial" pitchFamily="34" charset="0"/>
                        </a:rPr>
                        <a:t>knowing where to find the information</a:t>
                      </a:r>
                    </a:p>
                    <a:p>
                      <a:pPr marL="342900" marR="0" lvl="0" indent="-342900">
                        <a:spcBef>
                          <a:spcPts val="0"/>
                        </a:spcBef>
                        <a:spcAft>
                          <a:spcPts val="0"/>
                        </a:spcAft>
                        <a:buFont typeface="Arial" pitchFamily="34" charset="0"/>
                        <a:buChar char="•"/>
                        <a:tabLst>
                          <a:tab pos="228600" algn="l"/>
                        </a:tabLst>
                      </a:pPr>
                      <a:r>
                        <a:rPr lang="en-US" sz="1800" b="1" i="0" dirty="0" smtClean="0">
                          <a:latin typeface="Arial" pitchFamily="34" charset="0"/>
                          <a:ea typeface="Times New Roman"/>
                          <a:cs typeface="Arial" pitchFamily="34" charset="0"/>
                        </a:rPr>
                        <a:t>the amount of information-Need to know </a:t>
                      </a:r>
                      <a:endParaRPr lang="en-US" sz="1800" b="1" i="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219348">
                <a:tc>
                  <a:txBody>
                    <a:bodyPr/>
                    <a:lstStyle/>
                    <a:p>
                      <a:pPr marL="0" indent="0">
                        <a:buFont typeface="+mj-lt"/>
                        <a:buNone/>
                        <a:tabLst>
                          <a:tab pos="0" algn="l"/>
                        </a:tabLst>
                      </a:pPr>
                      <a:endParaRPr lang="en-US" sz="900" kern="1200" dirty="0" smtClean="0">
                        <a:solidFill>
                          <a:schemeClr val="tx1"/>
                        </a:solidFill>
                        <a:latin typeface="Arial" pitchFamily="34" charset="0"/>
                        <a:ea typeface="+mn-ea"/>
                        <a:cs typeface="Arial" pitchFamily="34" charset="0"/>
                      </a:endParaRPr>
                    </a:p>
                    <a:p>
                      <a:pPr marL="0" indent="0">
                        <a:buFont typeface="+mj-lt"/>
                        <a:buNone/>
                        <a:tabLst>
                          <a:tab pos="0" algn="l"/>
                        </a:tabLst>
                      </a:pPr>
                      <a:r>
                        <a:rPr lang="en-US" sz="1400" kern="1200" dirty="0" smtClean="0">
                          <a:solidFill>
                            <a:schemeClr val="tx1"/>
                          </a:solidFill>
                          <a:latin typeface="Arial"/>
                          <a:ea typeface="+mn-ea"/>
                          <a:cs typeface="Arial"/>
                        </a:rPr>
                        <a:t>Introduce the novel, </a:t>
                      </a:r>
                      <a:r>
                        <a:rPr lang="en-US" sz="1400" u="sng" kern="1200" dirty="0" smtClean="0">
                          <a:solidFill>
                            <a:schemeClr val="tx1"/>
                          </a:solidFill>
                          <a:latin typeface="Arial"/>
                          <a:ea typeface="+mn-ea"/>
                          <a:cs typeface="Arial"/>
                        </a:rPr>
                        <a:t>Island of the Blue Dolphins</a:t>
                      </a:r>
                      <a:r>
                        <a:rPr lang="en-US" sz="1400" kern="1200" dirty="0" smtClean="0">
                          <a:solidFill>
                            <a:schemeClr val="tx1"/>
                          </a:solidFill>
                          <a:latin typeface="Arial"/>
                          <a:ea typeface="+mn-ea"/>
                          <a:cs typeface="Arial"/>
                        </a:rPr>
                        <a:t>.   Predict what may happen in the story.  Read the first</a:t>
                      </a:r>
                      <a:r>
                        <a:rPr lang="en-US" sz="1400" kern="1200" baseline="0" dirty="0" smtClean="0">
                          <a:solidFill>
                            <a:schemeClr val="tx1"/>
                          </a:solidFill>
                          <a:latin typeface="Arial"/>
                          <a:ea typeface="+mn-ea"/>
                          <a:cs typeface="Arial"/>
                        </a:rPr>
                        <a:t> few chapters in class, taking turns reading.</a:t>
                      </a:r>
                      <a:endParaRPr lang="en-US" sz="1400" dirty="0" smtClean="0">
                        <a:latin typeface="Arial"/>
                        <a:cs typeface="Arial"/>
                      </a:endParaRPr>
                    </a:p>
                    <a:p>
                      <a:pPr marL="342900" marR="0" lvl="0" indent="-342900">
                        <a:spcBef>
                          <a:spcPts val="0"/>
                        </a:spcBef>
                        <a:spcAft>
                          <a:spcPts val="0"/>
                        </a:spcAft>
                        <a:buFont typeface="+mj-lt"/>
                        <a:buNone/>
                      </a:pPr>
                      <a:endParaRPr lang="en-US" sz="1500" dirty="0">
                        <a:latin typeface="Arial" pitchFamily="34" charset="0"/>
                        <a:ea typeface="Times New Roman"/>
                        <a:cs typeface="Arial" pitchFamily="34"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Arial" pitchFamily="34" charset="0"/>
                        <a:buChar char="•"/>
                        <a:tabLst>
                          <a:tab pos="228600" algn="l"/>
                        </a:tabLst>
                      </a:pPr>
                      <a:r>
                        <a:rPr lang="en-US" sz="1800" b="1" i="0" dirty="0" smtClean="0">
                          <a:latin typeface="Arial" pitchFamily="34" charset="0"/>
                          <a:ea typeface="Times New Roman"/>
                          <a:cs typeface="Arial" pitchFamily="34" charset="0"/>
                        </a:rPr>
                        <a:t>Read text</a:t>
                      </a:r>
                    </a:p>
                    <a:p>
                      <a:pPr marL="342900" marR="0" lvl="0" indent="-342900">
                        <a:spcBef>
                          <a:spcPts val="0"/>
                        </a:spcBef>
                        <a:spcAft>
                          <a:spcPts val="0"/>
                        </a:spcAft>
                        <a:buFont typeface="Arial" pitchFamily="34" charset="0"/>
                        <a:buChar char="•"/>
                        <a:tabLst>
                          <a:tab pos="228600" algn="l"/>
                        </a:tabLst>
                      </a:pPr>
                      <a:r>
                        <a:rPr lang="en-US" sz="1800" b="1" i="0" dirty="0" smtClean="0">
                          <a:latin typeface="Arial" pitchFamily="34" charset="0"/>
                          <a:ea typeface="Times New Roman"/>
                          <a:cs typeface="Arial" pitchFamily="34" charset="0"/>
                        </a:rPr>
                        <a:t>________?</a:t>
                      </a: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tab pos="228600" algn="l"/>
                        </a:tabLst>
                        <a:defRPr/>
                      </a:pPr>
                      <a:r>
                        <a:rPr lang="en-US" sz="1800" b="1" i="0" dirty="0" smtClean="0">
                          <a:latin typeface="Arial" pitchFamily="34" charset="0"/>
                          <a:ea typeface="Times New Roman"/>
                          <a:cs typeface="Arial" pitchFamily="34" charset="0"/>
                        </a:rPr>
                        <a:t>________?</a:t>
                      </a:r>
                    </a:p>
                    <a:p>
                      <a:pPr marL="342900" marR="0" lvl="0" indent="-342900">
                        <a:spcBef>
                          <a:spcPts val="0"/>
                        </a:spcBef>
                        <a:spcAft>
                          <a:spcPts val="0"/>
                        </a:spcAft>
                        <a:buFont typeface="Arial" pitchFamily="34" charset="0"/>
                        <a:buChar char="•"/>
                        <a:tabLst>
                          <a:tab pos="228600" algn="l"/>
                        </a:tabLst>
                      </a:pPr>
                      <a:endParaRPr lang="en-US" sz="2400" b="1" i="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001801">
                <a:tc>
                  <a:txBody>
                    <a:bodyPr/>
                    <a:lstStyle/>
                    <a:p>
                      <a:pPr rtl="0" eaLnBrk="1" fontAlgn="t" latinLnBrk="0" hangingPunct="1"/>
                      <a:endParaRPr lang="en-US" sz="900" b="0" i="0" u="none" strike="noStrike" kern="1200" dirty="0" smtClean="0">
                        <a:solidFill>
                          <a:schemeClr val="tx1"/>
                        </a:solidFill>
                        <a:latin typeface="Arial" pitchFamily="34" charset="0"/>
                        <a:ea typeface="+mn-ea"/>
                        <a:cs typeface="Arial" pitchFamily="34" charset="0"/>
                      </a:endParaRPr>
                    </a:p>
                    <a:p>
                      <a:pPr rtl="0" eaLnBrk="1" fontAlgn="t" latinLnBrk="0" hangingPunct="1"/>
                      <a:r>
                        <a:rPr lang="en-US" sz="1400" b="0" i="0" u="none" strike="noStrike" kern="1200" dirty="0" smtClean="0">
                          <a:solidFill>
                            <a:schemeClr val="tx1"/>
                          </a:solidFill>
                          <a:latin typeface="Arial" pitchFamily="34" charset="0"/>
                          <a:ea typeface="+mn-ea"/>
                          <a:cs typeface="Arial" pitchFamily="34" charset="0"/>
                        </a:rPr>
                        <a:t>Read more chapters.  Discuss events in the novel</a:t>
                      </a:r>
                      <a:r>
                        <a:rPr lang="en-US" sz="1400" b="0" i="0" u="none" strike="noStrike" kern="1200" baseline="0" dirty="0" smtClean="0">
                          <a:solidFill>
                            <a:schemeClr val="tx1"/>
                          </a:solidFill>
                          <a:latin typeface="Arial" pitchFamily="34" charset="0"/>
                          <a:ea typeface="+mn-ea"/>
                          <a:cs typeface="Arial" pitchFamily="34" charset="0"/>
                        </a:rPr>
                        <a:t>  with a partner.  Complete a graphic organizer recording main idea and supporting details.</a:t>
                      </a:r>
                      <a:r>
                        <a:rPr lang="en-US" sz="1400" b="0" i="0" u="none" strike="noStrike" kern="1200" dirty="0" smtClean="0">
                          <a:solidFill>
                            <a:schemeClr val="tx1"/>
                          </a:solidFill>
                          <a:latin typeface="Arial" pitchFamily="34" charset="0"/>
                          <a:ea typeface="+mn-ea"/>
                          <a:cs typeface="Arial" pitchFamily="34" charset="0"/>
                        </a:rPr>
                        <a:t>  </a:t>
                      </a:r>
                      <a:endParaRPr lang="en-US" sz="1400" dirty="0">
                        <a:latin typeface="Arial" pitchFamily="34" charset="0"/>
                        <a:ea typeface="Times New Roman"/>
                        <a:cs typeface="Arial" pitchFamily="34"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Arial" pitchFamily="34" charset="0"/>
                        <a:buChar char="•"/>
                        <a:tabLst>
                          <a:tab pos="228600" algn="l"/>
                        </a:tabLst>
                      </a:pPr>
                      <a:r>
                        <a:rPr lang="en-US" sz="1800" b="1" i="0" dirty="0" smtClean="0">
                          <a:latin typeface="Arial" pitchFamily="34" charset="0"/>
                          <a:ea typeface="Times New Roman"/>
                          <a:cs typeface="Arial" pitchFamily="34" charset="0"/>
                        </a:rPr>
                        <a:t>________?</a:t>
                      </a:r>
                    </a:p>
                    <a:p>
                      <a:pPr marL="342900" marR="0" lvl="0" indent="-342900" algn="l" defTabSz="457200" rtl="0" eaLnBrk="1" fontAlgn="auto" latinLnBrk="0" hangingPunct="1">
                        <a:lnSpc>
                          <a:spcPct val="100000"/>
                        </a:lnSpc>
                        <a:spcBef>
                          <a:spcPts val="0"/>
                        </a:spcBef>
                        <a:spcAft>
                          <a:spcPts val="0"/>
                        </a:spcAft>
                        <a:buClrTx/>
                        <a:buSzTx/>
                        <a:buFont typeface="Arial" pitchFamily="34" charset="0"/>
                        <a:buChar char="•"/>
                        <a:tabLst>
                          <a:tab pos="228600" algn="l"/>
                        </a:tabLst>
                        <a:defRPr/>
                      </a:pPr>
                      <a:r>
                        <a:rPr lang="en-US" sz="1800" b="1" i="0" dirty="0" smtClean="0">
                          <a:latin typeface="Arial" pitchFamily="34" charset="0"/>
                          <a:ea typeface="Times New Roman"/>
                          <a:cs typeface="Arial" pitchFamily="34" charset="0"/>
                        </a:rPr>
                        <a:t>________?</a:t>
                      </a:r>
                    </a:p>
                    <a:p>
                      <a:pPr marL="342900" marR="0" lvl="0" indent="-342900">
                        <a:spcBef>
                          <a:spcPts val="0"/>
                        </a:spcBef>
                        <a:spcAft>
                          <a:spcPts val="0"/>
                        </a:spcAft>
                        <a:buFont typeface="Arial" pitchFamily="34" charset="0"/>
                        <a:buChar char="•"/>
                        <a:tabLst>
                          <a:tab pos="228600" algn="l"/>
                        </a:tabLst>
                      </a:pPr>
                      <a:endParaRPr lang="en-US" sz="1800" b="1" i="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45230302"/>
              </p:ext>
            </p:extLst>
          </p:nvPr>
        </p:nvGraphicFramePr>
        <p:xfrm>
          <a:off x="384875" y="157163"/>
          <a:ext cx="8378126" cy="822959"/>
        </p:xfrm>
        <a:graphic>
          <a:graphicData uri="http://schemas.openxmlformats.org/drawingml/2006/table">
            <a:tbl>
              <a:tblPr/>
              <a:tblGrid>
                <a:gridCol w="4189063"/>
                <a:gridCol w="4189063"/>
              </a:tblGrid>
              <a:tr h="822325">
                <a:tc>
                  <a:txBody>
                    <a:bodyPr/>
                    <a:lstStyle/>
                    <a:p>
                      <a:pPr marL="0" marR="0">
                        <a:spcBef>
                          <a:spcPts val="0"/>
                        </a:spcBef>
                        <a:spcAft>
                          <a:spcPts val="0"/>
                        </a:spcAft>
                      </a:pPr>
                      <a:r>
                        <a:rPr lang="en-US" sz="1800" b="1" dirty="0">
                          <a:solidFill>
                            <a:srgbClr val="A30000"/>
                          </a:solidFill>
                          <a:latin typeface="Calibri" pitchFamily="34" charset="0"/>
                          <a:ea typeface="Times New Roman"/>
                        </a:rPr>
                        <a:t>What are the instructional activities planned for all </a:t>
                      </a:r>
                      <a:r>
                        <a:rPr lang="en-US" sz="1800" b="1" dirty="0" smtClean="0">
                          <a:solidFill>
                            <a:srgbClr val="A30000"/>
                          </a:solidFill>
                          <a:latin typeface="Calibri" pitchFamily="34" charset="0"/>
                          <a:ea typeface="Times New Roman"/>
                        </a:rPr>
                        <a:t>students in the general education setting?</a:t>
                      </a:r>
                      <a:endParaRPr lang="en-US" sz="1800" dirty="0">
                        <a:solidFill>
                          <a:srgbClr val="A30000"/>
                        </a:solidFill>
                        <a:latin typeface="Calibri" pitchFamily="34" charset="0"/>
                        <a:ea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A30000"/>
                          </a:solidFill>
                          <a:latin typeface="Calibri" pitchFamily="34" charset="0"/>
                          <a:ea typeface="Times New Roman"/>
                        </a:rPr>
                        <a:t>Barriers to Learning  </a:t>
                      </a:r>
                      <a:r>
                        <a:rPr lang="en-US" sz="1800" dirty="0" smtClean="0">
                          <a:solidFill>
                            <a:srgbClr val="A30000"/>
                          </a:solidFill>
                          <a:latin typeface="Calibri" pitchFamily="34" charset="0"/>
                          <a:ea typeface="Times New Roman"/>
                        </a:rPr>
                        <a:t>       </a:t>
                      </a:r>
                      <a:endParaRPr lang="en-US" sz="1800" dirty="0">
                        <a:solidFill>
                          <a:srgbClr val="A30000"/>
                        </a:solidFill>
                        <a:latin typeface="Calibri" pitchFamily="34" charset="0"/>
                        <a:ea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630" y="427885"/>
            <a:ext cx="1141218" cy="55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0242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fontAlgn="t">
              <a:spcBef>
                <a:spcPct val="0"/>
              </a:spcBef>
            </a:pPr>
            <a:endParaRPr lang="en-US" altLang="en-US" dirty="0"/>
          </a:p>
          <a:p>
            <a:pPr algn="ctr" fontAlgn="t">
              <a:spcBef>
                <a:spcPct val="0"/>
              </a:spcBef>
            </a:pPr>
            <a:r>
              <a:rPr lang="en-US" altLang="en-US" dirty="0"/>
              <a:t>What are some barriers you have experienced in a collaborative setting? </a:t>
            </a:r>
            <a:endParaRPr lang="en-US" altLang="en-US" dirty="0" smtClean="0"/>
          </a:p>
          <a:p>
            <a:pPr marL="0" indent="0" algn="ctr" fontAlgn="t">
              <a:spcBef>
                <a:spcPct val="0"/>
              </a:spcBef>
              <a:buNone/>
            </a:pPr>
            <a:r>
              <a:rPr lang="en-US" altLang="en-US" dirty="0" smtClean="0"/>
              <a:t> </a:t>
            </a:r>
          </a:p>
          <a:p>
            <a:pPr algn="ctr" fontAlgn="t">
              <a:spcBef>
                <a:spcPct val="0"/>
              </a:spcBef>
            </a:pPr>
            <a:r>
              <a:rPr lang="en-US" altLang="en-US" dirty="0" smtClean="0"/>
              <a:t>Be </a:t>
            </a:r>
            <a:r>
              <a:rPr lang="en-US" altLang="en-US" dirty="0"/>
              <a:t>sure to include instructional methods and materials.</a:t>
            </a:r>
          </a:p>
          <a:p>
            <a:endParaRPr lang="en-US" dirty="0"/>
          </a:p>
        </p:txBody>
      </p:sp>
    </p:spTree>
    <p:extLst>
      <p:ext uri="{BB962C8B-B14F-4D97-AF65-F5344CB8AC3E}">
        <p14:creationId xmlns:p14="http://schemas.microsoft.com/office/powerpoint/2010/main" val="4077335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b="1" dirty="0"/>
              <a:t>Targets</a:t>
            </a:r>
            <a:endParaRPr lang="en-US" dirty="0"/>
          </a:p>
        </p:txBody>
      </p:sp>
      <p:sp>
        <p:nvSpPr>
          <p:cNvPr id="8" name="Content Placeholder 7"/>
          <p:cNvSpPr>
            <a:spLocks noGrp="1"/>
          </p:cNvSpPr>
          <p:nvPr>
            <p:ph idx="1"/>
          </p:nvPr>
        </p:nvSpPr>
        <p:spPr/>
        <p:txBody>
          <a:bodyPr/>
          <a:lstStyle/>
          <a:p>
            <a:pPr marL="0" indent="0">
              <a:buNone/>
            </a:pPr>
            <a:endParaRPr lang="en-US" dirty="0" smtClean="0"/>
          </a:p>
          <a:p>
            <a:pPr marL="0" indent="0">
              <a:buNone/>
            </a:pPr>
            <a:r>
              <a:rPr lang="en-US" dirty="0"/>
              <a:t>To understand how to match supports in UDL &amp; AT to the needs of students with MSD</a:t>
            </a:r>
            <a:r>
              <a:rPr lang="en-US" dirty="0" smtClean="0"/>
              <a:t>.</a:t>
            </a:r>
          </a:p>
          <a:p>
            <a:pPr marL="0" indent="0">
              <a:buNone/>
            </a:pPr>
            <a:endParaRPr lang="en-US" dirty="0"/>
          </a:p>
          <a:p>
            <a:pPr marL="0" indent="0">
              <a:buNone/>
            </a:pPr>
            <a:r>
              <a:rPr lang="en-US" dirty="0"/>
              <a:t>How can we use the various options of UDL and AT supports to meet the needs of students with MSD?</a:t>
            </a:r>
          </a:p>
          <a:p>
            <a:pPr marL="0" indent="0">
              <a:buNone/>
            </a:pPr>
            <a:endParaRPr lang="en-US" dirty="0"/>
          </a:p>
          <a:p>
            <a:endParaRPr lang="en-US" dirty="0"/>
          </a:p>
        </p:txBody>
      </p:sp>
      <p:pic>
        <p:nvPicPr>
          <p:cNvPr id="4" name="Picture 8" descr="C:\Documents and Settings\trobey\Local Settings\Temporary Internet Files\Content.IE5\9PNMTSJW\MP9004331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880" y="175022"/>
            <a:ext cx="1494741" cy="112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Documents and Settings\trobey\Local Settings\Temporary Internet Files\Content.IE5\CZ05WOUS\MP90034138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2177" y="152400"/>
            <a:ext cx="863601" cy="121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89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a:t>
            </a:r>
            <a:endParaRPr lang="en-US" dirty="0"/>
          </a:p>
        </p:txBody>
      </p:sp>
      <p:sp>
        <p:nvSpPr>
          <p:cNvPr id="3" name="Content Placeholder 2"/>
          <p:cNvSpPr>
            <a:spLocks noGrp="1"/>
          </p:cNvSpPr>
          <p:nvPr>
            <p:ph idx="1"/>
          </p:nvPr>
        </p:nvSpPr>
        <p:spPr/>
        <p:txBody>
          <a:bodyPr/>
          <a:lstStyle/>
          <a:p>
            <a:r>
              <a:rPr lang="en-US" altLang="en-US" dirty="0"/>
              <a:t>The following slides are going to walk you through an evaluation/analysis of a student.  </a:t>
            </a:r>
            <a:endParaRPr lang="en-US" altLang="en-US" dirty="0" smtClean="0"/>
          </a:p>
          <a:p>
            <a:r>
              <a:rPr lang="en-US" altLang="en-US" dirty="0" smtClean="0"/>
              <a:t>This </a:t>
            </a:r>
            <a:r>
              <a:rPr lang="en-US" altLang="en-US" dirty="0"/>
              <a:t>will help you to see how to analyze his needs based on curriculum and instruction, as well as the specific needs of the student. </a:t>
            </a:r>
            <a:endParaRPr lang="en-US" altLang="en-US" dirty="0" smtClean="0"/>
          </a:p>
          <a:p>
            <a:r>
              <a:rPr lang="en-US" altLang="en-US" dirty="0" smtClean="0"/>
              <a:t>You </a:t>
            </a:r>
            <a:r>
              <a:rPr lang="en-US" altLang="en-US" dirty="0"/>
              <a:t>will be introduced to various concepts as we move through these slides.</a:t>
            </a:r>
          </a:p>
          <a:p>
            <a:endParaRPr lang="en-US" dirty="0"/>
          </a:p>
        </p:txBody>
      </p:sp>
    </p:spTree>
    <p:extLst>
      <p:ext uri="{BB962C8B-B14F-4D97-AF65-F5344CB8AC3E}">
        <p14:creationId xmlns:p14="http://schemas.microsoft.com/office/powerpoint/2010/main" val="856617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884049" y="175022"/>
            <a:ext cx="8109207" cy="1143000"/>
          </a:xfrm>
        </p:spPr>
        <p:txBody>
          <a:bodyPr>
            <a:normAutofit fontScale="90000"/>
          </a:bodyPr>
          <a:lstStyle/>
          <a:p>
            <a:pPr eaLnBrk="1" hangingPunct="1"/>
            <a:r>
              <a:rPr lang="en-US" altLang="en-US" dirty="0" smtClean="0">
                <a:solidFill>
                  <a:srgbClr val="A30000"/>
                </a:solidFill>
              </a:rPr>
              <a:t>Thinking about the needs of a student</a:t>
            </a:r>
          </a:p>
        </p:txBody>
      </p:sp>
      <p:sp>
        <p:nvSpPr>
          <p:cNvPr id="28675" name="Content Placeholder 3"/>
          <p:cNvSpPr>
            <a:spLocks noGrp="1"/>
          </p:cNvSpPr>
          <p:nvPr>
            <p:ph sz="quarter" idx="1"/>
          </p:nvPr>
        </p:nvSpPr>
        <p:spPr>
          <a:xfrm>
            <a:off x="884050" y="1983548"/>
            <a:ext cx="7456342" cy="4572000"/>
          </a:xfrm>
        </p:spPr>
        <p:txBody>
          <a:bodyPr/>
          <a:lstStyle/>
          <a:p>
            <a:pPr eaLnBrk="1" hangingPunct="1"/>
            <a:r>
              <a:rPr lang="en-US" altLang="en-US" dirty="0" smtClean="0"/>
              <a:t>Introduce David</a:t>
            </a:r>
          </a:p>
          <a:p>
            <a:pPr eaLnBrk="1" hangingPunct="1"/>
            <a:r>
              <a:rPr lang="en-US" altLang="en-US" dirty="0" smtClean="0"/>
              <a:t>Current expectations – academic content standards</a:t>
            </a:r>
          </a:p>
          <a:p>
            <a:pPr eaLnBrk="1" hangingPunct="1"/>
            <a:r>
              <a:rPr lang="en-US" altLang="en-US" dirty="0" smtClean="0"/>
              <a:t>Assessment target</a:t>
            </a:r>
          </a:p>
          <a:p>
            <a:pPr eaLnBrk="1" hangingPunct="1"/>
            <a:r>
              <a:rPr lang="en-US" altLang="en-US" dirty="0" smtClean="0"/>
              <a:t>Instructional activities</a:t>
            </a:r>
          </a:p>
          <a:p>
            <a:pPr eaLnBrk="1" hangingPunct="1"/>
            <a:r>
              <a:rPr lang="en-US" altLang="en-US" dirty="0" smtClean="0"/>
              <a:t>Identifying and analyzing barriers within the activities</a:t>
            </a:r>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37436020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1270163"/>
            <a:ext cx="5053594" cy="5000007"/>
          </a:xfrm>
          <a:prstGeom prst="rect">
            <a:avLst/>
          </a:prstGeom>
          <a:noFill/>
        </p:spPr>
        <p:txBody>
          <a:bodyPr>
            <a:normAutofit fontScale="55000" lnSpcReduction="20000"/>
          </a:bodyPr>
          <a:lstStyle/>
          <a:p>
            <a:pPr marL="342900" indent="-342900" fontAlgn="auto">
              <a:spcBef>
                <a:spcPct val="20000"/>
              </a:spcBef>
              <a:spcAft>
                <a:spcPts val="0"/>
              </a:spcAft>
              <a:buFont typeface="Arial" pitchFamily="34" charset="0"/>
              <a:buChar char="•"/>
              <a:defRPr/>
            </a:pPr>
            <a:endParaRPr lang="en-US" sz="2900" dirty="0" smtClean="0">
              <a:latin typeface="Calibri" pitchFamily="34" charset="0"/>
            </a:endParaRPr>
          </a:p>
          <a:p>
            <a:pPr marL="342900" indent="-342900" fontAlgn="auto">
              <a:spcBef>
                <a:spcPct val="20000"/>
              </a:spcBef>
              <a:spcAft>
                <a:spcPts val="0"/>
              </a:spcAft>
              <a:buFont typeface="Arial" pitchFamily="34" charset="0"/>
              <a:buChar char="•"/>
              <a:defRPr/>
            </a:pPr>
            <a:r>
              <a:rPr lang="en-US" sz="2900" dirty="0" smtClean="0">
                <a:latin typeface="Calibri" pitchFamily="34" charset="0"/>
              </a:rPr>
              <a:t>One </a:t>
            </a:r>
            <a:r>
              <a:rPr lang="en-US" sz="2900" dirty="0">
                <a:latin typeface="Calibri" pitchFamily="34" charset="0"/>
              </a:rPr>
              <a:t>to two word utterances. Intelligible to familiar listener only.  Beginning Picture Exchange Communication (PECS) </a:t>
            </a:r>
            <a:r>
              <a:rPr lang="en-US" sz="2900" dirty="0" smtClean="0">
                <a:latin typeface="Calibri" pitchFamily="34" charset="0"/>
              </a:rPr>
              <a:t>user</a:t>
            </a:r>
            <a:endParaRPr lang="en-US" sz="2900" dirty="0">
              <a:latin typeface="Calibri" pitchFamily="34" charset="0"/>
            </a:endParaRPr>
          </a:p>
          <a:p>
            <a:pPr marL="342900" indent="-342900" fontAlgn="auto">
              <a:spcBef>
                <a:spcPct val="20000"/>
              </a:spcBef>
              <a:spcAft>
                <a:spcPts val="0"/>
              </a:spcAft>
              <a:defRPr/>
            </a:pPr>
            <a:endParaRPr lang="en-US" sz="2900" dirty="0">
              <a:latin typeface="Calibri" pitchFamily="34" charset="0"/>
            </a:endParaRPr>
          </a:p>
          <a:p>
            <a:pPr marL="342900" indent="-342900" fontAlgn="auto">
              <a:spcBef>
                <a:spcPct val="20000"/>
              </a:spcBef>
              <a:spcAft>
                <a:spcPts val="0"/>
              </a:spcAft>
              <a:buFont typeface="Arial" pitchFamily="34" charset="0"/>
              <a:buChar char="•"/>
              <a:defRPr/>
            </a:pPr>
            <a:r>
              <a:rPr lang="en-US" sz="2900" dirty="0">
                <a:latin typeface="Calibri" pitchFamily="34" charset="0"/>
              </a:rPr>
              <a:t>Knows 2 letters of the </a:t>
            </a:r>
            <a:r>
              <a:rPr lang="en-US" sz="2900" dirty="0" smtClean="0">
                <a:latin typeface="Calibri" pitchFamily="34" charset="0"/>
              </a:rPr>
              <a:t>alphabet</a:t>
            </a:r>
            <a:endParaRPr lang="en-US" sz="2900" dirty="0">
              <a:latin typeface="Calibri" pitchFamily="34" charset="0"/>
            </a:endParaRPr>
          </a:p>
          <a:p>
            <a:pPr marL="342900" indent="-342900" fontAlgn="auto">
              <a:spcBef>
                <a:spcPct val="20000"/>
              </a:spcBef>
              <a:spcAft>
                <a:spcPts val="0"/>
              </a:spcAft>
              <a:defRPr/>
            </a:pPr>
            <a:endParaRPr lang="en-US" sz="2900" dirty="0">
              <a:latin typeface="Calibri" pitchFamily="34" charset="0"/>
            </a:endParaRPr>
          </a:p>
          <a:p>
            <a:pPr marL="342900" indent="-342900" fontAlgn="auto">
              <a:spcBef>
                <a:spcPct val="20000"/>
              </a:spcBef>
              <a:spcAft>
                <a:spcPts val="0"/>
              </a:spcAft>
              <a:buFont typeface="Arial" pitchFamily="34" charset="0"/>
              <a:buChar char="•"/>
              <a:defRPr/>
            </a:pPr>
            <a:r>
              <a:rPr lang="en-US" sz="2900" dirty="0">
                <a:latin typeface="Calibri" pitchFamily="34" charset="0"/>
              </a:rPr>
              <a:t>Can distinguish between two pictures or </a:t>
            </a:r>
            <a:r>
              <a:rPr lang="en-US" sz="2900" dirty="0" smtClean="0">
                <a:latin typeface="Calibri" pitchFamily="34" charset="0"/>
              </a:rPr>
              <a:t>symbols</a:t>
            </a:r>
            <a:endParaRPr lang="en-US" sz="2900" dirty="0">
              <a:latin typeface="Calibri" pitchFamily="34" charset="0"/>
            </a:endParaRPr>
          </a:p>
          <a:p>
            <a:pPr marL="342900" indent="-342900" fontAlgn="auto">
              <a:spcBef>
                <a:spcPct val="20000"/>
              </a:spcBef>
              <a:spcAft>
                <a:spcPts val="0"/>
              </a:spcAft>
              <a:defRPr/>
            </a:pPr>
            <a:endParaRPr lang="en-US" sz="2900" dirty="0">
              <a:latin typeface="Calibri" pitchFamily="34" charset="0"/>
            </a:endParaRPr>
          </a:p>
          <a:p>
            <a:pPr marL="342900" indent="-342900" fontAlgn="auto">
              <a:spcBef>
                <a:spcPct val="20000"/>
              </a:spcBef>
              <a:spcAft>
                <a:spcPts val="0"/>
              </a:spcAft>
              <a:buFont typeface="Arial" pitchFamily="34" charset="0"/>
              <a:buChar char="•"/>
              <a:defRPr/>
            </a:pPr>
            <a:r>
              <a:rPr lang="en-US" sz="2900" dirty="0">
                <a:latin typeface="Calibri" pitchFamily="34" charset="0"/>
              </a:rPr>
              <a:t>Inconsistently identifies numbers to </a:t>
            </a:r>
            <a:r>
              <a:rPr lang="en-US" sz="2900" dirty="0" smtClean="0">
                <a:latin typeface="Calibri" pitchFamily="34" charset="0"/>
              </a:rPr>
              <a:t>3</a:t>
            </a:r>
            <a:endParaRPr lang="en-US" sz="2900" dirty="0">
              <a:latin typeface="Calibri" pitchFamily="34" charset="0"/>
            </a:endParaRPr>
          </a:p>
          <a:p>
            <a:pPr marL="342900" indent="-342900" fontAlgn="auto">
              <a:spcBef>
                <a:spcPct val="20000"/>
              </a:spcBef>
              <a:spcAft>
                <a:spcPts val="0"/>
              </a:spcAft>
              <a:defRPr/>
            </a:pPr>
            <a:endParaRPr lang="en-US" sz="2900" dirty="0">
              <a:latin typeface="Calibri" pitchFamily="34" charset="0"/>
            </a:endParaRPr>
          </a:p>
          <a:p>
            <a:pPr marL="342900" indent="-342900" fontAlgn="auto">
              <a:spcBef>
                <a:spcPct val="20000"/>
              </a:spcBef>
              <a:spcAft>
                <a:spcPts val="0"/>
              </a:spcAft>
              <a:buFont typeface="Arial" pitchFamily="34" charset="0"/>
              <a:buChar char="•"/>
              <a:defRPr/>
            </a:pPr>
            <a:r>
              <a:rPr lang="en-US" sz="2900" dirty="0">
                <a:latin typeface="Calibri" pitchFamily="34" charset="0"/>
              </a:rPr>
              <a:t>Can follow a 1-step direction when he wants </a:t>
            </a:r>
            <a:r>
              <a:rPr lang="en-US" sz="2900" dirty="0" smtClean="0">
                <a:latin typeface="Calibri" pitchFamily="34" charset="0"/>
              </a:rPr>
              <a:t>to</a:t>
            </a:r>
            <a:endParaRPr lang="en-US" sz="2900" dirty="0">
              <a:latin typeface="Calibri" pitchFamily="34" charset="0"/>
            </a:endParaRPr>
          </a:p>
          <a:p>
            <a:pPr marL="342900" indent="-342900" fontAlgn="auto">
              <a:spcBef>
                <a:spcPct val="20000"/>
              </a:spcBef>
              <a:spcAft>
                <a:spcPts val="0"/>
              </a:spcAft>
              <a:defRPr/>
            </a:pPr>
            <a:endParaRPr lang="en-US" sz="2900" dirty="0">
              <a:latin typeface="Calibri" pitchFamily="34" charset="0"/>
            </a:endParaRPr>
          </a:p>
          <a:p>
            <a:pPr marL="342900" indent="-342900" fontAlgn="auto">
              <a:spcBef>
                <a:spcPct val="20000"/>
              </a:spcBef>
              <a:spcAft>
                <a:spcPts val="0"/>
              </a:spcAft>
              <a:buFont typeface="Arial" pitchFamily="34" charset="0"/>
              <a:buChar char="•"/>
              <a:defRPr/>
            </a:pPr>
            <a:r>
              <a:rPr lang="en-US" sz="2900" dirty="0">
                <a:latin typeface="Calibri" pitchFamily="34" charset="0"/>
              </a:rPr>
              <a:t>Learning to write first 3 letters of his </a:t>
            </a:r>
            <a:r>
              <a:rPr lang="en-US" sz="2900" dirty="0" smtClean="0">
                <a:latin typeface="Calibri" pitchFamily="34" charset="0"/>
              </a:rPr>
              <a:t>name</a:t>
            </a:r>
            <a:endParaRPr lang="en-US" sz="2900" dirty="0">
              <a:latin typeface="Calibri" pitchFamily="34" charset="0"/>
            </a:endParaRPr>
          </a:p>
          <a:p>
            <a:pPr marL="342900" indent="-342900" fontAlgn="auto">
              <a:spcBef>
                <a:spcPct val="20000"/>
              </a:spcBef>
              <a:spcAft>
                <a:spcPts val="0"/>
              </a:spcAft>
              <a:defRPr/>
            </a:pPr>
            <a:endParaRPr lang="en-US" sz="2900" dirty="0">
              <a:latin typeface="Calibri" pitchFamily="34" charset="0"/>
            </a:endParaRPr>
          </a:p>
          <a:p>
            <a:pPr marL="342900" indent="-342900" fontAlgn="auto">
              <a:spcBef>
                <a:spcPct val="20000"/>
              </a:spcBef>
              <a:spcAft>
                <a:spcPts val="0"/>
              </a:spcAft>
              <a:buFont typeface="Arial" pitchFamily="34" charset="0"/>
              <a:buChar char="•"/>
              <a:defRPr/>
            </a:pPr>
            <a:r>
              <a:rPr lang="en-US" sz="2900" dirty="0">
                <a:latin typeface="Calibri" pitchFamily="34" charset="0"/>
              </a:rPr>
              <a:t>Loves to be with </a:t>
            </a:r>
            <a:r>
              <a:rPr lang="en-US" sz="2900" dirty="0" smtClean="0">
                <a:latin typeface="Calibri" pitchFamily="34" charset="0"/>
              </a:rPr>
              <a:t>peers</a:t>
            </a:r>
          </a:p>
          <a:p>
            <a:pPr marL="342900" indent="-342900" fontAlgn="auto">
              <a:spcBef>
                <a:spcPct val="20000"/>
              </a:spcBef>
              <a:spcAft>
                <a:spcPts val="0"/>
              </a:spcAft>
              <a:buFont typeface="Arial" pitchFamily="34" charset="0"/>
              <a:buChar char="•"/>
              <a:defRPr/>
            </a:pPr>
            <a:endParaRPr lang="en-US" sz="2900" dirty="0" smtClean="0">
              <a:latin typeface="Calibri" pitchFamily="34" charset="0"/>
            </a:endParaRPr>
          </a:p>
          <a:p>
            <a:pPr marL="342900" indent="-342900" fontAlgn="auto">
              <a:spcBef>
                <a:spcPct val="20000"/>
              </a:spcBef>
              <a:spcAft>
                <a:spcPts val="0"/>
              </a:spcAft>
              <a:buFont typeface="Arial" pitchFamily="34" charset="0"/>
              <a:buChar char="•"/>
              <a:defRPr/>
            </a:pPr>
            <a:r>
              <a:rPr lang="en-US" sz="2900" dirty="0" smtClean="0">
                <a:latin typeface="Calibri" pitchFamily="34" charset="0"/>
              </a:rPr>
              <a:t>Has limited use of his right hand</a:t>
            </a:r>
          </a:p>
          <a:p>
            <a:pPr fontAlgn="auto">
              <a:spcBef>
                <a:spcPct val="20000"/>
              </a:spcBef>
              <a:spcAft>
                <a:spcPts val="0"/>
              </a:spcAft>
              <a:defRPr/>
            </a:pPr>
            <a:endParaRPr lang="en-US" sz="2900" dirty="0" smtClean="0">
              <a:latin typeface="Calibri" pitchFamily="34" charset="0"/>
            </a:endParaRPr>
          </a:p>
          <a:p>
            <a:pPr marL="342900" indent="-342900" fontAlgn="auto">
              <a:spcBef>
                <a:spcPct val="20000"/>
              </a:spcBef>
              <a:spcAft>
                <a:spcPts val="0"/>
              </a:spcAft>
              <a:buFont typeface="Arial" pitchFamily="34" charset="0"/>
              <a:buChar char="•"/>
              <a:defRPr/>
            </a:pPr>
            <a:r>
              <a:rPr lang="en-US" sz="2900" dirty="0" smtClean="0">
                <a:latin typeface="Calibri" pitchFamily="34" charset="0"/>
              </a:rPr>
              <a:t>Uses a wheelchair with a tray for mobility</a:t>
            </a:r>
          </a:p>
          <a:p>
            <a:pPr marL="342900" indent="-342900" fontAlgn="auto">
              <a:spcBef>
                <a:spcPct val="20000"/>
              </a:spcBef>
              <a:spcAft>
                <a:spcPts val="0"/>
              </a:spcAft>
              <a:buFont typeface="Arial" pitchFamily="34" charset="0"/>
              <a:buChar char="•"/>
              <a:defRPr/>
            </a:pPr>
            <a:endParaRPr lang="en-US" sz="2900" dirty="0">
              <a:latin typeface="Calibri" pitchFamily="34" charset="0"/>
            </a:endParaRPr>
          </a:p>
          <a:p>
            <a:pPr marL="342900" indent="-342900" fontAlgn="auto">
              <a:spcBef>
                <a:spcPct val="20000"/>
              </a:spcBef>
              <a:spcAft>
                <a:spcPts val="0"/>
              </a:spcAft>
              <a:buFont typeface="Arial" pitchFamily="34" charset="0"/>
              <a:buChar char="•"/>
              <a:defRPr/>
            </a:pPr>
            <a:endParaRPr lang="en-US" sz="2800" dirty="0">
              <a:latin typeface="+mn-lt"/>
            </a:endParaRPr>
          </a:p>
        </p:txBody>
      </p:sp>
      <p:pic>
        <p:nvPicPr>
          <p:cNvPr id="29699" name="Picture 6" descr="Special Olympics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62200"/>
            <a:ext cx="31051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4"/>
          <p:cNvSpPr>
            <a:spLocks noGrp="1"/>
          </p:cNvSpPr>
          <p:nvPr>
            <p:ph type="title"/>
          </p:nvPr>
        </p:nvSpPr>
        <p:spPr/>
        <p:txBody>
          <a:bodyPr/>
          <a:lstStyle/>
          <a:p>
            <a:pPr eaLnBrk="1" hangingPunct="1"/>
            <a:r>
              <a:rPr lang="en-US" altLang="en-US" dirty="0" smtClean="0"/>
              <a:t>Meet David</a:t>
            </a:r>
          </a:p>
        </p:txBody>
      </p:sp>
    </p:spTree>
    <p:extLst>
      <p:ext uri="{BB962C8B-B14F-4D97-AF65-F5344CB8AC3E}">
        <p14:creationId xmlns:p14="http://schemas.microsoft.com/office/powerpoint/2010/main" val="139011788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398639" y="1489367"/>
            <a:ext cx="4041775" cy="1327007"/>
          </a:xfrm>
        </p:spPr>
        <p:txBody>
          <a:bodyPr>
            <a:normAutofit fontScale="47500" lnSpcReduction="20000"/>
          </a:bodyPr>
          <a:lstStyle/>
          <a:p>
            <a:pPr eaLnBrk="1" fontAlgn="auto" hangingPunct="1">
              <a:spcAft>
                <a:spcPts val="0"/>
              </a:spcAft>
              <a:defRPr/>
            </a:pPr>
            <a:r>
              <a:rPr sz="2400" b="0" dirty="0"/>
              <a:t>	</a:t>
            </a:r>
            <a:endParaRPr sz="3200" dirty="0">
              <a:latin typeface="Calibri" pitchFamily="34" charset="0"/>
            </a:endParaRPr>
          </a:p>
          <a:p>
            <a:pPr>
              <a:defRPr/>
            </a:pPr>
            <a:endParaRPr lang="en-US" sz="3400" dirty="0" smtClean="0"/>
          </a:p>
          <a:p>
            <a:pPr>
              <a:defRPr/>
            </a:pPr>
            <a:r>
              <a:rPr lang="en-US" sz="4200" dirty="0" smtClean="0"/>
              <a:t>Alternate </a:t>
            </a:r>
            <a:r>
              <a:rPr lang="en-US" sz="4200" dirty="0"/>
              <a:t>K-PREP Content Aligned Standards </a:t>
            </a:r>
          </a:p>
          <a:p>
            <a:pPr>
              <a:defRPr/>
            </a:pPr>
            <a:r>
              <a:rPr lang="en-US" sz="4200" dirty="0">
                <a:latin typeface="Calibri" pitchFamily="34" charset="0"/>
                <a:ea typeface="Times New Roman"/>
                <a:cs typeface="Times New Roman"/>
              </a:rPr>
              <a:t>5</a:t>
            </a:r>
            <a:r>
              <a:rPr lang="en-US" sz="4200" baseline="30000" dirty="0">
                <a:latin typeface="Calibri" pitchFamily="34" charset="0"/>
                <a:ea typeface="Times New Roman"/>
                <a:cs typeface="Times New Roman"/>
              </a:rPr>
              <a:t>th</a:t>
            </a:r>
            <a:r>
              <a:rPr lang="en-US" sz="4200" dirty="0">
                <a:latin typeface="Calibri" pitchFamily="34" charset="0"/>
                <a:ea typeface="Times New Roman"/>
                <a:cs typeface="Times New Roman"/>
              </a:rPr>
              <a:t> Grade Reading</a:t>
            </a:r>
          </a:p>
          <a:p>
            <a:pPr eaLnBrk="1" fontAlgn="auto" hangingPunct="1">
              <a:spcAft>
                <a:spcPts val="0"/>
              </a:spcAft>
              <a:buFont typeface="Wingdings 2"/>
              <a:buNone/>
              <a:defRPr/>
            </a:pPr>
            <a:endParaRPr sz="3200" dirty="0">
              <a:latin typeface="Calibri" pitchFamily="34" charset="0"/>
              <a:ea typeface="Times New Roman"/>
              <a:cs typeface="Times New Roman"/>
            </a:endParaRPr>
          </a:p>
          <a:p>
            <a:pPr eaLnBrk="1" fontAlgn="auto" hangingPunct="1">
              <a:spcAft>
                <a:spcPts val="0"/>
              </a:spcAft>
              <a:buFont typeface="Wingdings 2"/>
              <a:buNone/>
              <a:defRPr/>
            </a:pPr>
            <a:endParaRPr dirty="0"/>
          </a:p>
        </p:txBody>
      </p:sp>
      <p:sp>
        <p:nvSpPr>
          <p:cNvPr id="13" name="Text Placeholder 12"/>
          <p:cNvSpPr>
            <a:spLocks noGrp="1"/>
          </p:cNvSpPr>
          <p:nvPr>
            <p:ph type="body" sz="half" idx="3"/>
          </p:nvPr>
        </p:nvSpPr>
        <p:spPr>
          <a:xfrm>
            <a:off x="4800600" y="1471726"/>
            <a:ext cx="3886200" cy="733425"/>
          </a:xfrm>
        </p:spPr>
        <p:txBody>
          <a:bodyPr>
            <a:normAutofit fontScale="25000" lnSpcReduction="20000"/>
          </a:bodyPr>
          <a:lstStyle/>
          <a:p>
            <a:pPr eaLnBrk="1" fontAlgn="auto" hangingPunct="1">
              <a:spcAft>
                <a:spcPts val="0"/>
              </a:spcAft>
              <a:defRPr/>
            </a:pPr>
            <a:endParaRPr lang="en-US" sz="2400" b="0" dirty="0"/>
          </a:p>
          <a:p>
            <a:pPr eaLnBrk="1" fontAlgn="auto" hangingPunct="1">
              <a:spcAft>
                <a:spcPts val="0"/>
              </a:spcAft>
              <a:defRPr/>
            </a:pPr>
            <a:endParaRPr lang="en-US" sz="2400" dirty="0" smtClean="0">
              <a:latin typeface="Calibri" pitchFamily="34" charset="0"/>
            </a:endParaRPr>
          </a:p>
          <a:p>
            <a:pPr eaLnBrk="1" fontAlgn="auto" hangingPunct="1">
              <a:spcAft>
                <a:spcPts val="0"/>
              </a:spcAft>
              <a:defRPr/>
            </a:pPr>
            <a:endParaRPr lang="en-US" sz="2400" dirty="0" smtClean="0">
              <a:latin typeface="Calibri" pitchFamily="34" charset="0"/>
            </a:endParaRPr>
          </a:p>
          <a:p>
            <a:pPr eaLnBrk="1" fontAlgn="auto" hangingPunct="1">
              <a:spcAft>
                <a:spcPts val="0"/>
              </a:spcAft>
              <a:defRPr/>
            </a:pPr>
            <a:endParaRPr lang="en-US" sz="6400" dirty="0">
              <a:latin typeface="Calibri" pitchFamily="34" charset="0"/>
            </a:endParaRPr>
          </a:p>
          <a:p>
            <a:pPr eaLnBrk="1" fontAlgn="auto" hangingPunct="1">
              <a:spcAft>
                <a:spcPts val="0"/>
              </a:spcAft>
              <a:defRPr/>
            </a:pPr>
            <a:endParaRPr lang="en-US" sz="6400" dirty="0">
              <a:latin typeface="Calibri" pitchFamily="34" charset="0"/>
            </a:endParaRPr>
          </a:p>
          <a:p>
            <a:pPr>
              <a:defRPr/>
            </a:pPr>
            <a:r>
              <a:rPr lang="en-US" sz="8000" dirty="0">
                <a:latin typeface="Calibri" pitchFamily="34" charset="0"/>
              </a:rPr>
              <a:t>KCAS Standard</a:t>
            </a:r>
          </a:p>
          <a:p>
            <a:pPr>
              <a:defRPr/>
            </a:pPr>
            <a:r>
              <a:rPr lang="en-US" sz="8000" dirty="0">
                <a:latin typeface="Calibri" pitchFamily="34" charset="0"/>
                <a:ea typeface="Times New Roman"/>
                <a:cs typeface="Times New Roman"/>
              </a:rPr>
              <a:t>5</a:t>
            </a:r>
            <a:r>
              <a:rPr lang="en-US" sz="8000" baseline="30000" dirty="0">
                <a:latin typeface="Calibri" pitchFamily="34" charset="0"/>
                <a:ea typeface="Times New Roman"/>
                <a:cs typeface="Times New Roman"/>
              </a:rPr>
              <a:t>th</a:t>
            </a:r>
            <a:r>
              <a:rPr lang="en-US" sz="8000" dirty="0">
                <a:latin typeface="Calibri" pitchFamily="34" charset="0"/>
                <a:ea typeface="Times New Roman"/>
                <a:cs typeface="Times New Roman"/>
              </a:rPr>
              <a:t> Grade Reading</a:t>
            </a:r>
          </a:p>
          <a:p>
            <a:pPr>
              <a:lnSpc>
                <a:spcPct val="150000"/>
              </a:lnSpc>
              <a:spcBef>
                <a:spcPts val="0"/>
              </a:spcBef>
              <a:defRPr/>
            </a:pPr>
            <a:endParaRPr lang="en-US" sz="2400" dirty="0" smtClean="0">
              <a:latin typeface="Calibri" pitchFamily="34" charset="0"/>
            </a:endParaRPr>
          </a:p>
        </p:txBody>
      </p:sp>
      <p:sp>
        <p:nvSpPr>
          <p:cNvPr id="30724" name="Content Placeholder 13"/>
          <p:cNvSpPr>
            <a:spLocks noGrp="1"/>
          </p:cNvSpPr>
          <p:nvPr>
            <p:ph sz="quarter" idx="4"/>
          </p:nvPr>
        </p:nvSpPr>
        <p:spPr>
          <a:xfrm>
            <a:off x="4800600" y="2471738"/>
            <a:ext cx="4038600" cy="4070380"/>
          </a:xfrm>
        </p:spPr>
        <p:txBody>
          <a:bodyPr>
            <a:normAutofit/>
          </a:bodyPr>
          <a:lstStyle/>
          <a:p>
            <a:pPr eaLnBrk="1" hangingPunct="1">
              <a:spcBef>
                <a:spcPct val="0"/>
              </a:spcBef>
              <a:buFont typeface="Wingdings 2" pitchFamily="18" charset="2"/>
              <a:buNone/>
            </a:pPr>
            <a:r>
              <a:rPr lang="en-US" altLang="en-US" sz="2800" b="1" dirty="0" smtClean="0">
                <a:latin typeface="Calibri" pitchFamily="34" charset="0"/>
              </a:rPr>
              <a:t>RIT.2 </a:t>
            </a:r>
            <a:r>
              <a:rPr lang="en-US" altLang="en-US" sz="2800" dirty="0" smtClean="0"/>
              <a:t>	</a:t>
            </a:r>
          </a:p>
          <a:p>
            <a:pPr eaLnBrk="1" hangingPunct="1">
              <a:spcBef>
                <a:spcPct val="0"/>
              </a:spcBef>
              <a:buFont typeface="Wingdings 2" pitchFamily="18" charset="2"/>
              <a:buNone/>
            </a:pPr>
            <a:r>
              <a:rPr lang="en-US" altLang="en-US" sz="2800" i="1" dirty="0" smtClean="0">
                <a:latin typeface="Calibri" pitchFamily="34" charset="0"/>
              </a:rPr>
              <a:t>	</a:t>
            </a:r>
            <a:r>
              <a:rPr lang="en-US" altLang="en-US" sz="2800" b="1" i="1" dirty="0" smtClean="0">
                <a:solidFill>
                  <a:srgbClr val="953735"/>
                </a:solidFill>
                <a:latin typeface="Calibri" pitchFamily="34" charset="0"/>
              </a:rPr>
              <a:t>Determine two or main ideas of a text and explain how they are supported by key details; summarize the text.  </a:t>
            </a:r>
          </a:p>
          <a:p>
            <a:pPr eaLnBrk="1" hangingPunct="1">
              <a:spcBef>
                <a:spcPct val="0"/>
              </a:spcBef>
              <a:buFont typeface="Wingdings 2" pitchFamily="18" charset="2"/>
              <a:buNone/>
            </a:pPr>
            <a:endParaRPr lang="en-US" altLang="en-US" sz="1200" b="1" i="1" dirty="0" smtClean="0">
              <a:solidFill>
                <a:srgbClr val="00B050"/>
              </a:solidFill>
              <a:latin typeface="Calibri" pitchFamily="34" charset="0"/>
            </a:endParaRPr>
          </a:p>
          <a:p>
            <a:pPr algn="ctr" eaLnBrk="1" hangingPunct="1">
              <a:spcBef>
                <a:spcPct val="0"/>
              </a:spcBef>
              <a:buFont typeface="Wingdings 2" pitchFamily="18" charset="2"/>
              <a:buNone/>
            </a:pPr>
            <a:r>
              <a:rPr lang="en-US" altLang="en-US" sz="1600" dirty="0" smtClean="0"/>
              <a:t>READING STANDARDS </a:t>
            </a:r>
          </a:p>
          <a:p>
            <a:pPr algn="ctr" eaLnBrk="1" hangingPunct="1">
              <a:spcBef>
                <a:spcPct val="0"/>
              </a:spcBef>
              <a:buFont typeface="Wingdings 2" pitchFamily="18" charset="2"/>
              <a:buNone/>
            </a:pPr>
            <a:r>
              <a:rPr lang="en-US" altLang="en-US" sz="1600" dirty="0" smtClean="0"/>
              <a:t>FOR INFORMATIONAL TEXT </a:t>
            </a:r>
            <a:endParaRPr lang="en-US" altLang="en-US" sz="1600" b="1" dirty="0" smtClean="0">
              <a:solidFill>
                <a:srgbClr val="00B050"/>
              </a:solidFill>
            </a:endParaRPr>
          </a:p>
        </p:txBody>
      </p:sp>
      <p:sp>
        <p:nvSpPr>
          <p:cNvPr id="30725" name="Title 10"/>
          <p:cNvSpPr>
            <a:spLocks noGrp="1"/>
          </p:cNvSpPr>
          <p:nvPr>
            <p:ph type="title"/>
          </p:nvPr>
        </p:nvSpPr>
        <p:spPr>
          <a:xfrm>
            <a:off x="307974" y="188571"/>
            <a:ext cx="8229600" cy="1143000"/>
          </a:xfrm>
        </p:spPr>
        <p:txBody>
          <a:bodyPr/>
          <a:lstStyle/>
          <a:p>
            <a:pPr eaLnBrk="1" hangingPunct="1"/>
            <a:r>
              <a:rPr lang="en-US" altLang="en-US" b="1" dirty="0" smtClean="0">
                <a:solidFill>
                  <a:schemeClr val="accent2">
                    <a:lumMod val="75000"/>
                  </a:schemeClr>
                </a:solidFill>
              </a:rPr>
              <a:t>Academic Standard</a:t>
            </a:r>
          </a:p>
        </p:txBody>
      </p:sp>
      <p:sp>
        <p:nvSpPr>
          <p:cNvPr id="16" name="Content Placeholder 15"/>
          <p:cNvSpPr>
            <a:spLocks noGrp="1"/>
          </p:cNvSpPr>
          <p:nvPr>
            <p:ph sz="quarter" idx="2"/>
          </p:nvPr>
        </p:nvSpPr>
        <p:spPr>
          <a:xfrm>
            <a:off x="381000" y="2438399"/>
            <a:ext cx="4041775" cy="4001097"/>
          </a:xfrm>
        </p:spPr>
        <p:txBody>
          <a:bodyPr>
            <a:normAutofit/>
          </a:bodyPr>
          <a:lstStyle/>
          <a:p>
            <a:pPr marL="320040" indent="-320040" eaLnBrk="1" fontAlgn="auto" hangingPunct="1">
              <a:spcAft>
                <a:spcPts val="0"/>
              </a:spcAft>
              <a:buFont typeface="Wingdings"/>
              <a:buNone/>
              <a:defRPr/>
            </a:pPr>
            <a:r>
              <a:rPr lang="en-US" sz="2800" b="1" i="1" dirty="0" smtClean="0">
                <a:latin typeface="Calibri" pitchFamily="34" charset="0"/>
              </a:rPr>
              <a:t>R-5.4</a:t>
            </a:r>
          </a:p>
          <a:p>
            <a:pPr marL="320040" indent="-320040" eaLnBrk="1" fontAlgn="auto" hangingPunct="1">
              <a:spcAft>
                <a:spcPts val="0"/>
              </a:spcAft>
              <a:buFont typeface="Wingdings"/>
              <a:buNone/>
              <a:defRPr/>
            </a:pPr>
            <a:r>
              <a:rPr lang="en-US" sz="2800" b="1" i="1" dirty="0">
                <a:solidFill>
                  <a:srgbClr val="00B050"/>
                </a:solidFill>
                <a:latin typeface="Calibri" pitchFamily="34" charset="0"/>
              </a:rPr>
              <a:t>	</a:t>
            </a:r>
            <a:r>
              <a:rPr lang="en-US" sz="2800" b="1" i="1" dirty="0" smtClean="0">
                <a:solidFill>
                  <a:schemeClr val="accent2">
                    <a:lumMod val="75000"/>
                  </a:schemeClr>
                </a:solidFill>
                <a:latin typeface="Calibri" pitchFamily="34" charset="0"/>
              </a:rPr>
              <a:t>Determine two or more main ideas of a text and how they are supported by key details.</a:t>
            </a:r>
          </a:p>
          <a:p>
            <a:pPr marL="320040" indent="-320040" eaLnBrk="1" fontAlgn="auto" hangingPunct="1">
              <a:spcAft>
                <a:spcPts val="0"/>
              </a:spcAft>
              <a:buFont typeface="Wingdings"/>
              <a:buNone/>
              <a:defRPr/>
            </a:pPr>
            <a:endParaRPr lang="en-US" sz="1200" dirty="0" smtClean="0"/>
          </a:p>
          <a:p>
            <a:pPr marL="320040" indent="-320040" eaLnBrk="1" fontAlgn="auto" hangingPunct="1">
              <a:spcAft>
                <a:spcPts val="0"/>
              </a:spcAft>
              <a:buFont typeface="Wingdings"/>
              <a:buNone/>
              <a:defRPr/>
            </a:pPr>
            <a:endParaRPr lang="en-US" sz="1200" dirty="0" smtClean="0"/>
          </a:p>
          <a:p>
            <a:pPr marL="274320" indent="-274320" algn="ctr" eaLnBrk="1" fontAlgn="auto" hangingPunct="1">
              <a:spcAft>
                <a:spcPts val="0"/>
              </a:spcAft>
              <a:buFont typeface="Wingdings 2"/>
              <a:buNone/>
              <a:defRPr/>
            </a:pPr>
            <a:r>
              <a:rPr lang="en-US" sz="1600" dirty="0"/>
              <a:t>READING STANDARDS </a:t>
            </a:r>
            <a:endParaRPr lang="en-US" sz="1600" dirty="0" smtClean="0"/>
          </a:p>
          <a:p>
            <a:pPr marL="274320" indent="-274320" algn="ctr" eaLnBrk="1" fontAlgn="auto" hangingPunct="1">
              <a:spcAft>
                <a:spcPts val="0"/>
              </a:spcAft>
              <a:buFont typeface="Wingdings 2"/>
              <a:buNone/>
              <a:defRPr/>
            </a:pPr>
            <a:r>
              <a:rPr lang="en-US" sz="1600" dirty="0" smtClean="0"/>
              <a:t>FOR </a:t>
            </a:r>
            <a:r>
              <a:rPr lang="en-US" sz="1600" dirty="0"/>
              <a:t>INFORMATIONAL TEXT </a:t>
            </a:r>
          </a:p>
        </p:txBody>
      </p:sp>
    </p:spTree>
    <p:extLst>
      <p:ext uri="{BB962C8B-B14F-4D97-AF65-F5344CB8AC3E}">
        <p14:creationId xmlns:p14="http://schemas.microsoft.com/office/powerpoint/2010/main" val="28012513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UDL Introduction Video</a:t>
            </a:r>
            <a:endParaRPr lang="en-US" dirty="0"/>
          </a:p>
        </p:txBody>
      </p:sp>
      <p:sp>
        <p:nvSpPr>
          <p:cNvPr id="3" name="Content Placeholder 2"/>
          <p:cNvSpPr>
            <a:spLocks noGrp="1"/>
          </p:cNvSpPr>
          <p:nvPr>
            <p:ph idx="1"/>
          </p:nvPr>
        </p:nvSpPr>
        <p:spPr>
          <a:xfrm>
            <a:off x="1093664" y="1793104"/>
            <a:ext cx="8050336" cy="4719350"/>
          </a:xfrm>
        </p:spPr>
        <p:txBody>
          <a:bodyPr/>
          <a:lstStyle/>
          <a:p>
            <a:endParaRPr lang="en-US" u="sng" dirty="0" smtClean="0"/>
          </a:p>
          <a:p>
            <a:pPr marL="0" indent="0">
              <a:buNone/>
            </a:pPr>
            <a:endParaRPr lang="en-US" sz="2800" u="sng" dirty="0" smtClean="0"/>
          </a:p>
          <a:p>
            <a:pPr marL="0" indent="0">
              <a:buNone/>
            </a:pPr>
            <a:endParaRPr lang="en-US" sz="2800" u="sng" dirty="0"/>
          </a:p>
          <a:p>
            <a:pPr marL="0" indent="0">
              <a:buNone/>
            </a:pPr>
            <a:r>
              <a:rPr lang="en-US" sz="2800" u="sng" dirty="0" smtClean="0">
                <a:hlinkClick r:id="rId2"/>
              </a:rPr>
              <a:t>https</a:t>
            </a:r>
            <a:r>
              <a:rPr lang="en-US" sz="2800" u="sng" dirty="0">
                <a:hlinkClick r:id="rId2"/>
              </a:rPr>
              <a:t>://www.youtube.com/watch?v=</a:t>
            </a:r>
            <a:r>
              <a:rPr lang="en-US" sz="2800" u="sng" dirty="0" smtClean="0">
                <a:hlinkClick r:id="rId2"/>
              </a:rPr>
              <a:t>bDvKnY0g6e4</a:t>
            </a:r>
            <a:r>
              <a:rPr lang="en-US" sz="2800" u="sng" dirty="0" smtClean="0"/>
              <a:t> </a:t>
            </a:r>
            <a:endParaRPr lang="en-US" sz="2800" u="sng" dirty="0"/>
          </a:p>
        </p:txBody>
      </p:sp>
    </p:spTree>
    <p:extLst>
      <p:ext uri="{BB962C8B-B14F-4D97-AF65-F5344CB8AC3E}">
        <p14:creationId xmlns:p14="http://schemas.microsoft.com/office/powerpoint/2010/main" val="339668087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93502411"/>
              </p:ext>
            </p:extLst>
          </p:nvPr>
        </p:nvGraphicFramePr>
        <p:xfrm>
          <a:off x="457200" y="914400"/>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5" name="Title 2"/>
          <p:cNvSpPr>
            <a:spLocks noGrp="1"/>
          </p:cNvSpPr>
          <p:nvPr>
            <p:ph type="title"/>
          </p:nvPr>
        </p:nvSpPr>
        <p:spPr>
          <a:xfrm>
            <a:off x="838200" y="122238"/>
            <a:ext cx="7772400" cy="487362"/>
          </a:xfrm>
        </p:spPr>
        <p:txBody>
          <a:bodyPr/>
          <a:lstStyle/>
          <a:p>
            <a:pPr eaLnBrk="1" hangingPunct="1"/>
            <a:r>
              <a:rPr lang="en-US" altLang="en-US" sz="2400" b="1" dirty="0" smtClean="0">
                <a:solidFill>
                  <a:srgbClr val="A30000"/>
                </a:solidFill>
              </a:rPr>
              <a:t>Tools and Strategies for Removing Barriers</a:t>
            </a:r>
          </a:p>
        </p:txBody>
      </p:sp>
    </p:spTree>
    <p:extLst>
      <p:ext uri="{BB962C8B-B14F-4D97-AF65-F5344CB8AC3E}">
        <p14:creationId xmlns:p14="http://schemas.microsoft.com/office/powerpoint/2010/main" val="115224973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563563"/>
          </a:xfrm>
        </p:spPr>
        <p:txBody>
          <a:bodyPr>
            <a:normAutofit fontScale="90000"/>
          </a:bodyPr>
          <a:lstStyle/>
          <a:p>
            <a:pPr fontAlgn="auto">
              <a:spcAft>
                <a:spcPts val="0"/>
              </a:spcAft>
              <a:defRPr/>
            </a:pPr>
            <a:r>
              <a:rPr lang="en-US" dirty="0" smtClean="0"/>
              <a:t>Least Dangerous Assumption</a:t>
            </a:r>
            <a:endParaRPr lang="en-US" dirty="0"/>
          </a:p>
        </p:txBody>
      </p:sp>
      <p:sp>
        <p:nvSpPr>
          <p:cNvPr id="7" name="Rectangle 3"/>
          <p:cNvSpPr txBox="1">
            <a:spLocks noChangeArrowheads="1"/>
          </p:cNvSpPr>
          <p:nvPr/>
        </p:nvSpPr>
        <p:spPr>
          <a:xfrm>
            <a:off x="609600" y="1447800"/>
            <a:ext cx="5562600" cy="4724400"/>
          </a:xfrm>
          <a:prstGeom prst="rect">
            <a:avLst/>
          </a:prstGeom>
        </p:spPr>
        <p:txBody>
          <a:bodyPr>
            <a:normAutofit fontScale="77500" lnSpcReduction="20000"/>
          </a:bodyPr>
          <a:lstStyle/>
          <a:p>
            <a:pPr marL="274320" indent="-274320" fontAlgn="auto">
              <a:lnSpc>
                <a:spcPct val="120000"/>
              </a:lnSpc>
              <a:spcBef>
                <a:spcPts val="580"/>
              </a:spcBef>
              <a:spcAft>
                <a:spcPts val="0"/>
              </a:spcAft>
              <a:buClr>
                <a:schemeClr val="accent1"/>
              </a:buClr>
              <a:buSzPct val="85000"/>
              <a:buFont typeface="Wingdings 2"/>
              <a:buChar char=""/>
              <a:defRPr/>
            </a:pPr>
            <a:r>
              <a:rPr lang="en-US" sz="2800" dirty="0">
                <a:cs typeface="Arial" pitchFamily="34" charset="0"/>
              </a:rPr>
              <a:t>It is the least  dangerous assumption to presume that with the right instruction and supports all students are competent to learn the general education curriculum</a:t>
            </a:r>
          </a:p>
          <a:p>
            <a:pPr marL="274320" indent="-274320" fontAlgn="auto">
              <a:lnSpc>
                <a:spcPct val="120000"/>
              </a:lnSpc>
              <a:spcBef>
                <a:spcPts val="580"/>
              </a:spcBef>
              <a:spcAft>
                <a:spcPts val="0"/>
              </a:spcAft>
              <a:buClr>
                <a:schemeClr val="accent1"/>
              </a:buClr>
              <a:buSzPct val="85000"/>
              <a:buFont typeface="Wingdings 2"/>
              <a:buChar char=""/>
              <a:defRPr/>
            </a:pPr>
            <a:r>
              <a:rPr lang="en-US" sz="2800" dirty="0">
                <a:cs typeface="Arial" pitchFamily="34" charset="0"/>
              </a:rPr>
              <a:t>All students must have access to a communication system that allows them to communicate about age appropriate social and academic topics </a:t>
            </a:r>
          </a:p>
          <a:p>
            <a:pPr marL="274320" indent="-274320" fontAlgn="auto">
              <a:lnSpc>
                <a:spcPct val="120000"/>
              </a:lnSpc>
              <a:spcBef>
                <a:spcPts val="580"/>
              </a:spcBef>
              <a:spcAft>
                <a:spcPts val="0"/>
              </a:spcAft>
              <a:buClr>
                <a:schemeClr val="accent1"/>
              </a:buClr>
              <a:buSzPct val="85000"/>
              <a:buFont typeface="Wingdings 2"/>
              <a:buChar char=""/>
              <a:defRPr/>
            </a:pPr>
            <a:r>
              <a:rPr lang="en-US" sz="2800" dirty="0">
                <a:cs typeface="Arial" pitchFamily="34" charset="0"/>
              </a:rPr>
              <a:t>Best place to learn is the general education classroom and other inclusive activities and environments in which there is a natural proportion of students with and without disabilities </a:t>
            </a:r>
          </a:p>
          <a:p>
            <a:pPr marL="274320" indent="-274320" fontAlgn="auto">
              <a:lnSpc>
                <a:spcPct val="120000"/>
              </a:lnSpc>
              <a:spcBef>
                <a:spcPts val="580"/>
              </a:spcBef>
              <a:spcAft>
                <a:spcPts val="0"/>
              </a:spcAft>
              <a:buClr>
                <a:schemeClr val="accent1"/>
              </a:buClr>
              <a:buSzPct val="85000"/>
              <a:buFont typeface="Wingdings 2"/>
              <a:buChar char=""/>
              <a:defRPr/>
            </a:pPr>
            <a:endParaRPr lang="en-US" sz="2800" dirty="0">
              <a:cs typeface="Arial" pitchFamily="34" charset="0"/>
            </a:endParaRPr>
          </a:p>
          <a:p>
            <a:pPr marL="274320" indent="-274320" fontAlgn="auto">
              <a:lnSpc>
                <a:spcPct val="80000"/>
              </a:lnSpc>
              <a:spcBef>
                <a:spcPts val="580"/>
              </a:spcBef>
              <a:spcAft>
                <a:spcPts val="0"/>
              </a:spcAft>
              <a:buClr>
                <a:schemeClr val="accent1"/>
              </a:buClr>
              <a:buSzPct val="85000"/>
              <a:buFont typeface="Wingdings" pitchFamily="2" charset="2"/>
              <a:buNone/>
              <a:defRPr/>
            </a:pPr>
            <a:endParaRPr lang="en-US" sz="2800" dirty="0">
              <a:latin typeface="+mn-lt"/>
            </a:endParaRPr>
          </a:p>
        </p:txBody>
      </p:sp>
      <p:sp>
        <p:nvSpPr>
          <p:cNvPr id="21510" name="TextBox 7"/>
          <p:cNvSpPr txBox="1">
            <a:spLocks noChangeArrowheads="1"/>
          </p:cNvSpPr>
          <p:nvPr/>
        </p:nvSpPr>
        <p:spPr bwMode="auto">
          <a:xfrm>
            <a:off x="6096000" y="6096000"/>
            <a:ext cx="2895600" cy="646113"/>
          </a:xfrm>
          <a:prstGeom prst="rect">
            <a:avLst/>
          </a:prstGeom>
          <a:noFill/>
          <a:ln w="9525">
            <a:noFill/>
            <a:miter lim="800000"/>
            <a:headEnd/>
            <a:tailEnd/>
          </a:ln>
        </p:spPr>
        <p:txBody>
          <a:bodyPr>
            <a:spAutoFit/>
          </a:bodyPr>
          <a:lstStyle/>
          <a:p>
            <a:r>
              <a:rPr lang="en-US" dirty="0">
                <a:latin typeface="Tw Cen MT" pitchFamily="34" charset="0"/>
              </a:rPr>
              <a:t>McSheehan/Jorgensen</a:t>
            </a:r>
          </a:p>
          <a:p>
            <a:r>
              <a:rPr lang="en-US" dirty="0">
                <a:latin typeface="Tw Cen MT" pitchFamily="34" charset="0"/>
              </a:rPr>
              <a:t>TASH 2007</a:t>
            </a:r>
          </a:p>
        </p:txBody>
      </p:sp>
      <p:pic>
        <p:nvPicPr>
          <p:cNvPr id="21511" name="Picture 2"/>
          <p:cNvPicPr>
            <a:picLocks noChangeAspect="1" noChangeArrowheads="1"/>
          </p:cNvPicPr>
          <p:nvPr/>
        </p:nvPicPr>
        <p:blipFill>
          <a:blip r:embed="rId3" cstate="print"/>
          <a:srcRect/>
          <a:stretch>
            <a:fillRect/>
          </a:stretch>
        </p:blipFill>
        <p:spPr bwMode="auto">
          <a:xfrm>
            <a:off x="6324600" y="1371600"/>
            <a:ext cx="2447925" cy="1866900"/>
          </a:xfrm>
          <a:prstGeom prst="rect">
            <a:avLst/>
          </a:prstGeom>
          <a:noFill/>
          <a:ln w="9525">
            <a:noFill/>
            <a:miter lim="800000"/>
            <a:headEnd/>
            <a:tailEnd/>
          </a:ln>
        </p:spPr>
      </p:pic>
    </p:spTree>
    <p:extLst>
      <p:ext uri="{BB962C8B-B14F-4D97-AF65-F5344CB8AC3E}">
        <p14:creationId xmlns:p14="http://schemas.microsoft.com/office/powerpoint/2010/main" val="115308028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581400" y="533400"/>
            <a:ext cx="5562600" cy="609600"/>
          </a:xfrm>
        </p:spPr>
        <p:txBody>
          <a:bodyPr>
            <a:normAutofit fontScale="90000"/>
          </a:bodyPr>
          <a:lstStyle/>
          <a:p>
            <a:pPr eaLnBrk="1" hangingPunct="1"/>
            <a:r>
              <a:rPr lang="en-US" altLang="en-US" dirty="0" smtClean="0">
                <a:solidFill>
                  <a:srgbClr val="953735"/>
                </a:solidFill>
              </a:rPr>
              <a:t>Tools – SETT Framework</a:t>
            </a:r>
          </a:p>
        </p:txBody>
      </p:sp>
      <p:pic>
        <p:nvPicPr>
          <p:cNvPr id="40963" name="Picture 15" descr="MPj0314349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62400" y="4191000"/>
            <a:ext cx="1371600" cy="900113"/>
          </a:xfrm>
        </p:spPr>
      </p:pic>
      <p:sp>
        <p:nvSpPr>
          <p:cNvPr id="40964" name="Text Box 4"/>
          <p:cNvSpPr txBox="1">
            <a:spLocks noChangeArrowheads="1"/>
          </p:cNvSpPr>
          <p:nvPr/>
        </p:nvSpPr>
        <p:spPr bwMode="auto">
          <a:xfrm>
            <a:off x="1143000" y="3087688"/>
            <a:ext cx="70834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FontTx/>
              <a:buChar char="•"/>
            </a:pPr>
            <a:r>
              <a:rPr lang="en-US" altLang="en-US" sz="2400" dirty="0">
                <a:solidFill>
                  <a:srgbClr val="008080"/>
                </a:solidFill>
                <a:cs typeface="Arial" pitchFamily="34" charset="0"/>
              </a:rPr>
              <a:t>Whatever is needed by the </a:t>
            </a:r>
            <a:r>
              <a:rPr lang="en-US" altLang="en-US" sz="2400" dirty="0">
                <a:solidFill>
                  <a:srgbClr val="CC3300"/>
                </a:solidFill>
                <a:cs typeface="Arial" pitchFamily="34" charset="0"/>
              </a:rPr>
              <a:t>student </a:t>
            </a:r>
            <a:r>
              <a:rPr lang="en-US" altLang="en-US" sz="2400" dirty="0">
                <a:solidFill>
                  <a:srgbClr val="008080"/>
                </a:solidFill>
                <a:cs typeface="Arial" pitchFamily="34" charset="0"/>
              </a:rPr>
              <a:t>and </a:t>
            </a:r>
            <a:r>
              <a:rPr lang="en-US" altLang="en-US" sz="2400" dirty="0">
                <a:solidFill>
                  <a:srgbClr val="CC3300"/>
                </a:solidFill>
                <a:cs typeface="Arial" pitchFamily="34" charset="0"/>
              </a:rPr>
              <a:t>others </a:t>
            </a:r>
            <a:r>
              <a:rPr lang="en-US" altLang="en-US" sz="2400" dirty="0">
                <a:solidFill>
                  <a:srgbClr val="008080"/>
                </a:solidFill>
                <a:cs typeface="Arial" pitchFamily="34" charset="0"/>
              </a:rPr>
              <a:t>for the student to do the tasks in the environments in order to meet expectations</a:t>
            </a:r>
          </a:p>
          <a:p>
            <a:pPr eaLnBrk="1" hangingPunct="1"/>
            <a:endParaRPr lang="en-US" altLang="en-US" sz="2400" dirty="0">
              <a:latin typeface="Tw Cen MT" pitchFamily="34" charset="0"/>
            </a:endParaRPr>
          </a:p>
        </p:txBody>
      </p:sp>
      <p:grpSp>
        <p:nvGrpSpPr>
          <p:cNvPr id="40965" name="Group 6"/>
          <p:cNvGrpSpPr>
            <a:grpSpLocks/>
          </p:cNvGrpSpPr>
          <p:nvPr/>
        </p:nvGrpSpPr>
        <p:grpSpPr bwMode="auto">
          <a:xfrm>
            <a:off x="1143000" y="4648200"/>
            <a:ext cx="2209800" cy="1066800"/>
            <a:chOff x="528" y="1824"/>
            <a:chExt cx="1392" cy="672"/>
          </a:xfrm>
        </p:grpSpPr>
        <p:sp>
          <p:nvSpPr>
            <p:cNvPr id="40975" name="Oval 7"/>
            <p:cNvSpPr>
              <a:spLocks noChangeArrowheads="1"/>
            </p:cNvSpPr>
            <p:nvPr/>
          </p:nvSpPr>
          <p:spPr bwMode="auto">
            <a:xfrm>
              <a:off x="528" y="1824"/>
              <a:ext cx="1392" cy="67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latin typeface="Tw Cen MT" pitchFamily="34" charset="0"/>
              </a:endParaRPr>
            </a:p>
          </p:txBody>
        </p:sp>
        <p:sp>
          <p:nvSpPr>
            <p:cNvPr id="40976" name="Text Box 8"/>
            <p:cNvSpPr txBox="1">
              <a:spLocks noChangeArrowheads="1"/>
            </p:cNvSpPr>
            <p:nvPr/>
          </p:nvSpPr>
          <p:spPr bwMode="auto">
            <a:xfrm>
              <a:off x="576" y="2016"/>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2400" dirty="0">
                  <a:latin typeface="Tahoma" pitchFamily="34" charset="0"/>
                </a:rPr>
                <a:t>ABILITIES</a:t>
              </a:r>
            </a:p>
          </p:txBody>
        </p:sp>
      </p:grpSp>
      <p:grpSp>
        <p:nvGrpSpPr>
          <p:cNvPr id="40966" name="Group 9"/>
          <p:cNvGrpSpPr>
            <a:grpSpLocks/>
          </p:cNvGrpSpPr>
          <p:nvPr/>
        </p:nvGrpSpPr>
        <p:grpSpPr bwMode="auto">
          <a:xfrm>
            <a:off x="6019800" y="4648200"/>
            <a:ext cx="2209800" cy="1066800"/>
            <a:chOff x="3600" y="1824"/>
            <a:chExt cx="1392" cy="672"/>
          </a:xfrm>
        </p:grpSpPr>
        <p:sp>
          <p:nvSpPr>
            <p:cNvPr id="40973" name="Oval 10"/>
            <p:cNvSpPr>
              <a:spLocks noChangeArrowheads="1"/>
            </p:cNvSpPr>
            <p:nvPr/>
          </p:nvSpPr>
          <p:spPr bwMode="auto">
            <a:xfrm>
              <a:off x="3600" y="1824"/>
              <a:ext cx="1392" cy="672"/>
            </a:xfrm>
            <a:prstGeom prst="ellipse">
              <a:avLst/>
            </a:prstGeom>
            <a:solidFill>
              <a:schemeClr val="folHlink"/>
            </a:solidFill>
            <a:ln w="9525">
              <a:solidFill>
                <a:schemeClr val="tx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dirty="0">
                <a:solidFill>
                  <a:schemeClr val="folHlink"/>
                </a:solidFill>
                <a:latin typeface="Tahoma" pitchFamily="34" charset="0"/>
              </a:endParaRPr>
            </a:p>
          </p:txBody>
        </p:sp>
        <p:sp>
          <p:nvSpPr>
            <p:cNvPr id="40974" name="Text Box 11"/>
            <p:cNvSpPr txBox="1">
              <a:spLocks noChangeArrowheads="1"/>
            </p:cNvSpPr>
            <p:nvPr/>
          </p:nvSpPr>
          <p:spPr bwMode="auto">
            <a:xfrm>
              <a:off x="3648" y="2016"/>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2400" dirty="0">
                  <a:latin typeface="Tahoma" pitchFamily="34" charset="0"/>
                </a:rPr>
                <a:t>GOALS</a:t>
              </a:r>
            </a:p>
          </p:txBody>
        </p:sp>
      </p:grpSp>
      <p:grpSp>
        <p:nvGrpSpPr>
          <p:cNvPr id="40967" name="Group 12"/>
          <p:cNvGrpSpPr>
            <a:grpSpLocks/>
          </p:cNvGrpSpPr>
          <p:nvPr/>
        </p:nvGrpSpPr>
        <p:grpSpPr bwMode="auto">
          <a:xfrm>
            <a:off x="3657600" y="5181600"/>
            <a:ext cx="2209800" cy="1157288"/>
            <a:chOff x="2112" y="2160"/>
            <a:chExt cx="1392" cy="729"/>
          </a:xfrm>
        </p:grpSpPr>
        <p:sp>
          <p:nvSpPr>
            <p:cNvPr id="40971" name="Line 13"/>
            <p:cNvSpPr>
              <a:spLocks noChangeShapeType="1"/>
            </p:cNvSpPr>
            <p:nvPr/>
          </p:nvSpPr>
          <p:spPr bwMode="auto">
            <a:xfrm>
              <a:off x="2112" y="2160"/>
              <a:ext cx="139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0972" name="Text Box 14"/>
            <p:cNvSpPr txBox="1">
              <a:spLocks noChangeArrowheads="1"/>
            </p:cNvSpPr>
            <p:nvPr/>
          </p:nvSpPr>
          <p:spPr bwMode="auto">
            <a:xfrm>
              <a:off x="2208" y="2256"/>
              <a:ext cx="115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2400" dirty="0">
                  <a:latin typeface="Tahoma" pitchFamily="34" charset="0"/>
                </a:rPr>
                <a:t>TOOLS</a:t>
              </a:r>
            </a:p>
            <a:p>
              <a:pPr algn="ctr" eaLnBrk="1" hangingPunct="1">
                <a:spcBef>
                  <a:spcPct val="50000"/>
                </a:spcBef>
              </a:pPr>
              <a:endParaRPr lang="en-US" altLang="en-US" sz="2400" dirty="0">
                <a:latin typeface="Tahoma" pitchFamily="34" charset="0"/>
              </a:endParaRPr>
            </a:p>
          </p:txBody>
        </p:sp>
      </p:grpSp>
      <p:sp>
        <p:nvSpPr>
          <p:cNvPr id="40968" name="Text Box 9"/>
          <p:cNvSpPr txBox="1">
            <a:spLocks noChangeArrowheads="1"/>
          </p:cNvSpPr>
          <p:nvPr/>
        </p:nvSpPr>
        <p:spPr bwMode="auto">
          <a:xfrm>
            <a:off x="2567233" y="5895605"/>
            <a:ext cx="419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dirty="0">
                <a:latin typeface="Tw Cen MT" pitchFamily="34" charset="0"/>
                <a:hlinkClick r:id="rId4"/>
              </a:rPr>
              <a:t>http://www.joyzabala.com/</a:t>
            </a:r>
            <a:r>
              <a:rPr lang="en-US" altLang="en-US" dirty="0">
                <a:latin typeface="Tw Cen MT" pitchFamily="34" charset="0"/>
              </a:rPr>
              <a:t> </a:t>
            </a:r>
          </a:p>
        </p:txBody>
      </p:sp>
      <p:pic>
        <p:nvPicPr>
          <p:cNvPr id="4096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92138"/>
            <a:ext cx="29718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TextBox 15"/>
          <p:cNvSpPr txBox="1">
            <a:spLocks noChangeArrowheads="1"/>
          </p:cNvSpPr>
          <p:nvPr/>
        </p:nvSpPr>
        <p:spPr bwMode="auto">
          <a:xfrm>
            <a:off x="3962400" y="1447800"/>
            <a:ext cx="2133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b="1" dirty="0">
                <a:latin typeface="Tw Cen MT" pitchFamily="34" charset="0"/>
              </a:rPr>
              <a:t>S</a:t>
            </a:r>
            <a:r>
              <a:rPr lang="en-US" altLang="en-US" sz="2400" dirty="0">
                <a:latin typeface="Tw Cen MT" pitchFamily="34" charset="0"/>
              </a:rPr>
              <a:t>  Student</a:t>
            </a:r>
          </a:p>
          <a:p>
            <a:pPr eaLnBrk="1" hangingPunct="1"/>
            <a:r>
              <a:rPr lang="en-US" altLang="en-US" sz="2400" b="1" dirty="0">
                <a:latin typeface="Tw Cen MT" pitchFamily="34" charset="0"/>
              </a:rPr>
              <a:t>E</a:t>
            </a:r>
            <a:r>
              <a:rPr lang="en-US" altLang="en-US" sz="2400" dirty="0">
                <a:latin typeface="Tw Cen MT" pitchFamily="34" charset="0"/>
              </a:rPr>
              <a:t>  Environment</a:t>
            </a:r>
          </a:p>
          <a:p>
            <a:pPr eaLnBrk="1" hangingPunct="1"/>
            <a:r>
              <a:rPr lang="en-US" altLang="en-US" sz="2400" b="1" dirty="0">
                <a:latin typeface="Tw Cen MT" pitchFamily="34" charset="0"/>
              </a:rPr>
              <a:t>T</a:t>
            </a:r>
            <a:r>
              <a:rPr lang="en-US" altLang="en-US" sz="2400" dirty="0">
                <a:latin typeface="Tw Cen MT" pitchFamily="34" charset="0"/>
              </a:rPr>
              <a:t> Task</a:t>
            </a:r>
          </a:p>
          <a:p>
            <a:pPr eaLnBrk="1" hangingPunct="1"/>
            <a:r>
              <a:rPr lang="en-US" altLang="en-US" sz="2400" b="1" dirty="0">
                <a:latin typeface="Tw Cen MT" pitchFamily="34" charset="0"/>
              </a:rPr>
              <a:t>T</a:t>
            </a:r>
            <a:r>
              <a:rPr lang="en-US" altLang="en-US" sz="2400" dirty="0">
                <a:latin typeface="Tw Cen MT" pitchFamily="34" charset="0"/>
              </a:rPr>
              <a:t> Tools</a:t>
            </a:r>
          </a:p>
        </p:txBody>
      </p:sp>
    </p:spTree>
    <p:extLst>
      <p:ext uri="{BB962C8B-B14F-4D97-AF65-F5344CB8AC3E}">
        <p14:creationId xmlns:p14="http://schemas.microsoft.com/office/powerpoint/2010/main" val="89874740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81000"/>
            <a:ext cx="8305800" cy="609600"/>
          </a:xfrm>
        </p:spPr>
        <p:txBody>
          <a:bodyPr>
            <a:normAutofit fontScale="90000"/>
          </a:bodyPr>
          <a:lstStyle/>
          <a:p>
            <a:pPr eaLnBrk="1" hangingPunct="1"/>
            <a:r>
              <a:rPr lang="en-US" altLang="en-US" dirty="0" smtClean="0">
                <a:solidFill>
                  <a:srgbClr val="953735"/>
                </a:solidFill>
              </a:rPr>
              <a:t>Tools for Students</a:t>
            </a:r>
          </a:p>
        </p:txBody>
      </p:sp>
      <p:sp>
        <p:nvSpPr>
          <p:cNvPr id="567299" name="Rectangle 3"/>
          <p:cNvSpPr>
            <a:spLocks noGrp="1" noChangeArrowheads="1"/>
          </p:cNvSpPr>
          <p:nvPr>
            <p:ph type="body" sz="half" idx="1"/>
          </p:nvPr>
        </p:nvSpPr>
        <p:spPr>
          <a:xfrm>
            <a:off x="381000" y="2642636"/>
            <a:ext cx="3848100" cy="3835869"/>
          </a:xfrm>
        </p:spPr>
        <p:txBody>
          <a:bodyPr>
            <a:normAutofit fontScale="62500" lnSpcReduction="20000"/>
          </a:bodyPr>
          <a:lstStyle/>
          <a:p>
            <a:pPr marL="811213" lvl="1" indent="-274320" eaLnBrk="1" fontAlgn="auto" hangingPunct="1">
              <a:lnSpc>
                <a:spcPct val="120000"/>
              </a:lnSpc>
              <a:spcAft>
                <a:spcPts val="0"/>
              </a:spcAft>
              <a:buFontTx/>
              <a:buChar char="•"/>
              <a:defRPr/>
            </a:pPr>
            <a:r>
              <a:rPr lang="en-US" dirty="0">
                <a:latin typeface="Arial" pitchFamily="34" charset="0"/>
                <a:cs typeface="Arial" pitchFamily="34" charset="0"/>
              </a:rPr>
              <a:t>Accommodations </a:t>
            </a:r>
          </a:p>
          <a:p>
            <a:pPr marL="811213" lvl="1" indent="-274320" eaLnBrk="1" fontAlgn="auto" hangingPunct="1">
              <a:lnSpc>
                <a:spcPct val="120000"/>
              </a:lnSpc>
              <a:spcAft>
                <a:spcPts val="0"/>
              </a:spcAft>
              <a:buFontTx/>
              <a:buChar char="•"/>
              <a:defRPr/>
            </a:pPr>
            <a:r>
              <a:rPr lang="en-US" dirty="0">
                <a:latin typeface="Arial" pitchFamily="34" charset="0"/>
                <a:cs typeface="Arial" pitchFamily="34" charset="0"/>
              </a:rPr>
              <a:t>Modifications</a:t>
            </a:r>
          </a:p>
          <a:p>
            <a:pPr marL="811213" lvl="1" indent="-274320" eaLnBrk="1" fontAlgn="auto" hangingPunct="1">
              <a:lnSpc>
                <a:spcPct val="120000"/>
              </a:lnSpc>
              <a:spcAft>
                <a:spcPts val="0"/>
              </a:spcAft>
              <a:buFontTx/>
              <a:buChar char="•"/>
              <a:defRPr/>
            </a:pPr>
            <a:r>
              <a:rPr lang="en-US" dirty="0" smtClean="0">
                <a:latin typeface="Arial" pitchFamily="34" charset="0"/>
                <a:cs typeface="Arial" pitchFamily="34" charset="0"/>
              </a:rPr>
              <a:t>Technology, Assistive Technology</a:t>
            </a:r>
            <a:endParaRPr lang="en-US" dirty="0">
              <a:latin typeface="Arial" pitchFamily="34" charset="0"/>
              <a:cs typeface="Arial" pitchFamily="34" charset="0"/>
            </a:endParaRPr>
          </a:p>
          <a:p>
            <a:pPr marL="811213" lvl="1" indent="-274320" eaLnBrk="1" fontAlgn="auto" hangingPunct="1">
              <a:lnSpc>
                <a:spcPct val="120000"/>
              </a:lnSpc>
              <a:spcAft>
                <a:spcPts val="0"/>
              </a:spcAft>
              <a:buFontTx/>
              <a:buChar char="•"/>
              <a:defRPr/>
            </a:pPr>
            <a:r>
              <a:rPr lang="en-US" dirty="0">
                <a:latin typeface="Arial" pitchFamily="34" charset="0"/>
                <a:cs typeface="Arial" pitchFamily="34" charset="0"/>
              </a:rPr>
              <a:t>Diversified Instructional Strategies</a:t>
            </a:r>
          </a:p>
          <a:p>
            <a:pPr marL="811213" lvl="1" indent="-274320" eaLnBrk="1" fontAlgn="auto" hangingPunct="1">
              <a:lnSpc>
                <a:spcPct val="120000"/>
              </a:lnSpc>
              <a:spcAft>
                <a:spcPts val="0"/>
              </a:spcAft>
              <a:buFontTx/>
              <a:buChar char="•"/>
              <a:defRPr/>
            </a:pPr>
            <a:r>
              <a:rPr lang="en-US" dirty="0">
                <a:latin typeface="Arial" pitchFamily="34" charset="0"/>
                <a:cs typeface="Arial" pitchFamily="34" charset="0"/>
              </a:rPr>
              <a:t>Supports</a:t>
            </a:r>
          </a:p>
          <a:p>
            <a:pPr marL="811213" lvl="1" indent="-274320" eaLnBrk="1" fontAlgn="auto" hangingPunct="1">
              <a:lnSpc>
                <a:spcPct val="120000"/>
              </a:lnSpc>
              <a:spcAft>
                <a:spcPts val="0"/>
              </a:spcAft>
              <a:buFontTx/>
              <a:buChar char="•"/>
              <a:defRPr/>
            </a:pPr>
            <a:r>
              <a:rPr lang="en-US" dirty="0">
                <a:latin typeface="Arial" pitchFamily="34" charset="0"/>
                <a:cs typeface="Arial" pitchFamily="34" charset="0"/>
              </a:rPr>
              <a:t>Services </a:t>
            </a:r>
          </a:p>
          <a:p>
            <a:pPr marL="811213" lvl="1" indent="-274320" eaLnBrk="1" fontAlgn="auto" hangingPunct="1">
              <a:lnSpc>
                <a:spcPct val="120000"/>
              </a:lnSpc>
              <a:spcAft>
                <a:spcPts val="0"/>
              </a:spcAft>
              <a:buFontTx/>
              <a:buChar char="•"/>
              <a:defRPr/>
            </a:pPr>
            <a:r>
              <a:rPr lang="en-US" dirty="0">
                <a:latin typeface="Arial" pitchFamily="34" charset="0"/>
                <a:cs typeface="Arial" pitchFamily="34" charset="0"/>
              </a:rPr>
              <a:t>Training </a:t>
            </a:r>
          </a:p>
          <a:p>
            <a:pPr marL="811213" lvl="1" indent="-274320" eaLnBrk="1" fontAlgn="auto" hangingPunct="1">
              <a:lnSpc>
                <a:spcPct val="120000"/>
              </a:lnSpc>
              <a:spcAft>
                <a:spcPts val="0"/>
              </a:spcAft>
              <a:buFontTx/>
              <a:buChar char="•"/>
              <a:defRPr/>
            </a:pPr>
            <a:r>
              <a:rPr lang="en-US" dirty="0">
                <a:latin typeface="Arial" pitchFamily="34" charset="0"/>
                <a:cs typeface="Arial" pitchFamily="34" charset="0"/>
              </a:rPr>
              <a:t>Documentation</a:t>
            </a:r>
          </a:p>
          <a:p>
            <a:pPr marL="811213" lvl="1" indent="-274320" eaLnBrk="1" fontAlgn="auto" hangingPunct="1">
              <a:lnSpc>
                <a:spcPct val="120000"/>
              </a:lnSpc>
              <a:spcAft>
                <a:spcPts val="0"/>
              </a:spcAft>
              <a:buFontTx/>
              <a:buChar char="•"/>
              <a:defRPr/>
            </a:pPr>
            <a:r>
              <a:rPr lang="en-US" dirty="0">
                <a:latin typeface="Arial" pitchFamily="34" charset="0"/>
                <a:cs typeface="Arial" pitchFamily="34" charset="0"/>
              </a:rPr>
              <a:t>Etc.</a:t>
            </a:r>
          </a:p>
          <a:p>
            <a:pPr marL="231775" indent="-231775" eaLnBrk="1" fontAlgn="auto" hangingPunct="1">
              <a:lnSpc>
                <a:spcPct val="90000"/>
              </a:lnSpc>
              <a:spcAft>
                <a:spcPts val="0"/>
              </a:spcAft>
              <a:buFont typeface="Arial" charset="0"/>
              <a:buChar char="•"/>
              <a:defRPr/>
            </a:pPr>
            <a:endParaRPr lang="en-US" sz="1800" dirty="0">
              <a:latin typeface="Arial" pitchFamily="34" charset="0"/>
              <a:cs typeface="Arial" pitchFamily="34" charset="0"/>
            </a:endParaRPr>
          </a:p>
        </p:txBody>
      </p:sp>
      <p:pic>
        <p:nvPicPr>
          <p:cNvPr id="41988" name="Picture 4" descr="MPj0314349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2814638"/>
            <a:ext cx="4248150" cy="2789237"/>
          </a:xfrm>
        </p:spPr>
      </p:pic>
      <p:sp>
        <p:nvSpPr>
          <p:cNvPr id="41989" name="Text Box 5"/>
          <p:cNvSpPr txBox="1">
            <a:spLocks noChangeArrowheads="1"/>
          </p:cNvSpPr>
          <p:nvPr/>
        </p:nvSpPr>
        <p:spPr bwMode="auto">
          <a:xfrm>
            <a:off x="457200" y="1128727"/>
            <a:ext cx="82105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hangingPunct="1">
              <a:spcBef>
                <a:spcPct val="20000"/>
              </a:spcBef>
            </a:pPr>
            <a:r>
              <a:rPr lang="en-US" altLang="en-US" sz="2000" dirty="0" smtClean="0">
                <a:solidFill>
                  <a:srgbClr val="008080"/>
                </a:solidFill>
                <a:cs typeface="Arial" pitchFamily="34" charset="0"/>
              </a:rPr>
              <a:t>The SETTS framework allows us to properly select the tools a student needs in an instructional context.  Here are the tools that may be </a:t>
            </a:r>
            <a:r>
              <a:rPr lang="en-US" altLang="en-US" sz="2000" dirty="0">
                <a:solidFill>
                  <a:srgbClr val="008080"/>
                </a:solidFill>
                <a:cs typeface="Arial" pitchFamily="34" charset="0"/>
              </a:rPr>
              <a:t>needed by the </a:t>
            </a:r>
            <a:r>
              <a:rPr lang="en-US" altLang="en-US" sz="2000" dirty="0">
                <a:solidFill>
                  <a:srgbClr val="CC3300"/>
                </a:solidFill>
                <a:cs typeface="Arial" pitchFamily="34" charset="0"/>
              </a:rPr>
              <a:t>student </a:t>
            </a:r>
            <a:r>
              <a:rPr lang="en-US" altLang="en-US" sz="2000" dirty="0">
                <a:solidFill>
                  <a:srgbClr val="008080"/>
                </a:solidFill>
                <a:cs typeface="Arial" pitchFamily="34" charset="0"/>
              </a:rPr>
              <a:t>to do the tasks in the environments in order to meet expectations</a:t>
            </a:r>
          </a:p>
          <a:p>
            <a:pPr eaLnBrk="1" hangingPunct="1">
              <a:spcBef>
                <a:spcPct val="20000"/>
              </a:spcBef>
              <a:buFontTx/>
              <a:buChar char="•"/>
            </a:pPr>
            <a:endParaRPr lang="en-US" altLang="en-US" sz="2000" dirty="0">
              <a:latin typeface="Tw Cen MT" pitchFamily="34" charset="0"/>
            </a:endParaRPr>
          </a:p>
        </p:txBody>
      </p:sp>
      <p:sp>
        <p:nvSpPr>
          <p:cNvPr id="41990" name="Text Box 9"/>
          <p:cNvSpPr txBox="1">
            <a:spLocks noChangeArrowheads="1"/>
          </p:cNvSpPr>
          <p:nvPr/>
        </p:nvSpPr>
        <p:spPr bwMode="auto">
          <a:xfrm>
            <a:off x="4687613" y="5475287"/>
            <a:ext cx="3980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dirty="0" smtClean="0">
                <a:latin typeface="Tw Cen MT" pitchFamily="34" charset="0"/>
                <a:hlinkClick r:id=""/>
              </a:rPr>
              <a:t>http</a:t>
            </a:r>
            <a:r>
              <a:rPr lang="en-US" altLang="en-US" dirty="0">
                <a:latin typeface="Tw Cen MT" pitchFamily="34" charset="0"/>
                <a:hlinkClick r:id=""/>
              </a:rPr>
              <a:t>://www.joyzabala.com/</a:t>
            </a:r>
            <a:r>
              <a:rPr lang="en-US" altLang="en-US" dirty="0">
                <a:latin typeface="Tw Cen MT" pitchFamily="34" charset="0"/>
              </a:rPr>
              <a:t> </a:t>
            </a:r>
          </a:p>
        </p:txBody>
      </p:sp>
    </p:spTree>
    <p:extLst>
      <p:ext uri="{BB962C8B-B14F-4D97-AF65-F5344CB8AC3E}">
        <p14:creationId xmlns:p14="http://schemas.microsoft.com/office/powerpoint/2010/main" val="154259151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381000"/>
            <a:ext cx="8305800" cy="609600"/>
          </a:xfrm>
        </p:spPr>
        <p:txBody>
          <a:bodyPr>
            <a:normAutofit fontScale="90000"/>
          </a:bodyPr>
          <a:lstStyle/>
          <a:p>
            <a:pPr eaLnBrk="1" hangingPunct="1"/>
            <a:r>
              <a:rPr lang="en-US" altLang="en-US" dirty="0" smtClean="0">
                <a:solidFill>
                  <a:srgbClr val="953735"/>
                </a:solidFill>
              </a:rPr>
              <a:t>Tools for Others</a:t>
            </a:r>
          </a:p>
        </p:txBody>
      </p:sp>
      <p:sp>
        <p:nvSpPr>
          <p:cNvPr id="566275" name="Rectangle 3"/>
          <p:cNvSpPr>
            <a:spLocks noGrp="1" noChangeArrowheads="1"/>
          </p:cNvSpPr>
          <p:nvPr>
            <p:ph type="body" sz="half" idx="1"/>
          </p:nvPr>
        </p:nvSpPr>
        <p:spPr>
          <a:xfrm>
            <a:off x="685800" y="2590494"/>
            <a:ext cx="3848100" cy="4419600"/>
          </a:xfrm>
        </p:spPr>
        <p:txBody>
          <a:bodyPr>
            <a:normAutofit fontScale="77500" lnSpcReduction="20000"/>
          </a:bodyPr>
          <a:lstStyle/>
          <a:p>
            <a:pPr marL="0" indent="0">
              <a:buNone/>
              <a:defRPr/>
            </a:pPr>
            <a:r>
              <a:rPr lang="en-US" sz="2600" b="1" dirty="0" smtClean="0">
                <a:latin typeface="Arial" pitchFamily="34" charset="0"/>
                <a:cs typeface="Arial" pitchFamily="34" charset="0"/>
              </a:rPr>
              <a:t>Training &amp; Support </a:t>
            </a:r>
            <a:r>
              <a:rPr lang="en-US" sz="2600" b="1" dirty="0">
                <a:latin typeface="Arial" pitchFamily="34" charset="0"/>
                <a:cs typeface="Arial" pitchFamily="34" charset="0"/>
              </a:rPr>
              <a:t>for </a:t>
            </a:r>
            <a:r>
              <a:rPr lang="en-US" sz="2600" b="1" dirty="0" smtClean="0">
                <a:latin typeface="Arial" pitchFamily="34" charset="0"/>
                <a:cs typeface="Arial" pitchFamily="34" charset="0"/>
              </a:rPr>
              <a:t>Staff</a:t>
            </a:r>
            <a:endParaRPr lang="en-US" sz="2600" b="1" dirty="0">
              <a:latin typeface="Arial" pitchFamily="34" charset="0"/>
              <a:cs typeface="Arial" pitchFamily="34" charset="0"/>
            </a:endParaRPr>
          </a:p>
          <a:p>
            <a:pPr marL="811213" lvl="1" indent="-274320" eaLnBrk="1" fontAlgn="auto" hangingPunct="1">
              <a:spcAft>
                <a:spcPts val="0"/>
              </a:spcAft>
              <a:buFontTx/>
              <a:buChar char="•"/>
              <a:defRPr/>
            </a:pPr>
            <a:r>
              <a:rPr lang="en-US" dirty="0">
                <a:latin typeface="Arial" pitchFamily="34" charset="0"/>
                <a:cs typeface="Arial" pitchFamily="34" charset="0"/>
              </a:rPr>
              <a:t>Decision-making</a:t>
            </a:r>
          </a:p>
          <a:p>
            <a:pPr marL="811213" lvl="1" indent="-274320" eaLnBrk="1" fontAlgn="auto" hangingPunct="1">
              <a:spcAft>
                <a:spcPts val="0"/>
              </a:spcAft>
              <a:buFontTx/>
              <a:buChar char="•"/>
              <a:defRPr/>
            </a:pPr>
            <a:r>
              <a:rPr lang="en-US" dirty="0">
                <a:latin typeface="Arial" pitchFamily="34" charset="0"/>
                <a:cs typeface="Arial" pitchFamily="34" charset="0"/>
              </a:rPr>
              <a:t>Strategies</a:t>
            </a:r>
          </a:p>
          <a:p>
            <a:pPr marL="811213" lvl="1" indent="-274320" eaLnBrk="1" fontAlgn="auto" hangingPunct="1">
              <a:spcAft>
                <a:spcPts val="0"/>
              </a:spcAft>
              <a:buFontTx/>
              <a:buChar char="•"/>
              <a:defRPr/>
            </a:pPr>
            <a:r>
              <a:rPr lang="en-US" dirty="0">
                <a:latin typeface="Arial" pitchFamily="34" charset="0"/>
                <a:cs typeface="Arial" pitchFamily="34" charset="0"/>
              </a:rPr>
              <a:t>Accommodations </a:t>
            </a:r>
          </a:p>
          <a:p>
            <a:pPr marL="811213" lvl="1" indent="-274320" eaLnBrk="1" fontAlgn="auto" hangingPunct="1">
              <a:spcAft>
                <a:spcPts val="0"/>
              </a:spcAft>
              <a:buFontTx/>
              <a:buChar char="•"/>
              <a:defRPr/>
            </a:pPr>
            <a:r>
              <a:rPr lang="en-US" dirty="0">
                <a:latin typeface="Arial" pitchFamily="34" charset="0"/>
                <a:cs typeface="Arial" pitchFamily="34" charset="0"/>
              </a:rPr>
              <a:t>Modifications</a:t>
            </a:r>
          </a:p>
          <a:p>
            <a:pPr marL="811213" lvl="1" indent="-274320" eaLnBrk="1" fontAlgn="auto" hangingPunct="1">
              <a:spcAft>
                <a:spcPts val="0"/>
              </a:spcAft>
              <a:buFontTx/>
              <a:buChar char="•"/>
              <a:defRPr/>
            </a:pPr>
            <a:r>
              <a:rPr lang="en-US" dirty="0">
                <a:latin typeface="Arial" pitchFamily="34" charset="0"/>
                <a:cs typeface="Arial" pitchFamily="34" charset="0"/>
              </a:rPr>
              <a:t>Device integration and operation</a:t>
            </a:r>
          </a:p>
          <a:p>
            <a:pPr marL="811213" lvl="1" indent="-274320" eaLnBrk="1" fontAlgn="auto" hangingPunct="1">
              <a:spcAft>
                <a:spcPts val="0"/>
              </a:spcAft>
              <a:buFontTx/>
              <a:buChar char="•"/>
              <a:defRPr/>
            </a:pPr>
            <a:r>
              <a:rPr lang="en-US" dirty="0">
                <a:latin typeface="Arial" pitchFamily="34" charset="0"/>
                <a:cs typeface="Arial" pitchFamily="34" charset="0"/>
              </a:rPr>
              <a:t>Service delivery </a:t>
            </a:r>
            <a:endParaRPr lang="en-US" dirty="0" smtClean="0">
              <a:latin typeface="Arial" pitchFamily="34" charset="0"/>
              <a:cs typeface="Arial" pitchFamily="34" charset="0"/>
            </a:endParaRPr>
          </a:p>
          <a:p>
            <a:pPr marL="811213" lvl="1" indent="-274320" eaLnBrk="1" fontAlgn="auto" hangingPunct="1">
              <a:spcAft>
                <a:spcPts val="0"/>
              </a:spcAft>
              <a:buFontTx/>
              <a:buChar char="•"/>
              <a:defRPr/>
            </a:pPr>
            <a:r>
              <a:rPr lang="en-US" dirty="0" smtClean="0">
                <a:latin typeface="Arial" pitchFamily="34" charset="0"/>
                <a:cs typeface="Arial" pitchFamily="34" charset="0"/>
              </a:rPr>
              <a:t>Curriculum, text books</a:t>
            </a:r>
          </a:p>
          <a:p>
            <a:pPr marL="811213" lvl="1" indent="-274320" eaLnBrk="1" fontAlgn="auto" hangingPunct="1">
              <a:spcAft>
                <a:spcPts val="0"/>
              </a:spcAft>
              <a:buFontTx/>
              <a:buChar char="•"/>
              <a:defRPr/>
            </a:pPr>
            <a:r>
              <a:rPr lang="en-US" dirty="0" smtClean="0">
                <a:latin typeface="Arial" pitchFamily="34" charset="0"/>
                <a:cs typeface="Arial" pitchFamily="34" charset="0"/>
              </a:rPr>
              <a:t>Planning time with general education staff</a:t>
            </a:r>
            <a:endParaRPr lang="en-US" dirty="0">
              <a:latin typeface="Arial" pitchFamily="34" charset="0"/>
              <a:cs typeface="Arial" pitchFamily="34" charset="0"/>
            </a:endParaRPr>
          </a:p>
          <a:p>
            <a:pPr marL="811213" lvl="1" indent="-274320" eaLnBrk="1" fontAlgn="auto" hangingPunct="1">
              <a:spcAft>
                <a:spcPts val="0"/>
              </a:spcAft>
              <a:buFontTx/>
              <a:buChar char="•"/>
              <a:defRPr/>
            </a:pPr>
            <a:r>
              <a:rPr lang="en-US" dirty="0">
                <a:latin typeface="Arial" pitchFamily="34" charset="0"/>
                <a:cs typeface="Arial" pitchFamily="34" charset="0"/>
              </a:rPr>
              <a:t>Etc.</a:t>
            </a:r>
          </a:p>
          <a:p>
            <a:pPr marL="231775" indent="-231775" eaLnBrk="1" fontAlgn="auto" hangingPunct="1">
              <a:spcAft>
                <a:spcPts val="0"/>
              </a:spcAft>
              <a:buFont typeface="Arial" charset="0"/>
              <a:buChar char="•"/>
              <a:defRPr/>
            </a:pPr>
            <a:endParaRPr lang="en-US" sz="1800" dirty="0"/>
          </a:p>
        </p:txBody>
      </p:sp>
      <p:pic>
        <p:nvPicPr>
          <p:cNvPr id="43012" name="Picture 4" descr="MPj0314349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1550" y="2533650"/>
            <a:ext cx="3657600" cy="2400300"/>
          </a:xfrm>
        </p:spPr>
      </p:pic>
      <p:sp>
        <p:nvSpPr>
          <p:cNvPr id="43013" name="Text Box 5"/>
          <p:cNvSpPr txBox="1">
            <a:spLocks noChangeArrowheads="1"/>
          </p:cNvSpPr>
          <p:nvPr/>
        </p:nvSpPr>
        <p:spPr bwMode="auto">
          <a:xfrm>
            <a:off x="304800" y="1221160"/>
            <a:ext cx="8610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hangingPunct="1">
              <a:spcBef>
                <a:spcPct val="20000"/>
              </a:spcBef>
            </a:pPr>
            <a:r>
              <a:rPr lang="en-US" altLang="en-US" sz="2000" dirty="0" smtClean="0">
                <a:solidFill>
                  <a:srgbClr val="008080"/>
                </a:solidFill>
                <a:cs typeface="Arial" pitchFamily="34" charset="0"/>
              </a:rPr>
              <a:t>In addition, the SETTS Framework provides </a:t>
            </a:r>
            <a:r>
              <a:rPr lang="en-US" altLang="en-US" sz="2000" dirty="0">
                <a:solidFill>
                  <a:srgbClr val="008080"/>
                </a:solidFill>
                <a:cs typeface="Arial" pitchFamily="34" charset="0"/>
              </a:rPr>
              <a:t>tools that </a:t>
            </a:r>
            <a:r>
              <a:rPr lang="en-US" altLang="en-US" sz="2000" dirty="0" smtClean="0">
                <a:solidFill>
                  <a:srgbClr val="008080"/>
                </a:solidFill>
                <a:cs typeface="Arial" pitchFamily="34" charset="0"/>
              </a:rPr>
              <a:t>may be </a:t>
            </a:r>
            <a:r>
              <a:rPr lang="en-US" altLang="en-US" sz="2000" dirty="0" smtClean="0">
                <a:solidFill>
                  <a:srgbClr val="008080"/>
                </a:solidFill>
                <a:cs typeface="Arial" pitchFamily="34" charset="0"/>
              </a:rPr>
              <a:t>needed </a:t>
            </a:r>
            <a:r>
              <a:rPr lang="en-US" altLang="en-US" sz="2000" dirty="0">
                <a:solidFill>
                  <a:srgbClr val="008080"/>
                </a:solidFill>
                <a:cs typeface="Arial" pitchFamily="34" charset="0"/>
              </a:rPr>
              <a:t>by </a:t>
            </a:r>
            <a:r>
              <a:rPr lang="en-US" altLang="en-US" sz="2000" dirty="0">
                <a:solidFill>
                  <a:srgbClr val="CC3300"/>
                </a:solidFill>
                <a:cs typeface="Arial" pitchFamily="34" charset="0"/>
              </a:rPr>
              <a:t>others</a:t>
            </a:r>
            <a:r>
              <a:rPr lang="en-US" altLang="en-US" sz="2000" dirty="0">
                <a:solidFill>
                  <a:srgbClr val="008080"/>
                </a:solidFill>
                <a:cs typeface="Arial" pitchFamily="34" charset="0"/>
              </a:rPr>
              <a:t> for the student to do the tasks in the environments in order to meet expectations</a:t>
            </a:r>
          </a:p>
          <a:p>
            <a:pPr eaLnBrk="1" hangingPunct="1"/>
            <a:r>
              <a:rPr lang="en-US" altLang="en-US" sz="2000" dirty="0" smtClean="0">
                <a:latin typeface="Tw Cen MT" pitchFamily="34" charset="0"/>
              </a:rPr>
              <a:t> </a:t>
            </a:r>
            <a:endParaRPr lang="en-US" altLang="en-US" sz="2000" dirty="0">
              <a:latin typeface="Tw Cen MT" pitchFamily="34" charset="0"/>
            </a:endParaRPr>
          </a:p>
        </p:txBody>
      </p:sp>
    </p:spTree>
    <p:extLst>
      <p:ext uri="{BB962C8B-B14F-4D97-AF65-F5344CB8AC3E}">
        <p14:creationId xmlns:p14="http://schemas.microsoft.com/office/powerpoint/2010/main" val="8143227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43201708"/>
              </p:ext>
            </p:extLst>
          </p:nvPr>
        </p:nvGraphicFramePr>
        <p:xfrm>
          <a:off x="304800" y="2492375"/>
          <a:ext cx="8686800" cy="3908425"/>
        </p:xfrm>
        <a:graphic>
          <a:graphicData uri="http://schemas.openxmlformats.org/drawingml/2006/table">
            <a:tbl>
              <a:tblPr firstRow="1" bandRow="1">
                <a:tableStyleId>{21E4AEA4-8DFA-4A89-87EB-49C32662AFE0}</a:tableStyleId>
              </a:tblPr>
              <a:tblGrid>
                <a:gridCol w="1143000"/>
                <a:gridCol w="1463040"/>
                <a:gridCol w="2606040"/>
                <a:gridCol w="1737360"/>
                <a:gridCol w="1737360"/>
              </a:tblGrid>
              <a:tr h="1295789">
                <a:tc>
                  <a:txBody>
                    <a:bodyPr/>
                    <a:lstStyle/>
                    <a:p>
                      <a:endParaRPr lang="en-US" sz="1800" dirty="0"/>
                    </a:p>
                  </a:txBody>
                  <a:tcPr marT="45718" marB="45718"/>
                </a:tc>
                <a:tc>
                  <a:txBody>
                    <a:bodyPr/>
                    <a:lstStyle/>
                    <a:p>
                      <a:pPr algn="ctr"/>
                      <a:endParaRPr lang="en-US" sz="1800" dirty="0" smtClean="0"/>
                    </a:p>
                    <a:p>
                      <a:pPr algn="ctr"/>
                      <a:r>
                        <a:rPr lang="en-US" sz="1800" dirty="0" smtClean="0"/>
                        <a:t>Student</a:t>
                      </a:r>
                      <a:endParaRPr lang="en-US" sz="1800" dirty="0"/>
                    </a:p>
                  </a:txBody>
                  <a:tcPr marT="45718" marB="45718"/>
                </a:tc>
                <a:tc>
                  <a:txBody>
                    <a:bodyPr/>
                    <a:lstStyle/>
                    <a:p>
                      <a:pPr algn="ctr"/>
                      <a:endParaRPr lang="en-US" sz="1800" dirty="0" smtClean="0"/>
                    </a:p>
                    <a:p>
                      <a:pPr algn="ctr"/>
                      <a:r>
                        <a:rPr lang="en-US" sz="1800" dirty="0" smtClean="0"/>
                        <a:t>Environment</a:t>
                      </a:r>
                      <a:endParaRPr lang="en-US" sz="1800" dirty="0"/>
                    </a:p>
                  </a:txBody>
                  <a:tcPr marT="45718" marB="45718"/>
                </a:tc>
                <a:tc>
                  <a:txBody>
                    <a:bodyPr/>
                    <a:lstStyle/>
                    <a:p>
                      <a:pPr algn="ctr"/>
                      <a:endParaRPr lang="en-US" sz="1800" dirty="0" smtClean="0"/>
                    </a:p>
                    <a:p>
                      <a:pPr algn="ctr"/>
                      <a:r>
                        <a:rPr lang="en-US" sz="1800" dirty="0" smtClean="0"/>
                        <a:t>Tasks</a:t>
                      </a:r>
                      <a:endParaRPr lang="en-US" sz="1800" dirty="0"/>
                    </a:p>
                  </a:txBody>
                  <a:tcPr marT="45718" marB="45718"/>
                </a:tc>
                <a:tc>
                  <a:txBody>
                    <a:bodyPr/>
                    <a:lstStyle/>
                    <a:p>
                      <a:endParaRPr lang="en-US" sz="1800" dirty="0" smtClean="0"/>
                    </a:p>
                    <a:p>
                      <a:pPr algn="ctr"/>
                      <a:r>
                        <a:rPr lang="en-US" sz="1800" dirty="0" smtClean="0"/>
                        <a:t>Tools</a:t>
                      </a:r>
                      <a:endParaRPr lang="en-US" sz="1800" dirty="0"/>
                    </a:p>
                  </a:txBody>
                  <a:tcPr marT="45718" marB="45718"/>
                </a:tc>
              </a:tr>
              <a:tr h="1351405">
                <a:tc>
                  <a:txBody>
                    <a:bodyPr/>
                    <a:lstStyle/>
                    <a:p>
                      <a:r>
                        <a:rPr lang="en-US" sz="1800" dirty="0" smtClean="0"/>
                        <a:t>What We Know</a:t>
                      </a:r>
                      <a:endParaRPr lang="en-US" sz="1800" dirty="0"/>
                    </a:p>
                  </a:txBody>
                  <a:tcPr marT="45718" marB="45718"/>
                </a:tc>
                <a:tc>
                  <a:txBody>
                    <a:bodyPr/>
                    <a:lstStyle/>
                    <a:p>
                      <a:endParaRPr lang="en-US" sz="1800" dirty="0"/>
                    </a:p>
                  </a:txBody>
                  <a:tcPr marT="45718" marB="45718"/>
                </a:tc>
                <a:tc>
                  <a:txBody>
                    <a:bodyPr/>
                    <a:lstStyle/>
                    <a:p>
                      <a:endParaRPr lang="en-US" sz="1800" dirty="0"/>
                    </a:p>
                  </a:txBody>
                  <a:tcPr marT="45718" marB="45718"/>
                </a:tc>
                <a:tc>
                  <a:txBody>
                    <a:bodyPr/>
                    <a:lstStyle/>
                    <a:p>
                      <a:endParaRPr lang="en-US" sz="1800" dirty="0"/>
                    </a:p>
                  </a:txBody>
                  <a:tcPr marT="45718" marB="45718"/>
                </a:tc>
                <a:tc>
                  <a:txBody>
                    <a:bodyPr/>
                    <a:lstStyle/>
                    <a:p>
                      <a:endParaRPr lang="en-US" sz="1800" dirty="0"/>
                    </a:p>
                  </a:txBody>
                  <a:tcPr marT="45718" marB="45718"/>
                </a:tc>
              </a:tr>
              <a:tr h="1261231">
                <a:tc>
                  <a:txBody>
                    <a:bodyPr/>
                    <a:lstStyle/>
                    <a:p>
                      <a:r>
                        <a:rPr lang="en-US" sz="1800" dirty="0" smtClean="0"/>
                        <a:t>What We Need to Know</a:t>
                      </a:r>
                      <a:endParaRPr lang="en-US" sz="1800" dirty="0"/>
                    </a:p>
                  </a:txBody>
                  <a:tcPr marT="45718" marB="45718"/>
                </a:tc>
                <a:tc>
                  <a:txBody>
                    <a:bodyPr/>
                    <a:lstStyle/>
                    <a:p>
                      <a:endParaRPr lang="en-US" sz="1800" dirty="0"/>
                    </a:p>
                  </a:txBody>
                  <a:tcPr marT="45718" marB="45718"/>
                </a:tc>
                <a:tc>
                  <a:txBody>
                    <a:bodyPr/>
                    <a:lstStyle/>
                    <a:p>
                      <a:endParaRPr lang="en-US" sz="1800" dirty="0"/>
                    </a:p>
                  </a:txBody>
                  <a:tcPr marT="45718" marB="45718"/>
                </a:tc>
                <a:tc>
                  <a:txBody>
                    <a:bodyPr/>
                    <a:lstStyle/>
                    <a:p>
                      <a:endParaRPr lang="en-US" sz="1800" dirty="0"/>
                    </a:p>
                  </a:txBody>
                  <a:tcPr marT="45718" marB="45718"/>
                </a:tc>
                <a:tc>
                  <a:txBody>
                    <a:bodyPr/>
                    <a:lstStyle/>
                    <a:p>
                      <a:endParaRPr lang="en-US" sz="1800" dirty="0"/>
                    </a:p>
                  </a:txBody>
                  <a:tcPr marT="45718" marB="45718"/>
                </a:tc>
              </a:tr>
            </a:tbl>
          </a:graphicData>
        </a:graphic>
      </p:graphicFrame>
      <p:sp>
        <p:nvSpPr>
          <p:cNvPr id="44060" name="Rectangle 6"/>
          <p:cNvSpPr>
            <a:spLocks noChangeArrowheads="1"/>
          </p:cNvSpPr>
          <p:nvPr/>
        </p:nvSpPr>
        <p:spPr bwMode="auto">
          <a:xfrm>
            <a:off x="5105400" y="6400800"/>
            <a:ext cx="3475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dirty="0"/>
              <a:t>by Joy Zabala, Educational Specialist, joy@joyzabala.com</a:t>
            </a:r>
          </a:p>
        </p:txBody>
      </p:sp>
      <p:grpSp>
        <p:nvGrpSpPr>
          <p:cNvPr id="44061" name="Group 11"/>
          <p:cNvGrpSpPr>
            <a:grpSpLocks/>
          </p:cNvGrpSpPr>
          <p:nvPr/>
        </p:nvGrpSpPr>
        <p:grpSpPr bwMode="auto">
          <a:xfrm>
            <a:off x="304800" y="0"/>
            <a:ext cx="8686800" cy="2217389"/>
            <a:chOff x="152400" y="152400"/>
            <a:chExt cx="8686800" cy="2217985"/>
          </a:xfrm>
        </p:grpSpPr>
        <p:sp>
          <p:nvSpPr>
            <p:cNvPr id="44062" name="Rectangle 4"/>
            <p:cNvSpPr>
              <a:spLocks noChangeArrowheads="1"/>
            </p:cNvSpPr>
            <p:nvPr/>
          </p:nvSpPr>
          <p:spPr bwMode="auto">
            <a:xfrm>
              <a:off x="304800" y="677614"/>
              <a:ext cx="8534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dirty="0">
                  <a:solidFill>
                    <a:srgbClr val="A30000"/>
                  </a:solidFill>
                </a:rPr>
                <a:t>The SETT Framework</a:t>
              </a:r>
            </a:p>
            <a:p>
              <a:pPr algn="ctr" eaLnBrk="1" hangingPunct="1"/>
              <a:endParaRPr lang="en-US" altLang="en-US" sz="1600" dirty="0"/>
            </a:p>
            <a:p>
              <a:pPr algn="ctr" eaLnBrk="1" hangingPunct="1"/>
              <a:r>
                <a:rPr lang="en-US" altLang="en-US" dirty="0"/>
                <a:t>A Collaborative Planning and Decision Making Tool</a:t>
              </a:r>
            </a:p>
            <a:p>
              <a:pPr algn="ctr" eaLnBrk="1" hangingPunct="1"/>
              <a:endParaRPr lang="en-US" altLang="en-US" sz="1100" dirty="0"/>
            </a:p>
            <a:p>
              <a:pPr algn="ctr" eaLnBrk="1" hangingPunct="1"/>
              <a:endParaRPr lang="en-US" altLang="en-US" sz="1100" dirty="0"/>
            </a:p>
            <a:p>
              <a:pPr eaLnBrk="1" hangingPunct="1"/>
              <a:r>
                <a:rPr lang="en-US" altLang="en-US" sz="1200" dirty="0"/>
                <a:t>Student __________________________________________Date ___________________ Perspective ________________</a:t>
              </a:r>
            </a:p>
            <a:p>
              <a:pPr eaLnBrk="1" hangingPunct="1"/>
              <a:endParaRPr lang="en-US" altLang="en-US" sz="1200" dirty="0"/>
            </a:p>
          </p:txBody>
        </p:sp>
        <p:pic>
          <p:nvPicPr>
            <p:cNvPr id="44063" name="Picture 3" descr="C:\Documents and Settings\trobey\Local Settings\Temporary Internet Files\Content.IE5\Q49W10MB\MP9004484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63769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4" name="TextBox 10"/>
            <p:cNvSpPr txBox="1">
              <a:spLocks noChangeArrowheads="1"/>
            </p:cNvSpPr>
            <p:nvPr/>
          </p:nvSpPr>
          <p:spPr bwMode="auto">
            <a:xfrm rot="-1574855">
              <a:off x="457200" y="700194"/>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dirty="0"/>
                <a:t>Homework</a:t>
              </a:r>
            </a:p>
          </p:txBody>
        </p:sp>
      </p:grpSp>
    </p:spTree>
    <p:extLst>
      <p:ext uri="{BB962C8B-B14F-4D97-AF65-F5344CB8AC3E}">
        <p14:creationId xmlns:p14="http://schemas.microsoft.com/office/powerpoint/2010/main" val="394256839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a:xfrm>
            <a:off x="457199" y="0"/>
            <a:ext cx="8394073" cy="1143000"/>
          </a:xfrm>
        </p:spPr>
        <p:txBody>
          <a:bodyPr>
            <a:normAutofit fontScale="90000"/>
          </a:bodyPr>
          <a:lstStyle/>
          <a:p>
            <a:r>
              <a:rPr lang="en-US" altLang="en-US" dirty="0" smtClean="0">
                <a:solidFill>
                  <a:srgbClr val="A30000"/>
                </a:solidFill>
              </a:rPr>
              <a:t>Using the SETTS Framework:</a:t>
            </a:r>
            <a:br>
              <a:rPr lang="en-US" altLang="en-US" dirty="0" smtClean="0">
                <a:solidFill>
                  <a:srgbClr val="A30000"/>
                </a:solidFill>
              </a:rPr>
            </a:br>
            <a:r>
              <a:rPr lang="en-US" altLang="en-US" dirty="0" smtClean="0">
                <a:solidFill>
                  <a:srgbClr val="A30000"/>
                </a:solidFill>
              </a:rPr>
              <a:t>The </a:t>
            </a:r>
            <a:r>
              <a:rPr lang="en-US" altLang="en-US" dirty="0">
                <a:solidFill>
                  <a:srgbClr val="A30000"/>
                </a:solidFill>
              </a:rPr>
              <a:t>Next Few </a:t>
            </a:r>
            <a:r>
              <a:rPr lang="en-US" altLang="en-US" dirty="0" smtClean="0">
                <a:solidFill>
                  <a:srgbClr val="A30000"/>
                </a:solidFill>
              </a:rPr>
              <a:t>Slides</a:t>
            </a:r>
          </a:p>
        </p:txBody>
      </p:sp>
      <p:sp>
        <p:nvSpPr>
          <p:cNvPr id="45059" name="Content Placeholder 5"/>
          <p:cNvSpPr>
            <a:spLocks noGrp="1"/>
          </p:cNvSpPr>
          <p:nvPr>
            <p:ph sz="quarter" idx="1"/>
          </p:nvPr>
        </p:nvSpPr>
        <p:spPr>
          <a:xfrm>
            <a:off x="1012885" y="1993877"/>
            <a:ext cx="7838388" cy="4144963"/>
          </a:xfrm>
        </p:spPr>
        <p:txBody>
          <a:bodyPr/>
          <a:lstStyle/>
          <a:p>
            <a:pPr eaLnBrk="1" hangingPunct="1"/>
            <a:r>
              <a:rPr lang="en-US" altLang="en-US" dirty="0" smtClean="0"/>
              <a:t>5</a:t>
            </a:r>
            <a:r>
              <a:rPr lang="en-US" altLang="en-US" baseline="30000" dirty="0" smtClean="0"/>
              <a:t>rd</a:t>
            </a:r>
            <a:r>
              <a:rPr lang="en-US" altLang="en-US" dirty="0" smtClean="0"/>
              <a:t> grade assessment target</a:t>
            </a:r>
          </a:p>
          <a:p>
            <a:pPr eaLnBrk="1" hangingPunct="1"/>
            <a:r>
              <a:rPr lang="en-US" altLang="en-US" dirty="0" smtClean="0"/>
              <a:t>Examine the tasks within some general education activities designed to teach the content standard and look for patterns</a:t>
            </a:r>
          </a:p>
          <a:p>
            <a:pPr eaLnBrk="1" hangingPunct="1"/>
            <a:r>
              <a:rPr lang="en-US" altLang="en-US" dirty="0" smtClean="0"/>
              <a:t>Turn the pattern of tasks into a menu of supports</a:t>
            </a:r>
          </a:p>
          <a:p>
            <a:pPr eaLnBrk="1" hangingPunct="1"/>
            <a:r>
              <a:rPr lang="en-US" altLang="en-US" dirty="0" smtClean="0"/>
              <a:t>Design a menu of supports</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4669369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8999" y="4991858"/>
            <a:ext cx="7430558" cy="1524000"/>
          </a:xfrm>
          <a:solidFill>
            <a:srgbClr val="D99694"/>
          </a:solidFill>
        </p:spPr>
        <p:txBody>
          <a:bodyPr>
            <a:normAutofit/>
          </a:bodyPr>
          <a:lstStyle/>
          <a:p>
            <a:pPr marL="0" indent="-320040" fontAlgn="t">
              <a:lnSpc>
                <a:spcPct val="115000"/>
              </a:lnSpc>
              <a:spcBef>
                <a:spcPts val="0"/>
              </a:spcBef>
              <a:buNone/>
              <a:defRPr/>
            </a:pPr>
            <a:r>
              <a:rPr lang="en-US" sz="2000" dirty="0"/>
              <a:t>Alternate K-PREP Content Aligned Standards </a:t>
            </a:r>
            <a:r>
              <a:rPr lang="en-US" sz="1900" dirty="0" smtClean="0">
                <a:latin typeface="Calibri" pitchFamily="34" charset="0"/>
                <a:ea typeface="Times New Roman"/>
                <a:cs typeface="Times New Roman"/>
              </a:rPr>
              <a:t>5</a:t>
            </a:r>
            <a:r>
              <a:rPr lang="en-US" sz="1900" baseline="30000" dirty="0" smtClean="0">
                <a:latin typeface="Calibri" pitchFamily="34" charset="0"/>
                <a:ea typeface="Times New Roman"/>
                <a:cs typeface="Times New Roman"/>
              </a:rPr>
              <a:t>th</a:t>
            </a:r>
            <a:r>
              <a:rPr lang="en-US" sz="1900" dirty="0" smtClean="0">
                <a:latin typeface="Calibri" pitchFamily="34" charset="0"/>
                <a:ea typeface="Times New Roman"/>
                <a:cs typeface="Times New Roman"/>
              </a:rPr>
              <a:t> grade reading:</a:t>
            </a:r>
          </a:p>
          <a:p>
            <a:pPr marL="320040" indent="-320040" eaLnBrk="1" fontAlgn="auto" hangingPunct="1">
              <a:spcAft>
                <a:spcPts val="0"/>
              </a:spcAft>
              <a:buFont typeface="Wingdings 2" pitchFamily="18" charset="2"/>
              <a:buNone/>
              <a:defRPr/>
            </a:pPr>
            <a:r>
              <a:rPr lang="en-US" sz="1900" b="1" i="1" dirty="0" smtClean="0">
                <a:latin typeface="Calibri" pitchFamily="34" charset="0"/>
              </a:rPr>
              <a:t>R-5.4  </a:t>
            </a:r>
            <a:r>
              <a:rPr lang="en-US" sz="1900" b="1" i="1" dirty="0" smtClean="0">
                <a:solidFill>
                  <a:srgbClr val="953735"/>
                </a:solidFill>
                <a:latin typeface="Calibri" pitchFamily="34" charset="0"/>
              </a:rPr>
              <a:t>Determine </a:t>
            </a:r>
            <a:r>
              <a:rPr lang="en-US" sz="1900" b="1" i="1" dirty="0">
                <a:solidFill>
                  <a:srgbClr val="953735"/>
                </a:solidFill>
                <a:latin typeface="Calibri" pitchFamily="34" charset="0"/>
              </a:rPr>
              <a:t>two </a:t>
            </a:r>
            <a:r>
              <a:rPr lang="en-US" sz="1900" b="1" i="1" dirty="0" smtClean="0">
                <a:solidFill>
                  <a:srgbClr val="953735"/>
                </a:solidFill>
                <a:latin typeface="Calibri" pitchFamily="34" charset="0"/>
              </a:rPr>
              <a:t> </a:t>
            </a:r>
            <a:r>
              <a:rPr lang="en-US" sz="1900" b="1" i="1" dirty="0">
                <a:solidFill>
                  <a:srgbClr val="953735"/>
                </a:solidFill>
                <a:latin typeface="Calibri" pitchFamily="34" charset="0"/>
              </a:rPr>
              <a:t>main ideas of a text and how they are supported by key details.</a:t>
            </a:r>
          </a:p>
          <a:p>
            <a:pPr marL="0" indent="0">
              <a:buNone/>
              <a:defRPr/>
            </a:pPr>
            <a:r>
              <a:rPr lang="en-US" sz="1900" dirty="0"/>
              <a:t>READING STANDARDS FOR INFORMATIONAL </a:t>
            </a:r>
            <a:r>
              <a:rPr lang="en-US" sz="1900" dirty="0" smtClean="0"/>
              <a:t>TEXT</a:t>
            </a:r>
            <a:r>
              <a:rPr lang="en-US" sz="1900" b="1" i="1" dirty="0" smtClean="0">
                <a:solidFill>
                  <a:srgbClr val="00B050"/>
                </a:solidFill>
                <a:latin typeface="Calibri" pitchFamily="34" charset="0"/>
              </a:rPr>
              <a:t>  </a:t>
            </a:r>
            <a:endParaRPr lang="en-US" sz="1900" b="1" i="1" dirty="0">
              <a:solidFill>
                <a:srgbClr val="00B050"/>
              </a:solidFill>
              <a:latin typeface="Calibri" pitchFamily="34" charset="0"/>
            </a:endParaRPr>
          </a:p>
          <a:p>
            <a:pPr marL="320040" indent="-320040" eaLnBrk="1" fontAlgn="auto" hangingPunct="1">
              <a:spcAft>
                <a:spcPts val="0"/>
              </a:spcAft>
              <a:buFont typeface="Wingdings"/>
              <a:buNone/>
              <a:defRPr/>
            </a:pPr>
            <a:endParaRPr lang="en-US" sz="2300" b="1" i="1" dirty="0" smtClean="0"/>
          </a:p>
        </p:txBody>
      </p:sp>
      <p:sp>
        <p:nvSpPr>
          <p:cNvPr id="4" name="Content Placeholder 2"/>
          <p:cNvSpPr txBox="1">
            <a:spLocks/>
          </p:cNvSpPr>
          <p:nvPr/>
        </p:nvSpPr>
        <p:spPr>
          <a:xfrm>
            <a:off x="638997" y="304800"/>
            <a:ext cx="7696200" cy="2971800"/>
          </a:xfrm>
          <a:prstGeom prst="rect">
            <a:avLst/>
          </a:prstGeom>
          <a:noFill/>
        </p:spPr>
        <p:txBody>
          <a:bodyPr>
            <a:normAutofit fontScale="70000" lnSpcReduction="20000"/>
          </a:bodyPr>
          <a:lstStyle/>
          <a:p>
            <a:pPr indent="-342900" fontAlgn="t">
              <a:lnSpc>
                <a:spcPct val="115000"/>
              </a:lnSpc>
              <a:spcBef>
                <a:spcPts val="0"/>
              </a:spcBef>
              <a:spcAft>
                <a:spcPts val="0"/>
              </a:spcAft>
              <a:buFont typeface="Arial" pitchFamily="34" charset="0"/>
              <a:buNone/>
              <a:defRPr/>
            </a:pPr>
            <a:r>
              <a:rPr lang="en-US" sz="2800" b="1" dirty="0">
                <a:solidFill>
                  <a:srgbClr val="953735"/>
                </a:solidFill>
                <a:latin typeface="Arial Narrow"/>
                <a:ea typeface="Times New Roman"/>
                <a:cs typeface="Times New Roman"/>
              </a:rPr>
              <a:t>David: Let’s review</a:t>
            </a:r>
          </a:p>
          <a:p>
            <a:pPr marL="342900" indent="-342900" fontAlgn="auto">
              <a:spcBef>
                <a:spcPct val="20000"/>
              </a:spcBef>
              <a:spcAft>
                <a:spcPts val="0"/>
              </a:spcAft>
              <a:buFont typeface="Arial" pitchFamily="34" charset="0"/>
              <a:buChar char="•"/>
              <a:defRPr/>
            </a:pPr>
            <a:r>
              <a:rPr lang="en-US" sz="2800" dirty="0">
                <a:latin typeface="+mn-lt"/>
              </a:rPr>
              <a:t>One to two word utterances. Intelligible to familiar listener only.  Beginning Picture Exchange Communication (PECS) user.</a:t>
            </a:r>
          </a:p>
          <a:p>
            <a:pPr marL="342900" indent="-342900" fontAlgn="auto">
              <a:spcBef>
                <a:spcPct val="20000"/>
              </a:spcBef>
              <a:spcAft>
                <a:spcPts val="0"/>
              </a:spcAft>
              <a:buFont typeface="Arial" pitchFamily="34" charset="0"/>
              <a:buChar char="•"/>
              <a:defRPr/>
            </a:pPr>
            <a:r>
              <a:rPr lang="en-US" sz="2800" dirty="0">
                <a:latin typeface="+mn-lt"/>
              </a:rPr>
              <a:t>Knows 2 letters of the alphabet.</a:t>
            </a:r>
          </a:p>
          <a:p>
            <a:pPr marL="342900" indent="-342900" fontAlgn="auto">
              <a:spcBef>
                <a:spcPct val="20000"/>
              </a:spcBef>
              <a:spcAft>
                <a:spcPts val="0"/>
              </a:spcAft>
              <a:buFont typeface="Arial" pitchFamily="34" charset="0"/>
              <a:buChar char="•"/>
              <a:defRPr/>
            </a:pPr>
            <a:r>
              <a:rPr lang="en-US" sz="2800" dirty="0">
                <a:latin typeface="+mn-lt"/>
              </a:rPr>
              <a:t>Can distinguish between two pictures or symbols.</a:t>
            </a:r>
          </a:p>
          <a:p>
            <a:pPr marL="342900" indent="-342900" fontAlgn="auto">
              <a:spcBef>
                <a:spcPct val="20000"/>
              </a:spcBef>
              <a:spcAft>
                <a:spcPts val="0"/>
              </a:spcAft>
              <a:buFont typeface="Arial" pitchFamily="34" charset="0"/>
              <a:buChar char="•"/>
              <a:defRPr/>
            </a:pPr>
            <a:r>
              <a:rPr lang="en-US" sz="2800" dirty="0">
                <a:latin typeface="+mn-lt"/>
              </a:rPr>
              <a:t>Inconsistently identifies numbers to 3.</a:t>
            </a:r>
          </a:p>
          <a:p>
            <a:pPr marL="342900" indent="-342900" fontAlgn="auto">
              <a:spcBef>
                <a:spcPct val="20000"/>
              </a:spcBef>
              <a:spcAft>
                <a:spcPts val="0"/>
              </a:spcAft>
              <a:buFont typeface="Arial" pitchFamily="34" charset="0"/>
              <a:buChar char="•"/>
              <a:defRPr/>
            </a:pPr>
            <a:r>
              <a:rPr lang="en-US" sz="2800" dirty="0">
                <a:latin typeface="+mn-lt"/>
              </a:rPr>
              <a:t>Can follow 1-step direction when he wants to.</a:t>
            </a:r>
          </a:p>
          <a:p>
            <a:pPr marL="342900" indent="-342900" fontAlgn="auto">
              <a:spcBef>
                <a:spcPct val="20000"/>
              </a:spcBef>
              <a:spcAft>
                <a:spcPts val="0"/>
              </a:spcAft>
              <a:buFont typeface="Arial" pitchFamily="34" charset="0"/>
              <a:buChar char="•"/>
              <a:defRPr/>
            </a:pPr>
            <a:r>
              <a:rPr lang="en-US" sz="2800" dirty="0">
                <a:latin typeface="+mn-lt"/>
              </a:rPr>
              <a:t>Learning to write first 3 letters of his name.</a:t>
            </a:r>
          </a:p>
          <a:p>
            <a:pPr marL="342900" indent="-342900" fontAlgn="auto">
              <a:spcBef>
                <a:spcPct val="20000"/>
              </a:spcBef>
              <a:spcAft>
                <a:spcPts val="0"/>
              </a:spcAft>
              <a:buFont typeface="Arial" pitchFamily="34" charset="0"/>
              <a:buChar char="•"/>
              <a:defRPr/>
            </a:pPr>
            <a:r>
              <a:rPr lang="en-US" sz="2800" dirty="0">
                <a:latin typeface="+mn-lt"/>
              </a:rPr>
              <a:t>Loves to be with peers.</a:t>
            </a:r>
          </a:p>
          <a:p>
            <a:pPr marL="342900" indent="-342900" fontAlgn="auto">
              <a:spcBef>
                <a:spcPct val="20000"/>
              </a:spcBef>
              <a:spcAft>
                <a:spcPts val="0"/>
              </a:spcAft>
              <a:buFont typeface="Arial" pitchFamily="34" charset="0"/>
              <a:buChar char="•"/>
              <a:defRPr/>
            </a:pPr>
            <a:endParaRPr lang="en-US" sz="2800" dirty="0">
              <a:latin typeface="+mn-lt"/>
            </a:endParaRPr>
          </a:p>
        </p:txBody>
      </p:sp>
      <p:sp>
        <p:nvSpPr>
          <p:cNvPr id="5" name="Content Placeholder 2"/>
          <p:cNvSpPr txBox="1">
            <a:spLocks/>
          </p:cNvSpPr>
          <p:nvPr/>
        </p:nvSpPr>
        <p:spPr>
          <a:xfrm>
            <a:off x="638997" y="3276600"/>
            <a:ext cx="5031501" cy="1524000"/>
          </a:xfrm>
          <a:prstGeom prst="rect">
            <a:avLst/>
          </a:prstGeom>
          <a:solidFill>
            <a:srgbClr val="D99694"/>
          </a:solidFill>
        </p:spPr>
        <p:txBody>
          <a:bodyPr>
            <a:normAutofit fontScale="25000" lnSpcReduction="20000"/>
          </a:bodyPr>
          <a:lstStyle/>
          <a:p>
            <a:pPr fontAlgn="auto">
              <a:spcBef>
                <a:spcPts val="0"/>
              </a:spcBef>
              <a:spcAft>
                <a:spcPts val="0"/>
              </a:spcAft>
              <a:defRPr/>
            </a:pPr>
            <a:endParaRPr lang="en-US" sz="2000" dirty="0">
              <a:latin typeface="+mn-lt"/>
            </a:endParaRPr>
          </a:p>
          <a:p>
            <a:pPr fontAlgn="auto">
              <a:spcBef>
                <a:spcPts val="0"/>
              </a:spcBef>
              <a:spcAft>
                <a:spcPts val="0"/>
              </a:spcAft>
              <a:defRPr/>
            </a:pPr>
            <a:r>
              <a:rPr lang="en-US" sz="5500" dirty="0">
                <a:latin typeface="Calibri" pitchFamily="34" charset="0"/>
              </a:rPr>
              <a:t>Kentucky Common Assessment Standard (KCAS):</a:t>
            </a:r>
          </a:p>
          <a:p>
            <a:pPr fontAlgn="auto">
              <a:spcBef>
                <a:spcPts val="0"/>
              </a:spcBef>
              <a:spcAft>
                <a:spcPts val="0"/>
              </a:spcAft>
              <a:defRPr/>
            </a:pPr>
            <a:endParaRPr lang="en-US" sz="5500" dirty="0">
              <a:latin typeface="Calibri" pitchFamily="34" charset="0"/>
            </a:endParaRPr>
          </a:p>
          <a:p>
            <a:pPr fontAlgn="auto">
              <a:spcBef>
                <a:spcPts val="0"/>
              </a:spcBef>
              <a:spcAft>
                <a:spcPts val="0"/>
              </a:spcAft>
              <a:defRPr/>
            </a:pPr>
            <a:r>
              <a:rPr lang="en-US" sz="5500" dirty="0">
                <a:latin typeface="Calibri" pitchFamily="34" charset="0"/>
              </a:rPr>
              <a:t>RIT.2  </a:t>
            </a:r>
            <a:r>
              <a:rPr lang="en-US" sz="5500" b="1" i="1" dirty="0">
                <a:solidFill>
                  <a:srgbClr val="953735"/>
                </a:solidFill>
                <a:latin typeface="Calibri" pitchFamily="34" charset="0"/>
              </a:rPr>
              <a:t>Determine two or main ideas of a text and explain how they are supported by key details; summarize the text.</a:t>
            </a:r>
          </a:p>
          <a:p>
            <a:pPr algn="ctr">
              <a:defRPr/>
            </a:pPr>
            <a:endParaRPr lang="en-US" sz="5500" dirty="0"/>
          </a:p>
          <a:p>
            <a:pPr>
              <a:defRPr/>
            </a:pPr>
            <a:r>
              <a:rPr lang="en-US" sz="5500" dirty="0"/>
              <a:t>READING STANDARDS </a:t>
            </a:r>
            <a:r>
              <a:rPr lang="en-US" sz="5500" dirty="0" smtClean="0"/>
              <a:t>FOR </a:t>
            </a:r>
            <a:r>
              <a:rPr lang="en-US" sz="5500" dirty="0"/>
              <a:t>INFORMATIONAL TEXT </a:t>
            </a:r>
            <a:endParaRPr lang="en-US" sz="5500" b="1" dirty="0">
              <a:solidFill>
                <a:srgbClr val="00B050"/>
              </a:solidFill>
            </a:endParaRPr>
          </a:p>
          <a:p>
            <a:pPr fontAlgn="auto">
              <a:spcBef>
                <a:spcPts val="0"/>
              </a:spcBef>
              <a:spcAft>
                <a:spcPts val="0"/>
              </a:spcAft>
              <a:defRPr/>
            </a:pPr>
            <a:r>
              <a:rPr lang="en-US" sz="5500" b="1" i="1" dirty="0">
                <a:solidFill>
                  <a:srgbClr val="00B050"/>
                </a:solidFill>
                <a:latin typeface="Calibri" pitchFamily="34" charset="0"/>
              </a:rPr>
              <a:t>  </a:t>
            </a:r>
          </a:p>
          <a:p>
            <a:pPr fontAlgn="auto">
              <a:spcBef>
                <a:spcPts val="0"/>
              </a:spcBef>
              <a:spcAft>
                <a:spcPts val="0"/>
              </a:spcAft>
              <a:defRPr/>
            </a:pPr>
            <a:endParaRPr lang="en-US" sz="5500" dirty="0"/>
          </a:p>
          <a:p>
            <a:pPr marL="342900" indent="-342900" fontAlgn="auto">
              <a:spcBef>
                <a:spcPct val="20000"/>
              </a:spcBef>
              <a:spcAft>
                <a:spcPts val="0"/>
              </a:spcAft>
              <a:buFont typeface="Arial" pitchFamily="34" charset="0"/>
              <a:buChar char="•"/>
              <a:defRPr/>
            </a:pPr>
            <a:endParaRPr lang="en-US" sz="2800" dirty="0">
              <a:latin typeface="+mn-lt"/>
            </a:endParaRPr>
          </a:p>
        </p:txBody>
      </p:sp>
      <p:pic>
        <p:nvPicPr>
          <p:cNvPr id="46085" name="Picture 6" descr="Special Olympics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601912"/>
            <a:ext cx="2925763"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64721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6897386"/>
              </p:ext>
            </p:extLst>
          </p:nvPr>
        </p:nvGraphicFramePr>
        <p:xfrm>
          <a:off x="304800" y="981075"/>
          <a:ext cx="8458200" cy="5920744"/>
        </p:xfrm>
        <a:graphic>
          <a:graphicData uri="http://schemas.openxmlformats.org/drawingml/2006/table">
            <a:tbl>
              <a:tblPr/>
              <a:tblGrid>
                <a:gridCol w="4300877"/>
                <a:gridCol w="4157323"/>
              </a:tblGrid>
              <a:tr h="1219198">
                <a:tc>
                  <a:txBody>
                    <a:bodyPr/>
                    <a:lstStyle/>
                    <a:p>
                      <a:pPr marL="0" indent="0">
                        <a:lnSpc>
                          <a:spcPct val="100000"/>
                        </a:lnSpc>
                        <a:buFont typeface="+mj-lt"/>
                        <a:buNone/>
                      </a:pPr>
                      <a:r>
                        <a:rPr lang="en-US" sz="1600" b="0" kern="1200" dirty="0" smtClean="0">
                          <a:solidFill>
                            <a:schemeClr val="tx1"/>
                          </a:solidFill>
                          <a:latin typeface="Arial" pitchFamily="34" charset="0"/>
                          <a:ea typeface="+mn-ea"/>
                          <a:cs typeface="Arial" pitchFamily="34" charset="0"/>
                        </a:rPr>
                        <a:t>Research</a:t>
                      </a:r>
                      <a:r>
                        <a:rPr lang="en-US" sz="1600" b="0" kern="1200" baseline="0" dirty="0" smtClean="0">
                          <a:solidFill>
                            <a:schemeClr val="tx1"/>
                          </a:solidFill>
                          <a:latin typeface="Arial" pitchFamily="34" charset="0"/>
                          <a:ea typeface="+mn-ea"/>
                          <a:cs typeface="Arial" pitchFamily="34" charset="0"/>
                        </a:rPr>
                        <a:t> an excerpt from a newspaper report  from 1853 in groups; “</a:t>
                      </a:r>
                      <a:r>
                        <a:rPr lang="en-US" sz="1600" dirty="0" smtClean="0"/>
                        <a:t>The wild woman who was found on the island of San Nicolas about 70 miles from the coast, west of Santa Barbara …..”   Make notes and report out</a:t>
                      </a:r>
                      <a:r>
                        <a:rPr lang="en-US" sz="1600" baseline="0" dirty="0" smtClean="0"/>
                        <a:t> to class.</a:t>
                      </a:r>
                      <a:endParaRPr lang="en-US" sz="1600" b="0" kern="1200" dirty="0" smtClean="0">
                        <a:solidFill>
                          <a:schemeClr val="tx1"/>
                        </a:solidFill>
                        <a:latin typeface="Arial" pitchFamily="34" charset="0"/>
                        <a:ea typeface="+mn-ea"/>
                        <a:cs typeface="Arial" pitchFamily="34"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1" hangingPunct="1">
                        <a:buFont typeface="Tw Cen MT" pitchFamily="34" charset="0"/>
                        <a:buAutoNum type="arabicPeriod"/>
                      </a:pPr>
                      <a:r>
                        <a:rPr lang="en-US" altLang="en-US" sz="1600" b="1" dirty="0" smtClean="0">
                          <a:ea typeface="Times New Roman" pitchFamily="18" charset="0"/>
                          <a:cs typeface="Arial" pitchFamily="34" charset="0"/>
                        </a:rPr>
                        <a:t>  Participate in group activity</a:t>
                      </a:r>
                    </a:p>
                    <a:p>
                      <a:pPr eaLnBrk="1" hangingPunct="1">
                        <a:buFont typeface="Tw Cen MT" pitchFamily="34" charset="0"/>
                        <a:buAutoNum type="arabicPeriod"/>
                      </a:pPr>
                      <a:r>
                        <a:rPr lang="en-US" altLang="en-US" sz="1600" b="1" dirty="0" smtClean="0">
                          <a:ea typeface="Times New Roman" pitchFamily="18" charset="0"/>
                          <a:cs typeface="Arial" pitchFamily="34" charset="0"/>
                        </a:rPr>
                        <a:t>  Make notes</a:t>
                      </a:r>
                    </a:p>
                    <a:p>
                      <a:pPr eaLnBrk="1" hangingPunct="1">
                        <a:buFont typeface="Tw Cen MT" pitchFamily="34" charset="0"/>
                        <a:buAutoNum type="arabicPeriod"/>
                      </a:pPr>
                      <a:r>
                        <a:rPr lang="en-US" altLang="en-US" sz="1600" b="1" dirty="0" smtClean="0">
                          <a:ea typeface="Times New Roman" pitchFamily="18" charset="0"/>
                          <a:cs typeface="Arial" pitchFamily="34" charset="0"/>
                        </a:rPr>
                        <a:t>  Speak, report out to class</a:t>
                      </a:r>
                    </a:p>
                    <a:p>
                      <a:pPr eaLnBrk="1" hangingPunct="1">
                        <a:buFont typeface="Tw Cen MT" pitchFamily="34" charset="0"/>
                        <a:buAutoNum type="arabicPeriod"/>
                      </a:pPr>
                      <a:r>
                        <a:rPr lang="en-US" altLang="en-US" sz="1600" b="1" dirty="0" smtClean="0">
                          <a:ea typeface="Times New Roman" pitchFamily="18" charset="0"/>
                          <a:cs typeface="Arial" pitchFamily="34" charset="0"/>
                        </a:rPr>
                        <a:t>  Research the newspaper report</a:t>
                      </a:r>
                      <a:endParaRPr lang="en-US" altLang="en-US" sz="1600" dirty="0" smtClean="0">
                        <a:ea typeface="Times New Roman" pitchFamily="18" charset="0"/>
                        <a:cs typeface="Arial" pitchFamily="34" charset="0"/>
                      </a:endParaRPr>
                    </a:p>
                    <a:p>
                      <a:pPr marL="342900" marR="0" lvl="0" indent="-342900">
                        <a:spcBef>
                          <a:spcPts val="0"/>
                        </a:spcBef>
                        <a:spcAft>
                          <a:spcPts val="0"/>
                        </a:spcAft>
                        <a:buFont typeface="+mj-lt"/>
                        <a:buNone/>
                        <a:tabLst>
                          <a:tab pos="228600" algn="l"/>
                        </a:tabLst>
                      </a:pPr>
                      <a:endParaRPr lang="en-US" sz="2400" b="1" i="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63038">
                <a:tc>
                  <a:txBody>
                    <a:bodyPr/>
                    <a:lstStyle/>
                    <a:p>
                      <a:pPr lvl="0"/>
                      <a:r>
                        <a:rPr lang="en-US" sz="1600" kern="1200" dirty="0" smtClean="0">
                          <a:solidFill>
                            <a:schemeClr val="tx1"/>
                          </a:solidFill>
                          <a:latin typeface="Arial" pitchFamily="34" charset="0"/>
                          <a:ea typeface="+mn-ea"/>
                          <a:cs typeface="Arial" pitchFamily="34" charset="0"/>
                        </a:rPr>
                        <a:t>Research the lives of the</a:t>
                      </a:r>
                      <a:r>
                        <a:rPr lang="en-US" sz="1600" kern="1200" baseline="0" dirty="0" smtClean="0">
                          <a:solidFill>
                            <a:schemeClr val="tx1"/>
                          </a:solidFill>
                          <a:latin typeface="Arial" pitchFamily="34" charset="0"/>
                          <a:ea typeface="+mn-ea"/>
                          <a:cs typeface="Arial" pitchFamily="34" charset="0"/>
                        </a:rPr>
                        <a:t> Nicoleno, a Native American tribe living on San Nicolas Island in California in groups.  Create a poster to show who the people were, how they lived, island location, etc. </a:t>
                      </a:r>
                    </a:p>
                    <a:p>
                      <a:pPr lvl="0"/>
                      <a:r>
                        <a:rPr lang="en-US" sz="1600" kern="1200" baseline="0" dirty="0" smtClean="0">
                          <a:solidFill>
                            <a:schemeClr val="tx1"/>
                          </a:solidFill>
                          <a:latin typeface="Arial" pitchFamily="34" charset="0"/>
                          <a:ea typeface="+mn-ea"/>
                          <a:cs typeface="Arial" pitchFamily="34" charset="0"/>
                        </a:rPr>
                        <a:t>Share poster with class.  </a:t>
                      </a:r>
                      <a:endParaRPr lang="en-US" sz="1600" kern="1200" dirty="0">
                        <a:solidFill>
                          <a:schemeClr val="tx1"/>
                        </a:solidFill>
                        <a:latin typeface="Arial" pitchFamily="34" charset="0"/>
                        <a:ea typeface="+mn-ea"/>
                        <a:cs typeface="Arial" pitchFamily="34"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1" hangingPunct="1">
                        <a:buFont typeface="Tw Cen MT" pitchFamily="34" charset="0"/>
                        <a:buAutoNum type="arabicPeriod"/>
                      </a:pPr>
                      <a:r>
                        <a:rPr lang="en-US" altLang="en-US" sz="1600" b="1" dirty="0" smtClean="0">
                          <a:ea typeface="Times New Roman" pitchFamily="18" charset="0"/>
                          <a:cs typeface="Arial" pitchFamily="34" charset="0"/>
                        </a:rPr>
                        <a:t>  Participate in group activity</a:t>
                      </a:r>
                    </a:p>
                    <a:p>
                      <a:pPr eaLnBrk="1" hangingPunct="1">
                        <a:buFont typeface="Tw Cen MT" pitchFamily="34" charset="0"/>
                        <a:buAutoNum type="arabicPeriod"/>
                      </a:pPr>
                      <a:r>
                        <a:rPr lang="en-US" altLang="en-US" sz="1600" b="1" dirty="0" smtClean="0">
                          <a:ea typeface="Times New Roman" pitchFamily="18" charset="0"/>
                          <a:cs typeface="Arial" pitchFamily="34" charset="0"/>
                        </a:rPr>
                        <a:t>  Follow directions</a:t>
                      </a:r>
                    </a:p>
                    <a:p>
                      <a:pPr eaLnBrk="1" hangingPunct="1">
                        <a:buFont typeface="Tw Cen MT" pitchFamily="34" charset="0"/>
                        <a:buAutoNum type="arabicPeriod"/>
                      </a:pPr>
                      <a:r>
                        <a:rPr lang="en-US" altLang="en-US" sz="1600" b="1" dirty="0" smtClean="0">
                          <a:ea typeface="Times New Roman" pitchFamily="18" charset="0"/>
                          <a:cs typeface="Arial" pitchFamily="34" charset="0"/>
                        </a:rPr>
                        <a:t>  Research the Nicoleno tribe</a:t>
                      </a:r>
                    </a:p>
                    <a:p>
                      <a:pPr eaLnBrk="1" hangingPunct="1">
                        <a:buFont typeface="Tw Cen MT" pitchFamily="34" charset="0"/>
                        <a:buAutoNum type="arabicPeriod"/>
                      </a:pPr>
                      <a:r>
                        <a:rPr lang="en-US" altLang="en-US" sz="1600" b="1" dirty="0" smtClean="0">
                          <a:ea typeface="Times New Roman" pitchFamily="18" charset="0"/>
                          <a:cs typeface="Arial" pitchFamily="34" charset="0"/>
                        </a:rPr>
                        <a:t>  Create a poster – draw, write, etc.</a:t>
                      </a:r>
                    </a:p>
                    <a:p>
                      <a:pPr eaLnBrk="1" hangingPunct="1">
                        <a:buFont typeface="Tw Cen MT" pitchFamily="34" charset="0"/>
                        <a:buAutoNum type="arabicPeriod"/>
                      </a:pPr>
                      <a:r>
                        <a:rPr lang="en-US" altLang="en-US" sz="1600" b="1" dirty="0" smtClean="0">
                          <a:ea typeface="Times New Roman" pitchFamily="18" charset="0"/>
                          <a:cs typeface="Arial" pitchFamily="34" charset="0"/>
                        </a:rPr>
                        <a:t>  Speak, report out to class</a:t>
                      </a:r>
                      <a:endParaRPr lang="en-US" altLang="en-US" sz="1600" dirty="0" smtClean="0">
                        <a:latin typeface="Tw Cen MT" pitchFamily="34" charset="0"/>
                        <a:ea typeface="Times New Roman" pitchFamily="18" charset="0"/>
                        <a:cs typeface="Arial" pitchFamily="34" charset="0"/>
                      </a:endParaRPr>
                    </a:p>
                    <a:p>
                      <a:pPr marL="342900" marR="0" lvl="0" indent="-342900">
                        <a:spcBef>
                          <a:spcPts val="0"/>
                        </a:spcBef>
                        <a:spcAft>
                          <a:spcPts val="0"/>
                        </a:spcAft>
                        <a:buFont typeface="+mj-lt"/>
                        <a:buNone/>
                        <a:tabLst>
                          <a:tab pos="228600" algn="l"/>
                        </a:tabLst>
                      </a:pPr>
                      <a:endParaRPr lang="en-US" sz="2400" b="1" i="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0989">
                <a:tc>
                  <a:txBody>
                    <a:bodyPr/>
                    <a:lstStyle/>
                    <a:p>
                      <a:pPr marL="0" indent="0">
                        <a:buFont typeface="+mj-lt"/>
                        <a:buNone/>
                        <a:tabLst>
                          <a:tab pos="0" algn="l"/>
                        </a:tabLst>
                      </a:pPr>
                      <a:r>
                        <a:rPr lang="en-US" sz="1600" kern="1200" dirty="0" smtClean="0">
                          <a:solidFill>
                            <a:schemeClr val="tx1"/>
                          </a:solidFill>
                          <a:latin typeface="Arial" pitchFamily="34" charset="0"/>
                          <a:ea typeface="+mn-ea"/>
                          <a:cs typeface="Arial" pitchFamily="34" charset="0"/>
                        </a:rPr>
                        <a:t>Introduce the novel, </a:t>
                      </a:r>
                      <a:r>
                        <a:rPr lang="en-US" sz="1600" u="sng" kern="1200" dirty="0" smtClean="0">
                          <a:solidFill>
                            <a:schemeClr val="tx1"/>
                          </a:solidFill>
                          <a:latin typeface="Arial" pitchFamily="34" charset="0"/>
                          <a:ea typeface="+mn-ea"/>
                          <a:cs typeface="Arial" pitchFamily="34" charset="0"/>
                        </a:rPr>
                        <a:t>Island of the Blue Dolphins</a:t>
                      </a:r>
                      <a:r>
                        <a:rPr lang="en-US" sz="1600" kern="1200" dirty="0" smtClean="0">
                          <a:solidFill>
                            <a:schemeClr val="tx1"/>
                          </a:solidFill>
                          <a:latin typeface="Arial" pitchFamily="34" charset="0"/>
                          <a:ea typeface="+mn-ea"/>
                          <a:cs typeface="Arial" pitchFamily="34" charset="0"/>
                        </a:rPr>
                        <a:t>.</a:t>
                      </a:r>
                      <a:r>
                        <a:rPr lang="en-US" sz="1800" kern="1200" dirty="0" smtClean="0">
                          <a:solidFill>
                            <a:schemeClr val="tx1"/>
                          </a:solidFill>
                          <a:latin typeface="+mn-lt"/>
                          <a:ea typeface="+mn-ea"/>
                          <a:cs typeface="+mn-cs"/>
                        </a:rPr>
                        <a:t>   Predict what may happen in the story.  Read the first</a:t>
                      </a:r>
                      <a:r>
                        <a:rPr lang="en-US" sz="1800" kern="1200" baseline="0" dirty="0" smtClean="0">
                          <a:solidFill>
                            <a:schemeClr val="tx1"/>
                          </a:solidFill>
                          <a:latin typeface="+mn-lt"/>
                          <a:ea typeface="+mn-ea"/>
                          <a:cs typeface="+mn-cs"/>
                        </a:rPr>
                        <a:t> few chapters in class, taking turns reading.</a:t>
                      </a:r>
                      <a:endParaRPr lang="en-US" sz="1600" dirty="0" smtClean="0"/>
                    </a:p>
                    <a:p>
                      <a:pPr marL="342900" marR="0" lvl="0" indent="-342900">
                        <a:spcBef>
                          <a:spcPts val="0"/>
                        </a:spcBef>
                        <a:spcAft>
                          <a:spcPts val="0"/>
                        </a:spcAft>
                        <a:buFont typeface="+mj-lt"/>
                        <a:buNone/>
                      </a:pPr>
                      <a:endParaRPr lang="en-US" sz="1500" dirty="0">
                        <a:latin typeface="Arial" pitchFamily="34" charset="0"/>
                        <a:ea typeface="Times New Roman"/>
                        <a:cs typeface="Arial" pitchFamily="34"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1" hangingPunct="1">
                        <a:buFont typeface="Tw Cen MT" pitchFamily="34" charset="0"/>
                        <a:buAutoNum type="arabicPeriod"/>
                      </a:pPr>
                      <a:r>
                        <a:rPr lang="en-US" altLang="en-US" sz="1600" b="1" dirty="0" smtClean="0">
                          <a:ea typeface="Times New Roman" pitchFamily="18" charset="0"/>
                          <a:cs typeface="Arial" pitchFamily="34" charset="0"/>
                        </a:rPr>
                        <a:t>  Read the text in the book aloud</a:t>
                      </a:r>
                    </a:p>
                    <a:p>
                      <a:pPr eaLnBrk="1" hangingPunct="1">
                        <a:buFont typeface="Tw Cen MT" pitchFamily="34" charset="0"/>
                        <a:buAutoNum type="arabicPeriod"/>
                      </a:pPr>
                      <a:r>
                        <a:rPr lang="en-US" altLang="en-US" sz="1600" b="1" dirty="0" smtClean="0">
                          <a:ea typeface="Times New Roman" pitchFamily="18" charset="0"/>
                          <a:cs typeface="Arial" pitchFamily="34" charset="0"/>
                        </a:rPr>
                        <a:t>  Make predictions</a:t>
                      </a:r>
                    </a:p>
                    <a:p>
                      <a:pPr eaLnBrk="1" hangingPunct="1">
                        <a:buFont typeface="Tw Cen MT" pitchFamily="34" charset="0"/>
                        <a:buAutoNum type="arabicPeriod"/>
                      </a:pPr>
                      <a:r>
                        <a:rPr lang="en-US" altLang="en-US" sz="1600" b="1" dirty="0" smtClean="0">
                          <a:ea typeface="Times New Roman" pitchFamily="18" charset="0"/>
                          <a:cs typeface="Arial" pitchFamily="34" charset="0"/>
                        </a:rPr>
                        <a:t>  Take turns</a:t>
                      </a:r>
                    </a:p>
                    <a:p>
                      <a:pPr eaLnBrk="1" hangingPunct="1">
                        <a:buFont typeface="Tw Cen MT" pitchFamily="34" charset="0"/>
                        <a:buAutoNum type="arabicPeriod"/>
                      </a:pPr>
                      <a:r>
                        <a:rPr lang="en-US" altLang="en-US" sz="1600" b="1" dirty="0" smtClean="0">
                          <a:ea typeface="Times New Roman" pitchFamily="18" charset="0"/>
                          <a:cs typeface="Arial" pitchFamily="34" charset="0"/>
                        </a:rPr>
                        <a:t>  Sit in class</a:t>
                      </a:r>
                    </a:p>
                    <a:p>
                      <a:pPr eaLnBrk="1" hangingPunct="1">
                        <a:buFont typeface="Tw Cen MT" pitchFamily="34" charset="0"/>
                        <a:buAutoNum type="arabicPeriod"/>
                      </a:pPr>
                      <a:r>
                        <a:rPr lang="en-US" altLang="en-US" sz="1600" b="1" dirty="0" smtClean="0">
                          <a:ea typeface="Times New Roman" pitchFamily="18" charset="0"/>
                          <a:cs typeface="Arial" pitchFamily="34" charset="0"/>
                        </a:rPr>
                        <a:t>  Remain quiet</a:t>
                      </a:r>
                    </a:p>
                    <a:p>
                      <a:pPr marL="342900" marR="0" lvl="0" indent="-342900">
                        <a:spcBef>
                          <a:spcPts val="0"/>
                        </a:spcBef>
                        <a:spcAft>
                          <a:spcPts val="0"/>
                        </a:spcAft>
                        <a:buFont typeface="+mj-lt"/>
                        <a:buNone/>
                        <a:tabLst>
                          <a:tab pos="228600" algn="l"/>
                        </a:tabLst>
                      </a:pPr>
                      <a:endParaRPr lang="en-US" sz="1600" b="1" i="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53675">
                <a:tc>
                  <a:txBody>
                    <a:bodyPr/>
                    <a:lstStyle/>
                    <a:p>
                      <a:pPr rtl="0" eaLnBrk="1" fontAlgn="t" latinLnBrk="0" hangingPunct="1"/>
                      <a:r>
                        <a:rPr lang="en-US" sz="1600" b="0" i="0" u="none" strike="noStrike" kern="1200" dirty="0" smtClean="0">
                          <a:solidFill>
                            <a:schemeClr val="tx1"/>
                          </a:solidFill>
                          <a:latin typeface="Arial" pitchFamily="34" charset="0"/>
                          <a:ea typeface="+mn-ea"/>
                          <a:cs typeface="Arial" pitchFamily="34" charset="0"/>
                        </a:rPr>
                        <a:t>Read more chapters.  Discuss events in the novel</a:t>
                      </a:r>
                      <a:r>
                        <a:rPr lang="en-US" sz="1600" b="0" i="0" u="none" strike="noStrike" kern="1200" baseline="0" dirty="0" smtClean="0">
                          <a:solidFill>
                            <a:schemeClr val="tx1"/>
                          </a:solidFill>
                          <a:latin typeface="Arial" pitchFamily="34" charset="0"/>
                          <a:ea typeface="+mn-ea"/>
                          <a:cs typeface="Arial" pitchFamily="34" charset="0"/>
                        </a:rPr>
                        <a:t>  with a partner.  Complete a graphic organizer recording main idea and supporting details.</a:t>
                      </a:r>
                      <a:r>
                        <a:rPr lang="en-US" sz="1600" b="0" i="0" u="none" strike="noStrike" kern="1200" dirty="0" smtClean="0">
                          <a:solidFill>
                            <a:schemeClr val="tx1"/>
                          </a:solidFill>
                          <a:latin typeface="Arial" pitchFamily="34" charset="0"/>
                          <a:ea typeface="+mn-ea"/>
                          <a:cs typeface="Arial" pitchFamily="34" charset="0"/>
                        </a:rPr>
                        <a:t>  </a:t>
                      </a:r>
                      <a:endParaRPr lang="en-US" sz="1600" dirty="0">
                        <a:latin typeface="Arial" pitchFamily="34" charset="0"/>
                        <a:ea typeface="Times New Roman"/>
                        <a:cs typeface="Arial" pitchFamily="34"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1" hangingPunct="1">
                        <a:buFont typeface="Tw Cen MT" pitchFamily="34" charset="0"/>
                        <a:buAutoNum type="arabicPeriod"/>
                      </a:pPr>
                      <a:r>
                        <a:rPr lang="en-US" altLang="en-US" sz="1600" b="1" dirty="0" smtClean="0">
                          <a:ea typeface="Times New Roman" pitchFamily="18" charset="0"/>
                          <a:cs typeface="Arial" pitchFamily="34" charset="0"/>
                        </a:rPr>
                        <a:t>  Discuss events from the text</a:t>
                      </a:r>
                    </a:p>
                    <a:p>
                      <a:pPr eaLnBrk="1" hangingPunct="1">
                        <a:buFont typeface="Tw Cen MT" pitchFamily="34" charset="0"/>
                        <a:buAutoNum type="arabicPeriod"/>
                      </a:pPr>
                      <a:r>
                        <a:rPr lang="en-US" altLang="en-US" sz="1600" b="1" dirty="0" smtClean="0">
                          <a:ea typeface="Times New Roman" pitchFamily="18" charset="0"/>
                          <a:cs typeface="Arial" pitchFamily="34" charset="0"/>
                        </a:rPr>
                        <a:t>  Work with a partner</a:t>
                      </a:r>
                    </a:p>
                    <a:p>
                      <a:pPr eaLnBrk="1" hangingPunct="1">
                        <a:buFont typeface="Tw Cen MT" pitchFamily="34" charset="0"/>
                        <a:buAutoNum type="arabicPeriod"/>
                      </a:pPr>
                      <a:r>
                        <a:rPr lang="en-US" altLang="en-US" sz="1600" b="1" dirty="0" smtClean="0">
                          <a:ea typeface="Times New Roman" pitchFamily="18" charset="0"/>
                          <a:cs typeface="Arial" pitchFamily="34" charset="0"/>
                        </a:rPr>
                        <a:t>  Differentiate main idea and details</a:t>
                      </a:r>
                    </a:p>
                    <a:p>
                      <a:pPr eaLnBrk="1" hangingPunct="1">
                        <a:buFont typeface="Tw Cen MT" pitchFamily="34" charset="0"/>
                        <a:buAutoNum type="arabicPeriod"/>
                      </a:pPr>
                      <a:r>
                        <a:rPr lang="en-US" altLang="en-US" sz="1600" b="1" dirty="0" smtClean="0">
                          <a:ea typeface="Times New Roman" pitchFamily="18" charset="0"/>
                          <a:cs typeface="Arial" pitchFamily="34" charset="0"/>
                        </a:rPr>
                        <a:t>  Write to complete the organizer</a:t>
                      </a:r>
                      <a:endParaRPr lang="en-US" altLang="en-US" sz="1600" dirty="0" smtClean="0">
                        <a:latin typeface="Tw Cen MT" pitchFamily="34" charset="0"/>
                        <a:ea typeface="Times New Roman" pitchFamily="18" charset="0"/>
                        <a:cs typeface="Arial" pitchFamily="34" charset="0"/>
                      </a:endParaRPr>
                    </a:p>
                    <a:p>
                      <a:pPr marL="342900" marR="0" lvl="0" indent="-342900">
                        <a:spcBef>
                          <a:spcPts val="0"/>
                        </a:spcBef>
                        <a:spcAft>
                          <a:spcPts val="0"/>
                        </a:spcAft>
                        <a:buFont typeface="+mj-lt"/>
                        <a:buNone/>
                        <a:tabLst>
                          <a:tab pos="228600" algn="l"/>
                        </a:tabLst>
                      </a:pPr>
                      <a:endParaRPr lang="en-US" sz="2400" b="1" i="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19150581"/>
              </p:ext>
            </p:extLst>
          </p:nvPr>
        </p:nvGraphicFramePr>
        <p:xfrm>
          <a:off x="304800" y="157163"/>
          <a:ext cx="8458200" cy="685800"/>
        </p:xfrm>
        <a:graphic>
          <a:graphicData uri="http://schemas.openxmlformats.org/drawingml/2006/table">
            <a:tbl>
              <a:tblPr/>
              <a:tblGrid>
                <a:gridCol w="4305993"/>
                <a:gridCol w="4152207"/>
              </a:tblGrid>
              <a:tr h="685800">
                <a:tc>
                  <a:txBody>
                    <a:bodyPr/>
                    <a:lstStyle/>
                    <a:p>
                      <a:pPr marL="0" marR="0">
                        <a:spcBef>
                          <a:spcPts val="0"/>
                        </a:spcBef>
                        <a:spcAft>
                          <a:spcPts val="0"/>
                        </a:spcAft>
                      </a:pPr>
                      <a:r>
                        <a:rPr lang="en-US" sz="2000" b="1" dirty="0">
                          <a:solidFill>
                            <a:srgbClr val="A30000"/>
                          </a:solidFill>
                          <a:latin typeface="Times New Roman"/>
                          <a:ea typeface="Times New Roman"/>
                        </a:rPr>
                        <a:t>What are the instructional activities planned for all students?</a:t>
                      </a:r>
                      <a:endParaRPr lang="en-US" sz="2000" dirty="0">
                        <a:solidFill>
                          <a:srgbClr val="A30000"/>
                        </a:solidFill>
                        <a:latin typeface="Times New Roman"/>
                        <a:ea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A30000"/>
                          </a:solidFill>
                          <a:latin typeface="Times New Roman"/>
                          <a:ea typeface="Times New Roman"/>
                        </a:rPr>
                        <a:t>How can the student actively participate in the instructional activities?</a:t>
                      </a:r>
                      <a:endParaRPr lang="en-US" sz="1800" dirty="0">
                        <a:solidFill>
                          <a:srgbClr val="A30000"/>
                        </a:solidFill>
                        <a:latin typeface="Times New Roman"/>
                        <a:ea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4135714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23366485"/>
              </p:ext>
            </p:extLst>
          </p:nvPr>
        </p:nvGraphicFramePr>
        <p:xfrm>
          <a:off x="141111" y="981075"/>
          <a:ext cx="8847667" cy="5736941"/>
        </p:xfrm>
        <a:graphic>
          <a:graphicData uri="http://schemas.openxmlformats.org/drawingml/2006/table">
            <a:tbl>
              <a:tblPr/>
              <a:tblGrid>
                <a:gridCol w="3975538"/>
                <a:gridCol w="4872129"/>
              </a:tblGrid>
              <a:tr h="1248481">
                <a:tc>
                  <a:txBody>
                    <a:bodyPr/>
                    <a:lstStyle/>
                    <a:p>
                      <a:pPr marL="0" indent="0">
                        <a:lnSpc>
                          <a:spcPct val="100000"/>
                        </a:lnSpc>
                        <a:buFont typeface="+mj-lt"/>
                        <a:buNone/>
                      </a:pPr>
                      <a:r>
                        <a:rPr lang="en-US" sz="1600" b="0" kern="1200" dirty="0" smtClean="0">
                          <a:solidFill>
                            <a:schemeClr val="tx1"/>
                          </a:solidFill>
                          <a:latin typeface="Arial" pitchFamily="34" charset="0"/>
                          <a:ea typeface="+mn-ea"/>
                          <a:cs typeface="Arial" pitchFamily="34" charset="0"/>
                        </a:rPr>
                        <a:t>Research</a:t>
                      </a:r>
                      <a:r>
                        <a:rPr lang="en-US" sz="1600" b="0" kern="1200" baseline="0" dirty="0" smtClean="0">
                          <a:solidFill>
                            <a:schemeClr val="tx1"/>
                          </a:solidFill>
                          <a:latin typeface="Arial" pitchFamily="34" charset="0"/>
                          <a:ea typeface="+mn-ea"/>
                          <a:cs typeface="Arial" pitchFamily="34" charset="0"/>
                        </a:rPr>
                        <a:t> an excerpt from a newspaper report  from 1853 in groups ….</a:t>
                      </a:r>
                      <a:endParaRPr lang="en-US" sz="1600" b="0" kern="1200" dirty="0" smtClean="0">
                        <a:solidFill>
                          <a:schemeClr val="tx1"/>
                        </a:solidFill>
                        <a:latin typeface="Arial" pitchFamily="34" charset="0"/>
                        <a:ea typeface="+mn-ea"/>
                        <a:cs typeface="Arial" pitchFamily="34"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Participate </a:t>
                      </a:r>
                      <a:r>
                        <a:rPr lang="en-US" sz="1600" b="1" strike="sngStrike" dirty="0" smtClean="0">
                          <a:solidFill>
                            <a:schemeClr val="bg1">
                              <a:lumMod val="75000"/>
                            </a:schemeClr>
                          </a:solidFill>
                          <a:ea typeface="Times New Roman"/>
                          <a:cs typeface="Arial" pitchFamily="34" charset="0"/>
                        </a:rPr>
                        <a:t>in group </a:t>
                      </a:r>
                      <a:r>
                        <a:rPr lang="en-US" sz="1600" b="1" strike="sngStrike" dirty="0" smtClean="0">
                          <a:solidFill>
                            <a:schemeClr val="bg1">
                              <a:lumMod val="65000"/>
                            </a:schemeClr>
                          </a:solidFill>
                          <a:ea typeface="Times New Roman"/>
                          <a:cs typeface="Arial" pitchFamily="34" charset="0"/>
                        </a:rPr>
                        <a:t>activity </a:t>
                      </a:r>
                      <a:r>
                        <a:rPr lang="en-US" sz="1600" b="1" dirty="0" smtClean="0">
                          <a:ea typeface="Times New Roman"/>
                          <a:cs typeface="Arial" pitchFamily="34" charset="0"/>
                        </a:rPr>
                        <a:t>with others</a:t>
                      </a:r>
                    </a:p>
                    <a:p>
                      <a:pPr marL="342900" indent="-342900" fontAlgn="auto">
                        <a:spcBef>
                          <a:spcPts val="0"/>
                        </a:spcBef>
                        <a:spcAft>
                          <a:spcPts val="0"/>
                        </a:spcAft>
                        <a:buFont typeface="+mj-lt"/>
                        <a:buAutoNum type="arabicPeriod"/>
                        <a:tabLst>
                          <a:tab pos="228600" algn="l"/>
                        </a:tabLst>
                        <a:defRPr/>
                      </a:pPr>
                      <a:r>
                        <a:rPr lang="en-US" sz="1600" b="1" dirty="0" smtClean="0">
                          <a:solidFill>
                            <a:schemeClr val="bg1">
                              <a:lumMod val="65000"/>
                            </a:schemeClr>
                          </a:solidFill>
                          <a:ea typeface="Times New Roman"/>
                          <a:cs typeface="Arial" pitchFamily="34" charset="0"/>
                        </a:rPr>
                        <a:t>M</a:t>
                      </a:r>
                      <a:r>
                        <a:rPr lang="en-US" sz="1600" b="1" strike="sngStrike" dirty="0" smtClean="0">
                          <a:solidFill>
                            <a:schemeClr val="bg1">
                              <a:lumMod val="65000"/>
                            </a:schemeClr>
                          </a:solidFill>
                          <a:ea typeface="Times New Roman"/>
                          <a:cs typeface="Arial" pitchFamily="34" charset="0"/>
                        </a:rPr>
                        <a:t>ake notes  </a:t>
                      </a:r>
                      <a:r>
                        <a:rPr lang="en-US" sz="1600" b="1" dirty="0" smtClean="0">
                          <a:ea typeface="Times New Roman"/>
                          <a:cs typeface="Arial" pitchFamily="34" charset="0"/>
                        </a:rPr>
                        <a:t>Record information</a:t>
                      </a:r>
                      <a:endParaRPr lang="en-US" sz="2400" b="1" dirty="0" smtClean="0">
                        <a:ea typeface="Times New Roman"/>
                        <a:cs typeface="Arial" pitchFamily="34" charset="0"/>
                      </a:endParaRPr>
                    </a:p>
                    <a:p>
                      <a:pPr marL="342900" indent="-342900" fontAlgn="auto">
                        <a:spcBef>
                          <a:spcPts val="0"/>
                        </a:spcBef>
                        <a:spcAft>
                          <a:spcPts val="0"/>
                        </a:spcAft>
                        <a:buFont typeface="+mj-lt"/>
                        <a:buAutoNum type="arabicPeriod"/>
                        <a:tabLst>
                          <a:tab pos="228600" algn="l"/>
                        </a:tabLst>
                        <a:defRPr/>
                      </a:pPr>
                      <a:r>
                        <a:rPr lang="en-US" sz="1600" b="1" dirty="0" smtClean="0">
                          <a:solidFill>
                            <a:schemeClr val="bg1">
                              <a:lumMod val="65000"/>
                            </a:schemeClr>
                          </a:solidFill>
                          <a:ea typeface="Times New Roman"/>
                          <a:cs typeface="Arial" pitchFamily="34" charset="0"/>
                        </a:rPr>
                        <a:t>S</a:t>
                      </a:r>
                      <a:r>
                        <a:rPr lang="en-US" sz="1600" b="1" strike="sngStrike" dirty="0" smtClean="0">
                          <a:solidFill>
                            <a:schemeClr val="bg1">
                              <a:lumMod val="65000"/>
                            </a:schemeClr>
                          </a:solidFill>
                          <a:ea typeface="Times New Roman"/>
                          <a:cs typeface="Arial" pitchFamily="34" charset="0"/>
                        </a:rPr>
                        <a:t>peak, report out to class </a:t>
                      </a:r>
                      <a:r>
                        <a:rPr lang="en-US" sz="1600" b="1" dirty="0" smtClean="0">
                          <a:ea typeface="Times New Roman"/>
                          <a:cs typeface="Arial" pitchFamily="34" charset="0"/>
                        </a:rPr>
                        <a:t>Share information</a:t>
                      </a:r>
                      <a:endParaRPr lang="en-US" sz="2400" b="1" dirty="0" smtClean="0">
                        <a:ea typeface="Times New Roman"/>
                        <a:cs typeface="Arial" pitchFamily="34" charset="0"/>
                      </a:endParaRPr>
                    </a:p>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Research </a:t>
                      </a:r>
                      <a:r>
                        <a:rPr lang="en-US" sz="1600" b="1" strike="sngStrike" dirty="0" smtClean="0">
                          <a:solidFill>
                            <a:schemeClr val="bg1">
                              <a:lumMod val="65000"/>
                            </a:schemeClr>
                          </a:solidFill>
                          <a:ea typeface="Times New Roman"/>
                          <a:cs typeface="Arial" pitchFamily="34" charset="0"/>
                        </a:rPr>
                        <a:t>the newspaper report</a:t>
                      </a:r>
                    </a:p>
                    <a:p>
                      <a:pPr marL="342900" indent="-342900" fontAlgn="auto">
                        <a:spcBef>
                          <a:spcPts val="0"/>
                        </a:spcBef>
                        <a:spcAft>
                          <a:spcPts val="0"/>
                        </a:spcAft>
                        <a:buFont typeface="+mj-lt"/>
                        <a:buAutoNum type="arabicPeriod"/>
                        <a:tabLst>
                          <a:tab pos="228600" algn="l"/>
                        </a:tabLst>
                        <a:defRPr/>
                      </a:pPr>
                      <a:r>
                        <a:rPr lang="en-US" sz="1600" b="1" dirty="0" smtClean="0">
                          <a:cs typeface="Arial" pitchFamily="34" charset="0"/>
                        </a:rPr>
                        <a:t>Read </a:t>
                      </a:r>
                      <a:endParaRPr lang="en-US" sz="1000" dirty="0" smtClean="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0411">
                <a:tc>
                  <a:txBody>
                    <a:bodyPr/>
                    <a:lstStyle/>
                    <a:p>
                      <a:pPr lvl="0"/>
                      <a:r>
                        <a:rPr lang="en-US" sz="1600" kern="1200" dirty="0" smtClean="0">
                          <a:solidFill>
                            <a:schemeClr val="tx1"/>
                          </a:solidFill>
                          <a:latin typeface="Arial" pitchFamily="34" charset="0"/>
                          <a:ea typeface="+mn-ea"/>
                          <a:cs typeface="Arial" pitchFamily="34" charset="0"/>
                        </a:rPr>
                        <a:t>Research the lives of the</a:t>
                      </a:r>
                      <a:r>
                        <a:rPr lang="en-US" sz="1600" kern="1200" baseline="0" dirty="0" smtClean="0">
                          <a:solidFill>
                            <a:schemeClr val="tx1"/>
                          </a:solidFill>
                          <a:latin typeface="Arial" pitchFamily="34" charset="0"/>
                          <a:ea typeface="+mn-ea"/>
                          <a:cs typeface="Arial" pitchFamily="34" charset="0"/>
                        </a:rPr>
                        <a:t> Nicoleno, a Native American tribe living on San Nicolas Island in California in groups….. </a:t>
                      </a:r>
                      <a:endParaRPr lang="en-US" sz="1600" kern="1200" dirty="0">
                        <a:solidFill>
                          <a:schemeClr val="tx1"/>
                        </a:solidFill>
                        <a:latin typeface="Arial" pitchFamily="34" charset="0"/>
                        <a:ea typeface="+mn-ea"/>
                        <a:cs typeface="Arial" pitchFamily="34"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Participate </a:t>
                      </a:r>
                      <a:r>
                        <a:rPr lang="en-US" sz="1600" b="1" strike="sngStrike" dirty="0" smtClean="0">
                          <a:solidFill>
                            <a:schemeClr val="bg1">
                              <a:lumMod val="65000"/>
                            </a:schemeClr>
                          </a:solidFill>
                          <a:ea typeface="Times New Roman"/>
                          <a:cs typeface="Arial" pitchFamily="34" charset="0"/>
                        </a:rPr>
                        <a:t>in group activity  </a:t>
                      </a:r>
                      <a:r>
                        <a:rPr lang="en-US" sz="1600" b="1" dirty="0" smtClean="0">
                          <a:ea typeface="Times New Roman"/>
                          <a:cs typeface="Arial" pitchFamily="34" charset="0"/>
                        </a:rPr>
                        <a:t>with others</a:t>
                      </a:r>
                      <a:endParaRPr lang="en-US" sz="1600" b="1" dirty="0" smtClean="0">
                        <a:solidFill>
                          <a:schemeClr val="bg1">
                            <a:lumMod val="65000"/>
                          </a:schemeClr>
                        </a:solidFill>
                        <a:ea typeface="Times New Roman"/>
                        <a:cs typeface="Arial" pitchFamily="34" charset="0"/>
                      </a:endParaRPr>
                    </a:p>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Follow directions</a:t>
                      </a:r>
                    </a:p>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Research </a:t>
                      </a:r>
                      <a:r>
                        <a:rPr lang="en-US" sz="1600" b="1" strike="sngStrike" dirty="0" smtClean="0">
                          <a:solidFill>
                            <a:schemeClr val="bg1">
                              <a:lumMod val="65000"/>
                            </a:schemeClr>
                          </a:solidFill>
                          <a:ea typeface="Times New Roman"/>
                          <a:cs typeface="Arial" pitchFamily="34" charset="0"/>
                        </a:rPr>
                        <a:t>the Nicoleno tribe</a:t>
                      </a:r>
                    </a:p>
                    <a:p>
                      <a:pPr marL="342900" indent="-342900" fontAlgn="auto">
                        <a:spcBef>
                          <a:spcPts val="0"/>
                        </a:spcBef>
                        <a:spcAft>
                          <a:spcPts val="0"/>
                        </a:spcAft>
                        <a:buFont typeface="+mj-lt"/>
                        <a:buAutoNum type="arabicPeriod"/>
                        <a:tabLst>
                          <a:tab pos="228600" algn="l"/>
                        </a:tabLst>
                        <a:defRPr/>
                      </a:pPr>
                      <a:r>
                        <a:rPr lang="en-US" sz="1600" b="1" dirty="0" smtClean="0">
                          <a:solidFill>
                            <a:schemeClr val="bg1">
                              <a:lumMod val="65000"/>
                            </a:schemeClr>
                          </a:solidFill>
                          <a:ea typeface="Times New Roman"/>
                          <a:cs typeface="Arial" pitchFamily="34" charset="0"/>
                        </a:rPr>
                        <a:t>C</a:t>
                      </a:r>
                      <a:r>
                        <a:rPr lang="en-US" sz="1600" b="1" strike="sngStrike" dirty="0" smtClean="0">
                          <a:solidFill>
                            <a:schemeClr val="bg1">
                              <a:lumMod val="65000"/>
                            </a:schemeClr>
                          </a:solidFill>
                          <a:ea typeface="Times New Roman"/>
                          <a:cs typeface="Arial" pitchFamily="34" charset="0"/>
                        </a:rPr>
                        <a:t>reate a poster – draw, write, etc. </a:t>
                      </a:r>
                      <a:r>
                        <a:rPr lang="en-US" sz="1600" b="1" dirty="0" smtClean="0">
                          <a:ea typeface="Times New Roman"/>
                          <a:cs typeface="Arial" pitchFamily="34" charset="0"/>
                        </a:rPr>
                        <a:t>Record information</a:t>
                      </a:r>
                    </a:p>
                    <a:p>
                      <a:pPr marL="342900" indent="-342900" fontAlgn="auto">
                        <a:spcBef>
                          <a:spcPts val="0"/>
                        </a:spcBef>
                        <a:spcAft>
                          <a:spcPts val="0"/>
                        </a:spcAft>
                        <a:buFont typeface="+mj-lt"/>
                        <a:buAutoNum type="arabicPeriod"/>
                        <a:tabLst>
                          <a:tab pos="228600" algn="l"/>
                        </a:tabLst>
                        <a:defRPr/>
                      </a:pPr>
                      <a:r>
                        <a:rPr lang="en-US" sz="1600" b="1" dirty="0" smtClean="0">
                          <a:solidFill>
                            <a:schemeClr val="bg1">
                              <a:lumMod val="65000"/>
                            </a:schemeClr>
                          </a:solidFill>
                          <a:ea typeface="Times New Roman"/>
                          <a:cs typeface="Arial" pitchFamily="34" charset="0"/>
                        </a:rPr>
                        <a:t>S</a:t>
                      </a:r>
                      <a:r>
                        <a:rPr lang="en-US" sz="1600" b="1" strike="sngStrike" dirty="0" smtClean="0">
                          <a:solidFill>
                            <a:schemeClr val="bg1">
                              <a:lumMod val="65000"/>
                            </a:schemeClr>
                          </a:solidFill>
                          <a:ea typeface="Times New Roman"/>
                          <a:cs typeface="Arial" pitchFamily="34" charset="0"/>
                        </a:rPr>
                        <a:t>peak, report out to class </a:t>
                      </a:r>
                      <a:r>
                        <a:rPr lang="en-US" sz="1600" b="1" dirty="0" smtClean="0">
                          <a:ea typeface="Times New Roman"/>
                          <a:cs typeface="Arial" pitchFamily="34" charset="0"/>
                        </a:rPr>
                        <a:t>Share information</a:t>
                      </a:r>
                    </a:p>
                    <a:p>
                      <a:pPr marL="342900" indent="-342900" fontAlgn="auto">
                        <a:spcBef>
                          <a:spcPts val="0"/>
                        </a:spcBef>
                        <a:spcAft>
                          <a:spcPts val="0"/>
                        </a:spcAft>
                        <a:buFont typeface="+mj-lt"/>
                        <a:buAutoNum type="arabicPeriod"/>
                        <a:tabLst>
                          <a:tab pos="228600" algn="l"/>
                        </a:tabLst>
                        <a:defRPr/>
                      </a:pPr>
                      <a:r>
                        <a:rPr lang="en-US" sz="1600" b="1" dirty="0" smtClean="0">
                          <a:cs typeface="Arial" pitchFamily="34" charset="0"/>
                        </a:rPr>
                        <a:t>Read</a:t>
                      </a:r>
                      <a:endParaRPr lang="en-US" sz="1600" dirty="0" smtClean="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55009">
                <a:tc>
                  <a:txBody>
                    <a:bodyPr/>
                    <a:lstStyle/>
                    <a:p>
                      <a:pPr marL="0" indent="0">
                        <a:buFont typeface="+mj-lt"/>
                        <a:buNone/>
                        <a:tabLst>
                          <a:tab pos="0" algn="l"/>
                        </a:tabLst>
                      </a:pPr>
                      <a:r>
                        <a:rPr lang="en-US" sz="1600" kern="1200" dirty="0" smtClean="0">
                          <a:solidFill>
                            <a:schemeClr val="tx1"/>
                          </a:solidFill>
                          <a:latin typeface="Arial" pitchFamily="34" charset="0"/>
                          <a:ea typeface="+mn-ea"/>
                          <a:cs typeface="Arial" pitchFamily="34" charset="0"/>
                        </a:rPr>
                        <a:t>Introduce the novel, </a:t>
                      </a:r>
                      <a:r>
                        <a:rPr lang="en-US" sz="1600" u="sng" kern="1200" dirty="0" smtClean="0">
                          <a:solidFill>
                            <a:schemeClr val="tx1"/>
                          </a:solidFill>
                          <a:latin typeface="Arial" pitchFamily="34" charset="0"/>
                          <a:ea typeface="+mn-ea"/>
                          <a:cs typeface="Arial" pitchFamily="34" charset="0"/>
                        </a:rPr>
                        <a:t>Island of the Blue Dolphins</a:t>
                      </a:r>
                      <a:r>
                        <a:rPr lang="en-US" sz="1600" kern="1200" dirty="0" smtClean="0">
                          <a:solidFill>
                            <a:schemeClr val="tx1"/>
                          </a:solidFill>
                          <a:latin typeface="Arial" pitchFamily="34" charset="0"/>
                          <a:ea typeface="+mn-ea"/>
                          <a:cs typeface="Arial" pitchFamily="34" charset="0"/>
                        </a:rPr>
                        <a:t>…..</a:t>
                      </a:r>
                      <a:endParaRPr lang="en-US" sz="1500" dirty="0">
                        <a:latin typeface="Arial" pitchFamily="34" charset="0"/>
                        <a:ea typeface="Times New Roman"/>
                        <a:cs typeface="Arial" pitchFamily="34"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Read </a:t>
                      </a:r>
                      <a:r>
                        <a:rPr lang="en-US" sz="1600" b="1" strike="sngStrike" dirty="0" smtClean="0">
                          <a:solidFill>
                            <a:schemeClr val="bg1">
                              <a:lumMod val="65000"/>
                            </a:schemeClr>
                          </a:solidFill>
                          <a:ea typeface="Times New Roman"/>
                          <a:cs typeface="Arial" pitchFamily="34" charset="0"/>
                        </a:rPr>
                        <a:t>the text in the book aloud</a:t>
                      </a:r>
                    </a:p>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Make predictions</a:t>
                      </a:r>
                    </a:p>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Take turns</a:t>
                      </a:r>
                    </a:p>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Sit </a:t>
                      </a:r>
                      <a:r>
                        <a:rPr lang="en-US" sz="1600" b="1" strike="sngStrike" dirty="0" smtClean="0">
                          <a:solidFill>
                            <a:schemeClr val="bg1">
                              <a:lumMod val="65000"/>
                            </a:schemeClr>
                          </a:solidFill>
                          <a:ea typeface="Times New Roman"/>
                          <a:cs typeface="Arial" pitchFamily="34" charset="0"/>
                        </a:rPr>
                        <a:t>in class</a:t>
                      </a:r>
                    </a:p>
                    <a:p>
                      <a:pPr marL="342900" indent="-342900" fontAlgn="auto">
                        <a:spcBef>
                          <a:spcPts val="0"/>
                        </a:spcBef>
                        <a:spcAft>
                          <a:spcPts val="0"/>
                        </a:spcAft>
                        <a:buFont typeface="+mj-lt"/>
                        <a:buAutoNum type="arabicPeriod"/>
                        <a:tabLst>
                          <a:tab pos="228600" algn="l"/>
                        </a:tabLst>
                        <a:defRPr/>
                      </a:pPr>
                      <a:r>
                        <a:rPr lang="en-US" sz="1600" b="1" strike="sngStrike" dirty="0" smtClean="0">
                          <a:solidFill>
                            <a:schemeClr val="bg1">
                              <a:lumMod val="65000"/>
                            </a:schemeClr>
                          </a:solidFill>
                          <a:ea typeface="Times New Roman"/>
                          <a:cs typeface="Arial" pitchFamily="34" charset="0"/>
                        </a:rPr>
                        <a:t>Remain quiet </a:t>
                      </a:r>
                      <a:r>
                        <a:rPr lang="en-US" sz="1600" b="1" dirty="0" smtClean="0">
                          <a:ea typeface="Times New Roman"/>
                          <a:cs typeface="Arial" pitchFamily="34" charset="0"/>
                        </a:rPr>
                        <a:t>Engage in learning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42363">
                <a:tc>
                  <a:txBody>
                    <a:bodyPr/>
                    <a:lstStyle/>
                    <a:p>
                      <a:pPr rtl="0" eaLnBrk="1" fontAlgn="t" latinLnBrk="0" hangingPunct="1"/>
                      <a:r>
                        <a:rPr lang="en-US" sz="1600" b="0" i="0" u="none" strike="noStrike" kern="1200" dirty="0" smtClean="0">
                          <a:solidFill>
                            <a:schemeClr val="tx1"/>
                          </a:solidFill>
                          <a:latin typeface="Arial" pitchFamily="34" charset="0"/>
                          <a:ea typeface="+mn-ea"/>
                          <a:cs typeface="Arial" pitchFamily="34" charset="0"/>
                        </a:rPr>
                        <a:t>Read more chapters.  Discuss events in the novel</a:t>
                      </a:r>
                      <a:r>
                        <a:rPr lang="en-US" sz="1600" b="0" i="0" u="none" strike="noStrike" kern="1200" baseline="0" dirty="0" smtClean="0">
                          <a:solidFill>
                            <a:schemeClr val="tx1"/>
                          </a:solidFill>
                          <a:latin typeface="Arial" pitchFamily="34" charset="0"/>
                          <a:ea typeface="+mn-ea"/>
                          <a:cs typeface="Arial" pitchFamily="34" charset="0"/>
                        </a:rPr>
                        <a:t>  with a partner …. </a:t>
                      </a:r>
                      <a:endParaRPr lang="en-US" sz="1600" dirty="0">
                        <a:latin typeface="Arial" pitchFamily="34" charset="0"/>
                        <a:ea typeface="Times New Roman"/>
                        <a:cs typeface="Arial" pitchFamily="34"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fontAlgn="auto">
                        <a:spcBef>
                          <a:spcPts val="0"/>
                        </a:spcBef>
                        <a:spcAft>
                          <a:spcPts val="0"/>
                        </a:spcAft>
                        <a:buFont typeface="+mj-lt"/>
                        <a:buAutoNum type="arabicPeriod"/>
                        <a:tabLst>
                          <a:tab pos="228600" algn="l"/>
                        </a:tabLst>
                        <a:defRPr/>
                      </a:pPr>
                      <a:r>
                        <a:rPr lang="en-US" sz="1600" b="1" strike="sngStrike" dirty="0" smtClean="0">
                          <a:solidFill>
                            <a:schemeClr val="bg1">
                              <a:lumMod val="75000"/>
                            </a:schemeClr>
                          </a:solidFill>
                          <a:ea typeface="Times New Roman"/>
                          <a:cs typeface="Arial" pitchFamily="34" charset="0"/>
                        </a:rPr>
                        <a:t>Discuss events from the text  </a:t>
                      </a:r>
                      <a:r>
                        <a:rPr lang="en-US" sz="1600" b="1" dirty="0" smtClean="0">
                          <a:ea typeface="Times New Roman"/>
                          <a:cs typeface="Arial" pitchFamily="34" charset="0"/>
                        </a:rPr>
                        <a:t>Share information</a:t>
                      </a:r>
                    </a:p>
                    <a:p>
                      <a:pPr marL="342900" indent="-342900" fontAlgn="auto">
                        <a:spcBef>
                          <a:spcPts val="0"/>
                        </a:spcBef>
                        <a:spcAft>
                          <a:spcPts val="0"/>
                        </a:spcAft>
                        <a:buFont typeface="+mj-lt"/>
                        <a:buAutoNum type="arabicPeriod"/>
                        <a:tabLst>
                          <a:tab pos="228600" algn="l"/>
                        </a:tabLst>
                        <a:defRPr/>
                      </a:pPr>
                      <a:r>
                        <a:rPr lang="en-US" sz="1600" b="1" strike="sngStrike" dirty="0" smtClean="0">
                          <a:solidFill>
                            <a:schemeClr val="bg1">
                              <a:lumMod val="75000"/>
                            </a:schemeClr>
                          </a:solidFill>
                          <a:ea typeface="Times New Roman"/>
                          <a:cs typeface="Arial" pitchFamily="34" charset="0"/>
                        </a:rPr>
                        <a:t>Work with a partner  </a:t>
                      </a:r>
                      <a:r>
                        <a:rPr lang="en-US" sz="1600" b="1" dirty="0" smtClean="0">
                          <a:ea typeface="Times New Roman"/>
                          <a:cs typeface="Arial" pitchFamily="34" charset="0"/>
                        </a:rPr>
                        <a:t>Participate with others</a:t>
                      </a:r>
                    </a:p>
                    <a:p>
                      <a:pPr marL="342900" indent="-342900" fontAlgn="auto">
                        <a:spcBef>
                          <a:spcPts val="0"/>
                        </a:spcBef>
                        <a:spcAft>
                          <a:spcPts val="0"/>
                        </a:spcAft>
                        <a:buFont typeface="+mj-lt"/>
                        <a:buAutoNum type="arabicPeriod"/>
                        <a:tabLst>
                          <a:tab pos="228600" algn="l"/>
                        </a:tabLst>
                        <a:defRPr/>
                      </a:pPr>
                      <a:r>
                        <a:rPr lang="en-US" sz="1600" b="1" strike="sngStrike" dirty="0" smtClean="0">
                          <a:solidFill>
                            <a:schemeClr val="bg1">
                              <a:lumMod val="75000"/>
                            </a:schemeClr>
                          </a:solidFill>
                          <a:ea typeface="Times New Roman"/>
                          <a:cs typeface="Arial" pitchFamily="34" charset="0"/>
                        </a:rPr>
                        <a:t>Differentiate main idea and details </a:t>
                      </a:r>
                      <a:r>
                        <a:rPr lang="en-US" sz="1600" b="1" dirty="0" smtClean="0">
                          <a:ea typeface="Times New Roman"/>
                          <a:cs typeface="Arial" pitchFamily="34" charset="0"/>
                        </a:rPr>
                        <a:t>Make selections</a:t>
                      </a:r>
                    </a:p>
                    <a:p>
                      <a:pPr marL="342900" indent="-342900" fontAlgn="auto">
                        <a:spcBef>
                          <a:spcPts val="0"/>
                        </a:spcBef>
                        <a:spcAft>
                          <a:spcPts val="0"/>
                        </a:spcAft>
                        <a:buFont typeface="+mj-lt"/>
                        <a:buAutoNum type="arabicPeriod"/>
                        <a:tabLst>
                          <a:tab pos="228600" algn="l"/>
                        </a:tabLst>
                        <a:defRPr/>
                      </a:pPr>
                      <a:r>
                        <a:rPr lang="en-US" sz="1600" b="1" strike="sngStrike" dirty="0" smtClean="0">
                          <a:solidFill>
                            <a:schemeClr val="bg1">
                              <a:lumMod val="75000"/>
                            </a:schemeClr>
                          </a:solidFill>
                          <a:cs typeface="Arial" pitchFamily="34" charset="0"/>
                        </a:rPr>
                        <a:t>Write to complete the organizer  </a:t>
                      </a:r>
                      <a:r>
                        <a:rPr lang="en-US" sz="1600" b="1" dirty="0" smtClean="0">
                          <a:cs typeface="Arial" pitchFamily="34" charset="0"/>
                        </a:rPr>
                        <a:t>Record information</a:t>
                      </a:r>
                    </a:p>
                    <a:p>
                      <a:pPr marL="342900" indent="-342900" fontAlgn="auto">
                        <a:spcBef>
                          <a:spcPts val="0"/>
                        </a:spcBef>
                        <a:spcAft>
                          <a:spcPts val="0"/>
                        </a:spcAft>
                        <a:buFont typeface="+mj-lt"/>
                        <a:buAutoNum type="arabicPeriod"/>
                        <a:tabLst>
                          <a:tab pos="228600" algn="l"/>
                        </a:tabLst>
                        <a:defRPr/>
                      </a:pPr>
                      <a:r>
                        <a:rPr lang="en-US" sz="1600" b="1" dirty="0" smtClean="0">
                          <a:cs typeface="Arial" pitchFamily="34" charset="0"/>
                        </a:rPr>
                        <a:t>Read</a:t>
                      </a:r>
                      <a:endParaRPr lang="en-US" sz="1600" dirty="0" smtClean="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030756667"/>
              </p:ext>
            </p:extLst>
          </p:nvPr>
        </p:nvGraphicFramePr>
        <p:xfrm>
          <a:off x="141111" y="170370"/>
          <a:ext cx="8847667" cy="810705"/>
        </p:xfrm>
        <a:graphic>
          <a:graphicData uri="http://schemas.openxmlformats.org/drawingml/2006/table">
            <a:tbl>
              <a:tblPr/>
              <a:tblGrid>
                <a:gridCol w="3975538"/>
                <a:gridCol w="4872129"/>
              </a:tblGrid>
              <a:tr h="810705">
                <a:tc>
                  <a:txBody>
                    <a:bodyPr/>
                    <a:lstStyle/>
                    <a:p>
                      <a:pPr marL="0" marR="0">
                        <a:spcBef>
                          <a:spcPts val="0"/>
                        </a:spcBef>
                        <a:spcAft>
                          <a:spcPts val="0"/>
                        </a:spcAft>
                      </a:pPr>
                      <a:r>
                        <a:rPr lang="en-US" sz="2000" b="1" dirty="0" smtClean="0">
                          <a:solidFill>
                            <a:srgbClr val="A30000"/>
                          </a:solidFill>
                          <a:latin typeface="Times New Roman"/>
                          <a:ea typeface="Times New Roman"/>
                        </a:rPr>
                        <a:t>What </a:t>
                      </a:r>
                      <a:r>
                        <a:rPr lang="en-US" sz="2000" b="1" dirty="0">
                          <a:solidFill>
                            <a:srgbClr val="A30000"/>
                          </a:solidFill>
                          <a:latin typeface="Times New Roman"/>
                          <a:ea typeface="Times New Roman"/>
                        </a:rPr>
                        <a:t>are the instructional activities planned for all students?</a:t>
                      </a:r>
                      <a:endParaRPr lang="en-US" sz="2000" dirty="0">
                        <a:solidFill>
                          <a:srgbClr val="A30000"/>
                        </a:solidFill>
                        <a:latin typeface="Times New Roman"/>
                        <a:ea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smtClean="0">
                          <a:solidFill>
                            <a:srgbClr val="A30000"/>
                          </a:solidFill>
                          <a:latin typeface="Times New Roman"/>
                          <a:ea typeface="Times New Roman"/>
                        </a:rPr>
                        <a:t>How can the student actively participate in the instructional activities?</a:t>
                      </a:r>
                      <a:endParaRPr lang="en-US" sz="1800" dirty="0">
                        <a:solidFill>
                          <a:srgbClr val="A30000"/>
                        </a:solidFill>
                        <a:latin typeface="Times New Roman"/>
                        <a:ea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322134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274638"/>
            <a:ext cx="7772400" cy="715962"/>
          </a:xfrm>
        </p:spPr>
        <p:txBody>
          <a:bodyPr>
            <a:normAutofit fontScale="90000"/>
          </a:bodyPr>
          <a:lstStyle/>
          <a:p>
            <a:pPr eaLnBrk="1" hangingPunct="1"/>
            <a:r>
              <a:rPr lang="en-US" altLang="en-US" dirty="0" smtClean="0">
                <a:solidFill>
                  <a:srgbClr val="953735"/>
                </a:solidFill>
              </a:rPr>
              <a:t>Universal Design for Learning (UDL)</a:t>
            </a:r>
          </a:p>
        </p:txBody>
      </p:sp>
      <p:pic>
        <p:nvPicPr>
          <p:cNvPr id="3584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90600"/>
            <a:ext cx="30861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3"/>
          <p:cNvSpPr>
            <a:spLocks noChangeArrowheads="1"/>
          </p:cNvSpPr>
          <p:nvPr/>
        </p:nvSpPr>
        <p:spPr bwMode="auto">
          <a:xfrm>
            <a:off x="224588" y="6364288"/>
            <a:ext cx="5490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latin typeface="Tw Cen MT" pitchFamily="34" charset="0"/>
                <a:hlinkClick r:id="rId4"/>
              </a:rPr>
              <a:t>http://www.ric.edu/sherlockcenter/</a:t>
            </a:r>
            <a:r>
              <a:rPr lang="en-US" altLang="en-US" dirty="0" smtClean="0">
                <a:latin typeface="Tw Cen MT" pitchFamily="34" charset="0"/>
                <a:hlinkClick r:id="rId4"/>
              </a:rPr>
              <a:t>resourcelib.html</a:t>
            </a:r>
            <a:r>
              <a:rPr lang="en-US" altLang="en-US" dirty="0" smtClean="0">
                <a:latin typeface="Tw Cen MT" pitchFamily="34" charset="0"/>
              </a:rPr>
              <a:t> </a:t>
            </a:r>
            <a:endParaRPr lang="en-US" altLang="en-US" dirty="0">
              <a:latin typeface="Tw Cen MT" pitchFamily="34" charset="0"/>
            </a:endParaRPr>
          </a:p>
        </p:txBody>
      </p:sp>
      <p:sp>
        <p:nvSpPr>
          <p:cNvPr id="8" name="Rectangle 3"/>
          <p:cNvSpPr txBox="1">
            <a:spLocks noChangeArrowheads="1"/>
          </p:cNvSpPr>
          <p:nvPr/>
        </p:nvSpPr>
        <p:spPr>
          <a:xfrm>
            <a:off x="457200" y="1524000"/>
            <a:ext cx="5105400" cy="3810000"/>
          </a:xfrm>
          <a:prstGeom prst="rect">
            <a:avLst/>
          </a:prstGeom>
        </p:spPr>
        <p:txBody>
          <a:bodyPr>
            <a:normAutofit fontScale="92500" lnSpcReduction="10000"/>
          </a:bodyPr>
          <a:lstStyle/>
          <a:p>
            <a:pPr marL="274320" indent="-274320" fontAlgn="auto">
              <a:lnSpc>
                <a:spcPct val="120000"/>
              </a:lnSpc>
              <a:spcBef>
                <a:spcPts val="580"/>
              </a:spcBef>
              <a:spcAft>
                <a:spcPts val="0"/>
              </a:spcAft>
              <a:buClr>
                <a:schemeClr val="accent1"/>
              </a:buClr>
              <a:buSzPct val="85000"/>
              <a:buFont typeface="Wingdings 2"/>
              <a:buChar char=""/>
              <a:defRPr/>
            </a:pPr>
            <a:r>
              <a:rPr lang="en-US" sz="2800" b="1" dirty="0">
                <a:cs typeface="Arial" pitchFamily="34" charset="0"/>
              </a:rPr>
              <a:t>Provide multiple means of representation </a:t>
            </a:r>
          </a:p>
          <a:p>
            <a:pPr marL="274320" indent="-274320" fontAlgn="auto">
              <a:lnSpc>
                <a:spcPct val="120000"/>
              </a:lnSpc>
              <a:spcBef>
                <a:spcPts val="580"/>
              </a:spcBef>
              <a:spcAft>
                <a:spcPts val="0"/>
              </a:spcAft>
              <a:buClr>
                <a:schemeClr val="accent1"/>
              </a:buClr>
              <a:buSzPct val="85000"/>
              <a:buFont typeface="Wingdings 2"/>
              <a:buChar char=""/>
              <a:defRPr/>
            </a:pPr>
            <a:r>
              <a:rPr lang="en-US" sz="2800" b="1" dirty="0">
                <a:cs typeface="Arial" pitchFamily="34" charset="0"/>
              </a:rPr>
              <a:t>Provide multiple means of expression</a:t>
            </a:r>
          </a:p>
          <a:p>
            <a:pPr marL="274320" indent="-274320" fontAlgn="auto">
              <a:lnSpc>
                <a:spcPct val="120000"/>
              </a:lnSpc>
              <a:spcBef>
                <a:spcPts val="580"/>
              </a:spcBef>
              <a:spcAft>
                <a:spcPts val="0"/>
              </a:spcAft>
              <a:buClr>
                <a:schemeClr val="accent1"/>
              </a:buClr>
              <a:buSzPct val="85000"/>
              <a:buFont typeface="Wingdings 2"/>
              <a:buChar char=""/>
              <a:defRPr/>
            </a:pPr>
            <a:r>
              <a:rPr lang="en-US" sz="2800" b="1" dirty="0">
                <a:cs typeface="Arial" pitchFamily="34" charset="0"/>
              </a:rPr>
              <a:t>Provide multiple means of engagement</a:t>
            </a:r>
            <a:br>
              <a:rPr lang="en-US" sz="2800" b="1" dirty="0">
                <a:cs typeface="Arial" pitchFamily="34" charset="0"/>
              </a:rPr>
            </a:br>
            <a:r>
              <a:rPr lang="en-US" sz="2800" b="1" dirty="0">
                <a:cs typeface="Arial" pitchFamily="34" charset="0"/>
              </a:rPr>
              <a:t>(CAST)</a:t>
            </a:r>
            <a:br>
              <a:rPr lang="en-US" sz="2800" b="1" dirty="0">
                <a:cs typeface="Arial" pitchFamily="34" charset="0"/>
              </a:rPr>
            </a:br>
            <a:endParaRPr lang="en-US" sz="2800" b="1" dirty="0">
              <a:cs typeface="Arial" pitchFamily="34" charset="0"/>
            </a:endParaRPr>
          </a:p>
          <a:p>
            <a:pPr marL="274320" indent="-274320" fontAlgn="auto">
              <a:lnSpc>
                <a:spcPct val="80000"/>
              </a:lnSpc>
              <a:spcBef>
                <a:spcPts val="580"/>
              </a:spcBef>
              <a:spcAft>
                <a:spcPts val="0"/>
              </a:spcAft>
              <a:buClr>
                <a:schemeClr val="accent1"/>
              </a:buClr>
              <a:buSzPct val="85000"/>
              <a:buFont typeface="Wingdings" pitchFamily="2" charset="2"/>
              <a:buNone/>
              <a:defRPr/>
            </a:pPr>
            <a:endParaRPr lang="en-US" sz="2800" dirty="0">
              <a:latin typeface="+mn-lt"/>
            </a:endParaRPr>
          </a:p>
        </p:txBody>
      </p:sp>
      <p:sp>
        <p:nvSpPr>
          <p:cNvPr id="35847" name="Rectangle 8"/>
          <p:cNvSpPr>
            <a:spLocks noChangeArrowheads="1"/>
          </p:cNvSpPr>
          <p:nvPr/>
        </p:nvSpPr>
        <p:spPr bwMode="auto">
          <a:xfrm>
            <a:off x="3733800" y="3886200"/>
            <a:ext cx="51816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547688" indent="-2286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eaLnBrk="1" hangingPunct="1">
              <a:lnSpc>
                <a:spcPct val="120000"/>
              </a:lnSpc>
              <a:spcBef>
                <a:spcPts val="375"/>
              </a:spcBef>
              <a:buClr>
                <a:schemeClr val="accent2"/>
              </a:buClr>
              <a:buSzPct val="85000"/>
              <a:buFont typeface="Wingdings 2" pitchFamily="18" charset="2"/>
              <a:buChar char=""/>
            </a:pPr>
            <a:r>
              <a:rPr lang="en-US" altLang="en-US" sz="1400" dirty="0">
                <a:cs typeface="Arial" pitchFamily="34" charset="0"/>
              </a:rPr>
              <a:t>Can the student </a:t>
            </a:r>
            <a:r>
              <a:rPr lang="en-US" altLang="en-US" sz="1400" b="1" i="1" dirty="0">
                <a:solidFill>
                  <a:schemeClr val="accent1"/>
                </a:solidFill>
                <a:cs typeface="Arial" pitchFamily="34" charset="0"/>
              </a:rPr>
              <a:t>access</a:t>
            </a:r>
            <a:r>
              <a:rPr lang="en-US" altLang="en-US" sz="1400" dirty="0">
                <a:cs typeface="Arial" pitchFamily="34" charset="0"/>
              </a:rPr>
              <a:t> instruction? Is targeted information provided in student’s mode of communication? </a:t>
            </a:r>
          </a:p>
          <a:p>
            <a:pPr lvl="1" eaLnBrk="1" hangingPunct="1">
              <a:lnSpc>
                <a:spcPct val="120000"/>
              </a:lnSpc>
              <a:spcBef>
                <a:spcPts val="375"/>
              </a:spcBef>
              <a:buClr>
                <a:schemeClr val="accent2"/>
              </a:buClr>
              <a:buSzPct val="85000"/>
              <a:buFont typeface="Wingdings 2" pitchFamily="18" charset="2"/>
              <a:buChar char=""/>
            </a:pPr>
            <a:r>
              <a:rPr lang="en-US" altLang="en-US" sz="1400" dirty="0">
                <a:cs typeface="Arial" pitchFamily="34" charset="0"/>
              </a:rPr>
              <a:t>Can the student </a:t>
            </a:r>
            <a:r>
              <a:rPr lang="en-US" altLang="en-US" sz="1400" b="1" i="1" dirty="0">
                <a:solidFill>
                  <a:schemeClr val="accent1"/>
                </a:solidFill>
                <a:cs typeface="Arial" pitchFamily="34" charset="0"/>
              </a:rPr>
              <a:t>interact</a:t>
            </a:r>
            <a:r>
              <a:rPr lang="en-US" altLang="en-US" sz="1400" dirty="0">
                <a:cs typeface="Arial" pitchFamily="34" charset="0"/>
              </a:rPr>
              <a:t> with instruction and materials?  Does the student have the means to </a:t>
            </a:r>
            <a:r>
              <a:rPr lang="en-US" altLang="en-US" sz="1400" b="1" i="1" dirty="0">
                <a:solidFill>
                  <a:schemeClr val="accent1"/>
                </a:solidFill>
                <a:cs typeface="Arial" pitchFamily="34" charset="0"/>
              </a:rPr>
              <a:t>demonstrate</a:t>
            </a:r>
            <a:r>
              <a:rPr lang="en-US" altLang="en-US" sz="1400" dirty="0">
                <a:cs typeface="Arial" pitchFamily="34" charset="0"/>
              </a:rPr>
              <a:t> knowledge, skills, and concepts acquired?  </a:t>
            </a:r>
          </a:p>
          <a:p>
            <a:pPr lvl="1" eaLnBrk="1" hangingPunct="1">
              <a:lnSpc>
                <a:spcPct val="120000"/>
              </a:lnSpc>
              <a:spcBef>
                <a:spcPts val="375"/>
              </a:spcBef>
              <a:buClr>
                <a:schemeClr val="accent2"/>
              </a:buClr>
              <a:buSzPct val="85000"/>
              <a:buFont typeface="Wingdings 2" pitchFamily="18" charset="2"/>
              <a:buChar char=""/>
            </a:pPr>
            <a:r>
              <a:rPr lang="en-US" altLang="en-US" sz="1400" dirty="0">
                <a:cs typeface="Arial" pitchFamily="34" charset="0"/>
              </a:rPr>
              <a:t>What will </a:t>
            </a:r>
            <a:r>
              <a:rPr lang="en-US" altLang="en-US" sz="1400" b="1" i="1" dirty="0">
                <a:solidFill>
                  <a:schemeClr val="accent1"/>
                </a:solidFill>
                <a:cs typeface="Arial" pitchFamily="34" charset="0"/>
              </a:rPr>
              <a:t>engage</a:t>
            </a:r>
            <a:r>
              <a:rPr lang="en-US" altLang="en-US" sz="1400" dirty="0">
                <a:cs typeface="Arial" pitchFamily="34" charset="0"/>
              </a:rPr>
              <a:t> the student in the activity?  How will the student remain motivated long enough to learn?  </a:t>
            </a:r>
          </a:p>
        </p:txBody>
      </p:sp>
    </p:spTree>
    <p:extLst>
      <p:ext uri="{BB962C8B-B14F-4D97-AF65-F5344CB8AC3E}">
        <p14:creationId xmlns:p14="http://schemas.microsoft.com/office/powerpoint/2010/main" val="20774368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91878995"/>
              </p:ext>
            </p:extLst>
          </p:nvPr>
        </p:nvGraphicFramePr>
        <p:xfrm>
          <a:off x="304800" y="981075"/>
          <a:ext cx="8458200" cy="5486400"/>
        </p:xfrm>
        <a:graphic>
          <a:graphicData uri="http://schemas.openxmlformats.org/drawingml/2006/table">
            <a:tbl>
              <a:tblPr/>
              <a:tblGrid>
                <a:gridCol w="3916001"/>
                <a:gridCol w="4542199"/>
              </a:tblGrid>
              <a:tr h="1251405">
                <a:tc>
                  <a:txBody>
                    <a:bodyPr/>
                    <a:lstStyle/>
                    <a:p>
                      <a:pPr marL="0" indent="0">
                        <a:lnSpc>
                          <a:spcPct val="100000"/>
                        </a:lnSpc>
                        <a:buFont typeface="+mj-lt"/>
                        <a:buNone/>
                      </a:pPr>
                      <a:r>
                        <a:rPr lang="en-US" sz="1600" b="0" kern="1200" dirty="0" smtClean="0">
                          <a:solidFill>
                            <a:schemeClr val="tx1"/>
                          </a:solidFill>
                          <a:latin typeface="Arial" pitchFamily="34" charset="0"/>
                          <a:ea typeface="+mn-ea"/>
                          <a:cs typeface="Arial" pitchFamily="34" charset="0"/>
                        </a:rPr>
                        <a:t>Research</a:t>
                      </a:r>
                      <a:r>
                        <a:rPr lang="en-US" sz="1600" b="0" kern="1200" baseline="0" dirty="0" smtClean="0">
                          <a:solidFill>
                            <a:schemeClr val="tx1"/>
                          </a:solidFill>
                          <a:latin typeface="Arial" pitchFamily="34" charset="0"/>
                          <a:ea typeface="+mn-ea"/>
                          <a:cs typeface="Arial" pitchFamily="34" charset="0"/>
                        </a:rPr>
                        <a:t> an excerpt from a newspaper report  from 1853 in groups ….</a:t>
                      </a:r>
                      <a:endParaRPr lang="en-US" sz="1600" b="0" kern="1200" dirty="0" smtClean="0">
                        <a:solidFill>
                          <a:schemeClr val="tx1"/>
                        </a:solidFill>
                        <a:latin typeface="Arial" pitchFamily="34" charset="0"/>
                        <a:ea typeface="+mn-ea"/>
                        <a:cs typeface="Arial" pitchFamily="34"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1" hangingPunct="1">
                        <a:buFont typeface="Tw Cen MT" pitchFamily="34" charset="0"/>
                        <a:buAutoNum type="arabicPeriod"/>
                      </a:pPr>
                      <a:r>
                        <a:rPr lang="en-US" altLang="en-US" sz="1600" b="1" dirty="0" smtClean="0">
                          <a:ea typeface="Times New Roman" pitchFamily="18" charset="0"/>
                          <a:cs typeface="Arial" pitchFamily="34" charset="0"/>
                        </a:rPr>
                        <a:t>   Participate with others</a:t>
                      </a:r>
                    </a:p>
                    <a:p>
                      <a:pPr eaLnBrk="1" hangingPunct="1">
                        <a:buFont typeface="Tw Cen MT" pitchFamily="34" charset="0"/>
                        <a:buAutoNum type="arabicPeriod"/>
                      </a:pPr>
                      <a:r>
                        <a:rPr lang="en-US" altLang="en-US" sz="1600" b="1" dirty="0" smtClean="0">
                          <a:ea typeface="Times New Roman" pitchFamily="18" charset="0"/>
                          <a:cs typeface="Arial" pitchFamily="34" charset="0"/>
                        </a:rPr>
                        <a:t>   Record information</a:t>
                      </a:r>
                    </a:p>
                    <a:p>
                      <a:pPr eaLnBrk="1" hangingPunct="1">
                        <a:buFont typeface="Tw Cen MT" pitchFamily="34" charset="0"/>
                        <a:buAutoNum type="arabicPeriod"/>
                      </a:pPr>
                      <a:r>
                        <a:rPr lang="en-US" altLang="en-US" sz="1600" b="1" dirty="0" smtClean="0">
                          <a:ea typeface="Times New Roman" pitchFamily="18" charset="0"/>
                          <a:cs typeface="Arial" pitchFamily="34" charset="0"/>
                        </a:rPr>
                        <a:t>   Share information</a:t>
                      </a:r>
                    </a:p>
                    <a:p>
                      <a:pPr eaLnBrk="1" hangingPunct="1">
                        <a:buFont typeface="Tw Cen MT" pitchFamily="34" charset="0"/>
                        <a:buAutoNum type="arabicPeriod"/>
                      </a:pPr>
                      <a:r>
                        <a:rPr lang="en-US" altLang="en-US" sz="1600" b="1" dirty="0" smtClean="0">
                          <a:ea typeface="Times New Roman" pitchFamily="18" charset="0"/>
                          <a:cs typeface="Arial" pitchFamily="34" charset="0"/>
                        </a:rPr>
                        <a:t>   Research</a:t>
                      </a:r>
                    </a:p>
                    <a:p>
                      <a:pPr eaLnBrk="1" hangingPunct="1">
                        <a:buFont typeface="Tw Cen MT" pitchFamily="34" charset="0"/>
                        <a:buAutoNum type="arabicPeriod"/>
                      </a:pPr>
                      <a:r>
                        <a:rPr lang="en-US" altLang="en-US" sz="1600" b="1" dirty="0" smtClean="0">
                          <a:ea typeface="Times New Roman" pitchFamily="18" charset="0"/>
                          <a:cs typeface="Arial" pitchFamily="34" charset="0"/>
                        </a:rPr>
                        <a:t>   Read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76440">
                <a:tc>
                  <a:txBody>
                    <a:bodyPr/>
                    <a:lstStyle/>
                    <a:p>
                      <a:pPr lvl="0"/>
                      <a:r>
                        <a:rPr lang="en-US" sz="1600" kern="1200" dirty="0" smtClean="0">
                          <a:solidFill>
                            <a:schemeClr val="tx1"/>
                          </a:solidFill>
                          <a:latin typeface="Arial" pitchFamily="34" charset="0"/>
                          <a:ea typeface="+mn-ea"/>
                          <a:cs typeface="Arial" pitchFamily="34" charset="0"/>
                        </a:rPr>
                        <a:t>Research the lives of the</a:t>
                      </a:r>
                      <a:r>
                        <a:rPr lang="en-US" sz="1600" kern="1200" baseline="0" dirty="0" smtClean="0">
                          <a:solidFill>
                            <a:schemeClr val="tx1"/>
                          </a:solidFill>
                          <a:latin typeface="Arial" pitchFamily="34" charset="0"/>
                          <a:ea typeface="+mn-ea"/>
                          <a:cs typeface="Arial" pitchFamily="34" charset="0"/>
                        </a:rPr>
                        <a:t> Nicoleno, a Native American tribe living on San Nicolas Island in California in groups….. </a:t>
                      </a:r>
                      <a:endParaRPr lang="en-US" sz="1600" kern="1200" dirty="0">
                        <a:solidFill>
                          <a:schemeClr val="tx1"/>
                        </a:solidFill>
                        <a:latin typeface="Arial" pitchFamily="34" charset="0"/>
                        <a:ea typeface="+mn-ea"/>
                        <a:cs typeface="Arial" pitchFamily="34"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Participate with others</a:t>
                      </a:r>
                      <a:endParaRPr lang="en-US" sz="1600" b="1" strike="sngStrike" dirty="0" smtClean="0">
                        <a:solidFill>
                          <a:schemeClr val="bg1">
                            <a:lumMod val="65000"/>
                          </a:schemeClr>
                        </a:solidFill>
                        <a:ea typeface="Times New Roman"/>
                        <a:cs typeface="Arial" pitchFamily="34" charset="0"/>
                      </a:endParaRPr>
                    </a:p>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Follow directions</a:t>
                      </a:r>
                    </a:p>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Research</a:t>
                      </a:r>
                      <a:endParaRPr lang="en-US" sz="1600" b="1" strike="sngStrike" dirty="0" smtClean="0">
                        <a:solidFill>
                          <a:schemeClr val="bg1">
                            <a:lumMod val="65000"/>
                          </a:schemeClr>
                        </a:solidFill>
                        <a:ea typeface="Times New Roman"/>
                        <a:cs typeface="Arial" pitchFamily="34" charset="0"/>
                      </a:endParaRPr>
                    </a:p>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Record information</a:t>
                      </a:r>
                    </a:p>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Share information</a:t>
                      </a:r>
                    </a:p>
                    <a:p>
                      <a:pPr marL="342900" indent="-342900" fontAlgn="auto">
                        <a:spcBef>
                          <a:spcPts val="0"/>
                        </a:spcBef>
                        <a:spcAft>
                          <a:spcPts val="0"/>
                        </a:spcAft>
                        <a:buFont typeface="+mj-lt"/>
                        <a:buAutoNum type="arabicPeriod"/>
                        <a:tabLst>
                          <a:tab pos="228600" algn="l"/>
                        </a:tabLst>
                        <a:defRPr/>
                      </a:pPr>
                      <a:r>
                        <a:rPr lang="en-US" sz="1600" b="1" dirty="0" smtClean="0">
                          <a:cs typeface="Arial" pitchFamily="34" charset="0"/>
                        </a:rPr>
                        <a:t>Read</a:t>
                      </a:r>
                      <a:endParaRPr lang="en-US" sz="1600" dirty="0" smtClean="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6296">
                <a:tc>
                  <a:txBody>
                    <a:bodyPr/>
                    <a:lstStyle/>
                    <a:p>
                      <a:pPr marL="0" indent="0">
                        <a:buFont typeface="+mj-lt"/>
                        <a:buNone/>
                        <a:tabLst>
                          <a:tab pos="0" algn="l"/>
                        </a:tabLst>
                      </a:pPr>
                      <a:r>
                        <a:rPr lang="en-US" sz="1600" kern="1200" dirty="0" smtClean="0">
                          <a:solidFill>
                            <a:schemeClr val="tx1"/>
                          </a:solidFill>
                          <a:latin typeface="Arial" pitchFamily="34" charset="0"/>
                          <a:ea typeface="+mn-ea"/>
                          <a:cs typeface="Arial" pitchFamily="34" charset="0"/>
                        </a:rPr>
                        <a:t>Introduce the novel, Island of the Blue Dolphins…..</a:t>
                      </a:r>
                      <a:endParaRPr lang="en-US" sz="1500" dirty="0">
                        <a:latin typeface="Arial" pitchFamily="34" charset="0"/>
                        <a:ea typeface="Times New Roman"/>
                        <a:cs typeface="Arial" pitchFamily="34"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Read</a:t>
                      </a:r>
                      <a:endParaRPr lang="en-US" sz="1600" b="1" strike="sngStrike" dirty="0" smtClean="0">
                        <a:solidFill>
                          <a:schemeClr val="bg1">
                            <a:lumMod val="65000"/>
                          </a:schemeClr>
                        </a:solidFill>
                        <a:ea typeface="Times New Roman"/>
                        <a:cs typeface="Arial" pitchFamily="34" charset="0"/>
                      </a:endParaRPr>
                    </a:p>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Make predictions</a:t>
                      </a:r>
                    </a:p>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Take turns</a:t>
                      </a:r>
                    </a:p>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Sit</a:t>
                      </a:r>
                      <a:endParaRPr lang="en-US" sz="1600" b="1" strike="sngStrike" dirty="0" smtClean="0">
                        <a:solidFill>
                          <a:schemeClr val="bg1">
                            <a:lumMod val="65000"/>
                          </a:schemeClr>
                        </a:solidFill>
                        <a:ea typeface="Times New Roman"/>
                        <a:cs typeface="Arial" pitchFamily="34" charset="0"/>
                      </a:endParaRPr>
                    </a:p>
                    <a:p>
                      <a:pPr marL="342900" indent="-342900" fontAlgn="auto">
                        <a:spcBef>
                          <a:spcPts val="0"/>
                        </a:spcBef>
                        <a:spcAft>
                          <a:spcPts val="0"/>
                        </a:spcAft>
                        <a:buFont typeface="+mj-lt"/>
                        <a:buAutoNum type="arabicPeriod"/>
                        <a:tabLst>
                          <a:tab pos="228600" algn="l"/>
                        </a:tabLst>
                        <a:defRPr/>
                      </a:pPr>
                      <a:r>
                        <a:rPr lang="en-US" sz="1600" b="1" dirty="0" smtClean="0">
                          <a:ea typeface="Times New Roman"/>
                          <a:cs typeface="Arial" pitchFamily="34" charset="0"/>
                        </a:rPr>
                        <a:t>Engage in learning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242259">
                <a:tc>
                  <a:txBody>
                    <a:bodyPr/>
                    <a:lstStyle/>
                    <a:p>
                      <a:pPr rtl="0" eaLnBrk="1" fontAlgn="t" latinLnBrk="0" hangingPunct="1"/>
                      <a:r>
                        <a:rPr lang="en-US" sz="1600" b="0" i="0" u="none" strike="noStrike" kern="1200" dirty="0" smtClean="0">
                          <a:solidFill>
                            <a:schemeClr val="tx1"/>
                          </a:solidFill>
                          <a:latin typeface="Arial" pitchFamily="34" charset="0"/>
                          <a:ea typeface="+mn-ea"/>
                          <a:cs typeface="Arial" pitchFamily="34" charset="0"/>
                        </a:rPr>
                        <a:t>Read more chapters.  Discuss events in the novel</a:t>
                      </a:r>
                      <a:r>
                        <a:rPr lang="en-US" sz="1600" b="0" i="0" u="none" strike="noStrike" kern="1200" baseline="0" dirty="0" smtClean="0">
                          <a:solidFill>
                            <a:schemeClr val="tx1"/>
                          </a:solidFill>
                          <a:latin typeface="Arial" pitchFamily="34" charset="0"/>
                          <a:ea typeface="+mn-ea"/>
                          <a:cs typeface="Arial" pitchFamily="34" charset="0"/>
                        </a:rPr>
                        <a:t>  with a partner …. </a:t>
                      </a:r>
                      <a:endParaRPr lang="en-US" sz="1600" dirty="0">
                        <a:latin typeface="Arial" pitchFamily="34" charset="0"/>
                        <a:ea typeface="Times New Roman"/>
                        <a:cs typeface="Arial" pitchFamily="34" charset="0"/>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1" hangingPunct="1">
                        <a:buFont typeface="Tw Cen MT" pitchFamily="34" charset="0"/>
                        <a:buAutoNum type="arabicPeriod"/>
                      </a:pPr>
                      <a:r>
                        <a:rPr lang="en-US" altLang="en-US" sz="1600" b="1" dirty="0" smtClean="0">
                          <a:ea typeface="Times New Roman" pitchFamily="18" charset="0"/>
                          <a:cs typeface="Arial" pitchFamily="34" charset="0"/>
                        </a:rPr>
                        <a:t>   Share information</a:t>
                      </a:r>
                    </a:p>
                    <a:p>
                      <a:pPr eaLnBrk="1" hangingPunct="1">
                        <a:buFont typeface="Tw Cen MT" pitchFamily="34" charset="0"/>
                        <a:buAutoNum type="arabicPeriod"/>
                      </a:pPr>
                      <a:r>
                        <a:rPr lang="en-US" altLang="en-US" sz="1600" b="1" dirty="0" smtClean="0">
                          <a:ea typeface="Times New Roman" pitchFamily="18" charset="0"/>
                          <a:cs typeface="Arial" pitchFamily="34" charset="0"/>
                        </a:rPr>
                        <a:t>   Participate with others</a:t>
                      </a:r>
                    </a:p>
                    <a:p>
                      <a:pPr eaLnBrk="1" hangingPunct="1">
                        <a:buFont typeface="Tw Cen MT" pitchFamily="34" charset="0"/>
                        <a:buAutoNum type="arabicPeriod"/>
                      </a:pPr>
                      <a:r>
                        <a:rPr lang="en-US" altLang="en-US" sz="1600" b="1" dirty="0" smtClean="0">
                          <a:ea typeface="Times New Roman" pitchFamily="18" charset="0"/>
                          <a:cs typeface="Arial" pitchFamily="34" charset="0"/>
                        </a:rPr>
                        <a:t>   Make selections</a:t>
                      </a:r>
                    </a:p>
                    <a:p>
                      <a:pPr eaLnBrk="1" hangingPunct="1">
                        <a:buFont typeface="Tw Cen MT" pitchFamily="34" charset="0"/>
                        <a:buAutoNum type="arabicPeriod"/>
                      </a:pPr>
                      <a:r>
                        <a:rPr lang="en-US" altLang="en-US" sz="1600" b="1" dirty="0" smtClean="0">
                          <a:ea typeface="Times New Roman" pitchFamily="18" charset="0"/>
                          <a:cs typeface="Arial" pitchFamily="34" charset="0"/>
                        </a:rPr>
                        <a:t>   Record information</a:t>
                      </a:r>
                    </a:p>
                    <a:p>
                      <a:pPr eaLnBrk="1" hangingPunct="1">
                        <a:buFont typeface="Tw Cen MT" pitchFamily="34" charset="0"/>
                        <a:buAutoNum type="arabicPeriod"/>
                      </a:pPr>
                      <a:r>
                        <a:rPr lang="en-US" altLang="en-US" sz="1600" b="1" dirty="0" smtClean="0">
                          <a:ea typeface="Times New Roman" pitchFamily="18" charset="0"/>
                          <a:cs typeface="Arial" pitchFamily="34" charset="0"/>
                        </a:rPr>
                        <a:t>   Read</a:t>
                      </a:r>
                      <a:endParaRPr lang="en-US" altLang="en-US" sz="1600" dirty="0" smtClean="0">
                        <a:latin typeface="Tw Cen MT" pitchFamily="34" charset="0"/>
                        <a:ea typeface="Times New Roman" pitchFamily="18"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19092753"/>
              </p:ext>
            </p:extLst>
          </p:nvPr>
        </p:nvGraphicFramePr>
        <p:xfrm>
          <a:off x="304800" y="157163"/>
          <a:ext cx="8458200" cy="685800"/>
        </p:xfrm>
        <a:graphic>
          <a:graphicData uri="http://schemas.openxmlformats.org/drawingml/2006/table">
            <a:tbl>
              <a:tblPr/>
              <a:tblGrid>
                <a:gridCol w="3916001"/>
                <a:gridCol w="4542199"/>
              </a:tblGrid>
              <a:tr h="685800">
                <a:tc>
                  <a:txBody>
                    <a:bodyPr/>
                    <a:lstStyle/>
                    <a:p>
                      <a:pPr marL="0" marR="0">
                        <a:spcBef>
                          <a:spcPts val="0"/>
                        </a:spcBef>
                        <a:spcAft>
                          <a:spcPts val="0"/>
                        </a:spcAft>
                      </a:pPr>
                      <a:r>
                        <a:rPr lang="en-US" sz="2000" b="1" dirty="0">
                          <a:solidFill>
                            <a:schemeClr val="accent2">
                              <a:lumMod val="75000"/>
                            </a:schemeClr>
                          </a:solidFill>
                          <a:latin typeface="Times New Roman"/>
                          <a:ea typeface="Times New Roman"/>
                        </a:rPr>
                        <a:t>What are the instructional activities planned for all students?</a:t>
                      </a:r>
                      <a:endParaRPr lang="en-US" sz="2000" dirty="0">
                        <a:solidFill>
                          <a:schemeClr val="accent2">
                            <a:lumMod val="75000"/>
                          </a:schemeClr>
                        </a:solidFill>
                        <a:latin typeface="Times New Roman"/>
                        <a:ea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953735"/>
                          </a:solidFill>
                          <a:latin typeface="Times New Roman"/>
                          <a:ea typeface="Times New Roman"/>
                        </a:rPr>
                        <a:t>How can the student actively participate in the instructional activities?</a:t>
                      </a:r>
                      <a:endParaRPr lang="en-US" sz="1800" dirty="0">
                        <a:solidFill>
                          <a:srgbClr val="953735"/>
                        </a:solidFill>
                        <a:latin typeface="Times New Roman"/>
                        <a:ea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9335685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itle 6"/>
          <p:cNvSpPr>
            <a:spLocks noGrp="1"/>
          </p:cNvSpPr>
          <p:nvPr>
            <p:ph type="title" idx="4294967295"/>
          </p:nvPr>
        </p:nvSpPr>
        <p:spPr>
          <a:xfrm>
            <a:off x="0" y="95250"/>
            <a:ext cx="7772400" cy="1143000"/>
          </a:xfrm>
        </p:spPr>
        <p:txBody>
          <a:bodyPr/>
          <a:lstStyle/>
          <a:p>
            <a:pPr eaLnBrk="1" hangingPunct="1"/>
            <a:r>
              <a:rPr lang="en-US" altLang="en-US" dirty="0" smtClean="0">
                <a:solidFill>
                  <a:srgbClr val="953735"/>
                </a:solidFill>
              </a:rPr>
              <a:t>Repeated Tasks</a:t>
            </a:r>
          </a:p>
        </p:txBody>
      </p:sp>
      <p:sp>
        <p:nvSpPr>
          <p:cNvPr id="50181" name="TextBox 4"/>
          <p:cNvSpPr txBox="1">
            <a:spLocks noChangeArrowheads="1"/>
          </p:cNvSpPr>
          <p:nvPr/>
        </p:nvSpPr>
        <p:spPr bwMode="auto">
          <a:xfrm rot="-470930">
            <a:off x="785813" y="3578225"/>
            <a:ext cx="3352800" cy="5857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dirty="0">
                <a:cs typeface="Arial" pitchFamily="34" charset="0"/>
              </a:rPr>
              <a:t>Follow Directions</a:t>
            </a:r>
          </a:p>
        </p:txBody>
      </p:sp>
      <p:sp>
        <p:nvSpPr>
          <p:cNvPr id="50182" name="TextBox 5"/>
          <p:cNvSpPr txBox="1">
            <a:spLocks noChangeArrowheads="1"/>
          </p:cNvSpPr>
          <p:nvPr/>
        </p:nvSpPr>
        <p:spPr bwMode="auto">
          <a:xfrm rot="-738546">
            <a:off x="5078411" y="1300163"/>
            <a:ext cx="3589337" cy="1568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dirty="0">
                <a:cs typeface="Arial" pitchFamily="34" charset="0"/>
              </a:rPr>
              <a:t>Share information</a:t>
            </a:r>
          </a:p>
          <a:p>
            <a:pPr eaLnBrk="1" hangingPunct="1"/>
            <a:r>
              <a:rPr lang="en-US" altLang="en-US" sz="3200" dirty="0">
                <a:cs typeface="Arial" pitchFamily="34" charset="0"/>
              </a:rPr>
              <a:t>Share information</a:t>
            </a:r>
          </a:p>
          <a:p>
            <a:pPr eaLnBrk="1" hangingPunct="1"/>
            <a:r>
              <a:rPr lang="en-US" altLang="en-US" sz="3200" dirty="0">
                <a:cs typeface="Arial" pitchFamily="34" charset="0"/>
              </a:rPr>
              <a:t>Share information</a:t>
            </a:r>
          </a:p>
        </p:txBody>
      </p:sp>
      <p:sp>
        <p:nvSpPr>
          <p:cNvPr id="50183" name="TextBox 8"/>
          <p:cNvSpPr txBox="1">
            <a:spLocks noChangeArrowheads="1"/>
          </p:cNvSpPr>
          <p:nvPr/>
        </p:nvSpPr>
        <p:spPr bwMode="auto">
          <a:xfrm rot="359541">
            <a:off x="4916460" y="3719881"/>
            <a:ext cx="4208462" cy="5857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dirty="0">
                <a:cs typeface="Arial" pitchFamily="34" charset="0"/>
              </a:rPr>
              <a:t>Make a determination</a:t>
            </a:r>
          </a:p>
        </p:txBody>
      </p:sp>
      <p:sp>
        <p:nvSpPr>
          <p:cNvPr id="50184" name="TextBox 9"/>
          <p:cNvSpPr txBox="1">
            <a:spLocks noChangeArrowheads="1"/>
          </p:cNvSpPr>
          <p:nvPr/>
        </p:nvSpPr>
        <p:spPr bwMode="auto">
          <a:xfrm>
            <a:off x="5105400" y="4786312"/>
            <a:ext cx="3810000" cy="1570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dirty="0">
                <a:cs typeface="Arial" pitchFamily="34" charset="0"/>
              </a:rPr>
              <a:t>Record Information</a:t>
            </a:r>
          </a:p>
          <a:p>
            <a:pPr eaLnBrk="1" hangingPunct="1"/>
            <a:r>
              <a:rPr lang="en-US" altLang="en-US" sz="3200" dirty="0">
                <a:cs typeface="Arial" pitchFamily="34" charset="0"/>
              </a:rPr>
              <a:t>Record Information</a:t>
            </a:r>
          </a:p>
          <a:p>
            <a:pPr eaLnBrk="1" hangingPunct="1"/>
            <a:r>
              <a:rPr lang="en-US" altLang="en-US" sz="3200" dirty="0">
                <a:cs typeface="Arial" pitchFamily="34" charset="0"/>
              </a:rPr>
              <a:t>Record Information</a:t>
            </a:r>
          </a:p>
        </p:txBody>
      </p:sp>
      <p:sp>
        <p:nvSpPr>
          <p:cNvPr id="50185" name="TextBox 10"/>
          <p:cNvSpPr txBox="1">
            <a:spLocks noChangeArrowheads="1"/>
          </p:cNvSpPr>
          <p:nvPr/>
        </p:nvSpPr>
        <p:spPr bwMode="auto">
          <a:xfrm rot="-537196">
            <a:off x="383115" y="4412190"/>
            <a:ext cx="4568825" cy="20621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dirty="0">
                <a:cs typeface="Arial" pitchFamily="34" charset="0"/>
              </a:rPr>
              <a:t>Participate with others</a:t>
            </a:r>
          </a:p>
          <a:p>
            <a:pPr eaLnBrk="1" hangingPunct="1"/>
            <a:r>
              <a:rPr lang="en-US" altLang="en-US" sz="3200" dirty="0">
                <a:cs typeface="Arial" pitchFamily="34" charset="0"/>
              </a:rPr>
              <a:t>Participate with others</a:t>
            </a:r>
          </a:p>
          <a:p>
            <a:pPr eaLnBrk="1" hangingPunct="1"/>
            <a:r>
              <a:rPr lang="en-US" altLang="en-US" sz="3200" dirty="0">
                <a:cs typeface="Arial" pitchFamily="34" charset="0"/>
              </a:rPr>
              <a:t>Participate with others</a:t>
            </a:r>
          </a:p>
          <a:p>
            <a:pPr eaLnBrk="1" hangingPunct="1"/>
            <a:endParaRPr lang="en-US" altLang="en-US" sz="3200" dirty="0">
              <a:cs typeface="Arial" pitchFamily="34" charset="0"/>
            </a:endParaRPr>
          </a:p>
        </p:txBody>
      </p:sp>
      <p:sp>
        <p:nvSpPr>
          <p:cNvPr id="50186" name="TextBox 13"/>
          <p:cNvSpPr txBox="1">
            <a:spLocks noChangeArrowheads="1"/>
          </p:cNvSpPr>
          <p:nvPr/>
        </p:nvSpPr>
        <p:spPr bwMode="auto">
          <a:xfrm rot="540761">
            <a:off x="381000" y="1031875"/>
            <a:ext cx="1295400" cy="25558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dirty="0">
                <a:cs typeface="Arial" pitchFamily="34" charset="0"/>
              </a:rPr>
              <a:t>Read</a:t>
            </a:r>
          </a:p>
          <a:p>
            <a:pPr eaLnBrk="1" hangingPunct="1"/>
            <a:r>
              <a:rPr lang="en-US" altLang="en-US" sz="3200" dirty="0">
                <a:cs typeface="Arial" pitchFamily="34" charset="0"/>
              </a:rPr>
              <a:t>Read</a:t>
            </a:r>
          </a:p>
          <a:p>
            <a:pPr eaLnBrk="1" hangingPunct="1"/>
            <a:r>
              <a:rPr lang="en-US" altLang="en-US" sz="3200" dirty="0">
                <a:cs typeface="Arial" pitchFamily="34" charset="0"/>
              </a:rPr>
              <a:t>Read</a:t>
            </a:r>
          </a:p>
          <a:p>
            <a:pPr eaLnBrk="1" hangingPunct="1"/>
            <a:r>
              <a:rPr lang="en-US" altLang="en-US" sz="3200" dirty="0">
                <a:cs typeface="Arial" pitchFamily="34" charset="0"/>
              </a:rPr>
              <a:t>Read</a:t>
            </a:r>
          </a:p>
          <a:p>
            <a:pPr eaLnBrk="1" hangingPunct="1"/>
            <a:r>
              <a:rPr lang="en-US" altLang="en-US" sz="3200" dirty="0">
                <a:cs typeface="Arial" pitchFamily="34" charset="0"/>
              </a:rPr>
              <a:t>Read</a:t>
            </a:r>
          </a:p>
        </p:txBody>
      </p:sp>
      <p:sp>
        <p:nvSpPr>
          <p:cNvPr id="50187" name="TextBox 14"/>
          <p:cNvSpPr txBox="1">
            <a:spLocks noChangeArrowheads="1"/>
          </p:cNvSpPr>
          <p:nvPr/>
        </p:nvSpPr>
        <p:spPr bwMode="auto">
          <a:xfrm rot="1110729">
            <a:off x="1874597" y="2400455"/>
            <a:ext cx="3352800" cy="584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dirty="0">
                <a:cs typeface="Arial" pitchFamily="34" charset="0"/>
              </a:rPr>
              <a:t>Make predictions</a:t>
            </a:r>
          </a:p>
        </p:txBody>
      </p:sp>
      <p:sp>
        <p:nvSpPr>
          <p:cNvPr id="50188" name="TextBox 12"/>
          <p:cNvSpPr txBox="1">
            <a:spLocks noChangeArrowheads="1"/>
          </p:cNvSpPr>
          <p:nvPr/>
        </p:nvSpPr>
        <p:spPr bwMode="auto">
          <a:xfrm rot="-168929">
            <a:off x="2681287" y="1275477"/>
            <a:ext cx="976312" cy="584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dirty="0">
                <a:cs typeface="Arial" pitchFamily="34" charset="0"/>
              </a:rPr>
              <a:t>Sit</a:t>
            </a:r>
          </a:p>
        </p:txBody>
      </p:sp>
    </p:spTree>
    <p:extLst>
      <p:ext uri="{BB962C8B-B14F-4D97-AF65-F5344CB8AC3E}">
        <p14:creationId xmlns:p14="http://schemas.microsoft.com/office/powerpoint/2010/main" val="208762804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itle 6"/>
          <p:cNvSpPr>
            <a:spLocks noGrp="1"/>
          </p:cNvSpPr>
          <p:nvPr>
            <p:ph type="title" idx="4294967295"/>
          </p:nvPr>
        </p:nvSpPr>
        <p:spPr>
          <a:xfrm>
            <a:off x="637301" y="342900"/>
            <a:ext cx="7772400" cy="1143000"/>
          </a:xfrm>
        </p:spPr>
        <p:txBody>
          <a:bodyPr/>
          <a:lstStyle/>
          <a:p>
            <a:pPr eaLnBrk="1" hangingPunct="1"/>
            <a:r>
              <a:rPr lang="en-US" altLang="en-US" dirty="0" smtClean="0">
                <a:solidFill>
                  <a:srgbClr val="953735"/>
                </a:solidFill>
              </a:rPr>
              <a:t>Menu of Tasks</a:t>
            </a:r>
          </a:p>
        </p:txBody>
      </p:sp>
      <p:sp>
        <p:nvSpPr>
          <p:cNvPr id="8" name="Content Placeholder 7"/>
          <p:cNvSpPr>
            <a:spLocks noGrp="1"/>
          </p:cNvSpPr>
          <p:nvPr>
            <p:ph sz="quarter" idx="4294967295"/>
          </p:nvPr>
        </p:nvSpPr>
        <p:spPr>
          <a:xfrm>
            <a:off x="304800" y="2146300"/>
            <a:ext cx="8382000" cy="3276600"/>
          </a:xfrm>
          <a:solidFill>
            <a:schemeClr val="accent2">
              <a:lumMod val="20000"/>
              <a:lumOff val="80000"/>
            </a:schemeClr>
          </a:solidFill>
        </p:spPr>
        <p:txBody>
          <a:bodyPr>
            <a:normAutofit fontScale="85000" lnSpcReduction="20000"/>
          </a:bodyPr>
          <a:lstStyle/>
          <a:p>
            <a:pPr marL="320040" indent="-320040" eaLnBrk="1" fontAlgn="auto" hangingPunct="1">
              <a:spcAft>
                <a:spcPts val="0"/>
              </a:spcAft>
              <a:buFont typeface="Wingdings"/>
              <a:buChar char=""/>
              <a:defRPr/>
            </a:pPr>
            <a:r>
              <a:rPr lang="en-US" sz="3000" dirty="0" smtClean="0">
                <a:latin typeface="Arial" pitchFamily="34" charset="0"/>
                <a:cs typeface="Arial" pitchFamily="34" charset="0"/>
              </a:rPr>
              <a:t>Read</a:t>
            </a:r>
          </a:p>
          <a:p>
            <a:pPr marL="320040" indent="-320040" eaLnBrk="1" fontAlgn="auto" hangingPunct="1">
              <a:spcAft>
                <a:spcPts val="0"/>
              </a:spcAft>
              <a:buFont typeface="Wingdings"/>
              <a:buChar char=""/>
              <a:defRPr/>
            </a:pPr>
            <a:r>
              <a:rPr lang="en-US" sz="3000" dirty="0" smtClean="0">
                <a:latin typeface="Arial" pitchFamily="34" charset="0"/>
                <a:cs typeface="Arial" pitchFamily="34" charset="0"/>
              </a:rPr>
              <a:t>Record information</a:t>
            </a:r>
          </a:p>
          <a:p>
            <a:pPr marL="320040" indent="-320040" eaLnBrk="1" fontAlgn="auto" hangingPunct="1">
              <a:spcAft>
                <a:spcPts val="0"/>
              </a:spcAft>
              <a:buFont typeface="Wingdings"/>
              <a:buChar char=""/>
              <a:defRPr/>
            </a:pPr>
            <a:r>
              <a:rPr lang="en-US" sz="3000" dirty="0" smtClean="0">
                <a:latin typeface="Arial" pitchFamily="34" charset="0"/>
                <a:cs typeface="Arial" pitchFamily="34" charset="0"/>
              </a:rPr>
              <a:t>Follow directions</a:t>
            </a:r>
          </a:p>
          <a:p>
            <a:pPr marL="320040" indent="-320040" eaLnBrk="1" fontAlgn="auto" hangingPunct="1">
              <a:spcAft>
                <a:spcPts val="0"/>
              </a:spcAft>
              <a:buFont typeface="Wingdings"/>
              <a:buChar char=""/>
              <a:defRPr/>
            </a:pPr>
            <a:r>
              <a:rPr lang="en-US" sz="3000" dirty="0" smtClean="0">
                <a:latin typeface="Arial" pitchFamily="34" charset="0"/>
                <a:cs typeface="Arial" pitchFamily="34" charset="0"/>
              </a:rPr>
              <a:t>Share information</a:t>
            </a:r>
          </a:p>
          <a:p>
            <a:pPr marL="320040" indent="-320040" eaLnBrk="1" fontAlgn="auto" hangingPunct="1">
              <a:spcAft>
                <a:spcPts val="0"/>
              </a:spcAft>
              <a:buFont typeface="Wingdings"/>
              <a:buChar char=""/>
              <a:defRPr/>
            </a:pPr>
            <a:r>
              <a:rPr lang="en-US" sz="3000" dirty="0" smtClean="0">
                <a:latin typeface="Arial" pitchFamily="34" charset="0"/>
                <a:cs typeface="Arial" pitchFamily="34" charset="0"/>
              </a:rPr>
              <a:t>Participate with others</a:t>
            </a:r>
          </a:p>
          <a:p>
            <a:pPr marL="320040" indent="-320040" eaLnBrk="1" fontAlgn="auto" hangingPunct="1">
              <a:spcAft>
                <a:spcPts val="0"/>
              </a:spcAft>
              <a:buFont typeface="Wingdings"/>
              <a:buChar char=""/>
              <a:defRPr/>
            </a:pPr>
            <a:r>
              <a:rPr lang="en-US" sz="3000" dirty="0" smtClean="0">
                <a:latin typeface="Arial" pitchFamily="34" charset="0"/>
                <a:cs typeface="Arial" pitchFamily="34" charset="0"/>
              </a:rPr>
              <a:t>Make predictions</a:t>
            </a:r>
          </a:p>
          <a:p>
            <a:pPr marL="320040" indent="-320040" eaLnBrk="1" fontAlgn="auto" hangingPunct="1">
              <a:spcAft>
                <a:spcPts val="0"/>
              </a:spcAft>
              <a:buFont typeface="Wingdings"/>
              <a:buChar char=""/>
              <a:defRPr/>
            </a:pPr>
            <a:r>
              <a:rPr lang="en-US" sz="3000" dirty="0" smtClean="0">
                <a:latin typeface="Arial" pitchFamily="34" charset="0"/>
                <a:cs typeface="Arial" pitchFamily="34" charset="0"/>
              </a:rPr>
              <a:t>Sit and listen</a:t>
            </a:r>
          </a:p>
          <a:p>
            <a:pPr marL="320040" indent="-320040" eaLnBrk="1" fontAlgn="auto" hangingPunct="1">
              <a:spcAft>
                <a:spcPts val="0"/>
              </a:spcAft>
              <a:buFont typeface="Wingdings"/>
              <a:buChar char=""/>
              <a:defRPr/>
            </a:pPr>
            <a:r>
              <a:rPr lang="en-US" sz="3000" dirty="0" smtClean="0">
                <a:latin typeface="Arial" pitchFamily="34" charset="0"/>
                <a:cs typeface="Arial" pitchFamily="34" charset="0"/>
              </a:rPr>
              <a:t>Make a determination</a:t>
            </a:r>
          </a:p>
          <a:p>
            <a:pPr marL="320040" indent="-320040" eaLnBrk="1" fontAlgn="auto" hangingPunct="1">
              <a:spcAft>
                <a:spcPts val="0"/>
              </a:spcAft>
              <a:buFont typeface="Wingdings"/>
              <a:buChar char=""/>
              <a:defRPr/>
            </a:pPr>
            <a:endParaRPr lang="en-US" dirty="0"/>
          </a:p>
        </p:txBody>
      </p:sp>
    </p:spTree>
    <p:extLst>
      <p:ext uri="{BB962C8B-B14F-4D97-AF65-F5344CB8AC3E}">
        <p14:creationId xmlns:p14="http://schemas.microsoft.com/office/powerpoint/2010/main" val="62047523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457200" y="304800"/>
            <a:ext cx="8229600" cy="808038"/>
          </a:xfrm>
        </p:spPr>
        <p:txBody>
          <a:bodyPr/>
          <a:lstStyle/>
          <a:p>
            <a:pPr eaLnBrk="1" hangingPunct="1"/>
            <a:r>
              <a:rPr lang="en-US" altLang="en-US" dirty="0" smtClean="0">
                <a:solidFill>
                  <a:srgbClr val="953735"/>
                </a:solidFill>
              </a:rPr>
              <a:t>Menu of Supports</a:t>
            </a:r>
          </a:p>
        </p:txBody>
      </p:sp>
      <p:graphicFrame>
        <p:nvGraphicFramePr>
          <p:cNvPr id="204855" name="Group 55"/>
          <p:cNvGraphicFramePr>
            <a:graphicFrameLocks noGrp="1"/>
          </p:cNvGraphicFramePr>
          <p:nvPr>
            <p:ph type="tbl" idx="1"/>
            <p:extLst>
              <p:ext uri="{D42A27DB-BD31-4B8C-83A1-F6EECF244321}">
                <p14:modId xmlns:p14="http://schemas.microsoft.com/office/powerpoint/2010/main" val="1515392868"/>
              </p:ext>
            </p:extLst>
          </p:nvPr>
        </p:nvGraphicFramePr>
        <p:xfrm>
          <a:off x="381000" y="1524000"/>
          <a:ext cx="8229600" cy="4953000"/>
        </p:xfrm>
        <a:graphic>
          <a:graphicData uri="http://schemas.openxmlformats.org/drawingml/2006/table">
            <a:tbl>
              <a:tblPr/>
              <a:tblGrid>
                <a:gridCol w="1939925"/>
                <a:gridCol w="6289675"/>
              </a:tblGrid>
              <a:tr h="128300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Listen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Hint: What will student do to demonstrate listening during the time a teacher lectures?  </a:t>
                      </a:r>
                      <a:r>
                        <a:rPr kumimoji="0" lang="en-US" sz="1400" b="0" i="1" u="none" strike="noStrike" cap="none" normalizeH="0" baseline="0" dirty="0" smtClean="0">
                          <a:ln>
                            <a:noFill/>
                          </a:ln>
                          <a:solidFill>
                            <a:schemeClr val="tx1"/>
                          </a:solidFill>
                          <a:effectLst/>
                          <a:latin typeface="Arial" pitchFamily="34" charset="0"/>
                          <a:cs typeface="Arial" pitchFamily="34" charset="0"/>
                        </a:rPr>
                        <a:t>For example, provide graphics that represent elements of the lecture and have David select the representative graphic as the teacher discusses each point. This could also be provided digitally.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300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Record information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Hint: What will student do to take notes or record an observation during a science experiment for example? </a:t>
                      </a:r>
                      <a:r>
                        <a:rPr kumimoji="0" lang="en-US" sz="1400" b="0" i="1" u="none" strike="noStrike" cap="none" normalizeH="0" baseline="0" dirty="0" smtClean="0">
                          <a:ln>
                            <a:noFill/>
                          </a:ln>
                          <a:solidFill>
                            <a:schemeClr val="tx1"/>
                          </a:solidFill>
                          <a:effectLst/>
                          <a:latin typeface="Arial" pitchFamily="34" charset="0"/>
                          <a:cs typeface="Arial" pitchFamily="34" charset="0"/>
                        </a:rPr>
                        <a:t>For example, the graphics provided above may serve as the David’s notes.  Use software such as Writing with Symbols (WWS).  If digital text is provided, a text reader may be used to read the notes.  Take a digital picture</a:t>
                      </a:r>
                      <a:r>
                        <a:rPr kumimoji="0" lang="en-US" sz="1400" b="0" i="0" u="none" strike="noStrike" cap="none" normalizeH="0" baseline="0" dirty="0" smtClean="0">
                          <a:ln>
                            <a:noFill/>
                          </a:ln>
                          <a:solidFill>
                            <a:schemeClr val="tx1"/>
                          </a:solidFill>
                          <a:effectLst/>
                          <a:latin typeface="Arial" pitchFamily="34" charset="0"/>
                          <a:cs typeface="Arial"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040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Share information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Hint: What will student do to ask or respond to a question in class? </a:t>
                      </a:r>
                      <a:r>
                        <a:rPr kumimoji="0" lang="en-US" sz="1400" b="0" i="1" u="none" strike="noStrike" cap="none" normalizeH="0" baseline="0" dirty="0" smtClean="0">
                          <a:ln>
                            <a:noFill/>
                          </a:ln>
                          <a:solidFill>
                            <a:schemeClr val="tx1"/>
                          </a:solidFill>
                          <a:effectLst/>
                          <a:latin typeface="Arial" pitchFamily="34" charset="0"/>
                          <a:cs typeface="Arial" pitchFamily="34" charset="0"/>
                        </a:rPr>
                        <a:t>For example, the same graphics provided may serve as possible answers to questions the teacher may pose to the class.  The David could be asked to select from two answers, or be provided graphics where there is no wrong answer to encourage him to participate and receive recognition for his/contribution.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65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Participate in group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Hint: What will student do be able to participate in group work? </a:t>
                      </a:r>
                      <a:r>
                        <a:rPr kumimoji="0" lang="en-US" sz="1400" b="0" i="1" u="none" strike="noStrike" cap="none" normalizeH="0" baseline="0" dirty="0" smtClean="0">
                          <a:ln>
                            <a:noFill/>
                          </a:ln>
                          <a:solidFill>
                            <a:schemeClr val="tx1"/>
                          </a:solidFill>
                          <a:effectLst/>
                          <a:latin typeface="Arial" pitchFamily="34" charset="0"/>
                          <a:cs typeface="Arial" pitchFamily="34" charset="0"/>
                        </a:rPr>
                        <a:t>For example, partner the David with a peer to share a role.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295767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pPr eaLnBrk="1" hangingPunct="1"/>
            <a:r>
              <a:rPr lang="en-US" altLang="en-US" dirty="0" smtClean="0">
                <a:solidFill>
                  <a:srgbClr val="A30000"/>
                </a:solidFill>
              </a:rPr>
              <a:t>Menu of Supports for David</a:t>
            </a:r>
          </a:p>
        </p:txBody>
      </p:sp>
      <p:sp>
        <p:nvSpPr>
          <p:cNvPr id="53251" name="Content Placeholder 7"/>
          <p:cNvSpPr txBox="1">
            <a:spLocks/>
          </p:cNvSpPr>
          <p:nvPr/>
        </p:nvSpPr>
        <p:spPr bwMode="auto">
          <a:xfrm>
            <a:off x="883653" y="1683813"/>
            <a:ext cx="8260347" cy="4623810"/>
          </a:xfrm>
          <a:prstGeom prst="rect">
            <a:avLst/>
          </a:prstGeom>
          <a:noFill/>
          <a:ln>
            <a:noFill/>
          </a:ln>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Font typeface="Arial" pitchFamily="34" charset="0"/>
              <a:buChar char="•"/>
            </a:pPr>
            <a:r>
              <a:rPr lang="en-US" altLang="en-US" sz="2400" b="1" dirty="0">
                <a:cs typeface="Arial" pitchFamily="34" charset="0"/>
              </a:rPr>
              <a:t>Read</a:t>
            </a:r>
            <a:r>
              <a:rPr lang="en-US" altLang="en-US" sz="2400" dirty="0">
                <a:cs typeface="Arial" pitchFamily="34" charset="0"/>
              </a:rPr>
              <a:t> – symbols supported with text, reduced amount of text, single symbols/text on 2 inch cards</a:t>
            </a:r>
          </a:p>
          <a:p>
            <a:pPr eaLnBrk="1" hangingPunct="1">
              <a:spcBef>
                <a:spcPct val="20000"/>
              </a:spcBef>
              <a:buFont typeface="Arial" pitchFamily="34" charset="0"/>
              <a:buChar char="•"/>
            </a:pPr>
            <a:r>
              <a:rPr lang="en-US" altLang="en-US" sz="2400" b="1" dirty="0">
                <a:cs typeface="Arial" pitchFamily="34" charset="0"/>
              </a:rPr>
              <a:t>Record information </a:t>
            </a:r>
            <a:r>
              <a:rPr lang="en-US" altLang="en-US" sz="2400" dirty="0">
                <a:cs typeface="Arial" pitchFamily="34" charset="0"/>
              </a:rPr>
              <a:t>– manipulate 2 inch symbol based cards, arrange cards in sequence, use a symbol based writing grid on the computer, cut out pictures</a:t>
            </a:r>
          </a:p>
          <a:p>
            <a:pPr eaLnBrk="1" hangingPunct="1">
              <a:spcBef>
                <a:spcPct val="20000"/>
              </a:spcBef>
              <a:buFont typeface="Arial" pitchFamily="34" charset="0"/>
              <a:buChar char="•"/>
            </a:pPr>
            <a:r>
              <a:rPr lang="en-US" altLang="en-US" sz="2400" b="1" dirty="0">
                <a:cs typeface="Arial" pitchFamily="34" charset="0"/>
              </a:rPr>
              <a:t>Follow directions</a:t>
            </a:r>
            <a:r>
              <a:rPr lang="en-US" altLang="en-US" sz="2400" dirty="0">
                <a:cs typeface="Arial" pitchFamily="34" charset="0"/>
              </a:rPr>
              <a:t> – simple 1 step verbal directions, 2 step directions written using symbols </a:t>
            </a:r>
          </a:p>
          <a:p>
            <a:pPr eaLnBrk="1" hangingPunct="1">
              <a:spcBef>
                <a:spcPct val="20000"/>
              </a:spcBef>
              <a:buFont typeface="Arial" pitchFamily="34" charset="0"/>
              <a:buChar char="•"/>
            </a:pPr>
            <a:r>
              <a:rPr lang="en-US" altLang="en-US" sz="2400" b="1" dirty="0">
                <a:cs typeface="Arial" pitchFamily="34" charset="0"/>
              </a:rPr>
              <a:t>Share information </a:t>
            </a:r>
            <a:r>
              <a:rPr lang="en-US" altLang="en-US" sz="2400" dirty="0">
                <a:cs typeface="Arial" pitchFamily="34" charset="0"/>
              </a:rPr>
              <a:t>– one word utterances, present or point to pictures, present or point to symbol based text, </a:t>
            </a:r>
            <a:r>
              <a:rPr lang="en-US" altLang="en-US" sz="2400" dirty="0" smtClean="0">
                <a:cs typeface="Arial" pitchFamily="34" charset="0"/>
              </a:rPr>
              <a:t>graphic/visual representation (e.g. Mayer/Johnson symbols)</a:t>
            </a:r>
            <a:endParaRPr lang="en-US" altLang="en-US" sz="2400" dirty="0">
              <a:cs typeface="Arial" pitchFamily="34" charset="0"/>
            </a:endParaRPr>
          </a:p>
          <a:p>
            <a:pPr eaLnBrk="1" hangingPunct="1">
              <a:spcBef>
                <a:spcPct val="20000"/>
              </a:spcBef>
              <a:buFont typeface="Arial" pitchFamily="34" charset="0"/>
              <a:buChar char="•"/>
            </a:pPr>
            <a:r>
              <a:rPr lang="en-US" altLang="en-US" sz="2400" b="1" dirty="0">
                <a:cs typeface="Arial" pitchFamily="34" charset="0"/>
              </a:rPr>
              <a:t>Participate in group</a:t>
            </a:r>
            <a:r>
              <a:rPr lang="en-US" altLang="en-US" sz="2400" dirty="0">
                <a:cs typeface="Arial" pitchFamily="34" charset="0"/>
              </a:rPr>
              <a:t> – graphic/visual </a:t>
            </a:r>
            <a:r>
              <a:rPr lang="en-US" altLang="en-US" sz="2400" dirty="0" smtClean="0">
                <a:cs typeface="Arial" pitchFamily="34" charset="0"/>
              </a:rPr>
              <a:t>representation, </a:t>
            </a:r>
            <a:r>
              <a:rPr lang="en-US" altLang="en-US" sz="2400" dirty="0">
                <a:cs typeface="Arial" pitchFamily="34" charset="0"/>
              </a:rPr>
              <a:t>clear directions, peer partner</a:t>
            </a:r>
          </a:p>
        </p:txBody>
      </p:sp>
    </p:spTree>
    <p:extLst>
      <p:ext uri="{BB962C8B-B14F-4D97-AF65-F5344CB8AC3E}">
        <p14:creationId xmlns:p14="http://schemas.microsoft.com/office/powerpoint/2010/main" val="70517819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b="1" dirty="0"/>
              <a:t>Targets</a:t>
            </a:r>
            <a:endParaRPr lang="en-US" dirty="0"/>
          </a:p>
        </p:txBody>
      </p:sp>
      <p:sp>
        <p:nvSpPr>
          <p:cNvPr id="8" name="Content Placeholder 7"/>
          <p:cNvSpPr>
            <a:spLocks noGrp="1"/>
          </p:cNvSpPr>
          <p:nvPr>
            <p:ph idx="1"/>
          </p:nvPr>
        </p:nvSpPr>
        <p:spPr/>
        <p:txBody>
          <a:bodyPr/>
          <a:lstStyle/>
          <a:p>
            <a:pPr marL="0" indent="0">
              <a:buNone/>
            </a:pPr>
            <a:endParaRPr lang="en-US" dirty="0" smtClean="0"/>
          </a:p>
          <a:p>
            <a:pPr marL="0" indent="0">
              <a:buNone/>
            </a:pPr>
            <a:r>
              <a:rPr lang="en-US" dirty="0"/>
              <a:t>To understand the impact of principles of UDL &amp; AT supports on learning for students with MSD to be </a:t>
            </a:r>
            <a:r>
              <a:rPr lang="en-US" dirty="0" smtClean="0"/>
              <a:t>CCR.</a:t>
            </a:r>
          </a:p>
          <a:p>
            <a:pPr marL="0" indent="0">
              <a:buNone/>
            </a:pPr>
            <a:endParaRPr lang="en-US" dirty="0"/>
          </a:p>
          <a:p>
            <a:pPr marL="0" indent="0">
              <a:buNone/>
            </a:pPr>
            <a:r>
              <a:rPr lang="en-US" dirty="0"/>
              <a:t>Why is the use of UDL &amp; AT important for students with MSD to be </a:t>
            </a:r>
            <a:r>
              <a:rPr lang="en-US" dirty="0" smtClean="0"/>
              <a:t>CCR? </a:t>
            </a:r>
            <a:endParaRPr lang="en-US" dirty="0"/>
          </a:p>
          <a:p>
            <a:pPr marL="0" indent="0">
              <a:buNone/>
            </a:pPr>
            <a:endParaRPr lang="en-US" dirty="0"/>
          </a:p>
          <a:p>
            <a:endParaRPr lang="en-US" dirty="0"/>
          </a:p>
        </p:txBody>
      </p:sp>
      <p:pic>
        <p:nvPicPr>
          <p:cNvPr id="4" name="Picture 8" descr="C:\Documents and Settings\trobey\Local Settings\Temporary Internet Files\Content.IE5\9PNMTSJW\MP9004331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769" y="175022"/>
            <a:ext cx="1494741" cy="112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Documents and Settings\trobey\Local Settings\Temporary Internet Files\Content.IE5\CZ05WOUS\MP90034138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2177" y="152400"/>
            <a:ext cx="863601" cy="121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6076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dirty="0" smtClean="0">
                <a:solidFill>
                  <a:srgbClr val="A30000"/>
                </a:solidFill>
              </a:rPr>
              <a:t>The Next Few Slides (57-59)</a:t>
            </a:r>
          </a:p>
        </p:txBody>
      </p:sp>
      <p:sp>
        <p:nvSpPr>
          <p:cNvPr id="54275" name="Content Placeholder 2"/>
          <p:cNvSpPr>
            <a:spLocks noGrp="1"/>
          </p:cNvSpPr>
          <p:nvPr>
            <p:ph sz="quarter" idx="1"/>
          </p:nvPr>
        </p:nvSpPr>
        <p:spPr>
          <a:xfrm>
            <a:off x="884050" y="2096258"/>
            <a:ext cx="8229600" cy="3581400"/>
          </a:xfrm>
        </p:spPr>
        <p:txBody>
          <a:bodyPr>
            <a:normAutofit lnSpcReduction="10000"/>
          </a:bodyPr>
          <a:lstStyle/>
          <a:p>
            <a:pPr eaLnBrk="1" hangingPunct="1"/>
            <a:r>
              <a:rPr lang="en-US" altLang="en-US" dirty="0" smtClean="0"/>
              <a:t>5</a:t>
            </a:r>
            <a:r>
              <a:rPr lang="en-US" altLang="en-US" baseline="30000" dirty="0" smtClean="0"/>
              <a:t>rd</a:t>
            </a:r>
            <a:r>
              <a:rPr lang="en-US" altLang="en-US" dirty="0" smtClean="0"/>
              <a:t> grade assessment target and activities designed to teach the content standard using </a:t>
            </a:r>
            <a:r>
              <a:rPr lang="en-US" altLang="en-US" i="1" dirty="0" smtClean="0"/>
              <a:t>Island of the Blue Dolphins</a:t>
            </a:r>
          </a:p>
          <a:p>
            <a:pPr eaLnBrk="1" hangingPunct="1"/>
            <a:r>
              <a:rPr lang="en-US" altLang="en-US" dirty="0" smtClean="0"/>
              <a:t>Look at access, interaction/demonstration of learning, and engagement with materials</a:t>
            </a:r>
          </a:p>
          <a:p>
            <a:pPr eaLnBrk="1" hangingPunct="1"/>
            <a:r>
              <a:rPr lang="en-US" altLang="en-US" dirty="0" smtClean="0"/>
              <a:t>Review some ideas for supports in our 3 areas</a:t>
            </a:r>
          </a:p>
          <a:p>
            <a:pPr eaLnBrk="1" hangingPunct="1"/>
            <a:r>
              <a:rPr lang="en-US" altLang="en-US" dirty="0" smtClean="0"/>
              <a:t>Use the materials to create supports</a:t>
            </a:r>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10943052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5"/>
          <p:cNvSpPr txBox="1">
            <a:spLocks noChangeArrowheads="1"/>
          </p:cNvSpPr>
          <p:nvPr/>
        </p:nvSpPr>
        <p:spPr bwMode="auto">
          <a:xfrm>
            <a:off x="3810000" y="5334000"/>
            <a:ext cx="495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dirty="0">
                <a:latin typeface="Tw Cen MT" pitchFamily="34" charset="0"/>
              </a:rPr>
              <a:t>Access</a:t>
            </a:r>
          </a:p>
          <a:p>
            <a:pPr eaLnBrk="1" hangingPunct="1"/>
            <a:r>
              <a:rPr lang="en-US" altLang="en-US" sz="2400" dirty="0">
                <a:latin typeface="Tw Cen MT" pitchFamily="34" charset="0"/>
              </a:rPr>
              <a:t>Interaction, demonstrate learning</a:t>
            </a:r>
          </a:p>
          <a:p>
            <a:pPr eaLnBrk="1" hangingPunct="1"/>
            <a:r>
              <a:rPr lang="en-US" altLang="en-US" sz="2400" dirty="0">
                <a:latin typeface="Tw Cen MT" pitchFamily="34" charset="0"/>
              </a:rPr>
              <a:t>Engagement</a:t>
            </a:r>
          </a:p>
        </p:txBody>
      </p:sp>
      <p:sp>
        <p:nvSpPr>
          <p:cNvPr id="55299" name="TextBox 6"/>
          <p:cNvSpPr txBox="1">
            <a:spLocks noChangeArrowheads="1"/>
          </p:cNvSpPr>
          <p:nvPr/>
        </p:nvSpPr>
        <p:spPr bwMode="auto">
          <a:xfrm>
            <a:off x="3306763" y="5392738"/>
            <a:ext cx="6667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6600" dirty="0">
                <a:solidFill>
                  <a:schemeClr val="bg1"/>
                </a:solidFill>
                <a:latin typeface="Tw Cen MT" pitchFamily="34" charset="0"/>
              </a:rPr>
              <a:t>?</a:t>
            </a:r>
          </a:p>
        </p:txBody>
      </p:sp>
      <p:pic>
        <p:nvPicPr>
          <p:cNvPr id="55300" name="Picture 4" descr="http://www.geocities.com/san_nicolas.geo/sn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3" y="-33253"/>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a:xfrm>
            <a:off x="0" y="304800"/>
            <a:ext cx="8229600" cy="1752600"/>
          </a:xfrm>
          <a:prstGeom prst="rect">
            <a:avLst/>
          </a:prstGeom>
        </p:spPr>
        <p:txBody>
          <a:bodyPr>
            <a:normAutofit lnSpcReduction="10000"/>
          </a:bodyPr>
          <a:lstStyle/>
          <a:p>
            <a:pPr marL="342900" indent="-342900" fontAlgn="auto">
              <a:spcBef>
                <a:spcPct val="20000"/>
              </a:spcBef>
              <a:spcAft>
                <a:spcPts val="0"/>
              </a:spcAft>
              <a:buFont typeface="Arial" pitchFamily="34" charset="0"/>
              <a:buNone/>
              <a:defRPr/>
            </a:pPr>
            <a:r>
              <a:rPr lang="en-US" sz="2400" u="sng" dirty="0">
                <a:solidFill>
                  <a:schemeClr val="bg1"/>
                </a:solidFill>
                <a:latin typeface="+mn-lt"/>
              </a:rPr>
              <a:t>Activity from unit instruction:</a:t>
            </a:r>
          </a:p>
          <a:p>
            <a:pPr fontAlgn="auto">
              <a:spcBef>
                <a:spcPts val="0"/>
              </a:spcBef>
              <a:spcAft>
                <a:spcPts val="0"/>
              </a:spcAft>
              <a:defRPr/>
            </a:pPr>
            <a:r>
              <a:rPr lang="en-US" sz="2400" dirty="0">
                <a:solidFill>
                  <a:schemeClr val="bg1"/>
                </a:solidFill>
                <a:cs typeface="Arial" pitchFamily="34" charset="0"/>
              </a:rPr>
              <a:t>Research an excerpt from a newspaper report  from 1853 in groups; “</a:t>
            </a:r>
            <a:r>
              <a:rPr lang="en-US" sz="2400" dirty="0">
                <a:solidFill>
                  <a:schemeClr val="bg1"/>
                </a:solidFill>
                <a:latin typeface="+mn-lt"/>
              </a:rPr>
              <a:t>The wild woman who was found on the island of San Nicolas about 70 miles from the coast, west of Santa Barbara …..”   Make notes and report out to class.</a:t>
            </a:r>
            <a:endParaRPr lang="en-US" sz="2400" dirty="0">
              <a:solidFill>
                <a:schemeClr val="bg1"/>
              </a:solidFill>
              <a:cs typeface="Arial" pitchFamily="34" charset="0"/>
            </a:endParaRPr>
          </a:p>
        </p:txBody>
      </p:sp>
      <p:sp>
        <p:nvSpPr>
          <p:cNvPr id="55302" name="TextBox 10"/>
          <p:cNvSpPr txBox="1">
            <a:spLocks noChangeArrowheads="1"/>
          </p:cNvSpPr>
          <p:nvPr/>
        </p:nvSpPr>
        <p:spPr bwMode="auto">
          <a:xfrm>
            <a:off x="2783711" y="3810506"/>
            <a:ext cx="62334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u="sng" dirty="0" smtClean="0">
                <a:solidFill>
                  <a:srgbClr val="FF0000"/>
                </a:solidFill>
                <a:latin typeface="Tw Cen MT" pitchFamily="34" charset="0"/>
              </a:rPr>
              <a:t>Adapted activities for instruction</a:t>
            </a:r>
            <a:r>
              <a:rPr lang="en-US" altLang="en-US" sz="2400" dirty="0" smtClean="0">
                <a:solidFill>
                  <a:srgbClr val="FF0000"/>
                </a:solidFill>
                <a:latin typeface="Tw Cen MT" pitchFamily="34" charset="0"/>
              </a:rPr>
              <a:t>:</a:t>
            </a:r>
          </a:p>
          <a:p>
            <a:pPr eaLnBrk="1" hangingPunct="1">
              <a:buFont typeface="Arial" pitchFamily="34" charset="0"/>
              <a:buChar char="•"/>
            </a:pPr>
            <a:r>
              <a:rPr lang="en-US" altLang="en-US" sz="2400" dirty="0">
                <a:solidFill>
                  <a:srgbClr val="FF0000"/>
                </a:solidFill>
                <a:latin typeface="Tw Cen MT" pitchFamily="34" charset="0"/>
              </a:rPr>
              <a:t>Provide the web page, use a text reader</a:t>
            </a:r>
          </a:p>
          <a:p>
            <a:pPr eaLnBrk="1" hangingPunct="1">
              <a:buFont typeface="Arial" pitchFamily="34" charset="0"/>
              <a:buChar char="•"/>
            </a:pPr>
            <a:r>
              <a:rPr lang="en-US" altLang="en-US" sz="2400" dirty="0" smtClean="0">
                <a:solidFill>
                  <a:srgbClr val="FF0000"/>
                </a:solidFill>
                <a:latin typeface="Tw Cen MT" pitchFamily="34" charset="0"/>
              </a:rPr>
              <a:t>Create </a:t>
            </a:r>
            <a:r>
              <a:rPr lang="en-US" altLang="en-US" sz="2400" dirty="0">
                <a:solidFill>
                  <a:srgbClr val="FF0000"/>
                </a:solidFill>
                <a:latin typeface="Tw Cen MT" pitchFamily="34" charset="0"/>
              </a:rPr>
              <a:t>a PowerPoint from the materials to provide the research – record it and use  symbol based text. </a:t>
            </a:r>
          </a:p>
          <a:p>
            <a:pPr eaLnBrk="1" hangingPunct="1">
              <a:buFont typeface="Arial" pitchFamily="34" charset="0"/>
              <a:buChar char="•"/>
            </a:pPr>
            <a:r>
              <a:rPr lang="en-US" altLang="en-US" sz="2400" dirty="0">
                <a:solidFill>
                  <a:srgbClr val="FF0000"/>
                </a:solidFill>
                <a:latin typeface="Tw Cen MT" pitchFamily="34" charset="0"/>
              </a:rPr>
              <a:t>Have student add the graphics to a recorded slide for note taking.  </a:t>
            </a:r>
          </a:p>
          <a:p>
            <a:pPr eaLnBrk="1" hangingPunct="1">
              <a:buFont typeface="Arial" pitchFamily="34" charset="0"/>
              <a:buChar char="•"/>
            </a:pPr>
            <a:r>
              <a:rPr lang="en-US" altLang="en-US" sz="2400" dirty="0">
                <a:solidFill>
                  <a:srgbClr val="FF0000"/>
                </a:solidFill>
                <a:latin typeface="Tw Cen MT" pitchFamily="34" charset="0"/>
              </a:rPr>
              <a:t>Create a model of the island; diorama</a:t>
            </a:r>
          </a:p>
        </p:txBody>
      </p:sp>
      <p:sp>
        <p:nvSpPr>
          <p:cNvPr id="13" name="Rounded Rectangular Callout 12"/>
          <p:cNvSpPr/>
          <p:nvPr/>
        </p:nvSpPr>
        <p:spPr>
          <a:xfrm rot="482234">
            <a:off x="15652" y="3578140"/>
            <a:ext cx="2215703" cy="2094945"/>
          </a:xfrm>
          <a:prstGeom prst="wedgeRoundRectCallout">
            <a:avLst>
              <a:gd name="adj1" fmla="val 68923"/>
              <a:gd name="adj2" fmla="val -2035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5304" name="Picture 11"/>
          <p:cNvPicPr>
            <a:picLocks noChangeAspect="1" noChangeArrowheads="1"/>
          </p:cNvPicPr>
          <p:nvPr/>
        </p:nvPicPr>
        <p:blipFill>
          <a:blip r:embed="rId4">
            <a:extLst>
              <a:ext uri="{28A0092B-C50C-407E-A947-70E740481C1C}">
                <a14:useLocalDpi xmlns:a14="http://schemas.microsoft.com/office/drawing/2010/main" val="0"/>
              </a:ext>
            </a:extLst>
          </a:blip>
          <a:srcRect l="8333" t="14977" r="64343" b="19324"/>
          <a:stretch>
            <a:fillRect/>
          </a:stretch>
        </p:blipFill>
        <p:spPr bwMode="auto">
          <a:xfrm rot="522890">
            <a:off x="84334" y="3778701"/>
            <a:ext cx="2030627" cy="166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80345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79946" y="287592"/>
            <a:ext cx="8229600" cy="1784350"/>
          </a:xfrm>
        </p:spPr>
        <p:txBody>
          <a:bodyPr>
            <a:noAutofit/>
          </a:bodyPr>
          <a:lstStyle/>
          <a:p>
            <a:pPr marL="320040" indent="-320040" eaLnBrk="1" fontAlgn="auto" hangingPunct="1">
              <a:spcAft>
                <a:spcPts val="0"/>
              </a:spcAft>
              <a:buFont typeface="Wingdings"/>
              <a:buNone/>
              <a:defRPr/>
            </a:pPr>
            <a:r>
              <a:rPr lang="en-US" sz="2400" b="1" dirty="0" smtClean="0">
                <a:solidFill>
                  <a:srgbClr val="A30000"/>
                </a:solidFill>
                <a:latin typeface="Arial" pitchFamily="34" charset="0"/>
                <a:cs typeface="Arial" pitchFamily="34" charset="0"/>
              </a:rPr>
              <a:t>General education activity:</a:t>
            </a:r>
          </a:p>
          <a:p>
            <a:pPr marL="0" indent="0" eaLnBrk="1" fontAlgn="auto" hangingPunct="1">
              <a:spcAft>
                <a:spcPts val="0"/>
              </a:spcAft>
              <a:buFont typeface="+mj-lt"/>
              <a:buNone/>
              <a:tabLst>
                <a:tab pos="0" algn="l"/>
              </a:tabLst>
              <a:defRPr/>
            </a:pPr>
            <a:r>
              <a:rPr lang="en-US" sz="2400" dirty="0" smtClean="0">
                <a:latin typeface="Arial" pitchFamily="34" charset="0"/>
                <a:cs typeface="Arial" pitchFamily="34" charset="0"/>
              </a:rPr>
              <a:t>Introduce the novel, Island of the Blue Dolphins.   </a:t>
            </a:r>
          </a:p>
          <a:p>
            <a:pPr marL="0" indent="0" eaLnBrk="1" fontAlgn="auto" hangingPunct="1">
              <a:spcAft>
                <a:spcPts val="0"/>
              </a:spcAft>
              <a:buFont typeface="+mj-lt"/>
              <a:buNone/>
              <a:tabLst>
                <a:tab pos="0" algn="l"/>
              </a:tabLst>
              <a:defRPr/>
            </a:pPr>
            <a:r>
              <a:rPr lang="en-US" sz="2400" dirty="0" smtClean="0">
                <a:latin typeface="Arial" pitchFamily="34" charset="0"/>
                <a:cs typeface="Arial" pitchFamily="34" charset="0"/>
              </a:rPr>
              <a:t>Predict what may happen in the story.  </a:t>
            </a:r>
          </a:p>
          <a:p>
            <a:pPr marL="0" indent="0" eaLnBrk="1" fontAlgn="auto" hangingPunct="1">
              <a:spcAft>
                <a:spcPts val="0"/>
              </a:spcAft>
              <a:buFont typeface="+mj-lt"/>
              <a:buNone/>
              <a:tabLst>
                <a:tab pos="0" algn="l"/>
              </a:tabLst>
              <a:defRPr/>
            </a:pPr>
            <a:r>
              <a:rPr lang="en-US" sz="2400" dirty="0" smtClean="0">
                <a:latin typeface="Arial" pitchFamily="34" charset="0"/>
                <a:cs typeface="Arial" pitchFamily="34" charset="0"/>
              </a:rPr>
              <a:t>Read the first few chapters in class, taking turns reading.</a:t>
            </a:r>
            <a:endParaRPr lang="en-US" sz="2000" dirty="0" smtClean="0">
              <a:latin typeface="Arial" pitchFamily="34" charset="0"/>
              <a:cs typeface="Arial" pitchFamily="34" charset="0"/>
            </a:endParaRPr>
          </a:p>
        </p:txBody>
      </p:sp>
      <p:sp>
        <p:nvSpPr>
          <p:cNvPr id="56323" name="TextBox 13"/>
          <p:cNvSpPr txBox="1">
            <a:spLocks noChangeArrowheads="1"/>
          </p:cNvSpPr>
          <p:nvPr/>
        </p:nvSpPr>
        <p:spPr bwMode="auto">
          <a:xfrm>
            <a:off x="5894233" y="5181600"/>
            <a:ext cx="294496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dirty="0">
                <a:latin typeface="Tw Cen MT" pitchFamily="34" charset="0"/>
              </a:rPr>
              <a:t>-Access</a:t>
            </a:r>
          </a:p>
          <a:p>
            <a:pPr eaLnBrk="1" hangingPunct="1"/>
            <a:r>
              <a:rPr lang="en-US" altLang="en-US" sz="2000" dirty="0">
                <a:latin typeface="Tw Cen MT" pitchFamily="34" charset="0"/>
              </a:rPr>
              <a:t>-Interaction, demonstrate learning</a:t>
            </a:r>
          </a:p>
          <a:p>
            <a:pPr eaLnBrk="1" hangingPunct="1"/>
            <a:r>
              <a:rPr lang="en-US" altLang="en-US" sz="2000" dirty="0">
                <a:latin typeface="Tw Cen MT" pitchFamily="34" charset="0"/>
              </a:rPr>
              <a:t>-Engagement</a:t>
            </a:r>
          </a:p>
        </p:txBody>
      </p:sp>
      <p:pic>
        <p:nvPicPr>
          <p:cNvPr id="56324" name="Picture 7"/>
          <p:cNvPicPr>
            <a:picLocks noChangeAspect="1" noChangeArrowheads="1"/>
          </p:cNvPicPr>
          <p:nvPr/>
        </p:nvPicPr>
        <p:blipFill>
          <a:blip r:embed="rId3">
            <a:extLst>
              <a:ext uri="{28A0092B-C50C-407E-A947-70E740481C1C}">
                <a14:useLocalDpi xmlns:a14="http://schemas.microsoft.com/office/drawing/2010/main" val="0"/>
              </a:ext>
            </a:extLst>
          </a:blip>
          <a:srcRect l="4407" t="29298" r="69711" b="13559"/>
          <a:stretch>
            <a:fillRect/>
          </a:stretch>
        </p:blipFill>
        <p:spPr bwMode="auto">
          <a:xfrm>
            <a:off x="762000" y="2438400"/>
            <a:ext cx="48085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4442">
            <a:off x="5486400" y="2225646"/>
            <a:ext cx="17049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6668">
            <a:off x="6781801" y="3577405"/>
            <a:ext cx="17049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40864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indent="0" algn="ctr">
              <a:buNone/>
            </a:pPr>
            <a:endParaRPr lang="en-US" altLang="en-US" b="1" dirty="0" smtClean="0"/>
          </a:p>
          <a:p>
            <a:pPr marL="0" indent="0" algn="ctr">
              <a:buNone/>
            </a:pPr>
            <a:r>
              <a:rPr lang="en-US" altLang="en-US" dirty="0" smtClean="0"/>
              <a:t>List </a:t>
            </a:r>
            <a:r>
              <a:rPr lang="en-US" altLang="en-US" dirty="0"/>
              <a:t>other ways </a:t>
            </a:r>
            <a:r>
              <a:rPr lang="en-US" altLang="en-US" dirty="0" smtClean="0"/>
              <a:t>the text and activities </a:t>
            </a:r>
            <a:r>
              <a:rPr lang="en-US" altLang="en-US" dirty="0"/>
              <a:t>could be adapted to meet the specific </a:t>
            </a:r>
            <a:r>
              <a:rPr lang="en-US" altLang="en-US" dirty="0" smtClean="0"/>
              <a:t>needs of your </a:t>
            </a:r>
            <a:r>
              <a:rPr lang="en-US" altLang="en-US" dirty="0"/>
              <a:t>students. </a:t>
            </a:r>
          </a:p>
          <a:p>
            <a:pPr marL="0" indent="0">
              <a:buNone/>
            </a:pPr>
            <a:endParaRPr lang="en-US" dirty="0"/>
          </a:p>
        </p:txBody>
      </p:sp>
    </p:spTree>
    <p:extLst>
      <p:ext uri="{BB962C8B-B14F-4D97-AF65-F5344CB8AC3E}">
        <p14:creationId xmlns:p14="http://schemas.microsoft.com/office/powerpoint/2010/main" val="1270260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a:spcBef>
                <a:spcPct val="0"/>
              </a:spcBef>
            </a:pPr>
            <a:endParaRPr lang="en-US" altLang="en-US" dirty="0" smtClean="0"/>
          </a:p>
          <a:p>
            <a:pPr algn="ctr">
              <a:spcBef>
                <a:spcPct val="0"/>
              </a:spcBef>
            </a:pPr>
            <a:r>
              <a:rPr lang="en-US" altLang="en-US" dirty="0" smtClean="0"/>
              <a:t>Explore </a:t>
            </a:r>
            <a:r>
              <a:rPr lang="en-US" altLang="en-US" dirty="0"/>
              <a:t>the </a:t>
            </a:r>
            <a:r>
              <a:rPr lang="en-US" altLang="en-US" i="1" dirty="0" smtClean="0"/>
              <a:t>Paul V. Sherlock Center on Disabilities</a:t>
            </a:r>
            <a:r>
              <a:rPr lang="en-US" altLang="en-US" dirty="0" smtClean="0"/>
              <a:t> link </a:t>
            </a:r>
            <a:r>
              <a:rPr lang="en-US" altLang="en-US" dirty="0"/>
              <a:t>cited </a:t>
            </a:r>
            <a:r>
              <a:rPr lang="en-US" altLang="en-US" dirty="0" smtClean="0"/>
              <a:t>on slide 5 </a:t>
            </a:r>
            <a:r>
              <a:rPr lang="en-US" altLang="en-US" dirty="0"/>
              <a:t>and review some of the books.  </a:t>
            </a:r>
            <a:endParaRPr lang="en-US" altLang="en-US" dirty="0" smtClean="0"/>
          </a:p>
          <a:p>
            <a:pPr marL="0" indent="0" algn="ctr">
              <a:spcBef>
                <a:spcPct val="0"/>
              </a:spcBef>
              <a:buNone/>
            </a:pPr>
            <a:endParaRPr lang="en-US" altLang="en-US" dirty="0" smtClean="0"/>
          </a:p>
          <a:p>
            <a:pPr algn="ctr">
              <a:spcBef>
                <a:spcPct val="0"/>
              </a:spcBef>
            </a:pPr>
            <a:r>
              <a:rPr lang="en-US" altLang="en-US" dirty="0" smtClean="0"/>
              <a:t>Consider </a:t>
            </a:r>
            <a:r>
              <a:rPr lang="en-US" altLang="en-US" dirty="0"/>
              <a:t>how this may be appropriate for your classroom.</a:t>
            </a:r>
          </a:p>
          <a:p>
            <a:endParaRPr lang="en-US" dirty="0"/>
          </a:p>
        </p:txBody>
      </p:sp>
    </p:spTree>
    <p:extLst>
      <p:ext uri="{BB962C8B-B14F-4D97-AF65-F5344CB8AC3E}">
        <p14:creationId xmlns:p14="http://schemas.microsoft.com/office/powerpoint/2010/main" val="384438413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2"/>
          <p:cNvSpPr>
            <a:spLocks noGrp="1"/>
          </p:cNvSpPr>
          <p:nvPr>
            <p:ph type="title" idx="4294967295"/>
          </p:nvPr>
        </p:nvSpPr>
        <p:spPr>
          <a:xfrm>
            <a:off x="2590800" y="723900"/>
            <a:ext cx="3886200" cy="685800"/>
          </a:xfrm>
        </p:spPr>
        <p:txBody>
          <a:bodyPr>
            <a:noAutofit/>
          </a:bodyPr>
          <a:lstStyle/>
          <a:p>
            <a:pPr eaLnBrk="1" hangingPunct="1"/>
            <a:r>
              <a:rPr lang="en-US" altLang="en-US" sz="4000" b="1" dirty="0" smtClean="0">
                <a:solidFill>
                  <a:srgbClr val="88A44D"/>
                </a:solidFill>
              </a:rPr>
              <a:t>In Summary</a:t>
            </a:r>
          </a:p>
        </p:txBody>
      </p:sp>
      <p:sp>
        <p:nvSpPr>
          <p:cNvPr id="61444" name="Content Placeholder 4"/>
          <p:cNvSpPr>
            <a:spLocks noGrp="1"/>
          </p:cNvSpPr>
          <p:nvPr>
            <p:ph sz="quarter" idx="4294967295"/>
          </p:nvPr>
        </p:nvSpPr>
        <p:spPr>
          <a:xfrm>
            <a:off x="396918" y="2231320"/>
            <a:ext cx="8563638" cy="3721788"/>
          </a:xfrm>
        </p:spPr>
        <p:txBody>
          <a:bodyPr wrap="square">
            <a:spAutoFit/>
          </a:bodyPr>
          <a:lstStyle/>
          <a:p>
            <a:pPr marL="776288" lvl="1" indent="-457200" eaLnBrk="1" hangingPunct="1">
              <a:lnSpc>
                <a:spcPct val="120000"/>
              </a:lnSpc>
              <a:spcBef>
                <a:spcPts val="375"/>
              </a:spcBef>
              <a:buSzPct val="85000"/>
              <a:buFont typeface="Georgia" pitchFamily="18" charset="0"/>
              <a:buAutoNum type="arabicPeriod"/>
            </a:pPr>
            <a:r>
              <a:rPr lang="en-US" altLang="en-US" sz="2400" dirty="0" smtClean="0">
                <a:latin typeface="Arial" pitchFamily="34" charset="0"/>
                <a:cs typeface="Arial" pitchFamily="34" charset="0"/>
              </a:rPr>
              <a:t>Can the student </a:t>
            </a:r>
            <a:r>
              <a:rPr lang="en-US" altLang="en-US" sz="2400" b="1" i="1" dirty="0" smtClean="0">
                <a:solidFill>
                  <a:srgbClr val="A30000"/>
                </a:solidFill>
                <a:latin typeface="Arial" pitchFamily="34" charset="0"/>
                <a:cs typeface="Arial" pitchFamily="34" charset="0"/>
              </a:rPr>
              <a:t>access</a:t>
            </a:r>
            <a:r>
              <a:rPr lang="en-US" altLang="en-US" sz="2400" dirty="0" smtClean="0">
                <a:solidFill>
                  <a:srgbClr val="A30000"/>
                </a:solidFill>
                <a:latin typeface="Arial" pitchFamily="34" charset="0"/>
                <a:cs typeface="Arial" pitchFamily="34" charset="0"/>
              </a:rPr>
              <a:t> </a:t>
            </a:r>
            <a:r>
              <a:rPr lang="en-US" altLang="en-US" sz="2400" dirty="0" smtClean="0">
                <a:latin typeface="Arial" pitchFamily="34" charset="0"/>
                <a:cs typeface="Arial" pitchFamily="34" charset="0"/>
              </a:rPr>
              <a:t>instruction? Is targeted information provided in student’s mode of communication? </a:t>
            </a:r>
          </a:p>
          <a:p>
            <a:pPr marL="776288" lvl="1" indent="-457200" eaLnBrk="1" hangingPunct="1">
              <a:lnSpc>
                <a:spcPct val="120000"/>
              </a:lnSpc>
              <a:spcBef>
                <a:spcPts val="375"/>
              </a:spcBef>
              <a:buSzPct val="85000"/>
              <a:buFont typeface="Georgia" pitchFamily="18" charset="0"/>
              <a:buAutoNum type="arabicPeriod"/>
            </a:pPr>
            <a:r>
              <a:rPr lang="en-US" altLang="en-US" sz="2400" dirty="0" smtClean="0">
                <a:latin typeface="Arial" pitchFamily="34" charset="0"/>
                <a:cs typeface="Arial" pitchFamily="34" charset="0"/>
              </a:rPr>
              <a:t>Can the student </a:t>
            </a:r>
            <a:r>
              <a:rPr lang="en-US" altLang="en-US" sz="2400" b="1" i="1" dirty="0" smtClean="0">
                <a:solidFill>
                  <a:srgbClr val="A30000"/>
                </a:solidFill>
                <a:latin typeface="Arial" pitchFamily="34" charset="0"/>
                <a:cs typeface="Arial" pitchFamily="34" charset="0"/>
              </a:rPr>
              <a:t>interact</a:t>
            </a:r>
            <a:r>
              <a:rPr lang="en-US" altLang="en-US" sz="2400" dirty="0" smtClean="0">
                <a:solidFill>
                  <a:srgbClr val="A30000"/>
                </a:solidFill>
                <a:latin typeface="Arial" pitchFamily="34" charset="0"/>
                <a:cs typeface="Arial" pitchFamily="34" charset="0"/>
              </a:rPr>
              <a:t> </a:t>
            </a:r>
            <a:r>
              <a:rPr lang="en-US" altLang="en-US" sz="2400" dirty="0" smtClean="0">
                <a:latin typeface="Arial" pitchFamily="34" charset="0"/>
                <a:cs typeface="Arial" pitchFamily="34" charset="0"/>
              </a:rPr>
              <a:t>with instruction and materials?  Does the student have the means to </a:t>
            </a:r>
            <a:r>
              <a:rPr lang="en-US" altLang="en-US" sz="2400" b="1" i="1" dirty="0" smtClean="0">
                <a:solidFill>
                  <a:srgbClr val="A30000"/>
                </a:solidFill>
                <a:latin typeface="Arial" pitchFamily="34" charset="0"/>
                <a:cs typeface="Arial" pitchFamily="34" charset="0"/>
              </a:rPr>
              <a:t>demonstrate</a:t>
            </a:r>
            <a:r>
              <a:rPr lang="en-US" altLang="en-US" sz="2400" b="1" dirty="0" smtClean="0">
                <a:latin typeface="Arial" pitchFamily="34" charset="0"/>
                <a:cs typeface="Arial" pitchFamily="34" charset="0"/>
              </a:rPr>
              <a:t> </a:t>
            </a:r>
            <a:r>
              <a:rPr lang="en-US" altLang="en-US" sz="2400" dirty="0" smtClean="0">
                <a:latin typeface="Arial" pitchFamily="34" charset="0"/>
                <a:cs typeface="Arial" pitchFamily="34" charset="0"/>
              </a:rPr>
              <a:t>knowledge, skills, and concepts acquired?  </a:t>
            </a:r>
          </a:p>
          <a:p>
            <a:pPr marL="776288" lvl="1" indent="-457200" eaLnBrk="1" hangingPunct="1">
              <a:lnSpc>
                <a:spcPct val="120000"/>
              </a:lnSpc>
              <a:spcBef>
                <a:spcPts val="375"/>
              </a:spcBef>
              <a:buSzPct val="85000"/>
              <a:buFont typeface="Georgia" pitchFamily="18" charset="0"/>
              <a:buAutoNum type="arabicPeriod"/>
            </a:pPr>
            <a:r>
              <a:rPr lang="en-US" altLang="en-US" sz="2400" dirty="0" smtClean="0">
                <a:latin typeface="Arial" pitchFamily="34" charset="0"/>
                <a:cs typeface="Arial" pitchFamily="34" charset="0"/>
              </a:rPr>
              <a:t>What will </a:t>
            </a:r>
            <a:r>
              <a:rPr lang="en-US" altLang="en-US" sz="2400" b="1" i="1" dirty="0" smtClean="0">
                <a:solidFill>
                  <a:srgbClr val="A30000"/>
                </a:solidFill>
                <a:latin typeface="Arial" pitchFamily="34" charset="0"/>
                <a:cs typeface="Arial" pitchFamily="34" charset="0"/>
              </a:rPr>
              <a:t>engage</a:t>
            </a:r>
            <a:r>
              <a:rPr lang="en-US" altLang="en-US" sz="2400" dirty="0" smtClean="0">
                <a:latin typeface="Arial" pitchFamily="34" charset="0"/>
                <a:cs typeface="Arial" pitchFamily="34" charset="0"/>
              </a:rPr>
              <a:t> the student in the activity?  How will the student remain motivated long enough to learn?  </a:t>
            </a:r>
          </a:p>
        </p:txBody>
      </p:sp>
    </p:spTree>
    <p:extLst>
      <p:ext uri="{BB962C8B-B14F-4D97-AF65-F5344CB8AC3E}">
        <p14:creationId xmlns:p14="http://schemas.microsoft.com/office/powerpoint/2010/main" val="113525103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will you use the materials as supports to address your student’s needs in 3 areas-</a:t>
            </a:r>
          </a:p>
          <a:p>
            <a:pPr lvl="1"/>
            <a:r>
              <a:rPr lang="en-US" dirty="0" smtClean="0"/>
              <a:t>access</a:t>
            </a:r>
          </a:p>
          <a:p>
            <a:pPr lvl="1"/>
            <a:r>
              <a:rPr lang="en-US" dirty="0" smtClean="0"/>
              <a:t>Interaction/demonstration of learning </a:t>
            </a:r>
          </a:p>
          <a:p>
            <a:pPr lvl="1"/>
            <a:r>
              <a:rPr lang="en-US" dirty="0" smtClean="0"/>
              <a:t>Interaction</a:t>
            </a:r>
            <a:r>
              <a:rPr lang="en-US" dirty="0"/>
              <a:t>/demonstration </a:t>
            </a:r>
            <a:r>
              <a:rPr lang="en-US" dirty="0" smtClean="0"/>
              <a:t>engagement?</a:t>
            </a:r>
          </a:p>
          <a:p>
            <a:r>
              <a:rPr lang="en-US" dirty="0" smtClean="0"/>
              <a:t>What have you created and how will it be used?</a:t>
            </a:r>
          </a:p>
          <a:p>
            <a:r>
              <a:rPr lang="en-US" dirty="0"/>
              <a:t>U</a:t>
            </a:r>
            <a:r>
              <a:rPr lang="en-US" dirty="0" smtClean="0"/>
              <a:t>se the materials in your classroom to help students access instruction and demonstrate what they know!</a:t>
            </a:r>
            <a:endParaRPr lang="en-US" dirty="0"/>
          </a:p>
        </p:txBody>
      </p:sp>
    </p:spTree>
    <p:extLst>
      <p:ext uri="{BB962C8B-B14F-4D97-AF65-F5344CB8AC3E}">
        <p14:creationId xmlns:p14="http://schemas.microsoft.com/office/powerpoint/2010/main" val="987146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endParaRPr lang="en-US" altLang="en-US" sz="2400" dirty="0" smtClean="0"/>
          </a:p>
          <a:p>
            <a:r>
              <a:rPr lang="en-US" sz="2400" dirty="0" smtClean="0"/>
              <a:t>List examples of no-tech used in your classroom currently. (Slide 20)</a:t>
            </a:r>
          </a:p>
          <a:p>
            <a:r>
              <a:rPr lang="en-US" sz="2400" dirty="0" smtClean="0"/>
              <a:t>Complete reflection questions after reading VATS website (Slide 22)</a:t>
            </a:r>
          </a:p>
          <a:p>
            <a:r>
              <a:rPr lang="en-US" sz="2400" dirty="0" smtClean="0"/>
              <a:t>Complete list of AT used in classroom (Slide 23)</a:t>
            </a:r>
          </a:p>
          <a:p>
            <a:r>
              <a:rPr lang="en-US" sz="2400" dirty="0" smtClean="0"/>
              <a:t>List low expectation statements from others and barriers (Slide 32 &amp; 34)</a:t>
            </a:r>
            <a:endParaRPr lang="en-US" sz="2400" dirty="0"/>
          </a:p>
          <a:p>
            <a:r>
              <a:rPr lang="en-US" altLang="en-US" sz="2400" dirty="0" smtClean="0"/>
              <a:t>Use </a:t>
            </a:r>
            <a:r>
              <a:rPr lang="en-US" altLang="en-US" sz="2400" dirty="0"/>
              <a:t>the SETT Framework as a part of your instructional planning for this fall for at least 3 </a:t>
            </a:r>
            <a:r>
              <a:rPr lang="en-US" altLang="en-US" sz="2400" dirty="0" smtClean="0"/>
              <a:t>students for one lesson in one content area.  </a:t>
            </a:r>
            <a:r>
              <a:rPr lang="en-US" altLang="en-US" sz="2400" dirty="0"/>
              <a:t>Plan to share these with your coach– they may ask for these via email or request you share these when they do an on-site observation</a:t>
            </a:r>
            <a:r>
              <a:rPr lang="en-US" altLang="en-US" sz="2400" dirty="0" smtClean="0"/>
              <a:t>.</a:t>
            </a:r>
          </a:p>
          <a:p>
            <a:endParaRPr lang="en-US" sz="2400" dirty="0"/>
          </a:p>
        </p:txBody>
      </p:sp>
      <p:pic>
        <p:nvPicPr>
          <p:cNvPr id="4" name="Picture 3" descr="C:\Documents and Settings\trobey\Local Settings\Temporary Internet Files\Content.IE5\Q49W10MB\MP9004484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593" y="199497"/>
            <a:ext cx="2348327" cy="111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95302" y="597652"/>
            <a:ext cx="1247307" cy="369332"/>
          </a:xfrm>
          <a:prstGeom prst="rect">
            <a:avLst/>
          </a:prstGeom>
        </p:spPr>
        <p:txBody>
          <a:bodyPr wrap="none">
            <a:spAutoFit/>
          </a:bodyPr>
          <a:lstStyle/>
          <a:p>
            <a:r>
              <a:rPr lang="en-US" altLang="en-US" b="1" dirty="0">
                <a:solidFill>
                  <a:srgbClr val="88A44D"/>
                </a:solidFill>
              </a:rPr>
              <a:t>Homework</a:t>
            </a:r>
            <a:endParaRPr lang="en-US" dirty="0"/>
          </a:p>
        </p:txBody>
      </p:sp>
    </p:spTree>
    <p:extLst>
      <p:ext uri="{BB962C8B-B14F-4D97-AF65-F5344CB8AC3E}">
        <p14:creationId xmlns:p14="http://schemas.microsoft.com/office/powerpoint/2010/main" val="40632969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83783" y="1793104"/>
            <a:ext cx="8203017" cy="5064896"/>
          </a:xfrm>
        </p:spPr>
        <p:txBody>
          <a:bodyPr>
            <a:normAutofit fontScale="47500" lnSpcReduction="20000"/>
          </a:bodyPr>
          <a:lstStyle/>
          <a:p>
            <a:pPr marL="674370" lvl="1" indent="-274320">
              <a:buFont typeface="Wingdings 2"/>
              <a:buChar char=""/>
              <a:defRPr/>
            </a:pPr>
            <a:endParaRPr lang="en-US" sz="3200" dirty="0" smtClean="0">
              <a:hlinkClick r:id="rId2"/>
            </a:endParaRPr>
          </a:p>
          <a:p>
            <a:pPr marL="674370" lvl="1" indent="-274320">
              <a:buFont typeface="Wingdings 2"/>
              <a:buChar char=""/>
              <a:defRPr/>
            </a:pPr>
            <a:r>
              <a:rPr lang="en-US" sz="3300" dirty="0"/>
              <a:t>Blackhurst, A. E. &amp; Lahm, E. A. (2000)</a:t>
            </a:r>
            <a:r>
              <a:rPr lang="en-US" sz="3300" i="1" dirty="0"/>
              <a:t>. Foundations of technology and exceptionality</a:t>
            </a:r>
            <a:r>
              <a:rPr lang="en-US" sz="3300" dirty="0"/>
              <a:t>. In J. Lindsey (Ed.</a:t>
            </a:r>
            <a:r>
              <a:rPr lang="en-US" sz="3300" u="sng" dirty="0" smtClean="0"/>
              <a:t>)</a:t>
            </a:r>
            <a:r>
              <a:rPr lang="en-US" sz="3300" dirty="0" smtClean="0"/>
              <a:t>  </a:t>
            </a:r>
            <a:r>
              <a:rPr lang="en-US" sz="3300" u="sng" dirty="0" smtClean="0"/>
              <a:t>Technology </a:t>
            </a:r>
            <a:r>
              <a:rPr lang="en-US" sz="3300" u="sng" dirty="0"/>
              <a:t>and Exceptional Individuals</a:t>
            </a:r>
            <a:r>
              <a:rPr lang="en-US" sz="3300" dirty="0"/>
              <a:t> (3rd ed, pp. 3 - 45). Austin, TX: Pro-Ed</a:t>
            </a:r>
            <a:r>
              <a:rPr lang="en-US" sz="3300" dirty="0" smtClean="0"/>
              <a:t>.</a:t>
            </a:r>
          </a:p>
          <a:p>
            <a:pPr marL="674370" lvl="1" indent="-274320">
              <a:buFont typeface="Wingdings 2"/>
              <a:buChar char=""/>
              <a:defRPr/>
            </a:pPr>
            <a:r>
              <a:rPr lang="en-US" altLang="en-US" sz="3300" dirty="0">
                <a:latin typeface="Tw Cen MT" pitchFamily="34" charset="0"/>
                <a:hlinkClick r:id="rId3"/>
              </a:rPr>
              <a:t>http://bookbuilder.cast.org/</a:t>
            </a:r>
            <a:endParaRPr lang="en-US" altLang="en-US" sz="3300" dirty="0">
              <a:latin typeface="Tw Cen MT" pitchFamily="34" charset="0"/>
            </a:endParaRPr>
          </a:p>
          <a:p>
            <a:pPr marL="674370" lvl="1" indent="-274320">
              <a:buFont typeface="Wingdings 2"/>
              <a:buChar char=""/>
              <a:defRPr/>
            </a:pPr>
            <a:r>
              <a:rPr lang="en-US" sz="3300" dirty="0" smtClean="0"/>
              <a:t>Center </a:t>
            </a:r>
            <a:r>
              <a:rPr lang="en-US" sz="3300" dirty="0"/>
              <a:t>for Applied Special </a:t>
            </a:r>
            <a:r>
              <a:rPr lang="en-US" sz="3300" dirty="0" smtClean="0"/>
              <a:t>Technology (CAST</a:t>
            </a:r>
            <a:r>
              <a:rPr lang="en-US" sz="3300" dirty="0"/>
              <a:t>). </a:t>
            </a:r>
            <a:r>
              <a:rPr lang="en-US" sz="3300" dirty="0">
                <a:hlinkClick r:id="rId4"/>
              </a:rPr>
              <a:t>http://cast.org/</a:t>
            </a:r>
            <a:r>
              <a:rPr lang="en-US" sz="3300" dirty="0" smtClean="0">
                <a:hlinkClick r:id="rId4"/>
              </a:rPr>
              <a:t>index.html</a:t>
            </a:r>
            <a:r>
              <a:rPr lang="en-US" sz="3300" dirty="0" smtClean="0"/>
              <a:t> </a:t>
            </a:r>
          </a:p>
          <a:p>
            <a:pPr marL="674370" lvl="1" indent="-274320">
              <a:buFont typeface="Wingdings 2"/>
              <a:buChar char=""/>
              <a:defRPr/>
            </a:pPr>
            <a:r>
              <a:rPr lang="en-US" sz="3300" dirty="0"/>
              <a:t>Donnellan, Anne, (1984</a:t>
            </a:r>
            <a:r>
              <a:rPr lang="en-US" sz="3300" dirty="0" smtClean="0"/>
              <a:t>).  </a:t>
            </a:r>
            <a:r>
              <a:rPr lang="en-US" sz="3300" i="1" dirty="0" smtClean="0"/>
              <a:t>The </a:t>
            </a:r>
            <a:r>
              <a:rPr lang="en-US" sz="3300" i="1" dirty="0"/>
              <a:t>Criterion of the Least Dangerous </a:t>
            </a:r>
            <a:r>
              <a:rPr lang="en-US" sz="3300" i="1" dirty="0" smtClean="0"/>
              <a:t>Assumption</a:t>
            </a:r>
            <a:r>
              <a:rPr lang="en-US" sz="3300" dirty="0" smtClean="0"/>
              <a:t>. </a:t>
            </a:r>
            <a:r>
              <a:rPr lang="en-US" sz="3300" u="sng" dirty="0"/>
              <a:t>Behavioral Disorders</a:t>
            </a:r>
            <a:r>
              <a:rPr lang="en-US" sz="3300" dirty="0"/>
              <a:t>, v9 n2 p141-50 Feb 1984 (print copy not available)</a:t>
            </a:r>
            <a:r>
              <a:rPr lang="en-US" sz="3300" dirty="0" smtClean="0"/>
              <a:t>.</a:t>
            </a:r>
          </a:p>
          <a:p>
            <a:pPr marL="674370" lvl="1" indent="-274320">
              <a:buFont typeface="Wingdings 2"/>
              <a:buChar char=""/>
              <a:defRPr/>
            </a:pPr>
            <a:r>
              <a:rPr lang="en-US" altLang="en-US" sz="3300" dirty="0">
                <a:latin typeface="Tw Cen MT" pitchFamily="34" charset="0"/>
                <a:hlinkClick r:id="rId5"/>
              </a:rPr>
              <a:t>http://www.joyzabala.com/</a:t>
            </a:r>
            <a:r>
              <a:rPr lang="en-US" altLang="en-US" sz="3300" dirty="0">
                <a:latin typeface="Tw Cen MT" pitchFamily="34" charset="0"/>
              </a:rPr>
              <a:t> </a:t>
            </a:r>
            <a:endParaRPr lang="en-US" sz="3300" u="sng" dirty="0" smtClean="0"/>
          </a:p>
          <a:p>
            <a:pPr marL="674370" lvl="1" indent="-274320">
              <a:buFont typeface="Wingdings 2"/>
              <a:buChar char=""/>
              <a:defRPr/>
            </a:pPr>
            <a:r>
              <a:rPr lang="en-US" sz="3300" dirty="0" smtClean="0"/>
              <a:t>KAR (2008).  </a:t>
            </a:r>
            <a:r>
              <a:rPr lang="en-US" sz="3300" i="1" dirty="0" smtClean="0"/>
              <a:t>Kentucky </a:t>
            </a:r>
            <a:r>
              <a:rPr lang="en-US" sz="3300" i="1" dirty="0"/>
              <a:t>Administrative Regulation for Special Education </a:t>
            </a:r>
            <a:r>
              <a:rPr lang="en-US" sz="3300" i="1" dirty="0" smtClean="0"/>
              <a:t>Programs</a:t>
            </a:r>
            <a:r>
              <a:rPr lang="en-US" sz="3300" dirty="0" smtClean="0"/>
              <a:t>.  Kentucky Department of Education.</a:t>
            </a:r>
          </a:p>
          <a:p>
            <a:pPr marL="674370" lvl="1" indent="-274320">
              <a:buFont typeface="Wingdings 2"/>
              <a:buChar char=""/>
              <a:defRPr/>
            </a:pPr>
            <a:r>
              <a:rPr lang="en-US" sz="3300" dirty="0" smtClean="0">
                <a:hlinkClick r:id="rId2"/>
              </a:rPr>
              <a:t>http</a:t>
            </a:r>
            <a:r>
              <a:rPr lang="en-US" sz="3300" dirty="0">
                <a:hlinkClick r:id="rId2"/>
              </a:rPr>
              <a:t>://natri.uky.edu/resources/fundamentals/defined.html#definition</a:t>
            </a:r>
            <a:endParaRPr lang="en-US" sz="3300" dirty="0"/>
          </a:p>
          <a:p>
            <a:pPr marL="674370" lvl="1" indent="-274320">
              <a:buFont typeface="Wingdings 2"/>
              <a:buChar char=""/>
              <a:defRPr/>
            </a:pPr>
            <a:r>
              <a:rPr lang="en-US" sz="3300" dirty="0">
                <a:hlinkClick r:id="rId6"/>
              </a:rPr>
              <a:t>http://www.ric.edu/sherlockcenter/</a:t>
            </a:r>
            <a:r>
              <a:rPr lang="en-US" sz="3300" dirty="0" smtClean="0">
                <a:hlinkClick r:id="rId6"/>
              </a:rPr>
              <a:t>wwslist.html</a:t>
            </a:r>
          </a:p>
          <a:p>
            <a:pPr marL="674370" lvl="1" indent="-274320">
              <a:buFont typeface="Wingdings 2"/>
              <a:buChar char=""/>
              <a:defRPr/>
            </a:pPr>
            <a:r>
              <a:rPr lang="en-US" sz="3300" dirty="0" smtClean="0">
                <a:hlinkClick r:id="rId6"/>
              </a:rPr>
              <a:t>http</a:t>
            </a:r>
            <a:r>
              <a:rPr lang="en-US" sz="3300" dirty="0">
                <a:hlinkClick r:id="rId6"/>
              </a:rPr>
              <a:t>://www.lrc.ky.gov/kar/707/001/290.htm</a:t>
            </a:r>
            <a:endParaRPr lang="en-US" sz="3300" dirty="0"/>
          </a:p>
          <a:p>
            <a:pPr marL="674370" lvl="1" indent="-274320">
              <a:buFont typeface="Wingdings 2"/>
              <a:buChar char=""/>
              <a:defRPr/>
            </a:pPr>
            <a:r>
              <a:rPr lang="en-US" sz="3300" dirty="0">
                <a:hlinkClick r:id="rId7"/>
              </a:rPr>
              <a:t>http://www.lrc.ky.gov/kar/TITLE707.</a:t>
            </a:r>
            <a:r>
              <a:rPr lang="en-US" sz="3300" dirty="0" smtClean="0">
                <a:hlinkClick r:id="rId7"/>
              </a:rPr>
              <a:t>HTM</a:t>
            </a:r>
            <a:endParaRPr lang="en-US" sz="3300" dirty="0" smtClean="0"/>
          </a:p>
          <a:p>
            <a:pPr marL="674370" lvl="1" indent="-274320">
              <a:buFont typeface="Wingdings 2"/>
              <a:buChar char=""/>
              <a:defRPr/>
            </a:pPr>
            <a:r>
              <a:rPr lang="en-US" altLang="en-US" sz="3300" dirty="0">
                <a:hlinkClick r:id="rId8"/>
              </a:rPr>
              <a:t>http://www.missionscalifornia.com/stories/lone-woman-san-nicolas-</a:t>
            </a:r>
            <a:r>
              <a:rPr lang="en-US" altLang="en-US" sz="3300" dirty="0" smtClean="0">
                <a:hlinkClick r:id="rId8"/>
              </a:rPr>
              <a:t>island.html</a:t>
            </a:r>
            <a:r>
              <a:rPr lang="en-US" altLang="en-US" sz="3300" dirty="0" smtClean="0"/>
              <a:t> </a:t>
            </a:r>
            <a:endParaRPr lang="en-US" sz="3300" dirty="0" smtClean="0"/>
          </a:p>
          <a:p>
            <a:pPr marL="674370" lvl="1" indent="-274320">
              <a:buFont typeface="Wingdings 2"/>
              <a:buChar char=""/>
              <a:defRPr/>
            </a:pPr>
            <a:r>
              <a:rPr lang="en-US" altLang="en-US" sz="3300" dirty="0">
                <a:solidFill>
                  <a:srgbClr val="FFFFFF"/>
                </a:solidFill>
                <a:hlinkClick r:id="rId9"/>
              </a:rPr>
              <a:t>http://www.ncrel.org/sdrs/areas/issues/methods/technlgy/</a:t>
            </a:r>
            <a:r>
              <a:rPr lang="en-US" altLang="en-US" sz="3300" dirty="0" smtClean="0">
                <a:solidFill>
                  <a:srgbClr val="FFFFFF"/>
                </a:solidFill>
                <a:hlinkClick r:id="rId9"/>
              </a:rPr>
              <a:t>te7assist.htm</a:t>
            </a:r>
            <a:endParaRPr lang="en-US" altLang="en-US" sz="3300" dirty="0" smtClean="0">
              <a:solidFill>
                <a:srgbClr val="FFFFFF"/>
              </a:solidFill>
            </a:endParaRPr>
          </a:p>
          <a:p>
            <a:pPr marL="674370" lvl="1" indent="-274320">
              <a:buFont typeface="Wingdings 2"/>
              <a:buChar char=""/>
              <a:defRPr/>
            </a:pPr>
            <a:r>
              <a:rPr lang="en-US" sz="3300" dirty="0">
                <a:hlinkClick r:id="rId10"/>
              </a:rPr>
              <a:t>http://</a:t>
            </a:r>
            <a:r>
              <a:rPr lang="en-US" sz="3300" dirty="0" smtClean="0">
                <a:hlinkClick r:id="rId10"/>
              </a:rPr>
              <a:t>www.setbc.org</a:t>
            </a:r>
            <a:r>
              <a:rPr lang="en-US" sz="3300" dirty="0" smtClean="0"/>
              <a:t> </a:t>
            </a:r>
          </a:p>
          <a:p>
            <a:pPr marL="674370" lvl="1" indent="-274320">
              <a:buFont typeface="Wingdings 2"/>
              <a:buChar char=""/>
              <a:defRPr/>
            </a:pPr>
            <a:r>
              <a:rPr lang="en-US" sz="3300" dirty="0">
                <a:hlinkClick r:id="rId11"/>
              </a:rPr>
              <a:t>http://www.vats.org/</a:t>
            </a:r>
            <a:r>
              <a:rPr lang="en-US" sz="3300" dirty="0" smtClean="0">
                <a:hlinkClick r:id="rId11"/>
              </a:rPr>
              <a:t>aboutat.htm</a:t>
            </a:r>
            <a:endParaRPr lang="en-US" sz="3300" dirty="0" smtClean="0"/>
          </a:p>
          <a:p>
            <a:pPr marL="674370" lvl="1" indent="-274320">
              <a:buFont typeface="Wingdings 2"/>
              <a:buChar char=""/>
              <a:defRPr/>
            </a:pPr>
            <a:endParaRPr lang="en-US" sz="3300" dirty="0" smtClean="0"/>
          </a:p>
          <a:p>
            <a:pPr marL="674370" lvl="1" indent="-274320">
              <a:buFont typeface="Wingdings 2"/>
              <a:buChar char=""/>
              <a:defRPr/>
            </a:pPr>
            <a:endParaRPr lang="en-US" sz="3300" dirty="0"/>
          </a:p>
        </p:txBody>
      </p:sp>
    </p:spTree>
    <p:extLst>
      <p:ext uri="{BB962C8B-B14F-4D97-AF65-F5344CB8AC3E}">
        <p14:creationId xmlns:p14="http://schemas.microsoft.com/office/powerpoint/2010/main" val="328296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idx="4294967295"/>
          </p:nvPr>
        </p:nvSpPr>
        <p:spPr>
          <a:xfrm>
            <a:off x="381000" y="93535"/>
            <a:ext cx="8382000" cy="1066800"/>
          </a:xfrm>
        </p:spPr>
        <p:txBody>
          <a:bodyPr>
            <a:normAutofit/>
          </a:bodyPr>
          <a:lstStyle/>
          <a:p>
            <a:pPr eaLnBrk="1" fontAlgn="auto" hangingPunct="1">
              <a:spcAft>
                <a:spcPts val="0"/>
              </a:spcAft>
              <a:defRPr/>
            </a:pPr>
            <a:r>
              <a:rPr lang="en-US" sz="3600" b="1" dirty="0" smtClean="0">
                <a:solidFill>
                  <a:srgbClr val="A30000"/>
                </a:solidFill>
              </a:rPr>
              <a:t>Principles of Universal Design for Learning</a:t>
            </a:r>
          </a:p>
        </p:txBody>
      </p:sp>
      <p:sp>
        <p:nvSpPr>
          <p:cNvPr id="36867" name="Rectangle 4"/>
          <p:cNvSpPr>
            <a:spLocks noGrp="1"/>
          </p:cNvSpPr>
          <p:nvPr>
            <p:ph type="body" sz="half" idx="4294967295"/>
          </p:nvPr>
        </p:nvSpPr>
        <p:spPr>
          <a:xfrm>
            <a:off x="218097" y="1298635"/>
            <a:ext cx="4262438" cy="3505200"/>
          </a:xfrm>
        </p:spPr>
        <p:txBody>
          <a:bodyPr/>
          <a:lstStyle/>
          <a:p>
            <a:pPr eaLnBrk="1" hangingPunct="1"/>
            <a:r>
              <a:rPr lang="en-US" altLang="en-US" sz="3200" dirty="0" smtClean="0">
                <a:latin typeface="Calibri" pitchFamily="34" charset="0"/>
              </a:rPr>
              <a:t>Multiple means of </a:t>
            </a:r>
            <a:r>
              <a:rPr lang="en-US" altLang="en-US" sz="3200" b="1" u="sng" dirty="0" smtClean="0">
                <a:solidFill>
                  <a:srgbClr val="A30000"/>
                </a:solidFill>
                <a:latin typeface="Calibri" pitchFamily="34" charset="0"/>
              </a:rPr>
              <a:t>representation</a:t>
            </a:r>
            <a:r>
              <a:rPr lang="en-US" altLang="en-US" sz="3200" dirty="0" smtClean="0">
                <a:latin typeface="Calibri" pitchFamily="34" charset="0"/>
              </a:rPr>
              <a:t>,</a:t>
            </a:r>
            <a:r>
              <a:rPr lang="en-US" altLang="en-US" sz="3200" i="1" dirty="0" smtClean="0">
                <a:latin typeface="Calibri" pitchFamily="34" charset="0"/>
              </a:rPr>
              <a:t> to      give learners various ways of acquiring information and knowledge</a:t>
            </a:r>
            <a:endParaRPr lang="en-US" altLang="en-US" sz="3900" b="1" i="1" dirty="0" smtClean="0">
              <a:latin typeface="Calibri" pitchFamily="34" charset="0"/>
            </a:endParaRPr>
          </a:p>
        </p:txBody>
      </p:sp>
      <p:sp>
        <p:nvSpPr>
          <p:cNvPr id="36868" name="Rectangle 3"/>
          <p:cNvSpPr txBox="1">
            <a:spLocks noChangeArrowheads="1"/>
          </p:cNvSpPr>
          <p:nvPr/>
        </p:nvSpPr>
        <p:spPr bwMode="auto">
          <a:xfrm>
            <a:off x="914400" y="1447800"/>
            <a:ext cx="7543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80000"/>
              </a:lnSpc>
              <a:spcBef>
                <a:spcPts val="575"/>
              </a:spcBef>
              <a:buClr>
                <a:schemeClr val="accent1"/>
              </a:buClr>
              <a:buSzPct val="85000"/>
              <a:buFont typeface="Wingdings 2" pitchFamily="18" charset="2"/>
              <a:buChar char=""/>
            </a:pPr>
            <a:endParaRPr lang="en-US" altLang="en-US" sz="2800" dirty="0">
              <a:latin typeface="Tw Cen MT" pitchFamily="34" charset="0"/>
              <a:cs typeface="Arial" pitchFamily="34" charset="0"/>
            </a:endParaRPr>
          </a:p>
          <a:p>
            <a:pPr eaLnBrk="1" hangingPunct="1">
              <a:lnSpc>
                <a:spcPct val="80000"/>
              </a:lnSpc>
              <a:spcBef>
                <a:spcPts val="575"/>
              </a:spcBef>
              <a:buClr>
                <a:schemeClr val="accent1"/>
              </a:buClr>
              <a:buSzPct val="85000"/>
              <a:buFont typeface="Wingdings 2" pitchFamily="18" charset="2"/>
              <a:buChar char=""/>
            </a:pPr>
            <a:endParaRPr lang="en-US" altLang="en-US" sz="2800" dirty="0">
              <a:latin typeface="Tw Cen MT" pitchFamily="34" charset="0"/>
              <a:cs typeface="Arial" pitchFamily="34" charset="0"/>
            </a:endParaRPr>
          </a:p>
        </p:txBody>
      </p:sp>
      <p:pic>
        <p:nvPicPr>
          <p:cNvPr id="36869" name="Picture 2" descr="A:\Imag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45166"/>
            <a:ext cx="3124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descr="Static electricity, 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475" y="4194831"/>
            <a:ext cx="319722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8"/>
          <p:cNvSpPr txBox="1">
            <a:spLocks noChangeArrowheads="1"/>
          </p:cNvSpPr>
          <p:nvPr/>
        </p:nvSpPr>
        <p:spPr bwMode="auto">
          <a:xfrm>
            <a:off x="7505700" y="4408488"/>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latin typeface="Tw Cen MT" pitchFamily="34" charset="0"/>
              </a:rPr>
              <a:t>Static electricity</a:t>
            </a:r>
          </a:p>
        </p:txBody>
      </p:sp>
      <p:sp>
        <p:nvSpPr>
          <p:cNvPr id="36872" name="TextBox 9"/>
          <p:cNvSpPr txBox="1">
            <a:spLocks noChangeArrowheads="1"/>
          </p:cNvSpPr>
          <p:nvPr/>
        </p:nvSpPr>
        <p:spPr bwMode="auto">
          <a:xfrm>
            <a:off x="6210300" y="10668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latin typeface="Tw Cen MT" pitchFamily="34" charset="0"/>
              </a:rPr>
              <a:t>Phases of the moon</a:t>
            </a:r>
          </a:p>
        </p:txBody>
      </p:sp>
      <p:sp>
        <p:nvSpPr>
          <p:cNvPr id="36873" name="Rectangle 8"/>
          <p:cNvSpPr>
            <a:spLocks noChangeArrowheads="1"/>
          </p:cNvSpPr>
          <p:nvPr/>
        </p:nvSpPr>
        <p:spPr bwMode="auto">
          <a:xfrm>
            <a:off x="0" y="4408488"/>
            <a:ext cx="4790097" cy="207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547688" indent="-2286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eaLnBrk="1" hangingPunct="1">
              <a:lnSpc>
                <a:spcPct val="120000"/>
              </a:lnSpc>
              <a:spcBef>
                <a:spcPts val="375"/>
              </a:spcBef>
              <a:buClr>
                <a:schemeClr val="accent2"/>
              </a:buClr>
              <a:buSzPct val="85000"/>
              <a:buFont typeface="Wingdings 2" pitchFamily="18" charset="2"/>
              <a:buChar char=""/>
            </a:pPr>
            <a:r>
              <a:rPr lang="en-US" altLang="en-US" sz="2000" dirty="0">
                <a:cs typeface="Arial" pitchFamily="34" charset="0"/>
              </a:rPr>
              <a:t>Can the student </a:t>
            </a:r>
            <a:r>
              <a:rPr lang="en-US" altLang="en-US" sz="2000" b="1" i="1" dirty="0">
                <a:solidFill>
                  <a:srgbClr val="A30000"/>
                </a:solidFill>
                <a:cs typeface="Arial" pitchFamily="34" charset="0"/>
              </a:rPr>
              <a:t>access</a:t>
            </a:r>
            <a:r>
              <a:rPr lang="en-US" altLang="en-US" sz="2000" dirty="0">
                <a:cs typeface="Arial" pitchFamily="34" charset="0"/>
              </a:rPr>
              <a:t> instruction? </a:t>
            </a:r>
            <a:endParaRPr lang="en-US" altLang="en-US" sz="2000" dirty="0" smtClean="0">
              <a:cs typeface="Arial" pitchFamily="34" charset="0"/>
            </a:endParaRPr>
          </a:p>
          <a:p>
            <a:pPr lvl="1" eaLnBrk="1" hangingPunct="1">
              <a:lnSpc>
                <a:spcPct val="120000"/>
              </a:lnSpc>
              <a:spcBef>
                <a:spcPts val="375"/>
              </a:spcBef>
              <a:buClr>
                <a:schemeClr val="accent2"/>
              </a:buClr>
              <a:buSzPct val="85000"/>
              <a:buFont typeface="Wingdings 2" pitchFamily="18" charset="2"/>
              <a:buChar char=""/>
            </a:pPr>
            <a:r>
              <a:rPr lang="en-US" altLang="en-US" sz="2000" dirty="0" smtClean="0">
                <a:cs typeface="Arial" pitchFamily="34" charset="0"/>
              </a:rPr>
              <a:t>Is </a:t>
            </a:r>
            <a:r>
              <a:rPr lang="en-US" altLang="en-US" sz="2000" dirty="0">
                <a:cs typeface="Arial" pitchFamily="34" charset="0"/>
              </a:rPr>
              <a:t>targeted </a:t>
            </a:r>
            <a:r>
              <a:rPr lang="en-US" altLang="en-US" sz="2000" dirty="0" smtClean="0">
                <a:cs typeface="Arial" pitchFamily="34" charset="0"/>
              </a:rPr>
              <a:t>information </a:t>
            </a:r>
            <a:r>
              <a:rPr lang="en-US" altLang="en-US" sz="2000" dirty="0">
                <a:cs typeface="Arial" pitchFamily="34" charset="0"/>
              </a:rPr>
              <a:t>provided </a:t>
            </a:r>
          </a:p>
          <a:p>
            <a:pPr marL="319088" lvl="1" indent="0" eaLnBrk="1" hangingPunct="1">
              <a:lnSpc>
                <a:spcPct val="120000"/>
              </a:lnSpc>
              <a:spcBef>
                <a:spcPts val="375"/>
              </a:spcBef>
              <a:buClr>
                <a:schemeClr val="accent2"/>
              </a:buClr>
              <a:buSzPct val="85000"/>
            </a:pPr>
            <a:r>
              <a:rPr lang="en-US" altLang="en-US" sz="2000" dirty="0" smtClean="0">
                <a:cs typeface="Arial" pitchFamily="34" charset="0"/>
              </a:rPr>
              <a:t>	 in </a:t>
            </a:r>
            <a:r>
              <a:rPr lang="en-US" altLang="en-US" sz="2000" dirty="0">
                <a:cs typeface="Arial" pitchFamily="34" charset="0"/>
              </a:rPr>
              <a:t>student’s mode of </a:t>
            </a:r>
            <a:endParaRPr lang="en-US" altLang="en-US" sz="2000" dirty="0" smtClean="0">
              <a:cs typeface="Arial" pitchFamily="34" charset="0"/>
            </a:endParaRPr>
          </a:p>
          <a:p>
            <a:pPr marL="319088" lvl="1" indent="0" eaLnBrk="1" hangingPunct="1">
              <a:lnSpc>
                <a:spcPct val="120000"/>
              </a:lnSpc>
              <a:spcBef>
                <a:spcPts val="375"/>
              </a:spcBef>
              <a:buClr>
                <a:schemeClr val="accent2"/>
              </a:buClr>
              <a:buSzPct val="85000"/>
            </a:pPr>
            <a:r>
              <a:rPr lang="en-US" altLang="en-US" sz="2000" dirty="0" smtClean="0">
                <a:cs typeface="Arial" pitchFamily="34" charset="0"/>
              </a:rPr>
              <a:t>   communication</a:t>
            </a:r>
            <a:r>
              <a:rPr lang="en-US" altLang="en-US" sz="2000" dirty="0">
                <a:cs typeface="Arial" pitchFamily="34" charset="0"/>
              </a:rPr>
              <a:t>? </a:t>
            </a:r>
          </a:p>
        </p:txBody>
      </p:sp>
    </p:spTree>
    <p:extLst>
      <p:ext uri="{BB962C8B-B14F-4D97-AF65-F5344CB8AC3E}">
        <p14:creationId xmlns:p14="http://schemas.microsoft.com/office/powerpoint/2010/main" val="26819778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292784" y="304571"/>
            <a:ext cx="8686800" cy="1143000"/>
          </a:xfrm>
        </p:spPr>
        <p:txBody>
          <a:bodyPr>
            <a:normAutofit fontScale="90000"/>
          </a:bodyPr>
          <a:lstStyle/>
          <a:p>
            <a:pPr eaLnBrk="1" fontAlgn="auto" hangingPunct="1">
              <a:spcAft>
                <a:spcPts val="0"/>
              </a:spcAft>
              <a:defRPr/>
            </a:pPr>
            <a:r>
              <a:rPr lang="en-US" sz="3600" b="1" dirty="0" smtClean="0">
                <a:solidFill>
                  <a:srgbClr val="A30000"/>
                </a:solidFill>
              </a:rPr>
              <a:t>Multiple Means of </a:t>
            </a:r>
            <a:r>
              <a:rPr lang="en-US" sz="3600" b="1" i="1" dirty="0" smtClean="0">
                <a:solidFill>
                  <a:srgbClr val="A30000"/>
                </a:solidFill>
              </a:rPr>
              <a:t>Representation</a:t>
            </a:r>
            <a:br>
              <a:rPr lang="en-US" sz="3600" b="1" i="1" dirty="0" smtClean="0">
                <a:solidFill>
                  <a:srgbClr val="A30000"/>
                </a:solidFill>
              </a:rPr>
            </a:br>
            <a:r>
              <a:rPr lang="en-US" sz="3600" i="1" dirty="0" smtClean="0">
                <a:solidFill>
                  <a:srgbClr val="A30000"/>
                </a:solidFill>
              </a:rPr>
              <a:t>Options in how students will access instruction </a:t>
            </a:r>
            <a:endParaRPr lang="en-US" sz="4000" dirty="0">
              <a:solidFill>
                <a:srgbClr val="A30000"/>
              </a:solidFill>
            </a:endParaRPr>
          </a:p>
        </p:txBody>
      </p:sp>
      <p:pic>
        <p:nvPicPr>
          <p:cNvPr id="57348" name="Picture 5" descr="DSC00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03327">
            <a:off x="2538413" y="2174875"/>
            <a:ext cx="17018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descr="DSC004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9677">
            <a:off x="1581150" y="3160713"/>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6"/>
          <p:cNvSpPr txBox="1">
            <a:spLocks noChangeArrowheads="1"/>
          </p:cNvSpPr>
          <p:nvPr/>
        </p:nvSpPr>
        <p:spPr bwMode="auto">
          <a:xfrm>
            <a:off x="152400" y="1885950"/>
            <a:ext cx="2133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dirty="0">
                <a:latin typeface="Tw Cen MT" pitchFamily="34" charset="0"/>
              </a:rPr>
              <a:t>Make a connection to the student’s life that can be related to the new targeted knowledge.</a:t>
            </a:r>
          </a:p>
        </p:txBody>
      </p:sp>
      <p:pic>
        <p:nvPicPr>
          <p:cNvPr id="105479" name="Picture 7" descr="rainfor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62342">
            <a:off x="4756150" y="2085975"/>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0" name="Picture 8" descr="maca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17265">
            <a:off x="7304088" y="1570038"/>
            <a:ext cx="9620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1" name="Picture 9" descr="MPj0227748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56288">
            <a:off x="5788025" y="3527425"/>
            <a:ext cx="17557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8" name="Picture 16"/>
          <p:cNvPicPr>
            <a:picLocks noChangeAspect="1" noChangeArrowheads="1"/>
          </p:cNvPicPr>
          <p:nvPr/>
        </p:nvPicPr>
        <p:blipFill>
          <a:blip r:embed="rId8">
            <a:extLst>
              <a:ext uri="{28A0092B-C50C-407E-A947-70E740481C1C}">
                <a14:useLocalDpi xmlns:a14="http://schemas.microsoft.com/office/drawing/2010/main" val="0"/>
              </a:ext>
            </a:extLst>
          </a:blip>
          <a:srcRect l="28125" t="7292" r="-1563" b="3125"/>
          <a:stretch>
            <a:fillRect/>
          </a:stretch>
        </p:blipFill>
        <p:spPr bwMode="auto">
          <a:xfrm>
            <a:off x="1066800" y="4267200"/>
            <a:ext cx="20574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0" name="Picture 18" descr="Google_Earth">
            <a:hlinkClick r:id="rId9" action="ppaction://program"/>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4267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91" name="Text Box 19"/>
          <p:cNvSpPr txBox="1">
            <a:spLocks noChangeArrowheads="1"/>
          </p:cNvSpPr>
          <p:nvPr/>
        </p:nvSpPr>
        <p:spPr bwMode="auto">
          <a:xfrm>
            <a:off x="6629400" y="62484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dirty="0">
                <a:latin typeface="Tw Cen MT" pitchFamily="34" charset="0"/>
              </a:rPr>
              <a:t>Google Earth</a:t>
            </a:r>
          </a:p>
        </p:txBody>
      </p:sp>
      <p:pic>
        <p:nvPicPr>
          <p:cNvPr id="57357" name="Picture 2" descr="coqui perched in a Canarion flower Puerto Ric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0600" y="1752600"/>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9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05479"/>
                                        </p:tgtEl>
                                        <p:attrNameLst>
                                          <p:attrName>style.visibility</p:attrName>
                                        </p:attrNameLst>
                                      </p:cBhvr>
                                      <p:to>
                                        <p:strVal val="visible"/>
                                      </p:to>
                                    </p:set>
                                    <p:anim calcmode="lin" valueType="num">
                                      <p:cBhvr>
                                        <p:cTn id="7" dur="2000" fill="hold"/>
                                        <p:tgtEl>
                                          <p:spTgt spid="105479"/>
                                        </p:tgtEl>
                                        <p:attrNameLst>
                                          <p:attrName>ppt_w</p:attrName>
                                        </p:attrNameLst>
                                      </p:cBhvr>
                                      <p:tavLst>
                                        <p:tav tm="0">
                                          <p:val>
                                            <p:fltVal val="0"/>
                                          </p:val>
                                        </p:tav>
                                        <p:tav tm="100000">
                                          <p:val>
                                            <p:strVal val="#ppt_w"/>
                                          </p:val>
                                        </p:tav>
                                      </p:tavLst>
                                    </p:anim>
                                    <p:anim calcmode="lin" valueType="num">
                                      <p:cBhvr>
                                        <p:cTn id="8" dur="2000" fill="hold"/>
                                        <p:tgtEl>
                                          <p:spTgt spid="105479"/>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000"/>
                            </p:stCondLst>
                            <p:childTnLst>
                              <p:par>
                                <p:cTn id="10" presetID="17" presetClass="entr" presetSubtype="10" fill="hold" nodeType="afterEffect">
                                  <p:stCondLst>
                                    <p:cond delay="0"/>
                                  </p:stCondLst>
                                  <p:childTnLst>
                                    <p:set>
                                      <p:cBhvr>
                                        <p:cTn id="11" dur="1" fill="hold">
                                          <p:stCondLst>
                                            <p:cond delay="0"/>
                                          </p:stCondLst>
                                        </p:cTn>
                                        <p:tgtEl>
                                          <p:spTgt spid="105480"/>
                                        </p:tgtEl>
                                        <p:attrNameLst>
                                          <p:attrName>style.visibility</p:attrName>
                                        </p:attrNameLst>
                                      </p:cBhvr>
                                      <p:to>
                                        <p:strVal val="visible"/>
                                      </p:to>
                                    </p:set>
                                    <p:anim calcmode="lin" valueType="num">
                                      <p:cBhvr>
                                        <p:cTn id="12" dur="2000" fill="hold"/>
                                        <p:tgtEl>
                                          <p:spTgt spid="105480"/>
                                        </p:tgtEl>
                                        <p:attrNameLst>
                                          <p:attrName>ppt_w</p:attrName>
                                        </p:attrNameLst>
                                      </p:cBhvr>
                                      <p:tavLst>
                                        <p:tav tm="0">
                                          <p:val>
                                            <p:fltVal val="0"/>
                                          </p:val>
                                        </p:tav>
                                        <p:tav tm="100000">
                                          <p:val>
                                            <p:strVal val="#ppt_w"/>
                                          </p:val>
                                        </p:tav>
                                      </p:tavLst>
                                    </p:anim>
                                    <p:anim calcmode="lin" valueType="num">
                                      <p:cBhvr>
                                        <p:cTn id="13" dur="2000" fill="hold"/>
                                        <p:tgtEl>
                                          <p:spTgt spid="105480"/>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4000"/>
                            </p:stCondLst>
                            <p:childTnLst>
                              <p:par>
                                <p:cTn id="15" presetID="17" presetClass="entr" presetSubtype="10" fill="hold" nodeType="afterEffect">
                                  <p:stCondLst>
                                    <p:cond delay="0"/>
                                  </p:stCondLst>
                                  <p:childTnLst>
                                    <p:set>
                                      <p:cBhvr>
                                        <p:cTn id="16" dur="1" fill="hold">
                                          <p:stCondLst>
                                            <p:cond delay="0"/>
                                          </p:stCondLst>
                                        </p:cTn>
                                        <p:tgtEl>
                                          <p:spTgt spid="105481"/>
                                        </p:tgtEl>
                                        <p:attrNameLst>
                                          <p:attrName>style.visibility</p:attrName>
                                        </p:attrNameLst>
                                      </p:cBhvr>
                                      <p:to>
                                        <p:strVal val="visible"/>
                                      </p:to>
                                    </p:set>
                                    <p:anim calcmode="lin" valueType="num">
                                      <p:cBhvr>
                                        <p:cTn id="17" dur="2000" fill="hold"/>
                                        <p:tgtEl>
                                          <p:spTgt spid="105481"/>
                                        </p:tgtEl>
                                        <p:attrNameLst>
                                          <p:attrName>ppt_w</p:attrName>
                                        </p:attrNameLst>
                                      </p:cBhvr>
                                      <p:tavLst>
                                        <p:tav tm="0">
                                          <p:val>
                                            <p:fltVal val="0"/>
                                          </p:val>
                                        </p:tav>
                                        <p:tav tm="100000">
                                          <p:val>
                                            <p:strVal val="#ppt_w"/>
                                          </p:val>
                                        </p:tav>
                                      </p:tavLst>
                                    </p:anim>
                                    <p:anim calcmode="lin" valueType="num">
                                      <p:cBhvr>
                                        <p:cTn id="18" dur="2000" fill="hold"/>
                                        <p:tgtEl>
                                          <p:spTgt spid="105481"/>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05490"/>
                                        </p:tgtEl>
                                        <p:attrNameLst>
                                          <p:attrName>style.visibility</p:attrName>
                                        </p:attrNameLst>
                                      </p:cBhvr>
                                      <p:to>
                                        <p:strVal val="visible"/>
                                      </p:to>
                                    </p:set>
                                    <p:anim calcmode="lin" valueType="num">
                                      <p:cBhvr>
                                        <p:cTn id="23" dur="3000" fill="hold"/>
                                        <p:tgtEl>
                                          <p:spTgt spid="105490"/>
                                        </p:tgtEl>
                                        <p:attrNameLst>
                                          <p:attrName>ppt_w</p:attrName>
                                        </p:attrNameLst>
                                      </p:cBhvr>
                                      <p:tavLst>
                                        <p:tav tm="0">
                                          <p:val>
                                            <p:fltVal val="0"/>
                                          </p:val>
                                        </p:tav>
                                        <p:tav tm="100000">
                                          <p:val>
                                            <p:strVal val="#ppt_w"/>
                                          </p:val>
                                        </p:tav>
                                      </p:tavLst>
                                    </p:anim>
                                    <p:anim calcmode="lin" valueType="num">
                                      <p:cBhvr>
                                        <p:cTn id="24" dur="3000" fill="hold"/>
                                        <p:tgtEl>
                                          <p:spTgt spid="105490"/>
                                        </p:tgtEl>
                                        <p:attrNameLst>
                                          <p:attrName>ppt_h</p:attrName>
                                        </p:attrNameLst>
                                      </p:cBhvr>
                                      <p:tavLst>
                                        <p:tav tm="0">
                                          <p:val>
                                            <p:fltVal val="0"/>
                                          </p:val>
                                        </p:tav>
                                        <p:tav tm="100000">
                                          <p:val>
                                            <p:strVal val="#ppt_h"/>
                                          </p:val>
                                        </p:tav>
                                      </p:tavLst>
                                    </p:anim>
                                    <p:anim calcmode="lin" valueType="num">
                                      <p:cBhvr>
                                        <p:cTn id="25" dur="3000" fill="hold"/>
                                        <p:tgtEl>
                                          <p:spTgt spid="105490"/>
                                        </p:tgtEl>
                                        <p:attrNameLst>
                                          <p:attrName>style.rotation</p:attrName>
                                        </p:attrNameLst>
                                      </p:cBhvr>
                                      <p:tavLst>
                                        <p:tav tm="0">
                                          <p:val>
                                            <p:fltVal val="360"/>
                                          </p:val>
                                        </p:tav>
                                        <p:tav tm="100000">
                                          <p:val>
                                            <p:fltVal val="0"/>
                                          </p:val>
                                        </p:tav>
                                      </p:tavLst>
                                    </p:anim>
                                    <p:animEffect transition="in" filter="fade">
                                      <p:cBhvr>
                                        <p:cTn id="26" dur="3000"/>
                                        <p:tgtEl>
                                          <p:spTgt spid="105490"/>
                                        </p:tgtEl>
                                      </p:cBhvr>
                                    </p:animEffect>
                                  </p:childTnLst>
                                </p:cTn>
                              </p:par>
                            </p:childTnLst>
                          </p:cTn>
                        </p:par>
                        <p:par>
                          <p:cTn id="27" fill="hold" nodeType="afterGroup">
                            <p:stCondLst>
                              <p:cond delay="3000"/>
                            </p:stCondLst>
                            <p:childTnLst>
                              <p:par>
                                <p:cTn id="28" presetID="17" presetClass="entr" presetSubtype="10" fill="hold" nodeType="afterEffect">
                                  <p:stCondLst>
                                    <p:cond delay="0"/>
                                  </p:stCondLst>
                                  <p:childTnLst>
                                    <p:set>
                                      <p:cBhvr>
                                        <p:cTn id="29" dur="1" fill="hold">
                                          <p:stCondLst>
                                            <p:cond delay="0"/>
                                          </p:stCondLst>
                                        </p:cTn>
                                        <p:tgtEl>
                                          <p:spTgt spid="105488"/>
                                        </p:tgtEl>
                                        <p:attrNameLst>
                                          <p:attrName>style.visibility</p:attrName>
                                        </p:attrNameLst>
                                      </p:cBhvr>
                                      <p:to>
                                        <p:strVal val="visible"/>
                                      </p:to>
                                    </p:set>
                                    <p:anim calcmode="lin" valueType="num">
                                      <p:cBhvr>
                                        <p:cTn id="30" dur="2000" fill="hold"/>
                                        <p:tgtEl>
                                          <p:spTgt spid="105488"/>
                                        </p:tgtEl>
                                        <p:attrNameLst>
                                          <p:attrName>ppt_w</p:attrName>
                                        </p:attrNameLst>
                                      </p:cBhvr>
                                      <p:tavLst>
                                        <p:tav tm="0">
                                          <p:val>
                                            <p:fltVal val="0"/>
                                          </p:val>
                                        </p:tav>
                                        <p:tav tm="100000">
                                          <p:val>
                                            <p:strVal val="#ppt_w"/>
                                          </p:val>
                                        </p:tav>
                                      </p:tavLst>
                                    </p:anim>
                                    <p:anim calcmode="lin" valueType="num">
                                      <p:cBhvr>
                                        <p:cTn id="31" dur="2000" fill="hold"/>
                                        <p:tgtEl>
                                          <p:spTgt spid="105488"/>
                                        </p:tgtEl>
                                        <p:attrNameLst>
                                          <p:attrName>ppt_h</p:attrName>
                                        </p:attrNameLst>
                                      </p:cBhvr>
                                      <p:tavLst>
                                        <p:tav tm="0">
                                          <p:val>
                                            <p:strVal val="#ppt_h"/>
                                          </p:val>
                                        </p:tav>
                                        <p:tav tm="100000">
                                          <p:val>
                                            <p:strVal val="#ppt_h"/>
                                          </p:val>
                                        </p:tav>
                                      </p:tavLst>
                                    </p:anim>
                                  </p:childTnLst>
                                </p:cTn>
                              </p:par>
                              <p:par>
                                <p:cTn id="32" presetID="17" presetClass="entr" presetSubtype="10" fill="hold" nodeType="withEffect">
                                  <p:stCondLst>
                                    <p:cond delay="0"/>
                                  </p:stCondLst>
                                  <p:childTnLst>
                                    <p:set>
                                      <p:cBhvr>
                                        <p:cTn id="33" dur="1" fill="hold">
                                          <p:stCondLst>
                                            <p:cond delay="0"/>
                                          </p:stCondLst>
                                        </p:cTn>
                                        <p:tgtEl>
                                          <p:spTgt spid="105491">
                                            <p:txEl>
                                              <p:pRg st="0" end="0"/>
                                            </p:txEl>
                                          </p:spTgt>
                                        </p:tgtEl>
                                        <p:attrNameLst>
                                          <p:attrName>style.visibility</p:attrName>
                                        </p:attrNameLst>
                                      </p:cBhvr>
                                      <p:to>
                                        <p:strVal val="visible"/>
                                      </p:to>
                                    </p:set>
                                    <p:anim calcmode="lin" valueType="num">
                                      <p:cBhvr>
                                        <p:cTn id="34" dur="500" fill="hold"/>
                                        <p:tgtEl>
                                          <p:spTgt spid="105491">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0549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9"/>
          <p:cNvSpPr>
            <a:spLocks noGrp="1" noChangeArrowheads="1"/>
          </p:cNvSpPr>
          <p:nvPr>
            <p:ph type="title"/>
          </p:nvPr>
        </p:nvSpPr>
        <p:spPr>
          <a:xfrm>
            <a:off x="457200" y="244475"/>
            <a:ext cx="8686800" cy="1143000"/>
          </a:xfrm>
        </p:spPr>
        <p:txBody>
          <a:bodyPr/>
          <a:lstStyle/>
          <a:p>
            <a:pPr eaLnBrk="1" hangingPunct="1"/>
            <a:r>
              <a:rPr lang="en-US" altLang="en-US" sz="3200" b="1" dirty="0" smtClean="0">
                <a:solidFill>
                  <a:srgbClr val="A30000"/>
                </a:solidFill>
              </a:rPr>
              <a:t>Multiple Means of </a:t>
            </a:r>
            <a:r>
              <a:rPr lang="en-US" altLang="en-US" sz="3200" b="1" i="1" dirty="0" smtClean="0">
                <a:solidFill>
                  <a:srgbClr val="A30000"/>
                </a:solidFill>
              </a:rPr>
              <a:t>Representation</a:t>
            </a:r>
            <a:br>
              <a:rPr lang="en-US" altLang="en-US" sz="3200" b="1" i="1" dirty="0" smtClean="0">
                <a:solidFill>
                  <a:srgbClr val="A30000"/>
                </a:solidFill>
              </a:rPr>
            </a:br>
            <a:r>
              <a:rPr lang="en-US" altLang="en-US" sz="3200" i="1" dirty="0" smtClean="0">
                <a:solidFill>
                  <a:srgbClr val="A30000"/>
                </a:solidFill>
              </a:rPr>
              <a:t>Options in how students access instruction? </a:t>
            </a:r>
            <a:endParaRPr lang="en-US" altLang="en-US" sz="3100" dirty="0" smtClean="0">
              <a:solidFill>
                <a:srgbClr val="A30000"/>
              </a:solidFill>
            </a:endParaRPr>
          </a:p>
        </p:txBody>
      </p:sp>
      <p:pic>
        <p:nvPicPr>
          <p:cNvPr id="58372" name="Picture 2" descr="SPLASH1 002">
            <a:hlinkClick r:id="rId3" tooltip="Link to Mayer Johns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21492">
            <a:off x="1676400" y="2147888"/>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3" descr="SPLASH1 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72274">
            <a:off x="762000" y="4046538"/>
            <a:ext cx="27686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4" descr="Screenshot of search results for &quot;desert&quot; on Encyclome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9013" y="1676400"/>
            <a:ext cx="291147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5">
            <a:hlinkClick r:id="rId7" tooltip="Link to Encyclomedia."/>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5257800"/>
            <a:ext cx="15430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Text Box 6"/>
          <p:cNvSpPr txBox="1">
            <a:spLocks noChangeArrowheads="1"/>
          </p:cNvSpPr>
          <p:nvPr/>
        </p:nvSpPr>
        <p:spPr bwMode="auto">
          <a:xfrm>
            <a:off x="188913" y="2198688"/>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dirty="0">
                <a:latin typeface="Tw Cen MT" pitchFamily="34" charset="0"/>
              </a:rPr>
              <a:t>Removable graphics</a:t>
            </a:r>
          </a:p>
        </p:txBody>
      </p:sp>
      <p:sp>
        <p:nvSpPr>
          <p:cNvPr id="58377" name="Text Box 7"/>
          <p:cNvSpPr txBox="1">
            <a:spLocks noChangeArrowheads="1"/>
          </p:cNvSpPr>
          <p:nvPr/>
        </p:nvSpPr>
        <p:spPr bwMode="auto">
          <a:xfrm>
            <a:off x="2590800" y="48006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dirty="0">
                <a:latin typeface="Tw Cen MT" pitchFamily="34" charset="0"/>
              </a:rPr>
              <a:t>Sand</a:t>
            </a:r>
          </a:p>
        </p:txBody>
      </p:sp>
      <p:sp>
        <p:nvSpPr>
          <p:cNvPr id="58378" name="Text Box 8"/>
          <p:cNvSpPr txBox="1">
            <a:spLocks noChangeArrowheads="1"/>
          </p:cNvSpPr>
          <p:nvPr/>
        </p:nvSpPr>
        <p:spPr bwMode="auto">
          <a:xfrm>
            <a:off x="193675" y="15240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dirty="0">
                <a:latin typeface="Tw Cen MT" pitchFamily="34" charset="0"/>
              </a:rPr>
              <a:t>Environment, biomes, geography</a:t>
            </a:r>
          </a:p>
        </p:txBody>
      </p:sp>
      <p:pic>
        <p:nvPicPr>
          <p:cNvPr id="58379" name="Picture 11" descr="Follow link to the SET-BC site for downloadble picture sets.">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450" y="2889250"/>
            <a:ext cx="962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6000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PLAS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SPLASH Template.potx</Template>
  <TotalTime>2260</TotalTime>
  <Words>11246</Words>
  <Application>Microsoft Macintosh PowerPoint</Application>
  <PresentationFormat>On-screen Show (4:3)</PresentationFormat>
  <Paragraphs>1143</Paragraphs>
  <Slides>63</Slides>
  <Notes>52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SPLASH Template</vt:lpstr>
      <vt:lpstr>Bitmap Image</vt:lpstr>
      <vt:lpstr>Using Supports and Assistive Technology (AT) to Facilitate Learning</vt:lpstr>
      <vt:lpstr>Targets</vt:lpstr>
      <vt:lpstr>Targets</vt:lpstr>
      <vt:lpstr>UDL Introduction Video</vt:lpstr>
      <vt:lpstr>Universal Design for Learning (UDL)</vt:lpstr>
      <vt:lpstr>Activity</vt:lpstr>
      <vt:lpstr>Principles of Universal Design for Learning</vt:lpstr>
      <vt:lpstr>Multiple Means of Representation Options in how students will access instruction </vt:lpstr>
      <vt:lpstr>Multiple Means of Representation Options in how students access instruction? </vt:lpstr>
      <vt:lpstr>Principles of Universal Design for Learning</vt:lpstr>
      <vt:lpstr>PowerPoint Presentation</vt:lpstr>
      <vt:lpstr>Principles of Universal Design for Learning</vt:lpstr>
      <vt:lpstr>PowerPoint Presentation</vt:lpstr>
      <vt:lpstr> IDEA (2004), Section 300.5  Assistive Technology Device </vt:lpstr>
      <vt:lpstr>  IDEA (2004), Section 300.6  Assistive Technology Service </vt:lpstr>
      <vt:lpstr>Assistive Technology </vt:lpstr>
      <vt:lpstr>KAR Assistive Technology </vt:lpstr>
      <vt:lpstr>Continuum of Assistive Technology</vt:lpstr>
      <vt:lpstr>Thoughts on How to Apply</vt:lpstr>
      <vt:lpstr>Activity</vt:lpstr>
      <vt:lpstr>Common Assistive Technology Applications</vt:lpstr>
      <vt:lpstr> http://www.vats.org/aboutat.htm  pages 4- 6  </vt:lpstr>
      <vt:lpstr>Activity </vt:lpstr>
      <vt:lpstr>Assistive Technology for Access: Aids students who have difficulties in accessing communication, learning tools, or  engaging in classroom or home activities. </vt:lpstr>
      <vt:lpstr>AT for Communication: Aids students who have difficulty in communicating effectively (i.e., they have unintelligible speech, have no or very little verbal skills, or have limited language proficiency). </vt:lpstr>
      <vt:lpstr> Assistive Technology for Hearing: Aids students who are deaf or hard-of-hearing  </vt:lpstr>
      <vt:lpstr>Assistive Technology for Learning and Studying: Aids  students with disabilities to increase, maintain, or  improve their functional capabilities.</vt:lpstr>
      <vt:lpstr>Assistive Technology for Vision: Aids students who are blind or visually impaired. </vt:lpstr>
      <vt:lpstr>Targets</vt:lpstr>
      <vt:lpstr>Using UDL Principles to Remove or  Reduce Barriers to Learning</vt:lpstr>
      <vt:lpstr>PowerPoint Presentation</vt:lpstr>
      <vt:lpstr>Activity</vt:lpstr>
      <vt:lpstr>PowerPoint Presentation</vt:lpstr>
      <vt:lpstr>Activity</vt:lpstr>
      <vt:lpstr>Targets</vt:lpstr>
      <vt:lpstr>Directions</vt:lpstr>
      <vt:lpstr>Thinking about the needs of a student</vt:lpstr>
      <vt:lpstr>Meet David</vt:lpstr>
      <vt:lpstr>Academic Standard</vt:lpstr>
      <vt:lpstr>Tools and Strategies for Removing Barriers</vt:lpstr>
      <vt:lpstr>Least Dangerous Assumption</vt:lpstr>
      <vt:lpstr>Tools – SETT Framework</vt:lpstr>
      <vt:lpstr>Tools for Students</vt:lpstr>
      <vt:lpstr>Tools for Others</vt:lpstr>
      <vt:lpstr>PowerPoint Presentation</vt:lpstr>
      <vt:lpstr>Using the SETTS Framework: The Next Few Slides</vt:lpstr>
      <vt:lpstr>PowerPoint Presentation</vt:lpstr>
      <vt:lpstr>PowerPoint Presentation</vt:lpstr>
      <vt:lpstr>PowerPoint Presentation</vt:lpstr>
      <vt:lpstr>PowerPoint Presentation</vt:lpstr>
      <vt:lpstr>Repeated Tasks</vt:lpstr>
      <vt:lpstr>Menu of Tasks</vt:lpstr>
      <vt:lpstr>Menu of Supports</vt:lpstr>
      <vt:lpstr>Menu of Supports for David</vt:lpstr>
      <vt:lpstr>Targets</vt:lpstr>
      <vt:lpstr>The Next Few Slides (57-59)</vt:lpstr>
      <vt:lpstr>PowerPoint Presentation</vt:lpstr>
      <vt:lpstr>PowerPoint Presentation</vt:lpstr>
      <vt:lpstr>Activity</vt:lpstr>
      <vt:lpstr>In Summary</vt:lpstr>
      <vt:lpstr>Share</vt:lpstr>
      <vt:lpstr>  </vt:lpstr>
      <vt:lpstr>Resources</vt:lpstr>
    </vt:vector>
  </TitlesOfParts>
  <Company>University of Louisville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Shipman</dc:creator>
  <cp:lastModifiedBy>Stacy Shipman</cp:lastModifiedBy>
  <cp:revision>108</cp:revision>
  <cp:lastPrinted>2015-02-10T15:44:28Z</cp:lastPrinted>
  <dcterms:created xsi:type="dcterms:W3CDTF">2013-11-01T15:01:44Z</dcterms:created>
  <dcterms:modified xsi:type="dcterms:W3CDTF">2015-02-27T15:08:00Z</dcterms:modified>
</cp:coreProperties>
</file>