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40508238" cy="329184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orient="horz" pos="-1152" userDrawn="1">
          <p15:clr>
            <a:srgbClr val="A4A3A4"/>
          </p15:clr>
        </p15:guide>
        <p15:guide id="3" orient="horz" pos="21888" userDrawn="1">
          <p15:clr>
            <a:srgbClr val="A4A3A4"/>
          </p15:clr>
        </p15:guide>
        <p15:guide id="4" orient="horz" pos="576" userDrawn="1">
          <p15:clr>
            <a:srgbClr val="A4A3A4"/>
          </p15:clr>
        </p15:guide>
        <p15:guide id="5" orient="horz" pos="20160" userDrawn="1">
          <p15:clr>
            <a:srgbClr val="A4A3A4"/>
          </p15:clr>
        </p15:guide>
        <p15:guide id="6" pos="487" userDrawn="1">
          <p15:clr>
            <a:srgbClr val="A4A3A4"/>
          </p15:clr>
        </p15:guide>
        <p15:guide id="7" pos="7920" userDrawn="1">
          <p15:clr>
            <a:srgbClr val="A4A3A4"/>
          </p15:clr>
        </p15:guide>
        <p15:guide id="8" pos="24857" userDrawn="1">
          <p15:clr>
            <a:srgbClr val="A4A3A4"/>
          </p15:clr>
        </p15:guide>
        <p15:guide id="9" pos="18033" userDrawn="1">
          <p15:clr>
            <a:srgbClr val="A4A3A4"/>
          </p15:clr>
        </p15:guide>
        <p15:guide id="10" pos="8651" userDrawn="1">
          <p15:clr>
            <a:srgbClr val="A4A3A4"/>
          </p15:clr>
        </p15:guide>
        <p15:guide id="11" pos="17302" userDrawn="1">
          <p15:clr>
            <a:srgbClr val="A4A3A4"/>
          </p15:clr>
        </p15:guide>
        <p15:guide id="12" pos="12631" userDrawn="1">
          <p15:clr>
            <a:srgbClr val="A4A3A4"/>
          </p15:clr>
        </p15:guide>
        <p15:guide id="13" pos="490">
          <p15:clr>
            <a:srgbClr val="A4A3A4"/>
          </p15:clr>
        </p15:guide>
        <p15:guide id="14" pos="7974">
          <p15:clr>
            <a:srgbClr val="A4A3A4"/>
          </p15:clr>
        </p15:guide>
        <p15:guide id="15" pos="25027">
          <p15:clr>
            <a:srgbClr val="A4A3A4"/>
          </p15:clr>
        </p15:guide>
        <p15:guide id="16" pos="18156">
          <p15:clr>
            <a:srgbClr val="A4A3A4"/>
          </p15:clr>
        </p15:guide>
        <p15:guide id="17" pos="8710">
          <p15:clr>
            <a:srgbClr val="A4A3A4"/>
          </p15:clr>
        </p15:guide>
        <p15:guide id="18" pos="17420">
          <p15:clr>
            <a:srgbClr val="A4A3A4"/>
          </p15:clr>
        </p15:guide>
        <p15:guide id="19" pos="127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C3300"/>
    <a:srgbClr val="FF0000"/>
    <a:srgbClr val="66FF99"/>
    <a:srgbClr val="0021A5"/>
    <a:srgbClr val="FFFFFF"/>
    <a:srgbClr val="99CCFF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>
      <p:cViewPr>
        <p:scale>
          <a:sx n="100" d="100"/>
          <a:sy n="100" d="100"/>
        </p:scale>
        <p:origin x="144" y="-2544"/>
      </p:cViewPr>
      <p:guideLst>
        <p:guide orient="horz" pos="10368"/>
        <p:guide orient="horz" pos="-1152"/>
        <p:guide orient="horz" pos="21888"/>
        <p:guide orient="horz" pos="576"/>
        <p:guide orient="horz" pos="20160"/>
        <p:guide pos="487"/>
        <p:guide pos="7920"/>
        <p:guide pos="24857"/>
        <p:guide pos="18033"/>
        <p:guide pos="8651"/>
        <p:guide pos="17302"/>
        <p:guide pos="12631"/>
        <p:guide pos="490"/>
        <p:guide pos="7974"/>
        <p:guide pos="25027"/>
        <p:guide pos="18156"/>
        <p:guide pos="8710"/>
        <p:guide pos="17420"/>
        <p:guide pos="127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7578" y="10226675"/>
            <a:ext cx="34433085" cy="70548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6508" y="18653125"/>
            <a:ext cx="28355226" cy="8413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86883" indent="0" algn="ctr">
              <a:buNone/>
              <a:defRPr/>
            </a:lvl2pPr>
            <a:lvl3pPr marL="773765" indent="0" algn="ctr">
              <a:buNone/>
              <a:defRPr/>
            </a:lvl3pPr>
            <a:lvl4pPr marL="1160648" indent="0" algn="ctr">
              <a:buNone/>
              <a:defRPr/>
            </a:lvl4pPr>
            <a:lvl5pPr marL="1547531" indent="0" algn="ctr">
              <a:buNone/>
              <a:defRPr/>
            </a:lvl5pPr>
            <a:lvl6pPr marL="1934413" indent="0" algn="ctr">
              <a:buNone/>
              <a:defRPr/>
            </a:lvl6pPr>
            <a:lvl7pPr marL="2321296" indent="0" algn="ctr">
              <a:buNone/>
              <a:defRPr/>
            </a:lvl7pPr>
            <a:lvl8pPr marL="2708178" indent="0" algn="ctr">
              <a:buNone/>
              <a:defRPr/>
            </a:lvl8pPr>
            <a:lvl9pPr marL="309506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954" y="1317625"/>
            <a:ext cx="36456332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25954" y="7680325"/>
            <a:ext cx="36456332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368204" y="1317625"/>
            <a:ext cx="9114083" cy="280876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25953" y="1317625"/>
            <a:ext cx="27212416" cy="28087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954" y="1317625"/>
            <a:ext cx="36456332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5954" y="7680325"/>
            <a:ext cx="36456332" cy="21724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9870" y="21153442"/>
            <a:ext cx="34431732" cy="6537325"/>
          </a:xfrm>
          <a:prstGeom prst="rect">
            <a:avLst/>
          </a:prstGeom>
        </p:spPr>
        <p:txBody>
          <a:bodyPr anchor="t"/>
          <a:lstStyle>
            <a:lvl1pPr algn="l">
              <a:defRPr sz="338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9870" y="13952538"/>
            <a:ext cx="34431732" cy="720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92"/>
            </a:lvl1pPr>
            <a:lvl2pPr marL="386883" indent="0">
              <a:buNone/>
              <a:defRPr sz="1523"/>
            </a:lvl2pPr>
            <a:lvl3pPr marL="773765" indent="0">
              <a:buNone/>
              <a:defRPr sz="1354"/>
            </a:lvl3pPr>
            <a:lvl4pPr marL="1160648" indent="0">
              <a:buNone/>
              <a:defRPr sz="1185"/>
            </a:lvl4pPr>
            <a:lvl5pPr marL="1547531" indent="0">
              <a:buNone/>
              <a:defRPr sz="1185"/>
            </a:lvl5pPr>
            <a:lvl6pPr marL="1934413" indent="0">
              <a:buNone/>
              <a:defRPr sz="1185"/>
            </a:lvl6pPr>
            <a:lvl7pPr marL="2321296" indent="0">
              <a:buNone/>
              <a:defRPr sz="1185"/>
            </a:lvl7pPr>
            <a:lvl8pPr marL="2708178" indent="0">
              <a:buNone/>
              <a:defRPr sz="1185"/>
            </a:lvl8pPr>
            <a:lvl9pPr marL="3095061" indent="0">
              <a:buNone/>
              <a:defRPr sz="118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954" y="1317625"/>
            <a:ext cx="36456332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25954" y="7680325"/>
            <a:ext cx="18163249" cy="21724938"/>
          </a:xfrm>
          <a:prstGeom prst="rect">
            <a:avLst/>
          </a:prstGeom>
        </p:spPr>
        <p:txBody>
          <a:bodyPr/>
          <a:lstStyle>
            <a:lvl1pPr>
              <a:defRPr sz="2369"/>
            </a:lvl1pPr>
            <a:lvl2pPr>
              <a:defRPr sz="2031"/>
            </a:lvl2pPr>
            <a:lvl3pPr>
              <a:defRPr sz="1692"/>
            </a:lvl3pPr>
            <a:lvl4pPr>
              <a:defRPr sz="1523"/>
            </a:lvl4pPr>
            <a:lvl5pPr>
              <a:defRPr sz="1523"/>
            </a:lvl5pPr>
            <a:lvl6pPr>
              <a:defRPr sz="1523"/>
            </a:lvl6pPr>
            <a:lvl7pPr>
              <a:defRPr sz="1523"/>
            </a:lvl7pPr>
            <a:lvl8pPr>
              <a:defRPr sz="1523"/>
            </a:lvl8pPr>
            <a:lvl9pPr>
              <a:defRPr sz="152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19036" y="7680325"/>
            <a:ext cx="18163249" cy="21724938"/>
          </a:xfrm>
          <a:prstGeom prst="rect">
            <a:avLst/>
          </a:prstGeom>
        </p:spPr>
        <p:txBody>
          <a:bodyPr/>
          <a:lstStyle>
            <a:lvl1pPr>
              <a:defRPr sz="2369"/>
            </a:lvl1pPr>
            <a:lvl2pPr>
              <a:defRPr sz="2031"/>
            </a:lvl2pPr>
            <a:lvl3pPr>
              <a:defRPr sz="1692"/>
            </a:lvl3pPr>
            <a:lvl4pPr>
              <a:defRPr sz="1523"/>
            </a:lvl4pPr>
            <a:lvl5pPr>
              <a:defRPr sz="1523"/>
            </a:lvl5pPr>
            <a:lvl6pPr>
              <a:defRPr sz="1523"/>
            </a:lvl6pPr>
            <a:lvl7pPr>
              <a:defRPr sz="1523"/>
            </a:lvl7pPr>
            <a:lvl8pPr>
              <a:defRPr sz="1523"/>
            </a:lvl8pPr>
            <a:lvl9pPr>
              <a:defRPr sz="152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954" y="1317625"/>
            <a:ext cx="36456332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5955" y="7369179"/>
            <a:ext cx="17898171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31" b="1"/>
            </a:lvl1pPr>
            <a:lvl2pPr marL="386883" indent="0">
              <a:buNone/>
              <a:defRPr sz="1692" b="1"/>
            </a:lvl2pPr>
            <a:lvl3pPr marL="773765" indent="0">
              <a:buNone/>
              <a:defRPr sz="1523" b="1"/>
            </a:lvl3pPr>
            <a:lvl4pPr marL="1160648" indent="0">
              <a:buNone/>
              <a:defRPr sz="1354" b="1"/>
            </a:lvl4pPr>
            <a:lvl5pPr marL="1547531" indent="0">
              <a:buNone/>
              <a:defRPr sz="1354" b="1"/>
            </a:lvl5pPr>
            <a:lvl6pPr marL="1934413" indent="0">
              <a:buNone/>
              <a:defRPr sz="1354" b="1"/>
            </a:lvl6pPr>
            <a:lvl7pPr marL="2321296" indent="0">
              <a:buNone/>
              <a:defRPr sz="1354" b="1"/>
            </a:lvl7pPr>
            <a:lvl8pPr marL="2708178" indent="0">
              <a:buNone/>
              <a:defRPr sz="1354" b="1"/>
            </a:lvl8pPr>
            <a:lvl9pPr marL="3095061" indent="0">
              <a:buNone/>
              <a:defRPr sz="135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25955" y="10439404"/>
            <a:ext cx="17898171" cy="18965863"/>
          </a:xfrm>
          <a:prstGeom prst="rect">
            <a:avLst/>
          </a:prstGeom>
        </p:spPr>
        <p:txBody>
          <a:bodyPr/>
          <a:lstStyle>
            <a:lvl1pPr>
              <a:defRPr sz="2031"/>
            </a:lvl1pPr>
            <a:lvl2pPr>
              <a:defRPr sz="1692"/>
            </a:lvl2pPr>
            <a:lvl3pPr>
              <a:defRPr sz="1523"/>
            </a:lvl3pPr>
            <a:lvl4pPr>
              <a:defRPr sz="1354"/>
            </a:lvl4pPr>
            <a:lvl5pPr>
              <a:defRPr sz="1354"/>
            </a:lvl5pPr>
            <a:lvl6pPr>
              <a:defRPr sz="1354"/>
            </a:lvl6pPr>
            <a:lvl7pPr>
              <a:defRPr sz="1354"/>
            </a:lvl7pPr>
            <a:lvl8pPr>
              <a:defRPr sz="1354"/>
            </a:lvl8pPr>
            <a:lvl9pPr>
              <a:defRPr sz="135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577354" y="7369179"/>
            <a:ext cx="17904933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31" b="1"/>
            </a:lvl1pPr>
            <a:lvl2pPr marL="386883" indent="0">
              <a:buNone/>
              <a:defRPr sz="1692" b="1"/>
            </a:lvl2pPr>
            <a:lvl3pPr marL="773765" indent="0">
              <a:buNone/>
              <a:defRPr sz="1523" b="1"/>
            </a:lvl3pPr>
            <a:lvl4pPr marL="1160648" indent="0">
              <a:buNone/>
              <a:defRPr sz="1354" b="1"/>
            </a:lvl4pPr>
            <a:lvl5pPr marL="1547531" indent="0">
              <a:buNone/>
              <a:defRPr sz="1354" b="1"/>
            </a:lvl5pPr>
            <a:lvl6pPr marL="1934413" indent="0">
              <a:buNone/>
              <a:defRPr sz="1354" b="1"/>
            </a:lvl6pPr>
            <a:lvl7pPr marL="2321296" indent="0">
              <a:buNone/>
              <a:defRPr sz="1354" b="1"/>
            </a:lvl7pPr>
            <a:lvl8pPr marL="2708178" indent="0">
              <a:buNone/>
              <a:defRPr sz="1354" b="1"/>
            </a:lvl8pPr>
            <a:lvl9pPr marL="3095061" indent="0">
              <a:buNone/>
              <a:defRPr sz="135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577354" y="10439404"/>
            <a:ext cx="17904933" cy="18965863"/>
          </a:xfrm>
          <a:prstGeom prst="rect">
            <a:avLst/>
          </a:prstGeom>
        </p:spPr>
        <p:txBody>
          <a:bodyPr/>
          <a:lstStyle>
            <a:lvl1pPr>
              <a:defRPr sz="2031"/>
            </a:lvl1pPr>
            <a:lvl2pPr>
              <a:defRPr sz="1692"/>
            </a:lvl2pPr>
            <a:lvl3pPr>
              <a:defRPr sz="1523"/>
            </a:lvl3pPr>
            <a:lvl4pPr>
              <a:defRPr sz="1354"/>
            </a:lvl4pPr>
            <a:lvl5pPr>
              <a:defRPr sz="1354"/>
            </a:lvl5pPr>
            <a:lvl6pPr>
              <a:defRPr sz="1354"/>
            </a:lvl6pPr>
            <a:lvl7pPr>
              <a:defRPr sz="1354"/>
            </a:lvl7pPr>
            <a:lvl8pPr>
              <a:defRPr sz="1354"/>
            </a:lvl8pPr>
            <a:lvl9pPr>
              <a:defRPr sz="135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954" y="1317625"/>
            <a:ext cx="36456332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955" y="1311275"/>
            <a:ext cx="13326929" cy="5576888"/>
          </a:xfrm>
          <a:prstGeom prst="rect">
            <a:avLst/>
          </a:prstGeom>
        </p:spPr>
        <p:txBody>
          <a:bodyPr anchor="b"/>
          <a:lstStyle>
            <a:lvl1pPr algn="l">
              <a:defRPr sz="169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37055" y="1311275"/>
            <a:ext cx="22645230" cy="28093988"/>
          </a:xfrm>
          <a:prstGeom prst="rect">
            <a:avLst/>
          </a:prstGeom>
        </p:spPr>
        <p:txBody>
          <a:bodyPr/>
          <a:lstStyle>
            <a:lvl1pPr>
              <a:defRPr sz="2708"/>
            </a:lvl1pPr>
            <a:lvl2pPr>
              <a:defRPr sz="2369"/>
            </a:lvl2pPr>
            <a:lvl3pPr>
              <a:defRPr sz="2031"/>
            </a:lvl3pPr>
            <a:lvl4pPr>
              <a:defRPr sz="1692"/>
            </a:lvl4pPr>
            <a:lvl5pPr>
              <a:defRPr sz="1692"/>
            </a:lvl5pPr>
            <a:lvl6pPr>
              <a:defRPr sz="1692"/>
            </a:lvl6pPr>
            <a:lvl7pPr>
              <a:defRPr sz="1692"/>
            </a:lvl7pPr>
            <a:lvl8pPr>
              <a:defRPr sz="1692"/>
            </a:lvl8pPr>
            <a:lvl9pPr>
              <a:defRPr sz="169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5955" y="6888163"/>
            <a:ext cx="13326929" cy="22517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85"/>
            </a:lvl1pPr>
            <a:lvl2pPr marL="386883" indent="0">
              <a:buNone/>
              <a:defRPr sz="1015"/>
            </a:lvl2pPr>
            <a:lvl3pPr marL="773765" indent="0">
              <a:buNone/>
              <a:defRPr sz="846"/>
            </a:lvl3pPr>
            <a:lvl4pPr marL="1160648" indent="0">
              <a:buNone/>
              <a:defRPr sz="762"/>
            </a:lvl4pPr>
            <a:lvl5pPr marL="1547531" indent="0">
              <a:buNone/>
              <a:defRPr sz="762"/>
            </a:lvl5pPr>
            <a:lvl6pPr marL="1934413" indent="0">
              <a:buNone/>
              <a:defRPr sz="762"/>
            </a:lvl6pPr>
            <a:lvl7pPr marL="2321296" indent="0">
              <a:buNone/>
              <a:defRPr sz="762"/>
            </a:lvl7pPr>
            <a:lvl8pPr marL="2708178" indent="0">
              <a:buNone/>
              <a:defRPr sz="762"/>
            </a:lvl8pPr>
            <a:lvl9pPr marL="3095061" indent="0">
              <a:buNone/>
              <a:defRPr sz="7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0168" y="23042567"/>
            <a:ext cx="24304672" cy="2720975"/>
          </a:xfrm>
          <a:prstGeom prst="rect">
            <a:avLst/>
          </a:prstGeom>
        </p:spPr>
        <p:txBody>
          <a:bodyPr anchor="b"/>
          <a:lstStyle>
            <a:lvl1pPr algn="l">
              <a:defRPr sz="169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40168" y="2941642"/>
            <a:ext cx="24304672" cy="19750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8"/>
            </a:lvl1pPr>
            <a:lvl2pPr marL="386883" indent="0">
              <a:buNone/>
              <a:defRPr sz="2369"/>
            </a:lvl2pPr>
            <a:lvl3pPr marL="773765" indent="0">
              <a:buNone/>
              <a:defRPr sz="2031"/>
            </a:lvl3pPr>
            <a:lvl4pPr marL="1160648" indent="0">
              <a:buNone/>
              <a:defRPr sz="1692"/>
            </a:lvl4pPr>
            <a:lvl5pPr marL="1547531" indent="0">
              <a:buNone/>
              <a:defRPr sz="1692"/>
            </a:lvl5pPr>
            <a:lvl6pPr marL="1934413" indent="0">
              <a:buNone/>
              <a:defRPr sz="1692"/>
            </a:lvl6pPr>
            <a:lvl7pPr marL="2321296" indent="0">
              <a:buNone/>
              <a:defRPr sz="1692"/>
            </a:lvl7pPr>
            <a:lvl8pPr marL="2708178" indent="0">
              <a:buNone/>
              <a:defRPr sz="1692"/>
            </a:lvl8pPr>
            <a:lvl9pPr marL="3095061" indent="0">
              <a:buNone/>
              <a:defRPr sz="169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40168" y="25763542"/>
            <a:ext cx="24304672" cy="3862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85"/>
            </a:lvl1pPr>
            <a:lvl2pPr marL="386883" indent="0">
              <a:buNone/>
              <a:defRPr sz="1015"/>
            </a:lvl2pPr>
            <a:lvl3pPr marL="773765" indent="0">
              <a:buNone/>
              <a:defRPr sz="846"/>
            </a:lvl3pPr>
            <a:lvl4pPr marL="1160648" indent="0">
              <a:buNone/>
              <a:defRPr sz="762"/>
            </a:lvl4pPr>
            <a:lvl5pPr marL="1547531" indent="0">
              <a:buNone/>
              <a:defRPr sz="762"/>
            </a:lvl5pPr>
            <a:lvl6pPr marL="1934413" indent="0">
              <a:buNone/>
              <a:defRPr sz="762"/>
            </a:lvl6pPr>
            <a:lvl7pPr marL="2321296" indent="0">
              <a:buNone/>
              <a:defRPr sz="762"/>
            </a:lvl7pPr>
            <a:lvl8pPr marL="2708178" indent="0">
              <a:buNone/>
              <a:defRPr sz="762"/>
            </a:lvl8pPr>
            <a:lvl9pPr marL="3095061" indent="0">
              <a:buNone/>
              <a:defRPr sz="7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14342" rtl="0" fontAlgn="base">
        <a:spcBef>
          <a:spcPct val="0"/>
        </a:spcBef>
        <a:spcAft>
          <a:spcPct val="0"/>
        </a:spcAft>
        <a:defRPr sz="17855">
          <a:solidFill>
            <a:schemeClr val="tx2"/>
          </a:solidFill>
          <a:latin typeface="+mj-lt"/>
          <a:ea typeface="+mj-ea"/>
          <a:cs typeface="+mj-cs"/>
        </a:defRPr>
      </a:lvl1pPr>
      <a:lvl2pPr algn="ctr" defTabSz="3714342" rtl="0" fontAlgn="base">
        <a:spcBef>
          <a:spcPct val="0"/>
        </a:spcBef>
        <a:spcAft>
          <a:spcPct val="0"/>
        </a:spcAft>
        <a:defRPr sz="17855">
          <a:solidFill>
            <a:schemeClr val="tx2"/>
          </a:solidFill>
          <a:latin typeface="Arial" charset="0"/>
          <a:ea typeface="ヒラギノ角ゴ Pro W3" charset="-128"/>
        </a:defRPr>
      </a:lvl2pPr>
      <a:lvl3pPr algn="ctr" defTabSz="3714342" rtl="0" fontAlgn="base">
        <a:spcBef>
          <a:spcPct val="0"/>
        </a:spcBef>
        <a:spcAft>
          <a:spcPct val="0"/>
        </a:spcAft>
        <a:defRPr sz="17855">
          <a:solidFill>
            <a:schemeClr val="tx2"/>
          </a:solidFill>
          <a:latin typeface="Arial" charset="0"/>
          <a:ea typeface="ヒラギノ角ゴ Pro W3" charset="-128"/>
        </a:defRPr>
      </a:lvl3pPr>
      <a:lvl4pPr algn="ctr" defTabSz="3714342" rtl="0" fontAlgn="base">
        <a:spcBef>
          <a:spcPct val="0"/>
        </a:spcBef>
        <a:spcAft>
          <a:spcPct val="0"/>
        </a:spcAft>
        <a:defRPr sz="17855">
          <a:solidFill>
            <a:schemeClr val="tx2"/>
          </a:solidFill>
          <a:latin typeface="Arial" charset="0"/>
          <a:ea typeface="ヒラギノ角ゴ Pro W3" charset="-128"/>
        </a:defRPr>
      </a:lvl4pPr>
      <a:lvl5pPr algn="ctr" defTabSz="3714342" rtl="0" fontAlgn="base">
        <a:spcBef>
          <a:spcPct val="0"/>
        </a:spcBef>
        <a:spcAft>
          <a:spcPct val="0"/>
        </a:spcAft>
        <a:defRPr sz="17855">
          <a:solidFill>
            <a:schemeClr val="tx2"/>
          </a:solidFill>
          <a:latin typeface="Arial" charset="0"/>
          <a:ea typeface="ヒラギノ角ゴ Pro W3" charset="-128"/>
        </a:defRPr>
      </a:lvl5pPr>
      <a:lvl6pPr marL="386883" algn="ctr" defTabSz="3714342" rtl="0" fontAlgn="base">
        <a:spcBef>
          <a:spcPct val="0"/>
        </a:spcBef>
        <a:spcAft>
          <a:spcPct val="0"/>
        </a:spcAft>
        <a:defRPr sz="17855">
          <a:solidFill>
            <a:schemeClr val="tx2"/>
          </a:solidFill>
          <a:latin typeface="Arial" charset="0"/>
          <a:ea typeface="ヒラギノ角ゴ Pro W3" charset="-128"/>
        </a:defRPr>
      </a:lvl6pPr>
      <a:lvl7pPr marL="773765" algn="ctr" defTabSz="3714342" rtl="0" fontAlgn="base">
        <a:spcBef>
          <a:spcPct val="0"/>
        </a:spcBef>
        <a:spcAft>
          <a:spcPct val="0"/>
        </a:spcAft>
        <a:defRPr sz="17855">
          <a:solidFill>
            <a:schemeClr val="tx2"/>
          </a:solidFill>
          <a:latin typeface="Arial" charset="0"/>
          <a:ea typeface="ヒラギノ角ゴ Pro W3" charset="-128"/>
        </a:defRPr>
      </a:lvl7pPr>
      <a:lvl8pPr marL="1160648" algn="ctr" defTabSz="3714342" rtl="0" fontAlgn="base">
        <a:spcBef>
          <a:spcPct val="0"/>
        </a:spcBef>
        <a:spcAft>
          <a:spcPct val="0"/>
        </a:spcAft>
        <a:defRPr sz="17855">
          <a:solidFill>
            <a:schemeClr val="tx2"/>
          </a:solidFill>
          <a:latin typeface="Arial" charset="0"/>
          <a:ea typeface="ヒラギノ角ゴ Pro W3" charset="-128"/>
        </a:defRPr>
      </a:lvl8pPr>
      <a:lvl9pPr marL="1547531" algn="ctr" defTabSz="3714342" rtl="0" fontAlgn="base">
        <a:spcBef>
          <a:spcPct val="0"/>
        </a:spcBef>
        <a:spcAft>
          <a:spcPct val="0"/>
        </a:spcAft>
        <a:defRPr sz="17855">
          <a:solidFill>
            <a:schemeClr val="tx2"/>
          </a:solidFill>
          <a:latin typeface="Arial" charset="0"/>
          <a:ea typeface="ヒラギノ角ゴ Pro W3" charset="-128"/>
        </a:defRPr>
      </a:lvl9pPr>
    </p:titleStyle>
    <p:bodyStyle>
      <a:lvl1pPr marL="1393047" indent="-1393047" algn="l" defTabSz="3714342" rtl="0" fontAlgn="base">
        <a:spcBef>
          <a:spcPct val="20000"/>
        </a:spcBef>
        <a:spcAft>
          <a:spcPct val="0"/>
        </a:spcAft>
        <a:buChar char="•"/>
        <a:defRPr sz="12947">
          <a:solidFill>
            <a:schemeClr val="tx1"/>
          </a:solidFill>
          <a:latin typeface="+mn-lt"/>
          <a:ea typeface="+mn-ea"/>
          <a:cs typeface="+mn-cs"/>
        </a:defRPr>
      </a:lvl1pPr>
      <a:lvl2pPr marL="3017147" indent="-1159305" algn="l" defTabSz="3714342" rtl="0" fontAlgn="base">
        <a:spcBef>
          <a:spcPct val="20000"/>
        </a:spcBef>
        <a:spcAft>
          <a:spcPct val="0"/>
        </a:spcAft>
        <a:buChar char="–"/>
        <a:defRPr sz="11424">
          <a:solidFill>
            <a:schemeClr val="tx1"/>
          </a:solidFill>
          <a:latin typeface="+mn-lt"/>
          <a:ea typeface="+mn-ea"/>
        </a:defRPr>
      </a:lvl2pPr>
      <a:lvl3pPr marL="4642592" indent="-928250" algn="l" defTabSz="3714342" rtl="0" fontAlgn="base">
        <a:spcBef>
          <a:spcPct val="20000"/>
        </a:spcBef>
        <a:spcAft>
          <a:spcPct val="0"/>
        </a:spcAft>
        <a:buChar char="•"/>
        <a:defRPr sz="9731">
          <a:solidFill>
            <a:schemeClr val="tx1"/>
          </a:solidFill>
          <a:latin typeface="+mn-lt"/>
          <a:ea typeface="+mn-ea"/>
        </a:defRPr>
      </a:lvl3pPr>
      <a:lvl4pPr marL="6499091" indent="-928250" algn="l" defTabSz="3714342" rtl="0" fontAlgn="base">
        <a:spcBef>
          <a:spcPct val="20000"/>
        </a:spcBef>
        <a:spcAft>
          <a:spcPct val="0"/>
        </a:spcAft>
        <a:buChar char="–"/>
        <a:defRPr sz="8124">
          <a:solidFill>
            <a:schemeClr val="tx1"/>
          </a:solidFill>
          <a:latin typeface="+mn-lt"/>
          <a:ea typeface="+mn-ea"/>
        </a:defRPr>
      </a:lvl4pPr>
      <a:lvl5pPr marL="8356934" indent="-929593" algn="l" defTabSz="3714342" rtl="0" fontAlgn="base">
        <a:spcBef>
          <a:spcPct val="20000"/>
        </a:spcBef>
        <a:spcAft>
          <a:spcPct val="0"/>
        </a:spcAft>
        <a:buChar char="»"/>
        <a:defRPr sz="8124">
          <a:solidFill>
            <a:schemeClr val="tx1"/>
          </a:solidFill>
          <a:latin typeface="+mn-lt"/>
          <a:ea typeface="+mn-ea"/>
        </a:defRPr>
      </a:lvl5pPr>
      <a:lvl6pPr marL="8743817" indent="-929593" algn="l" defTabSz="3714342" rtl="0" fontAlgn="base">
        <a:spcBef>
          <a:spcPct val="20000"/>
        </a:spcBef>
        <a:spcAft>
          <a:spcPct val="0"/>
        </a:spcAft>
        <a:buChar char="»"/>
        <a:defRPr sz="8124">
          <a:solidFill>
            <a:schemeClr val="tx1"/>
          </a:solidFill>
          <a:latin typeface="+mn-lt"/>
          <a:ea typeface="+mn-ea"/>
        </a:defRPr>
      </a:lvl6pPr>
      <a:lvl7pPr marL="9130699" indent="-929593" algn="l" defTabSz="3714342" rtl="0" fontAlgn="base">
        <a:spcBef>
          <a:spcPct val="20000"/>
        </a:spcBef>
        <a:spcAft>
          <a:spcPct val="0"/>
        </a:spcAft>
        <a:buChar char="»"/>
        <a:defRPr sz="8124">
          <a:solidFill>
            <a:schemeClr val="tx1"/>
          </a:solidFill>
          <a:latin typeface="+mn-lt"/>
          <a:ea typeface="+mn-ea"/>
        </a:defRPr>
      </a:lvl7pPr>
      <a:lvl8pPr marL="9517582" indent="-929593" algn="l" defTabSz="3714342" rtl="0" fontAlgn="base">
        <a:spcBef>
          <a:spcPct val="20000"/>
        </a:spcBef>
        <a:spcAft>
          <a:spcPct val="0"/>
        </a:spcAft>
        <a:buChar char="»"/>
        <a:defRPr sz="8124">
          <a:solidFill>
            <a:schemeClr val="tx1"/>
          </a:solidFill>
          <a:latin typeface="+mn-lt"/>
          <a:ea typeface="+mn-ea"/>
        </a:defRPr>
      </a:lvl8pPr>
      <a:lvl9pPr marL="9904465" indent="-929593" algn="l" defTabSz="3714342" rtl="0" fontAlgn="base">
        <a:spcBef>
          <a:spcPct val="20000"/>
        </a:spcBef>
        <a:spcAft>
          <a:spcPct val="0"/>
        </a:spcAft>
        <a:buChar char="»"/>
        <a:defRPr sz="812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773765" rtl="0" eaLnBrk="1" latinLnBrk="0" hangingPunct="1">
        <a:defRPr sz="1523" kern="1200">
          <a:solidFill>
            <a:schemeClr val="tx1"/>
          </a:solidFill>
          <a:latin typeface="+mn-lt"/>
          <a:ea typeface="+mn-ea"/>
          <a:cs typeface="+mn-cs"/>
        </a:defRPr>
      </a:lvl1pPr>
      <a:lvl2pPr marL="386883" algn="l" defTabSz="773765" rtl="0" eaLnBrk="1" latinLnBrk="0" hangingPunct="1">
        <a:defRPr sz="1523" kern="1200">
          <a:solidFill>
            <a:schemeClr val="tx1"/>
          </a:solidFill>
          <a:latin typeface="+mn-lt"/>
          <a:ea typeface="+mn-ea"/>
          <a:cs typeface="+mn-cs"/>
        </a:defRPr>
      </a:lvl2pPr>
      <a:lvl3pPr marL="773765" algn="l" defTabSz="773765" rtl="0" eaLnBrk="1" latinLnBrk="0" hangingPunct="1">
        <a:defRPr sz="1523" kern="1200">
          <a:solidFill>
            <a:schemeClr val="tx1"/>
          </a:solidFill>
          <a:latin typeface="+mn-lt"/>
          <a:ea typeface="+mn-ea"/>
          <a:cs typeface="+mn-cs"/>
        </a:defRPr>
      </a:lvl3pPr>
      <a:lvl4pPr marL="1160648" algn="l" defTabSz="773765" rtl="0" eaLnBrk="1" latinLnBrk="0" hangingPunct="1">
        <a:defRPr sz="1523" kern="1200">
          <a:solidFill>
            <a:schemeClr val="tx1"/>
          </a:solidFill>
          <a:latin typeface="+mn-lt"/>
          <a:ea typeface="+mn-ea"/>
          <a:cs typeface="+mn-cs"/>
        </a:defRPr>
      </a:lvl4pPr>
      <a:lvl5pPr marL="1547531" algn="l" defTabSz="773765" rtl="0" eaLnBrk="1" latinLnBrk="0" hangingPunct="1">
        <a:defRPr sz="1523" kern="1200">
          <a:solidFill>
            <a:schemeClr val="tx1"/>
          </a:solidFill>
          <a:latin typeface="+mn-lt"/>
          <a:ea typeface="+mn-ea"/>
          <a:cs typeface="+mn-cs"/>
        </a:defRPr>
      </a:lvl5pPr>
      <a:lvl6pPr marL="1934413" algn="l" defTabSz="773765" rtl="0" eaLnBrk="1" latinLnBrk="0" hangingPunct="1">
        <a:defRPr sz="1523" kern="1200">
          <a:solidFill>
            <a:schemeClr val="tx1"/>
          </a:solidFill>
          <a:latin typeface="+mn-lt"/>
          <a:ea typeface="+mn-ea"/>
          <a:cs typeface="+mn-cs"/>
        </a:defRPr>
      </a:lvl6pPr>
      <a:lvl7pPr marL="2321296" algn="l" defTabSz="773765" rtl="0" eaLnBrk="1" latinLnBrk="0" hangingPunct="1">
        <a:defRPr sz="1523" kern="1200">
          <a:solidFill>
            <a:schemeClr val="tx1"/>
          </a:solidFill>
          <a:latin typeface="+mn-lt"/>
          <a:ea typeface="+mn-ea"/>
          <a:cs typeface="+mn-cs"/>
        </a:defRPr>
      </a:lvl7pPr>
      <a:lvl8pPr marL="2708178" algn="l" defTabSz="773765" rtl="0" eaLnBrk="1" latinLnBrk="0" hangingPunct="1">
        <a:defRPr sz="1523" kern="1200">
          <a:solidFill>
            <a:schemeClr val="tx1"/>
          </a:solidFill>
          <a:latin typeface="+mn-lt"/>
          <a:ea typeface="+mn-ea"/>
          <a:cs typeface="+mn-cs"/>
        </a:defRPr>
      </a:lvl8pPr>
      <a:lvl9pPr marL="3095061" algn="l" defTabSz="773765" rtl="0" eaLnBrk="1" latinLnBrk="0" hangingPunct="1">
        <a:defRPr sz="15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084" y="1029356"/>
            <a:ext cx="2944235" cy="217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4404519" y="685800"/>
            <a:ext cx="33375600" cy="319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316" tIns="33158" rIns="66316" bIns="33158">
            <a:spAutoFit/>
          </a:bodyPr>
          <a:lstStyle/>
          <a:p>
            <a:pPr algn="ctr" defTabSz="663611">
              <a:spcBef>
                <a:spcPts val="0"/>
              </a:spcBef>
            </a:pPr>
            <a:r>
              <a:rPr lang="en-US" sz="6093" b="1" dirty="0" smtClean="0"/>
              <a:t>Taxonomy of Lesson-plan Preparation (</a:t>
            </a:r>
            <a:r>
              <a:rPr lang="en-US" sz="6093" b="1" dirty="0" smtClean="0">
                <a:solidFill>
                  <a:srgbClr val="0000FF"/>
                </a:solidFill>
              </a:rPr>
              <a:t>TLP</a:t>
            </a:r>
            <a:r>
              <a:rPr lang="en-US" sz="6093" b="1" dirty="0" smtClean="0"/>
              <a:t>)</a:t>
            </a:r>
            <a:endParaRPr lang="en-US" sz="6093" b="1" dirty="0"/>
          </a:p>
          <a:p>
            <a:pPr algn="ctr" defTabSz="663611">
              <a:spcBef>
                <a:spcPts val="0"/>
              </a:spcBef>
            </a:pPr>
            <a:endParaRPr lang="en-US" sz="4062" b="1" dirty="0" smtClean="0">
              <a:solidFill>
                <a:srgbClr val="000000"/>
              </a:solidFill>
            </a:endParaRPr>
          </a:p>
          <a:p>
            <a:pPr algn="ctr" defTabSz="663611">
              <a:spcBef>
                <a:spcPts val="0"/>
              </a:spcBef>
            </a:pPr>
            <a:r>
              <a:rPr lang="en-US" sz="4062" b="1" dirty="0" smtClean="0">
                <a:solidFill>
                  <a:srgbClr val="000000"/>
                </a:solidFill>
              </a:rPr>
              <a:t>J. Dusteen Knotts, </a:t>
            </a:r>
            <a:r>
              <a:rPr lang="en-US" sz="4062" b="1" i="1" dirty="0">
                <a:solidFill>
                  <a:srgbClr val="000000"/>
                </a:solidFill>
              </a:rPr>
              <a:t>Western Kentucky </a:t>
            </a:r>
            <a:r>
              <a:rPr lang="en-US" sz="4062" b="1" i="1" dirty="0" smtClean="0">
                <a:solidFill>
                  <a:srgbClr val="000000"/>
                </a:solidFill>
              </a:rPr>
              <a:t>University</a:t>
            </a:r>
            <a:endParaRPr lang="en-US" sz="4062" b="1" i="1" dirty="0">
              <a:solidFill>
                <a:srgbClr val="000000"/>
              </a:solidFill>
            </a:endParaRPr>
          </a:p>
          <a:p>
            <a:pPr algn="ctr" defTabSz="663611">
              <a:spcBef>
                <a:spcPts val="0"/>
              </a:spcBef>
            </a:pPr>
            <a:endParaRPr lang="en-US" sz="6093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770126"/>
              </p:ext>
            </p:extLst>
          </p:nvPr>
        </p:nvGraphicFramePr>
        <p:xfrm>
          <a:off x="2042319" y="4038600"/>
          <a:ext cx="36586148" cy="283375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85912"/>
                <a:gridCol w="4724400"/>
                <a:gridCol w="7239000"/>
                <a:gridCol w="3962400"/>
                <a:gridCol w="1981200"/>
                <a:gridCol w="5410200"/>
                <a:gridCol w="5181600"/>
                <a:gridCol w="3401436"/>
              </a:tblGrid>
              <a:tr h="1436926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Bloom’s Taxonomy</a:t>
                      </a:r>
                    </a:p>
                    <a:p>
                      <a:pPr algn="ctr"/>
                      <a:r>
                        <a:rPr lang="en-US" sz="2800" b="0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(for lesson planning)</a:t>
                      </a:r>
                      <a:r>
                        <a:rPr lang="en-US" sz="2800" b="0" i="1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800" b="0" i="1" dirty="0">
                        <a:latin typeface="Times New Roman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Cognitive Level of Thinking</a:t>
                      </a:r>
                      <a:r>
                        <a:rPr lang="en-US" sz="2800" b="0" i="1" baseline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Targeted &amp; Defined</a:t>
                      </a:r>
                      <a:endParaRPr lang="en-US" sz="2800" b="0" i="1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Lesson Activities</a:t>
                      </a:r>
                      <a:endParaRPr lang="en-US" sz="2800" b="0" i="1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(These are examples and not an exhaustive list)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Presentation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Format</a:t>
                      </a:r>
                      <a:endParaRPr lang="en-US" sz="2800" b="0" i="1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Question Answer Relationships </a:t>
                      </a:r>
                      <a:r>
                        <a:rPr lang="en-US" sz="2400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(QAR) </a:t>
                      </a:r>
                      <a:endParaRPr lang="en-US" sz="24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Assessments</a:t>
                      </a:r>
                      <a:endParaRPr lang="en-US" sz="24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Scoring </a:t>
                      </a:r>
                      <a:r>
                        <a:rPr lang="en-US" sz="2400" b="1" i="1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endParaRPr lang="en-US" sz="24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Grouping </a:t>
                      </a:r>
                      <a:r>
                        <a:rPr lang="en-US" sz="2400" b="1" i="1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endParaRPr lang="en-US" sz="24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Knowledge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  </a:t>
                      </a:r>
                      <a:endParaRPr lang="en-US" sz="24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The recognition or memorization of a given fact, procedure, or activity.  Students simply reproduce it on demand with or without understanding it in context.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Recall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Memorization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Sight word recognition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New words/ content specific vocabulary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Copying definitions from a glossary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Memorize a Song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Recite a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poem,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Lines </a:t>
                      </a: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from a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play, etc.</a:t>
                      </a:r>
                      <a:endParaRPr lang="en-US" sz="2400" dirty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Recall equations, operation symbols, etc.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Recognize text structure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Matching key words in questions to text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Math facts or a series of similar math computations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Explicit/direct instruction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of the 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material</a:t>
                      </a:r>
                      <a:r>
                        <a:rPr lang="en-US" sz="2400" i="1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Text / reading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Lecture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Computer program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Video/movie/play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Text</a:t>
                      </a:r>
                    </a:p>
                    <a:p>
                      <a:pPr marL="1905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 marL="1905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 marL="1905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 marL="1905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 marL="1905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 marL="1905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 marL="1905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2800" b="0" dirty="0">
                        <a:solidFill>
                          <a:srgbClr val="CC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Factual questions (who, what, when, where, and why) that come directly from the source.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Spelling test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Math facts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Reading sight words checklist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Perform on cue checklist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Underline, circle or recite on cue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Scan-</a:t>
                      </a:r>
                      <a:r>
                        <a:rPr lang="en-US" sz="2400" dirty="0" err="1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trons</a:t>
                      </a:r>
                      <a:endParaRPr lang="en-US" sz="2400" dirty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Most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text publisher  </a:t>
                      </a: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prepared questions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Matching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</a:pPr>
                      <a:r>
                        <a:rPr lang="en-US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The outcomes are standard and expected with a right response that can be scored by anyone.</a:t>
                      </a:r>
                      <a:endParaRPr lang="en-US" sz="2400" b="1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Answer </a:t>
                      </a: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key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Checklist for completion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End of chapter text questions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Publisher made tests with answer keys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Most AR reading tests questions</a:t>
                      </a:r>
                    </a:p>
                    <a:p>
                      <a:pPr marL="1847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2400" b="1" i="1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/>
                      <a:endParaRPr lang="en-US" sz="2400" b="1" i="1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/>
                      <a:endParaRPr lang="en-US" sz="2400" b="1" i="1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/>
                      <a:endParaRPr lang="en-US" sz="2400" b="1" i="1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/>
                      <a:r>
                        <a:rPr lang="en-US" sz="2400" b="1" i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Excellent for small group work. 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 </a:t>
                      </a:r>
                    </a:p>
                    <a:p>
                      <a:pPr lvl="0"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Peer partners</a:t>
                      </a:r>
                    </a:p>
                    <a:p>
                      <a:pPr lvl="0"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Study buddies</a:t>
                      </a:r>
                    </a:p>
                    <a:p>
                      <a:pPr lvl="0"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Older/younger student grouping</a:t>
                      </a:r>
                    </a:p>
                    <a:p>
                      <a:pPr lvl="0"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Cooperative learning group formats</a:t>
                      </a:r>
                    </a:p>
                    <a:p>
                      <a:pPr lvl="0"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Heterogeneous grouping</a:t>
                      </a:r>
                    </a:p>
                    <a:p>
                      <a:pPr lvl="0"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Homogeneous grouping</a:t>
                      </a:r>
                    </a:p>
                    <a:p>
                      <a:pPr lvl="0"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Tutor group</a:t>
                      </a:r>
                    </a:p>
                    <a:p>
                      <a:pPr algn="ctr"/>
                      <a:endParaRPr lang="en-US" sz="2400" dirty="0">
                        <a:latin typeface="Times New Roman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Comprehension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Includes skills from the Knowledge level </a:t>
                      </a:r>
                      <a:endParaRPr lang="en-US" sz="2400" b="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Using clues given to arrive at the knowledge.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Knowing or recognizing the </a:t>
                      </a:r>
                      <a:r>
                        <a:rPr lang="en-US" sz="2400" b="1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context</a:t>
                      </a: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of the knowledge presented. 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Knowledge derived from the context.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Deducing the knowledge using the </a:t>
                      </a:r>
                      <a:r>
                        <a:rPr lang="en-US" sz="2400" b="1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background</a:t>
                      </a: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Inference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Knowing the meaning of word due to the context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Using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pictures,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reading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charts</a:t>
                      </a: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/ maps/ etc.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Recognizing emotions expected from context (situation, tone, facial cues, or gestures)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Predicting outcomes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Finding the topic sentence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Using subheadings to locate facts.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Series of mixed levels of math computations 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Using synonyms and antonyms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Explicit/direct instruction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of the material</a:t>
                      </a:r>
                      <a:r>
                        <a:rPr lang="en-US" sz="2400" i="1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endParaRPr lang="en-US" sz="2400" dirty="0" smtClean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Text / reading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Lecture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Computer program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Video/movie/play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Text </a:t>
                      </a:r>
                      <a:r>
                        <a:rPr lang="en-US" sz="2800" b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and </a:t>
                      </a:r>
                      <a:r>
                        <a:rPr lang="en-US" sz="2800" b="0" dirty="0" smtClean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</a:t>
                      </a:r>
                      <a:r>
                        <a:rPr lang="en-US" sz="2800" b="0" smtClean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earch</a:t>
                      </a:r>
                      <a:endParaRPr lang="en-US" sz="2800" b="0" dirty="0">
                        <a:solidFill>
                          <a:srgbClr val="CC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Fill in the blank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Deduction based on surrounding context.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Paraphrasing a passage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Inference questions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True &amp; false questions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Multiple choice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Short answer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The outcomes are standard and expected with a 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right response that 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can be scored by anyone.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Answer key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Checklist for completion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End of chapter text questions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Publisher made tests with answer keys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Most AR reading tests questions</a:t>
                      </a:r>
                    </a:p>
                    <a:p>
                      <a:pPr marL="1847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826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Application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Includes skills from the Knowledge &amp; Comprehension levels</a:t>
                      </a:r>
                      <a:endParaRPr lang="en-US" sz="2800" b="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Solving a problem using a known pattern or approach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Applying a learned skill to a real world application presented by the teacher.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Recognition of the </a:t>
                      </a:r>
                      <a:r>
                        <a:rPr lang="en-US" sz="2400" i="1" u="sng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cues </a:t>
                      </a:r>
                      <a:r>
                        <a:rPr lang="en-US" sz="2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presented to use the learned pattern.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Math Word problems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Application of common patterns (i.e. Comparison, Cause/effect, numbers, etc.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Following directions to complete an activity arriving at a standard, common outcome (i.e. putting models together, recipes, etc.)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Format of various writing genre’s (letters, narrative, poetry, persuasive, etc.)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Scientific method; Following lab projects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Reading music correctly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Demonstrating a physical skill to accomplish presented task (i.e. sport skills &amp; routine) </a:t>
                      </a:r>
                      <a:endParaRPr lang="en-US" sz="2400" dirty="0" smtClean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Using any learned skill in a real world 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problem-solving context 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presented and controlled by the teacher.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Text &amp; </a:t>
                      </a:r>
                      <a:r>
                        <a:rPr lang="en-US" sz="2800" b="0" dirty="0" smtClean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Head</a:t>
                      </a:r>
                      <a:endParaRPr lang="en-US" sz="2800" b="0" dirty="0">
                        <a:solidFill>
                          <a:srgbClr val="CC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2800" b="0" dirty="0">
                        <a:solidFill>
                          <a:srgbClr val="CC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Short answer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Word problems requiring expected operations to solve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Lab experiments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Performance in the arts or sports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Multiple choice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Essay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Portfolio that is teacher directed for specific work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Competition outcomes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Answers are predictable with the expectation of a known pattern or approach to answering the question. Scoring should include partial credit if the selected approach was correct but a minor mistake skewed the outcome.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Answer key demonstrating the required approach. All student work must be shown.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Checklist with all steps outlined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2400" b="1" i="1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/>
                      <a:endParaRPr lang="en-US" sz="2400" b="1" i="1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/>
                      <a:r>
                        <a:rPr lang="en-US" sz="2400" b="1" i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Excellent for established small group work. Best with defined roles and including both individual scoring and team scoring. </a:t>
                      </a:r>
                      <a:endParaRPr lang="en-US" sz="2400" b="1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 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 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  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 </a:t>
                      </a:r>
                    </a:p>
                    <a:p>
                      <a:pPr lvl="0"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Peer partners</a:t>
                      </a:r>
                    </a:p>
                    <a:p>
                      <a:pPr lvl="0"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Study buddies</a:t>
                      </a:r>
                    </a:p>
                    <a:p>
                      <a:pPr lvl="0"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Older/younger student grouping</a:t>
                      </a:r>
                    </a:p>
                    <a:p>
                      <a:pPr lvl="0"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Cooperative learning group formats</a:t>
                      </a:r>
                    </a:p>
                    <a:p>
                      <a:pPr lvl="0"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Heterogeneous grouping</a:t>
                      </a:r>
                    </a:p>
                    <a:p>
                      <a:pPr lvl="0"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Homogeneous grouping</a:t>
                      </a:r>
                    </a:p>
                    <a:p>
                      <a:pPr lvl="0"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Tutor group</a:t>
                      </a:r>
                    </a:p>
                    <a:p>
                      <a:pPr algn="ctr"/>
                      <a:endParaRPr lang="en-US" sz="2400" dirty="0">
                        <a:latin typeface="Times New Roman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</a:tr>
              <a:tr h="37072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Analysis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Includes skills from the Knowledge, Comprehension, &amp; Application levels </a:t>
                      </a:r>
                      <a:endParaRPr lang="en-US" sz="2800" b="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When students are given a </a:t>
                      </a:r>
                      <a:r>
                        <a:rPr lang="en-US" sz="2400" i="1" u="sng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completed </a:t>
                      </a:r>
                      <a:r>
                        <a:rPr lang="en-US" sz="2400" b="1" i="1" u="sng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application</a:t>
                      </a:r>
                      <a:r>
                        <a:rPr lang="en-US" sz="2400" b="1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400" b="1" i="1" u="sng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activity</a:t>
                      </a:r>
                      <a:r>
                        <a:rPr lang="en-US" sz="2400" i="1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and asked if it was done correctly with an explanation of why or why not</a:t>
                      </a:r>
                    </a:p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Students are asked to be the teacher and determine if the application was correctly applied or to locate the errors</a:t>
                      </a:r>
                      <a:r>
                        <a:rPr lang="en-US" sz="2400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</a:t>
                      </a:r>
                      <a:endParaRPr lang="en-US" sz="24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During modeling, the teacher makes an error for the students to locate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Self-grading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Peer editing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Comparing their completed work with a rubric to evaluate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Listen to, or watch recorded work completed via video/audio recording to determine the level of performance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 </a:t>
                      </a:r>
                      <a:r>
                        <a:rPr lang="en-US" sz="2400" b="1" i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completed </a:t>
                      </a:r>
                      <a:r>
                        <a:rPr lang="en-US" sz="2400" b="1" i="1" u="sng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Application </a:t>
                      </a:r>
                      <a:r>
                        <a:rPr lang="en-US" sz="2400" b="1" i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activity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is presented for 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each student to 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review and to determine if it follows all aspects of a 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“standard 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pattern” of 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problem-solving 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or performance. Students analyze to determine where it does or does not meet the standard pattern.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Text &amp; </a:t>
                      </a:r>
                      <a:r>
                        <a:rPr lang="en-US" sz="2800" b="0" dirty="0" smtClean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Head</a:t>
                      </a:r>
                      <a:endParaRPr lang="en-US" sz="2800" b="0" dirty="0">
                        <a:solidFill>
                          <a:srgbClr val="CC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2800" b="0" dirty="0">
                        <a:solidFill>
                          <a:srgbClr val="CC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None/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All of these should be completed work to be reviewed:</a:t>
                      </a:r>
                    </a:p>
                    <a:p>
                      <a:pPr marL="342900" marR="0" lvl="0" indent="-342900" algn="l" defTabSz="77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Short answer or Multiple choice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tests</a:t>
                      </a:r>
                      <a:endParaRPr lang="en-US" sz="2400" dirty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Word problems requiring expected operations to solve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Lab experiments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Performance in the arts or sports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Essay </a:t>
                      </a:r>
                      <a:endParaRPr lang="en-US" sz="2400" dirty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Portfolio that is teacher directed for specific work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Competition outcomes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Answers are predictable with the expectation of a known pattern or approach to answering the question. Scoring should include partial credit if the selected approach was correct but a minor mistake skewed the outcome.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Answer key </a:t>
                      </a:r>
                      <a:r>
                        <a:rPr lang="en-US" sz="240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should demonstrate </a:t>
                      </a: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the required approach. All student work must be shown.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Checklist with all steps outlined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02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Synthesis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Includes skills from the Knowledge, Comprehension, Application &amp; Analysis levels</a:t>
                      </a:r>
                      <a:endParaRPr lang="en-US" sz="2400" b="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Creating a unique response to a problem and/or project meeting a general criteria of given standards.  The key here is the creating or invention component.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Creative writing (stories, novel, plays, poetry, journals, persuasive writing, etc.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Art, painting, collage, video, poster, etc.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Unique solutions to a non-standard problem (science fair project, campaign literature, news reporting, petition, opinion paper, etc.) 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Devising a new skill or way to do something that is non-standard.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The teacher 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presents each 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student with a challenge to </a:t>
                      </a:r>
                      <a:r>
                        <a:rPr lang="en-US" sz="2400" b="1" i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create a unique solution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which is loosely defined by established 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parameters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of the process.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Head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Selected for publication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Rubric scored by teacher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Judging by panel using rubric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Peer judges using rubric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Competition outcomes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Assessment is not directed at the ideas or the product but at </a:t>
                      </a:r>
                      <a:r>
                        <a:rPr lang="en-US" sz="2400" b="1" i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the demonstration of the process used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to complete the prompt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Rubric</a:t>
                      </a:r>
                      <a:r>
                        <a:rPr lang="en-US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that has set parameters but </a:t>
                      </a:r>
                      <a:r>
                        <a:rPr lang="en-US" sz="2400" u="sng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freedom so as to allow unique responses.</a:t>
                      </a:r>
                      <a:r>
                        <a:rPr lang="en-US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Often aligned with the student self-analysis.</a:t>
                      </a:r>
                      <a:r>
                        <a:rPr lang="en-US" sz="2400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endParaRPr lang="en-US" sz="24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i="1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i="1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i="1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i="1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i="1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i="1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Creating activities and stating opinions 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are best suited for </a:t>
                      </a:r>
                      <a:r>
                        <a:rPr lang="en-US" sz="2400" b="1" i="1" u="sng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individual</a:t>
                      </a:r>
                      <a:r>
                        <a:rPr lang="en-US" sz="2400" b="1" i="1" u="non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2400" b="1" i="1" u="non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work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 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8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Evaluation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Includes skills from the Knowledge, Comprehension, Application, Analysis, and Synthesis levels</a:t>
                      </a:r>
                      <a:endParaRPr lang="en-US" sz="24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Looking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at a </a:t>
                      </a: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situation, </a:t>
                      </a:r>
                      <a:r>
                        <a:rPr lang="en-US" sz="2400" u="sng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creating a desired standard</a:t>
                      </a: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, and then </a:t>
                      </a:r>
                      <a:r>
                        <a:rPr lang="en-US" sz="2400" u="sng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comparing the situation to that standard</a:t>
                      </a: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to persuade others to find the situation acceptable or lacking.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Any activity that encourage a student to take a stand in a 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situation.</a:t>
                      </a:r>
                      <a:r>
                        <a:rPr lang="en-US" sz="2400" b="1" i="1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Demands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creating and defining the ideal standard, and then showing how the present situation compares to the ideal.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Of these four teddy bears, which is the best?  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Do you think it is okay to use your fingers to count when doing math?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Cultural issues such as abortion, teen pregnancy, legalization of drugs, etc.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Answering questions that demand your thoughtful opinion;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Is XXX an effective teacher? 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Which is the best float in the parade?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What approach would be most effective in (</a:t>
                      </a:r>
                      <a:r>
                        <a:rPr lang="en-US" sz="2400" i="1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this confrontational situation)</a:t>
                      </a: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Preparation for debate seeing both sides and using logic to counter and promote one opinion.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Each</a:t>
                      </a:r>
                      <a:r>
                        <a:rPr lang="en-US" sz="2400" b="1" i="1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s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tudent 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is presented with an opportunity to thoughtfully consider a situation</a:t>
                      </a:r>
                      <a:r>
                        <a:rPr lang="en-US" sz="2400" b="1" i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to create a platform from which to take a stand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and then 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present 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 thoughtful 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opinion by comparing</a:t>
                      </a:r>
                      <a:r>
                        <a:rPr lang="en-US" sz="2400" b="1" i="1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the situation to their platform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 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 smtClean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Head</a:t>
                      </a:r>
                      <a:endParaRPr lang="en-US" sz="2800" b="0" dirty="0">
                        <a:solidFill>
                          <a:srgbClr val="CC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CC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2800" b="0" dirty="0">
                        <a:solidFill>
                          <a:srgbClr val="CC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Selected for publication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Rubric scored by teacher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Judging by panel using rubric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Peer judges using rubric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Competition outcomes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Assessment is not 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based</a:t>
                      </a:r>
                      <a:r>
                        <a:rPr lang="en-US" sz="2400" b="1" i="1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on 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the product/outcome 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but </a:t>
                      </a:r>
                      <a:r>
                        <a:rPr lang="en-US" sz="2400" b="1" i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on </a:t>
                      </a:r>
                      <a:r>
                        <a:rPr lang="en-US" sz="2400" b="1" i="1" u="sng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the </a:t>
                      </a:r>
                      <a:r>
                        <a:rPr lang="en-US" sz="2400" b="1" i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process used</a:t>
                      </a:r>
                      <a:r>
                        <a:rPr lang="en-US" sz="24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to complete the prompt</a:t>
                      </a:r>
                      <a:r>
                        <a:rPr lang="en-US" sz="2400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</a:t>
                      </a:r>
                      <a:endParaRPr lang="en-US" sz="24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Rubric</a:t>
                      </a:r>
                      <a:r>
                        <a:rPr lang="en-US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that has set parameters but freedom so as to </a:t>
                      </a:r>
                      <a:r>
                        <a:rPr lang="en-US" sz="2400" u="sng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allow unique responses and differing conclusions</a:t>
                      </a:r>
                      <a:r>
                        <a:rPr lang="en-US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 Often aligned with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student </a:t>
                      </a:r>
                      <a:r>
                        <a:rPr lang="en-US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self-analysis.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3345</TotalTime>
  <Words>1371</Words>
  <Application>Microsoft Macintosh PowerPoint</Application>
  <PresentationFormat>Custom</PresentationFormat>
  <Paragraphs>241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MS Mincho</vt:lpstr>
      <vt:lpstr>ＭＳ 明朝</vt:lpstr>
      <vt:lpstr>Symbol</vt:lpstr>
      <vt:lpstr>Times New Roman</vt:lpstr>
      <vt:lpstr>ヒラギノ角ゴ Pro W3</vt:lpstr>
      <vt:lpstr>Blank Presentation</vt:lpstr>
      <vt:lpstr>PowerPoint Presentation</vt:lpstr>
    </vt:vector>
  </TitlesOfParts>
  <Company>San Diego State University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Melodie Tune</dc:creator>
  <cp:lastModifiedBy>J.Dusteen Knotts</cp:lastModifiedBy>
  <cp:revision>190</cp:revision>
  <cp:lastPrinted>2014-07-31T19:39:24Z</cp:lastPrinted>
  <dcterms:created xsi:type="dcterms:W3CDTF">2005-07-11T22:37:37Z</dcterms:created>
  <dcterms:modified xsi:type="dcterms:W3CDTF">2018-05-20T02:00:37Z</dcterms:modified>
</cp:coreProperties>
</file>