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4"/>
  </p:notesMasterIdLst>
  <p:handoutMasterIdLst>
    <p:handoutMasterId r:id="rId5"/>
  </p:handoutMasterIdLst>
  <p:sldIdLst>
    <p:sldId id="256" r:id="rId3"/>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1" autoAdjust="0"/>
    <p:restoredTop sz="94660"/>
  </p:normalViewPr>
  <p:slideViewPr>
    <p:cSldViewPr snapToGrid="0">
      <p:cViewPr>
        <p:scale>
          <a:sx n="66" d="100"/>
          <a:sy n="66" d="100"/>
        </p:scale>
        <p:origin x="-10498" y="-4872"/>
      </p:cViewPr>
      <p:guideLst/>
    </p:cSldViewPr>
  </p:slideViewPr>
  <p:notesTextViewPr>
    <p:cViewPr>
      <p:scale>
        <a:sx n="1" d="1"/>
        <a:sy n="1" d="1"/>
      </p:scale>
      <p:origin x="0" y="0"/>
    </p:cViewPr>
  </p:notesTextViewPr>
  <p:notesViewPr>
    <p:cSldViewPr snapToGrid="0" showGuides="1">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Reasons Teachers Gave for leaving the Profession</c:v>
                </c:pt>
              </c:strCache>
            </c:strRef>
          </c:tx>
          <c:spPr>
            <a:solidFill>
              <a:schemeClr val="accent1"/>
            </a:solidFill>
            <a:ln>
              <a:noFill/>
            </a:ln>
            <a:effectLst/>
          </c:spPr>
          <c:invertIfNegative val="0"/>
          <c:cat>
            <c:strRef>
              <c:f>Sheet1!$A$2:$A$5</c:f>
              <c:strCache>
                <c:ptCount val="4"/>
                <c:pt idx="0">
                  <c:v>Retirement or wanting to scale back repsonsibilities</c:v>
                </c:pt>
                <c:pt idx="1">
                  <c:v>Burnout, stress, job pressure, lack of support</c:v>
                </c:pt>
                <c:pt idx="2">
                  <c:v>Desire to change schools or age groups</c:v>
                </c:pt>
                <c:pt idx="3">
                  <c:v>Note: Fewer than 6 percent of teachers mentioned salary, benefits, remote locations, or paperwork as reasons they planned to leave the field.</c:v>
                </c:pt>
              </c:strCache>
            </c:strRef>
          </c:cat>
          <c:val>
            <c:numRef>
              <c:f>Sheet1!$B$2:$B$5</c:f>
              <c:numCache>
                <c:formatCode>0%</c:formatCode>
                <c:ptCount val="4"/>
                <c:pt idx="0">
                  <c:v>0.27</c:v>
                </c:pt>
                <c:pt idx="1">
                  <c:v>0.24</c:v>
                </c:pt>
                <c:pt idx="2">
                  <c:v>0.13</c:v>
                </c:pt>
              </c:numCache>
            </c:numRef>
          </c:val>
          <c:extLst>
            <c:ext xmlns:c16="http://schemas.microsoft.com/office/drawing/2014/chart" uri="{C3380CC4-5D6E-409C-BE32-E72D297353CC}">
              <c16:uniqueId val="{00000000-8BBA-4E34-8C99-082FB8286006}"/>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Retirement or wanting to scale back repsonsibilities</c:v>
                </c:pt>
                <c:pt idx="1">
                  <c:v>Burnout, stress, job pressure, lack of support</c:v>
                </c:pt>
                <c:pt idx="2">
                  <c:v>Desire to change schools or age groups</c:v>
                </c:pt>
                <c:pt idx="3">
                  <c:v>Note: Fewer than 6 percent of teachers mentioned salary, benefits, remote locations, or paperwork as reasons they planned to leave the field.</c:v>
                </c:pt>
              </c:strCache>
            </c:strRef>
          </c:cat>
          <c:val>
            <c:numRef>
              <c:f>Sheet1!$C$2:$C$5</c:f>
            </c:numRef>
          </c:val>
          <c:extLst>
            <c:ext xmlns:c16="http://schemas.microsoft.com/office/drawing/2014/chart" uri="{C3380CC4-5D6E-409C-BE32-E72D297353CC}">
              <c16:uniqueId val="{00000001-8BBA-4E34-8C99-082FB8286006}"/>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Retirement or wanting to scale back repsonsibilities</c:v>
                </c:pt>
                <c:pt idx="1">
                  <c:v>Burnout, stress, job pressure, lack of support</c:v>
                </c:pt>
                <c:pt idx="2">
                  <c:v>Desire to change schools or age groups</c:v>
                </c:pt>
                <c:pt idx="3">
                  <c:v>Note: Fewer than 6 percent of teachers mentioned salary, benefits, remote locations, or paperwork as reasons they planned to leave the field.</c:v>
                </c:pt>
              </c:strCache>
            </c:strRef>
          </c:cat>
          <c:val>
            <c:numRef>
              <c:f>Sheet1!$D$2:$D$5</c:f>
            </c:numRef>
          </c:val>
          <c:extLst>
            <c:ext xmlns:c16="http://schemas.microsoft.com/office/drawing/2014/chart" uri="{C3380CC4-5D6E-409C-BE32-E72D297353CC}">
              <c16:uniqueId val="{00000002-8BBA-4E34-8C99-082FB8286006}"/>
            </c:ext>
          </c:extLst>
        </c:ser>
        <c:dLbls>
          <c:showLegendKey val="0"/>
          <c:showVal val="0"/>
          <c:showCatName val="0"/>
          <c:showSerName val="0"/>
          <c:showPercent val="0"/>
          <c:showBubbleSize val="0"/>
        </c:dLbls>
        <c:gapWidth val="182"/>
        <c:axId val="479456192"/>
        <c:axId val="479461440"/>
      </c:barChart>
      <c:catAx>
        <c:axId val="4794561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79461440"/>
        <c:crosses val="autoZero"/>
        <c:auto val="1"/>
        <c:lblAlgn val="ctr"/>
        <c:lblOffset val="100"/>
        <c:noMultiLvlLbl val="0"/>
      </c:catAx>
      <c:valAx>
        <c:axId val="47946144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7945619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271D0D-AEB2-4449-B08C-E0F33A2C8568}"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US"/>
        </a:p>
      </dgm:t>
    </dgm:pt>
    <dgm:pt modelId="{D82AD04A-C048-44CB-A719-0B39256C554F}">
      <dgm:prSet phldrT="[Text]"/>
      <dgm:spPr/>
      <dgm:t>
        <a:bodyPr/>
        <a:lstStyle/>
        <a:p>
          <a:endParaRPr lang="en-US" dirty="0" smtClean="0"/>
        </a:p>
        <a:p>
          <a:r>
            <a:rPr lang="en-US" dirty="0" smtClean="0"/>
            <a:t>98%</a:t>
          </a:r>
        </a:p>
        <a:p>
          <a:r>
            <a:rPr lang="en-US" dirty="0" smtClean="0"/>
            <a:t> of all states in the United States report a shortage of Special Education </a:t>
          </a:r>
          <a:r>
            <a:rPr lang="en-US" dirty="0" smtClean="0"/>
            <a:t>Teachers</a:t>
          </a:r>
          <a:endParaRPr lang="en-US" dirty="0" smtClean="0"/>
        </a:p>
        <a:p>
          <a:endParaRPr lang="en-US" dirty="0" smtClean="0"/>
        </a:p>
        <a:p>
          <a:r>
            <a:rPr lang="en-US" dirty="0" smtClean="0"/>
            <a:t> </a:t>
          </a:r>
          <a:endParaRPr lang="en-US" dirty="0"/>
        </a:p>
      </dgm:t>
    </dgm:pt>
    <dgm:pt modelId="{D8D52379-47B2-4192-B286-1684F7EB0DDF}" type="parTrans" cxnId="{606CCBEC-7A66-4AEC-929E-4705F0D4E5F1}">
      <dgm:prSet/>
      <dgm:spPr/>
      <dgm:t>
        <a:bodyPr/>
        <a:lstStyle/>
        <a:p>
          <a:endParaRPr lang="en-US"/>
        </a:p>
      </dgm:t>
    </dgm:pt>
    <dgm:pt modelId="{F9CFBFFA-C2C1-4001-BDF0-3AC39A771730}" type="sibTrans" cxnId="{606CCBEC-7A66-4AEC-929E-4705F0D4E5F1}">
      <dgm:prSet/>
      <dgm:spPr/>
      <dgm:t>
        <a:bodyPr/>
        <a:lstStyle/>
        <a:p>
          <a:endParaRPr lang="en-US"/>
        </a:p>
      </dgm:t>
    </dgm:pt>
    <dgm:pt modelId="{70ADF3BE-AEF5-4339-B44F-C5E7EDECFAC0}">
      <dgm:prSet phldrT="[Text]"/>
      <dgm:spPr/>
      <dgm:t>
        <a:bodyPr/>
        <a:lstStyle/>
        <a:p>
          <a:endParaRPr lang="en-US"/>
        </a:p>
      </dgm:t>
    </dgm:pt>
    <dgm:pt modelId="{2C90B789-FBD7-4966-9EB5-28DBE650BA3C}" type="parTrans" cxnId="{BE26D7DC-EC63-4A8B-A93D-1D79240FBFFF}">
      <dgm:prSet/>
      <dgm:spPr/>
      <dgm:t>
        <a:bodyPr/>
        <a:lstStyle/>
        <a:p>
          <a:endParaRPr lang="en-US"/>
        </a:p>
      </dgm:t>
    </dgm:pt>
    <dgm:pt modelId="{5974D8D3-3A24-4F72-9454-B47B72386DC2}" type="sibTrans" cxnId="{BE26D7DC-EC63-4A8B-A93D-1D79240FBFFF}">
      <dgm:prSet/>
      <dgm:spPr/>
      <dgm:t>
        <a:bodyPr/>
        <a:lstStyle/>
        <a:p>
          <a:endParaRPr lang="en-US"/>
        </a:p>
      </dgm:t>
    </dgm:pt>
    <dgm:pt modelId="{DE0BC965-F7C0-4C80-BDBB-484DF38EDBB1}">
      <dgm:prSet phldrT="[Text]" phldr="1"/>
      <dgm:spPr/>
      <dgm:t>
        <a:bodyPr/>
        <a:lstStyle/>
        <a:p>
          <a:endParaRPr lang="en-US"/>
        </a:p>
      </dgm:t>
    </dgm:pt>
    <dgm:pt modelId="{24B61082-DB0B-4351-B40A-7744B3B9ACEB}" type="parTrans" cxnId="{F4A23D9F-463E-4891-AD43-27F60BACDFE2}">
      <dgm:prSet/>
      <dgm:spPr/>
      <dgm:t>
        <a:bodyPr/>
        <a:lstStyle/>
        <a:p>
          <a:endParaRPr lang="en-US"/>
        </a:p>
      </dgm:t>
    </dgm:pt>
    <dgm:pt modelId="{98BDB585-C2C2-4317-9042-4C34EEE2C237}" type="sibTrans" cxnId="{F4A23D9F-463E-4891-AD43-27F60BACDFE2}">
      <dgm:prSet/>
      <dgm:spPr/>
      <dgm:t>
        <a:bodyPr/>
        <a:lstStyle/>
        <a:p>
          <a:endParaRPr lang="en-US"/>
        </a:p>
      </dgm:t>
    </dgm:pt>
    <dgm:pt modelId="{9FF9D5A2-E169-4BAA-89E0-C97A639C94F0}">
      <dgm:prSet phldrT="[Text]" phldr="1"/>
      <dgm:spPr/>
      <dgm:t>
        <a:bodyPr/>
        <a:lstStyle/>
        <a:p>
          <a:endParaRPr lang="en-US"/>
        </a:p>
      </dgm:t>
    </dgm:pt>
    <dgm:pt modelId="{820C61AC-938B-4731-88D8-8E63C3F76F71}" type="parTrans" cxnId="{56A70C70-912A-4156-9BDF-C6E2A1BC4888}">
      <dgm:prSet/>
      <dgm:spPr/>
      <dgm:t>
        <a:bodyPr/>
        <a:lstStyle/>
        <a:p>
          <a:endParaRPr lang="en-US"/>
        </a:p>
      </dgm:t>
    </dgm:pt>
    <dgm:pt modelId="{526B54E6-4278-48F1-94D4-AC84BBFA3BC3}" type="sibTrans" cxnId="{56A70C70-912A-4156-9BDF-C6E2A1BC4888}">
      <dgm:prSet/>
      <dgm:spPr/>
      <dgm:t>
        <a:bodyPr/>
        <a:lstStyle/>
        <a:p>
          <a:endParaRPr lang="en-US"/>
        </a:p>
      </dgm:t>
    </dgm:pt>
    <dgm:pt modelId="{128C94B1-236A-4930-9D00-45AC637C73CD}">
      <dgm:prSet/>
      <dgm:spPr/>
      <dgm:t>
        <a:bodyPr/>
        <a:lstStyle/>
        <a:p>
          <a:r>
            <a:rPr lang="en-US" dirty="0" smtClean="0"/>
            <a:t>12.3 % </a:t>
          </a:r>
        </a:p>
        <a:p>
          <a:r>
            <a:rPr lang="en-US" dirty="0" smtClean="0"/>
            <a:t>of Special Education </a:t>
          </a:r>
          <a:r>
            <a:rPr lang="en-US" dirty="0" smtClean="0"/>
            <a:t>Teachers </a:t>
          </a:r>
          <a:r>
            <a:rPr lang="en-US" dirty="0" smtClean="0"/>
            <a:t>leave the profession. This is nearly twice the rate of </a:t>
          </a:r>
          <a:r>
            <a:rPr lang="en-US" dirty="0" smtClean="0"/>
            <a:t>General Education Teachers</a:t>
          </a:r>
          <a:endParaRPr lang="en-US" dirty="0"/>
        </a:p>
      </dgm:t>
    </dgm:pt>
    <dgm:pt modelId="{299EF8F4-5582-46B9-87AB-AE6C3B447BDE}" type="parTrans" cxnId="{1B589718-A36C-43E4-8171-27DD995577DF}">
      <dgm:prSet/>
      <dgm:spPr/>
      <dgm:t>
        <a:bodyPr/>
        <a:lstStyle/>
        <a:p>
          <a:endParaRPr lang="en-US"/>
        </a:p>
      </dgm:t>
    </dgm:pt>
    <dgm:pt modelId="{8D05476A-F04B-4298-BF45-0FF2B0F406F8}" type="sibTrans" cxnId="{1B589718-A36C-43E4-8171-27DD995577DF}">
      <dgm:prSet/>
      <dgm:spPr/>
      <dgm:t>
        <a:bodyPr/>
        <a:lstStyle/>
        <a:p>
          <a:endParaRPr lang="en-US"/>
        </a:p>
      </dgm:t>
    </dgm:pt>
    <dgm:pt modelId="{72A82E5F-9707-48C2-8676-D4BAB05C7889}">
      <dgm:prSet/>
      <dgm:spPr/>
      <dgm:t>
        <a:bodyPr/>
        <a:lstStyle/>
        <a:p>
          <a:r>
            <a:rPr lang="en-US" dirty="0" smtClean="0"/>
            <a:t>82 % </a:t>
          </a:r>
        </a:p>
        <a:p>
          <a:r>
            <a:rPr lang="en-US" dirty="0" smtClean="0"/>
            <a:t>of Special Education </a:t>
          </a:r>
          <a:r>
            <a:rPr lang="en-US" dirty="0" smtClean="0"/>
            <a:t>Teachers </a:t>
          </a:r>
          <a:r>
            <a:rPr lang="en-US" dirty="0" smtClean="0"/>
            <a:t>across the nation report that there are not enough professionals to meet the needs of students with disabilities</a:t>
          </a:r>
          <a:endParaRPr lang="en-US" dirty="0"/>
        </a:p>
      </dgm:t>
    </dgm:pt>
    <dgm:pt modelId="{4414FC5C-CDEA-4D37-A993-9E5B4AB9E3FB}" type="parTrans" cxnId="{CAFE015E-64DC-4919-8B2C-11B36B797BD4}">
      <dgm:prSet/>
      <dgm:spPr/>
      <dgm:t>
        <a:bodyPr/>
        <a:lstStyle/>
        <a:p>
          <a:endParaRPr lang="en-US"/>
        </a:p>
      </dgm:t>
    </dgm:pt>
    <dgm:pt modelId="{F77E3C8E-0079-4BB1-B44A-5F467CD71E7E}" type="sibTrans" cxnId="{CAFE015E-64DC-4919-8B2C-11B36B797BD4}">
      <dgm:prSet/>
      <dgm:spPr/>
      <dgm:t>
        <a:bodyPr/>
        <a:lstStyle/>
        <a:p>
          <a:endParaRPr lang="en-US"/>
        </a:p>
      </dgm:t>
    </dgm:pt>
    <dgm:pt modelId="{E191E99B-B857-489C-ABB7-39004C55F480}">
      <dgm:prSet/>
      <dgm:spPr/>
      <dgm:t>
        <a:bodyPr/>
        <a:lstStyle/>
        <a:p>
          <a:endParaRPr lang="en-US"/>
        </a:p>
      </dgm:t>
    </dgm:pt>
    <dgm:pt modelId="{34AFC233-9148-460B-BD83-21380E758EC8}" type="parTrans" cxnId="{7098E231-DFE4-4616-A7E8-5C2773E6BE57}">
      <dgm:prSet/>
      <dgm:spPr/>
      <dgm:t>
        <a:bodyPr/>
        <a:lstStyle/>
        <a:p>
          <a:endParaRPr lang="en-US"/>
        </a:p>
      </dgm:t>
    </dgm:pt>
    <dgm:pt modelId="{7516629A-ADE8-4464-8B27-9C070DE1C199}" type="sibTrans" cxnId="{7098E231-DFE4-4616-A7E8-5C2773E6BE57}">
      <dgm:prSet/>
      <dgm:spPr/>
      <dgm:t>
        <a:bodyPr/>
        <a:lstStyle/>
        <a:p>
          <a:endParaRPr lang="en-US"/>
        </a:p>
      </dgm:t>
    </dgm:pt>
    <dgm:pt modelId="{713D9BF7-84C3-4C44-9FA3-DBC2EA9DB34C}">
      <dgm:prSet/>
      <dgm:spPr/>
      <dgm:t>
        <a:bodyPr/>
        <a:lstStyle/>
        <a:p>
          <a:endParaRPr lang="en-US" dirty="0"/>
        </a:p>
      </dgm:t>
    </dgm:pt>
    <dgm:pt modelId="{7E081ABC-E45B-4629-A436-713BD07C792A}" type="parTrans" cxnId="{AFF9DA15-D785-46CA-AC98-5290364118D9}">
      <dgm:prSet/>
      <dgm:spPr/>
      <dgm:t>
        <a:bodyPr/>
        <a:lstStyle/>
        <a:p>
          <a:endParaRPr lang="en-US"/>
        </a:p>
      </dgm:t>
    </dgm:pt>
    <dgm:pt modelId="{BFBBD63F-32BF-4034-AEE7-A0ABF5A9CC98}" type="sibTrans" cxnId="{AFF9DA15-D785-46CA-AC98-5290364118D9}">
      <dgm:prSet/>
      <dgm:spPr/>
      <dgm:t>
        <a:bodyPr/>
        <a:lstStyle/>
        <a:p>
          <a:endParaRPr lang="en-US"/>
        </a:p>
      </dgm:t>
    </dgm:pt>
    <dgm:pt modelId="{EBC975C4-FCD2-47DC-B3FB-97A3A4CD37C5}">
      <dgm:prSet/>
      <dgm:spPr/>
      <dgm:t>
        <a:bodyPr/>
        <a:lstStyle/>
        <a:p>
          <a:endParaRPr lang="en-US" dirty="0"/>
        </a:p>
      </dgm:t>
    </dgm:pt>
    <dgm:pt modelId="{668497B6-D106-46FD-9CD6-FDA0A4433127}" type="parTrans" cxnId="{FDAFE106-8CFA-4995-B5CF-5F840D28317A}">
      <dgm:prSet/>
      <dgm:spPr/>
      <dgm:t>
        <a:bodyPr/>
        <a:lstStyle/>
        <a:p>
          <a:endParaRPr lang="en-US"/>
        </a:p>
      </dgm:t>
    </dgm:pt>
    <dgm:pt modelId="{D848D7E8-D6ED-403B-A362-DFF7679F5CDA}" type="sibTrans" cxnId="{FDAFE106-8CFA-4995-B5CF-5F840D28317A}">
      <dgm:prSet/>
      <dgm:spPr/>
      <dgm:t>
        <a:bodyPr/>
        <a:lstStyle/>
        <a:p>
          <a:endParaRPr lang="en-US"/>
        </a:p>
      </dgm:t>
    </dgm:pt>
    <dgm:pt modelId="{C916D83B-C82A-4BDF-B8E0-05532448A410}">
      <dgm:prSet/>
      <dgm:spPr/>
      <dgm:t>
        <a:bodyPr/>
        <a:lstStyle/>
        <a:p>
          <a:endParaRPr lang="en-US" dirty="0"/>
        </a:p>
      </dgm:t>
    </dgm:pt>
    <dgm:pt modelId="{7327BDA5-508E-42AD-85C6-D219AC6FF24F}" type="parTrans" cxnId="{40A2268E-0310-4C66-80E4-68E3100D64A1}">
      <dgm:prSet/>
      <dgm:spPr/>
      <dgm:t>
        <a:bodyPr/>
        <a:lstStyle/>
        <a:p>
          <a:endParaRPr lang="en-US"/>
        </a:p>
      </dgm:t>
    </dgm:pt>
    <dgm:pt modelId="{BEB494F3-E161-446A-81FD-739C48500F28}" type="sibTrans" cxnId="{40A2268E-0310-4C66-80E4-68E3100D64A1}">
      <dgm:prSet/>
      <dgm:spPr/>
      <dgm:t>
        <a:bodyPr/>
        <a:lstStyle/>
        <a:p>
          <a:endParaRPr lang="en-US"/>
        </a:p>
      </dgm:t>
    </dgm:pt>
    <dgm:pt modelId="{22802C30-30FA-4A9A-A92C-0174491785C2}">
      <dgm:prSet/>
      <dgm:spPr/>
      <dgm:t>
        <a:bodyPr/>
        <a:lstStyle/>
        <a:p>
          <a:r>
            <a:rPr lang="en-US" dirty="0" smtClean="0"/>
            <a:t>90%</a:t>
          </a:r>
        </a:p>
        <a:p>
          <a:r>
            <a:rPr lang="en-US" dirty="0" smtClean="0"/>
            <a:t>of </a:t>
          </a:r>
          <a:r>
            <a:rPr lang="en-US" dirty="0" smtClean="0"/>
            <a:t>high priority schools report having difficulty recruiting highly qualified Special Education Teachers</a:t>
          </a:r>
          <a:endParaRPr lang="en-US" dirty="0"/>
        </a:p>
      </dgm:t>
    </dgm:pt>
    <dgm:pt modelId="{AE61DC07-BE32-47E9-96FC-73B15172FDC6}" type="parTrans" cxnId="{0F341C85-64D1-4F04-86AC-017D259BBD9E}">
      <dgm:prSet/>
      <dgm:spPr/>
      <dgm:t>
        <a:bodyPr/>
        <a:lstStyle/>
        <a:p>
          <a:endParaRPr lang="en-US"/>
        </a:p>
      </dgm:t>
    </dgm:pt>
    <dgm:pt modelId="{61EE89A0-9D36-4B2E-8932-F151FEC71139}" type="sibTrans" cxnId="{0F341C85-64D1-4F04-86AC-017D259BBD9E}">
      <dgm:prSet/>
      <dgm:spPr/>
      <dgm:t>
        <a:bodyPr/>
        <a:lstStyle/>
        <a:p>
          <a:endParaRPr lang="en-US"/>
        </a:p>
      </dgm:t>
    </dgm:pt>
    <dgm:pt modelId="{12B34FB7-26B8-414F-A5F8-003E969E2B41}" type="pres">
      <dgm:prSet presAssocID="{EB271D0D-AEB2-4449-B08C-E0F33A2C8568}" presName="matrix" presStyleCnt="0">
        <dgm:presLayoutVars>
          <dgm:chMax val="1"/>
          <dgm:dir/>
          <dgm:resizeHandles val="exact"/>
        </dgm:presLayoutVars>
      </dgm:prSet>
      <dgm:spPr/>
      <dgm:t>
        <a:bodyPr/>
        <a:lstStyle/>
        <a:p>
          <a:endParaRPr lang="en-US"/>
        </a:p>
      </dgm:t>
    </dgm:pt>
    <dgm:pt modelId="{DD1C9D2E-4450-4921-9C10-5C131E4240B9}" type="pres">
      <dgm:prSet presAssocID="{EB271D0D-AEB2-4449-B08C-E0F33A2C8568}" presName="diamond" presStyleLbl="bgShp" presStyleIdx="0" presStyleCnt="1"/>
      <dgm:spPr/>
      <dgm:t>
        <a:bodyPr/>
        <a:lstStyle/>
        <a:p>
          <a:endParaRPr lang="en-US"/>
        </a:p>
      </dgm:t>
    </dgm:pt>
    <dgm:pt modelId="{0523BBCA-BEFE-4BCA-A6D9-7203A0876422}" type="pres">
      <dgm:prSet presAssocID="{EB271D0D-AEB2-4449-B08C-E0F33A2C8568}" presName="quad1" presStyleLbl="node1" presStyleIdx="0" presStyleCnt="4">
        <dgm:presLayoutVars>
          <dgm:chMax val="0"/>
          <dgm:chPref val="0"/>
          <dgm:bulletEnabled val="1"/>
        </dgm:presLayoutVars>
      </dgm:prSet>
      <dgm:spPr/>
      <dgm:t>
        <a:bodyPr/>
        <a:lstStyle/>
        <a:p>
          <a:endParaRPr lang="en-US"/>
        </a:p>
      </dgm:t>
    </dgm:pt>
    <dgm:pt modelId="{46013985-ED66-4BE4-980D-B3FE9A78E6EA}" type="pres">
      <dgm:prSet presAssocID="{EB271D0D-AEB2-4449-B08C-E0F33A2C8568}" presName="quad2" presStyleLbl="node1" presStyleIdx="1" presStyleCnt="4">
        <dgm:presLayoutVars>
          <dgm:chMax val="0"/>
          <dgm:chPref val="0"/>
          <dgm:bulletEnabled val="1"/>
        </dgm:presLayoutVars>
      </dgm:prSet>
      <dgm:spPr/>
      <dgm:t>
        <a:bodyPr/>
        <a:lstStyle/>
        <a:p>
          <a:endParaRPr lang="en-US"/>
        </a:p>
      </dgm:t>
    </dgm:pt>
    <dgm:pt modelId="{C9E2D983-463E-4DD5-9311-2058913209D7}" type="pres">
      <dgm:prSet presAssocID="{EB271D0D-AEB2-4449-B08C-E0F33A2C8568}" presName="quad3" presStyleLbl="node1" presStyleIdx="2" presStyleCnt="4">
        <dgm:presLayoutVars>
          <dgm:chMax val="0"/>
          <dgm:chPref val="0"/>
          <dgm:bulletEnabled val="1"/>
        </dgm:presLayoutVars>
      </dgm:prSet>
      <dgm:spPr/>
      <dgm:t>
        <a:bodyPr/>
        <a:lstStyle/>
        <a:p>
          <a:endParaRPr lang="en-US"/>
        </a:p>
      </dgm:t>
    </dgm:pt>
    <dgm:pt modelId="{3F7D0913-A78D-496B-A2AC-E6849C50F570}" type="pres">
      <dgm:prSet presAssocID="{EB271D0D-AEB2-4449-B08C-E0F33A2C8568}" presName="quad4" presStyleLbl="node1" presStyleIdx="3" presStyleCnt="4">
        <dgm:presLayoutVars>
          <dgm:chMax val="0"/>
          <dgm:chPref val="0"/>
          <dgm:bulletEnabled val="1"/>
        </dgm:presLayoutVars>
      </dgm:prSet>
      <dgm:spPr/>
      <dgm:t>
        <a:bodyPr/>
        <a:lstStyle/>
        <a:p>
          <a:endParaRPr lang="en-US"/>
        </a:p>
      </dgm:t>
    </dgm:pt>
  </dgm:ptLst>
  <dgm:cxnLst>
    <dgm:cxn modelId="{7098E231-DFE4-4616-A7E8-5C2773E6BE57}" srcId="{EB271D0D-AEB2-4449-B08C-E0F33A2C8568}" destId="{E191E99B-B857-489C-ABB7-39004C55F480}" srcOrd="7" destOrd="0" parTransId="{34AFC233-9148-460B-BD83-21380E758EC8}" sibTransId="{7516629A-ADE8-4464-8B27-9C070DE1C199}"/>
    <dgm:cxn modelId="{82789308-A9F6-4906-B0B3-61DAB6EB669B}" type="presOf" srcId="{128C94B1-236A-4930-9D00-45AC637C73CD}" destId="{C9E2D983-463E-4DD5-9311-2058913209D7}" srcOrd="0" destOrd="0" presId="urn:microsoft.com/office/officeart/2005/8/layout/matrix3"/>
    <dgm:cxn modelId="{56A70C70-912A-4156-9BDF-C6E2A1BC4888}" srcId="{EB271D0D-AEB2-4449-B08C-E0F33A2C8568}" destId="{9FF9D5A2-E169-4BAA-89E0-C97A639C94F0}" srcOrd="10" destOrd="0" parTransId="{820C61AC-938B-4731-88D8-8E63C3F76F71}" sibTransId="{526B54E6-4278-48F1-94D4-AC84BBFA3BC3}"/>
    <dgm:cxn modelId="{40A2268E-0310-4C66-80E4-68E3100D64A1}" srcId="{EB271D0D-AEB2-4449-B08C-E0F33A2C8568}" destId="{C916D83B-C82A-4BDF-B8E0-05532448A410}" srcOrd="6" destOrd="0" parTransId="{7327BDA5-508E-42AD-85C6-D219AC6FF24F}" sibTransId="{BEB494F3-E161-446A-81FD-739C48500F28}"/>
    <dgm:cxn modelId="{4E96F5D4-D7A2-41F8-882A-39D29C4652DA}" type="presOf" srcId="{22802C30-30FA-4A9A-A92C-0174491785C2}" destId="{46013985-ED66-4BE4-980D-B3FE9A78E6EA}" srcOrd="0" destOrd="0" presId="urn:microsoft.com/office/officeart/2005/8/layout/matrix3"/>
    <dgm:cxn modelId="{96CA279C-941E-46CC-9A4B-F71AF94D397D}" type="presOf" srcId="{72A82E5F-9707-48C2-8676-D4BAB05C7889}" destId="{3F7D0913-A78D-496B-A2AC-E6849C50F570}" srcOrd="0" destOrd="0" presId="urn:microsoft.com/office/officeart/2005/8/layout/matrix3"/>
    <dgm:cxn modelId="{1B589718-A36C-43E4-8171-27DD995577DF}" srcId="{EB271D0D-AEB2-4449-B08C-E0F33A2C8568}" destId="{128C94B1-236A-4930-9D00-45AC637C73CD}" srcOrd="2" destOrd="0" parTransId="{299EF8F4-5582-46B9-87AB-AE6C3B447BDE}" sibTransId="{8D05476A-F04B-4298-BF45-0FF2B0F406F8}"/>
    <dgm:cxn modelId="{92BF5480-8089-4726-90AA-5DF4A0C2532D}" type="presOf" srcId="{EB271D0D-AEB2-4449-B08C-E0F33A2C8568}" destId="{12B34FB7-26B8-414F-A5F8-003E969E2B41}" srcOrd="0" destOrd="0" presId="urn:microsoft.com/office/officeart/2005/8/layout/matrix3"/>
    <dgm:cxn modelId="{BE26D7DC-EC63-4A8B-A93D-1D79240FBFFF}" srcId="{EB271D0D-AEB2-4449-B08C-E0F33A2C8568}" destId="{70ADF3BE-AEF5-4339-B44F-C5E7EDECFAC0}" srcOrd="5" destOrd="0" parTransId="{2C90B789-FBD7-4966-9EB5-28DBE650BA3C}" sibTransId="{5974D8D3-3A24-4F72-9454-B47B72386DC2}"/>
    <dgm:cxn modelId="{CAFE015E-64DC-4919-8B2C-11B36B797BD4}" srcId="{EB271D0D-AEB2-4449-B08C-E0F33A2C8568}" destId="{72A82E5F-9707-48C2-8676-D4BAB05C7889}" srcOrd="3" destOrd="0" parTransId="{4414FC5C-CDEA-4D37-A993-9E5B4AB9E3FB}" sibTransId="{F77E3C8E-0079-4BB1-B44A-5F467CD71E7E}"/>
    <dgm:cxn modelId="{606CCBEC-7A66-4AEC-929E-4705F0D4E5F1}" srcId="{EB271D0D-AEB2-4449-B08C-E0F33A2C8568}" destId="{D82AD04A-C048-44CB-A719-0B39256C554F}" srcOrd="0" destOrd="0" parTransId="{D8D52379-47B2-4192-B286-1684F7EB0DDF}" sibTransId="{F9CFBFFA-C2C1-4001-BDF0-3AC39A771730}"/>
    <dgm:cxn modelId="{AFF9DA15-D785-46CA-AC98-5290364118D9}" srcId="{EB271D0D-AEB2-4449-B08C-E0F33A2C8568}" destId="{713D9BF7-84C3-4C44-9FA3-DBC2EA9DB34C}" srcOrd="8" destOrd="0" parTransId="{7E081ABC-E45B-4629-A436-713BD07C792A}" sibTransId="{BFBBD63F-32BF-4034-AEE7-A0ABF5A9CC98}"/>
    <dgm:cxn modelId="{FDAFE106-8CFA-4995-B5CF-5F840D28317A}" srcId="{EB271D0D-AEB2-4449-B08C-E0F33A2C8568}" destId="{EBC975C4-FCD2-47DC-B3FB-97A3A4CD37C5}" srcOrd="4" destOrd="0" parTransId="{668497B6-D106-46FD-9CD6-FDA0A4433127}" sibTransId="{D848D7E8-D6ED-403B-A362-DFF7679F5CDA}"/>
    <dgm:cxn modelId="{F4A23D9F-463E-4891-AD43-27F60BACDFE2}" srcId="{EB271D0D-AEB2-4449-B08C-E0F33A2C8568}" destId="{DE0BC965-F7C0-4C80-BDBB-484DF38EDBB1}" srcOrd="9" destOrd="0" parTransId="{24B61082-DB0B-4351-B40A-7744B3B9ACEB}" sibTransId="{98BDB585-C2C2-4317-9042-4C34EEE2C237}"/>
    <dgm:cxn modelId="{1F32FABD-3FBF-4BB6-9B4B-E9BB63EB23E2}" type="presOf" srcId="{D82AD04A-C048-44CB-A719-0B39256C554F}" destId="{0523BBCA-BEFE-4BCA-A6D9-7203A0876422}" srcOrd="0" destOrd="0" presId="urn:microsoft.com/office/officeart/2005/8/layout/matrix3"/>
    <dgm:cxn modelId="{0F341C85-64D1-4F04-86AC-017D259BBD9E}" srcId="{EB271D0D-AEB2-4449-B08C-E0F33A2C8568}" destId="{22802C30-30FA-4A9A-A92C-0174491785C2}" srcOrd="1" destOrd="0" parTransId="{AE61DC07-BE32-47E9-96FC-73B15172FDC6}" sibTransId="{61EE89A0-9D36-4B2E-8932-F151FEC71139}"/>
    <dgm:cxn modelId="{CD32D2B8-D5B5-4029-8132-127CB275D9A4}" type="presParOf" srcId="{12B34FB7-26B8-414F-A5F8-003E969E2B41}" destId="{DD1C9D2E-4450-4921-9C10-5C131E4240B9}" srcOrd="0" destOrd="0" presId="urn:microsoft.com/office/officeart/2005/8/layout/matrix3"/>
    <dgm:cxn modelId="{6404451C-6B6C-40F9-BAD5-47F9BC76851F}" type="presParOf" srcId="{12B34FB7-26B8-414F-A5F8-003E969E2B41}" destId="{0523BBCA-BEFE-4BCA-A6D9-7203A0876422}" srcOrd="1" destOrd="0" presId="urn:microsoft.com/office/officeart/2005/8/layout/matrix3"/>
    <dgm:cxn modelId="{EBDF2DB3-E410-437D-A4D2-FB9AB330FA18}" type="presParOf" srcId="{12B34FB7-26B8-414F-A5F8-003E969E2B41}" destId="{46013985-ED66-4BE4-980D-B3FE9A78E6EA}" srcOrd="2" destOrd="0" presId="urn:microsoft.com/office/officeart/2005/8/layout/matrix3"/>
    <dgm:cxn modelId="{B8721984-7158-45EF-89E4-C44B88954009}" type="presParOf" srcId="{12B34FB7-26B8-414F-A5F8-003E969E2B41}" destId="{C9E2D983-463E-4DD5-9311-2058913209D7}" srcOrd="3" destOrd="0" presId="urn:microsoft.com/office/officeart/2005/8/layout/matrix3"/>
    <dgm:cxn modelId="{9902D1A7-B1A1-4EE9-B17C-AEF2B4B8C4A7}" type="presParOf" srcId="{12B34FB7-26B8-414F-A5F8-003E969E2B41}" destId="{3F7D0913-A78D-496B-A2AC-E6849C50F570}"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1C9D2E-4450-4921-9C10-5C131E4240B9}">
      <dsp:nvSpPr>
        <dsp:cNvPr id="0" name=""/>
        <dsp:cNvSpPr/>
      </dsp:nvSpPr>
      <dsp:spPr>
        <a:xfrm>
          <a:off x="2518254" y="0"/>
          <a:ext cx="8491179" cy="8491179"/>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523BBCA-BEFE-4BCA-A6D9-7203A0876422}">
      <dsp:nvSpPr>
        <dsp:cNvPr id="0" name=""/>
        <dsp:cNvSpPr/>
      </dsp:nvSpPr>
      <dsp:spPr>
        <a:xfrm>
          <a:off x="3324916" y="806662"/>
          <a:ext cx="3311559" cy="331155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endParaRPr lang="en-US" sz="2100" kern="1200" dirty="0" smtClean="0"/>
        </a:p>
        <a:p>
          <a:pPr lvl="0" algn="ctr" defTabSz="933450">
            <a:lnSpc>
              <a:spcPct val="90000"/>
            </a:lnSpc>
            <a:spcBef>
              <a:spcPct val="0"/>
            </a:spcBef>
            <a:spcAft>
              <a:spcPct val="35000"/>
            </a:spcAft>
          </a:pPr>
          <a:r>
            <a:rPr lang="en-US" sz="2100" kern="1200" dirty="0" smtClean="0"/>
            <a:t>98%</a:t>
          </a:r>
        </a:p>
        <a:p>
          <a:pPr lvl="0" algn="ctr" defTabSz="933450">
            <a:lnSpc>
              <a:spcPct val="90000"/>
            </a:lnSpc>
            <a:spcBef>
              <a:spcPct val="0"/>
            </a:spcBef>
            <a:spcAft>
              <a:spcPct val="35000"/>
            </a:spcAft>
          </a:pPr>
          <a:r>
            <a:rPr lang="en-US" sz="2100" kern="1200" dirty="0" smtClean="0"/>
            <a:t> of all states in the United States report a shortage of Special Education </a:t>
          </a:r>
          <a:r>
            <a:rPr lang="en-US" sz="2100" kern="1200" dirty="0" smtClean="0"/>
            <a:t>Teachers</a:t>
          </a:r>
          <a:endParaRPr lang="en-US" sz="2100" kern="1200" dirty="0" smtClean="0"/>
        </a:p>
        <a:p>
          <a:pPr lvl="0" algn="ctr" defTabSz="933450">
            <a:lnSpc>
              <a:spcPct val="90000"/>
            </a:lnSpc>
            <a:spcBef>
              <a:spcPct val="0"/>
            </a:spcBef>
            <a:spcAft>
              <a:spcPct val="35000"/>
            </a:spcAft>
          </a:pPr>
          <a:endParaRPr lang="en-US" sz="2100" kern="1200" dirty="0" smtClean="0"/>
        </a:p>
        <a:p>
          <a:pPr lvl="0" algn="ctr" defTabSz="933450">
            <a:lnSpc>
              <a:spcPct val="90000"/>
            </a:lnSpc>
            <a:spcBef>
              <a:spcPct val="0"/>
            </a:spcBef>
            <a:spcAft>
              <a:spcPct val="35000"/>
            </a:spcAft>
          </a:pPr>
          <a:r>
            <a:rPr lang="en-US" sz="2100" kern="1200" dirty="0" smtClean="0"/>
            <a:t> </a:t>
          </a:r>
          <a:endParaRPr lang="en-US" sz="2100" kern="1200" dirty="0"/>
        </a:p>
      </dsp:txBody>
      <dsp:txXfrm>
        <a:off x="3486573" y="968319"/>
        <a:ext cx="2988245" cy="2988245"/>
      </dsp:txXfrm>
    </dsp:sp>
    <dsp:sp modelId="{46013985-ED66-4BE4-980D-B3FE9A78E6EA}">
      <dsp:nvSpPr>
        <dsp:cNvPr id="0" name=""/>
        <dsp:cNvSpPr/>
      </dsp:nvSpPr>
      <dsp:spPr>
        <a:xfrm>
          <a:off x="6891211" y="806662"/>
          <a:ext cx="3311559" cy="331155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90%</a:t>
          </a:r>
        </a:p>
        <a:p>
          <a:pPr lvl="0" algn="ctr" defTabSz="933450">
            <a:lnSpc>
              <a:spcPct val="90000"/>
            </a:lnSpc>
            <a:spcBef>
              <a:spcPct val="0"/>
            </a:spcBef>
            <a:spcAft>
              <a:spcPct val="35000"/>
            </a:spcAft>
          </a:pPr>
          <a:r>
            <a:rPr lang="en-US" sz="2100" kern="1200" dirty="0" smtClean="0"/>
            <a:t>of </a:t>
          </a:r>
          <a:r>
            <a:rPr lang="en-US" sz="2100" kern="1200" dirty="0" smtClean="0"/>
            <a:t>high priority schools report having difficulty recruiting highly qualified Special Education Teachers</a:t>
          </a:r>
          <a:endParaRPr lang="en-US" sz="2100" kern="1200" dirty="0"/>
        </a:p>
      </dsp:txBody>
      <dsp:txXfrm>
        <a:off x="7052868" y="968319"/>
        <a:ext cx="2988245" cy="2988245"/>
      </dsp:txXfrm>
    </dsp:sp>
    <dsp:sp modelId="{C9E2D983-463E-4DD5-9311-2058913209D7}">
      <dsp:nvSpPr>
        <dsp:cNvPr id="0" name=""/>
        <dsp:cNvSpPr/>
      </dsp:nvSpPr>
      <dsp:spPr>
        <a:xfrm>
          <a:off x="3324916" y="4372957"/>
          <a:ext cx="3311559" cy="331155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12.3 % </a:t>
          </a:r>
        </a:p>
        <a:p>
          <a:pPr lvl="0" algn="ctr" defTabSz="933450">
            <a:lnSpc>
              <a:spcPct val="90000"/>
            </a:lnSpc>
            <a:spcBef>
              <a:spcPct val="0"/>
            </a:spcBef>
            <a:spcAft>
              <a:spcPct val="35000"/>
            </a:spcAft>
          </a:pPr>
          <a:r>
            <a:rPr lang="en-US" sz="2100" kern="1200" dirty="0" smtClean="0"/>
            <a:t>of Special Education </a:t>
          </a:r>
          <a:r>
            <a:rPr lang="en-US" sz="2100" kern="1200" dirty="0" smtClean="0"/>
            <a:t>Teachers </a:t>
          </a:r>
          <a:r>
            <a:rPr lang="en-US" sz="2100" kern="1200" dirty="0" smtClean="0"/>
            <a:t>leave the profession. This is nearly twice the rate of </a:t>
          </a:r>
          <a:r>
            <a:rPr lang="en-US" sz="2100" kern="1200" dirty="0" smtClean="0"/>
            <a:t>General Education Teachers</a:t>
          </a:r>
          <a:endParaRPr lang="en-US" sz="2100" kern="1200" dirty="0"/>
        </a:p>
      </dsp:txBody>
      <dsp:txXfrm>
        <a:off x="3486573" y="4534614"/>
        <a:ext cx="2988245" cy="2988245"/>
      </dsp:txXfrm>
    </dsp:sp>
    <dsp:sp modelId="{3F7D0913-A78D-496B-A2AC-E6849C50F570}">
      <dsp:nvSpPr>
        <dsp:cNvPr id="0" name=""/>
        <dsp:cNvSpPr/>
      </dsp:nvSpPr>
      <dsp:spPr>
        <a:xfrm>
          <a:off x="6891211" y="4372957"/>
          <a:ext cx="3311559" cy="331155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82 % </a:t>
          </a:r>
        </a:p>
        <a:p>
          <a:pPr lvl="0" algn="ctr" defTabSz="933450">
            <a:lnSpc>
              <a:spcPct val="90000"/>
            </a:lnSpc>
            <a:spcBef>
              <a:spcPct val="0"/>
            </a:spcBef>
            <a:spcAft>
              <a:spcPct val="35000"/>
            </a:spcAft>
          </a:pPr>
          <a:r>
            <a:rPr lang="en-US" sz="2100" kern="1200" dirty="0" smtClean="0"/>
            <a:t>of Special Education </a:t>
          </a:r>
          <a:r>
            <a:rPr lang="en-US" sz="2100" kern="1200" dirty="0" smtClean="0"/>
            <a:t>Teachers </a:t>
          </a:r>
          <a:r>
            <a:rPr lang="en-US" sz="2100" kern="1200" dirty="0" smtClean="0"/>
            <a:t>across the nation report that there are not enough professionals to meet the needs of students with disabilities</a:t>
          </a:r>
          <a:endParaRPr lang="en-US" sz="2100" kern="1200" dirty="0"/>
        </a:p>
      </dsp:txBody>
      <dsp:txXfrm>
        <a:off x="7052868" y="4534614"/>
        <a:ext cx="2988245" cy="2988245"/>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0B079-A316-4C9B-B165-DF9EA8325D2C}" type="datetimeFigureOut">
              <a:rPr lang="en-US" smtClean="0"/>
              <a:t>4/12/2018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en-US" smtClean="0"/>
              <a:t>‹#›</a:t>
            </a:fld>
            <a:endParaRPr lang="en-US" dirty="0"/>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28AB8-57D1-494F-9851-055AD867E790}" type="datetimeFigureOut">
              <a:rPr lang="en-US" smtClean="0"/>
              <a:t>4/12/2018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en-US" smtClean="0"/>
              <a:t>‹#›</a:t>
            </a:fld>
            <a:endParaRPr lang="en-US" dirty="0"/>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2" name="Title 1"/>
          <p:cNvSpPr>
            <a:spLocks noGrp="1"/>
          </p:cNvSpPr>
          <p:nvPr>
            <p:ph type="title"/>
          </p:nvPr>
        </p:nvSpPr>
        <p:spPr>
          <a:xfrm>
            <a:off x="6400800" y="990600"/>
            <a:ext cx="31089600" cy="2514540"/>
          </a:xfrm>
        </p:spPr>
        <p:txBody>
          <a:bodyPr/>
          <a:lstStyle/>
          <a:p>
            <a:r>
              <a:rPr lang="en-US" smtClean="0"/>
              <a:t>Click to edit Master title style</a:t>
            </a:r>
            <a:endParaRPr lang="en-US"/>
          </a:p>
        </p:txBody>
      </p:sp>
      <p:sp>
        <p:nvSpPr>
          <p:cNvPr id="31" name="Text Placeholder 6"/>
          <p:cNvSpPr>
            <a:spLocks noGrp="1"/>
          </p:cNvSpPr>
          <p:nvPr>
            <p:ph type="body" sz="quarter" idx="36"/>
          </p:nvPr>
        </p:nvSpPr>
        <p:spPr bwMode="auto">
          <a:xfrm>
            <a:off x="6400800" y="3588603"/>
            <a:ext cx="31089600" cy="830997"/>
          </a:xfrm>
        </p:spPr>
        <p:txBody>
          <a:bodyPr>
            <a:noAutofit/>
          </a:bodyPr>
          <a:lstStyle>
            <a:lvl1pPr marL="0" indent="0">
              <a:spcBef>
                <a:spcPts val="0"/>
              </a:spcBef>
              <a:buNone/>
              <a:defRPr sz="2400">
                <a:solidFill>
                  <a:schemeClr val="bg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smtClean="0"/>
              <a:t>Edit Master text styles</a:t>
            </a:r>
          </a:p>
        </p:txBody>
      </p:sp>
      <p:sp>
        <p:nvSpPr>
          <p:cNvPr id="3" name="Date Placeholder 2"/>
          <p:cNvSpPr>
            <a:spLocks noGrp="1"/>
          </p:cNvSpPr>
          <p:nvPr>
            <p:ph type="dt" sz="half" idx="10"/>
          </p:nvPr>
        </p:nvSpPr>
        <p:spPr/>
        <p:txBody>
          <a:bodyPr/>
          <a:lstStyle/>
          <a:p>
            <a:fld id="{ECAA57DF-1C19-4726-AB84-014692BAD8F5}" type="datetimeFigureOut">
              <a:rPr lang="en-US" smtClean="0"/>
              <a:t>4/12/2018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1B4C631-C489-4C11-812F-2172FBEAE82B}" type="slidenum">
              <a:rPr lang="en-US" smtClean="0"/>
              <a:t>‹#›</a:t>
            </a:fld>
            <a:endParaRPr lang="en-US" dirty="0"/>
          </a:p>
        </p:txBody>
      </p:sp>
      <p:sp>
        <p:nvSpPr>
          <p:cNvPr id="7" name="Text Placeholder 6"/>
          <p:cNvSpPr>
            <a:spLocks noGrp="1"/>
          </p:cNvSpPr>
          <p:nvPr>
            <p:ph type="body" sz="quarter" idx="13" hasCustomPrompt="1"/>
          </p:nvPr>
        </p:nvSpPr>
        <p:spPr>
          <a:xfrm>
            <a:off x="1143000" y="5852160"/>
            <a:ext cx="12801600" cy="1219200"/>
          </a:xfrm>
          <a:prstGeom prst="round1Rect">
            <a:avLst/>
          </a:prstGeom>
          <a:solidFill>
            <a:schemeClr val="accent2"/>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19" name="Content Placeholder 17"/>
          <p:cNvSpPr>
            <a:spLocks noGrp="1"/>
          </p:cNvSpPr>
          <p:nvPr>
            <p:ph sz="quarter" idx="24" hasCustomPrompt="1"/>
          </p:nvPr>
        </p:nvSpPr>
        <p:spPr>
          <a:xfrm>
            <a:off x="1143000" y="7071360"/>
            <a:ext cx="12801600" cy="6858000"/>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1" name="Text Placeholder 6"/>
          <p:cNvSpPr>
            <a:spLocks noGrp="1"/>
          </p:cNvSpPr>
          <p:nvPr>
            <p:ph type="body" sz="quarter" idx="17" hasCustomPrompt="1"/>
          </p:nvPr>
        </p:nvSpPr>
        <p:spPr>
          <a:xfrm>
            <a:off x="1143000" y="15032736"/>
            <a:ext cx="12801600" cy="1219200"/>
          </a:xfrm>
          <a:prstGeom prst="round1Rect">
            <a:avLst/>
          </a:prstGeom>
          <a:solidFill>
            <a:schemeClr val="accent3"/>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0" name="Content Placeholder 17"/>
          <p:cNvSpPr>
            <a:spLocks noGrp="1"/>
          </p:cNvSpPr>
          <p:nvPr>
            <p:ph sz="quarter" idx="25" hasCustomPrompt="1"/>
          </p:nvPr>
        </p:nvSpPr>
        <p:spPr>
          <a:xfrm>
            <a:off x="1143000" y="16251936"/>
            <a:ext cx="12801600" cy="9088165"/>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3" name="Text Placeholder 6"/>
          <p:cNvSpPr>
            <a:spLocks noGrp="1"/>
          </p:cNvSpPr>
          <p:nvPr>
            <p:ph type="body" sz="quarter" idx="19" hasCustomPrompt="1"/>
          </p:nvPr>
        </p:nvSpPr>
        <p:spPr>
          <a:xfrm>
            <a:off x="1143000" y="25831800"/>
            <a:ext cx="12801600" cy="1219200"/>
          </a:xfrm>
          <a:prstGeom prst="round1Rect">
            <a:avLst/>
          </a:prstGeom>
          <a:solidFill>
            <a:schemeClr val="accent4"/>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1" name="Content Placeholder 17"/>
          <p:cNvSpPr>
            <a:spLocks noGrp="1"/>
          </p:cNvSpPr>
          <p:nvPr>
            <p:ph sz="quarter" idx="26" hasCustomPrompt="1"/>
          </p:nvPr>
        </p:nvSpPr>
        <p:spPr>
          <a:xfrm>
            <a:off x="114300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5" name="Text Placeholder 6"/>
          <p:cNvSpPr>
            <a:spLocks noGrp="1"/>
          </p:cNvSpPr>
          <p:nvPr>
            <p:ph type="body" sz="quarter" idx="21" hasCustomPrompt="1"/>
          </p:nvPr>
        </p:nvSpPr>
        <p:spPr>
          <a:xfrm>
            <a:off x="15544800" y="5852160"/>
            <a:ext cx="12801600" cy="1219200"/>
          </a:xfrm>
          <a:prstGeom prst="round1Rect">
            <a:avLst/>
          </a:prstGeom>
          <a:solidFill>
            <a:schemeClr val="accent5"/>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2" name="Content Placeholder 17"/>
          <p:cNvSpPr>
            <a:spLocks noGrp="1"/>
          </p:cNvSpPr>
          <p:nvPr>
            <p:ph sz="quarter" idx="27" hasCustomPrompt="1"/>
          </p:nvPr>
        </p:nvSpPr>
        <p:spPr>
          <a:xfrm>
            <a:off x="15544800" y="7071360"/>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8" name="Content Placeholder 17"/>
          <p:cNvSpPr>
            <a:spLocks noGrp="1"/>
          </p:cNvSpPr>
          <p:nvPr>
            <p:ph sz="quarter" idx="23" hasCustomPrompt="1"/>
          </p:nvPr>
        </p:nvSpPr>
        <p:spPr>
          <a:xfrm>
            <a:off x="15544800" y="11948160"/>
            <a:ext cx="12801600" cy="6172200"/>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3" name="Content Placeholder 17"/>
          <p:cNvSpPr>
            <a:spLocks noGrp="1"/>
          </p:cNvSpPr>
          <p:nvPr>
            <p:ph sz="quarter" idx="28" hasCustomPrompt="1"/>
          </p:nvPr>
        </p:nvSpPr>
        <p:spPr>
          <a:xfrm>
            <a:off x="15544800" y="23469600"/>
            <a:ext cx="12801600" cy="1752600"/>
          </a:xfrm>
        </p:spPr>
        <p:txBody>
          <a:bodyPr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p:txBody>
      </p:sp>
      <p:sp>
        <p:nvSpPr>
          <p:cNvPr id="24" name="Text Placeholder 6"/>
          <p:cNvSpPr>
            <a:spLocks noGrp="1"/>
          </p:cNvSpPr>
          <p:nvPr>
            <p:ph type="body" sz="quarter" idx="29" hasCustomPrompt="1"/>
          </p:nvPr>
        </p:nvSpPr>
        <p:spPr>
          <a:xfrm>
            <a:off x="15544800" y="25831800"/>
            <a:ext cx="12801600" cy="1219200"/>
          </a:xfrm>
          <a:prstGeom prst="round1Rect">
            <a:avLst/>
          </a:prstGeom>
          <a:solidFill>
            <a:schemeClr val="accent6"/>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5" name="Content Placeholder 17"/>
          <p:cNvSpPr>
            <a:spLocks noGrp="1"/>
          </p:cNvSpPr>
          <p:nvPr>
            <p:ph sz="quarter" idx="30" hasCustomPrompt="1"/>
          </p:nvPr>
        </p:nvSpPr>
        <p:spPr>
          <a:xfrm>
            <a:off x="1554480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6" name="Text Placeholder 6"/>
          <p:cNvSpPr>
            <a:spLocks noGrp="1"/>
          </p:cNvSpPr>
          <p:nvPr>
            <p:ph type="body" sz="quarter" idx="31" hasCustomPrompt="1"/>
          </p:nvPr>
        </p:nvSpPr>
        <p:spPr>
          <a:xfrm>
            <a:off x="29900880" y="5852160"/>
            <a:ext cx="12801600" cy="1219200"/>
          </a:xfrm>
          <a:prstGeom prst="round1Rect">
            <a:avLst/>
          </a:prstGeom>
          <a:solidFill>
            <a:schemeClr val="accent6"/>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7" name="Content Placeholder 17"/>
          <p:cNvSpPr>
            <a:spLocks noGrp="1"/>
          </p:cNvSpPr>
          <p:nvPr>
            <p:ph sz="quarter" idx="32" hasCustomPrompt="1"/>
          </p:nvPr>
        </p:nvSpPr>
        <p:spPr>
          <a:xfrm>
            <a:off x="29900880" y="7071360"/>
            <a:ext cx="12801600" cy="7315200"/>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8" name="Content Placeholder 17"/>
          <p:cNvSpPr>
            <a:spLocks noGrp="1"/>
          </p:cNvSpPr>
          <p:nvPr>
            <p:ph sz="quarter" idx="33" hasCustomPrompt="1"/>
          </p:nvPr>
        </p:nvSpPr>
        <p:spPr>
          <a:xfrm>
            <a:off x="29900880" y="15837408"/>
            <a:ext cx="12801600" cy="7315200"/>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9" name="Text Placeholder 6"/>
          <p:cNvSpPr>
            <a:spLocks noGrp="1"/>
          </p:cNvSpPr>
          <p:nvPr>
            <p:ph type="body" sz="quarter" idx="34" hasCustomPrompt="1"/>
          </p:nvPr>
        </p:nvSpPr>
        <p:spPr>
          <a:xfrm>
            <a:off x="29900880" y="25831800"/>
            <a:ext cx="12801600" cy="1219200"/>
          </a:xfrm>
          <a:prstGeom prst="round1Rect">
            <a:avLst/>
          </a:prstGeom>
          <a:solidFill>
            <a:schemeClr val="accent1"/>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30" name="Content Placeholder 17"/>
          <p:cNvSpPr>
            <a:spLocks noGrp="1"/>
          </p:cNvSpPr>
          <p:nvPr>
            <p:ph sz="quarter" idx="35" hasCustomPrompt="1"/>
          </p:nvPr>
        </p:nvSpPr>
        <p:spPr>
          <a:xfrm>
            <a:off x="2990088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32" name="Instructions"/>
          <p:cNvSpPr/>
          <p:nvPr userDrawn="1"/>
        </p:nvSpPr>
        <p:spPr>
          <a:xfrm>
            <a:off x="43891200" y="2552699"/>
            <a:ext cx="1244727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rIns="274320" rtlCol="0" anchor="t"/>
          <a:lstStyle/>
          <a:p>
            <a:pPr lvl="0">
              <a:spcBef>
                <a:spcPts val="1200"/>
              </a:spcBef>
            </a:pPr>
            <a:r>
              <a:rPr sz="9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1200"/>
              </a:spcBef>
            </a:pPr>
            <a:r>
              <a:rPr lang="en-US" sz="6600" dirty="0" smtClean="0">
                <a:solidFill>
                  <a:prstClr val="white">
                    <a:lumMod val="50000"/>
                  </a:prstClr>
                </a:solidFill>
                <a:latin typeface="Calibri Light" panose="020F0302020204030204" pitchFamily="34" charset="0"/>
                <a:cs typeface="Calibri" panose="020F0502020204030204" pitchFamily="34" charset="0"/>
              </a:rPr>
              <a:t>This poster is 48” wide by 36” high. It’s designed to be printed on a large-format printer.</a:t>
            </a:r>
          </a:p>
          <a:p>
            <a:pPr lvl="0">
              <a:spcBef>
                <a:spcPts val="300"/>
              </a:spcBef>
            </a:pPr>
            <a:endParaRPr sz="6000" dirty="0">
              <a:solidFill>
                <a:prstClr val="white">
                  <a:lumMod val="50000"/>
                </a:prstClr>
              </a:solidFill>
              <a:latin typeface="Calibri Light" panose="020F0302020204030204" pitchFamily="34" charset="0"/>
              <a:cs typeface="Calibri" panose="020F0502020204030204" pitchFamily="34" charset="0"/>
            </a:endParaRPr>
          </a:p>
          <a:p>
            <a:pPr lvl="0">
              <a:spcBef>
                <a:spcPts val="1200"/>
              </a:spcBef>
            </a:pPr>
            <a:r>
              <a:rPr sz="88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1200"/>
              </a:spcBef>
            </a:pPr>
            <a:r>
              <a:rPr sz="6600" dirty="0">
                <a:solidFill>
                  <a:prstClr val="white">
                    <a:lumMod val="50000"/>
                  </a:prstClr>
                </a:solidFill>
                <a:latin typeface="Calibri Light" panose="020F0302020204030204" pitchFamily="34" charset="0"/>
                <a:cs typeface="Calibri" panose="020F0502020204030204" pitchFamily="34" charset="0"/>
              </a:rPr>
              <a:t>The placeholders in this </a:t>
            </a:r>
            <a:r>
              <a:rPr lang="en-US" sz="6600" dirty="0" smtClean="0">
                <a:solidFill>
                  <a:prstClr val="white">
                    <a:lumMod val="50000"/>
                  </a:prstClr>
                </a:solidFill>
                <a:latin typeface="Calibri Light" panose="020F0302020204030204" pitchFamily="34" charset="0"/>
                <a:cs typeface="Calibri" panose="020F0502020204030204" pitchFamily="34" charset="0"/>
              </a:rPr>
              <a:t>poster </a:t>
            </a:r>
            <a:r>
              <a:rPr sz="6600" dirty="0" smtClean="0">
                <a:solidFill>
                  <a:prstClr val="white">
                    <a:lumMod val="50000"/>
                  </a:prstClr>
                </a:solidFill>
                <a:latin typeface="Calibri Light" panose="020F0302020204030204" pitchFamily="34" charset="0"/>
                <a:cs typeface="Calibri" panose="020F0502020204030204" pitchFamily="34" charset="0"/>
              </a:rPr>
              <a:t>are </a:t>
            </a:r>
            <a:r>
              <a:rPr sz="6600" dirty="0">
                <a:solidFill>
                  <a:prstClr val="white">
                    <a:lumMod val="50000"/>
                  </a:prstClr>
                </a:solidFill>
                <a:latin typeface="Calibri Light" panose="020F0302020204030204" pitchFamily="34" charset="0"/>
                <a:cs typeface="Calibri" panose="020F0502020204030204" pitchFamily="34" charset="0"/>
              </a:rPr>
              <a:t>formatted for you. </a:t>
            </a:r>
            <a:r>
              <a:rPr lang="en-US" sz="6600" dirty="0" smtClean="0">
                <a:solidFill>
                  <a:prstClr val="white">
                    <a:lumMod val="50000"/>
                  </a:prstClr>
                </a:solidFill>
                <a:latin typeface="Calibri Light" panose="020F0302020204030204" pitchFamily="34" charset="0"/>
                <a:cs typeface="Calibri" panose="020F0502020204030204" pitchFamily="34" charset="0"/>
              </a:rPr>
              <a:t>Type</a:t>
            </a:r>
            <a:r>
              <a:rPr lang="en-US" sz="6600" baseline="0" dirty="0" smtClean="0">
                <a:solidFill>
                  <a:prstClr val="white">
                    <a:lumMod val="50000"/>
                  </a:prstClr>
                </a:solidFill>
                <a:latin typeface="Calibri Light" panose="020F0302020204030204" pitchFamily="34" charset="0"/>
                <a:cs typeface="Calibri" panose="020F0502020204030204" pitchFamily="34" charset="0"/>
              </a:rPr>
              <a:t> in the placeholders </a:t>
            </a:r>
            <a:r>
              <a:rPr lang="en-US" sz="6600" dirty="0" smtClean="0">
                <a:solidFill>
                  <a:prstClr val="white">
                    <a:lumMod val="50000"/>
                  </a:prstClr>
                </a:solidFill>
                <a:latin typeface="Calibri Light" panose="020F0302020204030204" pitchFamily="34" charset="0"/>
                <a:cs typeface="Calibri" panose="020F0502020204030204" pitchFamily="34" charset="0"/>
              </a:rPr>
              <a:t>to add text, or c</a:t>
            </a:r>
            <a:r>
              <a:rPr lang="en-US" sz="6600" baseline="0" dirty="0" smtClean="0">
                <a:solidFill>
                  <a:prstClr val="white">
                    <a:lumMod val="50000"/>
                  </a:prstClr>
                </a:solidFill>
                <a:latin typeface="Calibri Light" panose="020F0302020204030204" pitchFamily="34" charset="0"/>
                <a:cs typeface="Calibri" panose="020F0502020204030204" pitchFamily="34" charset="0"/>
              </a:rPr>
              <a:t>lick an icon to add a table, chart, SmartArt graphic, picture or multimedia file.</a:t>
            </a:r>
          </a:p>
          <a:p>
            <a:pPr lvl="0">
              <a:spcBef>
                <a:spcPts val="2400"/>
              </a:spcBef>
            </a:pPr>
            <a:r>
              <a:rPr lang="en-US" sz="6600" dirty="0" smtClean="0">
                <a:solidFill>
                  <a:prstClr val="white">
                    <a:lumMod val="50000"/>
                  </a:prstClr>
                </a:solidFill>
                <a:latin typeface="Calibri Light" panose="020F0302020204030204" pitchFamily="34" charset="0"/>
                <a:cs typeface="Calibri" panose="020F0502020204030204" pitchFamily="34" charset="0"/>
              </a:rPr>
              <a:t>T</a:t>
            </a:r>
            <a:r>
              <a:rPr sz="6600" dirty="0" smtClean="0">
                <a:solidFill>
                  <a:prstClr val="white">
                    <a:lumMod val="50000"/>
                  </a:prstClr>
                </a:solidFill>
                <a:latin typeface="Calibri Light" panose="020F0302020204030204" pitchFamily="34" charset="0"/>
                <a:cs typeface="Calibri" panose="020F0502020204030204" pitchFamily="34" charset="0"/>
              </a:rPr>
              <a:t>o </a:t>
            </a:r>
            <a:r>
              <a:rPr sz="6600" dirty="0">
                <a:solidFill>
                  <a:prstClr val="white">
                    <a:lumMod val="50000"/>
                  </a:prstClr>
                </a:solidFill>
                <a:latin typeface="Calibri Light" panose="020F0302020204030204" pitchFamily="34" charset="0"/>
                <a:cs typeface="Calibri" panose="020F0502020204030204" pitchFamily="34" charset="0"/>
              </a:rPr>
              <a:t>add or remove bullet points from text, just click the Bullets button on the Home tab.</a:t>
            </a:r>
          </a:p>
          <a:p>
            <a:pPr lvl="0">
              <a:spcBef>
                <a:spcPts val="2400"/>
              </a:spcBef>
            </a:pPr>
            <a:r>
              <a:rPr sz="6600" dirty="0">
                <a:solidFill>
                  <a:prstClr val="white">
                    <a:lumMod val="50000"/>
                  </a:prstClr>
                </a:solidFill>
                <a:latin typeface="Calibri Light" panose="020F0302020204030204" pitchFamily="34" charset="0"/>
                <a:cs typeface="Calibri" panose="020F0502020204030204" pitchFamily="34" charset="0"/>
              </a:rPr>
              <a:t>If you need more placeholders for titles, </a:t>
            </a:r>
            <a:r>
              <a:rPr lang="en-US" sz="6600" dirty="0" smtClean="0">
                <a:solidFill>
                  <a:prstClr val="white">
                    <a:lumMod val="50000"/>
                  </a:prstClr>
                </a:solidFill>
                <a:latin typeface="Calibri Light" panose="020F0302020204030204" pitchFamily="34" charset="0"/>
                <a:cs typeface="Calibri" panose="020F0502020204030204" pitchFamily="34" charset="0"/>
              </a:rPr>
              <a:t>content</a:t>
            </a:r>
            <a:r>
              <a:rPr sz="6600" dirty="0" smtClean="0">
                <a:solidFill>
                  <a:prstClr val="white">
                    <a:lumMod val="50000"/>
                  </a:prstClr>
                </a:solidFill>
                <a:latin typeface="Calibri Light" panose="020F0302020204030204" pitchFamily="34" charset="0"/>
                <a:cs typeface="Calibri" panose="020F0502020204030204" pitchFamily="34" charset="0"/>
              </a:rPr>
              <a:t> </a:t>
            </a:r>
            <a:r>
              <a:rPr sz="6600" dirty="0">
                <a:solidFill>
                  <a:prstClr val="white">
                    <a:lumMod val="50000"/>
                  </a:prstClr>
                </a:solidFill>
                <a:latin typeface="Calibri Light" panose="020F0302020204030204" pitchFamily="34" charset="0"/>
                <a:cs typeface="Calibri" panose="020F0502020204030204" pitchFamily="34" charset="0"/>
              </a:rPr>
              <a:t>or body text, just make a copy of what you need and drag it into place. PowerPoint’s Smart Guides will help you align it with everything else.</a:t>
            </a:r>
          </a:p>
          <a:p>
            <a:pPr lvl="0">
              <a:spcBef>
                <a:spcPts val="2400"/>
              </a:spcBef>
            </a:pPr>
            <a:r>
              <a:rPr sz="6600" dirty="0">
                <a:solidFill>
                  <a:prstClr val="white">
                    <a:lumMod val="50000"/>
                  </a:prstClr>
                </a:solidFill>
                <a:latin typeface="Calibri Light" panose="020F0302020204030204" pitchFamily="34" charset="0"/>
                <a:cs typeface="Calibri" panose="020F0502020204030204" pitchFamily="34" charset="0"/>
              </a:rPr>
              <a:t>Want to use your own pictures instead of ours? No problem! Just </a:t>
            </a:r>
            <a:r>
              <a:rPr lang="en-US" sz="6600" dirty="0" smtClean="0">
                <a:solidFill>
                  <a:prstClr val="white">
                    <a:lumMod val="50000"/>
                  </a:prstClr>
                </a:solidFill>
                <a:latin typeface="Calibri Light" panose="020F0302020204030204" pitchFamily="34" charset="0"/>
                <a:cs typeface="Calibri" panose="020F0502020204030204" pitchFamily="34" charset="0"/>
              </a:rPr>
              <a:t>right-</a:t>
            </a:r>
            <a:r>
              <a:rPr sz="6600" dirty="0" smtClean="0">
                <a:solidFill>
                  <a:prstClr val="white">
                    <a:lumMod val="50000"/>
                  </a:prstClr>
                </a:solidFill>
                <a:latin typeface="Calibri Light" panose="020F0302020204030204" pitchFamily="34" charset="0"/>
                <a:cs typeface="Calibri" panose="020F0502020204030204" pitchFamily="34" charset="0"/>
              </a:rPr>
              <a:t>click </a:t>
            </a:r>
            <a:r>
              <a:rPr sz="6600" dirty="0">
                <a:solidFill>
                  <a:prstClr val="white">
                    <a:lumMod val="50000"/>
                  </a:prstClr>
                </a:solidFill>
                <a:latin typeface="Calibri Light" panose="020F0302020204030204" pitchFamily="34" charset="0"/>
                <a:cs typeface="Calibri" panose="020F0502020204030204" pitchFamily="34" charset="0"/>
              </a:rPr>
              <a:t>a </a:t>
            </a:r>
            <a:r>
              <a:rPr sz="6600" dirty="0" smtClean="0">
                <a:solidFill>
                  <a:prstClr val="white">
                    <a:lumMod val="50000"/>
                  </a:prstClr>
                </a:solidFill>
                <a:latin typeface="Calibri Light" panose="020F0302020204030204" pitchFamily="34" charset="0"/>
                <a:cs typeface="Calibri" panose="020F0502020204030204" pitchFamily="34" charset="0"/>
              </a:rPr>
              <a:t>picture</a:t>
            </a:r>
            <a:r>
              <a:rPr lang="en-US" sz="6600" dirty="0" smtClean="0">
                <a:solidFill>
                  <a:prstClr val="white">
                    <a:lumMod val="50000"/>
                  </a:prstClr>
                </a:solidFill>
                <a:latin typeface="Calibri Light" panose="020F0302020204030204" pitchFamily="34" charset="0"/>
                <a:cs typeface="Calibri" panose="020F0502020204030204" pitchFamily="34" charset="0"/>
              </a:rPr>
              <a:t> and choose Change Picture. Maintain the</a:t>
            </a:r>
            <a:r>
              <a:rPr lang="en-US" sz="6600" baseline="0" dirty="0" smtClean="0">
                <a:solidFill>
                  <a:prstClr val="white">
                    <a:lumMod val="50000"/>
                  </a:prstClr>
                </a:solidFill>
                <a:latin typeface="Calibri Light" panose="020F0302020204030204" pitchFamily="34" charset="0"/>
                <a:cs typeface="Calibri" panose="020F0502020204030204" pitchFamily="34" charset="0"/>
              </a:rPr>
              <a:t> proportion of pictures as you r</a:t>
            </a:r>
            <a:r>
              <a:rPr lang="en-US" sz="6600" dirty="0" smtClean="0">
                <a:solidFill>
                  <a:prstClr val="white">
                    <a:lumMod val="50000"/>
                  </a:prstClr>
                </a:solidFill>
                <a:latin typeface="Calibri Light" panose="020F0302020204030204" pitchFamily="34" charset="0"/>
                <a:cs typeface="Calibri" panose="020F0502020204030204" pitchFamily="34" charset="0"/>
              </a:rPr>
              <a:t>esize</a:t>
            </a:r>
            <a:r>
              <a:rPr lang="en-US" sz="6600" baseline="0" dirty="0" smtClean="0">
                <a:solidFill>
                  <a:prstClr val="white">
                    <a:lumMod val="50000"/>
                  </a:prstClr>
                </a:solidFill>
                <a:latin typeface="Calibri Light" panose="020F0302020204030204" pitchFamily="34" charset="0"/>
                <a:cs typeface="Calibri" panose="020F0502020204030204" pitchFamily="34" charset="0"/>
              </a:rPr>
              <a:t> by dragging a corner.</a:t>
            </a:r>
            <a:endParaRPr sz="6600" dirty="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145907722"/>
      </p:ext>
    </p:extLst>
  </p:cSld>
  <p:clrMapOvr>
    <a:masterClrMapping/>
  </p:clrMapOvr>
  <p:extLst mod="1">
    <p:ext uri="{DCECCB84-F9BA-43D5-87BE-67443E8EF086}">
      <p15:sldGuideLst xmlns:p15="http://schemas.microsoft.com/office/powerpoint/2012/main">
        <p15:guide id="1" pos="9168" userDrawn="1">
          <p15:clr>
            <a:srgbClr val="A4A3A4"/>
          </p15:clr>
        </p15:guide>
        <p15:guide id="2" pos="18480"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invGray">
          <a:xfrm>
            <a:off x="0" y="0"/>
            <a:ext cx="43891200" cy="5029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bwMode="auto">
          <a:xfrm>
            <a:off x="6400800" y="990600"/>
            <a:ext cx="31089600" cy="251454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400800" y="6019800"/>
            <a:ext cx="31089600" cy="2362962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3000" y="32114698"/>
            <a:ext cx="9875520" cy="457200"/>
          </a:xfrm>
          <a:prstGeom prst="rect">
            <a:avLst/>
          </a:prstGeom>
        </p:spPr>
        <p:txBody>
          <a:bodyPr vert="horz" lIns="91440" tIns="45720" rIns="91440" bIns="45720" rtlCol="0" anchor="ctr"/>
          <a:lstStyle>
            <a:lvl1pPr algn="l">
              <a:defRPr sz="1600">
                <a:solidFill>
                  <a:schemeClr val="tx1">
                    <a:tint val="75000"/>
                  </a:schemeClr>
                </a:solidFill>
              </a:defRPr>
            </a:lvl1pPr>
          </a:lstStyle>
          <a:p>
            <a:fld id="{ECAA57DF-1C19-4726-AB84-014692BAD8F5}" type="datetimeFigureOut">
              <a:rPr lang="en-US" smtClean="0"/>
              <a:pPr/>
              <a:t>4/12/2018</a:t>
            </a:fld>
            <a:endParaRPr lang="en-US" dirty="0"/>
          </a:p>
        </p:txBody>
      </p:sp>
      <p:sp>
        <p:nvSpPr>
          <p:cNvPr id="5" name="Footer Placeholder 4"/>
          <p:cNvSpPr>
            <a:spLocks noGrp="1"/>
          </p:cNvSpPr>
          <p:nvPr>
            <p:ph type="ftr" sz="quarter" idx="3"/>
          </p:nvPr>
        </p:nvSpPr>
        <p:spPr>
          <a:xfrm>
            <a:off x="11018520" y="32114698"/>
            <a:ext cx="21854160" cy="4572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2872680" y="32114698"/>
            <a:ext cx="9875520" cy="457200"/>
          </a:xfrm>
          <a:prstGeom prst="rect">
            <a:avLst/>
          </a:prstGeom>
        </p:spPr>
        <p:txBody>
          <a:bodyPr vert="horz" lIns="91440" tIns="45720" rIns="91440" bIns="45720" rtlCol="0" anchor="ctr"/>
          <a:lstStyle>
            <a:lvl1pPr algn="r">
              <a:defRPr sz="1600">
                <a:solidFill>
                  <a:schemeClr val="tx1">
                    <a:tint val="75000"/>
                  </a:schemeClr>
                </a:solidFill>
              </a:defRPr>
            </a:lvl1pPr>
          </a:lstStyle>
          <a:p>
            <a:fld id="{91B4C631-C489-4C11-812F-2172FBEAE82B}" type="slidenum">
              <a:rPr lang="en-US" smtClean="0"/>
              <a:pPr/>
              <a:t>‹#›</a:t>
            </a:fld>
            <a:endParaRPr lang="en-US" dirty="0"/>
          </a:p>
        </p:txBody>
      </p: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4389120" rtl="0" eaLnBrk="1" latinLnBrk="0" hangingPunct="1">
        <a:lnSpc>
          <a:spcPct val="90000"/>
        </a:lnSpc>
        <a:spcBef>
          <a:spcPct val="0"/>
        </a:spcBef>
        <a:buNone/>
        <a:defRPr sz="8800" b="1" kern="1200">
          <a:solidFill>
            <a:schemeClr val="bg1"/>
          </a:solidFill>
          <a:latin typeface="+mj-lt"/>
          <a:ea typeface="+mj-ea"/>
          <a:cs typeface="+mj-cs"/>
        </a:defRPr>
      </a:lvl1pPr>
    </p:titleStyle>
    <p:bodyStyle>
      <a:lvl1pPr marL="457200" indent="-457200" algn="l" defTabSz="4389120" rtl="0" eaLnBrk="1" latinLnBrk="0" hangingPunct="1">
        <a:lnSpc>
          <a:spcPct val="100000"/>
        </a:lnSpc>
        <a:spcBef>
          <a:spcPts val="12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368" userDrawn="1">
          <p15:clr>
            <a:srgbClr val="A4A3A4"/>
          </p15:clr>
        </p15:guide>
        <p15:guide id="2" pos="720" userDrawn="1">
          <p15:clr>
            <a:srgbClr val="A4A3A4"/>
          </p15:clr>
        </p15:guide>
        <p15:guide id="3" pos="26928" userDrawn="1">
          <p15:clr>
            <a:srgbClr val="A4A3A4"/>
          </p15:clr>
        </p15:guide>
        <p15:guide id="4" pos="13824" userDrawn="1">
          <p15:clr>
            <a:srgbClr val="A4A3A4"/>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3.png"/><Relationship Id="rId4" Type="http://schemas.openxmlformats.org/officeDocument/2006/relationships/diagramLayout" Target="../diagrams/layout1.xml"/><Relationship Id="rId9"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Picture 34" descr="Logo" title="Sample Pictur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7280" y="1463040"/>
            <a:ext cx="3365284" cy="2200847"/>
          </a:xfrm>
          <a:prstGeom prst="rect">
            <a:avLst/>
          </a:prstGeom>
        </p:spPr>
      </p:pic>
      <p:sp>
        <p:nvSpPr>
          <p:cNvPr id="4" name="Title 3"/>
          <p:cNvSpPr>
            <a:spLocks noGrp="1"/>
          </p:cNvSpPr>
          <p:nvPr>
            <p:ph type="title"/>
          </p:nvPr>
        </p:nvSpPr>
        <p:spPr/>
        <p:txBody>
          <a:bodyPr/>
          <a:lstStyle/>
          <a:p>
            <a:pPr algn="ctr"/>
            <a:r>
              <a:rPr lang="en-US" dirty="0" smtClean="0"/>
              <a:t>Moderate to Severe Disability Teachers: </a:t>
            </a:r>
            <a:br>
              <a:rPr lang="en-US" dirty="0" smtClean="0"/>
            </a:br>
            <a:r>
              <a:rPr lang="en-US" dirty="0" smtClean="0"/>
              <a:t>Why don’t they stay?</a:t>
            </a:r>
            <a:endParaRPr lang="en-US" dirty="0"/>
          </a:p>
        </p:txBody>
      </p:sp>
      <p:sp>
        <p:nvSpPr>
          <p:cNvPr id="23" name="Text Placeholder 22"/>
          <p:cNvSpPr>
            <a:spLocks noGrp="1"/>
          </p:cNvSpPr>
          <p:nvPr>
            <p:ph type="body" sz="quarter" idx="36"/>
          </p:nvPr>
        </p:nvSpPr>
        <p:spPr/>
        <p:txBody>
          <a:bodyPr/>
          <a:lstStyle/>
          <a:p>
            <a:pPr algn="ctr"/>
            <a:r>
              <a:rPr lang="en-US" dirty="0" smtClean="0"/>
              <a:t>Amanda Bruce, M. Ed., MAT Moderate to Severe Disabilities, Low-Incidence Consultant, Ohio Valley Educational Cooperative</a:t>
            </a:r>
          </a:p>
          <a:p>
            <a:endParaRPr lang="en-US" dirty="0"/>
          </a:p>
        </p:txBody>
      </p:sp>
      <p:pic>
        <p:nvPicPr>
          <p:cNvPr id="36" name="Picture 35" descr="Logo" title="Sample Pictur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428636" y="1463040"/>
            <a:ext cx="3365284" cy="2200847"/>
          </a:xfrm>
          <a:prstGeom prst="rect">
            <a:avLst/>
          </a:prstGeom>
        </p:spPr>
      </p:pic>
      <p:sp>
        <p:nvSpPr>
          <p:cNvPr id="5" name="Text Placeholder 4"/>
          <p:cNvSpPr>
            <a:spLocks noGrp="1"/>
          </p:cNvSpPr>
          <p:nvPr>
            <p:ph type="body" sz="quarter" idx="13"/>
          </p:nvPr>
        </p:nvSpPr>
        <p:spPr/>
        <p:txBody>
          <a:bodyPr/>
          <a:lstStyle/>
          <a:p>
            <a:r>
              <a:rPr lang="en-US" dirty="0" smtClean="0"/>
              <a:t>Abstract</a:t>
            </a:r>
            <a:endParaRPr lang="en-US" dirty="0"/>
          </a:p>
        </p:txBody>
      </p:sp>
      <p:graphicFrame>
        <p:nvGraphicFramePr>
          <p:cNvPr id="6" name="Content Placeholder 5"/>
          <p:cNvGraphicFramePr>
            <a:graphicFrameLocks noGrp="1"/>
          </p:cNvGraphicFramePr>
          <p:nvPr>
            <p:ph sz="quarter" idx="24"/>
            <p:extLst>
              <p:ext uri="{D42A27DB-BD31-4B8C-83A1-F6EECF244321}">
                <p14:modId xmlns:p14="http://schemas.microsoft.com/office/powerpoint/2010/main" val="3787545624"/>
              </p:ext>
            </p:extLst>
          </p:nvPr>
        </p:nvGraphicFramePr>
        <p:xfrm>
          <a:off x="14982090" y="7633601"/>
          <a:ext cx="13527687" cy="84911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 Placeholder 6"/>
          <p:cNvSpPr>
            <a:spLocks noGrp="1"/>
          </p:cNvSpPr>
          <p:nvPr>
            <p:ph type="body" sz="quarter" idx="17"/>
          </p:nvPr>
        </p:nvSpPr>
        <p:spPr>
          <a:xfrm>
            <a:off x="1097280" y="19495008"/>
            <a:ext cx="12801600" cy="1219200"/>
          </a:xfrm>
        </p:spPr>
        <p:txBody>
          <a:bodyPr/>
          <a:lstStyle/>
          <a:p>
            <a:r>
              <a:rPr lang="en-US" dirty="0" smtClean="0"/>
              <a:t>Literature Review</a:t>
            </a:r>
            <a:endParaRPr lang="en-US" dirty="0"/>
          </a:p>
        </p:txBody>
      </p:sp>
      <p:sp>
        <p:nvSpPr>
          <p:cNvPr id="12" name="Content Placeholder 11"/>
          <p:cNvSpPr>
            <a:spLocks noGrp="1"/>
          </p:cNvSpPr>
          <p:nvPr>
            <p:ph sz="quarter" idx="25"/>
          </p:nvPr>
        </p:nvSpPr>
        <p:spPr>
          <a:xfrm>
            <a:off x="1188720" y="21335268"/>
            <a:ext cx="12801600" cy="10668732"/>
          </a:xfrm>
        </p:spPr>
        <p:txBody>
          <a:bodyPr>
            <a:normAutofit/>
          </a:bodyPr>
          <a:lstStyle/>
          <a:p>
            <a:r>
              <a:rPr lang="en-US" dirty="0"/>
              <a:t>The literature currently shows that “…13.2% of special educators leave their jobs each year” (Vittek, 2015).  The research further shows that “…external variables such as job satisfaction, administrative support, induction programs and mentoring programs” (Vittek, 2015) are the primary contributors to teacher attrition in the field of special education, especially those instructing students with more significant disabilities. </a:t>
            </a:r>
          </a:p>
          <a:p>
            <a:r>
              <a:rPr lang="en-US" dirty="0"/>
              <a:t>The literature also suggests that current practices of alternative certification programs is impacting the number of highly qualified educators entering the field of teaching students with Moderate to Severe Disabilities. Currently 20% of teachers entering the profession are recruited and trained through an alternative certification program. The research indicates that often these programs lack rigor and supervision that impacts the effectiveness of the teaching candidate.  Research also shows that most teachers who complete an alternative certification program leave the teaching profession within 2 to 3 years.</a:t>
            </a:r>
          </a:p>
          <a:p>
            <a:r>
              <a:rPr lang="en-US" dirty="0"/>
              <a:t>The state of Kentucky has cited a teacher shortage in the area of teaching students with Moderate to Severe Disabilities since 1992.  Currently in Kentucky there are multiple universities and/or colleges that offer teacher preparation programs with certification in the field of Moderate to Severe disabilities.  All of these teacher preparation programs have an alternative certification option. Research shows that approximately one-third (⅓) of those graduating from one of these teacher preparation programs will leave the profession within three (3) years.</a:t>
            </a:r>
          </a:p>
          <a:p>
            <a:endParaRPr lang="en-US" dirty="0"/>
          </a:p>
        </p:txBody>
      </p:sp>
      <p:sp>
        <p:nvSpPr>
          <p:cNvPr id="8" name="Text Placeholder 7"/>
          <p:cNvSpPr>
            <a:spLocks noGrp="1"/>
          </p:cNvSpPr>
          <p:nvPr>
            <p:ph type="body" sz="quarter" idx="19"/>
          </p:nvPr>
        </p:nvSpPr>
        <p:spPr>
          <a:xfrm>
            <a:off x="1143000" y="12382440"/>
            <a:ext cx="12801600" cy="1219200"/>
          </a:xfrm>
        </p:spPr>
        <p:txBody>
          <a:bodyPr/>
          <a:lstStyle/>
          <a:p>
            <a:r>
              <a:rPr lang="en-US" dirty="0" smtClean="0"/>
              <a:t>Learner Outcomes</a:t>
            </a:r>
            <a:endParaRPr lang="en-US" dirty="0"/>
          </a:p>
        </p:txBody>
      </p:sp>
      <p:sp>
        <p:nvSpPr>
          <p:cNvPr id="13" name="Content Placeholder 12"/>
          <p:cNvSpPr>
            <a:spLocks noGrp="1"/>
          </p:cNvSpPr>
          <p:nvPr>
            <p:ph sz="quarter" idx="26"/>
          </p:nvPr>
        </p:nvSpPr>
        <p:spPr>
          <a:xfrm>
            <a:off x="1097280" y="14301948"/>
            <a:ext cx="12801600" cy="4572000"/>
          </a:xfrm>
        </p:spPr>
        <p:txBody>
          <a:bodyPr/>
          <a:lstStyle/>
          <a:p>
            <a:r>
              <a:rPr lang="en-US" sz="3600" i="1" dirty="0">
                <a:solidFill>
                  <a:schemeClr val="accent4">
                    <a:lumMod val="50000"/>
                  </a:schemeClr>
                </a:solidFill>
              </a:rPr>
              <a:t>Learners will identify causes of teacher shortages in the field of teaching students with Moderate to Severe Disabilities.</a:t>
            </a:r>
          </a:p>
          <a:p>
            <a:r>
              <a:rPr lang="en-US" sz="3600" i="1" dirty="0">
                <a:solidFill>
                  <a:schemeClr val="accent4">
                    <a:lumMod val="50000"/>
                  </a:schemeClr>
                </a:solidFill>
              </a:rPr>
              <a:t>Learners will examine current teacher retention methods in the field of teaching students with Moderate to Severe Disabilities.</a:t>
            </a:r>
          </a:p>
          <a:p>
            <a:r>
              <a:rPr lang="en-US" sz="3600" i="1" dirty="0">
                <a:solidFill>
                  <a:schemeClr val="accent4">
                    <a:lumMod val="50000"/>
                  </a:schemeClr>
                </a:solidFill>
              </a:rPr>
              <a:t>Learners will analyze presented data to assess if changes are needed to the current teacher retention methods</a:t>
            </a:r>
          </a:p>
          <a:p>
            <a:pPr marL="0" indent="0">
              <a:buNone/>
            </a:pPr>
            <a:endParaRPr lang="en-US" dirty="0"/>
          </a:p>
        </p:txBody>
      </p:sp>
      <p:sp>
        <p:nvSpPr>
          <p:cNvPr id="9" name="Text Placeholder 8"/>
          <p:cNvSpPr>
            <a:spLocks noGrp="1"/>
          </p:cNvSpPr>
          <p:nvPr>
            <p:ph type="body" sz="quarter" idx="21"/>
          </p:nvPr>
        </p:nvSpPr>
        <p:spPr/>
        <p:txBody>
          <a:bodyPr/>
          <a:lstStyle/>
          <a:p>
            <a:r>
              <a:rPr lang="en-US" dirty="0" smtClean="0"/>
              <a:t>Current Trends</a:t>
            </a:r>
            <a:endParaRPr lang="en-US" dirty="0"/>
          </a:p>
        </p:txBody>
      </p:sp>
      <p:graphicFrame>
        <p:nvGraphicFramePr>
          <p:cNvPr id="33" name="Content Placeholder 32"/>
          <p:cNvGraphicFramePr>
            <a:graphicFrameLocks noGrp="1"/>
          </p:cNvGraphicFramePr>
          <p:nvPr>
            <p:ph sz="quarter" idx="27"/>
            <p:extLst>
              <p:ext uri="{D42A27DB-BD31-4B8C-83A1-F6EECF244321}">
                <p14:modId xmlns:p14="http://schemas.microsoft.com/office/powerpoint/2010/main" val="3415386843"/>
              </p:ext>
            </p:extLst>
          </p:nvPr>
        </p:nvGraphicFramePr>
        <p:xfrm>
          <a:off x="15544800" y="18803716"/>
          <a:ext cx="13128356" cy="11087972"/>
        </p:xfrm>
        <a:graphic>
          <a:graphicData uri="http://schemas.openxmlformats.org/drawingml/2006/chart">
            <c:chart xmlns:c="http://schemas.openxmlformats.org/drawingml/2006/chart" xmlns:r="http://schemas.openxmlformats.org/officeDocument/2006/relationships" r:id="rId8"/>
          </a:graphicData>
        </a:graphic>
      </p:graphicFrame>
      <p:sp>
        <p:nvSpPr>
          <p:cNvPr id="15" name="Content Placeholder 14"/>
          <p:cNvSpPr>
            <a:spLocks noGrp="1"/>
          </p:cNvSpPr>
          <p:nvPr>
            <p:ph sz="quarter" idx="28"/>
          </p:nvPr>
        </p:nvSpPr>
        <p:spPr>
          <a:xfrm>
            <a:off x="15708178" y="16587948"/>
            <a:ext cx="12801600" cy="1752600"/>
          </a:xfrm>
        </p:spPr>
        <p:txBody>
          <a:bodyPr/>
          <a:lstStyle/>
          <a:p>
            <a:r>
              <a:rPr lang="en-US" dirty="0"/>
              <a:t>Compiled by the National Coalition on Personnel Shortages in Special Education and Related Services</a:t>
            </a:r>
          </a:p>
        </p:txBody>
      </p:sp>
      <p:sp>
        <p:nvSpPr>
          <p:cNvPr id="18" name="Text Placeholder 17"/>
          <p:cNvSpPr>
            <a:spLocks noGrp="1"/>
          </p:cNvSpPr>
          <p:nvPr>
            <p:ph type="body" sz="quarter" idx="31"/>
          </p:nvPr>
        </p:nvSpPr>
        <p:spPr/>
        <p:txBody>
          <a:bodyPr/>
          <a:lstStyle/>
          <a:p>
            <a:r>
              <a:rPr lang="en-US" dirty="0" smtClean="0"/>
              <a:t>Planning for the future</a:t>
            </a:r>
            <a:endParaRPr lang="en-US" dirty="0"/>
          </a:p>
        </p:txBody>
      </p:sp>
      <p:sp>
        <p:nvSpPr>
          <p:cNvPr id="21" name="Text Placeholder 20"/>
          <p:cNvSpPr>
            <a:spLocks noGrp="1"/>
          </p:cNvSpPr>
          <p:nvPr>
            <p:ph type="body" sz="quarter" idx="34"/>
          </p:nvPr>
        </p:nvSpPr>
        <p:spPr>
          <a:xfrm>
            <a:off x="29992320" y="24059358"/>
            <a:ext cx="12801600" cy="1219200"/>
          </a:xfrm>
        </p:spPr>
        <p:txBody>
          <a:bodyPr/>
          <a:lstStyle/>
          <a:p>
            <a:r>
              <a:rPr lang="en-US" dirty="0" smtClean="0"/>
              <a:t>References</a:t>
            </a:r>
            <a:endParaRPr lang="en-US" dirty="0"/>
          </a:p>
        </p:txBody>
      </p:sp>
      <p:sp>
        <p:nvSpPr>
          <p:cNvPr id="22" name="Content Placeholder 21"/>
          <p:cNvSpPr>
            <a:spLocks noGrp="1"/>
          </p:cNvSpPr>
          <p:nvPr>
            <p:ph sz="quarter" idx="35"/>
          </p:nvPr>
        </p:nvSpPr>
        <p:spPr>
          <a:xfrm>
            <a:off x="29992320" y="25439224"/>
            <a:ext cx="12801600" cy="6564775"/>
          </a:xfrm>
        </p:spPr>
        <p:txBody>
          <a:bodyPr/>
          <a:lstStyle/>
          <a:p>
            <a:r>
              <a:rPr lang="en-US" dirty="0"/>
              <a:t>https://www.npr.org/sections/ed/2015/11/09/436588372/behind-the-shortage-of-special-ed-teachers-long-hours-crushing-paperwork</a:t>
            </a:r>
          </a:p>
          <a:p>
            <a:r>
              <a:rPr lang="en-US" dirty="0"/>
              <a:t>https://www.edweek.org/ew/articles/2018/01/24/why-special-educators-really-leave-the-classroom.html</a:t>
            </a:r>
          </a:p>
          <a:p>
            <a:r>
              <a:rPr lang="en-US" dirty="0"/>
              <a:t>Billingsley, B. S., &amp; Cross, L. H. (1991). Teachers' decisions to transfer from special to general education. The Journal of Special Education, 24(4), 496-511</a:t>
            </a:r>
            <a:r>
              <a:rPr lang="en-US" dirty="0" smtClean="0"/>
              <a:t>.</a:t>
            </a:r>
          </a:p>
          <a:p>
            <a:r>
              <a:rPr lang="en-US" dirty="0"/>
              <a:t>Billingsley, B. S. (2004). Special education teacher retention and attrition: A critical analysis of the research literature. The Journal of Special Education, 38(1), 39-55</a:t>
            </a:r>
            <a:r>
              <a:rPr lang="en-US" dirty="0" smtClean="0"/>
              <a:t>.</a:t>
            </a:r>
          </a:p>
          <a:p>
            <a:r>
              <a:rPr lang="en-US" dirty="0"/>
              <a:t>Wisniewski, L., &amp; Gargiulo, R. M. (1997). Occupational stress and burnout among special educators: A review of the literature. The Journal of Special Education, 31(3), 325-346.</a:t>
            </a:r>
          </a:p>
          <a:p>
            <a:endParaRPr lang="en-US" dirty="0"/>
          </a:p>
        </p:txBody>
      </p:sp>
      <p:pic>
        <p:nvPicPr>
          <p:cNvPr id="2" name="Picture 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69182" y="1228725"/>
            <a:ext cx="4762500" cy="3190875"/>
          </a:xfrm>
          <a:prstGeom prst="rect">
            <a:avLst/>
          </a:prstGeom>
        </p:spPr>
      </p:pic>
      <p:pic>
        <p:nvPicPr>
          <p:cNvPr id="3" name="Picture 2"/>
          <p:cNvPicPr>
            <a:picLocks noChangeAspect="1"/>
          </p:cNvPicPr>
          <p:nvPr/>
        </p:nvPicPr>
        <p:blipFill>
          <a:blip r:embed="rId10"/>
          <a:stretch>
            <a:fillRect/>
          </a:stretch>
        </p:blipFill>
        <p:spPr>
          <a:xfrm>
            <a:off x="38459518" y="1066386"/>
            <a:ext cx="4761389" cy="3188484"/>
          </a:xfrm>
          <a:prstGeom prst="rect">
            <a:avLst/>
          </a:prstGeom>
        </p:spPr>
      </p:pic>
      <p:sp>
        <p:nvSpPr>
          <p:cNvPr id="34" name="TextBox 33"/>
          <p:cNvSpPr txBox="1"/>
          <p:nvPr/>
        </p:nvSpPr>
        <p:spPr>
          <a:xfrm flipH="1">
            <a:off x="16688117" y="30753424"/>
            <a:ext cx="11658283" cy="338554"/>
          </a:xfrm>
          <a:prstGeom prst="rect">
            <a:avLst/>
          </a:prstGeom>
          <a:noFill/>
        </p:spPr>
        <p:txBody>
          <a:bodyPr wrap="square" rtlCol="0">
            <a:spAutoFit/>
          </a:bodyPr>
          <a:lstStyle/>
          <a:p>
            <a:r>
              <a:rPr lang="en-US" sz="1600" dirty="0" smtClean="0"/>
              <a:t>: </a:t>
            </a:r>
            <a:r>
              <a:rPr lang="en-US" sz="1600" dirty="0"/>
              <a:t>"Issues in Special Education Teacher Recruitment, Retention, and Professional Development: Considerations in Supporting Rural Teachers"</a:t>
            </a:r>
            <a:endParaRPr lang="en-US" sz="1600" dirty="0" smtClean="0"/>
          </a:p>
        </p:txBody>
      </p:sp>
      <p:sp>
        <p:nvSpPr>
          <p:cNvPr id="37" name="Content Placeholder 36"/>
          <p:cNvSpPr>
            <a:spLocks noGrp="1"/>
          </p:cNvSpPr>
          <p:nvPr>
            <p:ph sz="quarter" idx="32"/>
          </p:nvPr>
        </p:nvSpPr>
        <p:spPr>
          <a:xfrm>
            <a:off x="29900880" y="7071361"/>
            <a:ext cx="12801600" cy="16397014"/>
          </a:xfrm>
        </p:spPr>
        <p:txBody>
          <a:bodyPr>
            <a:noAutofit/>
          </a:bodyPr>
          <a:lstStyle/>
          <a:p>
            <a:pPr marL="0" indent="0">
              <a:buNone/>
            </a:pPr>
            <a:r>
              <a:rPr lang="en-US" b="1" dirty="0" smtClean="0">
                <a:cs typeface="Times New Roman" panose="02020603050405020304" pitchFamily="18" charset="0"/>
              </a:rPr>
              <a:t>How </a:t>
            </a:r>
            <a:r>
              <a:rPr lang="en-US" b="1" dirty="0">
                <a:cs typeface="Times New Roman" panose="02020603050405020304" pitchFamily="18" charset="0"/>
              </a:rPr>
              <a:t>do we </a:t>
            </a:r>
            <a:r>
              <a:rPr lang="en-US" b="1" dirty="0" smtClean="0">
                <a:cs typeface="Times New Roman" panose="02020603050405020304" pitchFamily="18" charset="0"/>
              </a:rPr>
              <a:t>keep and grow </a:t>
            </a:r>
            <a:r>
              <a:rPr lang="en-US" b="1" dirty="0" smtClean="0">
                <a:cs typeface="Times New Roman" panose="02020603050405020304" pitchFamily="18" charset="0"/>
              </a:rPr>
              <a:t>Moderate to Severe Disability teachers for the future</a:t>
            </a:r>
            <a:r>
              <a:rPr lang="en-US" b="1" dirty="0" smtClean="0">
                <a:cs typeface="Times New Roman" panose="02020603050405020304" pitchFamily="18" charset="0"/>
              </a:rPr>
              <a:t>?</a:t>
            </a:r>
            <a:endParaRPr lang="en-US" b="1" dirty="0" smtClean="0">
              <a:cs typeface="Times New Roman" panose="02020603050405020304" pitchFamily="18" charset="0"/>
            </a:endParaRPr>
          </a:p>
          <a:p>
            <a:pPr marL="0" indent="0">
              <a:buNone/>
            </a:pPr>
            <a:endParaRPr lang="en-US" b="1" dirty="0">
              <a:cs typeface="Times New Roman" panose="02020603050405020304" pitchFamily="18" charset="0"/>
            </a:endParaRPr>
          </a:p>
          <a:p>
            <a:pPr marL="0" indent="0">
              <a:buNone/>
            </a:pPr>
            <a:r>
              <a:rPr lang="en-US" b="1" i="1" dirty="0" smtClean="0">
                <a:cs typeface="Times New Roman" panose="02020603050405020304" pitchFamily="18" charset="0"/>
              </a:rPr>
              <a:t>Preparation</a:t>
            </a:r>
            <a:endParaRPr lang="en-US" b="1" i="1" dirty="0">
              <a:cs typeface="Times New Roman" panose="02020603050405020304" pitchFamily="18" charset="0"/>
            </a:endParaRPr>
          </a:p>
          <a:p>
            <a:pPr marL="0" indent="0">
              <a:buNone/>
            </a:pPr>
            <a:r>
              <a:rPr lang="en-US" dirty="0" smtClean="0">
                <a:cs typeface="Times New Roman" panose="02020603050405020304" pitchFamily="18" charset="0"/>
              </a:rPr>
              <a:t>Should teacher’s exiting </a:t>
            </a:r>
            <a:r>
              <a:rPr lang="en-US" dirty="0" smtClean="0">
                <a:cs typeface="Times New Roman" panose="02020603050405020304" pitchFamily="18" charset="0"/>
              </a:rPr>
              <a:t>university </a:t>
            </a:r>
            <a:r>
              <a:rPr lang="en-US" dirty="0" smtClean="0">
                <a:cs typeface="Times New Roman" panose="02020603050405020304" pitchFamily="18" charset="0"/>
              </a:rPr>
              <a:t>or </a:t>
            </a:r>
            <a:r>
              <a:rPr lang="en-US" dirty="0" smtClean="0">
                <a:cs typeface="Times New Roman" panose="02020603050405020304" pitchFamily="18" charset="0"/>
              </a:rPr>
              <a:t>college </a:t>
            </a:r>
            <a:r>
              <a:rPr lang="en-US" dirty="0">
                <a:cs typeface="Times New Roman" panose="02020603050405020304" pitchFamily="18" charset="0"/>
              </a:rPr>
              <a:t>p</a:t>
            </a:r>
            <a:r>
              <a:rPr lang="en-US" dirty="0" smtClean="0">
                <a:cs typeface="Times New Roman" panose="02020603050405020304" pitchFamily="18" charset="0"/>
              </a:rPr>
              <a:t>reparation </a:t>
            </a:r>
            <a:r>
              <a:rPr lang="en-US" dirty="0" smtClean="0">
                <a:cs typeface="Times New Roman" panose="02020603050405020304" pitchFamily="18" charset="0"/>
              </a:rPr>
              <a:t>programs into the field of teaching students with Moderate to </a:t>
            </a:r>
            <a:r>
              <a:rPr lang="en-US" dirty="0" smtClean="0">
                <a:cs typeface="Times New Roman" panose="02020603050405020304" pitchFamily="18" charset="0"/>
              </a:rPr>
              <a:t>Severe </a:t>
            </a:r>
            <a:r>
              <a:rPr lang="en-US" dirty="0" smtClean="0">
                <a:cs typeface="Times New Roman" panose="02020603050405020304" pitchFamily="18" charset="0"/>
              </a:rPr>
              <a:t>Disabilities have extended </a:t>
            </a:r>
            <a:r>
              <a:rPr lang="en-US" dirty="0" smtClean="0">
                <a:cs typeface="Times New Roman" panose="02020603050405020304" pitchFamily="18" charset="0"/>
              </a:rPr>
              <a:t>practicums</a:t>
            </a:r>
            <a:r>
              <a:rPr lang="en-US" dirty="0" smtClean="0">
                <a:cs typeface="Times New Roman" panose="02020603050405020304" pitchFamily="18" charset="0"/>
              </a:rPr>
              <a:t>?</a:t>
            </a:r>
          </a:p>
          <a:p>
            <a:pPr marL="0" indent="0">
              <a:buNone/>
            </a:pPr>
            <a:endParaRPr lang="en-US" dirty="0">
              <a:cs typeface="Times New Roman" panose="02020603050405020304" pitchFamily="18" charset="0"/>
            </a:endParaRPr>
          </a:p>
          <a:p>
            <a:pPr marL="0" indent="0">
              <a:buNone/>
            </a:pPr>
            <a:r>
              <a:rPr lang="en-US" dirty="0" smtClean="0">
                <a:cs typeface="Times New Roman" panose="02020603050405020304" pitchFamily="18" charset="0"/>
              </a:rPr>
              <a:t>Should alternate certification programs require additional oversight and accountability from university supervisors?</a:t>
            </a:r>
          </a:p>
          <a:p>
            <a:pPr marL="0" indent="0">
              <a:buNone/>
            </a:pPr>
            <a:endParaRPr lang="en-US" b="1" i="1" dirty="0">
              <a:cs typeface="Times New Roman" panose="02020603050405020304" pitchFamily="18" charset="0"/>
            </a:endParaRPr>
          </a:p>
          <a:p>
            <a:pPr marL="0" indent="0">
              <a:buNone/>
            </a:pPr>
            <a:r>
              <a:rPr lang="en-US" b="1" i="1" dirty="0" smtClean="0">
                <a:cs typeface="Times New Roman" panose="02020603050405020304" pitchFamily="18" charset="0"/>
              </a:rPr>
              <a:t>Mentoring</a:t>
            </a:r>
            <a:endParaRPr lang="en-US" dirty="0">
              <a:cs typeface="Times New Roman" panose="02020603050405020304" pitchFamily="18" charset="0"/>
            </a:endParaRPr>
          </a:p>
          <a:p>
            <a:pPr marL="0" indent="0">
              <a:buNone/>
            </a:pPr>
            <a:r>
              <a:rPr lang="en-US" dirty="0">
                <a:cs typeface="Times New Roman" panose="02020603050405020304" pitchFamily="18" charset="0"/>
              </a:rPr>
              <a:t>With the possibility of KTIP  </a:t>
            </a:r>
            <a:r>
              <a:rPr lang="en-US" dirty="0" smtClean="0">
                <a:cs typeface="Times New Roman" panose="02020603050405020304" pitchFamily="18" charset="0"/>
              </a:rPr>
              <a:t>being </a:t>
            </a:r>
            <a:r>
              <a:rPr lang="en-US" dirty="0">
                <a:cs typeface="Times New Roman" panose="02020603050405020304" pitchFamily="18" charset="0"/>
              </a:rPr>
              <a:t>unfunded, how do we support </a:t>
            </a:r>
            <a:r>
              <a:rPr lang="en-US" dirty="0" smtClean="0">
                <a:cs typeface="Times New Roman" panose="02020603050405020304" pitchFamily="18" charset="0"/>
              </a:rPr>
              <a:t>teachers </a:t>
            </a:r>
            <a:r>
              <a:rPr lang="en-US" dirty="0">
                <a:cs typeface="Times New Roman" panose="02020603050405020304" pitchFamily="18" charset="0"/>
              </a:rPr>
              <a:t>who serve our students with the most needs?</a:t>
            </a:r>
          </a:p>
          <a:p>
            <a:pPr marL="0" indent="0">
              <a:buNone/>
            </a:pPr>
            <a:r>
              <a:rPr lang="en-US" dirty="0">
                <a:cs typeface="Times New Roman" panose="02020603050405020304" pitchFamily="18" charset="0"/>
              </a:rPr>
              <a:t>	District </a:t>
            </a:r>
            <a:r>
              <a:rPr lang="en-US" dirty="0" smtClean="0">
                <a:cs typeface="Times New Roman" panose="02020603050405020304" pitchFamily="18" charset="0"/>
              </a:rPr>
              <a:t>mentors</a:t>
            </a:r>
            <a:endParaRPr lang="en-US" dirty="0">
              <a:cs typeface="Times New Roman" panose="02020603050405020304" pitchFamily="18" charset="0"/>
            </a:endParaRPr>
          </a:p>
          <a:p>
            <a:pPr marL="0" indent="0">
              <a:buNone/>
            </a:pPr>
            <a:r>
              <a:rPr lang="en-US" dirty="0">
                <a:cs typeface="Times New Roman" panose="02020603050405020304" pitchFamily="18" charset="0"/>
              </a:rPr>
              <a:t>	PLC groups in district or </a:t>
            </a:r>
            <a:r>
              <a:rPr lang="en-US" dirty="0" smtClean="0">
                <a:cs typeface="Times New Roman" panose="02020603050405020304" pitchFamily="18" charset="0"/>
              </a:rPr>
              <a:t>through </a:t>
            </a:r>
            <a:r>
              <a:rPr lang="en-US" dirty="0">
                <a:cs typeface="Times New Roman" panose="02020603050405020304" pitchFamily="18" charset="0"/>
              </a:rPr>
              <a:t>the </a:t>
            </a:r>
            <a:r>
              <a:rPr lang="en-US" dirty="0" smtClean="0">
                <a:cs typeface="Times New Roman" panose="02020603050405020304" pitchFamily="18" charset="0"/>
              </a:rPr>
              <a:t>co-ops</a:t>
            </a:r>
            <a:endParaRPr lang="en-US" dirty="0">
              <a:cs typeface="Times New Roman" panose="02020603050405020304" pitchFamily="18" charset="0"/>
            </a:endParaRPr>
          </a:p>
          <a:p>
            <a:pPr marL="0" indent="0">
              <a:buNone/>
            </a:pPr>
            <a:r>
              <a:rPr lang="en-US" dirty="0">
                <a:cs typeface="Times New Roman" panose="02020603050405020304" pitchFamily="18" charset="0"/>
              </a:rPr>
              <a:t>	</a:t>
            </a:r>
            <a:r>
              <a:rPr lang="en-US">
                <a:cs typeface="Times New Roman" panose="02020603050405020304" pitchFamily="18" charset="0"/>
              </a:rPr>
              <a:t>Virtual </a:t>
            </a:r>
            <a:r>
              <a:rPr lang="en-US" smtClean="0">
                <a:cs typeface="Times New Roman" panose="02020603050405020304" pitchFamily="18" charset="0"/>
              </a:rPr>
              <a:t>connections </a:t>
            </a:r>
            <a:endParaRPr lang="en-US" dirty="0">
              <a:cs typeface="Times New Roman" panose="02020603050405020304" pitchFamily="18" charset="0"/>
            </a:endParaRPr>
          </a:p>
          <a:p>
            <a:pPr marL="0" indent="0">
              <a:buNone/>
            </a:pPr>
            <a:endParaRPr lang="en-US" dirty="0">
              <a:cs typeface="Times New Roman" panose="02020603050405020304" pitchFamily="18" charset="0"/>
            </a:endParaRPr>
          </a:p>
          <a:p>
            <a:pPr marL="0" indent="0">
              <a:buNone/>
            </a:pPr>
            <a:r>
              <a:rPr lang="en-US" b="1" i="1" dirty="0">
                <a:cs typeface="Times New Roman" panose="02020603050405020304" pitchFamily="18" charset="0"/>
              </a:rPr>
              <a:t>Support</a:t>
            </a:r>
          </a:p>
          <a:p>
            <a:pPr marL="0" indent="0">
              <a:buNone/>
            </a:pPr>
            <a:r>
              <a:rPr lang="en-US" dirty="0" smtClean="0">
                <a:cs typeface="Times New Roman" panose="02020603050405020304" pitchFamily="18" charset="0"/>
              </a:rPr>
              <a:t>What </a:t>
            </a:r>
            <a:r>
              <a:rPr lang="en-US" dirty="0">
                <a:cs typeface="Times New Roman" panose="02020603050405020304" pitchFamily="18" charset="0"/>
              </a:rPr>
              <a:t>kind of support do our teachers need?</a:t>
            </a:r>
          </a:p>
          <a:p>
            <a:pPr marL="0" indent="0">
              <a:buNone/>
            </a:pPr>
            <a:endParaRPr lang="en-US" dirty="0">
              <a:cs typeface="Times New Roman" panose="02020603050405020304" pitchFamily="18" charset="0"/>
            </a:endParaRPr>
          </a:p>
          <a:p>
            <a:pPr marL="640080" lvl="2" indent="0">
              <a:buNone/>
            </a:pPr>
            <a:r>
              <a:rPr lang="en-US" sz="2800" b="1" dirty="0" smtClean="0">
                <a:cs typeface="Times New Roman" panose="02020603050405020304" pitchFamily="18" charset="0"/>
              </a:rPr>
              <a:t>	Instructional support</a:t>
            </a:r>
            <a:r>
              <a:rPr lang="en-US" sz="2800" b="1" dirty="0">
                <a:cs typeface="Times New Roman" panose="02020603050405020304" pitchFamily="18" charset="0"/>
              </a:rPr>
              <a:t>	Compliance support</a:t>
            </a:r>
          </a:p>
          <a:p>
            <a:pPr marL="640080" lvl="2" indent="0">
              <a:buNone/>
            </a:pPr>
            <a:r>
              <a:rPr lang="en-US" sz="2800" dirty="0" smtClean="0">
                <a:cs typeface="Times New Roman" panose="02020603050405020304" pitchFamily="18" charset="0"/>
              </a:rPr>
              <a:t>	What do we teach?</a:t>
            </a:r>
            <a:r>
              <a:rPr lang="en-US" sz="2800" dirty="0">
                <a:cs typeface="Times New Roman" panose="02020603050405020304" pitchFamily="18" charset="0"/>
              </a:rPr>
              <a:t>	IEPs</a:t>
            </a:r>
          </a:p>
          <a:p>
            <a:pPr marL="640080" lvl="2" indent="0">
              <a:buNone/>
            </a:pPr>
            <a:r>
              <a:rPr lang="en-US" sz="2800" dirty="0" smtClean="0">
                <a:cs typeface="Times New Roman" panose="02020603050405020304" pitchFamily="18" charset="0"/>
              </a:rPr>
              <a:t>	How do we </a:t>
            </a:r>
            <a:r>
              <a:rPr lang="en-US" sz="2800" dirty="0">
                <a:cs typeface="Times New Roman" panose="02020603050405020304" pitchFamily="18" charset="0"/>
              </a:rPr>
              <a:t>teach?	Progress </a:t>
            </a:r>
            <a:r>
              <a:rPr lang="en-US" sz="2800" dirty="0" smtClean="0">
                <a:cs typeface="Times New Roman" panose="02020603050405020304" pitchFamily="18" charset="0"/>
              </a:rPr>
              <a:t>Monitoring</a:t>
            </a:r>
          </a:p>
          <a:p>
            <a:pPr marL="640080" lvl="2" indent="0">
              <a:buNone/>
            </a:pPr>
            <a:r>
              <a:rPr lang="en-US" sz="2800" dirty="0" smtClean="0">
                <a:cs typeface="Times New Roman" panose="02020603050405020304" pitchFamily="18" charset="0"/>
              </a:rPr>
              <a:t>	Why do we </a:t>
            </a:r>
            <a:r>
              <a:rPr lang="en-US" sz="2800" dirty="0">
                <a:cs typeface="Times New Roman" panose="02020603050405020304" pitchFamily="18" charset="0"/>
              </a:rPr>
              <a:t>teach?	Data Analysis</a:t>
            </a:r>
          </a:p>
          <a:p>
            <a:pPr marL="640080" lvl="2" indent="0">
              <a:buNone/>
            </a:pPr>
            <a:endParaRPr lang="en-US" sz="2800" dirty="0" smtClean="0">
              <a:cs typeface="Times New Roman" panose="02020603050405020304" pitchFamily="18" charset="0"/>
            </a:endParaRPr>
          </a:p>
          <a:p>
            <a:pPr marL="640080" lvl="2" indent="0">
              <a:buNone/>
            </a:pPr>
            <a:r>
              <a:rPr lang="en-US" sz="2800" dirty="0">
                <a:cs typeface="Times New Roman" panose="02020603050405020304" pitchFamily="18" charset="0"/>
              </a:rPr>
              <a:t>	</a:t>
            </a:r>
            <a:r>
              <a:rPr lang="en-US" sz="2800" dirty="0" smtClean="0">
                <a:cs typeface="Times New Roman" panose="02020603050405020304" pitchFamily="18" charset="0"/>
              </a:rPr>
              <a:t>             </a:t>
            </a:r>
          </a:p>
          <a:p>
            <a:pPr marL="640080" lvl="2" indent="0">
              <a:buNone/>
            </a:pPr>
            <a:r>
              <a:rPr lang="en-US" sz="2800" b="1" dirty="0" smtClean="0">
                <a:cs typeface="Times New Roman" panose="02020603050405020304" pitchFamily="18" charset="0"/>
              </a:rPr>
              <a:t>	Colleague support	Administrator Support</a:t>
            </a:r>
          </a:p>
          <a:p>
            <a:pPr marL="640080" lvl="2" indent="0">
              <a:buNone/>
            </a:pPr>
            <a:r>
              <a:rPr lang="en-US" sz="2800" dirty="0" smtClean="0">
                <a:cs typeface="Times New Roman" panose="02020603050405020304" pitchFamily="18" charset="0"/>
              </a:rPr>
              <a:t>	Team/Dept. Collaboration	Differentiated Training</a:t>
            </a:r>
          </a:p>
          <a:p>
            <a:pPr marL="640080" lvl="2" indent="0">
              <a:buNone/>
            </a:pPr>
            <a:r>
              <a:rPr lang="en-US" sz="2800" dirty="0" smtClean="0">
                <a:cs typeface="Times New Roman" panose="02020603050405020304" pitchFamily="18" charset="0"/>
              </a:rPr>
              <a:t>	Gen Ed/ECE Collaboration	Modeling</a:t>
            </a:r>
          </a:p>
          <a:p>
            <a:pPr marL="640080" lvl="2" indent="0">
              <a:buNone/>
            </a:pPr>
            <a:endParaRPr lang="en-US" sz="2800" dirty="0"/>
          </a:p>
          <a:p>
            <a:pPr marL="640080" lvl="2" indent="0">
              <a:buNone/>
            </a:pPr>
            <a:r>
              <a:rPr lang="en-US" sz="2800" dirty="0" smtClean="0"/>
              <a:t>			</a:t>
            </a:r>
          </a:p>
          <a:p>
            <a:pPr marL="640080" lvl="2" indent="0">
              <a:buNone/>
            </a:pPr>
            <a:endParaRPr lang="en-US" sz="2800" dirty="0" smtClean="0"/>
          </a:p>
          <a:p>
            <a:pPr marL="640080" lvl="2" indent="0">
              <a:buNone/>
            </a:pPr>
            <a:endParaRPr lang="en-US" sz="2800" dirty="0"/>
          </a:p>
          <a:p>
            <a:pPr marL="640080" lvl="2" indent="0">
              <a:buNone/>
            </a:pPr>
            <a:endParaRPr lang="en-US" sz="2800" dirty="0" smtClean="0"/>
          </a:p>
          <a:p>
            <a:pPr marL="640080" lvl="2" indent="0">
              <a:buNone/>
            </a:pPr>
            <a:endParaRPr lang="en-US" sz="2800" dirty="0" smtClean="0"/>
          </a:p>
          <a:p>
            <a:pPr marL="640080" lvl="2" indent="0">
              <a:buNone/>
            </a:pPr>
            <a:r>
              <a:rPr lang="en-US" sz="2800" dirty="0" smtClean="0"/>
              <a:t>	</a:t>
            </a:r>
          </a:p>
          <a:p>
            <a:pPr marL="640080" lvl="2" indent="0">
              <a:buNone/>
            </a:pPr>
            <a:endParaRPr lang="en-US" sz="2800" dirty="0" smtClean="0"/>
          </a:p>
          <a:p>
            <a:pPr marL="640080" lvl="2" indent="0">
              <a:buNone/>
            </a:pPr>
            <a:endParaRPr lang="en-US" sz="2800" dirty="0"/>
          </a:p>
          <a:p>
            <a:pPr marL="640080" lvl="2" indent="0">
              <a:buNone/>
            </a:pPr>
            <a:endParaRPr lang="en-US" sz="2800" dirty="0" smtClean="0"/>
          </a:p>
          <a:p>
            <a:pPr marL="640080" lvl="2" indent="0">
              <a:buNone/>
            </a:pPr>
            <a:r>
              <a:rPr lang="en-US" sz="2800" dirty="0"/>
              <a:t>	</a:t>
            </a:r>
          </a:p>
          <a:p>
            <a:endParaRPr lang="en-US" dirty="0" smtClean="0"/>
          </a:p>
          <a:p>
            <a:endParaRPr lang="en-US" dirty="0"/>
          </a:p>
          <a:p>
            <a:r>
              <a:rPr lang="en-US" dirty="0"/>
              <a:t>Berry, A. B., Petrin, R. A., Gravelle, M. L., &amp; Farmer, T. W. (2011). Issues in special education teacher recruitment, retention, and professional development: Considerations in supporting rural teachers. Rural Special Education Quarterly, 30(4), 3-11.</a:t>
            </a:r>
          </a:p>
        </p:txBody>
      </p:sp>
      <p:sp>
        <p:nvSpPr>
          <p:cNvPr id="14" name="Rectangle 13"/>
          <p:cNvSpPr/>
          <p:nvPr/>
        </p:nvSpPr>
        <p:spPr>
          <a:xfrm>
            <a:off x="1411242" y="7466724"/>
            <a:ext cx="11453660" cy="3785652"/>
          </a:xfrm>
          <a:prstGeom prst="rect">
            <a:avLst/>
          </a:prstGeom>
        </p:spPr>
        <p:txBody>
          <a:bodyPr wrap="square">
            <a:spAutoFit/>
          </a:bodyPr>
          <a:lstStyle/>
          <a:p>
            <a:r>
              <a:rPr lang="en-US" sz="4000" dirty="0"/>
              <a:t>The purpose of the presentation is to highlight the current shortages of teachers in the field of teaching students with Moderate to Severe Disabilities. The presentation will look at existing research on the topic and propose solutions to the growing need to retain highly qualified teachers in this field in Kentucky.</a:t>
            </a:r>
          </a:p>
        </p:txBody>
      </p:sp>
    </p:spTree>
    <p:extLst>
      <p:ext uri="{BB962C8B-B14F-4D97-AF65-F5344CB8AC3E}">
        <p14:creationId xmlns:p14="http://schemas.microsoft.com/office/powerpoint/2010/main" val="931198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Medical Poster">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thm15="http://schemas.microsoft.com/office/thememl/2012/main" name="Presentation1" id="{55A68E73-61CB-4542-8C48-DCBB2482A3D5}" vid="{6A3CA63D-1E3C-4681-8668-89277FEB3FEB}"/>
    </a:ext>
  </a:extLst>
</a:theme>
</file>

<file path=ppt/theme/theme2.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1110015-E380-4C53-980C-698226C61C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Poster (blue and brown design)</Template>
  <TotalTime>0</TotalTime>
  <Words>707</Words>
  <Application>Microsoft Office PowerPoint</Application>
  <PresentationFormat>Custom</PresentationFormat>
  <Paragraphs>73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Cambria</vt:lpstr>
      <vt:lpstr>Times New Roman</vt:lpstr>
      <vt:lpstr>Medical Poster</vt:lpstr>
      <vt:lpstr>Moderate to Severe Disability Teachers:  Why don’t they stay?</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2018-02-20T13:20:49Z</dcterms:created>
  <dcterms:modified xsi:type="dcterms:W3CDTF">2018-04-12T19:24:13Z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TC040015519991</vt:lpwstr>
  </property>
</Properties>
</file>