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6" r:id="rId3"/>
    <p:sldMasterId id="2147483662" r:id="rId4"/>
    <p:sldMasterId id="2147483664" r:id="rId5"/>
    <p:sldMasterId id="2147483700" r:id="rId6"/>
  </p:sldMasterIdLst>
  <p:notesMasterIdLst>
    <p:notesMasterId r:id="rId25"/>
  </p:notesMasterIdLst>
  <p:sldIdLst>
    <p:sldId id="256" r:id="rId7"/>
    <p:sldId id="257" r:id="rId8"/>
    <p:sldId id="290" r:id="rId9"/>
    <p:sldId id="292" r:id="rId10"/>
    <p:sldId id="294" r:id="rId11"/>
    <p:sldId id="293" r:id="rId12"/>
    <p:sldId id="295" r:id="rId13"/>
    <p:sldId id="296" r:id="rId14"/>
    <p:sldId id="297" r:id="rId15"/>
    <p:sldId id="298" r:id="rId16"/>
    <p:sldId id="299" r:id="rId17"/>
    <p:sldId id="300" r:id="rId18"/>
    <p:sldId id="301" r:id="rId19"/>
    <p:sldId id="307" r:id="rId20"/>
    <p:sldId id="303" r:id="rId21"/>
    <p:sldId id="306" r:id="rId22"/>
    <p:sldId id="305" r:id="rId23"/>
    <p:sldId id="304" r:id="rId2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000000"/>
    <a:srgbClr val="323232"/>
    <a:srgbClr val="B2B2B2"/>
    <a:srgbClr val="5F0000"/>
    <a:srgbClr val="740000"/>
    <a:srgbClr val="7E0000"/>
    <a:srgbClr val="890000"/>
    <a:srgbClr val="AD0000"/>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5" autoAdjust="0"/>
    <p:restoredTop sz="94660"/>
  </p:normalViewPr>
  <p:slideViewPr>
    <p:cSldViewPr snapToObjects="1">
      <p:cViewPr varScale="1">
        <p:scale>
          <a:sx n="119" d="100"/>
          <a:sy n="119" d="100"/>
        </p:scale>
        <p:origin x="296" y="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EF058C-C176-4474-B188-9344D87AD2CA}" type="datetimeFigureOut">
              <a:rPr lang="en-US" smtClean="0"/>
              <a:pPr/>
              <a:t>12/14/2015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6081B1-262D-44A8-8BFD-8D3BB9694940}" type="slidenum">
              <a:rPr lang="en-US" smtClean="0"/>
              <a:pPr/>
              <a:t>‹#›</a:t>
            </a:fld>
            <a:endParaRPr lang="en-US"/>
          </a:p>
        </p:txBody>
      </p:sp>
    </p:spTree>
    <p:extLst>
      <p:ext uri="{BB962C8B-B14F-4D97-AF65-F5344CB8AC3E}">
        <p14:creationId xmlns:p14="http://schemas.microsoft.com/office/powerpoint/2010/main" val="201759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id Title">
    <p:spTree>
      <p:nvGrpSpPr>
        <p:cNvPr id="1" name=""/>
        <p:cNvGrpSpPr/>
        <p:nvPr/>
      </p:nvGrpSpPr>
      <p:grpSpPr>
        <a:xfrm>
          <a:off x="0" y="0"/>
          <a:ext cx="0" cy="0"/>
          <a:chOff x="0" y="0"/>
          <a:chExt cx="0" cy="0"/>
        </a:xfrm>
      </p:grpSpPr>
      <p:sp>
        <p:nvSpPr>
          <p:cNvPr id="3" name="Text Placeholder 3"/>
          <p:cNvSpPr>
            <a:spLocks noGrp="1"/>
          </p:cNvSpPr>
          <p:nvPr>
            <p:ph type="body" sz="half" idx="11" hasCustomPrompt="1"/>
          </p:nvPr>
        </p:nvSpPr>
        <p:spPr>
          <a:xfrm>
            <a:off x="685800" y="2918044"/>
            <a:ext cx="7772400" cy="584776"/>
          </a:xfrm>
          <a:prstGeom prst="rect">
            <a:avLst/>
          </a:prstGeom>
        </p:spPr>
        <p:txBody>
          <a:bodyPr anchor="b">
            <a:spAutoFit/>
          </a:bodyPr>
          <a:lstStyle>
            <a:lvl1pPr marL="0" indent="0" algn="ctr">
              <a:buNone/>
              <a:defRPr sz="3200" b="0" i="0">
                <a:solidFill>
                  <a:schemeClr val="bg1"/>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4" name="Text Placeholder 3"/>
          <p:cNvSpPr>
            <a:spLocks noGrp="1"/>
          </p:cNvSpPr>
          <p:nvPr>
            <p:ph type="body" sz="half" idx="12" hasCustomPrompt="1"/>
          </p:nvPr>
        </p:nvSpPr>
        <p:spPr>
          <a:xfrm>
            <a:off x="2362200" y="3867150"/>
            <a:ext cx="4419600" cy="400110"/>
          </a:xfrm>
          <a:prstGeom prst="rect">
            <a:avLst/>
          </a:prstGeom>
        </p:spPr>
        <p:txBody>
          <a:bodyPr wrap="square" anchor="b">
            <a:spAutoFit/>
          </a:bodyPr>
          <a:lstStyle>
            <a:lvl1pPr marL="0" indent="0" algn="ctr">
              <a:buNone/>
              <a:defRPr sz="2000" b="0" i="0">
                <a:solidFill>
                  <a:schemeClr val="bg1"/>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742950"/>
            <a:ext cx="3962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2" hasCustomPrompt="1"/>
          </p:nvPr>
        </p:nvSpPr>
        <p:spPr>
          <a:xfrm>
            <a:off x="4572000" y="1143001"/>
            <a:ext cx="3962400" cy="33147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0" y="1085851"/>
            <a:ext cx="3886200" cy="3371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2" name="Straight Connector 11"/>
          <p:cNvCxnSpPr/>
          <p:nvPr userDrawn="1"/>
        </p:nvCxnSpPr>
        <p:spPr>
          <a:xfrm rot="10800000">
            <a:off x="4648200" y="1084660"/>
            <a:ext cx="3886200" cy="1191"/>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742950"/>
            <a:ext cx="61722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2" hasCustomPrompt="1"/>
          </p:nvPr>
        </p:nvSpPr>
        <p:spPr>
          <a:xfrm>
            <a:off x="2362200" y="1143001"/>
            <a:ext cx="6172200" cy="3314701"/>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1" name="Straight Connector 10"/>
          <p:cNvCxnSpPr/>
          <p:nvPr userDrawn="1"/>
        </p:nvCxnSpPr>
        <p:spPr>
          <a:xfrm>
            <a:off x="2480896" y="1084057"/>
            <a:ext cx="6053504" cy="1795"/>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7"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742950"/>
            <a:ext cx="3962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cxnSp>
        <p:nvCxnSpPr>
          <p:cNvPr id="12" name="Straight Connector 11"/>
          <p:cNvCxnSpPr/>
          <p:nvPr userDrawn="1"/>
        </p:nvCxnSpPr>
        <p:spPr>
          <a:xfrm rot="10800000">
            <a:off x="609600" y="1084660"/>
            <a:ext cx="3886200" cy="1191"/>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143001"/>
            <a:ext cx="3886200" cy="331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9600" y="1143000"/>
            <a:ext cx="3886200" cy="331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742950"/>
            <a:ext cx="3962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cxnSp>
        <p:nvCxnSpPr>
          <p:cNvPr id="12" name="Straight Connector 11"/>
          <p:cNvCxnSpPr/>
          <p:nvPr userDrawn="1"/>
        </p:nvCxnSpPr>
        <p:spPr>
          <a:xfrm rot="10800000">
            <a:off x="609600" y="1084660"/>
            <a:ext cx="3886200" cy="1191"/>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6" name="Text Placeholder 3"/>
          <p:cNvSpPr>
            <a:spLocks noGrp="1"/>
          </p:cNvSpPr>
          <p:nvPr>
            <p:ph type="body" sz="half" idx="11" hasCustomPrompt="1"/>
          </p:nvPr>
        </p:nvSpPr>
        <p:spPr>
          <a:xfrm>
            <a:off x="3657600" y="2984957"/>
            <a:ext cx="4953000" cy="430887"/>
          </a:xfrm>
          <a:prstGeom prst="rect">
            <a:avLst/>
          </a:prstGeom>
          <a:ln>
            <a:noFill/>
          </a:ln>
        </p:spPr>
        <p:txBody>
          <a:bodyPr anchor="ctr">
            <a:spAutoFit/>
          </a:bodyPr>
          <a:lstStyle>
            <a:lvl1pPr marL="0" indent="0" algn="r">
              <a:buNone/>
              <a:defRPr sz="2200" b="0" i="0">
                <a:solidFill>
                  <a:srgbClr val="FFFFFF"/>
                </a:solidFill>
                <a:latin typeface="Helvetica Neue Bold Condensed"/>
                <a:cs typeface="Helvetica Neue Bold Condense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3" name="Text Placeholder 3"/>
          <p:cNvSpPr>
            <a:spLocks noGrp="1"/>
          </p:cNvSpPr>
          <p:nvPr>
            <p:ph type="body" sz="half" idx="12" hasCustomPrompt="1"/>
          </p:nvPr>
        </p:nvSpPr>
        <p:spPr>
          <a:xfrm>
            <a:off x="7086600" y="4629894"/>
            <a:ext cx="1524000" cy="276999"/>
          </a:xfrm>
          <a:prstGeom prst="rect">
            <a:avLst/>
          </a:prstGeom>
          <a:ln>
            <a:noFill/>
          </a:ln>
        </p:spPr>
        <p:txBody>
          <a:bodyPr wrap="square" anchor="ctr">
            <a:spAutoFit/>
          </a:bodyPr>
          <a:lstStyle>
            <a:lvl1pPr marL="0" indent="0" algn="r">
              <a:buNone/>
              <a:defRPr sz="1200" b="0" i="0">
                <a:solidFill>
                  <a:srgbClr val="AD0000"/>
                </a:solidFill>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wenmey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10"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wenmey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wenmey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lknap Research Bldg.">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6"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5"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udent Lif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872674"/>
            <a:ext cx="8077200" cy="584776"/>
          </a:xfrm>
          <a:prstGeom prst="rect">
            <a:avLst/>
          </a:prstGeom>
        </p:spPr>
        <p:txBody>
          <a:bodyPr vert="horz" anchor="b">
            <a:spAutoFit/>
          </a:bodyPr>
          <a:lstStyle>
            <a:lvl1pPr>
              <a:defRPr sz="3200" b="0" i="0">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userDrawn="1"/>
        </p:nvCxnSpPr>
        <p:spPr>
          <a:xfrm rot="10800000">
            <a:off x="2628900" y="2571752"/>
            <a:ext cx="3886200" cy="1191"/>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udent Lif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udent Lif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udent Lif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udent Lif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udent Life 6">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ent Life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earch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earch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earch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search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742950"/>
            <a:ext cx="3962400" cy="3429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4" name="Text Placeholder 3"/>
          <p:cNvSpPr>
            <a:spLocks noGrp="1"/>
          </p:cNvSpPr>
          <p:nvPr>
            <p:ph type="body" sz="half" idx="2" hasCustomPrompt="1"/>
          </p:nvPr>
        </p:nvSpPr>
        <p:spPr>
          <a:xfrm>
            <a:off x="533400" y="1143001"/>
            <a:ext cx="3962400" cy="3314701"/>
          </a:xfrm>
          <a:prstGeom prst="rect">
            <a:avLst/>
          </a:prstGeom>
        </p:spPr>
        <p:txBody>
          <a:bodyPr>
            <a:normAutofit/>
          </a:bodyPr>
          <a:lstStyle>
            <a:lvl1pPr marL="0" indent="0">
              <a:lnSpc>
                <a:spcPct val="150000"/>
              </a:lnSpc>
              <a:spcBef>
                <a:spcPts val="0"/>
              </a:spcBef>
              <a:spcAft>
                <a:spcPts val="0"/>
              </a:spcAft>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9" name="Straight Connector 8"/>
          <p:cNvCxnSpPr/>
          <p:nvPr userDrawn="1"/>
        </p:nvCxnSpPr>
        <p:spPr>
          <a:xfrm rot="10800000">
            <a:off x="609600" y="1084660"/>
            <a:ext cx="3886200" cy="1191"/>
          </a:xfrm>
          <a:prstGeom prst="line">
            <a:avLst/>
          </a:prstGeom>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085851"/>
            <a:ext cx="3886200" cy="3371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search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0" y="1428750"/>
            <a:ext cx="5867400" cy="342900"/>
          </a:xfrm>
          <a:prstGeom prst="rect">
            <a:avLst/>
          </a:prstGeom>
        </p:spPr>
        <p:txBody>
          <a:bodyPr anchor="b"/>
          <a:lstStyle>
            <a:lvl1pPr algn="l">
              <a:defRPr sz="1600" b="1" i="0">
                <a:solidFill>
                  <a:srgbClr val="FFFFFF"/>
                </a:solidFill>
                <a:latin typeface="Helvetica Neue"/>
                <a:cs typeface="Helvetica Neue"/>
              </a:defRPr>
            </a:lvl1pPr>
          </a:lstStyle>
          <a:p>
            <a:r>
              <a:rPr lang="en-US" dirty="0" smtClean="0"/>
              <a:t>Click to add Heading</a:t>
            </a:r>
            <a:endParaRPr lang="en-US" dirty="0"/>
          </a:p>
        </p:txBody>
      </p:sp>
      <p:sp>
        <p:nvSpPr>
          <p:cNvPr id="5" name="Text Placeholder 3"/>
          <p:cNvSpPr>
            <a:spLocks noGrp="1"/>
          </p:cNvSpPr>
          <p:nvPr>
            <p:ph type="body" sz="half" idx="11" hasCustomPrompt="1"/>
          </p:nvPr>
        </p:nvSpPr>
        <p:spPr>
          <a:xfrm>
            <a:off x="1600200" y="228600"/>
            <a:ext cx="4876800" cy="685800"/>
          </a:xfrm>
          <a:prstGeom prst="rect">
            <a:avLst/>
          </a:prstGeom>
        </p:spPr>
        <p:txBody>
          <a:bodyPr anchor="b">
            <a:normAutofit/>
          </a:bodyPr>
          <a:lstStyle>
            <a:lvl1pPr marL="0" indent="0">
              <a:buNone/>
              <a:defRPr sz="2200" b="0" i="0">
                <a:solidFill>
                  <a:schemeClr val="bg1"/>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
        <p:nvSpPr>
          <p:cNvPr id="6" name="Text Placeholder 3"/>
          <p:cNvSpPr>
            <a:spLocks noGrp="1"/>
          </p:cNvSpPr>
          <p:nvPr>
            <p:ph type="body" sz="half" idx="12" hasCustomPrompt="1"/>
          </p:nvPr>
        </p:nvSpPr>
        <p:spPr>
          <a:xfrm>
            <a:off x="2743200" y="1771650"/>
            <a:ext cx="5867400" cy="2400302"/>
          </a:xfrm>
          <a:prstGeom prst="rect">
            <a:avLst/>
          </a:prstGeom>
        </p:spPr>
        <p:txBody>
          <a:bodyPr>
            <a:normAutofit/>
          </a:bodyPr>
          <a:lstStyle>
            <a:lvl1pPr marL="0" indent="0">
              <a:lnSpc>
                <a:spcPct val="150000"/>
              </a:lnSpc>
              <a:spcBef>
                <a:spcPts val="0"/>
              </a:spcBef>
              <a:buNone/>
              <a:defRPr sz="1200" b="0" i="0">
                <a:solidFill>
                  <a:srgbClr val="FFFFFF"/>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98CC5-BE39-43C5-9BF7-2FA923050F05}" type="datetime1">
              <a:rPr lang="en-US" smtClean="0">
                <a:solidFill>
                  <a:prstClr val="black">
                    <a:tint val="75000"/>
                  </a:prstClr>
                </a:solidFill>
              </a:rPr>
              <a:pPr/>
              <a:t>12/14/2015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50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2D425-5EA5-48DA-9000-B51595C51C6B}" type="datetime1">
              <a:rPr lang="en-US" smtClean="0">
                <a:solidFill>
                  <a:prstClr val="black">
                    <a:tint val="75000"/>
                  </a:prstClr>
                </a:solidFill>
              </a:rPr>
              <a:pPr/>
              <a:t>12/14/2015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458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22887-2BBF-440D-95F7-CA4D400B44E1}" type="datetime1">
              <a:rPr lang="en-US" smtClean="0">
                <a:solidFill>
                  <a:prstClr val="black">
                    <a:tint val="75000"/>
                  </a:prstClr>
                </a:solidFill>
              </a:rPr>
              <a:pPr/>
              <a:t>12/14/2015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999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9FBE3-3286-4C86-AB38-36302764D5BE}" type="datetime1">
              <a:rPr lang="en-US" smtClean="0">
                <a:solidFill>
                  <a:prstClr val="black">
                    <a:tint val="75000"/>
                  </a:prstClr>
                </a:solidFill>
              </a:rPr>
              <a:pPr/>
              <a:t>12/14/2015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050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D18CC-E86D-4C68-B72D-7295CC4AB91C}" type="datetime1">
              <a:rPr lang="en-US" smtClean="0">
                <a:solidFill>
                  <a:prstClr val="black">
                    <a:tint val="75000"/>
                  </a:prstClr>
                </a:solidFill>
              </a:rPr>
              <a:pPr/>
              <a:t>12/14/2015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023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67936A-35AF-4943-80B8-4E9C8B02F584}" type="datetime1">
              <a:rPr lang="en-US" smtClean="0">
                <a:solidFill>
                  <a:prstClr val="black">
                    <a:tint val="75000"/>
                  </a:prstClr>
                </a:solidFill>
              </a:rPr>
              <a:pPr/>
              <a:t>12/14/2015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81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10EF3-1187-4B41-9DC8-805305220080}" type="datetime1">
              <a:rPr lang="en-US" smtClean="0">
                <a:solidFill>
                  <a:prstClr val="black">
                    <a:tint val="75000"/>
                  </a:prstClr>
                </a:solidFill>
              </a:rPr>
              <a:pPr/>
              <a:t>12/14/2015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640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98A9B-A771-4E7E-8D5F-B34E7F99405A}" type="datetime1">
              <a:rPr lang="en-US" smtClean="0">
                <a:solidFill>
                  <a:prstClr val="black">
                    <a:tint val="75000"/>
                  </a:prstClr>
                </a:solidFill>
              </a:rPr>
              <a:pPr/>
              <a:t>12/14/2015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04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401DB-D153-4D27-9DCA-DA887E6B2E42}" type="datetime1">
              <a:rPr lang="en-US" smtClean="0">
                <a:solidFill>
                  <a:prstClr val="black">
                    <a:tint val="75000"/>
                  </a:prstClr>
                </a:solidFill>
              </a:rPr>
              <a:pPr/>
              <a:t>12/14/2015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0" y="742950"/>
            <a:ext cx="3962400" cy="3429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4572000" y="1143001"/>
            <a:ext cx="3962400" cy="33147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11" name="Picture Placeholder 2"/>
          <p:cNvSpPr>
            <a:spLocks noGrp="1"/>
          </p:cNvSpPr>
          <p:nvPr>
            <p:ph type="pic" idx="12"/>
          </p:nvPr>
        </p:nvSpPr>
        <p:spPr>
          <a:xfrm>
            <a:off x="609600" y="1085851"/>
            <a:ext cx="3886200" cy="3371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2" name="Straight Connector 11"/>
          <p:cNvCxnSpPr/>
          <p:nvPr userDrawn="1"/>
        </p:nvCxnSpPr>
        <p:spPr>
          <a:xfrm rot="10800000">
            <a:off x="4648200" y="1084660"/>
            <a:ext cx="3886200" cy="1191"/>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37342-048E-4969-8FBD-0B9926742E7B}" type="datetime1">
              <a:rPr lang="en-US" smtClean="0">
                <a:solidFill>
                  <a:prstClr val="black">
                    <a:tint val="75000"/>
                  </a:prstClr>
                </a:solidFill>
              </a:rPr>
              <a:pPr/>
              <a:t>12/14/2015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282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A7AD-329B-4C2B-B377-CF1F90C19B3A}" type="datetime1">
              <a:rPr lang="en-US" smtClean="0">
                <a:solidFill>
                  <a:prstClr val="black">
                    <a:tint val="75000"/>
                  </a:prstClr>
                </a:solidFill>
              </a:rPr>
              <a:pPr/>
              <a:t>12/14/2015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5152E-5F6C-4E8E-A1F2-A0A7EABBE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88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742950"/>
            <a:ext cx="6172200" cy="342900"/>
          </a:xfrm>
          <a:prstGeom prst="rect">
            <a:avLst/>
          </a:prstGeom>
        </p:spPr>
        <p:txBody>
          <a:bodyPr anchor="b"/>
          <a:lstStyle>
            <a:lvl1pPr algn="l">
              <a:defRPr sz="12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2362200" y="1143003"/>
            <a:ext cx="6172200" cy="3314701"/>
          </a:xfrm>
          <a:prstGeom prst="rect">
            <a:avLst/>
          </a:prstGeom>
        </p:spPr>
        <p:txBody>
          <a:bodyPr>
            <a:normAutofit/>
          </a:bodyPr>
          <a:lstStyle>
            <a:lvl1pPr marL="0" indent="0">
              <a:lnSpc>
                <a:spcPct val="150000"/>
              </a:lnSpc>
              <a:spcBef>
                <a:spcPts val="0"/>
              </a:spcBef>
              <a:buNone/>
              <a:defRPr sz="900" b="0" i="0">
                <a:latin typeface="Helvetica Neue"/>
                <a:cs typeface="Helvetica Neue"/>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add text</a:t>
            </a:r>
          </a:p>
        </p:txBody>
      </p:sp>
      <p:cxnSp>
        <p:nvCxnSpPr>
          <p:cNvPr id="11" name="Straight Connector 10"/>
          <p:cNvCxnSpPr/>
          <p:nvPr userDrawn="1"/>
        </p:nvCxnSpPr>
        <p:spPr>
          <a:xfrm>
            <a:off x="2480896" y="1084055"/>
            <a:ext cx="6053504" cy="1191"/>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14303"/>
            <a:ext cx="6172200" cy="628649"/>
          </a:xfrm>
          <a:prstGeom prst="rect">
            <a:avLst/>
          </a:prstGeom>
        </p:spPr>
        <p:txBody>
          <a:bodyPr anchor="b">
            <a:normAutofit/>
          </a:bodyPr>
          <a:lstStyle>
            <a:lvl1pPr marL="0" indent="0">
              <a:buNone/>
              <a:defRPr sz="1650" b="0" i="0">
                <a:solidFill>
                  <a:srgbClr val="AD0000"/>
                </a:solidFill>
                <a:latin typeface="HelveticaNeueLT Std Med Cn"/>
                <a:cs typeface="HelveticaNeueLT Std Med Cn"/>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add Presentation Title</a:t>
            </a:r>
          </a:p>
        </p:txBody>
      </p:sp>
    </p:spTree>
    <p:extLst>
      <p:ext uri="{BB962C8B-B14F-4D97-AF65-F5344CB8AC3E}">
        <p14:creationId xmlns:p14="http://schemas.microsoft.com/office/powerpoint/2010/main" val="417127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362200" y="742950"/>
            <a:ext cx="6172200" cy="3429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sp>
        <p:nvSpPr>
          <p:cNvPr id="10" name="Text Placeholder 3"/>
          <p:cNvSpPr>
            <a:spLocks noGrp="1"/>
          </p:cNvSpPr>
          <p:nvPr>
            <p:ph type="body" sz="half" idx="2" hasCustomPrompt="1"/>
          </p:nvPr>
        </p:nvSpPr>
        <p:spPr>
          <a:xfrm>
            <a:off x="2362200" y="1143001"/>
            <a:ext cx="6172200" cy="3314701"/>
          </a:xfrm>
          <a:prstGeom prst="rect">
            <a:avLst/>
          </a:prstGeom>
        </p:spPr>
        <p:txBody>
          <a:bodyPr>
            <a:normAutofit/>
          </a:bodyPr>
          <a:lstStyle>
            <a:lvl1pPr marL="0" indent="0">
              <a:lnSpc>
                <a:spcPct val="150000"/>
              </a:lnSpc>
              <a:spcBef>
                <a:spcPts val="0"/>
              </a:spcBef>
              <a:buNone/>
              <a:defRPr sz="1200" b="0" i="0">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1" name="Straight Connector 10"/>
          <p:cNvCxnSpPr/>
          <p:nvPr userDrawn="1"/>
        </p:nvCxnSpPr>
        <p:spPr>
          <a:xfrm>
            <a:off x="2480896" y="1084055"/>
            <a:ext cx="6053504" cy="1191"/>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33400" y="742950"/>
            <a:ext cx="3962400" cy="3429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12" name="Straight Connector 11"/>
          <p:cNvCxnSpPr/>
          <p:nvPr userDrawn="1"/>
        </p:nvCxnSpPr>
        <p:spPr>
          <a:xfrm rot="10800000">
            <a:off x="609600" y="1084660"/>
            <a:ext cx="3886200" cy="1191"/>
          </a:xfrm>
          <a:prstGeom prst="line">
            <a:avLst/>
          </a:prstGeom>
        </p:spPr>
        <p:style>
          <a:lnRef idx="1">
            <a:schemeClr val="accent2"/>
          </a:lnRef>
          <a:fillRef idx="0">
            <a:schemeClr val="accent2"/>
          </a:fillRef>
          <a:effectRef idx="0">
            <a:schemeClr val="accent2"/>
          </a:effectRef>
          <a:fontRef idx="minor">
            <a:schemeClr val="tx1"/>
          </a:fontRef>
        </p:style>
      </p:cxnSp>
      <p:sp>
        <p:nvSpPr>
          <p:cNvPr id="13" name="Picture Placeholder 2"/>
          <p:cNvSpPr>
            <a:spLocks noGrp="1"/>
          </p:cNvSpPr>
          <p:nvPr>
            <p:ph type="pic" idx="12"/>
          </p:nvPr>
        </p:nvSpPr>
        <p:spPr>
          <a:xfrm>
            <a:off x="4648200" y="1143001"/>
            <a:ext cx="3886200" cy="331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9600" y="1143000"/>
            <a:ext cx="3886200" cy="331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33400" y="742950"/>
            <a:ext cx="3962400" cy="342900"/>
          </a:xfrm>
          <a:prstGeom prst="rect">
            <a:avLst/>
          </a:prstGeom>
        </p:spPr>
        <p:txBody>
          <a:bodyPr anchor="b"/>
          <a:lstStyle>
            <a:lvl1pPr algn="l">
              <a:defRPr sz="1600" b="1" i="0">
                <a:solidFill>
                  <a:srgbClr val="B5191A"/>
                </a:solidFill>
                <a:latin typeface="Helvetica Neue"/>
                <a:cs typeface="Helvetica Neue"/>
              </a:defRPr>
            </a:lvl1pPr>
          </a:lstStyle>
          <a:p>
            <a:r>
              <a:rPr lang="en-US" dirty="0" smtClean="0"/>
              <a:t>Click to add Headline</a:t>
            </a:r>
            <a:endParaRPr lang="en-US" dirty="0"/>
          </a:p>
        </p:txBody>
      </p:sp>
      <p:cxnSp>
        <p:nvCxnSpPr>
          <p:cNvPr id="4" name="Straight Connector 3"/>
          <p:cNvCxnSpPr/>
          <p:nvPr userDrawn="1"/>
        </p:nvCxnSpPr>
        <p:spPr>
          <a:xfrm rot="10800000">
            <a:off x="609600" y="1084660"/>
            <a:ext cx="3886200" cy="1191"/>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AD0000"/>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872674"/>
            <a:ext cx="8077200" cy="584776"/>
          </a:xfrm>
          <a:prstGeom prst="rect">
            <a:avLst/>
          </a:prstGeom>
        </p:spPr>
        <p:txBody>
          <a:bodyPr vert="horz" anchor="b">
            <a:spAutoFit/>
          </a:bodyPr>
          <a:lstStyle>
            <a:lvl1pPr>
              <a:defRPr sz="3200" b="0" i="0">
                <a:solidFill>
                  <a:schemeClr val="bg1"/>
                </a:solidFill>
                <a:latin typeface="Helvetica Neue Bold Condensed"/>
                <a:cs typeface="Helvetica Neue Bold Condensed"/>
              </a:defRPr>
            </a:lvl1pPr>
          </a:lstStyle>
          <a:p>
            <a:r>
              <a:rPr lang="en-US" dirty="0" smtClean="0"/>
              <a:t>Click to add Section Title</a:t>
            </a:r>
            <a:endParaRPr lang="en-US" dirty="0"/>
          </a:p>
        </p:txBody>
      </p:sp>
      <p:cxnSp>
        <p:nvCxnSpPr>
          <p:cNvPr id="4" name="Straight Connector 3"/>
          <p:cNvCxnSpPr/>
          <p:nvPr userDrawn="1"/>
        </p:nvCxnSpPr>
        <p:spPr>
          <a:xfrm rot="10800000">
            <a:off x="2628900" y="2571752"/>
            <a:ext cx="3886200" cy="1191"/>
          </a:xfrm>
          <a:prstGeom prst="line">
            <a:avLst/>
          </a:prstGeom>
          <a:ln w="12700" cap="flat" cmpd="sng" algn="ctr">
            <a:solidFill>
              <a:schemeClr val="bg1"/>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742950"/>
            <a:ext cx="3962400" cy="342900"/>
          </a:xfrm>
          <a:prstGeom prst="rect">
            <a:avLst/>
          </a:prstGeom>
        </p:spPr>
        <p:txBody>
          <a:bodyPr anchor="b"/>
          <a:lstStyle>
            <a:lvl1pPr algn="l">
              <a:defRPr sz="1600" b="1" i="0">
                <a:solidFill>
                  <a:schemeClr val="bg1"/>
                </a:solidFill>
                <a:latin typeface="Helvetica Neue"/>
                <a:cs typeface="Helvetica Neue"/>
              </a:defRPr>
            </a:lvl1pPr>
          </a:lstStyle>
          <a:p>
            <a:r>
              <a:rPr lang="en-US" dirty="0" smtClean="0"/>
              <a:t>Click to add Heading</a:t>
            </a:r>
            <a:endParaRPr lang="en-US" dirty="0"/>
          </a:p>
        </p:txBody>
      </p:sp>
      <p:sp>
        <p:nvSpPr>
          <p:cNvPr id="4" name="Text Placeholder 3"/>
          <p:cNvSpPr>
            <a:spLocks noGrp="1"/>
          </p:cNvSpPr>
          <p:nvPr>
            <p:ph type="body" sz="half" idx="2" hasCustomPrompt="1"/>
          </p:nvPr>
        </p:nvSpPr>
        <p:spPr>
          <a:xfrm>
            <a:off x="533400" y="1143001"/>
            <a:ext cx="3962400" cy="3314701"/>
          </a:xfrm>
          <a:prstGeom prst="rect">
            <a:avLst/>
          </a:prstGeom>
        </p:spPr>
        <p:txBody>
          <a:bodyPr>
            <a:normAutofit/>
          </a:bodyPr>
          <a:lstStyle>
            <a:lvl1pPr marL="0" indent="0">
              <a:lnSpc>
                <a:spcPct val="150000"/>
              </a:lnSpc>
              <a:spcBef>
                <a:spcPts val="0"/>
              </a:spcBef>
              <a:buNone/>
              <a:defRPr sz="1200" b="0" i="0">
                <a:solidFill>
                  <a:schemeClr val="bg1"/>
                </a:solidFill>
                <a:latin typeface="Helvetica Neue"/>
                <a:cs typeface="Helvetica Neu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9" name="Straight Connector 8"/>
          <p:cNvCxnSpPr/>
          <p:nvPr userDrawn="1"/>
        </p:nvCxnSpPr>
        <p:spPr>
          <a:xfrm rot="10800000">
            <a:off x="609600" y="1084660"/>
            <a:ext cx="3886200" cy="1191"/>
          </a:xfrm>
          <a:prstGeom prst="line">
            <a:avLst/>
          </a:prstGeom>
          <a:ln>
            <a:solidFill>
              <a:srgbClr val="FFFFFF"/>
            </a:solidFill>
          </a:ln>
        </p:spPr>
        <p:style>
          <a:lnRef idx="1">
            <a:schemeClr val="accent2"/>
          </a:lnRef>
          <a:fillRef idx="0">
            <a:schemeClr val="accent2"/>
          </a:fillRef>
          <a:effectRef idx="0">
            <a:schemeClr val="accent2"/>
          </a:effectRef>
          <a:fontRef idx="minor">
            <a:schemeClr val="tx1"/>
          </a:fontRef>
        </p:style>
      </p:cxnSp>
      <p:sp>
        <p:nvSpPr>
          <p:cNvPr id="10" name="Picture Placeholder 2"/>
          <p:cNvSpPr>
            <a:spLocks noGrp="1"/>
          </p:cNvSpPr>
          <p:nvPr>
            <p:ph type="pic" idx="12"/>
          </p:nvPr>
        </p:nvSpPr>
        <p:spPr>
          <a:xfrm>
            <a:off x="4648200" y="1085851"/>
            <a:ext cx="3886200" cy="3371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11" hasCustomPrompt="1"/>
          </p:nvPr>
        </p:nvSpPr>
        <p:spPr>
          <a:xfrm>
            <a:off x="2362200" y="114301"/>
            <a:ext cx="6172200" cy="628649"/>
          </a:xfrm>
          <a:prstGeom prst="rect">
            <a:avLst/>
          </a:prstGeom>
        </p:spPr>
        <p:txBody>
          <a:bodyPr anchor="b">
            <a:normAutofit/>
          </a:bodyPr>
          <a:lstStyle>
            <a:lvl1pPr marL="0" indent="0">
              <a:buNone/>
              <a:defRPr sz="2200" b="0" i="0">
                <a:solidFill>
                  <a:srgbClr val="FFFFFF"/>
                </a:solidFill>
                <a:latin typeface="HelveticaNeueLT Std Med Cn"/>
                <a:cs typeface="HelveticaNeueLT Std Med C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Presentation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d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4.pd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d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5.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AD0000"/>
            </a:gs>
            <a:gs pos="100000">
              <a:srgbClr val="5F0000"/>
            </a:gs>
          </a:gsLst>
          <a:lin ang="5400000" scaled="0"/>
          <a:tileRect/>
        </a:gradFill>
        <a:effectLst/>
      </p:bgPr>
    </p:bg>
    <p:spTree>
      <p:nvGrpSpPr>
        <p:cNvPr id="1" name=""/>
        <p:cNvGrpSpPr/>
        <p:nvPr/>
      </p:nvGrpSpPr>
      <p:grpSpPr>
        <a:xfrm>
          <a:off x="0" y="0"/>
          <a:ext cx="0" cy="0"/>
          <a:chOff x="0" y="0"/>
          <a:chExt cx="0" cy="0"/>
        </a:xfrm>
      </p:grpSpPr>
      <p:cxnSp>
        <p:nvCxnSpPr>
          <p:cNvPr id="11" name="Straight Connector 10"/>
          <p:cNvCxnSpPr/>
          <p:nvPr/>
        </p:nvCxnSpPr>
        <p:spPr>
          <a:xfrm>
            <a:off x="2362200" y="3657601"/>
            <a:ext cx="4419600" cy="11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descr="uofl ligature 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86200" y="1143000"/>
            <a:ext cx="1434464" cy="8693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chemeClr val="bg1"/>
            </a:gs>
            <a:gs pos="100000">
              <a:srgbClr val="B2B2B2"/>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4685109"/>
            <a:ext cx="7924800" cy="1192"/>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Date Placeholder 3"/>
          <p:cNvSpPr txBox="1">
            <a:spLocks/>
          </p:cNvSpPr>
          <p:nvPr/>
        </p:nvSpPr>
        <p:spPr>
          <a:xfrm>
            <a:off x="6629400" y="4755357"/>
            <a:ext cx="1981200" cy="273844"/>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smtClean="0">
                <a:ln>
                  <a:noFill/>
                </a:ln>
                <a:solidFill>
                  <a:srgbClr val="AD0000"/>
                </a:solidFill>
                <a:effectLst/>
                <a:uLnTx/>
                <a:uFillTx/>
                <a:latin typeface="HelveticaNeueLT Std"/>
                <a:ea typeface="+mn-ea"/>
                <a:cs typeface="HelveticaNeueLT Std"/>
              </a:rPr>
              <a:t>LOUISVILLE.EDU</a:t>
            </a:r>
            <a:endParaRPr kumimoji="0" lang="en-US" sz="1000" b="0" i="0" u="none" strike="noStrike" kern="1000" cap="none" spc="200" normalizeH="0" baseline="0" noProof="0" dirty="0">
              <a:ln>
                <a:noFill/>
              </a:ln>
              <a:solidFill>
                <a:srgbClr val="AD0000"/>
              </a:solidFill>
              <a:effectLst/>
              <a:uLnTx/>
              <a:uFillTx/>
              <a:latin typeface="HelveticaNeueLT Std"/>
              <a:ea typeface="+mn-ea"/>
              <a:cs typeface="HelveticaNeueLT Std"/>
            </a:endParaRPr>
          </a:p>
        </p:txBody>
      </p:sp>
      <p:sp>
        <p:nvSpPr>
          <p:cNvPr id="6" name="Rectangle 5"/>
          <p:cNvSpPr/>
          <p:nvPr userDrawn="1"/>
        </p:nvSpPr>
        <p:spPr>
          <a:xfrm>
            <a:off x="457200" y="0"/>
            <a:ext cx="762000" cy="685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ofl ligature whit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609600" y="288869"/>
            <a:ext cx="481773" cy="29198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8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3E3E3E"/>
            </a:gs>
            <a:gs pos="100000">
              <a:srgbClr val="000000"/>
            </a:gs>
          </a:gsLst>
          <a:lin ang="5400000" scaled="0"/>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rot="10800000">
            <a:off x="609600" y="4685109"/>
            <a:ext cx="7924800" cy="1192"/>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Date Placeholder 3"/>
          <p:cNvSpPr txBox="1">
            <a:spLocks/>
          </p:cNvSpPr>
          <p:nvPr/>
        </p:nvSpPr>
        <p:spPr>
          <a:xfrm>
            <a:off x="6553200" y="4755357"/>
            <a:ext cx="2057400" cy="273844"/>
          </a:xfrm>
          <a:prstGeom prst="rect">
            <a:avLst/>
          </a:prstGeom>
        </p:spPr>
        <p:txBody>
          <a:bodyPr anchor="t"/>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smtClean="0">
                <a:ln>
                  <a:noFill/>
                </a:ln>
                <a:solidFill>
                  <a:schemeClr val="bg1"/>
                </a:solidFill>
                <a:effectLst/>
                <a:uLnTx/>
                <a:uFillTx/>
                <a:latin typeface="HelveticaNeueLT Std"/>
                <a:ea typeface="+mn-ea"/>
                <a:cs typeface="HelveticaNeueLT Std"/>
              </a:rPr>
              <a:t>LOUISVILLE.EDU</a:t>
            </a:r>
            <a:endParaRPr kumimoji="0" lang="en-US" sz="1000" b="0" i="0" u="none" strike="noStrike" kern="1000" cap="none" spc="200" normalizeH="0" baseline="0" noProof="0" dirty="0">
              <a:ln>
                <a:noFill/>
              </a:ln>
              <a:solidFill>
                <a:schemeClr val="bg1"/>
              </a:solidFill>
              <a:effectLst/>
              <a:uLnTx/>
              <a:uFillTx/>
              <a:latin typeface="HelveticaNeueLT Std"/>
              <a:ea typeface="+mn-ea"/>
              <a:cs typeface="HelveticaNeueLT Std"/>
            </a:endParaRPr>
          </a:p>
        </p:txBody>
      </p:sp>
      <p:sp>
        <p:nvSpPr>
          <p:cNvPr id="8" name="Rectangle 7"/>
          <p:cNvSpPr/>
          <p:nvPr userDrawn="1"/>
        </p:nvSpPr>
        <p:spPr>
          <a:xfrm>
            <a:off x="431800" y="0"/>
            <a:ext cx="8382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ofl ligature red.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609600" y="285751"/>
            <a:ext cx="495300" cy="295275"/>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8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6934200" y="4629150"/>
            <a:ext cx="2209800"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743200" y="2686050"/>
            <a:ext cx="6400800" cy="10287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2114550"/>
            <a:ext cx="3429000" cy="8001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L_LOGOwordmarkonRed.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938149" y="2313559"/>
            <a:ext cx="1805051" cy="410591"/>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28600"/>
            <a:ext cx="6705600" cy="8001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514600" y="1371600"/>
            <a:ext cx="6629400" cy="2971800"/>
          </a:xfrm>
          <a:prstGeom prst="rect">
            <a:avLst/>
          </a:prstGeom>
          <a:solidFill>
            <a:srgbClr val="000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ofl ligature whit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533403" y="438150"/>
            <a:ext cx="649605" cy="393700"/>
          </a:xfrm>
          <a:prstGeom prst="rect">
            <a:avLst/>
          </a:prstGeom>
        </p:spPr>
      </p:pic>
      <p:sp>
        <p:nvSpPr>
          <p:cNvPr id="12" name="Rectangle 11"/>
          <p:cNvSpPr/>
          <p:nvPr userDrawn="1"/>
        </p:nvSpPr>
        <p:spPr>
          <a:xfrm>
            <a:off x="6934200" y="4629150"/>
            <a:ext cx="2209800"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p:cNvSpPr txBox="1">
            <a:spLocks/>
          </p:cNvSpPr>
          <p:nvPr userDrawn="1"/>
        </p:nvSpPr>
        <p:spPr>
          <a:xfrm>
            <a:off x="7010400" y="4648914"/>
            <a:ext cx="1676400" cy="246221"/>
          </a:xfrm>
          <a:prstGeom prst="rect">
            <a:avLst/>
          </a:prstGeom>
        </p:spPr>
        <p:txBody>
          <a:bodyPr anchor="ctr">
            <a:spAutoFit/>
          </a:bodyPr>
          <a:lstStyle>
            <a:lvl1pPr algn="ctr">
              <a:defRPr sz="2000" b="0" i="0">
                <a:solidFill>
                  <a:schemeClr val="bg1"/>
                </a:solidFill>
                <a:latin typeface="HelveticaNeueLT Std Thin Italic"/>
                <a:cs typeface="HelveticaNeueLT Std Thin Italic"/>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200" normalizeH="0" baseline="0" noProof="0" dirty="0" smtClean="0">
                <a:ln>
                  <a:noFill/>
                </a:ln>
                <a:solidFill>
                  <a:srgbClr val="AD0000"/>
                </a:solidFill>
                <a:effectLst/>
                <a:uLnTx/>
                <a:uFillTx/>
                <a:latin typeface="HelveticaNeueLT Std"/>
                <a:ea typeface="+mn-ea"/>
                <a:cs typeface="HelveticaNeueLT Std"/>
              </a:rPr>
              <a:t>LOUISVILLE.EDU</a:t>
            </a:r>
            <a:endParaRPr kumimoji="0" lang="en-US" sz="1000" b="0" i="0" u="none" strike="noStrike" kern="1000" cap="none" spc="200" normalizeH="0" baseline="0" noProof="0" dirty="0">
              <a:ln>
                <a:noFill/>
              </a:ln>
              <a:solidFill>
                <a:srgbClr val="AD0000"/>
              </a:solidFill>
              <a:effectLst/>
              <a:uLnTx/>
              <a:uFillTx/>
              <a:latin typeface="HelveticaNeueLT Std"/>
              <a:ea typeface="+mn-ea"/>
              <a:cs typeface="HelveticaNeueLT Std"/>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E59468F-71DF-4E5A-9CB2-04BD8B91981E}" type="datetime1">
              <a:rPr lang="en-US" smtClean="0">
                <a:solidFill>
                  <a:prstClr val="black">
                    <a:tint val="75000"/>
                  </a:prstClr>
                </a:solidFill>
              </a:rPr>
              <a:pPr defTabSz="685800"/>
              <a:t>12/14/2015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A65152E-5F6C-4E8E-A1F2-A0A7EABBE42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37692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finaid@louisville.edu"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2.xml"/><Relationship Id="rId5" Type="http://schemas.openxmlformats.org/officeDocument/2006/relationships/image" Target="../media/image2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louisville.edu/writingcenter/" TargetMode="External"/><Relationship Id="rId2" Type="http://schemas.openxmlformats.org/officeDocument/2006/relationships/hyperlink" Target="http://louisville.edu/library/ekstrom/research/distance/" TargetMode="External"/><Relationship Id="rId1" Type="http://schemas.openxmlformats.org/officeDocument/2006/relationships/slideLayout" Target="../slideLayouts/slideLayout5.xml"/><Relationship Id="rId4" Type="http://schemas.openxmlformats.org/officeDocument/2006/relationships/hyperlink" Target="https://reach.louisville.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helpdesk@louisville.edu" TargetMode="External"/><Relationship Id="rId2" Type="http://schemas.openxmlformats.org/officeDocument/2006/relationships/hyperlink" Target="mailto:bbsupprt@louisvlle.edu"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email@Louisville.edu" TargetMode="External"/><Relationship Id="rId2" Type="http://schemas.openxmlformats.org/officeDocument/2006/relationships/hyperlink" Target="mailto:online@louisville.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685800" y="2425602"/>
            <a:ext cx="7772400" cy="1077218"/>
          </a:xfrm>
        </p:spPr>
        <p:txBody>
          <a:bodyPr/>
          <a:lstStyle/>
          <a:p>
            <a:r>
              <a:rPr lang="en-US" dirty="0"/>
              <a:t>Welcome to the Online [Program] Prospective Student Info Session</a:t>
            </a:r>
          </a:p>
        </p:txBody>
      </p:sp>
      <p:sp>
        <p:nvSpPr>
          <p:cNvPr id="3" name="Text Placeholder 2"/>
          <p:cNvSpPr>
            <a:spLocks noGrp="1"/>
          </p:cNvSpPr>
          <p:nvPr>
            <p:ph type="body" sz="half" idx="12"/>
          </p:nvPr>
        </p:nvSpPr>
        <p:spPr>
          <a:xfrm>
            <a:off x="1409700" y="3943350"/>
            <a:ext cx="6324600" cy="403086"/>
          </a:xfrm>
        </p:spPr>
        <p:txBody>
          <a:bodyPr/>
          <a:lstStyle/>
          <a:p>
            <a:r>
              <a:rPr lang="en-US" dirty="0"/>
              <a:t>The session will officially begin at [HH:MM AM/PM ET</a:t>
            </a:r>
            <a:r>
              <a:rPr lang="en-US" dirty="0" smtClean="0"/>
              <a:t>]</a:t>
            </a:r>
            <a:endParaRPr lang="en-US" dirty="0"/>
          </a:p>
        </p:txBody>
      </p:sp>
    </p:spTree>
    <p:extLst>
      <p:ext uri="{BB962C8B-B14F-4D97-AF65-F5344CB8AC3E}">
        <p14:creationId xmlns:p14="http://schemas.microsoft.com/office/powerpoint/2010/main" val="300297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Provide any prerequisite information here, if </a:t>
            </a:r>
            <a:r>
              <a:rPr lang="en-US" dirty="0" smtClean="0"/>
              <a:t>applicable</a:t>
            </a:r>
            <a:endParaRPr lang="en-US" dirty="0"/>
          </a:p>
        </p:txBody>
      </p:sp>
      <p:sp>
        <p:nvSpPr>
          <p:cNvPr id="4" name="Text Placeholder 3"/>
          <p:cNvSpPr>
            <a:spLocks noGrp="1"/>
          </p:cNvSpPr>
          <p:nvPr>
            <p:ph type="body" sz="half" idx="11"/>
          </p:nvPr>
        </p:nvSpPr>
        <p:spPr/>
        <p:txBody>
          <a:bodyPr/>
          <a:lstStyle/>
          <a:p>
            <a:r>
              <a:rPr lang="en-US" dirty="0" smtClean="0"/>
              <a:t>Prerequisite Information</a:t>
            </a:r>
            <a:endParaRPr lang="en-US" dirty="0"/>
          </a:p>
        </p:txBody>
      </p:sp>
    </p:spTree>
    <p:extLst>
      <p:ext uri="{BB962C8B-B14F-4D97-AF65-F5344CB8AC3E}">
        <p14:creationId xmlns:p14="http://schemas.microsoft.com/office/powerpoint/2010/main" val="195774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Provide specifics about the courses and discuss the duration of the program here, if </a:t>
            </a:r>
            <a:r>
              <a:rPr lang="en-US" dirty="0" smtClean="0"/>
              <a:t>desired. Recommended as this is a common question</a:t>
            </a:r>
            <a:endParaRPr lang="en-US" dirty="0"/>
          </a:p>
        </p:txBody>
      </p:sp>
      <p:sp>
        <p:nvSpPr>
          <p:cNvPr id="4" name="Text Placeholder 3"/>
          <p:cNvSpPr>
            <a:spLocks noGrp="1"/>
          </p:cNvSpPr>
          <p:nvPr>
            <p:ph type="body" sz="half" idx="11"/>
          </p:nvPr>
        </p:nvSpPr>
        <p:spPr/>
        <p:txBody>
          <a:bodyPr/>
          <a:lstStyle/>
          <a:p>
            <a:r>
              <a:rPr lang="en-US" dirty="0" smtClean="0"/>
              <a:t>Degree Map</a:t>
            </a:r>
            <a:endParaRPr lang="en-US" dirty="0"/>
          </a:p>
        </p:txBody>
      </p:sp>
    </p:spTree>
    <p:extLst>
      <p:ext uri="{BB962C8B-B14F-4D97-AF65-F5344CB8AC3E}">
        <p14:creationId xmlns:p14="http://schemas.microsoft.com/office/powerpoint/2010/main" val="24235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Provide any information about specializations/concentrations here, if </a:t>
            </a:r>
            <a:r>
              <a:rPr lang="en-US" dirty="0" smtClean="0"/>
              <a:t>applicable</a:t>
            </a:r>
            <a:endParaRPr lang="en-US" dirty="0"/>
          </a:p>
        </p:txBody>
      </p:sp>
      <p:sp>
        <p:nvSpPr>
          <p:cNvPr id="4" name="Text Placeholder 3"/>
          <p:cNvSpPr>
            <a:spLocks noGrp="1"/>
          </p:cNvSpPr>
          <p:nvPr>
            <p:ph type="body" sz="half" idx="11"/>
          </p:nvPr>
        </p:nvSpPr>
        <p:spPr/>
        <p:txBody>
          <a:bodyPr/>
          <a:lstStyle/>
          <a:p>
            <a:r>
              <a:rPr lang="en-US" dirty="0" smtClean="0"/>
              <a:t>Specializations/Concentrations</a:t>
            </a:r>
            <a:endParaRPr lang="en-US" dirty="0"/>
          </a:p>
        </p:txBody>
      </p:sp>
    </p:spTree>
    <p:extLst>
      <p:ext uri="{BB962C8B-B14F-4D97-AF65-F5344CB8AC3E}">
        <p14:creationId xmlns:p14="http://schemas.microsoft.com/office/powerpoint/2010/main" val="3584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Discuss the tuition and any available scholarships to your program here, if applicable.</a:t>
            </a:r>
          </a:p>
          <a:p>
            <a:endParaRPr lang="en-US" dirty="0"/>
          </a:p>
          <a:p>
            <a:r>
              <a:rPr lang="en-US" dirty="0"/>
              <a:t>Questions about financial aid? Contact the </a:t>
            </a:r>
            <a:r>
              <a:rPr lang="en-US" b="1" dirty="0"/>
              <a:t>Student Financial Aid Office</a:t>
            </a:r>
            <a:r>
              <a:rPr lang="en-US" dirty="0"/>
              <a:t>:</a:t>
            </a:r>
          </a:p>
          <a:p>
            <a:r>
              <a:rPr lang="en-US" dirty="0"/>
              <a:t>Hours: Monday – Friday from 9:00 a.m. – 4:00 p.m. ET</a:t>
            </a:r>
          </a:p>
          <a:p>
            <a:r>
              <a:rPr lang="en-US" dirty="0" smtClean="0"/>
              <a:t>Phone: 502-852-5511</a:t>
            </a:r>
            <a:endParaRPr lang="en-US" dirty="0"/>
          </a:p>
          <a:p>
            <a:r>
              <a:rPr lang="en-US" dirty="0" smtClean="0"/>
              <a:t>Email: </a:t>
            </a:r>
            <a:r>
              <a:rPr lang="en-US" dirty="0" smtClean="0">
                <a:hlinkClick r:id="rId2"/>
              </a:rPr>
              <a:t>finaid@louisville.edu</a:t>
            </a:r>
            <a:r>
              <a:rPr lang="en-US" dirty="0" smtClean="0"/>
              <a:t> </a:t>
            </a:r>
            <a:endParaRPr lang="en-US" dirty="0"/>
          </a:p>
        </p:txBody>
      </p:sp>
      <p:sp>
        <p:nvSpPr>
          <p:cNvPr id="4" name="Text Placeholder 3"/>
          <p:cNvSpPr>
            <a:spLocks noGrp="1"/>
          </p:cNvSpPr>
          <p:nvPr>
            <p:ph type="body" sz="half" idx="11"/>
          </p:nvPr>
        </p:nvSpPr>
        <p:spPr/>
        <p:txBody>
          <a:bodyPr/>
          <a:lstStyle/>
          <a:p>
            <a:r>
              <a:rPr lang="en-US" dirty="0" smtClean="0"/>
              <a:t>Tuition and Scholarship</a:t>
            </a:r>
            <a:endParaRPr lang="en-US" dirty="0"/>
          </a:p>
        </p:txBody>
      </p:sp>
    </p:spTree>
    <p:extLst>
      <p:ext uri="{BB962C8B-B14F-4D97-AF65-F5344CB8AC3E}">
        <p14:creationId xmlns:p14="http://schemas.microsoft.com/office/powerpoint/2010/main" val="248897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List your:</a:t>
            </a:r>
          </a:p>
          <a:p>
            <a:pPr marL="171450" indent="-171450">
              <a:buFont typeface="Arial" panose="020B0604020202020204" pitchFamily="34" charset="0"/>
              <a:buChar char="•"/>
            </a:pPr>
            <a:r>
              <a:rPr lang="en-US" dirty="0" smtClean="0"/>
              <a:t>Start Dates</a:t>
            </a:r>
          </a:p>
          <a:p>
            <a:pPr marL="171450" indent="-171450">
              <a:buFont typeface="Arial" panose="020B0604020202020204" pitchFamily="34" charset="0"/>
              <a:buChar char="•"/>
            </a:pPr>
            <a:r>
              <a:rPr lang="en-US" dirty="0" smtClean="0"/>
              <a:t>Application Deadlines</a:t>
            </a:r>
          </a:p>
          <a:p>
            <a:pPr marL="171450" indent="-171450">
              <a:buFont typeface="Arial" panose="020B0604020202020204" pitchFamily="34" charset="0"/>
              <a:buChar char="•"/>
            </a:pPr>
            <a:r>
              <a:rPr lang="en-US" dirty="0" smtClean="0"/>
              <a:t>Registration Deadlines</a:t>
            </a:r>
          </a:p>
          <a:p>
            <a:endParaRPr lang="en-US" dirty="0" smtClean="0"/>
          </a:p>
          <a:p>
            <a:r>
              <a:rPr lang="en-US" dirty="0" smtClean="0"/>
              <a:t>If you have unusual course schedules, if not already depicted in the degree map:</a:t>
            </a:r>
          </a:p>
          <a:p>
            <a:pPr marL="171450" indent="-171450">
              <a:buFont typeface="Arial" panose="020B0604020202020204" pitchFamily="34" charset="0"/>
              <a:buChar char="•"/>
            </a:pPr>
            <a:r>
              <a:rPr lang="en-US" dirty="0" smtClean="0"/>
              <a:t>List here</a:t>
            </a:r>
            <a:endParaRPr lang="en-US" dirty="0"/>
          </a:p>
        </p:txBody>
      </p:sp>
      <p:sp>
        <p:nvSpPr>
          <p:cNvPr id="4" name="Text Placeholder 3"/>
          <p:cNvSpPr>
            <a:spLocks noGrp="1"/>
          </p:cNvSpPr>
          <p:nvPr>
            <p:ph type="body" sz="half" idx="11"/>
          </p:nvPr>
        </p:nvSpPr>
        <p:spPr/>
        <p:txBody>
          <a:bodyPr/>
          <a:lstStyle/>
          <a:p>
            <a:r>
              <a:rPr lang="en-US" dirty="0" smtClean="0"/>
              <a:t>Starts and Deadlines</a:t>
            </a:r>
            <a:endParaRPr lang="en-US" dirty="0"/>
          </a:p>
        </p:txBody>
      </p:sp>
    </p:spTree>
    <p:extLst>
      <p:ext uri="{BB962C8B-B14F-4D97-AF65-F5344CB8AC3E}">
        <p14:creationId xmlns:p14="http://schemas.microsoft.com/office/powerpoint/2010/main" val="426346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10800000">
            <a:off x="-4185" y="1559075"/>
            <a:ext cx="6257484" cy="1320180"/>
          </a:xfrm>
          <a:prstGeom prst="rect">
            <a:avLst/>
          </a:prstGeom>
          <a:gradFill flip="none" rotWithShape="1">
            <a:gsLst>
              <a:gs pos="0">
                <a:schemeClr val="accent3">
                  <a:lumMod val="5000"/>
                  <a:lumOff val="95000"/>
                </a:schemeClr>
              </a:gs>
              <a:gs pos="100000">
                <a:schemeClr val="accent3">
                  <a:alpha val="4000"/>
                  <a:lumMod val="28000"/>
                  <a:lumOff val="72000"/>
                </a:schemeClr>
              </a:gs>
              <a:gs pos="22000">
                <a:schemeClr val="accent3">
                  <a:lumMod val="45000"/>
                  <a:lumOff val="55000"/>
                </a:schemeClr>
              </a:gs>
              <a:gs pos="100000">
                <a:schemeClr val="accent3">
                  <a:lumMod val="30000"/>
                  <a:lumOff val="70000"/>
                </a:schemeClr>
              </a:gs>
            </a:gsLst>
            <a:lin ang="10800000" scaled="1"/>
            <a:tileRect/>
          </a:gra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 name="Title 1"/>
          <p:cNvSpPr>
            <a:spLocks noGrp="1"/>
          </p:cNvSpPr>
          <p:nvPr>
            <p:ph type="title"/>
          </p:nvPr>
        </p:nvSpPr>
        <p:spPr>
          <a:xfrm>
            <a:off x="2417885" y="742950"/>
            <a:ext cx="6098931" cy="342900"/>
          </a:xfrm>
        </p:spPr>
        <p:txBody>
          <a:bodyPr/>
          <a:lstStyle/>
          <a:p>
            <a:r>
              <a:rPr lang="en-US" b="0" dirty="0" smtClean="0">
                <a:solidFill>
                  <a:schemeClr val="tx1"/>
                </a:solidFill>
              </a:rPr>
              <a:t>For prospective online students and current students interested in taking online courses </a:t>
            </a:r>
            <a:endParaRPr lang="en-US" b="0" dirty="0">
              <a:solidFill>
                <a:schemeClr val="tx1"/>
              </a:solidFill>
            </a:endParaRPr>
          </a:p>
        </p:txBody>
      </p:sp>
      <p:sp>
        <p:nvSpPr>
          <p:cNvPr id="4" name="Text Placeholder 3"/>
          <p:cNvSpPr>
            <a:spLocks noGrp="1"/>
          </p:cNvSpPr>
          <p:nvPr>
            <p:ph type="body" sz="half" idx="11"/>
          </p:nvPr>
        </p:nvSpPr>
        <p:spPr>
          <a:xfrm>
            <a:off x="2397369" y="114303"/>
            <a:ext cx="6172200" cy="628649"/>
          </a:xfrm>
        </p:spPr>
        <p:txBody>
          <a:bodyPr/>
          <a:lstStyle/>
          <a:p>
            <a:r>
              <a:rPr lang="en-US" b="1" dirty="0" smtClean="0"/>
              <a:t>Online Learning Course Demo</a:t>
            </a:r>
            <a:endParaRPr lang="en-US" b="1" dirty="0"/>
          </a:p>
        </p:txBody>
      </p:sp>
      <p:sp>
        <p:nvSpPr>
          <p:cNvPr id="7" name="Subtitle 2"/>
          <p:cNvSpPr txBox="1">
            <a:spLocks/>
          </p:cNvSpPr>
          <p:nvPr/>
        </p:nvSpPr>
        <p:spPr>
          <a:xfrm>
            <a:off x="1257300" y="1601407"/>
            <a:ext cx="7312269" cy="2167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solidFill>
                  <a:srgbClr val="C00000"/>
                </a:solidFill>
              </a:rPr>
              <a:t>	        </a:t>
            </a:r>
            <a:r>
              <a:rPr lang="en-US" sz="1800" b="1" dirty="0">
                <a:solidFill>
                  <a:srgbClr val="AD0000"/>
                </a:solidFill>
                <a:latin typeface="HelveticaNeueLT Std Med Cn"/>
                <a:cs typeface="HelveticaNeueLT Std Med Cn"/>
              </a:rPr>
              <a:t>New to Online Learning?</a:t>
            </a:r>
          </a:p>
          <a:p>
            <a:pPr marL="0" indent="0">
              <a:buNone/>
            </a:pPr>
            <a:r>
              <a:rPr lang="en-US" sz="1650" dirty="0">
                <a:solidFill>
                  <a:prstClr val="black"/>
                </a:solidFill>
                <a:latin typeface="Helvetica Neue"/>
              </a:rPr>
              <a:t/>
            </a:r>
            <a:br>
              <a:rPr lang="en-US" sz="1650" dirty="0">
                <a:solidFill>
                  <a:prstClr val="black"/>
                </a:solidFill>
                <a:latin typeface="Helvetica Neue"/>
              </a:rPr>
            </a:br>
            <a:r>
              <a:rPr lang="en-US" sz="1350" dirty="0">
                <a:solidFill>
                  <a:prstClr val="black"/>
                </a:solidFill>
                <a:latin typeface="Helvetica Neue"/>
              </a:rPr>
              <a:t>Get familiar with typical course elements and features, </a:t>
            </a:r>
            <a:br>
              <a:rPr lang="en-US" sz="1350" dirty="0">
                <a:solidFill>
                  <a:prstClr val="black"/>
                </a:solidFill>
                <a:latin typeface="Helvetica Neue"/>
              </a:rPr>
            </a:br>
            <a:r>
              <a:rPr lang="en-US" sz="1350" dirty="0">
                <a:solidFill>
                  <a:prstClr val="black"/>
                </a:solidFill>
                <a:latin typeface="Helvetica Neue"/>
              </a:rPr>
              <a:t>learning platform navigation and using learning resources.</a:t>
            </a:r>
          </a:p>
          <a:p>
            <a:pPr marL="0" indent="0">
              <a:buNone/>
            </a:pPr>
            <a:r>
              <a:rPr lang="en-US" sz="1650" dirty="0">
                <a:solidFill>
                  <a:prstClr val="black"/>
                </a:solidFill>
                <a:latin typeface="Helvetica Neue"/>
              </a:rPr>
              <a:t> </a:t>
            </a:r>
            <a:endParaRPr lang="en-US" sz="675" dirty="0">
              <a:solidFill>
                <a:prstClr val="black"/>
              </a:solidFill>
              <a:latin typeface="Helvetica Neue"/>
            </a:endParaRPr>
          </a:p>
          <a:p>
            <a:r>
              <a:rPr lang="en-US" sz="1200" dirty="0">
                <a:solidFill>
                  <a:prstClr val="black"/>
                </a:solidFill>
                <a:latin typeface="Helvetica Neue"/>
              </a:rPr>
              <a:t>Take a quiz </a:t>
            </a:r>
          </a:p>
          <a:p>
            <a:r>
              <a:rPr lang="en-US" sz="1200" dirty="0">
                <a:solidFill>
                  <a:prstClr val="black"/>
                </a:solidFill>
                <a:latin typeface="Helvetica Neue"/>
              </a:rPr>
              <a:t>Write on the Discussion Board </a:t>
            </a:r>
          </a:p>
          <a:p>
            <a:r>
              <a:rPr lang="en-US" sz="1200" dirty="0">
                <a:solidFill>
                  <a:prstClr val="black"/>
                </a:solidFill>
                <a:latin typeface="Helvetica Neue"/>
              </a:rPr>
              <a:t>Complete and submit assignments</a:t>
            </a:r>
          </a:p>
          <a:p>
            <a:r>
              <a:rPr lang="en-US" sz="1200" dirty="0">
                <a:solidFill>
                  <a:prstClr val="black"/>
                </a:solidFill>
                <a:latin typeface="Helvetica Neue"/>
              </a:rPr>
              <a:t>Review the technical requirements</a:t>
            </a:r>
          </a:p>
        </p:txBody>
      </p:sp>
      <p:sp>
        <p:nvSpPr>
          <p:cNvPr id="8" name="TextBox 7"/>
          <p:cNvSpPr txBox="1"/>
          <p:nvPr/>
        </p:nvSpPr>
        <p:spPr>
          <a:xfrm>
            <a:off x="1310054" y="4241942"/>
            <a:ext cx="6820090" cy="369332"/>
          </a:xfrm>
          <a:prstGeom prst="rect">
            <a:avLst/>
          </a:prstGeom>
          <a:noFill/>
        </p:spPr>
        <p:txBody>
          <a:bodyPr wrap="square" rtlCol="0">
            <a:spAutoFit/>
          </a:bodyPr>
          <a:lstStyle/>
          <a:p>
            <a:pPr defTabSz="685800"/>
            <a:r>
              <a:rPr lang="en-US" dirty="0">
                <a:solidFill>
                  <a:srgbClr val="0070C0"/>
                </a:solidFill>
                <a:latin typeface="Helvetica Neue"/>
              </a:rPr>
              <a:t>http://louisville.edu/online/current/online-demo-course</a:t>
            </a:r>
          </a:p>
        </p:txBody>
      </p:sp>
      <p:sp>
        <p:nvSpPr>
          <p:cNvPr id="9" name="TextBox 8"/>
          <p:cNvSpPr txBox="1"/>
          <p:nvPr/>
        </p:nvSpPr>
        <p:spPr>
          <a:xfrm>
            <a:off x="1310053" y="4584841"/>
            <a:ext cx="6125308" cy="276999"/>
          </a:xfrm>
          <a:prstGeom prst="rect">
            <a:avLst/>
          </a:prstGeom>
          <a:noFill/>
        </p:spPr>
        <p:txBody>
          <a:bodyPr wrap="square" rtlCol="0">
            <a:spAutoFit/>
          </a:bodyPr>
          <a:lstStyle/>
          <a:p>
            <a:pPr defTabSz="685800"/>
            <a:r>
              <a:rPr lang="en-US" sz="1200" dirty="0">
                <a:solidFill>
                  <a:prstClr val="black"/>
                </a:solidFill>
                <a:latin typeface="Helvetica Neue"/>
              </a:rPr>
              <a:t>Just follow the instructions provided on this page!</a:t>
            </a:r>
          </a:p>
        </p:txBody>
      </p:sp>
      <p:pic>
        <p:nvPicPr>
          <p:cNvPr id="5" name="Picture 2" descr="Test drive an online course at the University of Louisville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339" y="1428748"/>
            <a:ext cx="2380745" cy="14284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0054" y="2783112"/>
            <a:ext cx="7206762" cy="960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1026" name="Picture 2" descr="https://encrypted-tbn3.gstatic.com/images?q=tbn:ANd9GcRBBWO7igZO7pEkVVn7CA63NLQR8NhmNQuPjOt61oy20ZejYJXZ"/>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2685241">
            <a:off x="5309569" y="1811021"/>
            <a:ext cx="966104" cy="5392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33400" y="0"/>
            <a:ext cx="776653" cy="718195"/>
          </a:xfrm>
          <a:prstGeom prst="rect">
            <a:avLst/>
          </a:prstGeom>
        </p:spPr>
      </p:pic>
    </p:spTree>
    <p:extLst>
      <p:ext uri="{BB962C8B-B14F-4D97-AF65-F5344CB8AC3E}">
        <p14:creationId xmlns:p14="http://schemas.microsoft.com/office/powerpoint/2010/main" val="1611937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provided to online students here at </a:t>
            </a:r>
            <a:r>
              <a:rPr lang="en-US" dirty="0" err="1" smtClean="0"/>
              <a:t>UofL</a:t>
            </a:r>
            <a:endParaRPr lang="en-US" dirty="0"/>
          </a:p>
        </p:txBody>
      </p:sp>
      <p:sp>
        <p:nvSpPr>
          <p:cNvPr id="3" name="Text Placeholder 2"/>
          <p:cNvSpPr>
            <a:spLocks noGrp="1"/>
          </p:cNvSpPr>
          <p:nvPr>
            <p:ph type="body" sz="half" idx="2"/>
          </p:nvPr>
        </p:nvSpPr>
        <p:spPr>
          <a:xfrm>
            <a:off x="2362200" y="1143001"/>
            <a:ext cx="6172200" cy="3486149"/>
          </a:xfrm>
        </p:spPr>
        <p:txBody>
          <a:bodyPr>
            <a:normAutofit fontScale="92500" lnSpcReduction="20000"/>
          </a:bodyPr>
          <a:lstStyle/>
          <a:p>
            <a:r>
              <a:rPr lang="en-US" dirty="0" smtClean="0"/>
              <a:t>Library Services for Distance Education and Online Courses – A free online or on-campus research and library support service provided by the </a:t>
            </a:r>
            <a:r>
              <a:rPr lang="en-US" dirty="0" err="1" smtClean="0"/>
              <a:t>UofL</a:t>
            </a:r>
            <a:r>
              <a:rPr lang="en-US" dirty="0" smtClean="0"/>
              <a:t> library staff. They can get you started with research in any subject area or provide expert assistance through online chat, email, or phone. They also have online and in-person research appointment opportunities. In addition to research help, they can assist you in obtaining a book, journal article, or book chapter. Visit them at: </a:t>
            </a:r>
            <a:r>
              <a:rPr lang="en-US" dirty="0" smtClean="0">
                <a:hlinkClick r:id="rId2"/>
              </a:rPr>
              <a:t>http://louisville.edu/library/ekstrom/research/distance/</a:t>
            </a:r>
            <a:endParaRPr lang="en-US" dirty="0" smtClean="0"/>
          </a:p>
          <a:p>
            <a:endParaRPr lang="en-US" dirty="0" smtClean="0"/>
          </a:p>
          <a:p>
            <a:r>
              <a:rPr lang="en-US" dirty="0" smtClean="0"/>
              <a:t>Virtual Writing Center (VWC) – A free online service designed to help with any stage of the writing process, from working through the assignment prompt to revising the final draft. The writing consultants can help with anything from Prezi and PowerPoint presentations to theses and dissertations. Visit them at: </a:t>
            </a:r>
            <a:r>
              <a:rPr lang="en-US" dirty="0" smtClean="0">
                <a:hlinkClick r:id="rId3"/>
              </a:rPr>
              <a:t>https://louisville.edu/writingcenter/</a:t>
            </a:r>
            <a:endParaRPr lang="en-US" dirty="0" smtClean="0"/>
          </a:p>
          <a:p>
            <a:endParaRPr lang="en-US" dirty="0" smtClean="0"/>
          </a:p>
          <a:p>
            <a:r>
              <a:rPr lang="en-US" dirty="0" smtClean="0"/>
              <a:t>REACH (Select undergraduate courses only; varies each semester) – A free online or on-campus tutoring service provided by </a:t>
            </a:r>
            <a:r>
              <a:rPr lang="en-US" dirty="0" err="1" smtClean="0"/>
              <a:t>UofL’s</a:t>
            </a:r>
            <a:r>
              <a:rPr lang="en-US" dirty="0" smtClean="0"/>
              <a:t> Resources for Academic Achievement (REACH) Learning Resource Center. Visit them at: </a:t>
            </a:r>
            <a:r>
              <a:rPr lang="en-US" dirty="0" smtClean="0">
                <a:hlinkClick r:id="rId4"/>
              </a:rPr>
              <a:t>https://reach.louisville.edu</a:t>
            </a:r>
            <a:r>
              <a:rPr lang="en-US" dirty="0" smtClean="0"/>
              <a:t> </a:t>
            </a:r>
            <a:endParaRPr lang="en-US" dirty="0"/>
          </a:p>
        </p:txBody>
      </p:sp>
      <p:sp>
        <p:nvSpPr>
          <p:cNvPr id="4" name="Text Placeholder 3"/>
          <p:cNvSpPr>
            <a:spLocks noGrp="1"/>
          </p:cNvSpPr>
          <p:nvPr>
            <p:ph type="body" sz="half" idx="11"/>
          </p:nvPr>
        </p:nvSpPr>
        <p:spPr/>
        <p:txBody>
          <a:bodyPr/>
          <a:lstStyle/>
          <a:p>
            <a:r>
              <a:rPr lang="en-US" dirty="0" smtClean="0"/>
              <a:t>Student Support</a:t>
            </a:r>
            <a:endParaRPr lang="en-US" dirty="0"/>
          </a:p>
        </p:txBody>
      </p:sp>
    </p:spTree>
    <p:extLst>
      <p:ext uri="{BB962C8B-B14F-4D97-AF65-F5344CB8AC3E}">
        <p14:creationId xmlns:p14="http://schemas.microsoft.com/office/powerpoint/2010/main" val="328743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with the technology in your course?</a:t>
            </a:r>
            <a:endParaRPr lang="en-US" dirty="0"/>
          </a:p>
        </p:txBody>
      </p:sp>
      <p:sp>
        <p:nvSpPr>
          <p:cNvPr id="3" name="Text Placeholder 2"/>
          <p:cNvSpPr>
            <a:spLocks noGrp="1"/>
          </p:cNvSpPr>
          <p:nvPr>
            <p:ph type="body" sz="half" idx="2"/>
          </p:nvPr>
        </p:nvSpPr>
        <p:spPr>
          <a:xfrm>
            <a:off x="1752600" y="1200150"/>
            <a:ext cx="3200400" cy="29661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p>
            <a:r>
              <a:rPr lang="en-US" sz="1050" dirty="0" smtClean="0"/>
              <a:t>Problems with Blackboard or your online course? </a:t>
            </a:r>
          </a:p>
          <a:p>
            <a:pPr algn="ctr"/>
            <a:endParaRPr lang="en-US" b="1" dirty="0" smtClean="0"/>
          </a:p>
          <a:p>
            <a:pPr algn="ctr"/>
            <a:r>
              <a:rPr lang="en-US" b="1" dirty="0" smtClean="0"/>
              <a:t>Blackboard (Bb) </a:t>
            </a:r>
            <a:r>
              <a:rPr lang="en-US" b="1" dirty="0" err="1" smtClean="0"/>
              <a:t>HelpDesk</a:t>
            </a:r>
            <a:r>
              <a:rPr lang="en-US" dirty="0" smtClean="0"/>
              <a:t>:</a:t>
            </a:r>
            <a:endParaRPr lang="en-US" b="1" dirty="0" smtClean="0"/>
          </a:p>
          <a:p>
            <a:endParaRPr lang="en-US" dirty="0"/>
          </a:p>
          <a:p>
            <a:r>
              <a:rPr lang="en-US" dirty="0" smtClean="0"/>
              <a:t>Monday – Friday: 8:00 a.m. – 5:00 p.m.</a:t>
            </a:r>
          </a:p>
          <a:p>
            <a:endParaRPr lang="en-US" dirty="0"/>
          </a:p>
          <a:p>
            <a:r>
              <a:rPr lang="en-US" dirty="0" smtClean="0"/>
              <a:t>Phone: 502-852-8833</a:t>
            </a:r>
          </a:p>
          <a:p>
            <a:r>
              <a:rPr lang="en-US" dirty="0" smtClean="0"/>
              <a:t>Email: </a:t>
            </a:r>
            <a:r>
              <a:rPr lang="en-US" dirty="0" smtClean="0">
                <a:hlinkClick r:id="rId2"/>
              </a:rPr>
              <a:t>bbsupprt@louisvlle.edu</a:t>
            </a:r>
            <a:r>
              <a:rPr lang="en-US" dirty="0" smtClean="0"/>
              <a:t> </a:t>
            </a:r>
          </a:p>
        </p:txBody>
      </p:sp>
      <p:sp>
        <p:nvSpPr>
          <p:cNvPr id="4" name="Text Placeholder 3"/>
          <p:cNvSpPr>
            <a:spLocks noGrp="1"/>
          </p:cNvSpPr>
          <p:nvPr>
            <p:ph type="body" sz="half" idx="11"/>
          </p:nvPr>
        </p:nvSpPr>
        <p:spPr/>
        <p:txBody>
          <a:bodyPr/>
          <a:lstStyle/>
          <a:p>
            <a:r>
              <a:rPr lang="en-US" dirty="0" smtClean="0"/>
              <a:t>Technical Help</a:t>
            </a:r>
            <a:endParaRPr lang="en-US" dirty="0"/>
          </a:p>
        </p:txBody>
      </p:sp>
      <p:sp>
        <p:nvSpPr>
          <p:cNvPr id="5" name="Text Placeholder 2"/>
          <p:cNvSpPr txBox="1">
            <a:spLocks/>
          </p:cNvSpPr>
          <p:nvPr/>
        </p:nvSpPr>
        <p:spPr>
          <a:xfrm>
            <a:off x="5257800" y="1200150"/>
            <a:ext cx="3276600" cy="3048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rmAutofit lnSpcReduction="10000"/>
          </a:bodyPr>
          <a:lstStyle>
            <a:lvl1pPr marL="0" indent="0" algn="l" defTabSz="457200" rtl="0" eaLnBrk="1" latinLnBrk="0" hangingPunct="1">
              <a:lnSpc>
                <a:spcPct val="150000"/>
              </a:lnSpc>
              <a:spcBef>
                <a:spcPts val="0"/>
              </a:spcBef>
              <a:buFont typeface="Arial"/>
              <a:buNone/>
              <a:defRPr sz="1200" b="0" i="0" kern="1200">
                <a:solidFill>
                  <a:schemeClr val="tx1"/>
                </a:solidFill>
                <a:latin typeface="Helvetica Neue"/>
                <a:ea typeface="+mn-ea"/>
                <a:cs typeface="Helvetica Neue"/>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lnSpc>
                <a:spcPct val="160000"/>
              </a:lnSpc>
            </a:pPr>
            <a:r>
              <a:rPr lang="en-US" sz="1050" dirty="0" smtClean="0"/>
              <a:t>Problems with your computer or other technology? </a:t>
            </a:r>
          </a:p>
          <a:p>
            <a:pPr algn="ctr">
              <a:lnSpc>
                <a:spcPct val="160000"/>
              </a:lnSpc>
            </a:pPr>
            <a:endParaRPr lang="en-US" b="1" dirty="0" smtClean="0"/>
          </a:p>
          <a:p>
            <a:pPr algn="ctr">
              <a:lnSpc>
                <a:spcPct val="160000"/>
              </a:lnSpc>
            </a:pPr>
            <a:r>
              <a:rPr lang="en-US" b="1" dirty="0" smtClean="0"/>
              <a:t>Information Technology (IT) </a:t>
            </a:r>
            <a:r>
              <a:rPr lang="en-US" b="1" dirty="0" err="1" smtClean="0"/>
              <a:t>HelpDesk</a:t>
            </a:r>
            <a:r>
              <a:rPr lang="en-US" dirty="0" smtClean="0"/>
              <a:t>:</a:t>
            </a:r>
          </a:p>
          <a:p>
            <a:pPr>
              <a:lnSpc>
                <a:spcPct val="160000"/>
              </a:lnSpc>
            </a:pPr>
            <a:endParaRPr lang="en-US" dirty="0" smtClean="0"/>
          </a:p>
          <a:p>
            <a:r>
              <a:rPr lang="en-US" dirty="0" smtClean="0"/>
              <a:t>Monday – Thursday: 6:00 a.m. – 10:00 p.m.</a:t>
            </a:r>
          </a:p>
          <a:p>
            <a:pPr>
              <a:lnSpc>
                <a:spcPct val="100000"/>
              </a:lnSpc>
            </a:pPr>
            <a:r>
              <a:rPr lang="en-US" dirty="0" smtClean="0"/>
              <a:t>Friday: 6:00 a.m. – 5:00 p.m.</a:t>
            </a:r>
          </a:p>
          <a:p>
            <a:pPr>
              <a:lnSpc>
                <a:spcPct val="100000"/>
              </a:lnSpc>
            </a:pPr>
            <a:r>
              <a:rPr lang="en-US" dirty="0" smtClean="0"/>
              <a:t>Saturday: 7:00 a.m. – 5:00 p.m.</a:t>
            </a:r>
          </a:p>
          <a:p>
            <a:pPr>
              <a:lnSpc>
                <a:spcPct val="100000"/>
              </a:lnSpc>
            </a:pPr>
            <a:r>
              <a:rPr lang="en-US" dirty="0" smtClean="0"/>
              <a:t>Sunday: 10:00 a.m. – 10:00 p.m.</a:t>
            </a:r>
          </a:p>
          <a:p>
            <a:pPr>
              <a:lnSpc>
                <a:spcPct val="100000"/>
              </a:lnSpc>
            </a:pPr>
            <a:r>
              <a:rPr lang="en-US" dirty="0" smtClean="0"/>
              <a:t>University Holidays: 7:00 a.m. – 5:00 p.m.</a:t>
            </a:r>
          </a:p>
          <a:p>
            <a:pPr>
              <a:lnSpc>
                <a:spcPct val="100000"/>
              </a:lnSpc>
            </a:pPr>
            <a:r>
              <a:rPr lang="en-US" smtClean="0"/>
              <a:t>Thanksgiving and Christmas: CLOSED</a:t>
            </a:r>
            <a:endParaRPr lang="en-US" dirty="0" smtClean="0"/>
          </a:p>
          <a:p>
            <a:pPr>
              <a:lnSpc>
                <a:spcPct val="100000"/>
              </a:lnSpc>
            </a:pPr>
            <a:endParaRPr lang="en-US" dirty="0" smtClean="0"/>
          </a:p>
          <a:p>
            <a:r>
              <a:rPr lang="en-US" dirty="0" smtClean="0"/>
              <a:t>Phone: 502-852-7997</a:t>
            </a:r>
          </a:p>
          <a:p>
            <a:r>
              <a:rPr lang="en-US" dirty="0" smtClean="0"/>
              <a:t>Email: </a:t>
            </a:r>
            <a:r>
              <a:rPr lang="en-US" dirty="0" smtClean="0">
                <a:hlinkClick r:id="rId3"/>
              </a:rPr>
              <a:t>helpdesk@louisville.edu</a:t>
            </a:r>
            <a:r>
              <a:rPr lang="en-US" dirty="0" smtClean="0"/>
              <a:t> </a:t>
            </a:r>
          </a:p>
        </p:txBody>
      </p:sp>
      <p:cxnSp>
        <p:nvCxnSpPr>
          <p:cNvPr id="7" name="Straight Connector 6"/>
          <p:cNvCxnSpPr/>
          <p:nvPr/>
        </p:nvCxnSpPr>
        <p:spPr>
          <a:xfrm>
            <a:off x="5105400" y="1200150"/>
            <a:ext cx="0" cy="31242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44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42950"/>
            <a:ext cx="6477000" cy="342900"/>
          </a:xfrm>
        </p:spPr>
        <p:txBody>
          <a:bodyPr/>
          <a:lstStyle/>
          <a:p>
            <a:r>
              <a:rPr lang="en-US" dirty="0" smtClean="0"/>
              <a:t>If you have additional questions about the program, contact us!</a:t>
            </a:r>
            <a:endParaRPr lang="en-US" dirty="0"/>
          </a:p>
        </p:txBody>
      </p:sp>
      <p:sp>
        <p:nvSpPr>
          <p:cNvPr id="3" name="Text Placeholder 2"/>
          <p:cNvSpPr>
            <a:spLocks noGrp="1"/>
          </p:cNvSpPr>
          <p:nvPr>
            <p:ph type="body" sz="half" idx="2"/>
          </p:nvPr>
        </p:nvSpPr>
        <p:spPr>
          <a:xfrm>
            <a:off x="2362200" y="1457325"/>
            <a:ext cx="6172200" cy="1047749"/>
          </a:xfrm>
        </p:spPr>
        <p:txBody>
          <a:bodyPr>
            <a:normAutofit/>
          </a:bodyPr>
          <a:lstStyle/>
          <a:p>
            <a:r>
              <a:rPr lang="en-US" dirty="0" smtClean="0"/>
              <a:t>Online Learning Team:				Program’s contact/team:</a:t>
            </a:r>
          </a:p>
          <a:p>
            <a:r>
              <a:rPr lang="en-US" dirty="0" smtClean="0"/>
              <a:t>Phone: 1-800-871-8635				Phone: 502-852-####</a:t>
            </a:r>
          </a:p>
          <a:p>
            <a:r>
              <a:rPr lang="en-US" dirty="0" smtClean="0"/>
              <a:t>Email: </a:t>
            </a:r>
            <a:r>
              <a:rPr lang="en-US" dirty="0" smtClean="0">
                <a:hlinkClick r:id="rId2"/>
              </a:rPr>
              <a:t>online@louisville.edu</a:t>
            </a:r>
            <a:r>
              <a:rPr lang="en-US" dirty="0" smtClean="0"/>
              <a:t> 			Email: </a:t>
            </a:r>
            <a:r>
              <a:rPr lang="en-US" dirty="0" smtClean="0">
                <a:hlinkClick r:id="rId3"/>
              </a:rPr>
              <a:t>email@louisville.edu</a:t>
            </a:r>
            <a:r>
              <a:rPr lang="en-US" dirty="0" smtClean="0"/>
              <a:t> </a:t>
            </a:r>
          </a:p>
        </p:txBody>
      </p:sp>
      <p:sp>
        <p:nvSpPr>
          <p:cNvPr id="4" name="Text Placeholder 3"/>
          <p:cNvSpPr>
            <a:spLocks noGrp="1"/>
          </p:cNvSpPr>
          <p:nvPr>
            <p:ph type="body" sz="half" idx="11"/>
          </p:nvPr>
        </p:nvSpPr>
        <p:spPr/>
        <p:txBody>
          <a:bodyPr/>
          <a:lstStyle/>
          <a:p>
            <a:r>
              <a:rPr lang="en-US" dirty="0" smtClean="0"/>
              <a:t>Contact Us</a:t>
            </a:r>
            <a:endParaRPr lang="en-US" dirty="0"/>
          </a:p>
        </p:txBody>
      </p:sp>
      <p:sp>
        <p:nvSpPr>
          <p:cNvPr id="5" name="TextBox 4"/>
          <p:cNvSpPr txBox="1"/>
          <p:nvPr/>
        </p:nvSpPr>
        <p:spPr>
          <a:xfrm>
            <a:off x="2819400" y="2876550"/>
            <a:ext cx="5257800" cy="769441"/>
          </a:xfrm>
          <a:prstGeom prst="rect">
            <a:avLst/>
          </a:prstGeom>
        </p:spPr>
        <p:txBody>
          <a:bodyPr vert="horz" wrap="square" rtlCol="0" anchor="b">
            <a:spAutoFit/>
          </a:bodyPr>
          <a:lstStyle/>
          <a:p>
            <a:pPr marL="0" marR="0" indent="0" algn="ctr" defTabSz="457200" rtl="0" eaLnBrk="1" fontAlgn="auto" latinLnBrk="0" hangingPunct="1">
              <a:lnSpc>
                <a:spcPct val="100000"/>
              </a:lnSpc>
              <a:spcBef>
                <a:spcPct val="0"/>
              </a:spcBef>
              <a:spcAft>
                <a:spcPts val="0"/>
              </a:spcAft>
              <a:buClrTx/>
              <a:buSzTx/>
              <a:buFontTx/>
              <a:buNone/>
              <a:tabLst/>
            </a:pPr>
            <a:r>
              <a:rPr kumimoji="0" lang="en-US"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rPr>
              <a:t>Thank you for attending our info session!</a:t>
            </a:r>
          </a:p>
          <a:p>
            <a:pPr marL="0" marR="0" indent="0" algn="ctr" defTabSz="457200" rtl="0" eaLnBrk="1" fontAlgn="auto" latinLnBrk="0" hangingPunct="1">
              <a:lnSpc>
                <a:spcPct val="100000"/>
              </a:lnSpc>
              <a:spcBef>
                <a:spcPct val="0"/>
              </a:spcBef>
              <a:spcAft>
                <a:spcPts val="0"/>
              </a:spcAft>
              <a:buClrTx/>
              <a:buSzTx/>
              <a:buFontTx/>
              <a:buNone/>
              <a:tabLst/>
            </a:pPr>
            <a:r>
              <a:rPr lang="en-US" sz="2200" dirty="0" smtClean="0">
                <a:solidFill>
                  <a:srgbClr val="AD0000"/>
                </a:solidFill>
                <a:latin typeface="Helvetica Neue Bold Condensed"/>
                <a:ea typeface="+mj-ea"/>
                <a:cs typeface="Helvetica Neue Bold Condensed"/>
              </a:rPr>
              <a:t>Any questions?</a:t>
            </a:r>
            <a:endParaRPr kumimoji="0" lang="en-US"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endParaRPr>
          </a:p>
        </p:txBody>
      </p:sp>
    </p:spTree>
    <p:extLst>
      <p:ext uri="{BB962C8B-B14F-4D97-AF65-F5344CB8AC3E}">
        <p14:creationId xmlns:p14="http://schemas.microsoft.com/office/powerpoint/2010/main" val="263619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362200" y="1143001"/>
            <a:ext cx="6172200" cy="2724149"/>
          </a:xfrm>
        </p:spPr>
        <p:txBody>
          <a:bodyPr/>
          <a:lstStyle/>
          <a:p>
            <a:r>
              <a:rPr lang="en-US" dirty="0" smtClean="0"/>
              <a:t>Please close down other software applications running in the background.</a:t>
            </a:r>
          </a:p>
          <a:p>
            <a:endParaRPr lang="en-US" dirty="0"/>
          </a:p>
          <a:p>
            <a:r>
              <a:rPr lang="en-US" dirty="0" smtClean="0"/>
              <a:t>If </a:t>
            </a:r>
            <a:r>
              <a:rPr lang="en-US" dirty="0"/>
              <a:t>you are having problems:</a:t>
            </a:r>
          </a:p>
          <a:p>
            <a:pPr marL="285750" indent="-285750">
              <a:buFont typeface="Arial" panose="020B0604020202020204" pitchFamily="34" charset="0"/>
              <a:buChar char="•"/>
            </a:pPr>
            <a:r>
              <a:rPr lang="en-US" dirty="0"/>
              <a:t>Try the audio wizard</a:t>
            </a:r>
          </a:p>
          <a:p>
            <a:pPr marL="285750" indent="-285750">
              <a:buFont typeface="Arial" panose="020B0604020202020204" pitchFamily="34" charset="0"/>
              <a:buChar char="•"/>
            </a:pPr>
            <a:r>
              <a:rPr lang="en-US" dirty="0"/>
              <a:t>Ensure you have the latest Java installed</a:t>
            </a:r>
          </a:p>
          <a:p>
            <a:pPr marL="285750" indent="-285750">
              <a:buFont typeface="Arial" panose="020B0604020202020204" pitchFamily="34" charset="0"/>
              <a:buChar char="•"/>
            </a:pPr>
            <a:r>
              <a:rPr lang="en-US" dirty="0" smtClean="0"/>
              <a:t>Chrome is </a:t>
            </a:r>
            <a:r>
              <a:rPr lang="en-US" dirty="0"/>
              <a:t>the preferred browser</a:t>
            </a:r>
          </a:p>
          <a:p>
            <a:pPr marL="285750" indent="-285750">
              <a:buFont typeface="Arial" panose="020B0604020202020204" pitchFamily="34" charset="0"/>
              <a:buChar char="•"/>
            </a:pPr>
            <a:r>
              <a:rPr lang="en-US" dirty="0"/>
              <a:t>Try downloading the free smartphone Collaborate app</a:t>
            </a:r>
          </a:p>
          <a:p>
            <a:pPr marL="285750" indent="-285750">
              <a:buFont typeface="Arial" panose="020B0604020202020204" pitchFamily="34" charset="0"/>
              <a:buChar char="•"/>
            </a:pPr>
            <a:r>
              <a:rPr lang="en-US" dirty="0"/>
              <a:t>Send us a </a:t>
            </a:r>
            <a:r>
              <a:rPr lang="en-US" dirty="0" smtClean="0"/>
              <a:t>message </a:t>
            </a:r>
            <a:r>
              <a:rPr lang="en-US" dirty="0"/>
              <a:t>in the </a:t>
            </a:r>
            <a:r>
              <a:rPr lang="en-US" dirty="0" smtClean="0"/>
              <a:t>chat box</a:t>
            </a:r>
            <a:endParaRPr lang="en-US" dirty="0"/>
          </a:p>
          <a:p>
            <a:pPr marL="285750" indent="-285750">
              <a:buFont typeface="Arial" panose="020B0604020202020204" pitchFamily="34" charset="0"/>
              <a:buChar char="•"/>
            </a:pPr>
            <a:r>
              <a:rPr lang="en-US" dirty="0"/>
              <a:t>Still having problems? </a:t>
            </a:r>
            <a:r>
              <a:rPr lang="en-US" dirty="0" smtClean="0"/>
              <a:t>Call Blackboard directly </a:t>
            </a:r>
            <a:r>
              <a:rPr lang="en-US" dirty="0"/>
              <a:t>877-382-2293 for 24/7 support</a:t>
            </a:r>
          </a:p>
        </p:txBody>
      </p:sp>
      <p:sp>
        <p:nvSpPr>
          <p:cNvPr id="4" name="Text Placeholder 3"/>
          <p:cNvSpPr>
            <a:spLocks noGrp="1"/>
          </p:cNvSpPr>
          <p:nvPr>
            <p:ph type="body" sz="half" idx="11"/>
          </p:nvPr>
        </p:nvSpPr>
        <p:spPr/>
        <p:txBody>
          <a:bodyPr/>
          <a:lstStyle/>
          <a:p>
            <a:r>
              <a:rPr lang="en-US" dirty="0" smtClean="0"/>
              <a:t>Troubleshooting this Collaborate Session</a:t>
            </a:r>
            <a:endParaRPr lang="en-US" dirty="0"/>
          </a:p>
        </p:txBody>
      </p:sp>
    </p:spTree>
    <p:extLst>
      <p:ext uri="{BB962C8B-B14F-4D97-AF65-F5344CB8AC3E}">
        <p14:creationId xmlns:p14="http://schemas.microsoft.com/office/powerpoint/2010/main" val="389089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your [program] faculty/staff</a:t>
            </a:r>
            <a:endParaRPr lang="en-US" dirty="0"/>
          </a:p>
        </p:txBody>
      </p:sp>
      <p:sp>
        <p:nvSpPr>
          <p:cNvPr id="5" name="Text Placeholder 4"/>
          <p:cNvSpPr>
            <a:spLocks noGrp="1"/>
          </p:cNvSpPr>
          <p:nvPr>
            <p:ph type="body" sz="half" idx="11"/>
          </p:nvPr>
        </p:nvSpPr>
        <p:spPr/>
        <p:txBody>
          <a:bodyPr/>
          <a:lstStyle/>
          <a:p>
            <a:r>
              <a:rPr lang="en-US" dirty="0" smtClean="0"/>
              <a:t>The Student Services Team</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28750"/>
            <a:ext cx="1447800" cy="1955276"/>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428750"/>
            <a:ext cx="1447800" cy="195527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424447"/>
            <a:ext cx="1447800" cy="1955276"/>
          </a:xfrm>
          <a:prstGeom prst="rect">
            <a:avLst/>
          </a:prstGeom>
        </p:spPr>
      </p:pic>
      <p:sp>
        <p:nvSpPr>
          <p:cNvPr id="10" name="TextBox 9"/>
          <p:cNvSpPr txBox="1"/>
          <p:nvPr/>
        </p:nvSpPr>
        <p:spPr>
          <a:xfrm>
            <a:off x="914400" y="3562350"/>
            <a:ext cx="1447800" cy="584775"/>
          </a:xfrm>
          <a:prstGeom prst="rect">
            <a:avLst/>
          </a:prstGeom>
        </p:spPr>
        <p:txBody>
          <a:bodyPr vert="horz" wrap="square" rtlCol="0" anchor="b">
            <a:sp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rPr>
              <a:t>Name</a:t>
            </a:r>
          </a:p>
          <a:p>
            <a:pPr marL="0" marR="0" indent="0" algn="l" defTabSz="457200" rtl="0" eaLnBrk="1" fontAlgn="auto" latinLnBrk="0" hangingPunct="1">
              <a:lnSpc>
                <a:spcPct val="100000"/>
              </a:lnSpc>
              <a:spcBef>
                <a:spcPct val="0"/>
              </a:spcBef>
              <a:spcAft>
                <a:spcPts val="0"/>
              </a:spcAft>
              <a:buClrTx/>
              <a:buSzTx/>
              <a:buFontTx/>
              <a:buNone/>
              <a:tabLst/>
            </a:pPr>
            <a:r>
              <a:rPr lang="en-US" sz="1600" dirty="0" smtClean="0">
                <a:solidFill>
                  <a:srgbClr val="AD0000"/>
                </a:solidFill>
                <a:latin typeface="Helvetica Neue Bold Condensed"/>
                <a:ea typeface="+mj-ea"/>
                <a:cs typeface="Helvetica Neue Bold Condensed"/>
              </a:rPr>
              <a:t>Position</a:t>
            </a:r>
            <a:endParaRPr kumimoji="0" lang="en-US" sz="16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endParaRPr>
          </a:p>
        </p:txBody>
      </p:sp>
      <p:sp>
        <p:nvSpPr>
          <p:cNvPr id="11" name="TextBox 10"/>
          <p:cNvSpPr txBox="1"/>
          <p:nvPr/>
        </p:nvSpPr>
        <p:spPr>
          <a:xfrm>
            <a:off x="3505200" y="3577936"/>
            <a:ext cx="1447800" cy="584775"/>
          </a:xfrm>
          <a:prstGeom prst="rect">
            <a:avLst/>
          </a:prstGeom>
        </p:spPr>
        <p:txBody>
          <a:bodyPr vert="horz" wrap="square" rtlCol="0" anchor="b">
            <a:sp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rPr>
              <a:t>Name</a:t>
            </a:r>
          </a:p>
          <a:p>
            <a:pPr marL="0" marR="0" indent="0" algn="l" defTabSz="457200" rtl="0" eaLnBrk="1" fontAlgn="auto" latinLnBrk="0" hangingPunct="1">
              <a:lnSpc>
                <a:spcPct val="100000"/>
              </a:lnSpc>
              <a:spcBef>
                <a:spcPct val="0"/>
              </a:spcBef>
              <a:spcAft>
                <a:spcPts val="0"/>
              </a:spcAft>
              <a:buClrTx/>
              <a:buSzTx/>
              <a:buFontTx/>
              <a:buNone/>
              <a:tabLst/>
            </a:pPr>
            <a:r>
              <a:rPr lang="en-US" sz="1600" dirty="0" smtClean="0">
                <a:solidFill>
                  <a:srgbClr val="AD0000"/>
                </a:solidFill>
                <a:latin typeface="Helvetica Neue Bold Condensed"/>
                <a:ea typeface="+mj-ea"/>
                <a:cs typeface="Helvetica Neue Bold Condensed"/>
              </a:rPr>
              <a:t>Position</a:t>
            </a:r>
            <a:endParaRPr kumimoji="0" lang="en-US" sz="16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endParaRPr>
          </a:p>
        </p:txBody>
      </p:sp>
      <p:sp>
        <p:nvSpPr>
          <p:cNvPr id="12" name="TextBox 11"/>
          <p:cNvSpPr txBox="1"/>
          <p:nvPr/>
        </p:nvSpPr>
        <p:spPr>
          <a:xfrm>
            <a:off x="6172200" y="3580760"/>
            <a:ext cx="1447800" cy="584775"/>
          </a:xfrm>
          <a:prstGeom prst="rect">
            <a:avLst/>
          </a:prstGeom>
        </p:spPr>
        <p:txBody>
          <a:bodyPr vert="horz" wrap="square" rtlCol="0" anchor="b">
            <a:sp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6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rPr>
              <a:t>Name</a:t>
            </a:r>
          </a:p>
          <a:p>
            <a:pPr marL="0" marR="0" indent="0" algn="l" defTabSz="457200" rtl="0" eaLnBrk="1" fontAlgn="auto" latinLnBrk="0" hangingPunct="1">
              <a:lnSpc>
                <a:spcPct val="100000"/>
              </a:lnSpc>
              <a:spcBef>
                <a:spcPct val="0"/>
              </a:spcBef>
              <a:spcAft>
                <a:spcPts val="0"/>
              </a:spcAft>
              <a:buClrTx/>
              <a:buSzTx/>
              <a:buFontTx/>
              <a:buNone/>
              <a:tabLst/>
            </a:pPr>
            <a:r>
              <a:rPr lang="en-US" sz="1600" dirty="0" smtClean="0">
                <a:solidFill>
                  <a:srgbClr val="AD0000"/>
                </a:solidFill>
                <a:latin typeface="Helvetica Neue Bold Condensed"/>
                <a:ea typeface="+mj-ea"/>
                <a:cs typeface="Helvetica Neue Bold Condensed"/>
              </a:rPr>
              <a:t>Position</a:t>
            </a:r>
            <a:endParaRPr kumimoji="0" lang="en-US" sz="16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endParaRPr>
          </a:p>
        </p:txBody>
      </p:sp>
    </p:spTree>
    <p:extLst>
      <p:ext uri="{BB962C8B-B14F-4D97-AF65-F5344CB8AC3E}">
        <p14:creationId xmlns:p14="http://schemas.microsoft.com/office/powerpoint/2010/main" val="233627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marL="171450" indent="-171450">
              <a:buFont typeface="Arial" panose="020B0604020202020204" pitchFamily="34" charset="0"/>
              <a:buChar char="•"/>
            </a:pPr>
            <a:r>
              <a:rPr lang="en-US" dirty="0"/>
              <a:t>List a few bullets here with interesting facts about your </a:t>
            </a:r>
            <a:r>
              <a:rPr lang="en-US" dirty="0" smtClean="0"/>
              <a:t>program</a:t>
            </a:r>
          </a:p>
          <a:p>
            <a:pPr marL="171450" indent="-171450">
              <a:buFont typeface="Arial" panose="020B0604020202020204" pitchFamily="34" charset="0"/>
              <a:buChar char="•"/>
            </a:pPr>
            <a:r>
              <a:rPr lang="en-US" dirty="0" smtClean="0"/>
              <a:t>Use </a:t>
            </a:r>
            <a:r>
              <a:rPr lang="en-US" dirty="0"/>
              <a:t>this opportunity to brag on the credentials or accomplishments of your </a:t>
            </a:r>
            <a:r>
              <a:rPr lang="en-US" dirty="0" smtClean="0"/>
              <a:t>program</a:t>
            </a:r>
          </a:p>
          <a:p>
            <a:pPr marL="171450" indent="-171450">
              <a:buFont typeface="Arial" panose="020B0604020202020204" pitchFamily="34" charset="0"/>
              <a:buChar char="•"/>
            </a:pPr>
            <a:r>
              <a:rPr lang="en-US" dirty="0" smtClean="0"/>
              <a:t>Any </a:t>
            </a:r>
            <a:r>
              <a:rPr lang="en-US" dirty="0"/>
              <a:t>other data points that makes your program shine</a:t>
            </a:r>
          </a:p>
          <a:p>
            <a:endParaRPr lang="en-US" dirty="0"/>
          </a:p>
        </p:txBody>
      </p:sp>
      <p:sp>
        <p:nvSpPr>
          <p:cNvPr id="4" name="Text Placeholder 3"/>
          <p:cNvSpPr>
            <a:spLocks noGrp="1"/>
          </p:cNvSpPr>
          <p:nvPr>
            <p:ph type="body" sz="half" idx="11"/>
          </p:nvPr>
        </p:nvSpPr>
        <p:spPr/>
        <p:txBody>
          <a:bodyPr/>
          <a:lstStyle/>
          <a:p>
            <a:r>
              <a:rPr lang="en-US" dirty="0" smtClean="0"/>
              <a:t>About [Program]</a:t>
            </a:r>
            <a:endParaRPr lang="en-US" dirty="0"/>
          </a:p>
        </p:txBody>
      </p:sp>
    </p:spTree>
    <p:extLst>
      <p:ext uri="{BB962C8B-B14F-4D97-AF65-F5344CB8AC3E}">
        <p14:creationId xmlns:p14="http://schemas.microsoft.com/office/powerpoint/2010/main" val="95649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marL="171450" indent="-171450">
              <a:buFont typeface="Arial" panose="020B0604020202020204" pitchFamily="34" charset="0"/>
              <a:buChar char="•"/>
            </a:pPr>
            <a:r>
              <a:rPr lang="en-US" dirty="0"/>
              <a:t>You can use this opportunity to poll your prospects on a variety of </a:t>
            </a:r>
            <a:r>
              <a:rPr lang="en-US" dirty="0" smtClean="0"/>
              <a:t>questions</a:t>
            </a:r>
          </a:p>
          <a:p>
            <a:pPr marL="171450" indent="-171450">
              <a:buFont typeface="Arial" panose="020B0604020202020204" pitchFamily="34" charset="0"/>
              <a:buChar char="•"/>
            </a:pPr>
            <a:r>
              <a:rPr lang="en-US" dirty="0" smtClean="0"/>
              <a:t>Ask </a:t>
            </a:r>
            <a:r>
              <a:rPr lang="en-US" dirty="0"/>
              <a:t>your prospects what major they are working on/have </a:t>
            </a:r>
            <a:r>
              <a:rPr lang="en-US" dirty="0" smtClean="0"/>
              <a:t>completed</a:t>
            </a:r>
          </a:p>
          <a:p>
            <a:pPr marL="171450" indent="-171450">
              <a:buFont typeface="Arial" panose="020B0604020202020204" pitchFamily="34" charset="0"/>
              <a:buChar char="•"/>
            </a:pPr>
            <a:r>
              <a:rPr lang="en-US" dirty="0" smtClean="0"/>
              <a:t>Ask </a:t>
            </a:r>
            <a:r>
              <a:rPr lang="en-US" dirty="0"/>
              <a:t>how many are currently employed in a related work field to your </a:t>
            </a:r>
            <a:r>
              <a:rPr lang="en-US" dirty="0" smtClean="0"/>
              <a:t>degree</a:t>
            </a:r>
          </a:p>
          <a:p>
            <a:pPr marL="171450" indent="-171450">
              <a:buFont typeface="Arial" panose="020B0604020202020204" pitchFamily="34" charset="0"/>
              <a:buChar char="•"/>
            </a:pPr>
            <a:r>
              <a:rPr lang="en-US" dirty="0" smtClean="0"/>
              <a:t>Anything </a:t>
            </a:r>
            <a:r>
              <a:rPr lang="en-US" dirty="0"/>
              <a:t>you think might be helpful for you to know or might be helpful for your prospects to know about the group</a:t>
            </a:r>
          </a:p>
          <a:p>
            <a:endParaRPr lang="en-US" dirty="0"/>
          </a:p>
        </p:txBody>
      </p:sp>
      <p:sp>
        <p:nvSpPr>
          <p:cNvPr id="4" name="Text Placeholder 3"/>
          <p:cNvSpPr>
            <a:spLocks noGrp="1"/>
          </p:cNvSpPr>
          <p:nvPr>
            <p:ph type="body" sz="half" idx="11"/>
          </p:nvPr>
        </p:nvSpPr>
        <p:spPr/>
        <p:txBody>
          <a:bodyPr/>
          <a:lstStyle/>
          <a:p>
            <a:r>
              <a:rPr lang="en-US" dirty="0" smtClean="0"/>
              <a:t>Tell Us About You</a:t>
            </a:r>
            <a:endParaRPr lang="en-US" dirty="0"/>
          </a:p>
        </p:txBody>
      </p:sp>
    </p:spTree>
    <p:extLst>
      <p:ext uri="{BB962C8B-B14F-4D97-AF65-F5344CB8AC3E}">
        <p14:creationId xmlns:p14="http://schemas.microsoft.com/office/powerpoint/2010/main" val="118884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 stamp and stamp your state</a:t>
            </a:r>
            <a:endParaRPr lang="en-US" dirty="0"/>
          </a:p>
        </p:txBody>
      </p:sp>
      <p:sp>
        <p:nvSpPr>
          <p:cNvPr id="5" name="Text Placeholder 4"/>
          <p:cNvSpPr>
            <a:spLocks noGrp="1"/>
          </p:cNvSpPr>
          <p:nvPr>
            <p:ph type="body" sz="half" idx="11"/>
          </p:nvPr>
        </p:nvSpPr>
        <p:spPr/>
        <p:txBody>
          <a:bodyPr/>
          <a:lstStyle/>
          <a:p>
            <a:r>
              <a:rPr lang="en-US" dirty="0" smtClean="0"/>
              <a:t>Where do you reside?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23950"/>
            <a:ext cx="5791200" cy="3448050"/>
          </a:xfrm>
          <a:prstGeom prst="rect">
            <a:avLst/>
          </a:prstGeom>
        </p:spPr>
      </p:pic>
    </p:spTree>
    <p:extLst>
      <p:ext uri="{BB962C8B-B14F-4D97-AF65-F5344CB8AC3E}">
        <p14:creationId xmlns:p14="http://schemas.microsoft.com/office/powerpoint/2010/main" val="343077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bit more about us</a:t>
            </a:r>
            <a:endParaRPr lang="en-US" dirty="0"/>
          </a:p>
        </p:txBody>
      </p:sp>
      <p:sp>
        <p:nvSpPr>
          <p:cNvPr id="3" name="Text Placeholder 2"/>
          <p:cNvSpPr>
            <a:spLocks noGrp="1"/>
          </p:cNvSpPr>
          <p:nvPr>
            <p:ph type="body" sz="half" idx="2"/>
          </p:nvPr>
        </p:nvSpPr>
        <p:spPr/>
        <p:txBody>
          <a:bodyPr/>
          <a:lstStyle/>
          <a:p>
            <a:r>
              <a:rPr lang="en-US" dirty="0"/>
              <a:t>You can use this slide to talk about your facilitators’ testimonials about the program and/or their journey to arrive at </a:t>
            </a:r>
            <a:r>
              <a:rPr lang="en-US" dirty="0" err="1"/>
              <a:t>UofL’s</a:t>
            </a:r>
            <a:r>
              <a:rPr lang="en-US" dirty="0"/>
              <a:t> </a:t>
            </a:r>
            <a:r>
              <a:rPr lang="en-US" dirty="0" smtClean="0"/>
              <a:t>program. Use as many slides as necessary.</a:t>
            </a:r>
            <a:endParaRPr lang="en-US" dirty="0"/>
          </a:p>
        </p:txBody>
      </p:sp>
      <p:sp>
        <p:nvSpPr>
          <p:cNvPr id="5" name="Text Placeholder 4"/>
          <p:cNvSpPr>
            <a:spLocks noGrp="1"/>
          </p:cNvSpPr>
          <p:nvPr>
            <p:ph type="body" sz="half" idx="11"/>
          </p:nvPr>
        </p:nvSpPr>
        <p:spPr/>
        <p:txBody>
          <a:bodyPr/>
          <a:lstStyle/>
          <a:p>
            <a:r>
              <a:rPr lang="en-US" dirty="0" smtClean="0"/>
              <a:t>Testimonials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585" y="1143001"/>
            <a:ext cx="2208415" cy="2982499"/>
          </a:xfrm>
          <a:prstGeom prst="rect">
            <a:avLst/>
          </a:prstGeom>
        </p:spPr>
      </p:pic>
    </p:spTree>
    <p:extLst>
      <p:ext uri="{BB962C8B-B14F-4D97-AF65-F5344CB8AC3E}">
        <p14:creationId xmlns:p14="http://schemas.microsoft.com/office/powerpoint/2010/main" val="358093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Provide a variety of examples of the types of jobs a prospective student can explore should they earn your degree or describe the other types of opportunities the degree can provide (i.e. promotion)</a:t>
            </a:r>
          </a:p>
          <a:p>
            <a:pPr marL="171450" indent="-171450">
              <a:buFont typeface="Arial" panose="020B0604020202020204" pitchFamily="34" charset="0"/>
              <a:buChar char="•"/>
            </a:pPr>
            <a:r>
              <a:rPr lang="en-US" dirty="0"/>
              <a:t>You can list the career opportunities </a:t>
            </a:r>
            <a:r>
              <a:rPr lang="en-US" dirty="0" smtClean="0"/>
              <a:t>here</a:t>
            </a:r>
          </a:p>
          <a:p>
            <a:endParaRPr lang="en-US" dirty="0"/>
          </a:p>
          <a:p>
            <a:r>
              <a:rPr lang="en-US" dirty="0" smtClean="0"/>
              <a:t>If you have any statistics about the demand or need for the program:</a:t>
            </a:r>
          </a:p>
          <a:p>
            <a:pPr marL="171450" indent="-171450">
              <a:buFont typeface="Arial" panose="020B0604020202020204" pitchFamily="34" charset="0"/>
              <a:buChar char="•"/>
            </a:pPr>
            <a:r>
              <a:rPr lang="en-US" dirty="0" smtClean="0"/>
              <a:t>List them here</a:t>
            </a:r>
            <a:endParaRPr lang="en-US" dirty="0"/>
          </a:p>
        </p:txBody>
      </p:sp>
      <p:sp>
        <p:nvSpPr>
          <p:cNvPr id="4" name="Text Placeholder 3"/>
          <p:cNvSpPr>
            <a:spLocks noGrp="1"/>
          </p:cNvSpPr>
          <p:nvPr>
            <p:ph type="body" sz="half" idx="11"/>
          </p:nvPr>
        </p:nvSpPr>
        <p:spPr/>
        <p:txBody>
          <a:bodyPr/>
          <a:lstStyle/>
          <a:p>
            <a:r>
              <a:rPr lang="en-US" dirty="0" smtClean="0"/>
              <a:t>What can you do with [degree]?</a:t>
            </a:r>
            <a:endParaRPr lang="en-US" dirty="0"/>
          </a:p>
        </p:txBody>
      </p:sp>
    </p:spTree>
    <p:extLst>
      <p:ext uri="{BB962C8B-B14F-4D97-AF65-F5344CB8AC3E}">
        <p14:creationId xmlns:p14="http://schemas.microsoft.com/office/powerpoint/2010/main" val="125891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Program Name: </a:t>
            </a:r>
          </a:p>
          <a:p>
            <a:r>
              <a:rPr lang="en-US" dirty="0"/>
              <a:t>School: </a:t>
            </a:r>
          </a:p>
          <a:p>
            <a:r>
              <a:rPr lang="en-US" dirty="0"/>
              <a:t>Level: </a:t>
            </a:r>
          </a:p>
          <a:p>
            <a:r>
              <a:rPr lang="en-US" dirty="0"/>
              <a:t>Application Deadlines: </a:t>
            </a:r>
          </a:p>
          <a:p>
            <a:r>
              <a:rPr lang="en-US" dirty="0"/>
              <a:t>Core Credit Hours: </a:t>
            </a:r>
          </a:p>
          <a:p>
            <a:r>
              <a:rPr lang="en-US" dirty="0"/>
              <a:t>Specializations/Concentrations: (if applicable)</a:t>
            </a:r>
          </a:p>
          <a:p>
            <a:r>
              <a:rPr lang="en-US" dirty="0"/>
              <a:t>Duration of the Program: </a:t>
            </a:r>
          </a:p>
          <a:p>
            <a:r>
              <a:rPr lang="en-US" dirty="0"/>
              <a:t>Tuition: $497/credit hour (undergrad); $714/credit hour (grad</a:t>
            </a:r>
            <a:r>
              <a:rPr lang="en-US" dirty="0" smtClean="0"/>
              <a:t>)</a:t>
            </a:r>
            <a:endParaRPr lang="en-US" dirty="0"/>
          </a:p>
        </p:txBody>
      </p:sp>
      <p:sp>
        <p:nvSpPr>
          <p:cNvPr id="4" name="Text Placeholder 3"/>
          <p:cNvSpPr>
            <a:spLocks noGrp="1"/>
          </p:cNvSpPr>
          <p:nvPr>
            <p:ph type="body" sz="half" idx="11"/>
          </p:nvPr>
        </p:nvSpPr>
        <p:spPr/>
        <p:txBody>
          <a:bodyPr/>
          <a:lstStyle/>
          <a:p>
            <a:r>
              <a:rPr lang="en-US" dirty="0" smtClean="0"/>
              <a:t>Program Snapshot</a:t>
            </a:r>
            <a:endParaRPr lang="en-US" dirty="0"/>
          </a:p>
        </p:txBody>
      </p:sp>
      <p:sp>
        <p:nvSpPr>
          <p:cNvPr id="2" name="TextBox 1"/>
          <p:cNvSpPr txBox="1"/>
          <p:nvPr/>
        </p:nvSpPr>
        <p:spPr>
          <a:xfrm>
            <a:off x="6324600" y="1504950"/>
            <a:ext cx="1981200" cy="646331"/>
          </a:xfrm>
          <a:prstGeom prst="rect">
            <a:avLst/>
          </a:prstGeom>
        </p:spPr>
        <p:txBody>
          <a:bodyPr vert="horz" wrap="square" rtlCol="0" anchor="b">
            <a:sp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rPr>
              <a:t>This information can be found on your program’s minisite page</a:t>
            </a:r>
            <a:endParaRPr kumimoji="0" lang="en-US" sz="1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endParaRPr>
          </a:p>
        </p:txBody>
      </p:sp>
    </p:spTree>
    <p:extLst>
      <p:ext uri="{BB962C8B-B14F-4D97-AF65-F5344CB8AC3E}">
        <p14:creationId xmlns:p14="http://schemas.microsoft.com/office/powerpoint/2010/main" val="3716501300"/>
      </p:ext>
    </p:extLst>
  </p:cSld>
  <p:clrMapOvr>
    <a:masterClrMapping/>
  </p:clrMapOvr>
</p:sld>
</file>

<file path=ppt/theme/theme1.xml><?xml version="1.0" encoding="utf-8"?>
<a:theme xmlns:a="http://schemas.openxmlformats.org/drawingml/2006/main" name="UofL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b">
        <a:norm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3200" b="0" i="0" u="none" strike="noStrike" kern="1200" cap="none" spc="0" normalizeH="0" baseline="0" noProof="0" dirty="0" smtClean="0">
            <a:ln>
              <a:noFill/>
            </a:ln>
            <a:solidFill>
              <a:schemeClr val="bg1"/>
            </a:solidFill>
            <a:effectLst/>
            <a:uLnTx/>
            <a:uFillTx/>
            <a:latin typeface="Helvetica Neue Bold Condensed"/>
            <a:ea typeface="+mj-ea"/>
            <a:cs typeface="Helvetica Neue Bold Condensed"/>
          </a:defRPr>
        </a:defPPr>
      </a:lstStyle>
    </a:txDef>
  </a:objectDefaults>
  <a:extraClrScheme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nchor="b"/>
      <a:lstStyle>
        <a:defPPr marL="0" marR="0" indent="0" algn="l" defTabSz="457200" rtl="0" eaLnBrk="1" fontAlgn="auto" latinLnBrk="0" hangingPunct="1">
          <a:lnSpc>
            <a:spcPct val="100000"/>
          </a:lnSpc>
          <a:spcBef>
            <a:spcPct val="0"/>
          </a:spcBef>
          <a:spcAft>
            <a:spcPts val="0"/>
          </a:spcAft>
          <a:buClrTx/>
          <a:buSzTx/>
          <a:buFontTx/>
          <a:buNone/>
          <a:tabLst/>
          <a:defRPr kumimoji="0" sz="2200" b="0" i="0" u="none" strike="noStrike" kern="1200" cap="none" spc="0" normalizeH="0" baseline="0" noProof="0" dirty="0" smtClean="0">
            <a:ln>
              <a:noFill/>
            </a:ln>
            <a:solidFill>
              <a:srgbClr val="AD0000"/>
            </a:solidFill>
            <a:effectLst/>
            <a:uLnTx/>
            <a:uFillTx/>
            <a:latin typeface="Helvetica Neue Bold Condensed"/>
            <a:ea typeface="+mj-ea"/>
            <a:cs typeface="Helvetica Neue Bold Condensed"/>
          </a:defRPr>
        </a:defPPr>
      </a:lstStyle>
    </a:txDef>
  </a:objectDefaults>
  <a:extraClrSchemeLst/>
</a:theme>
</file>

<file path=ppt/theme/theme3.xml><?xml version="1.0" encoding="utf-8"?>
<a:theme xmlns:a="http://schemas.openxmlformats.org/drawingml/2006/main" name="Blac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hot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UofL PowerPoint Template 16x9</Template>
  <TotalTime>264</TotalTime>
  <Words>869</Words>
  <Application>Microsoft Office PowerPoint</Application>
  <PresentationFormat>On-screen Show (16:9)</PresentationFormat>
  <Paragraphs>119</Paragraphs>
  <Slides>18</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Arial</vt:lpstr>
      <vt:lpstr>Calibri</vt:lpstr>
      <vt:lpstr>Calibri Light</vt:lpstr>
      <vt:lpstr>Helvetica Neue</vt:lpstr>
      <vt:lpstr>Helvetica Neue Bold Condensed</vt:lpstr>
      <vt:lpstr>HelveticaNeueLT Std</vt:lpstr>
      <vt:lpstr>HelveticaNeueLT Std Med Cn</vt:lpstr>
      <vt:lpstr>UofL PowerPoint Template</vt:lpstr>
      <vt:lpstr>White Theme</vt:lpstr>
      <vt:lpstr>Black Theme</vt:lpstr>
      <vt:lpstr>Photo Title</vt:lpstr>
      <vt:lpstr>Photo Theme</vt:lpstr>
      <vt:lpstr>Office Theme</vt:lpstr>
      <vt:lpstr>PowerPoint Presentation</vt:lpstr>
      <vt:lpstr>PowerPoint Presentation</vt:lpstr>
      <vt:lpstr>Meet your [program] faculty/staff</vt:lpstr>
      <vt:lpstr>PowerPoint Presentation</vt:lpstr>
      <vt:lpstr>PowerPoint Presentation</vt:lpstr>
      <vt:lpstr>Select a stamp and stamp your state</vt:lpstr>
      <vt:lpstr>Here’s a bit more about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prospective online students and current students interested in taking online courses </vt:lpstr>
      <vt:lpstr>Services provided to online students here at UofL</vt:lpstr>
      <vt:lpstr>Need help with the technology in your course?</vt:lpstr>
      <vt:lpstr>If you have additional questions about the program, 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Heimbrock,Ashley Beck</dc:creator>
  <cp:lastModifiedBy>Heimbrock,Ashley Beck</cp:lastModifiedBy>
  <cp:revision>37</cp:revision>
  <cp:lastPrinted>2014-11-05T21:22:47Z</cp:lastPrinted>
  <dcterms:created xsi:type="dcterms:W3CDTF">2014-11-05T21:07:56Z</dcterms:created>
  <dcterms:modified xsi:type="dcterms:W3CDTF">2015-12-14T20:58:51Z</dcterms:modified>
</cp:coreProperties>
</file>