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301" r:id="rId3"/>
    <p:sldId id="277" r:id="rId4"/>
    <p:sldId id="304" r:id="rId5"/>
    <p:sldId id="282" r:id="rId6"/>
    <p:sldId id="272" r:id="rId7"/>
    <p:sldId id="280" r:id="rId8"/>
    <p:sldId id="268" r:id="rId9"/>
    <p:sldId id="298" r:id="rId10"/>
    <p:sldId id="295" r:id="rId11"/>
    <p:sldId id="297" r:id="rId12"/>
    <p:sldId id="299" r:id="rId13"/>
    <p:sldId id="300" r:id="rId14"/>
    <p:sldId id="303" r:id="rId15"/>
    <p:sldId id="305" r:id="rId16"/>
    <p:sldId id="306" r:id="rId17"/>
    <p:sldId id="296" r:id="rId18"/>
    <p:sldId id="302" r:id="rId19"/>
    <p:sldId id="291" r:id="rId20"/>
    <p:sldId id="29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800" autoAdjust="0"/>
  </p:normalViewPr>
  <p:slideViewPr>
    <p:cSldViewPr snapToGrid="0">
      <p:cViewPr varScale="1">
        <p:scale>
          <a:sx n="64" d="100"/>
          <a:sy n="64" d="100"/>
        </p:scale>
        <p:origin x="6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7E896-9F88-4603-B293-7A5CFE7E6E2E}"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F069F-844E-4F6F-9A81-FD8D2FFF93AD}" type="slidenum">
              <a:rPr lang="en-US" smtClean="0"/>
              <a:t>‹#›</a:t>
            </a:fld>
            <a:endParaRPr lang="en-US"/>
          </a:p>
        </p:txBody>
      </p:sp>
    </p:spTree>
    <p:extLst>
      <p:ext uri="{BB962C8B-B14F-4D97-AF65-F5344CB8AC3E}">
        <p14:creationId xmlns:p14="http://schemas.microsoft.com/office/powerpoint/2010/main" val="256189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Introduce yourself</a:t>
            </a:r>
          </a:p>
          <a:p>
            <a:pPr marL="171450" indent="-171450">
              <a:buFont typeface="Arial" panose="020B0604020202020204" pitchFamily="34" charset="0"/>
              <a:buChar char="•"/>
            </a:pPr>
            <a:r>
              <a:rPr lang="en-US" baseline="0" dirty="0"/>
              <a:t>Started experimenting with flipped classroom in 2011</a:t>
            </a:r>
          </a:p>
          <a:p>
            <a:pPr marL="171450" indent="-171450">
              <a:buFont typeface="Arial" panose="020B0604020202020204" pitchFamily="34" charset="0"/>
              <a:buChar char="•"/>
            </a:pPr>
            <a:r>
              <a:rPr lang="en-US" baseline="0" dirty="0"/>
              <a:t>Just finished teaching </a:t>
            </a:r>
            <a:r>
              <a:rPr lang="en-US" baseline="0" dirty="0" err="1"/>
              <a:t>Calc</a:t>
            </a:r>
            <a:r>
              <a:rPr lang="en-US" baseline="0" dirty="0"/>
              <a:t> I, II and III, successfully ????, for the last two years.</a:t>
            </a:r>
          </a:p>
          <a:p>
            <a:pPr marL="171450" indent="-171450">
              <a:buFont typeface="Arial" panose="020B0604020202020204" pitchFamily="34" charset="0"/>
              <a:buChar char="•"/>
            </a:pPr>
            <a:r>
              <a:rPr lang="en-US" baseline="0" dirty="0"/>
              <a:t>Not an expert</a:t>
            </a:r>
          </a:p>
          <a:p>
            <a:pPr marL="171450" indent="-171450">
              <a:buFont typeface="Arial" panose="020B0604020202020204" pitchFamily="34" charset="0"/>
              <a:buChar char="•"/>
            </a:pPr>
            <a:r>
              <a:rPr lang="en-US" baseline="0" dirty="0"/>
              <a:t>Have made every mistake you can make, hope to help you avoid some mistakes.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E5F069F-844E-4F6F-9A81-FD8D2FFF93AD}" type="slidenum">
              <a:rPr lang="en-US" smtClean="0"/>
              <a:t>1</a:t>
            </a:fld>
            <a:endParaRPr lang="en-US"/>
          </a:p>
        </p:txBody>
      </p:sp>
    </p:spTree>
    <p:extLst>
      <p:ext uri="{BB962C8B-B14F-4D97-AF65-F5344CB8AC3E}">
        <p14:creationId xmlns:p14="http://schemas.microsoft.com/office/powerpoint/2010/main" val="109004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much more structure and guidance to the development of a flipped class.</a:t>
            </a:r>
          </a:p>
        </p:txBody>
      </p:sp>
      <p:sp>
        <p:nvSpPr>
          <p:cNvPr id="4" name="Slide Number Placeholder 3"/>
          <p:cNvSpPr>
            <a:spLocks noGrp="1"/>
          </p:cNvSpPr>
          <p:nvPr>
            <p:ph type="sldNum" sz="quarter" idx="10"/>
          </p:nvPr>
        </p:nvSpPr>
        <p:spPr/>
        <p:txBody>
          <a:bodyPr/>
          <a:lstStyle/>
          <a:p>
            <a:fld id="{7E5F069F-844E-4F6F-9A81-FD8D2FFF93AD}" type="slidenum">
              <a:rPr lang="en-US" smtClean="0"/>
              <a:t>12</a:t>
            </a:fld>
            <a:endParaRPr lang="en-US"/>
          </a:p>
        </p:txBody>
      </p:sp>
    </p:spTree>
    <p:extLst>
      <p:ext uri="{BB962C8B-B14F-4D97-AF65-F5344CB8AC3E}">
        <p14:creationId xmlns:p14="http://schemas.microsoft.com/office/powerpoint/2010/main" val="51031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up into groups, preferably 2  groups or 6 groups.</a:t>
            </a:r>
          </a:p>
          <a:p>
            <a:endParaRPr lang="en-US" dirty="0"/>
          </a:p>
          <a:p>
            <a:r>
              <a:rPr lang="en-US" dirty="0"/>
              <a:t>Take a few minutes and discuss teaching one or two class meetings of this course.  Think only about learning objectives and content, not about how?</a:t>
            </a:r>
          </a:p>
          <a:p>
            <a:r>
              <a:rPr lang="en-US" dirty="0"/>
              <a:t>I have given you a starting place, but you can completely go nuts.   Need to have some idea</a:t>
            </a:r>
          </a:p>
          <a:p>
            <a:r>
              <a:rPr lang="en-US" dirty="0"/>
              <a:t>Use </a:t>
            </a:r>
          </a:p>
        </p:txBody>
      </p:sp>
      <p:sp>
        <p:nvSpPr>
          <p:cNvPr id="4" name="Slide Number Placeholder 3"/>
          <p:cNvSpPr>
            <a:spLocks noGrp="1"/>
          </p:cNvSpPr>
          <p:nvPr>
            <p:ph type="sldNum" sz="quarter" idx="10"/>
          </p:nvPr>
        </p:nvSpPr>
        <p:spPr/>
        <p:txBody>
          <a:bodyPr/>
          <a:lstStyle/>
          <a:p>
            <a:fld id="{7E5F069F-844E-4F6F-9A81-FD8D2FFF93AD}" type="slidenum">
              <a:rPr lang="en-US" smtClean="0"/>
              <a:t>13</a:t>
            </a:fld>
            <a:endParaRPr lang="en-US"/>
          </a:p>
        </p:txBody>
      </p:sp>
    </p:spTree>
    <p:extLst>
      <p:ext uri="{BB962C8B-B14F-4D97-AF65-F5344CB8AC3E}">
        <p14:creationId xmlns:p14="http://schemas.microsoft.com/office/powerpoint/2010/main" val="21357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topic, a class meeting, you fit.</a:t>
            </a:r>
          </a:p>
        </p:txBody>
      </p:sp>
      <p:sp>
        <p:nvSpPr>
          <p:cNvPr id="4" name="Slide Number Placeholder 3"/>
          <p:cNvSpPr>
            <a:spLocks noGrp="1"/>
          </p:cNvSpPr>
          <p:nvPr>
            <p:ph type="sldNum" sz="quarter" idx="10"/>
          </p:nvPr>
        </p:nvSpPr>
        <p:spPr/>
        <p:txBody>
          <a:bodyPr/>
          <a:lstStyle/>
          <a:p>
            <a:fld id="{7E5F069F-844E-4F6F-9A81-FD8D2FFF93AD}" type="slidenum">
              <a:rPr lang="en-US" smtClean="0"/>
              <a:t>17</a:t>
            </a:fld>
            <a:endParaRPr lang="en-US"/>
          </a:p>
        </p:txBody>
      </p:sp>
    </p:spTree>
    <p:extLst>
      <p:ext uri="{BB962C8B-B14F-4D97-AF65-F5344CB8AC3E}">
        <p14:creationId xmlns:p14="http://schemas.microsoft.com/office/powerpoint/2010/main" val="420920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F069F-844E-4F6F-9A81-FD8D2FFF93AD}" type="slidenum">
              <a:rPr lang="en-US" smtClean="0"/>
              <a:t>18</a:t>
            </a:fld>
            <a:endParaRPr lang="en-US"/>
          </a:p>
        </p:txBody>
      </p:sp>
    </p:spTree>
    <p:extLst>
      <p:ext uri="{BB962C8B-B14F-4D97-AF65-F5344CB8AC3E}">
        <p14:creationId xmlns:p14="http://schemas.microsoft.com/office/powerpoint/2010/main" val="120658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start.  </a:t>
            </a:r>
          </a:p>
          <a:p>
            <a:endParaRPr lang="en-US" dirty="0"/>
          </a:p>
          <a:p>
            <a:r>
              <a:rPr lang="en-US" dirty="0"/>
              <a:t>Thanks for coming.</a:t>
            </a:r>
          </a:p>
          <a:p>
            <a:r>
              <a:rPr lang="en-US" dirty="0"/>
              <a:t>Poll for description of a flipped class.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5F069F-844E-4F6F-9A81-FD8D2FFF93AD}" type="slidenum">
              <a:rPr lang="en-US" smtClean="0"/>
              <a:t>3</a:t>
            </a:fld>
            <a:endParaRPr lang="en-US"/>
          </a:p>
        </p:txBody>
      </p:sp>
    </p:spTree>
    <p:extLst>
      <p:ext uri="{BB962C8B-B14F-4D97-AF65-F5344CB8AC3E}">
        <p14:creationId xmlns:p14="http://schemas.microsoft.com/office/powerpoint/2010/main" val="141365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is often</a:t>
            </a:r>
            <a:r>
              <a:rPr lang="en-US" baseline="0" dirty="0"/>
              <a:t> missed, is that the flipped classroom model is an instructional design model, not a technique like think-pair-share.</a:t>
            </a:r>
          </a:p>
          <a:p>
            <a:endParaRPr lang="en-US" baseline="0" dirty="0"/>
          </a:p>
          <a:p>
            <a:r>
              <a:rPr lang="en-US" baseline="0" dirty="0"/>
              <a:t>That is at least part of the reason. </a:t>
            </a:r>
            <a:endParaRPr lang="en-US" dirty="0"/>
          </a:p>
          <a:p>
            <a:r>
              <a:rPr lang="en-US" dirty="0"/>
              <a:t>The easiest</a:t>
            </a:r>
            <a:r>
              <a:rPr lang="en-US" baseline="0" dirty="0"/>
              <a:t> way to understand the flipped classroom model of instruction is to compare it a more traditional model (animation 1)  The model I am presenting here is taken from the Flipped classroom Field guide  and credit Is given there to Derek </a:t>
            </a:r>
            <a:r>
              <a:rPr lang="en-US" baseline="0" dirty="0" err="1"/>
              <a:t>Bruff</a:t>
            </a:r>
            <a:r>
              <a:rPr lang="en-US" baseline="0" dirty="0"/>
              <a:t>.   Though I have seen it used in other presentations.</a:t>
            </a:r>
          </a:p>
          <a:p>
            <a:endParaRPr lang="en-US" baseline="0" dirty="0"/>
          </a:p>
          <a:p>
            <a:r>
              <a:rPr lang="en-US" baseline="0" dirty="0"/>
              <a:t>In the traditional class student’s first exposure to course content and ideas is during a class lecture.  </a:t>
            </a:r>
          </a:p>
          <a:p>
            <a:endParaRPr lang="en-US" baseline="0" dirty="0"/>
          </a:p>
          <a:p>
            <a:r>
              <a:rPr lang="en-US" baseline="0" dirty="0"/>
              <a:t>	Usually they are left to pursue the deeper learning on their own in the assigned homework.  Maybe this is group work, or other assignments, but usually the instructor is not there.</a:t>
            </a:r>
          </a:p>
          <a:p>
            <a:endParaRPr lang="en-US" baseline="0" dirty="0"/>
          </a:p>
          <a:p>
            <a:r>
              <a:rPr lang="en-US" baseline="0" dirty="0"/>
              <a:t>In the flipped classroom model the first exposure is moved outside of class, usually video, increasingly video+, and the lecture is replaced with activities (homework) that facilitate deeper learning.</a:t>
            </a:r>
          </a:p>
          <a:p>
            <a:endParaRPr lang="en-US" baseline="0" dirty="0"/>
          </a:p>
          <a:p>
            <a:r>
              <a:rPr lang="en-US" baseline="0" dirty="0"/>
              <a:t>	Students in a flipped class might still have a few homework problems, </a:t>
            </a:r>
          </a:p>
          <a:p>
            <a:endParaRPr lang="en-US" dirty="0"/>
          </a:p>
          <a:p>
            <a:r>
              <a:rPr lang="en-US" dirty="0"/>
              <a:t>I think this graphic does a good job</a:t>
            </a:r>
            <a:r>
              <a:rPr lang="en-US" baseline="0" dirty="0"/>
              <a:t> of explaining </a:t>
            </a:r>
            <a:r>
              <a:rPr lang="en-US" dirty="0"/>
              <a:t>The</a:t>
            </a:r>
            <a:r>
              <a:rPr lang="en-US" baseline="0" dirty="0"/>
              <a:t> flipped classroom model of instruction, and it was one of the reasons that compelled  me to embrace the technique.</a:t>
            </a:r>
          </a:p>
          <a:p>
            <a:endParaRPr lang="en-US" baseline="0" dirty="0"/>
          </a:p>
          <a:p>
            <a:endParaRPr lang="en-US" baseline="0" dirty="0"/>
          </a:p>
          <a:p>
            <a:endParaRPr lang="en-US" baseline="0" dirty="0"/>
          </a:p>
          <a:p>
            <a:r>
              <a:rPr lang="en-US" baseline="0" dirty="0"/>
              <a:t>Advocates of the flipped or inverted classroom model argue that this design model:</a:t>
            </a:r>
          </a:p>
          <a:p>
            <a:endParaRPr lang="en-US" baseline="0" dirty="0"/>
          </a:p>
          <a:p>
            <a:pPr marL="171450" indent="-171450">
              <a:buFont typeface="Arial" panose="020B0604020202020204" pitchFamily="34" charset="0"/>
              <a:buChar char="•"/>
            </a:pPr>
            <a:r>
              <a:rPr lang="en-US" baseline="0" dirty="0"/>
              <a:t>Enables faculty to have more and better opportunities to detect and correct errors in thinking, </a:t>
            </a:r>
          </a:p>
          <a:p>
            <a:endParaRPr lang="en-US" baseline="0" dirty="0"/>
          </a:p>
          <a:p>
            <a:pPr marL="171450" indent="-171450">
              <a:buFont typeface="Arial" panose="020B0604020202020204" pitchFamily="34" charset="0"/>
              <a:buChar char="•"/>
            </a:pPr>
            <a:r>
              <a:rPr lang="en-US" baseline="0" dirty="0"/>
              <a:t>Have higher quality interactions with individual or small groups of students. </a:t>
            </a:r>
          </a:p>
          <a:p>
            <a:endParaRPr lang="en-US" baseline="0" dirty="0"/>
          </a:p>
          <a:p>
            <a:pPr marL="171450" indent="-171450">
              <a:buFont typeface="Arial" panose="020B0604020202020204" pitchFamily="34" charset="0"/>
              <a:buChar char="•"/>
            </a:pPr>
            <a:r>
              <a:rPr lang="en-US" baseline="0" dirty="0"/>
              <a:t>Puts greater responsibility on students for learning,  but empowers them with greater control</a:t>
            </a:r>
          </a:p>
          <a:p>
            <a:endParaRPr lang="en-US" baseline="0" dirty="0"/>
          </a:p>
          <a:p>
            <a:pPr marL="171450" indent="-171450">
              <a:buFont typeface="Arial" panose="020B0604020202020204" pitchFamily="34" charset="0"/>
              <a:buChar char="•"/>
            </a:pPr>
            <a:r>
              <a:rPr lang="en-US" baseline="0" dirty="0"/>
              <a:t>Helps establish the community of learners, with learners connected to the community, something we now know is part of how people learn.</a:t>
            </a:r>
          </a:p>
          <a:p>
            <a:endParaRPr lang="en-US" baseline="0" dirty="0"/>
          </a:p>
          <a:p>
            <a:endParaRPr lang="en-US" baseline="0" dirty="0"/>
          </a:p>
          <a:p>
            <a:r>
              <a:rPr lang="en-US" baseline="0" dirty="0"/>
              <a:t>There are also Challenges, time being one of the most important challenges.   </a:t>
            </a:r>
          </a:p>
          <a:p>
            <a:endParaRPr lang="en-US" baseline="0" dirty="0"/>
          </a:p>
          <a:p>
            <a:r>
              <a:rPr lang="en-US" baseline="0" dirty="0"/>
              <a:t>Designing the class activities is another.  Students are mostly open to the flipped class, or at least that is what many studies report, thought there are always a few students who do not like this approach.</a:t>
            </a:r>
          </a:p>
          <a:p>
            <a:endParaRPr lang="en-US" baseline="0" dirty="0"/>
          </a:p>
          <a:p>
            <a:endParaRPr lang="en-US" baseline="0" dirty="0"/>
          </a:p>
          <a:p>
            <a:r>
              <a:rPr lang="en-US" baseline="0" dirty="0"/>
              <a:t>CASE STUDY: Talbert Papers.</a:t>
            </a:r>
          </a:p>
          <a:p>
            <a:endParaRPr lang="en-US" baseline="0" dirty="0"/>
          </a:p>
        </p:txBody>
      </p:sp>
      <p:sp>
        <p:nvSpPr>
          <p:cNvPr id="4" name="Slide Number Placeholder 3"/>
          <p:cNvSpPr>
            <a:spLocks noGrp="1"/>
          </p:cNvSpPr>
          <p:nvPr>
            <p:ph type="sldNum" sz="quarter" idx="10"/>
          </p:nvPr>
        </p:nvSpPr>
        <p:spPr/>
        <p:txBody>
          <a:bodyPr/>
          <a:lstStyle/>
          <a:p>
            <a:fld id="{7E5F069F-844E-4F6F-9A81-FD8D2FFF93AD}" type="slidenum">
              <a:rPr lang="en-US" smtClean="0"/>
              <a:t>5</a:t>
            </a:fld>
            <a:endParaRPr lang="en-US"/>
          </a:p>
        </p:txBody>
      </p:sp>
    </p:spTree>
    <p:extLst>
      <p:ext uri="{BB962C8B-B14F-4D97-AF65-F5344CB8AC3E}">
        <p14:creationId xmlns:p14="http://schemas.microsoft.com/office/powerpoint/2010/main" val="122808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Chemistry Teachers in Colorado, Jonathan Bergmann and Aaron </a:t>
            </a:r>
            <a:r>
              <a:rPr lang="en-US" dirty="0" err="1"/>
              <a:t>Sams</a:t>
            </a:r>
            <a:r>
              <a:rPr lang="en-US" dirty="0"/>
              <a:t> are often referred to as the pioneers of Flipped Learning.  They recorded videos, pod casts at the time, for students who missed their classes (for valid reasons) in 2007. </a:t>
            </a:r>
          </a:p>
          <a:p>
            <a:r>
              <a:rPr lang="en-US" dirty="0"/>
              <a:t>Posted to the </a:t>
            </a:r>
            <a:r>
              <a:rPr lang="en-US" dirty="0" err="1"/>
              <a:t>Youtube</a:t>
            </a:r>
            <a:r>
              <a:rPr lang="en-US" dirty="0"/>
              <a:t> (when it was just getting started).  In 2012 they wrote a book called Flip your classroom: Reach Every Student in every class everyday.</a:t>
            </a:r>
          </a:p>
          <a:p>
            <a:endParaRPr lang="en-US" dirty="0"/>
          </a:p>
          <a:p>
            <a:r>
              <a:rPr lang="en-US" dirty="0"/>
              <a:t>At the same time they started the flipped learning network</a:t>
            </a:r>
          </a:p>
          <a:p>
            <a:endParaRPr lang="en-US" dirty="0"/>
          </a:p>
          <a:p>
            <a:r>
              <a:rPr lang="en-US" dirty="0"/>
              <a:t>But there were earlier proponents who used inverted classroom rather than flipped.</a:t>
            </a:r>
          </a:p>
          <a:p>
            <a:endParaRPr lang="en-US" dirty="0"/>
          </a:p>
          <a:p>
            <a:r>
              <a:rPr lang="en-US" dirty="0"/>
              <a:t>Whil</a:t>
            </a:r>
            <a:r>
              <a:rPr lang="en-US" baseline="0" dirty="0"/>
              <a:t>e the flipped class model is reasonably well defined, there is a lot of variation in the implementation details.</a:t>
            </a:r>
          </a:p>
          <a:p>
            <a:endParaRPr lang="en-US" baseline="0" dirty="0"/>
          </a:p>
          <a:p>
            <a:r>
              <a:rPr lang="en-US" baseline="0" dirty="0"/>
              <a:t>Common definition , Use videos to move lecture out of class, and replace it with homework during class.   </a:t>
            </a:r>
          </a:p>
          <a:p>
            <a:endParaRPr lang="en-US" baseline="0" dirty="0"/>
          </a:p>
          <a:p>
            <a:r>
              <a:rPr lang="en-US" baseline="0" dirty="0"/>
              <a:t>BROADER: Facilitates interaction between students and teachers.</a:t>
            </a:r>
          </a:p>
          <a:p>
            <a:endParaRPr lang="en-US" baseline="0" dirty="0"/>
          </a:p>
          <a:p>
            <a:r>
              <a:rPr lang="en-US" baseline="0" dirty="0"/>
              <a:t>Most people use videos, though some don’t.  Some definition require video lecture.  Increasingly the first exposure is both leverage and driving cutting edge educational technology.</a:t>
            </a:r>
            <a:endParaRPr lang="en-US" dirty="0"/>
          </a:p>
          <a:p>
            <a:endParaRPr lang="en-US" dirty="0"/>
          </a:p>
          <a:p>
            <a:r>
              <a:rPr lang="en-US" dirty="0"/>
              <a:t>More research is needed both to provide rigorous  evidence of its efficacy and to understand the mechanism.</a:t>
            </a:r>
          </a:p>
          <a:p>
            <a:endParaRPr lang="en-US" dirty="0"/>
          </a:p>
          <a:p>
            <a:r>
              <a:rPr lang="en-US" dirty="0"/>
              <a:t>Degree of detail in published works varies.  </a:t>
            </a:r>
          </a:p>
          <a:p>
            <a:endParaRPr lang="en-US" dirty="0"/>
          </a:p>
          <a:p>
            <a:r>
              <a:rPr lang="en-US" dirty="0"/>
              <a:t>INTERESTINGLY, OFTEN EVALUATIONS ARE OF THE FIRST TIME A FLIPPED CLASS IS DELIVERED.</a:t>
            </a:r>
          </a:p>
          <a:p>
            <a:endParaRPr lang="en-US" dirty="0"/>
          </a:p>
          <a:p>
            <a:r>
              <a:rPr lang="en-US" dirty="0"/>
              <a:t>This</a:t>
            </a:r>
            <a:r>
              <a:rPr lang="en-US" baseline="0" dirty="0"/>
              <a:t> last item is of particular interest to me</a:t>
            </a:r>
          </a:p>
          <a:p>
            <a:endParaRPr lang="en-US" baseline="0" dirty="0"/>
          </a:p>
          <a:p>
            <a:r>
              <a:rPr lang="en-US" baseline="0" dirty="0"/>
              <a:t>Maybe I am just not that good, but flipping my class was hard and learning to flip took time and experience.</a:t>
            </a:r>
          </a:p>
          <a:p>
            <a:endParaRPr lang="en-US" baseline="0" dirty="0"/>
          </a:p>
          <a:p>
            <a:r>
              <a:rPr lang="en-US" baseline="0" dirty="0"/>
              <a:t>When I went to teach my first class, traditional, I had a lot of experience as a student in traditionally taught courses.   When I went to flip may first class, I had no experience to draw on.</a:t>
            </a:r>
          </a:p>
          <a:p>
            <a:endParaRPr lang="en-US" baseline="0" dirty="0"/>
          </a:p>
          <a:p>
            <a:r>
              <a:rPr lang="en-US" baseline="0" dirty="0"/>
              <a:t>There are best practices (which I was somewhat aware of) to follow, but there is no substitution for experience.  </a:t>
            </a:r>
          </a:p>
          <a:p>
            <a:endParaRPr lang="en-US" baseline="0" dirty="0"/>
          </a:p>
          <a:p>
            <a:r>
              <a:rPr lang="en-US" baseline="0" dirty="0"/>
              <a:t>Your students, your class, your university, those things matter.</a:t>
            </a:r>
          </a:p>
          <a:p>
            <a:endParaRPr lang="en-US" baseline="0" dirty="0"/>
          </a:p>
          <a:p>
            <a:endParaRPr lang="en-US" baseline="0" dirty="0"/>
          </a:p>
          <a:p>
            <a:r>
              <a:rPr lang="en-US" baseline="0" dirty="0"/>
              <a:t>That studies comparing flipped (first time) to lecture (experience) show better performance on learning measures than do the lectures indicates that there might be much more to this flipped class model of instruction.</a:t>
            </a:r>
          </a:p>
          <a:p>
            <a:endParaRPr lang="en-US" baseline="0" dirty="0"/>
          </a:p>
        </p:txBody>
      </p:sp>
      <p:sp>
        <p:nvSpPr>
          <p:cNvPr id="4" name="Slide Number Placeholder 3"/>
          <p:cNvSpPr>
            <a:spLocks noGrp="1"/>
          </p:cNvSpPr>
          <p:nvPr>
            <p:ph type="sldNum" sz="quarter" idx="10"/>
          </p:nvPr>
        </p:nvSpPr>
        <p:spPr/>
        <p:txBody>
          <a:bodyPr/>
          <a:lstStyle/>
          <a:p>
            <a:fld id="{7E5F069F-844E-4F6F-9A81-FD8D2FFF93AD}" type="slidenum">
              <a:rPr lang="en-US" smtClean="0"/>
              <a:t>6</a:t>
            </a:fld>
            <a:endParaRPr lang="en-US"/>
          </a:p>
        </p:txBody>
      </p:sp>
    </p:spTree>
    <p:extLst>
      <p:ext uri="{BB962C8B-B14F-4D97-AF65-F5344CB8AC3E}">
        <p14:creationId xmlns:p14="http://schemas.microsoft.com/office/powerpoint/2010/main" val="353479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difference in Exam performance between flipped and non-flipped class when non-flipped class used active learning </a:t>
            </a:r>
          </a:p>
          <a:p>
            <a:endParaRPr lang="en-US" dirty="0"/>
          </a:p>
          <a:p>
            <a:r>
              <a:rPr lang="en-US" dirty="0"/>
              <a:t>Quasi</a:t>
            </a:r>
            <a:r>
              <a:rPr lang="en-US" baseline="0" dirty="0"/>
              <a:t>-experimental design with two sections of the course being used as a control.  Instructor facilitation was the main variable.</a:t>
            </a:r>
          </a:p>
          <a:p>
            <a:endParaRPr lang="en-US" baseline="0" dirty="0"/>
          </a:p>
          <a:p>
            <a:r>
              <a:rPr lang="en-US" baseline="0" dirty="0"/>
              <a:t>In the control, active learning was done during class during earlier part of the cycle.  The same activities were used in the flipped but online and individual.</a:t>
            </a:r>
          </a:p>
          <a:p>
            <a:endParaRPr lang="en-US" baseline="0" dirty="0"/>
          </a:p>
          <a:p>
            <a:endParaRPr lang="en-US" baseline="0" dirty="0"/>
          </a:p>
          <a:p>
            <a:r>
              <a:rPr lang="en-US" baseline="0" dirty="0"/>
              <a:t>Only different was in attitudes.  Flipped more negative attitude towards technology facilitated activities.  But did feel activities had a more clear purpose for their learning.</a:t>
            </a:r>
          </a:p>
          <a:p>
            <a:endParaRPr lang="en-US" baseline="0" dirty="0"/>
          </a:p>
          <a:p>
            <a:r>
              <a:rPr lang="en-US" baseline="0"/>
              <a:t>In open-ended responses students in both section indicated that the active learning was what they most enjoyed about the class.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5F069F-844E-4F6F-9A81-FD8D2FFF93AD}" type="slidenum">
              <a:rPr lang="en-US" smtClean="0"/>
              <a:t>7</a:t>
            </a:fld>
            <a:endParaRPr lang="en-US"/>
          </a:p>
        </p:txBody>
      </p:sp>
    </p:spTree>
    <p:extLst>
      <p:ext uri="{BB962C8B-B14F-4D97-AF65-F5344CB8AC3E}">
        <p14:creationId xmlns:p14="http://schemas.microsoft.com/office/powerpoint/2010/main" val="337136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Classes were all at USC.</a:t>
            </a:r>
          </a:p>
          <a:p>
            <a:endParaRPr lang="en-US" dirty="0"/>
          </a:p>
          <a:p>
            <a:r>
              <a:rPr lang="en-US" dirty="0"/>
              <a:t>Describe classes in a little more detail</a:t>
            </a:r>
          </a:p>
        </p:txBody>
      </p:sp>
      <p:sp>
        <p:nvSpPr>
          <p:cNvPr id="4" name="Slide Number Placeholder 3"/>
          <p:cNvSpPr>
            <a:spLocks noGrp="1"/>
          </p:cNvSpPr>
          <p:nvPr>
            <p:ph type="sldNum" sz="quarter" idx="10"/>
          </p:nvPr>
        </p:nvSpPr>
        <p:spPr/>
        <p:txBody>
          <a:bodyPr/>
          <a:lstStyle/>
          <a:p>
            <a:fld id="{7E5F069F-844E-4F6F-9A81-FD8D2FFF93AD}" type="slidenum">
              <a:rPr lang="en-US" smtClean="0"/>
              <a:t>8</a:t>
            </a:fld>
            <a:endParaRPr lang="en-US"/>
          </a:p>
        </p:txBody>
      </p:sp>
    </p:spTree>
    <p:extLst>
      <p:ext uri="{BB962C8B-B14F-4D97-AF65-F5344CB8AC3E}">
        <p14:creationId xmlns:p14="http://schemas.microsoft.com/office/powerpoint/2010/main" val="217176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Surveys:  Uses scales for COI, adopted from others.</a:t>
            </a:r>
          </a:p>
          <a:p>
            <a:r>
              <a:rPr lang="en-US" dirty="0"/>
              <a:t>Student Interviews</a:t>
            </a:r>
          </a:p>
          <a:p>
            <a:r>
              <a:rPr lang="en-US" dirty="0"/>
              <a:t>Teacher reflections</a:t>
            </a:r>
          </a:p>
          <a:p>
            <a:endParaRPr lang="en-US" dirty="0"/>
          </a:p>
        </p:txBody>
      </p:sp>
      <p:sp>
        <p:nvSpPr>
          <p:cNvPr id="4" name="Slide Number Placeholder 3"/>
          <p:cNvSpPr>
            <a:spLocks noGrp="1"/>
          </p:cNvSpPr>
          <p:nvPr>
            <p:ph type="sldNum" sz="quarter" idx="10"/>
          </p:nvPr>
        </p:nvSpPr>
        <p:spPr/>
        <p:txBody>
          <a:bodyPr/>
          <a:lstStyle/>
          <a:p>
            <a:fld id="{7E5F069F-844E-4F6F-9A81-FD8D2FFF93AD}" type="slidenum">
              <a:rPr lang="en-US" smtClean="0"/>
              <a:t>9</a:t>
            </a:fld>
            <a:endParaRPr lang="en-US"/>
          </a:p>
        </p:txBody>
      </p:sp>
    </p:spTree>
    <p:extLst>
      <p:ext uri="{BB962C8B-B14F-4D97-AF65-F5344CB8AC3E}">
        <p14:creationId xmlns:p14="http://schemas.microsoft.com/office/powerpoint/2010/main" val="41436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Factors that contribute to a successful learning environment.</a:t>
            </a:r>
          </a:p>
          <a:p>
            <a:r>
              <a:rPr lang="en-US" b="1" dirty="0"/>
              <a:t>Cognitive presence</a:t>
            </a:r>
            <a:r>
              <a:rPr lang="en-US" dirty="0"/>
              <a:t>:  Knowledge building involving critical and creative thinking</a:t>
            </a:r>
          </a:p>
          <a:p>
            <a:r>
              <a:rPr lang="en-US" b="1" dirty="0"/>
              <a:t>Social Presence</a:t>
            </a:r>
            <a:r>
              <a:rPr lang="en-US" dirty="0"/>
              <a:t>: Encouraging collegial settings</a:t>
            </a:r>
          </a:p>
          <a:p>
            <a:r>
              <a:rPr lang="en-US" b="1" dirty="0"/>
              <a:t>Teaching Presence</a:t>
            </a:r>
            <a:r>
              <a:rPr lang="en-US" dirty="0"/>
              <a:t>: Instructional orchestration appropriate to the learning environment</a:t>
            </a:r>
          </a:p>
          <a:p>
            <a:r>
              <a:rPr lang="en-US" b="1" dirty="0"/>
              <a:t>Learner Presence</a:t>
            </a:r>
            <a:r>
              <a:rPr lang="en-US" dirty="0"/>
              <a:t>: Self- and co-regulation.</a:t>
            </a:r>
          </a:p>
          <a:p>
            <a:r>
              <a:rPr lang="en-US" dirty="0"/>
              <a:t>Added one other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Orientation</a:t>
            </a:r>
            <a:r>
              <a:rPr lang="en-US" dirty="0"/>
              <a:t> is the classroom culture more teacher-oriented or student oriented</a:t>
            </a:r>
          </a:p>
          <a:p>
            <a:endParaRPr lang="en-US" dirty="0"/>
          </a:p>
          <a:p>
            <a:r>
              <a:rPr lang="en-US" dirty="0"/>
              <a:t>Survey students using established scales.</a:t>
            </a:r>
          </a:p>
        </p:txBody>
      </p:sp>
      <p:sp>
        <p:nvSpPr>
          <p:cNvPr id="4" name="Slide Number Placeholder 3"/>
          <p:cNvSpPr>
            <a:spLocks noGrp="1"/>
          </p:cNvSpPr>
          <p:nvPr>
            <p:ph type="sldNum" sz="quarter" idx="10"/>
          </p:nvPr>
        </p:nvSpPr>
        <p:spPr/>
        <p:txBody>
          <a:bodyPr/>
          <a:lstStyle/>
          <a:p>
            <a:fld id="{7E5F069F-844E-4F6F-9A81-FD8D2FFF93AD}" type="slidenum">
              <a:rPr lang="en-US" smtClean="0"/>
              <a:t>10</a:t>
            </a:fld>
            <a:endParaRPr lang="en-US"/>
          </a:p>
        </p:txBody>
      </p:sp>
    </p:spTree>
    <p:extLst>
      <p:ext uri="{BB962C8B-B14F-4D97-AF65-F5344CB8AC3E}">
        <p14:creationId xmlns:p14="http://schemas.microsoft.com/office/powerpoint/2010/main" val="154477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examine the associations among the factors, correlation coefficient analyses were conducted on the factors from the survey.</a:t>
            </a:r>
          </a:p>
          <a:p>
            <a:endParaRPr lang="en-US" dirty="0"/>
          </a:p>
          <a:p>
            <a:r>
              <a:rPr lang="en-US" dirty="0"/>
              <a:t>Correlations greater than .5 are shown. </a:t>
            </a:r>
          </a:p>
          <a:p>
            <a:endParaRPr lang="en-US" dirty="0"/>
          </a:p>
          <a:p>
            <a:r>
              <a:rPr lang="en-US" dirty="0"/>
              <a:t>Teaching Orientation is the classroom culture more teacher-oriented or student oriented</a:t>
            </a:r>
          </a:p>
          <a:p>
            <a:endParaRPr lang="en-US" dirty="0"/>
          </a:p>
          <a:p>
            <a:r>
              <a:rPr lang="en-US" dirty="0"/>
              <a:t>Cognitive presence is at the center indicating that students are better engaged in higher-order thinking when the other domains are well </a:t>
            </a:r>
            <a:r>
              <a:rPr lang="en-US" dirty="0" err="1"/>
              <a:t>developoed</a:t>
            </a:r>
            <a:endParaRPr lang="en-US" dirty="0"/>
          </a:p>
        </p:txBody>
      </p:sp>
      <p:sp>
        <p:nvSpPr>
          <p:cNvPr id="4" name="Slide Number Placeholder 3"/>
          <p:cNvSpPr>
            <a:spLocks noGrp="1"/>
          </p:cNvSpPr>
          <p:nvPr>
            <p:ph type="sldNum" sz="quarter" idx="10"/>
          </p:nvPr>
        </p:nvSpPr>
        <p:spPr/>
        <p:txBody>
          <a:bodyPr/>
          <a:lstStyle/>
          <a:p>
            <a:fld id="{7E5F069F-844E-4F6F-9A81-FD8D2FFF93AD}" type="slidenum">
              <a:rPr lang="en-US" smtClean="0"/>
              <a:t>11</a:t>
            </a:fld>
            <a:endParaRPr lang="en-US"/>
          </a:p>
        </p:txBody>
      </p:sp>
    </p:spTree>
    <p:extLst>
      <p:ext uri="{BB962C8B-B14F-4D97-AF65-F5344CB8AC3E}">
        <p14:creationId xmlns:p14="http://schemas.microsoft.com/office/powerpoint/2010/main" val="54167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CE0859-62BD-45DD-A477-9DB60F15252E}"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309688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E0859-62BD-45DD-A477-9DB60F15252E}"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84749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E0859-62BD-45DD-A477-9DB60F15252E}"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20407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CE0859-62BD-45DD-A477-9DB60F15252E}"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135359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CE0859-62BD-45DD-A477-9DB60F15252E}"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316251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CE0859-62BD-45DD-A477-9DB60F15252E}"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401473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CE0859-62BD-45DD-A477-9DB60F15252E}"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224647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CE0859-62BD-45DD-A477-9DB60F15252E}"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26520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E0859-62BD-45DD-A477-9DB60F15252E}"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153283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CE0859-62BD-45DD-A477-9DB60F15252E}"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298511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CE0859-62BD-45DD-A477-9DB60F15252E}"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F35C4-7124-423D-A6E1-88D0DC006C35}" type="slidenum">
              <a:rPr lang="en-US" smtClean="0"/>
              <a:t>‹#›</a:t>
            </a:fld>
            <a:endParaRPr lang="en-US"/>
          </a:p>
        </p:txBody>
      </p:sp>
    </p:spTree>
    <p:extLst>
      <p:ext uri="{BB962C8B-B14F-4D97-AF65-F5344CB8AC3E}">
        <p14:creationId xmlns:p14="http://schemas.microsoft.com/office/powerpoint/2010/main" val="339536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E0859-62BD-45DD-A477-9DB60F15252E}"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F35C4-7124-423D-A6E1-88D0DC006C35}" type="slidenum">
              <a:rPr lang="en-US" smtClean="0"/>
              <a:t>‹#›</a:t>
            </a:fld>
            <a:endParaRPr lang="en-US"/>
          </a:p>
        </p:txBody>
      </p:sp>
    </p:spTree>
    <p:extLst>
      <p:ext uri="{BB962C8B-B14F-4D97-AF65-F5344CB8AC3E}">
        <p14:creationId xmlns:p14="http://schemas.microsoft.com/office/powerpoint/2010/main" val="376517005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12" y="1122363"/>
            <a:ext cx="11164824" cy="1693989"/>
          </a:xfrm>
        </p:spPr>
        <p:txBody>
          <a:bodyPr>
            <a:noAutofit/>
          </a:bodyPr>
          <a:lstStyle/>
          <a:p>
            <a:r>
              <a:rPr lang="en-US" sz="4400" dirty="0"/>
              <a:t>Translating Flipped Classroom Design Principles: Learning Spaces and Active Learning in Action</a:t>
            </a:r>
          </a:p>
        </p:txBody>
      </p:sp>
      <p:sp>
        <p:nvSpPr>
          <p:cNvPr id="3" name="Subtitle 2"/>
          <p:cNvSpPr>
            <a:spLocks noGrp="1"/>
          </p:cNvSpPr>
          <p:nvPr>
            <p:ph type="subTitle" idx="1"/>
          </p:nvPr>
        </p:nvSpPr>
        <p:spPr/>
        <p:txBody>
          <a:bodyPr/>
          <a:lstStyle/>
          <a:p>
            <a:r>
              <a:rPr lang="en-US" dirty="0"/>
              <a:t>Jeffrey L. Hieb</a:t>
            </a:r>
          </a:p>
          <a:p>
            <a:r>
              <a:rPr lang="en-US" dirty="0"/>
              <a:t>Associate Professor, Department of Engineering Fundamentals</a:t>
            </a:r>
          </a:p>
          <a:p>
            <a:r>
              <a:rPr lang="en-US" dirty="0"/>
              <a:t>TILL Faculty Fellow</a:t>
            </a:r>
          </a:p>
        </p:txBody>
      </p:sp>
    </p:spTree>
    <p:extLst>
      <p:ext uri="{BB962C8B-B14F-4D97-AF65-F5344CB8AC3E}">
        <p14:creationId xmlns:p14="http://schemas.microsoft.com/office/powerpoint/2010/main" val="125343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78B177-85EF-400A-B648-5F865640BC95}"/>
              </a:ext>
            </a:extLst>
          </p:cNvPr>
          <p:cNvPicPr>
            <a:picLocks noGrp="1" noChangeAspect="1"/>
          </p:cNvPicPr>
          <p:nvPr>
            <p:ph idx="1"/>
          </p:nvPr>
        </p:nvPicPr>
        <p:blipFill>
          <a:blip r:embed="rId3"/>
          <a:stretch>
            <a:fillRect/>
          </a:stretch>
        </p:blipFill>
        <p:spPr>
          <a:xfrm>
            <a:off x="0" y="0"/>
            <a:ext cx="12295278" cy="5606716"/>
          </a:xfrm>
          <a:prstGeom prst="rect">
            <a:avLst/>
          </a:prstGeom>
        </p:spPr>
      </p:pic>
      <p:sp>
        <p:nvSpPr>
          <p:cNvPr id="2" name="Title 1">
            <a:extLst>
              <a:ext uri="{FF2B5EF4-FFF2-40B4-BE49-F238E27FC236}">
                <a16:creationId xmlns:a16="http://schemas.microsoft.com/office/drawing/2014/main" id="{226D5C96-4746-47C8-8D21-329E66F9CEE0}"/>
              </a:ext>
            </a:extLst>
          </p:cNvPr>
          <p:cNvSpPr>
            <a:spLocks noGrp="1"/>
          </p:cNvSpPr>
          <p:nvPr>
            <p:ph type="title"/>
          </p:nvPr>
        </p:nvSpPr>
        <p:spPr>
          <a:xfrm>
            <a:off x="220580" y="411689"/>
            <a:ext cx="4832683" cy="1176480"/>
          </a:xfrm>
        </p:spPr>
        <p:txBody>
          <a:bodyPr>
            <a:normAutofit fontScale="90000"/>
          </a:bodyPr>
          <a:lstStyle/>
          <a:p>
            <a:r>
              <a:rPr lang="en-US" dirty="0">
                <a:solidFill>
                  <a:schemeClr val="bg1"/>
                </a:solidFill>
              </a:rPr>
              <a:t>RCOI:  Revised </a:t>
            </a:r>
            <a:br>
              <a:rPr lang="en-US" dirty="0">
                <a:solidFill>
                  <a:schemeClr val="bg1"/>
                </a:solidFill>
              </a:rPr>
            </a:br>
            <a:r>
              <a:rPr lang="en-US" dirty="0">
                <a:solidFill>
                  <a:schemeClr val="bg1"/>
                </a:solidFill>
              </a:rPr>
              <a:t>Community of Inquiry </a:t>
            </a:r>
          </a:p>
        </p:txBody>
      </p:sp>
      <p:sp>
        <p:nvSpPr>
          <p:cNvPr id="5" name="TextBox 4">
            <a:extLst>
              <a:ext uri="{FF2B5EF4-FFF2-40B4-BE49-F238E27FC236}">
                <a16:creationId xmlns:a16="http://schemas.microsoft.com/office/drawing/2014/main" id="{00F4320D-9C07-4400-AF4C-F3EE6C9A7FDA}"/>
              </a:ext>
            </a:extLst>
          </p:cNvPr>
          <p:cNvSpPr txBox="1"/>
          <p:nvPr/>
        </p:nvSpPr>
        <p:spPr>
          <a:xfrm>
            <a:off x="90949" y="5988734"/>
            <a:ext cx="12101051" cy="1200329"/>
          </a:xfrm>
          <a:prstGeom prst="rect">
            <a:avLst/>
          </a:prstGeom>
          <a:noFill/>
        </p:spPr>
        <p:txBody>
          <a:bodyPr wrap="square" rtlCol="0">
            <a:spAutoFit/>
          </a:bodyPr>
          <a:lstStyle/>
          <a:p>
            <a:r>
              <a:rPr lang="en-US" dirty="0" err="1"/>
              <a:t>Shea</a:t>
            </a:r>
            <a:r>
              <a:rPr lang="en-US" dirty="0"/>
              <a:t>, P. and T. </a:t>
            </a:r>
            <a:r>
              <a:rPr lang="en-US" dirty="0" err="1"/>
              <a:t>Bidjerano</a:t>
            </a:r>
            <a:r>
              <a:rPr lang="en-US" dirty="0"/>
              <a:t> (2010). "Learning presence: Towards a theory of self-efficacy, self-regulation, and the development of a communities of inquiry in online and blended learning environments." </a:t>
            </a:r>
            <a:r>
              <a:rPr lang="en-US" u="sng" dirty="0"/>
              <a:t>Computers &amp; Education </a:t>
            </a:r>
            <a:r>
              <a:rPr lang="en-US" b="1" u="sng" dirty="0"/>
              <a:t>55(4): 1721-1731.</a:t>
            </a:r>
            <a:endParaRPr lang="en-US" dirty="0"/>
          </a:p>
        </p:txBody>
      </p:sp>
    </p:spTree>
    <p:extLst>
      <p:ext uri="{BB962C8B-B14F-4D97-AF65-F5344CB8AC3E}">
        <p14:creationId xmlns:p14="http://schemas.microsoft.com/office/powerpoint/2010/main" val="252080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06EA-747D-4967-BB40-568769C8452B}"/>
              </a:ext>
            </a:extLst>
          </p:cNvPr>
          <p:cNvSpPr>
            <a:spLocks noGrp="1"/>
          </p:cNvSpPr>
          <p:nvPr>
            <p:ph type="title"/>
          </p:nvPr>
        </p:nvSpPr>
        <p:spPr>
          <a:xfrm>
            <a:off x="838200" y="365126"/>
            <a:ext cx="10515600" cy="621464"/>
          </a:xfrm>
        </p:spPr>
        <p:txBody>
          <a:bodyPr>
            <a:normAutofit fontScale="90000"/>
          </a:bodyPr>
          <a:lstStyle/>
          <a:p>
            <a:r>
              <a:rPr lang="en-US" dirty="0"/>
              <a:t>Relation Among Key Factors</a:t>
            </a:r>
          </a:p>
        </p:txBody>
      </p:sp>
      <p:pic>
        <p:nvPicPr>
          <p:cNvPr id="6" name="Content Placeholder 5">
            <a:extLst>
              <a:ext uri="{FF2B5EF4-FFF2-40B4-BE49-F238E27FC236}">
                <a16:creationId xmlns:a16="http://schemas.microsoft.com/office/drawing/2014/main" id="{B9B1707F-8E40-4FE0-8E7B-72A9F6448D20}"/>
              </a:ext>
            </a:extLst>
          </p:cNvPr>
          <p:cNvPicPr>
            <a:picLocks noGrp="1" noChangeAspect="1"/>
          </p:cNvPicPr>
          <p:nvPr>
            <p:ph idx="1"/>
          </p:nvPr>
        </p:nvPicPr>
        <p:blipFill>
          <a:blip r:embed="rId3"/>
          <a:stretch>
            <a:fillRect/>
          </a:stretch>
        </p:blipFill>
        <p:spPr>
          <a:xfrm>
            <a:off x="-1" y="1215198"/>
            <a:ext cx="12177199" cy="5630778"/>
          </a:xfrm>
          <a:prstGeom prst="rect">
            <a:avLst/>
          </a:prstGeom>
        </p:spPr>
      </p:pic>
    </p:spTree>
    <p:extLst>
      <p:ext uri="{BB962C8B-B14F-4D97-AF65-F5344CB8AC3E}">
        <p14:creationId xmlns:p14="http://schemas.microsoft.com/office/powerpoint/2010/main" val="19828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1A0B-D2A2-4F78-B6F5-09D23B0904DD}"/>
              </a:ext>
            </a:extLst>
          </p:cNvPr>
          <p:cNvSpPr>
            <a:spLocks noGrp="1"/>
          </p:cNvSpPr>
          <p:nvPr>
            <p:ph type="title"/>
          </p:nvPr>
        </p:nvSpPr>
        <p:spPr>
          <a:xfrm>
            <a:off x="838200" y="0"/>
            <a:ext cx="10515600" cy="645528"/>
          </a:xfrm>
        </p:spPr>
        <p:txBody>
          <a:bodyPr>
            <a:normAutofit fontScale="90000"/>
          </a:bodyPr>
          <a:lstStyle/>
          <a:p>
            <a:r>
              <a:rPr lang="en-US" dirty="0"/>
              <a:t>Nine Design Principles and the RCOI Factors.</a:t>
            </a:r>
          </a:p>
        </p:txBody>
      </p:sp>
      <p:pic>
        <p:nvPicPr>
          <p:cNvPr id="6" name="Content Placeholder 5">
            <a:extLst>
              <a:ext uri="{FF2B5EF4-FFF2-40B4-BE49-F238E27FC236}">
                <a16:creationId xmlns:a16="http://schemas.microsoft.com/office/drawing/2014/main" id="{1654B0F4-8ECB-4731-9A5D-576B5584AEBB}"/>
              </a:ext>
            </a:extLst>
          </p:cNvPr>
          <p:cNvPicPr>
            <a:picLocks noGrp="1" noChangeAspect="1"/>
          </p:cNvPicPr>
          <p:nvPr>
            <p:ph idx="1"/>
          </p:nvPr>
        </p:nvPicPr>
        <p:blipFill>
          <a:blip r:embed="rId3"/>
          <a:stretch>
            <a:fillRect/>
          </a:stretch>
        </p:blipFill>
        <p:spPr>
          <a:xfrm>
            <a:off x="360948" y="606800"/>
            <a:ext cx="11646568" cy="6240909"/>
          </a:xfrm>
          <a:prstGeom prst="rect">
            <a:avLst/>
          </a:prstGeom>
        </p:spPr>
      </p:pic>
    </p:spTree>
    <p:extLst>
      <p:ext uri="{BB962C8B-B14F-4D97-AF65-F5344CB8AC3E}">
        <p14:creationId xmlns:p14="http://schemas.microsoft.com/office/powerpoint/2010/main" val="141852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9CA4-3345-449A-9C1A-A9681FB4D546}"/>
              </a:ext>
            </a:extLst>
          </p:cNvPr>
          <p:cNvSpPr>
            <a:spLocks noGrp="1"/>
          </p:cNvSpPr>
          <p:nvPr>
            <p:ph type="title"/>
          </p:nvPr>
        </p:nvSpPr>
        <p:spPr/>
        <p:txBody>
          <a:bodyPr/>
          <a:lstStyle/>
          <a:p>
            <a:r>
              <a:rPr lang="en-US" dirty="0"/>
              <a:t>ENTR 101:</a:t>
            </a:r>
            <a:br>
              <a:rPr lang="en-US" dirty="0"/>
            </a:br>
            <a:r>
              <a:rPr lang="en-US" dirty="0"/>
              <a:t>Foundations of Lemonade Stands in the U.S.</a:t>
            </a:r>
          </a:p>
        </p:txBody>
      </p:sp>
      <p:sp>
        <p:nvSpPr>
          <p:cNvPr id="3" name="Content Placeholder 2">
            <a:extLst>
              <a:ext uri="{FF2B5EF4-FFF2-40B4-BE49-F238E27FC236}">
                <a16:creationId xmlns:a16="http://schemas.microsoft.com/office/drawing/2014/main" id="{437EB254-B655-4E11-B70C-8E544E5B2063}"/>
              </a:ext>
            </a:extLst>
          </p:cNvPr>
          <p:cNvSpPr>
            <a:spLocks noGrp="1"/>
          </p:cNvSpPr>
          <p:nvPr>
            <p:ph idx="1"/>
          </p:nvPr>
        </p:nvSpPr>
        <p:spPr/>
        <p:txBody>
          <a:bodyPr>
            <a:normAutofit fontScale="92500" lnSpcReduction="20000"/>
          </a:bodyPr>
          <a:lstStyle/>
          <a:p>
            <a:pPr marL="0" indent="0">
              <a:buNone/>
            </a:pPr>
            <a:r>
              <a:rPr lang="en-US" b="1" dirty="0"/>
              <a:t>Course Description:</a:t>
            </a:r>
            <a:r>
              <a:rPr lang="en-US" dirty="0"/>
              <a:t>  Owner operator lemonade stands are the backbone of middle school aged student entrepreneurs.  This course covers all aspects of starting and operating a lemonade stand in the US.  International students are encouraged to take ENTR 102, Foundations of Lemonade Stands outside the US.  </a:t>
            </a:r>
          </a:p>
          <a:p>
            <a:pPr marL="0" indent="0">
              <a:buNone/>
            </a:pPr>
            <a:r>
              <a:rPr lang="en-US" dirty="0"/>
              <a:t>Topics</a:t>
            </a:r>
          </a:p>
          <a:p>
            <a:pPr lvl="1"/>
            <a:r>
              <a:rPr lang="en-US" sz="2600" dirty="0"/>
              <a:t>Stand Design and Construction</a:t>
            </a:r>
          </a:p>
          <a:p>
            <a:pPr lvl="1"/>
            <a:r>
              <a:rPr lang="en-US" sz="2600" dirty="0"/>
              <a:t>Advertising, Marketing and Customer Development</a:t>
            </a:r>
          </a:p>
          <a:p>
            <a:pPr lvl="1"/>
            <a:r>
              <a:rPr lang="en-US" sz="2600" dirty="0"/>
              <a:t>Quality assurance and Produce Innovation</a:t>
            </a:r>
          </a:p>
          <a:p>
            <a:pPr lvl="1"/>
            <a:r>
              <a:rPr lang="en-US" sz="2600" dirty="0"/>
              <a:t>Financing</a:t>
            </a:r>
          </a:p>
          <a:p>
            <a:pPr lvl="1"/>
            <a:r>
              <a:rPr lang="en-US" sz="2600" dirty="0"/>
              <a:t>Profit and loss statements</a:t>
            </a:r>
          </a:p>
          <a:p>
            <a:pPr lvl="1"/>
            <a:r>
              <a:rPr lang="en-US" sz="2600" dirty="0"/>
              <a:t>Human resources for successful Lemonade stand operators</a:t>
            </a:r>
          </a:p>
          <a:p>
            <a:pPr lvl="1"/>
            <a:r>
              <a:rPr lang="en-US" sz="2600" dirty="0"/>
              <a:t>Inventory Management</a:t>
            </a:r>
          </a:p>
        </p:txBody>
      </p:sp>
    </p:spTree>
    <p:extLst>
      <p:ext uri="{BB962C8B-B14F-4D97-AF65-F5344CB8AC3E}">
        <p14:creationId xmlns:p14="http://schemas.microsoft.com/office/powerpoint/2010/main" val="345669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344ADC-74A4-4B3F-A266-70AEA5EC540B}"/>
              </a:ext>
            </a:extLst>
          </p:cNvPr>
          <p:cNvSpPr>
            <a:spLocks noGrp="1"/>
          </p:cNvSpPr>
          <p:nvPr>
            <p:ph type="title"/>
          </p:nvPr>
        </p:nvSpPr>
        <p:spPr/>
        <p:txBody>
          <a:bodyPr/>
          <a:lstStyle/>
          <a:p>
            <a:r>
              <a:rPr lang="en-US" b="1" dirty="0"/>
              <a:t>How to select the location for a profitable lemonade stands</a:t>
            </a:r>
            <a:endParaRPr lang="en-US" dirty="0"/>
          </a:p>
        </p:txBody>
      </p:sp>
      <p:sp>
        <p:nvSpPr>
          <p:cNvPr id="8" name="Content Placeholder 7">
            <a:extLst>
              <a:ext uri="{FF2B5EF4-FFF2-40B4-BE49-F238E27FC236}">
                <a16:creationId xmlns:a16="http://schemas.microsoft.com/office/drawing/2014/main" id="{5BFBB1E4-B89A-487C-8075-FBD10381C120}"/>
              </a:ext>
            </a:extLst>
          </p:cNvPr>
          <p:cNvSpPr>
            <a:spLocks noGrp="1"/>
          </p:cNvSpPr>
          <p:nvPr>
            <p:ph idx="1"/>
          </p:nvPr>
        </p:nvSpPr>
        <p:spPr/>
        <p:txBody>
          <a:bodyPr>
            <a:normAutofit lnSpcReduction="10000"/>
          </a:bodyPr>
          <a:lstStyle/>
          <a:p>
            <a:pPr marL="0" indent="0" fontAlgn="base">
              <a:buNone/>
            </a:pPr>
            <a:r>
              <a:rPr lang="en-US" dirty="0"/>
              <a:t>Learning Objectives</a:t>
            </a:r>
          </a:p>
          <a:p>
            <a:pPr marL="514350" indent="-514350" fontAlgn="base">
              <a:buFont typeface="+mj-lt"/>
              <a:buAutoNum type="arabicPeriod"/>
            </a:pPr>
            <a:r>
              <a:rPr lang="en-US" dirty="0"/>
              <a:t>Compare and contrast potential lemonade stand locations.</a:t>
            </a:r>
          </a:p>
          <a:p>
            <a:pPr marL="514350" indent="-514350" fontAlgn="base">
              <a:buFont typeface="+mj-lt"/>
              <a:buAutoNum type="arabicPeriod"/>
            </a:pPr>
            <a:r>
              <a:rPr lang="en-US" dirty="0"/>
              <a:t>Rank a set of possible locations in terms of their potential as locations for a profitable lemonade stand.</a:t>
            </a:r>
          </a:p>
          <a:p>
            <a:pPr marL="514350" indent="-514350" fontAlgn="base">
              <a:buFont typeface="+mj-lt"/>
              <a:buAutoNum type="arabicPeriod"/>
            </a:pPr>
            <a:r>
              <a:rPr lang="en-US" dirty="0"/>
              <a:t>List at least three critical factors in determining a profitable location for a lemonade stand.</a:t>
            </a:r>
          </a:p>
          <a:p>
            <a:pPr marL="514350" indent="-514350" fontAlgn="base">
              <a:buFont typeface="+mj-lt"/>
              <a:buAutoNum type="arabicPeriod"/>
            </a:pPr>
            <a:r>
              <a:rPr lang="en-US" dirty="0"/>
              <a:t>For a given location, determine the relative weight of various factors in predicting the profitability of the location.</a:t>
            </a:r>
          </a:p>
          <a:p>
            <a:pPr marL="514350" indent="-514350" fontAlgn="base">
              <a:buFont typeface="+mj-lt"/>
              <a:buAutoNum type="arabicPeriod"/>
            </a:pPr>
            <a:r>
              <a:rPr lang="en-US" dirty="0"/>
              <a:t>Describe potential trade-offs that may be required for a particular lemonade stand location.</a:t>
            </a:r>
          </a:p>
        </p:txBody>
      </p:sp>
    </p:spTree>
    <p:extLst>
      <p:ext uri="{BB962C8B-B14F-4D97-AF65-F5344CB8AC3E}">
        <p14:creationId xmlns:p14="http://schemas.microsoft.com/office/powerpoint/2010/main" val="161361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B1E6-9D28-43C3-8193-05B0B253A9A2}"/>
              </a:ext>
            </a:extLst>
          </p:cNvPr>
          <p:cNvSpPr>
            <a:spLocks noGrp="1"/>
          </p:cNvSpPr>
          <p:nvPr>
            <p:ph type="title"/>
          </p:nvPr>
        </p:nvSpPr>
        <p:spPr/>
        <p:txBody>
          <a:bodyPr/>
          <a:lstStyle/>
          <a:p>
            <a:r>
              <a:rPr lang="en-US" b="1" dirty="0"/>
              <a:t>Design a Lemonade Stand</a:t>
            </a:r>
            <a:endParaRPr lang="en-US" dirty="0"/>
          </a:p>
        </p:txBody>
      </p:sp>
      <p:sp>
        <p:nvSpPr>
          <p:cNvPr id="3" name="Content Placeholder 2">
            <a:extLst>
              <a:ext uri="{FF2B5EF4-FFF2-40B4-BE49-F238E27FC236}">
                <a16:creationId xmlns:a16="http://schemas.microsoft.com/office/drawing/2014/main" id="{D8A376E5-CA21-4CDC-B7CA-1E9B39883890}"/>
              </a:ext>
            </a:extLst>
          </p:cNvPr>
          <p:cNvSpPr>
            <a:spLocks noGrp="1"/>
          </p:cNvSpPr>
          <p:nvPr>
            <p:ph idx="1"/>
          </p:nvPr>
        </p:nvSpPr>
        <p:spPr/>
        <p:txBody>
          <a:bodyPr>
            <a:normAutofit fontScale="92500"/>
          </a:bodyPr>
          <a:lstStyle/>
          <a:p>
            <a:pPr marL="0" indent="0" fontAlgn="base">
              <a:buNone/>
            </a:pPr>
            <a:r>
              <a:rPr lang="en-US" dirty="0"/>
              <a:t>Learning Objectives</a:t>
            </a:r>
          </a:p>
          <a:p>
            <a:pPr marL="514350" indent="-514350" fontAlgn="base">
              <a:buFont typeface="+mj-lt"/>
              <a:buAutoNum type="arabicPeriod"/>
            </a:pPr>
            <a:r>
              <a:rPr lang="en-US" dirty="0"/>
              <a:t>Identify common lemonade stand construction materials and discuss their strengths and weaknesses.</a:t>
            </a:r>
            <a:endParaRPr lang="en-US" sz="2400" dirty="0"/>
          </a:p>
          <a:p>
            <a:pPr marL="514350" indent="-514350" fontAlgn="base">
              <a:buFont typeface="+mj-lt"/>
              <a:buAutoNum type="arabicPeriod"/>
            </a:pPr>
            <a:r>
              <a:rPr lang="en-US" dirty="0"/>
              <a:t>Describe three or more frequently used lemonade stand designs</a:t>
            </a:r>
            <a:endParaRPr lang="en-US" sz="2400" dirty="0"/>
          </a:p>
          <a:p>
            <a:pPr marL="514350" indent="-514350" fontAlgn="base">
              <a:buFont typeface="+mj-lt"/>
              <a:buAutoNum type="arabicPeriod"/>
            </a:pPr>
            <a:r>
              <a:rPr lang="en-US" dirty="0"/>
              <a:t>Identify and evaluate sources for construction materials in different situations</a:t>
            </a:r>
            <a:endParaRPr lang="en-US" sz="2400" dirty="0"/>
          </a:p>
          <a:p>
            <a:pPr marL="514350" indent="-514350" fontAlgn="base">
              <a:buFont typeface="+mj-lt"/>
              <a:buAutoNum type="arabicPeriod"/>
            </a:pPr>
            <a:r>
              <a:rPr lang="en-US" dirty="0"/>
              <a:t>List three or more other factors that may influence lemonade stand design, explain how these factors impact on design. </a:t>
            </a:r>
          </a:p>
          <a:p>
            <a:pPr marL="514350" indent="-514350" fontAlgn="base">
              <a:buFont typeface="+mj-lt"/>
              <a:buAutoNum type="arabicPeriod"/>
            </a:pPr>
            <a:r>
              <a:rPr lang="en-US" dirty="0"/>
              <a:t>For given construction materials and lemonade stand design, develop an estimate, with justification, of the cost and time to build the stand.</a:t>
            </a:r>
          </a:p>
        </p:txBody>
      </p:sp>
    </p:spTree>
    <p:extLst>
      <p:ext uri="{BB962C8B-B14F-4D97-AF65-F5344CB8AC3E}">
        <p14:creationId xmlns:p14="http://schemas.microsoft.com/office/powerpoint/2010/main" val="189105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314F-D66D-43C0-ADA0-804EDC685B6D}"/>
              </a:ext>
            </a:extLst>
          </p:cNvPr>
          <p:cNvSpPr>
            <a:spLocks noGrp="1"/>
          </p:cNvSpPr>
          <p:nvPr>
            <p:ph type="title"/>
          </p:nvPr>
        </p:nvSpPr>
        <p:spPr/>
        <p:txBody>
          <a:bodyPr/>
          <a:lstStyle/>
          <a:p>
            <a:r>
              <a:rPr lang="en-US" b="1" dirty="0"/>
              <a:t>Set prices for a glass of lemonade</a:t>
            </a:r>
            <a:endParaRPr lang="en-US" dirty="0"/>
          </a:p>
        </p:txBody>
      </p:sp>
      <p:sp>
        <p:nvSpPr>
          <p:cNvPr id="3" name="Content Placeholder 2">
            <a:extLst>
              <a:ext uri="{FF2B5EF4-FFF2-40B4-BE49-F238E27FC236}">
                <a16:creationId xmlns:a16="http://schemas.microsoft.com/office/drawing/2014/main" id="{A36A4606-A0D4-4D2E-A7C9-AC56A798DF79}"/>
              </a:ext>
            </a:extLst>
          </p:cNvPr>
          <p:cNvSpPr>
            <a:spLocks noGrp="1"/>
          </p:cNvSpPr>
          <p:nvPr>
            <p:ph idx="1"/>
          </p:nvPr>
        </p:nvSpPr>
        <p:spPr/>
        <p:txBody>
          <a:bodyPr>
            <a:normAutofit fontScale="92500"/>
          </a:bodyPr>
          <a:lstStyle/>
          <a:p>
            <a:pPr marL="0" indent="0" fontAlgn="base">
              <a:buNone/>
            </a:pPr>
            <a:r>
              <a:rPr lang="en-US" dirty="0"/>
              <a:t>Learning Objectives</a:t>
            </a:r>
          </a:p>
          <a:p>
            <a:pPr marL="514350" indent="-514350" fontAlgn="base">
              <a:buFont typeface="+mj-lt"/>
              <a:buAutoNum type="arabicPeriod"/>
            </a:pPr>
            <a:r>
              <a:rPr lang="en-US" dirty="0"/>
              <a:t>Given the price of bulk ingredients determine the direct costs for a single glass of lemonade</a:t>
            </a:r>
          </a:p>
          <a:p>
            <a:pPr marL="514350" indent="-514350" fontAlgn="base">
              <a:buFont typeface="+mj-lt"/>
              <a:buAutoNum type="arabicPeriod"/>
            </a:pPr>
            <a:r>
              <a:rPr lang="en-US" dirty="0"/>
              <a:t>Given the price of bulk ingredients identify different price and sales figures required to achieve a desired net profit.</a:t>
            </a:r>
          </a:p>
          <a:p>
            <a:pPr marL="514350" indent="-514350" fontAlgn="base">
              <a:buFont typeface="+mj-lt"/>
              <a:buAutoNum type="arabicPeriod"/>
            </a:pPr>
            <a:r>
              <a:rPr lang="en-US" dirty="0"/>
              <a:t>List and explain multiple factors that affect sales volume and discuss how relevant data can be collected and used to predict sales volume</a:t>
            </a:r>
          </a:p>
          <a:p>
            <a:pPr marL="514350" indent="-514350" fontAlgn="base">
              <a:buFont typeface="+mj-lt"/>
              <a:buAutoNum type="arabicPeriod"/>
            </a:pPr>
            <a:r>
              <a:rPr lang="en-US" dirty="0"/>
              <a:t>For a given price of bulk ingredients and other situational information, select and justify  a price per glass and total volume of lemonade to produce. </a:t>
            </a:r>
          </a:p>
        </p:txBody>
      </p:sp>
    </p:spTree>
    <p:extLst>
      <p:ext uri="{BB962C8B-B14F-4D97-AF65-F5344CB8AC3E}">
        <p14:creationId xmlns:p14="http://schemas.microsoft.com/office/powerpoint/2010/main" val="316411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BC482-78C0-4604-9F62-4858586538E5}"/>
              </a:ext>
            </a:extLst>
          </p:cNvPr>
          <p:cNvSpPr>
            <a:spLocks noGrp="1"/>
          </p:cNvSpPr>
          <p:nvPr>
            <p:ph type="title"/>
          </p:nvPr>
        </p:nvSpPr>
        <p:spPr/>
        <p:txBody>
          <a:bodyPr>
            <a:normAutofit fontScale="90000"/>
          </a:bodyPr>
          <a:lstStyle/>
          <a:p>
            <a:r>
              <a:rPr lang="en-US" dirty="0"/>
              <a:t>Activity: Design a flipped class or classes for ENTR-101 that engages Teaching Presence, Learner Presence, Social Presence and Cognitive Presence</a:t>
            </a:r>
          </a:p>
        </p:txBody>
      </p:sp>
      <p:sp>
        <p:nvSpPr>
          <p:cNvPr id="5" name="Text Placeholder 4">
            <a:extLst>
              <a:ext uri="{FF2B5EF4-FFF2-40B4-BE49-F238E27FC236}">
                <a16:creationId xmlns:a16="http://schemas.microsoft.com/office/drawing/2014/main" id="{9ECFC826-D5C7-4DAF-9784-1678F527B602}"/>
              </a:ext>
            </a:extLst>
          </p:cNvPr>
          <p:cNvSpPr>
            <a:spLocks noGrp="1"/>
          </p:cNvSpPr>
          <p:nvPr>
            <p:ph type="body" idx="1"/>
          </p:nvPr>
        </p:nvSpPr>
        <p:spPr/>
        <p:txBody>
          <a:bodyPr/>
          <a:lstStyle/>
          <a:p>
            <a:pPr algn="ctr"/>
            <a:r>
              <a:rPr lang="en-US" dirty="0"/>
              <a:t>Classroom for Group A</a:t>
            </a:r>
          </a:p>
        </p:txBody>
      </p:sp>
      <p:pic>
        <p:nvPicPr>
          <p:cNvPr id="9" name="Picture 2" descr="https://cei.umn.edu/sites/cei.umn.edu/files/typical-classroom.jpg">
            <a:extLst>
              <a:ext uri="{FF2B5EF4-FFF2-40B4-BE49-F238E27FC236}">
                <a16:creationId xmlns:a16="http://schemas.microsoft.com/office/drawing/2014/main" id="{4C0FEDFE-F980-415B-B5EF-81BF0183B3B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5126"/>
          <a:stretch/>
        </p:blipFill>
        <p:spPr bwMode="auto">
          <a:xfrm>
            <a:off x="839788" y="2627248"/>
            <a:ext cx="5157787" cy="291986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392B8FC2-BE9C-4E64-BFAB-AB4BBB4B7BDF}"/>
              </a:ext>
            </a:extLst>
          </p:cNvPr>
          <p:cNvSpPr>
            <a:spLocks noGrp="1"/>
          </p:cNvSpPr>
          <p:nvPr>
            <p:ph type="body" sz="quarter" idx="3"/>
          </p:nvPr>
        </p:nvSpPr>
        <p:spPr/>
        <p:txBody>
          <a:bodyPr/>
          <a:lstStyle/>
          <a:p>
            <a:pPr algn="ctr"/>
            <a:r>
              <a:rPr lang="en-US" dirty="0"/>
              <a:t>Classroom for Group B</a:t>
            </a:r>
          </a:p>
        </p:txBody>
      </p:sp>
      <p:pic>
        <p:nvPicPr>
          <p:cNvPr id="1026" name="Picture 2" descr="Image result for Classroom">
            <a:extLst>
              <a:ext uri="{FF2B5EF4-FFF2-40B4-BE49-F238E27FC236}">
                <a16:creationId xmlns:a16="http://schemas.microsoft.com/office/drawing/2014/main" id="{CD3FF256-E08B-48A5-A397-17C1FA23056F}"/>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172200" y="2627247"/>
            <a:ext cx="5183188" cy="291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09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fontAlgn="ctr"/>
            <a:r>
              <a:rPr lang="en-US" dirty="0"/>
              <a:t>Interpret flipped classroom design through the lens of the revised community of inquiry (RCOI) framework.</a:t>
            </a:r>
          </a:p>
          <a:p>
            <a:pPr fontAlgn="ctr"/>
            <a:endParaRPr lang="en-US" dirty="0"/>
          </a:p>
          <a:p>
            <a:pPr fontAlgn="ctr"/>
            <a:r>
              <a:rPr lang="en-US" dirty="0"/>
              <a:t>Summarize flipped classroom design principles</a:t>
            </a:r>
          </a:p>
          <a:p>
            <a:pPr fontAlgn="ctr"/>
            <a:endParaRPr lang="en-US" dirty="0"/>
          </a:p>
          <a:p>
            <a:pPr fontAlgn="ctr"/>
            <a:r>
              <a:rPr lang="en-US" dirty="0"/>
              <a:t>Apply design principles to the development of a flipped class</a:t>
            </a:r>
          </a:p>
        </p:txBody>
      </p:sp>
    </p:spTree>
    <p:extLst>
      <p:ext uri="{BB962C8B-B14F-4D97-AF65-F5344CB8AC3E}">
        <p14:creationId xmlns:p14="http://schemas.microsoft.com/office/powerpoint/2010/main" val="409063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Remarks</a:t>
            </a:r>
          </a:p>
        </p:txBody>
      </p:sp>
      <p:sp>
        <p:nvSpPr>
          <p:cNvPr id="3" name="Content Placeholder 2"/>
          <p:cNvSpPr>
            <a:spLocks noGrp="1"/>
          </p:cNvSpPr>
          <p:nvPr>
            <p:ph idx="1"/>
          </p:nvPr>
        </p:nvSpPr>
        <p:spPr/>
        <p:txBody>
          <a:bodyPr/>
          <a:lstStyle/>
          <a:p>
            <a:r>
              <a:rPr lang="en-US" dirty="0"/>
              <a:t>The flipped classroom is deceivingly easy to understand</a:t>
            </a:r>
          </a:p>
          <a:p>
            <a:r>
              <a:rPr lang="en-US" dirty="0"/>
              <a:t>The flipped classroom is an instructional design model</a:t>
            </a:r>
          </a:p>
          <a:p>
            <a:r>
              <a:rPr lang="en-US" dirty="0"/>
              <a:t>You can start by flipping a few classes but do more than one</a:t>
            </a:r>
          </a:p>
          <a:p>
            <a:r>
              <a:rPr lang="en-US" dirty="0"/>
              <a:t>You will want to create your own videos, but it may be that the best thing you can do is curate existing resources</a:t>
            </a:r>
          </a:p>
          <a:p>
            <a:r>
              <a:rPr lang="en-US" dirty="0"/>
              <a:t>Making sure your flipped class address Teaching Presence, Learner Presence, Cognitive Presence, and Social Presence can be a very useful both in designing the flipped class, and understanding when things don’t go well.</a:t>
            </a:r>
          </a:p>
          <a:p>
            <a:endParaRPr lang="en-US" dirty="0"/>
          </a:p>
          <a:p>
            <a:endParaRPr lang="en-US" dirty="0"/>
          </a:p>
        </p:txBody>
      </p:sp>
    </p:spTree>
    <p:extLst>
      <p:ext uri="{BB962C8B-B14F-4D97-AF65-F5344CB8AC3E}">
        <p14:creationId xmlns:p14="http://schemas.microsoft.com/office/powerpoint/2010/main" val="420415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FF55-91AB-48DE-A254-954319020C66}"/>
              </a:ext>
            </a:extLst>
          </p:cNvPr>
          <p:cNvSpPr>
            <a:spLocks noGrp="1"/>
          </p:cNvSpPr>
          <p:nvPr>
            <p:ph type="title"/>
          </p:nvPr>
        </p:nvSpPr>
        <p:spPr/>
        <p:txBody>
          <a:bodyPr/>
          <a:lstStyle/>
          <a:p>
            <a:r>
              <a:rPr lang="en-US" dirty="0"/>
              <a:t>Afternoon Concurrent Session</a:t>
            </a:r>
          </a:p>
        </p:txBody>
      </p:sp>
      <p:sp>
        <p:nvSpPr>
          <p:cNvPr id="3" name="Content Placeholder 2">
            <a:extLst>
              <a:ext uri="{FF2B5EF4-FFF2-40B4-BE49-F238E27FC236}">
                <a16:creationId xmlns:a16="http://schemas.microsoft.com/office/drawing/2014/main" id="{89A3DEB6-711B-4F97-AF4C-635B2AC579D8}"/>
              </a:ext>
            </a:extLst>
          </p:cNvPr>
          <p:cNvSpPr>
            <a:spLocks noGrp="1"/>
          </p:cNvSpPr>
          <p:nvPr>
            <p:ph idx="1"/>
          </p:nvPr>
        </p:nvSpPr>
        <p:spPr/>
        <p:txBody>
          <a:bodyPr>
            <a:normAutofit lnSpcReduction="10000"/>
          </a:bodyPr>
          <a:lstStyle/>
          <a:p>
            <a:pPr marL="0" indent="0">
              <a:buNone/>
            </a:pPr>
            <a:r>
              <a:rPr lang="en-US" sz="3600" dirty="0"/>
              <a:t>The Flipped Classroom Experience</a:t>
            </a:r>
          </a:p>
          <a:p>
            <a:r>
              <a:rPr lang="en-US" dirty="0"/>
              <a:t>Presenters: Jason </a:t>
            </a:r>
            <a:r>
              <a:rPr lang="en-US" dirty="0" err="1"/>
              <a:t>Zahrndt</a:t>
            </a:r>
            <a:r>
              <a:rPr lang="en-US" dirty="0"/>
              <a:t>, Digital Media Consultant, Delphi Center for Teaching and Learning and Digital Media Suite, </a:t>
            </a:r>
            <a:r>
              <a:rPr lang="en-US" dirty="0" err="1"/>
              <a:t>Ekstrom</a:t>
            </a:r>
            <a:r>
              <a:rPr lang="en-US" dirty="0"/>
              <a:t> Library, and Ray Chastain, Faculty Member, Physics and Astronomy</a:t>
            </a:r>
          </a:p>
          <a:p>
            <a:pPr marL="0" indent="0">
              <a:buNone/>
            </a:pPr>
            <a:endParaRPr lang="en-US" dirty="0"/>
          </a:p>
          <a:p>
            <a:pPr marL="0" indent="0">
              <a:buNone/>
            </a:pPr>
            <a:r>
              <a:rPr lang="en-US" dirty="0"/>
              <a:t>During this session, you will experience the technologies and activities of a flipped classroom. Learn how the flipped classroom structure can create opportunities for learning and engagement both inside and outside your classroom walls. Through activities and discussion, discover how you can incorporate flipped classroom techniques into your classroom.</a:t>
            </a:r>
          </a:p>
          <a:p>
            <a:endParaRPr lang="en-US" dirty="0"/>
          </a:p>
        </p:txBody>
      </p:sp>
    </p:spTree>
    <p:extLst>
      <p:ext uri="{BB962C8B-B14F-4D97-AF65-F5344CB8AC3E}">
        <p14:creationId xmlns:p14="http://schemas.microsoft.com/office/powerpoint/2010/main" val="271394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134858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fontAlgn="ctr"/>
            <a:r>
              <a:rPr lang="en-US" sz="3600" dirty="0"/>
              <a:t>Interpret flipped classroom design through the lens of the revised community of inquiry (RCOI) framework.</a:t>
            </a:r>
          </a:p>
          <a:p>
            <a:pPr fontAlgn="ctr"/>
            <a:endParaRPr lang="en-US" sz="3600" dirty="0"/>
          </a:p>
          <a:p>
            <a:pPr fontAlgn="ctr"/>
            <a:r>
              <a:rPr lang="en-US" sz="3600" dirty="0"/>
              <a:t>Summarize flipped classroom design principles</a:t>
            </a:r>
          </a:p>
          <a:p>
            <a:pPr fontAlgn="ctr"/>
            <a:endParaRPr lang="en-US" sz="3600" dirty="0"/>
          </a:p>
          <a:p>
            <a:pPr fontAlgn="ctr"/>
            <a:r>
              <a:rPr lang="en-US" sz="3600" dirty="0"/>
              <a:t>Apply design principles to the development of a flipped class</a:t>
            </a:r>
          </a:p>
        </p:txBody>
      </p:sp>
    </p:spTree>
    <p:extLst>
      <p:ext uri="{BB962C8B-B14F-4D97-AF65-F5344CB8AC3E}">
        <p14:creationId xmlns:p14="http://schemas.microsoft.com/office/powerpoint/2010/main" val="241981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746E-8961-40C9-B791-44E64CB70407}"/>
              </a:ext>
            </a:extLst>
          </p:cNvPr>
          <p:cNvSpPr>
            <a:spLocks noGrp="1"/>
          </p:cNvSpPr>
          <p:nvPr>
            <p:ph type="title"/>
          </p:nvPr>
        </p:nvSpPr>
        <p:spPr/>
        <p:txBody>
          <a:bodyPr/>
          <a:lstStyle/>
          <a:p>
            <a:r>
              <a:rPr lang="en-US" dirty="0"/>
              <a:t>Think Pair Share</a:t>
            </a:r>
          </a:p>
        </p:txBody>
      </p:sp>
      <p:sp>
        <p:nvSpPr>
          <p:cNvPr id="3" name="Content Placeholder 2">
            <a:extLst>
              <a:ext uri="{FF2B5EF4-FFF2-40B4-BE49-F238E27FC236}">
                <a16:creationId xmlns:a16="http://schemas.microsoft.com/office/drawing/2014/main" id="{D1871D46-4159-4F5A-A2AE-4A5BCFAD229B}"/>
              </a:ext>
            </a:extLst>
          </p:cNvPr>
          <p:cNvSpPr>
            <a:spLocks noGrp="1"/>
          </p:cNvSpPr>
          <p:nvPr>
            <p:ph idx="1"/>
          </p:nvPr>
        </p:nvSpPr>
        <p:spPr/>
        <p:txBody>
          <a:bodyPr/>
          <a:lstStyle/>
          <a:p>
            <a:pPr marL="0" indent="0">
              <a:buNone/>
            </a:pPr>
            <a:r>
              <a:rPr lang="en-US" dirty="0"/>
              <a:t>Think-pair-share (TPS) is a collaborative learning strategy where students work together to solve a problem or answer a question about an assigned reading. This strategy requires students to (1) think individually about a topic or answer to a question; and (2) share ideas with classmates. Discussing with a partner maximizes participation, focuses attention and engages students in comprehending the reading material.</a:t>
            </a:r>
          </a:p>
          <a:p>
            <a:pPr marL="0" indent="0">
              <a:buNone/>
            </a:pPr>
            <a:endParaRPr lang="en-US" dirty="0"/>
          </a:p>
          <a:p>
            <a:pPr marL="0" indent="0">
              <a:buNone/>
            </a:pPr>
            <a:r>
              <a:rPr lang="en-US" dirty="0"/>
              <a:t>TPS Question:  What is a flipped classroom?</a:t>
            </a:r>
          </a:p>
        </p:txBody>
      </p:sp>
    </p:spTree>
    <p:extLst>
      <p:ext uri="{BB962C8B-B14F-4D97-AF65-F5344CB8AC3E}">
        <p14:creationId xmlns:p14="http://schemas.microsoft.com/office/powerpoint/2010/main" val="135254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2603" y="68432"/>
            <a:ext cx="11513204" cy="557890"/>
          </a:xfrm>
        </p:spPr>
        <p:txBody>
          <a:bodyPr>
            <a:normAutofit fontScale="90000"/>
          </a:bodyPr>
          <a:lstStyle/>
          <a:p>
            <a:pPr algn="ctr"/>
            <a:r>
              <a:rPr lang="en-US" dirty="0"/>
              <a:t>A Model For Flipped Classroom Instruction</a:t>
            </a:r>
            <a:endParaRPr lang="en-US" baseline="30000" dirty="0"/>
          </a:p>
        </p:txBody>
      </p:sp>
      <p:cxnSp>
        <p:nvCxnSpPr>
          <p:cNvPr id="5" name="Straight Arrow Connector 4"/>
          <p:cNvCxnSpPr/>
          <p:nvPr/>
        </p:nvCxnSpPr>
        <p:spPr>
          <a:xfrm>
            <a:off x="1966872" y="1491546"/>
            <a:ext cx="783890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58559" y="4231179"/>
            <a:ext cx="7838902" cy="68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3532" y="1610664"/>
            <a:ext cx="2508024" cy="1569660"/>
          </a:xfrm>
          <a:prstGeom prst="rect">
            <a:avLst/>
          </a:prstGeom>
          <a:noFill/>
        </p:spPr>
        <p:txBody>
          <a:bodyPr wrap="square" rtlCol="0">
            <a:spAutoFit/>
          </a:bodyPr>
          <a:lstStyle/>
          <a:p>
            <a:r>
              <a:rPr lang="en-US" sz="3200" dirty="0"/>
              <a:t>Homework from previous class</a:t>
            </a:r>
          </a:p>
        </p:txBody>
      </p:sp>
      <p:sp>
        <p:nvSpPr>
          <p:cNvPr id="8" name="TextBox 7"/>
          <p:cNvSpPr txBox="1"/>
          <p:nvPr/>
        </p:nvSpPr>
        <p:spPr>
          <a:xfrm>
            <a:off x="4435608" y="1645734"/>
            <a:ext cx="2535234" cy="1077218"/>
          </a:xfrm>
          <a:prstGeom prst="rect">
            <a:avLst/>
          </a:prstGeom>
          <a:noFill/>
          <a:ln w="38100">
            <a:solidFill>
              <a:srgbClr val="0070C0"/>
            </a:solidFill>
          </a:ln>
        </p:spPr>
        <p:txBody>
          <a:bodyPr wrap="square" rtlCol="0">
            <a:spAutoFit/>
          </a:bodyPr>
          <a:lstStyle/>
          <a:p>
            <a:r>
              <a:rPr lang="en-US" sz="3200" dirty="0"/>
              <a:t>First exposure via lecture </a:t>
            </a:r>
          </a:p>
        </p:txBody>
      </p:sp>
      <p:sp>
        <p:nvSpPr>
          <p:cNvPr id="9" name="TextBox 8"/>
          <p:cNvSpPr txBox="1"/>
          <p:nvPr/>
        </p:nvSpPr>
        <p:spPr>
          <a:xfrm>
            <a:off x="4435608" y="2723641"/>
            <a:ext cx="2524447" cy="584775"/>
          </a:xfrm>
          <a:prstGeom prst="rect">
            <a:avLst/>
          </a:prstGeom>
          <a:noFill/>
          <a:ln w="38100">
            <a:noFill/>
          </a:ln>
        </p:spPr>
        <p:txBody>
          <a:bodyPr wrap="square" rtlCol="0">
            <a:spAutoFit/>
          </a:bodyPr>
          <a:lstStyle/>
          <a:p>
            <a:pPr algn="ctr"/>
            <a:r>
              <a:rPr lang="en-US" sz="3200" dirty="0">
                <a:solidFill>
                  <a:schemeClr val="accent2"/>
                </a:solidFill>
              </a:rPr>
              <a:t>Class</a:t>
            </a:r>
          </a:p>
        </p:txBody>
      </p:sp>
      <p:sp>
        <p:nvSpPr>
          <p:cNvPr id="10" name="TextBox 9"/>
          <p:cNvSpPr txBox="1"/>
          <p:nvPr/>
        </p:nvSpPr>
        <p:spPr>
          <a:xfrm>
            <a:off x="2699603" y="801049"/>
            <a:ext cx="1212450" cy="584775"/>
          </a:xfrm>
          <a:prstGeom prst="rect">
            <a:avLst/>
          </a:prstGeom>
          <a:noFill/>
        </p:spPr>
        <p:txBody>
          <a:bodyPr wrap="square" rtlCol="0">
            <a:spAutoFit/>
          </a:bodyPr>
          <a:lstStyle/>
          <a:p>
            <a:r>
              <a:rPr lang="en-US" sz="3200" dirty="0">
                <a:solidFill>
                  <a:schemeClr val="accent1"/>
                </a:solidFill>
              </a:rPr>
              <a:t>Time</a:t>
            </a:r>
          </a:p>
        </p:txBody>
      </p:sp>
      <p:sp>
        <p:nvSpPr>
          <p:cNvPr id="11" name="TextBox 10"/>
          <p:cNvSpPr txBox="1"/>
          <p:nvPr/>
        </p:nvSpPr>
        <p:spPr>
          <a:xfrm>
            <a:off x="2698395" y="3695435"/>
            <a:ext cx="1213658" cy="584775"/>
          </a:xfrm>
          <a:prstGeom prst="rect">
            <a:avLst/>
          </a:prstGeom>
          <a:noFill/>
        </p:spPr>
        <p:txBody>
          <a:bodyPr wrap="square" rtlCol="0">
            <a:spAutoFit/>
          </a:bodyPr>
          <a:lstStyle/>
          <a:p>
            <a:r>
              <a:rPr lang="en-US" sz="3200" dirty="0">
                <a:solidFill>
                  <a:schemeClr val="accent1"/>
                </a:solidFill>
              </a:rPr>
              <a:t>Time</a:t>
            </a:r>
          </a:p>
        </p:txBody>
      </p:sp>
      <p:sp>
        <p:nvSpPr>
          <p:cNvPr id="12" name="TextBox 11"/>
          <p:cNvSpPr txBox="1"/>
          <p:nvPr/>
        </p:nvSpPr>
        <p:spPr>
          <a:xfrm>
            <a:off x="4086910" y="601518"/>
            <a:ext cx="2919004" cy="584775"/>
          </a:xfrm>
          <a:prstGeom prst="rect">
            <a:avLst/>
          </a:prstGeom>
          <a:noFill/>
        </p:spPr>
        <p:txBody>
          <a:bodyPr wrap="none" rtlCol="0">
            <a:spAutoFit/>
          </a:bodyPr>
          <a:lstStyle/>
          <a:p>
            <a:r>
              <a:rPr lang="en-US" sz="3200" i="1" dirty="0"/>
              <a:t>Traditional Class</a:t>
            </a:r>
          </a:p>
        </p:txBody>
      </p:sp>
      <p:sp>
        <p:nvSpPr>
          <p:cNvPr id="13" name="TextBox 12"/>
          <p:cNvSpPr txBox="1"/>
          <p:nvPr/>
        </p:nvSpPr>
        <p:spPr>
          <a:xfrm>
            <a:off x="4400232" y="3530371"/>
            <a:ext cx="2340705" cy="584775"/>
          </a:xfrm>
          <a:prstGeom prst="rect">
            <a:avLst/>
          </a:prstGeom>
          <a:noFill/>
        </p:spPr>
        <p:txBody>
          <a:bodyPr wrap="none" rtlCol="0">
            <a:spAutoFit/>
          </a:bodyPr>
          <a:lstStyle/>
          <a:p>
            <a:r>
              <a:rPr lang="en-US" sz="3200" i="1" dirty="0"/>
              <a:t>Flipped Class</a:t>
            </a:r>
          </a:p>
        </p:txBody>
      </p:sp>
      <p:sp>
        <p:nvSpPr>
          <p:cNvPr id="14" name="TextBox 13"/>
          <p:cNvSpPr txBox="1"/>
          <p:nvPr/>
        </p:nvSpPr>
        <p:spPr>
          <a:xfrm>
            <a:off x="4519029" y="4476873"/>
            <a:ext cx="2343894" cy="1569660"/>
          </a:xfrm>
          <a:prstGeom prst="rect">
            <a:avLst/>
          </a:prstGeom>
          <a:noFill/>
          <a:ln w="38100">
            <a:solidFill>
              <a:srgbClr val="00B050"/>
            </a:solidFill>
          </a:ln>
        </p:spPr>
        <p:txBody>
          <a:bodyPr wrap="square" rtlCol="0">
            <a:spAutoFit/>
          </a:bodyPr>
          <a:lstStyle/>
          <a:p>
            <a:r>
              <a:rPr lang="en-US" sz="3200" dirty="0"/>
              <a:t>Deeper learning via activities</a:t>
            </a:r>
          </a:p>
        </p:txBody>
      </p:sp>
      <p:sp>
        <p:nvSpPr>
          <p:cNvPr id="15" name="TextBox 14"/>
          <p:cNvSpPr txBox="1"/>
          <p:nvPr/>
        </p:nvSpPr>
        <p:spPr>
          <a:xfrm>
            <a:off x="1806728" y="4506415"/>
            <a:ext cx="2519603" cy="1446550"/>
          </a:xfrm>
          <a:prstGeom prst="rect">
            <a:avLst/>
          </a:prstGeom>
          <a:noFill/>
          <a:ln w="38100">
            <a:solidFill>
              <a:srgbClr val="FF0000"/>
            </a:solidFill>
          </a:ln>
        </p:spPr>
        <p:txBody>
          <a:bodyPr wrap="square" rtlCol="0">
            <a:spAutoFit/>
          </a:bodyPr>
          <a:lstStyle/>
          <a:p>
            <a:r>
              <a:rPr lang="en-US" sz="3200" dirty="0"/>
              <a:t>First exposure via video</a:t>
            </a:r>
            <a:br>
              <a:rPr lang="en-US" sz="3200" dirty="0"/>
            </a:br>
            <a:r>
              <a:rPr lang="en-US" sz="2400" dirty="0"/>
              <a:t>(or readings)</a:t>
            </a:r>
            <a:endParaRPr lang="en-US" sz="3200" dirty="0"/>
          </a:p>
        </p:txBody>
      </p:sp>
      <p:sp>
        <p:nvSpPr>
          <p:cNvPr id="16" name="TextBox 15"/>
          <p:cNvSpPr txBox="1"/>
          <p:nvPr/>
        </p:nvSpPr>
        <p:spPr>
          <a:xfrm>
            <a:off x="7412749" y="4289584"/>
            <a:ext cx="2734889" cy="2062103"/>
          </a:xfrm>
          <a:prstGeom prst="rect">
            <a:avLst/>
          </a:prstGeom>
          <a:noFill/>
        </p:spPr>
        <p:txBody>
          <a:bodyPr wrap="square" rtlCol="0">
            <a:spAutoFit/>
          </a:bodyPr>
          <a:lstStyle/>
          <a:p>
            <a:r>
              <a:rPr lang="en-US" sz="3200" dirty="0"/>
              <a:t>Some homework still and prep for the next class</a:t>
            </a:r>
          </a:p>
        </p:txBody>
      </p:sp>
      <p:sp>
        <p:nvSpPr>
          <p:cNvPr id="17" name="TextBox 16"/>
          <p:cNvSpPr txBox="1"/>
          <p:nvPr/>
        </p:nvSpPr>
        <p:spPr>
          <a:xfrm>
            <a:off x="7341053" y="1669069"/>
            <a:ext cx="2689167" cy="1569660"/>
          </a:xfrm>
          <a:prstGeom prst="rect">
            <a:avLst/>
          </a:prstGeom>
          <a:noFill/>
        </p:spPr>
        <p:txBody>
          <a:bodyPr wrap="square" rtlCol="0">
            <a:spAutoFit/>
          </a:bodyPr>
          <a:lstStyle/>
          <a:p>
            <a:r>
              <a:rPr lang="en-US" sz="3200" dirty="0"/>
              <a:t>Deeper</a:t>
            </a:r>
          </a:p>
          <a:p>
            <a:r>
              <a:rPr lang="en-US" sz="3200" dirty="0"/>
              <a:t>understanding via homework</a:t>
            </a:r>
          </a:p>
        </p:txBody>
      </p:sp>
      <p:sp>
        <p:nvSpPr>
          <p:cNvPr id="18" name="TextBox 17"/>
          <p:cNvSpPr txBox="1"/>
          <p:nvPr/>
        </p:nvSpPr>
        <p:spPr>
          <a:xfrm>
            <a:off x="4701908" y="6123340"/>
            <a:ext cx="1762298" cy="584775"/>
          </a:xfrm>
          <a:prstGeom prst="rect">
            <a:avLst/>
          </a:prstGeom>
          <a:noFill/>
        </p:spPr>
        <p:txBody>
          <a:bodyPr wrap="square" rtlCol="0">
            <a:spAutoFit/>
          </a:bodyPr>
          <a:lstStyle/>
          <a:p>
            <a:pPr algn="ctr"/>
            <a:r>
              <a:rPr lang="en-US" sz="3200" dirty="0">
                <a:solidFill>
                  <a:srgbClr val="00B050"/>
                </a:solidFill>
              </a:rPr>
              <a:t>Class</a:t>
            </a:r>
          </a:p>
        </p:txBody>
      </p:sp>
      <p:sp>
        <p:nvSpPr>
          <p:cNvPr id="21" name="Rectangle 20"/>
          <p:cNvSpPr/>
          <p:nvPr/>
        </p:nvSpPr>
        <p:spPr>
          <a:xfrm>
            <a:off x="1603532" y="601518"/>
            <a:ext cx="2002906" cy="323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251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p:bldP spid="12" grpId="0"/>
      <p:bldP spid="13" grpId="0"/>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Flipped Classroom Landscape	</a:t>
            </a:r>
          </a:p>
        </p:txBody>
      </p:sp>
      <p:sp>
        <p:nvSpPr>
          <p:cNvPr id="3" name="Content Placeholder 2"/>
          <p:cNvSpPr>
            <a:spLocks noGrp="1"/>
          </p:cNvSpPr>
          <p:nvPr>
            <p:ph idx="1"/>
          </p:nvPr>
        </p:nvSpPr>
        <p:spPr/>
        <p:txBody>
          <a:bodyPr>
            <a:normAutofit fontScale="92500" lnSpcReduction="10000"/>
          </a:bodyPr>
          <a:lstStyle/>
          <a:p>
            <a:r>
              <a:rPr lang="en-US" sz="3600" dirty="0"/>
              <a:t>Lots of variation in how instructors implement flipped classes</a:t>
            </a:r>
          </a:p>
          <a:p>
            <a:pPr lvl="1"/>
            <a:r>
              <a:rPr lang="en-US" sz="3200" dirty="0"/>
              <a:t>Aspects of the flipped class are not well defined</a:t>
            </a:r>
          </a:p>
          <a:p>
            <a:r>
              <a:rPr lang="en-US" sz="3600" dirty="0"/>
              <a:t>Usually involves a technology component</a:t>
            </a:r>
          </a:p>
          <a:p>
            <a:r>
              <a:rPr lang="en-US" sz="3600" dirty="0"/>
              <a:t>There have been mixed results</a:t>
            </a:r>
          </a:p>
          <a:p>
            <a:pPr lvl="1"/>
            <a:r>
              <a:rPr lang="en-US" sz="3200" dirty="0"/>
              <a:t>Student surveys are often used in evaluation</a:t>
            </a:r>
          </a:p>
          <a:p>
            <a:pPr lvl="1"/>
            <a:r>
              <a:rPr lang="en-US" sz="3200" dirty="0"/>
              <a:t>Many studies identify benefits that can be expected</a:t>
            </a:r>
          </a:p>
          <a:p>
            <a:pPr lvl="1"/>
            <a:r>
              <a:rPr lang="en-US" sz="3200" dirty="0"/>
              <a:t>Fewer provide rigorous, methodologically sound, evidence</a:t>
            </a:r>
          </a:p>
          <a:p>
            <a:r>
              <a:rPr lang="en-US" sz="3600" dirty="0"/>
              <a:t>Little discussion of the evolution of a flipped teaching</a:t>
            </a:r>
          </a:p>
        </p:txBody>
      </p:sp>
    </p:spTree>
    <p:extLst>
      <p:ext uri="{BB962C8B-B14F-4D97-AF65-F5344CB8AC3E}">
        <p14:creationId xmlns:p14="http://schemas.microsoft.com/office/powerpoint/2010/main" val="395174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76104" y="1298241"/>
            <a:ext cx="4656665" cy="4633950"/>
          </a:xfrm>
          <a:prstGeom prst="rect">
            <a:avLst/>
          </a:prstGeom>
        </p:spPr>
      </p:pic>
      <p:sp>
        <p:nvSpPr>
          <p:cNvPr id="2" name="Title 1"/>
          <p:cNvSpPr>
            <a:spLocks noGrp="1"/>
          </p:cNvSpPr>
          <p:nvPr>
            <p:ph type="title"/>
          </p:nvPr>
        </p:nvSpPr>
        <p:spPr/>
        <p:txBody>
          <a:bodyPr/>
          <a:lstStyle/>
          <a:p>
            <a:r>
              <a:rPr lang="en-US" dirty="0"/>
              <a:t>Jensen and </a:t>
            </a:r>
            <a:r>
              <a:rPr lang="en-US" dirty="0" err="1"/>
              <a:t>Kummer</a:t>
            </a:r>
            <a:r>
              <a:rPr lang="en-US" dirty="0"/>
              <a:t> (2015)</a:t>
            </a:r>
          </a:p>
        </p:txBody>
      </p:sp>
      <p:sp>
        <p:nvSpPr>
          <p:cNvPr id="3" name="Content Placeholder 2"/>
          <p:cNvSpPr>
            <a:spLocks noGrp="1"/>
          </p:cNvSpPr>
          <p:nvPr>
            <p:ph idx="1"/>
          </p:nvPr>
        </p:nvSpPr>
        <p:spPr>
          <a:xfrm>
            <a:off x="838200" y="1825625"/>
            <a:ext cx="5782056" cy="435133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4"/>
          <a:stretch>
            <a:fillRect/>
          </a:stretch>
        </p:blipFill>
        <p:spPr>
          <a:xfrm>
            <a:off x="838200" y="1379437"/>
            <a:ext cx="4360817" cy="4552754"/>
          </a:xfrm>
          <a:prstGeom prst="rect">
            <a:avLst/>
          </a:prstGeom>
        </p:spPr>
      </p:pic>
      <p:sp>
        <p:nvSpPr>
          <p:cNvPr id="6" name="TextBox 5"/>
          <p:cNvSpPr txBox="1"/>
          <p:nvPr/>
        </p:nvSpPr>
        <p:spPr>
          <a:xfrm>
            <a:off x="0" y="6176963"/>
            <a:ext cx="12192000" cy="646331"/>
          </a:xfrm>
          <a:prstGeom prst="rect">
            <a:avLst/>
          </a:prstGeom>
          <a:noFill/>
        </p:spPr>
        <p:txBody>
          <a:bodyPr wrap="square" rtlCol="0">
            <a:spAutoFit/>
          </a:bodyPr>
          <a:lstStyle/>
          <a:p>
            <a:r>
              <a:rPr lang="en-US" dirty="0"/>
              <a:t>Jensen, J. L., </a:t>
            </a:r>
            <a:r>
              <a:rPr lang="en-US" dirty="0" err="1"/>
              <a:t>Kummer</a:t>
            </a:r>
            <a:r>
              <a:rPr lang="en-US" dirty="0"/>
              <a:t>, T. A., &amp; Godoy, P. D. D. M. (2015). Improvements from a flipped classroom may simply be the fruits of active learning. CBE-Life Sciences Education, 14(1), ar5.</a:t>
            </a:r>
          </a:p>
        </p:txBody>
      </p:sp>
    </p:spTree>
    <p:extLst>
      <p:ext uri="{BB962C8B-B14F-4D97-AF65-F5344CB8AC3E}">
        <p14:creationId xmlns:p14="http://schemas.microsoft.com/office/powerpoint/2010/main" val="113235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Design principles for flipped classrooms</a:t>
            </a:r>
          </a:p>
        </p:txBody>
      </p:sp>
      <p:sp>
        <p:nvSpPr>
          <p:cNvPr id="4" name="Content Placeholder 3"/>
          <p:cNvSpPr>
            <a:spLocks noGrp="1"/>
          </p:cNvSpPr>
          <p:nvPr>
            <p:ph idx="1"/>
          </p:nvPr>
        </p:nvSpPr>
        <p:spPr/>
        <p:txBody>
          <a:bodyPr/>
          <a:lstStyle/>
          <a:p>
            <a:pPr marL="0" indent="0">
              <a:buNone/>
            </a:pPr>
            <a:r>
              <a:rPr lang="en-US" dirty="0"/>
              <a:t>Kim, M. K., Kim, S. M., </a:t>
            </a:r>
            <a:r>
              <a:rPr lang="en-US" dirty="0" err="1"/>
              <a:t>Khera</a:t>
            </a:r>
            <a:r>
              <a:rPr lang="en-US" dirty="0"/>
              <a:t>, O. &amp; </a:t>
            </a:r>
            <a:r>
              <a:rPr lang="en-US" dirty="0" err="1"/>
              <a:t>Getman</a:t>
            </a:r>
            <a:r>
              <a:rPr lang="en-US" dirty="0"/>
              <a:t>, J. The experience of three flipped classrooms in an urban university: an exploration of design principles. Internet High. Educ. 22, 37–50 (2014).</a:t>
            </a:r>
          </a:p>
          <a:p>
            <a:r>
              <a:rPr lang="en-US" dirty="0"/>
              <a:t>Studied three flipped classes</a:t>
            </a:r>
          </a:p>
          <a:p>
            <a:pPr lvl="1"/>
            <a:r>
              <a:rPr lang="en-US" dirty="0"/>
              <a:t>Engineering</a:t>
            </a:r>
          </a:p>
          <a:p>
            <a:pPr lvl="1"/>
            <a:r>
              <a:rPr lang="en-US" dirty="0"/>
              <a:t>Sociology</a:t>
            </a:r>
          </a:p>
          <a:p>
            <a:pPr lvl="1"/>
            <a:r>
              <a:rPr lang="en-US" dirty="0"/>
              <a:t>Humanities</a:t>
            </a:r>
          </a:p>
          <a:p>
            <a:r>
              <a:rPr lang="en-US" dirty="0"/>
              <a:t>Used a mixed methods approach and factor analysis on RCOI</a:t>
            </a:r>
          </a:p>
          <a:p>
            <a:r>
              <a:rPr lang="en-US" dirty="0"/>
              <a:t>Developed 9 design principles for flipped classrooms</a:t>
            </a:r>
          </a:p>
          <a:p>
            <a:pPr lvl="1"/>
            <a:endParaRPr lang="en-US" dirty="0"/>
          </a:p>
        </p:txBody>
      </p:sp>
    </p:spTree>
    <p:extLst>
      <p:ext uri="{BB962C8B-B14F-4D97-AF65-F5344CB8AC3E}">
        <p14:creationId xmlns:p14="http://schemas.microsoft.com/office/powerpoint/2010/main" val="81731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7C5BD7-D473-46FB-9D42-869815FDAB71}"/>
              </a:ext>
            </a:extLst>
          </p:cNvPr>
          <p:cNvSpPr>
            <a:spLocks noGrp="1"/>
          </p:cNvSpPr>
          <p:nvPr>
            <p:ph type="title"/>
          </p:nvPr>
        </p:nvSpPr>
        <p:spPr>
          <a:xfrm>
            <a:off x="585537" y="112463"/>
            <a:ext cx="10515600" cy="741780"/>
          </a:xfrm>
        </p:spPr>
        <p:txBody>
          <a:bodyPr/>
          <a:lstStyle/>
          <a:p>
            <a:r>
              <a:rPr lang="en-US" dirty="0"/>
              <a:t>Three flipped classes in the study.</a:t>
            </a:r>
          </a:p>
        </p:txBody>
      </p:sp>
      <p:graphicFrame>
        <p:nvGraphicFramePr>
          <p:cNvPr id="9" name="Content Placeholder 8">
            <a:extLst>
              <a:ext uri="{FF2B5EF4-FFF2-40B4-BE49-F238E27FC236}">
                <a16:creationId xmlns:a16="http://schemas.microsoft.com/office/drawing/2014/main" id="{7E652868-D35E-4B1B-9AFD-3673C4FDFE58}"/>
              </a:ext>
            </a:extLst>
          </p:cNvPr>
          <p:cNvGraphicFramePr>
            <a:graphicFrameLocks noGrp="1"/>
          </p:cNvGraphicFramePr>
          <p:nvPr>
            <p:ph idx="1"/>
            <p:extLst>
              <p:ext uri="{D42A27DB-BD31-4B8C-83A1-F6EECF244321}">
                <p14:modId xmlns:p14="http://schemas.microsoft.com/office/powerpoint/2010/main" val="1493639544"/>
              </p:ext>
            </p:extLst>
          </p:nvPr>
        </p:nvGraphicFramePr>
        <p:xfrm>
          <a:off x="24061" y="709870"/>
          <a:ext cx="12095748" cy="6125376"/>
        </p:xfrm>
        <a:graphic>
          <a:graphicData uri="http://schemas.openxmlformats.org/drawingml/2006/table">
            <a:tbl>
              <a:tblPr firstRow="1" bandRow="1">
                <a:tableStyleId>{5C22544A-7EE6-4342-B048-85BDC9FD1C3A}</a:tableStyleId>
              </a:tblPr>
              <a:tblGrid>
                <a:gridCol w="1925052">
                  <a:extLst>
                    <a:ext uri="{9D8B030D-6E8A-4147-A177-3AD203B41FA5}">
                      <a16:colId xmlns:a16="http://schemas.microsoft.com/office/drawing/2014/main" val="2346946260"/>
                    </a:ext>
                  </a:extLst>
                </a:gridCol>
                <a:gridCol w="3816046">
                  <a:extLst>
                    <a:ext uri="{9D8B030D-6E8A-4147-A177-3AD203B41FA5}">
                      <a16:colId xmlns:a16="http://schemas.microsoft.com/office/drawing/2014/main" val="1365693792"/>
                    </a:ext>
                  </a:extLst>
                </a:gridCol>
                <a:gridCol w="2980112">
                  <a:extLst>
                    <a:ext uri="{9D8B030D-6E8A-4147-A177-3AD203B41FA5}">
                      <a16:colId xmlns:a16="http://schemas.microsoft.com/office/drawing/2014/main" val="145410445"/>
                    </a:ext>
                  </a:extLst>
                </a:gridCol>
                <a:gridCol w="3374538">
                  <a:extLst>
                    <a:ext uri="{9D8B030D-6E8A-4147-A177-3AD203B41FA5}">
                      <a16:colId xmlns:a16="http://schemas.microsoft.com/office/drawing/2014/main" val="196904844"/>
                    </a:ext>
                  </a:extLst>
                </a:gridCol>
              </a:tblGrid>
              <a:tr h="488908">
                <a:tc>
                  <a:txBody>
                    <a:bodyPr/>
                    <a:lstStyle/>
                    <a:p>
                      <a:endParaRPr lang="en-US" sz="2400" dirty="0"/>
                    </a:p>
                  </a:txBody>
                  <a:tcPr/>
                </a:tc>
                <a:tc>
                  <a:txBody>
                    <a:bodyPr/>
                    <a:lstStyle/>
                    <a:p>
                      <a:r>
                        <a:rPr lang="en-US" sz="2400" dirty="0"/>
                        <a:t>Engineering</a:t>
                      </a:r>
                    </a:p>
                  </a:txBody>
                  <a:tcPr/>
                </a:tc>
                <a:tc>
                  <a:txBody>
                    <a:bodyPr/>
                    <a:lstStyle/>
                    <a:p>
                      <a:r>
                        <a:rPr lang="en-US" sz="2400" dirty="0"/>
                        <a:t>Social Studies</a:t>
                      </a:r>
                    </a:p>
                  </a:txBody>
                  <a:tcPr/>
                </a:tc>
                <a:tc>
                  <a:txBody>
                    <a:bodyPr/>
                    <a:lstStyle/>
                    <a:p>
                      <a:r>
                        <a:rPr lang="en-US" sz="2400" dirty="0"/>
                        <a:t>Humanities</a:t>
                      </a:r>
                    </a:p>
                  </a:txBody>
                  <a:tcPr/>
                </a:tc>
                <a:extLst>
                  <a:ext uri="{0D108BD9-81ED-4DB2-BD59-A6C34878D82A}">
                    <a16:rowId xmlns:a16="http://schemas.microsoft.com/office/drawing/2014/main" val="2753658492"/>
                  </a:ext>
                </a:extLst>
              </a:tr>
              <a:tr h="488908">
                <a:tc>
                  <a:txBody>
                    <a:bodyPr/>
                    <a:lstStyle/>
                    <a:p>
                      <a:r>
                        <a:rPr lang="en-US" sz="2400" dirty="0"/>
                        <a:t>Pedagogy</a:t>
                      </a:r>
                    </a:p>
                  </a:txBody>
                  <a:tcPr/>
                </a:tc>
                <a:tc>
                  <a:txBody>
                    <a:bodyPr/>
                    <a:lstStyle/>
                    <a:p>
                      <a:r>
                        <a:rPr lang="en-US" sz="2400" dirty="0"/>
                        <a:t>In-class problem solving</a:t>
                      </a:r>
                    </a:p>
                  </a:txBody>
                  <a:tcPr/>
                </a:tc>
                <a:tc>
                  <a:txBody>
                    <a:bodyPr/>
                    <a:lstStyle/>
                    <a:p>
                      <a:r>
                        <a:rPr lang="en-US" sz="2400" dirty="0"/>
                        <a:t>Project-Based Learning</a:t>
                      </a:r>
                    </a:p>
                  </a:txBody>
                  <a:tcPr/>
                </a:tc>
                <a:tc>
                  <a:txBody>
                    <a:bodyPr/>
                    <a:lstStyle/>
                    <a:p>
                      <a:r>
                        <a:rPr lang="en-US" sz="2400" dirty="0"/>
                        <a:t>Self-/co regulated discussion</a:t>
                      </a:r>
                    </a:p>
                  </a:txBody>
                  <a:tcPr/>
                </a:tc>
                <a:extLst>
                  <a:ext uri="{0D108BD9-81ED-4DB2-BD59-A6C34878D82A}">
                    <a16:rowId xmlns:a16="http://schemas.microsoft.com/office/drawing/2014/main" val="1763932029"/>
                  </a:ext>
                </a:extLst>
              </a:tr>
              <a:tr h="1205528">
                <a:tc>
                  <a:txBody>
                    <a:bodyPr/>
                    <a:lstStyle/>
                    <a:p>
                      <a:r>
                        <a:rPr lang="en-US" sz="2400" dirty="0"/>
                        <a:t>Flipping approach</a:t>
                      </a:r>
                    </a:p>
                  </a:txBody>
                  <a:tcPr/>
                </a:tc>
                <a:tc>
                  <a:txBody>
                    <a:bodyPr/>
                    <a:lstStyle/>
                    <a:p>
                      <a:r>
                        <a:rPr lang="en-US" sz="2400" dirty="0"/>
                        <a:t>Flipping in-class lectures and quiz</a:t>
                      </a:r>
                    </a:p>
                  </a:txBody>
                  <a:tcPr/>
                </a:tc>
                <a:tc>
                  <a:txBody>
                    <a:bodyPr/>
                    <a:lstStyle/>
                    <a:p>
                      <a:r>
                        <a:rPr lang="en-US" sz="2400" dirty="0"/>
                        <a:t>Flipping in-class lectures and extended collaboration</a:t>
                      </a:r>
                    </a:p>
                  </a:txBody>
                  <a:tcPr/>
                </a:tc>
                <a:tc>
                  <a:txBody>
                    <a:bodyPr/>
                    <a:lstStyle/>
                    <a:p>
                      <a:r>
                        <a:rPr lang="en-US" sz="2400" dirty="0"/>
                        <a:t>Flipping the role of the instructor and students</a:t>
                      </a:r>
                    </a:p>
                  </a:txBody>
                  <a:tcPr/>
                </a:tc>
                <a:extLst>
                  <a:ext uri="{0D108BD9-81ED-4DB2-BD59-A6C34878D82A}">
                    <a16:rowId xmlns:a16="http://schemas.microsoft.com/office/drawing/2014/main" val="2455993358"/>
                  </a:ext>
                </a:extLst>
              </a:tr>
              <a:tr h="1567187">
                <a:tc>
                  <a:txBody>
                    <a:bodyPr/>
                    <a:lstStyle/>
                    <a:p>
                      <a:r>
                        <a:rPr lang="en-US" sz="2400" dirty="0"/>
                        <a:t>In-Class Activities</a:t>
                      </a:r>
                    </a:p>
                  </a:txBody>
                  <a:tcPr/>
                </a:tc>
                <a:tc>
                  <a:txBody>
                    <a:bodyPr/>
                    <a:lstStyle/>
                    <a:p>
                      <a:r>
                        <a:rPr lang="en-US" sz="2400" dirty="0"/>
                        <a:t>Problem solving in small groups</a:t>
                      </a:r>
                    </a:p>
                  </a:txBody>
                  <a:tcPr/>
                </a:tc>
                <a:tc>
                  <a:txBody>
                    <a:bodyPr/>
                    <a:lstStyle/>
                    <a:p>
                      <a:r>
                        <a:rPr lang="en-US" sz="2400" dirty="0"/>
                        <a:t>Discussion of group projects for assigned time in classroom</a:t>
                      </a:r>
                    </a:p>
                  </a:txBody>
                  <a:tcPr/>
                </a:tc>
                <a:tc>
                  <a:txBody>
                    <a:bodyPr/>
                    <a:lstStyle/>
                    <a:p>
                      <a:r>
                        <a:rPr lang="en-US" sz="2400" dirty="0"/>
                        <a:t>The small group discussion without the presence of the instructor; recording a discussion.</a:t>
                      </a:r>
                    </a:p>
                  </a:txBody>
                  <a:tcPr/>
                </a:tc>
                <a:extLst>
                  <a:ext uri="{0D108BD9-81ED-4DB2-BD59-A6C34878D82A}">
                    <a16:rowId xmlns:a16="http://schemas.microsoft.com/office/drawing/2014/main" val="1401340198"/>
                  </a:ext>
                </a:extLst>
              </a:tr>
              <a:tr h="843870">
                <a:tc>
                  <a:txBody>
                    <a:bodyPr/>
                    <a:lstStyle/>
                    <a:p>
                      <a:r>
                        <a:rPr lang="en-US" sz="2400" dirty="0"/>
                        <a:t>Out-of-class Activities</a:t>
                      </a:r>
                    </a:p>
                  </a:txBody>
                  <a:tcPr/>
                </a:tc>
                <a:tc>
                  <a:txBody>
                    <a:bodyPr/>
                    <a:lstStyle/>
                    <a:p>
                      <a:r>
                        <a:rPr lang="en-US" sz="2400" dirty="0"/>
                        <a:t>Online video lecture; Quiz; comments on videos</a:t>
                      </a:r>
                    </a:p>
                  </a:txBody>
                  <a:tcPr/>
                </a:tc>
                <a:tc>
                  <a:txBody>
                    <a:bodyPr/>
                    <a:lstStyle/>
                    <a:p>
                      <a:r>
                        <a:rPr lang="en-US" sz="2400" dirty="0"/>
                        <a:t>Small group project via technologies</a:t>
                      </a:r>
                    </a:p>
                  </a:txBody>
                  <a:tcPr/>
                </a:tc>
                <a:tc>
                  <a:txBody>
                    <a:bodyPr/>
                    <a:lstStyle/>
                    <a:p>
                      <a:r>
                        <a:rPr lang="en-US" sz="2400" dirty="0"/>
                        <a:t>Instructor’s review of group discussion</a:t>
                      </a:r>
                    </a:p>
                  </a:txBody>
                  <a:tcPr/>
                </a:tc>
                <a:extLst>
                  <a:ext uri="{0D108BD9-81ED-4DB2-BD59-A6C34878D82A}">
                    <a16:rowId xmlns:a16="http://schemas.microsoft.com/office/drawing/2014/main" val="3502752728"/>
                  </a:ext>
                </a:extLst>
              </a:tr>
              <a:tr h="843870">
                <a:tc>
                  <a:txBody>
                    <a:bodyPr/>
                    <a:lstStyle/>
                    <a:p>
                      <a:r>
                        <a:rPr lang="en-US" sz="2400" dirty="0"/>
                        <a:t>Technology Used</a:t>
                      </a:r>
                    </a:p>
                  </a:txBody>
                  <a:tcPr/>
                </a:tc>
                <a:tc>
                  <a:txBody>
                    <a:bodyPr/>
                    <a:lstStyle/>
                    <a:p>
                      <a:r>
                        <a:rPr lang="en-US" sz="2400" dirty="0"/>
                        <a:t>YouTube, LMS (BB)</a:t>
                      </a:r>
                    </a:p>
                  </a:txBody>
                  <a:tcPr/>
                </a:tc>
                <a:tc>
                  <a:txBody>
                    <a:bodyPr/>
                    <a:lstStyle/>
                    <a:p>
                      <a:r>
                        <a:rPr lang="en-US" sz="2400" dirty="0"/>
                        <a:t>YouTube, LMS, Google Docs</a:t>
                      </a:r>
                    </a:p>
                  </a:txBody>
                  <a:tcPr/>
                </a:tc>
                <a:tc>
                  <a:txBody>
                    <a:bodyPr/>
                    <a:lstStyle/>
                    <a:p>
                      <a:r>
                        <a:rPr lang="en-US" sz="2400" dirty="0"/>
                        <a:t>Google Hangout, Video Cam, Dropbox</a:t>
                      </a:r>
                    </a:p>
                  </a:txBody>
                  <a:tcPr/>
                </a:tc>
                <a:extLst>
                  <a:ext uri="{0D108BD9-81ED-4DB2-BD59-A6C34878D82A}">
                    <a16:rowId xmlns:a16="http://schemas.microsoft.com/office/drawing/2014/main" val="1506643022"/>
                  </a:ext>
                </a:extLst>
              </a:tr>
            </a:tbl>
          </a:graphicData>
        </a:graphic>
      </p:graphicFrame>
    </p:spTree>
    <p:extLst>
      <p:ext uri="{BB962C8B-B14F-4D97-AF65-F5344CB8AC3E}">
        <p14:creationId xmlns:p14="http://schemas.microsoft.com/office/powerpoint/2010/main" val="2065146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2493</TotalTime>
  <Words>1989</Words>
  <Application>Microsoft Office PowerPoint</Application>
  <PresentationFormat>Widescreen</PresentationFormat>
  <Paragraphs>263</Paragraphs>
  <Slides>20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Translating Flipped Classroom Design Principles: Learning Spaces and Active Learning in Action</vt:lpstr>
      <vt:lpstr>Afternoon Concurrent Session</vt:lpstr>
      <vt:lpstr>Learning Objectives</vt:lpstr>
      <vt:lpstr>Think Pair Share</vt:lpstr>
      <vt:lpstr>A Model For Flipped Classroom Instruction</vt:lpstr>
      <vt:lpstr>Flipped Classroom Landscape </vt:lpstr>
      <vt:lpstr>Jensen and Kummer (2015)</vt:lpstr>
      <vt:lpstr>Design principles for flipped classrooms</vt:lpstr>
      <vt:lpstr>Three flipped classes in the study.</vt:lpstr>
      <vt:lpstr>RCOI:  Revised  Community of Inquiry </vt:lpstr>
      <vt:lpstr>Relation Among Key Factors</vt:lpstr>
      <vt:lpstr>Nine Design Principles and the RCOI Factors.</vt:lpstr>
      <vt:lpstr>ENTR 101: Foundations of Lemonade Stands in the U.S.</vt:lpstr>
      <vt:lpstr>How to select the location for a profitable lemonade stands</vt:lpstr>
      <vt:lpstr>Design a Lemonade Stand</vt:lpstr>
      <vt:lpstr>Set prices for a glass of lemonade</vt:lpstr>
      <vt:lpstr>Activity: Design a flipped class or classes for ENTR-101 that engages Teaching Presence, Learner Presence, Social Presence and Cognitive Presence</vt:lpstr>
      <vt:lpstr>Learning Objectives</vt:lpstr>
      <vt:lpstr>Concluding Remarks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Hieb</dc:creator>
  <cp:lastModifiedBy>Hieb,Jeffrey Lloyd</cp:lastModifiedBy>
  <cp:revision>80</cp:revision>
  <dcterms:created xsi:type="dcterms:W3CDTF">2017-09-18T16:35:12Z</dcterms:created>
  <dcterms:modified xsi:type="dcterms:W3CDTF">2018-02-09T17:48:38Z</dcterms:modified>
</cp:coreProperties>
</file>