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theme/theme14.xml" ContentType="application/vnd.openxmlformats-officedocument.theme+xml"/>
  <Override PartName="/ppt/slideLayouts/slideLayout40.xml" ContentType="application/vnd.openxmlformats-officedocument.presentationml.slideLayout+xml"/>
  <Override PartName="/ppt/theme/theme15.xml" ContentType="application/vnd.openxmlformats-officedocument.theme+xml"/>
  <Override PartName="/ppt/slideLayouts/slideLayout41.xml" ContentType="application/vnd.openxmlformats-officedocument.presentationml.slideLayout+xml"/>
  <Override PartName="/ppt/theme/theme16.xml" ContentType="application/vnd.openxmlformats-officedocument.theme+xml"/>
  <Override PartName="/ppt/slideLayouts/slideLayout42.xml" ContentType="application/vnd.openxmlformats-officedocument.presentationml.slideLayout+xml"/>
  <Override PartName="/ppt/theme/theme17.xml" ContentType="application/vnd.openxmlformats-officedocument.theme+xml"/>
  <Override PartName="/ppt/slideLayouts/slideLayout4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slideLayouts/slideLayout44.xml" ContentType="application/vnd.openxmlformats-officedocument.presentationml.slideLayout+xml"/>
  <Override PartName="/ppt/theme/theme71.xml" ContentType="application/vnd.openxmlformats-officedocument.theme+xml"/>
  <Override PartName="/ppt/slideLayouts/slideLayout45.xml" ContentType="application/vnd.openxmlformats-officedocument.presentationml.slideLayout+xml"/>
  <Override PartName="/ppt/theme/theme72.xml" ContentType="application/vnd.openxmlformats-officedocument.theme+xml"/>
  <Override PartName="/ppt/slideLayouts/slideLayout46.xml" ContentType="application/vnd.openxmlformats-officedocument.presentationml.slideLayout+xml"/>
  <Override PartName="/ppt/theme/theme73.xml" ContentType="application/vnd.openxmlformats-officedocument.theme+xml"/>
  <Override PartName="/ppt/slideLayouts/slideLayout47.xml" ContentType="application/vnd.openxmlformats-officedocument.presentationml.slideLayout+xml"/>
  <Override PartName="/ppt/theme/theme74.xml" ContentType="application/vnd.openxmlformats-officedocument.theme+xml"/>
  <Override PartName="/ppt/slideLayouts/slideLayout48.xml" ContentType="application/vnd.openxmlformats-officedocument.presentationml.slideLayout+xml"/>
  <Override PartName="/ppt/theme/theme75.xml" ContentType="application/vnd.openxmlformats-officedocument.theme+xml"/>
  <Override PartName="/ppt/slideLayouts/slideLayout49.xml" ContentType="application/vnd.openxmlformats-officedocument.presentationml.slideLayout+xml"/>
  <Override PartName="/ppt/theme/theme76.xml" ContentType="application/vnd.openxmlformats-officedocument.theme+xml"/>
  <Override PartName="/ppt/slideLayouts/slideLayout50.xml" ContentType="application/vnd.openxmlformats-officedocument.presentationml.slideLayout+xml"/>
  <Override PartName="/ppt/theme/theme77.xml" ContentType="application/vnd.openxmlformats-officedocument.theme+xml"/>
  <Override PartName="/ppt/slideLayouts/slideLayout51.xml" ContentType="application/vnd.openxmlformats-officedocument.presentationml.slideLayout+xml"/>
  <Override PartName="/ppt/theme/theme78.xml" ContentType="application/vnd.openxmlformats-officedocument.theme+xml"/>
  <Override PartName="/ppt/slideLayouts/slideLayout52.xml" ContentType="application/vnd.openxmlformats-officedocument.presentationml.slideLayout+xml"/>
  <Override PartName="/ppt/theme/theme79.xml" ContentType="application/vnd.openxmlformats-officedocument.theme+xml"/>
  <Override PartName="/ppt/theme/theme8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72" r:id="rId3"/>
    <p:sldMasterId id="2147483678" r:id="rId4"/>
    <p:sldMasterId id="2147483680" r:id="rId5"/>
    <p:sldMasterId id="2147483684" r:id="rId6"/>
    <p:sldMasterId id="2147483686" r:id="rId7"/>
    <p:sldMasterId id="2147483688" r:id="rId8"/>
    <p:sldMasterId id="2147483697" r:id="rId9"/>
    <p:sldMasterId id="2147483699" r:id="rId10"/>
    <p:sldMasterId id="2147483701" r:id="rId11"/>
    <p:sldMasterId id="2147483703" r:id="rId12"/>
    <p:sldMasterId id="2147483705" r:id="rId13"/>
    <p:sldMasterId id="2147483707" r:id="rId14"/>
    <p:sldMasterId id="2147483709" r:id="rId15"/>
    <p:sldMasterId id="2147483711" r:id="rId16"/>
    <p:sldMasterId id="2147483713" r:id="rId17"/>
    <p:sldMasterId id="2147483715" r:id="rId18"/>
    <p:sldMasterId id="2147483717" r:id="rId19"/>
    <p:sldMasterId id="2147483719" r:id="rId20"/>
    <p:sldMasterId id="2147483721" r:id="rId21"/>
    <p:sldMasterId id="2147483723" r:id="rId22"/>
    <p:sldMasterId id="2147483725" r:id="rId23"/>
    <p:sldMasterId id="2147483727" r:id="rId24"/>
    <p:sldMasterId id="2147483729" r:id="rId25"/>
    <p:sldMasterId id="2147483731" r:id="rId26"/>
    <p:sldMasterId id="2147483733" r:id="rId27"/>
    <p:sldMasterId id="2147483735" r:id="rId28"/>
    <p:sldMasterId id="2147483737" r:id="rId29"/>
    <p:sldMasterId id="2147483739" r:id="rId30"/>
    <p:sldMasterId id="2147483741" r:id="rId31"/>
    <p:sldMasterId id="2147483743" r:id="rId32"/>
    <p:sldMasterId id="2147483745" r:id="rId33"/>
    <p:sldMasterId id="2147483747" r:id="rId34"/>
    <p:sldMasterId id="2147483749" r:id="rId35"/>
    <p:sldMasterId id="2147483751" r:id="rId36"/>
    <p:sldMasterId id="2147483753" r:id="rId37"/>
    <p:sldMasterId id="2147483755" r:id="rId38"/>
    <p:sldMasterId id="2147483757" r:id="rId39"/>
    <p:sldMasterId id="2147483759" r:id="rId40"/>
    <p:sldMasterId id="2147483761" r:id="rId41"/>
    <p:sldMasterId id="2147483763" r:id="rId42"/>
    <p:sldMasterId id="2147483765" r:id="rId43"/>
    <p:sldMasterId id="2147483767" r:id="rId44"/>
    <p:sldMasterId id="2147483769" r:id="rId45"/>
    <p:sldMasterId id="2147483771" r:id="rId46"/>
    <p:sldMasterId id="2147483773" r:id="rId47"/>
    <p:sldMasterId id="2147483775" r:id="rId48"/>
    <p:sldMasterId id="2147483777" r:id="rId49"/>
    <p:sldMasterId id="2147483779" r:id="rId50"/>
    <p:sldMasterId id="2147483781" r:id="rId51"/>
    <p:sldMasterId id="2147483783" r:id="rId52"/>
    <p:sldMasterId id="2147483785" r:id="rId53"/>
    <p:sldMasterId id="2147483787" r:id="rId54"/>
    <p:sldMasterId id="2147483789" r:id="rId55"/>
    <p:sldMasterId id="2147483791" r:id="rId56"/>
    <p:sldMasterId id="2147483793" r:id="rId57"/>
    <p:sldMasterId id="2147483795" r:id="rId58"/>
    <p:sldMasterId id="2147483797" r:id="rId59"/>
    <p:sldMasterId id="2147483799" r:id="rId60"/>
    <p:sldMasterId id="2147483801" r:id="rId61"/>
    <p:sldMasterId id="2147483803" r:id="rId62"/>
    <p:sldMasterId id="2147483805" r:id="rId63"/>
    <p:sldMasterId id="2147483807" r:id="rId64"/>
    <p:sldMasterId id="2147483809" r:id="rId65"/>
    <p:sldMasterId id="2147483811" r:id="rId66"/>
    <p:sldMasterId id="2147483813" r:id="rId67"/>
    <p:sldMasterId id="2147483815" r:id="rId68"/>
    <p:sldMasterId id="2147483817" r:id="rId69"/>
    <p:sldMasterId id="2147483822" r:id="rId70"/>
    <p:sldMasterId id="2147483825" r:id="rId71"/>
    <p:sldMasterId id="2147483827" r:id="rId72"/>
    <p:sldMasterId id="2147483829" r:id="rId73"/>
    <p:sldMasterId id="2147483831" r:id="rId74"/>
    <p:sldMasterId id="2147483847" r:id="rId75"/>
    <p:sldMasterId id="2147483849" r:id="rId76"/>
    <p:sldMasterId id="2147483851" r:id="rId77"/>
    <p:sldMasterId id="2147483860" r:id="rId78"/>
    <p:sldMasterId id="2147483863" r:id="rId79"/>
  </p:sldMasterIdLst>
  <p:notesMasterIdLst>
    <p:notesMasterId r:id="rId157"/>
  </p:notesMasterIdLst>
  <p:sldIdLst>
    <p:sldId id="322" r:id="rId80"/>
    <p:sldId id="676" r:id="rId81"/>
    <p:sldId id="672" r:id="rId82"/>
    <p:sldId id="664" r:id="rId83"/>
    <p:sldId id="685" r:id="rId84"/>
    <p:sldId id="675" r:id="rId85"/>
    <p:sldId id="686" r:id="rId86"/>
    <p:sldId id="687" r:id="rId87"/>
    <p:sldId id="401" r:id="rId88"/>
    <p:sldId id="666" r:id="rId89"/>
    <p:sldId id="674" r:id="rId90"/>
    <p:sldId id="457" r:id="rId91"/>
    <p:sldId id="611" r:id="rId92"/>
    <p:sldId id="458" r:id="rId93"/>
    <p:sldId id="459" r:id="rId94"/>
    <p:sldId id="460" r:id="rId95"/>
    <p:sldId id="461" r:id="rId96"/>
    <p:sldId id="462" r:id="rId97"/>
    <p:sldId id="463" r:id="rId98"/>
    <p:sldId id="464" r:id="rId99"/>
    <p:sldId id="465" r:id="rId100"/>
    <p:sldId id="688" r:id="rId101"/>
    <p:sldId id="689" r:id="rId102"/>
    <p:sldId id="690" r:id="rId103"/>
    <p:sldId id="466" r:id="rId104"/>
    <p:sldId id="667" r:id="rId105"/>
    <p:sldId id="444" r:id="rId106"/>
    <p:sldId id="407" r:id="rId107"/>
    <p:sldId id="698" r:id="rId108"/>
    <p:sldId id="408" r:id="rId109"/>
    <p:sldId id="409" r:id="rId110"/>
    <p:sldId id="678" r:id="rId111"/>
    <p:sldId id="679" r:id="rId112"/>
    <p:sldId id="680" r:id="rId113"/>
    <p:sldId id="682" r:id="rId114"/>
    <p:sldId id="683" r:id="rId115"/>
    <p:sldId id="410" r:id="rId116"/>
    <p:sldId id="473" r:id="rId117"/>
    <p:sldId id="673" r:id="rId118"/>
    <p:sldId id="696" r:id="rId119"/>
    <p:sldId id="668" r:id="rId120"/>
    <p:sldId id="445" r:id="rId121"/>
    <p:sldId id="609" r:id="rId122"/>
    <p:sldId id="684" r:id="rId123"/>
    <p:sldId id="695" r:id="rId124"/>
    <p:sldId id="691" r:id="rId125"/>
    <p:sldId id="699" r:id="rId126"/>
    <p:sldId id="492" r:id="rId127"/>
    <p:sldId id="669" r:id="rId128"/>
    <p:sldId id="638" r:id="rId129"/>
    <p:sldId id="642" r:id="rId130"/>
    <p:sldId id="643" r:id="rId131"/>
    <p:sldId id="644" r:id="rId132"/>
    <p:sldId id="645" r:id="rId133"/>
    <p:sldId id="646" r:id="rId134"/>
    <p:sldId id="647" r:id="rId135"/>
    <p:sldId id="648" r:id="rId136"/>
    <p:sldId id="693" r:id="rId137"/>
    <p:sldId id="670" r:id="rId138"/>
    <p:sldId id="442" r:id="rId139"/>
    <p:sldId id="482" r:id="rId140"/>
    <p:sldId id="653" r:id="rId141"/>
    <p:sldId id="479" r:id="rId142"/>
    <p:sldId id="654" r:id="rId143"/>
    <p:sldId id="655" r:id="rId144"/>
    <p:sldId id="656" r:id="rId145"/>
    <p:sldId id="657" r:id="rId146"/>
    <p:sldId id="658" r:id="rId147"/>
    <p:sldId id="659" r:id="rId148"/>
    <p:sldId id="671" r:id="rId149"/>
    <p:sldId id="697" r:id="rId150"/>
    <p:sldId id="604" r:id="rId151"/>
    <p:sldId id="660" r:id="rId152"/>
    <p:sldId id="619" r:id="rId153"/>
    <p:sldId id="595" r:id="rId154"/>
    <p:sldId id="433" r:id="rId155"/>
    <p:sldId id="434" r:id="rId156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66FFFF"/>
    <a:srgbClr val="990033"/>
    <a:srgbClr val="00CC00"/>
    <a:srgbClr val="339933"/>
    <a:srgbClr val="66FF99"/>
    <a:srgbClr val="33CC33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9" autoAdjust="0"/>
    <p:restoredTop sz="94737" autoAdjust="0"/>
  </p:normalViewPr>
  <p:slideViewPr>
    <p:cSldViewPr>
      <p:cViewPr varScale="1">
        <p:scale>
          <a:sx n="53" d="100"/>
          <a:sy n="53" d="100"/>
        </p:scale>
        <p:origin x="26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8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5.xml"/><Relationship Id="rId89" Type="http://schemas.openxmlformats.org/officeDocument/2006/relationships/slide" Target="slides/slide10.xml"/><Relationship Id="rId112" Type="http://schemas.openxmlformats.org/officeDocument/2006/relationships/slide" Target="slides/slide33.xml"/><Relationship Id="rId133" Type="http://schemas.openxmlformats.org/officeDocument/2006/relationships/slide" Target="slides/slide54.xml"/><Relationship Id="rId138" Type="http://schemas.openxmlformats.org/officeDocument/2006/relationships/slide" Target="slides/slide59.xml"/><Relationship Id="rId154" Type="http://schemas.openxmlformats.org/officeDocument/2006/relationships/slide" Target="slides/slide75.xml"/><Relationship Id="rId159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23.xml"/><Relationship Id="rId123" Type="http://schemas.openxmlformats.org/officeDocument/2006/relationships/slide" Target="slides/slide44.xml"/><Relationship Id="rId128" Type="http://schemas.openxmlformats.org/officeDocument/2006/relationships/slide" Target="slides/slide49.xml"/><Relationship Id="rId144" Type="http://schemas.openxmlformats.org/officeDocument/2006/relationships/slide" Target="slides/slide65.xml"/><Relationship Id="rId14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1.xml"/><Relationship Id="rId95" Type="http://schemas.openxmlformats.org/officeDocument/2006/relationships/slide" Target="slides/slide16.xml"/><Relationship Id="rId160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4.xml"/><Relationship Id="rId118" Type="http://schemas.openxmlformats.org/officeDocument/2006/relationships/slide" Target="slides/slide39.xml"/><Relationship Id="rId134" Type="http://schemas.openxmlformats.org/officeDocument/2006/relationships/slide" Target="slides/slide55.xml"/><Relationship Id="rId139" Type="http://schemas.openxmlformats.org/officeDocument/2006/relationships/slide" Target="slides/slide60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150" Type="http://schemas.openxmlformats.org/officeDocument/2006/relationships/slide" Target="slides/slide71.xml"/><Relationship Id="rId155" Type="http://schemas.openxmlformats.org/officeDocument/2006/relationships/slide" Target="slides/slide7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4.xml"/><Relationship Id="rId108" Type="http://schemas.openxmlformats.org/officeDocument/2006/relationships/slide" Target="slides/slide29.xml"/><Relationship Id="rId124" Type="http://schemas.openxmlformats.org/officeDocument/2006/relationships/slide" Target="slides/slide45.xml"/><Relationship Id="rId129" Type="http://schemas.openxmlformats.org/officeDocument/2006/relationships/slide" Target="slides/slide5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4.xml"/><Relationship Id="rId88" Type="http://schemas.openxmlformats.org/officeDocument/2006/relationships/slide" Target="slides/slide9.xml"/><Relationship Id="rId91" Type="http://schemas.openxmlformats.org/officeDocument/2006/relationships/slide" Target="slides/slide12.xml"/><Relationship Id="rId96" Type="http://schemas.openxmlformats.org/officeDocument/2006/relationships/slide" Target="slides/slide17.xml"/><Relationship Id="rId111" Type="http://schemas.openxmlformats.org/officeDocument/2006/relationships/slide" Target="slides/slide32.xml"/><Relationship Id="rId132" Type="http://schemas.openxmlformats.org/officeDocument/2006/relationships/slide" Target="slides/slide53.xml"/><Relationship Id="rId140" Type="http://schemas.openxmlformats.org/officeDocument/2006/relationships/slide" Target="slides/slide61.xml"/><Relationship Id="rId145" Type="http://schemas.openxmlformats.org/officeDocument/2006/relationships/slide" Target="slides/slide66.xml"/><Relationship Id="rId153" Type="http://schemas.openxmlformats.org/officeDocument/2006/relationships/slide" Target="slides/slide7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7.xml"/><Relationship Id="rId114" Type="http://schemas.openxmlformats.org/officeDocument/2006/relationships/slide" Target="slides/slide35.xml"/><Relationship Id="rId119" Type="http://schemas.openxmlformats.org/officeDocument/2006/relationships/slide" Target="slides/slide40.xml"/><Relationship Id="rId127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94" Type="http://schemas.openxmlformats.org/officeDocument/2006/relationships/slide" Target="slides/slide15.xml"/><Relationship Id="rId99" Type="http://schemas.openxmlformats.org/officeDocument/2006/relationships/slide" Target="slides/slide20.xml"/><Relationship Id="rId101" Type="http://schemas.openxmlformats.org/officeDocument/2006/relationships/slide" Target="slides/slide22.xml"/><Relationship Id="rId122" Type="http://schemas.openxmlformats.org/officeDocument/2006/relationships/slide" Target="slides/slide43.xml"/><Relationship Id="rId130" Type="http://schemas.openxmlformats.org/officeDocument/2006/relationships/slide" Target="slides/slide51.xml"/><Relationship Id="rId135" Type="http://schemas.openxmlformats.org/officeDocument/2006/relationships/slide" Target="slides/slide56.xml"/><Relationship Id="rId143" Type="http://schemas.openxmlformats.org/officeDocument/2006/relationships/slide" Target="slides/slide64.xml"/><Relationship Id="rId148" Type="http://schemas.openxmlformats.org/officeDocument/2006/relationships/slide" Target="slides/slide69.xml"/><Relationship Id="rId151" Type="http://schemas.openxmlformats.org/officeDocument/2006/relationships/slide" Target="slides/slide72.xml"/><Relationship Id="rId15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0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8.xml"/><Relationship Id="rId104" Type="http://schemas.openxmlformats.org/officeDocument/2006/relationships/slide" Target="slides/slide25.xml"/><Relationship Id="rId120" Type="http://schemas.openxmlformats.org/officeDocument/2006/relationships/slide" Target="slides/slide41.xml"/><Relationship Id="rId125" Type="http://schemas.openxmlformats.org/officeDocument/2006/relationships/slide" Target="slides/slide46.xml"/><Relationship Id="rId141" Type="http://schemas.openxmlformats.org/officeDocument/2006/relationships/slide" Target="slides/slide62.xml"/><Relationship Id="rId14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8.xml"/><Relationship Id="rId110" Type="http://schemas.openxmlformats.org/officeDocument/2006/relationships/slide" Target="slides/slide31.xml"/><Relationship Id="rId115" Type="http://schemas.openxmlformats.org/officeDocument/2006/relationships/slide" Target="slides/slide36.xml"/><Relationship Id="rId131" Type="http://schemas.openxmlformats.org/officeDocument/2006/relationships/slide" Target="slides/slide52.xml"/><Relationship Id="rId136" Type="http://schemas.openxmlformats.org/officeDocument/2006/relationships/slide" Target="slides/slide57.xml"/><Relationship Id="rId157" Type="http://schemas.openxmlformats.org/officeDocument/2006/relationships/notesMaster" Target="notesMasters/notesMaster1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3.xml"/><Relationship Id="rId152" Type="http://schemas.openxmlformats.org/officeDocument/2006/relationships/slide" Target="slides/slide7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1.xml"/><Relationship Id="rId105" Type="http://schemas.openxmlformats.org/officeDocument/2006/relationships/slide" Target="slides/slide26.xml"/><Relationship Id="rId126" Type="http://schemas.openxmlformats.org/officeDocument/2006/relationships/slide" Target="slides/slide47.xml"/><Relationship Id="rId14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4.xml"/><Relationship Id="rId98" Type="http://schemas.openxmlformats.org/officeDocument/2006/relationships/slide" Target="slides/slide19.xml"/><Relationship Id="rId121" Type="http://schemas.openxmlformats.org/officeDocument/2006/relationships/slide" Target="slides/slide42.xml"/><Relationship Id="rId142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7.xml"/><Relationship Id="rId137" Type="http://schemas.openxmlformats.org/officeDocument/2006/relationships/slide" Target="slides/slide58.xml"/><Relationship Id="rId15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3788901387318E-2"/>
          <c:y val="0.18949462685088889"/>
          <c:w val="0.83613769432667073"/>
          <c:h val="0.57529850082299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2009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70.2</c:v>
                </c:pt>
                <c:pt idx="2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0-426A-A615-385BDBBC26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68.7</c:v>
                </c:pt>
                <c:pt idx="1">
                  <c:v>69.3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0-426A-A615-385BDBBC26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76.5</c:v>
                </c:pt>
                <c:pt idx="2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0-426A-A615-385BDBBC2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54112"/>
        <c:axId val="87692416"/>
      </c:barChart>
      <c:catAx>
        <c:axId val="941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7692416"/>
        <c:crosses val="autoZero"/>
        <c:auto val="1"/>
        <c:lblAlgn val="ctr"/>
        <c:lblOffset val="100"/>
        <c:noMultiLvlLbl val="0"/>
      </c:catAx>
      <c:valAx>
        <c:axId val="87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22408136482939E-2"/>
          <c:y val="0.88733670083692373"/>
          <c:w val="0.72734828600970336"/>
          <c:h val="6.8866857551896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3788901387318E-2"/>
          <c:y val="0.18949462685088889"/>
          <c:w val="0.83613769432667073"/>
          <c:h val="0.57529850082299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2009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70.2</c:v>
                </c:pt>
                <c:pt idx="2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0-426A-A615-385BDBBC26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68.7</c:v>
                </c:pt>
                <c:pt idx="1">
                  <c:v>69.3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0-426A-A615-385BDBBC26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76.5</c:v>
                </c:pt>
                <c:pt idx="2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0-426A-A615-385BDBBC2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54112"/>
        <c:axId val="87692416"/>
      </c:barChart>
      <c:catAx>
        <c:axId val="941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7692416"/>
        <c:crosses val="autoZero"/>
        <c:auto val="1"/>
        <c:lblAlgn val="ctr"/>
        <c:lblOffset val="100"/>
        <c:noMultiLvlLbl val="0"/>
      </c:catAx>
      <c:valAx>
        <c:axId val="87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22408136482939E-2"/>
          <c:y val="0.88733670083692373"/>
          <c:w val="0.72734828600970336"/>
          <c:h val="6.8866857551896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3788901387318E-2"/>
          <c:y val="0.18949462685088889"/>
          <c:w val="0.83613769432667073"/>
          <c:h val="0.57529850082299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2009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70.2</c:v>
                </c:pt>
                <c:pt idx="2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0-426A-A615-385BDBBC26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68.7</c:v>
                </c:pt>
                <c:pt idx="1">
                  <c:v>69.3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0-426A-A615-385BDBBC26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1st Exam</c:v>
                </c:pt>
                <c:pt idx="1">
                  <c:v>2nd Exam</c:v>
                </c:pt>
                <c:pt idx="2">
                  <c:v>3rd Exam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76.5</c:v>
                </c:pt>
                <c:pt idx="2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0-426A-A615-385BDBBC2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54112"/>
        <c:axId val="87692416"/>
      </c:barChart>
      <c:catAx>
        <c:axId val="941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7692416"/>
        <c:crosses val="autoZero"/>
        <c:auto val="1"/>
        <c:lblAlgn val="ctr"/>
        <c:lblOffset val="100"/>
        <c:noMultiLvlLbl val="0"/>
      </c:catAx>
      <c:valAx>
        <c:axId val="876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22408136482939E-2"/>
          <c:y val="0.88733670083692373"/>
          <c:w val="0.72734828600970336"/>
          <c:h val="6.8866857551896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06537-6293-47CE-B486-B0AEDB94932D}" type="doc">
      <dgm:prSet loTypeId="urn:microsoft.com/office/officeart/2005/8/layout/venn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5DA8EA-38F8-484B-A9EA-0878CC5A7C88}">
      <dgm:prSet phldrT="[Text]" custT="1"/>
      <dgm:spPr>
        <a:solidFill>
          <a:srgbClr val="CD6633"/>
        </a:solidFill>
      </dgm:spPr>
      <dgm:t>
        <a:bodyPr/>
        <a:lstStyle/>
        <a:p>
          <a:r>
            <a:rPr lang="en-US" sz="2000" dirty="0"/>
            <a:t>4</a:t>
          </a:r>
          <a:br>
            <a:rPr lang="en-US" sz="2000" dirty="0"/>
          </a:br>
          <a:r>
            <a:rPr lang="en-US" sz="2000" dirty="0"/>
            <a:t>Reflect</a:t>
          </a:r>
        </a:p>
      </dgm:t>
    </dgm:pt>
    <dgm:pt modelId="{6DC63133-F5B4-4552-B6C9-30DEDE67F6CD}" type="parTrans" cxnId="{3B75B50E-51A6-4356-86A2-FBC48E4582CA}">
      <dgm:prSet/>
      <dgm:spPr/>
      <dgm:t>
        <a:bodyPr/>
        <a:lstStyle/>
        <a:p>
          <a:endParaRPr lang="en-US"/>
        </a:p>
      </dgm:t>
    </dgm:pt>
    <dgm:pt modelId="{FB88E7C7-902E-45BC-8EB5-F9DDD9CEC79F}" type="sibTrans" cxnId="{3B75B50E-51A6-4356-86A2-FBC48E4582CA}">
      <dgm:prSet/>
      <dgm:spPr/>
      <dgm:t>
        <a:bodyPr/>
        <a:lstStyle/>
        <a:p>
          <a:endParaRPr lang="en-US"/>
        </a:p>
      </dgm:t>
    </dgm:pt>
    <dgm:pt modelId="{71BAF2F7-4DE0-48D8-AEB7-FF8F89EF9473}">
      <dgm:prSet phldrT="[Text]" custT="1"/>
      <dgm:spPr>
        <a:solidFill>
          <a:srgbClr val="D7845B"/>
        </a:solidFill>
      </dgm:spPr>
      <dgm:t>
        <a:bodyPr/>
        <a:lstStyle/>
        <a:p>
          <a:r>
            <a:rPr lang="en-US" sz="2000" dirty="0"/>
            <a:t>3</a:t>
          </a:r>
          <a:br>
            <a:rPr lang="en-US" sz="2000" dirty="0"/>
          </a:br>
          <a:r>
            <a:rPr lang="en-US" sz="2000" dirty="0"/>
            <a:t>Review</a:t>
          </a:r>
        </a:p>
      </dgm:t>
    </dgm:pt>
    <dgm:pt modelId="{3A5B7CAE-2039-4AF4-99E6-22354C2D8FCD}" type="parTrans" cxnId="{D652A175-D8D2-4F78-893F-9A48A6758D33}">
      <dgm:prSet/>
      <dgm:spPr/>
      <dgm:t>
        <a:bodyPr/>
        <a:lstStyle/>
        <a:p>
          <a:endParaRPr lang="en-US"/>
        </a:p>
      </dgm:t>
    </dgm:pt>
    <dgm:pt modelId="{B6C8B5B7-C1FC-4B32-BC0D-C53E9F4E784A}" type="sibTrans" cxnId="{D652A175-D8D2-4F78-893F-9A48A6758D33}">
      <dgm:prSet/>
      <dgm:spPr/>
      <dgm:t>
        <a:bodyPr/>
        <a:lstStyle/>
        <a:p>
          <a:endParaRPr lang="en-US"/>
        </a:p>
      </dgm:t>
    </dgm:pt>
    <dgm:pt modelId="{546B4BC6-1079-4736-9FD8-83EAAF962FBA}">
      <dgm:prSet phldrT="[Text]" custT="1"/>
      <dgm:spPr>
        <a:solidFill>
          <a:srgbClr val="DD9875"/>
        </a:solidFill>
      </dgm:spPr>
      <dgm:t>
        <a:bodyPr/>
        <a:lstStyle/>
        <a:p>
          <a:endParaRPr lang="en-US" sz="1800" dirty="0"/>
        </a:p>
      </dgm:t>
    </dgm:pt>
    <dgm:pt modelId="{253C0D0C-8652-4D84-9CAC-3906AE8AFF10}" type="parTrans" cxnId="{195754E9-4757-447E-8202-BA8838AE5D5F}">
      <dgm:prSet/>
      <dgm:spPr/>
      <dgm:t>
        <a:bodyPr/>
        <a:lstStyle/>
        <a:p>
          <a:endParaRPr lang="en-US"/>
        </a:p>
      </dgm:t>
    </dgm:pt>
    <dgm:pt modelId="{AD0FB687-B62A-4B4D-8974-E19096D951F7}" type="sibTrans" cxnId="{195754E9-4757-447E-8202-BA8838AE5D5F}">
      <dgm:prSet/>
      <dgm:spPr/>
      <dgm:t>
        <a:bodyPr/>
        <a:lstStyle/>
        <a:p>
          <a:endParaRPr lang="en-US"/>
        </a:p>
      </dgm:t>
    </dgm:pt>
    <dgm:pt modelId="{4E9E01B0-C08A-4B0C-9BEF-7F1764501329}">
      <dgm:prSet phldrT="[Text]" custT="1"/>
      <dgm:spPr>
        <a:solidFill>
          <a:srgbClr val="E5B197"/>
        </a:solidFill>
      </dgm:spPr>
      <dgm:t>
        <a:bodyPr/>
        <a:lstStyle/>
        <a:p>
          <a:br>
            <a:rPr lang="en-US" sz="2000" dirty="0"/>
          </a:br>
          <a:endParaRPr lang="en-US" sz="2000" dirty="0"/>
        </a:p>
      </dgm:t>
    </dgm:pt>
    <dgm:pt modelId="{32F23A31-1A86-45D0-BA45-64B4084B107A}" type="parTrans" cxnId="{BB2C168D-8585-4ECB-9E71-5A4D4EE984F2}">
      <dgm:prSet/>
      <dgm:spPr/>
      <dgm:t>
        <a:bodyPr/>
        <a:lstStyle/>
        <a:p>
          <a:endParaRPr lang="en-US"/>
        </a:p>
      </dgm:t>
    </dgm:pt>
    <dgm:pt modelId="{AA3B74B3-EBD9-4988-9431-261F6197D481}" type="sibTrans" cxnId="{BB2C168D-8585-4ECB-9E71-5A4D4EE984F2}">
      <dgm:prSet/>
      <dgm:spPr/>
      <dgm:t>
        <a:bodyPr/>
        <a:lstStyle/>
        <a:p>
          <a:endParaRPr lang="en-US"/>
        </a:p>
      </dgm:t>
    </dgm:pt>
    <dgm:pt modelId="{C0D0A8B5-A185-41DB-890C-C8CA2BDFB2E1}" type="pres">
      <dgm:prSet presAssocID="{4D406537-6293-47CE-B486-B0AEDB94932D}" presName="Name0" presStyleCnt="0">
        <dgm:presLayoutVars>
          <dgm:chMax val="7"/>
          <dgm:resizeHandles val="exact"/>
        </dgm:presLayoutVars>
      </dgm:prSet>
      <dgm:spPr/>
    </dgm:pt>
    <dgm:pt modelId="{9170BEA7-6919-4B97-923F-D6FCA2768EE2}" type="pres">
      <dgm:prSet presAssocID="{4D406537-6293-47CE-B486-B0AEDB94932D}" presName="comp1" presStyleCnt="0"/>
      <dgm:spPr/>
    </dgm:pt>
    <dgm:pt modelId="{EFAEDEF5-1080-4704-AB75-97E6466705AA}" type="pres">
      <dgm:prSet presAssocID="{4D406537-6293-47CE-B486-B0AEDB94932D}" presName="circle1" presStyleLbl="node1" presStyleIdx="0" presStyleCnt="4" custScaleX="96783" custScaleY="103391" custLinFactNeighborX="1609" custLinFactNeighborY="-1592"/>
      <dgm:spPr/>
    </dgm:pt>
    <dgm:pt modelId="{3271426A-D6A1-4540-80FF-0C77F9D9A1CC}" type="pres">
      <dgm:prSet presAssocID="{4D406537-6293-47CE-B486-B0AEDB94932D}" presName="c1text" presStyleLbl="node1" presStyleIdx="0" presStyleCnt="4">
        <dgm:presLayoutVars>
          <dgm:bulletEnabled val="1"/>
        </dgm:presLayoutVars>
      </dgm:prSet>
      <dgm:spPr/>
    </dgm:pt>
    <dgm:pt modelId="{F60BD2B7-886B-4F10-83CE-8E9D1E935488}" type="pres">
      <dgm:prSet presAssocID="{4D406537-6293-47CE-B486-B0AEDB94932D}" presName="comp2" presStyleCnt="0"/>
      <dgm:spPr/>
    </dgm:pt>
    <dgm:pt modelId="{B72A935A-6CCB-40E1-9CCD-A014E7E16105}" type="pres">
      <dgm:prSet presAssocID="{4D406537-6293-47CE-B486-B0AEDB94932D}" presName="circle2" presStyleLbl="node1" presStyleIdx="1" presStyleCnt="4" custScaleX="101165" custScaleY="97111" custLinFactNeighborX="1724" custLinFactNeighborY="-28563"/>
      <dgm:spPr/>
    </dgm:pt>
    <dgm:pt modelId="{A9030151-35FA-4CB5-BD51-7929BFDB3268}" type="pres">
      <dgm:prSet presAssocID="{4D406537-6293-47CE-B486-B0AEDB94932D}" presName="c2text" presStyleLbl="node1" presStyleIdx="1" presStyleCnt="4">
        <dgm:presLayoutVars>
          <dgm:bulletEnabled val="1"/>
        </dgm:presLayoutVars>
      </dgm:prSet>
      <dgm:spPr/>
    </dgm:pt>
    <dgm:pt modelId="{A4D2B882-8ADC-4666-A4D9-3E61288D595A}" type="pres">
      <dgm:prSet presAssocID="{4D406537-6293-47CE-B486-B0AEDB94932D}" presName="comp3" presStyleCnt="0"/>
      <dgm:spPr/>
    </dgm:pt>
    <dgm:pt modelId="{62A32CA7-E651-4F17-91B4-5375B3DB28B1}" type="pres">
      <dgm:prSet presAssocID="{4D406537-6293-47CE-B486-B0AEDB94932D}" presName="circle3" presStyleLbl="node1" presStyleIdx="2" presStyleCnt="4" custScaleX="103108" custScaleY="95204" custLinFactNeighborX="2359" custLinFactNeighborY="-74714"/>
      <dgm:spPr/>
    </dgm:pt>
    <dgm:pt modelId="{A3585A47-89F2-44EF-9B0B-BB7DAEE55254}" type="pres">
      <dgm:prSet presAssocID="{4D406537-6293-47CE-B486-B0AEDB94932D}" presName="c3text" presStyleLbl="node1" presStyleIdx="2" presStyleCnt="4">
        <dgm:presLayoutVars>
          <dgm:bulletEnabled val="1"/>
        </dgm:presLayoutVars>
      </dgm:prSet>
      <dgm:spPr/>
    </dgm:pt>
    <dgm:pt modelId="{316C10E9-919D-4049-9AD8-65ABF549BF9B}" type="pres">
      <dgm:prSet presAssocID="{4D406537-6293-47CE-B486-B0AEDB94932D}" presName="comp4" presStyleCnt="0"/>
      <dgm:spPr/>
    </dgm:pt>
    <dgm:pt modelId="{5AFAE42E-ECBE-46B6-8D26-3A5020E7A537}" type="pres">
      <dgm:prSet presAssocID="{4D406537-6293-47CE-B486-B0AEDB94932D}" presName="circle4" presStyleLbl="node1" presStyleIdx="3" presStyleCnt="4" custScaleX="96716" custScaleY="88916" custLinFactY="-64017" custLinFactNeighborX="3867" custLinFactNeighborY="-100000"/>
      <dgm:spPr/>
    </dgm:pt>
    <dgm:pt modelId="{5A35B2BD-69C3-41CB-A482-0651B4E91765}" type="pres">
      <dgm:prSet presAssocID="{4D406537-6293-47CE-B486-B0AEDB94932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2BEC900-4E5B-4220-8DE0-51AA6C717221}" type="presOf" srcId="{4D406537-6293-47CE-B486-B0AEDB94932D}" destId="{C0D0A8B5-A185-41DB-890C-C8CA2BDFB2E1}" srcOrd="0" destOrd="0" presId="urn:microsoft.com/office/officeart/2005/8/layout/venn2"/>
    <dgm:cxn modelId="{03E7D40C-FFD1-4C32-ADEA-80EBA2B38E53}" type="presOf" srcId="{4E9E01B0-C08A-4B0C-9BEF-7F1764501329}" destId="{5A35B2BD-69C3-41CB-A482-0651B4E91765}" srcOrd="1" destOrd="0" presId="urn:microsoft.com/office/officeart/2005/8/layout/venn2"/>
    <dgm:cxn modelId="{3B75B50E-51A6-4356-86A2-FBC48E4582CA}" srcId="{4D406537-6293-47CE-B486-B0AEDB94932D}" destId="{6C5DA8EA-38F8-484B-A9EA-0878CC5A7C88}" srcOrd="0" destOrd="0" parTransId="{6DC63133-F5B4-4552-B6C9-30DEDE67F6CD}" sibTransId="{FB88E7C7-902E-45BC-8EB5-F9DDD9CEC79F}"/>
    <dgm:cxn modelId="{1E004839-884A-477D-8F67-60EC5B71BEE9}" type="presOf" srcId="{546B4BC6-1079-4736-9FD8-83EAAF962FBA}" destId="{A3585A47-89F2-44EF-9B0B-BB7DAEE55254}" srcOrd="1" destOrd="0" presId="urn:microsoft.com/office/officeart/2005/8/layout/venn2"/>
    <dgm:cxn modelId="{05D04746-6AFC-4541-BC00-52E66910AC0F}" type="presOf" srcId="{71BAF2F7-4DE0-48D8-AEB7-FF8F89EF9473}" destId="{B72A935A-6CCB-40E1-9CCD-A014E7E16105}" srcOrd="0" destOrd="0" presId="urn:microsoft.com/office/officeart/2005/8/layout/venn2"/>
    <dgm:cxn modelId="{D652A175-D8D2-4F78-893F-9A48A6758D33}" srcId="{4D406537-6293-47CE-B486-B0AEDB94932D}" destId="{71BAF2F7-4DE0-48D8-AEB7-FF8F89EF9473}" srcOrd="1" destOrd="0" parTransId="{3A5B7CAE-2039-4AF4-99E6-22354C2D8FCD}" sibTransId="{B6C8B5B7-C1FC-4B32-BC0D-C53E9F4E784A}"/>
    <dgm:cxn modelId="{3BF9B881-8A44-44C2-8B90-7BD2068DD17C}" type="presOf" srcId="{6C5DA8EA-38F8-484B-A9EA-0878CC5A7C88}" destId="{EFAEDEF5-1080-4704-AB75-97E6466705AA}" srcOrd="0" destOrd="0" presId="urn:microsoft.com/office/officeart/2005/8/layout/venn2"/>
    <dgm:cxn modelId="{BB2C168D-8585-4ECB-9E71-5A4D4EE984F2}" srcId="{4D406537-6293-47CE-B486-B0AEDB94932D}" destId="{4E9E01B0-C08A-4B0C-9BEF-7F1764501329}" srcOrd="3" destOrd="0" parTransId="{32F23A31-1A86-45D0-BA45-64B4084B107A}" sibTransId="{AA3B74B3-EBD9-4988-9431-261F6197D481}"/>
    <dgm:cxn modelId="{11F93895-AC80-4598-9C86-FA1A7BC50A23}" type="presOf" srcId="{6C5DA8EA-38F8-484B-A9EA-0878CC5A7C88}" destId="{3271426A-D6A1-4540-80FF-0C77F9D9A1CC}" srcOrd="1" destOrd="0" presId="urn:microsoft.com/office/officeart/2005/8/layout/venn2"/>
    <dgm:cxn modelId="{8D2759B7-233D-4462-B703-5C74B8100F0A}" type="presOf" srcId="{71BAF2F7-4DE0-48D8-AEB7-FF8F89EF9473}" destId="{A9030151-35FA-4CB5-BD51-7929BFDB3268}" srcOrd="1" destOrd="0" presId="urn:microsoft.com/office/officeart/2005/8/layout/venn2"/>
    <dgm:cxn modelId="{333BE0C5-1BD8-4960-A728-55B34DC22C21}" type="presOf" srcId="{4E9E01B0-C08A-4B0C-9BEF-7F1764501329}" destId="{5AFAE42E-ECBE-46B6-8D26-3A5020E7A537}" srcOrd="0" destOrd="0" presId="urn:microsoft.com/office/officeart/2005/8/layout/venn2"/>
    <dgm:cxn modelId="{2B0906D9-FB9C-4213-B9B0-8F8ADB4C15D5}" type="presOf" srcId="{546B4BC6-1079-4736-9FD8-83EAAF962FBA}" destId="{62A32CA7-E651-4F17-91B4-5375B3DB28B1}" srcOrd="0" destOrd="0" presId="urn:microsoft.com/office/officeart/2005/8/layout/venn2"/>
    <dgm:cxn modelId="{195754E9-4757-447E-8202-BA8838AE5D5F}" srcId="{4D406537-6293-47CE-B486-B0AEDB94932D}" destId="{546B4BC6-1079-4736-9FD8-83EAAF962FBA}" srcOrd="2" destOrd="0" parTransId="{253C0D0C-8652-4D84-9CAC-3906AE8AFF10}" sibTransId="{AD0FB687-B62A-4B4D-8974-E19096D951F7}"/>
    <dgm:cxn modelId="{BF833198-0766-4842-8196-5D16C9D2D1E0}" type="presParOf" srcId="{C0D0A8B5-A185-41DB-890C-C8CA2BDFB2E1}" destId="{9170BEA7-6919-4B97-923F-D6FCA2768EE2}" srcOrd="0" destOrd="0" presId="urn:microsoft.com/office/officeart/2005/8/layout/venn2"/>
    <dgm:cxn modelId="{4F1E8C52-AA80-43EF-8135-378252676893}" type="presParOf" srcId="{9170BEA7-6919-4B97-923F-D6FCA2768EE2}" destId="{EFAEDEF5-1080-4704-AB75-97E6466705AA}" srcOrd="0" destOrd="0" presId="urn:microsoft.com/office/officeart/2005/8/layout/venn2"/>
    <dgm:cxn modelId="{75126178-7667-4D6D-8CBE-4636C79E2F60}" type="presParOf" srcId="{9170BEA7-6919-4B97-923F-D6FCA2768EE2}" destId="{3271426A-D6A1-4540-80FF-0C77F9D9A1CC}" srcOrd="1" destOrd="0" presId="urn:microsoft.com/office/officeart/2005/8/layout/venn2"/>
    <dgm:cxn modelId="{A671B225-6F85-447E-83A9-55FBE6759987}" type="presParOf" srcId="{C0D0A8B5-A185-41DB-890C-C8CA2BDFB2E1}" destId="{F60BD2B7-886B-4F10-83CE-8E9D1E935488}" srcOrd="1" destOrd="0" presId="urn:microsoft.com/office/officeart/2005/8/layout/venn2"/>
    <dgm:cxn modelId="{F33FEB01-6336-43B3-BE00-3FD0B3BFD33D}" type="presParOf" srcId="{F60BD2B7-886B-4F10-83CE-8E9D1E935488}" destId="{B72A935A-6CCB-40E1-9CCD-A014E7E16105}" srcOrd="0" destOrd="0" presId="urn:microsoft.com/office/officeart/2005/8/layout/venn2"/>
    <dgm:cxn modelId="{BA63AFA1-BD44-45E0-8C4C-3EA9ADD47BAE}" type="presParOf" srcId="{F60BD2B7-886B-4F10-83CE-8E9D1E935488}" destId="{A9030151-35FA-4CB5-BD51-7929BFDB3268}" srcOrd="1" destOrd="0" presId="urn:microsoft.com/office/officeart/2005/8/layout/venn2"/>
    <dgm:cxn modelId="{F865032C-B6E3-42C4-96A4-FC97D250111A}" type="presParOf" srcId="{C0D0A8B5-A185-41DB-890C-C8CA2BDFB2E1}" destId="{A4D2B882-8ADC-4666-A4D9-3E61288D595A}" srcOrd="2" destOrd="0" presId="urn:microsoft.com/office/officeart/2005/8/layout/venn2"/>
    <dgm:cxn modelId="{96DDA8E1-CE58-4361-A8F1-BC0066516746}" type="presParOf" srcId="{A4D2B882-8ADC-4666-A4D9-3E61288D595A}" destId="{62A32CA7-E651-4F17-91B4-5375B3DB28B1}" srcOrd="0" destOrd="0" presId="urn:microsoft.com/office/officeart/2005/8/layout/venn2"/>
    <dgm:cxn modelId="{6CDD1040-5510-4AE3-905D-240A947ED578}" type="presParOf" srcId="{A4D2B882-8ADC-4666-A4D9-3E61288D595A}" destId="{A3585A47-89F2-44EF-9B0B-BB7DAEE55254}" srcOrd="1" destOrd="0" presId="urn:microsoft.com/office/officeart/2005/8/layout/venn2"/>
    <dgm:cxn modelId="{63705203-BBB7-4BD8-90C5-1FE68F0B2381}" type="presParOf" srcId="{C0D0A8B5-A185-41DB-890C-C8CA2BDFB2E1}" destId="{316C10E9-919D-4049-9AD8-65ABF549BF9B}" srcOrd="3" destOrd="0" presId="urn:microsoft.com/office/officeart/2005/8/layout/venn2"/>
    <dgm:cxn modelId="{7D37FB57-13E1-4A46-AE33-55EB0C9261E9}" type="presParOf" srcId="{316C10E9-919D-4049-9AD8-65ABF549BF9B}" destId="{5AFAE42E-ECBE-46B6-8D26-3A5020E7A537}" srcOrd="0" destOrd="0" presId="urn:microsoft.com/office/officeart/2005/8/layout/venn2"/>
    <dgm:cxn modelId="{9C507143-300E-4558-B251-3A0005265D8D}" type="presParOf" srcId="{316C10E9-919D-4049-9AD8-65ABF549BF9B}" destId="{5A35B2BD-69C3-41CB-A482-0651B4E917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DEF5-1080-4704-AB75-97E6466705AA}">
      <dsp:nvSpPr>
        <dsp:cNvPr id="0" name=""/>
        <dsp:cNvSpPr/>
      </dsp:nvSpPr>
      <dsp:spPr>
        <a:xfrm>
          <a:off x="845971" y="-65185"/>
          <a:ext cx="3720954" cy="3975007"/>
        </a:xfrm>
        <a:prstGeom prst="ellipse">
          <a:avLst/>
        </a:prstGeom>
        <a:solidFill>
          <a:srgbClr val="CD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  <a:br>
            <a:rPr lang="en-US" sz="2000" kern="1200" dirty="0"/>
          </a:br>
          <a:r>
            <a:rPr lang="en-US" sz="2000" kern="1200" dirty="0"/>
            <a:t>Reflect</a:t>
          </a:r>
        </a:p>
      </dsp:txBody>
      <dsp:txXfrm>
        <a:off x="2186258" y="133564"/>
        <a:ext cx="1040378" cy="596251"/>
      </dsp:txXfrm>
    </dsp:sp>
    <dsp:sp modelId="{B72A935A-6CCB-40E1-9CCD-A014E7E16105}">
      <dsp:nvSpPr>
        <dsp:cNvPr id="0" name=""/>
        <dsp:cNvSpPr/>
      </dsp:nvSpPr>
      <dsp:spPr>
        <a:xfrm>
          <a:off x="1141842" y="0"/>
          <a:ext cx="3111540" cy="2986851"/>
        </a:xfrm>
        <a:prstGeom prst="ellipse">
          <a:avLst/>
        </a:prstGeom>
        <a:solidFill>
          <a:srgbClr val="D7845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  <a:br>
            <a:rPr lang="en-US" sz="2000" kern="1200" dirty="0"/>
          </a:br>
          <a:r>
            <a:rPr lang="en-US" sz="2000" kern="1200" dirty="0"/>
            <a:t>Review</a:t>
          </a:r>
        </a:p>
      </dsp:txBody>
      <dsp:txXfrm>
        <a:off x="2153871" y="179211"/>
        <a:ext cx="1087483" cy="537633"/>
      </dsp:txXfrm>
    </dsp:sp>
    <dsp:sp modelId="{62A32CA7-E651-4F17-91B4-5375B3DB28B1}">
      <dsp:nvSpPr>
        <dsp:cNvPr id="0" name=""/>
        <dsp:cNvSpPr/>
      </dsp:nvSpPr>
      <dsp:spPr>
        <a:xfrm>
          <a:off x="1509766" y="0"/>
          <a:ext cx="2378476" cy="2196148"/>
        </a:xfrm>
        <a:prstGeom prst="ellipse">
          <a:avLst/>
        </a:prstGeom>
        <a:solidFill>
          <a:srgbClr val="DD987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144819" y="164711"/>
        <a:ext cx="1108369" cy="494133"/>
      </dsp:txXfrm>
    </dsp:sp>
    <dsp:sp modelId="{5AFAE42E-ECBE-46B6-8D26-3A5020E7A537}">
      <dsp:nvSpPr>
        <dsp:cNvPr id="0" name=""/>
        <dsp:cNvSpPr/>
      </dsp:nvSpPr>
      <dsp:spPr>
        <a:xfrm>
          <a:off x="1960381" y="0"/>
          <a:ext cx="1487351" cy="1367398"/>
        </a:xfrm>
        <a:prstGeom prst="ellipse">
          <a:avLst/>
        </a:prstGeom>
        <a:solidFill>
          <a:srgbClr val="E5B1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000" kern="1200" dirty="0"/>
          </a:br>
          <a:endParaRPr lang="en-US" sz="2000" kern="1200" dirty="0"/>
        </a:p>
      </dsp:txBody>
      <dsp:txXfrm>
        <a:off x="2178198" y="341849"/>
        <a:ext cx="1051716" cy="68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0.28182</cdr:x>
      <cdr:y>0.26923</cdr:y>
    </cdr:from>
    <cdr:to>
      <cdr:x>0.41818</cdr:x>
      <cdr:y>0.76923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2362200" y="1066800"/>
          <a:ext cx="1143000" cy="19812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0.49091</cdr:x>
      <cdr:y>0.25</cdr:y>
    </cdr:from>
    <cdr:to>
      <cdr:x>0.63287</cdr:x>
      <cdr:y>0.76923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4114800" y="990600"/>
          <a:ext cx="1189892" cy="205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0.49091</cdr:x>
      <cdr:y>0.25</cdr:y>
    </cdr:from>
    <cdr:to>
      <cdr:x>0.63287</cdr:x>
      <cdr:y>0.76923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4114800" y="990600"/>
          <a:ext cx="1189892" cy="205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8025"/>
            <a:ext cx="4713288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AE5283-04A9-4BB7-8801-8C363474A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00769-4FAE-4F55-A5DE-DBD7AE617E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6CAF8-B56E-461D-9E51-EA6AFCF758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B082B-A050-43EB-8C47-8416F63EBC2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4DC63-8693-42AB-AA73-D9B2083A0DB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2F81A-D448-454F-A2CA-A9DF291042C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61331-B8E2-4DCB-8844-5FAB400C932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A968D57-F9A8-46FB-8E6D-C2407DBE5782}" type="slidenum">
              <a:rPr lang="en-US" b="1">
                <a:solidFill>
                  <a:prstClr val="black"/>
                </a:solidFill>
                <a:latin typeface="Tahoma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4A63E-CE5E-44B6-B58E-5D2DAFD5E6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4A63E-CE5E-44B6-B58E-5D2DAFD5E6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9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E5E2E-C22E-46D7-AA7C-96A447538E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9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540562-0500-44EF-B6BA-2C5EA99DB86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E5E2E-C22E-46D7-AA7C-96A447538E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ED1C7-BAF7-43B0-BA01-B4208996D0E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462" y="4478930"/>
            <a:ext cx="5669280" cy="4243789"/>
          </a:xfrm>
          <a:prstGeom prst="rect">
            <a:avLst/>
          </a:prstGeom>
        </p:spPr>
        <p:txBody>
          <a:bodyPr lIns="92593" tIns="46297" rIns="92593" bIns="46297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1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E18B5-908E-4B69-ACE1-1470224FEBC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CustomShape 1"/>
          <p:cNvSpPr/>
          <p:nvPr/>
        </p:nvSpPr>
        <p:spPr>
          <a:xfrm>
            <a:off x="4023720" y="8917560"/>
            <a:ext cx="3076560" cy="46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ACEB5-13B6-4247-9A5A-8B2EA4E22D7C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2231" name="PlaceHolder 2"/>
          <p:cNvSpPr>
            <a:spLocks noGrp="1"/>
          </p:cNvSpPr>
          <p:nvPr>
            <p:ph type="body"/>
          </p:nvPr>
        </p:nvSpPr>
        <p:spPr>
          <a:xfrm>
            <a:off x="709560" y="4460400"/>
            <a:ext cx="5682600" cy="4224240"/>
          </a:xfrm>
          <a:prstGeom prst="rect">
            <a:avLst/>
          </a:prstGeom>
        </p:spPr>
        <p:txBody>
          <a:bodyPr lIns="94320" tIns="47160" rIns="94320" bIns="4716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25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8707-2F8C-434A-9C4D-88B47E61B73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20D0A-97D1-46AF-81B4-8BF00F9790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0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825C-D4CF-4DE7-B1AF-5A748E1B4D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8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058F3-8502-4F76-B1EF-7A32A71119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A101-22DE-4F7E-A6A3-058BC9A7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5A77-50D9-4531-83A9-F545034F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5F7C2-C2F1-479C-9CC4-CEA6587FC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44B8A-B067-4C42-84F1-94429D6A7B3A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B42F2-8C10-4FC0-AA6B-C7A3C44920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23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16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78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97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8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0076-7CCA-4FEE-BCD2-28FD353BC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3048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830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AA7D-26F4-4051-A020-7F2442A3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F130-9871-47DD-B334-CAFCD6F31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AADA-819A-48CF-B1C6-2C823732F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A582-01E0-410F-93A0-BBE5820A0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8271-5A44-44E9-8577-D95B3FE80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865A-5E57-41B9-8B1E-2EA57369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7CFC-7E31-42C4-80E5-71751F221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9024-BE2B-436F-9D60-0AE2647A7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8FC3-BF4C-4443-96E8-665685FA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44DC-BE24-4533-8B17-3DA9D156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A19E-B7E7-47F2-89AE-E6AD4E45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2626-C40C-48F9-BABF-00751FC9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E2B-43F2-4C04-B7D0-519CAD26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9641F-96A8-49D6-9B87-1DBE7334815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08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E2B-43F2-4C04-B7D0-519CAD26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9817-8FAE-475F-8D05-697EF90C9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8C4FC-0F95-46BE-A058-FB17CA9D330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50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9817-8FAE-475F-8D05-697EF90C9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8C4FC-0F95-46BE-A058-FB17CA9D330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0708-0F7F-4421-9602-41C06FE31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E2B-43F2-4C04-B7D0-519CAD26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E2B-43F2-4C04-B7D0-519CAD26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9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65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65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353F-B862-4F1D-946B-141BD74D3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AE2B-43F2-4C04-B7D0-519CAD26E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D1A4-67CE-486F-ADEE-E7819129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44A5-5DF4-4C4F-A2C5-044B225DB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20DB-2B67-420B-9618-BC8F1E3FB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F6AF-D3F4-4B65-959A-346A13AE4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20DB-2B67-420B-9618-BC8F1E3FB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87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25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FA45-535A-4208-B537-2635583B0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41F-96A8-49D6-9B87-1DBE7334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F43C-511E-48E0-9946-8FFF8BA5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8478-3D93-4525-8785-7A956294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44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45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46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47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48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49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50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51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cs typeface="+mn-cs"/>
                </a:rPr>
                <a:t>5 High Impact Teaching Practices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91" r:id="rId12"/>
    <p:sldLayoutId id="2147483692" r:id="rId13"/>
    <p:sldLayoutId id="2147483693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1BDE065-3DE0-4FEA-9EBB-92E68217A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6439DAE6-4AD2-461E-A2D4-5722F905746A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CC"/>
                  </a:solidFill>
                  <a:latin typeface="Tahoma"/>
                </a:rPr>
                <a:t>Promoting Better Teaching &amp; Learning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Tahom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CC"/>
                  </a:solidFill>
                  <a:latin typeface="Tahoma"/>
                </a:rPr>
                <a:t>Promoting Better Teaching &amp; Learning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Tahom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8B8AF-8908-4868-892E-24952AA8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 userDrawn="1"/>
        </p:nvSpPr>
        <p:spPr bwMode="auto">
          <a:xfrm>
            <a:off x="990600" y="152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0000CC"/>
                </a:solidFill>
              </a:rPr>
              <a:t>Promoting Better Teaching &amp; Learning</a:t>
            </a:r>
          </a:p>
        </p:txBody>
      </p:sp>
      <p:sp>
        <p:nvSpPr>
          <p:cNvPr id="180232" name="Line 8"/>
          <p:cNvSpPr>
            <a:spLocks noChangeShapeType="1"/>
          </p:cNvSpPr>
          <p:nvPr userDrawn="1"/>
        </p:nvSpPr>
        <p:spPr bwMode="auto">
          <a:xfrm>
            <a:off x="819150" y="609600"/>
            <a:ext cx="75057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676275" y="152400"/>
            <a:ext cx="7791450" cy="457200"/>
            <a:chOff x="516" y="96"/>
            <a:chExt cx="4728" cy="288"/>
          </a:xfrm>
        </p:grpSpPr>
        <p:sp>
          <p:nvSpPr>
            <p:cNvPr id="19462" name="Text Box 6"/>
            <p:cNvSpPr txBox="1">
              <a:spLocks noChangeArrowheads="1"/>
            </p:cNvSpPr>
            <p:nvPr userDrawn="1"/>
          </p:nvSpPr>
          <p:spPr bwMode="auto">
            <a:xfrm>
              <a:off x="624" y="96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TEAM-BASED LEARNING:  A Special Use of Small Groups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 userDrawn="1"/>
          </p:nvSpPr>
          <p:spPr bwMode="auto">
            <a:xfrm>
              <a:off x="516" y="384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231D57B-0993-492E-9945-6FB3753A0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1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333399"/>
                    </a:solidFill>
                    <a:cs typeface="+mn-cs"/>
                  </a:rPr>
                  <a:t>Designing Courses for Significant Learning</a:t>
                </a:r>
              </a:p>
            </p:txBody>
          </p:sp>
          <p:pic>
            <p:nvPicPr>
              <p:cNvPr id="9222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1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333399"/>
                    </a:solidFill>
                    <a:cs typeface="+mn-cs"/>
                  </a:rPr>
                  <a:t>Designing Courses for Significant Learning</a:t>
                </a:r>
              </a:p>
            </p:txBody>
          </p:sp>
          <p:pic>
            <p:nvPicPr>
              <p:cNvPr id="8198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F1CC0B5-694D-4A01-9BD8-69096FC1A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 userDrawn="1"/>
        </p:nvSpPr>
        <p:spPr bwMode="auto">
          <a:xfrm>
            <a:off x="990600" y="152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0000CC"/>
                </a:solidFill>
              </a:rPr>
              <a:t>Promoting Better Teaching &amp; Learning</a:t>
            </a:r>
          </a:p>
        </p:txBody>
      </p:sp>
      <p:sp>
        <p:nvSpPr>
          <p:cNvPr id="180232" name="Line 8"/>
          <p:cNvSpPr>
            <a:spLocks noChangeShapeType="1"/>
          </p:cNvSpPr>
          <p:nvPr userDrawn="1"/>
        </p:nvSpPr>
        <p:spPr bwMode="auto">
          <a:xfrm>
            <a:off x="819150" y="609600"/>
            <a:ext cx="75057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47700" y="96838"/>
            <a:ext cx="7848600" cy="542925"/>
            <a:chOff x="408" y="61"/>
            <a:chExt cx="4944" cy="342"/>
          </a:xfrm>
        </p:grpSpPr>
        <p:sp>
          <p:nvSpPr>
            <p:cNvPr id="189443" name="Line 3"/>
            <p:cNvSpPr>
              <a:spLocks noChangeShapeType="1"/>
            </p:cNvSpPr>
            <p:nvPr userDrawn="1"/>
          </p:nvSpPr>
          <p:spPr bwMode="auto">
            <a:xfrm>
              <a:off x="408" y="403"/>
              <a:ext cx="4944" cy="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099" y="61"/>
              <a:ext cx="3563" cy="275"/>
              <a:chOff x="1285" y="61"/>
              <a:chExt cx="3563" cy="275"/>
            </a:xfrm>
          </p:grpSpPr>
          <p:sp>
            <p:nvSpPr>
              <p:cNvPr id="189444" name="Rectangle 4"/>
              <p:cNvSpPr>
                <a:spLocks noChangeArrowheads="1"/>
              </p:cNvSpPr>
              <p:nvPr userDrawn="1"/>
            </p:nvSpPr>
            <p:spPr bwMode="auto">
              <a:xfrm>
                <a:off x="1285" y="96"/>
                <a:ext cx="307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333399"/>
                    </a:solidFill>
                    <a:cs typeface="+mn-cs"/>
                  </a:rPr>
                  <a:t>Better Teaching &amp; Learning  -  By Design</a:t>
                </a:r>
              </a:p>
            </p:txBody>
          </p:sp>
          <p:pic>
            <p:nvPicPr>
              <p:cNvPr id="6150" name="Picture 5" descr="logo_graphic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0" y="61"/>
                <a:ext cx="28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</a:rPr>
                <a:t>Getting Better as a Teacher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0A046C-DE4B-4BBC-876A-C53A979D587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  <a:cs typeface="+mn-cs"/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683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231D57B-0993-492E-9945-6FB3753A0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819150" y="152400"/>
            <a:ext cx="7505700" cy="457200"/>
            <a:chOff x="516" y="144"/>
            <a:chExt cx="4728" cy="288"/>
          </a:xfrm>
        </p:grpSpPr>
        <p:sp>
          <p:nvSpPr>
            <p:cNvPr id="67590" name="Text Box 6"/>
            <p:cNvSpPr txBox="1">
              <a:spLocks noChangeArrowheads="1"/>
            </p:cNvSpPr>
            <p:nvPr userDrawn="1"/>
          </p:nvSpPr>
          <p:spPr bwMode="auto">
            <a:xfrm>
              <a:off x="624" y="144"/>
              <a:ext cx="4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CC"/>
                  </a:solidFill>
                </a:rPr>
                <a:t>The Joy and Responsibility of Teaching Well</a:t>
              </a:r>
            </a:p>
          </p:txBody>
        </p:sp>
        <p:sp>
          <p:nvSpPr>
            <p:cNvPr id="67591" name="Line 7"/>
            <p:cNvSpPr>
              <a:spLocks noChangeShapeType="1"/>
            </p:cNvSpPr>
            <p:nvPr userDrawn="1"/>
          </p:nvSpPr>
          <p:spPr bwMode="auto">
            <a:xfrm>
              <a:off x="516" y="432"/>
              <a:ext cx="472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58C4FC-0F95-46BE-A058-FB17CA9D3308}" type="slidenum">
              <a:rPr lang="en-US" b="0">
                <a:solidFill>
                  <a:srgbClr val="000000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55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5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5605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6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7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09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0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3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4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5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6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7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8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19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0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1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2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3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4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5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6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7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8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29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0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1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2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3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4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5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6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7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8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39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0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1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2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3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4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5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5646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b="0">
                      <a:solidFill>
                        <a:srgbClr val="000000"/>
                      </a:solidFill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5648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49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0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1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2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3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4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5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6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7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8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59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0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1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2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3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4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5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6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7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68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5670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1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2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3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4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5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6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7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79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0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1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2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3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4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5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6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7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8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89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0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1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2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3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65694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</p:grpSp>
        <p:pic>
          <p:nvPicPr>
            <p:cNvPr id="9225" name="Picture 159" descr="earth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8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6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1.xml"/><Relationship Id="rId7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FdVfycAWg4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620000" cy="212365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4400" dirty="0">
                <a:solidFill>
                  <a:srgbClr val="A50021"/>
                </a:solidFill>
              </a:rPr>
              <a:t>“5 HIGH IMPACT TEACHING PRACTICES”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6200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Presentation by:</a:t>
            </a:r>
          </a:p>
          <a:p>
            <a:pPr algn="ctr">
              <a:spcBef>
                <a:spcPct val="50000"/>
              </a:spcBef>
            </a:pPr>
            <a:r>
              <a:rPr lang="en-US" sz="2200" dirty="0"/>
              <a:t>L. Dee Fink, Ph.D.</a:t>
            </a:r>
          </a:p>
          <a:p>
            <a:pPr algn="ctr">
              <a:spcBef>
                <a:spcPct val="50000"/>
              </a:spcBef>
            </a:pPr>
            <a:r>
              <a:rPr lang="en-US" sz="2200" dirty="0"/>
              <a:t>Educational Consultant in Higher Education</a:t>
            </a:r>
          </a:p>
          <a:p>
            <a:pPr algn="ctr">
              <a:spcBef>
                <a:spcPct val="25000"/>
              </a:spcBef>
            </a:pPr>
            <a:r>
              <a:rPr lang="en-US" sz="2200" dirty="0"/>
              <a:t>Author of: </a:t>
            </a:r>
            <a:r>
              <a:rPr lang="en-US" sz="2200" i="1" dirty="0"/>
              <a:t>Creating Significant Learning Experiences</a:t>
            </a:r>
            <a:endParaRPr lang="en-US" sz="2200" dirty="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7620000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2018 Celebration of Teaching &amp; Learning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University of Louisville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February 9,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Change Students’ View of Learning</a:t>
            </a:r>
          </a:p>
        </p:txBody>
      </p:sp>
    </p:spTree>
    <p:extLst>
      <p:ext uri="{BB962C8B-B14F-4D97-AF65-F5344CB8AC3E}">
        <p14:creationId xmlns:p14="http://schemas.microsoft.com/office/powerpoint/2010/main" val="324741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990033"/>
                </a:solidFill>
              </a:rPr>
              <a:t>Saundra McGuire</a:t>
            </a:r>
            <a:r>
              <a:rPr lang="en-US" sz="2800" dirty="0">
                <a:solidFill>
                  <a:srgbClr val="990033"/>
                </a:solidFill>
              </a:rPr>
              <a:t>:  Using ‘METACOGNITION’ to Help Students Learn How to Learn</a:t>
            </a:r>
          </a:p>
        </p:txBody>
      </p:sp>
      <p:pic>
        <p:nvPicPr>
          <p:cNvPr id="5" name="Picture 2" descr="https://sty.presswarehouse.com/sites/stylus/files/covers/9781620363164_cf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307">
            <a:off x="1669181" y="3172910"/>
            <a:ext cx="2017551" cy="30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58" name="Picture 2" descr="http://chemistry.lsu.edu/People/Faculty/Saundra%20McGuire/item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87" y="2971800"/>
            <a:ext cx="22896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7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4900" y="1981200"/>
            <a:ext cx="6934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u="sng" dirty="0">
                <a:solidFill>
                  <a:srgbClr val="990033"/>
                </a:solidFill>
              </a:rPr>
              <a:t>Students’ Big Needs:</a:t>
            </a:r>
          </a:p>
          <a:p>
            <a:pPr marL="568325" indent="-568325">
              <a:spcAft>
                <a:spcPts val="3000"/>
              </a:spcAft>
              <a:buFont typeface="+mj-lt"/>
              <a:buAutoNum type="arabicPeriod"/>
            </a:pPr>
            <a:r>
              <a:rPr lang="en-US" sz="3200" dirty="0"/>
              <a:t>Change their views about “Intelligence”</a:t>
            </a:r>
          </a:p>
          <a:p>
            <a:pPr marL="568325" indent="-568325">
              <a:spcAft>
                <a:spcPts val="2400"/>
              </a:spcAft>
              <a:buFont typeface="+mj-lt"/>
              <a:buAutoNum type="arabicPeriod"/>
            </a:pPr>
            <a:r>
              <a:rPr lang="en-US" sz="3200" dirty="0"/>
              <a:t>Change the way they </a:t>
            </a:r>
            <a:r>
              <a:rPr lang="en-US" sz="3200" i="1" dirty="0"/>
              <a:t>study</a:t>
            </a:r>
            <a:r>
              <a:rPr lang="en-US" sz="3200" dirty="0"/>
              <a:t>, i.e., what they do when they try to learn something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4900" y="1981200"/>
            <a:ext cx="6934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u="sng" dirty="0">
                <a:solidFill>
                  <a:srgbClr val="990033"/>
                </a:solidFill>
              </a:rPr>
              <a:t>Students’ Big Needs:</a:t>
            </a:r>
          </a:p>
          <a:p>
            <a:pPr marL="568325" indent="-568325">
              <a:spcAft>
                <a:spcPts val="3000"/>
              </a:spcAft>
              <a:buFont typeface="+mj-lt"/>
              <a:buAutoNum type="arabicPeriod"/>
            </a:pPr>
            <a:r>
              <a:rPr lang="en-US" sz="3200" dirty="0"/>
              <a:t>Change their views about “Intelligence”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Counting Vowels in 45 seconds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6696" y="2900363"/>
            <a:ext cx="50343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000" dirty="0">
              <a:solidFill>
                <a:srgbClr val="461D7C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en-US" sz="4000" dirty="0">
                <a:solidFill>
                  <a:srgbClr val="461D7C"/>
                </a:solidFill>
                <a:latin typeface="Times New Roman" pitchFamily="18" charset="0"/>
                <a:cs typeface="+mn-cs"/>
              </a:rPr>
              <a:t>How accurate are you?</a:t>
            </a:r>
          </a:p>
        </p:txBody>
      </p:sp>
      <p:pic>
        <p:nvPicPr>
          <p:cNvPr id="16386" name="Picture 2" descr="C:\Documents and Settings\Saundra\Local Settings\Temporary Internet Files\Content.IE5\94RU1QGU\MC900014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068" y="2198963"/>
            <a:ext cx="875995" cy="807415"/>
          </a:xfrm>
          <a:prstGeom prst="rect">
            <a:avLst/>
          </a:prstGeom>
          <a:noFill/>
        </p:spPr>
      </p:pic>
      <p:pic>
        <p:nvPicPr>
          <p:cNvPr id="16387" name="Picture 3" descr="C:\Documents and Settings\Saundra\Local Settings\Temporary Internet Files\Content.IE5\27WC1QYS\MC9000141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5672" y="2176463"/>
            <a:ext cx="875995" cy="807415"/>
          </a:xfrm>
          <a:prstGeom prst="rect">
            <a:avLst/>
          </a:prstGeom>
          <a:noFill/>
        </p:spPr>
      </p:pic>
      <p:pic>
        <p:nvPicPr>
          <p:cNvPr id="16388" name="Picture 4" descr="C:\Documents and Settings\Saundra\Local Settings\Temporary Internet Files\Content.IE5\J5TW0J2V\MC90001410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200551"/>
            <a:ext cx="875995" cy="807415"/>
          </a:xfrm>
          <a:prstGeom prst="rect">
            <a:avLst/>
          </a:prstGeom>
          <a:noFill/>
        </p:spPr>
      </p:pic>
      <p:pic>
        <p:nvPicPr>
          <p:cNvPr id="16390" name="Picture 6" descr="C:\Documents and Settings\Saundra\Local Settings\Temporary Internet Files\Content.IE5\94RU1QGU\MC90001412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1088" y="2188465"/>
            <a:ext cx="875995" cy="80741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63500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1" y="4819338"/>
            <a:ext cx="656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>
                <a:solidFill>
                  <a:srgbClr val="461D7C"/>
                </a:solidFill>
                <a:latin typeface="Times New Roman" pitchFamily="18" charset="0"/>
                <a:cs typeface="Century Gothic"/>
              </a:rPr>
              <a:t>Count all of the vowels </a:t>
            </a:r>
          </a:p>
          <a:p>
            <a:pPr algn="ctr"/>
            <a:r>
              <a:rPr lang="en-US" sz="3600" b="0" i="1" dirty="0">
                <a:solidFill>
                  <a:srgbClr val="461D7C"/>
                </a:solidFill>
                <a:latin typeface="Times New Roman" pitchFamily="18" charset="0"/>
                <a:cs typeface="Century Gothic"/>
              </a:rPr>
              <a:t>in the words on the next slide</a:t>
            </a:r>
            <a:r>
              <a:rPr lang="en-US" b="0" i="1" dirty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</a:p>
          <a:p>
            <a:endParaRPr lang="en-US" b="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5848168" y="2198963"/>
            <a:ext cx="876300" cy="808038"/>
            <a:chOff x="3792" y="1344"/>
            <a:chExt cx="552" cy="509"/>
          </a:xfrm>
        </p:grpSpPr>
        <p:sp>
          <p:nvSpPr>
            <p:cNvPr id="8706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792" y="1344"/>
              <a:ext cx="552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69" name="Freeform 29"/>
            <p:cNvSpPr>
              <a:spLocks/>
            </p:cNvSpPr>
            <p:nvPr/>
          </p:nvSpPr>
          <p:spPr bwMode="auto">
            <a:xfrm>
              <a:off x="3813" y="1357"/>
              <a:ext cx="512" cy="477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73" y="1"/>
                </a:cxn>
                <a:cxn ang="0">
                  <a:pos x="119" y="4"/>
                </a:cxn>
                <a:cxn ang="0">
                  <a:pos x="187" y="3"/>
                </a:cxn>
                <a:cxn ang="0">
                  <a:pos x="261" y="0"/>
                </a:cxn>
                <a:cxn ang="0">
                  <a:pos x="334" y="4"/>
                </a:cxn>
                <a:cxn ang="0">
                  <a:pos x="394" y="4"/>
                </a:cxn>
                <a:cxn ang="0">
                  <a:pos x="481" y="3"/>
                </a:cxn>
                <a:cxn ang="0">
                  <a:pos x="574" y="5"/>
                </a:cxn>
                <a:cxn ang="0">
                  <a:pos x="640" y="8"/>
                </a:cxn>
                <a:cxn ang="0">
                  <a:pos x="707" y="4"/>
                </a:cxn>
                <a:cxn ang="0">
                  <a:pos x="809" y="1"/>
                </a:cxn>
                <a:cxn ang="0">
                  <a:pos x="916" y="0"/>
                </a:cxn>
                <a:cxn ang="0">
                  <a:pos x="1006" y="1"/>
                </a:cxn>
                <a:cxn ang="0">
                  <a:pos x="1010" y="109"/>
                </a:cxn>
                <a:cxn ang="0">
                  <a:pos x="1015" y="246"/>
                </a:cxn>
                <a:cxn ang="0">
                  <a:pos x="1013" y="349"/>
                </a:cxn>
                <a:cxn ang="0">
                  <a:pos x="1021" y="432"/>
                </a:cxn>
                <a:cxn ang="0">
                  <a:pos x="1010" y="495"/>
                </a:cxn>
                <a:cxn ang="0">
                  <a:pos x="1020" y="568"/>
                </a:cxn>
                <a:cxn ang="0">
                  <a:pos x="1013" y="651"/>
                </a:cxn>
                <a:cxn ang="0">
                  <a:pos x="1015" y="742"/>
                </a:cxn>
                <a:cxn ang="0">
                  <a:pos x="1005" y="911"/>
                </a:cxn>
                <a:cxn ang="0">
                  <a:pos x="968" y="949"/>
                </a:cxn>
                <a:cxn ang="0">
                  <a:pos x="913" y="951"/>
                </a:cxn>
                <a:cxn ang="0">
                  <a:pos x="875" y="952"/>
                </a:cxn>
                <a:cxn ang="0">
                  <a:pos x="826" y="951"/>
                </a:cxn>
                <a:cxn ang="0">
                  <a:pos x="786" y="946"/>
                </a:cxn>
                <a:cxn ang="0">
                  <a:pos x="739" y="948"/>
                </a:cxn>
                <a:cxn ang="0">
                  <a:pos x="697" y="951"/>
                </a:cxn>
                <a:cxn ang="0">
                  <a:pos x="631" y="953"/>
                </a:cxn>
                <a:cxn ang="0">
                  <a:pos x="561" y="952"/>
                </a:cxn>
                <a:cxn ang="0">
                  <a:pos x="508" y="945"/>
                </a:cxn>
                <a:cxn ang="0">
                  <a:pos x="446" y="947"/>
                </a:cxn>
                <a:cxn ang="0">
                  <a:pos x="380" y="949"/>
                </a:cxn>
                <a:cxn ang="0">
                  <a:pos x="326" y="949"/>
                </a:cxn>
                <a:cxn ang="0">
                  <a:pos x="290" y="947"/>
                </a:cxn>
                <a:cxn ang="0">
                  <a:pos x="235" y="948"/>
                </a:cxn>
                <a:cxn ang="0">
                  <a:pos x="147" y="949"/>
                </a:cxn>
                <a:cxn ang="0">
                  <a:pos x="61" y="946"/>
                </a:cxn>
                <a:cxn ang="0">
                  <a:pos x="9" y="938"/>
                </a:cxn>
                <a:cxn ang="0">
                  <a:pos x="10" y="835"/>
                </a:cxn>
                <a:cxn ang="0">
                  <a:pos x="8" y="714"/>
                </a:cxn>
                <a:cxn ang="0">
                  <a:pos x="13" y="604"/>
                </a:cxn>
                <a:cxn ang="0">
                  <a:pos x="5" y="503"/>
                </a:cxn>
                <a:cxn ang="0">
                  <a:pos x="7" y="394"/>
                </a:cxn>
                <a:cxn ang="0">
                  <a:pos x="15" y="328"/>
                </a:cxn>
                <a:cxn ang="0">
                  <a:pos x="2" y="229"/>
                </a:cxn>
                <a:cxn ang="0">
                  <a:pos x="8" y="131"/>
                </a:cxn>
                <a:cxn ang="0">
                  <a:pos x="0" y="27"/>
                </a:cxn>
              </a:cxnLst>
              <a:rect l="0" t="0" r="r" b="b"/>
              <a:pathLst>
                <a:path w="1023" h="953">
                  <a:moveTo>
                    <a:pt x="4" y="5"/>
                  </a:moveTo>
                  <a:lnTo>
                    <a:pt x="12" y="4"/>
                  </a:lnTo>
                  <a:lnTo>
                    <a:pt x="22" y="2"/>
                  </a:lnTo>
                  <a:lnTo>
                    <a:pt x="32" y="2"/>
                  </a:lnTo>
                  <a:lnTo>
                    <a:pt x="42" y="1"/>
                  </a:lnTo>
                  <a:lnTo>
                    <a:pt x="53" y="1"/>
                  </a:lnTo>
                  <a:lnTo>
                    <a:pt x="63" y="1"/>
                  </a:lnTo>
                  <a:lnTo>
                    <a:pt x="73" y="1"/>
                  </a:lnTo>
                  <a:lnTo>
                    <a:pt x="83" y="2"/>
                  </a:lnTo>
                  <a:lnTo>
                    <a:pt x="93" y="3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36" y="4"/>
                  </a:lnTo>
                  <a:lnTo>
                    <a:pt x="153" y="4"/>
                  </a:lnTo>
                  <a:lnTo>
                    <a:pt x="170" y="3"/>
                  </a:lnTo>
                  <a:lnTo>
                    <a:pt x="187" y="3"/>
                  </a:lnTo>
                  <a:lnTo>
                    <a:pt x="205" y="2"/>
                  </a:lnTo>
                  <a:lnTo>
                    <a:pt x="222" y="1"/>
                  </a:lnTo>
                  <a:lnTo>
                    <a:pt x="242" y="0"/>
                  </a:lnTo>
                  <a:lnTo>
                    <a:pt x="261" y="0"/>
                  </a:lnTo>
                  <a:lnTo>
                    <a:pt x="281" y="0"/>
                  </a:lnTo>
                  <a:lnTo>
                    <a:pt x="300" y="1"/>
                  </a:lnTo>
                  <a:lnTo>
                    <a:pt x="318" y="2"/>
                  </a:lnTo>
                  <a:lnTo>
                    <a:pt x="334" y="4"/>
                  </a:lnTo>
                  <a:lnTo>
                    <a:pt x="348" y="6"/>
                  </a:lnTo>
                  <a:lnTo>
                    <a:pt x="360" y="5"/>
                  </a:lnTo>
                  <a:lnTo>
                    <a:pt x="375" y="4"/>
                  </a:lnTo>
                  <a:lnTo>
                    <a:pt x="394" y="4"/>
                  </a:lnTo>
                  <a:lnTo>
                    <a:pt x="413" y="3"/>
                  </a:lnTo>
                  <a:lnTo>
                    <a:pt x="435" y="3"/>
                  </a:lnTo>
                  <a:lnTo>
                    <a:pt x="458" y="3"/>
                  </a:lnTo>
                  <a:lnTo>
                    <a:pt x="481" y="3"/>
                  </a:lnTo>
                  <a:lnTo>
                    <a:pt x="506" y="4"/>
                  </a:lnTo>
                  <a:lnTo>
                    <a:pt x="529" y="4"/>
                  </a:lnTo>
                  <a:lnTo>
                    <a:pt x="552" y="4"/>
                  </a:lnTo>
                  <a:lnTo>
                    <a:pt x="574" y="5"/>
                  </a:lnTo>
                  <a:lnTo>
                    <a:pt x="594" y="6"/>
                  </a:lnTo>
                  <a:lnTo>
                    <a:pt x="612" y="6"/>
                  </a:lnTo>
                  <a:lnTo>
                    <a:pt x="628" y="8"/>
                  </a:lnTo>
                  <a:lnTo>
                    <a:pt x="640" y="8"/>
                  </a:lnTo>
                  <a:lnTo>
                    <a:pt x="650" y="9"/>
                  </a:lnTo>
                  <a:lnTo>
                    <a:pt x="667" y="6"/>
                  </a:lnTo>
                  <a:lnTo>
                    <a:pt x="686" y="5"/>
                  </a:lnTo>
                  <a:lnTo>
                    <a:pt x="707" y="4"/>
                  </a:lnTo>
                  <a:lnTo>
                    <a:pt x="731" y="3"/>
                  </a:lnTo>
                  <a:lnTo>
                    <a:pt x="756" y="2"/>
                  </a:lnTo>
                  <a:lnTo>
                    <a:pt x="782" y="1"/>
                  </a:lnTo>
                  <a:lnTo>
                    <a:pt x="809" y="1"/>
                  </a:lnTo>
                  <a:lnTo>
                    <a:pt x="836" y="0"/>
                  </a:lnTo>
                  <a:lnTo>
                    <a:pt x="863" y="0"/>
                  </a:lnTo>
                  <a:lnTo>
                    <a:pt x="889" y="0"/>
                  </a:lnTo>
                  <a:lnTo>
                    <a:pt x="916" y="0"/>
                  </a:lnTo>
                  <a:lnTo>
                    <a:pt x="941" y="0"/>
                  </a:lnTo>
                  <a:lnTo>
                    <a:pt x="964" y="0"/>
                  </a:lnTo>
                  <a:lnTo>
                    <a:pt x="986" y="1"/>
                  </a:lnTo>
                  <a:lnTo>
                    <a:pt x="1006" y="1"/>
                  </a:lnTo>
                  <a:lnTo>
                    <a:pt x="1023" y="2"/>
                  </a:lnTo>
                  <a:lnTo>
                    <a:pt x="1018" y="32"/>
                  </a:lnTo>
                  <a:lnTo>
                    <a:pt x="1014" y="70"/>
                  </a:lnTo>
                  <a:lnTo>
                    <a:pt x="1010" y="109"/>
                  </a:lnTo>
                  <a:lnTo>
                    <a:pt x="1009" y="139"/>
                  </a:lnTo>
                  <a:lnTo>
                    <a:pt x="1011" y="170"/>
                  </a:lnTo>
                  <a:lnTo>
                    <a:pt x="1014" y="208"/>
                  </a:lnTo>
                  <a:lnTo>
                    <a:pt x="1015" y="246"/>
                  </a:lnTo>
                  <a:lnTo>
                    <a:pt x="1013" y="274"/>
                  </a:lnTo>
                  <a:lnTo>
                    <a:pt x="1011" y="297"/>
                  </a:lnTo>
                  <a:lnTo>
                    <a:pt x="1011" y="323"/>
                  </a:lnTo>
                  <a:lnTo>
                    <a:pt x="1013" y="349"/>
                  </a:lnTo>
                  <a:lnTo>
                    <a:pt x="1015" y="365"/>
                  </a:lnTo>
                  <a:lnTo>
                    <a:pt x="1017" y="381"/>
                  </a:lnTo>
                  <a:lnTo>
                    <a:pt x="1021" y="405"/>
                  </a:lnTo>
                  <a:lnTo>
                    <a:pt x="1021" y="432"/>
                  </a:lnTo>
                  <a:lnTo>
                    <a:pt x="1018" y="450"/>
                  </a:lnTo>
                  <a:lnTo>
                    <a:pt x="1014" y="464"/>
                  </a:lnTo>
                  <a:lnTo>
                    <a:pt x="1010" y="480"/>
                  </a:lnTo>
                  <a:lnTo>
                    <a:pt x="1010" y="495"/>
                  </a:lnTo>
                  <a:lnTo>
                    <a:pt x="1013" y="511"/>
                  </a:lnTo>
                  <a:lnTo>
                    <a:pt x="1017" y="528"/>
                  </a:lnTo>
                  <a:lnTo>
                    <a:pt x="1020" y="548"/>
                  </a:lnTo>
                  <a:lnTo>
                    <a:pt x="1020" y="568"/>
                  </a:lnTo>
                  <a:lnTo>
                    <a:pt x="1017" y="585"/>
                  </a:lnTo>
                  <a:lnTo>
                    <a:pt x="1015" y="605"/>
                  </a:lnTo>
                  <a:lnTo>
                    <a:pt x="1013" y="628"/>
                  </a:lnTo>
                  <a:lnTo>
                    <a:pt x="1013" y="651"/>
                  </a:lnTo>
                  <a:lnTo>
                    <a:pt x="1015" y="668"/>
                  </a:lnTo>
                  <a:lnTo>
                    <a:pt x="1017" y="687"/>
                  </a:lnTo>
                  <a:lnTo>
                    <a:pt x="1017" y="713"/>
                  </a:lnTo>
                  <a:lnTo>
                    <a:pt x="1015" y="742"/>
                  </a:lnTo>
                  <a:lnTo>
                    <a:pt x="1011" y="767"/>
                  </a:lnTo>
                  <a:lnTo>
                    <a:pt x="1007" y="803"/>
                  </a:lnTo>
                  <a:lnTo>
                    <a:pt x="1005" y="857"/>
                  </a:lnTo>
                  <a:lnTo>
                    <a:pt x="1005" y="911"/>
                  </a:lnTo>
                  <a:lnTo>
                    <a:pt x="1008" y="949"/>
                  </a:lnTo>
                  <a:lnTo>
                    <a:pt x="996" y="949"/>
                  </a:lnTo>
                  <a:lnTo>
                    <a:pt x="983" y="949"/>
                  </a:lnTo>
                  <a:lnTo>
                    <a:pt x="968" y="949"/>
                  </a:lnTo>
                  <a:lnTo>
                    <a:pt x="953" y="949"/>
                  </a:lnTo>
                  <a:lnTo>
                    <a:pt x="938" y="949"/>
                  </a:lnTo>
                  <a:lnTo>
                    <a:pt x="925" y="949"/>
                  </a:lnTo>
                  <a:lnTo>
                    <a:pt x="913" y="951"/>
                  </a:lnTo>
                  <a:lnTo>
                    <a:pt x="905" y="951"/>
                  </a:lnTo>
                  <a:lnTo>
                    <a:pt x="897" y="951"/>
                  </a:lnTo>
                  <a:lnTo>
                    <a:pt x="887" y="952"/>
                  </a:lnTo>
                  <a:lnTo>
                    <a:pt x="875" y="952"/>
                  </a:lnTo>
                  <a:lnTo>
                    <a:pt x="863" y="952"/>
                  </a:lnTo>
                  <a:lnTo>
                    <a:pt x="850" y="952"/>
                  </a:lnTo>
                  <a:lnTo>
                    <a:pt x="837" y="952"/>
                  </a:lnTo>
                  <a:lnTo>
                    <a:pt x="826" y="951"/>
                  </a:lnTo>
                  <a:lnTo>
                    <a:pt x="816" y="949"/>
                  </a:lnTo>
                  <a:lnTo>
                    <a:pt x="806" y="948"/>
                  </a:lnTo>
                  <a:lnTo>
                    <a:pt x="796" y="947"/>
                  </a:lnTo>
                  <a:lnTo>
                    <a:pt x="786" y="946"/>
                  </a:lnTo>
                  <a:lnTo>
                    <a:pt x="775" y="946"/>
                  </a:lnTo>
                  <a:lnTo>
                    <a:pt x="764" y="947"/>
                  </a:lnTo>
                  <a:lnTo>
                    <a:pt x="751" y="947"/>
                  </a:lnTo>
                  <a:lnTo>
                    <a:pt x="739" y="948"/>
                  </a:lnTo>
                  <a:lnTo>
                    <a:pt x="727" y="949"/>
                  </a:lnTo>
                  <a:lnTo>
                    <a:pt x="719" y="949"/>
                  </a:lnTo>
                  <a:lnTo>
                    <a:pt x="708" y="951"/>
                  </a:lnTo>
                  <a:lnTo>
                    <a:pt x="697" y="951"/>
                  </a:lnTo>
                  <a:lnTo>
                    <a:pt x="682" y="952"/>
                  </a:lnTo>
                  <a:lnTo>
                    <a:pt x="666" y="952"/>
                  </a:lnTo>
                  <a:lnTo>
                    <a:pt x="650" y="952"/>
                  </a:lnTo>
                  <a:lnTo>
                    <a:pt x="631" y="953"/>
                  </a:lnTo>
                  <a:lnTo>
                    <a:pt x="614" y="953"/>
                  </a:lnTo>
                  <a:lnTo>
                    <a:pt x="595" y="952"/>
                  </a:lnTo>
                  <a:lnTo>
                    <a:pt x="577" y="952"/>
                  </a:lnTo>
                  <a:lnTo>
                    <a:pt x="561" y="952"/>
                  </a:lnTo>
                  <a:lnTo>
                    <a:pt x="545" y="951"/>
                  </a:lnTo>
                  <a:lnTo>
                    <a:pt x="530" y="949"/>
                  </a:lnTo>
                  <a:lnTo>
                    <a:pt x="518" y="947"/>
                  </a:lnTo>
                  <a:lnTo>
                    <a:pt x="508" y="945"/>
                  </a:lnTo>
                  <a:lnTo>
                    <a:pt x="500" y="943"/>
                  </a:lnTo>
                  <a:lnTo>
                    <a:pt x="481" y="945"/>
                  </a:lnTo>
                  <a:lnTo>
                    <a:pt x="464" y="946"/>
                  </a:lnTo>
                  <a:lnTo>
                    <a:pt x="446" y="947"/>
                  </a:lnTo>
                  <a:lnTo>
                    <a:pt x="428" y="948"/>
                  </a:lnTo>
                  <a:lnTo>
                    <a:pt x="412" y="948"/>
                  </a:lnTo>
                  <a:lnTo>
                    <a:pt x="396" y="949"/>
                  </a:lnTo>
                  <a:lnTo>
                    <a:pt x="380" y="949"/>
                  </a:lnTo>
                  <a:lnTo>
                    <a:pt x="365" y="949"/>
                  </a:lnTo>
                  <a:lnTo>
                    <a:pt x="351" y="949"/>
                  </a:lnTo>
                  <a:lnTo>
                    <a:pt x="338" y="949"/>
                  </a:lnTo>
                  <a:lnTo>
                    <a:pt x="326" y="949"/>
                  </a:lnTo>
                  <a:lnTo>
                    <a:pt x="315" y="948"/>
                  </a:lnTo>
                  <a:lnTo>
                    <a:pt x="305" y="948"/>
                  </a:lnTo>
                  <a:lnTo>
                    <a:pt x="297" y="947"/>
                  </a:lnTo>
                  <a:lnTo>
                    <a:pt x="290" y="947"/>
                  </a:lnTo>
                  <a:lnTo>
                    <a:pt x="284" y="946"/>
                  </a:lnTo>
                  <a:lnTo>
                    <a:pt x="270" y="947"/>
                  </a:lnTo>
                  <a:lnTo>
                    <a:pt x="254" y="948"/>
                  </a:lnTo>
                  <a:lnTo>
                    <a:pt x="235" y="948"/>
                  </a:lnTo>
                  <a:lnTo>
                    <a:pt x="214" y="949"/>
                  </a:lnTo>
                  <a:lnTo>
                    <a:pt x="192" y="949"/>
                  </a:lnTo>
                  <a:lnTo>
                    <a:pt x="170" y="949"/>
                  </a:lnTo>
                  <a:lnTo>
                    <a:pt x="147" y="949"/>
                  </a:lnTo>
                  <a:lnTo>
                    <a:pt x="124" y="949"/>
                  </a:lnTo>
                  <a:lnTo>
                    <a:pt x="102" y="948"/>
                  </a:lnTo>
                  <a:lnTo>
                    <a:pt x="80" y="947"/>
                  </a:lnTo>
                  <a:lnTo>
                    <a:pt x="61" y="946"/>
                  </a:lnTo>
                  <a:lnTo>
                    <a:pt x="43" y="945"/>
                  </a:lnTo>
                  <a:lnTo>
                    <a:pt x="28" y="943"/>
                  </a:lnTo>
                  <a:lnTo>
                    <a:pt x="17" y="941"/>
                  </a:lnTo>
                  <a:lnTo>
                    <a:pt x="9" y="938"/>
                  </a:lnTo>
                  <a:lnTo>
                    <a:pt x="4" y="936"/>
                  </a:lnTo>
                  <a:lnTo>
                    <a:pt x="8" y="906"/>
                  </a:lnTo>
                  <a:lnTo>
                    <a:pt x="10" y="870"/>
                  </a:lnTo>
                  <a:lnTo>
                    <a:pt x="10" y="835"/>
                  </a:lnTo>
                  <a:lnTo>
                    <a:pt x="8" y="812"/>
                  </a:lnTo>
                  <a:lnTo>
                    <a:pt x="7" y="787"/>
                  </a:lnTo>
                  <a:lnTo>
                    <a:pt x="7" y="750"/>
                  </a:lnTo>
                  <a:lnTo>
                    <a:pt x="8" y="714"/>
                  </a:lnTo>
                  <a:lnTo>
                    <a:pt x="11" y="690"/>
                  </a:lnTo>
                  <a:lnTo>
                    <a:pt x="15" y="669"/>
                  </a:lnTo>
                  <a:lnTo>
                    <a:pt x="15" y="637"/>
                  </a:lnTo>
                  <a:lnTo>
                    <a:pt x="13" y="604"/>
                  </a:lnTo>
                  <a:lnTo>
                    <a:pt x="11" y="578"/>
                  </a:lnTo>
                  <a:lnTo>
                    <a:pt x="9" y="556"/>
                  </a:lnTo>
                  <a:lnTo>
                    <a:pt x="7" y="530"/>
                  </a:lnTo>
                  <a:lnTo>
                    <a:pt x="5" y="503"/>
                  </a:lnTo>
                  <a:lnTo>
                    <a:pt x="8" y="480"/>
                  </a:lnTo>
                  <a:lnTo>
                    <a:pt x="9" y="455"/>
                  </a:lnTo>
                  <a:lnTo>
                    <a:pt x="8" y="424"/>
                  </a:lnTo>
                  <a:lnTo>
                    <a:pt x="7" y="394"/>
                  </a:lnTo>
                  <a:lnTo>
                    <a:pt x="8" y="375"/>
                  </a:lnTo>
                  <a:lnTo>
                    <a:pt x="11" y="362"/>
                  </a:lnTo>
                  <a:lnTo>
                    <a:pt x="13" y="344"/>
                  </a:lnTo>
                  <a:lnTo>
                    <a:pt x="15" y="328"/>
                  </a:lnTo>
                  <a:lnTo>
                    <a:pt x="13" y="318"/>
                  </a:lnTo>
                  <a:lnTo>
                    <a:pt x="10" y="298"/>
                  </a:lnTo>
                  <a:lnTo>
                    <a:pt x="5" y="265"/>
                  </a:lnTo>
                  <a:lnTo>
                    <a:pt x="2" y="229"/>
                  </a:lnTo>
                  <a:lnTo>
                    <a:pt x="2" y="205"/>
                  </a:lnTo>
                  <a:lnTo>
                    <a:pt x="5" y="184"/>
                  </a:lnTo>
                  <a:lnTo>
                    <a:pt x="8" y="157"/>
                  </a:lnTo>
                  <a:lnTo>
                    <a:pt x="8" y="131"/>
                  </a:lnTo>
                  <a:lnTo>
                    <a:pt x="7" y="110"/>
                  </a:lnTo>
                  <a:lnTo>
                    <a:pt x="3" y="88"/>
                  </a:lnTo>
                  <a:lnTo>
                    <a:pt x="1" y="57"/>
                  </a:lnTo>
                  <a:lnTo>
                    <a:pt x="0" y="2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0" name="Freeform 30"/>
            <p:cNvSpPr>
              <a:spLocks/>
            </p:cNvSpPr>
            <p:nvPr/>
          </p:nvSpPr>
          <p:spPr bwMode="auto">
            <a:xfrm>
              <a:off x="4142" y="1345"/>
              <a:ext cx="86" cy="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10" y="9"/>
                </a:cxn>
                <a:cxn ang="0">
                  <a:pos x="18" y="7"/>
                </a:cxn>
                <a:cxn ang="0">
                  <a:pos x="26" y="6"/>
                </a:cxn>
                <a:cxn ang="0">
                  <a:pos x="34" y="4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49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65" y="1"/>
                </a:cxn>
                <a:cxn ang="0">
                  <a:pos x="74" y="2"/>
                </a:cxn>
                <a:cxn ang="0">
                  <a:pos x="84" y="4"/>
                </a:cxn>
                <a:cxn ang="0">
                  <a:pos x="92" y="4"/>
                </a:cxn>
                <a:cxn ang="0">
                  <a:pos x="99" y="5"/>
                </a:cxn>
                <a:cxn ang="0">
                  <a:pos x="103" y="5"/>
                </a:cxn>
                <a:cxn ang="0">
                  <a:pos x="108" y="5"/>
                </a:cxn>
                <a:cxn ang="0">
                  <a:pos x="116" y="4"/>
                </a:cxn>
                <a:cxn ang="0">
                  <a:pos x="126" y="2"/>
                </a:cxn>
                <a:cxn ang="0">
                  <a:pos x="138" y="2"/>
                </a:cxn>
                <a:cxn ang="0">
                  <a:pos x="148" y="1"/>
                </a:cxn>
                <a:cxn ang="0">
                  <a:pos x="159" y="0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0" y="4"/>
                </a:cxn>
                <a:cxn ang="0">
                  <a:pos x="169" y="8"/>
                </a:cxn>
                <a:cxn ang="0">
                  <a:pos x="165" y="13"/>
                </a:cxn>
                <a:cxn ang="0">
                  <a:pos x="163" y="15"/>
                </a:cxn>
                <a:cxn ang="0">
                  <a:pos x="150" y="14"/>
                </a:cxn>
                <a:cxn ang="0">
                  <a:pos x="137" y="14"/>
                </a:cxn>
                <a:cxn ang="0">
                  <a:pos x="122" y="14"/>
                </a:cxn>
                <a:cxn ang="0">
                  <a:pos x="106" y="13"/>
                </a:cxn>
                <a:cxn ang="0">
                  <a:pos x="91" y="13"/>
                </a:cxn>
                <a:cxn ang="0">
                  <a:pos x="77" y="13"/>
                </a:cxn>
                <a:cxn ang="0">
                  <a:pos x="65" y="14"/>
                </a:cxn>
                <a:cxn ang="0">
                  <a:pos x="56" y="14"/>
                </a:cxn>
                <a:cxn ang="0">
                  <a:pos x="49" y="14"/>
                </a:cxn>
                <a:cxn ang="0">
                  <a:pos x="41" y="15"/>
                </a:cxn>
                <a:cxn ang="0">
                  <a:pos x="33" y="15"/>
                </a:cxn>
                <a:cxn ang="0">
                  <a:pos x="24" y="15"/>
                </a:cxn>
                <a:cxn ang="0">
                  <a:pos x="17" y="16"/>
                </a:cxn>
                <a:cxn ang="0">
                  <a:pos x="10" y="16"/>
                </a:cxn>
                <a:cxn ang="0">
                  <a:pos x="5" y="16"/>
                </a:cxn>
                <a:cxn ang="0">
                  <a:pos x="2" y="16"/>
                </a:cxn>
                <a:cxn ang="0">
                  <a:pos x="0" y="12"/>
                </a:cxn>
              </a:cxnLst>
              <a:rect l="0" t="0" r="r" b="b"/>
              <a:pathLst>
                <a:path w="171" h="16">
                  <a:moveTo>
                    <a:pt x="0" y="12"/>
                  </a:moveTo>
                  <a:lnTo>
                    <a:pt x="4" y="11"/>
                  </a:lnTo>
                  <a:lnTo>
                    <a:pt x="10" y="9"/>
                  </a:lnTo>
                  <a:lnTo>
                    <a:pt x="18" y="7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5" y="1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2" y="4"/>
                  </a:lnTo>
                  <a:lnTo>
                    <a:pt x="99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0" y="4"/>
                  </a:lnTo>
                  <a:lnTo>
                    <a:pt x="169" y="8"/>
                  </a:lnTo>
                  <a:lnTo>
                    <a:pt x="165" y="13"/>
                  </a:lnTo>
                  <a:lnTo>
                    <a:pt x="163" y="15"/>
                  </a:lnTo>
                  <a:lnTo>
                    <a:pt x="150" y="14"/>
                  </a:lnTo>
                  <a:lnTo>
                    <a:pt x="137" y="14"/>
                  </a:lnTo>
                  <a:lnTo>
                    <a:pt x="122" y="14"/>
                  </a:lnTo>
                  <a:lnTo>
                    <a:pt x="106" y="13"/>
                  </a:lnTo>
                  <a:lnTo>
                    <a:pt x="91" y="13"/>
                  </a:lnTo>
                  <a:lnTo>
                    <a:pt x="77" y="13"/>
                  </a:lnTo>
                  <a:lnTo>
                    <a:pt x="65" y="14"/>
                  </a:lnTo>
                  <a:lnTo>
                    <a:pt x="56" y="14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5"/>
                  </a:lnTo>
                  <a:lnTo>
                    <a:pt x="24" y="15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1" name="Freeform 31"/>
            <p:cNvSpPr>
              <a:spLocks/>
            </p:cNvSpPr>
            <p:nvPr/>
          </p:nvSpPr>
          <p:spPr bwMode="auto">
            <a:xfrm>
              <a:off x="4330" y="1371"/>
              <a:ext cx="13" cy="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7"/>
                </a:cxn>
                <a:cxn ang="0">
                  <a:pos x="17" y="18"/>
                </a:cxn>
                <a:cxn ang="0">
                  <a:pos x="26" y="29"/>
                </a:cxn>
                <a:cxn ang="0">
                  <a:pos x="28" y="36"/>
                </a:cxn>
                <a:cxn ang="0">
                  <a:pos x="24" y="48"/>
                </a:cxn>
                <a:cxn ang="0">
                  <a:pos x="17" y="74"/>
                </a:cxn>
                <a:cxn ang="0">
                  <a:pos x="12" y="99"/>
                </a:cxn>
                <a:cxn ang="0">
                  <a:pos x="8" y="112"/>
                </a:cxn>
                <a:cxn ang="0">
                  <a:pos x="9" y="118"/>
                </a:cxn>
                <a:cxn ang="0">
                  <a:pos x="11" y="126"/>
                </a:cxn>
                <a:cxn ang="0">
                  <a:pos x="12" y="133"/>
                </a:cxn>
                <a:cxn ang="0">
                  <a:pos x="13" y="137"/>
                </a:cxn>
                <a:cxn ang="0">
                  <a:pos x="0" y="135"/>
                </a:cxn>
                <a:cxn ang="0">
                  <a:pos x="0" y="120"/>
                </a:cxn>
                <a:cxn ang="0">
                  <a:pos x="0" y="101"/>
                </a:cxn>
                <a:cxn ang="0">
                  <a:pos x="0" y="84"/>
                </a:cxn>
                <a:cxn ang="0">
                  <a:pos x="0" y="72"/>
                </a:cxn>
                <a:cxn ang="0">
                  <a:pos x="0" y="57"/>
                </a:cxn>
                <a:cxn ang="0">
                  <a:pos x="0" y="33"/>
                </a:cxn>
                <a:cxn ang="0">
                  <a:pos x="1" y="12"/>
                </a:cxn>
                <a:cxn ang="0">
                  <a:pos x="4" y="0"/>
                </a:cxn>
              </a:cxnLst>
              <a:rect l="0" t="0" r="r" b="b"/>
              <a:pathLst>
                <a:path w="28" h="137">
                  <a:moveTo>
                    <a:pt x="4" y="0"/>
                  </a:moveTo>
                  <a:lnTo>
                    <a:pt x="9" y="7"/>
                  </a:lnTo>
                  <a:lnTo>
                    <a:pt x="17" y="18"/>
                  </a:lnTo>
                  <a:lnTo>
                    <a:pt x="26" y="29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17" y="74"/>
                  </a:lnTo>
                  <a:lnTo>
                    <a:pt x="12" y="99"/>
                  </a:lnTo>
                  <a:lnTo>
                    <a:pt x="8" y="112"/>
                  </a:lnTo>
                  <a:lnTo>
                    <a:pt x="9" y="118"/>
                  </a:lnTo>
                  <a:lnTo>
                    <a:pt x="11" y="126"/>
                  </a:lnTo>
                  <a:lnTo>
                    <a:pt x="12" y="133"/>
                  </a:lnTo>
                  <a:lnTo>
                    <a:pt x="13" y="137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2" name="Freeform 32"/>
            <p:cNvSpPr>
              <a:spLocks/>
            </p:cNvSpPr>
            <p:nvPr/>
          </p:nvSpPr>
          <p:spPr bwMode="auto">
            <a:xfrm>
              <a:off x="4326" y="1448"/>
              <a:ext cx="9" cy="2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2"/>
                </a:cxn>
                <a:cxn ang="0">
                  <a:pos x="12" y="27"/>
                </a:cxn>
                <a:cxn ang="0">
                  <a:pos x="16" y="41"/>
                </a:cxn>
                <a:cxn ang="0">
                  <a:pos x="18" y="49"/>
                </a:cxn>
                <a:cxn ang="0">
                  <a:pos x="15" y="50"/>
                </a:cxn>
                <a:cxn ang="0">
                  <a:pos x="11" y="51"/>
                </a:cxn>
                <a:cxn ang="0">
                  <a:pos x="5" y="53"/>
                </a:cxn>
                <a:cxn ang="0">
                  <a:pos x="3" y="53"/>
                </a:cxn>
                <a:cxn ang="0">
                  <a:pos x="1" y="46"/>
                </a:cxn>
                <a:cxn ang="0">
                  <a:pos x="0" y="31"/>
                </a:cxn>
                <a:cxn ang="0">
                  <a:pos x="0" y="13"/>
                </a:cxn>
                <a:cxn ang="0">
                  <a:pos x="1" y="0"/>
                </a:cxn>
              </a:cxnLst>
              <a:rect l="0" t="0" r="r" b="b"/>
              <a:pathLst>
                <a:path w="18" h="53">
                  <a:moveTo>
                    <a:pt x="1" y="0"/>
                  </a:moveTo>
                  <a:lnTo>
                    <a:pt x="6" y="12"/>
                  </a:lnTo>
                  <a:lnTo>
                    <a:pt x="12" y="27"/>
                  </a:lnTo>
                  <a:lnTo>
                    <a:pt x="16" y="41"/>
                  </a:lnTo>
                  <a:lnTo>
                    <a:pt x="18" y="49"/>
                  </a:lnTo>
                  <a:lnTo>
                    <a:pt x="15" y="50"/>
                  </a:lnTo>
                  <a:lnTo>
                    <a:pt x="11" y="51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3" name="Freeform 33"/>
            <p:cNvSpPr>
              <a:spLocks/>
            </p:cNvSpPr>
            <p:nvPr/>
          </p:nvSpPr>
          <p:spPr bwMode="auto">
            <a:xfrm>
              <a:off x="4326" y="1752"/>
              <a:ext cx="18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7"/>
                </a:cxn>
                <a:cxn ang="0">
                  <a:pos x="16" y="21"/>
                </a:cxn>
                <a:cxn ang="0">
                  <a:pos x="19" y="37"/>
                </a:cxn>
                <a:cxn ang="0">
                  <a:pos x="17" y="52"/>
                </a:cxn>
                <a:cxn ang="0">
                  <a:pos x="23" y="70"/>
                </a:cxn>
                <a:cxn ang="0">
                  <a:pos x="29" y="91"/>
                </a:cxn>
                <a:cxn ang="0">
                  <a:pos x="35" y="108"/>
                </a:cxn>
                <a:cxn ang="0">
                  <a:pos x="37" y="119"/>
                </a:cxn>
                <a:cxn ang="0">
                  <a:pos x="28" y="129"/>
                </a:cxn>
                <a:cxn ang="0">
                  <a:pos x="17" y="140"/>
                </a:cxn>
                <a:cxn ang="0">
                  <a:pos x="9" y="148"/>
                </a:cxn>
                <a:cxn ang="0">
                  <a:pos x="4" y="151"/>
                </a:cxn>
                <a:cxn ang="0">
                  <a:pos x="1" y="149"/>
                </a:cxn>
                <a:cxn ang="0">
                  <a:pos x="0" y="143"/>
                </a:cxn>
                <a:cxn ang="0">
                  <a:pos x="0" y="137"/>
                </a:cxn>
                <a:cxn ang="0">
                  <a:pos x="1" y="134"/>
                </a:cxn>
                <a:cxn ang="0">
                  <a:pos x="5" y="130"/>
                </a:cxn>
                <a:cxn ang="0">
                  <a:pos x="9" y="125"/>
                </a:cxn>
                <a:cxn ang="0">
                  <a:pos x="13" y="118"/>
                </a:cxn>
                <a:cxn ang="0">
                  <a:pos x="13" y="112"/>
                </a:cxn>
                <a:cxn ang="0">
                  <a:pos x="10" y="103"/>
                </a:cxn>
                <a:cxn ang="0">
                  <a:pos x="7" y="89"/>
                </a:cxn>
                <a:cxn ang="0">
                  <a:pos x="4" y="74"/>
                </a:cxn>
                <a:cxn ang="0">
                  <a:pos x="2" y="62"/>
                </a:cxn>
                <a:cxn ang="0">
                  <a:pos x="4" y="49"/>
                </a:cxn>
                <a:cxn ang="0">
                  <a:pos x="4" y="29"/>
                </a:cxn>
                <a:cxn ang="0">
                  <a:pos x="6" y="9"/>
                </a:cxn>
                <a:cxn ang="0">
                  <a:pos x="8" y="0"/>
                </a:cxn>
              </a:cxnLst>
              <a:rect l="0" t="0" r="r" b="b"/>
              <a:pathLst>
                <a:path w="37" h="151">
                  <a:moveTo>
                    <a:pt x="8" y="0"/>
                  </a:moveTo>
                  <a:lnTo>
                    <a:pt x="12" y="7"/>
                  </a:lnTo>
                  <a:lnTo>
                    <a:pt x="16" y="21"/>
                  </a:lnTo>
                  <a:lnTo>
                    <a:pt x="19" y="37"/>
                  </a:lnTo>
                  <a:lnTo>
                    <a:pt x="17" y="52"/>
                  </a:lnTo>
                  <a:lnTo>
                    <a:pt x="23" y="70"/>
                  </a:lnTo>
                  <a:lnTo>
                    <a:pt x="29" y="91"/>
                  </a:lnTo>
                  <a:lnTo>
                    <a:pt x="35" y="108"/>
                  </a:lnTo>
                  <a:lnTo>
                    <a:pt x="37" y="119"/>
                  </a:lnTo>
                  <a:lnTo>
                    <a:pt x="28" y="129"/>
                  </a:lnTo>
                  <a:lnTo>
                    <a:pt x="17" y="140"/>
                  </a:lnTo>
                  <a:lnTo>
                    <a:pt x="9" y="148"/>
                  </a:lnTo>
                  <a:lnTo>
                    <a:pt x="4" y="151"/>
                  </a:lnTo>
                  <a:lnTo>
                    <a:pt x="1" y="149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1" y="134"/>
                  </a:lnTo>
                  <a:lnTo>
                    <a:pt x="5" y="130"/>
                  </a:lnTo>
                  <a:lnTo>
                    <a:pt x="9" y="125"/>
                  </a:lnTo>
                  <a:lnTo>
                    <a:pt x="13" y="118"/>
                  </a:lnTo>
                  <a:lnTo>
                    <a:pt x="13" y="112"/>
                  </a:lnTo>
                  <a:lnTo>
                    <a:pt x="10" y="103"/>
                  </a:lnTo>
                  <a:lnTo>
                    <a:pt x="7" y="89"/>
                  </a:lnTo>
                  <a:lnTo>
                    <a:pt x="4" y="74"/>
                  </a:lnTo>
                  <a:lnTo>
                    <a:pt x="2" y="62"/>
                  </a:lnTo>
                  <a:lnTo>
                    <a:pt x="4" y="49"/>
                  </a:lnTo>
                  <a:lnTo>
                    <a:pt x="4" y="29"/>
                  </a:lnTo>
                  <a:lnTo>
                    <a:pt x="6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4" name="Freeform 34"/>
            <p:cNvSpPr>
              <a:spLocks/>
            </p:cNvSpPr>
            <p:nvPr/>
          </p:nvSpPr>
          <p:spPr bwMode="auto">
            <a:xfrm>
              <a:off x="3820" y="1838"/>
              <a:ext cx="91" cy="15"/>
            </a:xfrm>
            <a:custGeom>
              <a:avLst/>
              <a:gdLst/>
              <a:ahLst/>
              <a:cxnLst>
                <a:cxn ang="0">
                  <a:pos x="174" y="16"/>
                </a:cxn>
                <a:cxn ang="0">
                  <a:pos x="164" y="16"/>
                </a:cxn>
                <a:cxn ang="0">
                  <a:pos x="146" y="17"/>
                </a:cxn>
                <a:cxn ang="0">
                  <a:pos x="121" y="20"/>
                </a:cxn>
                <a:cxn ang="0">
                  <a:pos x="94" y="21"/>
                </a:cxn>
                <a:cxn ang="0">
                  <a:pos x="67" y="23"/>
                </a:cxn>
                <a:cxn ang="0">
                  <a:pos x="43" y="25"/>
                </a:cxn>
                <a:cxn ang="0">
                  <a:pos x="24" y="28"/>
                </a:cxn>
                <a:cxn ang="0">
                  <a:pos x="12" y="30"/>
                </a:cxn>
                <a:cxn ang="0">
                  <a:pos x="5" y="25"/>
                </a:cxn>
                <a:cxn ang="0">
                  <a:pos x="2" y="20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7" y="7"/>
                </a:cxn>
                <a:cxn ang="0">
                  <a:pos x="32" y="7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9" y="7"/>
                </a:cxn>
                <a:cxn ang="0">
                  <a:pos x="58" y="7"/>
                </a:cxn>
                <a:cxn ang="0">
                  <a:pos x="70" y="8"/>
                </a:cxn>
                <a:cxn ang="0">
                  <a:pos x="82" y="8"/>
                </a:cxn>
                <a:cxn ang="0">
                  <a:pos x="95" y="9"/>
                </a:cxn>
                <a:cxn ang="0">
                  <a:pos x="106" y="10"/>
                </a:cxn>
                <a:cxn ang="0">
                  <a:pos x="117" y="10"/>
                </a:cxn>
                <a:cxn ang="0">
                  <a:pos x="124" y="10"/>
                </a:cxn>
                <a:cxn ang="0">
                  <a:pos x="130" y="10"/>
                </a:cxn>
                <a:cxn ang="0">
                  <a:pos x="138" y="10"/>
                </a:cxn>
                <a:cxn ang="0">
                  <a:pos x="147" y="10"/>
                </a:cxn>
                <a:cxn ang="0">
                  <a:pos x="157" y="9"/>
                </a:cxn>
                <a:cxn ang="0">
                  <a:pos x="165" y="9"/>
                </a:cxn>
                <a:cxn ang="0">
                  <a:pos x="173" y="9"/>
                </a:cxn>
                <a:cxn ang="0">
                  <a:pos x="179" y="9"/>
                </a:cxn>
                <a:cxn ang="0">
                  <a:pos x="183" y="9"/>
                </a:cxn>
                <a:cxn ang="0">
                  <a:pos x="174" y="16"/>
                </a:cxn>
              </a:cxnLst>
              <a:rect l="0" t="0" r="r" b="b"/>
              <a:pathLst>
                <a:path w="183" h="30">
                  <a:moveTo>
                    <a:pt x="174" y="16"/>
                  </a:moveTo>
                  <a:lnTo>
                    <a:pt x="164" y="16"/>
                  </a:lnTo>
                  <a:lnTo>
                    <a:pt x="146" y="17"/>
                  </a:lnTo>
                  <a:lnTo>
                    <a:pt x="121" y="20"/>
                  </a:lnTo>
                  <a:lnTo>
                    <a:pt x="94" y="21"/>
                  </a:lnTo>
                  <a:lnTo>
                    <a:pt x="67" y="23"/>
                  </a:lnTo>
                  <a:lnTo>
                    <a:pt x="43" y="25"/>
                  </a:lnTo>
                  <a:lnTo>
                    <a:pt x="24" y="28"/>
                  </a:lnTo>
                  <a:lnTo>
                    <a:pt x="12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8" y="7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95" y="9"/>
                  </a:lnTo>
                  <a:lnTo>
                    <a:pt x="106" y="10"/>
                  </a:lnTo>
                  <a:lnTo>
                    <a:pt x="117" y="10"/>
                  </a:lnTo>
                  <a:lnTo>
                    <a:pt x="124" y="10"/>
                  </a:lnTo>
                  <a:lnTo>
                    <a:pt x="130" y="10"/>
                  </a:lnTo>
                  <a:lnTo>
                    <a:pt x="138" y="10"/>
                  </a:lnTo>
                  <a:lnTo>
                    <a:pt x="147" y="10"/>
                  </a:lnTo>
                  <a:lnTo>
                    <a:pt x="157" y="9"/>
                  </a:lnTo>
                  <a:lnTo>
                    <a:pt x="165" y="9"/>
                  </a:lnTo>
                  <a:lnTo>
                    <a:pt x="173" y="9"/>
                  </a:lnTo>
                  <a:lnTo>
                    <a:pt x="179" y="9"/>
                  </a:lnTo>
                  <a:lnTo>
                    <a:pt x="183" y="9"/>
                  </a:lnTo>
                  <a:lnTo>
                    <a:pt x="174" y="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auto">
            <a:xfrm>
              <a:off x="3792" y="1567"/>
              <a:ext cx="16" cy="8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2"/>
                </a:cxn>
                <a:cxn ang="0">
                  <a:pos x="31" y="8"/>
                </a:cxn>
                <a:cxn ang="0">
                  <a:pos x="29" y="15"/>
                </a:cxn>
                <a:cxn ang="0">
                  <a:pos x="27" y="23"/>
                </a:cxn>
                <a:cxn ang="0">
                  <a:pos x="25" y="31"/>
                </a:cxn>
                <a:cxn ang="0">
                  <a:pos x="27" y="40"/>
                </a:cxn>
                <a:cxn ang="0">
                  <a:pos x="28" y="48"/>
                </a:cxn>
                <a:cxn ang="0">
                  <a:pos x="29" y="55"/>
                </a:cxn>
                <a:cxn ang="0">
                  <a:pos x="29" y="61"/>
                </a:cxn>
                <a:cxn ang="0">
                  <a:pos x="29" y="67"/>
                </a:cxn>
                <a:cxn ang="0">
                  <a:pos x="27" y="74"/>
                </a:cxn>
                <a:cxn ang="0">
                  <a:pos x="22" y="80"/>
                </a:cxn>
                <a:cxn ang="0">
                  <a:pos x="18" y="85"/>
                </a:cxn>
                <a:cxn ang="0">
                  <a:pos x="18" y="91"/>
                </a:cxn>
                <a:cxn ang="0">
                  <a:pos x="21" y="97"/>
                </a:cxn>
                <a:cxn ang="0">
                  <a:pos x="22" y="104"/>
                </a:cxn>
                <a:cxn ang="0">
                  <a:pos x="24" y="116"/>
                </a:cxn>
                <a:cxn ang="0">
                  <a:pos x="25" y="136"/>
                </a:cxn>
                <a:cxn ang="0">
                  <a:pos x="25" y="159"/>
                </a:cxn>
                <a:cxn ang="0">
                  <a:pos x="22" y="180"/>
                </a:cxn>
                <a:cxn ang="0">
                  <a:pos x="17" y="179"/>
                </a:cxn>
                <a:cxn ang="0">
                  <a:pos x="14" y="153"/>
                </a:cxn>
                <a:cxn ang="0">
                  <a:pos x="9" y="119"/>
                </a:cxn>
                <a:cxn ang="0">
                  <a:pos x="3" y="84"/>
                </a:cxn>
                <a:cxn ang="0">
                  <a:pos x="0" y="61"/>
                </a:cxn>
                <a:cxn ang="0">
                  <a:pos x="7" y="44"/>
                </a:cxn>
                <a:cxn ang="0">
                  <a:pos x="14" y="23"/>
                </a:cxn>
                <a:cxn ang="0">
                  <a:pos x="22" y="7"/>
                </a:cxn>
                <a:cxn ang="0">
                  <a:pos x="30" y="0"/>
                </a:cxn>
              </a:cxnLst>
              <a:rect l="0" t="0" r="r" b="b"/>
              <a:pathLst>
                <a:path w="32" h="180">
                  <a:moveTo>
                    <a:pt x="30" y="0"/>
                  </a:moveTo>
                  <a:lnTo>
                    <a:pt x="32" y="2"/>
                  </a:lnTo>
                  <a:lnTo>
                    <a:pt x="31" y="8"/>
                  </a:lnTo>
                  <a:lnTo>
                    <a:pt x="29" y="15"/>
                  </a:lnTo>
                  <a:lnTo>
                    <a:pt x="27" y="23"/>
                  </a:lnTo>
                  <a:lnTo>
                    <a:pt x="25" y="31"/>
                  </a:lnTo>
                  <a:lnTo>
                    <a:pt x="27" y="40"/>
                  </a:lnTo>
                  <a:lnTo>
                    <a:pt x="28" y="48"/>
                  </a:lnTo>
                  <a:lnTo>
                    <a:pt x="29" y="55"/>
                  </a:lnTo>
                  <a:lnTo>
                    <a:pt x="29" y="61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2" y="80"/>
                  </a:lnTo>
                  <a:lnTo>
                    <a:pt x="18" y="85"/>
                  </a:lnTo>
                  <a:lnTo>
                    <a:pt x="18" y="91"/>
                  </a:lnTo>
                  <a:lnTo>
                    <a:pt x="21" y="97"/>
                  </a:lnTo>
                  <a:lnTo>
                    <a:pt x="22" y="104"/>
                  </a:lnTo>
                  <a:lnTo>
                    <a:pt x="24" y="116"/>
                  </a:lnTo>
                  <a:lnTo>
                    <a:pt x="25" y="136"/>
                  </a:lnTo>
                  <a:lnTo>
                    <a:pt x="25" y="159"/>
                  </a:lnTo>
                  <a:lnTo>
                    <a:pt x="22" y="180"/>
                  </a:lnTo>
                  <a:lnTo>
                    <a:pt x="17" y="179"/>
                  </a:lnTo>
                  <a:lnTo>
                    <a:pt x="14" y="153"/>
                  </a:lnTo>
                  <a:lnTo>
                    <a:pt x="9" y="119"/>
                  </a:lnTo>
                  <a:lnTo>
                    <a:pt x="3" y="84"/>
                  </a:lnTo>
                  <a:lnTo>
                    <a:pt x="0" y="61"/>
                  </a:lnTo>
                  <a:lnTo>
                    <a:pt x="7" y="44"/>
                  </a:lnTo>
                  <a:lnTo>
                    <a:pt x="14" y="23"/>
                  </a:lnTo>
                  <a:lnTo>
                    <a:pt x="22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auto">
            <a:xfrm>
              <a:off x="3839" y="1375"/>
              <a:ext cx="458" cy="442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252" y="16"/>
                </a:cxn>
                <a:cxn ang="0">
                  <a:pos x="339" y="60"/>
                </a:cxn>
                <a:cxn ang="0">
                  <a:pos x="411" y="45"/>
                </a:cxn>
                <a:cxn ang="0">
                  <a:pos x="486" y="43"/>
                </a:cxn>
                <a:cxn ang="0">
                  <a:pos x="566" y="10"/>
                </a:cxn>
                <a:cxn ang="0">
                  <a:pos x="653" y="5"/>
                </a:cxn>
                <a:cxn ang="0">
                  <a:pos x="737" y="50"/>
                </a:cxn>
                <a:cxn ang="0">
                  <a:pos x="807" y="39"/>
                </a:cxn>
                <a:cxn ang="0">
                  <a:pos x="827" y="49"/>
                </a:cxn>
                <a:cxn ang="0">
                  <a:pos x="884" y="60"/>
                </a:cxn>
                <a:cxn ang="0">
                  <a:pos x="849" y="85"/>
                </a:cxn>
                <a:cxn ang="0">
                  <a:pos x="861" y="129"/>
                </a:cxn>
                <a:cxn ang="0">
                  <a:pos x="835" y="159"/>
                </a:cxn>
                <a:cxn ang="0">
                  <a:pos x="893" y="206"/>
                </a:cxn>
                <a:cxn ang="0">
                  <a:pos x="904" y="238"/>
                </a:cxn>
                <a:cxn ang="0">
                  <a:pos x="889" y="277"/>
                </a:cxn>
                <a:cxn ang="0">
                  <a:pos x="861" y="308"/>
                </a:cxn>
                <a:cxn ang="0">
                  <a:pos x="820" y="356"/>
                </a:cxn>
                <a:cxn ang="0">
                  <a:pos x="880" y="386"/>
                </a:cxn>
                <a:cxn ang="0">
                  <a:pos x="839" y="428"/>
                </a:cxn>
                <a:cxn ang="0">
                  <a:pos x="903" y="470"/>
                </a:cxn>
                <a:cxn ang="0">
                  <a:pos x="893" y="517"/>
                </a:cxn>
                <a:cxn ang="0">
                  <a:pos x="852" y="567"/>
                </a:cxn>
                <a:cxn ang="0">
                  <a:pos x="857" y="612"/>
                </a:cxn>
                <a:cxn ang="0">
                  <a:pos x="857" y="651"/>
                </a:cxn>
                <a:cxn ang="0">
                  <a:pos x="852" y="691"/>
                </a:cxn>
                <a:cxn ang="0">
                  <a:pos x="874" y="732"/>
                </a:cxn>
                <a:cxn ang="0">
                  <a:pos x="898" y="776"/>
                </a:cxn>
                <a:cxn ang="0">
                  <a:pos x="906" y="827"/>
                </a:cxn>
                <a:cxn ang="0">
                  <a:pos x="832" y="837"/>
                </a:cxn>
                <a:cxn ang="0">
                  <a:pos x="804" y="835"/>
                </a:cxn>
                <a:cxn ang="0">
                  <a:pos x="710" y="856"/>
                </a:cxn>
                <a:cxn ang="0">
                  <a:pos x="633" y="818"/>
                </a:cxn>
                <a:cxn ang="0">
                  <a:pos x="530" y="873"/>
                </a:cxn>
                <a:cxn ang="0">
                  <a:pos x="465" y="835"/>
                </a:cxn>
                <a:cxn ang="0">
                  <a:pos x="385" y="827"/>
                </a:cxn>
                <a:cxn ang="0">
                  <a:pos x="298" y="871"/>
                </a:cxn>
                <a:cxn ang="0">
                  <a:pos x="197" y="868"/>
                </a:cxn>
                <a:cxn ang="0">
                  <a:pos x="126" y="837"/>
                </a:cxn>
                <a:cxn ang="0">
                  <a:pos x="91" y="831"/>
                </a:cxn>
                <a:cxn ang="0">
                  <a:pos x="63" y="807"/>
                </a:cxn>
                <a:cxn ang="0">
                  <a:pos x="40" y="773"/>
                </a:cxn>
                <a:cxn ang="0">
                  <a:pos x="53" y="737"/>
                </a:cxn>
                <a:cxn ang="0">
                  <a:pos x="33" y="701"/>
                </a:cxn>
                <a:cxn ang="0">
                  <a:pos x="22" y="665"/>
                </a:cxn>
                <a:cxn ang="0">
                  <a:pos x="56" y="622"/>
                </a:cxn>
                <a:cxn ang="0">
                  <a:pos x="68" y="570"/>
                </a:cxn>
                <a:cxn ang="0">
                  <a:pos x="95" y="525"/>
                </a:cxn>
                <a:cxn ang="0">
                  <a:pos x="71" y="477"/>
                </a:cxn>
                <a:cxn ang="0">
                  <a:pos x="66" y="434"/>
                </a:cxn>
                <a:cxn ang="0">
                  <a:pos x="29" y="383"/>
                </a:cxn>
                <a:cxn ang="0">
                  <a:pos x="18" y="349"/>
                </a:cxn>
                <a:cxn ang="0">
                  <a:pos x="31" y="308"/>
                </a:cxn>
                <a:cxn ang="0">
                  <a:pos x="33" y="274"/>
                </a:cxn>
                <a:cxn ang="0">
                  <a:pos x="74" y="233"/>
                </a:cxn>
                <a:cxn ang="0">
                  <a:pos x="64" y="190"/>
                </a:cxn>
                <a:cxn ang="0">
                  <a:pos x="88" y="137"/>
                </a:cxn>
                <a:cxn ang="0">
                  <a:pos x="60" y="88"/>
                </a:cxn>
                <a:cxn ang="0">
                  <a:pos x="28" y="27"/>
                </a:cxn>
                <a:cxn ang="0">
                  <a:pos x="103" y="40"/>
                </a:cxn>
              </a:cxnLst>
              <a:rect l="0" t="0" r="r" b="b"/>
              <a:pathLst>
                <a:path w="918" h="884">
                  <a:moveTo>
                    <a:pt x="128" y="16"/>
                  </a:moveTo>
                  <a:lnTo>
                    <a:pt x="135" y="23"/>
                  </a:lnTo>
                  <a:lnTo>
                    <a:pt x="141" y="38"/>
                  </a:lnTo>
                  <a:lnTo>
                    <a:pt x="144" y="52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52" y="52"/>
                  </a:lnTo>
                  <a:lnTo>
                    <a:pt x="157" y="46"/>
                  </a:lnTo>
                  <a:lnTo>
                    <a:pt x="162" y="38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9" y="20"/>
                  </a:lnTo>
                  <a:lnTo>
                    <a:pt x="185" y="17"/>
                  </a:lnTo>
                  <a:lnTo>
                    <a:pt x="190" y="20"/>
                  </a:lnTo>
                  <a:lnTo>
                    <a:pt x="195" y="25"/>
                  </a:lnTo>
                  <a:lnTo>
                    <a:pt x="201" y="35"/>
                  </a:lnTo>
                  <a:lnTo>
                    <a:pt x="205" y="44"/>
                  </a:lnTo>
                  <a:lnTo>
                    <a:pt x="210" y="54"/>
                  </a:lnTo>
                  <a:lnTo>
                    <a:pt x="214" y="64"/>
                  </a:lnTo>
                  <a:lnTo>
                    <a:pt x="217" y="69"/>
                  </a:lnTo>
                  <a:lnTo>
                    <a:pt x="219" y="72"/>
                  </a:lnTo>
                  <a:lnTo>
                    <a:pt x="222" y="69"/>
                  </a:lnTo>
                  <a:lnTo>
                    <a:pt x="225" y="62"/>
                  </a:lnTo>
                  <a:lnTo>
                    <a:pt x="230" y="53"/>
                  </a:lnTo>
                  <a:lnTo>
                    <a:pt x="234" y="43"/>
                  </a:lnTo>
                  <a:lnTo>
                    <a:pt x="240" y="32"/>
                  </a:lnTo>
                  <a:lnTo>
                    <a:pt x="246" y="23"/>
                  </a:lnTo>
                  <a:lnTo>
                    <a:pt x="252" y="16"/>
                  </a:lnTo>
                  <a:lnTo>
                    <a:pt x="258" y="14"/>
                  </a:lnTo>
                  <a:lnTo>
                    <a:pt x="269" y="19"/>
                  </a:lnTo>
                  <a:lnTo>
                    <a:pt x="273" y="29"/>
                  </a:lnTo>
                  <a:lnTo>
                    <a:pt x="275" y="39"/>
                  </a:lnTo>
                  <a:lnTo>
                    <a:pt x="278" y="44"/>
                  </a:lnTo>
                  <a:lnTo>
                    <a:pt x="283" y="39"/>
                  </a:lnTo>
                  <a:lnTo>
                    <a:pt x="290" y="29"/>
                  </a:lnTo>
                  <a:lnTo>
                    <a:pt x="299" y="19"/>
                  </a:lnTo>
                  <a:lnTo>
                    <a:pt x="310" y="14"/>
                  </a:lnTo>
                  <a:lnTo>
                    <a:pt x="320" y="21"/>
                  </a:lnTo>
                  <a:lnTo>
                    <a:pt x="325" y="37"/>
                  </a:lnTo>
                  <a:lnTo>
                    <a:pt x="330" y="54"/>
                  </a:lnTo>
                  <a:lnTo>
                    <a:pt x="336" y="61"/>
                  </a:lnTo>
                  <a:lnTo>
                    <a:pt x="339" y="60"/>
                  </a:lnTo>
                  <a:lnTo>
                    <a:pt x="343" y="55"/>
                  </a:lnTo>
                  <a:lnTo>
                    <a:pt x="346" y="50"/>
                  </a:lnTo>
                  <a:lnTo>
                    <a:pt x="350" y="43"/>
                  </a:lnTo>
                  <a:lnTo>
                    <a:pt x="354" y="36"/>
                  </a:lnTo>
                  <a:lnTo>
                    <a:pt x="359" y="30"/>
                  </a:lnTo>
                  <a:lnTo>
                    <a:pt x="363" y="25"/>
                  </a:lnTo>
                  <a:lnTo>
                    <a:pt x="370" y="24"/>
                  </a:lnTo>
                  <a:lnTo>
                    <a:pt x="381" y="30"/>
                  </a:lnTo>
                  <a:lnTo>
                    <a:pt x="388" y="44"/>
                  </a:lnTo>
                  <a:lnTo>
                    <a:pt x="393" y="59"/>
                  </a:lnTo>
                  <a:lnTo>
                    <a:pt x="399" y="65"/>
                  </a:lnTo>
                  <a:lnTo>
                    <a:pt x="403" y="62"/>
                  </a:lnTo>
                  <a:lnTo>
                    <a:pt x="406" y="55"/>
                  </a:lnTo>
                  <a:lnTo>
                    <a:pt x="411" y="45"/>
                  </a:lnTo>
                  <a:lnTo>
                    <a:pt x="415" y="34"/>
                  </a:lnTo>
                  <a:lnTo>
                    <a:pt x="421" y="23"/>
                  </a:lnTo>
                  <a:lnTo>
                    <a:pt x="427" y="13"/>
                  </a:lnTo>
                  <a:lnTo>
                    <a:pt x="434" y="6"/>
                  </a:lnTo>
                  <a:lnTo>
                    <a:pt x="441" y="4"/>
                  </a:lnTo>
                  <a:lnTo>
                    <a:pt x="449" y="6"/>
                  </a:lnTo>
                  <a:lnTo>
                    <a:pt x="456" y="10"/>
                  </a:lnTo>
                  <a:lnTo>
                    <a:pt x="461" y="17"/>
                  </a:lnTo>
                  <a:lnTo>
                    <a:pt x="467" y="25"/>
                  </a:lnTo>
                  <a:lnTo>
                    <a:pt x="472" y="35"/>
                  </a:lnTo>
                  <a:lnTo>
                    <a:pt x="476" y="42"/>
                  </a:lnTo>
                  <a:lnTo>
                    <a:pt x="479" y="46"/>
                  </a:lnTo>
                  <a:lnTo>
                    <a:pt x="481" y="49"/>
                  </a:lnTo>
                  <a:lnTo>
                    <a:pt x="486" y="43"/>
                  </a:lnTo>
                  <a:lnTo>
                    <a:pt x="492" y="31"/>
                  </a:lnTo>
                  <a:lnTo>
                    <a:pt x="502" y="21"/>
                  </a:lnTo>
                  <a:lnTo>
                    <a:pt x="512" y="15"/>
                  </a:lnTo>
                  <a:lnTo>
                    <a:pt x="525" y="22"/>
                  </a:lnTo>
                  <a:lnTo>
                    <a:pt x="530" y="38"/>
                  </a:lnTo>
                  <a:lnTo>
                    <a:pt x="533" y="54"/>
                  </a:lnTo>
                  <a:lnTo>
                    <a:pt x="535" y="62"/>
                  </a:lnTo>
                  <a:lnTo>
                    <a:pt x="537" y="60"/>
                  </a:lnTo>
                  <a:lnTo>
                    <a:pt x="541" y="54"/>
                  </a:lnTo>
                  <a:lnTo>
                    <a:pt x="544" y="45"/>
                  </a:lnTo>
                  <a:lnTo>
                    <a:pt x="550" y="35"/>
                  </a:lnTo>
                  <a:lnTo>
                    <a:pt x="555" y="25"/>
                  </a:lnTo>
                  <a:lnTo>
                    <a:pt x="560" y="16"/>
                  </a:lnTo>
                  <a:lnTo>
                    <a:pt x="566" y="10"/>
                  </a:lnTo>
                  <a:lnTo>
                    <a:pt x="571" y="8"/>
                  </a:lnTo>
                  <a:lnTo>
                    <a:pt x="581" y="16"/>
                  </a:lnTo>
                  <a:lnTo>
                    <a:pt x="592" y="35"/>
                  </a:lnTo>
                  <a:lnTo>
                    <a:pt x="598" y="53"/>
                  </a:lnTo>
                  <a:lnTo>
                    <a:pt x="604" y="61"/>
                  </a:lnTo>
                  <a:lnTo>
                    <a:pt x="607" y="59"/>
                  </a:lnTo>
                  <a:lnTo>
                    <a:pt x="611" y="53"/>
                  </a:lnTo>
                  <a:lnTo>
                    <a:pt x="616" y="44"/>
                  </a:lnTo>
                  <a:lnTo>
                    <a:pt x="621" y="34"/>
                  </a:lnTo>
                  <a:lnTo>
                    <a:pt x="628" y="23"/>
                  </a:lnTo>
                  <a:lnTo>
                    <a:pt x="634" y="14"/>
                  </a:lnTo>
                  <a:lnTo>
                    <a:pt x="641" y="7"/>
                  </a:lnTo>
                  <a:lnTo>
                    <a:pt x="647" y="4"/>
                  </a:lnTo>
                  <a:lnTo>
                    <a:pt x="653" y="5"/>
                  </a:lnTo>
                  <a:lnTo>
                    <a:pt x="658" y="9"/>
                  </a:lnTo>
                  <a:lnTo>
                    <a:pt x="663" y="17"/>
                  </a:lnTo>
                  <a:lnTo>
                    <a:pt x="669" y="25"/>
                  </a:lnTo>
                  <a:lnTo>
                    <a:pt x="672" y="35"/>
                  </a:lnTo>
                  <a:lnTo>
                    <a:pt x="677" y="43"/>
                  </a:lnTo>
                  <a:lnTo>
                    <a:pt x="680" y="49"/>
                  </a:lnTo>
                  <a:lnTo>
                    <a:pt x="683" y="51"/>
                  </a:lnTo>
                  <a:lnTo>
                    <a:pt x="689" y="44"/>
                  </a:lnTo>
                  <a:lnTo>
                    <a:pt x="699" y="29"/>
                  </a:lnTo>
                  <a:lnTo>
                    <a:pt x="707" y="15"/>
                  </a:lnTo>
                  <a:lnTo>
                    <a:pt x="714" y="8"/>
                  </a:lnTo>
                  <a:lnTo>
                    <a:pt x="721" y="16"/>
                  </a:lnTo>
                  <a:lnTo>
                    <a:pt x="729" y="32"/>
                  </a:lnTo>
                  <a:lnTo>
                    <a:pt x="737" y="50"/>
                  </a:lnTo>
                  <a:lnTo>
                    <a:pt x="742" y="58"/>
                  </a:lnTo>
                  <a:lnTo>
                    <a:pt x="745" y="55"/>
                  </a:lnTo>
                  <a:lnTo>
                    <a:pt x="748" y="50"/>
                  </a:lnTo>
                  <a:lnTo>
                    <a:pt x="752" y="42"/>
                  </a:lnTo>
                  <a:lnTo>
                    <a:pt x="756" y="32"/>
                  </a:lnTo>
                  <a:lnTo>
                    <a:pt x="761" y="22"/>
                  </a:lnTo>
                  <a:lnTo>
                    <a:pt x="766" y="14"/>
                  </a:lnTo>
                  <a:lnTo>
                    <a:pt x="771" y="7"/>
                  </a:lnTo>
                  <a:lnTo>
                    <a:pt x="777" y="4"/>
                  </a:lnTo>
                  <a:lnTo>
                    <a:pt x="791" y="8"/>
                  </a:lnTo>
                  <a:lnTo>
                    <a:pt x="799" y="21"/>
                  </a:lnTo>
                  <a:lnTo>
                    <a:pt x="802" y="35"/>
                  </a:lnTo>
                  <a:lnTo>
                    <a:pt x="805" y="42"/>
                  </a:lnTo>
                  <a:lnTo>
                    <a:pt x="807" y="39"/>
                  </a:lnTo>
                  <a:lnTo>
                    <a:pt x="810" y="34"/>
                  </a:lnTo>
                  <a:lnTo>
                    <a:pt x="817" y="27"/>
                  </a:lnTo>
                  <a:lnTo>
                    <a:pt x="824" y="17"/>
                  </a:lnTo>
                  <a:lnTo>
                    <a:pt x="832" y="9"/>
                  </a:lnTo>
                  <a:lnTo>
                    <a:pt x="842" y="4"/>
                  </a:lnTo>
                  <a:lnTo>
                    <a:pt x="852" y="0"/>
                  </a:lnTo>
                  <a:lnTo>
                    <a:pt x="861" y="1"/>
                  </a:lnTo>
                  <a:lnTo>
                    <a:pt x="865" y="5"/>
                  </a:lnTo>
                  <a:lnTo>
                    <a:pt x="862" y="12"/>
                  </a:lnTo>
                  <a:lnTo>
                    <a:pt x="857" y="19"/>
                  </a:lnTo>
                  <a:lnTo>
                    <a:pt x="847" y="28"/>
                  </a:lnTo>
                  <a:lnTo>
                    <a:pt x="839" y="36"/>
                  </a:lnTo>
                  <a:lnTo>
                    <a:pt x="831" y="43"/>
                  </a:lnTo>
                  <a:lnTo>
                    <a:pt x="827" y="49"/>
                  </a:lnTo>
                  <a:lnTo>
                    <a:pt x="827" y="51"/>
                  </a:lnTo>
                  <a:lnTo>
                    <a:pt x="832" y="51"/>
                  </a:lnTo>
                  <a:lnTo>
                    <a:pt x="840" y="47"/>
                  </a:lnTo>
                  <a:lnTo>
                    <a:pt x="852" y="43"/>
                  </a:lnTo>
                  <a:lnTo>
                    <a:pt x="865" y="37"/>
                  </a:lnTo>
                  <a:lnTo>
                    <a:pt x="877" y="32"/>
                  </a:lnTo>
                  <a:lnTo>
                    <a:pt x="890" y="28"/>
                  </a:lnTo>
                  <a:lnTo>
                    <a:pt x="899" y="27"/>
                  </a:lnTo>
                  <a:lnTo>
                    <a:pt x="906" y="29"/>
                  </a:lnTo>
                  <a:lnTo>
                    <a:pt x="908" y="34"/>
                  </a:lnTo>
                  <a:lnTo>
                    <a:pt x="906" y="39"/>
                  </a:lnTo>
                  <a:lnTo>
                    <a:pt x="900" y="46"/>
                  </a:lnTo>
                  <a:lnTo>
                    <a:pt x="892" y="53"/>
                  </a:lnTo>
                  <a:lnTo>
                    <a:pt x="884" y="60"/>
                  </a:lnTo>
                  <a:lnTo>
                    <a:pt x="875" y="65"/>
                  </a:lnTo>
                  <a:lnTo>
                    <a:pt x="868" y="69"/>
                  </a:lnTo>
                  <a:lnTo>
                    <a:pt x="863" y="70"/>
                  </a:lnTo>
                  <a:lnTo>
                    <a:pt x="859" y="70"/>
                  </a:lnTo>
                  <a:lnTo>
                    <a:pt x="854" y="72"/>
                  </a:lnTo>
                  <a:lnTo>
                    <a:pt x="847" y="73"/>
                  </a:lnTo>
                  <a:lnTo>
                    <a:pt x="840" y="73"/>
                  </a:lnTo>
                  <a:lnTo>
                    <a:pt x="834" y="74"/>
                  </a:lnTo>
                  <a:lnTo>
                    <a:pt x="828" y="75"/>
                  </a:lnTo>
                  <a:lnTo>
                    <a:pt x="824" y="77"/>
                  </a:lnTo>
                  <a:lnTo>
                    <a:pt x="823" y="78"/>
                  </a:lnTo>
                  <a:lnTo>
                    <a:pt x="827" y="81"/>
                  </a:lnTo>
                  <a:lnTo>
                    <a:pt x="836" y="83"/>
                  </a:lnTo>
                  <a:lnTo>
                    <a:pt x="849" y="85"/>
                  </a:lnTo>
                  <a:lnTo>
                    <a:pt x="863" y="89"/>
                  </a:lnTo>
                  <a:lnTo>
                    <a:pt x="877" y="93"/>
                  </a:lnTo>
                  <a:lnTo>
                    <a:pt x="891" y="98"/>
                  </a:lnTo>
                  <a:lnTo>
                    <a:pt x="900" y="104"/>
                  </a:lnTo>
                  <a:lnTo>
                    <a:pt x="904" y="112"/>
                  </a:lnTo>
                  <a:lnTo>
                    <a:pt x="903" y="119"/>
                  </a:lnTo>
                  <a:lnTo>
                    <a:pt x="897" y="122"/>
                  </a:lnTo>
                  <a:lnTo>
                    <a:pt x="890" y="125"/>
                  </a:lnTo>
                  <a:lnTo>
                    <a:pt x="882" y="126"/>
                  </a:lnTo>
                  <a:lnTo>
                    <a:pt x="874" y="126"/>
                  </a:lnTo>
                  <a:lnTo>
                    <a:pt x="866" y="126"/>
                  </a:lnTo>
                  <a:lnTo>
                    <a:pt x="861" y="127"/>
                  </a:lnTo>
                  <a:lnTo>
                    <a:pt x="859" y="128"/>
                  </a:lnTo>
                  <a:lnTo>
                    <a:pt x="861" y="129"/>
                  </a:lnTo>
                  <a:lnTo>
                    <a:pt x="865" y="130"/>
                  </a:lnTo>
                  <a:lnTo>
                    <a:pt x="872" y="133"/>
                  </a:lnTo>
                  <a:lnTo>
                    <a:pt x="880" y="134"/>
                  </a:lnTo>
                  <a:lnTo>
                    <a:pt x="887" y="136"/>
                  </a:lnTo>
                  <a:lnTo>
                    <a:pt x="893" y="138"/>
                  </a:lnTo>
                  <a:lnTo>
                    <a:pt x="897" y="142"/>
                  </a:lnTo>
                  <a:lnTo>
                    <a:pt x="899" y="147"/>
                  </a:lnTo>
                  <a:lnTo>
                    <a:pt x="896" y="151"/>
                  </a:lnTo>
                  <a:lnTo>
                    <a:pt x="889" y="153"/>
                  </a:lnTo>
                  <a:lnTo>
                    <a:pt x="877" y="156"/>
                  </a:lnTo>
                  <a:lnTo>
                    <a:pt x="866" y="157"/>
                  </a:lnTo>
                  <a:lnTo>
                    <a:pt x="853" y="158"/>
                  </a:lnTo>
                  <a:lnTo>
                    <a:pt x="842" y="158"/>
                  </a:lnTo>
                  <a:lnTo>
                    <a:pt x="835" y="159"/>
                  </a:lnTo>
                  <a:lnTo>
                    <a:pt x="831" y="160"/>
                  </a:lnTo>
                  <a:lnTo>
                    <a:pt x="835" y="163"/>
                  </a:lnTo>
                  <a:lnTo>
                    <a:pt x="844" y="165"/>
                  </a:lnTo>
                  <a:lnTo>
                    <a:pt x="857" y="168"/>
                  </a:lnTo>
                  <a:lnTo>
                    <a:pt x="870" y="172"/>
                  </a:lnTo>
                  <a:lnTo>
                    <a:pt x="885" y="175"/>
                  </a:lnTo>
                  <a:lnTo>
                    <a:pt x="899" y="180"/>
                  </a:lnTo>
                  <a:lnTo>
                    <a:pt x="908" y="183"/>
                  </a:lnTo>
                  <a:lnTo>
                    <a:pt x="913" y="188"/>
                  </a:lnTo>
                  <a:lnTo>
                    <a:pt x="914" y="196"/>
                  </a:lnTo>
                  <a:lnTo>
                    <a:pt x="913" y="201"/>
                  </a:lnTo>
                  <a:lnTo>
                    <a:pt x="908" y="203"/>
                  </a:lnTo>
                  <a:lnTo>
                    <a:pt x="900" y="205"/>
                  </a:lnTo>
                  <a:lnTo>
                    <a:pt x="893" y="206"/>
                  </a:lnTo>
                  <a:lnTo>
                    <a:pt x="883" y="206"/>
                  </a:lnTo>
                  <a:lnTo>
                    <a:pt x="872" y="208"/>
                  </a:lnTo>
                  <a:lnTo>
                    <a:pt x="860" y="209"/>
                  </a:lnTo>
                  <a:lnTo>
                    <a:pt x="847" y="209"/>
                  </a:lnTo>
                  <a:lnTo>
                    <a:pt x="838" y="210"/>
                  </a:lnTo>
                  <a:lnTo>
                    <a:pt x="831" y="211"/>
                  </a:lnTo>
                  <a:lnTo>
                    <a:pt x="829" y="212"/>
                  </a:lnTo>
                  <a:lnTo>
                    <a:pt x="832" y="213"/>
                  </a:lnTo>
                  <a:lnTo>
                    <a:pt x="840" y="216"/>
                  </a:lnTo>
                  <a:lnTo>
                    <a:pt x="853" y="219"/>
                  </a:lnTo>
                  <a:lnTo>
                    <a:pt x="868" y="223"/>
                  </a:lnTo>
                  <a:lnTo>
                    <a:pt x="882" y="226"/>
                  </a:lnTo>
                  <a:lnTo>
                    <a:pt x="895" y="232"/>
                  </a:lnTo>
                  <a:lnTo>
                    <a:pt x="904" y="238"/>
                  </a:lnTo>
                  <a:lnTo>
                    <a:pt x="907" y="245"/>
                  </a:lnTo>
                  <a:lnTo>
                    <a:pt x="905" y="251"/>
                  </a:lnTo>
                  <a:lnTo>
                    <a:pt x="899" y="256"/>
                  </a:lnTo>
                  <a:lnTo>
                    <a:pt x="891" y="260"/>
                  </a:lnTo>
                  <a:lnTo>
                    <a:pt x="881" y="262"/>
                  </a:lnTo>
                  <a:lnTo>
                    <a:pt x="870" y="263"/>
                  </a:lnTo>
                  <a:lnTo>
                    <a:pt x="861" y="263"/>
                  </a:lnTo>
                  <a:lnTo>
                    <a:pt x="855" y="264"/>
                  </a:lnTo>
                  <a:lnTo>
                    <a:pt x="853" y="265"/>
                  </a:lnTo>
                  <a:lnTo>
                    <a:pt x="855" y="266"/>
                  </a:lnTo>
                  <a:lnTo>
                    <a:pt x="861" y="269"/>
                  </a:lnTo>
                  <a:lnTo>
                    <a:pt x="869" y="271"/>
                  </a:lnTo>
                  <a:lnTo>
                    <a:pt x="880" y="273"/>
                  </a:lnTo>
                  <a:lnTo>
                    <a:pt x="889" y="277"/>
                  </a:lnTo>
                  <a:lnTo>
                    <a:pt x="897" y="280"/>
                  </a:lnTo>
                  <a:lnTo>
                    <a:pt x="903" y="284"/>
                  </a:lnTo>
                  <a:lnTo>
                    <a:pt x="905" y="287"/>
                  </a:lnTo>
                  <a:lnTo>
                    <a:pt x="903" y="292"/>
                  </a:lnTo>
                  <a:lnTo>
                    <a:pt x="896" y="295"/>
                  </a:lnTo>
                  <a:lnTo>
                    <a:pt x="885" y="298"/>
                  </a:lnTo>
                  <a:lnTo>
                    <a:pt x="874" y="299"/>
                  </a:lnTo>
                  <a:lnTo>
                    <a:pt x="862" y="300"/>
                  </a:lnTo>
                  <a:lnTo>
                    <a:pt x="852" y="300"/>
                  </a:lnTo>
                  <a:lnTo>
                    <a:pt x="845" y="300"/>
                  </a:lnTo>
                  <a:lnTo>
                    <a:pt x="843" y="301"/>
                  </a:lnTo>
                  <a:lnTo>
                    <a:pt x="845" y="302"/>
                  </a:lnTo>
                  <a:lnTo>
                    <a:pt x="852" y="304"/>
                  </a:lnTo>
                  <a:lnTo>
                    <a:pt x="861" y="308"/>
                  </a:lnTo>
                  <a:lnTo>
                    <a:pt x="872" y="311"/>
                  </a:lnTo>
                  <a:lnTo>
                    <a:pt x="883" y="316"/>
                  </a:lnTo>
                  <a:lnTo>
                    <a:pt x="892" y="321"/>
                  </a:lnTo>
                  <a:lnTo>
                    <a:pt x="898" y="326"/>
                  </a:lnTo>
                  <a:lnTo>
                    <a:pt x="900" y="333"/>
                  </a:lnTo>
                  <a:lnTo>
                    <a:pt x="897" y="339"/>
                  </a:lnTo>
                  <a:lnTo>
                    <a:pt x="887" y="344"/>
                  </a:lnTo>
                  <a:lnTo>
                    <a:pt x="873" y="347"/>
                  </a:lnTo>
                  <a:lnTo>
                    <a:pt x="858" y="348"/>
                  </a:lnTo>
                  <a:lnTo>
                    <a:pt x="843" y="351"/>
                  </a:lnTo>
                  <a:lnTo>
                    <a:pt x="829" y="352"/>
                  </a:lnTo>
                  <a:lnTo>
                    <a:pt x="820" y="353"/>
                  </a:lnTo>
                  <a:lnTo>
                    <a:pt x="816" y="354"/>
                  </a:lnTo>
                  <a:lnTo>
                    <a:pt x="820" y="356"/>
                  </a:lnTo>
                  <a:lnTo>
                    <a:pt x="828" y="357"/>
                  </a:lnTo>
                  <a:lnTo>
                    <a:pt x="838" y="360"/>
                  </a:lnTo>
                  <a:lnTo>
                    <a:pt x="851" y="362"/>
                  </a:lnTo>
                  <a:lnTo>
                    <a:pt x="863" y="366"/>
                  </a:lnTo>
                  <a:lnTo>
                    <a:pt x="875" y="368"/>
                  </a:lnTo>
                  <a:lnTo>
                    <a:pt x="883" y="369"/>
                  </a:lnTo>
                  <a:lnTo>
                    <a:pt x="885" y="371"/>
                  </a:lnTo>
                  <a:lnTo>
                    <a:pt x="883" y="375"/>
                  </a:lnTo>
                  <a:lnTo>
                    <a:pt x="877" y="377"/>
                  </a:lnTo>
                  <a:lnTo>
                    <a:pt x="870" y="378"/>
                  </a:lnTo>
                  <a:lnTo>
                    <a:pt x="868" y="381"/>
                  </a:lnTo>
                  <a:lnTo>
                    <a:pt x="869" y="382"/>
                  </a:lnTo>
                  <a:lnTo>
                    <a:pt x="874" y="384"/>
                  </a:lnTo>
                  <a:lnTo>
                    <a:pt x="880" y="386"/>
                  </a:lnTo>
                  <a:lnTo>
                    <a:pt x="887" y="390"/>
                  </a:lnTo>
                  <a:lnTo>
                    <a:pt x="893" y="392"/>
                  </a:lnTo>
                  <a:lnTo>
                    <a:pt x="899" y="396"/>
                  </a:lnTo>
                  <a:lnTo>
                    <a:pt x="904" y="399"/>
                  </a:lnTo>
                  <a:lnTo>
                    <a:pt x="905" y="401"/>
                  </a:lnTo>
                  <a:lnTo>
                    <a:pt x="902" y="406"/>
                  </a:lnTo>
                  <a:lnTo>
                    <a:pt x="895" y="409"/>
                  </a:lnTo>
                  <a:lnTo>
                    <a:pt x="883" y="413"/>
                  </a:lnTo>
                  <a:lnTo>
                    <a:pt x="870" y="416"/>
                  </a:lnTo>
                  <a:lnTo>
                    <a:pt x="858" y="420"/>
                  </a:lnTo>
                  <a:lnTo>
                    <a:pt x="846" y="422"/>
                  </a:lnTo>
                  <a:lnTo>
                    <a:pt x="839" y="424"/>
                  </a:lnTo>
                  <a:lnTo>
                    <a:pt x="836" y="426"/>
                  </a:lnTo>
                  <a:lnTo>
                    <a:pt x="839" y="428"/>
                  </a:lnTo>
                  <a:lnTo>
                    <a:pt x="846" y="430"/>
                  </a:lnTo>
                  <a:lnTo>
                    <a:pt x="858" y="432"/>
                  </a:lnTo>
                  <a:lnTo>
                    <a:pt x="870" y="436"/>
                  </a:lnTo>
                  <a:lnTo>
                    <a:pt x="883" y="439"/>
                  </a:lnTo>
                  <a:lnTo>
                    <a:pt x="895" y="442"/>
                  </a:lnTo>
                  <a:lnTo>
                    <a:pt x="902" y="445"/>
                  </a:lnTo>
                  <a:lnTo>
                    <a:pt x="905" y="449"/>
                  </a:lnTo>
                  <a:lnTo>
                    <a:pt x="902" y="451"/>
                  </a:lnTo>
                  <a:lnTo>
                    <a:pt x="892" y="453"/>
                  </a:lnTo>
                  <a:lnTo>
                    <a:pt x="883" y="455"/>
                  </a:lnTo>
                  <a:lnTo>
                    <a:pt x="880" y="458"/>
                  </a:lnTo>
                  <a:lnTo>
                    <a:pt x="884" y="461"/>
                  </a:lnTo>
                  <a:lnTo>
                    <a:pt x="893" y="465"/>
                  </a:lnTo>
                  <a:lnTo>
                    <a:pt x="903" y="470"/>
                  </a:lnTo>
                  <a:lnTo>
                    <a:pt x="907" y="475"/>
                  </a:lnTo>
                  <a:lnTo>
                    <a:pt x="905" y="483"/>
                  </a:lnTo>
                  <a:lnTo>
                    <a:pt x="899" y="489"/>
                  </a:lnTo>
                  <a:lnTo>
                    <a:pt x="889" y="492"/>
                  </a:lnTo>
                  <a:lnTo>
                    <a:pt x="877" y="495"/>
                  </a:lnTo>
                  <a:lnTo>
                    <a:pt x="866" y="495"/>
                  </a:lnTo>
                  <a:lnTo>
                    <a:pt x="857" y="496"/>
                  </a:lnTo>
                  <a:lnTo>
                    <a:pt x="849" y="496"/>
                  </a:lnTo>
                  <a:lnTo>
                    <a:pt x="846" y="497"/>
                  </a:lnTo>
                  <a:lnTo>
                    <a:pt x="850" y="499"/>
                  </a:lnTo>
                  <a:lnTo>
                    <a:pt x="857" y="503"/>
                  </a:lnTo>
                  <a:lnTo>
                    <a:pt x="868" y="506"/>
                  </a:lnTo>
                  <a:lnTo>
                    <a:pt x="881" y="511"/>
                  </a:lnTo>
                  <a:lnTo>
                    <a:pt x="893" y="517"/>
                  </a:lnTo>
                  <a:lnTo>
                    <a:pt x="905" y="522"/>
                  </a:lnTo>
                  <a:lnTo>
                    <a:pt x="912" y="528"/>
                  </a:lnTo>
                  <a:lnTo>
                    <a:pt x="915" y="534"/>
                  </a:lnTo>
                  <a:lnTo>
                    <a:pt x="912" y="541"/>
                  </a:lnTo>
                  <a:lnTo>
                    <a:pt x="902" y="545"/>
                  </a:lnTo>
                  <a:lnTo>
                    <a:pt x="887" y="549"/>
                  </a:lnTo>
                  <a:lnTo>
                    <a:pt x="870" y="552"/>
                  </a:lnTo>
                  <a:lnTo>
                    <a:pt x="853" y="553"/>
                  </a:lnTo>
                  <a:lnTo>
                    <a:pt x="838" y="555"/>
                  </a:lnTo>
                  <a:lnTo>
                    <a:pt x="828" y="556"/>
                  </a:lnTo>
                  <a:lnTo>
                    <a:pt x="824" y="557"/>
                  </a:lnTo>
                  <a:lnTo>
                    <a:pt x="828" y="560"/>
                  </a:lnTo>
                  <a:lnTo>
                    <a:pt x="837" y="564"/>
                  </a:lnTo>
                  <a:lnTo>
                    <a:pt x="852" y="567"/>
                  </a:lnTo>
                  <a:lnTo>
                    <a:pt x="868" y="572"/>
                  </a:lnTo>
                  <a:lnTo>
                    <a:pt x="884" y="575"/>
                  </a:lnTo>
                  <a:lnTo>
                    <a:pt x="898" y="580"/>
                  </a:lnTo>
                  <a:lnTo>
                    <a:pt x="908" y="583"/>
                  </a:lnTo>
                  <a:lnTo>
                    <a:pt x="912" y="587"/>
                  </a:lnTo>
                  <a:lnTo>
                    <a:pt x="910" y="595"/>
                  </a:lnTo>
                  <a:lnTo>
                    <a:pt x="903" y="601"/>
                  </a:lnTo>
                  <a:lnTo>
                    <a:pt x="893" y="604"/>
                  </a:lnTo>
                  <a:lnTo>
                    <a:pt x="883" y="605"/>
                  </a:lnTo>
                  <a:lnTo>
                    <a:pt x="873" y="607"/>
                  </a:lnTo>
                  <a:lnTo>
                    <a:pt x="863" y="608"/>
                  </a:lnTo>
                  <a:lnTo>
                    <a:pt x="857" y="609"/>
                  </a:lnTo>
                  <a:lnTo>
                    <a:pt x="854" y="610"/>
                  </a:lnTo>
                  <a:lnTo>
                    <a:pt x="857" y="612"/>
                  </a:lnTo>
                  <a:lnTo>
                    <a:pt x="862" y="615"/>
                  </a:lnTo>
                  <a:lnTo>
                    <a:pt x="870" y="617"/>
                  </a:lnTo>
                  <a:lnTo>
                    <a:pt x="881" y="620"/>
                  </a:lnTo>
                  <a:lnTo>
                    <a:pt x="890" y="624"/>
                  </a:lnTo>
                  <a:lnTo>
                    <a:pt x="899" y="627"/>
                  </a:lnTo>
                  <a:lnTo>
                    <a:pt x="905" y="633"/>
                  </a:lnTo>
                  <a:lnTo>
                    <a:pt x="907" y="639"/>
                  </a:lnTo>
                  <a:lnTo>
                    <a:pt x="905" y="643"/>
                  </a:lnTo>
                  <a:lnTo>
                    <a:pt x="899" y="647"/>
                  </a:lnTo>
                  <a:lnTo>
                    <a:pt x="890" y="648"/>
                  </a:lnTo>
                  <a:lnTo>
                    <a:pt x="881" y="649"/>
                  </a:lnTo>
                  <a:lnTo>
                    <a:pt x="872" y="649"/>
                  </a:lnTo>
                  <a:lnTo>
                    <a:pt x="862" y="650"/>
                  </a:lnTo>
                  <a:lnTo>
                    <a:pt x="857" y="651"/>
                  </a:lnTo>
                  <a:lnTo>
                    <a:pt x="854" y="655"/>
                  </a:lnTo>
                  <a:lnTo>
                    <a:pt x="857" y="658"/>
                  </a:lnTo>
                  <a:lnTo>
                    <a:pt x="865" y="661"/>
                  </a:lnTo>
                  <a:lnTo>
                    <a:pt x="874" y="663"/>
                  </a:lnTo>
                  <a:lnTo>
                    <a:pt x="887" y="664"/>
                  </a:lnTo>
                  <a:lnTo>
                    <a:pt x="898" y="668"/>
                  </a:lnTo>
                  <a:lnTo>
                    <a:pt x="907" y="670"/>
                  </a:lnTo>
                  <a:lnTo>
                    <a:pt x="915" y="673"/>
                  </a:lnTo>
                  <a:lnTo>
                    <a:pt x="918" y="678"/>
                  </a:lnTo>
                  <a:lnTo>
                    <a:pt x="913" y="683"/>
                  </a:lnTo>
                  <a:lnTo>
                    <a:pt x="903" y="685"/>
                  </a:lnTo>
                  <a:lnTo>
                    <a:pt x="888" y="687"/>
                  </a:lnTo>
                  <a:lnTo>
                    <a:pt x="870" y="690"/>
                  </a:lnTo>
                  <a:lnTo>
                    <a:pt x="852" y="691"/>
                  </a:lnTo>
                  <a:lnTo>
                    <a:pt x="837" y="692"/>
                  </a:lnTo>
                  <a:lnTo>
                    <a:pt x="827" y="694"/>
                  </a:lnTo>
                  <a:lnTo>
                    <a:pt x="822" y="698"/>
                  </a:lnTo>
                  <a:lnTo>
                    <a:pt x="825" y="701"/>
                  </a:lnTo>
                  <a:lnTo>
                    <a:pt x="834" y="703"/>
                  </a:lnTo>
                  <a:lnTo>
                    <a:pt x="846" y="706"/>
                  </a:lnTo>
                  <a:lnTo>
                    <a:pt x="861" y="709"/>
                  </a:lnTo>
                  <a:lnTo>
                    <a:pt x="875" y="711"/>
                  </a:lnTo>
                  <a:lnTo>
                    <a:pt x="888" y="714"/>
                  </a:lnTo>
                  <a:lnTo>
                    <a:pt x="896" y="717"/>
                  </a:lnTo>
                  <a:lnTo>
                    <a:pt x="899" y="721"/>
                  </a:lnTo>
                  <a:lnTo>
                    <a:pt x="896" y="726"/>
                  </a:lnTo>
                  <a:lnTo>
                    <a:pt x="887" y="730"/>
                  </a:lnTo>
                  <a:lnTo>
                    <a:pt x="874" y="732"/>
                  </a:lnTo>
                  <a:lnTo>
                    <a:pt x="860" y="734"/>
                  </a:lnTo>
                  <a:lnTo>
                    <a:pt x="846" y="736"/>
                  </a:lnTo>
                  <a:lnTo>
                    <a:pt x="834" y="737"/>
                  </a:lnTo>
                  <a:lnTo>
                    <a:pt x="825" y="738"/>
                  </a:lnTo>
                  <a:lnTo>
                    <a:pt x="822" y="741"/>
                  </a:lnTo>
                  <a:lnTo>
                    <a:pt x="825" y="744"/>
                  </a:lnTo>
                  <a:lnTo>
                    <a:pt x="835" y="746"/>
                  </a:lnTo>
                  <a:lnTo>
                    <a:pt x="847" y="748"/>
                  </a:lnTo>
                  <a:lnTo>
                    <a:pt x="861" y="751"/>
                  </a:lnTo>
                  <a:lnTo>
                    <a:pt x="875" y="754"/>
                  </a:lnTo>
                  <a:lnTo>
                    <a:pt x="888" y="758"/>
                  </a:lnTo>
                  <a:lnTo>
                    <a:pt x="897" y="763"/>
                  </a:lnTo>
                  <a:lnTo>
                    <a:pt x="900" y="771"/>
                  </a:lnTo>
                  <a:lnTo>
                    <a:pt x="898" y="776"/>
                  </a:lnTo>
                  <a:lnTo>
                    <a:pt x="891" y="779"/>
                  </a:lnTo>
                  <a:lnTo>
                    <a:pt x="882" y="781"/>
                  </a:lnTo>
                  <a:lnTo>
                    <a:pt x="872" y="782"/>
                  </a:lnTo>
                  <a:lnTo>
                    <a:pt x="861" y="783"/>
                  </a:lnTo>
                  <a:lnTo>
                    <a:pt x="852" y="783"/>
                  </a:lnTo>
                  <a:lnTo>
                    <a:pt x="845" y="785"/>
                  </a:lnTo>
                  <a:lnTo>
                    <a:pt x="843" y="788"/>
                  </a:lnTo>
                  <a:lnTo>
                    <a:pt x="845" y="791"/>
                  </a:lnTo>
                  <a:lnTo>
                    <a:pt x="852" y="794"/>
                  </a:lnTo>
                  <a:lnTo>
                    <a:pt x="861" y="798"/>
                  </a:lnTo>
                  <a:lnTo>
                    <a:pt x="872" y="803"/>
                  </a:lnTo>
                  <a:lnTo>
                    <a:pt x="884" y="808"/>
                  </a:lnTo>
                  <a:lnTo>
                    <a:pt x="896" y="816"/>
                  </a:lnTo>
                  <a:lnTo>
                    <a:pt x="906" y="827"/>
                  </a:lnTo>
                  <a:lnTo>
                    <a:pt x="914" y="841"/>
                  </a:lnTo>
                  <a:lnTo>
                    <a:pt x="913" y="845"/>
                  </a:lnTo>
                  <a:lnTo>
                    <a:pt x="908" y="850"/>
                  </a:lnTo>
                  <a:lnTo>
                    <a:pt x="902" y="852"/>
                  </a:lnTo>
                  <a:lnTo>
                    <a:pt x="896" y="852"/>
                  </a:lnTo>
                  <a:lnTo>
                    <a:pt x="891" y="851"/>
                  </a:lnTo>
                  <a:lnTo>
                    <a:pt x="884" y="847"/>
                  </a:lnTo>
                  <a:lnTo>
                    <a:pt x="874" y="844"/>
                  </a:lnTo>
                  <a:lnTo>
                    <a:pt x="863" y="841"/>
                  </a:lnTo>
                  <a:lnTo>
                    <a:pt x="852" y="837"/>
                  </a:lnTo>
                  <a:lnTo>
                    <a:pt x="843" y="834"/>
                  </a:lnTo>
                  <a:lnTo>
                    <a:pt x="835" y="831"/>
                  </a:lnTo>
                  <a:lnTo>
                    <a:pt x="831" y="831"/>
                  </a:lnTo>
                  <a:lnTo>
                    <a:pt x="832" y="837"/>
                  </a:lnTo>
                  <a:lnTo>
                    <a:pt x="838" y="847"/>
                  </a:lnTo>
                  <a:lnTo>
                    <a:pt x="846" y="859"/>
                  </a:lnTo>
                  <a:lnTo>
                    <a:pt x="851" y="867"/>
                  </a:lnTo>
                  <a:lnTo>
                    <a:pt x="853" y="873"/>
                  </a:lnTo>
                  <a:lnTo>
                    <a:pt x="854" y="879"/>
                  </a:lnTo>
                  <a:lnTo>
                    <a:pt x="850" y="883"/>
                  </a:lnTo>
                  <a:lnTo>
                    <a:pt x="839" y="884"/>
                  </a:lnTo>
                  <a:lnTo>
                    <a:pt x="828" y="883"/>
                  </a:lnTo>
                  <a:lnTo>
                    <a:pt x="821" y="879"/>
                  </a:lnTo>
                  <a:lnTo>
                    <a:pt x="817" y="873"/>
                  </a:lnTo>
                  <a:lnTo>
                    <a:pt x="815" y="867"/>
                  </a:lnTo>
                  <a:lnTo>
                    <a:pt x="812" y="858"/>
                  </a:lnTo>
                  <a:lnTo>
                    <a:pt x="808" y="846"/>
                  </a:lnTo>
                  <a:lnTo>
                    <a:pt x="804" y="835"/>
                  </a:lnTo>
                  <a:lnTo>
                    <a:pt x="801" y="830"/>
                  </a:lnTo>
                  <a:lnTo>
                    <a:pt x="797" y="838"/>
                  </a:lnTo>
                  <a:lnTo>
                    <a:pt x="789" y="856"/>
                  </a:lnTo>
                  <a:lnTo>
                    <a:pt x="779" y="874"/>
                  </a:lnTo>
                  <a:lnTo>
                    <a:pt x="768" y="882"/>
                  </a:lnTo>
                  <a:lnTo>
                    <a:pt x="759" y="875"/>
                  </a:lnTo>
                  <a:lnTo>
                    <a:pt x="753" y="858"/>
                  </a:lnTo>
                  <a:lnTo>
                    <a:pt x="748" y="842"/>
                  </a:lnTo>
                  <a:lnTo>
                    <a:pt x="742" y="835"/>
                  </a:lnTo>
                  <a:lnTo>
                    <a:pt x="737" y="839"/>
                  </a:lnTo>
                  <a:lnTo>
                    <a:pt x="732" y="851"/>
                  </a:lnTo>
                  <a:lnTo>
                    <a:pt x="725" y="862"/>
                  </a:lnTo>
                  <a:lnTo>
                    <a:pt x="717" y="867"/>
                  </a:lnTo>
                  <a:lnTo>
                    <a:pt x="710" y="856"/>
                  </a:lnTo>
                  <a:lnTo>
                    <a:pt x="706" y="830"/>
                  </a:lnTo>
                  <a:lnTo>
                    <a:pt x="701" y="806"/>
                  </a:lnTo>
                  <a:lnTo>
                    <a:pt x="695" y="794"/>
                  </a:lnTo>
                  <a:lnTo>
                    <a:pt x="691" y="797"/>
                  </a:lnTo>
                  <a:lnTo>
                    <a:pt x="687" y="806"/>
                  </a:lnTo>
                  <a:lnTo>
                    <a:pt x="683" y="820"/>
                  </a:lnTo>
                  <a:lnTo>
                    <a:pt x="678" y="835"/>
                  </a:lnTo>
                  <a:lnTo>
                    <a:pt x="672" y="850"/>
                  </a:lnTo>
                  <a:lnTo>
                    <a:pt x="666" y="864"/>
                  </a:lnTo>
                  <a:lnTo>
                    <a:pt x="658" y="873"/>
                  </a:lnTo>
                  <a:lnTo>
                    <a:pt x="650" y="876"/>
                  </a:lnTo>
                  <a:lnTo>
                    <a:pt x="639" y="866"/>
                  </a:lnTo>
                  <a:lnTo>
                    <a:pt x="634" y="842"/>
                  </a:lnTo>
                  <a:lnTo>
                    <a:pt x="633" y="818"/>
                  </a:lnTo>
                  <a:lnTo>
                    <a:pt x="627" y="807"/>
                  </a:lnTo>
                  <a:lnTo>
                    <a:pt x="620" y="815"/>
                  </a:lnTo>
                  <a:lnTo>
                    <a:pt x="617" y="831"/>
                  </a:lnTo>
                  <a:lnTo>
                    <a:pt x="610" y="849"/>
                  </a:lnTo>
                  <a:lnTo>
                    <a:pt x="594" y="858"/>
                  </a:lnTo>
                  <a:lnTo>
                    <a:pt x="587" y="854"/>
                  </a:lnTo>
                  <a:lnTo>
                    <a:pt x="582" y="846"/>
                  </a:lnTo>
                  <a:lnTo>
                    <a:pt x="579" y="838"/>
                  </a:lnTo>
                  <a:lnTo>
                    <a:pt x="574" y="834"/>
                  </a:lnTo>
                  <a:lnTo>
                    <a:pt x="567" y="842"/>
                  </a:lnTo>
                  <a:lnTo>
                    <a:pt x="560" y="858"/>
                  </a:lnTo>
                  <a:lnTo>
                    <a:pt x="552" y="874"/>
                  </a:lnTo>
                  <a:lnTo>
                    <a:pt x="541" y="882"/>
                  </a:lnTo>
                  <a:lnTo>
                    <a:pt x="530" y="873"/>
                  </a:lnTo>
                  <a:lnTo>
                    <a:pt x="526" y="854"/>
                  </a:lnTo>
                  <a:lnTo>
                    <a:pt x="521" y="835"/>
                  </a:lnTo>
                  <a:lnTo>
                    <a:pt x="517" y="826"/>
                  </a:lnTo>
                  <a:lnTo>
                    <a:pt x="512" y="828"/>
                  </a:lnTo>
                  <a:lnTo>
                    <a:pt x="509" y="835"/>
                  </a:lnTo>
                  <a:lnTo>
                    <a:pt x="504" y="844"/>
                  </a:lnTo>
                  <a:lnTo>
                    <a:pt x="498" y="854"/>
                  </a:lnTo>
                  <a:lnTo>
                    <a:pt x="492" y="866"/>
                  </a:lnTo>
                  <a:lnTo>
                    <a:pt x="487" y="875"/>
                  </a:lnTo>
                  <a:lnTo>
                    <a:pt x="480" y="882"/>
                  </a:lnTo>
                  <a:lnTo>
                    <a:pt x="473" y="884"/>
                  </a:lnTo>
                  <a:lnTo>
                    <a:pt x="465" y="875"/>
                  </a:lnTo>
                  <a:lnTo>
                    <a:pt x="465" y="854"/>
                  </a:lnTo>
                  <a:lnTo>
                    <a:pt x="465" y="835"/>
                  </a:lnTo>
                  <a:lnTo>
                    <a:pt x="457" y="826"/>
                  </a:lnTo>
                  <a:lnTo>
                    <a:pt x="453" y="828"/>
                  </a:lnTo>
                  <a:lnTo>
                    <a:pt x="450" y="834"/>
                  </a:lnTo>
                  <a:lnTo>
                    <a:pt x="445" y="843"/>
                  </a:lnTo>
                  <a:lnTo>
                    <a:pt x="441" y="853"/>
                  </a:lnTo>
                  <a:lnTo>
                    <a:pt x="435" y="864"/>
                  </a:lnTo>
                  <a:lnTo>
                    <a:pt x="430" y="872"/>
                  </a:lnTo>
                  <a:lnTo>
                    <a:pt x="424" y="879"/>
                  </a:lnTo>
                  <a:lnTo>
                    <a:pt x="420" y="881"/>
                  </a:lnTo>
                  <a:lnTo>
                    <a:pt x="412" y="872"/>
                  </a:lnTo>
                  <a:lnTo>
                    <a:pt x="403" y="852"/>
                  </a:lnTo>
                  <a:lnTo>
                    <a:pt x="396" y="834"/>
                  </a:lnTo>
                  <a:lnTo>
                    <a:pt x="389" y="824"/>
                  </a:lnTo>
                  <a:lnTo>
                    <a:pt x="385" y="827"/>
                  </a:lnTo>
                  <a:lnTo>
                    <a:pt x="381" y="834"/>
                  </a:lnTo>
                  <a:lnTo>
                    <a:pt x="375" y="843"/>
                  </a:lnTo>
                  <a:lnTo>
                    <a:pt x="370" y="854"/>
                  </a:lnTo>
                  <a:lnTo>
                    <a:pt x="365" y="866"/>
                  </a:lnTo>
                  <a:lnTo>
                    <a:pt x="360" y="875"/>
                  </a:lnTo>
                  <a:lnTo>
                    <a:pt x="355" y="882"/>
                  </a:lnTo>
                  <a:lnTo>
                    <a:pt x="351" y="884"/>
                  </a:lnTo>
                  <a:lnTo>
                    <a:pt x="343" y="879"/>
                  </a:lnTo>
                  <a:lnTo>
                    <a:pt x="333" y="866"/>
                  </a:lnTo>
                  <a:lnTo>
                    <a:pt x="324" y="853"/>
                  </a:lnTo>
                  <a:lnTo>
                    <a:pt x="318" y="847"/>
                  </a:lnTo>
                  <a:lnTo>
                    <a:pt x="314" y="852"/>
                  </a:lnTo>
                  <a:lnTo>
                    <a:pt x="307" y="861"/>
                  </a:lnTo>
                  <a:lnTo>
                    <a:pt x="298" y="871"/>
                  </a:lnTo>
                  <a:lnTo>
                    <a:pt x="286" y="875"/>
                  </a:lnTo>
                  <a:lnTo>
                    <a:pt x="276" y="867"/>
                  </a:lnTo>
                  <a:lnTo>
                    <a:pt x="268" y="849"/>
                  </a:lnTo>
                  <a:lnTo>
                    <a:pt x="261" y="830"/>
                  </a:lnTo>
                  <a:lnTo>
                    <a:pt x="255" y="821"/>
                  </a:lnTo>
                  <a:lnTo>
                    <a:pt x="252" y="823"/>
                  </a:lnTo>
                  <a:lnTo>
                    <a:pt x="248" y="829"/>
                  </a:lnTo>
                  <a:lnTo>
                    <a:pt x="244" y="837"/>
                  </a:lnTo>
                  <a:lnTo>
                    <a:pt x="239" y="847"/>
                  </a:lnTo>
                  <a:lnTo>
                    <a:pt x="233" y="857"/>
                  </a:lnTo>
                  <a:lnTo>
                    <a:pt x="227" y="866"/>
                  </a:lnTo>
                  <a:lnTo>
                    <a:pt x="219" y="872"/>
                  </a:lnTo>
                  <a:lnTo>
                    <a:pt x="211" y="874"/>
                  </a:lnTo>
                  <a:lnTo>
                    <a:pt x="197" y="868"/>
                  </a:lnTo>
                  <a:lnTo>
                    <a:pt x="192" y="853"/>
                  </a:lnTo>
                  <a:lnTo>
                    <a:pt x="188" y="839"/>
                  </a:lnTo>
                  <a:lnTo>
                    <a:pt x="186" y="834"/>
                  </a:lnTo>
                  <a:lnTo>
                    <a:pt x="184" y="836"/>
                  </a:lnTo>
                  <a:lnTo>
                    <a:pt x="180" y="842"/>
                  </a:lnTo>
                  <a:lnTo>
                    <a:pt x="176" y="849"/>
                  </a:lnTo>
                  <a:lnTo>
                    <a:pt x="171" y="858"/>
                  </a:lnTo>
                  <a:lnTo>
                    <a:pt x="165" y="867"/>
                  </a:lnTo>
                  <a:lnTo>
                    <a:pt x="158" y="874"/>
                  </a:lnTo>
                  <a:lnTo>
                    <a:pt x="150" y="880"/>
                  </a:lnTo>
                  <a:lnTo>
                    <a:pt x="142" y="882"/>
                  </a:lnTo>
                  <a:lnTo>
                    <a:pt x="133" y="874"/>
                  </a:lnTo>
                  <a:lnTo>
                    <a:pt x="128" y="856"/>
                  </a:lnTo>
                  <a:lnTo>
                    <a:pt x="126" y="837"/>
                  </a:lnTo>
                  <a:lnTo>
                    <a:pt x="120" y="828"/>
                  </a:lnTo>
                  <a:lnTo>
                    <a:pt x="116" y="830"/>
                  </a:lnTo>
                  <a:lnTo>
                    <a:pt x="112" y="836"/>
                  </a:lnTo>
                  <a:lnTo>
                    <a:pt x="106" y="844"/>
                  </a:lnTo>
                  <a:lnTo>
                    <a:pt x="102" y="854"/>
                  </a:lnTo>
                  <a:lnTo>
                    <a:pt x="95" y="864"/>
                  </a:lnTo>
                  <a:lnTo>
                    <a:pt x="89" y="872"/>
                  </a:lnTo>
                  <a:lnTo>
                    <a:pt x="82" y="876"/>
                  </a:lnTo>
                  <a:lnTo>
                    <a:pt x="75" y="877"/>
                  </a:lnTo>
                  <a:lnTo>
                    <a:pt x="71" y="869"/>
                  </a:lnTo>
                  <a:lnTo>
                    <a:pt x="76" y="853"/>
                  </a:lnTo>
                  <a:lnTo>
                    <a:pt x="86" y="837"/>
                  </a:lnTo>
                  <a:lnTo>
                    <a:pt x="93" y="830"/>
                  </a:lnTo>
                  <a:lnTo>
                    <a:pt x="91" y="831"/>
                  </a:lnTo>
                  <a:lnTo>
                    <a:pt x="88" y="834"/>
                  </a:lnTo>
                  <a:lnTo>
                    <a:pt x="81" y="836"/>
                  </a:lnTo>
                  <a:lnTo>
                    <a:pt x="72" y="839"/>
                  </a:lnTo>
                  <a:lnTo>
                    <a:pt x="63" y="842"/>
                  </a:lnTo>
                  <a:lnTo>
                    <a:pt x="52" y="843"/>
                  </a:lnTo>
                  <a:lnTo>
                    <a:pt x="44" y="844"/>
                  </a:lnTo>
                  <a:lnTo>
                    <a:pt x="37" y="842"/>
                  </a:lnTo>
                  <a:lnTo>
                    <a:pt x="28" y="834"/>
                  </a:lnTo>
                  <a:lnTo>
                    <a:pt x="23" y="824"/>
                  </a:lnTo>
                  <a:lnTo>
                    <a:pt x="27" y="816"/>
                  </a:lnTo>
                  <a:lnTo>
                    <a:pt x="37" y="812"/>
                  </a:lnTo>
                  <a:lnTo>
                    <a:pt x="45" y="811"/>
                  </a:lnTo>
                  <a:lnTo>
                    <a:pt x="53" y="808"/>
                  </a:lnTo>
                  <a:lnTo>
                    <a:pt x="63" y="807"/>
                  </a:lnTo>
                  <a:lnTo>
                    <a:pt x="71" y="806"/>
                  </a:lnTo>
                  <a:lnTo>
                    <a:pt x="78" y="804"/>
                  </a:lnTo>
                  <a:lnTo>
                    <a:pt x="83" y="803"/>
                  </a:lnTo>
                  <a:lnTo>
                    <a:pt x="87" y="801"/>
                  </a:lnTo>
                  <a:lnTo>
                    <a:pt x="88" y="800"/>
                  </a:lnTo>
                  <a:lnTo>
                    <a:pt x="86" y="799"/>
                  </a:lnTo>
                  <a:lnTo>
                    <a:pt x="79" y="797"/>
                  </a:lnTo>
                  <a:lnTo>
                    <a:pt x="69" y="794"/>
                  </a:lnTo>
                  <a:lnTo>
                    <a:pt x="59" y="791"/>
                  </a:lnTo>
                  <a:lnTo>
                    <a:pt x="50" y="788"/>
                  </a:lnTo>
                  <a:lnTo>
                    <a:pt x="41" y="784"/>
                  </a:lnTo>
                  <a:lnTo>
                    <a:pt x="35" y="781"/>
                  </a:lnTo>
                  <a:lnTo>
                    <a:pt x="34" y="777"/>
                  </a:lnTo>
                  <a:lnTo>
                    <a:pt x="40" y="773"/>
                  </a:lnTo>
                  <a:lnTo>
                    <a:pt x="50" y="771"/>
                  </a:lnTo>
                  <a:lnTo>
                    <a:pt x="60" y="770"/>
                  </a:lnTo>
                  <a:lnTo>
                    <a:pt x="66" y="768"/>
                  </a:lnTo>
                  <a:lnTo>
                    <a:pt x="65" y="767"/>
                  </a:lnTo>
                  <a:lnTo>
                    <a:pt x="60" y="764"/>
                  </a:lnTo>
                  <a:lnTo>
                    <a:pt x="55" y="763"/>
                  </a:lnTo>
                  <a:lnTo>
                    <a:pt x="46" y="761"/>
                  </a:lnTo>
                  <a:lnTo>
                    <a:pt x="40" y="759"/>
                  </a:lnTo>
                  <a:lnTo>
                    <a:pt x="34" y="755"/>
                  </a:lnTo>
                  <a:lnTo>
                    <a:pt x="30" y="752"/>
                  </a:lnTo>
                  <a:lnTo>
                    <a:pt x="29" y="747"/>
                  </a:lnTo>
                  <a:lnTo>
                    <a:pt x="33" y="743"/>
                  </a:lnTo>
                  <a:lnTo>
                    <a:pt x="42" y="739"/>
                  </a:lnTo>
                  <a:lnTo>
                    <a:pt x="53" y="737"/>
                  </a:lnTo>
                  <a:lnTo>
                    <a:pt x="67" y="734"/>
                  </a:lnTo>
                  <a:lnTo>
                    <a:pt x="80" y="733"/>
                  </a:lnTo>
                  <a:lnTo>
                    <a:pt x="91" y="732"/>
                  </a:lnTo>
                  <a:lnTo>
                    <a:pt x="99" y="731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1" y="726"/>
                  </a:lnTo>
                  <a:lnTo>
                    <a:pt x="80" y="724"/>
                  </a:lnTo>
                  <a:lnTo>
                    <a:pt x="66" y="721"/>
                  </a:lnTo>
                  <a:lnTo>
                    <a:pt x="52" y="718"/>
                  </a:lnTo>
                  <a:lnTo>
                    <a:pt x="41" y="715"/>
                  </a:lnTo>
                  <a:lnTo>
                    <a:pt x="33" y="710"/>
                  </a:lnTo>
                  <a:lnTo>
                    <a:pt x="30" y="706"/>
                  </a:lnTo>
                  <a:lnTo>
                    <a:pt x="33" y="701"/>
                  </a:lnTo>
                  <a:lnTo>
                    <a:pt x="40" y="696"/>
                  </a:lnTo>
                  <a:lnTo>
                    <a:pt x="50" y="693"/>
                  </a:lnTo>
                  <a:lnTo>
                    <a:pt x="60" y="690"/>
                  </a:lnTo>
                  <a:lnTo>
                    <a:pt x="71" y="687"/>
                  </a:lnTo>
                  <a:lnTo>
                    <a:pt x="80" y="686"/>
                  </a:lnTo>
                  <a:lnTo>
                    <a:pt x="87" y="685"/>
                  </a:lnTo>
                  <a:lnTo>
                    <a:pt x="89" y="684"/>
                  </a:lnTo>
                  <a:lnTo>
                    <a:pt x="86" y="683"/>
                  </a:lnTo>
                  <a:lnTo>
                    <a:pt x="78" y="680"/>
                  </a:lnTo>
                  <a:lnTo>
                    <a:pt x="67" y="679"/>
                  </a:lnTo>
                  <a:lnTo>
                    <a:pt x="55" y="677"/>
                  </a:lnTo>
                  <a:lnTo>
                    <a:pt x="42" y="673"/>
                  </a:lnTo>
                  <a:lnTo>
                    <a:pt x="30" y="670"/>
                  </a:lnTo>
                  <a:lnTo>
                    <a:pt x="22" y="665"/>
                  </a:lnTo>
                  <a:lnTo>
                    <a:pt x="20" y="660"/>
                  </a:lnTo>
                  <a:lnTo>
                    <a:pt x="25" y="654"/>
                  </a:lnTo>
                  <a:lnTo>
                    <a:pt x="35" y="649"/>
                  </a:lnTo>
                  <a:lnTo>
                    <a:pt x="51" y="647"/>
                  </a:lnTo>
                  <a:lnTo>
                    <a:pt x="68" y="645"/>
                  </a:lnTo>
                  <a:lnTo>
                    <a:pt x="86" y="642"/>
                  </a:lnTo>
                  <a:lnTo>
                    <a:pt x="102" y="641"/>
                  </a:lnTo>
                  <a:lnTo>
                    <a:pt x="112" y="639"/>
                  </a:lnTo>
                  <a:lnTo>
                    <a:pt x="117" y="636"/>
                  </a:lnTo>
                  <a:lnTo>
                    <a:pt x="113" y="634"/>
                  </a:lnTo>
                  <a:lnTo>
                    <a:pt x="103" y="632"/>
                  </a:lnTo>
                  <a:lnTo>
                    <a:pt x="89" y="630"/>
                  </a:lnTo>
                  <a:lnTo>
                    <a:pt x="73" y="626"/>
                  </a:lnTo>
                  <a:lnTo>
                    <a:pt x="56" y="622"/>
                  </a:lnTo>
                  <a:lnTo>
                    <a:pt x="41" y="616"/>
                  </a:lnTo>
                  <a:lnTo>
                    <a:pt x="30" y="608"/>
                  </a:lnTo>
                  <a:lnTo>
                    <a:pt x="26" y="596"/>
                  </a:lnTo>
                  <a:lnTo>
                    <a:pt x="28" y="590"/>
                  </a:lnTo>
                  <a:lnTo>
                    <a:pt x="34" y="586"/>
                  </a:lnTo>
                  <a:lnTo>
                    <a:pt x="43" y="582"/>
                  </a:lnTo>
                  <a:lnTo>
                    <a:pt x="53" y="580"/>
                  </a:lnTo>
                  <a:lnTo>
                    <a:pt x="64" y="578"/>
                  </a:lnTo>
                  <a:lnTo>
                    <a:pt x="73" y="577"/>
                  </a:lnTo>
                  <a:lnTo>
                    <a:pt x="80" y="575"/>
                  </a:lnTo>
                  <a:lnTo>
                    <a:pt x="82" y="574"/>
                  </a:lnTo>
                  <a:lnTo>
                    <a:pt x="80" y="573"/>
                  </a:lnTo>
                  <a:lnTo>
                    <a:pt x="75" y="572"/>
                  </a:lnTo>
                  <a:lnTo>
                    <a:pt x="68" y="570"/>
                  </a:lnTo>
                  <a:lnTo>
                    <a:pt x="60" y="567"/>
                  </a:lnTo>
                  <a:lnTo>
                    <a:pt x="51" y="564"/>
                  </a:lnTo>
                  <a:lnTo>
                    <a:pt x="44" y="560"/>
                  </a:lnTo>
                  <a:lnTo>
                    <a:pt x="38" y="555"/>
                  </a:lnTo>
                  <a:lnTo>
                    <a:pt x="35" y="548"/>
                  </a:lnTo>
                  <a:lnTo>
                    <a:pt x="37" y="543"/>
                  </a:lnTo>
                  <a:lnTo>
                    <a:pt x="44" y="540"/>
                  </a:lnTo>
                  <a:lnTo>
                    <a:pt x="55" y="537"/>
                  </a:lnTo>
                  <a:lnTo>
                    <a:pt x="66" y="535"/>
                  </a:lnTo>
                  <a:lnTo>
                    <a:pt x="78" y="534"/>
                  </a:lnTo>
                  <a:lnTo>
                    <a:pt x="88" y="532"/>
                  </a:lnTo>
                  <a:lnTo>
                    <a:pt x="96" y="529"/>
                  </a:lnTo>
                  <a:lnTo>
                    <a:pt x="98" y="527"/>
                  </a:lnTo>
                  <a:lnTo>
                    <a:pt x="95" y="525"/>
                  </a:lnTo>
                  <a:lnTo>
                    <a:pt x="87" y="522"/>
                  </a:lnTo>
                  <a:lnTo>
                    <a:pt x="75" y="520"/>
                  </a:lnTo>
                  <a:lnTo>
                    <a:pt x="61" y="518"/>
                  </a:lnTo>
                  <a:lnTo>
                    <a:pt x="48" y="514"/>
                  </a:lnTo>
                  <a:lnTo>
                    <a:pt x="36" y="510"/>
                  </a:lnTo>
                  <a:lnTo>
                    <a:pt x="27" y="503"/>
                  </a:lnTo>
                  <a:lnTo>
                    <a:pt x="23" y="495"/>
                  </a:lnTo>
                  <a:lnTo>
                    <a:pt x="25" y="490"/>
                  </a:lnTo>
                  <a:lnTo>
                    <a:pt x="30" y="487"/>
                  </a:lnTo>
                  <a:lnTo>
                    <a:pt x="38" y="483"/>
                  </a:lnTo>
                  <a:lnTo>
                    <a:pt x="48" y="482"/>
                  </a:lnTo>
                  <a:lnTo>
                    <a:pt x="57" y="480"/>
                  </a:lnTo>
                  <a:lnTo>
                    <a:pt x="65" y="479"/>
                  </a:lnTo>
                  <a:lnTo>
                    <a:pt x="71" y="477"/>
                  </a:lnTo>
                  <a:lnTo>
                    <a:pt x="73" y="476"/>
                  </a:lnTo>
                  <a:lnTo>
                    <a:pt x="71" y="475"/>
                  </a:lnTo>
                  <a:lnTo>
                    <a:pt x="63" y="473"/>
                  </a:lnTo>
                  <a:lnTo>
                    <a:pt x="52" y="470"/>
                  </a:lnTo>
                  <a:lnTo>
                    <a:pt x="41" y="467"/>
                  </a:lnTo>
                  <a:lnTo>
                    <a:pt x="29" y="464"/>
                  </a:lnTo>
                  <a:lnTo>
                    <a:pt x="19" y="460"/>
                  </a:lnTo>
                  <a:lnTo>
                    <a:pt x="11" y="455"/>
                  </a:lnTo>
                  <a:lnTo>
                    <a:pt x="8" y="451"/>
                  </a:lnTo>
                  <a:lnTo>
                    <a:pt x="12" y="446"/>
                  </a:lnTo>
                  <a:lnTo>
                    <a:pt x="21" y="442"/>
                  </a:lnTo>
                  <a:lnTo>
                    <a:pt x="35" y="438"/>
                  </a:lnTo>
                  <a:lnTo>
                    <a:pt x="51" y="436"/>
                  </a:lnTo>
                  <a:lnTo>
                    <a:pt x="66" y="434"/>
                  </a:lnTo>
                  <a:lnTo>
                    <a:pt x="80" y="431"/>
                  </a:lnTo>
                  <a:lnTo>
                    <a:pt x="89" y="429"/>
                  </a:lnTo>
                  <a:lnTo>
                    <a:pt x="93" y="428"/>
                  </a:lnTo>
                  <a:lnTo>
                    <a:pt x="89" y="426"/>
                  </a:lnTo>
                  <a:lnTo>
                    <a:pt x="81" y="423"/>
                  </a:lnTo>
                  <a:lnTo>
                    <a:pt x="68" y="421"/>
                  </a:lnTo>
                  <a:lnTo>
                    <a:pt x="55" y="417"/>
                  </a:lnTo>
                  <a:lnTo>
                    <a:pt x="40" y="414"/>
                  </a:lnTo>
                  <a:lnTo>
                    <a:pt x="27" y="408"/>
                  </a:lnTo>
                  <a:lnTo>
                    <a:pt x="16" y="401"/>
                  </a:lnTo>
                  <a:lnTo>
                    <a:pt x="12" y="393"/>
                  </a:lnTo>
                  <a:lnTo>
                    <a:pt x="13" y="389"/>
                  </a:lnTo>
                  <a:lnTo>
                    <a:pt x="20" y="385"/>
                  </a:lnTo>
                  <a:lnTo>
                    <a:pt x="29" y="383"/>
                  </a:lnTo>
                  <a:lnTo>
                    <a:pt x="41" y="382"/>
                  </a:lnTo>
                  <a:lnTo>
                    <a:pt x="52" y="382"/>
                  </a:lnTo>
                  <a:lnTo>
                    <a:pt x="63" y="382"/>
                  </a:lnTo>
                  <a:lnTo>
                    <a:pt x="71" y="381"/>
                  </a:lnTo>
                  <a:lnTo>
                    <a:pt x="73" y="379"/>
                  </a:lnTo>
                  <a:lnTo>
                    <a:pt x="71" y="378"/>
                  </a:lnTo>
                  <a:lnTo>
                    <a:pt x="64" y="376"/>
                  </a:lnTo>
                  <a:lnTo>
                    <a:pt x="55" y="375"/>
                  </a:lnTo>
                  <a:lnTo>
                    <a:pt x="43" y="372"/>
                  </a:lnTo>
                  <a:lnTo>
                    <a:pt x="31" y="369"/>
                  </a:lnTo>
                  <a:lnTo>
                    <a:pt x="22" y="366"/>
                  </a:lnTo>
                  <a:lnTo>
                    <a:pt x="15" y="361"/>
                  </a:lnTo>
                  <a:lnTo>
                    <a:pt x="13" y="355"/>
                  </a:lnTo>
                  <a:lnTo>
                    <a:pt x="18" y="349"/>
                  </a:lnTo>
                  <a:lnTo>
                    <a:pt x="30" y="344"/>
                  </a:lnTo>
                  <a:lnTo>
                    <a:pt x="49" y="340"/>
                  </a:lnTo>
                  <a:lnTo>
                    <a:pt x="71" y="337"/>
                  </a:lnTo>
                  <a:lnTo>
                    <a:pt x="91" y="334"/>
                  </a:lnTo>
                  <a:lnTo>
                    <a:pt x="110" y="333"/>
                  </a:lnTo>
                  <a:lnTo>
                    <a:pt x="122" y="331"/>
                  </a:lnTo>
                  <a:lnTo>
                    <a:pt x="127" y="330"/>
                  </a:lnTo>
                  <a:lnTo>
                    <a:pt x="122" y="329"/>
                  </a:lnTo>
                  <a:lnTo>
                    <a:pt x="112" y="326"/>
                  </a:lnTo>
                  <a:lnTo>
                    <a:pt x="96" y="324"/>
                  </a:lnTo>
                  <a:lnTo>
                    <a:pt x="78" y="322"/>
                  </a:lnTo>
                  <a:lnTo>
                    <a:pt x="59" y="318"/>
                  </a:lnTo>
                  <a:lnTo>
                    <a:pt x="43" y="314"/>
                  </a:lnTo>
                  <a:lnTo>
                    <a:pt x="31" y="308"/>
                  </a:lnTo>
                  <a:lnTo>
                    <a:pt x="27" y="301"/>
                  </a:lnTo>
                  <a:lnTo>
                    <a:pt x="29" y="296"/>
                  </a:lnTo>
                  <a:lnTo>
                    <a:pt x="34" y="293"/>
                  </a:lnTo>
                  <a:lnTo>
                    <a:pt x="42" y="291"/>
                  </a:lnTo>
                  <a:lnTo>
                    <a:pt x="51" y="288"/>
                  </a:lnTo>
                  <a:lnTo>
                    <a:pt x="59" y="287"/>
                  </a:lnTo>
                  <a:lnTo>
                    <a:pt x="67" y="286"/>
                  </a:lnTo>
                  <a:lnTo>
                    <a:pt x="73" y="285"/>
                  </a:lnTo>
                  <a:lnTo>
                    <a:pt x="75" y="284"/>
                  </a:lnTo>
                  <a:lnTo>
                    <a:pt x="73" y="281"/>
                  </a:lnTo>
                  <a:lnTo>
                    <a:pt x="66" y="279"/>
                  </a:lnTo>
                  <a:lnTo>
                    <a:pt x="56" y="278"/>
                  </a:lnTo>
                  <a:lnTo>
                    <a:pt x="44" y="277"/>
                  </a:lnTo>
                  <a:lnTo>
                    <a:pt x="33" y="274"/>
                  </a:lnTo>
                  <a:lnTo>
                    <a:pt x="21" y="272"/>
                  </a:lnTo>
                  <a:lnTo>
                    <a:pt x="13" y="268"/>
                  </a:lnTo>
                  <a:lnTo>
                    <a:pt x="8" y="261"/>
                  </a:lnTo>
                  <a:lnTo>
                    <a:pt x="12" y="257"/>
                  </a:lnTo>
                  <a:lnTo>
                    <a:pt x="22" y="256"/>
                  </a:lnTo>
                  <a:lnTo>
                    <a:pt x="38" y="254"/>
                  </a:lnTo>
                  <a:lnTo>
                    <a:pt x="56" y="253"/>
                  </a:lnTo>
                  <a:lnTo>
                    <a:pt x="74" y="253"/>
                  </a:lnTo>
                  <a:lnTo>
                    <a:pt x="90" y="250"/>
                  </a:lnTo>
                  <a:lnTo>
                    <a:pt x="102" y="249"/>
                  </a:lnTo>
                  <a:lnTo>
                    <a:pt x="106" y="246"/>
                  </a:lnTo>
                  <a:lnTo>
                    <a:pt x="102" y="240"/>
                  </a:lnTo>
                  <a:lnTo>
                    <a:pt x="90" y="236"/>
                  </a:lnTo>
                  <a:lnTo>
                    <a:pt x="74" y="233"/>
                  </a:lnTo>
                  <a:lnTo>
                    <a:pt x="56" y="231"/>
                  </a:lnTo>
                  <a:lnTo>
                    <a:pt x="37" y="228"/>
                  </a:lnTo>
                  <a:lnTo>
                    <a:pt x="21" y="224"/>
                  </a:lnTo>
                  <a:lnTo>
                    <a:pt x="10" y="218"/>
                  </a:lnTo>
                  <a:lnTo>
                    <a:pt x="5" y="209"/>
                  </a:lnTo>
                  <a:lnTo>
                    <a:pt x="7" y="204"/>
                  </a:lnTo>
                  <a:lnTo>
                    <a:pt x="14" y="202"/>
                  </a:lnTo>
                  <a:lnTo>
                    <a:pt x="23" y="200"/>
                  </a:lnTo>
                  <a:lnTo>
                    <a:pt x="35" y="200"/>
                  </a:lnTo>
                  <a:lnTo>
                    <a:pt x="46" y="198"/>
                  </a:lnTo>
                  <a:lnTo>
                    <a:pt x="56" y="198"/>
                  </a:lnTo>
                  <a:lnTo>
                    <a:pt x="63" y="196"/>
                  </a:lnTo>
                  <a:lnTo>
                    <a:pt x="66" y="194"/>
                  </a:lnTo>
                  <a:lnTo>
                    <a:pt x="64" y="190"/>
                  </a:lnTo>
                  <a:lnTo>
                    <a:pt x="57" y="188"/>
                  </a:lnTo>
                  <a:lnTo>
                    <a:pt x="45" y="186"/>
                  </a:lnTo>
                  <a:lnTo>
                    <a:pt x="34" y="182"/>
                  </a:lnTo>
                  <a:lnTo>
                    <a:pt x="21" y="179"/>
                  </a:lnTo>
                  <a:lnTo>
                    <a:pt x="11" y="174"/>
                  </a:lnTo>
                  <a:lnTo>
                    <a:pt x="3" y="168"/>
                  </a:lnTo>
                  <a:lnTo>
                    <a:pt x="0" y="160"/>
                  </a:lnTo>
                  <a:lnTo>
                    <a:pt x="4" y="153"/>
                  </a:lnTo>
                  <a:lnTo>
                    <a:pt x="14" y="148"/>
                  </a:lnTo>
                  <a:lnTo>
                    <a:pt x="29" y="144"/>
                  </a:lnTo>
                  <a:lnTo>
                    <a:pt x="46" y="142"/>
                  </a:lnTo>
                  <a:lnTo>
                    <a:pt x="63" y="140"/>
                  </a:lnTo>
                  <a:lnTo>
                    <a:pt x="78" y="138"/>
                  </a:lnTo>
                  <a:lnTo>
                    <a:pt x="88" y="137"/>
                  </a:lnTo>
                  <a:lnTo>
                    <a:pt x="91" y="136"/>
                  </a:lnTo>
                  <a:lnTo>
                    <a:pt x="89" y="135"/>
                  </a:lnTo>
                  <a:lnTo>
                    <a:pt x="82" y="133"/>
                  </a:lnTo>
                  <a:lnTo>
                    <a:pt x="73" y="132"/>
                  </a:lnTo>
                  <a:lnTo>
                    <a:pt x="61" y="128"/>
                  </a:lnTo>
                  <a:lnTo>
                    <a:pt x="50" y="125"/>
                  </a:lnTo>
                  <a:lnTo>
                    <a:pt x="38" y="120"/>
                  </a:lnTo>
                  <a:lnTo>
                    <a:pt x="30" y="112"/>
                  </a:lnTo>
                  <a:lnTo>
                    <a:pt x="26" y="103"/>
                  </a:lnTo>
                  <a:lnTo>
                    <a:pt x="27" y="97"/>
                  </a:lnTo>
                  <a:lnTo>
                    <a:pt x="33" y="93"/>
                  </a:lnTo>
                  <a:lnTo>
                    <a:pt x="41" y="91"/>
                  </a:lnTo>
                  <a:lnTo>
                    <a:pt x="50" y="89"/>
                  </a:lnTo>
                  <a:lnTo>
                    <a:pt x="60" y="88"/>
                  </a:lnTo>
                  <a:lnTo>
                    <a:pt x="69" y="87"/>
                  </a:lnTo>
                  <a:lnTo>
                    <a:pt x="75" y="84"/>
                  </a:lnTo>
                  <a:lnTo>
                    <a:pt x="79" y="82"/>
                  </a:lnTo>
                  <a:lnTo>
                    <a:pt x="75" y="78"/>
                  </a:lnTo>
                  <a:lnTo>
                    <a:pt x="65" y="74"/>
                  </a:lnTo>
                  <a:lnTo>
                    <a:pt x="51" y="69"/>
                  </a:lnTo>
                  <a:lnTo>
                    <a:pt x="35" y="62"/>
                  </a:lnTo>
                  <a:lnTo>
                    <a:pt x="20" y="55"/>
                  </a:lnTo>
                  <a:lnTo>
                    <a:pt x="7" y="46"/>
                  </a:lnTo>
                  <a:lnTo>
                    <a:pt x="1" y="36"/>
                  </a:lnTo>
                  <a:lnTo>
                    <a:pt x="3" y="23"/>
                  </a:lnTo>
                  <a:lnTo>
                    <a:pt x="8" y="20"/>
                  </a:lnTo>
                  <a:lnTo>
                    <a:pt x="16" y="22"/>
                  </a:lnTo>
                  <a:lnTo>
                    <a:pt x="28" y="27"/>
                  </a:lnTo>
                  <a:lnTo>
                    <a:pt x="40" y="34"/>
                  </a:lnTo>
                  <a:lnTo>
                    <a:pt x="52" y="40"/>
                  </a:lnTo>
                  <a:lnTo>
                    <a:pt x="63" y="47"/>
                  </a:lnTo>
                  <a:lnTo>
                    <a:pt x="71" y="53"/>
                  </a:lnTo>
                  <a:lnTo>
                    <a:pt x="75" y="54"/>
                  </a:lnTo>
                  <a:lnTo>
                    <a:pt x="74" y="49"/>
                  </a:lnTo>
                  <a:lnTo>
                    <a:pt x="68" y="35"/>
                  </a:lnTo>
                  <a:lnTo>
                    <a:pt x="64" y="22"/>
                  </a:lnTo>
                  <a:lnTo>
                    <a:pt x="68" y="15"/>
                  </a:lnTo>
                  <a:lnTo>
                    <a:pt x="83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44"/>
                  </a:lnTo>
                  <a:lnTo>
                    <a:pt x="103" y="40"/>
                  </a:lnTo>
                  <a:lnTo>
                    <a:pt x="110" y="30"/>
                  </a:lnTo>
                  <a:lnTo>
                    <a:pt x="118" y="21"/>
                  </a:lnTo>
                  <a:lnTo>
                    <a:pt x="12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7077" name="Freeform 37"/>
            <p:cNvSpPr>
              <a:spLocks/>
            </p:cNvSpPr>
            <p:nvPr/>
          </p:nvSpPr>
          <p:spPr bwMode="auto">
            <a:xfrm>
              <a:off x="3895" y="1433"/>
              <a:ext cx="355" cy="321"/>
            </a:xfrm>
            <a:custGeom>
              <a:avLst/>
              <a:gdLst/>
              <a:ahLst/>
              <a:cxnLst>
                <a:cxn ang="0">
                  <a:pos x="377" y="502"/>
                </a:cxn>
                <a:cxn ang="0">
                  <a:pos x="433" y="477"/>
                </a:cxn>
                <a:cxn ang="0">
                  <a:pos x="474" y="429"/>
                </a:cxn>
                <a:cxn ang="0">
                  <a:pos x="496" y="355"/>
                </a:cxn>
                <a:cxn ang="0">
                  <a:pos x="497" y="271"/>
                </a:cxn>
                <a:cxn ang="0">
                  <a:pos x="480" y="205"/>
                </a:cxn>
                <a:cxn ang="0">
                  <a:pos x="445" y="160"/>
                </a:cxn>
                <a:cxn ang="0">
                  <a:pos x="395" y="137"/>
                </a:cxn>
                <a:cxn ang="0">
                  <a:pos x="331" y="138"/>
                </a:cxn>
                <a:cxn ang="0">
                  <a:pos x="273" y="168"/>
                </a:cxn>
                <a:cxn ang="0">
                  <a:pos x="234" y="223"/>
                </a:cxn>
                <a:cxn ang="0">
                  <a:pos x="213" y="294"/>
                </a:cxn>
                <a:cxn ang="0">
                  <a:pos x="213" y="373"/>
                </a:cxn>
                <a:cxn ang="0">
                  <a:pos x="234" y="438"/>
                </a:cxn>
                <a:cxn ang="0">
                  <a:pos x="270" y="482"/>
                </a:cxn>
                <a:cxn ang="0">
                  <a:pos x="317" y="504"/>
                </a:cxn>
                <a:cxn ang="0">
                  <a:pos x="334" y="641"/>
                </a:cxn>
                <a:cxn ang="0">
                  <a:pos x="254" y="634"/>
                </a:cxn>
                <a:cxn ang="0">
                  <a:pos x="185" y="613"/>
                </a:cxn>
                <a:cxn ang="0">
                  <a:pos x="127" y="583"/>
                </a:cxn>
                <a:cxn ang="0">
                  <a:pos x="81" y="544"/>
                </a:cxn>
                <a:cxn ang="0">
                  <a:pos x="45" y="499"/>
                </a:cxn>
                <a:cxn ang="0">
                  <a:pos x="20" y="449"/>
                </a:cxn>
                <a:cxn ang="0">
                  <a:pos x="5" y="397"/>
                </a:cxn>
                <a:cxn ang="0">
                  <a:pos x="0" y="346"/>
                </a:cxn>
                <a:cxn ang="0">
                  <a:pos x="6" y="282"/>
                </a:cxn>
                <a:cxn ang="0">
                  <a:pos x="23" y="221"/>
                </a:cxn>
                <a:cxn ang="0">
                  <a:pos x="52" y="162"/>
                </a:cxn>
                <a:cxn ang="0">
                  <a:pos x="92" y="110"/>
                </a:cxn>
                <a:cxn ang="0">
                  <a:pos x="145" y="65"/>
                </a:cxn>
                <a:cxn ang="0">
                  <a:pos x="210" y="30"/>
                </a:cxn>
                <a:cxn ang="0">
                  <a:pos x="287" y="8"/>
                </a:cxn>
                <a:cxn ang="0">
                  <a:pos x="376" y="0"/>
                </a:cxn>
                <a:cxn ang="0">
                  <a:pos x="450" y="5"/>
                </a:cxn>
                <a:cxn ang="0">
                  <a:pos x="515" y="20"/>
                </a:cxn>
                <a:cxn ang="0">
                  <a:pos x="572" y="46"/>
                </a:cxn>
                <a:cxn ang="0">
                  <a:pos x="620" y="80"/>
                </a:cxn>
                <a:cxn ang="0">
                  <a:pos x="658" y="124"/>
                </a:cxn>
                <a:cxn ang="0">
                  <a:pos x="687" y="176"/>
                </a:cxn>
                <a:cxn ang="0">
                  <a:pos x="704" y="236"/>
                </a:cxn>
                <a:cxn ang="0">
                  <a:pos x="710" y="304"/>
                </a:cxn>
                <a:cxn ang="0">
                  <a:pos x="705" y="356"/>
                </a:cxn>
                <a:cxn ang="0">
                  <a:pos x="692" y="411"/>
                </a:cxn>
                <a:cxn ang="0">
                  <a:pos x="667" y="468"/>
                </a:cxn>
                <a:cxn ang="0">
                  <a:pos x="630" y="521"/>
                </a:cxn>
                <a:cxn ang="0">
                  <a:pos x="580" y="568"/>
                </a:cxn>
                <a:cxn ang="0">
                  <a:pos x="514" y="606"/>
                </a:cxn>
                <a:cxn ang="0">
                  <a:pos x="433" y="631"/>
                </a:cxn>
                <a:cxn ang="0">
                  <a:pos x="334" y="641"/>
                </a:cxn>
              </a:cxnLst>
              <a:rect l="0" t="0" r="r" b="b"/>
              <a:pathLst>
                <a:path w="710" h="641">
                  <a:moveTo>
                    <a:pt x="344" y="506"/>
                  </a:moveTo>
                  <a:lnTo>
                    <a:pt x="377" y="502"/>
                  </a:lnTo>
                  <a:lnTo>
                    <a:pt x="407" y="493"/>
                  </a:lnTo>
                  <a:lnTo>
                    <a:pt x="433" y="477"/>
                  </a:lnTo>
                  <a:lnTo>
                    <a:pt x="456" y="456"/>
                  </a:lnTo>
                  <a:lnTo>
                    <a:pt x="474" y="429"/>
                  </a:lnTo>
                  <a:lnTo>
                    <a:pt x="488" y="394"/>
                  </a:lnTo>
                  <a:lnTo>
                    <a:pt x="496" y="355"/>
                  </a:lnTo>
                  <a:lnTo>
                    <a:pt x="499" y="310"/>
                  </a:lnTo>
                  <a:lnTo>
                    <a:pt x="497" y="271"/>
                  </a:lnTo>
                  <a:lnTo>
                    <a:pt x="490" y="236"/>
                  </a:lnTo>
                  <a:lnTo>
                    <a:pt x="480" y="205"/>
                  </a:lnTo>
                  <a:lnTo>
                    <a:pt x="463" y="180"/>
                  </a:lnTo>
                  <a:lnTo>
                    <a:pt x="445" y="160"/>
                  </a:lnTo>
                  <a:lnTo>
                    <a:pt x="422" y="145"/>
                  </a:lnTo>
                  <a:lnTo>
                    <a:pt x="395" y="137"/>
                  </a:lnTo>
                  <a:lnTo>
                    <a:pt x="365" y="133"/>
                  </a:lnTo>
                  <a:lnTo>
                    <a:pt x="331" y="138"/>
                  </a:lnTo>
                  <a:lnTo>
                    <a:pt x="300" y="150"/>
                  </a:lnTo>
                  <a:lnTo>
                    <a:pt x="273" y="168"/>
                  </a:lnTo>
                  <a:lnTo>
                    <a:pt x="251" y="193"/>
                  </a:lnTo>
                  <a:lnTo>
                    <a:pt x="234" y="223"/>
                  </a:lnTo>
                  <a:lnTo>
                    <a:pt x="221" y="257"/>
                  </a:lnTo>
                  <a:lnTo>
                    <a:pt x="213" y="294"/>
                  </a:lnTo>
                  <a:lnTo>
                    <a:pt x="211" y="333"/>
                  </a:lnTo>
                  <a:lnTo>
                    <a:pt x="213" y="373"/>
                  </a:lnTo>
                  <a:lnTo>
                    <a:pt x="221" y="408"/>
                  </a:lnTo>
                  <a:lnTo>
                    <a:pt x="234" y="438"/>
                  </a:lnTo>
                  <a:lnTo>
                    <a:pt x="250" y="462"/>
                  </a:lnTo>
                  <a:lnTo>
                    <a:pt x="270" y="482"/>
                  </a:lnTo>
                  <a:lnTo>
                    <a:pt x="293" y="494"/>
                  </a:lnTo>
                  <a:lnTo>
                    <a:pt x="317" y="504"/>
                  </a:lnTo>
                  <a:lnTo>
                    <a:pt x="344" y="506"/>
                  </a:lnTo>
                  <a:lnTo>
                    <a:pt x="334" y="641"/>
                  </a:lnTo>
                  <a:lnTo>
                    <a:pt x="293" y="638"/>
                  </a:lnTo>
                  <a:lnTo>
                    <a:pt x="254" y="634"/>
                  </a:lnTo>
                  <a:lnTo>
                    <a:pt x="218" y="625"/>
                  </a:lnTo>
                  <a:lnTo>
                    <a:pt x="185" y="613"/>
                  </a:lnTo>
                  <a:lnTo>
                    <a:pt x="155" y="599"/>
                  </a:lnTo>
                  <a:lnTo>
                    <a:pt x="127" y="583"/>
                  </a:lnTo>
                  <a:lnTo>
                    <a:pt x="103" y="565"/>
                  </a:lnTo>
                  <a:lnTo>
                    <a:pt x="81" y="544"/>
                  </a:lnTo>
                  <a:lnTo>
                    <a:pt x="61" y="522"/>
                  </a:lnTo>
                  <a:lnTo>
                    <a:pt x="45" y="499"/>
                  </a:lnTo>
                  <a:lnTo>
                    <a:pt x="31" y="475"/>
                  </a:lnTo>
                  <a:lnTo>
                    <a:pt x="20" y="449"/>
                  </a:lnTo>
                  <a:lnTo>
                    <a:pt x="12" y="424"/>
                  </a:lnTo>
                  <a:lnTo>
                    <a:pt x="5" y="397"/>
                  </a:lnTo>
                  <a:lnTo>
                    <a:pt x="1" y="371"/>
                  </a:lnTo>
                  <a:lnTo>
                    <a:pt x="0" y="346"/>
                  </a:lnTo>
                  <a:lnTo>
                    <a:pt x="1" y="314"/>
                  </a:lnTo>
                  <a:lnTo>
                    <a:pt x="6" y="282"/>
                  </a:lnTo>
                  <a:lnTo>
                    <a:pt x="13" y="251"/>
                  </a:lnTo>
                  <a:lnTo>
                    <a:pt x="23" y="221"/>
                  </a:lnTo>
                  <a:lnTo>
                    <a:pt x="36" y="191"/>
                  </a:lnTo>
                  <a:lnTo>
                    <a:pt x="52" y="162"/>
                  </a:lnTo>
                  <a:lnTo>
                    <a:pt x="70" y="136"/>
                  </a:lnTo>
                  <a:lnTo>
                    <a:pt x="92" y="110"/>
                  </a:lnTo>
                  <a:lnTo>
                    <a:pt x="118" y="86"/>
                  </a:lnTo>
                  <a:lnTo>
                    <a:pt x="145" y="65"/>
                  </a:lnTo>
                  <a:lnTo>
                    <a:pt x="175" y="46"/>
                  </a:lnTo>
                  <a:lnTo>
                    <a:pt x="210" y="30"/>
                  </a:lnTo>
                  <a:lnTo>
                    <a:pt x="247" y="17"/>
                  </a:lnTo>
                  <a:lnTo>
                    <a:pt x="287" y="8"/>
                  </a:lnTo>
                  <a:lnTo>
                    <a:pt x="330" y="2"/>
                  </a:lnTo>
                  <a:lnTo>
                    <a:pt x="376" y="0"/>
                  </a:lnTo>
                  <a:lnTo>
                    <a:pt x="414" y="1"/>
                  </a:lnTo>
                  <a:lnTo>
                    <a:pt x="450" y="5"/>
                  </a:lnTo>
                  <a:lnTo>
                    <a:pt x="483" y="11"/>
                  </a:lnTo>
                  <a:lnTo>
                    <a:pt x="515" y="20"/>
                  </a:lnTo>
                  <a:lnTo>
                    <a:pt x="545" y="32"/>
                  </a:lnTo>
                  <a:lnTo>
                    <a:pt x="572" y="46"/>
                  </a:lnTo>
                  <a:lnTo>
                    <a:pt x="597" y="62"/>
                  </a:lnTo>
                  <a:lnTo>
                    <a:pt x="620" y="80"/>
                  </a:lnTo>
                  <a:lnTo>
                    <a:pt x="641" y="101"/>
                  </a:lnTo>
                  <a:lnTo>
                    <a:pt x="658" y="124"/>
                  </a:lnTo>
                  <a:lnTo>
                    <a:pt x="674" y="150"/>
                  </a:lnTo>
                  <a:lnTo>
                    <a:pt x="687" y="176"/>
                  </a:lnTo>
                  <a:lnTo>
                    <a:pt x="697" y="205"/>
                  </a:lnTo>
                  <a:lnTo>
                    <a:pt x="704" y="236"/>
                  </a:lnTo>
                  <a:lnTo>
                    <a:pt x="709" y="269"/>
                  </a:lnTo>
                  <a:lnTo>
                    <a:pt x="710" y="304"/>
                  </a:lnTo>
                  <a:lnTo>
                    <a:pt x="709" y="329"/>
                  </a:lnTo>
                  <a:lnTo>
                    <a:pt x="705" y="356"/>
                  </a:lnTo>
                  <a:lnTo>
                    <a:pt x="700" y="384"/>
                  </a:lnTo>
                  <a:lnTo>
                    <a:pt x="692" y="411"/>
                  </a:lnTo>
                  <a:lnTo>
                    <a:pt x="681" y="439"/>
                  </a:lnTo>
                  <a:lnTo>
                    <a:pt x="667" y="468"/>
                  </a:lnTo>
                  <a:lnTo>
                    <a:pt x="650" y="494"/>
                  </a:lnTo>
                  <a:lnTo>
                    <a:pt x="630" y="521"/>
                  </a:lnTo>
                  <a:lnTo>
                    <a:pt x="606" y="545"/>
                  </a:lnTo>
                  <a:lnTo>
                    <a:pt x="580" y="568"/>
                  </a:lnTo>
                  <a:lnTo>
                    <a:pt x="549" y="589"/>
                  </a:lnTo>
                  <a:lnTo>
                    <a:pt x="514" y="606"/>
                  </a:lnTo>
                  <a:lnTo>
                    <a:pt x="476" y="621"/>
                  </a:lnTo>
                  <a:lnTo>
                    <a:pt x="433" y="631"/>
                  </a:lnTo>
                  <a:lnTo>
                    <a:pt x="386" y="638"/>
                  </a:lnTo>
                  <a:lnTo>
                    <a:pt x="334" y="641"/>
                  </a:lnTo>
                  <a:lnTo>
                    <a:pt x="344" y="5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88551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295400" y="1079242"/>
            <a:ext cx="349845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Dollar Bill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Dice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Tricycle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Four-leaf Clover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Hand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Six-Pack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Seven-Up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Octopus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257800" y="1085195"/>
            <a:ext cx="3339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 Lives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Bowling Pins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Football Team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Dozen Eggs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Unlucky Friday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Valentine’s Day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Quarter Hour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34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940722" cy="1143000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How many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items in the list 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do you remember?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386414"/>
              </p:ext>
            </p:extLst>
          </p:nvPr>
        </p:nvGraphicFramePr>
        <p:xfrm>
          <a:off x="5334000" y="2667000"/>
          <a:ext cx="32004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8" name="Chart" r:id="rId7" imgW="4571926" imgH="5143422" progId="MSGraph.Chart.8">
                  <p:embed followColorScheme="full"/>
                </p:oleObj>
              </mc:Choice>
              <mc:Fallback>
                <p:oleObj name="Chart" r:id="rId7" imgW="4571926" imgH="5143422" progId="MSGraph.Chart.8">
                  <p:embed followColorScheme="full"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3200400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600200" y="2819400"/>
            <a:ext cx="3276600" cy="3352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2 or less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3 – 5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6 – 8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9 – 12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13 or more</a:t>
            </a:r>
          </a:p>
        </p:txBody>
      </p:sp>
      <p:grpSp>
        <p:nvGrpSpPr>
          <p:cNvPr id="5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10" name="CDShape" hidden="1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9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US" sz="90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  <a:cs typeface="+mn-cs"/>
              </a:endParaRPr>
            </a:p>
          </p:txBody>
        </p:sp>
        <p:sp>
          <p:nvSpPr>
            <p:cNvPr id="8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73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295400" y="1003042"/>
            <a:ext cx="349845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Dollar Bill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Dice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Tricycle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Four-leaf Clover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Hand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Six-Pack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Seven-Up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Octopus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257800" y="1008995"/>
            <a:ext cx="3339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 Lives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Bowling Pins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Football Team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Dozen Eggs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Unlucky Friday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Valentine’s Day</a:t>
            </a:r>
          </a:p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Quarter Hour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63500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440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344304" y="1295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NOW how many words or phrases </a:t>
            </a:r>
            <a:br>
              <a:rPr lang="en-US" sz="3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do you remember?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7852997"/>
              </p:ext>
            </p:extLst>
          </p:nvPr>
        </p:nvGraphicFramePr>
        <p:xfrm>
          <a:off x="5334000" y="2895599"/>
          <a:ext cx="2844801" cy="320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92" name="Chart" r:id="rId7" imgW="4571926" imgH="5143422" progId="MSGraph.Chart.8">
                  <p:embed followColorScheme="full"/>
                </p:oleObj>
              </mc:Choice>
              <mc:Fallback>
                <p:oleObj name="Chart" r:id="rId7" imgW="4571926" imgH="5143422" progId="MSGraph.Chart.8">
                  <p:embed followColorScheme="full"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95599"/>
                        <a:ext cx="2844801" cy="3200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524000" y="2895600"/>
            <a:ext cx="3276600" cy="3352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2 or less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3 – 5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6 – 8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9 – 12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+mn-lt"/>
                <a:cs typeface="Adobe Garamond Pro"/>
              </a:rPr>
              <a:t>13 or more</a:t>
            </a:r>
          </a:p>
        </p:txBody>
      </p:sp>
      <p:grpSp>
        <p:nvGrpSpPr>
          <p:cNvPr id="5" name="CountdownNew" hidden="1"/>
          <p:cNvGrpSpPr/>
          <p:nvPr>
            <p:custDataLst>
              <p:tags r:id="rId5"/>
            </p:custDataLst>
          </p:nvPr>
        </p:nvGrpSpPr>
        <p:grpSpPr>
          <a:xfrm>
            <a:off x="7874000" y="5842000"/>
            <a:ext cx="1588" cy="1588"/>
            <a:chOff x="8318500" y="6032500"/>
            <a:chExt cx="1270000" cy="1016000"/>
          </a:xfrm>
        </p:grpSpPr>
        <p:pic>
          <p:nvPicPr>
            <p:cNvPr id="10" name="CDShape" hidden="1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9" name="CDTransText" hidden="1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endParaRPr lang="en-US" sz="900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  <a:cs typeface="+mn-cs"/>
              </a:endParaRPr>
            </a:p>
          </p:txBody>
        </p:sp>
        <p:sp>
          <p:nvSpPr>
            <p:cNvPr id="8" name="CDText" hidden="1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023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077200" cy="31242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  <a:t>What were two major </a:t>
            </a:r>
            <a:r>
              <a:rPr lang="en-US" sz="3600" b="1" i="1" dirty="0">
                <a:solidFill>
                  <a:schemeClr val="tx1"/>
                </a:solidFill>
                <a:latin typeface="+mn-lt"/>
                <a:cs typeface="Adobe Garamond Pro"/>
              </a:rPr>
              <a:t>differences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  <a:t> </a:t>
            </a:r>
            <a:b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  <a:t>between the 1</a:t>
            </a:r>
            <a:r>
              <a:rPr lang="en-US" sz="3600" b="1" baseline="30000" dirty="0">
                <a:solidFill>
                  <a:schemeClr val="tx1"/>
                </a:solidFill>
                <a:latin typeface="+mn-lt"/>
                <a:cs typeface="Adobe Garamond Pro"/>
              </a:rPr>
              <a:t>st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  <a:t> and 2</a:t>
            </a:r>
            <a:r>
              <a:rPr lang="en-US" sz="3600" b="1" baseline="30000" dirty="0">
                <a:solidFill>
                  <a:schemeClr val="tx1"/>
                </a:solidFill>
                <a:latin typeface="+mn-lt"/>
                <a:cs typeface="Adobe Garamond Pro"/>
              </a:rPr>
              <a:t>nd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Adobe Garamond Pro"/>
              </a:rPr>
              <a:t> attempts?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36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14478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u="sng" dirty="0">
                <a:solidFill>
                  <a:srgbClr val="990033"/>
                </a:solidFill>
              </a:rPr>
              <a:t>QUESTIONS I WILL TRY TO ANSWER</a:t>
            </a:r>
            <a:r>
              <a:rPr lang="en-US" dirty="0">
                <a:solidFill>
                  <a:srgbClr val="990033"/>
                </a:solidFill>
              </a:rPr>
              <a:t>: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What are “High Impact </a:t>
            </a:r>
            <a:r>
              <a:rPr lang="en-US" u="sng" dirty="0"/>
              <a:t>Teaching</a:t>
            </a:r>
            <a:r>
              <a:rPr lang="en-US" dirty="0"/>
              <a:t> Practices”?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Why are they important?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Will they really make a difference?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should </a:t>
            </a:r>
            <a:r>
              <a:rPr lang="en-US" u="sng" dirty="0"/>
              <a:t>I</a:t>
            </a:r>
            <a:r>
              <a:rPr lang="en-US" dirty="0"/>
              <a:t> try to incorporate them into my teaching?</a:t>
            </a:r>
          </a:p>
        </p:txBody>
      </p:sp>
    </p:spTree>
    <p:extLst>
      <p:ext uri="{BB962C8B-B14F-4D97-AF65-F5344CB8AC3E}">
        <p14:creationId xmlns:p14="http://schemas.microsoft.com/office/powerpoint/2010/main" val="218412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83820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>
                <a:solidFill>
                  <a:schemeClr val="tx1"/>
                </a:solidFill>
                <a:latin typeface="+mn-lt"/>
              </a:rPr>
              <a:t>1.  We knew what the task was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4" name="Picture 6" descr="C:\Documents and Settings\Saundra\Local Settings\Temporary Internet Files\Content.IE5\94RU1QGU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279525" cy="178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733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804863"/>
            <a:r>
              <a:rPr lang="en-US" sz="4000" i="1" dirty="0">
                <a:ea typeface="Tahoma" pitchFamily="34" charset="0"/>
                <a:cs typeface="Tahoma" pitchFamily="34" charset="0"/>
              </a:rPr>
              <a:t>2.  We knew how the information was organized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1219200" y="1066800"/>
            <a:ext cx="3962400" cy="3823094"/>
            <a:chOff x="144629" y="419114"/>
            <a:chExt cx="4351170" cy="4495755"/>
          </a:xfrm>
          <a:solidFill>
            <a:srgbClr val="BD5D2D"/>
          </a:solidFill>
          <a:scene3d>
            <a:camera prst="orthographicFront"/>
            <a:lightRig rig="flat" dir="t"/>
          </a:scene3d>
        </p:grpSpPr>
        <p:sp>
          <p:nvSpPr>
            <p:cNvPr id="28" name="Oval 27"/>
            <p:cNvSpPr/>
            <p:nvPr/>
          </p:nvSpPr>
          <p:spPr>
            <a:xfrm>
              <a:off x="144629" y="419114"/>
              <a:ext cx="4351170" cy="4495755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711921" y="643902"/>
              <a:ext cx="1216587" cy="6743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solidFill>
                    <a:srgbClr val="FFFFFF"/>
                  </a:solidFill>
                </a:rPr>
                <a:t>4</a:t>
              </a:r>
              <a:br>
                <a:rPr lang="en-US" sz="2000" b="0" dirty="0">
                  <a:solidFill>
                    <a:srgbClr val="FFFFFF"/>
                  </a:solidFill>
                </a:rPr>
              </a:br>
              <a:r>
                <a:rPr lang="en-US" sz="2000" b="0" dirty="0">
                  <a:solidFill>
                    <a:srgbClr val="FFFFFF"/>
                  </a:solidFill>
                </a:rPr>
                <a:t>Reflect</a:t>
              </a:r>
            </a:p>
          </p:txBody>
        </p:sp>
      </p:grpSp>
      <p:graphicFrame>
        <p:nvGraphicFramePr>
          <p:cNvPr id="29" name="Diagram 28"/>
          <p:cNvGraphicFramePr/>
          <p:nvPr/>
        </p:nvGraphicFramePr>
        <p:xfrm>
          <a:off x="483766" y="418107"/>
          <a:ext cx="5289176" cy="384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200" y="4953000"/>
            <a:ext cx="8264745" cy="1371600"/>
          </a:xfrm>
          <a:prstGeom prst="roundRect">
            <a:avLst>
              <a:gd name="adj" fmla="val 10000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666666"/>
          </a:solidFill>
        </p:spPr>
        <p:txBody>
          <a:bodyPr wrap="square" tIns="182880" rIns="457200" bIns="91440" rtlCol="0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Goudy Old Style" pitchFamily="18" charset="0"/>
                <a:cs typeface="+mn-cs"/>
              </a:rPr>
              <a:t>The Study Cycle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5334000"/>
          <a:ext cx="8157883" cy="1024433"/>
        </p:xfrm>
        <a:graphic>
          <a:graphicData uri="http://schemas.openxmlformats.org/drawingml/2006/table">
            <a:tbl>
              <a:tblPr/>
              <a:tblGrid>
                <a:gridCol w="32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Set a Goal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(1-2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Decide what you want to accomplish in your study session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Study with Focus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(30-50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Interact with material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organize, concept map, summarize,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process, re-read, fill-in notes, reflect, etc.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Reward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Yourself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(10-15 min) 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Take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 break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call a friend, play a short game, get a snack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Review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(5 min)</a:t>
                      </a: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 over what you just studied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165" marR="56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7382" y="4831773"/>
            <a:ext cx="41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*Intense Study Sessions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7000" y="1828800"/>
            <a:ext cx="102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Attend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15769" y="2756062"/>
            <a:ext cx="10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3505200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Study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99647" y="1714439"/>
            <a:ext cx="4948518" cy="47012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9294" y="1766393"/>
            <a:ext cx="4930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Attend</a:t>
            </a:r>
            <a:r>
              <a:rPr lang="en-US" sz="1200" b="0" i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class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GO TO CLASS!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Answer and ask questions and take meaningful notes. 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99647" y="2479818"/>
            <a:ext cx="4948518" cy="43210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99647" y="4054925"/>
            <a:ext cx="4948518" cy="571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99647" y="885698"/>
            <a:ext cx="4948518" cy="5715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89294" y="834828"/>
            <a:ext cx="4930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  <a:tab pos="581025" algn="l"/>
              </a:tabLst>
            </a:pPr>
            <a:r>
              <a:rPr lang="en-US" sz="1200" i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Preview</a:t>
            </a:r>
            <a:r>
              <a:rPr lang="en-US" sz="12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before class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Skim the chapter,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note headings and boldface words,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review summaries and chapter objectives, and come up with questions you’d  like the lecture to answer for you. </a:t>
            </a:r>
            <a:endParaRPr lang="en-US" sz="1200" b="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9294" y="2531772"/>
            <a:ext cx="4930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Review</a:t>
            </a:r>
            <a:r>
              <a:rPr lang="en-US" sz="1200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after class</a:t>
            </a:r>
            <a:r>
              <a:rPr lang="en-US" sz="1200" b="0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 As soon after class as possible, read notes, fill in gaps and note any questions.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89294" y="4102314"/>
            <a:ext cx="493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Assess</a:t>
            </a:r>
            <a:r>
              <a:rPr lang="en-US" sz="1200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your Learning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 Periodically perform reality checks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Am I using study methods that are effective?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Do I understand the material enough to teach it to others?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4600" y="914400"/>
            <a:ext cx="118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Preview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76200">
            <a:solidFill>
              <a:srgbClr val="CD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390409"/>
            <a:ext cx="9144000" cy="0"/>
          </a:xfrm>
          <a:prstGeom prst="line">
            <a:avLst/>
          </a:prstGeom>
          <a:ln w="76200">
            <a:solidFill>
              <a:srgbClr val="CD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675779" y="6390409"/>
            <a:ext cx="2891118" cy="2337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8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C</a:t>
            </a:r>
            <a:r>
              <a:rPr lang="en-US" sz="16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enter for </a:t>
            </a:r>
            <a:r>
              <a:rPr lang="en-US" sz="18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A</a:t>
            </a:r>
            <a:r>
              <a:rPr lang="en-US" sz="16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cademic </a:t>
            </a:r>
            <a:r>
              <a:rPr lang="en-US" sz="18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S</a:t>
            </a:r>
            <a:r>
              <a:rPr lang="en-US" sz="1600" b="0">
                <a:solidFill>
                  <a:srgbClr val="000000"/>
                </a:solidFill>
                <a:latin typeface="Goudy Old Style" pitchFamily="18" charset="0"/>
                <a:cs typeface="Arial" pitchFamily="34" charset="0"/>
              </a:rPr>
              <a:t>uccess</a:t>
            </a:r>
            <a:endParaRPr lang="en-US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6663170"/>
            <a:ext cx="3675529" cy="19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B-31 Coates Hall </a:t>
            </a:r>
            <a:r>
              <a:rPr lang="en-US" sz="1000" b="0" noProof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▪</a:t>
            </a:r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225.578.2872 </a:t>
            </a:r>
            <a:r>
              <a:rPr lang="en-US" sz="1000" b="0" noProof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▪</a:t>
            </a:r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www.cas.lsu.edu</a:t>
            </a:r>
            <a:endParaRPr lang="en-US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000" y="426720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Assess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899647" y="3173581"/>
            <a:ext cx="4948518" cy="67540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38600" y="31242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Study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– Repetition is the key.  Ask questions such as ‘why’, ‘how’, and ‘what if’.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Intense Study Sessions* - 3-5 short study sessions per day</a:t>
            </a:r>
          </a:p>
          <a:p>
            <a:pPr marL="234950" indent="-123825">
              <a:buFont typeface="Arial" pitchFamily="34" charset="0"/>
              <a:buChar char="•"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Weekend Review – Read notes and material from the week to make       	connections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236" y="6469424"/>
            <a:ext cx="1008529" cy="1807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47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885950" y="3333750"/>
          <a:ext cx="62865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2963" y="1219200"/>
            <a:ext cx="745807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Average Exam Scores from 3 Courses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General Chemistry I - East Tennessee Tech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Class sizes:  70-90 students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Fall 2011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Teacher offered 50-minute intervention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Exam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 that, reminded students to use their new learning strategies</a:t>
            </a:r>
          </a:p>
          <a:p>
            <a:pPr marL="1428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Question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How did exam scores compare to earlier years?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40961447"/>
              </p:ext>
            </p:extLst>
          </p:nvPr>
        </p:nvGraphicFramePr>
        <p:xfrm>
          <a:off x="1885950" y="3352800"/>
          <a:ext cx="62865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2963" y="1219200"/>
            <a:ext cx="745807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Average Exam Scores from 3 Courses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General Chemistry I - East Tennessee Tech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Class sizes:  70-90 students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Fall 2011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Teacher offered 50-minute intervention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Exam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 that, reminded students to use their new learning strategies</a:t>
            </a:r>
          </a:p>
          <a:p>
            <a:pPr marL="1428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Question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How did exam scores compare to earlier years?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7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885950" y="3333750"/>
          <a:ext cx="62865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2963" y="1219200"/>
            <a:ext cx="745807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Average Exam Scores from 3 Courses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General Chemistry I - East Tennessee Tech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Class sizes:  70-90 students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Fall 2011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Teacher offered 50-minute intervention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Exam</a:t>
            </a:r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After that, reminded students to use their new learning strategies</a:t>
            </a:r>
          </a:p>
          <a:p>
            <a:pPr marL="1428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Question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 How did exam scores compare to earlier years?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0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/>
              <a:t>  The Story of Three LSU Students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991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Travis, junior psychology student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   47, 52, </a:t>
            </a:r>
            <a:r>
              <a:rPr lang="en-US" u="sng" dirty="0">
                <a:solidFill>
                  <a:srgbClr val="990033"/>
                </a:solidFill>
              </a:rPr>
              <a:t>82, 86</a:t>
            </a:r>
            <a:r>
              <a:rPr lang="en-US" dirty="0">
                <a:solidFill>
                  <a:srgbClr val="990033"/>
                </a:solidFill>
              </a:rPr>
              <a:t>				  B in course</a:t>
            </a:r>
            <a:endParaRPr lang="en-US" u="sng" dirty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Joshua, first year chemistry student*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 68, 50, 50, </a:t>
            </a:r>
            <a:r>
              <a:rPr lang="en-US" dirty="0">
                <a:solidFill>
                  <a:srgbClr val="990033"/>
                </a:solidFill>
              </a:rPr>
              <a:t>87, 87, 97, 90 (final)  A in course</a:t>
            </a:r>
            <a:endParaRPr lang="en-US" u="sng" dirty="0">
              <a:solidFill>
                <a:srgbClr val="990033"/>
              </a:solidFill>
            </a:endParaRPr>
          </a:p>
          <a:p>
            <a:pPr eaLnBrk="1" hangingPunct="1"/>
            <a:r>
              <a:rPr lang="en-US" dirty="0"/>
              <a:t>Dana, first year physics student</a:t>
            </a:r>
          </a:p>
          <a:p>
            <a:pPr eaLnBrk="1" hangingPunct="1">
              <a:buFontTx/>
              <a:buNone/>
            </a:pPr>
            <a:r>
              <a:rPr lang="en-US" dirty="0"/>
              <a:t>	 80, 54, </a:t>
            </a:r>
            <a:r>
              <a:rPr lang="en-US" u="sng" dirty="0">
                <a:solidFill>
                  <a:srgbClr val="990033"/>
                </a:solidFill>
              </a:rPr>
              <a:t>91, 97, 90 (final) </a:t>
            </a:r>
            <a:r>
              <a:rPr lang="en-US" dirty="0">
                <a:solidFill>
                  <a:srgbClr val="990033"/>
                </a:solidFill>
              </a:rPr>
              <a:t>		   A in course</a:t>
            </a:r>
          </a:p>
          <a:p>
            <a:pPr eaLnBrk="1" hangingPunct="1">
              <a:buFontTx/>
              <a:buNone/>
            </a:pPr>
            <a:endParaRPr lang="en-US" u="sng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		               </a:t>
            </a:r>
            <a:r>
              <a:rPr lang="en-US" sz="2800" dirty="0"/>
              <a:t>*2010 Summer Scholar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Learning-Centered Course Design</a:t>
            </a:r>
          </a:p>
        </p:txBody>
      </p:sp>
    </p:spTree>
    <p:extLst>
      <p:ext uri="{BB962C8B-B14F-4D97-AF65-F5344CB8AC3E}">
        <p14:creationId xmlns:p14="http://schemas.microsoft.com/office/powerpoint/2010/main" val="24395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33"/>
                </a:solidFill>
              </a:rPr>
              <a:t>“</a:t>
            </a:r>
            <a:r>
              <a:rPr lang="en-US" sz="2800" u="sng" dirty="0">
                <a:solidFill>
                  <a:srgbClr val="990033"/>
                </a:solidFill>
              </a:rPr>
              <a:t>Learning-Centered Course Design</a:t>
            </a:r>
            <a:r>
              <a:rPr lang="en-US" sz="2800" dirty="0">
                <a:solidFill>
                  <a:srgbClr val="990033"/>
                </a:solidFill>
              </a:rPr>
              <a:t>”</a:t>
            </a:r>
            <a:endParaRPr lang="en-US" sz="2800" u="sng" dirty="0">
              <a:solidFill>
                <a:srgbClr val="990033"/>
              </a:solidFill>
            </a:endParaRP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739390"/>
            <a:ext cx="2195095" cy="31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843">
            <a:off x="1984847" y="2830852"/>
            <a:ext cx="2260577" cy="29787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229600" cy="6397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u="sng" dirty="0">
                <a:solidFill>
                  <a:srgbClr val="990033"/>
                </a:solidFill>
                <a:latin typeface="Tahoma" pitchFamily="34" charset="0"/>
              </a:rPr>
              <a:t>Taxonomy of Significant Learning</a:t>
            </a:r>
            <a:br>
              <a:rPr lang="en-US" sz="3600" u="sng" dirty="0">
                <a:solidFill>
                  <a:srgbClr val="990033"/>
                </a:solidFill>
                <a:latin typeface="Tahoma" pitchFamily="34" charset="0"/>
              </a:rPr>
            </a:br>
            <a:endParaRPr lang="en-US" sz="3600" u="sng" dirty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35843" name="Picture 3" descr="Signif%20learning-interactive2-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13651" t="21487" r="12202" b="23036"/>
          <a:stretch>
            <a:fillRect/>
          </a:stretch>
        </p:blipFill>
        <p:spPr bwMode="auto">
          <a:xfrm>
            <a:off x="1371600" y="1371600"/>
            <a:ext cx="6400800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CustomShape 1"/>
          <p:cNvSpPr/>
          <p:nvPr/>
        </p:nvSpPr>
        <p:spPr>
          <a:xfrm>
            <a:off x="457200" y="152280"/>
            <a:ext cx="8228880" cy="8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-1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>
                  <a:solidFill>
                    <a:srgbClr val="990033"/>
                  </a:solidFill>
                </a:uFill>
                <a:latin typeface="Tahoma"/>
                <a:ea typeface="DejaVu Sans"/>
                <a:cs typeface="DejaVu Sans"/>
              </a:rPr>
              <a:t>Taxonomy of Significant Learning</a:t>
            </a:r>
            <a:endParaRPr kumimoji="0" lang="en-US" sz="3200" b="0" i="0" u="sng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990033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82" name="CustomShape 2"/>
          <p:cNvSpPr/>
          <p:nvPr/>
        </p:nvSpPr>
        <p:spPr>
          <a:xfrm>
            <a:off x="1447920" y="1079640"/>
            <a:ext cx="6041160" cy="5473080"/>
          </a:xfrm>
          <a:prstGeom prst="flowChartConnector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  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83" name="CustomShape 3"/>
          <p:cNvSpPr/>
          <p:nvPr/>
        </p:nvSpPr>
        <p:spPr>
          <a:xfrm rot="21283200">
            <a:off x="1852560" y="2517840"/>
            <a:ext cx="5123880" cy="2891880"/>
          </a:xfrm>
          <a:custGeom>
            <a:avLst/>
            <a:gdLst/>
            <a:ahLst/>
            <a:cxnLst/>
            <a:rect l="l" t="t" r="r" b="b"/>
            <a:pathLst>
              <a:path w="7175" h="4188">
                <a:moveTo>
                  <a:pt x="0" y="0"/>
                </a:moveTo>
                <a:lnTo>
                  <a:pt x="7175" y="418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4"/>
          <p:cNvSpPr/>
          <p:nvPr/>
        </p:nvSpPr>
        <p:spPr>
          <a:xfrm>
            <a:off x="4495680" y="1066680"/>
            <a:ext cx="7200" cy="5485680"/>
          </a:xfrm>
          <a:custGeom>
            <a:avLst/>
            <a:gdLst/>
            <a:ahLst/>
            <a:cxnLst/>
            <a:rect l="l" t="t" r="r" b="b"/>
            <a:pathLst>
              <a:path w="10" h="7940">
                <a:moveTo>
                  <a:pt x="10" y="0"/>
                </a:moveTo>
                <a:lnTo>
                  <a:pt x="0" y="794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5"/>
          <p:cNvSpPr/>
          <p:nvPr/>
        </p:nvSpPr>
        <p:spPr>
          <a:xfrm>
            <a:off x="2131920" y="2281320"/>
            <a:ext cx="4842720" cy="3253680"/>
          </a:xfrm>
          <a:custGeom>
            <a:avLst/>
            <a:gdLst/>
            <a:ahLst/>
            <a:cxnLst/>
            <a:rect l="l" t="t" r="r" b="b"/>
            <a:pathLst>
              <a:path w="6780" h="4710">
                <a:moveTo>
                  <a:pt x="6780" y="0"/>
                </a:moveTo>
                <a:lnTo>
                  <a:pt x="0" y="471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6"/>
          <p:cNvSpPr/>
          <p:nvPr/>
        </p:nvSpPr>
        <p:spPr>
          <a:xfrm>
            <a:off x="1833480" y="3462480"/>
            <a:ext cx="2013840" cy="1537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Caring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Developing new…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0520" marR="0" lvl="1" indent="-119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Feelings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0520" marR="0" lvl="1" indent="-119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Interests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0520" marR="0" lvl="1" indent="-119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Values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87" name="CustomShape 7"/>
          <p:cNvSpPr/>
          <p:nvPr/>
        </p:nvSpPr>
        <p:spPr>
          <a:xfrm>
            <a:off x="2286000" y="1447920"/>
            <a:ext cx="2437560" cy="182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65240" marR="0" lvl="0" indent="-164520" algn="ctr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      </a:t>
            </a:r>
            <a:r>
              <a:rPr kumimoji="0" lang="en-US" sz="15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Learning HOW to Learn</a:t>
            </a:r>
            <a:endParaRPr kumimoji="0" lang="en-US" sz="1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1960" marR="0" lvl="0" indent="-164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5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Becoming a better student</a:t>
            </a:r>
            <a:endParaRPr kumimoji="0" lang="en-US" sz="1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1960" marR="0" lvl="0" indent="-164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5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Inquiring about a subject</a:t>
            </a:r>
            <a:endParaRPr kumimoji="0" lang="en-US" sz="1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91960" marR="0" lvl="0" indent="-164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5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Self-directing learners</a:t>
            </a:r>
            <a:endParaRPr kumimoji="0" lang="en-US" sz="1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88" name="CustomShape 8"/>
          <p:cNvSpPr/>
          <p:nvPr/>
        </p:nvSpPr>
        <p:spPr>
          <a:xfrm>
            <a:off x="2860560" y="4930920"/>
            <a:ext cx="1948680" cy="1467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Human Dimensions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Learning about: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3508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 Oneself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235080" marR="0" lvl="1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 Others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89" name="CustomShape 9"/>
          <p:cNvSpPr/>
          <p:nvPr/>
        </p:nvSpPr>
        <p:spPr>
          <a:xfrm>
            <a:off x="4521240" y="4699080"/>
            <a:ext cx="2412360" cy="124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Integration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Connecting: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344520" marR="0" lvl="1" indent="-113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Ideas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344520" marR="0" lvl="1" indent="-113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Bodies of Knowledge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344520" marR="0" lvl="1" indent="-113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Realms of life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90" name="CustomShape 10"/>
          <p:cNvSpPr/>
          <p:nvPr/>
        </p:nvSpPr>
        <p:spPr>
          <a:xfrm>
            <a:off x="4546440" y="1500120"/>
            <a:ext cx="2082240" cy="162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Foundational Knowledge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Understanding and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remembering: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345960" marR="0" lvl="1" indent="-178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Information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345960" marR="0" lvl="1" indent="-178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Ideas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991" name="CustomShape 11"/>
          <p:cNvSpPr/>
          <p:nvPr/>
        </p:nvSpPr>
        <p:spPr>
          <a:xfrm>
            <a:off x="5486400" y="3232080"/>
            <a:ext cx="2212200" cy="1491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0600" marR="0" lvl="0" indent="-119880" algn="l" defTabSz="914400" rtl="0" eaLnBrk="1" fontAlgn="auto" latinLnBrk="0" hangingPunct="1">
              <a:lnSpc>
                <a:spcPct val="8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-1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Application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120600" marR="0" lvl="0" indent="-119880" algn="l" defTabSz="914400" rtl="0" eaLnBrk="1" fontAlgn="auto" latinLnBrk="0" hangingPunct="1">
              <a:lnSpc>
                <a:spcPct val="30000"/>
              </a:lnSpc>
              <a:spcBef>
                <a:spcPts val="1199"/>
              </a:spcBef>
              <a:spcAft>
                <a:spcPts val="30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Skills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120600" marR="0" lvl="0" indent="-119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Thinking: Critical, Creative, &amp; Practical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  <a:p>
            <a:pPr marL="120600" marR="0" lvl="0" indent="-119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ahoma"/>
                <a:ea typeface="DejaVu Sans"/>
                <a:cs typeface="DejaVu Sans"/>
              </a:rPr>
              <a:t>Managing projects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74586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0668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000" u="sng" dirty="0">
                <a:solidFill>
                  <a:srgbClr val="990033"/>
                </a:solidFill>
              </a:rPr>
              <a:t>Origin of Idea of “High Impact Practices</a:t>
            </a:r>
            <a:r>
              <a:rPr lang="en-US" sz="3000" dirty="0">
                <a:solidFill>
                  <a:srgbClr val="990033"/>
                </a:solidFill>
              </a:rPr>
              <a:t>”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2000:  National Survey of Student Engagement (NSSE)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“High Impact Educational Practices”</a:t>
            </a:r>
          </a:p>
          <a:p>
            <a:pPr marL="1828800" lvl="2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First-Year Seminars</a:t>
            </a:r>
          </a:p>
          <a:p>
            <a:pPr marL="1828800" lvl="2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Learning Communities</a:t>
            </a:r>
          </a:p>
          <a:p>
            <a:pPr marL="1828800" lvl="2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Service Learning</a:t>
            </a:r>
          </a:p>
          <a:p>
            <a:pPr marL="1828800" lvl="2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Undergraduate Research</a:t>
            </a:r>
          </a:p>
          <a:p>
            <a:pPr marL="1828800" lvl="2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600" dirty="0"/>
              <a:t>Capstone Courses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2398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71500" y="914400"/>
            <a:ext cx="82677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spcAft>
                <a:spcPct val="40000"/>
              </a:spcAft>
            </a:pPr>
            <a:r>
              <a:rPr lang="en-US" dirty="0"/>
              <a:t>In a course with </a:t>
            </a:r>
            <a:r>
              <a:rPr lang="en-US" sz="2600" dirty="0">
                <a:solidFill>
                  <a:srgbClr val="990033"/>
                </a:solidFill>
              </a:rPr>
              <a:t>significant learning</a:t>
            </a:r>
            <a:r>
              <a:rPr lang="en-US" dirty="0"/>
              <a:t>, students will: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Understand and remember</a:t>
            </a:r>
            <a:r>
              <a:rPr lang="en-US" dirty="0"/>
              <a:t> the key concepts, terms, relationship, etc.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dirty="0"/>
              <a:t>Know how to </a:t>
            </a:r>
            <a:r>
              <a:rPr lang="en-US" sz="2800" dirty="0">
                <a:solidFill>
                  <a:srgbClr val="0000CC"/>
                </a:solidFill>
              </a:rPr>
              <a:t>use</a:t>
            </a:r>
            <a:r>
              <a:rPr lang="en-US" dirty="0"/>
              <a:t> the content.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dirty="0"/>
              <a:t>Be able to </a:t>
            </a:r>
            <a:r>
              <a:rPr lang="en-US" sz="2800" dirty="0">
                <a:solidFill>
                  <a:srgbClr val="0000CC"/>
                </a:solidFill>
              </a:rPr>
              <a:t>relate</a:t>
            </a:r>
            <a:r>
              <a:rPr lang="en-US" dirty="0"/>
              <a:t> this subject to other subjects.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dirty="0"/>
              <a:t>Understand the </a:t>
            </a:r>
            <a:r>
              <a:rPr lang="en-US" sz="2800" dirty="0">
                <a:solidFill>
                  <a:srgbClr val="0000CC"/>
                </a:solidFill>
              </a:rPr>
              <a:t>personal and social</a:t>
            </a:r>
            <a:r>
              <a:rPr lang="en-US" dirty="0"/>
              <a:t> implications of knowing about this subject.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FontTx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Value</a:t>
            </a:r>
            <a:r>
              <a:rPr lang="en-US" dirty="0"/>
              <a:t> this subject and further learning about it.</a:t>
            </a: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Tx/>
              <a:buAutoNum type="arabicPeriod"/>
            </a:pPr>
            <a:r>
              <a:rPr lang="en-US" dirty="0"/>
              <a:t>Know how to </a:t>
            </a:r>
            <a:r>
              <a:rPr lang="en-US" sz="2800" dirty="0">
                <a:solidFill>
                  <a:srgbClr val="0000CC"/>
                </a:solidFill>
              </a:rPr>
              <a:t>keep on learning</a:t>
            </a:r>
            <a:r>
              <a:rPr lang="en-US" dirty="0"/>
              <a:t> about this subject, after the course is over.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16075" y="5822950"/>
            <a:ext cx="5911850" cy="654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en-US" sz="2200"/>
              <a:t>S i t u a t i o n a l    F a c t o r s</a:t>
            </a:r>
            <a:endParaRPr lang="en-US" sz="2200" b="0">
              <a:latin typeface="Garamond" pitchFamily="18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633663" y="5272088"/>
            <a:ext cx="304800" cy="327025"/>
          </a:xfrm>
          <a:prstGeom prst="upArrow">
            <a:avLst>
              <a:gd name="adj1" fmla="val 50000"/>
              <a:gd name="adj2" fmla="val 26823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419600" y="5272088"/>
            <a:ext cx="304800" cy="327025"/>
          </a:xfrm>
          <a:prstGeom prst="upArrow">
            <a:avLst>
              <a:gd name="adj1" fmla="val 50000"/>
              <a:gd name="adj2" fmla="val 26823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100763" y="5272088"/>
            <a:ext cx="307975" cy="327025"/>
          </a:xfrm>
          <a:prstGeom prst="upArrow">
            <a:avLst>
              <a:gd name="adj1" fmla="val 50000"/>
              <a:gd name="adj2" fmla="val 2654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47800" y="381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Garamond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Garamond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851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Garamond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95400" y="304800"/>
            <a:ext cx="6553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10000"/>
              </a:spcAft>
            </a:pPr>
            <a:r>
              <a:rPr lang="en-US" sz="2800" u="sng">
                <a:solidFill>
                  <a:srgbClr val="990033"/>
                </a:solidFill>
              </a:rPr>
              <a:t>INTEGRATED COURSE DESIGN</a:t>
            </a:r>
            <a:r>
              <a:rPr lang="en-US" sz="2800">
                <a:solidFill>
                  <a:srgbClr val="990033"/>
                </a:solidFill>
              </a:rPr>
              <a:t>: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</a:rPr>
              <a:t>Key Components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3246438" y="1676400"/>
            <a:ext cx="2651125" cy="1390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695700" y="1981200"/>
            <a:ext cx="1790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100"/>
              <a:t>Learning Goals</a:t>
            </a:r>
            <a:endParaRPr lang="en-US" sz="4000" b="0">
              <a:latin typeface="Garamond" pitchFamily="18" charset="0"/>
            </a:endParaRPr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3168650" y="2933700"/>
            <a:ext cx="571500" cy="711200"/>
          </a:xfrm>
          <a:custGeom>
            <a:avLst/>
            <a:gdLst>
              <a:gd name="T0" fmla="*/ 0 w 360"/>
              <a:gd name="T1" fmla="*/ 2147483647 h 448"/>
              <a:gd name="T2" fmla="*/ 2147483647 w 360"/>
              <a:gd name="T3" fmla="*/ 0 h 448"/>
              <a:gd name="T4" fmla="*/ 0 60000 65536"/>
              <a:gd name="T5" fmla="*/ 0 60000 65536"/>
              <a:gd name="T6" fmla="*/ 0 w 360"/>
              <a:gd name="T7" fmla="*/ 0 h 448"/>
              <a:gd name="T8" fmla="*/ 360 w 360"/>
              <a:gd name="T9" fmla="*/ 448 h 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448">
                <a:moveTo>
                  <a:pt x="0" y="448"/>
                </a:moveTo>
                <a:lnTo>
                  <a:pt x="36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5422900" y="2933700"/>
            <a:ext cx="533400" cy="717550"/>
          </a:xfrm>
          <a:custGeom>
            <a:avLst/>
            <a:gdLst>
              <a:gd name="T0" fmla="*/ 2147483647 w 336"/>
              <a:gd name="T1" fmla="*/ 2147483647 h 452"/>
              <a:gd name="T2" fmla="*/ 0 w 336"/>
              <a:gd name="T3" fmla="*/ 0 h 452"/>
              <a:gd name="T4" fmla="*/ 0 60000 65536"/>
              <a:gd name="T5" fmla="*/ 0 60000 65536"/>
              <a:gd name="T6" fmla="*/ 0 w 336"/>
              <a:gd name="T7" fmla="*/ 0 h 452"/>
              <a:gd name="T8" fmla="*/ 336 w 336"/>
              <a:gd name="T9" fmla="*/ 452 h 4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452">
                <a:moveTo>
                  <a:pt x="336" y="45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63675" y="3638550"/>
            <a:ext cx="6308725" cy="1390650"/>
            <a:chOff x="893" y="2292"/>
            <a:chExt cx="3974" cy="87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97" y="2292"/>
              <a:ext cx="1670" cy="876"/>
              <a:chOff x="3216" y="2292"/>
              <a:chExt cx="1670" cy="876"/>
            </a:xfrm>
          </p:grpSpPr>
          <p:sp>
            <p:nvSpPr>
              <p:cNvPr id="32788" name="Oval 16"/>
              <p:cNvSpPr>
                <a:spLocks noChangeArrowheads="1"/>
              </p:cNvSpPr>
              <p:nvPr/>
            </p:nvSpPr>
            <p:spPr bwMode="auto">
              <a:xfrm>
                <a:off x="3216" y="2292"/>
                <a:ext cx="1670" cy="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Text Box 17"/>
              <p:cNvSpPr txBox="1">
                <a:spLocks noChangeArrowheads="1"/>
              </p:cNvSpPr>
              <p:nvPr/>
            </p:nvSpPr>
            <p:spPr bwMode="auto">
              <a:xfrm>
                <a:off x="3421" y="2469"/>
                <a:ext cx="1259" cy="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100"/>
                  <a:t>Feedback &amp;       Assessment</a:t>
                </a:r>
                <a:endParaRPr lang="en-US" sz="2100" b="0">
                  <a:latin typeface="Garamond" pitchFamily="18" charset="0"/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893" y="2292"/>
              <a:ext cx="1670" cy="876"/>
              <a:chOff x="912" y="2292"/>
              <a:chExt cx="1670" cy="876"/>
            </a:xfrm>
          </p:grpSpPr>
          <p:sp>
            <p:nvSpPr>
              <p:cNvPr id="32786" name="Oval 19"/>
              <p:cNvSpPr>
                <a:spLocks noChangeArrowheads="1"/>
              </p:cNvSpPr>
              <p:nvPr/>
            </p:nvSpPr>
            <p:spPr bwMode="auto">
              <a:xfrm>
                <a:off x="912" y="2292"/>
                <a:ext cx="1670" cy="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7" name="Text Box 20"/>
              <p:cNvSpPr txBox="1">
                <a:spLocks noChangeArrowheads="1"/>
              </p:cNvSpPr>
              <p:nvPr/>
            </p:nvSpPr>
            <p:spPr bwMode="auto">
              <a:xfrm>
                <a:off x="1081" y="2400"/>
                <a:ext cx="1332" cy="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100"/>
                  <a:t>Teaching &amp;</a:t>
                </a:r>
              </a:p>
              <a:p>
                <a:pPr algn="ctr" eaLnBrk="0" hangingPunct="0"/>
                <a:r>
                  <a:rPr lang="en-US" sz="2100"/>
                  <a:t>Learning</a:t>
                </a:r>
              </a:p>
              <a:p>
                <a:pPr algn="ctr" eaLnBrk="0" hangingPunct="0"/>
                <a:r>
                  <a:rPr lang="en-US" sz="2100"/>
                  <a:t>Activities</a:t>
                </a:r>
                <a:endParaRPr lang="en-US" sz="2100" b="0"/>
              </a:p>
            </p:txBody>
          </p:sp>
        </p:grpSp>
        <p:sp>
          <p:nvSpPr>
            <p:cNvPr id="32785" name="Freeform 21"/>
            <p:cNvSpPr>
              <a:spLocks/>
            </p:cNvSpPr>
            <p:nvPr/>
          </p:nvSpPr>
          <p:spPr bwMode="auto">
            <a:xfrm>
              <a:off x="2584" y="2728"/>
              <a:ext cx="588" cy="4"/>
            </a:xfrm>
            <a:custGeom>
              <a:avLst/>
              <a:gdLst>
                <a:gd name="T0" fmla="*/ 0 w 588"/>
                <a:gd name="T1" fmla="*/ 4 h 4"/>
                <a:gd name="T2" fmla="*/ 588 w 588"/>
                <a:gd name="T3" fmla="*/ 0 h 4"/>
                <a:gd name="T4" fmla="*/ 0 60000 65536"/>
                <a:gd name="T5" fmla="*/ 0 60000 65536"/>
                <a:gd name="T6" fmla="*/ 0 w 588"/>
                <a:gd name="T7" fmla="*/ 0 h 4"/>
                <a:gd name="T8" fmla="*/ 588 w 58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8" h="4">
                  <a:moveTo>
                    <a:pt x="0" y="4"/>
                  </a:moveTo>
                  <a:lnTo>
                    <a:pt x="588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800000"/>
                </a:solidFill>
                <a:cs typeface="Arial" pitchFamily="34" charset="0"/>
              </a:rPr>
              <a:t>3-COLUMN TABLE</a:t>
            </a:r>
            <a:r>
              <a:rPr lang="en-US" sz="3200">
                <a:solidFill>
                  <a:srgbClr val="800000"/>
                </a:solidFill>
                <a:cs typeface="Arial" pitchFamily="34" charset="0"/>
              </a:rPr>
              <a:t>:</a:t>
            </a:r>
            <a:endParaRPr lang="en-US" sz="3200" u="sng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.: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800000"/>
                </a:solidFill>
                <a:cs typeface="Arial" pitchFamily="34" charset="0"/>
              </a:rPr>
              <a:t>3-COLUMN TABLE</a:t>
            </a:r>
            <a:r>
              <a:rPr lang="en-US" sz="3200">
                <a:solidFill>
                  <a:srgbClr val="800000"/>
                </a:solidFill>
                <a:cs typeface="Arial" pitchFamily="34" charset="0"/>
              </a:rPr>
              <a:t>:</a:t>
            </a:r>
            <a:endParaRPr lang="en-US" sz="3200" u="sng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438400" y="20574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38400" y="27432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438400" y="35814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90800" y="4343400"/>
            <a:ext cx="1371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438400" y="52578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438400" y="6324600"/>
            <a:ext cx="152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800000"/>
                </a:solidFill>
                <a:cs typeface="Arial" pitchFamily="34" charset="0"/>
              </a:rPr>
              <a:t>3-COLUMN TABLE</a:t>
            </a:r>
            <a:r>
              <a:rPr lang="en-US" sz="3200">
                <a:solidFill>
                  <a:srgbClr val="800000"/>
                </a:solidFill>
                <a:cs typeface="Arial" pitchFamily="34" charset="0"/>
              </a:rPr>
              <a:t>:</a:t>
            </a:r>
            <a:endParaRPr lang="en-US" sz="3200" u="sng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/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800000"/>
                </a:solidFill>
                <a:cs typeface="Arial" pitchFamily="34" charset="0"/>
              </a:rPr>
              <a:t>3-COLUMN TABLE</a:t>
            </a:r>
            <a:r>
              <a:rPr lang="en-US" sz="3200">
                <a:solidFill>
                  <a:srgbClr val="800000"/>
                </a:solidFill>
                <a:cs typeface="Arial" pitchFamily="34" charset="0"/>
              </a:rPr>
              <a:t>:</a:t>
            </a:r>
            <a:endParaRPr lang="en-US" sz="3200" u="sng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71673"/>
              </p:ext>
            </p:extLst>
          </p:nvPr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FFFF"/>
                        </a:solidFill>
                        <a:highlight>
                          <a:srgbClr val="66FFFF"/>
                        </a:highlight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438400" y="2057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438400" y="2819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657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438400" y="44958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438400" y="54102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438400" y="6324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257800" y="2057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257800" y="28194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57800" y="3657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257800" y="44958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257800" y="54102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257800" y="63246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28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495550" y="182563"/>
            <a:ext cx="415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rgbClr val="800000"/>
                </a:solidFill>
                <a:cs typeface="Arial" pitchFamily="34" charset="0"/>
              </a:rPr>
              <a:t>3-COLUMN TABLE</a:t>
            </a:r>
            <a:r>
              <a:rPr lang="en-US" sz="3200">
                <a:solidFill>
                  <a:srgbClr val="800000"/>
                </a:solidFill>
                <a:cs typeface="Arial" pitchFamily="34" charset="0"/>
              </a:rPr>
              <a:t>:</a:t>
            </a:r>
            <a:endParaRPr lang="en-US" sz="3200" u="sng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04800" y="1127125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Learning Outcomes:   Assessment Activities:  Learning Activities:</a:t>
            </a:r>
          </a:p>
        </p:txBody>
      </p:sp>
      <p:graphicFrame>
        <p:nvGraphicFramePr>
          <p:cNvPr id="2161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48039"/>
              </p:ext>
            </p:extLst>
          </p:nvPr>
        </p:nvGraphicFramePr>
        <p:xfrm>
          <a:off x="304800" y="1524000"/>
          <a:ext cx="8458200" cy="5064887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Found. Know.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Multiple-choice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In-class problem solving, with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fdbk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Integration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Essays, focused on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Discussion (small group?)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Human Dim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.:</a:t>
                      </a:r>
                    </a:p>
                    <a:p>
                      <a:pPr marL="738188" marR="0" lvl="1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Self, Others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Reflective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Reflections, essays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Statements of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Community projects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Learning How to Learn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Learning portfolios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Project: learn something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50" y="304800"/>
            <a:ext cx="72009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>
                <a:solidFill>
                  <a:srgbClr val="990033"/>
                </a:solidFill>
                <a:latin typeface="Tahoma" pitchFamily="34" charset="0"/>
              </a:rPr>
              <a:t>Criteria of “GOOD” Course Design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851025" y="5375275"/>
            <a:ext cx="5303838" cy="4159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en-US" sz="1800">
                <a:solidFill>
                  <a:srgbClr val="0000FF"/>
                </a:solidFill>
              </a:rPr>
              <a:t>S I T U A T I O N A L    F A C T O R S</a:t>
            </a:r>
            <a:endParaRPr lang="en-US" b="0">
              <a:latin typeface="Garamond" pitchFamily="18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86200" y="6019800"/>
            <a:ext cx="1168400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990033"/>
                </a:solidFill>
              </a:rPr>
              <a:t>In-Depth Situational Analysis</a:t>
            </a:r>
            <a:endParaRPr lang="en-US" b="0">
              <a:solidFill>
                <a:srgbClr val="990033"/>
              </a:solidFill>
              <a:latin typeface="Garamond" pitchFamily="18" charset="0"/>
            </a:endParaRP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4457700" y="5791200"/>
            <a:ext cx="0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2673350" y="5029200"/>
            <a:ext cx="274638" cy="276225"/>
          </a:xfrm>
          <a:prstGeom prst="upArrow">
            <a:avLst>
              <a:gd name="adj1" fmla="val 50000"/>
              <a:gd name="adj2" fmla="val 25144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4319588" y="5029200"/>
            <a:ext cx="274637" cy="276225"/>
          </a:xfrm>
          <a:prstGeom prst="upArrow">
            <a:avLst>
              <a:gd name="adj1" fmla="val 50000"/>
              <a:gd name="adj2" fmla="val 25145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5965825" y="5029200"/>
            <a:ext cx="274638" cy="276225"/>
          </a:xfrm>
          <a:prstGeom prst="upArrow">
            <a:avLst>
              <a:gd name="adj1" fmla="val 50000"/>
              <a:gd name="adj2" fmla="val 25144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9338" y="1985963"/>
            <a:ext cx="1736725" cy="900112"/>
            <a:chOff x="2261" y="1251"/>
            <a:chExt cx="1094" cy="567"/>
          </a:xfrm>
        </p:grpSpPr>
        <p:sp>
          <p:nvSpPr>
            <p:cNvPr id="33818" name="Oval 11"/>
            <p:cNvSpPr>
              <a:spLocks noChangeArrowheads="1"/>
            </p:cNvSpPr>
            <p:nvPr/>
          </p:nvSpPr>
          <p:spPr bwMode="auto">
            <a:xfrm>
              <a:off x="2261" y="1251"/>
              <a:ext cx="1094" cy="5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Text Box 12"/>
            <p:cNvSpPr txBox="1">
              <a:spLocks noChangeArrowheads="1"/>
            </p:cNvSpPr>
            <p:nvPr/>
          </p:nvSpPr>
          <p:spPr bwMode="auto">
            <a:xfrm>
              <a:off x="2419" y="1344"/>
              <a:ext cx="77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700">
                  <a:solidFill>
                    <a:srgbClr val="0000FF"/>
                  </a:solidFill>
                </a:rPr>
                <a:t>Learning Goals</a:t>
              </a:r>
              <a:endParaRPr lang="en-US" b="0">
                <a:latin typeface="Garamond" pitchFamily="18" charset="0"/>
              </a:endParaRPr>
            </a:p>
          </p:txBody>
        </p:sp>
      </p:grp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4457700" y="1704975"/>
            <a:ext cx="0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3841750" y="1219200"/>
            <a:ext cx="118745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Significant</a:t>
            </a:r>
          </a:p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Learning</a:t>
            </a:r>
            <a:endParaRPr lang="en-US" sz="2800" b="0">
              <a:solidFill>
                <a:srgbClr val="990033"/>
              </a:solidFill>
              <a:latin typeface="Garamond" pitchFamily="18" charset="0"/>
            </a:endParaRPr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6400800" y="3962400"/>
            <a:ext cx="457200" cy="414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256338" y="4287838"/>
            <a:ext cx="1363662" cy="5127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Educative</a:t>
            </a:r>
          </a:p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Assessment</a:t>
            </a:r>
            <a:endParaRPr lang="en-US" sz="2800" b="0">
              <a:solidFill>
                <a:srgbClr val="990033"/>
              </a:solidFill>
              <a:latin typeface="Garamond" pitchFamily="18" charset="0"/>
            </a:endParaRPr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 rot="21169434" flipH="1">
            <a:off x="2153276" y="4068181"/>
            <a:ext cx="495300" cy="346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18"/>
          <p:cNvSpPr txBox="1">
            <a:spLocks noChangeArrowheads="1"/>
          </p:cNvSpPr>
          <p:nvPr/>
        </p:nvSpPr>
        <p:spPr bwMode="auto">
          <a:xfrm>
            <a:off x="1447800" y="4287838"/>
            <a:ext cx="1150938" cy="5127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Active </a:t>
            </a:r>
          </a:p>
          <a:p>
            <a:pPr algn="ctr" eaLnBrk="0" hangingPunct="0"/>
            <a:r>
              <a:rPr lang="en-US" sz="1400">
                <a:solidFill>
                  <a:srgbClr val="990033"/>
                </a:solidFill>
              </a:rPr>
              <a:t>Learning</a:t>
            </a:r>
            <a:endParaRPr lang="en-US" sz="2800" b="0">
              <a:solidFill>
                <a:srgbClr val="990033"/>
              </a:solidFill>
              <a:latin typeface="Garamond" pitchFamily="18" charset="0"/>
            </a:endParaRPr>
          </a:p>
        </p:txBody>
      </p:sp>
      <p:sp>
        <p:nvSpPr>
          <p:cNvPr id="33808" name="Text Box 19"/>
          <p:cNvSpPr txBox="1">
            <a:spLocks noChangeArrowheads="1"/>
          </p:cNvSpPr>
          <p:nvPr/>
        </p:nvSpPr>
        <p:spPr bwMode="auto">
          <a:xfrm>
            <a:off x="3810000" y="3045023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990033"/>
                </a:solidFill>
              </a:rPr>
              <a:t>Integrate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99025" y="3163888"/>
            <a:ext cx="1738313" cy="898525"/>
            <a:chOff x="3086" y="1993"/>
            <a:chExt cx="1095" cy="566"/>
          </a:xfrm>
        </p:grpSpPr>
        <p:sp>
          <p:nvSpPr>
            <p:cNvPr id="33816" name="Oval 21"/>
            <p:cNvSpPr>
              <a:spLocks noChangeArrowheads="1"/>
            </p:cNvSpPr>
            <p:nvPr/>
          </p:nvSpPr>
          <p:spPr bwMode="auto">
            <a:xfrm>
              <a:off x="3086" y="1993"/>
              <a:ext cx="1095" cy="5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Text Box 22"/>
            <p:cNvSpPr txBox="1">
              <a:spLocks noChangeArrowheads="1"/>
            </p:cNvSpPr>
            <p:nvPr/>
          </p:nvSpPr>
          <p:spPr bwMode="auto">
            <a:xfrm>
              <a:off x="3216" y="2095"/>
              <a:ext cx="864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500">
                  <a:solidFill>
                    <a:srgbClr val="0000FF"/>
                  </a:solidFill>
                </a:rPr>
                <a:t>Feedback &amp; </a:t>
              </a:r>
            </a:p>
            <a:p>
              <a:pPr eaLnBrk="0" hangingPunct="0"/>
              <a:r>
                <a:rPr lang="en-US" sz="1500">
                  <a:solidFill>
                    <a:srgbClr val="0000FF"/>
                  </a:solidFill>
                </a:rPr>
                <a:t>Assessment</a:t>
              </a:r>
              <a:endParaRPr lang="en-US" b="0">
                <a:latin typeface="Garamond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25675" y="3163888"/>
            <a:ext cx="1736725" cy="898525"/>
            <a:chOff x="1402" y="1993"/>
            <a:chExt cx="1094" cy="566"/>
          </a:xfrm>
        </p:grpSpPr>
        <p:sp>
          <p:nvSpPr>
            <p:cNvPr id="33814" name="Oval 24"/>
            <p:cNvSpPr>
              <a:spLocks noChangeArrowheads="1"/>
            </p:cNvSpPr>
            <p:nvPr/>
          </p:nvSpPr>
          <p:spPr bwMode="auto">
            <a:xfrm>
              <a:off x="1402" y="1993"/>
              <a:ext cx="1094" cy="5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25"/>
            <p:cNvSpPr txBox="1">
              <a:spLocks noChangeArrowheads="1"/>
            </p:cNvSpPr>
            <p:nvPr/>
          </p:nvSpPr>
          <p:spPr bwMode="auto">
            <a:xfrm>
              <a:off x="1459" y="2056"/>
              <a:ext cx="97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500">
                  <a:solidFill>
                    <a:srgbClr val="0000FF"/>
                  </a:solidFill>
                </a:rPr>
                <a:t>Teaching and</a:t>
              </a:r>
            </a:p>
            <a:p>
              <a:pPr algn="ctr" eaLnBrk="0" hangingPunct="0"/>
              <a:r>
                <a:rPr lang="en-US" sz="1500">
                  <a:solidFill>
                    <a:srgbClr val="0000FF"/>
                  </a:solidFill>
                </a:rPr>
                <a:t>Learning</a:t>
              </a:r>
              <a:endParaRPr lang="en-US" sz="1600">
                <a:solidFill>
                  <a:srgbClr val="0000FF"/>
                </a:solidFill>
              </a:endParaRPr>
            </a:p>
            <a:p>
              <a:pPr algn="ctr" eaLnBrk="0" hangingPunct="0"/>
              <a:r>
                <a:rPr lang="en-US" sz="1500">
                  <a:solidFill>
                    <a:srgbClr val="0000FF"/>
                  </a:solidFill>
                </a:rPr>
                <a:t>Activities</a:t>
              </a:r>
              <a:endParaRPr lang="en-US" b="0">
                <a:latin typeface="Garamond" pitchFamily="18" charset="0"/>
              </a:endParaRPr>
            </a:p>
          </p:txBody>
        </p:sp>
      </p:grpSp>
      <p:sp>
        <p:nvSpPr>
          <p:cNvPr id="33811" name="Freeform 28"/>
          <p:cNvSpPr>
            <a:spLocks/>
          </p:cNvSpPr>
          <p:nvPr/>
        </p:nvSpPr>
        <p:spPr bwMode="auto">
          <a:xfrm>
            <a:off x="3981450" y="3606800"/>
            <a:ext cx="882650" cy="6350"/>
          </a:xfrm>
          <a:custGeom>
            <a:avLst/>
            <a:gdLst>
              <a:gd name="T0" fmla="*/ 0 w 556"/>
              <a:gd name="T1" fmla="*/ 2147483647 h 4"/>
              <a:gd name="T2" fmla="*/ 2147483647 w 556"/>
              <a:gd name="T3" fmla="*/ 0 h 4"/>
              <a:gd name="T4" fmla="*/ 0 60000 65536"/>
              <a:gd name="T5" fmla="*/ 0 60000 65536"/>
              <a:gd name="T6" fmla="*/ 0 w 556"/>
              <a:gd name="T7" fmla="*/ 0 h 4"/>
              <a:gd name="T8" fmla="*/ 556 w 556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6" h="4">
                <a:moveTo>
                  <a:pt x="0" y="4"/>
                </a:moveTo>
                <a:lnTo>
                  <a:pt x="55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29"/>
          <p:cNvSpPr>
            <a:spLocks/>
          </p:cNvSpPr>
          <p:nvPr/>
        </p:nvSpPr>
        <p:spPr bwMode="auto">
          <a:xfrm>
            <a:off x="3552825" y="2794000"/>
            <a:ext cx="327025" cy="409575"/>
          </a:xfrm>
          <a:custGeom>
            <a:avLst/>
            <a:gdLst>
              <a:gd name="T0" fmla="*/ 0 w 206"/>
              <a:gd name="T1" fmla="*/ 2147483647 h 258"/>
              <a:gd name="T2" fmla="*/ 2147483647 w 206"/>
              <a:gd name="T3" fmla="*/ 0 h 258"/>
              <a:gd name="T4" fmla="*/ 0 60000 65536"/>
              <a:gd name="T5" fmla="*/ 0 60000 65536"/>
              <a:gd name="T6" fmla="*/ 0 w 206"/>
              <a:gd name="T7" fmla="*/ 0 h 258"/>
              <a:gd name="T8" fmla="*/ 206 w 206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6" h="258">
                <a:moveTo>
                  <a:pt x="0" y="258"/>
                </a:moveTo>
                <a:lnTo>
                  <a:pt x="20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30"/>
          <p:cNvSpPr>
            <a:spLocks/>
          </p:cNvSpPr>
          <p:nvPr/>
        </p:nvSpPr>
        <p:spPr bwMode="auto">
          <a:xfrm>
            <a:off x="4972050" y="2819400"/>
            <a:ext cx="330200" cy="400050"/>
          </a:xfrm>
          <a:custGeom>
            <a:avLst/>
            <a:gdLst>
              <a:gd name="T0" fmla="*/ 0 w 208"/>
              <a:gd name="T1" fmla="*/ 0 h 252"/>
              <a:gd name="T2" fmla="*/ 2147483647 w 208"/>
              <a:gd name="T3" fmla="*/ 2147483647 h 252"/>
              <a:gd name="T4" fmla="*/ 0 60000 65536"/>
              <a:gd name="T5" fmla="*/ 0 60000 65536"/>
              <a:gd name="T6" fmla="*/ 0 w 208"/>
              <a:gd name="T7" fmla="*/ 0 h 252"/>
              <a:gd name="T8" fmla="*/ 208 w 208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252">
                <a:moveTo>
                  <a:pt x="0" y="0"/>
                </a:moveTo>
                <a:lnTo>
                  <a:pt x="208" y="25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76400"/>
            <a:ext cx="419100" cy="390525"/>
            <a:chOff x="1410" y="6892"/>
            <a:chExt cx="660" cy="615"/>
          </a:xfrm>
        </p:grpSpPr>
        <p:sp>
          <p:nvSpPr>
            <p:cNvPr id="37023" name="Oval 4"/>
            <p:cNvSpPr>
              <a:spLocks noChangeArrowheads="1"/>
            </p:cNvSpPr>
            <p:nvPr/>
          </p:nvSpPr>
          <p:spPr bwMode="auto">
            <a:xfrm>
              <a:off x="1410" y="6892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17" name="Text Box 5"/>
            <p:cNvSpPr txBox="1">
              <a:spLocks noChangeArrowheads="1"/>
            </p:cNvSpPr>
            <p:nvPr/>
          </p:nvSpPr>
          <p:spPr bwMode="auto">
            <a:xfrm>
              <a:off x="1500" y="6997"/>
              <a:ext cx="48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dirty="0">
                  <a:latin typeface="+mj-lt"/>
                </a:rPr>
                <a:t>1</a:t>
              </a:r>
              <a:endParaRPr lang="en-US" sz="3600" dirty="0">
                <a:latin typeface="+mj-lt"/>
              </a:endParaRPr>
            </a:p>
          </p:txBody>
        </p:sp>
      </p:grpSp>
      <p:sp>
        <p:nvSpPr>
          <p:cNvPr id="166918" name="Arc 6"/>
          <p:cNvSpPr>
            <a:spLocks/>
          </p:cNvSpPr>
          <p:nvPr/>
        </p:nvSpPr>
        <p:spPr bwMode="auto">
          <a:xfrm>
            <a:off x="2000250" y="2743200"/>
            <a:ext cx="361950" cy="1524000"/>
          </a:xfrm>
          <a:custGeom>
            <a:avLst/>
            <a:gdLst>
              <a:gd name="T0" fmla="*/ 0 w 21497"/>
              <a:gd name="T1" fmla="*/ 0 h 21600"/>
              <a:gd name="T2" fmla="*/ 1727669208 w 21497"/>
              <a:gd name="T3" fmla="*/ 2147483647 h 21600"/>
              <a:gd name="T4" fmla="*/ 0 w 214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497"/>
              <a:gd name="T10" fmla="*/ 0 h 21600"/>
              <a:gd name="T11" fmla="*/ 21497 w 214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7" h="21600" fill="none" extrusionOk="0">
                <a:moveTo>
                  <a:pt x="-1" y="0"/>
                </a:moveTo>
                <a:cubicBezTo>
                  <a:pt x="11112" y="0"/>
                  <a:pt x="20412" y="8432"/>
                  <a:pt x="21496" y="19492"/>
                </a:cubicBezTo>
              </a:path>
              <a:path w="21497" h="21600" stroke="0" extrusionOk="0">
                <a:moveTo>
                  <a:pt x="-1" y="0"/>
                </a:moveTo>
                <a:cubicBezTo>
                  <a:pt x="11112" y="0"/>
                  <a:pt x="20412" y="8432"/>
                  <a:pt x="21496" y="1949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00300" y="3292475"/>
            <a:ext cx="419100" cy="390525"/>
            <a:chOff x="3483" y="5385"/>
            <a:chExt cx="660" cy="615"/>
          </a:xfrm>
        </p:grpSpPr>
        <p:sp>
          <p:nvSpPr>
            <p:cNvPr id="37021" name="Oval 8"/>
            <p:cNvSpPr>
              <a:spLocks noChangeArrowheads="1"/>
            </p:cNvSpPr>
            <p:nvPr/>
          </p:nvSpPr>
          <p:spPr bwMode="auto">
            <a:xfrm>
              <a:off x="3483" y="538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3593" y="5498"/>
              <a:ext cx="44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dirty="0">
                  <a:latin typeface="+mj-lt"/>
                </a:rPr>
                <a:t>2</a:t>
              </a:r>
              <a:endParaRPr lang="en-US" sz="3600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752600"/>
            <a:ext cx="1447800" cy="181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u="sng" dirty="0"/>
              <a:t>Learning Goals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xxx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4191000"/>
          <a:ext cx="2438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Goals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Ass’m’t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Activ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LearningActiv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Xxx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Xxx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6. Xxx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743200" y="4800600"/>
            <a:ext cx="1295400" cy="1447800"/>
            <a:chOff x="3124200" y="4800600"/>
            <a:chExt cx="1295400" cy="1447800"/>
          </a:xfrm>
        </p:grpSpPr>
        <p:cxnSp>
          <p:nvCxnSpPr>
            <p:cNvPr id="37009" name="Straight Arrow Connector 15"/>
            <p:cNvCxnSpPr>
              <a:cxnSpLocks noChangeShapeType="1"/>
            </p:cNvCxnSpPr>
            <p:nvPr/>
          </p:nvCxnSpPr>
          <p:spPr bwMode="auto">
            <a:xfrm>
              <a:off x="3124200" y="4800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0" name="Straight Arrow Connector 17"/>
            <p:cNvCxnSpPr>
              <a:cxnSpLocks noChangeShapeType="1"/>
            </p:cNvCxnSpPr>
            <p:nvPr/>
          </p:nvCxnSpPr>
          <p:spPr bwMode="auto">
            <a:xfrm>
              <a:off x="3810000" y="4800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1" name="Straight Arrow Connector 18"/>
            <p:cNvCxnSpPr>
              <a:cxnSpLocks noChangeShapeType="1"/>
            </p:cNvCxnSpPr>
            <p:nvPr/>
          </p:nvCxnSpPr>
          <p:spPr bwMode="auto">
            <a:xfrm>
              <a:off x="3124200" y="5103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2" name="Straight Arrow Connector 19"/>
            <p:cNvCxnSpPr>
              <a:cxnSpLocks noChangeShapeType="1"/>
            </p:cNvCxnSpPr>
            <p:nvPr/>
          </p:nvCxnSpPr>
          <p:spPr bwMode="auto">
            <a:xfrm>
              <a:off x="3810000" y="51054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3" name="Straight Arrow Connector 20"/>
            <p:cNvCxnSpPr>
              <a:cxnSpLocks noChangeShapeType="1"/>
            </p:cNvCxnSpPr>
            <p:nvPr/>
          </p:nvCxnSpPr>
          <p:spPr bwMode="auto">
            <a:xfrm>
              <a:off x="3124200" y="54086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4" name="Straight Arrow Connector 21"/>
            <p:cNvCxnSpPr>
              <a:cxnSpLocks noChangeShapeType="1"/>
            </p:cNvCxnSpPr>
            <p:nvPr/>
          </p:nvCxnSpPr>
          <p:spPr bwMode="auto">
            <a:xfrm>
              <a:off x="3810000" y="54086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5" name="Straight Arrow Connector 22"/>
            <p:cNvCxnSpPr>
              <a:cxnSpLocks noChangeShapeType="1"/>
            </p:cNvCxnSpPr>
            <p:nvPr/>
          </p:nvCxnSpPr>
          <p:spPr bwMode="auto">
            <a:xfrm>
              <a:off x="3124200" y="6246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6" name="Straight Arrow Connector 23"/>
            <p:cNvCxnSpPr>
              <a:cxnSpLocks noChangeShapeType="1"/>
            </p:cNvCxnSpPr>
            <p:nvPr/>
          </p:nvCxnSpPr>
          <p:spPr bwMode="auto">
            <a:xfrm>
              <a:off x="3810000" y="62468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7" name="Straight Arrow Connector 24"/>
            <p:cNvCxnSpPr>
              <a:cxnSpLocks noChangeShapeType="1"/>
            </p:cNvCxnSpPr>
            <p:nvPr/>
          </p:nvCxnSpPr>
          <p:spPr bwMode="auto">
            <a:xfrm>
              <a:off x="3810000" y="57134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8" name="Straight Arrow Connector 25"/>
            <p:cNvCxnSpPr>
              <a:cxnSpLocks noChangeShapeType="1"/>
            </p:cNvCxnSpPr>
            <p:nvPr/>
          </p:nvCxnSpPr>
          <p:spPr bwMode="auto">
            <a:xfrm>
              <a:off x="3124200" y="57134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19" name="Straight Arrow Connector 26"/>
            <p:cNvCxnSpPr>
              <a:cxnSpLocks noChangeShapeType="1"/>
            </p:cNvCxnSpPr>
            <p:nvPr/>
          </p:nvCxnSpPr>
          <p:spPr bwMode="auto">
            <a:xfrm>
              <a:off x="3810000" y="5943600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020" name="Straight Arrow Connector 27"/>
            <p:cNvCxnSpPr>
              <a:cxnSpLocks noChangeShapeType="1"/>
            </p:cNvCxnSpPr>
            <p:nvPr/>
          </p:nvCxnSpPr>
          <p:spPr bwMode="auto">
            <a:xfrm>
              <a:off x="3124200" y="5942012"/>
              <a:ext cx="6096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9" name="Right Brace 28"/>
          <p:cNvSpPr/>
          <p:nvPr/>
        </p:nvSpPr>
        <p:spPr bwMode="auto">
          <a:xfrm rot="16200000">
            <a:off x="3619500" y="3238500"/>
            <a:ext cx="228600" cy="15240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71600" y="4876800"/>
            <a:ext cx="419100" cy="390525"/>
            <a:chOff x="4950" y="6225"/>
            <a:chExt cx="660" cy="615"/>
          </a:xfrm>
        </p:grpSpPr>
        <p:sp>
          <p:nvSpPr>
            <p:cNvPr id="37007" name="Oval 12"/>
            <p:cNvSpPr>
              <a:spLocks noChangeArrowheads="1"/>
            </p:cNvSpPr>
            <p:nvPr/>
          </p:nvSpPr>
          <p:spPr bwMode="auto">
            <a:xfrm>
              <a:off x="4950" y="622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25" name="Text Box 13"/>
            <p:cNvSpPr txBox="1">
              <a:spLocks noChangeArrowheads="1"/>
            </p:cNvSpPr>
            <p:nvPr/>
          </p:nvSpPr>
          <p:spPr bwMode="auto">
            <a:xfrm>
              <a:off x="5023" y="6313"/>
              <a:ext cx="512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>
                  <a:latin typeface="+mj-lt"/>
                </a:rPr>
                <a:t>3</a:t>
              </a:r>
              <a:endParaRPr lang="en-US" sz="3600" dirty="0">
                <a:latin typeface="+mj-lt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33600" y="6400800"/>
            <a:ext cx="2286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3-Column Table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105400" y="1935163"/>
          <a:ext cx="24688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Week: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05400" y="6400800"/>
            <a:ext cx="2286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Weekly Schedule</a:t>
            </a:r>
          </a:p>
        </p:txBody>
      </p:sp>
      <p:sp>
        <p:nvSpPr>
          <p:cNvPr id="36" name="Right Brace 35"/>
          <p:cNvSpPr>
            <a:spLocks/>
          </p:cNvSpPr>
          <p:nvPr/>
        </p:nvSpPr>
        <p:spPr bwMode="auto">
          <a:xfrm rot="-5400000">
            <a:off x="6629400" y="914400"/>
            <a:ext cx="228600" cy="1600200"/>
          </a:xfrm>
          <a:prstGeom prst="rightBrace">
            <a:avLst>
              <a:gd name="adj1" fmla="val 8329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43200" y="990600"/>
            <a:ext cx="6057900" cy="46166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n w="19050">
                  <a:solidFill>
                    <a:schemeClr val="tx1"/>
                  </a:solidFill>
                </a:ln>
              </a:rPr>
              <a:t>- -  - - -&gt; - - - - -&gt; - - -&gt; </a:t>
            </a:r>
            <a:r>
              <a:rPr lang="en-US" dirty="0">
                <a:solidFill>
                  <a:srgbClr val="0000CC"/>
                </a:solidFill>
              </a:rPr>
              <a:t>Learning ACHIEVED 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40" name="Arc 39"/>
          <p:cNvSpPr/>
          <p:nvPr/>
        </p:nvSpPr>
        <p:spPr bwMode="auto">
          <a:xfrm flipV="1">
            <a:off x="7315200" y="-990600"/>
            <a:ext cx="914400" cy="4800600"/>
          </a:xfrm>
          <a:prstGeom prst="arc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3962400" y="1470025"/>
            <a:ext cx="2627313" cy="2339975"/>
          </a:xfrm>
          <a:custGeom>
            <a:avLst/>
            <a:gdLst>
              <a:gd name="T0" fmla="*/ 0 w 2627870"/>
              <a:gd name="T1" fmla="*/ 2340835 h 2339545"/>
              <a:gd name="T2" fmla="*/ 61745 w 2627870"/>
              <a:gd name="T3" fmla="*/ 1648477 h 2339545"/>
              <a:gd name="T4" fmla="*/ 135838 w 2627870"/>
              <a:gd name="T5" fmla="*/ 968479 h 2339545"/>
              <a:gd name="T6" fmla="*/ 296373 w 2627870"/>
              <a:gd name="T7" fmla="*/ 337937 h 2339545"/>
              <a:gd name="T8" fmla="*/ 815027 w 2627870"/>
              <a:gd name="T9" fmla="*/ 90667 h 2339545"/>
              <a:gd name="T10" fmla="*/ 2025218 w 2627870"/>
              <a:gd name="T11" fmla="*/ 16484 h 2339545"/>
              <a:gd name="T12" fmla="*/ 2469780 w 2627870"/>
              <a:gd name="T13" fmla="*/ 28847 h 2339545"/>
              <a:gd name="T14" fmla="*/ 2605616 w 2627870"/>
              <a:gd name="T15" fmla="*/ 189575 h 2339545"/>
              <a:gd name="T16" fmla="*/ 2593268 w 2627870"/>
              <a:gd name="T17" fmla="*/ 177212 h 23395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27870"/>
              <a:gd name="T28" fmla="*/ 0 h 2339545"/>
              <a:gd name="T29" fmla="*/ 2627870 w 2627870"/>
              <a:gd name="T30" fmla="*/ 2339545 h 23395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27870" h="2339545">
                <a:moveTo>
                  <a:pt x="0" y="2339545"/>
                </a:moveTo>
                <a:cubicBezTo>
                  <a:pt x="19565" y="2107856"/>
                  <a:pt x="39130" y="1876167"/>
                  <a:pt x="61784" y="1647567"/>
                </a:cubicBezTo>
                <a:cubicBezTo>
                  <a:pt x="84438" y="1418967"/>
                  <a:pt x="96795" y="1186248"/>
                  <a:pt x="135925" y="967945"/>
                </a:cubicBezTo>
                <a:cubicBezTo>
                  <a:pt x="175055" y="749642"/>
                  <a:pt x="183292" y="483972"/>
                  <a:pt x="296562" y="337751"/>
                </a:cubicBezTo>
                <a:cubicBezTo>
                  <a:pt x="409832" y="191530"/>
                  <a:pt x="527222" y="144162"/>
                  <a:pt x="815546" y="90616"/>
                </a:cubicBezTo>
                <a:cubicBezTo>
                  <a:pt x="1103870" y="37070"/>
                  <a:pt x="1750540" y="26772"/>
                  <a:pt x="2026508" y="16475"/>
                </a:cubicBezTo>
                <a:cubicBezTo>
                  <a:pt x="2302476" y="6178"/>
                  <a:pt x="2374557" y="0"/>
                  <a:pt x="2471352" y="28832"/>
                </a:cubicBezTo>
                <a:cubicBezTo>
                  <a:pt x="2568147" y="57664"/>
                  <a:pt x="2586682" y="164757"/>
                  <a:pt x="2607276" y="189470"/>
                </a:cubicBezTo>
                <a:cubicBezTo>
                  <a:pt x="2627870" y="214183"/>
                  <a:pt x="2611394" y="195648"/>
                  <a:pt x="2594919" y="1771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733800" y="1590675"/>
            <a:ext cx="419100" cy="390525"/>
            <a:chOff x="8355" y="3525"/>
            <a:chExt cx="660" cy="615"/>
          </a:xfrm>
        </p:grpSpPr>
        <p:sp>
          <p:nvSpPr>
            <p:cNvPr id="37005" name="Oval 16"/>
            <p:cNvSpPr>
              <a:spLocks noChangeArrowheads="1"/>
            </p:cNvSpPr>
            <p:nvPr/>
          </p:nvSpPr>
          <p:spPr bwMode="auto">
            <a:xfrm>
              <a:off x="8355" y="3525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8445" y="3600"/>
              <a:ext cx="4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>
                  <a:latin typeface="+mj-lt"/>
                </a:rPr>
                <a:t>4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191500" y="2971800"/>
            <a:ext cx="419100" cy="390525"/>
            <a:chOff x="13125" y="8009"/>
            <a:chExt cx="660" cy="615"/>
          </a:xfrm>
        </p:grpSpPr>
        <p:sp>
          <p:nvSpPr>
            <p:cNvPr id="37003" name="Oval 19"/>
            <p:cNvSpPr>
              <a:spLocks noChangeArrowheads="1"/>
            </p:cNvSpPr>
            <p:nvPr/>
          </p:nvSpPr>
          <p:spPr bwMode="auto">
            <a:xfrm>
              <a:off x="13125" y="8009"/>
              <a:ext cx="660" cy="6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3215" y="8072"/>
              <a:ext cx="47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dirty="0">
                  <a:latin typeface="+mj-lt"/>
                </a:rPr>
                <a:t>5</a:t>
              </a:r>
              <a:endParaRPr lang="en-US" sz="3600" dirty="0">
                <a:latin typeface="+mj-lt"/>
              </a:endParaRPr>
            </a:p>
          </p:txBody>
        </p:sp>
      </p:grpSp>
      <p:sp>
        <p:nvSpPr>
          <p:cNvPr id="37002" name="TextBox 48"/>
          <p:cNvSpPr txBox="1">
            <a:spLocks noChangeArrowheads="1"/>
          </p:cNvSpPr>
          <p:nvPr/>
        </p:nvSpPr>
        <p:spPr bwMode="auto">
          <a:xfrm>
            <a:off x="304800" y="990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Learning IMAGINED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3" grpId="0" animBg="1"/>
      <p:bldP spid="29" grpId="0" animBg="1"/>
      <p:bldP spid="33" grpId="0" animBg="1"/>
      <p:bldP spid="35" grpId="0" animBg="1"/>
      <p:bldP spid="36" grpId="0" animBg="1"/>
      <p:bldP spid="38" grpId="0" build="allAtOnce"/>
      <p:bldP spid="40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914400"/>
            <a:ext cx="76962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2009:  “New Directions for Teaching &amp; Learning”</a:t>
            </a:r>
          </a:p>
          <a:p>
            <a:pPr>
              <a:spcAft>
                <a:spcPts val="900"/>
              </a:spcAft>
            </a:pPr>
            <a:r>
              <a:rPr lang="en-US" dirty="0"/>
              <a:t>Issue #119: “</a:t>
            </a:r>
            <a:r>
              <a:rPr lang="en-US" i="1" dirty="0"/>
              <a:t>Designing Courses for Significant Learning:  </a:t>
            </a:r>
            <a:r>
              <a:rPr lang="en-US" i="1" dirty="0">
                <a:solidFill>
                  <a:srgbClr val="0000CC"/>
                </a:solidFill>
              </a:rPr>
              <a:t>Voices of Experience</a:t>
            </a:r>
            <a:r>
              <a:rPr lang="en-US" i="1" dirty="0"/>
              <a:t>”</a:t>
            </a:r>
            <a:endParaRPr lang="en-US" dirty="0"/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Accounting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Spanish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Economics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Music Analysis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Multiple courses at one university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Special Education (2)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Philosophy and Art History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Biology</a:t>
            </a:r>
          </a:p>
          <a:p>
            <a:pPr marL="1423988" lvl="2" indent="-5095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Engineering</a:t>
            </a:r>
          </a:p>
          <a:p>
            <a:pPr marL="1423988" lvl="2" indent="-674688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College Teaching</a:t>
            </a:r>
          </a:p>
        </p:txBody>
      </p:sp>
    </p:spTree>
    <p:extLst>
      <p:ext uri="{BB962C8B-B14F-4D97-AF65-F5344CB8AC3E}">
        <p14:creationId xmlns:p14="http://schemas.microsoft.com/office/powerpoint/2010/main" val="244736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665744"/>
            <a:ext cx="7200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600" u="sng" dirty="0">
                <a:solidFill>
                  <a:srgbClr val="990033"/>
                </a:solidFill>
              </a:rPr>
              <a:t>Two Basic Perspectives:</a:t>
            </a:r>
          </a:p>
          <a:p>
            <a:pPr marL="1025525" lvl="1" indent="-568325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Paradigm Shift:  From “Teaching” to “Learning”</a:t>
            </a:r>
          </a:p>
          <a:p>
            <a:pPr marL="1025525" lvl="1" indent="-568325">
              <a:buFont typeface="+mj-lt"/>
              <a:buAutoNum type="arabicPeriod"/>
            </a:pPr>
            <a:r>
              <a:rPr lang="en-US" sz="3600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6039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E5B49-E30C-4398-B82B-B8D561AA1BE4}"/>
              </a:ext>
            </a:extLst>
          </p:cNvPr>
          <p:cNvSpPr txBox="1"/>
          <p:nvPr/>
        </p:nvSpPr>
        <p:spPr>
          <a:xfrm>
            <a:off x="323850" y="1752600"/>
            <a:ext cx="84963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dirty="0">
                <a:solidFill>
                  <a:srgbClr val="0000CC"/>
                </a:solidFill>
              </a:rPr>
              <a:t>QUESTIONS or COMMENTS about…</a:t>
            </a:r>
          </a:p>
          <a:p>
            <a:pPr marL="1023938" lvl="1" indent="-566738"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Helping students “Learn How to Learn”??</a:t>
            </a:r>
          </a:p>
          <a:p>
            <a:pPr marL="1023938" lvl="1" indent="-566738">
              <a:buFont typeface="+mj-lt"/>
              <a:buAutoNum type="arabicPeriod"/>
            </a:pPr>
            <a:r>
              <a:rPr lang="en-US" sz="3200" dirty="0"/>
              <a:t>Learning-centered course design??</a:t>
            </a:r>
          </a:p>
        </p:txBody>
      </p:sp>
    </p:spTree>
    <p:extLst>
      <p:ext uri="{BB962C8B-B14F-4D97-AF65-F5344CB8AC3E}">
        <p14:creationId xmlns:p14="http://schemas.microsoft.com/office/powerpoint/2010/main" val="2385422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Team-Based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42268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297" y="990600"/>
            <a:ext cx="79134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Team-Based Learning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pPr algn="ctr"/>
            <a:r>
              <a:rPr lang="en-US" sz="3200" u="sng" dirty="0">
                <a:solidFill>
                  <a:srgbClr val="990033"/>
                </a:solidFill>
              </a:rPr>
              <a:t>A Special Way of Using Small Groups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2590800"/>
            <a:ext cx="3124200" cy="3814465"/>
            <a:chOff x="4953000" y="2438400"/>
            <a:chExt cx="3124200" cy="3814465"/>
          </a:xfrm>
        </p:grpSpPr>
        <p:pic>
          <p:nvPicPr>
            <p:cNvPr id="3645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2100" y="2438400"/>
              <a:ext cx="2286000" cy="3212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953000" y="5791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Larry Michaelsen</a:t>
              </a:r>
            </a:p>
          </p:txBody>
        </p:sp>
      </p:grpSp>
      <p:sp>
        <p:nvSpPr>
          <p:cNvPr id="2" name="AutoShape 2" descr="data:image/webp;base64,UklGRiguAABXRUJQVlA4IBwuAACQuwCdASrtAFoBPrFEmEUmIyIWWtbkZAsE9jddLtm7z9T2Ec1+dv2/+C9KnkPuK93abP9Hs17Q8uro79De1n/h/sV7vv7V6iv956Kfmc/dT9sfds/6v7Ze+f+teiB/ufW5/8XtHf4z1Semh/vP/gwo3+w+lXyC/e+H/lZ+W6G3+V4xurfM/62udva//U/9fxD+aGoR7Q3t+3noF96e/r/5vRr7K+wJ5jeB1+M/2/7Y/AN/Vv83/4P8r7Lv/v5y/r/2F+mJ+8Ps8JQphAn6WJuZX87jkK/2wiV0o0+dHvwrBRue7TZW70/htVVqp7ost4mdyaS/JB9K34QQAMsVF1MgfIjHI1v75KZ60keDuaRtHr7MRjpEcv4IC+RPg9VVKam28ONuU/uH2+frktLazjUYNAWTUqAIGr7oI+EW5MvQ7xJsT4s/We06ZzZAiU2W7QAWvsJwjb2vIZmTV+HC3y8ugf99Qv1k/+cd2gW9a8qiXW2Q/HbUF0EoJzUwG7KuVRYBEoPlfLBjDrJ3M+sA/QjjKC5UNLhBh8IKyGvt7Y4jhHYfWnbMn4QT1ByHimmTA5g6rWVy1I7Abio/8Pb98s6MWipcN08hHKjW2oa1M+MRzojztrYNdCFkUz91m40UhmEN192ZIr/n7PZE/hxR3Y5Yco/e6PHxqTcK3pDA5cx1eFVBbhu9qcX7nTph4ellybNmJ6g7SAjjBzDDtKCjy99UdLzk25cGdCUI6BKDbQxaonOw5uDJGfyjuu3JqR0GwRmmxkaaS3l58cKRXH3XFbzstq4L8pv8fJz6dAYpo+J1/Md6tsPI26obSK7lsCyVJsVobILB0cb18zQoNtjhk07jt8Cbv82byL/jtc+XyReDn53MJIajb1cMzkNQdS//84C++X10xeAABLLbUE34EZnyD7uXhdcwtEl5zsm2ApXK9jXTheL3QxwAVOMF9t4dCLGQePhvr7uVOIB+816wRuOD94BKNHeYSb9qCohZxgU3mypCXUZ3ZwcYrExfBTXcEZ0F4LqtCNjO0KL+mEV2WZFD2CRk0X/7zcEICaEQKWbDT5pE6WQU8Wtl/TtC7V+rJVsBJ+6frAkarLbqblFt7/nw3dnkThBE7hr9CDukkP+6r1uaZy53Sq55SRm2m8mdUpTdIT+Yde8kcAmM1WPf5jkHWNC7FVlOrATI4yZlE+XrqABbN3sJkUM3x25JTcNnShknwL28f1m7cdOvpxgDdFxphgx39GfTIFwv/N67hXx4NI/tRQj+/v9JGYr+s7wEj51O7Cj9lefWDzs1R83Nq78YGkMUbucZTQWZ+1MaMPzzj2KNmy+FLcLfvgRao+t1uPPcWw+WstTLWxCBZUGVnG5s601IwTQ8bgRvJjQpqx6lrlyVMYRqyEvVzemEulSPPW1dvj+P4xY64x0dNLbV2qL2H5Iu9aaRAAml/C0z6fOh6E9Ys9G8AYCUUXIgDo92QFaa0BJPC4dCEv2FKfKTc7XDx2/DHy8rFue8B3a3T5oGQnqp7DeGr/bSELoNVWwlXsP4BMaWH6Y+38yp0RO3bB4TrgtuySLS7wioA74rVct1h/alNaAwtt6/seXMQqTvLQd6awY4ikkGdH8Zf19IMk0bj9rKRiegKdSLoDzPxsTK/4LuF6HVmXydR2ytVdkOPt7k/66am3A97trtoxLzR3wPfq0xZ/WILawBImINL5Ke2MUlojyq4MAUmLOUBWYBMNHC9R1T/YCMYR/Uh4b5OFM8rbDtua2C5tx90LUGzogeiFCvce8vkOkb3Kvw1LB+Cn4UtBMNq7o5DrIf3CTq6JmTTaJwzBOfiVLb/Ljpm2uDvGeTqhrVogFEH/cq4N+u9RA9wM1z4NqcfofQ9lF9qyWXZ0j1oUVyGMXYaPI28jS9pUz+dYNy1LqniErV/DZR0XF2e9GYH5Z/A7UOlWnEP5BJt28rIIQZ5FrVZNVl9efCJFUh4CZp2dHKfBBnNfqvInR4xPRsf/ccbL9ybWXBf5NJQI9yDhAA/WrKOoBznxkIhZZGX8pHGC+Xs6gnb5uDA4if4sVpp1q48t7KMkHaKnKqjiQ0AppZ2hSYxT17nk/3RRibfeMfZAv7SwCG/iKzq3FuKntxLCP0Mc5kk86MOnNuTSIqCFJ0s7uj39LnPA58ATE2fCFDTV3y0qWNSAYMocYUsiKA8C34WEGclLrJCcccXfXLMCbBCDwwrHVYqm8s+CKGT8G+vie24l8J+CmLI3Fm/MMdiMtpxAE/K14lOSAT4qiIEHb0gBn/CrR+OD1zIES46Drx6yoHf4n3U9dC69u0I04dFb0iNOb6S3lYrroqVDnveU6YgdFqQ/avLtkHFjVq864GW/wjTEYiLPCQu3yN3fty7YvWanKewIgeH3svZeGOcenmdXBH6n4Kc3u4W354EJv+pXJoIKLeZzftUvACOBZJgucrJBbRRzOMJbxR6nWJ0d/qFE5c0SPmFaoPvPSgOwRIEyFu3d5sYWtvKA17t+vhLeMXBb8fWI8BtAtu/VhQHZzilVFo7pT0HHYw7OZRw1hkFM4gUEUV8fwWk9xXey/ypU+qnEJu7vP1pbKxzARjm8VCLJUhT+T3qNhZPTAevblsZsPaXiAMLNL69+EyNGy5VfjVn+/W250EsLzU78QddSQuTrvbVbUN+2dfDnjeYWPetr5qywKjosAYx5p/m6yQBqjkOIIbXiJUITmBVDfFV+2zzXvjRNV9GJwYI5TfgKw3GR7z4ej8CtzAotRm5CjjxBsT8QaxPcaD7UBtWYRP4eo6ea8GlGK0V6WoReuF/H02fWD0R75x3O0JijWFkxrBG5FUYOdADYMU9RsePaJ4Ob3MqL1ZWj18rVl6oRQplwS8R/C+KCjbAGoU0KSDrO1ojkSWQhxAkz/jFV5Z1ParXpYGZtxxLlt5vQFZTWN1a7idi1YCv4w7CE9VTbbF9Demno1+BN0/ILo/6vgk2lnv/mXPYQn14q5zxjvrx7dgu19prAdc4fznovFlDSIhzEg8usYYBFIlCvqHYdUCEVur5dJw0i1W9h/YW+uGd1Bda3Gb8FEttIboedWjAXl1h96v3ebc46dLidF913HUI3s/sjaUfya+LdIVkES63eW32pJUcrH9rplIzgNpHe5PpKbfROGS0YnOeIE/0Lk8OKo+9vXwiAADiuewMJJVlF+asjgQpAdq9bRmPxY8Itut0J6vw9wa5lhcf7R70U16ZdmUA1f9w9C/obsLYnVYEQYQpAENwKgNV4eLisD0/94L6vr4lc4KqVJ+pCnfcBf9eU2WPBY+5D9t48H/JOeet8qLMSgG4OgICYZy0YoG42d5BJpmFE7xrXmrfNL4QT8JDjt+F+QXRqI1GMBx6OHc7zGiTf+hJoM7Fvcbb+t7KocSOjcJdLKZDgCHEl3GAJFRTUbmC+8JySnC1EJ4ZprzICuF3T+OKn/HwAK92W9xtU3ejgwJ0vRhaWhR4ZB4CDlzSkAahsMNBVjPoJSvjNFkhazL9wYMM/8KIkyw/l4keSNLTGDjZvd4cBsI10UvsaC/e3Vg6/fATCuwGsFFCs+/FJ4oWdEwhNC6mVh/jwWFEob+sojCqa+i61U/JBno4NRQihPmEJ6lc2VDBrQlvrqB8iSy+e0cxgI9PprTwrCepPGRUhj+qap7AuMnEJG6uCxpWaAC2Ox0QThugpByIOwA2BgqSLC8XgDWc/kWM75JDDM2IK9f16sC3ztaR8H45e4GLSYz1k5+OWwOFiK2tp4dCfS70LvQNnXHVPzg2p9uGtWNfpIBlmbvVLb6S5GBeIoJ/5cukKD+6wA81DEGRe4NtN1oJ6cpw6R1isEyee1eVeXsSpavQC9dtgbafZCJOlxadis2YDirSpmDNP0LnqpAvbYpu3Pa6PRI4XGWT0juZ/EL6rSFTrQD5iOwos+a+F0GZavnurVrP3bgyXl/JHHTsE/nFntigcG3HUfpgerrReXbn2aMHzIacE/shq/mo0/tmbFYwWLfT5KCT2CmO7Kve51+i4NlU7/9quNiONijUMr2lBipLdYrysboxwkVhVluCZK73SedFsMq9ABsPhoCon32DiWbYZqTCRHM0DPFn2tD+NE207aLvWxW2BoU92+F7uUJ2YNsx7is0tP1IkUuWXD41lBbJAyrHon41TUGdN9vM2OvhTBLv77izbFmobA8AA2rsYgfjJTV8nEGkpQM1kU55xcAWZkUUCoU79Ybg7AdcgFIa+nAHG2G6qh95jEqZZOTDraj9DrVRDH2MskcUe+x76CGWz4LE0LP1ondfs1vTdZEvJ2KP7DhP9q0+9HutiF0C+kLjqYBUp1np8d7A0dYS9BbCdh5/DdBw45vvFG2Oi/8ZqIW58LFycJ07yQstwL/qAklrwxj5ES8wcu70j6fdXJ7c4O3WjJkmUVa9kNLFhwb5J+7QEQWC9+Hag4JhhAVX7SOpvwg8TzglrWNn4J/t/A6fC1/VnqFHD8Cx+R+yW7CRCY8IlH6Aa6wXuPwDs3BSJ6DY1uhkU6kzfJ79ygZJzqpxPBli6OrVUmzxWmor1SrRPCP+tIwRsuSOhhFcsqGohHmGAZez/uqDmvEsYRlK+BDkmQP/CPDAZMByZXlLblqNw2cJRck8JXacp5RQNn40C0XjK/8CXjxhnDHQECC0jkI2TzfBgNx6vD/JceM0fKwVqIo3Tnb1ylAuGXeSZ/2Uvwpj5k3ueM+ukSf0lHEkNYG2IUkmpHV6oBS8QLHyVkeX58rLVvKvFS0Yqr5rAYrktlV+/l5H6Fvbp6Sv5L0quKiW6JtnJwHouUy3XJgEZXNwnKSwXgssIGdSnMsa0bHbXMzuFKoWGJoBeJFATnichRQJTu68U7YizC2q27r4VCBopQ2T/NMXj4oq4+P/RQKR+DXCFJNZ3JvOK+qDsnfn3Ag4EU1VCcZaiPTk7hcN6nKd87XBbKHY198ON8Ftl9Stn5i4h7fPBxn5ozllaHqYQCfy9uhvxxDJbSFEc6DlOOeIi07MOvfhpicJK2gIjF1OZvx4aEeO46WfY7AODZ2g9L1DvyE3VnFeKhCgZ/6Y5BQ0mP+iUBB4PHUHuyht8aZz3Jp66tlkv/vVW9az6er6O4Ao7XaxiV05IasRZz4JjyU3S9zUQaN5dsGeeHwKkCe0C9YJSJ+JbA0cIanTU/DBSufKoUvoGmsCBuYD1i7vdzLwyfrs/r2c1lBnfDiGmIgo0IDNZkWyjVbJlQdDCjY1eFx5TmW+6XLS4rgPUXqMDv/FwdhCrgLMhHNNyAyr3MXa9pzfI/mFM1jLjyIwUaZ1nA6Urn6D2SouK4hedRmnfrI5Kw7K30YehaYXA0vAaSlIIeYwz3Smx6YBG1P14XKfsFyN/4iBBLB/FKRIFujd+MvPVRgdv1fFYkYjNBLt7naQ3eS/m3g/J1jDdPMxs2btkV0Hz/MzLuh7+8ElD/qWEw25C9m7fTFvTl2HXHbzjUm+TxEZRH+60IpNg8AH2QjOVI/2sYkD3kvya7OVMWt8Jz+GmBX9JMhmg8Ecz5eAymWGF7Ktmr9wVqBCFiLsGbJdFooQQ4MVazgugJqyoy68708U56TedbqsDSzptqJPYG9SHOQ0fkYF0PqZreO2KBQT+NtJQFjqfSI52RqUMHHIt3E4HyY3tlDfttmai+Kot1nwoOeQx5qcJ4GNgvrvqW+ECOE8DOEHNAAh1nR5IBHX0HXsnxt7jew0imsAzpgqtEGkidiqzDkFPloSI082lVLSdgHSRRLuDKmaKflXF4H1r4CWNXlflvUIDgZUPzOGgIO5/Y2dv8XEG9Q87cWgorb7f9Im1luAyRS4/7Pee0i5tmoYCIau/bs8j3O69V8xE0bkC220jf0FGwD3DmY7y8UaSInmiRyEMCFnw5ZO95lauxY230uEbeRdpcN93Hp+rrbBefIktFTUz/R6HQKvQoeObvJEIFJGTzQBTpjekj21ZDnwYPZFne7v0fL28PHIIRt9bsDcNteY3p7pzSrUKSjUr/ln07L/KWTQ21ijuFrKqN4ua0UfwcHuRQwd6zcoG1ILx1RzgbI1raB5qztjSzOXjZDDthJfpuxoCU0SJQB2ybvJ/Zcy+Xqj4yfR+aRvn180KLLGLXj5xy/cEW5YFjIUdjgKnp9VZLVrRnIdr2T1yWgdoc2cqPMlI3FE2jhnWJFNQe9EIz6Ksb6KmodnlIYD37GL6V0sBqShQg8gifhTgD3nHMhZaajDzwzOFrfHXe8j0fYL9JBrzxHaQATpGifxCIcX8J3qOfU27KGnx4A/0t7lbCsHQX7Cdgz0xqoqhRoWbYaN7Sy/M9NPbKiCIMzDuOE31SbG6qIfJW3MV6mLNriC8rajzbXoyZziBwfUQPocmWm8qd58Pc/hvSbX2Sa8aElB+qM8ahrCk8pseOW/aM5kfstWoOfwXBSzfIaaNFMEOpdlXO85oCqw7FNS5czP5ryWCLWGq0GolV6uHnxxn7mQBjt61cAbmAS5/I4FsMc/R9ilvIAJQ+VDgMh9RrhM5vc0r0VIhJGXUOlR+wC9jGhqtH5AGP+/K1SE+LzWdZZB115ZdC0M3aj4n+WlbgxJR1ITOPhLo4eP6thrkXeYfufZQGzQammH5p4U9nuOY59vbNpyp3OfEMwQrv0z/4So8mwGGkNtZN/IQfPopP1gJ/6Bp4bU9z1L/zuQbzvC4xMeDV0V8b8HIwyaGrB6HMz8OL1p+/JkSC8VD9w5HJm3IQG55/AElmEA4ZNFwGHl9J1GSeHjyARGT2sKN95XZuqFT4b1dqehafR9AhyILFxdDxgk8/YHcSFS1wAdrG1P87cTseFypZ1Vn5howQKibPOQAaobHk59VnH+EWh9OPYcBHRSf1ZdbN9eGkQnVLUA1cVJ3ZGGEEMuBj5zlwmAhbC7G5zD6agMdb/DXzrfMVv3pUVwOdhJD3Aoya5Y5uipHAUkd9Gw3MtMieXUxy2VJjR/vYMJvyXZI3FEyxX7JsuG7jLFDF1g44lpBkjMIRKeh/HrHdCcSbTAG8260MBu0HlFCcAbbtwiAgwFIFgAby+68HzQQ7/8N6Japa8F+V9pDQE4DE1e/q6LrRBvjbdcYK4WPyYCDYtq27sh1nn2tBdKCbP9l86GBKbcCgDDoWRNXPjWdWIV8D6+5Lvc/xyoaw+EMk2WS1d48++0A4GJ1+sFd6K/lrk0BX7KajpIXnN7kNJRWlK1Wly9Aj/Yr/ZaP/sWABqYTP8XrNEWFAHoW+iNOeob9hAKU3iOn1r+jSM8TRTnlfNBkJVqCnd+Ff7/2pZlY8hS47TR+uNFty8TzLct1js6pzoOFtq20Pgw8L5AkY+lgOqn1o8pGQnclTR4LNzNBYSNiDivk2j6o6az8eoOWUeW2c6kf8McMnOV9VHZo7ZZBmi/lLl13rf2kkamFA3qlbKB1nSPAkRlKKW/5wqxFEKZieMTbyUoNQMfzCxowlMmuZQheqL928ILgZBshwgoLfY01jwrQiEcojmjAXnvYcxBTqVY/k3HXradrtoE5LdXxpXnqgYKdAUiKhxGzup2Q8c5iK0RtX6rJLuw5wkB0k/8U3W9gfpyWA1+ZImXDP1BgxwAGwiPs98zaokDgeh+8yVbJJuCtTtkohO3XJ990ryyG1wi6RZJ0IQO4a94+RLQt+9bGaAlkk2rHoKelraXv5hFsJTyolt9D+l5jpGfbBu4mkaW7J0+X0odV4EnETLXbsrXiMdCfdbB2trvsR5/wF/xWc3uvVzUMcf7XQgSxmNDrna3BNYfGzQ7zrw1ExSulyIM08Of26yFlP9urQAEhgWtYhkMzcWBvz0n0m4vBbtTiUO/70b9ltRG4b6HMqY9Y0ynih/Ky/X/GPLKuwdQKLxPCXqHMtq8dVkayAwKMO7zf865VQ0YHwV02T/VVKylXkxLbIZ0wxXvupzTm6HM+P3EpAxLJG/CzHH5FTNevWBw3yVXN0NnWhaLZbyj1LKPqAuzlHEq3a1LEZZODMvG3mmzRa75dZ+csTtY3hsc8v0g1RNhzy2fddmim8GFcxuAidz+U9QyOy2pAbs+bOr3BQ/GHxnplLcBCbQzQ7zKRY5NGcHtw1c0S8ELETpm+vcq0M9p4Xqggaoj77MoYQ/WAWp1mCpdTuaYSiDYqtj2stOGELY4Wonlk5hxiwdT931u+PQQBgQE5lai42Sr/wS4OoqBxA/JXDI6MWEEfevbVJEq990jUPmbUsbEIJzxl4lRCVlZGI4uRaudbaQRa/20zuWfNzdCxNKrycMYT7WALvqy0vM6sq13HSjUWnE6yg2gXAXM9YgDGjcbfNklXj1CPJOooy6jKP7iP9PSyS/AQ70/g1WMg/XqmJ1rngK9q+9hXZTf5yWsl9ZGub/8E/IUNtElQUXaMLZPARB+jbd7lnfR2LyLxvJDRMPs5MV79I250jPTs4RPMTm7WYheHOf2bUaGHV57S1QkXVOyv9z3mbrAAu0PZx0M51UYT3+6hG85S1IhkW4ZO+I0EdAzHu31DWRFIbiAFrISjrYwxUbuitkzVz6kCWdJvY71AM71BqytH5F2veXd+zaOsNmx2xM4Sq2+uWz5/LI+ozsCftq14XNf+YBQQRLcVzqyJVp6lYPs45eYfawH597qytX1lFPp4qhbYD+jvxTTL027ELBTAYCeFkkE8aZ+4SElzNYNpaMeMDhtb2qI+4X+nO5PBh+Izo12E93t2fYQ9ato3C0APJCV+UmBgT8QjdzMKbjCcZ3c64K8Gm42zY3VEPBVNM1QnL7eXQhRMi9Z4jfIvr8ifgRt3g8jatUzZTc9iWTGsaVDfEzlIy+XVPqeb7+AJCW98FhPXoQ9zSj4zcIR+T0VQOCDaDnrW0yQmwo/54v3iYVA3q9Vumf4AMmhPkOCprrW+BN0bCzezgyO63rB9To7HnnUdgDrs7Ej65wJHu/Allg8VTYu2x8YP7XvuA3XIO6XsQMgO8mlaReIT4poriU4X7nOXXRchsCqB8juBQDdkCU9aHqUe+zYYlaTHgGPHsvndWXgVBQ3eZW4De4iv4VlGYgq1pv23TTrozuXwBdR6rQsurpSn6h/IAsv9d6yo8wdRyOSX0cgVOGtTjtLBLQi3gUSVXJWEMs5h75OVFQyNhmEGxRlK430LttZ7rl/Tdhdh1YVeC1k2W+MtnKrW3GEenci4tFKtMp/heTJzmKFjWZLjitN+tgeAzdVkss/gExEVU9tY1fOfKXRFhj/5zsmH0pgL06jXrNSr6FjiD+LaClLzVXby9ONA6W3yMKEefbu4YT9hiJU8ZeQVaQ/RdY1aPweu7z8JzyfCq5JrwCWgP46xkj/VwK1jsh31gm3/CFvXnPzS1EOuf5oRHTHvm6E4yuunKLuPZ4ga2sp8UC6oAlbuf7zplUBDXgU1u7SCH4qasBqdtN95bGNLYU/AanQw+y9vqnZWDm+1KWx0t0stmF73cYSXFCyqKNJCTYnx6rTxPdj+VOvI91wBqmbkXuohJPUbi8F6itxFLfdhebRQPP9Nqg3pk+nbyQmql57m72m1jjEoO8YcsCHyXAjU7EY5GD7JPvhvCdz5XWC2t1cSdnBfPwHqT+/MzIAzUd5w2SXagI9tFz+penFNCpA8Z6p0ovBbaemrhQxNvYfBja/7KT7mwHdxIJkkHnzLM2cKRdZCyfdlMQGYDi35+irM6bzApeR3fvYM20HIvOVwR/Hi/BVXc9MlvWV3gFHiqcS1596+luTntNUTs9eKvmR8B08BKulSkurDQ0+Kcy/r55aSpsdgkOXcmPG5JXqJ7LP39mdX2HB2SBffLOZO3R694JgUUA0pcwGEDNS6ijsFG0K3mAyBKuEqkV1AjN/xHEv2gr8OYy4l9/E+XZ6UQWj7hEB+/pZhFi0EnDaV6mJz35tLY8XbYMbBjinjWrtmDpynKK8BlpJPVY8oeb9Qw33A30U7oQrDAjpvz7Q0TAGOl0r14i2bkN9B1BYxYe1ZWm1tf7S2GzyaNcWIDKXNqtH3SPpHtjSwGUNLwDPVEuXY9aqWuJ+4iI8q7vgvW1x+7CpAwPEdUfVwqRg5BbKOnnZCMy5uAYe9OQ54oix3bm2V1VuFHzQwT9PypDp51uP0zW43ExIvYwUf4MbwbvwagEjEQgmZtT9C0F0zcItpaQTRfTdHSRT2Gs0psCZ8QY9yn9qSrxF0ONjIH1jfZ/IkYXn06CZi38DiVUg3wuMmrQ+IEUKWjAQCrPp6SCUeVBg0OzyVGdTVptIEHDPPfNa8gI7XO42BabhfzeKxA5NVQa61zvRLqXt9s4ZUUW+yxSzoto5N+BJRVRLnle9EhIokKLtdbJJQIM/OFdHFuAdFhs33drabtwFzbi19FEitVJAhUEYkOXIEC9M3RXCJ42WeJeE9YUXm5EgI4gTQrC585bIoAIq62uUr1l43jeByhvGR03cL6qdOvlY1+C8qxcDm9tsHqJZ2irQiPiLuCNxwfCpJsK9hI3M3x3RJZ8/56h/8k5RjHPFzEVv51uiRGAIpko7QolWRJVMMuramja2WwSMiFYDy64X4R5oXfgW3tVIR0XbTBKhd8Mnic/zrKNp2g13ciVyufT7B+KVwxjy4zcnRCCsNGKNOJX7NoFEVDILmEvhQd8aksS9/WRDwaNibqSXWZrjyaSlPp7TENzSTZ1N0GgHPoUvsH/5rRfG71l0mMY+CjWuLQ0p3Jz+4A0/QjmVUlBFPuujovg5LdKWzd1Akku42YwYjl/26dzrRRU8A/9z/fvVi1Nz2c2a5hekELMmPRUj45vA1fC17kFUUtLvtRAhBnWXlXKyb4688MkLmSxZYUrd2MFNGaP+TrMHgCDf2ktSlbskeFKENc8hO978g2UiIXBjHskb5ZD2mqGhGcSXkqzw0GEl1CqaIGuLVkgKaVz29Ov5/DZ12RQm9T3ZSJT9qgl/z+KhrZWKoYMGdVzTe/hDGq3Q5368sSd/QyytwClz1EwaZrVx0uqkiPhL+wM/6maluyoElSk2q5HmcclRbdVSEm/tgBqeIxXEcu+KhiCs37448ykRMaV2Gg8M6IeLR2nF76PUSACxpkhM1FtO4tMiZfTe2MmTqVhU+UDoS2Wx4S5au0U4G7wDQvgopbsB8HOFL4jaWkQgawb/Dy43nyD/46ESD/JKhCDo2+PVUjGzNJK3xAj1PiEt+xZf8F/O1/aOfJ6LWwkvT+EJT0UZfPmNd+WxgWj5GfzJFyaPViMjT0wlMqJdXGNTnolh9dtp//oWu7q6Y7sHXoq1UuF0/qSSm5BfGkWpXcBMpA5bsIoqC39Hpy/63iW/FajzmfcRne5cssM8JYc9jUOdDbkqu002d8vbGuj9e9k50T/jpILh8FY6jopFbXqZWJtzjFnuGuhwL00ejTK6G63fs0npz5XaqsNNrzCENzpECd82O0vQc5IwTWNbbN7VGhlnkX9kwkGerLgk22WvDp8JCCs60YfCitD1+uJAcXZu/SzpsqLFQY4HOu4I2Tbp6efXEdfyD0B0jp03Ab9xN7ieVJHV6u6fRw3UcRhzaLiG5bcU5IFCY4dsUtFITG6uQdf0fv5IGgUqWW6xUap5HYTMWbMfdtVOYuZi33eFG3h8V1RvvxTNzLaAYhsyyJYWQ7/5Ggkf4W9qCM6JIl/u1lde5iVuauNo1hDLKkOVERQcBr1MdnafN5ccCvgi4rUc69rmYPs4S55gi8/PvicyqmELPKDTQViS52+Wt1+lnE/0ddXf+SVOT0sVm/gzIbW/woj07kuiBm3xfv9YqgjsEJsk1ok3UAKsfaGAzyiZpq2WmTQHBQTQBSsPWaICJcOEhujfUJ7utzKNJsQp7jCjW2ydNUjA+TxUzO15m5+MJNvZj8ghw+o1y6NyLX7lwZdITR7dziKWOXZRqrvNonPiRk6ElbHUrg/Q2d8mROYMBSSp+89N+IOViXkA5ldRIXXtN0iRg2W6O9x7kWQLQTpkx5G7R/RunUGEVk/mTdE4sjCE6rxC+gD0425JA+Uh+SEaOpqJ1kqQWbyOsGuY/TiNle1s7Rp814nsWLSl1G04Qh35Oxa+sFHpJO3Dk0lY4AfoT3v/OWDaosM6JbLHM8el/V2f88SqfW5uQZ2Z9xAzRqURSEgttETwcnjVt/s5YDpi9jxVKfCgVn38+1A7bOvwd2dJyh+80tkkWWZDpuRPQ04I50W6mqn2a4oEJQZd26ElBkFH+mbw7nx9xTMStKHSWPWV8B1wrk3X5R1rWyLjgmzZfZOgH2TTxKPoTQ+SUEiGtvdLlXHroPHZx8vcHMMDREdmnVNZzXf4/hpSazMnEKOMdKYPGlxHHXhOnh9wfIbDwF6z/n6YYQlu3WNrB+gkHvX/cwJoeHtcl0FMMsaSq5pUyw3J2hn9hCmq9LOJY64ZbSmN7Gs+TIz2rP3rvzibc30PUeBTbj/G/8px0aWvFxwkT+LQTv1OBeELhVZ3wDyV6zKksiBoQ6gv1+NLA+p/LvFa/Lslc4cmyvSQu8REUGdZEOnDcZdpLLCKN3oLYB/tKN5OSHZ11/kBuCEQh5vXepBvUiNVGXE8Fo0oTJkBRJX7Q0vtQVdkSrCnnbSmNCjAy9nsk5VDp8TVY1EkbJ7O/iysnu9Yt1AKJWYOYBxVZCxEr4siceFZx4arLGP2k54uwv1JqVENu0e3BJJLi1ioZdIbVNPeg6/AYiTNLKOl24RcmemxyzWFFtbWWtn6DS4NyevlPAyOABvIODtOIhmd8O8KdFMLHvT3/F/SoGApIbTT0lkutrM7suhtHJva9NFDlRxIbfffpre7ZmNVbm77d8MLp5Pkoov9OxTTcSY04bjcfwCiASxuALU7ChYZbqplPHfBHAy4V3unEp2sL9kkrHC2T5SNNvJIil5hg/Hq6oXMzmnAp0Qy1tFOENljpQMIJO78O2dPV7LWVFwtsBYSmsnKpzNxXeLJcgrILXIfAxAOtesIDmcGuiApM+0s6OFQfcPstazeq/eLczOdFqqrR1qimf1cRe1rTfMa/Su9dk3uFoszYjHN11bjlAz0gKrYOYtKSq6bI+n9VAvZkaIqkjcwAWgkATbZnAFQXOeRVAshXPQ6OLeYL2WFtTbJeLbW4nChcQwetJx10XkOEyzaINc3f5dIJTno0lOGAtUdxYJ8mtkdx/09ICL6ckbYZRZi8AT+yF3yYaWNGHPOpd9oqGSzDoOnfaXjBlfQ8VtohLWyLD7nkXV8IDW81bwM9dejf71GZTo+Cpc2QGg+7MVsw6PWTURsw/SbitNDyPgjrWySD5qwMYVVGuN89IIgn5ViCRXp7bgHNETXDivdelK3Eh2LD6+N19vPlLcENcU07IoxP/dJCFUvkShb0sa+w4MLSU8WD/Bs5YDAVNQlRHjNHvE/hd0RDt0HxRtWT9dqav1xGwk3qKg+Ko5BjduHkvpWkRQCJLAHxkemcyA6Miunp6RpRzwIJd9SXW1CH6DgAH72yUcGJJRqg47hsUkpc8B89rlpuQeUbkSvgFNV6z264y8p5Pbv9LNFPNv3IeowceU62T7tdDErD/2lYFG7D9HJNaYWU5Qhrb4gyQGtkcypzXJsDRZowGl7fGpNsYVaqvls3Othi4gWUclqX1MgPFlyqy0xEMA73CwrvlYm3QERCn6oynzalITj9Aib4DDW1jizCclh61eh29NZPF++Ov7JwrAnu0r7aMc3qcV5iEuv49fEcWumVJOkkk9MCnvDlWgC7k5VNvHm7bLje6OH2nUTkmlmixGGkgrIYCb+z63xGe2WSXbTtfOCLzsmkUH7/IRiZwPpuLEAKzn9HIs2hCLiJNLl2HbxXVxLC21+6L9Rhfids/IdYGMsx2k4Iymc9V8sJsnVKJz+pZaal6i0a+Xfr8ydgrjx6gD5cJmhX3jOmx4ybYBLsYB9KKbv1R/GdDoc9eINpqYbe6Ror1t0wFw7SBaWsWxJdAQAqZveGJoJMBJFfSv0dMdUoDi0lS1dqF3LPqGnjsAvcHZHVj5D47uPYWk0eOpNUViWOMN8th21xkQA0o1m+SbzVM2GfOUDT8GJ8T9GkQcXFHJexbKqBUD1MD44+LwVFUMXu3BrGvaHmIVK+E+nRXYL9B3OBnTZNuDHvqROWaDjyavKAcW4a1g62kA1FiqaVG0CMghYEBQLcBfLd1vY+Q4OpZCLzc0dW+lx7pE6fvf0o85H4g+zbyNSvGIlbYxMW3vd5qFOxC64ZqdWCwy4v0BEOSr8BWHJ1/yYNG/gAT9R0GFApoxj4uNskXmpLQ+Sc2uyc3yRbZ6GEJETRuIJna/knz2Zzfcxs20zMPbdq7xy1SrUXzrWIH/AsrCTBSaRe2sm5xB4Ly/kwAkB6LVNCSmXrpmHMWeZ54cgkBfbnK68Gd5D/0zhKBBU0tQoaPKra7xxinqmZO9ByCflGpprIBIDA9MNtfSRsq1Dgv1wwACY9mKYrOEKcg7f8SCHpzGgAPtu+nIrQ1s6dsUEWll4R1Dsuh3Aw9IP/asEMe9N1nHyvaULYYqPQIIA6Bv00VGtAqEust43U7Dno7atigJ+5/9wCTr5epUB+/QtjyjX0E02NUSxv995yaIzTuU50BE72zZLnKAwp7y+RMtSy2T6loiIxVMJGnti6BGpzBpBHdkrIdAU27gt/39S81yG3awVKQrfavJsTYyQeRuM98Aq0ZUjD86t2jwmQWZpL4mLhl7FR/LKwaUctUAQALMf+PXixkZXAAACuivuOoLMs/rpz+MFzNL9aWb5I6giNBStZ3DkwdIGd0C+vT6Nst9wIfxBcG4KkfbrtSmxM73xVLgHAOO5imiyCaE41rwk6n/8Ea7MObieMeY00sXty6SnsjvGTE8/GyNNaHpMyy8CztqAgdMnfaGJ9eeuwI7/O5Uyj6/0Gx1/82fD/gtqCSfa0nC3V/GrOSd+U8oKB1uP2LfSfY/g9SLKTbhKaiAWj49FqCcOpBfUbgM9k7Hmv7O8iJ5ckVwubEjfLkrfi59bX1WYg9udtfY6Z1/pnI0O6BbBhIKcXjKSm0WI5LMrssQCiLecBZRUXrazsePEet0Ivf0SQMoE1cB883vioV2h69W6b/GyzvLjABFIKEzEDTUc+ZaYjugGlkQb0cFzTljV5cLyD/lM+S60QUt+WlUDLgj+3DDmnjVP6ESWIyUIFkboY2CzXCX+7OHABbZhHJx7ekio/9C1LQLv4SpIY7o+vwpHJXGhb3WCJisUGSkdPf/2LKodMLORn7m30SU1/vWG58K22tgsnQzcNMmhB9bQryUk3E8WYFG8pvZPsHrmsjSnxoE10ZQtF4wiF8st3cZg0l7GJ3DV4Egxi+WORDxQrGvGvOQd0iNCb91gaUEyoXGeru0S0xvSHjLUID4ElPwIwjhqCtkpVfEhkNJBUWJHH1YSL8H1crwG7w7DrFgVY3k5oqQVLm1+Gyfu4X111hTZV/neO1K50IJimKi4iq1MimRLEEkqpimoAMHUCRSvaUe23OUzCvvPRHvUDIp8tRxwMJgTfEJy8rBQ11GCvR+fsBVlk/+7YlYcONC8/aCmpYWaepXyPD5Poaeu5kUWWTlYcEsHvFnS/Ru7J+RIuxCyTrG/s0ZAP0ltH73eP9ZwDDx9ktv79OADq1LGs51OhnfPRxVgW7xL+URAvbC1vI0NVr/v/OiGs+P+osxfkdnlC917EMwkj19XC7onGq0xQAAany/BOSYqRnFj9Lcjm56RwAAI9b4qUjiXNLJPgKnAHnKzbQeDWDBGyeGIhfEis2RUHXu5WB58ABQ832H1piAAA=="/>
          <p:cNvSpPr>
            <a:spLocks noChangeAspect="1" noChangeArrowheads="1"/>
          </p:cNvSpPr>
          <p:nvPr/>
        </p:nvSpPr>
        <p:spPr bwMode="auto">
          <a:xfrm>
            <a:off x="155574" y="-144463"/>
            <a:ext cx="1744657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132">
            <a:off x="1440087" y="2751206"/>
            <a:ext cx="2403561" cy="342635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162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OBSERVATION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Many teachers are using small groups these days.  </a:t>
            </a:r>
          </a:p>
          <a:p>
            <a:pPr>
              <a:spcAft>
                <a:spcPts val="24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QUESTIONS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pPr marL="514350" indent="-514350">
              <a:spcAft>
                <a:spcPts val="2400"/>
              </a:spcAft>
              <a:buAutoNum type="arabicPeriod"/>
            </a:pPr>
            <a:r>
              <a:rPr lang="en-US" sz="3200" dirty="0"/>
              <a:t>How many of you are using small groups in an intentional way?</a:t>
            </a:r>
          </a:p>
          <a:p>
            <a:pPr marL="514350" indent="-514350">
              <a:spcAft>
                <a:spcPts val="2400"/>
              </a:spcAft>
              <a:buAutoNum type="arabicPeriod"/>
            </a:pPr>
            <a:r>
              <a:rPr lang="en-US" sz="3200" dirty="0"/>
              <a:t>What are your biggest concerns?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162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solidFill>
                  <a:srgbClr val="990033"/>
                </a:solidFill>
              </a:rPr>
              <a:t>QUESTION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Many teachers are using small groups these days.  WHY?</a:t>
            </a:r>
          </a:p>
          <a:p>
            <a:pPr>
              <a:spcAft>
                <a:spcPts val="1200"/>
              </a:spcAft>
            </a:pPr>
            <a:r>
              <a:rPr lang="en-US" sz="3200" u="sng" dirty="0">
                <a:solidFill>
                  <a:srgbClr val="0000CC"/>
                </a:solidFill>
              </a:rPr>
              <a:t>ANSWER</a:t>
            </a:r>
            <a:r>
              <a:rPr lang="en-US" sz="3200" dirty="0">
                <a:solidFill>
                  <a:srgbClr val="0000CC"/>
                </a:solidFill>
              </a:rPr>
              <a:t>:</a:t>
            </a:r>
          </a:p>
          <a:p>
            <a:pPr>
              <a:spcAft>
                <a:spcPts val="4200"/>
              </a:spcAft>
            </a:pPr>
            <a:r>
              <a:rPr lang="en-US" sz="3200" dirty="0"/>
              <a:t>Social Constructivism</a:t>
            </a:r>
          </a:p>
          <a:p>
            <a:pPr>
              <a:spcAft>
                <a:spcPts val="1200"/>
              </a:spcAft>
            </a:pPr>
            <a:r>
              <a:rPr lang="en-US" sz="3200" i="1" dirty="0"/>
              <a:t>But</a:t>
            </a:r>
            <a:r>
              <a:rPr lang="en-US" sz="3200" dirty="0"/>
              <a:t>:  Not all ways of using small groups are equally good.</a:t>
            </a:r>
          </a:p>
        </p:txBody>
      </p:sp>
    </p:spTree>
    <p:extLst>
      <p:ext uri="{BB962C8B-B14F-4D97-AF65-F5344CB8AC3E}">
        <p14:creationId xmlns:p14="http://schemas.microsoft.com/office/powerpoint/2010/main" val="29902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9"/>
          <p:cNvSpPr>
            <a:spLocks noChangeAspect="1" noChangeArrowheads="1" noTextEdit="1"/>
          </p:cNvSpPr>
          <p:nvPr/>
        </p:nvSpPr>
        <p:spPr bwMode="auto">
          <a:xfrm>
            <a:off x="539750" y="1144588"/>
            <a:ext cx="822325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10"/>
          <p:cNvSpPr>
            <a:spLocks noChangeShapeType="1"/>
          </p:cNvSpPr>
          <p:nvPr/>
        </p:nvSpPr>
        <p:spPr bwMode="auto">
          <a:xfrm flipH="1" flipV="1">
            <a:off x="-1000125" y="547688"/>
            <a:ext cx="11112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11"/>
          <p:cNvSpPr>
            <a:spLocks noChangeShapeType="1"/>
          </p:cNvSpPr>
          <p:nvPr/>
        </p:nvSpPr>
        <p:spPr bwMode="auto">
          <a:xfrm flipH="1" flipV="1">
            <a:off x="-1000125" y="547688"/>
            <a:ext cx="11112" cy="127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48"/>
          <p:cNvSpPr>
            <a:spLocks noChangeArrowheads="1"/>
          </p:cNvSpPr>
          <p:nvPr/>
        </p:nvSpPr>
        <p:spPr bwMode="auto">
          <a:xfrm>
            <a:off x="3760788" y="2530475"/>
            <a:ext cx="294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CC"/>
                </a:solidFill>
                <a:latin typeface="Arial" charset="0"/>
              </a:rPr>
              <a:t>Three Phases of Team Learning:</a:t>
            </a:r>
            <a:endParaRPr lang="en-US" sz="3200" dirty="0">
              <a:solidFill>
                <a:srgbClr val="0000CC"/>
              </a:solidFill>
            </a:endParaRPr>
          </a:p>
        </p:txBody>
      </p:sp>
      <p:grpSp>
        <p:nvGrpSpPr>
          <p:cNvPr id="32776" name="Group 49"/>
          <p:cNvGrpSpPr>
            <a:grpSpLocks/>
          </p:cNvGrpSpPr>
          <p:nvPr/>
        </p:nvGrpSpPr>
        <p:grpSpPr bwMode="auto">
          <a:xfrm>
            <a:off x="1352550" y="2736850"/>
            <a:ext cx="7145338" cy="114300"/>
            <a:chOff x="815" y="1588"/>
            <a:chExt cx="4501" cy="72"/>
          </a:xfrm>
        </p:grpSpPr>
        <p:grpSp>
          <p:nvGrpSpPr>
            <p:cNvPr id="32845" name="Group 50"/>
            <p:cNvGrpSpPr>
              <a:grpSpLocks/>
            </p:cNvGrpSpPr>
            <p:nvPr/>
          </p:nvGrpSpPr>
          <p:grpSpPr bwMode="auto">
            <a:xfrm>
              <a:off x="5236" y="1588"/>
              <a:ext cx="80" cy="72"/>
              <a:chOff x="5236" y="1588"/>
              <a:chExt cx="80" cy="72"/>
            </a:xfrm>
          </p:grpSpPr>
          <p:sp>
            <p:nvSpPr>
              <p:cNvPr id="32853" name="Line 51"/>
              <p:cNvSpPr>
                <a:spLocks noChangeShapeType="1"/>
              </p:cNvSpPr>
              <p:nvPr/>
            </p:nvSpPr>
            <p:spPr bwMode="auto">
              <a:xfrm>
                <a:off x="5236" y="1588"/>
                <a:ext cx="29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Line 52"/>
              <p:cNvSpPr>
                <a:spLocks noChangeShapeType="1"/>
              </p:cNvSpPr>
              <p:nvPr/>
            </p:nvSpPr>
            <p:spPr bwMode="auto">
              <a:xfrm>
                <a:off x="5265" y="1595"/>
                <a:ext cx="29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Line 53"/>
              <p:cNvSpPr>
                <a:spLocks noChangeShapeType="1"/>
              </p:cNvSpPr>
              <p:nvPr/>
            </p:nvSpPr>
            <p:spPr bwMode="auto">
              <a:xfrm>
                <a:off x="5294" y="1610"/>
                <a:ext cx="14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Line 54"/>
              <p:cNvSpPr>
                <a:spLocks noChangeShapeType="1"/>
              </p:cNvSpPr>
              <p:nvPr/>
            </p:nvSpPr>
            <p:spPr bwMode="auto">
              <a:xfrm>
                <a:off x="5308" y="1631"/>
                <a:ext cx="8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46" name="Group 55"/>
            <p:cNvGrpSpPr>
              <a:grpSpLocks/>
            </p:cNvGrpSpPr>
            <p:nvPr/>
          </p:nvGrpSpPr>
          <p:grpSpPr bwMode="auto">
            <a:xfrm>
              <a:off x="815" y="1588"/>
              <a:ext cx="4414" cy="72"/>
              <a:chOff x="815" y="1588"/>
              <a:chExt cx="4414" cy="72"/>
            </a:xfrm>
          </p:grpSpPr>
          <p:grpSp>
            <p:nvGrpSpPr>
              <p:cNvPr id="32847" name="Group 56"/>
              <p:cNvGrpSpPr>
                <a:grpSpLocks/>
              </p:cNvGrpSpPr>
              <p:nvPr/>
            </p:nvGrpSpPr>
            <p:grpSpPr bwMode="auto">
              <a:xfrm>
                <a:off x="815" y="1588"/>
                <a:ext cx="79" cy="72"/>
                <a:chOff x="815" y="1588"/>
                <a:chExt cx="79" cy="72"/>
              </a:xfrm>
            </p:grpSpPr>
            <p:sp>
              <p:nvSpPr>
                <p:cNvPr id="3284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865" y="1588"/>
                  <a:ext cx="29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836" y="1595"/>
                  <a:ext cx="29" cy="1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22" y="1610"/>
                  <a:ext cx="14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815" y="1631"/>
                  <a:ext cx="7" cy="29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48" name="Line 61"/>
              <p:cNvSpPr>
                <a:spLocks noChangeShapeType="1"/>
              </p:cNvSpPr>
              <p:nvPr/>
            </p:nvSpPr>
            <p:spPr bwMode="auto">
              <a:xfrm>
                <a:off x="901" y="1588"/>
                <a:ext cx="432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8BA80-0642-4138-9112-FDC7E5C0B7E3}"/>
              </a:ext>
            </a:extLst>
          </p:cNvPr>
          <p:cNvGrpSpPr/>
          <p:nvPr/>
        </p:nvGrpSpPr>
        <p:grpSpPr>
          <a:xfrm>
            <a:off x="2028825" y="3448050"/>
            <a:ext cx="825500" cy="825500"/>
            <a:chOff x="2028825" y="3448050"/>
            <a:chExt cx="825500" cy="825500"/>
          </a:xfrm>
        </p:grpSpPr>
        <p:sp>
          <p:nvSpPr>
            <p:cNvPr id="32785" name="Rectangle 70"/>
            <p:cNvSpPr>
              <a:spLocks noChangeArrowheads="1"/>
            </p:cNvSpPr>
            <p:nvPr/>
          </p:nvSpPr>
          <p:spPr bwMode="auto">
            <a:xfrm>
              <a:off x="2028825" y="3871913"/>
              <a:ext cx="53219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dirty="0">
                  <a:solidFill>
                    <a:srgbClr val="000000"/>
                  </a:solidFill>
                  <a:latin typeface="Arial" charset="0"/>
                </a:rPr>
                <a:t>3. </a:t>
              </a:r>
              <a:r>
                <a:rPr lang="en-US" sz="900" b="0" dirty="0">
                  <a:solidFill>
                    <a:srgbClr val="000000"/>
                  </a:solidFill>
                  <a:latin typeface="Arial" charset="0"/>
                </a:rPr>
                <a:t>Appeals</a:t>
              </a:r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D065F2-FF9C-4346-9EF7-14D3BD44FD09}"/>
                </a:ext>
              </a:extLst>
            </p:cNvPr>
            <p:cNvGrpSpPr/>
            <p:nvPr/>
          </p:nvGrpSpPr>
          <p:grpSpPr>
            <a:xfrm>
              <a:off x="2028825" y="3448050"/>
              <a:ext cx="825500" cy="825500"/>
              <a:chOff x="2028825" y="3448050"/>
              <a:chExt cx="825500" cy="825500"/>
            </a:xfrm>
          </p:grpSpPr>
          <p:sp>
            <p:nvSpPr>
              <p:cNvPr id="32777" name="Rectangle 62"/>
              <p:cNvSpPr>
                <a:spLocks noChangeArrowheads="1"/>
              </p:cNvSpPr>
              <p:nvPr/>
            </p:nvSpPr>
            <p:spPr bwMode="auto">
              <a:xfrm>
                <a:off x="2028825" y="3448050"/>
                <a:ext cx="41592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u="sng" dirty="0">
                    <a:solidFill>
                      <a:srgbClr val="000000"/>
                    </a:solidFill>
                    <a:latin typeface="Arial" charset="0"/>
                  </a:rPr>
                  <a:t>R.A.P.:</a:t>
                </a:r>
                <a:endParaRPr lang="en-US" sz="1000" dirty="0"/>
              </a:p>
            </p:txBody>
          </p:sp>
          <p:sp>
            <p:nvSpPr>
              <p:cNvPr id="32778" name="Rectangle 63"/>
              <p:cNvSpPr>
                <a:spLocks noChangeArrowheads="1"/>
              </p:cNvSpPr>
              <p:nvPr/>
            </p:nvSpPr>
            <p:spPr bwMode="auto">
              <a:xfrm>
                <a:off x="2028825" y="3586163"/>
                <a:ext cx="8255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dirty="0">
                    <a:solidFill>
                      <a:srgbClr val="000000"/>
                    </a:solidFill>
                    <a:latin typeface="Arial" charset="0"/>
                  </a:rPr>
                  <a:t>1. Individual test</a:t>
                </a:r>
                <a:endParaRPr lang="en-US" dirty="0"/>
              </a:p>
            </p:txBody>
          </p:sp>
          <p:sp>
            <p:nvSpPr>
              <p:cNvPr id="32780" name="Rectangle 65"/>
              <p:cNvSpPr>
                <a:spLocks noChangeArrowheads="1"/>
              </p:cNvSpPr>
              <p:nvPr/>
            </p:nvSpPr>
            <p:spPr bwMode="auto">
              <a:xfrm>
                <a:off x="2028825" y="3722688"/>
                <a:ext cx="6350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dirty="0">
                    <a:solidFill>
                      <a:srgbClr val="000000"/>
                    </a:solidFill>
                    <a:latin typeface="Arial" charset="0"/>
                  </a:rPr>
                  <a:t>2. Team test</a:t>
                </a:r>
                <a:endParaRPr lang="en-US" dirty="0"/>
              </a:p>
            </p:txBody>
          </p:sp>
          <p:sp>
            <p:nvSpPr>
              <p:cNvPr id="32789" name="Rectangle 74"/>
              <p:cNvSpPr>
                <a:spLocks noChangeArrowheads="1"/>
              </p:cNvSpPr>
              <p:nvPr/>
            </p:nvSpPr>
            <p:spPr bwMode="auto">
              <a:xfrm>
                <a:off x="2028825" y="3998913"/>
                <a:ext cx="6477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  <a:latin typeface="Arial" charset="0"/>
                  </a:rPr>
                  <a:t>4. Corrective</a:t>
                </a:r>
                <a:endParaRPr lang="en-US"/>
              </a:p>
            </p:txBody>
          </p:sp>
          <p:sp>
            <p:nvSpPr>
              <p:cNvPr id="32790" name="Rectangle 75"/>
              <p:cNvSpPr>
                <a:spLocks noChangeArrowheads="1"/>
              </p:cNvSpPr>
              <p:nvPr/>
            </p:nvSpPr>
            <p:spPr bwMode="auto">
              <a:xfrm>
                <a:off x="2028825" y="4137025"/>
                <a:ext cx="8128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dirty="0">
                    <a:solidFill>
                      <a:srgbClr val="000000"/>
                    </a:solidFill>
                    <a:latin typeface="Arial" charset="0"/>
                  </a:rPr>
                  <a:t>         Instruction</a:t>
                </a:r>
                <a:endParaRPr lang="en-US" dirty="0"/>
              </a:p>
            </p:txBody>
          </p:sp>
        </p:grpSp>
      </p:grpSp>
      <p:sp>
        <p:nvSpPr>
          <p:cNvPr id="32792" name="Rectangle 77"/>
          <p:cNvSpPr>
            <a:spLocks noChangeArrowheads="1"/>
          </p:cNvSpPr>
          <p:nvPr/>
        </p:nvSpPr>
        <p:spPr bwMode="auto">
          <a:xfrm>
            <a:off x="1447800" y="4492625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charset="0"/>
              </a:rPr>
              <a:t>Reading</a:t>
            </a:r>
            <a:endParaRPr lang="en-US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089F51-6E66-4FFB-9B5E-6B2CAED8BF53}"/>
              </a:ext>
            </a:extLst>
          </p:cNvPr>
          <p:cNvGrpSpPr/>
          <p:nvPr/>
        </p:nvGrpSpPr>
        <p:grpSpPr>
          <a:xfrm>
            <a:off x="2933700" y="3586163"/>
            <a:ext cx="3910013" cy="1058862"/>
            <a:chOff x="2933700" y="3586163"/>
            <a:chExt cx="3910013" cy="1058862"/>
          </a:xfrm>
        </p:grpSpPr>
        <p:sp>
          <p:nvSpPr>
            <p:cNvPr id="32779" name="Rectangle 64"/>
            <p:cNvSpPr>
              <a:spLocks noChangeArrowheads="1"/>
            </p:cNvSpPr>
            <p:nvPr/>
          </p:nvSpPr>
          <p:spPr bwMode="auto">
            <a:xfrm>
              <a:off x="6203950" y="3586163"/>
              <a:ext cx="4953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(Continue</a:t>
              </a:r>
              <a:endParaRPr lang="en-US"/>
            </a:p>
          </p:txBody>
        </p:sp>
        <p:sp>
          <p:nvSpPr>
            <p:cNvPr id="32781" name="Rectangle 66"/>
            <p:cNvSpPr>
              <a:spLocks noChangeArrowheads="1"/>
            </p:cNvSpPr>
            <p:nvPr/>
          </p:nvSpPr>
          <p:spPr bwMode="auto">
            <a:xfrm>
              <a:off x="3657600" y="3722688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Group Work</a:t>
              </a:r>
              <a:endParaRPr lang="en-US" sz="1000"/>
            </a:p>
          </p:txBody>
        </p:sp>
        <p:sp>
          <p:nvSpPr>
            <p:cNvPr id="32782" name="Rectangle 67"/>
            <p:cNvSpPr>
              <a:spLocks noChangeArrowheads="1"/>
            </p:cNvSpPr>
            <p:nvPr/>
          </p:nvSpPr>
          <p:spPr bwMode="auto">
            <a:xfrm>
              <a:off x="5181600" y="3722688"/>
              <a:ext cx="733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Group Work</a:t>
              </a:r>
              <a:endParaRPr lang="en-US" sz="1000"/>
            </a:p>
          </p:txBody>
        </p:sp>
        <p:sp>
          <p:nvSpPr>
            <p:cNvPr id="32783" name="Rectangle 68"/>
            <p:cNvSpPr>
              <a:spLocks noChangeArrowheads="1"/>
            </p:cNvSpPr>
            <p:nvPr/>
          </p:nvSpPr>
          <p:spPr bwMode="auto">
            <a:xfrm>
              <a:off x="6088063" y="3722688"/>
              <a:ext cx="7556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pattern as long</a:t>
              </a:r>
              <a:endParaRPr lang="en-US"/>
            </a:p>
          </p:txBody>
        </p:sp>
        <p:sp>
          <p:nvSpPr>
            <p:cNvPr id="32786" name="Rectangle 71"/>
            <p:cNvSpPr>
              <a:spLocks noChangeArrowheads="1"/>
            </p:cNvSpPr>
            <p:nvPr/>
          </p:nvSpPr>
          <p:spPr bwMode="auto">
            <a:xfrm>
              <a:off x="3829050" y="3860800"/>
              <a:ext cx="4508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Simple</a:t>
              </a: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/>
            </a:p>
          </p:txBody>
        </p:sp>
        <p:sp>
          <p:nvSpPr>
            <p:cNvPr id="32787" name="Rectangle 72"/>
            <p:cNvSpPr>
              <a:spLocks noChangeArrowheads="1"/>
            </p:cNvSpPr>
            <p:nvPr/>
          </p:nvSpPr>
          <p:spPr bwMode="auto">
            <a:xfrm>
              <a:off x="5308600" y="3860800"/>
              <a:ext cx="5270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(Complex)</a:t>
              </a:r>
              <a:endParaRPr lang="en-US"/>
            </a:p>
          </p:txBody>
        </p:sp>
        <p:sp>
          <p:nvSpPr>
            <p:cNvPr id="32788" name="Rectangle 73"/>
            <p:cNvSpPr>
              <a:spLocks noChangeArrowheads="1"/>
            </p:cNvSpPr>
            <p:nvPr/>
          </p:nvSpPr>
          <p:spPr bwMode="auto">
            <a:xfrm>
              <a:off x="6180138" y="3860800"/>
              <a:ext cx="5651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as desired)</a:t>
              </a:r>
              <a:endParaRPr lang="en-US"/>
            </a:p>
          </p:txBody>
        </p:sp>
        <p:sp>
          <p:nvSpPr>
            <p:cNvPr id="32793" name="Rectangle 78"/>
            <p:cNvSpPr>
              <a:spLocks noChangeArrowheads="1"/>
            </p:cNvSpPr>
            <p:nvPr/>
          </p:nvSpPr>
          <p:spPr bwMode="auto">
            <a:xfrm>
              <a:off x="2933700" y="4492625"/>
              <a:ext cx="647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Homework</a:t>
              </a:r>
              <a:endParaRPr lang="en-US" sz="1000" dirty="0"/>
            </a:p>
          </p:txBody>
        </p:sp>
        <p:sp>
          <p:nvSpPr>
            <p:cNvPr id="32794" name="Rectangle 79"/>
            <p:cNvSpPr>
              <a:spLocks noChangeArrowheads="1"/>
            </p:cNvSpPr>
            <p:nvPr/>
          </p:nvSpPr>
          <p:spPr bwMode="auto">
            <a:xfrm>
              <a:off x="4495800" y="4492625"/>
              <a:ext cx="6477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Homework</a:t>
              </a:r>
              <a:endParaRPr lang="en-US" sz="1000"/>
            </a:p>
          </p:txBody>
        </p:sp>
      </p:grpSp>
      <p:sp>
        <p:nvSpPr>
          <p:cNvPr id="32796" name="Rectangle 81"/>
          <p:cNvSpPr>
            <a:spLocks noChangeArrowheads="1"/>
          </p:cNvSpPr>
          <p:nvPr/>
        </p:nvSpPr>
        <p:spPr bwMode="auto">
          <a:xfrm>
            <a:off x="1431925" y="4953000"/>
            <a:ext cx="3667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u="sng" dirty="0">
                <a:solidFill>
                  <a:srgbClr val="336600"/>
                </a:solidFill>
                <a:latin typeface="Arial" charset="0"/>
              </a:rPr>
              <a:t>Approximate Level of Content Understanding at Each Phase:</a:t>
            </a:r>
            <a:endParaRPr lang="en-US" sz="2800" u="sng" dirty="0">
              <a:solidFill>
                <a:srgbClr val="3366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473650-4D45-4F06-8635-7943188716C1}"/>
              </a:ext>
            </a:extLst>
          </p:cNvPr>
          <p:cNvGrpSpPr/>
          <p:nvPr/>
        </p:nvGrpSpPr>
        <p:grpSpPr>
          <a:xfrm>
            <a:off x="6937375" y="2954338"/>
            <a:ext cx="1560513" cy="309562"/>
            <a:chOff x="6937375" y="2954338"/>
            <a:chExt cx="1560513" cy="309562"/>
          </a:xfrm>
        </p:grpSpPr>
        <p:grpSp>
          <p:nvGrpSpPr>
            <p:cNvPr id="32860" name="Group 24"/>
            <p:cNvGrpSpPr>
              <a:grpSpLocks/>
            </p:cNvGrpSpPr>
            <p:nvPr/>
          </p:nvGrpSpPr>
          <p:grpSpPr bwMode="auto">
            <a:xfrm>
              <a:off x="6937375" y="3138488"/>
              <a:ext cx="1560513" cy="125412"/>
              <a:chOff x="4333" y="1841"/>
              <a:chExt cx="983" cy="79"/>
            </a:xfrm>
          </p:grpSpPr>
          <p:grpSp>
            <p:nvGrpSpPr>
              <p:cNvPr id="32873" name="Group 25"/>
              <p:cNvGrpSpPr>
                <a:grpSpLocks/>
              </p:cNvGrpSpPr>
              <p:nvPr/>
            </p:nvGrpSpPr>
            <p:grpSpPr bwMode="auto">
              <a:xfrm>
                <a:off x="5236" y="1841"/>
                <a:ext cx="80" cy="79"/>
                <a:chOff x="5236" y="1841"/>
                <a:chExt cx="80" cy="79"/>
              </a:xfrm>
            </p:grpSpPr>
            <p:sp>
              <p:nvSpPr>
                <p:cNvPr id="32880" name="Line 26"/>
                <p:cNvSpPr>
                  <a:spLocks noChangeShapeType="1"/>
                </p:cNvSpPr>
                <p:nvPr/>
              </p:nvSpPr>
              <p:spPr bwMode="auto">
                <a:xfrm>
                  <a:off x="5236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1" name="Line 27"/>
                <p:cNvSpPr>
                  <a:spLocks noChangeShapeType="1"/>
                </p:cNvSpPr>
                <p:nvPr/>
              </p:nvSpPr>
              <p:spPr bwMode="auto">
                <a:xfrm>
                  <a:off x="5265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2" name="Line 28"/>
                <p:cNvSpPr>
                  <a:spLocks noChangeShapeType="1"/>
                </p:cNvSpPr>
                <p:nvPr/>
              </p:nvSpPr>
              <p:spPr bwMode="auto">
                <a:xfrm>
                  <a:off x="5294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3" name="Line 29"/>
                <p:cNvSpPr>
                  <a:spLocks noChangeShapeType="1"/>
                </p:cNvSpPr>
                <p:nvPr/>
              </p:nvSpPr>
              <p:spPr bwMode="auto">
                <a:xfrm>
                  <a:off x="5308" y="1891"/>
                  <a:ext cx="8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74" name="Line 30"/>
              <p:cNvSpPr>
                <a:spLocks noChangeShapeType="1"/>
              </p:cNvSpPr>
              <p:nvPr/>
            </p:nvSpPr>
            <p:spPr bwMode="auto">
              <a:xfrm>
                <a:off x="4420" y="1841"/>
                <a:ext cx="81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75" name="Group 31"/>
              <p:cNvGrpSpPr>
                <a:grpSpLocks/>
              </p:cNvGrpSpPr>
              <p:nvPr/>
            </p:nvGrpSpPr>
            <p:grpSpPr bwMode="auto">
              <a:xfrm>
                <a:off x="4333" y="1841"/>
                <a:ext cx="80" cy="79"/>
                <a:chOff x="4333" y="1841"/>
                <a:chExt cx="80" cy="79"/>
              </a:xfrm>
            </p:grpSpPr>
            <p:sp>
              <p:nvSpPr>
                <p:cNvPr id="328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384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355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340" y="1862"/>
                  <a:ext cx="15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333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797" name="Rectangle 82"/>
            <p:cNvSpPr>
              <a:spLocks noChangeArrowheads="1"/>
            </p:cNvSpPr>
            <p:nvPr/>
          </p:nvSpPr>
          <p:spPr bwMode="auto">
            <a:xfrm>
              <a:off x="7361238" y="2954338"/>
              <a:ext cx="8937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CC"/>
                  </a:solidFill>
                  <a:latin typeface="Arial" charset="0"/>
                </a:rPr>
                <a:t>Assessment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798" name="Rectangle 83"/>
          <p:cNvSpPr>
            <a:spLocks noChangeArrowheads="1"/>
          </p:cNvSpPr>
          <p:nvPr/>
        </p:nvSpPr>
        <p:spPr bwMode="auto">
          <a:xfrm>
            <a:off x="719138" y="1219200"/>
            <a:ext cx="770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u="sng" dirty="0">
                <a:solidFill>
                  <a:srgbClr val="A50021"/>
                </a:solidFill>
              </a:rPr>
              <a:t>The Sequence of Learning Activities in Team-Based Learning</a:t>
            </a:r>
            <a:endParaRPr lang="en-US" sz="2800" u="sng" dirty="0">
              <a:solidFill>
                <a:srgbClr val="A50021"/>
              </a:solidFill>
            </a:endParaRPr>
          </a:p>
        </p:txBody>
      </p:sp>
      <p:sp>
        <p:nvSpPr>
          <p:cNvPr id="32799" name="Rectangle 84"/>
          <p:cNvSpPr>
            <a:spLocks noChangeArrowheads="1"/>
          </p:cNvSpPr>
          <p:nvPr/>
        </p:nvSpPr>
        <p:spPr bwMode="auto">
          <a:xfrm>
            <a:off x="4208463" y="14859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BC0268-C79E-4A7C-87BC-A556C4BA34CD}"/>
              </a:ext>
            </a:extLst>
          </p:cNvPr>
          <p:cNvGrpSpPr/>
          <p:nvPr/>
        </p:nvGrpSpPr>
        <p:grpSpPr>
          <a:xfrm>
            <a:off x="1352550" y="2954338"/>
            <a:ext cx="1558925" cy="309562"/>
            <a:chOff x="1352550" y="2954338"/>
            <a:chExt cx="1558925" cy="309562"/>
          </a:xfrm>
        </p:grpSpPr>
        <p:grpSp>
          <p:nvGrpSpPr>
            <p:cNvPr id="32861" name="Group 36"/>
            <p:cNvGrpSpPr>
              <a:grpSpLocks/>
            </p:cNvGrpSpPr>
            <p:nvPr/>
          </p:nvGrpSpPr>
          <p:grpSpPr bwMode="auto">
            <a:xfrm>
              <a:off x="1352550" y="3138488"/>
              <a:ext cx="1558925" cy="125412"/>
              <a:chOff x="815" y="1841"/>
              <a:chExt cx="982" cy="79"/>
            </a:xfrm>
          </p:grpSpPr>
          <p:grpSp>
            <p:nvGrpSpPr>
              <p:cNvPr id="32862" name="Group 37"/>
              <p:cNvGrpSpPr>
                <a:grpSpLocks/>
              </p:cNvGrpSpPr>
              <p:nvPr/>
            </p:nvGrpSpPr>
            <p:grpSpPr bwMode="auto">
              <a:xfrm>
                <a:off x="1718" y="1841"/>
                <a:ext cx="79" cy="79"/>
                <a:chOff x="1718" y="1841"/>
                <a:chExt cx="79" cy="79"/>
              </a:xfrm>
            </p:grpSpPr>
            <p:sp>
              <p:nvSpPr>
                <p:cNvPr id="32869" name="Line 38"/>
                <p:cNvSpPr>
                  <a:spLocks noChangeShapeType="1"/>
                </p:cNvSpPr>
                <p:nvPr/>
              </p:nvSpPr>
              <p:spPr bwMode="auto">
                <a:xfrm>
                  <a:off x="1718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0" name="Line 39"/>
                <p:cNvSpPr>
                  <a:spLocks noChangeShapeType="1"/>
                </p:cNvSpPr>
                <p:nvPr/>
              </p:nvSpPr>
              <p:spPr bwMode="auto">
                <a:xfrm>
                  <a:off x="1747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1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2" name="Line 41"/>
                <p:cNvSpPr>
                  <a:spLocks noChangeShapeType="1"/>
                </p:cNvSpPr>
                <p:nvPr/>
              </p:nvSpPr>
              <p:spPr bwMode="auto">
                <a:xfrm>
                  <a:off x="1790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63" name="Line 42"/>
              <p:cNvSpPr>
                <a:spLocks noChangeShapeType="1"/>
              </p:cNvSpPr>
              <p:nvPr/>
            </p:nvSpPr>
            <p:spPr bwMode="auto">
              <a:xfrm>
                <a:off x="901" y="1841"/>
                <a:ext cx="81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64" name="Group 43"/>
              <p:cNvGrpSpPr>
                <a:grpSpLocks/>
              </p:cNvGrpSpPr>
              <p:nvPr/>
            </p:nvGrpSpPr>
            <p:grpSpPr bwMode="auto">
              <a:xfrm>
                <a:off x="815" y="1841"/>
                <a:ext cx="79" cy="79"/>
                <a:chOff x="815" y="1841"/>
                <a:chExt cx="79" cy="79"/>
              </a:xfrm>
            </p:grpSpPr>
            <p:sp>
              <p:nvSpPr>
                <p:cNvPr id="3286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865" y="1841"/>
                  <a:ext cx="29" cy="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836" y="1848"/>
                  <a:ext cx="29" cy="1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22" y="1862"/>
                  <a:ext cx="14" cy="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815" y="1891"/>
                  <a:ext cx="7" cy="2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800" name="Rectangle 85"/>
            <p:cNvSpPr>
              <a:spLocks noChangeArrowheads="1"/>
            </p:cNvSpPr>
            <p:nvPr/>
          </p:nvSpPr>
          <p:spPr bwMode="auto">
            <a:xfrm>
              <a:off x="1787525" y="2954338"/>
              <a:ext cx="846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CC"/>
                  </a:solidFill>
                  <a:latin typeface="Arial" charset="0"/>
                </a:rPr>
                <a:t>Preparation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C9864-B10B-4791-865E-A6D96DA24F15}"/>
              </a:ext>
            </a:extLst>
          </p:cNvPr>
          <p:cNvGrpSpPr/>
          <p:nvPr/>
        </p:nvGrpSpPr>
        <p:grpSpPr>
          <a:xfrm>
            <a:off x="2924175" y="2954338"/>
            <a:ext cx="4002088" cy="309562"/>
            <a:chOff x="2924175" y="2954338"/>
            <a:chExt cx="4002088" cy="309562"/>
          </a:xfrm>
        </p:grpSpPr>
        <p:grpSp>
          <p:nvGrpSpPr>
            <p:cNvPr id="32857" name="Group 13"/>
            <p:cNvGrpSpPr>
              <a:grpSpLocks/>
            </p:cNvGrpSpPr>
            <p:nvPr/>
          </p:nvGrpSpPr>
          <p:grpSpPr bwMode="auto">
            <a:xfrm>
              <a:off x="6799263" y="3138488"/>
              <a:ext cx="127000" cy="125412"/>
              <a:chOff x="4246" y="1841"/>
              <a:chExt cx="80" cy="79"/>
            </a:xfrm>
          </p:grpSpPr>
          <p:sp>
            <p:nvSpPr>
              <p:cNvPr id="32888" name="Line 14"/>
              <p:cNvSpPr>
                <a:spLocks noChangeShapeType="1"/>
              </p:cNvSpPr>
              <p:nvPr/>
            </p:nvSpPr>
            <p:spPr bwMode="auto">
              <a:xfrm>
                <a:off x="4246" y="1841"/>
                <a:ext cx="29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9" name="Line 15"/>
              <p:cNvSpPr>
                <a:spLocks noChangeShapeType="1"/>
              </p:cNvSpPr>
              <p:nvPr/>
            </p:nvSpPr>
            <p:spPr bwMode="auto">
              <a:xfrm>
                <a:off x="4275" y="1848"/>
                <a:ext cx="29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0" name="Line 16"/>
              <p:cNvSpPr>
                <a:spLocks noChangeShapeType="1"/>
              </p:cNvSpPr>
              <p:nvPr/>
            </p:nvSpPr>
            <p:spPr bwMode="auto">
              <a:xfrm>
                <a:off x="4304" y="1862"/>
                <a:ext cx="15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1" name="Line 17"/>
              <p:cNvSpPr>
                <a:spLocks noChangeShapeType="1"/>
              </p:cNvSpPr>
              <p:nvPr/>
            </p:nvSpPr>
            <p:spPr bwMode="auto">
              <a:xfrm>
                <a:off x="4319" y="1891"/>
                <a:ext cx="7" cy="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58" name="Group 18"/>
            <p:cNvGrpSpPr>
              <a:grpSpLocks/>
            </p:cNvGrpSpPr>
            <p:nvPr/>
          </p:nvGrpSpPr>
          <p:grpSpPr bwMode="auto">
            <a:xfrm>
              <a:off x="2924175" y="3138488"/>
              <a:ext cx="125413" cy="125412"/>
              <a:chOff x="1805" y="1841"/>
              <a:chExt cx="79" cy="79"/>
            </a:xfrm>
          </p:grpSpPr>
          <p:sp>
            <p:nvSpPr>
              <p:cNvPr id="32884" name="Line 19"/>
              <p:cNvSpPr>
                <a:spLocks noChangeShapeType="1"/>
              </p:cNvSpPr>
              <p:nvPr/>
            </p:nvSpPr>
            <p:spPr bwMode="auto">
              <a:xfrm flipH="1">
                <a:off x="1855" y="1841"/>
                <a:ext cx="29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5" name="Line 20"/>
              <p:cNvSpPr>
                <a:spLocks noChangeShapeType="1"/>
              </p:cNvSpPr>
              <p:nvPr/>
            </p:nvSpPr>
            <p:spPr bwMode="auto">
              <a:xfrm flipH="1">
                <a:off x="1826" y="1848"/>
                <a:ext cx="29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6" name="Line 21"/>
              <p:cNvSpPr>
                <a:spLocks noChangeShapeType="1"/>
              </p:cNvSpPr>
              <p:nvPr/>
            </p:nvSpPr>
            <p:spPr bwMode="auto">
              <a:xfrm flipH="1">
                <a:off x="1812" y="1862"/>
                <a:ext cx="14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7" name="Line 22"/>
              <p:cNvSpPr>
                <a:spLocks noChangeShapeType="1"/>
              </p:cNvSpPr>
              <p:nvPr/>
            </p:nvSpPr>
            <p:spPr bwMode="auto">
              <a:xfrm flipH="1">
                <a:off x="1805" y="1891"/>
                <a:ext cx="7" cy="2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59" name="Line 23"/>
            <p:cNvSpPr>
              <a:spLocks noChangeShapeType="1"/>
            </p:cNvSpPr>
            <p:nvPr/>
          </p:nvSpPr>
          <p:spPr bwMode="auto">
            <a:xfrm>
              <a:off x="3060700" y="3138488"/>
              <a:ext cx="372745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Rectangle 87"/>
            <p:cNvSpPr>
              <a:spLocks noChangeArrowheads="1"/>
            </p:cNvSpPr>
            <p:nvPr/>
          </p:nvSpPr>
          <p:spPr bwMode="auto">
            <a:xfrm>
              <a:off x="3657600" y="2954338"/>
              <a:ext cx="270351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CC"/>
                  </a:solidFill>
                  <a:latin typeface="Arial" charset="0"/>
                </a:rPr>
                <a:t>Application  (Practice with Feedback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3200"/>
            </a:p>
          </p:txBody>
        </p:sp>
      </p:grpSp>
      <p:sp>
        <p:nvSpPr>
          <p:cNvPr id="32829" name="Rectangle 114"/>
          <p:cNvSpPr>
            <a:spLocks noChangeArrowheads="1"/>
          </p:cNvSpPr>
          <p:nvPr/>
        </p:nvSpPr>
        <p:spPr bwMode="auto">
          <a:xfrm>
            <a:off x="173037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40%</a:t>
            </a:r>
            <a:endParaRPr lang="en-US" dirty="0"/>
          </a:p>
        </p:txBody>
      </p:sp>
      <p:sp>
        <p:nvSpPr>
          <p:cNvPr id="32835" name="Rectangle 116"/>
          <p:cNvSpPr>
            <a:spLocks noChangeArrowheads="1"/>
          </p:cNvSpPr>
          <p:nvPr/>
        </p:nvSpPr>
        <p:spPr bwMode="auto">
          <a:xfrm>
            <a:off x="7621587" y="5170488"/>
            <a:ext cx="55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Arial" charset="0"/>
              </a:rPr>
              <a:t>   90-100%</a:t>
            </a:r>
            <a:endParaRPr lang="en-US"/>
          </a:p>
        </p:txBody>
      </p:sp>
      <p:sp>
        <p:nvSpPr>
          <p:cNvPr id="32836" name="Rectangle 117"/>
          <p:cNvSpPr>
            <a:spLocks noChangeArrowheads="1"/>
          </p:cNvSpPr>
          <p:nvPr/>
        </p:nvSpPr>
        <p:spPr bwMode="auto">
          <a:xfrm>
            <a:off x="26257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32837" name="Rectangle 118"/>
          <p:cNvSpPr>
            <a:spLocks noChangeArrowheads="1"/>
          </p:cNvSpPr>
          <p:nvPr/>
        </p:nvSpPr>
        <p:spPr bwMode="auto">
          <a:xfrm>
            <a:off x="33242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Arial" charset="0"/>
              </a:rPr>
              <a:t>60%</a:t>
            </a:r>
            <a:endParaRPr lang="en-US"/>
          </a:p>
        </p:txBody>
      </p:sp>
      <p:sp>
        <p:nvSpPr>
          <p:cNvPr id="32838" name="Rectangle 119"/>
          <p:cNvSpPr>
            <a:spLocks noChangeArrowheads="1"/>
          </p:cNvSpPr>
          <p:nvPr/>
        </p:nvSpPr>
        <p:spPr bwMode="auto">
          <a:xfrm>
            <a:off x="4518025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Arial" charset="0"/>
              </a:rPr>
              <a:t>70%</a:t>
            </a:r>
            <a:endParaRPr lang="en-US"/>
          </a:p>
        </p:txBody>
      </p:sp>
      <p:sp>
        <p:nvSpPr>
          <p:cNvPr id="32839" name="Rectangle 120"/>
          <p:cNvSpPr>
            <a:spLocks noChangeArrowheads="1"/>
          </p:cNvSpPr>
          <p:nvPr/>
        </p:nvSpPr>
        <p:spPr bwMode="auto">
          <a:xfrm>
            <a:off x="6043613" y="5170488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Arial" charset="0"/>
              </a:rPr>
              <a:t>80%</a:t>
            </a:r>
            <a:endParaRPr lang="en-US"/>
          </a:p>
        </p:txBody>
      </p:sp>
      <p:sp>
        <p:nvSpPr>
          <p:cNvPr id="32840" name="Rectangle 121"/>
          <p:cNvSpPr>
            <a:spLocks noChangeArrowheads="1"/>
          </p:cNvSpPr>
          <p:nvPr/>
        </p:nvSpPr>
        <p:spPr bwMode="auto">
          <a:xfrm>
            <a:off x="2865438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32841" name="Rectangle 122"/>
          <p:cNvSpPr>
            <a:spLocks noChangeArrowheads="1"/>
          </p:cNvSpPr>
          <p:nvPr/>
        </p:nvSpPr>
        <p:spPr bwMode="auto">
          <a:xfrm>
            <a:off x="356552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32842" name="Rectangle 123"/>
          <p:cNvSpPr>
            <a:spLocks noChangeArrowheads="1"/>
          </p:cNvSpPr>
          <p:nvPr/>
        </p:nvSpPr>
        <p:spPr bwMode="auto">
          <a:xfrm>
            <a:off x="474662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32843" name="Rectangle 124"/>
          <p:cNvSpPr>
            <a:spLocks noChangeArrowheads="1"/>
          </p:cNvSpPr>
          <p:nvPr/>
        </p:nvSpPr>
        <p:spPr bwMode="auto">
          <a:xfrm>
            <a:off x="6272213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32844" name="Rectangle 125"/>
          <p:cNvSpPr>
            <a:spLocks noChangeArrowheads="1"/>
          </p:cNvSpPr>
          <p:nvPr/>
        </p:nvSpPr>
        <p:spPr bwMode="auto">
          <a:xfrm>
            <a:off x="8161337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32831" name="Rectangle 126"/>
          <p:cNvSpPr>
            <a:spLocks noChangeArrowheads="1"/>
          </p:cNvSpPr>
          <p:nvPr/>
        </p:nvSpPr>
        <p:spPr bwMode="auto">
          <a:xfrm>
            <a:off x="197167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E377E5-0F1E-4E02-9D98-BED1ACB830E8}"/>
              </a:ext>
            </a:extLst>
          </p:cNvPr>
          <p:cNvGrpSpPr/>
          <p:nvPr/>
        </p:nvGrpSpPr>
        <p:grpSpPr>
          <a:xfrm>
            <a:off x="381000" y="3391984"/>
            <a:ext cx="8128000" cy="1413378"/>
            <a:chOff x="381000" y="3391984"/>
            <a:chExt cx="8128000" cy="1413378"/>
          </a:xfrm>
        </p:grpSpPr>
        <p:sp>
          <p:nvSpPr>
            <p:cNvPr id="32824" name="Line 109"/>
            <p:cNvSpPr>
              <a:spLocks noChangeShapeType="1"/>
            </p:cNvSpPr>
            <p:nvPr/>
          </p:nvSpPr>
          <p:spPr bwMode="auto">
            <a:xfrm>
              <a:off x="6937375" y="4398962"/>
              <a:ext cx="1588" cy="4016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2" name="Line 97"/>
            <p:cNvSpPr>
              <a:spLocks noChangeShapeType="1"/>
            </p:cNvSpPr>
            <p:nvPr/>
          </p:nvSpPr>
          <p:spPr bwMode="auto">
            <a:xfrm>
              <a:off x="7602538" y="3431063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102"/>
            <p:cNvSpPr>
              <a:spLocks noChangeShapeType="1"/>
            </p:cNvSpPr>
            <p:nvPr/>
          </p:nvSpPr>
          <p:spPr bwMode="auto">
            <a:xfrm>
              <a:off x="8497888" y="3442462"/>
              <a:ext cx="1587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111"/>
            <p:cNvSpPr>
              <a:spLocks noChangeShapeType="1"/>
            </p:cNvSpPr>
            <p:nvPr/>
          </p:nvSpPr>
          <p:spPr bwMode="auto">
            <a:xfrm>
              <a:off x="7613650" y="3431063"/>
              <a:ext cx="884238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Rectangle 69"/>
            <p:cNvSpPr>
              <a:spLocks noChangeArrowheads="1"/>
            </p:cNvSpPr>
            <p:nvPr/>
          </p:nvSpPr>
          <p:spPr bwMode="auto">
            <a:xfrm>
              <a:off x="630238" y="3873965"/>
              <a:ext cx="623887" cy="18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CC"/>
                  </a:solidFill>
                  <a:latin typeface="Arial" charset="0"/>
                </a:rPr>
                <a:t>In-Class</a:t>
              </a: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:</a:t>
              </a:r>
              <a:endParaRPr lang="en-US"/>
            </a:p>
          </p:txBody>
        </p:sp>
        <p:sp>
          <p:nvSpPr>
            <p:cNvPr id="32791" name="Rectangle 76"/>
            <p:cNvSpPr>
              <a:spLocks noChangeArrowheads="1"/>
            </p:cNvSpPr>
            <p:nvPr/>
          </p:nvSpPr>
          <p:spPr bwMode="auto">
            <a:xfrm>
              <a:off x="381000" y="4522035"/>
              <a:ext cx="946150" cy="187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CC"/>
                  </a:solidFill>
                  <a:latin typeface="Arial" charset="0"/>
                </a:rPr>
                <a:t>Out-of-Class</a:t>
              </a:r>
              <a:r>
                <a:rPr lang="en-US" sz="900" b="0">
                  <a:solidFill>
                    <a:srgbClr val="000000"/>
                  </a:solidFill>
                  <a:latin typeface="Arial" charset="0"/>
                </a:rPr>
                <a:t>:</a:t>
              </a:r>
              <a:endParaRPr lang="en-US"/>
            </a:p>
          </p:txBody>
        </p:sp>
        <p:sp>
          <p:nvSpPr>
            <p:cNvPr id="32801" name="Rectangle 86"/>
            <p:cNvSpPr>
              <a:spLocks noChangeArrowheads="1"/>
            </p:cNvSpPr>
            <p:nvPr/>
          </p:nvSpPr>
          <p:spPr bwMode="auto">
            <a:xfrm>
              <a:off x="609600" y="3478285"/>
              <a:ext cx="714375" cy="18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u="sng" dirty="0">
                  <a:solidFill>
                    <a:srgbClr val="000000"/>
                  </a:solidFill>
                  <a:latin typeface="Arial" charset="0"/>
                </a:rPr>
                <a:t>Activities</a:t>
              </a:r>
              <a:r>
                <a:rPr lang="en-US" sz="900" u="sng" dirty="0">
                  <a:solidFill>
                    <a:srgbClr val="000000"/>
                  </a:solidFill>
                  <a:latin typeface="Arial" charset="0"/>
                </a:rPr>
                <a:t>:</a:t>
              </a:r>
              <a:endParaRPr lang="en-US" dirty="0"/>
            </a:p>
          </p:txBody>
        </p:sp>
        <p:sp>
          <p:nvSpPr>
            <p:cNvPr id="32803" name="Line 88"/>
            <p:cNvSpPr>
              <a:spLocks noChangeShapeType="1"/>
            </p:cNvSpPr>
            <p:nvPr/>
          </p:nvSpPr>
          <p:spPr bwMode="auto">
            <a:xfrm>
              <a:off x="2006600" y="3391984"/>
              <a:ext cx="917575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9"/>
            <p:cNvSpPr>
              <a:spLocks noChangeShapeType="1"/>
            </p:cNvSpPr>
            <p:nvPr/>
          </p:nvSpPr>
          <p:spPr bwMode="auto">
            <a:xfrm>
              <a:off x="3600450" y="3391984"/>
              <a:ext cx="882650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90"/>
            <p:cNvSpPr>
              <a:spLocks noChangeShapeType="1"/>
            </p:cNvSpPr>
            <p:nvPr/>
          </p:nvSpPr>
          <p:spPr bwMode="auto">
            <a:xfrm>
              <a:off x="5126038" y="3391984"/>
              <a:ext cx="1811337" cy="16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6" name="Line 91"/>
            <p:cNvSpPr>
              <a:spLocks noChangeShapeType="1"/>
            </p:cNvSpPr>
            <p:nvPr/>
          </p:nvSpPr>
          <p:spPr bwMode="auto">
            <a:xfrm>
              <a:off x="1993900" y="3391984"/>
              <a:ext cx="1588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92"/>
            <p:cNvSpPr>
              <a:spLocks noChangeShapeType="1"/>
            </p:cNvSpPr>
            <p:nvPr/>
          </p:nvSpPr>
          <p:spPr bwMode="auto">
            <a:xfrm>
              <a:off x="2924175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93"/>
            <p:cNvSpPr>
              <a:spLocks noChangeShapeType="1"/>
            </p:cNvSpPr>
            <p:nvPr/>
          </p:nvSpPr>
          <p:spPr bwMode="auto">
            <a:xfrm>
              <a:off x="3589338" y="3391984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94"/>
            <p:cNvSpPr>
              <a:spLocks noChangeShapeType="1"/>
            </p:cNvSpPr>
            <p:nvPr/>
          </p:nvSpPr>
          <p:spPr bwMode="auto">
            <a:xfrm>
              <a:off x="4483100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95"/>
            <p:cNvSpPr>
              <a:spLocks noChangeShapeType="1"/>
            </p:cNvSpPr>
            <p:nvPr/>
          </p:nvSpPr>
          <p:spPr bwMode="auto">
            <a:xfrm>
              <a:off x="5113338" y="3391984"/>
              <a:ext cx="1587" cy="963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96"/>
            <p:cNvSpPr>
              <a:spLocks noChangeShapeType="1"/>
            </p:cNvSpPr>
            <p:nvPr/>
          </p:nvSpPr>
          <p:spPr bwMode="auto">
            <a:xfrm>
              <a:off x="6937375" y="3403382"/>
              <a:ext cx="1588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98"/>
            <p:cNvSpPr>
              <a:spLocks noChangeShapeType="1"/>
            </p:cNvSpPr>
            <p:nvPr/>
          </p:nvSpPr>
          <p:spPr bwMode="auto">
            <a:xfrm>
              <a:off x="1409700" y="4803734"/>
              <a:ext cx="58420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99"/>
            <p:cNvSpPr>
              <a:spLocks noChangeShapeType="1"/>
            </p:cNvSpPr>
            <p:nvPr/>
          </p:nvSpPr>
          <p:spPr bwMode="auto">
            <a:xfrm>
              <a:off x="2935288" y="4803734"/>
              <a:ext cx="65405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100"/>
            <p:cNvSpPr>
              <a:spLocks noChangeShapeType="1"/>
            </p:cNvSpPr>
            <p:nvPr/>
          </p:nvSpPr>
          <p:spPr bwMode="auto">
            <a:xfrm>
              <a:off x="4494213" y="4803734"/>
              <a:ext cx="619125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101"/>
            <p:cNvSpPr>
              <a:spLocks noChangeShapeType="1"/>
            </p:cNvSpPr>
            <p:nvPr/>
          </p:nvSpPr>
          <p:spPr bwMode="auto">
            <a:xfrm>
              <a:off x="139858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103"/>
            <p:cNvSpPr>
              <a:spLocks noChangeShapeType="1"/>
            </p:cNvSpPr>
            <p:nvPr/>
          </p:nvSpPr>
          <p:spPr bwMode="auto">
            <a:xfrm>
              <a:off x="1993900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104"/>
            <p:cNvSpPr>
              <a:spLocks noChangeShapeType="1"/>
            </p:cNvSpPr>
            <p:nvPr/>
          </p:nvSpPr>
          <p:spPr bwMode="auto">
            <a:xfrm>
              <a:off x="2924175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105"/>
            <p:cNvSpPr>
              <a:spLocks noChangeShapeType="1"/>
            </p:cNvSpPr>
            <p:nvPr/>
          </p:nvSpPr>
          <p:spPr bwMode="auto">
            <a:xfrm>
              <a:off x="35893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106"/>
            <p:cNvSpPr>
              <a:spLocks noChangeShapeType="1"/>
            </p:cNvSpPr>
            <p:nvPr/>
          </p:nvSpPr>
          <p:spPr bwMode="auto">
            <a:xfrm>
              <a:off x="4483100" y="4391770"/>
              <a:ext cx="1588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107"/>
            <p:cNvSpPr>
              <a:spLocks noChangeShapeType="1"/>
            </p:cNvSpPr>
            <p:nvPr/>
          </p:nvSpPr>
          <p:spPr bwMode="auto">
            <a:xfrm>
              <a:off x="51133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108"/>
            <p:cNvSpPr>
              <a:spLocks noChangeShapeType="1"/>
            </p:cNvSpPr>
            <p:nvPr/>
          </p:nvSpPr>
          <p:spPr bwMode="auto">
            <a:xfrm>
              <a:off x="6008688" y="3403382"/>
              <a:ext cx="1587" cy="9525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110"/>
            <p:cNvSpPr>
              <a:spLocks noChangeShapeType="1"/>
            </p:cNvSpPr>
            <p:nvPr/>
          </p:nvSpPr>
          <p:spPr bwMode="auto">
            <a:xfrm>
              <a:off x="7602538" y="4391770"/>
              <a:ext cx="1587" cy="4119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Rectangle 112"/>
            <p:cNvSpPr>
              <a:spLocks noChangeArrowheads="1"/>
            </p:cNvSpPr>
            <p:nvPr/>
          </p:nvSpPr>
          <p:spPr bwMode="auto">
            <a:xfrm>
              <a:off x="617538" y="4367345"/>
              <a:ext cx="7891462" cy="244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113"/>
            <p:cNvSpPr>
              <a:spLocks noChangeShapeType="1"/>
            </p:cNvSpPr>
            <p:nvPr/>
          </p:nvSpPr>
          <p:spPr bwMode="auto">
            <a:xfrm>
              <a:off x="6948488" y="4798972"/>
              <a:ext cx="654050" cy="16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C10D2D-B9D0-48CE-84D8-9492F1B08709}"/>
              </a:ext>
            </a:extLst>
          </p:cNvPr>
          <p:cNvGrpSpPr/>
          <p:nvPr/>
        </p:nvGrpSpPr>
        <p:grpSpPr>
          <a:xfrm>
            <a:off x="7086600" y="3505973"/>
            <a:ext cx="1524000" cy="1139052"/>
            <a:chOff x="7086600" y="3505973"/>
            <a:chExt cx="1524000" cy="1139052"/>
          </a:xfrm>
        </p:grpSpPr>
        <p:sp>
          <p:nvSpPr>
            <p:cNvPr id="32795" name="Rectangle 80"/>
            <p:cNvSpPr>
              <a:spLocks noChangeArrowheads="1"/>
            </p:cNvSpPr>
            <p:nvPr/>
          </p:nvSpPr>
          <p:spPr bwMode="auto">
            <a:xfrm>
              <a:off x="7086600" y="4492625"/>
              <a:ext cx="4349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Review</a:t>
              </a:r>
              <a:endParaRPr lang="en-US" sz="1000" dirty="0"/>
            </a:p>
          </p:txBody>
        </p:sp>
        <p:grpSp>
          <p:nvGrpSpPr>
            <p:cNvPr id="32832" name="Group 127"/>
            <p:cNvGrpSpPr>
              <a:grpSpLocks/>
            </p:cNvGrpSpPr>
            <p:nvPr/>
          </p:nvGrpSpPr>
          <p:grpSpPr bwMode="auto">
            <a:xfrm>
              <a:off x="7543800" y="3505973"/>
              <a:ext cx="1066800" cy="864636"/>
              <a:chOff x="4608" y="2206"/>
              <a:chExt cx="624" cy="531"/>
            </a:xfrm>
          </p:grpSpPr>
          <p:sp>
            <p:nvSpPr>
              <p:cNvPr id="32833" name="Text Box 128"/>
              <p:cNvSpPr txBox="1">
                <a:spLocks noChangeArrowheads="1"/>
              </p:cNvSpPr>
              <p:nvPr/>
            </p:nvSpPr>
            <p:spPr bwMode="auto">
              <a:xfrm>
                <a:off x="4608" y="2206"/>
                <a:ext cx="624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00" dirty="0"/>
                  <a:t>CULMINATING PROJECT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900" dirty="0"/>
                  <a:t>EXAM</a:t>
                </a:r>
                <a:r>
                  <a:rPr lang="en-US" sz="900" b="0" dirty="0"/>
                  <a:t>: Individual or Group</a:t>
                </a:r>
              </a:p>
            </p:txBody>
          </p:sp>
          <p:sp>
            <p:nvSpPr>
              <p:cNvPr id="32834" name="Line 129"/>
              <p:cNvSpPr>
                <a:spLocks noChangeShapeType="1"/>
              </p:cNvSpPr>
              <p:nvPr/>
            </p:nvSpPr>
            <p:spPr bwMode="auto">
              <a:xfrm>
                <a:off x="4697" y="242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374C6A-313B-424F-9C0F-62B845C85D98}"/>
              </a:ext>
            </a:extLst>
          </p:cNvPr>
          <p:cNvSpPr txBox="1"/>
          <p:nvPr/>
        </p:nvSpPr>
        <p:spPr>
          <a:xfrm>
            <a:off x="946150" y="1676400"/>
            <a:ext cx="484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/>
              <a:t>Covering a 2-3 week block of time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/>
              <a:t>Dealing with one major topic within the course</a:t>
            </a:r>
          </a:p>
        </p:txBody>
      </p:sp>
    </p:spTree>
    <p:extLst>
      <p:ext uri="{BB962C8B-B14F-4D97-AF65-F5344CB8AC3E}">
        <p14:creationId xmlns:p14="http://schemas.microsoft.com/office/powerpoint/2010/main" val="10842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92" grpId="0"/>
      <p:bldP spid="32796" grpId="0"/>
      <p:bldP spid="32829" grpId="0"/>
      <p:bldP spid="32835" grpId="0"/>
      <p:bldP spid="32836" grpId="0"/>
      <p:bldP spid="32837" grpId="0"/>
      <p:bldP spid="32838" grpId="0"/>
      <p:bldP spid="32839" grpId="0"/>
      <p:bldP spid="32840" grpId="0"/>
      <p:bldP spid="32841" grpId="0"/>
      <p:bldP spid="32842" grpId="0"/>
      <p:bldP spid="32843" grpId="0"/>
      <p:bldP spid="32844" grpId="0"/>
      <p:bldP spid="328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3000" u="sng" dirty="0">
                <a:solidFill>
                  <a:srgbClr val="A50021"/>
                </a:solidFill>
              </a:rPr>
              <a:t>TBL:  What It IS and What it ISN’T</a:t>
            </a:r>
          </a:p>
          <a:p>
            <a:pPr marL="625475" lvl="1" indent="-511175">
              <a:lnSpc>
                <a:spcPct val="15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≠  Weekly RATs all semester long</a:t>
            </a:r>
          </a:p>
          <a:p>
            <a:pPr marL="625475" lvl="1" indent="-511175"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≠  Just a Group RAT</a:t>
            </a:r>
          </a:p>
          <a:p>
            <a:pPr marL="625475" lvl="1" indent="-511175"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≠  Graded group work without Peer Evaluation</a:t>
            </a:r>
          </a:p>
          <a:p>
            <a:pPr marL="625475" lvl="1" indent="-511175">
              <a:lnSpc>
                <a:spcPct val="8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	    Permanent, intentionally-formed groups</a:t>
            </a:r>
          </a:p>
          <a:p>
            <a:pPr marL="625475" lvl="1" indent="-511175">
              <a:lnSpc>
                <a:spcPct val="8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	    Individual &amp; Group RAT’s</a:t>
            </a:r>
          </a:p>
          <a:p>
            <a:pPr marL="625475" lvl="1" indent="-511175">
              <a:lnSpc>
                <a:spcPct val="8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=	    In-Class, SG Application Exercises</a:t>
            </a:r>
          </a:p>
          <a:p>
            <a:pPr marL="625475" lvl="1" indent="-511175">
              <a:lnSpc>
                <a:spcPct val="8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	    Graded Group Assignments</a:t>
            </a:r>
          </a:p>
          <a:p>
            <a:pPr marL="625475" lvl="1" indent="-511175">
              <a:lnSpc>
                <a:spcPct val="80000"/>
              </a:lnSpc>
              <a:spcBef>
                <a:spcPct val="50000"/>
              </a:spcBef>
            </a:pPr>
            <a:r>
              <a:rPr lang="en-US" sz="2600" dirty="0">
                <a:cs typeface="Tahoma" pitchFamily="34" charset="0"/>
              </a:rPr>
              <a:t>	    Peer Evaluation</a:t>
            </a:r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1219200" y="3733800"/>
            <a:ext cx="304800" cy="2514600"/>
          </a:xfrm>
          <a:prstGeom prst="leftBrace">
            <a:avLst>
              <a:gd name="adj1" fmla="val 68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7A591-E20F-4E36-BC7F-5FC4961C23A4}"/>
              </a:ext>
            </a:extLst>
          </p:cNvPr>
          <p:cNvSpPr txBox="1"/>
          <p:nvPr/>
        </p:nvSpPr>
        <p:spPr>
          <a:xfrm>
            <a:off x="704850" y="1447800"/>
            <a:ext cx="77343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KEY INSIGHTS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Difference between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groups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” and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teams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”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Importance of right kind of…</a:t>
            </a:r>
          </a:p>
          <a:p>
            <a:pPr marL="1652588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Assignments</a:t>
            </a:r>
          </a:p>
          <a:p>
            <a:pPr marL="1652588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6621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Question</a:t>
            </a:r>
            <a:r>
              <a:rPr lang="en-US" dirty="0"/>
              <a:t>:</a:t>
            </a:r>
          </a:p>
          <a:p>
            <a:r>
              <a:rPr lang="en-US" dirty="0"/>
              <a:t>What do professors and students think about TBL?</a:t>
            </a:r>
          </a:p>
          <a:p>
            <a:endParaRPr lang="en-US" dirty="0"/>
          </a:p>
          <a:p>
            <a:r>
              <a:rPr lang="en-US" dirty="0"/>
              <a:t>Video from Duke University:</a:t>
            </a:r>
          </a:p>
          <a:p>
            <a:r>
              <a:rPr lang="en-US" dirty="0">
                <a:hlinkClick r:id="rId2"/>
              </a:rPr>
              <a:t>http://www.youtube.com/watch?v=WFdVfycAWg4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Engage Students in Service – With Reflection</a:t>
            </a:r>
          </a:p>
        </p:txBody>
      </p:sp>
    </p:spTree>
    <p:extLst>
      <p:ext uri="{BB962C8B-B14F-4D97-AF65-F5344CB8AC3E}">
        <p14:creationId xmlns:p14="http://schemas.microsoft.com/office/powerpoint/2010/main" val="28152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Basic Argument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457200" marR="0" lvl="1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If we want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BIG IMPROVEMENTS</a:t>
            </a:r>
          </a:p>
          <a:p>
            <a:pPr marL="1146175" marR="0" lvl="1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 STUDENT LEARNING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</a:t>
            </a:r>
          </a:p>
          <a:p>
            <a:pPr marL="1146175" marR="0" lvl="1" indent="-688975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We must make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BIG IMPROVEMENTS in OUR TEACHING!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772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990033"/>
                </a:solidFill>
              </a:rPr>
              <a:t>Engage Students in Service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“Service Learning”, “Civic Engagement”: 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What does that mean?</a:t>
            </a:r>
            <a:endParaRPr lang="en-US" sz="1600" dirty="0"/>
          </a:p>
          <a:p>
            <a:pPr marL="396875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</a:rPr>
              <a:t>Courses or co-curricular actions are linked to SERVICE to a community group or organization.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</a:rPr>
              <a:t> &gt;  Service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=  Service + Link to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6B8A7-1B1A-4383-9D2B-F54BEEAC6087}"/>
              </a:ext>
            </a:extLst>
          </p:cNvPr>
          <p:cNvSpPr txBox="1"/>
          <p:nvPr/>
        </p:nvSpPr>
        <p:spPr>
          <a:xfrm>
            <a:off x="57150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914400"/>
            <a:ext cx="8324850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u="sng" dirty="0">
                <a:solidFill>
                  <a:srgbClr val="990033"/>
                </a:solidFill>
              </a:rPr>
              <a:t>Service + REFLECTIONS: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CC"/>
                </a:solidFill>
              </a:rPr>
              <a:t>Reflect on: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CC"/>
                </a:solidFill>
              </a:rPr>
              <a:t>what they experienced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CC"/>
                </a:solidFill>
              </a:rPr>
              <a:t>The possible impact of those experiences on      “My understanding of…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dirty="0"/>
              <a:t>The </a:t>
            </a:r>
            <a:r>
              <a:rPr lang="en-US" sz="2200" u="sng" dirty="0"/>
              <a:t>SUBJECT</a:t>
            </a:r>
            <a:r>
              <a:rPr lang="en-US" sz="2200" dirty="0"/>
              <a:t> of this course; this discipline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u="sng" dirty="0"/>
              <a:t>ORGANIZATIONS</a:t>
            </a:r>
            <a:r>
              <a:rPr lang="en-US" sz="2200" dirty="0"/>
              <a:t> – the impact of their:   organizational structure, communication patterns, vision, implementation strategy, etc.</a:t>
            </a:r>
            <a:endParaRPr lang="en-US" sz="2200" u="sng" dirty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en-US" sz="2200" u="sng" dirty="0"/>
              <a:t>OTHER PEOPLE </a:t>
            </a:r>
            <a:r>
              <a:rPr lang="en-US" sz="2200" dirty="0"/>
              <a:t>– their background, their situation, their feelings, their values, their behavior, how to best interact with them, etc.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200" u="sng" dirty="0"/>
              <a:t>MYSELF</a:t>
            </a:r>
            <a:r>
              <a:rPr lang="en-US" sz="2200" dirty="0"/>
              <a:t> – my beliefs, values, life goals, career choices – How have these changed?  How need to change?</a:t>
            </a:r>
          </a:p>
        </p:txBody>
      </p:sp>
    </p:spTree>
    <p:extLst>
      <p:ext uri="{BB962C8B-B14F-4D97-AF65-F5344CB8AC3E}">
        <p14:creationId xmlns:p14="http://schemas.microsoft.com/office/powerpoint/2010/main" val="14626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9906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990033"/>
                </a:solidFill>
              </a:rPr>
              <a:t>Engage Students in Service</a:t>
            </a:r>
            <a:r>
              <a:rPr lang="en-US" sz="3200" dirty="0">
                <a:solidFill>
                  <a:srgbClr val="990033"/>
                </a:solidFill>
              </a:rPr>
              <a:t>:</a:t>
            </a:r>
          </a:p>
          <a:p>
            <a:endParaRPr lang="en-US" sz="2800" dirty="0"/>
          </a:p>
          <a:p>
            <a:pPr>
              <a:spcAft>
                <a:spcPts val="2400"/>
              </a:spcAft>
            </a:pPr>
            <a:r>
              <a:rPr lang="en-US" sz="2600" dirty="0"/>
              <a:t>Service + REFLECTIONS: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These Reflections can occur in the form of:</a:t>
            </a:r>
          </a:p>
          <a:p>
            <a:pPr marL="1311275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One-minute papers</a:t>
            </a:r>
          </a:p>
          <a:p>
            <a:pPr marL="1311275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Learning journals</a:t>
            </a:r>
          </a:p>
          <a:p>
            <a:pPr marL="1311275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CC"/>
                </a:solidFill>
              </a:rPr>
              <a:t>Learning portfolios</a:t>
            </a:r>
          </a:p>
        </p:txBody>
      </p:sp>
    </p:spTree>
    <p:extLst>
      <p:ext uri="{BB962C8B-B14F-4D97-AF65-F5344CB8AC3E}">
        <p14:creationId xmlns:p14="http://schemas.microsoft.com/office/powerpoint/2010/main" val="36880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90033"/>
                </a:solidFill>
              </a:rPr>
              <a:t>“</a:t>
            </a:r>
            <a:r>
              <a:rPr lang="en-US" sz="2800" u="sng" dirty="0">
                <a:solidFill>
                  <a:srgbClr val="990033"/>
                </a:solidFill>
              </a:rPr>
              <a:t>Students Reflecting on Their Own Learning</a:t>
            </a:r>
            <a:r>
              <a:rPr lang="en-US" sz="2800" dirty="0">
                <a:solidFill>
                  <a:srgbClr val="990033"/>
                </a:solidFill>
              </a:rPr>
              <a:t>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590800"/>
            <a:ext cx="3115774" cy="3124200"/>
            <a:chOff x="5257800" y="2514600"/>
            <a:chExt cx="3115774" cy="3124200"/>
          </a:xfrm>
        </p:grpSpPr>
        <p:pic>
          <p:nvPicPr>
            <p:cNvPr id="3624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514600"/>
              <a:ext cx="3115774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291687" y="5181600"/>
              <a:ext cx="3048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John Zubizarreta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249">
            <a:off x="1425945" y="2591907"/>
            <a:ext cx="252646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0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59436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5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59429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28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59425" name="Line 40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41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59423" name="Line 44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Line 45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59421" name="Line 47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4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59419" name="Line 50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Line 51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59417" name="Line 53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Line 54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59415" name="Line 5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Line 5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399" name="Line 58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59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438400" y="1066800"/>
            <a:ext cx="2743200" cy="1447800"/>
            <a:chOff x="1536" y="672"/>
            <a:chExt cx="1728" cy="912"/>
          </a:xfrm>
        </p:grpSpPr>
        <p:sp>
          <p:nvSpPr>
            <p:cNvPr id="59402" name="Freeform 62"/>
            <p:cNvSpPr>
              <a:spLocks/>
            </p:cNvSpPr>
            <p:nvPr/>
          </p:nvSpPr>
          <p:spPr bwMode="auto">
            <a:xfrm>
              <a:off x="1536" y="672"/>
              <a:ext cx="1248" cy="528"/>
            </a:xfrm>
            <a:custGeom>
              <a:avLst/>
              <a:gdLst>
                <a:gd name="T0" fmla="*/ 0 w 1200"/>
                <a:gd name="T1" fmla="*/ 528 h 384"/>
                <a:gd name="T2" fmla="*/ 250 w 1200"/>
                <a:gd name="T3" fmla="*/ 132 h 384"/>
                <a:gd name="T4" fmla="*/ 749 w 1200"/>
                <a:gd name="T5" fmla="*/ 0 h 384"/>
                <a:gd name="T6" fmla="*/ 1248 w 1200"/>
                <a:gd name="T7" fmla="*/ 13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384"/>
                <a:gd name="T14" fmla="*/ 1200 w 120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384">
                  <a:moveTo>
                    <a:pt x="0" y="384"/>
                  </a:moveTo>
                  <a:cubicBezTo>
                    <a:pt x="60" y="272"/>
                    <a:pt x="120" y="160"/>
                    <a:pt x="240" y="96"/>
                  </a:cubicBezTo>
                  <a:cubicBezTo>
                    <a:pt x="360" y="32"/>
                    <a:pt x="560" y="0"/>
                    <a:pt x="720" y="0"/>
                  </a:cubicBezTo>
                  <a:cubicBezTo>
                    <a:pt x="880" y="0"/>
                    <a:pt x="1040" y="48"/>
                    <a:pt x="1200" y="96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2976" y="720"/>
              <a:ext cx="288" cy="864"/>
              <a:chOff x="2976" y="720"/>
              <a:chExt cx="288" cy="864"/>
            </a:xfrm>
          </p:grpSpPr>
          <p:sp>
            <p:nvSpPr>
              <p:cNvPr id="59404" name="Line 75"/>
              <p:cNvSpPr>
                <a:spLocks noChangeShapeType="1"/>
              </p:cNvSpPr>
              <p:nvPr/>
            </p:nvSpPr>
            <p:spPr bwMode="auto">
              <a:xfrm>
                <a:off x="3120" y="10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Line 76"/>
              <p:cNvSpPr>
                <a:spLocks noChangeShapeType="1"/>
              </p:cNvSpPr>
              <p:nvPr/>
            </p:nvSpPr>
            <p:spPr bwMode="auto">
              <a:xfrm flipH="1">
                <a:off x="3024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Line 77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Line 78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Oval 79"/>
              <p:cNvSpPr>
                <a:spLocks noChangeArrowheads="1"/>
              </p:cNvSpPr>
              <p:nvPr/>
            </p:nvSpPr>
            <p:spPr bwMode="auto">
              <a:xfrm>
                <a:off x="3024" y="720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9" name="Line 80"/>
              <p:cNvSpPr>
                <a:spLocks noChangeShapeType="1"/>
              </p:cNvSpPr>
              <p:nvPr/>
            </p:nvSpPr>
            <p:spPr bwMode="auto">
              <a:xfrm flipH="1" flipV="1">
                <a:off x="3120" y="9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667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800" b="1" u="sng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TAKING CHARGE OF ONE’S OWN LEARNING</a:t>
            </a:r>
            <a:r>
              <a:rPr lang="en-US" sz="2800" b="1" dirty="0">
                <a:solidFill>
                  <a:srgbClr val="9900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2800" b="1" u="sng" dirty="0">
              <a:solidFill>
                <a:srgbClr val="9900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60461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2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60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60454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5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6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3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sp>
        <p:nvSpPr>
          <p:cNvPr id="575507" name="Text Box 19"/>
          <p:cNvSpPr txBox="1">
            <a:spLocks noChangeArrowheads="1"/>
          </p:cNvSpPr>
          <p:nvPr/>
        </p:nvSpPr>
        <p:spPr bwMode="auto">
          <a:xfrm>
            <a:off x="6172200" y="1036638"/>
            <a:ext cx="266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A50021"/>
                </a:solidFill>
              </a:rPr>
              <a:t>Meta-Learner</a:t>
            </a:r>
            <a:r>
              <a:rPr lang="en-US" sz="2200" b="1" dirty="0">
                <a:solidFill>
                  <a:srgbClr val="A50021"/>
                </a:solidFill>
              </a:rPr>
              <a:t>:</a:t>
            </a:r>
            <a:endParaRPr lang="en-US" sz="2200" b="1" dirty="0"/>
          </a:p>
        </p:txBody>
      </p:sp>
      <p:sp>
        <p:nvSpPr>
          <p:cNvPr id="575508" name="Text Box 20"/>
          <p:cNvSpPr txBox="1">
            <a:spLocks noChangeArrowheads="1"/>
          </p:cNvSpPr>
          <p:nvPr/>
        </p:nvSpPr>
        <p:spPr bwMode="auto">
          <a:xfrm>
            <a:off x="4876800" y="76200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?</a:t>
            </a:r>
            <a:endParaRPr lang="en-US" sz="180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60450" name="Line 22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1" name="Text Box 23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60448" name="Line 2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Line 2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60446" name="Line 29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Line 30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60444" name="Line 32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5" name="Line 33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60442" name="Line 35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Line 3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60440" name="Line 38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1" name="Line 39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0425" name="Line 40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41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42"/>
          <p:cNvSpPr>
            <a:spLocks/>
          </p:cNvSpPr>
          <p:nvPr/>
        </p:nvSpPr>
        <p:spPr bwMode="auto">
          <a:xfrm>
            <a:off x="2438400" y="1066800"/>
            <a:ext cx="1981200" cy="838200"/>
          </a:xfrm>
          <a:custGeom>
            <a:avLst/>
            <a:gdLst>
              <a:gd name="T0" fmla="*/ 0 w 1200"/>
              <a:gd name="T1" fmla="*/ 838200 h 384"/>
              <a:gd name="T2" fmla="*/ 396240 w 1200"/>
              <a:gd name="T3" fmla="*/ 209550 h 384"/>
              <a:gd name="T4" fmla="*/ 1188720 w 1200"/>
              <a:gd name="T5" fmla="*/ 0 h 384"/>
              <a:gd name="T6" fmla="*/ 1981200 w 1200"/>
              <a:gd name="T7" fmla="*/ 20955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384"/>
              <a:gd name="T14" fmla="*/ 1200 w 120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384">
                <a:moveTo>
                  <a:pt x="0" y="384"/>
                </a:moveTo>
                <a:cubicBezTo>
                  <a:pt x="60" y="272"/>
                  <a:pt x="120" y="160"/>
                  <a:pt x="240" y="96"/>
                </a:cubicBezTo>
                <a:cubicBezTo>
                  <a:pt x="360" y="32"/>
                  <a:pt x="560" y="0"/>
                  <a:pt x="720" y="0"/>
                </a:cubicBezTo>
                <a:cubicBezTo>
                  <a:pt x="880" y="0"/>
                  <a:pt x="1040" y="48"/>
                  <a:pt x="1200" y="96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53"/>
          <p:cNvSpPr>
            <a:spLocks noChangeShapeType="1"/>
          </p:cNvSpPr>
          <p:nvPr/>
        </p:nvSpPr>
        <p:spPr bwMode="auto">
          <a:xfrm>
            <a:off x="4953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54"/>
          <p:cNvSpPr>
            <a:spLocks noChangeShapeType="1"/>
          </p:cNvSpPr>
          <p:nvPr/>
        </p:nvSpPr>
        <p:spPr bwMode="auto">
          <a:xfrm flipH="1">
            <a:off x="48006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55"/>
          <p:cNvSpPr>
            <a:spLocks noChangeShapeType="1"/>
          </p:cNvSpPr>
          <p:nvPr/>
        </p:nvSpPr>
        <p:spPr bwMode="auto">
          <a:xfrm>
            <a:off x="49530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56"/>
          <p:cNvSpPr>
            <a:spLocks noChangeShapeType="1"/>
          </p:cNvSpPr>
          <p:nvPr/>
        </p:nvSpPr>
        <p:spPr bwMode="auto">
          <a:xfrm>
            <a:off x="47244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Oval 57"/>
          <p:cNvSpPr>
            <a:spLocks noChangeArrowheads="1"/>
          </p:cNvSpPr>
          <p:nvPr/>
        </p:nvSpPr>
        <p:spPr bwMode="auto">
          <a:xfrm>
            <a:off x="4648200" y="11430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58"/>
          <p:cNvSpPr>
            <a:spLocks noChangeShapeType="1"/>
          </p:cNvSpPr>
          <p:nvPr/>
        </p:nvSpPr>
        <p:spPr bwMode="auto">
          <a:xfrm flipH="1" flipV="1">
            <a:off x="4876800" y="1447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Text Box 59"/>
          <p:cNvSpPr txBox="1">
            <a:spLocks noChangeArrowheads="1"/>
          </p:cNvSpPr>
          <p:nvPr/>
        </p:nvSpPr>
        <p:spPr bwMode="auto">
          <a:xfrm>
            <a:off x="4495800" y="1143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1200"/>
              <a:t> </a:t>
            </a:r>
          </a:p>
        </p:txBody>
      </p:sp>
      <p:pic>
        <p:nvPicPr>
          <p:cNvPr id="50" name="Picture 24" descr="MCj02925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9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7" grpId="0"/>
      <p:bldP spid="5755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1447800" y="2955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965325"/>
            <a:ext cx="685800" cy="1616075"/>
            <a:chOff x="576" y="528"/>
            <a:chExt cx="432" cy="10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528"/>
              <a:ext cx="288" cy="768"/>
              <a:chOff x="576" y="528"/>
              <a:chExt cx="288" cy="768"/>
            </a:xfrm>
          </p:grpSpPr>
          <p:sp>
            <p:nvSpPr>
              <p:cNvPr id="61507" name="Line 5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8" name="Line 6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9" name="Line 7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0" name="Line 8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1" name="Oval 9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6" name="Text Box 10"/>
            <p:cNvSpPr txBox="1">
              <a:spLocks noChangeArrowheads="1"/>
            </p:cNvSpPr>
            <p:nvPr/>
          </p:nvSpPr>
          <p:spPr bwMode="auto">
            <a:xfrm>
              <a:off x="576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1965325"/>
            <a:ext cx="685800" cy="1616075"/>
            <a:chOff x="2208" y="528"/>
            <a:chExt cx="432" cy="1018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08" y="528"/>
              <a:ext cx="288" cy="768"/>
              <a:chOff x="576" y="528"/>
              <a:chExt cx="288" cy="768"/>
            </a:xfrm>
          </p:grpSpPr>
          <p:sp>
            <p:nvSpPr>
              <p:cNvPr id="61500" name="Line 13"/>
              <p:cNvSpPr>
                <a:spLocks noChangeShapeType="1"/>
              </p:cNvSpPr>
              <p:nvPr/>
            </p:nvSpPr>
            <p:spPr bwMode="auto">
              <a:xfrm>
                <a:off x="720" y="62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1" name="Line 14"/>
              <p:cNvSpPr>
                <a:spLocks noChangeShapeType="1"/>
              </p:cNvSpPr>
              <p:nvPr/>
            </p:nvSpPr>
            <p:spPr bwMode="auto">
              <a:xfrm flipH="1">
                <a:off x="624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2" name="Line 15"/>
              <p:cNvSpPr>
                <a:spLocks noChangeShapeType="1"/>
              </p:cNvSpPr>
              <p:nvPr/>
            </p:nvSpPr>
            <p:spPr bwMode="auto">
              <a:xfrm>
                <a:off x="720" y="115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3" name="Line 16"/>
              <p:cNvSpPr>
                <a:spLocks noChangeShapeType="1"/>
              </p:cNvSpPr>
              <p:nvPr/>
            </p:nvSpPr>
            <p:spPr bwMode="auto">
              <a:xfrm>
                <a:off x="57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4" name="Oval 17"/>
              <p:cNvSpPr>
                <a:spLocks noChangeArrowheads="1"/>
              </p:cNvSpPr>
              <p:nvPr/>
            </p:nvSpPr>
            <p:spPr bwMode="auto">
              <a:xfrm>
                <a:off x="624" y="528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99" name="Text Box 18"/>
            <p:cNvSpPr txBox="1">
              <a:spLocks noChangeArrowheads="1"/>
            </p:cNvSpPr>
            <p:nvPr/>
          </p:nvSpPr>
          <p:spPr bwMode="auto">
            <a:xfrm>
              <a:off x="2208" y="129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  <a:r>
                <a:rPr lang="en-US" sz="1800" b="0"/>
                <a:t>t2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381625" y="1552575"/>
            <a:ext cx="2847975" cy="1662113"/>
            <a:chOff x="3390" y="978"/>
            <a:chExt cx="1794" cy="1047"/>
          </a:xfrm>
        </p:grpSpPr>
        <p:sp>
          <p:nvSpPr>
            <p:cNvPr id="61496" name="Text Box 20"/>
            <p:cNvSpPr txBox="1">
              <a:spLocks noChangeArrowheads="1"/>
            </p:cNvSpPr>
            <p:nvPr/>
          </p:nvSpPr>
          <p:spPr bwMode="auto">
            <a:xfrm>
              <a:off x="3600" y="1575"/>
              <a:ext cx="1584" cy="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Learning/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sz="2000" b="1" dirty="0"/>
                <a:t>Development</a:t>
              </a:r>
            </a:p>
          </p:txBody>
        </p:sp>
        <p:sp>
          <p:nvSpPr>
            <p:cNvPr id="61497" name="Freeform 21"/>
            <p:cNvSpPr>
              <a:spLocks/>
            </p:cNvSpPr>
            <p:nvPr/>
          </p:nvSpPr>
          <p:spPr bwMode="auto">
            <a:xfrm>
              <a:off x="3390" y="978"/>
              <a:ext cx="300" cy="516"/>
            </a:xfrm>
            <a:custGeom>
              <a:avLst/>
              <a:gdLst>
                <a:gd name="T0" fmla="*/ 0 w 300"/>
                <a:gd name="T1" fmla="*/ 0 h 516"/>
                <a:gd name="T2" fmla="*/ 300 w 300"/>
                <a:gd name="T3" fmla="*/ 516 h 516"/>
                <a:gd name="T4" fmla="*/ 0 60000 65536"/>
                <a:gd name="T5" fmla="*/ 0 60000 65536"/>
                <a:gd name="T6" fmla="*/ 0 w 300"/>
                <a:gd name="T7" fmla="*/ 0 h 516"/>
                <a:gd name="T8" fmla="*/ 300 w 300"/>
                <a:gd name="T9" fmla="*/ 516 h 5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516">
                  <a:moveTo>
                    <a:pt x="0" y="0"/>
                  </a:moveTo>
                  <a:lnTo>
                    <a:pt x="300" y="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6" name="Text Box 22"/>
          <p:cNvSpPr txBox="1">
            <a:spLocks noChangeArrowheads="1"/>
          </p:cNvSpPr>
          <p:nvPr/>
        </p:nvSpPr>
        <p:spPr bwMode="auto">
          <a:xfrm>
            <a:off x="6172200" y="1036638"/>
            <a:ext cx="2667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solidFill>
                  <a:srgbClr val="A50021"/>
                </a:solidFill>
              </a:rPr>
              <a:t>Meta-Learner</a:t>
            </a:r>
            <a:r>
              <a:rPr lang="en-US" sz="2200" dirty="0">
                <a:solidFill>
                  <a:srgbClr val="A50021"/>
                </a:solidFill>
              </a:rPr>
              <a:t>:</a:t>
            </a:r>
            <a:endParaRPr lang="en-US" sz="2200" dirty="0"/>
          </a:p>
        </p:txBody>
      </p:sp>
      <p:sp>
        <p:nvSpPr>
          <p:cNvPr id="573463" name="Text Box 23"/>
          <p:cNvSpPr txBox="1">
            <a:spLocks noChangeArrowheads="1"/>
          </p:cNvSpPr>
          <p:nvPr/>
        </p:nvSpPr>
        <p:spPr bwMode="auto">
          <a:xfrm>
            <a:off x="4556125" y="762000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?</a:t>
            </a:r>
            <a:endParaRPr lang="en-US" sz="1800" dirty="0"/>
          </a:p>
        </p:txBody>
      </p:sp>
      <p:pic>
        <p:nvPicPr>
          <p:cNvPr id="573464" name="Picture 24" descr="MCj02925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762000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876800" y="1609725"/>
            <a:ext cx="3276600" cy="2047875"/>
            <a:chOff x="3072" y="1014"/>
            <a:chExt cx="2064" cy="1290"/>
          </a:xfrm>
        </p:grpSpPr>
        <p:sp>
          <p:nvSpPr>
            <p:cNvPr id="61494" name="Freeform 26"/>
            <p:cNvSpPr>
              <a:spLocks/>
            </p:cNvSpPr>
            <p:nvPr/>
          </p:nvSpPr>
          <p:spPr bwMode="auto">
            <a:xfrm>
              <a:off x="3354" y="1014"/>
              <a:ext cx="186" cy="1086"/>
            </a:xfrm>
            <a:custGeom>
              <a:avLst/>
              <a:gdLst>
                <a:gd name="T0" fmla="*/ 0 w 186"/>
                <a:gd name="T1" fmla="*/ 0 h 1086"/>
                <a:gd name="T2" fmla="*/ 186 w 186"/>
                <a:gd name="T3" fmla="*/ 1086 h 1086"/>
                <a:gd name="T4" fmla="*/ 156 w 186"/>
                <a:gd name="T5" fmla="*/ 1074 h 1086"/>
                <a:gd name="T6" fmla="*/ 0 60000 65536"/>
                <a:gd name="T7" fmla="*/ 0 60000 65536"/>
                <a:gd name="T8" fmla="*/ 0 60000 65536"/>
                <a:gd name="T9" fmla="*/ 0 w 186"/>
                <a:gd name="T10" fmla="*/ 0 h 1086"/>
                <a:gd name="T11" fmla="*/ 186 w 186"/>
                <a:gd name="T12" fmla="*/ 1086 h 10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086">
                  <a:moveTo>
                    <a:pt x="0" y="0"/>
                  </a:moveTo>
                  <a:lnTo>
                    <a:pt x="186" y="1086"/>
                  </a:lnTo>
                  <a:lnTo>
                    <a:pt x="156" y="10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AutoShape 27"/>
            <p:cNvSpPr>
              <a:spLocks/>
            </p:cNvSpPr>
            <p:nvPr/>
          </p:nvSpPr>
          <p:spPr bwMode="auto">
            <a:xfrm rot="5400000">
              <a:off x="4008" y="1176"/>
              <a:ext cx="192" cy="2064"/>
            </a:xfrm>
            <a:prstGeom prst="leftBrace">
              <a:avLst>
                <a:gd name="adj1" fmla="val 8958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029200" y="3810000"/>
            <a:ext cx="3048000" cy="2565400"/>
            <a:chOff x="3168" y="2400"/>
            <a:chExt cx="1920" cy="1616"/>
          </a:xfrm>
        </p:grpSpPr>
        <p:sp>
          <p:nvSpPr>
            <p:cNvPr id="61484" name="Text Box 29"/>
            <p:cNvSpPr txBox="1">
              <a:spLocks noChangeArrowheads="1"/>
            </p:cNvSpPr>
            <p:nvPr/>
          </p:nvSpPr>
          <p:spPr bwMode="auto">
            <a:xfrm>
              <a:off x="3168" y="2400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Knowing/Beliefs</a:t>
              </a:r>
            </a:p>
          </p:txBody>
        </p:sp>
        <p:sp>
          <p:nvSpPr>
            <p:cNvPr id="61485" name="Text Box 30"/>
            <p:cNvSpPr txBox="1">
              <a:spLocks noChangeArrowheads="1"/>
            </p:cNvSpPr>
            <p:nvPr/>
          </p:nvSpPr>
          <p:spPr bwMode="auto">
            <a:xfrm>
              <a:off x="3168" y="2854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Thinking</a:t>
              </a:r>
            </a:p>
          </p:txBody>
        </p:sp>
        <p:sp>
          <p:nvSpPr>
            <p:cNvPr id="61486" name="Text Box 31"/>
            <p:cNvSpPr txBox="1">
              <a:spLocks noChangeArrowheads="1"/>
            </p:cNvSpPr>
            <p:nvPr/>
          </p:nvSpPr>
          <p:spPr bwMode="auto">
            <a:xfrm>
              <a:off x="3168" y="3309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Performance</a:t>
              </a:r>
            </a:p>
          </p:txBody>
        </p:sp>
        <p:sp>
          <p:nvSpPr>
            <p:cNvPr id="61487" name="Text Box 32"/>
            <p:cNvSpPr txBox="1">
              <a:spLocks noChangeArrowheads="1"/>
            </p:cNvSpPr>
            <p:nvPr/>
          </p:nvSpPr>
          <p:spPr bwMode="auto">
            <a:xfrm>
              <a:off x="3168" y="3764"/>
              <a:ext cx="1920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Own Caring/Values</a:t>
              </a:r>
            </a:p>
          </p:txBody>
        </p:sp>
        <p:sp>
          <p:nvSpPr>
            <p:cNvPr id="61488" name="Line 33"/>
            <p:cNvSpPr>
              <a:spLocks noChangeShapeType="1"/>
            </p:cNvSpPr>
            <p:nvPr/>
          </p:nvSpPr>
          <p:spPr bwMode="auto">
            <a:xfrm>
              <a:off x="3648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Line 34"/>
            <p:cNvSpPr>
              <a:spLocks noChangeShapeType="1"/>
            </p:cNvSpPr>
            <p:nvPr/>
          </p:nvSpPr>
          <p:spPr bwMode="auto">
            <a:xfrm>
              <a:off x="4512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Freeform 35"/>
            <p:cNvSpPr>
              <a:spLocks/>
            </p:cNvSpPr>
            <p:nvPr/>
          </p:nvSpPr>
          <p:spPr bwMode="auto">
            <a:xfrm>
              <a:off x="3644" y="3152"/>
              <a:ext cx="4" cy="132"/>
            </a:xfrm>
            <a:custGeom>
              <a:avLst/>
              <a:gdLst>
                <a:gd name="T0" fmla="*/ 4 w 4"/>
                <a:gd name="T1" fmla="*/ 0 h 132"/>
                <a:gd name="T2" fmla="*/ 0 w 4"/>
                <a:gd name="T3" fmla="*/ 132 h 132"/>
                <a:gd name="T4" fmla="*/ 0 60000 65536"/>
                <a:gd name="T5" fmla="*/ 0 60000 65536"/>
                <a:gd name="T6" fmla="*/ 0 w 4"/>
                <a:gd name="T7" fmla="*/ 0 h 132"/>
                <a:gd name="T8" fmla="*/ 4 w 4"/>
                <a:gd name="T9" fmla="*/ 132 h 1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2">
                  <a:moveTo>
                    <a:pt x="4" y="0"/>
                  </a:moveTo>
                  <a:lnTo>
                    <a:pt x="0" y="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36"/>
            <p:cNvSpPr>
              <a:spLocks noChangeShapeType="1"/>
            </p:cNvSpPr>
            <p:nvPr/>
          </p:nvSpPr>
          <p:spPr bwMode="auto">
            <a:xfrm>
              <a:off x="3648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Line 37"/>
            <p:cNvSpPr>
              <a:spLocks noChangeShapeType="1"/>
            </p:cNvSpPr>
            <p:nvPr/>
          </p:nvSpPr>
          <p:spPr bwMode="auto">
            <a:xfrm>
              <a:off x="4512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Freeform 38"/>
            <p:cNvSpPr>
              <a:spLocks/>
            </p:cNvSpPr>
            <p:nvPr/>
          </p:nvSpPr>
          <p:spPr bwMode="auto">
            <a:xfrm>
              <a:off x="4512" y="3152"/>
              <a:ext cx="1" cy="120"/>
            </a:xfrm>
            <a:custGeom>
              <a:avLst/>
              <a:gdLst>
                <a:gd name="T0" fmla="*/ 0 w 1"/>
                <a:gd name="T1" fmla="*/ 0 h 120"/>
                <a:gd name="T2" fmla="*/ 0 w 1"/>
                <a:gd name="T3" fmla="*/ 120 h 120"/>
                <a:gd name="T4" fmla="*/ 0 60000 65536"/>
                <a:gd name="T5" fmla="*/ 0 60000 65536"/>
                <a:gd name="T6" fmla="*/ 0 w 1"/>
                <a:gd name="T7" fmla="*/ 0 h 120"/>
                <a:gd name="T8" fmla="*/ 1 w 1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0">
                  <a:moveTo>
                    <a:pt x="0" y="0"/>
                  </a:moveTo>
                  <a:lnTo>
                    <a:pt x="0" y="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990600" y="3733804"/>
            <a:ext cx="2971800" cy="446088"/>
            <a:chOff x="624" y="2352"/>
            <a:chExt cx="1872" cy="281"/>
          </a:xfrm>
        </p:grpSpPr>
        <p:sp>
          <p:nvSpPr>
            <p:cNvPr id="61482" name="Line 40"/>
            <p:cNvSpPr>
              <a:spLocks noChangeShapeType="1"/>
            </p:cNvSpPr>
            <p:nvPr/>
          </p:nvSpPr>
          <p:spPr bwMode="auto">
            <a:xfrm>
              <a:off x="624" y="235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Text Box 41"/>
            <p:cNvSpPr txBox="1">
              <a:spLocks noChangeArrowheads="1"/>
            </p:cNvSpPr>
            <p:nvPr/>
          </p:nvSpPr>
          <p:spPr bwMode="auto">
            <a:xfrm>
              <a:off x="624" y="2400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Teacher/Coach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066800" y="3581400"/>
            <a:ext cx="2667000" cy="304800"/>
            <a:chOff x="672" y="2256"/>
            <a:chExt cx="1680" cy="192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672" y="2256"/>
              <a:ext cx="336" cy="192"/>
              <a:chOff x="672" y="1488"/>
              <a:chExt cx="336" cy="192"/>
            </a:xfrm>
          </p:grpSpPr>
          <p:sp>
            <p:nvSpPr>
              <p:cNvPr id="61480" name="Line 44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45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008" y="2256"/>
              <a:ext cx="336" cy="192"/>
              <a:chOff x="672" y="1488"/>
              <a:chExt cx="336" cy="192"/>
            </a:xfrm>
          </p:grpSpPr>
          <p:sp>
            <p:nvSpPr>
              <p:cNvPr id="61478" name="Line 47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9" name="Line 4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1344" y="2256"/>
              <a:ext cx="336" cy="192"/>
              <a:chOff x="672" y="1488"/>
              <a:chExt cx="336" cy="192"/>
            </a:xfrm>
          </p:grpSpPr>
          <p:sp>
            <p:nvSpPr>
              <p:cNvPr id="61476" name="Line 50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51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1680" y="2256"/>
              <a:ext cx="336" cy="192"/>
              <a:chOff x="672" y="1488"/>
              <a:chExt cx="336" cy="192"/>
            </a:xfrm>
          </p:grpSpPr>
          <p:sp>
            <p:nvSpPr>
              <p:cNvPr id="61474" name="Line 53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54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2016" y="2256"/>
              <a:ext cx="336" cy="192"/>
              <a:chOff x="672" y="1488"/>
              <a:chExt cx="336" cy="192"/>
            </a:xfrm>
          </p:grpSpPr>
          <p:sp>
            <p:nvSpPr>
              <p:cNvPr id="61472" name="Line 56"/>
              <p:cNvSpPr>
                <a:spLocks noChangeShapeType="1"/>
              </p:cNvSpPr>
              <p:nvPr/>
            </p:nvSpPr>
            <p:spPr bwMode="auto">
              <a:xfrm flipV="1">
                <a:off x="672" y="1488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3" name="Line 57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3" name="Line 58"/>
          <p:cNvSpPr>
            <a:spLocks noChangeShapeType="1"/>
          </p:cNvSpPr>
          <p:nvPr/>
        </p:nvSpPr>
        <p:spPr bwMode="auto">
          <a:xfrm>
            <a:off x="4267200" y="1676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59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500" name="Picture 60" descr="MCj025078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21383" flipH="1">
            <a:off x="5216525" y="1489075"/>
            <a:ext cx="279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2743200" y="1219200"/>
            <a:ext cx="2743200" cy="1295400"/>
            <a:chOff x="1728" y="768"/>
            <a:chExt cx="1728" cy="816"/>
          </a:xfrm>
        </p:grpSpPr>
        <p:sp>
          <p:nvSpPr>
            <p:cNvPr id="61458" name="Freeform 62"/>
            <p:cNvSpPr>
              <a:spLocks/>
            </p:cNvSpPr>
            <p:nvPr/>
          </p:nvSpPr>
          <p:spPr bwMode="auto">
            <a:xfrm>
              <a:off x="1728" y="768"/>
              <a:ext cx="1248" cy="528"/>
            </a:xfrm>
            <a:custGeom>
              <a:avLst/>
              <a:gdLst>
                <a:gd name="T0" fmla="*/ 0 w 1200"/>
                <a:gd name="T1" fmla="*/ 528 h 384"/>
                <a:gd name="T2" fmla="*/ 250 w 1200"/>
                <a:gd name="T3" fmla="*/ 132 h 384"/>
                <a:gd name="T4" fmla="*/ 749 w 1200"/>
                <a:gd name="T5" fmla="*/ 0 h 384"/>
                <a:gd name="T6" fmla="*/ 1248 w 1200"/>
                <a:gd name="T7" fmla="*/ 132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384"/>
                <a:gd name="T14" fmla="*/ 1200 w 120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384">
                  <a:moveTo>
                    <a:pt x="0" y="384"/>
                  </a:moveTo>
                  <a:cubicBezTo>
                    <a:pt x="60" y="272"/>
                    <a:pt x="120" y="160"/>
                    <a:pt x="240" y="96"/>
                  </a:cubicBezTo>
                  <a:cubicBezTo>
                    <a:pt x="360" y="32"/>
                    <a:pt x="560" y="0"/>
                    <a:pt x="720" y="0"/>
                  </a:cubicBezTo>
                  <a:cubicBezTo>
                    <a:pt x="880" y="0"/>
                    <a:pt x="1040" y="48"/>
                    <a:pt x="1200" y="96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2976" y="816"/>
              <a:ext cx="384" cy="768"/>
              <a:chOff x="2976" y="816"/>
              <a:chExt cx="384" cy="768"/>
            </a:xfrm>
          </p:grpSpPr>
          <p:sp>
            <p:nvSpPr>
              <p:cNvPr id="61461" name="Line 64"/>
              <p:cNvSpPr>
                <a:spLocks noChangeShapeType="1"/>
              </p:cNvSpPr>
              <p:nvPr/>
            </p:nvSpPr>
            <p:spPr bwMode="auto">
              <a:xfrm>
                <a:off x="3120" y="10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2" name="Line 65"/>
              <p:cNvSpPr>
                <a:spLocks noChangeShapeType="1"/>
              </p:cNvSpPr>
              <p:nvPr/>
            </p:nvSpPr>
            <p:spPr bwMode="auto">
              <a:xfrm flipH="1">
                <a:off x="3024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3" name="Line 66"/>
              <p:cNvSpPr>
                <a:spLocks noChangeShapeType="1"/>
              </p:cNvSpPr>
              <p:nvPr/>
            </p:nvSpPr>
            <p:spPr bwMode="auto">
              <a:xfrm>
                <a:off x="3120" y="144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67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5" name="Oval 68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6" name="Line 6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60" name="Text Box 70"/>
            <p:cNvSpPr txBox="1">
              <a:spLocks noChangeArrowheads="1"/>
            </p:cNvSpPr>
            <p:nvPr/>
          </p:nvSpPr>
          <p:spPr bwMode="auto">
            <a:xfrm>
              <a:off x="3216" y="835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en-US" sz="1200"/>
                <a:t> </a:t>
              </a:r>
            </a:p>
          </p:txBody>
        </p:sp>
      </p:grpSp>
      <p:sp>
        <p:nvSpPr>
          <p:cNvPr id="61457" name="Text Box 71"/>
          <p:cNvSpPr txBox="1">
            <a:spLocks noChangeArrowheads="1"/>
          </p:cNvSpPr>
          <p:nvPr/>
        </p:nvSpPr>
        <p:spPr bwMode="auto">
          <a:xfrm>
            <a:off x="6172200" y="1447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One Who Takes Charge of their…</a:t>
            </a:r>
          </a:p>
        </p:txBody>
      </p:sp>
    </p:spTree>
    <p:extLst>
      <p:ext uri="{BB962C8B-B14F-4D97-AF65-F5344CB8AC3E}">
        <p14:creationId xmlns:p14="http://schemas.microsoft.com/office/powerpoint/2010/main" val="39622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A62131-0012-40E4-B39C-4F3898FDEEC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552450" y="838200"/>
            <a:ext cx="80391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kern="1200" dirty="0">
                <a:solidFill>
                  <a:srgbClr val="990033"/>
                </a:solidFill>
                <a:latin typeface="Tahoma" pitchFamily="34" charset="0"/>
                <a:ea typeface="+mn-ea"/>
                <a:cs typeface="+mn-cs"/>
              </a:rPr>
              <a:t>Learning Portfolios:  KEY QUESTIONS</a:t>
            </a:r>
            <a:endParaRPr lang="en-US" sz="2800" b="1" kern="1200" dirty="0">
              <a:solidFill>
                <a:srgbClr val="990033"/>
              </a:solidFill>
              <a:latin typeface="Tahoma" pitchFamily="34" charset="0"/>
              <a:ea typeface="+mn-ea"/>
              <a:cs typeface="+mn-cs"/>
            </a:endParaRPr>
          </a:p>
          <a:p>
            <a:pPr marL="465138" indent="-465138" algn="l" rtl="0" fontAlgn="base"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WHAT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 did you learn?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HOW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 did you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helped and didn’t help you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does this tell you about: YOURSELF AS A LEARNER?  About the NATURE OF LEARNING?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SIGNIFICANCE FOR YOU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, of what you learned?</a:t>
            </a:r>
          </a:p>
          <a:p>
            <a:pPr marL="465138" indent="-465138" algn="l" rtl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Plan for </a:t>
            </a:r>
            <a:r>
              <a:rPr lang="en-US" b="1" kern="1200" dirty="0">
                <a:solidFill>
                  <a:srgbClr val="0000CC"/>
                </a:solidFill>
                <a:latin typeface="Tahoma" pitchFamily="34" charset="0"/>
                <a:ea typeface="+mn-ea"/>
                <a:cs typeface="+mn-cs"/>
              </a:rPr>
              <a:t>FUTURE LEARNING</a:t>
            </a:r>
            <a:r>
              <a:rPr lang="en-US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: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WHAT ELSE do you want or plan to learn?</a:t>
            </a:r>
          </a:p>
          <a:p>
            <a:pPr marL="1252538" lvl="1" indent="-342900" algn="l" rt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HOW will you learn that?</a:t>
            </a:r>
          </a:p>
        </p:txBody>
      </p:sp>
    </p:spTree>
    <p:extLst>
      <p:ext uri="{BB962C8B-B14F-4D97-AF65-F5344CB8AC3E}">
        <p14:creationId xmlns:p14="http://schemas.microsoft.com/office/powerpoint/2010/main" val="31990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20205"/>
            <a:ext cx="73152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The Sequence of…</a:t>
            </a:r>
          </a:p>
          <a:p>
            <a:pPr algn="ctr"/>
            <a:endParaRPr lang="en-US" sz="2800" u="sng" dirty="0"/>
          </a:p>
          <a:p>
            <a:pPr algn="ctr"/>
            <a:r>
              <a:rPr lang="en-US" sz="2800" dirty="0"/>
              <a:t>Rich Learning Experiences + Reflection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= </a:t>
            </a:r>
            <a:r>
              <a:rPr lang="en-US" sz="3900" dirty="0">
                <a:solidFill>
                  <a:srgbClr val="0000CC"/>
                </a:solidFill>
              </a:rPr>
              <a:t>POWERFUL</a:t>
            </a:r>
            <a:r>
              <a:rPr lang="en-US" sz="2800" dirty="0">
                <a:solidFill>
                  <a:srgbClr val="0000CC"/>
                </a:solidFill>
              </a:rPr>
              <a:t>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735596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b="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Engage Students in Service – With Reflection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Be a Leader with Your Students</a:t>
            </a:r>
          </a:p>
        </p:txBody>
      </p:sp>
    </p:spTree>
    <p:extLst>
      <p:ext uri="{BB962C8B-B14F-4D97-AF65-F5344CB8AC3E}">
        <p14:creationId xmlns:p14="http://schemas.microsoft.com/office/powerpoint/2010/main" val="15291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54088" y="1295400"/>
            <a:ext cx="7239000" cy="576263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Getting Better Over 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2667000"/>
            <a:ext cx="6400800" cy="3846513"/>
            <a:chOff x="768" y="1680"/>
            <a:chExt cx="4032" cy="2423"/>
          </a:xfrm>
        </p:grpSpPr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1680" y="168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1680" y="3696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90" name="Text Box 12"/>
            <p:cNvSpPr txBox="1">
              <a:spLocks noChangeArrowheads="1"/>
            </p:cNvSpPr>
            <p:nvPr/>
          </p:nvSpPr>
          <p:spPr bwMode="auto">
            <a:xfrm>
              <a:off x="768" y="2314"/>
              <a:ext cx="864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Quality of Teaching</a:t>
              </a:r>
            </a:p>
          </p:txBody>
        </p:sp>
        <p:sp>
          <p:nvSpPr>
            <p:cNvPr id="50191" name="Text Box 13"/>
            <p:cNvSpPr txBox="1">
              <a:spLocks noChangeArrowheads="1"/>
            </p:cNvSpPr>
            <p:nvPr/>
          </p:nvSpPr>
          <p:spPr bwMode="auto">
            <a:xfrm>
              <a:off x="1008" y="3696"/>
              <a:ext cx="1392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When You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Began Teaching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86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 Future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514600" y="4612943"/>
            <a:ext cx="2388358" cy="1241947"/>
          </a:xfrm>
          <a:custGeom>
            <a:avLst/>
            <a:gdLst>
              <a:gd name="connsiteX0" fmla="*/ 0 w 2388358"/>
              <a:gd name="connsiteY0" fmla="*/ 1241947 h 1241947"/>
              <a:gd name="connsiteX1" fmla="*/ 545910 w 2388358"/>
              <a:gd name="connsiteY1" fmla="*/ 504967 h 1241947"/>
              <a:gd name="connsiteX2" fmla="*/ 1078173 w 2388358"/>
              <a:gd name="connsiteY2" fmla="*/ 163773 h 1241947"/>
              <a:gd name="connsiteX3" fmla="*/ 2388358 w 2388358"/>
              <a:gd name="connsiteY3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58" h="1241947">
                <a:moveTo>
                  <a:pt x="0" y="1241947"/>
                </a:moveTo>
                <a:cubicBezTo>
                  <a:pt x="183107" y="963305"/>
                  <a:pt x="366215" y="684663"/>
                  <a:pt x="545910" y="504967"/>
                </a:cubicBezTo>
                <a:cubicBezTo>
                  <a:pt x="725605" y="325271"/>
                  <a:pt x="771098" y="247934"/>
                  <a:pt x="1078173" y="163773"/>
                </a:cubicBezTo>
                <a:cubicBezTo>
                  <a:pt x="1385248" y="79612"/>
                  <a:pt x="1886803" y="39806"/>
                  <a:pt x="2388358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4728948" y="4191000"/>
            <a:ext cx="3367586" cy="457200"/>
            <a:chOff x="4862014" y="4191000"/>
            <a:chExt cx="3367586" cy="457200"/>
          </a:xfrm>
        </p:grpSpPr>
        <p:cxnSp>
          <p:nvCxnSpPr>
            <p:cNvPr id="25" name="Straight Arrow Connector 24"/>
            <p:cNvCxnSpPr>
              <a:stCxn id="19" idx="0"/>
            </p:cNvCxnSpPr>
            <p:nvPr/>
          </p:nvCxnSpPr>
          <p:spPr bwMode="auto">
            <a:xfrm flipV="1">
              <a:off x="4862014" y="4495801"/>
              <a:ext cx="2396320" cy="1171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543800" y="4191000"/>
              <a:ext cx="68580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4862014" y="2514600"/>
            <a:ext cx="3158320" cy="2098343"/>
            <a:chOff x="4995080" y="2514600"/>
            <a:chExt cx="3158320" cy="2098343"/>
          </a:xfrm>
        </p:grpSpPr>
        <p:sp>
          <p:nvSpPr>
            <p:cNvPr id="19" name="Freeform 18"/>
            <p:cNvSpPr/>
            <p:nvPr/>
          </p:nvSpPr>
          <p:spPr bwMode="auto">
            <a:xfrm>
              <a:off x="4995080" y="2819400"/>
              <a:ext cx="2472520" cy="1793543"/>
            </a:xfrm>
            <a:custGeom>
              <a:avLst/>
              <a:gdLst>
                <a:gd name="connsiteX0" fmla="*/ 0 w 2142698"/>
                <a:gd name="connsiteY0" fmla="*/ 1473958 h 1473958"/>
                <a:gd name="connsiteX1" fmla="*/ 286603 w 2142698"/>
                <a:gd name="connsiteY1" fmla="*/ 1378424 h 1473958"/>
                <a:gd name="connsiteX2" fmla="*/ 586853 w 2142698"/>
                <a:gd name="connsiteY2" fmla="*/ 1187355 h 1473958"/>
                <a:gd name="connsiteX3" fmla="*/ 1146412 w 2142698"/>
                <a:gd name="connsiteY3" fmla="*/ 382137 h 1473958"/>
                <a:gd name="connsiteX4" fmla="*/ 2142698 w 2142698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698" h="1473958">
                  <a:moveTo>
                    <a:pt x="0" y="1473958"/>
                  </a:moveTo>
                  <a:cubicBezTo>
                    <a:pt x="94397" y="1450074"/>
                    <a:pt x="188794" y="1426191"/>
                    <a:pt x="286603" y="1378424"/>
                  </a:cubicBezTo>
                  <a:cubicBezTo>
                    <a:pt x="384412" y="1330657"/>
                    <a:pt x="443552" y="1353403"/>
                    <a:pt x="586853" y="1187355"/>
                  </a:cubicBezTo>
                  <a:cubicBezTo>
                    <a:pt x="730154" y="1021307"/>
                    <a:pt x="887105" y="580029"/>
                    <a:pt x="1146412" y="382137"/>
                  </a:cubicBezTo>
                  <a:cubicBezTo>
                    <a:pt x="1405719" y="184245"/>
                    <a:pt x="1774208" y="92122"/>
                    <a:pt x="2142698" y="0"/>
                  </a:cubicBezTo>
                </a:path>
              </a:pathLst>
            </a:cu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2514600"/>
              <a:ext cx="609600" cy="457200"/>
            </a:xfrm>
            <a:prstGeom prst="rect">
              <a:avLst/>
            </a:prstGeom>
            <a:noFill/>
            <a:ln w="381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CC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6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524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Be a Leader With Your Students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</p:txBody>
      </p:sp>
      <p:pic>
        <p:nvPicPr>
          <p:cNvPr id="361475" name="Picture 3" descr="C:\Users\Dee Fink\Documents\Dee's Active\Pwr Pt &amp; Special Images\Book Covers\Bain's Book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4256">
            <a:off x="1891247" y="2857816"/>
            <a:ext cx="1951793" cy="287337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410200" y="2590800"/>
            <a:ext cx="2171700" cy="3352800"/>
            <a:chOff x="5715000" y="2667000"/>
            <a:chExt cx="2171700" cy="3352800"/>
          </a:xfrm>
        </p:grpSpPr>
        <p:pic>
          <p:nvPicPr>
            <p:cNvPr id="3614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667000"/>
              <a:ext cx="21717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848350" y="5558135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Ken Bain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3810000"/>
            <a:ext cx="2819400" cy="1905000"/>
            <a:chOff x="2832" y="2400"/>
            <a:chExt cx="1776" cy="1200"/>
          </a:xfrm>
        </p:grpSpPr>
        <p:sp>
          <p:nvSpPr>
            <p:cNvPr id="31759" name="Oval 3"/>
            <p:cNvSpPr>
              <a:spLocks noChangeArrowheads="1"/>
            </p:cNvSpPr>
            <p:nvPr/>
          </p:nvSpPr>
          <p:spPr bwMode="auto">
            <a:xfrm>
              <a:off x="2832" y="2400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Text Box 4"/>
            <p:cNvSpPr txBox="1">
              <a:spLocks noChangeArrowheads="1"/>
            </p:cNvSpPr>
            <p:nvPr/>
          </p:nvSpPr>
          <p:spPr bwMode="auto">
            <a:xfrm>
              <a:off x="3096" y="2741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Managing the Course</a:t>
              </a: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638300" y="1295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A50021"/>
                </a:solidFill>
              </a:rPr>
              <a:t>FUNDAMENTAL TASKS OF TEACHING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2133600"/>
            <a:ext cx="2819400" cy="1905000"/>
            <a:chOff x="1248" y="1560"/>
            <a:chExt cx="1776" cy="1200"/>
          </a:xfrm>
        </p:grpSpPr>
        <p:sp>
          <p:nvSpPr>
            <p:cNvPr id="31757" name="Oval 7"/>
            <p:cNvSpPr>
              <a:spLocks noChangeArrowheads="1"/>
            </p:cNvSpPr>
            <p:nvPr/>
          </p:nvSpPr>
          <p:spPr bwMode="auto">
            <a:xfrm>
              <a:off x="1248" y="1560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>
              <a:off x="1392" y="1786"/>
              <a:ext cx="14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Knowledge of the Subject Matter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2133600"/>
            <a:ext cx="2819400" cy="1905000"/>
            <a:chOff x="2832" y="1344"/>
            <a:chExt cx="1776" cy="1200"/>
          </a:xfrm>
        </p:grpSpPr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2832" y="1344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072" y="1570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Interact with Students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81200" y="3810000"/>
            <a:ext cx="2819400" cy="1905000"/>
            <a:chOff x="1296" y="2496"/>
            <a:chExt cx="1776" cy="1200"/>
          </a:xfrm>
        </p:grpSpPr>
        <p:sp>
          <p:nvSpPr>
            <p:cNvPr id="31753" name="Oval 13"/>
            <p:cNvSpPr>
              <a:spLocks noChangeArrowheads="1"/>
            </p:cNvSpPr>
            <p:nvPr/>
          </p:nvSpPr>
          <p:spPr bwMode="auto">
            <a:xfrm>
              <a:off x="1296" y="2496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1536" y="2688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Designing Learning Experiences</a:t>
              </a:r>
            </a:p>
          </p:txBody>
        </p:sp>
      </p:grp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4648200" y="20574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1752600" cy="69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Beginning of the Course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3810000"/>
            <a:ext cx="2819400" cy="1905000"/>
            <a:chOff x="2832" y="2400"/>
            <a:chExt cx="1776" cy="1200"/>
          </a:xfrm>
          <a:noFill/>
        </p:grpSpPr>
        <p:sp>
          <p:nvSpPr>
            <p:cNvPr id="31759" name="Oval 3"/>
            <p:cNvSpPr>
              <a:spLocks noChangeArrowheads="1"/>
            </p:cNvSpPr>
            <p:nvPr/>
          </p:nvSpPr>
          <p:spPr bwMode="auto">
            <a:xfrm>
              <a:off x="2832" y="2400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60" name="Text Box 4"/>
            <p:cNvSpPr txBox="1">
              <a:spLocks noChangeArrowheads="1"/>
            </p:cNvSpPr>
            <p:nvPr/>
          </p:nvSpPr>
          <p:spPr bwMode="auto">
            <a:xfrm>
              <a:off x="3096" y="2741"/>
              <a:ext cx="1248" cy="5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Managing the Course</a:t>
              </a:r>
            </a:p>
          </p:txBody>
        </p:sp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638300" y="1295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A50021"/>
                </a:solidFill>
              </a:rPr>
              <a:t>FUNDAMENTAL TASKS OF TEACHING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2133600"/>
            <a:ext cx="2819400" cy="1905000"/>
            <a:chOff x="1248" y="1560"/>
            <a:chExt cx="1776" cy="1200"/>
          </a:xfrm>
          <a:noFill/>
        </p:grpSpPr>
        <p:sp>
          <p:nvSpPr>
            <p:cNvPr id="31757" name="Oval 7"/>
            <p:cNvSpPr>
              <a:spLocks noChangeArrowheads="1"/>
            </p:cNvSpPr>
            <p:nvPr/>
          </p:nvSpPr>
          <p:spPr bwMode="auto">
            <a:xfrm>
              <a:off x="1248" y="1560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8" name="Text Box 8"/>
            <p:cNvSpPr txBox="1">
              <a:spLocks noChangeArrowheads="1"/>
            </p:cNvSpPr>
            <p:nvPr/>
          </p:nvSpPr>
          <p:spPr bwMode="auto">
            <a:xfrm>
              <a:off x="1392" y="1786"/>
              <a:ext cx="1488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Knowledge of the Subject Matter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2133600"/>
            <a:ext cx="2819400" cy="1905000"/>
            <a:chOff x="2832" y="1344"/>
            <a:chExt cx="1776" cy="1200"/>
          </a:xfrm>
        </p:grpSpPr>
        <p:sp>
          <p:nvSpPr>
            <p:cNvPr id="31755" name="Oval 10"/>
            <p:cNvSpPr>
              <a:spLocks noChangeArrowheads="1"/>
            </p:cNvSpPr>
            <p:nvPr/>
          </p:nvSpPr>
          <p:spPr bwMode="auto">
            <a:xfrm>
              <a:off x="2832" y="1344"/>
              <a:ext cx="1776" cy="1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072" y="1570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Interact with Students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81200" y="3810000"/>
            <a:ext cx="2819400" cy="1905000"/>
            <a:chOff x="1296" y="2496"/>
            <a:chExt cx="1776" cy="1200"/>
          </a:xfrm>
          <a:noFill/>
        </p:grpSpPr>
        <p:sp>
          <p:nvSpPr>
            <p:cNvPr id="31753" name="Oval 13"/>
            <p:cNvSpPr>
              <a:spLocks noChangeArrowheads="1"/>
            </p:cNvSpPr>
            <p:nvPr/>
          </p:nvSpPr>
          <p:spPr bwMode="auto">
            <a:xfrm>
              <a:off x="1296" y="2496"/>
              <a:ext cx="1776" cy="12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54" name="Text Box 14"/>
            <p:cNvSpPr txBox="1">
              <a:spLocks noChangeArrowheads="1"/>
            </p:cNvSpPr>
            <p:nvPr/>
          </p:nvSpPr>
          <p:spPr bwMode="auto">
            <a:xfrm>
              <a:off x="1536" y="2688"/>
              <a:ext cx="1296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Designing Learning Experiences</a:t>
              </a:r>
            </a:p>
          </p:txBody>
        </p:sp>
      </p:grp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4648200" y="20574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1752600" cy="69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Beginning of the Course</a:t>
            </a:r>
          </a:p>
        </p:txBody>
      </p:sp>
    </p:spTree>
    <p:extLst>
      <p:ext uri="{BB962C8B-B14F-4D97-AF65-F5344CB8AC3E}">
        <p14:creationId xmlns:p14="http://schemas.microsoft.com/office/powerpoint/2010/main" val="81974078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80937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990033"/>
                </a:solidFill>
              </a:rPr>
              <a:t>LEADERSHIP</a:t>
            </a:r>
            <a:r>
              <a:rPr lang="en-US" sz="2800" dirty="0">
                <a:solidFill>
                  <a:srgbClr val="990033"/>
                </a:solidFill>
              </a:rPr>
              <a:t>:</a:t>
            </a:r>
            <a:endParaRPr lang="en-US" sz="2800" u="sng" dirty="0"/>
          </a:p>
          <a:p>
            <a:pPr>
              <a:spcBef>
                <a:spcPts val="600"/>
              </a:spcBef>
            </a:pPr>
            <a:r>
              <a:rPr lang="en-US" sz="2800" dirty="0"/>
              <a:t>“Motivating and enabling others to do something important well.”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773205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CC"/>
                </a:solidFill>
              </a:rPr>
              <a:t>Question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What can teachers do, to LEAD students?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00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00CC"/>
                </a:solidFill>
              </a:rPr>
              <a:t>General Answer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Create the right kind of </a:t>
            </a:r>
            <a:r>
              <a:rPr lang="en-US" sz="2800" u="sng" dirty="0"/>
              <a:t>RELATIONSHIP</a:t>
            </a:r>
            <a:r>
              <a:rPr lang="en-US" sz="2800" dirty="0"/>
              <a:t> with students – one that is…</a:t>
            </a:r>
          </a:p>
          <a:p>
            <a:pPr marL="1143000" lvl="1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caring</a:t>
            </a:r>
          </a:p>
          <a:p>
            <a:pPr marL="1143000" lvl="1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respectful</a:t>
            </a:r>
          </a:p>
          <a:p>
            <a:pPr marL="1143000" lvl="1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collaborative</a:t>
            </a:r>
            <a:endParaRPr lang="en-US" sz="2800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   </a:t>
            </a:r>
            <a:r>
              <a:rPr lang="en-US" sz="3600" dirty="0"/>
              <a:t>(Based on Bain)</a:t>
            </a:r>
            <a:endParaRPr lang="en-US" sz="3600" dirty="0">
              <a:solidFill>
                <a:srgbClr val="990033"/>
              </a:solidFill>
            </a:endParaRPr>
          </a:p>
          <a:p>
            <a:pPr marL="574675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</p:txBody>
      </p:sp>
    </p:spTree>
    <p:extLst>
      <p:ext uri="{BB962C8B-B14F-4D97-AF65-F5344CB8AC3E}">
        <p14:creationId xmlns:p14="http://schemas.microsoft.com/office/powerpoint/2010/main" val="42376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  </a:t>
            </a:r>
          </a:p>
          <a:p>
            <a:pPr marL="574675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1257300" lvl="2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about students, </a:t>
            </a:r>
          </a:p>
          <a:p>
            <a:pPr marL="1257300" lvl="2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student learning, </a:t>
            </a:r>
          </a:p>
          <a:p>
            <a:pPr marL="1257300" lvl="2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teaching-learning process,</a:t>
            </a:r>
            <a:endParaRPr lang="en-US" sz="3200" dirty="0"/>
          </a:p>
          <a:p>
            <a:pPr marL="1257300" lvl="2" indent="-3429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about the subject of </a:t>
            </a:r>
            <a:r>
              <a:rPr lang="en-US" sz="2800"/>
              <a:t>the 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8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 </a:t>
            </a:r>
          </a:p>
          <a:p>
            <a:pPr marL="117475">
              <a:spcBef>
                <a:spcPts val="2400"/>
              </a:spcBef>
            </a:pPr>
            <a:r>
              <a:rPr lang="en-US" sz="2800" dirty="0"/>
              <a:t>2. 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Give praise in a way that motivates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Listen well to the learners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Motivate by interacting differently with different students </a:t>
            </a:r>
          </a:p>
          <a:p>
            <a:pPr marL="1031875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4675" indent="-457200">
              <a:spcBef>
                <a:spcPts val="24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71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990033"/>
                </a:solidFill>
              </a:rPr>
              <a:t>Creating the Right RELATIONSHIP </a:t>
            </a:r>
          </a:p>
          <a:p>
            <a:pPr>
              <a:spcBef>
                <a:spcPts val="600"/>
              </a:spcBef>
            </a:pPr>
            <a:r>
              <a:rPr lang="en-US" sz="3600" u="sng" dirty="0">
                <a:solidFill>
                  <a:srgbClr val="990033"/>
                </a:solidFill>
              </a:rPr>
              <a:t>with Students</a:t>
            </a:r>
            <a:r>
              <a:rPr lang="en-US" sz="3600" dirty="0">
                <a:solidFill>
                  <a:srgbClr val="990033"/>
                </a:solidFill>
              </a:rPr>
              <a:t>:   </a:t>
            </a:r>
            <a:r>
              <a:rPr lang="en-US" sz="3600" dirty="0"/>
              <a:t>(Based on Bain)</a:t>
            </a:r>
            <a:endParaRPr lang="en-US" sz="3600" dirty="0">
              <a:solidFill>
                <a:srgbClr val="990033"/>
              </a:solidFill>
            </a:endParaRPr>
          </a:p>
          <a:p>
            <a:pPr marL="631825" indent="-514350">
              <a:spcBef>
                <a:spcPts val="2400"/>
              </a:spcBef>
              <a:buAutoNum type="arabicPeriod" startAt="3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1371600" lvl="2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Sense of drama, rhythm</a:t>
            </a:r>
          </a:p>
          <a:p>
            <a:pPr marL="1371600" lvl="2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 Good use of language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Use language of “promises” &gt; “demands”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Express belief in students’ ability to learn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Celebrate achievements</a:t>
            </a:r>
          </a:p>
          <a:p>
            <a:pPr marL="2173288" lvl="3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Use warm language</a:t>
            </a:r>
          </a:p>
        </p:txBody>
      </p:sp>
    </p:spTree>
    <p:extLst>
      <p:ext uri="{BB962C8B-B14F-4D97-AF65-F5344CB8AC3E}">
        <p14:creationId xmlns:p14="http://schemas.microsoft.com/office/powerpoint/2010/main" val="29946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990033"/>
                </a:solidFill>
              </a:rPr>
              <a:t>Creating the Right RELATIONSHIP </a:t>
            </a:r>
          </a:p>
          <a:p>
            <a:pPr>
              <a:spcBef>
                <a:spcPts val="600"/>
              </a:spcBef>
            </a:pPr>
            <a:r>
              <a:rPr lang="en-US" sz="3600" u="sng" dirty="0">
                <a:solidFill>
                  <a:srgbClr val="990033"/>
                </a:solidFill>
              </a:rPr>
              <a:t>with Students</a:t>
            </a:r>
            <a:r>
              <a:rPr lang="en-US" sz="3600" dirty="0">
                <a:solidFill>
                  <a:srgbClr val="990033"/>
                </a:solidFill>
              </a:rPr>
              <a:t>:  </a:t>
            </a:r>
          </a:p>
          <a:p>
            <a:pPr marL="117475">
              <a:spcBef>
                <a:spcPts val="2400"/>
              </a:spcBef>
            </a:pPr>
            <a:r>
              <a:rPr lang="en-US" sz="2800" dirty="0">
                <a:solidFill>
                  <a:srgbClr val="0000CC"/>
                </a:solidFill>
              </a:rPr>
              <a:t>4. 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Don’t use classroom to demonstrate power.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Build trust relationships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Give power to students to make decisions about their own learning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Interact fairly (same policies for all)</a:t>
            </a:r>
          </a:p>
        </p:txBody>
      </p:sp>
    </p:spTree>
    <p:extLst>
      <p:ext uri="{BB962C8B-B14F-4D97-AF65-F5344CB8AC3E}">
        <p14:creationId xmlns:p14="http://schemas.microsoft.com/office/powerpoint/2010/main" val="33291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990033"/>
                </a:solidFill>
              </a:rPr>
              <a:t>Creating the Right RELATIONSHIP with Students</a:t>
            </a:r>
            <a:r>
              <a:rPr lang="en-US" sz="3600" dirty="0">
                <a:solidFill>
                  <a:srgbClr val="990033"/>
                </a:solidFill>
              </a:rPr>
              <a:t>:</a:t>
            </a:r>
          </a:p>
          <a:p>
            <a:pPr marL="693738" indent="-457200">
              <a:spcBef>
                <a:spcPts val="3600"/>
              </a:spcBef>
              <a:buFont typeface="+mj-lt"/>
              <a:buAutoNum type="arabicPeriod"/>
            </a:pPr>
            <a:r>
              <a:rPr lang="en-US" sz="2800" dirty="0"/>
              <a:t>Interact in a way that shows </a:t>
            </a:r>
            <a:r>
              <a:rPr lang="en-US" sz="2800" dirty="0">
                <a:solidFill>
                  <a:srgbClr val="0000CC"/>
                </a:solidFill>
              </a:rPr>
              <a:t>YOU CARE!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Interact in a way that </a:t>
            </a:r>
            <a:r>
              <a:rPr lang="en-US" sz="2800" dirty="0">
                <a:solidFill>
                  <a:srgbClr val="0000CC"/>
                </a:solidFill>
              </a:rPr>
              <a:t>MOTIVATES</a:t>
            </a:r>
            <a:r>
              <a:rPr lang="en-US" sz="2800" dirty="0"/>
              <a:t> students.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Dynamic </a:t>
            </a:r>
            <a:r>
              <a:rPr lang="en-US" sz="2800" dirty="0">
                <a:solidFill>
                  <a:srgbClr val="0000CC"/>
                </a:solidFill>
              </a:rPr>
              <a:t>COMMUNICATION SKILLS</a:t>
            </a:r>
          </a:p>
          <a:p>
            <a:pPr marL="693738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TRUSTWORTHY</a:t>
            </a:r>
            <a:r>
              <a:rPr lang="en-US" sz="2800" dirty="0"/>
              <a:t> – in </a:t>
            </a:r>
            <a:r>
              <a:rPr lang="en-US" sz="2800" dirty="0" err="1"/>
              <a:t>Power:Trust</a:t>
            </a:r>
            <a:r>
              <a:rPr lang="en-US" sz="2800" dirty="0"/>
              <a:t> issues</a:t>
            </a:r>
          </a:p>
        </p:txBody>
      </p:sp>
    </p:spTree>
    <p:extLst>
      <p:ext uri="{BB962C8B-B14F-4D97-AF65-F5344CB8AC3E}">
        <p14:creationId xmlns:p14="http://schemas.microsoft.com/office/powerpoint/2010/main" val="424479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9050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GOOD NEWS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LOTS OF BOOKS WITH POWERFUL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IDEAS ON TEACHING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23442035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Engage Students in Service – With Reflection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CC"/>
                </a:solidFill>
              </a:rPr>
              <a:t>Be a Leader with Your Students</a:t>
            </a:r>
          </a:p>
        </p:txBody>
      </p:sp>
    </p:spTree>
    <p:extLst>
      <p:ext uri="{BB962C8B-B14F-4D97-AF65-F5344CB8AC3E}">
        <p14:creationId xmlns:p14="http://schemas.microsoft.com/office/powerpoint/2010/main" val="1081612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E5B49-E30C-4398-B82B-B8D561AA1BE4}"/>
              </a:ext>
            </a:extLst>
          </p:cNvPr>
          <p:cNvSpPr txBox="1"/>
          <p:nvPr/>
        </p:nvSpPr>
        <p:spPr>
          <a:xfrm>
            <a:off x="323850" y="1752600"/>
            <a:ext cx="84963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dirty="0">
                <a:solidFill>
                  <a:srgbClr val="0000CC"/>
                </a:solidFill>
              </a:rPr>
              <a:t>QUESTIONS or COMMENTS about…</a:t>
            </a:r>
          </a:p>
          <a:p>
            <a:pPr marL="1023938" lvl="1" indent="-566738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dirty="0"/>
              <a:t>Team-Based Learning??</a:t>
            </a:r>
          </a:p>
          <a:p>
            <a:pPr marL="1023938" lvl="1" indent="-566738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dirty="0"/>
              <a:t>Service Learning + Reflection??</a:t>
            </a:r>
          </a:p>
          <a:p>
            <a:pPr marL="1023938" lvl="1" indent="-566738">
              <a:buFont typeface="+mj-lt"/>
              <a:buAutoNum type="arabicPeriod" startAt="3"/>
            </a:pPr>
            <a:r>
              <a:rPr lang="en-US" sz="3200" dirty="0"/>
              <a:t>Being a Leader with your students</a:t>
            </a:r>
          </a:p>
        </p:txBody>
      </p:sp>
    </p:spTree>
    <p:extLst>
      <p:ext uri="{BB962C8B-B14F-4D97-AF65-F5344CB8AC3E}">
        <p14:creationId xmlns:p14="http://schemas.microsoft.com/office/powerpoint/2010/main" val="4018607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990033"/>
                </a:solidFill>
              </a:rPr>
              <a:t>SUMMARY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647700" y="2895600"/>
            <a:ext cx="1447800" cy="762000"/>
            <a:chOff x="647700" y="2895600"/>
            <a:chExt cx="1447800" cy="762000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47700" y="2895600"/>
              <a:ext cx="1447800" cy="76200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7700" y="295343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Learn How to Learn</a:t>
              </a:r>
            </a:p>
          </p:txBody>
        </p:sp>
      </p:grpSp>
      <p:sp>
        <p:nvSpPr>
          <p:cNvPr id="57" name="Rounded Rectangle 56"/>
          <p:cNvSpPr/>
          <p:nvPr/>
        </p:nvSpPr>
        <p:spPr bwMode="auto">
          <a:xfrm>
            <a:off x="457200" y="1752600"/>
            <a:ext cx="8458200" cy="38100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505200" y="3352800"/>
            <a:ext cx="4876800" cy="56146"/>
            <a:chOff x="3505200" y="3352800"/>
            <a:chExt cx="3810000" cy="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505200" y="3352800"/>
              <a:ext cx="1219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648200" y="3352800"/>
              <a:ext cx="1219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5486400" y="33528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4800600" y="434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Teacher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19600" y="3581400"/>
            <a:ext cx="2575963" cy="838201"/>
            <a:chOff x="4419600" y="3581400"/>
            <a:chExt cx="2575963" cy="838201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H="1" flipV="1">
              <a:off x="4419600" y="3611795"/>
              <a:ext cx="609600" cy="6554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5486400" y="3581400"/>
              <a:ext cx="228600" cy="76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943600" y="3611795"/>
              <a:ext cx="1051963" cy="80780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5" name="TextBox 74"/>
          <p:cNvSpPr txBox="1"/>
          <p:nvPr/>
        </p:nvSpPr>
        <p:spPr>
          <a:xfrm>
            <a:off x="228600" y="45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1800" dirty="0">
                <a:solidFill>
                  <a:srgbClr val="0000CC"/>
                </a:solidFill>
              </a:rPr>
              <a:t>1. Learning –Centered Design of Learning Experiences</a:t>
            </a: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1143000" y="137160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57200" y="5791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800" dirty="0">
                <a:solidFill>
                  <a:srgbClr val="0000CC"/>
                </a:solidFill>
              </a:rPr>
              <a:t>Re-Orienting Students’ Views of Learning:</a:t>
            </a:r>
          </a:p>
          <a:p>
            <a:r>
              <a:rPr lang="en-US" sz="1800" dirty="0">
                <a:solidFill>
                  <a:srgbClr val="0000CC"/>
                </a:solidFill>
              </a:rPr>
              <a:t>     Start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 flipV="1">
            <a:off x="1371600" y="3733800"/>
            <a:ext cx="304800" cy="2057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4495800" y="59627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</a:rPr>
              <a:t>5. Leadership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5410200" y="4762500"/>
            <a:ext cx="0" cy="10476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954370" y="496877"/>
            <a:ext cx="3161863" cy="1546210"/>
            <a:chOff x="5954370" y="496877"/>
            <a:chExt cx="3161863" cy="1546210"/>
          </a:xfrm>
        </p:grpSpPr>
        <p:sp>
          <p:nvSpPr>
            <p:cNvPr id="91" name="TextBox 90"/>
            <p:cNvSpPr txBox="1"/>
            <p:nvPr/>
          </p:nvSpPr>
          <p:spPr>
            <a:xfrm>
              <a:off x="7255144" y="496877"/>
              <a:ext cx="18610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CC"/>
                  </a:solidFill>
                </a:rPr>
                <a:t>4. Service Learning Opportunities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flipH="1">
              <a:off x="5954370" y="1420207"/>
              <a:ext cx="1376974" cy="6228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5" name="Freeform 104"/>
          <p:cNvSpPr/>
          <p:nvPr/>
        </p:nvSpPr>
        <p:spPr bwMode="auto">
          <a:xfrm>
            <a:off x="1179394" y="2209800"/>
            <a:ext cx="6632812" cy="609600"/>
          </a:xfrm>
          <a:custGeom>
            <a:avLst/>
            <a:gdLst>
              <a:gd name="connsiteX0" fmla="*/ 0 w 5145206"/>
              <a:gd name="connsiteY0" fmla="*/ 416257 h 416257"/>
              <a:gd name="connsiteX1" fmla="*/ 1323832 w 5145206"/>
              <a:gd name="connsiteY1" fmla="*/ 61415 h 416257"/>
              <a:gd name="connsiteX2" fmla="*/ 5145206 w 5145206"/>
              <a:gd name="connsiteY2" fmla="*/ 47767 h 41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5206" h="416257">
                <a:moveTo>
                  <a:pt x="0" y="416257"/>
                </a:moveTo>
                <a:cubicBezTo>
                  <a:pt x="233149" y="269543"/>
                  <a:pt x="466298" y="122830"/>
                  <a:pt x="1323832" y="61415"/>
                </a:cubicBezTo>
                <a:cubicBezTo>
                  <a:pt x="2181366" y="0"/>
                  <a:pt x="3663286" y="23883"/>
                  <a:pt x="5145206" y="4776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286000" y="457200"/>
            <a:ext cx="2819400" cy="3752910"/>
            <a:chOff x="2209800" y="457200"/>
            <a:chExt cx="2819400" cy="3752910"/>
          </a:xfrm>
        </p:grpSpPr>
        <p:sp>
          <p:nvSpPr>
            <p:cNvPr id="5" name="TextBox 4"/>
            <p:cNvSpPr txBox="1"/>
            <p:nvPr/>
          </p:nvSpPr>
          <p:spPr>
            <a:xfrm>
              <a:off x="2209800" y="2971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flipV="1">
              <a:off x="2514600" y="3810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2971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38100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200" y="23622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48000" y="4572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/>
              <a:r>
                <a:rPr lang="en-US" sz="1800" dirty="0">
                  <a:solidFill>
                    <a:srgbClr val="0000CC"/>
                  </a:solidFill>
                </a:rPr>
                <a:t>3. Focused small-group dialogue</a:t>
              </a:r>
            </a:p>
          </p:txBody>
        </p:sp>
        <p:cxnSp>
          <p:nvCxnSpPr>
            <p:cNvPr id="85" name="Straight Arrow Connector 84"/>
            <p:cNvCxnSpPr>
              <a:endCxn id="9" idx="3"/>
            </p:cNvCxnSpPr>
            <p:nvPr/>
          </p:nvCxnSpPr>
          <p:spPr bwMode="auto">
            <a:xfrm flipH="1">
              <a:off x="3581400" y="1390710"/>
              <a:ext cx="304800" cy="11715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6" name="Group 145"/>
            <p:cNvGrpSpPr/>
            <p:nvPr/>
          </p:nvGrpSpPr>
          <p:grpSpPr>
            <a:xfrm>
              <a:off x="2590800" y="2734708"/>
              <a:ext cx="1371600" cy="1151492"/>
              <a:chOff x="2590800" y="2743200"/>
              <a:chExt cx="1371600" cy="1151492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2590800" y="2743200"/>
                <a:ext cx="723898" cy="4656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17" name="Straight Arrow Connector 116"/>
              <p:cNvCxnSpPr>
                <a:stCxn id="9" idx="2"/>
                <a:endCxn id="7" idx="1"/>
              </p:cNvCxnSpPr>
              <p:nvPr/>
            </p:nvCxnSpPr>
            <p:spPr bwMode="auto">
              <a:xfrm>
                <a:off x="3352800" y="2762310"/>
                <a:ext cx="609600" cy="4095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590800" y="3200400"/>
                <a:ext cx="304800" cy="6858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 bwMode="auto">
              <a:xfrm flipV="1">
                <a:off x="2895600" y="3886200"/>
                <a:ext cx="762000" cy="84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6" name="Straight Arrow Connector 125"/>
              <p:cNvCxnSpPr>
                <a:endCxn id="7" idx="1"/>
              </p:cNvCxnSpPr>
              <p:nvPr/>
            </p:nvCxnSpPr>
            <p:spPr bwMode="auto">
              <a:xfrm flipV="1">
                <a:off x="3657600" y="3171855"/>
                <a:ext cx="304800" cy="7228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8" name="Straight Arrow Connector 127"/>
              <p:cNvCxnSpPr>
                <a:endCxn id="7" idx="1"/>
              </p:cNvCxnSpPr>
              <p:nvPr/>
            </p:nvCxnSpPr>
            <p:spPr bwMode="auto">
              <a:xfrm flipV="1">
                <a:off x="2895600" y="3171855"/>
                <a:ext cx="1066800" cy="7143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1" name="Straight Arrow Connector 130"/>
              <p:cNvCxnSpPr>
                <a:stCxn id="5" idx="3"/>
                <a:endCxn id="7" idx="1"/>
              </p:cNvCxnSpPr>
              <p:nvPr/>
            </p:nvCxnSpPr>
            <p:spPr bwMode="auto">
              <a:xfrm>
                <a:off x="2667000" y="3171855"/>
                <a:ext cx="1295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4" name="Straight Arrow Connector 133"/>
              <p:cNvCxnSpPr>
                <a:endCxn id="9" idx="2"/>
              </p:cNvCxnSpPr>
              <p:nvPr/>
            </p:nvCxnSpPr>
            <p:spPr bwMode="auto">
              <a:xfrm flipV="1">
                <a:off x="2895600" y="2762310"/>
                <a:ext cx="457200" cy="11238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>
                <a:endCxn id="9" idx="2"/>
              </p:cNvCxnSpPr>
              <p:nvPr/>
            </p:nvCxnSpPr>
            <p:spPr bwMode="auto">
              <a:xfrm flipH="1" flipV="1">
                <a:off x="3352800" y="2762310"/>
                <a:ext cx="304800" cy="11238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40" name="Straight Arrow Connector 139"/>
              <p:cNvCxnSpPr>
                <a:stCxn id="5" idx="3"/>
              </p:cNvCxnSpPr>
              <p:nvPr/>
            </p:nvCxnSpPr>
            <p:spPr bwMode="auto">
              <a:xfrm>
                <a:off x="2667000" y="3171855"/>
                <a:ext cx="990600" cy="7143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grpSp>
        <p:nvGrpSpPr>
          <p:cNvPr id="11" name="Group 10"/>
          <p:cNvGrpSpPr/>
          <p:nvPr/>
        </p:nvGrpSpPr>
        <p:grpSpPr>
          <a:xfrm>
            <a:off x="4233679" y="-1055603"/>
            <a:ext cx="2852921" cy="4437156"/>
            <a:chOff x="4233679" y="-1055603"/>
            <a:chExt cx="2852921" cy="4437156"/>
          </a:xfrm>
        </p:grpSpPr>
        <p:sp>
          <p:nvSpPr>
            <p:cNvPr id="106" name="Arc 105"/>
            <p:cNvSpPr/>
            <p:nvPr/>
          </p:nvSpPr>
          <p:spPr bwMode="auto">
            <a:xfrm rot="5778603">
              <a:off x="2932569" y="245507"/>
              <a:ext cx="4437156" cy="1834936"/>
            </a:xfrm>
            <a:prstGeom prst="arc">
              <a:avLst>
                <a:gd name="adj1" fmla="val 16200000"/>
                <a:gd name="adj2" fmla="val 2132283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399" y="295870"/>
              <a:ext cx="1600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Outside individuals, groups</a:t>
              </a:r>
            </a:p>
          </p:txBody>
        </p:sp>
      </p:grpSp>
      <p:sp>
        <p:nvSpPr>
          <p:cNvPr id="17" name="Arc 16"/>
          <p:cNvSpPr/>
          <p:nvPr/>
        </p:nvSpPr>
        <p:spPr bwMode="auto">
          <a:xfrm rot="16200000">
            <a:off x="8167909" y="2605306"/>
            <a:ext cx="600638" cy="1351549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5400000" flipH="1">
            <a:off x="6670456" y="2600824"/>
            <a:ext cx="600638" cy="1351549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0763" y="3429000"/>
            <a:ext cx="126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L-PF: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634519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</a:rPr>
              <a:t>- </a:t>
            </a:r>
            <a:r>
              <a:rPr lang="en-US" sz="1800" dirty="0">
                <a:solidFill>
                  <a:srgbClr val="339933"/>
                </a:solidFill>
              </a:rPr>
              <a:t>LEARNING PORTFOLIOS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  <p:bldP spid="75" grpId="0"/>
      <p:bldP spid="80" grpId="1" build="allAtOnce"/>
      <p:bldP spid="88" grpId="0"/>
      <p:bldP spid="105" grpId="0" animBg="1"/>
      <p:bldP spid="17" grpId="0" animBg="1"/>
      <p:bldP spid="58" grpId="0" animBg="1"/>
      <p:bldP spid="18" grpId="0"/>
      <p:bldP spid="2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316772"/>
            <a:ext cx="5448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u="sng" dirty="0">
                <a:solidFill>
                  <a:srgbClr val="990033"/>
                </a:solidFill>
              </a:rPr>
              <a:t>BENEFITS TO…</a:t>
            </a:r>
            <a:endParaRPr lang="en-US" sz="4400" dirty="0">
              <a:solidFill>
                <a:srgbClr val="990033"/>
              </a:solidFill>
            </a:endParaRP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Your Students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Society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Your Institution</a:t>
            </a:r>
          </a:p>
          <a:p>
            <a:pPr marL="1033463" lvl="1" indent="-3397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/>
              <a:t>Yourselves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54088" y="1295400"/>
            <a:ext cx="7239000" cy="576263"/>
          </a:xfrm>
          <a:prstGeom prst="rect">
            <a:avLst/>
          </a:prstGeom>
          <a:solidFill>
            <a:srgbClr val="0066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Getting Better Over Time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19200" y="2667000"/>
            <a:ext cx="6400800" cy="3846513"/>
            <a:chOff x="768" y="1680"/>
            <a:chExt cx="4032" cy="2423"/>
          </a:xfrm>
        </p:grpSpPr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1680" y="168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1680" y="3696"/>
              <a:ext cx="3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90" name="Text Box 12"/>
            <p:cNvSpPr txBox="1">
              <a:spLocks noChangeArrowheads="1"/>
            </p:cNvSpPr>
            <p:nvPr/>
          </p:nvSpPr>
          <p:spPr bwMode="auto">
            <a:xfrm>
              <a:off x="768" y="2314"/>
              <a:ext cx="864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Quality of Teaching</a:t>
              </a:r>
            </a:p>
          </p:txBody>
        </p:sp>
        <p:sp>
          <p:nvSpPr>
            <p:cNvPr id="50191" name="Text Box 13"/>
            <p:cNvSpPr txBox="1">
              <a:spLocks noChangeArrowheads="1"/>
            </p:cNvSpPr>
            <p:nvPr/>
          </p:nvSpPr>
          <p:spPr bwMode="auto">
            <a:xfrm>
              <a:off x="1008" y="3696"/>
              <a:ext cx="1392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When You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</a:rPr>
                <a:t>Began Teaching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86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 Future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2647666" y="4612943"/>
            <a:ext cx="2388358" cy="1241947"/>
          </a:xfrm>
          <a:custGeom>
            <a:avLst/>
            <a:gdLst>
              <a:gd name="connsiteX0" fmla="*/ 0 w 2388358"/>
              <a:gd name="connsiteY0" fmla="*/ 1241947 h 1241947"/>
              <a:gd name="connsiteX1" fmla="*/ 545910 w 2388358"/>
              <a:gd name="connsiteY1" fmla="*/ 504967 h 1241947"/>
              <a:gd name="connsiteX2" fmla="*/ 1078173 w 2388358"/>
              <a:gd name="connsiteY2" fmla="*/ 163773 h 1241947"/>
              <a:gd name="connsiteX3" fmla="*/ 2388358 w 2388358"/>
              <a:gd name="connsiteY3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58" h="1241947">
                <a:moveTo>
                  <a:pt x="0" y="1241947"/>
                </a:moveTo>
                <a:cubicBezTo>
                  <a:pt x="183107" y="963305"/>
                  <a:pt x="366215" y="684663"/>
                  <a:pt x="545910" y="504967"/>
                </a:cubicBezTo>
                <a:cubicBezTo>
                  <a:pt x="725605" y="325271"/>
                  <a:pt x="771098" y="247934"/>
                  <a:pt x="1078173" y="163773"/>
                </a:cubicBezTo>
                <a:cubicBezTo>
                  <a:pt x="1385248" y="79612"/>
                  <a:pt x="1886803" y="39806"/>
                  <a:pt x="2388358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29200" y="2971800"/>
            <a:ext cx="2091519" cy="1641143"/>
          </a:xfrm>
          <a:custGeom>
            <a:avLst/>
            <a:gdLst>
              <a:gd name="connsiteX0" fmla="*/ 0 w 2142698"/>
              <a:gd name="connsiteY0" fmla="*/ 1473958 h 1473958"/>
              <a:gd name="connsiteX1" fmla="*/ 286603 w 2142698"/>
              <a:gd name="connsiteY1" fmla="*/ 1378424 h 1473958"/>
              <a:gd name="connsiteX2" fmla="*/ 586853 w 2142698"/>
              <a:gd name="connsiteY2" fmla="*/ 1187355 h 1473958"/>
              <a:gd name="connsiteX3" fmla="*/ 1146412 w 2142698"/>
              <a:gd name="connsiteY3" fmla="*/ 382137 h 1473958"/>
              <a:gd name="connsiteX4" fmla="*/ 2142698 w 2142698"/>
              <a:gd name="connsiteY4" fmla="*/ 0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698" h="1473958">
                <a:moveTo>
                  <a:pt x="0" y="1473958"/>
                </a:moveTo>
                <a:cubicBezTo>
                  <a:pt x="94397" y="1450074"/>
                  <a:pt x="188794" y="1426191"/>
                  <a:pt x="286603" y="1378424"/>
                </a:cubicBezTo>
                <a:cubicBezTo>
                  <a:pt x="384412" y="1330657"/>
                  <a:pt x="443552" y="1353403"/>
                  <a:pt x="586853" y="1187355"/>
                </a:cubicBezTo>
                <a:cubicBezTo>
                  <a:pt x="730154" y="1021307"/>
                  <a:pt x="887105" y="580029"/>
                  <a:pt x="1146412" y="382137"/>
                </a:cubicBezTo>
                <a:cubicBezTo>
                  <a:pt x="1405719" y="184245"/>
                  <a:pt x="1774208" y="92122"/>
                  <a:pt x="2142698" y="0"/>
                </a:cubicBez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0719" y="2667000"/>
            <a:ext cx="156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WOW!!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143000"/>
            <a:ext cx="7315200" cy="1219200"/>
          </a:xfrm>
          <a:solidFill>
            <a:srgbClr val="CC00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600">
                <a:solidFill>
                  <a:schemeClr val="bg1"/>
                </a:solidFill>
                <a:latin typeface="Mistral" pitchFamily="66" charset="0"/>
              </a:rPr>
              <a:t>THE END!</a:t>
            </a:r>
            <a:endParaRPr lang="en-US" sz="360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24050" y="2819400"/>
            <a:ext cx="5295900" cy="2514600"/>
            <a:chOff x="1128" y="1968"/>
            <a:chExt cx="3504" cy="1728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1128" y="2424"/>
              <a:ext cx="3504" cy="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3200" b="0">
                <a:latin typeface="Arial" charset="0"/>
              </a:endParaRPr>
            </a:p>
          </p:txBody>
        </p:sp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752" y="1968"/>
            <a:ext cx="2256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532" name="Clip" r:id="rId4" imgW="4268520" imgH="3468960" progId="">
                    <p:embed/>
                  </p:oleObj>
                </mc:Choice>
                <mc:Fallback>
                  <p:oleObj name="Clip" r:id="rId4" imgW="4268520" imgH="34689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968"/>
                          <a:ext cx="2256" cy="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74713" y="5610225"/>
            <a:ext cx="73945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000">
                <a:solidFill>
                  <a:srgbClr val="0000CC"/>
                </a:solidFill>
                <a:latin typeface="Monotype Corsiva" pitchFamily="66" charset="0"/>
              </a:rPr>
              <a:t>Higher Education:</a:t>
            </a:r>
            <a:r>
              <a:rPr lang="en-US" sz="3000">
                <a:latin typeface="Monotype Corsiva" pitchFamily="66" charset="0"/>
              </a:rPr>
              <a:t>  </a:t>
            </a:r>
          </a:p>
          <a:p>
            <a:pPr marL="457200" indent="-457200">
              <a:spcBef>
                <a:spcPct val="10000"/>
              </a:spcBef>
            </a:pPr>
            <a:r>
              <a:rPr lang="en-US" sz="3000">
                <a:latin typeface="Monotype Corsiva" pitchFamily="66" charset="0"/>
              </a:rPr>
              <a:t>	    Let’s make it all that it can be and needs to be!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1143000"/>
            <a:ext cx="6629400" cy="1006475"/>
            <a:chOff x="1008" y="720"/>
            <a:chExt cx="4176" cy="634"/>
          </a:xfrm>
        </p:grpSpPr>
        <p:sp>
          <p:nvSpPr>
            <p:cNvPr id="1031" name="Line 8"/>
            <p:cNvSpPr>
              <a:spLocks noChangeShapeType="1"/>
            </p:cNvSpPr>
            <p:nvPr/>
          </p:nvSpPr>
          <p:spPr bwMode="auto">
            <a:xfrm>
              <a:off x="1008" y="1056"/>
              <a:ext cx="316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Text Box 9"/>
            <p:cNvSpPr txBox="1">
              <a:spLocks noChangeArrowheads="1"/>
            </p:cNvSpPr>
            <p:nvPr/>
          </p:nvSpPr>
          <p:spPr bwMode="auto">
            <a:xfrm>
              <a:off x="4320" y="720"/>
              <a:ext cx="8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chemeClr val="bg1"/>
                  </a:solidFill>
                </a:rPr>
                <a:t>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1143000"/>
            <a:ext cx="7467600" cy="1219200"/>
          </a:xfrm>
          <a:solidFill>
            <a:srgbClr val="CC00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>
                <a:solidFill>
                  <a:schemeClr val="bg1"/>
                </a:solidFill>
                <a:latin typeface="Mistral" pitchFamily="66" charset="0"/>
              </a:rPr>
              <a:t>OR, A NEW START??</a:t>
            </a:r>
            <a:endParaRPr lang="en-US" sz="2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524000" y="5257800"/>
            <a:ext cx="7010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Monotype Corsiva" pitchFamily="66" charset="0"/>
              </a:rPr>
              <a:t>Teaching for the 21</a:t>
            </a:r>
            <a:r>
              <a:rPr lang="en-US" sz="4000" baseline="30000" dirty="0">
                <a:solidFill>
                  <a:srgbClr val="0000CC"/>
                </a:solidFill>
                <a:latin typeface="Monotype Corsiva" pitchFamily="66" charset="0"/>
              </a:rPr>
              <a:t>st</a:t>
            </a:r>
            <a:r>
              <a:rPr lang="en-US" sz="4000" dirty="0">
                <a:solidFill>
                  <a:srgbClr val="0000CC"/>
                </a:solidFill>
                <a:latin typeface="Monotype Corsiva" pitchFamily="66" charset="0"/>
              </a:rPr>
              <a:t> Century . . .</a:t>
            </a:r>
          </a:p>
          <a:p>
            <a:pPr lvl="4"/>
            <a:r>
              <a:rPr lang="en-US" sz="4800" dirty="0">
                <a:solidFill>
                  <a:srgbClr val="0000CC"/>
                </a:solidFill>
                <a:latin typeface="Monotype Corsiva" pitchFamily="66" charset="0"/>
              </a:rPr>
              <a:t>Let’s Get Started!!</a:t>
            </a:r>
          </a:p>
        </p:txBody>
      </p:sp>
      <p:pic>
        <p:nvPicPr>
          <p:cNvPr id="78852" name="Picture 4" descr="Dee fink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3733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AutoShape 5" descr="Dee%20fink%20037"/>
          <p:cNvSpPr>
            <a:spLocks noChangeAspect="1" noChangeArrowheads="1"/>
          </p:cNvSpPr>
          <p:nvPr/>
        </p:nvSpPr>
        <p:spPr bwMode="auto">
          <a:xfrm>
            <a:off x="1966913" y="1476375"/>
            <a:ext cx="5210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200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“New” Ideas on Teaching in Higher Education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How students learn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Learning-centered teaching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Designing learning experiences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Identifying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students might learn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Using active learning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Using small groups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Assessing student learning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Motivating and enabling students to learn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Using powerful teaching strategies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Teaching large classes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Using instructional technology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Evaluating teaching</a:t>
            </a:r>
          </a:p>
          <a:p>
            <a:pPr marL="603647" marR="0" lvl="1" indent="-260747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Reflecting on your work as a student [teacher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32386"/>
            <a:ext cx="86106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990033"/>
                </a:solidFill>
              </a:rPr>
              <a:t>“</a:t>
            </a:r>
            <a:r>
              <a:rPr lang="en-US" sz="3200" u="sng" dirty="0">
                <a:solidFill>
                  <a:srgbClr val="990033"/>
                </a:solidFill>
              </a:rPr>
              <a:t>5 HIGH IMPACT TEACHING PRACTICES</a:t>
            </a:r>
            <a:r>
              <a:rPr lang="en-US" sz="3200" dirty="0">
                <a:solidFill>
                  <a:srgbClr val="990033"/>
                </a:solidFill>
              </a:rPr>
              <a:t>”</a:t>
            </a:r>
          </a:p>
          <a:p>
            <a:pPr marL="1027113" lvl="1" indent="-566738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Change Students’ View of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Learning-Centered Course Design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Team-Based Learning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Engage Students in Service – With Reflection</a:t>
            </a:r>
          </a:p>
          <a:p>
            <a:pPr marL="1027113" lvl="1" indent="-566738">
              <a:spcAft>
                <a:spcPts val="2400"/>
              </a:spcAft>
              <a:buFont typeface="+mj-lt"/>
              <a:buAutoNum type="arabicPeriod"/>
            </a:pPr>
            <a:r>
              <a:rPr lang="en-US" sz="3000" dirty="0"/>
              <a:t>Be a Leader with Your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DB431A541E4BEFAEC69DAF331CA0B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ANSWERSALIAS" val="2 or less|smicln|3 – 5|smicln|6 – 8|smicln|9 – 12|smicln|13 or more"/>
  <p:tag name="AUTOADVANCE" val="True"/>
  <p:tag name="QUESTIONALIAS" val="NOW how many words or phrases  do you remember?"/>
  <p:tag name="COUNTDOWNSECONDS" val="10"/>
  <p:tag name="SLIDEORDER" val="5"/>
  <p:tag name="SLIDEGUID" val="052A2BB718FF42638D7A1BF62F15A97A"/>
  <p:tag name="VALUES" val="No Value|smicln|No Value|smicln|No Value|smicln|No Value|smicln|No Value"/>
  <p:tag name="RESTORECOUNTDOWNTIMER" val="True"/>
  <p:tag name="COUNTDOWNHEIGHT" val="80"/>
  <p:tag name="COUNTDOWNWIDTH" val="100"/>
  <p:tag name="RESPONSESGATHERED" val="True"/>
  <p:tag name="TOTALRESPONSES" val="32"/>
  <p:tag name="RESPONSECOUNT" val="32"/>
  <p:tag name="SLICED" val="False"/>
  <p:tag name="RESPONSES" val="5;3;5;-;3;5;5;5;5;5;5;4;5;4;-;5;4;3;-;3;-;5;5;5;3;3;4;5;5;5;5;4;5;3;-;5;5;"/>
  <p:tag name="CHARTSTRINGSTD" val="0 0 7 5 20"/>
  <p:tag name="CHARTSTRINGREV" val="20 5 7 0 0"/>
  <p:tag name="CHARTSTRINGSTDPER" val="0 0 0.21875 0.15625 0.625"/>
  <p:tag name="CHARTSTRINGREVPER" val="0.625 0.15625 0.21875 0 0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32"/>
  <p:tag name="BULLETTYPE" val="ppBulletArabicPeriod"/>
  <p:tag name="ANSWERTEXT" val="2 or less&#10;3 – 5&#10;6 – 8&#10;9 – 12&#10;13 or mor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DB431A541E4BEFAEC69DAF331CA0B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ANSWERSALIAS" val="2 or less|smicln|3 – 5|smicln|6 – 8|smicln|9 – 12|smicln|13 or more"/>
  <p:tag name="AUTOADVANCE" val="True"/>
  <p:tag name="COUNTDOWNSECONDS" val="10"/>
  <p:tag name="SLIDEORDER" val="5"/>
  <p:tag name="SLIDEGUID" val="DFD36B49720E4B8397EED1391453B4D8"/>
  <p:tag name="QUESTIONALIAS" val="How many items in the list do you remember?"/>
  <p:tag name="VALUES" val="No Value|smicln|No Value|smicln|No Value|smicln|No Value|smicln|No Value"/>
  <p:tag name="RESTORECOUNTDOWNTIMER" val="True"/>
  <p:tag name="COUNTDOWNHEIGHT" val="80"/>
  <p:tag name="COUNTDOWNWIDTH" val="100"/>
  <p:tag name="RESPONSESGATHERED" val="True"/>
  <p:tag name="TOTALRESPONSES" val="32"/>
  <p:tag name="RESPONSECOUNT" val="32"/>
  <p:tag name="SLICED" val="False"/>
  <p:tag name="RESPONSES" val="1;2;2;-;1;4;3;2;2;-;1;2;4;1;-;4;1;1;3;1;-;2;1;-;2;5;3;4;3;2;2;2;5;2;4;2;2;"/>
  <p:tag name="CHARTSTRINGSTD" val="8 13 4 5 2"/>
  <p:tag name="CHARTSTRINGREV" val="2 5 4 13 8"/>
  <p:tag name="CHARTSTRINGSTDPER" val="0.25 0.40625 0.125 0.15625 0.0625"/>
  <p:tag name="CHARTSTRINGREVPER" val="0.0625 0.15625 0.125 0.40625 0.25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32"/>
  <p:tag name="BULLETTYPE" val="ppBulletArabicPeriod"/>
  <p:tag name="ANSWERTEXT" val="2 or less&#10;3 – 5&#10;6 – 8&#10;9 – 12&#10;13 or mo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stitutions That Support Significant Learnin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indent="-457200">
          <a:spcBef>
            <a:spcPct val="50000"/>
          </a:spcBef>
          <a:spcAft>
            <a:spcPct val="40000"/>
          </a:spcAft>
          <a:defRPr sz="24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stitutions That Support Significant Learnin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marL="457200" indent="-457200">
          <a:spcBef>
            <a:spcPct val="50000"/>
          </a:spcBef>
          <a:spcAft>
            <a:spcPct val="40000"/>
          </a:spcAft>
          <a:defRPr sz="24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5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5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5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2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1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2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3_Basic Slide Master">
  <a:themeElements>
    <a:clrScheme name="1_Basic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sic Slide Mast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sic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sic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sic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5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6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6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6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15958</TotalTime>
  <Words>2738</Words>
  <Application>Microsoft Office PowerPoint</Application>
  <PresentationFormat>On-screen Show (4:3)</PresentationFormat>
  <Paragraphs>659</Paragraphs>
  <Slides>77</Slides>
  <Notes>20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171" baseType="lpstr">
      <vt:lpstr>Adobe Garamond Pro</vt:lpstr>
      <vt:lpstr>Arial</vt:lpstr>
      <vt:lpstr>Calibri</vt:lpstr>
      <vt:lpstr>Century Gothic</vt:lpstr>
      <vt:lpstr>DejaVu Sans</vt:lpstr>
      <vt:lpstr>Garamond</vt:lpstr>
      <vt:lpstr>Goudy Old Style</vt:lpstr>
      <vt:lpstr>Mistral</vt:lpstr>
      <vt:lpstr>Monotype Corsiva</vt:lpstr>
      <vt:lpstr>Symbol</vt:lpstr>
      <vt:lpstr>Tahoma</vt:lpstr>
      <vt:lpstr>Times New Roman</vt:lpstr>
      <vt:lpstr>Wingdings</vt:lpstr>
      <vt:lpstr>1_Default Design</vt:lpstr>
      <vt:lpstr>Default Design</vt:lpstr>
      <vt:lpstr>2_Default Design</vt:lpstr>
      <vt:lpstr>Institutions That Support Significant Learning</vt:lpstr>
      <vt:lpstr>1_Institutions That Support Significant Learning</vt:lpstr>
      <vt:lpstr>3_Custom Design</vt:lpstr>
      <vt:lpstr>5_Default Design</vt:lpstr>
      <vt:lpstr>6_Default Design</vt:lpstr>
      <vt:lpstr>1_Global</vt:lpstr>
      <vt:lpstr>2_Global</vt:lpstr>
      <vt:lpstr>3_Global</vt:lpstr>
      <vt:lpstr>4_Global</vt:lpstr>
      <vt:lpstr>5_Global</vt:lpstr>
      <vt:lpstr>6_Global</vt:lpstr>
      <vt:lpstr>7_Global</vt:lpstr>
      <vt:lpstr>8_Global</vt:lpstr>
      <vt:lpstr>9_Global</vt:lpstr>
      <vt:lpstr>10_Global</vt:lpstr>
      <vt:lpstr>3_Default Design</vt:lpstr>
      <vt:lpstr>4_Default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2_Basic Slide Master</vt:lpstr>
      <vt:lpstr>1_Basic Slide Master</vt:lpstr>
      <vt:lpstr>29_Custom Design</vt:lpstr>
      <vt:lpstr>3_Basic Slide Master</vt:lpstr>
      <vt:lpstr>56_Default Design</vt:lpstr>
      <vt:lpstr>64_Default Design</vt:lpstr>
      <vt:lpstr>65_Default Design</vt:lpstr>
      <vt:lpstr>66_Default Design</vt:lpstr>
      <vt:lpstr>Custom Design</vt:lpstr>
      <vt:lpstr>Office Theme</vt:lpstr>
      <vt:lpstr>Chart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Vowels in 45 seconds</vt:lpstr>
      <vt:lpstr>PowerPoint Presentation</vt:lpstr>
      <vt:lpstr>How many items in the list do you remember?</vt:lpstr>
      <vt:lpstr>PowerPoint Presentation</vt:lpstr>
      <vt:lpstr>NOW how many words or phrases  do you remember?</vt:lpstr>
      <vt:lpstr>What were two major differences  between the 1st and 2nd attempts?</vt:lpstr>
      <vt:lpstr>1.  We knew what the task was  </vt:lpstr>
      <vt:lpstr>PowerPoint Presentation</vt:lpstr>
      <vt:lpstr>PowerPoint Presentation</vt:lpstr>
      <vt:lpstr>PowerPoint Presentation</vt:lpstr>
      <vt:lpstr>PowerPoint Presentation</vt:lpstr>
      <vt:lpstr>  The Story of Three LSU Students </vt:lpstr>
      <vt:lpstr>PowerPoint Presentation</vt:lpstr>
      <vt:lpstr>PowerPoint Presentation</vt:lpstr>
      <vt:lpstr>Taxonomy of Significant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of “GOOD” Course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</vt:lpstr>
      <vt:lpstr>OR, A NEW START??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 Fink</dc:creator>
  <cp:lastModifiedBy>User</cp:lastModifiedBy>
  <cp:revision>255</cp:revision>
  <dcterms:created xsi:type="dcterms:W3CDTF">2007-01-16T00:35:24Z</dcterms:created>
  <dcterms:modified xsi:type="dcterms:W3CDTF">2018-02-07T16:04:11Z</dcterms:modified>
</cp:coreProperties>
</file>