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slideLayouts/slideLayout33.xml" ContentType="application/vnd.openxmlformats-officedocument.presentationml.slideLayout+xml"/>
  <Override PartName="/ppt/theme/theme61.xml" ContentType="application/vnd.openxmlformats-officedocument.theme+xml"/>
  <Override PartName="/ppt/slideLayouts/slideLayout34.xml" ContentType="application/vnd.openxmlformats-officedocument.presentationml.slideLayout+xml"/>
  <Override PartName="/ppt/theme/theme62.xml" ContentType="application/vnd.openxmlformats-officedocument.theme+xml"/>
  <Override PartName="/ppt/slideLayouts/slideLayout35.xml" ContentType="application/vnd.openxmlformats-officedocument.presentationml.slideLayout+xml"/>
  <Override PartName="/ppt/theme/theme63.xml" ContentType="application/vnd.openxmlformats-officedocument.theme+xml"/>
  <Override PartName="/ppt/slideLayouts/slideLayout36.xml" ContentType="application/vnd.openxmlformats-officedocument.presentationml.slideLayout+xml"/>
  <Override PartName="/ppt/theme/theme64.xml" ContentType="application/vnd.openxmlformats-officedocument.theme+xml"/>
  <Override PartName="/ppt/slideLayouts/slideLayout37.xml" ContentType="application/vnd.openxmlformats-officedocument.presentationml.slideLayout+xml"/>
  <Override PartName="/ppt/theme/theme65.xml" ContentType="application/vnd.openxmlformats-officedocument.theme+xml"/>
  <Override PartName="/ppt/slideLayouts/slideLayout38.xml" ContentType="application/vnd.openxmlformats-officedocument.presentationml.slideLayout+xml"/>
  <Override PartName="/ppt/theme/theme66.xml" ContentType="application/vnd.openxmlformats-officedocument.theme+xml"/>
  <Override PartName="/ppt/slideLayouts/slideLayout39.xml" ContentType="application/vnd.openxmlformats-officedocument.presentationml.slideLayout+xml"/>
  <Override PartName="/ppt/theme/theme67.xml" ContentType="application/vnd.openxmlformats-officedocument.theme+xml"/>
  <Override PartName="/ppt/slideLayouts/slideLayout40.xml" ContentType="application/vnd.openxmlformats-officedocument.presentationml.slideLayout+xml"/>
  <Override PartName="/ppt/theme/theme68.xml" ContentType="application/vnd.openxmlformats-officedocument.theme+xml"/>
  <Override PartName="/ppt/slideLayouts/slideLayout41.xml" ContentType="application/vnd.openxmlformats-officedocument.presentationml.slideLayout+xml"/>
  <Override PartName="/ppt/theme/theme69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0.xml" ContentType="application/vnd.openxmlformats-officedocument.theme+xml"/>
  <Override PartName="/ppt/slideLayouts/slideLayout44.xml" ContentType="application/vnd.openxmlformats-officedocument.presentationml.slideLayout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48" r:id="rId2"/>
    <p:sldMasterId id="2147483672" r:id="rId3"/>
    <p:sldMasterId id="2147483678" r:id="rId4"/>
    <p:sldMasterId id="2147483680" r:id="rId5"/>
    <p:sldMasterId id="2147483684" r:id="rId6"/>
    <p:sldMasterId id="2147483686" r:id="rId7"/>
    <p:sldMasterId id="2147483688" r:id="rId8"/>
    <p:sldMasterId id="2147483717" r:id="rId9"/>
    <p:sldMasterId id="2147483719" r:id="rId10"/>
    <p:sldMasterId id="2147483721" r:id="rId11"/>
    <p:sldMasterId id="2147483723" r:id="rId12"/>
    <p:sldMasterId id="2147483725" r:id="rId13"/>
    <p:sldMasterId id="2147483727" r:id="rId14"/>
    <p:sldMasterId id="2147483729" r:id="rId15"/>
    <p:sldMasterId id="2147483731" r:id="rId16"/>
    <p:sldMasterId id="2147483733" r:id="rId17"/>
    <p:sldMasterId id="2147483735" r:id="rId18"/>
    <p:sldMasterId id="2147483737" r:id="rId19"/>
    <p:sldMasterId id="2147483739" r:id="rId20"/>
    <p:sldMasterId id="2147483741" r:id="rId21"/>
    <p:sldMasterId id="2147483743" r:id="rId22"/>
    <p:sldMasterId id="2147483745" r:id="rId23"/>
    <p:sldMasterId id="2147483747" r:id="rId24"/>
    <p:sldMasterId id="2147483749" r:id="rId25"/>
    <p:sldMasterId id="2147483751" r:id="rId26"/>
    <p:sldMasterId id="2147483753" r:id="rId27"/>
    <p:sldMasterId id="2147483755" r:id="rId28"/>
    <p:sldMasterId id="2147483757" r:id="rId29"/>
    <p:sldMasterId id="2147483759" r:id="rId30"/>
    <p:sldMasterId id="2147483761" r:id="rId31"/>
    <p:sldMasterId id="2147483763" r:id="rId32"/>
    <p:sldMasterId id="2147483765" r:id="rId33"/>
    <p:sldMasterId id="2147483767" r:id="rId34"/>
    <p:sldMasterId id="2147483769" r:id="rId35"/>
    <p:sldMasterId id="2147483771" r:id="rId36"/>
    <p:sldMasterId id="2147483773" r:id="rId37"/>
    <p:sldMasterId id="2147483775" r:id="rId38"/>
    <p:sldMasterId id="2147483777" r:id="rId39"/>
    <p:sldMasterId id="2147483779" r:id="rId40"/>
    <p:sldMasterId id="2147483781" r:id="rId41"/>
    <p:sldMasterId id="2147483783" r:id="rId42"/>
    <p:sldMasterId id="2147483785" r:id="rId43"/>
    <p:sldMasterId id="2147483787" r:id="rId44"/>
    <p:sldMasterId id="2147483789" r:id="rId45"/>
    <p:sldMasterId id="2147483791" r:id="rId46"/>
    <p:sldMasterId id="2147483793" r:id="rId47"/>
    <p:sldMasterId id="2147483795" r:id="rId48"/>
    <p:sldMasterId id="2147483797" r:id="rId49"/>
    <p:sldMasterId id="2147483799" r:id="rId50"/>
    <p:sldMasterId id="2147483801" r:id="rId51"/>
    <p:sldMasterId id="2147483803" r:id="rId52"/>
    <p:sldMasterId id="2147483805" r:id="rId53"/>
    <p:sldMasterId id="2147483807" r:id="rId54"/>
    <p:sldMasterId id="2147483809" r:id="rId55"/>
    <p:sldMasterId id="2147483811" r:id="rId56"/>
    <p:sldMasterId id="2147483813" r:id="rId57"/>
    <p:sldMasterId id="2147483815" r:id="rId58"/>
    <p:sldMasterId id="2147483817" r:id="rId59"/>
    <p:sldMasterId id="2147483822" r:id="rId60"/>
    <p:sldMasterId id="2147483825" r:id="rId61"/>
    <p:sldMasterId id="2147483827" r:id="rId62"/>
    <p:sldMasterId id="2147483829" r:id="rId63"/>
    <p:sldMasterId id="2147483831" r:id="rId64"/>
    <p:sldMasterId id="2147483847" r:id="rId65"/>
    <p:sldMasterId id="2147483849" r:id="rId66"/>
    <p:sldMasterId id="2147483851" r:id="rId67"/>
    <p:sldMasterId id="2147483867" r:id="rId68"/>
    <p:sldMasterId id="2147483871" r:id="rId69"/>
    <p:sldMasterId id="2147483873" r:id="rId70"/>
    <p:sldMasterId id="2147483876" r:id="rId71"/>
    <p:sldMasterId id="2147483878" r:id="rId72"/>
  </p:sldMasterIdLst>
  <p:notesMasterIdLst>
    <p:notesMasterId r:id="rId145"/>
  </p:notesMasterIdLst>
  <p:sldIdLst>
    <p:sldId id="322" r:id="rId73"/>
    <p:sldId id="980" r:id="rId74"/>
    <p:sldId id="910" r:id="rId75"/>
    <p:sldId id="912" r:id="rId76"/>
    <p:sldId id="664" r:id="rId77"/>
    <p:sldId id="620" r:id="rId78"/>
    <p:sldId id="675" r:id="rId79"/>
    <p:sldId id="598" r:id="rId80"/>
    <p:sldId id="693" r:id="rId81"/>
    <p:sldId id="401" r:id="rId82"/>
    <p:sldId id="963" r:id="rId83"/>
    <p:sldId id="444" r:id="rId84"/>
    <p:sldId id="915" r:id="rId85"/>
    <p:sldId id="916" r:id="rId86"/>
    <p:sldId id="917" r:id="rId87"/>
    <p:sldId id="942" r:id="rId88"/>
    <p:sldId id="943" r:id="rId89"/>
    <p:sldId id="940" r:id="rId90"/>
    <p:sldId id="941" r:id="rId91"/>
    <p:sldId id="944" r:id="rId92"/>
    <p:sldId id="945" r:id="rId93"/>
    <p:sldId id="946" r:id="rId94"/>
    <p:sldId id="919" r:id="rId95"/>
    <p:sldId id="947" r:id="rId96"/>
    <p:sldId id="949" r:id="rId97"/>
    <p:sldId id="950" r:id="rId98"/>
    <p:sldId id="951" r:id="rId99"/>
    <p:sldId id="952" r:id="rId100"/>
    <p:sldId id="953" r:id="rId101"/>
    <p:sldId id="954" r:id="rId102"/>
    <p:sldId id="964" r:id="rId103"/>
    <p:sldId id="445" r:id="rId104"/>
    <p:sldId id="958" r:id="rId105"/>
    <p:sldId id="961" r:id="rId106"/>
    <p:sldId id="959" r:id="rId107"/>
    <p:sldId id="982" r:id="rId108"/>
    <p:sldId id="960" r:id="rId109"/>
    <p:sldId id="812" r:id="rId110"/>
    <p:sldId id="813" r:id="rId111"/>
    <p:sldId id="814" r:id="rId112"/>
    <p:sldId id="815" r:id="rId113"/>
    <p:sldId id="972" r:id="rId114"/>
    <p:sldId id="981" r:id="rId115"/>
    <p:sldId id="966" r:id="rId116"/>
    <p:sldId id="967" r:id="rId117"/>
    <p:sldId id="968" r:id="rId118"/>
    <p:sldId id="969" r:id="rId119"/>
    <p:sldId id="970" r:id="rId120"/>
    <p:sldId id="971" r:id="rId121"/>
    <p:sldId id="973" r:id="rId122"/>
    <p:sldId id="638" r:id="rId123"/>
    <p:sldId id="976" r:id="rId124"/>
    <p:sldId id="979" r:id="rId125"/>
    <p:sldId id="978" r:id="rId126"/>
    <p:sldId id="974" r:id="rId127"/>
    <p:sldId id="442" r:id="rId128"/>
    <p:sldId id="482" r:id="rId129"/>
    <p:sldId id="653" r:id="rId130"/>
    <p:sldId id="479" r:id="rId131"/>
    <p:sldId id="654" r:id="rId132"/>
    <p:sldId id="932" r:id="rId133"/>
    <p:sldId id="933" r:id="rId134"/>
    <p:sldId id="934" r:id="rId135"/>
    <p:sldId id="935" r:id="rId136"/>
    <p:sldId id="936" r:id="rId137"/>
    <p:sldId id="937" r:id="rId138"/>
    <p:sldId id="604" r:id="rId139"/>
    <p:sldId id="660" r:id="rId140"/>
    <p:sldId id="619" r:id="rId141"/>
    <p:sldId id="595" r:id="rId142"/>
    <p:sldId id="433" r:id="rId143"/>
    <p:sldId id="434" r:id="rId144"/>
  </p:sldIdLst>
  <p:sldSz cx="9144000" cy="6858000" type="screen4x3"/>
  <p:notesSz cx="7086600" cy="9429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33"/>
    <a:srgbClr val="009900"/>
    <a:srgbClr val="00CC00"/>
    <a:srgbClr val="339933"/>
    <a:srgbClr val="66FF99"/>
    <a:srgbClr val="33CC33"/>
    <a:srgbClr val="A5002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737" autoAdjust="0"/>
  </p:normalViewPr>
  <p:slideViewPr>
    <p:cSldViewPr>
      <p:cViewPr varScale="1">
        <p:scale>
          <a:sx n="53" d="100"/>
          <a:sy n="53" d="100"/>
        </p:scale>
        <p:origin x="2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45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12.xml"/><Relationship Id="rId89" Type="http://schemas.openxmlformats.org/officeDocument/2006/relationships/slide" Target="slides/slide17.xml"/><Relationship Id="rId112" Type="http://schemas.openxmlformats.org/officeDocument/2006/relationships/slide" Target="slides/slide40.xml"/><Relationship Id="rId133" Type="http://schemas.openxmlformats.org/officeDocument/2006/relationships/slide" Target="slides/slide61.xml"/><Relationship Id="rId138" Type="http://schemas.openxmlformats.org/officeDocument/2006/relationships/slide" Target="slides/slide66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35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" Target="slides/slide2.xml"/><Relationship Id="rId79" Type="http://schemas.openxmlformats.org/officeDocument/2006/relationships/slide" Target="slides/slide7.xml"/><Relationship Id="rId102" Type="http://schemas.openxmlformats.org/officeDocument/2006/relationships/slide" Target="slides/slide30.xml"/><Relationship Id="rId123" Type="http://schemas.openxmlformats.org/officeDocument/2006/relationships/slide" Target="slides/slide51.xml"/><Relationship Id="rId128" Type="http://schemas.openxmlformats.org/officeDocument/2006/relationships/slide" Target="slides/slide56.xml"/><Relationship Id="rId144" Type="http://schemas.openxmlformats.org/officeDocument/2006/relationships/slide" Target="slides/slide72.xml"/><Relationship Id="rId14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18.xml"/><Relationship Id="rId95" Type="http://schemas.openxmlformats.org/officeDocument/2006/relationships/slide" Target="slides/slide23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" Target="slides/slide41.xml"/><Relationship Id="rId118" Type="http://schemas.openxmlformats.org/officeDocument/2006/relationships/slide" Target="slides/slide46.xml"/><Relationship Id="rId134" Type="http://schemas.openxmlformats.org/officeDocument/2006/relationships/slide" Target="slides/slide62.xml"/><Relationship Id="rId139" Type="http://schemas.openxmlformats.org/officeDocument/2006/relationships/slide" Target="slides/slide67.xml"/><Relationship Id="rId80" Type="http://schemas.openxmlformats.org/officeDocument/2006/relationships/slide" Target="slides/slide8.xml"/><Relationship Id="rId85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" Target="slides/slide31.xml"/><Relationship Id="rId108" Type="http://schemas.openxmlformats.org/officeDocument/2006/relationships/slide" Target="slides/slide36.xml"/><Relationship Id="rId116" Type="http://schemas.openxmlformats.org/officeDocument/2006/relationships/slide" Target="slides/slide44.xml"/><Relationship Id="rId124" Type="http://schemas.openxmlformats.org/officeDocument/2006/relationships/slide" Target="slides/slide52.xml"/><Relationship Id="rId129" Type="http://schemas.openxmlformats.org/officeDocument/2006/relationships/slide" Target="slides/slide57.xml"/><Relationship Id="rId137" Type="http://schemas.openxmlformats.org/officeDocument/2006/relationships/slide" Target="slides/slide65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" Target="slides/slide3.xml"/><Relationship Id="rId83" Type="http://schemas.openxmlformats.org/officeDocument/2006/relationships/slide" Target="slides/slide11.xml"/><Relationship Id="rId88" Type="http://schemas.openxmlformats.org/officeDocument/2006/relationships/slide" Target="slides/slide16.xml"/><Relationship Id="rId91" Type="http://schemas.openxmlformats.org/officeDocument/2006/relationships/slide" Target="slides/slide19.xml"/><Relationship Id="rId96" Type="http://schemas.openxmlformats.org/officeDocument/2006/relationships/slide" Target="slides/slide24.xml"/><Relationship Id="rId111" Type="http://schemas.openxmlformats.org/officeDocument/2006/relationships/slide" Target="slides/slide39.xml"/><Relationship Id="rId132" Type="http://schemas.openxmlformats.org/officeDocument/2006/relationships/slide" Target="slides/slide60.xml"/><Relationship Id="rId140" Type="http://schemas.openxmlformats.org/officeDocument/2006/relationships/slide" Target="slides/slide68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34.xml"/><Relationship Id="rId114" Type="http://schemas.openxmlformats.org/officeDocument/2006/relationships/slide" Target="slides/slide42.xml"/><Relationship Id="rId119" Type="http://schemas.openxmlformats.org/officeDocument/2006/relationships/slide" Target="slides/slide47.xml"/><Relationship Id="rId127" Type="http://schemas.openxmlformats.org/officeDocument/2006/relationships/slide" Target="slides/slide5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" Target="slides/slide1.xml"/><Relationship Id="rId78" Type="http://schemas.openxmlformats.org/officeDocument/2006/relationships/slide" Target="slides/slide6.xml"/><Relationship Id="rId81" Type="http://schemas.openxmlformats.org/officeDocument/2006/relationships/slide" Target="slides/slide9.xml"/><Relationship Id="rId86" Type="http://schemas.openxmlformats.org/officeDocument/2006/relationships/slide" Target="slides/slide14.xml"/><Relationship Id="rId94" Type="http://schemas.openxmlformats.org/officeDocument/2006/relationships/slide" Target="slides/slide22.xml"/><Relationship Id="rId99" Type="http://schemas.openxmlformats.org/officeDocument/2006/relationships/slide" Target="slides/slide27.xml"/><Relationship Id="rId101" Type="http://schemas.openxmlformats.org/officeDocument/2006/relationships/slide" Target="slides/slide29.xml"/><Relationship Id="rId122" Type="http://schemas.openxmlformats.org/officeDocument/2006/relationships/slide" Target="slides/slide50.xml"/><Relationship Id="rId130" Type="http://schemas.openxmlformats.org/officeDocument/2006/relationships/slide" Target="slides/slide58.xml"/><Relationship Id="rId135" Type="http://schemas.openxmlformats.org/officeDocument/2006/relationships/slide" Target="slides/slide63.xml"/><Relationship Id="rId143" Type="http://schemas.openxmlformats.org/officeDocument/2006/relationships/slide" Target="slides/slide71.xml"/><Relationship Id="rId14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37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4.xml"/><Relationship Id="rId97" Type="http://schemas.openxmlformats.org/officeDocument/2006/relationships/slide" Target="slides/slide25.xml"/><Relationship Id="rId104" Type="http://schemas.openxmlformats.org/officeDocument/2006/relationships/slide" Target="slides/slide32.xml"/><Relationship Id="rId120" Type="http://schemas.openxmlformats.org/officeDocument/2006/relationships/slide" Target="slides/slide48.xml"/><Relationship Id="rId125" Type="http://schemas.openxmlformats.org/officeDocument/2006/relationships/slide" Target="slides/slide53.xml"/><Relationship Id="rId141" Type="http://schemas.openxmlformats.org/officeDocument/2006/relationships/slide" Target="slides/slide69.xml"/><Relationship Id="rId14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15.xml"/><Relationship Id="rId110" Type="http://schemas.openxmlformats.org/officeDocument/2006/relationships/slide" Target="slides/slide38.xml"/><Relationship Id="rId115" Type="http://schemas.openxmlformats.org/officeDocument/2006/relationships/slide" Target="slides/slide43.xml"/><Relationship Id="rId131" Type="http://schemas.openxmlformats.org/officeDocument/2006/relationships/slide" Target="slides/slide59.xml"/><Relationship Id="rId136" Type="http://schemas.openxmlformats.org/officeDocument/2006/relationships/slide" Target="slides/slide64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5.xml"/><Relationship Id="rId100" Type="http://schemas.openxmlformats.org/officeDocument/2006/relationships/slide" Target="slides/slide28.xml"/><Relationship Id="rId105" Type="http://schemas.openxmlformats.org/officeDocument/2006/relationships/slide" Target="slides/slide33.xml"/><Relationship Id="rId126" Type="http://schemas.openxmlformats.org/officeDocument/2006/relationships/slide" Target="slides/slide54.xml"/><Relationship Id="rId14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" Target="slides/slide21.xml"/><Relationship Id="rId98" Type="http://schemas.openxmlformats.org/officeDocument/2006/relationships/slide" Target="slides/slide26.xml"/><Relationship Id="rId121" Type="http://schemas.openxmlformats.org/officeDocument/2006/relationships/slide" Target="slides/slide49.xml"/><Relationship Id="rId142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defTabSz="942975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8025"/>
            <a:ext cx="4713288" cy="3535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79925"/>
            <a:ext cx="567055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defTabSz="942975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AE5283-04A9-4BB7-8801-8C363474A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11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00769-4FAE-4F55-A5DE-DBD7AE617E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51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17C19D-69F7-4A68-AF34-BF59A13A3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101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16CAF8-B56E-461D-9E51-EA6AFCF758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9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DB082B-A050-43EB-8C47-8416F63EBC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01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14EA3-4015-427C-9162-4BEE728D943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10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81E15-8E15-4F34-AFAF-DF61B658B86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91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13F89-A0A3-45C9-924B-DAB000345EB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58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B746C-C282-443F-A871-BFA7803622D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37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4DC63-8693-42AB-AA73-D9B2083A0DB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56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2F81A-D448-454F-A2CA-A9DF291042C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80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61331-B8E2-4DCB-8844-5FAB400C932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5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DE5E2E-C22E-46D7-AA7C-96A447538E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2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A968D57-F9A8-46FB-8E6D-C2407DBE5782}" type="slidenum">
              <a:rPr lang="en-US" b="1">
                <a:solidFill>
                  <a:prstClr val="black"/>
                </a:solidFill>
                <a:latin typeface="Tahoma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20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04A63E-CE5E-44B6-B58E-5D2DAFD5E6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97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04A63E-CE5E-44B6-B58E-5D2DAFD5E6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39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DE5E2E-C22E-46D7-AA7C-96A447538E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89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540562-0500-44EF-B6BA-2C5EA99DB865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81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ED1C7-BAF7-43B0-BA01-B4208996D0E0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4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9E18B5-908E-4B69-ACE1-1470224FEB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8025"/>
            <a:ext cx="4713288" cy="3535363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6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3BB68C-3736-4E4C-B540-2D16755869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0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38707-2F8C-434A-9C4D-88B47E61B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8025"/>
            <a:ext cx="4713288" cy="3535363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3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9912C1-7BCC-4B18-B34A-0A7B5D8113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10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47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E20D0A-97D1-46AF-81B4-8BF00F9790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8025"/>
            <a:ext cx="4713288" cy="3535363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2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D1825C-D4CF-4DE7-B1AF-5A748E1B4D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336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BA403-47D5-45C9-8FAB-722E99E294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4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DA101-22DE-4F7E-A6A3-058BC9A75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5A77-50D9-4531-83A9-F545034FD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5F7C2-C2F1-479C-9CC4-CEA6587FC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844B8A-B067-4C42-84F1-94429D6A7B3A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8B42F2-8C10-4FC0-AA6B-C7A3C4492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844B8A-B067-4C42-84F1-94429D6A7B3A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8B42F2-8C10-4FC0-AA6B-C7A3C4492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844B8A-B067-4C42-84F1-94429D6A7B3A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8B42F2-8C10-4FC0-AA6B-C7A3C4492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41F-96A8-49D6-9B87-1DBE73348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181600" y="3048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234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41F-96A8-49D6-9B87-1DBE73348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181600" y="3048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0168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41F-96A8-49D6-9B87-1DBE73348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181600" y="3048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784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41F-96A8-49D6-9B87-1DBE73348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181600" y="3048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5977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41F-96A8-49D6-9B87-1DBE73348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181600" y="3048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83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A0076-7CCA-4FEE-BCD2-28FD353BC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41F-96A8-49D6-9B87-1DBE73348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181600" y="3048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830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AA7D-26F4-4051-A020-7F2442A35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AF130-9871-47DD-B334-CAFCD6F31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1AADA-819A-48CF-B1C6-2C823732F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1A582-01E0-410F-93A0-BBE5820A0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58271-5A44-44E9-8577-D95B3FE80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865A-5E57-41B9-8B1E-2EA57369D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B7CFC-7E31-42C4-80E5-71751F221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E9024-BE2B-436F-9D60-0AE2647A7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18FC3-BF4C-4443-96E8-665685FA8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744DC-BE24-4533-8B17-3DA9D1565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1A19E-B7E7-47F2-89AE-E6AD4E450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62626-C40C-48F9-BABF-00751FC98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41F-96A8-49D6-9B87-1DBE73348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0D1A4-67CE-486F-ADEE-E7819129E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41F-96A8-49D6-9B87-1DBE73348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44A5-5DF4-4C4F-A2C5-044B225DB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20DB-2B67-420B-9618-BC8F1E3FB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20DB-2B67-420B-9618-BC8F1E3FB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F0708-0F7F-4421-9602-41C06FE31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0EDA101-22DE-4F7E-A6A3-058BC9A751D6}" type="slidenum">
              <a:rPr lang="en-US" sz="1800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87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Creating Learning-Centered Instit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4C9C6-D3A9-4AD4-B840-B414DC56FBFF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689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33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4896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19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F6AF-D3F4-4B65-959A-346A13AE4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BFA45-535A-4208-B537-2635583B0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41F-96A8-49D6-9B87-1DBE73348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F43C-511E-48E0-9946-8FFF8BA5F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8478-3D93-4525-8785-7A956294F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1.xml"/><Relationship Id="rId1" Type="http://schemas.openxmlformats.org/officeDocument/2006/relationships/slideLayout" Target="../slideLayouts/slideLayout33.xml"/></Relationships>
</file>

<file path=ppt/slideMasters/_rels/slideMaster62.xml.rels><?xml version="1.0" encoding="UTF-8" standalone="yes"?>
<Relationships xmlns="http://schemas.openxmlformats.org/package/2006/relationships"><Relationship Id="rId2" Type="http://schemas.openxmlformats.org/officeDocument/2006/relationships/theme" Target="../theme/theme62.xml"/><Relationship Id="rId1" Type="http://schemas.openxmlformats.org/officeDocument/2006/relationships/slideLayout" Target="../slideLayouts/slideLayout34.xml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3.xml"/><Relationship Id="rId1" Type="http://schemas.openxmlformats.org/officeDocument/2006/relationships/slideLayout" Target="../slideLayouts/slideLayout35.xml"/></Relationships>
</file>

<file path=ppt/slideMasters/_rels/slideMaster64.xml.rels><?xml version="1.0" encoding="UTF-8" standalone="yes"?>
<Relationships xmlns="http://schemas.openxmlformats.org/package/2006/relationships"><Relationship Id="rId2" Type="http://schemas.openxmlformats.org/officeDocument/2006/relationships/theme" Target="../theme/theme64.xml"/><Relationship Id="rId1" Type="http://schemas.openxmlformats.org/officeDocument/2006/relationships/slideLayout" Target="../slideLayouts/slideLayout36.xml"/></Relationships>
</file>

<file path=ppt/slideMasters/_rels/slideMaster65.xml.rels><?xml version="1.0" encoding="UTF-8" standalone="yes"?>
<Relationships xmlns="http://schemas.openxmlformats.org/package/2006/relationships"><Relationship Id="rId2" Type="http://schemas.openxmlformats.org/officeDocument/2006/relationships/theme" Target="../theme/theme65.xml"/><Relationship Id="rId1" Type="http://schemas.openxmlformats.org/officeDocument/2006/relationships/slideLayout" Target="../slideLayouts/slideLayout37.xml"/></Relationships>
</file>

<file path=ppt/slideMasters/_rels/slideMaster6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6.xml"/><Relationship Id="rId1" Type="http://schemas.openxmlformats.org/officeDocument/2006/relationships/slideLayout" Target="../slideLayouts/slideLayout38.xml"/></Relationships>
</file>

<file path=ppt/slideMasters/_rels/slideMaster67.xml.rels><?xml version="1.0" encoding="UTF-8" standalone="yes"?>
<Relationships xmlns="http://schemas.openxmlformats.org/package/2006/relationships"><Relationship Id="rId2" Type="http://schemas.openxmlformats.org/officeDocument/2006/relationships/theme" Target="../theme/theme67.xml"/><Relationship Id="rId1" Type="http://schemas.openxmlformats.org/officeDocument/2006/relationships/slideLayout" Target="../slideLayouts/slideLayout39.xml"/></Relationships>
</file>

<file path=ppt/slideMasters/_rels/slideMaster68.xml.rels><?xml version="1.0" encoding="UTF-8" standalone="yes"?>
<Relationships xmlns="http://schemas.openxmlformats.org/package/2006/relationships"><Relationship Id="rId2" Type="http://schemas.openxmlformats.org/officeDocument/2006/relationships/theme" Target="../theme/theme68.xml"/><Relationship Id="rId1" Type="http://schemas.openxmlformats.org/officeDocument/2006/relationships/slideLayout" Target="../slideLayouts/slideLayout40.xml"/></Relationships>
</file>

<file path=ppt/slideMasters/_rels/slideMaster69.xml.rels><?xml version="1.0" encoding="UTF-8" standalone="yes"?>
<Relationships xmlns="http://schemas.openxmlformats.org/package/2006/relationships"><Relationship Id="rId2" Type="http://schemas.openxmlformats.org/officeDocument/2006/relationships/theme" Target="../theme/theme69.xml"/><Relationship Id="rId1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2.xml"/></Relationships>
</file>

<file path=ppt/slideMasters/_rels/slideMaster70.xml.rels><?xml version="1.0" encoding="UTF-8" standalone="yes"?>
<Relationships xmlns="http://schemas.openxmlformats.org/package/2006/relationships"><Relationship Id="rId3" Type="http://schemas.openxmlformats.org/officeDocument/2006/relationships/theme" Target="../theme/theme70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1.xml"/><Relationship Id="rId1" Type="http://schemas.openxmlformats.org/officeDocument/2006/relationships/slideLayout" Target="../slideLayouts/slideLayout44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5"/>
          <p:cNvGrpSpPr>
            <a:grpSpLocks/>
          </p:cNvGrpSpPr>
          <p:nvPr userDrawn="1"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rgbClr val="0000CC"/>
                  </a:solidFill>
                  <a:cs typeface="+mn-cs"/>
                </a:rPr>
                <a:t>5 High Impact Teaching Practices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91" r:id="rId12"/>
    <p:sldLayoutId id="2147483692" r:id="rId13"/>
    <p:sldLayoutId id="2147483693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51BDE065-3DE0-4FEA-9EBB-92E68217A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6439DAE6-4AD2-461E-A2D4-5722F905746A}" type="slidenum">
              <a:rPr lang="en-US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The Joy and Responsibility of Teaching Well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CC"/>
                  </a:solidFill>
                  <a:latin typeface="Tahoma"/>
                </a:rPr>
                <a:t>Promoting Better Teaching &amp; Learning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Tahom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CC"/>
                  </a:solidFill>
                  <a:latin typeface="Tahoma"/>
                </a:rPr>
                <a:t>Promoting Better Teaching &amp; Learning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Tahom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48B8AF-8908-4868-892E-24952AA86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0231" name="Text Box 7"/>
          <p:cNvSpPr txBox="1">
            <a:spLocks noChangeArrowheads="1"/>
          </p:cNvSpPr>
          <p:nvPr userDrawn="1"/>
        </p:nvSpPr>
        <p:spPr bwMode="auto">
          <a:xfrm>
            <a:off x="990600" y="1524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0000CC"/>
                </a:solidFill>
              </a:rPr>
              <a:t>Promoting Better Teaching &amp; Learning</a:t>
            </a:r>
          </a:p>
        </p:txBody>
      </p:sp>
      <p:sp>
        <p:nvSpPr>
          <p:cNvPr id="180232" name="Line 8"/>
          <p:cNvSpPr>
            <a:spLocks noChangeShapeType="1"/>
          </p:cNvSpPr>
          <p:nvPr userDrawn="1"/>
        </p:nvSpPr>
        <p:spPr bwMode="auto">
          <a:xfrm>
            <a:off x="819150" y="609600"/>
            <a:ext cx="75057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647700" y="96838"/>
            <a:ext cx="7848600" cy="542925"/>
            <a:chOff x="408" y="61"/>
            <a:chExt cx="4944" cy="342"/>
          </a:xfrm>
        </p:grpSpPr>
        <p:sp>
          <p:nvSpPr>
            <p:cNvPr id="189443" name="Line 3"/>
            <p:cNvSpPr>
              <a:spLocks noChangeShapeType="1"/>
            </p:cNvSpPr>
            <p:nvPr userDrawn="1"/>
          </p:nvSpPr>
          <p:spPr bwMode="auto">
            <a:xfrm>
              <a:off x="408" y="403"/>
              <a:ext cx="4944" cy="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 userDrawn="1"/>
          </p:nvGrpSpPr>
          <p:grpSpPr bwMode="auto">
            <a:xfrm>
              <a:off x="1099" y="61"/>
              <a:ext cx="3563" cy="275"/>
              <a:chOff x="1285" y="61"/>
              <a:chExt cx="3563" cy="275"/>
            </a:xfrm>
          </p:grpSpPr>
          <p:sp>
            <p:nvSpPr>
              <p:cNvPr id="189444" name="Rectangle 4"/>
              <p:cNvSpPr>
                <a:spLocks noChangeArrowheads="1"/>
              </p:cNvSpPr>
              <p:nvPr userDrawn="1"/>
            </p:nvSpPr>
            <p:spPr bwMode="auto">
              <a:xfrm>
                <a:off x="1285" y="96"/>
                <a:ext cx="31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333399"/>
                    </a:solidFill>
                    <a:cs typeface="+mn-cs"/>
                  </a:rPr>
                  <a:t>Designing Courses for Significant Learning</a:t>
                </a:r>
              </a:p>
            </p:txBody>
          </p:sp>
          <p:pic>
            <p:nvPicPr>
              <p:cNvPr id="9222" name="Picture 5" descr="logo_graphic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60" y="61"/>
                <a:ext cx="288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647700" y="96838"/>
            <a:ext cx="7848600" cy="542925"/>
            <a:chOff x="408" y="61"/>
            <a:chExt cx="4944" cy="342"/>
          </a:xfrm>
        </p:grpSpPr>
        <p:sp>
          <p:nvSpPr>
            <p:cNvPr id="189443" name="Line 3"/>
            <p:cNvSpPr>
              <a:spLocks noChangeShapeType="1"/>
            </p:cNvSpPr>
            <p:nvPr userDrawn="1"/>
          </p:nvSpPr>
          <p:spPr bwMode="auto">
            <a:xfrm>
              <a:off x="408" y="403"/>
              <a:ext cx="4944" cy="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 userDrawn="1"/>
          </p:nvGrpSpPr>
          <p:grpSpPr bwMode="auto">
            <a:xfrm>
              <a:off x="1099" y="61"/>
              <a:ext cx="3563" cy="275"/>
              <a:chOff x="1285" y="61"/>
              <a:chExt cx="3563" cy="275"/>
            </a:xfrm>
          </p:grpSpPr>
          <p:sp>
            <p:nvSpPr>
              <p:cNvPr id="189444" name="Rectangle 4"/>
              <p:cNvSpPr>
                <a:spLocks noChangeArrowheads="1"/>
              </p:cNvSpPr>
              <p:nvPr userDrawn="1"/>
            </p:nvSpPr>
            <p:spPr bwMode="auto">
              <a:xfrm>
                <a:off x="1285" y="96"/>
                <a:ext cx="31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333399"/>
                    </a:solidFill>
                    <a:cs typeface="+mn-cs"/>
                  </a:rPr>
                  <a:t>Designing Courses for Significant Learning</a:t>
                </a:r>
              </a:p>
            </p:txBody>
          </p:sp>
          <p:pic>
            <p:nvPicPr>
              <p:cNvPr id="8198" name="Picture 5" descr="logo_graphic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60" y="61"/>
                <a:ext cx="288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F1CC0B5-694D-4A01-9BD8-69096FC1A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0231" name="Text Box 7"/>
          <p:cNvSpPr txBox="1">
            <a:spLocks noChangeArrowheads="1"/>
          </p:cNvSpPr>
          <p:nvPr userDrawn="1"/>
        </p:nvSpPr>
        <p:spPr bwMode="auto">
          <a:xfrm>
            <a:off x="990600" y="1524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0000CC"/>
                </a:solidFill>
              </a:rPr>
              <a:t>Promoting Better Teaching &amp; Learning</a:t>
            </a:r>
          </a:p>
        </p:txBody>
      </p:sp>
      <p:sp>
        <p:nvSpPr>
          <p:cNvPr id="180232" name="Line 8"/>
          <p:cNvSpPr>
            <a:spLocks noChangeShapeType="1"/>
          </p:cNvSpPr>
          <p:nvPr userDrawn="1"/>
        </p:nvSpPr>
        <p:spPr bwMode="auto">
          <a:xfrm>
            <a:off x="819150" y="609600"/>
            <a:ext cx="75057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647700" y="96838"/>
            <a:ext cx="7848600" cy="542925"/>
            <a:chOff x="408" y="61"/>
            <a:chExt cx="4944" cy="342"/>
          </a:xfrm>
        </p:grpSpPr>
        <p:sp>
          <p:nvSpPr>
            <p:cNvPr id="189443" name="Line 3"/>
            <p:cNvSpPr>
              <a:spLocks noChangeShapeType="1"/>
            </p:cNvSpPr>
            <p:nvPr userDrawn="1"/>
          </p:nvSpPr>
          <p:spPr bwMode="auto">
            <a:xfrm>
              <a:off x="408" y="403"/>
              <a:ext cx="4944" cy="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 userDrawn="1"/>
          </p:nvGrpSpPr>
          <p:grpSpPr bwMode="auto">
            <a:xfrm>
              <a:off x="1099" y="61"/>
              <a:ext cx="3563" cy="275"/>
              <a:chOff x="1285" y="61"/>
              <a:chExt cx="3563" cy="275"/>
            </a:xfrm>
          </p:grpSpPr>
          <p:sp>
            <p:nvSpPr>
              <p:cNvPr id="189444" name="Rectangle 4"/>
              <p:cNvSpPr>
                <a:spLocks noChangeArrowheads="1"/>
              </p:cNvSpPr>
              <p:nvPr userDrawn="1"/>
            </p:nvSpPr>
            <p:spPr bwMode="auto">
              <a:xfrm>
                <a:off x="1285" y="96"/>
                <a:ext cx="307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rgbClr val="333399"/>
                    </a:solidFill>
                    <a:cs typeface="+mn-cs"/>
                  </a:rPr>
                  <a:t>Better Teaching &amp; Learning  -  By Design</a:t>
                </a:r>
              </a:p>
            </p:txBody>
          </p:sp>
          <p:pic>
            <p:nvPicPr>
              <p:cNvPr id="6150" name="Picture 5" descr="logo_graphic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60" y="61"/>
                <a:ext cx="288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rgbClr val="0000CC"/>
                  </a:solidFill>
                </a:rPr>
                <a:t>Getting Better as a Teacher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A0A046C-DE4B-4BBC-876A-C53A979D5876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The Joy and Responsibility of Teaching Well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A0A046C-DE4B-4BBC-876A-C53A979D5876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The Joy and Responsibility of Teaching Well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A0A046C-DE4B-4BBC-876A-C53A979D5876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The Joy and Responsibility of Teaching Well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5"/>
          <p:cNvGrpSpPr>
            <a:grpSpLocks/>
          </p:cNvGrpSpPr>
          <p:nvPr userDrawn="1"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350" dirty="0">
                  <a:solidFill>
                    <a:srgbClr val="0000CC"/>
                  </a:solidFill>
                  <a:cs typeface="+mn-cs"/>
                </a:rPr>
                <a:t>5 High Impact Teaching Practices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42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5"/>
          <p:cNvGrpSpPr>
            <a:grpSpLocks/>
          </p:cNvGrpSpPr>
          <p:nvPr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CC"/>
                  </a:solidFill>
                  <a:latin typeface="+mn-lt"/>
                  <a:cs typeface="+mn-cs"/>
                </a:rPr>
                <a:t>Course &amp; Program Design for Significant Learning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24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C231D57B-0993-492E-9945-6FB3753A08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</a:rPr>
                <a:t>The Joy and Responsibility of Teaching Well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81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647700" y="96838"/>
            <a:ext cx="7848600" cy="542925"/>
            <a:chOff x="408" y="61"/>
            <a:chExt cx="4944" cy="342"/>
          </a:xfrm>
        </p:grpSpPr>
        <p:sp>
          <p:nvSpPr>
            <p:cNvPr id="189443" name="Line 3"/>
            <p:cNvSpPr>
              <a:spLocks noChangeShapeType="1"/>
            </p:cNvSpPr>
            <p:nvPr userDrawn="1"/>
          </p:nvSpPr>
          <p:spPr bwMode="auto">
            <a:xfrm>
              <a:off x="408" y="403"/>
              <a:ext cx="4944" cy="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 userDrawn="1"/>
          </p:nvGrpSpPr>
          <p:grpSpPr bwMode="auto">
            <a:xfrm>
              <a:off x="1099" y="61"/>
              <a:ext cx="3563" cy="275"/>
              <a:chOff x="1285" y="61"/>
              <a:chExt cx="3563" cy="275"/>
            </a:xfrm>
          </p:grpSpPr>
          <p:sp>
            <p:nvSpPr>
              <p:cNvPr id="189444" name="Rectangle 4"/>
              <p:cNvSpPr>
                <a:spLocks noChangeArrowheads="1"/>
              </p:cNvSpPr>
              <p:nvPr userDrawn="1"/>
            </p:nvSpPr>
            <p:spPr bwMode="auto">
              <a:xfrm>
                <a:off x="1285" y="96"/>
                <a:ext cx="31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333399"/>
                    </a:solidFill>
                    <a:cs typeface="+mn-cs"/>
                  </a:rPr>
                  <a:t>Designing Courses for Significant Learning</a:t>
                </a:r>
              </a:p>
            </p:txBody>
          </p:sp>
          <p:pic>
            <p:nvPicPr>
              <p:cNvPr id="28678" name="Picture 5" descr="logo_graphic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60" y="61"/>
                <a:ext cx="288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90800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154747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C231D57B-0993-492E-9945-6FB3753A08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</a:rPr>
                <a:t>The Joy and Responsibility of Teaching Well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FdVfycAWg4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914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0" y="304800"/>
            <a:ext cx="7620000" cy="2123658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US" sz="4400" dirty="0">
                <a:solidFill>
                  <a:srgbClr val="A50021"/>
                </a:solidFill>
              </a:rPr>
              <a:t>“5 HIGH IMPACT TEACHING PRACTICES”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0" y="2743200"/>
            <a:ext cx="76200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/>
              <a:t>Presentation by:</a:t>
            </a:r>
          </a:p>
          <a:p>
            <a:pPr algn="ctr">
              <a:spcBef>
                <a:spcPct val="50000"/>
              </a:spcBef>
            </a:pPr>
            <a:r>
              <a:rPr lang="en-US" sz="2200" dirty="0"/>
              <a:t>L. Dee Fink, Ph.D.</a:t>
            </a:r>
          </a:p>
          <a:p>
            <a:pPr algn="ctr">
              <a:spcBef>
                <a:spcPct val="50000"/>
              </a:spcBef>
            </a:pPr>
            <a:r>
              <a:rPr lang="en-US" sz="2200" dirty="0"/>
              <a:t>Educational Consultant in Higher Education</a:t>
            </a:r>
          </a:p>
          <a:p>
            <a:pPr algn="ctr">
              <a:spcBef>
                <a:spcPct val="25000"/>
              </a:spcBef>
            </a:pPr>
            <a:r>
              <a:rPr lang="en-US" sz="2200" dirty="0"/>
              <a:t>Author of: </a:t>
            </a:r>
            <a:r>
              <a:rPr lang="en-US" sz="2200" i="1" dirty="0"/>
              <a:t>Creating Significant Learning Experiences</a:t>
            </a:r>
            <a:endParaRPr lang="en-US" sz="2200" dirty="0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066800" y="5141149"/>
            <a:ext cx="7010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800" dirty="0">
                <a:solidFill>
                  <a:srgbClr val="0000CC"/>
                </a:solidFill>
              </a:rPr>
              <a:t>University of Louisville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800" dirty="0">
                <a:solidFill>
                  <a:srgbClr val="0000CC"/>
                </a:solidFill>
              </a:rPr>
              <a:t>Health Sciences Campus</a:t>
            </a:r>
          </a:p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</a:rPr>
              <a:t>February 8,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89" y="1232386"/>
            <a:ext cx="8670823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990033"/>
                </a:solidFill>
              </a:rPr>
              <a:t>“</a:t>
            </a:r>
            <a:r>
              <a:rPr lang="en-US" sz="3200" u="sng" dirty="0">
                <a:solidFill>
                  <a:srgbClr val="990033"/>
                </a:solidFill>
              </a:rPr>
              <a:t>5 HIGH IMPACT TEACHING PRACTICES</a:t>
            </a:r>
            <a:r>
              <a:rPr lang="en-US" sz="3200" dirty="0">
                <a:solidFill>
                  <a:srgbClr val="990033"/>
                </a:solidFill>
              </a:rPr>
              <a:t>”</a:t>
            </a:r>
          </a:p>
          <a:p>
            <a:pPr marL="1027113" lvl="1" indent="-566738">
              <a:spcBef>
                <a:spcPts val="18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Learning-Centered Course Design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Team-Based Learning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Help Students Become Self-Directing Learners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Engage Students in Service Learning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Be a Leader with Your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89" y="1232386"/>
            <a:ext cx="867082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990033"/>
                </a:solidFill>
              </a:rPr>
              <a:t>“</a:t>
            </a:r>
            <a:r>
              <a:rPr lang="en-US" sz="3200" u="sng" dirty="0">
                <a:solidFill>
                  <a:srgbClr val="990033"/>
                </a:solidFill>
              </a:rPr>
              <a:t>5 HIGH IMPACT TEACHING PRACTICES</a:t>
            </a:r>
            <a:r>
              <a:rPr lang="en-US" sz="3200" dirty="0">
                <a:solidFill>
                  <a:srgbClr val="990033"/>
                </a:solidFill>
              </a:rPr>
              <a:t>”</a:t>
            </a:r>
          </a:p>
          <a:p>
            <a:pPr marL="1027113" lvl="1" indent="-566738">
              <a:spcBef>
                <a:spcPts val="18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CC"/>
                </a:solidFill>
              </a:rPr>
              <a:t>Learning-Centered Course Design</a:t>
            </a:r>
          </a:p>
        </p:txBody>
      </p:sp>
    </p:spTree>
    <p:extLst>
      <p:ext uri="{BB962C8B-B14F-4D97-AF65-F5344CB8AC3E}">
        <p14:creationId xmlns:p14="http://schemas.microsoft.com/office/powerpoint/2010/main" val="204849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71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90033"/>
                </a:solidFill>
              </a:rPr>
              <a:t>“</a:t>
            </a:r>
            <a:r>
              <a:rPr lang="en-US" sz="2800" u="sng" dirty="0">
                <a:solidFill>
                  <a:srgbClr val="990033"/>
                </a:solidFill>
              </a:rPr>
              <a:t>Learning-Centered Course Design</a:t>
            </a:r>
            <a:r>
              <a:rPr lang="en-US" sz="2800" dirty="0">
                <a:solidFill>
                  <a:srgbClr val="990033"/>
                </a:solidFill>
              </a:rPr>
              <a:t>”</a:t>
            </a:r>
            <a:endParaRPr lang="en-US" sz="2800" u="sng" dirty="0">
              <a:solidFill>
                <a:srgbClr val="990033"/>
              </a:solidFill>
            </a:endParaRPr>
          </a:p>
        </p:txBody>
      </p:sp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9" y="2739390"/>
            <a:ext cx="2195095" cy="31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843">
            <a:off x="1795168" y="2785089"/>
            <a:ext cx="2440824" cy="32162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85900" y="1143000"/>
            <a:ext cx="6172200" cy="4794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u="sng" dirty="0">
                <a:solidFill>
                  <a:srgbClr val="990033"/>
                </a:solidFill>
                <a:latin typeface="Tahoma" pitchFamily="34" charset="0"/>
              </a:rPr>
              <a:t>Taxonomy of Significant Learning</a:t>
            </a:r>
            <a:br>
              <a:rPr lang="en-US" sz="3200" u="sng" dirty="0">
                <a:solidFill>
                  <a:srgbClr val="990033"/>
                </a:solidFill>
                <a:latin typeface="Tahoma" pitchFamily="34" charset="0"/>
              </a:rPr>
            </a:br>
            <a:endParaRPr lang="en-US" sz="3200" u="sng" dirty="0">
              <a:solidFill>
                <a:srgbClr val="990033"/>
              </a:solidFill>
              <a:latin typeface="Tahoma" pitchFamily="34" charset="0"/>
            </a:endParaRPr>
          </a:p>
        </p:txBody>
      </p:sp>
      <p:pic>
        <p:nvPicPr>
          <p:cNvPr id="35843" name="Picture 3" descr="Signif%20learning-interactive2-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 l="13651" t="21487" r="12202" b="23036"/>
          <a:stretch>
            <a:fillRect/>
          </a:stretch>
        </p:blipFill>
        <p:spPr bwMode="auto">
          <a:xfrm>
            <a:off x="2171700" y="1885950"/>
            <a:ext cx="4800600" cy="40576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274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85900" y="971550"/>
            <a:ext cx="6172200" cy="6508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u="sng" dirty="0">
                <a:solidFill>
                  <a:srgbClr val="990033"/>
                </a:solidFill>
                <a:latin typeface="Tahoma" pitchFamily="34" charset="0"/>
              </a:rPr>
              <a:t>Taxonomy of Significant Learning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2245519" y="1905000"/>
            <a:ext cx="4688681" cy="4114800"/>
            <a:chOff x="912" y="672"/>
            <a:chExt cx="3938" cy="3456"/>
          </a:xfrm>
        </p:grpSpPr>
        <p:sp>
          <p:nvSpPr>
            <p:cNvPr id="48132" name="AutoShape 4"/>
            <p:cNvSpPr>
              <a:spLocks noChangeArrowheads="1"/>
            </p:cNvSpPr>
            <p:nvPr/>
          </p:nvSpPr>
          <p:spPr bwMode="auto">
            <a:xfrm>
              <a:off x="912" y="680"/>
              <a:ext cx="3806" cy="3448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r>
                <a:rPr lang="en-US" sz="2100">
                  <a:solidFill>
                    <a:srgbClr val="000000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8133" name="Freeform 5"/>
            <p:cNvSpPr>
              <a:spLocks/>
            </p:cNvSpPr>
            <p:nvPr/>
          </p:nvSpPr>
          <p:spPr bwMode="auto">
            <a:xfrm rot="-316715">
              <a:off x="1167" y="1586"/>
              <a:ext cx="3228" cy="1822"/>
            </a:xfrm>
            <a:custGeom>
              <a:avLst/>
              <a:gdLst>
                <a:gd name="T0" fmla="*/ 0 w 7175"/>
                <a:gd name="T1" fmla="*/ 0 h 4188"/>
                <a:gd name="T2" fmla="*/ 12 w 7175"/>
                <a:gd name="T3" fmla="*/ 5 h 4188"/>
                <a:gd name="T4" fmla="*/ 0 60000 65536"/>
                <a:gd name="T5" fmla="*/ 0 60000 65536"/>
                <a:gd name="T6" fmla="*/ 0 w 7175"/>
                <a:gd name="T7" fmla="*/ 0 h 4188"/>
                <a:gd name="T8" fmla="*/ 7175 w 7175"/>
                <a:gd name="T9" fmla="*/ 4188 h 41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75" h="4188">
                  <a:moveTo>
                    <a:pt x="0" y="0"/>
                  </a:moveTo>
                  <a:lnTo>
                    <a:pt x="7175" y="418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21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134" name="Freeform 6"/>
            <p:cNvSpPr>
              <a:spLocks/>
            </p:cNvSpPr>
            <p:nvPr/>
          </p:nvSpPr>
          <p:spPr bwMode="auto">
            <a:xfrm>
              <a:off x="2832" y="672"/>
              <a:ext cx="5" cy="3456"/>
            </a:xfrm>
            <a:custGeom>
              <a:avLst/>
              <a:gdLst>
                <a:gd name="T0" fmla="*/ 1 w 10"/>
                <a:gd name="T1" fmla="*/ 0 h 7940"/>
                <a:gd name="T2" fmla="*/ 0 w 10"/>
                <a:gd name="T3" fmla="*/ 10 h 7940"/>
                <a:gd name="T4" fmla="*/ 0 60000 65536"/>
                <a:gd name="T5" fmla="*/ 0 60000 65536"/>
                <a:gd name="T6" fmla="*/ 0 w 10"/>
                <a:gd name="T7" fmla="*/ 0 h 7940"/>
                <a:gd name="T8" fmla="*/ 10 w 10"/>
                <a:gd name="T9" fmla="*/ 7940 h 79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7940">
                  <a:moveTo>
                    <a:pt x="10" y="0"/>
                  </a:moveTo>
                  <a:lnTo>
                    <a:pt x="0" y="794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21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135" name="Freeform 7"/>
            <p:cNvSpPr>
              <a:spLocks/>
            </p:cNvSpPr>
            <p:nvPr/>
          </p:nvSpPr>
          <p:spPr bwMode="auto">
            <a:xfrm>
              <a:off x="1343" y="1437"/>
              <a:ext cx="3051" cy="2050"/>
            </a:xfrm>
            <a:custGeom>
              <a:avLst/>
              <a:gdLst>
                <a:gd name="T0" fmla="*/ 11 w 6780"/>
                <a:gd name="T1" fmla="*/ 0 h 4710"/>
                <a:gd name="T2" fmla="*/ 0 w 6780"/>
                <a:gd name="T3" fmla="*/ 6 h 4710"/>
                <a:gd name="T4" fmla="*/ 0 60000 65536"/>
                <a:gd name="T5" fmla="*/ 0 60000 65536"/>
                <a:gd name="T6" fmla="*/ 0 w 6780"/>
                <a:gd name="T7" fmla="*/ 0 h 4710"/>
                <a:gd name="T8" fmla="*/ 6780 w 6780"/>
                <a:gd name="T9" fmla="*/ 4710 h 47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780" h="4710">
                  <a:moveTo>
                    <a:pt x="6780" y="0"/>
                  </a:moveTo>
                  <a:lnTo>
                    <a:pt x="0" y="471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21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136" name="Text Box 8"/>
            <p:cNvSpPr txBox="1">
              <a:spLocks noChangeArrowheads="1"/>
            </p:cNvSpPr>
            <p:nvPr/>
          </p:nvSpPr>
          <p:spPr bwMode="auto">
            <a:xfrm>
              <a:off x="1155" y="2181"/>
              <a:ext cx="1269" cy="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5800" eaLnBrk="0" hangingPunct="0">
                <a:spcBef>
                  <a:spcPts val="900"/>
                </a:spcBef>
              </a:pPr>
              <a:r>
                <a:rPr lang="en-US" sz="1200" u="sng">
                  <a:solidFill>
                    <a:srgbClr val="0000CC"/>
                  </a:solidFill>
                  <a:cs typeface="Arial" pitchFamily="34" charset="0"/>
                </a:rPr>
                <a:t>Caring</a:t>
              </a:r>
            </a:p>
            <a:p>
              <a:pPr defTabSz="685800" eaLnBrk="0" hangingPunct="0">
                <a:spcBef>
                  <a:spcPts val="300"/>
                </a:spcBef>
                <a:spcAft>
                  <a:spcPts val="225"/>
                </a:spcAft>
              </a:pPr>
              <a:r>
                <a:rPr lang="en-US" sz="1200" b="0">
                  <a:solidFill>
                    <a:srgbClr val="000000"/>
                  </a:solidFill>
                  <a:cs typeface="Arial" pitchFamily="34" charset="0"/>
                </a:rPr>
                <a:t>Developing new…</a:t>
              </a:r>
            </a:p>
            <a:p>
              <a:pPr marL="217885" lvl="1" indent="-90488" defTabSz="685800" eaLnBrk="0" hangingPunct="0">
                <a:buSzPts val="1400"/>
                <a:buFont typeface="Symbol" pitchFamily="18" charset="2"/>
                <a:buChar char="·"/>
              </a:pPr>
              <a:r>
                <a:rPr lang="en-US" sz="1200" b="0">
                  <a:solidFill>
                    <a:srgbClr val="000000"/>
                  </a:solidFill>
                  <a:cs typeface="Arial" pitchFamily="34" charset="0"/>
                </a:rPr>
                <a:t>Feelings</a:t>
              </a:r>
            </a:p>
            <a:p>
              <a:pPr marL="217885" lvl="1" indent="-90488" defTabSz="685800" eaLnBrk="0" hangingPunct="0">
                <a:spcAft>
                  <a:spcPts val="225"/>
                </a:spcAft>
                <a:buSzPts val="1400"/>
                <a:buFont typeface="Symbol" pitchFamily="18" charset="2"/>
                <a:buChar char="·"/>
              </a:pPr>
              <a:r>
                <a:rPr lang="en-US" sz="1200" b="0">
                  <a:solidFill>
                    <a:srgbClr val="000000"/>
                  </a:solidFill>
                  <a:cs typeface="Arial" pitchFamily="34" charset="0"/>
                </a:rPr>
                <a:t>Interests</a:t>
              </a:r>
            </a:p>
            <a:p>
              <a:pPr marL="217885" lvl="1" indent="-90488" defTabSz="685800" eaLnBrk="0" hangingPunct="0">
                <a:buSzPts val="1400"/>
                <a:buFont typeface="Symbol" pitchFamily="18" charset="2"/>
                <a:buChar char="·"/>
              </a:pPr>
              <a:r>
                <a:rPr lang="en-US" sz="1200" b="0">
                  <a:solidFill>
                    <a:srgbClr val="000000"/>
                  </a:solidFill>
                  <a:cs typeface="Arial" pitchFamily="34" charset="0"/>
                </a:rPr>
                <a:t>Values</a:t>
              </a:r>
              <a:endParaRPr lang="en-US" b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1440" y="912"/>
              <a:ext cx="1536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23825" indent="-123825" algn="ctr" defTabSz="685800" eaLnBrk="0" hangingPunct="0">
                <a:spcBef>
                  <a:spcPts val="900"/>
                </a:spcBef>
                <a:defRPr/>
              </a:pPr>
              <a:r>
                <a:rPr lang="en-US" sz="1125" dirty="0">
                  <a:solidFill>
                    <a:srgbClr val="0000CC"/>
                  </a:solidFill>
                  <a:cs typeface="Arial" pitchFamily="34" charset="0"/>
                </a:rPr>
                <a:t>      </a:t>
              </a:r>
              <a:r>
                <a:rPr lang="en-US" sz="1125" u="sng" dirty="0">
                  <a:solidFill>
                    <a:srgbClr val="0000CC"/>
                  </a:solidFill>
                  <a:cs typeface="Arial" pitchFamily="34" charset="0"/>
                </a:rPr>
                <a:t>Learning HOW to Learn</a:t>
              </a:r>
            </a:p>
            <a:p>
              <a:pPr marL="219075" indent="-123825" defTabSz="685800" eaLnBrk="0" hangingPunct="0">
                <a:buSzPts val="1400"/>
                <a:buFont typeface="Symbol" pitchFamily="18" charset="2"/>
                <a:buChar char="·"/>
                <a:defRPr/>
              </a:pPr>
              <a:r>
                <a:rPr lang="en-US" sz="1125" b="0" dirty="0">
                  <a:solidFill>
                    <a:srgbClr val="000000"/>
                  </a:solidFill>
                  <a:cs typeface="Arial" pitchFamily="34" charset="0"/>
                </a:rPr>
                <a:t>Becoming a better student</a:t>
              </a:r>
            </a:p>
            <a:p>
              <a:pPr marL="219075" indent="-123825" defTabSz="685800" eaLnBrk="0" hangingPunct="0">
                <a:buSzPts val="1400"/>
                <a:buFont typeface="Symbol" pitchFamily="18" charset="2"/>
                <a:buChar char="·"/>
                <a:defRPr/>
              </a:pPr>
              <a:r>
                <a:rPr lang="en-US" sz="1125" b="0" dirty="0">
                  <a:solidFill>
                    <a:srgbClr val="000000"/>
                  </a:solidFill>
                  <a:cs typeface="Arial" pitchFamily="34" charset="0"/>
                </a:rPr>
                <a:t>Inquiring about a subject</a:t>
              </a:r>
            </a:p>
            <a:p>
              <a:pPr marL="219075" indent="-123825" defTabSz="685800" eaLnBrk="0" hangingPunct="0">
                <a:buSzPts val="1400"/>
                <a:buFont typeface="Symbol" pitchFamily="18" charset="2"/>
                <a:buChar char="·"/>
                <a:defRPr/>
              </a:pPr>
              <a:r>
                <a:rPr lang="en-US" sz="1125" b="0" dirty="0">
                  <a:solidFill>
                    <a:srgbClr val="000000"/>
                  </a:solidFill>
                  <a:cs typeface="Arial" pitchFamily="34" charset="0"/>
                </a:rPr>
                <a:t>Self-directing learners</a:t>
              </a:r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1802" y="3106"/>
              <a:ext cx="1228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5800" eaLnBrk="0" hangingPunct="0">
                <a:spcBef>
                  <a:spcPts val="900"/>
                </a:spcBef>
              </a:pPr>
              <a:r>
                <a:rPr lang="en-US" sz="1200" u="sng">
                  <a:solidFill>
                    <a:srgbClr val="0000CC"/>
                  </a:solidFill>
                  <a:cs typeface="Arial" pitchFamily="34" charset="0"/>
                </a:rPr>
                <a:t>Human Dimensions</a:t>
              </a:r>
            </a:p>
            <a:p>
              <a:pPr defTabSz="685800" eaLnBrk="0" hangingPunct="0"/>
              <a:r>
                <a:rPr lang="en-US" sz="1200" b="0">
                  <a:solidFill>
                    <a:srgbClr val="000000"/>
                  </a:solidFill>
                  <a:cs typeface="Arial" pitchFamily="34" charset="0"/>
                </a:rPr>
                <a:t>Learning about:</a:t>
              </a:r>
            </a:p>
            <a:p>
              <a:pPr marL="176213" lvl="1" defTabSz="685800" eaLnBrk="0" hangingPunct="0">
                <a:spcAft>
                  <a:spcPts val="225"/>
                </a:spcAft>
                <a:buFont typeface="Symbol" pitchFamily="18" charset="2"/>
                <a:buChar char="·"/>
              </a:pPr>
              <a:r>
                <a:rPr lang="en-US" sz="1200" b="0">
                  <a:solidFill>
                    <a:srgbClr val="000000"/>
                  </a:solidFill>
                  <a:cs typeface="Arial" pitchFamily="34" charset="0"/>
                </a:rPr>
                <a:t> Oneself</a:t>
              </a:r>
            </a:p>
            <a:p>
              <a:pPr marL="176213" lvl="1" defTabSz="685800" eaLnBrk="0" hangingPunct="0">
                <a:buSzPts val="1400"/>
                <a:buFont typeface="Symbol" pitchFamily="18" charset="2"/>
                <a:buChar char="·"/>
              </a:pPr>
              <a:r>
                <a:rPr lang="en-US" sz="1200" b="0">
                  <a:solidFill>
                    <a:srgbClr val="000000"/>
                  </a:solidFill>
                  <a:cs typeface="Arial" pitchFamily="34" charset="0"/>
                </a:rPr>
                <a:t> Others</a:t>
              </a:r>
              <a:endParaRPr lang="en-US" b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2848" y="2960"/>
              <a:ext cx="1520" cy="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5800" eaLnBrk="0" hangingPunct="0">
                <a:spcBef>
                  <a:spcPts val="900"/>
                </a:spcBef>
              </a:pPr>
              <a:r>
                <a:rPr lang="en-US" sz="1200" u="sng">
                  <a:solidFill>
                    <a:srgbClr val="0000CC"/>
                  </a:solidFill>
                  <a:cs typeface="Arial" pitchFamily="34" charset="0"/>
                </a:rPr>
                <a:t>Integration</a:t>
              </a:r>
            </a:p>
            <a:p>
              <a:pPr defTabSz="685800" eaLnBrk="0" hangingPunct="0"/>
              <a:r>
                <a:rPr lang="en-US" sz="1200" b="0">
                  <a:solidFill>
                    <a:srgbClr val="000000"/>
                  </a:solidFill>
                  <a:cs typeface="Arial" pitchFamily="34" charset="0"/>
                </a:rPr>
                <a:t>Connecting:</a:t>
              </a:r>
            </a:p>
            <a:p>
              <a:pPr marL="258366" lvl="1" indent="-85725" defTabSz="685800" eaLnBrk="0" hangingPunct="0">
                <a:buSzPts val="1400"/>
                <a:buFont typeface="Symbol" pitchFamily="18" charset="2"/>
                <a:buChar char="·"/>
              </a:pPr>
              <a:r>
                <a:rPr lang="en-US" sz="1200" b="0">
                  <a:solidFill>
                    <a:srgbClr val="000000"/>
                  </a:solidFill>
                  <a:cs typeface="Arial" pitchFamily="34" charset="0"/>
                </a:rPr>
                <a:t>Ideas</a:t>
              </a:r>
            </a:p>
            <a:p>
              <a:pPr marL="258366" lvl="1" indent="-85725" defTabSz="685800" eaLnBrk="0" hangingPunct="0">
                <a:buSzPts val="1400"/>
                <a:buFont typeface="Symbol" pitchFamily="18" charset="2"/>
                <a:buChar char="·"/>
              </a:pPr>
              <a:r>
                <a:rPr lang="en-US" sz="1200" b="0">
                  <a:solidFill>
                    <a:srgbClr val="000000"/>
                  </a:solidFill>
                  <a:cs typeface="Arial" pitchFamily="34" charset="0"/>
                </a:rPr>
                <a:t>Bodies of Knowledge</a:t>
              </a:r>
            </a:p>
            <a:p>
              <a:pPr marL="258366" lvl="1" indent="-85725" defTabSz="685800" eaLnBrk="0" hangingPunct="0">
                <a:buSzPts val="1400"/>
                <a:buFont typeface="Symbol" pitchFamily="18" charset="2"/>
                <a:buChar char="·"/>
              </a:pPr>
              <a:r>
                <a:rPr lang="en-US" sz="1200" b="0">
                  <a:solidFill>
                    <a:srgbClr val="000000"/>
                  </a:solidFill>
                  <a:cs typeface="Arial" pitchFamily="34" charset="0"/>
                </a:rPr>
                <a:t>Realms of life</a:t>
              </a:r>
              <a:endParaRPr lang="en-US" b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140" name="Text Box 12"/>
            <p:cNvSpPr txBox="1">
              <a:spLocks noChangeArrowheads="1"/>
            </p:cNvSpPr>
            <p:nvPr/>
          </p:nvSpPr>
          <p:spPr bwMode="auto">
            <a:xfrm>
              <a:off x="2864" y="945"/>
              <a:ext cx="1312" cy="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5800" eaLnBrk="0" hangingPunct="0"/>
              <a:r>
                <a:rPr lang="en-US" sz="1200" u="sng" dirty="0">
                  <a:solidFill>
                    <a:srgbClr val="0000CC"/>
                  </a:solidFill>
                  <a:cs typeface="Arial" pitchFamily="34" charset="0"/>
                </a:rPr>
                <a:t>Foundational Knowledge</a:t>
              </a:r>
            </a:p>
            <a:p>
              <a:pPr defTabSz="685800" eaLnBrk="0" hangingPunct="0"/>
              <a:r>
                <a:rPr lang="en-US" sz="1200" b="0" dirty="0">
                  <a:solidFill>
                    <a:srgbClr val="000000"/>
                  </a:solidFill>
                  <a:cs typeface="Arial" pitchFamily="34" charset="0"/>
                </a:rPr>
                <a:t>Understanding and </a:t>
              </a:r>
            </a:p>
            <a:p>
              <a:pPr defTabSz="685800" eaLnBrk="0" hangingPunct="0"/>
              <a:r>
                <a:rPr lang="en-US" sz="1200" b="0" dirty="0">
                  <a:solidFill>
                    <a:srgbClr val="000000"/>
                  </a:solidFill>
                  <a:cs typeface="Arial" pitchFamily="34" charset="0"/>
                </a:rPr>
                <a:t>remembering:</a:t>
              </a:r>
            </a:p>
            <a:p>
              <a:pPr marL="259556" lvl="1" indent="-134541" defTabSz="685800" eaLnBrk="0" hangingPunct="0">
                <a:buSzPts val="1400"/>
                <a:buFont typeface="Symbol" pitchFamily="18" charset="2"/>
                <a:buChar char="·"/>
              </a:pPr>
              <a:r>
                <a:rPr lang="en-US" sz="1200" b="0" dirty="0">
                  <a:solidFill>
                    <a:srgbClr val="000000"/>
                  </a:solidFill>
                  <a:cs typeface="Arial" pitchFamily="34" charset="0"/>
                </a:rPr>
                <a:t>Information</a:t>
              </a:r>
            </a:p>
            <a:p>
              <a:pPr marL="259556" lvl="1" indent="-134541" defTabSz="685800" eaLnBrk="0" hangingPunct="0">
                <a:buSzPts val="1400"/>
                <a:buFont typeface="Symbol" pitchFamily="18" charset="2"/>
                <a:buChar char="·"/>
              </a:pPr>
              <a:r>
                <a:rPr lang="en-US" sz="1200" b="0" dirty="0">
                  <a:solidFill>
                    <a:srgbClr val="000000"/>
                  </a:solidFill>
                  <a:cs typeface="Arial" pitchFamily="34" charset="0"/>
                </a:rPr>
                <a:t>Ideas</a:t>
              </a:r>
              <a:endParaRPr lang="en-US" b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3456" y="2036"/>
              <a:ext cx="1394" cy="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90488" indent="-90488" defTabSz="685800" eaLnBrk="0" hangingPunct="0">
                <a:lnSpc>
                  <a:spcPct val="80000"/>
                </a:lnSpc>
                <a:spcBef>
                  <a:spcPts val="900"/>
                </a:spcBef>
              </a:pPr>
              <a:r>
                <a:rPr lang="en-US" sz="1200" u="sng">
                  <a:solidFill>
                    <a:srgbClr val="0000CC"/>
                  </a:solidFill>
                  <a:cs typeface="Arial" pitchFamily="34" charset="0"/>
                </a:rPr>
                <a:t>Application</a:t>
              </a:r>
            </a:p>
            <a:p>
              <a:pPr marL="90488" indent="-90488" defTabSz="685800" eaLnBrk="0" hangingPunct="0">
                <a:lnSpc>
                  <a:spcPct val="30000"/>
                </a:lnSpc>
                <a:spcBef>
                  <a:spcPts val="900"/>
                </a:spcBef>
                <a:spcAft>
                  <a:spcPts val="225"/>
                </a:spcAft>
                <a:buSzPts val="1400"/>
                <a:buFont typeface="Symbol" pitchFamily="18" charset="2"/>
                <a:buChar char="·"/>
              </a:pPr>
              <a:r>
                <a:rPr lang="en-US" sz="1200" b="0">
                  <a:solidFill>
                    <a:srgbClr val="000000"/>
                  </a:solidFill>
                  <a:cs typeface="Arial" pitchFamily="34" charset="0"/>
                </a:rPr>
                <a:t>Skills</a:t>
              </a:r>
            </a:p>
            <a:p>
              <a:pPr marL="90488" indent="-90488" defTabSz="685800" eaLnBrk="0" hangingPunct="0">
                <a:buSzPts val="1400"/>
                <a:buFont typeface="Symbol" pitchFamily="18" charset="2"/>
                <a:buChar char="·"/>
              </a:pPr>
              <a:r>
                <a:rPr lang="en-US" sz="1200" b="0">
                  <a:solidFill>
                    <a:srgbClr val="000000"/>
                  </a:solidFill>
                  <a:cs typeface="Arial" pitchFamily="34" charset="0"/>
                </a:rPr>
                <a:t>Thinking: Critical, Creative, &amp; Practical</a:t>
              </a:r>
              <a:endParaRPr lang="en-US" sz="1125" b="0">
                <a:solidFill>
                  <a:srgbClr val="000000"/>
                </a:solidFill>
                <a:cs typeface="Arial" pitchFamily="34" charset="0"/>
              </a:endParaRPr>
            </a:p>
            <a:p>
              <a:pPr marL="90488" indent="-90488" defTabSz="685800" eaLnBrk="0" hangingPunct="0">
                <a:buSzPts val="1400"/>
                <a:buFont typeface="Symbol" pitchFamily="18" charset="2"/>
                <a:buChar char="·"/>
              </a:pPr>
              <a:r>
                <a:rPr lang="en-US" sz="1200" b="0">
                  <a:solidFill>
                    <a:srgbClr val="000000"/>
                  </a:solidFill>
                  <a:cs typeface="Arial" pitchFamily="34" charset="0"/>
                </a:rPr>
                <a:t>Managing projects</a:t>
              </a:r>
              <a:endParaRPr lang="en-US" b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975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88855" y="1066800"/>
            <a:ext cx="716629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685800">
              <a:spcBef>
                <a:spcPct val="50000"/>
              </a:spcBef>
              <a:spcAft>
                <a:spcPct val="40000"/>
              </a:spcAft>
            </a:pPr>
            <a:r>
              <a:rPr lang="en-US" dirty="0">
                <a:solidFill>
                  <a:srgbClr val="000000"/>
                </a:solidFill>
              </a:rPr>
              <a:t>In a course with </a:t>
            </a:r>
            <a:r>
              <a:rPr lang="en-US" dirty="0">
                <a:solidFill>
                  <a:srgbClr val="990033"/>
                </a:solidFill>
              </a:rPr>
              <a:t>significant learning</a:t>
            </a:r>
            <a:r>
              <a:rPr lang="en-US" dirty="0">
                <a:solidFill>
                  <a:srgbClr val="000000"/>
                </a:solidFill>
              </a:rPr>
              <a:t>, students will…:</a:t>
            </a:r>
          </a:p>
          <a:p>
            <a:pPr marL="342900" indent="-342900" defTabSz="685800">
              <a:spcBef>
                <a:spcPct val="20000"/>
              </a:spcBef>
              <a:spcAft>
                <a:spcPct val="30000"/>
              </a:spcAft>
              <a:buFontTx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Understand and remember</a:t>
            </a:r>
            <a:r>
              <a:rPr lang="en-US" sz="2000" dirty="0">
                <a:solidFill>
                  <a:srgbClr val="000000"/>
                </a:solidFill>
              </a:rPr>
              <a:t> the key concepts, terms, relationship, etc.</a:t>
            </a:r>
          </a:p>
          <a:p>
            <a:pPr marL="342900" indent="-342900" defTabSz="685800">
              <a:spcBef>
                <a:spcPct val="20000"/>
              </a:spcBef>
              <a:spcAft>
                <a:spcPct val="30000"/>
              </a:spcAft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Know how to </a:t>
            </a:r>
            <a:r>
              <a:rPr lang="en-US" dirty="0">
                <a:solidFill>
                  <a:srgbClr val="0000CC"/>
                </a:solidFill>
              </a:rPr>
              <a:t>use</a:t>
            </a:r>
            <a:r>
              <a:rPr lang="en-US" sz="2000" dirty="0">
                <a:solidFill>
                  <a:srgbClr val="000000"/>
                </a:solidFill>
              </a:rPr>
              <a:t> the content.</a:t>
            </a:r>
          </a:p>
          <a:p>
            <a:pPr marL="342900" indent="-342900" defTabSz="685800">
              <a:spcBef>
                <a:spcPct val="20000"/>
              </a:spcBef>
              <a:spcAft>
                <a:spcPct val="30000"/>
              </a:spcAft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Be able to </a:t>
            </a:r>
            <a:r>
              <a:rPr lang="en-US" dirty="0">
                <a:solidFill>
                  <a:srgbClr val="0000CC"/>
                </a:solidFill>
              </a:rPr>
              <a:t>relate</a:t>
            </a:r>
            <a:r>
              <a:rPr lang="en-US" sz="2000" dirty="0">
                <a:solidFill>
                  <a:srgbClr val="000000"/>
                </a:solidFill>
              </a:rPr>
              <a:t> this subject to other subjects.</a:t>
            </a:r>
          </a:p>
          <a:p>
            <a:pPr marL="342900" indent="-342900" defTabSz="685800">
              <a:spcBef>
                <a:spcPct val="20000"/>
              </a:spcBef>
              <a:spcAft>
                <a:spcPct val="30000"/>
              </a:spcAft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Understand the </a:t>
            </a:r>
            <a:r>
              <a:rPr lang="en-US" dirty="0">
                <a:solidFill>
                  <a:srgbClr val="0000CC"/>
                </a:solidFill>
              </a:rPr>
              <a:t>personal and social</a:t>
            </a:r>
            <a:r>
              <a:rPr lang="en-US" sz="2000" dirty="0">
                <a:solidFill>
                  <a:srgbClr val="000000"/>
                </a:solidFill>
              </a:rPr>
              <a:t> implications of knowing about this subject.</a:t>
            </a:r>
          </a:p>
          <a:p>
            <a:pPr marL="342900" indent="-342900" defTabSz="685800">
              <a:spcBef>
                <a:spcPct val="20000"/>
              </a:spcBef>
              <a:spcAft>
                <a:spcPct val="30000"/>
              </a:spcAft>
              <a:buFontTx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Value</a:t>
            </a:r>
            <a:r>
              <a:rPr lang="en-US" sz="2000" dirty="0">
                <a:solidFill>
                  <a:srgbClr val="000000"/>
                </a:solidFill>
              </a:rPr>
              <a:t> this subject and further learning about it.</a:t>
            </a:r>
          </a:p>
          <a:p>
            <a:pPr marL="342900" indent="-342900" defTabSz="6858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Know how to </a:t>
            </a:r>
            <a:r>
              <a:rPr lang="en-US" dirty="0">
                <a:solidFill>
                  <a:srgbClr val="0000CC"/>
                </a:solidFill>
              </a:rPr>
              <a:t>keep on learning</a:t>
            </a:r>
            <a:r>
              <a:rPr lang="en-US" sz="2000" dirty="0">
                <a:solidFill>
                  <a:srgbClr val="000000"/>
                </a:solidFill>
              </a:rPr>
              <a:t> about this subject, after the course is over.</a:t>
            </a:r>
          </a:p>
        </p:txBody>
      </p:sp>
    </p:spTree>
    <p:extLst>
      <p:ext uri="{BB962C8B-B14F-4D97-AF65-F5344CB8AC3E}">
        <p14:creationId xmlns:p14="http://schemas.microsoft.com/office/powerpoint/2010/main" val="779913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990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Current LCME Curricular Content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 (Std. 7)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00100" y="2133600"/>
          <a:ext cx="7734300" cy="3886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562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Foundational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+mj-lt"/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562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Application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indent="-234950">
                        <a:buFont typeface="Arial" pitchFamily="34" charset="0"/>
                        <a:buChar char="•"/>
                      </a:pP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562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Integration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84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Human Dimension: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    A.  Learning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About One-Self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072">
                <a:tc>
                  <a:txBody>
                    <a:bodyPr/>
                    <a:lstStyle/>
                    <a:p>
                      <a:pPr marL="231775" indent="-2317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Human Dimension:</a:t>
                      </a:r>
                    </a:p>
                    <a:p>
                      <a:pPr marL="231775" indent="-2317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    B.  Interacting with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5563" indent="0">
                        <a:buFont typeface="Arial" pitchFamily="34" charset="0"/>
                        <a:buChar char="•"/>
                      </a:pP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231775" indent="-231775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Caring, Valuing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8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Learning How to Learn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1676400"/>
            <a:ext cx="739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Fink’s Taxonomy:                 LCME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Curric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. Content:</a:t>
            </a:r>
          </a:p>
        </p:txBody>
      </p:sp>
    </p:spTree>
    <p:extLst>
      <p:ext uri="{BB962C8B-B14F-4D97-AF65-F5344CB8AC3E}">
        <p14:creationId xmlns:p14="http://schemas.microsoft.com/office/powerpoint/2010/main" val="3343811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990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Current LCME Curricular Content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 (Std. 7)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00100" y="2133600"/>
          <a:ext cx="7734300" cy="4284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562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Foundational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+mj-lt"/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 Biomedical,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Beh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., &amp; Soc. Sci.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562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Application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indent="-234950">
                        <a:buFont typeface="Arial" pitchFamily="34" charset="0"/>
                        <a:buChar char="•"/>
                      </a:pPr>
                      <a:r>
                        <a:rPr lang="en-US" sz="1600" b="1" dirty="0">
                          <a:latin typeface="+mj-lt"/>
                        </a:rPr>
                        <a:t>Diagnosis</a:t>
                      </a:r>
                      <a:r>
                        <a:rPr lang="en-US" sz="1600" b="1" baseline="0" dirty="0">
                          <a:latin typeface="+mj-lt"/>
                        </a:rPr>
                        <a:t> &amp; Treatment</a:t>
                      </a:r>
                    </a:p>
                    <a:p>
                      <a:pPr marL="290513" indent="-234950">
                        <a:buFont typeface="Arial" pitchFamily="34" charset="0"/>
                        <a:buChar char="•"/>
                        <a:tabLst>
                          <a:tab pos="290513" algn="l"/>
                        </a:tabLst>
                      </a:pPr>
                      <a:r>
                        <a:rPr lang="en-US" sz="1600" b="1" baseline="0" dirty="0">
                          <a:latin typeface="+mj-lt"/>
                        </a:rPr>
                        <a:t>Critical Judgment, Prob.-</a:t>
                      </a:r>
                      <a:r>
                        <a:rPr lang="en-US" sz="1600" b="1" baseline="0" dirty="0" err="1">
                          <a:latin typeface="+mj-lt"/>
                        </a:rPr>
                        <a:t>Solv</a:t>
                      </a:r>
                      <a:r>
                        <a:rPr lang="en-US" sz="1600" b="1" baseline="0" dirty="0">
                          <a:latin typeface="+mj-lt"/>
                        </a:rPr>
                        <a:t>. Skills</a:t>
                      </a:r>
                    </a:p>
                    <a:p>
                      <a:pPr marL="290513" indent="-234950">
                        <a:buFont typeface="Arial" pitchFamily="34" charset="0"/>
                        <a:buChar char="•"/>
                        <a:tabLst>
                          <a:tab pos="290513" algn="l"/>
                        </a:tabLst>
                      </a:pPr>
                      <a:r>
                        <a:rPr lang="en-US" sz="1600" b="1" baseline="0" dirty="0">
                          <a:latin typeface="+mj-lt"/>
                        </a:rPr>
                        <a:t>Communication Skills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562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Integration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 Soc. Problems with Medic. </a:t>
                      </a:r>
                      <a:r>
                        <a:rPr lang="en-US" sz="1600" b="1" dirty="0" err="1">
                          <a:latin typeface="+mj-lt"/>
                        </a:rPr>
                        <a:t>Conseq</a:t>
                      </a:r>
                      <a:r>
                        <a:rPr lang="en-US" sz="1600" b="1" dirty="0">
                          <a:latin typeface="+mj-lt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84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Human Dimension: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    A.  Learning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About ONE-SELF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 Personal Biases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072">
                <a:tc>
                  <a:txBody>
                    <a:bodyPr/>
                    <a:lstStyle/>
                    <a:p>
                      <a:pPr marL="231775" indent="-2317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Human Dimension:</a:t>
                      </a:r>
                    </a:p>
                    <a:p>
                      <a:pPr marL="231775" indent="-2317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    B.  Interacting with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5563" indent="0">
                        <a:buFont typeface="Arial" pitchFamily="34" charset="0"/>
                        <a:buChar char="•"/>
                      </a:pPr>
                      <a:r>
                        <a:rPr lang="en-US" sz="1600" b="1" dirty="0">
                          <a:latin typeface="+mj-lt"/>
                        </a:rPr>
                        <a:t>  Cultural Competency</a:t>
                      </a:r>
                    </a:p>
                    <a:p>
                      <a:pPr marL="55563" indent="0">
                        <a:buFont typeface="Arial" pitchFamily="34" charset="0"/>
                        <a:buChar char="•"/>
                      </a:pPr>
                      <a:r>
                        <a:rPr lang="en-US" sz="1600" b="1" dirty="0">
                          <a:latin typeface="+mj-lt"/>
                        </a:rPr>
                        <a:t>  Health Care Disparities</a:t>
                      </a:r>
                    </a:p>
                    <a:p>
                      <a:pPr marL="55563" indent="0">
                        <a:buFont typeface="Arial" pitchFamily="34" charset="0"/>
                        <a:buChar char="•"/>
                      </a:pPr>
                      <a:r>
                        <a:rPr lang="en-US" sz="1600" b="1" baseline="0" dirty="0">
                          <a:latin typeface="+mj-lt"/>
                        </a:rPr>
                        <a:t>  Interpersonal Collaboration Skills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231775" indent="-231775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Caring, Valuing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 Medical Ethics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8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Learning How to Learn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+mj-lt"/>
                        </a:rPr>
                        <a:t> Scientific</a:t>
                      </a:r>
                      <a:r>
                        <a:rPr lang="en-US" sz="1600" b="1" i="0" baseline="0" dirty="0">
                          <a:latin typeface="+mj-lt"/>
                        </a:rPr>
                        <a:t> Methods, Research</a:t>
                      </a:r>
                      <a:endParaRPr lang="en-US" sz="1600" b="1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1676400"/>
            <a:ext cx="739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Fink’s Taxonomy:                 LCME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Curric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. Content:</a:t>
            </a:r>
          </a:p>
        </p:txBody>
      </p:sp>
    </p:spTree>
    <p:extLst>
      <p:ext uri="{BB962C8B-B14F-4D97-AF65-F5344CB8AC3E}">
        <p14:creationId xmlns:p14="http://schemas.microsoft.com/office/powerpoint/2010/main" val="316105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66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Current ACGME Core Competencies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00100" y="2362200"/>
          <a:ext cx="75438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562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Foundational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+mj-lt"/>
                        <a:buAutoNum type="arabicPeriod"/>
                      </a:pP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562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Application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+mj-lt"/>
                        <a:buNone/>
                      </a:pP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562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Integration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+mj-lt"/>
                        <a:buNone/>
                      </a:pP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842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Human Dimension: Interacting with 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+mj-lt"/>
                        <a:buNone/>
                      </a:pP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5595">
                <a:tc>
                  <a:txBody>
                    <a:bodyPr/>
                    <a:lstStyle/>
                    <a:p>
                      <a:pPr marL="231775" indent="-231775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231775" indent="-231775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Human Dimension: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 Learning about One-Self</a:t>
                      </a:r>
                    </a:p>
                    <a:p>
                      <a:pPr marL="231775" indent="-231775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Learning How to Learn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5"/>
                      </a:pP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8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Caring,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Values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1905000"/>
            <a:ext cx="739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Fink’s Taxonomy:                 ACGME Competencies:</a:t>
            </a:r>
          </a:p>
        </p:txBody>
      </p:sp>
    </p:spTree>
    <p:extLst>
      <p:ext uri="{BB962C8B-B14F-4D97-AF65-F5344CB8AC3E}">
        <p14:creationId xmlns:p14="http://schemas.microsoft.com/office/powerpoint/2010/main" val="194323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66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Current ACGME Core Competencies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00100" y="2362200"/>
          <a:ext cx="75438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562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Foundational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+mj-lt"/>
                        <a:buAutoNum type="arabicPeriod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Medical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Knowledge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562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Application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+mj-lt"/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2.  Patient 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562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Integration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+mj-lt"/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3.  Systems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Based Practice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842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Human Dimension: Interacting with 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+mj-lt"/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4.  Interpersonal and Communication Skills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5595">
                <a:tc>
                  <a:txBody>
                    <a:bodyPr/>
                    <a:lstStyle/>
                    <a:p>
                      <a:pPr marL="231775" indent="-231775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231775" indent="-231775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Human Dimension: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 Learning about ONE-SELF</a:t>
                      </a:r>
                    </a:p>
                    <a:p>
                      <a:pPr marL="231775" indent="-231775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Learning How to Learn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5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Practice-Based Learning &amp; Improvement</a:t>
                      </a:r>
                    </a:p>
                    <a:p>
                      <a:pPr marL="682625" lvl="1" indent="-2254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Constant self-evaluation</a:t>
                      </a:r>
                    </a:p>
                    <a:p>
                      <a:pPr marL="682625" lvl="1" indent="-2254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Life-long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learning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8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Caring,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Values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6.  Professionalism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1905000"/>
            <a:ext cx="739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Fink’s Taxonomy:                 ACGME Competencies:</a:t>
            </a:r>
          </a:p>
        </p:txBody>
      </p:sp>
    </p:spTree>
    <p:extLst>
      <p:ext uri="{BB962C8B-B14F-4D97-AF65-F5344CB8AC3E}">
        <p14:creationId xmlns:p14="http://schemas.microsoft.com/office/powerpoint/2010/main" val="127372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E5B939-9453-45B3-959D-7F3404F0507E}"/>
              </a:ext>
            </a:extLst>
          </p:cNvPr>
          <p:cNvSpPr txBox="1"/>
          <p:nvPr/>
        </p:nvSpPr>
        <p:spPr>
          <a:xfrm>
            <a:off x="1219200" y="2034216"/>
            <a:ext cx="670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</a:rPr>
              <a:t>Neither I nor members of my family have financial and/or commercial interest to disclose relating to the content of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649459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38150" y="838200"/>
            <a:ext cx="8267700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Curricular Learning Objectives for Medical School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400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Foundational Knowledge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– Medical Knowledge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  <a:p>
            <a:pPr marL="682625" marR="0" lvl="1" indent="-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Understand fundamental bio-medical concepts, terms, processes, and system interactions</a:t>
            </a:r>
          </a:p>
          <a:p>
            <a:pPr marL="682625" marR="0" lvl="1" indent="-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Understand determinants of health</a:t>
            </a:r>
          </a:p>
          <a:p>
            <a:pPr marL="682625" marR="0" lvl="1" indent="-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Understand the process of evidence-based medicine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400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Application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– Patient Care, Clinical Skills</a:t>
            </a:r>
          </a:p>
          <a:p>
            <a:pPr marL="682625" marR="0" lvl="1" indent="-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Conduct patient interviews and physical examinations</a:t>
            </a:r>
          </a:p>
          <a:p>
            <a:pPr marL="682625" marR="0" lvl="1" indent="-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Diagnose patient health problems</a:t>
            </a:r>
          </a:p>
          <a:p>
            <a:pPr marL="682625" marR="0" lvl="0" indent="-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Propose evidence-based therapeutic treatments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3. 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Integration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– Systems-Based Practice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  <a:p>
            <a:pPr marL="682625" marR="0" lvl="1" indent="-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Connect knowledge of patient populations and health delivery processes in making diagnoses and therapeutic recommendations</a:t>
            </a:r>
          </a:p>
          <a:p>
            <a:pPr marL="682625" marR="0" lvl="1" indent="-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Advocate for the humane, just, and prudent care of persons</a:t>
            </a:r>
          </a:p>
          <a:p>
            <a:pPr marL="682625" marR="0" lvl="0" indent="-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Adapt to the complex economic and social structure of health care delivery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11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28700"/>
            <a:ext cx="7924800" cy="53476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95288" marR="0" lvl="0" indent="-395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4.  </a:t>
            </a:r>
            <a:r>
              <a:rPr kumimoji="0" lang="en-US" sz="215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Human Dimension</a:t>
            </a:r>
            <a:r>
              <a:rPr kumimoji="0" lang="en-US" sz="21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- Interpersonal Skills and Communication, Personal Growth and Professional Development, and Inter-professional Collaboration</a:t>
            </a:r>
            <a:endParaRPr kumimoji="0" lang="en-US" sz="2150" b="1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15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Learning about and developing:  ONESELF</a:t>
            </a:r>
          </a:p>
          <a:p>
            <a:pPr marL="1146175" marR="0" lvl="2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Reflect upon one’s personal strengths &amp; weaknesses to make changes in one’s behavior</a:t>
            </a:r>
          </a:p>
          <a:p>
            <a:pPr marL="1146175" marR="0" lvl="2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Find one’s own meaning in medicine</a:t>
            </a:r>
            <a:endParaRPr kumimoji="0" lang="en-US" sz="21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15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Learning about and interacting with:  OTHERS</a:t>
            </a:r>
          </a:p>
          <a:p>
            <a:pPr marL="1146175" marR="0" lvl="1" indent="-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Deliver effective patient presentation and document in the medical record</a:t>
            </a:r>
          </a:p>
          <a:p>
            <a:pPr marL="1146175" marR="0" lvl="1" indent="-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Communicate and work effectively with others, e.g., patients, families, health care team members, peers</a:t>
            </a:r>
          </a:p>
          <a:p>
            <a:pPr marL="1146175" marR="0" lvl="0" indent="-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Demonstrate appropriate leadership skills in a variety of settings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8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762000" y="914400"/>
            <a:ext cx="7620000" cy="625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4000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CARING/VALUING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– Professionalism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Care deeply about becoming an excellent physician</a:t>
            </a:r>
          </a:p>
          <a:p>
            <a:pPr marL="6826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Value and behave in a manner consistent with the highest ethical standards of the profession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4000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LEARNING HOW TO LEARN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– Practice-Based Learning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Develop a personal plan to become a better medical professional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Nurture intellectual curiosity to question and advance knowledge through scholarship</a:t>
            </a:r>
          </a:p>
          <a:p>
            <a:pPr marL="3425825" marR="0" lvl="6" indent="-22542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Boonshoft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School of Medicine</a:t>
            </a:r>
          </a:p>
          <a:p>
            <a:pPr marL="3425825" marR="0" lvl="6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Wright State University</a:t>
            </a:r>
          </a:p>
          <a:p>
            <a:pPr marL="3425825" marR="0" lvl="6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Dayton, Ohio, USA</a:t>
            </a:r>
          </a:p>
          <a:p>
            <a:pPr marL="6826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4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355056" y="5224462"/>
            <a:ext cx="4433888" cy="4905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685800" eaLnBrk="0" hangingPunct="0">
              <a:lnSpc>
                <a:spcPct val="130000"/>
              </a:lnSpc>
              <a:spcBef>
                <a:spcPts val="225"/>
              </a:spcBef>
            </a:pPr>
            <a:r>
              <a:rPr lang="en-US" sz="1650">
                <a:solidFill>
                  <a:srgbClr val="000000"/>
                </a:solidFill>
              </a:rPr>
              <a:t>S i t u a t i o n a l    F a c t o r s</a:t>
            </a:r>
            <a:endParaRPr lang="en-US" sz="1650" b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118247" y="4811317"/>
            <a:ext cx="228600" cy="245269"/>
          </a:xfrm>
          <a:prstGeom prst="upArrow">
            <a:avLst>
              <a:gd name="adj1" fmla="val 50000"/>
              <a:gd name="adj2" fmla="val 26823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6858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457700" y="4811317"/>
            <a:ext cx="228600" cy="245269"/>
          </a:xfrm>
          <a:prstGeom prst="upArrow">
            <a:avLst>
              <a:gd name="adj1" fmla="val 50000"/>
              <a:gd name="adj2" fmla="val 26823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6858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5718574" y="4811317"/>
            <a:ext cx="230981" cy="245269"/>
          </a:xfrm>
          <a:prstGeom prst="upArrow">
            <a:avLst>
              <a:gd name="adj1" fmla="val 50000"/>
              <a:gd name="adj2" fmla="val 26546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6858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28850" y="1143000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eaLnBrk="0" hangingPunct="0">
              <a:spcBef>
                <a:spcPct val="50000"/>
              </a:spcBef>
            </a:pPr>
            <a:endParaRPr lang="en-US" sz="1800" b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771650" y="857250"/>
            <a:ext cx="571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eaLnBrk="0" hangingPunct="0">
              <a:spcBef>
                <a:spcPct val="50000"/>
              </a:spcBef>
            </a:pPr>
            <a:endParaRPr lang="en-US" sz="1800" b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371601" y="1085850"/>
            <a:ext cx="6384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eaLnBrk="0" hangingPunct="0">
              <a:spcBef>
                <a:spcPct val="50000"/>
              </a:spcBef>
            </a:pPr>
            <a:endParaRPr lang="en-US" sz="1800" b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114550" y="1085851"/>
            <a:ext cx="4914900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eaLnBrk="0" hangingPunct="0">
              <a:spcBef>
                <a:spcPct val="50000"/>
              </a:spcBef>
              <a:spcAft>
                <a:spcPct val="10000"/>
              </a:spcAft>
            </a:pPr>
            <a:r>
              <a:rPr lang="en-US" sz="2100" u="sng">
                <a:solidFill>
                  <a:srgbClr val="990033"/>
                </a:solidFill>
              </a:rPr>
              <a:t>INTEGRATED COURSE DESIGN</a:t>
            </a:r>
            <a:r>
              <a:rPr lang="en-US" sz="2100">
                <a:solidFill>
                  <a:srgbClr val="990033"/>
                </a:solidFill>
              </a:rPr>
              <a:t>:</a:t>
            </a:r>
          </a:p>
          <a:p>
            <a:pPr algn="ctr" defTabSz="6858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100" u="sng">
                <a:solidFill>
                  <a:srgbClr val="0000CC"/>
                </a:solidFill>
              </a:rPr>
              <a:t>Key Components</a:t>
            </a:r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3577830" y="2114550"/>
            <a:ext cx="1988344" cy="10429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6858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914775" y="2343150"/>
            <a:ext cx="1343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 eaLnBrk="0" hangingPunct="0"/>
            <a:r>
              <a:rPr lang="en-US" sz="1575">
                <a:solidFill>
                  <a:srgbClr val="000000"/>
                </a:solidFill>
              </a:rPr>
              <a:t>Learning Goals</a:t>
            </a:r>
            <a:endParaRPr lang="en-US" sz="3000" b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32780" name="Freeform 12"/>
          <p:cNvSpPr>
            <a:spLocks/>
          </p:cNvSpPr>
          <p:nvPr/>
        </p:nvSpPr>
        <p:spPr bwMode="auto">
          <a:xfrm>
            <a:off x="3519488" y="3057525"/>
            <a:ext cx="428625" cy="533400"/>
          </a:xfrm>
          <a:custGeom>
            <a:avLst/>
            <a:gdLst>
              <a:gd name="T0" fmla="*/ 0 w 360"/>
              <a:gd name="T1" fmla="*/ 2147483647 h 448"/>
              <a:gd name="T2" fmla="*/ 2147483647 w 360"/>
              <a:gd name="T3" fmla="*/ 0 h 448"/>
              <a:gd name="T4" fmla="*/ 0 60000 65536"/>
              <a:gd name="T5" fmla="*/ 0 60000 65536"/>
              <a:gd name="T6" fmla="*/ 0 w 360"/>
              <a:gd name="T7" fmla="*/ 0 h 448"/>
              <a:gd name="T8" fmla="*/ 360 w 360"/>
              <a:gd name="T9" fmla="*/ 448 h 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" h="448">
                <a:moveTo>
                  <a:pt x="0" y="448"/>
                </a:moveTo>
                <a:lnTo>
                  <a:pt x="36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defTabSz="6858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781" name="Freeform 13"/>
          <p:cNvSpPr>
            <a:spLocks/>
          </p:cNvSpPr>
          <p:nvPr/>
        </p:nvSpPr>
        <p:spPr bwMode="auto">
          <a:xfrm>
            <a:off x="5210175" y="3057525"/>
            <a:ext cx="400050" cy="538163"/>
          </a:xfrm>
          <a:custGeom>
            <a:avLst/>
            <a:gdLst>
              <a:gd name="T0" fmla="*/ 2147483647 w 336"/>
              <a:gd name="T1" fmla="*/ 2147483647 h 452"/>
              <a:gd name="T2" fmla="*/ 0 w 336"/>
              <a:gd name="T3" fmla="*/ 0 h 452"/>
              <a:gd name="T4" fmla="*/ 0 60000 65536"/>
              <a:gd name="T5" fmla="*/ 0 60000 65536"/>
              <a:gd name="T6" fmla="*/ 0 w 336"/>
              <a:gd name="T7" fmla="*/ 0 h 452"/>
              <a:gd name="T8" fmla="*/ 336 w 336"/>
              <a:gd name="T9" fmla="*/ 452 h 4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6" h="452">
                <a:moveTo>
                  <a:pt x="336" y="452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defTabSz="685800"/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40757" y="3586162"/>
            <a:ext cx="4731544" cy="1042988"/>
            <a:chOff x="893" y="2292"/>
            <a:chExt cx="3974" cy="876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197" y="2292"/>
              <a:ext cx="1670" cy="876"/>
              <a:chOff x="3216" y="2292"/>
              <a:chExt cx="1670" cy="876"/>
            </a:xfrm>
          </p:grpSpPr>
          <p:sp>
            <p:nvSpPr>
              <p:cNvPr id="32788" name="Oval 16"/>
              <p:cNvSpPr>
                <a:spLocks noChangeArrowheads="1"/>
              </p:cNvSpPr>
              <p:nvPr/>
            </p:nvSpPr>
            <p:spPr bwMode="auto">
              <a:xfrm>
                <a:off x="3216" y="2292"/>
                <a:ext cx="1670" cy="87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89" name="Text Box 17"/>
              <p:cNvSpPr txBox="1">
                <a:spLocks noChangeArrowheads="1"/>
              </p:cNvSpPr>
              <p:nvPr/>
            </p:nvSpPr>
            <p:spPr bwMode="auto">
              <a:xfrm>
                <a:off x="3421" y="2469"/>
                <a:ext cx="1259" cy="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800" eaLnBrk="0" hangingPunct="0"/>
                <a:r>
                  <a:rPr lang="en-US" sz="1575">
                    <a:solidFill>
                      <a:srgbClr val="000000"/>
                    </a:solidFill>
                  </a:rPr>
                  <a:t>Feedback &amp;       Assessment</a:t>
                </a:r>
                <a:endParaRPr lang="en-US" sz="1575" b="0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893" y="2292"/>
              <a:ext cx="1670" cy="876"/>
              <a:chOff x="912" y="2292"/>
              <a:chExt cx="1670" cy="876"/>
            </a:xfrm>
          </p:grpSpPr>
          <p:sp>
            <p:nvSpPr>
              <p:cNvPr id="32786" name="Oval 19"/>
              <p:cNvSpPr>
                <a:spLocks noChangeArrowheads="1"/>
              </p:cNvSpPr>
              <p:nvPr/>
            </p:nvSpPr>
            <p:spPr bwMode="auto">
              <a:xfrm>
                <a:off x="912" y="2292"/>
                <a:ext cx="1670" cy="87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87" name="Text Box 20"/>
              <p:cNvSpPr txBox="1">
                <a:spLocks noChangeArrowheads="1"/>
              </p:cNvSpPr>
              <p:nvPr/>
            </p:nvSpPr>
            <p:spPr bwMode="auto">
              <a:xfrm>
                <a:off x="1081" y="2400"/>
                <a:ext cx="1332" cy="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800" eaLnBrk="0" hangingPunct="0"/>
                <a:r>
                  <a:rPr lang="en-US" sz="1575">
                    <a:solidFill>
                      <a:srgbClr val="000000"/>
                    </a:solidFill>
                  </a:rPr>
                  <a:t>Teaching &amp;</a:t>
                </a:r>
              </a:p>
              <a:p>
                <a:pPr algn="ctr" defTabSz="685800" eaLnBrk="0" hangingPunct="0"/>
                <a:r>
                  <a:rPr lang="en-US" sz="1575">
                    <a:solidFill>
                      <a:srgbClr val="000000"/>
                    </a:solidFill>
                  </a:rPr>
                  <a:t>Learning</a:t>
                </a:r>
              </a:p>
              <a:p>
                <a:pPr algn="ctr" defTabSz="685800" eaLnBrk="0" hangingPunct="0"/>
                <a:r>
                  <a:rPr lang="en-US" sz="1575">
                    <a:solidFill>
                      <a:srgbClr val="000000"/>
                    </a:solidFill>
                  </a:rPr>
                  <a:t>Activities</a:t>
                </a:r>
                <a:endParaRPr lang="en-US" sz="1575" b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785" name="Freeform 21"/>
            <p:cNvSpPr>
              <a:spLocks/>
            </p:cNvSpPr>
            <p:nvPr/>
          </p:nvSpPr>
          <p:spPr bwMode="auto">
            <a:xfrm>
              <a:off x="2584" y="2728"/>
              <a:ext cx="588" cy="4"/>
            </a:xfrm>
            <a:custGeom>
              <a:avLst/>
              <a:gdLst>
                <a:gd name="T0" fmla="*/ 0 w 588"/>
                <a:gd name="T1" fmla="*/ 4 h 4"/>
                <a:gd name="T2" fmla="*/ 588 w 588"/>
                <a:gd name="T3" fmla="*/ 0 h 4"/>
                <a:gd name="T4" fmla="*/ 0 60000 65536"/>
                <a:gd name="T5" fmla="*/ 0 60000 65536"/>
                <a:gd name="T6" fmla="*/ 0 w 588"/>
                <a:gd name="T7" fmla="*/ 0 h 4"/>
                <a:gd name="T8" fmla="*/ 588 w 58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8" h="4">
                  <a:moveTo>
                    <a:pt x="0" y="4"/>
                  </a:moveTo>
                  <a:lnTo>
                    <a:pt x="588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defTabSz="685800"/>
              <a:endParaRPr 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964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2495550" y="182563"/>
            <a:ext cx="4152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3-COLUMN TABLE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:</a:t>
            </a:r>
            <a:endParaRPr kumimoji="0" lang="en-US" sz="3200" b="1" i="0" u="sng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04800" y="1127125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Learning Outcomes:   Assessment Activities:  Learning Activities:</a:t>
            </a:r>
          </a:p>
        </p:txBody>
      </p:sp>
      <p:graphicFrame>
        <p:nvGraphicFramePr>
          <p:cNvPr id="216100" name="Group 36"/>
          <p:cNvGraphicFramePr>
            <a:graphicFrameLocks noGrp="1"/>
          </p:cNvGraphicFramePr>
          <p:nvPr/>
        </p:nvGraphicFramePr>
        <p:xfrm>
          <a:off x="304800" y="1524000"/>
          <a:ext cx="8458200" cy="5064887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Found. Know.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Application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Integration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Human Dim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.:</a:t>
                      </a:r>
                    </a:p>
                    <a:p>
                      <a:pPr marL="738188" marR="0" lvl="1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Self, Others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Caring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Learning How to Learn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414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2495550" y="182563"/>
            <a:ext cx="4152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3-COLUMN TABLE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:</a:t>
            </a:r>
            <a:endParaRPr kumimoji="0" lang="en-US" sz="3200" b="1" i="0" u="sng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04800" y="1127125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Learning Outcomes:   Assessment Activities:  Learning Activities:</a:t>
            </a:r>
          </a:p>
        </p:txBody>
      </p:sp>
      <p:graphicFrame>
        <p:nvGraphicFramePr>
          <p:cNvPr id="216100" name="Group 36"/>
          <p:cNvGraphicFramePr>
            <a:graphicFrameLocks noGrp="1"/>
          </p:cNvGraphicFramePr>
          <p:nvPr/>
        </p:nvGraphicFramePr>
        <p:xfrm>
          <a:off x="304800" y="1524000"/>
          <a:ext cx="8458200" cy="5064887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Found. Know.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Application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Integration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Human Dim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  <a:p>
                      <a:pPr marL="738188" marR="0" lvl="1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Self, Others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Caring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Learning How to Learn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2438400" y="2057400"/>
            <a:ext cx="1524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438400" y="2743200"/>
            <a:ext cx="1524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438400" y="3581400"/>
            <a:ext cx="1524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590800" y="4343400"/>
            <a:ext cx="1371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438400" y="5257800"/>
            <a:ext cx="1524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438400" y="6324600"/>
            <a:ext cx="1524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833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2495550" y="182563"/>
            <a:ext cx="4152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3-COLUMN TABLE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:</a:t>
            </a:r>
            <a:endParaRPr kumimoji="0" lang="en-US" sz="3200" b="1" i="0" u="sng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04800" y="1127125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Learning Outcomes:   Assessment Activities:  Learning Activities:</a:t>
            </a:r>
          </a:p>
        </p:txBody>
      </p:sp>
      <p:graphicFrame>
        <p:nvGraphicFramePr>
          <p:cNvPr id="216100" name="Group 36"/>
          <p:cNvGraphicFramePr>
            <a:graphicFrameLocks noGrp="1"/>
          </p:cNvGraphicFramePr>
          <p:nvPr/>
        </p:nvGraphicFramePr>
        <p:xfrm>
          <a:off x="304800" y="1524000"/>
          <a:ext cx="8458200" cy="5064887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Found. Know.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Multiple-choice tests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Application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Case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Integration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Essays, focused on Integration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Human Dim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  <a:p>
                      <a:pPr marL="738188" marR="0" lvl="1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Self, Others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Reflective essays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Caring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Statements of preferences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Learning How to Learn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Learning portfolios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491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2495550" y="182563"/>
            <a:ext cx="4152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3-COLUMN TABLE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:</a:t>
            </a:r>
            <a:endParaRPr kumimoji="0" lang="en-US" sz="3200" b="1" i="0" u="sng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04800" y="1127125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Learning Outcomes:   Assessment Activities:  Learning Activities:</a:t>
            </a:r>
          </a:p>
        </p:txBody>
      </p:sp>
      <p:graphicFrame>
        <p:nvGraphicFramePr>
          <p:cNvPr id="216100" name="Group 36"/>
          <p:cNvGraphicFramePr>
            <a:graphicFrameLocks noGrp="1"/>
          </p:cNvGraphicFramePr>
          <p:nvPr>
            <p:extLst/>
          </p:nvPr>
        </p:nvGraphicFramePr>
        <p:xfrm>
          <a:off x="304800" y="1524000"/>
          <a:ext cx="8458200" cy="5064887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Found. Know.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Multiple-choice tests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Application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Case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Integration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Essays, focused on Integration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Human Dim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  <a:p>
                      <a:pPr marL="738188" marR="0" lvl="1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Self, Others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Reflective essays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Caring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Statements of preferences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Learning How to Learn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Learning portfolios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2438400" y="20574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2438400" y="28194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438400" y="36576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438400" y="44958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438400" y="54102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438400" y="63246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257800" y="20574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257800" y="28194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5257800" y="36576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257800" y="44958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5257800" y="54102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5257800" y="63246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0973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2495550" y="182563"/>
            <a:ext cx="4152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3-COLUMN TABLE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:</a:t>
            </a:r>
            <a:endParaRPr kumimoji="0" lang="en-US" sz="3200" b="1" i="0" u="sng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04800" y="1127125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Learning Outcomes:   Assessment Activities:  Learning Activities:</a:t>
            </a:r>
          </a:p>
        </p:txBody>
      </p:sp>
      <p:graphicFrame>
        <p:nvGraphicFramePr>
          <p:cNvPr id="216100" name="Group 36"/>
          <p:cNvGraphicFramePr>
            <a:graphicFrameLocks noGrp="1"/>
          </p:cNvGraphicFramePr>
          <p:nvPr>
            <p:extLst/>
          </p:nvPr>
        </p:nvGraphicFramePr>
        <p:xfrm>
          <a:off x="304800" y="1524000"/>
          <a:ext cx="8458200" cy="5064887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Found. Know.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Multiple-choice tests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Reading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Application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Case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In-class problem solving, with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fdbk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Integration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Essays, focused on Integration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Discussion (small group?)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Human Dim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.:</a:t>
                      </a:r>
                    </a:p>
                    <a:p>
                      <a:pPr marL="738188" marR="0" lvl="1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Self, Others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Reflective essays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Reflections, essays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Caring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Statements of preferences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Community projects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Learning How to Learn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Learning portfolios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Project: learn something new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052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ChangeArrowheads="1"/>
          </p:cNvSpPr>
          <p:nvPr/>
        </p:nvSpPr>
        <p:spPr bwMode="auto">
          <a:xfrm>
            <a:off x="3352800" y="2209800"/>
            <a:ext cx="2209800" cy="1371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90488"/>
            <a:ext cx="7200900" cy="6715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Criteria of “GOOD” Course Design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851025" y="5375275"/>
            <a:ext cx="5303838" cy="4159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S I T U A T I O N A L    F A C T O R 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886200" y="6019800"/>
            <a:ext cx="1168400" cy="685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In-Depth Situational Analysis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>
            <a:off x="4457700" y="5791200"/>
            <a:ext cx="0" cy="207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2673350" y="5029200"/>
            <a:ext cx="274638" cy="276225"/>
          </a:xfrm>
          <a:prstGeom prst="upArrow">
            <a:avLst>
              <a:gd name="adj1" fmla="val 50000"/>
              <a:gd name="adj2" fmla="val 25144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4319588" y="5029200"/>
            <a:ext cx="274637" cy="276225"/>
          </a:xfrm>
          <a:prstGeom prst="upArrow">
            <a:avLst>
              <a:gd name="adj1" fmla="val 50000"/>
              <a:gd name="adj2" fmla="val 25145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5965825" y="5029200"/>
            <a:ext cx="274638" cy="276225"/>
          </a:xfrm>
          <a:prstGeom prst="upArrow">
            <a:avLst>
              <a:gd name="adj1" fmla="val 50000"/>
              <a:gd name="adj2" fmla="val 25144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0362" name="Group 10"/>
          <p:cNvGrpSpPr>
            <a:grpSpLocks/>
          </p:cNvGrpSpPr>
          <p:nvPr/>
        </p:nvGrpSpPr>
        <p:grpSpPr bwMode="auto">
          <a:xfrm>
            <a:off x="3589338" y="1985963"/>
            <a:ext cx="1736725" cy="900112"/>
            <a:chOff x="2261" y="1251"/>
            <a:chExt cx="1094" cy="567"/>
          </a:xfrm>
        </p:grpSpPr>
        <p:sp>
          <p:nvSpPr>
            <p:cNvPr id="100376" name="Oval 11"/>
            <p:cNvSpPr>
              <a:spLocks noChangeArrowheads="1"/>
            </p:cNvSpPr>
            <p:nvPr/>
          </p:nvSpPr>
          <p:spPr bwMode="auto">
            <a:xfrm>
              <a:off x="2261" y="1251"/>
              <a:ext cx="1094" cy="56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377" name="Text Box 12"/>
            <p:cNvSpPr txBox="1">
              <a:spLocks noChangeArrowheads="1"/>
            </p:cNvSpPr>
            <p:nvPr/>
          </p:nvSpPr>
          <p:spPr bwMode="auto">
            <a:xfrm>
              <a:off x="2352" y="1344"/>
              <a:ext cx="936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pitchFamily="34" charset="0"/>
                </a:rPr>
                <a:t>Learning Outcomes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00363" name="Line 13"/>
          <p:cNvSpPr>
            <a:spLocks noChangeShapeType="1"/>
          </p:cNvSpPr>
          <p:nvPr/>
        </p:nvSpPr>
        <p:spPr bwMode="auto">
          <a:xfrm>
            <a:off x="4457700" y="1709738"/>
            <a:ext cx="0" cy="276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100364" name="Text Box 14"/>
          <p:cNvSpPr txBox="1">
            <a:spLocks noChangeArrowheads="1"/>
          </p:cNvSpPr>
          <p:nvPr/>
        </p:nvSpPr>
        <p:spPr bwMode="auto">
          <a:xfrm>
            <a:off x="3841750" y="1219200"/>
            <a:ext cx="118745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Significant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Learning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sp>
        <p:nvSpPr>
          <p:cNvPr id="100365" name="Line 15"/>
          <p:cNvSpPr>
            <a:spLocks noChangeShapeType="1"/>
          </p:cNvSpPr>
          <p:nvPr/>
        </p:nvSpPr>
        <p:spPr bwMode="auto">
          <a:xfrm>
            <a:off x="6218238" y="3994150"/>
            <a:ext cx="457200" cy="4143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100366" name="Text Box 16"/>
          <p:cNvSpPr txBox="1">
            <a:spLocks noChangeArrowheads="1"/>
          </p:cNvSpPr>
          <p:nvPr/>
        </p:nvSpPr>
        <p:spPr bwMode="auto">
          <a:xfrm>
            <a:off x="6256338" y="4287838"/>
            <a:ext cx="1363662" cy="5127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Educative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Assessment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sp>
        <p:nvSpPr>
          <p:cNvPr id="100367" name="Line 17"/>
          <p:cNvSpPr>
            <a:spLocks noChangeShapeType="1"/>
          </p:cNvSpPr>
          <p:nvPr/>
        </p:nvSpPr>
        <p:spPr bwMode="auto">
          <a:xfrm rot="21169434" flipH="1">
            <a:off x="2239963" y="4002088"/>
            <a:ext cx="495300" cy="3460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100368" name="Text Box 18"/>
          <p:cNvSpPr txBox="1">
            <a:spLocks noChangeArrowheads="1"/>
          </p:cNvSpPr>
          <p:nvPr/>
        </p:nvSpPr>
        <p:spPr bwMode="auto">
          <a:xfrm>
            <a:off x="1447800" y="4287838"/>
            <a:ext cx="1150938" cy="5127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Active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Learning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sp>
        <p:nvSpPr>
          <p:cNvPr id="100369" name="Text Box 19"/>
          <p:cNvSpPr txBox="1">
            <a:spLocks noChangeArrowheads="1"/>
          </p:cNvSpPr>
          <p:nvPr/>
        </p:nvSpPr>
        <p:spPr bwMode="auto">
          <a:xfrm>
            <a:off x="3810000" y="30480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Integration</a:t>
            </a:r>
          </a:p>
        </p:txBody>
      </p:sp>
      <p:grpSp>
        <p:nvGrpSpPr>
          <p:cNvPr id="100370" name="Group 20"/>
          <p:cNvGrpSpPr>
            <a:grpSpLocks/>
          </p:cNvGrpSpPr>
          <p:nvPr/>
        </p:nvGrpSpPr>
        <p:grpSpPr bwMode="auto">
          <a:xfrm>
            <a:off x="4899025" y="3163888"/>
            <a:ext cx="1738313" cy="898525"/>
            <a:chOff x="3086" y="1993"/>
            <a:chExt cx="1095" cy="566"/>
          </a:xfrm>
        </p:grpSpPr>
        <p:sp>
          <p:nvSpPr>
            <p:cNvPr id="100374" name="Oval 21"/>
            <p:cNvSpPr>
              <a:spLocks noChangeArrowheads="1"/>
            </p:cNvSpPr>
            <p:nvPr/>
          </p:nvSpPr>
          <p:spPr bwMode="auto">
            <a:xfrm>
              <a:off x="3086" y="1993"/>
              <a:ext cx="1095" cy="5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375" name="Text Box 22"/>
            <p:cNvSpPr txBox="1">
              <a:spLocks noChangeArrowheads="1"/>
            </p:cNvSpPr>
            <p:nvPr/>
          </p:nvSpPr>
          <p:spPr bwMode="auto">
            <a:xfrm>
              <a:off x="3216" y="2095"/>
              <a:ext cx="864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pitchFamily="34" charset="0"/>
                </a:rPr>
                <a:t>Feedback &amp;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pitchFamily="34" charset="0"/>
                </a:rPr>
                <a:t>Assessment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0371" name="Group 23"/>
          <p:cNvGrpSpPr>
            <a:grpSpLocks/>
          </p:cNvGrpSpPr>
          <p:nvPr/>
        </p:nvGrpSpPr>
        <p:grpSpPr bwMode="auto">
          <a:xfrm>
            <a:off x="2225675" y="3163888"/>
            <a:ext cx="1736725" cy="898525"/>
            <a:chOff x="1162" y="1993"/>
            <a:chExt cx="1094" cy="566"/>
          </a:xfrm>
        </p:grpSpPr>
        <p:sp>
          <p:nvSpPr>
            <p:cNvPr id="100372" name="Oval 24"/>
            <p:cNvSpPr>
              <a:spLocks noChangeArrowheads="1"/>
            </p:cNvSpPr>
            <p:nvPr/>
          </p:nvSpPr>
          <p:spPr bwMode="auto">
            <a:xfrm>
              <a:off x="1162" y="1993"/>
              <a:ext cx="1094" cy="5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373" name="Text Box 25"/>
            <p:cNvSpPr txBox="1">
              <a:spLocks noChangeArrowheads="1"/>
            </p:cNvSpPr>
            <p:nvPr/>
          </p:nvSpPr>
          <p:spPr bwMode="auto">
            <a:xfrm>
              <a:off x="1219" y="2056"/>
              <a:ext cx="979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pitchFamily="34" charset="0"/>
                </a:rPr>
                <a:t>Teaching and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pitchFamily="34" charset="0"/>
                </a:rPr>
                <a:t>Learning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pitchFamily="34" charset="0"/>
                </a:rPr>
                <a:t>Activities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07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838200"/>
            <a:ext cx="84963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600" u="sng" dirty="0">
                <a:solidFill>
                  <a:srgbClr val="990033"/>
                </a:solidFill>
              </a:rPr>
              <a:t>Your Situation at </a:t>
            </a:r>
            <a:r>
              <a:rPr lang="en-US" sz="2600" u="sng" dirty="0" err="1">
                <a:solidFill>
                  <a:srgbClr val="990033"/>
                </a:solidFill>
              </a:rPr>
              <a:t>UofL</a:t>
            </a:r>
            <a:r>
              <a:rPr lang="en-US" sz="2600" u="sng" dirty="0">
                <a:solidFill>
                  <a:srgbClr val="990033"/>
                </a:solidFill>
              </a:rPr>
              <a:t> HSC</a:t>
            </a:r>
            <a:r>
              <a:rPr lang="en-US" sz="2600" dirty="0">
                <a:solidFill>
                  <a:srgbClr val="990033"/>
                </a:solidFill>
              </a:rPr>
              <a:t>:  </a:t>
            </a:r>
            <a:r>
              <a:rPr lang="en-US" sz="2600" u="sng" dirty="0">
                <a:solidFill>
                  <a:srgbClr val="990033"/>
                </a:solidFill>
              </a:rPr>
              <a:t>2 Questions</a:t>
            </a:r>
            <a:endParaRPr lang="en-US" sz="2600" dirty="0">
              <a:solidFill>
                <a:srgbClr val="990033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All of you want to be good medical educators.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Ultimate Goal:  Help your students…</a:t>
            </a:r>
          </a:p>
          <a:p>
            <a:pPr marL="1150938" lvl="1" indent="-46196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Learn well</a:t>
            </a:r>
          </a:p>
          <a:p>
            <a:pPr marL="1150938" lvl="1" indent="-46196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Complete their health professions training</a:t>
            </a:r>
          </a:p>
          <a:p>
            <a:pPr marL="1150938" lvl="1" indent="-46196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Become competent health care providers and leaders within the profession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u="sng" dirty="0">
                <a:solidFill>
                  <a:srgbClr val="0000CC"/>
                </a:solidFill>
              </a:rPr>
              <a:t>Your Professional Responsibility</a:t>
            </a:r>
            <a:r>
              <a:rPr lang="en-US" sz="2200" dirty="0">
                <a:solidFill>
                  <a:srgbClr val="0000CC"/>
                </a:solidFill>
              </a:rPr>
              <a:t>: 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“How can I support these goals, in my own courses?”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u="sng" dirty="0">
                <a:solidFill>
                  <a:srgbClr val="0000CC"/>
                </a:solidFill>
              </a:rPr>
              <a:t>A Personal Question</a:t>
            </a:r>
            <a:r>
              <a:rPr lang="en-US" sz="2200" dirty="0">
                <a:solidFill>
                  <a:srgbClr val="0000CC"/>
                </a:solidFill>
              </a:rPr>
              <a:t>:  “Your Life as a Teacher”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What also makes [or would make] teaching your courses fulfilling – for you?</a:t>
            </a:r>
          </a:p>
        </p:txBody>
      </p:sp>
    </p:spTree>
    <p:extLst>
      <p:ext uri="{BB962C8B-B14F-4D97-AF65-F5344CB8AC3E}">
        <p14:creationId xmlns:p14="http://schemas.microsoft.com/office/powerpoint/2010/main" val="126235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2263775"/>
            <a:ext cx="419100" cy="390525"/>
            <a:chOff x="1410" y="6892"/>
            <a:chExt cx="660" cy="615"/>
          </a:xfrm>
        </p:grpSpPr>
        <p:sp>
          <p:nvSpPr>
            <p:cNvPr id="118943" name="Oval 4"/>
            <p:cNvSpPr>
              <a:spLocks noChangeArrowheads="1"/>
            </p:cNvSpPr>
            <p:nvPr/>
          </p:nvSpPr>
          <p:spPr bwMode="auto">
            <a:xfrm>
              <a:off x="1410" y="6892"/>
              <a:ext cx="660" cy="61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944" name="Text Box 5"/>
            <p:cNvSpPr txBox="1">
              <a:spLocks noChangeArrowheads="1"/>
            </p:cNvSpPr>
            <p:nvPr/>
          </p:nvSpPr>
          <p:spPr bwMode="auto">
            <a:xfrm>
              <a:off x="1500" y="6997"/>
              <a:ext cx="48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pitchFamily="34" charset="0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6918" name="Arc 6"/>
          <p:cNvSpPr>
            <a:spLocks/>
          </p:cNvSpPr>
          <p:nvPr/>
        </p:nvSpPr>
        <p:spPr bwMode="auto">
          <a:xfrm>
            <a:off x="2000250" y="2743200"/>
            <a:ext cx="361950" cy="1524000"/>
          </a:xfrm>
          <a:custGeom>
            <a:avLst/>
            <a:gdLst>
              <a:gd name="T0" fmla="*/ 0 w 21497"/>
              <a:gd name="T1" fmla="*/ 0 h 21600"/>
              <a:gd name="T2" fmla="*/ 2147483647 w 21497"/>
              <a:gd name="T3" fmla="*/ 2147483647 h 21600"/>
              <a:gd name="T4" fmla="*/ 0 w 21497"/>
              <a:gd name="T5" fmla="*/ 2147483647 h 21600"/>
              <a:gd name="T6" fmla="*/ 0 60000 65536"/>
              <a:gd name="T7" fmla="*/ 0 60000 65536"/>
              <a:gd name="T8" fmla="*/ 0 60000 65536"/>
              <a:gd name="T9" fmla="*/ 0 w 21497"/>
              <a:gd name="T10" fmla="*/ 0 h 21600"/>
              <a:gd name="T11" fmla="*/ 21497 w 214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97" h="21600" fill="none" extrusionOk="0">
                <a:moveTo>
                  <a:pt x="-1" y="0"/>
                </a:moveTo>
                <a:cubicBezTo>
                  <a:pt x="11112" y="0"/>
                  <a:pt x="20412" y="8432"/>
                  <a:pt x="21496" y="19492"/>
                </a:cubicBezTo>
              </a:path>
              <a:path w="21497" h="21600" stroke="0" extrusionOk="0">
                <a:moveTo>
                  <a:pt x="-1" y="0"/>
                </a:moveTo>
                <a:cubicBezTo>
                  <a:pt x="11112" y="0"/>
                  <a:pt x="20412" y="8432"/>
                  <a:pt x="21496" y="19492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00300" y="3292475"/>
            <a:ext cx="419100" cy="390525"/>
            <a:chOff x="3483" y="5385"/>
            <a:chExt cx="660" cy="615"/>
          </a:xfrm>
        </p:grpSpPr>
        <p:sp>
          <p:nvSpPr>
            <p:cNvPr id="118941" name="Oval 8"/>
            <p:cNvSpPr>
              <a:spLocks noChangeArrowheads="1"/>
            </p:cNvSpPr>
            <p:nvPr/>
          </p:nvSpPr>
          <p:spPr bwMode="auto">
            <a:xfrm>
              <a:off x="3483" y="5385"/>
              <a:ext cx="660" cy="61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942" name="Text Box 9"/>
            <p:cNvSpPr txBox="1">
              <a:spLocks noChangeArrowheads="1"/>
            </p:cNvSpPr>
            <p:nvPr/>
          </p:nvSpPr>
          <p:spPr bwMode="auto">
            <a:xfrm>
              <a:off x="3593" y="5498"/>
              <a:ext cx="443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pitchFamily="34" charset="0"/>
                </a:rPr>
                <a:t>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2070100"/>
            <a:ext cx="1447800" cy="1816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Learning Outcomes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Xxx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Xxx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Xxx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Xxx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Xxx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xxx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057400" y="4191000"/>
          <a:ext cx="24384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Outcomes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Ass’m’t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Activ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Learning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Activ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Xxx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3. Xxx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Xxx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5. Xxx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6. Xxx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743200" y="4800600"/>
            <a:ext cx="1295400" cy="1447800"/>
            <a:chOff x="3124200" y="4800600"/>
            <a:chExt cx="1295400" cy="1447800"/>
          </a:xfrm>
        </p:grpSpPr>
        <p:cxnSp>
          <p:nvCxnSpPr>
            <p:cNvPr id="118929" name="Straight Arrow Connector 15"/>
            <p:cNvCxnSpPr>
              <a:cxnSpLocks noChangeShapeType="1"/>
            </p:cNvCxnSpPr>
            <p:nvPr/>
          </p:nvCxnSpPr>
          <p:spPr bwMode="auto">
            <a:xfrm>
              <a:off x="3124200" y="4800600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8930" name="Straight Arrow Connector 17"/>
            <p:cNvCxnSpPr>
              <a:cxnSpLocks noChangeShapeType="1"/>
            </p:cNvCxnSpPr>
            <p:nvPr/>
          </p:nvCxnSpPr>
          <p:spPr bwMode="auto">
            <a:xfrm>
              <a:off x="3810000" y="4800600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8931" name="Straight Arrow Connector 18"/>
            <p:cNvCxnSpPr>
              <a:cxnSpLocks noChangeShapeType="1"/>
            </p:cNvCxnSpPr>
            <p:nvPr/>
          </p:nvCxnSpPr>
          <p:spPr bwMode="auto">
            <a:xfrm>
              <a:off x="3124200" y="5103812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8932" name="Straight Arrow Connector 19"/>
            <p:cNvCxnSpPr>
              <a:cxnSpLocks noChangeShapeType="1"/>
            </p:cNvCxnSpPr>
            <p:nvPr/>
          </p:nvCxnSpPr>
          <p:spPr bwMode="auto">
            <a:xfrm>
              <a:off x="3810000" y="5105400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8933" name="Straight Arrow Connector 20"/>
            <p:cNvCxnSpPr>
              <a:cxnSpLocks noChangeShapeType="1"/>
            </p:cNvCxnSpPr>
            <p:nvPr/>
          </p:nvCxnSpPr>
          <p:spPr bwMode="auto">
            <a:xfrm>
              <a:off x="3124200" y="5408612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8934" name="Straight Arrow Connector 21"/>
            <p:cNvCxnSpPr>
              <a:cxnSpLocks noChangeShapeType="1"/>
            </p:cNvCxnSpPr>
            <p:nvPr/>
          </p:nvCxnSpPr>
          <p:spPr bwMode="auto">
            <a:xfrm>
              <a:off x="3810000" y="5408612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8935" name="Straight Arrow Connector 22"/>
            <p:cNvCxnSpPr>
              <a:cxnSpLocks noChangeShapeType="1"/>
            </p:cNvCxnSpPr>
            <p:nvPr/>
          </p:nvCxnSpPr>
          <p:spPr bwMode="auto">
            <a:xfrm>
              <a:off x="3124200" y="6246812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8936" name="Straight Arrow Connector 23"/>
            <p:cNvCxnSpPr>
              <a:cxnSpLocks noChangeShapeType="1"/>
            </p:cNvCxnSpPr>
            <p:nvPr/>
          </p:nvCxnSpPr>
          <p:spPr bwMode="auto">
            <a:xfrm>
              <a:off x="3810000" y="6246812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8937" name="Straight Arrow Connector 24"/>
            <p:cNvCxnSpPr>
              <a:cxnSpLocks noChangeShapeType="1"/>
            </p:cNvCxnSpPr>
            <p:nvPr/>
          </p:nvCxnSpPr>
          <p:spPr bwMode="auto">
            <a:xfrm>
              <a:off x="3810000" y="5713412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8938" name="Straight Arrow Connector 25"/>
            <p:cNvCxnSpPr>
              <a:cxnSpLocks noChangeShapeType="1"/>
            </p:cNvCxnSpPr>
            <p:nvPr/>
          </p:nvCxnSpPr>
          <p:spPr bwMode="auto">
            <a:xfrm>
              <a:off x="3124200" y="5713412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8939" name="Straight Arrow Connector 26"/>
            <p:cNvCxnSpPr>
              <a:cxnSpLocks noChangeShapeType="1"/>
            </p:cNvCxnSpPr>
            <p:nvPr/>
          </p:nvCxnSpPr>
          <p:spPr bwMode="auto">
            <a:xfrm>
              <a:off x="3810000" y="5943600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8940" name="Straight Arrow Connector 27"/>
            <p:cNvCxnSpPr>
              <a:cxnSpLocks noChangeShapeType="1"/>
            </p:cNvCxnSpPr>
            <p:nvPr/>
          </p:nvCxnSpPr>
          <p:spPr bwMode="auto">
            <a:xfrm>
              <a:off x="3124200" y="5942012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9" name="Right Brace 28"/>
          <p:cNvSpPr/>
          <p:nvPr/>
        </p:nvSpPr>
        <p:spPr bwMode="auto">
          <a:xfrm rot="16200000">
            <a:off x="3619500" y="3238500"/>
            <a:ext cx="228600" cy="152400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 w="38100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371600" y="4876800"/>
            <a:ext cx="419100" cy="390525"/>
            <a:chOff x="4950" y="6225"/>
            <a:chExt cx="660" cy="615"/>
          </a:xfrm>
        </p:grpSpPr>
        <p:sp>
          <p:nvSpPr>
            <p:cNvPr id="118927" name="Oval 12"/>
            <p:cNvSpPr>
              <a:spLocks noChangeArrowheads="1"/>
            </p:cNvSpPr>
            <p:nvPr/>
          </p:nvSpPr>
          <p:spPr bwMode="auto">
            <a:xfrm>
              <a:off x="4950" y="6225"/>
              <a:ext cx="660" cy="61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928" name="Text Box 13"/>
            <p:cNvSpPr txBox="1">
              <a:spLocks noChangeArrowheads="1"/>
            </p:cNvSpPr>
            <p:nvPr/>
          </p:nvSpPr>
          <p:spPr bwMode="auto">
            <a:xfrm>
              <a:off x="5023" y="6313"/>
              <a:ext cx="512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pitchFamily="34" charset="0"/>
                </a:rPr>
                <a:t>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33600" y="6400800"/>
            <a:ext cx="22860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3-Column Table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105400" y="1935163"/>
          <a:ext cx="246888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Week: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105400" y="6400800"/>
            <a:ext cx="22860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Weekly Schedule</a:t>
            </a:r>
          </a:p>
        </p:txBody>
      </p:sp>
      <p:sp>
        <p:nvSpPr>
          <p:cNvPr id="36" name="Right Brace 35"/>
          <p:cNvSpPr>
            <a:spLocks/>
          </p:cNvSpPr>
          <p:nvPr/>
        </p:nvSpPr>
        <p:spPr bwMode="auto">
          <a:xfrm rot="-5400000">
            <a:off x="6629400" y="914400"/>
            <a:ext cx="228600" cy="1600200"/>
          </a:xfrm>
          <a:prstGeom prst="rightBrace">
            <a:avLst>
              <a:gd name="adj1" fmla="val 8329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43200" y="990600"/>
            <a:ext cx="6057900" cy="369332"/>
          </a:xfrm>
          <a:prstGeom prst="rect">
            <a:avLst/>
          </a:prstGeom>
          <a:noFill/>
          <a:ln w="0">
            <a:noFill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- - - - - -&gt; - - - - - -&gt; - - - - - -&gt;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Learning ACHIEVED </a:t>
            </a:r>
          </a:p>
        </p:txBody>
      </p:sp>
      <p:sp>
        <p:nvSpPr>
          <p:cNvPr id="40" name="Arc 39"/>
          <p:cNvSpPr/>
          <p:nvPr/>
        </p:nvSpPr>
        <p:spPr bwMode="auto">
          <a:xfrm flipV="1">
            <a:off x="7315200" y="-990600"/>
            <a:ext cx="914400" cy="4800600"/>
          </a:xfrm>
          <a:prstGeom prst="arc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3962400" y="1470025"/>
            <a:ext cx="2627313" cy="2339975"/>
          </a:xfrm>
          <a:custGeom>
            <a:avLst/>
            <a:gdLst>
              <a:gd name="T0" fmla="*/ 0 w 2627870"/>
              <a:gd name="T1" fmla="*/ 2342986 h 2339545"/>
              <a:gd name="T2" fmla="*/ 61680 w 2627870"/>
              <a:gd name="T3" fmla="*/ 1649996 h 2339545"/>
              <a:gd name="T4" fmla="*/ 135693 w 2627870"/>
              <a:gd name="T5" fmla="*/ 969369 h 2339545"/>
              <a:gd name="T6" fmla="*/ 296058 w 2627870"/>
              <a:gd name="T7" fmla="*/ 338247 h 2339545"/>
              <a:gd name="T8" fmla="*/ 814162 w 2627870"/>
              <a:gd name="T9" fmla="*/ 90752 h 2339545"/>
              <a:gd name="T10" fmla="*/ 2023072 w 2627870"/>
              <a:gd name="T11" fmla="*/ 16499 h 2339545"/>
              <a:gd name="T12" fmla="*/ 2467161 w 2627870"/>
              <a:gd name="T13" fmla="*/ 28872 h 2339545"/>
              <a:gd name="T14" fmla="*/ 2602856 w 2627870"/>
              <a:gd name="T15" fmla="*/ 189750 h 2339545"/>
              <a:gd name="T16" fmla="*/ 2590519 w 2627870"/>
              <a:gd name="T17" fmla="*/ 177377 h 23395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27870"/>
              <a:gd name="T28" fmla="*/ 0 h 2339545"/>
              <a:gd name="T29" fmla="*/ 2627870 w 2627870"/>
              <a:gd name="T30" fmla="*/ 2339545 h 23395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27870" h="2339545">
                <a:moveTo>
                  <a:pt x="0" y="2339545"/>
                </a:moveTo>
                <a:cubicBezTo>
                  <a:pt x="19565" y="2107856"/>
                  <a:pt x="39130" y="1876167"/>
                  <a:pt x="61784" y="1647567"/>
                </a:cubicBezTo>
                <a:cubicBezTo>
                  <a:pt x="84438" y="1418967"/>
                  <a:pt x="96795" y="1186248"/>
                  <a:pt x="135925" y="967945"/>
                </a:cubicBezTo>
                <a:cubicBezTo>
                  <a:pt x="175055" y="749642"/>
                  <a:pt x="183292" y="483972"/>
                  <a:pt x="296562" y="337751"/>
                </a:cubicBezTo>
                <a:cubicBezTo>
                  <a:pt x="409832" y="191530"/>
                  <a:pt x="527222" y="144162"/>
                  <a:pt x="815546" y="90616"/>
                </a:cubicBezTo>
                <a:cubicBezTo>
                  <a:pt x="1103870" y="37070"/>
                  <a:pt x="1750540" y="26772"/>
                  <a:pt x="2026508" y="16475"/>
                </a:cubicBezTo>
                <a:cubicBezTo>
                  <a:pt x="2302476" y="6178"/>
                  <a:pt x="2374557" y="0"/>
                  <a:pt x="2471352" y="28832"/>
                </a:cubicBezTo>
                <a:cubicBezTo>
                  <a:pt x="2568147" y="57664"/>
                  <a:pt x="2586682" y="164757"/>
                  <a:pt x="2607276" y="189470"/>
                </a:cubicBezTo>
                <a:cubicBezTo>
                  <a:pt x="2627870" y="214183"/>
                  <a:pt x="2611394" y="195648"/>
                  <a:pt x="2594919" y="177113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733800" y="1590675"/>
            <a:ext cx="419100" cy="390525"/>
            <a:chOff x="8355" y="3525"/>
            <a:chExt cx="660" cy="615"/>
          </a:xfrm>
        </p:grpSpPr>
        <p:sp>
          <p:nvSpPr>
            <p:cNvPr id="118925" name="Oval 16"/>
            <p:cNvSpPr>
              <a:spLocks noChangeArrowheads="1"/>
            </p:cNvSpPr>
            <p:nvPr/>
          </p:nvSpPr>
          <p:spPr bwMode="auto">
            <a:xfrm>
              <a:off x="8355" y="3525"/>
              <a:ext cx="660" cy="61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926" name="Text Box 17"/>
            <p:cNvSpPr txBox="1">
              <a:spLocks noChangeArrowheads="1"/>
            </p:cNvSpPr>
            <p:nvPr/>
          </p:nvSpPr>
          <p:spPr bwMode="auto">
            <a:xfrm>
              <a:off x="8445" y="3600"/>
              <a:ext cx="48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pitchFamily="34" charset="0"/>
                </a:rPr>
                <a:t>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8191500" y="2971800"/>
            <a:ext cx="419100" cy="390525"/>
            <a:chOff x="13125" y="8009"/>
            <a:chExt cx="660" cy="615"/>
          </a:xfrm>
        </p:grpSpPr>
        <p:sp>
          <p:nvSpPr>
            <p:cNvPr id="118923" name="Oval 19"/>
            <p:cNvSpPr>
              <a:spLocks noChangeArrowheads="1"/>
            </p:cNvSpPr>
            <p:nvPr/>
          </p:nvSpPr>
          <p:spPr bwMode="auto">
            <a:xfrm>
              <a:off x="13125" y="8009"/>
              <a:ext cx="660" cy="61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924" name="Text Box 20"/>
            <p:cNvSpPr txBox="1">
              <a:spLocks noChangeArrowheads="1"/>
            </p:cNvSpPr>
            <p:nvPr/>
          </p:nvSpPr>
          <p:spPr bwMode="auto">
            <a:xfrm>
              <a:off x="13215" y="8072"/>
              <a:ext cx="478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pitchFamily="34" charset="0"/>
                </a:rPr>
                <a:t>6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8922" name="TextBox 48"/>
          <p:cNvSpPr txBox="1">
            <a:spLocks noChangeArrowheads="1"/>
          </p:cNvSpPr>
          <p:nvPr/>
        </p:nvSpPr>
        <p:spPr bwMode="auto">
          <a:xfrm>
            <a:off x="304800" y="9906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Learning IMAGINED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640" y="1494165"/>
            <a:ext cx="257175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260475" marR="0" lvl="0" indent="-1260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Big Dream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  Culminating Project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2917934" y="1543050"/>
            <a:ext cx="419100" cy="390525"/>
            <a:chOff x="1410" y="6892"/>
            <a:chExt cx="660" cy="615"/>
          </a:xfrm>
        </p:grpSpPr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1410" y="6892"/>
              <a:ext cx="660" cy="61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1500" y="6997"/>
              <a:ext cx="48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pitchFamily="34" charset="0"/>
                </a:rPr>
                <a:t>1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47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 animBg="1"/>
      <p:bldP spid="13" grpId="0" animBg="1"/>
      <p:bldP spid="29" grpId="0" animBg="1"/>
      <p:bldP spid="33" grpId="0" animBg="1"/>
      <p:bldP spid="35" grpId="0" animBg="1"/>
      <p:bldP spid="36" grpId="0" animBg="1"/>
      <p:bldP spid="38" grpId="0" build="allAtOnce"/>
      <p:bldP spid="40" grpId="0" animBg="1"/>
      <p:bldP spid="41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89" y="1232386"/>
            <a:ext cx="8670823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990033"/>
                </a:solidFill>
              </a:rPr>
              <a:t>“</a:t>
            </a:r>
            <a:r>
              <a:rPr lang="en-US" sz="3200" u="sng" dirty="0">
                <a:solidFill>
                  <a:srgbClr val="990033"/>
                </a:solidFill>
              </a:rPr>
              <a:t>5 HIGH IMPACT TEACHING PRACTICES</a:t>
            </a:r>
            <a:r>
              <a:rPr lang="en-US" sz="3200" dirty="0">
                <a:solidFill>
                  <a:srgbClr val="990033"/>
                </a:solidFill>
              </a:rPr>
              <a:t>”</a:t>
            </a:r>
          </a:p>
          <a:p>
            <a:pPr marL="1027113" lvl="1" indent="-566738">
              <a:spcBef>
                <a:spcPts val="18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000" b="0" dirty="0"/>
              <a:t>Learning-Centered Course Design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CC"/>
                </a:solidFill>
              </a:rPr>
              <a:t>Team-Based Learning</a:t>
            </a:r>
          </a:p>
        </p:txBody>
      </p:sp>
    </p:spTree>
    <p:extLst>
      <p:ext uri="{BB962C8B-B14F-4D97-AF65-F5344CB8AC3E}">
        <p14:creationId xmlns:p14="http://schemas.microsoft.com/office/powerpoint/2010/main" val="1882661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297" y="990600"/>
            <a:ext cx="791340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rgbClr val="990033"/>
                </a:solidFill>
              </a:rPr>
              <a:t>“</a:t>
            </a:r>
            <a:r>
              <a:rPr lang="en-US" sz="3200" u="sng" dirty="0">
                <a:solidFill>
                  <a:srgbClr val="990033"/>
                </a:solidFill>
              </a:rPr>
              <a:t>Team-Based Learning</a:t>
            </a:r>
            <a:r>
              <a:rPr lang="en-US" sz="3200" dirty="0">
                <a:solidFill>
                  <a:srgbClr val="990033"/>
                </a:solidFill>
              </a:rPr>
              <a:t>:</a:t>
            </a:r>
          </a:p>
          <a:p>
            <a:pPr algn="ctr"/>
            <a:r>
              <a:rPr lang="en-US" sz="3200" u="sng" dirty="0">
                <a:solidFill>
                  <a:srgbClr val="990033"/>
                </a:solidFill>
              </a:rPr>
              <a:t>A Special Way of Using Small Groups</a:t>
            </a:r>
            <a:r>
              <a:rPr lang="en-US" sz="3200" dirty="0">
                <a:solidFill>
                  <a:srgbClr val="990033"/>
                </a:solidFill>
              </a:rPr>
              <a:t>”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29200" y="2590800"/>
            <a:ext cx="3124200" cy="3814465"/>
            <a:chOff x="4953000" y="2438400"/>
            <a:chExt cx="3124200" cy="3814465"/>
          </a:xfrm>
        </p:grpSpPr>
        <p:pic>
          <p:nvPicPr>
            <p:cNvPr id="3645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72100" y="2438400"/>
              <a:ext cx="2286000" cy="3212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953000" y="57912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Larry Michaelsen</a:t>
              </a:r>
            </a:p>
          </p:txBody>
        </p:sp>
      </p:grpSp>
      <p:sp>
        <p:nvSpPr>
          <p:cNvPr id="2" name="AutoShape 2" descr="data:image/webp;base64,UklGRiguAABXRUJQVlA4IBwuAACQuwCdASrtAFoBPrFEmEUmIyIWWtbkZAsE9jddLtm7z9T2Ec1+dv2/+C9KnkPuK93abP9Hs17Q8uro79De1n/h/sV7vv7V6iv956Kfmc/dT9sfds/6v7Ze+f+teiB/ufW5/8XtHf4z1Semh/vP/gwo3+w+lXyC/e+H/lZ+W6G3+V4xurfM/62udva//U/9fxD+aGoR7Q3t+3noF96e/r/5vRr7K+wJ5jeB1+M/2/7Y/AN/Vv83/4P8r7Lv/v5y/r/2F+mJ+8Ps8JQphAn6WJuZX87jkK/2wiV0o0+dHvwrBRue7TZW70/htVVqp7ost4mdyaS/JB9K34QQAMsVF1MgfIjHI1v75KZ60keDuaRtHr7MRjpEcv4IC+RPg9VVKam28ONuU/uH2+frktLazjUYNAWTUqAIGr7oI+EW5MvQ7xJsT4s/We06ZzZAiU2W7QAWvsJwjb2vIZmTV+HC3y8ugf99Qv1k/+cd2gW9a8qiXW2Q/HbUF0EoJzUwG7KuVRYBEoPlfLBjDrJ3M+sA/QjjKC5UNLhBh8IKyGvt7Y4jhHYfWnbMn4QT1ByHimmTA5g6rWVy1I7Abio/8Pb98s6MWipcN08hHKjW2oa1M+MRzojztrYNdCFkUz91m40UhmEN192ZIr/n7PZE/hxR3Y5Yco/e6PHxqTcK3pDA5cx1eFVBbhu9qcX7nTph4ellybNmJ6g7SAjjBzDDtKCjy99UdLzk25cGdCUI6BKDbQxaonOw5uDJGfyjuu3JqR0GwRmmxkaaS3l58cKRXH3XFbzstq4L8pv8fJz6dAYpo+J1/Md6tsPI26obSK7lsCyVJsVobILB0cb18zQoNtjhk07jt8Cbv82byL/jtc+XyReDn53MJIajb1cMzkNQdS//84C++X10xeAABLLbUE34EZnyD7uXhdcwtEl5zsm2ApXK9jXTheL3QxwAVOMF9t4dCLGQePhvr7uVOIB+816wRuOD94BKNHeYSb9qCohZxgU3mypCXUZ3ZwcYrExfBTXcEZ0F4LqtCNjO0KL+mEV2WZFD2CRk0X/7zcEICaEQKWbDT5pE6WQU8Wtl/TtC7V+rJVsBJ+6frAkarLbqblFt7/nw3dnkThBE7hr9CDukkP+6r1uaZy53Sq55SRm2m8mdUpTdIT+Yde8kcAmM1WPf5jkHWNC7FVlOrATI4yZlE+XrqABbN3sJkUM3x25JTcNnShknwL28f1m7cdOvpxgDdFxphgx39GfTIFwv/N67hXx4NI/tRQj+/v9JGYr+s7wEj51O7Cj9lefWDzs1R83Nq78YGkMUbucZTQWZ+1MaMPzzj2KNmy+FLcLfvgRao+t1uPPcWw+WstTLWxCBZUGVnG5s601IwTQ8bgRvJjQpqx6lrlyVMYRqyEvVzemEulSPPW1dvj+P4xY64x0dNLbV2qL2H5Iu9aaRAAml/C0z6fOh6E9Ys9G8AYCUUXIgDo92QFaa0BJPC4dCEv2FKfKTc7XDx2/DHy8rFue8B3a3T5oGQnqp7DeGr/bSELoNVWwlXsP4BMaWH6Y+38yp0RO3bB4TrgtuySLS7wioA74rVct1h/alNaAwtt6/seXMQqTvLQd6awY4ikkGdH8Zf19IMk0bj9rKRiegKdSLoDzPxsTK/4LuF6HVmXydR2ytVdkOPt7k/66am3A97trtoxLzR3wPfq0xZ/WILawBImINL5Ke2MUlojyq4MAUmLOUBWYBMNHC9R1T/YCMYR/Uh4b5OFM8rbDtua2C5tx90LUGzogeiFCvce8vkOkb3Kvw1LB+Cn4UtBMNq7o5DrIf3CTq6JmTTaJwzBOfiVLb/Ljpm2uDvGeTqhrVogFEH/cq4N+u9RA9wM1z4NqcfofQ9lF9qyWXZ0j1oUVyGMXYaPI28jS9pUz+dYNy1LqniErV/DZR0XF2e9GYH5Z/A7UOlWnEP5BJt28rIIQZ5FrVZNVl9efCJFUh4CZp2dHKfBBnNfqvInR4xPRsf/ccbL9ybWXBf5NJQI9yDhAA/WrKOoBznxkIhZZGX8pHGC+Xs6gnb5uDA4if4sVpp1q48t7KMkHaKnKqjiQ0AppZ2hSYxT17nk/3RRibfeMfZAv7SwCG/iKzq3FuKntxLCP0Mc5kk86MOnNuTSIqCFJ0s7uj39LnPA58ATE2fCFDTV3y0qWNSAYMocYUsiKA8C34WEGclLrJCcccXfXLMCbBCDwwrHVYqm8s+CKGT8G+vie24l8J+CmLI3Fm/MMdiMtpxAE/K14lOSAT4qiIEHb0gBn/CrR+OD1zIES46Drx6yoHf4n3U9dC69u0I04dFb0iNOb6S3lYrroqVDnveU6YgdFqQ/avLtkHFjVq864GW/wjTEYiLPCQu3yN3fty7YvWanKewIgeH3svZeGOcenmdXBH6n4Kc3u4W354EJv+pXJoIKLeZzftUvACOBZJgucrJBbRRzOMJbxR6nWJ0d/qFE5c0SPmFaoPvPSgOwRIEyFu3d5sYWtvKA17t+vhLeMXBb8fWI8BtAtu/VhQHZzilVFo7pT0HHYw7OZRw1hkFM4gUEUV8fwWk9xXey/ypU+qnEJu7vP1pbKxzARjm8VCLJUhT+T3qNhZPTAevblsZsPaXiAMLNL69+EyNGy5VfjVn+/W250EsLzU78QddSQuTrvbVbUN+2dfDnjeYWPetr5qywKjosAYx5p/m6yQBqjkOIIbXiJUITmBVDfFV+2zzXvjRNV9GJwYI5TfgKw3GR7z4ej8CtzAotRm5CjjxBsT8QaxPcaD7UBtWYRP4eo6ea8GlGK0V6WoReuF/H02fWD0R75x3O0JijWFkxrBG5FUYOdADYMU9RsePaJ4Ob3MqL1ZWj18rVl6oRQplwS8R/C+KCjbAGoU0KSDrO1ojkSWQhxAkz/jFV5Z1ParXpYGZtxxLlt5vQFZTWN1a7idi1YCv4w7CE9VTbbF9Demno1+BN0/ILo/6vgk2lnv/mXPYQn14q5zxjvrx7dgu19prAdc4fznovFlDSIhzEg8usYYBFIlCvqHYdUCEVur5dJw0i1W9h/YW+uGd1Bda3Gb8FEttIboedWjAXl1h96v3ebc46dLidF913HUI3s/sjaUfya+LdIVkES63eW32pJUcrH9rplIzgNpHe5PpKbfROGS0YnOeIE/0Lk8OKo+9vXwiAADiuewMJJVlF+asjgQpAdq9bRmPxY8Itut0J6vw9wa5lhcf7R70U16ZdmUA1f9w9C/obsLYnVYEQYQpAENwKgNV4eLisD0/94L6vr4lc4KqVJ+pCnfcBf9eU2WPBY+5D9t48H/JOeet8qLMSgG4OgICYZy0YoG42d5BJpmFE7xrXmrfNL4QT8JDjt+F+QXRqI1GMBx6OHc7zGiTf+hJoM7Fvcbb+t7KocSOjcJdLKZDgCHEl3GAJFRTUbmC+8JySnC1EJ4ZprzICuF3T+OKn/HwAK92W9xtU3ejgwJ0vRhaWhR4ZB4CDlzSkAahsMNBVjPoJSvjNFkhazL9wYMM/8KIkyw/l4keSNLTGDjZvd4cBsI10UvsaC/e3Vg6/fATCuwGsFFCs+/FJ4oWdEwhNC6mVh/jwWFEob+sojCqa+i61U/JBno4NRQihPmEJ6lc2VDBrQlvrqB8iSy+e0cxgI9PprTwrCepPGRUhj+qap7AuMnEJG6uCxpWaAC2Ox0QThugpByIOwA2BgqSLC8XgDWc/kWM75JDDM2IK9f16sC3ztaR8H45e4GLSYz1k5+OWwOFiK2tp4dCfS70LvQNnXHVPzg2p9uGtWNfpIBlmbvVLb6S5GBeIoJ/5cukKD+6wA81DEGRe4NtN1oJ6cpw6R1isEyee1eVeXsSpavQC9dtgbafZCJOlxadis2YDirSpmDNP0LnqpAvbYpu3Pa6PRI4XGWT0juZ/EL6rSFTrQD5iOwos+a+F0GZavnurVrP3bgyXl/JHHTsE/nFntigcG3HUfpgerrReXbn2aMHzIacE/shq/mo0/tmbFYwWLfT5KCT2CmO7Kve51+i4NlU7/9quNiONijUMr2lBipLdYrysboxwkVhVluCZK73SedFsMq9ABsPhoCon32DiWbYZqTCRHM0DPFn2tD+NE207aLvWxW2BoU92+F7uUJ2YNsx7is0tP1IkUuWXD41lBbJAyrHon41TUGdN9vM2OvhTBLv77izbFmobA8AA2rsYgfjJTV8nEGkpQM1kU55xcAWZkUUCoU79Ybg7AdcgFIa+nAHG2G6qh95jEqZZOTDraj9DrVRDH2MskcUe+x76CGWz4LE0LP1ondfs1vTdZEvJ2KP7DhP9q0+9HutiF0C+kLjqYBUp1np8d7A0dYS9BbCdh5/DdBw45vvFG2Oi/8ZqIW58LFycJ07yQstwL/qAklrwxj5ES8wcu70j6fdXJ7c4O3WjJkmUVa9kNLFhwb5J+7QEQWC9+Hag4JhhAVX7SOpvwg8TzglrWNn4J/t/A6fC1/VnqFHD8Cx+R+yW7CRCY8IlH6Aa6wXuPwDs3BSJ6DY1uhkU6kzfJ79ygZJzqpxPBli6OrVUmzxWmor1SrRPCP+tIwRsuSOhhFcsqGohHmGAZez/uqDmvEsYRlK+BDkmQP/CPDAZMByZXlLblqNw2cJRck8JXacp5RQNn40C0XjK/8CXjxhnDHQECC0jkI2TzfBgNx6vD/JceM0fKwVqIo3Tnb1ylAuGXeSZ/2Uvwpj5k3ueM+ukSf0lHEkNYG2IUkmpHV6oBS8QLHyVkeX58rLVvKvFS0Yqr5rAYrktlV+/l5H6Fvbp6Sv5L0quKiW6JtnJwHouUy3XJgEZXNwnKSwXgssIGdSnMsa0bHbXMzuFKoWGJoBeJFATnichRQJTu68U7YizC2q27r4VCBopQ2T/NMXj4oq4+P/RQKR+DXCFJNZ3JvOK+qDsnfn3Ag4EU1VCcZaiPTk7hcN6nKd87XBbKHY198ON8Ftl9Stn5i4h7fPBxn5ozllaHqYQCfy9uhvxxDJbSFEc6DlOOeIi07MOvfhpicJK2gIjF1OZvx4aEeO46WfY7AODZ2g9L1DvyE3VnFeKhCgZ/6Y5BQ0mP+iUBB4PHUHuyht8aZz3Jp66tlkv/vVW9az6er6O4Ao7XaxiV05IasRZz4JjyU3S9zUQaN5dsGeeHwKkCe0C9YJSJ+JbA0cIanTU/DBSufKoUvoGmsCBuYD1i7vdzLwyfrs/r2c1lBnfDiGmIgo0IDNZkWyjVbJlQdDCjY1eFx5TmW+6XLS4rgPUXqMDv/FwdhCrgLMhHNNyAyr3MXa9pzfI/mFM1jLjyIwUaZ1nA6Urn6D2SouK4hedRmnfrI5Kw7K30YehaYXA0vAaSlIIeYwz3Smx6YBG1P14XKfsFyN/4iBBLB/FKRIFujd+MvPVRgdv1fFYkYjNBLt7naQ3eS/m3g/J1jDdPMxs2btkV0Hz/MzLuh7+8ElD/qWEw25C9m7fTFvTl2HXHbzjUm+TxEZRH+60IpNg8AH2QjOVI/2sYkD3kvya7OVMWt8Jz+GmBX9JMhmg8Ecz5eAymWGF7Ktmr9wVqBCFiLsGbJdFooQQ4MVazgugJqyoy68708U56TedbqsDSzptqJPYG9SHOQ0fkYF0PqZreO2KBQT+NtJQFjqfSI52RqUMHHIt3E4HyY3tlDfttmai+Kot1nwoOeQx5qcJ4GNgvrvqW+ECOE8DOEHNAAh1nR5IBHX0HXsnxt7jew0imsAzpgqtEGkidiqzDkFPloSI082lVLSdgHSRRLuDKmaKflXF4H1r4CWNXlflvUIDgZUPzOGgIO5/Y2dv8XEG9Q87cWgorb7f9Im1luAyRS4/7Pee0i5tmoYCIau/bs8j3O69V8xE0bkC220jf0FGwD3DmY7y8UaSInmiRyEMCFnw5ZO95lauxY230uEbeRdpcN93Hp+rrbBefIktFTUz/R6HQKvQoeObvJEIFJGTzQBTpjekj21ZDnwYPZFne7v0fL28PHIIRt9bsDcNteY3p7pzSrUKSjUr/ln07L/KWTQ21ijuFrKqN4ua0UfwcHuRQwd6zcoG1ILx1RzgbI1raB5qztjSzOXjZDDthJfpuxoCU0SJQB2ybvJ/Zcy+Xqj4yfR+aRvn180KLLGLXj5xy/cEW5YFjIUdjgKnp9VZLVrRnIdr2T1yWgdoc2cqPMlI3FE2jhnWJFNQe9EIz6Ksb6KmodnlIYD37GL6V0sBqShQg8gifhTgD3nHMhZaajDzwzOFrfHXe8j0fYL9JBrzxHaQATpGifxCIcX8J3qOfU27KGnx4A/0t7lbCsHQX7Cdgz0xqoqhRoWbYaN7Sy/M9NPbKiCIMzDuOE31SbG6qIfJW3MV6mLNriC8rajzbXoyZziBwfUQPocmWm8qd58Pc/hvSbX2Sa8aElB+qM8ahrCk8pseOW/aM5kfstWoOfwXBSzfIaaNFMEOpdlXO85oCqw7FNS5czP5ryWCLWGq0GolV6uHnxxn7mQBjt61cAbmAS5/I4FsMc/R9ilvIAJQ+VDgMh9RrhM5vc0r0VIhJGXUOlR+wC9jGhqtH5AGP+/K1SE+LzWdZZB115ZdC0M3aj4n+WlbgxJR1ITOPhLo4eP6thrkXeYfufZQGzQammH5p4U9nuOY59vbNpyp3OfEMwQrv0z/4So8mwGGkNtZN/IQfPopP1gJ/6Bp4bU9z1L/zuQbzvC4xMeDV0V8b8HIwyaGrB6HMz8OL1p+/JkSC8VD9w5HJm3IQG55/AElmEA4ZNFwGHl9J1GSeHjyARGT2sKN95XZuqFT4b1dqehafR9AhyILFxdDxgk8/YHcSFS1wAdrG1P87cTseFypZ1Vn5howQKibPOQAaobHk59VnH+EWh9OPYcBHRSf1ZdbN9eGkQnVLUA1cVJ3ZGGEEMuBj5zlwmAhbC7G5zD6agMdb/DXzrfMVv3pUVwOdhJD3Aoya5Y5uipHAUkd9Gw3MtMieXUxy2VJjR/vYMJvyXZI3FEyxX7JsuG7jLFDF1g44lpBkjMIRKeh/HrHdCcSbTAG8260MBu0HlFCcAbbtwiAgwFIFgAby+68HzQQ7/8N6Japa8F+V9pDQE4DE1e/q6LrRBvjbdcYK4WPyYCDYtq27sh1nn2tBdKCbP9l86GBKbcCgDDoWRNXPjWdWIV8D6+5Lvc/xyoaw+EMk2WS1d48++0A4GJ1+sFd6K/lrk0BX7KajpIXnN7kNJRWlK1Wly9Aj/Yr/ZaP/sWABqYTP8XrNEWFAHoW+iNOeob9hAKU3iOn1r+jSM8TRTnlfNBkJVqCnd+Ff7/2pZlY8hS47TR+uNFty8TzLct1js6pzoOFtq20Pgw8L5AkY+lgOqn1o8pGQnclTR4LNzNBYSNiDivk2j6o6az8eoOWUeW2c6kf8McMnOV9VHZo7ZZBmi/lLl13rf2kkamFA3qlbKB1nSPAkRlKKW/5wqxFEKZieMTbyUoNQMfzCxowlMmuZQheqL928ILgZBshwgoLfY01jwrQiEcojmjAXnvYcxBTqVY/k3HXradrtoE5LdXxpXnqgYKdAUiKhxGzup2Q8c5iK0RtX6rJLuw5wkB0k/8U3W9gfpyWA1+ZImXDP1BgxwAGwiPs98zaokDgeh+8yVbJJuCtTtkohO3XJ990ryyG1wi6RZJ0IQO4a94+RLQt+9bGaAlkk2rHoKelraXv5hFsJTyolt9D+l5jpGfbBu4mkaW7J0+X0odV4EnETLXbsrXiMdCfdbB2trvsR5/wF/xWc3uvVzUMcf7XQgSxmNDrna3BNYfGzQ7zrw1ExSulyIM08Of26yFlP9urQAEhgWtYhkMzcWBvz0n0m4vBbtTiUO/70b9ltRG4b6HMqY9Y0ynih/Ky/X/GPLKuwdQKLxPCXqHMtq8dVkayAwKMO7zf865VQ0YHwV02T/VVKylXkxLbIZ0wxXvupzTm6HM+P3EpAxLJG/CzHH5FTNevWBw3yVXN0NnWhaLZbyj1LKPqAuzlHEq3a1LEZZODMvG3mmzRa75dZ+csTtY3hsc8v0g1RNhzy2fddmim8GFcxuAidz+U9QyOy2pAbs+bOr3BQ/GHxnplLcBCbQzQ7zKRY5NGcHtw1c0S8ELETpm+vcq0M9p4Xqggaoj77MoYQ/WAWp1mCpdTuaYSiDYqtj2stOGELY4Wonlk5hxiwdT931u+PQQBgQE5lai42Sr/wS4OoqBxA/JXDI6MWEEfevbVJEq990jUPmbUsbEIJzxl4lRCVlZGI4uRaudbaQRa/20zuWfNzdCxNKrycMYT7WALvqy0vM6sq13HSjUWnE6yg2gXAXM9YgDGjcbfNklXj1CPJOooy6jKP7iP9PSyS/AQ70/g1WMg/XqmJ1rngK9q+9hXZTf5yWsl9ZGub/8E/IUNtElQUXaMLZPARB+jbd7lnfR2LyLxvJDRMPs5MV79I250jPTs4RPMTm7WYheHOf2bUaGHV57S1QkXVOyv9z3mbrAAu0PZx0M51UYT3+6hG85S1IhkW4ZO+I0EdAzHu31DWRFIbiAFrISjrYwxUbuitkzVz6kCWdJvY71AM71BqytH5F2veXd+zaOsNmx2xM4Sq2+uWz5/LI+ozsCftq14XNf+YBQQRLcVzqyJVp6lYPs45eYfawH597qytX1lFPp4qhbYD+jvxTTL027ELBTAYCeFkkE8aZ+4SElzNYNpaMeMDhtb2qI+4X+nO5PBh+Izo12E93t2fYQ9ato3C0APJCV+UmBgT8QjdzMKbjCcZ3c64K8Gm42zY3VEPBVNM1QnL7eXQhRMi9Z4jfIvr8ifgRt3g8jatUzZTc9iWTGsaVDfEzlIy+XVPqeb7+AJCW98FhPXoQ9zSj4zcIR+T0VQOCDaDnrW0yQmwo/54v3iYVA3q9Vumf4AMmhPkOCprrW+BN0bCzezgyO63rB9To7HnnUdgDrs7Ej65wJHu/Allg8VTYu2x8YP7XvuA3XIO6XsQMgO8mlaReIT4poriU4X7nOXXRchsCqB8juBQDdkCU9aHqUe+zYYlaTHgGPHsvndWXgVBQ3eZW4De4iv4VlGYgq1pv23TTrozuXwBdR6rQsurpSn6h/IAsv9d6yo8wdRyOSX0cgVOGtTjtLBLQi3gUSVXJWEMs5h75OVFQyNhmEGxRlK430LttZ7rl/Tdhdh1YVeC1k2W+MtnKrW3GEenci4tFKtMp/heTJzmKFjWZLjitN+tgeAzdVkss/gExEVU9tY1fOfKXRFhj/5zsmH0pgL06jXrNSr6FjiD+LaClLzVXby9ONA6W3yMKEefbu4YT9hiJU8ZeQVaQ/RdY1aPweu7z8JzyfCq5JrwCWgP46xkj/VwK1jsh31gm3/CFvXnPzS1EOuf5oRHTHvm6E4yuunKLuPZ4ga2sp8UC6oAlbuf7zplUBDXgU1u7SCH4qasBqdtN95bGNLYU/AanQw+y9vqnZWDm+1KWx0t0stmF73cYSXFCyqKNJCTYnx6rTxPdj+VOvI91wBqmbkXuohJPUbi8F6itxFLfdhebRQPP9Nqg3pk+nbyQmql57m72m1jjEoO8YcsCHyXAjU7EY5GD7JPvhvCdz5XWC2t1cSdnBfPwHqT+/MzIAzUd5w2SXagI9tFz+penFNCpA8Z6p0ovBbaemrhQxNvYfBja/7KT7mwHdxIJkkHnzLM2cKRdZCyfdlMQGYDi35+irM6bzApeR3fvYM20HIvOVwR/Hi/BVXc9MlvWV3gFHiqcS1596+luTntNUTs9eKvmR8B08BKulSkurDQ0+Kcy/r55aSpsdgkOXcmPG5JXqJ7LP39mdX2HB2SBffLOZO3R694JgUUA0pcwGEDNS6ijsFG0K3mAyBKuEqkV1AjN/xHEv2gr8OYy4l9/E+XZ6UQWj7hEB+/pZhFi0EnDaV6mJz35tLY8XbYMbBjinjWrtmDpynKK8BlpJPVY8oeb9Qw33A30U7oQrDAjpvz7Q0TAGOl0r14i2bkN9B1BYxYe1ZWm1tf7S2GzyaNcWIDKXNqtH3SPpHtjSwGUNLwDPVEuXY9aqWuJ+4iI8q7vgvW1x+7CpAwPEdUfVwqRg5BbKOnnZCMy5uAYe9OQ54oix3bm2V1VuFHzQwT9PypDp51uP0zW43ExIvYwUf4MbwbvwagEjEQgmZtT9C0F0zcItpaQTRfTdHSRT2Gs0psCZ8QY9yn9qSrxF0ONjIH1jfZ/IkYXn06CZi38DiVUg3wuMmrQ+IEUKWjAQCrPp6SCUeVBg0OzyVGdTVptIEHDPPfNa8gI7XO42BabhfzeKxA5NVQa61zvRLqXt9s4ZUUW+yxSzoto5N+BJRVRLnle9EhIokKLtdbJJQIM/OFdHFuAdFhs33drabtwFzbi19FEitVJAhUEYkOXIEC9M3RXCJ42WeJeE9YUXm5EgI4gTQrC585bIoAIq62uUr1l43jeByhvGR03cL6qdOvlY1+C8qxcDm9tsHqJZ2irQiPiLuCNxwfCpJsK9hI3M3x3RJZ8/56h/8k5RjHPFzEVv51uiRGAIpko7QolWRJVMMuramja2WwSMiFYDy64X4R5oXfgW3tVIR0XbTBKhd8Mnic/zrKNp2g13ciVyufT7B+KVwxjy4zcnRCCsNGKNOJX7NoFEVDILmEvhQd8aksS9/WRDwaNibqSXWZrjyaSlPp7TENzSTZ1N0GgHPoUvsH/5rRfG71l0mMY+CjWuLQ0p3Jz+4A0/QjmVUlBFPuujovg5LdKWzd1Akku42YwYjl/26dzrRRU8A/9z/fvVi1Nz2c2a5hekELMmPRUj45vA1fC17kFUUtLvtRAhBnWXlXKyb4688MkLmSxZYUrd2MFNGaP+TrMHgCDf2ktSlbskeFKENc8hO978g2UiIXBjHskb5ZD2mqGhGcSXkqzw0GEl1CqaIGuLVkgKaVz29Ov5/DZ12RQm9T3ZSJT9qgl/z+KhrZWKoYMGdVzTe/hDGq3Q5368sSd/QyytwClz1EwaZrVx0uqkiPhL+wM/6maluyoElSk2q5HmcclRbdVSEm/tgBqeIxXEcu+KhiCs37448ykRMaV2Gg8M6IeLR2nF76PUSACxpkhM1FtO4tMiZfTe2MmTqVhU+UDoS2Wx4S5au0U4G7wDQvgopbsB8HOFL4jaWkQgawb/Dy43nyD/46ESD/JKhCDo2+PVUjGzNJK3xAj1PiEt+xZf8F/O1/aOfJ6LWwkvT+EJT0UZfPmNd+WxgWj5GfzJFyaPViMjT0wlMqJdXGNTnolh9dtp//oWu7q6Y7sHXoq1UuF0/qSSm5BfGkWpXcBMpA5bsIoqC39Hpy/63iW/FajzmfcRne5cssM8JYc9jUOdDbkqu002d8vbGuj9e9k50T/jpILh8FY6jopFbXqZWJtzjFnuGuhwL00ejTK6G63fs0npz5XaqsNNrzCENzpECd82O0vQc5IwTWNbbN7VGhlnkX9kwkGerLgk22WvDp8JCCs60YfCitD1+uJAcXZu/SzpsqLFQY4HOu4I2Tbp6efXEdfyD0B0jp03Ab9xN7ieVJHV6u6fRw3UcRhzaLiG5bcU5IFCY4dsUtFITG6uQdf0fv5IGgUqWW6xUap5HYTMWbMfdtVOYuZi33eFG3h8V1RvvxTNzLaAYhsyyJYWQ7/5Ggkf4W9qCM6JIl/u1lde5iVuauNo1hDLKkOVERQcBr1MdnafN5ccCvgi4rUc69rmYPs4S55gi8/PvicyqmELPKDTQViS52+Wt1+lnE/0ddXf+SVOT0sVm/gzIbW/woj07kuiBm3xfv9YqgjsEJsk1ok3UAKsfaGAzyiZpq2WmTQHBQTQBSsPWaICJcOEhujfUJ7utzKNJsQp7jCjW2ydNUjA+TxUzO15m5+MJNvZj8ghw+o1y6NyLX7lwZdITR7dziKWOXZRqrvNonPiRk6ElbHUrg/Q2d8mROYMBSSp+89N+IOViXkA5ldRIXXtN0iRg2W6O9x7kWQLQTpkx5G7R/RunUGEVk/mTdE4sjCE6rxC+gD0425JA+Uh+SEaOpqJ1kqQWbyOsGuY/TiNle1s7Rp814nsWLSl1G04Qh35Oxa+sFHpJO3Dk0lY4AfoT3v/OWDaosM6JbLHM8el/V2f88SqfW5uQZ2Z9xAzRqURSEgttETwcnjVt/s5YDpi9jxVKfCgVn38+1A7bOvwd2dJyh+80tkkWWZDpuRPQ04I50W6mqn2a4oEJQZd26ElBkFH+mbw7nx9xTMStKHSWPWV8B1wrk3X5R1rWyLjgmzZfZOgH2TTxKPoTQ+SUEiGtvdLlXHroPHZx8vcHMMDREdmnVNZzXf4/hpSazMnEKOMdKYPGlxHHXhOnh9wfIbDwF6z/n6YYQlu3WNrB+gkHvX/cwJoeHtcl0FMMsaSq5pUyw3J2hn9hCmq9LOJY64ZbSmN7Gs+TIz2rP3rvzibc30PUeBTbj/G/8px0aWvFxwkT+LQTv1OBeELhVZ3wDyV6zKksiBoQ6gv1+NLA+p/LvFa/Lslc4cmyvSQu8REUGdZEOnDcZdpLLCKN3oLYB/tKN5OSHZ11/kBuCEQh5vXepBvUiNVGXE8Fo0oTJkBRJX7Q0vtQVdkSrCnnbSmNCjAy9nsk5VDp8TVY1EkbJ7O/iysnu9Yt1AKJWYOYBxVZCxEr4siceFZx4arLGP2k54uwv1JqVENu0e3BJJLi1ioZdIbVNPeg6/AYiTNLKOl24RcmemxyzWFFtbWWtn6DS4NyevlPAyOABvIODtOIhmd8O8KdFMLHvT3/F/SoGApIbTT0lkutrM7suhtHJva9NFDlRxIbfffpre7ZmNVbm77d8MLp5Pkoov9OxTTcSY04bjcfwCiASxuALU7ChYZbqplPHfBHAy4V3unEp2sL9kkrHC2T5SNNvJIil5hg/Hq6oXMzmnAp0Qy1tFOENljpQMIJO78O2dPV7LWVFwtsBYSmsnKpzNxXeLJcgrILXIfAxAOtesIDmcGuiApM+0s6OFQfcPstazeq/eLczOdFqqrR1qimf1cRe1rTfMa/Su9dk3uFoszYjHN11bjlAz0gKrYOYtKSq6bI+n9VAvZkaIqkjcwAWgkATbZnAFQXOeRVAshXPQ6OLeYL2WFtTbJeLbW4nChcQwetJx10XkOEyzaINc3f5dIJTno0lOGAtUdxYJ8mtkdx/09ICL6ckbYZRZi8AT+yF3yYaWNGHPOpd9oqGSzDoOnfaXjBlfQ8VtohLWyLD7nkXV8IDW81bwM9dejf71GZTo+Cpc2QGg+7MVsw6PWTURsw/SbitNDyPgjrWySD5qwMYVVGuN89IIgn5ViCRXp7bgHNETXDivdelK3Eh2LD6+N19vPlLcENcU07IoxP/dJCFUvkShb0sa+w4MLSU8WD/Bs5YDAVNQlRHjNHvE/hd0RDt0HxRtWT9dqav1xGwk3qKg+Ko5BjduHkvpWkRQCJLAHxkemcyA6Miunp6RpRzwIJd9SXW1CH6DgAH72yUcGJJRqg47hsUkpc8B89rlpuQeUbkSvgFNV6z264y8p5Pbv9LNFPNv3IeowceU62T7tdDErD/2lYFG7D9HJNaYWU5Qhrb4gyQGtkcypzXJsDRZowGl7fGpNsYVaqvls3Othi4gWUclqX1MgPFlyqy0xEMA73CwrvlYm3QERCn6oynzalITj9Aib4DDW1jizCclh61eh29NZPF++Ov7JwrAnu0r7aMc3qcV5iEuv49fEcWumVJOkkk9MCnvDlWgC7k5VNvHm7bLje6OH2nUTkmlmixGGkgrIYCb+z63xGe2WSXbTtfOCLzsmkUH7/IRiZwPpuLEAKzn9HIs2hCLiJNLl2HbxXVxLC21+6L9Rhfids/IdYGMsx2k4Iymc9V8sJsnVKJz+pZaal6i0a+Xfr8ydgrjx6gD5cJmhX3jOmx4ybYBLsYB9KKbv1R/GdDoc9eINpqYbe6Ror1t0wFw7SBaWsWxJdAQAqZveGJoJMBJFfSv0dMdUoDi0lS1dqF3LPqGnjsAvcHZHVj5D47uPYWk0eOpNUViWOMN8th21xkQA0o1m+SbzVM2GfOUDT8GJ8T9GkQcXFHJexbKqBUD1MD44+LwVFUMXu3BrGvaHmIVK+E+nRXYL9B3OBnTZNuDHvqROWaDjyavKAcW4a1g62kA1FiqaVG0CMghYEBQLcBfLd1vY+Q4OpZCLzc0dW+lx7pE6fvf0o85H4g+zbyNSvGIlbYxMW3vd5qFOxC64ZqdWCwy4v0BEOSr8BWHJ1/yYNG/gAT9R0GFApoxj4uNskXmpLQ+Sc2uyc3yRbZ6GEJETRuIJna/knz2Zzfcxs20zMPbdq7xy1SrUXzrWIH/AsrCTBSaRe2sm5xB4Ly/kwAkB6LVNCSmXrpmHMWeZ54cgkBfbnK68Gd5D/0zhKBBU0tQoaPKra7xxinqmZO9ByCflGpprIBIDA9MNtfSRsq1Dgv1wwACY9mKYrOEKcg7f8SCHpzGgAPtu+nIrQ1s6dsUEWll4R1Dsuh3Aw9IP/asEMe9N1nHyvaULYYqPQIIA6Bv00VGtAqEust43U7Dno7atigJ+5/9wCTr5epUB+/QtjyjX0E02NUSxv995yaIzTuU50BE72zZLnKAwp7y+RMtSy2T6loiIxVMJGnti6BGpzBpBHdkrIdAU27gt/39S81yG3awVKQrfavJsTYyQeRuM98Aq0ZUjD86t2jwmQWZpL4mLhl7FR/LKwaUctUAQALMf+PXixkZXAAACuivuOoLMs/rpz+MFzNL9aWb5I6giNBStZ3DkwdIGd0C+vT6Nst9wIfxBcG4KkfbrtSmxM73xVLgHAOO5imiyCaE41rwk6n/8Ea7MObieMeY00sXty6SnsjvGTE8/GyNNaHpMyy8CztqAgdMnfaGJ9eeuwI7/O5Uyj6/0Gx1/82fD/gtqCSfa0nC3V/GrOSd+U8oKB1uP2LfSfY/g9SLKTbhKaiAWj49FqCcOpBfUbgM9k7Hmv7O8iJ5ckVwubEjfLkrfi59bX1WYg9udtfY6Z1/pnI0O6BbBhIKcXjKSm0WI5LMrssQCiLecBZRUXrazsePEet0Ivf0SQMoE1cB883vioV2h69W6b/GyzvLjABFIKEzEDTUc+ZaYjugGlkQb0cFzTljV5cLyD/lM+S60QUt+WlUDLgj+3DDmnjVP6ESWIyUIFkboY2CzXCX+7OHABbZhHJx7ekio/9C1LQLv4SpIY7o+vwpHJXGhb3WCJisUGSkdPf/2LKodMLORn7m30SU1/vWG58K22tgsnQzcNMmhB9bQryUk3E8WYFG8pvZPsHrmsjSnxoE10ZQtF4wiF8st3cZg0l7GJ3DV4Egxi+WORDxQrGvGvOQd0iNCb91gaUEyoXGeru0S0xvSHjLUID4ElPwIwjhqCtkpVfEhkNJBUWJHH1YSL8H1crwG7w7DrFgVY3k5oqQVLm1+Gyfu4X111hTZV/neO1K50IJimKi4iq1MimRLEEkqpimoAMHUCRSvaUe23OUzCvvPRHvUDIp8tRxwMJgTfEJy8rBQ11GCvR+fsBVlk/+7YlYcONC8/aCmpYWaepXyPD5Poaeu5kUWWTlYcEsHvFnS/Ru7J+RIuxCyTrG/s0ZAP0ltH73eP9ZwDDx9ktv79OADq1LGs51OhnfPRxVgW7xL+URAvbC1vI0NVr/v/OiGs+P+osxfkdnlC917EMwkj19XC7onGq0xQAAany/BOSYqRnFj9Lcjm56RwAAI9b4qUjiXNLJPgKnAHnKzbQeDWDBGyeGIhfEis2RUHXu5WB58ABQ832H1piAAA=="/>
          <p:cNvSpPr>
            <a:spLocks noChangeAspect="1" noChangeArrowheads="1"/>
          </p:cNvSpPr>
          <p:nvPr/>
        </p:nvSpPr>
        <p:spPr bwMode="auto">
          <a:xfrm>
            <a:off x="155574" y="-144463"/>
            <a:ext cx="1744657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0132">
            <a:off x="1440087" y="2751206"/>
            <a:ext cx="2403561" cy="342635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95400"/>
            <a:ext cx="71628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QUESTION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Many teachers are using small groups these days.  WHY?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ANSWER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Social Constructivism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But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  Not all ways of using small groups are equally good.</a:t>
            </a:r>
          </a:p>
        </p:txBody>
      </p:sp>
    </p:spTree>
    <p:extLst>
      <p:ext uri="{BB962C8B-B14F-4D97-AF65-F5344CB8AC3E}">
        <p14:creationId xmlns:p14="http://schemas.microsoft.com/office/powerpoint/2010/main" val="219307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9"/>
          <p:cNvSpPr>
            <a:spLocks noChangeAspect="1" noChangeArrowheads="1" noTextEdit="1"/>
          </p:cNvSpPr>
          <p:nvPr/>
        </p:nvSpPr>
        <p:spPr bwMode="auto">
          <a:xfrm>
            <a:off x="539750" y="1144588"/>
            <a:ext cx="8223250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2772" name="Line 10"/>
          <p:cNvSpPr>
            <a:spLocks noChangeShapeType="1"/>
          </p:cNvSpPr>
          <p:nvPr/>
        </p:nvSpPr>
        <p:spPr bwMode="auto">
          <a:xfrm flipH="1" flipV="1">
            <a:off x="-1000125" y="547688"/>
            <a:ext cx="11112" cy="127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2773" name="Line 11"/>
          <p:cNvSpPr>
            <a:spLocks noChangeShapeType="1"/>
          </p:cNvSpPr>
          <p:nvPr/>
        </p:nvSpPr>
        <p:spPr bwMode="auto">
          <a:xfrm flipH="1" flipV="1">
            <a:off x="-1000125" y="547688"/>
            <a:ext cx="11112" cy="127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2775" name="Rectangle 48"/>
          <p:cNvSpPr>
            <a:spLocks noChangeArrowheads="1"/>
          </p:cNvSpPr>
          <p:nvPr/>
        </p:nvSpPr>
        <p:spPr bwMode="auto">
          <a:xfrm>
            <a:off x="3760788" y="2530475"/>
            <a:ext cx="2941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Three Phases of Team Learning: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grpSp>
        <p:nvGrpSpPr>
          <p:cNvPr id="32776" name="Group 49"/>
          <p:cNvGrpSpPr>
            <a:grpSpLocks/>
          </p:cNvGrpSpPr>
          <p:nvPr/>
        </p:nvGrpSpPr>
        <p:grpSpPr bwMode="auto">
          <a:xfrm>
            <a:off x="1352550" y="2736850"/>
            <a:ext cx="7145338" cy="114300"/>
            <a:chOff x="815" y="1588"/>
            <a:chExt cx="4501" cy="72"/>
          </a:xfrm>
        </p:grpSpPr>
        <p:grpSp>
          <p:nvGrpSpPr>
            <p:cNvPr id="32845" name="Group 50"/>
            <p:cNvGrpSpPr>
              <a:grpSpLocks/>
            </p:cNvGrpSpPr>
            <p:nvPr/>
          </p:nvGrpSpPr>
          <p:grpSpPr bwMode="auto">
            <a:xfrm>
              <a:off x="5236" y="1588"/>
              <a:ext cx="80" cy="72"/>
              <a:chOff x="5236" y="1588"/>
              <a:chExt cx="80" cy="72"/>
            </a:xfrm>
          </p:grpSpPr>
          <p:sp>
            <p:nvSpPr>
              <p:cNvPr id="32853" name="Line 51"/>
              <p:cNvSpPr>
                <a:spLocks noChangeShapeType="1"/>
              </p:cNvSpPr>
              <p:nvPr/>
            </p:nvSpPr>
            <p:spPr bwMode="auto">
              <a:xfrm>
                <a:off x="5236" y="1588"/>
                <a:ext cx="29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854" name="Line 52"/>
              <p:cNvSpPr>
                <a:spLocks noChangeShapeType="1"/>
              </p:cNvSpPr>
              <p:nvPr/>
            </p:nvSpPr>
            <p:spPr bwMode="auto">
              <a:xfrm>
                <a:off x="5265" y="1595"/>
                <a:ext cx="29" cy="1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855" name="Line 53"/>
              <p:cNvSpPr>
                <a:spLocks noChangeShapeType="1"/>
              </p:cNvSpPr>
              <p:nvPr/>
            </p:nvSpPr>
            <p:spPr bwMode="auto">
              <a:xfrm>
                <a:off x="5294" y="1610"/>
                <a:ext cx="14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856" name="Line 54"/>
              <p:cNvSpPr>
                <a:spLocks noChangeShapeType="1"/>
              </p:cNvSpPr>
              <p:nvPr/>
            </p:nvSpPr>
            <p:spPr bwMode="auto">
              <a:xfrm>
                <a:off x="5308" y="1631"/>
                <a:ext cx="8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2846" name="Group 55"/>
            <p:cNvGrpSpPr>
              <a:grpSpLocks/>
            </p:cNvGrpSpPr>
            <p:nvPr/>
          </p:nvGrpSpPr>
          <p:grpSpPr bwMode="auto">
            <a:xfrm>
              <a:off x="815" y="1588"/>
              <a:ext cx="4414" cy="72"/>
              <a:chOff x="815" y="1588"/>
              <a:chExt cx="4414" cy="72"/>
            </a:xfrm>
          </p:grpSpPr>
          <p:grpSp>
            <p:nvGrpSpPr>
              <p:cNvPr id="32847" name="Group 56"/>
              <p:cNvGrpSpPr>
                <a:grpSpLocks/>
              </p:cNvGrpSpPr>
              <p:nvPr/>
            </p:nvGrpSpPr>
            <p:grpSpPr bwMode="auto">
              <a:xfrm>
                <a:off x="815" y="1588"/>
                <a:ext cx="79" cy="72"/>
                <a:chOff x="815" y="1588"/>
                <a:chExt cx="79" cy="72"/>
              </a:xfrm>
            </p:grpSpPr>
            <p:sp>
              <p:nvSpPr>
                <p:cNvPr id="32849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865" y="1588"/>
                  <a:ext cx="29" cy="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285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836" y="1595"/>
                  <a:ext cx="29" cy="1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2851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822" y="1610"/>
                  <a:ext cx="14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2852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815" y="1631"/>
                  <a:ext cx="7" cy="2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32848" name="Line 61"/>
              <p:cNvSpPr>
                <a:spLocks noChangeShapeType="1"/>
              </p:cNvSpPr>
              <p:nvPr/>
            </p:nvSpPr>
            <p:spPr bwMode="auto">
              <a:xfrm>
                <a:off x="901" y="1588"/>
                <a:ext cx="432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498BA80-0642-4138-9112-FDC7E5C0B7E3}"/>
              </a:ext>
            </a:extLst>
          </p:cNvPr>
          <p:cNvGrpSpPr/>
          <p:nvPr/>
        </p:nvGrpSpPr>
        <p:grpSpPr>
          <a:xfrm>
            <a:off x="2028825" y="3448050"/>
            <a:ext cx="825500" cy="825500"/>
            <a:chOff x="2028825" y="3448050"/>
            <a:chExt cx="825500" cy="825500"/>
          </a:xfrm>
        </p:grpSpPr>
        <p:sp>
          <p:nvSpPr>
            <p:cNvPr id="32785" name="Rectangle 70"/>
            <p:cNvSpPr>
              <a:spLocks noChangeArrowheads="1"/>
            </p:cNvSpPr>
            <p:nvPr/>
          </p:nvSpPr>
          <p:spPr bwMode="auto">
            <a:xfrm>
              <a:off x="2028825" y="3871913"/>
              <a:ext cx="532197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3.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Appeals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D065F2-FF9C-4346-9EF7-14D3BD44FD09}"/>
                </a:ext>
              </a:extLst>
            </p:cNvPr>
            <p:cNvGrpSpPr/>
            <p:nvPr/>
          </p:nvGrpSpPr>
          <p:grpSpPr>
            <a:xfrm>
              <a:off x="2028825" y="3448050"/>
              <a:ext cx="825500" cy="825500"/>
              <a:chOff x="2028825" y="3448050"/>
              <a:chExt cx="825500" cy="825500"/>
            </a:xfrm>
          </p:grpSpPr>
          <p:sp>
            <p:nvSpPr>
              <p:cNvPr id="32777" name="Rectangle 62"/>
              <p:cNvSpPr>
                <a:spLocks noChangeArrowheads="1"/>
              </p:cNvSpPr>
              <p:nvPr/>
            </p:nvSpPr>
            <p:spPr bwMode="auto">
              <a:xfrm>
                <a:off x="2028825" y="3448050"/>
                <a:ext cx="415925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R.A.P.: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778" name="Rectangle 63"/>
              <p:cNvSpPr>
                <a:spLocks noChangeArrowheads="1"/>
              </p:cNvSpPr>
              <p:nvPr/>
            </p:nvSpPr>
            <p:spPr bwMode="auto">
              <a:xfrm>
                <a:off x="2028825" y="3586163"/>
                <a:ext cx="825500" cy="136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1. Individual test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780" name="Rectangle 65"/>
              <p:cNvSpPr>
                <a:spLocks noChangeArrowheads="1"/>
              </p:cNvSpPr>
              <p:nvPr/>
            </p:nvSpPr>
            <p:spPr bwMode="auto">
              <a:xfrm>
                <a:off x="2028825" y="3722688"/>
                <a:ext cx="635000" cy="136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2. Team test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789" name="Rectangle 74"/>
              <p:cNvSpPr>
                <a:spLocks noChangeArrowheads="1"/>
              </p:cNvSpPr>
              <p:nvPr/>
            </p:nvSpPr>
            <p:spPr bwMode="auto">
              <a:xfrm>
                <a:off x="2028825" y="3998913"/>
                <a:ext cx="647700" cy="136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4. Corrective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790" name="Rectangle 75"/>
              <p:cNvSpPr>
                <a:spLocks noChangeArrowheads="1"/>
              </p:cNvSpPr>
              <p:nvPr/>
            </p:nvSpPr>
            <p:spPr bwMode="auto">
              <a:xfrm>
                <a:off x="2028825" y="4137025"/>
                <a:ext cx="812800" cy="136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        Instruction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32792" name="Rectangle 77"/>
          <p:cNvSpPr>
            <a:spLocks noChangeArrowheads="1"/>
          </p:cNvSpPr>
          <p:nvPr/>
        </p:nvSpPr>
        <p:spPr bwMode="auto">
          <a:xfrm>
            <a:off x="1447800" y="4492625"/>
            <a:ext cx="500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Reading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089F51-6E66-4FFB-9B5E-6B2CAED8BF53}"/>
              </a:ext>
            </a:extLst>
          </p:cNvPr>
          <p:cNvGrpSpPr/>
          <p:nvPr/>
        </p:nvGrpSpPr>
        <p:grpSpPr>
          <a:xfrm>
            <a:off x="2933700" y="3586163"/>
            <a:ext cx="3910013" cy="1058862"/>
            <a:chOff x="2933700" y="3586163"/>
            <a:chExt cx="3910013" cy="1058862"/>
          </a:xfrm>
        </p:grpSpPr>
        <p:sp>
          <p:nvSpPr>
            <p:cNvPr id="32779" name="Rectangle 64"/>
            <p:cNvSpPr>
              <a:spLocks noChangeArrowheads="1"/>
            </p:cNvSpPr>
            <p:nvPr/>
          </p:nvSpPr>
          <p:spPr bwMode="auto">
            <a:xfrm>
              <a:off x="6203950" y="3586163"/>
              <a:ext cx="4953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(Continue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781" name="Rectangle 66"/>
            <p:cNvSpPr>
              <a:spLocks noChangeArrowheads="1"/>
            </p:cNvSpPr>
            <p:nvPr/>
          </p:nvSpPr>
          <p:spPr bwMode="auto">
            <a:xfrm>
              <a:off x="3657600" y="3722688"/>
              <a:ext cx="7334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Group Work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782" name="Rectangle 67"/>
            <p:cNvSpPr>
              <a:spLocks noChangeArrowheads="1"/>
            </p:cNvSpPr>
            <p:nvPr/>
          </p:nvSpPr>
          <p:spPr bwMode="auto">
            <a:xfrm>
              <a:off x="5181600" y="3722688"/>
              <a:ext cx="7334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Group Work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783" name="Rectangle 68"/>
            <p:cNvSpPr>
              <a:spLocks noChangeArrowheads="1"/>
            </p:cNvSpPr>
            <p:nvPr/>
          </p:nvSpPr>
          <p:spPr bwMode="auto">
            <a:xfrm>
              <a:off x="6088063" y="3722688"/>
              <a:ext cx="7556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pattern as long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786" name="Rectangle 71"/>
            <p:cNvSpPr>
              <a:spLocks noChangeArrowheads="1"/>
            </p:cNvSpPr>
            <p:nvPr/>
          </p:nvSpPr>
          <p:spPr bwMode="auto">
            <a:xfrm>
              <a:off x="3829050" y="3860800"/>
              <a:ext cx="4508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(</a:t>
              </a: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Simple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)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787" name="Rectangle 72"/>
            <p:cNvSpPr>
              <a:spLocks noChangeArrowheads="1"/>
            </p:cNvSpPr>
            <p:nvPr/>
          </p:nvSpPr>
          <p:spPr bwMode="auto">
            <a:xfrm>
              <a:off x="5308600" y="3860800"/>
              <a:ext cx="527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(Complex)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788" name="Rectangle 73"/>
            <p:cNvSpPr>
              <a:spLocks noChangeArrowheads="1"/>
            </p:cNvSpPr>
            <p:nvPr/>
          </p:nvSpPr>
          <p:spPr bwMode="auto">
            <a:xfrm>
              <a:off x="6180138" y="3860800"/>
              <a:ext cx="5651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as desired)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793" name="Rectangle 78"/>
            <p:cNvSpPr>
              <a:spLocks noChangeArrowheads="1"/>
            </p:cNvSpPr>
            <p:nvPr/>
          </p:nvSpPr>
          <p:spPr bwMode="auto">
            <a:xfrm>
              <a:off x="2933700" y="4492625"/>
              <a:ext cx="6477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Homework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794" name="Rectangle 79"/>
            <p:cNvSpPr>
              <a:spLocks noChangeArrowheads="1"/>
            </p:cNvSpPr>
            <p:nvPr/>
          </p:nvSpPr>
          <p:spPr bwMode="auto">
            <a:xfrm>
              <a:off x="4495800" y="4492625"/>
              <a:ext cx="6477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Homework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32796" name="Rectangle 81"/>
          <p:cNvSpPr>
            <a:spLocks noChangeArrowheads="1"/>
          </p:cNvSpPr>
          <p:nvPr/>
        </p:nvSpPr>
        <p:spPr bwMode="auto">
          <a:xfrm>
            <a:off x="1431925" y="4953000"/>
            <a:ext cx="3667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Approximate Level of Content Understanding at Each Phase: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473650-4D45-4F06-8635-7943188716C1}"/>
              </a:ext>
            </a:extLst>
          </p:cNvPr>
          <p:cNvGrpSpPr/>
          <p:nvPr/>
        </p:nvGrpSpPr>
        <p:grpSpPr>
          <a:xfrm>
            <a:off x="6937375" y="2954338"/>
            <a:ext cx="1560513" cy="309562"/>
            <a:chOff x="6937375" y="2954338"/>
            <a:chExt cx="1560513" cy="309562"/>
          </a:xfrm>
        </p:grpSpPr>
        <p:grpSp>
          <p:nvGrpSpPr>
            <p:cNvPr id="32860" name="Group 24"/>
            <p:cNvGrpSpPr>
              <a:grpSpLocks/>
            </p:cNvGrpSpPr>
            <p:nvPr/>
          </p:nvGrpSpPr>
          <p:grpSpPr bwMode="auto">
            <a:xfrm>
              <a:off x="6937375" y="3138488"/>
              <a:ext cx="1560513" cy="125412"/>
              <a:chOff x="4333" y="1841"/>
              <a:chExt cx="983" cy="79"/>
            </a:xfrm>
          </p:grpSpPr>
          <p:grpSp>
            <p:nvGrpSpPr>
              <p:cNvPr id="32873" name="Group 25"/>
              <p:cNvGrpSpPr>
                <a:grpSpLocks/>
              </p:cNvGrpSpPr>
              <p:nvPr/>
            </p:nvGrpSpPr>
            <p:grpSpPr bwMode="auto">
              <a:xfrm>
                <a:off x="5236" y="1841"/>
                <a:ext cx="80" cy="79"/>
                <a:chOff x="5236" y="1841"/>
                <a:chExt cx="80" cy="79"/>
              </a:xfrm>
            </p:grpSpPr>
            <p:sp>
              <p:nvSpPr>
                <p:cNvPr id="32880" name="Line 26"/>
                <p:cNvSpPr>
                  <a:spLocks noChangeShapeType="1"/>
                </p:cNvSpPr>
                <p:nvPr/>
              </p:nvSpPr>
              <p:spPr bwMode="auto">
                <a:xfrm>
                  <a:off x="5236" y="1841"/>
                  <a:ext cx="29" cy="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2881" name="Line 27"/>
                <p:cNvSpPr>
                  <a:spLocks noChangeShapeType="1"/>
                </p:cNvSpPr>
                <p:nvPr/>
              </p:nvSpPr>
              <p:spPr bwMode="auto">
                <a:xfrm>
                  <a:off x="5265" y="1848"/>
                  <a:ext cx="29" cy="1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2882" name="Line 28"/>
                <p:cNvSpPr>
                  <a:spLocks noChangeShapeType="1"/>
                </p:cNvSpPr>
                <p:nvPr/>
              </p:nvSpPr>
              <p:spPr bwMode="auto">
                <a:xfrm>
                  <a:off x="5294" y="1862"/>
                  <a:ext cx="14" cy="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2883" name="Line 29"/>
                <p:cNvSpPr>
                  <a:spLocks noChangeShapeType="1"/>
                </p:cNvSpPr>
                <p:nvPr/>
              </p:nvSpPr>
              <p:spPr bwMode="auto">
                <a:xfrm>
                  <a:off x="5308" y="1891"/>
                  <a:ext cx="8" cy="2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32874" name="Line 30"/>
              <p:cNvSpPr>
                <a:spLocks noChangeShapeType="1"/>
              </p:cNvSpPr>
              <p:nvPr/>
            </p:nvSpPr>
            <p:spPr bwMode="auto">
              <a:xfrm>
                <a:off x="4420" y="1841"/>
                <a:ext cx="81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32875" name="Group 31"/>
              <p:cNvGrpSpPr>
                <a:grpSpLocks/>
              </p:cNvGrpSpPr>
              <p:nvPr/>
            </p:nvGrpSpPr>
            <p:grpSpPr bwMode="auto">
              <a:xfrm>
                <a:off x="4333" y="1841"/>
                <a:ext cx="80" cy="79"/>
                <a:chOff x="4333" y="1841"/>
                <a:chExt cx="80" cy="79"/>
              </a:xfrm>
            </p:grpSpPr>
            <p:sp>
              <p:nvSpPr>
                <p:cNvPr id="3287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4384" y="1841"/>
                  <a:ext cx="29" cy="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287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355" y="1848"/>
                  <a:ext cx="29" cy="1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2878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340" y="1862"/>
                  <a:ext cx="15" cy="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2879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4333" y="1891"/>
                  <a:ext cx="7" cy="2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</p:grpSp>
        <p:sp>
          <p:nvSpPr>
            <p:cNvPr id="32797" name="Rectangle 82"/>
            <p:cNvSpPr>
              <a:spLocks noChangeArrowheads="1"/>
            </p:cNvSpPr>
            <p:nvPr/>
          </p:nvSpPr>
          <p:spPr bwMode="auto">
            <a:xfrm>
              <a:off x="7361238" y="2954338"/>
              <a:ext cx="893762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Assessment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32798" name="Rectangle 83"/>
          <p:cNvSpPr>
            <a:spLocks noChangeArrowheads="1"/>
          </p:cNvSpPr>
          <p:nvPr/>
        </p:nvSpPr>
        <p:spPr bwMode="auto">
          <a:xfrm>
            <a:off x="719138" y="1219200"/>
            <a:ext cx="7705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The Sequence of Learning Activities in Team-Based Learning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2799" name="Rectangle 84"/>
          <p:cNvSpPr>
            <a:spLocks noChangeArrowheads="1"/>
          </p:cNvSpPr>
          <p:nvPr/>
        </p:nvSpPr>
        <p:spPr bwMode="auto">
          <a:xfrm>
            <a:off x="4208463" y="1485900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BC0268-C79E-4A7C-87BC-A556C4BA34CD}"/>
              </a:ext>
            </a:extLst>
          </p:cNvPr>
          <p:cNvGrpSpPr/>
          <p:nvPr/>
        </p:nvGrpSpPr>
        <p:grpSpPr>
          <a:xfrm>
            <a:off x="1352550" y="2954338"/>
            <a:ext cx="1558925" cy="309562"/>
            <a:chOff x="1352550" y="2954338"/>
            <a:chExt cx="1558925" cy="309562"/>
          </a:xfrm>
        </p:grpSpPr>
        <p:grpSp>
          <p:nvGrpSpPr>
            <p:cNvPr id="32861" name="Group 36"/>
            <p:cNvGrpSpPr>
              <a:grpSpLocks/>
            </p:cNvGrpSpPr>
            <p:nvPr/>
          </p:nvGrpSpPr>
          <p:grpSpPr bwMode="auto">
            <a:xfrm>
              <a:off x="1352550" y="3138488"/>
              <a:ext cx="1558925" cy="125412"/>
              <a:chOff x="815" y="1841"/>
              <a:chExt cx="982" cy="79"/>
            </a:xfrm>
          </p:grpSpPr>
          <p:grpSp>
            <p:nvGrpSpPr>
              <p:cNvPr id="32862" name="Group 37"/>
              <p:cNvGrpSpPr>
                <a:grpSpLocks/>
              </p:cNvGrpSpPr>
              <p:nvPr/>
            </p:nvGrpSpPr>
            <p:grpSpPr bwMode="auto">
              <a:xfrm>
                <a:off x="1718" y="1841"/>
                <a:ext cx="79" cy="79"/>
                <a:chOff x="1718" y="1841"/>
                <a:chExt cx="79" cy="79"/>
              </a:xfrm>
            </p:grpSpPr>
            <p:sp>
              <p:nvSpPr>
                <p:cNvPr id="32869" name="Line 38"/>
                <p:cNvSpPr>
                  <a:spLocks noChangeShapeType="1"/>
                </p:cNvSpPr>
                <p:nvPr/>
              </p:nvSpPr>
              <p:spPr bwMode="auto">
                <a:xfrm>
                  <a:off x="1718" y="1841"/>
                  <a:ext cx="29" cy="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2870" name="Line 39"/>
                <p:cNvSpPr>
                  <a:spLocks noChangeShapeType="1"/>
                </p:cNvSpPr>
                <p:nvPr/>
              </p:nvSpPr>
              <p:spPr bwMode="auto">
                <a:xfrm>
                  <a:off x="1747" y="1848"/>
                  <a:ext cx="29" cy="1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2871" name="Line 40"/>
                <p:cNvSpPr>
                  <a:spLocks noChangeShapeType="1"/>
                </p:cNvSpPr>
                <p:nvPr/>
              </p:nvSpPr>
              <p:spPr bwMode="auto">
                <a:xfrm>
                  <a:off x="1776" y="1862"/>
                  <a:ext cx="14" cy="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2872" name="Line 41"/>
                <p:cNvSpPr>
                  <a:spLocks noChangeShapeType="1"/>
                </p:cNvSpPr>
                <p:nvPr/>
              </p:nvSpPr>
              <p:spPr bwMode="auto">
                <a:xfrm>
                  <a:off x="1790" y="1891"/>
                  <a:ext cx="7" cy="2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32863" name="Line 42"/>
              <p:cNvSpPr>
                <a:spLocks noChangeShapeType="1"/>
              </p:cNvSpPr>
              <p:nvPr/>
            </p:nvSpPr>
            <p:spPr bwMode="auto">
              <a:xfrm>
                <a:off x="901" y="1841"/>
                <a:ext cx="81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32864" name="Group 43"/>
              <p:cNvGrpSpPr>
                <a:grpSpLocks/>
              </p:cNvGrpSpPr>
              <p:nvPr/>
            </p:nvGrpSpPr>
            <p:grpSpPr bwMode="auto">
              <a:xfrm>
                <a:off x="815" y="1841"/>
                <a:ext cx="79" cy="79"/>
                <a:chOff x="815" y="1841"/>
                <a:chExt cx="79" cy="79"/>
              </a:xfrm>
            </p:grpSpPr>
            <p:sp>
              <p:nvSpPr>
                <p:cNvPr id="3286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865" y="1841"/>
                  <a:ext cx="29" cy="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2866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836" y="1848"/>
                  <a:ext cx="29" cy="1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2867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822" y="1862"/>
                  <a:ext cx="14" cy="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2868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815" y="1891"/>
                  <a:ext cx="7" cy="2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</p:grpSp>
        <p:sp>
          <p:nvSpPr>
            <p:cNvPr id="32800" name="Rectangle 85"/>
            <p:cNvSpPr>
              <a:spLocks noChangeArrowheads="1"/>
            </p:cNvSpPr>
            <p:nvPr/>
          </p:nvSpPr>
          <p:spPr bwMode="auto">
            <a:xfrm>
              <a:off x="1787525" y="2954338"/>
              <a:ext cx="846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Preparation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CC9864-B10B-4791-865E-A6D96DA24F15}"/>
              </a:ext>
            </a:extLst>
          </p:cNvPr>
          <p:cNvGrpSpPr/>
          <p:nvPr/>
        </p:nvGrpSpPr>
        <p:grpSpPr>
          <a:xfrm>
            <a:off x="2924175" y="2954338"/>
            <a:ext cx="4002088" cy="309562"/>
            <a:chOff x="2924175" y="2954338"/>
            <a:chExt cx="4002088" cy="309562"/>
          </a:xfrm>
        </p:grpSpPr>
        <p:grpSp>
          <p:nvGrpSpPr>
            <p:cNvPr id="32857" name="Group 13"/>
            <p:cNvGrpSpPr>
              <a:grpSpLocks/>
            </p:cNvGrpSpPr>
            <p:nvPr/>
          </p:nvGrpSpPr>
          <p:grpSpPr bwMode="auto">
            <a:xfrm>
              <a:off x="6799263" y="3138488"/>
              <a:ext cx="127000" cy="125412"/>
              <a:chOff x="4246" y="1841"/>
              <a:chExt cx="80" cy="79"/>
            </a:xfrm>
          </p:grpSpPr>
          <p:sp>
            <p:nvSpPr>
              <p:cNvPr id="32888" name="Line 14"/>
              <p:cNvSpPr>
                <a:spLocks noChangeShapeType="1"/>
              </p:cNvSpPr>
              <p:nvPr/>
            </p:nvSpPr>
            <p:spPr bwMode="auto">
              <a:xfrm>
                <a:off x="4246" y="1841"/>
                <a:ext cx="29" cy="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889" name="Line 15"/>
              <p:cNvSpPr>
                <a:spLocks noChangeShapeType="1"/>
              </p:cNvSpPr>
              <p:nvPr/>
            </p:nvSpPr>
            <p:spPr bwMode="auto">
              <a:xfrm>
                <a:off x="4275" y="1848"/>
                <a:ext cx="29" cy="1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890" name="Line 16"/>
              <p:cNvSpPr>
                <a:spLocks noChangeShapeType="1"/>
              </p:cNvSpPr>
              <p:nvPr/>
            </p:nvSpPr>
            <p:spPr bwMode="auto">
              <a:xfrm>
                <a:off x="4304" y="1862"/>
                <a:ext cx="15" cy="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891" name="Line 17"/>
              <p:cNvSpPr>
                <a:spLocks noChangeShapeType="1"/>
              </p:cNvSpPr>
              <p:nvPr/>
            </p:nvSpPr>
            <p:spPr bwMode="auto">
              <a:xfrm>
                <a:off x="4319" y="1891"/>
                <a:ext cx="7" cy="2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2858" name="Group 18"/>
            <p:cNvGrpSpPr>
              <a:grpSpLocks/>
            </p:cNvGrpSpPr>
            <p:nvPr/>
          </p:nvGrpSpPr>
          <p:grpSpPr bwMode="auto">
            <a:xfrm>
              <a:off x="2924175" y="3138488"/>
              <a:ext cx="125413" cy="125412"/>
              <a:chOff x="1805" y="1841"/>
              <a:chExt cx="79" cy="79"/>
            </a:xfrm>
          </p:grpSpPr>
          <p:sp>
            <p:nvSpPr>
              <p:cNvPr id="32884" name="Line 19"/>
              <p:cNvSpPr>
                <a:spLocks noChangeShapeType="1"/>
              </p:cNvSpPr>
              <p:nvPr/>
            </p:nvSpPr>
            <p:spPr bwMode="auto">
              <a:xfrm flipH="1">
                <a:off x="1855" y="1841"/>
                <a:ext cx="29" cy="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885" name="Line 20"/>
              <p:cNvSpPr>
                <a:spLocks noChangeShapeType="1"/>
              </p:cNvSpPr>
              <p:nvPr/>
            </p:nvSpPr>
            <p:spPr bwMode="auto">
              <a:xfrm flipH="1">
                <a:off x="1826" y="1848"/>
                <a:ext cx="29" cy="1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886" name="Line 21"/>
              <p:cNvSpPr>
                <a:spLocks noChangeShapeType="1"/>
              </p:cNvSpPr>
              <p:nvPr/>
            </p:nvSpPr>
            <p:spPr bwMode="auto">
              <a:xfrm flipH="1">
                <a:off x="1812" y="1862"/>
                <a:ext cx="14" cy="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887" name="Line 22"/>
              <p:cNvSpPr>
                <a:spLocks noChangeShapeType="1"/>
              </p:cNvSpPr>
              <p:nvPr/>
            </p:nvSpPr>
            <p:spPr bwMode="auto">
              <a:xfrm flipH="1">
                <a:off x="1805" y="1891"/>
                <a:ext cx="7" cy="2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2859" name="Line 23"/>
            <p:cNvSpPr>
              <a:spLocks noChangeShapeType="1"/>
            </p:cNvSpPr>
            <p:nvPr/>
          </p:nvSpPr>
          <p:spPr bwMode="auto">
            <a:xfrm>
              <a:off x="3060700" y="3138488"/>
              <a:ext cx="3727450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02" name="Rectangle 87"/>
            <p:cNvSpPr>
              <a:spLocks noChangeArrowheads="1"/>
            </p:cNvSpPr>
            <p:nvPr/>
          </p:nvSpPr>
          <p:spPr bwMode="auto">
            <a:xfrm>
              <a:off x="3657600" y="2954338"/>
              <a:ext cx="2703513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Application  (Practice with Feedback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)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32829" name="Rectangle 114"/>
          <p:cNvSpPr>
            <a:spLocks noChangeArrowheads="1"/>
          </p:cNvSpPr>
          <p:nvPr/>
        </p:nvSpPr>
        <p:spPr bwMode="auto">
          <a:xfrm>
            <a:off x="1730375" y="517048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40%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2835" name="Rectangle 116"/>
          <p:cNvSpPr>
            <a:spLocks noChangeArrowheads="1"/>
          </p:cNvSpPr>
          <p:nvPr/>
        </p:nvSpPr>
        <p:spPr bwMode="auto">
          <a:xfrm>
            <a:off x="7621587" y="5170488"/>
            <a:ext cx="552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90-100%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2836" name="Rectangle 117"/>
          <p:cNvSpPr>
            <a:spLocks noChangeArrowheads="1"/>
          </p:cNvSpPr>
          <p:nvPr/>
        </p:nvSpPr>
        <p:spPr bwMode="auto">
          <a:xfrm>
            <a:off x="2625725" y="517048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50%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2837" name="Rectangle 118"/>
          <p:cNvSpPr>
            <a:spLocks noChangeArrowheads="1"/>
          </p:cNvSpPr>
          <p:nvPr/>
        </p:nvSpPr>
        <p:spPr bwMode="auto">
          <a:xfrm>
            <a:off x="3324225" y="517048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60%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2838" name="Rectangle 119"/>
          <p:cNvSpPr>
            <a:spLocks noChangeArrowheads="1"/>
          </p:cNvSpPr>
          <p:nvPr/>
        </p:nvSpPr>
        <p:spPr bwMode="auto">
          <a:xfrm>
            <a:off x="4518025" y="517048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70%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2839" name="Rectangle 120"/>
          <p:cNvSpPr>
            <a:spLocks noChangeArrowheads="1"/>
          </p:cNvSpPr>
          <p:nvPr/>
        </p:nvSpPr>
        <p:spPr bwMode="auto">
          <a:xfrm>
            <a:off x="6043613" y="517048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80%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2840" name="Rectangle 121"/>
          <p:cNvSpPr>
            <a:spLocks noChangeArrowheads="1"/>
          </p:cNvSpPr>
          <p:nvPr/>
        </p:nvSpPr>
        <p:spPr bwMode="auto">
          <a:xfrm>
            <a:off x="2865438" y="5100638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2841" name="Rectangle 122"/>
          <p:cNvSpPr>
            <a:spLocks noChangeArrowheads="1"/>
          </p:cNvSpPr>
          <p:nvPr/>
        </p:nvSpPr>
        <p:spPr bwMode="auto">
          <a:xfrm>
            <a:off x="3565525" y="5100638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2842" name="Rectangle 123"/>
          <p:cNvSpPr>
            <a:spLocks noChangeArrowheads="1"/>
          </p:cNvSpPr>
          <p:nvPr/>
        </p:nvSpPr>
        <p:spPr bwMode="auto">
          <a:xfrm>
            <a:off x="4746625" y="5100638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2843" name="Rectangle 124"/>
          <p:cNvSpPr>
            <a:spLocks noChangeArrowheads="1"/>
          </p:cNvSpPr>
          <p:nvPr/>
        </p:nvSpPr>
        <p:spPr bwMode="auto">
          <a:xfrm>
            <a:off x="6272213" y="5100638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2844" name="Rectangle 125"/>
          <p:cNvSpPr>
            <a:spLocks noChangeArrowheads="1"/>
          </p:cNvSpPr>
          <p:nvPr/>
        </p:nvSpPr>
        <p:spPr bwMode="auto">
          <a:xfrm>
            <a:off x="8161337" y="5100638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2831" name="Rectangle 126"/>
          <p:cNvSpPr>
            <a:spLocks noChangeArrowheads="1"/>
          </p:cNvSpPr>
          <p:nvPr/>
        </p:nvSpPr>
        <p:spPr bwMode="auto">
          <a:xfrm>
            <a:off x="1971675" y="5100638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E377E5-0F1E-4E02-9D98-BED1ACB830E8}"/>
              </a:ext>
            </a:extLst>
          </p:cNvPr>
          <p:cNvGrpSpPr/>
          <p:nvPr/>
        </p:nvGrpSpPr>
        <p:grpSpPr>
          <a:xfrm>
            <a:off x="381000" y="3391984"/>
            <a:ext cx="8128000" cy="1413378"/>
            <a:chOff x="381000" y="3391984"/>
            <a:chExt cx="8128000" cy="1413378"/>
          </a:xfrm>
        </p:grpSpPr>
        <p:sp>
          <p:nvSpPr>
            <p:cNvPr id="32824" name="Line 109"/>
            <p:cNvSpPr>
              <a:spLocks noChangeShapeType="1"/>
            </p:cNvSpPr>
            <p:nvPr/>
          </p:nvSpPr>
          <p:spPr bwMode="auto">
            <a:xfrm>
              <a:off x="6937375" y="4398962"/>
              <a:ext cx="1588" cy="4016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12" name="Line 97"/>
            <p:cNvSpPr>
              <a:spLocks noChangeShapeType="1"/>
            </p:cNvSpPr>
            <p:nvPr/>
          </p:nvSpPr>
          <p:spPr bwMode="auto">
            <a:xfrm>
              <a:off x="7602538" y="3431063"/>
              <a:ext cx="1587" cy="9639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17" name="Line 102"/>
            <p:cNvSpPr>
              <a:spLocks noChangeShapeType="1"/>
            </p:cNvSpPr>
            <p:nvPr/>
          </p:nvSpPr>
          <p:spPr bwMode="auto">
            <a:xfrm>
              <a:off x="8497888" y="3442462"/>
              <a:ext cx="1587" cy="9525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26" name="Line 111"/>
            <p:cNvSpPr>
              <a:spLocks noChangeShapeType="1"/>
            </p:cNvSpPr>
            <p:nvPr/>
          </p:nvSpPr>
          <p:spPr bwMode="auto">
            <a:xfrm>
              <a:off x="7613650" y="3431063"/>
              <a:ext cx="884238" cy="16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784" name="Rectangle 69"/>
            <p:cNvSpPr>
              <a:spLocks noChangeArrowheads="1"/>
            </p:cNvSpPr>
            <p:nvPr/>
          </p:nvSpPr>
          <p:spPr bwMode="auto">
            <a:xfrm>
              <a:off x="630238" y="3873965"/>
              <a:ext cx="623887" cy="187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In-Class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: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791" name="Rectangle 76"/>
            <p:cNvSpPr>
              <a:spLocks noChangeArrowheads="1"/>
            </p:cNvSpPr>
            <p:nvPr/>
          </p:nvSpPr>
          <p:spPr bwMode="auto">
            <a:xfrm>
              <a:off x="381000" y="4522035"/>
              <a:ext cx="946150" cy="187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Out-of-Class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: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01" name="Rectangle 86"/>
            <p:cNvSpPr>
              <a:spLocks noChangeArrowheads="1"/>
            </p:cNvSpPr>
            <p:nvPr/>
          </p:nvSpPr>
          <p:spPr bwMode="auto">
            <a:xfrm>
              <a:off x="609600" y="3478285"/>
              <a:ext cx="714375" cy="18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Activities</a:t>
              </a:r>
              <a:r>
                <a:rPr kumimoji="0" lang="en-US" sz="9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: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03" name="Line 88"/>
            <p:cNvSpPr>
              <a:spLocks noChangeShapeType="1"/>
            </p:cNvSpPr>
            <p:nvPr/>
          </p:nvSpPr>
          <p:spPr bwMode="auto">
            <a:xfrm>
              <a:off x="2006600" y="3391984"/>
              <a:ext cx="917575" cy="16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04" name="Line 89"/>
            <p:cNvSpPr>
              <a:spLocks noChangeShapeType="1"/>
            </p:cNvSpPr>
            <p:nvPr/>
          </p:nvSpPr>
          <p:spPr bwMode="auto">
            <a:xfrm>
              <a:off x="3600450" y="3391984"/>
              <a:ext cx="882650" cy="16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05" name="Line 90"/>
            <p:cNvSpPr>
              <a:spLocks noChangeShapeType="1"/>
            </p:cNvSpPr>
            <p:nvPr/>
          </p:nvSpPr>
          <p:spPr bwMode="auto">
            <a:xfrm>
              <a:off x="5126038" y="3391984"/>
              <a:ext cx="1811337" cy="16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06" name="Line 91"/>
            <p:cNvSpPr>
              <a:spLocks noChangeShapeType="1"/>
            </p:cNvSpPr>
            <p:nvPr/>
          </p:nvSpPr>
          <p:spPr bwMode="auto">
            <a:xfrm>
              <a:off x="1993900" y="3391984"/>
              <a:ext cx="1588" cy="9639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07" name="Line 92"/>
            <p:cNvSpPr>
              <a:spLocks noChangeShapeType="1"/>
            </p:cNvSpPr>
            <p:nvPr/>
          </p:nvSpPr>
          <p:spPr bwMode="auto">
            <a:xfrm>
              <a:off x="2924175" y="3403382"/>
              <a:ext cx="1588" cy="9525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08" name="Line 93"/>
            <p:cNvSpPr>
              <a:spLocks noChangeShapeType="1"/>
            </p:cNvSpPr>
            <p:nvPr/>
          </p:nvSpPr>
          <p:spPr bwMode="auto">
            <a:xfrm>
              <a:off x="3589338" y="3391984"/>
              <a:ext cx="1587" cy="9639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09" name="Line 94"/>
            <p:cNvSpPr>
              <a:spLocks noChangeShapeType="1"/>
            </p:cNvSpPr>
            <p:nvPr/>
          </p:nvSpPr>
          <p:spPr bwMode="auto">
            <a:xfrm>
              <a:off x="4483100" y="3403382"/>
              <a:ext cx="1588" cy="9525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10" name="Line 95"/>
            <p:cNvSpPr>
              <a:spLocks noChangeShapeType="1"/>
            </p:cNvSpPr>
            <p:nvPr/>
          </p:nvSpPr>
          <p:spPr bwMode="auto">
            <a:xfrm>
              <a:off x="5113338" y="3391984"/>
              <a:ext cx="1587" cy="9639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11" name="Line 96"/>
            <p:cNvSpPr>
              <a:spLocks noChangeShapeType="1"/>
            </p:cNvSpPr>
            <p:nvPr/>
          </p:nvSpPr>
          <p:spPr bwMode="auto">
            <a:xfrm>
              <a:off x="6937375" y="3403382"/>
              <a:ext cx="1588" cy="9525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13" name="Line 98"/>
            <p:cNvSpPr>
              <a:spLocks noChangeShapeType="1"/>
            </p:cNvSpPr>
            <p:nvPr/>
          </p:nvSpPr>
          <p:spPr bwMode="auto">
            <a:xfrm>
              <a:off x="1409700" y="4803734"/>
              <a:ext cx="584200" cy="16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14" name="Line 99"/>
            <p:cNvSpPr>
              <a:spLocks noChangeShapeType="1"/>
            </p:cNvSpPr>
            <p:nvPr/>
          </p:nvSpPr>
          <p:spPr bwMode="auto">
            <a:xfrm>
              <a:off x="2935288" y="4803734"/>
              <a:ext cx="654050" cy="16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15" name="Line 100"/>
            <p:cNvSpPr>
              <a:spLocks noChangeShapeType="1"/>
            </p:cNvSpPr>
            <p:nvPr/>
          </p:nvSpPr>
          <p:spPr bwMode="auto">
            <a:xfrm>
              <a:off x="4494213" y="4803734"/>
              <a:ext cx="619125" cy="16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16" name="Line 101"/>
            <p:cNvSpPr>
              <a:spLocks noChangeShapeType="1"/>
            </p:cNvSpPr>
            <p:nvPr/>
          </p:nvSpPr>
          <p:spPr bwMode="auto">
            <a:xfrm>
              <a:off x="1398588" y="4391770"/>
              <a:ext cx="1587" cy="4119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18" name="Line 103"/>
            <p:cNvSpPr>
              <a:spLocks noChangeShapeType="1"/>
            </p:cNvSpPr>
            <p:nvPr/>
          </p:nvSpPr>
          <p:spPr bwMode="auto">
            <a:xfrm>
              <a:off x="1993900" y="4391770"/>
              <a:ext cx="1588" cy="4119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19" name="Line 104"/>
            <p:cNvSpPr>
              <a:spLocks noChangeShapeType="1"/>
            </p:cNvSpPr>
            <p:nvPr/>
          </p:nvSpPr>
          <p:spPr bwMode="auto">
            <a:xfrm>
              <a:off x="2924175" y="4391770"/>
              <a:ext cx="1588" cy="4119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20" name="Line 105"/>
            <p:cNvSpPr>
              <a:spLocks noChangeShapeType="1"/>
            </p:cNvSpPr>
            <p:nvPr/>
          </p:nvSpPr>
          <p:spPr bwMode="auto">
            <a:xfrm>
              <a:off x="3589338" y="4391770"/>
              <a:ext cx="1587" cy="4119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21" name="Line 106"/>
            <p:cNvSpPr>
              <a:spLocks noChangeShapeType="1"/>
            </p:cNvSpPr>
            <p:nvPr/>
          </p:nvSpPr>
          <p:spPr bwMode="auto">
            <a:xfrm>
              <a:off x="4483100" y="4391770"/>
              <a:ext cx="1588" cy="4119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22" name="Line 107"/>
            <p:cNvSpPr>
              <a:spLocks noChangeShapeType="1"/>
            </p:cNvSpPr>
            <p:nvPr/>
          </p:nvSpPr>
          <p:spPr bwMode="auto">
            <a:xfrm>
              <a:off x="5113338" y="4391770"/>
              <a:ext cx="1587" cy="4119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23" name="Line 108"/>
            <p:cNvSpPr>
              <a:spLocks noChangeShapeType="1"/>
            </p:cNvSpPr>
            <p:nvPr/>
          </p:nvSpPr>
          <p:spPr bwMode="auto">
            <a:xfrm>
              <a:off x="6008688" y="3403382"/>
              <a:ext cx="1587" cy="9525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25" name="Line 110"/>
            <p:cNvSpPr>
              <a:spLocks noChangeShapeType="1"/>
            </p:cNvSpPr>
            <p:nvPr/>
          </p:nvSpPr>
          <p:spPr bwMode="auto">
            <a:xfrm>
              <a:off x="7602538" y="4391770"/>
              <a:ext cx="1587" cy="4119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27" name="Rectangle 112"/>
            <p:cNvSpPr>
              <a:spLocks noChangeArrowheads="1"/>
            </p:cNvSpPr>
            <p:nvPr/>
          </p:nvSpPr>
          <p:spPr bwMode="auto">
            <a:xfrm>
              <a:off x="617538" y="4367345"/>
              <a:ext cx="7891462" cy="244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2828" name="Line 113"/>
            <p:cNvSpPr>
              <a:spLocks noChangeShapeType="1"/>
            </p:cNvSpPr>
            <p:nvPr/>
          </p:nvSpPr>
          <p:spPr bwMode="auto">
            <a:xfrm>
              <a:off x="6948488" y="4798972"/>
              <a:ext cx="654050" cy="16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C10D2D-B9D0-48CE-84D8-9492F1B08709}"/>
              </a:ext>
            </a:extLst>
          </p:cNvPr>
          <p:cNvGrpSpPr/>
          <p:nvPr/>
        </p:nvGrpSpPr>
        <p:grpSpPr>
          <a:xfrm>
            <a:off x="7086600" y="3505973"/>
            <a:ext cx="1524000" cy="1139052"/>
            <a:chOff x="7086600" y="3505973"/>
            <a:chExt cx="1524000" cy="1139052"/>
          </a:xfrm>
        </p:grpSpPr>
        <p:sp>
          <p:nvSpPr>
            <p:cNvPr id="32795" name="Rectangle 80"/>
            <p:cNvSpPr>
              <a:spLocks noChangeArrowheads="1"/>
            </p:cNvSpPr>
            <p:nvPr/>
          </p:nvSpPr>
          <p:spPr bwMode="auto">
            <a:xfrm>
              <a:off x="7086600" y="4492625"/>
              <a:ext cx="4349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Review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32832" name="Group 127"/>
            <p:cNvGrpSpPr>
              <a:grpSpLocks/>
            </p:cNvGrpSpPr>
            <p:nvPr/>
          </p:nvGrpSpPr>
          <p:grpSpPr bwMode="auto">
            <a:xfrm>
              <a:off x="7543800" y="3505973"/>
              <a:ext cx="1066800" cy="864636"/>
              <a:chOff x="4608" y="2206"/>
              <a:chExt cx="624" cy="531"/>
            </a:xfrm>
          </p:grpSpPr>
          <p:sp>
            <p:nvSpPr>
              <p:cNvPr id="32833" name="Text Box 128"/>
              <p:cNvSpPr txBox="1">
                <a:spLocks noChangeArrowheads="1"/>
              </p:cNvSpPr>
              <p:nvPr/>
            </p:nvSpPr>
            <p:spPr bwMode="auto">
              <a:xfrm>
                <a:off x="4608" y="2206"/>
                <a:ext cx="624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CULMINATING PROJECT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EXAM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: Individual or Group</a:t>
                </a:r>
              </a:p>
            </p:txBody>
          </p:sp>
          <p:sp>
            <p:nvSpPr>
              <p:cNvPr id="32834" name="Line 129"/>
              <p:cNvSpPr>
                <a:spLocks noChangeShapeType="1"/>
              </p:cNvSpPr>
              <p:nvPr/>
            </p:nvSpPr>
            <p:spPr bwMode="auto">
              <a:xfrm>
                <a:off x="4697" y="242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4374C6A-313B-424F-9C0F-62B845C85D98}"/>
              </a:ext>
            </a:extLst>
          </p:cNvPr>
          <p:cNvSpPr txBox="1"/>
          <p:nvPr/>
        </p:nvSpPr>
        <p:spPr>
          <a:xfrm>
            <a:off x="946150" y="1676400"/>
            <a:ext cx="484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Covering a 2-3 week block of time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Dealing with one major topic within the course</a:t>
            </a:r>
          </a:p>
        </p:txBody>
      </p:sp>
    </p:spTree>
    <p:extLst>
      <p:ext uri="{BB962C8B-B14F-4D97-AF65-F5344CB8AC3E}">
        <p14:creationId xmlns:p14="http://schemas.microsoft.com/office/powerpoint/2010/main" val="344889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92" grpId="0"/>
      <p:bldP spid="32796" grpId="0"/>
      <p:bldP spid="32829" grpId="0"/>
      <p:bldP spid="32835" grpId="0"/>
      <p:bldP spid="32836" grpId="0"/>
      <p:bldP spid="32837" grpId="0"/>
      <p:bldP spid="32838" grpId="0"/>
      <p:bldP spid="32839" grpId="0"/>
      <p:bldP spid="32840" grpId="0"/>
      <p:bldP spid="32841" grpId="0"/>
      <p:bldP spid="32842" grpId="0"/>
      <p:bldP spid="32843" grpId="0"/>
      <p:bldP spid="32844" grpId="0"/>
      <p:bldP spid="328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34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TBL:  What It IS and What it ISN’T</a:t>
            </a:r>
          </a:p>
          <a:p>
            <a:pPr marL="625475" marR="0" lvl="1" indent="-511175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≠  Weekly RATs all semester long</a:t>
            </a:r>
          </a:p>
          <a:p>
            <a:pPr marL="625475" marR="0" lvl="1" indent="-5111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≠  Just a Group RAT</a:t>
            </a:r>
          </a:p>
          <a:p>
            <a:pPr marL="625475" marR="0" lvl="1" indent="-5111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≠  Graded group work without Peer Evaluation</a:t>
            </a:r>
          </a:p>
          <a:p>
            <a:pPr marL="625475" marR="0" lvl="1" indent="-511175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	    Permanent, intentionally-formed groups</a:t>
            </a:r>
          </a:p>
          <a:p>
            <a:pPr marL="625475" marR="0" lvl="1" indent="-511175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	    Individual &amp; Group RAT’s</a:t>
            </a:r>
          </a:p>
          <a:p>
            <a:pPr marL="625475" marR="0" lvl="1" indent="-511175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=	    In-Class, SG Application Exercises</a:t>
            </a:r>
          </a:p>
          <a:p>
            <a:pPr marL="625475" marR="0" lvl="1" indent="-511175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	    Graded Group Assignments</a:t>
            </a:r>
          </a:p>
          <a:p>
            <a:pPr marL="625475" marR="0" lvl="1" indent="-511175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	    Peer Evaluation</a:t>
            </a:r>
          </a:p>
        </p:txBody>
      </p:sp>
      <p:sp>
        <p:nvSpPr>
          <p:cNvPr id="37891" name="AutoShape 3"/>
          <p:cNvSpPr>
            <a:spLocks/>
          </p:cNvSpPr>
          <p:nvPr/>
        </p:nvSpPr>
        <p:spPr bwMode="auto">
          <a:xfrm>
            <a:off x="1219200" y="3657600"/>
            <a:ext cx="304800" cy="2514600"/>
          </a:xfrm>
          <a:prstGeom prst="leftBrace">
            <a:avLst>
              <a:gd name="adj1" fmla="val 6875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7A591-E20F-4E36-BC7F-5FC4961C23A4}"/>
              </a:ext>
            </a:extLst>
          </p:cNvPr>
          <p:cNvSpPr txBox="1"/>
          <p:nvPr/>
        </p:nvSpPr>
        <p:spPr>
          <a:xfrm>
            <a:off x="704850" y="1447800"/>
            <a:ext cx="77343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3200" u="sng" dirty="0">
                <a:solidFill>
                  <a:srgbClr val="990033"/>
                </a:solidFill>
              </a:rPr>
              <a:t>KEY INSIGHTS</a:t>
            </a:r>
            <a:r>
              <a:rPr lang="en-US" sz="2800" dirty="0"/>
              <a:t>:</a:t>
            </a:r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/>
              <a:t>Difference between “</a:t>
            </a:r>
            <a:r>
              <a:rPr lang="en-US" sz="2800" dirty="0">
                <a:solidFill>
                  <a:srgbClr val="0000CC"/>
                </a:solidFill>
              </a:rPr>
              <a:t>groups</a:t>
            </a:r>
            <a:r>
              <a:rPr lang="en-US" sz="2800" dirty="0"/>
              <a:t>” and “</a:t>
            </a:r>
            <a:r>
              <a:rPr lang="en-US" sz="2800" dirty="0">
                <a:solidFill>
                  <a:srgbClr val="0000CC"/>
                </a:solidFill>
              </a:rPr>
              <a:t>teams</a:t>
            </a:r>
            <a:r>
              <a:rPr lang="en-US" sz="2800" dirty="0"/>
              <a:t>”</a:t>
            </a:r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/>
              <a:t>Importance of right kind of…</a:t>
            </a:r>
          </a:p>
          <a:p>
            <a:pPr marL="1652588" lvl="2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Assignments</a:t>
            </a:r>
          </a:p>
          <a:p>
            <a:pPr marL="1652588" lvl="2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839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16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Question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What do professors and students think about TBL?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Video from Duke University: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hlinkClick r:id="rId2"/>
              </a:rPr>
              <a:t>http://www.youtube.com/watch?v=WFdVfycAWg4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7883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14400" y="1524000"/>
            <a:ext cx="73152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5800" indent="-685800" algn="ctr">
              <a:spcBef>
                <a:spcPct val="50000"/>
              </a:spcBef>
            </a:pPr>
            <a:r>
              <a:rPr lang="en-US" sz="3200" u="sng" dirty="0">
                <a:solidFill>
                  <a:srgbClr val="990033"/>
                </a:solidFill>
              </a:rPr>
              <a:t>Student Reaction</a:t>
            </a:r>
          </a:p>
          <a:p>
            <a:pPr lvl="1" indent="-45720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/>
              <a:t>Comments from a student in a course using TBL</a:t>
            </a:r>
          </a:p>
          <a:p>
            <a:pPr lvl="1" indent="-45720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/>
              <a:t>Course: “Preparing for College-Level Teaching” – for graduate students in Engineering and the Sciences</a:t>
            </a:r>
          </a:p>
        </p:txBody>
      </p:sp>
    </p:spTree>
    <p:extLst>
      <p:ext uri="{BB962C8B-B14F-4D97-AF65-F5344CB8AC3E}">
        <p14:creationId xmlns:p14="http://schemas.microsoft.com/office/powerpoint/2010/main" val="2030960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62000" y="1041400"/>
            <a:ext cx="78486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</a:pPr>
            <a:r>
              <a:rPr lang="en-US">
                <a:solidFill>
                  <a:srgbClr val="A50021"/>
                </a:solidFill>
              </a:rPr>
              <a:t>1.  </a:t>
            </a:r>
            <a:r>
              <a:rPr lang="en-US" sz="2800" u="sng">
                <a:solidFill>
                  <a:srgbClr val="A50021"/>
                </a:solidFill>
              </a:rPr>
              <a:t>NEED</a:t>
            </a:r>
            <a:endParaRPr lang="en-US" sz="2800">
              <a:solidFill>
                <a:srgbClr val="A5002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sz="2600"/>
              <a:t>“An engineering professional is </a:t>
            </a:r>
            <a:r>
              <a:rPr lang="en-US" sz="2600">
                <a:solidFill>
                  <a:srgbClr val="0000CC"/>
                </a:solidFill>
              </a:rPr>
              <a:t>almost always a part of a team</a:t>
            </a:r>
            <a:r>
              <a:rPr lang="en-US" sz="2600"/>
              <a:t>.  Engineering projects of any significant size are simply too much work or too much responsibility for one person to handle.”  </a:t>
            </a:r>
          </a:p>
        </p:txBody>
      </p:sp>
    </p:spTree>
    <p:extLst>
      <p:ext uri="{BB962C8B-B14F-4D97-AF65-F5344CB8AC3E}">
        <p14:creationId xmlns:p14="http://schemas.microsoft.com/office/powerpoint/2010/main" val="68965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467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800" u="sng" dirty="0">
                <a:solidFill>
                  <a:srgbClr val="990033"/>
                </a:solidFill>
              </a:rPr>
              <a:t>Your Situation</a:t>
            </a:r>
            <a:endParaRPr lang="en-US" sz="2800" dirty="0">
              <a:solidFill>
                <a:srgbClr val="990033"/>
              </a:solidFill>
            </a:endParaRPr>
          </a:p>
          <a:p>
            <a:pPr>
              <a:spcAft>
                <a:spcPts val="3000"/>
              </a:spcAft>
            </a:pPr>
            <a:r>
              <a:rPr lang="en-US" u="sng" dirty="0">
                <a:solidFill>
                  <a:srgbClr val="0000CC"/>
                </a:solidFill>
              </a:rPr>
              <a:t>Questions now</a:t>
            </a:r>
            <a:r>
              <a:rPr lang="en-US" dirty="0">
                <a:solidFill>
                  <a:srgbClr val="0000CC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dirty="0"/>
              <a:t>What can </a:t>
            </a:r>
            <a:r>
              <a:rPr lang="en-US" u="sng" dirty="0"/>
              <a:t>you</a:t>
            </a:r>
            <a:r>
              <a:rPr lang="en-US" dirty="0"/>
              <a:t> do, in your own courses, to:</a:t>
            </a:r>
          </a:p>
          <a:p>
            <a:pPr marL="1028700" lvl="1" indent="-457200">
              <a:lnSpc>
                <a:spcPct val="15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dirty="0"/>
              <a:t>Help </a:t>
            </a:r>
            <a:r>
              <a:rPr lang="en-US" u="sng" dirty="0"/>
              <a:t>your students</a:t>
            </a:r>
            <a:r>
              <a:rPr lang="en-US" dirty="0"/>
              <a:t> learn well? </a:t>
            </a:r>
          </a:p>
          <a:p>
            <a:pPr marL="1028700" lvl="1" indent="-457200">
              <a:lnSpc>
                <a:spcPct val="15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dirty="0"/>
              <a:t>Play your role in helping your health professions </a:t>
            </a:r>
            <a:r>
              <a:rPr lang="en-US" u="sng" dirty="0"/>
              <a:t>school</a:t>
            </a:r>
            <a:r>
              <a:rPr lang="en-US" dirty="0"/>
              <a:t> fulfill its obligations?</a:t>
            </a:r>
          </a:p>
          <a:p>
            <a:pPr marL="1028700" lvl="1" indent="-457200">
              <a:lnSpc>
                <a:spcPct val="15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dirty="0"/>
              <a:t>Teach in a way that will be fulfilling to </a:t>
            </a:r>
            <a:r>
              <a:rPr lang="en-US" u="sng" dirty="0"/>
              <a:t>you</a:t>
            </a:r>
            <a:r>
              <a:rPr lang="en-US" dirty="0"/>
              <a:t> (as well as to your students)?</a:t>
            </a:r>
          </a:p>
        </p:txBody>
      </p:sp>
    </p:spTree>
    <p:extLst>
      <p:ext uri="{BB962C8B-B14F-4D97-AF65-F5344CB8AC3E}">
        <p14:creationId xmlns:p14="http://schemas.microsoft.com/office/powerpoint/2010/main" val="3787328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62000" y="877888"/>
            <a:ext cx="7848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</a:pPr>
            <a:r>
              <a:rPr lang="en-US" dirty="0"/>
              <a:t>1.  </a:t>
            </a:r>
            <a:r>
              <a:rPr lang="en-US" u="sng" dirty="0"/>
              <a:t>NEED</a:t>
            </a:r>
            <a:endParaRPr lang="en-US" dirty="0"/>
          </a:p>
          <a:p>
            <a:pPr marL="234950" indent="-234950">
              <a:spcBef>
                <a:spcPct val="50000"/>
              </a:spcBef>
            </a:pPr>
            <a:r>
              <a:rPr lang="en-US" dirty="0">
                <a:solidFill>
                  <a:srgbClr val="A50021"/>
                </a:solidFill>
              </a:rPr>
              <a:t>2.  </a:t>
            </a:r>
            <a:r>
              <a:rPr lang="en-US" sz="2800" u="sng" dirty="0">
                <a:solidFill>
                  <a:srgbClr val="A50021"/>
                </a:solidFill>
              </a:rPr>
              <a:t>RESULTS</a:t>
            </a:r>
            <a:endParaRPr lang="en-US" sz="2800" dirty="0">
              <a:solidFill>
                <a:srgbClr val="A50021"/>
              </a:solidFill>
            </a:endParaRPr>
          </a:p>
          <a:p>
            <a:pPr marL="800100" lvl="1" indent="-342900">
              <a:spcBef>
                <a:spcPct val="50000"/>
              </a:spcBef>
              <a:buFontTx/>
              <a:buChar char="•"/>
            </a:pPr>
            <a:r>
              <a:rPr lang="en-US" dirty="0"/>
              <a:t>“[Students] </a:t>
            </a:r>
            <a:r>
              <a:rPr lang="en-US" dirty="0">
                <a:solidFill>
                  <a:srgbClr val="0000CC"/>
                </a:solidFill>
              </a:rPr>
              <a:t>learn the material better</a:t>
            </a:r>
            <a:r>
              <a:rPr lang="en-US" dirty="0"/>
              <a:t>, which is the obvious reason for using TBL.  </a:t>
            </a:r>
          </a:p>
          <a:p>
            <a:pPr marL="800100" lvl="1" indent="-342900">
              <a:spcBef>
                <a:spcPct val="50000"/>
              </a:spcBef>
              <a:buFontTx/>
              <a:buChar char="•"/>
            </a:pPr>
            <a:r>
              <a:rPr lang="en-US" dirty="0"/>
              <a:t>“But there are </a:t>
            </a:r>
            <a:r>
              <a:rPr lang="en-US" dirty="0">
                <a:solidFill>
                  <a:srgbClr val="0000CC"/>
                </a:solidFill>
              </a:rPr>
              <a:t>so many other positives</a:t>
            </a:r>
            <a:r>
              <a:rPr lang="en-US" dirty="0"/>
              <a:t> that emerge from the process, namely: </a:t>
            </a:r>
          </a:p>
          <a:p>
            <a:pPr marL="1485900" lvl="3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dirty="0"/>
              <a:t>social, writing, speaking, presenting and thinking skills all get improved during TBL.  </a:t>
            </a:r>
          </a:p>
          <a:p>
            <a:pPr marL="1485900" lvl="3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dirty="0"/>
              <a:t>Students can learn more about scheduling, time management, working with difficult people, and organizing collective work through TBL.”  </a:t>
            </a:r>
          </a:p>
        </p:txBody>
      </p:sp>
    </p:spTree>
    <p:extLst>
      <p:ext uri="{BB962C8B-B14F-4D97-AF65-F5344CB8AC3E}">
        <p14:creationId xmlns:p14="http://schemas.microsoft.com/office/powerpoint/2010/main" val="333425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62000" y="1027113"/>
            <a:ext cx="78486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1.  </a:t>
            </a:r>
            <a:r>
              <a:rPr lang="en-US" u="sng"/>
              <a:t>NEED</a:t>
            </a:r>
            <a:endParaRPr lang="en-US"/>
          </a:p>
          <a:p>
            <a:pPr marL="342900" indent="-342900">
              <a:spcBef>
                <a:spcPct val="50000"/>
              </a:spcBef>
              <a:buFontTx/>
              <a:buAutoNum type="arabicPeriod" startAt="2"/>
            </a:pPr>
            <a:r>
              <a:rPr lang="en-US"/>
              <a:t> </a:t>
            </a:r>
            <a:r>
              <a:rPr lang="en-US" u="sng"/>
              <a:t>RESULTS</a:t>
            </a:r>
            <a:endParaRPr lang="en-US"/>
          </a:p>
          <a:p>
            <a:pPr marL="342900" indent="-342900">
              <a:spcBef>
                <a:spcPct val="50000"/>
              </a:spcBef>
              <a:buFontTx/>
              <a:buAutoNum type="arabicPeriod" startAt="2"/>
            </a:pPr>
            <a:r>
              <a:rPr lang="en-US">
                <a:solidFill>
                  <a:srgbClr val="A50021"/>
                </a:solidFill>
              </a:rPr>
              <a:t> </a:t>
            </a:r>
            <a:r>
              <a:rPr lang="en-US" sz="2800" u="sng">
                <a:solidFill>
                  <a:srgbClr val="A50021"/>
                </a:solidFill>
              </a:rPr>
              <a:t>IMPLICATIONS</a:t>
            </a:r>
          </a:p>
          <a:p>
            <a:pPr marL="800100" lvl="1" indent="-34290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sz="2600"/>
              <a:t>“Without at least some TBL in their curriculum, they are </a:t>
            </a:r>
            <a:r>
              <a:rPr lang="en-US" sz="2600">
                <a:solidFill>
                  <a:srgbClr val="0000CC"/>
                </a:solidFill>
              </a:rPr>
              <a:t>significantly under-prepared</a:t>
            </a:r>
            <a:r>
              <a:rPr lang="en-US" sz="2600"/>
              <a:t> for what is waiting for them in industry.”</a:t>
            </a:r>
          </a:p>
        </p:txBody>
      </p:sp>
    </p:spTree>
    <p:extLst>
      <p:ext uri="{BB962C8B-B14F-4D97-AF65-F5344CB8AC3E}">
        <p14:creationId xmlns:p14="http://schemas.microsoft.com/office/powerpoint/2010/main" val="4123292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89" y="1232386"/>
            <a:ext cx="8670823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990033"/>
                </a:solidFill>
              </a:rPr>
              <a:t>“</a:t>
            </a:r>
            <a:r>
              <a:rPr lang="en-US" sz="3200" u="sng" dirty="0">
                <a:solidFill>
                  <a:srgbClr val="990033"/>
                </a:solidFill>
              </a:rPr>
              <a:t>5 HIGH IMPACT TEACHING PRACTICES</a:t>
            </a:r>
            <a:r>
              <a:rPr lang="en-US" sz="3200" dirty="0">
                <a:solidFill>
                  <a:srgbClr val="990033"/>
                </a:solidFill>
              </a:rPr>
              <a:t>”</a:t>
            </a:r>
          </a:p>
          <a:p>
            <a:pPr marL="1027113" lvl="1" indent="-566738">
              <a:spcBef>
                <a:spcPts val="18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000" b="0" dirty="0"/>
              <a:t>Learning-Centered Course Design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b="0" dirty="0"/>
              <a:t>Team-Based Learning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CC"/>
                </a:solidFill>
              </a:rPr>
              <a:t>Help Students Become Self-Directing Learners</a:t>
            </a:r>
          </a:p>
        </p:txBody>
      </p:sp>
    </p:spTree>
    <p:extLst>
      <p:ext uri="{BB962C8B-B14F-4D97-AF65-F5344CB8AC3E}">
        <p14:creationId xmlns:p14="http://schemas.microsoft.com/office/powerpoint/2010/main" val="2629691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" y="990600"/>
            <a:ext cx="8115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u="sng" dirty="0">
                <a:solidFill>
                  <a:srgbClr val="990033"/>
                </a:solidFill>
              </a:rPr>
              <a:t>Engage Students in</a:t>
            </a:r>
          </a:p>
          <a:p>
            <a:pPr algn="ctr"/>
            <a:r>
              <a:rPr lang="en-US" sz="3200" u="sng" dirty="0">
                <a:solidFill>
                  <a:srgbClr val="990033"/>
                </a:solidFill>
              </a:rPr>
              <a:t>REFLECTIVE Writing</a:t>
            </a:r>
            <a:r>
              <a:rPr lang="en-US" sz="3200" dirty="0">
                <a:solidFill>
                  <a:srgbClr val="990033"/>
                </a:solidFill>
              </a:rPr>
              <a:t>:</a:t>
            </a:r>
          </a:p>
          <a:p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i="1" dirty="0"/>
              <a:t>“We learn not from experience – but from reflecting on experience.”</a:t>
            </a:r>
            <a:endParaRPr lang="en-US" sz="2800" dirty="0"/>
          </a:p>
          <a:p>
            <a:pPr lvl="3">
              <a:lnSpc>
                <a:spcPct val="200000"/>
              </a:lnSpc>
            </a:pPr>
            <a:r>
              <a:rPr lang="en-US" sz="2800" dirty="0"/>
              <a:t>-Quote attributed to John Dewey</a:t>
            </a:r>
          </a:p>
        </p:txBody>
      </p:sp>
    </p:spTree>
    <p:extLst>
      <p:ext uri="{BB962C8B-B14F-4D97-AF65-F5344CB8AC3E}">
        <p14:creationId xmlns:p14="http://schemas.microsoft.com/office/powerpoint/2010/main" val="13338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990600"/>
            <a:ext cx="81153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u="sng" dirty="0">
                <a:solidFill>
                  <a:srgbClr val="990033"/>
                </a:solidFill>
              </a:rPr>
              <a:t>Engage Students in</a:t>
            </a:r>
          </a:p>
          <a:p>
            <a:pPr algn="ctr"/>
            <a:r>
              <a:rPr lang="en-US" sz="3200" u="sng" dirty="0">
                <a:solidFill>
                  <a:srgbClr val="990033"/>
                </a:solidFill>
              </a:rPr>
              <a:t>REFLECTIVE Writing</a:t>
            </a:r>
            <a:r>
              <a:rPr lang="en-US" sz="3200" dirty="0">
                <a:solidFill>
                  <a:srgbClr val="990033"/>
                </a:solidFill>
              </a:rPr>
              <a:t>:</a:t>
            </a:r>
          </a:p>
          <a:p>
            <a:endParaRPr lang="en-US" sz="2800" dirty="0"/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CC"/>
                </a:solidFill>
              </a:rPr>
              <a:t>These Reflections can occur in the form of:</a:t>
            </a:r>
          </a:p>
          <a:p>
            <a:pPr marL="1311275" lvl="1" indent="-4572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CC"/>
                </a:solidFill>
              </a:rPr>
              <a:t>One-minute papers</a:t>
            </a:r>
          </a:p>
          <a:p>
            <a:pPr marL="1311275" lvl="1" indent="-4572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CC"/>
                </a:solidFill>
              </a:rPr>
              <a:t>Learning journals</a:t>
            </a:r>
          </a:p>
          <a:p>
            <a:pPr marL="1311275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CC"/>
                </a:solidFill>
              </a:rPr>
              <a:t>Learning portfolios</a:t>
            </a:r>
          </a:p>
        </p:txBody>
      </p:sp>
    </p:spTree>
    <p:extLst>
      <p:ext uri="{BB962C8B-B14F-4D97-AF65-F5344CB8AC3E}">
        <p14:creationId xmlns:p14="http://schemas.microsoft.com/office/powerpoint/2010/main" val="245452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71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90033"/>
                </a:solidFill>
              </a:rPr>
              <a:t>“</a:t>
            </a:r>
            <a:r>
              <a:rPr lang="en-US" sz="2800" u="sng" dirty="0">
                <a:solidFill>
                  <a:srgbClr val="990033"/>
                </a:solidFill>
              </a:rPr>
              <a:t>Students Reflecting on Their Own Learning</a:t>
            </a:r>
            <a:r>
              <a:rPr lang="en-US" sz="2800" dirty="0">
                <a:solidFill>
                  <a:srgbClr val="990033"/>
                </a:solidFill>
              </a:rPr>
              <a:t>”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81600" y="2590800"/>
            <a:ext cx="3115774" cy="3124200"/>
            <a:chOff x="5257800" y="2514600"/>
            <a:chExt cx="3115774" cy="3124200"/>
          </a:xfrm>
        </p:grpSpPr>
        <p:pic>
          <p:nvPicPr>
            <p:cNvPr id="3624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7800" y="2514600"/>
              <a:ext cx="3115774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291687" y="5181600"/>
              <a:ext cx="3048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John Zubizarreta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249">
            <a:off x="1425945" y="2591907"/>
            <a:ext cx="252646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62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1447800" y="29559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1965325"/>
            <a:ext cx="685800" cy="1616075"/>
            <a:chOff x="576" y="528"/>
            <a:chExt cx="432" cy="101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76" y="528"/>
              <a:ext cx="288" cy="768"/>
              <a:chOff x="576" y="528"/>
              <a:chExt cx="288" cy="768"/>
            </a:xfrm>
          </p:grpSpPr>
          <p:sp>
            <p:nvSpPr>
              <p:cNvPr id="59436" name="Line 5"/>
              <p:cNvSpPr>
                <a:spLocks noChangeShapeType="1"/>
              </p:cNvSpPr>
              <p:nvPr/>
            </p:nvSpPr>
            <p:spPr bwMode="auto">
              <a:xfrm>
                <a:off x="720" y="62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7" name="Line 6"/>
              <p:cNvSpPr>
                <a:spLocks noChangeShapeType="1"/>
              </p:cNvSpPr>
              <p:nvPr/>
            </p:nvSpPr>
            <p:spPr bwMode="auto">
              <a:xfrm flipH="1">
                <a:off x="624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8" name="Line 7"/>
              <p:cNvSpPr>
                <a:spLocks noChangeShapeType="1"/>
              </p:cNvSpPr>
              <p:nvPr/>
            </p:nvSpPr>
            <p:spPr bwMode="auto">
              <a:xfrm>
                <a:off x="720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9" name="Line 8"/>
              <p:cNvSpPr>
                <a:spLocks noChangeShapeType="1"/>
              </p:cNvSpPr>
              <p:nvPr/>
            </p:nvSpPr>
            <p:spPr bwMode="auto">
              <a:xfrm>
                <a:off x="576" y="8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0" name="Oval 9"/>
              <p:cNvSpPr>
                <a:spLocks noChangeArrowheads="1"/>
              </p:cNvSpPr>
              <p:nvPr/>
            </p:nvSpPr>
            <p:spPr bwMode="auto">
              <a:xfrm>
                <a:off x="624" y="528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35" name="Text Box 10"/>
            <p:cNvSpPr txBox="1">
              <a:spLocks noChangeArrowheads="1"/>
            </p:cNvSpPr>
            <p:nvPr/>
          </p:nvSpPr>
          <p:spPr bwMode="auto">
            <a:xfrm>
              <a:off x="576" y="1296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</a:t>
              </a:r>
              <a:r>
                <a:rPr lang="en-US" sz="1800" b="0"/>
                <a:t>t1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05200" y="1965325"/>
            <a:ext cx="685800" cy="1616075"/>
            <a:chOff x="2208" y="528"/>
            <a:chExt cx="432" cy="1018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08" y="528"/>
              <a:ext cx="288" cy="768"/>
              <a:chOff x="576" y="528"/>
              <a:chExt cx="288" cy="768"/>
            </a:xfrm>
          </p:grpSpPr>
          <p:sp>
            <p:nvSpPr>
              <p:cNvPr id="59429" name="Line 13"/>
              <p:cNvSpPr>
                <a:spLocks noChangeShapeType="1"/>
              </p:cNvSpPr>
              <p:nvPr/>
            </p:nvSpPr>
            <p:spPr bwMode="auto">
              <a:xfrm>
                <a:off x="720" y="62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0" name="Line 14"/>
              <p:cNvSpPr>
                <a:spLocks noChangeShapeType="1"/>
              </p:cNvSpPr>
              <p:nvPr/>
            </p:nvSpPr>
            <p:spPr bwMode="auto">
              <a:xfrm flipH="1">
                <a:off x="624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1" name="Line 15"/>
              <p:cNvSpPr>
                <a:spLocks noChangeShapeType="1"/>
              </p:cNvSpPr>
              <p:nvPr/>
            </p:nvSpPr>
            <p:spPr bwMode="auto">
              <a:xfrm>
                <a:off x="720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2" name="Line 16"/>
              <p:cNvSpPr>
                <a:spLocks noChangeShapeType="1"/>
              </p:cNvSpPr>
              <p:nvPr/>
            </p:nvSpPr>
            <p:spPr bwMode="auto">
              <a:xfrm>
                <a:off x="576" y="8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3" name="Oval 17"/>
              <p:cNvSpPr>
                <a:spLocks noChangeArrowheads="1"/>
              </p:cNvSpPr>
              <p:nvPr/>
            </p:nvSpPr>
            <p:spPr bwMode="auto">
              <a:xfrm>
                <a:off x="624" y="528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28" name="Text Box 18"/>
            <p:cNvSpPr txBox="1">
              <a:spLocks noChangeArrowheads="1"/>
            </p:cNvSpPr>
            <p:nvPr/>
          </p:nvSpPr>
          <p:spPr bwMode="auto">
            <a:xfrm>
              <a:off x="2208" y="1296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</a:t>
              </a:r>
              <a:r>
                <a:rPr lang="en-US" sz="1800" b="0"/>
                <a:t>t2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990600" y="3733804"/>
            <a:ext cx="2971800" cy="446088"/>
            <a:chOff x="624" y="2352"/>
            <a:chExt cx="1872" cy="281"/>
          </a:xfrm>
        </p:grpSpPr>
        <p:sp>
          <p:nvSpPr>
            <p:cNvPr id="59425" name="Line 40"/>
            <p:cNvSpPr>
              <a:spLocks noChangeShapeType="1"/>
            </p:cNvSpPr>
            <p:nvPr/>
          </p:nvSpPr>
          <p:spPr bwMode="auto">
            <a:xfrm>
              <a:off x="624" y="2352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6" name="Text Box 41"/>
            <p:cNvSpPr txBox="1">
              <a:spLocks noChangeArrowheads="1"/>
            </p:cNvSpPr>
            <p:nvPr/>
          </p:nvSpPr>
          <p:spPr bwMode="auto">
            <a:xfrm>
              <a:off x="624" y="2400"/>
              <a:ext cx="18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/>
                <a:t>Teacher/Coach</a:t>
              </a: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1066800" y="3581400"/>
            <a:ext cx="2667000" cy="304800"/>
            <a:chOff x="672" y="2256"/>
            <a:chExt cx="1680" cy="192"/>
          </a:xfrm>
        </p:grpSpPr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672" y="2256"/>
              <a:ext cx="336" cy="192"/>
              <a:chOff x="672" y="1488"/>
              <a:chExt cx="336" cy="192"/>
            </a:xfrm>
          </p:grpSpPr>
          <p:sp>
            <p:nvSpPr>
              <p:cNvPr id="59423" name="Line 44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4" name="Line 45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1008" y="2256"/>
              <a:ext cx="336" cy="192"/>
              <a:chOff x="672" y="1488"/>
              <a:chExt cx="336" cy="192"/>
            </a:xfrm>
          </p:grpSpPr>
          <p:sp>
            <p:nvSpPr>
              <p:cNvPr id="59421" name="Line 47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2" name="Line 48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1344" y="2256"/>
              <a:ext cx="336" cy="192"/>
              <a:chOff x="672" y="1488"/>
              <a:chExt cx="336" cy="192"/>
            </a:xfrm>
          </p:grpSpPr>
          <p:sp>
            <p:nvSpPr>
              <p:cNvPr id="59419" name="Line 50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0" name="Line 51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52"/>
            <p:cNvGrpSpPr>
              <a:grpSpLocks/>
            </p:cNvGrpSpPr>
            <p:nvPr/>
          </p:nvGrpSpPr>
          <p:grpSpPr bwMode="auto">
            <a:xfrm>
              <a:off x="1680" y="2256"/>
              <a:ext cx="336" cy="192"/>
              <a:chOff x="672" y="1488"/>
              <a:chExt cx="336" cy="192"/>
            </a:xfrm>
          </p:grpSpPr>
          <p:sp>
            <p:nvSpPr>
              <p:cNvPr id="59417" name="Line 53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8" name="Line 54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2016" y="2256"/>
              <a:ext cx="336" cy="192"/>
              <a:chOff x="672" y="1488"/>
              <a:chExt cx="336" cy="192"/>
            </a:xfrm>
          </p:grpSpPr>
          <p:sp>
            <p:nvSpPr>
              <p:cNvPr id="59415" name="Line 56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6" name="Line 57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9399" name="Line 58"/>
          <p:cNvSpPr>
            <a:spLocks noChangeShapeType="1"/>
          </p:cNvSpPr>
          <p:nvPr/>
        </p:nvSpPr>
        <p:spPr bwMode="auto">
          <a:xfrm>
            <a:off x="4267200" y="16764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59"/>
          <p:cNvSpPr>
            <a:spLocks noChangeShapeType="1"/>
          </p:cNvSpPr>
          <p:nvPr/>
        </p:nvSpPr>
        <p:spPr bwMode="auto">
          <a:xfrm>
            <a:off x="51816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2438400" y="1066800"/>
            <a:ext cx="2743200" cy="1447800"/>
            <a:chOff x="1536" y="672"/>
            <a:chExt cx="1728" cy="912"/>
          </a:xfrm>
        </p:grpSpPr>
        <p:sp>
          <p:nvSpPr>
            <p:cNvPr id="59402" name="Freeform 62"/>
            <p:cNvSpPr>
              <a:spLocks/>
            </p:cNvSpPr>
            <p:nvPr/>
          </p:nvSpPr>
          <p:spPr bwMode="auto">
            <a:xfrm>
              <a:off x="1536" y="672"/>
              <a:ext cx="1248" cy="528"/>
            </a:xfrm>
            <a:custGeom>
              <a:avLst/>
              <a:gdLst>
                <a:gd name="T0" fmla="*/ 0 w 1200"/>
                <a:gd name="T1" fmla="*/ 528 h 384"/>
                <a:gd name="T2" fmla="*/ 250 w 1200"/>
                <a:gd name="T3" fmla="*/ 132 h 384"/>
                <a:gd name="T4" fmla="*/ 749 w 1200"/>
                <a:gd name="T5" fmla="*/ 0 h 384"/>
                <a:gd name="T6" fmla="*/ 1248 w 1200"/>
                <a:gd name="T7" fmla="*/ 132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"/>
                <a:gd name="T13" fmla="*/ 0 h 384"/>
                <a:gd name="T14" fmla="*/ 1200 w 120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" h="384">
                  <a:moveTo>
                    <a:pt x="0" y="384"/>
                  </a:moveTo>
                  <a:cubicBezTo>
                    <a:pt x="60" y="272"/>
                    <a:pt x="120" y="160"/>
                    <a:pt x="240" y="96"/>
                  </a:cubicBezTo>
                  <a:cubicBezTo>
                    <a:pt x="360" y="32"/>
                    <a:pt x="560" y="0"/>
                    <a:pt x="720" y="0"/>
                  </a:cubicBezTo>
                  <a:cubicBezTo>
                    <a:pt x="880" y="0"/>
                    <a:pt x="1040" y="48"/>
                    <a:pt x="1200" y="96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82"/>
            <p:cNvGrpSpPr>
              <a:grpSpLocks/>
            </p:cNvGrpSpPr>
            <p:nvPr/>
          </p:nvGrpSpPr>
          <p:grpSpPr bwMode="auto">
            <a:xfrm>
              <a:off x="2976" y="720"/>
              <a:ext cx="288" cy="864"/>
              <a:chOff x="2976" y="720"/>
              <a:chExt cx="288" cy="864"/>
            </a:xfrm>
          </p:grpSpPr>
          <p:sp>
            <p:nvSpPr>
              <p:cNvPr id="59404" name="Line 75"/>
              <p:cNvSpPr>
                <a:spLocks noChangeShapeType="1"/>
              </p:cNvSpPr>
              <p:nvPr/>
            </p:nvSpPr>
            <p:spPr bwMode="auto">
              <a:xfrm>
                <a:off x="3120" y="100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5" name="Line 76"/>
              <p:cNvSpPr>
                <a:spLocks noChangeShapeType="1"/>
              </p:cNvSpPr>
              <p:nvPr/>
            </p:nvSpPr>
            <p:spPr bwMode="auto">
              <a:xfrm flipH="1">
                <a:off x="3024" y="1440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6" name="Line 77"/>
              <p:cNvSpPr>
                <a:spLocks noChangeShapeType="1"/>
              </p:cNvSpPr>
              <p:nvPr/>
            </p:nvSpPr>
            <p:spPr bwMode="auto">
              <a:xfrm>
                <a:off x="3120" y="1440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7" name="Line 78"/>
              <p:cNvSpPr>
                <a:spLocks noChangeShapeType="1"/>
              </p:cNvSpPr>
              <p:nvPr/>
            </p:nvSpPr>
            <p:spPr bwMode="auto">
              <a:xfrm>
                <a:off x="2976" y="115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8" name="Oval 79"/>
              <p:cNvSpPr>
                <a:spLocks noChangeArrowheads="1"/>
              </p:cNvSpPr>
              <p:nvPr/>
            </p:nvSpPr>
            <p:spPr bwMode="auto">
              <a:xfrm>
                <a:off x="3024" y="720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9" name="Line 80"/>
              <p:cNvSpPr>
                <a:spLocks noChangeShapeType="1"/>
              </p:cNvSpPr>
              <p:nvPr/>
            </p:nvSpPr>
            <p:spPr bwMode="auto">
              <a:xfrm flipH="1" flipV="1">
                <a:off x="3120" y="9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70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2"/>
          <p:cNvSpPr>
            <a:spLocks noChangeShapeType="1"/>
          </p:cNvSpPr>
          <p:nvPr/>
        </p:nvSpPr>
        <p:spPr bwMode="auto">
          <a:xfrm>
            <a:off x="1447800" y="29559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1965325"/>
            <a:ext cx="685800" cy="1616075"/>
            <a:chOff x="576" y="528"/>
            <a:chExt cx="432" cy="101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76" y="528"/>
              <a:ext cx="288" cy="768"/>
              <a:chOff x="576" y="528"/>
              <a:chExt cx="288" cy="768"/>
            </a:xfrm>
          </p:grpSpPr>
          <p:sp>
            <p:nvSpPr>
              <p:cNvPr id="60461" name="Line 5"/>
              <p:cNvSpPr>
                <a:spLocks noChangeShapeType="1"/>
              </p:cNvSpPr>
              <p:nvPr/>
            </p:nvSpPr>
            <p:spPr bwMode="auto">
              <a:xfrm>
                <a:off x="720" y="62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2" name="Line 6"/>
              <p:cNvSpPr>
                <a:spLocks noChangeShapeType="1"/>
              </p:cNvSpPr>
              <p:nvPr/>
            </p:nvSpPr>
            <p:spPr bwMode="auto">
              <a:xfrm flipH="1">
                <a:off x="624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3" name="Line 7"/>
              <p:cNvSpPr>
                <a:spLocks noChangeShapeType="1"/>
              </p:cNvSpPr>
              <p:nvPr/>
            </p:nvSpPr>
            <p:spPr bwMode="auto">
              <a:xfrm>
                <a:off x="720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4" name="Line 8"/>
              <p:cNvSpPr>
                <a:spLocks noChangeShapeType="1"/>
              </p:cNvSpPr>
              <p:nvPr/>
            </p:nvSpPr>
            <p:spPr bwMode="auto">
              <a:xfrm>
                <a:off x="576" y="8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5" name="Oval 9"/>
              <p:cNvSpPr>
                <a:spLocks noChangeArrowheads="1"/>
              </p:cNvSpPr>
              <p:nvPr/>
            </p:nvSpPr>
            <p:spPr bwMode="auto">
              <a:xfrm>
                <a:off x="624" y="528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60" name="Text Box 10"/>
            <p:cNvSpPr txBox="1">
              <a:spLocks noChangeArrowheads="1"/>
            </p:cNvSpPr>
            <p:nvPr/>
          </p:nvSpPr>
          <p:spPr bwMode="auto">
            <a:xfrm>
              <a:off x="576" y="1296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</a:t>
              </a:r>
              <a:r>
                <a:rPr lang="en-US" sz="1800" b="0"/>
                <a:t>t1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05200" y="1965325"/>
            <a:ext cx="685800" cy="1616075"/>
            <a:chOff x="2208" y="528"/>
            <a:chExt cx="432" cy="1018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08" y="528"/>
              <a:ext cx="288" cy="768"/>
              <a:chOff x="576" y="528"/>
              <a:chExt cx="288" cy="768"/>
            </a:xfrm>
          </p:grpSpPr>
          <p:sp>
            <p:nvSpPr>
              <p:cNvPr id="60454" name="Line 13"/>
              <p:cNvSpPr>
                <a:spLocks noChangeShapeType="1"/>
              </p:cNvSpPr>
              <p:nvPr/>
            </p:nvSpPr>
            <p:spPr bwMode="auto">
              <a:xfrm>
                <a:off x="720" y="62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5" name="Line 14"/>
              <p:cNvSpPr>
                <a:spLocks noChangeShapeType="1"/>
              </p:cNvSpPr>
              <p:nvPr/>
            </p:nvSpPr>
            <p:spPr bwMode="auto">
              <a:xfrm flipH="1">
                <a:off x="624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6" name="Line 15"/>
              <p:cNvSpPr>
                <a:spLocks noChangeShapeType="1"/>
              </p:cNvSpPr>
              <p:nvPr/>
            </p:nvSpPr>
            <p:spPr bwMode="auto">
              <a:xfrm>
                <a:off x="720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7" name="Line 16"/>
              <p:cNvSpPr>
                <a:spLocks noChangeShapeType="1"/>
              </p:cNvSpPr>
              <p:nvPr/>
            </p:nvSpPr>
            <p:spPr bwMode="auto">
              <a:xfrm>
                <a:off x="576" y="8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8" name="Oval 17"/>
              <p:cNvSpPr>
                <a:spLocks noChangeArrowheads="1"/>
              </p:cNvSpPr>
              <p:nvPr/>
            </p:nvSpPr>
            <p:spPr bwMode="auto">
              <a:xfrm>
                <a:off x="624" y="528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53" name="Text Box 18"/>
            <p:cNvSpPr txBox="1">
              <a:spLocks noChangeArrowheads="1"/>
            </p:cNvSpPr>
            <p:nvPr/>
          </p:nvSpPr>
          <p:spPr bwMode="auto">
            <a:xfrm>
              <a:off x="2208" y="1296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</a:t>
              </a:r>
              <a:r>
                <a:rPr lang="en-US" sz="1800" b="0"/>
                <a:t>t2</a:t>
              </a:r>
            </a:p>
          </p:txBody>
        </p:sp>
      </p:grpSp>
      <p:sp>
        <p:nvSpPr>
          <p:cNvPr id="575507" name="Text Box 19"/>
          <p:cNvSpPr txBox="1">
            <a:spLocks noChangeArrowheads="1"/>
          </p:cNvSpPr>
          <p:nvPr/>
        </p:nvSpPr>
        <p:spPr bwMode="auto">
          <a:xfrm>
            <a:off x="6172200" y="1036638"/>
            <a:ext cx="2667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sng" dirty="0">
                <a:solidFill>
                  <a:srgbClr val="A50021"/>
                </a:solidFill>
              </a:rPr>
              <a:t>Meta-Learner</a:t>
            </a:r>
            <a:r>
              <a:rPr lang="en-US" sz="2200" b="1" dirty="0">
                <a:solidFill>
                  <a:srgbClr val="A50021"/>
                </a:solidFill>
              </a:rPr>
              <a:t>:</a:t>
            </a:r>
            <a:endParaRPr lang="en-US" sz="2200" b="1" dirty="0"/>
          </a:p>
        </p:txBody>
      </p:sp>
      <p:sp>
        <p:nvSpPr>
          <p:cNvPr id="575508" name="Text Box 20"/>
          <p:cNvSpPr txBox="1">
            <a:spLocks noChangeArrowheads="1"/>
          </p:cNvSpPr>
          <p:nvPr/>
        </p:nvSpPr>
        <p:spPr bwMode="auto">
          <a:xfrm>
            <a:off x="4876800" y="762000"/>
            <a:ext cx="32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?</a:t>
            </a:r>
            <a:endParaRPr lang="en-US" sz="1800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990600" y="3733804"/>
            <a:ext cx="2971800" cy="446088"/>
            <a:chOff x="624" y="2352"/>
            <a:chExt cx="1872" cy="281"/>
          </a:xfrm>
        </p:grpSpPr>
        <p:sp>
          <p:nvSpPr>
            <p:cNvPr id="60450" name="Line 22"/>
            <p:cNvSpPr>
              <a:spLocks noChangeShapeType="1"/>
            </p:cNvSpPr>
            <p:nvPr/>
          </p:nvSpPr>
          <p:spPr bwMode="auto">
            <a:xfrm>
              <a:off x="624" y="2352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1" name="Text Box 23"/>
            <p:cNvSpPr txBox="1">
              <a:spLocks noChangeArrowheads="1"/>
            </p:cNvSpPr>
            <p:nvPr/>
          </p:nvSpPr>
          <p:spPr bwMode="auto">
            <a:xfrm>
              <a:off x="624" y="2400"/>
              <a:ext cx="18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/>
                <a:t>Teacher/Coach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066800" y="3581400"/>
            <a:ext cx="2667000" cy="304800"/>
            <a:chOff x="672" y="2256"/>
            <a:chExt cx="1680" cy="192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672" y="2256"/>
              <a:ext cx="336" cy="192"/>
              <a:chOff x="672" y="1488"/>
              <a:chExt cx="336" cy="192"/>
            </a:xfrm>
          </p:grpSpPr>
          <p:sp>
            <p:nvSpPr>
              <p:cNvPr id="60448" name="Line 26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9" name="Line 27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1008" y="2256"/>
              <a:ext cx="336" cy="192"/>
              <a:chOff x="672" y="1488"/>
              <a:chExt cx="336" cy="192"/>
            </a:xfrm>
          </p:grpSpPr>
          <p:sp>
            <p:nvSpPr>
              <p:cNvPr id="60446" name="Line 29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7" name="Line 30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1344" y="2256"/>
              <a:ext cx="336" cy="192"/>
              <a:chOff x="672" y="1488"/>
              <a:chExt cx="336" cy="192"/>
            </a:xfrm>
          </p:grpSpPr>
          <p:sp>
            <p:nvSpPr>
              <p:cNvPr id="60444" name="Line 32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5" name="Line 33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1680" y="2256"/>
              <a:ext cx="336" cy="192"/>
              <a:chOff x="672" y="1488"/>
              <a:chExt cx="336" cy="192"/>
            </a:xfrm>
          </p:grpSpPr>
          <p:sp>
            <p:nvSpPr>
              <p:cNvPr id="60442" name="Line 35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3" name="Line 3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2016" y="2256"/>
              <a:ext cx="336" cy="192"/>
              <a:chOff x="672" y="1488"/>
              <a:chExt cx="336" cy="192"/>
            </a:xfrm>
          </p:grpSpPr>
          <p:sp>
            <p:nvSpPr>
              <p:cNvPr id="60440" name="Line 38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1" name="Line 39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0425" name="Line 40"/>
          <p:cNvSpPr>
            <a:spLocks noChangeShapeType="1"/>
          </p:cNvSpPr>
          <p:nvPr/>
        </p:nvSpPr>
        <p:spPr bwMode="auto">
          <a:xfrm>
            <a:off x="4267200" y="16764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Line 41"/>
          <p:cNvSpPr>
            <a:spLocks noChangeShapeType="1"/>
          </p:cNvSpPr>
          <p:nvPr/>
        </p:nvSpPr>
        <p:spPr bwMode="auto">
          <a:xfrm>
            <a:off x="51816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7" name="Freeform 42"/>
          <p:cNvSpPr>
            <a:spLocks/>
          </p:cNvSpPr>
          <p:nvPr/>
        </p:nvSpPr>
        <p:spPr bwMode="auto">
          <a:xfrm>
            <a:off x="2438400" y="1066800"/>
            <a:ext cx="1981200" cy="838200"/>
          </a:xfrm>
          <a:custGeom>
            <a:avLst/>
            <a:gdLst>
              <a:gd name="T0" fmla="*/ 0 w 1200"/>
              <a:gd name="T1" fmla="*/ 838200 h 384"/>
              <a:gd name="T2" fmla="*/ 396240 w 1200"/>
              <a:gd name="T3" fmla="*/ 209550 h 384"/>
              <a:gd name="T4" fmla="*/ 1188720 w 1200"/>
              <a:gd name="T5" fmla="*/ 0 h 384"/>
              <a:gd name="T6" fmla="*/ 1981200 w 1200"/>
              <a:gd name="T7" fmla="*/ 20955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384"/>
              <a:gd name="T14" fmla="*/ 1200 w 120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384">
                <a:moveTo>
                  <a:pt x="0" y="384"/>
                </a:moveTo>
                <a:cubicBezTo>
                  <a:pt x="60" y="272"/>
                  <a:pt x="120" y="160"/>
                  <a:pt x="240" y="96"/>
                </a:cubicBezTo>
                <a:cubicBezTo>
                  <a:pt x="360" y="32"/>
                  <a:pt x="560" y="0"/>
                  <a:pt x="720" y="0"/>
                </a:cubicBezTo>
                <a:cubicBezTo>
                  <a:pt x="880" y="0"/>
                  <a:pt x="1040" y="48"/>
                  <a:pt x="1200" y="96"/>
                </a:cubicBezTo>
              </a:path>
            </a:pathLst>
          </a:cu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8" name="Line 53"/>
          <p:cNvSpPr>
            <a:spLocks noChangeShapeType="1"/>
          </p:cNvSpPr>
          <p:nvPr/>
        </p:nvSpPr>
        <p:spPr bwMode="auto">
          <a:xfrm>
            <a:off x="4953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9" name="Line 54"/>
          <p:cNvSpPr>
            <a:spLocks noChangeShapeType="1"/>
          </p:cNvSpPr>
          <p:nvPr/>
        </p:nvSpPr>
        <p:spPr bwMode="auto">
          <a:xfrm flipH="1">
            <a:off x="4800600" y="2286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0" name="Line 55"/>
          <p:cNvSpPr>
            <a:spLocks noChangeShapeType="1"/>
          </p:cNvSpPr>
          <p:nvPr/>
        </p:nvSpPr>
        <p:spPr bwMode="auto">
          <a:xfrm>
            <a:off x="4953000" y="2286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1" name="Line 56"/>
          <p:cNvSpPr>
            <a:spLocks noChangeShapeType="1"/>
          </p:cNvSpPr>
          <p:nvPr/>
        </p:nvSpPr>
        <p:spPr bwMode="auto">
          <a:xfrm>
            <a:off x="4724400" y="182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2" name="Oval 57"/>
          <p:cNvSpPr>
            <a:spLocks noChangeArrowheads="1"/>
          </p:cNvSpPr>
          <p:nvPr/>
        </p:nvSpPr>
        <p:spPr bwMode="auto">
          <a:xfrm>
            <a:off x="4648200" y="11430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Line 58"/>
          <p:cNvSpPr>
            <a:spLocks noChangeShapeType="1"/>
          </p:cNvSpPr>
          <p:nvPr/>
        </p:nvSpPr>
        <p:spPr bwMode="auto">
          <a:xfrm flipH="1" flipV="1">
            <a:off x="4876800" y="14478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4" name="Text Box 59"/>
          <p:cNvSpPr txBox="1">
            <a:spLocks noChangeArrowheads="1"/>
          </p:cNvSpPr>
          <p:nvPr/>
        </p:nvSpPr>
        <p:spPr bwMode="auto">
          <a:xfrm>
            <a:off x="4495800" y="1143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1200"/>
              <a:t> </a:t>
            </a:r>
          </a:p>
        </p:txBody>
      </p:sp>
      <p:pic>
        <p:nvPicPr>
          <p:cNvPr id="50" name="Picture 24" descr="MCj029259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762000"/>
            <a:ext cx="352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129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07" grpId="0"/>
      <p:bldP spid="57550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1447800" y="29559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1965325"/>
            <a:ext cx="685800" cy="1616075"/>
            <a:chOff x="576" y="528"/>
            <a:chExt cx="432" cy="101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76" y="528"/>
              <a:ext cx="288" cy="768"/>
              <a:chOff x="576" y="528"/>
              <a:chExt cx="288" cy="768"/>
            </a:xfrm>
          </p:grpSpPr>
          <p:sp>
            <p:nvSpPr>
              <p:cNvPr id="61507" name="Line 5"/>
              <p:cNvSpPr>
                <a:spLocks noChangeShapeType="1"/>
              </p:cNvSpPr>
              <p:nvPr/>
            </p:nvSpPr>
            <p:spPr bwMode="auto">
              <a:xfrm>
                <a:off x="720" y="62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8" name="Line 6"/>
              <p:cNvSpPr>
                <a:spLocks noChangeShapeType="1"/>
              </p:cNvSpPr>
              <p:nvPr/>
            </p:nvSpPr>
            <p:spPr bwMode="auto">
              <a:xfrm flipH="1">
                <a:off x="624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9" name="Line 7"/>
              <p:cNvSpPr>
                <a:spLocks noChangeShapeType="1"/>
              </p:cNvSpPr>
              <p:nvPr/>
            </p:nvSpPr>
            <p:spPr bwMode="auto">
              <a:xfrm>
                <a:off x="720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0" name="Line 8"/>
              <p:cNvSpPr>
                <a:spLocks noChangeShapeType="1"/>
              </p:cNvSpPr>
              <p:nvPr/>
            </p:nvSpPr>
            <p:spPr bwMode="auto">
              <a:xfrm>
                <a:off x="576" y="8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1" name="Oval 9"/>
              <p:cNvSpPr>
                <a:spLocks noChangeArrowheads="1"/>
              </p:cNvSpPr>
              <p:nvPr/>
            </p:nvSpPr>
            <p:spPr bwMode="auto">
              <a:xfrm>
                <a:off x="624" y="528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06" name="Text Box 10"/>
            <p:cNvSpPr txBox="1">
              <a:spLocks noChangeArrowheads="1"/>
            </p:cNvSpPr>
            <p:nvPr/>
          </p:nvSpPr>
          <p:spPr bwMode="auto">
            <a:xfrm>
              <a:off x="576" y="1296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</a:t>
              </a:r>
              <a:r>
                <a:rPr lang="en-US" sz="1800" b="0"/>
                <a:t>t1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05200" y="1965325"/>
            <a:ext cx="685800" cy="1616075"/>
            <a:chOff x="2208" y="528"/>
            <a:chExt cx="432" cy="1018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08" y="528"/>
              <a:ext cx="288" cy="768"/>
              <a:chOff x="576" y="528"/>
              <a:chExt cx="288" cy="768"/>
            </a:xfrm>
          </p:grpSpPr>
          <p:sp>
            <p:nvSpPr>
              <p:cNvPr id="61500" name="Line 13"/>
              <p:cNvSpPr>
                <a:spLocks noChangeShapeType="1"/>
              </p:cNvSpPr>
              <p:nvPr/>
            </p:nvSpPr>
            <p:spPr bwMode="auto">
              <a:xfrm>
                <a:off x="720" y="62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1" name="Line 14"/>
              <p:cNvSpPr>
                <a:spLocks noChangeShapeType="1"/>
              </p:cNvSpPr>
              <p:nvPr/>
            </p:nvSpPr>
            <p:spPr bwMode="auto">
              <a:xfrm flipH="1">
                <a:off x="624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2" name="Line 15"/>
              <p:cNvSpPr>
                <a:spLocks noChangeShapeType="1"/>
              </p:cNvSpPr>
              <p:nvPr/>
            </p:nvSpPr>
            <p:spPr bwMode="auto">
              <a:xfrm>
                <a:off x="720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3" name="Line 16"/>
              <p:cNvSpPr>
                <a:spLocks noChangeShapeType="1"/>
              </p:cNvSpPr>
              <p:nvPr/>
            </p:nvSpPr>
            <p:spPr bwMode="auto">
              <a:xfrm>
                <a:off x="576" y="8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4" name="Oval 17"/>
              <p:cNvSpPr>
                <a:spLocks noChangeArrowheads="1"/>
              </p:cNvSpPr>
              <p:nvPr/>
            </p:nvSpPr>
            <p:spPr bwMode="auto">
              <a:xfrm>
                <a:off x="624" y="528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99" name="Text Box 18"/>
            <p:cNvSpPr txBox="1">
              <a:spLocks noChangeArrowheads="1"/>
            </p:cNvSpPr>
            <p:nvPr/>
          </p:nvSpPr>
          <p:spPr bwMode="auto">
            <a:xfrm>
              <a:off x="2208" y="1296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</a:t>
              </a:r>
              <a:r>
                <a:rPr lang="en-US" sz="1800" b="0"/>
                <a:t>t2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381625" y="1552575"/>
            <a:ext cx="2847975" cy="1662113"/>
            <a:chOff x="3390" y="978"/>
            <a:chExt cx="1794" cy="1047"/>
          </a:xfrm>
        </p:grpSpPr>
        <p:sp>
          <p:nvSpPr>
            <p:cNvPr id="61496" name="Text Box 20"/>
            <p:cNvSpPr txBox="1">
              <a:spLocks noChangeArrowheads="1"/>
            </p:cNvSpPr>
            <p:nvPr/>
          </p:nvSpPr>
          <p:spPr bwMode="auto">
            <a:xfrm>
              <a:off x="3600" y="1575"/>
              <a:ext cx="1584" cy="4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Own Learning/</a:t>
              </a:r>
            </a:p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r>
                <a:rPr lang="en-US" sz="2000" b="1" dirty="0"/>
                <a:t>Development</a:t>
              </a:r>
            </a:p>
          </p:txBody>
        </p:sp>
        <p:sp>
          <p:nvSpPr>
            <p:cNvPr id="61497" name="Freeform 21"/>
            <p:cNvSpPr>
              <a:spLocks/>
            </p:cNvSpPr>
            <p:nvPr/>
          </p:nvSpPr>
          <p:spPr bwMode="auto">
            <a:xfrm>
              <a:off x="3390" y="978"/>
              <a:ext cx="300" cy="516"/>
            </a:xfrm>
            <a:custGeom>
              <a:avLst/>
              <a:gdLst>
                <a:gd name="T0" fmla="*/ 0 w 300"/>
                <a:gd name="T1" fmla="*/ 0 h 516"/>
                <a:gd name="T2" fmla="*/ 300 w 300"/>
                <a:gd name="T3" fmla="*/ 516 h 516"/>
                <a:gd name="T4" fmla="*/ 0 60000 65536"/>
                <a:gd name="T5" fmla="*/ 0 60000 65536"/>
                <a:gd name="T6" fmla="*/ 0 w 300"/>
                <a:gd name="T7" fmla="*/ 0 h 516"/>
                <a:gd name="T8" fmla="*/ 300 w 300"/>
                <a:gd name="T9" fmla="*/ 516 h 5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0" h="516">
                  <a:moveTo>
                    <a:pt x="0" y="0"/>
                  </a:moveTo>
                  <a:lnTo>
                    <a:pt x="300" y="5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46" name="Text Box 22"/>
          <p:cNvSpPr txBox="1">
            <a:spLocks noChangeArrowheads="1"/>
          </p:cNvSpPr>
          <p:nvPr/>
        </p:nvSpPr>
        <p:spPr bwMode="auto">
          <a:xfrm>
            <a:off x="6172200" y="1036638"/>
            <a:ext cx="2667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sng" dirty="0">
                <a:solidFill>
                  <a:srgbClr val="A50021"/>
                </a:solidFill>
              </a:rPr>
              <a:t>Meta-Learner</a:t>
            </a:r>
            <a:r>
              <a:rPr lang="en-US" sz="2200" dirty="0">
                <a:solidFill>
                  <a:srgbClr val="A50021"/>
                </a:solidFill>
              </a:rPr>
              <a:t>:</a:t>
            </a:r>
            <a:endParaRPr lang="en-US" sz="2200" dirty="0"/>
          </a:p>
        </p:txBody>
      </p:sp>
      <p:sp>
        <p:nvSpPr>
          <p:cNvPr id="573463" name="Text Box 23"/>
          <p:cNvSpPr txBox="1">
            <a:spLocks noChangeArrowheads="1"/>
          </p:cNvSpPr>
          <p:nvPr/>
        </p:nvSpPr>
        <p:spPr bwMode="auto">
          <a:xfrm>
            <a:off x="4556125" y="762000"/>
            <a:ext cx="32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?</a:t>
            </a:r>
            <a:endParaRPr lang="en-US" sz="1800" dirty="0"/>
          </a:p>
        </p:txBody>
      </p:sp>
      <p:pic>
        <p:nvPicPr>
          <p:cNvPr id="573464" name="Picture 24" descr="MCj029259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762000"/>
            <a:ext cx="352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876800" y="1609725"/>
            <a:ext cx="3276600" cy="2047875"/>
            <a:chOff x="3072" y="1014"/>
            <a:chExt cx="2064" cy="1290"/>
          </a:xfrm>
        </p:grpSpPr>
        <p:sp>
          <p:nvSpPr>
            <p:cNvPr id="61494" name="Freeform 26"/>
            <p:cNvSpPr>
              <a:spLocks/>
            </p:cNvSpPr>
            <p:nvPr/>
          </p:nvSpPr>
          <p:spPr bwMode="auto">
            <a:xfrm>
              <a:off x="3354" y="1014"/>
              <a:ext cx="186" cy="1086"/>
            </a:xfrm>
            <a:custGeom>
              <a:avLst/>
              <a:gdLst>
                <a:gd name="T0" fmla="*/ 0 w 186"/>
                <a:gd name="T1" fmla="*/ 0 h 1086"/>
                <a:gd name="T2" fmla="*/ 186 w 186"/>
                <a:gd name="T3" fmla="*/ 1086 h 1086"/>
                <a:gd name="T4" fmla="*/ 156 w 186"/>
                <a:gd name="T5" fmla="*/ 1074 h 1086"/>
                <a:gd name="T6" fmla="*/ 0 60000 65536"/>
                <a:gd name="T7" fmla="*/ 0 60000 65536"/>
                <a:gd name="T8" fmla="*/ 0 60000 65536"/>
                <a:gd name="T9" fmla="*/ 0 w 186"/>
                <a:gd name="T10" fmla="*/ 0 h 1086"/>
                <a:gd name="T11" fmla="*/ 186 w 186"/>
                <a:gd name="T12" fmla="*/ 1086 h 10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086">
                  <a:moveTo>
                    <a:pt x="0" y="0"/>
                  </a:moveTo>
                  <a:lnTo>
                    <a:pt x="186" y="1086"/>
                  </a:lnTo>
                  <a:lnTo>
                    <a:pt x="156" y="10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5" name="AutoShape 27"/>
            <p:cNvSpPr>
              <a:spLocks/>
            </p:cNvSpPr>
            <p:nvPr/>
          </p:nvSpPr>
          <p:spPr bwMode="auto">
            <a:xfrm rot="5400000">
              <a:off x="4008" y="1176"/>
              <a:ext cx="192" cy="2064"/>
            </a:xfrm>
            <a:prstGeom prst="leftBrace">
              <a:avLst>
                <a:gd name="adj1" fmla="val 8958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029200" y="3810000"/>
            <a:ext cx="3048000" cy="2565400"/>
            <a:chOff x="3168" y="2400"/>
            <a:chExt cx="1920" cy="1616"/>
          </a:xfrm>
        </p:grpSpPr>
        <p:sp>
          <p:nvSpPr>
            <p:cNvPr id="61484" name="Text Box 29"/>
            <p:cNvSpPr txBox="1">
              <a:spLocks noChangeArrowheads="1"/>
            </p:cNvSpPr>
            <p:nvPr/>
          </p:nvSpPr>
          <p:spPr bwMode="auto">
            <a:xfrm>
              <a:off x="3168" y="2400"/>
              <a:ext cx="1920" cy="2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Own Knowing/Beliefs</a:t>
              </a:r>
            </a:p>
          </p:txBody>
        </p:sp>
        <p:sp>
          <p:nvSpPr>
            <p:cNvPr id="61485" name="Text Box 30"/>
            <p:cNvSpPr txBox="1">
              <a:spLocks noChangeArrowheads="1"/>
            </p:cNvSpPr>
            <p:nvPr/>
          </p:nvSpPr>
          <p:spPr bwMode="auto">
            <a:xfrm>
              <a:off x="3168" y="2854"/>
              <a:ext cx="1920" cy="2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Own Thinking</a:t>
              </a:r>
            </a:p>
          </p:txBody>
        </p:sp>
        <p:sp>
          <p:nvSpPr>
            <p:cNvPr id="61486" name="Text Box 31"/>
            <p:cNvSpPr txBox="1">
              <a:spLocks noChangeArrowheads="1"/>
            </p:cNvSpPr>
            <p:nvPr/>
          </p:nvSpPr>
          <p:spPr bwMode="auto">
            <a:xfrm>
              <a:off x="3168" y="3309"/>
              <a:ext cx="1920" cy="2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Own Performance</a:t>
              </a:r>
            </a:p>
          </p:txBody>
        </p:sp>
        <p:sp>
          <p:nvSpPr>
            <p:cNvPr id="61487" name="Text Box 32"/>
            <p:cNvSpPr txBox="1">
              <a:spLocks noChangeArrowheads="1"/>
            </p:cNvSpPr>
            <p:nvPr/>
          </p:nvSpPr>
          <p:spPr bwMode="auto">
            <a:xfrm>
              <a:off x="3168" y="3764"/>
              <a:ext cx="1920" cy="2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Own Caring/Values</a:t>
              </a:r>
            </a:p>
          </p:txBody>
        </p:sp>
        <p:sp>
          <p:nvSpPr>
            <p:cNvPr id="61488" name="Line 33"/>
            <p:cNvSpPr>
              <a:spLocks noChangeShapeType="1"/>
            </p:cNvSpPr>
            <p:nvPr/>
          </p:nvSpPr>
          <p:spPr bwMode="auto">
            <a:xfrm>
              <a:off x="3648" y="26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9" name="Line 34"/>
            <p:cNvSpPr>
              <a:spLocks noChangeShapeType="1"/>
            </p:cNvSpPr>
            <p:nvPr/>
          </p:nvSpPr>
          <p:spPr bwMode="auto">
            <a:xfrm>
              <a:off x="4512" y="26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0" name="Freeform 35"/>
            <p:cNvSpPr>
              <a:spLocks/>
            </p:cNvSpPr>
            <p:nvPr/>
          </p:nvSpPr>
          <p:spPr bwMode="auto">
            <a:xfrm>
              <a:off x="3644" y="3152"/>
              <a:ext cx="4" cy="132"/>
            </a:xfrm>
            <a:custGeom>
              <a:avLst/>
              <a:gdLst>
                <a:gd name="T0" fmla="*/ 4 w 4"/>
                <a:gd name="T1" fmla="*/ 0 h 132"/>
                <a:gd name="T2" fmla="*/ 0 w 4"/>
                <a:gd name="T3" fmla="*/ 132 h 132"/>
                <a:gd name="T4" fmla="*/ 0 60000 65536"/>
                <a:gd name="T5" fmla="*/ 0 60000 65536"/>
                <a:gd name="T6" fmla="*/ 0 w 4"/>
                <a:gd name="T7" fmla="*/ 0 h 132"/>
                <a:gd name="T8" fmla="*/ 4 w 4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32">
                  <a:moveTo>
                    <a:pt x="4" y="0"/>
                  </a:moveTo>
                  <a:lnTo>
                    <a:pt x="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1" name="Line 36"/>
            <p:cNvSpPr>
              <a:spLocks noChangeShapeType="1"/>
            </p:cNvSpPr>
            <p:nvPr/>
          </p:nvSpPr>
          <p:spPr bwMode="auto">
            <a:xfrm>
              <a:off x="3648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2" name="Line 37"/>
            <p:cNvSpPr>
              <a:spLocks noChangeShapeType="1"/>
            </p:cNvSpPr>
            <p:nvPr/>
          </p:nvSpPr>
          <p:spPr bwMode="auto">
            <a:xfrm>
              <a:off x="4512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3" name="Freeform 38"/>
            <p:cNvSpPr>
              <a:spLocks/>
            </p:cNvSpPr>
            <p:nvPr/>
          </p:nvSpPr>
          <p:spPr bwMode="auto">
            <a:xfrm>
              <a:off x="4512" y="3152"/>
              <a:ext cx="1" cy="120"/>
            </a:xfrm>
            <a:custGeom>
              <a:avLst/>
              <a:gdLst>
                <a:gd name="T0" fmla="*/ 0 w 1"/>
                <a:gd name="T1" fmla="*/ 0 h 120"/>
                <a:gd name="T2" fmla="*/ 0 w 1"/>
                <a:gd name="T3" fmla="*/ 120 h 120"/>
                <a:gd name="T4" fmla="*/ 0 60000 65536"/>
                <a:gd name="T5" fmla="*/ 0 60000 65536"/>
                <a:gd name="T6" fmla="*/ 0 w 1"/>
                <a:gd name="T7" fmla="*/ 0 h 120"/>
                <a:gd name="T8" fmla="*/ 1 w 1"/>
                <a:gd name="T9" fmla="*/ 120 h 1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0">
                  <a:moveTo>
                    <a:pt x="0" y="0"/>
                  </a:moveTo>
                  <a:lnTo>
                    <a:pt x="0" y="1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990600" y="3733804"/>
            <a:ext cx="2971800" cy="446088"/>
            <a:chOff x="624" y="2352"/>
            <a:chExt cx="1872" cy="281"/>
          </a:xfrm>
        </p:grpSpPr>
        <p:sp>
          <p:nvSpPr>
            <p:cNvPr id="61482" name="Line 40"/>
            <p:cNvSpPr>
              <a:spLocks noChangeShapeType="1"/>
            </p:cNvSpPr>
            <p:nvPr/>
          </p:nvSpPr>
          <p:spPr bwMode="auto">
            <a:xfrm>
              <a:off x="624" y="2352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3" name="Text Box 41"/>
            <p:cNvSpPr txBox="1">
              <a:spLocks noChangeArrowheads="1"/>
            </p:cNvSpPr>
            <p:nvPr/>
          </p:nvSpPr>
          <p:spPr bwMode="auto">
            <a:xfrm>
              <a:off x="624" y="2400"/>
              <a:ext cx="18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/>
                <a:t>Teacher/Coach</a:t>
              </a: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066800" y="3581400"/>
            <a:ext cx="2667000" cy="304800"/>
            <a:chOff x="672" y="2256"/>
            <a:chExt cx="1680" cy="192"/>
          </a:xfrm>
        </p:grpSpPr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672" y="2256"/>
              <a:ext cx="336" cy="192"/>
              <a:chOff x="672" y="1488"/>
              <a:chExt cx="336" cy="192"/>
            </a:xfrm>
          </p:grpSpPr>
          <p:sp>
            <p:nvSpPr>
              <p:cNvPr id="61480" name="Line 44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1" name="Line 45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1008" y="2256"/>
              <a:ext cx="336" cy="192"/>
              <a:chOff x="672" y="1488"/>
              <a:chExt cx="336" cy="192"/>
            </a:xfrm>
          </p:grpSpPr>
          <p:sp>
            <p:nvSpPr>
              <p:cNvPr id="61478" name="Line 47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9" name="Line 48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1344" y="2256"/>
              <a:ext cx="336" cy="192"/>
              <a:chOff x="672" y="1488"/>
              <a:chExt cx="336" cy="192"/>
            </a:xfrm>
          </p:grpSpPr>
          <p:sp>
            <p:nvSpPr>
              <p:cNvPr id="61476" name="Line 50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7" name="Line 51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1680" y="2256"/>
              <a:ext cx="336" cy="192"/>
              <a:chOff x="672" y="1488"/>
              <a:chExt cx="336" cy="192"/>
            </a:xfrm>
          </p:grpSpPr>
          <p:sp>
            <p:nvSpPr>
              <p:cNvPr id="61474" name="Line 53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5" name="Line 54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2016" y="2256"/>
              <a:ext cx="336" cy="192"/>
              <a:chOff x="672" y="1488"/>
              <a:chExt cx="336" cy="192"/>
            </a:xfrm>
          </p:grpSpPr>
          <p:sp>
            <p:nvSpPr>
              <p:cNvPr id="61472" name="Line 56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3" name="Line 57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53" name="Line 58"/>
          <p:cNvSpPr>
            <a:spLocks noChangeShapeType="1"/>
          </p:cNvSpPr>
          <p:nvPr/>
        </p:nvSpPr>
        <p:spPr bwMode="auto">
          <a:xfrm>
            <a:off x="4267200" y="16764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4" name="Line 59"/>
          <p:cNvSpPr>
            <a:spLocks noChangeShapeType="1"/>
          </p:cNvSpPr>
          <p:nvPr/>
        </p:nvSpPr>
        <p:spPr bwMode="auto">
          <a:xfrm>
            <a:off x="51816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73500" name="Picture 60" descr="MCj025078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21383" flipH="1">
            <a:off x="5216525" y="1489075"/>
            <a:ext cx="279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2743200" y="1219200"/>
            <a:ext cx="2743200" cy="1295400"/>
            <a:chOff x="1728" y="768"/>
            <a:chExt cx="1728" cy="816"/>
          </a:xfrm>
        </p:grpSpPr>
        <p:sp>
          <p:nvSpPr>
            <p:cNvPr id="61458" name="Freeform 62"/>
            <p:cNvSpPr>
              <a:spLocks/>
            </p:cNvSpPr>
            <p:nvPr/>
          </p:nvSpPr>
          <p:spPr bwMode="auto">
            <a:xfrm>
              <a:off x="1728" y="768"/>
              <a:ext cx="1248" cy="528"/>
            </a:xfrm>
            <a:custGeom>
              <a:avLst/>
              <a:gdLst>
                <a:gd name="T0" fmla="*/ 0 w 1200"/>
                <a:gd name="T1" fmla="*/ 528 h 384"/>
                <a:gd name="T2" fmla="*/ 250 w 1200"/>
                <a:gd name="T3" fmla="*/ 132 h 384"/>
                <a:gd name="T4" fmla="*/ 749 w 1200"/>
                <a:gd name="T5" fmla="*/ 0 h 384"/>
                <a:gd name="T6" fmla="*/ 1248 w 1200"/>
                <a:gd name="T7" fmla="*/ 132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"/>
                <a:gd name="T13" fmla="*/ 0 h 384"/>
                <a:gd name="T14" fmla="*/ 1200 w 120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" h="384">
                  <a:moveTo>
                    <a:pt x="0" y="384"/>
                  </a:moveTo>
                  <a:cubicBezTo>
                    <a:pt x="60" y="272"/>
                    <a:pt x="120" y="160"/>
                    <a:pt x="240" y="96"/>
                  </a:cubicBezTo>
                  <a:cubicBezTo>
                    <a:pt x="360" y="32"/>
                    <a:pt x="560" y="0"/>
                    <a:pt x="720" y="0"/>
                  </a:cubicBezTo>
                  <a:cubicBezTo>
                    <a:pt x="880" y="0"/>
                    <a:pt x="1040" y="48"/>
                    <a:pt x="1200" y="96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63"/>
            <p:cNvGrpSpPr>
              <a:grpSpLocks/>
            </p:cNvGrpSpPr>
            <p:nvPr/>
          </p:nvGrpSpPr>
          <p:grpSpPr bwMode="auto">
            <a:xfrm>
              <a:off x="2976" y="816"/>
              <a:ext cx="384" cy="768"/>
              <a:chOff x="2976" y="816"/>
              <a:chExt cx="384" cy="768"/>
            </a:xfrm>
          </p:grpSpPr>
          <p:sp>
            <p:nvSpPr>
              <p:cNvPr id="61461" name="Line 64"/>
              <p:cNvSpPr>
                <a:spLocks noChangeShapeType="1"/>
              </p:cNvSpPr>
              <p:nvPr/>
            </p:nvSpPr>
            <p:spPr bwMode="auto">
              <a:xfrm>
                <a:off x="3120" y="100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2" name="Line 65"/>
              <p:cNvSpPr>
                <a:spLocks noChangeShapeType="1"/>
              </p:cNvSpPr>
              <p:nvPr/>
            </p:nvSpPr>
            <p:spPr bwMode="auto">
              <a:xfrm flipH="1">
                <a:off x="3024" y="1440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3" name="Line 66"/>
              <p:cNvSpPr>
                <a:spLocks noChangeShapeType="1"/>
              </p:cNvSpPr>
              <p:nvPr/>
            </p:nvSpPr>
            <p:spPr bwMode="auto">
              <a:xfrm>
                <a:off x="3120" y="1440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4" name="Line 67"/>
              <p:cNvSpPr>
                <a:spLocks noChangeShapeType="1"/>
              </p:cNvSpPr>
              <p:nvPr/>
            </p:nvSpPr>
            <p:spPr bwMode="auto">
              <a:xfrm>
                <a:off x="2976" y="115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5" name="Oval 68"/>
              <p:cNvSpPr>
                <a:spLocks noChangeArrowheads="1"/>
              </p:cNvSpPr>
              <p:nvPr/>
            </p:nvSpPr>
            <p:spPr bwMode="auto">
              <a:xfrm>
                <a:off x="3168" y="816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6" name="Line 69"/>
              <p:cNvSpPr>
                <a:spLocks noChangeShapeType="1"/>
              </p:cNvSpPr>
              <p:nvPr/>
            </p:nvSpPr>
            <p:spPr bwMode="auto">
              <a:xfrm flipV="1">
                <a:off x="3120" y="96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60" name="Text Box 70"/>
            <p:cNvSpPr txBox="1">
              <a:spLocks noChangeArrowheads="1"/>
            </p:cNvSpPr>
            <p:nvPr/>
          </p:nvSpPr>
          <p:spPr bwMode="auto">
            <a:xfrm>
              <a:off x="3216" y="835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en-US" sz="1200"/>
                <a:t> </a:t>
              </a:r>
            </a:p>
          </p:txBody>
        </p:sp>
      </p:grpSp>
      <p:sp>
        <p:nvSpPr>
          <p:cNvPr id="61457" name="Text Box 71"/>
          <p:cNvSpPr txBox="1">
            <a:spLocks noChangeArrowheads="1"/>
          </p:cNvSpPr>
          <p:nvPr/>
        </p:nvSpPr>
        <p:spPr bwMode="auto">
          <a:xfrm>
            <a:off x="6172200" y="14478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/>
              <a:t>One Who Takes Charge of their…</a:t>
            </a:r>
          </a:p>
        </p:txBody>
      </p:sp>
    </p:spTree>
    <p:extLst>
      <p:ext uri="{BB962C8B-B14F-4D97-AF65-F5344CB8AC3E}">
        <p14:creationId xmlns:p14="http://schemas.microsoft.com/office/powerpoint/2010/main" val="234605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A62131-0012-40E4-B39C-4F3898FDEEC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3204" name="Text Box 4"/>
          <p:cNvSpPr txBox="1">
            <a:spLocks noChangeArrowheads="1"/>
          </p:cNvSpPr>
          <p:nvPr/>
        </p:nvSpPr>
        <p:spPr bwMode="auto">
          <a:xfrm>
            <a:off x="552450" y="838200"/>
            <a:ext cx="80391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465138"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kern="1200" dirty="0">
                <a:solidFill>
                  <a:srgbClr val="990033"/>
                </a:solidFill>
                <a:latin typeface="Tahoma" pitchFamily="34" charset="0"/>
                <a:ea typeface="+mn-ea"/>
                <a:cs typeface="+mn-cs"/>
              </a:rPr>
              <a:t>Learning Portfolios:  KEY QUESTIONS</a:t>
            </a:r>
            <a:endParaRPr lang="en-US" sz="2800" b="1" kern="1200" dirty="0">
              <a:solidFill>
                <a:srgbClr val="990033"/>
              </a:solidFill>
              <a:latin typeface="Tahoma" pitchFamily="34" charset="0"/>
              <a:ea typeface="+mn-ea"/>
              <a:cs typeface="+mn-cs"/>
            </a:endParaRPr>
          </a:p>
          <a:p>
            <a:pPr marL="465138" indent="-465138" algn="l" rtl="0" fontAlgn="base">
              <a:spcBef>
                <a:spcPts val="2400"/>
              </a:spcBef>
              <a:spcAft>
                <a:spcPct val="0"/>
              </a:spcAft>
              <a:buFontTx/>
              <a:buAutoNum type="arabicPeriod"/>
            </a:pPr>
            <a:r>
              <a:rPr lang="en-US" b="1" kern="1200" dirty="0">
                <a:solidFill>
                  <a:srgbClr val="0000CC"/>
                </a:solidFill>
                <a:latin typeface="Tahoma" pitchFamily="34" charset="0"/>
                <a:ea typeface="+mn-ea"/>
                <a:cs typeface="+mn-cs"/>
              </a:rPr>
              <a:t>WHAT</a:t>
            </a:r>
            <a:r>
              <a:rPr lang="en-US" b="1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 did you learn?</a:t>
            </a:r>
          </a:p>
          <a:p>
            <a:pPr marL="465138" indent="-465138" algn="l" rtl="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b="1" kern="1200" dirty="0">
                <a:solidFill>
                  <a:srgbClr val="0000CC"/>
                </a:solidFill>
                <a:latin typeface="Tahoma" pitchFamily="34" charset="0"/>
                <a:ea typeface="+mn-ea"/>
                <a:cs typeface="+mn-cs"/>
              </a:rPr>
              <a:t>HOW</a:t>
            </a:r>
            <a:r>
              <a:rPr lang="en-US" b="1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 did you learn?</a:t>
            </a:r>
          </a:p>
          <a:p>
            <a:pPr marL="1252538" lvl="1" indent="-342900" algn="l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What helped and didn’t help you learn?</a:t>
            </a:r>
          </a:p>
          <a:p>
            <a:pPr marL="1252538" lvl="1" indent="-342900" algn="l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What does this tell you about: YOURSELF AS A LEARNER?  About the NATURE OF LEARNING?</a:t>
            </a:r>
          </a:p>
          <a:p>
            <a:pPr marL="465138" indent="-465138" algn="l" rtl="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b="1" kern="1200" dirty="0">
                <a:solidFill>
                  <a:srgbClr val="0000CC"/>
                </a:solidFill>
                <a:latin typeface="Tahoma" pitchFamily="34" charset="0"/>
                <a:ea typeface="+mn-ea"/>
                <a:cs typeface="+mn-cs"/>
              </a:rPr>
              <a:t>SIGNIFICANCE FOR YOU</a:t>
            </a:r>
            <a:r>
              <a:rPr lang="en-US" b="1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, of what you learned?</a:t>
            </a:r>
          </a:p>
          <a:p>
            <a:pPr marL="465138" indent="-465138" algn="l" rtl="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b="1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Plan for </a:t>
            </a:r>
            <a:r>
              <a:rPr lang="en-US" b="1" kern="1200" dirty="0">
                <a:solidFill>
                  <a:srgbClr val="0000CC"/>
                </a:solidFill>
                <a:latin typeface="Tahoma" pitchFamily="34" charset="0"/>
                <a:ea typeface="+mn-ea"/>
                <a:cs typeface="+mn-cs"/>
              </a:rPr>
              <a:t>FUTURE LEARNING</a:t>
            </a:r>
            <a:r>
              <a:rPr lang="en-US" b="1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:</a:t>
            </a:r>
          </a:p>
          <a:p>
            <a:pPr marL="1252538" lvl="1" indent="-342900" algn="l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WHAT ELSE do you want or plan to learn?</a:t>
            </a:r>
          </a:p>
          <a:p>
            <a:pPr marL="1252538" lvl="1" indent="-342900" algn="l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HOW will you learn that?</a:t>
            </a:r>
          </a:p>
        </p:txBody>
      </p:sp>
    </p:spTree>
    <p:extLst>
      <p:ext uri="{BB962C8B-B14F-4D97-AF65-F5344CB8AC3E}">
        <p14:creationId xmlns:p14="http://schemas.microsoft.com/office/powerpoint/2010/main" val="28565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1665744"/>
            <a:ext cx="7200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600" u="sng" dirty="0">
                <a:solidFill>
                  <a:srgbClr val="990033"/>
                </a:solidFill>
              </a:rPr>
              <a:t>Two Basic Perspectives:</a:t>
            </a:r>
          </a:p>
          <a:p>
            <a:pPr marL="1025525" lvl="1" indent="-568325">
              <a:spcAft>
                <a:spcPts val="2400"/>
              </a:spcAft>
              <a:buFont typeface="+mj-lt"/>
              <a:buAutoNum type="arabicPeriod"/>
            </a:pPr>
            <a:r>
              <a:rPr lang="en-US" sz="3600" dirty="0"/>
              <a:t>Paradigm Shift:  From “Teaching” to “Learning”</a:t>
            </a:r>
          </a:p>
          <a:p>
            <a:pPr marL="1025525" lvl="1" indent="-568325">
              <a:buFont typeface="+mj-lt"/>
              <a:buAutoNum type="arabicPeriod"/>
            </a:pPr>
            <a:r>
              <a:rPr lang="en-US" sz="3600" dirty="0"/>
              <a:t>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16039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89" y="1232386"/>
            <a:ext cx="8670823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990033"/>
                </a:solidFill>
              </a:rPr>
              <a:t>“</a:t>
            </a:r>
            <a:r>
              <a:rPr lang="en-US" sz="3200" u="sng" dirty="0">
                <a:solidFill>
                  <a:srgbClr val="990033"/>
                </a:solidFill>
              </a:rPr>
              <a:t>5 HIGH IMPACT TEACHING PRACTICES</a:t>
            </a:r>
            <a:r>
              <a:rPr lang="en-US" sz="3200" dirty="0">
                <a:solidFill>
                  <a:srgbClr val="990033"/>
                </a:solidFill>
              </a:rPr>
              <a:t>”</a:t>
            </a:r>
          </a:p>
          <a:p>
            <a:pPr marL="1027113" lvl="1" indent="-566738">
              <a:spcBef>
                <a:spcPts val="18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000" b="0" dirty="0"/>
              <a:t>Learning-Centered Course Design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b="0" dirty="0"/>
              <a:t>Team-Based Learning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b="0" dirty="0"/>
              <a:t>Help Students Become Self-Directing Learners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CC"/>
                </a:solidFill>
              </a:rPr>
              <a:t>Engage Students in Service Learning</a:t>
            </a:r>
          </a:p>
        </p:txBody>
      </p:sp>
    </p:spTree>
    <p:extLst>
      <p:ext uri="{BB962C8B-B14F-4D97-AF65-F5344CB8AC3E}">
        <p14:creationId xmlns:p14="http://schemas.microsoft.com/office/powerpoint/2010/main" val="2428917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7724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990033"/>
                </a:solidFill>
              </a:rPr>
              <a:t>Engage Students in SERVICE</a:t>
            </a:r>
            <a:r>
              <a:rPr lang="en-US" sz="3200" dirty="0">
                <a:solidFill>
                  <a:srgbClr val="990033"/>
                </a:solidFill>
              </a:rPr>
              <a:t>:</a:t>
            </a:r>
          </a:p>
          <a:p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/>
              <a:t>“Service Learning”, “Civic Engagement”:  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What does that mean?</a:t>
            </a:r>
            <a:endParaRPr lang="en-US" sz="1600" dirty="0"/>
          </a:p>
          <a:p>
            <a:pPr marL="854075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CC"/>
                </a:solidFill>
              </a:rPr>
              <a:t>Link courses [or curriculum] to activities in which students provide SERVICE to a community group or organization.</a:t>
            </a:r>
          </a:p>
          <a:p>
            <a:pPr marL="854075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CC"/>
                </a:solidFill>
              </a:rPr>
              <a:t>Possible Activities??</a:t>
            </a:r>
          </a:p>
        </p:txBody>
      </p:sp>
    </p:spTree>
    <p:extLst>
      <p:ext uri="{BB962C8B-B14F-4D97-AF65-F5344CB8AC3E}">
        <p14:creationId xmlns:p14="http://schemas.microsoft.com/office/powerpoint/2010/main" val="416063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" y="838200"/>
            <a:ext cx="80200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u="sng" dirty="0">
                <a:solidFill>
                  <a:srgbClr val="990033"/>
                </a:solidFill>
              </a:rPr>
              <a:t>Service + REFLECTIONS: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u="sng" dirty="0">
                <a:solidFill>
                  <a:srgbClr val="0000CC"/>
                </a:solidFill>
              </a:rPr>
              <a:t>Reflect</a:t>
            </a:r>
            <a:r>
              <a:rPr lang="en-US" sz="2000" dirty="0">
                <a:solidFill>
                  <a:srgbClr val="0000CC"/>
                </a:solidFill>
              </a:rPr>
              <a:t> on:</a:t>
            </a:r>
          </a:p>
          <a:p>
            <a:pPr marL="114935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sz="2000" dirty="0">
                <a:solidFill>
                  <a:srgbClr val="0000CC"/>
                </a:solidFill>
              </a:rPr>
              <a:t>What they experienced</a:t>
            </a:r>
          </a:p>
          <a:p>
            <a:pPr marL="1149350" lvl="1" indent="-457200">
              <a:spcAft>
                <a:spcPts val="1200"/>
              </a:spcAft>
              <a:buFont typeface="+mj-lt"/>
              <a:buAutoNum type="alphaUcPeriod"/>
            </a:pPr>
            <a:r>
              <a:rPr lang="en-US" sz="2000" dirty="0">
                <a:solidFill>
                  <a:srgbClr val="0000CC"/>
                </a:solidFill>
              </a:rPr>
              <a:t>The possible impact of those experiences on “My understanding of…”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sz="2000" dirty="0"/>
              <a:t>The </a:t>
            </a:r>
            <a:r>
              <a:rPr lang="en-US" sz="2000" u="sng" dirty="0"/>
              <a:t>SUBJECT</a:t>
            </a:r>
            <a:r>
              <a:rPr lang="en-US" sz="2000" dirty="0"/>
              <a:t> of this course, discipline, and/or curriculum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sz="2000" u="sng" dirty="0"/>
              <a:t>OTHER PEOPLE </a:t>
            </a:r>
            <a:r>
              <a:rPr lang="en-US" sz="2000" dirty="0"/>
              <a:t>– their background, their situation, their feelings, their behavior, etc.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sz="2000" u="sng" dirty="0"/>
              <a:t>ORGANIZATIONS</a:t>
            </a:r>
            <a:r>
              <a:rPr lang="en-US" sz="2000" dirty="0"/>
              <a:t> – the impact of: organizational structure, communication patterns, vision, implementation strategy, etc.</a:t>
            </a:r>
            <a:endParaRPr lang="en-US" sz="2000" u="sng" dirty="0"/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sz="2000" u="sng" dirty="0"/>
              <a:t>Relationship of HEALTH PROFESSIONS</a:t>
            </a:r>
            <a:r>
              <a:rPr lang="en-US" sz="2000" dirty="0"/>
              <a:t> to </a:t>
            </a:r>
            <a:r>
              <a:rPr lang="en-US" sz="2000" u="sng" dirty="0"/>
              <a:t>COMMUNITY WELFARE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000" u="sng" dirty="0"/>
              <a:t>MYSELF</a:t>
            </a:r>
            <a:r>
              <a:rPr lang="en-US" sz="2000" dirty="0"/>
              <a:t> – my beliefs, values, actions, life goals, career choices – How these have changed or need to change?</a:t>
            </a:r>
          </a:p>
        </p:txBody>
      </p:sp>
    </p:spTree>
    <p:extLst>
      <p:ext uri="{BB962C8B-B14F-4D97-AF65-F5344CB8AC3E}">
        <p14:creationId xmlns:p14="http://schemas.microsoft.com/office/powerpoint/2010/main" val="55762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D18F0D-167B-402C-8E54-EB8C88FA211F}"/>
              </a:ext>
            </a:extLst>
          </p:cNvPr>
          <p:cNvSpPr txBox="1"/>
          <p:nvPr/>
        </p:nvSpPr>
        <p:spPr>
          <a:xfrm>
            <a:off x="800100" y="914400"/>
            <a:ext cx="7543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dirty="0">
                <a:solidFill>
                  <a:srgbClr val="990033"/>
                </a:solidFill>
              </a:rPr>
              <a:t>Service Learning:  </a:t>
            </a:r>
          </a:p>
          <a:p>
            <a:pPr algn="ctr">
              <a:spcAft>
                <a:spcPts val="1800"/>
              </a:spcAft>
            </a:pPr>
            <a:r>
              <a:rPr lang="en-US" sz="2800" u="sng" dirty="0">
                <a:solidFill>
                  <a:srgbClr val="990033"/>
                </a:solidFill>
              </a:rPr>
              <a:t>EXAMPLES at Louisville??</a:t>
            </a:r>
          </a:p>
          <a:p>
            <a:pPr marL="514350" indent="-51435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600" dirty="0"/>
              <a:t>Review their </a:t>
            </a:r>
            <a:r>
              <a:rPr lang="en-US" sz="2600" dirty="0">
                <a:solidFill>
                  <a:srgbClr val="0000CC"/>
                </a:solidFill>
              </a:rPr>
              <a:t>CONTENT KNOWLEDGE</a:t>
            </a:r>
            <a:r>
              <a:rPr lang="en-US" sz="2600" dirty="0"/>
              <a:t>?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600" dirty="0"/>
              <a:t>Learn more about specific kinds of </a:t>
            </a:r>
            <a:r>
              <a:rPr lang="en-US" sz="2600" dirty="0">
                <a:solidFill>
                  <a:srgbClr val="0000CC"/>
                </a:solidFill>
              </a:rPr>
              <a:t>OTHER PEOPLE</a:t>
            </a:r>
            <a:r>
              <a:rPr lang="en-US" sz="2600" dirty="0"/>
              <a:t>?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600" dirty="0"/>
              <a:t>Learn how to assess and work within </a:t>
            </a:r>
            <a:r>
              <a:rPr lang="en-US" sz="2600" dirty="0">
                <a:solidFill>
                  <a:srgbClr val="0000CC"/>
                </a:solidFill>
              </a:rPr>
              <a:t>DIFFERENT ORGANIZATIONS</a:t>
            </a:r>
            <a:r>
              <a:rPr lang="en-US" sz="2600" dirty="0"/>
              <a:t>?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600" dirty="0"/>
              <a:t>Learn about the relationship of </a:t>
            </a:r>
            <a:r>
              <a:rPr lang="en-US" sz="2600" dirty="0">
                <a:solidFill>
                  <a:srgbClr val="0000CC"/>
                </a:solidFill>
              </a:rPr>
              <a:t>HEALTH CARE to COMMUNITY WELFARE</a:t>
            </a:r>
            <a:r>
              <a:rPr lang="en-US" sz="2600" dirty="0"/>
              <a:t>?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600" dirty="0"/>
              <a:t>Learn about </a:t>
            </a:r>
            <a:r>
              <a:rPr lang="en-US" sz="2600" dirty="0">
                <a:solidFill>
                  <a:srgbClr val="0000CC"/>
                </a:solidFill>
              </a:rPr>
              <a:t>THEMSELVES</a:t>
            </a:r>
            <a:r>
              <a:rPr lang="en-US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59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20205"/>
            <a:ext cx="73152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The Sequence of…</a:t>
            </a:r>
          </a:p>
          <a:p>
            <a:pPr algn="ctr"/>
            <a:endParaRPr lang="en-US" sz="2800" u="sng" dirty="0"/>
          </a:p>
          <a:p>
            <a:pPr algn="ctr"/>
            <a:r>
              <a:rPr lang="en-US" sz="2800" dirty="0"/>
              <a:t>Rich Learning Experiences + Reflection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= </a:t>
            </a:r>
            <a:r>
              <a:rPr lang="en-US" sz="3900" dirty="0">
                <a:solidFill>
                  <a:srgbClr val="0000CC"/>
                </a:solidFill>
              </a:rPr>
              <a:t>POWERFUL</a:t>
            </a:r>
            <a:r>
              <a:rPr lang="en-US" sz="2800" dirty="0">
                <a:solidFill>
                  <a:srgbClr val="0000CC"/>
                </a:solidFill>
              </a:rPr>
              <a:t> Learning Experience</a:t>
            </a:r>
          </a:p>
        </p:txBody>
      </p:sp>
    </p:spTree>
    <p:extLst>
      <p:ext uri="{BB962C8B-B14F-4D97-AF65-F5344CB8AC3E}">
        <p14:creationId xmlns:p14="http://schemas.microsoft.com/office/powerpoint/2010/main" val="11408277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89" y="1232386"/>
            <a:ext cx="8670823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990033"/>
                </a:solidFill>
              </a:rPr>
              <a:t>“</a:t>
            </a:r>
            <a:r>
              <a:rPr lang="en-US" sz="3200" u="sng" dirty="0">
                <a:solidFill>
                  <a:srgbClr val="990033"/>
                </a:solidFill>
              </a:rPr>
              <a:t>5 HIGH IMPACT TEACHING PRACTICES</a:t>
            </a:r>
            <a:r>
              <a:rPr lang="en-US" sz="3200" dirty="0">
                <a:solidFill>
                  <a:srgbClr val="990033"/>
                </a:solidFill>
              </a:rPr>
              <a:t>”</a:t>
            </a:r>
          </a:p>
          <a:p>
            <a:pPr marL="1027113" lvl="1" indent="-566738">
              <a:spcBef>
                <a:spcPts val="18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000" b="0" dirty="0"/>
              <a:t>Learning-Centered Course Design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b="0" dirty="0"/>
              <a:t>Team-Based Learning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b="0" dirty="0"/>
              <a:t>Help Students Become Self-Directing Learners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b="0" dirty="0"/>
              <a:t>Engage Students in Service Learning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CC"/>
                </a:solidFill>
              </a:rPr>
              <a:t>Be a Leader with Your Students</a:t>
            </a:r>
          </a:p>
        </p:txBody>
      </p:sp>
    </p:spTree>
    <p:extLst>
      <p:ext uri="{BB962C8B-B14F-4D97-AF65-F5344CB8AC3E}">
        <p14:creationId xmlns:p14="http://schemas.microsoft.com/office/powerpoint/2010/main" val="22009147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100" y="1524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990033"/>
                </a:solidFill>
              </a:rPr>
              <a:t>“</a:t>
            </a:r>
            <a:r>
              <a:rPr lang="en-US" sz="3200" u="sng" dirty="0">
                <a:solidFill>
                  <a:srgbClr val="990033"/>
                </a:solidFill>
              </a:rPr>
              <a:t>Be a LEADER With Your Students</a:t>
            </a:r>
            <a:r>
              <a:rPr lang="en-US" sz="3200" dirty="0">
                <a:solidFill>
                  <a:srgbClr val="990033"/>
                </a:solidFill>
              </a:rPr>
              <a:t>”</a:t>
            </a:r>
          </a:p>
        </p:txBody>
      </p:sp>
      <p:pic>
        <p:nvPicPr>
          <p:cNvPr id="361475" name="Picture 3" descr="C:\Users\Dee Fink\Documents\Dee's Active\Pwr Pt &amp; Special Images\Book Covers\Bain's Book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4256">
            <a:off x="1891247" y="2857816"/>
            <a:ext cx="1951793" cy="2873375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5410200" y="2590800"/>
            <a:ext cx="2171700" cy="3352800"/>
            <a:chOff x="5715000" y="2667000"/>
            <a:chExt cx="2171700" cy="3352800"/>
          </a:xfrm>
        </p:grpSpPr>
        <p:pic>
          <p:nvPicPr>
            <p:cNvPr id="3614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2667000"/>
              <a:ext cx="21717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848350" y="5558135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Ken Bain</a:t>
              </a: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95800" y="3810000"/>
            <a:ext cx="2819400" cy="1905000"/>
            <a:chOff x="2832" y="2400"/>
            <a:chExt cx="1776" cy="1200"/>
          </a:xfrm>
        </p:grpSpPr>
        <p:sp>
          <p:nvSpPr>
            <p:cNvPr id="31759" name="Oval 3"/>
            <p:cNvSpPr>
              <a:spLocks noChangeArrowheads="1"/>
            </p:cNvSpPr>
            <p:nvPr/>
          </p:nvSpPr>
          <p:spPr bwMode="auto">
            <a:xfrm>
              <a:off x="2832" y="2400"/>
              <a:ext cx="1776" cy="12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0" name="Text Box 4"/>
            <p:cNvSpPr txBox="1">
              <a:spLocks noChangeArrowheads="1"/>
            </p:cNvSpPr>
            <p:nvPr/>
          </p:nvSpPr>
          <p:spPr bwMode="auto">
            <a:xfrm>
              <a:off x="3096" y="2741"/>
              <a:ext cx="124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Managing the Course</a:t>
              </a:r>
            </a:p>
          </p:txBody>
        </p:sp>
      </p:grp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638300" y="12954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A50021"/>
                </a:solidFill>
              </a:rPr>
              <a:t>FUNDAMENTAL TASKS OF TEACHING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81200" y="2133600"/>
            <a:ext cx="2819400" cy="1905000"/>
            <a:chOff x="1248" y="1560"/>
            <a:chExt cx="1776" cy="1200"/>
          </a:xfrm>
        </p:grpSpPr>
        <p:sp>
          <p:nvSpPr>
            <p:cNvPr id="31757" name="Oval 7"/>
            <p:cNvSpPr>
              <a:spLocks noChangeArrowheads="1"/>
            </p:cNvSpPr>
            <p:nvPr/>
          </p:nvSpPr>
          <p:spPr bwMode="auto">
            <a:xfrm>
              <a:off x="1248" y="1560"/>
              <a:ext cx="1776" cy="12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8" name="Text Box 8"/>
            <p:cNvSpPr txBox="1">
              <a:spLocks noChangeArrowheads="1"/>
            </p:cNvSpPr>
            <p:nvPr/>
          </p:nvSpPr>
          <p:spPr bwMode="auto">
            <a:xfrm>
              <a:off x="1392" y="1786"/>
              <a:ext cx="148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Knowledge of the Subject Matter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495800" y="2133600"/>
            <a:ext cx="2819400" cy="1905000"/>
            <a:chOff x="2832" y="1344"/>
            <a:chExt cx="1776" cy="1200"/>
          </a:xfrm>
        </p:grpSpPr>
        <p:sp>
          <p:nvSpPr>
            <p:cNvPr id="31755" name="Oval 10"/>
            <p:cNvSpPr>
              <a:spLocks noChangeArrowheads="1"/>
            </p:cNvSpPr>
            <p:nvPr/>
          </p:nvSpPr>
          <p:spPr bwMode="auto">
            <a:xfrm>
              <a:off x="2832" y="1344"/>
              <a:ext cx="1776" cy="12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6" name="Text Box 11"/>
            <p:cNvSpPr txBox="1">
              <a:spLocks noChangeArrowheads="1"/>
            </p:cNvSpPr>
            <p:nvPr/>
          </p:nvSpPr>
          <p:spPr bwMode="auto">
            <a:xfrm>
              <a:off x="3072" y="1570"/>
              <a:ext cx="129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</a:rPr>
                <a:t>Interact with Students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981200" y="3810000"/>
            <a:ext cx="2819400" cy="1905000"/>
            <a:chOff x="1296" y="2496"/>
            <a:chExt cx="1776" cy="1200"/>
          </a:xfrm>
        </p:grpSpPr>
        <p:sp>
          <p:nvSpPr>
            <p:cNvPr id="31753" name="Oval 13"/>
            <p:cNvSpPr>
              <a:spLocks noChangeArrowheads="1"/>
            </p:cNvSpPr>
            <p:nvPr/>
          </p:nvSpPr>
          <p:spPr bwMode="auto">
            <a:xfrm>
              <a:off x="1296" y="2496"/>
              <a:ext cx="1776" cy="12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4" name="Text Box 14"/>
            <p:cNvSpPr txBox="1">
              <a:spLocks noChangeArrowheads="1"/>
            </p:cNvSpPr>
            <p:nvPr/>
          </p:nvSpPr>
          <p:spPr bwMode="auto">
            <a:xfrm>
              <a:off x="1536" y="2688"/>
              <a:ext cx="12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Designing Learning Experiences</a:t>
              </a:r>
            </a:p>
          </p:txBody>
        </p:sp>
      </p:grpSp>
      <p:sp>
        <p:nvSpPr>
          <p:cNvPr id="31751" name="Line 15"/>
          <p:cNvSpPr>
            <a:spLocks noChangeShapeType="1"/>
          </p:cNvSpPr>
          <p:nvPr/>
        </p:nvSpPr>
        <p:spPr bwMode="auto">
          <a:xfrm>
            <a:off x="4648200" y="2057400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2" name="Text Box 16"/>
          <p:cNvSpPr txBox="1">
            <a:spLocks noChangeArrowheads="1"/>
          </p:cNvSpPr>
          <p:nvPr/>
        </p:nvSpPr>
        <p:spPr bwMode="auto">
          <a:xfrm>
            <a:off x="3810000" y="5943600"/>
            <a:ext cx="1752600" cy="698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Beginning of the Course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95800" y="3810000"/>
            <a:ext cx="2819400" cy="1905000"/>
            <a:chOff x="2832" y="2400"/>
            <a:chExt cx="1776" cy="1200"/>
          </a:xfrm>
          <a:noFill/>
        </p:grpSpPr>
        <p:sp>
          <p:nvSpPr>
            <p:cNvPr id="31759" name="Oval 3"/>
            <p:cNvSpPr>
              <a:spLocks noChangeArrowheads="1"/>
            </p:cNvSpPr>
            <p:nvPr/>
          </p:nvSpPr>
          <p:spPr bwMode="auto">
            <a:xfrm>
              <a:off x="2832" y="2400"/>
              <a:ext cx="1776" cy="12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0" name="Text Box 4"/>
            <p:cNvSpPr txBox="1">
              <a:spLocks noChangeArrowheads="1"/>
            </p:cNvSpPr>
            <p:nvPr/>
          </p:nvSpPr>
          <p:spPr bwMode="auto">
            <a:xfrm>
              <a:off x="3096" y="2741"/>
              <a:ext cx="1248" cy="5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Managing the Course</a:t>
              </a:r>
            </a:p>
          </p:txBody>
        </p:sp>
      </p:grp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638300" y="12954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A50021"/>
                </a:solidFill>
              </a:rPr>
              <a:t>FUNDAMENTAL TASKS OF TEACHING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81200" y="2133600"/>
            <a:ext cx="2819400" cy="1905000"/>
            <a:chOff x="1248" y="1560"/>
            <a:chExt cx="1776" cy="1200"/>
          </a:xfrm>
          <a:noFill/>
        </p:grpSpPr>
        <p:sp>
          <p:nvSpPr>
            <p:cNvPr id="31757" name="Oval 7"/>
            <p:cNvSpPr>
              <a:spLocks noChangeArrowheads="1"/>
            </p:cNvSpPr>
            <p:nvPr/>
          </p:nvSpPr>
          <p:spPr bwMode="auto">
            <a:xfrm>
              <a:off x="1248" y="1560"/>
              <a:ext cx="1776" cy="12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8" name="Text Box 8"/>
            <p:cNvSpPr txBox="1">
              <a:spLocks noChangeArrowheads="1"/>
            </p:cNvSpPr>
            <p:nvPr/>
          </p:nvSpPr>
          <p:spPr bwMode="auto">
            <a:xfrm>
              <a:off x="1392" y="1786"/>
              <a:ext cx="1488" cy="7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Knowledge of the Subject Matter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495800" y="2133600"/>
            <a:ext cx="2819400" cy="1905000"/>
            <a:chOff x="2832" y="1344"/>
            <a:chExt cx="1776" cy="1200"/>
          </a:xfrm>
        </p:grpSpPr>
        <p:sp>
          <p:nvSpPr>
            <p:cNvPr id="31755" name="Oval 10"/>
            <p:cNvSpPr>
              <a:spLocks noChangeArrowheads="1"/>
            </p:cNvSpPr>
            <p:nvPr/>
          </p:nvSpPr>
          <p:spPr bwMode="auto">
            <a:xfrm>
              <a:off x="2832" y="1344"/>
              <a:ext cx="1776" cy="12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6" name="Text Box 11"/>
            <p:cNvSpPr txBox="1">
              <a:spLocks noChangeArrowheads="1"/>
            </p:cNvSpPr>
            <p:nvPr/>
          </p:nvSpPr>
          <p:spPr bwMode="auto">
            <a:xfrm>
              <a:off x="3072" y="1570"/>
              <a:ext cx="129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</a:rPr>
                <a:t>Interact with Students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981200" y="3810000"/>
            <a:ext cx="2819400" cy="1905000"/>
            <a:chOff x="1296" y="2496"/>
            <a:chExt cx="1776" cy="1200"/>
          </a:xfrm>
          <a:noFill/>
        </p:grpSpPr>
        <p:sp>
          <p:nvSpPr>
            <p:cNvPr id="31753" name="Oval 13"/>
            <p:cNvSpPr>
              <a:spLocks noChangeArrowheads="1"/>
            </p:cNvSpPr>
            <p:nvPr/>
          </p:nvSpPr>
          <p:spPr bwMode="auto">
            <a:xfrm>
              <a:off x="1296" y="2496"/>
              <a:ext cx="1776" cy="12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4" name="Text Box 14"/>
            <p:cNvSpPr txBox="1">
              <a:spLocks noChangeArrowheads="1"/>
            </p:cNvSpPr>
            <p:nvPr/>
          </p:nvSpPr>
          <p:spPr bwMode="auto">
            <a:xfrm>
              <a:off x="1536" y="2688"/>
              <a:ext cx="1296" cy="7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Designing Learning Experiences</a:t>
              </a:r>
            </a:p>
          </p:txBody>
        </p:sp>
      </p:grpSp>
      <p:sp>
        <p:nvSpPr>
          <p:cNvPr id="31751" name="Line 15"/>
          <p:cNvSpPr>
            <a:spLocks noChangeShapeType="1"/>
          </p:cNvSpPr>
          <p:nvPr/>
        </p:nvSpPr>
        <p:spPr bwMode="auto">
          <a:xfrm>
            <a:off x="4648200" y="2057400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2" name="Text Box 16"/>
          <p:cNvSpPr txBox="1">
            <a:spLocks noChangeArrowheads="1"/>
          </p:cNvSpPr>
          <p:nvPr/>
        </p:nvSpPr>
        <p:spPr bwMode="auto">
          <a:xfrm>
            <a:off x="3810000" y="5943600"/>
            <a:ext cx="1752600" cy="698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Beginning of the Course</a:t>
            </a:r>
          </a:p>
        </p:txBody>
      </p:sp>
    </p:spTree>
    <p:extLst>
      <p:ext uri="{BB962C8B-B14F-4D97-AF65-F5344CB8AC3E}">
        <p14:creationId xmlns:p14="http://schemas.microsoft.com/office/powerpoint/2010/main" val="81974078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780937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990033"/>
                </a:solidFill>
              </a:rPr>
              <a:t>LEADERSHIP</a:t>
            </a:r>
            <a:r>
              <a:rPr lang="en-US" sz="2800" dirty="0">
                <a:solidFill>
                  <a:srgbClr val="990033"/>
                </a:solidFill>
              </a:rPr>
              <a:t>:</a:t>
            </a:r>
            <a:endParaRPr lang="en-US" sz="2800" u="sng" dirty="0"/>
          </a:p>
          <a:p>
            <a:pPr>
              <a:spcBef>
                <a:spcPts val="600"/>
              </a:spcBef>
            </a:pPr>
            <a:r>
              <a:rPr lang="en-US" sz="2800" dirty="0"/>
              <a:t>“Motivating and enabling others to do something important well.”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3034844"/>
            <a:ext cx="773205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CC"/>
                </a:solidFill>
              </a:rPr>
              <a:t>Question</a:t>
            </a:r>
            <a:r>
              <a:rPr lang="en-US" sz="2800" dirty="0">
                <a:solidFill>
                  <a:srgbClr val="0000CC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What can teachers do, to LEAD students?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419600"/>
            <a:ext cx="800099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CC"/>
                </a:solidFill>
              </a:rPr>
              <a:t>General Answer</a:t>
            </a:r>
            <a:r>
              <a:rPr lang="en-US" sz="2800" dirty="0">
                <a:solidFill>
                  <a:srgbClr val="0000CC"/>
                </a:solidFill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Create the right kind of </a:t>
            </a:r>
            <a:r>
              <a:rPr lang="en-US" sz="2800" u="sng" dirty="0"/>
              <a:t>RELATIONSHIP</a:t>
            </a:r>
            <a:r>
              <a:rPr lang="en-US" sz="2800" dirty="0"/>
              <a:t> with students – caring, respectful, collaborative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8686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u="sng" dirty="0">
                <a:solidFill>
                  <a:srgbClr val="990033"/>
                </a:solidFill>
              </a:rPr>
              <a:t>Basic Argument</a:t>
            </a:r>
            <a:r>
              <a:rPr lang="en-US" sz="3600" dirty="0">
                <a:solidFill>
                  <a:srgbClr val="990033"/>
                </a:solidFill>
              </a:rPr>
              <a:t>:</a:t>
            </a:r>
          </a:p>
          <a:p>
            <a:pPr marL="914400" lvl="1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If we want </a:t>
            </a:r>
            <a:r>
              <a:rPr lang="en-US" sz="3200" dirty="0">
                <a:solidFill>
                  <a:srgbClr val="0000CC"/>
                </a:solidFill>
              </a:rPr>
              <a:t>BIG IMPROVEMENTS</a:t>
            </a:r>
          </a:p>
          <a:p>
            <a:pPr marL="1603375" lvl="2">
              <a:lnSpc>
                <a:spcPct val="200000"/>
              </a:lnSpc>
            </a:pPr>
            <a:r>
              <a:rPr lang="en-US" sz="3200" dirty="0">
                <a:solidFill>
                  <a:srgbClr val="0000CC"/>
                </a:solidFill>
              </a:rPr>
              <a:t>in </a:t>
            </a:r>
            <a:r>
              <a:rPr lang="en-US" sz="3200" u="sng" dirty="0">
                <a:solidFill>
                  <a:srgbClr val="0000CC"/>
                </a:solidFill>
              </a:rPr>
              <a:t>STUDENT LEARNING</a:t>
            </a:r>
            <a:r>
              <a:rPr lang="en-US" sz="3200" dirty="0"/>
              <a:t>,…</a:t>
            </a:r>
          </a:p>
          <a:p>
            <a:pPr marL="1146175" lvl="1" indent="-688975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We must make </a:t>
            </a:r>
            <a:r>
              <a:rPr lang="en-US" sz="3200" dirty="0">
                <a:solidFill>
                  <a:srgbClr val="0000CC"/>
                </a:solidFill>
              </a:rPr>
              <a:t>BIG IMPROVEMENTS in </a:t>
            </a:r>
            <a:r>
              <a:rPr lang="en-US" sz="3200" u="sng" dirty="0">
                <a:solidFill>
                  <a:srgbClr val="0000CC"/>
                </a:solidFill>
              </a:rPr>
              <a:t>OUR TEACHING</a:t>
            </a:r>
            <a:r>
              <a:rPr lang="en-US" sz="3200" dirty="0">
                <a:solidFill>
                  <a:srgbClr val="0000CC"/>
                </a:solidFill>
              </a:rPr>
              <a:t>!</a:t>
            </a:r>
            <a:endParaRPr lang="en-US" sz="2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153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solidFill>
                  <a:srgbClr val="990033"/>
                </a:solidFill>
              </a:rPr>
              <a:t>Creating the Right RELATIONSHIP with Students</a:t>
            </a:r>
            <a:r>
              <a:rPr lang="en-US" sz="3600" dirty="0">
                <a:solidFill>
                  <a:srgbClr val="990033"/>
                </a:solidFill>
              </a:rPr>
              <a:t>:   </a:t>
            </a:r>
            <a:r>
              <a:rPr lang="en-US" sz="3600" dirty="0"/>
              <a:t>(Based on Bain)</a:t>
            </a:r>
            <a:endParaRPr lang="en-US" sz="3600" dirty="0">
              <a:solidFill>
                <a:srgbClr val="990033"/>
              </a:solidFill>
            </a:endParaRPr>
          </a:p>
          <a:p>
            <a:pPr marL="574675" indent="-457200">
              <a:spcBef>
                <a:spcPts val="3600"/>
              </a:spcBef>
              <a:buFont typeface="+mj-lt"/>
              <a:buAutoNum type="arabicPeriod"/>
            </a:pPr>
            <a:r>
              <a:rPr lang="en-US" sz="2800" dirty="0"/>
              <a:t>Interact in a way that shows </a:t>
            </a:r>
            <a:r>
              <a:rPr lang="en-US" sz="2800" dirty="0">
                <a:solidFill>
                  <a:srgbClr val="0000CC"/>
                </a:solidFill>
              </a:rPr>
              <a:t>YOU CARE!</a:t>
            </a:r>
          </a:p>
          <a:p>
            <a:pPr marL="574675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/>
              <a:t>Interact in a way that </a:t>
            </a:r>
            <a:r>
              <a:rPr lang="en-US" sz="2800" dirty="0">
                <a:solidFill>
                  <a:srgbClr val="0000CC"/>
                </a:solidFill>
              </a:rPr>
              <a:t>MOTIVATES</a:t>
            </a:r>
            <a:r>
              <a:rPr lang="en-US" sz="2800" dirty="0"/>
              <a:t> students.</a:t>
            </a:r>
          </a:p>
          <a:p>
            <a:pPr marL="574675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/>
              <a:t>Dynamic </a:t>
            </a:r>
            <a:r>
              <a:rPr lang="en-US" sz="2800" dirty="0">
                <a:solidFill>
                  <a:srgbClr val="0000CC"/>
                </a:solidFill>
              </a:rPr>
              <a:t>COMMUNICATION SKILLS</a:t>
            </a:r>
          </a:p>
          <a:p>
            <a:pPr marL="574675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TRUSTWORTHY</a:t>
            </a:r>
            <a:r>
              <a:rPr lang="en-US" sz="2800" dirty="0"/>
              <a:t> – in </a:t>
            </a:r>
            <a:r>
              <a:rPr lang="en-US" sz="2800" dirty="0" err="1"/>
              <a:t>Power:Trust</a:t>
            </a:r>
            <a:r>
              <a:rPr lang="en-US" sz="2800" dirty="0"/>
              <a:t> issues</a:t>
            </a:r>
          </a:p>
        </p:txBody>
      </p:sp>
    </p:spTree>
    <p:extLst>
      <p:ext uri="{BB962C8B-B14F-4D97-AF65-F5344CB8AC3E}">
        <p14:creationId xmlns:p14="http://schemas.microsoft.com/office/powerpoint/2010/main" val="423765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1534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u="sng" dirty="0">
                <a:solidFill>
                  <a:srgbClr val="990033"/>
                </a:solidFill>
              </a:rPr>
              <a:t>Creating the Right RELATIONSHIP with Students</a:t>
            </a:r>
            <a:r>
              <a:rPr lang="en-US" sz="3200" dirty="0">
                <a:solidFill>
                  <a:srgbClr val="990033"/>
                </a:solidFill>
              </a:rPr>
              <a:t>:  </a:t>
            </a:r>
          </a:p>
          <a:p>
            <a:pPr marL="574675" indent="-457200">
              <a:spcBef>
                <a:spcPts val="3600"/>
              </a:spcBef>
              <a:buFont typeface="+mj-lt"/>
              <a:buAutoNum type="arabicPeriod"/>
            </a:pPr>
            <a:r>
              <a:rPr lang="en-US" sz="2800" dirty="0"/>
              <a:t>Interact in a way that shows </a:t>
            </a:r>
            <a:r>
              <a:rPr lang="en-US" sz="2800" dirty="0">
                <a:solidFill>
                  <a:srgbClr val="0000CC"/>
                </a:solidFill>
              </a:rPr>
              <a:t>YOU CARE!</a:t>
            </a:r>
          </a:p>
          <a:p>
            <a:pPr marL="1257300" lvl="2" indent="-34290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About…</a:t>
            </a:r>
          </a:p>
          <a:p>
            <a:pPr marL="1943100" lvl="3" indent="-4572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Students themselves, </a:t>
            </a:r>
          </a:p>
          <a:p>
            <a:pPr marL="1943100" lvl="3" indent="-4572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Their learning, </a:t>
            </a:r>
          </a:p>
          <a:p>
            <a:pPr marL="1943100" lvl="3" indent="-4572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The teaching-learning process,</a:t>
            </a:r>
            <a:endParaRPr lang="en-US" sz="3200" dirty="0"/>
          </a:p>
          <a:p>
            <a:pPr marL="1943100" lvl="3" indent="-4572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The subject of the course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55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1534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solidFill>
                  <a:srgbClr val="990033"/>
                </a:solidFill>
              </a:rPr>
              <a:t>Creating the Right RELATIONSHIP with Students</a:t>
            </a:r>
            <a:r>
              <a:rPr lang="en-US" sz="3600" dirty="0">
                <a:solidFill>
                  <a:srgbClr val="990033"/>
                </a:solidFill>
              </a:rPr>
              <a:t>: </a:t>
            </a:r>
          </a:p>
          <a:p>
            <a:pPr marL="117475">
              <a:spcBef>
                <a:spcPts val="2400"/>
              </a:spcBef>
            </a:pPr>
            <a:r>
              <a:rPr lang="en-US" sz="2800" dirty="0"/>
              <a:t>2. Interact in a way that </a:t>
            </a:r>
            <a:r>
              <a:rPr lang="en-US" sz="2800" dirty="0">
                <a:solidFill>
                  <a:srgbClr val="0000CC"/>
                </a:solidFill>
              </a:rPr>
              <a:t>MOTIVATES</a:t>
            </a:r>
            <a:r>
              <a:rPr lang="en-US" sz="2800" dirty="0"/>
              <a:t> students.</a:t>
            </a: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Give praise in a way that motivates</a:t>
            </a: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Listen well to the learners</a:t>
            </a: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Motivate by interacting differently with different students </a:t>
            </a:r>
          </a:p>
          <a:p>
            <a:pPr marL="1031875" lvl="1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4675" indent="-457200">
              <a:spcBef>
                <a:spcPts val="2400"/>
              </a:spcBef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3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153400" cy="5688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990033"/>
                </a:solidFill>
              </a:rPr>
              <a:t>Creating the Right RELATIONSHIP </a:t>
            </a:r>
          </a:p>
          <a:p>
            <a:pPr>
              <a:spcBef>
                <a:spcPts val="600"/>
              </a:spcBef>
            </a:pPr>
            <a:r>
              <a:rPr lang="en-US" sz="3600" u="sng" dirty="0">
                <a:solidFill>
                  <a:srgbClr val="990033"/>
                </a:solidFill>
              </a:rPr>
              <a:t>with Students</a:t>
            </a:r>
            <a:r>
              <a:rPr lang="en-US" sz="3600" dirty="0">
                <a:solidFill>
                  <a:srgbClr val="990033"/>
                </a:solidFill>
              </a:rPr>
              <a:t>:   </a:t>
            </a:r>
            <a:r>
              <a:rPr lang="en-US" sz="3600" dirty="0"/>
              <a:t>(Based on Bain)</a:t>
            </a:r>
            <a:endParaRPr lang="en-US" sz="3600" dirty="0">
              <a:solidFill>
                <a:srgbClr val="990033"/>
              </a:solidFill>
            </a:endParaRPr>
          </a:p>
          <a:p>
            <a:pPr marL="631825" indent="-514350">
              <a:spcBef>
                <a:spcPts val="2400"/>
              </a:spcBef>
              <a:buAutoNum type="arabicPeriod" startAt="3"/>
            </a:pPr>
            <a:r>
              <a:rPr lang="en-US" sz="2800" dirty="0"/>
              <a:t>Dynamic </a:t>
            </a:r>
            <a:r>
              <a:rPr lang="en-US" sz="2800" dirty="0">
                <a:solidFill>
                  <a:srgbClr val="0000CC"/>
                </a:solidFill>
              </a:rPr>
              <a:t>COMMUNICATION SKILLS</a:t>
            </a:r>
          </a:p>
          <a:p>
            <a:pPr marL="1371600" lvl="2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 Sense of drama, rhythm</a:t>
            </a:r>
          </a:p>
          <a:p>
            <a:pPr marL="1371600" lvl="2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 Good use of language</a:t>
            </a:r>
          </a:p>
          <a:p>
            <a:pPr marL="2173288" lvl="3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Use language of “promises” &gt; “demands”</a:t>
            </a:r>
          </a:p>
          <a:p>
            <a:pPr marL="2173288" lvl="3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Express belief in students’ ability to learn</a:t>
            </a:r>
          </a:p>
          <a:p>
            <a:pPr marL="2173288" lvl="3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Celebrate achievements</a:t>
            </a:r>
          </a:p>
          <a:p>
            <a:pPr marL="2173288" lvl="3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Use warm language</a:t>
            </a:r>
          </a:p>
        </p:txBody>
      </p:sp>
    </p:spTree>
    <p:extLst>
      <p:ext uri="{BB962C8B-B14F-4D97-AF65-F5344CB8AC3E}">
        <p14:creationId xmlns:p14="http://schemas.microsoft.com/office/powerpoint/2010/main" val="22347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1534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990033"/>
                </a:solidFill>
              </a:rPr>
              <a:t>Creating the Right RELATIONSHIP </a:t>
            </a:r>
          </a:p>
          <a:p>
            <a:pPr>
              <a:spcBef>
                <a:spcPts val="600"/>
              </a:spcBef>
            </a:pPr>
            <a:r>
              <a:rPr lang="en-US" sz="3600" u="sng" dirty="0">
                <a:solidFill>
                  <a:srgbClr val="990033"/>
                </a:solidFill>
              </a:rPr>
              <a:t>with Students</a:t>
            </a:r>
            <a:r>
              <a:rPr lang="en-US" sz="3600" dirty="0">
                <a:solidFill>
                  <a:srgbClr val="990033"/>
                </a:solidFill>
              </a:rPr>
              <a:t>:  </a:t>
            </a:r>
          </a:p>
          <a:p>
            <a:pPr marL="117475">
              <a:spcBef>
                <a:spcPts val="2400"/>
              </a:spcBef>
            </a:pPr>
            <a:r>
              <a:rPr lang="en-US" sz="2800" dirty="0">
                <a:solidFill>
                  <a:srgbClr val="0000CC"/>
                </a:solidFill>
              </a:rPr>
              <a:t>4. TRUSTWORTHY</a:t>
            </a:r>
            <a:r>
              <a:rPr lang="en-US" sz="2800" dirty="0"/>
              <a:t> – in </a:t>
            </a:r>
            <a:r>
              <a:rPr lang="en-US" sz="2800" dirty="0" err="1"/>
              <a:t>Power:Trust</a:t>
            </a:r>
            <a:r>
              <a:rPr lang="en-US" sz="2800" dirty="0"/>
              <a:t> issues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Don’t use classroom to demonstrate power.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Build trust relationships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Give power to students to make decisions about their own learning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Interact fairly (same policies for all)</a:t>
            </a:r>
          </a:p>
        </p:txBody>
      </p:sp>
    </p:spTree>
    <p:extLst>
      <p:ext uri="{BB962C8B-B14F-4D97-AF65-F5344CB8AC3E}">
        <p14:creationId xmlns:p14="http://schemas.microsoft.com/office/powerpoint/2010/main" val="17307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153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solidFill>
                  <a:srgbClr val="990033"/>
                </a:solidFill>
              </a:rPr>
              <a:t>Creating the Right RELATIONSHIP with Students</a:t>
            </a:r>
            <a:r>
              <a:rPr lang="en-US" sz="3600" dirty="0">
                <a:solidFill>
                  <a:srgbClr val="990033"/>
                </a:solidFill>
              </a:rPr>
              <a:t>:</a:t>
            </a:r>
          </a:p>
          <a:p>
            <a:pPr marL="693738" indent="-457200">
              <a:spcBef>
                <a:spcPts val="3600"/>
              </a:spcBef>
              <a:buFont typeface="+mj-lt"/>
              <a:buAutoNum type="arabicPeriod"/>
            </a:pPr>
            <a:r>
              <a:rPr lang="en-US" sz="2800" dirty="0"/>
              <a:t>Interact in a way that shows </a:t>
            </a:r>
            <a:r>
              <a:rPr lang="en-US" sz="2800" dirty="0">
                <a:solidFill>
                  <a:srgbClr val="0000CC"/>
                </a:solidFill>
              </a:rPr>
              <a:t>YOU CARE!</a:t>
            </a:r>
          </a:p>
          <a:p>
            <a:pPr marL="693738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/>
              <a:t>Interact in a way that </a:t>
            </a:r>
            <a:r>
              <a:rPr lang="en-US" sz="2800" dirty="0">
                <a:solidFill>
                  <a:srgbClr val="0000CC"/>
                </a:solidFill>
              </a:rPr>
              <a:t>MOTIVATES</a:t>
            </a:r>
            <a:r>
              <a:rPr lang="en-US" sz="2800" dirty="0"/>
              <a:t> students.</a:t>
            </a:r>
          </a:p>
          <a:p>
            <a:pPr marL="693738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/>
              <a:t>Dynamic </a:t>
            </a:r>
            <a:r>
              <a:rPr lang="en-US" sz="2800" dirty="0">
                <a:solidFill>
                  <a:srgbClr val="0000CC"/>
                </a:solidFill>
              </a:rPr>
              <a:t>COMMUNICATION SKILLS</a:t>
            </a:r>
          </a:p>
          <a:p>
            <a:pPr marL="693738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TRUSTWORTHY</a:t>
            </a:r>
            <a:r>
              <a:rPr lang="en-US" sz="2800" dirty="0"/>
              <a:t> – in </a:t>
            </a:r>
            <a:r>
              <a:rPr lang="en-US" sz="2800" dirty="0" err="1"/>
              <a:t>Power:Trust</a:t>
            </a:r>
            <a:r>
              <a:rPr lang="en-US" sz="2800" dirty="0"/>
              <a:t> issues</a:t>
            </a:r>
          </a:p>
        </p:txBody>
      </p:sp>
    </p:spTree>
    <p:extLst>
      <p:ext uri="{BB962C8B-B14F-4D97-AF65-F5344CB8AC3E}">
        <p14:creationId xmlns:p14="http://schemas.microsoft.com/office/powerpoint/2010/main" val="33528156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232386"/>
            <a:ext cx="86106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990033"/>
                </a:solidFill>
              </a:rPr>
              <a:t>“</a:t>
            </a:r>
            <a:r>
              <a:rPr lang="en-US" sz="3200" u="sng" dirty="0">
                <a:solidFill>
                  <a:srgbClr val="990033"/>
                </a:solidFill>
              </a:rPr>
              <a:t>5 HIGH IMPACT TEACHING PRACTICES</a:t>
            </a:r>
            <a:r>
              <a:rPr lang="en-US" sz="3200" dirty="0">
                <a:solidFill>
                  <a:srgbClr val="990033"/>
                </a:solidFill>
              </a:rPr>
              <a:t>”</a:t>
            </a:r>
          </a:p>
          <a:p>
            <a:pPr marL="1027113" lvl="1" indent="-566738">
              <a:lnSpc>
                <a:spcPct val="15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Change Students’ View of Learning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Learning-Centered Course Design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Team-Based Learning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Engage Students in Service – With Reflection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CC"/>
                </a:solidFill>
              </a:rPr>
              <a:t>Be a Leader with Your Students</a:t>
            </a:r>
          </a:p>
        </p:txBody>
      </p:sp>
    </p:spTree>
    <p:extLst>
      <p:ext uri="{BB962C8B-B14F-4D97-AF65-F5344CB8AC3E}">
        <p14:creationId xmlns:p14="http://schemas.microsoft.com/office/powerpoint/2010/main" val="9874051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990033"/>
                </a:solidFill>
              </a:rPr>
              <a:t>SUMMARY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 bwMode="auto">
          <a:xfrm>
            <a:off x="457200" y="1752600"/>
            <a:ext cx="8458200" cy="38100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2971800" y="3352800"/>
            <a:ext cx="5410200" cy="142492"/>
            <a:chOff x="3505200" y="3352800"/>
            <a:chExt cx="3810000" cy="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3505200" y="3352800"/>
              <a:ext cx="12192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4648200" y="3352800"/>
              <a:ext cx="12192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5486400" y="3352800"/>
              <a:ext cx="1828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6" name="TextBox 65"/>
          <p:cNvSpPr txBox="1"/>
          <p:nvPr/>
        </p:nvSpPr>
        <p:spPr>
          <a:xfrm>
            <a:off x="4282037" y="4343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Teacher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01037" y="3581400"/>
            <a:ext cx="2575963" cy="838201"/>
            <a:chOff x="4419600" y="3581400"/>
            <a:chExt cx="2575963" cy="838201"/>
          </a:xfrm>
        </p:grpSpPr>
        <p:cxnSp>
          <p:nvCxnSpPr>
            <p:cNvPr id="68" name="Straight Arrow Connector 67"/>
            <p:cNvCxnSpPr/>
            <p:nvPr/>
          </p:nvCxnSpPr>
          <p:spPr bwMode="auto">
            <a:xfrm flipH="1" flipV="1">
              <a:off x="4419600" y="3611795"/>
              <a:ext cx="609600" cy="65540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5486400" y="3581400"/>
              <a:ext cx="228600" cy="762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5943600" y="3611795"/>
              <a:ext cx="1051963" cy="80780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5" name="TextBox 74"/>
          <p:cNvSpPr txBox="1"/>
          <p:nvPr/>
        </p:nvSpPr>
        <p:spPr>
          <a:xfrm>
            <a:off x="228600" y="457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sz="1800" dirty="0">
                <a:solidFill>
                  <a:srgbClr val="0000CC"/>
                </a:solidFill>
              </a:rPr>
              <a:t>1. Learning–Centered Design of Learning Experiences</a:t>
            </a:r>
          </a:p>
        </p:txBody>
      </p:sp>
      <p:cxnSp>
        <p:nvCxnSpPr>
          <p:cNvPr id="77" name="Straight Arrow Connector 76"/>
          <p:cNvCxnSpPr/>
          <p:nvPr/>
        </p:nvCxnSpPr>
        <p:spPr bwMode="auto">
          <a:xfrm>
            <a:off x="1143000" y="1371600"/>
            <a:ext cx="152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4038600" y="5715000"/>
            <a:ext cx="4785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CC"/>
                </a:solidFill>
              </a:rPr>
              <a:t>5. Help Students Become Self-Directing Learners – via Reflective Writing, </a:t>
            </a:r>
            <a:r>
              <a:rPr lang="en-US" sz="1800" dirty="0" err="1">
                <a:solidFill>
                  <a:srgbClr val="0000CC"/>
                </a:solidFill>
              </a:rPr>
              <a:t>espec</a:t>
            </a:r>
            <a:r>
              <a:rPr lang="en-US" sz="1800" dirty="0">
                <a:solidFill>
                  <a:srgbClr val="0000CC"/>
                </a:solidFill>
              </a:rPr>
              <a:t>. Learning Portfolios (L-PF)</a:t>
            </a:r>
          </a:p>
        </p:txBody>
      </p:sp>
      <p:cxnSp>
        <p:nvCxnSpPr>
          <p:cNvPr id="81" name="Straight Arrow Connector 80"/>
          <p:cNvCxnSpPr>
            <a:cxnSpLocks/>
          </p:cNvCxnSpPr>
          <p:nvPr/>
        </p:nvCxnSpPr>
        <p:spPr bwMode="auto">
          <a:xfrm flipV="1">
            <a:off x="6209110" y="3871005"/>
            <a:ext cx="1541071" cy="18344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1185932" y="58949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CC"/>
                </a:solidFill>
              </a:rPr>
              <a:t>3. Leadership</a:t>
            </a:r>
          </a:p>
        </p:txBody>
      </p:sp>
      <p:cxnSp>
        <p:nvCxnSpPr>
          <p:cNvPr id="89" name="Straight Arrow Connector 88"/>
          <p:cNvCxnSpPr>
            <a:cxnSpLocks/>
          </p:cNvCxnSpPr>
          <p:nvPr/>
        </p:nvCxnSpPr>
        <p:spPr bwMode="auto">
          <a:xfrm flipV="1">
            <a:off x="2886385" y="4788225"/>
            <a:ext cx="1816679" cy="11464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5954370" y="496877"/>
            <a:ext cx="3161863" cy="1546210"/>
            <a:chOff x="5954370" y="496877"/>
            <a:chExt cx="3161863" cy="1546210"/>
          </a:xfrm>
        </p:grpSpPr>
        <p:sp>
          <p:nvSpPr>
            <p:cNvPr id="91" name="TextBox 90"/>
            <p:cNvSpPr txBox="1"/>
            <p:nvPr/>
          </p:nvSpPr>
          <p:spPr>
            <a:xfrm>
              <a:off x="7255144" y="496877"/>
              <a:ext cx="18610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00CC"/>
                  </a:solidFill>
                </a:rPr>
                <a:t>4. Service Learning Opportunities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 bwMode="auto">
            <a:xfrm flipH="1">
              <a:off x="5954370" y="1420207"/>
              <a:ext cx="1376974" cy="6228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7" name="Group 146"/>
          <p:cNvGrpSpPr/>
          <p:nvPr/>
        </p:nvGrpSpPr>
        <p:grpSpPr>
          <a:xfrm>
            <a:off x="818181" y="2428845"/>
            <a:ext cx="2199137" cy="1847910"/>
            <a:chOff x="2209800" y="2362200"/>
            <a:chExt cx="2209800" cy="1847910"/>
          </a:xfrm>
        </p:grpSpPr>
        <p:sp>
          <p:nvSpPr>
            <p:cNvPr id="5" name="TextBox 4"/>
            <p:cNvSpPr txBox="1"/>
            <p:nvPr/>
          </p:nvSpPr>
          <p:spPr>
            <a:xfrm>
              <a:off x="2209800" y="29718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flipV="1">
              <a:off x="2514600" y="38100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62400" y="29718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0" y="38100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4200" y="23622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000000"/>
                  </a:solidFill>
                </a:rPr>
                <a:t>S</a:t>
              </a:r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2590800" y="2734708"/>
              <a:ext cx="1371600" cy="1151492"/>
              <a:chOff x="2590800" y="2743200"/>
              <a:chExt cx="1371600" cy="1151492"/>
            </a:xfrm>
          </p:grpSpPr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2590800" y="2743200"/>
                <a:ext cx="723898" cy="46569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17" name="Straight Arrow Connector 116"/>
              <p:cNvCxnSpPr>
                <a:stCxn id="9" idx="2"/>
                <a:endCxn id="7" idx="1"/>
              </p:cNvCxnSpPr>
              <p:nvPr/>
            </p:nvCxnSpPr>
            <p:spPr bwMode="auto">
              <a:xfrm>
                <a:off x="3352800" y="2762310"/>
                <a:ext cx="609600" cy="40954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2590800" y="3200400"/>
                <a:ext cx="304800" cy="6858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24" name="Straight Arrow Connector 123"/>
              <p:cNvCxnSpPr/>
              <p:nvPr/>
            </p:nvCxnSpPr>
            <p:spPr bwMode="auto">
              <a:xfrm flipV="1">
                <a:off x="2895600" y="3886200"/>
                <a:ext cx="762000" cy="849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26" name="Straight Arrow Connector 125"/>
              <p:cNvCxnSpPr>
                <a:endCxn id="7" idx="1"/>
              </p:cNvCxnSpPr>
              <p:nvPr/>
            </p:nvCxnSpPr>
            <p:spPr bwMode="auto">
              <a:xfrm flipV="1">
                <a:off x="3657600" y="3171855"/>
                <a:ext cx="304800" cy="7228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28" name="Straight Arrow Connector 127"/>
              <p:cNvCxnSpPr>
                <a:endCxn id="7" idx="1"/>
              </p:cNvCxnSpPr>
              <p:nvPr/>
            </p:nvCxnSpPr>
            <p:spPr bwMode="auto">
              <a:xfrm flipV="1">
                <a:off x="2895600" y="3171855"/>
                <a:ext cx="1066800" cy="71434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31" name="Straight Arrow Connector 130"/>
              <p:cNvCxnSpPr>
                <a:stCxn id="5" idx="3"/>
                <a:endCxn id="7" idx="1"/>
              </p:cNvCxnSpPr>
              <p:nvPr/>
            </p:nvCxnSpPr>
            <p:spPr bwMode="auto">
              <a:xfrm>
                <a:off x="2667000" y="3171855"/>
                <a:ext cx="12954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34" name="Straight Arrow Connector 133"/>
              <p:cNvCxnSpPr>
                <a:endCxn id="9" idx="2"/>
              </p:cNvCxnSpPr>
              <p:nvPr/>
            </p:nvCxnSpPr>
            <p:spPr bwMode="auto">
              <a:xfrm flipV="1">
                <a:off x="2895600" y="2762310"/>
                <a:ext cx="457200" cy="112389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37" name="Straight Arrow Connector 136"/>
              <p:cNvCxnSpPr>
                <a:endCxn id="9" idx="2"/>
              </p:cNvCxnSpPr>
              <p:nvPr/>
            </p:nvCxnSpPr>
            <p:spPr bwMode="auto">
              <a:xfrm flipH="1" flipV="1">
                <a:off x="3352800" y="2762310"/>
                <a:ext cx="304800" cy="112389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40" name="Straight Arrow Connector 139"/>
              <p:cNvCxnSpPr>
                <a:stCxn id="5" idx="3"/>
              </p:cNvCxnSpPr>
              <p:nvPr/>
            </p:nvCxnSpPr>
            <p:spPr bwMode="auto">
              <a:xfrm>
                <a:off x="2667000" y="3171855"/>
                <a:ext cx="990600" cy="71434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</p:grpSp>
      <p:grpSp>
        <p:nvGrpSpPr>
          <p:cNvPr id="11" name="Group 10"/>
          <p:cNvGrpSpPr/>
          <p:nvPr/>
        </p:nvGrpSpPr>
        <p:grpSpPr>
          <a:xfrm>
            <a:off x="4233679" y="-1055603"/>
            <a:ext cx="2852921" cy="4437156"/>
            <a:chOff x="4233679" y="-1055603"/>
            <a:chExt cx="2852921" cy="4437156"/>
          </a:xfrm>
        </p:grpSpPr>
        <p:sp>
          <p:nvSpPr>
            <p:cNvPr id="106" name="Arc 105"/>
            <p:cNvSpPr/>
            <p:nvPr/>
          </p:nvSpPr>
          <p:spPr bwMode="auto">
            <a:xfrm rot="5778603">
              <a:off x="2932569" y="245507"/>
              <a:ext cx="4437156" cy="1834936"/>
            </a:xfrm>
            <a:prstGeom prst="arc">
              <a:avLst>
                <a:gd name="adj1" fmla="val 16200000"/>
                <a:gd name="adj2" fmla="val 2132283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86399" y="295870"/>
              <a:ext cx="16002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Outside individuals, groups</a:t>
              </a:r>
            </a:p>
          </p:txBody>
        </p:sp>
      </p:grpSp>
      <p:sp>
        <p:nvSpPr>
          <p:cNvPr id="17" name="Arc 16"/>
          <p:cNvSpPr/>
          <p:nvPr/>
        </p:nvSpPr>
        <p:spPr bwMode="auto">
          <a:xfrm rot="16200000">
            <a:off x="8167909" y="2605306"/>
            <a:ext cx="600638" cy="1351549"/>
          </a:xfrm>
          <a:prstGeom prst="arc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8" name="Arc 57"/>
          <p:cNvSpPr/>
          <p:nvPr/>
        </p:nvSpPr>
        <p:spPr bwMode="auto">
          <a:xfrm rot="5400000" flipH="1">
            <a:off x="6670456" y="2600824"/>
            <a:ext cx="600638" cy="1351549"/>
          </a:xfrm>
          <a:prstGeom prst="arc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70763" y="3429000"/>
            <a:ext cx="126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L-PF: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33F0E5-EA2D-41B9-AF4E-8146BC6D145C}"/>
              </a:ext>
            </a:extLst>
          </p:cNvPr>
          <p:cNvSpPr txBox="1"/>
          <p:nvPr/>
        </p:nvSpPr>
        <p:spPr>
          <a:xfrm>
            <a:off x="3103131" y="457200"/>
            <a:ext cx="230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sz="1800" dirty="0">
                <a:solidFill>
                  <a:srgbClr val="0000CC"/>
                </a:solidFill>
              </a:rPr>
              <a:t>2. Focused Small Group Dialogue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0BB1196-E857-4C46-888A-CF5DE24D8EA8}"/>
              </a:ext>
            </a:extLst>
          </p:cNvPr>
          <p:cNvCxnSpPr>
            <a:cxnSpLocks/>
          </p:cNvCxnSpPr>
          <p:nvPr/>
        </p:nvCxnSpPr>
        <p:spPr bwMode="auto">
          <a:xfrm flipH="1">
            <a:off x="2391800" y="1219200"/>
            <a:ext cx="1584370" cy="175707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  <p:bldP spid="75" grpId="0"/>
      <p:bldP spid="80" grpId="1" build="allAtOnce"/>
      <p:bldP spid="88" grpId="0"/>
      <p:bldP spid="17" grpId="0" animBg="1"/>
      <p:bldP spid="58" grpId="0" animBg="1"/>
      <p:bldP spid="18" grpId="0"/>
      <p:bldP spid="5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1316772"/>
            <a:ext cx="5448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u="sng" dirty="0">
                <a:solidFill>
                  <a:srgbClr val="990033"/>
                </a:solidFill>
              </a:rPr>
              <a:t>BENEFITS TO…</a:t>
            </a:r>
            <a:endParaRPr lang="en-US" sz="4400" dirty="0">
              <a:solidFill>
                <a:srgbClr val="990033"/>
              </a:solidFill>
            </a:endParaRPr>
          </a:p>
          <a:p>
            <a:pPr marL="1033463" lvl="1" indent="-3397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Society</a:t>
            </a:r>
          </a:p>
          <a:p>
            <a:pPr marL="1033463" lvl="1" indent="-3397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This Institution</a:t>
            </a:r>
          </a:p>
          <a:p>
            <a:pPr marL="1033463" lvl="1" indent="-3397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Your Students</a:t>
            </a:r>
          </a:p>
          <a:p>
            <a:pPr marL="1033463" lvl="1" indent="-3397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Yourselves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954088" y="1295400"/>
            <a:ext cx="7239000" cy="576263"/>
          </a:xfrm>
          <a:prstGeom prst="rect">
            <a:avLst/>
          </a:prstGeom>
          <a:solidFill>
            <a:srgbClr val="0066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</a:rPr>
              <a:t>Getting Better Over Time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66800" y="2667000"/>
            <a:ext cx="6400800" cy="3846513"/>
            <a:chOff x="768" y="1680"/>
            <a:chExt cx="4032" cy="2423"/>
          </a:xfrm>
        </p:grpSpPr>
        <p:sp>
          <p:nvSpPr>
            <p:cNvPr id="50188" name="Line 10"/>
            <p:cNvSpPr>
              <a:spLocks noChangeShapeType="1"/>
            </p:cNvSpPr>
            <p:nvPr/>
          </p:nvSpPr>
          <p:spPr bwMode="auto">
            <a:xfrm>
              <a:off x="1680" y="1680"/>
              <a:ext cx="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9" name="Line 11"/>
            <p:cNvSpPr>
              <a:spLocks noChangeShapeType="1"/>
            </p:cNvSpPr>
            <p:nvPr/>
          </p:nvSpPr>
          <p:spPr bwMode="auto">
            <a:xfrm>
              <a:off x="1680" y="3696"/>
              <a:ext cx="3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90" name="Text Box 12"/>
            <p:cNvSpPr txBox="1">
              <a:spLocks noChangeArrowheads="1"/>
            </p:cNvSpPr>
            <p:nvPr/>
          </p:nvSpPr>
          <p:spPr bwMode="auto">
            <a:xfrm>
              <a:off x="768" y="2314"/>
              <a:ext cx="864" cy="6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</a:rPr>
                <a:t>Quality of Teaching</a:t>
              </a:r>
            </a:p>
          </p:txBody>
        </p:sp>
        <p:sp>
          <p:nvSpPr>
            <p:cNvPr id="50191" name="Text Box 13"/>
            <p:cNvSpPr txBox="1">
              <a:spLocks noChangeArrowheads="1"/>
            </p:cNvSpPr>
            <p:nvPr/>
          </p:nvSpPr>
          <p:spPr bwMode="auto">
            <a:xfrm>
              <a:off x="1008" y="3696"/>
              <a:ext cx="1392" cy="4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en-US" sz="1800" dirty="0">
                  <a:solidFill>
                    <a:srgbClr val="000000"/>
                  </a:solidFill>
                </a:rPr>
                <a:t>When You</a:t>
              </a:r>
            </a:p>
            <a:p>
              <a:pPr algn="ctr" eaLnBrk="0" hangingPunct="0">
                <a:spcBef>
                  <a:spcPts val="0"/>
                </a:spcBef>
              </a:pPr>
              <a:r>
                <a:rPr lang="en-US" sz="1800" dirty="0">
                  <a:solidFill>
                    <a:srgbClr val="000000"/>
                  </a:solidFill>
                </a:rPr>
                <a:t>Began Teaching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0" y="5867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90033"/>
                </a:solidFill>
              </a:rPr>
              <a:t>NOW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9400" y="58674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Near Future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2514600" y="4612943"/>
            <a:ext cx="2388358" cy="1241947"/>
          </a:xfrm>
          <a:custGeom>
            <a:avLst/>
            <a:gdLst>
              <a:gd name="connsiteX0" fmla="*/ 0 w 2388358"/>
              <a:gd name="connsiteY0" fmla="*/ 1241947 h 1241947"/>
              <a:gd name="connsiteX1" fmla="*/ 545910 w 2388358"/>
              <a:gd name="connsiteY1" fmla="*/ 504967 h 1241947"/>
              <a:gd name="connsiteX2" fmla="*/ 1078173 w 2388358"/>
              <a:gd name="connsiteY2" fmla="*/ 163773 h 1241947"/>
              <a:gd name="connsiteX3" fmla="*/ 2388358 w 2388358"/>
              <a:gd name="connsiteY3" fmla="*/ 0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8358" h="1241947">
                <a:moveTo>
                  <a:pt x="0" y="1241947"/>
                </a:moveTo>
                <a:cubicBezTo>
                  <a:pt x="183107" y="963305"/>
                  <a:pt x="366215" y="684663"/>
                  <a:pt x="545910" y="504967"/>
                </a:cubicBezTo>
                <a:cubicBezTo>
                  <a:pt x="725605" y="325271"/>
                  <a:pt x="771098" y="247934"/>
                  <a:pt x="1078173" y="163773"/>
                </a:cubicBezTo>
                <a:cubicBezTo>
                  <a:pt x="1385248" y="79612"/>
                  <a:pt x="1886803" y="39806"/>
                  <a:pt x="2388358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4728948" y="4191000"/>
            <a:ext cx="3367586" cy="457200"/>
            <a:chOff x="4862014" y="4191000"/>
            <a:chExt cx="3367586" cy="457200"/>
          </a:xfrm>
        </p:grpSpPr>
        <p:cxnSp>
          <p:nvCxnSpPr>
            <p:cNvPr id="25" name="Straight Arrow Connector 24"/>
            <p:cNvCxnSpPr>
              <a:stCxn id="19" idx="0"/>
            </p:cNvCxnSpPr>
            <p:nvPr/>
          </p:nvCxnSpPr>
          <p:spPr bwMode="auto">
            <a:xfrm flipV="1">
              <a:off x="4862014" y="4495801"/>
              <a:ext cx="2396320" cy="1171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7543800" y="4191000"/>
              <a:ext cx="6858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</a:t>
              </a: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4862014" y="2514600"/>
            <a:ext cx="3158320" cy="2098343"/>
            <a:chOff x="4995080" y="2514600"/>
            <a:chExt cx="3158320" cy="2098343"/>
          </a:xfrm>
        </p:grpSpPr>
        <p:sp>
          <p:nvSpPr>
            <p:cNvPr id="19" name="Freeform 18"/>
            <p:cNvSpPr/>
            <p:nvPr/>
          </p:nvSpPr>
          <p:spPr bwMode="auto">
            <a:xfrm>
              <a:off x="4995080" y="2819400"/>
              <a:ext cx="2472520" cy="1793543"/>
            </a:xfrm>
            <a:custGeom>
              <a:avLst/>
              <a:gdLst>
                <a:gd name="connsiteX0" fmla="*/ 0 w 2142698"/>
                <a:gd name="connsiteY0" fmla="*/ 1473958 h 1473958"/>
                <a:gd name="connsiteX1" fmla="*/ 286603 w 2142698"/>
                <a:gd name="connsiteY1" fmla="*/ 1378424 h 1473958"/>
                <a:gd name="connsiteX2" fmla="*/ 586853 w 2142698"/>
                <a:gd name="connsiteY2" fmla="*/ 1187355 h 1473958"/>
                <a:gd name="connsiteX3" fmla="*/ 1146412 w 2142698"/>
                <a:gd name="connsiteY3" fmla="*/ 382137 h 1473958"/>
                <a:gd name="connsiteX4" fmla="*/ 2142698 w 2142698"/>
                <a:gd name="connsiteY4" fmla="*/ 0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2698" h="1473958">
                  <a:moveTo>
                    <a:pt x="0" y="1473958"/>
                  </a:moveTo>
                  <a:cubicBezTo>
                    <a:pt x="94397" y="1450074"/>
                    <a:pt x="188794" y="1426191"/>
                    <a:pt x="286603" y="1378424"/>
                  </a:cubicBezTo>
                  <a:cubicBezTo>
                    <a:pt x="384412" y="1330657"/>
                    <a:pt x="443552" y="1353403"/>
                    <a:pt x="586853" y="1187355"/>
                  </a:cubicBezTo>
                  <a:cubicBezTo>
                    <a:pt x="730154" y="1021307"/>
                    <a:pt x="887105" y="580029"/>
                    <a:pt x="1146412" y="382137"/>
                  </a:cubicBezTo>
                  <a:cubicBezTo>
                    <a:pt x="1405719" y="184245"/>
                    <a:pt x="1774208" y="92122"/>
                    <a:pt x="2142698" y="0"/>
                  </a:cubicBezTo>
                </a:path>
              </a:pathLst>
            </a:custGeom>
            <a:noFill/>
            <a:ln w="381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3800" y="2514600"/>
              <a:ext cx="609600" cy="457200"/>
            </a:xfrm>
            <a:prstGeom prst="rect">
              <a:avLst/>
            </a:prstGeom>
            <a:noFill/>
            <a:ln w="3810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CC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76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954088" y="1295400"/>
            <a:ext cx="7239000" cy="576263"/>
          </a:xfrm>
          <a:prstGeom prst="rect">
            <a:avLst/>
          </a:prstGeom>
          <a:solidFill>
            <a:srgbClr val="0066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</a:rPr>
              <a:t>Getting Better Over Time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219200" y="2667000"/>
            <a:ext cx="6400800" cy="3846513"/>
            <a:chOff x="768" y="1680"/>
            <a:chExt cx="4032" cy="2423"/>
          </a:xfrm>
        </p:grpSpPr>
        <p:sp>
          <p:nvSpPr>
            <p:cNvPr id="50188" name="Line 10"/>
            <p:cNvSpPr>
              <a:spLocks noChangeShapeType="1"/>
            </p:cNvSpPr>
            <p:nvPr/>
          </p:nvSpPr>
          <p:spPr bwMode="auto">
            <a:xfrm>
              <a:off x="1680" y="1680"/>
              <a:ext cx="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9" name="Line 11"/>
            <p:cNvSpPr>
              <a:spLocks noChangeShapeType="1"/>
            </p:cNvSpPr>
            <p:nvPr/>
          </p:nvSpPr>
          <p:spPr bwMode="auto">
            <a:xfrm>
              <a:off x="1680" y="3696"/>
              <a:ext cx="3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90" name="Text Box 12"/>
            <p:cNvSpPr txBox="1">
              <a:spLocks noChangeArrowheads="1"/>
            </p:cNvSpPr>
            <p:nvPr/>
          </p:nvSpPr>
          <p:spPr bwMode="auto">
            <a:xfrm>
              <a:off x="768" y="1968"/>
              <a:ext cx="864" cy="122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</a:rPr>
                <a:t>Quality of Teaching &amp; Student Learning</a:t>
              </a:r>
            </a:p>
          </p:txBody>
        </p:sp>
        <p:sp>
          <p:nvSpPr>
            <p:cNvPr id="50191" name="Text Box 13"/>
            <p:cNvSpPr txBox="1">
              <a:spLocks noChangeArrowheads="1"/>
            </p:cNvSpPr>
            <p:nvPr/>
          </p:nvSpPr>
          <p:spPr bwMode="auto">
            <a:xfrm>
              <a:off x="1008" y="3696"/>
              <a:ext cx="1392" cy="4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en-US" sz="1800" dirty="0">
                  <a:solidFill>
                    <a:srgbClr val="000000"/>
                  </a:solidFill>
                </a:rPr>
                <a:t>When You</a:t>
              </a:r>
            </a:p>
            <a:p>
              <a:pPr algn="ctr" eaLnBrk="0" hangingPunct="0">
                <a:spcBef>
                  <a:spcPts val="0"/>
                </a:spcBef>
              </a:pPr>
              <a:r>
                <a:rPr lang="en-US" sz="1800" dirty="0">
                  <a:solidFill>
                    <a:srgbClr val="000000"/>
                  </a:solidFill>
                </a:rPr>
                <a:t>Began Teaching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0" y="5867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90033"/>
                </a:solidFill>
              </a:rPr>
              <a:t>NOW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9400" y="58674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Near Future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2647666" y="4612943"/>
            <a:ext cx="2388358" cy="1241947"/>
          </a:xfrm>
          <a:custGeom>
            <a:avLst/>
            <a:gdLst>
              <a:gd name="connsiteX0" fmla="*/ 0 w 2388358"/>
              <a:gd name="connsiteY0" fmla="*/ 1241947 h 1241947"/>
              <a:gd name="connsiteX1" fmla="*/ 545910 w 2388358"/>
              <a:gd name="connsiteY1" fmla="*/ 504967 h 1241947"/>
              <a:gd name="connsiteX2" fmla="*/ 1078173 w 2388358"/>
              <a:gd name="connsiteY2" fmla="*/ 163773 h 1241947"/>
              <a:gd name="connsiteX3" fmla="*/ 2388358 w 2388358"/>
              <a:gd name="connsiteY3" fmla="*/ 0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8358" h="1241947">
                <a:moveTo>
                  <a:pt x="0" y="1241947"/>
                </a:moveTo>
                <a:cubicBezTo>
                  <a:pt x="183107" y="963305"/>
                  <a:pt x="366215" y="684663"/>
                  <a:pt x="545910" y="504967"/>
                </a:cubicBezTo>
                <a:cubicBezTo>
                  <a:pt x="725605" y="325271"/>
                  <a:pt x="771098" y="247934"/>
                  <a:pt x="1078173" y="163773"/>
                </a:cubicBezTo>
                <a:cubicBezTo>
                  <a:pt x="1385248" y="79612"/>
                  <a:pt x="1886803" y="39806"/>
                  <a:pt x="2388358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029200" y="2971800"/>
            <a:ext cx="2091519" cy="1641143"/>
          </a:xfrm>
          <a:custGeom>
            <a:avLst/>
            <a:gdLst>
              <a:gd name="connsiteX0" fmla="*/ 0 w 2142698"/>
              <a:gd name="connsiteY0" fmla="*/ 1473958 h 1473958"/>
              <a:gd name="connsiteX1" fmla="*/ 286603 w 2142698"/>
              <a:gd name="connsiteY1" fmla="*/ 1378424 h 1473958"/>
              <a:gd name="connsiteX2" fmla="*/ 586853 w 2142698"/>
              <a:gd name="connsiteY2" fmla="*/ 1187355 h 1473958"/>
              <a:gd name="connsiteX3" fmla="*/ 1146412 w 2142698"/>
              <a:gd name="connsiteY3" fmla="*/ 382137 h 1473958"/>
              <a:gd name="connsiteX4" fmla="*/ 2142698 w 2142698"/>
              <a:gd name="connsiteY4" fmla="*/ 0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698" h="1473958">
                <a:moveTo>
                  <a:pt x="0" y="1473958"/>
                </a:moveTo>
                <a:cubicBezTo>
                  <a:pt x="94397" y="1450074"/>
                  <a:pt x="188794" y="1426191"/>
                  <a:pt x="286603" y="1378424"/>
                </a:cubicBezTo>
                <a:cubicBezTo>
                  <a:pt x="384412" y="1330657"/>
                  <a:pt x="443552" y="1353403"/>
                  <a:pt x="586853" y="1187355"/>
                </a:cubicBezTo>
                <a:cubicBezTo>
                  <a:pt x="730154" y="1021307"/>
                  <a:pt x="887105" y="580029"/>
                  <a:pt x="1146412" y="382137"/>
                </a:cubicBezTo>
                <a:cubicBezTo>
                  <a:pt x="1405719" y="184245"/>
                  <a:pt x="1774208" y="92122"/>
                  <a:pt x="2142698" y="0"/>
                </a:cubicBezTo>
              </a:path>
            </a:pathLst>
          </a:cu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0719" y="2667000"/>
            <a:ext cx="156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WOW!!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1"/>
      <p:bldP spid="2" grpId="2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1143000"/>
            <a:ext cx="7315200" cy="1219200"/>
          </a:xfrm>
          <a:solidFill>
            <a:srgbClr val="CC0000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6600">
                <a:solidFill>
                  <a:schemeClr val="bg1"/>
                </a:solidFill>
                <a:latin typeface="Mistral" pitchFamily="66" charset="0"/>
              </a:rPr>
              <a:t>THE END!</a:t>
            </a:r>
            <a:endParaRPr lang="en-US" sz="360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24050" y="2819400"/>
            <a:ext cx="5295900" cy="2514600"/>
            <a:chOff x="1128" y="1968"/>
            <a:chExt cx="3504" cy="1728"/>
          </a:xfrm>
        </p:grpSpPr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>
              <a:off x="1128" y="2424"/>
              <a:ext cx="3504" cy="8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US" sz="3200" b="0">
                <a:latin typeface="Arial" charset="0"/>
              </a:endParaRPr>
            </a:p>
          </p:txBody>
        </p:sp>
        <p:graphicFrame>
          <p:nvGraphicFramePr>
            <p:cNvPr id="1026" name="Object 5"/>
            <p:cNvGraphicFramePr>
              <a:graphicFrameLocks noChangeAspect="1"/>
            </p:cNvGraphicFramePr>
            <p:nvPr/>
          </p:nvGraphicFramePr>
          <p:xfrm>
            <a:off x="1752" y="1968"/>
            <a:ext cx="2256" cy="1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585" name="Clip" r:id="rId4" imgW="4268520" imgH="3468960" progId="">
                    <p:embed/>
                  </p:oleObj>
                </mc:Choice>
                <mc:Fallback>
                  <p:oleObj name="Clip" r:id="rId4" imgW="4268520" imgH="34689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" y="1968"/>
                          <a:ext cx="2256" cy="17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874713" y="5610225"/>
            <a:ext cx="73945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000">
                <a:solidFill>
                  <a:srgbClr val="0000CC"/>
                </a:solidFill>
                <a:latin typeface="Monotype Corsiva" pitchFamily="66" charset="0"/>
              </a:rPr>
              <a:t>Higher Education:</a:t>
            </a:r>
            <a:r>
              <a:rPr lang="en-US" sz="3000">
                <a:latin typeface="Monotype Corsiva" pitchFamily="66" charset="0"/>
              </a:rPr>
              <a:t>  </a:t>
            </a:r>
          </a:p>
          <a:p>
            <a:pPr marL="457200" indent="-457200">
              <a:spcBef>
                <a:spcPct val="10000"/>
              </a:spcBef>
            </a:pPr>
            <a:r>
              <a:rPr lang="en-US" sz="3000">
                <a:latin typeface="Monotype Corsiva" pitchFamily="66" charset="0"/>
              </a:rPr>
              <a:t>	    Let’s make it all that it can be and needs to be!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00200" y="1143000"/>
            <a:ext cx="6629400" cy="1006475"/>
            <a:chOff x="1008" y="720"/>
            <a:chExt cx="4176" cy="634"/>
          </a:xfrm>
        </p:grpSpPr>
        <p:sp>
          <p:nvSpPr>
            <p:cNvPr id="1031" name="Line 8"/>
            <p:cNvSpPr>
              <a:spLocks noChangeShapeType="1"/>
            </p:cNvSpPr>
            <p:nvPr/>
          </p:nvSpPr>
          <p:spPr bwMode="auto">
            <a:xfrm>
              <a:off x="1008" y="1056"/>
              <a:ext cx="316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Text Box 9"/>
            <p:cNvSpPr txBox="1">
              <a:spLocks noChangeArrowheads="1"/>
            </p:cNvSpPr>
            <p:nvPr/>
          </p:nvSpPr>
          <p:spPr bwMode="auto">
            <a:xfrm>
              <a:off x="4320" y="720"/>
              <a:ext cx="86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>
                  <a:solidFill>
                    <a:schemeClr val="bg1"/>
                  </a:solidFill>
                </a:rPr>
                <a:t>??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38200" y="1143000"/>
            <a:ext cx="7467600" cy="1219200"/>
          </a:xfrm>
          <a:solidFill>
            <a:srgbClr val="CC0000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5400">
                <a:solidFill>
                  <a:schemeClr val="bg1"/>
                </a:solidFill>
                <a:latin typeface="Mistral" pitchFamily="66" charset="0"/>
              </a:rPr>
              <a:t>OR, A NEW START??</a:t>
            </a:r>
            <a:endParaRPr lang="en-US" sz="28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1524000" y="5257800"/>
            <a:ext cx="7010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  <a:latin typeface="Monotype Corsiva" pitchFamily="66" charset="0"/>
              </a:rPr>
              <a:t>Teaching for the 21</a:t>
            </a:r>
            <a:r>
              <a:rPr lang="en-US" sz="4000" baseline="30000" dirty="0">
                <a:solidFill>
                  <a:srgbClr val="0000CC"/>
                </a:solidFill>
                <a:latin typeface="Monotype Corsiva" pitchFamily="66" charset="0"/>
              </a:rPr>
              <a:t>st</a:t>
            </a:r>
            <a:r>
              <a:rPr lang="en-US" sz="4000" dirty="0">
                <a:solidFill>
                  <a:srgbClr val="0000CC"/>
                </a:solidFill>
                <a:latin typeface="Monotype Corsiva" pitchFamily="66" charset="0"/>
              </a:rPr>
              <a:t> Century . . .</a:t>
            </a:r>
          </a:p>
          <a:p>
            <a:pPr lvl="4"/>
            <a:r>
              <a:rPr lang="en-US" sz="4800" dirty="0">
                <a:solidFill>
                  <a:srgbClr val="0000CC"/>
                </a:solidFill>
                <a:latin typeface="Monotype Corsiva" pitchFamily="66" charset="0"/>
              </a:rPr>
              <a:t>Let’s Get Started!!</a:t>
            </a:r>
          </a:p>
        </p:txBody>
      </p:sp>
      <p:pic>
        <p:nvPicPr>
          <p:cNvPr id="78852" name="Picture 4" descr="Dee fink 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0"/>
            <a:ext cx="37338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AutoShape 5" descr="Dee%20fink%20037"/>
          <p:cNvSpPr>
            <a:spLocks noChangeAspect="1" noChangeArrowheads="1"/>
          </p:cNvSpPr>
          <p:nvPr/>
        </p:nvSpPr>
        <p:spPr bwMode="auto">
          <a:xfrm>
            <a:off x="1966913" y="1476375"/>
            <a:ext cx="52101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" y="1905000"/>
            <a:ext cx="8153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990033"/>
                </a:solidFill>
              </a:rPr>
              <a:t>GOOD NEWS</a:t>
            </a:r>
            <a:r>
              <a:rPr lang="en-US" sz="4400" dirty="0">
                <a:solidFill>
                  <a:srgbClr val="990033"/>
                </a:solidFill>
              </a:rPr>
              <a:t>:</a:t>
            </a:r>
            <a:endParaRPr lang="en-US" sz="4400" u="sng" dirty="0">
              <a:solidFill>
                <a:srgbClr val="990033"/>
              </a:solidFill>
            </a:endParaRPr>
          </a:p>
          <a:p>
            <a:endParaRPr lang="en-US" sz="3600" u="sng" dirty="0">
              <a:solidFill>
                <a:srgbClr val="990033"/>
              </a:solidFill>
            </a:endParaRPr>
          </a:p>
          <a:p>
            <a:pPr algn="ctr"/>
            <a:r>
              <a:rPr lang="en-US" sz="3600" dirty="0">
                <a:solidFill>
                  <a:srgbClr val="0000CC"/>
                </a:solidFill>
              </a:rPr>
              <a:t>LOTS OF BOOKS WITH POWERFUL</a:t>
            </a:r>
          </a:p>
          <a:p>
            <a:pPr algn="ctr">
              <a:lnSpc>
                <a:spcPct val="200000"/>
              </a:lnSpc>
            </a:pPr>
            <a:r>
              <a:rPr lang="en-US" sz="3600" dirty="0">
                <a:solidFill>
                  <a:srgbClr val="0000CC"/>
                </a:solidFill>
              </a:rPr>
              <a:t>IDEAS ON TEACHING &amp; LEARNING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8153400" cy="576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00CC"/>
                </a:solidFill>
              </a:rPr>
              <a:t>“New” Ideas, Best Practices in Teaching (Hi. Educ.)</a:t>
            </a:r>
            <a:r>
              <a:rPr lang="en-US" dirty="0">
                <a:solidFill>
                  <a:srgbClr val="0000CC"/>
                </a:solidFill>
              </a:rPr>
              <a:t>:</a:t>
            </a:r>
          </a:p>
          <a:p>
            <a:pPr marL="603647" lvl="1" indent="-260747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/>
              <a:t>How students learn</a:t>
            </a:r>
          </a:p>
          <a:p>
            <a:pPr marL="603647" lvl="1" indent="-260747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/>
              <a:t>Learning-centered teaching</a:t>
            </a:r>
          </a:p>
          <a:p>
            <a:pPr marL="603647" lvl="1" indent="-260747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/>
              <a:t>Designing learning experiences</a:t>
            </a:r>
          </a:p>
          <a:p>
            <a:pPr marL="603647" lvl="1" indent="-260747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/>
              <a:t>Identifying </a:t>
            </a:r>
            <a:r>
              <a:rPr lang="en-US" i="1" dirty="0"/>
              <a:t>what</a:t>
            </a:r>
            <a:r>
              <a:rPr lang="en-US" dirty="0"/>
              <a:t> students might learn</a:t>
            </a:r>
          </a:p>
          <a:p>
            <a:pPr marL="603647" lvl="1" indent="-260747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/>
              <a:t>Using active learning</a:t>
            </a:r>
          </a:p>
          <a:p>
            <a:pPr marL="603647" lvl="1" indent="-260747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/>
              <a:t>Using small groups</a:t>
            </a:r>
          </a:p>
          <a:p>
            <a:pPr marL="603647" lvl="1" indent="-260747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/>
              <a:t>Assessing student learning</a:t>
            </a:r>
          </a:p>
          <a:p>
            <a:pPr marL="603647" lvl="1" indent="-260747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/>
              <a:t>Motivating and enabling students to learn</a:t>
            </a:r>
          </a:p>
          <a:p>
            <a:pPr marL="603647" lvl="1" indent="-260747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/>
              <a:t>Using powerful teaching strategies</a:t>
            </a:r>
          </a:p>
          <a:p>
            <a:pPr marL="603647" lvl="1" indent="-260747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/>
              <a:t>Teaching large classes</a:t>
            </a:r>
          </a:p>
          <a:p>
            <a:pPr marL="603647" lvl="1" indent="-260747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/>
              <a:t>Using instructional technology</a:t>
            </a:r>
          </a:p>
          <a:p>
            <a:pPr marL="603647" lvl="1" indent="-260747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/>
              <a:t>Evaluating teaching</a:t>
            </a:r>
          </a:p>
          <a:p>
            <a:pPr marL="603647" lvl="1" indent="-260747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/>
              <a:t>Reflecting on your work as a student [teacher</a:t>
            </a:r>
            <a:r>
              <a:rPr lang="en-US" sz="2000" dirty="0"/>
              <a:t>]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13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stitutions That Support Significant Learning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 marL="457200" indent="-457200">
          <a:spcBef>
            <a:spcPct val="50000"/>
          </a:spcBef>
          <a:spcAft>
            <a:spcPct val="40000"/>
          </a:spcAft>
          <a:defRPr sz="2400" b="1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nstitutions That Support Significant Learning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 marL="457200" indent="-457200">
          <a:spcBef>
            <a:spcPct val="50000"/>
          </a:spcBef>
          <a:spcAft>
            <a:spcPct val="40000"/>
          </a:spcAft>
          <a:defRPr sz="2400" b="1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1" dirty="0" smtClean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2_Basic Slide Master">
  <a:themeElements>
    <a:clrScheme name="1_Basic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asic Slide Master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asic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1_Basic Slide Master">
  <a:themeElements>
    <a:clrScheme name="1_Basic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asic Slide Master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asic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29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_Basic Slide Master">
  <a:themeElements>
    <a:clrScheme name="1_Basic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asic Slide Master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asic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5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5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3_Institutions That Support Significant Learning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rtlCol="0">
        <a:spAutoFit/>
      </a:bodyPr>
      <a:lstStyle>
        <a:defPPr marL="457200" indent="-457200">
          <a:spcBef>
            <a:spcPct val="50000"/>
          </a:spcBef>
          <a:spcAft>
            <a:spcPct val="40000"/>
          </a:spcAft>
          <a:defRPr sz="2400" b="1" dirty="0" smtClean="0">
            <a:latin typeface="+mn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21_Basic Slide Master">
  <a:themeElements>
    <a:clrScheme name="1_Basic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asic Slide Master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asic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5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13276</TotalTime>
  <Words>2832</Words>
  <Application>Microsoft Office PowerPoint</Application>
  <PresentationFormat>On-screen Show (4:3)</PresentationFormat>
  <Paragraphs>632</Paragraphs>
  <Slides>72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153" baseType="lpstr">
      <vt:lpstr>Arial</vt:lpstr>
      <vt:lpstr>Century Gothic</vt:lpstr>
      <vt:lpstr>Garamond</vt:lpstr>
      <vt:lpstr>Mistral</vt:lpstr>
      <vt:lpstr>Monotype Corsiva</vt:lpstr>
      <vt:lpstr>Symbol</vt:lpstr>
      <vt:lpstr>Tahoma</vt:lpstr>
      <vt:lpstr>Wingdings</vt:lpstr>
      <vt:lpstr>1_Default Design</vt:lpstr>
      <vt:lpstr>Default Design</vt:lpstr>
      <vt:lpstr>2_Default Design</vt:lpstr>
      <vt:lpstr>Institutions That Support Significant Learning</vt:lpstr>
      <vt:lpstr>1_Institutions That Support Significant Learning</vt:lpstr>
      <vt:lpstr>3_Custom Design</vt:lpstr>
      <vt:lpstr>5_Default Design</vt:lpstr>
      <vt:lpstr>6_Default Design</vt:lpstr>
      <vt:lpstr>3_Default Design</vt:lpstr>
      <vt:lpstr>4_Default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34_Default Design</vt:lpstr>
      <vt:lpstr>35_Default Design</vt:lpstr>
      <vt:lpstr>36_Default Design</vt:lpstr>
      <vt:lpstr>37_Default Design</vt:lpstr>
      <vt:lpstr>38_Default Design</vt:lpstr>
      <vt:lpstr>39_Default Design</vt:lpstr>
      <vt:lpstr>40_Default Design</vt:lpstr>
      <vt:lpstr>41_Default Design</vt:lpstr>
      <vt:lpstr>42_Default Design</vt:lpstr>
      <vt:lpstr>43_Default Design</vt:lpstr>
      <vt:lpstr>44_Default Design</vt:lpstr>
      <vt:lpstr>45_Default Design</vt:lpstr>
      <vt:lpstr>46_Default Design</vt:lpstr>
      <vt:lpstr>47_Default Design</vt:lpstr>
      <vt:lpstr>48_Default Design</vt:lpstr>
      <vt:lpstr>49_Default Design</vt:lpstr>
      <vt:lpstr>50_Default Design</vt:lpstr>
      <vt:lpstr>51_Default Design</vt:lpstr>
      <vt:lpstr>52_Default Design</vt:lpstr>
      <vt:lpstr>53_Default Design</vt:lpstr>
      <vt:lpstr>54_Default Design</vt:lpstr>
      <vt:lpstr>55_Default Design</vt:lpstr>
      <vt:lpstr>2_Basic Slide Master</vt:lpstr>
      <vt:lpstr>1_Basic Slide Master</vt:lpstr>
      <vt:lpstr>29_Custom Design</vt:lpstr>
      <vt:lpstr>3_Basic Slide Master</vt:lpstr>
      <vt:lpstr>56_Default Design</vt:lpstr>
      <vt:lpstr>64_Default Design</vt:lpstr>
      <vt:lpstr>65_Default Design</vt:lpstr>
      <vt:lpstr>66_Default Design</vt:lpstr>
      <vt:lpstr>58_Default Design</vt:lpstr>
      <vt:lpstr>3_Institutions That Support Significant Learning</vt:lpstr>
      <vt:lpstr>Custom Design</vt:lpstr>
      <vt:lpstr>21_Basic Slide Master</vt:lpstr>
      <vt:lpstr>57_Default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Taxonomy of Significant Learning </vt:lpstr>
      <vt:lpstr>Taxonomy of Significant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Criteria of “GOOD” Course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END!</vt:lpstr>
      <vt:lpstr>OR, A NEW START??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 Fink</dc:creator>
  <cp:lastModifiedBy>User</cp:lastModifiedBy>
  <cp:revision>322</cp:revision>
  <dcterms:created xsi:type="dcterms:W3CDTF">2007-01-16T00:35:24Z</dcterms:created>
  <dcterms:modified xsi:type="dcterms:W3CDTF">2018-02-07T15:58:29Z</dcterms:modified>
</cp:coreProperties>
</file>