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57" r:id="rId5"/>
    <p:sldId id="260" r:id="rId6"/>
    <p:sldId id="269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0" autoAdjust="0"/>
    <p:restoredTop sz="93609" autoAdjust="0"/>
  </p:normalViewPr>
  <p:slideViewPr>
    <p:cSldViewPr snapToGrid="0">
      <p:cViewPr>
        <p:scale>
          <a:sx n="106" d="100"/>
          <a:sy n="106" d="100"/>
        </p:scale>
        <p:origin x="-90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F4306-2728-49FE-ACBD-3F8C1AFD2567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246E3-FB37-4994-9702-8D8D585C0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36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this slide,</a:t>
            </a:r>
            <a:r>
              <a:rPr lang="en-US" baseline="0" dirty="0" smtClean="0"/>
              <a:t> break for part 1 of worksheet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246E3-FB37-4994-9702-8D8D585C0F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72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246E3-FB37-4994-9702-8D8D585C0F6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1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Created an analogy</a:t>
            </a:r>
            <a:r>
              <a:rPr lang="en-US" baseline="0" dirty="0" smtClean="0"/>
              <a:t> between the developmental process of achieving milestones that a child goes through and the process of learning that a physician goes through during their lifetime in medicine.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Break for part 2 of worksheet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246E3-FB37-4994-9702-8D8D585C0F6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6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3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2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4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2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7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8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6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0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3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28662-34D1-4BD9-8DEF-8773218CE1A0}" type="datetimeFigureOut">
              <a:rPr lang="en-US" smtClean="0"/>
              <a:t>02/11/2016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44BB3-E62A-48AD-90B4-2AE253415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20048"/>
          </a:xfrm>
        </p:spPr>
        <p:txBody>
          <a:bodyPr>
            <a:normAutofit/>
          </a:bodyPr>
          <a:lstStyle/>
          <a:p>
            <a:r>
              <a:rPr lang="en-US" dirty="0" smtClean="0"/>
              <a:t>The Paul Weber Award: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92174"/>
            <a:ext cx="9144000" cy="24812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 a Strong Application and Elevate Your Teaching Vision and Goals to New Heights</a:t>
            </a:r>
          </a:p>
          <a:p>
            <a:endParaRPr lang="en-US" dirty="0" smtClean="0"/>
          </a:p>
          <a:p>
            <a:r>
              <a:rPr lang="en-US" dirty="0" smtClean="0"/>
              <a:t>Kim </a:t>
            </a:r>
            <a:r>
              <a:rPr lang="en-US" dirty="0" err="1" smtClean="0"/>
              <a:t>Boland,MD</a:t>
            </a:r>
            <a:r>
              <a:rPr lang="en-US" dirty="0" smtClean="0"/>
              <a:t>, FAAP</a:t>
            </a:r>
          </a:p>
          <a:p>
            <a:r>
              <a:rPr lang="en-US" dirty="0"/>
              <a:t>Sara </a:t>
            </a:r>
            <a:r>
              <a:rPr lang="en-US" dirty="0" err="1"/>
              <a:t>Multerer</a:t>
            </a:r>
            <a:r>
              <a:rPr lang="en-US" dirty="0"/>
              <a:t>, MD, FAAP</a:t>
            </a:r>
          </a:p>
          <a:p>
            <a:r>
              <a:rPr lang="en-US" dirty="0" smtClean="0"/>
              <a:t>Ronald Fell, PhD, Chair of Biology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9" t="11294" r="52941" b="47563"/>
          <a:stretch/>
        </p:blipFill>
        <p:spPr bwMode="auto">
          <a:xfrm>
            <a:off x="9152965" y="3558988"/>
            <a:ext cx="2375647" cy="29942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96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Unified message that describes who you are</a:t>
            </a:r>
          </a:p>
          <a:p>
            <a:r>
              <a:rPr lang="en-US" dirty="0" smtClean="0"/>
              <a:t>For Pediatrics: </a:t>
            </a:r>
          </a:p>
          <a:p>
            <a:pPr lvl="1"/>
            <a:r>
              <a:rPr lang="en-US" dirty="0" smtClean="0"/>
              <a:t>Development – one focus of our clinical work as Pediatricians</a:t>
            </a:r>
          </a:p>
          <a:p>
            <a:pPr lvl="1"/>
            <a:r>
              <a:rPr lang="en-US" dirty="0" smtClean="0"/>
              <a:t>Developmental continuum of the learner compared to that of a child</a:t>
            </a:r>
          </a:p>
          <a:p>
            <a:pPr lvl="1"/>
            <a:endParaRPr lang="en-US" dirty="0"/>
          </a:p>
          <a:p>
            <a:r>
              <a:rPr lang="en-US" dirty="0" smtClean="0"/>
              <a:t>For Biology:</a:t>
            </a:r>
          </a:p>
          <a:p>
            <a:pPr lvl="1"/>
            <a:r>
              <a:rPr lang="en-US" dirty="0" smtClean="0"/>
              <a:t>Focus was the variety from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Advising </a:t>
            </a:r>
            <a:r>
              <a:rPr lang="en-US" dirty="0" smtClean="0"/>
              <a:t>to Curriculum</a:t>
            </a:r>
            <a:endParaRPr lang="en-US" dirty="0"/>
          </a:p>
          <a:p>
            <a:pPr lvl="2"/>
            <a:r>
              <a:rPr lang="en-US" dirty="0" smtClean="0"/>
              <a:t>Probably too broad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256" y="4046163"/>
            <a:ext cx="456247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33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2: Create Your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Identify three to five key areas of strength within your department</a:t>
            </a:r>
          </a:p>
          <a:p>
            <a:pPr lvl="0"/>
            <a:r>
              <a:rPr lang="en-US" dirty="0"/>
              <a:t>Think about how you assess these areas of strength? What data do you have to support your work in these areas?</a:t>
            </a:r>
          </a:p>
          <a:p>
            <a:pPr lvl="0"/>
            <a:r>
              <a:rPr lang="en-US" dirty="0"/>
              <a:t>Think about how you are reaching beyond your department in these areas. (i.e. outreach in the local or national community, collaboration with other schools or departments)</a:t>
            </a:r>
          </a:p>
          <a:p>
            <a:pPr lvl="0"/>
            <a:r>
              <a:rPr lang="en-US" dirty="0"/>
              <a:t>Reflective critique: What are the challenges you face?  How have you met previous challenges?  Can you think of examples of how your work is a “continuous quality improvement” process?</a:t>
            </a:r>
          </a:p>
          <a:p>
            <a:pPr lvl="0"/>
            <a:r>
              <a:rPr lang="en-US" dirty="0"/>
              <a:t>Tie it all together with a unified theme/message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81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Weber Award to Elevate Good to Great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Pediatrics</a:t>
            </a:r>
          </a:p>
          <a:p>
            <a:pPr lvl="1"/>
            <a:r>
              <a:rPr lang="en-US" dirty="0" smtClean="0"/>
              <a:t>Ultrasound Simulation</a:t>
            </a:r>
          </a:p>
          <a:p>
            <a:pPr lvl="1"/>
            <a:r>
              <a:rPr lang="en-US" dirty="0" smtClean="0"/>
              <a:t>Expanded online curriculum for our outpatient pediatrics</a:t>
            </a:r>
          </a:p>
          <a:p>
            <a:pPr lvl="1"/>
            <a:r>
              <a:rPr lang="en-US" dirty="0" smtClean="0"/>
              <a:t>Future directions</a:t>
            </a:r>
          </a:p>
          <a:p>
            <a:pPr lvl="1"/>
            <a:endParaRPr lang="en-US" dirty="0"/>
          </a:p>
          <a:p>
            <a:r>
              <a:rPr lang="en-US" dirty="0" smtClean="0"/>
              <a:t>Biology</a:t>
            </a:r>
          </a:p>
          <a:p>
            <a:pPr lvl="1"/>
            <a:r>
              <a:rPr lang="en-US" dirty="0" smtClean="0"/>
              <a:t>Enhanced teaching discussions</a:t>
            </a:r>
          </a:p>
          <a:p>
            <a:pPr lvl="1"/>
            <a:r>
              <a:rPr lang="en-US" dirty="0" smtClean="0"/>
              <a:t>Improved classroom experiences for all</a:t>
            </a:r>
          </a:p>
          <a:p>
            <a:pPr lvl="1"/>
            <a:r>
              <a:rPr lang="en-US" dirty="0" smtClean="0"/>
              <a:t>More collaborative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Success</a:t>
            </a:r>
            <a:r>
              <a:rPr lang="en-US" dirty="0" smtClean="0"/>
              <a:t>: Part 1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916" y="1765465"/>
            <a:ext cx="6910137" cy="3059198"/>
          </a:xfrm>
        </p:spPr>
        <p:txBody>
          <a:bodyPr/>
          <a:lstStyle/>
          <a:p>
            <a:r>
              <a:rPr lang="en-US" dirty="0" smtClean="0"/>
              <a:t>Assemble a good team</a:t>
            </a:r>
          </a:p>
          <a:p>
            <a:r>
              <a:rPr lang="en-US" dirty="0" smtClean="0"/>
              <a:t>Clear vision with unified theme</a:t>
            </a:r>
          </a:p>
          <a:p>
            <a:r>
              <a:rPr lang="en-US" dirty="0" smtClean="0"/>
              <a:t>Be creative</a:t>
            </a:r>
          </a:p>
          <a:p>
            <a:r>
              <a:rPr lang="en-US" dirty="0" smtClean="0"/>
              <a:t>Don’t be afraid to brag!</a:t>
            </a:r>
          </a:p>
          <a:p>
            <a:r>
              <a:rPr lang="en-US" dirty="0" smtClean="0"/>
              <a:t>Use data as often as possible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39" t="11294" r="52941" b="47563"/>
          <a:stretch/>
        </p:blipFill>
        <p:spPr bwMode="auto">
          <a:xfrm>
            <a:off x="8641977" y="2868706"/>
            <a:ext cx="2931459" cy="34155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6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Success: Part </a:t>
            </a:r>
            <a:r>
              <a:rPr lang="en-US" dirty="0" smtClean="0"/>
              <a:t>2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064" y="1825625"/>
            <a:ext cx="10515600" cy="4351338"/>
          </a:xfrm>
        </p:spPr>
        <p:txBody>
          <a:bodyPr/>
          <a:lstStyle/>
          <a:p>
            <a:r>
              <a:rPr lang="en-US" dirty="0" smtClean="0"/>
              <a:t>Observations: Choose wisely and showcase your strengths</a:t>
            </a:r>
          </a:p>
          <a:p>
            <a:r>
              <a:rPr lang="en-US" dirty="0" smtClean="0"/>
              <a:t>Use data but a wide range</a:t>
            </a:r>
          </a:p>
          <a:p>
            <a:pPr lvl="1"/>
            <a:r>
              <a:rPr lang="en-US" dirty="0" smtClean="0"/>
              <a:t>Surveys</a:t>
            </a:r>
          </a:p>
          <a:p>
            <a:pPr lvl="1"/>
            <a:r>
              <a:rPr lang="en-US" dirty="0" smtClean="0"/>
              <a:t>Samples of written reflections</a:t>
            </a:r>
          </a:p>
          <a:p>
            <a:pPr lvl="1"/>
            <a:r>
              <a:rPr lang="en-US" dirty="0" smtClean="0"/>
              <a:t>Graphs</a:t>
            </a:r>
          </a:p>
          <a:p>
            <a:pPr lvl="1"/>
            <a:r>
              <a:rPr lang="en-US" dirty="0" smtClean="0"/>
              <a:t>Evaluations</a:t>
            </a:r>
          </a:p>
          <a:p>
            <a:r>
              <a:rPr lang="en-US" dirty="0" smtClean="0"/>
              <a:t>Breadth and depth of your educational impact</a:t>
            </a:r>
          </a:p>
          <a:p>
            <a:r>
              <a:rPr lang="en-US" dirty="0" smtClean="0"/>
              <a:t>Show that you are moving forward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455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201904"/>
          </a:xfrm>
        </p:spPr>
        <p:txBody>
          <a:bodyPr/>
          <a:lstStyle/>
          <a:p>
            <a:pPr algn="ctr"/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Articulate the Mission, Vision, and Values of your department</a:t>
            </a:r>
          </a:p>
          <a:p>
            <a:r>
              <a:rPr lang="en-US" dirty="0" smtClean="0"/>
              <a:t>Identify areas of strength within your department</a:t>
            </a:r>
          </a:p>
          <a:p>
            <a:r>
              <a:rPr lang="en-US" dirty="0" smtClean="0"/>
              <a:t>Reflect on your assessment, outreach, and process improvement within these areas of strength</a:t>
            </a:r>
          </a:p>
          <a:p>
            <a:r>
              <a:rPr lang="en-US" dirty="0" smtClean="0"/>
              <a:t>Develop a unified message to describe the work within your department</a:t>
            </a:r>
          </a:p>
          <a:p>
            <a:r>
              <a:rPr lang="en-US" dirty="0" smtClean="0"/>
              <a:t>Develop a framework for creating a competitive Weber Award application</a:t>
            </a:r>
          </a:p>
          <a:p>
            <a:r>
              <a:rPr lang="en-US" dirty="0" smtClean="0"/>
              <a:t>Glean tips for a successful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74700"/>
              </p:ext>
            </p:extLst>
          </p:nvPr>
        </p:nvGraphicFramePr>
        <p:xfrm>
          <a:off x="838197" y="1825626"/>
          <a:ext cx="10515602" cy="46863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1"/>
                <a:gridCol w="5257801"/>
              </a:tblGrid>
              <a:tr h="4349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502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Brief Introductions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 minutes</a:t>
                      </a:r>
                      <a:endParaRPr lang="en-US" sz="2400" dirty="0"/>
                    </a:p>
                  </a:txBody>
                  <a:tcPr/>
                </a:tc>
              </a:tr>
              <a:tr h="8502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Where do</a:t>
                      </a:r>
                      <a:r>
                        <a:rPr lang="en-US" sz="2400" baseline="0" dirty="0" smtClean="0"/>
                        <a:t> you begin?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 minutes</a:t>
                      </a:r>
                      <a:endParaRPr lang="en-US" sz="2400" dirty="0"/>
                    </a:p>
                  </a:txBody>
                  <a:tcPr/>
                </a:tc>
              </a:tr>
              <a:tr h="8502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Creating the</a:t>
                      </a:r>
                      <a:r>
                        <a:rPr lang="en-US" sz="2400" baseline="0" dirty="0" smtClean="0"/>
                        <a:t>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 minutes</a:t>
                      </a:r>
                      <a:endParaRPr lang="en-US" sz="2400" dirty="0"/>
                    </a:p>
                  </a:txBody>
                  <a:tcPr/>
                </a:tc>
              </a:tr>
              <a:tr h="8502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Moving Forward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 minutes</a:t>
                      </a:r>
                      <a:endParaRPr lang="en-US" sz="2400" dirty="0"/>
                    </a:p>
                  </a:txBody>
                  <a:tcPr/>
                </a:tc>
              </a:tr>
              <a:tr h="85027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Questions and Discussion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 minutes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8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Mission, Vision,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Mission: Why you exist</a:t>
            </a:r>
          </a:p>
          <a:p>
            <a:r>
              <a:rPr lang="en-US" dirty="0" smtClean="0"/>
              <a:t>Vision: Where you want to be</a:t>
            </a:r>
          </a:p>
          <a:p>
            <a:r>
              <a:rPr lang="en-US" dirty="0" smtClean="0"/>
              <a:t>Values: What is important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577" y="1846729"/>
            <a:ext cx="5190564" cy="437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37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Mission, Vision, Values…For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885399"/>
              </p:ext>
            </p:extLst>
          </p:nvPr>
        </p:nvGraphicFramePr>
        <p:xfrm>
          <a:off x="838200" y="1825625"/>
          <a:ext cx="10515599" cy="4759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71600"/>
                <a:gridCol w="4337853"/>
                <a:gridCol w="480614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Pediatrics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Biology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Mission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Excel</a:t>
                      </a:r>
                      <a:r>
                        <a:rPr lang="en-US" baseline="0" dirty="0" smtClean="0"/>
                        <a:t> in the education of future and current physicians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 enhanced learning opportunities in undergraduate and graduate education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Prepare</a:t>
                      </a:r>
                      <a:r>
                        <a:rPr lang="en-US" baseline="0" dirty="0" smtClean="0"/>
                        <a:t> the complete physician of tomorrow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Enrich practicing pediatricians of today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Enhance student</a:t>
                      </a:r>
                      <a:r>
                        <a:rPr lang="en-US" baseline="0" dirty="0" smtClean="0"/>
                        <a:t> learning experiences from advising to curriculum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Values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 ideal faculty,</a:t>
                      </a:r>
                      <a:r>
                        <a:rPr lang="en-US" baseline="0" dirty="0" smtClean="0"/>
                        <a:t> curriculum, and clinical milieu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Constant innovation in teaching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Motivating individuals to achieve their highest 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 the curriculum 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Promote evidence based learning strategies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Reward individual faculty efforts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24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1: MVV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10 minutes to think about your mission, vision, values</a:t>
            </a:r>
          </a:p>
          <a:p>
            <a:r>
              <a:rPr lang="en-US" dirty="0" smtClean="0"/>
              <a:t>Write a brief sentence or phrase to articulate your MVV, focusing on the core elements</a:t>
            </a:r>
          </a:p>
          <a:p>
            <a:r>
              <a:rPr lang="en-US" dirty="0" smtClean="0"/>
              <a:t>Take 5 minutes to share these with a colleague or another member of your table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37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the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areas of strength</a:t>
            </a:r>
          </a:p>
          <a:p>
            <a:pPr lvl="1"/>
            <a:r>
              <a:rPr lang="en-US" dirty="0" smtClean="0"/>
              <a:t>Innovation</a:t>
            </a:r>
          </a:p>
          <a:p>
            <a:pPr lvl="1"/>
            <a:r>
              <a:rPr lang="en-US" dirty="0" smtClean="0"/>
              <a:t>Established excellence</a:t>
            </a:r>
          </a:p>
          <a:p>
            <a:r>
              <a:rPr lang="en-US" dirty="0" smtClean="0"/>
              <a:t>Assessment – what data do you have to support your good work?</a:t>
            </a:r>
          </a:p>
          <a:p>
            <a:r>
              <a:rPr lang="en-US" dirty="0" smtClean="0"/>
              <a:t>Outreach</a:t>
            </a:r>
          </a:p>
          <a:p>
            <a:pPr lvl="1"/>
            <a:r>
              <a:rPr lang="en-US" dirty="0" smtClean="0"/>
              <a:t>Local, national, global community</a:t>
            </a:r>
          </a:p>
          <a:p>
            <a:pPr lvl="1"/>
            <a:r>
              <a:rPr lang="en-US" dirty="0" smtClean="0"/>
              <a:t>Collaboration with other departments/schools</a:t>
            </a:r>
          </a:p>
          <a:p>
            <a:r>
              <a:rPr lang="en-US" dirty="0" smtClean="0"/>
              <a:t>Reflective Critique</a:t>
            </a:r>
          </a:p>
          <a:p>
            <a:pPr lvl="1"/>
            <a:r>
              <a:rPr lang="en-US" dirty="0" smtClean="0"/>
              <a:t>How have you positively or creatively handled challenges</a:t>
            </a:r>
          </a:p>
          <a:p>
            <a:pPr lvl="1"/>
            <a:r>
              <a:rPr lang="en-US" dirty="0" smtClean="0"/>
              <a:t>Taken your assessment data and improved a curriculum</a:t>
            </a:r>
          </a:p>
          <a:p>
            <a:pPr lvl="1"/>
            <a:r>
              <a:rPr lang="en-US" dirty="0" smtClean="0"/>
              <a:t>Constant evaluation of what you are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8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Application…For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990515"/>
              </p:ext>
            </p:extLst>
          </p:nvPr>
        </p:nvGraphicFramePr>
        <p:xfrm>
          <a:off x="838200" y="1825625"/>
          <a:ext cx="10515600" cy="48585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4857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Area of Strength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Assessment/Data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Outreach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Reflective Critique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Medical Students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Externship</a:t>
                      </a:r>
                      <a:r>
                        <a:rPr lang="en-US" baseline="0" dirty="0" smtClean="0"/>
                        <a:t>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students going into Pediatrics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r>
                        <a:rPr lang="en-US" baseline="0" dirty="0" smtClean="0"/>
                        <a:t> returning to rural areas of the Commonwealth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Residents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Crisis Simulation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Qualitative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baseline="0" dirty="0" err="1" smtClean="0"/>
                        <a:t>Quantitive</a:t>
                      </a:r>
                      <a:r>
                        <a:rPr lang="en-US" baseline="0" dirty="0" smtClean="0"/>
                        <a:t> data – surveys, pre- and post-knowledge, behavior during “real” crises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r>
                        <a:rPr lang="en-US" baseline="0" dirty="0" smtClean="0"/>
                        <a:t> publications, expanded to multi-disciplinary staff, outreach to other hospitals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Added</a:t>
                      </a:r>
                      <a:r>
                        <a:rPr lang="en-US" baseline="0" dirty="0" smtClean="0"/>
                        <a:t> difficult communication scenarios and delivering bad news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r>
                        <a:rPr lang="en-US" baseline="0" dirty="0" smtClean="0"/>
                        <a:t> Health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r>
                        <a:rPr lang="en-US" baseline="0" dirty="0" smtClean="0"/>
                        <a:t> term: caring for the underserved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Ghana, Ecuador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Samples</a:t>
                      </a:r>
                      <a:r>
                        <a:rPr lang="en-US" baseline="0" dirty="0" smtClean="0"/>
                        <a:t> of resident reflections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Faculty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Faculty</a:t>
                      </a:r>
                      <a:r>
                        <a:rPr lang="en-US" baseline="0" dirty="0" smtClean="0"/>
                        <a:t> Development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Shared</a:t>
                      </a:r>
                      <a:r>
                        <a:rPr lang="en-US" baseline="0" dirty="0" smtClean="0"/>
                        <a:t> model with other departments within SOM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3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34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Application… For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932942"/>
              </p:ext>
            </p:extLst>
          </p:nvPr>
        </p:nvGraphicFramePr>
        <p:xfrm>
          <a:off x="437149" y="998622"/>
          <a:ext cx="11113171" cy="53373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61411"/>
                <a:gridCol w="1768642"/>
                <a:gridCol w="2370221"/>
                <a:gridCol w="2398297"/>
                <a:gridCol w="2514600"/>
              </a:tblGrid>
              <a:tr h="661736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Area </a:t>
                      </a:r>
                      <a:r>
                        <a:rPr lang="en-US" sz="2000">
                          <a:effectLst/>
                        </a:rPr>
                        <a:t>of </a:t>
                      </a:r>
                      <a:r>
                        <a:rPr lang="en-US" sz="2000" smtClean="0">
                          <a:effectLst/>
                        </a:rPr>
                        <a:t>Strength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Assessment/Data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Outreach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Reflective Critique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168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Undergraduates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143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Gen. Ed.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BA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BS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Assessment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Assessment Exam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     Placement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     Curriculum review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Internships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Research Ops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lnSpc>
                          <a:spcPct val="100000"/>
                        </a:lnSpc>
                        <a:buFont typeface="Arial" charset="0"/>
                        <a:buChar char="•"/>
                        <a:tabLst/>
                      </a:pPr>
                      <a:r>
                        <a:rPr lang="en-US" dirty="0" smtClean="0"/>
                        <a:t>Annual Faculty Retreat</a:t>
                      </a:r>
                      <a:endParaRPr lang="en-US" baseline="0" dirty="0" smtClean="0"/>
                    </a:p>
                    <a:p>
                      <a:pPr marL="179388" indent="-179388">
                        <a:lnSpc>
                          <a:spcPct val="100000"/>
                        </a:lnSpc>
                        <a:buFont typeface="Arial" charset="0"/>
                        <a:buChar char="•"/>
                        <a:tabLst/>
                      </a:pPr>
                      <a:r>
                        <a:rPr lang="en-US" baseline="0" dirty="0" smtClean="0"/>
                        <a:t>Faculty Meetings</a:t>
                      </a:r>
                      <a:endParaRPr lang="en-US" dirty="0"/>
                    </a:p>
                  </a:txBody>
                  <a:tcPr/>
                </a:tc>
              </a:tr>
              <a:tr h="40168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Graduate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7960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MS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PhD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Well Organized</a:t>
                      </a:r>
                    </a:p>
                    <a:p>
                      <a:pPr marL="179388" indent="0">
                        <a:lnSpc>
                          <a:spcPct val="100000"/>
                        </a:lnSpc>
                        <a:buFont typeface="Arial" charset="0"/>
                        <a:buChar char="•"/>
                        <a:tabLst/>
                      </a:pPr>
                      <a:r>
                        <a:rPr lang="en-US" dirty="0" smtClean="0"/>
                        <a:t>  Regimen</a:t>
                      </a:r>
                    </a:p>
                    <a:p>
                      <a:pPr marL="179388" indent="0">
                        <a:lnSpc>
                          <a:spcPct val="100000"/>
                        </a:lnSpc>
                        <a:buFont typeface="Arial" charset="0"/>
                        <a:buChar char="•"/>
                        <a:tabLst/>
                      </a:pPr>
                      <a:r>
                        <a:rPr lang="en-US" dirty="0" smtClean="0"/>
                        <a:t>  DGS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Mentor/Student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     Progress reviews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Science Fairs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High School Mentors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dirty="0"/>
                    </a:p>
                  </a:txBody>
                  <a:tcPr/>
                </a:tc>
              </a:tr>
              <a:tr h="14073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Great Faculty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Faculty Development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Teaching Award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Student Evaluations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Peer Evaluations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smtClean="0"/>
                        <a:t>Community Outreach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aseline="0" dirty="0" smtClean="0"/>
                        <a:t>    H.S. </a:t>
                      </a:r>
                      <a:r>
                        <a:rPr lang="en-US" baseline="0" dirty="0" err="1" smtClean="0"/>
                        <a:t>Porjects</a:t>
                      </a:r>
                      <a:endParaRPr lang="en-US" baseline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aseline="0" dirty="0" smtClean="0"/>
                        <a:t>    Sustainability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aseline="0" dirty="0" smtClean="0"/>
                        <a:t>     Led to Endowments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aseline="0" dirty="0" smtClean="0"/>
                        <a:t>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89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</TotalTime>
  <Words>826</Words>
  <Application>Microsoft Office PowerPoint</Application>
  <PresentationFormat>Custom</PresentationFormat>
  <Paragraphs>181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Paul Weber Award:</vt:lpstr>
      <vt:lpstr>Objectives</vt:lpstr>
      <vt:lpstr>Agenda</vt:lpstr>
      <vt:lpstr>Mission, Vision, Values</vt:lpstr>
      <vt:lpstr>Mission, Vision, Values…For Example</vt:lpstr>
      <vt:lpstr>Part 1: MVV</vt:lpstr>
      <vt:lpstr>Thinking about the Application</vt:lpstr>
      <vt:lpstr>Application…For Example</vt:lpstr>
      <vt:lpstr>Application… For Example</vt:lpstr>
      <vt:lpstr>The Theme</vt:lpstr>
      <vt:lpstr>Part 2: Create Your Application</vt:lpstr>
      <vt:lpstr>Using the Weber Award to Elevate Good to Great</vt:lpstr>
      <vt:lpstr>Tips for Success: Part 1 Application</vt:lpstr>
      <vt:lpstr>Tips for Success: Part 2 Application</vt:lpstr>
      <vt:lpstr>Questions and Discussion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Paul Weber Award:</dc:title>
  <dc:creator>Sara Multerer</dc:creator>
  <cp:lastModifiedBy>Multerer, Sara M.</cp:lastModifiedBy>
  <cp:revision>49</cp:revision>
  <cp:lastPrinted>2016-02-11T13:57:55Z</cp:lastPrinted>
  <dcterms:created xsi:type="dcterms:W3CDTF">2016-01-28T14:31:13Z</dcterms:created>
  <dcterms:modified xsi:type="dcterms:W3CDTF">2016-02-11T20:26:16Z</dcterms:modified>
</cp:coreProperties>
</file>