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6" r:id="rId3"/>
    <p:sldMasterId id="2147483662" r:id="rId4"/>
    <p:sldMasterId id="2147483664" r:id="rId5"/>
  </p:sldMasterIdLst>
  <p:notesMasterIdLst>
    <p:notesMasterId r:id="rId18"/>
  </p:notesMasterIdLst>
  <p:handoutMasterIdLst>
    <p:handoutMasterId r:id="rId19"/>
  </p:handoutMasterIdLst>
  <p:sldIdLst>
    <p:sldId id="256" r:id="rId6"/>
    <p:sldId id="257" r:id="rId7"/>
    <p:sldId id="259" r:id="rId8"/>
    <p:sldId id="260" r:id="rId9"/>
    <p:sldId id="263" r:id="rId10"/>
    <p:sldId id="264" r:id="rId11"/>
    <p:sldId id="265" r:id="rId12"/>
    <p:sldId id="266" r:id="rId13"/>
    <p:sldId id="267" r:id="rId14"/>
    <p:sldId id="261" r:id="rId15"/>
    <p:sldId id="262" r:id="rId16"/>
    <p:sldId id="25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mon perr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3E3E"/>
    <a:srgbClr val="000000"/>
    <a:srgbClr val="323232"/>
    <a:srgbClr val="B2B2B2"/>
    <a:srgbClr val="5F0000"/>
    <a:srgbClr val="740000"/>
    <a:srgbClr val="7E0000"/>
    <a:srgbClr val="890000"/>
    <a:srgbClr val="AD0000"/>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Objects="1">
      <p:cViewPr varScale="1">
        <p:scale>
          <a:sx n="88" d="100"/>
          <a:sy n="88" d="100"/>
        </p:scale>
        <p:origin x="-20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97721C-E8F9-4152-BEC4-B88BEBD936EF}" type="datetimeFigureOut">
              <a:rPr lang="en-US" smtClean="0"/>
              <a:pPr/>
              <a:t>2/25/16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96241B-A9A4-48D2-AEF4-BEFCE625ECBA}" type="slidenum">
              <a:rPr lang="en-US" smtClean="0"/>
              <a:pPr/>
              <a:t>‹#›</a:t>
            </a:fld>
            <a:endParaRPr lang="en-US"/>
          </a:p>
        </p:txBody>
      </p:sp>
    </p:spTree>
    <p:extLst>
      <p:ext uri="{BB962C8B-B14F-4D97-AF65-F5344CB8AC3E}">
        <p14:creationId xmlns:p14="http://schemas.microsoft.com/office/powerpoint/2010/main" val="2724755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EAB1C-C787-4710-AC65-4834B24B0179}" type="datetimeFigureOut">
              <a:rPr lang="en-US" smtClean="0"/>
              <a:pPr/>
              <a:t>2/25/16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5513B-1241-4A9C-8018-043E2B459678}" type="slidenum">
              <a:rPr lang="en-US" smtClean="0"/>
              <a:pPr/>
              <a:t>‹#›</a:t>
            </a:fld>
            <a:endParaRPr lang="en-US"/>
          </a:p>
        </p:txBody>
      </p:sp>
    </p:spTree>
    <p:extLst>
      <p:ext uri="{BB962C8B-B14F-4D97-AF65-F5344CB8AC3E}">
        <p14:creationId xmlns:p14="http://schemas.microsoft.com/office/powerpoint/2010/main" val="490761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D5513B-1241-4A9C-8018-043E2B459678}" type="slidenum">
              <a:rPr lang="en-US" smtClean="0"/>
              <a:pPr/>
              <a:t>1</a:t>
            </a:fld>
            <a:endParaRPr lang="en-US"/>
          </a:p>
        </p:txBody>
      </p:sp>
    </p:spTree>
    <p:extLst>
      <p:ext uri="{BB962C8B-B14F-4D97-AF65-F5344CB8AC3E}">
        <p14:creationId xmlns:p14="http://schemas.microsoft.com/office/powerpoint/2010/main" val="11838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id Title">
    <p:spTree>
      <p:nvGrpSpPr>
        <p:cNvPr id="1" name=""/>
        <p:cNvGrpSpPr/>
        <p:nvPr/>
      </p:nvGrpSpPr>
      <p:grpSpPr>
        <a:xfrm>
          <a:off x="0" y="0"/>
          <a:ext cx="0" cy="0"/>
          <a:chOff x="0" y="0"/>
          <a:chExt cx="0" cy="0"/>
        </a:xfrm>
      </p:grpSpPr>
      <p:sp>
        <p:nvSpPr>
          <p:cNvPr id="3" name="Text Placeholder 3"/>
          <p:cNvSpPr>
            <a:spLocks noGrp="1"/>
          </p:cNvSpPr>
          <p:nvPr>
            <p:ph type="body" sz="half" idx="11"/>
          </p:nvPr>
        </p:nvSpPr>
        <p:spPr>
          <a:xfrm>
            <a:off x="685800" y="4085650"/>
            <a:ext cx="7772400" cy="584776"/>
          </a:xfrm>
          <a:prstGeom prst="rect">
            <a:avLst/>
          </a:prstGeom>
        </p:spPr>
        <p:txBody>
          <a:bodyPr anchor="b">
            <a:spAutoFit/>
          </a:bodyPr>
          <a:lstStyle>
            <a:lvl1pPr marL="0" indent="0" algn="ctr">
              <a:buNone/>
              <a:defRPr sz="3200" b="0" i="0">
                <a:solidFill>
                  <a:schemeClr val="bg1"/>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 name="Text Placeholder 3"/>
          <p:cNvSpPr>
            <a:spLocks noGrp="1"/>
          </p:cNvSpPr>
          <p:nvPr>
            <p:ph type="body" sz="half" idx="12" hasCustomPrompt="1"/>
          </p:nvPr>
        </p:nvSpPr>
        <p:spPr>
          <a:xfrm>
            <a:off x="2362200" y="5162490"/>
            <a:ext cx="4419600" cy="400110"/>
          </a:xfrm>
          <a:prstGeom prst="rect">
            <a:avLst/>
          </a:prstGeom>
        </p:spPr>
        <p:txBody>
          <a:bodyPr wrap="square" anchor="b">
            <a:spAutoFit/>
          </a:bodyPr>
          <a:lstStyle>
            <a:lvl1pPr marL="0" indent="0" algn="ctr">
              <a:buNone/>
              <a:defRPr sz="2000" b="0" i="0">
                <a:solidFill>
                  <a:schemeClr val="bg1"/>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chemeClr val="bg1"/>
                </a:solidFill>
                <a:latin typeface="Helvetica Neue"/>
                <a:cs typeface="Helvetica Neue"/>
              </a:defRPr>
            </a:lvl1pPr>
          </a:lstStyle>
          <a:p>
            <a:r>
              <a:rPr lang="en-US" dirty="0" smtClean="0"/>
              <a:t>Click to add Heading</a:t>
            </a:r>
            <a:endParaRPr lang="en-US" dirty="0"/>
          </a:p>
        </p:txBody>
      </p:sp>
      <p:sp>
        <p:nvSpPr>
          <p:cNvPr id="4" name="Text Placeholder 3"/>
          <p:cNvSpPr>
            <a:spLocks noGrp="1"/>
          </p:cNvSpPr>
          <p:nvPr>
            <p:ph type="body" sz="half" idx="2" hasCustomPrompt="1"/>
          </p:nvPr>
        </p:nvSpPr>
        <p:spPr>
          <a:xfrm>
            <a:off x="533400" y="1524001"/>
            <a:ext cx="3962400" cy="4419601"/>
          </a:xfrm>
          <a:prstGeom prst="rect">
            <a:avLst/>
          </a:prstGeom>
        </p:spPr>
        <p:txBody>
          <a:bodyPr>
            <a:normAutofit/>
          </a:bodyPr>
          <a:lstStyle>
            <a:lvl1pPr marL="0" indent="0">
              <a:lnSpc>
                <a:spcPct val="150000"/>
              </a:lnSpc>
              <a:spcBef>
                <a:spcPts val="0"/>
              </a:spcBef>
              <a:buNone/>
              <a:defRPr sz="1200" b="0" i="0">
                <a:solidFill>
                  <a:schemeClr val="bg1"/>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9" name="Straight Connector 8"/>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10" name="Text Placeholder 3"/>
          <p:cNvSpPr>
            <a:spLocks noGrp="1"/>
          </p:cNvSpPr>
          <p:nvPr>
            <p:ph type="body" sz="half" idx="2" hasCustomPrompt="1"/>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12" name="Straight Connector 11"/>
          <p:cNvCxnSpPr/>
          <p:nvPr userDrawn="1"/>
        </p:nvCxnSpPr>
        <p:spPr>
          <a:xfrm rot="10800000">
            <a:off x="46482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10" name="Text Placeholder 3"/>
          <p:cNvSpPr>
            <a:spLocks noGrp="1"/>
          </p:cNvSpPr>
          <p:nvPr>
            <p:ph type="body" sz="half" idx="2" hasCustomPrompt="1"/>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1" name="Straight Connector 10"/>
          <p:cNvCxnSpPr/>
          <p:nvPr userDrawn="1"/>
        </p:nvCxnSpPr>
        <p:spPr>
          <a:xfrm>
            <a:off x="2480896" y="1445409"/>
            <a:ext cx="6053504" cy="2393"/>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cxnSp>
        <p:nvCxnSpPr>
          <p:cNvPr id="12" name="Straight Connector 11"/>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cxnSp>
        <p:nvCxnSpPr>
          <p:cNvPr id="12" name="Straight Connector 11"/>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6" name="Text Placeholder 3"/>
          <p:cNvSpPr>
            <a:spLocks noGrp="1"/>
          </p:cNvSpPr>
          <p:nvPr>
            <p:ph type="body" sz="half" idx="11" hasCustomPrompt="1"/>
          </p:nvPr>
        </p:nvSpPr>
        <p:spPr>
          <a:xfrm>
            <a:off x="3657600" y="4051756"/>
            <a:ext cx="4953000" cy="430887"/>
          </a:xfrm>
          <a:prstGeom prst="rect">
            <a:avLst/>
          </a:prstGeom>
          <a:ln>
            <a:noFill/>
          </a:ln>
        </p:spPr>
        <p:txBody>
          <a:bodyPr anchor="ctr">
            <a:spAutoFit/>
          </a:bodyPr>
          <a:lstStyle>
            <a:lvl1pPr marL="0" indent="0" algn="r">
              <a:buNone/>
              <a:defRPr sz="2200" b="0" i="0">
                <a:solidFill>
                  <a:srgbClr val="FFFFFF"/>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4" name="Text Placeholder 3"/>
          <p:cNvSpPr>
            <a:spLocks noGrp="1"/>
          </p:cNvSpPr>
          <p:nvPr>
            <p:ph type="body" sz="half" idx="12" hasCustomPrompt="1"/>
          </p:nvPr>
        </p:nvSpPr>
        <p:spPr>
          <a:xfrm>
            <a:off x="7162800" y="6249144"/>
            <a:ext cx="1447800" cy="276999"/>
          </a:xfrm>
          <a:prstGeom prst="rect">
            <a:avLst/>
          </a:prstGeom>
          <a:ln>
            <a:noFill/>
          </a:ln>
        </p:spPr>
        <p:txBody>
          <a:bodyPr wrap="square" anchor="ctr">
            <a:spAutoFit/>
          </a:bodyPr>
          <a:lstStyle>
            <a:lvl1pPr marL="0" indent="0" algn="r">
              <a:buNone/>
              <a:defRPr sz="1200" b="0" i="0">
                <a:solidFill>
                  <a:srgbClr val="AD0000"/>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date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wenmey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10"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wenmey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wenmey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elknap Research Bldg.">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6"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5"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24"/>
            <a:ext cx="8077200" cy="584776"/>
          </a:xfrm>
          <a:prstGeom prst="rect">
            <a:avLst/>
          </a:prstGeom>
        </p:spPr>
        <p:txBody>
          <a:bodyPr vert="horz" anchor="b">
            <a:spAutoFit/>
          </a:bodyPr>
          <a:lstStyle>
            <a:lvl1pPr>
              <a:defRPr sz="3200" b="0" i="0">
                <a:latin typeface="Helvetica Neue Bold Condensed"/>
                <a:cs typeface="Helvetica Neue Bold Condensed"/>
              </a:defRPr>
            </a:lvl1pPr>
          </a:lstStyle>
          <a:p>
            <a:r>
              <a:rPr lang="en-US" dirty="0" smtClean="0"/>
              <a:t>Click to add Section Title</a:t>
            </a:r>
            <a:endParaRPr lang="en-US" dirty="0"/>
          </a:p>
        </p:txBody>
      </p:sp>
      <p:cxnSp>
        <p:nvCxnSpPr>
          <p:cNvPr id="4" name="Straight Connector 3"/>
          <p:cNvCxnSpPr/>
          <p:nvPr userDrawn="1"/>
        </p:nvCxnSpPr>
        <p:spPr>
          <a:xfrm rot="10800000">
            <a:off x="2628900" y="3429002"/>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udent Lif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udent Lif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udent Lif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udent Lif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udent Lif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udent Life 6">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udent Life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search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earch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search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4" name="Text Placeholder 3"/>
          <p:cNvSpPr>
            <a:spLocks noGrp="1"/>
          </p:cNvSpPr>
          <p:nvPr>
            <p:ph type="body" sz="half" idx="2" hasCustomPrompt="1"/>
          </p:nvPr>
        </p:nvSpPr>
        <p:spPr>
          <a:xfrm>
            <a:off x="533400" y="1524001"/>
            <a:ext cx="3962400" cy="4419601"/>
          </a:xfrm>
          <a:prstGeom prst="rect">
            <a:avLst/>
          </a:prstGeom>
        </p:spPr>
        <p:txBody>
          <a:bodyPr>
            <a:normAutofit/>
          </a:bodyPr>
          <a:lstStyle>
            <a:lvl1pPr marL="0" indent="0">
              <a:lnSpc>
                <a:spcPct val="150000"/>
              </a:lnSpc>
              <a:spcBef>
                <a:spcPts val="0"/>
              </a:spcBef>
              <a:spcAft>
                <a:spcPts val="0"/>
              </a:spcAft>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9" name="Straight Connector 8"/>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search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search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12" name="Straight Connector 11"/>
          <p:cNvCxnSpPr/>
          <p:nvPr userDrawn="1"/>
        </p:nvCxnSpPr>
        <p:spPr>
          <a:xfrm rot="10800000">
            <a:off x="46482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1" name="Straight Connector 10"/>
          <p:cNvCxnSpPr/>
          <p:nvPr userDrawn="1"/>
        </p:nvCxnSpPr>
        <p:spPr>
          <a:xfrm>
            <a:off x="2480896" y="1445407"/>
            <a:ext cx="6053504" cy="1588"/>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12" name="Straight Connector 11"/>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4" name="Straight Connector 3"/>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33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24"/>
            <a:ext cx="8077200" cy="584776"/>
          </a:xfrm>
          <a:prstGeom prst="rect">
            <a:avLst/>
          </a:prstGeom>
        </p:spPr>
        <p:txBody>
          <a:bodyPr vert="horz" anchor="b">
            <a:spAutoFit/>
          </a:bodyPr>
          <a:lstStyle>
            <a:lvl1pPr>
              <a:defRPr sz="3200" b="0" i="0">
                <a:solidFill>
                  <a:schemeClr val="bg1"/>
                </a:solidFill>
                <a:latin typeface="Helvetica Neue Bold Condensed"/>
                <a:cs typeface="Helvetica Neue Bold Condensed"/>
              </a:defRPr>
            </a:lvl1pPr>
          </a:lstStyle>
          <a:p>
            <a:r>
              <a:rPr lang="en-US" dirty="0" smtClean="0"/>
              <a:t>Click to add Section Title</a:t>
            </a:r>
            <a:endParaRPr lang="en-US" dirty="0"/>
          </a:p>
        </p:txBody>
      </p:sp>
      <p:cxnSp>
        <p:nvCxnSpPr>
          <p:cNvPr id="4" name="Straight Connector 3"/>
          <p:cNvCxnSpPr/>
          <p:nvPr userDrawn="1"/>
        </p:nvCxnSpPr>
        <p:spPr>
          <a:xfrm rot="10800000">
            <a:off x="2628900" y="3429002"/>
            <a:ext cx="3886200" cy="1588"/>
          </a:xfrm>
          <a:prstGeom prst="line">
            <a:avLst/>
          </a:prstGeom>
          <a:ln w="12700" cap="flat" cmpd="sng" algn="ctr">
            <a:solidFill>
              <a:schemeClr val="bg1"/>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2.xml"/><Relationship Id="rId9"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3.xml"/><Relationship Id="rId8" Type="http://schemas.openxmlformats.org/officeDocument/2006/relationships/image" Target="../media/image2.emf"/><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theme" Target="../theme/theme5.xml"/><Relationship Id="rId18" Type="http://schemas.openxmlformats.org/officeDocument/2006/relationships/image" Target="../media/image1.emf"/><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AD0000"/>
            </a:gs>
            <a:gs pos="100000">
              <a:srgbClr val="5F0000"/>
            </a:gs>
          </a:gsLst>
          <a:lin ang="5400000" scaled="0"/>
          <a:tileRect/>
        </a:gradFill>
        <a:effectLst/>
      </p:bgPr>
    </p:bg>
    <p:spTree>
      <p:nvGrpSpPr>
        <p:cNvPr id="1" name=""/>
        <p:cNvGrpSpPr/>
        <p:nvPr/>
      </p:nvGrpSpPr>
      <p:grpSpPr>
        <a:xfrm>
          <a:off x="0" y="0"/>
          <a:ext cx="0" cy="0"/>
          <a:chOff x="0" y="0"/>
          <a:chExt cx="0" cy="0"/>
        </a:xfrm>
      </p:grpSpPr>
      <p:cxnSp>
        <p:nvCxnSpPr>
          <p:cNvPr id="11" name="Straight Connector 10"/>
          <p:cNvCxnSpPr/>
          <p:nvPr userDrawn="1"/>
        </p:nvCxnSpPr>
        <p:spPr>
          <a:xfrm>
            <a:off x="2362200" y="4876801"/>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uofl ligature white.eps"/>
          <p:cNvPicPr>
            <a:picLocks noChangeAspect="1"/>
          </p:cNvPicPr>
          <p:nvPr userDrawn="1"/>
        </p:nvPicPr>
        <p:blipFill>
          <a:blip r:embed="rId3"/>
          <a:stretch>
            <a:fillRect/>
          </a:stretch>
        </p:blipFill>
        <p:spPr>
          <a:xfrm>
            <a:off x="3615691" y="1524000"/>
            <a:ext cx="1912618" cy="11591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rot="10800000">
            <a:off x="609600" y="6246811"/>
            <a:ext cx="7924800" cy="1589"/>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uofl ligature white.eps"/>
          <p:cNvPicPr>
            <a:picLocks noChangeAspect="1"/>
          </p:cNvPicPr>
          <p:nvPr userDrawn="1"/>
        </p:nvPicPr>
        <p:blipFill>
          <a:blip r:embed="rId9"/>
          <a:stretch>
            <a:fillRect/>
          </a:stretch>
        </p:blipFill>
        <p:spPr>
          <a:xfrm>
            <a:off x="609599" y="381001"/>
            <a:ext cx="649224" cy="393471"/>
          </a:xfrm>
          <a:prstGeom prst="rect">
            <a:avLst/>
          </a:prstGeom>
        </p:spPr>
      </p:pic>
      <p:sp>
        <p:nvSpPr>
          <p:cNvPr id="8" name="Date Placeholder 3"/>
          <p:cNvSpPr txBox="1">
            <a:spLocks/>
          </p:cNvSpPr>
          <p:nvPr userDrawn="1"/>
        </p:nvSpPr>
        <p:spPr>
          <a:xfrm>
            <a:off x="6553200" y="6340475"/>
            <a:ext cx="2057400"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smtClean="0">
                <a:ln>
                  <a:noFill/>
                </a:ln>
                <a:solidFill>
                  <a:srgbClr val="AD0000"/>
                </a:solidFill>
                <a:effectLst/>
                <a:uLnTx/>
                <a:uFillTx/>
                <a:latin typeface="HelveticaNeueLT Std"/>
                <a:ea typeface="+mn-ea"/>
                <a:cs typeface="HelveticaNeueLT Std"/>
              </a:rPr>
              <a:t>LOUISVILLE.EDU</a:t>
            </a:r>
            <a:endParaRPr kumimoji="0" lang="en-US" sz="1000" b="0" i="0" u="none" strike="noStrike" kern="1000" cap="none" spc="200" normalizeH="0" baseline="0" noProof="0" dirty="0">
              <a:ln>
                <a:noFill/>
              </a:ln>
              <a:solidFill>
                <a:srgbClr val="AD0000"/>
              </a:solidFill>
              <a:effectLst/>
              <a:uLnTx/>
              <a:uFillTx/>
              <a:latin typeface="HelveticaNeueLT Std"/>
              <a:ea typeface="+mn-ea"/>
              <a:cs typeface="HelveticaNeueLT St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81" r:id="rId6"/>
    <p:sldLayoutId id="214748368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3E3E3E"/>
            </a:gs>
            <a:gs pos="100000">
              <a:srgbClr val="000000"/>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rot="10800000">
            <a:off x="609600" y="6246811"/>
            <a:ext cx="7924800" cy="1589"/>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381000" y="0"/>
            <a:ext cx="10668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ofl ligature red.eps"/>
          <p:cNvPicPr>
            <a:picLocks noChangeAspect="1"/>
          </p:cNvPicPr>
          <p:nvPr userDrawn="1"/>
        </p:nvPicPr>
        <p:blipFill>
          <a:blip r:embed="rId8"/>
          <a:stretch>
            <a:fillRect/>
          </a:stretch>
        </p:blipFill>
        <p:spPr>
          <a:xfrm>
            <a:off x="609600" y="381001"/>
            <a:ext cx="660400" cy="393700"/>
          </a:xfrm>
          <a:prstGeom prst="rect">
            <a:avLst/>
          </a:prstGeom>
        </p:spPr>
      </p:pic>
      <p:sp>
        <p:nvSpPr>
          <p:cNvPr id="6" name="Date Placeholder 3"/>
          <p:cNvSpPr txBox="1">
            <a:spLocks/>
          </p:cNvSpPr>
          <p:nvPr userDrawn="1"/>
        </p:nvSpPr>
        <p:spPr>
          <a:xfrm>
            <a:off x="6477000" y="6340475"/>
            <a:ext cx="2133600"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smtClean="0">
                <a:ln>
                  <a:noFill/>
                </a:ln>
                <a:solidFill>
                  <a:schemeClr val="bg1"/>
                </a:solidFill>
                <a:effectLst/>
                <a:uLnTx/>
                <a:uFillTx/>
                <a:latin typeface="HelveticaNeueLT Std"/>
                <a:ea typeface="+mn-ea"/>
                <a:cs typeface="HelveticaNeueLT Std"/>
              </a:rPr>
              <a:t>LOUISVILLE.EDU</a:t>
            </a:r>
            <a:endParaRPr kumimoji="0" lang="en-US" sz="1000" b="0" i="0" u="none" strike="noStrike" kern="1000" cap="none" spc="200" normalizeH="0" baseline="0" noProof="0" dirty="0">
              <a:ln>
                <a:noFill/>
              </a:ln>
              <a:solidFill>
                <a:schemeClr val="bg1"/>
              </a:solidFill>
              <a:effectLst/>
              <a:uLnTx/>
              <a:uFillTx/>
              <a:latin typeface="HelveticaNeueLT Std"/>
              <a:ea typeface="+mn-ea"/>
              <a:cs typeface="HelveticaNeueLT Std"/>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82"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Rectangle 19"/>
          <p:cNvSpPr/>
          <p:nvPr userDrawn="1"/>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743200" y="3581400"/>
            <a:ext cx="6400800" cy="13716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2819400"/>
            <a:ext cx="34290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L_LOGOwordmarkonRed.eps"/>
          <p:cNvPicPr>
            <a:picLocks noChangeAspect="1"/>
          </p:cNvPicPr>
          <p:nvPr userDrawn="1"/>
        </p:nvPicPr>
        <p:blipFill>
          <a:blip r:embed="rId4"/>
          <a:stretch>
            <a:fillRect/>
          </a:stretch>
        </p:blipFill>
        <p:spPr>
          <a:xfrm>
            <a:off x="457200" y="3075941"/>
            <a:ext cx="2396314" cy="545084"/>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304800"/>
            <a:ext cx="67056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14600" y="1828800"/>
            <a:ext cx="6629400" cy="39624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ofl ligature white.eps"/>
          <p:cNvPicPr>
            <a:picLocks noChangeAspect="1"/>
          </p:cNvPicPr>
          <p:nvPr userDrawn="1"/>
        </p:nvPicPr>
        <p:blipFill>
          <a:blip r:embed="rId18"/>
          <a:stretch>
            <a:fillRect/>
          </a:stretch>
        </p:blipFill>
        <p:spPr>
          <a:xfrm>
            <a:off x="533402" y="621797"/>
            <a:ext cx="859985" cy="521203"/>
          </a:xfrm>
          <a:prstGeom prst="rect">
            <a:avLst/>
          </a:prstGeom>
        </p:spPr>
      </p:pic>
      <p:sp>
        <p:nvSpPr>
          <p:cNvPr id="11" name="Date Placeholder 3"/>
          <p:cNvSpPr txBox="1">
            <a:spLocks/>
          </p:cNvSpPr>
          <p:nvPr userDrawn="1"/>
        </p:nvSpPr>
        <p:spPr>
          <a:xfrm>
            <a:off x="6858000" y="6264275"/>
            <a:ext cx="1752600" cy="246221"/>
          </a:xfrm>
          <a:prstGeom prst="rect">
            <a:avLst/>
          </a:prstGeom>
        </p:spPr>
        <p:txBody>
          <a:bodyPr anchor="t">
            <a:spAutoFit/>
          </a:bodyPr>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900" cap="none" spc="200" normalizeH="0" baseline="0" noProof="0" dirty="0" smtClean="0">
                <a:ln>
                  <a:noFill/>
                </a:ln>
                <a:solidFill>
                  <a:srgbClr val="AD0000"/>
                </a:solidFill>
                <a:effectLst/>
                <a:uLnTx/>
                <a:uFillTx/>
                <a:latin typeface="HelveticaNeueLT Std"/>
                <a:ea typeface="+mn-ea"/>
                <a:cs typeface="HelveticaNeueLT Std"/>
              </a:rPr>
              <a:t>LOUISVILLE.EDU</a:t>
            </a:r>
            <a:endParaRPr kumimoji="0" lang="en-US" sz="1000" b="0" i="0" u="none" strike="noStrike" kern="900" cap="none" spc="200" normalizeH="0" baseline="0" noProof="0" dirty="0">
              <a:ln>
                <a:noFill/>
              </a:ln>
              <a:solidFill>
                <a:srgbClr val="AD0000"/>
              </a:solidFill>
              <a:effectLst/>
              <a:uLnTx/>
              <a:uFillTx/>
              <a:latin typeface="HelveticaNeueLT Std"/>
              <a:ea typeface="+mn-ea"/>
              <a:cs typeface="HelveticaNeueLT Std"/>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8" r:id="rId3"/>
    <p:sldLayoutId id="2147483667"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a:xfrm>
            <a:off x="664675" y="3498842"/>
            <a:ext cx="7772400" cy="954107"/>
          </a:xfrm>
        </p:spPr>
        <p:txBody>
          <a:bodyPr/>
          <a:lstStyle/>
          <a:p>
            <a:r>
              <a:rPr lang="en-US" sz="2800" b="1" dirty="0"/>
              <a:t>Understanding Student Evaluations of Teaching: Perspectives from </a:t>
            </a:r>
            <a:r>
              <a:rPr lang="en-US" sz="2800" b="1" dirty="0" smtClean="0"/>
              <a:t>African American Faculty </a:t>
            </a:r>
            <a:endParaRPr lang="en-US" sz="2800" b="1" baseline="30000" dirty="0"/>
          </a:p>
        </p:txBody>
      </p:sp>
      <p:sp>
        <p:nvSpPr>
          <p:cNvPr id="3" name="Text Placeholder 2"/>
          <p:cNvSpPr>
            <a:spLocks noGrp="1"/>
          </p:cNvSpPr>
          <p:nvPr>
            <p:ph type="body" sz="half" idx="12"/>
          </p:nvPr>
        </p:nvSpPr>
        <p:spPr>
          <a:xfrm>
            <a:off x="2348836" y="4916067"/>
            <a:ext cx="4419600" cy="1384994"/>
          </a:xfrm>
        </p:spPr>
        <p:txBody>
          <a:bodyPr/>
          <a:lstStyle/>
          <a:p>
            <a:r>
              <a:rPr lang="en-US" b="1" dirty="0"/>
              <a:t>Armon R. Perry, Ph.D., </a:t>
            </a:r>
            <a:r>
              <a:rPr lang="en-US" b="1" dirty="0" smtClean="0"/>
              <a:t>MSW</a:t>
            </a:r>
            <a:endParaRPr lang="en-US" b="1" baseline="30000" dirty="0"/>
          </a:p>
          <a:p>
            <a:r>
              <a:rPr lang="en-US" b="1" dirty="0"/>
              <a:t>Sharon E. Moore, Ph.D</a:t>
            </a:r>
            <a:r>
              <a:rPr lang="en-US" b="1" dirty="0" smtClean="0"/>
              <a:t>.</a:t>
            </a:r>
            <a:endParaRPr lang="en-US" b="1" baseline="30000" dirty="0"/>
          </a:p>
          <a:p>
            <a:r>
              <a:rPr lang="en-US" b="1" dirty="0"/>
              <a:t>Sherri L. Wallace, Ph.D</a:t>
            </a:r>
            <a:r>
              <a:rPr lang="en-US" b="1" dirty="0" smtClean="0"/>
              <a:t>.</a:t>
            </a:r>
            <a:endParaRPr lang="en-US" b="1" baseline="30000" dirty="0"/>
          </a:p>
          <a:p>
            <a:endParaRPr lang="en-US" baseline="30000" dirty="0"/>
          </a:p>
        </p:txBody>
      </p:sp>
    </p:spTree>
    <p:extLst>
      <p:ext uri="{BB962C8B-B14F-4D97-AF65-F5344CB8AC3E}">
        <p14:creationId xmlns:p14="http://schemas.microsoft.com/office/powerpoint/2010/main" val="5526323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a:xfrm>
            <a:off x="609600" y="1524001"/>
            <a:ext cx="7924800" cy="4419601"/>
          </a:xfrm>
        </p:spPr>
        <p:txBody>
          <a:bodyPr>
            <a:normAutofit fontScale="62500" lnSpcReduction="20000"/>
          </a:bodyPr>
          <a:lstStyle/>
          <a:p>
            <a:pPr marL="171450" indent="-171450">
              <a:buFont typeface="Arial"/>
              <a:buChar char="•"/>
            </a:pPr>
            <a:r>
              <a:rPr lang="en-US" sz="2000" dirty="0" smtClean="0"/>
              <a:t>Acknowledge that </a:t>
            </a:r>
            <a:r>
              <a:rPr lang="en-US" sz="2000" i="1" dirty="0" err="1" smtClean="0"/>
              <a:t>Othering</a:t>
            </a:r>
            <a:r>
              <a:rPr lang="en-US" sz="2000" dirty="0" smtClean="0"/>
              <a:t> occurs</a:t>
            </a:r>
          </a:p>
          <a:p>
            <a:endParaRPr lang="en-US" sz="2000" dirty="0" smtClean="0"/>
          </a:p>
          <a:p>
            <a:pPr marL="171450" indent="-171450">
              <a:buFont typeface="Arial"/>
              <a:buChar char="•"/>
            </a:pPr>
            <a:r>
              <a:rPr lang="en-US" sz="2000" dirty="0"/>
              <a:t>Develop multiple methods for assessing teaching effectiveness </a:t>
            </a:r>
            <a:endParaRPr lang="en-US" sz="2000" dirty="0" smtClean="0"/>
          </a:p>
          <a:p>
            <a:endParaRPr lang="en-US" sz="2000" dirty="0" smtClean="0"/>
          </a:p>
          <a:p>
            <a:pPr marL="171450" indent="-171450">
              <a:buFont typeface="Arial"/>
              <a:buChar char="•"/>
            </a:pPr>
            <a:r>
              <a:rPr lang="en-US" sz="2000" dirty="0" smtClean="0"/>
              <a:t>Further diversify student bodies and faculty</a:t>
            </a:r>
          </a:p>
          <a:p>
            <a:endParaRPr lang="en-US" sz="2000" dirty="0" smtClean="0"/>
          </a:p>
          <a:p>
            <a:pPr marL="171450" indent="-171450">
              <a:buFont typeface="Arial"/>
              <a:buChar char="•"/>
            </a:pPr>
            <a:r>
              <a:rPr lang="en-US" sz="2000" dirty="0" smtClean="0"/>
              <a:t>Ensure that teaching </a:t>
            </a:r>
            <a:r>
              <a:rPr lang="en-US" sz="2000" dirty="0"/>
              <a:t>centers </a:t>
            </a:r>
            <a:r>
              <a:rPr lang="en-US" sz="2000" dirty="0" smtClean="0"/>
              <a:t>provide services including observation</a:t>
            </a:r>
            <a:r>
              <a:rPr lang="en-US" sz="2000" dirty="0"/>
              <a:t>, consulting, workshops, lectures on teaching, and grants for the development of new courses </a:t>
            </a:r>
          </a:p>
          <a:p>
            <a:pPr marL="171450" indent="-171450">
              <a:buFont typeface="Arial"/>
              <a:buChar char="•"/>
            </a:pPr>
            <a:endParaRPr lang="en-US" sz="2000" dirty="0" smtClean="0"/>
          </a:p>
          <a:p>
            <a:pPr marL="171450" indent="-171450">
              <a:buFont typeface="Arial"/>
              <a:buChar char="•"/>
            </a:pPr>
            <a:r>
              <a:rPr lang="en-US" sz="2000" dirty="0"/>
              <a:t>F</a:t>
            </a:r>
            <a:r>
              <a:rPr lang="en-US" sz="2000" dirty="0" smtClean="0"/>
              <a:t>aculty of color should seek </a:t>
            </a:r>
            <a:r>
              <a:rPr lang="en-US" sz="2000" dirty="0"/>
              <a:t>out and </a:t>
            </a:r>
            <a:r>
              <a:rPr lang="en-US" sz="2000" dirty="0" smtClean="0"/>
              <a:t>establish </a:t>
            </a:r>
            <a:r>
              <a:rPr lang="en-US" sz="2000" dirty="0"/>
              <a:t>a trusting relationship with a senior faculty member to provide career and psychosocial mentoring </a:t>
            </a:r>
            <a:endParaRPr lang="en-US" sz="2000" dirty="0" smtClean="0"/>
          </a:p>
          <a:p>
            <a:endParaRPr lang="en-US" sz="2000" dirty="0" smtClean="0"/>
          </a:p>
          <a:p>
            <a:pPr marL="171450" indent="-171450">
              <a:buFont typeface="Arial"/>
              <a:buChar char="•"/>
            </a:pPr>
            <a:r>
              <a:rPr lang="en-US" sz="2000" dirty="0" smtClean="0"/>
              <a:t>Use interim  </a:t>
            </a:r>
            <a:r>
              <a:rPr lang="en-US" sz="2000" dirty="0"/>
              <a:t>evaluations to </a:t>
            </a:r>
            <a:r>
              <a:rPr lang="en-US" sz="2000" dirty="0" smtClean="0"/>
              <a:t>secure </a:t>
            </a:r>
            <a:r>
              <a:rPr lang="en-US" sz="2000" dirty="0"/>
              <a:t>formative information about ways to improve your teaching during the course of the </a:t>
            </a:r>
            <a:r>
              <a:rPr lang="en-US" sz="2000" dirty="0" smtClean="0"/>
              <a:t>semester </a:t>
            </a:r>
          </a:p>
          <a:p>
            <a:endParaRPr lang="en-US" sz="2000" dirty="0" smtClean="0"/>
          </a:p>
          <a:p>
            <a:pPr marL="171450" indent="-171450">
              <a:buFont typeface="Arial"/>
              <a:buChar char="•"/>
            </a:pPr>
            <a:r>
              <a:rPr lang="en-US" sz="2000" dirty="0" smtClean="0"/>
              <a:t>Use </a:t>
            </a:r>
            <a:r>
              <a:rPr lang="en-US" sz="2000" dirty="0"/>
              <a:t>feedback from specific items rather than a global impression when deciding what to </a:t>
            </a:r>
            <a:r>
              <a:rPr lang="en-US" sz="2000" dirty="0" smtClean="0"/>
              <a:t>change</a:t>
            </a:r>
            <a:endParaRPr lang="en-US" sz="2000" dirty="0"/>
          </a:p>
          <a:p>
            <a:pPr marL="171450" indent="-171450">
              <a:buFont typeface="Arial"/>
              <a:buChar char="•"/>
            </a:pPr>
            <a:endParaRPr lang="en-US" dirty="0"/>
          </a:p>
        </p:txBody>
      </p:sp>
      <p:sp>
        <p:nvSpPr>
          <p:cNvPr id="4" name="Text Placeholder 3"/>
          <p:cNvSpPr>
            <a:spLocks noGrp="1"/>
          </p:cNvSpPr>
          <p:nvPr>
            <p:ph type="body" sz="half" idx="11"/>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11832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a:xfrm>
            <a:off x="609600" y="1524001"/>
            <a:ext cx="7924800" cy="4419601"/>
          </a:xfrm>
        </p:spPr>
        <p:txBody>
          <a:bodyPr>
            <a:normAutofit fontScale="92500" lnSpcReduction="10000"/>
          </a:bodyPr>
          <a:lstStyle/>
          <a:p>
            <a:r>
              <a:rPr lang="en-US" dirty="0" err="1"/>
              <a:t>Bavishi</a:t>
            </a:r>
            <a:r>
              <a:rPr lang="en-US" dirty="0"/>
              <a:t>, A., </a:t>
            </a:r>
            <a:r>
              <a:rPr lang="en-US" dirty="0" err="1"/>
              <a:t>Hebl</a:t>
            </a:r>
            <a:r>
              <a:rPr lang="en-US" dirty="0"/>
              <a:t>, M.R., &amp;Madera, J.M. (2010). The effect of professor ethnicity and gender on student </a:t>
            </a:r>
            <a:r>
              <a:rPr lang="en-US" dirty="0" smtClean="0"/>
              <a:t>	evaluations</a:t>
            </a:r>
            <a:r>
              <a:rPr lang="en-US" dirty="0"/>
              <a:t>: Judged </a:t>
            </a:r>
            <a:r>
              <a:rPr lang="en-US" dirty="0" smtClean="0"/>
              <a:t>	before </a:t>
            </a:r>
            <a:r>
              <a:rPr lang="en-US" dirty="0"/>
              <a:t>met. </a:t>
            </a:r>
            <a:r>
              <a:rPr lang="en-US" i="1" dirty="0"/>
              <a:t>Journal of Diversity in Higher Education, 3</a:t>
            </a:r>
            <a:r>
              <a:rPr lang="en-US" dirty="0"/>
              <a:t>(4), 245-256.</a:t>
            </a:r>
          </a:p>
          <a:p>
            <a:endParaRPr lang="en-US" dirty="0" smtClean="0"/>
          </a:p>
          <a:p>
            <a:r>
              <a:rPr lang="en-US" dirty="0" smtClean="0"/>
              <a:t>Dubois</a:t>
            </a:r>
            <a:r>
              <a:rPr lang="en-US" dirty="0"/>
              <a:t>, W.E.B. (1897). Strivings of the Negro people. </a:t>
            </a:r>
            <a:r>
              <a:rPr lang="en-US" i="1" dirty="0"/>
              <a:t>The Atlantic Monthly, 80,</a:t>
            </a:r>
            <a:r>
              <a:rPr lang="en-US" dirty="0"/>
              <a:t> 194-198.</a:t>
            </a:r>
          </a:p>
          <a:p>
            <a:endParaRPr lang="en-US" dirty="0"/>
          </a:p>
          <a:p>
            <a:r>
              <a:rPr lang="en-US" dirty="0"/>
              <a:t>Ho, A.K., Thomsen, L, &amp; J. </a:t>
            </a:r>
            <a:r>
              <a:rPr lang="en-US" dirty="0" err="1"/>
              <a:t>Sidanius</a:t>
            </a:r>
            <a:r>
              <a:rPr lang="en-US" dirty="0"/>
              <a:t>. (2009). Perceived academic competence and overall job evaluations: </a:t>
            </a:r>
            <a:r>
              <a:rPr lang="en-US" dirty="0" smtClean="0"/>
              <a:t>Students</a:t>
            </a:r>
            <a:r>
              <a:rPr lang="en-US" dirty="0"/>
              <a:t>’ </a:t>
            </a:r>
            <a:r>
              <a:rPr lang="en-US" dirty="0" smtClean="0"/>
              <a:t>	evaluations </a:t>
            </a:r>
            <a:r>
              <a:rPr lang="en-US" dirty="0"/>
              <a:t>of African American and European American professors. </a:t>
            </a:r>
            <a:r>
              <a:rPr lang="en-US" i="1" dirty="0"/>
              <a:t>Journal of Applied Social </a:t>
            </a:r>
            <a:r>
              <a:rPr lang="en-US" i="1" dirty="0" smtClean="0"/>
              <a:t>	Psychology</a:t>
            </a:r>
            <a:r>
              <a:rPr lang="en-US" i="1" dirty="0"/>
              <a:t>, 39</a:t>
            </a:r>
            <a:r>
              <a:rPr lang="en-US" dirty="0"/>
              <a:t>(2), </a:t>
            </a:r>
            <a:r>
              <a:rPr lang="en-US" dirty="0" smtClean="0"/>
              <a:t>	389</a:t>
            </a:r>
            <a:r>
              <a:rPr lang="en-US" dirty="0"/>
              <a:t>-406.</a:t>
            </a:r>
          </a:p>
          <a:p>
            <a:endParaRPr lang="en-US" dirty="0" smtClean="0"/>
          </a:p>
          <a:p>
            <a:r>
              <a:rPr lang="en-US" dirty="0" smtClean="0"/>
              <a:t>Hobson</a:t>
            </a:r>
            <a:r>
              <a:rPr lang="en-US" dirty="0"/>
              <a:t>, S. M., &amp;</a:t>
            </a:r>
            <a:r>
              <a:rPr lang="en-US" dirty="0" err="1"/>
              <a:t>Talbott</a:t>
            </a:r>
            <a:r>
              <a:rPr lang="en-US" dirty="0"/>
              <a:t>, D.M. (2001). Understanding student evaluations: What all faculty should know.  </a:t>
            </a:r>
            <a:r>
              <a:rPr lang="en-US" i="1" dirty="0"/>
              <a:t>College </a:t>
            </a:r>
            <a:r>
              <a:rPr lang="en-US" i="1" dirty="0" smtClean="0"/>
              <a:t>	Teaching</a:t>
            </a:r>
            <a:r>
              <a:rPr lang="en-US" i="1" dirty="0"/>
              <a:t>, </a:t>
            </a:r>
            <a:r>
              <a:rPr lang="en-US" i="1" dirty="0" smtClean="0"/>
              <a:t>49</a:t>
            </a:r>
            <a:r>
              <a:rPr lang="en-US" dirty="0"/>
              <a:t>(1), 26-31.</a:t>
            </a:r>
          </a:p>
          <a:p>
            <a:endParaRPr lang="en-US" dirty="0" smtClean="0"/>
          </a:p>
          <a:p>
            <a:r>
              <a:rPr lang="en-US" dirty="0" err="1" smtClean="0"/>
              <a:t>Littleford</a:t>
            </a:r>
            <a:r>
              <a:rPr lang="en-US" dirty="0"/>
              <a:t>, L.N., </a:t>
            </a:r>
            <a:r>
              <a:rPr lang="en-US" dirty="0" err="1"/>
              <a:t>Ong</a:t>
            </a:r>
            <a:r>
              <a:rPr lang="en-US" dirty="0"/>
              <a:t>, K.S., Tseng, A., Milliken, J.C., &amp; </a:t>
            </a:r>
            <a:r>
              <a:rPr lang="en-US" dirty="0" err="1"/>
              <a:t>Humy</a:t>
            </a:r>
            <a:r>
              <a:rPr lang="en-US" dirty="0"/>
              <a:t>, S.L. (2010). Perceptions of European American and </a:t>
            </a:r>
            <a:r>
              <a:rPr lang="en-US" dirty="0" smtClean="0"/>
              <a:t>	African </a:t>
            </a:r>
            <a:r>
              <a:rPr lang="en-US" dirty="0"/>
              <a:t>American instructors teaching race-focused courses, </a:t>
            </a:r>
            <a:r>
              <a:rPr lang="en-US" i="1" dirty="0"/>
              <a:t>Journal of Diversity in Higher Education, 3</a:t>
            </a:r>
            <a:r>
              <a:rPr lang="en-US" dirty="0"/>
              <a:t>(4), </a:t>
            </a:r>
            <a:r>
              <a:rPr lang="en-US" dirty="0" smtClean="0"/>
              <a:t>	230</a:t>
            </a:r>
            <a:r>
              <a:rPr lang="en-US" dirty="0"/>
              <a:t>-244</a:t>
            </a:r>
            <a:r>
              <a:rPr lang="en-US" dirty="0" smtClean="0"/>
              <a:t>.</a:t>
            </a:r>
          </a:p>
          <a:p>
            <a:endParaRPr lang="en-US" dirty="0"/>
          </a:p>
          <a:p>
            <a:r>
              <a:rPr lang="en-US" dirty="0" smtClean="0"/>
              <a:t>University of Louisville. (2015). </a:t>
            </a:r>
            <a:r>
              <a:rPr lang="en-US" i="1" dirty="0" smtClean="0"/>
              <a:t>Just the facts</a:t>
            </a:r>
            <a:r>
              <a:rPr lang="en-US" dirty="0" smtClean="0"/>
              <a:t>. Louisville, KY: University of Louisville Office of Institutional Research and 	Planning. </a:t>
            </a:r>
            <a:endParaRPr lang="en-US" dirty="0"/>
          </a:p>
          <a:p>
            <a:endParaRPr lang="en-US" dirty="0"/>
          </a:p>
        </p:txBody>
      </p:sp>
      <p:sp>
        <p:nvSpPr>
          <p:cNvPr id="4" name="Text Placeholder 3"/>
          <p:cNvSpPr>
            <a:spLocks noGrp="1"/>
          </p:cNvSpPr>
          <p:nvPr>
            <p:ph type="body" sz="half" idx="11"/>
          </p:nvPr>
        </p:nvSpPr>
        <p:spPr/>
        <p:txBody>
          <a:bodyPr/>
          <a:lstStyle/>
          <a:p>
            <a:r>
              <a:rPr lang="en-US" dirty="0" smtClean="0"/>
              <a:t>References</a:t>
            </a:r>
            <a:endParaRPr lang="en-US" dirty="0"/>
          </a:p>
        </p:txBody>
      </p:sp>
    </p:spTree>
    <p:extLst>
      <p:ext uri="{BB962C8B-B14F-4D97-AF65-F5344CB8AC3E}">
        <p14:creationId xmlns:p14="http://schemas.microsoft.com/office/powerpoint/2010/main" val="156596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sz="half" idx="2"/>
          </p:nvPr>
        </p:nvSpPr>
        <p:spPr>
          <a:xfrm>
            <a:off x="609600" y="1524001"/>
            <a:ext cx="7967388" cy="4419601"/>
          </a:xfrm>
        </p:spPr>
        <p:txBody>
          <a:bodyPr/>
          <a:lstStyle/>
          <a:p>
            <a:endParaRPr lang="en-US" dirty="0"/>
          </a:p>
        </p:txBody>
      </p:sp>
      <p:sp>
        <p:nvSpPr>
          <p:cNvPr id="7" name="Text Placeholder 6"/>
          <p:cNvSpPr>
            <a:spLocks noGrp="1"/>
          </p:cNvSpPr>
          <p:nvPr>
            <p:ph type="body" sz="half" idx="11"/>
          </p:nvPr>
        </p:nvSpPr>
        <p:spPr/>
        <p:txBody>
          <a:bodyPr/>
          <a:lstStyle/>
          <a:p>
            <a:r>
              <a:rPr lang="en-US" dirty="0" smtClean="0"/>
              <a:t>Questions or Comments?</a:t>
            </a:r>
            <a:endParaRPr lang="en-US" dirty="0"/>
          </a:p>
        </p:txBody>
      </p:sp>
    </p:spTree>
    <p:extLst>
      <p:ext uri="{BB962C8B-B14F-4D97-AF65-F5344CB8AC3E}">
        <p14:creationId xmlns:p14="http://schemas.microsoft.com/office/powerpoint/2010/main" val="342669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2000" dirty="0"/>
          </a:p>
        </p:txBody>
      </p:sp>
      <p:sp>
        <p:nvSpPr>
          <p:cNvPr id="3" name="Text Placeholder 2"/>
          <p:cNvSpPr>
            <a:spLocks noGrp="1"/>
          </p:cNvSpPr>
          <p:nvPr>
            <p:ph type="body" sz="half" idx="2"/>
          </p:nvPr>
        </p:nvSpPr>
        <p:spPr>
          <a:xfrm>
            <a:off x="609600" y="1524001"/>
            <a:ext cx="7924800" cy="4419601"/>
          </a:xfrm>
        </p:spPr>
        <p:txBody>
          <a:bodyPr>
            <a:normAutofit/>
          </a:bodyPr>
          <a:lstStyle/>
          <a:p>
            <a:pPr marL="285750" indent="-285750">
              <a:buFont typeface="Arial" panose="020B0604020202020204" pitchFamily="34" charset="0"/>
              <a:buChar char="•"/>
            </a:pPr>
            <a:r>
              <a:rPr lang="en-US" sz="2000" dirty="0"/>
              <a:t>R</a:t>
            </a:r>
            <a:r>
              <a:rPr lang="en-US" sz="2000" dirty="0" smtClean="0"/>
              <a:t>eview of the literature</a:t>
            </a:r>
          </a:p>
          <a:p>
            <a:endParaRPr lang="en-US" sz="2000" dirty="0" smtClean="0"/>
          </a:p>
          <a:p>
            <a:pPr marL="285750" indent="-285750">
              <a:buFont typeface="Arial" panose="020B0604020202020204" pitchFamily="34" charset="0"/>
              <a:buChar char="•"/>
            </a:pPr>
            <a:r>
              <a:rPr lang="en-US" sz="2000" dirty="0" smtClean="0"/>
              <a:t>Share faculty narratives</a:t>
            </a:r>
          </a:p>
          <a:p>
            <a:endParaRPr lang="en-US" sz="2000" dirty="0" smtClean="0"/>
          </a:p>
          <a:p>
            <a:pPr marL="285750" indent="-285750">
              <a:buFont typeface="Arial" panose="020B0604020202020204" pitchFamily="34" charset="0"/>
              <a:buChar char="•"/>
            </a:pPr>
            <a:r>
              <a:rPr lang="en-US" sz="2000" dirty="0" smtClean="0"/>
              <a:t>Discuss individual and institutional implications</a:t>
            </a:r>
          </a:p>
          <a:p>
            <a:endParaRPr lang="en-US" sz="2000" dirty="0" smtClean="0"/>
          </a:p>
          <a:p>
            <a:pPr marL="285750" indent="-285750">
              <a:buFont typeface="Arial" panose="020B0604020202020204" pitchFamily="34" charset="0"/>
              <a:buChar char="•"/>
            </a:pPr>
            <a:r>
              <a:rPr lang="en-US" sz="2000" dirty="0" smtClean="0"/>
              <a:t>Share individual and institutional recommendations</a:t>
            </a:r>
          </a:p>
          <a:p>
            <a:endParaRPr lang="en-US" sz="2000" dirty="0" smtClean="0"/>
          </a:p>
          <a:p>
            <a:pPr marL="285750" indent="-285750">
              <a:buFont typeface="Arial" panose="020B0604020202020204" pitchFamily="34" charset="0"/>
              <a:buChar char="•"/>
            </a:pPr>
            <a:r>
              <a:rPr lang="en-US" sz="2000" dirty="0" smtClean="0"/>
              <a:t>Engage in question and answer</a:t>
            </a:r>
          </a:p>
          <a:p>
            <a:pPr marL="285750" indent="-285750">
              <a:buFont typeface="Arial" panose="020B0604020202020204" pitchFamily="34" charset="0"/>
              <a:buChar char="•"/>
            </a:pPr>
            <a:endParaRPr lang="en-US" sz="2000" dirty="0"/>
          </a:p>
        </p:txBody>
      </p:sp>
      <p:sp>
        <p:nvSpPr>
          <p:cNvPr id="4" name="Text Placeholder 3"/>
          <p:cNvSpPr>
            <a:spLocks noGrp="1"/>
          </p:cNvSpPr>
          <p:nvPr>
            <p:ph type="body" sz="half" idx="11"/>
          </p:nvPr>
        </p:nvSpPr>
        <p:spPr/>
        <p:txBody>
          <a:bodyPr>
            <a:normAutofit/>
          </a:bodyPr>
          <a:lstStyle/>
          <a:p>
            <a:pPr algn="ctr"/>
            <a:r>
              <a:rPr lang="en-US" sz="2800" b="1" dirty="0" smtClean="0"/>
              <a:t>Agenda </a:t>
            </a:r>
            <a:endParaRPr lang="en-US" sz="2800" b="1" dirty="0"/>
          </a:p>
        </p:txBody>
      </p:sp>
    </p:spTree>
    <p:extLst>
      <p:ext uri="{BB962C8B-B14F-4D97-AF65-F5344CB8AC3E}">
        <p14:creationId xmlns:p14="http://schemas.microsoft.com/office/powerpoint/2010/main" val="3774581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a:xfrm>
            <a:off x="609600" y="1524001"/>
            <a:ext cx="7924800" cy="4419601"/>
          </a:xfrm>
        </p:spPr>
        <p:txBody>
          <a:bodyPr>
            <a:noAutofit/>
          </a:bodyPr>
          <a:lstStyle/>
          <a:p>
            <a:pPr marL="171450" indent="-171450">
              <a:buFont typeface="Arial"/>
              <a:buChar char="•"/>
            </a:pPr>
            <a:r>
              <a:rPr lang="en-US" sz="2000" dirty="0"/>
              <a:t>S</a:t>
            </a:r>
            <a:r>
              <a:rPr lang="en-US" sz="2000" dirty="0" smtClean="0"/>
              <a:t>tudent </a:t>
            </a:r>
            <a:r>
              <a:rPr lang="en-US" sz="2000" dirty="0"/>
              <a:t>evaluations (SEs) are the primary instruments used by </a:t>
            </a:r>
            <a:r>
              <a:rPr lang="en-US" sz="2000" dirty="0" smtClean="0"/>
              <a:t>colleges to </a:t>
            </a:r>
            <a:r>
              <a:rPr lang="en-US" sz="2000" dirty="0"/>
              <a:t>quantify the quality </a:t>
            </a:r>
            <a:r>
              <a:rPr lang="en-US" sz="2000" dirty="0" smtClean="0"/>
              <a:t>of instructors’ teaching</a:t>
            </a:r>
          </a:p>
          <a:p>
            <a:endParaRPr lang="en-US" sz="2000" dirty="0" smtClean="0"/>
          </a:p>
          <a:p>
            <a:pPr marL="171450" indent="-171450">
              <a:buFont typeface="Arial"/>
              <a:buChar char="•"/>
            </a:pPr>
            <a:r>
              <a:rPr lang="en-US" sz="2000" dirty="0" smtClean="0"/>
              <a:t>SEs </a:t>
            </a:r>
            <a:r>
              <a:rPr lang="en-US" sz="2000" dirty="0"/>
              <a:t>also play an important role in the promotion, tenure, and job security of professors in colleges and </a:t>
            </a:r>
            <a:r>
              <a:rPr lang="en-US" sz="2000" dirty="0" smtClean="0"/>
              <a:t>universities </a:t>
            </a:r>
          </a:p>
          <a:p>
            <a:endParaRPr lang="en-US" sz="2000" dirty="0" smtClean="0"/>
          </a:p>
          <a:p>
            <a:pPr marL="171450" indent="-171450">
              <a:buFont typeface="Arial"/>
              <a:buChar char="•"/>
            </a:pPr>
            <a:r>
              <a:rPr lang="en-US" sz="2000" dirty="0" smtClean="0"/>
              <a:t>Consequently</a:t>
            </a:r>
            <a:r>
              <a:rPr lang="en-US" sz="2000" dirty="0"/>
              <a:t>, extraneous factors, such as instructors’ race, can affect the composition and educational atmosphere at colleges and </a:t>
            </a:r>
            <a:r>
              <a:rPr lang="en-US" sz="2000" dirty="0" smtClean="0"/>
              <a:t>universities</a:t>
            </a:r>
            <a:endParaRPr lang="en-US" sz="2000" dirty="0"/>
          </a:p>
        </p:txBody>
      </p:sp>
      <p:sp>
        <p:nvSpPr>
          <p:cNvPr id="4" name="Text Placeholder 3"/>
          <p:cNvSpPr>
            <a:spLocks noGrp="1"/>
          </p:cNvSpPr>
          <p:nvPr>
            <p:ph type="body" sz="half" idx="11"/>
          </p:nvPr>
        </p:nvSpPr>
        <p:spPr/>
        <p:txBody>
          <a:bodyPr/>
          <a:lstStyle/>
          <a:p>
            <a:r>
              <a:rPr lang="en-US" dirty="0" smtClean="0"/>
              <a:t>Literature Review</a:t>
            </a:r>
            <a:endParaRPr lang="en-US" dirty="0"/>
          </a:p>
        </p:txBody>
      </p:sp>
    </p:spTree>
    <p:extLst>
      <p:ext uri="{BB962C8B-B14F-4D97-AF65-F5344CB8AC3E}">
        <p14:creationId xmlns:p14="http://schemas.microsoft.com/office/powerpoint/2010/main" val="213991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a:xfrm>
            <a:off x="609600" y="1524001"/>
            <a:ext cx="7924800" cy="4419601"/>
          </a:xfrm>
        </p:spPr>
        <p:txBody>
          <a:bodyPr>
            <a:noAutofit/>
          </a:bodyPr>
          <a:lstStyle/>
          <a:p>
            <a:pPr marL="171450" indent="-171450">
              <a:buFont typeface="Arial"/>
              <a:buChar char="•"/>
            </a:pPr>
            <a:r>
              <a:rPr lang="en-US" sz="2000" dirty="0" err="1"/>
              <a:t>Littleford</a:t>
            </a:r>
            <a:r>
              <a:rPr lang="en-US" sz="2000" dirty="0"/>
              <a:t> et al. (2010) found that students’ first impressions of their professors, even when they are based solely on their instructors’ race, do influence their judgments of their </a:t>
            </a:r>
            <a:r>
              <a:rPr lang="en-US" sz="2000" dirty="0" smtClean="0"/>
              <a:t>professors</a:t>
            </a:r>
          </a:p>
          <a:p>
            <a:endParaRPr lang="en-US" sz="2000" dirty="0" smtClean="0"/>
          </a:p>
          <a:p>
            <a:pPr marL="171450" indent="-171450">
              <a:buFont typeface="Arial"/>
              <a:buChar char="•"/>
            </a:pPr>
            <a:r>
              <a:rPr lang="en-US" sz="2000" dirty="0" err="1" smtClean="0"/>
              <a:t>Littleford</a:t>
            </a:r>
            <a:r>
              <a:rPr lang="en-US" sz="2000" dirty="0" smtClean="0"/>
              <a:t> </a:t>
            </a:r>
            <a:r>
              <a:rPr lang="en-US" sz="2000" dirty="0"/>
              <a:t>et al. (2010) </a:t>
            </a:r>
            <a:r>
              <a:rPr lang="en-US" sz="2000" dirty="0" smtClean="0"/>
              <a:t>also found female </a:t>
            </a:r>
            <a:r>
              <a:rPr lang="en-US" sz="2000" dirty="0"/>
              <a:t>students regardless of race or ethnicity</a:t>
            </a:r>
            <a:r>
              <a:rPr lang="en-US" sz="2000" dirty="0" smtClean="0"/>
              <a:t>, </a:t>
            </a:r>
            <a:r>
              <a:rPr lang="en-US" sz="2000" dirty="0"/>
              <a:t>generally viewed African American professors more positively than did male </a:t>
            </a:r>
            <a:r>
              <a:rPr lang="en-US" sz="2000" dirty="0" smtClean="0"/>
              <a:t>students</a:t>
            </a:r>
          </a:p>
          <a:p>
            <a:endParaRPr lang="en-US" sz="2000" dirty="0" smtClean="0"/>
          </a:p>
          <a:p>
            <a:pPr marL="171450" indent="-171450">
              <a:buFont typeface="Arial"/>
              <a:buChar char="•"/>
            </a:pPr>
            <a:r>
              <a:rPr lang="en-US" sz="2000" dirty="0" smtClean="0"/>
              <a:t>The </a:t>
            </a:r>
            <a:r>
              <a:rPr lang="en-US" sz="2000" dirty="0"/>
              <a:t>most common way to express resistance </a:t>
            </a:r>
            <a:r>
              <a:rPr lang="en-US" sz="2000" dirty="0" smtClean="0"/>
              <a:t>is </a:t>
            </a:r>
            <a:r>
              <a:rPr lang="en-US" sz="2000" dirty="0"/>
              <a:t>to assign low ratings to </a:t>
            </a:r>
            <a:r>
              <a:rPr lang="en-US" sz="2000" dirty="0" smtClean="0"/>
              <a:t>instructors</a:t>
            </a:r>
            <a:endParaRPr lang="en-US" sz="2000" dirty="0"/>
          </a:p>
        </p:txBody>
      </p:sp>
      <p:sp>
        <p:nvSpPr>
          <p:cNvPr id="4" name="Text Placeholder 3"/>
          <p:cNvSpPr>
            <a:spLocks noGrp="1"/>
          </p:cNvSpPr>
          <p:nvPr>
            <p:ph type="body" sz="half" idx="11"/>
          </p:nvPr>
        </p:nvSpPr>
        <p:spPr/>
        <p:txBody>
          <a:bodyPr/>
          <a:lstStyle/>
          <a:p>
            <a:r>
              <a:rPr lang="en-US" dirty="0" smtClean="0"/>
              <a:t>Literature Review</a:t>
            </a:r>
            <a:endParaRPr lang="en-US" dirty="0"/>
          </a:p>
        </p:txBody>
      </p:sp>
    </p:spTree>
    <p:extLst>
      <p:ext uri="{BB962C8B-B14F-4D97-AF65-F5344CB8AC3E}">
        <p14:creationId xmlns:p14="http://schemas.microsoft.com/office/powerpoint/2010/main" val="39851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a:xfrm>
            <a:off x="609600" y="1524001"/>
            <a:ext cx="7924800" cy="4419601"/>
          </a:xfrm>
        </p:spPr>
        <p:txBody>
          <a:bodyPr>
            <a:noAutofit/>
          </a:bodyPr>
          <a:lstStyle/>
          <a:p>
            <a:pPr marL="171450" indent="-171450">
              <a:buFont typeface="Arial"/>
              <a:buChar char="•"/>
            </a:pPr>
            <a:r>
              <a:rPr lang="en-US" sz="2000" dirty="0"/>
              <a:t>T</a:t>
            </a:r>
            <a:r>
              <a:rPr lang="en-US" sz="2000" dirty="0" smtClean="0"/>
              <a:t>he </a:t>
            </a:r>
            <a:r>
              <a:rPr lang="en-US" sz="2000" dirty="0"/>
              <a:t>intersection between race and gender can </a:t>
            </a:r>
            <a:r>
              <a:rPr lang="en-US" sz="2000" dirty="0" smtClean="0"/>
              <a:t>also significantly </a:t>
            </a:r>
            <a:r>
              <a:rPr lang="en-US" sz="2000" dirty="0"/>
              <a:t>impact the ratings on SEs.  </a:t>
            </a:r>
            <a:r>
              <a:rPr lang="en-US" sz="2000" dirty="0" err="1"/>
              <a:t>Bavishi</a:t>
            </a:r>
            <a:r>
              <a:rPr lang="en-US" sz="2000" dirty="0"/>
              <a:t> et al., (2010) found that students who hold stereotypical views, as explained by </a:t>
            </a:r>
            <a:r>
              <a:rPr lang="en-US" sz="2000" dirty="0" smtClean="0"/>
              <a:t>occupational </a:t>
            </a:r>
            <a:r>
              <a:rPr lang="en-US" sz="2000" dirty="0"/>
              <a:t>role/status characteristics </a:t>
            </a:r>
            <a:r>
              <a:rPr lang="en-US" sz="2000" dirty="0" smtClean="0"/>
              <a:t>theory</a:t>
            </a:r>
          </a:p>
          <a:p>
            <a:endParaRPr lang="en-US" sz="2000" dirty="0" smtClean="0"/>
          </a:p>
          <a:p>
            <a:pPr marL="171450" indent="-171450">
              <a:buFont typeface="Arial"/>
              <a:buChar char="•"/>
            </a:pPr>
            <a:r>
              <a:rPr lang="en-US" sz="2000" dirty="0" smtClean="0"/>
              <a:t>Utilizing </a:t>
            </a:r>
            <a:r>
              <a:rPr lang="en-US" sz="2000" dirty="0"/>
              <a:t>“social role theory” as a framework, </a:t>
            </a:r>
            <a:r>
              <a:rPr lang="en-US" sz="2000" dirty="0" err="1"/>
              <a:t>Bavishi</a:t>
            </a:r>
            <a:r>
              <a:rPr lang="en-US" sz="2000" dirty="0"/>
              <a:t> et al. (2010) found that women of color often face a “double stigma” or “double jeopardy” because of students’ perceptions of their level of competence, interpersonal skills, and </a:t>
            </a:r>
            <a:r>
              <a:rPr lang="en-US" sz="2000" dirty="0" smtClean="0"/>
              <a:t>legitimacy</a:t>
            </a:r>
            <a:endParaRPr lang="en-US" sz="2000" dirty="0"/>
          </a:p>
        </p:txBody>
      </p:sp>
      <p:sp>
        <p:nvSpPr>
          <p:cNvPr id="4" name="Text Placeholder 3"/>
          <p:cNvSpPr>
            <a:spLocks noGrp="1"/>
          </p:cNvSpPr>
          <p:nvPr>
            <p:ph type="body" sz="half" idx="11"/>
          </p:nvPr>
        </p:nvSpPr>
        <p:spPr/>
        <p:txBody>
          <a:bodyPr/>
          <a:lstStyle/>
          <a:p>
            <a:r>
              <a:rPr lang="en-US" dirty="0" smtClean="0"/>
              <a:t>Literature Review</a:t>
            </a:r>
            <a:endParaRPr lang="en-US" dirty="0"/>
          </a:p>
        </p:txBody>
      </p:sp>
    </p:spTree>
    <p:extLst>
      <p:ext uri="{BB962C8B-B14F-4D97-AF65-F5344CB8AC3E}">
        <p14:creationId xmlns:p14="http://schemas.microsoft.com/office/powerpoint/2010/main" val="174603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a:t>
            </a:r>
            <a:endParaRPr lang="en-US" dirty="0"/>
          </a:p>
        </p:txBody>
      </p:sp>
      <p:sp>
        <p:nvSpPr>
          <p:cNvPr id="3" name="Text Placeholder 2"/>
          <p:cNvSpPr>
            <a:spLocks noGrp="1"/>
          </p:cNvSpPr>
          <p:nvPr>
            <p:ph type="body" sz="half" idx="2"/>
          </p:nvPr>
        </p:nvSpPr>
        <p:spPr>
          <a:xfrm>
            <a:off x="609600" y="1524001"/>
            <a:ext cx="7924800" cy="4419601"/>
          </a:xfrm>
        </p:spPr>
        <p:txBody>
          <a:bodyPr>
            <a:normAutofit fontScale="62500" lnSpcReduction="20000"/>
          </a:bodyPr>
          <a:lstStyle/>
          <a:p>
            <a:pPr marL="171450" indent="-171450">
              <a:buFont typeface="Arial"/>
              <a:buChar char="•"/>
            </a:pPr>
            <a:r>
              <a:rPr lang="en-US" sz="2400" dirty="0"/>
              <a:t>R</a:t>
            </a:r>
            <a:r>
              <a:rPr lang="en-US" sz="2400" dirty="0" smtClean="0"/>
              <a:t>eceiving SEs </a:t>
            </a:r>
            <a:r>
              <a:rPr lang="en-US" sz="2400" dirty="0"/>
              <a:t>that are negatively influenced by one’s race can have significantly detrimental effects on a faculty member’s </a:t>
            </a:r>
            <a:r>
              <a:rPr lang="en-US" sz="2400" dirty="0" smtClean="0"/>
              <a:t>development</a:t>
            </a:r>
          </a:p>
          <a:p>
            <a:endParaRPr lang="en-US" sz="2400" dirty="0" smtClean="0"/>
          </a:p>
          <a:p>
            <a:pPr marL="171450" indent="-171450">
              <a:buFont typeface="Arial"/>
              <a:buChar char="•"/>
            </a:pPr>
            <a:r>
              <a:rPr lang="en-US" sz="2400" dirty="0"/>
              <a:t>Given that faculty </a:t>
            </a:r>
            <a:r>
              <a:rPr lang="en-US" sz="2400" dirty="0" smtClean="0"/>
              <a:t>receive </a:t>
            </a:r>
            <a:r>
              <a:rPr lang="en-US" sz="2400" dirty="0"/>
              <a:t>pressure to secure high ratings on student teaching evaluations, the fact that one’s race can negatively influence those ratings at best is an unfair inconvenience, and at worst, potentially disturbing, and anxiety </a:t>
            </a:r>
            <a:r>
              <a:rPr lang="en-US" sz="2400" dirty="0" smtClean="0"/>
              <a:t>provoking</a:t>
            </a:r>
          </a:p>
          <a:p>
            <a:endParaRPr lang="en-US" sz="2400" dirty="0" smtClean="0"/>
          </a:p>
          <a:p>
            <a:pPr marL="171450" indent="-171450">
              <a:buFont typeface="Arial"/>
              <a:buChar char="•"/>
            </a:pPr>
            <a:r>
              <a:rPr lang="en-US" sz="2400" dirty="0" smtClean="0"/>
              <a:t>It </a:t>
            </a:r>
            <a:r>
              <a:rPr lang="en-US" sz="2400" dirty="0"/>
              <a:t>is likely that for many, the role </a:t>
            </a:r>
            <a:r>
              <a:rPr lang="en-US" sz="2400" dirty="0" smtClean="0"/>
              <a:t>that instructors’ </a:t>
            </a:r>
            <a:r>
              <a:rPr lang="en-US" sz="2400" dirty="0"/>
              <a:t>race plays in student evaluations forces </a:t>
            </a:r>
            <a:r>
              <a:rPr lang="en-US" sz="2400" dirty="0" smtClean="0"/>
              <a:t>many faculty of color to </a:t>
            </a:r>
            <a:r>
              <a:rPr lang="en-US" sz="2400" dirty="0"/>
              <a:t>question and second guess themselves and their </a:t>
            </a:r>
            <a:r>
              <a:rPr lang="en-US" sz="2400" dirty="0" smtClean="0"/>
              <a:t>abilities</a:t>
            </a:r>
          </a:p>
          <a:p>
            <a:endParaRPr lang="en-US" sz="2400" dirty="0" smtClean="0"/>
          </a:p>
          <a:p>
            <a:pPr marL="171450" indent="-171450">
              <a:buFont typeface="Arial"/>
              <a:buChar char="•"/>
            </a:pPr>
            <a:r>
              <a:rPr lang="en-US" sz="2400" dirty="0" smtClean="0"/>
              <a:t>Faculty </a:t>
            </a:r>
            <a:r>
              <a:rPr lang="en-US" sz="2400" dirty="0"/>
              <a:t>effectiveness as a teacher </a:t>
            </a:r>
            <a:r>
              <a:rPr lang="en-US" sz="2400" dirty="0" smtClean="0"/>
              <a:t>can </a:t>
            </a:r>
            <a:r>
              <a:rPr lang="en-US" sz="2400" dirty="0"/>
              <a:t>be severely truncated by the threats and punishments (</a:t>
            </a:r>
            <a:r>
              <a:rPr lang="en-US" sz="2400" i="1" dirty="0"/>
              <a:t>e.g.</a:t>
            </a:r>
            <a:r>
              <a:rPr lang="en-US" sz="2400" dirty="0"/>
              <a:t> unfavorable teaching evaluations, questions regarding competence and integrity, and possible dismissal) associated with being assertive and potentially </a:t>
            </a:r>
            <a:r>
              <a:rPr lang="en-US" sz="2400" dirty="0" smtClean="0"/>
              <a:t>provocative</a:t>
            </a:r>
            <a:endParaRPr lang="en-US" sz="2400" dirty="0"/>
          </a:p>
          <a:p>
            <a:pPr marL="171450" indent="-171450">
              <a:buFont typeface="Arial"/>
              <a:buChar char="•"/>
            </a:pPr>
            <a:endParaRPr lang="en-US" dirty="0"/>
          </a:p>
        </p:txBody>
      </p:sp>
      <p:sp>
        <p:nvSpPr>
          <p:cNvPr id="4" name="Text Placeholder 3"/>
          <p:cNvSpPr>
            <a:spLocks noGrp="1"/>
          </p:cNvSpPr>
          <p:nvPr>
            <p:ph type="body" sz="half" idx="11"/>
          </p:nvPr>
        </p:nvSpPr>
        <p:spPr/>
        <p:txBody>
          <a:bodyPr/>
          <a:lstStyle/>
          <a:p>
            <a:r>
              <a:rPr lang="en-US" dirty="0" smtClean="0"/>
              <a:t>Implications</a:t>
            </a:r>
            <a:endParaRPr lang="en-US" dirty="0"/>
          </a:p>
        </p:txBody>
      </p:sp>
    </p:spTree>
    <p:extLst>
      <p:ext uri="{BB962C8B-B14F-4D97-AF65-F5344CB8AC3E}">
        <p14:creationId xmlns:p14="http://schemas.microsoft.com/office/powerpoint/2010/main" val="246488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a:t>
            </a:r>
            <a:endParaRPr lang="en-US" dirty="0"/>
          </a:p>
        </p:txBody>
      </p:sp>
      <p:sp>
        <p:nvSpPr>
          <p:cNvPr id="3" name="Text Placeholder 2"/>
          <p:cNvSpPr>
            <a:spLocks noGrp="1"/>
          </p:cNvSpPr>
          <p:nvPr>
            <p:ph type="body" sz="half" idx="2"/>
          </p:nvPr>
        </p:nvSpPr>
        <p:spPr>
          <a:xfrm>
            <a:off x="609600" y="1524001"/>
            <a:ext cx="7924800" cy="4419601"/>
          </a:xfrm>
        </p:spPr>
        <p:txBody>
          <a:bodyPr>
            <a:normAutofit fontScale="77500" lnSpcReduction="20000"/>
          </a:bodyPr>
          <a:lstStyle/>
          <a:p>
            <a:pPr marL="171450" indent="-171450">
              <a:buFont typeface="Arial"/>
              <a:buChar char="•"/>
            </a:pPr>
            <a:r>
              <a:rPr lang="en-US" sz="2000" dirty="0"/>
              <a:t>U</a:t>
            </a:r>
            <a:r>
              <a:rPr lang="en-US" sz="2000" dirty="0" smtClean="0"/>
              <a:t>nfavorable </a:t>
            </a:r>
            <a:r>
              <a:rPr lang="en-US" sz="2000" dirty="0"/>
              <a:t>teaching evaluations impacted </a:t>
            </a:r>
            <a:r>
              <a:rPr lang="en-US" sz="2000" dirty="0" smtClean="0"/>
              <a:t>by </a:t>
            </a:r>
            <a:r>
              <a:rPr lang="en-US" sz="2000" dirty="0"/>
              <a:t>race </a:t>
            </a:r>
            <a:r>
              <a:rPr lang="en-US" sz="2000" dirty="0" smtClean="0"/>
              <a:t>limit </a:t>
            </a:r>
            <a:r>
              <a:rPr lang="en-US" sz="2000" dirty="0"/>
              <a:t>tenure and promotion </a:t>
            </a:r>
            <a:r>
              <a:rPr lang="en-US" sz="2000" dirty="0" smtClean="0"/>
              <a:t>opportunities</a:t>
            </a:r>
          </a:p>
          <a:p>
            <a:endParaRPr lang="en-US" sz="2000" dirty="0" smtClean="0"/>
          </a:p>
          <a:p>
            <a:pPr marL="171450" indent="-171450">
              <a:buFont typeface="Arial"/>
              <a:buChar char="•"/>
            </a:pPr>
            <a:r>
              <a:rPr lang="en-US" sz="2000" dirty="0" smtClean="0"/>
              <a:t>Having </a:t>
            </a:r>
            <a:r>
              <a:rPr lang="en-US" sz="2000" dirty="0"/>
              <a:t>fewer tenured or tenure track African American faculty on campus means that there may be fewer mentors for African American students at both the undergraduate and graduate </a:t>
            </a:r>
            <a:r>
              <a:rPr lang="en-US" sz="2000" dirty="0" smtClean="0"/>
              <a:t>levels</a:t>
            </a:r>
            <a:r>
              <a:rPr lang="en-US" sz="2000" dirty="0"/>
              <a:t> </a:t>
            </a:r>
            <a:r>
              <a:rPr lang="en-US" sz="2000" dirty="0" smtClean="0"/>
              <a:t>and could </a:t>
            </a:r>
            <a:r>
              <a:rPr lang="en-US" sz="2000" dirty="0"/>
              <a:t>also mean that fewer students are exposed to diverse and inclusive content to balance the disproportionate amount of Eurocentric content that many are currently </a:t>
            </a:r>
            <a:r>
              <a:rPr lang="en-US" sz="2000" dirty="0" smtClean="0"/>
              <a:t>receiving  </a:t>
            </a:r>
          </a:p>
          <a:p>
            <a:endParaRPr lang="en-US" sz="2000" dirty="0"/>
          </a:p>
          <a:p>
            <a:pPr marL="171450" indent="-171450">
              <a:buFont typeface="Arial"/>
              <a:buChar char="•"/>
            </a:pPr>
            <a:r>
              <a:rPr lang="en-US" sz="2000" dirty="0" smtClean="0"/>
              <a:t>Perceptions of African American faculty incompetence </a:t>
            </a:r>
            <a:r>
              <a:rPr lang="en-US" sz="2000" dirty="0"/>
              <a:t>persist while the competence of White faculty is taken for </a:t>
            </a:r>
            <a:r>
              <a:rPr lang="en-US" sz="2000" dirty="0" smtClean="0"/>
              <a:t>granted or presumed </a:t>
            </a:r>
            <a:r>
              <a:rPr lang="en-US" sz="2000" dirty="0"/>
              <a:t>which serves to reinforce the stereotypes that African American faculty are inferior to their </a:t>
            </a:r>
            <a:r>
              <a:rPr lang="en-US" sz="2000" dirty="0" smtClean="0"/>
              <a:t>colleagues   </a:t>
            </a:r>
          </a:p>
          <a:p>
            <a:endParaRPr lang="en-US" dirty="0"/>
          </a:p>
          <a:p>
            <a:pPr marL="171450" indent="-171450">
              <a:buFont typeface="Arial"/>
              <a:buChar char="•"/>
            </a:pPr>
            <a:endParaRPr lang="en-US" dirty="0"/>
          </a:p>
        </p:txBody>
      </p:sp>
      <p:sp>
        <p:nvSpPr>
          <p:cNvPr id="4" name="Text Placeholder 3"/>
          <p:cNvSpPr>
            <a:spLocks noGrp="1"/>
          </p:cNvSpPr>
          <p:nvPr>
            <p:ph type="body" sz="half" idx="11"/>
          </p:nvPr>
        </p:nvSpPr>
        <p:spPr/>
        <p:txBody>
          <a:bodyPr/>
          <a:lstStyle/>
          <a:p>
            <a:r>
              <a:rPr lang="en-US" dirty="0" smtClean="0"/>
              <a:t>Implications</a:t>
            </a:r>
            <a:endParaRPr lang="en-US" dirty="0"/>
          </a:p>
        </p:txBody>
      </p:sp>
    </p:spTree>
    <p:extLst>
      <p:ext uri="{BB962C8B-B14F-4D97-AF65-F5344CB8AC3E}">
        <p14:creationId xmlns:p14="http://schemas.microsoft.com/office/powerpoint/2010/main" val="124021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a:xfrm>
            <a:off x="609600" y="1524001"/>
            <a:ext cx="7924800" cy="4419601"/>
          </a:xfrm>
        </p:spPr>
        <p:txBody>
          <a:bodyPr/>
          <a:lstStyle/>
          <a:p>
            <a:endParaRPr lang="en-US" dirty="0"/>
          </a:p>
        </p:txBody>
      </p:sp>
      <p:sp>
        <p:nvSpPr>
          <p:cNvPr id="4" name="Text Placeholder 3"/>
          <p:cNvSpPr>
            <a:spLocks noGrp="1"/>
          </p:cNvSpPr>
          <p:nvPr>
            <p:ph type="body" sz="half" idx="11"/>
          </p:nvPr>
        </p:nvSpPr>
        <p:spPr/>
        <p:txBody>
          <a:bodyPr/>
          <a:lstStyle/>
          <a:p>
            <a:r>
              <a:rPr lang="en-US" dirty="0" smtClean="0"/>
              <a:t>Demographic Data </a:t>
            </a:r>
            <a:endParaRPr lang="en-US" dirty="0"/>
          </a:p>
        </p:txBody>
      </p:sp>
      <p:pic>
        <p:nvPicPr>
          <p:cNvPr id="6" name="Picture 5"/>
          <p:cNvPicPr>
            <a:picLocks noChangeAspect="1"/>
          </p:cNvPicPr>
          <p:nvPr/>
        </p:nvPicPr>
        <p:blipFill>
          <a:blip r:embed="rId2"/>
          <a:stretch>
            <a:fillRect/>
          </a:stretch>
        </p:blipFill>
        <p:spPr>
          <a:xfrm>
            <a:off x="609600" y="1752600"/>
            <a:ext cx="7937894" cy="3429000"/>
          </a:xfrm>
          <a:prstGeom prst="rect">
            <a:avLst/>
          </a:prstGeom>
        </p:spPr>
      </p:pic>
    </p:spTree>
    <p:extLst>
      <p:ext uri="{BB962C8B-B14F-4D97-AF65-F5344CB8AC3E}">
        <p14:creationId xmlns:p14="http://schemas.microsoft.com/office/powerpoint/2010/main" val="169166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a:xfrm>
            <a:off x="609600" y="1524001"/>
            <a:ext cx="7924800" cy="4419601"/>
          </a:xfrm>
        </p:spPr>
        <p:txBody>
          <a:bodyPr/>
          <a:lstStyle/>
          <a:p>
            <a:endParaRPr lang="en-US" dirty="0"/>
          </a:p>
        </p:txBody>
      </p:sp>
      <p:sp>
        <p:nvSpPr>
          <p:cNvPr id="4" name="Text Placeholder 3"/>
          <p:cNvSpPr>
            <a:spLocks noGrp="1"/>
          </p:cNvSpPr>
          <p:nvPr>
            <p:ph type="body" sz="half" idx="11"/>
          </p:nvPr>
        </p:nvSpPr>
        <p:spPr/>
        <p:txBody>
          <a:bodyPr/>
          <a:lstStyle/>
          <a:p>
            <a:r>
              <a:rPr lang="en-US" dirty="0" err="1" smtClean="0"/>
              <a:t>UofL</a:t>
            </a:r>
            <a:r>
              <a:rPr lang="en-US" dirty="0" smtClean="0"/>
              <a:t> Faculty</a:t>
            </a:r>
            <a:endParaRPr lang="en-US" dirty="0"/>
          </a:p>
        </p:txBody>
      </p:sp>
      <p:pic>
        <p:nvPicPr>
          <p:cNvPr id="10" name="Picture 9"/>
          <p:cNvPicPr>
            <a:picLocks noChangeAspect="1"/>
          </p:cNvPicPr>
          <p:nvPr/>
        </p:nvPicPr>
        <p:blipFill>
          <a:blip r:embed="rId2"/>
          <a:stretch>
            <a:fillRect/>
          </a:stretch>
        </p:blipFill>
        <p:spPr>
          <a:xfrm>
            <a:off x="685800" y="2057400"/>
            <a:ext cx="11656678" cy="3124200"/>
          </a:xfrm>
          <a:prstGeom prst="rect">
            <a:avLst/>
          </a:prstGeom>
        </p:spPr>
      </p:pic>
    </p:spTree>
    <p:extLst>
      <p:ext uri="{BB962C8B-B14F-4D97-AF65-F5344CB8AC3E}">
        <p14:creationId xmlns:p14="http://schemas.microsoft.com/office/powerpoint/2010/main" val="1700216995"/>
      </p:ext>
    </p:extLst>
  </p:cSld>
  <p:clrMapOvr>
    <a:masterClrMapping/>
  </p:clrMapOvr>
</p:sld>
</file>

<file path=ppt/theme/theme1.xml><?xml version="1.0" encoding="utf-8"?>
<a:theme xmlns:a="http://schemas.openxmlformats.org/drawingml/2006/main" name="Solid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b">
        <a:norm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Helvetica Neue Bold Condensed"/>
            <a:ea typeface="+mj-ea"/>
            <a:cs typeface="Helvetica Neue Bold Condensed"/>
          </a:defRPr>
        </a:defPPr>
      </a:lstStyle>
    </a:txDef>
  </a:objectDefaults>
  <a:extraClrSchemeLst/>
</a:theme>
</file>

<file path=ppt/theme/theme2.xml><?xml version="1.0" encoding="utf-8"?>
<a:theme xmlns:a="http://schemas.openxmlformats.org/drawingml/2006/main" name="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b"/>
      <a:lstStyle>
        <a:defPPr marL="0" marR="0" indent="0" algn="l" defTabSz="457200" rtl="0" eaLnBrk="1" fontAlgn="auto" latinLnBrk="0" hangingPunct="1">
          <a:lnSpc>
            <a:spcPct val="100000"/>
          </a:lnSpc>
          <a:spcBef>
            <a:spcPct val="0"/>
          </a:spcBef>
          <a:spcAft>
            <a:spcPts val="0"/>
          </a:spcAft>
          <a:buClrTx/>
          <a:buSzTx/>
          <a:buFontTx/>
          <a:buNone/>
          <a:tabLst/>
          <a:defRPr kumimoji="0"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defRPr>
        </a:defPPr>
      </a:lstStyle>
    </a:txDef>
  </a:objectDefaults>
  <a:extraClrSchemeLst/>
</a:theme>
</file>

<file path=ppt/theme/theme3.xml><?xml version="1.0" encoding="utf-8"?>
<a:theme xmlns:a="http://schemas.openxmlformats.org/drawingml/2006/main" name="Blac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hoto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hot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UofL PowerPoint Template 4x3</Template>
  <TotalTime>1967</TotalTime>
  <Words>665</Words>
  <Application>Microsoft Macintosh PowerPoint</Application>
  <PresentationFormat>On-screen Show (4:3)</PresentationFormat>
  <Paragraphs>76</Paragraphs>
  <Slides>12</Slides>
  <Notes>1</Notes>
  <HiddenSlides>0</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Solid Title</vt:lpstr>
      <vt:lpstr>White Theme</vt:lpstr>
      <vt:lpstr>Black Theme</vt:lpstr>
      <vt:lpstr>Photo Title</vt:lpstr>
      <vt:lpstr>Photo Theme</vt:lpstr>
      <vt:lpstr>PowerPoint Presentation</vt:lpstr>
      <vt:lpstr>PowerPoint Presentation</vt:lpstr>
      <vt:lpstr>PowerPoint Presentation</vt:lpstr>
      <vt:lpstr>PowerPoint Presentation</vt:lpstr>
      <vt:lpstr>PowerPoint Presentation</vt:lpstr>
      <vt:lpstr>Individual</vt:lpstr>
      <vt:lpstr>Institutional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Langley,Cheri Nicolette</dc:creator>
  <cp:lastModifiedBy>armon perry</cp:lastModifiedBy>
  <cp:revision>68</cp:revision>
  <dcterms:created xsi:type="dcterms:W3CDTF">2016-02-02T15:35:29Z</dcterms:created>
  <dcterms:modified xsi:type="dcterms:W3CDTF">2016-02-25T21:18:11Z</dcterms:modified>
</cp:coreProperties>
</file>