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68" r:id="rId2"/>
    <p:sldId id="483" r:id="rId3"/>
    <p:sldId id="575" r:id="rId4"/>
    <p:sldId id="572" r:id="rId5"/>
    <p:sldId id="569" r:id="rId6"/>
    <p:sldId id="570" r:id="rId7"/>
    <p:sldId id="557" r:id="rId8"/>
    <p:sldId id="561" r:id="rId9"/>
    <p:sldId id="558" r:id="rId10"/>
    <p:sldId id="546" r:id="rId11"/>
    <p:sldId id="577" r:id="rId12"/>
    <p:sldId id="573" r:id="rId13"/>
    <p:sldId id="584" r:id="rId14"/>
    <p:sldId id="576" r:id="rId15"/>
    <p:sldId id="578" r:id="rId16"/>
    <p:sldId id="579" r:id="rId17"/>
    <p:sldId id="551" r:id="rId18"/>
    <p:sldId id="550" r:id="rId19"/>
    <p:sldId id="552" r:id="rId20"/>
    <p:sldId id="549" r:id="rId21"/>
    <p:sldId id="544" r:id="rId22"/>
    <p:sldId id="556" r:id="rId23"/>
    <p:sldId id="560" r:id="rId24"/>
    <p:sldId id="580" r:id="rId25"/>
    <p:sldId id="574" r:id="rId26"/>
    <p:sldId id="565" r:id="rId27"/>
  </p:sldIdLst>
  <p:sldSz cx="9144000" cy="6858000" type="screen4x3"/>
  <p:notesSz cx="7010400" cy="9296400"/>
  <p:custDataLst>
    <p:tags r:id="rId30"/>
  </p:custDataLst>
  <p:defaultTextStyle>
    <a:defPPr>
      <a:defRPr lang="en-US"/>
    </a:defPPr>
    <a:lvl1pPr algn="l" rtl="0" fontAlgn="base">
      <a:spcBef>
        <a:spcPct val="0"/>
      </a:spcBef>
      <a:spcAft>
        <a:spcPct val="0"/>
      </a:spcAft>
      <a:defRPr kern="1200">
        <a:solidFill>
          <a:schemeClr val="tx1"/>
        </a:solidFill>
        <a:latin typeface="Arial" pitchFamily="34" charset="0"/>
        <a:ea typeface="ヒラギノ角ゴ Pro W3"/>
        <a:cs typeface="ヒラギノ角ゴ Pro W3"/>
      </a:defRPr>
    </a:lvl1pPr>
    <a:lvl2pPr marL="457200" algn="l" rtl="0" fontAlgn="base">
      <a:spcBef>
        <a:spcPct val="0"/>
      </a:spcBef>
      <a:spcAft>
        <a:spcPct val="0"/>
      </a:spcAft>
      <a:defRPr kern="1200">
        <a:solidFill>
          <a:schemeClr val="tx1"/>
        </a:solidFill>
        <a:latin typeface="Arial" pitchFamily="34" charset="0"/>
        <a:ea typeface="ヒラギノ角ゴ Pro W3"/>
        <a:cs typeface="ヒラギノ角ゴ Pro W3"/>
      </a:defRPr>
    </a:lvl2pPr>
    <a:lvl3pPr marL="914400" algn="l" rtl="0" fontAlgn="base">
      <a:spcBef>
        <a:spcPct val="0"/>
      </a:spcBef>
      <a:spcAft>
        <a:spcPct val="0"/>
      </a:spcAft>
      <a:defRPr kern="1200">
        <a:solidFill>
          <a:schemeClr val="tx1"/>
        </a:solidFill>
        <a:latin typeface="Arial" pitchFamily="34" charset="0"/>
        <a:ea typeface="ヒラギノ角ゴ Pro W3"/>
        <a:cs typeface="ヒラギノ角ゴ Pro W3"/>
      </a:defRPr>
    </a:lvl3pPr>
    <a:lvl4pPr marL="1371600" algn="l" rtl="0" fontAlgn="base">
      <a:spcBef>
        <a:spcPct val="0"/>
      </a:spcBef>
      <a:spcAft>
        <a:spcPct val="0"/>
      </a:spcAft>
      <a:defRPr kern="1200">
        <a:solidFill>
          <a:schemeClr val="tx1"/>
        </a:solidFill>
        <a:latin typeface="Arial" pitchFamily="34" charset="0"/>
        <a:ea typeface="ヒラギノ角ゴ Pro W3"/>
        <a:cs typeface="ヒラギノ角ゴ Pro W3"/>
      </a:defRPr>
    </a:lvl4pPr>
    <a:lvl5pPr marL="1828800" algn="l" rtl="0" fontAlgn="base">
      <a:spcBef>
        <a:spcPct val="0"/>
      </a:spcBef>
      <a:spcAft>
        <a:spcPct val="0"/>
      </a:spcAft>
      <a:defRPr kern="1200">
        <a:solidFill>
          <a:schemeClr val="tx1"/>
        </a:solidFill>
        <a:latin typeface="Arial" pitchFamily="34" charset="0"/>
        <a:ea typeface="ヒラギノ角ゴ Pro W3"/>
        <a:cs typeface="ヒラギノ角ゴ Pro W3"/>
      </a:defRPr>
    </a:lvl5pPr>
    <a:lvl6pPr marL="2286000" algn="l" defTabSz="914400" rtl="0" eaLnBrk="1" latinLnBrk="0" hangingPunct="1">
      <a:defRPr kern="1200">
        <a:solidFill>
          <a:schemeClr val="tx1"/>
        </a:solidFill>
        <a:latin typeface="Arial" pitchFamily="34" charset="0"/>
        <a:ea typeface="ヒラギノ角ゴ Pro W3"/>
        <a:cs typeface="ヒラギノ角ゴ Pro W3"/>
      </a:defRPr>
    </a:lvl6pPr>
    <a:lvl7pPr marL="2743200" algn="l" defTabSz="914400" rtl="0" eaLnBrk="1" latinLnBrk="0" hangingPunct="1">
      <a:defRPr kern="1200">
        <a:solidFill>
          <a:schemeClr val="tx1"/>
        </a:solidFill>
        <a:latin typeface="Arial" pitchFamily="34" charset="0"/>
        <a:ea typeface="ヒラギノ角ゴ Pro W3"/>
        <a:cs typeface="ヒラギノ角ゴ Pro W3"/>
      </a:defRPr>
    </a:lvl7pPr>
    <a:lvl8pPr marL="3200400" algn="l" defTabSz="914400" rtl="0" eaLnBrk="1" latinLnBrk="0" hangingPunct="1">
      <a:defRPr kern="1200">
        <a:solidFill>
          <a:schemeClr val="tx1"/>
        </a:solidFill>
        <a:latin typeface="Arial" pitchFamily="34" charset="0"/>
        <a:ea typeface="ヒラギノ角ゴ Pro W3"/>
        <a:cs typeface="ヒラギノ角ゴ Pro W3"/>
      </a:defRPr>
    </a:lvl8pPr>
    <a:lvl9pPr marL="3657600" algn="l" defTabSz="914400" rtl="0" eaLnBrk="1" latinLnBrk="0" hangingPunct="1">
      <a:defRPr kern="1200">
        <a:solidFill>
          <a:schemeClr val="tx1"/>
        </a:solidFill>
        <a:latin typeface="Arial"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7390" autoAdjust="0"/>
  </p:normalViewPr>
  <p:slideViewPr>
    <p:cSldViewPr>
      <p:cViewPr varScale="1">
        <p:scale>
          <a:sx n="112" d="100"/>
          <a:sy n="112" d="100"/>
        </p:scale>
        <p:origin x="1590" y="108"/>
      </p:cViewPr>
      <p:guideLst>
        <p:guide orient="horz" pos="2160"/>
        <p:guide pos="2880"/>
      </p:guideLst>
    </p:cSldViewPr>
  </p:slideViewPr>
  <p:outlineViewPr>
    <p:cViewPr>
      <p:scale>
        <a:sx n="33" d="100"/>
        <a:sy n="33" d="100"/>
      </p:scale>
      <p:origin x="0" y="150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0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735" cy="464503"/>
          </a:xfrm>
          <a:prstGeom prst="rect">
            <a:avLst/>
          </a:prstGeom>
        </p:spPr>
        <p:txBody>
          <a:bodyPr vert="horz" lIns="91273" tIns="45638" rIns="91273" bIns="45638" rtlCol="0"/>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4" name="Footer Placeholder 3"/>
          <p:cNvSpPr>
            <a:spLocks noGrp="1"/>
          </p:cNvSpPr>
          <p:nvPr>
            <p:ph type="ftr" sz="quarter" idx="2"/>
          </p:nvPr>
        </p:nvSpPr>
        <p:spPr>
          <a:xfrm>
            <a:off x="0" y="8830312"/>
            <a:ext cx="3037735" cy="464503"/>
          </a:xfrm>
          <a:prstGeom prst="rect">
            <a:avLst/>
          </a:prstGeom>
        </p:spPr>
        <p:txBody>
          <a:bodyPr vert="horz" lIns="91273" tIns="45638" rIns="91273" bIns="45638" rtlCol="0" anchor="b"/>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71081" y="8830312"/>
            <a:ext cx="3037735" cy="464503"/>
          </a:xfrm>
          <a:prstGeom prst="rect">
            <a:avLst/>
          </a:prstGeom>
        </p:spPr>
        <p:txBody>
          <a:bodyPr vert="horz" lIns="91273" tIns="45638" rIns="91273" bIns="45638" rtlCol="0" anchor="b"/>
          <a:lstStyle>
            <a:lvl1pPr algn="r" fontAlgn="auto">
              <a:spcBef>
                <a:spcPts val="0"/>
              </a:spcBef>
              <a:spcAft>
                <a:spcPts val="0"/>
              </a:spcAft>
              <a:defRPr sz="1200">
                <a:latin typeface="+mn-lt"/>
                <a:ea typeface="+mn-ea"/>
                <a:cs typeface="+mn-cs"/>
              </a:defRPr>
            </a:lvl1pPr>
          </a:lstStyle>
          <a:p>
            <a:pPr>
              <a:defRPr/>
            </a:pPr>
            <a:fld id="{F136D633-CE26-454C-8523-B41A1B7F75DF}" type="slidenum">
              <a:rPr lang="en-US"/>
              <a:pPr>
                <a:defRPr/>
              </a:pPr>
              <a:t>‹#›</a:t>
            </a:fld>
            <a:endParaRPr lang="en-US" dirty="0"/>
          </a:p>
        </p:txBody>
      </p:sp>
    </p:spTree>
    <p:extLst>
      <p:ext uri="{BB962C8B-B14F-4D97-AF65-F5344CB8AC3E}">
        <p14:creationId xmlns:p14="http://schemas.microsoft.com/office/powerpoint/2010/main" val="1308476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735" cy="464503"/>
          </a:xfrm>
          <a:prstGeom prst="rect">
            <a:avLst/>
          </a:prstGeom>
        </p:spPr>
        <p:txBody>
          <a:bodyPr vert="horz" lIns="93155" tIns="46577" rIns="93155" bIns="46577" rtlCol="0"/>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971081" y="1"/>
            <a:ext cx="3037735" cy="464503"/>
          </a:xfrm>
          <a:prstGeom prst="rect">
            <a:avLst/>
          </a:prstGeom>
        </p:spPr>
        <p:txBody>
          <a:bodyPr vert="horz" lIns="93155" tIns="46577" rIns="93155" bIns="46577" rtlCol="0"/>
          <a:lstStyle>
            <a:lvl1pPr algn="r" fontAlgn="auto">
              <a:spcBef>
                <a:spcPts val="0"/>
              </a:spcBef>
              <a:spcAft>
                <a:spcPts val="0"/>
              </a:spcAft>
              <a:defRPr sz="1200">
                <a:latin typeface="+mn-lt"/>
                <a:ea typeface="+mn-ea"/>
                <a:cs typeface="+mn-cs"/>
              </a:defRPr>
            </a:lvl1pPr>
          </a:lstStyle>
          <a:p>
            <a:pPr>
              <a:defRPr/>
            </a:pPr>
            <a:fld id="{A947032A-40AD-4474-A998-B68E808762E0}" type="datetimeFigureOut">
              <a:rPr lang="en-US"/>
              <a:pPr>
                <a:defRPr/>
              </a:pPr>
              <a:t>2/10/2016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55" tIns="46577" rIns="93155" bIns="46577" rtlCol="0" anchor="ctr"/>
          <a:lstStyle/>
          <a:p>
            <a:pPr lvl="0"/>
            <a:endParaRPr lang="en-US" noProof="0" dirty="0"/>
          </a:p>
        </p:txBody>
      </p:sp>
      <p:sp>
        <p:nvSpPr>
          <p:cNvPr id="5" name="Notes Placeholder 4"/>
          <p:cNvSpPr>
            <a:spLocks noGrp="1"/>
          </p:cNvSpPr>
          <p:nvPr>
            <p:ph type="body" sz="quarter" idx="3"/>
          </p:nvPr>
        </p:nvSpPr>
        <p:spPr>
          <a:xfrm>
            <a:off x="700406" y="4415157"/>
            <a:ext cx="5609588" cy="4183697"/>
          </a:xfrm>
          <a:prstGeom prst="rect">
            <a:avLst/>
          </a:prstGeom>
        </p:spPr>
        <p:txBody>
          <a:bodyPr vert="horz" lIns="93155" tIns="46577" rIns="93155" bIns="4657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30312"/>
            <a:ext cx="3037735" cy="464503"/>
          </a:xfrm>
          <a:prstGeom prst="rect">
            <a:avLst/>
          </a:prstGeom>
        </p:spPr>
        <p:txBody>
          <a:bodyPr vert="horz" lIns="93155" tIns="46577" rIns="93155" bIns="46577" rtlCol="0" anchor="b"/>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71081" y="8830312"/>
            <a:ext cx="3037735" cy="464503"/>
          </a:xfrm>
          <a:prstGeom prst="rect">
            <a:avLst/>
          </a:prstGeom>
        </p:spPr>
        <p:txBody>
          <a:bodyPr vert="horz" lIns="93155" tIns="46577" rIns="93155" bIns="46577" rtlCol="0" anchor="b"/>
          <a:lstStyle>
            <a:lvl1pPr algn="r" fontAlgn="auto">
              <a:spcBef>
                <a:spcPts val="0"/>
              </a:spcBef>
              <a:spcAft>
                <a:spcPts val="0"/>
              </a:spcAft>
              <a:defRPr sz="1200">
                <a:latin typeface="+mn-lt"/>
                <a:ea typeface="+mn-ea"/>
                <a:cs typeface="+mn-cs"/>
              </a:defRPr>
            </a:lvl1pPr>
          </a:lstStyle>
          <a:p>
            <a:pPr>
              <a:defRPr/>
            </a:pPr>
            <a:fld id="{40FDAFF5-97D9-4A88-A674-77E9EF94BB35}" type="slidenum">
              <a:rPr lang="en-US"/>
              <a:pPr>
                <a:defRPr/>
              </a:pPr>
              <a:t>‹#›</a:t>
            </a:fld>
            <a:endParaRPr lang="en-US" dirty="0"/>
          </a:p>
        </p:txBody>
      </p:sp>
    </p:spTree>
    <p:extLst>
      <p:ext uri="{BB962C8B-B14F-4D97-AF65-F5344CB8AC3E}">
        <p14:creationId xmlns:p14="http://schemas.microsoft.com/office/powerpoint/2010/main" val="12323113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251999-B2D4-4116-8891-576CE4F0A4A8}" type="slidenum">
              <a:rPr lang="en-US" smtClean="0">
                <a:ea typeface="ヒラギノ角ゴ Pro W3"/>
                <a:cs typeface="ヒラギノ角ゴ Pro W3"/>
              </a:rPr>
              <a:pPr fontAlgn="base">
                <a:spcBef>
                  <a:spcPct val="0"/>
                </a:spcBef>
                <a:spcAft>
                  <a:spcPct val="0"/>
                </a:spcAft>
                <a:defRPr/>
              </a:pPr>
              <a:t>1</a:t>
            </a:fld>
            <a:endParaRPr lang="en-US" dirty="0" smtClean="0">
              <a:ea typeface="ヒラギノ角ゴ Pro W3"/>
              <a:cs typeface="ヒラギノ角ゴ Pro W3"/>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RF</a:t>
            </a:r>
          </a:p>
        </p:txBody>
      </p:sp>
    </p:spTree>
    <p:extLst>
      <p:ext uri="{BB962C8B-B14F-4D97-AF65-F5344CB8AC3E}">
        <p14:creationId xmlns:p14="http://schemas.microsoft.com/office/powerpoint/2010/main" val="38800205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RF</a:t>
            </a:r>
            <a:endParaRPr lang="en-US" dirty="0"/>
          </a:p>
        </p:txBody>
      </p:sp>
      <p:sp>
        <p:nvSpPr>
          <p:cNvPr id="4" name="Slide Number Placeholder 3"/>
          <p:cNvSpPr>
            <a:spLocks noGrp="1"/>
          </p:cNvSpPr>
          <p:nvPr>
            <p:ph type="sldNum" sz="quarter" idx="10"/>
          </p:nvPr>
        </p:nvSpPr>
        <p:spPr/>
        <p:txBody>
          <a:bodyPr/>
          <a:lstStyle/>
          <a:p>
            <a:pPr>
              <a:defRPr/>
            </a:pPr>
            <a:fld id="{40FDAFF5-97D9-4A88-A674-77E9EF94BB35}" type="slidenum">
              <a:rPr lang="en-US" smtClean="0"/>
              <a:pPr>
                <a:defRPr/>
              </a:pPr>
              <a:t>20</a:t>
            </a:fld>
            <a:endParaRPr lang="en-US" dirty="0"/>
          </a:p>
        </p:txBody>
      </p:sp>
    </p:spTree>
    <p:extLst>
      <p:ext uri="{BB962C8B-B14F-4D97-AF65-F5344CB8AC3E}">
        <p14:creationId xmlns:p14="http://schemas.microsoft.com/office/powerpoint/2010/main" val="2980631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RF</a:t>
            </a:r>
            <a:endParaRPr lang="en-US" dirty="0"/>
          </a:p>
        </p:txBody>
      </p:sp>
      <p:sp>
        <p:nvSpPr>
          <p:cNvPr id="4" name="Slide Number Placeholder 3"/>
          <p:cNvSpPr>
            <a:spLocks noGrp="1"/>
          </p:cNvSpPr>
          <p:nvPr>
            <p:ph type="sldNum" sz="quarter" idx="10"/>
          </p:nvPr>
        </p:nvSpPr>
        <p:spPr/>
        <p:txBody>
          <a:bodyPr/>
          <a:lstStyle/>
          <a:p>
            <a:pPr>
              <a:defRPr/>
            </a:pPr>
            <a:fld id="{40FDAFF5-97D9-4A88-A674-77E9EF94BB35}" type="slidenum">
              <a:rPr lang="en-US" smtClean="0"/>
              <a:pPr>
                <a:defRPr/>
              </a:pPr>
              <a:t>21</a:t>
            </a:fld>
            <a:endParaRPr lang="en-US" dirty="0"/>
          </a:p>
        </p:txBody>
      </p:sp>
    </p:spTree>
    <p:extLst>
      <p:ext uri="{BB962C8B-B14F-4D97-AF65-F5344CB8AC3E}">
        <p14:creationId xmlns:p14="http://schemas.microsoft.com/office/powerpoint/2010/main" val="29806319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RF</a:t>
            </a:r>
            <a:endParaRPr lang="en-US" dirty="0"/>
          </a:p>
        </p:txBody>
      </p:sp>
      <p:sp>
        <p:nvSpPr>
          <p:cNvPr id="4" name="Slide Number Placeholder 3"/>
          <p:cNvSpPr>
            <a:spLocks noGrp="1"/>
          </p:cNvSpPr>
          <p:nvPr>
            <p:ph type="sldNum" sz="quarter" idx="10"/>
          </p:nvPr>
        </p:nvSpPr>
        <p:spPr/>
        <p:txBody>
          <a:bodyPr/>
          <a:lstStyle/>
          <a:p>
            <a:pPr>
              <a:defRPr/>
            </a:pPr>
            <a:fld id="{40FDAFF5-97D9-4A88-A674-77E9EF94BB35}" type="slidenum">
              <a:rPr lang="en-US" smtClean="0"/>
              <a:pPr>
                <a:defRPr/>
              </a:pPr>
              <a:t>22</a:t>
            </a:fld>
            <a:endParaRPr lang="en-US" dirty="0"/>
          </a:p>
        </p:txBody>
      </p:sp>
    </p:spTree>
    <p:extLst>
      <p:ext uri="{BB962C8B-B14F-4D97-AF65-F5344CB8AC3E}">
        <p14:creationId xmlns:p14="http://schemas.microsoft.com/office/powerpoint/2010/main" val="2980631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RF</a:t>
            </a:r>
            <a:endParaRPr lang="en-US" dirty="0"/>
          </a:p>
        </p:txBody>
      </p:sp>
      <p:sp>
        <p:nvSpPr>
          <p:cNvPr id="4" name="Slide Number Placeholder 3"/>
          <p:cNvSpPr>
            <a:spLocks noGrp="1"/>
          </p:cNvSpPr>
          <p:nvPr>
            <p:ph type="sldNum" sz="quarter" idx="10"/>
          </p:nvPr>
        </p:nvSpPr>
        <p:spPr/>
        <p:txBody>
          <a:bodyPr/>
          <a:lstStyle/>
          <a:p>
            <a:pPr>
              <a:defRPr/>
            </a:pPr>
            <a:fld id="{40FDAFF5-97D9-4A88-A674-77E9EF94BB35}" type="slidenum">
              <a:rPr lang="en-US" smtClean="0"/>
              <a:pPr>
                <a:defRPr/>
              </a:pPr>
              <a:t>23</a:t>
            </a:fld>
            <a:endParaRPr lang="en-US" dirty="0"/>
          </a:p>
        </p:txBody>
      </p:sp>
    </p:spTree>
    <p:extLst>
      <p:ext uri="{BB962C8B-B14F-4D97-AF65-F5344CB8AC3E}">
        <p14:creationId xmlns:p14="http://schemas.microsoft.com/office/powerpoint/2010/main" val="29806319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RF</a:t>
            </a:r>
            <a:endParaRPr lang="en-US" dirty="0"/>
          </a:p>
        </p:txBody>
      </p:sp>
      <p:sp>
        <p:nvSpPr>
          <p:cNvPr id="4" name="Slide Number Placeholder 3"/>
          <p:cNvSpPr>
            <a:spLocks noGrp="1"/>
          </p:cNvSpPr>
          <p:nvPr>
            <p:ph type="sldNum" sz="quarter" idx="10"/>
          </p:nvPr>
        </p:nvSpPr>
        <p:spPr/>
        <p:txBody>
          <a:bodyPr/>
          <a:lstStyle/>
          <a:p>
            <a:pPr>
              <a:defRPr/>
            </a:pPr>
            <a:fld id="{40FDAFF5-97D9-4A88-A674-77E9EF94BB35}" type="slidenum">
              <a:rPr lang="en-US" smtClean="0"/>
              <a:pPr>
                <a:defRPr/>
              </a:pPr>
              <a:t>26</a:t>
            </a:fld>
            <a:endParaRPr lang="en-US" dirty="0"/>
          </a:p>
        </p:txBody>
      </p:sp>
    </p:spTree>
    <p:extLst>
      <p:ext uri="{BB962C8B-B14F-4D97-AF65-F5344CB8AC3E}">
        <p14:creationId xmlns:p14="http://schemas.microsoft.com/office/powerpoint/2010/main" val="2980631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RF</a:t>
            </a:r>
            <a:endParaRPr lang="en-US" dirty="0"/>
          </a:p>
        </p:txBody>
      </p:sp>
      <p:sp>
        <p:nvSpPr>
          <p:cNvPr id="4" name="Slide Number Placeholder 3"/>
          <p:cNvSpPr>
            <a:spLocks noGrp="1"/>
          </p:cNvSpPr>
          <p:nvPr>
            <p:ph type="sldNum" sz="quarter" idx="10"/>
          </p:nvPr>
        </p:nvSpPr>
        <p:spPr/>
        <p:txBody>
          <a:bodyPr/>
          <a:lstStyle/>
          <a:p>
            <a:pPr>
              <a:defRPr/>
            </a:pPr>
            <a:fld id="{40FDAFF5-97D9-4A88-A674-77E9EF94BB35}" type="slidenum">
              <a:rPr lang="en-US" smtClean="0"/>
              <a:pPr>
                <a:defRPr/>
              </a:pPr>
              <a:t>2</a:t>
            </a:fld>
            <a:endParaRPr lang="en-US" dirty="0"/>
          </a:p>
        </p:txBody>
      </p:sp>
    </p:spTree>
    <p:extLst>
      <p:ext uri="{BB962C8B-B14F-4D97-AF65-F5344CB8AC3E}">
        <p14:creationId xmlns:p14="http://schemas.microsoft.com/office/powerpoint/2010/main" val="2980631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RF</a:t>
            </a:r>
            <a:endParaRPr lang="en-US" dirty="0"/>
          </a:p>
        </p:txBody>
      </p:sp>
      <p:sp>
        <p:nvSpPr>
          <p:cNvPr id="4" name="Slide Number Placeholder 3"/>
          <p:cNvSpPr>
            <a:spLocks noGrp="1"/>
          </p:cNvSpPr>
          <p:nvPr>
            <p:ph type="sldNum" sz="quarter" idx="10"/>
          </p:nvPr>
        </p:nvSpPr>
        <p:spPr/>
        <p:txBody>
          <a:bodyPr/>
          <a:lstStyle/>
          <a:p>
            <a:pPr>
              <a:defRPr/>
            </a:pPr>
            <a:fld id="{40FDAFF5-97D9-4A88-A674-77E9EF94BB35}" type="slidenum">
              <a:rPr lang="en-US" smtClean="0"/>
              <a:pPr>
                <a:defRPr/>
              </a:pPr>
              <a:t>7</a:t>
            </a:fld>
            <a:endParaRPr lang="en-US" dirty="0"/>
          </a:p>
        </p:txBody>
      </p:sp>
    </p:spTree>
    <p:extLst>
      <p:ext uri="{BB962C8B-B14F-4D97-AF65-F5344CB8AC3E}">
        <p14:creationId xmlns:p14="http://schemas.microsoft.com/office/powerpoint/2010/main" val="2980631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RF</a:t>
            </a:r>
            <a:endParaRPr lang="en-US" dirty="0"/>
          </a:p>
        </p:txBody>
      </p:sp>
      <p:sp>
        <p:nvSpPr>
          <p:cNvPr id="4" name="Slide Number Placeholder 3"/>
          <p:cNvSpPr>
            <a:spLocks noGrp="1"/>
          </p:cNvSpPr>
          <p:nvPr>
            <p:ph type="sldNum" sz="quarter" idx="10"/>
          </p:nvPr>
        </p:nvSpPr>
        <p:spPr/>
        <p:txBody>
          <a:bodyPr/>
          <a:lstStyle/>
          <a:p>
            <a:pPr>
              <a:defRPr/>
            </a:pPr>
            <a:fld id="{40FDAFF5-97D9-4A88-A674-77E9EF94BB35}" type="slidenum">
              <a:rPr lang="en-US" smtClean="0"/>
              <a:pPr>
                <a:defRPr/>
              </a:pPr>
              <a:t>8</a:t>
            </a:fld>
            <a:endParaRPr lang="en-US" dirty="0"/>
          </a:p>
        </p:txBody>
      </p:sp>
    </p:spTree>
    <p:extLst>
      <p:ext uri="{BB962C8B-B14F-4D97-AF65-F5344CB8AC3E}">
        <p14:creationId xmlns:p14="http://schemas.microsoft.com/office/powerpoint/2010/main" val="2980631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Detail</a:t>
            </a:r>
            <a:r>
              <a:rPr lang="en-US" baseline="0" dirty="0" smtClean="0"/>
              <a:t> the four, and how they can help (from article)</a:t>
            </a:r>
            <a:endParaRPr lang="en-US" dirty="0"/>
          </a:p>
        </p:txBody>
      </p:sp>
      <p:sp>
        <p:nvSpPr>
          <p:cNvPr id="4" name="Slide Number Placeholder 3"/>
          <p:cNvSpPr>
            <a:spLocks noGrp="1"/>
          </p:cNvSpPr>
          <p:nvPr>
            <p:ph type="sldNum" sz="quarter" idx="10"/>
          </p:nvPr>
        </p:nvSpPr>
        <p:spPr/>
        <p:txBody>
          <a:bodyPr/>
          <a:lstStyle/>
          <a:p>
            <a:pPr>
              <a:defRPr/>
            </a:pPr>
            <a:fld id="{40FDAFF5-97D9-4A88-A674-77E9EF94BB35}" type="slidenum">
              <a:rPr lang="en-US" smtClean="0"/>
              <a:pPr>
                <a:defRPr/>
              </a:pPr>
              <a:t>9</a:t>
            </a:fld>
            <a:endParaRPr lang="en-US" dirty="0"/>
          </a:p>
        </p:txBody>
      </p:sp>
    </p:spTree>
    <p:extLst>
      <p:ext uri="{BB962C8B-B14F-4D97-AF65-F5344CB8AC3E}">
        <p14:creationId xmlns:p14="http://schemas.microsoft.com/office/powerpoint/2010/main" val="2980631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RF</a:t>
            </a:r>
            <a:endParaRPr lang="en-US" dirty="0"/>
          </a:p>
        </p:txBody>
      </p:sp>
      <p:sp>
        <p:nvSpPr>
          <p:cNvPr id="4" name="Slide Number Placeholder 3"/>
          <p:cNvSpPr>
            <a:spLocks noGrp="1"/>
          </p:cNvSpPr>
          <p:nvPr>
            <p:ph type="sldNum" sz="quarter" idx="10"/>
          </p:nvPr>
        </p:nvSpPr>
        <p:spPr/>
        <p:txBody>
          <a:bodyPr/>
          <a:lstStyle/>
          <a:p>
            <a:pPr>
              <a:defRPr/>
            </a:pPr>
            <a:fld id="{40FDAFF5-97D9-4A88-A674-77E9EF94BB35}" type="slidenum">
              <a:rPr lang="en-US" smtClean="0"/>
              <a:pPr>
                <a:defRPr/>
              </a:pPr>
              <a:t>10</a:t>
            </a:fld>
            <a:endParaRPr lang="en-US" dirty="0"/>
          </a:p>
        </p:txBody>
      </p:sp>
    </p:spTree>
    <p:extLst>
      <p:ext uri="{BB962C8B-B14F-4D97-AF65-F5344CB8AC3E}">
        <p14:creationId xmlns:p14="http://schemas.microsoft.com/office/powerpoint/2010/main" val="2980631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RF</a:t>
            </a:r>
            <a:endParaRPr lang="en-US" dirty="0"/>
          </a:p>
        </p:txBody>
      </p:sp>
      <p:sp>
        <p:nvSpPr>
          <p:cNvPr id="4" name="Slide Number Placeholder 3"/>
          <p:cNvSpPr>
            <a:spLocks noGrp="1"/>
          </p:cNvSpPr>
          <p:nvPr>
            <p:ph type="sldNum" sz="quarter" idx="10"/>
          </p:nvPr>
        </p:nvSpPr>
        <p:spPr/>
        <p:txBody>
          <a:bodyPr/>
          <a:lstStyle/>
          <a:p>
            <a:pPr>
              <a:defRPr/>
            </a:pPr>
            <a:fld id="{40FDAFF5-97D9-4A88-A674-77E9EF94BB35}" type="slidenum">
              <a:rPr lang="en-US" smtClean="0"/>
              <a:pPr>
                <a:defRPr/>
              </a:pPr>
              <a:t>17</a:t>
            </a:fld>
            <a:endParaRPr lang="en-US" dirty="0"/>
          </a:p>
        </p:txBody>
      </p:sp>
    </p:spTree>
    <p:extLst>
      <p:ext uri="{BB962C8B-B14F-4D97-AF65-F5344CB8AC3E}">
        <p14:creationId xmlns:p14="http://schemas.microsoft.com/office/powerpoint/2010/main" val="2980631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RF</a:t>
            </a:r>
            <a:endParaRPr lang="en-US" dirty="0"/>
          </a:p>
        </p:txBody>
      </p:sp>
      <p:sp>
        <p:nvSpPr>
          <p:cNvPr id="4" name="Slide Number Placeholder 3"/>
          <p:cNvSpPr>
            <a:spLocks noGrp="1"/>
          </p:cNvSpPr>
          <p:nvPr>
            <p:ph type="sldNum" sz="quarter" idx="10"/>
          </p:nvPr>
        </p:nvSpPr>
        <p:spPr/>
        <p:txBody>
          <a:bodyPr/>
          <a:lstStyle/>
          <a:p>
            <a:pPr>
              <a:defRPr/>
            </a:pPr>
            <a:fld id="{40FDAFF5-97D9-4A88-A674-77E9EF94BB35}" type="slidenum">
              <a:rPr lang="en-US" smtClean="0"/>
              <a:pPr>
                <a:defRPr/>
              </a:pPr>
              <a:t>18</a:t>
            </a:fld>
            <a:endParaRPr lang="en-US" dirty="0"/>
          </a:p>
        </p:txBody>
      </p:sp>
    </p:spTree>
    <p:extLst>
      <p:ext uri="{BB962C8B-B14F-4D97-AF65-F5344CB8AC3E}">
        <p14:creationId xmlns:p14="http://schemas.microsoft.com/office/powerpoint/2010/main" val="2980631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a:t>
            </a:r>
            <a:r>
              <a:rPr lang="en-US" baseline="0" dirty="0" smtClean="0"/>
              <a:t> the perspective of the students, instructional practices and personal traits are often indistinguishable.  As an instructor, you may be struggling with strategies and techniques and be someone who cares deeply about your students, but the students may see you as uncaring and uninteresting.</a:t>
            </a:r>
            <a:endParaRPr lang="en-US" dirty="0"/>
          </a:p>
        </p:txBody>
      </p:sp>
      <p:sp>
        <p:nvSpPr>
          <p:cNvPr id="4" name="Slide Number Placeholder 3"/>
          <p:cNvSpPr>
            <a:spLocks noGrp="1"/>
          </p:cNvSpPr>
          <p:nvPr>
            <p:ph type="sldNum" sz="quarter" idx="10"/>
          </p:nvPr>
        </p:nvSpPr>
        <p:spPr/>
        <p:txBody>
          <a:bodyPr/>
          <a:lstStyle/>
          <a:p>
            <a:pPr>
              <a:defRPr/>
            </a:pPr>
            <a:fld id="{40FDAFF5-97D9-4A88-A674-77E9EF94BB35}" type="slidenum">
              <a:rPr lang="en-US" smtClean="0"/>
              <a:pPr>
                <a:defRPr/>
              </a:pPr>
              <a:t>19</a:t>
            </a:fld>
            <a:endParaRPr lang="en-US" dirty="0"/>
          </a:p>
        </p:txBody>
      </p:sp>
    </p:spTree>
    <p:extLst>
      <p:ext uri="{BB962C8B-B14F-4D97-AF65-F5344CB8AC3E}">
        <p14:creationId xmlns:p14="http://schemas.microsoft.com/office/powerpoint/2010/main" val="29806319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UofL_Stripe"/>
          <p:cNvPicPr>
            <a:picLocks noChangeAspect="1" noChangeArrowheads="1"/>
          </p:cNvPicPr>
          <p:nvPr/>
        </p:nvPicPr>
        <p:blipFill>
          <a:blip r:embed="rId2" cstate="print"/>
          <a:srcRect/>
          <a:stretch>
            <a:fillRect/>
          </a:stretch>
        </p:blipFill>
        <p:spPr bwMode="auto">
          <a:xfrm>
            <a:off x="0" y="2846388"/>
            <a:ext cx="9144000" cy="1150937"/>
          </a:xfrm>
          <a:prstGeom prst="rect">
            <a:avLst/>
          </a:prstGeom>
          <a:noFill/>
          <a:ln w="9525">
            <a:noFill/>
            <a:miter lim="800000"/>
            <a:headEnd/>
            <a:tailEnd/>
          </a:ln>
        </p:spPr>
      </p:pic>
      <p:pic>
        <p:nvPicPr>
          <p:cNvPr id="5" name="Picture 8" descr="UofL_Logo_Curtain_Inside"/>
          <p:cNvPicPr>
            <a:picLocks noChangeAspect="1" noChangeArrowheads="1"/>
          </p:cNvPicPr>
          <p:nvPr/>
        </p:nvPicPr>
        <p:blipFill>
          <a:blip r:embed="rId3" cstate="print"/>
          <a:srcRect/>
          <a:stretch>
            <a:fillRect/>
          </a:stretch>
        </p:blipFill>
        <p:spPr bwMode="auto">
          <a:xfrm>
            <a:off x="3355975" y="1265238"/>
            <a:ext cx="2284413" cy="484187"/>
          </a:xfrm>
          <a:prstGeom prst="rect">
            <a:avLst/>
          </a:prstGeom>
          <a:noFill/>
          <a:ln w="9525">
            <a:noFill/>
            <a:miter lim="800000"/>
            <a:headEnd/>
            <a:tailEnd/>
          </a:ln>
        </p:spPr>
      </p:pic>
      <p:sp>
        <p:nvSpPr>
          <p:cNvPr id="6" name="Text Box 9"/>
          <p:cNvSpPr txBox="1">
            <a:spLocks noChangeArrowheads="1"/>
          </p:cNvSpPr>
          <p:nvPr/>
        </p:nvSpPr>
        <p:spPr bwMode="auto">
          <a:xfrm>
            <a:off x="0" y="3060700"/>
            <a:ext cx="9144000" cy="711200"/>
          </a:xfrm>
          <a:prstGeom prst="rect">
            <a:avLst/>
          </a:prstGeom>
          <a:noFill/>
          <a:ln w="9525">
            <a:noFill/>
            <a:miter lim="800000"/>
            <a:headEnd/>
            <a:tailEnd/>
          </a:ln>
        </p:spPr>
        <p:txBody>
          <a:bodyPr wrap="none"/>
          <a:lstStyle/>
          <a:p>
            <a:pPr algn="ctr" fontAlgn="auto">
              <a:spcBef>
                <a:spcPct val="50000"/>
              </a:spcBef>
              <a:spcAft>
                <a:spcPts val="0"/>
              </a:spcAft>
              <a:defRPr/>
            </a:pPr>
            <a:endParaRPr lang="en-US" sz="4400" dirty="0">
              <a:solidFill>
                <a:schemeClr val="bg1"/>
              </a:solidFill>
              <a:latin typeface="Helvetica 75 Bold" pitchFamily="1" charset="0"/>
              <a:ea typeface="+mn-ea"/>
              <a:cs typeface="+mn-cs"/>
            </a:endParaRPr>
          </a:p>
        </p:txBody>
      </p:sp>
      <p:sp>
        <p:nvSpPr>
          <p:cNvPr id="5122"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7" name="Rectangle 4"/>
          <p:cNvSpPr>
            <a:spLocks noGrp="1" noChangeArrowheads="1"/>
          </p:cNvSpPr>
          <p:nvPr>
            <p:ph type="dt" sz="half" idx="10"/>
          </p:nvPr>
        </p:nvSpPr>
        <p:spPr/>
        <p:txBody>
          <a:bodyPr/>
          <a:lstStyle>
            <a:lvl1pPr>
              <a:defRPr smtClean="0"/>
            </a:lvl1pPr>
          </a:lstStyle>
          <a:p>
            <a:pPr>
              <a:defRPr/>
            </a:pPr>
            <a:r>
              <a:rPr lang="en-US" smtClean="0"/>
              <a:t>9/2/2011</a:t>
            </a:r>
            <a:endParaRPr lang="en-US" dirty="0"/>
          </a:p>
        </p:txBody>
      </p:sp>
      <p:sp>
        <p:nvSpPr>
          <p:cNvPr id="8" name="Rectangle 5"/>
          <p:cNvSpPr>
            <a:spLocks noGrp="1" noChangeArrowheads="1"/>
          </p:cNvSpPr>
          <p:nvPr>
            <p:ph type="ftr" sz="quarter" idx="11"/>
          </p:nvPr>
        </p:nvSpPr>
        <p:spPr/>
        <p:txBody>
          <a:bodyPr/>
          <a:lstStyle>
            <a:lvl1pPr>
              <a:defRPr dirty="0"/>
            </a:lvl1pPr>
          </a:lstStyle>
          <a:p>
            <a:pPr>
              <a:defRPr/>
            </a:pPr>
            <a:endParaRPr lang="en-US" dirty="0"/>
          </a:p>
        </p:txBody>
      </p:sp>
      <p:sp>
        <p:nvSpPr>
          <p:cNvPr id="9" name="Rectangle 6"/>
          <p:cNvSpPr>
            <a:spLocks noGrp="1" noChangeArrowheads="1"/>
          </p:cNvSpPr>
          <p:nvPr>
            <p:ph type="sldNum" sz="quarter" idx="12"/>
          </p:nvPr>
        </p:nvSpPr>
        <p:spPr/>
        <p:txBody>
          <a:bodyPr/>
          <a:lstStyle>
            <a:lvl1pPr>
              <a:defRPr/>
            </a:lvl1pPr>
          </a:lstStyle>
          <a:p>
            <a:pPr>
              <a:defRPr/>
            </a:pPr>
            <a:fld id="{F4EC25A8-0DDB-4EF0-AE81-EB1A33E8264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9/2/2011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EDCF747-E234-4E3A-B369-0C02B85C01A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0574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0"/>
            <a:ext cx="60198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9/2/2011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81194FC-7EB4-426B-846D-7C74ABBC9296}"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9/2/2011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AFE88B2-2A4A-4A7F-B2CF-0AD4AEE0B26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9/2/2011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DB2407E-4ED1-4C47-B8EE-7D571E8F11F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447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9/2/2011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A7C2ECE-F5C0-4949-B348-F2F7B6C72AB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9/2/2011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5A483812-5D23-4E31-955B-163E659BBBD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9/2/2011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69679DA9-8379-4EE9-AD19-08AE69CE9B1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9/2/2011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1C054FFF-870A-4939-B921-CAF0DADDB19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9/2/2011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CFFDA30-3A7E-409A-BA85-22593761A9D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9/2/2011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7091C93-609A-4928-BFC4-A27BE5AE1EB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971800" y="0"/>
            <a:ext cx="5943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447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smtClean="0">
                <a:latin typeface="+mn-lt"/>
                <a:ea typeface="+mn-ea"/>
                <a:cs typeface="+mn-cs"/>
              </a:defRPr>
            </a:lvl1pPr>
          </a:lstStyle>
          <a:p>
            <a:pPr>
              <a:defRPr/>
            </a:pPr>
            <a:r>
              <a:rPr lang="en-US" smtClean="0"/>
              <a:t>9/2/2011</a:t>
            </a: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dirty="0">
                <a:latin typeface="+mn-lt"/>
                <a:ea typeface="+mn-ea"/>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latin typeface="+mn-lt"/>
                <a:ea typeface="+mn-ea"/>
                <a:cs typeface="+mn-cs"/>
              </a:defRPr>
            </a:lvl1pPr>
          </a:lstStyle>
          <a:p>
            <a:pPr>
              <a:defRPr/>
            </a:pPr>
            <a:fld id="{7DEB3AB7-B9C1-4C14-BCC0-37C9ADBA965F}" type="slidenum">
              <a:rPr lang="en-US"/>
              <a:pPr>
                <a:defRPr/>
              </a:pPr>
              <a:t>‹#›</a:t>
            </a:fld>
            <a:endParaRPr lang="en-US" dirty="0"/>
          </a:p>
        </p:txBody>
      </p:sp>
      <p:pic>
        <p:nvPicPr>
          <p:cNvPr id="1031" name="Picture 11" descr="UofL_Logo_Curtain_Inside"/>
          <p:cNvPicPr>
            <a:picLocks noChangeAspect="1" noChangeArrowheads="1"/>
          </p:cNvPicPr>
          <p:nvPr/>
        </p:nvPicPr>
        <p:blipFill>
          <a:blip r:embed="rId13" cstate="print"/>
          <a:srcRect/>
          <a:stretch>
            <a:fillRect/>
          </a:stretch>
        </p:blipFill>
        <p:spPr bwMode="auto">
          <a:xfrm>
            <a:off x="360363" y="257175"/>
            <a:ext cx="2284412" cy="484188"/>
          </a:xfrm>
          <a:prstGeom prst="rect">
            <a:avLst/>
          </a:prstGeom>
          <a:noFill/>
          <a:ln w="9525">
            <a:noFill/>
            <a:miter lim="800000"/>
            <a:headEnd/>
            <a:tailEnd/>
          </a:ln>
        </p:spPr>
      </p:pic>
      <p:sp>
        <p:nvSpPr>
          <p:cNvPr id="1038" name="Line 14"/>
          <p:cNvSpPr>
            <a:spLocks noChangeShapeType="1"/>
          </p:cNvSpPr>
          <p:nvPr/>
        </p:nvSpPr>
        <p:spPr bwMode="auto">
          <a:xfrm flipV="1">
            <a:off x="2895600" y="76200"/>
            <a:ext cx="0" cy="736600"/>
          </a:xfrm>
          <a:prstGeom prst="line">
            <a:avLst/>
          </a:prstGeom>
          <a:noFill/>
          <a:ln w="15875">
            <a:solidFill>
              <a:srgbClr val="FF0000"/>
            </a:solidFill>
            <a:round/>
            <a:headEnd/>
            <a:tailEnd/>
          </a:ln>
        </p:spPr>
        <p:txBody>
          <a:bodyPr wrap="none" anchor="ctr"/>
          <a:lstStyle/>
          <a:p>
            <a:pPr fontAlgn="auto">
              <a:spcBef>
                <a:spcPts val="0"/>
              </a:spcBef>
              <a:spcAft>
                <a:spcPts val="0"/>
              </a:spcAft>
              <a:defRPr/>
            </a:pPr>
            <a:endParaRPr lang="en-US" dirty="0">
              <a:latin typeface="+mn-lt"/>
              <a:ea typeface="+mn-ea"/>
              <a:cs typeface="+mn-cs"/>
            </a:endParaRPr>
          </a:p>
        </p:txBody>
      </p:sp>
      <p:sp>
        <p:nvSpPr>
          <p:cNvPr id="1040" name="Line 16"/>
          <p:cNvSpPr>
            <a:spLocks noChangeShapeType="1"/>
          </p:cNvSpPr>
          <p:nvPr/>
        </p:nvSpPr>
        <p:spPr bwMode="auto">
          <a:xfrm>
            <a:off x="-15875" y="939800"/>
            <a:ext cx="9169400" cy="0"/>
          </a:xfrm>
          <a:prstGeom prst="line">
            <a:avLst/>
          </a:prstGeom>
          <a:noFill/>
          <a:ln w="88900">
            <a:solidFill>
              <a:schemeClr val="tx1"/>
            </a:solidFill>
            <a:round/>
            <a:headEnd/>
            <a:tailEnd/>
          </a:ln>
        </p:spPr>
        <p:txBody>
          <a:bodyPr wrap="none" anchor="ctr"/>
          <a:lstStyle/>
          <a:p>
            <a:pPr fontAlgn="auto">
              <a:spcBef>
                <a:spcPts val="0"/>
              </a:spcBef>
              <a:spcAft>
                <a:spcPts val="0"/>
              </a:spcAft>
              <a:defRPr/>
            </a:pPr>
            <a:endParaRPr lang="en-US" dirty="0">
              <a:latin typeface="+mn-lt"/>
              <a:ea typeface="+mn-ea"/>
              <a:cs typeface="+mn-cs"/>
            </a:endParaRPr>
          </a:p>
        </p:txBody>
      </p:sp>
      <p:sp>
        <p:nvSpPr>
          <p:cNvPr id="1042" name="Line 18"/>
          <p:cNvSpPr>
            <a:spLocks noChangeShapeType="1"/>
          </p:cNvSpPr>
          <p:nvPr/>
        </p:nvSpPr>
        <p:spPr bwMode="auto">
          <a:xfrm>
            <a:off x="0" y="6096000"/>
            <a:ext cx="9169400" cy="0"/>
          </a:xfrm>
          <a:prstGeom prst="line">
            <a:avLst/>
          </a:prstGeom>
          <a:noFill/>
          <a:ln w="88900">
            <a:solidFill>
              <a:schemeClr val="tx1"/>
            </a:solidFill>
            <a:round/>
            <a:headEnd/>
            <a:tailEnd/>
          </a:ln>
        </p:spPr>
        <p:txBody>
          <a:bodyPr wrap="none" anchor="ctr"/>
          <a:lstStyle/>
          <a:p>
            <a:pPr fontAlgn="auto">
              <a:spcBef>
                <a:spcPts val="0"/>
              </a:spcBef>
              <a:spcAft>
                <a:spcPts val="0"/>
              </a:spcAft>
              <a:defRPr/>
            </a:pPr>
            <a:endParaRPr lang="en-US" dirty="0">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709"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0" fontAlgn="base" hangingPunct="0">
        <a:spcBef>
          <a:spcPct val="0"/>
        </a:spcBef>
        <a:spcAft>
          <a:spcPct val="0"/>
        </a:spcAft>
        <a:defRPr sz="3200" b="1">
          <a:solidFill>
            <a:schemeClr val="tx2"/>
          </a:solidFill>
          <a:latin typeface="+mj-lt"/>
          <a:ea typeface="+mj-ea"/>
          <a:cs typeface="ヒラギノ角ゴ Pro W3"/>
        </a:defRPr>
      </a:lvl1pPr>
      <a:lvl2pPr algn="l" rtl="0" eaLnBrk="0" fontAlgn="base" hangingPunct="0">
        <a:spcBef>
          <a:spcPct val="0"/>
        </a:spcBef>
        <a:spcAft>
          <a:spcPct val="0"/>
        </a:spcAft>
        <a:defRPr sz="3200" b="1">
          <a:solidFill>
            <a:schemeClr val="tx2"/>
          </a:solidFill>
          <a:latin typeface="Times New Roman" pitchFamily="18" charset="0"/>
          <a:ea typeface="ヒラギノ角ゴ Pro W3" pitchFamily="1" charset="-128"/>
          <a:cs typeface="ヒラギノ角ゴ Pro W3"/>
        </a:defRPr>
      </a:lvl2pPr>
      <a:lvl3pPr algn="l" rtl="0" eaLnBrk="0" fontAlgn="base" hangingPunct="0">
        <a:spcBef>
          <a:spcPct val="0"/>
        </a:spcBef>
        <a:spcAft>
          <a:spcPct val="0"/>
        </a:spcAft>
        <a:defRPr sz="3200" b="1">
          <a:solidFill>
            <a:schemeClr val="tx2"/>
          </a:solidFill>
          <a:latin typeface="Times New Roman" pitchFamily="18" charset="0"/>
          <a:ea typeface="ヒラギノ角ゴ Pro W3" pitchFamily="1" charset="-128"/>
          <a:cs typeface="ヒラギノ角ゴ Pro W3"/>
        </a:defRPr>
      </a:lvl3pPr>
      <a:lvl4pPr algn="l" rtl="0" eaLnBrk="0" fontAlgn="base" hangingPunct="0">
        <a:spcBef>
          <a:spcPct val="0"/>
        </a:spcBef>
        <a:spcAft>
          <a:spcPct val="0"/>
        </a:spcAft>
        <a:defRPr sz="3200" b="1">
          <a:solidFill>
            <a:schemeClr val="tx2"/>
          </a:solidFill>
          <a:latin typeface="Times New Roman" pitchFamily="18" charset="0"/>
          <a:ea typeface="ヒラギノ角ゴ Pro W3" pitchFamily="1" charset="-128"/>
          <a:cs typeface="ヒラギノ角ゴ Pro W3"/>
        </a:defRPr>
      </a:lvl4pPr>
      <a:lvl5pPr algn="l" rtl="0" eaLnBrk="0" fontAlgn="base" hangingPunct="0">
        <a:spcBef>
          <a:spcPct val="0"/>
        </a:spcBef>
        <a:spcAft>
          <a:spcPct val="0"/>
        </a:spcAft>
        <a:defRPr sz="3200" b="1">
          <a:solidFill>
            <a:schemeClr val="tx2"/>
          </a:solidFill>
          <a:latin typeface="Times New Roman" pitchFamily="18" charset="0"/>
          <a:ea typeface="ヒラギノ角ゴ Pro W3" pitchFamily="1" charset="-128"/>
          <a:cs typeface="ヒラギノ角ゴ Pro W3"/>
        </a:defRPr>
      </a:lvl5pPr>
      <a:lvl6pPr marL="457200" algn="l" rtl="0" eaLnBrk="1" fontAlgn="base" hangingPunct="1">
        <a:spcBef>
          <a:spcPct val="0"/>
        </a:spcBef>
        <a:spcAft>
          <a:spcPct val="0"/>
        </a:spcAft>
        <a:defRPr sz="3200" b="1">
          <a:solidFill>
            <a:schemeClr val="tx2"/>
          </a:solidFill>
          <a:latin typeface="Arial" charset="0"/>
          <a:ea typeface="ヒラギノ角ゴ Pro W3" pitchFamily="1"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pitchFamily="1"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pitchFamily="1"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ヒラギノ角ゴ Pro W3"/>
        </a:defRPr>
      </a:lvl1pPr>
      <a:lvl2pPr marL="742950" indent="-285750" algn="l" rtl="0" eaLnBrk="0" fontAlgn="base" hangingPunct="0">
        <a:spcBef>
          <a:spcPct val="20000"/>
        </a:spcBef>
        <a:spcAft>
          <a:spcPct val="0"/>
        </a:spcAft>
        <a:buChar char="–"/>
        <a:defRPr sz="2800">
          <a:solidFill>
            <a:schemeClr val="tx1"/>
          </a:solidFill>
          <a:latin typeface="+mn-lt"/>
          <a:ea typeface="+mn-ea"/>
          <a:cs typeface="ヒラギノ角ゴ Pro W3"/>
        </a:defRPr>
      </a:lvl2pPr>
      <a:lvl3pPr marL="1143000" indent="-228600" algn="l" rtl="0" eaLnBrk="0" fontAlgn="base" hangingPunct="0">
        <a:spcBef>
          <a:spcPct val="20000"/>
        </a:spcBef>
        <a:spcAft>
          <a:spcPct val="0"/>
        </a:spcAft>
        <a:buChar char="•"/>
        <a:defRPr sz="2400">
          <a:solidFill>
            <a:schemeClr val="tx1"/>
          </a:solidFill>
          <a:latin typeface="+mn-lt"/>
          <a:ea typeface="+mn-ea"/>
          <a:cs typeface="ヒラギノ角ゴ Pro W3"/>
        </a:defRPr>
      </a:lvl3pPr>
      <a:lvl4pPr marL="1600200" indent="-228600" algn="l" rtl="0" eaLnBrk="0" fontAlgn="base" hangingPunct="0">
        <a:spcBef>
          <a:spcPct val="20000"/>
        </a:spcBef>
        <a:spcAft>
          <a:spcPct val="0"/>
        </a:spcAft>
        <a:buChar char="–"/>
        <a:defRPr sz="2000">
          <a:solidFill>
            <a:schemeClr val="tx1"/>
          </a:solidFill>
          <a:latin typeface="+mn-lt"/>
          <a:ea typeface="+mn-ea"/>
          <a:cs typeface="ヒラギノ角ゴ Pro W3"/>
        </a:defRPr>
      </a:lvl4pPr>
      <a:lvl5pPr marL="2057400" indent="-228600" algn="l" rtl="0" eaLnBrk="0" fontAlgn="base" hangingPunct="0">
        <a:spcBef>
          <a:spcPct val="20000"/>
        </a:spcBef>
        <a:spcAft>
          <a:spcPct val="0"/>
        </a:spcAft>
        <a:buChar char="»"/>
        <a:defRPr sz="2000">
          <a:solidFill>
            <a:schemeClr val="tx1"/>
          </a:solidFill>
          <a:latin typeface="+mn-lt"/>
          <a:ea typeface="+mn-ea"/>
          <a:cs typeface="ヒラギノ角ゴ Pro W3"/>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facultyfocus.com/articles/teaching-professor-blog/tried-didnt-wor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facultyfocu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facultyfocus.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ChangeArrowheads="1"/>
          </p:cNvSpPr>
          <p:nvPr/>
        </p:nvSpPr>
        <p:spPr bwMode="auto">
          <a:xfrm>
            <a:off x="0" y="0"/>
            <a:ext cx="9144000" cy="6858000"/>
          </a:xfrm>
          <a:prstGeom prst="rect">
            <a:avLst/>
          </a:prstGeom>
          <a:solidFill>
            <a:schemeClr val="bg1"/>
          </a:solidFill>
          <a:ln w="9525">
            <a:solidFill>
              <a:schemeClr val="bg1"/>
            </a:solidFill>
            <a:miter lim="800000"/>
            <a:headEnd/>
            <a:tailEnd/>
          </a:ln>
        </p:spPr>
        <p:txBody>
          <a:bodyPr wrap="none" anchor="ctr"/>
          <a:lstStyle/>
          <a:p>
            <a:endParaRPr lang="en-US" dirty="0">
              <a:latin typeface="ITC Giovanni Std Book" pitchFamily="50" charset="0"/>
            </a:endParaRPr>
          </a:p>
        </p:txBody>
      </p:sp>
      <p:pic>
        <p:nvPicPr>
          <p:cNvPr id="3075" name="Picture 4" descr="UofL_Logo_Cover"/>
          <p:cNvPicPr>
            <a:picLocks noChangeAspect="1" noChangeArrowheads="1"/>
          </p:cNvPicPr>
          <p:nvPr/>
        </p:nvPicPr>
        <p:blipFill>
          <a:blip r:embed="rId3" cstate="print"/>
          <a:srcRect/>
          <a:stretch>
            <a:fillRect/>
          </a:stretch>
        </p:blipFill>
        <p:spPr bwMode="auto">
          <a:xfrm>
            <a:off x="1219200" y="581786"/>
            <a:ext cx="6378575" cy="1347788"/>
          </a:xfrm>
          <a:prstGeom prst="rect">
            <a:avLst/>
          </a:prstGeom>
          <a:noFill/>
          <a:ln w="9525">
            <a:noFill/>
            <a:miter lim="800000"/>
            <a:headEnd/>
            <a:tailEnd/>
          </a:ln>
        </p:spPr>
      </p:pic>
      <p:pic>
        <p:nvPicPr>
          <p:cNvPr id="3076" name="Picture 5" descr="UofL_Stripe"/>
          <p:cNvPicPr>
            <a:picLocks noChangeAspect="1" noChangeArrowheads="1"/>
          </p:cNvPicPr>
          <p:nvPr/>
        </p:nvPicPr>
        <p:blipFill>
          <a:blip r:embed="rId4" cstate="print"/>
          <a:srcRect/>
          <a:stretch>
            <a:fillRect/>
          </a:stretch>
        </p:blipFill>
        <p:spPr bwMode="auto">
          <a:xfrm>
            <a:off x="0" y="2895600"/>
            <a:ext cx="9153525" cy="1150938"/>
          </a:xfrm>
          <a:prstGeom prst="rect">
            <a:avLst/>
          </a:prstGeom>
          <a:noFill/>
          <a:ln w="9525">
            <a:noFill/>
            <a:miter lim="800000"/>
            <a:headEnd/>
            <a:tailEnd/>
          </a:ln>
        </p:spPr>
      </p:pic>
      <p:sp>
        <p:nvSpPr>
          <p:cNvPr id="3077" name="Text Box 6"/>
          <p:cNvSpPr txBox="1">
            <a:spLocks noChangeArrowheads="1"/>
          </p:cNvSpPr>
          <p:nvPr/>
        </p:nvSpPr>
        <p:spPr bwMode="auto">
          <a:xfrm>
            <a:off x="0" y="2927444"/>
            <a:ext cx="9144000" cy="1068233"/>
          </a:xfrm>
          <a:prstGeom prst="rect">
            <a:avLst/>
          </a:prstGeom>
          <a:noFill/>
          <a:ln w="9525">
            <a:noFill/>
            <a:miter lim="800000"/>
            <a:headEnd/>
            <a:tailEnd/>
          </a:ln>
        </p:spPr>
        <p:txBody>
          <a:bodyPr wrap="none"/>
          <a:lstStyle/>
          <a:p>
            <a:pPr algn="ctr">
              <a:spcBef>
                <a:spcPct val="50000"/>
              </a:spcBef>
            </a:pPr>
            <a:r>
              <a:rPr lang="en-US" sz="2800" b="1" dirty="0" smtClean="0">
                <a:solidFill>
                  <a:schemeClr val="bg1"/>
                </a:solidFill>
                <a:latin typeface="Times New Roman" pitchFamily="18" charset="0"/>
                <a:cs typeface="Times New Roman" pitchFamily="18" charset="0"/>
              </a:rPr>
              <a:t>Reconnecting Who We Are with What We Do: </a:t>
            </a:r>
          </a:p>
          <a:p>
            <a:pPr algn="ctr">
              <a:spcBef>
                <a:spcPts val="0"/>
              </a:spcBef>
            </a:pPr>
            <a:r>
              <a:rPr lang="en-US" sz="2800" b="1" dirty="0" smtClean="0">
                <a:solidFill>
                  <a:schemeClr val="bg1"/>
                </a:solidFill>
                <a:latin typeface="Times New Roman" pitchFamily="18" charset="0"/>
                <a:cs typeface="Times New Roman" pitchFamily="18" charset="0"/>
              </a:rPr>
              <a:t>Reflections on Identity and Integrity in the Classroom</a:t>
            </a:r>
            <a:endParaRPr lang="en-US" sz="2800" b="1" dirty="0">
              <a:solidFill>
                <a:schemeClr val="bg1"/>
              </a:solidFill>
              <a:latin typeface="Times New Roman" pitchFamily="18" charset="0"/>
              <a:cs typeface="Times New Roman" pitchFamily="18" charset="0"/>
            </a:endParaRPr>
          </a:p>
          <a:p>
            <a:pPr algn="ctr">
              <a:spcBef>
                <a:spcPct val="50000"/>
              </a:spcBef>
            </a:pPr>
            <a:endParaRPr lang="en-US" sz="3200" b="1" dirty="0">
              <a:solidFill>
                <a:schemeClr val="bg1"/>
              </a:solidFill>
              <a:latin typeface="ITC Giovanni Std Black" pitchFamily="50" charset="0"/>
            </a:endParaRPr>
          </a:p>
        </p:txBody>
      </p:sp>
      <p:sp>
        <p:nvSpPr>
          <p:cNvPr id="6" name="Rectangle 3"/>
          <p:cNvSpPr txBox="1">
            <a:spLocks noChangeArrowheads="1"/>
          </p:cNvSpPr>
          <p:nvPr/>
        </p:nvSpPr>
        <p:spPr bwMode="auto">
          <a:xfrm>
            <a:off x="0" y="4724400"/>
            <a:ext cx="9144000" cy="1752600"/>
          </a:xfrm>
          <a:prstGeom prst="rect">
            <a:avLst/>
          </a:prstGeom>
          <a:noFill/>
          <a:ln w="9525">
            <a:noFill/>
            <a:miter lim="800000"/>
            <a:headEnd/>
            <a:tailEnd/>
          </a:ln>
        </p:spPr>
        <p:txBody>
          <a:bodyPr>
            <a:normAutofit/>
          </a:bodyPr>
          <a:lstStyle/>
          <a:p>
            <a:pPr marL="342900" indent="-342900" algn="ctr" fontAlgn="auto">
              <a:spcBef>
                <a:spcPct val="20000"/>
              </a:spcBef>
              <a:spcAft>
                <a:spcPts val="0"/>
              </a:spcAft>
              <a:defRPr/>
            </a:pPr>
            <a:endParaRPr lang="en-US" sz="2500" kern="0" dirty="0">
              <a:latin typeface="HelveticaNeueLT Std" pitchFamily="34" charset="0"/>
              <a:ea typeface="+mn-ea"/>
              <a:cs typeface="+mn-cs"/>
            </a:endParaRPr>
          </a:p>
        </p:txBody>
      </p:sp>
      <p:sp>
        <p:nvSpPr>
          <p:cNvPr id="8" name="Slide Number Placeholder 7"/>
          <p:cNvSpPr>
            <a:spLocks noGrp="1"/>
          </p:cNvSpPr>
          <p:nvPr>
            <p:ph type="sldNum" sz="quarter" idx="12"/>
          </p:nvPr>
        </p:nvSpPr>
        <p:spPr/>
        <p:txBody>
          <a:bodyPr/>
          <a:lstStyle/>
          <a:p>
            <a:pPr>
              <a:defRPr/>
            </a:pPr>
            <a:fld id="{B6099F85-82AA-4DEE-8CC7-30E48C0786BD}" type="slidenum">
              <a:rPr lang="en-US" smtClean="0"/>
              <a:pPr>
                <a:defRPr/>
              </a:pPr>
              <a:t>1</a:t>
            </a:fld>
            <a:endParaRPr lang="en-US" dirty="0"/>
          </a:p>
        </p:txBody>
      </p:sp>
      <p:sp>
        <p:nvSpPr>
          <p:cNvPr id="9" name="TextBox 8"/>
          <p:cNvSpPr txBox="1"/>
          <p:nvPr/>
        </p:nvSpPr>
        <p:spPr>
          <a:xfrm>
            <a:off x="838200" y="3995678"/>
            <a:ext cx="7543800" cy="2154436"/>
          </a:xfrm>
          <a:prstGeom prst="rect">
            <a:avLst/>
          </a:prstGeom>
          <a:noFill/>
        </p:spPr>
        <p:txBody>
          <a:bodyPr wrap="square" rtlCol="0">
            <a:spAutoFit/>
          </a:bodyPr>
          <a:lstStyle/>
          <a:p>
            <a:pPr algn="ctr"/>
            <a:endParaRPr lang="en-US" dirty="0" smtClean="0">
              <a:latin typeface="+mn-lt"/>
            </a:endParaRPr>
          </a:p>
          <a:p>
            <a:pPr algn="ctr"/>
            <a:r>
              <a:rPr lang="en-US" sz="2000" dirty="0" smtClean="0">
                <a:latin typeface="+mn-lt"/>
              </a:rPr>
              <a:t>Roy </a:t>
            </a:r>
            <a:r>
              <a:rPr lang="en-US" sz="2000" dirty="0">
                <a:latin typeface="+mn-lt"/>
              </a:rPr>
              <a:t>Fuller, Ph.D.</a:t>
            </a:r>
          </a:p>
          <a:p>
            <a:pPr algn="ctr"/>
            <a:r>
              <a:rPr lang="en-US" sz="2000" dirty="0">
                <a:latin typeface="+mn-lt"/>
              </a:rPr>
              <a:t>Part Time Faculty Fellow, Delphi Center for Teaching and Learning</a:t>
            </a:r>
          </a:p>
          <a:p>
            <a:pPr algn="ctr"/>
            <a:r>
              <a:rPr lang="en-US" sz="2000" dirty="0">
                <a:latin typeface="+mn-lt"/>
              </a:rPr>
              <a:t>roy.fuller@louisville.edu</a:t>
            </a:r>
          </a:p>
          <a:p>
            <a:pPr algn="ctr"/>
            <a:endParaRPr lang="en-US" dirty="0">
              <a:latin typeface="+mj-lt"/>
            </a:endParaRPr>
          </a:p>
          <a:p>
            <a:pPr algn="ctr"/>
            <a:endParaRPr lang="en-US" dirty="0" smtClean="0">
              <a:latin typeface="+mj-lt"/>
            </a:endParaRPr>
          </a:p>
          <a:p>
            <a:pPr algn="ctr"/>
            <a:r>
              <a:rPr lang="en-US" sz="2000" dirty="0" smtClean="0">
                <a:latin typeface="+mj-lt"/>
              </a:rPr>
              <a:t>Friday, February 12, 2016</a:t>
            </a:r>
            <a:endParaRPr lang="en-US" sz="2000"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0"/>
            <a:ext cx="5257800" cy="838200"/>
          </a:xfrm>
        </p:spPr>
        <p:txBody>
          <a:bodyPr/>
          <a:lstStyle/>
          <a:p>
            <a:r>
              <a:rPr lang="en-US" dirty="0" smtClean="0">
                <a:solidFill>
                  <a:schemeClr val="tx1"/>
                </a:solidFill>
              </a:rPr>
              <a:t>Table work:  </a:t>
            </a:r>
            <a:r>
              <a:rPr lang="en-US" i="1" dirty="0" smtClean="0">
                <a:solidFill>
                  <a:schemeClr val="tx1"/>
                </a:solidFill>
              </a:rPr>
              <a:t>Taking Refuge</a:t>
            </a:r>
            <a:endParaRPr lang="en-US" i="1" dirty="0">
              <a:solidFill>
                <a:schemeClr val="tx1"/>
              </a:solidFill>
            </a:endParaRPr>
          </a:p>
        </p:txBody>
      </p:sp>
      <p:sp>
        <p:nvSpPr>
          <p:cNvPr id="3" name="Content Placeholder 2"/>
          <p:cNvSpPr>
            <a:spLocks noGrp="1"/>
          </p:cNvSpPr>
          <p:nvPr>
            <p:ph idx="1"/>
          </p:nvPr>
        </p:nvSpPr>
        <p:spPr>
          <a:xfrm>
            <a:off x="228600" y="990600"/>
            <a:ext cx="8686800" cy="4572000"/>
          </a:xfrm>
        </p:spPr>
        <p:txBody>
          <a:bodyPr/>
          <a:lstStyle/>
          <a:p>
            <a:pPr>
              <a:buNone/>
            </a:pPr>
            <a:endParaRPr lang="en-US" dirty="0" smtClean="0"/>
          </a:p>
          <a:p>
            <a:pPr>
              <a:buNone/>
            </a:pPr>
            <a:r>
              <a:rPr lang="en-US" dirty="0" smtClean="0"/>
              <a:t>Using the </a:t>
            </a:r>
            <a:r>
              <a:rPr lang="en-US" dirty="0"/>
              <a:t>“Taking Refuge” handout </a:t>
            </a:r>
            <a:r>
              <a:rPr lang="en-US" dirty="0" smtClean="0"/>
              <a:t>- respond to the three prompts.</a:t>
            </a:r>
          </a:p>
          <a:p>
            <a:pPr>
              <a:buNone/>
            </a:pPr>
            <a:endParaRPr lang="en-US" dirty="0"/>
          </a:p>
          <a:p>
            <a:pPr>
              <a:buNone/>
            </a:pPr>
            <a:endParaRPr lang="en-US" dirty="0" smtClean="0"/>
          </a:p>
        </p:txBody>
      </p:sp>
      <p:sp>
        <p:nvSpPr>
          <p:cNvPr id="4" name="Slide Number Placeholder 3"/>
          <p:cNvSpPr>
            <a:spLocks noGrp="1"/>
          </p:cNvSpPr>
          <p:nvPr>
            <p:ph type="sldNum" sz="quarter" idx="12"/>
          </p:nvPr>
        </p:nvSpPr>
        <p:spPr/>
        <p:txBody>
          <a:bodyPr/>
          <a:lstStyle/>
          <a:p>
            <a:pPr>
              <a:defRPr/>
            </a:pPr>
            <a:fld id="{0AFE88B2-2A4A-4A7F-B2CF-0AD4AEE0B26A}" type="slidenum">
              <a:rPr lang="en-US" smtClean="0"/>
              <a:pPr>
                <a:defRPr/>
              </a:pPr>
              <a:t>10</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2590800"/>
            <a:ext cx="3814910" cy="2857500"/>
          </a:xfrm>
          <a:prstGeom prst="rect">
            <a:avLst/>
          </a:prstGeom>
        </p:spPr>
      </p:pic>
    </p:spTree>
    <p:extLst>
      <p:ext uri="{BB962C8B-B14F-4D97-AF65-F5344CB8AC3E}">
        <p14:creationId xmlns:p14="http://schemas.microsoft.com/office/powerpoint/2010/main" val="174315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828800"/>
            <a:ext cx="7772400" cy="4114800"/>
          </a:xfrm>
        </p:spPr>
        <p:txBody>
          <a:bodyPr/>
          <a:lstStyle/>
          <a:p>
            <a:pPr marL="0" indent="0">
              <a:buNone/>
            </a:pPr>
            <a:endParaRPr lang="en-US" i="1" dirty="0" smtClean="0"/>
          </a:p>
          <a:p>
            <a:pPr marL="0" indent="0">
              <a:buNone/>
            </a:pPr>
            <a:r>
              <a:rPr lang="en-US" i="1" dirty="0" smtClean="0"/>
              <a:t>No pedagogical technique is always better than another.</a:t>
            </a:r>
          </a:p>
          <a:p>
            <a:pPr marL="0" indent="0">
              <a:buNone/>
            </a:pPr>
            <a:r>
              <a:rPr lang="en-US" dirty="0"/>
              <a:t>	</a:t>
            </a:r>
            <a:r>
              <a:rPr lang="en-US" dirty="0" smtClean="0"/>
              <a:t>		Maryellen Weimer</a:t>
            </a:r>
            <a:endParaRPr lang="en-US" dirty="0"/>
          </a:p>
        </p:txBody>
      </p:sp>
      <p:sp>
        <p:nvSpPr>
          <p:cNvPr id="4" name="Slide Number Placeholder 3"/>
          <p:cNvSpPr>
            <a:spLocks noGrp="1"/>
          </p:cNvSpPr>
          <p:nvPr>
            <p:ph type="sldNum" sz="quarter" idx="12"/>
          </p:nvPr>
        </p:nvSpPr>
        <p:spPr/>
        <p:txBody>
          <a:bodyPr/>
          <a:lstStyle/>
          <a:p>
            <a:pPr>
              <a:defRPr/>
            </a:pPr>
            <a:fld id="{0AFE88B2-2A4A-4A7F-B2CF-0AD4AEE0B26A}" type="slidenum">
              <a:rPr lang="en-US" smtClean="0"/>
              <a:pPr>
                <a:defRPr/>
              </a:pPr>
              <a:t>11</a:t>
            </a:fld>
            <a:endParaRPr lang="en-US" dirty="0"/>
          </a:p>
        </p:txBody>
      </p:sp>
    </p:spTree>
    <p:extLst>
      <p:ext uri="{BB962C8B-B14F-4D97-AF65-F5344CB8AC3E}">
        <p14:creationId xmlns:p14="http://schemas.microsoft.com/office/powerpoint/2010/main" val="24786314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skillful teaching?</a:t>
            </a:r>
            <a:endParaRPr lang="en-US" dirty="0"/>
          </a:p>
        </p:txBody>
      </p:sp>
      <p:sp>
        <p:nvSpPr>
          <p:cNvPr id="3" name="Content Placeholder 2"/>
          <p:cNvSpPr>
            <a:spLocks noGrp="1"/>
          </p:cNvSpPr>
          <p:nvPr>
            <p:ph idx="1"/>
          </p:nvPr>
        </p:nvSpPr>
        <p:spPr>
          <a:xfrm>
            <a:off x="152400" y="1066800"/>
            <a:ext cx="8686800" cy="4876800"/>
          </a:xfrm>
        </p:spPr>
        <p:txBody>
          <a:bodyPr/>
          <a:lstStyle/>
          <a:p>
            <a:pPr marL="0" indent="0">
              <a:buNone/>
            </a:pPr>
            <a:r>
              <a:rPr lang="en-US" sz="2800" dirty="0" smtClean="0"/>
              <a:t>Three core assumptions:</a:t>
            </a:r>
          </a:p>
          <a:p>
            <a:pPr marL="514350" indent="-514350">
              <a:buAutoNum type="arabicParenR"/>
            </a:pPr>
            <a:r>
              <a:rPr lang="en-US" sz="2800" dirty="0" smtClean="0"/>
              <a:t>Skillful teaching is whatever helps students learn.</a:t>
            </a:r>
          </a:p>
          <a:p>
            <a:pPr marL="514350" indent="-514350">
              <a:buAutoNum type="arabicParenR"/>
            </a:pPr>
            <a:r>
              <a:rPr lang="en-US" sz="2800" dirty="0" smtClean="0"/>
              <a:t>Skillful teachers adopt a critically reflective stance towards their practice.</a:t>
            </a:r>
          </a:p>
          <a:p>
            <a:pPr marL="514350" indent="-514350">
              <a:buAutoNum type="arabicParenR"/>
            </a:pPr>
            <a:r>
              <a:rPr lang="en-US" sz="2800" dirty="0" smtClean="0"/>
              <a:t>The most important knowledge teachers need to do good work is a constant awareness of how students are experiencing their learning and perceiving teachers’ actions.</a:t>
            </a:r>
          </a:p>
          <a:p>
            <a:pPr marL="400050" lvl="1" indent="0">
              <a:buNone/>
            </a:pPr>
            <a:r>
              <a:rPr lang="en-US" sz="2400" dirty="0" smtClean="0"/>
              <a:t>	(Stephen Brookfield, </a:t>
            </a:r>
            <a:r>
              <a:rPr lang="en-US" sz="2400" i="1" dirty="0" smtClean="0"/>
              <a:t>The Skillful Teacher</a:t>
            </a:r>
            <a:r>
              <a:rPr lang="en-US" sz="2400" dirty="0" smtClean="0"/>
              <a:t>, chapter 2)</a:t>
            </a:r>
          </a:p>
        </p:txBody>
      </p:sp>
      <p:sp>
        <p:nvSpPr>
          <p:cNvPr id="4" name="Slide Number Placeholder 3"/>
          <p:cNvSpPr>
            <a:spLocks noGrp="1"/>
          </p:cNvSpPr>
          <p:nvPr>
            <p:ph type="sldNum" sz="quarter" idx="12"/>
          </p:nvPr>
        </p:nvSpPr>
        <p:spPr/>
        <p:txBody>
          <a:bodyPr/>
          <a:lstStyle/>
          <a:p>
            <a:pPr>
              <a:defRPr/>
            </a:pPr>
            <a:fld id="{0AFE88B2-2A4A-4A7F-B2CF-0AD4AEE0B26A}" type="slidenum">
              <a:rPr lang="en-US" smtClean="0"/>
              <a:pPr>
                <a:defRPr/>
              </a:pPr>
              <a:t>12</a:t>
            </a:fld>
            <a:endParaRPr lang="en-US" dirty="0"/>
          </a:p>
        </p:txBody>
      </p:sp>
    </p:spTree>
    <p:extLst>
      <p:ext uri="{BB962C8B-B14F-4D97-AF65-F5344CB8AC3E}">
        <p14:creationId xmlns:p14="http://schemas.microsoft.com/office/powerpoint/2010/main" val="1167489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tried it and it didn’t work!”</a:t>
            </a:r>
            <a:endParaRPr lang="en-US" dirty="0"/>
          </a:p>
        </p:txBody>
      </p:sp>
      <p:sp>
        <p:nvSpPr>
          <p:cNvPr id="3" name="Content Placeholder 2"/>
          <p:cNvSpPr>
            <a:spLocks noGrp="1"/>
          </p:cNvSpPr>
          <p:nvPr>
            <p:ph idx="1"/>
          </p:nvPr>
        </p:nvSpPr>
        <p:spPr>
          <a:xfrm>
            <a:off x="228600" y="1143000"/>
            <a:ext cx="8153400" cy="4419600"/>
          </a:xfrm>
        </p:spPr>
        <p:txBody>
          <a:bodyPr/>
          <a:lstStyle/>
          <a:p>
            <a:pPr>
              <a:buFontTx/>
              <a:buChar char="-"/>
            </a:pPr>
            <a:r>
              <a:rPr lang="en-US" sz="2400" i="1" dirty="0" smtClean="0"/>
              <a:t>“No strategy, policy, activity or assignment “works” the same way for every student.”</a:t>
            </a:r>
          </a:p>
          <a:p>
            <a:pPr>
              <a:buFontTx/>
              <a:buChar char="-"/>
            </a:pPr>
            <a:r>
              <a:rPr lang="en-US" sz="2400" i="1" dirty="0" smtClean="0"/>
              <a:t>No strategy, policy, activity or assignment “works” for every teacher.</a:t>
            </a:r>
          </a:p>
          <a:p>
            <a:pPr>
              <a:buFontTx/>
              <a:buChar char="-"/>
            </a:pPr>
            <a:r>
              <a:rPr lang="en-US" sz="2400" i="1" dirty="0" smtClean="0"/>
              <a:t>No strategy, policy, activity or assignment “works” in every course.</a:t>
            </a:r>
          </a:p>
          <a:p>
            <a:pPr>
              <a:buFontTx/>
              <a:buChar char="-"/>
            </a:pPr>
            <a:r>
              <a:rPr lang="en-US" sz="2400" i="1" dirty="0" smtClean="0"/>
              <a:t>Make predictions but don’t be surprised by the outcome.</a:t>
            </a:r>
          </a:p>
          <a:p>
            <a:pPr>
              <a:buFontTx/>
              <a:buChar char="-"/>
            </a:pPr>
            <a:r>
              <a:rPr lang="en-US" sz="2400" i="1" dirty="0" smtClean="0"/>
              <a:t>No new approach is the best it can be the first time you try it.</a:t>
            </a:r>
          </a:p>
          <a:p>
            <a:pPr>
              <a:buFontTx/>
              <a:buChar char="-"/>
            </a:pPr>
            <a:r>
              <a:rPr lang="en-US" sz="2400" i="1" dirty="0" smtClean="0"/>
              <a:t>The success of any strategy, policy, activity or assignment ought to be measured in how well it promotes learning.”</a:t>
            </a:r>
            <a:endParaRPr lang="en-US" sz="2400" i="1" dirty="0"/>
          </a:p>
        </p:txBody>
      </p:sp>
      <p:sp>
        <p:nvSpPr>
          <p:cNvPr id="4" name="Slide Number Placeholder 3"/>
          <p:cNvSpPr>
            <a:spLocks noGrp="1"/>
          </p:cNvSpPr>
          <p:nvPr>
            <p:ph type="sldNum" sz="quarter" idx="12"/>
          </p:nvPr>
        </p:nvSpPr>
        <p:spPr>
          <a:xfrm>
            <a:off x="333286" y="6274750"/>
            <a:ext cx="8658314" cy="457200"/>
          </a:xfrm>
        </p:spPr>
        <p:txBody>
          <a:bodyPr/>
          <a:lstStyle/>
          <a:p>
            <a:pPr>
              <a:defRPr/>
            </a:pPr>
            <a:r>
              <a:rPr lang="en-US" dirty="0" smtClean="0"/>
              <a:t>“I Tried It and It Didn’t Work!” Maryellen Weimer, Faculty Focus, June 4, 2014.  </a:t>
            </a:r>
            <a:r>
              <a:rPr lang="en-US" dirty="0"/>
              <a:t>Accessed at: </a:t>
            </a:r>
            <a:r>
              <a:rPr lang="en-US" dirty="0">
                <a:hlinkClick r:id="rId2"/>
              </a:rPr>
              <a:t>http://www.facultyfocus.com/articles/teaching-professor-blog/tried-didnt-work</a:t>
            </a:r>
            <a:r>
              <a:rPr lang="en-US" dirty="0" smtClean="0">
                <a:hlinkClick r:id="rId2"/>
              </a:rPr>
              <a:t>/</a:t>
            </a:r>
            <a:r>
              <a:rPr lang="en-US" dirty="0" smtClean="0"/>
              <a:t>             </a:t>
            </a:r>
            <a:fld id="{0AFE88B2-2A4A-4A7F-B2CF-0AD4AEE0B26A}" type="slidenum">
              <a:rPr lang="en-US" smtClean="0"/>
              <a:pPr>
                <a:defRPr/>
              </a:pPr>
              <a:t>13</a:t>
            </a:fld>
            <a:endParaRPr lang="en-US" dirty="0"/>
          </a:p>
        </p:txBody>
      </p:sp>
    </p:spTree>
    <p:extLst>
      <p:ext uri="{BB962C8B-B14F-4D97-AF65-F5344CB8AC3E}">
        <p14:creationId xmlns:p14="http://schemas.microsoft.com/office/powerpoint/2010/main" val="123157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a:t>
            </a:r>
            <a:r>
              <a:rPr lang="en-US" i="1" dirty="0" smtClean="0"/>
              <a:t>What I believe</a:t>
            </a:r>
            <a:endParaRPr lang="en-US" i="1" dirty="0"/>
          </a:p>
        </p:txBody>
      </p:sp>
      <p:sp>
        <p:nvSpPr>
          <p:cNvPr id="3" name="Content Placeholder 2"/>
          <p:cNvSpPr>
            <a:spLocks noGrp="1"/>
          </p:cNvSpPr>
          <p:nvPr>
            <p:ph idx="1"/>
          </p:nvPr>
        </p:nvSpPr>
        <p:spPr>
          <a:xfrm>
            <a:off x="304800" y="1295400"/>
            <a:ext cx="5029200" cy="4267200"/>
          </a:xfrm>
        </p:spPr>
        <p:txBody>
          <a:bodyPr/>
          <a:lstStyle/>
          <a:p>
            <a:pPr marL="0" indent="0">
              <a:buNone/>
            </a:pPr>
            <a:r>
              <a:rPr lang="en-US" dirty="0" smtClean="0"/>
              <a:t>Respond to the three prompts on the “What do you believe” worksheet.</a:t>
            </a: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0AFE88B2-2A4A-4A7F-B2CF-0AD4AEE0B26A}" type="slidenum">
              <a:rPr lang="en-US" smtClean="0"/>
              <a:pPr>
                <a:defRPr/>
              </a:pPr>
              <a:t>14</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2600" y="1000125"/>
            <a:ext cx="3547606" cy="5010150"/>
          </a:xfrm>
          <a:prstGeom prst="rect">
            <a:avLst/>
          </a:prstGeom>
        </p:spPr>
      </p:pic>
    </p:spTree>
    <p:extLst>
      <p:ext uri="{BB962C8B-B14F-4D97-AF65-F5344CB8AC3E}">
        <p14:creationId xmlns:p14="http://schemas.microsoft.com/office/powerpoint/2010/main" val="42799454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Inspiration</a:t>
            </a:r>
            <a:endParaRPr lang="en-US" dirty="0"/>
          </a:p>
        </p:txBody>
      </p:sp>
      <p:sp>
        <p:nvSpPr>
          <p:cNvPr id="3" name="Content Placeholder 2"/>
          <p:cNvSpPr>
            <a:spLocks noGrp="1"/>
          </p:cNvSpPr>
          <p:nvPr>
            <p:ph idx="1"/>
          </p:nvPr>
        </p:nvSpPr>
        <p:spPr/>
        <p:txBody>
          <a:bodyPr/>
          <a:lstStyle/>
          <a:p>
            <a:pPr marL="0" indent="0">
              <a:buNone/>
            </a:pPr>
            <a:r>
              <a:rPr lang="en-US" i="1" dirty="0" smtClean="0"/>
              <a:t>Teachers, I believe, are the most responsible and important members of society because their professional efforts affect the fate of the earth.</a:t>
            </a:r>
          </a:p>
          <a:p>
            <a:pPr marL="0" indent="0">
              <a:buNone/>
            </a:pPr>
            <a:r>
              <a:rPr lang="en-US" dirty="0"/>
              <a:t>	</a:t>
            </a:r>
            <a:r>
              <a:rPr lang="en-US" dirty="0" smtClean="0"/>
              <a:t>		Helen </a:t>
            </a:r>
            <a:r>
              <a:rPr lang="en-US" dirty="0" err="1" smtClean="0"/>
              <a:t>Caldicott</a:t>
            </a:r>
            <a:endParaRPr lang="en-US" dirty="0"/>
          </a:p>
        </p:txBody>
      </p:sp>
      <p:sp>
        <p:nvSpPr>
          <p:cNvPr id="4" name="Slide Number Placeholder 3"/>
          <p:cNvSpPr>
            <a:spLocks noGrp="1"/>
          </p:cNvSpPr>
          <p:nvPr>
            <p:ph type="sldNum" sz="quarter" idx="12"/>
          </p:nvPr>
        </p:nvSpPr>
        <p:spPr/>
        <p:txBody>
          <a:bodyPr/>
          <a:lstStyle/>
          <a:p>
            <a:pPr>
              <a:defRPr/>
            </a:pPr>
            <a:fld id="{0AFE88B2-2A4A-4A7F-B2CF-0AD4AEE0B26A}" type="slidenum">
              <a:rPr lang="en-US" smtClean="0"/>
              <a:pPr>
                <a:defRPr/>
              </a:pPr>
              <a:t>15</a:t>
            </a:fld>
            <a:endParaRPr lang="en-US" dirty="0"/>
          </a:p>
        </p:txBody>
      </p:sp>
    </p:spTree>
    <p:extLst>
      <p:ext uri="{BB962C8B-B14F-4D97-AF65-F5344CB8AC3E}">
        <p14:creationId xmlns:p14="http://schemas.microsoft.com/office/powerpoint/2010/main" val="36886004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Through the Eyes of Students</a:t>
            </a:r>
            <a:endParaRPr lang="en-US" dirty="0"/>
          </a:p>
        </p:txBody>
      </p:sp>
      <p:sp>
        <p:nvSpPr>
          <p:cNvPr id="3" name="Content Placeholder 2"/>
          <p:cNvSpPr>
            <a:spLocks noGrp="1"/>
          </p:cNvSpPr>
          <p:nvPr>
            <p:ph idx="1"/>
          </p:nvPr>
        </p:nvSpPr>
        <p:spPr>
          <a:xfrm>
            <a:off x="228600" y="1143000"/>
            <a:ext cx="8686800" cy="4724400"/>
          </a:xfrm>
        </p:spPr>
        <p:txBody>
          <a:bodyPr/>
          <a:lstStyle/>
          <a:p>
            <a:pPr marL="0" indent="0">
              <a:buNone/>
            </a:pPr>
            <a:endParaRPr lang="en-US" dirty="0" smtClean="0"/>
          </a:p>
          <a:p>
            <a:pPr marL="0" indent="0">
              <a:buNone/>
            </a:pPr>
            <a:r>
              <a:rPr lang="en-US" dirty="0" smtClean="0"/>
              <a:t>If </a:t>
            </a:r>
            <a:r>
              <a:rPr lang="en-US" dirty="0" smtClean="0"/>
              <a:t>a student was asked to describe you as a teacher, what do you </a:t>
            </a:r>
            <a:r>
              <a:rPr lang="en-US" i="1" dirty="0" smtClean="0"/>
              <a:t>think</a:t>
            </a:r>
            <a:r>
              <a:rPr lang="en-US" dirty="0" smtClean="0"/>
              <a:t> they would say?</a:t>
            </a:r>
          </a:p>
          <a:p>
            <a:pPr marL="0" indent="0">
              <a:buNone/>
            </a:pPr>
            <a:endParaRPr lang="en-US" dirty="0"/>
          </a:p>
          <a:p>
            <a:pPr marL="0" indent="0">
              <a:buNone/>
            </a:pPr>
            <a:r>
              <a:rPr lang="en-US" dirty="0" smtClean="0">
                <a:solidFill>
                  <a:schemeClr val="accent6">
                    <a:lumMod val="60000"/>
                    <a:lumOff val="40000"/>
                  </a:schemeClr>
                </a:solidFill>
              </a:rPr>
              <a:t>What would you </a:t>
            </a:r>
            <a:r>
              <a:rPr lang="en-US" i="1" dirty="0" smtClean="0">
                <a:solidFill>
                  <a:schemeClr val="accent6">
                    <a:lumMod val="60000"/>
                    <a:lumOff val="40000"/>
                  </a:schemeClr>
                </a:solidFill>
              </a:rPr>
              <a:t>like </a:t>
            </a:r>
            <a:r>
              <a:rPr lang="en-US" dirty="0" smtClean="0">
                <a:solidFill>
                  <a:schemeClr val="accent6">
                    <a:lumMod val="60000"/>
                    <a:lumOff val="40000"/>
                  </a:schemeClr>
                </a:solidFill>
              </a:rPr>
              <a:t>this student to say?</a:t>
            </a:r>
          </a:p>
          <a:p>
            <a:pPr marL="0" indent="0">
              <a:buNone/>
            </a:pPr>
            <a:endParaRPr lang="en-US" dirty="0"/>
          </a:p>
          <a:p>
            <a:pPr marL="0" indent="0">
              <a:buNone/>
            </a:pPr>
            <a:r>
              <a:rPr lang="en-US" dirty="0" smtClean="0"/>
              <a:t>What will they say they </a:t>
            </a:r>
            <a:r>
              <a:rPr lang="en-US" i="1" dirty="0" smtClean="0"/>
              <a:t>learned</a:t>
            </a:r>
            <a:r>
              <a:rPr lang="en-US" dirty="0" smtClean="0"/>
              <a:t> in your class?</a:t>
            </a:r>
            <a:endParaRPr lang="en-US" dirty="0"/>
          </a:p>
        </p:txBody>
      </p:sp>
      <p:sp>
        <p:nvSpPr>
          <p:cNvPr id="4" name="Slide Number Placeholder 3"/>
          <p:cNvSpPr>
            <a:spLocks noGrp="1"/>
          </p:cNvSpPr>
          <p:nvPr>
            <p:ph type="sldNum" sz="quarter" idx="12"/>
          </p:nvPr>
        </p:nvSpPr>
        <p:spPr/>
        <p:txBody>
          <a:bodyPr/>
          <a:lstStyle/>
          <a:p>
            <a:pPr>
              <a:defRPr/>
            </a:pPr>
            <a:fld id="{0AFE88B2-2A4A-4A7F-B2CF-0AD4AEE0B26A}" type="slidenum">
              <a:rPr lang="en-US" smtClean="0"/>
              <a:pPr>
                <a:defRPr/>
              </a:pPr>
              <a:t>16</a:t>
            </a:fld>
            <a:endParaRPr lang="en-US" dirty="0"/>
          </a:p>
        </p:txBody>
      </p:sp>
    </p:spTree>
    <p:extLst>
      <p:ext uri="{BB962C8B-B14F-4D97-AF65-F5344CB8AC3E}">
        <p14:creationId xmlns:p14="http://schemas.microsoft.com/office/powerpoint/2010/main" val="22226315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0"/>
            <a:ext cx="5943600" cy="914400"/>
          </a:xfrm>
        </p:spPr>
        <p:txBody>
          <a:bodyPr/>
          <a:lstStyle/>
          <a:p>
            <a:r>
              <a:rPr lang="en-US" sz="2800" dirty="0" smtClean="0">
                <a:solidFill>
                  <a:schemeClr val="tx1"/>
                </a:solidFill>
              </a:rPr>
              <a:t>Themes/descriptors for best college professors (from students)</a:t>
            </a:r>
            <a:endParaRPr lang="en-US" sz="2800" dirty="0">
              <a:solidFill>
                <a:schemeClr val="tx1"/>
              </a:solidFill>
            </a:endParaRPr>
          </a:p>
        </p:txBody>
      </p:sp>
      <p:sp>
        <p:nvSpPr>
          <p:cNvPr id="3" name="Content Placeholder 2"/>
          <p:cNvSpPr>
            <a:spLocks noGrp="1"/>
          </p:cNvSpPr>
          <p:nvPr>
            <p:ph sz="half" idx="1"/>
          </p:nvPr>
        </p:nvSpPr>
        <p:spPr>
          <a:xfrm>
            <a:off x="228600" y="1066800"/>
            <a:ext cx="4648200" cy="4800600"/>
          </a:xfrm>
        </p:spPr>
        <p:txBody>
          <a:bodyPr/>
          <a:lstStyle/>
          <a:p>
            <a:pPr>
              <a:buNone/>
            </a:pPr>
            <a:r>
              <a:rPr lang="en-US" dirty="0" smtClean="0"/>
              <a:t>1) Communication</a:t>
            </a:r>
          </a:p>
          <a:p>
            <a:pPr>
              <a:buNone/>
            </a:pPr>
            <a:r>
              <a:rPr lang="en-US" dirty="0" smtClean="0"/>
              <a:t>2) Helping</a:t>
            </a:r>
          </a:p>
          <a:p>
            <a:pPr>
              <a:buNone/>
            </a:pPr>
            <a:r>
              <a:rPr lang="en-US" dirty="0" smtClean="0"/>
              <a:t>3) Teaches well</a:t>
            </a:r>
          </a:p>
          <a:p>
            <a:pPr>
              <a:buNone/>
            </a:pPr>
            <a:r>
              <a:rPr lang="en-US" dirty="0" smtClean="0"/>
              <a:t>4) Uses different modalities</a:t>
            </a:r>
          </a:p>
          <a:p>
            <a:pPr>
              <a:buNone/>
            </a:pPr>
            <a:r>
              <a:rPr lang="en-US" dirty="0" smtClean="0"/>
              <a:t>5) Fun</a:t>
            </a:r>
          </a:p>
          <a:p>
            <a:pPr>
              <a:buNone/>
            </a:pPr>
            <a:r>
              <a:rPr lang="en-US" dirty="0" smtClean="0"/>
              <a:t>6) Builds relationships</a:t>
            </a:r>
          </a:p>
          <a:p>
            <a:pPr>
              <a:buNone/>
            </a:pPr>
            <a:r>
              <a:rPr lang="en-US" dirty="0" smtClean="0"/>
              <a:t>7) Organized</a:t>
            </a:r>
          </a:p>
          <a:p>
            <a:pPr>
              <a:buNone/>
            </a:pPr>
            <a:r>
              <a:rPr lang="en-US" dirty="0" smtClean="0"/>
              <a:t>8) Motivating</a:t>
            </a:r>
          </a:p>
          <a:p>
            <a:pPr>
              <a:buNone/>
            </a:pPr>
            <a:r>
              <a:rPr lang="en-US" dirty="0" smtClean="0"/>
              <a:t>9) Makes learning interesting</a:t>
            </a:r>
          </a:p>
          <a:p>
            <a:pPr>
              <a:buNone/>
            </a:pPr>
            <a:endParaRPr lang="en-US" dirty="0"/>
          </a:p>
        </p:txBody>
      </p:sp>
      <p:sp>
        <p:nvSpPr>
          <p:cNvPr id="5" name="Content Placeholder 4"/>
          <p:cNvSpPr>
            <a:spLocks noGrp="1"/>
          </p:cNvSpPr>
          <p:nvPr>
            <p:ph sz="half" idx="2"/>
          </p:nvPr>
        </p:nvSpPr>
        <p:spPr>
          <a:xfrm>
            <a:off x="4953000" y="1066800"/>
            <a:ext cx="4191000" cy="4876800"/>
          </a:xfrm>
        </p:spPr>
        <p:txBody>
          <a:bodyPr/>
          <a:lstStyle/>
          <a:p>
            <a:pPr>
              <a:buNone/>
            </a:pPr>
            <a:r>
              <a:rPr lang="en-US" dirty="0" smtClean="0"/>
              <a:t>10) Teaches for 	understanding</a:t>
            </a:r>
          </a:p>
          <a:p>
            <a:pPr>
              <a:buNone/>
            </a:pPr>
            <a:r>
              <a:rPr lang="en-US" dirty="0" smtClean="0"/>
              <a:t>11) Involving</a:t>
            </a:r>
          </a:p>
          <a:p>
            <a:pPr>
              <a:buNone/>
            </a:pPr>
            <a:r>
              <a:rPr lang="en-US" dirty="0" smtClean="0"/>
              <a:t>12) Caring</a:t>
            </a:r>
          </a:p>
          <a:p>
            <a:pPr>
              <a:buNone/>
            </a:pPr>
            <a:r>
              <a:rPr lang="en-US" dirty="0" smtClean="0"/>
              <a:t>13) Challenges student</a:t>
            </a:r>
          </a:p>
          <a:p>
            <a:pPr>
              <a:buNone/>
            </a:pPr>
            <a:r>
              <a:rPr lang="en-US" dirty="0" smtClean="0"/>
              <a:t>14) Knowledgeable</a:t>
            </a:r>
          </a:p>
          <a:p>
            <a:pPr>
              <a:buNone/>
            </a:pPr>
            <a:r>
              <a:rPr lang="en-US" dirty="0" smtClean="0"/>
              <a:t>15) Respectful</a:t>
            </a:r>
            <a:endParaRPr lang="en-US" dirty="0"/>
          </a:p>
        </p:txBody>
      </p:sp>
      <p:sp>
        <p:nvSpPr>
          <p:cNvPr id="4" name="Slide Number Placeholder 3"/>
          <p:cNvSpPr>
            <a:spLocks noGrp="1"/>
          </p:cNvSpPr>
          <p:nvPr>
            <p:ph type="sldNum" sz="quarter" idx="12"/>
          </p:nvPr>
        </p:nvSpPr>
        <p:spPr>
          <a:xfrm>
            <a:off x="152400" y="6248400"/>
            <a:ext cx="8763000" cy="457200"/>
          </a:xfrm>
        </p:spPr>
        <p:txBody>
          <a:bodyPr/>
          <a:lstStyle/>
          <a:p>
            <a:pPr>
              <a:defRPr/>
            </a:pPr>
            <a:r>
              <a:rPr lang="en-US" dirty="0" smtClean="0"/>
              <a:t>“A mixed analysis of college students’ best and poorest college professors.” Slate, et </a:t>
            </a:r>
            <a:r>
              <a:rPr lang="en-US" dirty="0" err="1" smtClean="0"/>
              <a:t>at.,in</a:t>
            </a:r>
            <a:r>
              <a:rPr lang="en-US" dirty="0" smtClean="0"/>
              <a:t>		</a:t>
            </a:r>
          </a:p>
          <a:p>
            <a:pPr>
              <a:defRPr/>
            </a:pPr>
            <a:r>
              <a:rPr lang="en-US" dirty="0" smtClean="0"/>
              <a:t>Issues in Educational Research, 19(1), 2009                                                                                                              </a:t>
            </a:r>
            <a:fld id="{0AFE88B2-2A4A-4A7F-B2CF-0AD4AEE0B26A}" type="slidenum">
              <a:rPr lang="en-US" smtClean="0"/>
              <a:pPr>
                <a:defRPr/>
              </a:pPr>
              <a:t>17</a:t>
            </a:fld>
            <a:endParaRPr lang="en-US" dirty="0"/>
          </a:p>
        </p:txBody>
      </p:sp>
    </p:spTree>
    <p:extLst>
      <p:ext uri="{BB962C8B-B14F-4D97-AF65-F5344CB8AC3E}">
        <p14:creationId xmlns:p14="http://schemas.microsoft.com/office/powerpoint/2010/main" val="174315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0"/>
            <a:ext cx="5943600" cy="838200"/>
          </a:xfrm>
        </p:spPr>
        <p:txBody>
          <a:bodyPr/>
          <a:lstStyle/>
          <a:p>
            <a:r>
              <a:rPr lang="en-US" sz="2800" dirty="0" smtClean="0">
                <a:solidFill>
                  <a:schemeClr val="tx1"/>
                </a:solidFill>
              </a:rPr>
              <a:t>Themes/descriptors for worst college professors (from students)</a:t>
            </a:r>
            <a:endParaRPr lang="en-US" sz="2800" dirty="0">
              <a:solidFill>
                <a:schemeClr val="tx1"/>
              </a:solidFill>
            </a:endParaRPr>
          </a:p>
        </p:txBody>
      </p:sp>
      <p:sp>
        <p:nvSpPr>
          <p:cNvPr id="5" name="Content Placeholder 4"/>
          <p:cNvSpPr>
            <a:spLocks noGrp="1"/>
          </p:cNvSpPr>
          <p:nvPr>
            <p:ph sz="half" idx="1"/>
          </p:nvPr>
        </p:nvSpPr>
        <p:spPr>
          <a:xfrm>
            <a:off x="152400" y="1143000"/>
            <a:ext cx="4343400" cy="4419600"/>
          </a:xfrm>
        </p:spPr>
        <p:txBody>
          <a:bodyPr/>
          <a:lstStyle/>
          <a:p>
            <a:pPr>
              <a:buNone/>
            </a:pPr>
            <a:r>
              <a:rPr lang="en-US" dirty="0" smtClean="0"/>
              <a:t>1) Uncommunicative</a:t>
            </a:r>
          </a:p>
          <a:p>
            <a:pPr>
              <a:buNone/>
            </a:pPr>
            <a:r>
              <a:rPr lang="en-US" dirty="0" smtClean="0"/>
              <a:t>2) No learning</a:t>
            </a:r>
          </a:p>
          <a:p>
            <a:pPr>
              <a:buNone/>
            </a:pPr>
            <a:r>
              <a:rPr lang="en-US" dirty="0" smtClean="0"/>
              <a:t>3) Poor teaching</a:t>
            </a:r>
          </a:p>
          <a:p>
            <a:pPr>
              <a:buNone/>
            </a:pPr>
            <a:r>
              <a:rPr lang="en-US" dirty="0" smtClean="0"/>
              <a:t>4) Off-task</a:t>
            </a:r>
          </a:p>
          <a:p>
            <a:pPr>
              <a:buNone/>
            </a:pPr>
            <a:r>
              <a:rPr lang="en-US" dirty="0" smtClean="0"/>
              <a:t>5) Unprepared</a:t>
            </a:r>
          </a:p>
          <a:p>
            <a:pPr>
              <a:buNone/>
            </a:pPr>
            <a:r>
              <a:rPr lang="en-US" dirty="0" smtClean="0"/>
              <a:t>6) Poor time management</a:t>
            </a:r>
          </a:p>
          <a:p>
            <a:pPr>
              <a:buNone/>
            </a:pPr>
            <a:r>
              <a:rPr lang="en-US" dirty="0" smtClean="0"/>
              <a:t>7) Disrespectful</a:t>
            </a:r>
            <a:endParaRPr lang="en-US" dirty="0"/>
          </a:p>
        </p:txBody>
      </p:sp>
      <p:sp>
        <p:nvSpPr>
          <p:cNvPr id="6" name="Content Placeholder 5"/>
          <p:cNvSpPr>
            <a:spLocks noGrp="1"/>
          </p:cNvSpPr>
          <p:nvPr>
            <p:ph sz="half" idx="2"/>
          </p:nvPr>
        </p:nvSpPr>
        <p:spPr>
          <a:xfrm>
            <a:off x="4648200" y="1143000"/>
            <a:ext cx="4267200" cy="4419600"/>
          </a:xfrm>
        </p:spPr>
        <p:txBody>
          <a:bodyPr/>
          <a:lstStyle/>
          <a:p>
            <a:pPr>
              <a:buNone/>
            </a:pPr>
            <a:r>
              <a:rPr lang="en-US" dirty="0" smtClean="0"/>
              <a:t>8) Boring</a:t>
            </a:r>
          </a:p>
          <a:p>
            <a:pPr>
              <a:buNone/>
            </a:pPr>
            <a:r>
              <a:rPr lang="en-US" dirty="0" smtClean="0"/>
              <a:t>9) Uncaring</a:t>
            </a:r>
          </a:p>
          <a:p>
            <a:pPr>
              <a:buNone/>
            </a:pPr>
            <a:r>
              <a:rPr lang="en-US" dirty="0" smtClean="0"/>
              <a:t>10) Unprofessional behavior</a:t>
            </a:r>
          </a:p>
          <a:p>
            <a:pPr>
              <a:buNone/>
            </a:pPr>
            <a:r>
              <a:rPr lang="en-US" dirty="0" smtClean="0"/>
              <a:t>11) Did not use multiple  	modalities</a:t>
            </a:r>
          </a:p>
          <a:p>
            <a:pPr>
              <a:buNone/>
            </a:pPr>
            <a:r>
              <a:rPr lang="en-US" dirty="0" smtClean="0"/>
              <a:t>12) Talks, not teaches</a:t>
            </a:r>
            <a:endParaRPr lang="en-US" dirty="0"/>
          </a:p>
        </p:txBody>
      </p:sp>
      <p:sp>
        <p:nvSpPr>
          <p:cNvPr id="4" name="Slide Number Placeholder 3"/>
          <p:cNvSpPr>
            <a:spLocks noGrp="1"/>
          </p:cNvSpPr>
          <p:nvPr>
            <p:ph type="sldNum" sz="quarter" idx="12"/>
          </p:nvPr>
        </p:nvSpPr>
        <p:spPr>
          <a:xfrm>
            <a:off x="457200" y="6248400"/>
            <a:ext cx="8001000" cy="457200"/>
          </a:xfrm>
        </p:spPr>
        <p:txBody>
          <a:bodyPr/>
          <a:lstStyle/>
          <a:p>
            <a:pPr>
              <a:defRPr/>
            </a:pPr>
            <a:r>
              <a:rPr lang="en-US" dirty="0" smtClean="0"/>
              <a:t>“A mixed analysis of college students’ best and poorest college professors.” Slate, et </a:t>
            </a:r>
            <a:r>
              <a:rPr lang="en-US" dirty="0" err="1" smtClean="0"/>
              <a:t>at.,in</a:t>
            </a:r>
            <a:r>
              <a:rPr lang="en-US" dirty="0" smtClean="0"/>
              <a:t>	</a:t>
            </a:r>
          </a:p>
          <a:p>
            <a:pPr>
              <a:defRPr/>
            </a:pPr>
            <a:r>
              <a:rPr lang="en-US" dirty="0" smtClean="0"/>
              <a:t>Issues in Educational Research, 19(1), 2009				21</a:t>
            </a:r>
            <a:endParaRPr lang="en-US" dirty="0"/>
          </a:p>
        </p:txBody>
      </p:sp>
    </p:spTree>
    <p:extLst>
      <p:ext uri="{BB962C8B-B14F-4D97-AF65-F5344CB8AC3E}">
        <p14:creationId xmlns:p14="http://schemas.microsoft.com/office/powerpoint/2010/main" val="174315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0"/>
            <a:ext cx="5867400" cy="838200"/>
          </a:xfrm>
        </p:spPr>
        <p:txBody>
          <a:bodyPr/>
          <a:lstStyle/>
          <a:p>
            <a:r>
              <a:rPr lang="en-US" sz="2000" dirty="0" smtClean="0">
                <a:solidFill>
                  <a:schemeClr val="tx1"/>
                </a:solidFill>
              </a:rPr>
              <a:t>The Challenge:  Improving Our Teachers</a:t>
            </a:r>
            <a:endParaRPr lang="en-US" sz="2000" dirty="0">
              <a:solidFill>
                <a:schemeClr val="tx1"/>
              </a:solidFill>
            </a:endParaRPr>
          </a:p>
        </p:txBody>
      </p:sp>
      <p:sp>
        <p:nvSpPr>
          <p:cNvPr id="3" name="Content Placeholder 2"/>
          <p:cNvSpPr>
            <a:spLocks noGrp="1"/>
          </p:cNvSpPr>
          <p:nvPr>
            <p:ph idx="1"/>
          </p:nvPr>
        </p:nvSpPr>
        <p:spPr>
          <a:xfrm>
            <a:off x="304800" y="1066800"/>
            <a:ext cx="8610600" cy="4495800"/>
          </a:xfrm>
        </p:spPr>
        <p:txBody>
          <a:bodyPr/>
          <a:lstStyle/>
          <a:p>
            <a:pPr>
              <a:buNone/>
            </a:pPr>
            <a:r>
              <a:rPr lang="en-US" dirty="0" smtClean="0"/>
              <a:t>Some traits are related to </a:t>
            </a:r>
            <a:r>
              <a:rPr lang="en-US" i="1" dirty="0" smtClean="0"/>
              <a:t>instructional practices.</a:t>
            </a:r>
          </a:p>
          <a:p>
            <a:pPr>
              <a:buNone/>
            </a:pPr>
            <a:endParaRPr lang="en-US" dirty="0" smtClean="0"/>
          </a:p>
          <a:p>
            <a:pPr>
              <a:buNone/>
            </a:pPr>
            <a:r>
              <a:rPr lang="en-US" dirty="0" smtClean="0"/>
              <a:t>Others are </a:t>
            </a:r>
            <a:r>
              <a:rPr lang="en-US" i="1" dirty="0" smtClean="0"/>
              <a:t>personal traits.</a:t>
            </a:r>
          </a:p>
          <a:p>
            <a:pPr>
              <a:buNone/>
            </a:pPr>
            <a:endParaRPr lang="en-US" dirty="0"/>
          </a:p>
          <a:p>
            <a:pPr>
              <a:buNone/>
            </a:pPr>
            <a:r>
              <a:rPr lang="en-US" dirty="0" smtClean="0"/>
              <a:t>Students don’t necessarily see the difference.</a:t>
            </a:r>
          </a:p>
          <a:p>
            <a:pPr>
              <a:buNone/>
            </a:pPr>
            <a:endParaRPr lang="en-US" dirty="0" smtClean="0"/>
          </a:p>
          <a:p>
            <a:pPr>
              <a:buNone/>
            </a:pPr>
            <a:r>
              <a:rPr lang="en-US" dirty="0" smtClean="0"/>
              <a:t>These findings are significant because instructional practices are typically less difficult to change that are personal traits.</a:t>
            </a:r>
          </a:p>
          <a:p>
            <a:pPr>
              <a:buNone/>
            </a:pPr>
            <a:endParaRPr lang="en-US" dirty="0" smtClean="0"/>
          </a:p>
          <a:p>
            <a:pPr>
              <a:buNone/>
            </a:pPr>
            <a:endParaRPr lang="en-US" dirty="0" smtClean="0"/>
          </a:p>
        </p:txBody>
      </p:sp>
      <p:sp>
        <p:nvSpPr>
          <p:cNvPr id="4" name="Slide Number Placeholder 3"/>
          <p:cNvSpPr>
            <a:spLocks noGrp="1"/>
          </p:cNvSpPr>
          <p:nvPr>
            <p:ph type="sldNum" sz="quarter" idx="12"/>
          </p:nvPr>
        </p:nvSpPr>
        <p:spPr>
          <a:xfrm>
            <a:off x="228600" y="6248400"/>
            <a:ext cx="8229600" cy="457200"/>
          </a:xfrm>
        </p:spPr>
        <p:txBody>
          <a:bodyPr/>
          <a:lstStyle/>
          <a:p>
            <a:pPr algn="l">
              <a:defRPr/>
            </a:pPr>
            <a:r>
              <a:rPr lang="en-US" dirty="0" smtClean="0"/>
              <a:t>“A mixed analysis of college students’ best and poorest college professors.” Slate, et </a:t>
            </a:r>
            <a:r>
              <a:rPr lang="en-US" dirty="0" err="1" smtClean="0"/>
              <a:t>at</a:t>
            </a:r>
            <a:r>
              <a:rPr lang="en-US" dirty="0" err="1" smtClean="0"/>
              <a:t>.,in</a:t>
            </a:r>
            <a:endParaRPr lang="en-US" dirty="0" smtClean="0"/>
          </a:p>
          <a:p>
            <a:pPr algn="l">
              <a:defRPr/>
            </a:pPr>
            <a:r>
              <a:rPr lang="en-US" dirty="0" smtClean="0"/>
              <a:t>Issues in Educational Research, 19(1), 2009, p. 76					22</a:t>
            </a:r>
            <a:endParaRPr lang="en-US" dirty="0"/>
          </a:p>
        </p:txBody>
      </p:sp>
    </p:spTree>
    <p:extLst>
      <p:ext uri="{BB962C8B-B14F-4D97-AF65-F5344CB8AC3E}">
        <p14:creationId xmlns:p14="http://schemas.microsoft.com/office/powerpoint/2010/main" val="17431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Today’s Session Objectives</a:t>
            </a:r>
            <a:endParaRPr lang="en-US" dirty="0">
              <a:solidFill>
                <a:schemeClr val="tx1"/>
              </a:solidFill>
            </a:endParaRPr>
          </a:p>
        </p:txBody>
      </p:sp>
      <p:sp>
        <p:nvSpPr>
          <p:cNvPr id="3" name="Content Placeholder 2"/>
          <p:cNvSpPr>
            <a:spLocks noGrp="1"/>
          </p:cNvSpPr>
          <p:nvPr>
            <p:ph idx="1"/>
          </p:nvPr>
        </p:nvSpPr>
        <p:spPr>
          <a:xfrm>
            <a:off x="304800" y="1438542"/>
            <a:ext cx="8305800" cy="5029200"/>
          </a:xfrm>
        </p:spPr>
        <p:txBody>
          <a:bodyPr/>
          <a:lstStyle/>
          <a:p>
            <a:pPr>
              <a:buNone/>
            </a:pPr>
            <a:r>
              <a:rPr lang="en-US" sz="2400" dirty="0" smtClean="0"/>
              <a:t>- </a:t>
            </a:r>
            <a:r>
              <a:rPr lang="en-US" sz="2600" dirty="0" smtClean="0"/>
              <a:t>Go beyond classroom techniques and strategies to examine our identity as teachers</a:t>
            </a:r>
          </a:p>
          <a:p>
            <a:pPr>
              <a:buNone/>
            </a:pPr>
            <a:endParaRPr lang="en-US" sz="2600" dirty="0" smtClean="0"/>
          </a:p>
          <a:p>
            <a:pPr>
              <a:buNone/>
            </a:pPr>
            <a:r>
              <a:rPr lang="en-US" sz="2600" dirty="0" smtClean="0"/>
              <a:t>- Offer opportunities for reflection on our identity as teachers</a:t>
            </a:r>
          </a:p>
          <a:p>
            <a:pPr>
              <a:buNone/>
            </a:pPr>
            <a:endParaRPr lang="en-US" sz="2600" dirty="0" smtClean="0"/>
          </a:p>
          <a:p>
            <a:pPr marL="0" indent="0">
              <a:buNone/>
            </a:pPr>
            <a:r>
              <a:rPr lang="en-US" sz="2600" dirty="0" smtClean="0"/>
              <a:t>- Question </a:t>
            </a:r>
            <a:r>
              <a:rPr lang="en-US" sz="2600" i="1" dirty="0" smtClean="0"/>
              <a:t>our </a:t>
            </a:r>
            <a:r>
              <a:rPr lang="en-US" sz="2600" dirty="0" smtClean="0"/>
              <a:t>assumptions about teaching and learning</a:t>
            </a:r>
          </a:p>
          <a:p>
            <a:pPr marL="0" indent="0">
              <a:buNone/>
            </a:pPr>
            <a:endParaRPr lang="en-US" sz="2600" dirty="0" smtClean="0"/>
          </a:p>
          <a:p>
            <a:pPr marL="0" indent="0">
              <a:buNone/>
            </a:pPr>
            <a:r>
              <a:rPr lang="en-US" sz="2600" dirty="0" smtClean="0"/>
              <a:t>- Offer resources for personal renewal</a:t>
            </a:r>
          </a:p>
          <a:p>
            <a:pPr marL="0" indent="0">
              <a:buNone/>
            </a:pPr>
            <a:endParaRPr lang="en-US" sz="2600" dirty="0" smtClean="0"/>
          </a:p>
        </p:txBody>
      </p:sp>
      <p:sp>
        <p:nvSpPr>
          <p:cNvPr id="4" name="Slide Number Placeholder 3"/>
          <p:cNvSpPr>
            <a:spLocks noGrp="1"/>
          </p:cNvSpPr>
          <p:nvPr>
            <p:ph type="sldNum" sz="quarter" idx="12"/>
          </p:nvPr>
        </p:nvSpPr>
        <p:spPr/>
        <p:txBody>
          <a:bodyPr/>
          <a:lstStyle/>
          <a:p>
            <a:pPr>
              <a:defRPr/>
            </a:pPr>
            <a:fld id="{0AFE88B2-2A4A-4A7F-B2CF-0AD4AEE0B26A}"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0"/>
            <a:ext cx="5867400" cy="838200"/>
          </a:xfrm>
        </p:spPr>
        <p:txBody>
          <a:bodyPr/>
          <a:lstStyle/>
          <a:p>
            <a:r>
              <a:rPr lang="en-US" sz="2000" dirty="0" smtClean="0">
                <a:solidFill>
                  <a:schemeClr val="tx1"/>
                </a:solidFill>
              </a:rPr>
              <a:t>Summary: Students yearn for good teachers</a:t>
            </a:r>
            <a:endParaRPr lang="en-US" sz="2000" dirty="0">
              <a:solidFill>
                <a:schemeClr val="tx1"/>
              </a:solidFill>
            </a:endParaRPr>
          </a:p>
        </p:txBody>
      </p:sp>
      <p:sp>
        <p:nvSpPr>
          <p:cNvPr id="3" name="Content Placeholder 2"/>
          <p:cNvSpPr>
            <a:spLocks noGrp="1"/>
          </p:cNvSpPr>
          <p:nvPr>
            <p:ph idx="1"/>
          </p:nvPr>
        </p:nvSpPr>
        <p:spPr>
          <a:xfrm>
            <a:off x="457200" y="1066800"/>
            <a:ext cx="8458200" cy="4495800"/>
          </a:xfrm>
        </p:spPr>
        <p:txBody>
          <a:bodyPr/>
          <a:lstStyle/>
          <a:p>
            <a:pPr>
              <a:buNone/>
            </a:pPr>
            <a:endParaRPr lang="en-US" dirty="0" smtClean="0"/>
          </a:p>
          <a:p>
            <a:pPr>
              <a:buNone/>
            </a:pPr>
            <a:r>
              <a:rPr lang="en-US" dirty="0" smtClean="0"/>
              <a:t>“[Students] want us to share with them our love of our fields, they are hungry for intellectual passion, and they are most likely to become engaged in that passion under the guidance of people whom they care about and who, they believe, care about them.”  </a:t>
            </a:r>
          </a:p>
          <a:p>
            <a:pPr>
              <a:buNone/>
            </a:pPr>
            <a:r>
              <a:rPr lang="en-US" dirty="0" smtClean="0"/>
              <a:t>		</a:t>
            </a:r>
            <a:r>
              <a:rPr lang="en-US" sz="1800" dirty="0" smtClean="0"/>
              <a:t>B.H. Carson, </a:t>
            </a:r>
            <a:r>
              <a:rPr lang="en-US" sz="1800" i="1" dirty="0" smtClean="0"/>
              <a:t>Thirty Years of Stories, The professor’s place in student memories</a:t>
            </a:r>
            <a:endParaRPr lang="en-US" sz="1800" i="1" dirty="0"/>
          </a:p>
        </p:txBody>
      </p:sp>
      <p:sp>
        <p:nvSpPr>
          <p:cNvPr id="4" name="Slide Number Placeholder 3"/>
          <p:cNvSpPr>
            <a:spLocks noGrp="1"/>
          </p:cNvSpPr>
          <p:nvPr>
            <p:ph type="sldNum" sz="quarter" idx="12"/>
          </p:nvPr>
        </p:nvSpPr>
        <p:spPr/>
        <p:txBody>
          <a:bodyPr/>
          <a:lstStyle/>
          <a:p>
            <a:pPr>
              <a:defRPr/>
            </a:pPr>
            <a:fld id="{0AFE88B2-2A4A-4A7F-B2CF-0AD4AEE0B26A}" type="slidenum">
              <a:rPr lang="en-US" smtClean="0"/>
              <a:pPr>
                <a:defRPr/>
              </a:pPr>
              <a:t>20</a:t>
            </a:fld>
            <a:endParaRPr lang="en-US" dirty="0"/>
          </a:p>
        </p:txBody>
      </p:sp>
    </p:spTree>
    <p:extLst>
      <p:ext uri="{BB962C8B-B14F-4D97-AF65-F5344CB8AC3E}">
        <p14:creationId xmlns:p14="http://schemas.microsoft.com/office/powerpoint/2010/main" val="174315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Palmer’s thesis</a:t>
            </a:r>
            <a:endParaRPr lang="en-US" dirty="0">
              <a:solidFill>
                <a:schemeClr val="tx1"/>
              </a:solidFill>
            </a:endParaRPr>
          </a:p>
        </p:txBody>
      </p:sp>
      <p:sp>
        <p:nvSpPr>
          <p:cNvPr id="3" name="Content Placeholder 2"/>
          <p:cNvSpPr>
            <a:spLocks noGrp="1"/>
          </p:cNvSpPr>
          <p:nvPr>
            <p:ph sz="half" idx="1"/>
          </p:nvPr>
        </p:nvSpPr>
        <p:spPr>
          <a:xfrm>
            <a:off x="228600" y="1295400"/>
            <a:ext cx="5257800" cy="4267200"/>
          </a:xfrm>
        </p:spPr>
        <p:txBody>
          <a:bodyPr/>
          <a:lstStyle/>
          <a:p>
            <a:pPr>
              <a:buNone/>
            </a:pPr>
            <a:endParaRPr lang="en-US" dirty="0" smtClean="0"/>
          </a:p>
          <a:p>
            <a:pPr>
              <a:buNone/>
            </a:pPr>
            <a:r>
              <a:rPr lang="en-US" sz="3200" dirty="0" smtClean="0"/>
              <a:t>“Good teaching cannot be reduced to technique; good teaching comes from the identity and integrity of the teacher.”</a:t>
            </a:r>
            <a:r>
              <a:rPr lang="en-US" dirty="0" smtClean="0"/>
              <a:t>	</a:t>
            </a:r>
          </a:p>
          <a:p>
            <a:pPr>
              <a:buNone/>
            </a:pPr>
            <a:r>
              <a:rPr lang="en-US" dirty="0" smtClean="0"/>
              <a:t>		</a:t>
            </a:r>
            <a:r>
              <a:rPr lang="en-US" sz="2000" dirty="0" smtClean="0"/>
              <a:t>Parker Palmer, </a:t>
            </a:r>
            <a:r>
              <a:rPr lang="en-US" sz="2000" b="1" i="1" dirty="0" smtClean="0"/>
              <a:t>The Courage to Teach</a:t>
            </a:r>
            <a:endParaRPr lang="en-US" sz="2000" b="1" i="1" dirty="0"/>
          </a:p>
        </p:txBody>
      </p:sp>
      <p:pic>
        <p:nvPicPr>
          <p:cNvPr id="6" name="Content Placeholder 5"/>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5402188" y="990600"/>
            <a:ext cx="3714750" cy="4953000"/>
          </a:xfrm>
        </p:spPr>
      </p:pic>
      <p:sp>
        <p:nvSpPr>
          <p:cNvPr id="4" name="Slide Number Placeholder 3"/>
          <p:cNvSpPr>
            <a:spLocks noGrp="1"/>
          </p:cNvSpPr>
          <p:nvPr>
            <p:ph type="sldNum" sz="quarter" idx="12"/>
          </p:nvPr>
        </p:nvSpPr>
        <p:spPr/>
        <p:txBody>
          <a:bodyPr/>
          <a:lstStyle/>
          <a:p>
            <a:pPr>
              <a:defRPr/>
            </a:pPr>
            <a:fld id="{0AFE88B2-2A4A-4A7F-B2CF-0AD4AEE0B26A}" type="slidenum">
              <a:rPr lang="en-US" smtClean="0"/>
              <a:pPr>
                <a:defRPr/>
              </a:pPr>
              <a:t>21</a:t>
            </a:fld>
            <a:endParaRPr lang="en-US" dirty="0"/>
          </a:p>
        </p:txBody>
      </p:sp>
    </p:spTree>
    <p:extLst>
      <p:ext uri="{BB962C8B-B14F-4D97-AF65-F5344CB8AC3E}">
        <p14:creationId xmlns:p14="http://schemas.microsoft.com/office/powerpoint/2010/main" val="174315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33400"/>
            <a:ext cx="5638800" cy="5181600"/>
          </a:xfrm>
        </p:spPr>
        <p:txBody>
          <a:bodyPr/>
          <a:lstStyle/>
          <a:p>
            <a:pPr>
              <a:buNone/>
            </a:pPr>
            <a:endParaRPr lang="en-US" dirty="0" smtClean="0"/>
          </a:p>
          <a:p>
            <a:pPr>
              <a:buNone/>
            </a:pPr>
            <a:r>
              <a:rPr lang="en-US" dirty="0" smtClean="0"/>
              <a:t>“Passion for the subject propels the subject, not the teacher, into the center of the learning circle – and when a great thing is in their midst, students have direct access to the energy of learning and of life.”</a:t>
            </a:r>
          </a:p>
          <a:p>
            <a:pPr>
              <a:buNone/>
            </a:pPr>
            <a:r>
              <a:rPr lang="en-US" dirty="0" smtClean="0"/>
              <a:t>		</a:t>
            </a:r>
            <a:r>
              <a:rPr lang="en-US" sz="2400" dirty="0" smtClean="0"/>
              <a:t>Parker Palmer, </a:t>
            </a:r>
            <a:r>
              <a:rPr lang="en-US" sz="2400" i="1" dirty="0" smtClean="0"/>
              <a:t>The Courage to 			Teach</a:t>
            </a:r>
            <a:r>
              <a:rPr lang="en-US" sz="2400" dirty="0" smtClean="0"/>
              <a:t>, p.122</a:t>
            </a:r>
          </a:p>
        </p:txBody>
      </p:sp>
      <p:sp>
        <p:nvSpPr>
          <p:cNvPr id="4" name="Slide Number Placeholder 3"/>
          <p:cNvSpPr>
            <a:spLocks noGrp="1"/>
          </p:cNvSpPr>
          <p:nvPr>
            <p:ph type="sldNum" sz="quarter" idx="12"/>
          </p:nvPr>
        </p:nvSpPr>
        <p:spPr/>
        <p:txBody>
          <a:bodyPr/>
          <a:lstStyle/>
          <a:p>
            <a:pPr>
              <a:defRPr/>
            </a:pPr>
            <a:fld id="{0AFE88B2-2A4A-4A7F-B2CF-0AD4AEE0B26A}" type="slidenum">
              <a:rPr lang="en-US" smtClean="0"/>
              <a:pPr>
                <a:defRPr/>
              </a:pPr>
              <a:t>22</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97771" y="1600200"/>
            <a:ext cx="3546229" cy="3006607"/>
          </a:xfrm>
          <a:prstGeom prst="rect">
            <a:avLst/>
          </a:prstGeom>
        </p:spPr>
      </p:pic>
    </p:spTree>
    <p:extLst>
      <p:ext uri="{BB962C8B-B14F-4D97-AF65-F5344CB8AC3E}">
        <p14:creationId xmlns:p14="http://schemas.microsoft.com/office/powerpoint/2010/main" val="174315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0"/>
            <a:ext cx="5943600" cy="838200"/>
          </a:xfrm>
        </p:spPr>
        <p:txBody>
          <a:bodyPr/>
          <a:lstStyle/>
          <a:p>
            <a:r>
              <a:rPr lang="en-US" sz="2800" dirty="0" smtClean="0">
                <a:solidFill>
                  <a:schemeClr val="tx1"/>
                </a:solidFill>
              </a:rPr>
              <a:t>Exercise: Best Learning and Teaching Moments</a:t>
            </a:r>
            <a:endParaRPr lang="en-US" sz="2800" dirty="0">
              <a:solidFill>
                <a:schemeClr val="tx1"/>
              </a:solidFill>
            </a:endParaRPr>
          </a:p>
        </p:txBody>
      </p:sp>
      <p:sp>
        <p:nvSpPr>
          <p:cNvPr id="3" name="Content Placeholder 2"/>
          <p:cNvSpPr>
            <a:spLocks noGrp="1"/>
          </p:cNvSpPr>
          <p:nvPr>
            <p:ph idx="1"/>
          </p:nvPr>
        </p:nvSpPr>
        <p:spPr>
          <a:xfrm>
            <a:off x="457200" y="1066800"/>
            <a:ext cx="8458200" cy="4953000"/>
          </a:xfrm>
        </p:spPr>
        <p:txBody>
          <a:bodyPr/>
          <a:lstStyle/>
          <a:p>
            <a:pPr>
              <a:buNone/>
            </a:pPr>
            <a:r>
              <a:rPr lang="en-US" dirty="0" smtClean="0"/>
              <a:t>Write a brief description of a moment in your teaching when things were going so well you knew you were born to teach.</a:t>
            </a:r>
          </a:p>
          <a:p>
            <a:pPr>
              <a:buNone/>
            </a:pPr>
            <a:endParaRPr lang="en-US" dirty="0" smtClean="0"/>
          </a:p>
          <a:p>
            <a:pPr>
              <a:buNone/>
            </a:pPr>
            <a:r>
              <a:rPr lang="en-US" dirty="0" smtClean="0"/>
              <a:t>Write a brief description of a moment in your learning when everything just “clicked” and you got it.</a:t>
            </a:r>
          </a:p>
          <a:p>
            <a:pPr>
              <a:buNone/>
            </a:pPr>
            <a:endParaRPr lang="en-US" dirty="0" smtClean="0"/>
          </a:p>
          <a:p>
            <a:pPr>
              <a:buNone/>
            </a:pPr>
            <a:endParaRPr lang="en-US" dirty="0" smtClean="0"/>
          </a:p>
          <a:p>
            <a:pPr>
              <a:buNone/>
            </a:pPr>
            <a:endParaRPr lang="en-US" dirty="0" smtClean="0"/>
          </a:p>
        </p:txBody>
      </p:sp>
      <p:sp>
        <p:nvSpPr>
          <p:cNvPr id="4" name="Slide Number Placeholder 3"/>
          <p:cNvSpPr>
            <a:spLocks noGrp="1"/>
          </p:cNvSpPr>
          <p:nvPr>
            <p:ph type="sldNum" sz="quarter" idx="12"/>
          </p:nvPr>
        </p:nvSpPr>
        <p:spPr/>
        <p:txBody>
          <a:bodyPr/>
          <a:lstStyle/>
          <a:p>
            <a:pPr>
              <a:defRPr/>
            </a:pPr>
            <a:fld id="{0AFE88B2-2A4A-4A7F-B2CF-0AD4AEE0B26A}" type="slidenum">
              <a:rPr lang="en-US" smtClean="0"/>
              <a:pPr>
                <a:defRPr/>
              </a:pPr>
              <a:t>23</a:t>
            </a:fld>
            <a:endParaRPr lang="en-US" dirty="0"/>
          </a:p>
        </p:txBody>
      </p:sp>
    </p:spTree>
    <p:extLst>
      <p:ext uri="{BB962C8B-B14F-4D97-AF65-F5344CB8AC3E}">
        <p14:creationId xmlns:p14="http://schemas.microsoft.com/office/powerpoint/2010/main" val="174315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0"/>
            <a:ext cx="6096000" cy="1143000"/>
          </a:xfrm>
        </p:spPr>
        <p:txBody>
          <a:bodyPr/>
          <a:lstStyle/>
          <a:p>
            <a:r>
              <a:rPr lang="en-US" sz="2800" dirty="0" smtClean="0"/>
              <a:t>Examining our Teaching Philosophy</a:t>
            </a:r>
            <a:endParaRPr lang="en-US" sz="2800" dirty="0"/>
          </a:p>
        </p:txBody>
      </p:sp>
      <p:sp>
        <p:nvSpPr>
          <p:cNvPr id="3" name="Content Placeholder 2"/>
          <p:cNvSpPr>
            <a:spLocks noGrp="1"/>
          </p:cNvSpPr>
          <p:nvPr>
            <p:ph idx="1"/>
          </p:nvPr>
        </p:nvSpPr>
        <p:spPr>
          <a:xfrm>
            <a:off x="304800" y="1447800"/>
            <a:ext cx="8686800" cy="4419600"/>
          </a:xfrm>
        </p:spPr>
        <p:txBody>
          <a:bodyPr/>
          <a:lstStyle/>
          <a:p>
            <a:pPr marL="514350" indent="-514350">
              <a:buAutoNum type="arabicParenR"/>
            </a:pPr>
            <a:r>
              <a:rPr lang="en-US" sz="2400" dirty="0" smtClean="0"/>
              <a:t>Describe the best learning experience you had as a student.</a:t>
            </a:r>
          </a:p>
          <a:p>
            <a:pPr marL="514350" indent="-514350">
              <a:buAutoNum type="arabicParenR"/>
            </a:pPr>
            <a:r>
              <a:rPr lang="en-US" sz="2400" dirty="0" smtClean="0"/>
              <a:t>Describe the best teaching experience you have had as an instructor.</a:t>
            </a:r>
          </a:p>
          <a:p>
            <a:pPr marL="514350" indent="-514350">
              <a:buAutoNum type="arabicParenR"/>
            </a:pPr>
            <a:r>
              <a:rPr lang="en-US" sz="2400" dirty="0" smtClean="0"/>
              <a:t>What are you trying to achieve in your students with your teaching?</a:t>
            </a:r>
          </a:p>
          <a:p>
            <a:pPr marL="514350" indent="-514350">
              <a:buAutoNum type="arabicParenR"/>
            </a:pPr>
            <a:r>
              <a:rPr lang="en-US" sz="2400" dirty="0" smtClean="0"/>
              <a:t>Why is this important to you?</a:t>
            </a:r>
          </a:p>
          <a:p>
            <a:pPr marL="514350" indent="-514350">
              <a:buAutoNum type="arabicParenR"/>
            </a:pPr>
            <a:r>
              <a:rPr lang="en-US" sz="2400" dirty="0" smtClean="0"/>
              <a:t>How do you achieve your objectives you stated in # 3 above?</a:t>
            </a:r>
          </a:p>
          <a:p>
            <a:pPr marL="514350" indent="-514350">
              <a:buAutoNum type="arabicParenR"/>
            </a:pPr>
            <a:r>
              <a:rPr lang="en-US" sz="2400" dirty="0" smtClean="0"/>
              <a:t>Why do you use these particular strategies as opposed to other that are available to you?</a:t>
            </a:r>
            <a:endParaRPr lang="en-US" sz="2400" dirty="0"/>
          </a:p>
        </p:txBody>
      </p:sp>
      <p:sp>
        <p:nvSpPr>
          <p:cNvPr id="4" name="Slide Number Placeholder 3"/>
          <p:cNvSpPr>
            <a:spLocks noGrp="1"/>
          </p:cNvSpPr>
          <p:nvPr>
            <p:ph type="sldNum" sz="quarter" idx="12"/>
          </p:nvPr>
        </p:nvSpPr>
        <p:spPr>
          <a:xfrm>
            <a:off x="152400" y="6172200"/>
            <a:ext cx="8077200" cy="457200"/>
          </a:xfrm>
        </p:spPr>
        <p:txBody>
          <a:bodyPr/>
          <a:lstStyle/>
          <a:p>
            <a:pPr>
              <a:defRPr/>
            </a:pPr>
            <a:r>
              <a:rPr lang="en-US" dirty="0" smtClean="0"/>
              <a:t>“Six Questions That Will Bring Your Teaching Philosophy into Focus,” by Neil </a:t>
            </a:r>
            <a:r>
              <a:rPr lang="en-US" dirty="0" err="1" smtClean="0"/>
              <a:t>Haave</a:t>
            </a:r>
            <a:r>
              <a:rPr lang="en-US" dirty="0" smtClean="0"/>
              <a:t>, accessed at </a:t>
            </a:r>
            <a:r>
              <a:rPr lang="en-US" dirty="0" smtClean="0">
                <a:hlinkClick r:id="rId2"/>
              </a:rPr>
              <a:t>www.facultyfocus</a:t>
            </a:r>
            <a:r>
              <a:rPr lang="en-US" dirty="0" smtClean="0"/>
              <a:t> </a:t>
            </a:r>
            <a:endParaRPr lang="en-US" dirty="0"/>
          </a:p>
        </p:txBody>
      </p:sp>
    </p:spTree>
    <p:extLst>
      <p:ext uri="{BB962C8B-B14F-4D97-AF65-F5344CB8AC3E}">
        <p14:creationId xmlns:p14="http://schemas.microsoft.com/office/powerpoint/2010/main" val="3006261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458200" cy="4724400"/>
          </a:xfrm>
        </p:spPr>
        <p:txBody>
          <a:bodyPr/>
          <a:lstStyle/>
          <a:p>
            <a:pPr marL="0" indent="0">
              <a:buNone/>
            </a:pPr>
            <a:r>
              <a:rPr lang="en-US" sz="2800" i="1" dirty="0" smtClean="0"/>
              <a:t>Teaching is not about charismatically charged individuals using the sheer force of their characters and personalities to wreak lifelong transformation in students’ lives. It’s about finding ways to promote the day-to-day, incremental gains that students make as they try to understand ideas, grasp concepts, assimilate knowledge, and develop new skills. All these small things you do to make this happen for students represent the real story of teaching.  Helping learning is what makes you truly heroic.</a:t>
            </a:r>
            <a:r>
              <a:rPr lang="en-US" sz="2800" dirty="0" smtClean="0"/>
              <a:t>			</a:t>
            </a:r>
            <a:r>
              <a:rPr lang="en-US" sz="1600" dirty="0" smtClean="0"/>
              <a:t>Stephen Brookfield</a:t>
            </a:r>
            <a:endParaRPr lang="en-US" sz="2800" dirty="0"/>
          </a:p>
        </p:txBody>
      </p:sp>
      <p:sp>
        <p:nvSpPr>
          <p:cNvPr id="4" name="Slide Number Placeholder 3"/>
          <p:cNvSpPr>
            <a:spLocks noGrp="1"/>
          </p:cNvSpPr>
          <p:nvPr>
            <p:ph type="sldNum" sz="quarter" idx="12"/>
          </p:nvPr>
        </p:nvSpPr>
        <p:spPr/>
        <p:txBody>
          <a:bodyPr/>
          <a:lstStyle/>
          <a:p>
            <a:pPr>
              <a:defRPr/>
            </a:pPr>
            <a:fld id="{0AFE88B2-2A4A-4A7F-B2CF-0AD4AEE0B26A}" type="slidenum">
              <a:rPr lang="en-US" smtClean="0"/>
              <a:pPr>
                <a:defRPr/>
              </a:pPr>
              <a:t>25</a:t>
            </a:fld>
            <a:endParaRPr lang="en-US" dirty="0"/>
          </a:p>
        </p:txBody>
      </p:sp>
    </p:spTree>
    <p:extLst>
      <p:ext uri="{BB962C8B-B14F-4D97-AF65-F5344CB8AC3E}">
        <p14:creationId xmlns:p14="http://schemas.microsoft.com/office/powerpoint/2010/main" val="4946227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0"/>
            <a:ext cx="5867400" cy="838200"/>
          </a:xfrm>
        </p:spPr>
        <p:txBody>
          <a:bodyPr/>
          <a:lstStyle/>
          <a:p>
            <a:r>
              <a:rPr lang="en-US" dirty="0" smtClean="0">
                <a:solidFill>
                  <a:schemeClr val="tx1"/>
                </a:solidFill>
              </a:rPr>
              <a:t>Resources</a:t>
            </a:r>
            <a:endParaRPr lang="en-US" dirty="0">
              <a:solidFill>
                <a:schemeClr val="tx1"/>
              </a:solidFill>
            </a:endParaRPr>
          </a:p>
        </p:txBody>
      </p:sp>
      <p:sp>
        <p:nvSpPr>
          <p:cNvPr id="3" name="Content Placeholder 2"/>
          <p:cNvSpPr>
            <a:spLocks noGrp="1"/>
          </p:cNvSpPr>
          <p:nvPr>
            <p:ph idx="1"/>
          </p:nvPr>
        </p:nvSpPr>
        <p:spPr>
          <a:xfrm>
            <a:off x="192280" y="914400"/>
            <a:ext cx="8799320" cy="5105400"/>
          </a:xfrm>
        </p:spPr>
        <p:txBody>
          <a:bodyPr/>
          <a:lstStyle/>
          <a:p>
            <a:pPr>
              <a:buNone/>
            </a:pPr>
            <a:r>
              <a:rPr lang="en-US" sz="2800" i="1" dirty="0" smtClean="0"/>
              <a:t>The Courage to Teach</a:t>
            </a:r>
            <a:r>
              <a:rPr lang="en-US" sz="2800" dirty="0" smtClean="0"/>
              <a:t>, by Parker Palmer</a:t>
            </a:r>
          </a:p>
          <a:p>
            <a:pPr>
              <a:buNone/>
            </a:pPr>
            <a:r>
              <a:rPr lang="en-US" sz="2800" dirty="0" smtClean="0"/>
              <a:t>	&amp; his Center for Courage and Renewal </a:t>
            </a:r>
          </a:p>
          <a:p>
            <a:pPr>
              <a:buNone/>
            </a:pPr>
            <a:r>
              <a:rPr lang="en-US" sz="2800" dirty="0" smtClean="0"/>
              <a:t>	http</a:t>
            </a:r>
            <a:r>
              <a:rPr lang="en-US" sz="2800" dirty="0"/>
              <a:t>://www.couragerenewal.org/</a:t>
            </a:r>
          </a:p>
          <a:p>
            <a:pPr>
              <a:buNone/>
            </a:pPr>
            <a:r>
              <a:rPr lang="en-US" sz="2800" i="1" dirty="0" smtClean="0"/>
              <a:t>What the Best College Teachers Do</a:t>
            </a:r>
            <a:r>
              <a:rPr lang="en-US" sz="2800" dirty="0" smtClean="0"/>
              <a:t>, by Ken Bain</a:t>
            </a:r>
          </a:p>
          <a:p>
            <a:pPr>
              <a:buNone/>
            </a:pPr>
            <a:r>
              <a:rPr lang="en-US" sz="2800" i="1" dirty="0" smtClean="0"/>
              <a:t>The Skillful Teacher</a:t>
            </a:r>
            <a:r>
              <a:rPr lang="en-US" sz="2800" dirty="0" smtClean="0"/>
              <a:t>, by Stephen Brookfield</a:t>
            </a:r>
          </a:p>
          <a:p>
            <a:pPr>
              <a:buNone/>
            </a:pPr>
            <a:r>
              <a:rPr lang="en-US" sz="2800" i="1" dirty="0" smtClean="0"/>
              <a:t>Learner-Centered Teaching, </a:t>
            </a:r>
            <a:r>
              <a:rPr lang="en-US" sz="2800" dirty="0" smtClean="0"/>
              <a:t>by Terry Doyle</a:t>
            </a:r>
          </a:p>
          <a:p>
            <a:pPr>
              <a:buNone/>
            </a:pPr>
            <a:r>
              <a:rPr lang="en-US" sz="2800" i="1" dirty="0" smtClean="0"/>
              <a:t>Learning and Motivation in the Postsecondary Classroom,</a:t>
            </a:r>
            <a:r>
              <a:rPr lang="en-US" sz="2800" dirty="0" smtClean="0"/>
              <a:t> by Marilla </a:t>
            </a:r>
            <a:r>
              <a:rPr lang="en-US" sz="2800" dirty="0" err="1" smtClean="0"/>
              <a:t>Svinicki</a:t>
            </a:r>
            <a:endParaRPr lang="en-US" sz="2800" i="1" dirty="0" smtClean="0"/>
          </a:p>
          <a:p>
            <a:pPr>
              <a:buNone/>
            </a:pPr>
            <a:r>
              <a:rPr lang="en-US" dirty="0">
                <a:hlinkClick r:id="rId3"/>
              </a:rPr>
              <a:t>http://www.facultyfocus.com</a:t>
            </a:r>
            <a:r>
              <a:rPr lang="en-US" dirty="0" smtClean="0">
                <a:hlinkClick r:id="rId3"/>
              </a:rPr>
              <a:t>/</a:t>
            </a:r>
            <a:endParaRPr lang="en-US" dirty="0" smtClean="0"/>
          </a:p>
          <a:p>
            <a:pPr>
              <a:buNone/>
            </a:pPr>
            <a:endParaRPr lang="en-US" dirty="0" smtClean="0"/>
          </a:p>
          <a:p>
            <a:pPr>
              <a:buNone/>
            </a:pPr>
            <a:endParaRPr lang="en-US" dirty="0" smtClean="0"/>
          </a:p>
        </p:txBody>
      </p:sp>
      <p:sp>
        <p:nvSpPr>
          <p:cNvPr id="4" name="Slide Number Placeholder 3"/>
          <p:cNvSpPr>
            <a:spLocks noGrp="1"/>
          </p:cNvSpPr>
          <p:nvPr>
            <p:ph type="sldNum" sz="quarter" idx="12"/>
          </p:nvPr>
        </p:nvSpPr>
        <p:spPr/>
        <p:txBody>
          <a:bodyPr/>
          <a:lstStyle/>
          <a:p>
            <a:pPr>
              <a:defRPr/>
            </a:pPr>
            <a:fld id="{0AFE88B2-2A4A-4A7F-B2CF-0AD4AEE0B26A}" type="slidenum">
              <a:rPr lang="en-US" smtClean="0"/>
              <a:pPr>
                <a:defRPr/>
              </a:pPr>
              <a:t>26</a:t>
            </a:fld>
            <a:endParaRPr lang="en-US" dirty="0"/>
          </a:p>
        </p:txBody>
      </p:sp>
    </p:spTree>
    <p:extLst>
      <p:ext uri="{BB962C8B-B14F-4D97-AF65-F5344CB8AC3E}">
        <p14:creationId xmlns:p14="http://schemas.microsoft.com/office/powerpoint/2010/main" val="174315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143000"/>
            <a:ext cx="7924800" cy="4419600"/>
          </a:xfrm>
        </p:spPr>
        <p:txBody>
          <a:bodyPr/>
          <a:lstStyle/>
          <a:p>
            <a:pPr marL="0" indent="0">
              <a:buNone/>
            </a:pPr>
            <a:r>
              <a:rPr lang="en-US" dirty="0" smtClean="0"/>
              <a:t>Teaching is…….</a:t>
            </a:r>
          </a:p>
          <a:p>
            <a:pPr marL="0" indent="0">
              <a:buNone/>
            </a:pPr>
            <a:r>
              <a:rPr lang="en-US" dirty="0"/>
              <a:t>	</a:t>
            </a:r>
            <a:r>
              <a:rPr lang="en-US" dirty="0" smtClean="0"/>
              <a:t>		my job</a:t>
            </a:r>
          </a:p>
          <a:p>
            <a:pPr marL="0" indent="0">
              <a:buNone/>
            </a:pPr>
            <a:r>
              <a:rPr lang="en-US" dirty="0"/>
              <a:t>	</a:t>
            </a:r>
            <a:r>
              <a:rPr lang="en-US" dirty="0" smtClean="0"/>
              <a:t>		my profession</a:t>
            </a:r>
          </a:p>
          <a:p>
            <a:pPr marL="0" indent="0">
              <a:buNone/>
            </a:pPr>
            <a:r>
              <a:rPr lang="en-US" dirty="0"/>
              <a:t>	</a:t>
            </a:r>
            <a:r>
              <a:rPr lang="en-US" dirty="0" smtClean="0"/>
              <a:t>		my </a:t>
            </a:r>
            <a:r>
              <a:rPr lang="en-US" dirty="0"/>
              <a:t>hobby</a:t>
            </a:r>
            <a:endParaRPr lang="en-US" dirty="0" smtClean="0"/>
          </a:p>
          <a:p>
            <a:pPr marL="0" indent="0">
              <a:buNone/>
            </a:pPr>
            <a:r>
              <a:rPr lang="en-US" dirty="0"/>
              <a:t>	</a:t>
            </a:r>
            <a:r>
              <a:rPr lang="en-US" dirty="0" smtClean="0"/>
              <a:t>		my source </a:t>
            </a:r>
            <a:r>
              <a:rPr lang="en-US" dirty="0"/>
              <a:t>of income</a:t>
            </a:r>
            <a:endParaRPr lang="en-US" dirty="0" smtClean="0"/>
          </a:p>
          <a:p>
            <a:pPr marL="0" indent="0">
              <a:buNone/>
            </a:pPr>
            <a:r>
              <a:rPr lang="en-US" dirty="0"/>
              <a:t>	</a:t>
            </a:r>
            <a:r>
              <a:rPr lang="en-US" dirty="0" smtClean="0"/>
              <a:t>		my calling</a:t>
            </a:r>
          </a:p>
          <a:p>
            <a:pPr marL="0" indent="0">
              <a:buNone/>
            </a:pPr>
            <a:r>
              <a:rPr lang="en-US" dirty="0"/>
              <a:t>	</a:t>
            </a:r>
            <a:r>
              <a:rPr lang="en-US" dirty="0" smtClean="0"/>
              <a:t>		other?</a:t>
            </a:r>
            <a:endParaRPr lang="en-US" dirty="0"/>
          </a:p>
        </p:txBody>
      </p:sp>
      <p:sp>
        <p:nvSpPr>
          <p:cNvPr id="4" name="Slide Number Placeholder 3"/>
          <p:cNvSpPr>
            <a:spLocks noGrp="1"/>
          </p:cNvSpPr>
          <p:nvPr>
            <p:ph type="sldNum" sz="quarter" idx="12"/>
          </p:nvPr>
        </p:nvSpPr>
        <p:spPr/>
        <p:txBody>
          <a:bodyPr/>
          <a:lstStyle/>
          <a:p>
            <a:pPr>
              <a:defRPr/>
            </a:pPr>
            <a:fld id="{0AFE88B2-2A4A-4A7F-B2CF-0AD4AEE0B26A}" type="slidenum">
              <a:rPr lang="en-US" smtClean="0"/>
              <a:pPr>
                <a:defRPr/>
              </a:pPr>
              <a:t>3</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0"/>
            <a:ext cx="3048000" cy="3048000"/>
          </a:xfrm>
          <a:prstGeom prst="rect">
            <a:avLst/>
          </a:prstGeom>
        </p:spPr>
      </p:pic>
    </p:spTree>
    <p:extLst>
      <p:ext uri="{BB962C8B-B14F-4D97-AF65-F5344CB8AC3E}">
        <p14:creationId xmlns:p14="http://schemas.microsoft.com/office/powerpoint/2010/main" val="3011313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7025" y="990600"/>
            <a:ext cx="7772400" cy="4495800"/>
          </a:xfrm>
        </p:spPr>
        <p:txBody>
          <a:bodyPr/>
          <a:lstStyle/>
          <a:p>
            <a:pPr marL="0" indent="0">
              <a:buNone/>
            </a:pPr>
            <a:endParaRPr lang="en-US" i="1" dirty="0" smtClean="0"/>
          </a:p>
          <a:p>
            <a:pPr marL="0" indent="0">
              <a:buNone/>
            </a:pPr>
            <a:r>
              <a:rPr lang="en-US" i="1" dirty="0" smtClean="0"/>
              <a:t>The </a:t>
            </a:r>
            <a:r>
              <a:rPr lang="en-US" i="1" dirty="0"/>
              <a:t>best teachers ask themselves what they hope students can do intellectually, physically, or emotionally by the end of the course and why those abilities are important</a:t>
            </a:r>
            <a:r>
              <a:rPr lang="en-US" i="1" dirty="0" smtClean="0"/>
              <a:t>.</a:t>
            </a:r>
          </a:p>
          <a:p>
            <a:pPr marL="0" indent="0">
              <a:buNone/>
            </a:pPr>
            <a:r>
              <a:rPr lang="en-US" i="1" dirty="0" smtClean="0"/>
              <a:t>					</a:t>
            </a:r>
            <a:r>
              <a:rPr lang="en-US" dirty="0" smtClean="0"/>
              <a:t>Ken Bain</a:t>
            </a:r>
          </a:p>
          <a:p>
            <a:pPr marL="0" indent="0">
              <a:buNone/>
            </a:pPr>
            <a:endParaRPr lang="en-US" dirty="0"/>
          </a:p>
          <a:p>
            <a:pPr marL="0" indent="0">
              <a:buNone/>
            </a:pPr>
            <a:r>
              <a:rPr lang="en-US" dirty="0" smtClean="0"/>
              <a:t>Responses?</a:t>
            </a:r>
            <a:endParaRPr lang="en-US" dirty="0"/>
          </a:p>
          <a:p>
            <a:pPr marL="0" indent="0">
              <a:buNone/>
            </a:pPr>
            <a:r>
              <a:rPr lang="en-US" i="1" dirty="0" smtClean="0"/>
              <a:t>					</a:t>
            </a:r>
            <a:endParaRPr lang="en-US" i="1" dirty="0"/>
          </a:p>
        </p:txBody>
      </p:sp>
      <p:sp>
        <p:nvSpPr>
          <p:cNvPr id="4" name="Slide Number Placeholder 3"/>
          <p:cNvSpPr>
            <a:spLocks noGrp="1"/>
          </p:cNvSpPr>
          <p:nvPr>
            <p:ph type="sldNum" sz="quarter" idx="12"/>
          </p:nvPr>
        </p:nvSpPr>
        <p:spPr/>
        <p:txBody>
          <a:bodyPr/>
          <a:lstStyle/>
          <a:p>
            <a:pPr>
              <a:defRPr/>
            </a:pPr>
            <a:fld id="{0AFE88B2-2A4A-4A7F-B2CF-0AD4AEE0B26A}" type="slidenum">
              <a:rPr lang="en-US" smtClean="0"/>
              <a:pPr>
                <a:defRPr/>
              </a:pPr>
              <a:t>4</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3886200"/>
            <a:ext cx="2140857" cy="1828800"/>
          </a:xfrm>
          <a:prstGeom prst="rect">
            <a:avLst/>
          </a:prstGeom>
        </p:spPr>
      </p:pic>
    </p:spTree>
    <p:extLst>
      <p:ext uri="{BB962C8B-B14F-4D97-AF65-F5344CB8AC3E}">
        <p14:creationId xmlns:p14="http://schemas.microsoft.com/office/powerpoint/2010/main" val="3156452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Metaphorical Exercise: Global</a:t>
            </a:r>
            <a:endParaRPr lang="en-US" dirty="0"/>
          </a:p>
        </p:txBody>
      </p:sp>
      <p:sp>
        <p:nvSpPr>
          <p:cNvPr id="3" name="Content Placeholder 2"/>
          <p:cNvSpPr>
            <a:spLocks noGrp="1"/>
          </p:cNvSpPr>
          <p:nvPr>
            <p:ph idx="1"/>
          </p:nvPr>
        </p:nvSpPr>
        <p:spPr>
          <a:xfrm>
            <a:off x="331862" y="1163652"/>
            <a:ext cx="8659738" cy="4779948"/>
          </a:xfrm>
        </p:spPr>
        <p:txBody>
          <a:bodyPr/>
          <a:lstStyle/>
          <a:p>
            <a:pPr>
              <a:buNone/>
            </a:pPr>
            <a:r>
              <a:rPr lang="en-US" dirty="0"/>
              <a:t>Answer the following:  Take a minute.</a:t>
            </a:r>
          </a:p>
          <a:p>
            <a:pPr>
              <a:buNone/>
            </a:pPr>
            <a:endParaRPr lang="en-US" dirty="0"/>
          </a:p>
          <a:p>
            <a:pPr>
              <a:buNone/>
            </a:pPr>
            <a:r>
              <a:rPr lang="en-US" b="1" dirty="0"/>
              <a:t>Teaching is to learning as              is to              </a:t>
            </a:r>
            <a:r>
              <a:rPr lang="en-US" b="1" dirty="0" smtClean="0"/>
              <a:t>.</a:t>
            </a:r>
          </a:p>
          <a:p>
            <a:pPr>
              <a:buNone/>
            </a:pPr>
            <a:r>
              <a:rPr lang="en-US" b="1" dirty="0"/>
              <a:t>	</a:t>
            </a:r>
            <a:r>
              <a:rPr lang="en-US" b="1" dirty="0" smtClean="0"/>
              <a:t>			</a:t>
            </a:r>
            <a:r>
              <a:rPr lang="en-US" b="1" i="1" dirty="0" smtClean="0">
                <a:solidFill>
                  <a:schemeClr val="accent6">
                    <a:lumMod val="60000"/>
                    <a:lumOff val="40000"/>
                  </a:schemeClr>
                </a:solidFill>
              </a:rPr>
              <a:t>practice is to performance.</a:t>
            </a:r>
          </a:p>
          <a:p>
            <a:pPr>
              <a:buNone/>
            </a:pPr>
            <a:r>
              <a:rPr lang="en-US" b="1" i="1" dirty="0">
                <a:solidFill>
                  <a:schemeClr val="accent6">
                    <a:lumMod val="60000"/>
                    <a:lumOff val="40000"/>
                  </a:schemeClr>
                </a:solidFill>
              </a:rPr>
              <a:t>	</a:t>
            </a:r>
            <a:r>
              <a:rPr lang="en-US" b="1" i="1" dirty="0" smtClean="0">
                <a:solidFill>
                  <a:schemeClr val="accent6">
                    <a:lumMod val="60000"/>
                    <a:lumOff val="40000"/>
                  </a:schemeClr>
                </a:solidFill>
              </a:rPr>
              <a:t>			weeding is to gardening.</a:t>
            </a:r>
          </a:p>
          <a:p>
            <a:pPr>
              <a:buNone/>
            </a:pPr>
            <a:r>
              <a:rPr lang="en-US" b="1" i="1" dirty="0">
                <a:solidFill>
                  <a:schemeClr val="accent6">
                    <a:lumMod val="60000"/>
                    <a:lumOff val="40000"/>
                  </a:schemeClr>
                </a:solidFill>
              </a:rPr>
              <a:t>	</a:t>
            </a:r>
            <a:r>
              <a:rPr lang="en-US" b="1" i="1" dirty="0" smtClean="0">
                <a:solidFill>
                  <a:schemeClr val="accent6">
                    <a:lumMod val="60000"/>
                    <a:lumOff val="40000"/>
                  </a:schemeClr>
                </a:solidFill>
              </a:rPr>
              <a:t>			recipes are to cooking.</a:t>
            </a:r>
          </a:p>
          <a:p>
            <a:pPr>
              <a:buNone/>
            </a:pPr>
            <a:r>
              <a:rPr lang="en-US" b="1" i="1" dirty="0">
                <a:solidFill>
                  <a:schemeClr val="accent6">
                    <a:lumMod val="60000"/>
                    <a:lumOff val="40000"/>
                  </a:schemeClr>
                </a:solidFill>
              </a:rPr>
              <a:t>	</a:t>
            </a:r>
            <a:r>
              <a:rPr lang="en-US" b="1" i="1" dirty="0" smtClean="0">
                <a:solidFill>
                  <a:schemeClr val="accent6">
                    <a:lumMod val="60000"/>
                    <a:lumOff val="40000"/>
                  </a:schemeClr>
                </a:solidFill>
              </a:rPr>
              <a:t>			coaching is to playing.</a:t>
            </a:r>
          </a:p>
          <a:p>
            <a:pPr>
              <a:buNone/>
            </a:pPr>
            <a:r>
              <a:rPr lang="en-US" b="1" i="1" dirty="0">
                <a:solidFill>
                  <a:schemeClr val="accent6">
                    <a:lumMod val="60000"/>
                    <a:lumOff val="40000"/>
                  </a:schemeClr>
                </a:solidFill>
              </a:rPr>
              <a:t>	</a:t>
            </a:r>
            <a:r>
              <a:rPr lang="en-US" b="1" i="1" dirty="0" smtClean="0">
                <a:solidFill>
                  <a:schemeClr val="accent6">
                    <a:lumMod val="60000"/>
                    <a:lumOff val="40000"/>
                  </a:schemeClr>
                </a:solidFill>
              </a:rPr>
              <a:t>			conducting is to the orchestra.  </a:t>
            </a:r>
            <a:endParaRPr lang="en-US" i="1" dirty="0">
              <a:solidFill>
                <a:schemeClr val="accent6">
                  <a:lumMod val="60000"/>
                  <a:lumOff val="40000"/>
                </a:schemeClr>
              </a:solidFill>
            </a:endParaRPr>
          </a:p>
        </p:txBody>
      </p:sp>
      <p:sp>
        <p:nvSpPr>
          <p:cNvPr id="4" name="Slide Number Placeholder 3"/>
          <p:cNvSpPr>
            <a:spLocks noGrp="1"/>
          </p:cNvSpPr>
          <p:nvPr>
            <p:ph type="sldNum" sz="quarter" idx="12"/>
          </p:nvPr>
        </p:nvSpPr>
        <p:spPr/>
        <p:txBody>
          <a:bodyPr/>
          <a:lstStyle/>
          <a:p>
            <a:pPr>
              <a:defRPr/>
            </a:pPr>
            <a:fld id="{0AFE88B2-2A4A-4A7F-B2CF-0AD4AEE0B26A}" type="slidenum">
              <a:rPr lang="en-US" smtClean="0"/>
              <a:pPr>
                <a:defRPr/>
              </a:pPr>
              <a:t>5</a:t>
            </a:fld>
            <a:endParaRPr lang="en-US" dirty="0"/>
          </a:p>
        </p:txBody>
      </p:sp>
      <p:cxnSp>
        <p:nvCxnSpPr>
          <p:cNvPr id="5" name="Straight Connector 4"/>
          <p:cNvCxnSpPr/>
          <p:nvPr/>
        </p:nvCxnSpPr>
        <p:spPr bwMode="auto">
          <a:xfrm>
            <a:off x="5257800" y="3048000"/>
            <a:ext cx="12192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a:off x="7391400" y="3051561"/>
            <a:ext cx="1295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658811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057400"/>
            <a:ext cx="7772400" cy="4126907"/>
          </a:xfrm>
        </p:spPr>
        <p:txBody>
          <a:bodyPr/>
          <a:lstStyle/>
          <a:p>
            <a:pPr marL="0" indent="0">
              <a:buNone/>
            </a:pPr>
            <a:endParaRPr lang="en-US" i="1" dirty="0" smtClean="0"/>
          </a:p>
          <a:p>
            <a:pPr marL="0" indent="0">
              <a:buNone/>
            </a:pPr>
            <a:endParaRPr lang="en-US" i="1" dirty="0" smtClean="0"/>
          </a:p>
          <a:p>
            <a:pPr marL="0" indent="0">
              <a:buNone/>
            </a:pPr>
            <a:r>
              <a:rPr lang="en-US" i="1" dirty="0" smtClean="0"/>
              <a:t>Education </a:t>
            </a:r>
            <a:r>
              <a:rPr lang="en-US" i="1" dirty="0"/>
              <a:t>is not the filling of a pail, but the lighting of a fire.</a:t>
            </a:r>
            <a:endParaRPr lang="en-US" dirty="0"/>
          </a:p>
          <a:p>
            <a:pPr marL="0" indent="0">
              <a:buNone/>
            </a:pPr>
            <a:r>
              <a:rPr lang="en-US" dirty="0"/>
              <a:t>	</a:t>
            </a:r>
            <a:r>
              <a:rPr lang="en-US" dirty="0" smtClean="0"/>
              <a:t>			</a:t>
            </a:r>
            <a:r>
              <a:rPr lang="en-US" sz="2800" dirty="0" smtClean="0"/>
              <a:t>William </a:t>
            </a:r>
            <a:r>
              <a:rPr lang="en-US" sz="2800" dirty="0"/>
              <a:t>Butler Yeats</a:t>
            </a:r>
          </a:p>
          <a:p>
            <a:endParaRPr lang="en-US" dirty="0"/>
          </a:p>
        </p:txBody>
      </p:sp>
      <p:sp>
        <p:nvSpPr>
          <p:cNvPr id="4" name="Slide Number Placeholder 3"/>
          <p:cNvSpPr>
            <a:spLocks noGrp="1"/>
          </p:cNvSpPr>
          <p:nvPr>
            <p:ph type="sldNum" sz="quarter" idx="12"/>
          </p:nvPr>
        </p:nvSpPr>
        <p:spPr/>
        <p:txBody>
          <a:bodyPr/>
          <a:lstStyle/>
          <a:p>
            <a:pPr>
              <a:defRPr/>
            </a:pPr>
            <a:fld id="{0AFE88B2-2A4A-4A7F-B2CF-0AD4AEE0B26A}" type="slidenum">
              <a:rPr lang="en-US" smtClean="0"/>
              <a:pPr>
                <a:defRPr/>
              </a:pPr>
              <a:t>6</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1647" y="0"/>
            <a:ext cx="4482353" cy="3048000"/>
          </a:xfrm>
          <a:prstGeom prst="rect">
            <a:avLst/>
          </a:prstGeom>
        </p:spPr>
      </p:pic>
    </p:spTree>
    <p:extLst>
      <p:ext uri="{BB962C8B-B14F-4D97-AF65-F5344CB8AC3E}">
        <p14:creationId xmlns:p14="http://schemas.microsoft.com/office/powerpoint/2010/main" val="3177703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0"/>
            <a:ext cx="6019800" cy="838200"/>
          </a:xfrm>
        </p:spPr>
        <p:txBody>
          <a:bodyPr/>
          <a:lstStyle/>
          <a:p>
            <a:r>
              <a:rPr lang="en-US" dirty="0" smtClean="0">
                <a:solidFill>
                  <a:schemeClr val="tx1"/>
                </a:solidFill>
              </a:rPr>
              <a:t>Metaphorical Exercise: Personal</a:t>
            </a:r>
            <a:endParaRPr lang="en-US" dirty="0">
              <a:solidFill>
                <a:schemeClr val="tx1"/>
              </a:solidFill>
            </a:endParaRPr>
          </a:p>
        </p:txBody>
      </p:sp>
      <p:sp>
        <p:nvSpPr>
          <p:cNvPr id="3" name="Content Placeholder 2"/>
          <p:cNvSpPr>
            <a:spLocks noGrp="1"/>
          </p:cNvSpPr>
          <p:nvPr>
            <p:ph idx="1"/>
          </p:nvPr>
        </p:nvSpPr>
        <p:spPr>
          <a:xfrm>
            <a:off x="228600" y="1066800"/>
            <a:ext cx="8686800" cy="4800600"/>
          </a:xfrm>
        </p:spPr>
        <p:txBody>
          <a:bodyPr/>
          <a:lstStyle/>
          <a:p>
            <a:pPr>
              <a:buNone/>
            </a:pPr>
            <a:endParaRPr lang="en-US" dirty="0" smtClean="0"/>
          </a:p>
          <a:p>
            <a:pPr>
              <a:buNone/>
            </a:pPr>
            <a:r>
              <a:rPr lang="en-US" dirty="0" smtClean="0"/>
              <a:t>Fill in the blank:   Quickly!</a:t>
            </a:r>
          </a:p>
          <a:p>
            <a:pPr>
              <a:buNone/>
            </a:pPr>
            <a:endParaRPr lang="en-US" dirty="0" smtClean="0"/>
          </a:p>
          <a:p>
            <a:pPr>
              <a:buNone/>
            </a:pPr>
            <a:r>
              <a:rPr lang="en-US" b="1" dirty="0" smtClean="0"/>
              <a:t>When I am teaching at my best, I am like a</a:t>
            </a:r>
            <a:r>
              <a:rPr lang="en-US" dirty="0" smtClean="0"/>
              <a:t> </a:t>
            </a:r>
          </a:p>
        </p:txBody>
      </p:sp>
      <p:sp>
        <p:nvSpPr>
          <p:cNvPr id="4" name="Slide Number Placeholder 3"/>
          <p:cNvSpPr>
            <a:spLocks noGrp="1"/>
          </p:cNvSpPr>
          <p:nvPr>
            <p:ph type="sldNum" sz="quarter" idx="12"/>
          </p:nvPr>
        </p:nvSpPr>
        <p:spPr/>
        <p:txBody>
          <a:bodyPr/>
          <a:lstStyle/>
          <a:p>
            <a:pPr>
              <a:defRPr/>
            </a:pPr>
            <a:fld id="{0AFE88B2-2A4A-4A7F-B2CF-0AD4AEE0B26A}" type="slidenum">
              <a:rPr lang="en-US" smtClean="0"/>
              <a:pPr>
                <a:defRPr/>
              </a:pPr>
              <a:t>7</a:t>
            </a:fld>
            <a:endParaRPr lang="en-US" dirty="0"/>
          </a:p>
        </p:txBody>
      </p:sp>
      <p:cxnSp>
        <p:nvCxnSpPr>
          <p:cNvPr id="6" name="Straight Connector 5"/>
          <p:cNvCxnSpPr/>
          <p:nvPr/>
        </p:nvCxnSpPr>
        <p:spPr bwMode="auto">
          <a:xfrm>
            <a:off x="7772400" y="3276600"/>
            <a:ext cx="1066800" cy="0"/>
          </a:xfrm>
          <a:prstGeom prst="line">
            <a:avLst/>
          </a:prstGeom>
          <a:solidFill>
            <a:schemeClr val="accent1"/>
          </a:solidFill>
          <a:ln w="158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7431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Self-Examination</a:t>
            </a:r>
            <a:endParaRPr lang="en-US" dirty="0">
              <a:solidFill>
                <a:schemeClr val="tx1"/>
              </a:solidFill>
            </a:endParaRPr>
          </a:p>
        </p:txBody>
      </p:sp>
      <p:sp>
        <p:nvSpPr>
          <p:cNvPr id="3" name="Content Placeholder 2"/>
          <p:cNvSpPr>
            <a:spLocks noGrp="1"/>
          </p:cNvSpPr>
          <p:nvPr>
            <p:ph sz="half" idx="1"/>
          </p:nvPr>
        </p:nvSpPr>
        <p:spPr/>
        <p:txBody>
          <a:bodyPr/>
          <a:lstStyle/>
          <a:p>
            <a:pPr>
              <a:buNone/>
            </a:pPr>
            <a:endParaRPr lang="en-US" dirty="0" smtClean="0"/>
          </a:p>
          <a:p>
            <a:pPr>
              <a:buNone/>
            </a:pPr>
            <a:endParaRPr lang="en-US" dirty="0" smtClean="0"/>
          </a:p>
        </p:txBody>
      </p:sp>
      <p:sp>
        <p:nvSpPr>
          <p:cNvPr id="5" name="Content Placeholder 4"/>
          <p:cNvSpPr>
            <a:spLocks noGrp="1"/>
          </p:cNvSpPr>
          <p:nvPr>
            <p:ph sz="half" idx="2"/>
          </p:nvPr>
        </p:nvSpPr>
        <p:spPr>
          <a:xfrm>
            <a:off x="4114800" y="1371600"/>
            <a:ext cx="4800600" cy="4572000"/>
          </a:xfrm>
        </p:spPr>
        <p:txBody>
          <a:bodyPr/>
          <a:lstStyle/>
          <a:p>
            <a:pPr marL="0" indent="0">
              <a:buNone/>
            </a:pPr>
            <a:r>
              <a:rPr lang="en-US" sz="3600" dirty="0"/>
              <a:t>What can we do to examine ourselves?</a:t>
            </a:r>
          </a:p>
          <a:p>
            <a:endParaRPr lang="en-US" dirty="0"/>
          </a:p>
        </p:txBody>
      </p:sp>
      <p:sp>
        <p:nvSpPr>
          <p:cNvPr id="4" name="Slide Number Placeholder 3"/>
          <p:cNvSpPr>
            <a:spLocks noGrp="1"/>
          </p:cNvSpPr>
          <p:nvPr>
            <p:ph type="sldNum" sz="quarter" idx="12"/>
          </p:nvPr>
        </p:nvSpPr>
        <p:spPr/>
        <p:txBody>
          <a:bodyPr/>
          <a:lstStyle/>
          <a:p>
            <a:pPr>
              <a:defRPr/>
            </a:pPr>
            <a:fld id="{0AFE88B2-2A4A-4A7F-B2CF-0AD4AEE0B26A}" type="slidenum">
              <a:rPr lang="en-US" smtClean="0"/>
              <a:pPr>
                <a:defRPr/>
              </a:pPr>
              <a:t>8</a:t>
            </a:fld>
            <a:endParaRPr lang="en-US" dirty="0"/>
          </a:p>
        </p:txBody>
      </p:sp>
      <p:pic>
        <p:nvPicPr>
          <p:cNvPr id="4098" name="Picture 2" descr="C:\Users\rdfull01\AppData\Local\Microsoft\Windows\Temporary Internet Files\Content.IE5\12LJCNTK\MP90041014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1066800"/>
            <a:ext cx="3124200" cy="46977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31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solidFill>
                  <a:schemeClr val="tx1"/>
                </a:solidFill>
              </a:rPr>
              <a:t>Model for Reflection:  Stephen Brookfield</a:t>
            </a:r>
            <a:endParaRPr lang="en-US" sz="2000" dirty="0">
              <a:solidFill>
                <a:schemeClr val="tx1"/>
              </a:solidFill>
            </a:endParaRPr>
          </a:p>
        </p:txBody>
      </p:sp>
      <p:sp>
        <p:nvSpPr>
          <p:cNvPr id="3" name="Content Placeholder 2"/>
          <p:cNvSpPr>
            <a:spLocks noGrp="1"/>
          </p:cNvSpPr>
          <p:nvPr>
            <p:ph sz="half" idx="1"/>
          </p:nvPr>
        </p:nvSpPr>
        <p:spPr>
          <a:xfrm>
            <a:off x="152400" y="1143000"/>
            <a:ext cx="6858000" cy="4876800"/>
          </a:xfrm>
        </p:spPr>
        <p:txBody>
          <a:bodyPr/>
          <a:lstStyle/>
          <a:p>
            <a:pPr marL="514350" indent="-514350">
              <a:buNone/>
            </a:pPr>
            <a:r>
              <a:rPr lang="en-US" b="1" dirty="0" smtClean="0"/>
              <a:t>Four Critically Reflective Lenses </a:t>
            </a:r>
            <a:r>
              <a:rPr lang="en-US" dirty="0" smtClean="0"/>
              <a:t>– through which we can view our teaching</a:t>
            </a:r>
          </a:p>
          <a:p>
            <a:pPr marL="514350" indent="-514350">
              <a:buAutoNum type="arabicParenR"/>
            </a:pPr>
            <a:r>
              <a:rPr lang="en-US" dirty="0" smtClean="0"/>
              <a:t>Our Autobiographies as Learners and Teachers</a:t>
            </a:r>
          </a:p>
          <a:p>
            <a:pPr marL="514350" indent="-514350">
              <a:buAutoNum type="arabicParenR"/>
            </a:pPr>
            <a:r>
              <a:rPr lang="en-US" dirty="0" smtClean="0"/>
              <a:t>Our students’ Eyes</a:t>
            </a:r>
          </a:p>
          <a:p>
            <a:pPr marL="514350" indent="-514350">
              <a:buAutoNum type="arabicParenR"/>
            </a:pPr>
            <a:r>
              <a:rPr lang="en-US" dirty="0" smtClean="0"/>
              <a:t>Our Colleagues’ Experiences</a:t>
            </a:r>
          </a:p>
          <a:p>
            <a:pPr marL="514350" indent="-514350">
              <a:buAutoNum type="arabicParenR"/>
            </a:pPr>
            <a:r>
              <a:rPr lang="en-US" dirty="0" smtClean="0"/>
              <a:t>Theoretical Literature</a:t>
            </a:r>
          </a:p>
          <a:p>
            <a:pPr marL="514350" indent="-514350">
              <a:buNone/>
            </a:pPr>
            <a:endParaRPr lang="en-US" dirty="0" smtClean="0"/>
          </a:p>
          <a:p>
            <a:pPr marL="514350" indent="-514350">
              <a:buNone/>
            </a:pPr>
            <a:r>
              <a:rPr lang="en-US" dirty="0" smtClean="0"/>
              <a:t>How might we engage in self-examination by using these lenses?</a:t>
            </a:r>
          </a:p>
        </p:txBody>
      </p:sp>
      <p:sp>
        <p:nvSpPr>
          <p:cNvPr id="4" name="Slide Number Placeholder 3"/>
          <p:cNvSpPr>
            <a:spLocks noGrp="1"/>
          </p:cNvSpPr>
          <p:nvPr>
            <p:ph type="sldNum" sz="quarter" idx="12"/>
          </p:nvPr>
        </p:nvSpPr>
        <p:spPr>
          <a:xfrm>
            <a:off x="381000" y="6248400"/>
            <a:ext cx="8458200" cy="457200"/>
          </a:xfrm>
        </p:spPr>
        <p:txBody>
          <a:bodyPr/>
          <a:lstStyle/>
          <a:p>
            <a:pPr algn="ctr">
              <a:defRPr/>
            </a:pPr>
            <a:r>
              <a:rPr lang="en-US" sz="1800" i="1" dirty="0" smtClean="0"/>
              <a:t>Becoming a Critically Reflective Teacher </a:t>
            </a:r>
            <a:r>
              <a:rPr lang="en-US" sz="1800" dirty="0" smtClean="0"/>
              <a:t>by Stephen Brookfield, 1995, chapter two</a:t>
            </a:r>
            <a:endParaRPr lang="en-US" sz="1800" dirty="0"/>
          </a:p>
        </p:txBody>
      </p:sp>
      <p:pic>
        <p:nvPicPr>
          <p:cNvPr id="48130" name="Picture 2"/>
          <p:cNvPicPr>
            <a:picLocks noGrp="1" noChangeAspect="1" noChangeArrowheads="1"/>
          </p:cNvPicPr>
          <p:nvPr>
            <p:ph sz="half" idx="2"/>
          </p:nvPr>
        </p:nvPicPr>
        <p:blipFill>
          <a:blip r:embed="rId3" cstate="print"/>
          <a:srcRect/>
          <a:stretch>
            <a:fillRect/>
          </a:stretch>
        </p:blipFill>
        <p:spPr bwMode="auto">
          <a:xfrm>
            <a:off x="7086600" y="1219200"/>
            <a:ext cx="1870558" cy="2895600"/>
          </a:xfrm>
          <a:prstGeom prst="rect">
            <a:avLst/>
          </a:prstGeom>
          <a:noFill/>
          <a:ln w="9525">
            <a:noFill/>
            <a:miter lim="800000"/>
            <a:headEnd/>
            <a:tailEnd/>
          </a:ln>
          <a:effectLst/>
        </p:spPr>
      </p:pic>
    </p:spTree>
    <p:extLst>
      <p:ext uri="{BB962C8B-B14F-4D97-AF65-F5344CB8AC3E}">
        <p14:creationId xmlns:p14="http://schemas.microsoft.com/office/powerpoint/2010/main" val="1743152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68&quot;/&gt;&lt;/object&gt;&lt;object type=&quot;3&quot; unique_id=&quot;10026&quot;&gt;&lt;property id=&quot;20148&quot; value=&quot;5&quot;/&gt;&lt;property id=&quot;20300&quot; value=&quot;Slide 20 - &amp;quot;Upcoming Events&amp;quot;&quot;/&gt;&lt;property id=&quot;20307&quot; value=&quot;344&quot;/&gt;&lt;/object&gt;&lt;object type=&quot;3&quot; unique_id=&quot;10028&quot;&gt;&lt;property id=&quot;20148&quot; value=&quot;5&quot;/&gt;&lt;property id=&quot;20300&quot; value=&quot;Slide 22 - &amp;quot;For more information&amp;quot;&quot;/&gt;&lt;property id=&quot;20307&quot; value=&quot;276&quot;/&gt;&lt;/object&gt;&lt;object type=&quot;3&quot; unique_id=&quot;10033&quot;&gt;&lt;property id=&quot;20148&quot; value=&quot;5&quot;/&gt;&lt;property id=&quot;20300&quot; value=&quot;Slide 15 - &amp;quot;A Well-Cultivated Critical Thinker:&amp;quot;&quot;/&gt;&lt;property id=&quot;20307&quot; value=&quot;357&quot;/&gt;&lt;/object&gt;&lt;object type=&quot;3&quot; unique_id=&quot;10042&quot;&gt;&lt;property id=&quot;20148&quot; value=&quot;5&quot;/&gt;&lt;property id=&quot;20300&quot; value=&quot;Slide 17 - &amp;quot;Critical Thinking Framework Adopted for i2a&amp;quot;&quot;/&gt;&lt;property id=&quot;20307&quot; value=&quot;374&quot;/&gt;&lt;/object&gt;&lt;object type=&quot;3&quot; unique_id=&quot;10060&quot;&gt;&lt;property id=&quot;20148&quot; value=&quot;5&quot;/&gt;&lt;property id=&quot;20300&quot; value=&quot;Slide 19 - &amp;quot;Faculty Perspective &amp;#x0D;&amp;#x0A;&amp;quot;&quot;/&gt;&lt;property id=&quot;20307&quot; value=&quot;392&quot;/&gt;&lt;/object&gt;&lt;object type=&quot;3&quot; unique_id=&quot;10064&quot;&gt;&lt;property id=&quot;20148&quot; value=&quot;5&quot;/&gt;&lt;property id=&quot;20300&quot; value=&quot;Slide 2 - &amp;quot;Welcome and Introductions&amp;quot;&quot;/&gt;&lt;property id=&quot;20307&quot; value=&quot;454&quot;/&gt;&lt;/object&gt;&lt;object type=&quot;3&quot; unique_id=&quot;10065&quot;&gt;&lt;property id=&quot;20148&quot; value=&quot;5&quot;/&gt;&lt;property id=&quot;20300&quot; value=&quot;Slide 3 - &amp;quot;Session Objectives&amp;quot;&quot;/&gt;&lt;property id=&quot;20307&quot; value=&quot;452&quot;/&gt;&lt;/object&gt;&lt;object type=&quot;3&quot; unique_id=&quot;10066&quot;&gt;&lt;property id=&quot;20148&quot; value=&quot;5&quot;/&gt;&lt;property id=&quot;20300&quot; value=&quot;Slide 4 - &amp;quot;Overview of COB CTworkshops:  Patty Payette&amp;quot;&quot;/&gt;&lt;property id=&quot;20307&quot; value=&quot;456&quot;/&gt;&lt;/object&gt;&lt;object type=&quot;3&quot; unique_id=&quot;10067&quot;&gt;&lt;property id=&quot;20148&quot; value=&quot;5&quot;/&gt;&lt;property id=&quot;20300&quot; value=&quot;Slide 10&quot;/&gt;&lt;property id=&quot;20307&quot; value=&quot;453&quot;/&gt;&lt;/object&gt;&lt;object type=&quot;3&quot; unique_id=&quot;10068&quot;&gt;&lt;property id=&quot;20148&quot; value=&quot;5&quot;/&gt;&lt;property id=&quot;20300&quot; value=&quot;Slide 5 - &amp;quot;i2a Team&amp;quot;&quot;/&gt;&lt;property id=&quot;20307&quot; value=&quot;430&quot;/&gt;&lt;/object&gt;&lt;object type=&quot;3&quot; unique_id=&quot;10069&quot;&gt;&lt;property id=&quot;20148&quot; value=&quot;5&quot;/&gt;&lt;property id=&quot;20300&quot; value=&quot;Slide 6 - &amp;quot;Ideas to Action: the basics&amp;quot;&quot;/&gt;&lt;property id=&quot;20307&quot; value=&quot;434&quot;/&gt;&lt;/object&gt;&lt;object type=&quot;3&quot; unique_id=&quot;10070&quot;&gt;&lt;property id=&quot;20148&quot; value=&quot;5&quot;/&gt;&lt;property id=&quot;20300&quot; value=&quot;Slide 7 - &amp;quot;Call to action at UofL&amp;quot;&quot;/&gt;&lt;property id=&quot;20307&quot; value=&quot;435&quot;/&gt;&lt;/object&gt;&lt;object type=&quot;3&quot; unique_id=&quot;10072&quot;&gt;&lt;property id=&quot;20148&quot; value=&quot;5&quot;/&gt;&lt;property id=&quot;20300&quot; value=&quot;Slide 8 - &amp;quot;i2a: connecting classroom, campus and community&amp;quot;&quot;/&gt;&lt;property id=&quot;20307&quot; value=&quot;436&quot;/&gt;&lt;/object&gt;&lt;object type=&quot;3&quot; unique_id=&quot;10073&quot;&gt;&lt;property id=&quot;20148&quot; value=&quot;5&quot;/&gt;&lt;property id=&quot;20300&quot; value=&quot;Slide 9&quot;/&gt;&lt;property id=&quot;20307&quot; value=&quot;450&quot;/&gt;&lt;/object&gt;&lt;object type=&quot;3&quot; unique_id=&quot;10076&quot;&gt;&lt;property id=&quot;20148&quot; value=&quot;5&quot;/&gt;&lt;property id=&quot;20300&quot; value=&quot;Slide 14 - &amp;quot;Critical Thinking Exercise&amp;quot;&quot;/&gt;&lt;property id=&quot;20307&quot; value=&quot;448&quot;/&gt;&lt;/object&gt;&lt;object type=&quot;3&quot; unique_id=&quot;10077&quot;&gt;&lt;property id=&quot;20148&quot; value=&quot;5&quot;/&gt;&lt;property id=&quot;20300&quot; value=&quot;Slide 11 - &amp;quot;Critical Thinking &amp;amp; Faculty&amp;quot;&quot;/&gt;&lt;property id=&quot;20307&quot; value=&quot;439&quot;/&gt;&lt;/object&gt;&lt;object type=&quot;3&quot; unique_id=&quot;10078&quot;&gt;&lt;property id=&quot;20148&quot; value=&quot;5&quot;/&gt;&lt;property id=&quot;20300&quot; value=&quot;Slide 13 - &amp;quot;i2a Definition of Critical Thinking&amp;quot;&quot;/&gt;&lt;property id=&quot;20307&quot; value=&quot;401&quot;/&gt;&lt;/object&gt;&lt;object type=&quot;3&quot; unique_id=&quot;10079&quot;&gt;&lt;property id=&quot;20148&quot; value=&quot;5&quot;/&gt;&lt;property id=&quot;20300&quot; value=&quot;Slide 16 - &amp;quot;CT Exercise&amp;quot;&quot;/&gt;&lt;property id=&quot;20307&quot; value=&quot;451&quot;/&gt;&lt;/object&gt;&lt;object type=&quot;3&quot; unique_id=&quot;10080&quot;&gt;&lt;property id=&quot;20148&quot; value=&quot;5&quot;/&gt;&lt;property id=&quot;20300&quot; value=&quot;Slide 18 - &amp;quot;Paul-Elder Critical Thinking Framework&amp;quot;&quot;/&gt;&lt;property id=&quot;20307&quot; value=&quot;403&quot;/&gt;&lt;/object&gt;&lt;object type=&quot;3&quot; unique_id=&quot;10081&quot;&gt;&lt;property id=&quot;20148&quot; value=&quot;5&quot;/&gt;&lt;property id=&quot;20300&quot; value=&quot;Slide 21 - &amp;quot;What’s Next&amp;quot;&quot;/&gt;&lt;property id=&quot;20307&quot; value=&quot;459&quot;/&gt;&lt;/object&gt;&lt;object type=&quot;3&quot; unique_id=&quot;10278&quot;&gt;&lt;property id=&quot;20148&quot; value=&quot;5&quot;/&gt;&lt;property id=&quot;20300&quot; value=&quot;Slide 12 - &amp;quot;Bays&amp;quot;&quot;/&gt;&lt;property id=&quot;20307&quot; value=&quot;460&quot;/&gt;&lt;/object&gt;&lt;/object&gt;&lt;/object&gt;&lt;/database&gt;"/>
</p:tagLst>
</file>

<file path=ppt/theme/theme1.xml><?xml version="1.0" encoding="utf-8"?>
<a:theme xmlns:a="http://schemas.openxmlformats.org/drawingml/2006/main" name="Blank Presentation">
  <a:themeElements>
    <a:clrScheme name="Blank Presentation 13">
      <a:dk1>
        <a:srgbClr val="000000"/>
      </a:dk1>
      <a:lt1>
        <a:srgbClr val="FFFFFF"/>
      </a:lt1>
      <a:dk2>
        <a:srgbClr val="000000"/>
      </a:dk2>
      <a:lt2>
        <a:srgbClr val="808080"/>
      </a:lt2>
      <a:accent1>
        <a:srgbClr val="B00D00"/>
      </a:accent1>
      <a:accent2>
        <a:srgbClr val="800000"/>
      </a:accent2>
      <a:accent3>
        <a:srgbClr val="FFFFFF"/>
      </a:accent3>
      <a:accent4>
        <a:srgbClr val="000000"/>
      </a:accent4>
      <a:accent5>
        <a:srgbClr val="D4AAAA"/>
      </a:accent5>
      <a:accent6>
        <a:srgbClr val="730000"/>
      </a:accent6>
      <a:hlink>
        <a:srgbClr val="CC0000"/>
      </a:hlink>
      <a:folHlink>
        <a:srgbClr val="FF0000"/>
      </a:folHlink>
    </a:clrScheme>
    <a:fontScheme name="Times New Roman">
      <a:majorFont>
        <a:latin typeface="Times New Roman"/>
        <a:ea typeface="ヒラギノ角ゴ Pro W3"/>
        <a:cs typeface=""/>
      </a:majorFont>
      <a:minorFont>
        <a:latin typeface="Times New Roman"/>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B00D00"/>
        </a:accent1>
        <a:accent2>
          <a:srgbClr val="800000"/>
        </a:accent2>
        <a:accent3>
          <a:srgbClr val="FFFFFF"/>
        </a:accent3>
        <a:accent4>
          <a:srgbClr val="000000"/>
        </a:accent4>
        <a:accent5>
          <a:srgbClr val="D4AAAA"/>
        </a:accent5>
        <a:accent6>
          <a:srgbClr val="730000"/>
        </a:accent6>
        <a:hlink>
          <a:srgbClr val="CC0000"/>
        </a:hlink>
        <a:folHlink>
          <a:srgbClr val="FF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Happening Here</Template>
  <TotalTime>8764</TotalTime>
  <Words>1234</Words>
  <Application>Microsoft Office PowerPoint</Application>
  <PresentationFormat>On-screen Show (4:3)</PresentationFormat>
  <Paragraphs>216</Paragraphs>
  <Slides>26</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Calibri</vt:lpstr>
      <vt:lpstr>Helvetica 75 Bold</vt:lpstr>
      <vt:lpstr>HelveticaNeueLT Std</vt:lpstr>
      <vt:lpstr>ITC Giovanni Std Black</vt:lpstr>
      <vt:lpstr>ITC Giovanni Std Book</vt:lpstr>
      <vt:lpstr>Times New Roman</vt:lpstr>
      <vt:lpstr>ヒラギノ角ゴ Pro W3</vt:lpstr>
      <vt:lpstr>Blank Presentation</vt:lpstr>
      <vt:lpstr>PowerPoint Presentation</vt:lpstr>
      <vt:lpstr>Today’s Session Objectives</vt:lpstr>
      <vt:lpstr>PowerPoint Presentation</vt:lpstr>
      <vt:lpstr>PowerPoint Presentation</vt:lpstr>
      <vt:lpstr>Metaphorical Exercise: Global</vt:lpstr>
      <vt:lpstr>PowerPoint Presentation</vt:lpstr>
      <vt:lpstr>Metaphorical Exercise: Personal</vt:lpstr>
      <vt:lpstr>Self-Examination</vt:lpstr>
      <vt:lpstr>Model for Reflection:  Stephen Brookfield</vt:lpstr>
      <vt:lpstr>Table work:  Taking Refuge</vt:lpstr>
      <vt:lpstr>PowerPoint Presentation</vt:lpstr>
      <vt:lpstr>What is skillful teaching?</vt:lpstr>
      <vt:lpstr>“I tried it and it didn’t work!”</vt:lpstr>
      <vt:lpstr>Reflection: What I believe</vt:lpstr>
      <vt:lpstr>Inspiration</vt:lpstr>
      <vt:lpstr>Through the Eyes of Students</vt:lpstr>
      <vt:lpstr>Themes/descriptors for best college professors (from students)</vt:lpstr>
      <vt:lpstr>Themes/descriptors for worst college professors (from students)</vt:lpstr>
      <vt:lpstr>The Challenge:  Improving Our Teachers</vt:lpstr>
      <vt:lpstr>Summary: Students yearn for good teachers</vt:lpstr>
      <vt:lpstr>Palmer’s thesis</vt:lpstr>
      <vt:lpstr>PowerPoint Presentation</vt:lpstr>
      <vt:lpstr>Exercise: Best Learning and Teaching Moments</vt:lpstr>
      <vt:lpstr>Examining our Teaching Philosophy</vt:lpstr>
      <vt:lpstr>PowerPoint Presentation</vt:lpstr>
      <vt:lpstr>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hkgatl01</dc:creator>
  <cp:lastModifiedBy>Fuller,Roy</cp:lastModifiedBy>
  <cp:revision>664</cp:revision>
  <cp:lastPrinted>2014-09-11T16:53:28Z</cp:lastPrinted>
  <dcterms:created xsi:type="dcterms:W3CDTF">2008-05-13T17:49:19Z</dcterms:created>
  <dcterms:modified xsi:type="dcterms:W3CDTF">2016-02-10T21:41:22Z</dcterms:modified>
</cp:coreProperties>
</file>