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6" r:id="rId3"/>
    <p:sldId id="295" r:id="rId4"/>
    <p:sldId id="267" r:id="rId5"/>
    <p:sldId id="271" r:id="rId6"/>
    <p:sldId id="273" r:id="rId7"/>
    <p:sldId id="307" r:id="rId8"/>
    <p:sldId id="275" r:id="rId9"/>
    <p:sldId id="334" r:id="rId10"/>
    <p:sldId id="283" r:id="rId11"/>
    <p:sldId id="308" r:id="rId12"/>
    <p:sldId id="337" r:id="rId13"/>
    <p:sldId id="335" r:id="rId14"/>
    <p:sldId id="309" r:id="rId15"/>
    <p:sldId id="311" r:id="rId16"/>
    <p:sldId id="279" r:id="rId17"/>
    <p:sldId id="280" r:id="rId18"/>
    <p:sldId id="287" r:id="rId19"/>
    <p:sldId id="312" r:id="rId20"/>
    <p:sldId id="316" r:id="rId21"/>
    <p:sldId id="313" r:id="rId22"/>
    <p:sldId id="314" r:id="rId23"/>
    <p:sldId id="330" r:id="rId24"/>
    <p:sldId id="318" r:id="rId25"/>
    <p:sldId id="319" r:id="rId26"/>
    <p:sldId id="320" r:id="rId27"/>
    <p:sldId id="323" r:id="rId28"/>
    <p:sldId id="324" r:id="rId29"/>
    <p:sldId id="325" r:id="rId30"/>
    <p:sldId id="292" r:id="rId31"/>
    <p:sldId id="326" r:id="rId32"/>
    <p:sldId id="327" r:id="rId33"/>
    <p:sldId id="338" r:id="rId34"/>
    <p:sldId id="294" r:id="rId35"/>
    <p:sldId id="331" r:id="rId36"/>
    <p:sldId id="291" r:id="rId37"/>
    <p:sldId id="268" r:id="rId38"/>
    <p:sldId id="328" r:id="rId39"/>
  </p:sldIdLst>
  <p:sldSz cx="9144000" cy="6858000" type="screen4x3"/>
  <p:notesSz cx="7308850" cy="959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89" autoAdjust="0"/>
  </p:normalViewPr>
  <p:slideViewPr>
    <p:cSldViewPr>
      <p:cViewPr varScale="1">
        <p:scale>
          <a:sx n="66" d="100"/>
          <a:sy n="66" d="100"/>
        </p:scale>
        <p:origin x="20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7830" cy="4817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9366" y="0"/>
            <a:ext cx="3167830" cy="4817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6A6DA789-289E-44E1-8427-E996621716FA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3142"/>
            <a:ext cx="3167830" cy="48170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9366" y="9113142"/>
            <a:ext cx="3167830" cy="48170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7B9BAA03-59D7-41CE-A26E-7174F1D7A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7168" cy="481408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9991" y="0"/>
            <a:ext cx="3167168" cy="481408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r">
              <a:defRPr sz="1200"/>
            </a:lvl1pPr>
          </a:lstStyle>
          <a:p>
            <a:fld id="{7EB6A0BA-842D-4B2D-9CC2-09D429C48C9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5425" y="1198563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7" tIns="48294" rIns="96587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85" y="4617521"/>
            <a:ext cx="5847080" cy="3777973"/>
          </a:xfrm>
          <a:prstGeom prst="rect">
            <a:avLst/>
          </a:prstGeom>
        </p:spPr>
        <p:txBody>
          <a:bodyPr vert="horz" lIns="96587" tIns="48294" rIns="96587" bIns="482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3443"/>
            <a:ext cx="3167168" cy="481407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9991" y="9113443"/>
            <a:ext cx="3167168" cy="481407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r">
              <a:defRPr sz="1200"/>
            </a:lvl1pPr>
          </a:lstStyle>
          <a:p>
            <a:fld id="{F70398AB-1BA2-4341-A561-77A11DC1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one</a:t>
            </a:r>
            <a:r>
              <a:rPr lang="en-US" baseline="0" dirty="0" smtClean="0"/>
              <a:t> very positive take away, the students really like the videos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seems to be that they still think class is for sleeping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Maybe the room</a:t>
            </a:r>
            <a:r>
              <a:rPr lang="en-US" baseline="0" dirty="0" smtClean="0"/>
              <a:t> is effecting students expectation.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50% successful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Very clear that many students like video lectures</a:t>
            </a:r>
          </a:p>
          <a:p>
            <a:pPr marL="664040" lvl="1" indent="-181102">
              <a:buFont typeface="Arial" panose="020B0604020202020204" pitchFamily="34" charset="0"/>
              <a:buChar char="•"/>
            </a:pPr>
            <a:r>
              <a:rPr lang="en-US" dirty="0" smtClean="0"/>
              <a:t>Could be the book is that poor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Students don’t seem to be interested in taking responsibly for their learning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Still want lecture, maybe because it still looks like lecture</a:t>
            </a:r>
          </a:p>
          <a:p>
            <a:pPr marL="664040" lvl="1" indent="-181102">
              <a:buFont typeface="Arial" panose="020B0604020202020204" pitchFamily="34" charset="0"/>
              <a:buChar char="•"/>
            </a:pPr>
            <a:r>
              <a:rPr lang="en-US" dirty="0" smtClean="0"/>
              <a:t>Auditorium seating</a:t>
            </a:r>
          </a:p>
          <a:p>
            <a:pPr marL="664040" lvl="1" indent="-181102">
              <a:buFont typeface="Arial" panose="020B0604020202020204" pitchFamily="34" charset="0"/>
              <a:buChar char="•"/>
            </a:pPr>
            <a:r>
              <a:rPr lang="en-US" dirty="0" smtClean="0"/>
              <a:t>Screen up front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Replacing the lecture with active learning is the real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Camtasia</a:t>
            </a:r>
            <a:endParaRPr lang="en-US" dirty="0" smtClean="0"/>
          </a:p>
          <a:p>
            <a:r>
              <a:rPr lang="en-US" dirty="0" smtClean="0"/>
              <a:t>Open</a:t>
            </a:r>
            <a:r>
              <a:rPr lang="en-US" baseline="0" dirty="0" smtClean="0"/>
              <a:t> 330 </a:t>
            </a:r>
            <a:r>
              <a:rPr lang="en-US" baseline="0" dirty="0" err="1" smtClean="0"/>
              <a:t>Softchalk</a:t>
            </a:r>
            <a:r>
              <a:rPr lang="en-US" baseline="0" dirty="0" smtClean="0"/>
              <a:t>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I had not</a:t>
            </a:r>
            <a:r>
              <a:rPr lang="en-US" baseline="0" dirty="0" smtClean="0"/>
              <a:t> realized any great class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Constructed Summer of 2013</a:t>
            </a:r>
          </a:p>
          <a:p>
            <a:r>
              <a:rPr lang="en-US" dirty="0" smtClean="0"/>
              <a:t>Used for my emporium model Introductory Calculus class in the fall of 2013.</a:t>
            </a:r>
          </a:p>
          <a:p>
            <a:r>
              <a:rPr lang="en-US" dirty="0" smtClean="0"/>
              <a:t>3 Round tables, 9 seats each</a:t>
            </a:r>
          </a:p>
          <a:p>
            <a:r>
              <a:rPr lang="en-US" dirty="0" smtClean="0"/>
              <a:t>3 Monitors at each table</a:t>
            </a:r>
          </a:p>
          <a:p>
            <a:r>
              <a:rPr lang="en-US" dirty="0" smtClean="0"/>
              <a:t>Motivation:</a:t>
            </a:r>
          </a:p>
          <a:p>
            <a:r>
              <a:rPr lang="en-US" dirty="0" smtClean="0"/>
              <a:t>Difficult to do small group activities in a lecture hall</a:t>
            </a:r>
          </a:p>
          <a:p>
            <a:endParaRPr lang="en-US" dirty="0" smtClean="0"/>
          </a:p>
          <a:p>
            <a:r>
              <a:rPr lang="en-US" dirty="0" smtClean="0"/>
              <a:t>One problem maybe</a:t>
            </a:r>
            <a:r>
              <a:rPr lang="en-US" baseline="0" dirty="0" smtClean="0"/>
              <a:t> I still look like sage on the stage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Collaborative versus Cooperative  Learning</a:t>
            </a:r>
          </a:p>
          <a:p>
            <a:endParaRPr lang="en-US" dirty="0"/>
          </a:p>
          <a:p>
            <a:r>
              <a:rPr lang="en-US" dirty="0"/>
              <a:t>Collaborative learning is an educational approach to teaching and learning that involves groups of students working together to solve a problem, complete a task, or create a product. According to </a:t>
            </a:r>
            <a:r>
              <a:rPr lang="en-US" dirty="0" err="1"/>
              <a:t>Gerlach</a:t>
            </a:r>
            <a:r>
              <a:rPr lang="en-US" dirty="0"/>
              <a:t>, "Collaborative learning is based on the idea that learning is a naturally social act in which the participants talk among themselves (</a:t>
            </a:r>
            <a:r>
              <a:rPr lang="en-US" dirty="0" err="1"/>
              <a:t>Gerlach</a:t>
            </a:r>
            <a:r>
              <a:rPr lang="en-US" dirty="0"/>
              <a:t>, 1994). It is through the talk that learning occurs."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have to grade 1/3 the number of quizzes and am working to have students do their own grading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2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4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94% of </a:t>
            </a:r>
            <a:r>
              <a:rPr lang="en-US" dirty="0" err="1" smtClean="0"/>
              <a:t>UofL</a:t>
            </a:r>
            <a:r>
              <a:rPr lang="en-US" baseline="0" dirty="0" smtClean="0"/>
              <a:t> students report owning a laptop, 40% a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Powering</a:t>
            </a:r>
            <a:r>
              <a:rPr lang="en-US" baseline="0" dirty="0" smtClean="0"/>
              <a:t> down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classes are different</a:t>
            </a:r>
            <a:r>
              <a:rPr lang="en-US" baseline="0" dirty="0" smtClean="0"/>
              <a:t> from mine, you are different from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learned calculus very well from teaching this course.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Perspective is teaching.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dirty="0" smtClean="0"/>
              <a:t>Spent time with senior University Faculty known to be excellent instructors (mini</a:t>
            </a:r>
            <a:r>
              <a:rPr lang="en-US" baseline="0" dirty="0" smtClean="0"/>
              <a:t> what the best college professors do)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Teaching critical thinking in engineering mathematics?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Not a methodology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Don’t learn critical thinking if we do all of thinking (Gerald </a:t>
            </a:r>
            <a:r>
              <a:rPr lang="en-US" baseline="0" dirty="0" err="1" smtClean="0"/>
              <a:t>Eldeman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neuro</a:t>
            </a:r>
            <a:r>
              <a:rPr lang="en-US" baseline="0" dirty="0" smtClean="0"/>
              <a:t> science)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Critical thinking was compelling as something to teach students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r>
              <a:rPr lang="en-US" baseline="0" dirty="0" smtClean="0"/>
              <a:t>Also helped me clarify my own thinking, to be a better critical thinker and to exemplify good critical thinking</a:t>
            </a:r>
          </a:p>
          <a:p>
            <a:pPr marL="181102" indent="-18110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dissatisfied with student learning, but not my lecture,</a:t>
            </a:r>
            <a:r>
              <a:rPr lang="en-US" baseline="0" dirty="0" smtClean="0"/>
              <a:t> and neither are students dissatisfied with my lecture </a:t>
            </a:r>
            <a:r>
              <a:rPr lang="en-US" dirty="0" smtClean="0"/>
              <a:t>Also,</a:t>
            </a:r>
            <a:r>
              <a:rPr lang="en-US" baseline="0" dirty="0" smtClean="0"/>
              <a:t> all the responsibility is on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 to class prepared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 not read a great deal of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spent a lot</a:t>
            </a:r>
            <a:r>
              <a:rPr lang="en-US" baseline="0" dirty="0" smtClean="0"/>
              <a:t> of time making the videos, and possibly not enough time developing what to do in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98AB-1BA2-4341-A561-77A11DC1D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2963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5400" i="1" dirty="0"/>
              <a:t>‘There’s gold in them </a:t>
            </a:r>
            <a:r>
              <a:rPr lang="en-US" sz="5400" i="1" dirty="0" err="1"/>
              <a:t>thar</a:t>
            </a:r>
            <a:r>
              <a:rPr lang="en-US" sz="5400" i="1" dirty="0"/>
              <a:t> </a:t>
            </a:r>
            <a:r>
              <a:rPr lang="en-US" sz="5400" i="1" dirty="0" smtClean="0"/>
              <a:t>hills’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381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000" dirty="0"/>
              <a:t>Panning for successful teaching and learning with a flipped classroom sieve</a:t>
            </a:r>
          </a:p>
        </p:txBody>
      </p:sp>
    </p:spTree>
    <p:extLst>
      <p:ext uri="{BB962C8B-B14F-4D97-AF65-F5344CB8AC3E}">
        <p14:creationId xmlns:p14="http://schemas.microsoft.com/office/powerpoint/2010/main" val="41802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‘There’s gold in them </a:t>
            </a:r>
            <a:r>
              <a:rPr lang="en-US" i="1" dirty="0" err="1"/>
              <a:t>thar</a:t>
            </a:r>
            <a:r>
              <a:rPr lang="en-US" i="1" dirty="0"/>
              <a:t> hills’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95210"/>
            <a:ext cx="8188751" cy="306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1217">
            <a:off x="3609485" y="2063188"/>
            <a:ext cx="5334391" cy="2119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6907">
            <a:off x="210162" y="1622146"/>
            <a:ext cx="4228346" cy="1632542"/>
          </a:xfrm>
          <a:prstGeom prst="rect">
            <a:avLst/>
          </a:prstGeom>
        </p:spPr>
      </p:pic>
      <p:pic>
        <p:nvPicPr>
          <p:cNvPr id="1028" name="Picture 4" descr="http://1.bp.blogspot.com/-mN_U-zCwV4Q/TndidG9EqEI/AAAAAAAACMQ/x-ikni4gIdU/s1600/clip_image001_thum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829">
            <a:off x="878264" y="4576609"/>
            <a:ext cx="2133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28" y="1237218"/>
            <a:ext cx="2462036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The Flipped Classroom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use technology outside of class to watch online video lecture, demonstrations, and explanations of assignments</a:t>
            </a:r>
          </a:p>
          <a:p>
            <a:endParaRPr lang="en-US" dirty="0" smtClean="0"/>
          </a:p>
          <a:p>
            <a:r>
              <a:rPr lang="en-US" dirty="0" smtClean="0"/>
              <a:t>Class time is spent doing what is traditionally called “homework”, or what they used to do outside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raphics.fansonly.com/photos/schools/lou/sports/genrel/auto_original/24929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404226" cy="42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RWHXAhAtVDpuaWmNfiOSJ5OKZKA_jtj7j8HApIjYLp6JPgU77a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7858"/>
            <a:ext cx="2790930" cy="18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8305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Rick </a:t>
            </a:r>
            <a:r>
              <a:rPr lang="en-US" sz="3600" dirty="0" err="1" smtClean="0"/>
              <a:t>Pitino</a:t>
            </a:r>
            <a:r>
              <a:rPr lang="en-US" sz="3600" dirty="0" smtClean="0"/>
              <a:t> is not running up and down the floor shooting lay-ups during practice while players watch, but he is there!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44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the Classroom to Motivate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Places ownership of learning back on students</a:t>
            </a:r>
          </a:p>
          <a:p>
            <a:pPr lvl="1"/>
            <a:r>
              <a:rPr lang="en-US" dirty="0" smtClean="0"/>
              <a:t>Make students accept greater responsibility for their learning</a:t>
            </a:r>
          </a:p>
          <a:p>
            <a:pPr lvl="1"/>
            <a:r>
              <a:rPr lang="en-US" dirty="0" smtClean="0"/>
              <a:t>Need to come to class prepared</a:t>
            </a:r>
          </a:p>
          <a:p>
            <a:pPr lvl="1"/>
            <a:r>
              <a:rPr lang="en-US" dirty="0" smtClean="0"/>
              <a:t>Class time is active not passive</a:t>
            </a:r>
          </a:p>
          <a:p>
            <a:r>
              <a:rPr lang="en-US" dirty="0" smtClean="0"/>
              <a:t>Students can struggle with difficult concepts in class instead of on their own</a:t>
            </a:r>
          </a:p>
          <a:p>
            <a:r>
              <a:rPr lang="en-US" dirty="0" smtClean="0"/>
              <a:t>High impact interactions with individuals or small groups</a:t>
            </a:r>
          </a:p>
          <a:p>
            <a:r>
              <a:rPr lang="en-US" dirty="0" smtClean="0"/>
              <a:t> Students can:</a:t>
            </a:r>
          </a:p>
          <a:p>
            <a:pPr lvl="1"/>
            <a:r>
              <a:rPr lang="en-US" dirty="0" smtClean="0"/>
              <a:t>skip parts of the lecture they are already familiar with</a:t>
            </a:r>
          </a:p>
          <a:p>
            <a:pPr lvl="1"/>
            <a:r>
              <a:rPr lang="en-US" dirty="0" smtClean="0"/>
              <a:t>re-watch parts they find challenging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Clintondale</a:t>
            </a:r>
            <a:r>
              <a:rPr lang="en-US" dirty="0"/>
              <a:t>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create 3 videos a week</a:t>
            </a:r>
          </a:p>
          <a:p>
            <a:r>
              <a:rPr lang="en-US" dirty="0" smtClean="0"/>
              <a:t>Students watch 5-7 minute videos at home</a:t>
            </a:r>
          </a:p>
          <a:p>
            <a:r>
              <a:rPr lang="en-US" dirty="0" smtClean="0"/>
              <a:t>Class time spent doing labs or interactive class activity</a:t>
            </a:r>
          </a:p>
          <a:p>
            <a:r>
              <a:rPr lang="en-US" dirty="0" smtClean="0"/>
              <a:t>Before the flip (n=736)</a:t>
            </a:r>
          </a:p>
          <a:p>
            <a:pPr lvl="1"/>
            <a:r>
              <a:rPr lang="en-US" dirty="0" smtClean="0"/>
              <a:t>50% of freshman failed English and 44% failed math</a:t>
            </a:r>
          </a:p>
          <a:p>
            <a:r>
              <a:rPr lang="en-US" dirty="0" smtClean="0"/>
              <a:t>After the flip (n=249)</a:t>
            </a:r>
          </a:p>
          <a:p>
            <a:pPr lvl="1"/>
            <a:r>
              <a:rPr lang="en-US" dirty="0" smtClean="0"/>
              <a:t>19% </a:t>
            </a:r>
            <a:r>
              <a:rPr lang="en-US" dirty="0"/>
              <a:t>of freshman failed English and </a:t>
            </a:r>
            <a:r>
              <a:rPr lang="en-US" dirty="0" smtClean="0"/>
              <a:t>13% </a:t>
            </a:r>
            <a:r>
              <a:rPr lang="en-US" dirty="0"/>
              <a:t>failed </a:t>
            </a:r>
            <a:r>
              <a:rPr lang="en-US" dirty="0" smtClean="0"/>
              <a:t>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Calculus Classes (since mid-1990s)</a:t>
            </a:r>
          </a:p>
          <a:p>
            <a:r>
              <a:rPr lang="en-US" dirty="0" smtClean="0"/>
              <a:t>Students read and prepare for class</a:t>
            </a:r>
          </a:p>
          <a:p>
            <a:r>
              <a:rPr lang="en-US" dirty="0" smtClean="0"/>
              <a:t>Instructor gives a brief lecture and works a single example</a:t>
            </a:r>
          </a:p>
          <a:p>
            <a:r>
              <a:rPr lang="en-US" dirty="0" smtClean="0"/>
              <a:t>Students take turns going to the board to present their answers or work in groups</a:t>
            </a:r>
          </a:p>
          <a:p>
            <a:r>
              <a:rPr lang="en-US" dirty="0" smtClean="0"/>
              <a:t>Instructor circulates while students are working, answer questions and correcting misunderstandings</a:t>
            </a:r>
          </a:p>
          <a:p>
            <a:r>
              <a:rPr lang="en-US" dirty="0" smtClean="0"/>
              <a:t>Michigan students showed about </a:t>
            </a:r>
            <a:r>
              <a:rPr lang="en-US" b="1" dirty="0" smtClean="0">
                <a:solidFill>
                  <a:srgbClr val="FF0000"/>
                </a:solidFill>
              </a:rPr>
              <a:t>twice the gain </a:t>
            </a:r>
            <a:r>
              <a:rPr lang="en-US" dirty="0" smtClean="0"/>
              <a:t>on concept inventory tests as students in other institutions who took the same concepts inventory test but had traditional lecture based calculus.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Staking A Claim:</a:t>
            </a:r>
            <a:br>
              <a:rPr lang="en-US" dirty="0" smtClean="0"/>
            </a:br>
            <a:r>
              <a:rPr lang="en-US" dirty="0" smtClean="0"/>
              <a:t>Flipping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Credit Hour Course</a:t>
            </a:r>
          </a:p>
          <a:p>
            <a:r>
              <a:rPr lang="en-US" dirty="0" smtClean="0"/>
              <a:t>Sophomores and Juniors</a:t>
            </a:r>
          </a:p>
          <a:p>
            <a:r>
              <a:rPr lang="en-US" dirty="0" smtClean="0"/>
              <a:t>Typically difficult </a:t>
            </a:r>
            <a:endParaRPr lang="en-US" dirty="0" smtClean="0"/>
          </a:p>
          <a:p>
            <a:r>
              <a:rPr lang="en-US" dirty="0" smtClean="0"/>
              <a:t>Summer 2011, 2012, 2013</a:t>
            </a:r>
          </a:p>
          <a:p>
            <a:r>
              <a:rPr lang="en-US" dirty="0" smtClean="0"/>
              <a:t>Enrollment: ~75</a:t>
            </a:r>
          </a:p>
          <a:p>
            <a:r>
              <a:rPr lang="en-US" dirty="0"/>
              <a:t>M</a:t>
            </a:r>
            <a:r>
              <a:rPr lang="en-US" dirty="0" smtClean="0"/>
              <a:t>eet 2 hours per week, in lecture hall setting</a:t>
            </a:r>
            <a:endParaRPr lang="en-US" dirty="0"/>
          </a:p>
        </p:txBody>
      </p:sp>
      <p:pic>
        <p:nvPicPr>
          <p:cNvPr id="2050" name="Picture 2" descr="http://blog.oregonlive.com/environment_impact/2009/09/cla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83569"/>
            <a:ext cx="3991865" cy="24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flipping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Tegrity</a:t>
            </a:r>
            <a:endParaRPr lang="en-US" dirty="0" smtClean="0"/>
          </a:p>
          <a:p>
            <a:r>
              <a:rPr lang="en-US" dirty="0" smtClean="0"/>
              <a:t>Tablet PC</a:t>
            </a:r>
          </a:p>
          <a:p>
            <a:r>
              <a:rPr lang="en-US" dirty="0" smtClean="0"/>
              <a:t>OneNote</a:t>
            </a:r>
          </a:p>
          <a:p>
            <a:r>
              <a:rPr lang="en-US" dirty="0" err="1" smtClean="0"/>
              <a:t>DyKnow</a:t>
            </a:r>
            <a:endParaRPr lang="en-US" dirty="0" smtClean="0"/>
          </a:p>
          <a:p>
            <a:r>
              <a:rPr lang="en-US" dirty="0" err="1" smtClean="0"/>
              <a:t>BlackBoard</a:t>
            </a:r>
            <a:endParaRPr lang="en-US" dirty="0"/>
          </a:p>
        </p:txBody>
      </p:sp>
      <p:pic>
        <p:nvPicPr>
          <p:cNvPr id="8196" name="Picture 4" descr="http://geology.com/store/gold-pans/gold-pan-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096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F</a:t>
            </a:r>
            <a:r>
              <a:rPr lang="en-US" dirty="0" smtClean="0"/>
              <a:t>irst “Flipped </a:t>
            </a:r>
            <a:r>
              <a:rPr lang="en-US" dirty="0"/>
              <a:t>C</a:t>
            </a:r>
            <a:r>
              <a:rPr lang="en-US" dirty="0" smtClean="0"/>
              <a:t>lass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Tegrity</a:t>
            </a:r>
            <a:r>
              <a:rPr lang="en-US" dirty="0" smtClean="0"/>
              <a:t> videos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upplement to class meetings</a:t>
            </a:r>
          </a:p>
          <a:p>
            <a:r>
              <a:rPr lang="en-US" dirty="0" smtClean="0"/>
              <a:t>Quizzes in class over material in the “reading”</a:t>
            </a:r>
          </a:p>
          <a:p>
            <a:pPr lvl="1"/>
            <a:r>
              <a:rPr lang="en-US" dirty="0" smtClean="0"/>
              <a:t>Collected in </a:t>
            </a:r>
            <a:r>
              <a:rPr lang="en-US" dirty="0" err="1" smtClean="0"/>
              <a:t>DyKnow</a:t>
            </a:r>
            <a:endParaRPr lang="en-US" dirty="0" smtClean="0"/>
          </a:p>
          <a:p>
            <a:r>
              <a:rPr lang="en-US" dirty="0" smtClean="0"/>
              <a:t>More problem solving during class</a:t>
            </a:r>
          </a:p>
          <a:p>
            <a:pPr lvl="1"/>
            <a:r>
              <a:rPr lang="en-US" dirty="0" smtClean="0"/>
              <a:t>More advanced problems “together”</a:t>
            </a:r>
          </a:p>
          <a:p>
            <a:pPr lvl="1"/>
            <a:r>
              <a:rPr lang="en-US" dirty="0" smtClean="0"/>
              <a:t>Students submit their solutions</a:t>
            </a:r>
          </a:p>
          <a:p>
            <a:r>
              <a:rPr lang="en-US" dirty="0" smtClean="0"/>
              <a:t>Students work problems and submit them during class for </a:t>
            </a:r>
            <a:r>
              <a:rPr lang="en-US" dirty="0" smtClean="0"/>
              <a:t>discussion (</a:t>
            </a:r>
            <a:r>
              <a:rPr lang="en-US" dirty="0" smtClean="0"/>
              <a:t>active learning)</a:t>
            </a:r>
          </a:p>
          <a:p>
            <a:r>
              <a:rPr lang="en-US" dirty="0" smtClean="0"/>
              <a:t>Polling in </a:t>
            </a:r>
            <a:r>
              <a:rPr lang="en-US" dirty="0" err="1" smtClean="0"/>
              <a:t>DyKnow</a:t>
            </a:r>
            <a:r>
              <a:rPr lang="en-US" dirty="0" smtClean="0"/>
              <a:t> (active learning)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http://www.edudemic.com/wp-content/uploads/2012/03/flipped-class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419350" cy="17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listened to my video recordings at 1.5X</a:t>
            </a:r>
          </a:p>
          <a:p>
            <a:r>
              <a:rPr lang="en-US" dirty="0" smtClean="0"/>
              <a:t>Class time still felt mostly like lecture</a:t>
            </a:r>
          </a:p>
          <a:p>
            <a:pPr lvl="1"/>
            <a:r>
              <a:rPr lang="en-US" dirty="0" smtClean="0"/>
              <a:t>60 students in a “lecture hall setting” is a lot of inertia</a:t>
            </a:r>
          </a:p>
          <a:p>
            <a:r>
              <a:rPr lang="en-US" dirty="0" smtClean="0"/>
              <a:t>I spent </a:t>
            </a:r>
            <a:r>
              <a:rPr lang="en-US" dirty="0" smtClean="0"/>
              <a:t>a lot of time making the videos</a:t>
            </a:r>
          </a:p>
          <a:p>
            <a:r>
              <a:rPr lang="en-US" dirty="0" smtClean="0"/>
              <a:t>Suspected some students were not watching the videos</a:t>
            </a:r>
          </a:p>
          <a:p>
            <a:pPr lvl="1"/>
            <a:r>
              <a:rPr lang="en-US" dirty="0" smtClean="0"/>
              <a:t>Often felt like I had to cover what was in the videos b/c they were not prepared—Couldn’t discuss or work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goffymedia.com/images/gofpic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757" y="174626"/>
            <a:ext cx="2281699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Jeffrey Hieb</a:t>
            </a:r>
          </a:p>
          <a:p>
            <a:pPr lvl="1"/>
            <a:r>
              <a:rPr lang="en-US" dirty="0" smtClean="0"/>
              <a:t>Ph.D.</a:t>
            </a:r>
            <a:r>
              <a:rPr lang="en-US" dirty="0"/>
              <a:t> </a:t>
            </a:r>
            <a:r>
              <a:rPr lang="en-US" dirty="0" smtClean="0"/>
              <a:t>Computer Science Engineering, UofL,2008</a:t>
            </a:r>
          </a:p>
          <a:p>
            <a:pPr lvl="1"/>
            <a:r>
              <a:rPr lang="en-US" dirty="0" smtClean="0"/>
              <a:t>M.S. Computer Engineering and Computer Science, </a:t>
            </a:r>
            <a:r>
              <a:rPr lang="en-US" dirty="0" err="1" smtClean="0"/>
              <a:t>UofL</a:t>
            </a:r>
            <a:r>
              <a:rPr lang="en-US" dirty="0" smtClean="0"/>
              <a:t>, 2004</a:t>
            </a:r>
          </a:p>
          <a:p>
            <a:pPr lvl="1"/>
            <a:r>
              <a:rPr lang="en-US" dirty="0" smtClean="0"/>
              <a:t>B.S. Computer Science, Furman University , 1992</a:t>
            </a:r>
          </a:p>
          <a:p>
            <a:pPr lvl="1"/>
            <a:r>
              <a:rPr lang="en-US" dirty="0" smtClean="0"/>
              <a:t>B.A. Philosophy, Furman University, 1992</a:t>
            </a:r>
          </a:p>
          <a:p>
            <a:r>
              <a:rPr lang="en-US" dirty="0" smtClean="0"/>
              <a:t>Joined Speed School Faculty in January of 2008</a:t>
            </a:r>
          </a:p>
          <a:p>
            <a:pPr lvl="1"/>
            <a:r>
              <a:rPr lang="en-US" dirty="0" smtClean="0"/>
              <a:t>Engineering Mathematics</a:t>
            </a:r>
          </a:p>
          <a:p>
            <a:pPr lvl="2"/>
            <a:r>
              <a:rPr lang="en-US" dirty="0" smtClean="0"/>
              <a:t>Department of Engineering Fundamentals</a:t>
            </a:r>
          </a:p>
          <a:p>
            <a:pPr lvl="1"/>
            <a:r>
              <a:rPr lang="en-US" dirty="0" smtClean="0"/>
              <a:t>Information Security</a:t>
            </a:r>
          </a:p>
          <a:p>
            <a:pPr lvl="2"/>
            <a:r>
              <a:rPr lang="en-US" dirty="0" smtClean="0"/>
              <a:t>Department of Computer Engineering and Computer Science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8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273"/>
          </a:xfrm>
        </p:spPr>
        <p:txBody>
          <a:bodyPr>
            <a:noAutofit/>
          </a:bodyPr>
          <a:lstStyle/>
          <a:p>
            <a:r>
              <a:rPr lang="en-US" sz="2000" dirty="0" smtClean="0"/>
              <a:t>Please </a:t>
            </a:r>
            <a:r>
              <a:rPr lang="en-US" sz="2000" dirty="0"/>
              <a:t>comment, in the space provided below, on the component(s) of this course, if any, you found helpful (e.g., instructor, textbook, homework, projects, labs, exams, web-based materials, etc.).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22" y="1371600"/>
            <a:ext cx="7886700" cy="4953000"/>
          </a:xfrm>
        </p:spPr>
        <p:txBody>
          <a:bodyPr>
            <a:noAutofit/>
          </a:bodyPr>
          <a:lstStyle/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1. Videos while preparing for tests.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2. The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were very much appreciated</a:t>
            </a:r>
            <a:r>
              <a:rPr lang="en-US" sz="1600" dirty="0"/>
              <a:t>. They gave me a second chance to learn the material and was even more helpful as I have always been considered an audio learner.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3. The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were a great </a:t>
            </a:r>
            <a:r>
              <a:rPr lang="en-US" sz="1600" dirty="0"/>
              <a:t>help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4.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</a:t>
            </a:r>
            <a:r>
              <a:rPr lang="en-US" sz="1600" dirty="0" err="1"/>
              <a:t>combo'd</a:t>
            </a:r>
            <a:r>
              <a:rPr lang="en-US" sz="1600" dirty="0"/>
              <a:t> with examples and quizzes. </a:t>
            </a:r>
            <a:r>
              <a:rPr lang="en-US" sz="1600" b="1" dirty="0">
                <a:solidFill>
                  <a:schemeClr val="accent2"/>
                </a:solidFill>
              </a:rPr>
              <a:t>Help ;me really learn </a:t>
            </a:r>
            <a:r>
              <a:rPr lang="en-US" sz="1600" dirty="0"/>
              <a:t>the material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5. The </a:t>
            </a:r>
            <a:r>
              <a:rPr lang="en-US" sz="1600" b="1" dirty="0" err="1">
                <a:solidFill>
                  <a:schemeClr val="accent2"/>
                </a:solidFill>
              </a:rPr>
              <a:t>tegerty</a:t>
            </a:r>
            <a:r>
              <a:rPr lang="en-US" sz="1600" b="1" dirty="0">
                <a:solidFill>
                  <a:schemeClr val="accent2"/>
                </a:solidFill>
              </a:rPr>
              <a:t> videos </a:t>
            </a:r>
            <a:r>
              <a:rPr lang="en-US" sz="1600" dirty="0"/>
              <a:t>that were provided by professor </a:t>
            </a:r>
            <a:r>
              <a:rPr lang="en-US" sz="1600" dirty="0" err="1"/>
              <a:t>Heib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makes all the difference</a:t>
            </a:r>
            <a:r>
              <a:rPr lang="en-US" sz="1600" dirty="0"/>
              <a:t>. If it </a:t>
            </a:r>
            <a:r>
              <a:rPr lang="en-US" sz="1600" dirty="0" err="1"/>
              <a:t>wasnt</a:t>
            </a:r>
            <a:r>
              <a:rPr lang="en-US" sz="1600" dirty="0"/>
              <a:t> for the videos, </a:t>
            </a:r>
            <a:r>
              <a:rPr lang="en-US" sz="1600" dirty="0" err="1"/>
              <a:t>i</a:t>
            </a:r>
            <a:r>
              <a:rPr lang="en-US" sz="1600" dirty="0"/>
              <a:t> feel that my grades would have been lower.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6. </a:t>
            </a:r>
            <a:r>
              <a:rPr lang="en-US" sz="1600" dirty="0" err="1"/>
              <a:t>Tegrity</a:t>
            </a:r>
            <a:r>
              <a:rPr lang="en-US" sz="1600" dirty="0"/>
              <a:t> videos was all I used. Text book wasn't necessary. Homework wasn't necessary.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7.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</a:t>
            </a:r>
            <a:r>
              <a:rPr lang="en-US" sz="1600" dirty="0"/>
              <a:t>were absolutely necessary. They </a:t>
            </a:r>
            <a:r>
              <a:rPr lang="en-US" sz="1600" b="1" dirty="0">
                <a:solidFill>
                  <a:schemeClr val="accent2"/>
                </a:solidFill>
              </a:rPr>
              <a:t>helped tremendously</a:t>
            </a:r>
            <a:r>
              <a:rPr lang="en-US" sz="1600" dirty="0"/>
              <a:t>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8. Book was horrible. Did not give enough examples of problems. Again, </a:t>
            </a:r>
            <a:r>
              <a:rPr lang="en-US" sz="1600" b="1" dirty="0">
                <a:solidFill>
                  <a:schemeClr val="accent2"/>
                </a:solidFill>
              </a:rPr>
              <a:t>the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are great</a:t>
            </a:r>
            <a:r>
              <a:rPr lang="en-US" sz="1600" dirty="0"/>
              <a:t>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9. </a:t>
            </a:r>
            <a:r>
              <a:rPr lang="en-US" sz="1600" dirty="0" err="1"/>
              <a:t>Homeworks</a:t>
            </a:r>
            <a:r>
              <a:rPr lang="en-US" sz="1600" dirty="0"/>
              <a:t> definitely. Even though they were optional, doing them helped me and everyone else prepare for the test.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10. </a:t>
            </a:r>
            <a:r>
              <a:rPr lang="en-US" sz="1600" b="1" dirty="0">
                <a:solidFill>
                  <a:schemeClr val="accent2"/>
                </a:solidFill>
              </a:rPr>
              <a:t>I really liked the videos that were put online</a:t>
            </a:r>
            <a:r>
              <a:rPr lang="en-US" sz="1600" dirty="0"/>
              <a:t>. We could watch them before a test to study a little better.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11. </a:t>
            </a:r>
            <a:r>
              <a:rPr lang="en-US" sz="1600" dirty="0" err="1"/>
              <a:t>tegrity</a:t>
            </a:r>
            <a:r>
              <a:rPr lang="en-US" sz="1600" dirty="0"/>
              <a:t> videos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12. </a:t>
            </a:r>
            <a:r>
              <a:rPr lang="en-US" sz="1600" b="1" dirty="0">
                <a:solidFill>
                  <a:schemeClr val="accent2"/>
                </a:solidFill>
              </a:rPr>
              <a:t>The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videos were very helpful and a nice tool to have</a:t>
            </a:r>
            <a:r>
              <a:rPr lang="en-US" sz="1600" dirty="0"/>
              <a:t>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13. </a:t>
            </a:r>
            <a:r>
              <a:rPr lang="en-US" sz="1600" dirty="0">
                <a:solidFill>
                  <a:srgbClr val="FF0000"/>
                </a:solidFill>
              </a:rPr>
              <a:t>STOP RELYING ON TEGRITY</a:t>
            </a:r>
            <a:r>
              <a:rPr lang="en-US" sz="1600" dirty="0"/>
              <a:t>!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14. Brought a bag of extension cords to class for plugs.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15. </a:t>
            </a:r>
            <a:r>
              <a:rPr lang="en-US" sz="1600" b="1" dirty="0" err="1">
                <a:solidFill>
                  <a:schemeClr val="accent2"/>
                </a:solidFill>
              </a:rPr>
              <a:t>Tegrity</a:t>
            </a:r>
            <a:r>
              <a:rPr lang="en-US" sz="1600" b="1" dirty="0">
                <a:solidFill>
                  <a:schemeClr val="accent2"/>
                </a:solidFill>
              </a:rPr>
              <a:t> was very helpful</a:t>
            </a:r>
            <a:r>
              <a:rPr lang="en-US" sz="1600" dirty="0"/>
              <a:t>. It helped us all.</a:t>
            </a:r>
          </a:p>
        </p:txBody>
      </p:sp>
    </p:spTree>
    <p:extLst>
      <p:ext uri="{BB962C8B-B14F-4D97-AF65-F5344CB8AC3E}">
        <p14:creationId xmlns:p14="http://schemas.microsoft.com/office/powerpoint/2010/main" val="33996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student’s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 </a:t>
            </a:r>
            <a:r>
              <a:rPr lang="en-US" i="1" dirty="0"/>
              <a:t>loved the </a:t>
            </a:r>
            <a:r>
              <a:rPr lang="en-US" i="1" dirty="0" err="1"/>
              <a:t>Tegrity</a:t>
            </a:r>
            <a:r>
              <a:rPr lang="en-US" i="1" dirty="0"/>
              <a:t> videos because any time day or night I could review them and see how the problem was worked. It was much better than just solutions to a homework </a:t>
            </a:r>
            <a:r>
              <a:rPr lang="en-US" i="1" dirty="0" smtClean="0"/>
              <a:t>problem.</a:t>
            </a:r>
          </a:p>
        </p:txBody>
      </p:sp>
    </p:spTree>
    <p:extLst>
      <p:ext uri="{BB962C8B-B14F-4D97-AF65-F5344CB8AC3E}">
        <p14:creationId xmlns:p14="http://schemas.microsoft.com/office/powerpoint/2010/main" val="12444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again, Summer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videos in to </a:t>
            </a:r>
            <a:r>
              <a:rPr lang="en-US" dirty="0" err="1" smtClean="0"/>
              <a:t>DyKnow</a:t>
            </a:r>
            <a:r>
              <a:rPr lang="en-US" dirty="0" smtClean="0"/>
              <a:t> Notebooks</a:t>
            </a:r>
          </a:p>
          <a:p>
            <a:r>
              <a:rPr lang="en-US" dirty="0" smtClean="0"/>
              <a:t>Practice problems between videos</a:t>
            </a:r>
          </a:p>
          <a:p>
            <a:pPr lvl="1"/>
            <a:r>
              <a:rPr lang="en-US" dirty="0" smtClean="0"/>
              <a:t>Answers are “scratch off”</a:t>
            </a:r>
          </a:p>
          <a:p>
            <a:r>
              <a:rPr lang="en-US" dirty="0" smtClean="0"/>
              <a:t>Submit some work through Blackboard</a:t>
            </a:r>
          </a:p>
          <a:p>
            <a:endParaRPr lang="en-US" dirty="0"/>
          </a:p>
          <a:p>
            <a:r>
              <a:rPr lang="en-US" dirty="0" smtClean="0"/>
              <a:t>During class results about the same</a:t>
            </a:r>
          </a:p>
          <a:p>
            <a:pPr lvl="1"/>
            <a:r>
              <a:rPr lang="en-US" dirty="0" smtClean="0"/>
              <a:t>Students still seem unprepared for class</a:t>
            </a:r>
          </a:p>
          <a:p>
            <a:pPr lvl="1"/>
            <a:r>
              <a:rPr lang="en-US" dirty="0" smtClean="0"/>
              <a:t>Still feels like a lecture to me</a:t>
            </a:r>
          </a:p>
        </p:txBody>
      </p:sp>
    </p:spTree>
    <p:extLst>
      <p:ext uri="{BB962C8B-B14F-4D97-AF65-F5344CB8AC3E}">
        <p14:creationId xmlns:p14="http://schemas.microsoft.com/office/powerpoint/2010/main" val="23691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Reflecting on my first two flips</a:t>
            </a:r>
            <a:endParaRPr lang="en-US" dirty="0"/>
          </a:p>
        </p:txBody>
      </p:sp>
      <p:pic>
        <p:nvPicPr>
          <p:cNvPr id="14338" name="Picture 2" descr="http://cdn.ipsnews.net/Library/2012/11/gold_miner-629x4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r="51669"/>
          <a:stretch/>
        </p:blipFill>
        <p:spPr bwMode="auto">
          <a:xfrm>
            <a:off x="2667000" y="1524000"/>
            <a:ext cx="3810000" cy="45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0195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Better tools for half the flip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Camtasia</a:t>
            </a:r>
            <a:endParaRPr lang="en-US" dirty="0" smtClean="0"/>
          </a:p>
          <a:p>
            <a:pPr lvl="1"/>
            <a:r>
              <a:rPr lang="en-US" dirty="0" smtClean="0"/>
              <a:t>Screen capture and </a:t>
            </a:r>
            <a:br>
              <a:rPr lang="en-US" dirty="0" smtClean="0"/>
            </a:br>
            <a:r>
              <a:rPr lang="en-US" dirty="0" smtClean="0"/>
              <a:t>video editing software</a:t>
            </a:r>
          </a:p>
          <a:p>
            <a:r>
              <a:rPr lang="en-US" dirty="0" err="1" smtClean="0"/>
              <a:t>SoftChalk</a:t>
            </a:r>
            <a:endParaRPr lang="en-US" dirty="0" smtClean="0"/>
          </a:p>
          <a:p>
            <a:pPr lvl="1"/>
            <a:r>
              <a:rPr lang="en-US" dirty="0" smtClean="0"/>
              <a:t>Web based Content authoring tool </a:t>
            </a:r>
            <a:endParaRPr lang="en-US" dirty="0"/>
          </a:p>
        </p:txBody>
      </p:sp>
      <p:pic>
        <p:nvPicPr>
          <p:cNvPr id="10242" name="Picture 2" descr="http://www.prospectingchannel.com/slu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100"/>
            <a:ext cx="4533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4229893"/>
            <a:ext cx="775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But what to do about the other half?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39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lavesincstrip.files.wordpress.com/2012/12/masteryoda-unlea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" y="0"/>
            <a:ext cx="9034019" cy="67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Linear Yet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</a:t>
            </a:r>
            <a:r>
              <a:rPr lang="en-US" dirty="0" err="1" smtClean="0"/>
              <a:t>Camtasia</a:t>
            </a:r>
            <a:r>
              <a:rPr lang="en-US" dirty="0" smtClean="0"/>
              <a:t> videos to replace </a:t>
            </a:r>
            <a:r>
              <a:rPr lang="en-US" dirty="0" err="1"/>
              <a:t>T</a:t>
            </a:r>
            <a:r>
              <a:rPr lang="en-US" dirty="0" err="1" smtClean="0"/>
              <a:t>egrity</a:t>
            </a:r>
            <a:r>
              <a:rPr lang="en-US" dirty="0" smtClean="0"/>
              <a:t> </a:t>
            </a:r>
            <a:r>
              <a:rPr lang="en-US" dirty="0" smtClean="0"/>
              <a:t>videos</a:t>
            </a:r>
          </a:p>
          <a:p>
            <a:r>
              <a:rPr lang="en-US" dirty="0" smtClean="0"/>
              <a:t>Developed </a:t>
            </a:r>
            <a:r>
              <a:rPr lang="en-US" dirty="0" err="1" smtClean="0"/>
              <a:t>SoftChalk</a:t>
            </a:r>
            <a:r>
              <a:rPr lang="en-US" dirty="0" smtClean="0"/>
              <a:t> Modules for 60% of the content (ran out of time)</a:t>
            </a:r>
          </a:p>
          <a:p>
            <a:r>
              <a:rPr lang="en-US" dirty="0" smtClean="0"/>
              <a:t>Student complete </a:t>
            </a:r>
            <a:r>
              <a:rPr lang="en-US" dirty="0" err="1" smtClean="0"/>
              <a:t>SoftChalk</a:t>
            </a:r>
            <a:r>
              <a:rPr lang="en-US" dirty="0" smtClean="0"/>
              <a:t> module (scored) before class</a:t>
            </a:r>
          </a:p>
          <a:p>
            <a:r>
              <a:rPr lang="en-US" dirty="0" smtClean="0"/>
              <a:t>During class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 write on virtual whiteboard (</a:t>
            </a:r>
            <a:r>
              <a:rPr lang="en-US" dirty="0" err="1" smtClean="0"/>
              <a:t>DyKnow</a:t>
            </a:r>
            <a:r>
              <a:rPr lang="en-US" dirty="0" smtClean="0"/>
              <a:t>) terms from the “reading”</a:t>
            </a:r>
          </a:p>
          <a:p>
            <a:pPr lvl="1"/>
            <a:r>
              <a:rPr lang="en-US" dirty="0" smtClean="0"/>
              <a:t>Call on students, ask them explain concepts</a:t>
            </a:r>
          </a:p>
          <a:p>
            <a:pPr lvl="1"/>
            <a:r>
              <a:rPr lang="en-US" dirty="0" smtClean="0"/>
              <a:t>Conduct </a:t>
            </a:r>
            <a:r>
              <a:rPr lang="en-US" dirty="0" err="1" smtClean="0"/>
              <a:t>DyKnow</a:t>
            </a:r>
            <a:r>
              <a:rPr lang="en-US" dirty="0" smtClean="0"/>
              <a:t> Polls</a:t>
            </a:r>
            <a:endParaRPr lang="en-US" dirty="0"/>
          </a:p>
          <a:p>
            <a:pPr lvl="2"/>
            <a:r>
              <a:rPr lang="en-US" dirty="0" smtClean="0"/>
              <a:t>Call on students to explain your answer</a:t>
            </a:r>
          </a:p>
          <a:p>
            <a:pPr lvl="1"/>
            <a:r>
              <a:rPr lang="en-US" dirty="0" smtClean="0"/>
              <a:t>Work Problems</a:t>
            </a:r>
          </a:p>
        </p:txBody>
      </p:sp>
    </p:spTree>
    <p:extLst>
      <p:ext uri="{BB962C8B-B14F-4D97-AF65-F5344CB8AC3E}">
        <p14:creationId xmlns:p14="http://schemas.microsoft.com/office/powerpoint/2010/main" val="4090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8077200" cy="1325563"/>
          </a:xfrm>
        </p:spPr>
        <p:txBody>
          <a:bodyPr/>
          <a:lstStyle/>
          <a:p>
            <a:pPr algn="ctr"/>
            <a:r>
              <a:rPr lang="en-US" dirty="0" smtClean="0"/>
              <a:t>After Three Flipped Class Attempts</a:t>
            </a:r>
            <a:endParaRPr lang="en-US" dirty="0"/>
          </a:p>
        </p:txBody>
      </p:sp>
      <p:pic>
        <p:nvPicPr>
          <p:cNvPr id="11268" name="Picture 4" descr="http://cdn.ws.citrix.com/wp-content/uploads/2012/09/Wheres-the-Bee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88" y="1690689"/>
            <a:ext cx="5004624" cy="46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Speed School Center for Teaching and Learning Engineering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Pilot Collaborative Learning Classroom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36" y="3733800"/>
            <a:ext cx="3935873" cy="2634758"/>
          </a:xfrm>
        </p:spPr>
      </p:pic>
      <p:sp>
        <p:nvSpPr>
          <p:cNvPr id="4" name="AutoShape 2" descr="imap://jlhieb01@exchange.louisville.edu:993/fetch%3EUID%3E/INBOX%3E71744?part=1.1.4&amp;filename=image009.jpg"/>
          <p:cNvSpPr>
            <a:spLocks noChangeAspect="1" noChangeArrowheads="1"/>
          </p:cNvSpPr>
          <p:nvPr/>
        </p:nvSpPr>
        <p:spPr bwMode="auto">
          <a:xfrm>
            <a:off x="155575" y="-1036638"/>
            <a:ext cx="29051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jlhieb01@exchange.louisville.edu:993/fetch%3EUID%3E/INBOX%3E71744?part=1.1.4&amp;filename=image009.jpg"/>
          <p:cNvSpPr>
            <a:spLocks noChangeAspect="1" noChangeArrowheads="1"/>
          </p:cNvSpPr>
          <p:nvPr/>
        </p:nvSpPr>
        <p:spPr bwMode="auto">
          <a:xfrm>
            <a:off x="307975" y="-884238"/>
            <a:ext cx="29051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707273" cy="248172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93915"/>
            <a:ext cx="5468630" cy="36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Collaborative Learning</a:t>
            </a:r>
            <a:endParaRPr lang="en-US" dirty="0"/>
          </a:p>
        </p:txBody>
      </p:sp>
      <p:pic>
        <p:nvPicPr>
          <p:cNvPr id="12292" name="Picture 4" descr="http://cdn-0.psndealer.com/e2/dealersite/images/brandywine-eqp/CAT330D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4" y="1683989"/>
            <a:ext cx="7363976" cy="4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ollaborative Learning Techniques : Handbook for College Faculty (ISBN10: 0787955183; ISBN13: 9780787955182)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000275" cy="20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hilkootPass 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93" y="1825625"/>
            <a:ext cx="4431996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Klondike Gold 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Gold was discovered in August 16, 1896</a:t>
            </a:r>
          </a:p>
          <a:p>
            <a:r>
              <a:rPr lang="en-US" dirty="0" smtClean="0"/>
              <a:t>Stampede of prospectors in 1897</a:t>
            </a:r>
          </a:p>
          <a:p>
            <a:r>
              <a:rPr lang="en-US" dirty="0" smtClean="0"/>
              <a:t>Less than 40,000 made it to Klondike 2 years later</a:t>
            </a:r>
          </a:p>
          <a:p>
            <a:r>
              <a:rPr lang="en-US" dirty="0" smtClean="0"/>
              <a:t>Around 4000 struck gold</a:t>
            </a:r>
          </a:p>
          <a:p>
            <a:r>
              <a:rPr lang="en-US" dirty="0" smtClean="0"/>
              <a:t>Gold was discovered in 1899 in Nome, prompting an exodus from Klondike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try (S2014):</a:t>
            </a:r>
            <a:br>
              <a:rPr lang="en-US" dirty="0" smtClean="0"/>
            </a:br>
            <a:r>
              <a:rPr lang="en-US" dirty="0" smtClean="0"/>
              <a:t>Flipping </a:t>
            </a:r>
            <a:r>
              <a:rPr lang="en-US" i="1" dirty="0" smtClean="0"/>
              <a:t>Engineering Analysis 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Lecture 3 days a week (partial flip)</a:t>
            </a:r>
          </a:p>
          <a:p>
            <a:r>
              <a:rPr lang="en-US" dirty="0" smtClean="0"/>
              <a:t>Videos provide remainder of the lecture material in each unit</a:t>
            </a:r>
          </a:p>
          <a:p>
            <a:r>
              <a:rPr lang="en-US" dirty="0" smtClean="0"/>
              <a:t>2 days a week (the flip) collaborative learning lab</a:t>
            </a:r>
          </a:p>
          <a:p>
            <a:pPr lvl="1"/>
            <a:r>
              <a:rPr lang="en-US" dirty="0" smtClean="0"/>
              <a:t>Work in random teams of 2-3 on selected homework problems</a:t>
            </a:r>
          </a:p>
          <a:p>
            <a:pPr lvl="1"/>
            <a:r>
              <a:rPr lang="en-US" dirty="0" smtClean="0"/>
              <a:t>These homework problems are removed from assigned homework</a:t>
            </a:r>
          </a:p>
          <a:p>
            <a:pPr lvl="1"/>
            <a:r>
              <a:rPr lang="en-US" dirty="0" smtClean="0"/>
              <a:t>Quiz is collected and graded (check, check plus)</a:t>
            </a:r>
          </a:p>
          <a:p>
            <a:pPr lvl="1"/>
            <a:r>
              <a:rPr lang="en-US" dirty="0" smtClean="0"/>
              <a:t>Failure to attend is a 0, otherwise at least a 9.5/10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Ask three then me</a:t>
            </a:r>
          </a:p>
          <a:p>
            <a:pPr lvl="1"/>
            <a:r>
              <a:rPr lang="en-US" dirty="0" smtClean="0"/>
              <a:t>Begin with 2-5 minute Ice-Breaker</a:t>
            </a:r>
          </a:p>
        </p:txBody>
      </p:sp>
    </p:spTree>
    <p:extLst>
      <p:ext uri="{BB962C8B-B14F-4D97-AF65-F5344CB8AC3E}">
        <p14:creationId xmlns:p14="http://schemas.microsoft.com/office/powerpoint/2010/main" val="1707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38"/>
            <a:ext cx="4913489" cy="3289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968" r="-25000" b="968"/>
          <a:stretch/>
        </p:blipFill>
        <p:spPr>
          <a:xfrm rot="5400000">
            <a:off x="3259596" y="982466"/>
            <a:ext cx="6096000" cy="4080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r="21232"/>
          <a:stretch/>
        </p:blipFill>
        <p:spPr>
          <a:xfrm rot="5400000">
            <a:off x="265243" y="3032593"/>
            <a:ext cx="2819400" cy="330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8" r="3928"/>
          <a:stretch/>
        </p:blipFill>
        <p:spPr>
          <a:xfrm>
            <a:off x="3226552" y="3652094"/>
            <a:ext cx="5917448" cy="3205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199523">
            <a:off x="-462412" y="940826"/>
            <a:ext cx="421963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Gold! Gold! Gold!</a:t>
            </a:r>
            <a:endParaRPr lang="en-US" sz="36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227144">
            <a:off x="4101341" y="2457165"/>
            <a:ext cx="35621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Gold! Gold! Gold!</a:t>
            </a:r>
            <a:endParaRPr lang="en-US" sz="36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972289">
            <a:off x="5625526" y="5480791"/>
            <a:ext cx="35621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Gold! Gold! Gold!</a:t>
            </a:r>
            <a:endParaRPr lang="en-US" sz="36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8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br>
              <a:rPr lang="en-US" dirty="0" smtClean="0"/>
            </a:br>
            <a:r>
              <a:rPr lang="en-US" i="1" dirty="0" smtClean="0"/>
              <a:t>‘</a:t>
            </a:r>
            <a:r>
              <a:rPr lang="en-US" b="1" i="1" u="sng" dirty="0" smtClean="0"/>
              <a:t>There is </a:t>
            </a:r>
            <a:r>
              <a:rPr lang="en-US" i="1" dirty="0"/>
              <a:t>gold in them </a:t>
            </a:r>
            <a:r>
              <a:rPr lang="en-US" i="1" dirty="0" err="1"/>
              <a:t>thar</a:t>
            </a:r>
            <a:r>
              <a:rPr lang="en-US" i="1" dirty="0"/>
              <a:t> hills’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know more student’s names than ever before</a:t>
            </a:r>
          </a:p>
          <a:p>
            <a:r>
              <a:rPr lang="en-US" dirty="0" smtClean="0"/>
              <a:t>I have to ask them to leave class</a:t>
            </a:r>
          </a:p>
          <a:p>
            <a:r>
              <a:rPr lang="en-US" dirty="0" smtClean="0"/>
              <a:t>They are talking to each other about math</a:t>
            </a:r>
          </a:p>
          <a:p>
            <a:r>
              <a:rPr lang="en-US" dirty="0" smtClean="0"/>
              <a:t>They are asking better and unexpected questions</a:t>
            </a:r>
          </a:p>
          <a:p>
            <a:r>
              <a:rPr lang="en-US" dirty="0" smtClean="0"/>
              <a:t>I </a:t>
            </a:r>
            <a:r>
              <a:rPr lang="en-US" dirty="0" smtClean="0"/>
              <a:t>may have new learning outcomes for the </a:t>
            </a:r>
            <a:r>
              <a:rPr lang="en-US" dirty="0" smtClean="0"/>
              <a:t>course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Now can I weigh my gold?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519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u="sng" dirty="0" smtClean="0"/>
              <a:t>Very</a:t>
            </a:r>
            <a:r>
              <a:rPr lang="en-US" dirty="0" smtClean="0"/>
              <a:t> Preliminary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13050"/>
              </p:ext>
            </p:extLst>
          </p:nvPr>
        </p:nvGraphicFramePr>
        <p:xfrm>
          <a:off x="666752" y="2419108"/>
          <a:ext cx="7848598" cy="3291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248"/>
                <a:gridCol w="838200"/>
                <a:gridCol w="838200"/>
                <a:gridCol w="972186"/>
                <a:gridCol w="939588"/>
                <a:gridCol w="939588"/>
                <a:gridCol w="939588"/>
              </a:tblGrid>
              <a:tr h="628892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effectLst/>
                        </a:rPr>
                        <a:t>Grade in ENGR 190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All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A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B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C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D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F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5043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Traditional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59.53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84.27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67.16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60.23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50.96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38.20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5043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smtClean="0">
                          <a:effectLst/>
                        </a:rPr>
                        <a:t>Flipped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57.68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71.90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71.43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35.00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1219200"/>
            <a:ext cx="78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Score (out of 100) for students in the flipped class versus students in the traditional class broken down by grade in the prerequisite course.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4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Flipping a class isn’t </a:t>
            </a:r>
            <a:r>
              <a:rPr lang="en-US" dirty="0" smtClean="0"/>
              <a:t>easy </a:t>
            </a:r>
          </a:p>
          <a:p>
            <a:pPr lvl="1"/>
            <a:r>
              <a:rPr lang="en-US" dirty="0" smtClean="0"/>
              <a:t>Many students are very comfortable with passive lecture</a:t>
            </a:r>
            <a:endParaRPr lang="en-US" dirty="0" smtClean="0"/>
          </a:p>
          <a:p>
            <a:r>
              <a:rPr lang="en-US" dirty="0" smtClean="0"/>
              <a:t>Its not just about the videos</a:t>
            </a:r>
            <a:endParaRPr lang="en-US" dirty="0" smtClean="0"/>
          </a:p>
          <a:p>
            <a:r>
              <a:rPr lang="en-US" dirty="0" smtClean="0"/>
              <a:t>It takes a lot of time and effort</a:t>
            </a:r>
          </a:p>
          <a:p>
            <a:pPr lvl="1"/>
            <a:r>
              <a:rPr lang="en-US" dirty="0" smtClean="0"/>
              <a:t>ROI is not next time you teach the course</a:t>
            </a:r>
          </a:p>
          <a:p>
            <a:r>
              <a:rPr lang="en-US" dirty="0" smtClean="0"/>
              <a:t>The classroom space can be really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But when it works it is exhilarating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the classroom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Students no longer struggle with difficult concepts outside of class</a:t>
            </a:r>
          </a:p>
          <a:p>
            <a:r>
              <a:rPr lang="en-US" dirty="0" smtClean="0"/>
              <a:t>Students can skip the parts of a lesson they already understand, and re-watch challenging parts</a:t>
            </a:r>
          </a:p>
          <a:p>
            <a:r>
              <a:rPr lang="en-US" dirty="0" smtClean="0"/>
              <a:t>Applied learning in the classroom</a:t>
            </a:r>
          </a:p>
          <a:p>
            <a:r>
              <a:rPr lang="en-US" dirty="0" smtClean="0"/>
              <a:t>Students come to class prepped and ready to learn</a:t>
            </a:r>
          </a:p>
          <a:p>
            <a:r>
              <a:rPr lang="en-US" dirty="0" smtClean="0"/>
              <a:t>Videos can include links to supplemental material</a:t>
            </a:r>
          </a:p>
          <a:p>
            <a:r>
              <a:rPr lang="en-US" dirty="0" smtClean="0"/>
              <a:t>Teacher can spend one-on-one time with individuals or small groups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Making sure every student has a computer and internet access</a:t>
            </a:r>
          </a:p>
          <a:p>
            <a:r>
              <a:rPr lang="en-US" dirty="0" smtClean="0"/>
              <a:t>Students can’t ask questions to the video (yet, </a:t>
            </a:r>
            <a:r>
              <a:rPr lang="en-US" dirty="0" err="1" smtClean="0"/>
              <a:t>panopto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Technology issues</a:t>
            </a:r>
          </a:p>
          <a:p>
            <a:r>
              <a:rPr lang="en-US" dirty="0" smtClean="0"/>
              <a:t>Designing and grading frequent quizzes</a:t>
            </a:r>
          </a:p>
          <a:p>
            <a:r>
              <a:rPr lang="en-US" dirty="0" smtClean="0"/>
              <a:t>Students have trouble buying in to this type of instruction</a:t>
            </a:r>
          </a:p>
          <a:p>
            <a:r>
              <a:rPr lang="en-US" dirty="0" smtClean="0"/>
              <a:t>How to handle student who don’t watch the video</a:t>
            </a:r>
          </a:p>
          <a:p>
            <a:r>
              <a:rPr lang="en-US" dirty="0" smtClean="0"/>
              <a:t>Creating or finding high quality videos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Final Thoughts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81563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Making online presentation of content good is just as hard as making lecture good, and </a:t>
            </a:r>
            <a:r>
              <a:rPr lang="en-US" sz="2800" dirty="0" smtClean="0"/>
              <a:t>it is </a:t>
            </a:r>
            <a:r>
              <a:rPr lang="en-US" sz="2800" dirty="0" smtClean="0"/>
              <a:t>different</a:t>
            </a:r>
          </a:p>
          <a:p>
            <a:r>
              <a:rPr lang="en-US" dirty="0" smtClean="0"/>
              <a:t>Online videos were the starting </a:t>
            </a:r>
            <a:r>
              <a:rPr lang="en-US" dirty="0" smtClean="0"/>
              <a:t>point </a:t>
            </a:r>
            <a:r>
              <a:rPr lang="en-US" dirty="0" smtClean="0"/>
              <a:t>but today there are better tools and technologies</a:t>
            </a:r>
          </a:p>
          <a:p>
            <a:pPr lvl="1"/>
            <a:r>
              <a:rPr lang="en-US" dirty="0" err="1" smtClean="0"/>
              <a:t>SoftChalk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Articulate Storyline</a:t>
            </a:r>
            <a:endParaRPr lang="en-US" dirty="0" smtClean="0"/>
          </a:p>
          <a:p>
            <a:pPr lvl="1"/>
            <a:r>
              <a:rPr lang="en-US" dirty="0" smtClean="0"/>
              <a:t>Gradebook integration</a:t>
            </a:r>
            <a:endParaRPr lang="en-US" dirty="0" smtClean="0"/>
          </a:p>
          <a:p>
            <a:r>
              <a:rPr lang="en-US" dirty="0" smtClean="0"/>
              <a:t>What really makes flipping effective is when I it creates student centered learning</a:t>
            </a:r>
          </a:p>
          <a:p>
            <a:r>
              <a:rPr lang="en-US" dirty="0" smtClean="0"/>
              <a:t>Collaborative learning does not feel like teaching</a:t>
            </a:r>
          </a:p>
          <a:p>
            <a:r>
              <a:rPr lang="en-US" dirty="0" smtClean="0"/>
              <a:t>Consider low-tech in class, high-tech out </a:t>
            </a:r>
            <a:r>
              <a:rPr lang="en-US" dirty="0" smtClean="0"/>
              <a:t>class</a:t>
            </a:r>
          </a:p>
          <a:p>
            <a:pPr marL="228600" lvl="1">
              <a:spcBef>
                <a:spcPts val="1000"/>
              </a:spcBef>
            </a:pPr>
            <a:r>
              <a:rPr lang="en-US" sz="2800" i="1" dirty="0"/>
              <a:t>Don’t do for students what they can do for themselves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8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content.cdlib.org/ark:/13030/kt0q2nc9f7/d3e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6"/>
          <a:stretch/>
        </p:blipFill>
        <p:spPr bwMode="auto">
          <a:xfrm>
            <a:off x="0" y="14688"/>
            <a:ext cx="9493235" cy="68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23736"/>
            <a:ext cx="94932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Grammar School Classroom, Circa late 1800’s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52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I have finally hit some pay dirt</a:t>
            </a:r>
          </a:p>
          <a:p>
            <a:pPr lvl="1"/>
            <a:r>
              <a:rPr lang="en-US" dirty="0" smtClean="0"/>
              <a:t>It took a long time so I am going to talk about what all I have done</a:t>
            </a:r>
          </a:p>
          <a:p>
            <a:r>
              <a:rPr lang="en-US" dirty="0" smtClean="0"/>
              <a:t>I am not selling claims</a:t>
            </a:r>
          </a:p>
          <a:p>
            <a:pPr lvl="1"/>
            <a:r>
              <a:rPr lang="en-US" dirty="0" smtClean="0"/>
              <a:t>There is no one way to flip </a:t>
            </a:r>
            <a:r>
              <a:rPr lang="en-US" dirty="0" smtClean="0"/>
              <a:t>your</a:t>
            </a:r>
            <a:r>
              <a:rPr lang="en-US" dirty="0" smtClean="0"/>
              <a:t> </a:t>
            </a:r>
            <a:r>
              <a:rPr lang="en-US" dirty="0" smtClean="0"/>
              <a:t>classroom</a:t>
            </a:r>
          </a:p>
          <a:p>
            <a:r>
              <a:rPr lang="en-US" dirty="0" smtClean="0"/>
              <a:t>I don’t have all the answers</a:t>
            </a:r>
          </a:p>
          <a:p>
            <a:pPr lvl="1"/>
            <a:r>
              <a:rPr lang="en-US" dirty="0" smtClean="0"/>
              <a:t>I will try to share with you the experiences and thoughts that have led me to become an educational </a:t>
            </a:r>
            <a:r>
              <a:rPr lang="en-US" dirty="0" smtClean="0"/>
              <a:t>prospector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crowdflower.com/blog/wp-content/uploads/2011/10/prospecto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68" y="228600"/>
            <a:ext cx="1629617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Deciding to make the journey</a:t>
            </a:r>
          </a:p>
          <a:p>
            <a:r>
              <a:rPr lang="en-US" dirty="0" smtClean="0"/>
              <a:t>Staking a claim</a:t>
            </a:r>
          </a:p>
          <a:p>
            <a:r>
              <a:rPr lang="en-US" dirty="0" smtClean="0"/>
              <a:t>Tools of the trade</a:t>
            </a:r>
          </a:p>
          <a:p>
            <a:r>
              <a:rPr lang="en-US" dirty="0" smtClean="0"/>
              <a:t>Better tools</a:t>
            </a:r>
          </a:p>
          <a:p>
            <a:r>
              <a:rPr lang="en-US" dirty="0" smtClean="0"/>
              <a:t>Finally, a nice size nugget</a:t>
            </a:r>
          </a:p>
          <a:p>
            <a:r>
              <a:rPr lang="en-US" dirty="0" smtClean="0"/>
              <a:t>Conclusion and 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031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041" y="365126"/>
            <a:ext cx="3953759" cy="1325563"/>
          </a:xfrm>
        </p:spPr>
        <p:txBody>
          <a:bodyPr/>
          <a:lstStyle/>
          <a:p>
            <a:pPr algn="ctr"/>
            <a:r>
              <a:rPr lang="en-US" dirty="0" smtClean="0"/>
              <a:t>My First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5124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Engineering Analysis I (five days a week)</a:t>
            </a:r>
          </a:p>
          <a:p>
            <a:r>
              <a:rPr lang="en-US" sz="3600" dirty="0" smtClean="0"/>
              <a:t>Teaching</a:t>
            </a:r>
          </a:p>
          <a:p>
            <a:pPr lvl="1"/>
            <a:r>
              <a:rPr lang="en-US" sz="3200" dirty="0" smtClean="0"/>
              <a:t>Daily lecture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eekly homework assignments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eekly quizzes</a:t>
            </a:r>
          </a:p>
          <a:p>
            <a:pPr lvl="1"/>
            <a:r>
              <a:rPr lang="en-US" sz="3200" dirty="0" smtClean="0"/>
              <a:t>Weekly exams</a:t>
            </a:r>
          </a:p>
          <a:p>
            <a:r>
              <a:rPr lang="en-US" sz="3600" dirty="0" smtClean="0"/>
              <a:t>Student Learning is not to my satisfaction</a:t>
            </a:r>
          </a:p>
          <a:p>
            <a:pPr lvl="1"/>
            <a:r>
              <a:rPr lang="en-US" sz="3200" dirty="0" smtClean="0"/>
              <a:t>C-35%; DFW-40%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21162" r="335" b="11616"/>
          <a:stretch/>
        </p:blipFill>
        <p:spPr>
          <a:xfrm>
            <a:off x="6019800" y="139471"/>
            <a:ext cx="2937333" cy="1468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899" r="21667" b="6431"/>
          <a:stretch/>
        </p:blipFill>
        <p:spPr>
          <a:xfrm>
            <a:off x="117933" y="139674"/>
            <a:ext cx="1948108" cy="14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Classroom Technology</a:t>
            </a:r>
            <a:endParaRPr lang="en-US" dirty="0"/>
          </a:p>
        </p:txBody>
      </p:sp>
      <p:pic>
        <p:nvPicPr>
          <p:cNvPr id="7172" name="Picture 4" descr="http://www.vernoncomputersource.com/sites/default/files/images/Janice/x22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" y="190500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ownload.101com.com/wa-mcv/cam/images/20080312dykno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024487" cy="36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 i2a FLC-CT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T</a:t>
            </a:r>
            <a:r>
              <a:rPr lang="en-US" dirty="0" smtClean="0"/>
              <a:t>hinking</a:t>
            </a:r>
          </a:p>
          <a:p>
            <a:r>
              <a:rPr lang="en-US" dirty="0" smtClean="0"/>
              <a:t>Metacognition</a:t>
            </a:r>
          </a:p>
          <a:p>
            <a:r>
              <a:rPr lang="en-US" dirty="0"/>
              <a:t>Active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Reflective</a:t>
            </a:r>
            <a:br>
              <a:rPr lang="en-US" dirty="0" smtClean="0"/>
            </a:br>
            <a:r>
              <a:rPr lang="en-US" dirty="0" smtClean="0"/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805781"/>
            <a:ext cx="51524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r>
              <a:rPr lang="en-US" sz="1800" dirty="0" smtClean="0"/>
              <a:t>and Learning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From 2008 to 2011 I worked on improving my lectures</a:t>
            </a:r>
          </a:p>
          <a:p>
            <a:pPr lvl="1"/>
            <a:r>
              <a:rPr lang="en-US" dirty="0" smtClean="0"/>
              <a:t>Embedded Java Applet Animation</a:t>
            </a:r>
          </a:p>
          <a:p>
            <a:pPr lvl="1"/>
            <a:r>
              <a:rPr lang="en-US" dirty="0" smtClean="0"/>
              <a:t>Embedded Maple Worksheets</a:t>
            </a:r>
          </a:p>
          <a:p>
            <a:pPr lvl="1"/>
            <a:r>
              <a:rPr lang="en-US" dirty="0" smtClean="0"/>
              <a:t>Embedded Polls</a:t>
            </a:r>
          </a:p>
          <a:p>
            <a:pPr lvl="1"/>
            <a:r>
              <a:rPr lang="en-US" dirty="0" smtClean="0"/>
              <a:t>Answer Boxes</a:t>
            </a:r>
          </a:p>
          <a:p>
            <a:pPr lvl="1"/>
            <a:r>
              <a:rPr lang="en-US" dirty="0" smtClean="0"/>
              <a:t>Submit your work</a:t>
            </a:r>
          </a:p>
          <a:p>
            <a:pPr lvl="1"/>
            <a:r>
              <a:rPr lang="en-US" dirty="0" smtClean="0"/>
              <a:t>Moving around</a:t>
            </a:r>
          </a:p>
          <a:p>
            <a:pPr lvl="1"/>
            <a:r>
              <a:rPr lang="en-US" dirty="0" smtClean="0"/>
              <a:t>Slightly better hand-writing (slow down)</a:t>
            </a:r>
          </a:p>
          <a:p>
            <a:r>
              <a:rPr lang="en-US" dirty="0" smtClean="0"/>
              <a:t>I am still dissatisfied with student learning</a:t>
            </a:r>
          </a:p>
          <a:p>
            <a:pPr lvl="1"/>
            <a:r>
              <a:rPr lang="en-US" dirty="0" smtClean="0"/>
              <a:t>Maybe my expectations are too high, but I am not willing to concede this yet.</a:t>
            </a:r>
          </a:p>
          <a:p>
            <a:r>
              <a:rPr lang="en-US" dirty="0" smtClean="0"/>
              <a:t>However, I think my lecturing is pretty good</a:t>
            </a:r>
          </a:p>
          <a:p>
            <a:pPr lvl="1"/>
            <a:r>
              <a:rPr lang="en-US" dirty="0" smtClean="0"/>
              <a:t>And, interestingly, so do my students</a:t>
            </a:r>
          </a:p>
          <a:p>
            <a:r>
              <a:rPr lang="en-US" dirty="0" smtClean="0"/>
              <a:t>Should I be doing something different to motivate student learning?</a:t>
            </a:r>
          </a:p>
          <a:p>
            <a:pPr lvl="1"/>
            <a:r>
              <a:rPr lang="en-US" dirty="0" smtClean="0"/>
              <a:t>Can I get students to take greater responsibility for their own learning?</a:t>
            </a:r>
          </a:p>
        </p:txBody>
      </p:sp>
    </p:spTree>
    <p:extLst>
      <p:ext uri="{BB962C8B-B14F-4D97-AF65-F5344CB8AC3E}">
        <p14:creationId xmlns:p14="http://schemas.microsoft.com/office/powerpoint/2010/main" val="30501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7774</TotalTime>
  <Words>2236</Words>
  <Application>Microsoft Office PowerPoint</Application>
  <PresentationFormat>On-screen Show (4:3)</PresentationFormat>
  <Paragraphs>320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‘There’s gold in them thar hills’</vt:lpstr>
      <vt:lpstr>Introduction</vt:lpstr>
      <vt:lpstr>Klondike Gold Rush</vt:lpstr>
      <vt:lpstr>Disclaimer</vt:lpstr>
      <vt:lpstr>Outline</vt:lpstr>
      <vt:lpstr>My First Class</vt:lpstr>
      <vt:lpstr>My Classroom Technology</vt:lpstr>
      <vt:lpstr>2008 i2a FLC-CT</vt:lpstr>
      <vt:lpstr>Teaching and Learning</vt:lpstr>
      <vt:lpstr>‘There’s gold in them thar hills’</vt:lpstr>
      <vt:lpstr>The Flipped Classroom Model</vt:lpstr>
      <vt:lpstr>PowerPoint Presentation</vt:lpstr>
      <vt:lpstr>Flipping the Classroom to Motivate Student Learning</vt:lpstr>
      <vt:lpstr>Clintondale High School</vt:lpstr>
      <vt:lpstr>University of Michigan</vt:lpstr>
      <vt:lpstr>Staking A Claim: Flipping Linear Algebra</vt:lpstr>
      <vt:lpstr>Tools for flipping</vt:lpstr>
      <vt:lpstr>My First “Flipped Class”</vt:lpstr>
      <vt:lpstr>What happened</vt:lpstr>
      <vt:lpstr>Please comment, in the space provided below, on the component(s) of this course, if any, you found helpful (e.g., instructor, textbook, homework, projects, labs, exams, web-based materials, etc.).</vt:lpstr>
      <vt:lpstr>One student’s response</vt:lpstr>
      <vt:lpstr>Flipping again, Summer 2012</vt:lpstr>
      <vt:lpstr>Reflecting on my first two flips</vt:lpstr>
      <vt:lpstr>Better tools for half the flip</vt:lpstr>
      <vt:lpstr>PowerPoint Presentation</vt:lpstr>
      <vt:lpstr>Flipping Linear Yet Again</vt:lpstr>
      <vt:lpstr>After Three Flipped Class Attempts</vt:lpstr>
      <vt:lpstr>Speed School Center for Teaching and Learning Engineering: Pilot Collaborative Learning Classroom</vt:lpstr>
      <vt:lpstr>Collaborative Learning</vt:lpstr>
      <vt:lpstr>One more try (S2014): Flipping Engineering Analysis I</vt:lpstr>
      <vt:lpstr>PowerPoint Presentation</vt:lpstr>
      <vt:lpstr>Finally ‘There is gold in them thar hills’</vt:lpstr>
      <vt:lpstr>Some Very Preliminary Results</vt:lpstr>
      <vt:lpstr>Conclusions</vt:lpstr>
      <vt:lpstr>Flipping the classroom</vt:lpstr>
      <vt:lpstr>Some Final Thoughts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jlhieb01</dc:creator>
  <cp:lastModifiedBy>Jeff Hieb</cp:lastModifiedBy>
  <cp:revision>148</cp:revision>
  <cp:lastPrinted>2014-02-07T15:06:44Z</cp:lastPrinted>
  <dcterms:created xsi:type="dcterms:W3CDTF">2006-08-16T00:00:00Z</dcterms:created>
  <dcterms:modified xsi:type="dcterms:W3CDTF">2014-02-07T15:08:08Z</dcterms:modified>
</cp:coreProperties>
</file>